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9"/>
  </p:notesMasterIdLst>
  <p:sldIdLst>
    <p:sldId id="270" r:id="rId6"/>
    <p:sldId id="256" r:id="rId7"/>
    <p:sldId id="269" r:id="rId8"/>
    <p:sldId id="273" r:id="rId9"/>
    <p:sldId id="259" r:id="rId10"/>
    <p:sldId id="274" r:id="rId11"/>
    <p:sldId id="275" r:id="rId12"/>
    <p:sldId id="276" r:id="rId13"/>
    <p:sldId id="266" r:id="rId14"/>
    <p:sldId id="277" r:id="rId15"/>
    <p:sldId id="279" r:id="rId16"/>
    <p:sldId id="278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D7714-EB54-403E-B614-6EB9C43F1A2F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52D9C-16EA-4CB7-8E18-15631B6F81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857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8B9EF-1D0A-4030-BA10-3B16571D47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0E0D3-9747-4094-B79E-CD27AC6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562A6-5ABF-453D-9A4E-89541A464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2BF3-686E-4718-8735-77FDFADAD0A3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8611-DBDD-4D21-B80D-D0A2B1BE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56424-11F0-4B17-898C-93D006858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E929-01C8-4C3E-AF2B-8042EF60CA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466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67E49-53FC-4004-B727-F64B0936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85CAD6-1D88-4D91-B158-3ED759CBB8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25A03-B36C-40BF-8286-B0DD5B08B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2BF3-686E-4718-8735-77FDFADAD0A3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DCA8C8-02E3-4457-8685-CFEE75E94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1C324-76A5-4DA6-B6E1-47B2378C3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E929-01C8-4C3E-AF2B-8042EF60CA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964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E1F9AA-9A8E-4E74-803D-EAC8A5EDEC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92B6C1-9E59-4C51-B664-FE92C5DC35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FF19E-AC42-4113-B93F-B4F5EFBFE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2BF3-686E-4718-8735-77FDFADAD0A3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218D8E-9699-4E2C-87BB-61C7DBAB7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18674-AFAE-48F3-B47D-58F3929D0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E929-01C8-4C3E-AF2B-8042EF60CA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997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53E2ADF-473E-4DA7-AF9C-423E023C7F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0" y="4086603"/>
            <a:ext cx="2743200" cy="2771397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354C8420-F3C4-4AD7-9F4C-54151C5B91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145" y="0"/>
            <a:ext cx="2637855" cy="26683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D8384D-DD9E-4F4F-8530-D8DD96B21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9770" y="289092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1FD934-18FC-48E4-A957-CC87A942C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939" y="277915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A7015-B78C-4322-BDC2-1AD85A0A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64170" y="6019898"/>
            <a:ext cx="2570329" cy="365125"/>
          </a:xfrm>
        </p:spPr>
        <p:txBody>
          <a:bodyPr/>
          <a:lstStyle/>
          <a:p>
            <a:fld id="{60F24D0B-8C35-4C37-8895-78F4822E62D5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1DA80-937D-4BC5-AA42-8545060A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4370" y="601809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C8654-1E1F-42DD-8326-C61011412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5A9DC7-EF79-4552-AB76-9C979E5C8BDD}"/>
              </a:ext>
            </a:extLst>
          </p:cNvPr>
          <p:cNvGrpSpPr/>
          <p:nvPr userDrawn="1"/>
        </p:nvGrpSpPr>
        <p:grpSpPr>
          <a:xfrm>
            <a:off x="-107301" y="176528"/>
            <a:ext cx="12299301" cy="6897920"/>
            <a:chOff x="-232593" y="-188800"/>
            <a:chExt cx="9384213" cy="5489733"/>
          </a:xfrm>
        </p:grpSpPr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1D25077C-2315-4E29-B599-6C5678449D3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177269"/>
              <a:ext cx="3131820" cy="2946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5A57D0-EDAD-45E2-BC94-5343F5A14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2600" y="4833800"/>
              <a:ext cx="4191000" cy="292891"/>
            </a:xfrm>
            <a:prstGeom prst="rect">
              <a:avLst/>
            </a:prstGeom>
          </p:spPr>
        </p:pic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46AFD2F7-DB16-4BF9-BCC3-4B2F4206E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4534" y="-188800"/>
              <a:ext cx="533400" cy="564599"/>
            </a:xfrm>
            <a:prstGeom prst="rect">
              <a:avLst/>
            </a:prstGeom>
          </p:spPr>
        </p:pic>
        <p:sp>
          <p:nvSpPr>
            <p:cNvPr id="11" name="Text Box 7">
              <a:extLst>
                <a:ext uri="{FF2B5EF4-FFF2-40B4-BE49-F238E27FC236}">
                  <a16:creationId xmlns:a16="http://schemas.microsoft.com/office/drawing/2014/main" id="{D475F83A-EF2E-42A7-9CE2-3DB4CA4628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7855" y="-186046"/>
              <a:ext cx="853478" cy="279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1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Funded by: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 descr="A close up of a logo&#10;&#10;Description automatically generated">
              <a:extLst>
                <a:ext uri="{FF2B5EF4-FFF2-40B4-BE49-F238E27FC236}">
                  <a16:creationId xmlns:a16="http://schemas.microsoft.com/office/drawing/2014/main" id="{C0329F0B-7C74-4FBB-A8FA-9D6BE4780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2593" y="4157933"/>
              <a:ext cx="1143000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17237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  <a:lvl2pPr>
              <a:defRPr>
                <a:latin typeface="Adobe Kaiti Std R" pitchFamily="18" charset="-128"/>
                <a:ea typeface="Adobe Kaiti Std R" pitchFamily="18" charset="-128"/>
              </a:defRPr>
            </a:lvl2pPr>
            <a:lvl3pPr>
              <a:defRPr>
                <a:latin typeface="Adobe Kaiti Std R" pitchFamily="18" charset="-128"/>
                <a:ea typeface="Adobe Kaiti Std R" pitchFamily="18" charset="-128"/>
              </a:defRPr>
            </a:lvl3pPr>
            <a:lvl4pPr>
              <a:defRPr>
                <a:latin typeface="Adobe Kaiti Std R" pitchFamily="18" charset="-128"/>
                <a:ea typeface="Adobe Kaiti Std R" pitchFamily="18" charset="-128"/>
              </a:defRPr>
            </a:lvl4pPr>
            <a:lvl5pPr>
              <a:defRPr>
                <a:latin typeface="Adobe Kaiti Std R" pitchFamily="18" charset="-128"/>
                <a:ea typeface="Adobe Kaiti Std R" pitchFamily="18" charset="-12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38A88-5B97-41EE-B129-2D4EBEC3E2C7}" type="datetimeFigureOut">
              <a:rPr lang="en-US" smtClean="0"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CCE8-CD04-4158-86EA-2ED06E688D22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 descr="D:\JOB\British Council\TREE\template\NewTemplate\PowerPoint Template_F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41"/>
            <a:ext cx="12192000" cy="687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084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11919-D54D-445E-AF8D-F63E78450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E2A0D-BB05-4D84-B8AE-0C291CDDD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9B084-06CE-4A5E-96A2-3A0F63A84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187F4-F991-4706-A873-1F1FEE603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02EA0-8B7E-4D69-ADE3-3CCA159A4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532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4D441-0F9F-44C8-80D3-FCF2834FB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16469-5FBD-4673-98D3-EF45D7A0A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4C6F1-F2BE-4846-B5A9-4F36801B0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C30DC-F0D7-44D3-8188-F8C0EA627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EB9CB-98D1-49EA-AEFC-7099CA7F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9863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66090-B1BE-49D2-BA1D-061B4A574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9DE2A-577C-4E09-BB12-B6B05DC36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D6E129-0064-4AFA-A1F7-C086E1BF5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872A2-84E8-4BEA-BABC-4CFC52C86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7AB9B-7CA3-4EE4-8089-E116AEC45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FB988-C59B-443B-B469-3C33D917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6448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1FA31-8F5F-4AE6-AFAE-D213D04D0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C78AE-769C-4AEF-B73D-87575A6E6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E1BB4A-00AB-4EBE-9C6D-6FF13EB5F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A02CD5-A81B-4B59-AB36-FBCF25713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DFDB1B-2B42-42EE-A455-234309995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0A5143-722A-4A21-B251-EB7528DF9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A43845-1EFD-4B76-8611-6D188C9D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FEE79C-82FF-4D09-B45B-EF98D134B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353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FE4D2-A39B-404F-A614-3A9563E48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DC2D0A-83AB-46B1-A564-5577A5135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DAA7C4-0B45-461E-9A00-01E519D1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F83951-FB7C-4948-8BCA-E6934590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1380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CEFA4E-F8BE-4820-A841-AA3215DB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F02813-7FFC-4AB6-B67A-5E7D4B52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6790F-8239-45AB-80C1-E7FCBEF6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424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A5D18-1F79-4DFF-873F-4953664DB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C9393-589F-45C9-A186-E221D242A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E3FEAD-1B80-4625-93F8-D2FC22770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2BF3-686E-4718-8735-77FDFADAD0A3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91040-105D-420C-8D9A-089C72C80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8FB02-511E-44A1-A845-2788DFFF5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E929-01C8-4C3E-AF2B-8042EF60CA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3114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B4162-2845-42ED-9CAD-A8AAF0F54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A11CB-79EC-4730-9AB7-90B21B48C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F9DDE-EDDE-4752-9E18-717BD59CB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170B1-C9AE-4A07-B407-8E3838B0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5DDEB0-6151-4494-9CE7-E4B4D2C0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18D4C-DAE2-4015-88D2-0C2121F81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494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23221-199C-4F5A-8C26-7ED5ECE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3315A-7F4B-41C5-B4F5-90D855B9F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3DDDD4-28AF-4D3F-A335-1F4EB9E2A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A43688-BC21-4715-AF72-6384D6112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6027F-5EB0-4818-B5EB-7E2F4BCD9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D0FB21-8A61-427B-93AB-C692A54E7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295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5951D-0F06-4754-ADD7-CFC618DA6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A574A-6EE1-41D2-98D8-E888D8677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7F473-BE0F-4396-8F57-02DBCA7FD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6F187-4517-4293-885B-B796AD0B5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99528-2F69-4B86-BA21-21BE1D6F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86263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FE8183-4F0F-481C-8758-D46C7E297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0937E-C70B-4BB7-BD2E-3B060ACCD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165E1-A48F-49C0-B0D9-56BFBBB78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5B356-95E4-41F7-AC33-D27421A06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BD91A-E741-4600-97F9-8F453ED5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42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37A45-D47A-4965-ABDB-AC1A76426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C6DEE1-7B30-4C2C-94C3-EE946B9CF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6D61C4-5836-438B-94C8-F9E9B8B82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2BF3-686E-4718-8735-77FDFADAD0A3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57E53-044D-46F2-BA83-3F4DCB47B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8C8A9-9502-4396-BF64-549EADB90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E929-01C8-4C3E-AF2B-8042EF60CA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07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9C89A-B48F-4DCE-BEF9-7B9B73FA0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743CE-9753-45DE-9B5F-4F5439C2A5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6888A1-878C-46F6-B379-3A3A0A35D1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F39981-E640-441A-BBF3-2C1C76FA9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2BF3-686E-4718-8735-77FDFADAD0A3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C69A43-9E89-4FD3-BE9D-DD8BE1891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B07350-D17D-4C0D-AAE9-FD089BC0F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E929-01C8-4C3E-AF2B-8042EF60CA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57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BF795-A0BF-431A-80AF-C96D40BCA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36F2CC-AE9B-4622-8F0F-B2D6AD319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F8C531-632C-4C1C-82C3-AE24C54F6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280DDA-37D7-4F49-A049-1AE1A642E0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6C11E9-F01C-411B-ADF7-F57584B3EF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656B97-48F0-40C3-AD9C-0DF324EA7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2BF3-686E-4718-8735-77FDFADAD0A3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C475D3-6D3C-4D50-8ED4-53F871F01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E809B4-C373-49A5-BF59-B45E8E588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E929-01C8-4C3E-AF2B-8042EF60CA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302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F859A-F86D-422F-8586-074E0EE72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C9B501-5E7C-45D7-A5BF-DE8AE21F8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2BF3-686E-4718-8735-77FDFADAD0A3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B9911C-DFE4-4DCB-95F1-F8C14C36C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5C53F5-40DA-4BEB-95E8-01330BBC6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E929-01C8-4C3E-AF2B-8042EF60CA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211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822702-0BC1-4FF5-9CE1-351A3E283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2BF3-686E-4718-8735-77FDFADAD0A3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2F57AE-8B25-41D1-B9F7-EA22874CD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530CCF-D7B7-4B0B-BDFC-5D226616D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E929-01C8-4C3E-AF2B-8042EF60CA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487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49DB6-FD39-47EA-A661-7FD515F0C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CA719-2F87-43E6-9B68-53D7CEDF3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5E2A79-A86F-4D7F-9D1A-AAE0DEBF24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F365AC-42E7-4345-B77E-EB4C55C7E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2BF3-686E-4718-8735-77FDFADAD0A3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9AEEC1-1306-45D9-95FC-E3921D38E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D7C9CB-D588-43D0-A284-78A696F28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E929-01C8-4C3E-AF2B-8042EF60CA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3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5E365-E7BC-4A82-9220-2A5C186CE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9CADB2-65DE-44E1-A735-001978CC19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AC5C5E-ADED-4ACE-8B95-BE8A8B67D2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73D57C-7A2E-44A9-853D-B5286BBCB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02BF3-686E-4718-8735-77FDFADAD0A3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8CA3B9-43AC-4A51-BE83-5C7F0CEB5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F242DB-431F-41D4-8BF9-551A84BD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5E929-01C8-4C3E-AF2B-8042EF60CA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067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3297D2-7E99-4493-A2F2-0A87BD1BD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A8836-8BCE-4FD5-B443-657D2E3C0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113354-B717-4C69-9A00-1D4CE6DD67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02BF3-686E-4718-8735-77FDFADAD0A3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ABF9F-5CC5-43EB-A973-BB6D92CD14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50E10-D323-45B0-B8C2-4808F2EB1B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5E929-01C8-4C3E-AF2B-8042EF60CA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385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EE57F1-2E6F-4AF5-8438-FAE18A0E6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CCA10-D5EF-4AC8-8BCE-CAA276030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BF725-9856-48B6-BE22-1F67755B99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60F24D0B-8C35-4C37-8895-78F4822E62D5}" type="datetimeFigureOut">
              <a:rPr lang="en-GB" smtClean="0"/>
              <a:pPr/>
              <a:t>24/05/2021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8E479-9CAC-41F4-AFAC-3AC6FF8A6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6F948-5663-4536-A206-7DE8C81743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D789C580-C195-4E0E-862B-B6949D7BE13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3360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glish-e-reader.net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 picture containing text, nature, outdoor, cloud&#10;&#10;Description automatically generated">
            <a:extLst>
              <a:ext uri="{FF2B5EF4-FFF2-40B4-BE49-F238E27FC236}">
                <a16:creationId xmlns:a16="http://schemas.microsoft.com/office/drawing/2014/main" id="{3E089921-A0CC-4079-9917-2CE1F38E11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2418" y="0"/>
            <a:ext cx="7295321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3A9B225-49D7-4458-AAA9-A0611B9892D6}"/>
              </a:ext>
            </a:extLst>
          </p:cNvPr>
          <p:cNvSpPr/>
          <p:nvPr/>
        </p:nvSpPr>
        <p:spPr>
          <a:xfrm>
            <a:off x="9210260" y="583095"/>
            <a:ext cx="269019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i="1" dirty="0">
                <a:latin typeface="Arial" panose="020B0604020202020204" pitchFamily="34" charset="0"/>
                <a:ea typeface="Times New Roman" panose="02020603050405020304" pitchFamily="18" charset="0"/>
              </a:rPr>
              <a:t>English e-Reader</a:t>
            </a:r>
            <a:r>
              <a:rPr lang="en-GB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GB" sz="2800" u="sng" dirty="0">
                <a:solidFill>
                  <a:srgbClr val="0563C1"/>
                </a:solidFill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https://english-e-reader.net/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378091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D8E81-8B45-4679-BFB7-F205EFBF5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highlight>
                  <a:srgbClr val="FFFF00"/>
                </a:highlight>
                <a:latin typeface="+mn-lt"/>
              </a:rPr>
              <a:t>Part 3 -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0F8F5-D578-4A03-BA23-9819C2A0B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7273"/>
            <a:ext cx="10515600" cy="4249689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>
                <a:latin typeface="+mn-lt"/>
              </a:rPr>
              <a:t>What is Dr Perry going  to do next ?</a:t>
            </a:r>
          </a:p>
          <a:p>
            <a:pPr marL="0" indent="0">
              <a:buNone/>
            </a:pPr>
            <a:endParaRPr lang="en-US" sz="4000" dirty="0">
              <a:latin typeface="+mn-lt"/>
            </a:endParaRPr>
          </a:p>
          <a:p>
            <a:pPr marL="0" indent="0">
              <a:buNone/>
            </a:pPr>
            <a:endParaRPr lang="en-US" sz="4000" dirty="0">
              <a:latin typeface="+mn-lt"/>
            </a:endParaRPr>
          </a:p>
          <a:p>
            <a:pPr marL="0" indent="0">
              <a:buNone/>
            </a:pPr>
            <a:r>
              <a:rPr lang="en-US" sz="4000" dirty="0">
                <a:latin typeface="+mn-lt"/>
              </a:rPr>
              <a:t>How does he get the sharks to move away from him while he is swimming ?</a:t>
            </a:r>
            <a:endParaRPr lang="en-GB" sz="4000" dirty="0">
              <a:latin typeface="+mn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5633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A32FA-83BB-475A-946D-67B5D3CFC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09" y="365125"/>
            <a:ext cx="11227191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+mn-lt"/>
              </a:rPr>
              <a:t>What happens next ?</a:t>
            </a:r>
            <a:br>
              <a:rPr lang="en-US" sz="4000" dirty="0"/>
            </a:br>
            <a:endParaRPr lang="en-GB" sz="4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FC16551-7CF3-41F7-B373-475CA5CC53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274" y="-1"/>
            <a:ext cx="5692726" cy="590843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EC2618-F7C8-464E-B9EC-8A941205E9D0}"/>
              </a:ext>
            </a:extLst>
          </p:cNvPr>
          <p:cNvSpPr/>
          <p:nvPr/>
        </p:nvSpPr>
        <p:spPr>
          <a:xfrm>
            <a:off x="126609" y="2293034"/>
            <a:ext cx="620385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Were the sharks hungry ?</a:t>
            </a:r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r>
              <a:rPr lang="en-US" sz="3600" b="1" dirty="0">
                <a:solidFill>
                  <a:schemeClr val="bg1"/>
                </a:solidFill>
              </a:rPr>
              <a:t>		</a:t>
            </a:r>
            <a:r>
              <a:rPr lang="en-US" sz="4400" b="1" dirty="0">
                <a:highlight>
                  <a:srgbClr val="FFFF00"/>
                </a:highlight>
              </a:rPr>
              <a:t>The End  </a:t>
            </a:r>
            <a:endParaRPr lang="en-GB" sz="4400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39528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86891-0334-4257-A7EF-E8593116B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4746"/>
            <a:ext cx="10515600" cy="998806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  <a:latin typeface="+mn-lt"/>
              </a:rPr>
              <a:t>Further tasks</a:t>
            </a:r>
            <a:br>
              <a:rPr lang="en-US" dirty="0">
                <a:solidFill>
                  <a:srgbClr val="FF0000"/>
                </a:solidFill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C40F4-9D81-40B7-87C2-2B881ABD4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182" y="829994"/>
            <a:ext cx="10692618" cy="5346969"/>
          </a:xfrm>
        </p:spPr>
        <p:txBody>
          <a:bodyPr>
            <a:normAutofit fontScale="55000" lnSpcReduction="20000"/>
          </a:bodyPr>
          <a:lstStyle/>
          <a:p>
            <a:pPr marL="342900" indent="-342900">
              <a:buAutoNum type="arabicPeriod"/>
            </a:pPr>
            <a:r>
              <a:rPr lang="en-US" sz="5100" dirty="0">
                <a:latin typeface="+mn-lt"/>
              </a:rPr>
              <a:t>Work  in pairs/groups – retell the story to each other. </a:t>
            </a:r>
          </a:p>
          <a:p>
            <a:endParaRPr lang="en-US" sz="5100" dirty="0">
              <a:latin typeface="+mn-lt"/>
            </a:endParaRPr>
          </a:p>
          <a:p>
            <a:pPr marL="0" indent="0">
              <a:buNone/>
            </a:pPr>
            <a:r>
              <a:rPr lang="en-US" sz="5100" dirty="0">
                <a:latin typeface="+mn-lt"/>
              </a:rPr>
              <a:t>2. Change the ending – think of  a different ending to the story.</a:t>
            </a:r>
          </a:p>
          <a:p>
            <a:pPr marL="0" indent="0">
              <a:buNone/>
            </a:pPr>
            <a:endParaRPr lang="en-US" sz="5100" dirty="0">
              <a:latin typeface="+mn-lt"/>
            </a:endParaRPr>
          </a:p>
          <a:p>
            <a:pPr marL="0" indent="0">
              <a:buNone/>
            </a:pPr>
            <a:r>
              <a:rPr lang="en-US" sz="5100" dirty="0">
                <a:latin typeface="+mn-lt"/>
              </a:rPr>
              <a:t>3. Dr Perry – tells the story after he comes back to the shore: </a:t>
            </a:r>
          </a:p>
          <a:p>
            <a:pPr marL="342900" indent="-342900">
              <a:buAutoNum type="arabicPeriod" startAt="2"/>
            </a:pPr>
            <a:endParaRPr lang="en-US" sz="5100" dirty="0">
              <a:latin typeface="+mn-lt"/>
            </a:endParaRPr>
          </a:p>
          <a:p>
            <a:pPr lvl="1"/>
            <a:r>
              <a:rPr lang="en-US" sz="4700" dirty="0">
                <a:latin typeface="+mn-lt"/>
              </a:rPr>
              <a:t>One Teacher is Dr. Perry. </a:t>
            </a:r>
          </a:p>
          <a:p>
            <a:endParaRPr lang="en-US" sz="5100" dirty="0">
              <a:latin typeface="+mn-lt"/>
            </a:endParaRPr>
          </a:p>
          <a:p>
            <a:pPr lvl="1"/>
            <a:r>
              <a:rPr lang="en-US" sz="4700" dirty="0">
                <a:latin typeface="+mn-lt"/>
              </a:rPr>
              <a:t>Others react and ask questions </a:t>
            </a:r>
          </a:p>
          <a:p>
            <a:pPr marL="0" indent="0">
              <a:buNone/>
            </a:pPr>
            <a:r>
              <a:rPr lang="en-US" sz="5100" dirty="0">
                <a:latin typeface="+mn-lt"/>
              </a:rPr>
              <a:t>    </a:t>
            </a:r>
          </a:p>
          <a:p>
            <a:r>
              <a:rPr lang="en-US" sz="5100" dirty="0">
                <a:latin typeface="+mn-lt"/>
              </a:rPr>
              <a:t>For example: What do you say to him when he is telling the story?    </a:t>
            </a:r>
          </a:p>
          <a:p>
            <a:pPr marL="0" indent="0">
              <a:buNone/>
            </a:pPr>
            <a:r>
              <a:rPr lang="en-US" sz="5100" dirty="0">
                <a:latin typeface="+mn-lt"/>
              </a:rPr>
              <a:t>        	           		How do you react to the story ?</a:t>
            </a:r>
          </a:p>
          <a:p>
            <a:pPr marL="0" indent="0">
              <a:buNone/>
            </a:pPr>
            <a:r>
              <a:rPr lang="en-US" sz="5100" dirty="0">
                <a:latin typeface="+mn-lt"/>
              </a:rPr>
              <a:t>        	           		 	What questions do you ask  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6681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DAAB828-02C8-4111-AC14-FF5ACEDDF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0"/>
            <a:ext cx="8797955" cy="6858000"/>
          </a:xfrm>
          <a:custGeom>
            <a:avLst/>
            <a:gdLst>
              <a:gd name="connsiteX0" fmla="*/ 1951386 w 8751613"/>
              <a:gd name="connsiteY0" fmla="*/ 0 h 6858000"/>
              <a:gd name="connsiteX1" fmla="*/ 6808636 w 8751613"/>
              <a:gd name="connsiteY1" fmla="*/ 0 h 6858000"/>
              <a:gd name="connsiteX2" fmla="*/ 6972292 w 8751613"/>
              <a:gd name="connsiteY2" fmla="*/ 272824 h 6858000"/>
              <a:gd name="connsiteX3" fmla="*/ 8684358 w 8751613"/>
              <a:gd name="connsiteY3" fmla="*/ 3126935 h 6858000"/>
              <a:gd name="connsiteX4" fmla="*/ 8684358 w 8751613"/>
              <a:gd name="connsiteY4" fmla="*/ 3731065 h 6858000"/>
              <a:gd name="connsiteX5" fmla="*/ 6813619 w 8751613"/>
              <a:gd name="connsiteY5" fmla="*/ 6849692 h 6858000"/>
              <a:gd name="connsiteX6" fmla="*/ 6808636 w 8751613"/>
              <a:gd name="connsiteY6" fmla="*/ 6858000 h 6858000"/>
              <a:gd name="connsiteX7" fmla="*/ 1951386 w 8751613"/>
              <a:gd name="connsiteY7" fmla="*/ 6858000 h 6858000"/>
              <a:gd name="connsiteX8" fmla="*/ 1787729 w 8751613"/>
              <a:gd name="connsiteY8" fmla="*/ 6585176 h 6858000"/>
              <a:gd name="connsiteX9" fmla="*/ 75663 w 8751613"/>
              <a:gd name="connsiteY9" fmla="*/ 3731065 h 6858000"/>
              <a:gd name="connsiteX10" fmla="*/ 75663 w 8751613"/>
              <a:gd name="connsiteY10" fmla="*/ 3126935 h 6858000"/>
              <a:gd name="connsiteX11" fmla="*/ 1946402 w 8751613"/>
              <a:gd name="connsiteY11" fmla="*/ 830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51613" h="6858000">
                <a:moveTo>
                  <a:pt x="1951386" y="0"/>
                </a:moveTo>
                <a:lnTo>
                  <a:pt x="6808636" y="0"/>
                </a:lnTo>
                <a:lnTo>
                  <a:pt x="6972292" y="272824"/>
                </a:lnTo>
                <a:cubicBezTo>
                  <a:pt x="8684358" y="3126935"/>
                  <a:pt x="8684358" y="3126935"/>
                  <a:pt x="8684358" y="3126935"/>
                </a:cubicBezTo>
                <a:cubicBezTo>
                  <a:pt x="8774032" y="3299544"/>
                  <a:pt x="8774032" y="3558457"/>
                  <a:pt x="8684358" y="3731065"/>
                </a:cubicBezTo>
                <a:cubicBezTo>
                  <a:pt x="7154297" y="6281764"/>
                  <a:pt x="6867411" y="6760019"/>
                  <a:pt x="6813619" y="6849692"/>
                </a:cubicBezTo>
                <a:lnTo>
                  <a:pt x="6808636" y="6858000"/>
                </a:lnTo>
                <a:lnTo>
                  <a:pt x="1951386" y="6858000"/>
                </a:lnTo>
                <a:lnTo>
                  <a:pt x="1787729" y="6585176"/>
                </a:lnTo>
                <a:cubicBezTo>
                  <a:pt x="75663" y="3731065"/>
                  <a:pt x="75663" y="3731065"/>
                  <a:pt x="75663" y="3731065"/>
                </a:cubicBezTo>
                <a:cubicBezTo>
                  <a:pt x="-25220" y="3558457"/>
                  <a:pt x="-25220" y="3299544"/>
                  <a:pt x="75663" y="3126935"/>
                </a:cubicBezTo>
                <a:cubicBezTo>
                  <a:pt x="1605724" y="576237"/>
                  <a:pt x="1892611" y="97981"/>
                  <a:pt x="1946402" y="830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2" descr="A picture containing text, nature, outdoor, cloud&#10;&#10;Description automatically generated">
            <a:extLst>
              <a:ext uri="{FF2B5EF4-FFF2-40B4-BE49-F238E27FC236}">
                <a16:creationId xmlns:a16="http://schemas.microsoft.com/office/drawing/2014/main" id="{9A7F6CE1-BC77-4B6B-9B3D-12F101F95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279" y="1075188"/>
            <a:ext cx="3756930" cy="510297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C32D4553-E775-4F16-9A6F-FED8D166A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0F864A1-23CF-4954-887F-3C4458622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8D313E8C-7457-407E-BDA5-EACA44D38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79298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A108E9-0F18-4BFB-A0DF-454A6A2D6F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3"/>
          <a:stretch/>
        </p:blipFill>
        <p:spPr>
          <a:xfrm>
            <a:off x="20" y="0"/>
            <a:ext cx="12191980" cy="70037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A06F23-D3A1-4FC4-9D65-A0208B9026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574" y="965200"/>
            <a:ext cx="10776226" cy="3564869"/>
          </a:xfrm>
        </p:spPr>
        <p:txBody>
          <a:bodyPr>
            <a:normAutofit/>
          </a:bodyPr>
          <a:lstStyle/>
          <a:p>
            <a:pPr algn="l"/>
            <a:r>
              <a:rPr lang="en-US" sz="11800" dirty="0">
                <a:ln w="22225">
                  <a:solidFill>
                    <a:schemeClr val="tx1"/>
                  </a:solidFill>
                  <a:miter lim="800000"/>
                </a:ln>
                <a:noFill/>
                <a:latin typeface="+mn-lt"/>
              </a:rPr>
              <a:t>Sharks</a:t>
            </a:r>
            <a:br>
              <a:rPr lang="en-US" sz="11500" dirty="0">
                <a:ln w="22225">
                  <a:solidFill>
                    <a:schemeClr val="tx1"/>
                  </a:solidFill>
                  <a:miter lim="800000"/>
                </a:ln>
                <a:noFill/>
              </a:rPr>
            </a:br>
            <a:endParaRPr lang="en-GB" sz="11500" dirty="0">
              <a:ln w="22225">
                <a:solidFill>
                  <a:schemeClr val="tx1"/>
                </a:solidFill>
                <a:miter lim="800000"/>
              </a:ln>
              <a:noFill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8D7614-9E4C-48E6-91E1-21AD355336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7049" y="3286540"/>
            <a:ext cx="8535734" cy="1243530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en-US" sz="4000" dirty="0"/>
              <a:t>	What do you know about sharks ?  </a:t>
            </a:r>
            <a:endParaRPr lang="en-US" sz="4000" dirty="0">
              <a:cs typeface="Calibri"/>
            </a:endParaRPr>
          </a:p>
          <a:p>
            <a:pPr algn="l"/>
            <a:endParaRPr lang="en-US" sz="3600" dirty="0"/>
          </a:p>
          <a:p>
            <a:pPr algn="l"/>
            <a:endParaRPr lang="en-US" sz="3600" dirty="0"/>
          </a:p>
          <a:p>
            <a:pPr algn="l"/>
            <a:r>
              <a:rPr lang="en-US" sz="3600" dirty="0"/>
              <a:t>		</a:t>
            </a:r>
            <a:r>
              <a:rPr lang="en-US" sz="4000" dirty="0"/>
              <a:t>Think of 3 examples</a:t>
            </a:r>
          </a:p>
          <a:p>
            <a:pPr algn="l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9759876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163D-A942-4A75-93B7-C14101F48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latin typeface="+mn-lt"/>
              </a:rPr>
            </a:br>
            <a:r>
              <a:rPr lang="en-US" dirty="0">
                <a:highlight>
                  <a:srgbClr val="FFFF00"/>
                </a:highlight>
                <a:latin typeface="+mn-lt"/>
              </a:rPr>
              <a:t>Part 1</a:t>
            </a:r>
            <a:br>
              <a:rPr lang="en-US" dirty="0">
                <a:highlight>
                  <a:srgbClr val="FFFF00"/>
                </a:highlight>
                <a:latin typeface="+mn-lt"/>
              </a:rPr>
            </a:b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What’s the title of the story ?</a:t>
            </a:r>
            <a:br>
              <a:rPr lang="en-US" dirty="0">
                <a:latin typeface="+mn-lt"/>
              </a:rPr>
            </a:b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7825"/>
            <a:ext cx="10515600" cy="41891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solidFill>
                  <a:srgbClr val="FF0000"/>
                </a:solidFill>
                <a:latin typeface="+mn-lt"/>
              </a:rPr>
              <a:t>The Sharks _______  ___________</a:t>
            </a:r>
          </a:p>
          <a:p>
            <a:pPr marL="0" indent="0">
              <a:buNone/>
            </a:pPr>
            <a:endParaRPr lang="en-US" sz="4000" dirty="0">
              <a:solidFill>
                <a:srgbClr val="FF0000"/>
              </a:solidFill>
              <a:latin typeface="+mn-lt"/>
            </a:endParaRPr>
          </a:p>
          <a:p>
            <a:pPr marL="0" indent="0">
              <a:buNone/>
            </a:pPr>
            <a:r>
              <a:rPr lang="en-US" sz="4000" dirty="0">
                <a:latin typeface="+mn-lt"/>
              </a:rPr>
              <a:t>Discuss your ideas about the story </a:t>
            </a:r>
          </a:p>
          <a:p>
            <a:pPr marL="0" indent="0">
              <a:buNone/>
            </a:pPr>
            <a:endParaRPr lang="en-US" sz="4000" dirty="0">
              <a:latin typeface="+mn-lt"/>
            </a:endParaRPr>
          </a:p>
          <a:p>
            <a:pPr marL="0" indent="0">
              <a:buNone/>
            </a:pPr>
            <a:r>
              <a:rPr lang="en-US" sz="4000" dirty="0">
                <a:latin typeface="+mn-lt"/>
              </a:rPr>
              <a:t>Then…….</a:t>
            </a:r>
            <a:endParaRPr lang="en-GB" sz="4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83436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122" y="808383"/>
            <a:ext cx="10611678" cy="5368580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>
                <a:solidFill>
                  <a:prstClr val="black"/>
                </a:solidFill>
                <a:highlight>
                  <a:srgbClr val="FFFF00"/>
                </a:highlight>
                <a:latin typeface="Calibri Light" panose="020F0302020204030204"/>
                <a:ea typeface="+mj-ea"/>
                <a:cs typeface="+mj-cs"/>
              </a:rPr>
              <a:t>Read Part 1 </a:t>
            </a:r>
            <a:br>
              <a:rPr lang="en-US" sz="4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</a:br>
            <a:endParaRPr lang="en-US" sz="4000" dirty="0">
              <a:solidFill>
                <a:prstClr val="black"/>
              </a:solidFill>
              <a:latin typeface="Calibri Light" panose="020F0302020204030204"/>
              <a:ea typeface="+mj-ea"/>
              <a:cs typeface="+mj-cs"/>
            </a:endParaRPr>
          </a:p>
          <a:p>
            <a:pPr marL="0" indent="0">
              <a:buNone/>
            </a:pPr>
            <a:r>
              <a:rPr lang="en-US" sz="4000" dirty="0">
                <a:latin typeface="+mn-lt"/>
              </a:rPr>
              <a:t>Answer the questions:</a:t>
            </a:r>
            <a:endParaRPr lang="en-US" sz="4000" dirty="0">
              <a:solidFill>
                <a:prstClr val="black"/>
              </a:solidFill>
              <a:latin typeface="+mn-lt"/>
              <a:ea typeface="+mj-ea"/>
              <a:cs typeface="+mj-cs"/>
            </a:endParaRPr>
          </a:p>
          <a:p>
            <a:pPr marL="0" indent="0">
              <a:buNone/>
            </a:pPr>
            <a:br>
              <a:rPr lang="en-US" sz="4000" dirty="0">
                <a:solidFill>
                  <a:prstClr val="black"/>
                </a:solidFill>
                <a:latin typeface="+mn-lt"/>
                <a:ea typeface="+mj-ea"/>
                <a:cs typeface="+mj-cs"/>
              </a:rPr>
            </a:br>
            <a:r>
              <a:rPr lang="en-US" sz="4000" dirty="0">
                <a:solidFill>
                  <a:prstClr val="black"/>
                </a:solidFill>
                <a:latin typeface="+mn-lt"/>
                <a:ea typeface="+mj-ea"/>
                <a:cs typeface="+mj-cs"/>
              </a:rPr>
              <a:t>What’s his name ?</a:t>
            </a:r>
            <a:br>
              <a:rPr lang="en-US" sz="4000" dirty="0">
                <a:solidFill>
                  <a:prstClr val="black"/>
                </a:solidFill>
                <a:latin typeface="+mn-lt"/>
                <a:ea typeface="+mj-ea"/>
                <a:cs typeface="+mj-cs"/>
              </a:rPr>
            </a:br>
            <a:endParaRPr lang="en-US" sz="4000" dirty="0">
              <a:solidFill>
                <a:prstClr val="black"/>
              </a:solidFill>
              <a:latin typeface="+mn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en-US" sz="4000" dirty="0">
                <a:solidFill>
                  <a:prstClr val="black"/>
                </a:solidFill>
                <a:latin typeface="+mn-lt"/>
                <a:ea typeface="+mj-ea"/>
                <a:cs typeface="+mj-cs"/>
              </a:rPr>
              <a:t>What does Dr. Perry do after he sees the sharks ?</a:t>
            </a:r>
            <a:endParaRPr lang="en-GB" sz="4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05190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F4885A-DE00-41A9-A985-D9B35C9E7B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3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24509A-70A9-495E-BBEE-B6EC0B910B63}"/>
              </a:ext>
            </a:extLst>
          </p:cNvPr>
          <p:cNvSpPr txBox="1"/>
          <p:nvPr/>
        </p:nvSpPr>
        <p:spPr>
          <a:xfrm>
            <a:off x="1524000" y="397565"/>
            <a:ext cx="9144000" cy="5181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solidFill>
                  <a:srgbClr val="FFFFFF"/>
                </a:solidFill>
                <a:ea typeface="+mj-ea"/>
                <a:cs typeface="+mj-cs"/>
              </a:rPr>
              <a:t>What would you do in this situation ?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5400" b="1" dirty="0">
              <a:solidFill>
                <a:srgbClr val="FFFFFF"/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5400" b="1" dirty="0">
              <a:solidFill>
                <a:srgbClr val="FFFFFF"/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solidFill>
                  <a:srgbClr val="FFFFFF"/>
                </a:solidFill>
                <a:ea typeface="+mj-ea"/>
                <a:cs typeface="+mj-cs"/>
              </a:rPr>
              <a:t>Discuss in breakout rooms…</a:t>
            </a:r>
          </a:p>
        </p:txBody>
      </p:sp>
    </p:spTree>
    <p:extLst>
      <p:ext uri="{BB962C8B-B14F-4D97-AF65-F5344CB8AC3E}">
        <p14:creationId xmlns:p14="http://schemas.microsoft.com/office/powerpoint/2010/main" val="19366770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FD72E-A1EE-475B-9181-5A44B3D85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highlight>
                  <a:srgbClr val="FFFF00"/>
                </a:highlight>
              </a:rPr>
            </a:br>
            <a:br>
              <a:rPr lang="en-US" dirty="0">
                <a:highlight>
                  <a:srgbClr val="FFFF00"/>
                </a:highlight>
              </a:rPr>
            </a:br>
            <a:br>
              <a:rPr lang="en-US" dirty="0">
                <a:highlight>
                  <a:srgbClr val="FFFF00"/>
                </a:highlight>
              </a:rPr>
            </a:br>
            <a:br>
              <a:rPr lang="en-US" dirty="0"/>
            </a:br>
            <a:br>
              <a:rPr lang="en-US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135D3-5E2F-4F78-9E8F-AE1538B3C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6104"/>
            <a:ext cx="10515600" cy="5540859"/>
          </a:xfrm>
        </p:spPr>
        <p:txBody>
          <a:bodyPr/>
          <a:lstStyle/>
          <a:p>
            <a:pPr marL="0" indent="0">
              <a:buNone/>
            </a:pPr>
            <a:endParaRPr lang="en-US" sz="4400" dirty="0">
              <a:highlight>
                <a:srgbClr val="FFFF00"/>
              </a:highlight>
              <a:latin typeface="+mn-lt"/>
            </a:endParaRPr>
          </a:p>
          <a:p>
            <a:endParaRPr lang="en-US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US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US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en-US" sz="4000" dirty="0">
                <a:latin typeface="+mn-lt"/>
              </a:rPr>
              <a:t>How does Dr. Perry react to the sharks ?</a:t>
            </a:r>
          </a:p>
          <a:p>
            <a:endParaRPr lang="en-US" dirty="0"/>
          </a:p>
          <a:p>
            <a:pPr marL="0" indent="0">
              <a:buNone/>
            </a:pP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23422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DBA45-C4B9-4424-9D4F-5217E5F63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highlight>
                  <a:srgbClr val="FFFF00"/>
                </a:highlight>
              </a:rPr>
              <a:t>Part 2 - Questions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E44F1-9FA0-4B71-A731-1BDBB866E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What does Dr Perry do that night ?</a:t>
            </a:r>
          </a:p>
          <a:p>
            <a:pPr marL="0" indent="0">
              <a:buNone/>
            </a:pP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Is it a good idea or a bad idea ? </a:t>
            </a:r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4380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C2D18-CF8E-4AEB-B47A-5EAFA9213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  <a:latin typeface="+mn-lt"/>
              </a:rPr>
              <a:t>Part 3 </a:t>
            </a:r>
            <a:br>
              <a:rPr lang="en-US" dirty="0">
                <a:highlight>
                  <a:srgbClr val="FFFF00"/>
                </a:highlight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37A7A-DDBA-4F72-BB92-7DD156D5E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2452"/>
            <a:ext cx="10515600" cy="4944511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i="1" dirty="0">
                <a:latin typeface="+mn-lt"/>
              </a:rPr>
              <a:t>Predict</a:t>
            </a:r>
            <a:r>
              <a:rPr lang="en-US" sz="4000" dirty="0">
                <a:latin typeface="+mn-lt"/>
              </a:rPr>
              <a:t>: Are the sharks there the next morning ?</a:t>
            </a:r>
          </a:p>
          <a:p>
            <a:endParaRPr lang="en-US" sz="4000" dirty="0">
              <a:latin typeface="+mn-lt"/>
            </a:endParaRPr>
          </a:p>
          <a:p>
            <a:pPr marL="0" indent="0">
              <a:buNone/>
            </a:pPr>
            <a:endParaRPr lang="en-US" sz="4000" dirty="0">
              <a:latin typeface="+mn-lt"/>
            </a:endParaRPr>
          </a:p>
          <a:p>
            <a:pPr marL="0" indent="0">
              <a:buNone/>
            </a:pPr>
            <a:r>
              <a:rPr lang="en-US" sz="4000" i="1" dirty="0">
                <a:latin typeface="+mn-lt"/>
              </a:rPr>
              <a:t>Predict</a:t>
            </a:r>
            <a:r>
              <a:rPr lang="en-US" sz="4000" dirty="0">
                <a:latin typeface="+mn-lt"/>
              </a:rPr>
              <a:t>: What are the sharks doing  ?</a:t>
            </a:r>
            <a:endParaRPr lang="en-GB" sz="4000" dirty="0">
              <a:latin typeface="+mn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8410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ss, outdoor, sky, fish&#10;&#10;Description automatically generated">
            <a:extLst>
              <a:ext uri="{FF2B5EF4-FFF2-40B4-BE49-F238E27FC236}">
                <a16:creationId xmlns:a16="http://schemas.microsoft.com/office/drawing/2014/main" id="{F6F8A34D-443E-4850-8F26-6A9299E0B9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8" r="9108" b="1"/>
          <a:stretch/>
        </p:blipFill>
        <p:spPr>
          <a:xfrm>
            <a:off x="4760298" y="-966"/>
            <a:ext cx="7431702" cy="6858477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689ECA-D2A1-4AD8-87CC-D7B6DDAA4A7B}"/>
              </a:ext>
            </a:extLst>
          </p:cNvPr>
          <p:cNvSpPr txBox="1"/>
          <p:nvPr/>
        </p:nvSpPr>
        <p:spPr>
          <a:xfrm>
            <a:off x="1" y="371061"/>
            <a:ext cx="6652590" cy="580590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solidFill>
                  <a:schemeClr val="bg2"/>
                </a:solidFill>
                <a:highlight>
                  <a:srgbClr val="FFFF00"/>
                </a:highlight>
              </a:rPr>
              <a:t>Part 3 – Read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i="1" dirty="0"/>
              <a:t> </a:t>
            </a:r>
            <a:r>
              <a:rPr lang="en-US" sz="4000" dirty="0"/>
              <a:t>Are the sharks there the next morning 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dirty="0"/>
              <a:t>What are the sharks doing  ?</a:t>
            </a:r>
          </a:p>
        </p:txBody>
      </p:sp>
    </p:spTree>
    <p:extLst>
      <p:ext uri="{BB962C8B-B14F-4D97-AF65-F5344CB8AC3E}">
        <p14:creationId xmlns:p14="http://schemas.microsoft.com/office/powerpoint/2010/main" val="31996817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BBA6E0D0580B499C4F0BCC264DE0E2" ma:contentTypeVersion="12" ma:contentTypeDescription="Create a new document." ma:contentTypeScope="" ma:versionID="7c2f208282779d579a6ab6d1b584d4e1">
  <xsd:schema xmlns:xsd="http://www.w3.org/2001/XMLSchema" xmlns:xs="http://www.w3.org/2001/XMLSchema" xmlns:p="http://schemas.microsoft.com/office/2006/metadata/properties" xmlns:ns2="fd4bc9ef-c111-460f-808e-4de0462dc25a" xmlns:ns3="61ceb53a-92cc-40c1-a438-9322f3340fc8" targetNamespace="http://schemas.microsoft.com/office/2006/metadata/properties" ma:root="true" ma:fieldsID="90271c73fdeba9917f95ca19f9b69583" ns2:_="" ns3:_="">
    <xsd:import namespace="fd4bc9ef-c111-460f-808e-4de0462dc25a"/>
    <xsd:import namespace="61ceb53a-92cc-40c1-a438-9322f3340f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4bc9ef-c111-460f-808e-4de0462dc2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ceb53a-92cc-40c1-a438-9322f3340fc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6B08D2F-E74E-483B-856B-3B3A967D64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4bc9ef-c111-460f-808e-4de0462dc25a"/>
    <ds:schemaRef ds:uri="61ceb53a-92cc-40c1-a438-9322f3340f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C4C21EF-5A3C-4AF8-A97B-AA20B473DB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FAF242-BA95-4F9C-8DF9-4C60516076E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311</Words>
  <Application>Microsoft Office PowerPoint</Application>
  <PresentationFormat>Widescreen</PresentationFormat>
  <Paragraphs>69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Adobe Kaiti Std R</vt:lpstr>
      <vt:lpstr>Arial</vt:lpstr>
      <vt:lpstr>Calibri</vt:lpstr>
      <vt:lpstr>Calibri Light</vt:lpstr>
      <vt:lpstr>Source Sans Pro</vt:lpstr>
      <vt:lpstr>Office Theme</vt:lpstr>
      <vt:lpstr>1_Office Theme</vt:lpstr>
      <vt:lpstr>PowerPoint Presentation</vt:lpstr>
      <vt:lpstr>Sharks </vt:lpstr>
      <vt:lpstr> Part 1  What’s the title of the story ? </vt:lpstr>
      <vt:lpstr>PowerPoint Presentation</vt:lpstr>
      <vt:lpstr>PowerPoint Presentation</vt:lpstr>
      <vt:lpstr>     </vt:lpstr>
      <vt:lpstr>Part 2 - Questions </vt:lpstr>
      <vt:lpstr>Part 3  </vt:lpstr>
      <vt:lpstr>PowerPoint Presentation</vt:lpstr>
      <vt:lpstr>Part 3 - Questions</vt:lpstr>
      <vt:lpstr>What happens next ? </vt:lpstr>
      <vt:lpstr>Further tasks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Knowlson, Felicity (Myanmar)</dc:creator>
  <cp:lastModifiedBy>Knowlson, Felicity (Myanmar)</cp:lastModifiedBy>
  <cp:revision>119</cp:revision>
  <dcterms:created xsi:type="dcterms:W3CDTF">2021-03-04T17:20:42Z</dcterms:created>
  <dcterms:modified xsi:type="dcterms:W3CDTF">2021-05-24T13:21:57Z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0x010100B4BBA6E0D0580B499C4F0BCC264DE0E2</vt:lpwstr>
  </property>
</Properties>
</file>