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notesMasterIdLst>
    <p:notesMasterId r:id="rId15"/>
  </p:notesMasterIdLst>
  <p:sldIdLst>
    <p:sldId id="302" r:id="rId2"/>
    <p:sldId id="339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38" r:id="rId11"/>
    <p:sldId id="310" r:id="rId12"/>
    <p:sldId id="311" r:id="rId13"/>
    <p:sldId id="34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94663"/>
  </p:normalViewPr>
  <p:slideViewPr>
    <p:cSldViewPr snapToGrid="0" snapToObjects="1">
      <p:cViewPr varScale="1">
        <p:scale>
          <a:sx n="100" d="100"/>
          <a:sy n="10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41F90-B056-814F-90B0-44A36A4ADB5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7D72F-3E17-E34C-8F9E-17EDCCBB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5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Jenny and Konna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7D72F-3E17-E34C-8F9E-17EDCCBBED5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0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3C0-B41B-1B40-A2AE-BA98CC36DAEE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82FD-00B3-6B4B-B0DF-24E6CDE999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53947" y="5963832"/>
            <a:ext cx="12375419" cy="979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>
          <a:xfrm>
            <a:off x="-274590" y="-24276"/>
            <a:ext cx="5814212" cy="6967242"/>
          </a:xfrm>
          <a:custGeom>
            <a:avLst/>
            <a:gdLst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02740 w 3997465"/>
              <a:gd name="connsiteY2" fmla="*/ 6951058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7465" h="6967242">
                <a:moveTo>
                  <a:pt x="40460" y="0"/>
                </a:moveTo>
                <a:lnTo>
                  <a:pt x="3997465" y="8092"/>
                </a:lnTo>
                <a:lnTo>
                  <a:pt x="2702740" y="6951058"/>
                </a:lnTo>
                <a:lnTo>
                  <a:pt x="64736" y="6967242"/>
                </a:lnTo>
                <a:lnTo>
                  <a:pt x="0" y="6967242"/>
                </a:lnTo>
                <a:lnTo>
                  <a:pt x="40460" y="0"/>
                </a:lnTo>
                <a:close/>
              </a:path>
            </a:pathLst>
          </a:custGeom>
          <a:gradFill>
            <a:gsLst>
              <a:gs pos="29000">
                <a:schemeClr val="accent1"/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1"/>
            <a:ext cx="6172200" cy="38036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3C0-B41B-1B40-A2AE-BA98CC36DAEE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82FD-00B3-6B4B-B0DF-24E6CDE999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1"/>
            <a:ext cx="6172200" cy="38036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3C0-B41B-1B40-A2AE-BA98CC36DA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82FD-00B3-6B4B-B0DF-24E6CDE99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1"/>
            <a:ext cx="6172200" cy="38036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3C0-B41B-1B40-A2AE-BA98CC36DAEE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82FD-00B3-6B4B-B0DF-24E6CDE999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3C0-B41B-1B40-A2AE-BA98CC36DA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82FD-00B3-6B4B-B0DF-24E6CDE999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041" y="1871561"/>
            <a:ext cx="3128927" cy="3460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3C0-B41B-1B40-A2AE-BA98CC36DA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82FD-00B3-6B4B-B0DF-24E6CDE99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3C0-B41B-1B40-A2AE-BA98CC36DA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82FD-00B3-6B4B-B0DF-24E6CDE99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3C0-B41B-1B40-A2AE-BA98CC36DAEE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82FD-00B3-6B4B-B0DF-24E6CDE999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899" y="1825625"/>
            <a:ext cx="3811901" cy="42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3C0-B41B-1B40-A2AE-BA98CC36DA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82FD-00B3-6B4B-B0DF-24E6CDE99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3C0-B41B-1B40-A2AE-BA98CC36DA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82FD-00B3-6B4B-B0DF-24E6CDE99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3C0-B41B-1B40-A2AE-BA98CC36DA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82FD-00B3-6B4B-B0DF-24E6CDE99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B3C0-B41B-1B40-A2AE-BA98CC36DAEE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82FD-00B3-6B4B-B0DF-24E6CDE99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0" y="6070038"/>
            <a:ext cx="12241161" cy="816077"/>
          </a:xfrm>
          <a:custGeom>
            <a:avLst/>
            <a:gdLst>
              <a:gd name="connsiteX0" fmla="*/ 12231329 w 12241161"/>
              <a:gd name="connsiteY0" fmla="*/ 0 h 816077"/>
              <a:gd name="connsiteX1" fmla="*/ 0 w 12241161"/>
              <a:gd name="connsiteY1" fmla="*/ 314632 h 816077"/>
              <a:gd name="connsiteX2" fmla="*/ 0 w 12241161"/>
              <a:gd name="connsiteY2" fmla="*/ 816077 h 816077"/>
              <a:gd name="connsiteX3" fmla="*/ 12241161 w 12241161"/>
              <a:gd name="connsiteY3" fmla="*/ 796413 h 816077"/>
              <a:gd name="connsiteX4" fmla="*/ 12231329 w 12241161"/>
              <a:gd name="connsiteY4" fmla="*/ 0 h 81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161" h="816077">
                <a:moveTo>
                  <a:pt x="12231329" y="0"/>
                </a:moveTo>
                <a:lnTo>
                  <a:pt x="0" y="314632"/>
                </a:lnTo>
                <a:lnTo>
                  <a:pt x="0" y="816077"/>
                </a:lnTo>
                <a:lnTo>
                  <a:pt x="12241161" y="796413"/>
                </a:lnTo>
                <a:lnTo>
                  <a:pt x="1223132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47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7582" y="6356352"/>
            <a:ext cx="2445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D9B3C0-B41B-1B40-A2AE-BA98CC36DAEE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2"/>
            <a:ext cx="46535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43A82FD-00B3-6B4B-B0DF-24E6CDE999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064" y="369173"/>
            <a:ext cx="1275735" cy="790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68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" charset="0"/>
          <a:cs typeface="Roboto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j-lt"/>
          <a:ea typeface="Roboto" charset="0"/>
          <a:cs typeface="Roboto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Roboto" charset="0"/>
          <a:cs typeface="Roboto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j-lt"/>
          <a:ea typeface="Roboto" charset="0"/>
          <a:cs typeface="Roboto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j-lt"/>
          <a:ea typeface="Roboto" charset="0"/>
          <a:cs typeface="Roboto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j-lt"/>
          <a:ea typeface="Roboto" charset="0"/>
          <a:cs typeface="Roboto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0582"/>
            <a:ext cx="12258033" cy="10779648"/>
          </a:xfrm>
          <a:prstGeom prst="rect">
            <a:avLst/>
          </a:prstGeom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838200" y="5399551"/>
            <a:ext cx="10734368" cy="128747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524891" y="-265049"/>
            <a:ext cx="5456903" cy="2713703"/>
          </a:xfrm>
          <a:custGeom>
            <a:avLst/>
            <a:gdLst>
              <a:gd name="connsiteX0" fmla="*/ 0 w 3893574"/>
              <a:gd name="connsiteY0" fmla="*/ 19664 h 2713703"/>
              <a:gd name="connsiteX1" fmla="*/ 0 w 3893574"/>
              <a:gd name="connsiteY1" fmla="*/ 19664 h 2713703"/>
              <a:gd name="connsiteX2" fmla="*/ 3893574 w 3893574"/>
              <a:gd name="connsiteY2" fmla="*/ 2713703 h 2713703"/>
              <a:gd name="connsiteX3" fmla="*/ 3873909 w 3893574"/>
              <a:gd name="connsiteY3" fmla="*/ 0 h 2713703"/>
              <a:gd name="connsiteX4" fmla="*/ 0 w 3893574"/>
              <a:gd name="connsiteY4" fmla="*/ 19664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574" h="2713703">
                <a:moveTo>
                  <a:pt x="0" y="19664"/>
                </a:moveTo>
                <a:lnTo>
                  <a:pt x="0" y="19664"/>
                </a:lnTo>
                <a:lnTo>
                  <a:pt x="3893574" y="2713703"/>
                </a:lnTo>
                <a:lnTo>
                  <a:pt x="3873909" y="0"/>
                </a:lnTo>
                <a:lnTo>
                  <a:pt x="0" y="19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216" y="237307"/>
            <a:ext cx="1264886" cy="78333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-1" y="5084338"/>
            <a:ext cx="12241161" cy="2907243"/>
          </a:xfrm>
          <a:custGeom>
            <a:avLst/>
            <a:gdLst>
              <a:gd name="connsiteX0" fmla="*/ 0 w 9242854"/>
              <a:gd name="connsiteY0" fmla="*/ 3253946 h 3262184"/>
              <a:gd name="connsiteX1" fmla="*/ 0 w 9242854"/>
              <a:gd name="connsiteY1" fmla="*/ 782595 h 3262184"/>
              <a:gd name="connsiteX2" fmla="*/ 9242854 w 9242854"/>
              <a:gd name="connsiteY2" fmla="*/ 0 h 3262184"/>
              <a:gd name="connsiteX3" fmla="*/ 9209902 w 9242854"/>
              <a:gd name="connsiteY3" fmla="*/ 3262184 h 3262184"/>
              <a:gd name="connsiteX4" fmla="*/ 0 w 9242854"/>
              <a:gd name="connsiteY4" fmla="*/ 3253946 h 3262184"/>
              <a:gd name="connsiteX0" fmla="*/ 0 w 9209902"/>
              <a:gd name="connsiteY0" fmla="*/ 3253946 h 3262184"/>
              <a:gd name="connsiteX1" fmla="*/ 0 w 9209902"/>
              <a:gd name="connsiteY1" fmla="*/ 782595 h 3262184"/>
              <a:gd name="connsiteX2" fmla="*/ 9165216 w 9209902"/>
              <a:gd name="connsiteY2" fmla="*/ 0 h 3262184"/>
              <a:gd name="connsiteX3" fmla="*/ 9209902 w 9209902"/>
              <a:gd name="connsiteY3" fmla="*/ 3262184 h 3262184"/>
              <a:gd name="connsiteX4" fmla="*/ 0 w 9209902"/>
              <a:gd name="connsiteY4" fmla="*/ 3253946 h 3262184"/>
              <a:gd name="connsiteX0" fmla="*/ 0 w 9165216"/>
              <a:gd name="connsiteY0" fmla="*/ 3253946 h 3253946"/>
              <a:gd name="connsiteX1" fmla="*/ 0 w 9165216"/>
              <a:gd name="connsiteY1" fmla="*/ 782595 h 3253946"/>
              <a:gd name="connsiteX2" fmla="*/ 9165216 w 9165216"/>
              <a:gd name="connsiteY2" fmla="*/ 0 h 3253946"/>
              <a:gd name="connsiteX3" fmla="*/ 9097759 w 9165216"/>
              <a:gd name="connsiteY3" fmla="*/ 3135975 h 3253946"/>
              <a:gd name="connsiteX4" fmla="*/ 0 w 9165216"/>
              <a:gd name="connsiteY4" fmla="*/ 3253946 h 3253946"/>
              <a:gd name="connsiteX0" fmla="*/ 0 w 9165216"/>
              <a:gd name="connsiteY0" fmla="*/ 3253946 h 3271893"/>
              <a:gd name="connsiteX1" fmla="*/ 0 w 9165216"/>
              <a:gd name="connsiteY1" fmla="*/ 782595 h 3271893"/>
              <a:gd name="connsiteX2" fmla="*/ 9165216 w 9165216"/>
              <a:gd name="connsiteY2" fmla="*/ 0 h 3271893"/>
              <a:gd name="connsiteX3" fmla="*/ 9149518 w 9165216"/>
              <a:gd name="connsiteY3" fmla="*/ 3271893 h 3271893"/>
              <a:gd name="connsiteX4" fmla="*/ 0 w 9165216"/>
              <a:gd name="connsiteY4" fmla="*/ 3253946 h 327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216" h="3271893">
                <a:moveTo>
                  <a:pt x="0" y="3253946"/>
                </a:moveTo>
                <a:lnTo>
                  <a:pt x="0" y="782595"/>
                </a:lnTo>
                <a:lnTo>
                  <a:pt x="9165216" y="0"/>
                </a:lnTo>
                <a:cubicBezTo>
                  <a:pt x="9159983" y="1090631"/>
                  <a:pt x="9154751" y="2181262"/>
                  <a:pt x="9149518" y="3271893"/>
                </a:cubicBezTo>
                <a:lnTo>
                  <a:pt x="0" y="3253946"/>
                </a:lnTo>
                <a:close/>
              </a:path>
            </a:pathLst>
          </a:custGeom>
          <a:gradFill>
            <a:gsLst>
              <a:gs pos="29000">
                <a:schemeClr val="accent1"/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51831" y="5929012"/>
            <a:ext cx="11337496" cy="595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r"/>
            <a:r>
              <a:rPr lang="en-US" sz="6600" b="1" dirty="0" smtClean="0">
                <a:solidFill>
                  <a:srgbClr val="FFFFFF"/>
                </a:solidFill>
              </a:rPr>
              <a:t>Getting your team started</a:t>
            </a:r>
            <a:endParaRPr lang="en-US" sz="6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313010" y="514349"/>
            <a:ext cx="6490560" cy="795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tx1"/>
                </a:solidFill>
                <a:latin typeface="+mj-lt"/>
                <a:ea typeface="Roboto" charset="0"/>
                <a:cs typeface="Roboto" charset="0"/>
              </a:defRPr>
            </a:lvl1pPr>
          </a:lstStyle>
          <a:p>
            <a:pPr algn="l"/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EVERYDAYHERO</a:t>
            </a:r>
            <a:endParaRPr lang="en-US" sz="4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13" y="1309549"/>
            <a:ext cx="8897018" cy="477401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854504" y="6262778"/>
            <a:ext cx="11337496" cy="595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r"/>
            <a:r>
              <a:rPr lang="en-US" sz="2000" b="1" dirty="0" smtClean="0">
                <a:solidFill>
                  <a:srgbClr val="FFFFFF"/>
                </a:solidFill>
              </a:rPr>
              <a:t>This is what an individuals page looks like, use it as a blog with images and thank your donors!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74" y="0"/>
            <a:ext cx="10775075" cy="718338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-285134" y="-68826"/>
            <a:ext cx="7074896" cy="7021624"/>
          </a:xfrm>
          <a:custGeom>
            <a:avLst/>
            <a:gdLst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02740 w 3997465"/>
              <a:gd name="connsiteY2" fmla="*/ 6951058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470312 w 3997465"/>
              <a:gd name="connsiteY2" fmla="*/ 594051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5105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266057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1111034 w 5068039"/>
              <a:gd name="connsiteY0" fmla="*/ 0 h 6977053"/>
              <a:gd name="connsiteX1" fmla="*/ 5068039 w 5068039"/>
              <a:gd name="connsiteY1" fmla="*/ 8092 h 6977053"/>
              <a:gd name="connsiteX2" fmla="*/ 3836702 w 5068039"/>
              <a:gd name="connsiteY2" fmla="*/ 6960871 h 6977053"/>
              <a:gd name="connsiteX3" fmla="*/ 1135310 w 5068039"/>
              <a:gd name="connsiteY3" fmla="*/ 6967242 h 6977053"/>
              <a:gd name="connsiteX4" fmla="*/ 0 w 5068039"/>
              <a:gd name="connsiteY4" fmla="*/ 6977053 h 6977053"/>
              <a:gd name="connsiteX5" fmla="*/ 1111034 w 5068039"/>
              <a:gd name="connsiteY5" fmla="*/ 0 h 6977053"/>
              <a:gd name="connsiteX0" fmla="*/ 33417 w 5068039"/>
              <a:gd name="connsiteY0" fmla="*/ 0 h 7006486"/>
              <a:gd name="connsiteX1" fmla="*/ 5068039 w 5068039"/>
              <a:gd name="connsiteY1" fmla="*/ 37525 h 7006486"/>
              <a:gd name="connsiteX2" fmla="*/ 3836702 w 5068039"/>
              <a:gd name="connsiteY2" fmla="*/ 6990304 h 7006486"/>
              <a:gd name="connsiteX3" fmla="*/ 1135310 w 5068039"/>
              <a:gd name="connsiteY3" fmla="*/ 6996675 h 7006486"/>
              <a:gd name="connsiteX4" fmla="*/ 0 w 5068039"/>
              <a:gd name="connsiteY4" fmla="*/ 7006486 h 7006486"/>
              <a:gd name="connsiteX5" fmla="*/ 33417 w 5068039"/>
              <a:gd name="connsiteY5" fmla="*/ 0 h 70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039" h="7006486">
                <a:moveTo>
                  <a:pt x="33417" y="0"/>
                </a:moveTo>
                <a:lnTo>
                  <a:pt x="5068039" y="37525"/>
                </a:lnTo>
                <a:lnTo>
                  <a:pt x="3836702" y="6990304"/>
                </a:lnTo>
                <a:lnTo>
                  <a:pt x="1135310" y="6996675"/>
                </a:lnTo>
                <a:lnTo>
                  <a:pt x="0" y="7006486"/>
                </a:lnTo>
                <a:lnTo>
                  <a:pt x="334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03922" y="-39329"/>
            <a:ext cx="5456903" cy="2713703"/>
          </a:xfrm>
          <a:custGeom>
            <a:avLst/>
            <a:gdLst>
              <a:gd name="connsiteX0" fmla="*/ 0 w 3893574"/>
              <a:gd name="connsiteY0" fmla="*/ 19664 h 2713703"/>
              <a:gd name="connsiteX1" fmla="*/ 0 w 3893574"/>
              <a:gd name="connsiteY1" fmla="*/ 19664 h 2713703"/>
              <a:gd name="connsiteX2" fmla="*/ 3893574 w 3893574"/>
              <a:gd name="connsiteY2" fmla="*/ 2713703 h 2713703"/>
              <a:gd name="connsiteX3" fmla="*/ 3873909 w 3893574"/>
              <a:gd name="connsiteY3" fmla="*/ 0 h 2713703"/>
              <a:gd name="connsiteX4" fmla="*/ 0 w 3893574"/>
              <a:gd name="connsiteY4" fmla="*/ 19664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574" h="2713703">
                <a:moveTo>
                  <a:pt x="0" y="19664"/>
                </a:moveTo>
                <a:lnTo>
                  <a:pt x="0" y="19664"/>
                </a:lnTo>
                <a:lnTo>
                  <a:pt x="3893574" y="2713703"/>
                </a:lnTo>
                <a:lnTo>
                  <a:pt x="3873909" y="0"/>
                </a:lnTo>
                <a:lnTo>
                  <a:pt x="0" y="19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4319" y="358189"/>
            <a:ext cx="6014310" cy="1600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KEEPING IN TOUCH </a:t>
            </a: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74" y="2691356"/>
            <a:ext cx="3657063" cy="404513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285135" y="-49161"/>
            <a:ext cx="7089058" cy="1081548"/>
          </a:xfrm>
          <a:custGeom>
            <a:avLst/>
            <a:gdLst>
              <a:gd name="connsiteX0" fmla="*/ 5545394 w 5545394"/>
              <a:gd name="connsiteY0" fmla="*/ 29496 h 1081548"/>
              <a:gd name="connsiteX1" fmla="*/ 5545394 w 5545394"/>
              <a:gd name="connsiteY1" fmla="*/ 29496 h 1081548"/>
              <a:gd name="connsiteX2" fmla="*/ 0 w 5545394"/>
              <a:gd name="connsiteY2" fmla="*/ 1081548 h 1081548"/>
              <a:gd name="connsiteX3" fmla="*/ 19665 w 5545394"/>
              <a:gd name="connsiteY3" fmla="*/ 0 h 1081548"/>
              <a:gd name="connsiteX4" fmla="*/ 5545394 w 5545394"/>
              <a:gd name="connsiteY4" fmla="*/ 29496 h 108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394" h="1081548">
                <a:moveTo>
                  <a:pt x="5545394" y="29496"/>
                </a:moveTo>
                <a:lnTo>
                  <a:pt x="5545394" y="29496"/>
                </a:lnTo>
                <a:lnTo>
                  <a:pt x="0" y="1081548"/>
                </a:lnTo>
                <a:lnTo>
                  <a:pt x="19665" y="0"/>
                </a:lnTo>
                <a:lnTo>
                  <a:pt x="5545394" y="29496"/>
                </a:lnTo>
                <a:close/>
              </a:path>
            </a:pathLst>
          </a:custGeom>
          <a:gradFill>
            <a:gsLst>
              <a:gs pos="29000">
                <a:schemeClr val="accent1"/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988" y="374959"/>
            <a:ext cx="1264886" cy="783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4319" y="2384103"/>
            <a:ext cx="4772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A3B2"/>
                </a:solidFill>
                <a:ea typeface="Roboto" panose="02000000000000000000" pitchFamily="2" charset="0"/>
              </a:rPr>
              <a:t>By MRF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Roboto" panose="02000000000000000000" pitchFamily="2" charset="0"/>
              </a:rPr>
              <a:t>121 (per term)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Roboto" panose="02000000000000000000" pitchFamily="2" charset="0"/>
              </a:rPr>
              <a:t>Regular phone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Roboto" panose="02000000000000000000" pitchFamily="2" charset="0"/>
              </a:rPr>
              <a:t>Regular emails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Roboto" panose="02000000000000000000" pitchFamily="2" charset="0"/>
              </a:rPr>
              <a:t>Monthly e-newsletter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Roboto" panose="02000000000000000000" pitchFamily="2" charset="0"/>
              </a:rPr>
              <a:t>Reminder emails (milestones)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Roboto" panose="02000000000000000000" pitchFamily="2" charset="0"/>
            </a:endParaRPr>
          </a:p>
          <a:p>
            <a:r>
              <a:rPr lang="en-GB" b="1" dirty="0">
                <a:solidFill>
                  <a:srgbClr val="00A3B2"/>
                </a:solidFill>
                <a:ea typeface="Roboto" panose="02000000000000000000" pitchFamily="2" charset="0"/>
              </a:rPr>
              <a:t>By 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Roboto" panose="02000000000000000000" pitchFamily="2" charset="0"/>
              </a:rPr>
              <a:t>121 (per term)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Roboto" panose="02000000000000000000" pitchFamily="2" charset="0"/>
              </a:rPr>
              <a:t>Workshops (per term)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Roboto" panose="02000000000000000000" pitchFamily="2" charset="0"/>
              </a:rPr>
              <a:t>Monitor Facebook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Roboto" panose="02000000000000000000" pitchFamily="2" charset="0"/>
              </a:rPr>
              <a:t>Socials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ea typeface="Roboto" panose="02000000000000000000" pitchFamily="2" charset="0"/>
              </a:rPr>
              <a:t>Whatsapp</a:t>
            </a:r>
            <a:r>
              <a:rPr lang="en-GB" dirty="0">
                <a:ea typeface="Roboto" panose="02000000000000000000" pitchFamily="2" charset="0"/>
              </a:rPr>
              <a:t>/Facebook chat (not compulsory)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Roboto" panose="02000000000000000000" pitchFamily="2" charset="0"/>
              </a:rPr>
              <a:t>Reporting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313010" y="514349"/>
            <a:ext cx="6490560" cy="795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tx1"/>
                </a:solidFill>
                <a:latin typeface="+mj-lt"/>
                <a:ea typeface="Roboto" charset="0"/>
                <a:cs typeface="Roboto" charset="0"/>
              </a:defRPr>
            </a:lvl1pPr>
          </a:lstStyle>
          <a:p>
            <a:pPr algn="l"/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MONTHLY REPORT</a:t>
            </a:r>
            <a:endParaRPr lang="en-US" sz="4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35" y="1233348"/>
            <a:ext cx="8716690" cy="4855433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854504" y="6262778"/>
            <a:ext cx="11337496" cy="595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r"/>
            <a:r>
              <a:rPr lang="en-US" sz="2000" b="1" dirty="0" smtClean="0">
                <a:solidFill>
                  <a:srgbClr val="FFFFFF"/>
                </a:solidFill>
              </a:rPr>
              <a:t>This is how MRF and you keep track of the teams progress. MRF 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will call you each month for a catch up and we will fill out all the financial data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91" y="-68826"/>
            <a:ext cx="10561934" cy="704128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-285134" y="-68826"/>
            <a:ext cx="7074896" cy="7021624"/>
          </a:xfrm>
          <a:custGeom>
            <a:avLst/>
            <a:gdLst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02740 w 3997465"/>
              <a:gd name="connsiteY2" fmla="*/ 6951058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470312 w 3997465"/>
              <a:gd name="connsiteY2" fmla="*/ 594051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5105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266057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1111034 w 5068039"/>
              <a:gd name="connsiteY0" fmla="*/ 0 h 6977053"/>
              <a:gd name="connsiteX1" fmla="*/ 5068039 w 5068039"/>
              <a:gd name="connsiteY1" fmla="*/ 8092 h 6977053"/>
              <a:gd name="connsiteX2" fmla="*/ 3836702 w 5068039"/>
              <a:gd name="connsiteY2" fmla="*/ 6960871 h 6977053"/>
              <a:gd name="connsiteX3" fmla="*/ 1135310 w 5068039"/>
              <a:gd name="connsiteY3" fmla="*/ 6967242 h 6977053"/>
              <a:gd name="connsiteX4" fmla="*/ 0 w 5068039"/>
              <a:gd name="connsiteY4" fmla="*/ 6977053 h 6977053"/>
              <a:gd name="connsiteX5" fmla="*/ 1111034 w 5068039"/>
              <a:gd name="connsiteY5" fmla="*/ 0 h 6977053"/>
              <a:gd name="connsiteX0" fmla="*/ 33417 w 5068039"/>
              <a:gd name="connsiteY0" fmla="*/ 0 h 7006486"/>
              <a:gd name="connsiteX1" fmla="*/ 5068039 w 5068039"/>
              <a:gd name="connsiteY1" fmla="*/ 37525 h 7006486"/>
              <a:gd name="connsiteX2" fmla="*/ 3836702 w 5068039"/>
              <a:gd name="connsiteY2" fmla="*/ 6990304 h 7006486"/>
              <a:gd name="connsiteX3" fmla="*/ 1135310 w 5068039"/>
              <a:gd name="connsiteY3" fmla="*/ 6996675 h 7006486"/>
              <a:gd name="connsiteX4" fmla="*/ 0 w 5068039"/>
              <a:gd name="connsiteY4" fmla="*/ 7006486 h 7006486"/>
              <a:gd name="connsiteX5" fmla="*/ 33417 w 5068039"/>
              <a:gd name="connsiteY5" fmla="*/ 0 h 70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039" h="7006486">
                <a:moveTo>
                  <a:pt x="33417" y="0"/>
                </a:moveTo>
                <a:lnTo>
                  <a:pt x="5068039" y="37525"/>
                </a:lnTo>
                <a:lnTo>
                  <a:pt x="3836702" y="6990304"/>
                </a:lnTo>
                <a:lnTo>
                  <a:pt x="1135310" y="6996675"/>
                </a:lnTo>
                <a:lnTo>
                  <a:pt x="0" y="7006486"/>
                </a:lnTo>
                <a:lnTo>
                  <a:pt x="334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03922" y="-39329"/>
            <a:ext cx="5456903" cy="2713703"/>
          </a:xfrm>
          <a:custGeom>
            <a:avLst/>
            <a:gdLst>
              <a:gd name="connsiteX0" fmla="*/ 0 w 3893574"/>
              <a:gd name="connsiteY0" fmla="*/ 19664 h 2713703"/>
              <a:gd name="connsiteX1" fmla="*/ 0 w 3893574"/>
              <a:gd name="connsiteY1" fmla="*/ 19664 h 2713703"/>
              <a:gd name="connsiteX2" fmla="*/ 3893574 w 3893574"/>
              <a:gd name="connsiteY2" fmla="*/ 2713703 h 2713703"/>
              <a:gd name="connsiteX3" fmla="*/ 3873909 w 3893574"/>
              <a:gd name="connsiteY3" fmla="*/ 0 h 2713703"/>
              <a:gd name="connsiteX4" fmla="*/ 0 w 3893574"/>
              <a:gd name="connsiteY4" fmla="*/ 19664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574" h="2713703">
                <a:moveTo>
                  <a:pt x="0" y="19664"/>
                </a:moveTo>
                <a:lnTo>
                  <a:pt x="0" y="19664"/>
                </a:lnTo>
                <a:lnTo>
                  <a:pt x="3893574" y="2713703"/>
                </a:lnTo>
                <a:lnTo>
                  <a:pt x="3873909" y="0"/>
                </a:lnTo>
                <a:lnTo>
                  <a:pt x="0" y="19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1740" y="766624"/>
            <a:ext cx="6014310" cy="1600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HELPFUL INFO</a:t>
            </a:r>
            <a:br>
              <a:rPr lang="en-US" sz="4000" b="1" dirty="0" smtClean="0">
                <a:solidFill>
                  <a:schemeClr val="accent1"/>
                </a:solidFill>
                <a:latin typeface="+mn-lt"/>
              </a:rPr>
            </a:b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74" y="2691356"/>
            <a:ext cx="3657063" cy="404513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285135" y="-49161"/>
            <a:ext cx="7089058" cy="1081548"/>
          </a:xfrm>
          <a:custGeom>
            <a:avLst/>
            <a:gdLst>
              <a:gd name="connsiteX0" fmla="*/ 5545394 w 5545394"/>
              <a:gd name="connsiteY0" fmla="*/ 29496 h 1081548"/>
              <a:gd name="connsiteX1" fmla="*/ 5545394 w 5545394"/>
              <a:gd name="connsiteY1" fmla="*/ 29496 h 1081548"/>
              <a:gd name="connsiteX2" fmla="*/ 0 w 5545394"/>
              <a:gd name="connsiteY2" fmla="*/ 1081548 h 1081548"/>
              <a:gd name="connsiteX3" fmla="*/ 19665 w 5545394"/>
              <a:gd name="connsiteY3" fmla="*/ 0 h 1081548"/>
              <a:gd name="connsiteX4" fmla="*/ 5545394 w 5545394"/>
              <a:gd name="connsiteY4" fmla="*/ 29496 h 108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394" h="1081548">
                <a:moveTo>
                  <a:pt x="5545394" y="29496"/>
                </a:moveTo>
                <a:lnTo>
                  <a:pt x="5545394" y="29496"/>
                </a:lnTo>
                <a:lnTo>
                  <a:pt x="0" y="1081548"/>
                </a:lnTo>
                <a:lnTo>
                  <a:pt x="19665" y="0"/>
                </a:lnTo>
                <a:lnTo>
                  <a:pt x="5545394" y="29496"/>
                </a:lnTo>
                <a:close/>
              </a:path>
            </a:pathLst>
          </a:custGeom>
          <a:gradFill>
            <a:gsLst>
              <a:gs pos="29000">
                <a:schemeClr val="accent1"/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988" y="374959"/>
            <a:ext cx="1264886" cy="783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739" y="1890651"/>
            <a:ext cx="52503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3B2"/>
                </a:solidFill>
                <a:ea typeface="Roboto" panose="02000000000000000000" pitchFamily="2" charset="0"/>
              </a:rPr>
              <a:t>TRELLO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Trello is a super useful tool to plan your recruitment and leader roles – ask CACH on your group chat to see yours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dirty="0" smtClean="0">
              <a:ea typeface="Roboto Light" panose="02000000000000000000" pitchFamily="2" charset="0"/>
            </a:endParaRPr>
          </a:p>
          <a:p>
            <a:r>
              <a:rPr lang="en-GB" b="1" dirty="0" smtClean="0">
                <a:solidFill>
                  <a:srgbClr val="582C83"/>
                </a:solidFill>
                <a:ea typeface="Roboto" panose="02000000000000000000" pitchFamily="2" charset="0"/>
              </a:rPr>
              <a:t>Data and GDPR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It is essential that any data you collect from students is handled and then disposed of correctly.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You must only collect data from students with their consent and explain it may be shared with your RAG, Choose a Challenge and MRF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We have data capture tools ready for you but please ask us if you are unsure on anything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dirty="0" smtClean="0">
              <a:ea typeface="Roboto Light" panose="02000000000000000000" pitchFamily="2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28" y="19363"/>
            <a:ext cx="10438378" cy="695891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-285134" y="-68826"/>
            <a:ext cx="7074896" cy="7021624"/>
          </a:xfrm>
          <a:custGeom>
            <a:avLst/>
            <a:gdLst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02740 w 3997465"/>
              <a:gd name="connsiteY2" fmla="*/ 6951058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470312 w 3997465"/>
              <a:gd name="connsiteY2" fmla="*/ 594051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5105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266057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1111034 w 5068039"/>
              <a:gd name="connsiteY0" fmla="*/ 0 h 6977053"/>
              <a:gd name="connsiteX1" fmla="*/ 5068039 w 5068039"/>
              <a:gd name="connsiteY1" fmla="*/ 8092 h 6977053"/>
              <a:gd name="connsiteX2" fmla="*/ 3836702 w 5068039"/>
              <a:gd name="connsiteY2" fmla="*/ 6960871 h 6977053"/>
              <a:gd name="connsiteX3" fmla="*/ 1135310 w 5068039"/>
              <a:gd name="connsiteY3" fmla="*/ 6967242 h 6977053"/>
              <a:gd name="connsiteX4" fmla="*/ 0 w 5068039"/>
              <a:gd name="connsiteY4" fmla="*/ 6977053 h 6977053"/>
              <a:gd name="connsiteX5" fmla="*/ 1111034 w 5068039"/>
              <a:gd name="connsiteY5" fmla="*/ 0 h 6977053"/>
              <a:gd name="connsiteX0" fmla="*/ 33417 w 5068039"/>
              <a:gd name="connsiteY0" fmla="*/ 0 h 7006486"/>
              <a:gd name="connsiteX1" fmla="*/ 5068039 w 5068039"/>
              <a:gd name="connsiteY1" fmla="*/ 37525 h 7006486"/>
              <a:gd name="connsiteX2" fmla="*/ 3836702 w 5068039"/>
              <a:gd name="connsiteY2" fmla="*/ 6990304 h 7006486"/>
              <a:gd name="connsiteX3" fmla="*/ 1135310 w 5068039"/>
              <a:gd name="connsiteY3" fmla="*/ 6996675 h 7006486"/>
              <a:gd name="connsiteX4" fmla="*/ 0 w 5068039"/>
              <a:gd name="connsiteY4" fmla="*/ 7006486 h 7006486"/>
              <a:gd name="connsiteX5" fmla="*/ 33417 w 5068039"/>
              <a:gd name="connsiteY5" fmla="*/ 0 h 70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039" h="7006486">
                <a:moveTo>
                  <a:pt x="33417" y="0"/>
                </a:moveTo>
                <a:lnTo>
                  <a:pt x="5068039" y="37525"/>
                </a:lnTo>
                <a:lnTo>
                  <a:pt x="3836702" y="6990304"/>
                </a:lnTo>
                <a:lnTo>
                  <a:pt x="1135310" y="6996675"/>
                </a:lnTo>
                <a:lnTo>
                  <a:pt x="0" y="7006486"/>
                </a:lnTo>
                <a:lnTo>
                  <a:pt x="334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03922" y="-39329"/>
            <a:ext cx="5456903" cy="2713703"/>
          </a:xfrm>
          <a:custGeom>
            <a:avLst/>
            <a:gdLst>
              <a:gd name="connsiteX0" fmla="*/ 0 w 3893574"/>
              <a:gd name="connsiteY0" fmla="*/ 19664 h 2713703"/>
              <a:gd name="connsiteX1" fmla="*/ 0 w 3893574"/>
              <a:gd name="connsiteY1" fmla="*/ 19664 h 2713703"/>
              <a:gd name="connsiteX2" fmla="*/ 3893574 w 3893574"/>
              <a:gd name="connsiteY2" fmla="*/ 2713703 h 2713703"/>
              <a:gd name="connsiteX3" fmla="*/ 3873909 w 3893574"/>
              <a:gd name="connsiteY3" fmla="*/ 0 h 2713703"/>
              <a:gd name="connsiteX4" fmla="*/ 0 w 3893574"/>
              <a:gd name="connsiteY4" fmla="*/ 19664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574" h="2713703">
                <a:moveTo>
                  <a:pt x="0" y="19664"/>
                </a:moveTo>
                <a:lnTo>
                  <a:pt x="0" y="19664"/>
                </a:lnTo>
                <a:lnTo>
                  <a:pt x="3893574" y="2713703"/>
                </a:lnTo>
                <a:lnTo>
                  <a:pt x="3873909" y="0"/>
                </a:lnTo>
                <a:lnTo>
                  <a:pt x="0" y="19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4319" y="654656"/>
            <a:ext cx="6014310" cy="1600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RECRUITING YOUR TEAM </a:t>
            </a: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74" y="2691356"/>
            <a:ext cx="3657063" cy="404513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285135" y="-49161"/>
            <a:ext cx="7089058" cy="1081548"/>
          </a:xfrm>
          <a:custGeom>
            <a:avLst/>
            <a:gdLst>
              <a:gd name="connsiteX0" fmla="*/ 5545394 w 5545394"/>
              <a:gd name="connsiteY0" fmla="*/ 29496 h 1081548"/>
              <a:gd name="connsiteX1" fmla="*/ 5545394 w 5545394"/>
              <a:gd name="connsiteY1" fmla="*/ 29496 h 1081548"/>
              <a:gd name="connsiteX2" fmla="*/ 0 w 5545394"/>
              <a:gd name="connsiteY2" fmla="*/ 1081548 h 1081548"/>
              <a:gd name="connsiteX3" fmla="*/ 19665 w 5545394"/>
              <a:gd name="connsiteY3" fmla="*/ 0 h 1081548"/>
              <a:gd name="connsiteX4" fmla="*/ 5545394 w 5545394"/>
              <a:gd name="connsiteY4" fmla="*/ 29496 h 108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394" h="1081548">
                <a:moveTo>
                  <a:pt x="5545394" y="29496"/>
                </a:moveTo>
                <a:lnTo>
                  <a:pt x="5545394" y="29496"/>
                </a:lnTo>
                <a:lnTo>
                  <a:pt x="0" y="1081548"/>
                </a:lnTo>
                <a:lnTo>
                  <a:pt x="19665" y="0"/>
                </a:lnTo>
                <a:lnTo>
                  <a:pt x="5545394" y="29496"/>
                </a:lnTo>
                <a:close/>
              </a:path>
            </a:pathLst>
          </a:custGeom>
          <a:gradFill>
            <a:gsLst>
              <a:gs pos="29000">
                <a:schemeClr val="accent1"/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988" y="374959"/>
            <a:ext cx="1264886" cy="783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0158" y="2235660"/>
            <a:ext cx="49257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3B2"/>
                </a:solidFill>
                <a:ea typeface="Roboto" panose="02000000000000000000" pitchFamily="2" charset="0"/>
              </a:rPr>
              <a:t>Recruiting your team is one of the most exciting things you can do!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ea typeface="Roboto" panose="02000000000000000000" pitchFamily="2" charset="0"/>
                <a:cs typeface="Arial" panose="020B0604020202020204" pitchFamily="34" charset="0"/>
              </a:rPr>
              <a:t>Promo</a:t>
            </a:r>
            <a:r>
              <a:rPr lang="en-GB" dirty="0" smtClean="0">
                <a:ea typeface="Roboto" panose="02000000000000000000" pitchFamily="2" charset="0"/>
                <a:cs typeface="Arial" panose="020B0604020202020204" pitchFamily="34" charset="0"/>
              </a:rPr>
              <a:t> - Get students to the info meeting (see your CL packs for how-to guides)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ea typeface="Roboto" panose="02000000000000000000" pitchFamily="2" charset="0"/>
                <a:cs typeface="Arial" panose="020B0604020202020204" pitchFamily="34" charset="0"/>
              </a:rPr>
              <a:t>Info Meeting </a:t>
            </a:r>
            <a:r>
              <a:rPr lang="en-GB" dirty="0" smtClean="0">
                <a:ea typeface="Roboto" panose="02000000000000000000" pitchFamily="2" charset="0"/>
                <a:cs typeface="Arial" panose="020B0604020202020204" pitchFamily="34" charset="0"/>
              </a:rPr>
              <a:t>– MRF and CACH present and tell you how many sign ups you get! </a:t>
            </a:r>
            <a:r>
              <a:rPr lang="en-GB" b="1" dirty="0" smtClean="0">
                <a:ea typeface="Roboto Light" panose="02000000000000000000" pitchFamily="2" charset="0"/>
                <a:cs typeface="Arial" panose="020B0604020202020204" pitchFamily="34" charset="0"/>
              </a:rPr>
              <a:t>Follow-Up</a:t>
            </a:r>
            <a:r>
              <a:rPr lang="en-GB" dirty="0" smtClean="0">
                <a:ea typeface="Roboto Light" panose="02000000000000000000" pitchFamily="2" charset="0"/>
                <a:cs typeface="Arial" panose="020B0604020202020204" pitchFamily="34" charset="0"/>
              </a:rPr>
              <a:t> – We work together to follow up on interested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ea typeface="Roboto Light" panose="02000000000000000000" pitchFamily="2" charset="0"/>
                <a:cs typeface="Arial" panose="020B0604020202020204" pitchFamily="34" charset="0"/>
              </a:rPr>
              <a:t>Welcome Meeting </a:t>
            </a:r>
            <a:r>
              <a:rPr lang="en-GB" dirty="0" smtClean="0">
                <a:ea typeface="Roboto Light" panose="02000000000000000000" pitchFamily="2" charset="0"/>
                <a:cs typeface="Arial" panose="020B0604020202020204" pitchFamily="34" charset="0"/>
              </a:rPr>
              <a:t>– MRF meet your new team and explain all they need to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ea typeface="Roboto Light" panose="02000000000000000000" pitchFamily="2" charset="0"/>
                <a:cs typeface="Arial" panose="020B0604020202020204" pitchFamily="34" charset="0"/>
              </a:rPr>
              <a:t>121</a:t>
            </a:r>
            <a:r>
              <a:rPr lang="en-GB" dirty="0" smtClean="0">
                <a:ea typeface="Roboto Light" panose="02000000000000000000" pitchFamily="2" charset="0"/>
                <a:cs typeface="Arial" panose="020B0604020202020204" pitchFamily="34" charset="0"/>
              </a:rPr>
              <a:t> – MRF will come back and give </a:t>
            </a:r>
            <a:r>
              <a:rPr lang="en-GB" dirty="0" smtClean="0">
                <a:ea typeface="Roboto Light" panose="02000000000000000000" pitchFamily="2" charset="0"/>
                <a:cs typeface="Arial" panose="020B0604020202020204" pitchFamily="34" charset="0"/>
              </a:rPr>
              <a:t>fundraisings 121’s </a:t>
            </a:r>
            <a:r>
              <a:rPr lang="en-GB" dirty="0" smtClean="0">
                <a:ea typeface="Roboto Light" panose="02000000000000000000" pitchFamily="2" charset="0"/>
                <a:cs typeface="Arial" panose="020B0604020202020204" pitchFamily="34" charset="0"/>
              </a:rPr>
              <a:t>to your team and so will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ea typeface="Roboto Light" panose="02000000000000000000" pitchFamily="2" charset="0"/>
                <a:cs typeface="Arial" panose="020B0604020202020204" pitchFamily="34" charset="0"/>
              </a:rPr>
              <a:t>Keeping in Touch - </a:t>
            </a:r>
            <a:r>
              <a:rPr lang="en-GB" dirty="0" smtClean="0">
                <a:ea typeface="Roboto Light" panose="02000000000000000000" pitchFamily="2" charset="0"/>
                <a:cs typeface="Arial" panose="020B0604020202020204" pitchFamily="34" charset="0"/>
              </a:rPr>
              <a:t>We keep in regular contact to guide your team to their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A3AD"/>
              </a:solidFill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28" y="19363"/>
            <a:ext cx="10438378" cy="695891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-285134" y="-68826"/>
            <a:ext cx="7074896" cy="7021624"/>
          </a:xfrm>
          <a:custGeom>
            <a:avLst/>
            <a:gdLst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02740 w 3997465"/>
              <a:gd name="connsiteY2" fmla="*/ 6951058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470312 w 3997465"/>
              <a:gd name="connsiteY2" fmla="*/ 594051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5105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266057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1111034 w 5068039"/>
              <a:gd name="connsiteY0" fmla="*/ 0 h 6977053"/>
              <a:gd name="connsiteX1" fmla="*/ 5068039 w 5068039"/>
              <a:gd name="connsiteY1" fmla="*/ 8092 h 6977053"/>
              <a:gd name="connsiteX2" fmla="*/ 3836702 w 5068039"/>
              <a:gd name="connsiteY2" fmla="*/ 6960871 h 6977053"/>
              <a:gd name="connsiteX3" fmla="*/ 1135310 w 5068039"/>
              <a:gd name="connsiteY3" fmla="*/ 6967242 h 6977053"/>
              <a:gd name="connsiteX4" fmla="*/ 0 w 5068039"/>
              <a:gd name="connsiteY4" fmla="*/ 6977053 h 6977053"/>
              <a:gd name="connsiteX5" fmla="*/ 1111034 w 5068039"/>
              <a:gd name="connsiteY5" fmla="*/ 0 h 6977053"/>
              <a:gd name="connsiteX0" fmla="*/ 33417 w 5068039"/>
              <a:gd name="connsiteY0" fmla="*/ 0 h 7006486"/>
              <a:gd name="connsiteX1" fmla="*/ 5068039 w 5068039"/>
              <a:gd name="connsiteY1" fmla="*/ 37525 h 7006486"/>
              <a:gd name="connsiteX2" fmla="*/ 3836702 w 5068039"/>
              <a:gd name="connsiteY2" fmla="*/ 6990304 h 7006486"/>
              <a:gd name="connsiteX3" fmla="*/ 1135310 w 5068039"/>
              <a:gd name="connsiteY3" fmla="*/ 6996675 h 7006486"/>
              <a:gd name="connsiteX4" fmla="*/ 0 w 5068039"/>
              <a:gd name="connsiteY4" fmla="*/ 7006486 h 7006486"/>
              <a:gd name="connsiteX5" fmla="*/ 33417 w 5068039"/>
              <a:gd name="connsiteY5" fmla="*/ 0 h 70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039" h="7006486">
                <a:moveTo>
                  <a:pt x="33417" y="0"/>
                </a:moveTo>
                <a:lnTo>
                  <a:pt x="5068039" y="37525"/>
                </a:lnTo>
                <a:lnTo>
                  <a:pt x="3836702" y="6990304"/>
                </a:lnTo>
                <a:lnTo>
                  <a:pt x="1135310" y="6996675"/>
                </a:lnTo>
                <a:lnTo>
                  <a:pt x="0" y="7006486"/>
                </a:lnTo>
                <a:lnTo>
                  <a:pt x="334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03922" y="-39329"/>
            <a:ext cx="5456903" cy="2713703"/>
          </a:xfrm>
          <a:custGeom>
            <a:avLst/>
            <a:gdLst>
              <a:gd name="connsiteX0" fmla="*/ 0 w 3893574"/>
              <a:gd name="connsiteY0" fmla="*/ 19664 h 2713703"/>
              <a:gd name="connsiteX1" fmla="*/ 0 w 3893574"/>
              <a:gd name="connsiteY1" fmla="*/ 19664 h 2713703"/>
              <a:gd name="connsiteX2" fmla="*/ 3893574 w 3893574"/>
              <a:gd name="connsiteY2" fmla="*/ 2713703 h 2713703"/>
              <a:gd name="connsiteX3" fmla="*/ 3873909 w 3893574"/>
              <a:gd name="connsiteY3" fmla="*/ 0 h 2713703"/>
              <a:gd name="connsiteX4" fmla="*/ 0 w 3893574"/>
              <a:gd name="connsiteY4" fmla="*/ 19664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574" h="2713703">
                <a:moveTo>
                  <a:pt x="0" y="19664"/>
                </a:moveTo>
                <a:lnTo>
                  <a:pt x="0" y="19664"/>
                </a:lnTo>
                <a:lnTo>
                  <a:pt x="3893574" y="2713703"/>
                </a:lnTo>
                <a:lnTo>
                  <a:pt x="3873909" y="0"/>
                </a:lnTo>
                <a:lnTo>
                  <a:pt x="0" y="19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4319" y="654656"/>
            <a:ext cx="6014310" cy="1600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RECRUITING YOUR TEAM </a:t>
            </a: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74" y="2691356"/>
            <a:ext cx="3657063" cy="404513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285135" y="-49161"/>
            <a:ext cx="7089058" cy="1081548"/>
          </a:xfrm>
          <a:custGeom>
            <a:avLst/>
            <a:gdLst>
              <a:gd name="connsiteX0" fmla="*/ 5545394 w 5545394"/>
              <a:gd name="connsiteY0" fmla="*/ 29496 h 1081548"/>
              <a:gd name="connsiteX1" fmla="*/ 5545394 w 5545394"/>
              <a:gd name="connsiteY1" fmla="*/ 29496 h 1081548"/>
              <a:gd name="connsiteX2" fmla="*/ 0 w 5545394"/>
              <a:gd name="connsiteY2" fmla="*/ 1081548 h 1081548"/>
              <a:gd name="connsiteX3" fmla="*/ 19665 w 5545394"/>
              <a:gd name="connsiteY3" fmla="*/ 0 h 1081548"/>
              <a:gd name="connsiteX4" fmla="*/ 5545394 w 5545394"/>
              <a:gd name="connsiteY4" fmla="*/ 29496 h 108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394" h="1081548">
                <a:moveTo>
                  <a:pt x="5545394" y="29496"/>
                </a:moveTo>
                <a:lnTo>
                  <a:pt x="5545394" y="29496"/>
                </a:lnTo>
                <a:lnTo>
                  <a:pt x="0" y="1081548"/>
                </a:lnTo>
                <a:lnTo>
                  <a:pt x="19665" y="0"/>
                </a:lnTo>
                <a:lnTo>
                  <a:pt x="5545394" y="29496"/>
                </a:lnTo>
                <a:close/>
              </a:path>
            </a:pathLst>
          </a:custGeom>
          <a:gradFill>
            <a:gsLst>
              <a:gs pos="29000">
                <a:schemeClr val="accent1"/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988" y="374959"/>
            <a:ext cx="1264886" cy="783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4319" y="2453967"/>
            <a:ext cx="4772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3B2"/>
                </a:solidFill>
                <a:ea typeface="Roboto" panose="02000000000000000000" pitchFamily="2" charset="0"/>
              </a:rPr>
              <a:t>Pre Info Meeting - CL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On campus promo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Social media promo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dirty="0">
              <a:ea typeface="Roboto Light" panose="02000000000000000000" pitchFamily="2" charset="0"/>
            </a:endParaRPr>
          </a:p>
          <a:p>
            <a:r>
              <a:rPr lang="en-GB" b="1" dirty="0" smtClean="0">
                <a:solidFill>
                  <a:srgbClr val="582C83"/>
                </a:solidFill>
                <a:ea typeface="Roboto Light" panose="02000000000000000000" pitchFamily="2" charset="0"/>
              </a:rPr>
              <a:t>Pre info Meeting - MRF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At least 1 day of promo on campus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Attend challenges/volunteering fairs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Provide some promo materials</a:t>
            </a:r>
          </a:p>
          <a:p>
            <a:endParaRPr lang="en-GB" b="1" dirty="0">
              <a:solidFill>
                <a:srgbClr val="00A3AD"/>
              </a:solidFill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00A3AD"/>
                </a:solidFill>
                <a:ea typeface="Roboto Light" panose="02000000000000000000" pitchFamily="2" charset="0"/>
                <a:cs typeface="Arial" panose="020B0604020202020204" pitchFamily="34" charset="0"/>
              </a:rPr>
              <a:t>Info Meeting - 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  <a:cs typeface="Arial" panose="020B0604020202020204" pitchFamily="34" charset="0"/>
              </a:rPr>
              <a:t>Stick around for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582C83"/>
                </a:solidFill>
                <a:ea typeface="Roboto Light" panose="02000000000000000000" pitchFamily="2" charset="0"/>
                <a:cs typeface="Arial" panose="020B0604020202020204" pitchFamily="34" charset="0"/>
              </a:rPr>
              <a:t>Info Meeting - MRF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  <a:cs typeface="Arial" panose="020B0604020202020204" pitchFamily="34" charset="0"/>
              </a:rPr>
              <a:t>Hold the info meeting with CACH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A3AD"/>
              </a:solidFill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61" y="94798"/>
            <a:ext cx="10273339" cy="68580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-285134" y="-68826"/>
            <a:ext cx="7074896" cy="7021624"/>
          </a:xfrm>
          <a:custGeom>
            <a:avLst/>
            <a:gdLst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02740 w 3997465"/>
              <a:gd name="connsiteY2" fmla="*/ 6951058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470312 w 3997465"/>
              <a:gd name="connsiteY2" fmla="*/ 594051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5105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266057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1111034 w 5068039"/>
              <a:gd name="connsiteY0" fmla="*/ 0 h 6977053"/>
              <a:gd name="connsiteX1" fmla="*/ 5068039 w 5068039"/>
              <a:gd name="connsiteY1" fmla="*/ 8092 h 6977053"/>
              <a:gd name="connsiteX2" fmla="*/ 3836702 w 5068039"/>
              <a:gd name="connsiteY2" fmla="*/ 6960871 h 6977053"/>
              <a:gd name="connsiteX3" fmla="*/ 1135310 w 5068039"/>
              <a:gd name="connsiteY3" fmla="*/ 6967242 h 6977053"/>
              <a:gd name="connsiteX4" fmla="*/ 0 w 5068039"/>
              <a:gd name="connsiteY4" fmla="*/ 6977053 h 6977053"/>
              <a:gd name="connsiteX5" fmla="*/ 1111034 w 5068039"/>
              <a:gd name="connsiteY5" fmla="*/ 0 h 6977053"/>
              <a:gd name="connsiteX0" fmla="*/ 33417 w 5068039"/>
              <a:gd name="connsiteY0" fmla="*/ 0 h 7006486"/>
              <a:gd name="connsiteX1" fmla="*/ 5068039 w 5068039"/>
              <a:gd name="connsiteY1" fmla="*/ 37525 h 7006486"/>
              <a:gd name="connsiteX2" fmla="*/ 3836702 w 5068039"/>
              <a:gd name="connsiteY2" fmla="*/ 6990304 h 7006486"/>
              <a:gd name="connsiteX3" fmla="*/ 1135310 w 5068039"/>
              <a:gd name="connsiteY3" fmla="*/ 6996675 h 7006486"/>
              <a:gd name="connsiteX4" fmla="*/ 0 w 5068039"/>
              <a:gd name="connsiteY4" fmla="*/ 7006486 h 7006486"/>
              <a:gd name="connsiteX5" fmla="*/ 33417 w 5068039"/>
              <a:gd name="connsiteY5" fmla="*/ 0 h 70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039" h="7006486">
                <a:moveTo>
                  <a:pt x="33417" y="0"/>
                </a:moveTo>
                <a:lnTo>
                  <a:pt x="5068039" y="37525"/>
                </a:lnTo>
                <a:lnTo>
                  <a:pt x="3836702" y="6990304"/>
                </a:lnTo>
                <a:lnTo>
                  <a:pt x="1135310" y="6996675"/>
                </a:lnTo>
                <a:lnTo>
                  <a:pt x="0" y="7006486"/>
                </a:lnTo>
                <a:lnTo>
                  <a:pt x="334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03922" y="-39329"/>
            <a:ext cx="5456903" cy="2713703"/>
          </a:xfrm>
          <a:custGeom>
            <a:avLst/>
            <a:gdLst>
              <a:gd name="connsiteX0" fmla="*/ 0 w 3893574"/>
              <a:gd name="connsiteY0" fmla="*/ 19664 h 2713703"/>
              <a:gd name="connsiteX1" fmla="*/ 0 w 3893574"/>
              <a:gd name="connsiteY1" fmla="*/ 19664 h 2713703"/>
              <a:gd name="connsiteX2" fmla="*/ 3893574 w 3893574"/>
              <a:gd name="connsiteY2" fmla="*/ 2713703 h 2713703"/>
              <a:gd name="connsiteX3" fmla="*/ 3873909 w 3893574"/>
              <a:gd name="connsiteY3" fmla="*/ 0 h 2713703"/>
              <a:gd name="connsiteX4" fmla="*/ 0 w 3893574"/>
              <a:gd name="connsiteY4" fmla="*/ 19664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574" h="2713703">
                <a:moveTo>
                  <a:pt x="0" y="19664"/>
                </a:moveTo>
                <a:lnTo>
                  <a:pt x="0" y="19664"/>
                </a:lnTo>
                <a:lnTo>
                  <a:pt x="3893574" y="2713703"/>
                </a:lnTo>
                <a:lnTo>
                  <a:pt x="3873909" y="0"/>
                </a:lnTo>
                <a:lnTo>
                  <a:pt x="0" y="19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4319" y="151380"/>
            <a:ext cx="6014310" cy="1600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FOLLOW UP PROCESS</a:t>
            </a: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74" y="2691356"/>
            <a:ext cx="3657063" cy="404513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285135" y="-49161"/>
            <a:ext cx="7089058" cy="1081548"/>
          </a:xfrm>
          <a:custGeom>
            <a:avLst/>
            <a:gdLst>
              <a:gd name="connsiteX0" fmla="*/ 5545394 w 5545394"/>
              <a:gd name="connsiteY0" fmla="*/ 29496 h 1081548"/>
              <a:gd name="connsiteX1" fmla="*/ 5545394 w 5545394"/>
              <a:gd name="connsiteY1" fmla="*/ 29496 h 1081548"/>
              <a:gd name="connsiteX2" fmla="*/ 0 w 5545394"/>
              <a:gd name="connsiteY2" fmla="*/ 1081548 h 1081548"/>
              <a:gd name="connsiteX3" fmla="*/ 19665 w 5545394"/>
              <a:gd name="connsiteY3" fmla="*/ 0 h 1081548"/>
              <a:gd name="connsiteX4" fmla="*/ 5545394 w 5545394"/>
              <a:gd name="connsiteY4" fmla="*/ 29496 h 108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394" h="1081548">
                <a:moveTo>
                  <a:pt x="5545394" y="29496"/>
                </a:moveTo>
                <a:lnTo>
                  <a:pt x="5545394" y="29496"/>
                </a:lnTo>
                <a:lnTo>
                  <a:pt x="0" y="1081548"/>
                </a:lnTo>
                <a:lnTo>
                  <a:pt x="19665" y="0"/>
                </a:lnTo>
                <a:lnTo>
                  <a:pt x="5545394" y="29496"/>
                </a:lnTo>
                <a:close/>
              </a:path>
            </a:pathLst>
          </a:custGeom>
          <a:gradFill>
            <a:gsLst>
              <a:gs pos="29000">
                <a:schemeClr val="accent1"/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988" y="374959"/>
            <a:ext cx="1264886" cy="783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4319" y="1999444"/>
            <a:ext cx="4772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3B2"/>
                </a:solidFill>
                <a:ea typeface="Roboto" panose="02000000000000000000" pitchFamily="2" charset="0"/>
              </a:rPr>
              <a:t>Follow Up</a:t>
            </a:r>
            <a:endParaRPr lang="en-GB" b="1" dirty="0">
              <a:solidFill>
                <a:srgbClr val="00A3B2"/>
              </a:solidFill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a typeface="Roboto" panose="02000000000000000000" pitchFamily="2" charset="0"/>
              </a:rPr>
              <a:t>Sign up &amp; presentation email – CACH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a typeface="Roboto" panose="02000000000000000000" pitchFamily="2" charset="0"/>
              </a:rPr>
              <a:t>Facebook message everyone who clicked ‘going’ or ‘interested’ on the event - 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a typeface="Roboto" panose="02000000000000000000" pitchFamily="2" charset="0"/>
              </a:rPr>
              <a:t>Fundraising support email – MRF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a typeface="Roboto" panose="02000000000000000000" pitchFamily="2" charset="0"/>
              </a:rPr>
              <a:t>Post into the Facebook event – CL/MRF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a typeface="Roboto" panose="02000000000000000000" pitchFamily="2" charset="0"/>
              </a:rPr>
              <a:t>Phone call people who were interested – MRF/CL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a typeface="Roboto" panose="02000000000000000000" pitchFamily="2" charset="0"/>
              </a:rPr>
              <a:t>Emails to encourage sign up/notifications when trips are becoming full - MRF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10" y="1391253"/>
            <a:ext cx="11648747" cy="4276122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13010" y="514349"/>
            <a:ext cx="6490560" cy="795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tx1"/>
                </a:solidFill>
                <a:latin typeface="+mj-lt"/>
                <a:ea typeface="Roboto" charset="0"/>
                <a:cs typeface="Roboto" charset="0"/>
              </a:defRPr>
            </a:lvl1pPr>
          </a:lstStyle>
          <a:p>
            <a:pPr algn="l"/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FOLLOW UP PROCESS</a:t>
            </a:r>
            <a:endParaRPr lang="en-US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54504" y="6262778"/>
            <a:ext cx="11337496" cy="595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FFFFFF"/>
                </a:solidFill>
              </a:rPr>
              <a:t>We will share this spreadsheet with you on google drive so we all have access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91" y="-68826"/>
            <a:ext cx="10561934" cy="704128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-285134" y="-68826"/>
            <a:ext cx="7074896" cy="7021624"/>
          </a:xfrm>
          <a:custGeom>
            <a:avLst/>
            <a:gdLst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02740 w 3997465"/>
              <a:gd name="connsiteY2" fmla="*/ 6951058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470312 w 3997465"/>
              <a:gd name="connsiteY2" fmla="*/ 594051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5105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266057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1111034 w 5068039"/>
              <a:gd name="connsiteY0" fmla="*/ 0 h 6977053"/>
              <a:gd name="connsiteX1" fmla="*/ 5068039 w 5068039"/>
              <a:gd name="connsiteY1" fmla="*/ 8092 h 6977053"/>
              <a:gd name="connsiteX2" fmla="*/ 3836702 w 5068039"/>
              <a:gd name="connsiteY2" fmla="*/ 6960871 h 6977053"/>
              <a:gd name="connsiteX3" fmla="*/ 1135310 w 5068039"/>
              <a:gd name="connsiteY3" fmla="*/ 6967242 h 6977053"/>
              <a:gd name="connsiteX4" fmla="*/ 0 w 5068039"/>
              <a:gd name="connsiteY4" fmla="*/ 6977053 h 6977053"/>
              <a:gd name="connsiteX5" fmla="*/ 1111034 w 5068039"/>
              <a:gd name="connsiteY5" fmla="*/ 0 h 6977053"/>
              <a:gd name="connsiteX0" fmla="*/ 33417 w 5068039"/>
              <a:gd name="connsiteY0" fmla="*/ 0 h 7006486"/>
              <a:gd name="connsiteX1" fmla="*/ 5068039 w 5068039"/>
              <a:gd name="connsiteY1" fmla="*/ 37525 h 7006486"/>
              <a:gd name="connsiteX2" fmla="*/ 3836702 w 5068039"/>
              <a:gd name="connsiteY2" fmla="*/ 6990304 h 7006486"/>
              <a:gd name="connsiteX3" fmla="*/ 1135310 w 5068039"/>
              <a:gd name="connsiteY3" fmla="*/ 6996675 h 7006486"/>
              <a:gd name="connsiteX4" fmla="*/ 0 w 5068039"/>
              <a:gd name="connsiteY4" fmla="*/ 7006486 h 7006486"/>
              <a:gd name="connsiteX5" fmla="*/ 33417 w 5068039"/>
              <a:gd name="connsiteY5" fmla="*/ 0 h 70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039" h="7006486">
                <a:moveTo>
                  <a:pt x="33417" y="0"/>
                </a:moveTo>
                <a:lnTo>
                  <a:pt x="5068039" y="37525"/>
                </a:lnTo>
                <a:lnTo>
                  <a:pt x="3836702" y="6990304"/>
                </a:lnTo>
                <a:lnTo>
                  <a:pt x="1135310" y="6996675"/>
                </a:lnTo>
                <a:lnTo>
                  <a:pt x="0" y="7006486"/>
                </a:lnTo>
                <a:lnTo>
                  <a:pt x="334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03922" y="-39329"/>
            <a:ext cx="5456903" cy="2713703"/>
          </a:xfrm>
          <a:custGeom>
            <a:avLst/>
            <a:gdLst>
              <a:gd name="connsiteX0" fmla="*/ 0 w 3893574"/>
              <a:gd name="connsiteY0" fmla="*/ 19664 h 2713703"/>
              <a:gd name="connsiteX1" fmla="*/ 0 w 3893574"/>
              <a:gd name="connsiteY1" fmla="*/ 19664 h 2713703"/>
              <a:gd name="connsiteX2" fmla="*/ 3893574 w 3893574"/>
              <a:gd name="connsiteY2" fmla="*/ 2713703 h 2713703"/>
              <a:gd name="connsiteX3" fmla="*/ 3873909 w 3893574"/>
              <a:gd name="connsiteY3" fmla="*/ 0 h 2713703"/>
              <a:gd name="connsiteX4" fmla="*/ 0 w 3893574"/>
              <a:gd name="connsiteY4" fmla="*/ 19664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574" h="2713703">
                <a:moveTo>
                  <a:pt x="0" y="19664"/>
                </a:moveTo>
                <a:lnTo>
                  <a:pt x="0" y="19664"/>
                </a:lnTo>
                <a:lnTo>
                  <a:pt x="3893574" y="2713703"/>
                </a:lnTo>
                <a:lnTo>
                  <a:pt x="3873909" y="0"/>
                </a:lnTo>
                <a:lnTo>
                  <a:pt x="0" y="19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1740" y="766624"/>
            <a:ext cx="6014310" cy="1600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NEW SIGN UP’S</a:t>
            </a:r>
            <a:br>
              <a:rPr lang="en-US" sz="4000" b="1" dirty="0" smtClean="0">
                <a:solidFill>
                  <a:schemeClr val="accent1"/>
                </a:solidFill>
                <a:latin typeface="+mn-lt"/>
              </a:rPr>
            </a:b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74" y="2691356"/>
            <a:ext cx="3657063" cy="404513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285135" y="-49161"/>
            <a:ext cx="7089058" cy="1081548"/>
          </a:xfrm>
          <a:custGeom>
            <a:avLst/>
            <a:gdLst>
              <a:gd name="connsiteX0" fmla="*/ 5545394 w 5545394"/>
              <a:gd name="connsiteY0" fmla="*/ 29496 h 1081548"/>
              <a:gd name="connsiteX1" fmla="*/ 5545394 w 5545394"/>
              <a:gd name="connsiteY1" fmla="*/ 29496 h 1081548"/>
              <a:gd name="connsiteX2" fmla="*/ 0 w 5545394"/>
              <a:gd name="connsiteY2" fmla="*/ 1081548 h 1081548"/>
              <a:gd name="connsiteX3" fmla="*/ 19665 w 5545394"/>
              <a:gd name="connsiteY3" fmla="*/ 0 h 1081548"/>
              <a:gd name="connsiteX4" fmla="*/ 5545394 w 5545394"/>
              <a:gd name="connsiteY4" fmla="*/ 29496 h 108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394" h="1081548">
                <a:moveTo>
                  <a:pt x="5545394" y="29496"/>
                </a:moveTo>
                <a:lnTo>
                  <a:pt x="5545394" y="29496"/>
                </a:lnTo>
                <a:lnTo>
                  <a:pt x="0" y="1081548"/>
                </a:lnTo>
                <a:lnTo>
                  <a:pt x="19665" y="0"/>
                </a:lnTo>
                <a:lnTo>
                  <a:pt x="5545394" y="29496"/>
                </a:lnTo>
                <a:close/>
              </a:path>
            </a:pathLst>
          </a:custGeom>
          <a:gradFill>
            <a:gsLst>
              <a:gs pos="29000">
                <a:schemeClr val="accent1"/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988" y="374959"/>
            <a:ext cx="1264886" cy="783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739" y="1890651"/>
            <a:ext cx="65694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3B2"/>
                </a:solidFill>
                <a:ea typeface="Roboto" panose="02000000000000000000" pitchFamily="2" charset="0"/>
              </a:rPr>
              <a:t>BEFORE WELCOME MEETING - CL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Add the team to the Facebook Group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Ensure they are attending the welcome meeting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dirty="0">
              <a:ea typeface="Roboto Light" panose="02000000000000000000" pitchFamily="2" charset="0"/>
            </a:endParaRPr>
          </a:p>
          <a:p>
            <a:r>
              <a:rPr lang="en-GB" b="1" dirty="0" smtClean="0">
                <a:solidFill>
                  <a:srgbClr val="582C83"/>
                </a:solidFill>
                <a:ea typeface="Roboto" panose="02000000000000000000" pitchFamily="2" charset="0"/>
              </a:rPr>
              <a:t>BEFORE WELCOME MEETING – MRF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Send out welcome emails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Update the Facebook group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dirty="0" smtClean="0">
              <a:ea typeface="Roboto Light" panose="02000000000000000000" pitchFamily="2" charset="0"/>
            </a:endParaRPr>
          </a:p>
          <a:p>
            <a:r>
              <a:rPr lang="en-GB" b="1" dirty="0" smtClean="0">
                <a:solidFill>
                  <a:srgbClr val="00A3B2"/>
                </a:solidFill>
                <a:ea typeface="Roboto" panose="02000000000000000000" pitchFamily="2" charset="0"/>
              </a:rPr>
              <a:t>WELCOME MEETING - CL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Say hello to your team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Stick around for questions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Have a few drinks afterwards (optional)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b="1" dirty="0" smtClean="0">
              <a:ea typeface="Roboto Light" panose="02000000000000000000" pitchFamily="2" charset="0"/>
            </a:endParaRPr>
          </a:p>
          <a:p>
            <a:r>
              <a:rPr lang="en-GB" b="1" dirty="0" smtClean="0">
                <a:solidFill>
                  <a:srgbClr val="582C83"/>
                </a:solidFill>
                <a:ea typeface="Roboto" panose="02000000000000000000" pitchFamily="2" charset="0"/>
              </a:rPr>
              <a:t>WELCOME MEETING - MRF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Hold welcome meeting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Hand out resources and sell raffle tickets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Get Professional Fundraising Agreements </a:t>
            </a:r>
            <a:br>
              <a:rPr lang="en-GB" dirty="0" smtClean="0">
                <a:ea typeface="Roboto Light" panose="02000000000000000000" pitchFamily="2" charset="0"/>
              </a:rPr>
            </a:br>
            <a:r>
              <a:rPr lang="en-GB" dirty="0" smtClean="0">
                <a:ea typeface="Roboto Light" panose="02000000000000000000" pitchFamily="2" charset="0"/>
              </a:rPr>
              <a:t>signed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80" y="-39329"/>
            <a:ext cx="10456090" cy="6970727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-285134" y="-68826"/>
            <a:ext cx="7074896" cy="7021624"/>
          </a:xfrm>
          <a:custGeom>
            <a:avLst/>
            <a:gdLst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02740 w 3997465"/>
              <a:gd name="connsiteY2" fmla="*/ 6951058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470312 w 3997465"/>
              <a:gd name="connsiteY2" fmla="*/ 594051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51059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266057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40460 w 3997465"/>
              <a:gd name="connsiteY0" fmla="*/ 0 h 6967242"/>
              <a:gd name="connsiteX1" fmla="*/ 3997465 w 3997465"/>
              <a:gd name="connsiteY1" fmla="*/ 8092 h 6967242"/>
              <a:gd name="connsiteX2" fmla="*/ 2766128 w 3997465"/>
              <a:gd name="connsiteY2" fmla="*/ 6960871 h 6967242"/>
              <a:gd name="connsiteX3" fmla="*/ 64736 w 3997465"/>
              <a:gd name="connsiteY3" fmla="*/ 6967242 h 6967242"/>
              <a:gd name="connsiteX4" fmla="*/ 0 w 3997465"/>
              <a:gd name="connsiteY4" fmla="*/ 6967242 h 6967242"/>
              <a:gd name="connsiteX5" fmla="*/ 40460 w 3997465"/>
              <a:gd name="connsiteY5" fmla="*/ 0 h 6967242"/>
              <a:gd name="connsiteX0" fmla="*/ 1111034 w 5068039"/>
              <a:gd name="connsiteY0" fmla="*/ 0 h 6977053"/>
              <a:gd name="connsiteX1" fmla="*/ 5068039 w 5068039"/>
              <a:gd name="connsiteY1" fmla="*/ 8092 h 6977053"/>
              <a:gd name="connsiteX2" fmla="*/ 3836702 w 5068039"/>
              <a:gd name="connsiteY2" fmla="*/ 6960871 h 6977053"/>
              <a:gd name="connsiteX3" fmla="*/ 1135310 w 5068039"/>
              <a:gd name="connsiteY3" fmla="*/ 6967242 h 6977053"/>
              <a:gd name="connsiteX4" fmla="*/ 0 w 5068039"/>
              <a:gd name="connsiteY4" fmla="*/ 6977053 h 6977053"/>
              <a:gd name="connsiteX5" fmla="*/ 1111034 w 5068039"/>
              <a:gd name="connsiteY5" fmla="*/ 0 h 6977053"/>
              <a:gd name="connsiteX0" fmla="*/ 33417 w 5068039"/>
              <a:gd name="connsiteY0" fmla="*/ 0 h 7006486"/>
              <a:gd name="connsiteX1" fmla="*/ 5068039 w 5068039"/>
              <a:gd name="connsiteY1" fmla="*/ 37525 h 7006486"/>
              <a:gd name="connsiteX2" fmla="*/ 3836702 w 5068039"/>
              <a:gd name="connsiteY2" fmla="*/ 6990304 h 7006486"/>
              <a:gd name="connsiteX3" fmla="*/ 1135310 w 5068039"/>
              <a:gd name="connsiteY3" fmla="*/ 6996675 h 7006486"/>
              <a:gd name="connsiteX4" fmla="*/ 0 w 5068039"/>
              <a:gd name="connsiteY4" fmla="*/ 7006486 h 7006486"/>
              <a:gd name="connsiteX5" fmla="*/ 33417 w 5068039"/>
              <a:gd name="connsiteY5" fmla="*/ 0 h 70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039" h="7006486">
                <a:moveTo>
                  <a:pt x="33417" y="0"/>
                </a:moveTo>
                <a:lnTo>
                  <a:pt x="5068039" y="37525"/>
                </a:lnTo>
                <a:lnTo>
                  <a:pt x="3836702" y="6990304"/>
                </a:lnTo>
                <a:lnTo>
                  <a:pt x="1135310" y="6996675"/>
                </a:lnTo>
                <a:lnTo>
                  <a:pt x="0" y="7006486"/>
                </a:lnTo>
                <a:lnTo>
                  <a:pt x="334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03922" y="-39329"/>
            <a:ext cx="5456903" cy="2713703"/>
          </a:xfrm>
          <a:custGeom>
            <a:avLst/>
            <a:gdLst>
              <a:gd name="connsiteX0" fmla="*/ 0 w 3893574"/>
              <a:gd name="connsiteY0" fmla="*/ 19664 h 2713703"/>
              <a:gd name="connsiteX1" fmla="*/ 0 w 3893574"/>
              <a:gd name="connsiteY1" fmla="*/ 19664 h 2713703"/>
              <a:gd name="connsiteX2" fmla="*/ 3893574 w 3893574"/>
              <a:gd name="connsiteY2" fmla="*/ 2713703 h 2713703"/>
              <a:gd name="connsiteX3" fmla="*/ 3873909 w 3893574"/>
              <a:gd name="connsiteY3" fmla="*/ 0 h 2713703"/>
              <a:gd name="connsiteX4" fmla="*/ 0 w 3893574"/>
              <a:gd name="connsiteY4" fmla="*/ 19664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574" h="2713703">
                <a:moveTo>
                  <a:pt x="0" y="19664"/>
                </a:moveTo>
                <a:lnTo>
                  <a:pt x="0" y="19664"/>
                </a:lnTo>
                <a:lnTo>
                  <a:pt x="3893574" y="2713703"/>
                </a:lnTo>
                <a:lnTo>
                  <a:pt x="3873909" y="0"/>
                </a:lnTo>
                <a:lnTo>
                  <a:pt x="0" y="1966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1740" y="766624"/>
            <a:ext cx="6014310" cy="1600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NEW SIGN UP’S</a:t>
            </a:r>
            <a:br>
              <a:rPr lang="en-US" sz="4000" b="1" dirty="0" smtClean="0">
                <a:solidFill>
                  <a:schemeClr val="accent1"/>
                </a:solidFill>
                <a:latin typeface="+mn-lt"/>
              </a:rPr>
            </a:b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74" y="2691356"/>
            <a:ext cx="3657063" cy="404513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285135" y="-49161"/>
            <a:ext cx="7089058" cy="1081548"/>
          </a:xfrm>
          <a:custGeom>
            <a:avLst/>
            <a:gdLst>
              <a:gd name="connsiteX0" fmla="*/ 5545394 w 5545394"/>
              <a:gd name="connsiteY0" fmla="*/ 29496 h 1081548"/>
              <a:gd name="connsiteX1" fmla="*/ 5545394 w 5545394"/>
              <a:gd name="connsiteY1" fmla="*/ 29496 h 1081548"/>
              <a:gd name="connsiteX2" fmla="*/ 0 w 5545394"/>
              <a:gd name="connsiteY2" fmla="*/ 1081548 h 1081548"/>
              <a:gd name="connsiteX3" fmla="*/ 19665 w 5545394"/>
              <a:gd name="connsiteY3" fmla="*/ 0 h 1081548"/>
              <a:gd name="connsiteX4" fmla="*/ 5545394 w 5545394"/>
              <a:gd name="connsiteY4" fmla="*/ 29496 h 108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394" h="1081548">
                <a:moveTo>
                  <a:pt x="5545394" y="29496"/>
                </a:moveTo>
                <a:lnTo>
                  <a:pt x="5545394" y="29496"/>
                </a:lnTo>
                <a:lnTo>
                  <a:pt x="0" y="1081548"/>
                </a:lnTo>
                <a:lnTo>
                  <a:pt x="19665" y="0"/>
                </a:lnTo>
                <a:lnTo>
                  <a:pt x="5545394" y="29496"/>
                </a:lnTo>
                <a:close/>
              </a:path>
            </a:pathLst>
          </a:custGeom>
          <a:gradFill>
            <a:gsLst>
              <a:gs pos="29000">
                <a:schemeClr val="accent1"/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988" y="374959"/>
            <a:ext cx="1264886" cy="783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739" y="1890651"/>
            <a:ext cx="54428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3B2"/>
                </a:solidFill>
                <a:ea typeface="Roboto" panose="02000000000000000000" pitchFamily="2" charset="0"/>
              </a:rPr>
              <a:t>AFTER WELCOME MEETING - CL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Ensure everyone has their fundraising resources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Ensure everyone has an Everydayhero page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Ensure everyone is in the Facebook group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Make sure all Professional Fundraising Agreements are signed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dirty="0">
              <a:ea typeface="Roboto Light" panose="02000000000000000000" pitchFamily="2" charset="0"/>
            </a:endParaRPr>
          </a:p>
          <a:p>
            <a:r>
              <a:rPr lang="en-GB" b="1" dirty="0" smtClean="0">
                <a:solidFill>
                  <a:srgbClr val="582C83"/>
                </a:solidFill>
                <a:ea typeface="Roboto" panose="02000000000000000000" pitchFamily="2" charset="0"/>
              </a:rPr>
              <a:t>AFTER WELCOME MEETING - MRF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Ensure everyone has their fundraising </a:t>
            </a:r>
            <a:br>
              <a:rPr lang="en-GB" dirty="0" smtClean="0">
                <a:ea typeface="Roboto Light" panose="02000000000000000000" pitchFamily="2" charset="0"/>
              </a:rPr>
            </a:br>
            <a:r>
              <a:rPr lang="en-GB" dirty="0" smtClean="0">
                <a:ea typeface="Roboto Light" panose="02000000000000000000" pitchFamily="2" charset="0"/>
              </a:rPr>
              <a:t>resources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Make sure all Professional Fundraising Agreements are signed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Email all sign ups info from the welcome </a:t>
            </a:r>
            <a:br>
              <a:rPr lang="en-GB" dirty="0" smtClean="0">
                <a:ea typeface="Roboto Light" panose="02000000000000000000" pitchFamily="2" charset="0"/>
              </a:rPr>
            </a:br>
            <a:r>
              <a:rPr lang="en-GB" dirty="0" smtClean="0">
                <a:ea typeface="Roboto Light" panose="02000000000000000000" pitchFamily="2" charset="0"/>
              </a:rPr>
              <a:t>meeting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dirty="0" smtClean="0">
                <a:ea typeface="Roboto Light" panose="02000000000000000000" pitchFamily="2" charset="0"/>
              </a:rPr>
              <a:t>Look after any late sign up’s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GB" dirty="0" smtClean="0"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313010" y="514349"/>
            <a:ext cx="6490560" cy="795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tx1"/>
                </a:solidFill>
                <a:latin typeface="+mj-lt"/>
                <a:ea typeface="Roboto" charset="0"/>
                <a:cs typeface="Roboto" charset="0"/>
              </a:defRPr>
            </a:lvl1pPr>
          </a:lstStyle>
          <a:p>
            <a:pPr algn="l"/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NEW SIGN UP’S</a:t>
            </a:r>
            <a:endParaRPr lang="en-US" sz="4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1088"/>
          <a:stretch/>
        </p:blipFill>
        <p:spPr>
          <a:xfrm>
            <a:off x="313010" y="1709599"/>
            <a:ext cx="11345590" cy="3468958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854504" y="6262778"/>
            <a:ext cx="11337496" cy="595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FFFFFF"/>
                </a:solidFill>
              </a:rPr>
              <a:t>This will also be on google drive and will be updated with new sign ups!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313010" y="514349"/>
            <a:ext cx="6490560" cy="795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tx1"/>
                </a:solidFill>
                <a:latin typeface="+mj-lt"/>
                <a:ea typeface="Roboto" charset="0"/>
                <a:cs typeface="Roboto" charset="0"/>
              </a:defRPr>
            </a:lvl1pPr>
          </a:lstStyle>
          <a:p>
            <a:pPr algn="l"/>
            <a:r>
              <a:rPr lang="en-US" sz="4400" b="1" dirty="0" smtClean="0">
                <a:solidFill>
                  <a:schemeClr val="accent1"/>
                </a:solidFill>
                <a:latin typeface="+mn-lt"/>
              </a:rPr>
              <a:t>EVERYDAYHERO</a:t>
            </a:r>
            <a:endParaRPr lang="en-US" sz="4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56" y="1309548"/>
            <a:ext cx="8334369" cy="4761058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854504" y="6262778"/>
            <a:ext cx="11337496" cy="595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FFFFFF"/>
                </a:solidFill>
              </a:rPr>
              <a:t>This is what your team page will look like and will show the whole team total!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F">
  <a:themeElements>
    <a:clrScheme name="MRF FINAL">
      <a:dk1>
        <a:srgbClr val="191919"/>
      </a:dk1>
      <a:lt1>
        <a:srgbClr val="FFFFFF"/>
      </a:lt1>
      <a:dk2>
        <a:srgbClr val="191919"/>
      </a:dk2>
      <a:lt2>
        <a:srgbClr val="E7E6E6"/>
      </a:lt2>
      <a:accent1>
        <a:srgbClr val="582C83"/>
      </a:accent1>
      <a:accent2>
        <a:srgbClr val="D22630"/>
      </a:accent2>
      <a:accent3>
        <a:srgbClr val="0AA3AD"/>
      </a:accent3>
      <a:accent4>
        <a:srgbClr val="F2A900"/>
      </a:accent4>
      <a:accent5>
        <a:srgbClr val="3A5DC3"/>
      </a:accent5>
      <a:accent6>
        <a:srgbClr val="A5A5A5"/>
      </a:accent6>
      <a:hlink>
        <a:srgbClr val="582C83"/>
      </a:hlink>
      <a:folHlink>
        <a:srgbClr val="3A5D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496A6E41-BA07-DC4F-A2F8-5F8FDC84D580}" vid="{EBAE8E76-1FE9-7242-8659-0612872799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MRF</Template>
  <TotalTime>3716</TotalTime>
  <Words>585</Words>
  <Application>Microsoft Office PowerPoint</Application>
  <PresentationFormat>Widescreen</PresentationFormat>
  <Paragraphs>105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</vt:lpstr>
      <vt:lpstr>Roboto Light</vt:lpstr>
      <vt:lpstr>MRF</vt:lpstr>
      <vt:lpstr>PowerPoint Presentation</vt:lpstr>
      <vt:lpstr>RECRUITING YOUR TEAM </vt:lpstr>
      <vt:lpstr>RECRUITING YOUR TEAM </vt:lpstr>
      <vt:lpstr>FOLLOW UP PROCESS</vt:lpstr>
      <vt:lpstr>PowerPoint Presentation</vt:lpstr>
      <vt:lpstr>NEW SIGN UP’S </vt:lpstr>
      <vt:lpstr>NEW SIGN UP’S </vt:lpstr>
      <vt:lpstr>PowerPoint Presentation</vt:lpstr>
      <vt:lpstr>PowerPoint Presentation</vt:lpstr>
      <vt:lpstr>PowerPoint Presentation</vt:lpstr>
      <vt:lpstr>KEEPING IN TOUCH </vt:lpstr>
      <vt:lpstr>PowerPoint Presentation</vt:lpstr>
      <vt:lpstr>HELPFUL INFO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PowerPoint</dc:title>
  <dc:creator>Microsoft Office User</dc:creator>
  <cp:lastModifiedBy>Jenny Robinson</cp:lastModifiedBy>
  <cp:revision>102</cp:revision>
  <dcterms:created xsi:type="dcterms:W3CDTF">2017-11-04T15:47:17Z</dcterms:created>
  <dcterms:modified xsi:type="dcterms:W3CDTF">2018-09-18T16:16:07Z</dcterms:modified>
  <cp:contentStatus/>
</cp:coreProperties>
</file>