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Open Sans ExtraBold"/>
      <p:bold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5" roundtripDataSignature="AMtx7miK8jnAbgrAWGv/P/Xp1th607BB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2D4113-AFF8-4FA1-9667-C2FD687B5BB3}">
  <a:tblStyle styleId="{D62D4113-AFF8-4FA1-9667-C2FD687B5BB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ExtraBold-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ExtraBold-bold.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1" name="Google Shape;89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98" name="Google Shape;89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jpg"/><Relationship Id="rId3" Type="http://schemas.openxmlformats.org/officeDocument/2006/relationships/image" Target="../media/image3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34"/>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4"/>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4"/>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3"/>
          <p:cNvSpPr/>
          <p:nvPr>
            <p:ph idx="2" type="pic"/>
          </p:nvPr>
        </p:nvSpPr>
        <p:spPr>
          <a:xfrm>
            <a:off x="5183188" y="987425"/>
            <a:ext cx="6172200" cy="4873625"/>
          </a:xfrm>
          <a:prstGeom prst="rect">
            <a:avLst/>
          </a:prstGeom>
          <a:noFill/>
          <a:ln>
            <a:noFill/>
          </a:ln>
        </p:spPr>
      </p:sp>
      <p:sp>
        <p:nvSpPr>
          <p:cNvPr id="76" name="Google Shape;76;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 name="Google Shape;34;p3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sunburst chart&#10;&#10;Description automatically generated" id="15" name="Google Shape;15;p33"/>
          <p:cNvPicPr preferRelativeResize="0"/>
          <p:nvPr/>
        </p:nvPicPr>
        <p:blipFill rotWithShape="1">
          <a:blip r:embed="rId1">
            <a:alphaModFix/>
          </a:blip>
          <a:srcRect b="0" l="0" r="0" t="0"/>
          <a:stretch/>
        </p:blipFill>
        <p:spPr>
          <a:xfrm>
            <a:off x="1373" y="1374"/>
            <a:ext cx="12189254" cy="6855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6.png"/></Relationships>
</file>

<file path=ppt/slides/_rels/slide10.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6.png"/><Relationship Id="rId9" Type="http://schemas.openxmlformats.org/officeDocument/2006/relationships/image" Target="../media/image3.png"/><Relationship Id="rId5" Type="http://schemas.openxmlformats.org/officeDocument/2006/relationships/image" Target="../media/image55.png"/><Relationship Id="rId6" Type="http://schemas.openxmlformats.org/officeDocument/2006/relationships/image" Target="../media/image70.png"/><Relationship Id="rId7" Type="http://schemas.openxmlformats.org/officeDocument/2006/relationships/image" Target="../media/image34.png"/><Relationship Id="rId8" Type="http://schemas.openxmlformats.org/officeDocument/2006/relationships/image" Target="../media/image45.png"/></Relationships>
</file>

<file path=ppt/slides/_rels/slide11.xml.rels><?xml version="1.0" encoding="UTF-8" standalone="yes"?><Relationships xmlns="http://schemas.openxmlformats.org/package/2006/relationships"><Relationship Id="rId10"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2.png"/><Relationship Id="rId4" Type="http://schemas.openxmlformats.org/officeDocument/2006/relationships/image" Target="../media/image38.png"/><Relationship Id="rId9" Type="http://schemas.openxmlformats.org/officeDocument/2006/relationships/image" Target="../media/image35.png"/><Relationship Id="rId5" Type="http://schemas.openxmlformats.org/officeDocument/2006/relationships/image" Target="../media/image50.png"/><Relationship Id="rId6" Type="http://schemas.openxmlformats.org/officeDocument/2006/relationships/image" Target="../media/image71.png"/><Relationship Id="rId7" Type="http://schemas.openxmlformats.org/officeDocument/2006/relationships/image" Target="../media/image39.png"/><Relationship Id="rId8" Type="http://schemas.openxmlformats.org/officeDocument/2006/relationships/image" Target="../media/image33.png"/></Relationships>
</file>

<file path=ppt/slides/_rels/slide12.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3.png"/><Relationship Id="rId13" Type="http://schemas.openxmlformats.org/officeDocument/2006/relationships/image" Target="../media/image53.png"/><Relationship Id="rId12"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51.png"/><Relationship Id="rId15" Type="http://schemas.openxmlformats.org/officeDocument/2006/relationships/image" Target="../media/image65.png"/><Relationship Id="rId14" Type="http://schemas.openxmlformats.org/officeDocument/2006/relationships/image" Target="../media/image58.png"/><Relationship Id="rId16" Type="http://schemas.openxmlformats.org/officeDocument/2006/relationships/image" Target="../media/image54.png"/><Relationship Id="rId5" Type="http://schemas.openxmlformats.org/officeDocument/2006/relationships/image" Target="../media/image35.png"/><Relationship Id="rId6" Type="http://schemas.openxmlformats.org/officeDocument/2006/relationships/image" Target="../media/image42.png"/><Relationship Id="rId7" Type="http://schemas.openxmlformats.org/officeDocument/2006/relationships/image" Target="../media/image63.png"/><Relationship Id="rId8"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1.png"/><Relationship Id="rId4" Type="http://schemas.openxmlformats.org/officeDocument/2006/relationships/image" Target="../media/image60.png"/><Relationship Id="rId5" Type="http://schemas.openxmlformats.org/officeDocument/2006/relationships/image" Target="../media/image57.png"/><Relationship Id="rId6" Type="http://schemas.openxmlformats.org/officeDocument/2006/relationships/image" Target="../media/image54.png"/></Relationships>
</file>

<file path=ppt/slides/_rels/slide15.xml.rels><?xml version="1.0" encoding="UTF-8" standalone="yes"?><Relationships xmlns="http://schemas.openxmlformats.org/package/2006/relationships"><Relationship Id="rId11" Type="http://schemas.openxmlformats.org/officeDocument/2006/relationships/image" Target="../media/image74.png"/><Relationship Id="rId10" Type="http://schemas.openxmlformats.org/officeDocument/2006/relationships/image" Target="../media/image62.png"/><Relationship Id="rId13" Type="http://schemas.openxmlformats.org/officeDocument/2006/relationships/image" Target="../media/image64.png"/><Relationship Id="rId12"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73.png"/><Relationship Id="rId15" Type="http://schemas.openxmlformats.org/officeDocument/2006/relationships/image" Target="../media/image69.png"/><Relationship Id="rId14" Type="http://schemas.openxmlformats.org/officeDocument/2006/relationships/image" Target="../media/image78.png"/><Relationship Id="rId17" Type="http://schemas.openxmlformats.org/officeDocument/2006/relationships/image" Target="../media/image75.png"/><Relationship Id="rId16" Type="http://schemas.openxmlformats.org/officeDocument/2006/relationships/image" Target="../media/image87.png"/><Relationship Id="rId5" Type="http://schemas.openxmlformats.org/officeDocument/2006/relationships/image" Target="../media/image72.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s>
</file>

<file path=ppt/slides/_rels/slide16.xml.rels><?xml version="1.0" encoding="UTF-8" standalone="yes"?><Relationships xmlns="http://schemas.openxmlformats.org/package/2006/relationships"><Relationship Id="rId10"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8.png"/><Relationship Id="rId4" Type="http://schemas.openxmlformats.org/officeDocument/2006/relationships/image" Target="../media/image89.png"/><Relationship Id="rId9" Type="http://schemas.openxmlformats.org/officeDocument/2006/relationships/image" Target="../media/image96.png"/><Relationship Id="rId5" Type="http://schemas.openxmlformats.org/officeDocument/2006/relationships/image" Target="../media/image83.png"/><Relationship Id="rId6" Type="http://schemas.openxmlformats.org/officeDocument/2006/relationships/image" Target="../media/image81.png"/><Relationship Id="rId7" Type="http://schemas.openxmlformats.org/officeDocument/2006/relationships/image" Target="../media/image80.png"/><Relationship Id="rId8" Type="http://schemas.openxmlformats.org/officeDocument/2006/relationships/image" Target="../media/image7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8.png"/><Relationship Id="rId4" Type="http://schemas.openxmlformats.org/officeDocument/2006/relationships/image" Target="../media/image93.png"/><Relationship Id="rId5" Type="http://schemas.openxmlformats.org/officeDocument/2006/relationships/image" Target="../media/image54.png"/></Relationships>
</file>

<file path=ppt/slides/_rels/slide18.xml.rels><?xml version="1.0" encoding="UTF-8" standalone="yes"?><Relationships xmlns="http://schemas.openxmlformats.org/package/2006/relationships"><Relationship Id="rId20" Type="http://schemas.openxmlformats.org/officeDocument/2006/relationships/image" Target="../media/image114.png"/><Relationship Id="rId11" Type="http://schemas.openxmlformats.org/officeDocument/2006/relationships/image" Target="../media/image95.png"/><Relationship Id="rId10" Type="http://schemas.openxmlformats.org/officeDocument/2006/relationships/image" Target="../media/image84.png"/><Relationship Id="rId21" Type="http://schemas.openxmlformats.org/officeDocument/2006/relationships/image" Target="../media/image98.png"/><Relationship Id="rId13" Type="http://schemas.openxmlformats.org/officeDocument/2006/relationships/image" Target="../media/image91.png"/><Relationship Id="rId12"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2.png"/><Relationship Id="rId4" Type="http://schemas.openxmlformats.org/officeDocument/2006/relationships/image" Target="../media/image94.png"/><Relationship Id="rId9" Type="http://schemas.openxmlformats.org/officeDocument/2006/relationships/image" Target="../media/image149.png"/><Relationship Id="rId15" Type="http://schemas.openxmlformats.org/officeDocument/2006/relationships/image" Target="../media/image90.png"/><Relationship Id="rId14" Type="http://schemas.openxmlformats.org/officeDocument/2006/relationships/image" Target="../media/image125.png"/><Relationship Id="rId17" Type="http://schemas.openxmlformats.org/officeDocument/2006/relationships/image" Target="../media/image100.png"/><Relationship Id="rId16" Type="http://schemas.openxmlformats.org/officeDocument/2006/relationships/image" Target="../media/image140.png"/><Relationship Id="rId5" Type="http://schemas.openxmlformats.org/officeDocument/2006/relationships/image" Target="../media/image101.png"/><Relationship Id="rId19" Type="http://schemas.openxmlformats.org/officeDocument/2006/relationships/image" Target="../media/image119.png"/><Relationship Id="rId6" Type="http://schemas.openxmlformats.org/officeDocument/2006/relationships/image" Target="../media/image85.png"/><Relationship Id="rId18" Type="http://schemas.openxmlformats.org/officeDocument/2006/relationships/image" Target="../media/image103.png"/><Relationship Id="rId7" Type="http://schemas.openxmlformats.org/officeDocument/2006/relationships/image" Target="../media/image110.png"/><Relationship Id="rId8" Type="http://schemas.openxmlformats.org/officeDocument/2006/relationships/image" Target="../media/image8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i.org/10.5281/zenodo.8308515" TargetMode="External"/></Relationships>
</file>

<file path=ppt/slides/_rels/slide20.xml.rels><?xml version="1.0" encoding="UTF-8" standalone="yes"?><Relationships xmlns="http://schemas.openxmlformats.org/package/2006/relationships"><Relationship Id="rId10"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9.png"/><Relationship Id="rId4" Type="http://schemas.openxmlformats.org/officeDocument/2006/relationships/image" Target="../media/image104.png"/><Relationship Id="rId9" Type="http://schemas.openxmlformats.org/officeDocument/2006/relationships/image" Target="../media/image113.png"/><Relationship Id="rId5" Type="http://schemas.openxmlformats.org/officeDocument/2006/relationships/image" Target="../media/image112.png"/><Relationship Id="rId6" Type="http://schemas.openxmlformats.org/officeDocument/2006/relationships/image" Target="../media/image105.png"/><Relationship Id="rId7" Type="http://schemas.openxmlformats.org/officeDocument/2006/relationships/image" Target="../media/image102.png"/><Relationship Id="rId8" Type="http://schemas.openxmlformats.org/officeDocument/2006/relationships/image" Target="../media/image106.png"/></Relationships>
</file>

<file path=ppt/slides/_rels/slide21.xml.rels><?xml version="1.0" encoding="UTF-8" standalone="yes"?><Relationships xmlns="http://schemas.openxmlformats.org/package/2006/relationships"><Relationship Id="rId11" Type="http://schemas.openxmlformats.org/officeDocument/2006/relationships/image" Target="../media/image121.png"/><Relationship Id="rId10" Type="http://schemas.openxmlformats.org/officeDocument/2006/relationships/image" Target="../media/image144.png"/><Relationship Id="rId12" Type="http://schemas.openxmlformats.org/officeDocument/2006/relationships/image" Target="../media/image151.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6.png"/><Relationship Id="rId4" Type="http://schemas.openxmlformats.org/officeDocument/2006/relationships/image" Target="../media/image122.png"/><Relationship Id="rId9" Type="http://schemas.openxmlformats.org/officeDocument/2006/relationships/image" Target="../media/image106.png"/><Relationship Id="rId5" Type="http://schemas.openxmlformats.org/officeDocument/2006/relationships/image" Target="../media/image117.png"/><Relationship Id="rId6" Type="http://schemas.openxmlformats.org/officeDocument/2006/relationships/image" Target="../media/image109.png"/><Relationship Id="rId7" Type="http://schemas.openxmlformats.org/officeDocument/2006/relationships/image" Target="../media/image118.png"/><Relationship Id="rId8" Type="http://schemas.openxmlformats.org/officeDocument/2006/relationships/image" Target="../media/image120.png"/></Relationships>
</file>

<file path=ppt/slides/_rels/slide22.xml.rels><?xml version="1.0" encoding="UTF-8" standalone="yes"?><Relationships xmlns="http://schemas.openxmlformats.org/package/2006/relationships"><Relationship Id="rId11" Type="http://schemas.openxmlformats.org/officeDocument/2006/relationships/image" Target="../media/image143.png"/><Relationship Id="rId10" Type="http://schemas.openxmlformats.org/officeDocument/2006/relationships/image" Target="../media/image126.png"/><Relationship Id="rId12" Type="http://schemas.openxmlformats.org/officeDocument/2006/relationships/image" Target="../media/image137.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6.png"/><Relationship Id="rId4" Type="http://schemas.openxmlformats.org/officeDocument/2006/relationships/image" Target="../media/image124.png"/><Relationship Id="rId9" Type="http://schemas.openxmlformats.org/officeDocument/2006/relationships/image" Target="../media/image131.png"/><Relationship Id="rId5" Type="http://schemas.openxmlformats.org/officeDocument/2006/relationships/image" Target="../media/image132.png"/><Relationship Id="rId6" Type="http://schemas.openxmlformats.org/officeDocument/2006/relationships/image" Target="../media/image123.png"/><Relationship Id="rId7" Type="http://schemas.openxmlformats.org/officeDocument/2006/relationships/image" Target="../media/image127.png"/><Relationship Id="rId8" Type="http://schemas.openxmlformats.org/officeDocument/2006/relationships/image" Target="../media/image1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0" Type="http://schemas.openxmlformats.org/officeDocument/2006/relationships/image" Target="../media/image150.png"/><Relationship Id="rId22" Type="http://schemas.openxmlformats.org/officeDocument/2006/relationships/image" Target="../media/image153.png"/><Relationship Id="rId21" Type="http://schemas.openxmlformats.org/officeDocument/2006/relationships/image" Target="../media/image147.png"/><Relationship Id="rId24" Type="http://schemas.openxmlformats.org/officeDocument/2006/relationships/image" Target="../media/image159.png"/><Relationship Id="rId23" Type="http://schemas.openxmlformats.org/officeDocument/2006/relationships/image" Target="../media/image155.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8.png"/><Relationship Id="rId4" Type="http://schemas.openxmlformats.org/officeDocument/2006/relationships/image" Target="../media/image134.png"/><Relationship Id="rId9" Type="http://schemas.openxmlformats.org/officeDocument/2006/relationships/image" Target="../media/image170.png"/><Relationship Id="rId26" Type="http://schemas.openxmlformats.org/officeDocument/2006/relationships/image" Target="../media/image174.png"/><Relationship Id="rId25" Type="http://schemas.openxmlformats.org/officeDocument/2006/relationships/image" Target="../media/image196.png"/><Relationship Id="rId28" Type="http://schemas.openxmlformats.org/officeDocument/2006/relationships/image" Target="../media/image152.png"/><Relationship Id="rId27" Type="http://schemas.openxmlformats.org/officeDocument/2006/relationships/image" Target="../media/image161.png"/><Relationship Id="rId5" Type="http://schemas.openxmlformats.org/officeDocument/2006/relationships/image" Target="../media/image129.png"/><Relationship Id="rId6" Type="http://schemas.openxmlformats.org/officeDocument/2006/relationships/image" Target="../media/image145.png"/><Relationship Id="rId29" Type="http://schemas.openxmlformats.org/officeDocument/2006/relationships/image" Target="../media/image168.png"/><Relationship Id="rId7" Type="http://schemas.openxmlformats.org/officeDocument/2006/relationships/image" Target="../media/image135.png"/><Relationship Id="rId8" Type="http://schemas.openxmlformats.org/officeDocument/2006/relationships/image" Target="../media/image133.png"/><Relationship Id="rId31" Type="http://schemas.openxmlformats.org/officeDocument/2006/relationships/image" Target="../media/image187.png"/><Relationship Id="rId30" Type="http://schemas.openxmlformats.org/officeDocument/2006/relationships/image" Target="../media/image158.png"/><Relationship Id="rId11" Type="http://schemas.openxmlformats.org/officeDocument/2006/relationships/image" Target="../media/image162.png"/><Relationship Id="rId33" Type="http://schemas.openxmlformats.org/officeDocument/2006/relationships/image" Target="../media/image173.png"/><Relationship Id="rId10" Type="http://schemas.openxmlformats.org/officeDocument/2006/relationships/image" Target="../media/image138.png"/><Relationship Id="rId32" Type="http://schemas.openxmlformats.org/officeDocument/2006/relationships/image" Target="../media/image157.png"/><Relationship Id="rId13" Type="http://schemas.openxmlformats.org/officeDocument/2006/relationships/image" Target="../media/image154.png"/><Relationship Id="rId35" Type="http://schemas.openxmlformats.org/officeDocument/2006/relationships/image" Target="../media/image163.png"/><Relationship Id="rId12" Type="http://schemas.openxmlformats.org/officeDocument/2006/relationships/image" Target="../media/image139.png"/><Relationship Id="rId34" Type="http://schemas.openxmlformats.org/officeDocument/2006/relationships/image" Target="../media/image172.png"/><Relationship Id="rId15" Type="http://schemas.openxmlformats.org/officeDocument/2006/relationships/image" Target="../media/image141.png"/><Relationship Id="rId14" Type="http://schemas.openxmlformats.org/officeDocument/2006/relationships/image" Target="../media/image142.png"/><Relationship Id="rId17" Type="http://schemas.openxmlformats.org/officeDocument/2006/relationships/image" Target="../media/image146.png"/><Relationship Id="rId16" Type="http://schemas.openxmlformats.org/officeDocument/2006/relationships/image" Target="../media/image156.png"/><Relationship Id="rId19" Type="http://schemas.openxmlformats.org/officeDocument/2006/relationships/image" Target="../media/image148.png"/><Relationship Id="rId18" Type="http://schemas.openxmlformats.org/officeDocument/2006/relationships/image" Target="../media/image160.png"/></Relationships>
</file>

<file path=ppt/slides/_rels/slide25.xml.rels><?xml version="1.0" encoding="UTF-8" standalone="yes"?><Relationships xmlns="http://schemas.openxmlformats.org/package/2006/relationships"><Relationship Id="rId20" Type="http://schemas.openxmlformats.org/officeDocument/2006/relationships/image" Target="../media/image181.png"/><Relationship Id="rId22" Type="http://schemas.openxmlformats.org/officeDocument/2006/relationships/image" Target="../media/image222.png"/><Relationship Id="rId21" Type="http://schemas.openxmlformats.org/officeDocument/2006/relationships/image" Target="../media/image180.png"/><Relationship Id="rId23" Type="http://schemas.openxmlformats.org/officeDocument/2006/relationships/image" Target="../media/image185.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4.png"/><Relationship Id="rId4" Type="http://schemas.openxmlformats.org/officeDocument/2006/relationships/image" Target="../media/image166.png"/><Relationship Id="rId9" Type="http://schemas.openxmlformats.org/officeDocument/2006/relationships/image" Target="../media/image171.png"/><Relationship Id="rId5" Type="http://schemas.openxmlformats.org/officeDocument/2006/relationships/image" Target="../media/image178.png"/><Relationship Id="rId6" Type="http://schemas.openxmlformats.org/officeDocument/2006/relationships/image" Target="../media/image189.png"/><Relationship Id="rId7" Type="http://schemas.openxmlformats.org/officeDocument/2006/relationships/image" Target="../media/image177.png"/><Relationship Id="rId8" Type="http://schemas.openxmlformats.org/officeDocument/2006/relationships/image" Target="../media/image165.png"/><Relationship Id="rId11" Type="http://schemas.openxmlformats.org/officeDocument/2006/relationships/image" Target="../media/image169.png"/><Relationship Id="rId10" Type="http://schemas.openxmlformats.org/officeDocument/2006/relationships/image" Target="../media/image167.png"/><Relationship Id="rId13" Type="http://schemas.openxmlformats.org/officeDocument/2006/relationships/image" Target="../media/image175.png"/><Relationship Id="rId12" Type="http://schemas.openxmlformats.org/officeDocument/2006/relationships/image" Target="../media/image176.png"/><Relationship Id="rId15" Type="http://schemas.openxmlformats.org/officeDocument/2006/relationships/image" Target="../media/image229.png"/><Relationship Id="rId14" Type="http://schemas.openxmlformats.org/officeDocument/2006/relationships/image" Target="../media/image209.png"/><Relationship Id="rId17" Type="http://schemas.openxmlformats.org/officeDocument/2006/relationships/image" Target="../media/image179.png"/><Relationship Id="rId16" Type="http://schemas.openxmlformats.org/officeDocument/2006/relationships/image" Target="../media/image192.png"/><Relationship Id="rId19" Type="http://schemas.openxmlformats.org/officeDocument/2006/relationships/image" Target="../media/image182.png"/><Relationship Id="rId18" Type="http://schemas.openxmlformats.org/officeDocument/2006/relationships/image" Target="../media/image203.png"/></Relationships>
</file>

<file path=ppt/slides/_rels/slide26.xml.rels><?xml version="1.0" encoding="UTF-8" standalone="yes"?><Relationships xmlns="http://schemas.openxmlformats.org/package/2006/relationships"><Relationship Id="rId20" Type="http://schemas.openxmlformats.org/officeDocument/2006/relationships/image" Target="../media/image200.png"/><Relationship Id="rId22" Type="http://schemas.openxmlformats.org/officeDocument/2006/relationships/image" Target="../media/image199.png"/><Relationship Id="rId21" Type="http://schemas.openxmlformats.org/officeDocument/2006/relationships/image" Target="../media/image225.png"/><Relationship Id="rId23" Type="http://schemas.openxmlformats.org/officeDocument/2006/relationships/image" Target="../media/image205.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8.png"/><Relationship Id="rId4" Type="http://schemas.openxmlformats.org/officeDocument/2006/relationships/image" Target="../media/image197.png"/><Relationship Id="rId9" Type="http://schemas.openxmlformats.org/officeDocument/2006/relationships/image" Target="../media/image202.png"/><Relationship Id="rId5" Type="http://schemas.openxmlformats.org/officeDocument/2006/relationships/image" Target="../media/image184.png"/><Relationship Id="rId6" Type="http://schemas.openxmlformats.org/officeDocument/2006/relationships/image" Target="../media/image186.png"/><Relationship Id="rId7" Type="http://schemas.openxmlformats.org/officeDocument/2006/relationships/image" Target="../media/image183.png"/><Relationship Id="rId8" Type="http://schemas.openxmlformats.org/officeDocument/2006/relationships/image" Target="../media/image190.png"/><Relationship Id="rId11" Type="http://schemas.openxmlformats.org/officeDocument/2006/relationships/image" Target="../media/image193.png"/><Relationship Id="rId10" Type="http://schemas.openxmlformats.org/officeDocument/2006/relationships/image" Target="../media/image195.png"/><Relationship Id="rId13" Type="http://schemas.openxmlformats.org/officeDocument/2006/relationships/image" Target="../media/image220.png"/><Relationship Id="rId12" Type="http://schemas.openxmlformats.org/officeDocument/2006/relationships/image" Target="../media/image194.png"/><Relationship Id="rId15" Type="http://schemas.openxmlformats.org/officeDocument/2006/relationships/image" Target="../media/image191.png"/><Relationship Id="rId14" Type="http://schemas.openxmlformats.org/officeDocument/2006/relationships/image" Target="../media/image207.png"/><Relationship Id="rId17" Type="http://schemas.openxmlformats.org/officeDocument/2006/relationships/image" Target="../media/image208.png"/><Relationship Id="rId16" Type="http://schemas.openxmlformats.org/officeDocument/2006/relationships/image" Target="../media/image218.png"/><Relationship Id="rId19" Type="http://schemas.openxmlformats.org/officeDocument/2006/relationships/image" Target="../media/image215.png"/><Relationship Id="rId18" Type="http://schemas.openxmlformats.org/officeDocument/2006/relationships/image" Target="../media/image198.png"/></Relationships>
</file>

<file path=ppt/slides/_rels/slide27.xml.rels><?xml version="1.0" encoding="UTF-8" standalone="yes"?><Relationships xmlns="http://schemas.openxmlformats.org/package/2006/relationships"><Relationship Id="rId20" Type="http://schemas.openxmlformats.org/officeDocument/2006/relationships/image" Target="../media/image232.png"/><Relationship Id="rId21" Type="http://schemas.openxmlformats.org/officeDocument/2006/relationships/image" Target="../media/image230.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1.png"/><Relationship Id="rId4" Type="http://schemas.openxmlformats.org/officeDocument/2006/relationships/image" Target="../media/image206.png"/><Relationship Id="rId9" Type="http://schemas.openxmlformats.org/officeDocument/2006/relationships/image" Target="../media/image224.png"/><Relationship Id="rId5" Type="http://schemas.openxmlformats.org/officeDocument/2006/relationships/image" Target="../media/image204.png"/><Relationship Id="rId6" Type="http://schemas.openxmlformats.org/officeDocument/2006/relationships/image" Target="../media/image231.png"/><Relationship Id="rId7" Type="http://schemas.openxmlformats.org/officeDocument/2006/relationships/image" Target="../media/image210.png"/><Relationship Id="rId8" Type="http://schemas.openxmlformats.org/officeDocument/2006/relationships/image" Target="../media/image217.png"/><Relationship Id="rId11" Type="http://schemas.openxmlformats.org/officeDocument/2006/relationships/image" Target="../media/image213.png"/><Relationship Id="rId10" Type="http://schemas.openxmlformats.org/officeDocument/2006/relationships/image" Target="../media/image216.png"/><Relationship Id="rId13" Type="http://schemas.openxmlformats.org/officeDocument/2006/relationships/image" Target="../media/image221.png"/><Relationship Id="rId12" Type="http://schemas.openxmlformats.org/officeDocument/2006/relationships/image" Target="../media/image212.png"/><Relationship Id="rId15" Type="http://schemas.openxmlformats.org/officeDocument/2006/relationships/image" Target="../media/image214.png"/><Relationship Id="rId14" Type="http://schemas.openxmlformats.org/officeDocument/2006/relationships/image" Target="../media/image227.png"/><Relationship Id="rId17" Type="http://schemas.openxmlformats.org/officeDocument/2006/relationships/image" Target="../media/image228.png"/><Relationship Id="rId16" Type="http://schemas.openxmlformats.org/officeDocument/2006/relationships/image" Target="../media/image211.png"/><Relationship Id="rId19" Type="http://schemas.openxmlformats.org/officeDocument/2006/relationships/image" Target="../media/image226.png"/><Relationship Id="rId18" Type="http://schemas.openxmlformats.org/officeDocument/2006/relationships/image" Target="../media/image2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4.jpg"/><Relationship Id="rId4" Type="http://schemas.openxmlformats.org/officeDocument/2006/relationships/image" Target="../media/image2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44.png"/><Relationship Id="rId6" Type="http://schemas.openxmlformats.org/officeDocument/2006/relationships/image" Target="../media/image16.png"/><Relationship Id="rId7" Type="http://schemas.openxmlformats.org/officeDocument/2006/relationships/image" Target="../media/image40.pn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4.png"/><Relationship Id="rId13" Type="http://schemas.openxmlformats.org/officeDocument/2006/relationships/image" Target="../media/image29.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26.png"/><Relationship Id="rId15" Type="http://schemas.openxmlformats.org/officeDocument/2006/relationships/image" Target="../media/image22.png"/><Relationship Id="rId14" Type="http://schemas.openxmlformats.org/officeDocument/2006/relationships/image" Target="../media/image20.png"/><Relationship Id="rId17" Type="http://schemas.openxmlformats.org/officeDocument/2006/relationships/image" Target="../media/image23.png"/><Relationship Id="rId16"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12.png"/><Relationship Id="rId18" Type="http://schemas.openxmlformats.org/officeDocument/2006/relationships/image" Target="../media/image31.png"/><Relationship Id="rId7" Type="http://schemas.openxmlformats.org/officeDocument/2006/relationships/image" Target="../media/image10.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pen Sans ExtraBold"/>
              <a:buNone/>
            </a:pPr>
            <a:r>
              <a:rPr b="1" lang="en-US" sz="4400">
                <a:solidFill>
                  <a:schemeClr val="lt1"/>
                </a:solidFill>
                <a:latin typeface="Open Sans ExtraBold"/>
                <a:ea typeface="Open Sans ExtraBold"/>
                <a:cs typeface="Open Sans ExtraBold"/>
                <a:sym typeface="Open Sans ExtraBold"/>
              </a:rPr>
              <a:t>LECTURE 3 </a:t>
            </a:r>
            <a:br>
              <a:rPr b="1" lang="en-US" sz="4400">
                <a:solidFill>
                  <a:schemeClr val="lt1"/>
                </a:solidFill>
                <a:latin typeface="Open Sans ExtraBold"/>
                <a:ea typeface="Open Sans ExtraBold"/>
                <a:cs typeface="Open Sans ExtraBold"/>
                <a:sym typeface="Open Sans ExtraBold"/>
              </a:rPr>
            </a:br>
            <a:r>
              <a:rPr b="1" lang="en-US" sz="4400" cap="none">
                <a:latin typeface="Open Sans ExtraBold"/>
                <a:ea typeface="Open Sans ExtraBold"/>
                <a:cs typeface="Open Sans ExtraBold"/>
                <a:sym typeface="Open Sans ExtraBold"/>
              </a:rPr>
              <a:t>FOUNDATIONS OF INPUT-OUTPUT ANALYSIS</a:t>
            </a:r>
            <a:endParaRPr/>
          </a:p>
        </p:txBody>
      </p:sp>
      <p:sp>
        <p:nvSpPr>
          <p:cNvPr id="97" name="Google Shape;97;p1"/>
          <p:cNvSpPr txBox="1"/>
          <p:nvPr>
            <p:ph idx="1" type="subTitle"/>
          </p:nvPr>
        </p:nvSpPr>
        <p:spPr>
          <a:xfrm>
            <a:off x="651352" y="3823916"/>
            <a:ext cx="2846121" cy="9548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latin typeface="Open Sans ExtraBold"/>
                <a:ea typeface="Open Sans ExtraBold"/>
                <a:cs typeface="Open Sans ExtraBold"/>
                <a:sym typeface="Open Sans ExtraBold"/>
              </a:rPr>
              <a:t>Input-Output analysis and modelling with MARIO</a:t>
            </a:r>
            <a:endParaRPr/>
          </a:p>
          <a:p>
            <a:pPr indent="0" lvl="0" marL="0" rtl="0" algn="l">
              <a:lnSpc>
                <a:spcPct val="90000"/>
              </a:lnSpc>
              <a:spcBef>
                <a:spcPts val="1000"/>
              </a:spcBef>
              <a:spcAft>
                <a:spcPts val="0"/>
              </a:spcAft>
              <a:buClr>
                <a:schemeClr val="dk1"/>
              </a:buClr>
              <a:buSzPts val="1800"/>
              <a:buNone/>
            </a:pPr>
            <a:r>
              <a:t/>
            </a:r>
            <a:endParaRPr/>
          </a:p>
        </p:txBody>
      </p:sp>
      <p:sp>
        <p:nvSpPr>
          <p:cNvPr id="98" name="Google Shape;98;p1"/>
          <p:cNvSpPr txBox="1"/>
          <p:nvPr/>
        </p:nvSpPr>
        <p:spPr>
          <a:xfrm>
            <a:off x="8788856" y="3367815"/>
            <a:ext cx="2028079" cy="519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a:t>
            </a:r>
            <a:endParaRPr/>
          </a:p>
          <a:p>
            <a:pPr indent="0" lvl="0" marL="0" marR="0" rtl="0" algn="l">
              <a:spcBef>
                <a:spcPts val="0"/>
              </a:spcBef>
              <a:spcAft>
                <a:spcPts val="0"/>
              </a:spcAft>
              <a:buNone/>
            </a:pPr>
            <a:r>
              <a:rPr b="1" lang="en-US" sz="900">
                <a:solidFill>
                  <a:schemeClr val="lt1"/>
                </a:solidFill>
                <a:latin typeface="Open Sans"/>
                <a:ea typeface="Open Sans"/>
                <a:cs typeface="Open Sans"/>
                <a:sym typeface="Open Sans"/>
              </a:rPr>
              <a:t>Politecnico di Milano</a:t>
            </a:r>
            <a:endParaRPr b="1" sz="900">
              <a:solidFill>
                <a:schemeClr val="lt1"/>
              </a:solidFill>
              <a:latin typeface="Open Sans"/>
              <a:ea typeface="Open Sans"/>
              <a:cs typeface="Open Sans"/>
              <a:sym typeface="Open Sans"/>
            </a:endParaRPr>
          </a:p>
        </p:txBody>
      </p:sp>
      <p:pic>
        <p:nvPicPr>
          <p:cNvPr id="99" name="Google Shape;99;p1"/>
          <p:cNvPicPr preferRelativeResize="0"/>
          <p:nvPr/>
        </p:nvPicPr>
        <p:blipFill rotWithShape="1">
          <a:blip r:embed="rId3">
            <a:alphaModFix/>
          </a:blip>
          <a:srcRect b="0" l="0" r="0" t="0"/>
          <a:stretch/>
        </p:blipFill>
        <p:spPr>
          <a:xfrm>
            <a:off x="10674758" y="3159998"/>
            <a:ext cx="1335674" cy="1037930"/>
          </a:xfrm>
          <a:prstGeom prst="rect">
            <a:avLst/>
          </a:prstGeom>
          <a:noFill/>
          <a:ln>
            <a:noFill/>
          </a:ln>
        </p:spPr>
      </p:pic>
      <p:sp>
        <p:nvSpPr>
          <p:cNvPr id="100" name="Google Shape;100;p1"/>
          <p:cNvSpPr txBox="1"/>
          <p:nvPr/>
        </p:nvSpPr>
        <p:spPr>
          <a:xfrm>
            <a:off x="758447" y="6435669"/>
            <a:ext cx="77115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by Lorenzo Rinaldi, Nicolò Golinucci, Matteo Vincenzo Rocco and Emanuela Colombo</a:t>
            </a:r>
            <a:endParaRPr sz="1400">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0"/>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364" name="Google Shape;364;p10"/>
          <p:cNvSpPr txBox="1"/>
          <p:nvPr/>
        </p:nvSpPr>
        <p:spPr>
          <a:xfrm>
            <a:off x="402400" y="1535582"/>
            <a:ext cx="112181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Assumptions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Let us consider a </a:t>
            </a:r>
            <a:r>
              <a:rPr b="1" i="0" lang="en-US" sz="1400" u="none" cap="none" strike="noStrike">
                <a:solidFill>
                  <a:schemeClr val="accent2"/>
                </a:solidFill>
                <a:latin typeface="Calibri"/>
                <a:ea typeface="Calibri"/>
                <a:cs typeface="Calibri"/>
                <a:sym typeface="Calibri"/>
              </a:rPr>
              <a:t>simplified productive system S </a:t>
            </a:r>
            <a:r>
              <a:rPr b="0" i="0" lang="en-US" sz="1400" u="none" cap="none" strike="noStrike">
                <a:solidFill>
                  <a:schemeClr val="dk1"/>
                </a:solidFill>
                <a:latin typeface="Calibri"/>
                <a:ea typeface="Calibri"/>
                <a:cs typeface="Calibri"/>
                <a:sym typeface="Calibri"/>
              </a:rPr>
              <a:t>composed by </a:t>
            </a:r>
            <a:r>
              <a:rPr b="1" i="0" lang="en-US" sz="1400" u="none" cap="none" strike="noStrike">
                <a:solidFill>
                  <a:schemeClr val="accent2"/>
                </a:solidFill>
                <a:latin typeface="Calibri"/>
                <a:ea typeface="Calibri"/>
                <a:cs typeface="Calibri"/>
                <a:sym typeface="Calibri"/>
              </a:rPr>
              <a:t>2 activity</a:t>
            </a:r>
            <a:r>
              <a:rPr b="0" i="0" lang="en-US" sz="1400" u="none" cap="none" strike="noStrike">
                <a:solidFill>
                  <a:schemeClr val="dk1"/>
                </a:solidFill>
                <a:latin typeface="Calibri"/>
                <a:ea typeface="Calibri"/>
                <a:cs typeface="Calibri"/>
                <a:sym typeface="Calibri"/>
              </a:rPr>
              <a:t>: Goods production (G) and Energy production (E)</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G and E produce </a:t>
            </a:r>
            <a:r>
              <a:rPr b="1" i="0" lang="en-US" sz="1400" u="none" cap="none" strike="noStrike">
                <a:solidFill>
                  <a:schemeClr val="accent2"/>
                </a:solidFill>
                <a:latin typeface="Calibri"/>
                <a:ea typeface="Calibri"/>
                <a:cs typeface="Calibri"/>
                <a:sym typeface="Calibri"/>
              </a:rPr>
              <a:t>one unique homogeneous output </a:t>
            </a:r>
            <a:r>
              <a:rPr b="0" i="0" lang="en-US" sz="1400" u="none" cap="none" strike="noStrike">
                <a:solidFill>
                  <a:schemeClr val="dk1"/>
                </a:solidFill>
                <a:latin typeface="Calibri"/>
                <a:ea typeface="Calibri"/>
                <a:cs typeface="Calibri"/>
                <a:sym typeface="Calibri"/>
              </a:rPr>
              <a:t>(goods and energy, respectively)</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Each unit of activity output implies a set of inputs and outputs transactions, </a:t>
            </a:r>
            <a:r>
              <a:rPr b="1" i="0" lang="en-US" sz="1400" u="none" cap="none" strike="noStrike">
                <a:solidFill>
                  <a:schemeClr val="accent2"/>
                </a:solidFill>
                <a:latin typeface="Calibri"/>
                <a:ea typeface="Calibri"/>
                <a:cs typeface="Calibri"/>
                <a:sym typeface="Calibri"/>
              </a:rPr>
              <a:t>assumed as constant</a:t>
            </a:r>
            <a:endParaRPr/>
          </a:p>
        </p:txBody>
      </p:sp>
      <p:sp>
        <p:nvSpPr>
          <p:cNvPr id="365" name="Google Shape;365;p10"/>
          <p:cNvSpPr txBox="1"/>
          <p:nvPr/>
        </p:nvSpPr>
        <p:spPr>
          <a:xfrm>
            <a:off x="4688319" y="4852199"/>
            <a:ext cx="699241" cy="446276"/>
          </a:xfrm>
          <a:prstGeom prst="rect">
            <a:avLst/>
          </a:prstGeom>
          <a:blipFill rotWithShape="1">
            <a:blip r:embed="rId3">
              <a:alphaModFix/>
            </a:blip>
            <a:stretch>
              <a:fillRect b="0" l="-1130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66" name="Google Shape;366;p10"/>
          <p:cNvSpPr/>
          <p:nvPr/>
        </p:nvSpPr>
        <p:spPr>
          <a:xfrm>
            <a:off x="3245291" y="4642618"/>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cxnSp>
        <p:nvCxnSpPr>
          <p:cNvPr id="367" name="Google Shape;367;p10"/>
          <p:cNvCxnSpPr/>
          <p:nvPr/>
        </p:nvCxnSpPr>
        <p:spPr>
          <a:xfrm>
            <a:off x="4058432" y="5047429"/>
            <a:ext cx="534636" cy="0"/>
          </a:xfrm>
          <a:prstGeom prst="straightConnector1">
            <a:avLst/>
          </a:prstGeom>
          <a:noFill/>
          <a:ln cap="flat" cmpd="sng" w="19050">
            <a:solidFill>
              <a:schemeClr val="dk1"/>
            </a:solidFill>
            <a:prstDash val="solid"/>
            <a:miter lim="800000"/>
            <a:headEnd len="sm" w="sm" type="none"/>
            <a:tailEnd len="med" w="med" type="stealth"/>
          </a:ln>
        </p:spPr>
      </p:cxnSp>
      <p:cxnSp>
        <p:nvCxnSpPr>
          <p:cNvPr id="368" name="Google Shape;368;p10"/>
          <p:cNvCxnSpPr/>
          <p:nvPr/>
        </p:nvCxnSpPr>
        <p:spPr>
          <a:xfrm rot="10800000">
            <a:off x="3657004" y="4214822"/>
            <a:ext cx="0" cy="423581"/>
          </a:xfrm>
          <a:prstGeom prst="straightConnector1">
            <a:avLst/>
          </a:prstGeom>
          <a:noFill/>
          <a:ln cap="flat" cmpd="sng" w="19050">
            <a:solidFill>
              <a:schemeClr val="dk1"/>
            </a:solidFill>
            <a:prstDash val="dot"/>
            <a:miter lim="800000"/>
            <a:headEnd len="sm" w="sm" type="none"/>
            <a:tailEnd len="med" w="med" type="stealth"/>
          </a:ln>
        </p:spPr>
      </p:cxnSp>
      <p:sp>
        <p:nvSpPr>
          <p:cNvPr id="369" name="Google Shape;369;p10"/>
          <p:cNvSpPr txBox="1"/>
          <p:nvPr/>
        </p:nvSpPr>
        <p:spPr>
          <a:xfrm>
            <a:off x="3245289" y="4779265"/>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Goods</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a:t>
            </a:r>
            <a:endParaRPr/>
          </a:p>
        </p:txBody>
      </p:sp>
      <p:sp>
        <p:nvSpPr>
          <p:cNvPr id="370" name="Google Shape;370;p10"/>
          <p:cNvSpPr txBox="1"/>
          <p:nvPr/>
        </p:nvSpPr>
        <p:spPr>
          <a:xfrm>
            <a:off x="1639487" y="4717689"/>
            <a:ext cx="1023541" cy="742319"/>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71" name="Google Shape;371;p10"/>
          <p:cNvSpPr txBox="1"/>
          <p:nvPr/>
        </p:nvSpPr>
        <p:spPr>
          <a:xfrm>
            <a:off x="3170191" y="3531211"/>
            <a:ext cx="908717" cy="716735"/>
          </a:xfrm>
          <a:prstGeom prst="rect">
            <a:avLst/>
          </a:prstGeom>
          <a:blipFill rotWithShape="1">
            <a:blip r:embed="rId5">
              <a:alphaModFix/>
            </a:blip>
            <a:stretch>
              <a:fillRect b="0" l="-66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372" name="Google Shape;372;p10"/>
          <p:cNvCxnSpPr/>
          <p:nvPr/>
        </p:nvCxnSpPr>
        <p:spPr>
          <a:xfrm>
            <a:off x="2710654" y="5047429"/>
            <a:ext cx="534636" cy="0"/>
          </a:xfrm>
          <a:prstGeom prst="straightConnector1">
            <a:avLst/>
          </a:prstGeom>
          <a:noFill/>
          <a:ln cap="flat" cmpd="sng" w="19050">
            <a:solidFill>
              <a:schemeClr val="dk1"/>
            </a:solidFill>
            <a:prstDash val="solid"/>
            <a:miter lim="800000"/>
            <a:headEnd len="sm" w="sm" type="none"/>
            <a:tailEnd len="med" w="med" type="stealth"/>
          </a:ln>
        </p:spPr>
      </p:cxnSp>
      <p:sp>
        <p:nvSpPr>
          <p:cNvPr id="373" name="Google Shape;373;p10"/>
          <p:cNvSpPr txBox="1"/>
          <p:nvPr/>
        </p:nvSpPr>
        <p:spPr>
          <a:xfrm>
            <a:off x="9221057" y="4852199"/>
            <a:ext cx="908717" cy="446276"/>
          </a:xfrm>
          <a:prstGeom prst="rect">
            <a:avLst/>
          </a:prstGeom>
          <a:blipFill rotWithShape="1">
            <a:blip r:embed="rId6">
              <a:alphaModFix/>
            </a:blip>
            <a:stretch>
              <a:fillRect b="0" l="-805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74" name="Google Shape;374;p10"/>
          <p:cNvSpPr/>
          <p:nvPr/>
        </p:nvSpPr>
        <p:spPr>
          <a:xfrm>
            <a:off x="7778029" y="4642618"/>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cxnSp>
        <p:nvCxnSpPr>
          <p:cNvPr id="375" name="Google Shape;375;p10"/>
          <p:cNvCxnSpPr/>
          <p:nvPr/>
        </p:nvCxnSpPr>
        <p:spPr>
          <a:xfrm>
            <a:off x="8591170" y="5047429"/>
            <a:ext cx="534636" cy="0"/>
          </a:xfrm>
          <a:prstGeom prst="straightConnector1">
            <a:avLst/>
          </a:prstGeom>
          <a:noFill/>
          <a:ln cap="flat" cmpd="sng" w="19050">
            <a:solidFill>
              <a:schemeClr val="dk1"/>
            </a:solidFill>
            <a:prstDash val="solid"/>
            <a:miter lim="800000"/>
            <a:headEnd len="sm" w="sm" type="none"/>
            <a:tailEnd len="med" w="med" type="stealth"/>
          </a:ln>
        </p:spPr>
      </p:cxnSp>
      <p:cxnSp>
        <p:nvCxnSpPr>
          <p:cNvPr id="376" name="Google Shape;376;p10"/>
          <p:cNvCxnSpPr/>
          <p:nvPr/>
        </p:nvCxnSpPr>
        <p:spPr>
          <a:xfrm rot="10800000">
            <a:off x="8189742" y="4214822"/>
            <a:ext cx="0" cy="423581"/>
          </a:xfrm>
          <a:prstGeom prst="straightConnector1">
            <a:avLst/>
          </a:prstGeom>
          <a:noFill/>
          <a:ln cap="flat" cmpd="sng" w="19050">
            <a:solidFill>
              <a:schemeClr val="dk1"/>
            </a:solidFill>
            <a:prstDash val="dot"/>
            <a:miter lim="800000"/>
            <a:headEnd len="sm" w="sm" type="none"/>
            <a:tailEnd len="med" w="med" type="stealth"/>
          </a:ln>
        </p:spPr>
      </p:cxnSp>
      <p:sp>
        <p:nvSpPr>
          <p:cNvPr id="377" name="Google Shape;377;p10"/>
          <p:cNvSpPr txBox="1"/>
          <p:nvPr/>
        </p:nvSpPr>
        <p:spPr>
          <a:xfrm>
            <a:off x="7778027" y="4779265"/>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Energy</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a:t>
            </a:r>
            <a:endParaRPr/>
          </a:p>
        </p:txBody>
      </p:sp>
      <p:sp>
        <p:nvSpPr>
          <p:cNvPr id="378" name="Google Shape;378;p10"/>
          <p:cNvSpPr txBox="1"/>
          <p:nvPr/>
        </p:nvSpPr>
        <p:spPr>
          <a:xfrm>
            <a:off x="6121083" y="4717689"/>
            <a:ext cx="1023541" cy="714939"/>
          </a:xfrm>
          <a:prstGeom prst="rect">
            <a:avLst/>
          </a:prstGeom>
          <a:blipFill rotWithShape="1">
            <a:blip r:embed="rId7">
              <a:alphaModFix/>
            </a:blip>
            <a:stretch>
              <a:fillRect b="0" l="-297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79" name="Google Shape;379;p10"/>
          <p:cNvSpPr txBox="1"/>
          <p:nvPr/>
        </p:nvSpPr>
        <p:spPr>
          <a:xfrm>
            <a:off x="7653857" y="3531211"/>
            <a:ext cx="1023535" cy="716735"/>
          </a:xfrm>
          <a:prstGeom prst="rect">
            <a:avLst/>
          </a:prstGeom>
          <a:blipFill rotWithShape="1">
            <a:blip r:embed="rId8">
              <a:alphaModFix/>
            </a:blip>
            <a:stretch>
              <a:fillRect b="0" l="-119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380" name="Google Shape;380;p10"/>
          <p:cNvCxnSpPr/>
          <p:nvPr/>
        </p:nvCxnSpPr>
        <p:spPr>
          <a:xfrm>
            <a:off x="7243392" y="5047429"/>
            <a:ext cx="534636" cy="0"/>
          </a:xfrm>
          <a:prstGeom prst="straightConnector1">
            <a:avLst/>
          </a:prstGeom>
          <a:noFill/>
          <a:ln cap="flat" cmpd="sng" w="19050">
            <a:solidFill>
              <a:schemeClr val="dk1"/>
            </a:solidFill>
            <a:prstDash val="solid"/>
            <a:miter lim="800000"/>
            <a:headEnd len="sm" w="sm" type="none"/>
            <a:tailEnd len="med" w="med" type="stealth"/>
          </a:ln>
        </p:spPr>
      </p:cxnSp>
      <p:pic>
        <p:nvPicPr>
          <p:cNvPr descr="fuel Icon 689767" id="381" name="Google Shape;381;p10"/>
          <p:cNvPicPr preferRelativeResize="0"/>
          <p:nvPr/>
        </p:nvPicPr>
        <p:blipFill rotWithShape="1">
          <a:blip r:embed="rId9">
            <a:alphaModFix/>
          </a:blip>
          <a:srcRect b="0" l="0" r="0" t="0"/>
          <a:stretch/>
        </p:blipFill>
        <p:spPr>
          <a:xfrm>
            <a:off x="9320149" y="5330351"/>
            <a:ext cx="809625" cy="809625"/>
          </a:xfrm>
          <a:prstGeom prst="rect">
            <a:avLst/>
          </a:prstGeom>
          <a:noFill/>
          <a:ln>
            <a:noFill/>
          </a:ln>
        </p:spPr>
      </p:pic>
      <p:pic>
        <p:nvPicPr>
          <p:cNvPr descr="goods Icon 3576882" id="382" name="Google Shape;382;p10"/>
          <p:cNvPicPr preferRelativeResize="0"/>
          <p:nvPr/>
        </p:nvPicPr>
        <p:blipFill rotWithShape="1">
          <a:blip r:embed="rId10">
            <a:alphaModFix/>
          </a:blip>
          <a:srcRect b="0" l="0" r="0" t="0"/>
          <a:stretch/>
        </p:blipFill>
        <p:spPr>
          <a:xfrm>
            <a:off x="4563178" y="5315594"/>
            <a:ext cx="824382" cy="824382"/>
          </a:xfrm>
          <a:prstGeom prst="rect">
            <a:avLst/>
          </a:prstGeom>
          <a:noFill/>
          <a:ln>
            <a:noFill/>
          </a:ln>
        </p:spPr>
      </p:pic>
      <p:pic>
        <p:nvPicPr>
          <p:cNvPr descr="pollution Icon 2965859" id="383" name="Google Shape;383;p10"/>
          <p:cNvPicPr preferRelativeResize="0"/>
          <p:nvPr/>
        </p:nvPicPr>
        <p:blipFill rotWithShape="1">
          <a:blip r:embed="rId11">
            <a:alphaModFix/>
          </a:blip>
          <a:srcRect b="0" l="0" r="0" t="0"/>
          <a:stretch/>
        </p:blipFill>
        <p:spPr>
          <a:xfrm>
            <a:off x="4078908" y="3416197"/>
            <a:ext cx="740044" cy="740044"/>
          </a:xfrm>
          <a:prstGeom prst="rect">
            <a:avLst/>
          </a:prstGeom>
          <a:noFill/>
          <a:ln>
            <a:noFill/>
          </a:ln>
        </p:spPr>
      </p:pic>
      <p:pic>
        <p:nvPicPr>
          <p:cNvPr descr="pollution Icon 2965859" id="384" name="Google Shape;384;p10"/>
          <p:cNvPicPr preferRelativeResize="0"/>
          <p:nvPr/>
        </p:nvPicPr>
        <p:blipFill rotWithShape="1">
          <a:blip r:embed="rId11">
            <a:alphaModFix/>
          </a:blip>
          <a:srcRect b="0" l="0" r="0" t="0"/>
          <a:stretch/>
        </p:blipFill>
        <p:spPr>
          <a:xfrm>
            <a:off x="8808388" y="3416197"/>
            <a:ext cx="740044" cy="740044"/>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1"/>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391" name="Google Shape;391;p11"/>
          <p:cNvSpPr txBox="1"/>
          <p:nvPr/>
        </p:nvSpPr>
        <p:spPr>
          <a:xfrm>
            <a:off x="402400" y="1451606"/>
            <a:ext cx="5916773" cy="17235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Questions </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Calculate the </a:t>
            </a:r>
            <a:r>
              <a:rPr b="1" i="0" lang="en-US" sz="1400" u="none" cap="none" strike="noStrike">
                <a:solidFill>
                  <a:schemeClr val="accent2"/>
                </a:solidFill>
                <a:latin typeface="Calibri"/>
                <a:ea typeface="Calibri"/>
                <a:cs typeface="Calibri"/>
                <a:sym typeface="Calibri"/>
              </a:rPr>
              <a:t>total production of Energy and Goods </a:t>
            </a:r>
            <a:r>
              <a:rPr b="0" i="0" lang="en-US" sz="1400" u="none" cap="none" strike="noStrike">
                <a:solidFill>
                  <a:schemeClr val="dk1"/>
                </a:solidFill>
                <a:latin typeface="Calibri"/>
                <a:ea typeface="Calibri"/>
                <a:cs typeface="Calibri"/>
                <a:sym typeface="Calibri"/>
              </a:rPr>
              <a:t>produced by the system in delivering a net amount of 15 tons of goods as final demand</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Calculate the </a:t>
            </a:r>
            <a:r>
              <a:rPr b="1" i="0" lang="en-US" sz="1400" u="none" cap="none" strike="noStrike">
                <a:solidFill>
                  <a:schemeClr val="accent2"/>
                </a:solidFill>
                <a:latin typeface="Calibri"/>
                <a:ea typeface="Calibri"/>
                <a:cs typeface="Calibri"/>
                <a:sym typeface="Calibri"/>
              </a:rPr>
              <a:t>total CO2 emissions </a:t>
            </a:r>
            <a:r>
              <a:rPr b="0" i="0" lang="en-US" sz="1400" u="none" cap="none" strike="noStrike">
                <a:solidFill>
                  <a:schemeClr val="dk1"/>
                </a:solidFill>
                <a:latin typeface="Calibri"/>
                <a:ea typeface="Calibri"/>
                <a:cs typeface="Calibri"/>
                <a:sym typeface="Calibri"/>
              </a:rPr>
              <a:t>caused by the system in delivering the same final demand</a:t>
            </a:r>
            <a:endParaRPr/>
          </a:p>
        </p:txBody>
      </p:sp>
      <p:sp>
        <p:nvSpPr>
          <p:cNvPr id="392" name="Google Shape;392;p11"/>
          <p:cNvSpPr/>
          <p:nvPr/>
        </p:nvSpPr>
        <p:spPr>
          <a:xfrm>
            <a:off x="7629641" y="2705951"/>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393" name="Google Shape;393;p11"/>
          <p:cNvSpPr txBox="1"/>
          <p:nvPr/>
        </p:nvSpPr>
        <p:spPr>
          <a:xfrm>
            <a:off x="7629639" y="2842598"/>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Goods</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a:t>
            </a:r>
            <a:endParaRPr/>
          </a:p>
        </p:txBody>
      </p:sp>
      <p:sp>
        <p:nvSpPr>
          <p:cNvPr id="394" name="Google Shape;394;p11"/>
          <p:cNvSpPr txBox="1"/>
          <p:nvPr/>
        </p:nvSpPr>
        <p:spPr>
          <a:xfrm>
            <a:off x="8610535" y="3058362"/>
            <a:ext cx="1023541" cy="61491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95" name="Google Shape;395;p11"/>
          <p:cNvSpPr txBox="1"/>
          <p:nvPr/>
        </p:nvSpPr>
        <p:spPr>
          <a:xfrm>
            <a:off x="7533119" y="5246241"/>
            <a:ext cx="908717" cy="59503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96" name="Google Shape;396;p11"/>
          <p:cNvSpPr/>
          <p:nvPr/>
        </p:nvSpPr>
        <p:spPr>
          <a:xfrm>
            <a:off x="8844779" y="3791078"/>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cxnSp>
        <p:nvCxnSpPr>
          <p:cNvPr id="397" name="Google Shape;397;p11"/>
          <p:cNvCxnSpPr/>
          <p:nvPr/>
        </p:nvCxnSpPr>
        <p:spPr>
          <a:xfrm>
            <a:off x="8335044" y="2842598"/>
            <a:ext cx="2012916" cy="0"/>
          </a:xfrm>
          <a:prstGeom prst="straightConnector1">
            <a:avLst/>
          </a:prstGeom>
          <a:noFill/>
          <a:ln cap="flat" cmpd="sng" w="19050">
            <a:solidFill>
              <a:schemeClr val="dk1"/>
            </a:solidFill>
            <a:prstDash val="solid"/>
            <a:miter lim="800000"/>
            <a:headEnd len="sm" w="sm" type="none"/>
            <a:tailEnd len="med" w="med" type="stealth"/>
          </a:ln>
        </p:spPr>
      </p:cxnSp>
      <p:sp>
        <p:nvSpPr>
          <p:cNvPr id="398" name="Google Shape;398;p11"/>
          <p:cNvSpPr txBox="1"/>
          <p:nvPr/>
        </p:nvSpPr>
        <p:spPr>
          <a:xfrm>
            <a:off x="8844777" y="3927725"/>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Energy</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a:t>
            </a:r>
            <a:endParaRPr/>
          </a:p>
        </p:txBody>
      </p:sp>
      <p:sp>
        <p:nvSpPr>
          <p:cNvPr id="399" name="Google Shape;399;p11"/>
          <p:cNvSpPr txBox="1"/>
          <p:nvPr/>
        </p:nvSpPr>
        <p:spPr>
          <a:xfrm>
            <a:off x="7760968" y="3810707"/>
            <a:ext cx="1023541" cy="59362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00" name="Google Shape;400;p11"/>
          <p:cNvSpPr txBox="1"/>
          <p:nvPr/>
        </p:nvSpPr>
        <p:spPr>
          <a:xfrm>
            <a:off x="8766366" y="5246241"/>
            <a:ext cx="1023535" cy="593624"/>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401" name="Google Shape;401;p11"/>
          <p:cNvCxnSpPr/>
          <p:nvPr/>
        </p:nvCxnSpPr>
        <p:spPr>
          <a:xfrm>
            <a:off x="8209282" y="3472635"/>
            <a:ext cx="660398" cy="589387"/>
          </a:xfrm>
          <a:prstGeom prst="straightConnector1">
            <a:avLst/>
          </a:prstGeom>
          <a:noFill/>
          <a:ln cap="flat" cmpd="sng" w="19050">
            <a:solidFill>
              <a:schemeClr val="dk1"/>
            </a:solidFill>
            <a:prstDash val="solid"/>
            <a:miter lim="800000"/>
            <a:headEnd len="sm" w="sm" type="none"/>
            <a:tailEnd len="med" w="med" type="stealth"/>
          </a:ln>
        </p:spPr>
      </p:cxnSp>
      <p:cxnSp>
        <p:nvCxnSpPr>
          <p:cNvPr id="402" name="Google Shape;402;p11"/>
          <p:cNvCxnSpPr/>
          <p:nvPr/>
        </p:nvCxnSpPr>
        <p:spPr>
          <a:xfrm>
            <a:off x="8414132" y="3229395"/>
            <a:ext cx="663828" cy="592448"/>
          </a:xfrm>
          <a:prstGeom prst="straightConnector1">
            <a:avLst/>
          </a:prstGeom>
          <a:noFill/>
          <a:ln cap="flat" cmpd="sng" w="19050">
            <a:solidFill>
              <a:schemeClr val="dk1"/>
            </a:solidFill>
            <a:prstDash val="solid"/>
            <a:miter lim="800000"/>
            <a:headEnd len="med" w="med" type="stealth"/>
            <a:tailEnd len="sm" w="sm" type="none"/>
          </a:ln>
        </p:spPr>
      </p:cxnSp>
      <p:cxnSp>
        <p:nvCxnSpPr>
          <p:cNvPr id="403" name="Google Shape;403;p11"/>
          <p:cNvCxnSpPr/>
          <p:nvPr/>
        </p:nvCxnSpPr>
        <p:spPr>
          <a:xfrm>
            <a:off x="9258837" y="4600703"/>
            <a:ext cx="0" cy="580171"/>
          </a:xfrm>
          <a:prstGeom prst="straightConnector1">
            <a:avLst/>
          </a:prstGeom>
          <a:noFill/>
          <a:ln cap="flat" cmpd="sng" w="19050">
            <a:solidFill>
              <a:schemeClr val="dk1"/>
            </a:solidFill>
            <a:prstDash val="dot"/>
            <a:miter lim="800000"/>
            <a:headEnd len="sm" w="sm" type="none"/>
            <a:tailEnd len="med" w="med" type="stealth"/>
          </a:ln>
        </p:spPr>
      </p:cxnSp>
      <p:cxnSp>
        <p:nvCxnSpPr>
          <p:cNvPr id="404" name="Google Shape;404;p11"/>
          <p:cNvCxnSpPr/>
          <p:nvPr/>
        </p:nvCxnSpPr>
        <p:spPr>
          <a:xfrm>
            <a:off x="7726084" y="3365818"/>
            <a:ext cx="0" cy="1799816"/>
          </a:xfrm>
          <a:prstGeom prst="straightConnector1">
            <a:avLst/>
          </a:prstGeom>
          <a:noFill/>
          <a:ln cap="flat" cmpd="sng" w="19050">
            <a:solidFill>
              <a:schemeClr val="dk1"/>
            </a:solidFill>
            <a:prstDash val="dot"/>
            <a:miter lim="800000"/>
            <a:headEnd len="sm" w="sm" type="none"/>
            <a:tailEnd len="med" w="med" type="stealth"/>
          </a:ln>
        </p:spPr>
      </p:cxnSp>
      <p:sp>
        <p:nvSpPr>
          <p:cNvPr id="405" name="Google Shape;405;p11"/>
          <p:cNvSpPr/>
          <p:nvPr/>
        </p:nvSpPr>
        <p:spPr>
          <a:xfrm>
            <a:off x="7437867" y="2547467"/>
            <a:ext cx="2352017" cy="2247317"/>
          </a:xfrm>
          <a:prstGeom prst="rect">
            <a:avLst/>
          </a:prstGeom>
          <a:noFill/>
          <a:ln cap="flat" cmpd="sng" w="1905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06" name="Google Shape;406;p11"/>
          <p:cNvSpPr txBox="1"/>
          <p:nvPr/>
        </p:nvSpPr>
        <p:spPr>
          <a:xfrm>
            <a:off x="10544513" y="2657932"/>
            <a:ext cx="699241" cy="446276"/>
          </a:xfrm>
          <a:prstGeom prst="rect">
            <a:avLst/>
          </a:prstGeom>
          <a:blipFill rotWithShape="1">
            <a:blip r:embed="rId7">
              <a:alphaModFix/>
            </a:blip>
            <a:stretch>
              <a:fillRect b="0" l="-21928" r="-877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goods Icon 3576882" id="407" name="Google Shape;407;p11"/>
          <p:cNvPicPr preferRelativeResize="0"/>
          <p:nvPr/>
        </p:nvPicPr>
        <p:blipFill rotWithShape="1">
          <a:blip r:embed="rId8">
            <a:alphaModFix/>
          </a:blip>
          <a:srcRect b="0" l="0" r="0" t="0"/>
          <a:stretch/>
        </p:blipFill>
        <p:spPr>
          <a:xfrm>
            <a:off x="10419372" y="3060444"/>
            <a:ext cx="824382" cy="824382"/>
          </a:xfrm>
          <a:prstGeom prst="rect">
            <a:avLst/>
          </a:prstGeom>
          <a:noFill/>
          <a:ln>
            <a:noFill/>
          </a:ln>
        </p:spPr>
      </p:pic>
      <p:pic>
        <p:nvPicPr>
          <p:cNvPr descr="pollution Icon 2965859" id="408" name="Google Shape;408;p11"/>
          <p:cNvPicPr preferRelativeResize="0"/>
          <p:nvPr/>
        </p:nvPicPr>
        <p:blipFill rotWithShape="1">
          <a:blip r:embed="rId9">
            <a:alphaModFix/>
          </a:blip>
          <a:srcRect b="0" l="0" r="0" t="0"/>
          <a:stretch/>
        </p:blipFill>
        <p:spPr>
          <a:xfrm>
            <a:off x="8335044" y="5626583"/>
            <a:ext cx="740044" cy="740044"/>
          </a:xfrm>
          <a:prstGeom prst="rect">
            <a:avLst/>
          </a:prstGeom>
          <a:noFill/>
          <a:ln>
            <a:noFill/>
          </a:ln>
        </p:spPr>
      </p:pic>
      <p:pic>
        <p:nvPicPr>
          <p:cNvPr id="409" name="Google Shape;409;p11"/>
          <p:cNvPicPr preferRelativeResize="0"/>
          <p:nvPr/>
        </p:nvPicPr>
        <p:blipFill rotWithShape="1">
          <a:blip r:embed="rId10">
            <a:alphaModFix/>
          </a:blip>
          <a:srcRect b="0" l="0" r="0" t="0"/>
          <a:stretch/>
        </p:blipFill>
        <p:spPr>
          <a:xfrm>
            <a:off x="779731" y="4286426"/>
            <a:ext cx="5574790" cy="1788895"/>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2"/>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416" name="Google Shape;416;p12"/>
          <p:cNvSpPr txBox="1"/>
          <p:nvPr/>
        </p:nvSpPr>
        <p:spPr>
          <a:xfrm>
            <a:off x="402400" y="1348279"/>
            <a:ext cx="7322866"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Pen on paper…</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Demand of inputs and emissions caused by 15 tons of goods can be determined in each tier of the supply chain based by analyzing the supply chain in each tier</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Production (Cumulated production) of inputs/outputs</a:t>
            </a:r>
            <a:endParaRPr/>
          </a:p>
        </p:txBody>
      </p:sp>
      <p:sp>
        <p:nvSpPr>
          <p:cNvPr id="417" name="Google Shape;417;p12"/>
          <p:cNvSpPr/>
          <p:nvPr/>
        </p:nvSpPr>
        <p:spPr>
          <a:xfrm>
            <a:off x="2822934" y="3199651"/>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418" name="Google Shape;418;p12"/>
          <p:cNvSpPr txBox="1"/>
          <p:nvPr/>
        </p:nvSpPr>
        <p:spPr>
          <a:xfrm>
            <a:off x="2822932" y="3336298"/>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Goods</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a:t>
            </a:r>
            <a:endParaRPr/>
          </a:p>
        </p:txBody>
      </p:sp>
      <p:sp>
        <p:nvSpPr>
          <p:cNvPr id="419" name="Google Shape;419;p12"/>
          <p:cNvSpPr txBox="1"/>
          <p:nvPr/>
        </p:nvSpPr>
        <p:spPr>
          <a:xfrm>
            <a:off x="1269539" y="3384445"/>
            <a:ext cx="699241" cy="446276"/>
          </a:xfrm>
          <a:prstGeom prst="rect">
            <a:avLst/>
          </a:prstGeom>
          <a:blipFill rotWithShape="1">
            <a:blip r:embed="rId3">
              <a:alphaModFix/>
            </a:blip>
            <a:stretch>
              <a:fillRect b="0" l="-20868" r="-782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goods Icon 3576882" id="420" name="Google Shape;420;p12"/>
          <p:cNvPicPr preferRelativeResize="0"/>
          <p:nvPr/>
        </p:nvPicPr>
        <p:blipFill rotWithShape="1">
          <a:blip r:embed="rId4">
            <a:alphaModFix/>
          </a:blip>
          <a:srcRect b="0" l="0" r="0" t="0"/>
          <a:stretch/>
        </p:blipFill>
        <p:spPr>
          <a:xfrm>
            <a:off x="402400" y="4682673"/>
            <a:ext cx="574399" cy="574399"/>
          </a:xfrm>
          <a:prstGeom prst="rect">
            <a:avLst/>
          </a:prstGeom>
          <a:noFill/>
          <a:ln>
            <a:noFill/>
          </a:ln>
        </p:spPr>
      </p:pic>
      <p:pic>
        <p:nvPicPr>
          <p:cNvPr descr="pollution Icon 2965859" id="421" name="Google Shape;421;p12"/>
          <p:cNvPicPr preferRelativeResize="0"/>
          <p:nvPr/>
        </p:nvPicPr>
        <p:blipFill rotWithShape="1">
          <a:blip r:embed="rId5">
            <a:alphaModFix/>
          </a:blip>
          <a:srcRect b="0" l="0" r="0" t="0"/>
          <a:stretch/>
        </p:blipFill>
        <p:spPr>
          <a:xfrm>
            <a:off x="452377" y="5919801"/>
            <a:ext cx="508712" cy="508712"/>
          </a:xfrm>
          <a:prstGeom prst="rect">
            <a:avLst/>
          </a:prstGeom>
          <a:noFill/>
          <a:ln>
            <a:noFill/>
          </a:ln>
        </p:spPr>
      </p:pic>
      <p:cxnSp>
        <p:nvCxnSpPr>
          <p:cNvPr id="422" name="Google Shape;422;p12"/>
          <p:cNvCxnSpPr/>
          <p:nvPr/>
        </p:nvCxnSpPr>
        <p:spPr>
          <a:xfrm>
            <a:off x="3210105" y="4009276"/>
            <a:ext cx="0" cy="452232"/>
          </a:xfrm>
          <a:prstGeom prst="straightConnector1">
            <a:avLst/>
          </a:prstGeom>
          <a:noFill/>
          <a:ln cap="flat" cmpd="sng" w="19050">
            <a:solidFill>
              <a:schemeClr val="dk1"/>
            </a:solidFill>
            <a:prstDash val="dot"/>
            <a:miter lim="800000"/>
            <a:headEnd len="sm" w="sm" type="none"/>
            <a:tailEnd len="med" w="med" type="stealth"/>
          </a:ln>
        </p:spPr>
      </p:cxnSp>
      <p:sp>
        <p:nvSpPr>
          <p:cNvPr id="423" name="Google Shape;423;p12"/>
          <p:cNvSpPr/>
          <p:nvPr/>
        </p:nvSpPr>
        <p:spPr>
          <a:xfrm>
            <a:off x="4355187" y="3199651"/>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424" name="Google Shape;424;p12"/>
          <p:cNvSpPr txBox="1"/>
          <p:nvPr/>
        </p:nvSpPr>
        <p:spPr>
          <a:xfrm>
            <a:off x="4355185" y="3336298"/>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Energy</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a:t>
            </a:r>
            <a:endParaRPr/>
          </a:p>
        </p:txBody>
      </p:sp>
      <p:cxnSp>
        <p:nvCxnSpPr>
          <p:cNvPr id="425" name="Google Shape;425;p12"/>
          <p:cNvCxnSpPr/>
          <p:nvPr/>
        </p:nvCxnSpPr>
        <p:spPr>
          <a:xfrm rot="10800000">
            <a:off x="3632556" y="3610226"/>
            <a:ext cx="718672" cy="0"/>
          </a:xfrm>
          <a:prstGeom prst="straightConnector1">
            <a:avLst/>
          </a:prstGeom>
          <a:noFill/>
          <a:ln cap="flat" cmpd="sng" w="19050">
            <a:solidFill>
              <a:schemeClr val="dk1"/>
            </a:solidFill>
            <a:prstDash val="solid"/>
            <a:miter lim="800000"/>
            <a:headEnd len="sm" w="sm" type="none"/>
            <a:tailEnd len="med" w="med" type="stealth"/>
          </a:ln>
        </p:spPr>
      </p:cxnSp>
      <p:cxnSp>
        <p:nvCxnSpPr>
          <p:cNvPr id="426" name="Google Shape;426;p12"/>
          <p:cNvCxnSpPr/>
          <p:nvPr/>
        </p:nvCxnSpPr>
        <p:spPr>
          <a:xfrm>
            <a:off x="4751850" y="4009276"/>
            <a:ext cx="0" cy="452232"/>
          </a:xfrm>
          <a:prstGeom prst="straightConnector1">
            <a:avLst/>
          </a:prstGeom>
          <a:noFill/>
          <a:ln cap="flat" cmpd="sng" w="19050">
            <a:solidFill>
              <a:schemeClr val="dk1"/>
            </a:solidFill>
            <a:prstDash val="dot"/>
            <a:miter lim="800000"/>
            <a:headEnd len="sm" w="sm" type="none"/>
            <a:tailEnd len="med" w="med" type="stealth"/>
          </a:ln>
        </p:spPr>
      </p:cxnSp>
      <p:cxnSp>
        <p:nvCxnSpPr>
          <p:cNvPr id="427" name="Google Shape;427;p12"/>
          <p:cNvCxnSpPr/>
          <p:nvPr/>
        </p:nvCxnSpPr>
        <p:spPr>
          <a:xfrm rot="10800000">
            <a:off x="2104260" y="3610226"/>
            <a:ext cx="718672" cy="0"/>
          </a:xfrm>
          <a:prstGeom prst="straightConnector1">
            <a:avLst/>
          </a:prstGeom>
          <a:noFill/>
          <a:ln cap="flat" cmpd="sng" w="19050">
            <a:solidFill>
              <a:schemeClr val="dk1"/>
            </a:solidFill>
            <a:prstDash val="solid"/>
            <a:miter lim="800000"/>
            <a:headEnd len="sm" w="sm" type="none"/>
            <a:tailEnd len="med" w="med" type="stealth"/>
          </a:ln>
        </p:spPr>
      </p:cxnSp>
      <p:sp>
        <p:nvSpPr>
          <p:cNvPr id="428" name="Google Shape;428;p12"/>
          <p:cNvSpPr/>
          <p:nvPr/>
        </p:nvSpPr>
        <p:spPr>
          <a:xfrm>
            <a:off x="5887437" y="3199651"/>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429" name="Google Shape;429;p12"/>
          <p:cNvSpPr txBox="1"/>
          <p:nvPr/>
        </p:nvSpPr>
        <p:spPr>
          <a:xfrm>
            <a:off x="5887435" y="3336298"/>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Goods</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a:t>
            </a:r>
            <a:endParaRPr/>
          </a:p>
        </p:txBody>
      </p:sp>
      <p:cxnSp>
        <p:nvCxnSpPr>
          <p:cNvPr id="430" name="Google Shape;430;p12"/>
          <p:cNvCxnSpPr/>
          <p:nvPr/>
        </p:nvCxnSpPr>
        <p:spPr>
          <a:xfrm>
            <a:off x="6274608" y="4009276"/>
            <a:ext cx="0" cy="452232"/>
          </a:xfrm>
          <a:prstGeom prst="straightConnector1">
            <a:avLst/>
          </a:prstGeom>
          <a:noFill/>
          <a:ln cap="flat" cmpd="sng" w="19050">
            <a:solidFill>
              <a:schemeClr val="dk1"/>
            </a:solidFill>
            <a:prstDash val="dot"/>
            <a:miter lim="800000"/>
            <a:headEnd len="sm" w="sm" type="none"/>
            <a:tailEnd len="med" w="med" type="stealth"/>
          </a:ln>
        </p:spPr>
      </p:cxnSp>
      <p:sp>
        <p:nvSpPr>
          <p:cNvPr id="431" name="Google Shape;431;p12"/>
          <p:cNvSpPr/>
          <p:nvPr/>
        </p:nvSpPr>
        <p:spPr>
          <a:xfrm>
            <a:off x="7419690" y="3199651"/>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432" name="Google Shape;432;p12"/>
          <p:cNvSpPr txBox="1"/>
          <p:nvPr/>
        </p:nvSpPr>
        <p:spPr>
          <a:xfrm>
            <a:off x="7419688" y="3336298"/>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Energy</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a:t>
            </a:r>
            <a:endParaRPr/>
          </a:p>
        </p:txBody>
      </p:sp>
      <p:cxnSp>
        <p:nvCxnSpPr>
          <p:cNvPr id="433" name="Google Shape;433;p12"/>
          <p:cNvCxnSpPr/>
          <p:nvPr/>
        </p:nvCxnSpPr>
        <p:spPr>
          <a:xfrm rot="10800000">
            <a:off x="6697059" y="3610226"/>
            <a:ext cx="718672" cy="0"/>
          </a:xfrm>
          <a:prstGeom prst="straightConnector1">
            <a:avLst/>
          </a:prstGeom>
          <a:noFill/>
          <a:ln cap="flat" cmpd="sng" w="19050">
            <a:solidFill>
              <a:schemeClr val="dk1"/>
            </a:solidFill>
            <a:prstDash val="solid"/>
            <a:miter lim="800000"/>
            <a:headEnd len="sm" w="sm" type="none"/>
            <a:tailEnd len="med" w="med" type="stealth"/>
          </a:ln>
        </p:spPr>
      </p:cxnSp>
      <p:cxnSp>
        <p:nvCxnSpPr>
          <p:cNvPr id="434" name="Google Shape;434;p12"/>
          <p:cNvCxnSpPr/>
          <p:nvPr/>
        </p:nvCxnSpPr>
        <p:spPr>
          <a:xfrm>
            <a:off x="7816353" y="4009276"/>
            <a:ext cx="0" cy="452232"/>
          </a:xfrm>
          <a:prstGeom prst="straightConnector1">
            <a:avLst/>
          </a:prstGeom>
          <a:noFill/>
          <a:ln cap="flat" cmpd="sng" w="19050">
            <a:solidFill>
              <a:schemeClr val="dk1"/>
            </a:solidFill>
            <a:prstDash val="dot"/>
            <a:miter lim="800000"/>
            <a:headEnd len="sm" w="sm" type="none"/>
            <a:tailEnd len="med" w="med" type="stealth"/>
          </a:ln>
        </p:spPr>
      </p:cxnSp>
      <p:cxnSp>
        <p:nvCxnSpPr>
          <p:cNvPr id="435" name="Google Shape;435;p12"/>
          <p:cNvCxnSpPr/>
          <p:nvPr/>
        </p:nvCxnSpPr>
        <p:spPr>
          <a:xfrm rot="10800000">
            <a:off x="5168763" y="3610226"/>
            <a:ext cx="718672" cy="0"/>
          </a:xfrm>
          <a:prstGeom prst="straightConnector1">
            <a:avLst/>
          </a:prstGeom>
          <a:noFill/>
          <a:ln cap="flat" cmpd="sng" w="19050">
            <a:solidFill>
              <a:schemeClr val="dk1"/>
            </a:solidFill>
            <a:prstDash val="solid"/>
            <a:miter lim="800000"/>
            <a:headEnd len="sm" w="sm" type="none"/>
            <a:tailEnd len="med" w="med" type="stealth"/>
          </a:ln>
        </p:spPr>
      </p:cxnSp>
      <p:sp>
        <p:nvSpPr>
          <p:cNvPr id="436" name="Google Shape;436;p12"/>
          <p:cNvSpPr/>
          <p:nvPr/>
        </p:nvSpPr>
        <p:spPr>
          <a:xfrm>
            <a:off x="8945074" y="3199651"/>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437" name="Google Shape;437;p12"/>
          <p:cNvSpPr txBox="1"/>
          <p:nvPr/>
        </p:nvSpPr>
        <p:spPr>
          <a:xfrm>
            <a:off x="8945072" y="3336298"/>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Goods</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a:t>
            </a:r>
            <a:endParaRPr/>
          </a:p>
        </p:txBody>
      </p:sp>
      <p:cxnSp>
        <p:nvCxnSpPr>
          <p:cNvPr id="438" name="Google Shape;438;p12"/>
          <p:cNvCxnSpPr/>
          <p:nvPr/>
        </p:nvCxnSpPr>
        <p:spPr>
          <a:xfrm>
            <a:off x="9332245" y="4009276"/>
            <a:ext cx="0" cy="452232"/>
          </a:xfrm>
          <a:prstGeom prst="straightConnector1">
            <a:avLst/>
          </a:prstGeom>
          <a:noFill/>
          <a:ln cap="flat" cmpd="sng" w="19050">
            <a:solidFill>
              <a:schemeClr val="dk1"/>
            </a:solidFill>
            <a:prstDash val="dot"/>
            <a:miter lim="800000"/>
            <a:headEnd len="sm" w="sm" type="none"/>
            <a:tailEnd len="med" w="med" type="stealth"/>
          </a:ln>
        </p:spPr>
      </p:cxnSp>
      <p:cxnSp>
        <p:nvCxnSpPr>
          <p:cNvPr id="439" name="Google Shape;439;p12"/>
          <p:cNvCxnSpPr/>
          <p:nvPr/>
        </p:nvCxnSpPr>
        <p:spPr>
          <a:xfrm rot="10800000">
            <a:off x="9754696" y="3610226"/>
            <a:ext cx="718672" cy="0"/>
          </a:xfrm>
          <a:prstGeom prst="straightConnector1">
            <a:avLst/>
          </a:prstGeom>
          <a:noFill/>
          <a:ln cap="flat" cmpd="sng" w="19050">
            <a:solidFill>
              <a:schemeClr val="dk1"/>
            </a:solidFill>
            <a:prstDash val="dash"/>
            <a:miter lim="800000"/>
            <a:headEnd len="sm" w="sm" type="none"/>
            <a:tailEnd len="med" w="med" type="stealth"/>
          </a:ln>
        </p:spPr>
      </p:cxnSp>
      <p:cxnSp>
        <p:nvCxnSpPr>
          <p:cNvPr id="440" name="Google Shape;440;p12"/>
          <p:cNvCxnSpPr/>
          <p:nvPr/>
        </p:nvCxnSpPr>
        <p:spPr>
          <a:xfrm rot="10800000">
            <a:off x="8226400" y="3610226"/>
            <a:ext cx="718672" cy="0"/>
          </a:xfrm>
          <a:prstGeom prst="straightConnector1">
            <a:avLst/>
          </a:prstGeom>
          <a:noFill/>
          <a:ln cap="flat" cmpd="sng" w="19050">
            <a:solidFill>
              <a:schemeClr val="dk1"/>
            </a:solidFill>
            <a:prstDash val="solid"/>
            <a:miter lim="800000"/>
            <a:headEnd len="sm" w="sm" type="none"/>
            <a:tailEnd len="med" w="med" type="stealth"/>
          </a:ln>
        </p:spPr>
      </p:cxnSp>
      <p:sp>
        <p:nvSpPr>
          <p:cNvPr id="441" name="Google Shape;441;p12"/>
          <p:cNvSpPr txBox="1"/>
          <p:nvPr/>
        </p:nvSpPr>
        <p:spPr>
          <a:xfrm>
            <a:off x="3653751" y="3319275"/>
            <a:ext cx="754188" cy="677108"/>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42" name="Google Shape;442;p12"/>
          <p:cNvSpPr txBox="1"/>
          <p:nvPr/>
        </p:nvSpPr>
        <p:spPr>
          <a:xfrm>
            <a:off x="5215522" y="3298931"/>
            <a:ext cx="754188" cy="677108"/>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43" name="Google Shape;443;p12"/>
          <p:cNvSpPr txBox="1"/>
          <p:nvPr/>
        </p:nvSpPr>
        <p:spPr>
          <a:xfrm>
            <a:off x="6752806" y="3281961"/>
            <a:ext cx="754188" cy="67710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44" name="Google Shape;444;p12"/>
          <p:cNvSpPr txBox="1"/>
          <p:nvPr/>
        </p:nvSpPr>
        <p:spPr>
          <a:xfrm>
            <a:off x="8303507" y="3272654"/>
            <a:ext cx="754188" cy="67710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445" name="Google Shape;445;p12"/>
          <p:cNvGraphicFramePr/>
          <p:nvPr/>
        </p:nvGraphicFramePr>
        <p:xfrm>
          <a:off x="4070869" y="4515391"/>
          <a:ext cx="3000000" cy="3000000"/>
        </p:xfrm>
        <a:graphic>
          <a:graphicData uri="http://schemas.openxmlformats.org/drawingml/2006/table">
            <a:tbl>
              <a:tblPr bandRow="1" firstRow="1">
                <a:noFill/>
                <a:tableStyleId>{D62D4113-AFF8-4FA1-9667-C2FD687B5BB3}</a:tableStyleId>
              </a:tblPr>
              <a:tblGrid>
                <a:gridCol w="1296000"/>
              </a:tblGrid>
              <a:tr h="465125">
                <a:tc>
                  <a:txBody>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Tier 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+0 (15)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+60 (60)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+1200 (1260)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46" name="Google Shape;446;p12"/>
          <p:cNvGraphicFramePr/>
          <p:nvPr/>
        </p:nvGraphicFramePr>
        <p:xfrm>
          <a:off x="1074838" y="4515391"/>
          <a:ext cx="3000000" cy="3000000"/>
        </p:xfrm>
        <a:graphic>
          <a:graphicData uri="http://schemas.openxmlformats.org/drawingml/2006/table">
            <a:tbl>
              <a:tblPr bandRow="1" firstRow="1">
                <a:noFill/>
                <a:tableStyleId>{D62D4113-AFF8-4FA1-9667-C2FD687B5BB3}</a:tableStyleId>
              </a:tblPr>
              <a:tblGrid>
                <a:gridCol w="1289900"/>
                <a:gridCol w="1296000"/>
              </a:tblGrid>
              <a:tr h="465125">
                <a:tc>
                  <a:txBody>
                    <a:bodyPr/>
                    <a:lstStyle/>
                    <a:p>
                      <a:pPr indent="0" lvl="0" marL="0" marR="0" rtl="0" algn="l">
                        <a:spcBef>
                          <a:spcPts val="0"/>
                        </a:spcBef>
                        <a:spcAft>
                          <a:spcPts val="0"/>
                        </a:spcAft>
                        <a:buNone/>
                      </a:pPr>
                      <a:r>
                        <a:t/>
                      </a:r>
                      <a:endParaRPr b="0" sz="1400">
                        <a:solidFill>
                          <a:schemeClr val="dk1"/>
                        </a:solidFill>
                        <a:latin typeface="Trebuchet MS"/>
                        <a:ea typeface="Trebuchet MS"/>
                        <a:cs typeface="Trebuchet MS"/>
                        <a:sym typeface="Trebuchet M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Tier 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65125">
                <a:tc>
                  <a:txBody>
                    <a:bodyPr/>
                    <a:lstStyle/>
                    <a:p>
                      <a:pPr indent="0" lvl="0" marL="0" marR="0" rtl="0" algn="l">
                        <a:spcBef>
                          <a:spcPts val="0"/>
                        </a:spcBef>
                        <a:spcAft>
                          <a:spcPts val="0"/>
                        </a:spcAft>
                        <a:buNone/>
                      </a:pPr>
                      <a:r>
                        <a:rPr b="0" lang="en-US" sz="1400">
                          <a:solidFill>
                            <a:schemeClr val="dk1"/>
                          </a:solidFill>
                          <a:latin typeface="Trebuchet MS"/>
                          <a:ea typeface="Trebuchet MS"/>
                          <a:cs typeface="Trebuchet MS"/>
                          <a:sym typeface="Trebuchet MS"/>
                        </a:rPr>
                        <a:t>Goods [ton]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+15 (15) </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l">
                        <a:spcBef>
                          <a:spcPts val="0"/>
                        </a:spcBef>
                        <a:spcAft>
                          <a:spcPts val="0"/>
                        </a:spcAft>
                        <a:buNone/>
                      </a:pPr>
                      <a:r>
                        <a:rPr b="0" lang="en-US" sz="1400">
                          <a:solidFill>
                            <a:schemeClr val="dk1"/>
                          </a:solidFill>
                          <a:latin typeface="Trebuchet MS"/>
                          <a:ea typeface="Trebuchet MS"/>
                          <a:cs typeface="Trebuchet MS"/>
                          <a:sym typeface="Trebuchet MS"/>
                        </a:rPr>
                        <a:t>Energy [MWh]</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+0 (0)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l">
                        <a:spcBef>
                          <a:spcPts val="0"/>
                        </a:spcBef>
                        <a:spcAft>
                          <a:spcPts val="0"/>
                        </a:spcAft>
                        <a:buNone/>
                      </a:pPr>
                      <a:r>
                        <a:rPr b="0" lang="en-US" sz="1400">
                          <a:solidFill>
                            <a:schemeClr val="dk1"/>
                          </a:solidFill>
                          <a:latin typeface="Trebuchet MS"/>
                          <a:ea typeface="Trebuchet MS"/>
                          <a:cs typeface="Trebuchet MS"/>
                          <a:sym typeface="Trebuchet MS"/>
                        </a:rPr>
                        <a:t>CO2 [ton]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+60 (60)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47" name="Google Shape;447;p12"/>
          <p:cNvGraphicFramePr/>
          <p:nvPr/>
        </p:nvGraphicFramePr>
        <p:xfrm>
          <a:off x="5664108" y="4515391"/>
          <a:ext cx="3000000" cy="3000000"/>
        </p:xfrm>
        <a:graphic>
          <a:graphicData uri="http://schemas.openxmlformats.org/drawingml/2006/table">
            <a:tbl>
              <a:tblPr bandRow="1" firstRow="1">
                <a:noFill/>
                <a:tableStyleId>{D62D4113-AFF8-4FA1-9667-C2FD687B5BB3}</a:tableStyleId>
              </a:tblPr>
              <a:tblGrid>
                <a:gridCol w="1296000"/>
              </a:tblGrid>
              <a:tr h="465125">
                <a:tc>
                  <a:txBody>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Tier 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+6 (21) </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+0 (60)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+24 (1284)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48" name="Google Shape;448;p12"/>
          <p:cNvGraphicFramePr/>
          <p:nvPr/>
        </p:nvGraphicFramePr>
        <p:xfrm>
          <a:off x="8850586" y="4515391"/>
          <a:ext cx="3000000" cy="3000000"/>
        </p:xfrm>
        <a:graphic>
          <a:graphicData uri="http://schemas.openxmlformats.org/drawingml/2006/table">
            <a:tbl>
              <a:tblPr bandRow="1" firstRow="1">
                <a:noFill/>
                <a:tableStyleId>{D62D4113-AFF8-4FA1-9667-C2FD687B5BB3}</a:tableStyleId>
              </a:tblPr>
              <a:tblGrid>
                <a:gridCol w="1296000"/>
              </a:tblGrid>
              <a:tr h="465125">
                <a:tc>
                  <a:txBody>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Tier 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+2 (23)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+0 (84)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+9.6 (1774)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49" name="Google Shape;449;p12"/>
          <p:cNvGraphicFramePr/>
          <p:nvPr/>
        </p:nvGraphicFramePr>
        <p:xfrm>
          <a:off x="7257347" y="4515391"/>
          <a:ext cx="3000000" cy="3000000"/>
        </p:xfrm>
        <a:graphic>
          <a:graphicData uri="http://schemas.openxmlformats.org/drawingml/2006/table">
            <a:tbl>
              <a:tblPr bandRow="1" firstRow="1">
                <a:noFill/>
                <a:tableStyleId>{D62D4113-AFF8-4FA1-9667-C2FD687B5BB3}</a:tableStyleId>
              </a:tblPr>
              <a:tblGrid>
                <a:gridCol w="1296000"/>
              </a:tblGrid>
              <a:tr h="465125">
                <a:tc>
                  <a:txBody>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Tier 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+0 (21)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+24 (84)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5125">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+480 (1764)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fuel Icon 689767" id="450" name="Google Shape;450;p12"/>
          <p:cNvPicPr preferRelativeResize="0"/>
          <p:nvPr/>
        </p:nvPicPr>
        <p:blipFill rotWithShape="1">
          <a:blip r:embed="rId10">
            <a:alphaModFix/>
          </a:blip>
          <a:srcRect b="0" l="0" r="0" t="0"/>
          <a:stretch/>
        </p:blipFill>
        <p:spPr>
          <a:xfrm>
            <a:off x="436668" y="5318371"/>
            <a:ext cx="540131" cy="540131"/>
          </a:xfrm>
          <a:prstGeom prst="rect">
            <a:avLst/>
          </a:prstGeom>
          <a:noFill/>
          <a:ln>
            <a:noFill/>
          </a:ln>
        </p:spPr>
      </p:pic>
      <p:sp>
        <p:nvSpPr>
          <p:cNvPr id="451" name="Google Shape;451;p12"/>
          <p:cNvSpPr txBox="1"/>
          <p:nvPr/>
        </p:nvSpPr>
        <p:spPr>
          <a:xfrm>
            <a:off x="10344980" y="4515391"/>
            <a:ext cx="373819"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chemeClr val="dk1"/>
                </a:solidFill>
                <a:latin typeface="Trebuchet MS"/>
                <a:ea typeface="Trebuchet MS"/>
                <a:cs typeface="Trebuchet MS"/>
                <a:sym typeface="Trebuchet MS"/>
              </a:rPr>
              <a:t>…</a:t>
            </a:r>
            <a:endParaRPr b="1" sz="1800">
              <a:solidFill>
                <a:schemeClr val="dk1"/>
              </a:solidFill>
              <a:latin typeface="Trebuchet MS"/>
              <a:ea typeface="Trebuchet MS"/>
              <a:cs typeface="Trebuchet MS"/>
              <a:sym typeface="Trebuchet MS"/>
            </a:endParaRPr>
          </a:p>
        </p:txBody>
      </p:sp>
      <p:sp>
        <p:nvSpPr>
          <p:cNvPr id="452" name="Google Shape;452;p12"/>
          <p:cNvSpPr txBox="1"/>
          <p:nvPr/>
        </p:nvSpPr>
        <p:spPr>
          <a:xfrm>
            <a:off x="3228466" y="4087374"/>
            <a:ext cx="1023535" cy="384721"/>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53" name="Google Shape;453;p12"/>
          <p:cNvSpPr txBox="1"/>
          <p:nvPr/>
        </p:nvSpPr>
        <p:spPr>
          <a:xfrm>
            <a:off x="4807401" y="4118056"/>
            <a:ext cx="1023535" cy="384721"/>
          </a:xfrm>
          <a:prstGeom prst="rect">
            <a:avLst/>
          </a:prstGeom>
          <a:blipFill rotWithShape="1">
            <a:blip r:embed="rId12">
              <a:alphaModFix/>
            </a:blip>
            <a:stretch>
              <a:fillRect b="0" l="-476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54" name="Google Shape;454;p12"/>
          <p:cNvSpPr txBox="1"/>
          <p:nvPr/>
        </p:nvSpPr>
        <p:spPr>
          <a:xfrm>
            <a:off x="6305835" y="4096552"/>
            <a:ext cx="1023535" cy="384721"/>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55" name="Google Shape;455;p12"/>
          <p:cNvSpPr txBox="1"/>
          <p:nvPr/>
        </p:nvSpPr>
        <p:spPr>
          <a:xfrm>
            <a:off x="7862663" y="4070289"/>
            <a:ext cx="1023535" cy="384721"/>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56" name="Google Shape;456;p12"/>
          <p:cNvSpPr txBox="1"/>
          <p:nvPr/>
        </p:nvSpPr>
        <p:spPr>
          <a:xfrm>
            <a:off x="9449833" y="4075393"/>
            <a:ext cx="1023535" cy="384721"/>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457" name="Google Shape;457;p12"/>
          <p:cNvPicPr preferRelativeResize="0"/>
          <p:nvPr/>
        </p:nvPicPr>
        <p:blipFill rotWithShape="1">
          <a:blip r:embed="rId16">
            <a:alphaModFix/>
          </a:blip>
          <a:srcRect b="0" l="0" r="0" t="0"/>
          <a:stretch/>
        </p:blipFill>
        <p:spPr>
          <a:xfrm>
            <a:off x="9545216" y="1451785"/>
            <a:ext cx="2149789" cy="1834938"/>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3"/>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464" name="Google Shape;464;p13"/>
          <p:cNvSpPr txBox="1"/>
          <p:nvPr/>
        </p:nvSpPr>
        <p:spPr>
          <a:xfrm>
            <a:off x="402400" y="1582235"/>
            <a:ext cx="1048404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Takeaways</a:t>
            </a:r>
            <a:endParaRPr/>
          </a:p>
          <a:p>
            <a:pPr indent="-285750" lvl="1" marL="742950" marR="0" rtl="0" algn="l">
              <a:spcBef>
                <a:spcPts val="1200"/>
              </a:spcBef>
              <a:spcAft>
                <a:spcPts val="0"/>
              </a:spcAft>
              <a:buClr>
                <a:schemeClr val="accent2"/>
              </a:buClr>
              <a:buSzPts val="1400"/>
              <a:buFont typeface="Arial"/>
              <a:buChar char="•"/>
            </a:pPr>
            <a:r>
              <a:rPr b="1" i="0" lang="en-US" sz="1400" u="none" cap="none" strike="noStrike">
                <a:solidFill>
                  <a:schemeClr val="accent2"/>
                </a:solidFill>
                <a:latin typeface="Calibri"/>
                <a:ea typeface="Calibri"/>
                <a:cs typeface="Calibri"/>
                <a:sym typeface="Calibri"/>
              </a:rPr>
              <a:t>Mathematical complexity</a:t>
            </a:r>
            <a:r>
              <a:rPr b="0" i="0" lang="en-US" sz="1400" u="none" cap="none" strike="noStrike">
                <a:solidFill>
                  <a:schemeClr val="dk1"/>
                </a:solidFill>
                <a:latin typeface="Calibri"/>
                <a:ea typeface="Calibri"/>
                <a:cs typeface="Calibri"/>
                <a:sym typeface="Calibri"/>
              </a:rPr>
              <a:t>. Calculation process is complex and prone to mistakes.</a:t>
            </a:r>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285750" lvl="1" marL="742950" marR="0" rtl="0" algn="l">
              <a:spcBef>
                <a:spcPts val="1200"/>
              </a:spcBef>
              <a:spcAft>
                <a:spcPts val="0"/>
              </a:spcAft>
              <a:buClr>
                <a:schemeClr val="accent2"/>
              </a:buClr>
              <a:buSzPts val="1400"/>
              <a:buFont typeface="Arial"/>
              <a:buChar char="•"/>
            </a:pPr>
            <a:r>
              <a:rPr b="1" i="0" lang="en-US" sz="1400" u="none" cap="none" strike="noStrike">
                <a:solidFill>
                  <a:schemeClr val="accent2"/>
                </a:solidFill>
                <a:latin typeface="Calibri"/>
                <a:ea typeface="Calibri"/>
                <a:cs typeface="Calibri"/>
                <a:sym typeface="Calibri"/>
              </a:rPr>
              <a:t>Physical complexity</a:t>
            </a:r>
            <a:r>
              <a:rPr b="0" i="0" lang="en-US" sz="1400" u="none" cap="none" strike="noStrike">
                <a:solidFill>
                  <a:schemeClr val="dk1"/>
                </a:solidFill>
                <a:latin typeface="Calibri"/>
                <a:ea typeface="Calibri"/>
                <a:cs typeface="Calibri"/>
                <a:sym typeface="Calibri"/>
              </a:rPr>
              <a:t>. Real-life productive systems are much more complex than the two-processes system analyzed: </a:t>
            </a:r>
            <a:endParaRPr/>
          </a:p>
          <a:p>
            <a:pPr indent="-285750" lvl="2" marL="12001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Supply chains are usually composed by more than two activities</a:t>
            </a:r>
            <a:endParaRPr/>
          </a:p>
          <a:p>
            <a:pPr indent="-285750" lvl="2" marL="12001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Each activity may produce multiple outputs, consume several resources, discharge multiple wastes</a:t>
            </a:r>
            <a:endParaRPr/>
          </a:p>
          <a:p>
            <a:pPr indent="-285750" lvl="2" marL="12001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Each activity inputs and outputs per unit of useful product may not be constant</a:t>
            </a:r>
            <a:endParaRPr/>
          </a:p>
          <a:p>
            <a:pPr indent="-285750" lvl="2" marL="12001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Selection of system boundaries is ambiguous: it is difficult to understand when contributions in upstream tiers are negligible</a:t>
            </a:r>
            <a:endParaRPr/>
          </a:p>
          <a:p>
            <a:pPr indent="-196850" lvl="2" marL="1200150" marR="0" rtl="0" algn="l">
              <a:spcBef>
                <a:spcPts val="1200"/>
              </a:spcBef>
              <a:spcAft>
                <a:spcPts val="0"/>
              </a:spcAft>
              <a:buClr>
                <a:schemeClr val="dk1"/>
              </a:buClr>
              <a:buSzPts val="1400"/>
              <a:buFont typeface="Courier New"/>
              <a:buNone/>
            </a:pPr>
            <a:r>
              <a:t/>
            </a:r>
            <a:endParaRPr b="0" i="0" sz="1400" u="none" cap="none" strike="noStrike">
              <a:solidFill>
                <a:schemeClr val="dk1"/>
              </a:solidFill>
              <a:latin typeface="Calibri"/>
              <a:ea typeface="Calibri"/>
              <a:cs typeface="Calibri"/>
              <a:sym typeface="Calibri"/>
            </a:endParaRPr>
          </a:p>
          <a:p>
            <a:pPr indent="-285750" lvl="1" marL="742950" marR="0" rtl="0" algn="l">
              <a:spcBef>
                <a:spcPts val="1200"/>
              </a:spcBef>
              <a:spcAft>
                <a:spcPts val="0"/>
              </a:spcAft>
              <a:buClr>
                <a:schemeClr val="accent2"/>
              </a:buClr>
              <a:buSzPts val="1400"/>
              <a:buFont typeface="Arial"/>
              <a:buChar char="•"/>
            </a:pPr>
            <a:r>
              <a:rPr b="1" i="0" lang="en-US" sz="1400" u="none" cap="none" strike="noStrike">
                <a:solidFill>
                  <a:schemeClr val="accent2"/>
                </a:solidFill>
                <a:latin typeface="Calibri"/>
                <a:ea typeface="Calibri"/>
                <a:cs typeface="Calibri"/>
                <a:sym typeface="Calibri"/>
              </a:rPr>
              <a:t>Data mining and activity characterization</a:t>
            </a:r>
            <a:endParaRPr b="0" i="0" sz="1400" u="none" cap="none" strike="noStrike">
              <a:solidFill>
                <a:schemeClr val="dk1"/>
              </a:solidFill>
              <a:latin typeface="Calibri"/>
              <a:ea typeface="Calibri"/>
              <a:cs typeface="Calibri"/>
              <a:sym typeface="Calibri"/>
            </a:endParaRPr>
          </a:p>
          <a:p>
            <a:pPr indent="-285750" lvl="2" marL="12001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Inputs and outputs per unit of commodity by each activity may be not constant</a:t>
            </a:r>
            <a:endParaRPr/>
          </a:p>
          <a:p>
            <a:pPr indent="-285750" lvl="2" marL="12001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Characterization of production activity is complex and labor intensive</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4"/>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471" name="Google Shape;471;p14"/>
          <p:cNvSpPr txBox="1"/>
          <p:nvPr/>
        </p:nvSpPr>
        <p:spPr>
          <a:xfrm>
            <a:off x="402400" y="1526251"/>
            <a:ext cx="112181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The neat way…</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The previous problem can be easily solved by neatly arrange data in a system of linear equations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The following items are defined:</a:t>
            </a:r>
            <a:endParaRPr/>
          </a:p>
        </p:txBody>
      </p:sp>
      <p:sp>
        <p:nvSpPr>
          <p:cNvPr id="472" name="Google Shape;472;p14"/>
          <p:cNvSpPr/>
          <p:nvPr/>
        </p:nvSpPr>
        <p:spPr>
          <a:xfrm>
            <a:off x="819950" y="2941691"/>
            <a:ext cx="4041683" cy="10310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Technical coefficients matrix </a:t>
            </a:r>
            <a:endParaRPr/>
          </a:p>
          <a:p>
            <a:pPr indent="0" lvl="0" marL="0" marR="0" rtl="0" algn="l">
              <a:spcBef>
                <a:spcPts val="600"/>
              </a:spcBef>
              <a:spcAft>
                <a:spcPts val="0"/>
              </a:spcAft>
              <a:buNone/>
            </a:pPr>
            <a:r>
              <a:rPr b="0" lang="en-US" sz="1400">
                <a:solidFill>
                  <a:schemeClr val="dk1"/>
                </a:solidFill>
                <a:latin typeface="Trebuchet MS"/>
                <a:ea typeface="Trebuchet MS"/>
                <a:cs typeface="Trebuchet MS"/>
                <a:sym typeface="Trebuchet MS"/>
              </a:rPr>
              <a:t>Each column represents the intermediate inputs </a:t>
            </a:r>
            <a:r>
              <a:rPr b="1" lang="en-US" sz="1400">
                <a:solidFill>
                  <a:schemeClr val="dk1"/>
                </a:solidFill>
                <a:latin typeface="Trebuchet MS"/>
                <a:ea typeface="Trebuchet MS"/>
                <a:cs typeface="Trebuchet MS"/>
                <a:sym typeface="Trebuchet MS"/>
              </a:rPr>
              <a:t>directly </a:t>
            </a:r>
            <a:r>
              <a:rPr b="0" lang="en-US" sz="1400">
                <a:solidFill>
                  <a:schemeClr val="dk1"/>
                </a:solidFill>
                <a:latin typeface="Trebuchet MS"/>
                <a:ea typeface="Trebuchet MS"/>
                <a:cs typeface="Trebuchet MS"/>
                <a:sym typeface="Trebuchet MS"/>
              </a:rPr>
              <a:t>required by the i-th process from all the others to deliver one unit of i-th </a:t>
            </a:r>
            <a:r>
              <a:rPr b="1" lang="en-US" sz="1400">
                <a:solidFill>
                  <a:schemeClr val="dk1"/>
                </a:solidFill>
                <a:latin typeface="Trebuchet MS"/>
                <a:ea typeface="Trebuchet MS"/>
                <a:cs typeface="Trebuchet MS"/>
                <a:sym typeface="Trebuchet MS"/>
              </a:rPr>
              <a:t>output</a:t>
            </a:r>
            <a:r>
              <a:rPr b="0" lang="en-US" sz="1400">
                <a:solidFill>
                  <a:schemeClr val="dk1"/>
                </a:solidFill>
                <a:latin typeface="Trebuchet MS"/>
                <a:ea typeface="Trebuchet MS"/>
                <a:cs typeface="Trebuchet MS"/>
                <a:sym typeface="Trebuchet MS"/>
              </a:rPr>
              <a:t>.</a:t>
            </a:r>
            <a:endParaRPr/>
          </a:p>
        </p:txBody>
      </p:sp>
      <p:sp>
        <p:nvSpPr>
          <p:cNvPr id="473" name="Google Shape;473;p14"/>
          <p:cNvSpPr/>
          <p:nvPr/>
        </p:nvSpPr>
        <p:spPr>
          <a:xfrm>
            <a:off x="819951" y="4287757"/>
            <a:ext cx="4141450"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Final demand vector</a:t>
            </a:r>
            <a:endParaRPr/>
          </a:p>
          <a:p>
            <a:pPr indent="0" lvl="0" marL="0" marR="0" rtl="0" algn="l">
              <a:spcBef>
                <a:spcPts val="600"/>
              </a:spcBef>
              <a:spcAft>
                <a:spcPts val="0"/>
              </a:spcAft>
              <a:buNone/>
            </a:pPr>
            <a:r>
              <a:rPr b="0" lang="en-US" sz="1400">
                <a:solidFill>
                  <a:schemeClr val="dk1"/>
                </a:solidFill>
                <a:latin typeface="Trebuchet MS"/>
                <a:ea typeface="Trebuchet MS"/>
                <a:cs typeface="Trebuchet MS"/>
                <a:sym typeface="Trebuchet MS"/>
              </a:rPr>
              <a:t>Represent the net products delivered out of system’s boundaries by each i-th activity</a:t>
            </a:r>
            <a:endParaRPr/>
          </a:p>
        </p:txBody>
      </p:sp>
      <p:sp>
        <p:nvSpPr>
          <p:cNvPr id="474" name="Google Shape;474;p14"/>
          <p:cNvSpPr txBox="1"/>
          <p:nvPr/>
        </p:nvSpPr>
        <p:spPr>
          <a:xfrm>
            <a:off x="5213470" y="2934441"/>
            <a:ext cx="4369478" cy="107022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75" name="Google Shape;475;p14"/>
          <p:cNvSpPr txBox="1"/>
          <p:nvPr/>
        </p:nvSpPr>
        <p:spPr>
          <a:xfrm>
            <a:off x="5213470" y="4364060"/>
            <a:ext cx="2829732" cy="73930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76" name="Google Shape;476;p14"/>
          <p:cNvSpPr/>
          <p:nvPr/>
        </p:nvSpPr>
        <p:spPr>
          <a:xfrm>
            <a:off x="819951" y="5566998"/>
            <a:ext cx="4141450"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Total output (total activity)</a:t>
            </a:r>
            <a:endParaRPr/>
          </a:p>
          <a:p>
            <a:pPr indent="0" lvl="0" marL="0" marR="0" rtl="0" algn="l">
              <a:spcBef>
                <a:spcPts val="600"/>
              </a:spcBef>
              <a:spcAft>
                <a:spcPts val="0"/>
              </a:spcAft>
              <a:buNone/>
            </a:pPr>
            <a:r>
              <a:rPr b="0" lang="en-US" sz="1400">
                <a:solidFill>
                  <a:schemeClr val="dk1"/>
                </a:solidFill>
                <a:latin typeface="Trebuchet MS"/>
                <a:ea typeface="Trebuchet MS"/>
                <a:cs typeface="Trebuchet MS"/>
                <a:sym typeface="Trebuchet MS"/>
              </a:rPr>
              <a:t>Overall production by each activity</a:t>
            </a:r>
            <a:endParaRPr/>
          </a:p>
        </p:txBody>
      </p:sp>
      <p:sp>
        <p:nvSpPr>
          <p:cNvPr id="477" name="Google Shape;477;p14"/>
          <p:cNvSpPr txBox="1"/>
          <p:nvPr/>
        </p:nvSpPr>
        <p:spPr>
          <a:xfrm>
            <a:off x="5213470" y="5582297"/>
            <a:ext cx="1561804" cy="73930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78" name="Google Shape;478;p14"/>
          <p:cNvSpPr/>
          <p:nvPr/>
        </p:nvSpPr>
        <p:spPr>
          <a:xfrm>
            <a:off x="8720684" y="2934440"/>
            <a:ext cx="202558" cy="2168925"/>
          </a:xfrm>
          <a:prstGeom prst="rightBrace">
            <a:avLst>
              <a:gd fmla="val 8333"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4"/>
          <p:cNvSpPr/>
          <p:nvPr/>
        </p:nvSpPr>
        <p:spPr>
          <a:xfrm>
            <a:off x="8720684" y="5537332"/>
            <a:ext cx="202558" cy="715533"/>
          </a:xfrm>
          <a:prstGeom prst="rightBrace">
            <a:avLst>
              <a:gd fmla="val 8333"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14"/>
          <p:cNvSpPr txBox="1"/>
          <p:nvPr/>
        </p:nvSpPr>
        <p:spPr>
          <a:xfrm>
            <a:off x="9119324" y="3733771"/>
            <a:ext cx="13873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Exogenous variables</a:t>
            </a:r>
            <a:endParaRPr sz="1400">
              <a:solidFill>
                <a:schemeClr val="dk1"/>
              </a:solidFill>
              <a:latin typeface="Calibri"/>
              <a:ea typeface="Calibri"/>
              <a:cs typeface="Calibri"/>
              <a:sym typeface="Calibri"/>
            </a:endParaRPr>
          </a:p>
        </p:txBody>
      </p:sp>
      <p:sp>
        <p:nvSpPr>
          <p:cNvPr id="481" name="Google Shape;481;p14"/>
          <p:cNvSpPr txBox="1"/>
          <p:nvPr/>
        </p:nvSpPr>
        <p:spPr>
          <a:xfrm>
            <a:off x="9119324" y="5602710"/>
            <a:ext cx="13873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Endogenous variable</a:t>
            </a:r>
            <a:endParaRPr sz="1400">
              <a:solidFill>
                <a:schemeClr val="dk1"/>
              </a:solidFill>
              <a:latin typeface="Calibri"/>
              <a:ea typeface="Calibri"/>
              <a:cs typeface="Calibri"/>
              <a:sym typeface="Calibri"/>
            </a:endParaRPr>
          </a:p>
        </p:txBody>
      </p:sp>
      <p:pic>
        <p:nvPicPr>
          <p:cNvPr id="482" name="Google Shape;482;p14"/>
          <p:cNvPicPr preferRelativeResize="0"/>
          <p:nvPr/>
        </p:nvPicPr>
        <p:blipFill rotWithShape="1">
          <a:blip r:embed="rId6">
            <a:alphaModFix/>
          </a:blip>
          <a:srcRect b="0" l="0" r="0" t="0"/>
          <a:stretch/>
        </p:blipFill>
        <p:spPr>
          <a:xfrm>
            <a:off x="9545216" y="1451785"/>
            <a:ext cx="2149789" cy="1834938"/>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5"/>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489" name="Google Shape;489;p15"/>
          <p:cNvSpPr txBox="1"/>
          <p:nvPr/>
        </p:nvSpPr>
        <p:spPr>
          <a:xfrm>
            <a:off x="402400" y="1579684"/>
            <a:ext cx="11218100" cy="1077218"/>
          </a:xfrm>
          <a:prstGeom prst="rect">
            <a:avLst/>
          </a:prstGeom>
          <a:blipFill rotWithShape="1">
            <a:blip r:embed="rId3">
              <a:alphaModFix/>
            </a:blip>
            <a:stretch>
              <a:fillRect b="-5084" l="-270" r="0" t="-16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90" name="Google Shape;490;p15"/>
          <p:cNvSpPr txBox="1"/>
          <p:nvPr/>
        </p:nvSpPr>
        <p:spPr>
          <a:xfrm>
            <a:off x="1394271" y="4603104"/>
            <a:ext cx="1874719"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91" name="Google Shape;491;p15"/>
          <p:cNvSpPr txBox="1"/>
          <p:nvPr/>
        </p:nvSpPr>
        <p:spPr>
          <a:xfrm>
            <a:off x="571620" y="2709417"/>
            <a:ext cx="5146876" cy="307777"/>
          </a:xfrm>
          <a:prstGeom prst="rect">
            <a:avLst/>
          </a:prstGeom>
          <a:blipFill rotWithShape="1">
            <a:blip r:embed="rId5">
              <a:alphaModFix/>
            </a:blip>
            <a:stretch>
              <a:fillRect b="-17646" l="-354" r="0" t="-392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92" name="Google Shape;492;p15"/>
          <p:cNvSpPr txBox="1"/>
          <p:nvPr/>
        </p:nvSpPr>
        <p:spPr>
          <a:xfrm>
            <a:off x="1760565" y="5198579"/>
            <a:ext cx="1558005"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93" name="Google Shape;493;p15"/>
          <p:cNvSpPr txBox="1"/>
          <p:nvPr/>
        </p:nvSpPr>
        <p:spPr>
          <a:xfrm>
            <a:off x="1760565" y="5575533"/>
            <a:ext cx="1738980"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494" name="Google Shape;494;p15"/>
          <p:cNvCxnSpPr/>
          <p:nvPr/>
        </p:nvCxnSpPr>
        <p:spPr>
          <a:xfrm>
            <a:off x="1589604" y="5131434"/>
            <a:ext cx="0" cy="1257530"/>
          </a:xfrm>
          <a:prstGeom prst="straightConnector1">
            <a:avLst/>
          </a:prstGeom>
          <a:noFill/>
          <a:ln cap="flat" cmpd="sng" w="19050">
            <a:solidFill>
              <a:schemeClr val="dk1"/>
            </a:solidFill>
            <a:prstDash val="solid"/>
            <a:miter lim="800000"/>
            <a:headEnd len="sm" w="sm" type="none"/>
            <a:tailEnd len="med" w="med" type="stealth"/>
          </a:ln>
        </p:spPr>
      </p:cxnSp>
      <p:sp>
        <p:nvSpPr>
          <p:cNvPr id="495" name="Google Shape;495;p15"/>
          <p:cNvSpPr txBox="1"/>
          <p:nvPr/>
        </p:nvSpPr>
        <p:spPr>
          <a:xfrm>
            <a:off x="1760565" y="5952982"/>
            <a:ext cx="3423435" cy="36933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96" name="Google Shape;496;p15"/>
          <p:cNvSpPr txBox="1"/>
          <p:nvPr/>
        </p:nvSpPr>
        <p:spPr>
          <a:xfrm>
            <a:off x="5853441" y="5943122"/>
            <a:ext cx="1738980" cy="36933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97" name="Google Shape;497;p15"/>
          <p:cNvSpPr txBox="1"/>
          <p:nvPr/>
        </p:nvSpPr>
        <p:spPr>
          <a:xfrm>
            <a:off x="7718871" y="5866178"/>
            <a:ext cx="32673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Calibri"/>
                <a:ea typeface="Calibri"/>
                <a:cs typeface="Calibri"/>
                <a:sym typeface="Calibri"/>
              </a:rPr>
              <a:t>Leontief Inverse matrix </a:t>
            </a:r>
            <a:br>
              <a:rPr b="1" lang="en-US" sz="1400">
                <a:solidFill>
                  <a:schemeClr val="accent2"/>
                </a:solidFill>
                <a:latin typeface="Calibri"/>
                <a:ea typeface="Calibri"/>
                <a:cs typeface="Calibri"/>
                <a:sym typeface="Calibri"/>
              </a:rPr>
            </a:br>
            <a:r>
              <a:rPr b="1" lang="en-US" sz="1400">
                <a:solidFill>
                  <a:schemeClr val="accent2"/>
                </a:solidFill>
                <a:latin typeface="Calibri"/>
                <a:ea typeface="Calibri"/>
                <a:cs typeface="Calibri"/>
                <a:sym typeface="Calibri"/>
              </a:rPr>
              <a:t>(or Total requirements matrix)</a:t>
            </a:r>
            <a:endParaRPr/>
          </a:p>
        </p:txBody>
      </p:sp>
      <p:sp>
        <p:nvSpPr>
          <p:cNvPr id="498" name="Google Shape;498;p15"/>
          <p:cNvSpPr txBox="1"/>
          <p:nvPr/>
        </p:nvSpPr>
        <p:spPr>
          <a:xfrm>
            <a:off x="7343678" y="3711193"/>
            <a:ext cx="2980428" cy="565155"/>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99" name="Google Shape;499;p15"/>
          <p:cNvSpPr txBox="1"/>
          <p:nvPr/>
        </p:nvSpPr>
        <p:spPr>
          <a:xfrm>
            <a:off x="5853441" y="4963713"/>
            <a:ext cx="1738980" cy="369332"/>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00" name="Google Shape;500;p15"/>
          <p:cNvSpPr txBox="1"/>
          <p:nvPr/>
        </p:nvSpPr>
        <p:spPr>
          <a:xfrm>
            <a:off x="7718871" y="4506866"/>
            <a:ext cx="4031168"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Leontief quantity model (or “primal” model)</a:t>
            </a:r>
            <a:r>
              <a:rPr lang="en-US" sz="1400">
                <a:solidFill>
                  <a:schemeClr val="accent2"/>
                </a:solidFill>
                <a:latin typeface="Trebuchet MS"/>
                <a:ea typeface="Trebuchet MS"/>
                <a:cs typeface="Trebuchet MS"/>
                <a:sym typeface="Trebuchet MS"/>
              </a:rPr>
              <a:t> </a:t>
            </a:r>
            <a:endParaRPr/>
          </a:p>
          <a:p>
            <a:pPr indent="0" lvl="0" marL="0" marR="0" rtl="0" algn="l">
              <a:spcBef>
                <a:spcPts val="1200"/>
              </a:spcBef>
              <a:spcAft>
                <a:spcPts val="0"/>
              </a:spcAft>
              <a:buNone/>
            </a:pPr>
            <a:r>
              <a:rPr lang="en-US" sz="1400">
                <a:solidFill>
                  <a:schemeClr val="dk1"/>
                </a:solidFill>
                <a:latin typeface="Trebuchet MS"/>
                <a:ea typeface="Trebuchet MS"/>
                <a:cs typeface="Trebuchet MS"/>
                <a:sym typeface="Trebuchet MS"/>
              </a:rPr>
              <a:t>Quantifies the total production of each activity of a system once technical coefficients and final demand are defined</a:t>
            </a:r>
            <a:endParaRPr/>
          </a:p>
        </p:txBody>
      </p:sp>
      <p:sp>
        <p:nvSpPr>
          <p:cNvPr id="501" name="Google Shape;501;p15"/>
          <p:cNvSpPr txBox="1"/>
          <p:nvPr/>
        </p:nvSpPr>
        <p:spPr>
          <a:xfrm>
            <a:off x="7526167" y="2847302"/>
            <a:ext cx="2615450"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02" name="Google Shape;502;p15"/>
          <p:cNvSpPr txBox="1"/>
          <p:nvPr/>
        </p:nvSpPr>
        <p:spPr>
          <a:xfrm>
            <a:off x="7526167" y="3170163"/>
            <a:ext cx="2615450"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503" name="Google Shape;503;p15"/>
          <p:cNvCxnSpPr/>
          <p:nvPr/>
        </p:nvCxnSpPr>
        <p:spPr>
          <a:xfrm>
            <a:off x="1509111" y="3452459"/>
            <a:ext cx="408352" cy="0"/>
          </a:xfrm>
          <a:prstGeom prst="straightConnector1">
            <a:avLst/>
          </a:prstGeom>
          <a:noFill/>
          <a:ln cap="flat" cmpd="sng" w="28575">
            <a:solidFill>
              <a:schemeClr val="dk1"/>
            </a:solidFill>
            <a:prstDash val="solid"/>
            <a:miter lim="800000"/>
            <a:headEnd len="sm" w="sm" type="none"/>
            <a:tailEnd len="med" w="med" type="stealth"/>
          </a:ln>
        </p:spPr>
      </p:cxnSp>
      <p:sp>
        <p:nvSpPr>
          <p:cNvPr id="504" name="Google Shape;504;p15"/>
          <p:cNvSpPr/>
          <p:nvPr/>
        </p:nvSpPr>
        <p:spPr>
          <a:xfrm>
            <a:off x="826286" y="3124011"/>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a:t>
            </a:r>
            <a:endParaRPr/>
          </a:p>
        </p:txBody>
      </p:sp>
      <p:cxnSp>
        <p:nvCxnSpPr>
          <p:cNvPr id="505" name="Google Shape;505;p15"/>
          <p:cNvCxnSpPr/>
          <p:nvPr/>
        </p:nvCxnSpPr>
        <p:spPr>
          <a:xfrm>
            <a:off x="1422163" y="3656715"/>
            <a:ext cx="495300" cy="565150"/>
          </a:xfrm>
          <a:prstGeom prst="straightConnector1">
            <a:avLst/>
          </a:prstGeom>
          <a:noFill/>
          <a:ln cap="flat" cmpd="sng" w="28575">
            <a:solidFill>
              <a:schemeClr val="dk1"/>
            </a:solidFill>
            <a:prstDash val="solid"/>
            <a:miter lim="800000"/>
            <a:headEnd len="sm" w="sm" type="none"/>
            <a:tailEnd len="med" w="med" type="stealth"/>
          </a:ln>
        </p:spPr>
      </p:cxnSp>
      <p:sp>
        <p:nvSpPr>
          <p:cNvPr id="506" name="Google Shape;506;p15"/>
          <p:cNvSpPr txBox="1"/>
          <p:nvPr/>
        </p:nvSpPr>
        <p:spPr>
          <a:xfrm>
            <a:off x="1965915" y="3258390"/>
            <a:ext cx="479575" cy="446276"/>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07" name="Google Shape;507;p15"/>
          <p:cNvSpPr/>
          <p:nvPr/>
        </p:nvSpPr>
        <p:spPr>
          <a:xfrm>
            <a:off x="2526891" y="3305070"/>
            <a:ext cx="160309" cy="1021264"/>
          </a:xfrm>
          <a:prstGeom prst="righ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15"/>
          <p:cNvSpPr txBox="1"/>
          <p:nvPr/>
        </p:nvSpPr>
        <p:spPr>
          <a:xfrm>
            <a:off x="3054918" y="3361676"/>
            <a:ext cx="2509520" cy="401648"/>
          </a:xfrm>
          <a:prstGeom prst="rect">
            <a:avLst/>
          </a:prstGeom>
          <a:blipFill rotWithShape="1">
            <a:blip r:embed="rId15">
              <a:alphaModFix/>
            </a:blip>
            <a:stretch>
              <a:fillRect b="-163630" l="0" r="0" t="-10908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09" name="Google Shape;509;p15"/>
          <p:cNvSpPr txBox="1"/>
          <p:nvPr/>
        </p:nvSpPr>
        <p:spPr>
          <a:xfrm>
            <a:off x="3047382" y="3837118"/>
            <a:ext cx="1298642" cy="696986"/>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10" name="Google Shape;510;p15"/>
          <p:cNvSpPr txBox="1"/>
          <p:nvPr/>
        </p:nvSpPr>
        <p:spPr>
          <a:xfrm>
            <a:off x="1965915" y="3953214"/>
            <a:ext cx="479575" cy="468590"/>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6"/>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517" name="Google Shape;517;p16"/>
          <p:cNvSpPr txBox="1"/>
          <p:nvPr/>
        </p:nvSpPr>
        <p:spPr>
          <a:xfrm>
            <a:off x="402400" y="1648555"/>
            <a:ext cx="11453050" cy="38779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The neat way…</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Calculate the </a:t>
            </a:r>
            <a:r>
              <a:rPr b="1" i="0" lang="en-US" sz="1400" u="none" cap="none" strike="noStrike">
                <a:solidFill>
                  <a:schemeClr val="accent2"/>
                </a:solidFill>
                <a:latin typeface="Calibri"/>
                <a:ea typeface="Calibri"/>
                <a:cs typeface="Calibri"/>
                <a:sym typeface="Calibri"/>
              </a:rPr>
              <a:t>total production of Energy and Goods </a:t>
            </a:r>
            <a:r>
              <a:rPr b="0" i="0" lang="en-US" sz="1400" u="none" cap="none" strike="noStrike">
                <a:solidFill>
                  <a:schemeClr val="dk1"/>
                </a:solidFill>
                <a:latin typeface="Calibri"/>
                <a:ea typeface="Calibri"/>
                <a:cs typeface="Calibri"/>
                <a:sym typeface="Calibri"/>
              </a:rPr>
              <a:t>by the system in delivering a net amount of 15 tons of goods as final demand</a:t>
            </a:r>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1" marL="457200" marR="0" rtl="0" algn="l">
              <a:spcBef>
                <a:spcPts val="1200"/>
              </a:spcBef>
              <a:spcAft>
                <a:spcPts val="0"/>
              </a:spcAft>
              <a:buNone/>
            </a:pP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Once total production has determined, </a:t>
            </a:r>
            <a:r>
              <a:rPr b="1" i="0" lang="en-US" sz="1400" u="none" cap="none" strike="noStrike">
                <a:solidFill>
                  <a:schemeClr val="accent2"/>
                </a:solidFill>
                <a:latin typeface="Calibri"/>
                <a:ea typeface="Calibri"/>
                <a:cs typeface="Calibri"/>
                <a:sym typeface="Calibri"/>
              </a:rPr>
              <a:t>total intermediate transactions </a:t>
            </a:r>
            <a:r>
              <a:rPr b="0" i="0" lang="en-US" sz="1400" u="none" cap="none" strike="noStrike">
                <a:solidFill>
                  <a:schemeClr val="dk1"/>
                </a:solidFill>
                <a:latin typeface="Calibri"/>
                <a:ea typeface="Calibri"/>
                <a:cs typeface="Calibri"/>
                <a:sym typeface="Calibri"/>
              </a:rPr>
              <a:t>can be also quantified</a:t>
            </a:r>
            <a:endParaRPr/>
          </a:p>
        </p:txBody>
      </p:sp>
      <p:sp>
        <p:nvSpPr>
          <p:cNvPr id="518" name="Google Shape;518;p16"/>
          <p:cNvSpPr txBox="1"/>
          <p:nvPr/>
        </p:nvSpPr>
        <p:spPr>
          <a:xfrm>
            <a:off x="7119951" y="4346247"/>
            <a:ext cx="22928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Trebuchet MS"/>
                <a:ea typeface="Trebuchet MS"/>
                <a:cs typeface="Trebuchet MS"/>
                <a:sym typeface="Trebuchet MS"/>
              </a:rPr>
              <a:t>Bottom-up approach implies cutoff errors! </a:t>
            </a:r>
            <a:endParaRPr/>
          </a:p>
        </p:txBody>
      </p:sp>
      <p:sp>
        <p:nvSpPr>
          <p:cNvPr id="519" name="Google Shape;519;p16"/>
          <p:cNvSpPr txBox="1"/>
          <p:nvPr/>
        </p:nvSpPr>
        <p:spPr>
          <a:xfrm>
            <a:off x="1273572" y="2809350"/>
            <a:ext cx="8107747" cy="89030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520" name="Google Shape;520;p16"/>
          <p:cNvGraphicFramePr/>
          <p:nvPr/>
        </p:nvGraphicFramePr>
        <p:xfrm>
          <a:off x="1455397" y="3932428"/>
          <a:ext cx="3000000" cy="3000000"/>
        </p:xfrm>
        <a:graphic>
          <a:graphicData uri="http://schemas.openxmlformats.org/drawingml/2006/table">
            <a:tbl>
              <a:tblPr bandRow="1" firstRow="1">
                <a:noFill/>
                <a:tableStyleId>{D62D4113-AFF8-4FA1-9667-C2FD687B5BB3}</a:tableStyleId>
              </a:tblPr>
              <a:tblGrid>
                <a:gridCol w="1289900"/>
                <a:gridCol w="1296000"/>
              </a:tblGrid>
              <a:tr h="294425">
                <a:tc>
                  <a:txBody>
                    <a:bodyPr/>
                    <a:lstStyle/>
                    <a:p>
                      <a:pPr indent="0" lvl="0" marL="0" marR="0" rtl="0" algn="l">
                        <a:spcBef>
                          <a:spcPts val="0"/>
                        </a:spcBef>
                        <a:spcAft>
                          <a:spcPts val="0"/>
                        </a:spcAft>
                        <a:buNone/>
                      </a:pPr>
                      <a:r>
                        <a:t/>
                      </a:r>
                      <a:endParaRPr b="0" sz="1400">
                        <a:solidFill>
                          <a:schemeClr val="dk1"/>
                        </a:solidFill>
                        <a:latin typeface="Trebuchet MS"/>
                        <a:ea typeface="Trebuchet MS"/>
                        <a:cs typeface="Trebuchet MS"/>
                        <a:sym typeface="Trebuchet M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Tier 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374800">
                <a:tc>
                  <a:txBody>
                    <a:bodyPr/>
                    <a:lstStyle/>
                    <a:p>
                      <a:pPr indent="0" lvl="0" marL="0" marR="0" rtl="0" algn="l">
                        <a:spcBef>
                          <a:spcPts val="0"/>
                        </a:spcBef>
                        <a:spcAft>
                          <a:spcPts val="0"/>
                        </a:spcAft>
                        <a:buNone/>
                      </a:pPr>
                      <a:r>
                        <a:rPr b="0" lang="en-US" sz="1400">
                          <a:solidFill>
                            <a:schemeClr val="dk1"/>
                          </a:solidFill>
                          <a:latin typeface="Trebuchet MS"/>
                          <a:ea typeface="Trebuchet MS"/>
                          <a:cs typeface="Trebuchet MS"/>
                          <a:sym typeface="Trebuchet MS"/>
                        </a:rPr>
                        <a:t>Goods [ton]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+15 (15) </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4800">
                <a:tc>
                  <a:txBody>
                    <a:bodyPr/>
                    <a:lstStyle/>
                    <a:p>
                      <a:pPr indent="0" lvl="0" marL="0" marR="0" rtl="0" algn="l">
                        <a:spcBef>
                          <a:spcPts val="0"/>
                        </a:spcBef>
                        <a:spcAft>
                          <a:spcPts val="0"/>
                        </a:spcAft>
                        <a:buNone/>
                      </a:pPr>
                      <a:r>
                        <a:rPr b="0" lang="en-US" sz="1400">
                          <a:solidFill>
                            <a:schemeClr val="dk1"/>
                          </a:solidFill>
                          <a:latin typeface="Trebuchet MS"/>
                          <a:ea typeface="Trebuchet MS"/>
                          <a:cs typeface="Trebuchet MS"/>
                          <a:sym typeface="Trebuchet MS"/>
                        </a:rPr>
                        <a:t>Energy [MWh]</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+0 (0)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21" name="Google Shape;521;p16"/>
          <p:cNvGraphicFramePr/>
          <p:nvPr/>
        </p:nvGraphicFramePr>
        <p:xfrm>
          <a:off x="4900445" y="3932428"/>
          <a:ext cx="3000000" cy="3000000"/>
        </p:xfrm>
        <a:graphic>
          <a:graphicData uri="http://schemas.openxmlformats.org/drawingml/2006/table">
            <a:tbl>
              <a:tblPr bandRow="1" firstRow="1">
                <a:noFill/>
                <a:tableStyleId>{D62D4113-AFF8-4FA1-9667-C2FD687B5BB3}</a:tableStyleId>
              </a:tblPr>
              <a:tblGrid>
                <a:gridCol w="1296000"/>
              </a:tblGrid>
              <a:tr h="294375">
                <a:tc>
                  <a:txBody>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Tier 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374800">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+2 (23)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4800">
                <a:tc>
                  <a:txBody>
                    <a:bodyPr/>
                    <a:lstStyle/>
                    <a:p>
                      <a:pPr indent="0" lvl="0" marL="0" marR="0" rtl="0" algn="r">
                        <a:spcBef>
                          <a:spcPts val="0"/>
                        </a:spcBef>
                        <a:spcAft>
                          <a:spcPts val="0"/>
                        </a:spcAft>
                        <a:buNone/>
                      </a:pPr>
                      <a:r>
                        <a:rPr b="0" lang="en-US" sz="1400">
                          <a:solidFill>
                            <a:schemeClr val="dk1"/>
                          </a:solidFill>
                          <a:latin typeface="Trebuchet MS"/>
                          <a:ea typeface="Trebuchet MS"/>
                          <a:cs typeface="Trebuchet MS"/>
                          <a:sym typeface="Trebuchet MS"/>
                        </a:rPr>
                        <a:t>+0 (84)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22" name="Google Shape;522;p16"/>
          <p:cNvSpPr txBox="1"/>
          <p:nvPr/>
        </p:nvSpPr>
        <p:spPr>
          <a:xfrm>
            <a:off x="4224569" y="3932428"/>
            <a:ext cx="492599"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23" name="Google Shape;523;p16"/>
          <p:cNvSpPr txBox="1"/>
          <p:nvPr/>
        </p:nvSpPr>
        <p:spPr>
          <a:xfrm>
            <a:off x="6297630" y="4229522"/>
            <a:ext cx="834584"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24" name="Google Shape;524;p16"/>
          <p:cNvSpPr txBox="1"/>
          <p:nvPr/>
        </p:nvSpPr>
        <p:spPr>
          <a:xfrm>
            <a:off x="6297630" y="4616860"/>
            <a:ext cx="834584"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25" name="Google Shape;525;p16"/>
          <p:cNvSpPr txBox="1"/>
          <p:nvPr/>
        </p:nvSpPr>
        <p:spPr>
          <a:xfrm>
            <a:off x="1455396" y="2418283"/>
            <a:ext cx="1867685"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26" name="Google Shape;526;p16"/>
          <p:cNvSpPr txBox="1"/>
          <p:nvPr/>
        </p:nvSpPr>
        <p:spPr>
          <a:xfrm>
            <a:off x="1511384" y="5860540"/>
            <a:ext cx="1160696" cy="376770"/>
          </a:xfrm>
          <a:prstGeom prst="rect">
            <a:avLst/>
          </a:prstGeom>
          <a:blipFill rotWithShape="1">
            <a:blip r:embed="rId8">
              <a:alphaModFix/>
            </a:blip>
            <a:stretch>
              <a:fillRect b="0" l="0" r="-999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27" name="Google Shape;527;p16"/>
          <p:cNvSpPr txBox="1"/>
          <p:nvPr/>
        </p:nvSpPr>
        <p:spPr>
          <a:xfrm>
            <a:off x="2956620" y="5639249"/>
            <a:ext cx="8955980" cy="789190"/>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528" name="Google Shape;528;p16"/>
          <p:cNvPicPr preferRelativeResize="0"/>
          <p:nvPr/>
        </p:nvPicPr>
        <p:blipFill rotWithShape="1">
          <a:blip r:embed="rId10">
            <a:alphaModFix/>
          </a:blip>
          <a:srcRect b="0" l="0" r="0" t="0"/>
          <a:stretch/>
        </p:blipFill>
        <p:spPr>
          <a:xfrm>
            <a:off x="9571483" y="2422121"/>
            <a:ext cx="2149789" cy="1834938"/>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7"/>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535" name="Google Shape;535;p17"/>
          <p:cNvSpPr txBox="1"/>
          <p:nvPr/>
        </p:nvSpPr>
        <p:spPr>
          <a:xfrm>
            <a:off x="402400" y="1615261"/>
            <a:ext cx="88686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Meaning of the Leontief Inverse matrix (1/2): Technical VS Leontief coefficients</a:t>
            </a:r>
            <a:endParaRPr/>
          </a:p>
        </p:txBody>
      </p:sp>
      <p:sp>
        <p:nvSpPr>
          <p:cNvPr id="536" name="Google Shape;536;p17"/>
          <p:cNvSpPr txBox="1"/>
          <p:nvPr/>
        </p:nvSpPr>
        <p:spPr>
          <a:xfrm>
            <a:off x="5708650" y="2250927"/>
            <a:ext cx="3046310" cy="119911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37" name="Google Shape;537;p17"/>
          <p:cNvSpPr txBox="1"/>
          <p:nvPr/>
        </p:nvSpPr>
        <p:spPr>
          <a:xfrm>
            <a:off x="5708649" y="4514312"/>
            <a:ext cx="5452511" cy="120071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38" name="Google Shape;538;p17"/>
          <p:cNvSpPr txBox="1"/>
          <p:nvPr/>
        </p:nvSpPr>
        <p:spPr>
          <a:xfrm>
            <a:off x="5708650" y="3527771"/>
            <a:ext cx="48337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Column: </a:t>
            </a:r>
            <a:r>
              <a:rPr b="1" lang="en-US" sz="1400">
                <a:solidFill>
                  <a:schemeClr val="dk1"/>
                </a:solidFill>
                <a:latin typeface="Trebuchet MS"/>
                <a:ea typeface="Trebuchet MS"/>
                <a:cs typeface="Trebuchet MS"/>
                <a:sym typeface="Trebuchet MS"/>
              </a:rPr>
              <a:t>direct</a:t>
            </a:r>
            <a:r>
              <a:rPr lang="en-US" sz="1400">
                <a:solidFill>
                  <a:schemeClr val="dk1"/>
                </a:solidFill>
                <a:latin typeface="Trebuchet MS"/>
                <a:ea typeface="Trebuchet MS"/>
                <a:cs typeface="Trebuchet MS"/>
                <a:sym typeface="Trebuchet MS"/>
              </a:rPr>
              <a:t> inputs invoked by i-th activity to provide one unit of its own of </a:t>
            </a:r>
            <a:r>
              <a:rPr b="1" lang="en-US" sz="1400">
                <a:solidFill>
                  <a:schemeClr val="dk1"/>
                </a:solidFill>
                <a:latin typeface="Trebuchet MS"/>
                <a:ea typeface="Trebuchet MS"/>
                <a:cs typeface="Trebuchet MS"/>
                <a:sym typeface="Trebuchet MS"/>
              </a:rPr>
              <a:t>output</a:t>
            </a:r>
            <a:endParaRPr/>
          </a:p>
        </p:txBody>
      </p:sp>
      <p:sp>
        <p:nvSpPr>
          <p:cNvPr id="539" name="Google Shape;539;p17"/>
          <p:cNvSpPr txBox="1"/>
          <p:nvPr/>
        </p:nvSpPr>
        <p:spPr>
          <a:xfrm>
            <a:off x="5741781" y="5811937"/>
            <a:ext cx="55896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Column: </a:t>
            </a:r>
            <a:r>
              <a:rPr b="1" lang="en-US" sz="1400">
                <a:solidFill>
                  <a:schemeClr val="dk1"/>
                </a:solidFill>
                <a:latin typeface="Trebuchet MS"/>
                <a:ea typeface="Trebuchet MS"/>
                <a:cs typeface="Trebuchet MS"/>
                <a:sym typeface="Trebuchet MS"/>
              </a:rPr>
              <a:t>total</a:t>
            </a:r>
            <a:r>
              <a:rPr lang="en-US" sz="1400">
                <a:solidFill>
                  <a:schemeClr val="dk1"/>
                </a:solidFill>
                <a:latin typeface="Trebuchet MS"/>
                <a:ea typeface="Trebuchet MS"/>
                <a:cs typeface="Trebuchet MS"/>
                <a:sym typeface="Trebuchet MS"/>
              </a:rPr>
              <a:t> (direct + indirect) inputs invoked by i-th activity to provide one unit of its own </a:t>
            </a:r>
            <a:r>
              <a:rPr b="1" lang="en-US" sz="1400">
                <a:solidFill>
                  <a:schemeClr val="accent2"/>
                </a:solidFill>
                <a:latin typeface="Trebuchet MS"/>
                <a:ea typeface="Trebuchet MS"/>
                <a:cs typeface="Trebuchet MS"/>
                <a:sym typeface="Trebuchet MS"/>
              </a:rPr>
              <a:t>net</a:t>
            </a:r>
            <a:r>
              <a:rPr lang="en-US" sz="1400">
                <a:solidFill>
                  <a:schemeClr val="dk1"/>
                </a:solidFill>
                <a:latin typeface="Trebuchet MS"/>
                <a:ea typeface="Trebuchet MS"/>
                <a:cs typeface="Trebuchet MS"/>
                <a:sym typeface="Trebuchet MS"/>
              </a:rPr>
              <a:t> </a:t>
            </a:r>
            <a:r>
              <a:rPr b="1" lang="en-US" sz="1400">
                <a:solidFill>
                  <a:schemeClr val="accent2"/>
                </a:solidFill>
                <a:latin typeface="Trebuchet MS"/>
                <a:ea typeface="Trebuchet MS"/>
                <a:cs typeface="Trebuchet MS"/>
                <a:sym typeface="Trebuchet MS"/>
              </a:rPr>
              <a:t>output</a:t>
            </a:r>
            <a:r>
              <a:rPr lang="en-US" sz="1400">
                <a:solidFill>
                  <a:schemeClr val="dk1"/>
                </a:solidFill>
                <a:latin typeface="Trebuchet MS"/>
                <a:ea typeface="Trebuchet MS"/>
                <a:cs typeface="Trebuchet MS"/>
                <a:sym typeface="Trebuchet MS"/>
              </a:rPr>
              <a:t> (</a:t>
            </a:r>
            <a:r>
              <a:rPr b="1" lang="en-US" sz="1400">
                <a:solidFill>
                  <a:schemeClr val="dk1"/>
                </a:solidFill>
                <a:latin typeface="Trebuchet MS"/>
                <a:ea typeface="Trebuchet MS"/>
                <a:cs typeface="Trebuchet MS"/>
                <a:sym typeface="Trebuchet MS"/>
              </a:rPr>
              <a:t>final demand)</a:t>
            </a:r>
            <a:endParaRPr/>
          </a:p>
        </p:txBody>
      </p:sp>
      <p:pic>
        <p:nvPicPr>
          <p:cNvPr id="540" name="Google Shape;540;p17"/>
          <p:cNvPicPr preferRelativeResize="0"/>
          <p:nvPr/>
        </p:nvPicPr>
        <p:blipFill rotWithShape="1">
          <a:blip r:embed="rId5">
            <a:alphaModFix/>
          </a:blip>
          <a:srcRect b="0" l="0" r="0" t="0"/>
          <a:stretch/>
        </p:blipFill>
        <p:spPr>
          <a:xfrm>
            <a:off x="1030839" y="2600022"/>
            <a:ext cx="4019956" cy="3431207"/>
          </a:xfrm>
          <a:prstGeom prst="rect">
            <a:avLst/>
          </a:prstGeom>
          <a:noFill/>
          <a:ln>
            <a:noFill/>
          </a:ln>
        </p:spPr>
      </p:pic>
      <p:sp>
        <p:nvSpPr>
          <p:cNvPr id="541" name="Google Shape;541;p17"/>
          <p:cNvSpPr/>
          <p:nvPr/>
        </p:nvSpPr>
        <p:spPr>
          <a:xfrm>
            <a:off x="6387075" y="2324747"/>
            <a:ext cx="969083" cy="1051469"/>
          </a:xfrm>
          <a:prstGeom prst="rect">
            <a:avLst/>
          </a:prstGeom>
          <a:solidFill>
            <a:srgbClr val="FF0000">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17"/>
          <p:cNvSpPr/>
          <p:nvPr/>
        </p:nvSpPr>
        <p:spPr>
          <a:xfrm>
            <a:off x="7762146" y="4514312"/>
            <a:ext cx="992814" cy="1126090"/>
          </a:xfrm>
          <a:prstGeom prst="rect">
            <a:avLst/>
          </a:prstGeom>
          <a:solidFill>
            <a:srgbClr val="FF0000">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3" name="Google Shape;543;p17"/>
          <p:cNvPicPr preferRelativeResize="0"/>
          <p:nvPr/>
        </p:nvPicPr>
        <p:blipFill rotWithShape="1">
          <a:blip r:embed="rId5">
            <a:alphaModFix/>
          </a:blip>
          <a:srcRect b="0" l="0" r="0" t="0"/>
          <a:stretch/>
        </p:blipFill>
        <p:spPr>
          <a:xfrm>
            <a:off x="9571483" y="1629019"/>
            <a:ext cx="2149789" cy="1834938"/>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8"/>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550" name="Google Shape;550;p18"/>
          <p:cNvSpPr txBox="1"/>
          <p:nvPr/>
        </p:nvSpPr>
        <p:spPr>
          <a:xfrm>
            <a:off x="402400" y="1549606"/>
            <a:ext cx="1145305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Meaning of the Leontief Inverse matrix (2/2): the power series expansion</a:t>
            </a:r>
            <a:endParaRPr/>
          </a:p>
        </p:txBody>
      </p:sp>
      <p:sp>
        <p:nvSpPr>
          <p:cNvPr id="551" name="Google Shape;551;p18"/>
          <p:cNvSpPr txBox="1"/>
          <p:nvPr/>
        </p:nvSpPr>
        <p:spPr>
          <a:xfrm>
            <a:off x="1368660" y="3790560"/>
            <a:ext cx="1110611" cy="60753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2" name="Google Shape;552;p18"/>
          <p:cNvSpPr txBox="1"/>
          <p:nvPr/>
        </p:nvSpPr>
        <p:spPr>
          <a:xfrm>
            <a:off x="1644252" y="3265446"/>
            <a:ext cx="559425" cy="477054"/>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3" name="Google Shape;553;p18"/>
          <p:cNvSpPr txBox="1"/>
          <p:nvPr/>
        </p:nvSpPr>
        <p:spPr>
          <a:xfrm>
            <a:off x="2544458" y="3790560"/>
            <a:ext cx="1616716" cy="607539"/>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4" name="Google Shape;554;p18"/>
          <p:cNvSpPr txBox="1"/>
          <p:nvPr/>
        </p:nvSpPr>
        <p:spPr>
          <a:xfrm>
            <a:off x="2797511" y="4319942"/>
            <a:ext cx="1110611" cy="547137"/>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5" name="Google Shape;555;p18"/>
          <p:cNvSpPr txBox="1"/>
          <p:nvPr/>
        </p:nvSpPr>
        <p:spPr>
          <a:xfrm>
            <a:off x="2238086" y="3265446"/>
            <a:ext cx="559425" cy="477054"/>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6" name="Google Shape;556;p18"/>
          <p:cNvSpPr txBox="1"/>
          <p:nvPr/>
        </p:nvSpPr>
        <p:spPr>
          <a:xfrm>
            <a:off x="2987891" y="3265446"/>
            <a:ext cx="809625" cy="4770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7" name="Google Shape;557;p18"/>
          <p:cNvSpPr txBox="1"/>
          <p:nvPr/>
        </p:nvSpPr>
        <p:spPr>
          <a:xfrm>
            <a:off x="4157697" y="3265446"/>
            <a:ext cx="559425" cy="4770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8" name="Google Shape;558;p18"/>
          <p:cNvSpPr txBox="1"/>
          <p:nvPr/>
        </p:nvSpPr>
        <p:spPr>
          <a:xfrm>
            <a:off x="4673089" y="3790560"/>
            <a:ext cx="2425663" cy="607539"/>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9" name="Google Shape;559;p18"/>
          <p:cNvSpPr txBox="1"/>
          <p:nvPr/>
        </p:nvSpPr>
        <p:spPr>
          <a:xfrm>
            <a:off x="5330616" y="4865409"/>
            <a:ext cx="1110611" cy="57830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60" name="Google Shape;560;p18"/>
          <p:cNvSpPr txBox="1"/>
          <p:nvPr/>
        </p:nvSpPr>
        <p:spPr>
          <a:xfrm>
            <a:off x="5290285" y="3265446"/>
            <a:ext cx="1110611" cy="4770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61" name="Google Shape;561;p18"/>
          <p:cNvSpPr txBox="1"/>
          <p:nvPr/>
        </p:nvSpPr>
        <p:spPr>
          <a:xfrm>
            <a:off x="6885260" y="3265446"/>
            <a:ext cx="559425" cy="4770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62" name="Google Shape;562;p18"/>
          <p:cNvSpPr txBox="1"/>
          <p:nvPr/>
        </p:nvSpPr>
        <p:spPr>
          <a:xfrm>
            <a:off x="5037231" y="4322710"/>
            <a:ext cx="1616716" cy="607539"/>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63" name="Google Shape;563;p18"/>
          <p:cNvSpPr txBox="1"/>
          <p:nvPr/>
        </p:nvSpPr>
        <p:spPr>
          <a:xfrm>
            <a:off x="9724957" y="3265446"/>
            <a:ext cx="559425" cy="4770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64" name="Google Shape;564;p18"/>
          <p:cNvSpPr/>
          <p:nvPr/>
        </p:nvSpPr>
        <p:spPr>
          <a:xfrm>
            <a:off x="2922055" y="2140990"/>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565" name="Google Shape;565;p18"/>
          <p:cNvSpPr txBox="1"/>
          <p:nvPr/>
        </p:nvSpPr>
        <p:spPr>
          <a:xfrm>
            <a:off x="2922053" y="2277637"/>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Goods</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a:t>
            </a:r>
            <a:endParaRPr/>
          </a:p>
        </p:txBody>
      </p:sp>
      <p:sp>
        <p:nvSpPr>
          <p:cNvPr id="566" name="Google Shape;566;p18"/>
          <p:cNvSpPr txBox="1"/>
          <p:nvPr/>
        </p:nvSpPr>
        <p:spPr>
          <a:xfrm>
            <a:off x="1368660" y="2325784"/>
            <a:ext cx="699241" cy="446276"/>
          </a:xfrm>
          <a:prstGeom prst="rect">
            <a:avLst/>
          </a:prstGeom>
          <a:blipFill rotWithShape="1">
            <a:blip r:embed="rId16">
              <a:alphaModFix/>
            </a:blip>
            <a:stretch>
              <a:fillRect b="0" l="-21928" r="-877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67" name="Google Shape;567;p18"/>
          <p:cNvSpPr/>
          <p:nvPr/>
        </p:nvSpPr>
        <p:spPr>
          <a:xfrm>
            <a:off x="4454308" y="2140990"/>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568" name="Google Shape;568;p18"/>
          <p:cNvSpPr txBox="1"/>
          <p:nvPr/>
        </p:nvSpPr>
        <p:spPr>
          <a:xfrm>
            <a:off x="4454306" y="2277637"/>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Energy</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a:t>
            </a:r>
            <a:endParaRPr/>
          </a:p>
        </p:txBody>
      </p:sp>
      <p:cxnSp>
        <p:nvCxnSpPr>
          <p:cNvPr id="569" name="Google Shape;569;p18"/>
          <p:cNvCxnSpPr/>
          <p:nvPr/>
        </p:nvCxnSpPr>
        <p:spPr>
          <a:xfrm rot="10800000">
            <a:off x="3731677" y="2551565"/>
            <a:ext cx="718672" cy="0"/>
          </a:xfrm>
          <a:prstGeom prst="straightConnector1">
            <a:avLst/>
          </a:prstGeom>
          <a:noFill/>
          <a:ln cap="flat" cmpd="sng" w="19050">
            <a:solidFill>
              <a:schemeClr val="dk1"/>
            </a:solidFill>
            <a:prstDash val="solid"/>
            <a:miter lim="800000"/>
            <a:headEnd len="sm" w="sm" type="none"/>
            <a:tailEnd len="med" w="med" type="stealth"/>
          </a:ln>
        </p:spPr>
      </p:cxnSp>
      <p:cxnSp>
        <p:nvCxnSpPr>
          <p:cNvPr id="570" name="Google Shape;570;p18"/>
          <p:cNvCxnSpPr/>
          <p:nvPr/>
        </p:nvCxnSpPr>
        <p:spPr>
          <a:xfrm rot="10800000">
            <a:off x="2203381" y="2551565"/>
            <a:ext cx="718672" cy="0"/>
          </a:xfrm>
          <a:prstGeom prst="straightConnector1">
            <a:avLst/>
          </a:prstGeom>
          <a:noFill/>
          <a:ln cap="flat" cmpd="sng" w="19050">
            <a:solidFill>
              <a:schemeClr val="dk1"/>
            </a:solidFill>
            <a:prstDash val="solid"/>
            <a:miter lim="800000"/>
            <a:headEnd len="sm" w="sm" type="none"/>
            <a:tailEnd len="med" w="med" type="stealth"/>
          </a:ln>
        </p:spPr>
      </p:cxnSp>
      <p:sp>
        <p:nvSpPr>
          <p:cNvPr id="571" name="Google Shape;571;p18"/>
          <p:cNvSpPr/>
          <p:nvPr/>
        </p:nvSpPr>
        <p:spPr>
          <a:xfrm>
            <a:off x="5986558" y="2140990"/>
            <a:ext cx="809625" cy="809625"/>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p:txBody>
      </p:sp>
      <p:sp>
        <p:nvSpPr>
          <p:cNvPr id="572" name="Google Shape;572;p18"/>
          <p:cNvSpPr txBox="1"/>
          <p:nvPr/>
        </p:nvSpPr>
        <p:spPr>
          <a:xfrm>
            <a:off x="5986556" y="2277637"/>
            <a:ext cx="8096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Goods</a:t>
            </a:r>
            <a:endParaRPr/>
          </a:p>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a:t>
            </a:r>
            <a:endParaRPr/>
          </a:p>
        </p:txBody>
      </p:sp>
      <p:cxnSp>
        <p:nvCxnSpPr>
          <p:cNvPr id="573" name="Google Shape;573;p18"/>
          <p:cNvCxnSpPr/>
          <p:nvPr/>
        </p:nvCxnSpPr>
        <p:spPr>
          <a:xfrm rot="10800000">
            <a:off x="5267884" y="2551565"/>
            <a:ext cx="718672" cy="0"/>
          </a:xfrm>
          <a:prstGeom prst="straightConnector1">
            <a:avLst/>
          </a:prstGeom>
          <a:noFill/>
          <a:ln cap="flat" cmpd="sng" w="19050">
            <a:solidFill>
              <a:schemeClr val="dk1"/>
            </a:solidFill>
            <a:prstDash val="solid"/>
            <a:miter lim="800000"/>
            <a:headEnd len="sm" w="sm" type="none"/>
            <a:tailEnd len="med" w="med" type="stealth"/>
          </a:ln>
        </p:spPr>
      </p:cxnSp>
      <p:cxnSp>
        <p:nvCxnSpPr>
          <p:cNvPr id="574" name="Google Shape;574;p18"/>
          <p:cNvCxnSpPr/>
          <p:nvPr/>
        </p:nvCxnSpPr>
        <p:spPr>
          <a:xfrm rot="10800000">
            <a:off x="6796182" y="2551565"/>
            <a:ext cx="718672" cy="0"/>
          </a:xfrm>
          <a:prstGeom prst="straightConnector1">
            <a:avLst/>
          </a:prstGeom>
          <a:noFill/>
          <a:ln cap="flat" cmpd="sng" w="19050">
            <a:solidFill>
              <a:schemeClr val="dk1"/>
            </a:solidFill>
            <a:prstDash val="dash"/>
            <a:miter lim="800000"/>
            <a:headEnd len="sm" w="sm" type="none"/>
            <a:tailEnd len="med" w="med" type="stealth"/>
          </a:ln>
        </p:spPr>
      </p:cxnSp>
      <p:sp>
        <p:nvSpPr>
          <p:cNvPr id="575" name="Google Shape;575;p18"/>
          <p:cNvSpPr txBox="1"/>
          <p:nvPr/>
        </p:nvSpPr>
        <p:spPr>
          <a:xfrm>
            <a:off x="3752872" y="2260614"/>
            <a:ext cx="754188" cy="67710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76" name="Google Shape;576;p18"/>
          <p:cNvSpPr txBox="1"/>
          <p:nvPr/>
        </p:nvSpPr>
        <p:spPr>
          <a:xfrm>
            <a:off x="5314643" y="2240270"/>
            <a:ext cx="754188" cy="67710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77" name="Google Shape;577;p18"/>
          <p:cNvSpPr txBox="1"/>
          <p:nvPr/>
        </p:nvSpPr>
        <p:spPr>
          <a:xfrm>
            <a:off x="7746858" y="5588471"/>
            <a:ext cx="292169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rebuchet MS"/>
                <a:ea typeface="Trebuchet MS"/>
                <a:cs typeface="Trebuchet MS"/>
                <a:sym typeface="Trebuchet MS"/>
              </a:rPr>
              <a:t>Contributions of upstream tiers converge to the Leontief Inverse matrix!</a:t>
            </a:r>
            <a:endParaRPr/>
          </a:p>
        </p:txBody>
      </p:sp>
      <p:sp>
        <p:nvSpPr>
          <p:cNvPr id="578" name="Google Shape;578;p18"/>
          <p:cNvSpPr txBox="1"/>
          <p:nvPr/>
        </p:nvSpPr>
        <p:spPr>
          <a:xfrm>
            <a:off x="1793985" y="5803915"/>
            <a:ext cx="5770907" cy="400110"/>
          </a:xfrm>
          <a:prstGeom prst="rect">
            <a:avLst/>
          </a:prstGeom>
          <a:blipFill rotWithShape="1">
            <a:blip r:embed="rId19">
              <a:alphaModFix/>
            </a:blip>
            <a:stretch>
              <a:fillRect b="-183313" l="0" r="0" t="-1212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79" name="Google Shape;579;p18"/>
          <p:cNvSpPr txBox="1"/>
          <p:nvPr/>
        </p:nvSpPr>
        <p:spPr>
          <a:xfrm>
            <a:off x="7564892" y="3265446"/>
            <a:ext cx="1110611" cy="477054"/>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80" name="Google Shape;580;p18"/>
          <p:cNvSpPr txBox="1"/>
          <p:nvPr/>
        </p:nvSpPr>
        <p:spPr>
          <a:xfrm>
            <a:off x="8838887" y="3265446"/>
            <a:ext cx="559425" cy="477054"/>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9"/>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587" name="Google Shape;587;p19"/>
          <p:cNvSpPr txBox="1"/>
          <p:nvPr/>
        </p:nvSpPr>
        <p:spPr>
          <a:xfrm>
            <a:off x="402400" y="1518915"/>
            <a:ext cx="112181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Back to the initial questions: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Calculate the </a:t>
            </a:r>
            <a:r>
              <a:rPr b="1" i="0" lang="en-US" sz="1400" u="none" cap="none" strike="noStrike">
                <a:solidFill>
                  <a:schemeClr val="accent2"/>
                </a:solidFill>
                <a:latin typeface="Calibri"/>
                <a:ea typeface="Calibri"/>
                <a:cs typeface="Calibri"/>
                <a:sym typeface="Calibri"/>
              </a:rPr>
              <a:t>total CO2 emissions </a:t>
            </a:r>
            <a:r>
              <a:rPr b="0" i="0" lang="en-US" sz="1400" u="none" cap="none" strike="noStrike">
                <a:solidFill>
                  <a:schemeClr val="dk1"/>
                </a:solidFill>
                <a:latin typeface="Calibri"/>
                <a:ea typeface="Calibri"/>
                <a:cs typeface="Calibri"/>
                <a:sym typeface="Calibri"/>
              </a:rPr>
              <a:t>caused by the system in delivering the same final demand</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Once the Leontief quantity model has solved, environmental transactions can be consequently determined</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Given a </a:t>
            </a:r>
            <a:r>
              <a:rPr b="1" i="0" lang="en-US" sz="1400" u="none" cap="none" strike="noStrike">
                <a:solidFill>
                  <a:schemeClr val="accent2"/>
                </a:solidFill>
                <a:latin typeface="Calibri"/>
                <a:ea typeface="Calibri"/>
                <a:cs typeface="Calibri"/>
                <a:sym typeface="Calibri"/>
              </a:rPr>
              <a:t>same productive system</a:t>
            </a:r>
            <a:r>
              <a:rPr b="0" i="0" lang="en-US" sz="1400" u="none" cap="none" strike="noStrike">
                <a:solidFill>
                  <a:schemeClr val="dk1"/>
                </a:solidFill>
                <a:latin typeface="Calibri"/>
                <a:ea typeface="Calibri"/>
                <a:cs typeface="Calibri"/>
                <a:sym typeface="Calibri"/>
              </a:rPr>
              <a:t>, environmental transactions can be seen from two different perspectives:</a:t>
            </a:r>
            <a:endParaRPr/>
          </a:p>
        </p:txBody>
      </p:sp>
      <p:sp>
        <p:nvSpPr>
          <p:cNvPr id="588" name="Google Shape;588;p19"/>
          <p:cNvSpPr/>
          <p:nvPr/>
        </p:nvSpPr>
        <p:spPr>
          <a:xfrm>
            <a:off x="1555201" y="3451616"/>
            <a:ext cx="4219200" cy="180049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Calibri"/>
                <a:ea typeface="Calibri"/>
                <a:cs typeface="Calibri"/>
                <a:sym typeface="Calibri"/>
              </a:rPr>
              <a:t>Production-based accounting</a:t>
            </a:r>
            <a:endParaRPr/>
          </a:p>
          <a:p>
            <a:pPr indent="0" lvl="0" marL="0" marR="0" rtl="0" algn="r">
              <a:spcBef>
                <a:spcPts val="600"/>
              </a:spcBef>
              <a:spcAft>
                <a:spcPts val="0"/>
              </a:spcAft>
              <a:buNone/>
            </a:pPr>
            <a:r>
              <a:rPr b="0" lang="en-US" sz="1400">
                <a:solidFill>
                  <a:schemeClr val="dk1"/>
                </a:solidFill>
                <a:latin typeface="Calibri"/>
                <a:ea typeface="Calibri"/>
                <a:cs typeface="Calibri"/>
                <a:sym typeface="Calibri"/>
              </a:rPr>
              <a:t>Transactions directly caused by each activity</a:t>
            </a:r>
            <a:endParaRPr/>
          </a:p>
          <a:p>
            <a:pPr indent="0" lvl="0" marL="0" marR="0" rtl="0" algn="r">
              <a:spcBef>
                <a:spcPts val="600"/>
              </a:spcBef>
              <a:spcAft>
                <a:spcPts val="0"/>
              </a:spcAft>
              <a:buNone/>
            </a:pPr>
            <a:r>
              <a:t/>
            </a:r>
            <a:endParaRPr b="0" i="1" sz="1400">
              <a:solidFill>
                <a:schemeClr val="dk1"/>
              </a:solidFill>
              <a:latin typeface="Calibri"/>
              <a:ea typeface="Calibri"/>
              <a:cs typeface="Calibri"/>
              <a:sym typeface="Calibri"/>
            </a:endParaRPr>
          </a:p>
          <a:p>
            <a:pPr indent="0" lvl="0" marL="0" marR="0" rtl="0" algn="r">
              <a:spcBef>
                <a:spcPts val="600"/>
              </a:spcBef>
              <a:spcAft>
                <a:spcPts val="0"/>
              </a:spcAft>
              <a:buNone/>
            </a:pPr>
            <a:r>
              <a:rPr b="0" i="1" lang="en-US" sz="1400">
                <a:solidFill>
                  <a:schemeClr val="dk1"/>
                </a:solidFill>
                <a:latin typeface="Calibri"/>
                <a:ea typeface="Calibri"/>
                <a:cs typeface="Calibri"/>
                <a:sym typeface="Calibri"/>
              </a:rPr>
              <a:t>CO2 emissions directly produced by power plants</a:t>
            </a:r>
            <a:endParaRPr/>
          </a:p>
          <a:p>
            <a:pPr indent="0" lvl="0" marL="0" marR="0" rtl="0" algn="r">
              <a:spcBef>
                <a:spcPts val="600"/>
              </a:spcBef>
              <a:spcAft>
                <a:spcPts val="0"/>
              </a:spcAft>
              <a:buNone/>
            </a:pPr>
            <a:r>
              <a:rPr b="0" i="1" lang="en-US" sz="1400">
                <a:solidFill>
                  <a:schemeClr val="dk1"/>
                </a:solidFill>
                <a:latin typeface="Calibri"/>
                <a:ea typeface="Calibri"/>
                <a:cs typeface="Calibri"/>
                <a:sym typeface="Calibri"/>
              </a:rPr>
              <a:t>Water use of agriculture sector</a:t>
            </a:r>
            <a:endParaRPr/>
          </a:p>
          <a:p>
            <a:pPr indent="0" lvl="0" marL="0" marR="0" rtl="0" algn="r">
              <a:spcBef>
                <a:spcPts val="600"/>
              </a:spcBef>
              <a:spcAft>
                <a:spcPts val="0"/>
              </a:spcAft>
              <a:buNone/>
            </a:pPr>
            <a:r>
              <a:rPr b="0" i="1" lang="en-US" sz="1400">
                <a:solidFill>
                  <a:schemeClr val="dk1"/>
                </a:solidFill>
                <a:latin typeface="Calibri"/>
                <a:ea typeface="Calibri"/>
                <a:cs typeface="Calibri"/>
                <a:sym typeface="Calibri"/>
              </a:rPr>
              <a:t>Energy use by service sector</a:t>
            </a:r>
            <a:endParaRPr/>
          </a:p>
        </p:txBody>
      </p:sp>
      <p:sp>
        <p:nvSpPr>
          <p:cNvPr id="589" name="Google Shape;589;p19"/>
          <p:cNvSpPr/>
          <p:nvPr/>
        </p:nvSpPr>
        <p:spPr>
          <a:xfrm>
            <a:off x="6367201" y="3456681"/>
            <a:ext cx="4720799" cy="18004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Calibri"/>
                <a:ea typeface="Calibri"/>
                <a:cs typeface="Calibri"/>
                <a:sym typeface="Calibri"/>
              </a:rPr>
              <a:t>Consumption-based accounting (CBA)</a:t>
            </a:r>
            <a:endParaRPr/>
          </a:p>
          <a:p>
            <a:pPr indent="0" lvl="0" marL="0" marR="0" rtl="0" algn="l">
              <a:spcBef>
                <a:spcPts val="600"/>
              </a:spcBef>
              <a:spcAft>
                <a:spcPts val="0"/>
              </a:spcAft>
              <a:buNone/>
            </a:pPr>
            <a:r>
              <a:rPr b="0" lang="en-US" sz="1400">
                <a:solidFill>
                  <a:schemeClr val="dk1"/>
                </a:solidFill>
                <a:latin typeface="Calibri"/>
                <a:ea typeface="Calibri"/>
                <a:cs typeface="Calibri"/>
                <a:sym typeface="Calibri"/>
              </a:rPr>
              <a:t>Transactions embodied in final demand commodity</a:t>
            </a:r>
            <a:endParaRPr/>
          </a:p>
          <a:p>
            <a:pPr indent="0" lvl="0" marL="0" marR="0" rtl="0" algn="l">
              <a:spcBef>
                <a:spcPts val="600"/>
              </a:spcBef>
              <a:spcAft>
                <a:spcPts val="0"/>
              </a:spcAft>
              <a:buNone/>
            </a:pPr>
            <a:r>
              <a:t/>
            </a:r>
            <a:endParaRPr b="0" sz="1400">
              <a:solidFill>
                <a:schemeClr val="dk1"/>
              </a:solidFill>
              <a:latin typeface="Calibri"/>
              <a:ea typeface="Calibri"/>
              <a:cs typeface="Calibri"/>
              <a:sym typeface="Calibri"/>
            </a:endParaRPr>
          </a:p>
          <a:p>
            <a:pPr indent="0" lvl="0" marL="0" marR="0" rtl="0" algn="l">
              <a:spcBef>
                <a:spcPts val="600"/>
              </a:spcBef>
              <a:spcAft>
                <a:spcPts val="0"/>
              </a:spcAft>
              <a:buNone/>
            </a:pPr>
            <a:r>
              <a:rPr b="0" i="1" lang="en-US" sz="1400">
                <a:solidFill>
                  <a:schemeClr val="dk1"/>
                </a:solidFill>
                <a:latin typeface="Calibri"/>
                <a:ea typeface="Calibri"/>
                <a:cs typeface="Calibri"/>
                <a:sym typeface="Calibri"/>
              </a:rPr>
              <a:t>CO2 emissions embedded in manufactured goods</a:t>
            </a:r>
            <a:endParaRPr/>
          </a:p>
          <a:p>
            <a:pPr indent="0" lvl="0" marL="0" marR="0" rtl="0" algn="l">
              <a:spcBef>
                <a:spcPts val="600"/>
              </a:spcBef>
              <a:spcAft>
                <a:spcPts val="0"/>
              </a:spcAft>
              <a:buNone/>
            </a:pPr>
            <a:r>
              <a:rPr b="0" i="1" lang="en-US" sz="1400">
                <a:solidFill>
                  <a:schemeClr val="dk1"/>
                </a:solidFill>
                <a:latin typeface="Calibri"/>
                <a:ea typeface="Calibri"/>
                <a:cs typeface="Calibri"/>
                <a:sym typeface="Calibri"/>
              </a:rPr>
              <a:t>Virtual water embedded in food products</a:t>
            </a:r>
            <a:endParaRPr/>
          </a:p>
          <a:p>
            <a:pPr indent="0" lvl="0" marL="0" marR="0" rtl="0" algn="l">
              <a:spcBef>
                <a:spcPts val="600"/>
              </a:spcBef>
              <a:spcAft>
                <a:spcPts val="0"/>
              </a:spcAft>
              <a:buNone/>
            </a:pPr>
            <a:r>
              <a:rPr b="0" i="1" lang="en-US" sz="1400">
                <a:solidFill>
                  <a:schemeClr val="dk1"/>
                </a:solidFill>
                <a:latin typeface="Calibri"/>
                <a:ea typeface="Calibri"/>
                <a:cs typeface="Calibri"/>
                <a:sym typeface="Calibri"/>
              </a:rPr>
              <a:t>Energy embodied in services products</a:t>
            </a:r>
            <a:endParaRPr/>
          </a:p>
        </p:txBody>
      </p:sp>
      <p:cxnSp>
        <p:nvCxnSpPr>
          <p:cNvPr id="590" name="Google Shape;590;p19"/>
          <p:cNvCxnSpPr/>
          <p:nvPr/>
        </p:nvCxnSpPr>
        <p:spPr>
          <a:xfrm>
            <a:off x="6048000" y="3258323"/>
            <a:ext cx="0" cy="2032590"/>
          </a:xfrm>
          <a:prstGeom prst="straightConnector1">
            <a:avLst/>
          </a:prstGeom>
          <a:noFill/>
          <a:ln cap="flat" cmpd="sng" w="19050">
            <a:solidFill>
              <a:schemeClr val="dk1"/>
            </a:solidFill>
            <a:prstDash val="solid"/>
            <a:miter lim="800000"/>
            <a:headEnd len="sm" w="sm" type="none"/>
            <a:tailEnd len="sm" w="sm" type="none"/>
          </a:ln>
        </p:spPr>
      </p:cxnSp>
      <p:pic>
        <p:nvPicPr>
          <p:cNvPr descr="Visualizza immagine di origine" id="591" name="Google Shape;591;p19"/>
          <p:cNvPicPr preferRelativeResize="0"/>
          <p:nvPr/>
        </p:nvPicPr>
        <p:blipFill rotWithShape="1">
          <a:blip r:embed="rId3">
            <a:alphaModFix/>
          </a:blip>
          <a:srcRect b="9236" l="0" r="49769" t="0"/>
          <a:stretch/>
        </p:blipFill>
        <p:spPr>
          <a:xfrm>
            <a:off x="4410951" y="5435223"/>
            <a:ext cx="1363450" cy="1276200"/>
          </a:xfrm>
          <a:prstGeom prst="rect">
            <a:avLst/>
          </a:prstGeom>
          <a:noFill/>
          <a:ln>
            <a:noFill/>
          </a:ln>
        </p:spPr>
      </p:pic>
      <p:pic>
        <p:nvPicPr>
          <p:cNvPr descr="Visualizza immagine di origine" id="592" name="Google Shape;592;p19"/>
          <p:cNvPicPr preferRelativeResize="0"/>
          <p:nvPr/>
        </p:nvPicPr>
        <p:blipFill rotWithShape="1">
          <a:blip r:embed="rId3">
            <a:alphaModFix/>
          </a:blip>
          <a:srcRect b="9236" l="49769" r="0" t="0"/>
          <a:stretch/>
        </p:blipFill>
        <p:spPr>
          <a:xfrm>
            <a:off x="6417601" y="5435223"/>
            <a:ext cx="1363450" cy="12762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idx="1" type="body"/>
          </p:nvPr>
        </p:nvSpPr>
        <p:spPr>
          <a:xfrm>
            <a:off x="402400" y="1825625"/>
            <a:ext cx="10523747" cy="29509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3C6E7"/>
              </a:buClr>
              <a:buSzPts val="2000"/>
              <a:buNone/>
            </a:pPr>
            <a:r>
              <a:rPr b="1" lang="en-US" sz="2000">
                <a:solidFill>
                  <a:srgbClr val="B3C6E7"/>
                </a:solidFill>
                <a:latin typeface="Open Sans"/>
                <a:ea typeface="Open Sans"/>
                <a:cs typeface="Open Sans"/>
                <a:sym typeface="Open Sans"/>
              </a:rPr>
              <a:t>By the end of this lecture, you will:</a:t>
            </a:r>
            <a:endParaRPr/>
          </a:p>
          <a:p>
            <a:pPr indent="-228600" lvl="0" marL="228600" rtl="0" algn="l">
              <a:lnSpc>
                <a:spcPct val="90000"/>
              </a:lnSpc>
              <a:spcBef>
                <a:spcPts val="1600"/>
              </a:spcBef>
              <a:spcAft>
                <a:spcPts val="0"/>
              </a:spcAft>
              <a:buClr>
                <a:schemeClr val="dk1"/>
              </a:buClr>
              <a:buSzPts val="2000"/>
              <a:buChar char="•"/>
            </a:pPr>
            <a:r>
              <a:rPr lang="en-US" sz="2000">
                <a:latin typeface="Open Sans"/>
                <a:ea typeface="Open Sans"/>
                <a:cs typeface="Open Sans"/>
                <a:sym typeface="Open Sans"/>
              </a:rPr>
              <a:t>Understand the </a:t>
            </a:r>
            <a:r>
              <a:rPr b="1" lang="en-US" sz="2000">
                <a:latin typeface="Open Sans"/>
                <a:ea typeface="Open Sans"/>
                <a:cs typeface="Open Sans"/>
                <a:sym typeface="Open Sans"/>
              </a:rPr>
              <a:t>basics of Input-Output Analysis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Understand the </a:t>
            </a:r>
            <a:r>
              <a:rPr b="1" lang="en-US" sz="2000">
                <a:latin typeface="Open Sans"/>
                <a:ea typeface="Open Sans"/>
                <a:cs typeface="Open Sans"/>
                <a:sym typeface="Open Sans"/>
              </a:rPr>
              <a:t>meaning of Leontief Inverse matrix</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Define and use basic Input-Output </a:t>
            </a:r>
            <a:r>
              <a:rPr b="1" lang="en-US" sz="2000">
                <a:latin typeface="Open Sans"/>
                <a:ea typeface="Open Sans"/>
                <a:cs typeface="Open Sans"/>
                <a:sym typeface="Open Sans"/>
              </a:rPr>
              <a:t>quantity and price models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Understand the fundamental </a:t>
            </a:r>
            <a:r>
              <a:rPr b="1" lang="en-US" sz="2000">
                <a:latin typeface="Open Sans"/>
                <a:ea typeface="Open Sans"/>
                <a:cs typeface="Open Sans"/>
                <a:sym typeface="Open Sans"/>
              </a:rPr>
              <a:t>structure of national economic accounts</a:t>
            </a:r>
            <a:endParaRPr b="1" sz="2000">
              <a:latin typeface="Open Sans"/>
              <a:ea typeface="Open Sans"/>
              <a:cs typeface="Open Sans"/>
              <a:sym typeface="Open Sans"/>
            </a:endParaRPr>
          </a:p>
        </p:txBody>
      </p:sp>
      <p:sp>
        <p:nvSpPr>
          <p:cNvPr id="107" name="Google Shape;107;p2"/>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402400" y="4680225"/>
            <a:ext cx="111628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Please be aware you find supporting files for this lecture on Zenodo at the following link: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https://doi.org/10.5281/zenodo.8308515</a:t>
            </a:r>
            <a:r>
              <a:rPr lang="en-US" sz="18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0"/>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599" name="Google Shape;599;p20"/>
          <p:cNvSpPr txBox="1"/>
          <p:nvPr/>
        </p:nvSpPr>
        <p:spPr>
          <a:xfrm>
            <a:off x="397246" y="1609480"/>
            <a:ext cx="112181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Back to the initial questions: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Calculate the </a:t>
            </a:r>
            <a:r>
              <a:rPr b="1" i="0" lang="en-US" sz="1400" u="none" cap="none" strike="noStrike">
                <a:solidFill>
                  <a:schemeClr val="accent2"/>
                </a:solidFill>
                <a:latin typeface="Calibri"/>
                <a:ea typeface="Calibri"/>
                <a:cs typeface="Calibri"/>
                <a:sym typeface="Calibri"/>
              </a:rPr>
              <a:t>total CO2 emissions </a:t>
            </a:r>
            <a:r>
              <a:rPr b="0" i="0" lang="en-US" sz="1400" u="none" cap="none" strike="noStrike">
                <a:solidFill>
                  <a:schemeClr val="dk1"/>
                </a:solidFill>
                <a:latin typeface="Calibri"/>
                <a:ea typeface="Calibri"/>
                <a:cs typeface="Calibri"/>
                <a:sym typeface="Calibri"/>
              </a:rPr>
              <a:t>caused by the system in delivering the same final demand</a:t>
            </a:r>
            <a:endParaRPr/>
          </a:p>
        </p:txBody>
      </p:sp>
      <p:sp>
        <p:nvSpPr>
          <p:cNvPr id="600" name="Google Shape;600;p20"/>
          <p:cNvSpPr/>
          <p:nvPr/>
        </p:nvSpPr>
        <p:spPr>
          <a:xfrm>
            <a:off x="1059670" y="2551164"/>
            <a:ext cx="5458375"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Environmental transactions coefficients matrix </a:t>
            </a:r>
            <a:endParaRPr/>
          </a:p>
          <a:p>
            <a:pPr indent="0" lvl="0" marL="0" marR="0" rtl="0" algn="l">
              <a:spcBef>
                <a:spcPts val="600"/>
              </a:spcBef>
              <a:spcAft>
                <a:spcPts val="0"/>
              </a:spcAft>
              <a:buNone/>
            </a:pPr>
            <a:r>
              <a:rPr b="0" lang="en-US" sz="1400">
                <a:solidFill>
                  <a:schemeClr val="dk1"/>
                </a:solidFill>
                <a:latin typeface="Trebuchet MS"/>
                <a:ea typeface="Trebuchet MS"/>
                <a:cs typeface="Trebuchet MS"/>
                <a:sym typeface="Trebuchet MS"/>
              </a:rPr>
              <a:t>Columns represent the </a:t>
            </a:r>
            <a:r>
              <a:rPr b="1" lang="en-US" sz="1400">
                <a:solidFill>
                  <a:schemeClr val="dk1"/>
                </a:solidFill>
                <a:latin typeface="Trebuchet MS"/>
                <a:ea typeface="Trebuchet MS"/>
                <a:cs typeface="Trebuchet MS"/>
                <a:sym typeface="Trebuchet MS"/>
              </a:rPr>
              <a:t>direct </a:t>
            </a:r>
            <a:r>
              <a:rPr b="0" lang="en-US" sz="1400">
                <a:solidFill>
                  <a:schemeClr val="dk1"/>
                </a:solidFill>
                <a:latin typeface="Trebuchet MS"/>
                <a:ea typeface="Trebuchet MS"/>
                <a:cs typeface="Trebuchet MS"/>
                <a:sym typeface="Trebuchet MS"/>
              </a:rPr>
              <a:t>exogenous transactions with the environment per unit of each i-th activity </a:t>
            </a:r>
            <a:r>
              <a:rPr b="1" lang="en-US" sz="1400">
                <a:solidFill>
                  <a:schemeClr val="dk1"/>
                </a:solidFill>
                <a:latin typeface="Trebuchet MS"/>
                <a:ea typeface="Trebuchet MS"/>
                <a:cs typeface="Trebuchet MS"/>
                <a:sym typeface="Trebuchet MS"/>
              </a:rPr>
              <a:t>output</a:t>
            </a:r>
            <a:r>
              <a:rPr b="0" lang="en-US" sz="1400">
                <a:solidFill>
                  <a:schemeClr val="dk1"/>
                </a:solidFill>
                <a:latin typeface="Trebuchet MS"/>
                <a:ea typeface="Trebuchet MS"/>
                <a:cs typeface="Trebuchet MS"/>
                <a:sym typeface="Trebuchet MS"/>
              </a:rPr>
              <a:t>. </a:t>
            </a:r>
            <a:endParaRPr/>
          </a:p>
        </p:txBody>
      </p:sp>
      <p:sp>
        <p:nvSpPr>
          <p:cNvPr id="601" name="Google Shape;601;p20"/>
          <p:cNvSpPr txBox="1"/>
          <p:nvPr/>
        </p:nvSpPr>
        <p:spPr>
          <a:xfrm>
            <a:off x="7054181" y="2768917"/>
            <a:ext cx="3715837" cy="59503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02" name="Google Shape;602;p20"/>
          <p:cNvSpPr txBox="1"/>
          <p:nvPr/>
        </p:nvSpPr>
        <p:spPr>
          <a:xfrm>
            <a:off x="2423728" y="4012864"/>
            <a:ext cx="1874719" cy="408189"/>
          </a:xfrm>
          <a:prstGeom prst="rect">
            <a:avLst/>
          </a:prstGeom>
          <a:blipFill rotWithShape="1">
            <a:blip r:embed="rId4">
              <a:alphaModFix/>
            </a:blip>
            <a:stretch>
              <a:fillRect b="0" l="0" r="0" t="-746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03" name="Google Shape;603;p20"/>
          <p:cNvSpPr txBox="1"/>
          <p:nvPr/>
        </p:nvSpPr>
        <p:spPr>
          <a:xfrm>
            <a:off x="2423728" y="4412974"/>
            <a:ext cx="2258230" cy="400110"/>
          </a:xfrm>
          <a:prstGeom prst="rect">
            <a:avLst/>
          </a:prstGeom>
          <a:blipFill rotWithShape="1">
            <a:blip r:embed="rId5">
              <a:alphaModFix/>
            </a:blip>
            <a:stretch>
              <a:fillRect b="-1666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04" name="Google Shape;604;p20"/>
          <p:cNvSpPr txBox="1"/>
          <p:nvPr/>
        </p:nvSpPr>
        <p:spPr>
          <a:xfrm>
            <a:off x="5052106" y="4181662"/>
            <a:ext cx="4582715" cy="54835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05" name="Google Shape;605;p20"/>
          <p:cNvSpPr/>
          <p:nvPr/>
        </p:nvSpPr>
        <p:spPr>
          <a:xfrm>
            <a:off x="2393659" y="3556849"/>
            <a:ext cx="380957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Trebuchet MS"/>
                <a:ea typeface="Trebuchet MS"/>
                <a:cs typeface="Trebuchet MS"/>
                <a:sym typeface="Trebuchet MS"/>
              </a:rPr>
              <a:t>Production-based accounting (PBA)</a:t>
            </a:r>
            <a:endParaRPr/>
          </a:p>
        </p:txBody>
      </p:sp>
      <p:sp>
        <p:nvSpPr>
          <p:cNvPr id="606" name="Google Shape;606;p20"/>
          <p:cNvSpPr txBox="1"/>
          <p:nvPr/>
        </p:nvSpPr>
        <p:spPr>
          <a:xfrm>
            <a:off x="9360136" y="4345296"/>
            <a:ext cx="2415858" cy="38472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07" name="Google Shape;607;p20"/>
          <p:cNvSpPr txBox="1"/>
          <p:nvPr/>
        </p:nvSpPr>
        <p:spPr>
          <a:xfrm>
            <a:off x="9569868" y="4049584"/>
            <a:ext cx="7424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Goods</a:t>
            </a:r>
            <a:endParaRPr/>
          </a:p>
        </p:txBody>
      </p:sp>
      <p:sp>
        <p:nvSpPr>
          <p:cNvPr id="608" name="Google Shape;608;p20"/>
          <p:cNvSpPr txBox="1"/>
          <p:nvPr/>
        </p:nvSpPr>
        <p:spPr>
          <a:xfrm>
            <a:off x="10770018" y="4059037"/>
            <a:ext cx="7424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Energy</a:t>
            </a:r>
            <a:endParaRPr/>
          </a:p>
        </p:txBody>
      </p:sp>
      <p:pic>
        <p:nvPicPr>
          <p:cNvPr descr="Visualizza immagine di origine" id="609" name="Google Shape;609;p20"/>
          <p:cNvPicPr preferRelativeResize="0"/>
          <p:nvPr/>
        </p:nvPicPr>
        <p:blipFill rotWithShape="1">
          <a:blip r:embed="rId8">
            <a:alphaModFix/>
          </a:blip>
          <a:srcRect b="9236" l="0" r="49769" t="0"/>
          <a:stretch/>
        </p:blipFill>
        <p:spPr>
          <a:xfrm>
            <a:off x="646699" y="3577238"/>
            <a:ext cx="1363450" cy="1276200"/>
          </a:xfrm>
          <a:prstGeom prst="rect">
            <a:avLst/>
          </a:prstGeom>
          <a:noFill/>
          <a:ln>
            <a:noFill/>
          </a:ln>
        </p:spPr>
      </p:pic>
      <p:sp>
        <p:nvSpPr>
          <p:cNvPr id="610" name="Google Shape;610;p20"/>
          <p:cNvSpPr txBox="1"/>
          <p:nvPr/>
        </p:nvSpPr>
        <p:spPr>
          <a:xfrm>
            <a:off x="5097784" y="5165323"/>
            <a:ext cx="4582715" cy="36933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11" name="Google Shape;611;p20"/>
          <p:cNvSpPr txBox="1"/>
          <p:nvPr/>
        </p:nvSpPr>
        <p:spPr>
          <a:xfrm>
            <a:off x="5097784" y="5710225"/>
            <a:ext cx="4582715" cy="714683"/>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1"/>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618" name="Google Shape;618;p21"/>
          <p:cNvSpPr txBox="1"/>
          <p:nvPr/>
        </p:nvSpPr>
        <p:spPr>
          <a:xfrm>
            <a:off x="402400" y="1444899"/>
            <a:ext cx="112181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Back to the initial questions: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Calculate the </a:t>
            </a:r>
            <a:r>
              <a:rPr b="1" i="0" lang="en-US" sz="1400" u="none" cap="none" strike="noStrike">
                <a:solidFill>
                  <a:schemeClr val="accent2"/>
                </a:solidFill>
                <a:latin typeface="Calibri"/>
                <a:ea typeface="Calibri"/>
                <a:cs typeface="Calibri"/>
                <a:sym typeface="Calibri"/>
              </a:rPr>
              <a:t>total CO2 emissions </a:t>
            </a:r>
            <a:r>
              <a:rPr b="0" i="0" lang="en-US" sz="1400" u="none" cap="none" strike="noStrike">
                <a:solidFill>
                  <a:schemeClr val="dk1"/>
                </a:solidFill>
                <a:latin typeface="Calibri"/>
                <a:ea typeface="Calibri"/>
                <a:cs typeface="Calibri"/>
                <a:sym typeface="Calibri"/>
              </a:rPr>
              <a:t>caused by the system in delivering the same final demand</a:t>
            </a:r>
            <a:endParaRPr/>
          </a:p>
        </p:txBody>
      </p:sp>
      <p:sp>
        <p:nvSpPr>
          <p:cNvPr id="619" name="Google Shape;619;p21"/>
          <p:cNvSpPr/>
          <p:nvPr/>
        </p:nvSpPr>
        <p:spPr>
          <a:xfrm>
            <a:off x="1064824" y="2265280"/>
            <a:ext cx="5458375"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Environmental transactions coefficients matrix </a:t>
            </a:r>
            <a:endParaRPr/>
          </a:p>
          <a:p>
            <a:pPr indent="0" lvl="0" marL="0" marR="0" rtl="0" algn="l">
              <a:spcBef>
                <a:spcPts val="600"/>
              </a:spcBef>
              <a:spcAft>
                <a:spcPts val="0"/>
              </a:spcAft>
              <a:buNone/>
            </a:pPr>
            <a:r>
              <a:rPr b="0" lang="en-US" sz="1400">
                <a:solidFill>
                  <a:schemeClr val="dk1"/>
                </a:solidFill>
                <a:latin typeface="Trebuchet MS"/>
                <a:ea typeface="Trebuchet MS"/>
                <a:cs typeface="Trebuchet MS"/>
                <a:sym typeface="Trebuchet MS"/>
              </a:rPr>
              <a:t>Columns represent the </a:t>
            </a:r>
            <a:r>
              <a:rPr b="1" lang="en-US" sz="1400">
                <a:solidFill>
                  <a:schemeClr val="dk1"/>
                </a:solidFill>
                <a:latin typeface="Trebuchet MS"/>
                <a:ea typeface="Trebuchet MS"/>
                <a:cs typeface="Trebuchet MS"/>
                <a:sym typeface="Trebuchet MS"/>
              </a:rPr>
              <a:t>direct </a:t>
            </a:r>
            <a:r>
              <a:rPr b="0" lang="en-US" sz="1400">
                <a:solidFill>
                  <a:schemeClr val="dk1"/>
                </a:solidFill>
                <a:latin typeface="Trebuchet MS"/>
                <a:ea typeface="Trebuchet MS"/>
                <a:cs typeface="Trebuchet MS"/>
                <a:sym typeface="Trebuchet MS"/>
              </a:rPr>
              <a:t>exogenous transactions with the environment per unit of each i-th activity </a:t>
            </a:r>
            <a:r>
              <a:rPr b="1" lang="en-US" sz="1400">
                <a:solidFill>
                  <a:schemeClr val="dk1"/>
                </a:solidFill>
                <a:latin typeface="Trebuchet MS"/>
                <a:ea typeface="Trebuchet MS"/>
                <a:cs typeface="Trebuchet MS"/>
                <a:sym typeface="Trebuchet MS"/>
              </a:rPr>
              <a:t>output</a:t>
            </a:r>
            <a:r>
              <a:rPr b="0" lang="en-US" sz="1400">
                <a:solidFill>
                  <a:schemeClr val="dk1"/>
                </a:solidFill>
                <a:latin typeface="Trebuchet MS"/>
                <a:ea typeface="Trebuchet MS"/>
                <a:cs typeface="Trebuchet MS"/>
                <a:sym typeface="Trebuchet MS"/>
              </a:rPr>
              <a:t>. </a:t>
            </a:r>
            <a:endParaRPr/>
          </a:p>
        </p:txBody>
      </p:sp>
      <p:sp>
        <p:nvSpPr>
          <p:cNvPr id="620" name="Google Shape;620;p21"/>
          <p:cNvSpPr/>
          <p:nvPr/>
        </p:nvSpPr>
        <p:spPr>
          <a:xfrm>
            <a:off x="2398813" y="3118880"/>
            <a:ext cx="380957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Trebuchet MS"/>
                <a:ea typeface="Trebuchet MS"/>
                <a:cs typeface="Trebuchet MS"/>
                <a:sym typeface="Trebuchet MS"/>
              </a:rPr>
              <a:t>Consumption-based accounting (CBA)</a:t>
            </a:r>
            <a:endParaRPr/>
          </a:p>
        </p:txBody>
      </p:sp>
      <p:sp>
        <p:nvSpPr>
          <p:cNvPr id="621" name="Google Shape;621;p21"/>
          <p:cNvSpPr txBox="1"/>
          <p:nvPr/>
        </p:nvSpPr>
        <p:spPr>
          <a:xfrm>
            <a:off x="5102938" y="4261368"/>
            <a:ext cx="4582715" cy="38151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22" name="Google Shape;622;p21"/>
          <p:cNvSpPr txBox="1"/>
          <p:nvPr/>
        </p:nvSpPr>
        <p:spPr>
          <a:xfrm>
            <a:off x="5061495" y="4702715"/>
            <a:ext cx="4582715" cy="71468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23" name="Google Shape;623;p21"/>
          <p:cNvSpPr txBox="1"/>
          <p:nvPr/>
        </p:nvSpPr>
        <p:spPr>
          <a:xfrm>
            <a:off x="2428882" y="3592346"/>
            <a:ext cx="2420152" cy="408445"/>
          </a:xfrm>
          <a:prstGeom prst="rect">
            <a:avLst/>
          </a:prstGeom>
          <a:blipFill rotWithShape="1">
            <a:blip r:embed="rId5">
              <a:alphaModFix/>
            </a:blip>
            <a:stretch>
              <a:fillRect b="0" l="0" r="0" t="-746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24" name="Google Shape;624;p21"/>
          <p:cNvSpPr txBox="1"/>
          <p:nvPr/>
        </p:nvSpPr>
        <p:spPr>
          <a:xfrm>
            <a:off x="5050619" y="3529945"/>
            <a:ext cx="4383858" cy="502253"/>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25" name="Google Shape;625;p21"/>
          <p:cNvSpPr txBox="1"/>
          <p:nvPr/>
        </p:nvSpPr>
        <p:spPr>
          <a:xfrm>
            <a:off x="2428882" y="4097334"/>
            <a:ext cx="1457318" cy="40011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26" name="Google Shape;626;p21"/>
          <p:cNvSpPr txBox="1"/>
          <p:nvPr/>
        </p:nvSpPr>
        <p:spPr>
          <a:xfrm>
            <a:off x="2279719" y="4516734"/>
            <a:ext cx="15121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Trebuchet MS"/>
                <a:ea typeface="Trebuchet MS"/>
                <a:cs typeface="Trebuchet MS"/>
                <a:sym typeface="Trebuchet MS"/>
              </a:rPr>
              <a:t>“</a:t>
            </a:r>
            <a:r>
              <a:rPr b="1" i="1" lang="en-US" sz="1200">
                <a:solidFill>
                  <a:schemeClr val="dk1"/>
                </a:solidFill>
                <a:latin typeface="Trebuchet MS"/>
                <a:ea typeface="Trebuchet MS"/>
                <a:cs typeface="Trebuchet MS"/>
                <a:sym typeface="Trebuchet MS"/>
              </a:rPr>
              <a:t>footprint</a:t>
            </a:r>
            <a:r>
              <a:rPr i="1" lang="en-US" sz="1200">
                <a:solidFill>
                  <a:schemeClr val="dk1"/>
                </a:solidFill>
                <a:latin typeface="Trebuchet MS"/>
                <a:ea typeface="Trebuchet MS"/>
                <a:cs typeface="Trebuchet MS"/>
                <a:sym typeface="Trebuchet MS"/>
              </a:rPr>
              <a:t>” of the final </a:t>
            </a:r>
            <a:r>
              <a:rPr b="0" i="1" lang="en-US" sz="1200">
                <a:solidFill>
                  <a:schemeClr val="dk1"/>
                </a:solidFill>
                <a:latin typeface="Trebuchet MS"/>
                <a:ea typeface="Trebuchet MS"/>
                <a:cs typeface="Trebuchet MS"/>
                <a:sym typeface="Trebuchet MS"/>
              </a:rPr>
              <a:t>demand unit</a:t>
            </a:r>
            <a:endParaRPr i="1" sz="1600">
              <a:solidFill>
                <a:schemeClr val="dk1"/>
              </a:solidFill>
              <a:latin typeface="Calibri"/>
              <a:ea typeface="Calibri"/>
              <a:cs typeface="Calibri"/>
              <a:sym typeface="Calibri"/>
            </a:endParaRPr>
          </a:p>
        </p:txBody>
      </p:sp>
      <p:sp>
        <p:nvSpPr>
          <p:cNvPr id="627" name="Google Shape;627;p21"/>
          <p:cNvSpPr txBox="1"/>
          <p:nvPr/>
        </p:nvSpPr>
        <p:spPr>
          <a:xfrm>
            <a:off x="9434477" y="3733715"/>
            <a:ext cx="2415858" cy="384721"/>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28" name="Google Shape;628;p21"/>
          <p:cNvSpPr txBox="1"/>
          <p:nvPr/>
        </p:nvSpPr>
        <p:spPr>
          <a:xfrm>
            <a:off x="9644210" y="3445549"/>
            <a:ext cx="7424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Goods</a:t>
            </a:r>
            <a:endParaRPr/>
          </a:p>
        </p:txBody>
      </p:sp>
      <p:sp>
        <p:nvSpPr>
          <p:cNvPr id="629" name="Google Shape;629;p21"/>
          <p:cNvSpPr txBox="1"/>
          <p:nvPr/>
        </p:nvSpPr>
        <p:spPr>
          <a:xfrm>
            <a:off x="10844360" y="3455002"/>
            <a:ext cx="7424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Energy</a:t>
            </a:r>
            <a:endParaRPr/>
          </a:p>
        </p:txBody>
      </p:sp>
      <p:pic>
        <p:nvPicPr>
          <p:cNvPr descr="Visualizza immagine di origine" id="630" name="Google Shape;630;p21"/>
          <p:cNvPicPr preferRelativeResize="0"/>
          <p:nvPr/>
        </p:nvPicPr>
        <p:blipFill rotWithShape="1">
          <a:blip r:embed="rId9">
            <a:alphaModFix/>
          </a:blip>
          <a:srcRect b="9236" l="49769" r="0" t="0"/>
          <a:stretch/>
        </p:blipFill>
        <p:spPr>
          <a:xfrm>
            <a:off x="651853" y="3181584"/>
            <a:ext cx="1363450" cy="1276200"/>
          </a:xfrm>
          <a:prstGeom prst="rect">
            <a:avLst/>
          </a:prstGeom>
          <a:noFill/>
          <a:ln>
            <a:noFill/>
          </a:ln>
        </p:spPr>
      </p:pic>
      <p:sp>
        <p:nvSpPr>
          <p:cNvPr id="631" name="Google Shape;631;p21"/>
          <p:cNvSpPr txBox="1"/>
          <p:nvPr/>
        </p:nvSpPr>
        <p:spPr>
          <a:xfrm>
            <a:off x="5102938" y="5669497"/>
            <a:ext cx="3737625" cy="660694"/>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32" name="Google Shape;632;p21"/>
          <p:cNvSpPr txBox="1"/>
          <p:nvPr/>
        </p:nvSpPr>
        <p:spPr>
          <a:xfrm>
            <a:off x="9347271" y="5835711"/>
            <a:ext cx="2415858" cy="648704"/>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33" name="Google Shape;633;p21"/>
          <p:cNvSpPr txBox="1"/>
          <p:nvPr/>
        </p:nvSpPr>
        <p:spPr>
          <a:xfrm>
            <a:off x="9557004" y="5547545"/>
            <a:ext cx="7424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Goods</a:t>
            </a:r>
            <a:endParaRPr/>
          </a:p>
        </p:txBody>
      </p:sp>
      <p:sp>
        <p:nvSpPr>
          <p:cNvPr id="634" name="Google Shape;634;p21"/>
          <p:cNvSpPr txBox="1"/>
          <p:nvPr/>
        </p:nvSpPr>
        <p:spPr>
          <a:xfrm>
            <a:off x="10757154" y="5556998"/>
            <a:ext cx="7424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Energy</a:t>
            </a:r>
            <a:endParaRPr/>
          </a:p>
        </p:txBody>
      </p:sp>
      <p:sp>
        <p:nvSpPr>
          <p:cNvPr id="635" name="Google Shape;635;p21"/>
          <p:cNvSpPr txBox="1"/>
          <p:nvPr/>
        </p:nvSpPr>
        <p:spPr>
          <a:xfrm>
            <a:off x="7041317" y="2451112"/>
            <a:ext cx="3715837" cy="595035"/>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22"/>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Input-Output Analysis: bottom-up</a:t>
            </a:r>
            <a:endParaRPr/>
          </a:p>
        </p:txBody>
      </p:sp>
      <p:sp>
        <p:nvSpPr>
          <p:cNvPr id="642" name="Google Shape;642;p22"/>
          <p:cNvSpPr txBox="1"/>
          <p:nvPr/>
        </p:nvSpPr>
        <p:spPr>
          <a:xfrm>
            <a:off x="6026150" y="4136702"/>
            <a:ext cx="2070507" cy="428964"/>
          </a:xfrm>
          <a:prstGeom prst="rect">
            <a:avLst/>
          </a:prstGeom>
          <a:blipFill rotWithShape="1">
            <a:blip r:embed="rId3">
              <a:alphaModFix/>
            </a:blip>
            <a:stretch>
              <a:fillRect b="0" l="0" r="0" t="-714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43" name="Google Shape;643;p22"/>
          <p:cNvSpPr txBox="1"/>
          <p:nvPr/>
        </p:nvSpPr>
        <p:spPr>
          <a:xfrm>
            <a:off x="6026150" y="3610302"/>
            <a:ext cx="1867685" cy="39504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44" name="Google Shape;644;p22"/>
          <p:cNvSpPr/>
          <p:nvPr/>
        </p:nvSpPr>
        <p:spPr>
          <a:xfrm>
            <a:off x="1029930" y="1594342"/>
            <a:ext cx="30963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rebuchet MS"/>
                <a:ea typeface="Trebuchet MS"/>
                <a:cs typeface="Trebuchet MS"/>
                <a:sym typeface="Trebuchet MS"/>
              </a:rPr>
              <a:t>Exogenous parameters</a:t>
            </a:r>
            <a:endParaRPr/>
          </a:p>
        </p:txBody>
      </p:sp>
      <p:sp>
        <p:nvSpPr>
          <p:cNvPr id="645" name="Google Shape;645;p22"/>
          <p:cNvSpPr/>
          <p:nvPr/>
        </p:nvSpPr>
        <p:spPr>
          <a:xfrm>
            <a:off x="5951896" y="1591088"/>
            <a:ext cx="28559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rebuchet MS"/>
                <a:ea typeface="Trebuchet MS"/>
                <a:cs typeface="Trebuchet MS"/>
                <a:sym typeface="Trebuchet MS"/>
              </a:rPr>
              <a:t>Endogenous parameters</a:t>
            </a:r>
            <a:endParaRPr/>
          </a:p>
        </p:txBody>
      </p:sp>
      <p:sp>
        <p:nvSpPr>
          <p:cNvPr id="646" name="Google Shape;646;p22"/>
          <p:cNvSpPr txBox="1"/>
          <p:nvPr/>
        </p:nvSpPr>
        <p:spPr>
          <a:xfrm>
            <a:off x="1029931" y="2290513"/>
            <a:ext cx="591024" cy="38151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47" name="Google Shape;647;p22"/>
          <p:cNvSpPr/>
          <p:nvPr/>
        </p:nvSpPr>
        <p:spPr>
          <a:xfrm>
            <a:off x="1702731" y="2362313"/>
            <a:ext cx="22904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Technical coefficients matrix</a:t>
            </a:r>
            <a:endParaRPr/>
          </a:p>
        </p:txBody>
      </p:sp>
      <p:sp>
        <p:nvSpPr>
          <p:cNvPr id="648" name="Google Shape;648;p22"/>
          <p:cNvSpPr/>
          <p:nvPr/>
        </p:nvSpPr>
        <p:spPr>
          <a:xfrm>
            <a:off x="1702731" y="2784729"/>
            <a:ext cx="2258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Environmental transactions coefficients matrix</a:t>
            </a:r>
            <a:endParaRPr/>
          </a:p>
        </p:txBody>
      </p:sp>
      <p:sp>
        <p:nvSpPr>
          <p:cNvPr id="649" name="Google Shape;649;p22"/>
          <p:cNvSpPr txBox="1"/>
          <p:nvPr/>
        </p:nvSpPr>
        <p:spPr>
          <a:xfrm>
            <a:off x="1029931" y="2780939"/>
            <a:ext cx="591024" cy="39408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50" name="Google Shape;650;p22"/>
          <p:cNvSpPr txBox="1"/>
          <p:nvPr/>
        </p:nvSpPr>
        <p:spPr>
          <a:xfrm>
            <a:off x="6026150" y="2223133"/>
            <a:ext cx="2258230" cy="45910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51" name="Google Shape;651;p22"/>
          <p:cNvSpPr/>
          <p:nvPr/>
        </p:nvSpPr>
        <p:spPr>
          <a:xfrm>
            <a:off x="8708127" y="2353704"/>
            <a:ext cx="22904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Leontief coefficients matrix</a:t>
            </a:r>
            <a:endParaRPr/>
          </a:p>
        </p:txBody>
      </p:sp>
      <p:sp>
        <p:nvSpPr>
          <p:cNvPr id="652" name="Google Shape;652;p22"/>
          <p:cNvSpPr/>
          <p:nvPr/>
        </p:nvSpPr>
        <p:spPr>
          <a:xfrm>
            <a:off x="1702731" y="3451026"/>
            <a:ext cx="173215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Final demand vector</a:t>
            </a:r>
            <a:endParaRPr/>
          </a:p>
        </p:txBody>
      </p:sp>
      <p:sp>
        <p:nvSpPr>
          <p:cNvPr id="653" name="Google Shape;653;p22"/>
          <p:cNvSpPr txBox="1"/>
          <p:nvPr/>
        </p:nvSpPr>
        <p:spPr>
          <a:xfrm>
            <a:off x="1029931" y="3376297"/>
            <a:ext cx="591024" cy="381515"/>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54" name="Google Shape;654;p22"/>
          <p:cNvSpPr txBox="1"/>
          <p:nvPr/>
        </p:nvSpPr>
        <p:spPr>
          <a:xfrm>
            <a:off x="6026150" y="2775058"/>
            <a:ext cx="2258230" cy="381515"/>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55" name="Google Shape;655;p22"/>
          <p:cNvSpPr/>
          <p:nvPr/>
        </p:nvSpPr>
        <p:spPr>
          <a:xfrm>
            <a:off x="8708127" y="2803269"/>
            <a:ext cx="2290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Total production </a:t>
            </a:r>
            <a:br>
              <a:rPr b="0" lang="en-US" sz="1200">
                <a:solidFill>
                  <a:schemeClr val="dk1"/>
                </a:solidFill>
                <a:latin typeface="Trebuchet MS"/>
                <a:ea typeface="Trebuchet MS"/>
                <a:cs typeface="Trebuchet MS"/>
                <a:sym typeface="Trebuchet MS"/>
              </a:rPr>
            </a:br>
            <a:r>
              <a:rPr b="0" lang="en-US" sz="1200">
                <a:solidFill>
                  <a:schemeClr val="dk1"/>
                </a:solidFill>
                <a:latin typeface="Trebuchet MS"/>
                <a:ea typeface="Trebuchet MS"/>
                <a:cs typeface="Trebuchet MS"/>
                <a:sym typeface="Trebuchet MS"/>
              </a:rPr>
              <a:t>(Leontief quantity model) </a:t>
            </a:r>
            <a:endParaRPr/>
          </a:p>
        </p:txBody>
      </p:sp>
      <p:sp>
        <p:nvSpPr>
          <p:cNvPr id="656" name="Google Shape;656;p22"/>
          <p:cNvSpPr/>
          <p:nvPr/>
        </p:nvSpPr>
        <p:spPr>
          <a:xfrm>
            <a:off x="8708126" y="4145962"/>
            <a:ext cx="26355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Total environmental transactions (Production-based account)</a:t>
            </a:r>
            <a:endParaRPr/>
          </a:p>
        </p:txBody>
      </p:sp>
      <p:sp>
        <p:nvSpPr>
          <p:cNvPr id="657" name="Google Shape;657;p22"/>
          <p:cNvSpPr/>
          <p:nvPr/>
        </p:nvSpPr>
        <p:spPr>
          <a:xfrm>
            <a:off x="3967752" y="2362313"/>
            <a:ext cx="149970" cy="794260"/>
          </a:xfrm>
          <a:prstGeom prst="rightBrace">
            <a:avLst>
              <a:gd fmla="val 8333"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22"/>
          <p:cNvSpPr/>
          <p:nvPr/>
        </p:nvSpPr>
        <p:spPr>
          <a:xfrm>
            <a:off x="4249541" y="2492203"/>
            <a:ext cx="10414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Unit Process</a:t>
            </a:r>
            <a:endParaRPr/>
          </a:p>
        </p:txBody>
      </p:sp>
      <p:sp>
        <p:nvSpPr>
          <p:cNvPr id="659" name="Google Shape;659;p22"/>
          <p:cNvSpPr/>
          <p:nvPr/>
        </p:nvSpPr>
        <p:spPr>
          <a:xfrm>
            <a:off x="3434887" y="3456413"/>
            <a:ext cx="173215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Functional Unit</a:t>
            </a:r>
            <a:endParaRPr/>
          </a:p>
        </p:txBody>
      </p:sp>
      <p:sp>
        <p:nvSpPr>
          <p:cNvPr id="660" name="Google Shape;660;p22"/>
          <p:cNvSpPr txBox="1"/>
          <p:nvPr/>
        </p:nvSpPr>
        <p:spPr>
          <a:xfrm>
            <a:off x="6026150" y="4704019"/>
            <a:ext cx="2635501" cy="439736"/>
          </a:xfrm>
          <a:prstGeom prst="rect">
            <a:avLst/>
          </a:prstGeom>
          <a:blipFill rotWithShape="1">
            <a:blip r:embed="rId10">
              <a:alphaModFix/>
            </a:blip>
            <a:stretch>
              <a:fillRect b="0" l="0" r="0" t="-555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61" name="Google Shape;661;p22"/>
          <p:cNvSpPr/>
          <p:nvPr/>
        </p:nvSpPr>
        <p:spPr>
          <a:xfrm>
            <a:off x="8708126" y="4713279"/>
            <a:ext cx="26355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Total environmental transactions (Consumption-based account)</a:t>
            </a:r>
            <a:endParaRPr/>
          </a:p>
        </p:txBody>
      </p:sp>
      <p:cxnSp>
        <p:nvCxnSpPr>
          <p:cNvPr id="662" name="Google Shape;662;p22"/>
          <p:cNvCxnSpPr/>
          <p:nvPr/>
        </p:nvCxnSpPr>
        <p:spPr>
          <a:xfrm>
            <a:off x="4117722" y="1778674"/>
            <a:ext cx="1605466" cy="0"/>
          </a:xfrm>
          <a:prstGeom prst="straightConnector1">
            <a:avLst/>
          </a:prstGeom>
          <a:noFill/>
          <a:ln cap="flat" cmpd="sng" w="19050">
            <a:solidFill>
              <a:schemeClr val="dk1"/>
            </a:solidFill>
            <a:prstDash val="solid"/>
            <a:miter lim="800000"/>
            <a:headEnd len="sm" w="sm" type="none"/>
            <a:tailEnd len="med" w="med" type="stealth"/>
          </a:ln>
        </p:spPr>
      </p:cxnSp>
      <p:sp>
        <p:nvSpPr>
          <p:cNvPr id="663" name="Google Shape;663;p22"/>
          <p:cNvSpPr/>
          <p:nvPr/>
        </p:nvSpPr>
        <p:spPr>
          <a:xfrm>
            <a:off x="8708126" y="3673127"/>
            <a:ext cx="26355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Total intermediate transactions</a:t>
            </a:r>
            <a:endParaRPr/>
          </a:p>
        </p:txBody>
      </p:sp>
      <p:sp>
        <p:nvSpPr>
          <p:cNvPr id="664" name="Google Shape;664;p22"/>
          <p:cNvSpPr txBox="1"/>
          <p:nvPr/>
        </p:nvSpPr>
        <p:spPr>
          <a:xfrm>
            <a:off x="1029929" y="5586029"/>
            <a:ext cx="1861785" cy="369332"/>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65" name="Google Shape;665;p22"/>
          <p:cNvSpPr/>
          <p:nvPr/>
        </p:nvSpPr>
        <p:spPr>
          <a:xfrm>
            <a:off x="2847931" y="5539862"/>
            <a:ext cx="2258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Perturbation in activity or demand scenarios</a:t>
            </a:r>
            <a:endParaRPr/>
          </a:p>
        </p:txBody>
      </p:sp>
      <p:sp>
        <p:nvSpPr>
          <p:cNvPr id="666" name="Google Shape;666;p22"/>
          <p:cNvSpPr txBox="1"/>
          <p:nvPr/>
        </p:nvSpPr>
        <p:spPr>
          <a:xfrm>
            <a:off x="6045186" y="5600174"/>
            <a:ext cx="2597427" cy="369332"/>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67" name="Google Shape;667;p22"/>
          <p:cNvSpPr/>
          <p:nvPr/>
        </p:nvSpPr>
        <p:spPr>
          <a:xfrm>
            <a:off x="8724212" y="5560100"/>
            <a:ext cx="225823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dk1"/>
                </a:solidFill>
                <a:latin typeface="Trebuchet MS"/>
                <a:ea typeface="Trebuchet MS"/>
                <a:cs typeface="Trebuchet MS"/>
                <a:sym typeface="Trebuchet MS"/>
              </a:rPr>
              <a:t>Effects of perturbations</a:t>
            </a:r>
            <a:endParaRPr/>
          </a:p>
        </p:txBody>
      </p:sp>
      <p:sp>
        <p:nvSpPr>
          <p:cNvPr id="668" name="Google Shape;668;p22"/>
          <p:cNvSpPr/>
          <p:nvPr/>
        </p:nvSpPr>
        <p:spPr>
          <a:xfrm>
            <a:off x="2875941" y="5962140"/>
            <a:ext cx="173215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Trebuchet MS"/>
                <a:ea typeface="Trebuchet MS"/>
                <a:cs typeface="Trebuchet MS"/>
                <a:sym typeface="Trebuchet MS"/>
              </a:rPr>
              <a:t>Shock analysis</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23"/>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Input-Output Analysis: top-down</a:t>
            </a:r>
            <a:endParaRPr/>
          </a:p>
        </p:txBody>
      </p:sp>
      <p:sp>
        <p:nvSpPr>
          <p:cNvPr id="675" name="Google Shape;675;p23"/>
          <p:cNvSpPr txBox="1"/>
          <p:nvPr/>
        </p:nvSpPr>
        <p:spPr>
          <a:xfrm>
            <a:off x="402400" y="1494488"/>
            <a:ext cx="5575207" cy="4924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Calibri"/>
                <a:ea typeface="Calibri"/>
                <a:cs typeface="Calibri"/>
                <a:sym typeface="Calibri"/>
              </a:rPr>
              <a:t>Top-down approach based on national accounts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 set of products transactions across technologies in a defined time span is needed</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Such transactions are observed data for a particular </a:t>
            </a:r>
            <a:r>
              <a:rPr b="1" i="0" lang="en-US" sz="1400" u="none" cap="none" strike="noStrike">
                <a:solidFill>
                  <a:schemeClr val="accent2"/>
                </a:solidFill>
                <a:latin typeface="Calibri"/>
                <a:ea typeface="Calibri"/>
                <a:cs typeface="Calibri"/>
                <a:sym typeface="Calibri"/>
              </a:rPr>
              <a:t>area</a:t>
            </a:r>
            <a:r>
              <a:rPr b="0" i="0" lang="en-US" sz="1400" u="none" cap="none" strike="noStrike">
                <a:solidFill>
                  <a:schemeClr val="dk1"/>
                </a:solidFill>
                <a:latin typeface="Calibri"/>
                <a:ea typeface="Calibri"/>
                <a:cs typeface="Calibri"/>
                <a:sym typeface="Calibri"/>
              </a:rPr>
              <a:t> (regions, countries, cluster of countries), separated in different </a:t>
            </a:r>
            <a:r>
              <a:rPr b="1" i="0" lang="en-US" sz="1400" u="none" cap="none" strike="noStrike">
                <a:solidFill>
                  <a:schemeClr val="accent2"/>
                </a:solidFill>
                <a:latin typeface="Calibri"/>
                <a:ea typeface="Calibri"/>
                <a:cs typeface="Calibri"/>
                <a:sym typeface="Calibri"/>
              </a:rPr>
              <a:t>segments</a:t>
            </a:r>
            <a:r>
              <a:rPr b="0" i="0" lang="en-US" sz="1400" u="none" cap="none" strike="noStrike">
                <a:solidFill>
                  <a:schemeClr val="dk1"/>
                </a:solidFill>
                <a:latin typeface="Calibri"/>
                <a:ea typeface="Calibri"/>
                <a:cs typeface="Calibri"/>
                <a:sym typeface="Calibri"/>
              </a:rPr>
              <a:t> (producing sectors)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Segments are classified based on </a:t>
            </a:r>
            <a:r>
              <a:rPr b="1" i="0" lang="en-US" sz="1400" u="none" cap="none" strike="noStrike">
                <a:solidFill>
                  <a:schemeClr val="accent2"/>
                </a:solidFill>
                <a:latin typeface="Calibri"/>
                <a:ea typeface="Calibri"/>
                <a:cs typeface="Calibri"/>
                <a:sym typeface="Calibri"/>
              </a:rPr>
              <a:t>international standards </a:t>
            </a:r>
            <a:r>
              <a:rPr b="0" i="0" lang="en-US" sz="1400" u="none" cap="none" strike="noStrike">
                <a:solidFill>
                  <a:schemeClr val="dk1"/>
                </a:solidFill>
                <a:latin typeface="Calibri"/>
                <a:ea typeface="Calibri"/>
                <a:cs typeface="Calibri"/>
                <a:sym typeface="Calibri"/>
              </a:rPr>
              <a:t>and with different </a:t>
            </a:r>
            <a:r>
              <a:rPr b="1" i="0" lang="en-US" sz="1400" u="none" cap="none" strike="noStrike">
                <a:solidFill>
                  <a:schemeClr val="accent2"/>
                </a:solidFill>
                <a:latin typeface="Calibri"/>
                <a:ea typeface="Calibri"/>
                <a:cs typeface="Calibri"/>
                <a:sym typeface="Calibri"/>
              </a:rPr>
              <a:t>aggregation levels </a:t>
            </a:r>
            <a:r>
              <a:rPr b="0" i="0" lang="en-US" sz="1400" u="none" cap="none" strike="noStrike">
                <a:solidFill>
                  <a:schemeClr val="dk1"/>
                </a:solidFill>
                <a:latin typeface="Calibri"/>
                <a:ea typeface="Calibri"/>
                <a:cs typeface="Calibri"/>
                <a:sym typeface="Calibri"/>
              </a:rPr>
              <a:t>( manufacturing, steel manufacturing, nails and spikes) (more on course module 3…)</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Transactions of goods and services between production and consumption sectors are collected considering a defined time frame (</a:t>
            </a:r>
            <a:r>
              <a:rPr b="1" i="0" lang="en-US" sz="1400" u="none" cap="none" strike="noStrike">
                <a:solidFill>
                  <a:schemeClr val="accent2"/>
                </a:solidFill>
                <a:latin typeface="Calibri"/>
                <a:ea typeface="Calibri"/>
                <a:cs typeface="Calibri"/>
                <a:sym typeface="Calibri"/>
              </a:rPr>
              <a:t>1 year</a:t>
            </a:r>
            <a:r>
              <a:rPr b="0" i="0" lang="en-US" sz="1400" u="none" cap="none" strike="noStrike">
                <a:solidFill>
                  <a:schemeClr val="dk1"/>
                </a:solidFill>
                <a:latin typeface="Calibri"/>
                <a:ea typeface="Calibri"/>
                <a:cs typeface="Calibri"/>
                <a:sym typeface="Calibri"/>
              </a:rPr>
              <a:t>)</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Transactions are usually collected in </a:t>
            </a:r>
            <a:r>
              <a:rPr b="1" i="0" lang="en-US" sz="1400" u="none" cap="none" strike="noStrike">
                <a:solidFill>
                  <a:schemeClr val="accent2"/>
                </a:solidFill>
                <a:latin typeface="Calibri"/>
                <a:ea typeface="Calibri"/>
                <a:cs typeface="Calibri"/>
                <a:sym typeface="Calibri"/>
              </a:rPr>
              <a:t>monetary units</a:t>
            </a:r>
            <a:r>
              <a:rPr b="0" i="0" lang="en-US" sz="1400" u="none" cap="none" strike="noStrike">
                <a:solidFill>
                  <a:schemeClr val="dk1"/>
                </a:solidFill>
                <a:latin typeface="Calibri"/>
                <a:ea typeface="Calibri"/>
                <a:cs typeface="Calibri"/>
                <a:sym typeface="Calibri"/>
              </a:rPr>
              <a:t> (but in principle physical units can be used). Advantages and drawbacks?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Economic accounts are complemented with “</a:t>
            </a:r>
            <a:r>
              <a:rPr b="1" i="0" lang="en-US" sz="1400" u="none" cap="none" strike="noStrike">
                <a:solidFill>
                  <a:schemeClr val="accent2"/>
                </a:solidFill>
                <a:latin typeface="Calibri"/>
                <a:ea typeface="Calibri"/>
                <a:cs typeface="Calibri"/>
                <a:sym typeface="Calibri"/>
              </a:rPr>
              <a:t>environmental extensions</a:t>
            </a:r>
            <a:r>
              <a:rPr b="0" i="0" lang="en-US" sz="1400" u="none" cap="none" strike="noStrike">
                <a:solidFill>
                  <a:schemeClr val="dk1"/>
                </a:solidFill>
                <a:latin typeface="Calibri"/>
                <a:ea typeface="Calibri"/>
                <a:cs typeface="Calibri"/>
                <a:sym typeface="Calibri"/>
              </a:rPr>
              <a:t>”</a:t>
            </a:r>
            <a:endParaRPr/>
          </a:p>
        </p:txBody>
      </p:sp>
      <p:sp>
        <p:nvSpPr>
          <p:cNvPr id="676" name="Google Shape;676;p23"/>
          <p:cNvSpPr txBox="1"/>
          <p:nvPr/>
        </p:nvSpPr>
        <p:spPr>
          <a:xfrm>
            <a:off x="10364710" y="2374069"/>
            <a:ext cx="1202945"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F69305"/>
                </a:solidFill>
                <a:latin typeface="Trebuchet MS"/>
                <a:ea typeface="Trebuchet MS"/>
                <a:cs typeface="Trebuchet MS"/>
                <a:sym typeface="Trebuchet MS"/>
              </a:rPr>
              <a:t>Country</a:t>
            </a:r>
            <a:endParaRPr/>
          </a:p>
        </p:txBody>
      </p:sp>
      <p:sp>
        <p:nvSpPr>
          <p:cNvPr id="677" name="Google Shape;677;p23"/>
          <p:cNvSpPr/>
          <p:nvPr/>
        </p:nvSpPr>
        <p:spPr>
          <a:xfrm>
            <a:off x="6496343" y="2319444"/>
            <a:ext cx="5244516" cy="2734319"/>
          </a:xfrm>
          <a:prstGeom prst="rect">
            <a:avLst/>
          </a:prstGeom>
          <a:no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Trebuchet MS"/>
              <a:ea typeface="Trebuchet MS"/>
              <a:cs typeface="Trebuchet MS"/>
              <a:sym typeface="Trebuchet MS"/>
            </a:endParaRPr>
          </a:p>
        </p:txBody>
      </p:sp>
      <p:sp>
        <p:nvSpPr>
          <p:cNvPr id="678" name="Google Shape;678;p23"/>
          <p:cNvSpPr/>
          <p:nvPr/>
        </p:nvSpPr>
        <p:spPr>
          <a:xfrm>
            <a:off x="6895063" y="3058637"/>
            <a:ext cx="1739243" cy="1633593"/>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Trebuchet MS"/>
                <a:ea typeface="Trebuchet MS"/>
                <a:cs typeface="Trebuchet MS"/>
                <a:sym typeface="Trebuchet MS"/>
              </a:rPr>
              <a:t>Production activities </a:t>
            </a:r>
            <a:endParaRPr/>
          </a:p>
          <a:p>
            <a:pPr indent="0" lvl="0" marL="0" marR="0" rtl="0" algn="ctr">
              <a:spcBef>
                <a:spcPts val="0"/>
              </a:spcBef>
              <a:spcAft>
                <a:spcPts val="0"/>
              </a:spcAft>
              <a:buNone/>
            </a:pPr>
            <a:r>
              <a:rPr lang="en-US" sz="1600">
                <a:solidFill>
                  <a:schemeClr val="dk1"/>
                </a:solidFill>
                <a:latin typeface="Trebuchet MS"/>
                <a:ea typeface="Trebuchet MS"/>
                <a:cs typeface="Trebuchet MS"/>
                <a:sym typeface="Trebuchet MS"/>
              </a:rPr>
              <a:t>(Industries)</a:t>
            </a:r>
            <a:endParaRPr/>
          </a:p>
        </p:txBody>
      </p:sp>
      <p:cxnSp>
        <p:nvCxnSpPr>
          <p:cNvPr id="679" name="Google Shape;679;p23"/>
          <p:cNvCxnSpPr/>
          <p:nvPr/>
        </p:nvCxnSpPr>
        <p:spPr>
          <a:xfrm rot="10800000">
            <a:off x="7814577" y="4692230"/>
            <a:ext cx="0" cy="707547"/>
          </a:xfrm>
          <a:prstGeom prst="straightConnector1">
            <a:avLst/>
          </a:prstGeom>
          <a:noFill/>
          <a:ln cap="flat" cmpd="sng" w="19050">
            <a:solidFill>
              <a:schemeClr val="dk1"/>
            </a:solidFill>
            <a:prstDash val="solid"/>
            <a:miter lim="800000"/>
            <a:headEnd len="med" w="med" type="stealth"/>
            <a:tailEnd len="med" w="med" type="stealth"/>
          </a:ln>
        </p:spPr>
      </p:cxnSp>
      <p:sp>
        <p:nvSpPr>
          <p:cNvPr id="680" name="Google Shape;680;p23"/>
          <p:cNvSpPr/>
          <p:nvPr/>
        </p:nvSpPr>
        <p:spPr>
          <a:xfrm>
            <a:off x="9796497" y="3058637"/>
            <a:ext cx="1739243" cy="1633593"/>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Trebuchet MS"/>
                <a:ea typeface="Trebuchet MS"/>
                <a:cs typeface="Trebuchet MS"/>
                <a:sym typeface="Trebuchet MS"/>
              </a:rPr>
              <a:t>Consumption activities </a:t>
            </a:r>
            <a:endParaRPr/>
          </a:p>
          <a:p>
            <a:pPr indent="0" lvl="0" marL="0" marR="0" rtl="0" algn="ctr">
              <a:spcBef>
                <a:spcPts val="0"/>
              </a:spcBef>
              <a:spcAft>
                <a:spcPts val="0"/>
              </a:spcAft>
              <a:buNone/>
            </a:pPr>
            <a:r>
              <a:rPr lang="en-US" sz="1600">
                <a:solidFill>
                  <a:schemeClr val="dk1"/>
                </a:solidFill>
                <a:latin typeface="Trebuchet MS"/>
                <a:ea typeface="Trebuchet MS"/>
                <a:cs typeface="Trebuchet MS"/>
                <a:sym typeface="Trebuchet MS"/>
              </a:rPr>
              <a:t>(Households, govern, trades, …)</a:t>
            </a:r>
            <a:endParaRPr/>
          </a:p>
        </p:txBody>
      </p:sp>
      <p:sp>
        <p:nvSpPr>
          <p:cNvPr id="681" name="Google Shape;681;p23"/>
          <p:cNvSpPr/>
          <p:nvPr/>
        </p:nvSpPr>
        <p:spPr>
          <a:xfrm flipH="1" rot="1915524">
            <a:off x="8426502" y="2596660"/>
            <a:ext cx="779928" cy="814320"/>
          </a:xfrm>
          <a:prstGeom prst="arc">
            <a:avLst>
              <a:gd fmla="val 8142742" name="adj1"/>
              <a:gd fmla="val 1226476" name="adj2"/>
            </a:avLst>
          </a:prstGeom>
          <a:noFill/>
          <a:ln cap="flat" cmpd="sng" w="19050">
            <a:solidFill>
              <a:schemeClr val="dk1"/>
            </a:solidFill>
            <a:prstDash val="solid"/>
            <a:miter lim="800000"/>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682" name="Google Shape;682;p23"/>
          <p:cNvCxnSpPr/>
          <p:nvPr/>
        </p:nvCxnSpPr>
        <p:spPr>
          <a:xfrm>
            <a:off x="8776321" y="4171199"/>
            <a:ext cx="923735" cy="0"/>
          </a:xfrm>
          <a:prstGeom prst="straightConnector1">
            <a:avLst/>
          </a:prstGeom>
          <a:noFill/>
          <a:ln cap="flat" cmpd="sng" w="19050">
            <a:solidFill>
              <a:schemeClr val="dk1"/>
            </a:solidFill>
            <a:prstDash val="solid"/>
            <a:miter lim="800000"/>
            <a:headEnd len="sm" w="sm" type="none"/>
            <a:tailEnd len="med" w="med" type="stealth"/>
          </a:ln>
        </p:spPr>
      </p:cxnSp>
      <p:sp>
        <p:nvSpPr>
          <p:cNvPr id="683" name="Google Shape;683;p23"/>
          <p:cNvSpPr txBox="1"/>
          <p:nvPr/>
        </p:nvSpPr>
        <p:spPr>
          <a:xfrm>
            <a:off x="7111382" y="2471793"/>
            <a:ext cx="1306603"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Intermediate transactions</a:t>
            </a:r>
            <a:endParaRPr/>
          </a:p>
        </p:txBody>
      </p:sp>
      <p:sp>
        <p:nvSpPr>
          <p:cNvPr id="684" name="Google Shape;684;p23"/>
          <p:cNvSpPr txBox="1"/>
          <p:nvPr/>
        </p:nvSpPr>
        <p:spPr>
          <a:xfrm>
            <a:off x="8702816" y="3589117"/>
            <a:ext cx="102517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Final demand</a:t>
            </a:r>
            <a:endParaRPr/>
          </a:p>
        </p:txBody>
      </p:sp>
      <p:cxnSp>
        <p:nvCxnSpPr>
          <p:cNvPr id="685" name="Google Shape;685;p23"/>
          <p:cNvCxnSpPr/>
          <p:nvPr/>
        </p:nvCxnSpPr>
        <p:spPr>
          <a:xfrm rot="10800000">
            <a:off x="10684604" y="4692230"/>
            <a:ext cx="0" cy="707547"/>
          </a:xfrm>
          <a:prstGeom prst="straightConnector1">
            <a:avLst/>
          </a:prstGeom>
          <a:noFill/>
          <a:ln cap="flat" cmpd="sng" w="19050">
            <a:solidFill>
              <a:schemeClr val="dk1"/>
            </a:solidFill>
            <a:prstDash val="solid"/>
            <a:miter lim="800000"/>
            <a:headEnd len="med" w="med" type="stealth"/>
            <a:tailEnd len="med" w="med" type="stealth"/>
          </a:ln>
        </p:spPr>
      </p:cxnSp>
      <p:sp>
        <p:nvSpPr>
          <p:cNvPr id="686" name="Google Shape;686;p23"/>
          <p:cNvSpPr txBox="1"/>
          <p:nvPr/>
        </p:nvSpPr>
        <p:spPr>
          <a:xfrm>
            <a:off x="7898060" y="5482103"/>
            <a:ext cx="272052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Environmental transactions</a:t>
            </a:r>
            <a:endParaRPr/>
          </a:p>
        </p:txBody>
      </p:sp>
      <p:cxnSp>
        <p:nvCxnSpPr>
          <p:cNvPr id="687" name="Google Shape;687;p23"/>
          <p:cNvCxnSpPr/>
          <p:nvPr/>
        </p:nvCxnSpPr>
        <p:spPr>
          <a:xfrm>
            <a:off x="7516481" y="5399777"/>
            <a:ext cx="3566916" cy="0"/>
          </a:xfrm>
          <a:prstGeom prst="straightConnector1">
            <a:avLst/>
          </a:prstGeom>
          <a:noFill/>
          <a:ln cap="flat" cmpd="sng" w="12700">
            <a:solidFill>
              <a:schemeClr val="dk1"/>
            </a:solidFill>
            <a:prstDash val="solid"/>
            <a:miter lim="800000"/>
            <a:headEnd len="sm" w="sm" type="none"/>
            <a:tailEnd len="sm" w="sm" type="none"/>
          </a:ln>
        </p:spPr>
      </p:cxnSp>
      <p:sp>
        <p:nvSpPr>
          <p:cNvPr id="688" name="Google Shape;688;p23"/>
          <p:cNvSpPr txBox="1"/>
          <p:nvPr/>
        </p:nvSpPr>
        <p:spPr>
          <a:xfrm>
            <a:off x="9851083" y="1942820"/>
            <a:ext cx="1739243"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F69305"/>
                </a:solidFill>
                <a:latin typeface="Trebuchet MS"/>
                <a:ea typeface="Trebuchet MS"/>
                <a:cs typeface="Trebuchet MS"/>
                <a:sym typeface="Trebuchet MS"/>
              </a:rPr>
              <a:t>Environment</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4"/>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Input-Output Analysis: top-down</a:t>
            </a:r>
            <a:endParaRPr/>
          </a:p>
        </p:txBody>
      </p:sp>
      <p:sp>
        <p:nvSpPr>
          <p:cNvPr id="695" name="Google Shape;695;p24"/>
          <p:cNvSpPr txBox="1"/>
          <p:nvPr/>
        </p:nvSpPr>
        <p:spPr>
          <a:xfrm>
            <a:off x="411731" y="1422206"/>
            <a:ext cx="724643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National economic accounts for a simple economy with 2 industries</a:t>
            </a:r>
            <a:endParaRPr/>
          </a:p>
        </p:txBody>
      </p:sp>
      <p:sp>
        <p:nvSpPr>
          <p:cNvPr id="696" name="Google Shape;696;p24"/>
          <p:cNvSpPr txBox="1"/>
          <p:nvPr/>
        </p:nvSpPr>
        <p:spPr>
          <a:xfrm>
            <a:off x="2082895" y="3268083"/>
            <a:ext cx="969047" cy="509307"/>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97" name="Google Shape;697;p24"/>
          <p:cNvSpPr txBox="1"/>
          <p:nvPr/>
        </p:nvSpPr>
        <p:spPr>
          <a:xfrm>
            <a:off x="72133" y="3280835"/>
            <a:ext cx="1306603"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698" name="Google Shape;698;p24"/>
          <p:cNvSpPr txBox="1"/>
          <p:nvPr/>
        </p:nvSpPr>
        <p:spPr>
          <a:xfrm>
            <a:off x="3811539" y="3225815"/>
            <a:ext cx="398633" cy="59958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99" name="Google Shape;699;p24"/>
          <p:cNvSpPr txBox="1"/>
          <p:nvPr/>
        </p:nvSpPr>
        <p:spPr>
          <a:xfrm>
            <a:off x="4709311" y="3231651"/>
            <a:ext cx="398633" cy="602857"/>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00" name="Google Shape;700;p24"/>
          <p:cNvSpPr txBox="1"/>
          <p:nvPr/>
        </p:nvSpPr>
        <p:spPr>
          <a:xfrm>
            <a:off x="4295414" y="3225815"/>
            <a:ext cx="398633" cy="59792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01" name="Google Shape;701;p24"/>
          <p:cNvSpPr txBox="1"/>
          <p:nvPr/>
        </p:nvSpPr>
        <p:spPr>
          <a:xfrm>
            <a:off x="5694066" y="3242221"/>
            <a:ext cx="398633" cy="597728"/>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02" name="Google Shape;702;p24"/>
          <p:cNvSpPr/>
          <p:nvPr/>
        </p:nvSpPr>
        <p:spPr>
          <a:xfrm>
            <a:off x="1965835" y="3153263"/>
            <a:ext cx="1207008" cy="77564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24"/>
          <p:cNvSpPr/>
          <p:nvPr/>
        </p:nvSpPr>
        <p:spPr>
          <a:xfrm>
            <a:off x="1965835" y="4349856"/>
            <a:ext cx="1207008" cy="66217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p24"/>
          <p:cNvSpPr/>
          <p:nvPr/>
        </p:nvSpPr>
        <p:spPr>
          <a:xfrm>
            <a:off x="3748744" y="3148621"/>
            <a:ext cx="1423085" cy="77581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24"/>
          <p:cNvSpPr txBox="1"/>
          <p:nvPr/>
        </p:nvSpPr>
        <p:spPr>
          <a:xfrm>
            <a:off x="1441558" y="3251596"/>
            <a:ext cx="398633" cy="552459"/>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06" name="Google Shape;706;p24"/>
          <p:cNvSpPr txBox="1"/>
          <p:nvPr/>
        </p:nvSpPr>
        <p:spPr>
          <a:xfrm>
            <a:off x="2122366" y="2716290"/>
            <a:ext cx="890104" cy="36933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07" name="Google Shape;707;p24"/>
          <p:cNvSpPr txBox="1"/>
          <p:nvPr/>
        </p:nvSpPr>
        <p:spPr>
          <a:xfrm>
            <a:off x="1924555" y="1840355"/>
            <a:ext cx="130660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708" name="Google Shape;708;p24"/>
          <p:cNvSpPr txBox="1"/>
          <p:nvPr/>
        </p:nvSpPr>
        <p:spPr>
          <a:xfrm>
            <a:off x="3669047" y="1844355"/>
            <a:ext cx="218073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Consumption activities</a:t>
            </a:r>
            <a:endParaRPr/>
          </a:p>
        </p:txBody>
      </p:sp>
      <p:sp>
        <p:nvSpPr>
          <p:cNvPr id="709" name="Google Shape;709;p24"/>
          <p:cNvSpPr txBox="1"/>
          <p:nvPr/>
        </p:nvSpPr>
        <p:spPr>
          <a:xfrm>
            <a:off x="881911" y="4365129"/>
            <a:ext cx="94512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Labor</a:t>
            </a:r>
            <a:endParaRPr/>
          </a:p>
        </p:txBody>
      </p:sp>
      <p:sp>
        <p:nvSpPr>
          <p:cNvPr id="710" name="Google Shape;710;p24"/>
          <p:cNvSpPr txBox="1"/>
          <p:nvPr/>
        </p:nvSpPr>
        <p:spPr>
          <a:xfrm rot="-2760780">
            <a:off x="3599994" y="2451280"/>
            <a:ext cx="13066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Households</a:t>
            </a:r>
            <a:endParaRPr/>
          </a:p>
        </p:txBody>
      </p:sp>
      <p:sp>
        <p:nvSpPr>
          <p:cNvPr id="711" name="Google Shape;711;p24"/>
          <p:cNvSpPr txBox="1"/>
          <p:nvPr/>
        </p:nvSpPr>
        <p:spPr>
          <a:xfrm rot="-2760780">
            <a:off x="4137083" y="2451280"/>
            <a:ext cx="13066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Investments</a:t>
            </a:r>
            <a:endParaRPr/>
          </a:p>
        </p:txBody>
      </p:sp>
      <p:sp>
        <p:nvSpPr>
          <p:cNvPr id="712" name="Google Shape;712;p24"/>
          <p:cNvSpPr txBox="1"/>
          <p:nvPr/>
        </p:nvSpPr>
        <p:spPr>
          <a:xfrm rot="-2760780">
            <a:off x="4729922" y="2621598"/>
            <a:ext cx="83316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Govern</a:t>
            </a:r>
            <a:endParaRPr/>
          </a:p>
        </p:txBody>
      </p:sp>
      <p:sp>
        <p:nvSpPr>
          <p:cNvPr id="713" name="Google Shape;713;p24"/>
          <p:cNvSpPr txBox="1"/>
          <p:nvPr/>
        </p:nvSpPr>
        <p:spPr>
          <a:xfrm rot="-2760780">
            <a:off x="5697678" y="2621598"/>
            <a:ext cx="83316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rebuchet MS"/>
                <a:ea typeface="Trebuchet MS"/>
                <a:cs typeface="Trebuchet MS"/>
                <a:sym typeface="Trebuchet MS"/>
              </a:rPr>
              <a:t>Exports</a:t>
            </a:r>
            <a:endParaRPr/>
          </a:p>
        </p:txBody>
      </p:sp>
      <p:sp>
        <p:nvSpPr>
          <p:cNvPr id="714" name="Google Shape;714;p24"/>
          <p:cNvSpPr txBox="1"/>
          <p:nvPr/>
        </p:nvSpPr>
        <p:spPr>
          <a:xfrm>
            <a:off x="240987" y="4641958"/>
            <a:ext cx="1586048"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Capital, taxes, …</a:t>
            </a:r>
            <a:endParaRPr/>
          </a:p>
        </p:txBody>
      </p:sp>
      <p:sp>
        <p:nvSpPr>
          <p:cNvPr id="715" name="Google Shape;715;p24"/>
          <p:cNvSpPr txBox="1"/>
          <p:nvPr/>
        </p:nvSpPr>
        <p:spPr>
          <a:xfrm>
            <a:off x="794783" y="5360719"/>
            <a:ext cx="1032251"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Imports</a:t>
            </a:r>
            <a:endParaRPr/>
          </a:p>
        </p:txBody>
      </p:sp>
      <p:sp>
        <p:nvSpPr>
          <p:cNvPr id="716" name="Google Shape;716;p24"/>
          <p:cNvSpPr txBox="1"/>
          <p:nvPr/>
        </p:nvSpPr>
        <p:spPr>
          <a:xfrm>
            <a:off x="1418139" y="2756365"/>
            <a:ext cx="443968" cy="289182"/>
          </a:xfrm>
          <a:prstGeom prst="rect">
            <a:avLst/>
          </a:prstGeom>
          <a:blipFill rotWithShape="1">
            <a:blip r:embed="rId10">
              <a:alphaModFix/>
            </a:blip>
            <a:stretch>
              <a:fillRect b="-12498" l="-11110" r="-416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17" name="Google Shape;717;p24"/>
          <p:cNvSpPr txBox="1"/>
          <p:nvPr/>
        </p:nvSpPr>
        <p:spPr>
          <a:xfrm>
            <a:off x="3334762" y="2761057"/>
            <a:ext cx="435056" cy="289182"/>
          </a:xfrm>
          <a:prstGeom prst="rect">
            <a:avLst/>
          </a:prstGeom>
          <a:blipFill rotWithShape="1">
            <a:blip r:embed="rId11">
              <a:alphaModFix/>
            </a:blip>
            <a:stretch>
              <a:fillRect b="-12764" l="-9857" r="-422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18" name="Google Shape;718;p24"/>
          <p:cNvSpPr txBox="1"/>
          <p:nvPr/>
        </p:nvSpPr>
        <p:spPr>
          <a:xfrm>
            <a:off x="8148544" y="2284813"/>
            <a:ext cx="3160865" cy="289182"/>
          </a:xfrm>
          <a:prstGeom prst="rect">
            <a:avLst/>
          </a:prstGeom>
          <a:blipFill rotWithShape="1">
            <a:blip r:embed="rId12">
              <a:alphaModFix/>
            </a:blip>
            <a:stretch>
              <a:fillRect b="-1276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19" name="Google Shape;719;p24"/>
          <p:cNvSpPr txBox="1"/>
          <p:nvPr/>
        </p:nvSpPr>
        <p:spPr>
          <a:xfrm>
            <a:off x="7854698" y="1628912"/>
            <a:ext cx="34307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rebuchet MS"/>
                <a:ea typeface="Trebuchet MS"/>
                <a:cs typeface="Trebuchet MS"/>
                <a:sym typeface="Trebuchet MS"/>
              </a:rPr>
              <a:t>For production activities, total output equals total outlays</a:t>
            </a:r>
            <a:endParaRPr/>
          </a:p>
        </p:txBody>
      </p:sp>
      <p:sp>
        <p:nvSpPr>
          <p:cNvPr id="720" name="Google Shape;720;p24"/>
          <p:cNvSpPr/>
          <p:nvPr/>
        </p:nvSpPr>
        <p:spPr>
          <a:xfrm>
            <a:off x="5654334" y="3148621"/>
            <a:ext cx="475154" cy="77581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p24"/>
          <p:cNvSpPr txBox="1"/>
          <p:nvPr/>
        </p:nvSpPr>
        <p:spPr>
          <a:xfrm>
            <a:off x="5394814" y="2761057"/>
            <a:ext cx="445571" cy="289182"/>
          </a:xfrm>
          <a:prstGeom prst="rect">
            <a:avLst/>
          </a:prstGeom>
          <a:blipFill rotWithShape="1">
            <a:blip r:embed="rId13">
              <a:alphaModFix/>
            </a:blip>
            <a:stretch>
              <a:fillRect b="-12764" l="-10956" r="-410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22" name="Google Shape;722;p24"/>
          <p:cNvSpPr txBox="1"/>
          <p:nvPr/>
        </p:nvSpPr>
        <p:spPr>
          <a:xfrm>
            <a:off x="2098942" y="4406018"/>
            <a:ext cx="320088" cy="509307"/>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23" name="Google Shape;723;p24"/>
          <p:cNvSpPr txBox="1"/>
          <p:nvPr/>
        </p:nvSpPr>
        <p:spPr>
          <a:xfrm>
            <a:off x="2082895" y="5396323"/>
            <a:ext cx="364908" cy="276999"/>
          </a:xfrm>
          <a:prstGeom prst="rect">
            <a:avLst/>
          </a:prstGeom>
          <a:blipFill rotWithShape="1">
            <a:blip r:embed="rId15">
              <a:alphaModFix/>
            </a:blip>
            <a:stretch>
              <a:fillRect b="-15215" l="-11666" r="-166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24" name="Google Shape;724;p24"/>
          <p:cNvSpPr/>
          <p:nvPr/>
        </p:nvSpPr>
        <p:spPr>
          <a:xfrm>
            <a:off x="1965835" y="5354141"/>
            <a:ext cx="1207008" cy="41041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p24"/>
          <p:cNvSpPr txBox="1"/>
          <p:nvPr/>
        </p:nvSpPr>
        <p:spPr>
          <a:xfrm>
            <a:off x="2674843" y="4406018"/>
            <a:ext cx="325409" cy="509307"/>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26" name="Google Shape;726;p24"/>
          <p:cNvSpPr txBox="1"/>
          <p:nvPr/>
        </p:nvSpPr>
        <p:spPr>
          <a:xfrm>
            <a:off x="2658796" y="5396323"/>
            <a:ext cx="370230" cy="276999"/>
          </a:xfrm>
          <a:prstGeom prst="rect">
            <a:avLst/>
          </a:prstGeom>
          <a:blipFill rotWithShape="1">
            <a:blip r:embed="rId17">
              <a:alphaModFix/>
            </a:blip>
            <a:stretch>
              <a:fillRect b="-15215" l="-9835" r="-327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27" name="Google Shape;727;p24"/>
          <p:cNvSpPr txBox="1"/>
          <p:nvPr/>
        </p:nvSpPr>
        <p:spPr>
          <a:xfrm>
            <a:off x="1418139" y="4017752"/>
            <a:ext cx="438132" cy="289182"/>
          </a:xfrm>
          <a:prstGeom prst="rect">
            <a:avLst/>
          </a:prstGeom>
          <a:blipFill rotWithShape="1">
            <a:blip r:embed="rId18">
              <a:alphaModFix/>
            </a:blip>
            <a:stretch>
              <a:fillRect b="-12498" l="-11109" r="-277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28" name="Google Shape;728;p24"/>
          <p:cNvSpPr txBox="1"/>
          <p:nvPr/>
        </p:nvSpPr>
        <p:spPr>
          <a:xfrm>
            <a:off x="1418139" y="5077312"/>
            <a:ext cx="492058" cy="289182"/>
          </a:xfrm>
          <a:prstGeom prst="rect">
            <a:avLst/>
          </a:prstGeom>
          <a:blipFill rotWithShape="1">
            <a:blip r:embed="rId19">
              <a:alphaModFix/>
            </a:blip>
            <a:stretch>
              <a:fillRect b="-12764" l="-11249" r="-499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29" name="Google Shape;729;p24"/>
          <p:cNvSpPr txBox="1"/>
          <p:nvPr/>
        </p:nvSpPr>
        <p:spPr>
          <a:xfrm>
            <a:off x="8167507" y="2700485"/>
            <a:ext cx="3166701" cy="289182"/>
          </a:xfrm>
          <a:prstGeom prst="rect">
            <a:avLst/>
          </a:prstGeom>
          <a:blipFill rotWithShape="1">
            <a:blip r:embed="rId20">
              <a:alphaModFix/>
            </a:blip>
            <a:stretch>
              <a:fillRect b="-12765" l="-962" r="0" t="-212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0" name="Google Shape;730;p24"/>
          <p:cNvSpPr txBox="1"/>
          <p:nvPr/>
        </p:nvSpPr>
        <p:spPr>
          <a:xfrm>
            <a:off x="7854698" y="3242221"/>
            <a:ext cx="343078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rebuchet MS"/>
                <a:ea typeface="Trebuchet MS"/>
                <a:cs typeface="Trebuchet MS"/>
                <a:sym typeface="Trebuchet MS"/>
              </a:rPr>
              <a:t>Gross output of the economy</a:t>
            </a:r>
            <a:endParaRPr/>
          </a:p>
        </p:txBody>
      </p:sp>
      <p:sp>
        <p:nvSpPr>
          <p:cNvPr id="731" name="Google Shape;731;p24"/>
          <p:cNvSpPr txBox="1"/>
          <p:nvPr/>
        </p:nvSpPr>
        <p:spPr>
          <a:xfrm>
            <a:off x="7854698" y="4593294"/>
            <a:ext cx="343078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rebuchet MS"/>
                <a:ea typeface="Trebuchet MS"/>
                <a:cs typeface="Trebuchet MS"/>
                <a:sym typeface="Trebuchet MS"/>
              </a:rPr>
              <a:t>Deriving value of net output</a:t>
            </a:r>
            <a:endParaRPr/>
          </a:p>
        </p:txBody>
      </p:sp>
      <p:sp>
        <p:nvSpPr>
          <p:cNvPr id="732" name="Google Shape;732;p24"/>
          <p:cNvSpPr txBox="1"/>
          <p:nvPr/>
        </p:nvSpPr>
        <p:spPr>
          <a:xfrm>
            <a:off x="6509292" y="3242221"/>
            <a:ext cx="398633" cy="59772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3" name="Google Shape;733;p24"/>
          <p:cNvSpPr txBox="1"/>
          <p:nvPr/>
        </p:nvSpPr>
        <p:spPr>
          <a:xfrm>
            <a:off x="2082895" y="6014389"/>
            <a:ext cx="309892" cy="276999"/>
          </a:xfrm>
          <a:prstGeom prst="rect">
            <a:avLst/>
          </a:prstGeom>
          <a:blipFill rotWithShape="1">
            <a:blip r:embed="rId22">
              <a:alphaModFix/>
            </a:blip>
            <a:stretch>
              <a:fillRect b="-15553" l="-15685" r="-392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4" name="Google Shape;734;p24"/>
          <p:cNvSpPr txBox="1"/>
          <p:nvPr/>
        </p:nvSpPr>
        <p:spPr>
          <a:xfrm>
            <a:off x="2658796" y="6014389"/>
            <a:ext cx="315214" cy="276999"/>
          </a:xfrm>
          <a:prstGeom prst="rect">
            <a:avLst/>
          </a:prstGeom>
          <a:blipFill rotWithShape="1">
            <a:blip r:embed="rId23">
              <a:alphaModFix/>
            </a:blip>
            <a:stretch>
              <a:fillRect b="-15553" l="-13460" r="-576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5" name="Google Shape;735;p24"/>
          <p:cNvSpPr txBox="1"/>
          <p:nvPr/>
        </p:nvSpPr>
        <p:spPr>
          <a:xfrm>
            <a:off x="3853248" y="6014389"/>
            <a:ext cx="216918" cy="276999"/>
          </a:xfrm>
          <a:prstGeom prst="rect">
            <a:avLst/>
          </a:prstGeom>
          <a:blipFill rotWithShape="1">
            <a:blip r:embed="rId24">
              <a:alphaModFix/>
            </a:blip>
            <a:stretch>
              <a:fillRect b="-6666" l="-19442" r="-194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6" name="Google Shape;736;p24"/>
          <p:cNvSpPr txBox="1"/>
          <p:nvPr/>
        </p:nvSpPr>
        <p:spPr>
          <a:xfrm>
            <a:off x="4351827" y="6014389"/>
            <a:ext cx="164404" cy="276999"/>
          </a:xfrm>
          <a:prstGeom prst="rect">
            <a:avLst/>
          </a:prstGeom>
          <a:blipFill rotWithShape="1">
            <a:blip r:embed="rId25">
              <a:alphaModFix/>
            </a:blip>
            <a:stretch>
              <a:fillRect b="-6666" l="-29626" r="-222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7" name="Google Shape;737;p24"/>
          <p:cNvSpPr txBox="1"/>
          <p:nvPr/>
        </p:nvSpPr>
        <p:spPr>
          <a:xfrm>
            <a:off x="4826425" y="6014389"/>
            <a:ext cx="224933" cy="276999"/>
          </a:xfrm>
          <a:prstGeom prst="rect">
            <a:avLst/>
          </a:prstGeom>
          <a:blipFill rotWithShape="1">
            <a:blip r:embed="rId26">
              <a:alphaModFix/>
            </a:blip>
            <a:stretch>
              <a:fillRect b="-6666" l="-21619" r="-1621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8" name="Google Shape;738;p24"/>
          <p:cNvSpPr txBox="1"/>
          <p:nvPr/>
        </p:nvSpPr>
        <p:spPr>
          <a:xfrm>
            <a:off x="5779444" y="6014389"/>
            <a:ext cx="224933" cy="276999"/>
          </a:xfrm>
          <a:prstGeom prst="rect">
            <a:avLst/>
          </a:prstGeom>
          <a:blipFill rotWithShape="1">
            <a:blip r:embed="rId27">
              <a:alphaModFix/>
            </a:blip>
            <a:stretch>
              <a:fillRect b="-6666" l="-18917" r="-189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39" name="Google Shape;739;p24"/>
          <p:cNvSpPr txBox="1"/>
          <p:nvPr/>
        </p:nvSpPr>
        <p:spPr>
          <a:xfrm>
            <a:off x="6591841" y="4443772"/>
            <a:ext cx="242887" cy="458267"/>
          </a:xfrm>
          <a:prstGeom prst="rect">
            <a:avLst/>
          </a:prstGeom>
          <a:blipFill rotWithShape="1">
            <a:blip r:embed="rId2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0" name="Google Shape;740;p24"/>
          <p:cNvSpPr txBox="1"/>
          <p:nvPr/>
        </p:nvSpPr>
        <p:spPr>
          <a:xfrm>
            <a:off x="6572737" y="5396323"/>
            <a:ext cx="271741" cy="276999"/>
          </a:xfrm>
          <a:prstGeom prst="rect">
            <a:avLst/>
          </a:prstGeom>
          <a:blipFill rotWithShape="1">
            <a:blip r:embed="rId29">
              <a:alphaModFix/>
            </a:blip>
            <a:stretch>
              <a:fillRect b="-6520" l="-15554" r="-1555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1" name="Google Shape;741;p24"/>
          <p:cNvSpPr txBox="1"/>
          <p:nvPr/>
        </p:nvSpPr>
        <p:spPr>
          <a:xfrm>
            <a:off x="402401" y="5998999"/>
            <a:ext cx="1424634"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400">
                <a:solidFill>
                  <a:schemeClr val="dk1"/>
                </a:solidFill>
                <a:latin typeface="Trebuchet MS"/>
                <a:ea typeface="Trebuchet MS"/>
                <a:cs typeface="Trebuchet MS"/>
                <a:sym typeface="Trebuchet MS"/>
              </a:rPr>
              <a:t>Row sum</a:t>
            </a:r>
            <a:endParaRPr/>
          </a:p>
        </p:txBody>
      </p:sp>
      <p:sp>
        <p:nvSpPr>
          <p:cNvPr id="742" name="Google Shape;742;p24"/>
          <p:cNvSpPr txBox="1"/>
          <p:nvPr/>
        </p:nvSpPr>
        <p:spPr>
          <a:xfrm rot="-2760780">
            <a:off x="6362280" y="2490026"/>
            <a:ext cx="11988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rebuchet MS"/>
                <a:ea typeface="Trebuchet MS"/>
                <a:cs typeface="Trebuchet MS"/>
                <a:sym typeface="Trebuchet MS"/>
              </a:rPr>
              <a:t>Column sum</a:t>
            </a:r>
            <a:endParaRPr/>
          </a:p>
        </p:txBody>
      </p:sp>
      <p:sp>
        <p:nvSpPr>
          <p:cNvPr id="743" name="Google Shape;743;p24"/>
          <p:cNvSpPr/>
          <p:nvPr/>
        </p:nvSpPr>
        <p:spPr>
          <a:xfrm>
            <a:off x="1959640" y="5931988"/>
            <a:ext cx="4473884" cy="410413"/>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p24"/>
          <p:cNvSpPr/>
          <p:nvPr/>
        </p:nvSpPr>
        <p:spPr>
          <a:xfrm>
            <a:off x="6433523" y="3139188"/>
            <a:ext cx="533023" cy="2792798"/>
          </a:xfrm>
          <a:prstGeom prst="rect">
            <a:avLst/>
          </a:prstGeom>
          <a:solidFill>
            <a:srgbClr val="FF0000">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p24"/>
          <p:cNvSpPr txBox="1"/>
          <p:nvPr/>
        </p:nvSpPr>
        <p:spPr>
          <a:xfrm>
            <a:off x="8236689" y="3685236"/>
            <a:ext cx="2757101" cy="276999"/>
          </a:xfrm>
          <a:prstGeom prst="rect">
            <a:avLst/>
          </a:prstGeom>
          <a:blipFill rotWithShape="1">
            <a:blip r:embed="rId30">
              <a:alphaModFix/>
            </a:blip>
            <a:stretch>
              <a:fillRect b="-15553" l="-287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6" name="Google Shape;746;p24"/>
          <p:cNvSpPr txBox="1"/>
          <p:nvPr/>
        </p:nvSpPr>
        <p:spPr>
          <a:xfrm>
            <a:off x="8236689" y="4168434"/>
            <a:ext cx="3095912" cy="276999"/>
          </a:xfrm>
          <a:prstGeom prst="rect">
            <a:avLst/>
          </a:prstGeom>
          <a:blipFill rotWithShape="1">
            <a:blip r:embed="rId31">
              <a:alphaModFix/>
            </a:blip>
            <a:stretch>
              <a:fillRect b="-15553" l="-255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7" name="Google Shape;747;p24"/>
          <p:cNvSpPr txBox="1"/>
          <p:nvPr/>
        </p:nvSpPr>
        <p:spPr>
          <a:xfrm>
            <a:off x="8202449" y="5005531"/>
            <a:ext cx="2791341" cy="276999"/>
          </a:xfrm>
          <a:prstGeom prst="rect">
            <a:avLst/>
          </a:prstGeom>
          <a:blipFill rotWithShape="1">
            <a:blip r:embed="rId32">
              <a:alphaModFix/>
            </a:blip>
            <a:stretch>
              <a:fillRect b="-6520" l="-1312" r="-109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8" name="Google Shape;748;p24"/>
          <p:cNvSpPr txBox="1"/>
          <p:nvPr/>
        </p:nvSpPr>
        <p:spPr>
          <a:xfrm>
            <a:off x="8202449" y="5487556"/>
            <a:ext cx="2998193" cy="276999"/>
          </a:xfrm>
          <a:prstGeom prst="rect">
            <a:avLst/>
          </a:prstGeom>
          <a:blipFill rotWithShape="1">
            <a:blip r:embed="rId33">
              <a:alphaModFix/>
            </a:blip>
            <a:stretch>
              <a:fillRect b="-6520" l="-122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49" name="Google Shape;749;p24"/>
          <p:cNvSpPr txBox="1"/>
          <p:nvPr/>
        </p:nvSpPr>
        <p:spPr>
          <a:xfrm>
            <a:off x="8165184" y="5931986"/>
            <a:ext cx="1450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Gross national income</a:t>
            </a:r>
            <a:endParaRPr/>
          </a:p>
        </p:txBody>
      </p:sp>
      <p:sp>
        <p:nvSpPr>
          <p:cNvPr id="750" name="Google Shape;750;p24"/>
          <p:cNvSpPr txBox="1"/>
          <p:nvPr/>
        </p:nvSpPr>
        <p:spPr>
          <a:xfrm>
            <a:off x="9949617" y="5931986"/>
            <a:ext cx="1450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Gross national product</a:t>
            </a:r>
            <a:endParaRPr/>
          </a:p>
        </p:txBody>
      </p:sp>
      <p:sp>
        <p:nvSpPr>
          <p:cNvPr id="751" name="Google Shape;751;p24"/>
          <p:cNvSpPr txBox="1"/>
          <p:nvPr/>
        </p:nvSpPr>
        <p:spPr>
          <a:xfrm>
            <a:off x="9652720" y="6006419"/>
            <a:ext cx="348684" cy="369332"/>
          </a:xfrm>
          <a:prstGeom prst="rect">
            <a:avLst/>
          </a:prstGeom>
          <a:blipFill rotWithShape="1">
            <a:blip r:embed="rId3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52" name="Google Shape;752;p24"/>
          <p:cNvSpPr/>
          <p:nvPr/>
        </p:nvSpPr>
        <p:spPr>
          <a:xfrm>
            <a:off x="8161271" y="5410812"/>
            <a:ext cx="3124211" cy="45620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3" name="Google Shape;753;p24"/>
          <p:cNvSpPr txBox="1"/>
          <p:nvPr/>
        </p:nvSpPr>
        <p:spPr>
          <a:xfrm>
            <a:off x="6531988" y="6014389"/>
            <a:ext cx="375937" cy="276999"/>
          </a:xfrm>
          <a:prstGeom prst="rect">
            <a:avLst/>
          </a:prstGeom>
          <a:blipFill rotWithShape="1">
            <a:blip r:embed="rId35">
              <a:alphaModFix/>
            </a:blip>
            <a:stretch>
              <a:fillRect b="-6666" l="-13113" r="-1311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54" name="Google Shape;754;p24"/>
          <p:cNvSpPr/>
          <p:nvPr/>
        </p:nvSpPr>
        <p:spPr>
          <a:xfrm>
            <a:off x="8060464" y="3607497"/>
            <a:ext cx="3272136" cy="408899"/>
          </a:xfrm>
          <a:prstGeom prst="rect">
            <a:avLst/>
          </a:prstGeom>
          <a:solidFill>
            <a:srgbClr val="FF0000">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5" name="Google Shape;755;p24"/>
          <p:cNvSpPr/>
          <p:nvPr/>
        </p:nvSpPr>
        <p:spPr>
          <a:xfrm>
            <a:off x="8060463" y="4095903"/>
            <a:ext cx="3272137" cy="408899"/>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25"/>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Input-Output Analysis: top-down</a:t>
            </a:r>
            <a:endParaRPr/>
          </a:p>
        </p:txBody>
      </p:sp>
      <p:sp>
        <p:nvSpPr>
          <p:cNvPr id="762" name="Google Shape;762;p25"/>
          <p:cNvSpPr txBox="1"/>
          <p:nvPr/>
        </p:nvSpPr>
        <p:spPr>
          <a:xfrm>
            <a:off x="402400" y="1490008"/>
            <a:ext cx="5324086" cy="1938992"/>
          </a:xfrm>
          <a:prstGeom prst="rect">
            <a:avLst/>
          </a:prstGeom>
          <a:blipFill rotWithShape="1">
            <a:blip r:embed="rId3">
              <a:alphaModFix/>
            </a:blip>
            <a:stretch>
              <a:fillRect b="-2192" l="-572" r="-228" t="-9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Shape&#10;&#10;Description automatically generated with low confidence" id="763" name="Google Shape;763;p25"/>
          <p:cNvPicPr preferRelativeResize="0"/>
          <p:nvPr/>
        </p:nvPicPr>
        <p:blipFill rotWithShape="1">
          <a:blip r:embed="rId4">
            <a:alphaModFix/>
          </a:blip>
          <a:srcRect b="15918" l="0" r="0" t="0"/>
          <a:stretch/>
        </p:blipFill>
        <p:spPr>
          <a:xfrm rot="-3352371">
            <a:off x="5908204" y="2066239"/>
            <a:ext cx="629045" cy="528911"/>
          </a:xfrm>
          <a:prstGeom prst="rect">
            <a:avLst/>
          </a:prstGeom>
          <a:noFill/>
          <a:ln>
            <a:noFill/>
          </a:ln>
        </p:spPr>
      </p:pic>
      <p:pic>
        <p:nvPicPr>
          <p:cNvPr descr="Shape&#10;&#10;Description automatically generated with low confidence" id="764" name="Google Shape;764;p25"/>
          <p:cNvPicPr preferRelativeResize="0"/>
          <p:nvPr/>
        </p:nvPicPr>
        <p:blipFill rotWithShape="1">
          <a:blip r:embed="rId5">
            <a:alphaModFix/>
          </a:blip>
          <a:srcRect b="12652" l="0" r="0" t="0"/>
          <a:stretch/>
        </p:blipFill>
        <p:spPr>
          <a:xfrm rot="-1979848">
            <a:off x="6529104" y="2466009"/>
            <a:ext cx="492543" cy="430221"/>
          </a:xfrm>
          <a:prstGeom prst="rect">
            <a:avLst/>
          </a:prstGeom>
          <a:noFill/>
          <a:ln>
            <a:noFill/>
          </a:ln>
        </p:spPr>
      </p:pic>
      <p:pic>
        <p:nvPicPr>
          <p:cNvPr descr="Shape&#10;&#10;Description automatically generated with low confidence" id="765" name="Google Shape;765;p25"/>
          <p:cNvPicPr preferRelativeResize="0"/>
          <p:nvPr/>
        </p:nvPicPr>
        <p:blipFill rotWithShape="1">
          <a:blip r:embed="rId6">
            <a:alphaModFix/>
          </a:blip>
          <a:srcRect b="20906" l="30408" r="31497" t="8706"/>
          <a:stretch/>
        </p:blipFill>
        <p:spPr>
          <a:xfrm rot="3830065">
            <a:off x="6753166" y="1901232"/>
            <a:ext cx="306358" cy="566033"/>
          </a:xfrm>
          <a:prstGeom prst="rect">
            <a:avLst/>
          </a:prstGeom>
          <a:noFill/>
          <a:ln>
            <a:noFill/>
          </a:ln>
        </p:spPr>
      </p:pic>
      <p:pic>
        <p:nvPicPr>
          <p:cNvPr descr="Shape&#10;&#10;Description automatically generated with low confidence" id="766" name="Google Shape;766;p25"/>
          <p:cNvPicPr preferRelativeResize="0"/>
          <p:nvPr/>
        </p:nvPicPr>
        <p:blipFill rotWithShape="1">
          <a:blip r:embed="rId7">
            <a:alphaModFix/>
          </a:blip>
          <a:srcRect b="24807" l="13989" r="14354" t="16418"/>
          <a:stretch/>
        </p:blipFill>
        <p:spPr>
          <a:xfrm>
            <a:off x="7199940" y="2366587"/>
            <a:ext cx="482745" cy="395974"/>
          </a:xfrm>
          <a:prstGeom prst="rect">
            <a:avLst/>
          </a:prstGeom>
          <a:noFill/>
          <a:ln>
            <a:noFill/>
          </a:ln>
        </p:spPr>
      </p:pic>
      <p:pic>
        <p:nvPicPr>
          <p:cNvPr descr="Shape&#10;&#10;Description automatically generated with low confidence" id="767" name="Google Shape;767;p25"/>
          <p:cNvPicPr preferRelativeResize="0"/>
          <p:nvPr/>
        </p:nvPicPr>
        <p:blipFill rotWithShape="1">
          <a:blip r:embed="rId8">
            <a:alphaModFix/>
          </a:blip>
          <a:srcRect b="14195" l="0" r="0" t="0"/>
          <a:stretch/>
        </p:blipFill>
        <p:spPr>
          <a:xfrm>
            <a:off x="7071168" y="5456343"/>
            <a:ext cx="1000196" cy="858219"/>
          </a:xfrm>
          <a:prstGeom prst="rect">
            <a:avLst/>
          </a:prstGeom>
          <a:noFill/>
          <a:ln>
            <a:noFill/>
          </a:ln>
        </p:spPr>
      </p:pic>
      <p:pic>
        <p:nvPicPr>
          <p:cNvPr descr="Shape&#10;&#10;Description automatically generated with low confidence" id="768" name="Google Shape;768;p25"/>
          <p:cNvPicPr preferRelativeResize="0"/>
          <p:nvPr/>
        </p:nvPicPr>
        <p:blipFill rotWithShape="1">
          <a:blip r:embed="rId9">
            <a:alphaModFix/>
          </a:blip>
          <a:srcRect b="12652" l="0" r="0" t="0"/>
          <a:stretch/>
        </p:blipFill>
        <p:spPr>
          <a:xfrm>
            <a:off x="8540554" y="5560175"/>
            <a:ext cx="867930" cy="758110"/>
          </a:xfrm>
          <a:prstGeom prst="rect">
            <a:avLst/>
          </a:prstGeom>
          <a:noFill/>
          <a:ln>
            <a:noFill/>
          </a:ln>
        </p:spPr>
      </p:pic>
      <p:pic>
        <p:nvPicPr>
          <p:cNvPr descr="Shape&#10;&#10;Description automatically generated with low confidence" id="769" name="Google Shape;769;p25"/>
          <p:cNvPicPr preferRelativeResize="0"/>
          <p:nvPr/>
        </p:nvPicPr>
        <p:blipFill rotWithShape="1">
          <a:blip r:embed="rId10">
            <a:alphaModFix/>
          </a:blip>
          <a:srcRect b="13287" l="0" r="0" t="0"/>
          <a:stretch/>
        </p:blipFill>
        <p:spPr>
          <a:xfrm>
            <a:off x="9701930" y="5382830"/>
            <a:ext cx="1130341" cy="980142"/>
          </a:xfrm>
          <a:prstGeom prst="rect">
            <a:avLst/>
          </a:prstGeom>
          <a:noFill/>
          <a:ln>
            <a:noFill/>
          </a:ln>
        </p:spPr>
      </p:pic>
      <p:pic>
        <p:nvPicPr>
          <p:cNvPr descr="Shape&#10;&#10;Description automatically generated with low confidence" id="770" name="Google Shape;770;p25"/>
          <p:cNvPicPr preferRelativeResize="0"/>
          <p:nvPr/>
        </p:nvPicPr>
        <p:blipFill rotWithShape="1">
          <a:blip r:embed="rId11">
            <a:alphaModFix/>
          </a:blip>
          <a:srcRect b="15011" l="27362" r="20485" t="0"/>
          <a:stretch/>
        </p:blipFill>
        <p:spPr>
          <a:xfrm>
            <a:off x="8686347" y="1976128"/>
            <a:ext cx="482603" cy="786433"/>
          </a:xfrm>
          <a:prstGeom prst="rect">
            <a:avLst/>
          </a:prstGeom>
          <a:noFill/>
          <a:ln>
            <a:noFill/>
          </a:ln>
        </p:spPr>
      </p:pic>
      <p:pic>
        <p:nvPicPr>
          <p:cNvPr descr="Shape&#10;&#10;Description automatically generated with low confidence" id="771" name="Google Shape;771;p25"/>
          <p:cNvPicPr preferRelativeResize="0"/>
          <p:nvPr/>
        </p:nvPicPr>
        <p:blipFill rotWithShape="1">
          <a:blip r:embed="rId12">
            <a:alphaModFix/>
          </a:blip>
          <a:srcRect b="13379" l="0" r="0" t="0"/>
          <a:stretch/>
        </p:blipFill>
        <p:spPr>
          <a:xfrm flipH="1">
            <a:off x="10017458" y="1937522"/>
            <a:ext cx="882798" cy="764690"/>
          </a:xfrm>
          <a:prstGeom prst="rect">
            <a:avLst/>
          </a:prstGeom>
          <a:noFill/>
          <a:ln>
            <a:noFill/>
          </a:ln>
        </p:spPr>
      </p:pic>
      <p:pic>
        <p:nvPicPr>
          <p:cNvPr descr="Shape&#10;&#10;Description automatically generated with low confidence" id="772" name="Google Shape;772;p25"/>
          <p:cNvPicPr preferRelativeResize="0"/>
          <p:nvPr/>
        </p:nvPicPr>
        <p:blipFill rotWithShape="1">
          <a:blip r:embed="rId13">
            <a:alphaModFix/>
          </a:blip>
          <a:srcRect b="13559" l="0" r="0" t="0"/>
          <a:stretch/>
        </p:blipFill>
        <p:spPr>
          <a:xfrm>
            <a:off x="10832271" y="2306618"/>
            <a:ext cx="406771" cy="351612"/>
          </a:xfrm>
          <a:prstGeom prst="rect">
            <a:avLst/>
          </a:prstGeom>
          <a:noFill/>
          <a:ln>
            <a:noFill/>
          </a:ln>
        </p:spPr>
      </p:pic>
      <p:sp>
        <p:nvSpPr>
          <p:cNvPr id="773" name="Google Shape;773;p25"/>
          <p:cNvSpPr/>
          <p:nvPr/>
        </p:nvSpPr>
        <p:spPr>
          <a:xfrm>
            <a:off x="8041220" y="2233538"/>
            <a:ext cx="388405" cy="266097"/>
          </a:xfrm>
          <a:prstGeom prst="rightArrow">
            <a:avLst>
              <a:gd fmla="val 50000" name="adj1"/>
              <a:gd fmla="val 50000" name="adj2"/>
            </a:avLst>
          </a:prstGeom>
          <a:gradFill>
            <a:gsLst>
              <a:gs pos="0">
                <a:srgbClr val="474747"/>
              </a:gs>
              <a:gs pos="50000">
                <a:schemeClr val="dk1"/>
              </a:gs>
              <a:gs pos="100000">
                <a:schemeClr val="dk1"/>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25"/>
          <p:cNvSpPr/>
          <p:nvPr/>
        </p:nvSpPr>
        <p:spPr>
          <a:xfrm>
            <a:off x="9421516" y="2233538"/>
            <a:ext cx="388405" cy="266097"/>
          </a:xfrm>
          <a:prstGeom prst="rightArrow">
            <a:avLst>
              <a:gd fmla="val 50000" name="adj1"/>
              <a:gd fmla="val 50000" name="adj2"/>
            </a:avLst>
          </a:prstGeom>
          <a:gradFill>
            <a:gsLst>
              <a:gs pos="0">
                <a:srgbClr val="474747"/>
              </a:gs>
              <a:gs pos="50000">
                <a:schemeClr val="dk1"/>
              </a:gs>
              <a:gs pos="100000">
                <a:schemeClr val="dk1"/>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p25"/>
          <p:cNvSpPr txBox="1"/>
          <p:nvPr/>
        </p:nvSpPr>
        <p:spPr>
          <a:xfrm>
            <a:off x="5047477" y="3062033"/>
            <a:ext cx="6558414" cy="2046714"/>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Value added is usually disaggregated into 3 main categories: </a:t>
            </a:r>
            <a:endParaRPr/>
          </a:p>
          <a:p>
            <a:pPr indent="-285750" lvl="2" marL="1200150" marR="0" rtl="0" algn="l">
              <a:spcBef>
                <a:spcPts val="600"/>
              </a:spcBef>
              <a:spcAft>
                <a:spcPts val="0"/>
              </a:spcAft>
              <a:buClr>
                <a:schemeClr val="dk1"/>
              </a:buClr>
              <a:buSzPts val="1400"/>
              <a:buFont typeface="Courier New"/>
              <a:buChar char="o"/>
            </a:pPr>
            <a:r>
              <a:rPr b="1" i="0" lang="en-US" sz="1400" u="none" cap="none" strike="noStrike">
                <a:solidFill>
                  <a:schemeClr val="dk1"/>
                </a:solidFill>
                <a:latin typeface="Calibri"/>
                <a:ea typeface="Calibri"/>
                <a:cs typeface="Calibri"/>
                <a:sym typeface="Calibri"/>
              </a:rPr>
              <a:t>Labor compensation: </a:t>
            </a:r>
            <a:r>
              <a:rPr b="0" i="0" lang="en-US" sz="1400" u="none" cap="none" strike="noStrike">
                <a:solidFill>
                  <a:schemeClr val="dk1"/>
                </a:solidFill>
                <a:latin typeface="Calibri"/>
                <a:ea typeface="Calibri"/>
                <a:cs typeface="Calibri"/>
                <a:sym typeface="Calibri"/>
              </a:rPr>
              <a:t>workers provide intrinsic fundamental value to products (design, assembly, …)</a:t>
            </a:r>
            <a:endParaRPr/>
          </a:p>
          <a:p>
            <a:pPr indent="-285750" lvl="2" marL="1200150" marR="0" rtl="0" algn="l">
              <a:spcBef>
                <a:spcPts val="600"/>
              </a:spcBef>
              <a:spcAft>
                <a:spcPts val="0"/>
              </a:spcAft>
              <a:buClr>
                <a:schemeClr val="dk1"/>
              </a:buClr>
              <a:buSzPts val="1400"/>
              <a:buFont typeface="Courier New"/>
              <a:buChar char="o"/>
            </a:pPr>
            <a:r>
              <a:rPr b="1" i="0" lang="en-US" sz="1400" u="none" cap="none" strike="noStrike">
                <a:solidFill>
                  <a:schemeClr val="dk1"/>
                </a:solidFill>
                <a:latin typeface="Calibri"/>
                <a:ea typeface="Calibri"/>
                <a:cs typeface="Calibri"/>
                <a:sym typeface="Calibri"/>
              </a:rPr>
              <a:t>Capital consumption and operational margins</a:t>
            </a:r>
            <a:r>
              <a:rPr b="0" i="0" lang="en-US" sz="1400" u="none" cap="none" strike="noStrike">
                <a:solidFill>
                  <a:schemeClr val="dk1"/>
                </a:solidFill>
                <a:latin typeface="Calibri"/>
                <a:ea typeface="Calibri"/>
                <a:cs typeface="Calibri"/>
                <a:sym typeface="Calibri"/>
              </a:rPr>
              <a:t>: amortization of infrastructure required to support the production process (machinery, buildings, …); deficits or surplus of the economic activity</a:t>
            </a:r>
            <a:endParaRPr/>
          </a:p>
          <a:p>
            <a:pPr indent="-285750" lvl="2" marL="1200150" marR="0" rtl="0" algn="l">
              <a:spcBef>
                <a:spcPts val="600"/>
              </a:spcBef>
              <a:spcAft>
                <a:spcPts val="0"/>
              </a:spcAft>
              <a:buClr>
                <a:schemeClr val="dk1"/>
              </a:buClr>
              <a:buSzPts val="1400"/>
              <a:buFont typeface="Courier New"/>
              <a:buChar char="o"/>
            </a:pPr>
            <a:r>
              <a:rPr b="1" i="0" lang="en-US" sz="1400" u="none" cap="none" strike="noStrike">
                <a:solidFill>
                  <a:schemeClr val="dk1"/>
                </a:solidFill>
                <a:latin typeface="Calibri"/>
                <a:ea typeface="Calibri"/>
                <a:cs typeface="Calibri"/>
                <a:sym typeface="Calibri"/>
              </a:rPr>
              <a:t>Taxes</a:t>
            </a:r>
            <a:r>
              <a:rPr b="0" i="0" lang="en-US" sz="1400" u="none" cap="none" strike="noStrike">
                <a:solidFill>
                  <a:schemeClr val="dk1"/>
                </a:solidFill>
                <a:latin typeface="Calibri"/>
                <a:ea typeface="Calibri"/>
                <a:cs typeface="Calibri"/>
                <a:sym typeface="Calibri"/>
              </a:rPr>
              <a:t>: compensation paid to government to take advantage of public services (streets, other infrastructures)</a:t>
            </a:r>
            <a:endParaRPr/>
          </a:p>
        </p:txBody>
      </p:sp>
      <p:sp>
        <p:nvSpPr>
          <p:cNvPr id="776" name="Google Shape;776;p25"/>
          <p:cNvSpPr txBox="1"/>
          <p:nvPr/>
        </p:nvSpPr>
        <p:spPr>
          <a:xfrm>
            <a:off x="2831320" y="4270031"/>
            <a:ext cx="969047" cy="509307"/>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77" name="Google Shape;777;p25"/>
          <p:cNvSpPr txBox="1"/>
          <p:nvPr/>
        </p:nvSpPr>
        <p:spPr>
          <a:xfrm>
            <a:off x="820558" y="4282783"/>
            <a:ext cx="1306603"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778" name="Google Shape;778;p25"/>
          <p:cNvSpPr/>
          <p:nvPr/>
        </p:nvSpPr>
        <p:spPr>
          <a:xfrm>
            <a:off x="2714260" y="4155211"/>
            <a:ext cx="1207008" cy="77564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p25"/>
          <p:cNvSpPr/>
          <p:nvPr/>
        </p:nvSpPr>
        <p:spPr>
          <a:xfrm>
            <a:off x="2714260" y="5120837"/>
            <a:ext cx="1207008" cy="66217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p25"/>
          <p:cNvSpPr txBox="1"/>
          <p:nvPr/>
        </p:nvSpPr>
        <p:spPr>
          <a:xfrm>
            <a:off x="2189983" y="4253544"/>
            <a:ext cx="398633" cy="552459"/>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81" name="Google Shape;781;p25"/>
          <p:cNvSpPr txBox="1"/>
          <p:nvPr/>
        </p:nvSpPr>
        <p:spPr>
          <a:xfrm>
            <a:off x="2870791" y="3764893"/>
            <a:ext cx="890104" cy="369332"/>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82" name="Google Shape;782;p25"/>
          <p:cNvSpPr txBox="1"/>
          <p:nvPr/>
        </p:nvSpPr>
        <p:spPr>
          <a:xfrm>
            <a:off x="2325412" y="3528210"/>
            <a:ext cx="201565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783" name="Google Shape;783;p25"/>
          <p:cNvSpPr txBox="1"/>
          <p:nvPr/>
        </p:nvSpPr>
        <p:spPr>
          <a:xfrm>
            <a:off x="1630336" y="5136110"/>
            <a:ext cx="94512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Labor</a:t>
            </a:r>
            <a:endParaRPr/>
          </a:p>
        </p:txBody>
      </p:sp>
      <p:sp>
        <p:nvSpPr>
          <p:cNvPr id="784" name="Google Shape;784;p25"/>
          <p:cNvSpPr txBox="1"/>
          <p:nvPr/>
        </p:nvSpPr>
        <p:spPr>
          <a:xfrm>
            <a:off x="989412" y="5412939"/>
            <a:ext cx="1586048"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Capital, taxes, …</a:t>
            </a:r>
            <a:endParaRPr/>
          </a:p>
        </p:txBody>
      </p:sp>
      <p:sp>
        <p:nvSpPr>
          <p:cNvPr id="785" name="Google Shape;785;p25"/>
          <p:cNvSpPr txBox="1"/>
          <p:nvPr/>
        </p:nvSpPr>
        <p:spPr>
          <a:xfrm>
            <a:off x="1543208" y="5985496"/>
            <a:ext cx="1032251"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Imports</a:t>
            </a:r>
            <a:endParaRPr/>
          </a:p>
        </p:txBody>
      </p:sp>
      <p:sp>
        <p:nvSpPr>
          <p:cNvPr id="786" name="Google Shape;786;p25"/>
          <p:cNvSpPr txBox="1"/>
          <p:nvPr/>
        </p:nvSpPr>
        <p:spPr>
          <a:xfrm>
            <a:off x="4046240" y="4398442"/>
            <a:ext cx="443968" cy="289182"/>
          </a:xfrm>
          <a:prstGeom prst="rect">
            <a:avLst/>
          </a:prstGeom>
          <a:blipFill rotWithShape="1">
            <a:blip r:embed="rId17">
              <a:alphaModFix/>
            </a:blip>
            <a:stretch>
              <a:fillRect b="-12764" l="-10958" r="-27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87" name="Google Shape;787;p25"/>
          <p:cNvSpPr txBox="1"/>
          <p:nvPr/>
        </p:nvSpPr>
        <p:spPr>
          <a:xfrm>
            <a:off x="2847367" y="5176999"/>
            <a:ext cx="320088" cy="509307"/>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88" name="Google Shape;788;p25"/>
          <p:cNvSpPr txBox="1"/>
          <p:nvPr/>
        </p:nvSpPr>
        <p:spPr>
          <a:xfrm>
            <a:off x="2831320" y="6021100"/>
            <a:ext cx="364908" cy="276999"/>
          </a:xfrm>
          <a:prstGeom prst="rect">
            <a:avLst/>
          </a:prstGeom>
          <a:blipFill rotWithShape="1">
            <a:blip r:embed="rId19">
              <a:alphaModFix/>
            </a:blip>
            <a:stretch>
              <a:fillRect b="-15553" l="-9999" r="-333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89" name="Google Shape;789;p25"/>
          <p:cNvSpPr/>
          <p:nvPr/>
        </p:nvSpPr>
        <p:spPr>
          <a:xfrm>
            <a:off x="2714260" y="5978918"/>
            <a:ext cx="1207008" cy="41041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p25"/>
          <p:cNvSpPr txBox="1"/>
          <p:nvPr/>
        </p:nvSpPr>
        <p:spPr>
          <a:xfrm>
            <a:off x="3423268" y="5176999"/>
            <a:ext cx="325409" cy="509307"/>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91" name="Google Shape;791;p25"/>
          <p:cNvSpPr txBox="1"/>
          <p:nvPr/>
        </p:nvSpPr>
        <p:spPr>
          <a:xfrm>
            <a:off x="3407221" y="6021100"/>
            <a:ext cx="370230" cy="276999"/>
          </a:xfrm>
          <a:prstGeom prst="rect">
            <a:avLst/>
          </a:prstGeom>
          <a:blipFill rotWithShape="1">
            <a:blip r:embed="rId21">
              <a:alphaModFix/>
            </a:blip>
            <a:stretch>
              <a:fillRect b="-15553" l="-11474" r="-163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92" name="Google Shape;792;p25"/>
          <p:cNvSpPr txBox="1"/>
          <p:nvPr/>
        </p:nvSpPr>
        <p:spPr>
          <a:xfrm>
            <a:off x="4046240" y="5293945"/>
            <a:ext cx="438132" cy="289182"/>
          </a:xfrm>
          <a:prstGeom prst="rect">
            <a:avLst/>
          </a:prstGeom>
          <a:blipFill rotWithShape="1">
            <a:blip r:embed="rId22">
              <a:alphaModFix/>
            </a:blip>
            <a:stretch>
              <a:fillRect b="-12498" l="-11109" r="-277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93" name="Google Shape;793;p25"/>
          <p:cNvSpPr txBox="1"/>
          <p:nvPr/>
        </p:nvSpPr>
        <p:spPr>
          <a:xfrm>
            <a:off x="4054034" y="6015008"/>
            <a:ext cx="508088" cy="289182"/>
          </a:xfrm>
          <a:prstGeom prst="rect">
            <a:avLst/>
          </a:prstGeom>
          <a:blipFill rotWithShape="1">
            <a:blip r:embed="rId23">
              <a:alphaModFix/>
            </a:blip>
            <a:stretch>
              <a:fillRect b="-12764" l="-8433" r="-481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26"/>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Input-Output Analysis: top-down</a:t>
            </a:r>
            <a:endParaRPr/>
          </a:p>
        </p:txBody>
      </p:sp>
      <p:sp>
        <p:nvSpPr>
          <p:cNvPr id="800" name="Google Shape;800;p26"/>
          <p:cNvSpPr/>
          <p:nvPr/>
        </p:nvSpPr>
        <p:spPr>
          <a:xfrm>
            <a:off x="7194070" y="5865084"/>
            <a:ext cx="1984707" cy="418091"/>
          </a:xfrm>
          <a:prstGeom prst="rect">
            <a:avLst/>
          </a:prstGeom>
          <a:solidFill>
            <a:srgbClr val="FBE4D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1" name="Google Shape;801;p26"/>
          <p:cNvSpPr/>
          <p:nvPr/>
        </p:nvSpPr>
        <p:spPr>
          <a:xfrm>
            <a:off x="7194070" y="4390268"/>
            <a:ext cx="1984707" cy="775645"/>
          </a:xfrm>
          <a:prstGeom prst="rect">
            <a:avLst/>
          </a:prstGeom>
          <a:solidFill>
            <a:srgbClr val="D8E2F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2" name="Google Shape;802;p26"/>
          <p:cNvSpPr/>
          <p:nvPr/>
        </p:nvSpPr>
        <p:spPr>
          <a:xfrm>
            <a:off x="2673791" y="4390268"/>
            <a:ext cx="1207008" cy="775645"/>
          </a:xfrm>
          <a:prstGeom prst="rect">
            <a:avLst/>
          </a:prstGeom>
          <a:solidFill>
            <a:srgbClr val="D8E2F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3" name="Google Shape;803;p26"/>
          <p:cNvSpPr txBox="1"/>
          <p:nvPr/>
        </p:nvSpPr>
        <p:spPr>
          <a:xfrm>
            <a:off x="402400" y="1373714"/>
            <a:ext cx="11460086" cy="1661993"/>
          </a:xfrm>
          <a:prstGeom prst="rect">
            <a:avLst/>
          </a:prstGeom>
          <a:blipFill rotWithShape="1">
            <a:blip r:embed="rId3">
              <a:alphaModFix/>
            </a:blip>
            <a:stretch>
              <a:fillRect b="-2928" l="-265" r="0" t="-109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04" name="Google Shape;804;p26"/>
          <p:cNvSpPr txBox="1"/>
          <p:nvPr/>
        </p:nvSpPr>
        <p:spPr>
          <a:xfrm>
            <a:off x="2790851" y="4505088"/>
            <a:ext cx="969047" cy="509307"/>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05" name="Google Shape;805;p26"/>
          <p:cNvSpPr txBox="1"/>
          <p:nvPr/>
        </p:nvSpPr>
        <p:spPr>
          <a:xfrm>
            <a:off x="780089" y="4517840"/>
            <a:ext cx="1306603"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806" name="Google Shape;806;p26"/>
          <p:cNvSpPr txBox="1"/>
          <p:nvPr/>
        </p:nvSpPr>
        <p:spPr>
          <a:xfrm>
            <a:off x="4278967" y="4462820"/>
            <a:ext cx="398633" cy="599588"/>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07" name="Google Shape;807;p26"/>
          <p:cNvSpPr/>
          <p:nvPr/>
        </p:nvSpPr>
        <p:spPr>
          <a:xfrm>
            <a:off x="4216172" y="4385626"/>
            <a:ext cx="475155" cy="77581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8" name="Google Shape;808;p26"/>
          <p:cNvSpPr txBox="1"/>
          <p:nvPr/>
        </p:nvSpPr>
        <p:spPr>
          <a:xfrm>
            <a:off x="2149514" y="4488601"/>
            <a:ext cx="398633" cy="552459"/>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09" name="Google Shape;809;p26"/>
          <p:cNvSpPr txBox="1"/>
          <p:nvPr/>
        </p:nvSpPr>
        <p:spPr>
          <a:xfrm>
            <a:off x="2830322" y="3953295"/>
            <a:ext cx="890104"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0" name="Google Shape;810;p26"/>
          <p:cNvSpPr txBox="1"/>
          <p:nvPr/>
        </p:nvSpPr>
        <p:spPr>
          <a:xfrm>
            <a:off x="2622072" y="3378884"/>
            <a:ext cx="130660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811" name="Google Shape;811;p26"/>
          <p:cNvSpPr txBox="1"/>
          <p:nvPr/>
        </p:nvSpPr>
        <p:spPr>
          <a:xfrm>
            <a:off x="3759898" y="3382884"/>
            <a:ext cx="136633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Consumption activities</a:t>
            </a:r>
            <a:endParaRPr/>
          </a:p>
        </p:txBody>
      </p:sp>
      <p:sp>
        <p:nvSpPr>
          <p:cNvPr id="812" name="Google Shape;812;p26"/>
          <p:cNvSpPr txBox="1"/>
          <p:nvPr/>
        </p:nvSpPr>
        <p:spPr>
          <a:xfrm>
            <a:off x="2126095" y="3993370"/>
            <a:ext cx="443968" cy="289182"/>
          </a:xfrm>
          <a:prstGeom prst="rect">
            <a:avLst/>
          </a:prstGeom>
          <a:blipFill rotWithShape="1">
            <a:blip r:embed="rId8">
              <a:alphaModFix/>
            </a:blip>
            <a:stretch>
              <a:fillRect b="-12498" l="-10958" r="-27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3" name="Google Shape;813;p26"/>
          <p:cNvSpPr txBox="1"/>
          <p:nvPr/>
        </p:nvSpPr>
        <p:spPr>
          <a:xfrm>
            <a:off x="4278967" y="3998062"/>
            <a:ext cx="435056" cy="289182"/>
          </a:xfrm>
          <a:prstGeom prst="rect">
            <a:avLst/>
          </a:prstGeom>
          <a:blipFill rotWithShape="1">
            <a:blip r:embed="rId9">
              <a:alphaModFix/>
            </a:blip>
            <a:stretch>
              <a:fillRect b="-12764" l="-11265" r="-281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4" name="Google Shape;814;p26"/>
          <p:cNvSpPr txBox="1"/>
          <p:nvPr/>
        </p:nvSpPr>
        <p:spPr>
          <a:xfrm>
            <a:off x="5087659" y="4479226"/>
            <a:ext cx="398633" cy="59772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5" name="Google Shape;815;p26"/>
          <p:cNvSpPr txBox="1"/>
          <p:nvPr/>
        </p:nvSpPr>
        <p:spPr>
          <a:xfrm>
            <a:off x="9686774" y="3948395"/>
            <a:ext cx="136633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2"/>
                </a:solidFill>
                <a:latin typeface="Trebuchet MS"/>
                <a:ea typeface="Trebuchet MS"/>
                <a:cs typeface="Trebuchet MS"/>
                <a:sym typeface="Trebuchet MS"/>
              </a:rPr>
              <a:t>Technical coefficients</a:t>
            </a:r>
            <a:endParaRPr/>
          </a:p>
        </p:txBody>
      </p:sp>
      <p:sp>
        <p:nvSpPr>
          <p:cNvPr id="816" name="Google Shape;816;p26"/>
          <p:cNvSpPr txBox="1"/>
          <p:nvPr/>
        </p:nvSpPr>
        <p:spPr>
          <a:xfrm>
            <a:off x="5100749" y="3993370"/>
            <a:ext cx="461024" cy="289182"/>
          </a:xfrm>
          <a:prstGeom prst="rect">
            <a:avLst/>
          </a:prstGeom>
          <a:blipFill rotWithShape="1">
            <a:blip r:embed="rId11">
              <a:alphaModFix/>
            </a:blip>
            <a:stretch>
              <a:fillRect b="-12498" l="-10666" r="-399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7" name="Google Shape;817;p26"/>
          <p:cNvSpPr/>
          <p:nvPr/>
        </p:nvSpPr>
        <p:spPr>
          <a:xfrm>
            <a:off x="5049397" y="4385626"/>
            <a:ext cx="475155" cy="77581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8" name="Google Shape;818;p26"/>
          <p:cNvSpPr txBox="1"/>
          <p:nvPr/>
        </p:nvSpPr>
        <p:spPr>
          <a:xfrm>
            <a:off x="9599121" y="4606077"/>
            <a:ext cx="1541640" cy="307328"/>
          </a:xfrm>
          <a:prstGeom prst="rect">
            <a:avLst/>
          </a:prstGeom>
          <a:blipFill rotWithShape="1">
            <a:blip r:embed="rId12">
              <a:alphaModFix/>
            </a:blip>
            <a:stretch>
              <a:fillRect b="-12000" l="0" r="-8694" t="-160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9" name="Google Shape;819;p26"/>
          <p:cNvSpPr txBox="1"/>
          <p:nvPr/>
        </p:nvSpPr>
        <p:spPr>
          <a:xfrm>
            <a:off x="7322602" y="4505088"/>
            <a:ext cx="1711879" cy="543162"/>
          </a:xfrm>
          <a:prstGeom prst="rect">
            <a:avLst/>
          </a:prstGeom>
          <a:blipFill rotWithShape="1">
            <a:blip r:embed="rId13">
              <a:alphaModFix/>
            </a:blip>
            <a:stretch>
              <a:fillRect b="-112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20" name="Google Shape;820;p26"/>
          <p:cNvSpPr txBox="1"/>
          <p:nvPr/>
        </p:nvSpPr>
        <p:spPr>
          <a:xfrm>
            <a:off x="7467720" y="3953295"/>
            <a:ext cx="1437406" cy="369332"/>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21" name="Google Shape;821;p26"/>
          <p:cNvSpPr txBox="1"/>
          <p:nvPr/>
        </p:nvSpPr>
        <p:spPr>
          <a:xfrm>
            <a:off x="6779673" y="4488601"/>
            <a:ext cx="398633" cy="552459"/>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22" name="Google Shape;822;p26"/>
          <p:cNvSpPr txBox="1"/>
          <p:nvPr/>
        </p:nvSpPr>
        <p:spPr>
          <a:xfrm>
            <a:off x="7525239" y="3378884"/>
            <a:ext cx="130660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823" name="Google Shape;823;p26"/>
          <p:cNvSpPr txBox="1"/>
          <p:nvPr/>
        </p:nvSpPr>
        <p:spPr>
          <a:xfrm>
            <a:off x="6735700" y="3993370"/>
            <a:ext cx="423128" cy="289182"/>
          </a:xfrm>
          <a:prstGeom prst="rect">
            <a:avLst/>
          </a:prstGeom>
          <a:blipFill rotWithShape="1">
            <a:blip r:embed="rId16">
              <a:alphaModFix/>
            </a:blip>
            <a:stretch>
              <a:fillRect b="-12498" l="-5796" r="-434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24" name="Google Shape;824;p26"/>
          <p:cNvSpPr/>
          <p:nvPr/>
        </p:nvSpPr>
        <p:spPr>
          <a:xfrm>
            <a:off x="2667613" y="5865084"/>
            <a:ext cx="1207008" cy="418091"/>
          </a:xfrm>
          <a:prstGeom prst="rect">
            <a:avLst/>
          </a:prstGeom>
          <a:solidFill>
            <a:srgbClr val="FBE4D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5" name="Google Shape;825;p26"/>
          <p:cNvSpPr txBox="1"/>
          <p:nvPr/>
        </p:nvSpPr>
        <p:spPr>
          <a:xfrm>
            <a:off x="1228680" y="5912642"/>
            <a:ext cx="130660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Value added</a:t>
            </a:r>
            <a:endParaRPr/>
          </a:p>
        </p:txBody>
      </p:sp>
      <p:sp>
        <p:nvSpPr>
          <p:cNvPr id="826" name="Google Shape;826;p26"/>
          <p:cNvSpPr txBox="1"/>
          <p:nvPr/>
        </p:nvSpPr>
        <p:spPr>
          <a:xfrm>
            <a:off x="2887218" y="5921246"/>
            <a:ext cx="284565" cy="276999"/>
          </a:xfrm>
          <a:prstGeom prst="rect">
            <a:avLst/>
          </a:prstGeom>
          <a:blipFill rotWithShape="1">
            <a:blip r:embed="rId17">
              <a:alphaModFix/>
            </a:blip>
            <a:stretch>
              <a:fillRect b="-15215" l="-17389" r="-652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27" name="Google Shape;827;p26"/>
          <p:cNvSpPr txBox="1"/>
          <p:nvPr/>
        </p:nvSpPr>
        <p:spPr>
          <a:xfrm>
            <a:off x="2163316" y="5580727"/>
            <a:ext cx="432811" cy="289182"/>
          </a:xfrm>
          <a:prstGeom prst="rect">
            <a:avLst/>
          </a:prstGeom>
          <a:blipFill rotWithShape="1">
            <a:blip r:embed="rId18">
              <a:alphaModFix/>
            </a:blip>
            <a:stretch>
              <a:fillRect b="-12498" l="-11265" r="-281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28" name="Google Shape;828;p26"/>
          <p:cNvSpPr txBox="1"/>
          <p:nvPr/>
        </p:nvSpPr>
        <p:spPr>
          <a:xfrm>
            <a:off x="3391388" y="5921246"/>
            <a:ext cx="289887" cy="276999"/>
          </a:xfrm>
          <a:prstGeom prst="rect">
            <a:avLst/>
          </a:prstGeom>
          <a:blipFill rotWithShape="1">
            <a:blip r:embed="rId19">
              <a:alphaModFix/>
            </a:blip>
            <a:stretch>
              <a:fillRect b="-15215" l="-14580" r="-624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29" name="Google Shape;829;p26"/>
          <p:cNvSpPr txBox="1"/>
          <p:nvPr/>
        </p:nvSpPr>
        <p:spPr>
          <a:xfrm>
            <a:off x="7400833" y="5921246"/>
            <a:ext cx="653320" cy="276999"/>
          </a:xfrm>
          <a:prstGeom prst="rect">
            <a:avLst/>
          </a:prstGeom>
          <a:blipFill rotWithShape="1">
            <a:blip r:embed="rId20">
              <a:alphaModFix/>
            </a:blip>
            <a:stretch>
              <a:fillRect b="-249971" l="-25231" r="-70088" t="-16953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30" name="Google Shape;830;p26"/>
          <p:cNvSpPr txBox="1"/>
          <p:nvPr/>
        </p:nvSpPr>
        <p:spPr>
          <a:xfrm>
            <a:off x="8315233" y="5921246"/>
            <a:ext cx="663963" cy="276999"/>
          </a:xfrm>
          <a:prstGeom prst="rect">
            <a:avLst/>
          </a:prstGeom>
          <a:blipFill rotWithShape="1">
            <a:blip r:embed="rId21">
              <a:alphaModFix/>
            </a:blip>
            <a:stretch>
              <a:fillRect b="-249971" l="-23852" r="-67887" t="-16953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31" name="Google Shape;831;p26"/>
          <p:cNvSpPr txBox="1"/>
          <p:nvPr/>
        </p:nvSpPr>
        <p:spPr>
          <a:xfrm>
            <a:off x="6735700" y="5508983"/>
            <a:ext cx="417743" cy="289182"/>
          </a:xfrm>
          <a:prstGeom prst="rect">
            <a:avLst/>
          </a:prstGeom>
          <a:blipFill rotWithShape="1">
            <a:blip r:embed="rId22">
              <a:alphaModFix/>
            </a:blip>
            <a:stretch>
              <a:fillRect b="-12764" l="-5881" r="-441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32" name="Google Shape;832;p26"/>
          <p:cNvSpPr txBox="1"/>
          <p:nvPr/>
        </p:nvSpPr>
        <p:spPr>
          <a:xfrm>
            <a:off x="9664125" y="5354998"/>
            <a:ext cx="136633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2"/>
                </a:solidFill>
                <a:latin typeface="Trebuchet MS"/>
                <a:ea typeface="Trebuchet MS"/>
                <a:cs typeface="Trebuchet MS"/>
                <a:sym typeface="Trebuchet MS"/>
              </a:rPr>
              <a:t>Value added coefficients</a:t>
            </a:r>
            <a:endParaRPr/>
          </a:p>
        </p:txBody>
      </p:sp>
      <p:sp>
        <p:nvSpPr>
          <p:cNvPr id="833" name="Google Shape;833;p26"/>
          <p:cNvSpPr txBox="1"/>
          <p:nvPr/>
        </p:nvSpPr>
        <p:spPr>
          <a:xfrm>
            <a:off x="9599121" y="5956238"/>
            <a:ext cx="1475084" cy="307328"/>
          </a:xfrm>
          <a:prstGeom prst="rect">
            <a:avLst/>
          </a:prstGeom>
          <a:blipFill rotWithShape="1">
            <a:blip r:embed="rId23">
              <a:alphaModFix/>
            </a:blip>
            <a:stretch>
              <a:fillRect b="-13999" l="-1239" r="-10742" t="-1399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34" name="Google Shape;834;p26"/>
          <p:cNvSpPr txBox="1"/>
          <p:nvPr/>
        </p:nvSpPr>
        <p:spPr>
          <a:xfrm>
            <a:off x="5784087" y="5912642"/>
            <a:ext cx="130660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Value added</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27"/>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Input-Output Analysis: top-down</a:t>
            </a:r>
            <a:endParaRPr/>
          </a:p>
        </p:txBody>
      </p:sp>
      <p:sp>
        <p:nvSpPr>
          <p:cNvPr id="841" name="Google Shape;841;p27"/>
          <p:cNvSpPr/>
          <p:nvPr/>
        </p:nvSpPr>
        <p:spPr>
          <a:xfrm>
            <a:off x="7194070" y="5872170"/>
            <a:ext cx="1984707" cy="418091"/>
          </a:xfrm>
          <a:prstGeom prst="rect">
            <a:avLst/>
          </a:prstGeom>
          <a:solidFill>
            <a:srgbClr val="C4E0B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p27"/>
          <p:cNvSpPr txBox="1"/>
          <p:nvPr/>
        </p:nvSpPr>
        <p:spPr>
          <a:xfrm>
            <a:off x="402400" y="1474110"/>
            <a:ext cx="11460086"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Environmental transactions coefficients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National economic accounts may be complemented with “</a:t>
            </a:r>
            <a:r>
              <a:rPr b="1" i="0" lang="en-US" sz="1400" u="none" cap="none" strike="noStrike">
                <a:solidFill>
                  <a:schemeClr val="accent2"/>
                </a:solidFill>
                <a:latin typeface="Calibri"/>
                <a:ea typeface="Calibri"/>
                <a:cs typeface="Calibri"/>
                <a:sym typeface="Calibri"/>
              </a:rPr>
              <a:t>environmental extensions</a:t>
            </a:r>
            <a:r>
              <a:rPr b="0" i="0" lang="en-US" sz="1400" u="none" cap="none" strike="noStrike">
                <a:solidFill>
                  <a:schemeClr val="dk1"/>
                </a:solidFill>
                <a:latin typeface="Calibri"/>
                <a:ea typeface="Calibri"/>
                <a:cs typeface="Calibri"/>
                <a:sym typeface="Calibri"/>
              </a:rPr>
              <a:t>” (also named “</a:t>
            </a:r>
            <a:r>
              <a:rPr b="1" i="0" lang="en-US" sz="1400" u="none" cap="none" strike="noStrike">
                <a:solidFill>
                  <a:schemeClr val="accent2"/>
                </a:solidFill>
                <a:latin typeface="Calibri"/>
                <a:ea typeface="Calibri"/>
                <a:cs typeface="Calibri"/>
                <a:sym typeface="Calibri"/>
              </a:rPr>
              <a:t>satellite accounts</a:t>
            </a:r>
            <a:r>
              <a:rPr b="0" i="0" lang="en-US" sz="1400" u="none" cap="none" strike="noStrike">
                <a:solidFill>
                  <a:schemeClr val="dk1"/>
                </a:solidFill>
                <a:latin typeface="Calibri"/>
                <a:ea typeface="Calibri"/>
                <a:cs typeface="Calibri"/>
                <a:sym typeface="Calibri"/>
              </a:rPr>
              <a:t>”), representing the link between each sector and the environment in terms of emissions and resource uses (in physical units)</a:t>
            </a:r>
            <a:endParaRPr/>
          </a:p>
          <a:p>
            <a:pPr indent="-285750" lvl="1" marL="742950" marR="0" rtl="0" algn="l">
              <a:spcBef>
                <a:spcPts val="1200"/>
              </a:spcBef>
              <a:spcAft>
                <a:spcPts val="0"/>
              </a:spcAft>
              <a:buClr>
                <a:schemeClr val="accent2"/>
              </a:buClr>
              <a:buSzPts val="1400"/>
              <a:buFont typeface="Arial"/>
              <a:buChar char="•"/>
            </a:pPr>
            <a:r>
              <a:rPr b="1" i="0" lang="en-US" sz="1400" u="none" cap="none" strike="noStrike">
                <a:solidFill>
                  <a:schemeClr val="accent2"/>
                </a:solidFill>
                <a:latin typeface="Calibri"/>
                <a:ea typeface="Calibri"/>
                <a:cs typeface="Calibri"/>
                <a:sym typeface="Calibri"/>
              </a:rPr>
              <a:t>Environmental transactions coefficients:</a:t>
            </a:r>
            <a:r>
              <a:rPr b="0" i="0" lang="en-US" sz="1400" u="none" cap="none" strike="noStrike">
                <a:solidFill>
                  <a:schemeClr val="dk1"/>
                </a:solidFill>
                <a:latin typeface="Calibri"/>
                <a:ea typeface="Calibri"/>
                <a:cs typeface="Calibri"/>
                <a:sym typeface="Calibri"/>
              </a:rPr>
              <a:t> ratio between i-th transactions to sector j-th, and sector j-th total output. </a:t>
            </a:r>
            <a:endParaRPr/>
          </a:p>
        </p:txBody>
      </p:sp>
      <p:sp>
        <p:nvSpPr>
          <p:cNvPr id="843" name="Google Shape;843;p27"/>
          <p:cNvSpPr txBox="1"/>
          <p:nvPr/>
        </p:nvSpPr>
        <p:spPr>
          <a:xfrm>
            <a:off x="2790851" y="4021935"/>
            <a:ext cx="969047" cy="509307"/>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44" name="Google Shape;844;p27"/>
          <p:cNvSpPr txBox="1"/>
          <p:nvPr/>
        </p:nvSpPr>
        <p:spPr>
          <a:xfrm>
            <a:off x="780089" y="4034687"/>
            <a:ext cx="1306603"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845" name="Google Shape;845;p27"/>
          <p:cNvSpPr txBox="1"/>
          <p:nvPr/>
        </p:nvSpPr>
        <p:spPr>
          <a:xfrm>
            <a:off x="4278967" y="3979667"/>
            <a:ext cx="398633" cy="59958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46" name="Google Shape;846;p27"/>
          <p:cNvSpPr/>
          <p:nvPr/>
        </p:nvSpPr>
        <p:spPr>
          <a:xfrm>
            <a:off x="2673791" y="3907115"/>
            <a:ext cx="1207008" cy="77564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27"/>
          <p:cNvSpPr/>
          <p:nvPr/>
        </p:nvSpPr>
        <p:spPr>
          <a:xfrm>
            <a:off x="4216172" y="3902473"/>
            <a:ext cx="475155" cy="77581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27"/>
          <p:cNvSpPr txBox="1"/>
          <p:nvPr/>
        </p:nvSpPr>
        <p:spPr>
          <a:xfrm>
            <a:off x="2149514" y="4005448"/>
            <a:ext cx="398633" cy="552459"/>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49" name="Google Shape;849;p27"/>
          <p:cNvSpPr txBox="1"/>
          <p:nvPr/>
        </p:nvSpPr>
        <p:spPr>
          <a:xfrm>
            <a:off x="2830322" y="3470142"/>
            <a:ext cx="890104"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50" name="Google Shape;850;p27"/>
          <p:cNvSpPr txBox="1"/>
          <p:nvPr/>
        </p:nvSpPr>
        <p:spPr>
          <a:xfrm>
            <a:off x="2622072" y="2895731"/>
            <a:ext cx="130660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Production activities</a:t>
            </a:r>
            <a:endParaRPr/>
          </a:p>
        </p:txBody>
      </p:sp>
      <p:sp>
        <p:nvSpPr>
          <p:cNvPr id="851" name="Google Shape;851;p27"/>
          <p:cNvSpPr txBox="1"/>
          <p:nvPr/>
        </p:nvSpPr>
        <p:spPr>
          <a:xfrm>
            <a:off x="3759898" y="2899731"/>
            <a:ext cx="136633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Trebuchet MS"/>
                <a:ea typeface="Trebuchet MS"/>
                <a:cs typeface="Trebuchet MS"/>
                <a:sym typeface="Trebuchet MS"/>
              </a:rPr>
              <a:t>Consumption activities</a:t>
            </a:r>
            <a:endParaRPr/>
          </a:p>
        </p:txBody>
      </p:sp>
      <p:sp>
        <p:nvSpPr>
          <p:cNvPr id="852" name="Google Shape;852;p27"/>
          <p:cNvSpPr txBox="1"/>
          <p:nvPr/>
        </p:nvSpPr>
        <p:spPr>
          <a:xfrm>
            <a:off x="2126095" y="3510217"/>
            <a:ext cx="443968" cy="289182"/>
          </a:xfrm>
          <a:prstGeom prst="rect">
            <a:avLst/>
          </a:prstGeom>
          <a:blipFill rotWithShape="1">
            <a:blip r:embed="rId7">
              <a:alphaModFix/>
            </a:blip>
            <a:stretch>
              <a:fillRect b="-12764" l="-10958" r="-27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53" name="Google Shape;853;p27"/>
          <p:cNvSpPr txBox="1"/>
          <p:nvPr/>
        </p:nvSpPr>
        <p:spPr>
          <a:xfrm>
            <a:off x="4278967" y="3514909"/>
            <a:ext cx="435056" cy="289182"/>
          </a:xfrm>
          <a:prstGeom prst="rect">
            <a:avLst/>
          </a:prstGeom>
          <a:blipFill rotWithShape="1">
            <a:blip r:embed="rId8">
              <a:alphaModFix/>
            </a:blip>
            <a:stretch>
              <a:fillRect b="-12764" l="-11265" r="-281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54" name="Google Shape;854;p27"/>
          <p:cNvSpPr txBox="1"/>
          <p:nvPr/>
        </p:nvSpPr>
        <p:spPr>
          <a:xfrm>
            <a:off x="5087659" y="3996073"/>
            <a:ext cx="398633" cy="59772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55" name="Google Shape;855;p27"/>
          <p:cNvSpPr txBox="1"/>
          <p:nvPr/>
        </p:nvSpPr>
        <p:spPr>
          <a:xfrm>
            <a:off x="5100749" y="3510217"/>
            <a:ext cx="461024" cy="289182"/>
          </a:xfrm>
          <a:prstGeom prst="rect">
            <a:avLst/>
          </a:prstGeom>
          <a:blipFill rotWithShape="1">
            <a:blip r:embed="rId10">
              <a:alphaModFix/>
            </a:blip>
            <a:stretch>
              <a:fillRect b="-12764" l="-10666" r="-399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56" name="Google Shape;856;p27"/>
          <p:cNvSpPr/>
          <p:nvPr/>
        </p:nvSpPr>
        <p:spPr>
          <a:xfrm>
            <a:off x="5049397" y="3902473"/>
            <a:ext cx="475155" cy="77581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27"/>
          <p:cNvSpPr/>
          <p:nvPr/>
        </p:nvSpPr>
        <p:spPr>
          <a:xfrm>
            <a:off x="2667613" y="4993855"/>
            <a:ext cx="1207008" cy="41809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27"/>
          <p:cNvSpPr txBox="1"/>
          <p:nvPr/>
        </p:nvSpPr>
        <p:spPr>
          <a:xfrm>
            <a:off x="1228680" y="5041413"/>
            <a:ext cx="130660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Value added</a:t>
            </a:r>
            <a:endParaRPr/>
          </a:p>
        </p:txBody>
      </p:sp>
      <p:sp>
        <p:nvSpPr>
          <p:cNvPr id="859" name="Google Shape;859;p27"/>
          <p:cNvSpPr txBox="1"/>
          <p:nvPr/>
        </p:nvSpPr>
        <p:spPr>
          <a:xfrm>
            <a:off x="2887218" y="5050017"/>
            <a:ext cx="284565" cy="276999"/>
          </a:xfrm>
          <a:prstGeom prst="rect">
            <a:avLst/>
          </a:prstGeom>
          <a:blipFill rotWithShape="1">
            <a:blip r:embed="rId11">
              <a:alphaModFix/>
            </a:blip>
            <a:stretch>
              <a:fillRect b="-15215" l="-17389" r="-652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0" name="Google Shape;860;p27"/>
          <p:cNvSpPr txBox="1"/>
          <p:nvPr/>
        </p:nvSpPr>
        <p:spPr>
          <a:xfrm>
            <a:off x="2163316" y="4709498"/>
            <a:ext cx="432811" cy="289182"/>
          </a:xfrm>
          <a:prstGeom prst="rect">
            <a:avLst/>
          </a:prstGeom>
          <a:blipFill rotWithShape="1">
            <a:blip r:embed="rId12">
              <a:alphaModFix/>
            </a:blip>
            <a:stretch>
              <a:fillRect b="-12764" l="-11265" r="-281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1" name="Google Shape;861;p27"/>
          <p:cNvSpPr txBox="1"/>
          <p:nvPr/>
        </p:nvSpPr>
        <p:spPr>
          <a:xfrm>
            <a:off x="3391388" y="5050017"/>
            <a:ext cx="289887" cy="276999"/>
          </a:xfrm>
          <a:prstGeom prst="rect">
            <a:avLst/>
          </a:prstGeom>
          <a:blipFill rotWithShape="1">
            <a:blip r:embed="rId13">
              <a:alphaModFix/>
            </a:blip>
            <a:stretch>
              <a:fillRect b="-15215" l="-14580" r="-624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2" name="Google Shape;862;p27"/>
          <p:cNvSpPr txBox="1"/>
          <p:nvPr/>
        </p:nvSpPr>
        <p:spPr>
          <a:xfrm>
            <a:off x="7400833" y="5928332"/>
            <a:ext cx="655564" cy="276999"/>
          </a:xfrm>
          <a:prstGeom prst="rect">
            <a:avLst/>
          </a:prstGeom>
          <a:blipFill rotWithShape="1">
            <a:blip r:embed="rId14">
              <a:alphaModFix/>
            </a:blip>
            <a:stretch>
              <a:fillRect b="-249971" l="-23146" r="-70367" t="-16953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3" name="Google Shape;863;p27"/>
          <p:cNvSpPr txBox="1"/>
          <p:nvPr/>
        </p:nvSpPr>
        <p:spPr>
          <a:xfrm>
            <a:off x="8315233" y="5928332"/>
            <a:ext cx="666208" cy="276999"/>
          </a:xfrm>
          <a:prstGeom prst="rect">
            <a:avLst/>
          </a:prstGeom>
          <a:blipFill rotWithShape="1">
            <a:blip r:embed="rId15">
              <a:alphaModFix/>
            </a:blip>
            <a:stretch>
              <a:fillRect b="-249971" l="-22017" r="-69722" t="-16953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4" name="Google Shape;864;p27"/>
          <p:cNvSpPr txBox="1"/>
          <p:nvPr/>
        </p:nvSpPr>
        <p:spPr>
          <a:xfrm>
            <a:off x="6735700" y="5516069"/>
            <a:ext cx="407356" cy="289182"/>
          </a:xfrm>
          <a:prstGeom prst="rect">
            <a:avLst/>
          </a:prstGeom>
          <a:blipFill rotWithShape="1">
            <a:blip r:embed="rId16">
              <a:alphaModFix/>
            </a:blip>
            <a:stretch>
              <a:fillRect b="-12764" l="-7461" r="-447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5" name="Google Shape;865;p27"/>
          <p:cNvSpPr txBox="1"/>
          <p:nvPr/>
        </p:nvSpPr>
        <p:spPr>
          <a:xfrm>
            <a:off x="9543803" y="4945371"/>
            <a:ext cx="1586938"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2"/>
                </a:solidFill>
                <a:latin typeface="Trebuchet MS"/>
                <a:ea typeface="Trebuchet MS"/>
                <a:cs typeface="Trebuchet MS"/>
                <a:sym typeface="Trebuchet MS"/>
              </a:rPr>
              <a:t>Environmental transactions coefficients</a:t>
            </a:r>
            <a:endParaRPr/>
          </a:p>
        </p:txBody>
      </p:sp>
      <p:sp>
        <p:nvSpPr>
          <p:cNvPr id="866" name="Google Shape;866;p27"/>
          <p:cNvSpPr txBox="1"/>
          <p:nvPr/>
        </p:nvSpPr>
        <p:spPr>
          <a:xfrm>
            <a:off x="9599121" y="5898003"/>
            <a:ext cx="1494768" cy="307328"/>
          </a:xfrm>
          <a:prstGeom prst="rect">
            <a:avLst/>
          </a:prstGeom>
          <a:blipFill rotWithShape="1">
            <a:blip r:embed="rId17">
              <a:alphaModFix/>
            </a:blip>
            <a:stretch>
              <a:fillRect b="-12000" l="-814" r="-10203" t="-160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7" name="Google Shape;867;p27"/>
          <p:cNvSpPr/>
          <p:nvPr/>
        </p:nvSpPr>
        <p:spPr>
          <a:xfrm>
            <a:off x="2667613" y="5905625"/>
            <a:ext cx="1207008" cy="418091"/>
          </a:xfrm>
          <a:prstGeom prst="rect">
            <a:avLst/>
          </a:prstGeom>
          <a:solidFill>
            <a:srgbClr val="C4E0B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27"/>
          <p:cNvSpPr txBox="1"/>
          <p:nvPr/>
        </p:nvSpPr>
        <p:spPr>
          <a:xfrm>
            <a:off x="982362" y="5838676"/>
            <a:ext cx="1552920"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Environmental transactions</a:t>
            </a:r>
            <a:endParaRPr/>
          </a:p>
        </p:txBody>
      </p:sp>
      <p:sp>
        <p:nvSpPr>
          <p:cNvPr id="869" name="Google Shape;869;p27"/>
          <p:cNvSpPr txBox="1"/>
          <p:nvPr/>
        </p:nvSpPr>
        <p:spPr>
          <a:xfrm>
            <a:off x="2887218" y="5961787"/>
            <a:ext cx="286809" cy="276999"/>
          </a:xfrm>
          <a:prstGeom prst="rect">
            <a:avLst/>
          </a:prstGeom>
          <a:blipFill rotWithShape="1">
            <a:blip r:embed="rId18">
              <a:alphaModFix/>
            </a:blip>
            <a:stretch>
              <a:fillRect b="-15553" l="-21275" r="-638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70" name="Google Shape;870;p27"/>
          <p:cNvSpPr txBox="1"/>
          <p:nvPr/>
        </p:nvSpPr>
        <p:spPr>
          <a:xfrm>
            <a:off x="2163316" y="5519000"/>
            <a:ext cx="416973" cy="289182"/>
          </a:xfrm>
          <a:prstGeom prst="rect">
            <a:avLst/>
          </a:prstGeom>
          <a:blipFill rotWithShape="1">
            <a:blip r:embed="rId19">
              <a:alphaModFix/>
            </a:blip>
            <a:stretch>
              <a:fillRect b="-12498" l="-13233" r="-588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71" name="Google Shape;871;p27"/>
          <p:cNvSpPr txBox="1"/>
          <p:nvPr/>
        </p:nvSpPr>
        <p:spPr>
          <a:xfrm>
            <a:off x="3391388" y="5961787"/>
            <a:ext cx="292131" cy="276999"/>
          </a:xfrm>
          <a:prstGeom prst="rect">
            <a:avLst/>
          </a:prstGeom>
          <a:blipFill rotWithShape="1">
            <a:blip r:embed="rId20">
              <a:alphaModFix/>
            </a:blip>
            <a:stretch>
              <a:fillRect b="-15553" l="-16665" r="-1041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72" name="Google Shape;872;p27"/>
          <p:cNvSpPr txBox="1"/>
          <p:nvPr/>
        </p:nvSpPr>
        <p:spPr>
          <a:xfrm>
            <a:off x="5537769" y="5838676"/>
            <a:ext cx="1552920"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Trebuchet MS"/>
                <a:ea typeface="Trebuchet MS"/>
                <a:cs typeface="Trebuchet MS"/>
                <a:sym typeface="Trebuchet MS"/>
              </a:rPr>
              <a:t>Environmental transactions</a:t>
            </a:r>
            <a:endParaRPr/>
          </a:p>
        </p:txBody>
      </p:sp>
      <p:sp>
        <p:nvSpPr>
          <p:cNvPr id="873" name="Google Shape;873;p27"/>
          <p:cNvSpPr txBox="1"/>
          <p:nvPr/>
        </p:nvSpPr>
        <p:spPr>
          <a:xfrm>
            <a:off x="7728615" y="3902473"/>
            <a:ext cx="2941015" cy="459100"/>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74" name="Google Shape;874;p27"/>
          <p:cNvSpPr txBox="1"/>
          <p:nvPr/>
        </p:nvSpPr>
        <p:spPr>
          <a:xfrm>
            <a:off x="5911278" y="3245118"/>
            <a:ext cx="5641274" cy="73866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400" u="none" cap="none" strike="noStrike">
                <a:solidFill>
                  <a:schemeClr val="accent2"/>
                </a:solidFill>
                <a:latin typeface="Calibri"/>
                <a:ea typeface="Calibri"/>
                <a:cs typeface="Calibri"/>
                <a:sym typeface="Calibri"/>
              </a:rPr>
              <a:t>Leontief quantity model </a:t>
            </a:r>
            <a:r>
              <a:rPr b="0" i="0" lang="en-US" sz="1400" u="none" cap="none" strike="noStrike">
                <a:solidFill>
                  <a:schemeClr val="dk1"/>
                </a:solidFill>
                <a:latin typeface="Calibri"/>
                <a:ea typeface="Calibri"/>
                <a:cs typeface="Calibri"/>
                <a:sym typeface="Calibri"/>
              </a:rPr>
              <a:t>(primal model): derives prospective changes in total output, value added and environmental transactions if changes in final demand or sectors activity occur.</a:t>
            </a:r>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28"/>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Takeaways, assumptions and limitations</a:t>
            </a:r>
            <a:endParaRPr/>
          </a:p>
        </p:txBody>
      </p:sp>
      <p:sp>
        <p:nvSpPr>
          <p:cNvPr id="881" name="Google Shape;881;p28"/>
          <p:cNvSpPr txBox="1"/>
          <p:nvPr/>
        </p:nvSpPr>
        <p:spPr>
          <a:xfrm>
            <a:off x="411976" y="1470267"/>
            <a:ext cx="10898754" cy="3046988"/>
          </a:xfrm>
          <a:prstGeom prst="rect">
            <a:avLst/>
          </a:prstGeom>
          <a:blipFill rotWithShape="1">
            <a:blip r:embed="rId3">
              <a:alphaModFix/>
            </a:blip>
            <a:stretch>
              <a:fillRect b="-1198" l="-335" r="-111" t="-5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29"/>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Takeaways, assumptions and limitations</a:t>
            </a:r>
            <a:endParaRPr/>
          </a:p>
        </p:txBody>
      </p:sp>
      <p:sp>
        <p:nvSpPr>
          <p:cNvPr id="888" name="Google Shape;888;p29"/>
          <p:cNvSpPr txBox="1"/>
          <p:nvPr/>
        </p:nvSpPr>
        <p:spPr>
          <a:xfrm>
            <a:off x="402400" y="1675541"/>
            <a:ext cx="10524351" cy="26161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General assumptions and limitations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Constant return to scale (Input-Output Analysis assumes linearity throughout)</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Supplies of resources and primary inputs fully elastic</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Definition of the final demand fully exogenous and non-reactive to structural change in activity</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Changes in prices indices are just kickstarts: nothing is said about the effects induced by such changes (are products prices really changing? Or such shocks will be absorbed by changing cost of factors (e.g. reducing firms surplus?) What will be the effect on demand? </a:t>
            </a:r>
            <a:endParaRPr/>
          </a:p>
          <a:p>
            <a:pPr indent="-196850" lvl="1" marL="7429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nvSpPr>
        <p:spPr>
          <a:xfrm>
            <a:off x="402400" y="4640"/>
            <a:ext cx="103557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Quantitative Impact Assessment</a:t>
            </a:r>
            <a:endParaRPr/>
          </a:p>
        </p:txBody>
      </p:sp>
      <p:sp>
        <p:nvSpPr>
          <p:cNvPr id="115" name="Google Shape;115;p3"/>
          <p:cNvSpPr txBox="1"/>
          <p:nvPr/>
        </p:nvSpPr>
        <p:spPr>
          <a:xfrm>
            <a:off x="402400" y="1470268"/>
            <a:ext cx="112181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From the previous lecture…</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Synthesis approach versus systems approach</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Sustainability and impact as property of systems rather than single processes</a:t>
            </a:r>
            <a:endParaRPr/>
          </a:p>
          <a:p>
            <a:pPr indent="-285750" lvl="1" marL="7429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Mathematical models of Socio-Economic Metabolism are needed to formulate informed policy decisions</a:t>
            </a:r>
            <a:endParaRPr/>
          </a:p>
        </p:txBody>
      </p:sp>
      <p:pic>
        <p:nvPicPr>
          <p:cNvPr id="116" name="Google Shape;116;p3"/>
          <p:cNvPicPr preferRelativeResize="0"/>
          <p:nvPr/>
        </p:nvPicPr>
        <p:blipFill rotWithShape="1">
          <a:blip r:embed="rId3">
            <a:alphaModFix/>
          </a:blip>
          <a:srcRect b="0" l="0" r="0" t="0"/>
          <a:stretch/>
        </p:blipFill>
        <p:spPr>
          <a:xfrm>
            <a:off x="869123" y="3387486"/>
            <a:ext cx="4948407" cy="2971736"/>
          </a:xfrm>
          <a:prstGeom prst="rect">
            <a:avLst/>
          </a:prstGeom>
          <a:noFill/>
          <a:ln>
            <a:noFill/>
          </a:ln>
        </p:spPr>
      </p:pic>
      <p:sp>
        <p:nvSpPr>
          <p:cNvPr id="117" name="Google Shape;117;p3"/>
          <p:cNvSpPr txBox="1"/>
          <p:nvPr/>
        </p:nvSpPr>
        <p:spPr>
          <a:xfrm>
            <a:off x="6374472" y="3903858"/>
            <a:ext cx="543652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Practical issues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How to define a </a:t>
            </a:r>
            <a:r>
              <a:rPr b="1" i="0" lang="en-US" sz="1400" u="none" cap="none" strike="noStrike">
                <a:solidFill>
                  <a:schemeClr val="accent2"/>
                </a:solidFill>
                <a:latin typeface="Calibri"/>
                <a:ea typeface="Calibri"/>
                <a:cs typeface="Calibri"/>
                <a:sym typeface="Calibri"/>
              </a:rPr>
              <a:t>common mathematical structure </a:t>
            </a:r>
            <a:r>
              <a:rPr b="0" i="0" lang="en-US" sz="1400" u="none" cap="none" strike="noStrike">
                <a:solidFill>
                  <a:schemeClr val="dk1"/>
                </a:solidFill>
                <a:latin typeface="Calibri"/>
                <a:ea typeface="Calibri"/>
                <a:cs typeface="Calibri"/>
                <a:sym typeface="Calibri"/>
              </a:rPr>
              <a:t>to quantify the impact of products and processes?</a:t>
            </a:r>
            <a:endParaRPr/>
          </a:p>
          <a:p>
            <a:pPr indent="-269875" lvl="1" marL="539750" marR="0" rtl="0" algn="l">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How to set </a:t>
            </a:r>
            <a:r>
              <a:rPr b="1" i="0" lang="en-US" sz="1400" u="none" cap="none" strike="noStrike">
                <a:solidFill>
                  <a:schemeClr val="accent2"/>
                </a:solidFill>
                <a:latin typeface="Calibri"/>
                <a:ea typeface="Calibri"/>
                <a:cs typeface="Calibri"/>
                <a:sym typeface="Calibri"/>
              </a:rPr>
              <a:t>time</a:t>
            </a:r>
            <a:r>
              <a:rPr b="0" i="0" lang="en-US" sz="1400" u="none" cap="none" strike="noStrike">
                <a:solidFill>
                  <a:schemeClr val="dk1"/>
                </a:solidFill>
                <a:latin typeface="Calibri"/>
                <a:ea typeface="Calibri"/>
                <a:cs typeface="Calibri"/>
                <a:sym typeface="Calibri"/>
              </a:rPr>
              <a:t> and </a:t>
            </a:r>
            <a:r>
              <a:rPr b="1" i="0" lang="en-US" sz="1400" u="none" cap="none" strike="noStrike">
                <a:solidFill>
                  <a:schemeClr val="accent2"/>
                </a:solidFill>
                <a:latin typeface="Calibri"/>
                <a:ea typeface="Calibri"/>
                <a:cs typeface="Calibri"/>
                <a:sym typeface="Calibri"/>
              </a:rPr>
              <a:t>space</a:t>
            </a: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accent2"/>
                </a:solidFill>
                <a:latin typeface="Calibri"/>
                <a:ea typeface="Calibri"/>
                <a:cs typeface="Calibri"/>
                <a:sym typeface="Calibri"/>
              </a:rPr>
              <a:t>boundaries</a:t>
            </a:r>
            <a:r>
              <a:rPr b="0" i="0" lang="en-US" sz="1400" u="none" cap="none" strike="noStrike">
                <a:solidFill>
                  <a:schemeClr val="dk1"/>
                </a:solidFill>
                <a:latin typeface="Calibri"/>
                <a:ea typeface="Calibri"/>
                <a:cs typeface="Calibri"/>
                <a:sym typeface="Calibri"/>
              </a:rPr>
              <a:t> of the analyzed system?</a:t>
            </a:r>
            <a:endParaRPr/>
          </a:p>
          <a:p>
            <a:pPr indent="-269875" lvl="1" marL="539750" marR="0" rtl="0" algn="l">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How to </a:t>
            </a:r>
            <a:r>
              <a:rPr b="1" i="0" lang="en-US" sz="1400" u="none" cap="none" strike="noStrike">
                <a:solidFill>
                  <a:schemeClr val="accent2"/>
                </a:solidFill>
                <a:latin typeface="Calibri"/>
                <a:ea typeface="Calibri"/>
                <a:cs typeface="Calibri"/>
                <a:sym typeface="Calibri"/>
              </a:rPr>
              <a:t>test if</a:t>
            </a:r>
            <a:r>
              <a:rPr b="0" i="0" lang="en-US" sz="1400" u="none" cap="none" strike="noStrike">
                <a:solidFill>
                  <a:schemeClr val="dk1"/>
                </a:solidFill>
                <a:latin typeface="Calibri"/>
                <a:ea typeface="Calibri"/>
                <a:cs typeface="Calibri"/>
                <a:sym typeface="Calibri"/>
              </a:rPr>
              <a:t> changes in technology lead to an overall environmental impact reduction?</a:t>
            </a:r>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0"/>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Fundamental literature</a:t>
            </a:r>
            <a:endParaRPr/>
          </a:p>
        </p:txBody>
      </p:sp>
      <p:sp>
        <p:nvSpPr>
          <p:cNvPr id="895" name="Google Shape;895;p30"/>
          <p:cNvSpPr txBox="1"/>
          <p:nvPr/>
        </p:nvSpPr>
        <p:spPr>
          <a:xfrm>
            <a:off x="402400" y="1704569"/>
            <a:ext cx="5191370" cy="3924151"/>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Hannon B (2012). </a:t>
            </a:r>
            <a:r>
              <a:rPr i="1" lang="en-US" sz="1100">
                <a:solidFill>
                  <a:schemeClr val="dk1"/>
                </a:solidFill>
                <a:latin typeface="Calibri"/>
                <a:ea typeface="Calibri"/>
                <a:cs typeface="Calibri"/>
                <a:sym typeface="Calibri"/>
              </a:rPr>
              <a:t>Early development of Input-Output Analysis of energy and ecologic systems</a:t>
            </a:r>
            <a:r>
              <a:rPr lang="en-US" sz="1100">
                <a:solidFill>
                  <a:schemeClr val="dk1"/>
                </a:solidFill>
                <a:latin typeface="Calibri"/>
                <a:ea typeface="Calibri"/>
                <a:cs typeface="Calibri"/>
                <a:sym typeface="Calibri"/>
              </a:rPr>
              <a:t>. In Thermodynamics and Destruction of Resources, Cambridge University Press.</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Miller R E, Blair P D. (2009). </a:t>
            </a:r>
            <a:r>
              <a:rPr i="1" lang="en-US" sz="1100">
                <a:solidFill>
                  <a:schemeClr val="dk1"/>
                </a:solidFill>
                <a:latin typeface="Calibri"/>
                <a:ea typeface="Calibri"/>
                <a:cs typeface="Calibri"/>
                <a:sym typeface="Calibri"/>
              </a:rPr>
              <a:t>Foundations of Input-Output Analysis</a:t>
            </a:r>
            <a:r>
              <a:rPr lang="en-US" sz="1100">
                <a:solidFill>
                  <a:schemeClr val="dk1"/>
                </a:solidFill>
                <a:latin typeface="Calibri"/>
                <a:ea typeface="Calibri"/>
                <a:cs typeface="Calibri"/>
                <a:sym typeface="Calibri"/>
              </a:rPr>
              <a:t>. In Input-output analysis: foundations and extensions. Cambridge university press. </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Duchin F, Steenge A E (2007). </a:t>
            </a:r>
            <a:r>
              <a:rPr i="1" lang="en-US" sz="1100">
                <a:solidFill>
                  <a:schemeClr val="dk1"/>
                </a:solidFill>
                <a:latin typeface="Calibri"/>
                <a:ea typeface="Calibri"/>
                <a:cs typeface="Calibri"/>
                <a:sym typeface="Calibri"/>
              </a:rPr>
              <a:t>Mathematical models in Input-Output economic</a:t>
            </a:r>
            <a:r>
              <a:rPr lang="en-US" sz="1100">
                <a:solidFill>
                  <a:schemeClr val="dk1"/>
                </a:solidFill>
                <a:latin typeface="Calibri"/>
                <a:ea typeface="Calibri"/>
                <a:cs typeface="Calibri"/>
                <a:sym typeface="Calibri"/>
              </a:rPr>
              <a:t>. Rensselaer Working Papers in Economics.</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Kitzes J (2013). </a:t>
            </a:r>
            <a:r>
              <a:rPr i="1" lang="en-US" sz="1100">
                <a:solidFill>
                  <a:schemeClr val="dk1"/>
                </a:solidFill>
                <a:latin typeface="Calibri"/>
                <a:ea typeface="Calibri"/>
                <a:cs typeface="Calibri"/>
                <a:sym typeface="Calibri"/>
              </a:rPr>
              <a:t>An Introduction to Environmentally-Extended Input-Output Analysis</a:t>
            </a:r>
            <a:r>
              <a:rPr lang="en-US" sz="1100">
                <a:solidFill>
                  <a:schemeClr val="dk1"/>
                </a:solidFill>
                <a:latin typeface="Calibri"/>
                <a:ea typeface="Calibri"/>
                <a:cs typeface="Calibri"/>
                <a:sym typeface="Calibri"/>
              </a:rPr>
              <a:t>. Resources, MDPI.</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Heijungs R, Suh S (2002). </a:t>
            </a:r>
            <a:r>
              <a:rPr i="1" lang="en-US" sz="1100">
                <a:solidFill>
                  <a:schemeClr val="dk1"/>
                </a:solidFill>
                <a:latin typeface="Calibri"/>
                <a:ea typeface="Calibri"/>
                <a:cs typeface="Calibri"/>
                <a:sym typeface="Calibri"/>
              </a:rPr>
              <a:t>The Computational Structure of Life Cycle Assessment</a:t>
            </a:r>
            <a:r>
              <a:rPr lang="en-US" sz="1100">
                <a:solidFill>
                  <a:schemeClr val="dk1"/>
                </a:solidFill>
                <a:latin typeface="Calibri"/>
                <a:ea typeface="Calibri"/>
                <a:cs typeface="Calibri"/>
                <a:sym typeface="Calibri"/>
              </a:rPr>
              <a:t>. Springer.</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Peters G (2007). </a:t>
            </a:r>
            <a:r>
              <a:rPr i="1" lang="en-US" sz="1100">
                <a:solidFill>
                  <a:schemeClr val="dk1"/>
                </a:solidFill>
                <a:latin typeface="Calibri"/>
                <a:ea typeface="Calibri"/>
                <a:cs typeface="Calibri"/>
                <a:sym typeface="Calibri"/>
              </a:rPr>
              <a:t>Efficient algorithms for life cycle assessment, input-output analysis and Monte-Carlo analysis. </a:t>
            </a:r>
            <a:r>
              <a:rPr lang="en-US" sz="1100">
                <a:solidFill>
                  <a:schemeClr val="dk1"/>
                </a:solidFill>
                <a:latin typeface="Calibri"/>
                <a:ea typeface="Calibri"/>
                <a:cs typeface="Calibri"/>
                <a:sym typeface="Calibri"/>
              </a:rPr>
              <a:t>International Journal of Life Cycle Assessment.</a:t>
            </a:r>
            <a:endParaRPr i="1" sz="1100">
              <a:solidFill>
                <a:schemeClr val="dk1"/>
              </a:solidFill>
              <a:latin typeface="Calibri"/>
              <a:ea typeface="Calibri"/>
              <a:cs typeface="Calibri"/>
              <a:sym typeface="Calibri"/>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Duchin F, Levine S (2017). </a:t>
            </a:r>
            <a:r>
              <a:rPr i="1" lang="en-US" sz="1100">
                <a:solidFill>
                  <a:schemeClr val="dk1"/>
                </a:solidFill>
                <a:latin typeface="Calibri"/>
                <a:ea typeface="Calibri"/>
                <a:cs typeface="Calibri"/>
                <a:sym typeface="Calibri"/>
              </a:rPr>
              <a:t>Choosing among alternative technologies - conditions for assuring the feasibility of an input-output database or scenario.</a:t>
            </a:r>
            <a:r>
              <a:rPr lang="en-US" sz="1100">
                <a:solidFill>
                  <a:schemeClr val="dk1"/>
                </a:solidFill>
                <a:latin typeface="Calibri"/>
                <a:ea typeface="Calibri"/>
                <a:cs typeface="Calibri"/>
                <a:sym typeface="Calibri"/>
              </a:rPr>
              <a:t> Economic Systems Research.</a:t>
            </a:r>
            <a:endParaRPr i="1" sz="1100">
              <a:solidFill>
                <a:schemeClr val="dk1"/>
              </a:solidFill>
              <a:latin typeface="Calibri"/>
              <a:ea typeface="Calibri"/>
              <a:cs typeface="Calibri"/>
              <a:sym typeface="Calibri"/>
            </a:endParaRPr>
          </a:p>
          <a:p>
            <a:pPr indent="-158750" lvl="0" marL="228600" marR="0" rtl="0" algn="l">
              <a:spcBef>
                <a:spcPts val="60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158750" lvl="0" marL="228600" marR="0" rtl="0" algn="l">
              <a:spcBef>
                <a:spcPts val="60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01" name="Google Shape;90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02" name="Google Shape;902;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03" name="Google Shape;903;p31"/>
          <p:cNvSpPr txBox="1"/>
          <p:nvPr/>
        </p:nvSpPr>
        <p:spPr>
          <a:xfrm>
            <a:off x="9027736" y="4884302"/>
            <a:ext cx="285022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Rinaldi R., Golinucci N., Rocco M. V., Colombo E., 2023.</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3: Input-Output analysis and modelling with MARIO. Release Version 1.0</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 [online presentation]. Climate Compatible Growth Programme, Politecnico di Milano</a:t>
            </a:r>
            <a:endParaRPr sz="800">
              <a:solidFill>
                <a:schemeClr val="lt1"/>
              </a:solidFill>
              <a:latin typeface="Open Sans"/>
              <a:ea typeface="Open Sans"/>
              <a:cs typeface="Open Sans"/>
              <a:sym typeface="Open Sans"/>
            </a:endParaRPr>
          </a:p>
        </p:txBody>
      </p:sp>
      <p:sp>
        <p:nvSpPr>
          <p:cNvPr id="904" name="Google Shape;904;p31"/>
          <p:cNvSpPr txBox="1"/>
          <p:nvPr/>
        </p:nvSpPr>
        <p:spPr>
          <a:xfrm>
            <a:off x="9266839" y="2702496"/>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Politecnico di Milano</a:t>
            </a:r>
            <a:endParaRPr b="1" i="1" sz="900">
              <a:solidFill>
                <a:schemeClr val="lt1"/>
              </a:solidFill>
              <a:latin typeface="Open Sans"/>
              <a:ea typeface="Open Sans"/>
              <a:cs typeface="Open Sans"/>
              <a:sym typeface="Open Sans"/>
            </a:endParaRPr>
          </a:p>
        </p:txBody>
      </p:sp>
      <p:pic>
        <p:nvPicPr>
          <p:cNvPr id="905" name="Google Shape;905;p31"/>
          <p:cNvPicPr preferRelativeResize="0"/>
          <p:nvPr/>
        </p:nvPicPr>
        <p:blipFill rotWithShape="1">
          <a:blip r:embed="rId4">
            <a:alphaModFix/>
          </a:blip>
          <a:srcRect b="0" l="0" r="0" t="0"/>
          <a:stretch/>
        </p:blipFill>
        <p:spPr>
          <a:xfrm>
            <a:off x="9527971" y="2915634"/>
            <a:ext cx="1849753" cy="1437412"/>
          </a:xfrm>
          <a:prstGeom prst="rect">
            <a:avLst/>
          </a:prstGeom>
          <a:noFill/>
          <a:ln>
            <a:noFill/>
          </a:ln>
        </p:spPr>
      </p:pic>
      <p:sp>
        <p:nvSpPr>
          <p:cNvPr id="906" name="Google Shape;906;p31"/>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907" name="Google Shape;907;p31"/>
          <p:cNvSpPr txBox="1"/>
          <p:nvPr/>
        </p:nvSpPr>
        <p:spPr>
          <a:xfrm>
            <a:off x="9266839" y="4204033"/>
            <a:ext cx="24613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Lorenzo Rinaldi, Nicolò Golinucci, Matteo Vincenzo Rocco and Emanuela Colombo from Politecnico di Milano</a:t>
            </a:r>
            <a:endParaRPr sz="800">
              <a:solidFill>
                <a:schemeClr val="lt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pic>
        <p:nvPicPr>
          <p:cNvPr descr="Graphical user interface, text" id="912" name="Google Shape;912;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13" name="Google Shape;913;p3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nvSpPr>
        <p:spPr>
          <a:xfrm>
            <a:off x="402400" y="4640"/>
            <a:ext cx="103557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Quantitative Impact Assessment</a:t>
            </a:r>
            <a:endParaRPr/>
          </a:p>
        </p:txBody>
      </p:sp>
      <p:sp>
        <p:nvSpPr>
          <p:cNvPr id="124" name="Google Shape;124;p4"/>
          <p:cNvSpPr txBox="1"/>
          <p:nvPr/>
        </p:nvSpPr>
        <p:spPr>
          <a:xfrm>
            <a:off x="402400" y="1507590"/>
            <a:ext cx="4433575" cy="45550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Early development</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End of 1930s: USA Government need for a </a:t>
            </a:r>
            <a:r>
              <a:rPr b="1" i="0" lang="en-US" sz="1400" u="none" cap="none" strike="noStrike">
                <a:solidFill>
                  <a:schemeClr val="accent2"/>
                </a:solidFill>
                <a:latin typeface="Calibri"/>
                <a:ea typeface="Calibri"/>
                <a:cs typeface="Calibri"/>
                <a:sym typeface="Calibri"/>
              </a:rPr>
              <a:t>conversion plan of its industry to a war footing</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Need for estimating the </a:t>
            </a:r>
            <a:r>
              <a:rPr b="1" i="0" lang="en-US" sz="1400" u="none" cap="none" strike="noStrike">
                <a:solidFill>
                  <a:schemeClr val="accent2"/>
                </a:solidFill>
                <a:latin typeface="Calibri"/>
                <a:ea typeface="Calibri"/>
                <a:cs typeface="Calibri"/>
                <a:sym typeface="Calibri"/>
              </a:rPr>
              <a:t>final bill </a:t>
            </a:r>
            <a:r>
              <a:rPr b="0" i="0" lang="en-US" sz="1400" u="none" cap="none" strike="noStrike">
                <a:solidFill>
                  <a:schemeClr val="dk1"/>
                </a:solidFill>
                <a:latin typeface="Calibri"/>
                <a:ea typeface="Calibri"/>
                <a:cs typeface="Calibri"/>
                <a:sym typeface="Calibri"/>
              </a:rPr>
              <a:t>of goods, flows of steel, aluminum, energy, etc. for each industry in upcoming years, required to produce the required war items (airplanes, tanks, guns, …)</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Knowing such quantities essential to plan for adequate investments in </a:t>
            </a:r>
            <a:r>
              <a:rPr b="1" i="0" lang="en-US" sz="1400" u="none" cap="none" strike="noStrike">
                <a:solidFill>
                  <a:schemeClr val="accent2"/>
                </a:solidFill>
                <a:latin typeface="Calibri"/>
                <a:ea typeface="Calibri"/>
                <a:cs typeface="Calibri"/>
                <a:sym typeface="Calibri"/>
              </a:rPr>
              <a:t>capital stocks </a:t>
            </a:r>
            <a:r>
              <a:rPr b="0" i="0" lang="en-US" sz="1400" u="none" cap="none" strike="noStrike">
                <a:solidFill>
                  <a:schemeClr val="dk1"/>
                </a:solidFill>
                <a:latin typeface="Calibri"/>
                <a:ea typeface="Calibri"/>
                <a:cs typeface="Calibri"/>
                <a:sym typeface="Calibri"/>
              </a:rPr>
              <a:t>to expand sectors productive capacities and to avoid lack in supplies </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Direct supplies of goods and services </a:t>
            </a:r>
            <a:r>
              <a:rPr b="1" i="0" lang="en-US" sz="1400" u="none" cap="none" strike="noStrike">
                <a:solidFill>
                  <a:schemeClr val="accent2"/>
                </a:solidFill>
                <a:latin typeface="Calibri"/>
                <a:ea typeface="Calibri"/>
                <a:cs typeface="Calibri"/>
                <a:sym typeface="Calibri"/>
              </a:rPr>
              <a:t>are not enough</a:t>
            </a:r>
            <a:r>
              <a:rPr b="0" i="0" lang="en-US" sz="1400" u="none" cap="none" strike="noStrike">
                <a:solidFill>
                  <a:schemeClr val="dk1"/>
                </a:solidFill>
                <a:latin typeface="Calibri"/>
                <a:ea typeface="Calibri"/>
                <a:cs typeface="Calibri"/>
                <a:sym typeface="Calibri"/>
              </a:rPr>
              <a:t>! </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any product, a </a:t>
            </a:r>
            <a:r>
              <a:rPr b="1" i="0" lang="en-US" sz="1400" u="none" cap="none" strike="noStrike">
                <a:solidFill>
                  <a:schemeClr val="accent2"/>
                </a:solidFill>
                <a:latin typeface="Calibri"/>
                <a:ea typeface="Calibri"/>
                <a:cs typeface="Calibri"/>
                <a:sym typeface="Calibri"/>
              </a:rPr>
              <a:t>direct</a:t>
            </a: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accent2"/>
                </a:solidFill>
                <a:latin typeface="Calibri"/>
                <a:ea typeface="Calibri"/>
                <a:cs typeface="Calibri"/>
                <a:sym typeface="Calibri"/>
              </a:rPr>
              <a:t>indirect</a:t>
            </a:r>
            <a:r>
              <a:rPr b="0" i="0" lang="en-US" sz="1400" u="none" cap="none" strike="noStrike">
                <a:solidFill>
                  <a:schemeClr val="dk1"/>
                </a:solidFill>
                <a:latin typeface="Calibri"/>
                <a:ea typeface="Calibri"/>
                <a:cs typeface="Calibri"/>
                <a:sym typeface="Calibri"/>
              </a:rPr>
              <a:t> and </a:t>
            </a:r>
            <a:r>
              <a:rPr b="1" i="0" lang="en-US" sz="1400" u="none" cap="none" strike="noStrike">
                <a:solidFill>
                  <a:schemeClr val="accent2"/>
                </a:solidFill>
                <a:latin typeface="Calibri"/>
                <a:ea typeface="Calibri"/>
                <a:cs typeface="Calibri"/>
                <a:sym typeface="Calibri"/>
              </a:rPr>
              <a:t>total</a:t>
            </a:r>
            <a:r>
              <a:rPr b="0" i="0" lang="en-US" sz="1400" u="none" cap="none" strike="noStrike">
                <a:solidFill>
                  <a:schemeClr val="dk1"/>
                </a:solidFill>
                <a:latin typeface="Calibri"/>
                <a:ea typeface="Calibri"/>
                <a:cs typeface="Calibri"/>
                <a:sym typeface="Calibri"/>
              </a:rPr>
              <a:t> demand of inputs can be defined</a:t>
            </a:r>
            <a:endParaRPr b="0" i="0" sz="1600" u="none" cap="none" strike="noStrike">
              <a:solidFill>
                <a:schemeClr val="dk1"/>
              </a:solidFill>
              <a:latin typeface="Calibri"/>
              <a:ea typeface="Calibri"/>
              <a:cs typeface="Calibri"/>
              <a:sym typeface="Calibri"/>
            </a:endParaRPr>
          </a:p>
        </p:txBody>
      </p:sp>
      <p:sp>
        <p:nvSpPr>
          <p:cNvPr id="125" name="Google Shape;125;p4"/>
          <p:cNvSpPr/>
          <p:nvPr/>
        </p:nvSpPr>
        <p:spPr>
          <a:xfrm>
            <a:off x="7763476" y="1509772"/>
            <a:ext cx="1359138"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Tank manufacturing</a:t>
            </a:r>
            <a:endParaRPr/>
          </a:p>
        </p:txBody>
      </p:sp>
      <p:cxnSp>
        <p:nvCxnSpPr>
          <p:cNvPr id="126" name="Google Shape;126;p4"/>
          <p:cNvCxnSpPr/>
          <p:nvPr/>
        </p:nvCxnSpPr>
        <p:spPr>
          <a:xfrm rot="10800000">
            <a:off x="7269948" y="1753830"/>
            <a:ext cx="493528" cy="0"/>
          </a:xfrm>
          <a:prstGeom prst="straightConnector1">
            <a:avLst/>
          </a:prstGeom>
          <a:noFill/>
          <a:ln cap="flat" cmpd="sng" w="19050">
            <a:solidFill>
              <a:schemeClr val="dk1"/>
            </a:solidFill>
            <a:prstDash val="solid"/>
            <a:miter lim="800000"/>
            <a:headEnd len="sm" w="sm" type="none"/>
            <a:tailEnd len="med" w="med" type="stealth"/>
          </a:ln>
        </p:spPr>
      </p:cxnSp>
      <p:sp>
        <p:nvSpPr>
          <p:cNvPr id="127" name="Google Shape;127;p4"/>
          <p:cNvSpPr txBox="1"/>
          <p:nvPr/>
        </p:nvSpPr>
        <p:spPr>
          <a:xfrm>
            <a:off x="5336569" y="1431261"/>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1 Tank</a:t>
            </a:r>
            <a:endParaRPr/>
          </a:p>
        </p:txBody>
      </p:sp>
      <p:pic>
        <p:nvPicPr>
          <p:cNvPr descr="tank Icon 1597492" id="128" name="Google Shape;128;p4"/>
          <p:cNvPicPr preferRelativeResize="0"/>
          <p:nvPr/>
        </p:nvPicPr>
        <p:blipFill rotWithShape="1">
          <a:blip r:embed="rId3">
            <a:alphaModFix/>
          </a:blip>
          <a:srcRect b="0" l="0" r="0" t="0"/>
          <a:stretch/>
        </p:blipFill>
        <p:spPr>
          <a:xfrm>
            <a:off x="6405245" y="1362659"/>
            <a:ext cx="742159" cy="742159"/>
          </a:xfrm>
          <a:prstGeom prst="rect">
            <a:avLst/>
          </a:prstGeom>
          <a:noFill/>
          <a:ln>
            <a:noFill/>
          </a:ln>
        </p:spPr>
      </p:pic>
      <p:cxnSp>
        <p:nvCxnSpPr>
          <p:cNvPr id="129" name="Google Shape;129;p4"/>
          <p:cNvCxnSpPr>
            <a:stCxn id="130" idx="0"/>
          </p:cNvCxnSpPr>
          <p:nvPr/>
        </p:nvCxnSpPr>
        <p:spPr>
          <a:xfrm flipH="1" rot="10800000">
            <a:off x="7309870" y="2101473"/>
            <a:ext cx="610500" cy="666000"/>
          </a:xfrm>
          <a:prstGeom prst="straightConnector1">
            <a:avLst/>
          </a:prstGeom>
          <a:noFill/>
          <a:ln cap="flat" cmpd="sng" w="19050">
            <a:solidFill>
              <a:schemeClr val="dk1"/>
            </a:solidFill>
            <a:prstDash val="solid"/>
            <a:miter lim="800000"/>
            <a:headEnd len="sm" w="sm" type="none"/>
            <a:tailEnd len="med" w="med" type="stealth"/>
          </a:ln>
        </p:spPr>
      </p:cxnSp>
      <p:sp>
        <p:nvSpPr>
          <p:cNvPr id="131" name="Google Shape;131;p4"/>
          <p:cNvSpPr/>
          <p:nvPr/>
        </p:nvSpPr>
        <p:spPr>
          <a:xfrm>
            <a:off x="8033843" y="2767473"/>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Energy sector</a:t>
            </a:r>
            <a:endParaRPr/>
          </a:p>
        </p:txBody>
      </p:sp>
      <p:sp>
        <p:nvSpPr>
          <p:cNvPr id="130" name="Google Shape;130;p4"/>
          <p:cNvSpPr/>
          <p:nvPr/>
        </p:nvSpPr>
        <p:spPr>
          <a:xfrm>
            <a:off x="6898583" y="2767473"/>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Steel sector</a:t>
            </a:r>
            <a:endParaRPr/>
          </a:p>
        </p:txBody>
      </p:sp>
      <p:sp>
        <p:nvSpPr>
          <p:cNvPr id="132" name="Google Shape;132;p4"/>
          <p:cNvSpPr/>
          <p:nvPr/>
        </p:nvSpPr>
        <p:spPr>
          <a:xfrm>
            <a:off x="9165433" y="2767472"/>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Services sector</a:t>
            </a:r>
            <a:endParaRPr/>
          </a:p>
        </p:txBody>
      </p:sp>
      <p:cxnSp>
        <p:nvCxnSpPr>
          <p:cNvPr id="133" name="Google Shape;133;p4"/>
          <p:cNvCxnSpPr/>
          <p:nvPr/>
        </p:nvCxnSpPr>
        <p:spPr>
          <a:xfrm rot="10800000">
            <a:off x="9179168" y="1753830"/>
            <a:ext cx="751842" cy="0"/>
          </a:xfrm>
          <a:prstGeom prst="straightConnector1">
            <a:avLst/>
          </a:prstGeom>
          <a:noFill/>
          <a:ln cap="flat" cmpd="sng" w="19050">
            <a:solidFill>
              <a:schemeClr val="dk1"/>
            </a:solidFill>
            <a:prstDash val="dot"/>
            <a:miter lim="800000"/>
            <a:headEnd len="sm" w="sm" type="none"/>
            <a:tailEnd len="med" w="med" type="stealth"/>
          </a:ln>
        </p:spPr>
      </p:cxnSp>
      <p:sp>
        <p:nvSpPr>
          <p:cNvPr id="134" name="Google Shape;134;p4"/>
          <p:cNvSpPr txBox="1"/>
          <p:nvPr/>
        </p:nvSpPr>
        <p:spPr>
          <a:xfrm>
            <a:off x="9340585" y="1430241"/>
            <a:ext cx="1082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Other inputs</a:t>
            </a:r>
            <a:endParaRPr/>
          </a:p>
        </p:txBody>
      </p:sp>
      <p:cxnSp>
        <p:nvCxnSpPr>
          <p:cNvPr id="135" name="Google Shape;135;p4"/>
          <p:cNvCxnSpPr>
            <a:stCxn id="131" idx="0"/>
          </p:cNvCxnSpPr>
          <p:nvPr/>
        </p:nvCxnSpPr>
        <p:spPr>
          <a:xfrm rot="10800000">
            <a:off x="8445130" y="2101473"/>
            <a:ext cx="0" cy="666000"/>
          </a:xfrm>
          <a:prstGeom prst="straightConnector1">
            <a:avLst/>
          </a:prstGeom>
          <a:noFill/>
          <a:ln cap="flat" cmpd="sng" w="19050">
            <a:solidFill>
              <a:schemeClr val="dk1"/>
            </a:solidFill>
            <a:prstDash val="solid"/>
            <a:miter lim="800000"/>
            <a:headEnd len="sm" w="sm" type="none"/>
            <a:tailEnd len="med" w="med" type="stealth"/>
          </a:ln>
        </p:spPr>
      </p:cxnSp>
      <p:cxnSp>
        <p:nvCxnSpPr>
          <p:cNvPr id="136" name="Google Shape;136;p4"/>
          <p:cNvCxnSpPr>
            <a:stCxn id="132" idx="0"/>
          </p:cNvCxnSpPr>
          <p:nvPr/>
        </p:nvCxnSpPr>
        <p:spPr>
          <a:xfrm rot="10800000">
            <a:off x="8899020" y="2093672"/>
            <a:ext cx="677700" cy="673800"/>
          </a:xfrm>
          <a:prstGeom prst="straightConnector1">
            <a:avLst/>
          </a:prstGeom>
          <a:noFill/>
          <a:ln cap="flat" cmpd="sng" w="19050">
            <a:solidFill>
              <a:schemeClr val="dk1"/>
            </a:solidFill>
            <a:prstDash val="solid"/>
            <a:miter lim="800000"/>
            <a:headEnd len="sm" w="sm" type="none"/>
            <a:tailEnd len="med" w="med" type="stealth"/>
          </a:ln>
        </p:spPr>
      </p:cxnSp>
      <p:sp>
        <p:nvSpPr>
          <p:cNvPr id="137" name="Google Shape;137;p4"/>
          <p:cNvSpPr txBox="1"/>
          <p:nvPr/>
        </p:nvSpPr>
        <p:spPr>
          <a:xfrm>
            <a:off x="6489690" y="2257952"/>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Steel</a:t>
            </a:r>
            <a:endParaRPr/>
          </a:p>
        </p:txBody>
      </p:sp>
      <p:sp>
        <p:nvSpPr>
          <p:cNvPr id="138" name="Google Shape;138;p4"/>
          <p:cNvSpPr txBox="1"/>
          <p:nvPr/>
        </p:nvSpPr>
        <p:spPr>
          <a:xfrm>
            <a:off x="7381346" y="2257952"/>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Energy</a:t>
            </a:r>
            <a:endParaRPr/>
          </a:p>
        </p:txBody>
      </p:sp>
      <p:sp>
        <p:nvSpPr>
          <p:cNvPr id="139" name="Google Shape;139;p4"/>
          <p:cNvSpPr txBox="1"/>
          <p:nvPr/>
        </p:nvSpPr>
        <p:spPr>
          <a:xfrm>
            <a:off x="9014008" y="2257952"/>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Services</a:t>
            </a:r>
            <a:endParaRPr/>
          </a:p>
        </p:txBody>
      </p:sp>
      <p:cxnSp>
        <p:nvCxnSpPr>
          <p:cNvPr id="140" name="Google Shape;140;p4"/>
          <p:cNvCxnSpPr>
            <a:stCxn id="141" idx="0"/>
          </p:cNvCxnSpPr>
          <p:nvPr/>
        </p:nvCxnSpPr>
        <p:spPr>
          <a:xfrm flipH="1" rot="10800000">
            <a:off x="6134688" y="3383360"/>
            <a:ext cx="610500" cy="666000"/>
          </a:xfrm>
          <a:prstGeom prst="straightConnector1">
            <a:avLst/>
          </a:prstGeom>
          <a:noFill/>
          <a:ln cap="flat" cmpd="sng" w="19050">
            <a:solidFill>
              <a:schemeClr val="dk1"/>
            </a:solidFill>
            <a:prstDash val="solid"/>
            <a:miter lim="800000"/>
            <a:headEnd len="sm" w="sm" type="none"/>
            <a:tailEnd len="med" w="med" type="stealth"/>
          </a:ln>
        </p:spPr>
      </p:cxnSp>
      <p:sp>
        <p:nvSpPr>
          <p:cNvPr id="142" name="Google Shape;142;p4"/>
          <p:cNvSpPr/>
          <p:nvPr/>
        </p:nvSpPr>
        <p:spPr>
          <a:xfrm>
            <a:off x="6858661" y="4049360"/>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Energy sector</a:t>
            </a:r>
            <a:endParaRPr/>
          </a:p>
        </p:txBody>
      </p:sp>
      <p:sp>
        <p:nvSpPr>
          <p:cNvPr id="141" name="Google Shape;141;p4"/>
          <p:cNvSpPr/>
          <p:nvPr/>
        </p:nvSpPr>
        <p:spPr>
          <a:xfrm>
            <a:off x="5723401" y="4049360"/>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Steel sector</a:t>
            </a:r>
            <a:endParaRPr/>
          </a:p>
        </p:txBody>
      </p:sp>
      <p:sp>
        <p:nvSpPr>
          <p:cNvPr id="143" name="Google Shape;143;p4"/>
          <p:cNvSpPr/>
          <p:nvPr/>
        </p:nvSpPr>
        <p:spPr>
          <a:xfrm>
            <a:off x="7990251" y="4049359"/>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Services sector</a:t>
            </a:r>
            <a:endParaRPr/>
          </a:p>
        </p:txBody>
      </p:sp>
      <p:cxnSp>
        <p:nvCxnSpPr>
          <p:cNvPr id="144" name="Google Shape;144;p4"/>
          <p:cNvCxnSpPr>
            <a:stCxn id="142" idx="0"/>
          </p:cNvCxnSpPr>
          <p:nvPr/>
        </p:nvCxnSpPr>
        <p:spPr>
          <a:xfrm rot="10800000">
            <a:off x="7269948" y="3383360"/>
            <a:ext cx="0" cy="666000"/>
          </a:xfrm>
          <a:prstGeom prst="straightConnector1">
            <a:avLst/>
          </a:prstGeom>
          <a:noFill/>
          <a:ln cap="flat" cmpd="sng" w="19050">
            <a:solidFill>
              <a:schemeClr val="dk1"/>
            </a:solidFill>
            <a:prstDash val="solid"/>
            <a:miter lim="800000"/>
            <a:headEnd len="sm" w="sm" type="none"/>
            <a:tailEnd len="med" w="med" type="stealth"/>
          </a:ln>
        </p:spPr>
      </p:cxnSp>
      <p:cxnSp>
        <p:nvCxnSpPr>
          <p:cNvPr id="145" name="Google Shape;145;p4"/>
          <p:cNvCxnSpPr>
            <a:stCxn id="143" idx="0"/>
          </p:cNvCxnSpPr>
          <p:nvPr/>
        </p:nvCxnSpPr>
        <p:spPr>
          <a:xfrm rot="10800000">
            <a:off x="7723838" y="3375559"/>
            <a:ext cx="677700" cy="673800"/>
          </a:xfrm>
          <a:prstGeom prst="straightConnector1">
            <a:avLst/>
          </a:prstGeom>
          <a:noFill/>
          <a:ln cap="flat" cmpd="sng" w="19050">
            <a:solidFill>
              <a:schemeClr val="dk1"/>
            </a:solidFill>
            <a:prstDash val="solid"/>
            <a:miter lim="800000"/>
            <a:headEnd len="sm" w="sm" type="none"/>
            <a:tailEnd len="med" w="med" type="stealth"/>
          </a:ln>
        </p:spPr>
      </p:cxnSp>
      <p:sp>
        <p:nvSpPr>
          <p:cNvPr id="146" name="Google Shape;146;p4"/>
          <p:cNvSpPr txBox="1"/>
          <p:nvPr/>
        </p:nvSpPr>
        <p:spPr>
          <a:xfrm>
            <a:off x="5314508" y="3539839"/>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Steel</a:t>
            </a:r>
            <a:endParaRPr/>
          </a:p>
        </p:txBody>
      </p:sp>
      <p:sp>
        <p:nvSpPr>
          <p:cNvPr id="147" name="Google Shape;147;p4"/>
          <p:cNvSpPr txBox="1"/>
          <p:nvPr/>
        </p:nvSpPr>
        <p:spPr>
          <a:xfrm>
            <a:off x="6206164" y="3539839"/>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Energy</a:t>
            </a:r>
            <a:endParaRPr/>
          </a:p>
        </p:txBody>
      </p:sp>
      <p:sp>
        <p:nvSpPr>
          <p:cNvPr id="148" name="Google Shape;148;p4"/>
          <p:cNvSpPr txBox="1"/>
          <p:nvPr/>
        </p:nvSpPr>
        <p:spPr>
          <a:xfrm>
            <a:off x="7838826" y="3539839"/>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Services</a:t>
            </a:r>
            <a:endParaRPr/>
          </a:p>
        </p:txBody>
      </p:sp>
      <p:cxnSp>
        <p:nvCxnSpPr>
          <p:cNvPr id="149" name="Google Shape;149;p4"/>
          <p:cNvCxnSpPr/>
          <p:nvPr/>
        </p:nvCxnSpPr>
        <p:spPr>
          <a:xfrm rot="10800000">
            <a:off x="8856417" y="3390155"/>
            <a:ext cx="409966" cy="280793"/>
          </a:xfrm>
          <a:prstGeom prst="straightConnector1">
            <a:avLst/>
          </a:prstGeom>
          <a:noFill/>
          <a:ln cap="flat" cmpd="sng" w="19050">
            <a:solidFill>
              <a:schemeClr val="dk1"/>
            </a:solidFill>
            <a:prstDash val="dot"/>
            <a:miter lim="800000"/>
            <a:headEnd len="sm" w="sm" type="none"/>
            <a:tailEnd len="med" w="med" type="stealth"/>
          </a:ln>
        </p:spPr>
      </p:cxnSp>
      <p:sp>
        <p:nvSpPr>
          <p:cNvPr id="150" name="Google Shape;150;p4"/>
          <p:cNvSpPr txBox="1"/>
          <p:nvPr/>
        </p:nvSpPr>
        <p:spPr>
          <a:xfrm>
            <a:off x="9266383" y="3712386"/>
            <a:ext cx="1082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Other inputs</a:t>
            </a:r>
            <a:endParaRPr/>
          </a:p>
        </p:txBody>
      </p:sp>
      <p:cxnSp>
        <p:nvCxnSpPr>
          <p:cNvPr id="151" name="Google Shape;151;p4"/>
          <p:cNvCxnSpPr/>
          <p:nvPr/>
        </p:nvCxnSpPr>
        <p:spPr>
          <a:xfrm rot="10800000">
            <a:off x="9587215" y="3390155"/>
            <a:ext cx="409966" cy="280793"/>
          </a:xfrm>
          <a:prstGeom prst="straightConnector1">
            <a:avLst/>
          </a:prstGeom>
          <a:noFill/>
          <a:ln cap="flat" cmpd="sng" w="19050">
            <a:solidFill>
              <a:schemeClr val="dk1"/>
            </a:solidFill>
            <a:prstDash val="dot"/>
            <a:miter lim="800000"/>
            <a:headEnd len="sm" w="sm" type="none"/>
            <a:tailEnd len="med" w="med" type="stealth"/>
          </a:ln>
        </p:spPr>
      </p:cxnSp>
      <p:cxnSp>
        <p:nvCxnSpPr>
          <p:cNvPr id="152" name="Google Shape;152;p4"/>
          <p:cNvCxnSpPr/>
          <p:nvPr/>
        </p:nvCxnSpPr>
        <p:spPr>
          <a:xfrm flipH="1" rot="10800000">
            <a:off x="5235560" y="4697145"/>
            <a:ext cx="425143" cy="666137"/>
          </a:xfrm>
          <a:prstGeom prst="straightConnector1">
            <a:avLst/>
          </a:prstGeom>
          <a:noFill/>
          <a:ln cap="flat" cmpd="sng" w="19050">
            <a:solidFill>
              <a:schemeClr val="dk1"/>
            </a:solidFill>
            <a:prstDash val="solid"/>
            <a:miter lim="800000"/>
            <a:headEnd len="sm" w="sm" type="none"/>
            <a:tailEnd len="med" w="med" type="stealth"/>
          </a:ln>
        </p:spPr>
      </p:cxnSp>
      <p:sp>
        <p:nvSpPr>
          <p:cNvPr id="153" name="Google Shape;153;p4"/>
          <p:cNvSpPr/>
          <p:nvPr/>
        </p:nvSpPr>
        <p:spPr>
          <a:xfrm>
            <a:off x="6078639" y="5363282"/>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Energy sector</a:t>
            </a:r>
            <a:endParaRPr/>
          </a:p>
        </p:txBody>
      </p:sp>
      <p:sp>
        <p:nvSpPr>
          <p:cNvPr id="154" name="Google Shape;154;p4"/>
          <p:cNvSpPr/>
          <p:nvPr/>
        </p:nvSpPr>
        <p:spPr>
          <a:xfrm>
            <a:off x="4943379" y="5363282"/>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Steel sector</a:t>
            </a:r>
            <a:endParaRPr/>
          </a:p>
        </p:txBody>
      </p:sp>
      <p:sp>
        <p:nvSpPr>
          <p:cNvPr id="155" name="Google Shape;155;p4"/>
          <p:cNvSpPr/>
          <p:nvPr/>
        </p:nvSpPr>
        <p:spPr>
          <a:xfrm>
            <a:off x="7210229" y="5363281"/>
            <a:ext cx="822574" cy="48811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Services sector</a:t>
            </a:r>
            <a:endParaRPr/>
          </a:p>
        </p:txBody>
      </p:sp>
      <p:cxnSp>
        <p:nvCxnSpPr>
          <p:cNvPr id="156" name="Google Shape;156;p4"/>
          <p:cNvCxnSpPr/>
          <p:nvPr/>
        </p:nvCxnSpPr>
        <p:spPr>
          <a:xfrm rot="10800000">
            <a:off x="6337210" y="4697145"/>
            <a:ext cx="0" cy="666137"/>
          </a:xfrm>
          <a:prstGeom prst="straightConnector1">
            <a:avLst/>
          </a:prstGeom>
          <a:noFill/>
          <a:ln cap="flat" cmpd="sng" w="19050">
            <a:solidFill>
              <a:schemeClr val="dk1"/>
            </a:solidFill>
            <a:prstDash val="solid"/>
            <a:miter lim="800000"/>
            <a:headEnd len="sm" w="sm" type="none"/>
            <a:tailEnd len="med" w="med" type="stealth"/>
          </a:ln>
        </p:spPr>
      </p:cxnSp>
      <p:cxnSp>
        <p:nvCxnSpPr>
          <p:cNvPr id="157" name="Google Shape;157;p4"/>
          <p:cNvCxnSpPr/>
          <p:nvPr/>
        </p:nvCxnSpPr>
        <p:spPr>
          <a:xfrm rot="10800000">
            <a:off x="6608451" y="4689335"/>
            <a:ext cx="677677" cy="673946"/>
          </a:xfrm>
          <a:prstGeom prst="straightConnector1">
            <a:avLst/>
          </a:prstGeom>
          <a:noFill/>
          <a:ln cap="flat" cmpd="sng" w="19050">
            <a:solidFill>
              <a:schemeClr val="dk1"/>
            </a:solidFill>
            <a:prstDash val="solid"/>
            <a:miter lim="800000"/>
            <a:headEnd len="sm" w="sm" type="none"/>
            <a:tailEnd len="med" w="med" type="stealth"/>
          </a:ln>
        </p:spPr>
      </p:cxnSp>
      <p:sp>
        <p:nvSpPr>
          <p:cNvPr id="158" name="Google Shape;158;p4"/>
          <p:cNvSpPr txBox="1"/>
          <p:nvPr/>
        </p:nvSpPr>
        <p:spPr>
          <a:xfrm>
            <a:off x="4780192" y="4853761"/>
            <a:ext cx="632389"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Steel</a:t>
            </a:r>
            <a:endParaRPr/>
          </a:p>
        </p:txBody>
      </p:sp>
      <p:sp>
        <p:nvSpPr>
          <p:cNvPr id="159" name="Google Shape;159;p4"/>
          <p:cNvSpPr txBox="1"/>
          <p:nvPr/>
        </p:nvSpPr>
        <p:spPr>
          <a:xfrm>
            <a:off x="5608006" y="4853761"/>
            <a:ext cx="74758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Energy</a:t>
            </a:r>
            <a:endParaRPr/>
          </a:p>
        </p:txBody>
      </p:sp>
      <p:sp>
        <p:nvSpPr>
          <p:cNvPr id="160" name="Google Shape;160;p4"/>
          <p:cNvSpPr txBox="1"/>
          <p:nvPr/>
        </p:nvSpPr>
        <p:spPr>
          <a:xfrm>
            <a:off x="6723416" y="4853761"/>
            <a:ext cx="108216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Services</a:t>
            </a:r>
            <a:endParaRPr/>
          </a:p>
        </p:txBody>
      </p:sp>
      <p:cxnSp>
        <p:nvCxnSpPr>
          <p:cNvPr id="161" name="Google Shape;161;p4"/>
          <p:cNvCxnSpPr/>
          <p:nvPr/>
        </p:nvCxnSpPr>
        <p:spPr>
          <a:xfrm rot="10800000">
            <a:off x="7741495" y="4673213"/>
            <a:ext cx="409966" cy="280793"/>
          </a:xfrm>
          <a:prstGeom prst="straightConnector1">
            <a:avLst/>
          </a:prstGeom>
          <a:noFill/>
          <a:ln cap="flat" cmpd="sng" w="19050">
            <a:solidFill>
              <a:schemeClr val="dk1"/>
            </a:solidFill>
            <a:prstDash val="dot"/>
            <a:miter lim="800000"/>
            <a:headEnd len="sm" w="sm" type="none"/>
            <a:tailEnd len="med" w="med" type="stealth"/>
          </a:ln>
        </p:spPr>
      </p:cxnSp>
      <p:sp>
        <p:nvSpPr>
          <p:cNvPr id="162" name="Google Shape;162;p4"/>
          <p:cNvSpPr txBox="1"/>
          <p:nvPr/>
        </p:nvSpPr>
        <p:spPr>
          <a:xfrm>
            <a:off x="8151461" y="4995444"/>
            <a:ext cx="1082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Other inputs</a:t>
            </a:r>
            <a:endParaRPr/>
          </a:p>
        </p:txBody>
      </p:sp>
      <p:cxnSp>
        <p:nvCxnSpPr>
          <p:cNvPr id="163" name="Google Shape;163;p4"/>
          <p:cNvCxnSpPr/>
          <p:nvPr/>
        </p:nvCxnSpPr>
        <p:spPr>
          <a:xfrm rot="10800000">
            <a:off x="8472293" y="4673213"/>
            <a:ext cx="409966" cy="280793"/>
          </a:xfrm>
          <a:prstGeom prst="straightConnector1">
            <a:avLst/>
          </a:prstGeom>
          <a:noFill/>
          <a:ln cap="flat" cmpd="sng" w="19050">
            <a:solidFill>
              <a:schemeClr val="dk1"/>
            </a:solidFill>
            <a:prstDash val="dot"/>
            <a:miter lim="800000"/>
            <a:headEnd len="sm" w="sm" type="none"/>
            <a:tailEnd len="med" w="med" type="stealth"/>
          </a:ln>
        </p:spPr>
      </p:cxnSp>
      <p:cxnSp>
        <p:nvCxnSpPr>
          <p:cNvPr id="164" name="Google Shape;164;p4"/>
          <p:cNvCxnSpPr/>
          <p:nvPr/>
        </p:nvCxnSpPr>
        <p:spPr>
          <a:xfrm>
            <a:off x="10648034" y="2093526"/>
            <a:ext cx="0" cy="4293464"/>
          </a:xfrm>
          <a:prstGeom prst="straightConnector1">
            <a:avLst/>
          </a:prstGeom>
          <a:noFill/>
          <a:ln cap="flat" cmpd="sng" w="19050">
            <a:solidFill>
              <a:schemeClr val="dk1"/>
            </a:solidFill>
            <a:prstDash val="solid"/>
            <a:miter lim="800000"/>
            <a:headEnd len="sm" w="sm" type="none"/>
            <a:tailEnd len="med" w="med" type="stealth"/>
          </a:ln>
        </p:spPr>
      </p:cxnSp>
      <p:cxnSp>
        <p:nvCxnSpPr>
          <p:cNvPr id="165" name="Google Shape;165;p4"/>
          <p:cNvCxnSpPr/>
          <p:nvPr/>
        </p:nvCxnSpPr>
        <p:spPr>
          <a:xfrm>
            <a:off x="10533839" y="2085716"/>
            <a:ext cx="228390" cy="0"/>
          </a:xfrm>
          <a:prstGeom prst="straightConnector1">
            <a:avLst/>
          </a:prstGeom>
          <a:noFill/>
          <a:ln cap="flat" cmpd="sng" w="19050">
            <a:solidFill>
              <a:schemeClr val="dk1"/>
            </a:solidFill>
            <a:prstDash val="solid"/>
            <a:miter lim="800000"/>
            <a:headEnd len="sm" w="sm" type="none"/>
            <a:tailEnd len="sm" w="sm" type="none"/>
          </a:ln>
        </p:spPr>
      </p:cxnSp>
      <p:cxnSp>
        <p:nvCxnSpPr>
          <p:cNvPr id="166" name="Google Shape;166;p4"/>
          <p:cNvCxnSpPr/>
          <p:nvPr/>
        </p:nvCxnSpPr>
        <p:spPr>
          <a:xfrm>
            <a:off x="10533839" y="3367603"/>
            <a:ext cx="228390" cy="0"/>
          </a:xfrm>
          <a:prstGeom prst="straightConnector1">
            <a:avLst/>
          </a:prstGeom>
          <a:noFill/>
          <a:ln cap="flat" cmpd="sng" w="19050">
            <a:solidFill>
              <a:schemeClr val="dk1"/>
            </a:solidFill>
            <a:prstDash val="solid"/>
            <a:miter lim="800000"/>
            <a:headEnd len="sm" w="sm" type="none"/>
            <a:tailEnd len="sm" w="sm" type="none"/>
          </a:ln>
        </p:spPr>
      </p:cxnSp>
      <p:cxnSp>
        <p:nvCxnSpPr>
          <p:cNvPr id="167" name="Google Shape;167;p4"/>
          <p:cNvCxnSpPr/>
          <p:nvPr/>
        </p:nvCxnSpPr>
        <p:spPr>
          <a:xfrm>
            <a:off x="10533839" y="5925618"/>
            <a:ext cx="228390" cy="0"/>
          </a:xfrm>
          <a:prstGeom prst="straightConnector1">
            <a:avLst/>
          </a:prstGeom>
          <a:noFill/>
          <a:ln cap="flat" cmpd="sng" w="19050">
            <a:solidFill>
              <a:schemeClr val="dk1"/>
            </a:solidFill>
            <a:prstDash val="solid"/>
            <a:miter lim="800000"/>
            <a:headEnd len="sm" w="sm" type="none"/>
            <a:tailEnd len="sm" w="sm" type="none"/>
          </a:ln>
        </p:spPr>
      </p:cxnSp>
      <p:cxnSp>
        <p:nvCxnSpPr>
          <p:cNvPr id="168" name="Google Shape;168;p4"/>
          <p:cNvCxnSpPr/>
          <p:nvPr/>
        </p:nvCxnSpPr>
        <p:spPr>
          <a:xfrm>
            <a:off x="10533839" y="4611168"/>
            <a:ext cx="228390" cy="0"/>
          </a:xfrm>
          <a:prstGeom prst="straightConnector1">
            <a:avLst/>
          </a:prstGeom>
          <a:noFill/>
          <a:ln cap="flat" cmpd="sng" w="19050">
            <a:solidFill>
              <a:schemeClr val="dk1"/>
            </a:solidFill>
            <a:prstDash val="solid"/>
            <a:miter lim="800000"/>
            <a:headEnd len="sm" w="sm" type="none"/>
            <a:tailEnd len="sm" w="sm" type="none"/>
          </a:ln>
        </p:spPr>
      </p:cxnSp>
      <p:sp>
        <p:nvSpPr>
          <p:cNvPr id="169" name="Google Shape;169;p4"/>
          <p:cNvSpPr txBox="1"/>
          <p:nvPr/>
        </p:nvSpPr>
        <p:spPr>
          <a:xfrm>
            <a:off x="8705288" y="6079213"/>
            <a:ext cx="187062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400">
                <a:solidFill>
                  <a:schemeClr val="dk1"/>
                </a:solidFill>
                <a:latin typeface="Calibri"/>
                <a:ea typeface="Calibri"/>
                <a:cs typeface="Calibri"/>
                <a:sym typeface="Calibri"/>
              </a:rPr>
              <a:t>Supply chains TIERS</a:t>
            </a:r>
            <a:endParaRPr/>
          </a:p>
        </p:txBody>
      </p:sp>
      <p:sp>
        <p:nvSpPr>
          <p:cNvPr id="170" name="Google Shape;170;p4"/>
          <p:cNvSpPr txBox="1"/>
          <p:nvPr/>
        </p:nvSpPr>
        <p:spPr>
          <a:xfrm>
            <a:off x="10700957" y="2591274"/>
            <a:ext cx="8178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1</a:t>
            </a:r>
            <a:endParaRPr/>
          </a:p>
        </p:txBody>
      </p:sp>
      <p:sp>
        <p:nvSpPr>
          <p:cNvPr id="171" name="Google Shape;171;p4"/>
          <p:cNvSpPr txBox="1"/>
          <p:nvPr/>
        </p:nvSpPr>
        <p:spPr>
          <a:xfrm>
            <a:off x="10700957" y="3868771"/>
            <a:ext cx="8178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2</a:t>
            </a:r>
            <a:endParaRPr/>
          </a:p>
        </p:txBody>
      </p:sp>
      <p:sp>
        <p:nvSpPr>
          <p:cNvPr id="172" name="Google Shape;172;p4"/>
          <p:cNvSpPr txBox="1"/>
          <p:nvPr/>
        </p:nvSpPr>
        <p:spPr>
          <a:xfrm>
            <a:off x="10700957" y="5156652"/>
            <a:ext cx="8178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3</a:t>
            </a:r>
            <a:endParaRPr/>
          </a:p>
        </p:txBody>
      </p:sp>
      <p:sp>
        <p:nvSpPr>
          <p:cNvPr id="173" name="Google Shape;173;p4"/>
          <p:cNvSpPr txBox="1"/>
          <p:nvPr/>
        </p:nvSpPr>
        <p:spPr>
          <a:xfrm>
            <a:off x="10735122" y="6108706"/>
            <a:ext cx="40093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a:t>
            </a:r>
            <a:endParaRPr/>
          </a:p>
        </p:txBody>
      </p:sp>
      <p:sp>
        <p:nvSpPr>
          <p:cNvPr id="174" name="Google Shape;174;p4"/>
          <p:cNvSpPr txBox="1"/>
          <p:nvPr/>
        </p:nvSpPr>
        <p:spPr>
          <a:xfrm>
            <a:off x="10978480" y="2438820"/>
            <a:ext cx="8922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Calibri"/>
                <a:ea typeface="Calibri"/>
                <a:cs typeface="Calibri"/>
                <a:sym typeface="Calibri"/>
              </a:rPr>
              <a:t>DIRECT demand</a:t>
            </a:r>
            <a:endParaRPr/>
          </a:p>
        </p:txBody>
      </p:sp>
      <p:sp>
        <p:nvSpPr>
          <p:cNvPr id="175" name="Google Shape;175;p4"/>
          <p:cNvSpPr txBox="1"/>
          <p:nvPr/>
        </p:nvSpPr>
        <p:spPr>
          <a:xfrm>
            <a:off x="10942038" y="4371822"/>
            <a:ext cx="96559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Calibri"/>
                <a:ea typeface="Calibri"/>
                <a:cs typeface="Calibri"/>
                <a:sym typeface="Calibri"/>
              </a:rPr>
              <a:t>INDIRECT demand</a:t>
            </a:r>
            <a:endParaRPr/>
          </a:p>
        </p:txBody>
      </p:sp>
      <p:cxnSp>
        <p:nvCxnSpPr>
          <p:cNvPr id="176" name="Google Shape;176;p4"/>
          <p:cNvCxnSpPr/>
          <p:nvPr/>
        </p:nvCxnSpPr>
        <p:spPr>
          <a:xfrm rot="10800000">
            <a:off x="5289681" y="5943793"/>
            <a:ext cx="409966" cy="280793"/>
          </a:xfrm>
          <a:prstGeom prst="straightConnector1">
            <a:avLst/>
          </a:prstGeom>
          <a:noFill/>
          <a:ln cap="flat" cmpd="sng" w="19050">
            <a:solidFill>
              <a:schemeClr val="dk1"/>
            </a:solidFill>
            <a:prstDash val="dot"/>
            <a:miter lim="800000"/>
            <a:headEnd len="sm" w="sm" type="none"/>
            <a:tailEnd len="med" w="med" type="stealth"/>
          </a:ln>
        </p:spPr>
      </p:cxnSp>
      <p:cxnSp>
        <p:nvCxnSpPr>
          <p:cNvPr id="177" name="Google Shape;177;p4"/>
          <p:cNvCxnSpPr/>
          <p:nvPr/>
        </p:nvCxnSpPr>
        <p:spPr>
          <a:xfrm rot="10800000">
            <a:off x="6459486" y="5943792"/>
            <a:ext cx="409966" cy="280793"/>
          </a:xfrm>
          <a:prstGeom prst="straightConnector1">
            <a:avLst/>
          </a:prstGeom>
          <a:noFill/>
          <a:ln cap="flat" cmpd="sng" w="19050">
            <a:solidFill>
              <a:schemeClr val="dk1"/>
            </a:solidFill>
            <a:prstDash val="dot"/>
            <a:miter lim="800000"/>
            <a:headEnd len="sm" w="sm" type="none"/>
            <a:tailEnd len="med" w="med" type="stealth"/>
          </a:ln>
        </p:spPr>
      </p:cxnSp>
      <p:cxnSp>
        <p:nvCxnSpPr>
          <p:cNvPr id="178" name="Google Shape;178;p4"/>
          <p:cNvCxnSpPr/>
          <p:nvPr/>
        </p:nvCxnSpPr>
        <p:spPr>
          <a:xfrm rot="10800000">
            <a:off x="7520223" y="5943792"/>
            <a:ext cx="409966" cy="280793"/>
          </a:xfrm>
          <a:prstGeom prst="straightConnector1">
            <a:avLst/>
          </a:prstGeom>
          <a:noFill/>
          <a:ln cap="flat" cmpd="sng" w="19050">
            <a:solidFill>
              <a:schemeClr val="dk1"/>
            </a:solidFill>
            <a:prstDash val="dot"/>
            <a:miter lim="800000"/>
            <a:headEnd len="sm" w="sm" type="none"/>
            <a:tailEnd len="med" w="med" type="stealth"/>
          </a:ln>
        </p:spPr>
      </p:cxnSp>
      <p:pic>
        <p:nvPicPr>
          <p:cNvPr descr="steel Icon 4416190" id="179" name="Google Shape;179;p4"/>
          <p:cNvPicPr preferRelativeResize="0"/>
          <p:nvPr/>
        </p:nvPicPr>
        <p:blipFill rotWithShape="1">
          <a:blip r:embed="rId4">
            <a:alphaModFix/>
          </a:blip>
          <a:srcRect b="0" l="0" r="0" t="0"/>
          <a:stretch/>
        </p:blipFill>
        <p:spPr>
          <a:xfrm>
            <a:off x="6577447" y="2153208"/>
            <a:ext cx="571223" cy="571223"/>
          </a:xfrm>
          <a:prstGeom prst="rect">
            <a:avLst/>
          </a:prstGeom>
          <a:noFill/>
          <a:ln>
            <a:noFill/>
          </a:ln>
        </p:spPr>
      </p:pic>
      <p:pic>
        <p:nvPicPr>
          <p:cNvPr descr="fuel Icon 689767" id="180" name="Google Shape;180;p4"/>
          <p:cNvPicPr preferRelativeResize="0"/>
          <p:nvPr/>
        </p:nvPicPr>
        <p:blipFill rotWithShape="1">
          <a:blip r:embed="rId5">
            <a:alphaModFix/>
          </a:blip>
          <a:srcRect b="0" l="0" r="0" t="0"/>
          <a:stretch/>
        </p:blipFill>
        <p:spPr>
          <a:xfrm>
            <a:off x="8454290" y="2177186"/>
            <a:ext cx="438379" cy="438379"/>
          </a:xfrm>
          <a:prstGeom prst="rect">
            <a:avLst/>
          </a:prstGeom>
          <a:noFill/>
          <a:ln>
            <a:noFill/>
          </a:ln>
        </p:spPr>
      </p:pic>
      <p:pic>
        <p:nvPicPr>
          <p:cNvPr descr="service Icon 1012162" id="181" name="Google Shape;181;p4"/>
          <p:cNvPicPr preferRelativeResize="0"/>
          <p:nvPr/>
        </p:nvPicPr>
        <p:blipFill rotWithShape="1">
          <a:blip r:embed="rId6">
            <a:alphaModFix/>
          </a:blip>
          <a:srcRect b="0" l="0" r="0" t="0"/>
          <a:stretch/>
        </p:blipFill>
        <p:spPr>
          <a:xfrm>
            <a:off x="10035411" y="2186431"/>
            <a:ext cx="429134" cy="429134"/>
          </a:xfrm>
          <a:prstGeom prst="rect">
            <a:avLst/>
          </a:prstGeom>
          <a:noFill/>
          <a:ln>
            <a:noFill/>
          </a:ln>
        </p:spPr>
      </p:pic>
      <p:sp>
        <p:nvSpPr>
          <p:cNvPr id="182" name="Google Shape;182;p4"/>
          <p:cNvSpPr txBox="1"/>
          <p:nvPr/>
        </p:nvSpPr>
        <p:spPr>
          <a:xfrm>
            <a:off x="402400" y="6455206"/>
            <a:ext cx="16054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References: [1]</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nvSpPr>
        <p:spPr>
          <a:xfrm>
            <a:off x="402400" y="4640"/>
            <a:ext cx="103557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Quantitative Impact Assessment</a:t>
            </a:r>
            <a:endParaRPr/>
          </a:p>
        </p:txBody>
      </p:sp>
      <p:sp>
        <p:nvSpPr>
          <p:cNvPr id="189" name="Google Shape;189;p5"/>
          <p:cNvSpPr txBox="1"/>
          <p:nvPr/>
        </p:nvSpPr>
        <p:spPr>
          <a:xfrm>
            <a:off x="402400" y="1544915"/>
            <a:ext cx="5141150"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Early development</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W. Leontief set up an </a:t>
            </a:r>
            <a:r>
              <a:rPr b="1" i="0" lang="en-US" sz="1400" u="none" cap="none" strike="noStrike">
                <a:solidFill>
                  <a:schemeClr val="accent2"/>
                </a:solidFill>
                <a:latin typeface="Calibri"/>
                <a:ea typeface="Calibri"/>
                <a:cs typeface="Calibri"/>
                <a:sym typeface="Calibri"/>
              </a:rPr>
              <a:t>analytical approach </a:t>
            </a:r>
            <a:r>
              <a:rPr b="0" i="0" lang="en-US" sz="1400" u="none" cap="none" strike="noStrike">
                <a:solidFill>
                  <a:schemeClr val="dk1"/>
                </a:solidFill>
                <a:latin typeface="Calibri"/>
                <a:ea typeface="Calibri"/>
                <a:cs typeface="Calibri"/>
                <a:sym typeface="Calibri"/>
              </a:rPr>
              <a:t>to quantify the direct + indirect demand of products by each industry to meet wartime demand</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Given a complex productive system, </a:t>
            </a:r>
            <a:r>
              <a:rPr b="1" i="0" lang="en-US" sz="1400" u="none" cap="none" strike="noStrike">
                <a:solidFill>
                  <a:schemeClr val="accent2"/>
                </a:solidFill>
                <a:latin typeface="Calibri"/>
                <a:ea typeface="Calibri"/>
                <a:cs typeface="Calibri"/>
                <a:sym typeface="Calibri"/>
              </a:rPr>
              <a:t>bottom-up calculation </a:t>
            </a:r>
            <a:r>
              <a:rPr b="0" i="0" lang="en-US" sz="1400" u="none" cap="none" strike="noStrike">
                <a:solidFill>
                  <a:schemeClr val="dk1"/>
                </a:solidFill>
                <a:latin typeface="Calibri"/>
                <a:ea typeface="Calibri"/>
                <a:cs typeface="Calibri"/>
                <a:sym typeface="Calibri"/>
              </a:rPr>
              <a:t>of total impact is complex, implying difficulties in defining systems boundaries</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For a given nation, technical features of all industries can be arranged in a matrix shape, mapping the structure of national supply chains.</a:t>
            </a:r>
            <a:endParaRPr/>
          </a:p>
          <a:p>
            <a:pPr indent="-273050" lvl="1" marL="539750" marR="0" rtl="0" algn="l">
              <a:spcBef>
                <a:spcPts val="1200"/>
              </a:spcBef>
              <a:spcAft>
                <a:spcPts val="0"/>
              </a:spcAft>
              <a:buClr>
                <a:schemeClr val="accent2"/>
              </a:buClr>
              <a:buSzPts val="1400"/>
              <a:buFont typeface="Arial"/>
              <a:buChar char="•"/>
            </a:pPr>
            <a:r>
              <a:rPr b="1" i="0" lang="en-US" sz="1400" u="none" cap="none" strike="noStrike">
                <a:solidFill>
                  <a:schemeClr val="accent2"/>
                </a:solidFill>
                <a:latin typeface="Calibri"/>
                <a:ea typeface="Calibri"/>
                <a:cs typeface="Calibri"/>
                <a:sym typeface="Calibri"/>
              </a:rPr>
              <a:t>Fundamental idea</a:t>
            </a:r>
            <a:r>
              <a:rPr b="0" i="0" lang="en-US" sz="1400" u="none" cap="none" strike="noStrike">
                <a:solidFill>
                  <a:schemeClr val="dk1"/>
                </a:solidFill>
                <a:latin typeface="Calibri"/>
                <a:ea typeface="Calibri"/>
                <a:cs typeface="Calibri"/>
                <a:sym typeface="Calibri"/>
              </a:rPr>
              <a:t>: behavior of the system and its reaction to exogenous shocks can be quantified once the features of its single components (industries) and the linkages among them are known</a:t>
            </a:r>
            <a:endParaRPr/>
          </a:p>
        </p:txBody>
      </p:sp>
      <p:sp>
        <p:nvSpPr>
          <p:cNvPr id="190" name="Google Shape;190;p5"/>
          <p:cNvSpPr txBox="1"/>
          <p:nvPr/>
        </p:nvSpPr>
        <p:spPr>
          <a:xfrm>
            <a:off x="402400" y="6455206"/>
            <a:ext cx="16054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References: [1]</a:t>
            </a:r>
            <a:endParaRPr/>
          </a:p>
        </p:txBody>
      </p:sp>
      <p:sp>
        <p:nvSpPr>
          <p:cNvPr id="191" name="Google Shape;191;p5"/>
          <p:cNvSpPr txBox="1"/>
          <p:nvPr/>
        </p:nvSpPr>
        <p:spPr>
          <a:xfrm>
            <a:off x="6123354" y="2202193"/>
            <a:ext cx="156274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Calibri"/>
                <a:ea typeface="Calibri"/>
                <a:cs typeface="Calibri"/>
                <a:sym typeface="Calibri"/>
              </a:rPr>
              <a:t>US economy</a:t>
            </a:r>
            <a:endParaRPr/>
          </a:p>
        </p:txBody>
      </p:sp>
      <p:graphicFrame>
        <p:nvGraphicFramePr>
          <p:cNvPr id="192" name="Google Shape;192;p5"/>
          <p:cNvGraphicFramePr/>
          <p:nvPr/>
        </p:nvGraphicFramePr>
        <p:xfrm>
          <a:off x="7729906" y="2664115"/>
          <a:ext cx="3000000" cy="3000000"/>
        </p:xfrm>
        <a:graphic>
          <a:graphicData uri="http://schemas.openxmlformats.org/drawingml/2006/table">
            <a:tbl>
              <a:tblPr bandRow="1" firstRow="1">
                <a:noFill/>
                <a:tableStyleId>{D62D4113-AFF8-4FA1-9667-C2FD687B5BB3}</a:tableStyleId>
              </a:tblPr>
              <a:tblGrid>
                <a:gridCol w="577850"/>
                <a:gridCol w="577850"/>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bl>
          </a:graphicData>
        </a:graphic>
      </p:graphicFrame>
      <p:sp>
        <p:nvSpPr>
          <p:cNvPr id="193" name="Google Shape;193;p5"/>
          <p:cNvSpPr txBox="1"/>
          <p:nvPr/>
        </p:nvSpPr>
        <p:spPr>
          <a:xfrm>
            <a:off x="6211148" y="2768266"/>
            <a:ext cx="136199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Steel industry</a:t>
            </a:r>
            <a:endParaRPr/>
          </a:p>
        </p:txBody>
      </p:sp>
      <p:sp>
        <p:nvSpPr>
          <p:cNvPr id="194" name="Google Shape;194;p5"/>
          <p:cNvSpPr txBox="1"/>
          <p:nvPr/>
        </p:nvSpPr>
        <p:spPr>
          <a:xfrm>
            <a:off x="6116313" y="3328318"/>
            <a:ext cx="151682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Energy industry</a:t>
            </a:r>
            <a:endParaRPr/>
          </a:p>
        </p:txBody>
      </p:sp>
      <p:sp>
        <p:nvSpPr>
          <p:cNvPr id="195" name="Google Shape;195;p5"/>
          <p:cNvSpPr txBox="1"/>
          <p:nvPr/>
        </p:nvSpPr>
        <p:spPr>
          <a:xfrm>
            <a:off x="5982844" y="3888370"/>
            <a:ext cx="1650294"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Services industry</a:t>
            </a:r>
            <a:endParaRPr/>
          </a:p>
        </p:txBody>
      </p:sp>
      <p:sp>
        <p:nvSpPr>
          <p:cNvPr id="196" name="Google Shape;196;p5"/>
          <p:cNvSpPr txBox="1"/>
          <p:nvPr/>
        </p:nvSpPr>
        <p:spPr>
          <a:xfrm rot="-2463393">
            <a:off x="7566729" y="1913773"/>
            <a:ext cx="136199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Steel industry</a:t>
            </a:r>
            <a:endParaRPr/>
          </a:p>
        </p:txBody>
      </p:sp>
      <p:sp>
        <p:nvSpPr>
          <p:cNvPr id="197" name="Google Shape;197;p5"/>
          <p:cNvSpPr txBox="1"/>
          <p:nvPr/>
        </p:nvSpPr>
        <p:spPr>
          <a:xfrm rot="-2463393">
            <a:off x="8175020" y="1879491"/>
            <a:ext cx="151682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Energy industry</a:t>
            </a:r>
            <a:endParaRPr/>
          </a:p>
        </p:txBody>
      </p:sp>
      <p:sp>
        <p:nvSpPr>
          <p:cNvPr id="198" name="Google Shape;198;p5"/>
          <p:cNvSpPr txBox="1"/>
          <p:nvPr/>
        </p:nvSpPr>
        <p:spPr>
          <a:xfrm rot="-2463393">
            <a:off x="8844395" y="1822534"/>
            <a:ext cx="165029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Services industry</a:t>
            </a:r>
            <a:endParaRPr/>
          </a:p>
        </p:txBody>
      </p:sp>
      <p:graphicFrame>
        <p:nvGraphicFramePr>
          <p:cNvPr id="199" name="Google Shape;199;p5"/>
          <p:cNvGraphicFramePr/>
          <p:nvPr/>
        </p:nvGraphicFramePr>
        <p:xfrm>
          <a:off x="10015906" y="2664115"/>
          <a:ext cx="3000000" cy="3000000"/>
        </p:xfrm>
        <a:graphic>
          <a:graphicData uri="http://schemas.openxmlformats.org/drawingml/2006/table">
            <a:tbl>
              <a:tblPr bandRow="1" firstRow="1">
                <a:noFill/>
                <a:tableStyleId>{D62D4113-AFF8-4FA1-9667-C2FD687B5BB3}</a:tableStyleId>
              </a:tblPr>
              <a:tblGrid>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bl>
          </a:graphicData>
        </a:graphic>
      </p:graphicFrame>
      <p:sp>
        <p:nvSpPr>
          <p:cNvPr id="200" name="Google Shape;200;p5"/>
          <p:cNvSpPr txBox="1"/>
          <p:nvPr/>
        </p:nvSpPr>
        <p:spPr>
          <a:xfrm rot="-2463393">
            <a:off x="9765420" y="1714812"/>
            <a:ext cx="16502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Households’ demand (B$, GDP)</a:t>
            </a:r>
            <a:endParaRPr/>
          </a:p>
        </p:txBody>
      </p:sp>
      <p:graphicFrame>
        <p:nvGraphicFramePr>
          <p:cNvPr id="201" name="Google Shape;201;p5"/>
          <p:cNvGraphicFramePr/>
          <p:nvPr/>
        </p:nvGraphicFramePr>
        <p:xfrm>
          <a:off x="7729899" y="4728019"/>
          <a:ext cx="3000000" cy="3000000"/>
        </p:xfrm>
        <a:graphic>
          <a:graphicData uri="http://schemas.openxmlformats.org/drawingml/2006/table">
            <a:tbl>
              <a:tblPr bandRow="1" firstRow="1">
                <a:noFill/>
                <a:tableStyleId>{D62D4113-AFF8-4FA1-9667-C2FD687B5BB3}</a:tableStyleId>
              </a:tblPr>
              <a:tblGrid>
                <a:gridCol w="577850"/>
                <a:gridCol w="577850"/>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bl>
          </a:graphicData>
        </a:graphic>
      </p:graphicFrame>
      <p:sp>
        <p:nvSpPr>
          <p:cNvPr id="202" name="Google Shape;202;p5"/>
          <p:cNvSpPr txBox="1"/>
          <p:nvPr/>
        </p:nvSpPr>
        <p:spPr>
          <a:xfrm>
            <a:off x="5658994" y="4568519"/>
            <a:ext cx="1914146" cy="9541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Raw materials (kton)</a:t>
            </a:r>
            <a:br>
              <a:rPr i="1" lang="en-US" sz="1400">
                <a:solidFill>
                  <a:schemeClr val="dk1"/>
                </a:solidFill>
                <a:latin typeface="Calibri"/>
                <a:ea typeface="Calibri"/>
                <a:cs typeface="Calibri"/>
                <a:sym typeface="Calibri"/>
              </a:rPr>
            </a:br>
            <a:r>
              <a:rPr i="1" lang="en-US" sz="1400">
                <a:solidFill>
                  <a:schemeClr val="dk1"/>
                </a:solidFill>
                <a:latin typeface="Calibri"/>
                <a:ea typeface="Calibri"/>
                <a:cs typeface="Calibri"/>
                <a:sym typeface="Calibri"/>
              </a:rPr>
              <a:t>Primary energy (MJ)</a:t>
            </a:r>
            <a:br>
              <a:rPr i="1" lang="en-US" sz="1400">
                <a:solidFill>
                  <a:schemeClr val="dk1"/>
                </a:solidFill>
                <a:latin typeface="Calibri"/>
                <a:ea typeface="Calibri"/>
                <a:cs typeface="Calibri"/>
                <a:sym typeface="Calibri"/>
              </a:rPr>
            </a:br>
            <a:r>
              <a:rPr i="1" lang="en-US" sz="1400">
                <a:solidFill>
                  <a:schemeClr val="dk1"/>
                </a:solidFill>
                <a:latin typeface="Calibri"/>
                <a:ea typeface="Calibri"/>
                <a:cs typeface="Calibri"/>
                <a:sym typeface="Calibri"/>
              </a:rPr>
              <a:t>Workforce (workers)</a:t>
            </a:r>
            <a:br>
              <a:rPr i="1" lang="en-US" sz="1400">
                <a:solidFill>
                  <a:schemeClr val="dk1"/>
                </a:solidFill>
                <a:latin typeface="Calibri"/>
                <a:ea typeface="Calibri"/>
                <a:cs typeface="Calibri"/>
                <a:sym typeface="Calibri"/>
              </a:rPr>
            </a:br>
            <a:r>
              <a:rPr i="1" lang="en-US" sz="1400">
                <a:solidFill>
                  <a:schemeClr val="dk1"/>
                </a:solidFill>
                <a:latin typeface="Calibri"/>
                <a:ea typeface="Calibri"/>
                <a:cs typeface="Calibri"/>
                <a:sym typeface="Calibri"/>
              </a:rPr>
              <a:t>…</a:t>
            </a:r>
            <a:endParaRPr/>
          </a:p>
        </p:txBody>
      </p:sp>
      <p:graphicFrame>
        <p:nvGraphicFramePr>
          <p:cNvPr id="203" name="Google Shape;203;p5"/>
          <p:cNvGraphicFramePr/>
          <p:nvPr/>
        </p:nvGraphicFramePr>
        <p:xfrm>
          <a:off x="11072074" y="2664115"/>
          <a:ext cx="3000000" cy="3000000"/>
        </p:xfrm>
        <a:graphic>
          <a:graphicData uri="http://schemas.openxmlformats.org/drawingml/2006/table">
            <a:tbl>
              <a:tblPr bandRow="1" firstRow="1">
                <a:noFill/>
                <a:tableStyleId>{D62D4113-AFF8-4FA1-9667-C2FD687B5BB3}</a:tableStyleId>
              </a:tblPr>
              <a:tblGrid>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bl>
          </a:graphicData>
        </a:graphic>
      </p:graphicFrame>
      <p:sp>
        <p:nvSpPr>
          <p:cNvPr id="204" name="Google Shape;204;p5"/>
          <p:cNvSpPr txBox="1"/>
          <p:nvPr/>
        </p:nvSpPr>
        <p:spPr>
          <a:xfrm rot="-2463393">
            <a:off x="10974385" y="1875624"/>
            <a:ext cx="116060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rgbClr val="FF0000"/>
                </a:solidFill>
                <a:latin typeface="Calibri"/>
                <a:ea typeface="Calibri"/>
                <a:cs typeface="Calibri"/>
                <a:sym typeface="Calibri"/>
              </a:rPr>
              <a:t>War items (B$)</a:t>
            </a:r>
            <a:endParaRPr/>
          </a:p>
        </p:txBody>
      </p:sp>
      <p:graphicFrame>
        <p:nvGraphicFramePr>
          <p:cNvPr id="205" name="Google Shape;205;p5"/>
          <p:cNvGraphicFramePr/>
          <p:nvPr/>
        </p:nvGraphicFramePr>
        <p:xfrm>
          <a:off x="7729899" y="5701133"/>
          <a:ext cx="3000000" cy="3000000"/>
        </p:xfrm>
        <a:graphic>
          <a:graphicData uri="http://schemas.openxmlformats.org/drawingml/2006/table">
            <a:tbl>
              <a:tblPr bandRow="1" firstRow="1">
                <a:noFill/>
                <a:tableStyleId>{D62D4113-AFF8-4FA1-9667-C2FD687B5BB3}</a:tableStyleId>
              </a:tblPr>
              <a:tblGrid>
                <a:gridCol w="577850"/>
                <a:gridCol w="577850"/>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bl>
          </a:graphicData>
        </a:graphic>
      </p:graphicFrame>
      <p:sp>
        <p:nvSpPr>
          <p:cNvPr id="206" name="Google Shape;206;p5"/>
          <p:cNvSpPr txBox="1"/>
          <p:nvPr/>
        </p:nvSpPr>
        <p:spPr>
          <a:xfrm>
            <a:off x="10535170" y="3188027"/>
            <a:ext cx="550860" cy="52322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07" name="Google Shape;207;p5"/>
          <p:cNvSpPr txBox="1"/>
          <p:nvPr/>
        </p:nvSpPr>
        <p:spPr>
          <a:xfrm>
            <a:off x="8321244" y="5225015"/>
            <a:ext cx="550860" cy="52322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08" name="Google Shape;208;p5"/>
          <p:cNvSpPr txBox="1"/>
          <p:nvPr/>
        </p:nvSpPr>
        <p:spPr>
          <a:xfrm>
            <a:off x="5658994" y="5680501"/>
            <a:ext cx="1914146"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rgbClr val="FF0000"/>
                </a:solidFill>
                <a:latin typeface="Calibri"/>
                <a:ea typeface="Calibri"/>
                <a:cs typeface="Calibri"/>
                <a:sym typeface="Calibri"/>
              </a:rPr>
              <a:t>Additional resources requirements</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txBox="1"/>
          <p:nvPr/>
        </p:nvSpPr>
        <p:spPr>
          <a:xfrm>
            <a:off x="402400" y="4640"/>
            <a:ext cx="103557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Quantitative Impact Assessment</a:t>
            </a:r>
            <a:endParaRPr/>
          </a:p>
        </p:txBody>
      </p:sp>
      <p:sp>
        <p:nvSpPr>
          <p:cNvPr id="215" name="Google Shape;215;p6"/>
          <p:cNvSpPr txBox="1"/>
          <p:nvPr/>
        </p:nvSpPr>
        <p:spPr>
          <a:xfrm>
            <a:off x="402400" y="1544915"/>
            <a:ext cx="5141150" cy="38472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Early development</a:t>
            </a:r>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Findings: production capacity of major industries were </a:t>
            </a:r>
            <a:r>
              <a:rPr b="1" i="0" lang="en-US" sz="1400" u="none" cap="none" strike="noStrike">
                <a:solidFill>
                  <a:schemeClr val="accent2"/>
                </a:solidFill>
                <a:latin typeface="Calibri"/>
                <a:ea typeface="Calibri"/>
                <a:cs typeface="Calibri"/>
                <a:sym typeface="Calibri"/>
              </a:rPr>
              <a:t>inadequate</a:t>
            </a:r>
            <a:r>
              <a:rPr b="0" i="0" lang="en-US" sz="1400" u="none" cap="none" strike="noStrike">
                <a:solidFill>
                  <a:schemeClr val="dk1"/>
                </a:solidFill>
                <a:latin typeface="Calibri"/>
                <a:ea typeface="Calibri"/>
                <a:cs typeface="Calibri"/>
                <a:sym typeface="Calibri"/>
              </a:rPr>
              <a:t> to satisfy materials and energy demand for war items production, while keeping the current levels of households’ demand satisfied.</a:t>
            </a:r>
            <a:endParaRPr/>
          </a:p>
          <a:p>
            <a:pPr indent="-184150" lvl="1" marL="539750" marR="0" rtl="0" algn="l">
              <a:spcBef>
                <a:spcPts val="12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273050"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 </a:t>
            </a:r>
            <a:r>
              <a:rPr b="1" i="0" lang="en-US" sz="1400" u="none" cap="none" strike="noStrike">
                <a:solidFill>
                  <a:schemeClr val="accent2"/>
                </a:solidFill>
                <a:latin typeface="Calibri"/>
                <a:ea typeface="Calibri"/>
                <a:cs typeface="Calibri"/>
                <a:sym typeface="Calibri"/>
              </a:rPr>
              <a:t>feasible transition </a:t>
            </a:r>
            <a:r>
              <a:rPr b="0" i="0" lang="en-US" sz="1400" u="none" cap="none" strike="noStrike">
                <a:solidFill>
                  <a:schemeClr val="dk1"/>
                </a:solidFill>
                <a:latin typeface="Calibri"/>
                <a:ea typeface="Calibri"/>
                <a:cs typeface="Calibri"/>
                <a:sym typeface="Calibri"/>
              </a:rPr>
              <a:t>to a wartime economy:</a:t>
            </a:r>
            <a:endParaRPr/>
          </a:p>
          <a:p>
            <a:pPr indent="-285750" lvl="2" marL="10096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Massive construction programs to </a:t>
            </a:r>
            <a:r>
              <a:rPr b="1" i="0" lang="en-US" sz="1400" u="none" cap="none" strike="noStrike">
                <a:solidFill>
                  <a:schemeClr val="accent2"/>
                </a:solidFill>
                <a:latin typeface="Calibri"/>
                <a:ea typeface="Calibri"/>
                <a:cs typeface="Calibri"/>
                <a:sym typeface="Calibri"/>
              </a:rPr>
              <a:t>expand industries production capacity</a:t>
            </a:r>
            <a:r>
              <a:rPr b="0" i="0" lang="en-US" sz="1400" u="none" cap="none" strike="noStrike">
                <a:solidFill>
                  <a:schemeClr val="dk1"/>
                </a:solidFill>
                <a:latin typeface="Calibri"/>
                <a:ea typeface="Calibri"/>
                <a:cs typeface="Calibri"/>
                <a:sym typeface="Calibri"/>
              </a:rPr>
              <a:t> (i.e. investments in capital stocks)</a:t>
            </a:r>
            <a:endParaRPr/>
          </a:p>
          <a:p>
            <a:pPr indent="-285750" lvl="2" marL="1009650"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Identification of </a:t>
            </a:r>
            <a:r>
              <a:rPr b="1" i="0" lang="en-US" sz="1400" u="none" cap="none" strike="noStrike">
                <a:solidFill>
                  <a:schemeClr val="accent2"/>
                </a:solidFill>
                <a:latin typeface="Calibri"/>
                <a:ea typeface="Calibri"/>
                <a:cs typeface="Calibri"/>
                <a:sym typeface="Calibri"/>
              </a:rPr>
              <a:t>industries to be converted </a:t>
            </a:r>
            <a:r>
              <a:rPr b="0" i="0" lang="en-US" sz="1400" u="none" cap="none" strike="noStrike">
                <a:solidFill>
                  <a:schemeClr val="dk1"/>
                </a:solidFill>
                <a:latin typeface="Calibri"/>
                <a:ea typeface="Calibri"/>
                <a:cs typeface="Calibri"/>
                <a:sym typeface="Calibri"/>
              </a:rPr>
              <a:t>to production of war items</a:t>
            </a:r>
            <a:endParaRPr/>
          </a:p>
          <a:p>
            <a:pPr indent="-285750" lvl="2" marL="1009650" marR="0" rtl="0" algn="l">
              <a:spcBef>
                <a:spcPts val="1200"/>
              </a:spcBef>
              <a:spcAft>
                <a:spcPts val="0"/>
              </a:spcAft>
              <a:buClr>
                <a:schemeClr val="accent2"/>
              </a:buClr>
              <a:buSzPts val="1400"/>
              <a:buFont typeface="Courier New"/>
              <a:buChar char="o"/>
            </a:pPr>
            <a:r>
              <a:rPr b="1" i="0" lang="en-US" sz="1400" u="none" cap="none" strike="noStrike">
                <a:solidFill>
                  <a:schemeClr val="accent2"/>
                </a:solidFill>
                <a:latin typeface="Calibri"/>
                <a:ea typeface="Calibri"/>
                <a:cs typeface="Calibri"/>
                <a:sym typeface="Calibri"/>
              </a:rPr>
              <a:t>Reduction</a:t>
            </a:r>
            <a:r>
              <a:rPr b="0" i="0" lang="en-US" sz="1400" u="none" cap="none" strike="noStrike">
                <a:solidFill>
                  <a:schemeClr val="dk1"/>
                </a:solidFill>
                <a:latin typeface="Calibri"/>
                <a:ea typeface="Calibri"/>
                <a:cs typeface="Calibri"/>
                <a:sym typeface="Calibri"/>
              </a:rPr>
              <a:t> of personal households’ consumptions (rationings)</a:t>
            </a:r>
            <a:endParaRPr/>
          </a:p>
        </p:txBody>
      </p:sp>
      <p:sp>
        <p:nvSpPr>
          <p:cNvPr id="216" name="Google Shape;216;p6"/>
          <p:cNvSpPr txBox="1"/>
          <p:nvPr/>
        </p:nvSpPr>
        <p:spPr>
          <a:xfrm>
            <a:off x="402400" y="6455206"/>
            <a:ext cx="16054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References: [1]</a:t>
            </a:r>
            <a:endParaRPr/>
          </a:p>
        </p:txBody>
      </p:sp>
      <p:sp>
        <p:nvSpPr>
          <p:cNvPr id="217" name="Google Shape;217;p6"/>
          <p:cNvSpPr txBox="1"/>
          <p:nvPr/>
        </p:nvSpPr>
        <p:spPr>
          <a:xfrm>
            <a:off x="6123354" y="2202193"/>
            <a:ext cx="156274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Calibri"/>
                <a:ea typeface="Calibri"/>
                <a:cs typeface="Calibri"/>
                <a:sym typeface="Calibri"/>
              </a:rPr>
              <a:t>US economy</a:t>
            </a:r>
            <a:endParaRPr/>
          </a:p>
        </p:txBody>
      </p:sp>
      <p:graphicFrame>
        <p:nvGraphicFramePr>
          <p:cNvPr id="218" name="Google Shape;218;p6"/>
          <p:cNvGraphicFramePr/>
          <p:nvPr/>
        </p:nvGraphicFramePr>
        <p:xfrm>
          <a:off x="7729906" y="2664115"/>
          <a:ext cx="3000000" cy="3000000"/>
        </p:xfrm>
        <a:graphic>
          <a:graphicData uri="http://schemas.openxmlformats.org/drawingml/2006/table">
            <a:tbl>
              <a:tblPr bandRow="1" firstRow="1">
                <a:noFill/>
                <a:tableStyleId>{D62D4113-AFF8-4FA1-9667-C2FD687B5BB3}</a:tableStyleId>
              </a:tblPr>
              <a:tblGrid>
                <a:gridCol w="577850"/>
                <a:gridCol w="577850"/>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bl>
          </a:graphicData>
        </a:graphic>
      </p:graphicFrame>
      <p:sp>
        <p:nvSpPr>
          <p:cNvPr id="219" name="Google Shape;219;p6"/>
          <p:cNvSpPr txBox="1"/>
          <p:nvPr/>
        </p:nvSpPr>
        <p:spPr>
          <a:xfrm>
            <a:off x="6211148" y="2768266"/>
            <a:ext cx="136199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Steel industry</a:t>
            </a:r>
            <a:endParaRPr/>
          </a:p>
        </p:txBody>
      </p:sp>
      <p:sp>
        <p:nvSpPr>
          <p:cNvPr id="220" name="Google Shape;220;p6"/>
          <p:cNvSpPr txBox="1"/>
          <p:nvPr/>
        </p:nvSpPr>
        <p:spPr>
          <a:xfrm>
            <a:off x="6116313" y="3328318"/>
            <a:ext cx="151682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Energy industry</a:t>
            </a:r>
            <a:endParaRPr/>
          </a:p>
        </p:txBody>
      </p:sp>
      <p:sp>
        <p:nvSpPr>
          <p:cNvPr id="221" name="Google Shape;221;p6"/>
          <p:cNvSpPr txBox="1"/>
          <p:nvPr/>
        </p:nvSpPr>
        <p:spPr>
          <a:xfrm>
            <a:off x="5982844" y="3888370"/>
            <a:ext cx="1650294"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Services industry</a:t>
            </a:r>
            <a:endParaRPr/>
          </a:p>
        </p:txBody>
      </p:sp>
      <p:sp>
        <p:nvSpPr>
          <p:cNvPr id="222" name="Google Shape;222;p6"/>
          <p:cNvSpPr txBox="1"/>
          <p:nvPr/>
        </p:nvSpPr>
        <p:spPr>
          <a:xfrm rot="-2463393">
            <a:off x="7566729" y="1913773"/>
            <a:ext cx="136199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Steel industry</a:t>
            </a:r>
            <a:endParaRPr/>
          </a:p>
        </p:txBody>
      </p:sp>
      <p:sp>
        <p:nvSpPr>
          <p:cNvPr id="223" name="Google Shape;223;p6"/>
          <p:cNvSpPr txBox="1"/>
          <p:nvPr/>
        </p:nvSpPr>
        <p:spPr>
          <a:xfrm rot="-2463393">
            <a:off x="8175020" y="1879491"/>
            <a:ext cx="151682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Energy industry</a:t>
            </a:r>
            <a:endParaRPr/>
          </a:p>
        </p:txBody>
      </p:sp>
      <p:sp>
        <p:nvSpPr>
          <p:cNvPr id="224" name="Google Shape;224;p6"/>
          <p:cNvSpPr txBox="1"/>
          <p:nvPr/>
        </p:nvSpPr>
        <p:spPr>
          <a:xfrm rot="-2463393">
            <a:off x="8844395" y="1822534"/>
            <a:ext cx="165029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Services industry</a:t>
            </a:r>
            <a:endParaRPr/>
          </a:p>
        </p:txBody>
      </p:sp>
      <p:graphicFrame>
        <p:nvGraphicFramePr>
          <p:cNvPr id="225" name="Google Shape;225;p6"/>
          <p:cNvGraphicFramePr/>
          <p:nvPr/>
        </p:nvGraphicFramePr>
        <p:xfrm>
          <a:off x="10015906" y="2664115"/>
          <a:ext cx="3000000" cy="3000000"/>
        </p:xfrm>
        <a:graphic>
          <a:graphicData uri="http://schemas.openxmlformats.org/drawingml/2006/table">
            <a:tbl>
              <a:tblPr bandRow="1" firstRow="1">
                <a:noFill/>
                <a:tableStyleId>{D62D4113-AFF8-4FA1-9667-C2FD687B5BB3}</a:tableStyleId>
              </a:tblPr>
              <a:tblGrid>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bl>
          </a:graphicData>
        </a:graphic>
      </p:graphicFrame>
      <p:sp>
        <p:nvSpPr>
          <p:cNvPr id="226" name="Google Shape;226;p6"/>
          <p:cNvSpPr txBox="1"/>
          <p:nvPr/>
        </p:nvSpPr>
        <p:spPr>
          <a:xfrm rot="-2463393">
            <a:off x="9765420" y="1714812"/>
            <a:ext cx="16502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Households’ demand (B$, GDP)</a:t>
            </a:r>
            <a:endParaRPr/>
          </a:p>
        </p:txBody>
      </p:sp>
      <p:graphicFrame>
        <p:nvGraphicFramePr>
          <p:cNvPr id="227" name="Google Shape;227;p6"/>
          <p:cNvGraphicFramePr/>
          <p:nvPr/>
        </p:nvGraphicFramePr>
        <p:xfrm>
          <a:off x="7729899" y="4728019"/>
          <a:ext cx="3000000" cy="3000000"/>
        </p:xfrm>
        <a:graphic>
          <a:graphicData uri="http://schemas.openxmlformats.org/drawingml/2006/table">
            <a:tbl>
              <a:tblPr bandRow="1" firstRow="1">
                <a:noFill/>
                <a:tableStyleId>{D62D4113-AFF8-4FA1-9667-C2FD687B5BB3}</a:tableStyleId>
              </a:tblPr>
              <a:tblGrid>
                <a:gridCol w="577850"/>
                <a:gridCol w="577850"/>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bl>
          </a:graphicData>
        </a:graphic>
      </p:graphicFrame>
      <p:sp>
        <p:nvSpPr>
          <p:cNvPr id="228" name="Google Shape;228;p6"/>
          <p:cNvSpPr txBox="1"/>
          <p:nvPr/>
        </p:nvSpPr>
        <p:spPr>
          <a:xfrm>
            <a:off x="5658994" y="4568519"/>
            <a:ext cx="1914146" cy="9541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Calibri"/>
                <a:ea typeface="Calibri"/>
                <a:cs typeface="Calibri"/>
                <a:sym typeface="Calibri"/>
              </a:rPr>
              <a:t>Raw materials (kton)</a:t>
            </a:r>
            <a:br>
              <a:rPr i="1" lang="en-US" sz="1400">
                <a:solidFill>
                  <a:schemeClr val="dk1"/>
                </a:solidFill>
                <a:latin typeface="Calibri"/>
                <a:ea typeface="Calibri"/>
                <a:cs typeface="Calibri"/>
                <a:sym typeface="Calibri"/>
              </a:rPr>
            </a:br>
            <a:r>
              <a:rPr i="1" lang="en-US" sz="1400">
                <a:solidFill>
                  <a:schemeClr val="dk1"/>
                </a:solidFill>
                <a:latin typeface="Calibri"/>
                <a:ea typeface="Calibri"/>
                <a:cs typeface="Calibri"/>
                <a:sym typeface="Calibri"/>
              </a:rPr>
              <a:t>Primary energy (MJ)</a:t>
            </a:r>
            <a:br>
              <a:rPr i="1" lang="en-US" sz="1400">
                <a:solidFill>
                  <a:schemeClr val="dk1"/>
                </a:solidFill>
                <a:latin typeface="Calibri"/>
                <a:ea typeface="Calibri"/>
                <a:cs typeface="Calibri"/>
                <a:sym typeface="Calibri"/>
              </a:rPr>
            </a:br>
            <a:r>
              <a:rPr i="1" lang="en-US" sz="1400">
                <a:solidFill>
                  <a:schemeClr val="dk1"/>
                </a:solidFill>
                <a:latin typeface="Calibri"/>
                <a:ea typeface="Calibri"/>
                <a:cs typeface="Calibri"/>
                <a:sym typeface="Calibri"/>
              </a:rPr>
              <a:t>Workforce (workers)</a:t>
            </a:r>
            <a:br>
              <a:rPr i="1" lang="en-US" sz="1400">
                <a:solidFill>
                  <a:schemeClr val="dk1"/>
                </a:solidFill>
                <a:latin typeface="Calibri"/>
                <a:ea typeface="Calibri"/>
                <a:cs typeface="Calibri"/>
                <a:sym typeface="Calibri"/>
              </a:rPr>
            </a:br>
            <a:r>
              <a:rPr i="1" lang="en-US" sz="1400">
                <a:solidFill>
                  <a:schemeClr val="dk1"/>
                </a:solidFill>
                <a:latin typeface="Calibri"/>
                <a:ea typeface="Calibri"/>
                <a:cs typeface="Calibri"/>
                <a:sym typeface="Calibri"/>
              </a:rPr>
              <a:t>…</a:t>
            </a:r>
            <a:endParaRPr/>
          </a:p>
        </p:txBody>
      </p:sp>
      <p:graphicFrame>
        <p:nvGraphicFramePr>
          <p:cNvPr id="229" name="Google Shape;229;p6"/>
          <p:cNvGraphicFramePr/>
          <p:nvPr/>
        </p:nvGraphicFramePr>
        <p:xfrm>
          <a:off x="11072074" y="2664115"/>
          <a:ext cx="3000000" cy="3000000"/>
        </p:xfrm>
        <a:graphic>
          <a:graphicData uri="http://schemas.openxmlformats.org/drawingml/2006/table">
            <a:tbl>
              <a:tblPr bandRow="1" firstRow="1">
                <a:noFill/>
                <a:tableStyleId>{D62D4113-AFF8-4FA1-9667-C2FD687B5BB3}</a:tableStyleId>
              </a:tblPr>
              <a:tblGrid>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bl>
          </a:graphicData>
        </a:graphic>
      </p:graphicFrame>
      <p:sp>
        <p:nvSpPr>
          <p:cNvPr id="230" name="Google Shape;230;p6"/>
          <p:cNvSpPr txBox="1"/>
          <p:nvPr/>
        </p:nvSpPr>
        <p:spPr>
          <a:xfrm rot="-2463393">
            <a:off x="10974385" y="1875624"/>
            <a:ext cx="116060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rgbClr val="FF0000"/>
                </a:solidFill>
                <a:latin typeface="Calibri"/>
                <a:ea typeface="Calibri"/>
                <a:cs typeface="Calibri"/>
                <a:sym typeface="Calibri"/>
              </a:rPr>
              <a:t>War items (B$)</a:t>
            </a:r>
            <a:endParaRPr/>
          </a:p>
        </p:txBody>
      </p:sp>
      <p:graphicFrame>
        <p:nvGraphicFramePr>
          <p:cNvPr id="231" name="Google Shape;231;p6"/>
          <p:cNvGraphicFramePr/>
          <p:nvPr/>
        </p:nvGraphicFramePr>
        <p:xfrm>
          <a:off x="7729899" y="5701133"/>
          <a:ext cx="3000000" cy="3000000"/>
        </p:xfrm>
        <a:graphic>
          <a:graphicData uri="http://schemas.openxmlformats.org/drawingml/2006/table">
            <a:tbl>
              <a:tblPr bandRow="1" firstRow="1">
                <a:noFill/>
                <a:tableStyleId>{D62D4113-AFF8-4FA1-9667-C2FD687B5BB3}</a:tableStyleId>
              </a:tblPr>
              <a:tblGrid>
                <a:gridCol w="577850"/>
                <a:gridCol w="577850"/>
                <a:gridCol w="577850"/>
              </a:tblGrid>
              <a:tr h="5454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bl>
          </a:graphicData>
        </a:graphic>
      </p:graphicFrame>
      <p:sp>
        <p:nvSpPr>
          <p:cNvPr id="232" name="Google Shape;232;p6"/>
          <p:cNvSpPr txBox="1"/>
          <p:nvPr/>
        </p:nvSpPr>
        <p:spPr>
          <a:xfrm>
            <a:off x="10535170" y="3188027"/>
            <a:ext cx="550860" cy="52322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33" name="Google Shape;233;p6"/>
          <p:cNvSpPr txBox="1"/>
          <p:nvPr/>
        </p:nvSpPr>
        <p:spPr>
          <a:xfrm>
            <a:off x="8321244" y="5225015"/>
            <a:ext cx="550860" cy="52322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34" name="Google Shape;234;p6"/>
          <p:cNvSpPr txBox="1"/>
          <p:nvPr/>
        </p:nvSpPr>
        <p:spPr>
          <a:xfrm>
            <a:off x="5658994" y="5680501"/>
            <a:ext cx="1914146"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rgbClr val="FF0000"/>
                </a:solidFill>
                <a:latin typeface="Calibri"/>
                <a:ea typeface="Calibri"/>
                <a:cs typeface="Calibri"/>
                <a:sym typeface="Calibri"/>
              </a:rPr>
              <a:t>Additional resources requirements</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7"/>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Fundamental notation and definitions</a:t>
            </a:r>
            <a:endParaRPr/>
          </a:p>
        </p:txBody>
      </p:sp>
      <p:sp>
        <p:nvSpPr>
          <p:cNvPr id="241" name="Google Shape;241;p7"/>
          <p:cNvSpPr txBox="1"/>
          <p:nvPr/>
        </p:nvSpPr>
        <p:spPr>
          <a:xfrm>
            <a:off x="402400" y="1575617"/>
            <a:ext cx="650240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Activity </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activity that transforms inputs into outputs</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synonyms: </a:t>
            </a:r>
            <a:r>
              <a:rPr i="1" lang="en-US" sz="1400">
                <a:solidFill>
                  <a:schemeClr val="dk1"/>
                </a:solidFill>
                <a:latin typeface="Calibri"/>
                <a:ea typeface="Calibri"/>
                <a:cs typeface="Calibri"/>
                <a:sym typeface="Calibri"/>
              </a:rPr>
              <a:t>unit process</a:t>
            </a:r>
            <a:r>
              <a:rPr lang="en-US" sz="1400">
                <a:solidFill>
                  <a:schemeClr val="dk1"/>
                </a:solidFill>
                <a:latin typeface="Calibri"/>
                <a:ea typeface="Calibri"/>
                <a:cs typeface="Calibri"/>
                <a:sym typeface="Calibri"/>
              </a:rPr>
              <a:t>, </a:t>
            </a:r>
            <a:r>
              <a:rPr i="1" lang="en-US" sz="1400">
                <a:solidFill>
                  <a:schemeClr val="dk1"/>
                </a:solidFill>
                <a:latin typeface="Calibri"/>
                <a:ea typeface="Calibri"/>
                <a:cs typeface="Calibri"/>
                <a:sym typeface="Calibri"/>
              </a:rPr>
              <a:t>process</a:t>
            </a:r>
            <a:r>
              <a:rPr lang="en-US" sz="1400">
                <a:solidFill>
                  <a:schemeClr val="dk1"/>
                </a:solidFill>
                <a:latin typeface="Calibri"/>
                <a:ea typeface="Calibri"/>
                <a:cs typeface="Calibri"/>
                <a:sym typeface="Calibri"/>
              </a:rPr>
              <a:t>, </a:t>
            </a:r>
            <a:r>
              <a:rPr i="1" lang="en-US" sz="1400">
                <a:solidFill>
                  <a:schemeClr val="dk1"/>
                </a:solidFill>
                <a:latin typeface="Calibri"/>
                <a:ea typeface="Calibri"/>
                <a:cs typeface="Calibri"/>
                <a:sym typeface="Calibri"/>
              </a:rPr>
              <a:t>technology</a:t>
            </a:r>
            <a:r>
              <a:rPr lang="en-US" sz="1400">
                <a:solidFill>
                  <a:schemeClr val="dk1"/>
                </a:solidFill>
                <a:latin typeface="Calibri"/>
                <a:ea typeface="Calibri"/>
                <a:cs typeface="Calibri"/>
                <a:sym typeface="Calibri"/>
              </a:rPr>
              <a:t>, </a:t>
            </a:r>
            <a:r>
              <a:rPr i="1" lang="en-US" sz="1400">
                <a:solidFill>
                  <a:schemeClr val="dk1"/>
                </a:solidFill>
                <a:latin typeface="Calibri"/>
                <a:ea typeface="Calibri"/>
                <a:cs typeface="Calibri"/>
                <a:sym typeface="Calibri"/>
              </a:rPr>
              <a:t>industry</a:t>
            </a:r>
            <a:r>
              <a:rPr lang="en-US" sz="1400">
                <a:solidFill>
                  <a:schemeClr val="dk1"/>
                </a:solidFill>
                <a:latin typeface="Calibri"/>
                <a:ea typeface="Calibri"/>
                <a:cs typeface="Calibri"/>
                <a:sym typeface="Calibri"/>
              </a:rPr>
              <a:t>, </a:t>
            </a:r>
            <a:r>
              <a:rPr i="1" lang="en-US" sz="1400">
                <a:solidFill>
                  <a:schemeClr val="dk1"/>
                </a:solidFill>
                <a:latin typeface="Calibri"/>
                <a:ea typeface="Calibri"/>
                <a:cs typeface="Calibri"/>
                <a:sym typeface="Calibri"/>
              </a:rPr>
              <a:t>sector</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transforms multiple inputs into one or multiple outputs</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represented by a “black box”</a:t>
            </a:r>
            <a:endParaRPr/>
          </a:p>
        </p:txBody>
      </p:sp>
      <p:cxnSp>
        <p:nvCxnSpPr>
          <p:cNvPr id="242" name="Google Shape;242;p7"/>
          <p:cNvCxnSpPr/>
          <p:nvPr/>
        </p:nvCxnSpPr>
        <p:spPr>
          <a:xfrm>
            <a:off x="7970701" y="2266387"/>
            <a:ext cx="419342" cy="0"/>
          </a:xfrm>
          <a:prstGeom prst="straightConnector1">
            <a:avLst/>
          </a:prstGeom>
          <a:noFill/>
          <a:ln cap="flat" cmpd="sng" w="28575">
            <a:solidFill>
              <a:schemeClr val="dk1"/>
            </a:solidFill>
            <a:prstDash val="solid"/>
            <a:miter lim="800000"/>
            <a:headEnd len="sm" w="sm" type="none"/>
            <a:tailEnd len="med" w="med" type="stealth"/>
          </a:ln>
        </p:spPr>
      </p:cxnSp>
      <p:sp>
        <p:nvSpPr>
          <p:cNvPr id="243" name="Google Shape;243;p7"/>
          <p:cNvSpPr txBox="1"/>
          <p:nvPr/>
        </p:nvSpPr>
        <p:spPr>
          <a:xfrm>
            <a:off x="6662845" y="1677674"/>
            <a:ext cx="108145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Calibri"/>
                <a:ea typeface="Calibri"/>
                <a:cs typeface="Calibri"/>
                <a:sym typeface="Calibri"/>
              </a:rPr>
              <a:t>Energy (J)</a:t>
            </a:r>
            <a:endParaRPr i="1" sz="1400">
              <a:solidFill>
                <a:schemeClr val="dk1"/>
              </a:solidFill>
              <a:latin typeface="Calibri"/>
              <a:ea typeface="Calibri"/>
              <a:cs typeface="Calibri"/>
              <a:sym typeface="Calibri"/>
            </a:endParaRPr>
          </a:p>
        </p:txBody>
      </p:sp>
      <p:sp>
        <p:nvSpPr>
          <p:cNvPr id="244" name="Google Shape;244;p7"/>
          <p:cNvSpPr txBox="1"/>
          <p:nvPr/>
        </p:nvSpPr>
        <p:spPr>
          <a:xfrm>
            <a:off x="6298669" y="1982254"/>
            <a:ext cx="145567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Calibri"/>
                <a:ea typeface="Calibri"/>
                <a:cs typeface="Calibri"/>
                <a:sym typeface="Calibri"/>
              </a:rPr>
              <a:t>Raw wood (kg)</a:t>
            </a:r>
            <a:endParaRPr i="1" sz="1400">
              <a:solidFill>
                <a:schemeClr val="dk1"/>
              </a:solidFill>
              <a:latin typeface="Calibri"/>
              <a:ea typeface="Calibri"/>
              <a:cs typeface="Calibri"/>
              <a:sym typeface="Calibri"/>
            </a:endParaRPr>
          </a:p>
        </p:txBody>
      </p:sp>
      <p:sp>
        <p:nvSpPr>
          <p:cNvPr id="245" name="Google Shape;245;p7"/>
          <p:cNvSpPr txBox="1"/>
          <p:nvPr/>
        </p:nvSpPr>
        <p:spPr>
          <a:xfrm>
            <a:off x="10130294" y="1828365"/>
            <a:ext cx="15060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Furniture (units)</a:t>
            </a:r>
            <a:endParaRPr i="1" sz="1400">
              <a:solidFill>
                <a:schemeClr val="dk1"/>
              </a:solidFill>
              <a:latin typeface="Calibri"/>
              <a:ea typeface="Calibri"/>
              <a:cs typeface="Calibri"/>
              <a:sym typeface="Calibri"/>
            </a:endParaRPr>
          </a:p>
        </p:txBody>
      </p:sp>
      <p:sp>
        <p:nvSpPr>
          <p:cNvPr id="246" name="Google Shape;246;p7"/>
          <p:cNvSpPr txBox="1"/>
          <p:nvPr/>
        </p:nvSpPr>
        <p:spPr>
          <a:xfrm>
            <a:off x="402400" y="3266445"/>
            <a:ext cx="4954603" cy="14003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System </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collection of processes enclosed within a boundary, and linked by exchanges of inputs and outputs</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 system may be composed by a single process</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synonyms: </a:t>
            </a:r>
            <a:r>
              <a:rPr i="1" lang="en-US" sz="1400">
                <a:solidFill>
                  <a:schemeClr val="dk1"/>
                </a:solidFill>
                <a:latin typeface="Calibri"/>
                <a:ea typeface="Calibri"/>
                <a:cs typeface="Calibri"/>
                <a:sym typeface="Calibri"/>
              </a:rPr>
              <a:t>product system</a:t>
            </a:r>
            <a:endParaRPr/>
          </a:p>
        </p:txBody>
      </p:sp>
      <p:sp>
        <p:nvSpPr>
          <p:cNvPr id="247" name="Google Shape;247;p7"/>
          <p:cNvSpPr txBox="1"/>
          <p:nvPr/>
        </p:nvSpPr>
        <p:spPr>
          <a:xfrm>
            <a:off x="402400" y="4955514"/>
            <a:ext cx="438751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Environment </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all things outside the boundary of the system (e.g. natural environment, other systems)</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it may interact with the system by exchanging flows of inputs and outputs</a:t>
            </a:r>
            <a:endParaRPr/>
          </a:p>
        </p:txBody>
      </p:sp>
      <p:sp>
        <p:nvSpPr>
          <p:cNvPr id="248" name="Google Shape;248;p7"/>
          <p:cNvSpPr txBox="1"/>
          <p:nvPr/>
        </p:nvSpPr>
        <p:spPr>
          <a:xfrm>
            <a:off x="10250239" y="5249191"/>
            <a:ext cx="14708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Environment</a:t>
            </a:r>
            <a:endParaRPr/>
          </a:p>
        </p:txBody>
      </p:sp>
      <p:sp>
        <p:nvSpPr>
          <p:cNvPr id="249" name="Google Shape;249;p7"/>
          <p:cNvSpPr txBox="1"/>
          <p:nvPr/>
        </p:nvSpPr>
        <p:spPr>
          <a:xfrm>
            <a:off x="10227789" y="3327205"/>
            <a:ext cx="14708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System boundary</a:t>
            </a:r>
            <a:endParaRPr/>
          </a:p>
        </p:txBody>
      </p:sp>
      <p:sp>
        <p:nvSpPr>
          <p:cNvPr id="250" name="Google Shape;250;p7"/>
          <p:cNvSpPr txBox="1"/>
          <p:nvPr/>
        </p:nvSpPr>
        <p:spPr>
          <a:xfrm>
            <a:off x="6551409" y="2274735"/>
            <a:ext cx="1193098"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Calibri"/>
                <a:ea typeface="Calibri"/>
                <a:cs typeface="Calibri"/>
                <a:sym typeface="Calibri"/>
              </a:rPr>
              <a:t>Services (€)</a:t>
            </a:r>
            <a:endParaRPr i="1" sz="1400">
              <a:solidFill>
                <a:schemeClr val="dk1"/>
              </a:solidFill>
              <a:latin typeface="Calibri"/>
              <a:ea typeface="Calibri"/>
              <a:cs typeface="Calibri"/>
              <a:sym typeface="Calibri"/>
            </a:endParaRPr>
          </a:p>
        </p:txBody>
      </p:sp>
      <p:sp>
        <p:nvSpPr>
          <p:cNvPr id="251" name="Google Shape;251;p7"/>
          <p:cNvSpPr/>
          <p:nvPr/>
        </p:nvSpPr>
        <p:spPr>
          <a:xfrm>
            <a:off x="7777346" y="1760304"/>
            <a:ext cx="160309" cy="1021264"/>
          </a:xfrm>
          <a:prstGeom prst="rightBrace">
            <a:avLst>
              <a:gd fmla="val 8333" name="adj1"/>
              <a:gd fmla="val 50000" name="adj2"/>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7"/>
          <p:cNvSpPr txBox="1"/>
          <p:nvPr/>
        </p:nvSpPr>
        <p:spPr>
          <a:xfrm>
            <a:off x="6551409" y="2586029"/>
            <a:ext cx="1193098"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Calibri"/>
                <a:ea typeface="Calibri"/>
                <a:cs typeface="Calibri"/>
                <a:sym typeface="Calibri"/>
              </a:rPr>
              <a:t>Labor (h)</a:t>
            </a:r>
            <a:endParaRPr i="1" sz="1400">
              <a:solidFill>
                <a:schemeClr val="dk1"/>
              </a:solidFill>
              <a:latin typeface="Calibri"/>
              <a:ea typeface="Calibri"/>
              <a:cs typeface="Calibri"/>
              <a:sym typeface="Calibri"/>
            </a:endParaRPr>
          </a:p>
        </p:txBody>
      </p:sp>
      <p:cxnSp>
        <p:nvCxnSpPr>
          <p:cNvPr id="253" name="Google Shape;253;p7"/>
          <p:cNvCxnSpPr/>
          <p:nvPr/>
        </p:nvCxnSpPr>
        <p:spPr>
          <a:xfrm>
            <a:off x="9484551" y="2266387"/>
            <a:ext cx="419342" cy="0"/>
          </a:xfrm>
          <a:prstGeom prst="straightConnector1">
            <a:avLst/>
          </a:prstGeom>
          <a:noFill/>
          <a:ln cap="flat" cmpd="sng" w="28575">
            <a:solidFill>
              <a:schemeClr val="dk1"/>
            </a:solidFill>
            <a:prstDash val="solid"/>
            <a:miter lim="800000"/>
            <a:headEnd len="sm" w="sm" type="none"/>
            <a:tailEnd len="med" w="med" type="stealth"/>
          </a:ln>
        </p:spPr>
      </p:cxnSp>
      <p:sp>
        <p:nvSpPr>
          <p:cNvPr id="254" name="Google Shape;254;p7"/>
          <p:cNvSpPr/>
          <p:nvPr/>
        </p:nvSpPr>
        <p:spPr>
          <a:xfrm rot="10800000">
            <a:off x="9936939" y="1760304"/>
            <a:ext cx="160309" cy="1021264"/>
          </a:xfrm>
          <a:prstGeom prst="rightBrace">
            <a:avLst>
              <a:gd fmla="val 8333" name="adj1"/>
              <a:gd fmla="val 50000" name="adj2"/>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7"/>
          <p:cNvSpPr txBox="1"/>
          <p:nvPr/>
        </p:nvSpPr>
        <p:spPr>
          <a:xfrm>
            <a:off x="10130294" y="2113165"/>
            <a:ext cx="15060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Scrap (kg)</a:t>
            </a:r>
            <a:endParaRPr i="1" sz="1400">
              <a:solidFill>
                <a:schemeClr val="dk1"/>
              </a:solidFill>
              <a:latin typeface="Calibri"/>
              <a:ea typeface="Calibri"/>
              <a:cs typeface="Calibri"/>
              <a:sym typeface="Calibri"/>
            </a:endParaRPr>
          </a:p>
        </p:txBody>
      </p:sp>
      <p:sp>
        <p:nvSpPr>
          <p:cNvPr id="256" name="Google Shape;256;p7"/>
          <p:cNvSpPr txBox="1"/>
          <p:nvPr/>
        </p:nvSpPr>
        <p:spPr>
          <a:xfrm>
            <a:off x="10130293" y="2420942"/>
            <a:ext cx="171073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Air emissions (kg)</a:t>
            </a:r>
            <a:endParaRPr i="1" sz="1400">
              <a:solidFill>
                <a:schemeClr val="dk1"/>
              </a:solidFill>
              <a:latin typeface="Calibri"/>
              <a:ea typeface="Calibri"/>
              <a:cs typeface="Calibri"/>
              <a:sym typeface="Calibri"/>
            </a:endParaRPr>
          </a:p>
        </p:txBody>
      </p:sp>
      <p:sp>
        <p:nvSpPr>
          <p:cNvPr id="257" name="Google Shape;257;p7"/>
          <p:cNvSpPr/>
          <p:nvPr/>
        </p:nvSpPr>
        <p:spPr>
          <a:xfrm>
            <a:off x="8616441" y="1955353"/>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a:t>
            </a:r>
            <a:endParaRPr/>
          </a:p>
        </p:txBody>
      </p:sp>
      <p:sp>
        <p:nvSpPr>
          <p:cNvPr id="258" name="Google Shape;258;p7"/>
          <p:cNvSpPr txBox="1"/>
          <p:nvPr/>
        </p:nvSpPr>
        <p:spPr>
          <a:xfrm>
            <a:off x="8379893" y="1575617"/>
            <a:ext cx="1524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Calibri"/>
                <a:ea typeface="Calibri"/>
                <a:cs typeface="Calibri"/>
                <a:sym typeface="Calibri"/>
              </a:rPr>
              <a:t>Activity</a:t>
            </a:r>
            <a:endParaRPr sz="1600">
              <a:solidFill>
                <a:schemeClr val="dk1"/>
              </a:solidFill>
              <a:latin typeface="Calibri"/>
              <a:ea typeface="Calibri"/>
              <a:cs typeface="Calibri"/>
              <a:sym typeface="Calibri"/>
            </a:endParaRPr>
          </a:p>
        </p:txBody>
      </p:sp>
      <p:sp>
        <p:nvSpPr>
          <p:cNvPr id="259" name="Google Shape;259;p7"/>
          <p:cNvSpPr/>
          <p:nvPr/>
        </p:nvSpPr>
        <p:spPr>
          <a:xfrm>
            <a:off x="7837003" y="3913764"/>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260" name="Google Shape;260;p7"/>
          <p:cNvSpPr/>
          <p:nvPr/>
        </p:nvSpPr>
        <p:spPr>
          <a:xfrm>
            <a:off x="8750980" y="4976702"/>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261" name="Google Shape;261;p7"/>
          <p:cNvSpPr/>
          <p:nvPr/>
        </p:nvSpPr>
        <p:spPr>
          <a:xfrm>
            <a:off x="7495144" y="3719061"/>
            <a:ext cx="2242594" cy="2175454"/>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62" name="Google Shape;262;p7"/>
          <p:cNvSpPr txBox="1"/>
          <p:nvPr/>
        </p:nvSpPr>
        <p:spPr>
          <a:xfrm>
            <a:off x="7598319" y="5523583"/>
            <a:ext cx="90472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System</a:t>
            </a:r>
            <a:endParaRPr/>
          </a:p>
        </p:txBody>
      </p:sp>
      <p:cxnSp>
        <p:nvCxnSpPr>
          <p:cNvPr id="263" name="Google Shape;263;p7"/>
          <p:cNvCxnSpPr/>
          <p:nvPr/>
        </p:nvCxnSpPr>
        <p:spPr>
          <a:xfrm flipH="1" rot="10800000">
            <a:off x="9741556" y="3588815"/>
            <a:ext cx="409018" cy="565050"/>
          </a:xfrm>
          <a:prstGeom prst="straightConnector1">
            <a:avLst/>
          </a:prstGeom>
          <a:noFill/>
          <a:ln cap="flat" cmpd="sng" w="12700">
            <a:solidFill>
              <a:srgbClr val="FF0000"/>
            </a:solidFill>
            <a:prstDash val="solid"/>
            <a:miter lim="800000"/>
            <a:headEnd len="med" w="med" type="oval"/>
            <a:tailEnd len="sm" w="sm" type="none"/>
          </a:ln>
        </p:spPr>
      </p:cxnSp>
      <p:cxnSp>
        <p:nvCxnSpPr>
          <p:cNvPr id="264" name="Google Shape;264;p7"/>
          <p:cNvCxnSpPr/>
          <p:nvPr/>
        </p:nvCxnSpPr>
        <p:spPr>
          <a:xfrm flipH="1">
            <a:off x="7092141" y="4387034"/>
            <a:ext cx="765359" cy="175876"/>
          </a:xfrm>
          <a:prstGeom prst="straightConnector1">
            <a:avLst/>
          </a:prstGeom>
          <a:noFill/>
          <a:ln cap="flat" cmpd="sng" w="12700">
            <a:solidFill>
              <a:srgbClr val="FF0000"/>
            </a:solidFill>
            <a:prstDash val="solid"/>
            <a:miter lim="800000"/>
            <a:headEnd len="med" w="med" type="oval"/>
            <a:tailEnd len="sm" w="sm" type="none"/>
          </a:ln>
        </p:spPr>
      </p:cxnSp>
      <p:sp>
        <p:nvSpPr>
          <p:cNvPr id="265" name="Google Shape;265;p7"/>
          <p:cNvSpPr txBox="1"/>
          <p:nvPr/>
        </p:nvSpPr>
        <p:spPr>
          <a:xfrm>
            <a:off x="6012768" y="4399245"/>
            <a:ext cx="109902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Activity</a:t>
            </a:r>
            <a:endParaRPr/>
          </a:p>
        </p:txBody>
      </p:sp>
      <p:cxnSp>
        <p:nvCxnSpPr>
          <p:cNvPr id="266" name="Google Shape;266;p7"/>
          <p:cNvCxnSpPr/>
          <p:nvPr/>
        </p:nvCxnSpPr>
        <p:spPr>
          <a:xfrm rot="10800000">
            <a:off x="7092141" y="4579808"/>
            <a:ext cx="1643919" cy="669383"/>
          </a:xfrm>
          <a:prstGeom prst="straightConnector1">
            <a:avLst/>
          </a:prstGeom>
          <a:noFill/>
          <a:ln cap="flat" cmpd="sng" w="12700">
            <a:solidFill>
              <a:srgbClr val="FF0000"/>
            </a:solidFill>
            <a:prstDash val="solid"/>
            <a:miter lim="800000"/>
            <a:headEnd len="med" w="med" type="oval"/>
            <a:tailEnd len="sm" w="sm" type="none"/>
          </a:ln>
        </p:spPr>
      </p:cxn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8"/>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Fundamental notation and definitions</a:t>
            </a:r>
            <a:endParaRPr/>
          </a:p>
        </p:txBody>
      </p:sp>
      <p:sp>
        <p:nvSpPr>
          <p:cNvPr id="273" name="Google Shape;273;p8"/>
          <p:cNvSpPr txBox="1"/>
          <p:nvPr/>
        </p:nvSpPr>
        <p:spPr>
          <a:xfrm>
            <a:off x="402400" y="1447801"/>
            <a:ext cx="650240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Commodity </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any goods or service, inputs or outputs of processes</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synonyms: </a:t>
            </a:r>
            <a:r>
              <a:rPr i="1" lang="en-US" sz="1400">
                <a:solidFill>
                  <a:schemeClr val="dk1"/>
                </a:solidFill>
                <a:latin typeface="Calibri"/>
                <a:ea typeface="Calibri"/>
                <a:cs typeface="Calibri"/>
                <a:sym typeface="Calibri"/>
              </a:rPr>
              <a:t>flow</a:t>
            </a:r>
            <a:r>
              <a:rPr lang="en-US" sz="1400">
                <a:solidFill>
                  <a:schemeClr val="dk1"/>
                </a:solidFill>
                <a:latin typeface="Calibri"/>
                <a:ea typeface="Calibri"/>
                <a:cs typeface="Calibri"/>
                <a:sym typeface="Calibri"/>
              </a:rPr>
              <a:t>, </a:t>
            </a:r>
            <a:r>
              <a:rPr i="1" lang="en-US" sz="1400">
                <a:solidFill>
                  <a:schemeClr val="dk1"/>
                </a:solidFill>
                <a:latin typeface="Calibri"/>
                <a:ea typeface="Calibri"/>
                <a:cs typeface="Calibri"/>
                <a:sym typeface="Calibri"/>
              </a:rPr>
              <a:t>product</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quantifiable by physical or monetary units (e.g. kg, Joule, €, …)</a:t>
            </a:r>
            <a:endParaRPr/>
          </a:p>
          <a:p>
            <a:pPr indent="-268288" lvl="0" marL="447675" marR="0" rtl="0" algn="l">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represented by arrowed lines</a:t>
            </a:r>
            <a:endParaRPr/>
          </a:p>
        </p:txBody>
      </p:sp>
      <p:sp>
        <p:nvSpPr>
          <p:cNvPr id="274" name="Google Shape;274;p8"/>
          <p:cNvSpPr txBox="1"/>
          <p:nvPr/>
        </p:nvSpPr>
        <p:spPr>
          <a:xfrm>
            <a:off x="757454" y="3477871"/>
            <a:ext cx="465479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2"/>
                </a:solidFill>
                <a:latin typeface="Calibri"/>
                <a:ea typeface="Calibri"/>
                <a:cs typeface="Calibri"/>
                <a:sym typeface="Calibri"/>
              </a:rPr>
              <a:t>intermediate demand</a:t>
            </a:r>
            <a:endParaRPr/>
          </a:p>
          <a:p>
            <a:pPr indent="0" lvl="0" marL="177800" marR="0" rtl="0" algn="l">
              <a:spcBef>
                <a:spcPts val="600"/>
              </a:spcBef>
              <a:spcAft>
                <a:spcPts val="0"/>
              </a:spcAft>
              <a:buNone/>
            </a:pPr>
            <a:r>
              <a:rPr lang="en-US" sz="1200">
                <a:solidFill>
                  <a:schemeClr val="dk1"/>
                </a:solidFill>
                <a:latin typeface="Calibri"/>
                <a:ea typeface="Calibri"/>
                <a:cs typeface="Calibri"/>
                <a:sym typeface="Calibri"/>
              </a:rPr>
              <a:t>products exchanged among processes inside system boundaries (also named </a:t>
            </a:r>
            <a:r>
              <a:rPr i="1" lang="en-US" sz="1200">
                <a:solidFill>
                  <a:schemeClr val="dk1"/>
                </a:solidFill>
                <a:latin typeface="Calibri"/>
                <a:ea typeface="Calibri"/>
                <a:cs typeface="Calibri"/>
                <a:sym typeface="Calibri"/>
              </a:rPr>
              <a:t>“intermediate transaction”</a:t>
            </a:r>
            <a:r>
              <a:rPr lang="en-US" sz="1200">
                <a:solidFill>
                  <a:schemeClr val="dk1"/>
                </a:solidFill>
                <a:latin typeface="Calibri"/>
                <a:ea typeface="Calibri"/>
                <a:cs typeface="Calibri"/>
                <a:sym typeface="Calibri"/>
              </a:rPr>
              <a:t>)</a:t>
            </a:r>
            <a:endParaRPr/>
          </a:p>
        </p:txBody>
      </p:sp>
      <p:sp>
        <p:nvSpPr>
          <p:cNvPr id="275" name="Google Shape;275;p8"/>
          <p:cNvSpPr txBox="1"/>
          <p:nvPr/>
        </p:nvSpPr>
        <p:spPr>
          <a:xfrm>
            <a:off x="740742" y="4385202"/>
            <a:ext cx="4672368"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2"/>
                </a:solidFill>
                <a:latin typeface="Calibri"/>
                <a:ea typeface="Calibri"/>
                <a:cs typeface="Calibri"/>
                <a:sym typeface="Calibri"/>
              </a:rPr>
              <a:t>final demand</a:t>
            </a:r>
            <a:endParaRPr/>
          </a:p>
          <a:p>
            <a:pPr indent="0" lvl="0" marL="177800" marR="0" rtl="0" algn="l">
              <a:spcBef>
                <a:spcPts val="600"/>
              </a:spcBef>
              <a:spcAft>
                <a:spcPts val="0"/>
              </a:spcAft>
              <a:buNone/>
            </a:pPr>
            <a:r>
              <a:rPr lang="en-US" sz="1200">
                <a:solidFill>
                  <a:schemeClr val="dk1"/>
                </a:solidFill>
                <a:latin typeface="Calibri"/>
                <a:ea typeface="Calibri"/>
                <a:cs typeface="Calibri"/>
                <a:sym typeface="Calibri"/>
              </a:rPr>
              <a:t>products delivered as output of the system (also named </a:t>
            </a:r>
            <a:r>
              <a:rPr i="1" lang="en-US" sz="1200">
                <a:solidFill>
                  <a:schemeClr val="dk1"/>
                </a:solidFill>
                <a:latin typeface="Calibri"/>
                <a:ea typeface="Calibri"/>
                <a:cs typeface="Calibri"/>
                <a:sym typeface="Calibri"/>
              </a:rPr>
              <a:t>“useful product” </a:t>
            </a:r>
            <a:r>
              <a:rPr lang="en-US" sz="1200">
                <a:solidFill>
                  <a:schemeClr val="dk1"/>
                </a:solidFill>
                <a:latin typeface="Calibri"/>
                <a:ea typeface="Calibri"/>
                <a:cs typeface="Calibri"/>
                <a:sym typeface="Calibri"/>
              </a:rPr>
              <a:t>or </a:t>
            </a:r>
            <a:r>
              <a:rPr i="1" lang="en-US" sz="1200">
                <a:solidFill>
                  <a:schemeClr val="dk1"/>
                </a:solidFill>
                <a:latin typeface="Calibri"/>
                <a:ea typeface="Calibri"/>
                <a:cs typeface="Calibri"/>
                <a:sym typeface="Calibri"/>
              </a:rPr>
              <a:t>“functional unit”</a:t>
            </a:r>
            <a:r>
              <a:rPr lang="en-US" sz="1200">
                <a:solidFill>
                  <a:schemeClr val="dk1"/>
                </a:solidFill>
                <a:latin typeface="Calibri"/>
                <a:ea typeface="Calibri"/>
                <a:cs typeface="Calibri"/>
                <a:sym typeface="Calibri"/>
              </a:rPr>
              <a:t>)</a:t>
            </a:r>
            <a:endParaRPr/>
          </a:p>
        </p:txBody>
      </p:sp>
      <p:sp>
        <p:nvSpPr>
          <p:cNvPr id="276" name="Google Shape;276;p8"/>
          <p:cNvSpPr txBox="1"/>
          <p:nvPr/>
        </p:nvSpPr>
        <p:spPr>
          <a:xfrm>
            <a:off x="740741" y="5240558"/>
            <a:ext cx="4672369"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2"/>
                </a:solidFill>
                <a:latin typeface="Calibri"/>
                <a:ea typeface="Calibri"/>
                <a:cs typeface="Calibri"/>
                <a:sym typeface="Calibri"/>
              </a:rPr>
              <a:t>environmental transaction </a:t>
            </a:r>
            <a:endParaRPr/>
          </a:p>
          <a:p>
            <a:pPr indent="0" lvl="0" marL="177800" marR="0" rtl="0" algn="l">
              <a:spcBef>
                <a:spcPts val="600"/>
              </a:spcBef>
              <a:spcAft>
                <a:spcPts val="0"/>
              </a:spcAft>
              <a:buNone/>
            </a:pPr>
            <a:r>
              <a:rPr lang="en-US" sz="1200">
                <a:solidFill>
                  <a:schemeClr val="dk1"/>
                </a:solidFill>
                <a:latin typeface="Calibri"/>
                <a:ea typeface="Calibri"/>
                <a:cs typeface="Calibri"/>
                <a:sym typeface="Calibri"/>
              </a:rPr>
              <a:t>material or energy inputs/outputs crossing system boundary different from the final demand.</a:t>
            </a:r>
            <a:endParaRPr/>
          </a:p>
          <a:p>
            <a:pPr indent="0" lvl="0" marL="177800" marR="0" rtl="0" algn="l">
              <a:spcBef>
                <a:spcPts val="600"/>
              </a:spcBef>
              <a:spcAft>
                <a:spcPts val="0"/>
              </a:spcAft>
              <a:buNone/>
            </a:pPr>
            <a:r>
              <a:rPr lang="en-US" sz="1200">
                <a:solidFill>
                  <a:schemeClr val="dk1"/>
                </a:solidFill>
                <a:latin typeface="Calibri"/>
                <a:ea typeface="Calibri"/>
                <a:cs typeface="Calibri"/>
                <a:sym typeface="Calibri"/>
              </a:rPr>
              <a:t>if there are not previous/subsequent human transformations, these are named </a:t>
            </a:r>
            <a:r>
              <a:rPr i="1" lang="en-US" sz="1200">
                <a:solidFill>
                  <a:schemeClr val="dk1"/>
                </a:solidFill>
                <a:latin typeface="Calibri"/>
                <a:ea typeface="Calibri"/>
                <a:cs typeface="Calibri"/>
                <a:sym typeface="Calibri"/>
              </a:rPr>
              <a:t>“elementary flows”, </a:t>
            </a:r>
            <a:r>
              <a:rPr lang="en-US" sz="1200">
                <a:solidFill>
                  <a:schemeClr val="dk1"/>
                </a:solidFill>
                <a:latin typeface="Calibri"/>
                <a:ea typeface="Calibri"/>
                <a:cs typeface="Calibri"/>
                <a:sym typeface="Calibri"/>
              </a:rPr>
              <a:t>usually represented by dotted line.</a:t>
            </a:r>
            <a:endParaRPr/>
          </a:p>
        </p:txBody>
      </p:sp>
      <p:cxnSp>
        <p:nvCxnSpPr>
          <p:cNvPr id="277" name="Google Shape;277;p8"/>
          <p:cNvCxnSpPr/>
          <p:nvPr/>
        </p:nvCxnSpPr>
        <p:spPr>
          <a:xfrm>
            <a:off x="8648423" y="3194969"/>
            <a:ext cx="1794391" cy="0"/>
          </a:xfrm>
          <a:prstGeom prst="straightConnector1">
            <a:avLst/>
          </a:prstGeom>
          <a:noFill/>
          <a:ln cap="flat" cmpd="sng" w="28575">
            <a:solidFill>
              <a:schemeClr val="dk1"/>
            </a:solidFill>
            <a:prstDash val="solid"/>
            <a:miter lim="800000"/>
            <a:headEnd len="sm" w="sm" type="none"/>
            <a:tailEnd len="med" w="med" type="stealth"/>
          </a:ln>
        </p:spPr>
      </p:cxnSp>
      <p:sp>
        <p:nvSpPr>
          <p:cNvPr id="278" name="Google Shape;278;p8"/>
          <p:cNvSpPr txBox="1"/>
          <p:nvPr/>
        </p:nvSpPr>
        <p:spPr>
          <a:xfrm>
            <a:off x="7644506" y="5271606"/>
            <a:ext cx="14708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Environment</a:t>
            </a:r>
            <a:endParaRPr/>
          </a:p>
        </p:txBody>
      </p:sp>
      <p:sp>
        <p:nvSpPr>
          <p:cNvPr id="279" name="Google Shape;279;p8"/>
          <p:cNvSpPr txBox="1"/>
          <p:nvPr/>
        </p:nvSpPr>
        <p:spPr>
          <a:xfrm>
            <a:off x="9675194" y="5219514"/>
            <a:ext cx="14708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System boundary</a:t>
            </a:r>
            <a:endParaRPr/>
          </a:p>
        </p:txBody>
      </p:sp>
      <p:sp>
        <p:nvSpPr>
          <p:cNvPr id="280" name="Google Shape;280;p8"/>
          <p:cNvSpPr/>
          <p:nvPr/>
        </p:nvSpPr>
        <p:spPr>
          <a:xfrm>
            <a:off x="7965598" y="2866521"/>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281" name="Google Shape;281;p8"/>
          <p:cNvSpPr/>
          <p:nvPr/>
        </p:nvSpPr>
        <p:spPr>
          <a:xfrm>
            <a:off x="8879575" y="3929459"/>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282" name="Google Shape;282;p8"/>
          <p:cNvSpPr/>
          <p:nvPr/>
        </p:nvSpPr>
        <p:spPr>
          <a:xfrm>
            <a:off x="7623739" y="2671818"/>
            <a:ext cx="2242594" cy="2175454"/>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83" name="Google Shape;283;p8"/>
          <p:cNvSpPr txBox="1"/>
          <p:nvPr/>
        </p:nvSpPr>
        <p:spPr>
          <a:xfrm>
            <a:off x="7644506" y="4523995"/>
            <a:ext cx="90472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System</a:t>
            </a:r>
            <a:endParaRPr/>
          </a:p>
        </p:txBody>
      </p:sp>
      <p:cxnSp>
        <p:nvCxnSpPr>
          <p:cNvPr id="284" name="Google Shape;284;p8"/>
          <p:cNvCxnSpPr/>
          <p:nvPr/>
        </p:nvCxnSpPr>
        <p:spPr>
          <a:xfrm>
            <a:off x="9445395" y="4854645"/>
            <a:ext cx="229799" cy="704420"/>
          </a:xfrm>
          <a:prstGeom prst="straightConnector1">
            <a:avLst/>
          </a:prstGeom>
          <a:noFill/>
          <a:ln cap="flat" cmpd="sng" w="12700">
            <a:solidFill>
              <a:srgbClr val="FF0000"/>
            </a:solidFill>
            <a:prstDash val="solid"/>
            <a:miter lim="800000"/>
            <a:headEnd len="med" w="med" type="oval"/>
            <a:tailEnd len="sm" w="sm" type="none"/>
          </a:ln>
        </p:spPr>
      </p:cxnSp>
      <p:cxnSp>
        <p:nvCxnSpPr>
          <p:cNvPr id="285" name="Google Shape;285;p8"/>
          <p:cNvCxnSpPr/>
          <p:nvPr/>
        </p:nvCxnSpPr>
        <p:spPr>
          <a:xfrm>
            <a:off x="8561475" y="3399225"/>
            <a:ext cx="495300" cy="565150"/>
          </a:xfrm>
          <a:prstGeom prst="straightConnector1">
            <a:avLst/>
          </a:prstGeom>
          <a:noFill/>
          <a:ln cap="flat" cmpd="sng" w="28575">
            <a:solidFill>
              <a:schemeClr val="dk1"/>
            </a:solidFill>
            <a:prstDash val="solid"/>
            <a:miter lim="800000"/>
            <a:headEnd len="sm" w="sm" type="none"/>
            <a:tailEnd len="med" w="med" type="stealth"/>
          </a:ln>
        </p:spPr>
      </p:cxnSp>
      <p:cxnSp>
        <p:nvCxnSpPr>
          <p:cNvPr id="286" name="Google Shape;286;p8"/>
          <p:cNvCxnSpPr/>
          <p:nvPr/>
        </p:nvCxnSpPr>
        <p:spPr>
          <a:xfrm>
            <a:off x="8422784" y="3520603"/>
            <a:ext cx="495300" cy="565150"/>
          </a:xfrm>
          <a:prstGeom prst="straightConnector1">
            <a:avLst/>
          </a:prstGeom>
          <a:noFill/>
          <a:ln cap="flat" cmpd="sng" w="28575">
            <a:solidFill>
              <a:schemeClr val="dk1"/>
            </a:solidFill>
            <a:prstDash val="solid"/>
            <a:miter lim="800000"/>
            <a:headEnd len="med" w="med" type="stealth"/>
            <a:tailEnd len="sm" w="sm" type="none"/>
          </a:ln>
        </p:spPr>
      </p:cxnSp>
      <p:cxnSp>
        <p:nvCxnSpPr>
          <p:cNvPr id="287" name="Google Shape;287;p8"/>
          <p:cNvCxnSpPr/>
          <p:nvPr/>
        </p:nvCxnSpPr>
        <p:spPr>
          <a:xfrm>
            <a:off x="9545618" y="4255075"/>
            <a:ext cx="897195" cy="0"/>
          </a:xfrm>
          <a:prstGeom prst="straightConnector1">
            <a:avLst/>
          </a:prstGeom>
          <a:noFill/>
          <a:ln cap="flat" cmpd="sng" w="28575">
            <a:solidFill>
              <a:schemeClr val="dk1"/>
            </a:solidFill>
            <a:prstDash val="solid"/>
            <a:miter lim="800000"/>
            <a:headEnd len="sm" w="sm" type="none"/>
            <a:tailEnd len="med" w="med" type="stealth"/>
          </a:ln>
        </p:spPr>
      </p:cxnSp>
      <p:cxnSp>
        <p:nvCxnSpPr>
          <p:cNvPr id="288" name="Google Shape;288;p8"/>
          <p:cNvCxnSpPr/>
          <p:nvPr/>
        </p:nvCxnSpPr>
        <p:spPr>
          <a:xfrm>
            <a:off x="7278775" y="3194969"/>
            <a:ext cx="686823" cy="0"/>
          </a:xfrm>
          <a:prstGeom prst="straightConnector1">
            <a:avLst/>
          </a:prstGeom>
          <a:noFill/>
          <a:ln cap="flat" cmpd="sng" w="28575">
            <a:solidFill>
              <a:schemeClr val="dk1"/>
            </a:solidFill>
            <a:prstDash val="dot"/>
            <a:miter lim="800000"/>
            <a:headEnd len="med" w="med" type="stealth"/>
            <a:tailEnd len="med" w="med" type="stealth"/>
          </a:ln>
        </p:spPr>
      </p:cxnSp>
      <p:cxnSp>
        <p:nvCxnSpPr>
          <p:cNvPr id="289" name="Google Shape;289;p8"/>
          <p:cNvCxnSpPr/>
          <p:nvPr/>
        </p:nvCxnSpPr>
        <p:spPr>
          <a:xfrm>
            <a:off x="7278775" y="4262481"/>
            <a:ext cx="1587326" cy="0"/>
          </a:xfrm>
          <a:prstGeom prst="straightConnector1">
            <a:avLst/>
          </a:prstGeom>
          <a:noFill/>
          <a:ln cap="flat" cmpd="sng" w="28575">
            <a:solidFill>
              <a:schemeClr val="dk1"/>
            </a:solidFill>
            <a:prstDash val="dot"/>
            <a:miter lim="800000"/>
            <a:headEnd len="med" w="med" type="stealth"/>
            <a:tailEnd len="med" w="med" type="stealth"/>
          </a:ln>
        </p:spPr>
      </p:cxnSp>
      <p:sp>
        <p:nvSpPr>
          <p:cNvPr id="290" name="Google Shape;290;p8"/>
          <p:cNvSpPr txBox="1"/>
          <p:nvPr/>
        </p:nvSpPr>
        <p:spPr>
          <a:xfrm>
            <a:off x="10965949" y="4945245"/>
            <a:ext cx="81977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Final demand</a:t>
            </a:r>
            <a:endParaRPr/>
          </a:p>
        </p:txBody>
      </p:sp>
      <p:sp>
        <p:nvSpPr>
          <p:cNvPr id="291" name="Google Shape;291;p8"/>
          <p:cNvSpPr txBox="1"/>
          <p:nvPr/>
        </p:nvSpPr>
        <p:spPr>
          <a:xfrm>
            <a:off x="10450683" y="3005568"/>
            <a:ext cx="479575" cy="446276"/>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92" name="Google Shape;292;p8"/>
          <p:cNvSpPr txBox="1"/>
          <p:nvPr/>
        </p:nvSpPr>
        <p:spPr>
          <a:xfrm>
            <a:off x="10450683" y="4039343"/>
            <a:ext cx="479575" cy="44627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93" name="Google Shape;293;p8"/>
          <p:cNvSpPr txBox="1"/>
          <p:nvPr/>
        </p:nvSpPr>
        <p:spPr>
          <a:xfrm>
            <a:off x="8828512" y="3351216"/>
            <a:ext cx="479575" cy="44627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94" name="Google Shape;294;p8"/>
          <p:cNvSpPr txBox="1"/>
          <p:nvPr/>
        </p:nvSpPr>
        <p:spPr>
          <a:xfrm>
            <a:off x="8187929" y="3706321"/>
            <a:ext cx="479575" cy="446276"/>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95" name="Google Shape;295;p8"/>
          <p:cNvSpPr txBox="1"/>
          <p:nvPr/>
        </p:nvSpPr>
        <p:spPr>
          <a:xfrm>
            <a:off x="6760684" y="2996671"/>
            <a:ext cx="479575" cy="44627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96" name="Google Shape;296;p8"/>
          <p:cNvSpPr txBox="1"/>
          <p:nvPr/>
        </p:nvSpPr>
        <p:spPr>
          <a:xfrm>
            <a:off x="6760684" y="4045337"/>
            <a:ext cx="479575" cy="44627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297" name="Google Shape;297;p8"/>
          <p:cNvCxnSpPr/>
          <p:nvPr/>
        </p:nvCxnSpPr>
        <p:spPr>
          <a:xfrm>
            <a:off x="10930258" y="4269678"/>
            <a:ext cx="303268" cy="623467"/>
          </a:xfrm>
          <a:prstGeom prst="straightConnector1">
            <a:avLst/>
          </a:prstGeom>
          <a:noFill/>
          <a:ln cap="flat" cmpd="sng" w="12700">
            <a:solidFill>
              <a:srgbClr val="FF0000"/>
            </a:solidFill>
            <a:prstDash val="solid"/>
            <a:miter lim="800000"/>
            <a:headEnd len="med" w="med" type="oval"/>
            <a:tailEnd len="sm" w="sm" type="none"/>
          </a:ln>
        </p:spPr>
      </p:cxnSp>
      <p:cxnSp>
        <p:nvCxnSpPr>
          <p:cNvPr id="298" name="Google Shape;298;p8"/>
          <p:cNvCxnSpPr/>
          <p:nvPr/>
        </p:nvCxnSpPr>
        <p:spPr>
          <a:xfrm>
            <a:off x="10913838" y="3219898"/>
            <a:ext cx="322458" cy="1673247"/>
          </a:xfrm>
          <a:prstGeom prst="straightConnector1">
            <a:avLst/>
          </a:prstGeom>
          <a:noFill/>
          <a:ln cap="flat" cmpd="sng" w="12700">
            <a:solidFill>
              <a:srgbClr val="FF0000"/>
            </a:solidFill>
            <a:prstDash val="solid"/>
            <a:miter lim="800000"/>
            <a:headEnd len="med" w="med" type="oval"/>
            <a:tailEnd len="sm" w="sm" type="none"/>
          </a:ln>
        </p:spPr>
      </p:cxnSp>
      <p:cxnSp>
        <p:nvCxnSpPr>
          <p:cNvPr id="299" name="Google Shape;299;p8"/>
          <p:cNvCxnSpPr/>
          <p:nvPr/>
        </p:nvCxnSpPr>
        <p:spPr>
          <a:xfrm flipH="1">
            <a:off x="6409815" y="4228761"/>
            <a:ext cx="311498" cy="618511"/>
          </a:xfrm>
          <a:prstGeom prst="straightConnector1">
            <a:avLst/>
          </a:prstGeom>
          <a:noFill/>
          <a:ln cap="flat" cmpd="sng" w="12700">
            <a:solidFill>
              <a:srgbClr val="FF0000"/>
            </a:solidFill>
            <a:prstDash val="solid"/>
            <a:miter lim="800000"/>
            <a:headEnd len="med" w="med" type="oval"/>
            <a:tailEnd len="sm" w="sm" type="none"/>
          </a:ln>
        </p:spPr>
      </p:cxnSp>
      <p:cxnSp>
        <p:nvCxnSpPr>
          <p:cNvPr id="300" name="Google Shape;300;p8"/>
          <p:cNvCxnSpPr/>
          <p:nvPr/>
        </p:nvCxnSpPr>
        <p:spPr>
          <a:xfrm flipH="1">
            <a:off x="6398294" y="3178981"/>
            <a:ext cx="306599" cy="1668291"/>
          </a:xfrm>
          <a:prstGeom prst="straightConnector1">
            <a:avLst/>
          </a:prstGeom>
          <a:noFill/>
          <a:ln cap="flat" cmpd="sng" w="12700">
            <a:solidFill>
              <a:srgbClr val="FF0000"/>
            </a:solidFill>
            <a:prstDash val="solid"/>
            <a:miter lim="800000"/>
            <a:headEnd len="med" w="med" type="oval"/>
            <a:tailEnd len="sm" w="sm" type="none"/>
          </a:ln>
        </p:spPr>
      </p:cxnSp>
      <p:sp>
        <p:nvSpPr>
          <p:cNvPr id="301" name="Google Shape;301;p8"/>
          <p:cNvSpPr txBox="1"/>
          <p:nvPr/>
        </p:nvSpPr>
        <p:spPr>
          <a:xfrm>
            <a:off x="5877035" y="4878056"/>
            <a:ext cx="13639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Environmental transaction</a:t>
            </a:r>
            <a:endParaRPr/>
          </a:p>
        </p:txBody>
      </p:sp>
      <p:cxnSp>
        <p:nvCxnSpPr>
          <p:cNvPr id="302" name="Google Shape;302;p8"/>
          <p:cNvCxnSpPr/>
          <p:nvPr/>
        </p:nvCxnSpPr>
        <p:spPr>
          <a:xfrm rot="10800000">
            <a:off x="7882116" y="2355788"/>
            <a:ext cx="293302" cy="524719"/>
          </a:xfrm>
          <a:prstGeom prst="straightConnector1">
            <a:avLst/>
          </a:prstGeom>
          <a:noFill/>
          <a:ln cap="flat" cmpd="sng" w="12700">
            <a:solidFill>
              <a:srgbClr val="FF0000"/>
            </a:solidFill>
            <a:prstDash val="solid"/>
            <a:miter lim="800000"/>
            <a:headEnd len="med" w="med" type="oval"/>
            <a:tailEnd len="sm" w="sm" type="none"/>
          </a:ln>
        </p:spPr>
      </p:cxnSp>
      <p:sp>
        <p:nvSpPr>
          <p:cNvPr id="303" name="Google Shape;303;p8"/>
          <p:cNvSpPr txBox="1"/>
          <p:nvPr/>
        </p:nvSpPr>
        <p:spPr>
          <a:xfrm>
            <a:off x="7475496" y="2028827"/>
            <a:ext cx="14708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Activity</a:t>
            </a:r>
            <a:endParaRPr/>
          </a:p>
        </p:txBody>
      </p:sp>
      <p:cxnSp>
        <p:nvCxnSpPr>
          <p:cNvPr id="304" name="Google Shape;304;p8"/>
          <p:cNvCxnSpPr/>
          <p:nvPr/>
        </p:nvCxnSpPr>
        <p:spPr>
          <a:xfrm flipH="1" rot="10800000">
            <a:off x="9224905" y="2441341"/>
            <a:ext cx="548686" cy="982873"/>
          </a:xfrm>
          <a:prstGeom prst="straightConnector1">
            <a:avLst/>
          </a:prstGeom>
          <a:noFill/>
          <a:ln cap="flat" cmpd="sng" w="12700">
            <a:solidFill>
              <a:srgbClr val="FF0000"/>
            </a:solidFill>
            <a:prstDash val="solid"/>
            <a:miter lim="800000"/>
            <a:headEnd len="med" w="med" type="oval"/>
            <a:tailEnd len="sm" w="sm" type="none"/>
          </a:ln>
        </p:spPr>
      </p:cxnSp>
      <p:sp>
        <p:nvSpPr>
          <p:cNvPr id="305" name="Google Shape;305;p8"/>
          <p:cNvSpPr txBox="1"/>
          <p:nvPr/>
        </p:nvSpPr>
        <p:spPr>
          <a:xfrm>
            <a:off x="9599592" y="1885318"/>
            <a:ext cx="14708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Intermediate demand</a:t>
            </a:r>
            <a:endParaRPr/>
          </a:p>
        </p:txBody>
      </p:sp>
      <p:sp>
        <p:nvSpPr>
          <p:cNvPr id="306" name="Google Shape;306;p8"/>
          <p:cNvSpPr txBox="1"/>
          <p:nvPr/>
        </p:nvSpPr>
        <p:spPr>
          <a:xfrm>
            <a:off x="402400" y="3109185"/>
            <a:ext cx="291431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Product classification</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9"/>
          <p:cNvSpPr txBox="1"/>
          <p:nvPr/>
        </p:nvSpPr>
        <p:spPr>
          <a:xfrm>
            <a:off x="402400" y="4640"/>
            <a:ext cx="110929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Fundamental notation and definitions</a:t>
            </a:r>
            <a:endParaRPr/>
          </a:p>
        </p:txBody>
      </p:sp>
      <p:sp>
        <p:nvSpPr>
          <p:cNvPr id="313" name="Google Shape;313;p9"/>
          <p:cNvSpPr txBox="1"/>
          <p:nvPr/>
        </p:nvSpPr>
        <p:spPr>
          <a:xfrm>
            <a:off x="402400" y="1485662"/>
            <a:ext cx="5682554" cy="3524042"/>
          </a:xfrm>
          <a:prstGeom prst="rect">
            <a:avLst/>
          </a:prstGeom>
          <a:blipFill rotWithShape="1">
            <a:blip r:embed="rId3">
              <a:alphaModFix/>
            </a:blip>
            <a:stretch>
              <a:fillRect b="-863" l="-321" r="0" t="-34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314" name="Google Shape;314;p9"/>
          <p:cNvCxnSpPr/>
          <p:nvPr/>
        </p:nvCxnSpPr>
        <p:spPr>
          <a:xfrm>
            <a:off x="8699223" y="2678826"/>
            <a:ext cx="1794391" cy="0"/>
          </a:xfrm>
          <a:prstGeom prst="straightConnector1">
            <a:avLst/>
          </a:prstGeom>
          <a:noFill/>
          <a:ln cap="flat" cmpd="sng" w="28575">
            <a:solidFill>
              <a:schemeClr val="dk1"/>
            </a:solidFill>
            <a:prstDash val="solid"/>
            <a:miter lim="800000"/>
            <a:headEnd len="sm" w="sm" type="none"/>
            <a:tailEnd len="med" w="med" type="stealth"/>
          </a:ln>
        </p:spPr>
      </p:cxnSp>
      <p:sp>
        <p:nvSpPr>
          <p:cNvPr id="315" name="Google Shape;315;p9"/>
          <p:cNvSpPr/>
          <p:nvPr/>
        </p:nvSpPr>
        <p:spPr>
          <a:xfrm>
            <a:off x="8016398" y="2350378"/>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316" name="Google Shape;316;p9"/>
          <p:cNvSpPr/>
          <p:nvPr/>
        </p:nvSpPr>
        <p:spPr>
          <a:xfrm>
            <a:off x="8930375" y="3413316"/>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317" name="Google Shape;317;p9"/>
          <p:cNvSpPr/>
          <p:nvPr/>
        </p:nvSpPr>
        <p:spPr>
          <a:xfrm>
            <a:off x="7674539" y="2155675"/>
            <a:ext cx="2242594" cy="2175454"/>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18" name="Google Shape;318;p9"/>
          <p:cNvSpPr txBox="1"/>
          <p:nvPr/>
        </p:nvSpPr>
        <p:spPr>
          <a:xfrm>
            <a:off x="7695306" y="4007852"/>
            <a:ext cx="90472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System</a:t>
            </a:r>
            <a:endParaRPr/>
          </a:p>
        </p:txBody>
      </p:sp>
      <p:cxnSp>
        <p:nvCxnSpPr>
          <p:cNvPr id="319" name="Google Shape;319;p9"/>
          <p:cNvCxnSpPr/>
          <p:nvPr/>
        </p:nvCxnSpPr>
        <p:spPr>
          <a:xfrm>
            <a:off x="8612275" y="2883082"/>
            <a:ext cx="495300" cy="565150"/>
          </a:xfrm>
          <a:prstGeom prst="straightConnector1">
            <a:avLst/>
          </a:prstGeom>
          <a:noFill/>
          <a:ln cap="flat" cmpd="sng" w="28575">
            <a:solidFill>
              <a:schemeClr val="dk1"/>
            </a:solidFill>
            <a:prstDash val="solid"/>
            <a:miter lim="800000"/>
            <a:headEnd len="sm" w="sm" type="none"/>
            <a:tailEnd len="med" w="med" type="stealth"/>
          </a:ln>
        </p:spPr>
      </p:cxnSp>
      <p:cxnSp>
        <p:nvCxnSpPr>
          <p:cNvPr id="320" name="Google Shape;320;p9"/>
          <p:cNvCxnSpPr/>
          <p:nvPr/>
        </p:nvCxnSpPr>
        <p:spPr>
          <a:xfrm>
            <a:off x="8473584" y="3004460"/>
            <a:ext cx="495300" cy="565150"/>
          </a:xfrm>
          <a:prstGeom prst="straightConnector1">
            <a:avLst/>
          </a:prstGeom>
          <a:noFill/>
          <a:ln cap="flat" cmpd="sng" w="28575">
            <a:solidFill>
              <a:schemeClr val="dk1"/>
            </a:solidFill>
            <a:prstDash val="solid"/>
            <a:miter lim="800000"/>
            <a:headEnd len="med" w="med" type="stealth"/>
            <a:tailEnd len="sm" w="sm" type="none"/>
          </a:ln>
        </p:spPr>
      </p:cxnSp>
      <p:cxnSp>
        <p:nvCxnSpPr>
          <p:cNvPr id="321" name="Google Shape;321;p9"/>
          <p:cNvCxnSpPr/>
          <p:nvPr/>
        </p:nvCxnSpPr>
        <p:spPr>
          <a:xfrm>
            <a:off x="9596418" y="3738932"/>
            <a:ext cx="897195" cy="0"/>
          </a:xfrm>
          <a:prstGeom prst="straightConnector1">
            <a:avLst/>
          </a:prstGeom>
          <a:noFill/>
          <a:ln cap="flat" cmpd="sng" w="28575">
            <a:solidFill>
              <a:schemeClr val="dk1"/>
            </a:solidFill>
            <a:prstDash val="solid"/>
            <a:miter lim="800000"/>
            <a:headEnd len="sm" w="sm" type="none"/>
            <a:tailEnd len="med" w="med" type="stealth"/>
          </a:ln>
        </p:spPr>
      </p:cxnSp>
      <p:cxnSp>
        <p:nvCxnSpPr>
          <p:cNvPr id="322" name="Google Shape;322;p9"/>
          <p:cNvCxnSpPr/>
          <p:nvPr/>
        </p:nvCxnSpPr>
        <p:spPr>
          <a:xfrm>
            <a:off x="7329575" y="2678826"/>
            <a:ext cx="686823" cy="0"/>
          </a:xfrm>
          <a:prstGeom prst="straightConnector1">
            <a:avLst/>
          </a:prstGeom>
          <a:noFill/>
          <a:ln cap="flat" cmpd="sng" w="28575">
            <a:solidFill>
              <a:schemeClr val="dk1"/>
            </a:solidFill>
            <a:prstDash val="dot"/>
            <a:miter lim="800000"/>
            <a:headEnd len="med" w="med" type="stealth"/>
            <a:tailEnd len="med" w="med" type="stealth"/>
          </a:ln>
        </p:spPr>
      </p:cxnSp>
      <p:cxnSp>
        <p:nvCxnSpPr>
          <p:cNvPr id="323" name="Google Shape;323;p9"/>
          <p:cNvCxnSpPr/>
          <p:nvPr/>
        </p:nvCxnSpPr>
        <p:spPr>
          <a:xfrm>
            <a:off x="7329575" y="3746338"/>
            <a:ext cx="1587326" cy="0"/>
          </a:xfrm>
          <a:prstGeom prst="straightConnector1">
            <a:avLst/>
          </a:prstGeom>
          <a:noFill/>
          <a:ln cap="flat" cmpd="sng" w="28575">
            <a:solidFill>
              <a:schemeClr val="dk1"/>
            </a:solidFill>
            <a:prstDash val="dot"/>
            <a:miter lim="800000"/>
            <a:headEnd len="med" w="med" type="stealth"/>
            <a:tailEnd len="med" w="med" type="stealth"/>
          </a:ln>
        </p:spPr>
      </p:cxnSp>
      <p:sp>
        <p:nvSpPr>
          <p:cNvPr id="324" name="Google Shape;324;p9"/>
          <p:cNvSpPr txBox="1"/>
          <p:nvPr/>
        </p:nvSpPr>
        <p:spPr>
          <a:xfrm>
            <a:off x="10887815" y="3001129"/>
            <a:ext cx="81977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Final demand</a:t>
            </a:r>
            <a:endParaRPr/>
          </a:p>
        </p:txBody>
      </p:sp>
      <p:sp>
        <p:nvSpPr>
          <p:cNvPr id="325" name="Google Shape;325;p9"/>
          <p:cNvSpPr txBox="1"/>
          <p:nvPr/>
        </p:nvSpPr>
        <p:spPr>
          <a:xfrm>
            <a:off x="10501483" y="2489425"/>
            <a:ext cx="479575" cy="44627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26" name="Google Shape;326;p9"/>
          <p:cNvSpPr txBox="1"/>
          <p:nvPr/>
        </p:nvSpPr>
        <p:spPr>
          <a:xfrm>
            <a:off x="10501483" y="3523200"/>
            <a:ext cx="479575" cy="44627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27" name="Google Shape;327;p9"/>
          <p:cNvSpPr txBox="1"/>
          <p:nvPr/>
        </p:nvSpPr>
        <p:spPr>
          <a:xfrm>
            <a:off x="8879312" y="2835073"/>
            <a:ext cx="479575" cy="446276"/>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28" name="Google Shape;328;p9"/>
          <p:cNvSpPr txBox="1"/>
          <p:nvPr/>
        </p:nvSpPr>
        <p:spPr>
          <a:xfrm>
            <a:off x="8238729" y="3190178"/>
            <a:ext cx="479575" cy="44627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29" name="Google Shape;329;p9"/>
          <p:cNvSpPr txBox="1"/>
          <p:nvPr/>
        </p:nvSpPr>
        <p:spPr>
          <a:xfrm>
            <a:off x="6811484" y="2480528"/>
            <a:ext cx="479575" cy="44627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30" name="Google Shape;330;p9"/>
          <p:cNvSpPr txBox="1"/>
          <p:nvPr/>
        </p:nvSpPr>
        <p:spPr>
          <a:xfrm>
            <a:off x="6811484" y="3529194"/>
            <a:ext cx="479575" cy="446276"/>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331" name="Google Shape;331;p9"/>
          <p:cNvCxnSpPr/>
          <p:nvPr/>
        </p:nvCxnSpPr>
        <p:spPr>
          <a:xfrm flipH="1" rot="10800000">
            <a:off x="10981058" y="3532731"/>
            <a:ext cx="140177" cy="220804"/>
          </a:xfrm>
          <a:prstGeom prst="straightConnector1">
            <a:avLst/>
          </a:prstGeom>
          <a:noFill/>
          <a:ln cap="flat" cmpd="sng" w="12700">
            <a:solidFill>
              <a:srgbClr val="FF0000"/>
            </a:solidFill>
            <a:prstDash val="solid"/>
            <a:miter lim="800000"/>
            <a:headEnd len="med" w="med" type="oval"/>
            <a:tailEnd len="sm" w="sm" type="none"/>
          </a:ln>
        </p:spPr>
      </p:cxnSp>
      <p:cxnSp>
        <p:nvCxnSpPr>
          <p:cNvPr id="332" name="Google Shape;332;p9"/>
          <p:cNvCxnSpPr/>
          <p:nvPr/>
        </p:nvCxnSpPr>
        <p:spPr>
          <a:xfrm>
            <a:off x="10964638" y="2703755"/>
            <a:ext cx="156597" cy="297278"/>
          </a:xfrm>
          <a:prstGeom prst="straightConnector1">
            <a:avLst/>
          </a:prstGeom>
          <a:noFill/>
          <a:ln cap="flat" cmpd="sng" w="12700">
            <a:solidFill>
              <a:srgbClr val="FF0000"/>
            </a:solidFill>
            <a:prstDash val="solid"/>
            <a:miter lim="800000"/>
            <a:headEnd len="med" w="med" type="oval"/>
            <a:tailEnd len="sm" w="sm" type="none"/>
          </a:ln>
        </p:spPr>
      </p:cxnSp>
      <p:cxnSp>
        <p:nvCxnSpPr>
          <p:cNvPr id="333" name="Google Shape;333;p9"/>
          <p:cNvCxnSpPr/>
          <p:nvPr/>
        </p:nvCxnSpPr>
        <p:spPr>
          <a:xfrm rot="10800000">
            <a:off x="7932916" y="1839645"/>
            <a:ext cx="293302" cy="524719"/>
          </a:xfrm>
          <a:prstGeom prst="straightConnector1">
            <a:avLst/>
          </a:prstGeom>
          <a:noFill/>
          <a:ln cap="flat" cmpd="sng" w="12700">
            <a:solidFill>
              <a:srgbClr val="FF0000"/>
            </a:solidFill>
            <a:prstDash val="solid"/>
            <a:miter lim="800000"/>
            <a:headEnd len="med" w="med" type="oval"/>
            <a:tailEnd len="sm" w="sm" type="none"/>
          </a:ln>
        </p:spPr>
      </p:cxnSp>
      <p:sp>
        <p:nvSpPr>
          <p:cNvPr id="334" name="Google Shape;334;p9"/>
          <p:cNvSpPr txBox="1"/>
          <p:nvPr/>
        </p:nvSpPr>
        <p:spPr>
          <a:xfrm>
            <a:off x="7526296" y="1512684"/>
            <a:ext cx="14708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Activity</a:t>
            </a:r>
            <a:endParaRPr/>
          </a:p>
        </p:txBody>
      </p:sp>
      <p:cxnSp>
        <p:nvCxnSpPr>
          <p:cNvPr id="335" name="Google Shape;335;p9"/>
          <p:cNvCxnSpPr/>
          <p:nvPr/>
        </p:nvCxnSpPr>
        <p:spPr>
          <a:xfrm flipH="1" rot="10800000">
            <a:off x="9275705" y="1925198"/>
            <a:ext cx="548686" cy="982873"/>
          </a:xfrm>
          <a:prstGeom prst="straightConnector1">
            <a:avLst/>
          </a:prstGeom>
          <a:noFill/>
          <a:ln cap="flat" cmpd="sng" w="12700">
            <a:solidFill>
              <a:srgbClr val="FF0000"/>
            </a:solidFill>
            <a:prstDash val="solid"/>
            <a:miter lim="800000"/>
            <a:headEnd len="med" w="med" type="oval"/>
            <a:tailEnd len="sm" w="sm" type="none"/>
          </a:ln>
        </p:spPr>
      </p:cxnSp>
      <p:sp>
        <p:nvSpPr>
          <p:cNvPr id="336" name="Google Shape;336;p9"/>
          <p:cNvSpPr txBox="1"/>
          <p:nvPr/>
        </p:nvSpPr>
        <p:spPr>
          <a:xfrm>
            <a:off x="9650392" y="1369175"/>
            <a:ext cx="14708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Intermediate demand</a:t>
            </a:r>
            <a:endParaRPr/>
          </a:p>
        </p:txBody>
      </p:sp>
      <p:sp>
        <p:nvSpPr>
          <p:cNvPr id="337" name="Google Shape;337;p9"/>
          <p:cNvSpPr txBox="1"/>
          <p:nvPr/>
        </p:nvSpPr>
        <p:spPr>
          <a:xfrm>
            <a:off x="7588307" y="4883100"/>
            <a:ext cx="19033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Total production of 1</a:t>
            </a:r>
            <a:endParaRPr/>
          </a:p>
        </p:txBody>
      </p:sp>
      <p:sp>
        <p:nvSpPr>
          <p:cNvPr id="338" name="Google Shape;338;p9"/>
          <p:cNvSpPr txBox="1"/>
          <p:nvPr/>
        </p:nvSpPr>
        <p:spPr>
          <a:xfrm>
            <a:off x="2887492" y="3427489"/>
            <a:ext cx="2766024" cy="446276"/>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339" name="Google Shape;339;p9"/>
          <p:cNvCxnSpPr/>
          <p:nvPr/>
        </p:nvCxnSpPr>
        <p:spPr>
          <a:xfrm>
            <a:off x="1379254" y="3573692"/>
            <a:ext cx="408352" cy="0"/>
          </a:xfrm>
          <a:prstGeom prst="straightConnector1">
            <a:avLst/>
          </a:prstGeom>
          <a:noFill/>
          <a:ln cap="flat" cmpd="sng" w="28575">
            <a:solidFill>
              <a:schemeClr val="dk1"/>
            </a:solidFill>
            <a:prstDash val="solid"/>
            <a:miter lim="800000"/>
            <a:headEnd len="sm" w="sm" type="none"/>
            <a:tailEnd len="med" w="med" type="stealth"/>
          </a:ln>
        </p:spPr>
      </p:cxnSp>
      <p:sp>
        <p:nvSpPr>
          <p:cNvPr id="340" name="Google Shape;340;p9"/>
          <p:cNvSpPr/>
          <p:nvPr/>
        </p:nvSpPr>
        <p:spPr>
          <a:xfrm>
            <a:off x="696429" y="3245244"/>
            <a:ext cx="666044" cy="666044"/>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a:t>
            </a:r>
            <a:endParaRPr/>
          </a:p>
        </p:txBody>
      </p:sp>
      <p:cxnSp>
        <p:nvCxnSpPr>
          <p:cNvPr id="341" name="Google Shape;341;p9"/>
          <p:cNvCxnSpPr/>
          <p:nvPr/>
        </p:nvCxnSpPr>
        <p:spPr>
          <a:xfrm>
            <a:off x="1292306" y="3777948"/>
            <a:ext cx="495300" cy="565150"/>
          </a:xfrm>
          <a:prstGeom prst="straightConnector1">
            <a:avLst/>
          </a:prstGeom>
          <a:noFill/>
          <a:ln cap="flat" cmpd="sng" w="28575">
            <a:solidFill>
              <a:schemeClr val="dk1"/>
            </a:solidFill>
            <a:prstDash val="solid"/>
            <a:miter lim="800000"/>
            <a:headEnd len="sm" w="sm" type="none"/>
            <a:tailEnd len="med" w="med" type="stealth"/>
          </a:ln>
        </p:spPr>
      </p:cxnSp>
      <p:sp>
        <p:nvSpPr>
          <p:cNvPr id="342" name="Google Shape;342;p9"/>
          <p:cNvSpPr txBox="1"/>
          <p:nvPr/>
        </p:nvSpPr>
        <p:spPr>
          <a:xfrm>
            <a:off x="1836058" y="3379623"/>
            <a:ext cx="479575" cy="446276"/>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43" name="Google Shape;343;p9"/>
          <p:cNvSpPr txBox="1"/>
          <p:nvPr/>
        </p:nvSpPr>
        <p:spPr>
          <a:xfrm>
            <a:off x="1836058" y="4033345"/>
            <a:ext cx="479575" cy="468590"/>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44" name="Google Shape;344;p9"/>
          <p:cNvSpPr/>
          <p:nvPr/>
        </p:nvSpPr>
        <p:spPr>
          <a:xfrm>
            <a:off x="2397034" y="3426303"/>
            <a:ext cx="160309" cy="1021264"/>
          </a:xfrm>
          <a:prstGeom prst="righ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9"/>
          <p:cNvSpPr txBox="1"/>
          <p:nvPr/>
        </p:nvSpPr>
        <p:spPr>
          <a:xfrm>
            <a:off x="9701586" y="4813850"/>
            <a:ext cx="1729625" cy="446276"/>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46" name="Google Shape;346;p9"/>
          <p:cNvSpPr txBox="1"/>
          <p:nvPr/>
        </p:nvSpPr>
        <p:spPr>
          <a:xfrm>
            <a:off x="7588307" y="5379948"/>
            <a:ext cx="19033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Total production of 2</a:t>
            </a:r>
            <a:endParaRPr/>
          </a:p>
        </p:txBody>
      </p:sp>
      <p:sp>
        <p:nvSpPr>
          <p:cNvPr id="347" name="Google Shape;347;p9"/>
          <p:cNvSpPr txBox="1"/>
          <p:nvPr/>
        </p:nvSpPr>
        <p:spPr>
          <a:xfrm>
            <a:off x="9701586" y="5310698"/>
            <a:ext cx="1729625" cy="446276"/>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48" name="Google Shape;348;p9"/>
          <p:cNvSpPr txBox="1"/>
          <p:nvPr/>
        </p:nvSpPr>
        <p:spPr>
          <a:xfrm>
            <a:off x="516014" y="5131374"/>
            <a:ext cx="3313781" cy="874920"/>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49" name="Google Shape;349;p9"/>
          <p:cNvSpPr txBox="1"/>
          <p:nvPr/>
        </p:nvSpPr>
        <p:spPr>
          <a:xfrm>
            <a:off x="4143859" y="5357133"/>
            <a:ext cx="2324826" cy="458459"/>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50" name="Google Shape;350;p9"/>
          <p:cNvSpPr txBox="1"/>
          <p:nvPr/>
        </p:nvSpPr>
        <p:spPr>
          <a:xfrm>
            <a:off x="8105551" y="5850717"/>
            <a:ext cx="2810722" cy="545149"/>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51" name="Google Shape;351;p9"/>
          <p:cNvSpPr txBox="1"/>
          <p:nvPr/>
        </p:nvSpPr>
        <p:spPr>
          <a:xfrm>
            <a:off x="2892168" y="3969476"/>
            <a:ext cx="2509520" cy="401648"/>
          </a:xfrm>
          <a:prstGeom prst="rect">
            <a:avLst/>
          </a:prstGeom>
          <a:blipFill rotWithShape="1">
            <a:blip r:embed="rId18">
              <a:alphaModFix/>
            </a:blip>
            <a:stretch>
              <a:fillRect b="-163630" l="0" r="0" t="-10908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352" name="Google Shape;352;p9"/>
          <p:cNvCxnSpPr/>
          <p:nvPr/>
        </p:nvCxnSpPr>
        <p:spPr>
          <a:xfrm flipH="1" rot="10800000">
            <a:off x="4302016" y="4997961"/>
            <a:ext cx="117389" cy="302404"/>
          </a:xfrm>
          <a:prstGeom prst="straightConnector1">
            <a:avLst/>
          </a:prstGeom>
          <a:noFill/>
          <a:ln cap="flat" cmpd="sng" w="12700">
            <a:solidFill>
              <a:srgbClr val="FF0000"/>
            </a:solidFill>
            <a:prstDash val="solid"/>
            <a:miter lim="800000"/>
            <a:headEnd len="med" w="med" type="oval"/>
            <a:tailEnd len="sm" w="sm" type="none"/>
          </a:ln>
        </p:spPr>
      </p:cxnSp>
      <p:sp>
        <p:nvSpPr>
          <p:cNvPr id="353" name="Google Shape;353;p9"/>
          <p:cNvSpPr txBox="1"/>
          <p:nvPr/>
        </p:nvSpPr>
        <p:spPr>
          <a:xfrm>
            <a:off x="4453933" y="4660199"/>
            <a:ext cx="15884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Total production vector</a:t>
            </a:r>
            <a:endParaRPr/>
          </a:p>
        </p:txBody>
      </p:sp>
      <p:cxnSp>
        <p:nvCxnSpPr>
          <p:cNvPr id="354" name="Google Shape;354;p9"/>
          <p:cNvCxnSpPr/>
          <p:nvPr/>
        </p:nvCxnSpPr>
        <p:spPr>
          <a:xfrm flipH="1">
            <a:off x="4985580" y="5831383"/>
            <a:ext cx="163660" cy="197691"/>
          </a:xfrm>
          <a:prstGeom prst="straightConnector1">
            <a:avLst/>
          </a:prstGeom>
          <a:noFill/>
          <a:ln cap="flat" cmpd="sng" w="12700">
            <a:solidFill>
              <a:srgbClr val="FF0000"/>
            </a:solidFill>
            <a:prstDash val="solid"/>
            <a:miter lim="800000"/>
            <a:headEnd len="med" w="med" type="oval"/>
            <a:tailEnd len="sm" w="sm" type="none"/>
          </a:ln>
        </p:spPr>
      </p:cxnSp>
      <p:sp>
        <p:nvSpPr>
          <p:cNvPr id="355" name="Google Shape;355;p9"/>
          <p:cNvSpPr txBox="1"/>
          <p:nvPr/>
        </p:nvSpPr>
        <p:spPr>
          <a:xfrm>
            <a:off x="3359021" y="5889525"/>
            <a:ext cx="1619774"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rgbClr val="FF0000"/>
                </a:solidFill>
                <a:latin typeface="Calibri"/>
                <a:ea typeface="Calibri"/>
                <a:cs typeface="Calibri"/>
                <a:sym typeface="Calibri"/>
              </a:rPr>
              <a:t>Intermediate transactions matrix</a:t>
            </a:r>
            <a:endParaRPr/>
          </a:p>
        </p:txBody>
      </p:sp>
      <p:cxnSp>
        <p:nvCxnSpPr>
          <p:cNvPr id="356" name="Google Shape;356;p9"/>
          <p:cNvCxnSpPr/>
          <p:nvPr/>
        </p:nvCxnSpPr>
        <p:spPr>
          <a:xfrm>
            <a:off x="6026259" y="5831383"/>
            <a:ext cx="58694" cy="197691"/>
          </a:xfrm>
          <a:prstGeom prst="straightConnector1">
            <a:avLst/>
          </a:prstGeom>
          <a:noFill/>
          <a:ln cap="flat" cmpd="sng" w="12700">
            <a:solidFill>
              <a:srgbClr val="FF0000"/>
            </a:solidFill>
            <a:prstDash val="solid"/>
            <a:miter lim="800000"/>
            <a:headEnd len="med" w="med" type="oval"/>
            <a:tailEnd len="sm" w="sm" type="none"/>
          </a:ln>
        </p:spPr>
      </p:cxnSp>
      <p:sp>
        <p:nvSpPr>
          <p:cNvPr id="357" name="Google Shape;357;p9"/>
          <p:cNvSpPr txBox="1"/>
          <p:nvPr/>
        </p:nvSpPr>
        <p:spPr>
          <a:xfrm>
            <a:off x="5816983" y="5942223"/>
            <a:ext cx="135285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Final demand vector</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