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Helvetica Neue"/>
      <p:regular r:id="rId33"/>
      <p:bold r:id="rId34"/>
      <p:italic r:id="rId35"/>
      <p:boldItalic r:id="rId36"/>
    </p:embeddedFont>
    <p:embeddedFont>
      <p:font typeface="Open Sans ExtraBold"/>
      <p:bold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3" roundtripDataSignature="AMtx7mgaDw5kLl5JJvjHsJwUKKx9yaYi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schemas.openxmlformats.org/officeDocument/2006/relationships/font" Target="fonts/OpenSansExtraBold-bold.fnt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OpenSansExtraBol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There are a number of questions that can be asked and considered when planning on how to communicate modelling results to inform policy and decisions. A political economy lens here is useful to understand what is politically and socially feasible – what formats to consider for communicating results and work around any potential barriers to evidence-based policy engagement. </a:t>
            </a:r>
            <a:endParaRPr/>
          </a:p>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Modellers can draw on their understanding of </a:t>
            </a:r>
            <a:endParaRPr/>
          </a:p>
          <a:p>
            <a:pPr indent="-342900" lvl="0" marL="342900" rtl="0" algn="l">
              <a:spcBef>
                <a:spcPts val="1000"/>
              </a:spcBef>
              <a:spcAft>
                <a:spcPts val="0"/>
              </a:spcAft>
              <a:buClr>
                <a:schemeClr val="dk1"/>
              </a:buClr>
              <a:buSzPts val="1200"/>
              <a:buFont typeface="Arial"/>
              <a:buChar char="•"/>
            </a:pPr>
            <a:r>
              <a:rPr lang="en-GB"/>
              <a:t>the broader political, institutional and policy context;</a:t>
            </a:r>
            <a:endParaRPr/>
          </a:p>
          <a:p>
            <a:pPr indent="-342900" lvl="0" marL="342900" rtl="0" algn="l">
              <a:spcBef>
                <a:spcPts val="1000"/>
              </a:spcBef>
              <a:spcAft>
                <a:spcPts val="0"/>
              </a:spcAft>
              <a:buClr>
                <a:schemeClr val="dk1"/>
              </a:buClr>
              <a:buSzPts val="1200"/>
              <a:buFont typeface="Arial"/>
              <a:buChar char="•"/>
            </a:pPr>
            <a:r>
              <a:rPr lang="en-GB"/>
              <a:t>who the key stakeholders are and how they make decisions; </a:t>
            </a:r>
            <a:r>
              <a:rPr b="0" i="1" lang="en-GB" sz="1200">
                <a:solidFill>
                  <a:schemeClr val="dk1"/>
                </a:solidFill>
                <a:latin typeface="Calibri"/>
                <a:ea typeface="Calibri"/>
                <a:cs typeface="Calibri"/>
                <a:sym typeface="Calibri"/>
              </a:rPr>
              <a:t>and how this shapes the demand for and use of evidence </a:t>
            </a:r>
            <a:endParaRPr/>
          </a:p>
          <a:p>
            <a:pPr indent="-342900" lvl="0" marL="342900" rtl="0" algn="l">
              <a:spcBef>
                <a:spcPts val="1000"/>
              </a:spcBef>
              <a:spcAft>
                <a:spcPts val="0"/>
              </a:spcAft>
              <a:buClr>
                <a:schemeClr val="dk1"/>
              </a:buClr>
              <a:buSzPts val="1200"/>
              <a:buFont typeface="Arial"/>
              <a:buChar char="•"/>
            </a:pPr>
            <a:r>
              <a:rPr lang="en-GB"/>
              <a:t>norms and attitudes around the demand for and use of research based evidence; and </a:t>
            </a:r>
            <a:endParaRPr/>
          </a:p>
          <a:p>
            <a:pPr indent="-342900" lvl="0" marL="342900" rtl="0" algn="l">
              <a:spcBef>
                <a:spcPts val="1000"/>
              </a:spcBef>
              <a:spcAft>
                <a:spcPts val="0"/>
              </a:spcAft>
              <a:buClr>
                <a:schemeClr val="dk1"/>
              </a:buClr>
              <a:buSzPts val="1200"/>
              <a:buFont typeface="Arial"/>
              <a:buChar char="•"/>
            </a:pPr>
            <a:r>
              <a:rPr lang="en-GB"/>
              <a:t>what political and economic factors influence public and political reactions to modelling outputs. </a:t>
            </a:r>
            <a:endParaRPr/>
          </a:p>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policy context and stakeholders to understand what shapes the demand for and use of modelling results and tailor their approach to communicating results</a:t>
            </a:r>
            <a:endParaRPr/>
          </a:p>
          <a:p>
            <a:pPr indent="-95250" lvl="0" marL="171450" marR="0" rtl="0" algn="just">
              <a:lnSpc>
                <a:spcPct val="100000"/>
              </a:lnSpc>
              <a:spcBef>
                <a:spcPts val="0"/>
              </a:spcBef>
              <a:spcAft>
                <a:spcPts val="0"/>
              </a:spcAft>
              <a:buClr>
                <a:schemeClr val="dk1"/>
              </a:buClr>
              <a:buSzPts val="1200"/>
              <a:buFont typeface="Arial"/>
              <a:buNone/>
            </a:pPr>
            <a:r>
              <a:t/>
            </a:r>
            <a:endParaRPr b="0" i="1" sz="1200">
              <a:solidFill>
                <a:schemeClr val="dk1"/>
              </a:solidFill>
              <a:latin typeface="Calibri"/>
              <a:ea typeface="Calibri"/>
              <a:cs typeface="Calibri"/>
              <a:sym typeface="Calibri"/>
            </a:endParaRPr>
          </a:p>
          <a:p>
            <a:pPr indent="-95250" lvl="0" marL="171450" marR="0" rtl="0" algn="just">
              <a:lnSpc>
                <a:spcPct val="100000"/>
              </a:lnSpc>
              <a:spcBef>
                <a:spcPts val="0"/>
              </a:spcBef>
              <a:spcAft>
                <a:spcPts val="0"/>
              </a:spcAft>
              <a:buClr>
                <a:schemeClr val="dk1"/>
              </a:buClr>
              <a:buSzPts val="1200"/>
              <a:buFont typeface="Arial"/>
              <a:buNone/>
            </a:pPr>
            <a:r>
              <a:t/>
            </a:r>
            <a:endParaRPr b="0" i="1" sz="1200">
              <a:solidFill>
                <a:schemeClr val="dk1"/>
              </a:solidFill>
              <a:latin typeface="Calibri"/>
              <a:ea typeface="Calibri"/>
              <a:cs typeface="Calibri"/>
              <a:sym typeface="Calibri"/>
            </a:endParaRPr>
          </a:p>
          <a:p>
            <a:pPr indent="-95250" lvl="0" marL="171450" marR="0" rtl="0" algn="just">
              <a:lnSpc>
                <a:spcPct val="100000"/>
              </a:lnSpc>
              <a:spcBef>
                <a:spcPts val="0"/>
              </a:spcBef>
              <a:spcAft>
                <a:spcPts val="0"/>
              </a:spcAft>
              <a:buClr>
                <a:schemeClr val="dk1"/>
              </a:buClr>
              <a:buSzPts val="1200"/>
              <a:buFont typeface="Arial"/>
              <a:buNone/>
            </a:pPr>
            <a:r>
              <a:t/>
            </a:r>
            <a:endParaRPr b="0" i="1" sz="1200">
              <a:solidFill>
                <a:schemeClr val="dk1"/>
              </a:solidFill>
              <a:latin typeface="Calibri"/>
              <a:ea typeface="Calibri"/>
              <a:cs typeface="Calibri"/>
              <a:sym typeface="Calibri"/>
            </a:endParaRPr>
          </a:p>
          <a:p>
            <a:pPr indent="-95250" lvl="0" marL="171450" marR="0" rtl="0" algn="just">
              <a:lnSpc>
                <a:spcPct val="100000"/>
              </a:lnSpc>
              <a:spcBef>
                <a:spcPts val="0"/>
              </a:spcBef>
              <a:spcAft>
                <a:spcPts val="0"/>
              </a:spcAft>
              <a:buClr>
                <a:schemeClr val="dk1"/>
              </a:buClr>
              <a:buSzPts val="1200"/>
              <a:buFont typeface="Arial"/>
              <a:buNone/>
            </a:pPr>
            <a:r>
              <a:t/>
            </a:r>
            <a:endParaRPr/>
          </a:p>
        </p:txBody>
      </p:sp>
      <p:sp>
        <p:nvSpPr>
          <p:cNvPr id="177" name="Google Shape;1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Policymaking processes are always complex environments. They bring together interconnected decision- making processes based on varied goals and areas of interests, resources, and stakeholders. the acceptance of this evidence relies on the effective management of divergent viewpoints, so that knowledge is consistently accepted and applied.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The credibility of this evidence-based information is closely related to the reputation or relationship of the network or connection, as well as the reputation of the scientists or organisation producing that information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Transparent inclusion of a wide-range of viewpoints within the evidence-gathering process is necessary to legitimise the evidence acquired. </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93" name="Google Shape;1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Calibri"/>
                <a:ea typeface="Calibri"/>
                <a:cs typeface="Calibri"/>
                <a:sym typeface="Calibri"/>
              </a:rPr>
              <a:t>﻿</a:t>
            </a:r>
            <a:r>
              <a:rPr b="0" i="0" lang="en-GB" sz="1200" u="none" strike="noStrike">
                <a:solidFill>
                  <a:schemeClr val="dk1"/>
                </a:solidFill>
                <a:latin typeface="Calibri"/>
                <a:ea typeface="Calibri"/>
                <a:cs typeface="Calibri"/>
                <a:sym typeface="Calibri"/>
              </a:rPr>
              <a:t>The Salience, Acceptance, and Credibility model is a framework for linking scientific research, assessment, and decision-making in a given policy context. It was developed by PROFESSOR David Cash and colleagues (2002). </a:t>
            </a:r>
            <a:r>
              <a:rPr lang="en-GB"/>
              <a:t>The model suggests that for scientific information to be effectively used in decision-making, it must be salient, credible and legitimate.</a:t>
            </a:r>
            <a:endParaRPr/>
          </a:p>
          <a:p>
            <a:pPr indent="0" lvl="0" marL="0" rtl="0" algn="l">
              <a:spcBef>
                <a:spcPts val="1000"/>
              </a:spcBef>
              <a:spcAft>
                <a:spcPts val="0"/>
              </a:spcAft>
              <a:buNone/>
            </a:pPr>
            <a:r>
              <a:rPr lang="en-GB"/>
              <a:t>The framework can be a valuable tool for researchers who are looking to influence policy. By using this framework to understand their audience, build acceptance, enhance credibility, and develop effective communication strategies, researchers can increase the impact of their research on policy and decision-making. </a:t>
            </a:r>
            <a:endParaRPr/>
          </a:p>
          <a:p>
            <a:pPr indent="0" lvl="0" marL="0" rtl="0" algn="just">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201" name="Google Shape;20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﻿Modelling based evidence provision system would need to ensure three aspects: create salience, acceptance and credibility.</a:t>
            </a:r>
            <a:endParaRPr/>
          </a:p>
          <a:p>
            <a:pPr indent="0" lvl="0" marL="0" rtl="0" algn="l">
              <a:spcBef>
                <a:spcPts val="0"/>
              </a:spcBef>
              <a:spcAft>
                <a:spcPts val="0"/>
              </a:spcAft>
              <a:buClr>
                <a:schemeClr val="dk1"/>
              </a:buClr>
              <a:buSzPts val="1200"/>
              <a:buFont typeface="Calibri"/>
              <a:buNone/>
            </a:pPr>
            <a:r>
              <a:rPr b="1" lang="en-GB" sz="1200">
                <a:latin typeface="Calibri"/>
                <a:ea typeface="Calibri"/>
                <a:cs typeface="Calibri"/>
                <a:sym typeface="Calibri"/>
              </a:rPr>
              <a:t>Salience</a:t>
            </a:r>
            <a:r>
              <a:rPr lang="en-GB" sz="1200">
                <a:latin typeface="Calibri"/>
                <a:ea typeface="Calibri"/>
                <a:cs typeface="Calibri"/>
                <a:sym typeface="Calibri"/>
              </a:rPr>
              <a:t>: concerns the societal and political relevance of the use of the model. A model is deemed salient when it plays a role in understanding the policy issue at hand, and its output can answer research questions that have been brought up in the context;</a:t>
            </a:r>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By understanding the policy priorities of key stakeholders, researchers can tailor their research and messaging to highlight the relevance and importance of their findings.</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220" name="Google Shape;22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a:t>
            </a:r>
            <a:r>
              <a:rPr b="1" lang="en-GB" sz="1200">
                <a:latin typeface="Calibri"/>
                <a:ea typeface="Calibri"/>
                <a:cs typeface="Calibri"/>
                <a:sym typeface="Calibri"/>
              </a:rPr>
              <a:t>Acceptance or legitimacy </a:t>
            </a:r>
            <a:r>
              <a:rPr lang="en-GB" sz="1200">
                <a:latin typeface="Calibri"/>
                <a:ea typeface="Calibri"/>
                <a:cs typeface="Calibri"/>
                <a:sym typeface="Calibri"/>
              </a:rPr>
              <a:t>concerns how fair the modelling process was in representing appropriate views, values and concerns of involved stakeholders. </a:t>
            </a:r>
            <a:r>
              <a:rPr lang="en-GB">
                <a:latin typeface="Open Sans"/>
                <a:ea typeface="Open Sans"/>
                <a:cs typeface="Open Sans"/>
                <a:sym typeface="Open Sans"/>
              </a:rPr>
              <a:t>A model can deemed acceptable when participants see the process as transparent and represents realistic opportunities for participation by all stakeholders.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By presenting their research in a clear, transparent, and accessible manner, and by using language and concepts that resonate with their audience, researchers can increase the likelihood that their findings will be accepted and acted upon.</a:t>
            </a:r>
            <a:endParaRPr sz="1200">
              <a:latin typeface="Calibri"/>
              <a:ea typeface="Calibri"/>
              <a:cs typeface="Calibri"/>
              <a:sym typeface="Calibri"/>
            </a:endParaRPr>
          </a:p>
          <a:p>
            <a:pPr indent="0" lvl="0" marL="0" rtl="0" algn="just">
              <a:spcBef>
                <a:spcPts val="0"/>
              </a:spcBef>
              <a:spcAft>
                <a:spcPts val="0"/>
              </a:spcAft>
              <a:buClr>
                <a:schemeClr val="dk1"/>
              </a:buClr>
              <a:buSzPts val="1200"/>
              <a:buFont typeface="Calibri"/>
              <a:buNone/>
            </a:pPr>
            <a:r>
              <a:t/>
            </a:r>
            <a:endParaRPr/>
          </a:p>
        </p:txBody>
      </p:sp>
      <p:sp>
        <p:nvSpPr>
          <p:cNvPr id="231" name="Google Shape;23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b="1" lang="en-GB" sz="1200">
                <a:latin typeface="Calibri"/>
                <a:ea typeface="Calibri"/>
                <a:cs typeface="Calibri"/>
                <a:sym typeface="Calibri"/>
              </a:rPr>
              <a:t>Credibility</a:t>
            </a:r>
            <a:r>
              <a:rPr lang="en-GB" sz="1200">
                <a:latin typeface="Calibri"/>
                <a:ea typeface="Calibri"/>
                <a:cs typeface="Calibri"/>
                <a:sym typeface="Calibri"/>
              </a:rPr>
              <a:t> refers to the degree of trust in the soundness of used knowledge during modelling. A model is deemed credible when concepts and processes are considered acceptable and sources of knowledge must be deemed trustworthy.</a:t>
            </a:r>
            <a:endParaRPr/>
          </a:p>
          <a:p>
            <a:pPr indent="0" lvl="0" marL="0" rtl="0" algn="just">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By ensuring that their research is based on sound methodology, rigorous analysis, and reliable data sources, researchers can increase the trustworthiness and validity of their findings. Additionally, by engaging in transparent and ethical research practices, such as sharing data and methods, researchers can demonstrate their commitment to scientific integrity and enhance their credibility with policymakers and decision-makers.</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243" name="Google Shape;2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SAC framework can be used in conjunction with PEA to ensure research is salient, credible and acceptable to researchers and help researchers understand how to effectively communicate findings within a particular political and economic context. </a:t>
            </a:r>
            <a:endParaRPr/>
          </a:p>
          <a:p>
            <a:pPr indent="-342900" lvl="0" marL="342900" rtl="0" algn="l">
              <a:spcBef>
                <a:spcPts val="1000"/>
              </a:spcBef>
              <a:spcAft>
                <a:spcPts val="0"/>
              </a:spcAft>
              <a:buClr>
                <a:schemeClr val="dk1"/>
              </a:buClr>
              <a:buSzPts val="1200"/>
              <a:buFont typeface="Arial"/>
              <a:buChar char="•"/>
            </a:pPr>
            <a:r>
              <a:rPr lang="en-GB"/>
              <a:t>Advanced knowledge of the political and societal constraints and institutional processes will enable the modelling team to </a:t>
            </a:r>
            <a:r>
              <a:rPr b="1" lang="en-GB"/>
              <a:t>enhance the model salience</a:t>
            </a:r>
            <a:r>
              <a:rPr lang="en-GB"/>
              <a:t>. </a:t>
            </a:r>
            <a:endParaRPr/>
          </a:p>
          <a:p>
            <a:pPr indent="-342900" lvl="0" marL="342900" rtl="0" algn="l">
              <a:spcBef>
                <a:spcPts val="1000"/>
              </a:spcBef>
              <a:spcAft>
                <a:spcPts val="0"/>
              </a:spcAft>
              <a:buClr>
                <a:schemeClr val="dk1"/>
              </a:buClr>
              <a:buSzPts val="1200"/>
              <a:buFont typeface="Arial"/>
              <a:buChar char="•"/>
            </a:pPr>
            <a:r>
              <a:rPr lang="en-GB"/>
              <a:t>Stakeholder mapping and analysis of interests and power relations could equip modellers to device effective and context appropriate stakeholder dialogue, thus </a:t>
            </a:r>
            <a:r>
              <a:rPr b="1" lang="en-GB"/>
              <a:t>ensuring the legitimacy and acceptance of outputs</a:t>
            </a:r>
            <a:r>
              <a:rPr lang="en-GB"/>
              <a:t>. </a:t>
            </a:r>
            <a:endParaRPr/>
          </a:p>
          <a:p>
            <a:pPr indent="-342900" lvl="0" marL="342900" rtl="0" algn="l">
              <a:spcBef>
                <a:spcPts val="1000"/>
              </a:spcBef>
              <a:spcAft>
                <a:spcPts val="0"/>
              </a:spcAft>
              <a:buClr>
                <a:schemeClr val="dk1"/>
              </a:buClr>
              <a:buSzPts val="1200"/>
              <a:buFont typeface="Arial"/>
              <a:buChar char="•"/>
            </a:pPr>
            <a:r>
              <a:rPr lang="en-GB"/>
              <a:t>PEA can help to ensure assumptions and scenarios correspond with the values held by participants, and devise ways to communicate outputs, methods and assumptions, </a:t>
            </a:r>
            <a:r>
              <a:rPr b="1" lang="en-GB"/>
              <a:t>to enhance the credibility</a:t>
            </a:r>
            <a:r>
              <a:rPr lang="en-GB"/>
              <a:t>. </a:t>
            </a:r>
            <a:endParaRPr/>
          </a:p>
          <a:p>
            <a:pPr indent="0" lvl="0" marL="0" rtl="0" algn="l">
              <a:spcBef>
                <a:spcPts val="1000"/>
              </a:spcBef>
              <a:spcAft>
                <a:spcPts val="0"/>
              </a:spcAft>
              <a:buNone/>
            </a:pPr>
            <a:r>
              <a:t/>
            </a:r>
            <a:endParaRPr sz="1200">
              <a:latin typeface="Calibri"/>
              <a:ea typeface="Calibri"/>
              <a:cs typeface="Calibri"/>
              <a:sym typeface="Calibri"/>
            </a:endParaRPr>
          </a:p>
        </p:txBody>
      </p:sp>
      <p:sp>
        <p:nvSpPr>
          <p:cNvPr id="255" name="Google Shape;25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ensure that the research process is effective and yields useful insights, researchers can follow these steps: </a:t>
            </a:r>
            <a:endParaRPr/>
          </a:p>
          <a:p>
            <a:pPr indent="-342900" lvl="0" marL="342900" rtl="0" algn="l">
              <a:spcBef>
                <a:spcPts val="1000"/>
              </a:spcBef>
              <a:spcAft>
                <a:spcPts val="0"/>
              </a:spcAft>
              <a:buClr>
                <a:schemeClr val="dk1"/>
              </a:buClr>
              <a:buSzPts val="1200"/>
              <a:buFont typeface="Arial"/>
              <a:buChar char="•"/>
            </a:pPr>
            <a:r>
              <a:rPr lang="en-GB"/>
              <a:t>Have a clear vision of statement and objectives.</a:t>
            </a:r>
            <a:endParaRPr/>
          </a:p>
          <a:p>
            <a:pPr indent="-342900" lvl="0" marL="342900" rtl="0" algn="l">
              <a:spcBef>
                <a:spcPts val="1000"/>
              </a:spcBef>
              <a:spcAft>
                <a:spcPts val="0"/>
              </a:spcAft>
              <a:buClr>
                <a:schemeClr val="dk1"/>
              </a:buClr>
              <a:buSzPts val="1200"/>
              <a:buFont typeface="Arial"/>
              <a:buChar char="•"/>
            </a:pPr>
            <a:r>
              <a:rPr lang="en-GB"/>
              <a:t>Triangulate to increase the validity and reliability of findings</a:t>
            </a:r>
            <a:endParaRPr/>
          </a:p>
          <a:p>
            <a:pPr indent="-342900" lvl="0" marL="342900" rtl="0" algn="l">
              <a:spcBef>
                <a:spcPts val="1000"/>
              </a:spcBef>
              <a:spcAft>
                <a:spcPts val="0"/>
              </a:spcAft>
              <a:buClr>
                <a:schemeClr val="dk1"/>
              </a:buClr>
              <a:buSzPts val="1200"/>
              <a:buFont typeface="Arial"/>
              <a:buChar char="•"/>
            </a:pPr>
            <a:r>
              <a:rPr lang="en-GB"/>
              <a:t>Collaborative with sector/subject experts and other relevant stakeholders.</a:t>
            </a:r>
            <a:endParaRPr/>
          </a:p>
          <a:p>
            <a:pPr indent="-342900" lvl="0" marL="342900" rtl="0" algn="l">
              <a:spcBef>
                <a:spcPts val="1000"/>
              </a:spcBef>
              <a:spcAft>
                <a:spcPts val="0"/>
              </a:spcAft>
              <a:buClr>
                <a:schemeClr val="dk1"/>
              </a:buClr>
              <a:buSzPts val="1200"/>
              <a:buFont typeface="Arial"/>
              <a:buChar char="•"/>
            </a:pPr>
            <a:r>
              <a:rPr lang="en-GB"/>
              <a:t>Consider the ethical implications and act accordingly.</a:t>
            </a:r>
            <a:endParaRPr/>
          </a:p>
          <a:p>
            <a:pPr indent="0" lvl="0" marL="0" rtl="0" algn="l">
              <a:spcBef>
                <a:spcPts val="0"/>
              </a:spcBef>
              <a:spcAft>
                <a:spcPts val="0"/>
              </a:spcAft>
              <a:buNone/>
            </a:pPr>
            <a:r>
              <a:t/>
            </a:r>
            <a:endParaRPr/>
          </a:p>
        </p:txBody>
      </p:sp>
      <p:sp>
        <p:nvSpPr>
          <p:cNvPr id="270" name="Google Shape;2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Clearly define the research question: </a:t>
            </a:r>
            <a:endParaRPr/>
          </a:p>
          <a:p>
            <a:pPr indent="0" lvl="0" marL="0" rtl="0" algn="l">
              <a:spcBef>
                <a:spcPts val="0"/>
              </a:spcBef>
              <a:spcAft>
                <a:spcPts val="0"/>
              </a:spcAft>
              <a:buNone/>
            </a:pPr>
            <a:r>
              <a:t/>
            </a:r>
            <a:endParaRPr/>
          </a:p>
          <a:p>
            <a:pPr indent="-342900" lvl="0" marL="342900" rtl="0" algn="l">
              <a:spcBef>
                <a:spcPts val="0"/>
              </a:spcBef>
              <a:spcAft>
                <a:spcPts val="0"/>
              </a:spcAft>
              <a:buClr>
                <a:schemeClr val="dk1"/>
              </a:buClr>
              <a:buSzPts val="1200"/>
              <a:buFont typeface="Arial"/>
              <a:buChar char="•"/>
            </a:pPr>
            <a:r>
              <a:rPr lang="en-GB"/>
              <a:t>Before beginning, it is essential to have a clear vision and statement of objectives as well as focused research question. This will help guide the process and ensure that it is relevant and useful.</a:t>
            </a:r>
            <a:endParaRPr/>
          </a:p>
          <a:p>
            <a:pPr indent="-266700" lvl="0" marL="342900" rtl="0" algn="l">
              <a:spcBef>
                <a:spcPts val="0"/>
              </a:spcBef>
              <a:spcAft>
                <a:spcPts val="0"/>
              </a:spcAft>
              <a:buClr>
                <a:schemeClr val="dk1"/>
              </a:buClr>
              <a:buSzPts val="1200"/>
              <a:buFont typeface="Arial"/>
              <a:buNone/>
            </a:pPr>
            <a:r>
              <a:t/>
            </a:r>
            <a:endParaRPr/>
          </a:p>
          <a:p>
            <a:pPr indent="-342900" lvl="0" marL="342900" rtl="0" algn="l">
              <a:spcBef>
                <a:spcPts val="0"/>
              </a:spcBef>
              <a:spcAft>
                <a:spcPts val="0"/>
              </a:spcAft>
              <a:buClr>
                <a:schemeClr val="dk1"/>
              </a:buClr>
              <a:buSzPts val="1200"/>
              <a:buFont typeface="Arial"/>
              <a:buChar char="•"/>
            </a:pPr>
            <a:r>
              <a:rPr lang="en-GB"/>
              <a:t>Choose methods appropriate and relevant to the context. Political economy research often requires a mixed-methods approach, combining qualitative and quantitative data, such as economic indicators and political data. </a:t>
            </a:r>
            <a:endParaRPr/>
          </a:p>
        </p:txBody>
      </p:sp>
      <p:sp>
        <p:nvSpPr>
          <p:cNvPr id="278" name="Google Shape;27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When conducting a PEA it is important to triangulate using multiple datasets, methods and sources of information as possible. This is particularly important in where discourses and views divergent. Doing so would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Enhance the validity of research findings and can help to ensure that the findings are accurate and reliable.</a:t>
            </a:r>
            <a:endParaRPr/>
          </a:p>
          <a:p>
            <a:pPr indent="0" lvl="0" marL="0" rtl="0" algn="l">
              <a:spcBef>
                <a:spcPts val="0"/>
              </a:spcBef>
              <a:spcAft>
                <a:spcPts val="0"/>
              </a:spcAft>
              <a:buNone/>
            </a:pPr>
            <a:r>
              <a:rPr lang="en-GB"/>
              <a:t>Minimize the impact of researcher bias: Researchers may have their biases or preconceptions, which can affect their interpretation of data. Triangulation can help to minimize the impact of researcher bias by providing multiple perspectives on the same research question.</a:t>
            </a:r>
            <a:endParaRPr/>
          </a:p>
          <a:p>
            <a:pPr indent="0" lvl="0" marL="0" rtl="0" algn="l">
              <a:spcBef>
                <a:spcPts val="0"/>
              </a:spcBef>
              <a:spcAft>
                <a:spcPts val="0"/>
              </a:spcAft>
              <a:buNone/>
            </a:pPr>
            <a:r>
              <a:rPr lang="en-GB"/>
              <a:t>Increase the generalizability of research findings: Using multiple sources or methods can help to ensure that the research findings are representative of the broader population or context being studied, increasing their generalizability.</a:t>
            </a:r>
            <a:endParaRPr/>
          </a:p>
          <a:p>
            <a:pPr indent="0" lvl="0" marL="0" rtl="0" algn="l">
              <a:spcBef>
                <a:spcPts val="0"/>
              </a:spcBef>
              <a:spcAft>
                <a:spcPts val="0"/>
              </a:spcAft>
              <a:buNone/>
            </a:pPr>
            <a:r>
              <a:rPr lang="en-GB"/>
              <a:t>Provide a more comprehensive understanding of the research question: Triangulation can help to provide a more complete and nuanced understanding of the research question by combining multiple sources or methods to analyze the data.</a:t>
            </a:r>
            <a:endParaRPr/>
          </a:p>
          <a:p>
            <a:pPr indent="0" lvl="0" marL="0" rtl="0" algn="l">
              <a:spcBef>
                <a:spcPts val="0"/>
              </a:spcBef>
              <a:spcAft>
                <a:spcPts val="0"/>
              </a:spcAft>
              <a:buNone/>
            </a:pPr>
            <a:r>
              <a:rPr lang="en-GB"/>
              <a:t>Address the limitations of individual research methods by using multiple methods to study a research question.</a:t>
            </a:r>
            <a:endParaRPr/>
          </a:p>
          <a:p>
            <a:pPr indent="0" lvl="0" marL="0" rtl="0" algn="l">
              <a:spcBef>
                <a:spcPts val="0"/>
              </a:spcBef>
              <a:spcAft>
                <a:spcPts val="0"/>
              </a:spcAft>
              <a:buNone/>
            </a:pPr>
            <a:r>
              <a:rPr lang="en-GB"/>
              <a:t>Overall, By using multiple sources or methods, can increase the validity and reliability of findings, minimize the impact of researcher bias, increase the generalizability of findings, and provide a more comprehensive understanding of the problem</a:t>
            </a:r>
            <a:endParaRPr/>
          </a:p>
        </p:txBody>
      </p:sp>
      <p:sp>
        <p:nvSpPr>
          <p:cNvPr id="286" name="Google Shape;2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Conducting a PEA in collaboration with other sector experts as well as relevant stakeholders could help to develop a shared understanding of the political constraints and opportunities, provide the basis for shared vision and joint action to achieve common goals.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Collaborative approach can:</a:t>
            </a:r>
            <a:endParaRPr/>
          </a:p>
          <a:p>
            <a:pPr indent="-342900" lvl="0" marL="342900" rtl="0" algn="l">
              <a:spcBef>
                <a:spcPts val="0"/>
              </a:spcBef>
              <a:spcAft>
                <a:spcPts val="0"/>
              </a:spcAft>
              <a:buClr>
                <a:schemeClr val="dk1"/>
              </a:buClr>
              <a:buSzPts val="1200"/>
              <a:buFont typeface="Arial"/>
              <a:buChar char="•"/>
            </a:pPr>
            <a:r>
              <a:rPr lang="en-GB"/>
              <a:t>Enhance the quality and impact: different expertise, perspectives, and skills can provide a more comprehensive and nuanced understanding of the political and economic dynamics and identify key drivers and potential roadblocks. </a:t>
            </a:r>
            <a:endParaRPr/>
          </a:p>
          <a:p>
            <a:pPr indent="-342900" lvl="0" marL="342900" rtl="0" algn="l">
              <a:spcBef>
                <a:spcPts val="0"/>
              </a:spcBef>
              <a:spcAft>
                <a:spcPts val="0"/>
              </a:spcAft>
              <a:buClr>
                <a:schemeClr val="dk1"/>
              </a:buClr>
              <a:buSzPts val="1200"/>
              <a:buFont typeface="Arial"/>
              <a:buChar char="•"/>
            </a:pPr>
            <a:r>
              <a:rPr lang="en-GB"/>
              <a:t>Increased ownership: Involving a broad range of stakeholders can increase their ownership of the outcomes. When stakeholders feel invested in the process, they are more likely to support the resulting interventions.</a:t>
            </a:r>
            <a:endParaRPr/>
          </a:p>
          <a:p>
            <a:pPr indent="-342900" lvl="0" marL="342900" rtl="0" algn="l">
              <a:spcBef>
                <a:spcPts val="0"/>
              </a:spcBef>
              <a:spcAft>
                <a:spcPts val="0"/>
              </a:spcAft>
              <a:buClr>
                <a:schemeClr val="dk1"/>
              </a:buClr>
              <a:buSzPts val="1200"/>
              <a:buFont typeface="Arial"/>
              <a:buChar char="•"/>
            </a:pPr>
            <a:r>
              <a:rPr lang="en-GB"/>
              <a:t>Improved acceptance: by involving stakeholders from the beginning, potential acceptance and feasibility challenges can be identified early on, allowing for more effective planning.</a:t>
            </a:r>
            <a:endParaRPr/>
          </a:p>
          <a:p>
            <a:pPr indent="0" lvl="0" marL="0" rtl="0" algn="l">
              <a:spcBef>
                <a:spcPts val="0"/>
              </a:spcBef>
              <a:spcAft>
                <a:spcPts val="0"/>
              </a:spcAft>
              <a:buNone/>
            </a:pPr>
            <a:r>
              <a:t/>
            </a:r>
            <a:endParaRPr/>
          </a:p>
        </p:txBody>
      </p:sp>
      <p:sp>
        <p:nvSpPr>
          <p:cNvPr id="295" name="Google Shape;29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Political economy research often involves sensitive topics that may have ethical implications. What is considered sensitive will be context specific, however the modelling team need to be aware of these issues and take steps to ensure that analysis is conducted ethically. Some potential ethical and safety issues to consider:</a:t>
            </a:r>
            <a:endParaRPr/>
          </a:p>
          <a:p>
            <a:pPr indent="-342900" lvl="1" marL="800100" rtl="0" algn="l">
              <a:spcBef>
                <a:spcPts val="0"/>
              </a:spcBef>
              <a:spcAft>
                <a:spcPts val="0"/>
              </a:spcAft>
              <a:buClr>
                <a:schemeClr val="dk1"/>
              </a:buClr>
              <a:buSzPts val="2000"/>
              <a:buFont typeface="Arial"/>
              <a:buChar char="•"/>
            </a:pPr>
            <a:r>
              <a:rPr lang="en-GB" sz="2000"/>
              <a:t>Privacy and confidentiality (may involve dealing with confidential or sensitive information) if and where it is needed - must take appropriate steps to protect the privacy of research participants and ensure that confidential information is kept secure.</a:t>
            </a:r>
            <a:endParaRPr/>
          </a:p>
          <a:p>
            <a:pPr indent="-342900" lvl="1" marL="800100" rtl="0" algn="l">
              <a:spcBef>
                <a:spcPts val="0"/>
              </a:spcBef>
              <a:spcAft>
                <a:spcPts val="0"/>
              </a:spcAft>
              <a:buClr>
                <a:schemeClr val="dk1"/>
              </a:buClr>
              <a:buSzPts val="2000"/>
              <a:buFont typeface="Arial"/>
              <a:buChar char="•"/>
            </a:pPr>
            <a:r>
              <a:rPr lang="en-GB" sz="2000"/>
              <a:t>Informed consent: In some cases, participants may be vulnerable or may not fully understand the implications of participating: should ensure that participants are fully informed of the purpose.</a:t>
            </a:r>
            <a:endParaRPr/>
          </a:p>
          <a:p>
            <a:pPr indent="-342900" lvl="1" marL="800100" rtl="0" algn="l">
              <a:spcBef>
                <a:spcPts val="0"/>
              </a:spcBef>
              <a:spcAft>
                <a:spcPts val="0"/>
              </a:spcAft>
              <a:buClr>
                <a:schemeClr val="dk1"/>
              </a:buClr>
              <a:buSzPts val="2000"/>
              <a:buFont typeface="Arial"/>
              <a:buChar char="•"/>
            </a:pPr>
            <a:r>
              <a:rPr lang="en-GB" sz="2000"/>
              <a:t>Political neutrality: discussions should be conducted in a neutral and objective manner. Avoid bias.</a:t>
            </a:r>
            <a:endParaRPr/>
          </a:p>
          <a:p>
            <a:pPr indent="-342900" lvl="1" marL="800100" rtl="0" algn="l">
              <a:spcBef>
                <a:spcPts val="0"/>
              </a:spcBef>
              <a:spcAft>
                <a:spcPts val="0"/>
              </a:spcAft>
              <a:buClr>
                <a:schemeClr val="dk1"/>
              </a:buClr>
              <a:buSzPts val="2000"/>
              <a:buFont typeface="Arial"/>
              <a:buChar char="•"/>
            </a:pPr>
            <a:r>
              <a:rPr lang="en-GB" sz="2000"/>
              <a:t>Risks of harm: take measures to minimize risks with carefully consideration of the potential impacts of research.</a:t>
            </a:r>
            <a:endParaRPr/>
          </a:p>
        </p:txBody>
      </p:sp>
      <p:sp>
        <p:nvSpPr>
          <p:cNvPr id="304" name="Google Shape;30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As modelling becomes an integral part of energy planning and policy deiciosn main, it has necessarily moved into areas where there is increased divergence in the viewpoints of stakeholders and contestation between different interest groups.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The use of models to support decision makers in energy policy faces many barriers. Knowledge is not applied for many reasons including:</a:t>
            </a:r>
            <a:endParaRPr/>
          </a:p>
          <a:p>
            <a:pPr indent="0" lvl="0" marL="0" rtl="0" algn="just">
              <a:spcBef>
                <a:spcPts val="0"/>
              </a:spcBef>
              <a:spcAft>
                <a:spcPts val="0"/>
              </a:spcAft>
              <a:buNone/>
            </a:pPr>
            <a:r>
              <a:rPr lang="en-GB" sz="1200">
                <a:latin typeface="Calibri"/>
                <a:ea typeface="Calibri"/>
                <a:cs typeface="Calibri"/>
                <a:sym typeface="Calibri"/>
              </a:rPr>
              <a:t>It does not reach its intended audience at the right time, </a:t>
            </a:r>
            <a:endParaRPr/>
          </a:p>
          <a:p>
            <a:pPr indent="0" lvl="0" marL="0" rtl="0" algn="just">
              <a:spcBef>
                <a:spcPts val="0"/>
              </a:spcBef>
              <a:spcAft>
                <a:spcPts val="0"/>
              </a:spcAft>
              <a:buNone/>
            </a:pPr>
            <a:r>
              <a:rPr lang="en-GB" sz="1200">
                <a:latin typeface="Calibri"/>
                <a:ea typeface="Calibri"/>
                <a:cs typeface="Calibri"/>
                <a:sym typeface="Calibri"/>
              </a:rPr>
              <a:t>Access to data hampered by cultural barriers at the national level, and divergent methods and formats, including a lack of clear explanations on how the data has been collected.</a:t>
            </a:r>
            <a:endParaRPr/>
          </a:p>
          <a:p>
            <a:pPr indent="0" lvl="0" marL="0" rtl="0" algn="just">
              <a:spcBef>
                <a:spcPts val="0"/>
              </a:spcBef>
              <a:spcAft>
                <a:spcPts val="0"/>
              </a:spcAft>
              <a:buNone/>
            </a:pPr>
            <a:r>
              <a:rPr lang="en-GB" sz="1200">
                <a:latin typeface="Calibri"/>
                <a:ea typeface="Calibri"/>
                <a:cs typeface="Calibri"/>
                <a:sym typeface="Calibri"/>
              </a:rPr>
              <a:t>Results face credibility challenge if modellers are not trusted by decision makers</a:t>
            </a:r>
            <a:endParaRPr/>
          </a:p>
          <a:p>
            <a:pPr indent="0" lvl="0" marL="0" rtl="0" algn="just">
              <a:spcBef>
                <a:spcPts val="0"/>
              </a:spcBef>
              <a:spcAft>
                <a:spcPts val="0"/>
              </a:spcAft>
              <a:buNone/>
            </a:pPr>
            <a:r>
              <a:rPr lang="en-GB" sz="1200">
                <a:latin typeface="Calibri"/>
                <a:ea typeface="Calibri"/>
                <a:cs typeface="Calibri"/>
                <a:sym typeface="Calibri"/>
              </a:rPr>
              <a:t>The exclusion of unstructured knowledge (societal and political issues) represents a knowledge gap</a:t>
            </a:r>
            <a:endParaRPr/>
          </a:p>
          <a:p>
            <a:pPr indent="0" lvl="0" marL="0" rtl="0" algn="just">
              <a:spcBef>
                <a:spcPts val="0"/>
              </a:spcBef>
              <a:spcAft>
                <a:spcPts val="0"/>
              </a:spcAft>
              <a:buNone/>
            </a:pPr>
            <a:r>
              <a:rPr lang="en-GB" sz="1200">
                <a:latin typeface="Calibri"/>
                <a:ea typeface="Calibri"/>
                <a:cs typeface="Calibri"/>
                <a:sym typeface="Calibri"/>
              </a:rPr>
              <a:t>Due to difficulties faced in dealing effectively with divergent viewpoints. Knowledge that does not fit well with existing viewpoints is often not accepted. </a:t>
            </a:r>
            <a:endParaRPr/>
          </a:p>
          <a:p>
            <a:pPr indent="0" lvl="0" marL="0" rtl="0" algn="just">
              <a:spcBef>
                <a:spcPts val="0"/>
              </a:spcBef>
              <a:spcAft>
                <a:spcPts val="0"/>
              </a:spcAft>
              <a:buNone/>
            </a:pPr>
            <a:r>
              <a:rPr lang="en-GB" sz="1200">
                <a:latin typeface="Calibri"/>
                <a:ea typeface="Calibri"/>
                <a:cs typeface="Calibri"/>
                <a:sym typeface="Calibri"/>
              </a:rPr>
              <a:t>Knowledge does not fit context needs – problem of relevance </a:t>
            </a:r>
            <a:endParaRPr/>
          </a:p>
          <a:p>
            <a:pPr indent="0" lvl="0" marL="0" rtl="0" algn="just">
              <a:spcBef>
                <a:spcPts val="0"/>
              </a:spcBef>
              <a:spcAft>
                <a:spcPts val="0"/>
              </a:spcAft>
              <a:buNone/>
            </a:pPr>
            <a:r>
              <a:rPr lang="en-GB" sz="1200">
                <a:latin typeface="Calibri"/>
                <a:ea typeface="Calibri"/>
                <a:cs typeface="Calibri"/>
                <a:sym typeface="Calibri"/>
              </a:rPr>
              <a:t>Problem related to the form of outputs does not meet the needs of intended users. The language lacks clarity and difficulty with which it is understood by those without a scientific background, thus inappropriate tool for this communication</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94" name="Google Shape;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To recap, political economy analysis can enhance systems modelling research at least in three ways:</a:t>
            </a:r>
            <a:endParaRPr/>
          </a:p>
          <a:p>
            <a:pPr indent="-342900" lvl="0" marL="342900" rtl="0" algn="l">
              <a:spcBef>
                <a:spcPts val="1000"/>
              </a:spcBef>
              <a:spcAft>
                <a:spcPts val="0"/>
              </a:spcAft>
              <a:buClr>
                <a:schemeClr val="dk1"/>
              </a:buClr>
              <a:buSzPts val="1200"/>
              <a:buFont typeface="Arial"/>
              <a:buChar char="•"/>
            </a:pPr>
            <a:r>
              <a:rPr lang="en-GB"/>
              <a:t>understand the underlying forces or driving factors that contribute and give shape to the current state of the (technical) problem. </a:t>
            </a:r>
            <a:endParaRPr/>
          </a:p>
          <a:p>
            <a:pPr indent="-342900" lvl="0" marL="342900" rtl="0" algn="l">
              <a:spcBef>
                <a:spcPts val="1000"/>
              </a:spcBef>
              <a:spcAft>
                <a:spcPts val="0"/>
              </a:spcAft>
              <a:buClr>
                <a:schemeClr val="dk1"/>
              </a:buClr>
              <a:buSzPts val="1200"/>
              <a:buFont typeface="Arial"/>
              <a:buChar char="•"/>
            </a:pPr>
            <a:r>
              <a:rPr lang="en-GB"/>
              <a:t>Understand what role different institutions and actors play as well as their interests and power relations could be instrumental during problem definition.</a:t>
            </a:r>
            <a:endParaRPr/>
          </a:p>
          <a:p>
            <a:pPr indent="-342900" lvl="0" marL="342900" rtl="0" algn="l">
              <a:spcBef>
                <a:spcPts val="1000"/>
              </a:spcBef>
              <a:spcAft>
                <a:spcPts val="0"/>
              </a:spcAft>
              <a:buClr>
                <a:schemeClr val="dk1"/>
              </a:buClr>
              <a:buSzPts val="1200"/>
              <a:buFont typeface="Arial"/>
              <a:buChar char="•"/>
            </a:pPr>
            <a:r>
              <a:rPr lang="en-GB"/>
              <a:t>Understand and enable the modelling team to be grounded in contextual realities and take a pragmatic approach with consideration of what politically feasible (in addition to what is technically sound).</a:t>
            </a:r>
            <a:endParaRPr/>
          </a:p>
          <a:p>
            <a:pPr indent="0" lvl="0" marL="0" rtl="0" algn="l">
              <a:spcBef>
                <a:spcPts val="0"/>
              </a:spcBef>
              <a:spcAft>
                <a:spcPts val="0"/>
              </a:spcAft>
              <a:buNone/>
            </a:pPr>
            <a:r>
              <a:t/>
            </a:r>
            <a:endParaRPr/>
          </a:p>
        </p:txBody>
      </p:sp>
      <p:sp>
        <p:nvSpPr>
          <p:cNvPr id="102" name="Google Shape;1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Calibri"/>
                <a:ea typeface="Calibri"/>
                <a:cs typeface="Calibri"/>
                <a:sym typeface="Calibri"/>
              </a:rPr>
              <a:t>Political economy analysis does not need to be a one time exercise and can be used at various stages of a modelling research.</a:t>
            </a:r>
            <a:endParaRPr/>
          </a:p>
          <a:p>
            <a:pPr indent="0" lvl="0" marL="0" rtl="0" algn="l">
              <a:spcBef>
                <a:spcPts val="1000"/>
              </a:spcBef>
              <a:spcAft>
                <a:spcPts val="0"/>
              </a:spcAft>
              <a:buNone/>
            </a:pPr>
            <a:r>
              <a:rPr lang="en-GB"/>
              <a:t>Ideally it should be done on ongoing basis with knowledge continuously updated and inform the modelling research and teams stakeholder engagement.</a:t>
            </a:r>
            <a:endParaRPr/>
          </a:p>
          <a:p>
            <a:pPr indent="0" lvl="0" marL="0" rtl="0" algn="l">
              <a:spcBef>
                <a:spcPts val="1000"/>
              </a:spcBef>
              <a:spcAft>
                <a:spcPts val="0"/>
              </a:spcAft>
              <a:buNone/>
            </a:pPr>
            <a:r>
              <a:rPr lang="en-GB"/>
              <a:t>Here we have identified five possible points at which the modelling team might choose to integrate a political economy perspective in their analysis. </a:t>
            </a:r>
            <a:endParaRPr/>
          </a:p>
          <a:p>
            <a:pPr indent="-228600" lvl="0" marL="228600" rtl="0" algn="l">
              <a:spcBef>
                <a:spcPts val="0"/>
              </a:spcBef>
              <a:spcAft>
                <a:spcPts val="0"/>
              </a:spcAft>
              <a:buClr>
                <a:schemeClr val="dk1"/>
              </a:buClr>
              <a:buSzPts val="1200"/>
              <a:buFont typeface="Calibri"/>
              <a:buAutoNum type="arabicPeriod"/>
            </a:pPr>
            <a:r>
              <a:rPr b="0" i="0" lang="en-GB" sz="1200" u="none" strike="noStrike">
                <a:solidFill>
                  <a:schemeClr val="dk1"/>
                </a:solidFill>
                <a:latin typeface="Calibri"/>
                <a:ea typeface="Calibri"/>
                <a:cs typeface="Calibri"/>
                <a:sym typeface="Calibri"/>
              </a:rPr>
              <a:t>Before modelling a macro-level political economy analysis can enhance the general sensitivity of the broader political-economic environment.</a:t>
            </a:r>
            <a:endParaRPr/>
          </a:p>
          <a:p>
            <a:pPr indent="-228600" lvl="0" marL="228600" rtl="0" algn="l">
              <a:spcBef>
                <a:spcPts val="0"/>
              </a:spcBef>
              <a:spcAft>
                <a:spcPts val="0"/>
              </a:spcAft>
              <a:buClr>
                <a:schemeClr val="dk1"/>
              </a:buClr>
              <a:buSzPts val="1200"/>
              <a:buFont typeface="Calibri"/>
              <a:buAutoNum type="arabicPeriod"/>
            </a:pPr>
            <a:r>
              <a:rPr b="0" i="0" lang="en-GB" sz="1200" u="none" strike="noStrike">
                <a:solidFill>
                  <a:schemeClr val="dk1"/>
                </a:solidFill>
                <a:latin typeface="Calibri"/>
                <a:ea typeface="Calibri"/>
                <a:cs typeface="Calibri"/>
                <a:sym typeface="Calibri"/>
              </a:rPr>
              <a:t>During problem articulation, sector-level analysis can help to identify specific characteristics of the sector, as well as identify specific barriers and opportunities to the modelling exercise.</a:t>
            </a:r>
            <a:endParaRPr/>
          </a:p>
          <a:p>
            <a:pPr indent="-228600" lvl="0" marL="228600" rtl="0" algn="l">
              <a:spcBef>
                <a:spcPts val="0"/>
              </a:spcBef>
              <a:spcAft>
                <a:spcPts val="0"/>
              </a:spcAft>
              <a:buClr>
                <a:schemeClr val="dk1"/>
              </a:buClr>
              <a:buSzPts val="1200"/>
              <a:buFont typeface="Calibri"/>
              <a:buAutoNum type="arabicPeriod"/>
            </a:pPr>
            <a:r>
              <a:rPr b="0" i="0" lang="en-GB" sz="1200" u="none" strike="noStrike">
                <a:solidFill>
                  <a:schemeClr val="dk1"/>
                </a:solidFill>
                <a:latin typeface="Calibri"/>
                <a:ea typeface="Calibri"/>
                <a:cs typeface="Calibri"/>
                <a:sym typeface="Calibri"/>
              </a:rPr>
              <a:t>During scenario-building and stakeholder consultation, a political economy analysis-informed stakeholder mapping can be used to understand actors' interests, influence, and impact, as well as understand the underlying reasons behind diverging views among stakeholders.</a:t>
            </a:r>
            <a:endParaRPr/>
          </a:p>
          <a:p>
            <a:pPr indent="-228600" lvl="0" marL="228600" rtl="0" algn="l">
              <a:spcBef>
                <a:spcPts val="0"/>
              </a:spcBef>
              <a:spcAft>
                <a:spcPts val="0"/>
              </a:spcAft>
              <a:buClr>
                <a:schemeClr val="dk1"/>
              </a:buClr>
              <a:buSzPts val="1200"/>
              <a:buFont typeface="Calibri"/>
              <a:buAutoNum type="arabicPeriod"/>
            </a:pPr>
            <a:r>
              <a:rPr b="0" i="0" lang="en-GB" sz="1200" u="none" strike="noStrike">
                <a:solidFill>
                  <a:schemeClr val="dk1"/>
                </a:solidFill>
                <a:latin typeface="Calibri"/>
                <a:ea typeface="Calibri"/>
                <a:cs typeface="Calibri"/>
                <a:sym typeface="Calibri"/>
              </a:rPr>
              <a:t>During the interpretation of modelling results, a problem-focused political economy analysis can be used to anticipate and analyse potential problems such as resistance to the acceptance of the modelling results.</a:t>
            </a:r>
            <a:endParaRPr/>
          </a:p>
          <a:p>
            <a:pPr indent="-228600" lvl="0" marL="228600" rtl="0" algn="l">
              <a:spcBef>
                <a:spcPts val="0"/>
              </a:spcBef>
              <a:spcAft>
                <a:spcPts val="0"/>
              </a:spcAft>
              <a:buClr>
                <a:schemeClr val="dk1"/>
              </a:buClr>
              <a:buSzPts val="1200"/>
              <a:buFont typeface="Calibri"/>
              <a:buAutoNum type="arabicPeriod"/>
            </a:pPr>
            <a:r>
              <a:rPr b="0" i="0" lang="en-GB" sz="1200" u="none" strike="noStrike">
                <a:solidFill>
                  <a:schemeClr val="dk1"/>
                </a:solidFill>
                <a:latin typeface="Calibri"/>
                <a:ea typeface="Calibri"/>
                <a:cs typeface="Calibri"/>
                <a:sym typeface="Calibri"/>
              </a:rPr>
              <a:t>Finally, during communication of modelling output with diverse audiences, modelling can be used to plan and identify context-appropriate ways to disseminate results, as well as reflect and accommodate stakeholders' feedback.</a:t>
            </a:r>
            <a:endParaRPr/>
          </a:p>
          <a:p>
            <a:pPr indent="0" lvl="0" marL="0" rtl="0" algn="l">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The point of entry and whether a political economy analysis is needed and at which stage would depend on the context, purpose of modelling and other factors specific to the project.</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Here are examples of the type of questions modellers might try to answer or understand when conducting pre-modelling macro-level political economy analysis to enhance understanding of the broader context:  </a:t>
            </a:r>
            <a:endParaRPr/>
          </a:p>
          <a:p>
            <a:pPr indent="-342900" lvl="0" marL="342900" rtl="0" algn="l">
              <a:spcBef>
                <a:spcPts val="1000"/>
              </a:spcBef>
              <a:spcAft>
                <a:spcPts val="0"/>
              </a:spcAft>
              <a:buClr>
                <a:schemeClr val="dk1"/>
              </a:buClr>
              <a:buSzPts val="1400"/>
              <a:buFont typeface="Arial"/>
              <a:buChar char="•"/>
            </a:pPr>
            <a:r>
              <a:rPr lang="en-GB" sz="1400"/>
              <a:t>What are the main characteristics of the context? What are the most important events in the country’s political history, and how do they shape contemporary politics? How does the country’s geography influence its politics and economics? How does the country’s society and culture impact political and economic life?  </a:t>
            </a:r>
            <a:endParaRPr/>
          </a:p>
          <a:p>
            <a:pPr indent="-342900" lvl="0" marL="342900" rtl="0" algn="l">
              <a:spcBef>
                <a:spcPts val="1000"/>
              </a:spcBef>
              <a:spcAft>
                <a:spcPts val="0"/>
              </a:spcAft>
              <a:buClr>
                <a:schemeClr val="dk1"/>
              </a:buClr>
              <a:buSzPts val="1400"/>
              <a:buFont typeface="Arial"/>
              <a:buChar char="•"/>
            </a:pPr>
            <a:r>
              <a:rPr lang="en-GB" sz="1400"/>
              <a:t>What is the structure of the economy? Which sectors are most significant; what is the role of the state; is there a thriving informal economy? </a:t>
            </a:r>
            <a:endParaRPr/>
          </a:p>
          <a:p>
            <a:pPr indent="-342900" lvl="0" marL="342900" rtl="0" algn="l">
              <a:spcBef>
                <a:spcPts val="1000"/>
              </a:spcBef>
              <a:spcAft>
                <a:spcPts val="0"/>
              </a:spcAft>
              <a:buClr>
                <a:schemeClr val="dk1"/>
              </a:buClr>
              <a:buSzPts val="1400"/>
              <a:buFont typeface="Arial"/>
              <a:buChar char="•"/>
            </a:pPr>
            <a:r>
              <a:rPr lang="en-GB" sz="1400"/>
              <a:t>How does geopolitics influence national politics and economics? What roles do external actors play (e.g. transnational government, donors, multinational companies, regional hegemons etc.)? </a:t>
            </a:r>
            <a:endParaRPr/>
          </a:p>
          <a:p>
            <a:pPr indent="-342900" lvl="0" marL="342900" rtl="0" algn="l">
              <a:spcBef>
                <a:spcPts val="1000"/>
              </a:spcBef>
              <a:spcAft>
                <a:spcPts val="0"/>
              </a:spcAft>
              <a:buClr>
                <a:schemeClr val="dk1"/>
              </a:buClr>
              <a:buSzPts val="1400"/>
              <a:buFont typeface="Arial"/>
              <a:buChar char="•"/>
            </a:pPr>
            <a:r>
              <a:rPr lang="en-GB" sz="1400"/>
              <a:t>To what extent are political elites restrained by the rule of law? What is the official policy process, and how is legislation developed? What bureaucratic norms or practices influence how decisions are made?  </a:t>
            </a:r>
            <a:endParaRPr/>
          </a:p>
          <a:p>
            <a:pPr indent="-342900" lvl="0" marL="342900" rtl="0" algn="l">
              <a:spcBef>
                <a:spcPts val="1000"/>
              </a:spcBef>
              <a:spcAft>
                <a:spcPts val="0"/>
              </a:spcAft>
              <a:buClr>
                <a:schemeClr val="dk1"/>
              </a:buClr>
              <a:buSzPts val="1400"/>
              <a:buFont typeface="Arial"/>
              <a:buChar char="•"/>
            </a:pPr>
            <a:r>
              <a:rPr lang="en-GB" sz="1400"/>
              <a:t>What new pressures have come to the fore? Are there particular events influencing the modelling process? </a:t>
            </a:r>
            <a:endParaRPr/>
          </a:p>
          <a:p>
            <a:pPr indent="-342900" lvl="0" marL="342900" rtl="0" algn="l">
              <a:spcBef>
                <a:spcPts val="1000"/>
              </a:spcBef>
              <a:spcAft>
                <a:spcPts val="0"/>
              </a:spcAft>
              <a:buClr>
                <a:schemeClr val="dk1"/>
              </a:buClr>
              <a:buSzPts val="1400"/>
              <a:buFont typeface="Arial"/>
              <a:buChar char="•"/>
            </a:pPr>
            <a:r>
              <a:rPr lang="en-GB" sz="1400"/>
              <a:t>What formal and informal rules govern individuals’ and organisations’ behaviour (interests and actions)? What impact could they have on the modelling process and outputs uptake?</a:t>
            </a:r>
            <a:endParaRPr/>
          </a:p>
          <a:p>
            <a:pPr indent="-342900" lvl="0" marL="342900" rtl="0" algn="l">
              <a:spcBef>
                <a:spcPts val="1000"/>
              </a:spcBef>
              <a:spcAft>
                <a:spcPts val="0"/>
              </a:spcAft>
              <a:buClr>
                <a:schemeClr val="dk1"/>
              </a:buClr>
              <a:buSzPts val="1400"/>
              <a:buFont typeface="Arial"/>
              <a:buChar char="•"/>
            </a:pPr>
            <a:r>
              <a:rPr lang="en-GB" sz="1400"/>
              <a:t>What incentives and pressures do stakeholders face? What are the dominant ideologies and values which shape the political system? What are the beliefs and worldviews that shape public policy and debate? What are the linkages between these beliefs, rules and attitudes towards evidence-based policymaking, including modelling?</a:t>
            </a:r>
            <a:endParaRPr/>
          </a:p>
          <a:p>
            <a:pPr indent="-342900" lvl="0" marL="342900" rtl="0" algn="l">
              <a:spcBef>
                <a:spcPts val="1000"/>
              </a:spcBef>
              <a:spcAft>
                <a:spcPts val="0"/>
              </a:spcAft>
              <a:buClr>
                <a:schemeClr val="dk1"/>
              </a:buClr>
              <a:buSzPts val="1400"/>
              <a:buFont typeface="Arial"/>
              <a:buChar char="•"/>
            </a:pPr>
            <a:r>
              <a:rPr lang="en-GB" sz="1400"/>
              <a:t>Where does the uncertainty or complexity surrounding the modelling process and possible outputs come from? What larger trends are apparent that may influence the modelling process?</a:t>
            </a:r>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Here are examples of the type of questions modellers might try to answer or understand during problem definition and research question development to better understand the factors that influence how the (energy) sector operates and develop an advanced understanding of the opportunities and barriers:  </a:t>
            </a:r>
            <a:endParaRPr/>
          </a:p>
          <a:p>
            <a:pPr indent="0" lvl="0" marL="0" rtl="0" algn="just">
              <a:spcBef>
                <a:spcPts val="0"/>
              </a:spcBef>
              <a:spcAft>
                <a:spcPts val="0"/>
              </a:spcAft>
              <a:buNone/>
            </a:pPr>
            <a:r>
              <a:rPr lang="en-GB" sz="1200">
                <a:latin typeface="Calibri"/>
                <a:ea typeface="Calibri"/>
                <a:cs typeface="Calibri"/>
                <a:sym typeface="Calibri"/>
              </a:rPr>
              <a:t>Sample questions for sector level political economy analysis </a:t>
            </a:r>
            <a:endParaRPr/>
          </a:p>
          <a:p>
            <a:pPr indent="-342900" lvl="0" marL="342900" rtl="0" algn="l">
              <a:spcBef>
                <a:spcPts val="1000"/>
              </a:spcBef>
              <a:spcAft>
                <a:spcPts val="0"/>
              </a:spcAft>
              <a:buClr>
                <a:schemeClr val="dk1"/>
              </a:buClr>
              <a:buSzPts val="1200"/>
              <a:buFont typeface="Arial"/>
              <a:buChar char="•"/>
            </a:pPr>
            <a:r>
              <a:rPr lang="en-GB"/>
              <a:t>How is the sector in question organised and regulated? What are the rules and institutional structures? How are the sector and its components being funded?</a:t>
            </a:r>
            <a:endParaRPr/>
          </a:p>
          <a:p>
            <a:pPr indent="-342900" lvl="0" marL="342900" rtl="0" algn="l">
              <a:spcBef>
                <a:spcPts val="1000"/>
              </a:spcBef>
              <a:spcAft>
                <a:spcPts val="0"/>
              </a:spcAft>
              <a:buClr>
                <a:schemeClr val="dk1"/>
              </a:buClr>
              <a:buSzPts val="1200"/>
              <a:buFont typeface="Arial"/>
              <a:buChar char="•"/>
            </a:pPr>
            <a:r>
              <a:rPr lang="en-GB"/>
              <a:t>What are the constraints and opportunities the sector faces? What interests drive/maintain the current system?</a:t>
            </a:r>
            <a:endParaRPr/>
          </a:p>
          <a:p>
            <a:pPr indent="-342900" lvl="0" marL="342900" rtl="0" algn="l">
              <a:spcBef>
                <a:spcPts val="1000"/>
              </a:spcBef>
              <a:spcAft>
                <a:spcPts val="0"/>
              </a:spcAft>
              <a:buClr>
                <a:schemeClr val="dk1"/>
              </a:buClr>
              <a:buSzPts val="1200"/>
              <a:buFont typeface="Arial"/>
              <a:buChar char="•"/>
            </a:pPr>
            <a:r>
              <a:rPr lang="en-GB"/>
              <a:t>How do technical characteristics of the sector influence actors’ interest? How has the sector been evolving? How have structural factors shaped the way in which the sector has evolved?</a:t>
            </a:r>
            <a:endParaRPr/>
          </a:p>
          <a:p>
            <a:pPr indent="-342900" lvl="0" marL="342900" rtl="0" algn="l">
              <a:spcBef>
                <a:spcPts val="1000"/>
              </a:spcBef>
              <a:spcAft>
                <a:spcPts val="0"/>
              </a:spcAft>
              <a:buClr>
                <a:schemeClr val="dk1"/>
              </a:buClr>
              <a:buSzPts val="1200"/>
              <a:buFont typeface="Arial"/>
              <a:buChar char="•"/>
            </a:pPr>
            <a:r>
              <a:rPr lang="en-GB"/>
              <a:t>What are the relevant policy processes linked to the sector?</a:t>
            </a:r>
            <a:endParaRPr/>
          </a:p>
          <a:p>
            <a:pPr indent="-342900" lvl="0" marL="342900" rtl="0" algn="l">
              <a:spcBef>
                <a:spcPts val="1000"/>
              </a:spcBef>
              <a:spcAft>
                <a:spcPts val="0"/>
              </a:spcAft>
              <a:buClr>
                <a:schemeClr val="dk1"/>
              </a:buClr>
              <a:buSzPts val="1200"/>
              <a:buFont typeface="Arial"/>
              <a:buChar char="•"/>
            </a:pPr>
            <a:r>
              <a:rPr lang="en-GB"/>
              <a:t>What ideas and narratives shape how policymakers define ‘acceptable evidence’ in the sector? How do policymakers rank different types of evidence (e.g. qualitative or quantitative)? How do they determine ‘relevance’ and ‘credibility’? </a:t>
            </a:r>
            <a:endParaRPr sz="1400"/>
          </a:p>
          <a:p>
            <a:pPr indent="0" lvl="0" marL="0" rtl="0" algn="just">
              <a:spcBef>
                <a:spcPts val="0"/>
              </a:spcBef>
              <a:spcAft>
                <a:spcPts val="0"/>
              </a:spcAft>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Here are examples of the type of questions modellers might try to answer or understand during scenario building and consultations with stakeholders. A political economy lens can be used to understand who the various relevant stakeholders are and </a:t>
            </a:r>
            <a:r>
              <a:rPr lang="en-GB"/>
              <a:t>to assess their influence, knowledge, interests, positions, alliances, and importance</a:t>
            </a:r>
            <a:r>
              <a:rPr lang="en-GB" sz="1200">
                <a:latin typeface="Calibri"/>
                <a:ea typeface="Calibri"/>
                <a:cs typeface="Calibri"/>
                <a:sym typeface="Calibri"/>
              </a:rPr>
              <a:t>. This will have two potential advantages, first, it enables the modelling team to have a better understanding of the context and enhance the relevance of the modelling research and, second, to those interested in influencing policy decisions, such information could enable to develop strategies to get the most effective.</a:t>
            </a:r>
            <a:endParaRPr/>
          </a:p>
          <a:p>
            <a:pPr indent="-342900" lvl="0" marL="342900" rtl="0" algn="l">
              <a:spcBef>
                <a:spcPts val="1000"/>
              </a:spcBef>
              <a:spcAft>
                <a:spcPts val="0"/>
              </a:spcAft>
              <a:buClr>
                <a:schemeClr val="dk1"/>
              </a:buClr>
              <a:buSzPts val="1100"/>
              <a:buFont typeface="Arial"/>
              <a:buChar char="•"/>
            </a:pPr>
            <a:r>
              <a:rPr lang="en-GB" sz="1100"/>
              <a:t>Who are the </a:t>
            </a:r>
            <a:r>
              <a:rPr b="1" lang="en-GB" sz="1100"/>
              <a:t>main actors </a:t>
            </a:r>
            <a:r>
              <a:rPr lang="en-GB" sz="1100"/>
              <a:t>in the sector? Are there any important actors from outside the sector?</a:t>
            </a:r>
            <a:endParaRPr/>
          </a:p>
          <a:p>
            <a:pPr indent="-342900" lvl="0" marL="342900" rtl="0" algn="l">
              <a:spcBef>
                <a:spcPts val="1000"/>
              </a:spcBef>
              <a:spcAft>
                <a:spcPts val="0"/>
              </a:spcAft>
              <a:buClr>
                <a:schemeClr val="dk1"/>
              </a:buClr>
              <a:buSzPts val="1100"/>
              <a:buFont typeface="Arial"/>
              <a:buChar char="•"/>
            </a:pPr>
            <a:r>
              <a:rPr lang="en-GB" sz="1100"/>
              <a:t>How much </a:t>
            </a:r>
            <a:r>
              <a:rPr b="1" lang="en-GB" sz="1100"/>
              <a:t>power or influence do these </a:t>
            </a:r>
            <a:r>
              <a:rPr lang="en-GB" sz="1100"/>
              <a:t>actors have? How do power relationships influence sector policy processes?  </a:t>
            </a:r>
            <a:endParaRPr/>
          </a:p>
          <a:p>
            <a:pPr indent="-342900" lvl="0" marL="342900" rtl="0" algn="l">
              <a:spcBef>
                <a:spcPts val="1000"/>
              </a:spcBef>
              <a:spcAft>
                <a:spcPts val="0"/>
              </a:spcAft>
              <a:buClr>
                <a:schemeClr val="dk1"/>
              </a:buClr>
              <a:buSzPts val="1100"/>
              <a:buFont typeface="Arial"/>
              <a:buChar char="•"/>
            </a:pPr>
            <a:r>
              <a:rPr lang="en-GB" sz="1100"/>
              <a:t>What is the nature of relationships between the </a:t>
            </a:r>
            <a:r>
              <a:rPr b="1" lang="en-GB" sz="1100"/>
              <a:t>key actors</a:t>
            </a:r>
            <a:r>
              <a:rPr lang="en-GB" sz="1100"/>
              <a:t>? Who are the key </a:t>
            </a:r>
            <a:r>
              <a:rPr b="1" lang="en-GB" sz="1100"/>
              <a:t>decision makers</a:t>
            </a:r>
            <a:r>
              <a:rPr lang="en-GB" sz="1100"/>
              <a:t>? What influences their decisions? </a:t>
            </a:r>
            <a:endParaRPr sz="1100"/>
          </a:p>
          <a:p>
            <a:pPr indent="-342900" lvl="0" marL="342900" rtl="0" algn="l">
              <a:spcBef>
                <a:spcPts val="1000"/>
              </a:spcBef>
              <a:spcAft>
                <a:spcPts val="0"/>
              </a:spcAft>
              <a:buClr>
                <a:schemeClr val="dk1"/>
              </a:buClr>
              <a:buSzPts val="1200"/>
              <a:buFont typeface="Arial"/>
              <a:buChar char="•"/>
            </a:pPr>
            <a:r>
              <a:rPr lang="en-GB" sz="1200"/>
              <a:t>What are the main issues or policy processes are prominent to the problem modelling is addressing? How are different groups organised around them?</a:t>
            </a:r>
            <a:endParaRPr/>
          </a:p>
          <a:p>
            <a:pPr indent="-342900" lvl="0" marL="342900" rtl="0" algn="l">
              <a:spcBef>
                <a:spcPts val="1000"/>
              </a:spcBef>
              <a:spcAft>
                <a:spcPts val="0"/>
              </a:spcAft>
              <a:buClr>
                <a:schemeClr val="dk1"/>
              </a:buClr>
              <a:buSzPts val="1200"/>
              <a:buFont typeface="Arial"/>
              <a:buChar char="•"/>
            </a:pPr>
            <a:r>
              <a:rPr lang="en-GB" sz="1200"/>
              <a:t>Historically who are the most significant actors involved in issues relevant to the problem or sector? What effect do they currently have?</a:t>
            </a:r>
            <a:endParaRPr/>
          </a:p>
          <a:p>
            <a:pPr indent="-342900" lvl="0" marL="342900" rtl="0" algn="l">
              <a:spcBef>
                <a:spcPts val="1000"/>
              </a:spcBef>
              <a:spcAft>
                <a:spcPts val="0"/>
              </a:spcAft>
              <a:buClr>
                <a:schemeClr val="dk1"/>
              </a:buClr>
              <a:buSzPts val="1200"/>
              <a:buFont typeface="Arial"/>
              <a:buChar char="•"/>
            </a:pPr>
            <a:r>
              <a:rPr lang="en-GB" sz="1200"/>
              <a:t>Who are the main actors interested in addressing the problem? How do they derive their authority? Which interests do they represent? </a:t>
            </a:r>
            <a:endParaRPr/>
          </a:p>
          <a:p>
            <a:pPr indent="-342900" lvl="0" marL="342900" rtl="0" algn="l">
              <a:spcBef>
                <a:spcPts val="1000"/>
              </a:spcBef>
              <a:spcAft>
                <a:spcPts val="0"/>
              </a:spcAft>
              <a:buClr>
                <a:schemeClr val="dk1"/>
              </a:buClr>
              <a:buSzPts val="1200"/>
              <a:buFont typeface="Arial"/>
              <a:buChar char="•"/>
            </a:pPr>
            <a:r>
              <a:rPr lang="en-GB" sz="1200"/>
              <a:t>How do organise to exert pressure and influence? How unified or fragmented are these efforts? Why and to what effect? Are interests and priorities across these different groups  aligned?</a:t>
            </a:r>
            <a:endParaRPr/>
          </a:p>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    </a:t>
            </a:r>
            <a:endParaRPr/>
          </a:p>
          <a:p>
            <a:pPr indent="0" lvl="0" marL="0" rtl="0" algn="just">
              <a:spcBef>
                <a:spcPts val="0"/>
              </a:spcBef>
              <a:spcAft>
                <a:spcPts val="0"/>
              </a:spcAft>
              <a:buNone/>
            </a:pPr>
            <a:r>
              <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GB" sz="1200">
                <a:latin typeface="Times New Roman"/>
                <a:ea typeface="Times New Roman"/>
                <a:cs typeface="Times New Roman"/>
                <a:sym typeface="Times New Roman"/>
              </a:rPr>
              <a:t>In previous lecture we noted that It is used to look at how actors use their position to protect or strengthen their political or economic interests. PE analysis can reveal the conditions and processes under which political actors or political entrepreneurs’ manoeuvre within institutional contexts to negotiate, build consensus, and bargain to maintain or change policies and legislation.</a:t>
            </a:r>
            <a:endParaRPr/>
          </a:p>
          <a:p>
            <a:pPr indent="0" lvl="0" marL="0" rtl="0" algn="just">
              <a:spcBef>
                <a:spcPts val="0"/>
              </a:spcBef>
              <a:spcAft>
                <a:spcPts val="0"/>
              </a:spcAft>
              <a:buNone/>
            </a:pPr>
            <a:r>
              <a:rPr lang="en-GB" sz="1200">
                <a:latin typeface="Times New Roman"/>
                <a:ea typeface="Times New Roman"/>
                <a:cs typeface="Times New Roman"/>
                <a:sym typeface="Times New Roman"/>
              </a:rPr>
              <a:t> </a:t>
            </a:r>
            <a:endParaRPr/>
          </a:p>
          <a:p>
            <a:pPr indent="0" lvl="0" marL="0" rtl="0" algn="just">
              <a:spcBef>
                <a:spcPts val="0"/>
              </a:spcBef>
              <a:spcAft>
                <a:spcPts val="0"/>
              </a:spcAft>
              <a:buNone/>
            </a:pPr>
            <a:r>
              <a:rPr lang="en-GB" sz="1200">
                <a:latin typeface="Times New Roman"/>
                <a:ea typeface="Times New Roman"/>
                <a:cs typeface="Times New Roman"/>
                <a:sym typeface="Times New Roman"/>
              </a:rPr>
              <a:t>This section introduces political economy analysis and what it sets out to do and introduces a generic political economy framework that you can then use to analyse the policy problem you are trying to resolve, to understand the context you work in and to identify the drivers of observed policy outcomes in a wide range of social, political and economic settings.</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Here are examples of the type of questions modellers might try to answer or understand during modelling analysis and results interpretation and communication back to the real world. What is proposed here is to take a problem driven approach to political economy. As you may remember from Lecture 5, a problem driven approach is used to focus efforts on understanding and analysing </a:t>
            </a:r>
            <a:r>
              <a:rPr lang="en-GB" sz="1200"/>
              <a:t>specific issues or problems. This level of analysis can look at questions like what factors constrain, for example, the utilisation of modelling results, or the acceptability of certain results. </a:t>
            </a:r>
            <a:endParaRPr/>
          </a:p>
          <a:p>
            <a:pPr indent="-342900" lvl="0" marL="342900" rtl="0" algn="l">
              <a:spcBef>
                <a:spcPts val="1000"/>
              </a:spcBef>
              <a:spcAft>
                <a:spcPts val="0"/>
              </a:spcAft>
              <a:buClr>
                <a:schemeClr val="dk1"/>
              </a:buClr>
              <a:buSzPts val="1200"/>
              <a:buFont typeface="Arial"/>
              <a:buChar char="•"/>
            </a:pPr>
            <a:r>
              <a:rPr lang="en-GB"/>
              <a:t>To what extent can the the modelling results be nested in sector or national institutional frameworks? </a:t>
            </a:r>
            <a:endParaRPr/>
          </a:p>
          <a:p>
            <a:pPr indent="-342900" lvl="0" marL="342900" rtl="0" algn="l">
              <a:spcBef>
                <a:spcPts val="1000"/>
              </a:spcBef>
              <a:spcAft>
                <a:spcPts val="0"/>
              </a:spcAft>
              <a:buClr>
                <a:schemeClr val="dk1"/>
              </a:buClr>
              <a:buSzPts val="1200"/>
              <a:buFont typeface="Arial"/>
              <a:buChar char="•"/>
            </a:pPr>
            <a:r>
              <a:rPr lang="en-GB"/>
              <a:t>Are the laws and regulations that are in place that can accommodate the modelling results? </a:t>
            </a:r>
            <a:endParaRPr/>
          </a:p>
          <a:p>
            <a:pPr indent="-342900" lvl="0" marL="342900" rtl="0" algn="l">
              <a:spcBef>
                <a:spcPts val="1000"/>
              </a:spcBef>
              <a:spcAft>
                <a:spcPts val="0"/>
              </a:spcAft>
              <a:buClr>
                <a:schemeClr val="dk1"/>
              </a:buClr>
              <a:buSzPts val="1200"/>
              <a:buFont typeface="Arial"/>
              <a:buChar char="•"/>
            </a:pPr>
            <a:r>
              <a:rPr lang="en-GB"/>
              <a:t>What are the current contextual events and processes that are likely to impact how the modelling results are received by different stakeholders? </a:t>
            </a:r>
            <a:endParaRPr/>
          </a:p>
          <a:p>
            <a:pPr indent="-342900" lvl="0" marL="342900" rtl="0" algn="l">
              <a:spcBef>
                <a:spcPts val="1000"/>
              </a:spcBef>
              <a:spcAft>
                <a:spcPts val="0"/>
              </a:spcAft>
              <a:buClr>
                <a:schemeClr val="dk1"/>
              </a:buClr>
              <a:buSzPts val="1200"/>
              <a:buFont typeface="Arial"/>
              <a:buChar char="•"/>
            </a:pPr>
            <a:r>
              <a:rPr lang="en-GB"/>
              <a:t>Does the modelling outputs have a high profile in national or local politics, and why? What impact would that have on how policy and decision makers react to the result? </a:t>
            </a:r>
            <a:endParaRPr/>
          </a:p>
          <a:p>
            <a:pPr indent="-342900" lvl="0" marL="342900" rtl="0" algn="l">
              <a:spcBef>
                <a:spcPts val="1000"/>
              </a:spcBef>
              <a:spcAft>
                <a:spcPts val="0"/>
              </a:spcAft>
              <a:buClr>
                <a:schemeClr val="dk1"/>
              </a:buClr>
              <a:buSzPts val="1200"/>
              <a:buFont typeface="Arial"/>
              <a:buChar char="•"/>
            </a:pPr>
            <a:r>
              <a:rPr lang="en-GB"/>
              <a:t>What caveats and context related are important to consider and include related to recommendations and results interpretation?</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9"/>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54" name="Shape 54"/>
        <p:cNvGrpSpPr/>
        <p:nvPr/>
      </p:nvGrpSpPr>
      <p:grpSpPr>
        <a:xfrm>
          <a:off x="0" y="0"/>
          <a:ext cx="0" cy="0"/>
          <a:chOff x="0" y="0"/>
          <a:chExt cx="0" cy="0"/>
        </a:xfrm>
      </p:grpSpPr>
      <p:pic>
        <p:nvPicPr>
          <p:cNvPr id="55" name="Google Shape;55;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38"/>
          <p:cNvSpPr/>
          <p:nvPr>
            <p:ph idx="2" type="pic"/>
          </p:nvPr>
        </p:nvSpPr>
        <p:spPr>
          <a:xfrm>
            <a:off x="6096000" y="1971040"/>
            <a:ext cx="5608320" cy="4419600"/>
          </a:xfrm>
          <a:prstGeom prst="rect">
            <a:avLst/>
          </a:prstGeom>
          <a:noFill/>
          <a:ln>
            <a:noFill/>
          </a:ln>
        </p:spPr>
      </p:sp>
      <p:sp>
        <p:nvSpPr>
          <p:cNvPr id="57" name="Google Shape;57;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38"/>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8"/>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0" name="Google Shape;60;p38"/>
          <p:cNvSpPr txBox="1"/>
          <p:nvPr>
            <p:ph idx="3"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61" name="Google Shape;61;p38"/>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2" name="Shape 62"/>
        <p:cNvGrpSpPr/>
        <p:nvPr/>
      </p:nvGrpSpPr>
      <p:grpSpPr>
        <a:xfrm>
          <a:off x="0" y="0"/>
          <a:ext cx="0" cy="0"/>
          <a:chOff x="0" y="0"/>
          <a:chExt cx="0" cy="0"/>
        </a:xfrm>
      </p:grpSpPr>
      <p:pic>
        <p:nvPicPr>
          <p:cNvPr id="63" name="Google Shape;63;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39"/>
          <p:cNvSpPr/>
          <p:nvPr>
            <p:ph idx="2" type="pic"/>
          </p:nvPr>
        </p:nvSpPr>
        <p:spPr>
          <a:xfrm>
            <a:off x="6096000" y="1971040"/>
            <a:ext cx="5608320" cy="4419600"/>
          </a:xfrm>
          <a:prstGeom prst="rect">
            <a:avLst/>
          </a:prstGeom>
          <a:noFill/>
          <a:ln>
            <a:noFill/>
          </a:ln>
        </p:spPr>
      </p:sp>
      <p:sp>
        <p:nvSpPr>
          <p:cNvPr id="65" name="Google Shape;65;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66" name="Google Shape;66;p39"/>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39"/>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39"/>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9" name="Shape 69"/>
        <p:cNvGrpSpPr/>
        <p:nvPr/>
      </p:nvGrpSpPr>
      <p:grpSpPr>
        <a:xfrm>
          <a:off x="0" y="0"/>
          <a:ext cx="0" cy="0"/>
          <a:chOff x="0" y="0"/>
          <a:chExt cx="0" cy="0"/>
        </a:xfrm>
      </p:grpSpPr>
      <p:sp>
        <p:nvSpPr>
          <p:cNvPr id="70" name="Google Shape;70;p40"/>
          <p:cNvSpPr txBox="1"/>
          <p:nvPr>
            <p:ph type="title"/>
          </p:nvPr>
        </p:nvSpPr>
        <p:spPr>
          <a:xfrm>
            <a:off x="838200" y="26078"/>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pic>
        <p:nvPicPr>
          <p:cNvPr id="73" name="Google Shape;73;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41"/>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16" name="Shape 16"/>
        <p:cNvGrpSpPr/>
        <p:nvPr/>
      </p:nvGrpSpPr>
      <p:grpSpPr>
        <a:xfrm>
          <a:off x="0" y="0"/>
          <a:ext cx="0" cy="0"/>
          <a:chOff x="0" y="0"/>
          <a:chExt cx="0" cy="0"/>
        </a:xfrm>
      </p:grpSpPr>
      <p:pic>
        <p:nvPicPr>
          <p:cNvPr id="17" name="Google Shape;17;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30"/>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30"/>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30"/>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22" name="Shape 22"/>
        <p:cNvGrpSpPr/>
        <p:nvPr/>
      </p:nvGrpSpPr>
      <p:grpSpPr>
        <a:xfrm>
          <a:off x="0" y="0"/>
          <a:ext cx="0" cy="0"/>
          <a:chOff x="0" y="0"/>
          <a:chExt cx="0" cy="0"/>
        </a:xfrm>
      </p:grpSpPr>
      <p:sp>
        <p:nvSpPr>
          <p:cNvPr id="23" name="Google Shape;23;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4" name="Google Shape;24;p31"/>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31"/>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 name="Shape 26"/>
        <p:cNvGrpSpPr/>
        <p:nvPr/>
      </p:nvGrpSpPr>
      <p:grpSpPr>
        <a:xfrm>
          <a:off x="0" y="0"/>
          <a:ext cx="0" cy="0"/>
          <a:chOff x="0" y="0"/>
          <a:chExt cx="0" cy="0"/>
        </a:xfrm>
      </p:grpSpPr>
      <p:pic>
        <p:nvPicPr>
          <p:cNvPr id="27" name="Google Shape;27;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32"/>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Background pattern&#10;&#10;Description automatically generated" id="32" name="Google Shape;32;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3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3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id="41" name="Google Shape;41;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35"/>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4" name="Google Shape;44;p35"/>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35"/>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6" name="Google Shape;46;p35"/>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pic>
        <p:nvPicPr>
          <p:cNvPr id="49" name="Google Shape;49;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36"/>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2" name="Shape 52"/>
        <p:cNvGrpSpPr/>
        <p:nvPr/>
      </p:nvGrpSpPr>
      <p:grpSpPr>
        <a:xfrm>
          <a:off x="0" y="0"/>
          <a:ext cx="0" cy="0"/>
          <a:chOff x="0" y="0"/>
          <a:chExt cx="0" cy="0"/>
        </a:xfrm>
      </p:grpSpPr>
      <p:sp>
        <p:nvSpPr>
          <p:cNvPr id="53" name="Google Shape;53;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8"/>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2" name="Google Shape;12;p28"/>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4.png"/><Relationship Id="rId13" Type="http://schemas.openxmlformats.org/officeDocument/2006/relationships/image" Target="../media/image5.png"/><Relationship Id="rId12"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1.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17" Type="http://schemas.openxmlformats.org/officeDocument/2006/relationships/hyperlink" Target="http://www.climatecompatiblegrowth.com/" TargetMode="External"/><Relationship Id="rId16" Type="http://schemas.openxmlformats.org/officeDocument/2006/relationships/image" Target="../media/image8.png"/><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hyperlink" Target="mailto:ccg@lboro.ac.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nvSpPr>
        <p:spPr>
          <a:xfrm>
            <a:off x="976183" y="3633301"/>
            <a:ext cx="8356659" cy="2102863"/>
          </a:xfrm>
          <a:prstGeom prst="rect">
            <a:avLst/>
          </a:prstGeom>
          <a:noFill/>
          <a:ln>
            <a:noFill/>
          </a:ln>
        </p:spPr>
        <p:txBody>
          <a:bodyPr anchorCtr="0" anchor="b"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17936"/>
              <a:buFont typeface="Helvetica Neue"/>
              <a:buNone/>
            </a:pPr>
            <a:r>
              <a:rPr b="1" i="0" lang="en-GB" sz="4400" u="none" cap="none" strike="noStrike">
                <a:solidFill>
                  <a:schemeClr val="dk1"/>
                </a:solidFill>
                <a:latin typeface="Arial"/>
                <a:ea typeface="Arial"/>
                <a:cs typeface="Arial"/>
                <a:sym typeface="Arial"/>
              </a:rPr>
              <a:t>LECTURE 6 </a:t>
            </a:r>
            <a:br>
              <a:rPr b="1" i="0" lang="en-GB" sz="4000" u="none" cap="none" strike="noStrike">
                <a:solidFill>
                  <a:schemeClr val="lt1"/>
                </a:solidFill>
                <a:latin typeface="Arial"/>
                <a:ea typeface="Arial"/>
                <a:cs typeface="Arial"/>
                <a:sym typeface="Arial"/>
              </a:rPr>
            </a:br>
            <a:r>
              <a:rPr b="1" i="0" lang="en-GB" sz="4000" u="none" cap="none" strike="noStrike">
                <a:solidFill>
                  <a:schemeClr val="lt1"/>
                </a:solidFill>
                <a:latin typeface="Arial"/>
                <a:ea typeface="Arial"/>
                <a:cs typeface="Arial"/>
                <a:sym typeface="Arial"/>
              </a:rPr>
              <a:t>INTEGRATING A </a:t>
            </a:r>
            <a:r>
              <a:rPr b="1" i="0" lang="en-GB" sz="4400" u="none" cap="none" strike="noStrike">
                <a:solidFill>
                  <a:schemeClr val="lt1"/>
                </a:solidFill>
                <a:latin typeface="Arial"/>
                <a:ea typeface="Arial"/>
                <a:cs typeface="Arial"/>
                <a:sym typeface="Arial"/>
              </a:rPr>
              <a:t>POLITICAL ECONOMY LENS TO SYSTEMS MODELLING</a:t>
            </a:r>
            <a:endParaRPr b="1" i="0" sz="4400" u="none" cap="none" strike="noStrike">
              <a:solidFill>
                <a:schemeClr val="lt1"/>
              </a:solidFill>
              <a:latin typeface="Open Sans ExtraBold"/>
              <a:ea typeface="Open Sans ExtraBold"/>
              <a:cs typeface="Open Sans ExtraBold"/>
              <a:sym typeface="Open Sans ExtraBold"/>
            </a:endParaRPr>
          </a:p>
        </p:txBody>
      </p:sp>
      <p:sp>
        <p:nvSpPr>
          <p:cNvPr id="81" name="Google Shape;81;p1"/>
          <p:cNvSpPr txBox="1"/>
          <p:nvPr/>
        </p:nvSpPr>
        <p:spPr>
          <a:xfrm>
            <a:off x="1016524" y="2870756"/>
            <a:ext cx="8050696" cy="707886"/>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Arial"/>
                <a:ea typeface="Arial"/>
                <a:cs typeface="Arial"/>
                <a:sym typeface="Arial"/>
              </a:rPr>
              <a:t>Modelling, policy </a:t>
            </a:r>
            <a:endParaRPr/>
          </a:p>
          <a:p>
            <a:pPr indent="0" lvl="0" marL="0" marR="0" rtl="0" algn="l">
              <a:spcBef>
                <a:spcPts val="0"/>
              </a:spcBef>
              <a:spcAft>
                <a:spcPts val="0"/>
              </a:spcAft>
              <a:buNone/>
            </a:pPr>
            <a:r>
              <a:rPr b="1" lang="en-GB" sz="2000">
                <a:solidFill>
                  <a:schemeClr val="lt1"/>
                </a:solidFill>
                <a:latin typeface="Arial"/>
                <a:ea typeface="Arial"/>
                <a:cs typeface="Arial"/>
                <a:sym typeface="Arial"/>
              </a:rPr>
              <a:t>and political economy</a:t>
            </a:r>
            <a:endParaRPr b="1" sz="2000">
              <a:solidFill>
                <a:schemeClr val="lt1"/>
              </a:solidFill>
              <a:latin typeface="Arial"/>
              <a:ea typeface="Arial"/>
              <a:cs typeface="Arial"/>
              <a:sym typeface="Arial"/>
            </a:endParaRPr>
          </a:p>
        </p:txBody>
      </p:sp>
      <p:sp>
        <p:nvSpPr>
          <p:cNvPr id="82" name="Google Shape;82;p1"/>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nvSpPr>
        <p:spPr>
          <a:xfrm>
            <a:off x="834081" y="1401998"/>
            <a:ext cx="8830181" cy="4639469"/>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10"/>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6.1.5 A political economy lens: results communication</a:t>
            </a:r>
            <a:endParaRPr/>
          </a:p>
        </p:txBody>
      </p:sp>
      <p:sp>
        <p:nvSpPr>
          <p:cNvPr id="181" name="Google Shape;181;p10"/>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182" name="Google Shape;182;p10"/>
          <p:cNvSpPr/>
          <p:nvPr/>
        </p:nvSpPr>
        <p:spPr>
          <a:xfrm>
            <a:off x="8036300" y="382568"/>
            <a:ext cx="3762000" cy="3906000"/>
          </a:xfrm>
          <a:prstGeom prst="ellipse">
            <a:avLst/>
          </a:prstGeom>
          <a:solidFill>
            <a:srgbClr val="00B0F0">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10"/>
          <p:cNvSpPr txBox="1"/>
          <p:nvPr/>
        </p:nvSpPr>
        <p:spPr>
          <a:xfrm>
            <a:off x="986481" y="1554398"/>
            <a:ext cx="8830181"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Teams can draw on aspects of the PEA and enhanced understanding of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broader political, institutional and policy context;</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who the key stakeholders are and how they make decisions;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norms and attitudes around the demand for and use of research based evidence; and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political and economic factors influence public and political reactions to modelling outputs.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caveats and context related are important to consider and include related to recommendations and results interpretation?</a:t>
            </a:r>
            <a:endParaRPr/>
          </a:p>
          <a:p>
            <a:pPr indent="-228600" lvl="0" marL="34290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nvSpPr>
        <p:spPr>
          <a:xfrm>
            <a:off x="493854" y="4824413"/>
            <a:ext cx="6736779" cy="136615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Helvetica Neue"/>
              <a:buNone/>
            </a:pPr>
            <a:r>
              <a:rPr b="0" i="0" lang="en-GB" sz="3200" u="none" cap="none" strike="noStrike">
                <a:solidFill>
                  <a:schemeClr val="dk1"/>
                </a:solidFill>
                <a:latin typeface="Arial"/>
                <a:ea typeface="Arial"/>
                <a:cs typeface="Arial"/>
                <a:sym typeface="Arial"/>
              </a:rPr>
              <a:t>6.2 Linking knowledge to action and effective communication</a:t>
            </a:r>
            <a:endParaRPr b="0" i="0" sz="3200" u="none" cap="none" strike="noStrike">
              <a:solidFill>
                <a:schemeClr val="dk1"/>
              </a:solidFill>
              <a:latin typeface="Arial"/>
              <a:ea typeface="Arial"/>
              <a:cs typeface="Arial"/>
              <a:sym typeface="Arial"/>
            </a:endParaRPr>
          </a:p>
        </p:txBody>
      </p:sp>
      <p:sp>
        <p:nvSpPr>
          <p:cNvPr id="189" name="Google Shape;189;p11"/>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nvSpPr>
        <p:spPr>
          <a:xfrm>
            <a:off x="838200" y="1401998"/>
            <a:ext cx="8515662"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Policymaking is a complex process that brings together interconnected decision making processes and stakeholders with varied goals, interests and resources.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The acceptance and use of modelling results to inform policy decisions depends on the effective understanding and management of the complex process.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This includes </a:t>
            </a:r>
            <a:r>
              <a:rPr b="1" i="0" lang="en-GB" sz="2000" u="none" cap="none" strike="noStrike">
                <a:solidFill>
                  <a:srgbClr val="000000"/>
                </a:solidFill>
                <a:latin typeface="Arial"/>
                <a:ea typeface="Arial"/>
                <a:cs typeface="Arial"/>
                <a:sym typeface="Arial"/>
              </a:rPr>
              <a:t>enhancing the credibility of the modelling results</a:t>
            </a:r>
            <a:r>
              <a:rPr b="0" i="0" lang="en-GB" sz="2000" u="none" cap="none" strike="noStrike">
                <a:solidFill>
                  <a:srgbClr val="000000"/>
                </a:solidFill>
                <a:latin typeface="Arial"/>
                <a:ea typeface="Arial"/>
                <a:cs typeface="Arial"/>
                <a:sym typeface="Arial"/>
              </a:rPr>
              <a:t> and the </a:t>
            </a:r>
            <a:r>
              <a:rPr b="1" i="0" lang="en-GB" sz="2000" u="none" cap="none" strike="noStrike">
                <a:solidFill>
                  <a:srgbClr val="000000"/>
                </a:solidFill>
                <a:latin typeface="Arial"/>
                <a:ea typeface="Arial"/>
                <a:cs typeface="Arial"/>
                <a:sym typeface="Arial"/>
              </a:rPr>
              <a:t>reputation of those producing </a:t>
            </a:r>
            <a:r>
              <a:rPr b="0" i="0" lang="en-GB" sz="2000" u="none" cap="none" strike="noStrike">
                <a:solidFill>
                  <a:srgbClr val="000000"/>
                </a:solidFill>
                <a:latin typeface="Arial"/>
                <a:ea typeface="Arial"/>
                <a:cs typeface="Arial"/>
                <a:sym typeface="Arial"/>
              </a:rPr>
              <a:t>the knowledge.</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Modellers can legitimise their outputs by </a:t>
            </a:r>
            <a:r>
              <a:rPr b="1" i="0" lang="en-GB" sz="2000" u="none" cap="none" strike="noStrike">
                <a:solidFill>
                  <a:srgbClr val="000000"/>
                </a:solidFill>
                <a:latin typeface="Arial"/>
                <a:ea typeface="Arial"/>
                <a:cs typeface="Arial"/>
                <a:sym typeface="Arial"/>
              </a:rPr>
              <a:t>ensuring a transparent inclusion of a range of viewpoints </a:t>
            </a:r>
            <a:r>
              <a:rPr b="0" i="0" lang="en-GB" sz="2000" u="none" cap="none" strike="noStrike">
                <a:solidFill>
                  <a:srgbClr val="000000"/>
                </a:solidFill>
                <a:latin typeface="Arial"/>
                <a:ea typeface="Arial"/>
                <a:cs typeface="Arial"/>
                <a:sym typeface="Arial"/>
              </a:rPr>
              <a:t>within the modelling process. </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96" name="Google Shape;196;p12"/>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6.2 Linking modelling knowledge to policy action</a:t>
            </a:r>
            <a:endParaRPr/>
          </a:p>
        </p:txBody>
      </p:sp>
      <p:sp>
        <p:nvSpPr>
          <p:cNvPr id="197" name="Google Shape;197;p1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nvSpPr>
        <p:spPr>
          <a:xfrm>
            <a:off x="834080" y="1557724"/>
            <a:ext cx="7222525" cy="44879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The salience, acceptance, and credibility (SAC) is a framework for linking scientific research and decision-making in a context of policymaking.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Framework suggests that for scientific information to be effectively used in decision-making, it must be salient, credible and legitimate or acceptable.</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To impact policy decisions, researchers must seek to understand the audience, build acceptance, enhance credibility, and develop effective communication strategy</a:t>
            </a:r>
            <a:r>
              <a:rPr b="0" i="0" lang="en-GB" sz="2000" u="none" cap="none" strike="noStrike">
                <a:solidFill>
                  <a:srgbClr val="000000"/>
                </a:solidFill>
                <a:latin typeface="Open Sans"/>
                <a:ea typeface="Open Sans"/>
                <a:cs typeface="Open Sans"/>
                <a:sym typeface="Open Sans"/>
              </a:rPr>
              <a:t>.</a:t>
            </a:r>
            <a:endParaRPr/>
          </a:p>
          <a:p>
            <a:pPr indent="0" lvl="0" marL="0" marR="0" rtl="0" algn="l">
              <a:lnSpc>
                <a:spcPct val="100000"/>
              </a:lnSpc>
              <a:spcBef>
                <a:spcPts val="1000"/>
              </a:spcBef>
              <a:spcAft>
                <a:spcPts val="0"/>
              </a:spcAft>
              <a:buNone/>
            </a:pPr>
            <a:r>
              <a:rPr b="1" i="0" lang="en-GB" sz="2000" u="none" cap="none" strike="noStrike">
                <a:solidFill>
                  <a:srgbClr val="000000"/>
                </a:solidFill>
                <a:latin typeface="Open Sans"/>
                <a:ea typeface="Open Sans"/>
                <a:cs typeface="Open Sans"/>
                <a:sym typeface="Open Sans"/>
              </a:rPr>
              <a:t>﻿</a:t>
            </a:r>
            <a:endParaRPr b="0" i="0" sz="2000" u="none" cap="none" strike="noStrike">
              <a:solidFill>
                <a:srgbClr val="000000"/>
              </a:solidFill>
              <a:latin typeface="Open Sans"/>
              <a:ea typeface="Open Sans"/>
              <a:cs typeface="Open Sans"/>
              <a:sym typeface="Open Sans"/>
            </a:endParaRPr>
          </a:p>
        </p:txBody>
      </p:sp>
      <p:sp>
        <p:nvSpPr>
          <p:cNvPr id="204" name="Google Shape;204;p13"/>
          <p:cNvSpPr txBox="1"/>
          <p:nvPr/>
        </p:nvSpPr>
        <p:spPr>
          <a:xfrm>
            <a:off x="834080" y="792158"/>
            <a:ext cx="8309919"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Arial"/>
                <a:ea typeface="Arial"/>
                <a:cs typeface="Arial"/>
                <a:sym typeface="Arial"/>
              </a:rPr>
              <a:t>6.2 Salience, acceptance, and credibility</a:t>
            </a:r>
            <a:endParaRPr/>
          </a:p>
        </p:txBody>
      </p:sp>
      <p:grpSp>
        <p:nvGrpSpPr>
          <p:cNvPr id="205" name="Google Shape;205;p13"/>
          <p:cNvGrpSpPr/>
          <p:nvPr/>
        </p:nvGrpSpPr>
        <p:grpSpPr>
          <a:xfrm>
            <a:off x="7761189" y="1608158"/>
            <a:ext cx="3797059" cy="3778469"/>
            <a:chOff x="298049" y="50434"/>
            <a:chExt cx="3797059" cy="3778469"/>
          </a:xfrm>
        </p:grpSpPr>
        <p:sp>
          <p:nvSpPr>
            <p:cNvPr id="206" name="Google Shape;206;p13"/>
            <p:cNvSpPr/>
            <p:nvPr/>
          </p:nvSpPr>
          <p:spPr>
            <a:xfrm>
              <a:off x="634287" y="252170"/>
              <a:ext cx="3258816" cy="3258816"/>
            </a:xfrm>
            <a:prstGeom prst="pie">
              <a:avLst>
                <a:gd fmla="val 16200000" name="adj1"/>
                <a:gd fmla="val 1800000" name="adj2"/>
              </a:avLst>
            </a:prstGeom>
            <a:solidFill>
              <a:srgbClr val="013CC7"/>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txBox="1"/>
            <p:nvPr/>
          </p:nvSpPr>
          <p:spPr>
            <a:xfrm>
              <a:off x="2351761" y="942729"/>
              <a:ext cx="1163863" cy="9698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Acceptance </a:t>
              </a:r>
              <a:endParaRPr/>
            </a:p>
          </p:txBody>
        </p:sp>
        <p:sp>
          <p:nvSpPr>
            <p:cNvPr id="208" name="Google Shape;208;p13"/>
            <p:cNvSpPr/>
            <p:nvPr/>
          </p:nvSpPr>
          <p:spPr>
            <a:xfrm>
              <a:off x="567171" y="368556"/>
              <a:ext cx="3258816" cy="3258816"/>
            </a:xfrm>
            <a:prstGeom prst="pie">
              <a:avLst>
                <a:gd fmla="val 1800000" name="adj1"/>
                <a:gd fmla="val 9000000" name="adj2"/>
              </a:avLst>
            </a:prstGeom>
            <a:solidFill>
              <a:srgbClr val="A30605"/>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txBox="1"/>
            <p:nvPr/>
          </p:nvSpPr>
          <p:spPr>
            <a:xfrm>
              <a:off x="1343079" y="2482908"/>
              <a:ext cx="1745794" cy="85349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Credibility </a:t>
              </a:r>
              <a:endParaRPr/>
            </a:p>
          </p:txBody>
        </p:sp>
        <p:sp>
          <p:nvSpPr>
            <p:cNvPr id="210" name="Google Shape;210;p13"/>
            <p:cNvSpPr/>
            <p:nvPr/>
          </p:nvSpPr>
          <p:spPr>
            <a:xfrm>
              <a:off x="500054" y="252170"/>
              <a:ext cx="3258816" cy="3258816"/>
            </a:xfrm>
            <a:prstGeom prst="pie">
              <a:avLst>
                <a:gd fmla="val 9000000" name="adj1"/>
                <a:gd fmla="val 16200000" name="adj2"/>
              </a:avLst>
            </a:prstGeom>
            <a:solidFill>
              <a:srgbClr val="00B0F0"/>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txBox="1"/>
            <p:nvPr/>
          </p:nvSpPr>
          <p:spPr>
            <a:xfrm>
              <a:off x="877534" y="942729"/>
              <a:ext cx="1163863" cy="9698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Salience</a:t>
              </a:r>
              <a:endParaRPr/>
            </a:p>
          </p:txBody>
        </p:sp>
        <p:sp>
          <p:nvSpPr>
            <p:cNvPr id="212" name="Google Shape;212;p13"/>
            <p:cNvSpPr/>
            <p:nvPr/>
          </p:nvSpPr>
          <p:spPr>
            <a:xfrm>
              <a:off x="432819" y="50434"/>
              <a:ext cx="3662289" cy="3662289"/>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365434" y="166614"/>
              <a:ext cx="3662289" cy="3662289"/>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298049" y="50434"/>
              <a:ext cx="3662289" cy="3662289"/>
            </a:xfrm>
            <a:custGeom>
              <a:rect b="b" l="l" r="r" t="t"/>
              <a:pathLst>
                <a:path extrusionOk="0" h="120000" w="12000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 name="Google Shape;215;p13"/>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Arial"/>
                <a:ea typeface="Arial"/>
                <a:cs typeface="Arial"/>
                <a:sym typeface="Arial"/>
              </a:rPr>
              <a:t>See Cash et al., 2002</a:t>
            </a:r>
            <a:endParaRPr/>
          </a:p>
        </p:txBody>
      </p:sp>
      <p:sp>
        <p:nvSpPr>
          <p:cNvPr id="216" name="Google Shape;216;p1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223" name="Google Shape;223;p14"/>
          <p:cNvGrpSpPr/>
          <p:nvPr/>
        </p:nvGrpSpPr>
        <p:grpSpPr>
          <a:xfrm>
            <a:off x="7417211" y="1285890"/>
            <a:ext cx="4078080" cy="4078080"/>
            <a:chOff x="163795" y="118750"/>
            <a:chExt cx="4078080" cy="4078080"/>
          </a:xfrm>
        </p:grpSpPr>
        <p:sp>
          <p:nvSpPr>
            <p:cNvPr id="224" name="Google Shape;224;p14"/>
            <p:cNvSpPr/>
            <p:nvPr/>
          </p:nvSpPr>
          <p:spPr>
            <a:xfrm>
              <a:off x="345600" y="345600"/>
              <a:ext cx="3628800" cy="3628800"/>
            </a:xfrm>
            <a:prstGeom prst="ellipse">
              <a:avLst/>
            </a:prstGeom>
            <a:solidFill>
              <a:srgbClr val="00B0F0"/>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txBox="1"/>
            <p:nvPr/>
          </p:nvSpPr>
          <p:spPr>
            <a:xfrm>
              <a:off x="950400" y="950400"/>
              <a:ext cx="2419200" cy="2419200"/>
            </a:xfrm>
            <a:prstGeom prst="rect">
              <a:avLst/>
            </a:prstGeom>
            <a:noFill/>
            <a:ln>
              <a:noFill/>
            </a:ln>
          </p:spPr>
          <p:txBody>
            <a:bodyPr anchorCtr="0" anchor="ctr" bIns="59675" lIns="59675" spcFirstLastPara="1" rIns="59675" wrap="square" tIns="59675">
              <a:noAutofit/>
            </a:bodyPr>
            <a:lstStyle/>
            <a:p>
              <a:pPr indent="0" lvl="0" marL="0" marR="0" rtl="0" algn="ctr">
                <a:lnSpc>
                  <a:spcPct val="90000"/>
                </a:lnSpc>
                <a:spcBef>
                  <a:spcPts val="0"/>
                </a:spcBef>
                <a:spcAft>
                  <a:spcPts val="0"/>
                </a:spcAft>
                <a:buClr>
                  <a:schemeClr val="lt1"/>
                </a:buClr>
                <a:buSzPts val="4700"/>
                <a:buFont typeface="Arial"/>
                <a:buNone/>
              </a:pPr>
              <a:r>
                <a:rPr lang="en-GB" sz="4700">
                  <a:solidFill>
                    <a:schemeClr val="lt1"/>
                  </a:solidFill>
                  <a:latin typeface="Arial"/>
                  <a:ea typeface="Arial"/>
                  <a:cs typeface="Arial"/>
                  <a:sym typeface="Arial"/>
                </a:rPr>
                <a:t>Salience</a:t>
              </a:r>
              <a:endParaRPr/>
            </a:p>
          </p:txBody>
        </p:sp>
        <p:sp>
          <p:nvSpPr>
            <p:cNvPr id="226" name="Google Shape;226;p14"/>
            <p:cNvSpPr/>
            <p:nvPr/>
          </p:nvSpPr>
          <p:spPr>
            <a:xfrm>
              <a:off x="163795" y="118750"/>
              <a:ext cx="4078080" cy="4078080"/>
            </a:xfrm>
            <a:custGeom>
              <a:rect b="b" l="l" r="r" t="t"/>
              <a:pathLst>
                <a:path extrusionOk="0" h="120000" w="120000">
                  <a:moveTo>
                    <a:pt x="60555" y="4070"/>
                  </a:moveTo>
                  <a:lnTo>
                    <a:pt x="60555" y="4070"/>
                  </a:lnTo>
                  <a:cubicBezTo>
                    <a:pt x="90846" y="4371"/>
                    <a:pt x="115392" y="28731"/>
                    <a:pt x="115924" y="59018"/>
                  </a:cubicBezTo>
                  <a:cubicBezTo>
                    <a:pt x="116456" y="89306"/>
                    <a:pt x="92779" y="114512"/>
                    <a:pt x="62518" y="115876"/>
                  </a:cubicBezTo>
                  <a:cubicBezTo>
                    <a:pt x="32256" y="117240"/>
                    <a:pt x="6409" y="94265"/>
                    <a:pt x="4214" y="64052"/>
                  </a:cubicBezTo>
                  <a:cubicBezTo>
                    <a:pt x="2020" y="33839"/>
                    <a:pt x="24276" y="7370"/>
                    <a:pt x="54417" y="4347"/>
                  </a:cubicBezTo>
                  <a:lnTo>
                    <a:pt x="54377" y="293"/>
                  </a:lnTo>
                  <a:lnTo>
                    <a:pt x="59475" y="7121"/>
                  </a:lnTo>
                  <a:lnTo>
                    <a:pt x="54518" y="14529"/>
                  </a:lnTo>
                  <a:lnTo>
                    <a:pt x="54478" y="10476"/>
                  </a:lnTo>
                  <a:lnTo>
                    <a:pt x="54478" y="10476"/>
                  </a:lnTo>
                  <a:cubicBezTo>
                    <a:pt x="27710" y="13461"/>
                    <a:pt x="8158" y="37176"/>
                    <a:pt x="10332" y="64022"/>
                  </a:cubicBezTo>
                  <a:cubicBezTo>
                    <a:pt x="12506" y="90868"/>
                    <a:pt x="35619" y="111128"/>
                    <a:pt x="62519" y="109767"/>
                  </a:cubicBezTo>
                  <a:cubicBezTo>
                    <a:pt x="89418" y="108406"/>
                    <a:pt x="110368" y="85916"/>
                    <a:pt x="109820" y="58987"/>
                  </a:cubicBezTo>
                  <a:cubicBezTo>
                    <a:pt x="109273" y="32059"/>
                    <a:pt x="87427" y="10439"/>
                    <a:pt x="60494" y="10172"/>
                  </a:cubicBezTo>
                  <a:close/>
                </a:path>
              </a:pathLst>
            </a:cu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14"/>
          <p:cNvSpPr txBox="1"/>
          <p:nvPr>
            <p:ph idx="1" type="body"/>
          </p:nvPr>
        </p:nvSpPr>
        <p:spPr>
          <a:xfrm>
            <a:off x="685663" y="2076951"/>
            <a:ext cx="6567753" cy="2814703"/>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Salience</a:t>
            </a:r>
            <a:r>
              <a:rPr b="1" lang="en-GB"/>
              <a:t> </a:t>
            </a:r>
            <a:r>
              <a:rPr lang="en-GB"/>
              <a:t>concerns the societal and political relevance of the use of the model.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GB"/>
              <a:t>A research is salient when it plays a role in understanding complex problems, and answer questions that have been brought up in the context.</a:t>
            </a:r>
            <a:endParaRPr/>
          </a:p>
          <a:p>
            <a:pPr indent="0" lvl="0" marL="0" rtl="0" algn="l">
              <a:lnSpc>
                <a:spcPct val="9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GB">
                <a:solidFill>
                  <a:schemeClr val="dk1"/>
                </a:solidFill>
              </a:rPr>
              <a:t>By understanding the policy priorities of stakeholders, modellers can enhance the salience of their results.</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Arial"/>
                <a:ea typeface="Arial"/>
                <a:cs typeface="Arial"/>
                <a:sym typeface="Arial"/>
              </a:rPr>
              <a:t>See Cash et al., 2002</a:t>
            </a:r>
            <a:endParaRPr/>
          </a:p>
        </p:txBody>
      </p:sp>
      <p:sp>
        <p:nvSpPr>
          <p:cNvPr id="234" name="Google Shape;234;p15"/>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235" name="Google Shape;235;p15"/>
          <p:cNvGrpSpPr/>
          <p:nvPr/>
        </p:nvGrpSpPr>
        <p:grpSpPr>
          <a:xfrm>
            <a:off x="7475450" y="1250978"/>
            <a:ext cx="4078080" cy="4078080"/>
            <a:chOff x="138959" y="120260"/>
            <a:chExt cx="4078080" cy="4078080"/>
          </a:xfrm>
        </p:grpSpPr>
        <p:sp>
          <p:nvSpPr>
            <p:cNvPr id="236" name="Google Shape;236;p15"/>
            <p:cNvSpPr/>
            <p:nvPr/>
          </p:nvSpPr>
          <p:spPr>
            <a:xfrm>
              <a:off x="284708" y="284708"/>
              <a:ext cx="3750582" cy="3750582"/>
            </a:xfrm>
            <a:prstGeom prst="ellipse">
              <a:avLst/>
            </a:prstGeom>
            <a:solidFill>
              <a:srgbClr val="023DC7"/>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txBox="1"/>
            <p:nvPr/>
          </p:nvSpPr>
          <p:spPr>
            <a:xfrm>
              <a:off x="909805" y="909805"/>
              <a:ext cx="2500388" cy="250038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Acceptance </a:t>
              </a:r>
              <a:endParaRPr/>
            </a:p>
          </p:txBody>
        </p:sp>
        <p:sp>
          <p:nvSpPr>
            <p:cNvPr id="238" name="Google Shape;238;p15"/>
            <p:cNvSpPr/>
            <p:nvPr/>
          </p:nvSpPr>
          <p:spPr>
            <a:xfrm>
              <a:off x="138959" y="120260"/>
              <a:ext cx="4078080" cy="4078080"/>
            </a:xfrm>
            <a:custGeom>
              <a:rect b="b" l="l" r="r" t="t"/>
              <a:pathLst>
                <a:path extrusionOk="0" h="120000" w="120000">
                  <a:moveTo>
                    <a:pt x="60574" y="4070"/>
                  </a:moveTo>
                  <a:lnTo>
                    <a:pt x="60574" y="4070"/>
                  </a:lnTo>
                  <a:cubicBezTo>
                    <a:pt x="90861" y="4381"/>
                    <a:pt x="115397" y="28743"/>
                    <a:pt x="115924" y="59027"/>
                  </a:cubicBezTo>
                  <a:cubicBezTo>
                    <a:pt x="116451" y="89312"/>
                    <a:pt x="92776" y="114512"/>
                    <a:pt x="62518" y="115876"/>
                  </a:cubicBezTo>
                  <a:cubicBezTo>
                    <a:pt x="32260" y="117239"/>
                    <a:pt x="6414" y="94270"/>
                    <a:pt x="4215" y="64061"/>
                  </a:cubicBezTo>
                  <a:cubicBezTo>
                    <a:pt x="2016" y="33853"/>
                    <a:pt x="24262" y="7382"/>
                    <a:pt x="54398" y="4349"/>
                  </a:cubicBezTo>
                  <a:lnTo>
                    <a:pt x="54357" y="295"/>
                  </a:lnTo>
                  <a:lnTo>
                    <a:pt x="59458" y="7121"/>
                  </a:lnTo>
                  <a:lnTo>
                    <a:pt x="54503" y="14531"/>
                  </a:lnTo>
                  <a:lnTo>
                    <a:pt x="54461" y="10478"/>
                  </a:lnTo>
                  <a:lnTo>
                    <a:pt x="54461" y="10478"/>
                  </a:lnTo>
                  <a:cubicBezTo>
                    <a:pt x="27697" y="13472"/>
                    <a:pt x="8154" y="37188"/>
                    <a:pt x="10333" y="64030"/>
                  </a:cubicBezTo>
                  <a:cubicBezTo>
                    <a:pt x="12511" y="90873"/>
                    <a:pt x="35622" y="111128"/>
                    <a:pt x="62519" y="109767"/>
                  </a:cubicBezTo>
                  <a:cubicBezTo>
                    <a:pt x="89415" y="108406"/>
                    <a:pt x="110363" y="85921"/>
                    <a:pt x="109820" y="58996"/>
                  </a:cubicBezTo>
                  <a:cubicBezTo>
                    <a:pt x="109278" y="32070"/>
                    <a:pt x="87440" y="10448"/>
                    <a:pt x="60511" y="10172"/>
                  </a:cubicBezTo>
                  <a:close/>
                </a:path>
              </a:pathLst>
            </a:cu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15"/>
          <p:cNvSpPr txBox="1"/>
          <p:nvPr>
            <p:ph idx="1" type="body"/>
          </p:nvPr>
        </p:nvSpPr>
        <p:spPr>
          <a:xfrm>
            <a:off x="649620" y="1709977"/>
            <a:ext cx="7122780" cy="3161482"/>
          </a:xfrm>
          <a:prstGeom prst="rect">
            <a:avLst/>
          </a:prstGeom>
          <a:noFill/>
          <a:ln>
            <a:noFill/>
          </a:ln>
        </p:spPr>
        <p:txBody>
          <a:bodyPr anchorCtr="0" anchor="t" bIns="90000" lIns="90000" spcFirstLastPara="1" rIns="91425" wrap="square" tIns="36000">
            <a:noAutofit/>
          </a:bodyPr>
          <a:lstStyle/>
          <a:p>
            <a:pPr indent="0" lvl="0" marL="0" rtl="0" algn="l">
              <a:lnSpc>
                <a:spcPct val="100000"/>
              </a:lnSpc>
              <a:spcBef>
                <a:spcPts val="0"/>
              </a:spcBef>
              <a:spcAft>
                <a:spcPts val="0"/>
              </a:spcAft>
              <a:buNone/>
            </a:pPr>
            <a:r>
              <a:rPr lang="en-GB"/>
              <a:t>Acceptance concerns how fair the modelling process was in representing appropriate views and concerns of stakeholders.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A research is deemed acceptable when participants see the process as transparent and representative.</a:t>
            </a:r>
            <a:endParaRPr/>
          </a:p>
          <a:p>
            <a:pPr indent="0" lvl="0" marL="0" rtl="0" algn="l">
              <a:lnSpc>
                <a:spcPct val="100000"/>
              </a:lnSpc>
              <a:spcBef>
                <a:spcPts val="0"/>
              </a:spcBef>
              <a:spcAft>
                <a:spcPts val="0"/>
              </a:spcAft>
              <a:buNone/>
            </a:pPr>
            <a:r>
              <a:rPr lang="en-GB"/>
              <a:t> </a:t>
            </a:r>
            <a:endParaRPr>
              <a:solidFill>
                <a:schemeClr val="dk1"/>
              </a:solidFill>
            </a:endParaRPr>
          </a:p>
          <a:p>
            <a:pPr indent="0" lvl="0" marL="0" rtl="0" algn="l">
              <a:lnSpc>
                <a:spcPct val="100000"/>
              </a:lnSpc>
              <a:spcBef>
                <a:spcPts val="0"/>
              </a:spcBef>
              <a:spcAft>
                <a:spcPts val="0"/>
              </a:spcAft>
              <a:buNone/>
            </a:pPr>
            <a:r>
              <a:rPr lang="en-GB">
                <a:solidFill>
                  <a:schemeClr val="dk1"/>
                </a:solidFill>
              </a:rPr>
              <a:t>Thus, a clear, transparent and accessible approach to communicating results can increase the likelihood that it will be accepted and acted upon.</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nvSpPr>
        <p:spPr>
          <a:xfrm>
            <a:off x="8446946" y="6179745"/>
            <a:ext cx="3394363"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Arial"/>
                <a:ea typeface="Arial"/>
                <a:cs typeface="Arial"/>
                <a:sym typeface="Arial"/>
              </a:rPr>
              <a:t>See Cash et al., 2002</a:t>
            </a:r>
            <a:endParaRPr/>
          </a:p>
        </p:txBody>
      </p:sp>
      <p:sp>
        <p:nvSpPr>
          <p:cNvPr id="246" name="Google Shape;246;p1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247" name="Google Shape;247;p16"/>
          <p:cNvGrpSpPr/>
          <p:nvPr/>
        </p:nvGrpSpPr>
        <p:grpSpPr>
          <a:xfrm>
            <a:off x="7318093" y="1429723"/>
            <a:ext cx="4078080" cy="4078080"/>
            <a:chOff x="138959" y="170862"/>
            <a:chExt cx="4078080" cy="4078080"/>
          </a:xfrm>
        </p:grpSpPr>
        <p:sp>
          <p:nvSpPr>
            <p:cNvPr id="248" name="Google Shape;248;p16"/>
            <p:cNvSpPr/>
            <p:nvPr/>
          </p:nvSpPr>
          <p:spPr>
            <a:xfrm>
              <a:off x="381470" y="493599"/>
              <a:ext cx="3557058" cy="3430812"/>
            </a:xfrm>
            <a:prstGeom prst="ellipse">
              <a:avLst/>
            </a:prstGeom>
            <a:solidFill>
              <a:srgbClr val="A30605"/>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6"/>
            <p:cNvSpPr txBox="1"/>
            <p:nvPr/>
          </p:nvSpPr>
          <p:spPr>
            <a:xfrm>
              <a:off x="974313" y="1065401"/>
              <a:ext cx="2371372" cy="2287208"/>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lt1"/>
                </a:buClr>
                <a:buSzPts val="2800"/>
                <a:buFont typeface="Arial"/>
                <a:buNone/>
              </a:pPr>
              <a:r>
                <a:rPr lang="en-GB" sz="2800">
                  <a:solidFill>
                    <a:schemeClr val="lt1"/>
                  </a:solidFill>
                  <a:latin typeface="Arial"/>
                  <a:ea typeface="Arial"/>
                  <a:cs typeface="Arial"/>
                  <a:sym typeface="Arial"/>
                </a:rPr>
                <a:t>Credibility</a:t>
              </a:r>
              <a:r>
                <a:rPr lang="en-GB" sz="5100">
                  <a:solidFill>
                    <a:schemeClr val="lt1"/>
                  </a:solidFill>
                  <a:latin typeface="Arial"/>
                  <a:ea typeface="Arial"/>
                  <a:cs typeface="Arial"/>
                  <a:sym typeface="Arial"/>
                </a:rPr>
                <a:t> </a:t>
              </a:r>
              <a:endParaRPr/>
            </a:p>
          </p:txBody>
        </p:sp>
        <p:sp>
          <p:nvSpPr>
            <p:cNvPr id="250" name="Google Shape;250;p16"/>
            <p:cNvSpPr/>
            <p:nvPr/>
          </p:nvSpPr>
          <p:spPr>
            <a:xfrm>
              <a:off x="138959" y="170862"/>
              <a:ext cx="4078080" cy="4078080"/>
            </a:xfrm>
            <a:custGeom>
              <a:rect b="b" l="l" r="r" t="t"/>
              <a:pathLst>
                <a:path extrusionOk="0" h="120000" w="120000">
                  <a:moveTo>
                    <a:pt x="60544" y="4070"/>
                  </a:moveTo>
                  <a:lnTo>
                    <a:pt x="60544" y="4070"/>
                  </a:lnTo>
                  <a:cubicBezTo>
                    <a:pt x="90837" y="4365"/>
                    <a:pt x="115389" y="28723"/>
                    <a:pt x="115924" y="59013"/>
                  </a:cubicBezTo>
                  <a:cubicBezTo>
                    <a:pt x="116459" y="89302"/>
                    <a:pt x="92782" y="114512"/>
                    <a:pt x="62518" y="115876"/>
                  </a:cubicBezTo>
                  <a:cubicBezTo>
                    <a:pt x="32254" y="117240"/>
                    <a:pt x="6406" y="94262"/>
                    <a:pt x="4214" y="64046"/>
                  </a:cubicBezTo>
                  <a:cubicBezTo>
                    <a:pt x="2022" y="33831"/>
                    <a:pt x="24284" y="7364"/>
                    <a:pt x="54428" y="4346"/>
                  </a:cubicBezTo>
                  <a:lnTo>
                    <a:pt x="54388" y="292"/>
                  </a:lnTo>
                  <a:lnTo>
                    <a:pt x="59486" y="7121"/>
                  </a:lnTo>
                  <a:lnTo>
                    <a:pt x="54527" y="14528"/>
                  </a:lnTo>
                  <a:lnTo>
                    <a:pt x="54488" y="10475"/>
                  </a:lnTo>
                  <a:lnTo>
                    <a:pt x="54488" y="10475"/>
                  </a:lnTo>
                  <a:cubicBezTo>
                    <a:pt x="27717" y="13455"/>
                    <a:pt x="8160" y="37169"/>
                    <a:pt x="10332" y="64017"/>
                  </a:cubicBezTo>
                  <a:cubicBezTo>
                    <a:pt x="12503" y="90866"/>
                    <a:pt x="35617" y="111128"/>
                    <a:pt x="62519" y="109767"/>
                  </a:cubicBezTo>
                  <a:cubicBezTo>
                    <a:pt x="89420" y="108406"/>
                    <a:pt x="110370" y="85913"/>
                    <a:pt x="109820" y="58983"/>
                  </a:cubicBezTo>
                  <a:cubicBezTo>
                    <a:pt x="109270" y="32052"/>
                    <a:pt x="87419" y="10434"/>
                    <a:pt x="60485" y="10172"/>
                  </a:cubicBezTo>
                  <a:close/>
                </a:path>
              </a:pathLst>
            </a:cu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 name="Google Shape;251;p16"/>
          <p:cNvSpPr txBox="1"/>
          <p:nvPr>
            <p:ph idx="1" type="body"/>
          </p:nvPr>
        </p:nvSpPr>
        <p:spPr>
          <a:xfrm>
            <a:off x="698019" y="1988352"/>
            <a:ext cx="6765461" cy="2861018"/>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﻿Credibility refers to the degree of trust in the soundness of used knowledge during modelling. </a:t>
            </a:r>
            <a:endParaRPr/>
          </a:p>
          <a:p>
            <a:pPr indent="0" lvl="0" marL="0" rtl="0" algn="l">
              <a:lnSpc>
                <a:spcPct val="90000"/>
              </a:lnSpc>
              <a:spcBef>
                <a:spcPts val="1000"/>
              </a:spcBef>
              <a:spcAft>
                <a:spcPts val="0"/>
              </a:spcAft>
              <a:buNone/>
            </a:pPr>
            <a:r>
              <a:rPr lang="en-GB"/>
              <a:t>A research is deemed credible when concepts, processes and sources of knowledge are seen as trustworthy.</a:t>
            </a:r>
            <a:endParaRPr/>
          </a:p>
          <a:p>
            <a:pPr indent="0" lvl="0" marL="0" rtl="0" algn="l">
              <a:lnSpc>
                <a:spcPct val="90000"/>
              </a:lnSpc>
              <a:spcBef>
                <a:spcPts val="1000"/>
              </a:spcBef>
              <a:spcAft>
                <a:spcPts val="0"/>
              </a:spcAft>
              <a:buNone/>
            </a:pPr>
            <a:r>
              <a:rPr lang="en-GB">
                <a:solidFill>
                  <a:schemeClr val="dk1"/>
                </a:solidFill>
              </a:rPr>
              <a:t>By ensuring rigorous analysis and reliable data sources, researchers can increase the trustworthiness and validity of their findings. </a:t>
            </a:r>
            <a:endParaRPr/>
          </a:p>
          <a:p>
            <a:pPr indent="0" lvl="0" marL="0" rtl="0" algn="l">
              <a:lnSpc>
                <a:spcPct val="90000"/>
              </a:lnSpc>
              <a:spcBef>
                <a:spcPts val="1000"/>
              </a:spcBef>
              <a:spcAft>
                <a:spcPts val="0"/>
              </a:spcAft>
              <a:buNone/>
            </a:pPr>
            <a:r>
              <a:rPr lang="en-GB">
                <a:solidFill>
                  <a:schemeClr val="dk1"/>
                </a:solidFill>
              </a:rPr>
              <a:t>Transparent and ethical practices also enhance credibility.</a:t>
            </a:r>
            <a:endParaRPr/>
          </a:p>
          <a:p>
            <a:pPr indent="0" lvl="0" marL="0" rtl="0" algn="l">
              <a:lnSpc>
                <a:spcPct val="90000"/>
              </a:lnSpc>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txBox="1"/>
          <p:nvPr/>
        </p:nvSpPr>
        <p:spPr>
          <a:xfrm>
            <a:off x="838200" y="1401998"/>
            <a:ext cx="9640330"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The salience, acceptance and credibility framework in conjunction with PEA can be used to ensure modelling process and results are effectively communicated.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Deeper knowledge of the political and societal constraints will enable the modelling team to </a:t>
            </a:r>
            <a:r>
              <a:rPr b="1" i="0" lang="en-GB" sz="2000" u="none" cap="none" strike="noStrike">
                <a:solidFill>
                  <a:srgbClr val="000000"/>
                </a:solidFill>
                <a:latin typeface="Arial"/>
                <a:ea typeface="Arial"/>
                <a:cs typeface="Arial"/>
                <a:sym typeface="Arial"/>
              </a:rPr>
              <a:t>enhance the model salience</a:t>
            </a:r>
            <a:r>
              <a:rPr b="0" i="0" lang="en-GB" sz="20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Stakeholder mapping and analysis of power relations could equip modellers to device context appropriate stakeholders dialogue, and </a:t>
            </a:r>
            <a:r>
              <a:rPr b="1" i="0" lang="en-GB" sz="2000" u="none" cap="none" strike="noStrike">
                <a:solidFill>
                  <a:srgbClr val="000000"/>
                </a:solidFill>
                <a:latin typeface="Arial"/>
                <a:ea typeface="Arial"/>
                <a:cs typeface="Arial"/>
                <a:sym typeface="Arial"/>
              </a:rPr>
              <a:t>enhance the legitimacy and acceptance of model outputs</a:t>
            </a:r>
            <a:r>
              <a:rPr b="0" i="0" lang="en-GB" sz="20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Ensuring assumptions and scenarios correspond with the values held by stakeholders, and devising context relevant ways to communicate outputs, methods and assumptions, </a:t>
            </a:r>
            <a:r>
              <a:rPr b="1" i="0" lang="en-GB" sz="2000" u="none" cap="none" strike="noStrike">
                <a:solidFill>
                  <a:srgbClr val="000000"/>
                </a:solidFill>
                <a:latin typeface="Arial"/>
                <a:ea typeface="Arial"/>
                <a:cs typeface="Arial"/>
                <a:sym typeface="Arial"/>
              </a:rPr>
              <a:t>can also enhance the credibility</a:t>
            </a:r>
            <a:r>
              <a:rPr b="0" i="0" lang="en-GB" sz="2000" u="none" cap="none" strike="noStrike">
                <a:solidFill>
                  <a:srgbClr val="000000"/>
                </a:solidFill>
                <a:latin typeface="Arial"/>
                <a:ea typeface="Arial"/>
                <a:cs typeface="Arial"/>
                <a:sym typeface="Arial"/>
              </a:rPr>
              <a:t>. </a:t>
            </a:r>
            <a:endParaRPr/>
          </a:p>
        </p:txBody>
      </p:sp>
      <p:sp>
        <p:nvSpPr>
          <p:cNvPr id="258" name="Google Shape;258;p17"/>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Arial"/>
                <a:ea typeface="Arial"/>
                <a:cs typeface="Arial"/>
                <a:sym typeface="Arial"/>
              </a:rPr>
              <a:t>6.2 the SAC framework in conjunction with PEA</a:t>
            </a:r>
            <a:endParaRPr/>
          </a:p>
        </p:txBody>
      </p:sp>
      <p:sp>
        <p:nvSpPr>
          <p:cNvPr id="259" name="Google Shape;259;p17"/>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60" name="Google Shape;260;p17"/>
          <p:cNvPicPr preferRelativeResize="0"/>
          <p:nvPr/>
        </p:nvPicPr>
        <p:blipFill rotWithShape="1">
          <a:blip r:embed="rId3">
            <a:alphaModFix amt="12000"/>
          </a:blip>
          <a:srcRect b="0" l="0" r="0" t="0"/>
          <a:stretch/>
        </p:blipFill>
        <p:spPr>
          <a:xfrm>
            <a:off x="6539347" y="658617"/>
            <a:ext cx="5652653" cy="52443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8"/>
          <p:cNvSpPr txBox="1"/>
          <p:nvPr/>
        </p:nvSpPr>
        <p:spPr>
          <a:xfrm>
            <a:off x="493854" y="4881562"/>
            <a:ext cx="6193082" cy="136615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Helvetica Neue"/>
              <a:buNone/>
            </a:pPr>
            <a:r>
              <a:rPr b="0" i="0" lang="en-GB" sz="3200" u="none" cap="none" strike="noStrike">
                <a:solidFill>
                  <a:schemeClr val="dk1"/>
                </a:solidFill>
                <a:latin typeface="Arial"/>
                <a:ea typeface="Arial"/>
                <a:cs typeface="Arial"/>
                <a:sym typeface="Arial"/>
              </a:rPr>
              <a:t>6.3 Getting the process right</a:t>
            </a:r>
            <a:endParaRPr b="0" i="0" sz="3200" u="none" cap="none" strike="noStrike">
              <a:solidFill>
                <a:schemeClr val="dk1"/>
              </a:solidFill>
              <a:latin typeface="Arial"/>
              <a:ea typeface="Arial"/>
              <a:cs typeface="Arial"/>
              <a:sym typeface="Arial"/>
            </a:endParaRPr>
          </a:p>
        </p:txBody>
      </p:sp>
      <p:sp>
        <p:nvSpPr>
          <p:cNvPr id="266" name="Google Shape;266;p18"/>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nvSpPr>
        <p:spPr>
          <a:xfrm>
            <a:off x="838200" y="1401998"/>
            <a:ext cx="9260541"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To ensure that the research process is effective and yields useful insights, researchers can follow these steps: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Have a clear vision of statement and objectives.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Triangulate to increase the validity and reliability of findings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Collaborative with sector/subject experts and other relevant stakeholders.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Consider the ethical implications and act accordingly.</a:t>
            </a:r>
            <a:endParaRPr/>
          </a:p>
        </p:txBody>
      </p:sp>
      <p:sp>
        <p:nvSpPr>
          <p:cNvPr id="273" name="Google Shape;273;p19"/>
          <p:cNvSpPr txBox="1"/>
          <p:nvPr/>
        </p:nvSpPr>
        <p:spPr>
          <a:xfrm>
            <a:off x="834080" y="797162"/>
            <a:ext cx="10519719"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Open Sans"/>
                <a:ea typeface="Open Sans"/>
                <a:cs typeface="Open Sans"/>
                <a:sym typeface="Open Sans"/>
              </a:rPr>
              <a:t>5.3 </a:t>
            </a:r>
            <a:r>
              <a:rPr b="0" i="0" lang="en-GB" sz="2400" u="none" cap="none" strike="noStrike">
                <a:solidFill>
                  <a:schemeClr val="accent5"/>
                </a:solidFill>
                <a:latin typeface="Arial"/>
                <a:ea typeface="Arial"/>
                <a:cs typeface="Arial"/>
                <a:sym typeface="Arial"/>
              </a:rPr>
              <a:t>Getting the process right:</a:t>
            </a:r>
            <a:endParaRPr/>
          </a:p>
        </p:txBody>
      </p:sp>
      <p:sp>
        <p:nvSpPr>
          <p:cNvPr id="274" name="Google Shape;274;p1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en-GB">
                <a:latin typeface="Open Sans"/>
                <a:ea typeface="Open Sans"/>
                <a:cs typeface="Open Sans"/>
                <a:sym typeface="Open Sans"/>
              </a:rPr>
              <a:t>Lecture 6: Learning Outcomes</a:t>
            </a:r>
            <a:endParaRPr>
              <a:latin typeface="Open Sans"/>
              <a:ea typeface="Open Sans"/>
              <a:cs typeface="Open Sans"/>
              <a:sym typeface="Open Sans"/>
            </a:endParaRPr>
          </a:p>
        </p:txBody>
      </p:sp>
      <p:sp>
        <p:nvSpPr>
          <p:cNvPr id="88" name="Google Shape;88;p2"/>
          <p:cNvSpPr txBox="1"/>
          <p:nvPr>
            <p:ph idx="1" type="body"/>
          </p:nvPr>
        </p:nvSpPr>
        <p:spPr>
          <a:xfrm>
            <a:off x="834080" y="2076334"/>
            <a:ext cx="7301460" cy="400967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ILO1. Understand how to integrate a political economy lens at various stages of a modelling research. </a:t>
            </a:r>
            <a:endParaRPr/>
          </a:p>
          <a:p>
            <a:pPr indent="0" lvl="0" marL="0" rtl="0" algn="l">
              <a:lnSpc>
                <a:spcPct val="90000"/>
              </a:lnSpc>
              <a:spcBef>
                <a:spcPts val="1000"/>
              </a:spcBef>
              <a:spcAft>
                <a:spcPts val="0"/>
              </a:spcAft>
              <a:buNone/>
            </a:pPr>
            <a:r>
              <a:rPr lang="en-GB"/>
              <a:t>ILO2. Understand how to link modelling research with decision making in the context of policymaking</a:t>
            </a:r>
            <a:endParaRPr/>
          </a:p>
          <a:p>
            <a:pPr indent="0" lvl="0" marL="0" rtl="0" algn="l">
              <a:lnSpc>
                <a:spcPct val="90000"/>
              </a:lnSpc>
              <a:spcBef>
                <a:spcPts val="1000"/>
              </a:spcBef>
              <a:spcAft>
                <a:spcPts val="0"/>
              </a:spcAft>
              <a:buNone/>
            </a:pPr>
            <a:r>
              <a:rPr lang="en-GB"/>
              <a:t>ILO2. Explain what practical steps to take to ensure a PEA is done right and ethically</a:t>
            </a:r>
            <a:endParaRPr/>
          </a:p>
        </p:txBody>
      </p:sp>
      <p:sp>
        <p:nvSpPr>
          <p:cNvPr id="89" name="Google Shape;89;p2"/>
          <p:cNvSpPr txBox="1"/>
          <p:nvPr>
            <p:ph idx="2" type="body"/>
          </p:nvPr>
        </p:nvSpPr>
        <p:spPr>
          <a:xfrm>
            <a:off x="834080" y="1321595"/>
            <a:ext cx="6840883"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a:t>By the end of this lecture, you will be able to: </a:t>
            </a:r>
            <a:endParaRPr/>
          </a:p>
          <a:p>
            <a:pPr indent="0" lvl="0" marL="0" rtl="0" algn="l">
              <a:lnSpc>
                <a:spcPct val="90000"/>
              </a:lnSpc>
              <a:spcBef>
                <a:spcPts val="1000"/>
              </a:spcBef>
              <a:spcAft>
                <a:spcPts val="0"/>
              </a:spcAft>
              <a:buClr>
                <a:schemeClr val="dk1"/>
              </a:buClr>
              <a:buSzPts val="2400"/>
              <a:buNone/>
            </a:pPr>
            <a:r>
              <a:rPr lang="en-GB"/>
              <a:t> </a:t>
            </a:r>
            <a:endParaRPr/>
          </a:p>
        </p:txBody>
      </p:sp>
      <p:sp>
        <p:nvSpPr>
          <p:cNvPr id="90" name="Google Shape;90;p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txBox="1"/>
          <p:nvPr/>
        </p:nvSpPr>
        <p:spPr>
          <a:xfrm>
            <a:off x="838200" y="1401998"/>
            <a:ext cx="9645869"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Clearly define the research question: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Before beginning, it is essential to have a clear vision and statement of objectives as well as focused research question. This will help guide the process and ensure that it is relevant and useful.</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Choose methods appropriate and relevant to the context. Political economy research often requires a mixed-methods approach, combining qualitative and quantitative data, such as economic indicators and political data. </a:t>
            </a:r>
            <a:endParaRPr/>
          </a:p>
        </p:txBody>
      </p:sp>
      <p:sp>
        <p:nvSpPr>
          <p:cNvPr id="281" name="Google Shape;281;p20"/>
          <p:cNvSpPr txBox="1"/>
          <p:nvPr/>
        </p:nvSpPr>
        <p:spPr>
          <a:xfrm>
            <a:off x="834080" y="797162"/>
            <a:ext cx="10519719"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Open Sans"/>
                <a:ea typeface="Open Sans"/>
                <a:cs typeface="Open Sans"/>
                <a:sym typeface="Open Sans"/>
              </a:rPr>
              <a:t>6.3 </a:t>
            </a:r>
            <a:r>
              <a:rPr b="0" i="0" lang="en-GB" sz="2400" u="none" cap="none" strike="noStrike">
                <a:solidFill>
                  <a:schemeClr val="accent5"/>
                </a:solidFill>
                <a:latin typeface="Arial"/>
                <a:ea typeface="Arial"/>
                <a:cs typeface="Arial"/>
                <a:sym typeface="Arial"/>
              </a:rPr>
              <a:t>Getting the process right: methods</a:t>
            </a:r>
            <a:endParaRPr/>
          </a:p>
        </p:txBody>
      </p:sp>
      <p:sp>
        <p:nvSpPr>
          <p:cNvPr id="282" name="Google Shape;282;p20"/>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1"/>
          <p:cNvSpPr txBox="1"/>
          <p:nvPr/>
        </p:nvSpPr>
        <p:spPr>
          <a:xfrm>
            <a:off x="838200" y="1401998"/>
            <a:ext cx="7082481"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When conducting a PEA it is important to triangulate using multiple datasets, methods and sources of information.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Triangulation can:</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Help to ensure findings are accurate and reliable;</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Minimise the impact of researcher bias..</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Increase the generalisability of findings.</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Ensure analysis are representative of the broader context.</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Provide a more complete and nuanced understanding.</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89" name="Google Shape;289;p21"/>
          <p:cNvSpPr txBox="1"/>
          <p:nvPr/>
        </p:nvSpPr>
        <p:spPr>
          <a:xfrm>
            <a:off x="834080" y="797162"/>
            <a:ext cx="10519719"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6.3 </a:t>
            </a:r>
            <a:r>
              <a:rPr b="0" i="0" lang="en-GB" sz="2400" u="none" cap="none" strike="noStrike">
                <a:solidFill>
                  <a:schemeClr val="accent5"/>
                </a:solidFill>
                <a:latin typeface="Arial"/>
                <a:ea typeface="Arial"/>
                <a:cs typeface="Arial"/>
                <a:sym typeface="Arial"/>
              </a:rPr>
              <a:t>Getting the process right: triangulation </a:t>
            </a:r>
            <a:endParaRPr/>
          </a:p>
        </p:txBody>
      </p:sp>
      <p:sp>
        <p:nvSpPr>
          <p:cNvPr id="290" name="Google Shape;290;p21"/>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91" name="Google Shape;291;p21"/>
          <p:cNvPicPr preferRelativeResize="0"/>
          <p:nvPr/>
        </p:nvPicPr>
        <p:blipFill rotWithShape="1">
          <a:blip r:embed="rId3">
            <a:alphaModFix amt="50000"/>
          </a:blip>
          <a:srcRect b="0" l="0" r="0" t="0"/>
          <a:stretch/>
        </p:blipFill>
        <p:spPr>
          <a:xfrm>
            <a:off x="7092813" y="1099580"/>
            <a:ext cx="4804376" cy="4804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txBox="1"/>
          <p:nvPr/>
        </p:nvSpPr>
        <p:spPr>
          <a:xfrm>
            <a:off x="838200" y="1401998"/>
            <a:ext cx="10181897"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Conducting a PEA in collaboration could help to develop a shared understanding of the constraints and opportunities, provide the basis for shared vision and joint action.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Collaborative approach would:</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Enhance understanding as different expertise and perspectives provide a nuanced understanding of the dynamics and potential roadblocks. </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Increase stakeholders ownership of the outcomes and support the outcomes; and</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Identify and address the social and political feasibility challenges from early on and improve acceptance, as well as allow for more effective planning.</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98" name="Google Shape;298;p22"/>
          <p:cNvSpPr txBox="1"/>
          <p:nvPr/>
        </p:nvSpPr>
        <p:spPr>
          <a:xfrm>
            <a:off x="834080" y="797162"/>
            <a:ext cx="10519719"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6.3 Getting the process right: collaboration  </a:t>
            </a:r>
            <a:endParaRPr/>
          </a:p>
        </p:txBody>
      </p:sp>
      <p:sp>
        <p:nvSpPr>
          <p:cNvPr id="299" name="Google Shape;299;p2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300" name="Google Shape;300;p22"/>
          <p:cNvPicPr preferRelativeResize="0"/>
          <p:nvPr/>
        </p:nvPicPr>
        <p:blipFill rotWithShape="1">
          <a:blip r:embed="rId3">
            <a:alphaModFix amt="15000"/>
          </a:blip>
          <a:srcRect b="0" l="0" r="0" t="0"/>
          <a:stretch/>
        </p:blipFill>
        <p:spPr>
          <a:xfrm>
            <a:off x="6366886" y="532021"/>
            <a:ext cx="5628264" cy="56282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3"/>
          <p:cNvSpPr txBox="1"/>
          <p:nvPr/>
        </p:nvSpPr>
        <p:spPr>
          <a:xfrm>
            <a:off x="838200" y="1401998"/>
            <a:ext cx="9771993"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PEA sometimes involves sensitive topics with ethical implications. Hence, the team need to be aware and take steps to ensure that analysis is conducted ethically.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Some potential ethical issues to consider:</a:t>
            </a:r>
            <a:endParaRPr/>
          </a:p>
          <a:p>
            <a:pPr indent="-342900" lvl="1" marL="8001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Privacy and confidentiality: ensure that confidential information is kept secure.</a:t>
            </a:r>
            <a:endParaRPr/>
          </a:p>
          <a:p>
            <a:pPr indent="-342900" lvl="1" marL="8001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Informed consent: ensure participants are fully informed of the purpose.</a:t>
            </a:r>
            <a:endParaRPr/>
          </a:p>
          <a:p>
            <a:pPr indent="-342900" lvl="1" marL="8001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Political neutrality: conduct discussions in a neutral and objective manner.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307" name="Google Shape;307;p23"/>
          <p:cNvSpPr txBox="1"/>
          <p:nvPr/>
        </p:nvSpPr>
        <p:spPr>
          <a:xfrm>
            <a:off x="834080" y="797162"/>
            <a:ext cx="10519719"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Open Sans"/>
                <a:ea typeface="Open Sans"/>
                <a:cs typeface="Open Sans"/>
                <a:sym typeface="Open Sans"/>
              </a:rPr>
              <a:t>6.3 </a:t>
            </a:r>
            <a:r>
              <a:rPr b="0" i="0" lang="en-GB" sz="2400" u="none" cap="none" strike="noStrike">
                <a:solidFill>
                  <a:schemeClr val="accent5"/>
                </a:solidFill>
                <a:latin typeface="Arial"/>
                <a:ea typeface="Arial"/>
                <a:cs typeface="Arial"/>
                <a:sym typeface="Arial"/>
              </a:rPr>
              <a:t>Getting the process right: ethical considerations</a:t>
            </a:r>
            <a:endParaRPr/>
          </a:p>
        </p:txBody>
      </p:sp>
      <p:sp>
        <p:nvSpPr>
          <p:cNvPr id="308" name="Google Shape;308;p2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4"/>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lang="en-GB" sz="3200">
                <a:latin typeface="Arial"/>
                <a:ea typeface="Arial"/>
                <a:cs typeface="Arial"/>
                <a:sym typeface="Arial"/>
              </a:rPr>
              <a:t>Lecture 6 References</a:t>
            </a:r>
            <a:endParaRPr/>
          </a:p>
        </p:txBody>
      </p:sp>
      <p:sp>
        <p:nvSpPr>
          <p:cNvPr id="314" name="Google Shape;314;p24"/>
          <p:cNvSpPr txBox="1"/>
          <p:nvPr>
            <p:ph idx="1" type="body"/>
          </p:nvPr>
        </p:nvSpPr>
        <p:spPr>
          <a:xfrm>
            <a:off x="839787" y="1346930"/>
            <a:ext cx="9187082" cy="5161446"/>
          </a:xfrm>
          <a:prstGeom prst="rect">
            <a:avLst/>
          </a:prstGeom>
          <a:noFill/>
          <a:ln>
            <a:noFill/>
          </a:ln>
        </p:spPr>
        <p:txBody>
          <a:bodyPr anchorCtr="0" anchor="t" bIns="45700" lIns="91425" spcFirstLastPara="1" rIns="91425" wrap="square" tIns="45700">
            <a:normAutofit/>
          </a:bodyPr>
          <a:lstStyle/>
          <a:p>
            <a:pPr indent="-360000" lvl="0" marL="360000" rtl="0" algn="l">
              <a:lnSpc>
                <a:spcPct val="90000"/>
              </a:lnSpc>
              <a:spcBef>
                <a:spcPts val="1000"/>
              </a:spcBef>
              <a:spcAft>
                <a:spcPts val="0"/>
              </a:spcAft>
              <a:buClr>
                <a:schemeClr val="dk1"/>
              </a:buClr>
              <a:buSzPts val="2400"/>
              <a:buFont typeface="Arial"/>
              <a:buChar char="•"/>
            </a:pPr>
            <a:r>
              <a:rPr lang="en-GB">
                <a:latin typeface="Arial"/>
                <a:ea typeface="Arial"/>
                <a:cs typeface="Arial"/>
                <a:sym typeface="Arial"/>
              </a:rPr>
              <a:t>Cairney, P. (2016). The Politics of Evidence-Based Policy Making. Palgrave Macmillan UK. </a:t>
            </a:r>
            <a:endParaRPr/>
          </a:p>
          <a:p>
            <a:pPr indent="-360000" lvl="0" marL="360000" rtl="0" algn="l">
              <a:lnSpc>
                <a:spcPct val="90000"/>
              </a:lnSpc>
              <a:spcBef>
                <a:spcPts val="1000"/>
              </a:spcBef>
              <a:spcAft>
                <a:spcPts val="0"/>
              </a:spcAft>
              <a:buClr>
                <a:schemeClr val="dk1"/>
              </a:buClr>
              <a:buSzPts val="2400"/>
              <a:buFont typeface="Arial"/>
              <a:buChar char="•"/>
            </a:pPr>
            <a:r>
              <a:rPr lang="en-GB">
                <a:latin typeface="Arial"/>
                <a:ea typeface="Arial"/>
                <a:cs typeface="Arial"/>
                <a:sym typeface="Arial"/>
              </a:rPr>
              <a:t>Cash D., Clark W., Alcock F., Dickson N., Eckley N. and J., J. (2002). Salience, Credibility, Legitimacy and Boundaries: Linking Research, Assessment and Decision Making. KSG Faculty Research Working Paper Series. Cambridge, MA: Harvard University. </a:t>
            </a:r>
            <a:endParaRPr/>
          </a:p>
          <a:p>
            <a:pPr indent="-360000" lvl="0" marL="360000" rtl="0" algn="l">
              <a:lnSpc>
                <a:spcPct val="90000"/>
              </a:lnSpc>
              <a:spcBef>
                <a:spcPts val="1000"/>
              </a:spcBef>
              <a:spcAft>
                <a:spcPts val="0"/>
              </a:spcAft>
              <a:buClr>
                <a:schemeClr val="dk1"/>
              </a:buClr>
              <a:buSzPts val="2400"/>
              <a:buFont typeface="Arial"/>
              <a:buChar char="•"/>
            </a:pPr>
            <a:r>
              <a:rPr lang="en-GB">
                <a:latin typeface="Arial"/>
                <a:ea typeface="Arial"/>
                <a:cs typeface="Arial"/>
                <a:sym typeface="Arial"/>
              </a:rPr>
              <a:t>De Marchi, G., Lucertini, G. Tsouki`as, A. (2016). From evidence-based policy-making to policy analytics. Annals of Operations Research 236(1), 15–38. </a:t>
            </a:r>
            <a:endParaRPr/>
          </a:p>
          <a:p>
            <a:pPr indent="0" lvl="0" marL="0" rtl="0" algn="l">
              <a:lnSpc>
                <a:spcPct val="90000"/>
              </a:lnSpc>
              <a:spcBef>
                <a:spcPts val="1000"/>
              </a:spcBef>
              <a:spcAft>
                <a:spcPts val="0"/>
              </a:spcAft>
              <a:buSzPts val="2400"/>
              <a:buNone/>
            </a:pPr>
            <a:r>
              <a:t/>
            </a:r>
            <a:endParaRPr>
              <a:latin typeface="Arial"/>
              <a:ea typeface="Arial"/>
              <a:cs typeface="Arial"/>
              <a:sym typeface="Arial"/>
            </a:endParaRPr>
          </a:p>
        </p:txBody>
      </p:sp>
      <p:sp>
        <p:nvSpPr>
          <p:cNvPr id="315" name="Google Shape;315;p2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lang="en-GB" sz="3200">
                <a:latin typeface="Arial"/>
                <a:ea typeface="Arial"/>
                <a:cs typeface="Arial"/>
                <a:sym typeface="Arial"/>
              </a:rPr>
              <a:t>Lecture 6 References</a:t>
            </a:r>
            <a:endParaRPr/>
          </a:p>
        </p:txBody>
      </p:sp>
      <p:sp>
        <p:nvSpPr>
          <p:cNvPr id="321" name="Google Shape;321;p25"/>
          <p:cNvSpPr txBox="1"/>
          <p:nvPr>
            <p:ph idx="1" type="body"/>
          </p:nvPr>
        </p:nvSpPr>
        <p:spPr>
          <a:xfrm>
            <a:off x="839787" y="1346930"/>
            <a:ext cx="9187082" cy="5161446"/>
          </a:xfrm>
          <a:prstGeom prst="rect">
            <a:avLst/>
          </a:prstGeom>
          <a:noFill/>
          <a:ln>
            <a:noFill/>
          </a:ln>
        </p:spPr>
        <p:txBody>
          <a:bodyPr anchorCtr="0" anchor="t" bIns="45700" lIns="91425" spcFirstLastPara="1" rIns="91425" wrap="square" tIns="45700">
            <a:normAutofit/>
          </a:bodyPr>
          <a:lstStyle/>
          <a:p>
            <a:pPr indent="-360000" lvl="0" marL="360000" rtl="0" algn="l">
              <a:lnSpc>
                <a:spcPct val="90000"/>
              </a:lnSpc>
              <a:spcBef>
                <a:spcPts val="1000"/>
              </a:spcBef>
              <a:spcAft>
                <a:spcPts val="0"/>
              </a:spcAft>
              <a:buClr>
                <a:schemeClr val="dk1"/>
              </a:buClr>
              <a:buSzPts val="2400"/>
              <a:buFont typeface="Arial"/>
              <a:buChar char="•"/>
            </a:pPr>
            <a:r>
              <a:rPr lang="en-GB">
                <a:latin typeface="Arial"/>
                <a:ea typeface="Arial"/>
                <a:cs typeface="Arial"/>
                <a:sym typeface="Arial"/>
              </a:rPr>
              <a:t>Menocal AR, Cassidy M, Swift S, Jacobstein D, Rothblum C, Tservil I. (2018) Thinking and working politically through applied political economy analysis: a guide for practitioners. Washington (DC): USAID, DCHA Bureau Center of Excellence on Democracy, Human Rights and Governance.</a:t>
            </a:r>
            <a:endParaRPr>
              <a:latin typeface="Arial"/>
              <a:ea typeface="Arial"/>
              <a:cs typeface="Arial"/>
              <a:sym typeface="Arial"/>
            </a:endParaRPr>
          </a:p>
          <a:p>
            <a:pPr indent="-360000" lvl="0" marL="360000" rtl="0" algn="l">
              <a:lnSpc>
                <a:spcPct val="90000"/>
              </a:lnSpc>
              <a:spcBef>
                <a:spcPts val="1000"/>
              </a:spcBef>
              <a:spcAft>
                <a:spcPts val="0"/>
              </a:spcAft>
              <a:buClr>
                <a:schemeClr val="dk1"/>
              </a:buClr>
              <a:buSzPts val="2400"/>
              <a:buFont typeface="Arial"/>
              <a:buChar char="•"/>
            </a:pPr>
            <a:r>
              <a:rPr lang="en-GB">
                <a:latin typeface="Arial"/>
                <a:ea typeface="Arial"/>
                <a:cs typeface="Arial"/>
                <a:sym typeface="Arial"/>
              </a:rPr>
              <a:t>﻿Parkhurst, J. (2017). The Politics of Evidence: From Evidence-Based Policy to the Good Governance of Evidence. London: Routledge, Taylor &amp; Francis Group</a:t>
            </a:r>
            <a:endParaRPr/>
          </a:p>
          <a:p>
            <a:pPr indent="-360000" lvl="0" marL="360000" rtl="0" algn="l">
              <a:lnSpc>
                <a:spcPct val="90000"/>
              </a:lnSpc>
              <a:spcBef>
                <a:spcPts val="1000"/>
              </a:spcBef>
              <a:spcAft>
                <a:spcPts val="0"/>
              </a:spcAft>
              <a:buClr>
                <a:schemeClr val="dk1"/>
              </a:buClr>
              <a:buSzPts val="2400"/>
              <a:buFont typeface="Arial"/>
              <a:buChar char="•"/>
            </a:pPr>
            <a:r>
              <a:rPr lang="en-GB">
                <a:latin typeface="Arial"/>
                <a:ea typeface="Arial"/>
                <a:cs typeface="Arial"/>
                <a:sym typeface="Arial"/>
              </a:rPr>
              <a:t>Pielke R. A.. (2007) The Honest Broker: Making Sense of Science in Policy and Politics Cambridge University Press, Cambridge</a:t>
            </a:r>
            <a:endParaRPr/>
          </a:p>
          <a:p>
            <a:pPr indent="-207600" lvl="0" marL="360000" rtl="0" algn="l">
              <a:lnSpc>
                <a:spcPct val="90000"/>
              </a:lnSpc>
              <a:spcBef>
                <a:spcPts val="1000"/>
              </a:spcBef>
              <a:spcAft>
                <a:spcPts val="0"/>
              </a:spcAft>
              <a:buClr>
                <a:schemeClr val="dk1"/>
              </a:buClr>
              <a:buSzPts val="2400"/>
              <a:buFont typeface="Arial"/>
              <a:buNone/>
            </a:pPr>
            <a:r>
              <a:t/>
            </a:r>
            <a:endParaRPr>
              <a:latin typeface="Arial"/>
              <a:ea typeface="Arial"/>
              <a:cs typeface="Arial"/>
              <a:sym typeface="Arial"/>
            </a:endParaRPr>
          </a:p>
          <a:p>
            <a:pPr indent="0" lvl="0" marL="0" rtl="0" algn="l">
              <a:lnSpc>
                <a:spcPct val="90000"/>
              </a:lnSpc>
              <a:spcBef>
                <a:spcPts val="1000"/>
              </a:spcBef>
              <a:spcAft>
                <a:spcPts val="0"/>
              </a:spcAft>
              <a:buSzPts val="2400"/>
              <a:buNone/>
            </a:pPr>
            <a:r>
              <a:t/>
            </a:r>
            <a:endParaRPr>
              <a:latin typeface="Arial"/>
              <a:ea typeface="Arial"/>
              <a:cs typeface="Arial"/>
              <a:sym typeface="Arial"/>
            </a:endParaRPr>
          </a:p>
        </p:txBody>
      </p:sp>
      <p:sp>
        <p:nvSpPr>
          <p:cNvPr id="322" name="Google Shape;322;p25"/>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328" name="Google Shape;328;p26"/>
          <p:cNvSpPr txBox="1"/>
          <p:nvPr/>
        </p:nvSpPr>
        <p:spPr>
          <a:xfrm>
            <a:off x="4232564" y="810018"/>
            <a:ext cx="3727269"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dk1"/>
              </a:solidFill>
              <a:latin typeface="Open Sans"/>
              <a:ea typeface="Open Sans"/>
              <a:cs typeface="Open Sans"/>
              <a:sym typeface="Open Sans"/>
            </a:endParaRPr>
          </a:p>
          <a:p>
            <a:pPr indent="0" lvl="0" marL="0" marR="0" rtl="0" algn="ctr">
              <a:spcBef>
                <a:spcPts val="0"/>
              </a:spcBef>
              <a:spcAft>
                <a:spcPts val="0"/>
              </a:spcAft>
              <a:buNone/>
            </a:pPr>
            <a:br>
              <a:rPr lang="en-GB" sz="1400">
                <a:solidFill>
                  <a:schemeClr val="dk1"/>
                </a:solidFill>
                <a:latin typeface="Arial"/>
                <a:ea typeface="Arial"/>
                <a:cs typeface="Arial"/>
                <a:sym typeface="Arial"/>
              </a:rPr>
            </a:br>
            <a:r>
              <a:rPr b="1" lang="en-GB" sz="1400" u="sng">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8">
                  <a:extLst>
                    <a:ext uri="{A12FA001-AC4F-418D-AE19-62706E023703}">
                      <ahyp:hlinkClr val="tx"/>
                    </a:ext>
                  </a:extLst>
                </a:hlinkClick>
              </a:rPr>
              <a:t>ccg@lboro.ac.uk</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p:txBody>
      </p:sp>
      <p:pic>
        <p:nvPicPr>
          <p:cNvPr descr="Icon&#10;&#10;Description automatically generated" id="329" name="Google Shape;329;p26"/>
          <p:cNvPicPr preferRelativeResize="0"/>
          <p:nvPr/>
        </p:nvPicPr>
        <p:blipFill rotWithShape="1">
          <a:blip r:embed="rId9">
            <a:alphaModFix/>
          </a:blip>
          <a:srcRect b="0" l="0" r="0" t="0"/>
          <a:stretch/>
        </p:blipFill>
        <p:spPr>
          <a:xfrm>
            <a:off x="5779655" y="3184544"/>
            <a:ext cx="632873" cy="632873"/>
          </a:xfrm>
          <a:prstGeom prst="rect">
            <a:avLst/>
          </a:prstGeom>
          <a:noFill/>
          <a:ln>
            <a:noFill/>
          </a:ln>
        </p:spPr>
      </p:pic>
      <p:pic>
        <p:nvPicPr>
          <p:cNvPr descr="Icon&#10;&#10;Description automatically generated" id="330" name="Google Shape;330;p26"/>
          <p:cNvPicPr preferRelativeResize="0"/>
          <p:nvPr/>
        </p:nvPicPr>
        <p:blipFill rotWithShape="1">
          <a:blip r:embed="rId10">
            <a:alphaModFix/>
          </a:blip>
          <a:srcRect b="0" l="0" r="0" t="0"/>
          <a:stretch/>
        </p:blipFill>
        <p:spPr>
          <a:xfrm>
            <a:off x="5779655" y="1263681"/>
            <a:ext cx="632873" cy="632873"/>
          </a:xfrm>
          <a:prstGeom prst="rect">
            <a:avLst/>
          </a:prstGeom>
          <a:noFill/>
          <a:ln>
            <a:noFill/>
          </a:ln>
        </p:spPr>
      </p:pic>
      <p:pic>
        <p:nvPicPr>
          <p:cNvPr descr="Icon&#10;&#10;Description automatically generated" id="331" name="Google Shape;331;p26"/>
          <p:cNvPicPr preferRelativeResize="0"/>
          <p:nvPr/>
        </p:nvPicPr>
        <p:blipFill rotWithShape="1">
          <a:blip r:embed="rId11">
            <a:alphaModFix/>
          </a:blip>
          <a:srcRect b="0" l="0" r="0" t="0"/>
          <a:stretch/>
        </p:blipFill>
        <p:spPr>
          <a:xfrm>
            <a:off x="5779655" y="2542332"/>
            <a:ext cx="632873" cy="632873"/>
          </a:xfrm>
          <a:prstGeom prst="rect">
            <a:avLst/>
          </a:prstGeom>
          <a:noFill/>
          <a:ln>
            <a:noFill/>
          </a:ln>
        </p:spPr>
      </p:pic>
      <p:pic>
        <p:nvPicPr>
          <p:cNvPr descr="Icon&#10;&#10;Description automatically generated" id="332" name="Google Shape;332;p26"/>
          <p:cNvPicPr preferRelativeResize="0"/>
          <p:nvPr/>
        </p:nvPicPr>
        <p:blipFill rotWithShape="1">
          <a:blip r:embed="rId12">
            <a:alphaModFix/>
          </a:blip>
          <a:srcRect b="0" l="0" r="0" t="0"/>
          <a:stretch/>
        </p:blipFill>
        <p:spPr>
          <a:xfrm>
            <a:off x="5779655" y="1900120"/>
            <a:ext cx="632873" cy="632873"/>
          </a:xfrm>
          <a:prstGeom prst="rect">
            <a:avLst/>
          </a:prstGeom>
          <a:noFill/>
          <a:ln>
            <a:noFill/>
          </a:ln>
        </p:spPr>
      </p:pic>
      <p:pic>
        <p:nvPicPr>
          <p:cNvPr descr="Icon&#10;&#10;Description automatically generated" id="333" name="Google Shape;333;p26"/>
          <p:cNvPicPr preferRelativeResize="0"/>
          <p:nvPr/>
        </p:nvPicPr>
        <p:blipFill rotWithShape="1">
          <a:blip r:embed="rId13">
            <a:alphaModFix/>
          </a:blip>
          <a:srcRect b="0" l="0" r="0" t="0"/>
          <a:stretch/>
        </p:blipFill>
        <p:spPr>
          <a:xfrm>
            <a:off x="5779655" y="3826756"/>
            <a:ext cx="638175" cy="638175"/>
          </a:xfrm>
          <a:prstGeom prst="rect">
            <a:avLst/>
          </a:prstGeom>
          <a:noFill/>
          <a:ln>
            <a:noFill/>
          </a:ln>
        </p:spPr>
      </p:pic>
      <p:grpSp>
        <p:nvGrpSpPr>
          <p:cNvPr id="334" name="Google Shape;334;p26"/>
          <p:cNvGrpSpPr/>
          <p:nvPr/>
        </p:nvGrpSpPr>
        <p:grpSpPr>
          <a:xfrm>
            <a:off x="9506924" y="4559900"/>
            <a:ext cx="1877504" cy="558800"/>
            <a:chOff x="929196" y="5461000"/>
            <a:chExt cx="1877504" cy="558800"/>
          </a:xfrm>
        </p:grpSpPr>
        <p:sp>
          <p:nvSpPr>
            <p:cNvPr id="335" name="Google Shape;335;p26">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6" name="Google Shape;336;p26"/>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Take Quiz</a:t>
              </a:r>
              <a:endParaRPr/>
            </a:p>
          </p:txBody>
        </p:sp>
        <p:sp>
          <p:nvSpPr>
            <p:cNvPr id="337" name="Google Shape;337;p26">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38" name="Google Shape;338;p26"/>
          <p:cNvPicPr preferRelativeResize="0"/>
          <p:nvPr/>
        </p:nvPicPr>
        <p:blipFill rotWithShape="1">
          <a:blip r:embed="rId16">
            <a:alphaModFix/>
          </a:blip>
          <a:srcRect b="0" l="0" r="0" t="0"/>
          <a:stretch/>
        </p:blipFill>
        <p:spPr>
          <a:xfrm>
            <a:off x="5779655" y="4432931"/>
            <a:ext cx="638175" cy="638175"/>
          </a:xfrm>
          <a:prstGeom prst="rect">
            <a:avLst/>
          </a:prstGeom>
          <a:noFill/>
          <a:ln>
            <a:noFill/>
          </a:ln>
        </p:spPr>
      </p:pic>
      <p:sp>
        <p:nvSpPr>
          <p:cNvPr id="339" name="Google Shape;339;p26"/>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u="sng">
                <a:solidFill>
                  <a:schemeClr val="lt1"/>
                </a:solidFill>
                <a:latin typeface="Open Sans"/>
                <a:ea typeface="Open Sans"/>
                <a:cs typeface="Open Sans"/>
                <a:sym typeface="Open Sans"/>
                <a:hlinkClick r:id="rId17">
                  <a:extLst>
                    <a:ext uri="{A12FA001-AC4F-418D-AE19-62706E023703}">
                      <ahyp:hlinkClr val="tx"/>
                    </a:ext>
                  </a:extLst>
                </a:hlinkClick>
              </a:rPr>
              <a:t>www.climatecompatiblegrowth.com</a:t>
            </a:r>
            <a:endParaRPr b="1" sz="2400">
              <a:solidFill>
                <a:schemeClr val="lt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Graphical user interface, text" id="344" name="Google Shape;344;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5" name="Google Shape;345;p27"/>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nvSpPr>
        <p:spPr>
          <a:xfrm>
            <a:off x="838200" y="1401998"/>
            <a:ext cx="8515662"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Open Sans"/>
                <a:ea typeface="Open Sans"/>
                <a:cs typeface="Open Sans"/>
                <a:sym typeface="Open Sans"/>
              </a:rPr>
              <a:t>Modelling is becoming integral part of energy planning and policymaking.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Open Sans"/>
                <a:ea typeface="Open Sans"/>
                <a:cs typeface="Open Sans"/>
                <a:sym typeface="Open Sans"/>
              </a:rPr>
              <a:t>The utilisation of models to inform decisions can be hindered if:</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outputs do reach the intended audience at the right time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results are met with scepticism from stakeholders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assumptions and scenarios do not fit context</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The outputs format is not accessible or does not meet the needs of intended users.</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97" name="Google Shape;97;p3"/>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 Use and usability of modelling outputs</a:t>
            </a:r>
            <a:endParaRPr/>
          </a:p>
        </p:txBody>
      </p:sp>
      <p:sp>
        <p:nvSpPr>
          <p:cNvPr id="98" name="Google Shape;98;p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nvSpPr>
        <p:spPr>
          <a:xfrm>
            <a:off x="838200" y="1401999"/>
            <a:ext cx="10173237" cy="3715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PEA can enhance systems modelling activities to understand:</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the underlying forces or driving factors that contribute and give shape to the current state of the (technical) problem.</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role different institutions and actors play and how that may influence various aspects of modelling related activities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and enable the modelling team to be grounded in contextual realities and take a pragmatic approach with consideration of what politically feasible.</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5" name="Google Shape;105;p4"/>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 Integrating a political economy lens</a:t>
            </a:r>
            <a:endParaRPr/>
          </a:p>
        </p:txBody>
      </p:sp>
      <p:sp>
        <p:nvSpPr>
          <p:cNvPr id="106" name="Google Shape;106;p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113" name="Google Shape;113;p5"/>
          <p:cNvSpPr/>
          <p:nvPr/>
        </p:nvSpPr>
        <p:spPr>
          <a:xfrm rot="5400000">
            <a:off x="-121639" y="2978678"/>
            <a:ext cx="1125212" cy="917728"/>
          </a:xfrm>
          <a:custGeom>
            <a:rect b="b" l="l" r="r" t="t"/>
            <a:pathLst>
              <a:path extrusionOk="0" h="1170474" w="1435100">
                <a:moveTo>
                  <a:pt x="717550" y="0"/>
                </a:moveTo>
                <a:cubicBezTo>
                  <a:pt x="1113842" y="0"/>
                  <a:pt x="1435100" y="321258"/>
                  <a:pt x="1435100" y="717550"/>
                </a:cubicBezTo>
                <a:lnTo>
                  <a:pt x="1435100" y="1170474"/>
                </a:lnTo>
                <a:lnTo>
                  <a:pt x="0" y="1170474"/>
                </a:lnTo>
                <a:lnTo>
                  <a:pt x="0" y="717550"/>
                </a:lnTo>
                <a:cubicBezTo>
                  <a:pt x="0" y="321258"/>
                  <a:pt x="321258" y="0"/>
                  <a:pt x="717550" y="0"/>
                </a:cubicBezTo>
                <a:close/>
              </a:path>
            </a:pathLst>
          </a:custGeom>
          <a:solidFill>
            <a:schemeClr val="accent3"/>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14" name="Google Shape;114;p5"/>
          <p:cNvSpPr/>
          <p:nvPr/>
        </p:nvSpPr>
        <p:spPr>
          <a:xfrm rot="-5400000">
            <a:off x="10609076" y="2769473"/>
            <a:ext cx="1125237" cy="1336161"/>
          </a:xfrm>
          <a:custGeom>
            <a:rect b="b" l="l" r="r" t="t"/>
            <a:pathLst>
              <a:path extrusionOk="0" h="1781548" w="1500316">
                <a:moveTo>
                  <a:pt x="270209" y="1701923"/>
                </a:moveTo>
                <a:lnTo>
                  <a:pt x="264949" y="1694122"/>
                </a:lnTo>
                <a:lnTo>
                  <a:pt x="263856" y="1688708"/>
                </a:lnTo>
                <a:close/>
                <a:moveTo>
                  <a:pt x="300198" y="1742704"/>
                </a:moveTo>
                <a:lnTo>
                  <a:pt x="295626" y="1739622"/>
                </a:lnTo>
                <a:lnTo>
                  <a:pt x="290532" y="1732067"/>
                </a:lnTo>
                <a:close/>
                <a:moveTo>
                  <a:pt x="396844" y="1781548"/>
                </a:moveTo>
                <a:lnTo>
                  <a:pt x="396843" y="1781548"/>
                </a:lnTo>
                <a:lnTo>
                  <a:pt x="396844" y="1781548"/>
                </a:lnTo>
                <a:close/>
                <a:moveTo>
                  <a:pt x="503148" y="1732078"/>
                </a:moveTo>
                <a:lnTo>
                  <a:pt x="498061" y="1739622"/>
                </a:lnTo>
                <a:lnTo>
                  <a:pt x="493496" y="1742701"/>
                </a:lnTo>
                <a:close/>
                <a:moveTo>
                  <a:pt x="529830" y="1688716"/>
                </a:moveTo>
                <a:lnTo>
                  <a:pt x="528738" y="1694122"/>
                </a:lnTo>
                <a:lnTo>
                  <a:pt x="523485" y="1701914"/>
                </a:lnTo>
                <a:close/>
                <a:moveTo>
                  <a:pt x="539987" y="1223665"/>
                </a:moveTo>
                <a:lnTo>
                  <a:pt x="539987" y="1223666"/>
                </a:lnTo>
                <a:lnTo>
                  <a:pt x="253701" y="1223666"/>
                </a:lnTo>
                <a:lnTo>
                  <a:pt x="253701" y="1638404"/>
                </a:lnTo>
                <a:lnTo>
                  <a:pt x="253704" y="1638420"/>
                </a:lnTo>
                <a:lnTo>
                  <a:pt x="253700" y="1638403"/>
                </a:lnTo>
                <a:lnTo>
                  <a:pt x="253700" y="1223665"/>
                </a:lnTo>
                <a:close/>
                <a:moveTo>
                  <a:pt x="976840" y="1701925"/>
                </a:moveTo>
                <a:lnTo>
                  <a:pt x="971579" y="1694122"/>
                </a:lnTo>
                <a:lnTo>
                  <a:pt x="970486" y="1688707"/>
                </a:lnTo>
                <a:close/>
                <a:moveTo>
                  <a:pt x="1006828" y="1742705"/>
                </a:moveTo>
                <a:lnTo>
                  <a:pt x="1002256" y="1739622"/>
                </a:lnTo>
                <a:lnTo>
                  <a:pt x="997161" y="1732066"/>
                </a:lnTo>
                <a:close/>
                <a:moveTo>
                  <a:pt x="1103474" y="1781548"/>
                </a:moveTo>
                <a:lnTo>
                  <a:pt x="1103473" y="1781548"/>
                </a:lnTo>
                <a:lnTo>
                  <a:pt x="1103474" y="1781548"/>
                </a:lnTo>
                <a:close/>
                <a:moveTo>
                  <a:pt x="1209778" y="1732078"/>
                </a:moveTo>
                <a:lnTo>
                  <a:pt x="1204691" y="1739622"/>
                </a:lnTo>
                <a:lnTo>
                  <a:pt x="1200126" y="1742700"/>
                </a:lnTo>
                <a:close/>
                <a:moveTo>
                  <a:pt x="1236460" y="1688716"/>
                </a:moveTo>
                <a:lnTo>
                  <a:pt x="1235368" y="1694122"/>
                </a:lnTo>
                <a:lnTo>
                  <a:pt x="1230116" y="1701913"/>
                </a:lnTo>
                <a:close/>
                <a:moveTo>
                  <a:pt x="1246617" y="1223665"/>
                </a:moveTo>
                <a:lnTo>
                  <a:pt x="1246617" y="1223666"/>
                </a:lnTo>
                <a:lnTo>
                  <a:pt x="960331" y="1223666"/>
                </a:lnTo>
                <a:lnTo>
                  <a:pt x="960331" y="1638404"/>
                </a:lnTo>
                <a:lnTo>
                  <a:pt x="960334" y="1638425"/>
                </a:lnTo>
                <a:lnTo>
                  <a:pt x="960330" y="1638403"/>
                </a:lnTo>
                <a:lnTo>
                  <a:pt x="960330" y="1223665"/>
                </a:lnTo>
                <a:close/>
                <a:moveTo>
                  <a:pt x="1500316" y="750158"/>
                </a:moveTo>
                <a:lnTo>
                  <a:pt x="1500316" y="1097198"/>
                </a:lnTo>
                <a:lnTo>
                  <a:pt x="1" y="1097198"/>
                </a:lnTo>
                <a:lnTo>
                  <a:pt x="1" y="1223664"/>
                </a:lnTo>
                <a:lnTo>
                  <a:pt x="0" y="1223664"/>
                </a:lnTo>
                <a:lnTo>
                  <a:pt x="0" y="750158"/>
                </a:lnTo>
                <a:cubicBezTo>
                  <a:pt x="0" y="335857"/>
                  <a:pt x="335857" y="0"/>
                  <a:pt x="750158" y="0"/>
                </a:cubicBezTo>
                <a:cubicBezTo>
                  <a:pt x="1164459" y="0"/>
                  <a:pt x="1500316" y="335857"/>
                  <a:pt x="1500316" y="750158"/>
                </a:cubicBezTo>
                <a:close/>
              </a:path>
            </a:pathLst>
          </a:custGeom>
          <a:solidFill>
            <a:schemeClr val="accent3"/>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15" name="Google Shape;115;p5"/>
          <p:cNvSpPr/>
          <p:nvPr/>
        </p:nvSpPr>
        <p:spPr>
          <a:xfrm rot="-5400000">
            <a:off x="11033148" y="3172368"/>
            <a:ext cx="1125237" cy="513263"/>
          </a:xfrm>
          <a:custGeom>
            <a:rect b="b" l="l" r="r" t="t"/>
            <a:pathLst>
              <a:path extrusionOk="0" h="684351" w="1500316">
                <a:moveTo>
                  <a:pt x="396844" y="684351"/>
                </a:moveTo>
                <a:lnTo>
                  <a:pt x="396843" y="684351"/>
                </a:lnTo>
                <a:lnTo>
                  <a:pt x="396843" y="684351"/>
                </a:lnTo>
                <a:close/>
                <a:moveTo>
                  <a:pt x="539987" y="126468"/>
                </a:moveTo>
                <a:lnTo>
                  <a:pt x="539987" y="541207"/>
                </a:lnTo>
                <a:cubicBezTo>
                  <a:pt x="539987" y="600500"/>
                  <a:pt x="503938" y="651372"/>
                  <a:pt x="452561" y="673102"/>
                </a:cubicBezTo>
                <a:lnTo>
                  <a:pt x="396843" y="684351"/>
                </a:lnTo>
                <a:lnTo>
                  <a:pt x="341126" y="673102"/>
                </a:lnTo>
                <a:cubicBezTo>
                  <a:pt x="289749" y="651371"/>
                  <a:pt x="253700" y="600499"/>
                  <a:pt x="253700" y="541206"/>
                </a:cubicBezTo>
                <a:lnTo>
                  <a:pt x="253700" y="126468"/>
                </a:lnTo>
                <a:close/>
                <a:moveTo>
                  <a:pt x="1103474" y="684351"/>
                </a:moveTo>
                <a:lnTo>
                  <a:pt x="1103473" y="684351"/>
                </a:lnTo>
                <a:lnTo>
                  <a:pt x="1103473" y="684351"/>
                </a:lnTo>
                <a:close/>
                <a:moveTo>
                  <a:pt x="1246617" y="126468"/>
                </a:moveTo>
                <a:lnTo>
                  <a:pt x="1246617" y="541207"/>
                </a:lnTo>
                <a:cubicBezTo>
                  <a:pt x="1246617" y="600500"/>
                  <a:pt x="1210568" y="651372"/>
                  <a:pt x="1159191" y="673102"/>
                </a:cubicBezTo>
                <a:lnTo>
                  <a:pt x="1103473" y="684351"/>
                </a:lnTo>
                <a:lnTo>
                  <a:pt x="1047756" y="673102"/>
                </a:lnTo>
                <a:cubicBezTo>
                  <a:pt x="996379" y="651371"/>
                  <a:pt x="960330" y="600499"/>
                  <a:pt x="960330" y="541206"/>
                </a:cubicBezTo>
                <a:lnTo>
                  <a:pt x="960330" y="126468"/>
                </a:lnTo>
                <a:close/>
                <a:moveTo>
                  <a:pt x="1500316" y="0"/>
                </a:moveTo>
                <a:lnTo>
                  <a:pt x="1500316" y="126467"/>
                </a:lnTo>
                <a:lnTo>
                  <a:pt x="0" y="126467"/>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16" name="Google Shape;116;p5"/>
          <p:cNvSpPr/>
          <p:nvPr/>
        </p:nvSpPr>
        <p:spPr>
          <a:xfrm>
            <a:off x="986826" y="282064"/>
            <a:ext cx="2880000" cy="2880000"/>
          </a:xfrm>
          <a:custGeom>
            <a:rect b="b" l="l" r="r" t="t"/>
            <a:pathLst>
              <a:path extrusionOk="0" h="554145" w="554145">
                <a:moveTo>
                  <a:pt x="277074" y="14591"/>
                </a:moveTo>
                <a:cubicBezTo>
                  <a:pt x="422039" y="14591"/>
                  <a:pt x="539556" y="132108"/>
                  <a:pt x="539556" y="277073"/>
                </a:cubicBezTo>
                <a:cubicBezTo>
                  <a:pt x="539556" y="422038"/>
                  <a:pt x="422039" y="539555"/>
                  <a:pt x="277074" y="539555"/>
                </a:cubicBezTo>
                <a:cubicBezTo>
                  <a:pt x="132108" y="539555"/>
                  <a:pt x="14592" y="422038"/>
                  <a:pt x="14592" y="277073"/>
                </a:cubicBezTo>
                <a:cubicBezTo>
                  <a:pt x="14756" y="132176"/>
                  <a:pt x="132177" y="14756"/>
                  <a:pt x="277074" y="14592"/>
                </a:cubicBezTo>
                <a:moveTo>
                  <a:pt x="277074" y="0"/>
                </a:moveTo>
                <a:cubicBezTo>
                  <a:pt x="124051" y="0"/>
                  <a:pt x="1" y="124049"/>
                  <a:pt x="0" y="277072"/>
                </a:cubicBezTo>
                <a:cubicBezTo>
                  <a:pt x="-1" y="430095"/>
                  <a:pt x="124049" y="554145"/>
                  <a:pt x="277072" y="554146"/>
                </a:cubicBezTo>
                <a:cubicBezTo>
                  <a:pt x="430095" y="554147"/>
                  <a:pt x="554145" y="430097"/>
                  <a:pt x="554146" y="277074"/>
                </a:cubicBezTo>
                <a:cubicBezTo>
                  <a:pt x="554214" y="124119"/>
                  <a:pt x="430275" y="70"/>
                  <a:pt x="277321" y="2"/>
                </a:cubicBezTo>
                <a:cubicBezTo>
                  <a:pt x="277239" y="2"/>
                  <a:pt x="277156" y="2"/>
                  <a:pt x="277074" y="2"/>
                </a:cubicBezTo>
                <a:close/>
              </a:path>
            </a:pathLst>
          </a:custGeom>
          <a:solidFill>
            <a:schemeClr val="accent4"/>
          </a:solidFill>
          <a:ln cap="flat" cmpd="sng" w="9525">
            <a:solidFill>
              <a:schemeClr val="accent4"/>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17" name="Google Shape;117;p5"/>
          <p:cNvSpPr/>
          <p:nvPr/>
        </p:nvSpPr>
        <p:spPr>
          <a:xfrm>
            <a:off x="8039960" y="287552"/>
            <a:ext cx="2880000" cy="2880000"/>
          </a:xfrm>
          <a:custGeom>
            <a:rect b="b" l="l" r="r" t="t"/>
            <a:pathLst>
              <a:path extrusionOk="0" h="554142" w="554142">
                <a:moveTo>
                  <a:pt x="277071" y="14591"/>
                </a:moveTo>
                <a:cubicBezTo>
                  <a:pt x="422036" y="14591"/>
                  <a:pt x="539552" y="132107"/>
                  <a:pt x="539552" y="277072"/>
                </a:cubicBezTo>
                <a:cubicBezTo>
                  <a:pt x="539552" y="422036"/>
                  <a:pt x="422036" y="539552"/>
                  <a:pt x="277071" y="539552"/>
                </a:cubicBezTo>
                <a:cubicBezTo>
                  <a:pt x="132107" y="539552"/>
                  <a:pt x="14591" y="422036"/>
                  <a:pt x="14591" y="277072"/>
                </a:cubicBezTo>
                <a:cubicBezTo>
                  <a:pt x="14756" y="132176"/>
                  <a:pt x="132176" y="14756"/>
                  <a:pt x="277071" y="14591"/>
                </a:cubicBezTo>
                <a:moveTo>
                  <a:pt x="277071" y="0"/>
                </a:moveTo>
                <a:cubicBezTo>
                  <a:pt x="124049" y="0"/>
                  <a:pt x="0" y="124049"/>
                  <a:pt x="0" y="277072"/>
                </a:cubicBezTo>
                <a:cubicBezTo>
                  <a:pt x="0" y="430094"/>
                  <a:pt x="124049" y="554143"/>
                  <a:pt x="277071" y="554143"/>
                </a:cubicBezTo>
                <a:cubicBezTo>
                  <a:pt x="430094" y="554143"/>
                  <a:pt x="554143" y="430094"/>
                  <a:pt x="554143" y="277072"/>
                </a:cubicBezTo>
                <a:cubicBezTo>
                  <a:pt x="554215" y="124122"/>
                  <a:pt x="430284" y="72"/>
                  <a:pt x="277334" y="0"/>
                </a:cubicBezTo>
                <a:cubicBezTo>
                  <a:pt x="277247" y="0"/>
                  <a:pt x="277159" y="0"/>
                  <a:pt x="277071" y="0"/>
                </a:cubicBezTo>
                <a:close/>
              </a:path>
            </a:pathLst>
          </a:custGeom>
          <a:solidFill>
            <a:srgbClr val="00B0F0"/>
          </a:solidFill>
          <a:ln cap="flat" cmpd="sng" w="9525">
            <a:solidFill>
              <a:srgbClr val="65C8F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18" name="Google Shape;118;p5"/>
          <p:cNvSpPr/>
          <p:nvPr/>
        </p:nvSpPr>
        <p:spPr>
          <a:xfrm>
            <a:off x="6303873" y="3685900"/>
            <a:ext cx="2880000" cy="2880000"/>
          </a:xfrm>
          <a:custGeom>
            <a:rect b="b" l="l" r="r" t="t"/>
            <a:pathLst>
              <a:path extrusionOk="0" h="554142" w="554142">
                <a:moveTo>
                  <a:pt x="277071" y="14591"/>
                </a:moveTo>
                <a:cubicBezTo>
                  <a:pt x="422036" y="14591"/>
                  <a:pt x="539552" y="132107"/>
                  <a:pt x="539552" y="277072"/>
                </a:cubicBezTo>
                <a:cubicBezTo>
                  <a:pt x="539552" y="422036"/>
                  <a:pt x="422036" y="539552"/>
                  <a:pt x="277071" y="539552"/>
                </a:cubicBezTo>
                <a:cubicBezTo>
                  <a:pt x="132107" y="539552"/>
                  <a:pt x="14591" y="422036"/>
                  <a:pt x="14591" y="277072"/>
                </a:cubicBezTo>
                <a:cubicBezTo>
                  <a:pt x="14756" y="132176"/>
                  <a:pt x="132176" y="14756"/>
                  <a:pt x="277071" y="14591"/>
                </a:cubicBezTo>
                <a:moveTo>
                  <a:pt x="277071" y="0"/>
                </a:moveTo>
                <a:cubicBezTo>
                  <a:pt x="124049" y="0"/>
                  <a:pt x="0" y="124049"/>
                  <a:pt x="0" y="277072"/>
                </a:cubicBezTo>
                <a:cubicBezTo>
                  <a:pt x="0" y="430094"/>
                  <a:pt x="124049" y="554143"/>
                  <a:pt x="277071" y="554143"/>
                </a:cubicBezTo>
                <a:cubicBezTo>
                  <a:pt x="430094" y="554143"/>
                  <a:pt x="554143" y="430094"/>
                  <a:pt x="554143" y="277072"/>
                </a:cubicBezTo>
                <a:cubicBezTo>
                  <a:pt x="554215" y="124122"/>
                  <a:pt x="430284" y="72"/>
                  <a:pt x="277334" y="0"/>
                </a:cubicBezTo>
                <a:cubicBezTo>
                  <a:pt x="277247" y="0"/>
                  <a:pt x="277159" y="0"/>
                  <a:pt x="277071" y="0"/>
                </a:cubicBezTo>
                <a:close/>
              </a:path>
            </a:pathLst>
          </a:custGeom>
          <a:solidFill>
            <a:srgbClr val="9DBAFE"/>
          </a:solidFill>
          <a:ln cap="flat" cmpd="sng" w="9525">
            <a:solidFill>
              <a:srgbClr val="C1ECF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19" name="Google Shape;119;p5"/>
          <p:cNvSpPr/>
          <p:nvPr/>
        </p:nvSpPr>
        <p:spPr>
          <a:xfrm>
            <a:off x="2675302" y="3685900"/>
            <a:ext cx="2880000" cy="2880000"/>
          </a:xfrm>
          <a:custGeom>
            <a:rect b="b" l="l" r="r" t="t"/>
            <a:pathLst>
              <a:path extrusionOk="0" h="554142" w="554142">
                <a:moveTo>
                  <a:pt x="277071" y="14591"/>
                </a:moveTo>
                <a:cubicBezTo>
                  <a:pt x="422036" y="14591"/>
                  <a:pt x="539552" y="132107"/>
                  <a:pt x="539552" y="277072"/>
                </a:cubicBezTo>
                <a:cubicBezTo>
                  <a:pt x="539552" y="422036"/>
                  <a:pt x="422036" y="539552"/>
                  <a:pt x="277071" y="539552"/>
                </a:cubicBezTo>
                <a:cubicBezTo>
                  <a:pt x="132107" y="539552"/>
                  <a:pt x="14591" y="422036"/>
                  <a:pt x="14591" y="277072"/>
                </a:cubicBezTo>
                <a:cubicBezTo>
                  <a:pt x="14756" y="132176"/>
                  <a:pt x="132176" y="14756"/>
                  <a:pt x="277071" y="14591"/>
                </a:cubicBezTo>
                <a:moveTo>
                  <a:pt x="277071" y="0"/>
                </a:moveTo>
                <a:cubicBezTo>
                  <a:pt x="124049" y="0"/>
                  <a:pt x="0" y="124049"/>
                  <a:pt x="0" y="277072"/>
                </a:cubicBezTo>
                <a:cubicBezTo>
                  <a:pt x="0" y="430094"/>
                  <a:pt x="124049" y="554143"/>
                  <a:pt x="277071" y="554143"/>
                </a:cubicBezTo>
                <a:cubicBezTo>
                  <a:pt x="430094" y="554143"/>
                  <a:pt x="554143" y="430094"/>
                  <a:pt x="554143" y="277072"/>
                </a:cubicBezTo>
                <a:cubicBezTo>
                  <a:pt x="554215" y="124122"/>
                  <a:pt x="430284" y="72"/>
                  <a:pt x="277334" y="0"/>
                </a:cubicBezTo>
                <a:cubicBezTo>
                  <a:pt x="277247" y="0"/>
                  <a:pt x="277159" y="0"/>
                  <a:pt x="277071" y="0"/>
                </a:cubicBezTo>
                <a:close/>
              </a:path>
            </a:pathLst>
          </a:custGeom>
          <a:solidFill>
            <a:srgbClr val="C13018"/>
          </a:solidFill>
          <a:ln cap="flat" cmpd="sng" w="9525">
            <a:solidFill>
              <a:schemeClr val="accent6"/>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20" name="Google Shape;120;p5"/>
          <p:cNvSpPr/>
          <p:nvPr/>
        </p:nvSpPr>
        <p:spPr>
          <a:xfrm>
            <a:off x="4513393" y="282064"/>
            <a:ext cx="2880000" cy="2880000"/>
          </a:xfrm>
          <a:custGeom>
            <a:rect b="b" l="l" r="r" t="t"/>
            <a:pathLst>
              <a:path extrusionOk="0" h="554145" w="554145">
                <a:moveTo>
                  <a:pt x="277074" y="14591"/>
                </a:moveTo>
                <a:cubicBezTo>
                  <a:pt x="422039" y="14591"/>
                  <a:pt x="539556" y="132108"/>
                  <a:pt x="539556" y="277073"/>
                </a:cubicBezTo>
                <a:cubicBezTo>
                  <a:pt x="539556" y="422038"/>
                  <a:pt x="422039" y="539555"/>
                  <a:pt x="277074" y="539555"/>
                </a:cubicBezTo>
                <a:cubicBezTo>
                  <a:pt x="132108" y="539555"/>
                  <a:pt x="14592" y="422038"/>
                  <a:pt x="14592" y="277073"/>
                </a:cubicBezTo>
                <a:cubicBezTo>
                  <a:pt x="14756" y="132176"/>
                  <a:pt x="132177" y="14756"/>
                  <a:pt x="277074" y="14592"/>
                </a:cubicBezTo>
                <a:moveTo>
                  <a:pt x="277074" y="0"/>
                </a:moveTo>
                <a:cubicBezTo>
                  <a:pt x="124051" y="0"/>
                  <a:pt x="1" y="124049"/>
                  <a:pt x="0" y="277072"/>
                </a:cubicBezTo>
                <a:cubicBezTo>
                  <a:pt x="-1" y="430095"/>
                  <a:pt x="124049" y="554145"/>
                  <a:pt x="277072" y="554146"/>
                </a:cubicBezTo>
                <a:cubicBezTo>
                  <a:pt x="430095" y="554147"/>
                  <a:pt x="554145" y="430097"/>
                  <a:pt x="554146" y="277074"/>
                </a:cubicBezTo>
                <a:cubicBezTo>
                  <a:pt x="554214" y="124119"/>
                  <a:pt x="430275" y="70"/>
                  <a:pt x="277321" y="2"/>
                </a:cubicBezTo>
                <a:cubicBezTo>
                  <a:pt x="277239" y="2"/>
                  <a:pt x="277156" y="2"/>
                  <a:pt x="277074" y="2"/>
                </a:cubicBezTo>
                <a:close/>
              </a:path>
            </a:pathLst>
          </a:custGeom>
          <a:solidFill>
            <a:srgbClr val="EF3A58"/>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21" name="Google Shape;121;p5"/>
          <p:cNvSpPr txBox="1"/>
          <p:nvPr/>
        </p:nvSpPr>
        <p:spPr>
          <a:xfrm>
            <a:off x="1154231" y="933827"/>
            <a:ext cx="255221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Pre-modelling:</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Macro-level PEA </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to enhance sensitivity of the broader context</a:t>
            </a:r>
            <a:endParaRPr/>
          </a:p>
        </p:txBody>
      </p:sp>
      <p:sp>
        <p:nvSpPr>
          <p:cNvPr id="122" name="Google Shape;122;p5"/>
          <p:cNvSpPr txBox="1"/>
          <p:nvPr/>
        </p:nvSpPr>
        <p:spPr>
          <a:xfrm>
            <a:off x="3925081" y="4027269"/>
            <a:ext cx="3681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rgbClr val="C00000"/>
                </a:solidFill>
                <a:latin typeface="Arial"/>
                <a:ea typeface="Arial"/>
                <a:cs typeface="Arial"/>
                <a:sym typeface="Arial"/>
              </a:rPr>
              <a:t>2</a:t>
            </a:r>
            <a:endParaRPr/>
          </a:p>
        </p:txBody>
      </p:sp>
      <p:sp>
        <p:nvSpPr>
          <p:cNvPr id="123" name="Google Shape;123;p5"/>
          <p:cNvSpPr txBox="1"/>
          <p:nvPr/>
        </p:nvSpPr>
        <p:spPr>
          <a:xfrm>
            <a:off x="2247432" y="290551"/>
            <a:ext cx="32726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chemeClr val="accent4"/>
                </a:solidFill>
                <a:latin typeface="Arial"/>
                <a:ea typeface="Arial"/>
                <a:cs typeface="Arial"/>
                <a:sym typeface="Arial"/>
              </a:rPr>
              <a:t>1</a:t>
            </a:r>
            <a:endParaRPr/>
          </a:p>
        </p:txBody>
      </p:sp>
      <p:sp>
        <p:nvSpPr>
          <p:cNvPr id="124" name="Google Shape;124;p5"/>
          <p:cNvSpPr txBox="1"/>
          <p:nvPr/>
        </p:nvSpPr>
        <p:spPr>
          <a:xfrm>
            <a:off x="2770094" y="4707723"/>
            <a:ext cx="267596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Problem Identification: </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Sector-level PEA to identify specific barriers and opportunities</a:t>
            </a:r>
            <a:endParaRPr/>
          </a:p>
        </p:txBody>
      </p:sp>
      <p:sp>
        <p:nvSpPr>
          <p:cNvPr id="125" name="Google Shape;125;p5"/>
          <p:cNvSpPr txBox="1"/>
          <p:nvPr/>
        </p:nvSpPr>
        <p:spPr>
          <a:xfrm>
            <a:off x="5767555" y="321328"/>
            <a:ext cx="36813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rgbClr val="EF3A58"/>
                </a:solidFill>
                <a:latin typeface="Arial"/>
                <a:ea typeface="Arial"/>
                <a:cs typeface="Arial"/>
                <a:sym typeface="Arial"/>
              </a:rPr>
              <a:t>3</a:t>
            </a:r>
            <a:endParaRPr/>
          </a:p>
        </p:txBody>
      </p:sp>
      <p:sp>
        <p:nvSpPr>
          <p:cNvPr id="126" name="Google Shape;126;p5"/>
          <p:cNvSpPr txBox="1"/>
          <p:nvPr/>
        </p:nvSpPr>
        <p:spPr>
          <a:xfrm>
            <a:off x="4620975" y="933827"/>
            <a:ext cx="2772418"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Scenario building </a:t>
            </a:r>
            <a:br>
              <a:rPr b="1" lang="en-GB" sz="1800">
                <a:solidFill>
                  <a:schemeClr val="dk1"/>
                </a:solidFill>
                <a:latin typeface="Arial"/>
                <a:ea typeface="Arial"/>
                <a:cs typeface="Arial"/>
                <a:sym typeface="Arial"/>
              </a:rPr>
            </a:br>
            <a:r>
              <a:rPr b="1" lang="en-GB" sz="1800">
                <a:solidFill>
                  <a:schemeClr val="dk1"/>
                </a:solidFill>
                <a:latin typeface="Arial"/>
                <a:ea typeface="Arial"/>
                <a:cs typeface="Arial"/>
                <a:sym typeface="Arial"/>
              </a:rPr>
              <a:t>&amp; consultation: </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To analysis stakeholders interests, influence &amp; impact</a:t>
            </a:r>
            <a:endParaRPr/>
          </a:p>
        </p:txBody>
      </p:sp>
      <p:sp>
        <p:nvSpPr>
          <p:cNvPr id="127" name="Google Shape;127;p5"/>
          <p:cNvSpPr txBox="1"/>
          <p:nvPr/>
        </p:nvSpPr>
        <p:spPr>
          <a:xfrm>
            <a:off x="7580240" y="4026807"/>
            <a:ext cx="32726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chemeClr val="accent3"/>
                </a:solidFill>
                <a:latin typeface="Arial"/>
                <a:ea typeface="Arial"/>
                <a:cs typeface="Arial"/>
                <a:sym typeface="Arial"/>
              </a:rPr>
              <a:t>4</a:t>
            </a:r>
            <a:endParaRPr/>
          </a:p>
        </p:txBody>
      </p:sp>
      <p:sp>
        <p:nvSpPr>
          <p:cNvPr id="128" name="Google Shape;128;p5"/>
          <p:cNvSpPr txBox="1"/>
          <p:nvPr/>
        </p:nvSpPr>
        <p:spPr>
          <a:xfrm>
            <a:off x="6359059" y="4569223"/>
            <a:ext cx="276962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Interpretation of results: </a:t>
            </a:r>
            <a:r>
              <a:rPr lang="en-GB" sz="1800">
                <a:solidFill>
                  <a:schemeClr val="dk1"/>
                </a:solidFill>
                <a:latin typeface="Arial"/>
                <a:ea typeface="Arial"/>
                <a:cs typeface="Arial"/>
                <a:sym typeface="Arial"/>
              </a:rPr>
              <a:t>problem focused PEA to understand potential problem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related to results</a:t>
            </a:r>
            <a:endParaRPr/>
          </a:p>
        </p:txBody>
      </p:sp>
      <p:sp>
        <p:nvSpPr>
          <p:cNvPr id="129" name="Google Shape;129;p5"/>
          <p:cNvSpPr/>
          <p:nvPr/>
        </p:nvSpPr>
        <p:spPr>
          <a:xfrm>
            <a:off x="9244959" y="321328"/>
            <a:ext cx="4700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a:solidFill>
                  <a:srgbClr val="00B0F0"/>
                </a:solidFill>
                <a:latin typeface="Arial"/>
                <a:ea typeface="Arial"/>
                <a:cs typeface="Arial"/>
                <a:sym typeface="Arial"/>
              </a:rPr>
              <a:t>5</a:t>
            </a:r>
            <a:endParaRPr/>
          </a:p>
        </p:txBody>
      </p:sp>
      <p:cxnSp>
        <p:nvCxnSpPr>
          <p:cNvPr id="130" name="Google Shape;130;p5"/>
          <p:cNvCxnSpPr/>
          <p:nvPr/>
        </p:nvCxnSpPr>
        <p:spPr>
          <a:xfrm>
            <a:off x="645459" y="3437542"/>
            <a:ext cx="10112188" cy="0"/>
          </a:xfrm>
          <a:prstGeom prst="straightConnector1">
            <a:avLst/>
          </a:prstGeom>
          <a:noFill/>
          <a:ln cap="rnd" cmpd="sng" w="190500">
            <a:solidFill>
              <a:schemeClr val="accent1"/>
            </a:solidFill>
            <a:prstDash val="solid"/>
            <a:round/>
            <a:headEnd len="med" w="med" type="oval"/>
            <a:tailEnd len="med" w="med" type="oval"/>
          </a:ln>
        </p:spPr>
      </p:cxnSp>
      <p:cxnSp>
        <p:nvCxnSpPr>
          <p:cNvPr id="131" name="Google Shape;131;p5"/>
          <p:cNvCxnSpPr/>
          <p:nvPr/>
        </p:nvCxnSpPr>
        <p:spPr>
          <a:xfrm>
            <a:off x="5939892" y="2866381"/>
            <a:ext cx="0" cy="810964"/>
          </a:xfrm>
          <a:prstGeom prst="straightConnector1">
            <a:avLst/>
          </a:prstGeom>
          <a:noFill/>
          <a:ln cap="flat" cmpd="sng" w="76200">
            <a:solidFill>
              <a:srgbClr val="EF3A58"/>
            </a:solidFill>
            <a:prstDash val="solid"/>
            <a:round/>
            <a:headEnd len="med" w="med" type="oval"/>
            <a:tailEnd len="med" w="med" type="oval"/>
          </a:ln>
        </p:spPr>
      </p:cxnSp>
      <p:cxnSp>
        <p:nvCxnSpPr>
          <p:cNvPr id="132" name="Google Shape;132;p5"/>
          <p:cNvCxnSpPr/>
          <p:nvPr/>
        </p:nvCxnSpPr>
        <p:spPr>
          <a:xfrm>
            <a:off x="9479959" y="2874936"/>
            <a:ext cx="0" cy="802409"/>
          </a:xfrm>
          <a:prstGeom prst="straightConnector1">
            <a:avLst/>
          </a:prstGeom>
          <a:noFill/>
          <a:ln cap="flat" cmpd="sng" w="76200">
            <a:solidFill>
              <a:srgbClr val="00B0F0"/>
            </a:solidFill>
            <a:prstDash val="solid"/>
            <a:round/>
            <a:headEnd len="med" w="med" type="oval"/>
            <a:tailEnd len="med" w="med" type="oval"/>
          </a:ln>
        </p:spPr>
      </p:cxnSp>
      <p:cxnSp>
        <p:nvCxnSpPr>
          <p:cNvPr id="133" name="Google Shape;133;p5"/>
          <p:cNvCxnSpPr/>
          <p:nvPr/>
        </p:nvCxnSpPr>
        <p:spPr>
          <a:xfrm>
            <a:off x="7743873" y="3162064"/>
            <a:ext cx="0" cy="836027"/>
          </a:xfrm>
          <a:prstGeom prst="straightConnector1">
            <a:avLst/>
          </a:prstGeom>
          <a:noFill/>
          <a:ln cap="flat" cmpd="sng" w="76200">
            <a:solidFill>
              <a:srgbClr val="9DBAFE"/>
            </a:solidFill>
            <a:prstDash val="solid"/>
            <a:round/>
            <a:headEnd len="med" w="med" type="oval"/>
            <a:tailEnd len="med" w="med" type="oval"/>
          </a:ln>
        </p:spPr>
      </p:cxnSp>
      <p:cxnSp>
        <p:nvCxnSpPr>
          <p:cNvPr id="134" name="Google Shape;134;p5"/>
          <p:cNvCxnSpPr/>
          <p:nvPr/>
        </p:nvCxnSpPr>
        <p:spPr>
          <a:xfrm rot="10800000">
            <a:off x="4115302" y="3162064"/>
            <a:ext cx="0" cy="838085"/>
          </a:xfrm>
          <a:prstGeom prst="straightConnector1">
            <a:avLst/>
          </a:prstGeom>
          <a:noFill/>
          <a:ln cap="flat" cmpd="sng" w="76200">
            <a:solidFill>
              <a:srgbClr val="C00000"/>
            </a:solidFill>
            <a:prstDash val="solid"/>
            <a:round/>
            <a:headEnd len="med" w="med" type="oval"/>
            <a:tailEnd len="med" w="med" type="oval"/>
          </a:ln>
        </p:spPr>
      </p:cxnSp>
      <p:cxnSp>
        <p:nvCxnSpPr>
          <p:cNvPr id="135" name="Google Shape;135;p5"/>
          <p:cNvCxnSpPr/>
          <p:nvPr/>
        </p:nvCxnSpPr>
        <p:spPr>
          <a:xfrm>
            <a:off x="2426826" y="2874936"/>
            <a:ext cx="0" cy="810964"/>
          </a:xfrm>
          <a:prstGeom prst="straightConnector1">
            <a:avLst/>
          </a:prstGeom>
          <a:noFill/>
          <a:ln cap="flat" cmpd="sng" w="76200">
            <a:solidFill>
              <a:schemeClr val="accent4"/>
            </a:solidFill>
            <a:prstDash val="solid"/>
            <a:round/>
            <a:headEnd len="med" w="med" type="oval"/>
            <a:tailEnd len="med" w="med" type="oval"/>
          </a:ln>
        </p:spPr>
      </p:cxnSp>
      <p:sp>
        <p:nvSpPr>
          <p:cNvPr id="136" name="Google Shape;136;p5"/>
          <p:cNvSpPr txBox="1"/>
          <p:nvPr/>
        </p:nvSpPr>
        <p:spPr>
          <a:xfrm>
            <a:off x="8197241" y="933827"/>
            <a:ext cx="265859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Arial"/>
                <a:ea typeface="Arial"/>
                <a:cs typeface="Arial"/>
                <a:sym typeface="Arial"/>
              </a:rPr>
              <a:t>Communication </a:t>
            </a:r>
            <a:br>
              <a:rPr b="1" lang="en-GB" sz="1800">
                <a:solidFill>
                  <a:schemeClr val="dk1"/>
                </a:solidFill>
                <a:latin typeface="Arial"/>
                <a:ea typeface="Arial"/>
                <a:cs typeface="Arial"/>
                <a:sym typeface="Arial"/>
              </a:rPr>
            </a:br>
            <a:r>
              <a:rPr b="1" lang="en-GB" sz="1800">
                <a:solidFill>
                  <a:schemeClr val="dk1"/>
                </a:solidFill>
                <a:latin typeface="Arial"/>
                <a:ea typeface="Arial"/>
                <a:cs typeface="Arial"/>
                <a:sym typeface="Arial"/>
              </a:rPr>
              <a:t>of results: </a:t>
            </a:r>
            <a:r>
              <a:rPr lang="en-GB" sz="1800">
                <a:solidFill>
                  <a:schemeClr val="dk1"/>
                </a:solidFill>
                <a:latin typeface="Arial"/>
                <a:ea typeface="Arial"/>
                <a:cs typeface="Arial"/>
                <a:sym typeface="Arial"/>
              </a:rPr>
              <a:t>reflect on feedback, devise communication plan (results, methods, assumptions)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p:nvPr/>
        </p:nvSpPr>
        <p:spPr>
          <a:xfrm>
            <a:off x="7964300" y="297423"/>
            <a:ext cx="3834000" cy="3908574"/>
          </a:xfrm>
          <a:prstGeom prst="ellipse">
            <a:avLst/>
          </a:prstGeom>
          <a:solidFill>
            <a:schemeClr val="accent4">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6"/>
          <p:cNvSpPr txBox="1"/>
          <p:nvPr/>
        </p:nvSpPr>
        <p:spPr>
          <a:xfrm>
            <a:off x="857731" y="1246227"/>
            <a:ext cx="9023569" cy="463946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rgbClr val="000000"/>
                </a:solidFill>
                <a:latin typeface="Arial"/>
                <a:ea typeface="Arial"/>
                <a:cs typeface="Arial"/>
                <a:sym typeface="Arial"/>
              </a:rPr>
              <a:t>What are the main characteristics of the context? </a:t>
            </a:r>
            <a:r>
              <a:rPr b="0" i="0" lang="en-GB" sz="2000" u="none" cap="none" strike="noStrike">
                <a:solidFill>
                  <a:srgbClr val="000000"/>
                </a:solidFill>
                <a:latin typeface="Arial"/>
                <a:ea typeface="Arial"/>
                <a:cs typeface="Arial"/>
                <a:sym typeface="Arial"/>
              </a:rPr>
              <a:t>What are the most important events in the country’s political history? How does geography</a:t>
            </a:r>
            <a:r>
              <a:rPr b="1" i="0" lang="en-GB" sz="2000" u="none" cap="none" strike="noStrike">
                <a:solidFill>
                  <a:srgbClr val="000000"/>
                </a:solidFill>
                <a:latin typeface="Arial"/>
                <a:ea typeface="Arial"/>
                <a:cs typeface="Arial"/>
                <a:sym typeface="Arial"/>
              </a:rPr>
              <a:t> </a:t>
            </a:r>
            <a:r>
              <a:rPr b="0" i="0" lang="en-GB" sz="2000" u="none" cap="none" strike="noStrike">
                <a:solidFill>
                  <a:srgbClr val="000000"/>
                </a:solidFill>
                <a:latin typeface="Arial"/>
                <a:ea typeface="Arial"/>
                <a:cs typeface="Arial"/>
                <a:sym typeface="Arial"/>
              </a:rPr>
              <a:t>influence its politics and economics? </a:t>
            </a:r>
            <a:endParaRPr b="0" i="0" sz="18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is the structure of the economy? Which sectors are most significant; what is the role of the state? How does geopolitics</a:t>
            </a:r>
            <a:r>
              <a:rPr b="1" i="0" lang="en-GB" sz="2000" u="none" cap="none" strike="noStrike">
                <a:solidFill>
                  <a:srgbClr val="000000"/>
                </a:solidFill>
                <a:latin typeface="Arial"/>
                <a:ea typeface="Arial"/>
                <a:cs typeface="Arial"/>
                <a:sym typeface="Arial"/>
              </a:rPr>
              <a:t> </a:t>
            </a:r>
            <a:r>
              <a:rPr b="0" i="0" lang="en-GB" sz="2000" u="none" cap="none" strike="noStrike">
                <a:solidFill>
                  <a:srgbClr val="000000"/>
                </a:solidFill>
                <a:latin typeface="Arial"/>
                <a:ea typeface="Arial"/>
                <a:cs typeface="Arial"/>
                <a:sym typeface="Arial"/>
              </a:rPr>
              <a:t>influence national politics and economics? What roles do external actors play?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formal and informal rules govern individuals and organisations behaviour? What new pressures have come to the fore? what impact could they have to the modelling process and outputs uptake?</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are the dominant ideologies and values which shape the political system and public policy? What are the </a:t>
            </a:r>
            <a:r>
              <a:rPr b="0" i="0" lang="en-GB" sz="1900" u="none" cap="none" strike="noStrike">
                <a:solidFill>
                  <a:srgbClr val="000000"/>
                </a:solidFill>
                <a:latin typeface="Arial"/>
                <a:ea typeface="Arial"/>
                <a:cs typeface="Arial"/>
                <a:sym typeface="Arial"/>
              </a:rPr>
              <a:t>linkages between these beliefs, rules and attitudes towards evidence based policymaking, including modelling?</a:t>
            </a:r>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44" name="Google Shape;144;p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145" name="Google Shape;145;p6"/>
          <p:cNvSpPr txBox="1"/>
          <p:nvPr/>
        </p:nvSpPr>
        <p:spPr>
          <a:xfrm>
            <a:off x="986826" y="641391"/>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6.1.1 A political economy lens: macro-level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nvSpPr>
        <p:spPr>
          <a:xfrm>
            <a:off x="834081" y="1432396"/>
            <a:ext cx="9476567" cy="463946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How is the sector in question organised and regulated? What are the rules and institutional structures? How are the sector and its components being funded?</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are the constraints and opportunities the sector faces? What interests drive/maintain the current system?</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How do technical characteristics of the sector influence actors’ interest? How has the sector been evolving? How have structural factors shaped the way in which the sector has evolved?</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are the relevant policy processes linked to the sector? What ideas and narratives shape how policymakers define ‘acceptable evidence’ in the sector?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How do decision makers in the sector rank different types of evidence? How do they determine ‘relevance’ and ‘credibility’? </a:t>
            </a:r>
            <a:endParaRPr b="0" i="0" sz="1900" u="none" cap="none" strike="noStrike">
              <a:solidFill>
                <a:srgbClr val="000000"/>
              </a:solidFill>
              <a:latin typeface="Arial"/>
              <a:ea typeface="Arial"/>
              <a:cs typeface="Arial"/>
              <a:sym typeface="Arial"/>
            </a:endParaRPr>
          </a:p>
          <a:p>
            <a:pPr indent="0" lvl="0" marL="0" marR="0" rtl="0" algn="just">
              <a:lnSpc>
                <a:spcPct val="100000"/>
              </a:lnSpc>
              <a:spcBef>
                <a:spcPts val="100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2" name="Google Shape;152;p7"/>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6.1.2 A political economy lens: sector-level </a:t>
            </a:r>
            <a:endParaRPr/>
          </a:p>
          <a:p>
            <a:pPr indent="0" lvl="0" marL="0" marR="0" rtl="0" algn="l">
              <a:lnSpc>
                <a:spcPct val="100000"/>
              </a:lnSpc>
              <a:spcBef>
                <a:spcPts val="1200"/>
              </a:spcBef>
              <a:spcAft>
                <a:spcPts val="0"/>
              </a:spcAft>
              <a:buNone/>
            </a:pPr>
            <a:r>
              <a:t/>
            </a:r>
            <a:endParaRPr b="1" i="0" sz="2400" u="none" cap="none" strike="noStrike">
              <a:solidFill>
                <a:schemeClr val="accent5"/>
              </a:solidFill>
              <a:latin typeface="Arial"/>
              <a:ea typeface="Arial"/>
              <a:cs typeface="Arial"/>
              <a:sym typeface="Arial"/>
            </a:endParaRPr>
          </a:p>
        </p:txBody>
      </p:sp>
      <p:sp>
        <p:nvSpPr>
          <p:cNvPr id="153" name="Google Shape;153;p7"/>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154" name="Google Shape;154;p7"/>
          <p:cNvSpPr/>
          <p:nvPr/>
        </p:nvSpPr>
        <p:spPr>
          <a:xfrm>
            <a:off x="7964300" y="261135"/>
            <a:ext cx="3834000" cy="3906000"/>
          </a:xfrm>
          <a:prstGeom prst="ellipse">
            <a:avLst/>
          </a:prstGeom>
          <a:solidFill>
            <a:srgbClr val="910C22">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nvSpPr>
        <p:spPr>
          <a:xfrm>
            <a:off x="834081" y="1495597"/>
            <a:ext cx="9145491" cy="463946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Who are the main actors in the sector? Are there any important actors from outside the sector? How much power</a:t>
            </a:r>
            <a:r>
              <a:rPr b="1" i="0" lang="en-GB" sz="2000" u="none" cap="none" strike="noStrike">
                <a:solidFill>
                  <a:srgbClr val="000000"/>
                </a:solidFill>
                <a:latin typeface="Arial"/>
                <a:ea typeface="Arial"/>
                <a:cs typeface="Arial"/>
                <a:sym typeface="Arial"/>
              </a:rPr>
              <a:t> </a:t>
            </a:r>
            <a:r>
              <a:rPr b="0" i="0" lang="en-GB" sz="2000" u="none" cap="none" strike="noStrike">
                <a:solidFill>
                  <a:srgbClr val="000000"/>
                </a:solidFill>
                <a:latin typeface="Arial"/>
                <a:ea typeface="Arial"/>
                <a:cs typeface="Arial"/>
                <a:sym typeface="Arial"/>
              </a:rPr>
              <a:t>do they have? How do these power relationships influence policy processes?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are the issues prominent to the problem modelling is addressing? How are different groups organised around these issues them? How do they derive their authority? Which interests do they represent?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is the nature of relationships between the key actors? Who are the key decision makers? What influences their decisions? </a:t>
            </a:r>
            <a:endParaRPr b="0" i="0" sz="2000" u="none" cap="none" strike="noStrike">
              <a:solidFill>
                <a:srgbClr val="000000"/>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How do organise to exert pressure and influence? How unified or fragmented are these efforts? Why and to what effect? Are interests and priorities across these different groups  aligned?</a:t>
            </a:r>
            <a:endParaRPr/>
          </a:p>
        </p:txBody>
      </p:sp>
      <p:sp>
        <p:nvSpPr>
          <p:cNvPr id="161" name="Google Shape;161;p8"/>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6.1.3 A political economy lens: stakeholder engagement</a:t>
            </a:r>
            <a:endParaRPr/>
          </a:p>
        </p:txBody>
      </p:sp>
      <p:sp>
        <p:nvSpPr>
          <p:cNvPr id="162" name="Google Shape;162;p8"/>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163" name="Google Shape;163;p8"/>
          <p:cNvSpPr/>
          <p:nvPr/>
        </p:nvSpPr>
        <p:spPr>
          <a:xfrm>
            <a:off x="7964300" y="229463"/>
            <a:ext cx="3834000" cy="3906000"/>
          </a:xfrm>
          <a:prstGeom prst="ellipse">
            <a:avLst/>
          </a:prstGeom>
          <a:solidFill>
            <a:srgbClr val="EF3B5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nvSpPr>
        <p:spPr>
          <a:xfrm>
            <a:off x="834081" y="1401998"/>
            <a:ext cx="8830181" cy="463946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To what extent can the the modelling results be nested in sector or national institutional frameworks?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Are the laws and regulations that are in place that can accommodate the modelling results?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are the current contextual events and processes that are likely to impact how the modelling results are received by different stakeholders?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Does the modelling outputs have a high profile in national or local politics, and why? What impact would that have on how policy and decision makers react to the result?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What caveats and context related are important to consider and include related to recommendations and results interpretation?</a:t>
            </a:r>
            <a:endParaRPr/>
          </a:p>
          <a:p>
            <a:pPr indent="-228600" lvl="0" marL="34290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9"/>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400" u="none" cap="none" strike="noStrike">
                <a:solidFill>
                  <a:schemeClr val="accent5"/>
                </a:solidFill>
                <a:latin typeface="Open Sans"/>
                <a:ea typeface="Open Sans"/>
                <a:cs typeface="Open Sans"/>
                <a:sym typeface="Open Sans"/>
              </a:rPr>
              <a:t>6.1.4 A political economy lens: results interpretation</a:t>
            </a:r>
            <a:endParaRPr/>
          </a:p>
        </p:txBody>
      </p:sp>
      <p:sp>
        <p:nvSpPr>
          <p:cNvPr id="171" name="Google Shape;171;p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172" name="Google Shape;172;p9"/>
          <p:cNvSpPr/>
          <p:nvPr/>
        </p:nvSpPr>
        <p:spPr>
          <a:xfrm>
            <a:off x="8067775" y="317303"/>
            <a:ext cx="3762000" cy="3906000"/>
          </a:xfrm>
          <a:prstGeom prst="ellipse">
            <a:avLst/>
          </a:prstGeom>
          <a:solidFill>
            <a:srgbClr val="9FBBFE">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9"/>
          <p:cNvSpPr/>
          <p:nvPr/>
        </p:nvSpPr>
        <p:spPr>
          <a:xfrm>
            <a:off x="8067775" y="2526678"/>
            <a:ext cx="3762000" cy="3906000"/>
          </a:xfrm>
          <a:prstGeom prst="ellipse">
            <a:avLst/>
          </a:prstGeom>
          <a:solidFill>
            <a:srgbClr val="00B0F0">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