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 id="2147483662" r:id="rId5"/>
  </p:sldMasterIdLst>
  <p:notesMasterIdLst>
    <p:notesMasterId r:id="rId33"/>
  </p:notesMasterIdLst>
  <p:sldIdLst>
    <p:sldId id="256" r:id="rId6"/>
    <p:sldId id="258" r:id="rId7"/>
    <p:sldId id="274" r:id="rId8"/>
    <p:sldId id="275" r:id="rId9"/>
    <p:sldId id="276" r:id="rId10"/>
    <p:sldId id="277" r:id="rId11"/>
    <p:sldId id="278" r:id="rId12"/>
    <p:sldId id="261" r:id="rId13"/>
    <p:sldId id="279" r:id="rId14"/>
    <p:sldId id="262" r:id="rId15"/>
    <p:sldId id="263" r:id="rId16"/>
    <p:sldId id="265" r:id="rId17"/>
    <p:sldId id="280" r:id="rId18"/>
    <p:sldId id="267" r:id="rId19"/>
    <p:sldId id="284" r:id="rId20"/>
    <p:sldId id="268" r:id="rId21"/>
    <p:sldId id="269" r:id="rId22"/>
    <p:sldId id="282" r:id="rId23"/>
    <p:sldId id="285" r:id="rId24"/>
    <p:sldId id="294" r:id="rId25"/>
    <p:sldId id="296" r:id="rId26"/>
    <p:sldId id="297" r:id="rId27"/>
    <p:sldId id="298" r:id="rId28"/>
    <p:sldId id="299" r:id="rId29"/>
    <p:sldId id="291" r:id="rId30"/>
    <p:sldId id="301" r:id="rId31"/>
    <p:sldId id="30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GZZYdSAaI+DQXsDl7xg9tg==" hashData="2iTROiXIxydWcT7+CQUi5n4qMkj2FZEUg9oe+U6PQjiERcVkE0etaoTOdqafmR2pUTuj/2uGTDpogRq2JI8QG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4" roundtripDataSignature="AMtx7mhj9JgHjndK2fnFS89Uz03erOyDj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Bowen" initials="J" lastIdx="4" clrIdx="0">
    <p:extLst>
      <p:ext uri="{19B8F6BF-5375-455C-9EA6-DF929625EA0E}">
        <p15:presenceInfo xmlns:p15="http://schemas.microsoft.com/office/powerpoint/2012/main" userId="S::jb36559@open.ac.uk::901a49f7-53ec-45fc-88d3-b66d1dd7b5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7373D8-6D3A-BECE-AE7B-BD6ED136F850}" v="550" dt="2021-03-10T15:59:06.517"/>
    <p1510:client id="{925DAF8E-FB05-1446-5128-B81C8B2BBCC0}" v="90" dt="2021-03-12T11:11:48.511"/>
    <p1510:client id="{B1308253-86C3-2706-D1B8-17FF960C8EBE}" v="5" dt="2021-03-15T13:31:56.983"/>
    <p1510:client id="{B23F4BF6-77DD-D990-CC40-853C596AFBA3}" v="2" dt="2021-03-10T11:59:38.660"/>
    <p1510:client id="{D069B835-C699-DE86-C80C-E7DAB134F5FC}" v="14" dt="2021-03-15T07:53:43.900"/>
    <p1510:client id="{EC46B39F-0044-2000-7E7F-18768963EA11}" v="20" dt="2021-03-11T17:09:07.071"/>
    <p1510:client id="{F0A60187-D2BF-25B7-BED3-B342603FE03F}" v="1" dt="2021-03-12T08:12:10.162"/>
    <p1510:client id="{F349259A-3301-B42B-FE16-35E9CC792FB3}" v="9" dt="2021-03-15T05:59:13.4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03"/>
    <p:restoredTop sz="72217" autoAdjust="0"/>
  </p:normalViewPr>
  <p:slideViewPr>
    <p:cSldViewPr snapToGrid="0">
      <p:cViewPr varScale="1">
        <p:scale>
          <a:sx n="62" d="100"/>
          <a:sy n="62" d="100"/>
        </p:scale>
        <p:origin x="1574"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customschemas.google.com/relationships/presentationmetadata" Target="meta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di.moksnes@desa.kth.se" userId="S::urn:spo:guest#nandi.moksnes@desa.kth.se::" providerId="AD" clId="Web-{B1308253-86C3-2706-D1B8-17FF960C8EBE}"/>
    <pc:docChg chg="modSld">
      <pc:chgData name="nandi.moksnes@desa.kth.se" userId="S::urn:spo:guest#nandi.moksnes@desa.kth.se::" providerId="AD" clId="Web-{B1308253-86C3-2706-D1B8-17FF960C8EBE}" dt="2021-03-15T13:31:54.420" v="47"/>
      <pc:docMkLst>
        <pc:docMk/>
      </pc:docMkLst>
      <pc:sldChg chg="modNotes">
        <pc:chgData name="nandi.moksnes@desa.kth.se" userId="S::urn:spo:guest#nandi.moksnes@desa.kth.se::" providerId="AD" clId="Web-{B1308253-86C3-2706-D1B8-17FF960C8EBE}" dt="2021-03-15T13:30:55.545" v="30"/>
        <pc:sldMkLst>
          <pc:docMk/>
          <pc:sldMk cId="0" sldId="267"/>
        </pc:sldMkLst>
      </pc:sldChg>
      <pc:sldChg chg="modNotes">
        <pc:chgData name="nandi.moksnes@desa.kth.se" userId="S::urn:spo:guest#nandi.moksnes@desa.kth.se::" providerId="AD" clId="Web-{B1308253-86C3-2706-D1B8-17FF960C8EBE}" dt="2021-03-15T13:31:29.998" v="37"/>
        <pc:sldMkLst>
          <pc:docMk/>
          <pc:sldMk cId="0" sldId="268"/>
        </pc:sldMkLst>
      </pc:sldChg>
      <pc:sldChg chg="modNotes">
        <pc:chgData name="nandi.moksnes@desa.kth.se" userId="S::urn:spo:guest#nandi.moksnes@desa.kth.se::" providerId="AD" clId="Web-{B1308253-86C3-2706-D1B8-17FF960C8EBE}" dt="2021-03-15T13:31:54.420" v="47"/>
        <pc:sldMkLst>
          <pc:docMk/>
          <pc:sldMk cId="0" sldId="269"/>
        </pc:sldMkLst>
      </pc:sldChg>
      <pc:sldChg chg="modNotes">
        <pc:chgData name="nandi.moksnes@desa.kth.se" userId="S::urn:spo:guest#nandi.moksnes@desa.kth.se::" providerId="AD" clId="Web-{B1308253-86C3-2706-D1B8-17FF960C8EBE}" dt="2021-03-15T13:29:24.138" v="3"/>
        <pc:sldMkLst>
          <pc:docMk/>
          <pc:sldMk cId="966551609" sldId="277"/>
        </pc:sldMkLst>
      </pc:sldChg>
      <pc:sldChg chg="modNotes">
        <pc:chgData name="nandi.moksnes@desa.kth.se" userId="S::urn:spo:guest#nandi.moksnes@desa.kth.se::" providerId="AD" clId="Web-{B1308253-86C3-2706-D1B8-17FF960C8EBE}" dt="2021-03-15T13:30:05.623" v="18"/>
        <pc:sldMkLst>
          <pc:docMk/>
          <pc:sldMk cId="565826990" sldId="279"/>
        </pc:sldMkLst>
      </pc:sldChg>
      <pc:sldChg chg="modNotes">
        <pc:chgData name="nandi.moksnes@desa.kth.se" userId="S::urn:spo:guest#nandi.moksnes@desa.kth.se::" providerId="AD" clId="Web-{B1308253-86C3-2706-D1B8-17FF960C8EBE}" dt="2021-03-15T13:31:20.342" v="34"/>
        <pc:sldMkLst>
          <pc:docMk/>
          <pc:sldMk cId="2817162845" sldId="284"/>
        </pc:sldMkLst>
      </pc:sldChg>
    </pc:docChg>
  </pc:docChgLst>
  <pc:docChgLst>
    <pc:chgData name="Allington, Lucy" userId="0c3dcd08-4988-403f-8eba-f42e59c87b71" providerId="ADAL" clId="{26138B79-A9C7-4E0F-ABE2-2513E1FE0D04}"/>
    <pc:docChg chg="modSld">
      <pc:chgData name="Allington, Lucy" userId="0c3dcd08-4988-403f-8eba-f42e59c87b71" providerId="ADAL" clId="{26138B79-A9C7-4E0F-ABE2-2513E1FE0D04}" dt="2021-03-26T14:19:24.416" v="0" actId="1076"/>
      <pc:docMkLst>
        <pc:docMk/>
      </pc:docMkLst>
      <pc:sldChg chg="modSp mod">
        <pc:chgData name="Allington, Lucy" userId="0c3dcd08-4988-403f-8eba-f42e59c87b71" providerId="ADAL" clId="{26138B79-A9C7-4E0F-ABE2-2513E1FE0D04}" dt="2021-03-26T14:19:24.416" v="0" actId="1076"/>
        <pc:sldMkLst>
          <pc:docMk/>
          <pc:sldMk cId="0" sldId="256"/>
        </pc:sldMkLst>
        <pc:spChg chg="mod">
          <ac:chgData name="Allington, Lucy" userId="0c3dcd08-4988-403f-8eba-f42e59c87b71" providerId="ADAL" clId="{26138B79-A9C7-4E0F-ABE2-2513E1FE0D04}" dt="2021-03-26T14:19:24.416" v="0" actId="1076"/>
          <ac:spMkLst>
            <pc:docMk/>
            <pc:sldMk cId="0" sldId="256"/>
            <ac:spMk id="8" creationId="{7A64E691-7814-FE47-A332-0A7257AB013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000" dirty="0"/>
          </a:p>
        </p:txBody>
      </p:sp>
      <p:sp>
        <p:nvSpPr>
          <p:cNvPr id="87" name="Google Shape;87;p1:notes"/>
          <p:cNvSpPr txBox="1">
            <a:spLocks noGrp="1"/>
          </p:cNvSpPr>
          <p:nvPr>
            <p:ph type="sldNum" idx="12"/>
          </p:nvPr>
        </p:nvSpPr>
        <p:spPr>
          <a:xfrm>
            <a:off x="3884614" y="8685214"/>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Cuando se trata de Python y de ejecutar el análisis OnSSET lo que hemos hablado hasta ahora es una breve explicación de Python y sus principales funcionalidades y por qué </a:t>
            </a:r>
            <a:r>
              <a:rPr lang="en-GB" sz="1200" b="0" i="0" u="none" strike="noStrike" cap="none" baseline="0" dirty="0">
                <a:solidFill>
                  <a:schemeClr val="dk1"/>
                </a:solidFill>
                <a:effectLst/>
                <a:latin typeface="Calibri"/>
                <a:ea typeface="Calibri"/>
                <a:cs typeface="Calibri"/>
                <a:sym typeface="Calibri"/>
              </a:rPr>
              <a:t>lo </a:t>
            </a:r>
            <a:r>
              <a:rPr lang="en-GB" dirty="0"/>
              <a:t>utilizamos</a:t>
            </a:r>
            <a:r>
              <a:rPr lang="en-GB" sz="1200" b="0" i="0" u="none" strike="noStrike" cap="none" baseline="0" dirty="0">
                <a:solidFill>
                  <a:schemeClr val="dk1"/>
                </a:solidFill>
                <a:effectLst/>
                <a:latin typeface="Calibri"/>
                <a:ea typeface="Calibri"/>
                <a:cs typeface="Calibri"/>
                <a:sym typeface="Calibri"/>
              </a:rPr>
              <a:t>. Es </a:t>
            </a:r>
            <a:r>
              <a:rPr lang="en-GB" sz="1200" b="0" i="0" u="none" strike="noStrike" cap="none" dirty="0">
                <a:solidFill>
                  <a:schemeClr val="dk1"/>
                </a:solidFill>
                <a:effectLst/>
                <a:latin typeface="Calibri"/>
                <a:ea typeface="Calibri"/>
                <a:cs typeface="Calibri"/>
                <a:sym typeface="Calibri"/>
              </a:rPr>
              <a:t>importante señalar en este punto </a:t>
            </a:r>
            <a:r>
              <a:rPr lang="en-GB" dirty="0"/>
              <a:t>que</a:t>
            </a:r>
            <a:r>
              <a:rPr lang="en-GB" sz="1200" b="0" i="0" u="none" strike="noStrike" cap="none" dirty="0">
                <a:solidFill>
                  <a:schemeClr val="dk1"/>
                </a:solidFill>
                <a:effectLst/>
                <a:latin typeface="Calibri"/>
                <a:ea typeface="Calibri"/>
                <a:cs typeface="Calibri"/>
                <a:sym typeface="Calibri"/>
              </a:rPr>
              <a:t> para ejecutar la herramienta OnSSET no es necesario tener </a:t>
            </a:r>
            <a:r>
              <a:rPr lang="en-GB" dirty="0"/>
              <a:t>conocimientos de </a:t>
            </a:r>
            <a:r>
              <a:rPr lang="en-GB" sz="1200" b="0" i="0" u="none" strike="noStrike" cap="none" dirty="0">
                <a:solidFill>
                  <a:schemeClr val="dk1"/>
                </a:solidFill>
                <a:effectLst/>
                <a:latin typeface="Calibri"/>
                <a:ea typeface="Calibri"/>
                <a:cs typeface="Calibri"/>
                <a:sym typeface="Calibri"/>
              </a:rPr>
              <a:t>programación en Python. </a:t>
            </a:r>
            <a:r>
              <a:rPr lang="en-GB" dirty="0"/>
              <a:t>OnSSET está </a:t>
            </a:r>
            <a:r>
              <a:rPr lang="en-GB" sz="1200" b="0" i="0" u="none" strike="noStrike" cap="none" dirty="0">
                <a:solidFill>
                  <a:schemeClr val="dk1"/>
                </a:solidFill>
                <a:effectLst/>
                <a:latin typeface="Calibri"/>
                <a:ea typeface="Calibri"/>
                <a:cs typeface="Calibri"/>
                <a:sym typeface="Calibri"/>
              </a:rPr>
              <a:t>construida </a:t>
            </a:r>
            <a:r>
              <a:rPr lang="en-GB" dirty="0"/>
              <a:t>para que un análisis pueda ser ejecutado sin conocimientos de programación</a:t>
            </a:r>
            <a:r>
              <a:rPr lang="en-GB" sz="1200" b="0" i="0" u="none" strike="noStrike" cap="none" dirty="0">
                <a:solidFill>
                  <a:schemeClr val="dk1"/>
                </a:solidFill>
                <a:effectLst/>
                <a:latin typeface="Calibri"/>
                <a:ea typeface="Calibri"/>
                <a:cs typeface="Calibri"/>
                <a:sym typeface="Calibri"/>
              </a:rPr>
              <a:t>. Si quiere empezar a mejorar la herramienta o hacer nuevas adiciones de código para dar nuevas funcionalidades</a:t>
            </a:r>
            <a:r>
              <a:rPr lang="en-GB" dirty="0"/>
              <a:t>, </a:t>
            </a:r>
            <a:r>
              <a:rPr lang="en-GB" sz="1200" b="0" i="0" u="none" strike="noStrike" cap="none" dirty="0">
                <a:solidFill>
                  <a:schemeClr val="dk1"/>
                </a:solidFill>
                <a:effectLst/>
                <a:latin typeface="Calibri"/>
                <a:ea typeface="Calibri"/>
                <a:cs typeface="Calibri"/>
                <a:sym typeface="Calibri"/>
              </a:rPr>
              <a:t>puede hacerlo usando Python. Pero eso requiere </a:t>
            </a:r>
            <a:r>
              <a:rPr lang="en-GB" dirty="0"/>
              <a:t>que </a:t>
            </a:r>
            <a:r>
              <a:rPr lang="en-GB" sz="1200" b="0" i="0" u="none" strike="noStrike" cap="none" dirty="0">
                <a:solidFill>
                  <a:schemeClr val="dk1"/>
                </a:solidFill>
                <a:effectLst/>
                <a:latin typeface="Calibri"/>
                <a:ea typeface="Calibri"/>
                <a:cs typeface="Calibri"/>
                <a:sym typeface="Calibri"/>
              </a:rPr>
              <a:t>aprendas </a:t>
            </a:r>
            <a:r>
              <a:rPr lang="en-GB" sz="1200" b="0" i="0" u="none" strike="noStrike" cap="none" baseline="0" dirty="0">
                <a:solidFill>
                  <a:schemeClr val="dk1"/>
                </a:solidFill>
                <a:effectLst/>
                <a:latin typeface="Calibri"/>
                <a:ea typeface="Calibri"/>
                <a:cs typeface="Calibri"/>
                <a:sym typeface="Calibri"/>
              </a:rPr>
              <a:t>al </a:t>
            </a:r>
            <a:r>
              <a:rPr lang="en-GB" sz="1200" b="0" i="0" u="none" strike="noStrike" cap="none" dirty="0">
                <a:solidFill>
                  <a:schemeClr val="dk1"/>
                </a:solidFill>
                <a:effectLst/>
                <a:latin typeface="Calibri"/>
                <a:ea typeface="Calibri"/>
                <a:cs typeface="Calibri"/>
                <a:sym typeface="Calibri"/>
              </a:rPr>
              <a:t>menos algo de programación básica</a:t>
            </a:r>
            <a:r>
              <a:rPr lang="en-GB" dirty="0"/>
              <a:t>, </a:t>
            </a:r>
            <a:r>
              <a:rPr lang="en-GB" sz="1200" b="0" i="0" u="none" strike="noStrike" cap="none" dirty="0">
                <a:solidFill>
                  <a:schemeClr val="dk1"/>
                </a:solidFill>
                <a:effectLst/>
                <a:latin typeface="Calibri"/>
                <a:ea typeface="Calibri"/>
                <a:cs typeface="Calibri"/>
                <a:sym typeface="Calibri"/>
              </a:rPr>
              <a:t>lo que puede hacerse a través de sitios web en línea. En este curso no veremos cómo actualizar el código</a:t>
            </a:r>
            <a:r>
              <a:rPr lang="en-GB" dirty="0"/>
              <a:t>. </a:t>
            </a:r>
            <a:endParaRPr sz="1300" dirty="0"/>
          </a:p>
        </p:txBody>
      </p:sp>
      <p:sp>
        <p:nvSpPr>
          <p:cNvPr id="149" name="Google Shape;14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Los mensajes clave de esta primera parte es que </a:t>
            </a:r>
            <a:r>
              <a:rPr lang="en-GB" dirty="0"/>
              <a:t>estamos </a:t>
            </a:r>
            <a:r>
              <a:rPr lang="en-GB" sz="1200" b="0" i="0" u="none" strike="noStrike" cap="none" dirty="0">
                <a:solidFill>
                  <a:schemeClr val="dk1"/>
                </a:solidFill>
                <a:effectLst/>
                <a:latin typeface="Calibri"/>
                <a:ea typeface="Calibri"/>
                <a:cs typeface="Calibri"/>
                <a:sym typeface="Calibri"/>
              </a:rPr>
              <a:t>utilizando Python, un lenguaje de programación que se utiliza para ejecutar la herramienta OnSSET. La segunda parte es que Python es de código abierto y está disponible de forma gratuita, lo que significa que puedes ir y descargarlo del sitio web de Python de forma gratuita. Es importante </a:t>
            </a:r>
            <a:r>
              <a:rPr lang="en-GB" dirty="0"/>
              <a:t>tener en cuenta </a:t>
            </a:r>
            <a:r>
              <a:rPr lang="en-GB" sz="1200" b="0" i="0" u="none" strike="noStrike" cap="none" dirty="0">
                <a:solidFill>
                  <a:schemeClr val="dk1"/>
                </a:solidFill>
                <a:effectLst/>
                <a:latin typeface="Calibri"/>
                <a:ea typeface="Calibri"/>
                <a:cs typeface="Calibri"/>
                <a:sym typeface="Calibri"/>
              </a:rPr>
              <a:t>que para generar escenarios de electrificación con OnSSET no es necesario tener conocimientos de programación. Pero si tienes conocimientos de programación o </a:t>
            </a:r>
            <a:r>
              <a:rPr lang="en-GB" dirty="0"/>
              <a:t>si quieres editar o mejorar el OnSSET </a:t>
            </a:r>
            <a:r>
              <a:rPr lang="en-GB" sz="1200" i="0" u="none" strike="noStrike" cap="none" dirty="0">
                <a:solidFill>
                  <a:schemeClr val="dk1"/>
                </a:solidFill>
                <a:effectLst/>
                <a:latin typeface="Calibri"/>
                <a:ea typeface="Calibri"/>
                <a:cs typeface="Calibri"/>
                <a:sym typeface="Calibri"/>
              </a:rPr>
              <a:t>tú mismo</a:t>
            </a:r>
            <a:r>
              <a:rPr lang="en-GB" sz="1200" b="0" i="0" u="none" strike="noStrike" cap="none" dirty="0">
                <a:solidFill>
                  <a:schemeClr val="dk1"/>
                </a:solidFill>
                <a:effectLst/>
                <a:latin typeface="Calibri"/>
                <a:ea typeface="Calibri"/>
                <a:cs typeface="Calibri"/>
                <a:sym typeface="Calibri"/>
              </a:rPr>
              <a:t>, es necesario programar en Python. Y por último, si descargas el paquete Anaconda para Python, puedes descargar el OnSSET Jupyter Notebook y ejecutarlo sin conexión en tu propio ordenador</a:t>
            </a:r>
            <a:r>
              <a:rPr lang="en-GB" dirty="0"/>
              <a:t>. Esto </a:t>
            </a:r>
            <a:r>
              <a:rPr lang="en-GB" sz="1200" b="0" i="0" u="none" strike="noStrike" cap="none" dirty="0">
                <a:solidFill>
                  <a:schemeClr val="dk1"/>
                </a:solidFill>
                <a:effectLst/>
                <a:latin typeface="Calibri"/>
                <a:ea typeface="Calibri"/>
                <a:cs typeface="Calibri"/>
                <a:sym typeface="Calibri"/>
              </a:rPr>
              <a:t>es lo que haremos en este curso. En la segunda parte de esta conferencia, hablaremos de los procesos necesarios para ejecutar un escenario de electrificación geoespacial utilizando OnSSET</a:t>
            </a:r>
            <a:r>
              <a:rPr lang="en-GB" dirty="0"/>
              <a:t>. </a:t>
            </a:r>
            <a:endParaRPr dirty="0"/>
          </a:p>
        </p:txBody>
      </p:sp>
      <p:sp>
        <p:nvSpPr>
          <p:cNvPr id="164" name="Google Shape;16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GB" dirty="0"/>
              <a:t>La herramienta que utilizaremos para el ejercicio práctico es el Generador de la Plataforma Global de Electrificación (Generador GEP). El </a:t>
            </a:r>
            <a:r>
              <a:rPr lang="en-GB" sz="1200" b="0" i="0" u="none" strike="noStrike" cap="none" dirty="0">
                <a:solidFill>
                  <a:schemeClr val="dk1"/>
                </a:solidFill>
                <a:effectLst/>
                <a:latin typeface="Calibri"/>
                <a:ea typeface="Calibri"/>
                <a:cs typeface="Calibri"/>
                <a:sym typeface="Calibri"/>
              </a:rPr>
              <a:t>primer paso del </a:t>
            </a:r>
            <a:r>
              <a:rPr lang="en-GB" dirty="0"/>
              <a:t>proceso del Generador de GEP </a:t>
            </a:r>
            <a:r>
              <a:rPr lang="en-GB" sz="1200" i="0" u="none" strike="noStrike" cap="none" dirty="0">
                <a:solidFill>
                  <a:schemeClr val="dk1"/>
                </a:solidFill>
                <a:effectLst/>
                <a:latin typeface="Calibri"/>
                <a:ea typeface="Calibri"/>
                <a:cs typeface="Calibri"/>
                <a:sym typeface="Calibri"/>
              </a:rPr>
              <a:t>es </a:t>
            </a:r>
            <a:r>
              <a:rPr lang="en-GB" sz="1200" b="0" i="0" u="none" strike="noStrike" cap="none" dirty="0">
                <a:solidFill>
                  <a:schemeClr val="dk1"/>
                </a:solidFill>
                <a:effectLst/>
                <a:latin typeface="Calibri"/>
                <a:ea typeface="Calibri"/>
                <a:cs typeface="Calibri"/>
                <a:sym typeface="Calibri"/>
              </a:rPr>
              <a:t>recopilar todos los datos geoespaciales. </a:t>
            </a:r>
            <a:r>
              <a:rPr lang="en-GB" dirty="0"/>
              <a:t>Este es </a:t>
            </a:r>
            <a:r>
              <a:rPr lang="en-GB" sz="1200" b="0" i="0" u="none" strike="noStrike" cap="none" dirty="0">
                <a:solidFill>
                  <a:schemeClr val="dk1"/>
                </a:solidFill>
                <a:effectLst/>
                <a:latin typeface="Calibri"/>
                <a:ea typeface="Calibri"/>
                <a:cs typeface="Calibri"/>
                <a:sym typeface="Calibri"/>
              </a:rPr>
              <a:t>también el primer paso de </a:t>
            </a:r>
            <a:r>
              <a:rPr lang="en-GB" dirty="0"/>
              <a:t>la metodología de siete pasos que </a:t>
            </a:r>
            <a:r>
              <a:rPr lang="en-GB" sz="1200" b="0" i="0" u="none" strike="noStrike" cap="none" dirty="0">
                <a:solidFill>
                  <a:schemeClr val="dk1"/>
                </a:solidFill>
                <a:effectLst/>
                <a:latin typeface="Calibri"/>
                <a:ea typeface="Calibri"/>
                <a:cs typeface="Calibri"/>
                <a:sym typeface="Calibri"/>
              </a:rPr>
              <a:t>explicamos en la clase 5. El siguiente paso es procesar este </a:t>
            </a:r>
            <a:r>
              <a:rPr lang="en-GB" sz="1200" b="0" i="0" u="none" strike="noStrike" cap="none" baseline="0" dirty="0">
                <a:solidFill>
                  <a:schemeClr val="dk1"/>
                </a:solidFill>
                <a:effectLst/>
                <a:latin typeface="Calibri"/>
                <a:ea typeface="Calibri"/>
                <a:cs typeface="Calibri"/>
                <a:sym typeface="Calibri"/>
              </a:rPr>
              <a:t>conjunto de </a:t>
            </a:r>
            <a:r>
              <a:rPr lang="en-GB" sz="1200" b="0" i="0" u="none" strike="noStrike" cap="none" dirty="0">
                <a:solidFill>
                  <a:schemeClr val="dk1"/>
                </a:solidFill>
                <a:effectLst/>
                <a:latin typeface="Calibri"/>
                <a:ea typeface="Calibri"/>
                <a:cs typeface="Calibri"/>
                <a:sym typeface="Calibri"/>
              </a:rPr>
              <a:t>datos utilizando </a:t>
            </a:r>
            <a:r>
              <a:rPr lang="en-GB" dirty="0"/>
              <a:t>Q.G.I.S </a:t>
            </a:r>
            <a:r>
              <a:rPr lang="en-GB" sz="1200" b="0" i="0" u="none" strike="noStrike" cap="none" dirty="0">
                <a:solidFill>
                  <a:schemeClr val="dk1"/>
                </a:solidFill>
                <a:effectLst/>
                <a:latin typeface="Calibri"/>
                <a:ea typeface="Calibri"/>
                <a:cs typeface="Calibri"/>
                <a:sym typeface="Calibri"/>
              </a:rPr>
              <a:t>si es necesario (también hay otras opciones para ejecutar el procesamiento </a:t>
            </a:r>
            <a:r>
              <a:rPr lang="en-GB" sz="1200" b="0" i="0" u="none" strike="noStrike" cap="none" baseline="0" dirty="0">
                <a:solidFill>
                  <a:schemeClr val="dk1"/>
                </a:solidFill>
                <a:effectLst/>
                <a:latin typeface="Calibri"/>
                <a:ea typeface="Calibri"/>
                <a:cs typeface="Calibri"/>
                <a:sym typeface="Calibri"/>
              </a:rPr>
              <a:t>del conjunto de datos en Jupyter Notebook). </a:t>
            </a:r>
            <a:r>
              <a:rPr lang="en-GB" sz="1200" b="0" i="0" u="none" strike="noStrike" cap="none" dirty="0">
                <a:solidFill>
                  <a:schemeClr val="dk1"/>
                </a:solidFill>
                <a:effectLst/>
                <a:latin typeface="Calibri"/>
                <a:ea typeface="Calibri"/>
                <a:cs typeface="Calibri"/>
                <a:sym typeface="Calibri"/>
              </a:rPr>
              <a:t>Puede que necesitemos asegurarnos de que el conjunto de </a:t>
            </a:r>
            <a:r>
              <a:rPr lang="en-GB" dirty="0"/>
              <a:t>datos </a:t>
            </a:r>
            <a:r>
              <a:rPr lang="en-GB" sz="1200" b="0" i="0" u="none" strike="noStrike" cap="none" dirty="0">
                <a:solidFill>
                  <a:schemeClr val="dk1"/>
                </a:solidFill>
                <a:effectLst/>
                <a:latin typeface="Calibri"/>
                <a:ea typeface="Calibri"/>
                <a:cs typeface="Calibri"/>
                <a:sym typeface="Calibri"/>
              </a:rPr>
              <a:t>está en el sistema de coordenadas correcto, </a:t>
            </a:r>
            <a:r>
              <a:rPr lang="en-GB" sz="1200" b="0" i="0" u="none" strike="noStrike" cap="none" baseline="0" dirty="0">
                <a:solidFill>
                  <a:schemeClr val="dk1"/>
                </a:solidFill>
                <a:effectLst/>
                <a:latin typeface="Calibri"/>
                <a:ea typeface="Calibri"/>
                <a:cs typeface="Calibri"/>
                <a:sym typeface="Calibri"/>
              </a:rPr>
              <a:t>y que está </a:t>
            </a:r>
            <a:r>
              <a:rPr lang="en-GB" sz="1200" b="0" i="0" u="none" strike="noStrike" cap="none" dirty="0">
                <a:solidFill>
                  <a:schemeClr val="dk1"/>
                </a:solidFill>
                <a:effectLst/>
                <a:latin typeface="Calibri"/>
                <a:ea typeface="Calibri"/>
                <a:cs typeface="Calibri"/>
                <a:sym typeface="Calibri"/>
              </a:rPr>
              <a:t>en el área correcta, o puede que necesitemos convertirlo a las unidades correctas. Por </a:t>
            </a:r>
            <a:r>
              <a:rPr lang="en-GB" dirty="0"/>
              <a:t>lo tanto, </a:t>
            </a:r>
            <a:r>
              <a:rPr lang="en-GB" sz="1200" b="0" i="0" u="none" strike="noStrike" cap="none" dirty="0">
                <a:solidFill>
                  <a:schemeClr val="dk1"/>
                </a:solidFill>
                <a:effectLst/>
                <a:latin typeface="Calibri"/>
                <a:ea typeface="Calibri"/>
                <a:cs typeface="Calibri"/>
                <a:sym typeface="Calibri"/>
              </a:rPr>
              <a:t>utilizamos </a:t>
            </a:r>
            <a:r>
              <a:rPr lang="en-GB" dirty="0"/>
              <a:t>Q.G.I.S </a:t>
            </a:r>
            <a:r>
              <a:rPr lang="en-GB" sz="1200" b="0" i="0" u="none" strike="noStrike" cap="none" dirty="0">
                <a:solidFill>
                  <a:schemeClr val="dk1"/>
                </a:solidFill>
                <a:effectLst/>
                <a:latin typeface="Calibri"/>
                <a:ea typeface="Calibri"/>
                <a:cs typeface="Calibri"/>
                <a:sym typeface="Calibri"/>
              </a:rPr>
              <a:t>para realizar este procesamiento del </a:t>
            </a:r>
            <a:r>
              <a:rPr lang="en-GB" dirty="0"/>
              <a:t>G.I.S </a:t>
            </a:r>
            <a:r>
              <a:rPr lang="en-GB" sz="1200" b="0" i="0" u="none" strike="noStrike" cap="none" dirty="0">
                <a:solidFill>
                  <a:schemeClr val="dk1"/>
                </a:solidFill>
                <a:effectLst/>
                <a:latin typeface="Calibri"/>
                <a:ea typeface="Calibri"/>
                <a:cs typeface="Calibri"/>
                <a:sym typeface="Calibri"/>
              </a:rPr>
              <a:t>si </a:t>
            </a:r>
            <a:r>
              <a:rPr lang="en-GB" dirty="0"/>
              <a:t>es necesario</a:t>
            </a:r>
            <a:r>
              <a:rPr lang="en-GB" sz="1200" b="0" i="0" u="none" strike="noStrike" cap="none" dirty="0">
                <a:solidFill>
                  <a:schemeClr val="dk1"/>
                </a:solidFill>
                <a:effectLst/>
                <a:latin typeface="Calibri"/>
                <a:ea typeface="Calibri"/>
                <a:cs typeface="Calibri"/>
                <a:sym typeface="Calibri"/>
              </a:rPr>
              <a:t>. </a:t>
            </a:r>
            <a:r>
              <a:rPr lang="en-GB" dirty="0"/>
              <a:t>Existen otras opciones de </a:t>
            </a:r>
            <a:r>
              <a:rPr lang="en-GB" sz="1200" b="0" i="0" u="none" strike="noStrike" cap="none" dirty="0">
                <a:solidFill>
                  <a:schemeClr val="dk1"/>
                </a:solidFill>
                <a:effectLst/>
                <a:latin typeface="Calibri"/>
                <a:ea typeface="Calibri"/>
                <a:cs typeface="Calibri"/>
                <a:sym typeface="Calibri"/>
              </a:rPr>
              <a:t>software de G.I.S</a:t>
            </a:r>
            <a:r>
              <a:rPr lang="en-GB" dirty="0"/>
              <a:t>., pero este curso se centra en Q.G.I.S</a:t>
            </a:r>
            <a:r>
              <a:rPr lang="en-GB" sz="1200" b="0" i="0" u="none" strike="noStrike" cap="none" dirty="0">
                <a:solidFill>
                  <a:schemeClr val="dk1"/>
                </a:solidFill>
                <a:effectLst/>
                <a:latin typeface="Calibri"/>
                <a:ea typeface="Calibri"/>
                <a:cs typeface="Calibri"/>
                <a:sym typeface="Calibri"/>
              </a:rPr>
              <a:t>. El tercer paso consiste en introducir todos los datos en el </a:t>
            </a:r>
            <a:r>
              <a:rPr lang="en-GB" dirty="0"/>
              <a:t>plugin de </a:t>
            </a:r>
            <a:r>
              <a:rPr lang="en-GB" sz="1200" b="0" i="0" u="none" strike="noStrike" cap="none" dirty="0">
                <a:solidFill>
                  <a:schemeClr val="dk1"/>
                </a:solidFill>
                <a:effectLst/>
                <a:latin typeface="Calibri"/>
                <a:ea typeface="Calibri"/>
                <a:cs typeface="Calibri"/>
                <a:sym typeface="Calibri"/>
              </a:rPr>
              <a:t>Q.G.I.S. </a:t>
            </a:r>
            <a:r>
              <a:rPr lang="en-GB" dirty="0"/>
              <a:t>Éste realiza el </a:t>
            </a:r>
            <a:r>
              <a:rPr lang="en-GB" sz="1200" b="0" i="0" u="none" strike="noStrike" cap="none" dirty="0">
                <a:solidFill>
                  <a:schemeClr val="dk1"/>
                </a:solidFill>
                <a:effectLst/>
                <a:latin typeface="Calibri"/>
                <a:ea typeface="Calibri"/>
                <a:cs typeface="Calibri"/>
                <a:sym typeface="Calibri"/>
              </a:rPr>
              <a:t>procesamiento posterior y extrae todos los </a:t>
            </a:r>
            <a:r>
              <a:rPr lang="en-GB" dirty="0"/>
              <a:t>conjuntos de datos</a:t>
            </a:r>
            <a:r>
              <a:rPr lang="en-GB" sz="1200" b="0" i="0" u="none" strike="noStrike" cap="none" dirty="0">
                <a:solidFill>
                  <a:schemeClr val="dk1"/>
                </a:solidFill>
                <a:effectLst/>
                <a:latin typeface="Calibri"/>
                <a:ea typeface="Calibri"/>
                <a:cs typeface="Calibri"/>
                <a:sym typeface="Calibri"/>
              </a:rPr>
              <a:t> geoespaciales en el archivo</a:t>
            </a:r>
            <a:r>
              <a:rPr lang="en-GB" dirty="0"/>
              <a:t>. Contienen </a:t>
            </a:r>
            <a:r>
              <a:rPr lang="en-GB" sz="1200" b="0" i="0" u="none" strike="noStrike" cap="none" dirty="0">
                <a:solidFill>
                  <a:schemeClr val="dk1"/>
                </a:solidFill>
                <a:effectLst/>
                <a:latin typeface="Calibri"/>
                <a:ea typeface="Calibri"/>
                <a:cs typeface="Calibri"/>
                <a:sym typeface="Calibri"/>
              </a:rPr>
              <a:t>la información necesaria para el análisis de la electrificación de cada uno de los asentamientos de la zona que estamos estudiando. Importamos el archivo CSV a nuestro cuaderno Jupyter para tener acceso a todos los datos geoespaciales. </a:t>
            </a:r>
            <a:r>
              <a:rPr lang="en-GB" dirty="0"/>
              <a:t>Utilizaremos el cuaderno Jupyter </a:t>
            </a:r>
            <a:r>
              <a:rPr lang="en-GB" sz="1200" b="0" i="0" u="none" strike="noStrike" cap="none" dirty="0">
                <a:solidFill>
                  <a:schemeClr val="dk1"/>
                </a:solidFill>
                <a:effectLst/>
                <a:latin typeface="Calibri"/>
                <a:ea typeface="Calibri"/>
                <a:cs typeface="Calibri"/>
                <a:sym typeface="Calibri"/>
              </a:rPr>
              <a:t>para realizar todos los cálculos que </a:t>
            </a:r>
            <a:r>
              <a:rPr lang="en-GB" dirty="0"/>
              <a:t>se describieron anteriormente </a:t>
            </a:r>
            <a:r>
              <a:rPr lang="en-GB" sz="1200" b="0" i="0" u="none" strike="noStrike" cap="none" dirty="0">
                <a:solidFill>
                  <a:schemeClr val="dk1"/>
                </a:solidFill>
                <a:effectLst/>
                <a:latin typeface="Calibri"/>
                <a:ea typeface="Calibri"/>
                <a:cs typeface="Calibri"/>
                <a:sym typeface="Calibri"/>
              </a:rPr>
              <a:t>en los pasos cuatro a siete</a:t>
            </a:r>
            <a:r>
              <a:rPr lang="en-GB" dirty="0"/>
              <a:t>. </a:t>
            </a:r>
            <a:endParaRPr dirty="0"/>
          </a:p>
        </p:txBody>
      </p:sp>
      <p:sp>
        <p:nvSpPr>
          <p:cNvPr id="176" name="Google Shape;17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GB" sz="1200" i="0" u="none" strike="noStrike" cap="none" dirty="0">
                <a:solidFill>
                  <a:schemeClr val="dk1"/>
                </a:solidFill>
                <a:effectLst/>
                <a:latin typeface="Calibri"/>
                <a:ea typeface="Calibri"/>
                <a:cs typeface="Calibri"/>
                <a:sym typeface="Calibri"/>
              </a:rPr>
              <a:t>La calibración de </a:t>
            </a:r>
            <a:r>
              <a:rPr lang="en-GB" dirty="0"/>
              <a:t>los datos se lleva a cabo como parte del proceso de cálculo de la población del año inicial y final, así como de los asentamientos electrificados en el año inicial. También </a:t>
            </a:r>
            <a:r>
              <a:rPr lang="en-GB" sz="1200" i="0" u="none" strike="noStrike" cap="none" dirty="0">
                <a:solidFill>
                  <a:schemeClr val="dk1"/>
                </a:solidFill>
                <a:effectLst/>
                <a:latin typeface="Calibri"/>
                <a:ea typeface="Calibri"/>
                <a:cs typeface="Calibri"/>
                <a:sym typeface="Calibri"/>
              </a:rPr>
              <a:t>proporcionamos una visualización preliminar dentro del cuaderno Jupyter a lo largo del </a:t>
            </a:r>
            <a:r>
              <a:rPr lang="en-GB" dirty="0"/>
              <a:t>proceso</a:t>
            </a:r>
            <a:r>
              <a:rPr lang="en-GB" sz="1200" i="0" u="none" strike="noStrike" cap="none" dirty="0">
                <a:solidFill>
                  <a:schemeClr val="dk1"/>
                </a:solidFill>
                <a:effectLst/>
                <a:latin typeface="Calibri"/>
                <a:ea typeface="Calibri"/>
                <a:cs typeface="Calibri"/>
                <a:sym typeface="Calibri"/>
              </a:rPr>
              <a:t>. Una </a:t>
            </a:r>
            <a:r>
              <a:rPr lang="en-GB" sz="1200" b="0" i="0" u="none" strike="noStrike" cap="none" dirty="0">
                <a:solidFill>
                  <a:schemeClr val="dk1"/>
                </a:solidFill>
                <a:effectLst/>
                <a:latin typeface="Calibri"/>
                <a:ea typeface="Calibri"/>
                <a:cs typeface="Calibri"/>
                <a:sym typeface="Calibri"/>
              </a:rPr>
              <a:t>vez importado el archivo CSV, tenemos que actualizar los parámetros sociales y tecnoeconómicos en el cuaderno y ejecutar el código para obtener los resultados de la electrificación para nuestro escenario. En los últimos pasos, podemos hacer algo de posprocesamiento para asegurarnos de que podemos visualizar los resultados que hemos generado </a:t>
            </a:r>
            <a:r>
              <a:rPr lang="en-GB" sz="1200" b="0" i="0" u="none" strike="noStrike" cap="none" baseline="0" dirty="0">
                <a:solidFill>
                  <a:schemeClr val="dk1"/>
                </a:solidFill>
                <a:effectLst/>
                <a:latin typeface="Calibri"/>
                <a:ea typeface="Calibri"/>
                <a:cs typeface="Calibri"/>
                <a:sym typeface="Calibri"/>
              </a:rPr>
              <a:t>de </a:t>
            </a:r>
            <a:r>
              <a:rPr lang="en-GB" sz="1200" b="0" i="0" u="none" strike="noStrike" cap="none" dirty="0">
                <a:solidFill>
                  <a:schemeClr val="dk1"/>
                </a:solidFill>
                <a:effectLst/>
                <a:latin typeface="Calibri"/>
                <a:ea typeface="Calibri"/>
                <a:cs typeface="Calibri"/>
                <a:sym typeface="Calibri"/>
              </a:rPr>
              <a:t>una </a:t>
            </a:r>
            <a:r>
              <a:rPr lang="en-GB" dirty="0"/>
              <a:t>manera adecuada para </a:t>
            </a:r>
            <a:r>
              <a:rPr lang="en-GB" sz="1200" b="0" i="0" u="none" strike="noStrike" cap="none" dirty="0">
                <a:solidFill>
                  <a:schemeClr val="dk1"/>
                </a:solidFill>
                <a:effectLst/>
                <a:latin typeface="Calibri"/>
                <a:ea typeface="Calibri"/>
                <a:cs typeface="Calibri"/>
                <a:sym typeface="Calibri"/>
              </a:rPr>
              <a:t>un responsable político o para quien sea que estemos desarrollando estos escenarios</a:t>
            </a:r>
            <a:r>
              <a:rPr lang="en-GB" sz="1200" i="0" u="none" strike="noStrike" cap="none" dirty="0">
                <a:solidFill>
                  <a:schemeClr val="dk1"/>
                </a:solidFill>
                <a:effectLst/>
                <a:latin typeface="Calibri"/>
                <a:ea typeface="Calibri"/>
                <a:cs typeface="Calibri"/>
                <a:sym typeface="Calibri"/>
              </a:rPr>
              <a:t>. Podemos utilizar </a:t>
            </a:r>
            <a:r>
              <a:rPr lang="en-GB" dirty="0"/>
              <a:t>el archivo de resultados</a:t>
            </a:r>
            <a:r>
              <a:rPr lang="en-GB" sz="1200" i="0" u="none" strike="noStrike" cap="none" dirty="0">
                <a:solidFill>
                  <a:schemeClr val="dk1"/>
                </a:solidFill>
                <a:effectLst/>
                <a:latin typeface="Calibri"/>
                <a:ea typeface="Calibri"/>
                <a:cs typeface="Calibri"/>
                <a:sym typeface="Calibri"/>
              </a:rPr>
              <a:t>, que </a:t>
            </a:r>
            <a:r>
              <a:rPr lang="en-GB" dirty="0"/>
              <a:t>contiene </a:t>
            </a:r>
            <a:r>
              <a:rPr lang="en-GB" sz="1200" i="0" u="none" strike="noStrike" cap="none" dirty="0">
                <a:solidFill>
                  <a:schemeClr val="dk1"/>
                </a:solidFill>
                <a:effectLst/>
                <a:latin typeface="Calibri"/>
                <a:ea typeface="Calibri"/>
                <a:cs typeface="Calibri"/>
                <a:sym typeface="Calibri"/>
              </a:rPr>
              <a:t>todos los resultados de cada asentamiento. Y podemos crear mapas </a:t>
            </a:r>
            <a:r>
              <a:rPr lang="en-GB" dirty="0"/>
              <a:t>en Q.G.I.S </a:t>
            </a:r>
            <a:r>
              <a:rPr lang="en-GB" sz="1200" i="0" u="none" strike="noStrike" cap="none" dirty="0">
                <a:solidFill>
                  <a:schemeClr val="dk1"/>
                </a:solidFill>
                <a:effectLst/>
                <a:latin typeface="Calibri"/>
                <a:ea typeface="Calibri"/>
                <a:cs typeface="Calibri"/>
                <a:sym typeface="Calibri"/>
              </a:rPr>
              <a:t>u otro software de </a:t>
            </a:r>
            <a:r>
              <a:rPr lang="en-GB" dirty="0"/>
              <a:t>G.I.S, para visualizar la información </a:t>
            </a:r>
            <a:r>
              <a:rPr lang="en-GB" sz="1200" i="0" u="none" strike="noStrike" cap="none" dirty="0">
                <a:solidFill>
                  <a:schemeClr val="dk1"/>
                </a:solidFill>
                <a:effectLst/>
                <a:latin typeface="Calibri"/>
                <a:ea typeface="Calibri"/>
                <a:cs typeface="Calibri"/>
                <a:sym typeface="Calibri"/>
              </a:rPr>
              <a:t>importante. </a:t>
            </a:r>
            <a:r>
              <a:rPr lang="en-GB" dirty="0"/>
              <a:t>Además, </a:t>
            </a:r>
            <a:r>
              <a:rPr lang="en-GB" sz="1200" b="0" i="0" u="none" strike="noStrike" cap="none" dirty="0">
                <a:solidFill>
                  <a:schemeClr val="dk1"/>
                </a:solidFill>
                <a:effectLst/>
                <a:latin typeface="Calibri"/>
                <a:ea typeface="Calibri"/>
                <a:cs typeface="Calibri"/>
                <a:sym typeface="Calibri"/>
              </a:rPr>
              <a:t>podemos utilizar el archivo de resumen para crear gráficos y tablas en Excel o </a:t>
            </a:r>
            <a:r>
              <a:rPr lang="en-GB" dirty="0"/>
              <a:t>herramientas similares </a:t>
            </a:r>
            <a:r>
              <a:rPr lang="en-GB" sz="1200" b="0" i="0" u="none" strike="noStrike" cap="none" dirty="0">
                <a:solidFill>
                  <a:schemeClr val="dk1"/>
                </a:solidFill>
                <a:effectLst/>
                <a:latin typeface="Calibri"/>
                <a:ea typeface="Calibri"/>
                <a:cs typeface="Calibri"/>
                <a:sym typeface="Calibri"/>
              </a:rPr>
              <a:t>para mostrar la información resumida de toda la zona de estudio.</a:t>
            </a:r>
          </a:p>
          <a:p>
            <a:pPr marL="0" lvl="0" indent="0" algn="l" rtl="0">
              <a:spcBef>
                <a:spcPts val="0"/>
              </a:spcBef>
              <a:spcAft>
                <a:spcPts val="0"/>
              </a:spcAft>
              <a:buNone/>
            </a:pPr>
            <a:endParaRPr lang="en-GB" sz="1200" b="0" i="0" u="none" strike="noStrike" cap="none" dirty="0">
              <a:solidFill>
                <a:schemeClr val="dk1"/>
              </a:solidFill>
              <a:effectLst/>
              <a:latin typeface="Calibri"/>
              <a:ea typeface="Calibri"/>
              <a:cs typeface="Calibri"/>
              <a:sym typeface="Calibri"/>
            </a:endParaRPr>
          </a:p>
        </p:txBody>
      </p:sp>
      <p:sp>
        <p:nvSpPr>
          <p:cNvPr id="176" name="Google Shape;17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5041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defRPr/>
            </a:pPr>
            <a:r>
              <a:rPr lang="en-US" sz="1200" b="0" i="0" u="none" strike="noStrike" cap="none" dirty="0">
                <a:solidFill>
                  <a:schemeClr val="dk1"/>
                </a:solidFill>
                <a:effectLst/>
                <a:latin typeface="Calibri"/>
                <a:ea typeface="Calibri"/>
                <a:cs typeface="Calibri"/>
                <a:sym typeface="Calibri"/>
              </a:rPr>
              <a:t>Cuando se utiliza el cuaderno </a:t>
            </a:r>
            <a:r>
              <a:rPr lang="en-US" sz="1200" b="0" i="0" u="none" strike="noStrike" cap="none" baseline="0" dirty="0">
                <a:solidFill>
                  <a:schemeClr val="dk1"/>
                </a:solidFill>
                <a:effectLst/>
                <a:latin typeface="Calibri"/>
                <a:ea typeface="Calibri"/>
                <a:cs typeface="Calibri"/>
                <a:sym typeface="Calibri"/>
              </a:rPr>
              <a:t>Jupyter de las BPA </a:t>
            </a:r>
            <a:r>
              <a:rPr lang="en-US" sz="1200" b="0" i="0" u="none" strike="noStrike" cap="none" dirty="0">
                <a:solidFill>
                  <a:schemeClr val="dk1"/>
                </a:solidFill>
                <a:effectLst/>
                <a:latin typeface="Calibri"/>
                <a:ea typeface="Calibri"/>
                <a:cs typeface="Calibri"/>
                <a:sym typeface="Calibri"/>
              </a:rPr>
              <a:t>hay algunos valores por defecto y explicaciones dentro del cuaderno. También puedes ir al </a:t>
            </a:r>
            <a:r>
              <a:rPr lang="en-US" sz="1200" b="0" i="0" u="none" strike="noStrike" cap="none" baseline="0" dirty="0">
                <a:solidFill>
                  <a:schemeClr val="dk1"/>
                </a:solidFill>
                <a:effectLst/>
                <a:latin typeface="Calibri"/>
                <a:ea typeface="Calibri"/>
                <a:cs typeface="Calibri"/>
                <a:sym typeface="Calibri"/>
              </a:rPr>
              <a:t>manual de GEP</a:t>
            </a:r>
            <a:r>
              <a:rPr lang="en-US" sz="1200" b="0" i="0" u="none" strike="noStrike" cap="none" dirty="0">
                <a:solidFill>
                  <a:schemeClr val="dk1"/>
                </a:solidFill>
                <a:effectLst/>
                <a:latin typeface="Calibri"/>
                <a:ea typeface="Calibri"/>
                <a:cs typeface="Calibri"/>
                <a:sym typeface="Calibri"/>
              </a:rPr>
              <a:t>, que está enlazado aquí, para buscar más información sobre las diferentes variables que se utilizan. </a:t>
            </a:r>
            <a:r>
              <a:rPr lang="en-US" dirty="0"/>
              <a:t>Allí también </a:t>
            </a:r>
            <a:r>
              <a:rPr lang="en-US" sz="1200" b="0" i="0" u="none" strike="noStrike" cap="none" dirty="0">
                <a:solidFill>
                  <a:schemeClr val="dk1"/>
                </a:solidFill>
                <a:effectLst/>
                <a:latin typeface="Calibri"/>
                <a:ea typeface="Calibri"/>
                <a:cs typeface="Calibri"/>
                <a:sym typeface="Calibri"/>
              </a:rPr>
              <a:t>puedes encontrar información actualizada para diferentes parámetros, incluyendo información social y económica</a:t>
            </a:r>
            <a:r>
              <a:rPr lang="en-US" dirty="0"/>
              <a:t>. </a:t>
            </a:r>
            <a:endParaRPr lang="en-US" sz="1200" b="0" i="0" u="none" strike="noStrike" cap="none" dirty="0">
              <a:solidFill>
                <a:schemeClr val="dk1"/>
              </a:solidFill>
              <a:effectLst/>
              <a:latin typeface="Calibri"/>
              <a:ea typeface="Calibri"/>
              <a:cs typeface="Calibri"/>
              <a:sym typeface="Calibri"/>
            </a:endParaRPr>
          </a:p>
          <a:p>
            <a:pPr marL="0" indent="0">
              <a:defRPr/>
            </a:pPr>
            <a:r>
              <a:rPr lang="en-US" sz="1200" b="0" i="0" u="none" strike="noStrike" cap="none" dirty="0">
                <a:solidFill>
                  <a:schemeClr val="dk1"/>
                </a:solidFill>
                <a:effectLst/>
                <a:latin typeface="Calibri"/>
                <a:ea typeface="Calibri"/>
                <a:cs typeface="Calibri"/>
                <a:sym typeface="Calibri"/>
              </a:rPr>
              <a:t>Si tienes algún problema para ejecutar las herramientas del Generador GEP, ya sea las partes de procesamiento </a:t>
            </a:r>
            <a:r>
              <a:rPr lang="en-US" dirty="0"/>
              <a:t>G.I.S </a:t>
            </a:r>
            <a:r>
              <a:rPr lang="en-US" sz="1200" b="0" i="0" u="none" strike="noStrike" cap="none" dirty="0">
                <a:solidFill>
                  <a:schemeClr val="dk1"/>
                </a:solidFill>
                <a:effectLst/>
                <a:latin typeface="Calibri"/>
                <a:ea typeface="Calibri"/>
                <a:cs typeface="Calibri"/>
                <a:sym typeface="Calibri"/>
              </a:rPr>
              <a:t>o el cuaderno Jupyter, puedes ir al foro de OnSSET y hacer tus preguntas. Puedes ir directamente a través de este enlace o puedes encontrarlo a través del sitio web de OnSSET </a:t>
            </a:r>
            <a:r>
              <a:rPr lang="en-US" dirty="0"/>
              <a:t>(que es </a:t>
            </a:r>
            <a:r>
              <a:rPr lang="en-US" sz="1200" b="0" i="0" u="none" strike="noStrike" cap="none" dirty="0">
                <a:solidFill>
                  <a:schemeClr val="dk1"/>
                </a:solidFill>
                <a:effectLst/>
                <a:latin typeface="Calibri"/>
                <a:ea typeface="Calibri"/>
                <a:cs typeface="Calibri"/>
                <a:sym typeface="Calibri"/>
              </a:rPr>
              <a:t>onsset.org</a:t>
            </a:r>
            <a:r>
              <a:rPr lang="en-US" dirty="0"/>
              <a:t>).</a:t>
            </a:r>
            <a:r>
              <a:rPr lang="en-US" sz="1200" b="0" i="0" u="none" strike="noStrike" cap="none" dirty="0">
                <a:solidFill>
                  <a:schemeClr val="dk1"/>
                </a:solidFill>
                <a:effectLst/>
                <a:latin typeface="Calibri"/>
                <a:ea typeface="Calibri"/>
                <a:cs typeface="Calibri"/>
                <a:sym typeface="Calibri"/>
              </a:rPr>
              <a:t> Finalmente, cuando ejecutes tus escenarios, también obtendrás un archivo de variables que imprime toda la información que se utilizó.</a:t>
            </a:r>
            <a:endParaRPr lang="en-US" dirty="0"/>
          </a:p>
        </p:txBody>
      </p:sp>
      <p:sp>
        <p:nvSpPr>
          <p:cNvPr id="194" name="Google Shape;19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defRPr/>
            </a:pPr>
            <a:r>
              <a:rPr lang="en-GB" sz="1200" b="0" i="0" u="none" strike="noStrike" cap="none" dirty="0">
                <a:solidFill>
                  <a:schemeClr val="dk1"/>
                </a:solidFill>
                <a:effectLst/>
                <a:latin typeface="Calibri"/>
                <a:ea typeface="Calibri"/>
                <a:cs typeface="Calibri"/>
                <a:sym typeface="Calibri"/>
              </a:rPr>
              <a:t>El mensaje clave de esta miniconferencia es, en </a:t>
            </a:r>
            <a:r>
              <a:rPr lang="en-GB" sz="1200" b="0" i="0" u="none" strike="noStrike" cap="none" baseline="0" dirty="0">
                <a:solidFill>
                  <a:schemeClr val="dk1"/>
                </a:solidFill>
                <a:effectLst/>
                <a:latin typeface="Calibri"/>
                <a:ea typeface="Calibri"/>
                <a:cs typeface="Calibri"/>
                <a:sym typeface="Calibri"/>
              </a:rPr>
              <a:t>primer lugar, </a:t>
            </a:r>
            <a:r>
              <a:rPr lang="en-GB" sz="1200" b="0" i="0" u="none" strike="noStrike" cap="none" dirty="0">
                <a:solidFill>
                  <a:schemeClr val="dk1"/>
                </a:solidFill>
                <a:effectLst/>
                <a:latin typeface="Calibri"/>
                <a:ea typeface="Calibri"/>
                <a:cs typeface="Calibri"/>
                <a:sym typeface="Calibri"/>
              </a:rPr>
              <a:t>que todos los procesos del análisis del Generador de BPA </a:t>
            </a:r>
            <a:r>
              <a:rPr lang="en-GB" dirty="0"/>
              <a:t>pueden realizarse con </a:t>
            </a:r>
            <a:r>
              <a:rPr lang="en-GB" sz="1200" b="0" i="0" u="none" strike="noStrike" cap="none" dirty="0">
                <a:solidFill>
                  <a:schemeClr val="dk1"/>
                </a:solidFill>
                <a:effectLst/>
                <a:latin typeface="Calibri"/>
                <a:ea typeface="Calibri"/>
                <a:cs typeface="Calibri"/>
                <a:sym typeface="Calibri"/>
              </a:rPr>
              <a:t>herramientas y software de código abierto. Esto significa que se puede llevar a cabo todo el análisis, desde la recogida de los datos hasta </a:t>
            </a:r>
            <a:r>
              <a:rPr lang="en-GB" dirty="0"/>
              <a:t>su visualización, utilizando </a:t>
            </a:r>
            <a:r>
              <a:rPr lang="en-GB" sz="1200" b="0" i="0" u="none" strike="noStrike" cap="none" dirty="0">
                <a:solidFill>
                  <a:schemeClr val="dk1"/>
                </a:solidFill>
                <a:effectLst/>
                <a:latin typeface="Calibri"/>
                <a:ea typeface="Calibri"/>
                <a:cs typeface="Calibri"/>
                <a:sym typeface="Calibri"/>
              </a:rPr>
              <a:t>únicamente herramientas y software gratuitos y </a:t>
            </a:r>
            <a:r>
              <a:rPr lang="en-GB" dirty="0"/>
              <a:t>de libre acceso</a:t>
            </a:r>
            <a:r>
              <a:rPr lang="en-GB" sz="1200" b="0" i="0" u="none" strike="noStrike" cap="none" dirty="0">
                <a:solidFill>
                  <a:schemeClr val="dk1"/>
                </a:solidFill>
                <a:effectLst/>
                <a:latin typeface="Calibri"/>
                <a:ea typeface="Calibri"/>
                <a:cs typeface="Calibri"/>
                <a:sym typeface="Calibri"/>
              </a:rPr>
              <a:t>. Podemos utilizar </a:t>
            </a:r>
            <a:r>
              <a:rPr lang="en-GB" dirty="0"/>
              <a:t>Q.G.I.S o Python </a:t>
            </a:r>
            <a:r>
              <a:rPr lang="en-GB" sz="1200" b="0" i="0" u="none" strike="noStrike" cap="none" dirty="0">
                <a:solidFill>
                  <a:schemeClr val="dk1"/>
                </a:solidFill>
                <a:effectLst/>
                <a:latin typeface="Calibri"/>
                <a:ea typeface="Calibri"/>
                <a:cs typeface="Calibri"/>
                <a:sym typeface="Calibri"/>
              </a:rPr>
              <a:t>para los procesos de G.</a:t>
            </a:r>
            <a:r>
              <a:rPr lang="en-GB" dirty="0"/>
              <a:t>I.S, </a:t>
            </a:r>
            <a:r>
              <a:rPr lang="en-GB" sz="1200" b="0" i="0" u="none" strike="noStrike" cap="none" dirty="0">
                <a:solidFill>
                  <a:schemeClr val="dk1"/>
                </a:solidFill>
                <a:effectLst/>
                <a:latin typeface="Calibri"/>
                <a:ea typeface="Calibri"/>
                <a:cs typeface="Calibri"/>
                <a:sym typeface="Calibri"/>
              </a:rPr>
              <a:t>y Python para ejecutar </a:t>
            </a:r>
            <a:r>
              <a:rPr lang="en-GB" dirty="0"/>
              <a:t>un </a:t>
            </a:r>
            <a:r>
              <a:rPr lang="en-GB" sz="1200" b="0" i="0" u="none" strike="noStrike" cap="none" dirty="0">
                <a:solidFill>
                  <a:schemeClr val="dk1"/>
                </a:solidFill>
                <a:effectLst/>
                <a:latin typeface="Calibri"/>
                <a:ea typeface="Calibri"/>
                <a:cs typeface="Calibri"/>
                <a:sym typeface="Calibri"/>
              </a:rPr>
              <a:t>modelo OnSSET. </a:t>
            </a:r>
            <a:r>
              <a:rPr lang="en-GB" dirty="0"/>
              <a:t>El segundo </a:t>
            </a:r>
            <a:r>
              <a:rPr lang="en-GB" sz="1200" b="0" i="0" u="none" strike="noStrike" cap="none" baseline="0" dirty="0">
                <a:solidFill>
                  <a:schemeClr val="dk1"/>
                </a:solidFill>
                <a:effectLst/>
                <a:latin typeface="Calibri"/>
                <a:ea typeface="Calibri"/>
                <a:cs typeface="Calibri"/>
                <a:sym typeface="Calibri"/>
              </a:rPr>
              <a:t>mensaje </a:t>
            </a:r>
            <a:r>
              <a:rPr lang="en-GB" sz="1200" b="0" i="0" u="none" strike="noStrike" cap="none" dirty="0">
                <a:solidFill>
                  <a:schemeClr val="dk1"/>
                </a:solidFill>
                <a:effectLst/>
                <a:latin typeface="Calibri"/>
                <a:ea typeface="Calibri"/>
                <a:cs typeface="Calibri"/>
                <a:sym typeface="Calibri"/>
              </a:rPr>
              <a:t>clave es que si </a:t>
            </a:r>
            <a:r>
              <a:rPr lang="en-GB" dirty="0"/>
              <a:t>uno sigue </a:t>
            </a:r>
            <a:r>
              <a:rPr lang="en-GB" sz="1200" b="0" i="0" u="none" strike="noStrike" cap="none" dirty="0">
                <a:solidFill>
                  <a:schemeClr val="dk1"/>
                </a:solidFill>
                <a:effectLst/>
                <a:latin typeface="Calibri"/>
                <a:ea typeface="Calibri"/>
                <a:cs typeface="Calibri"/>
                <a:sym typeface="Calibri"/>
              </a:rPr>
              <a:t>los pasos del proceso </a:t>
            </a:r>
            <a:r>
              <a:rPr lang="en-GB" sz="1200" i="0" u="none" strike="noStrike" cap="none" dirty="0">
                <a:solidFill>
                  <a:schemeClr val="dk1"/>
                </a:solidFill>
                <a:effectLst/>
                <a:latin typeface="Calibri"/>
                <a:ea typeface="Calibri"/>
                <a:cs typeface="Calibri"/>
                <a:sym typeface="Calibri"/>
              </a:rPr>
              <a:t>tal y como se </a:t>
            </a:r>
            <a:r>
              <a:rPr lang="en-GB" dirty="0"/>
              <a:t>ha</a:t>
            </a:r>
            <a:r>
              <a:rPr lang="en-GB" sz="1200" i="0" u="none" strike="noStrike" cap="none" dirty="0">
                <a:solidFill>
                  <a:schemeClr val="dk1"/>
                </a:solidFill>
                <a:effectLst/>
                <a:latin typeface="Calibri"/>
                <a:ea typeface="Calibri"/>
                <a:cs typeface="Calibri"/>
                <a:sym typeface="Calibri"/>
              </a:rPr>
              <a:t> descrito anteriormente, </a:t>
            </a:r>
            <a:r>
              <a:rPr lang="en-GB" dirty="0"/>
              <a:t>cualquiera </a:t>
            </a:r>
            <a:r>
              <a:rPr lang="en-GB" sz="1200" b="0" i="0" u="none" strike="noStrike" cap="none" dirty="0">
                <a:solidFill>
                  <a:schemeClr val="dk1"/>
                </a:solidFill>
                <a:effectLst/>
                <a:latin typeface="Calibri"/>
                <a:ea typeface="Calibri"/>
                <a:cs typeface="Calibri"/>
                <a:sym typeface="Calibri"/>
              </a:rPr>
              <a:t>puede ir y crear sus propios escenarios de electrificación personalizados utilizando sus propios datos de entrada</a:t>
            </a:r>
            <a:r>
              <a:rPr lang="en-GB" dirty="0"/>
              <a:t>. Por lo tanto, se </a:t>
            </a:r>
            <a:r>
              <a:rPr lang="en-GB" sz="1200" b="0" i="0" u="none" strike="noStrike" cap="none" dirty="0">
                <a:solidFill>
                  <a:schemeClr val="dk1"/>
                </a:solidFill>
                <a:effectLst/>
                <a:latin typeface="Calibri"/>
                <a:ea typeface="Calibri"/>
                <a:cs typeface="Calibri"/>
                <a:sym typeface="Calibri"/>
              </a:rPr>
              <a:t>pueden recopilar los datos </a:t>
            </a:r>
            <a:r>
              <a:rPr lang="en-GB" dirty="0"/>
              <a:t>G.I.S </a:t>
            </a:r>
            <a:r>
              <a:rPr lang="en-GB" sz="1200" b="0" i="0" u="none" strike="noStrike" cap="none" dirty="0">
                <a:solidFill>
                  <a:schemeClr val="dk1"/>
                </a:solidFill>
                <a:effectLst/>
                <a:latin typeface="Calibri"/>
                <a:ea typeface="Calibri"/>
                <a:cs typeface="Calibri"/>
                <a:sym typeface="Calibri"/>
              </a:rPr>
              <a:t>de los mejores datos </a:t>
            </a:r>
            <a:r>
              <a:rPr lang="en-GB" dirty="0"/>
              <a:t>G.I.S </a:t>
            </a:r>
            <a:r>
              <a:rPr lang="en-GB" sz="1200" b="0" i="0" u="none" strike="noStrike" cap="none" dirty="0">
                <a:solidFill>
                  <a:schemeClr val="dk1"/>
                </a:solidFill>
                <a:effectLst/>
                <a:latin typeface="Calibri"/>
                <a:ea typeface="Calibri"/>
                <a:cs typeface="Calibri"/>
                <a:sym typeface="Calibri"/>
              </a:rPr>
              <a:t>y </a:t>
            </a:r>
            <a:r>
              <a:rPr lang="en-GB" dirty="0"/>
              <a:t>no G.I.S disponibles </a:t>
            </a:r>
            <a:r>
              <a:rPr lang="en-GB" sz="1200" b="0" i="0" u="none" strike="noStrike" cap="none" dirty="0">
                <a:solidFill>
                  <a:schemeClr val="dk1"/>
                </a:solidFill>
                <a:effectLst/>
                <a:latin typeface="Calibri"/>
                <a:ea typeface="Calibri"/>
                <a:cs typeface="Calibri"/>
                <a:sym typeface="Calibri"/>
              </a:rPr>
              <a:t>y definir sus propios escenarios para ejecutar un escenario de electrificación utilizando el modelo OnSSET.</a:t>
            </a:r>
            <a:endParaRPr dirty="0"/>
          </a:p>
        </p:txBody>
      </p:sp>
      <p:sp>
        <p:nvSpPr>
          <p:cNvPr id="200" name="Google Shape;20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GB" noProof="0" dirty="0"/>
              <a:t>En la siguiente </a:t>
            </a:r>
            <a:r>
              <a:rPr lang="en-GB" dirty="0"/>
              <a:t>sesión </a:t>
            </a:r>
            <a:r>
              <a:rPr lang="en-GB" baseline="0" noProof="0" dirty="0"/>
              <a:t>práctica construirá su propio modelo en el generador de escenarios GEP y conocerá más a fondo todas las funcionalidades</a:t>
            </a:r>
            <a:r>
              <a:rPr lang="en-GB" dirty="0"/>
              <a:t>.</a:t>
            </a:r>
            <a:endParaRPr lang="en-GB" noProof="0" dirty="0"/>
          </a:p>
        </p:txBody>
      </p:sp>
      <p:sp>
        <p:nvSpPr>
          <p:cNvPr id="207" name="Google Shape;20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0829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GB" sz="1200" b="0" i="0" u="none" strike="noStrike" cap="none" baseline="0" dirty="0">
                <a:solidFill>
                  <a:schemeClr val="dk1"/>
                </a:solidFill>
                <a:effectLst/>
                <a:latin typeface="Calibri"/>
                <a:ea typeface="Calibri"/>
                <a:cs typeface="Calibri"/>
                <a:sym typeface="Calibri"/>
              </a:rPr>
              <a:t>En esta miniconferencia </a:t>
            </a:r>
            <a:r>
              <a:rPr lang="en-GB" sz="1200" b="0" i="0" u="none" strike="noStrike" cap="none" dirty="0">
                <a:solidFill>
                  <a:schemeClr val="dk1"/>
                </a:solidFill>
                <a:effectLst/>
                <a:latin typeface="Calibri"/>
                <a:ea typeface="Calibri"/>
                <a:cs typeface="Calibri"/>
                <a:sym typeface="Calibri"/>
              </a:rPr>
              <a:t>hablaremos de la modelización energética, el desarrollo de escenarios y el análisis de sensibilidad. Esta miniconferencia y las siguientes cubrirán la teoría de las actividades de modelización en general. </a:t>
            </a:r>
            <a:r>
              <a:rPr lang="en-GB" dirty="0"/>
              <a:t>Esto es importante cuando más adelante desarrolle sus propios modelos en OnSSET para tener una comprensión básica sobre su modelo. </a:t>
            </a:r>
            <a:r>
              <a:rPr lang="en-GB" sz="1200" b="0" i="0" u="none" strike="noStrike" cap="none" dirty="0">
                <a:solidFill>
                  <a:schemeClr val="dk1"/>
                </a:solidFill>
                <a:effectLst/>
                <a:latin typeface="Calibri"/>
                <a:ea typeface="Calibri"/>
                <a:cs typeface="Calibri"/>
                <a:sym typeface="Calibri"/>
              </a:rPr>
              <a:t>Además</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veremos cómo desarrollamos escenarios y utilizamos el análisis de sensibilidad en nuestra modelización energética</a:t>
            </a:r>
            <a:r>
              <a:rPr lang="en-GB" dirty="0"/>
              <a:t>, </a:t>
            </a:r>
            <a:r>
              <a:rPr lang="en-GB" sz="1200" b="0" i="0" u="none" strike="noStrike" cap="none" dirty="0">
                <a:solidFill>
                  <a:schemeClr val="dk1"/>
                </a:solidFill>
                <a:effectLst/>
                <a:latin typeface="Calibri"/>
                <a:ea typeface="Calibri"/>
                <a:cs typeface="Calibri"/>
                <a:sym typeface="Calibri"/>
              </a:rPr>
              <a:t>y cómo creamos </a:t>
            </a:r>
            <a:r>
              <a:rPr lang="en-GB" sz="1200" b="0" i="0" u="none" strike="noStrike" cap="none" baseline="0" dirty="0">
                <a:solidFill>
                  <a:schemeClr val="dk1"/>
                </a:solidFill>
                <a:effectLst/>
                <a:latin typeface="Calibri"/>
                <a:ea typeface="Calibri"/>
                <a:cs typeface="Calibri"/>
                <a:sym typeface="Calibri"/>
              </a:rPr>
              <a:t>un </a:t>
            </a:r>
            <a:r>
              <a:rPr lang="en-GB" sz="1200" b="0" i="0" u="none" strike="noStrike" cap="none" dirty="0">
                <a:solidFill>
                  <a:schemeClr val="dk1"/>
                </a:solidFill>
                <a:effectLst/>
                <a:latin typeface="Calibri"/>
                <a:ea typeface="Calibri"/>
                <a:cs typeface="Calibri"/>
                <a:sym typeface="Calibri"/>
              </a:rPr>
              <a:t>vínculo entre la ciencia y la política. </a:t>
            </a:r>
            <a:r>
              <a:rPr lang="en-US" sz="1200" b="0" i="0" u="none" strike="noStrike" cap="none" baseline="0" dirty="0">
                <a:solidFill>
                  <a:schemeClr val="dk1"/>
                </a:solidFill>
                <a:effectLst/>
                <a:latin typeface="Calibri"/>
                <a:ea typeface="Calibri"/>
                <a:cs typeface="Calibri"/>
                <a:sym typeface="Calibri"/>
              </a:rPr>
              <a:t>¿Por qué utilizamos modelos?</a:t>
            </a:r>
            <a:r>
              <a:rPr lang="en-US" dirty="0"/>
              <a:t> George E.P Box dijo una vez que "todos los modelos son erróneos, pero algunos son útiles".</a:t>
            </a:r>
            <a:endParaRPr lang="en-GB" sz="1200" b="0" i="0" u="none" strike="noStrike" cap="none" dirty="0">
              <a:solidFill>
                <a:schemeClr val="dk1"/>
              </a:solidFill>
              <a:effectLst/>
              <a:latin typeface="Calibri"/>
              <a:ea typeface="Calibri"/>
              <a:cs typeface="Calibri"/>
              <a:sym typeface="Calibri"/>
            </a:endParaRPr>
          </a:p>
        </p:txBody>
      </p:sp>
      <p:sp>
        <p:nvSpPr>
          <p:cNvPr id="103" name="Google Shape;10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5764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Son muchas las preguntas sobre política energética e inversión que puede plantearse un responsable político. </a:t>
            </a:r>
            <a:r>
              <a:rPr lang="en-GB" dirty="0"/>
              <a:t>Entre ellas están las </a:t>
            </a:r>
            <a:r>
              <a:rPr lang="en-GB" sz="1200" b="0" i="0" u="none" strike="noStrike" cap="none" baseline="0" dirty="0">
                <a:solidFill>
                  <a:schemeClr val="dk1"/>
                </a:solidFill>
                <a:effectLst/>
                <a:latin typeface="Calibri"/>
                <a:ea typeface="Calibri"/>
                <a:cs typeface="Calibri"/>
                <a:sym typeface="Calibri"/>
              </a:rPr>
              <a:t>preguntas </a:t>
            </a:r>
            <a:r>
              <a:rPr lang="en-GB" dirty="0"/>
              <a:t>generales, </a:t>
            </a:r>
            <a:r>
              <a:rPr lang="en-GB" sz="1200" b="0" i="0" u="none" strike="noStrike" cap="none" baseline="0" dirty="0">
                <a:solidFill>
                  <a:schemeClr val="dk1"/>
                </a:solidFill>
                <a:effectLst/>
                <a:latin typeface="Calibri"/>
                <a:ea typeface="Calibri"/>
                <a:cs typeface="Calibri"/>
                <a:sym typeface="Calibri"/>
              </a:rPr>
              <a:t>como </a:t>
            </a:r>
            <a:r>
              <a:rPr lang="en-GB" sz="1200" b="0" i="0" u="none" strike="noStrike" cap="none" dirty="0">
                <a:solidFill>
                  <a:schemeClr val="dk1"/>
                </a:solidFill>
                <a:effectLst/>
                <a:latin typeface="Calibri"/>
                <a:ea typeface="Calibri"/>
                <a:cs typeface="Calibri"/>
                <a:sym typeface="Calibri"/>
              </a:rPr>
              <a:t>qué hay que hacer y cuál será el coste de suministrar fuentes de energía modernas a las zonas remotas en términos del ODS7. Preguntas específicas</a:t>
            </a:r>
            <a:r>
              <a:rPr lang="en-GB" dirty="0"/>
              <a:t>, como </a:t>
            </a:r>
            <a:r>
              <a:rPr lang="en-GB" sz="1200" b="0" i="0" u="none" strike="noStrike" cap="none" dirty="0">
                <a:solidFill>
                  <a:schemeClr val="dk1"/>
                </a:solidFill>
                <a:effectLst/>
                <a:latin typeface="Calibri"/>
                <a:ea typeface="Calibri"/>
                <a:cs typeface="Calibri"/>
                <a:sym typeface="Calibri"/>
              </a:rPr>
              <a:t>qué tecnología debe utilizarse para suministrar electricidad a las personas que viven en los lugares más remotos. Otras preguntas importantes podrían </a:t>
            </a:r>
            <a:r>
              <a:rPr lang="en-GB" sz="1200" b="0" i="0" u="none" strike="noStrike" cap="none" baseline="0" dirty="0">
                <a:solidFill>
                  <a:schemeClr val="dk1"/>
                </a:solidFill>
                <a:effectLst/>
                <a:latin typeface="Calibri"/>
                <a:ea typeface="Calibri"/>
                <a:cs typeface="Calibri"/>
                <a:sym typeface="Calibri"/>
              </a:rPr>
              <a:t>ser </a:t>
            </a:r>
            <a:r>
              <a:rPr lang="en-GB" sz="1200" b="0" i="0" u="none" strike="noStrike" cap="none" dirty="0">
                <a:solidFill>
                  <a:schemeClr val="dk1"/>
                </a:solidFill>
                <a:effectLst/>
                <a:latin typeface="Calibri"/>
                <a:ea typeface="Calibri"/>
                <a:cs typeface="Calibri"/>
                <a:sym typeface="Calibri"/>
              </a:rPr>
              <a:t>cómo aumentar la proporción de tecnologías renovables</a:t>
            </a:r>
            <a:r>
              <a:rPr lang="en-GB" dirty="0"/>
              <a:t>, </a:t>
            </a:r>
            <a:r>
              <a:rPr lang="en-GB" sz="1200" b="0" i="0" u="none" strike="noStrike" cap="none" dirty="0">
                <a:solidFill>
                  <a:schemeClr val="dk1"/>
                </a:solidFill>
                <a:effectLst/>
                <a:latin typeface="Calibri"/>
                <a:ea typeface="Calibri"/>
                <a:cs typeface="Calibri"/>
                <a:sym typeface="Calibri"/>
              </a:rPr>
              <a:t>especialmente a la luz del calentamiento global y del acuerdo de París. Podemos utilizar modelos energéticos para ver qué tecnologías son las </a:t>
            </a:r>
            <a:r>
              <a:rPr lang="en-GB" dirty="0"/>
              <a:t>menos costosas </a:t>
            </a:r>
            <a:r>
              <a:rPr lang="en-GB" sz="1200" b="0" i="0" u="none" strike="noStrike" cap="none" dirty="0">
                <a:solidFill>
                  <a:schemeClr val="dk1"/>
                </a:solidFill>
                <a:effectLst/>
                <a:latin typeface="Calibri"/>
                <a:ea typeface="Calibri"/>
                <a:cs typeface="Calibri"/>
                <a:sym typeface="Calibri"/>
              </a:rPr>
              <a:t>entre las renovables</a:t>
            </a:r>
            <a:r>
              <a:rPr lang="en-GB" dirty="0"/>
              <a:t>. Y </a:t>
            </a:r>
            <a:r>
              <a:rPr lang="en-GB" sz="1200" b="0" i="0" u="none" strike="noStrike" cap="none" dirty="0">
                <a:solidFill>
                  <a:schemeClr val="dk1"/>
                </a:solidFill>
                <a:effectLst/>
                <a:latin typeface="Calibri"/>
                <a:ea typeface="Calibri"/>
                <a:cs typeface="Calibri"/>
                <a:sym typeface="Calibri"/>
              </a:rPr>
              <a:t>cuáles son las diferencias de costes entre el uso de renovables o de combustibles fósiles para la generación de electricidad. También podemos utilizar modelos para analizar otras cosas, como por ejemplo, cuál sería el efecto de una subvención. O cómo podría un </a:t>
            </a:r>
            <a:r>
              <a:rPr lang="en-GB" dirty="0"/>
              <a:t>programa de </a:t>
            </a:r>
            <a:r>
              <a:rPr lang="en-GB" sz="1200" b="0" i="0" u="none" strike="noStrike" cap="none" dirty="0">
                <a:solidFill>
                  <a:schemeClr val="dk1"/>
                </a:solidFill>
                <a:effectLst/>
                <a:latin typeface="Calibri"/>
                <a:ea typeface="Calibri"/>
                <a:cs typeface="Calibri"/>
                <a:sym typeface="Calibri"/>
              </a:rPr>
              <a:t>conservación de la energía </a:t>
            </a:r>
            <a:r>
              <a:rPr lang="en-GB" sz="1200" b="0" i="0" u="none" strike="noStrike" cap="none" baseline="0" dirty="0">
                <a:solidFill>
                  <a:schemeClr val="dk1"/>
                </a:solidFill>
                <a:effectLst/>
                <a:latin typeface="Calibri"/>
                <a:ea typeface="Calibri"/>
                <a:cs typeface="Calibri"/>
                <a:sym typeface="Calibri"/>
              </a:rPr>
              <a:t>contribuir </a:t>
            </a:r>
            <a:r>
              <a:rPr lang="en-US" dirty="0"/>
              <a:t>a mejorar </a:t>
            </a:r>
            <a:r>
              <a:rPr lang="en-US" sz="1200" b="0" i="0" u="none" strike="noStrike" cap="none" baseline="0" dirty="0">
                <a:solidFill>
                  <a:schemeClr val="dk1"/>
                </a:solidFill>
                <a:effectLst/>
                <a:latin typeface="Calibri"/>
                <a:ea typeface="Calibri"/>
                <a:cs typeface="Calibri"/>
                <a:sym typeface="Calibri"/>
              </a:rPr>
              <a:t>la eficiencia energética y, a través de ello, ayudar a </a:t>
            </a:r>
            <a:r>
              <a:rPr lang="en-US" dirty="0"/>
              <a:t>reducir el </a:t>
            </a:r>
            <a:r>
              <a:rPr lang="en-US" sz="1200" b="0" i="0" u="none" strike="noStrike" cap="none" baseline="0" dirty="0">
                <a:solidFill>
                  <a:schemeClr val="dk1"/>
                </a:solidFill>
                <a:effectLst/>
                <a:latin typeface="Calibri"/>
                <a:ea typeface="Calibri"/>
                <a:cs typeface="Calibri"/>
                <a:sym typeface="Calibri"/>
              </a:rPr>
              <a:t>coste del suministro de energía.</a:t>
            </a:r>
            <a:endParaRPr dirty="0"/>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9113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A la </a:t>
            </a:r>
            <a:r>
              <a:rPr lang="en-GB" sz="1200" b="0" i="0" u="none" strike="noStrike" cap="none" baseline="0" dirty="0">
                <a:solidFill>
                  <a:schemeClr val="dk1"/>
                </a:solidFill>
                <a:effectLst/>
                <a:latin typeface="Calibri"/>
                <a:ea typeface="Calibri"/>
                <a:cs typeface="Calibri"/>
                <a:sym typeface="Calibri"/>
              </a:rPr>
              <a:t>luz de </a:t>
            </a:r>
            <a:r>
              <a:rPr lang="en-GB" dirty="0"/>
              <a:t>estas </a:t>
            </a:r>
            <a:r>
              <a:rPr lang="en-GB" sz="1200" b="0" i="0" u="none" strike="noStrike" cap="none" baseline="0" dirty="0">
                <a:solidFill>
                  <a:schemeClr val="dk1"/>
                </a:solidFill>
                <a:effectLst/>
                <a:latin typeface="Calibri"/>
                <a:ea typeface="Calibri"/>
                <a:cs typeface="Calibri"/>
                <a:sym typeface="Calibri"/>
              </a:rPr>
              <a:t>preguntas, </a:t>
            </a:r>
            <a:r>
              <a:rPr lang="en-GB" sz="1200" b="0" i="0" u="none" strike="noStrike" cap="none" dirty="0">
                <a:solidFill>
                  <a:schemeClr val="dk1"/>
                </a:solidFill>
                <a:effectLst/>
                <a:latin typeface="Calibri"/>
                <a:ea typeface="Calibri"/>
                <a:cs typeface="Calibri"/>
                <a:sym typeface="Calibri"/>
              </a:rPr>
              <a:t>la parte interesada podría tener que proporcionar alguna información </a:t>
            </a:r>
            <a:r>
              <a:rPr lang="en-GB" dirty="0"/>
              <a:t>básica </a:t>
            </a:r>
            <a:r>
              <a:rPr lang="en-GB" sz="1200" b="0" i="0" u="none" strike="noStrike" cap="none" dirty="0">
                <a:solidFill>
                  <a:schemeClr val="dk1"/>
                </a:solidFill>
                <a:effectLst/>
                <a:latin typeface="Calibri"/>
                <a:ea typeface="Calibri"/>
                <a:cs typeface="Calibri"/>
                <a:sym typeface="Calibri"/>
              </a:rPr>
              <a:t>sobre el sistema energético. El sistema energético es un sistema complejo que incluye numerosas cadenas de suministro que vinculan los recursos energéticos con la demanda final. El cuadro esboza un sistema energético desde los recursos energéticos primarios hasta la demanda final. El </a:t>
            </a:r>
            <a:r>
              <a:rPr lang="en-GB" dirty="0"/>
              <a:t>esquema </a:t>
            </a:r>
            <a:r>
              <a:rPr lang="en-GB" sz="1200" b="0" i="0" u="none" strike="noStrike" cap="none" dirty="0">
                <a:solidFill>
                  <a:schemeClr val="dk1"/>
                </a:solidFill>
                <a:effectLst/>
                <a:latin typeface="Calibri"/>
                <a:ea typeface="Calibri"/>
                <a:cs typeface="Calibri"/>
                <a:sym typeface="Calibri"/>
              </a:rPr>
              <a:t>anterior </a:t>
            </a:r>
            <a:r>
              <a:rPr lang="en-GB" sz="1200" b="0" i="0" u="none" strike="noStrike" cap="none" baseline="0" dirty="0">
                <a:solidFill>
                  <a:schemeClr val="dk1"/>
                </a:solidFill>
                <a:effectLst/>
                <a:latin typeface="Calibri"/>
                <a:ea typeface="Calibri"/>
                <a:cs typeface="Calibri"/>
                <a:sym typeface="Calibri"/>
              </a:rPr>
              <a:t>suele denominarse Sistema Energético de Referencia</a:t>
            </a:r>
            <a:r>
              <a:rPr lang="en-GB" dirty="0"/>
              <a:t>. En él se </a:t>
            </a:r>
            <a:r>
              <a:rPr lang="en-GB" sz="1200" b="0" i="0" u="none" strike="noStrike" cap="none" baseline="0" dirty="0">
                <a:solidFill>
                  <a:schemeClr val="dk1"/>
                </a:solidFill>
                <a:effectLst/>
                <a:latin typeface="Calibri"/>
                <a:ea typeface="Calibri"/>
                <a:cs typeface="Calibri"/>
                <a:sym typeface="Calibri"/>
              </a:rPr>
              <a:t>representan los vectores energéticos, que se ven como las líneas</a:t>
            </a:r>
            <a:r>
              <a:rPr lang="en-GB" dirty="0"/>
              <a:t>, </a:t>
            </a:r>
            <a:r>
              <a:rPr lang="en-GB" sz="1200" b="0" i="0" u="none" strike="noStrike" cap="none" baseline="0" dirty="0">
                <a:solidFill>
                  <a:schemeClr val="dk1"/>
                </a:solidFill>
                <a:effectLst/>
                <a:latin typeface="Calibri"/>
                <a:ea typeface="Calibri"/>
                <a:cs typeface="Calibri"/>
                <a:sym typeface="Calibri"/>
              </a:rPr>
              <a:t>y los convertidores de energía</a:t>
            </a:r>
            <a:r>
              <a:rPr lang="en-GB" dirty="0"/>
              <a:t>, </a:t>
            </a:r>
            <a:r>
              <a:rPr lang="en-GB" sz="1200" b="0" i="0" u="none" strike="noStrike" cap="none" baseline="0" dirty="0">
                <a:solidFill>
                  <a:schemeClr val="dk1"/>
                </a:solidFill>
                <a:effectLst/>
                <a:latin typeface="Calibri"/>
                <a:ea typeface="Calibri"/>
                <a:cs typeface="Calibri"/>
                <a:sym typeface="Calibri"/>
              </a:rPr>
              <a:t>que son las cajas cuadradas.</a:t>
            </a:r>
            <a:endParaRPr lang="en-GB" sz="1200" b="0" i="0" u="none" strike="noStrike" cap="none" dirty="0">
              <a:solidFill>
                <a:schemeClr val="dk1"/>
              </a:solidFill>
              <a:effectLst/>
              <a:latin typeface="Calibri"/>
              <a:ea typeface="Calibri"/>
              <a:cs typeface="Calibri"/>
              <a:sym typeface="Calibri"/>
            </a:endParaRPr>
          </a:p>
        </p:txBody>
      </p:sp>
      <p:sp>
        <p:nvSpPr>
          <p:cNvPr id="126" name="Google Shape;12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0743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sv-SE" dirty="0"/>
              <a:t>Al final de esta </a:t>
            </a:r>
            <a:r>
              <a:rPr lang="sv-SE" baseline="0" dirty="0"/>
              <a:t>conferencia</a:t>
            </a:r>
            <a:r>
              <a:rPr lang="sv-SE" dirty="0"/>
              <a:t>, </a:t>
            </a:r>
            <a:r>
              <a:rPr lang="sv-SE" baseline="0" dirty="0"/>
              <a:t>usted será capaz </a:t>
            </a:r>
            <a:r>
              <a:rPr lang="sv-SE" dirty="0"/>
              <a:t>de </a:t>
            </a:r>
            <a:endParaRPr lang="sv-SE" baseline="0" dirty="0"/>
          </a:p>
          <a:p>
            <a:pPr marL="0" indent="0"/>
            <a:r>
              <a:rPr lang="en-GB" sz="1200" dirty="0">
                <a:ea typeface="+mn-lt"/>
              </a:rPr>
              <a:t>Describir y descifrar los </a:t>
            </a:r>
            <a:r>
              <a:rPr lang="en-US" sz="1200" dirty="0">
                <a:ea typeface="+mn-lt"/>
              </a:rPr>
              <a:t>resultados y archivos de salida de </a:t>
            </a:r>
            <a:r>
              <a:rPr lang="en-GB" sz="1200" dirty="0">
                <a:ea typeface="+mn-lt"/>
              </a:rPr>
              <a:t>OnSSET </a:t>
            </a:r>
            <a:r>
              <a:rPr lang="en-US" sz="1200" dirty="0">
                <a:ea typeface="+mn-lt"/>
              </a:rPr>
              <a:t>y </a:t>
            </a:r>
            <a:r>
              <a:rPr lang="en-US" dirty="0">
                <a:ea typeface="+mn-lt"/>
              </a:rPr>
              <a:t>las implicaciones </a:t>
            </a:r>
            <a:r>
              <a:rPr lang="en-US" sz="1200" dirty="0">
                <a:ea typeface="+mn-lt"/>
              </a:rPr>
              <a:t>de las diferentes condiciones de la red</a:t>
            </a:r>
            <a:r>
              <a:rPr lang="en-GB" sz="1200" dirty="0">
                <a:ea typeface="+mn-lt"/>
              </a:rPr>
              <a:t>.</a:t>
            </a:r>
          </a:p>
          <a:p>
            <a:pPr marL="0" indent="0" algn="l"/>
            <a:r>
              <a:rPr lang="en-US" sz="1200" dirty="0">
                <a:ea typeface="+mn-lt"/>
                <a:cs typeface="+mn-lt"/>
              </a:rPr>
              <a:t>Describir las funcionalidades y características básicas en Python, el lenguaje de programación en el que se basa la herramienta OnSSET.</a:t>
            </a:r>
          </a:p>
          <a:p>
            <a:pPr marL="0" indent="0" algn="l"/>
            <a:r>
              <a:rPr lang="en-US" sz="1200" dirty="0">
                <a:ea typeface="+mn-lt"/>
                <a:cs typeface="+mn-lt"/>
              </a:rPr>
              <a:t>Enumerar los pasos clave del proceso que se requieren para el Generador de Escenarios GEP.</a:t>
            </a:r>
          </a:p>
          <a:p>
            <a:pPr marL="0" marR="0" lvl="0" indent="0" algn="l" defTabSz="914400" rtl="0" eaLnBrk="1" fontAlgn="auto" latinLnBrk="0" hangingPunct="1">
              <a:lnSpc>
                <a:spcPct val="100000"/>
              </a:lnSpc>
              <a:spcBef>
                <a:spcPts val="0"/>
              </a:spcBef>
              <a:spcAft>
                <a:spcPts val="0"/>
              </a:spcAft>
              <a:buClr>
                <a:srgbClr val="000000"/>
              </a:buClr>
              <a:buSzPts val="1400"/>
              <a:tabLst/>
              <a:defRPr/>
            </a:pPr>
            <a:r>
              <a:rPr lang="en-US" sz="1200" dirty="0">
                <a:ea typeface="+mn-lt"/>
                <a:cs typeface="+mn-lt"/>
              </a:rPr>
              <a:t>Describir el papel de la modelización energética en el desarrollo de la política energética.</a:t>
            </a:r>
          </a:p>
          <a:p>
            <a:pPr marL="0" indent="0" algn="l">
              <a:buNone/>
            </a:pPr>
            <a:endParaRPr lang="en-US" sz="1200" dirty="0">
              <a:ea typeface="+mn-lt"/>
              <a:cs typeface="+mn-lt"/>
            </a:endParaRPr>
          </a:p>
          <a:p>
            <a:pPr marL="0" indent="0"/>
            <a:r>
              <a:rPr lang="en-US" sz="1200" dirty="0">
                <a:ea typeface="+mn-lt"/>
              </a:rPr>
              <a:t>Esto le </a:t>
            </a:r>
            <a:r>
              <a:rPr lang="en-US" dirty="0">
                <a:ea typeface="+mn-lt"/>
              </a:rPr>
              <a:t>ayudará a </a:t>
            </a:r>
            <a:r>
              <a:rPr lang="en-US" sz="1200" baseline="0" dirty="0">
                <a:ea typeface="+mn-lt"/>
              </a:rPr>
              <a:t>avanzar en sus conocimientos sobre OnSSET y a entender </a:t>
            </a:r>
            <a:r>
              <a:rPr lang="en-US" dirty="0">
                <a:ea typeface="+mn-lt"/>
              </a:rPr>
              <a:t>su </a:t>
            </a:r>
            <a:r>
              <a:rPr lang="en-US" sz="1200" baseline="0" dirty="0">
                <a:ea typeface="+mn-lt"/>
              </a:rPr>
              <a:t>contexto.</a:t>
            </a:r>
            <a:endParaRPr lang="en-US" sz="1200" dirty="0">
              <a:ea typeface="+mn-lt"/>
            </a:endParaRPr>
          </a:p>
          <a:p>
            <a:pPr marL="0" lvl="0" indent="0" algn="l" rtl="0">
              <a:spcBef>
                <a:spcPts val="0"/>
              </a:spcBef>
              <a:spcAft>
                <a:spcPts val="0"/>
              </a:spcAft>
              <a:buNone/>
            </a:pPr>
            <a:endParaRPr lang="sv-SE" dirty="0"/>
          </a:p>
          <a:p>
            <a:pPr marL="0" lvl="0" indent="0" algn="l" rtl="0">
              <a:spcBef>
                <a:spcPts val="0"/>
              </a:spcBef>
              <a:spcAft>
                <a:spcPts val="0"/>
              </a:spcAft>
              <a:buNone/>
            </a:pPr>
            <a:endParaRPr dirty="0"/>
          </a:p>
        </p:txBody>
      </p:sp>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En el lado derecho tenemos la demanda de energía. La demanda final son los servicios que </a:t>
            </a:r>
            <a:r>
              <a:rPr lang="en-GB" sz="1200" b="0" i="0" u="none" strike="noStrike" cap="none" baseline="0" dirty="0">
                <a:solidFill>
                  <a:schemeClr val="dk1"/>
                </a:solidFill>
                <a:effectLst/>
                <a:latin typeface="Calibri"/>
                <a:ea typeface="Calibri"/>
                <a:cs typeface="Calibri"/>
                <a:sym typeface="Calibri"/>
              </a:rPr>
              <a:t>proporciona la energía en forma de casas calientes, </a:t>
            </a:r>
            <a:r>
              <a:rPr lang="en-GB" dirty="0"/>
              <a:t>teléfonos </a:t>
            </a:r>
            <a:r>
              <a:rPr lang="en-GB" sz="1200" b="0" i="0" u="none" strike="noStrike" cap="none" baseline="0" dirty="0">
                <a:solidFill>
                  <a:schemeClr val="dk1"/>
                </a:solidFill>
                <a:effectLst/>
                <a:latin typeface="Calibri"/>
                <a:ea typeface="Calibri"/>
                <a:cs typeface="Calibri"/>
                <a:sym typeface="Calibri"/>
              </a:rPr>
              <a:t>cargados </a:t>
            </a:r>
            <a:r>
              <a:rPr lang="en-GB" dirty="0"/>
              <a:t>o </a:t>
            </a:r>
            <a:r>
              <a:rPr lang="en-GB" sz="1200" b="0" i="0" u="none" strike="noStrike" cap="none" baseline="0" dirty="0">
                <a:solidFill>
                  <a:schemeClr val="dk1"/>
                </a:solidFill>
                <a:effectLst/>
                <a:latin typeface="Calibri"/>
                <a:ea typeface="Calibri"/>
                <a:cs typeface="Calibri"/>
                <a:sym typeface="Calibri"/>
              </a:rPr>
              <a:t>luces. </a:t>
            </a:r>
            <a:r>
              <a:rPr lang="en-GB" sz="1200" b="0" i="0" u="none" strike="noStrike" cap="none" dirty="0">
                <a:solidFill>
                  <a:schemeClr val="dk1"/>
                </a:solidFill>
                <a:effectLst/>
                <a:latin typeface="Calibri"/>
                <a:ea typeface="Calibri"/>
                <a:cs typeface="Calibri"/>
                <a:sym typeface="Calibri"/>
              </a:rPr>
              <a:t>En el área que estamos estudiando para OnSSET</a:t>
            </a:r>
            <a:r>
              <a:rPr lang="en-GB" dirty="0"/>
              <a:t>, nos fijamos </a:t>
            </a:r>
            <a:r>
              <a:rPr lang="en-GB" sz="1200" b="0" i="0" u="none" strike="noStrike" cap="none" dirty="0">
                <a:solidFill>
                  <a:schemeClr val="dk1"/>
                </a:solidFill>
                <a:effectLst/>
                <a:latin typeface="Calibri"/>
                <a:ea typeface="Calibri"/>
                <a:cs typeface="Calibri"/>
                <a:sym typeface="Calibri"/>
              </a:rPr>
              <a:t>principalmente en la electricidad del sector residencial. </a:t>
            </a:r>
            <a:r>
              <a:rPr lang="en-GB" dirty="0"/>
              <a:t>Otro </a:t>
            </a:r>
            <a:r>
              <a:rPr lang="en-GB" sz="1200" b="0" i="0" u="none" strike="noStrike" cap="none" baseline="0" dirty="0">
                <a:solidFill>
                  <a:schemeClr val="dk1"/>
                </a:solidFill>
                <a:effectLst/>
                <a:latin typeface="Calibri"/>
                <a:ea typeface="Calibri"/>
                <a:cs typeface="Calibri"/>
                <a:sym typeface="Calibri"/>
              </a:rPr>
              <a:t>sector importante para OnSSET es el </a:t>
            </a:r>
            <a:r>
              <a:rPr lang="en-GB" sz="1200" b="0" i="0" u="none" strike="noStrike" cap="none" dirty="0">
                <a:solidFill>
                  <a:schemeClr val="dk1"/>
                </a:solidFill>
                <a:effectLst/>
                <a:latin typeface="Calibri"/>
                <a:ea typeface="Calibri"/>
                <a:cs typeface="Calibri"/>
                <a:sym typeface="Calibri"/>
              </a:rPr>
              <a:t>agrícola</a:t>
            </a:r>
            <a:r>
              <a:rPr lang="en-GB" dirty="0"/>
              <a:t>, </a:t>
            </a:r>
            <a:r>
              <a:rPr lang="en-GB" sz="1200" b="0" i="0" u="none" strike="noStrike" cap="none" dirty="0">
                <a:solidFill>
                  <a:schemeClr val="dk1"/>
                </a:solidFill>
                <a:effectLst/>
                <a:latin typeface="Calibri"/>
                <a:ea typeface="Calibri"/>
                <a:cs typeface="Calibri"/>
                <a:sym typeface="Calibri"/>
              </a:rPr>
              <a:t>que puede tener una demanda de electricidad para el riego o el procesamiento posterior a la cosecha</a:t>
            </a:r>
            <a:r>
              <a:rPr lang="en-GB" sz="1200" b="0" i="0" u="none" strike="noStrike" cap="none" baseline="0" dirty="0">
                <a:solidFill>
                  <a:schemeClr val="dk1"/>
                </a:solidFill>
                <a:effectLst/>
                <a:latin typeface="Calibri"/>
                <a:ea typeface="Calibri"/>
                <a:cs typeface="Calibri"/>
                <a:sym typeface="Calibri"/>
              </a:rPr>
              <a:t>, que es importante para la seguridad alimentaria</a:t>
            </a:r>
            <a:r>
              <a:rPr lang="en-GB" sz="1200" b="0" i="0" u="none" strike="noStrike" cap="none" dirty="0">
                <a:solidFill>
                  <a:schemeClr val="dk1"/>
                </a:solidFill>
                <a:effectLst/>
                <a:latin typeface="Calibri"/>
                <a:ea typeface="Calibri"/>
                <a:cs typeface="Calibri"/>
                <a:sym typeface="Calibri"/>
              </a:rPr>
              <a:t>. Sin embargo</a:t>
            </a:r>
            <a:r>
              <a:rPr lang="en-GB" dirty="0"/>
              <a:t>, </a:t>
            </a:r>
            <a:r>
              <a:rPr lang="en-GB" sz="1200" b="0" i="0" u="none" strike="noStrike" cap="none" baseline="0" dirty="0">
                <a:solidFill>
                  <a:schemeClr val="dk1"/>
                </a:solidFill>
                <a:effectLst/>
                <a:latin typeface="Calibri"/>
                <a:ea typeface="Calibri"/>
                <a:cs typeface="Calibri"/>
                <a:sym typeface="Calibri"/>
              </a:rPr>
              <a:t>la demanda de energía final se consume en una gran cantidad de áreas: el sector del transporte, la industria </a:t>
            </a:r>
            <a:r>
              <a:rPr lang="en-GB" dirty="0"/>
              <a:t>y los </a:t>
            </a:r>
            <a:r>
              <a:rPr lang="en-GB" sz="1200" b="0" i="0" u="none" strike="noStrike" cap="none" baseline="0" dirty="0">
                <a:solidFill>
                  <a:schemeClr val="dk1"/>
                </a:solidFill>
                <a:effectLst/>
                <a:latin typeface="Calibri"/>
                <a:ea typeface="Calibri"/>
                <a:cs typeface="Calibri"/>
                <a:sym typeface="Calibri"/>
              </a:rPr>
              <a:t>edificios comerciales</a:t>
            </a:r>
            <a:r>
              <a:rPr lang="en-GB" dirty="0"/>
              <a:t>, </a:t>
            </a:r>
            <a:r>
              <a:rPr lang="en-GB" sz="1200" b="0" i="0" u="none" strike="noStrike" cap="none" baseline="0" dirty="0">
                <a:solidFill>
                  <a:schemeClr val="dk1"/>
                </a:solidFill>
                <a:effectLst/>
                <a:latin typeface="Calibri"/>
                <a:ea typeface="Calibri"/>
                <a:cs typeface="Calibri"/>
                <a:sym typeface="Calibri"/>
              </a:rPr>
              <a:t>por mencionar algunos</a:t>
            </a:r>
            <a:r>
              <a:rPr lang="en-GB" dirty="0"/>
              <a:t>. </a:t>
            </a:r>
            <a:r>
              <a:rPr lang="en-GB" sz="1200" b="0" i="0" u="none" strike="noStrike" cap="none" baseline="0" dirty="0">
                <a:solidFill>
                  <a:schemeClr val="dk1"/>
                </a:solidFill>
                <a:effectLst/>
                <a:latin typeface="Calibri"/>
                <a:ea typeface="Calibri"/>
                <a:cs typeface="Calibri"/>
                <a:sym typeface="Calibri"/>
              </a:rPr>
              <a:t>Todos ellos se incluyen en la modelización energética.</a:t>
            </a:r>
            <a:endParaRPr lang="en-GB" sz="1200" b="0" i="0" u="none" strike="noStrike" cap="none" dirty="0">
              <a:solidFill>
                <a:schemeClr val="dk1"/>
              </a:solidFill>
              <a:effectLst/>
              <a:latin typeface="Calibri"/>
              <a:ea typeface="Calibri"/>
              <a:cs typeface="Calibri"/>
              <a:sym typeface="Calibri"/>
            </a:endParaRPr>
          </a:p>
        </p:txBody>
      </p:sp>
      <p:sp>
        <p:nvSpPr>
          <p:cNvPr id="136" name="Google Shape;13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8024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En el lado </a:t>
            </a:r>
            <a:r>
              <a:rPr lang="en-US" dirty="0"/>
              <a:t>izquierdo </a:t>
            </a:r>
            <a:r>
              <a:rPr lang="en-US" sz="1200" b="0" i="0" u="none" strike="noStrike" cap="none" baseline="0" dirty="0">
                <a:solidFill>
                  <a:schemeClr val="dk1"/>
                </a:solidFill>
                <a:effectLst/>
                <a:latin typeface="Calibri"/>
                <a:ea typeface="Calibri"/>
                <a:cs typeface="Calibri"/>
                <a:sym typeface="Calibri"/>
              </a:rPr>
              <a:t>tenemos los recursos energéticos </a:t>
            </a:r>
            <a:r>
              <a:rPr lang="en-US" sz="1200" b="0" i="0" u="none" strike="noStrike" cap="none" dirty="0">
                <a:solidFill>
                  <a:schemeClr val="dk1"/>
                </a:solidFill>
                <a:effectLst/>
                <a:latin typeface="Calibri"/>
                <a:ea typeface="Calibri"/>
                <a:cs typeface="Calibri"/>
                <a:sym typeface="Calibri"/>
              </a:rPr>
              <a:t>primarios</a:t>
            </a:r>
            <a:r>
              <a:rPr lang="en-US" dirty="0"/>
              <a:t>, </a:t>
            </a:r>
            <a:r>
              <a:rPr lang="en-US" sz="1200" b="0" i="0" u="none" strike="noStrike" cap="none" dirty="0">
                <a:solidFill>
                  <a:schemeClr val="dk1"/>
                </a:solidFill>
                <a:effectLst/>
                <a:latin typeface="Calibri"/>
                <a:ea typeface="Calibri"/>
                <a:cs typeface="Calibri"/>
                <a:sym typeface="Calibri"/>
              </a:rPr>
              <a:t>que </a:t>
            </a:r>
            <a:r>
              <a:rPr lang="en-US" dirty="0"/>
              <a:t>incluyen los </a:t>
            </a:r>
            <a:r>
              <a:rPr lang="en-US" sz="1200" b="0" i="0" u="none" strike="noStrike" cap="none" dirty="0">
                <a:solidFill>
                  <a:schemeClr val="dk1"/>
                </a:solidFill>
                <a:effectLst/>
                <a:latin typeface="Calibri"/>
                <a:ea typeface="Calibri"/>
                <a:cs typeface="Calibri"/>
                <a:sym typeface="Calibri"/>
              </a:rPr>
              <a:t>combustibles fósiles</a:t>
            </a:r>
            <a:r>
              <a:rPr lang="en-US" dirty="0"/>
              <a:t>, </a:t>
            </a:r>
            <a:r>
              <a:rPr lang="en-US" sz="1200" b="0" i="0" u="none" strike="noStrike" cap="none" baseline="0" dirty="0">
                <a:solidFill>
                  <a:schemeClr val="dk1"/>
                </a:solidFill>
                <a:effectLst/>
                <a:latin typeface="Calibri"/>
                <a:ea typeface="Calibri"/>
                <a:cs typeface="Calibri"/>
                <a:sym typeface="Calibri"/>
              </a:rPr>
              <a:t>como el </a:t>
            </a:r>
            <a:r>
              <a:rPr lang="en-US" sz="1200" b="0" i="0" u="none" strike="noStrike" cap="none" dirty="0">
                <a:solidFill>
                  <a:schemeClr val="dk1"/>
                </a:solidFill>
                <a:effectLst/>
                <a:latin typeface="Calibri"/>
                <a:ea typeface="Calibri"/>
                <a:cs typeface="Calibri"/>
                <a:sym typeface="Calibri"/>
              </a:rPr>
              <a:t>petróleo y el carbón</a:t>
            </a:r>
            <a:r>
              <a:rPr lang="en-US" dirty="0"/>
              <a:t>, </a:t>
            </a:r>
            <a:r>
              <a:rPr lang="en-US" sz="1200" b="0" i="0" u="none" strike="noStrike" cap="none" dirty="0">
                <a:solidFill>
                  <a:schemeClr val="dk1"/>
                </a:solidFill>
                <a:effectLst/>
                <a:latin typeface="Calibri"/>
                <a:ea typeface="Calibri"/>
                <a:cs typeface="Calibri"/>
                <a:sym typeface="Calibri"/>
              </a:rPr>
              <a:t>pero también los </a:t>
            </a:r>
            <a:r>
              <a:rPr lang="en-US" dirty="0"/>
              <a:t>recursos </a:t>
            </a:r>
            <a:r>
              <a:rPr lang="en-US" sz="1200" b="0" i="0" u="none" strike="noStrike" cap="none" dirty="0">
                <a:solidFill>
                  <a:schemeClr val="dk1"/>
                </a:solidFill>
                <a:effectLst/>
                <a:latin typeface="Calibri"/>
                <a:ea typeface="Calibri"/>
                <a:cs typeface="Calibri"/>
                <a:sym typeface="Calibri"/>
              </a:rPr>
              <a:t>energéticos renovables, como la biomasa</a:t>
            </a:r>
            <a:r>
              <a:rPr lang="en-US" sz="1200" b="0" i="0" u="none" strike="noStrike" cap="none" baseline="0" dirty="0">
                <a:solidFill>
                  <a:schemeClr val="dk1"/>
                </a:solidFill>
                <a:effectLst/>
                <a:latin typeface="Calibri"/>
                <a:ea typeface="Calibri"/>
                <a:cs typeface="Calibri"/>
                <a:sym typeface="Calibri"/>
              </a:rPr>
              <a:t>, el </a:t>
            </a:r>
            <a:r>
              <a:rPr lang="en-US" sz="1200" b="0" i="0" u="none" strike="noStrike" cap="none" dirty="0">
                <a:solidFill>
                  <a:schemeClr val="dk1"/>
                </a:solidFill>
                <a:effectLst/>
                <a:latin typeface="Calibri"/>
                <a:ea typeface="Calibri"/>
                <a:cs typeface="Calibri"/>
                <a:sym typeface="Calibri"/>
              </a:rPr>
              <a:t>sol, el agua y el viento. Del lado </a:t>
            </a:r>
            <a:r>
              <a:rPr lang="en-US" dirty="0"/>
              <a:t>izquierdo </a:t>
            </a:r>
            <a:r>
              <a:rPr lang="en-US" sz="1200" b="0" i="0" u="none" strike="noStrike" cap="none" dirty="0">
                <a:solidFill>
                  <a:schemeClr val="dk1"/>
                </a:solidFill>
                <a:effectLst/>
                <a:latin typeface="Calibri"/>
                <a:ea typeface="Calibri"/>
                <a:cs typeface="Calibri"/>
                <a:sym typeface="Calibri"/>
              </a:rPr>
              <a:t>al derecho </a:t>
            </a:r>
            <a:r>
              <a:rPr lang="en-US" sz="1200" b="0" i="0" u="none" strike="noStrike" cap="none" baseline="0" dirty="0">
                <a:solidFill>
                  <a:schemeClr val="dk1"/>
                </a:solidFill>
                <a:effectLst/>
                <a:latin typeface="Calibri"/>
                <a:ea typeface="Calibri"/>
                <a:cs typeface="Calibri"/>
                <a:sym typeface="Calibri"/>
              </a:rPr>
              <a:t>hay importantes conversiones de energía que </a:t>
            </a:r>
            <a:r>
              <a:rPr lang="en-US" sz="1200" b="0" i="0" u="none" strike="noStrike" cap="none" dirty="0">
                <a:solidFill>
                  <a:schemeClr val="dk1"/>
                </a:solidFill>
                <a:effectLst/>
                <a:latin typeface="Calibri"/>
                <a:ea typeface="Calibri"/>
                <a:cs typeface="Calibri"/>
                <a:sym typeface="Calibri"/>
              </a:rPr>
              <a:t>transforman estos recursos energéticos primarios para hacerlos útiles para </a:t>
            </a:r>
            <a:r>
              <a:rPr lang="en-US" sz="1200" b="0" i="0" u="none" strike="noStrike" cap="none" baseline="0" dirty="0">
                <a:solidFill>
                  <a:schemeClr val="dk1"/>
                </a:solidFill>
                <a:effectLst/>
                <a:latin typeface="Calibri"/>
                <a:ea typeface="Calibri"/>
                <a:cs typeface="Calibri"/>
                <a:sym typeface="Calibri"/>
              </a:rPr>
              <a:t>el usuario final. Gran parte de la electricidad y el calor generados proceden de </a:t>
            </a:r>
            <a:r>
              <a:rPr lang="en-US" sz="1200" b="0" i="0" u="none" strike="noStrike" cap="none" dirty="0">
                <a:solidFill>
                  <a:schemeClr val="dk1"/>
                </a:solidFill>
                <a:effectLst/>
                <a:latin typeface="Calibri"/>
                <a:ea typeface="Calibri"/>
                <a:cs typeface="Calibri"/>
                <a:sym typeface="Calibri"/>
              </a:rPr>
              <a:t>centrales eléctricas, que suministran a través de </a:t>
            </a:r>
            <a:r>
              <a:rPr lang="en-US" sz="1200" b="0" i="0" u="none" strike="noStrike" cap="none" baseline="0" dirty="0">
                <a:solidFill>
                  <a:schemeClr val="dk1"/>
                </a:solidFill>
                <a:effectLst/>
                <a:latin typeface="Calibri"/>
                <a:ea typeface="Calibri"/>
                <a:cs typeface="Calibri"/>
                <a:sym typeface="Calibri"/>
              </a:rPr>
              <a:t>líneas de </a:t>
            </a:r>
            <a:r>
              <a:rPr lang="en-US" sz="1200" b="0" i="0" u="none" strike="noStrike" cap="none" dirty="0">
                <a:solidFill>
                  <a:schemeClr val="dk1"/>
                </a:solidFill>
                <a:effectLst/>
                <a:latin typeface="Calibri"/>
                <a:ea typeface="Calibri"/>
                <a:cs typeface="Calibri"/>
                <a:sym typeface="Calibri"/>
              </a:rPr>
              <a:t>transmisión </a:t>
            </a:r>
            <a:r>
              <a:rPr lang="en-US" sz="1200" b="0" i="0" u="none" strike="noStrike" cap="none" baseline="0" dirty="0">
                <a:solidFill>
                  <a:schemeClr val="dk1"/>
                </a:solidFill>
                <a:effectLst/>
                <a:latin typeface="Calibri"/>
                <a:ea typeface="Calibri"/>
                <a:cs typeface="Calibri"/>
                <a:sym typeface="Calibri"/>
              </a:rPr>
              <a:t>y redes de distribución </a:t>
            </a:r>
            <a:r>
              <a:rPr lang="en-US" sz="1200" b="0" i="0" u="none" strike="noStrike" cap="none" dirty="0">
                <a:solidFill>
                  <a:schemeClr val="dk1"/>
                </a:solidFill>
                <a:effectLst/>
                <a:latin typeface="Calibri"/>
                <a:ea typeface="Calibri"/>
                <a:cs typeface="Calibri"/>
                <a:sym typeface="Calibri"/>
              </a:rPr>
              <a:t>la electricidad y el </a:t>
            </a:r>
            <a:r>
              <a:rPr lang="en-US" sz="1200" b="0" i="0" u="none" strike="noStrike" cap="none" baseline="0" dirty="0">
                <a:solidFill>
                  <a:schemeClr val="dk1"/>
                </a:solidFill>
                <a:effectLst/>
                <a:latin typeface="Calibri"/>
                <a:ea typeface="Calibri"/>
                <a:cs typeface="Calibri"/>
                <a:sym typeface="Calibri"/>
              </a:rPr>
              <a:t>calor </a:t>
            </a:r>
            <a:r>
              <a:rPr lang="en-US" sz="1200" b="0" i="0" u="none" strike="noStrike" cap="none" dirty="0">
                <a:solidFill>
                  <a:schemeClr val="dk1"/>
                </a:solidFill>
                <a:effectLst/>
                <a:latin typeface="Calibri"/>
                <a:ea typeface="Calibri"/>
                <a:cs typeface="Calibri"/>
                <a:sym typeface="Calibri"/>
              </a:rPr>
              <a:t>a los clientes.</a:t>
            </a:r>
            <a:endParaRPr lang="en-US" dirty="0"/>
          </a:p>
        </p:txBody>
      </p:sp>
      <p:sp>
        <p:nvSpPr>
          <p:cNvPr id="136" name="Google Shape;13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2472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i="0" u="none" strike="noStrike" cap="none" baseline="0" dirty="0">
                <a:solidFill>
                  <a:schemeClr val="dk1"/>
                </a:solidFill>
                <a:effectLst/>
                <a:latin typeface="Calibri"/>
                <a:ea typeface="Calibri"/>
                <a:cs typeface="Calibri"/>
                <a:sym typeface="Calibri"/>
              </a:rPr>
              <a:t>En esta parte de la conferencia vamos a resumir la metodología de </a:t>
            </a:r>
            <a:r>
              <a:rPr lang="en-GB" dirty="0"/>
              <a:t>los siete </a:t>
            </a:r>
            <a:r>
              <a:rPr lang="en-GB" sz="1200" b="0" i="0" u="none" strike="noStrike" cap="none" baseline="0" dirty="0">
                <a:solidFill>
                  <a:schemeClr val="dk1"/>
                </a:solidFill>
                <a:effectLst/>
                <a:latin typeface="Calibri"/>
                <a:ea typeface="Calibri"/>
                <a:cs typeface="Calibri"/>
                <a:sym typeface="Calibri"/>
              </a:rPr>
              <a:t>pasos de la conferencia 5 con algunas ideas sobre los resultados y resúmenes proporcionados.</a:t>
            </a:r>
          </a:p>
          <a:p>
            <a:pPr marL="0" indent="0"/>
            <a:r>
              <a:rPr lang="en-GB" sz="1200" b="0" i="0" u="none" strike="noStrike" cap="none" dirty="0">
                <a:solidFill>
                  <a:schemeClr val="dk1"/>
                </a:solidFill>
                <a:effectLst/>
                <a:latin typeface="Calibri"/>
                <a:ea typeface="Calibri"/>
                <a:cs typeface="Calibri"/>
                <a:sym typeface="Calibri"/>
              </a:rPr>
              <a:t>En los pasos anteriores hemos identificado la opción </a:t>
            </a:r>
            <a:r>
              <a:rPr lang="en-GB" dirty="0"/>
              <a:t>menos costosa </a:t>
            </a:r>
            <a:r>
              <a:rPr lang="en-GB" sz="1200" b="0" i="0" u="none" strike="noStrike" cap="none" dirty="0">
                <a:solidFill>
                  <a:schemeClr val="dk1"/>
                </a:solidFill>
                <a:effectLst/>
                <a:latin typeface="Calibri"/>
                <a:ea typeface="Calibri"/>
                <a:cs typeface="Calibri"/>
                <a:sym typeface="Calibri"/>
              </a:rPr>
              <a:t>para cada asentamiento. </a:t>
            </a:r>
            <a:r>
              <a:rPr lang="en-GB" sz="1200" b="0" i="0" u="none" strike="noStrike" cap="none" baseline="0" dirty="0">
                <a:solidFill>
                  <a:schemeClr val="dk1"/>
                </a:solidFill>
                <a:effectLst/>
                <a:latin typeface="Calibri"/>
                <a:ea typeface="Calibri"/>
                <a:cs typeface="Calibri"/>
                <a:sym typeface="Calibri"/>
              </a:rPr>
              <a:t>Ahora </a:t>
            </a:r>
            <a:r>
              <a:rPr lang="en-GB" sz="1200" b="0" i="0" u="none" strike="noStrike" cap="none" dirty="0">
                <a:solidFill>
                  <a:schemeClr val="dk1"/>
                </a:solidFill>
                <a:effectLst/>
                <a:latin typeface="Calibri"/>
                <a:ea typeface="Calibri"/>
                <a:cs typeface="Calibri"/>
                <a:sym typeface="Calibri"/>
              </a:rPr>
              <a:t>tenemos estimaciones sobre las necesidades de capacidad </a:t>
            </a:r>
            <a:r>
              <a:rPr lang="en-GB" dirty="0"/>
              <a:t>y los requisitos de </a:t>
            </a:r>
            <a:r>
              <a:rPr lang="en-GB" sz="1200" b="0" i="0" u="none" strike="noStrike" cap="none" dirty="0">
                <a:solidFill>
                  <a:schemeClr val="dk1"/>
                </a:solidFill>
                <a:effectLst/>
                <a:latin typeface="Calibri"/>
                <a:ea typeface="Calibri"/>
                <a:cs typeface="Calibri"/>
                <a:sym typeface="Calibri"/>
              </a:rPr>
              <a:t>inversión</a:t>
            </a:r>
            <a:r>
              <a:rPr lang="en-GB" dirty="0"/>
              <a:t>. Cuando </a:t>
            </a:r>
            <a:r>
              <a:rPr lang="en-GB" sz="1200" b="0" i="0" u="none" strike="noStrike" cap="none" dirty="0">
                <a:solidFill>
                  <a:schemeClr val="dk1"/>
                </a:solidFill>
                <a:effectLst/>
                <a:latin typeface="Calibri"/>
                <a:ea typeface="Calibri"/>
                <a:cs typeface="Calibri"/>
                <a:sym typeface="Calibri"/>
              </a:rPr>
              <a:t>resumimos esto para todo el país o región, también obtenemos el reparto entre las diferentes tecnologías. Las inversiones totales estimadas y las necesidades totales de capacidad también pueden desglosarse por tecnologías.</a:t>
            </a:r>
            <a:endParaRPr dirty="0"/>
          </a:p>
        </p:txBody>
      </p:sp>
      <p:sp>
        <p:nvSpPr>
          <p:cNvPr id="378" name="Google Shape;37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dirty="0"/>
          </a:p>
        </p:txBody>
      </p:sp>
    </p:spTree>
    <p:extLst>
      <p:ext uri="{BB962C8B-B14F-4D97-AF65-F5344CB8AC3E}">
        <p14:creationId xmlns:p14="http://schemas.microsoft.com/office/powerpoint/2010/main" val="1869758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defRPr/>
            </a:pPr>
            <a:r>
              <a:rPr lang="en-US" sz="1200" b="0" i="0" u="none" strike="noStrike" cap="none" dirty="0">
                <a:solidFill>
                  <a:schemeClr val="dk1"/>
                </a:solidFill>
                <a:effectLst/>
                <a:latin typeface="Calibri"/>
                <a:ea typeface="Calibri"/>
                <a:cs typeface="Calibri"/>
                <a:sym typeface="Calibri"/>
              </a:rPr>
              <a:t>Podemos ver en un escenario cuántas personas se </a:t>
            </a:r>
            <a:r>
              <a:rPr lang="en-US" dirty="0"/>
              <a:t>espera que se conecten </a:t>
            </a:r>
            <a:r>
              <a:rPr lang="en-US" sz="1200" b="0" i="0" u="none" strike="noStrike" cap="none" dirty="0">
                <a:solidFill>
                  <a:schemeClr val="dk1"/>
                </a:solidFill>
                <a:effectLst/>
                <a:latin typeface="Calibri"/>
                <a:ea typeface="Calibri"/>
                <a:cs typeface="Calibri"/>
                <a:sym typeface="Calibri"/>
              </a:rPr>
              <a:t>a la red como opción </a:t>
            </a:r>
            <a:r>
              <a:rPr lang="en-US" dirty="0"/>
              <a:t>de menor coste </a:t>
            </a:r>
            <a:r>
              <a:rPr lang="en-US" sz="1200" b="0" i="0" u="none" strike="noStrike" cap="none" dirty="0">
                <a:solidFill>
                  <a:schemeClr val="dk1"/>
                </a:solidFill>
                <a:effectLst/>
                <a:latin typeface="Calibri"/>
                <a:ea typeface="Calibri"/>
                <a:cs typeface="Calibri"/>
                <a:sym typeface="Calibri"/>
              </a:rPr>
              <a:t>para 2030. ¿Cuántos esperamos que se conecten mediante una tecnología </a:t>
            </a:r>
            <a:r>
              <a:rPr lang="en-US" dirty="0"/>
              <a:t>autónoma </a:t>
            </a:r>
            <a:r>
              <a:rPr lang="en-US" sz="1200" b="0" i="0" u="none" strike="noStrike" cap="none" dirty="0">
                <a:solidFill>
                  <a:schemeClr val="dk1"/>
                </a:solidFill>
                <a:effectLst/>
                <a:latin typeface="Calibri"/>
                <a:ea typeface="Calibri"/>
                <a:cs typeface="Calibri"/>
                <a:sym typeface="Calibri"/>
              </a:rPr>
              <a:t>y cuántos esperamos que se conecten mediante una tecnología de minirred y de red? También podemos ver cuánta capacidad se necesita para las centrales eléctricas conectadas a la red, las tecnologías </a:t>
            </a:r>
            <a:r>
              <a:rPr lang="en-US" dirty="0"/>
              <a:t>autónomas y las minirredes</a:t>
            </a:r>
            <a:r>
              <a:rPr lang="en-US" sz="1200" b="0" i="0" u="none" strike="noStrike" cap="none" dirty="0">
                <a:solidFill>
                  <a:schemeClr val="dk1"/>
                </a:solidFill>
                <a:effectLst/>
                <a:latin typeface="Calibri"/>
                <a:ea typeface="Calibri"/>
                <a:cs typeface="Calibri"/>
                <a:sym typeface="Calibri"/>
              </a:rPr>
              <a:t>. Además, también podemos ver la </a:t>
            </a:r>
            <a:r>
              <a:rPr lang="en-US" dirty="0"/>
              <a:t>inversión necesaria </a:t>
            </a:r>
            <a:r>
              <a:rPr lang="en-US" sz="1200" b="0" i="0" u="none" strike="noStrike" cap="none" dirty="0">
                <a:solidFill>
                  <a:schemeClr val="dk1"/>
                </a:solidFill>
                <a:effectLst/>
                <a:latin typeface="Calibri"/>
                <a:ea typeface="Calibri"/>
                <a:cs typeface="Calibri"/>
                <a:sym typeface="Calibri"/>
              </a:rPr>
              <a:t>por tipos de tecnología.</a:t>
            </a:r>
            <a:endParaRPr dirty="0"/>
          </a:p>
        </p:txBody>
      </p:sp>
      <p:sp>
        <p:nvSpPr>
          <p:cNvPr id="392" name="Google Shape;39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dirty="0"/>
          </a:p>
        </p:txBody>
      </p:sp>
    </p:spTree>
    <p:extLst>
      <p:ext uri="{BB962C8B-B14F-4D97-AF65-F5344CB8AC3E}">
        <p14:creationId xmlns:p14="http://schemas.microsoft.com/office/powerpoint/2010/main" val="2436955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b="0" i="0" u="none" strike="noStrike" cap="none" dirty="0">
                <a:solidFill>
                  <a:schemeClr val="dk1"/>
                </a:solidFill>
                <a:effectLst/>
                <a:latin typeface="Calibri"/>
                <a:ea typeface="Calibri"/>
                <a:cs typeface="Calibri"/>
                <a:sym typeface="Calibri"/>
              </a:rPr>
              <a:t>Por último, y muy </a:t>
            </a:r>
            <a:r>
              <a:rPr lang="en-US" dirty="0"/>
              <a:t>importante, podemos </a:t>
            </a:r>
            <a:r>
              <a:rPr lang="en-US" sz="1200" b="0" i="0" u="none" strike="noStrike" cap="none" dirty="0">
                <a:solidFill>
                  <a:schemeClr val="dk1"/>
                </a:solidFill>
                <a:effectLst/>
                <a:latin typeface="Calibri"/>
                <a:ea typeface="Calibri"/>
                <a:cs typeface="Calibri"/>
                <a:sym typeface="Calibri"/>
              </a:rPr>
              <a:t>visualizar la información en un mapa. En OnSSET no nos limitamos a describir cuánta </a:t>
            </a:r>
            <a:r>
              <a:rPr lang="en-US" dirty="0"/>
              <a:t>inversión se </a:t>
            </a:r>
            <a:r>
              <a:rPr lang="en-US" sz="1200" b="0" i="0" u="none" strike="noStrike" cap="none" dirty="0">
                <a:solidFill>
                  <a:schemeClr val="dk1"/>
                </a:solidFill>
                <a:effectLst/>
                <a:latin typeface="Calibri"/>
                <a:ea typeface="Calibri"/>
                <a:cs typeface="Calibri"/>
                <a:sym typeface="Calibri"/>
              </a:rPr>
              <a:t>necesita para </a:t>
            </a:r>
            <a:r>
              <a:rPr lang="en-US" sz="1200" i="0" u="none" strike="noStrike" cap="none" dirty="0">
                <a:solidFill>
                  <a:schemeClr val="dk1"/>
                </a:solidFill>
                <a:effectLst/>
                <a:latin typeface="Calibri"/>
                <a:ea typeface="Calibri"/>
                <a:cs typeface="Calibri"/>
                <a:sym typeface="Calibri"/>
              </a:rPr>
              <a:t>las tecnologías. También podemos decir dónde deben ampliarse </a:t>
            </a:r>
            <a:r>
              <a:rPr lang="en-US" dirty="0"/>
              <a:t>las líneas de transmisión, </a:t>
            </a:r>
            <a:r>
              <a:rPr lang="en-US" sz="1200" b="0" i="0" u="none" strike="noStrike" cap="none" dirty="0">
                <a:solidFill>
                  <a:schemeClr val="dk1"/>
                </a:solidFill>
                <a:effectLst/>
                <a:latin typeface="Calibri"/>
                <a:ea typeface="Calibri"/>
                <a:cs typeface="Calibri"/>
                <a:sym typeface="Calibri"/>
              </a:rPr>
              <a:t>y también dónde debe desplegarse una minirred o una tecnología autónoma si queremos identificar la opción tecnológica </a:t>
            </a:r>
            <a:r>
              <a:rPr lang="en-US" dirty="0"/>
              <a:t>de menor coste. </a:t>
            </a: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Los diferentes </a:t>
            </a:r>
            <a:r>
              <a:rPr lang="en-US" dirty="0"/>
              <a:t>colores </a:t>
            </a:r>
            <a:r>
              <a:rPr lang="en-US" sz="1200" b="0" i="0" u="none" strike="noStrike" cap="none" dirty="0">
                <a:solidFill>
                  <a:schemeClr val="dk1"/>
                </a:solidFill>
                <a:effectLst/>
                <a:latin typeface="Calibri"/>
                <a:ea typeface="Calibri"/>
                <a:cs typeface="Calibri"/>
                <a:sym typeface="Calibri"/>
              </a:rPr>
              <a:t>de este mapa representan las diferentes tecnologías identificadas como </a:t>
            </a:r>
            <a:r>
              <a:rPr lang="en-US" dirty="0"/>
              <a:t>la </a:t>
            </a:r>
            <a:r>
              <a:rPr lang="en-US" sz="1200" b="0" i="0" u="none" strike="noStrike" cap="none" dirty="0">
                <a:solidFill>
                  <a:schemeClr val="dk1"/>
                </a:solidFill>
                <a:effectLst/>
                <a:latin typeface="Calibri"/>
                <a:ea typeface="Calibri"/>
                <a:cs typeface="Calibri"/>
                <a:sym typeface="Calibri"/>
              </a:rPr>
              <a:t>opción </a:t>
            </a:r>
            <a:r>
              <a:rPr lang="en-US" dirty="0"/>
              <a:t>menos costosa</a:t>
            </a:r>
            <a:r>
              <a:rPr lang="en-US" sz="1200" b="0" i="0" u="none" strike="noStrike" cap="none" dirty="0">
                <a:solidFill>
                  <a:schemeClr val="dk1"/>
                </a:solidFill>
                <a:effectLst/>
                <a:latin typeface="Calibri"/>
                <a:ea typeface="Calibri"/>
                <a:cs typeface="Calibri"/>
                <a:sym typeface="Calibri"/>
              </a:rPr>
              <a:t>. En azul tenemos la red, </a:t>
            </a:r>
            <a:r>
              <a:rPr lang="en-US" dirty="0"/>
              <a:t>en amarillo la </a:t>
            </a:r>
            <a:r>
              <a:rPr lang="en-US" sz="1200" b="0" i="0" u="none" strike="noStrike" cap="none" dirty="0">
                <a:solidFill>
                  <a:schemeClr val="dk1"/>
                </a:solidFill>
                <a:effectLst/>
                <a:latin typeface="Calibri"/>
                <a:ea typeface="Calibri"/>
                <a:cs typeface="Calibri"/>
                <a:sym typeface="Calibri"/>
              </a:rPr>
              <a:t>fotovoltaica </a:t>
            </a:r>
            <a:r>
              <a:rPr lang="en-US" dirty="0"/>
              <a:t>autónoma</a:t>
            </a:r>
            <a:r>
              <a:rPr lang="en-US" sz="1200" b="0" i="0" u="none" strike="noStrike" cap="none" dirty="0">
                <a:solidFill>
                  <a:schemeClr val="dk1"/>
                </a:solidFill>
                <a:effectLst/>
                <a:latin typeface="Calibri"/>
                <a:ea typeface="Calibri"/>
                <a:cs typeface="Calibri"/>
                <a:sym typeface="Calibri"/>
              </a:rPr>
              <a:t>, en amarillo oscuro la minirred fotovoltaica y </a:t>
            </a:r>
            <a:r>
              <a:rPr lang="en-US" dirty="0"/>
              <a:t>en </a:t>
            </a:r>
            <a:r>
              <a:rPr lang="en-US" sz="1200" b="0" i="0" u="none" strike="noStrike" cap="none" dirty="0">
                <a:solidFill>
                  <a:schemeClr val="dk1"/>
                </a:solidFill>
                <a:effectLst/>
                <a:latin typeface="Calibri"/>
                <a:ea typeface="Calibri"/>
                <a:cs typeface="Calibri"/>
                <a:sym typeface="Calibri"/>
              </a:rPr>
              <a:t>azul oscuro </a:t>
            </a:r>
            <a:r>
              <a:rPr lang="en-US" dirty="0"/>
              <a:t>la minirred hidráulica</a:t>
            </a:r>
            <a:r>
              <a:rPr lang="en-US" sz="1200" b="0" i="0" u="none" strike="noStrike" cap="none" dirty="0">
                <a:solidFill>
                  <a:schemeClr val="dk1"/>
                </a:solidFill>
                <a:effectLst/>
                <a:latin typeface="Calibri"/>
                <a:ea typeface="Calibri"/>
                <a:cs typeface="Calibri"/>
                <a:sym typeface="Calibri"/>
              </a:rPr>
              <a:t>. Para contextualizar la información, podemos superponer otros datos, como la red eléctrica existente</a:t>
            </a:r>
            <a:r>
              <a:rPr lang="en-US" sz="1200" b="0" i="0" u="none" strike="noStrike" cap="none" baseline="0" dirty="0">
                <a:solidFill>
                  <a:schemeClr val="dk1"/>
                </a:solidFill>
                <a:effectLst/>
                <a:latin typeface="Calibri"/>
                <a:ea typeface="Calibri"/>
                <a:cs typeface="Calibri"/>
                <a:sym typeface="Calibri"/>
              </a:rPr>
              <a:t>.</a:t>
            </a:r>
            <a:endParaRPr dirty="0"/>
          </a:p>
        </p:txBody>
      </p:sp>
      <p:sp>
        <p:nvSpPr>
          <p:cNvPr id="406" name="Google Shape;40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dirty="0"/>
          </a:p>
        </p:txBody>
      </p:sp>
    </p:spTree>
    <p:extLst>
      <p:ext uri="{BB962C8B-B14F-4D97-AF65-F5344CB8AC3E}">
        <p14:creationId xmlns:p14="http://schemas.microsoft.com/office/powerpoint/2010/main" val="381407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defRPr/>
            </a:pPr>
            <a:r>
              <a:rPr lang="en-US" sz="1200" b="0" i="0" u="none" strike="noStrike" cap="none" dirty="0">
                <a:solidFill>
                  <a:schemeClr val="dk1"/>
                </a:solidFill>
                <a:effectLst/>
                <a:latin typeface="Calibri"/>
                <a:ea typeface="Calibri"/>
                <a:cs typeface="Calibri"/>
                <a:sym typeface="Calibri"/>
              </a:rPr>
              <a:t>Combinando </a:t>
            </a:r>
            <a:r>
              <a:rPr lang="en-US" dirty="0"/>
              <a:t>los </a:t>
            </a:r>
            <a:r>
              <a:rPr lang="en-US" sz="1200" b="0" i="0" u="none" strike="noStrike" cap="none" dirty="0">
                <a:solidFill>
                  <a:schemeClr val="dk1"/>
                </a:solidFill>
                <a:effectLst/>
                <a:latin typeface="Calibri"/>
                <a:ea typeface="Calibri"/>
                <a:cs typeface="Calibri"/>
                <a:sym typeface="Calibri"/>
              </a:rPr>
              <a:t>resultados que hemos visto en el cuadro anterior</a:t>
            </a:r>
            <a:r>
              <a:rPr lang="en-US" dirty="0"/>
              <a:t>, </a:t>
            </a:r>
            <a:r>
              <a:rPr lang="en-US" sz="1200" b="0" i="0" u="none" strike="noStrike" cap="none" dirty="0">
                <a:solidFill>
                  <a:schemeClr val="dk1"/>
                </a:solidFill>
                <a:effectLst/>
                <a:latin typeface="Calibri"/>
                <a:ea typeface="Calibri"/>
                <a:cs typeface="Calibri"/>
                <a:sym typeface="Calibri"/>
              </a:rPr>
              <a:t>este tipo de mapas puede proporcionar información reveladora que puede ayudar a tomar decisiones bien informadas para apoyar las estrategias de electrificación y aumentar el acceso a la electricidad al </a:t>
            </a:r>
            <a:r>
              <a:rPr lang="en-US" dirty="0"/>
              <a:t>menor coste</a:t>
            </a:r>
            <a:r>
              <a:rPr lang="en-US" sz="1200" b="0" i="0" u="none" strike="noStrike" cap="none" dirty="0">
                <a:solidFill>
                  <a:schemeClr val="dk1"/>
                </a:solidFill>
                <a:effectLst/>
                <a:latin typeface="Calibri"/>
                <a:ea typeface="Calibri"/>
                <a:cs typeface="Calibri"/>
                <a:sym typeface="Calibri"/>
              </a:rPr>
              <a:t>. El mensaje clave que </a:t>
            </a:r>
            <a:r>
              <a:rPr lang="en-US" dirty="0"/>
              <a:t>se desprende de la </a:t>
            </a:r>
            <a:r>
              <a:rPr lang="en-US" sz="1200" b="0" i="0" u="none" strike="noStrike" cap="none" baseline="0" dirty="0">
                <a:solidFill>
                  <a:schemeClr val="dk1"/>
                </a:solidFill>
                <a:effectLst/>
                <a:latin typeface="Calibri"/>
                <a:ea typeface="Calibri"/>
                <a:cs typeface="Calibri"/>
                <a:sym typeface="Calibri"/>
              </a:rPr>
              <a:t>metodología de </a:t>
            </a:r>
            <a:r>
              <a:rPr lang="en-US" dirty="0"/>
              <a:t>los siete </a:t>
            </a:r>
            <a:r>
              <a:rPr lang="en-US" sz="1200" b="0" i="0" u="none" strike="noStrike" cap="none" baseline="0" dirty="0">
                <a:solidFill>
                  <a:schemeClr val="dk1"/>
                </a:solidFill>
                <a:effectLst/>
                <a:latin typeface="Calibri"/>
                <a:ea typeface="Calibri"/>
                <a:cs typeface="Calibri"/>
                <a:sym typeface="Calibri"/>
              </a:rPr>
              <a:t>pasos </a:t>
            </a:r>
            <a:r>
              <a:rPr lang="en-US" sz="1200" b="0" i="0" u="none" strike="noStrike" cap="none" dirty="0">
                <a:solidFill>
                  <a:schemeClr val="dk1"/>
                </a:solidFill>
                <a:effectLst/>
                <a:latin typeface="Calibri"/>
                <a:ea typeface="Calibri"/>
                <a:cs typeface="Calibri"/>
                <a:sym typeface="Calibri"/>
              </a:rPr>
              <a:t>es que podemos utilizar los datos del </a:t>
            </a:r>
            <a:r>
              <a:rPr lang="en-US" dirty="0"/>
              <a:t>S.I.G. </a:t>
            </a:r>
            <a:r>
              <a:rPr lang="en-US" sz="1200" b="0" i="0" u="none" strike="noStrike" cap="none" dirty="0">
                <a:solidFill>
                  <a:schemeClr val="dk1"/>
                </a:solidFill>
                <a:effectLst/>
                <a:latin typeface="Calibri"/>
                <a:ea typeface="Calibri"/>
                <a:cs typeface="Calibri"/>
                <a:sym typeface="Calibri"/>
              </a:rPr>
              <a:t>complementados con los datos de entrada sociales y económicos en el modelo OnSSET para calcular las opciones de electrificación de menor coste. Es a </a:t>
            </a:r>
            <a:r>
              <a:rPr lang="en-US" dirty="0"/>
              <a:t>través de </a:t>
            </a:r>
            <a:r>
              <a:rPr lang="en-US" sz="1200" b="0" i="0" u="none" strike="noStrike" cap="none" dirty="0">
                <a:solidFill>
                  <a:schemeClr val="dk1"/>
                </a:solidFill>
                <a:effectLst/>
                <a:latin typeface="Calibri"/>
                <a:ea typeface="Calibri"/>
                <a:cs typeface="Calibri"/>
                <a:sym typeface="Calibri"/>
              </a:rPr>
              <a:t>una combinación de la parte geoespacial y de los otros datos que podemos llegar a estas soluciones. Y como vimos en las últimas diapositivas, también utilizamos </a:t>
            </a:r>
            <a:r>
              <a:rPr lang="en-US" dirty="0"/>
              <a:t>G.I.S </a:t>
            </a:r>
            <a:r>
              <a:rPr lang="en-US" sz="1200" b="0" i="0" u="none" strike="noStrike" cap="none" dirty="0">
                <a:solidFill>
                  <a:schemeClr val="dk1"/>
                </a:solidFill>
                <a:effectLst/>
                <a:latin typeface="Calibri"/>
                <a:ea typeface="Calibri"/>
                <a:cs typeface="Calibri"/>
                <a:sym typeface="Calibri"/>
              </a:rPr>
              <a:t>para mostrar y visualizar los resultados con el fin de poder transmitir los mensajes de nuestro análisis</a:t>
            </a:r>
            <a:r>
              <a:rPr lang="en-US" dirty="0"/>
              <a:t>. </a:t>
            </a:r>
          </a:p>
        </p:txBody>
      </p:sp>
      <p:sp>
        <p:nvSpPr>
          <p:cNvPr id="413" name="Google Shape;41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8326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defRPr/>
            </a:pPr>
            <a:r>
              <a:rPr lang="en-GB" b="0" u="none" strike="noStrike" cap="none" dirty="0">
                <a:effectLst/>
                <a:sym typeface="Calibri"/>
              </a:rPr>
              <a:t>Python es </a:t>
            </a:r>
            <a:r>
              <a:rPr lang="en-GB" dirty="0"/>
              <a:t>un </a:t>
            </a:r>
            <a:r>
              <a:rPr lang="en-GB" b="0" u="none" strike="noStrike" cap="none" dirty="0">
                <a:effectLst/>
                <a:sym typeface="Calibri"/>
              </a:rPr>
              <a:t>lenguaje de programación </a:t>
            </a:r>
            <a:r>
              <a:rPr lang="en-GB" dirty="0"/>
              <a:t>gratuito y </a:t>
            </a:r>
            <a:r>
              <a:rPr lang="en-GB" b="0" u="none" strike="noStrike" cap="none" dirty="0">
                <a:effectLst/>
                <a:sym typeface="Calibri"/>
              </a:rPr>
              <a:t>de código abierto que se utiliza en muchas aplicaciones y sectores diferentes. Puede </a:t>
            </a:r>
            <a:r>
              <a:rPr lang="en-GB" dirty="0"/>
              <a:t>descargarse </a:t>
            </a:r>
            <a:r>
              <a:rPr lang="en-GB" b="0" u="none" strike="noStrike" cap="none" dirty="0">
                <a:effectLst/>
                <a:sym typeface="Calibri"/>
              </a:rPr>
              <a:t>y </a:t>
            </a:r>
            <a:r>
              <a:rPr lang="en-GB" dirty="0"/>
              <a:t>utilizarse </a:t>
            </a:r>
            <a:r>
              <a:rPr lang="en-GB" b="0" u="none" strike="noStrike" cap="none" dirty="0">
                <a:effectLst/>
                <a:sym typeface="Calibri"/>
              </a:rPr>
              <a:t>sin necesidad de </a:t>
            </a:r>
            <a:r>
              <a:rPr lang="en-GB" dirty="0"/>
              <a:t>licencia, </a:t>
            </a:r>
            <a:r>
              <a:rPr lang="en-GB" b="0" u="none" strike="noStrike" cap="none" dirty="0">
                <a:effectLst/>
                <a:sym typeface="Calibri"/>
              </a:rPr>
              <a:t>y puede usarse </a:t>
            </a:r>
            <a:r>
              <a:rPr lang="en-GB" dirty="0"/>
              <a:t>para </a:t>
            </a:r>
            <a:r>
              <a:rPr lang="en-GB" b="0" u="none" strike="noStrike" cap="none" dirty="0">
                <a:effectLst/>
                <a:sym typeface="Calibri"/>
              </a:rPr>
              <a:t>escribir sus propios códigos y paquetes</a:t>
            </a:r>
            <a:r>
              <a:rPr lang="en-GB" dirty="0"/>
              <a:t>. Esta filosofía de código abierto coincide con </a:t>
            </a:r>
            <a:r>
              <a:rPr lang="en-GB" b="0" u="none" strike="noStrike" cap="none" dirty="0">
                <a:effectLst/>
                <a:sym typeface="Calibri"/>
              </a:rPr>
              <a:t>la </a:t>
            </a:r>
            <a:r>
              <a:rPr lang="en-GB" dirty="0"/>
              <a:t>de OnSSET y es una de las razones por las que se utiliza Python con la herramienta</a:t>
            </a:r>
            <a:r>
              <a:rPr lang="en-GB" b="0" u="none" strike="noStrike" cap="none" dirty="0">
                <a:effectLst/>
                <a:sym typeface="Calibri"/>
              </a:rPr>
              <a:t>. </a:t>
            </a:r>
            <a:r>
              <a:rPr lang="en-GB" dirty="0"/>
              <a:t>Una </a:t>
            </a:r>
            <a:r>
              <a:rPr lang="en-GB" b="0" u="none" strike="noStrike" cap="none" dirty="0">
                <a:effectLst/>
                <a:sym typeface="Calibri"/>
              </a:rPr>
              <a:t>segunda razón es que Python es relativamente fácil de aprender</a:t>
            </a:r>
            <a:r>
              <a:rPr lang="en-GB" dirty="0"/>
              <a:t>. Hay </a:t>
            </a:r>
            <a:r>
              <a:rPr lang="en-GB" b="0" u="none" strike="noStrike" cap="none" dirty="0">
                <a:effectLst/>
                <a:sym typeface="Calibri"/>
              </a:rPr>
              <a:t>un gran número de sitios web</a:t>
            </a:r>
            <a:r>
              <a:rPr lang="en-GB" dirty="0"/>
              <a:t>, recursos </a:t>
            </a:r>
            <a:r>
              <a:rPr lang="en-GB" b="0" u="none" strike="noStrike" cap="none" dirty="0">
                <a:effectLst/>
                <a:sym typeface="Calibri"/>
              </a:rPr>
              <a:t>y </a:t>
            </a:r>
            <a:r>
              <a:rPr lang="en-GB" dirty="0"/>
              <a:t>cursos disponibles, muchos de los cuales son </a:t>
            </a:r>
            <a:r>
              <a:rPr lang="en-GB" b="0" u="none" strike="noStrike" cap="none" dirty="0">
                <a:effectLst/>
                <a:sym typeface="Calibri"/>
              </a:rPr>
              <a:t>gratuitos. </a:t>
            </a:r>
            <a:r>
              <a:rPr lang="en-GB" dirty="0"/>
              <a:t>En la diapositiva ofrecemos algunos ejemplos.</a:t>
            </a:r>
          </a:p>
        </p:txBody>
      </p:sp>
      <p:sp>
        <p:nvSpPr>
          <p:cNvPr id="127" name="Google Shape;12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b="0" u="none" strike="noStrike" cap="none" dirty="0">
                <a:effectLst/>
                <a:sym typeface="Calibri"/>
              </a:rPr>
              <a:t>Otra ventaja de Python es que se </a:t>
            </a:r>
            <a:r>
              <a:rPr lang="en-GB" dirty="0"/>
              <a:t>utiliza habitualmente </a:t>
            </a:r>
            <a:r>
              <a:rPr lang="en-GB" b="0" u="none" strike="noStrike" cap="none" dirty="0">
                <a:effectLst/>
                <a:sym typeface="Calibri"/>
              </a:rPr>
              <a:t>en el software </a:t>
            </a:r>
            <a:r>
              <a:rPr lang="en-GB" dirty="0"/>
              <a:t>geoespacial. La </a:t>
            </a:r>
            <a:r>
              <a:rPr lang="en-GB" b="0" u="none" strike="noStrike" cap="none" dirty="0">
                <a:effectLst/>
                <a:sym typeface="Calibri"/>
              </a:rPr>
              <a:t>interfaz de Python puede </a:t>
            </a:r>
            <a:r>
              <a:rPr lang="en-GB" dirty="0"/>
              <a:t>utilizarse </a:t>
            </a:r>
            <a:r>
              <a:rPr lang="en-GB" b="0" u="none" strike="noStrike" cap="none" dirty="0">
                <a:effectLst/>
                <a:sym typeface="Calibri"/>
              </a:rPr>
              <a:t>para ejecutar </a:t>
            </a:r>
            <a:r>
              <a:rPr lang="en-GB" dirty="0"/>
              <a:t>diversos </a:t>
            </a:r>
            <a:r>
              <a:rPr lang="en-GB" b="0" u="none" strike="noStrike" cap="none" dirty="0">
                <a:effectLst/>
                <a:sym typeface="Calibri"/>
              </a:rPr>
              <a:t>procesos. </a:t>
            </a:r>
            <a:r>
              <a:rPr lang="en-GB" dirty="0"/>
              <a:t>Asimismo, Q.G.I.S</a:t>
            </a:r>
            <a:r>
              <a:rPr lang="en-GB" b="0" u="none" strike="noStrike" cap="none" dirty="0">
                <a:effectLst/>
                <a:sym typeface="Calibri"/>
              </a:rPr>
              <a:t>, </a:t>
            </a:r>
            <a:r>
              <a:rPr lang="en-GB" dirty="0"/>
              <a:t>un </a:t>
            </a:r>
            <a:r>
              <a:rPr lang="en-GB" b="0" u="none" strike="noStrike" cap="none" dirty="0">
                <a:effectLst/>
                <a:sym typeface="Calibri"/>
              </a:rPr>
              <a:t>software </a:t>
            </a:r>
            <a:r>
              <a:rPr lang="en-GB" dirty="0"/>
              <a:t>utilizado por OnSSET</a:t>
            </a:r>
            <a:r>
              <a:rPr lang="en-GB" b="0" u="none" strike="noStrike" cap="none" dirty="0">
                <a:effectLst/>
                <a:sym typeface="Calibri"/>
              </a:rPr>
              <a:t>, </a:t>
            </a:r>
            <a:r>
              <a:rPr lang="en-GB" dirty="0"/>
              <a:t>utiliza </a:t>
            </a:r>
            <a:r>
              <a:rPr lang="en-GB" b="0" u="none" strike="noStrike" cap="none" dirty="0">
                <a:effectLst/>
                <a:sym typeface="Calibri"/>
              </a:rPr>
              <a:t>la sintaxis de Python </a:t>
            </a:r>
            <a:r>
              <a:rPr lang="en-GB" dirty="0"/>
              <a:t>para ejecutar sus herramientas</a:t>
            </a:r>
            <a:r>
              <a:rPr lang="en-GB" b="0" u="none" strike="noStrike" cap="none" dirty="0">
                <a:effectLst/>
                <a:sym typeface="Calibri"/>
              </a:rPr>
              <a:t>. </a:t>
            </a:r>
            <a:r>
              <a:rPr lang="en-GB" b="0" u="none" strike="noStrike" cap="none" baseline="0" dirty="0">
                <a:effectLst/>
                <a:sym typeface="Calibri"/>
              </a:rPr>
              <a:t>Esto </a:t>
            </a:r>
            <a:r>
              <a:rPr lang="en-GB" b="0" u="none" strike="noStrike" cap="none" dirty="0">
                <a:effectLst/>
                <a:sym typeface="Calibri"/>
              </a:rPr>
              <a:t>significa que </a:t>
            </a:r>
            <a:r>
              <a:rPr lang="en-GB" dirty="0"/>
              <a:t>los procesos codificados en Q.G.I.S también </a:t>
            </a:r>
            <a:r>
              <a:rPr lang="en-GB" b="0" u="none" strike="noStrike" cap="none" dirty="0">
                <a:effectLst/>
                <a:sym typeface="Calibri"/>
              </a:rPr>
              <a:t>pueden </a:t>
            </a:r>
            <a:r>
              <a:rPr lang="en-GB" dirty="0"/>
              <a:t>ejecutarse </a:t>
            </a:r>
            <a:r>
              <a:rPr lang="en-GB" b="0" u="none" strike="noStrike" cap="none" dirty="0">
                <a:effectLst/>
                <a:sym typeface="Calibri"/>
              </a:rPr>
              <a:t>con Python. La </a:t>
            </a:r>
            <a:r>
              <a:rPr lang="en-GB" dirty="0"/>
              <a:t>mayoría </a:t>
            </a:r>
            <a:r>
              <a:rPr lang="en-GB" b="0" u="none" strike="noStrike" cap="none" dirty="0">
                <a:effectLst/>
                <a:sym typeface="Calibri"/>
              </a:rPr>
              <a:t>de estos códigos </a:t>
            </a:r>
            <a:r>
              <a:rPr lang="en-GB" dirty="0"/>
              <a:t>están disponibles </a:t>
            </a:r>
            <a:r>
              <a:rPr lang="en-GB" b="0" u="none" strike="noStrike" cap="none" dirty="0">
                <a:effectLst/>
                <a:sym typeface="Calibri"/>
              </a:rPr>
              <a:t>a través de la herramienta OnSSET o a través del sitio web del </a:t>
            </a:r>
            <a:r>
              <a:rPr lang="en-GB" dirty="0"/>
              <a:t>documento Q.G.I.S. Esto significa </a:t>
            </a:r>
            <a:r>
              <a:rPr lang="en-GB" b="0" u="none" strike="noStrike" cap="none" dirty="0">
                <a:effectLst/>
                <a:sym typeface="Calibri"/>
              </a:rPr>
              <a:t>que </a:t>
            </a:r>
            <a:r>
              <a:rPr lang="en-GB" dirty="0"/>
              <a:t>podemos utilizar Python </a:t>
            </a:r>
            <a:r>
              <a:rPr lang="en-GB" b="0" u="none" strike="noStrike" cap="none" dirty="0">
                <a:effectLst/>
                <a:sym typeface="Calibri"/>
              </a:rPr>
              <a:t>para ejecutar muchas herramientas</a:t>
            </a:r>
            <a:r>
              <a:rPr lang="en-GB" dirty="0"/>
              <a:t>, lo cual es necesario para procesar y extraer </a:t>
            </a:r>
            <a:r>
              <a:rPr lang="en-GB" b="0" u="none" strike="noStrike" cap="none" dirty="0">
                <a:effectLst/>
                <a:sym typeface="Calibri"/>
              </a:rPr>
              <a:t>los datos de G.I.</a:t>
            </a:r>
            <a:r>
              <a:rPr lang="en-GB" dirty="0"/>
              <a:t>S en un </a:t>
            </a:r>
            <a:r>
              <a:rPr lang="en-GB" b="0" u="none" strike="noStrike" cap="none" dirty="0">
                <a:effectLst/>
                <a:sym typeface="Calibri"/>
              </a:rPr>
              <a:t>formato útil </a:t>
            </a:r>
            <a:r>
              <a:rPr lang="en-GB" dirty="0"/>
              <a:t>para OnSSET</a:t>
            </a:r>
            <a:r>
              <a:rPr lang="en-GB" b="0" u="none" strike="noStrike" cap="none" dirty="0">
                <a:effectLst/>
                <a:sym typeface="Calibri"/>
              </a:rPr>
              <a:t>. </a:t>
            </a:r>
            <a:r>
              <a:rPr lang="en-GB" dirty="0"/>
              <a:t>En Python, </a:t>
            </a:r>
            <a:r>
              <a:rPr lang="en-GB" b="0" u="none" strike="noStrike" cap="none" dirty="0">
                <a:effectLst/>
                <a:sym typeface="Calibri"/>
              </a:rPr>
              <a:t>podemos automatizar </a:t>
            </a:r>
            <a:r>
              <a:rPr lang="en-GB" dirty="0"/>
              <a:t>los </a:t>
            </a:r>
            <a:r>
              <a:rPr lang="en-GB" b="0" u="none" strike="noStrike" cap="none" dirty="0">
                <a:effectLst/>
                <a:sym typeface="Calibri"/>
              </a:rPr>
              <a:t>pasos utilizados </a:t>
            </a:r>
            <a:r>
              <a:rPr lang="en-GB" dirty="0"/>
              <a:t>para el </a:t>
            </a:r>
            <a:r>
              <a:rPr lang="en-GB" b="0" u="none" strike="noStrike" cap="none" dirty="0">
                <a:effectLst/>
                <a:sym typeface="Calibri"/>
              </a:rPr>
              <a:t>análisis de OnSSET. En lugar de ejecutar 50 o 60 herramientas diferentes </a:t>
            </a:r>
            <a:r>
              <a:rPr lang="en-GB" dirty="0"/>
              <a:t>por separado </a:t>
            </a:r>
            <a:r>
              <a:rPr lang="en-GB" b="0" u="none" strike="noStrike" cap="none" dirty="0">
                <a:effectLst/>
                <a:sym typeface="Calibri"/>
              </a:rPr>
              <a:t>en </a:t>
            </a:r>
            <a:r>
              <a:rPr lang="en-GB" dirty="0"/>
              <a:t>Q.G.I.S</a:t>
            </a:r>
            <a:r>
              <a:rPr lang="en-GB" b="0" u="none" strike="noStrike" cap="none" dirty="0">
                <a:effectLst/>
                <a:sym typeface="Calibri"/>
              </a:rPr>
              <a:t>, podemos escribir un script en Python </a:t>
            </a:r>
            <a:r>
              <a:rPr lang="en-GB" dirty="0"/>
              <a:t>para ejecutar </a:t>
            </a:r>
            <a:r>
              <a:rPr lang="en-GB" b="0" u="none" strike="noStrike" cap="none" dirty="0">
                <a:effectLst/>
                <a:sym typeface="Calibri"/>
              </a:rPr>
              <a:t>todas estas </a:t>
            </a:r>
            <a:r>
              <a:rPr lang="en-GB" dirty="0"/>
              <a:t>herramientas a la vez, siempre que se den </a:t>
            </a:r>
            <a:r>
              <a:rPr lang="en-GB" b="0" u="none" strike="noStrike" cap="none" dirty="0">
                <a:effectLst/>
                <a:sym typeface="Calibri"/>
              </a:rPr>
              <a:t>los datos de entrada correctos. </a:t>
            </a:r>
            <a:r>
              <a:rPr lang="en-GB" dirty="0"/>
              <a:t>Para los </a:t>
            </a:r>
            <a:r>
              <a:rPr lang="en-GB" b="0" u="none" strike="noStrike" cap="none" dirty="0">
                <a:effectLst/>
                <a:sym typeface="Calibri"/>
              </a:rPr>
              <a:t>estudios de electrificación, </a:t>
            </a:r>
            <a:r>
              <a:rPr lang="en-GB" dirty="0"/>
              <a:t>esto puede </a:t>
            </a:r>
            <a:r>
              <a:rPr lang="en-GB" b="0" u="none" strike="noStrike" cap="none" dirty="0">
                <a:effectLst/>
                <a:sym typeface="Calibri"/>
              </a:rPr>
              <a:t>reducir </a:t>
            </a:r>
            <a:r>
              <a:rPr lang="en-GB" dirty="0"/>
              <a:t>en gran medida el tiempo de </a:t>
            </a:r>
            <a:r>
              <a:rPr lang="en-GB" b="0" u="none" strike="noStrike" cap="none" dirty="0">
                <a:effectLst/>
                <a:sym typeface="Calibri"/>
              </a:rPr>
              <a:t>procesamiento. </a:t>
            </a:r>
            <a:r>
              <a:rPr lang="en-GB" dirty="0"/>
              <a:t>Como parte de </a:t>
            </a:r>
            <a:r>
              <a:rPr lang="en-GB" b="0" u="none" strike="noStrike" cap="none" dirty="0">
                <a:effectLst/>
                <a:sym typeface="Calibri"/>
              </a:rPr>
              <a:t>esta formación, hemos </a:t>
            </a:r>
            <a:r>
              <a:rPr lang="en-GB" b="0" u="none" strike="noStrike" cap="none" baseline="0" dirty="0">
                <a:effectLst/>
                <a:sym typeface="Calibri"/>
              </a:rPr>
              <a:t>desarrollado </a:t>
            </a:r>
            <a:r>
              <a:rPr lang="en-GB" b="0" u="none" strike="noStrike" cap="none" dirty="0">
                <a:effectLst/>
                <a:sym typeface="Calibri"/>
              </a:rPr>
              <a:t>un plugin de Q.G.I.S para la extracción de </a:t>
            </a:r>
            <a:r>
              <a:rPr lang="en-GB" dirty="0"/>
              <a:t>G.I.S, que </a:t>
            </a:r>
            <a:r>
              <a:rPr lang="en-GB" b="0" u="none" strike="noStrike" cap="none" dirty="0">
                <a:effectLst/>
                <a:sym typeface="Calibri"/>
              </a:rPr>
              <a:t>ejecuta alrededor de 60 herramientas diferentes </a:t>
            </a:r>
            <a:r>
              <a:rPr lang="en-GB" dirty="0"/>
              <a:t>utilizando código Python.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9</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2011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Cuando se trata de Python, hay algunas cosas diferentes que son importantes de conocer. En primer lugar, hay diferentes versiones de Python</a:t>
            </a:r>
            <a:r>
              <a:rPr lang="en-GB" dirty="0"/>
              <a:t>, </a:t>
            </a:r>
            <a:r>
              <a:rPr lang="en-GB" sz="1200" i="0" u="none" strike="noStrike" cap="none" dirty="0">
                <a:solidFill>
                  <a:schemeClr val="dk1"/>
                </a:solidFill>
                <a:effectLst/>
                <a:latin typeface="Calibri"/>
                <a:ea typeface="Calibri"/>
                <a:cs typeface="Calibri"/>
                <a:sym typeface="Calibri"/>
              </a:rPr>
              <a:t>Python 2 </a:t>
            </a:r>
            <a:r>
              <a:rPr lang="en-GB" dirty="0"/>
              <a:t>y </a:t>
            </a:r>
            <a:r>
              <a:rPr lang="en-GB" sz="1200" i="0" u="none" strike="noStrike" cap="none" dirty="0">
                <a:solidFill>
                  <a:schemeClr val="dk1"/>
                </a:solidFill>
                <a:effectLst/>
                <a:latin typeface="Calibri"/>
                <a:ea typeface="Calibri"/>
                <a:cs typeface="Calibri"/>
                <a:sym typeface="Calibri"/>
              </a:rPr>
              <a:t>Python 3</a:t>
            </a:r>
            <a:r>
              <a:rPr lang="en-GB" dirty="0"/>
              <a:t>. Sin embargo, </a:t>
            </a:r>
            <a:r>
              <a:rPr lang="en-GB" sz="1200" b="0" i="0" u="none" strike="noStrike" cap="none" baseline="0" dirty="0">
                <a:solidFill>
                  <a:schemeClr val="dk1"/>
                </a:solidFill>
                <a:effectLst/>
                <a:latin typeface="Calibri"/>
                <a:ea typeface="Calibri"/>
                <a:cs typeface="Calibri"/>
                <a:sym typeface="Calibri"/>
              </a:rPr>
              <a:t>en OnSSET </a:t>
            </a:r>
            <a:r>
              <a:rPr lang="en-GB" sz="1200" b="0" i="0" u="none" strike="noStrike" cap="none" dirty="0">
                <a:solidFill>
                  <a:schemeClr val="dk1"/>
                </a:solidFill>
                <a:effectLst/>
                <a:latin typeface="Calibri"/>
                <a:ea typeface="Calibri"/>
                <a:cs typeface="Calibri"/>
                <a:sym typeface="Calibri"/>
              </a:rPr>
              <a:t>también hay diferentes paquetes de instalación. Un paquete es una colección de códigos y módulos que le ayudan a desarrollar sus herramientas sin tener que escribir todo el código usted mismo. </a:t>
            </a:r>
            <a:r>
              <a:rPr lang="en-GB" dirty="0"/>
              <a:t>Esto significa que las </a:t>
            </a:r>
            <a:r>
              <a:rPr lang="en-GB" sz="1200" b="0" i="0" u="none" strike="noStrike" cap="none" dirty="0">
                <a:solidFill>
                  <a:schemeClr val="dk1"/>
                </a:solidFill>
                <a:effectLst/>
                <a:latin typeface="Calibri"/>
                <a:ea typeface="Calibri"/>
                <a:cs typeface="Calibri"/>
                <a:sym typeface="Calibri"/>
              </a:rPr>
              <a:t>operaciones comunes han sido optimizadas</a:t>
            </a:r>
            <a:r>
              <a:rPr lang="en-GB" dirty="0"/>
              <a:t>, </a:t>
            </a:r>
            <a:r>
              <a:rPr lang="en-GB" sz="1200" b="0" i="0" u="none" strike="noStrike" cap="none" dirty="0">
                <a:solidFill>
                  <a:schemeClr val="dk1"/>
                </a:solidFill>
                <a:effectLst/>
                <a:latin typeface="Calibri"/>
                <a:ea typeface="Calibri"/>
                <a:cs typeface="Calibri"/>
                <a:sym typeface="Calibri"/>
              </a:rPr>
              <a:t>y que puedes descargar el código directamente y utilizarlo tú mismo</a:t>
            </a:r>
            <a:r>
              <a:rPr lang="en-GB" dirty="0"/>
              <a:t>. Anaconda es uno de estos paquetes, que </a:t>
            </a:r>
            <a:r>
              <a:rPr lang="en-GB" sz="1200" b="0" i="0" u="none" strike="noStrike" cap="none" dirty="0">
                <a:solidFill>
                  <a:schemeClr val="dk1"/>
                </a:solidFill>
                <a:effectLst/>
                <a:latin typeface="Calibri"/>
                <a:ea typeface="Calibri"/>
                <a:cs typeface="Calibri"/>
                <a:sym typeface="Calibri"/>
              </a:rPr>
              <a:t>utilizamos a menudo. </a:t>
            </a:r>
            <a:r>
              <a:rPr lang="en-GB" dirty="0"/>
              <a:t>Esta herramienta </a:t>
            </a:r>
            <a:r>
              <a:rPr lang="en-GB" sz="1200" b="0" i="0" u="none" strike="noStrike" cap="none" dirty="0">
                <a:solidFill>
                  <a:schemeClr val="dk1"/>
                </a:solidFill>
                <a:effectLst/>
                <a:latin typeface="Calibri"/>
                <a:ea typeface="Calibri"/>
                <a:cs typeface="Calibri"/>
                <a:sym typeface="Calibri"/>
              </a:rPr>
              <a:t>es una colección de paquetes que son útiles y necesarios </a:t>
            </a:r>
            <a:r>
              <a:rPr lang="en-GB" sz="1200" i="0" u="none" strike="noStrike" cap="none" dirty="0">
                <a:solidFill>
                  <a:schemeClr val="dk1"/>
                </a:solidFill>
                <a:effectLst/>
                <a:latin typeface="Calibri"/>
                <a:ea typeface="Calibri"/>
                <a:cs typeface="Calibri"/>
                <a:sym typeface="Calibri"/>
              </a:rPr>
              <a:t>para ejecutar </a:t>
            </a:r>
            <a:r>
              <a:rPr lang="en-GB" dirty="0"/>
              <a:t>tu código Python</a:t>
            </a:r>
            <a:r>
              <a:rPr lang="en-GB" sz="1200" i="0" u="none" strike="noStrike" cap="none"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Una vez que empiezas a explorar Python en detalle, puedes encontrar muchos de estos módulos, paquetes y bibliotecas que contienen códigos útiles y están disponibles en línea. Es </a:t>
            </a:r>
            <a:r>
              <a:rPr lang="en-GB" dirty="0"/>
              <a:t>importante tener en cuenta que </a:t>
            </a:r>
            <a:r>
              <a:rPr lang="en-GB" sz="1200" b="0" i="0" u="none" strike="noStrike" cap="none" dirty="0">
                <a:solidFill>
                  <a:schemeClr val="dk1"/>
                </a:solidFill>
                <a:effectLst/>
                <a:latin typeface="Calibri"/>
                <a:ea typeface="Calibri"/>
                <a:cs typeface="Calibri"/>
                <a:sym typeface="Calibri"/>
              </a:rPr>
              <a:t>hay diferentes formas en las que podemos ejecutar un código </a:t>
            </a:r>
            <a:r>
              <a:rPr lang="en-GB" dirty="0"/>
              <a:t>Python</a:t>
            </a:r>
            <a:r>
              <a:rPr lang="en-GB" sz="1200" b="0" i="0" u="none" strike="noStrike" cap="none" dirty="0">
                <a:solidFill>
                  <a:schemeClr val="dk1"/>
                </a:solidFill>
                <a:effectLst/>
                <a:latin typeface="Calibri"/>
                <a:ea typeface="Calibri"/>
                <a:cs typeface="Calibri"/>
                <a:sym typeface="Calibri"/>
              </a:rPr>
              <a:t>, por lo que tenemos diferentes entornos para ejecutarlo. En esta formación utilizaremos algo llamado Jupyter Notebook. El cuaderno Jupyter es una forma interactiva en la que podemos ejecutar el código Python y actualizar fácilmente </a:t>
            </a:r>
            <a:r>
              <a:rPr lang="en-GB" sz="1200" i="0" u="none" strike="noStrike" cap="none" dirty="0">
                <a:solidFill>
                  <a:schemeClr val="dk1"/>
                </a:solidFill>
                <a:effectLst/>
                <a:latin typeface="Calibri"/>
                <a:ea typeface="Calibri"/>
                <a:cs typeface="Calibri"/>
                <a:sym typeface="Calibri"/>
              </a:rPr>
              <a:t>las variables. Incluye una descripción de </a:t>
            </a:r>
            <a:r>
              <a:rPr lang="en-GB" sz="1200" b="0" i="0" u="none" strike="noStrike" cap="none" dirty="0">
                <a:solidFill>
                  <a:schemeClr val="dk1"/>
                </a:solidFill>
                <a:effectLst/>
                <a:latin typeface="Calibri"/>
                <a:ea typeface="Calibri"/>
                <a:cs typeface="Calibri"/>
                <a:sym typeface="Calibri"/>
              </a:rPr>
              <a:t>cómo utilizar la herramienta. Y también podemos ver algunos de los </a:t>
            </a:r>
            <a:r>
              <a:rPr lang="en-GB" dirty="0"/>
              <a:t>resultados </a:t>
            </a:r>
            <a:r>
              <a:rPr lang="en-GB" sz="1200" b="0" i="0" u="none" strike="noStrike" cap="none" dirty="0">
                <a:solidFill>
                  <a:schemeClr val="dk1"/>
                </a:solidFill>
                <a:effectLst/>
                <a:latin typeface="Calibri"/>
                <a:ea typeface="Calibri"/>
                <a:cs typeface="Calibri"/>
                <a:sym typeface="Calibri"/>
              </a:rPr>
              <a:t>de nuestro análisis mientras lo ejecutamos</a:t>
            </a:r>
            <a:r>
              <a:rPr lang="en-GB" dirty="0"/>
              <a:t>. </a:t>
            </a:r>
            <a:endParaRPr sz="1300" dirty="0"/>
          </a:p>
        </p:txBody>
      </p:sp>
      <p:sp>
        <p:nvSpPr>
          <p:cNvPr id="136" name="Google Shape;13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p>
        </p:txBody>
      </p:sp>
      <p:pic>
        <p:nvPicPr>
          <p:cNvPr id="6" name="Picture 5"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37071" y="0"/>
            <a:ext cx="12192000" cy="6858000"/>
          </a:xfrm>
          <a:prstGeom prst="rect">
            <a:avLst/>
          </a:prstGeom>
        </p:spPr>
      </p:pic>
      <p:sp>
        <p:nvSpPr>
          <p:cNvPr id="9"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81644340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endParaRPr lang="en-SE"/>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‹Nº›</a:t>
            </a:fld>
            <a:endParaRPr lang="en-SE"/>
          </a:p>
        </p:txBody>
      </p:sp>
    </p:spTree>
    <p:extLst>
      <p:ext uri="{BB962C8B-B14F-4D97-AF65-F5344CB8AC3E}">
        <p14:creationId xmlns:p14="http://schemas.microsoft.com/office/powerpoint/2010/main" val="421041307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endParaRPr lang="en-SE"/>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‹Nº›</a:t>
            </a:fld>
            <a:endParaRPr lang="en-SE"/>
          </a:p>
        </p:txBody>
      </p:sp>
    </p:spTree>
    <p:extLst>
      <p:ext uri="{BB962C8B-B14F-4D97-AF65-F5344CB8AC3E}">
        <p14:creationId xmlns:p14="http://schemas.microsoft.com/office/powerpoint/2010/main" val="122452932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endParaRPr lang="en-SE"/>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‹Nº›</a:t>
            </a:fld>
            <a:endParaRPr lang="en-SE"/>
          </a:p>
        </p:txBody>
      </p:sp>
    </p:spTree>
    <p:extLst>
      <p:ext uri="{BB962C8B-B14F-4D97-AF65-F5344CB8AC3E}">
        <p14:creationId xmlns:p14="http://schemas.microsoft.com/office/powerpoint/2010/main" val="293611989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endParaRPr lang="en-SE"/>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‹Nº›</a:t>
            </a:fld>
            <a:endParaRPr lang="en-SE"/>
          </a:p>
        </p:txBody>
      </p:sp>
    </p:spTree>
    <p:extLst>
      <p:ext uri="{BB962C8B-B14F-4D97-AF65-F5344CB8AC3E}">
        <p14:creationId xmlns:p14="http://schemas.microsoft.com/office/powerpoint/2010/main" val="36066134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p>
        </p:txBody>
      </p:sp>
    </p:spTree>
    <p:extLst>
      <p:ext uri="{BB962C8B-B14F-4D97-AF65-F5344CB8AC3E}">
        <p14:creationId xmlns:p14="http://schemas.microsoft.com/office/powerpoint/2010/main" val="266987890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2C2D5F-EA7C-6946-8E8C-7B84A7CCE148}"/>
              </a:ext>
            </a:extLst>
          </p:cNvPr>
          <p:cNvSpPr>
            <a:spLocks noGrp="1"/>
          </p:cNvSpPr>
          <p:nvPr>
            <p:ph type="title"/>
          </p:nvPr>
        </p:nvSpPr>
        <p:spPr/>
        <p:txBody>
          <a:bodyPr/>
          <a:lstStyle/>
          <a:p>
            <a:r>
              <a:rPr lang="en-US"/>
              <a:t>Click to edit Master title style</a:t>
            </a:r>
            <a:endParaRPr lang="en-GB" dirty="0"/>
          </a:p>
        </p:txBody>
      </p:sp>
      <p:sp>
        <p:nvSpPr>
          <p:cNvPr id="4" name="Platshållare för datum 3">
            <a:extLst>
              <a:ext uri="{FF2B5EF4-FFF2-40B4-BE49-F238E27FC236}">
                <a16:creationId xmlns:a16="http://schemas.microsoft.com/office/drawing/2014/main" id="{142A2319-CD13-BE4D-9C63-5A9EBFDCEC17}"/>
              </a:ext>
            </a:extLst>
          </p:cNvPr>
          <p:cNvSpPr>
            <a:spLocks noGrp="1"/>
          </p:cNvSpPr>
          <p:nvPr>
            <p:ph type="dt" sz="half" idx="11"/>
          </p:nvPr>
        </p:nvSpPr>
        <p:spPr/>
        <p:txBody>
          <a:bodyPr/>
          <a:lstStyle/>
          <a:p>
            <a:endParaRPr lang="en-US" dirty="0"/>
          </a:p>
        </p:txBody>
      </p:sp>
      <p:sp>
        <p:nvSpPr>
          <p:cNvPr id="5" name="Platshållare för bildnummer 4">
            <a:extLst>
              <a:ext uri="{FF2B5EF4-FFF2-40B4-BE49-F238E27FC236}">
                <a16:creationId xmlns:a16="http://schemas.microsoft.com/office/drawing/2014/main" id="{47540BA4-CF98-2846-8D40-8EA647BCD6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sv-SE" smtClean="0"/>
              <a:t>‹Nº›</a:t>
            </a:fld>
            <a:endParaRPr lang="sv-SE" dirty="0"/>
          </a:p>
        </p:txBody>
      </p:sp>
      <p:sp>
        <p:nvSpPr>
          <p:cNvPr id="11" name="Platshållare för innehåll 10">
            <a:extLst>
              <a:ext uri="{FF2B5EF4-FFF2-40B4-BE49-F238E27FC236}">
                <a16:creationId xmlns:a16="http://schemas.microsoft.com/office/drawing/2014/main" id="{C55E1E5B-E1F9-C645-91AF-7753BF8D8EB5}"/>
              </a:ext>
            </a:extLst>
          </p:cNvPr>
          <p:cNvSpPr>
            <a:spLocks noGrp="1"/>
          </p:cNvSpPr>
          <p:nvPr>
            <p:ph sz="quarter" idx="13"/>
          </p:nvPr>
        </p:nvSpPr>
        <p:spPr>
          <a:xfrm>
            <a:off x="1416000" y="1483200"/>
            <a:ext cx="10079565" cy="4816000"/>
          </a:xfrm>
        </p:spPr>
        <p:txBody>
          <a:bodyPr/>
          <a:lstStyle>
            <a:lvl1pPr>
              <a:defRPr sz="2133"/>
            </a:lvl1pPr>
            <a:lvl2pPr>
              <a:defRPr sz="1867"/>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5026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6" name="Picture 5">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22342002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dirty="0"/>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8" name="Picture 7"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2"/>
          <a:stretch>
            <a:fillRect/>
          </a:stretch>
        </p:blipFill>
        <p:spPr>
          <a:xfrm>
            <a:off x="-3565" y="-1605"/>
            <a:ext cx="12192000" cy="6858000"/>
          </a:xfrm>
          <a:prstGeom prst="rect">
            <a:avLst/>
          </a:prstGeom>
        </p:spPr>
      </p:pic>
      <p:sp>
        <p:nvSpPr>
          <p:cNvPr id="9"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6287964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6" name="Picture 5">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93656663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endParaRPr lang="en-SE"/>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‹Nº›</a:t>
            </a:fld>
            <a:endParaRPr lang="en-SE"/>
          </a:p>
        </p:txBody>
      </p:sp>
    </p:spTree>
    <p:extLst>
      <p:ext uri="{BB962C8B-B14F-4D97-AF65-F5344CB8AC3E}">
        <p14:creationId xmlns:p14="http://schemas.microsoft.com/office/powerpoint/2010/main" val="274483816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endParaRPr lang="en-SE"/>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‹Nº›</a:t>
            </a:fld>
            <a:endParaRPr lang="en-SE"/>
          </a:p>
        </p:txBody>
      </p:sp>
    </p:spTree>
    <p:extLst>
      <p:ext uri="{BB962C8B-B14F-4D97-AF65-F5344CB8AC3E}">
        <p14:creationId xmlns:p14="http://schemas.microsoft.com/office/powerpoint/2010/main" val="74330275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endParaRPr lang="en-SE"/>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SE"/>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‹Nº›</a:t>
            </a:fld>
            <a:endParaRPr lang="en-SE"/>
          </a:p>
        </p:txBody>
      </p:sp>
    </p:spTree>
    <p:extLst>
      <p:ext uri="{BB962C8B-B14F-4D97-AF65-F5344CB8AC3E}">
        <p14:creationId xmlns:p14="http://schemas.microsoft.com/office/powerpoint/2010/main" val="381255073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endParaRPr lang="en-SE"/>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SE"/>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‹Nº›</a:t>
            </a:fld>
            <a:endParaRPr lang="en-SE"/>
          </a:p>
        </p:txBody>
      </p:sp>
    </p:spTree>
    <p:extLst>
      <p:ext uri="{BB962C8B-B14F-4D97-AF65-F5344CB8AC3E}">
        <p14:creationId xmlns:p14="http://schemas.microsoft.com/office/powerpoint/2010/main" val="5301785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endParaRPr lang="en-SE"/>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‹Nº›</a:t>
            </a:fld>
            <a:endParaRPr lang="en-SE"/>
          </a:p>
        </p:txBody>
      </p:sp>
    </p:spTree>
    <p:extLst>
      <p:ext uri="{BB962C8B-B14F-4D97-AF65-F5344CB8AC3E}">
        <p14:creationId xmlns:p14="http://schemas.microsoft.com/office/powerpoint/2010/main" val="286189126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Haga clic para editar el estilo del título principal</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Editar estilos de texto maestro</a:t>
            </a:r>
          </a:p>
          <a:p>
            <a:pPr lvl="1"/>
            <a:r>
              <a:rPr lang="en-US"/>
              <a:t>Segundo nivel</a:t>
            </a:r>
          </a:p>
          <a:p>
            <a:pPr lvl="2"/>
            <a:r>
              <a:rPr lang="en-US"/>
              <a:t>Tercer nivel</a:t>
            </a:r>
          </a:p>
          <a:p>
            <a:pPr lvl="3"/>
            <a:r>
              <a:rPr lang="en-US"/>
              <a:t>Cuarto nivel</a:t>
            </a:r>
          </a:p>
          <a:p>
            <a:pPr lvl="4"/>
            <a:r>
              <a:rPr lang="en-US"/>
              <a:t>Quinto nivel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SE"/>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E"/>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SE" smtClean="0"/>
              <a:t>‹Nº›</a:t>
            </a:fld>
            <a:endParaRPr lang="en-SE"/>
          </a:p>
        </p:txBody>
      </p:sp>
      <p:pic>
        <p:nvPicPr>
          <p:cNvPr id="7" name="Picture 6"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17"/>
          <a:stretch>
            <a:fillRect/>
          </a:stretch>
        </p:blipFill>
        <p:spPr>
          <a:xfrm>
            <a:off x="0" y="0"/>
            <a:ext cx="12192000"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17"/>
          <a:stretch>
            <a:fillRect/>
          </a:stretch>
        </p:blipFill>
        <p:spPr>
          <a:xfrm>
            <a:off x="0" y="0"/>
            <a:ext cx="12192000" cy="6858000"/>
          </a:xfrm>
          <a:prstGeom prst="rect">
            <a:avLst/>
          </a:prstGeom>
        </p:spPr>
      </p:pic>
    </p:spTree>
    <p:extLst>
      <p:ext uri="{BB962C8B-B14F-4D97-AF65-F5344CB8AC3E}">
        <p14:creationId xmlns:p14="http://schemas.microsoft.com/office/powerpoint/2010/main" val="59372393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74" r:id="rId14"/>
    <p:sldLayoutId id="2147483675"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pythonhosted.org/spyder/installation.html" TargetMode="External"/><Relationship Id="rId11" Type="http://schemas.openxmlformats.org/officeDocument/2006/relationships/image" Target="../media/image5.png"/><Relationship Id="rId5" Type="http://schemas.openxmlformats.org/officeDocument/2006/relationships/hyperlink" Target="https://www.jetbrains.com/pycharm/" TargetMode="External"/><Relationship Id="rId10" Type="http://schemas.openxmlformats.org/officeDocument/2006/relationships/hyperlink" Target="https://opensource.org/licenses/BSD-3-Clause" TargetMode="External"/><Relationship Id="rId4" Type="http://schemas.openxmlformats.org/officeDocument/2006/relationships/notesSlide" Target="../notesSlides/notesSlide9.xml"/><Relationship Id="rId9" Type="http://schemas.openxmlformats.org/officeDocument/2006/relationships/hyperlink" Target="https://github.com/jupyter/design/blob/master/logos/Square%20Logo/squarelogo-greytext-orangebody-greymoons/squarelogo-greytext-orangebody-greymoons.png"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hyperlink" Target="https://onsset.github.io/teaching_kit/courses/module_2/Lecture%204/"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groups.google.com/forum/#!forum/onsset" TargetMode="External"/><Relationship Id="rId5" Type="http://schemas.openxmlformats.org/officeDocument/2006/relationships/hyperlink" Target="https://gep-onsset.readthedocs.io/en/latest/" TargetMode="External"/><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2" Type="http://schemas.openxmlformats.org/officeDocument/2006/relationships/hyperlink" Target="https://onsset.github.io/teaching_kit/courses/module_2/Lecture%20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creativecommons.org/publicdomain/mark/1.0/"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s://www.flickr.com/photos/26036894@N03/18889910544" TargetMode="External"/><Relationship Id="rId5" Type="http://schemas.openxmlformats.org/officeDocument/2006/relationships/image" Target="../media/image12.jp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2.xml"/><Relationship Id="rId7" Type="http://schemas.openxmlformats.org/officeDocument/2006/relationships/hyperlink" Target="https://medium.com/climate-conscious/climate-finance-unfairly-shifts-priorities-in-the-global-south-5ed42c116cfe" TargetMode="Externa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notesSlide" Target="../notesSlides/notesSlide18.xml"/><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hyperlink" Target="https://creativecommons.org/licenses/by/4.0/legalcode" TargetMode="Externa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doi.org/10.5281/ZENODO.1493074" TargetMode="External"/><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creativecommons.org/licenses/by/4.0/legalcode"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doi.org/10.5281/ZENODO.1493074" TargetMode="External"/><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doi.org/10.5281/ZENODO.1493074" TargetMode="Externa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2" Type="http://schemas.openxmlformats.org/officeDocument/2006/relationships/hyperlink" Target="https://doi.org/10.5281/ZENODO.1493074"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open.edu/openlearncreate/mod/quiz/view.php?id=173688" TargetMode="External"/><Relationship Id="rId2" Type="http://schemas.openxmlformats.org/officeDocument/2006/relationships/hyperlink" Target="http://www.google.com/" TargetMode="Externa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creativecommons.org/licenses/by/3.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doi.org/10.1088/1748-9326/aa7b29" TargetMode="External"/><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doi.org/10.5281/zenodo.4574031" TargetMode="External"/><Relationship Id="rId5" Type="http://schemas.openxmlformats.org/officeDocument/2006/relationships/image" Target="../media/image7.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www.onsset.org/uploads/1/8/5/0/18504136/electrification_pathways_for_benin.pdf" TargetMode="External"/><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hyperlink" Target="https://onsset.github.io/teaching_kit/courses/module_2/Lecture%203/"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www.codecademy.com/learn/learn-python"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www.learnpython.org/" TargetMode="External"/><Relationship Id="rId5" Type="http://schemas.openxmlformats.org/officeDocument/2006/relationships/hyperlink" Target="https://www.python.org/doc/" TargetMode="Externa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6" name="Picture 5" descr="A picture containing calendar&#10;&#10;Description automatically generated">
            <a:extLst>
              <a:ext uri="{FF2B5EF4-FFF2-40B4-BE49-F238E27FC236}">
                <a16:creationId xmlns:a16="http://schemas.microsoft.com/office/drawing/2014/main" id="{36500D07-65A1-C64B-BEC2-00CFDFCD3407}"/>
              </a:ext>
            </a:extLst>
          </p:cNvPr>
          <p:cNvPicPr>
            <a:picLocks noChangeAspect="1"/>
          </p:cNvPicPr>
          <p:nvPr/>
        </p:nvPicPr>
        <p:blipFill>
          <a:blip r:embed="rId5"/>
          <a:stretch>
            <a:fillRect/>
          </a:stretch>
        </p:blipFill>
        <p:spPr>
          <a:xfrm>
            <a:off x="0" y="0"/>
            <a:ext cx="12192000" cy="6858000"/>
          </a:xfrm>
          <a:prstGeom prst="rect">
            <a:avLst/>
          </a:prstGeom>
        </p:spPr>
      </p:pic>
      <p:sp>
        <p:nvSpPr>
          <p:cNvPr id="9" name="TextBox 1">
            <a:extLst>
              <a:ext uri="{FF2B5EF4-FFF2-40B4-BE49-F238E27FC236}">
                <a16:creationId xmlns:a16="http://schemas.microsoft.com/office/drawing/2014/main" id="{548A5EB0-DB75-0D4B-90E2-745549E18511}"/>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Versión 1.0</a:t>
            </a:r>
            <a:endParaRPr lang="en-US" sz="1050" dirty="0">
              <a:solidFill>
                <a:schemeClr val="bg1"/>
              </a:solidFill>
              <a:latin typeface="Open Sans"/>
              <a:ea typeface="+mn-lt"/>
              <a:cs typeface="+mn-lt"/>
            </a:endParaRPr>
          </a:p>
        </p:txBody>
      </p:sp>
      <p:sp>
        <p:nvSpPr>
          <p:cNvPr id="7" name="TextBox 6">
            <a:extLst>
              <a:ext uri="{FF2B5EF4-FFF2-40B4-BE49-F238E27FC236}">
                <a16:creationId xmlns:a16="http://schemas.microsoft.com/office/drawing/2014/main" id="{99DEA05E-3DE2-714D-9D7C-D14D82DB9D79}"/>
              </a:ext>
            </a:extLst>
          </p:cNvPr>
          <p:cNvSpPr txBox="1"/>
          <p:nvPr/>
        </p:nvSpPr>
        <p:spPr>
          <a:xfrm>
            <a:off x="657741" y="4127693"/>
            <a:ext cx="6774813" cy="2123658"/>
          </a:xfrm>
          <a:prstGeom prst="rect">
            <a:avLst/>
          </a:prstGeom>
          <a:noFill/>
        </p:spPr>
        <p:txBody>
          <a:bodyPr wrap="square" lIns="91440" tIns="45720" rIns="91440" bIns="45720" rtlCol="0" anchor="b">
            <a:spAutoFit/>
          </a:bodyPr>
          <a:lstStyle/>
          <a:p>
            <a:r>
              <a:rPr lang="en-ZA" sz="4400" b="1" dirty="0">
                <a:solidFill>
                  <a:schemeClr val="bg1"/>
                </a:solidFill>
                <a:latin typeface="Arial" panose="020B0604020202020204" pitchFamily="34" charset="0"/>
                <a:ea typeface="Open Sans ExtraBold" panose="020B0606030504020204" pitchFamily="34" charset="0"/>
                <a:cs typeface="Arial" panose="020B0604020202020204" pitchFamily="34" charset="0"/>
              </a:rPr>
              <a:t>LECTURA 6 </a:t>
            </a:r>
          </a:p>
          <a:p>
            <a:r>
              <a:rPr lang="en-ZA" sz="4400" b="1" dirty="0">
                <a:latin typeface="Arial" panose="020B0604020202020204" pitchFamily="34" charset="0"/>
                <a:ea typeface="Open Sans ExtraBold" panose="020B0606030504020204" pitchFamily="34" charset="0"/>
                <a:cs typeface="Arial" panose="020B0604020202020204" pitchFamily="34" charset="0"/>
              </a:rPr>
              <a:t>GENERADOR DE ESCENARIOS GEP</a:t>
            </a:r>
            <a:endParaRPr lang="en-US" sz="4400" b="1" dirty="0">
              <a:latin typeface="Arial" panose="020B0604020202020204" pitchFamily="34" charset="0"/>
              <a:ea typeface="Open Sans ExtraBold" panose="020B0606030504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A64E691-7814-FE47-A332-0A7257AB0132}"/>
              </a:ext>
            </a:extLst>
          </p:cNvPr>
          <p:cNvSpPr txBox="1"/>
          <p:nvPr/>
        </p:nvSpPr>
        <p:spPr>
          <a:xfrm>
            <a:off x="657741" y="3597471"/>
            <a:ext cx="4853373" cy="707886"/>
          </a:xfrm>
          <a:prstGeom prst="rect">
            <a:avLst/>
          </a:prstGeom>
          <a:noFill/>
        </p:spPr>
        <p:txBody>
          <a:bodyPr wrap="square" lIns="91440" tIns="45720" rIns="91440" bIns="45720" rtlCol="0" anchor="b">
            <a:spAutoFit/>
          </a:bodyPr>
          <a:lstStyle/>
          <a:p>
            <a:r>
              <a:rPr lang="en-ZA" sz="2000" b="1" dirty="0">
                <a:latin typeface="Arial" panose="020B0604020202020204" pitchFamily="34" charset="0"/>
                <a:ea typeface="Open Sans ExtraBold" panose="020B0606030504020204" pitchFamily="34" charset="0"/>
                <a:cs typeface="Arial" panose="020B0604020202020204" pitchFamily="34" charset="0"/>
              </a:rPr>
              <a:t>OnSSET/Global </a:t>
            </a:r>
            <a:br>
              <a:rPr lang="en-ZA" sz="2000" b="1" dirty="0">
                <a:latin typeface="Arial" panose="020B0604020202020204" pitchFamily="34" charset="0"/>
                <a:ea typeface="Open Sans ExtraBold" panose="020B0606030504020204" pitchFamily="34" charset="0"/>
                <a:cs typeface="Arial" panose="020B0604020202020204" pitchFamily="34" charset="0"/>
              </a:rPr>
            </a:br>
            <a:r>
              <a:rPr lang="en-ZA" sz="2000" b="1" dirty="0">
                <a:latin typeface="Arial" panose="020B0604020202020204" pitchFamily="34" charset="0"/>
                <a:ea typeface="Open Sans ExtraBold" panose="020B0606030504020204" pitchFamily="34" charset="0"/>
                <a:cs typeface="Arial" panose="020B0604020202020204" pitchFamily="34" charset="0"/>
              </a:rPr>
              <a:t>Plataforma de Electrificación</a:t>
            </a:r>
            <a:endParaRPr lang="en-US" sz="2000" b="1" dirty="0">
              <a:latin typeface="Arial" panose="020B0604020202020204" pitchFamily="34" charset="0"/>
              <a:ea typeface="Open Sans ExtraBold" panose="020B0606030504020204" pitchFamily="34" charset="0"/>
              <a:cs typeface="Arial" panose="020B0604020202020204" pitchFamily="34" charset="0"/>
            </a:endParaRPr>
          </a:p>
        </p:txBody>
      </p:sp>
      <p:sp>
        <p:nvSpPr>
          <p:cNvPr id="4" name="Oval 3">
            <a:extLst>
              <a:ext uri="{FF2B5EF4-FFF2-40B4-BE49-F238E27FC236}">
                <a16:creationId xmlns:a16="http://schemas.microsoft.com/office/drawing/2014/main" id="{D288C702-DC2B-F149-BB09-7B834CF7D537}"/>
              </a:ext>
            </a:extLst>
          </p:cNvPr>
          <p:cNvSpPr/>
          <p:nvPr/>
        </p:nvSpPr>
        <p:spPr>
          <a:xfrm>
            <a:off x="7216666" y="43053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1.mp3" descr="Track1_Lecture6_Slide1.mp3">
            <a:hlinkClick r:id="" action="ppaction://media"/>
            <a:extLst>
              <a:ext uri="{FF2B5EF4-FFF2-40B4-BE49-F238E27FC236}">
                <a16:creationId xmlns:a16="http://schemas.microsoft.com/office/drawing/2014/main" id="{4B964FDB-D8CC-E04A-B2FF-5EA0D8358E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88031" y="4376722"/>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3" name="Content Placeholder 2"/>
          <p:cNvSpPr>
            <a:spLocks noGrp="1"/>
          </p:cNvSpPr>
          <p:nvPr>
            <p:ph idx="1"/>
          </p:nvPr>
        </p:nvSpPr>
        <p:spPr>
          <a:xfrm>
            <a:off x="838200" y="2132692"/>
            <a:ext cx="10515600" cy="3160109"/>
          </a:xfrm>
        </p:spPr>
        <p:txBody>
          <a:bodyPr vert="horz" lIns="91440" tIns="45720" rIns="91440" bIns="45720" rtlCol="0" anchor="t">
            <a:normAutofit fontScale="85000" lnSpcReduction="20000"/>
          </a:bodyPr>
          <a:lstStyle/>
          <a:p>
            <a:pPr marL="0" lvl="0" indent="0">
              <a:lnSpc>
                <a:spcPct val="110000"/>
              </a:lnSpc>
              <a:spcBef>
                <a:spcPts val="0"/>
              </a:spcBef>
              <a:buNone/>
            </a:pP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Versiones de Python - </a:t>
            </a:r>
            <a:r>
              <a:rPr lang="en-GB" sz="26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2.7.X </a:t>
            </a: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Vs </a:t>
            </a:r>
            <a:r>
              <a:rPr lang="en-GB" sz="26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3.7.X.</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10000"/>
              </a:lnSpc>
              <a:spcBef>
                <a:spcPts val="600"/>
              </a:spcBef>
              <a:buNone/>
            </a:pP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Paquetes de instalación de Python - </a:t>
            </a:r>
            <a:r>
              <a:rPr lang="en-GB" sz="26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Anaconda </a:t>
            </a: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(https://www.anaconda.com/) </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10000"/>
              </a:lnSpc>
              <a:spcBef>
                <a:spcPts val="600"/>
              </a:spcBef>
              <a:buNone/>
            </a:pP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Módulos de Python y bibliotecas de ciencia de datos (por ejemplo, NumPy, Pandas, Matplotlib)</a:t>
            </a:r>
            <a:endPar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10000"/>
              </a:lnSpc>
              <a:spcBef>
                <a:spcPts val="600"/>
              </a:spcBef>
              <a:buNone/>
            </a:pP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Entorno de desarrollo integrado (IDE) de Python</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30000"/>
              </a:lnSpc>
              <a:spcBef>
                <a:spcPts val="600"/>
              </a:spcBef>
              <a:buClr>
                <a:schemeClr val="dk1"/>
              </a:buClr>
              <a:buSzPts val="2400"/>
              <a:buFont typeface="Arial"/>
              <a:buChar char="•"/>
            </a:pP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Editores de texto (por ejemplo, el Bloc de notas)</a:t>
            </a:r>
            <a:endPar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30000"/>
              </a:lnSpc>
              <a:spcBef>
                <a:spcPts val="600"/>
              </a:spcBef>
              <a:buClr>
                <a:schemeClr val="dk1"/>
              </a:buClr>
              <a:buSzPts val="2400"/>
              <a:buFont typeface="Arial"/>
              <a:buChar char="•"/>
            </a:pP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Entorno de cuaderno (por ejemplo, </a:t>
            </a:r>
            <a:r>
              <a:rPr lang="en-GB"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Calibri"/>
              </a:rPr>
              <a:t>Jupyter Notebook</a:t>
            </a: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a:t>
            </a:r>
            <a:endPar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30000"/>
              </a:lnSpc>
              <a:spcBef>
                <a:spcPts val="600"/>
              </a:spcBef>
              <a:buClr>
                <a:schemeClr val="dk1"/>
              </a:buClr>
              <a:buSzPts val="2400"/>
              <a:buFont typeface="Arial"/>
              <a:buChar char="•"/>
            </a:pP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Entorno de desarrollo integrado (IDE) completo (por ejemplo, </a:t>
            </a:r>
            <a:r>
              <a:rPr lang="en-GB"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5">
                  <a:extLst>
                    <a:ext uri="{A12FA001-AC4F-418D-AE19-62706E023703}">
                      <ahyp:hlinkClr xmlns:ahyp="http://schemas.microsoft.com/office/drawing/2018/hyperlinkcolor" val="tx"/>
                    </a:ext>
                  </a:extLst>
                </a:hlinkClick>
              </a:rPr>
              <a:t>PyCharm </a:t>
            </a: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o </a:t>
            </a:r>
            <a:r>
              <a:rPr lang="en-GB"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6">
                  <a:extLst>
                    <a:ext uri="{A12FA001-AC4F-418D-AE19-62706E023703}">
                      <ahyp:hlinkClr xmlns:ahyp="http://schemas.microsoft.com/office/drawing/2018/hyperlinkcolor" val="tx"/>
                    </a:ext>
                  </a:extLst>
                </a:hlinkClick>
              </a:rPr>
              <a:t>Spyder</a:t>
            </a: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a:t>
            </a:r>
            <a:endPar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10000"/>
              </a:lnSpc>
              <a:spcBef>
                <a:spcPts val="600"/>
              </a:spcBef>
              <a:buNone/>
            </a:pPr>
            <a:endPar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139" name="Google Shape;139;p7"/>
          <p:cNvSpPr txBox="1"/>
          <p:nvPr/>
        </p:nvSpPr>
        <p:spPr>
          <a:xfrm>
            <a:off x="1020951" y="356062"/>
            <a:ext cx="9816383" cy="805569"/>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4400"/>
              <a:buFont typeface="Calibri"/>
              <a:buNone/>
            </a:pPr>
            <a:endParaRPr sz="4400" dirty="0">
              <a:solidFill>
                <a:schemeClr val="dk1"/>
              </a:solidFill>
              <a:latin typeface="Calibri"/>
              <a:ea typeface="Calibri"/>
              <a:cs typeface="Calibri"/>
              <a:sym typeface="Calibri"/>
            </a:endParaRPr>
          </a:p>
        </p:txBody>
      </p:sp>
      <p:pic>
        <p:nvPicPr>
          <p:cNvPr id="143" name="Google Shape;143;p7"/>
          <p:cNvPicPr preferRelativeResize="0"/>
          <p:nvPr/>
        </p:nvPicPr>
        <p:blipFill rotWithShape="1">
          <a:blip r:embed="rId7">
            <a:alphaModFix/>
          </a:blip>
          <a:srcRect t="-1936" r="12576" b="-1277"/>
          <a:stretch/>
        </p:blipFill>
        <p:spPr>
          <a:xfrm>
            <a:off x="8246832" y="17455"/>
            <a:ext cx="3340239" cy="1647869"/>
          </a:xfrm>
          <a:prstGeom prst="rect">
            <a:avLst/>
          </a:prstGeom>
          <a:noFill/>
          <a:ln>
            <a:noFill/>
          </a:ln>
        </p:spPr>
      </p:pic>
      <p:pic>
        <p:nvPicPr>
          <p:cNvPr id="144" name="Google Shape;144;p7"/>
          <p:cNvPicPr preferRelativeResize="0"/>
          <p:nvPr/>
        </p:nvPicPr>
        <p:blipFill rotWithShape="1">
          <a:blip r:embed="rId8">
            <a:alphaModFix/>
          </a:blip>
          <a:srcRect/>
          <a:stretch/>
        </p:blipFill>
        <p:spPr>
          <a:xfrm>
            <a:off x="7886062" y="164301"/>
            <a:ext cx="1492514" cy="1557853"/>
          </a:xfrm>
          <a:prstGeom prst="rect">
            <a:avLst/>
          </a:prstGeom>
          <a:noFill/>
          <a:ln>
            <a:noFill/>
          </a:ln>
        </p:spPr>
      </p:pic>
      <p:sp>
        <p:nvSpPr>
          <p:cNvPr id="12" name="Title 1"/>
          <p:cNvSpPr txBox="1">
            <a:spLocks/>
          </p:cNvSpPr>
          <p:nvPr/>
        </p:nvSpPr>
        <p:spPr>
          <a:xfrm>
            <a:off x="838200" y="365125"/>
            <a:ext cx="46482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6.2 Introducción a Python</a:t>
            </a:r>
          </a:p>
        </p:txBody>
      </p:sp>
      <p:sp>
        <p:nvSpPr>
          <p:cNvPr id="13" name="Rectangle 12">
            <a:extLst>
              <a:ext uri="{FF2B5EF4-FFF2-40B4-BE49-F238E27FC236}">
                <a16:creationId xmlns:a16="http://schemas.microsoft.com/office/drawing/2014/main" id="{63FE2775-FB72-4D44-B480-06EBB7F679B3}"/>
              </a:ext>
            </a:extLst>
          </p:cNvPr>
          <p:cNvSpPr/>
          <p:nvPr/>
        </p:nvSpPr>
        <p:spPr>
          <a:xfrm>
            <a:off x="838200" y="1657897"/>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mn-lt"/>
                <a:cs typeface="+mn-lt"/>
              </a:rPr>
              <a:t>Python - Cosas importantes que hay que saber</a:t>
            </a:r>
          </a:p>
        </p:txBody>
      </p:sp>
      <p:sp>
        <p:nvSpPr>
          <p:cNvPr id="9" name="Rectangle 8"/>
          <p:cNvSpPr/>
          <p:nvPr/>
        </p:nvSpPr>
        <p:spPr>
          <a:xfrm>
            <a:off x="838200" y="6138292"/>
            <a:ext cx="1955985"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Korkovelos et al. 2021</a:t>
            </a:r>
          </a:p>
        </p:txBody>
      </p:sp>
      <p:sp>
        <p:nvSpPr>
          <p:cNvPr id="2" name="Rectangle 1"/>
          <p:cNvSpPr/>
          <p:nvPr/>
        </p:nvSpPr>
        <p:spPr>
          <a:xfrm>
            <a:off x="7237391" y="1726018"/>
            <a:ext cx="1981633" cy="246221"/>
          </a:xfrm>
          <a:prstGeom prst="rect">
            <a:avLst/>
          </a:prstGeom>
        </p:spPr>
        <p:txBody>
          <a:bodyPr wrap="none">
            <a:spAutoFit/>
          </a:bodyPr>
          <a:lstStyle/>
          <a:p>
            <a:r>
              <a:rPr lang="sv-SE" sz="1000" b="1" dirty="0">
                <a:latin typeface="+mj-lt"/>
              </a:rPr>
              <a:t>Fuente de la imagen: </a:t>
            </a:r>
            <a:r>
              <a:rPr lang="sv-SE" sz="1000" dirty="0">
                <a:latin typeface="+mj-lt"/>
              </a:rPr>
              <a:t>www.jetbrains.com</a:t>
            </a:r>
            <a:endParaRPr lang="en-GB" sz="1000" dirty="0">
              <a:latin typeface="+mj-lt"/>
            </a:endParaRPr>
          </a:p>
        </p:txBody>
      </p:sp>
      <p:sp>
        <p:nvSpPr>
          <p:cNvPr id="4" name="Rectangle 3"/>
          <p:cNvSpPr/>
          <p:nvPr/>
        </p:nvSpPr>
        <p:spPr>
          <a:xfrm>
            <a:off x="9400295" y="1718738"/>
            <a:ext cx="2016899" cy="246221"/>
          </a:xfrm>
          <a:prstGeom prst="rect">
            <a:avLst/>
          </a:prstGeom>
        </p:spPr>
        <p:txBody>
          <a:bodyPr wrap="none">
            <a:spAutoFit/>
          </a:bodyPr>
          <a:lstStyle/>
          <a:p>
            <a:r>
              <a:rPr lang="sv-SE" sz="1000" b="1" dirty="0">
                <a:solidFill>
                  <a:srgbClr val="24292E"/>
                </a:solidFill>
                <a:latin typeface="+mj-lt"/>
              </a:rPr>
              <a:t>Fuente de la imagen: </a:t>
            </a:r>
            <a:r>
              <a:rPr lang="sv-SE" sz="1000" b="1" dirty="0">
                <a:solidFill>
                  <a:srgbClr val="24292E"/>
                </a:solidFill>
                <a:latin typeface="+mj-lt"/>
                <a:hlinkClick r:id="rId9"/>
              </a:rPr>
              <a:t>imagen, </a:t>
            </a:r>
            <a:r>
              <a:rPr lang="sv-SE" sz="1000" dirty="0">
                <a:solidFill>
                  <a:srgbClr val="24292E"/>
                </a:solidFill>
                <a:latin typeface="+mj-lt"/>
                <a:hlinkClick r:id="rId10"/>
              </a:rPr>
              <a:t>BSD 3-Clause</a:t>
            </a:r>
            <a:endParaRPr lang="sv-SE" sz="1000" i="0" dirty="0">
              <a:solidFill>
                <a:srgbClr val="24292E"/>
              </a:solidFill>
              <a:effectLst/>
              <a:latin typeface="+mj-lt"/>
            </a:endParaRPr>
          </a:p>
        </p:txBody>
      </p:sp>
      <p:sp>
        <p:nvSpPr>
          <p:cNvPr id="11" name="Oval 10">
            <a:extLst>
              <a:ext uri="{FF2B5EF4-FFF2-40B4-BE49-F238E27FC236}">
                <a16:creationId xmlns:a16="http://schemas.microsoft.com/office/drawing/2014/main" id="{590B973A-09AC-BC41-82DA-6B16D164C3FC}"/>
              </a:ext>
            </a:extLst>
          </p:cNvPr>
          <p:cNvSpPr/>
          <p:nvPr/>
        </p:nvSpPr>
        <p:spPr>
          <a:xfrm>
            <a:off x="5486400" y="51874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Track1_Lecture6_Slide10.mp3" descr="Track1_Lecture6_Slide10.mp3">
            <a:hlinkClick r:id="" action="ppaction://media"/>
            <a:extLst>
              <a:ext uri="{FF2B5EF4-FFF2-40B4-BE49-F238E27FC236}">
                <a16:creationId xmlns:a16="http://schemas.microsoft.com/office/drawing/2014/main" id="{2DA9D655-0516-9D4F-9A94-18B9AEF2C94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53002" y="590113"/>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6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3" name="Google Shape;153;p8"/>
          <p:cNvSpPr/>
          <p:nvPr/>
        </p:nvSpPr>
        <p:spPr>
          <a:xfrm>
            <a:off x="2782956" y="4994807"/>
            <a:ext cx="882800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dirty="0">
                <a:solidFill>
                  <a:schemeClr val="dk1"/>
                </a:solidFill>
                <a:latin typeface="Calibri"/>
                <a:ea typeface="Calibri"/>
                <a:cs typeface="Calibri"/>
                <a:sym typeface="Calibri"/>
              </a:rPr>
              <a:t> </a:t>
            </a:r>
            <a:endParaRPr sz="2200" dirty="0">
              <a:solidFill>
                <a:schemeClr val="dk1"/>
              </a:solidFill>
              <a:latin typeface="Calibri"/>
              <a:ea typeface="Calibri"/>
              <a:cs typeface="Calibri"/>
              <a:sym typeface="Calibri"/>
            </a:endParaRPr>
          </a:p>
        </p:txBody>
      </p:sp>
      <p:sp>
        <p:nvSpPr>
          <p:cNvPr id="154" name="Google Shape;154;p8"/>
          <p:cNvSpPr/>
          <p:nvPr/>
        </p:nvSpPr>
        <p:spPr>
          <a:xfrm>
            <a:off x="874245" y="2200196"/>
            <a:ext cx="10443510" cy="2123618"/>
          </a:xfrm>
          <a:prstGeom prst="rect">
            <a:avLst/>
          </a:prstGeom>
          <a:noFill/>
          <a:ln>
            <a:noFill/>
          </a:ln>
        </p:spPr>
        <p:txBody>
          <a:bodyPr spcFirstLastPara="1" wrap="square" lIns="91425" tIns="45700" rIns="91425" bIns="45700" anchor="t" anchorCtr="0">
            <a:spAutoFit/>
          </a:bodyPr>
          <a:lstStyle/>
          <a:p>
            <a:pPr marL="457200" indent="-457200">
              <a:lnSpc>
                <a:spcPct val="110000"/>
              </a:lnSpc>
              <a:buClr>
                <a:srgbClr val="000000"/>
              </a:buClr>
              <a:buSzPts val="26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La ejecución de la herramienta no requiere ningún conocimiento de programación</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457200" marR="0" lvl="0" indent="-457200" algn="l">
              <a:lnSpc>
                <a:spcPct val="110000"/>
              </a:lnSpc>
              <a:spcBef>
                <a:spcPts val="0"/>
              </a:spcBef>
              <a:spcAft>
                <a:spcPts val="0"/>
              </a:spcAft>
              <a:buClr>
                <a:srgbClr val="000000"/>
              </a:buClr>
              <a:buSzPts val="26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Con conocimientos básicos de programación, se pueden hacer modificaciones sencillas para adaptar la herramienta</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a:lnSpc>
                <a:spcPct val="110000"/>
              </a:lnSpc>
              <a:spcAft>
                <a:spcPts val="0"/>
              </a:spcAft>
              <a:buClr>
                <a:srgbClr val="000000"/>
              </a:buClr>
              <a:buSzPts val="26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El desarrollo de nuevas funcionalidades o la realización de grandes cambios en las existentes requiere buenos conocimientos de programación</a:t>
            </a: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a:lnSpc>
                <a:spcPct val="110000"/>
              </a:lnSpc>
              <a:spcAft>
                <a:spcPts val="0"/>
              </a:spcAft>
              <a:buClr>
                <a:srgbClr val="000000"/>
              </a:buClr>
              <a:buSzPts val="26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Hay muchos tutoriales de Python disponibles gratuitamente en línea</a:t>
            </a: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a:xfrm>
            <a:off x="838199" y="365125"/>
            <a:ext cx="7601465"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6.2 Introducción a Python</a:t>
            </a:r>
          </a:p>
        </p:txBody>
      </p:sp>
      <p:sp>
        <p:nvSpPr>
          <p:cNvPr id="9" name="Rectangle 8">
            <a:extLst>
              <a:ext uri="{FF2B5EF4-FFF2-40B4-BE49-F238E27FC236}">
                <a16:creationId xmlns:a16="http://schemas.microsoft.com/office/drawing/2014/main" id="{63FE2775-FB72-4D44-B480-06EBB7F679B3}"/>
              </a:ext>
            </a:extLst>
          </p:cNvPr>
          <p:cNvSpPr/>
          <p:nvPr/>
        </p:nvSpPr>
        <p:spPr>
          <a:xfrm>
            <a:off x="838200" y="1638158"/>
            <a:ext cx="10068612"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mn-lt"/>
                <a:cs typeface="+mn-lt"/>
              </a:rPr>
              <a:t>Python - ¿Qué debo saber para utilizar el generador de escenarios de las BPA (OnSSET)?</a:t>
            </a:r>
          </a:p>
        </p:txBody>
      </p:sp>
      <p:sp>
        <p:nvSpPr>
          <p:cNvPr id="7" name="Rectangle 6"/>
          <p:cNvSpPr/>
          <p:nvPr/>
        </p:nvSpPr>
        <p:spPr>
          <a:xfrm>
            <a:off x="874245" y="6146563"/>
            <a:ext cx="1955985"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Korkovelos et al. 2021</a:t>
            </a:r>
          </a:p>
        </p:txBody>
      </p:sp>
      <p:sp>
        <p:nvSpPr>
          <p:cNvPr id="11" name="Oval 10">
            <a:extLst>
              <a:ext uri="{FF2B5EF4-FFF2-40B4-BE49-F238E27FC236}">
                <a16:creationId xmlns:a16="http://schemas.microsoft.com/office/drawing/2014/main" id="{75EF06F6-F602-BB4B-B55F-6EB0A41D7D2D}"/>
              </a:ext>
            </a:extLst>
          </p:cNvPr>
          <p:cNvSpPr/>
          <p:nvPr/>
        </p:nvSpPr>
        <p:spPr>
          <a:xfrm>
            <a:off x="10022647" y="26706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11.mp3" descr="Track1_Lecture6_Slide11.mp3">
            <a:hlinkClick r:id="" action="ppaction://media"/>
            <a:extLst>
              <a:ext uri="{FF2B5EF4-FFF2-40B4-BE49-F238E27FC236}">
                <a16:creationId xmlns:a16="http://schemas.microsoft.com/office/drawing/2014/main" id="{30CB9C39-FE72-6C43-BD17-BF49FF34CF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94012" y="337018"/>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en-GB" dirty="0"/>
              <a:t>6.2 Introducción a Python</a:t>
            </a:r>
          </a:p>
        </p:txBody>
      </p:sp>
      <p:sp>
        <p:nvSpPr>
          <p:cNvPr id="167" name="Google Shape;167;p10"/>
          <p:cNvSpPr txBox="1">
            <a:spLocks noGrp="1"/>
          </p:cNvSpPr>
          <p:nvPr>
            <p:ph idx="1"/>
          </p:nvPr>
        </p:nvSpPr>
        <p:spPr>
          <a:xfrm>
            <a:off x="838200" y="1948175"/>
            <a:ext cx="10515600" cy="4351338"/>
          </a:xfrm>
          <a:prstGeom prst="rect">
            <a:avLst/>
          </a:prstGeom>
          <a:noFill/>
          <a:ln>
            <a:noFill/>
          </a:ln>
        </p:spPr>
        <p:txBody>
          <a:bodyPr spcFirstLastPara="1" wrap="square" lIns="91425" tIns="45700" rIns="91425" bIns="45700" anchor="t" anchorCtr="0">
            <a:normAutofit/>
          </a:bodyPr>
          <a:lstStyle/>
          <a:p>
            <a:pPr marL="565150" lvl="0" indent="-514350" algn="l" rtl="0">
              <a:lnSpc>
                <a:spcPct val="90000"/>
              </a:lnSpc>
              <a:spcBef>
                <a:spcPts val="0"/>
              </a:spcBef>
              <a:spcAft>
                <a:spcPts val="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OnSSET está desarrollado en Python</a:t>
            </a:r>
            <a:endParaRPr sz="2000" dirty="0">
              <a:latin typeface="Open Sans" panose="020B0606030504020204" pitchFamily="34" charset="0"/>
              <a:ea typeface="Open Sans" panose="020B0606030504020204" pitchFamily="34" charset="0"/>
              <a:cs typeface="Open Sans" panose="020B0606030504020204" pitchFamily="34" charset="0"/>
            </a:endParaRPr>
          </a:p>
          <a:p>
            <a:pPr marL="565150" lvl="0" indent="-514350" algn="l" rtl="0">
              <a:lnSpc>
                <a:spcPct val="90000"/>
              </a:lnSpc>
              <a:spcBef>
                <a:spcPts val="1000"/>
              </a:spcBef>
              <a:spcAft>
                <a:spcPts val="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Python es de código abierto y está disponible gratuitamente</a:t>
            </a:r>
            <a:endParaRPr sz="2000" dirty="0">
              <a:latin typeface="Open Sans" panose="020B0606030504020204" pitchFamily="34" charset="0"/>
              <a:ea typeface="Open Sans" panose="020B0606030504020204" pitchFamily="34" charset="0"/>
              <a:cs typeface="Open Sans" panose="020B0606030504020204" pitchFamily="34" charset="0"/>
            </a:endParaRPr>
          </a:p>
          <a:p>
            <a:pPr marL="565150" lvl="0" indent="-514350" algn="l" rtl="0">
              <a:lnSpc>
                <a:spcPct val="90000"/>
              </a:lnSpc>
              <a:spcBef>
                <a:spcPts val="1000"/>
              </a:spcBef>
              <a:spcAft>
                <a:spcPts val="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La generación de escenarios de electrificación no requiere ningún conocimiento de programación</a:t>
            </a:r>
            <a:endParaRPr sz="2000" dirty="0">
              <a:latin typeface="Open Sans" panose="020B0606030504020204" pitchFamily="34" charset="0"/>
              <a:ea typeface="Open Sans" panose="020B0606030504020204" pitchFamily="34" charset="0"/>
              <a:cs typeface="Open Sans" panose="020B0606030504020204" pitchFamily="34" charset="0"/>
            </a:endParaRPr>
          </a:p>
          <a:p>
            <a:pPr marL="565150" lvl="0" indent="-514350" algn="l" rtl="0">
              <a:lnSpc>
                <a:spcPct val="90000"/>
              </a:lnSpc>
              <a:spcBef>
                <a:spcPts val="1000"/>
              </a:spcBef>
              <a:spcAft>
                <a:spcPts val="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Los modelistas con conocimientos de programación pueden modificar y mejorar la herramienta OnSSET según sus preferencias</a:t>
            </a:r>
            <a:endParaRPr sz="2000" dirty="0">
              <a:latin typeface="Open Sans" panose="020B0606030504020204" pitchFamily="34" charset="0"/>
              <a:ea typeface="Open Sans" panose="020B0606030504020204" pitchFamily="34" charset="0"/>
              <a:cs typeface="Open Sans" panose="020B0606030504020204" pitchFamily="34" charset="0"/>
            </a:endParaRPr>
          </a:p>
          <a:p>
            <a:pPr marL="565150" lvl="0" indent="-514350" algn="l" rtl="0">
              <a:lnSpc>
                <a:spcPct val="90000"/>
              </a:lnSpc>
              <a:spcBef>
                <a:spcPts val="1000"/>
              </a:spcBef>
              <a:spcAft>
                <a:spcPts val="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Con el paquete de distribución Anaconda para Python cualquiera puede ejecutar el Generador de Escenarios GEP fuera de línea</a:t>
            </a:r>
            <a:endParaRPr sz="2000" dirty="0">
              <a:latin typeface="Open Sans" panose="020B0606030504020204" pitchFamily="34" charset="0"/>
              <a:ea typeface="Open Sans" panose="020B0606030504020204" pitchFamily="34" charset="0"/>
              <a:cs typeface="Open Sans" panose="020B0606030504020204" pitchFamily="34" charset="0"/>
            </a:endParaRPr>
          </a:p>
          <a:p>
            <a:pPr marL="685800" lvl="0" indent="-457200" algn="l" rtl="0">
              <a:lnSpc>
                <a:spcPct val="90000"/>
              </a:lnSpc>
              <a:spcBef>
                <a:spcPts val="1000"/>
              </a:spcBef>
              <a:spcAft>
                <a:spcPts val="0"/>
              </a:spcAft>
              <a:buClr>
                <a:schemeClr val="dk1"/>
              </a:buClr>
              <a:buSzPct val="100000"/>
              <a:buFont typeface="+mj-lt"/>
              <a:buAutoNum type="arabicPeriod"/>
            </a:pPr>
            <a:endParaRPr sz="2000" dirty="0">
              <a:latin typeface="Open Sans" panose="020B0606030504020204" pitchFamily="34" charset="0"/>
              <a:ea typeface="Open Sans" panose="020B0606030504020204" pitchFamily="34" charset="0"/>
              <a:cs typeface="Open Sans" panose="020B0606030504020204" pitchFamily="34" charset="0"/>
            </a:endParaRPr>
          </a:p>
          <a:p>
            <a:pPr marL="508000" lvl="0" indent="-457200" algn="l" rtl="0">
              <a:lnSpc>
                <a:spcPct val="90000"/>
              </a:lnSpc>
              <a:spcBef>
                <a:spcPts val="1000"/>
              </a:spcBef>
              <a:spcAft>
                <a:spcPts val="0"/>
              </a:spcAft>
              <a:buClr>
                <a:schemeClr val="dk1"/>
              </a:buClr>
              <a:buSzPct val="100000"/>
              <a:buFont typeface="+mj-lt"/>
              <a:buAutoNum type="arabicPeriod"/>
            </a:pP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p:cNvSpPr/>
          <p:nvPr/>
        </p:nvSpPr>
        <p:spPr>
          <a:xfrm>
            <a:off x="838200" y="6139785"/>
            <a:ext cx="1955985"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Korkovelos et al. 2021</a:t>
            </a:r>
          </a:p>
        </p:txBody>
      </p:sp>
      <p:sp>
        <p:nvSpPr>
          <p:cNvPr id="6" name="Rectangle 5">
            <a:extLst>
              <a:ext uri="{FF2B5EF4-FFF2-40B4-BE49-F238E27FC236}">
                <a16:creationId xmlns:a16="http://schemas.microsoft.com/office/drawing/2014/main" id="{63FE2775-FB72-4D44-B480-06EBB7F679B3}"/>
              </a:ext>
            </a:extLst>
          </p:cNvPr>
          <p:cNvSpPr/>
          <p:nvPr/>
        </p:nvSpPr>
        <p:spPr>
          <a:xfrm>
            <a:off x="838200" y="1461572"/>
            <a:ext cx="915757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mn-lt"/>
                <a:cs typeface="+mn-lt"/>
              </a:rPr>
              <a:t>Mensajes clave</a:t>
            </a:r>
          </a:p>
        </p:txBody>
      </p:sp>
      <p:sp>
        <p:nvSpPr>
          <p:cNvPr id="7" name="Oval 6">
            <a:extLst>
              <a:ext uri="{FF2B5EF4-FFF2-40B4-BE49-F238E27FC236}">
                <a16:creationId xmlns:a16="http://schemas.microsoft.com/office/drawing/2014/main" id="{4D315479-1C2D-D540-87BB-0B8F2AA0D1C9}"/>
              </a:ext>
            </a:extLst>
          </p:cNvPr>
          <p:cNvSpPr/>
          <p:nvPr/>
        </p:nvSpPr>
        <p:spPr>
          <a:xfrm>
            <a:off x="9707121" y="29897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12.mp3" descr="Track1_Lecture6_Slide12.mp3">
            <a:hlinkClick r:id="" action="ppaction://media"/>
            <a:extLst>
              <a:ext uri="{FF2B5EF4-FFF2-40B4-BE49-F238E27FC236}">
                <a16:creationId xmlns:a16="http://schemas.microsoft.com/office/drawing/2014/main" id="{1345C792-FC92-374E-A2F8-BB9635CEAE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78486" y="363392"/>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Conferencia 6.2 Referencias</a:t>
            </a:r>
          </a:p>
        </p:txBody>
      </p:sp>
      <p:sp>
        <p:nvSpPr>
          <p:cNvPr id="4" name="Rectangle 3"/>
          <p:cNvSpPr/>
          <p:nvPr/>
        </p:nvSpPr>
        <p:spPr>
          <a:xfrm>
            <a:off x="838201" y="1690688"/>
            <a:ext cx="5628588" cy="2554545"/>
          </a:xfrm>
          <a:prstGeom prst="rect">
            <a:avLst/>
          </a:prstGeom>
        </p:spPr>
        <p:txBody>
          <a:bodyPr wrap="square" lIns="91440" tIns="45720" rIns="91440" bIns="45720" anchor="t">
            <a:spAutoFit/>
          </a:bodyPr>
          <a:lstStyle/>
          <a:p>
            <a:r>
              <a:rPr lang="sv-SE" sz="2000" dirty="0">
                <a:latin typeface="Open Sans" panose="020B0606030504020204" pitchFamily="34" charset="0"/>
                <a:ea typeface="Open Sans" panose="020B0606030504020204" pitchFamily="34" charset="0"/>
                <a:cs typeface="Open Sans" panose="020B0606030504020204" pitchFamily="34" charset="0"/>
              </a:rPr>
              <a:t>Korkovelos, A., Khavari, B., Sahlberg, A., Mentis, D., n.d. Lecture 4: How the GEP Scenario Generator functions - Introduction to Python and the processes behind GEP Scenario Generator (OnSSET) [WWW Document]. Kit de enseñanza de OnSSET. URL </a:t>
            </a:r>
            <a:r>
              <a:rPr lang="sv-SE" sz="2000"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a:t>
            </a:r>
            <a:r>
              <a:rPr lang="sv-SE" sz="2000" dirty="0">
                <a:latin typeface="Open Sans" panose="020B0606030504020204" pitchFamily="34" charset="0"/>
                <a:ea typeface="Open Sans" panose="020B0606030504020204" pitchFamily="34" charset="0"/>
                <a:cs typeface="Open Sans" panose="020B0606030504020204" pitchFamily="34" charset="0"/>
              </a:rPr>
              <a:t>e_2/Lecture%204/ (consultado el 18.2.21).</a:t>
            </a:r>
            <a:endParaRPr lang="sv-SE" sz="20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25344181"/>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2"/>
          <p:cNvSpPr txBox="1"/>
          <p:nvPr/>
        </p:nvSpPr>
        <p:spPr>
          <a:xfrm>
            <a:off x="1866379" y="216824"/>
            <a:ext cx="8029184"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6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179" name="Google Shape;179;p12"/>
          <p:cNvSpPr txBox="1"/>
          <p:nvPr/>
        </p:nvSpPr>
        <p:spPr>
          <a:xfrm>
            <a:off x="870248" y="2822769"/>
            <a:ext cx="2661928" cy="1200288"/>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Recoger conjuntos de datos del SIG</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80" name="Google Shape;180;p12"/>
          <p:cNvSpPr txBox="1"/>
          <p:nvPr/>
        </p:nvSpPr>
        <p:spPr>
          <a:xfrm>
            <a:off x="4840407" y="2834302"/>
            <a:ext cx="2661928" cy="1477287"/>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Procesar conjuntos de datos utilizando QGIS si es </a:t>
            </a:r>
            <a:r>
              <a:rPr lang="en-GB" sz="1800" b="1" dirty="0" err="1">
                <a:solidFill>
                  <a:schemeClr val="dk1"/>
                </a:solidFill>
                <a:latin typeface="Calibri"/>
                <a:ea typeface="Calibri"/>
                <a:cs typeface="Calibri"/>
                <a:sym typeface="Calibri"/>
              </a:rPr>
              <a:t>necesario</a:t>
            </a:r>
            <a:endParaRPr lang="en-GB"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(QGIS)</a:t>
            </a:r>
            <a:endParaRPr dirty="0"/>
          </a:p>
        </p:txBody>
      </p:sp>
      <p:sp>
        <p:nvSpPr>
          <p:cNvPr id="181" name="Google Shape;181;p12"/>
          <p:cNvSpPr txBox="1"/>
          <p:nvPr/>
        </p:nvSpPr>
        <p:spPr>
          <a:xfrm>
            <a:off x="8850670" y="2815878"/>
            <a:ext cx="2648559" cy="1477287"/>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Ejecute el plugin para crear un archivo CSV con todos los datos del SIG</a:t>
            </a:r>
            <a:endParaRPr dirty="0"/>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(QGIS)</a:t>
            </a:r>
            <a:endParaRPr sz="1800" dirty="0">
              <a:solidFill>
                <a:schemeClr val="dk1"/>
              </a:solidFill>
              <a:latin typeface="Calibri"/>
              <a:ea typeface="Calibri"/>
              <a:cs typeface="Calibri"/>
              <a:sym typeface="Calibri"/>
            </a:endParaRPr>
          </a:p>
        </p:txBody>
      </p:sp>
      <p:sp>
        <p:nvSpPr>
          <p:cNvPr id="182" name="Google Shape;182;p12"/>
          <p:cNvSpPr txBox="1"/>
          <p:nvPr/>
        </p:nvSpPr>
        <p:spPr>
          <a:xfrm>
            <a:off x="8846054" y="4620383"/>
            <a:ext cx="2648559" cy="1200288"/>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Importar el archivo CSV y actualizar las variables en el código</a:t>
            </a:r>
            <a:endParaRPr lang="en-US" dirty="0">
              <a:solidFill>
                <a:schemeClr val="dk1"/>
              </a:solidFill>
              <a:cs typeface="Calibri"/>
            </a:endParaRPr>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(Jupyter Notebook)</a:t>
            </a:r>
            <a:endParaRPr sz="1800" dirty="0">
              <a:solidFill>
                <a:schemeClr val="dk1"/>
              </a:solidFill>
              <a:latin typeface="Calibri"/>
              <a:ea typeface="Calibri"/>
              <a:cs typeface="Calibri"/>
              <a:sym typeface="Calibri"/>
            </a:endParaRPr>
          </a:p>
        </p:txBody>
      </p:sp>
      <p:sp>
        <p:nvSpPr>
          <p:cNvPr id="186" name="Google Shape;186;p12"/>
          <p:cNvSpPr/>
          <p:nvPr/>
        </p:nvSpPr>
        <p:spPr>
          <a:xfrm>
            <a:off x="3770897" y="3237148"/>
            <a:ext cx="864298" cy="33273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sp>
        <p:nvSpPr>
          <p:cNvPr id="18" name="Rectangle 17">
            <a:extLst>
              <a:ext uri="{FF2B5EF4-FFF2-40B4-BE49-F238E27FC236}">
                <a16:creationId xmlns:a16="http://schemas.microsoft.com/office/drawing/2014/main" id="{63FE2775-FB72-4D44-B480-06EBB7F679B3}"/>
              </a:ext>
            </a:extLst>
          </p:cNvPr>
          <p:cNvSpPr/>
          <p:nvPr/>
        </p:nvSpPr>
        <p:spPr>
          <a:xfrm>
            <a:off x="838200" y="1876560"/>
            <a:ext cx="9157570" cy="369332"/>
          </a:xfrm>
          <a:prstGeom prst="rect">
            <a:avLst/>
          </a:prstGeom>
        </p:spPr>
        <p:txBody>
          <a:bodyPr wrap="square" lIns="91440" tIns="45720" rIns="91440" bIns="45720" anchor="t">
            <a:spAutoFit/>
          </a:bodyPr>
          <a:lstStyle/>
          <a:p>
            <a:pPr>
              <a:spcAft>
                <a:spcPts val="1200"/>
              </a:spcAft>
            </a:pPr>
            <a:r>
              <a:rPr lang="en-US" b="1" dirty="0">
                <a:solidFill>
                  <a:schemeClr val="accent5">
                    <a:lumMod val="60000"/>
                    <a:lumOff val="40000"/>
                  </a:schemeClr>
                </a:solidFill>
                <a:latin typeface="Open Sans"/>
                <a:ea typeface="+mn-lt"/>
                <a:cs typeface="+mn-lt"/>
              </a:rPr>
              <a:t>Los procesos para un análisis del Generador de BPA utilizando OnSSET</a:t>
            </a:r>
          </a:p>
        </p:txBody>
      </p:sp>
      <p:sp>
        <p:nvSpPr>
          <p:cNvPr id="12" name="Rectangle 11"/>
          <p:cNvSpPr/>
          <p:nvPr/>
        </p:nvSpPr>
        <p:spPr>
          <a:xfrm>
            <a:off x="838200" y="6141042"/>
            <a:ext cx="1955985"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Korkovelos et al. 2021</a:t>
            </a:r>
          </a:p>
        </p:txBody>
      </p:sp>
      <p:sp>
        <p:nvSpPr>
          <p:cNvPr id="13" name="TextBox 2"/>
          <p:cNvSpPr txBox="1"/>
          <p:nvPr/>
        </p:nvSpPr>
        <p:spPr>
          <a:xfrm>
            <a:off x="6693034" y="6128156"/>
            <a:ext cx="5169806" cy="246221"/>
          </a:xfrm>
          <a:prstGeom prst="rect">
            <a:avLst/>
          </a:prstGeom>
          <a:noFill/>
        </p:spPr>
        <p:txBody>
          <a:bodyPr wrap="square" lIns="91440" tIns="45720" rIns="91440" bIns="4572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adaptada de: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imagen</a:t>
            </a:r>
            <a:r>
              <a:rPr lang="en-GB" sz="1000" dirty="0">
                <a:latin typeface="Open Sans" panose="020B0606030504020204" pitchFamily="34" charset="0"/>
                <a:ea typeface="Open Sans" panose="020B0606030504020204" pitchFamily="34" charset="0"/>
                <a:cs typeface="Open Sans" panose="020B0606030504020204" pitchFamily="34" charset="0"/>
              </a:rPr>
              <a:t>,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Google Shape;186;p12">
            <a:extLst>
              <a:ext uri="{FF2B5EF4-FFF2-40B4-BE49-F238E27FC236}">
                <a16:creationId xmlns:a16="http://schemas.microsoft.com/office/drawing/2014/main" id="{5C58B7D4-4B52-47EA-A8C0-9A2C55DD8D53}"/>
              </a:ext>
            </a:extLst>
          </p:cNvPr>
          <p:cNvSpPr/>
          <p:nvPr/>
        </p:nvSpPr>
        <p:spPr>
          <a:xfrm>
            <a:off x="7746665" y="3269232"/>
            <a:ext cx="864298" cy="33273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sp>
        <p:nvSpPr>
          <p:cNvPr id="4" name="Google Shape;186;p12">
            <a:extLst>
              <a:ext uri="{FF2B5EF4-FFF2-40B4-BE49-F238E27FC236}">
                <a16:creationId xmlns:a16="http://schemas.microsoft.com/office/drawing/2014/main" id="{5DAA4C61-6662-49E9-AD05-A9E28D7A66F7}"/>
              </a:ext>
            </a:extLst>
          </p:cNvPr>
          <p:cNvSpPr/>
          <p:nvPr/>
        </p:nvSpPr>
        <p:spPr>
          <a:xfrm rot="5400000">
            <a:off x="10166638" y="4291576"/>
            <a:ext cx="302825" cy="306003"/>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sp>
        <p:nvSpPr>
          <p:cNvPr id="14" name="Oval 13">
            <a:extLst>
              <a:ext uri="{FF2B5EF4-FFF2-40B4-BE49-F238E27FC236}">
                <a16:creationId xmlns:a16="http://schemas.microsoft.com/office/drawing/2014/main" id="{B7E93256-B465-234D-88C9-799187759A04}"/>
              </a:ext>
            </a:extLst>
          </p:cNvPr>
          <p:cNvSpPr/>
          <p:nvPr/>
        </p:nvSpPr>
        <p:spPr>
          <a:xfrm>
            <a:off x="10471052" y="2021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Track1_Lecture6_Slide14.mp3" descr="Track1_Lecture6_Slide14.mp3">
            <a:hlinkClick r:id="" action="ppaction://media"/>
            <a:extLst>
              <a:ext uri="{FF2B5EF4-FFF2-40B4-BE49-F238E27FC236}">
                <a16:creationId xmlns:a16="http://schemas.microsoft.com/office/drawing/2014/main" id="{0AE78786-5002-E147-BDF9-F4A5963851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1000" y="273512"/>
            <a:ext cx="812800" cy="812800"/>
          </a:xfrm>
          <a:prstGeom prst="rect">
            <a:avLst/>
          </a:prstGeom>
        </p:spPr>
      </p:pic>
      <p:sp>
        <p:nvSpPr>
          <p:cNvPr id="19" name="Title 1">
            <a:extLst>
              <a:ext uri="{FF2B5EF4-FFF2-40B4-BE49-F238E27FC236}">
                <a16:creationId xmlns:a16="http://schemas.microsoft.com/office/drawing/2014/main" id="{6A6316C2-E0A3-6D4D-9C35-6C1ACEDBD2FC}"/>
              </a:ext>
            </a:extLst>
          </p:cNvPr>
          <p:cNvSpPr>
            <a:spLocks noGrp="1"/>
          </p:cNvSpPr>
          <p:nvPr>
            <p:ph type="title"/>
          </p:nvPr>
        </p:nvSpPr>
        <p:spPr>
          <a:xfrm>
            <a:off x="838200" y="235671"/>
            <a:ext cx="8861854" cy="1690688"/>
          </a:xfrm>
        </p:spPr>
        <p:txBody>
          <a:bodyPr>
            <a:normAutofit fontScale="90000"/>
          </a:bodyPr>
          <a:lstStyle/>
          <a:p>
            <a:r>
              <a:rPr lang="en-US" dirty="0"/>
              <a:t>6.3 Las etapas del análisis de la electrificación geoespacial </a:t>
            </a:r>
            <a:br>
              <a:rPr lang="en-US" dirty="0"/>
            </a:br>
            <a:r>
              <a:rPr lang="en-US" dirty="0"/>
              <a:t>con el Generador GEP</a:t>
            </a:r>
            <a:endParaRPr lang="en-GB" dirty="0"/>
          </a:p>
        </p:txBody>
      </p:sp>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3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2"/>
          <p:cNvSpPr txBox="1"/>
          <p:nvPr/>
        </p:nvSpPr>
        <p:spPr>
          <a:xfrm>
            <a:off x="1866379" y="216824"/>
            <a:ext cx="8029184"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6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63FE2775-FB72-4D44-B480-06EBB7F679B3}"/>
              </a:ext>
            </a:extLst>
          </p:cNvPr>
          <p:cNvSpPr/>
          <p:nvPr/>
        </p:nvSpPr>
        <p:spPr>
          <a:xfrm>
            <a:off x="737993" y="1669489"/>
            <a:ext cx="9157570" cy="369332"/>
          </a:xfrm>
          <a:prstGeom prst="rect">
            <a:avLst/>
          </a:prstGeom>
        </p:spPr>
        <p:txBody>
          <a:bodyPr wrap="square" lIns="91440" tIns="45720" rIns="91440" bIns="45720" anchor="t">
            <a:spAutoFit/>
          </a:bodyPr>
          <a:lstStyle/>
          <a:p>
            <a:pPr>
              <a:spcAft>
                <a:spcPts val="1200"/>
              </a:spcAft>
            </a:pPr>
            <a:r>
              <a:rPr lang="en-US" b="1" dirty="0">
                <a:solidFill>
                  <a:schemeClr val="accent5">
                    <a:lumMod val="60000"/>
                    <a:lumOff val="40000"/>
                  </a:schemeClr>
                </a:solidFill>
                <a:latin typeface="Open Sans"/>
                <a:ea typeface="+mn-lt"/>
                <a:cs typeface="+mn-lt"/>
              </a:rPr>
              <a:t>Los procesos para un análisis del Generador de BPA utilizando OnSSET</a:t>
            </a:r>
          </a:p>
        </p:txBody>
      </p:sp>
      <p:sp>
        <p:nvSpPr>
          <p:cNvPr id="19" name="Rectangle 18"/>
          <p:cNvSpPr/>
          <p:nvPr/>
        </p:nvSpPr>
        <p:spPr>
          <a:xfrm>
            <a:off x="1595513" y="5289302"/>
            <a:ext cx="1955985"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Korkovelos et al. 2021</a:t>
            </a:r>
          </a:p>
        </p:txBody>
      </p:sp>
      <p:sp>
        <p:nvSpPr>
          <p:cNvPr id="20" name="TextBox 2"/>
          <p:cNvSpPr txBox="1"/>
          <p:nvPr/>
        </p:nvSpPr>
        <p:spPr>
          <a:xfrm>
            <a:off x="5047102" y="6083494"/>
            <a:ext cx="4661487" cy="246221"/>
          </a:xfrm>
          <a:prstGeom prst="rect">
            <a:avLst/>
          </a:prstGeom>
          <a:noFill/>
        </p:spPr>
        <p:txBody>
          <a:bodyPr wrap="square" lIns="91440" tIns="45720" rIns="91440" bIns="4572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t>Fuente de la imagen adaptada de: </a:t>
            </a:r>
            <a:r>
              <a:rPr lang="en-GB" sz="1000" dirty="0"/>
              <a:t>Khavari et al. 2021, </a:t>
            </a:r>
            <a:r>
              <a:rPr lang="en-GB" sz="1000" dirty="0">
                <a:hlinkClick r:id="rId5"/>
              </a:rPr>
              <a:t>imagen</a:t>
            </a:r>
            <a:r>
              <a:rPr lang="en-GB" sz="1000" dirty="0"/>
              <a:t>, licencia </a:t>
            </a:r>
            <a:r>
              <a:rPr lang="en-GB" sz="1000" dirty="0">
                <a:hlinkClick r:id="rId6"/>
              </a:rPr>
              <a:t>CC-BY 4.0</a:t>
            </a:r>
            <a:endParaRPr lang="en-GB" sz="1000" dirty="0"/>
          </a:p>
        </p:txBody>
      </p:sp>
      <p:grpSp>
        <p:nvGrpSpPr>
          <p:cNvPr id="11" name="Group 10">
            <a:extLst>
              <a:ext uri="{FF2B5EF4-FFF2-40B4-BE49-F238E27FC236}">
                <a16:creationId xmlns:a16="http://schemas.microsoft.com/office/drawing/2014/main" id="{21FA1C7F-8C5C-B44A-846D-F2B48C59D5CF}"/>
              </a:ext>
            </a:extLst>
          </p:cNvPr>
          <p:cNvGrpSpPr/>
          <p:nvPr/>
        </p:nvGrpSpPr>
        <p:grpSpPr>
          <a:xfrm>
            <a:off x="908510" y="2224725"/>
            <a:ext cx="10590165" cy="4060258"/>
            <a:chOff x="908509" y="2014598"/>
            <a:chExt cx="10666054" cy="4089354"/>
          </a:xfrm>
        </p:grpSpPr>
        <p:sp>
          <p:nvSpPr>
            <p:cNvPr id="183" name="Google Shape;183;p12"/>
            <p:cNvSpPr txBox="1"/>
            <p:nvPr/>
          </p:nvSpPr>
          <p:spPr>
            <a:xfrm>
              <a:off x="4842143" y="3731355"/>
              <a:ext cx="2728770" cy="1227024"/>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Ejecutar el código</a:t>
              </a:r>
              <a:endParaRPr dirty="0"/>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(Jupyter Notebook)</a:t>
              </a:r>
              <a:endParaRPr dirty="0"/>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184" name="Google Shape;184;p12"/>
            <p:cNvSpPr txBox="1"/>
            <p:nvPr/>
          </p:nvSpPr>
          <p:spPr>
            <a:xfrm>
              <a:off x="1685584" y="5453031"/>
              <a:ext cx="3156559" cy="650921"/>
            </a:xfrm>
            <a:prstGeom prst="rect">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Utilice el archivo de resultados para crear mapas en QGIS</a:t>
              </a:r>
              <a:endParaRPr dirty="0"/>
            </a:p>
          </p:txBody>
        </p:sp>
        <p:sp>
          <p:nvSpPr>
            <p:cNvPr id="185" name="Google Shape;185;p12"/>
            <p:cNvSpPr txBox="1"/>
            <p:nvPr/>
          </p:nvSpPr>
          <p:spPr>
            <a:xfrm>
              <a:off x="8056103" y="5225129"/>
              <a:ext cx="3518460" cy="650921"/>
            </a:xfrm>
            <a:prstGeom prst="rect">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Utilice el archivo de resumen para crear gráficos y tablas en Excel</a:t>
              </a:r>
              <a:endParaRPr dirty="0"/>
            </a:p>
          </p:txBody>
        </p:sp>
        <p:sp>
          <p:nvSpPr>
            <p:cNvPr id="189" name="Google Shape;189;p12"/>
            <p:cNvSpPr/>
            <p:nvPr/>
          </p:nvSpPr>
          <p:spPr>
            <a:xfrm rot="8408164">
              <a:off x="4406092" y="5068906"/>
              <a:ext cx="536508" cy="263995"/>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90" name="Google Shape;190;p12"/>
            <p:cNvSpPr/>
            <p:nvPr/>
          </p:nvSpPr>
          <p:spPr>
            <a:xfrm rot="2618425">
              <a:off x="7528049" y="5080633"/>
              <a:ext cx="564358" cy="23113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 name="Google Shape;179;p12">
              <a:extLst>
                <a:ext uri="{FF2B5EF4-FFF2-40B4-BE49-F238E27FC236}">
                  <a16:creationId xmlns:a16="http://schemas.microsoft.com/office/drawing/2014/main" id="{729EA2C7-CDD8-4DB5-A490-2E81090CD759}"/>
                </a:ext>
              </a:extLst>
            </p:cNvPr>
            <p:cNvSpPr txBox="1"/>
            <p:nvPr/>
          </p:nvSpPr>
          <p:spPr>
            <a:xfrm>
              <a:off x="908509" y="2021489"/>
              <a:ext cx="2661928" cy="1200288"/>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Recoger conjuntos de datos del SIG</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 name="Google Shape;180;p12">
              <a:extLst>
                <a:ext uri="{FF2B5EF4-FFF2-40B4-BE49-F238E27FC236}">
                  <a16:creationId xmlns:a16="http://schemas.microsoft.com/office/drawing/2014/main" id="{DD66195D-1C88-49E4-BA1F-76C9018F01BE}"/>
                </a:ext>
              </a:extLst>
            </p:cNvPr>
            <p:cNvSpPr txBox="1"/>
            <p:nvPr/>
          </p:nvSpPr>
          <p:spPr>
            <a:xfrm>
              <a:off x="4673457" y="2033022"/>
              <a:ext cx="2867139" cy="1487873"/>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Procesar conjuntos de datos utilizando QGIS si es necesario</a:t>
              </a:r>
              <a:endParaRPr dirty="0"/>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(QGIS)</a:t>
              </a:r>
              <a:endParaRPr dirty="0"/>
            </a:p>
          </p:txBody>
        </p:sp>
        <p:sp>
          <p:nvSpPr>
            <p:cNvPr id="5" name="Google Shape;181;p12">
              <a:extLst>
                <a:ext uri="{FF2B5EF4-FFF2-40B4-BE49-F238E27FC236}">
                  <a16:creationId xmlns:a16="http://schemas.microsoft.com/office/drawing/2014/main" id="{CFF49748-6579-4C59-BFBA-40BC1EC4E2DE}"/>
                </a:ext>
              </a:extLst>
            </p:cNvPr>
            <p:cNvSpPr txBox="1"/>
            <p:nvPr/>
          </p:nvSpPr>
          <p:spPr>
            <a:xfrm>
              <a:off x="8695911" y="2014598"/>
              <a:ext cx="2841580" cy="1487873"/>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Ejecute el plugin para crear un archivo CSV con todos los datos del SIG</a:t>
              </a:r>
              <a:endParaRPr dirty="0"/>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(QGIS)</a:t>
              </a:r>
              <a:endParaRPr sz="1800" dirty="0">
                <a:solidFill>
                  <a:schemeClr val="dk1"/>
                </a:solidFill>
                <a:latin typeface="Calibri"/>
                <a:ea typeface="Calibri"/>
                <a:cs typeface="Calibri"/>
                <a:sym typeface="Calibri"/>
              </a:endParaRPr>
            </a:p>
          </p:txBody>
        </p:sp>
        <p:sp>
          <p:nvSpPr>
            <p:cNvPr id="6" name="Google Shape;182;p12">
              <a:extLst>
                <a:ext uri="{FF2B5EF4-FFF2-40B4-BE49-F238E27FC236}">
                  <a16:creationId xmlns:a16="http://schemas.microsoft.com/office/drawing/2014/main" id="{3842E69B-C9FB-4878-882F-CAFE39DC37EF}"/>
                </a:ext>
              </a:extLst>
            </p:cNvPr>
            <p:cNvSpPr txBox="1"/>
            <p:nvPr/>
          </p:nvSpPr>
          <p:spPr>
            <a:xfrm>
              <a:off x="8926004" y="3818034"/>
              <a:ext cx="2648559" cy="1200288"/>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Importar el archivo CSV y actualizar las variables en el código</a:t>
              </a:r>
              <a:endParaRPr lang="en-US" dirty="0">
                <a:solidFill>
                  <a:schemeClr val="dk1"/>
                </a:solidFill>
                <a:cs typeface="Calibri"/>
              </a:endParaRPr>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(Jupyter Notebook)</a:t>
              </a:r>
              <a:endParaRPr sz="1800" dirty="0">
                <a:solidFill>
                  <a:schemeClr val="dk1"/>
                </a:solidFill>
                <a:latin typeface="Calibri"/>
                <a:ea typeface="Calibri"/>
                <a:cs typeface="Calibri"/>
                <a:sym typeface="Calibri"/>
              </a:endParaRPr>
            </a:p>
          </p:txBody>
        </p:sp>
        <p:sp>
          <p:nvSpPr>
            <p:cNvPr id="7" name="Google Shape;186;p12">
              <a:extLst>
                <a:ext uri="{FF2B5EF4-FFF2-40B4-BE49-F238E27FC236}">
                  <a16:creationId xmlns:a16="http://schemas.microsoft.com/office/drawing/2014/main" id="{0B894B32-53C4-4AFA-A501-7DC725C2FBFF}"/>
                </a:ext>
              </a:extLst>
            </p:cNvPr>
            <p:cNvSpPr/>
            <p:nvPr/>
          </p:nvSpPr>
          <p:spPr>
            <a:xfrm>
              <a:off x="3809158" y="2435868"/>
              <a:ext cx="864298" cy="33273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sp>
          <p:nvSpPr>
            <p:cNvPr id="8" name="Google Shape;186;p12">
              <a:extLst>
                <a:ext uri="{FF2B5EF4-FFF2-40B4-BE49-F238E27FC236}">
                  <a16:creationId xmlns:a16="http://schemas.microsoft.com/office/drawing/2014/main" id="{857F67FE-4D61-49E1-9505-8D8C0175C793}"/>
                </a:ext>
              </a:extLst>
            </p:cNvPr>
            <p:cNvSpPr/>
            <p:nvPr/>
          </p:nvSpPr>
          <p:spPr>
            <a:xfrm>
              <a:off x="7784926" y="2467952"/>
              <a:ext cx="864298" cy="33273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sp>
          <p:nvSpPr>
            <p:cNvPr id="9" name="Google Shape;186;p12">
              <a:extLst>
                <a:ext uri="{FF2B5EF4-FFF2-40B4-BE49-F238E27FC236}">
                  <a16:creationId xmlns:a16="http://schemas.microsoft.com/office/drawing/2014/main" id="{DA52CDD6-E5F7-48D3-B11F-061415FD1906}"/>
                </a:ext>
              </a:extLst>
            </p:cNvPr>
            <p:cNvSpPr/>
            <p:nvPr/>
          </p:nvSpPr>
          <p:spPr>
            <a:xfrm rot="5400000">
              <a:off x="10098871" y="3539896"/>
              <a:ext cx="302825" cy="306003"/>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sp>
          <p:nvSpPr>
            <p:cNvPr id="17" name="Google Shape;186;p12">
              <a:extLst>
                <a:ext uri="{FF2B5EF4-FFF2-40B4-BE49-F238E27FC236}">
                  <a16:creationId xmlns:a16="http://schemas.microsoft.com/office/drawing/2014/main" id="{E971E17F-0FF7-4D4C-92EC-A701E80B28B8}"/>
                </a:ext>
              </a:extLst>
            </p:cNvPr>
            <p:cNvSpPr/>
            <p:nvPr/>
          </p:nvSpPr>
          <p:spPr>
            <a:xfrm rot="10800000">
              <a:off x="7831613" y="4175188"/>
              <a:ext cx="864298" cy="33273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grpSp>
      <p:sp>
        <p:nvSpPr>
          <p:cNvPr id="21" name="Oval 20">
            <a:extLst>
              <a:ext uri="{FF2B5EF4-FFF2-40B4-BE49-F238E27FC236}">
                <a16:creationId xmlns:a16="http://schemas.microsoft.com/office/drawing/2014/main" id="{622AAC02-BA6B-914B-A3CA-F22BFDE05E38}"/>
              </a:ext>
            </a:extLst>
          </p:cNvPr>
          <p:cNvSpPr/>
          <p:nvPr/>
        </p:nvSpPr>
        <p:spPr>
          <a:xfrm>
            <a:off x="10183819" y="1869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Track1_Lecture6_Slide15.mp3" descr="Track1_Lecture6_Slide15.mp3">
            <a:hlinkClick r:id="" action="ppaction://media"/>
            <a:extLst>
              <a:ext uri="{FF2B5EF4-FFF2-40B4-BE49-F238E27FC236}">
                <a16:creationId xmlns:a16="http://schemas.microsoft.com/office/drawing/2014/main" id="{2CBA5A81-CF58-8349-9C56-341085CB97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04170" y="258294"/>
            <a:ext cx="812800" cy="812800"/>
          </a:xfrm>
          <a:prstGeom prst="rect">
            <a:avLst/>
          </a:prstGeom>
        </p:spPr>
      </p:pic>
      <p:sp>
        <p:nvSpPr>
          <p:cNvPr id="26" name="Title 1">
            <a:extLst>
              <a:ext uri="{FF2B5EF4-FFF2-40B4-BE49-F238E27FC236}">
                <a16:creationId xmlns:a16="http://schemas.microsoft.com/office/drawing/2014/main" id="{89F9DDD2-5590-F645-BDE1-A752A2517033}"/>
              </a:ext>
            </a:extLst>
          </p:cNvPr>
          <p:cNvSpPr>
            <a:spLocks noGrp="1"/>
          </p:cNvSpPr>
          <p:nvPr>
            <p:ph type="title"/>
          </p:nvPr>
        </p:nvSpPr>
        <p:spPr>
          <a:xfrm>
            <a:off x="715821" y="111072"/>
            <a:ext cx="9157569" cy="1690688"/>
          </a:xfrm>
        </p:spPr>
        <p:txBody>
          <a:bodyPr>
            <a:normAutofit fontScale="90000"/>
          </a:bodyPr>
          <a:lstStyle/>
          <a:p>
            <a:r>
              <a:rPr lang="en-US" dirty="0"/>
              <a:t>6.3 Las etapas del análisis de la electrificación geoespacial con el Generador GEP</a:t>
            </a:r>
            <a:endParaRPr lang="en-GB" dirty="0"/>
          </a:p>
        </p:txBody>
      </p:sp>
    </p:spTree>
    <p:extLst>
      <p:ext uri="{BB962C8B-B14F-4D97-AF65-F5344CB8AC3E}">
        <p14:creationId xmlns:p14="http://schemas.microsoft.com/office/powerpoint/2010/main" val="28171628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19"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3"/>
          <p:cNvSpPr txBox="1"/>
          <p:nvPr/>
        </p:nvSpPr>
        <p:spPr>
          <a:xfrm>
            <a:off x="876822" y="365544"/>
            <a:ext cx="10509337" cy="8236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6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197" name="Google Shape;197;p13"/>
          <p:cNvSpPr txBox="1"/>
          <p:nvPr/>
        </p:nvSpPr>
        <p:spPr>
          <a:xfrm>
            <a:off x="870559" y="2298303"/>
            <a:ext cx="10509337" cy="16311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ct val="1000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Documente todas sus variables </a:t>
            </a:r>
            <a:r>
              <a:rPr lang="en-GB"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utilizadas durante el ejercicio práctico </a:t>
            </a: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en los archivos de salida de variables</a:t>
            </a:r>
            <a:endParaRPr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285750" marR="0" lvl="0" indent="-285750" algn="l" rtl="0">
              <a:spcBef>
                <a:spcPts val="0"/>
              </a:spcBef>
              <a:spcAft>
                <a:spcPts val="0"/>
              </a:spcAft>
              <a:buClr>
                <a:schemeClr val="dk1"/>
              </a:buClr>
              <a:buSzPct val="1000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Utilice el </a:t>
            </a:r>
            <a:r>
              <a:rPr lang="en-GB"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5"/>
              </a:rPr>
              <a:t>manual de las BPA </a:t>
            </a: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para buscar información</a:t>
            </a:r>
            <a:endParaRPr sz="2000" dirty="0">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chemeClr val="dk1"/>
              </a:buClr>
              <a:buSzPct val="1000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Utiliza el </a:t>
            </a:r>
            <a:r>
              <a:rPr lang="en-GB"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6"/>
              </a:rPr>
              <a:t>Foro OnSSET </a:t>
            </a: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para hacer preguntas (disponible en OnSSET.org)</a:t>
            </a:r>
            <a:endParaRPr sz="2000" dirty="0">
              <a:latin typeface="Open Sans" panose="020B0606030504020204" pitchFamily="34" charset="0"/>
              <a:ea typeface="Open Sans" panose="020B0606030504020204" pitchFamily="34" charset="0"/>
              <a:cs typeface="Open Sans" panose="020B0606030504020204" pitchFamily="34" charset="0"/>
            </a:endParaRPr>
          </a:p>
          <a:p>
            <a:pPr marL="495300" marR="0" lvl="0" indent="-342900" algn="l" rtl="0">
              <a:spcBef>
                <a:spcPts val="0"/>
              </a:spcBef>
              <a:spcAft>
                <a:spcPts val="0"/>
              </a:spcAft>
              <a:buClr>
                <a:schemeClr val="dk1"/>
              </a:buClr>
              <a:buSzPct val="100000"/>
              <a:buFont typeface="Arial" panose="020B0604020202020204" pitchFamily="34" charset="0"/>
              <a:buChar char="•"/>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 name="Rectangle 3"/>
          <p:cNvSpPr/>
          <p:nvPr/>
        </p:nvSpPr>
        <p:spPr>
          <a:xfrm>
            <a:off x="870559" y="1926779"/>
            <a:ext cx="4566315" cy="341632"/>
          </a:xfrm>
          <a:prstGeom prst="rect">
            <a:avLst/>
          </a:prstGeom>
        </p:spPr>
        <p:txBody>
          <a:bodyPr wrap="none" lIns="91440" tIns="45720" rIns="91440" bIns="45720" anchor="t">
            <a:spAutoFit/>
          </a:bodyPr>
          <a:lstStyle/>
          <a:p>
            <a:pPr>
              <a:lnSpc>
                <a:spcPct val="90000"/>
              </a:lnSpc>
              <a:buClr>
                <a:schemeClr val="dk1"/>
              </a:buClr>
              <a:buSzPts val="3600"/>
            </a:pPr>
            <a:r>
              <a:rPr lang="en-US" b="1" dirty="0">
                <a:solidFill>
                  <a:schemeClr val="accent5">
                    <a:lumMod val="60000"/>
                    <a:lumOff val="40000"/>
                  </a:schemeClr>
                </a:solidFill>
                <a:latin typeface="Open Sans"/>
                <a:ea typeface="+mn-lt"/>
                <a:cs typeface="+mn-lt"/>
                <a:sym typeface="Calibri"/>
              </a:rPr>
              <a:t>Uso del generador de BPA: indicaciones clave</a:t>
            </a:r>
            <a:endParaRPr lang="en-US" b="1" dirty="0">
              <a:solidFill>
                <a:schemeClr val="accent5">
                  <a:lumMod val="60000"/>
                  <a:lumOff val="40000"/>
                </a:schemeClr>
              </a:solidFill>
              <a:latin typeface="Open Sans"/>
              <a:ea typeface="+mn-lt"/>
              <a:cs typeface="+mn-lt"/>
            </a:endParaRPr>
          </a:p>
        </p:txBody>
      </p:sp>
      <p:sp>
        <p:nvSpPr>
          <p:cNvPr id="6" name="Rectangle 5"/>
          <p:cNvSpPr/>
          <p:nvPr/>
        </p:nvSpPr>
        <p:spPr>
          <a:xfrm>
            <a:off x="870559" y="6001211"/>
            <a:ext cx="1955985"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Korkovelos et al. 2021</a:t>
            </a:r>
          </a:p>
        </p:txBody>
      </p:sp>
      <p:sp>
        <p:nvSpPr>
          <p:cNvPr id="7" name="Oval 6">
            <a:extLst>
              <a:ext uri="{FF2B5EF4-FFF2-40B4-BE49-F238E27FC236}">
                <a16:creationId xmlns:a16="http://schemas.microsoft.com/office/drawing/2014/main" id="{02FDF844-A44C-1740-8310-FA814A868261}"/>
              </a:ext>
            </a:extLst>
          </p:cNvPr>
          <p:cNvSpPr/>
          <p:nvPr/>
        </p:nvSpPr>
        <p:spPr>
          <a:xfrm>
            <a:off x="10280925" y="19685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Track1_Lecture6_Slide16.mp3" descr="Track1_Lecture6_Slide16.mp3">
            <a:hlinkClick r:id="" action="ppaction://media"/>
            <a:extLst>
              <a:ext uri="{FF2B5EF4-FFF2-40B4-BE49-F238E27FC236}">
                <a16:creationId xmlns:a16="http://schemas.microsoft.com/office/drawing/2014/main" id="{B9A165EA-ECC1-4848-9735-93C3FA29B7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52290" y="268215"/>
            <a:ext cx="812800" cy="812800"/>
          </a:xfrm>
          <a:prstGeom prst="rect">
            <a:avLst/>
          </a:prstGeom>
        </p:spPr>
      </p:pic>
      <p:sp>
        <p:nvSpPr>
          <p:cNvPr id="11" name="Title 1">
            <a:extLst>
              <a:ext uri="{FF2B5EF4-FFF2-40B4-BE49-F238E27FC236}">
                <a16:creationId xmlns:a16="http://schemas.microsoft.com/office/drawing/2014/main" id="{0B38CB0F-A1D8-D246-BB61-DECF6DE2D66C}"/>
              </a:ext>
            </a:extLst>
          </p:cNvPr>
          <p:cNvSpPr>
            <a:spLocks noGrp="1"/>
          </p:cNvSpPr>
          <p:nvPr>
            <p:ph type="title"/>
          </p:nvPr>
        </p:nvSpPr>
        <p:spPr>
          <a:xfrm>
            <a:off x="838200" y="235671"/>
            <a:ext cx="9158416" cy="1690688"/>
          </a:xfrm>
        </p:spPr>
        <p:txBody>
          <a:bodyPr>
            <a:normAutofit fontScale="90000"/>
          </a:bodyPr>
          <a:lstStyle/>
          <a:p>
            <a:r>
              <a:rPr lang="en-US" dirty="0"/>
              <a:t>6.3 Las etapas del análisis de la electrificación geoespacial </a:t>
            </a:r>
            <a:br>
              <a:rPr lang="en-US" dirty="0"/>
            </a:br>
            <a:r>
              <a:rPr lang="en-US" dirty="0"/>
              <a:t>con el Generador GEP</a:t>
            </a:r>
            <a:endParaRPr lang="en-GB" dirty="0"/>
          </a:p>
        </p:txBody>
      </p:sp>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3" name="Google Shape;203;p14"/>
          <p:cNvSpPr txBox="1">
            <a:spLocks noGrp="1"/>
          </p:cNvSpPr>
          <p:nvPr>
            <p:ph idx="1"/>
          </p:nvPr>
        </p:nvSpPr>
        <p:spPr>
          <a:xfrm>
            <a:off x="870559" y="2349967"/>
            <a:ext cx="8414843" cy="3347522"/>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Todos los procesos de un análisis del Generador de BPA se basan en herramientas y software de código abierto</a:t>
            </a:r>
            <a:br>
              <a:rPr lang="en-GB" sz="2000" dirty="0">
                <a:latin typeface="Open Sans" panose="020B0606030504020204" pitchFamily="34" charset="0"/>
                <a:ea typeface="Open Sans" panose="020B0606030504020204" pitchFamily="34" charset="0"/>
                <a:cs typeface="Open Sans" panose="020B0606030504020204" pitchFamily="34" charset="0"/>
              </a:rPr>
            </a:br>
            <a:endParaRPr sz="2000" dirty="0">
              <a:latin typeface="Open Sans" panose="020B0606030504020204" pitchFamily="34" charset="0"/>
              <a:ea typeface="Open Sans" panose="020B0606030504020204" pitchFamily="34" charset="0"/>
              <a:cs typeface="Open Sans" panose="020B0606030504020204" pitchFamily="34" charset="0"/>
            </a:endParaRPr>
          </a:p>
          <a:p>
            <a:pPr marL="514350" lvl="0" indent="-514350" algn="l" rtl="0">
              <a:lnSpc>
                <a:spcPct val="90000"/>
              </a:lnSpc>
              <a:spcBef>
                <a:spcPts val="1000"/>
              </a:spcBef>
              <a:spcAft>
                <a:spcPts val="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Siguiendo todos los procesos anteriores, cualquiera puede generar escenarios de electrificación personalizados utilizando sus propios datos de entrada</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838200" y="1910321"/>
            <a:ext cx="1960793" cy="369332"/>
          </a:xfrm>
          <a:prstGeom prst="rect">
            <a:avLst/>
          </a:prstGeom>
        </p:spPr>
        <p:txBody>
          <a:bodyPr wrap="none">
            <a:spAutoFit/>
          </a:bodyPr>
          <a:lstStyle/>
          <a:p>
            <a:pPr lvl="0" algn="ctr">
              <a:lnSpc>
                <a:spcPct val="90000"/>
              </a:lnSpc>
              <a:buClr>
                <a:schemeClr val="dk1"/>
              </a:buClr>
              <a:buSzPts val="3600"/>
            </a:pPr>
            <a:r>
              <a:rPr lang="en-US"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Calibri"/>
              </a:rPr>
              <a:t>Mensajes clave</a:t>
            </a:r>
            <a:endParaRPr lang="en-US"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0C012C23-E873-1B4F-B9A4-FDA015EFD3D9}"/>
              </a:ext>
            </a:extLst>
          </p:cNvPr>
          <p:cNvSpPr/>
          <p:nvPr/>
        </p:nvSpPr>
        <p:spPr>
          <a:xfrm>
            <a:off x="10334074" y="1643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6_Slide17.mp3" descr="Track1_Lecture6_Slide17.mp3">
            <a:hlinkClick r:id="" action="ppaction://media"/>
            <a:extLst>
              <a:ext uri="{FF2B5EF4-FFF2-40B4-BE49-F238E27FC236}">
                <a16:creationId xmlns:a16="http://schemas.microsoft.com/office/drawing/2014/main" id="{D117B64D-19F9-F84B-9DF8-6F7440AFF8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4074" y="235671"/>
            <a:ext cx="812800" cy="812800"/>
          </a:xfrm>
          <a:prstGeom prst="rect">
            <a:avLst/>
          </a:prstGeom>
        </p:spPr>
      </p:pic>
      <p:sp>
        <p:nvSpPr>
          <p:cNvPr id="10" name="Rectangle 9">
            <a:extLst>
              <a:ext uri="{FF2B5EF4-FFF2-40B4-BE49-F238E27FC236}">
                <a16:creationId xmlns:a16="http://schemas.microsoft.com/office/drawing/2014/main" id="{F033A684-7EDF-1E41-AB63-3D2180D155E6}"/>
              </a:ext>
            </a:extLst>
          </p:cNvPr>
          <p:cNvSpPr/>
          <p:nvPr/>
        </p:nvSpPr>
        <p:spPr>
          <a:xfrm>
            <a:off x="870559" y="6137135"/>
            <a:ext cx="1955985"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Korkovelos et al. 2021</a:t>
            </a:r>
          </a:p>
        </p:txBody>
      </p:sp>
      <p:sp>
        <p:nvSpPr>
          <p:cNvPr id="13" name="Title 1">
            <a:extLst>
              <a:ext uri="{FF2B5EF4-FFF2-40B4-BE49-F238E27FC236}">
                <a16:creationId xmlns:a16="http://schemas.microsoft.com/office/drawing/2014/main" id="{3CD9DF7B-95FD-0242-AC7B-08EC7B218BA3}"/>
              </a:ext>
            </a:extLst>
          </p:cNvPr>
          <p:cNvSpPr>
            <a:spLocks noGrp="1"/>
          </p:cNvSpPr>
          <p:nvPr>
            <p:ph type="title"/>
          </p:nvPr>
        </p:nvSpPr>
        <p:spPr>
          <a:xfrm>
            <a:off x="838200" y="235671"/>
            <a:ext cx="8639432" cy="1690688"/>
          </a:xfrm>
        </p:spPr>
        <p:txBody>
          <a:bodyPr>
            <a:normAutofit fontScale="90000"/>
          </a:bodyPr>
          <a:lstStyle/>
          <a:p>
            <a:r>
              <a:rPr lang="en-US" dirty="0"/>
              <a:t>6.3 Las etapas del análisis de la electrificación geoespacial con el Generador GEP</a:t>
            </a:r>
            <a:endParaRPr lang="en-GB" dirty="0"/>
          </a:p>
        </p:txBody>
      </p:sp>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5"/>
          <p:cNvSpPr/>
          <p:nvPr/>
        </p:nvSpPr>
        <p:spPr>
          <a:xfrm>
            <a:off x="152399" y="2903837"/>
            <a:ext cx="11425882" cy="1044603"/>
          </a:xfrm>
          <a:prstGeom prst="rect">
            <a:avLst/>
          </a:prstGeom>
          <a:solidFill>
            <a:srgbClr val="FBE4D4"/>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10" name="Google Shape;210;p15"/>
          <p:cNvSpPr txBox="1">
            <a:spLocks noGrp="1"/>
          </p:cNvSpPr>
          <p:nvPr>
            <p:ph idx="1"/>
          </p:nvPr>
        </p:nvSpPr>
        <p:spPr>
          <a:xfrm>
            <a:off x="152401" y="3103684"/>
            <a:ext cx="11887200" cy="612665"/>
          </a:xfrm>
          <a:prstGeom prst="rect">
            <a:avLst/>
          </a:prstGeom>
          <a:noFill/>
          <a:ln>
            <a:noFill/>
          </a:ln>
        </p:spPr>
        <p:txBody>
          <a:bodyPr spcFirstLastPara="1" wrap="square" lIns="91425" tIns="45700" rIns="91425" bIns="45700" anchor="ctr" anchorCtr="0">
            <a:normAutofit fontScale="85000" lnSpcReduction="10000"/>
          </a:bodyPr>
          <a:lstStyle/>
          <a:p>
            <a:pPr marL="0" lvl="0" indent="0" algn="l" rtl="0">
              <a:lnSpc>
                <a:spcPct val="90000"/>
              </a:lnSpc>
              <a:spcBef>
                <a:spcPts val="0"/>
              </a:spcBef>
              <a:spcAft>
                <a:spcPts val="0"/>
              </a:spcAft>
              <a:buClr>
                <a:schemeClr val="dk1"/>
              </a:buClr>
              <a:buSzPts val="2800"/>
              <a:buNone/>
            </a:pPr>
            <a:r>
              <a:rPr lang="en-GB" sz="2800" dirty="0"/>
              <a:t>Práctica 4: Cómo realizar un análisis de electrificación con el generador de escenarios GEP</a:t>
            </a:r>
            <a:endParaRPr sz="2800" dirty="0"/>
          </a:p>
        </p:txBody>
      </p:sp>
      <p:sp>
        <p:nvSpPr>
          <p:cNvPr id="6" name="Rectangle 5"/>
          <p:cNvSpPr/>
          <p:nvPr/>
        </p:nvSpPr>
        <p:spPr>
          <a:xfrm>
            <a:off x="838200" y="6146561"/>
            <a:ext cx="1955985"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Korkovelos et al. 2021</a:t>
            </a:r>
          </a:p>
        </p:txBody>
      </p:sp>
      <p:sp>
        <p:nvSpPr>
          <p:cNvPr id="7" name="Oval 6">
            <a:extLst>
              <a:ext uri="{FF2B5EF4-FFF2-40B4-BE49-F238E27FC236}">
                <a16:creationId xmlns:a16="http://schemas.microsoft.com/office/drawing/2014/main" id="{23280D5D-C759-C345-BB4D-31502570CB1A}"/>
              </a:ext>
            </a:extLst>
          </p:cNvPr>
          <p:cNvSpPr/>
          <p:nvPr/>
        </p:nvSpPr>
        <p:spPr>
          <a:xfrm>
            <a:off x="10072390" y="3953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18.mp3" descr="Track1_Lecture6_Slide18.mp3">
            <a:hlinkClick r:id="" action="ppaction://media"/>
            <a:extLst>
              <a:ext uri="{FF2B5EF4-FFF2-40B4-BE49-F238E27FC236}">
                <a16:creationId xmlns:a16="http://schemas.microsoft.com/office/drawing/2014/main" id="{7B090350-A588-F747-A762-9F245DC2AA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48722" y="455066"/>
            <a:ext cx="812800" cy="812800"/>
          </a:xfrm>
          <a:prstGeom prst="rect">
            <a:avLst/>
          </a:prstGeom>
        </p:spPr>
      </p:pic>
      <p:sp>
        <p:nvSpPr>
          <p:cNvPr id="10" name="Title 1">
            <a:extLst>
              <a:ext uri="{FF2B5EF4-FFF2-40B4-BE49-F238E27FC236}">
                <a16:creationId xmlns:a16="http://schemas.microsoft.com/office/drawing/2014/main" id="{2668FD22-CD55-DD4F-9BDC-0525B9DA410B}"/>
              </a:ext>
            </a:extLst>
          </p:cNvPr>
          <p:cNvSpPr>
            <a:spLocks noGrp="1"/>
          </p:cNvSpPr>
          <p:nvPr>
            <p:ph type="title"/>
          </p:nvPr>
        </p:nvSpPr>
        <p:spPr>
          <a:xfrm>
            <a:off x="838199" y="235671"/>
            <a:ext cx="8157519" cy="1690688"/>
          </a:xfrm>
        </p:spPr>
        <p:txBody>
          <a:bodyPr>
            <a:normAutofit fontScale="90000"/>
          </a:bodyPr>
          <a:lstStyle/>
          <a:p>
            <a:r>
              <a:rPr lang="en-US" dirty="0"/>
              <a:t>6.3 Las etapas del análisis de la electrificación geoespacial con el Generador GEP</a:t>
            </a:r>
            <a:endParaRPr lang="en-GB" dirty="0"/>
          </a:p>
        </p:txBody>
      </p:sp>
    </p:spTree>
    <p:extLst>
      <p:ext uri="{BB962C8B-B14F-4D97-AF65-F5344CB8AC3E}">
        <p14:creationId xmlns:p14="http://schemas.microsoft.com/office/powerpoint/2010/main" val="237063063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Conferencia 6.3 Referencias</a:t>
            </a:r>
          </a:p>
        </p:txBody>
      </p:sp>
      <p:sp>
        <p:nvSpPr>
          <p:cNvPr id="4" name="Rectangle 3"/>
          <p:cNvSpPr/>
          <p:nvPr/>
        </p:nvSpPr>
        <p:spPr>
          <a:xfrm>
            <a:off x="838200" y="1690688"/>
            <a:ext cx="4696327" cy="3170099"/>
          </a:xfrm>
          <a:prstGeom prst="rect">
            <a:avLst/>
          </a:prstGeom>
        </p:spPr>
        <p:txBody>
          <a:bodyPr wrap="square">
            <a:spAutoFit/>
          </a:bodyPr>
          <a:lstStyle/>
          <a:p>
            <a:r>
              <a:rPr lang="sv-SE" sz="2000" dirty="0">
                <a:latin typeface="Open Sans" panose="020B0606030504020204" pitchFamily="34" charset="0"/>
                <a:ea typeface="Open Sans" panose="020B0606030504020204" pitchFamily="34" charset="0"/>
                <a:cs typeface="Open Sans" panose="020B0606030504020204" pitchFamily="34" charset="0"/>
              </a:rPr>
              <a:t>Korkovelos, A., Khavari, B., Sahlberg, A., Mentis, D., n.d. Lecture 4: How the GEP Scenario Generator functions - Introduction to Python and the processess behind GEP Scenario Generator (OnSSET) [WWW Document]. Kit de enseñanza de OnSSET. URL </a:t>
            </a:r>
            <a:r>
              <a:rPr lang="sv-SE" sz="2000"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a:t>
            </a:r>
            <a:r>
              <a:rPr lang="sv-SE" sz="2000" dirty="0">
                <a:latin typeface="Open Sans" panose="020B0606030504020204" pitchFamily="34" charset="0"/>
                <a:ea typeface="Open Sans" panose="020B0606030504020204" pitchFamily="34" charset="0"/>
                <a:cs typeface="Open Sans" panose="020B0606030504020204" pitchFamily="34" charset="0"/>
              </a:rPr>
              <a:t>e_2/Lecture%204/ (consultado el 18.2.21).</a:t>
            </a:r>
            <a:endParaRPr lang="sv-SE" sz="20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4793110"/>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5" name="Content Placeholder 13">
            <a:extLst>
              <a:ext uri="{FF2B5EF4-FFF2-40B4-BE49-F238E27FC236}">
                <a16:creationId xmlns:a16="http://schemas.microsoft.com/office/drawing/2014/main" id="{D2B48615-9B59-FC42-8A1C-39AC6AD2B38A}"/>
              </a:ext>
            </a:extLst>
          </p:cNvPr>
          <p:cNvSpPr txBox="1">
            <a:spLocks/>
          </p:cNvSpPr>
          <p:nvPr/>
        </p:nvSpPr>
        <p:spPr>
          <a:xfrm>
            <a:off x="887215" y="2150297"/>
            <a:ext cx="5546547" cy="3882368"/>
          </a:xfrm>
          <a:prstGeom prst="rect">
            <a:avLst/>
          </a:prstGeom>
        </p:spPr>
        <p:txBody>
          <a:bodyPr vert="horz" lIns="91440" tIns="45720" rIns="91440" bIns="45720" rtlCol="0" anchor="t">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OIT1: Describir y descifrar los </a:t>
            </a:r>
            <a:r>
              <a:rPr lang="en-US" sz="2000" dirty="0">
                <a:latin typeface="Open Sans" panose="020B0606030504020204" pitchFamily="34" charset="0"/>
                <a:ea typeface="Open Sans" panose="020B0606030504020204" pitchFamily="34" charset="0"/>
                <a:cs typeface="Open Sans" panose="020B0606030504020204" pitchFamily="34" charset="0"/>
              </a:rPr>
              <a:t>resultados y archivos de salida de </a:t>
            </a:r>
            <a:r>
              <a:rPr lang="en-GB" sz="2000" dirty="0">
                <a:latin typeface="Open Sans" panose="020B0606030504020204" pitchFamily="34" charset="0"/>
                <a:ea typeface="Open Sans" panose="020B0606030504020204" pitchFamily="34" charset="0"/>
                <a:cs typeface="Open Sans" panose="020B0606030504020204" pitchFamily="34" charset="0"/>
              </a:rPr>
              <a:t>OnSSET </a:t>
            </a:r>
            <a:r>
              <a:rPr lang="en-US" sz="2000" dirty="0">
                <a:latin typeface="Open Sans" panose="020B0606030504020204" pitchFamily="34" charset="0"/>
                <a:ea typeface="Open Sans" panose="020B0606030504020204" pitchFamily="34" charset="0"/>
                <a:cs typeface="Open Sans" panose="020B0606030504020204" pitchFamily="34" charset="0"/>
              </a:rPr>
              <a:t>y las implicaciones de las diferentes condiciones de la red</a:t>
            </a:r>
            <a:r>
              <a:rPr lang="en-GB" sz="2000" dirty="0">
                <a:latin typeface="Open Sans" panose="020B0606030504020204" pitchFamily="34" charset="0"/>
                <a:ea typeface="Open Sans" panose="020B0606030504020204" pitchFamily="34" charset="0"/>
                <a:cs typeface="Open Sans" panose="020B0606030504020204" pitchFamily="34" charset="0"/>
              </a:rPr>
              <a:t>.</a:t>
            </a:r>
          </a:p>
          <a:p>
            <a:pPr marL="342900" indent="-342900" algn="l">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OIT2: Describir las funcionalidades y características básicas </a:t>
            </a:r>
            <a:r>
              <a:rPr lang="en-US" sz="2000" dirty="0">
                <a:latin typeface="Open Sans" panose="020B0606030504020204" pitchFamily="34" charset="0"/>
                <a:ea typeface="Open Sans" panose="020B0606030504020204" pitchFamily="34" charset="0"/>
                <a:cs typeface="Open Sans" panose="020B0606030504020204" pitchFamily="34" charset="0"/>
              </a:rPr>
              <a:t>de Python, el lenguaje de programación en el que se basa la herramienta OnSSET.</a:t>
            </a:r>
          </a:p>
          <a:p>
            <a:pPr marL="342900" indent="-342900" algn="l">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OIT3: Enumerar los pasos clave del proceso necesarios para el generador de escenarios de las BPA.</a:t>
            </a:r>
          </a:p>
          <a:p>
            <a:pPr marL="342900" indent="-342900" algn="l">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OIT4: Describir el papel de la modelización energética en el desarrollo de la política energética.</a:t>
            </a:r>
          </a:p>
          <a:p>
            <a:pPr marL="342900" indent="-342900" algn="l">
              <a:buAutoNum type="arabicPeriod"/>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lnSpc>
                <a:spcPct val="100000"/>
              </a:lnSpc>
              <a:buFont typeface="Arial" panose="020B0604020202020204" pitchFamily="34" charset="0"/>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algn="l">
              <a:lnSpc>
                <a:spcPct val="100000"/>
              </a:lnSpc>
            </a:pP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Resultados del aprendizaje</a:t>
            </a:r>
          </a:p>
        </p:txBody>
      </p:sp>
      <p:sp>
        <p:nvSpPr>
          <p:cNvPr id="2" name="Rectangle 1"/>
          <p:cNvSpPr/>
          <p:nvPr/>
        </p:nvSpPr>
        <p:spPr>
          <a:xfrm>
            <a:off x="887215" y="1626550"/>
            <a:ext cx="5952270" cy="400110"/>
          </a:xfrm>
          <a:prstGeom prst="rect">
            <a:avLst/>
          </a:prstGeom>
        </p:spPr>
        <p:txBody>
          <a:bodyPr wrap="none">
            <a:spAutoFit/>
          </a:bodyPr>
          <a:lstStyle/>
          <a:p>
            <a:pPr>
              <a:spcBef>
                <a:spcPts val="1000"/>
              </a:spcBef>
            </a:pPr>
            <a:r>
              <a:rPr lang="en-GB" sz="2000" b="1" dirty="0">
                <a:solidFill>
                  <a:schemeClr val="accent5">
                    <a:lumMod val="60000"/>
                    <a:lumOff val="40000"/>
                  </a:schemeClr>
                </a:solidFill>
                <a:latin typeface="Open Sans"/>
                <a:ea typeface="+mn-lt"/>
                <a:cs typeface="+mn-lt"/>
              </a:rPr>
              <a:t>Al final de esta conferencia, serás capaz de:</a:t>
            </a:r>
            <a:endParaRPr lang="en-US" sz="2000" b="1" dirty="0">
              <a:solidFill>
                <a:schemeClr val="accent5">
                  <a:lumMod val="60000"/>
                  <a:lumOff val="40000"/>
                </a:schemeClr>
              </a:solidFill>
              <a:latin typeface="Open Sans"/>
              <a:cs typeface="Calibri" panose="020F0502020204030204"/>
            </a:endParaRPr>
          </a:p>
        </p:txBody>
      </p:sp>
      <p:sp>
        <p:nvSpPr>
          <p:cNvPr id="7" name="Oval 6">
            <a:extLst>
              <a:ext uri="{FF2B5EF4-FFF2-40B4-BE49-F238E27FC236}">
                <a16:creationId xmlns:a16="http://schemas.microsoft.com/office/drawing/2014/main" id="{F60773B2-0792-D447-AEA9-522E59767AD9}"/>
              </a:ext>
            </a:extLst>
          </p:cNvPr>
          <p:cNvSpPr/>
          <p:nvPr/>
        </p:nvSpPr>
        <p:spPr>
          <a:xfrm>
            <a:off x="9692889" y="61345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6_Slide2.mp3" descr="Track1_Lecture6_Slide2.mp3">
            <a:hlinkClick r:id="" action="ppaction://media"/>
            <a:extLst>
              <a:ext uri="{FF2B5EF4-FFF2-40B4-BE49-F238E27FC236}">
                <a16:creationId xmlns:a16="http://schemas.microsoft.com/office/drawing/2014/main" id="{7F87DCB8-D0E9-8A42-8287-AC19F7DFD1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64254" y="684821"/>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7" name="Rectangle 6"/>
          <p:cNvSpPr/>
          <p:nvPr/>
        </p:nvSpPr>
        <p:spPr>
          <a:xfrm>
            <a:off x="751703" y="1362635"/>
            <a:ext cx="2396810" cy="400110"/>
          </a:xfrm>
          <a:prstGeom prst="rect">
            <a:avLst/>
          </a:prstGeom>
        </p:spPr>
        <p:txBody>
          <a:bodyPr wrap="none">
            <a:spAutoFit/>
          </a:bodyPr>
          <a:lstStyle/>
          <a:p>
            <a:r>
              <a:rPr lang="en-US" sz="2000" b="1" dirty="0">
                <a:solidFill>
                  <a:schemeClr val="accent5">
                    <a:lumMod val="60000"/>
                    <a:lumOff val="40000"/>
                  </a:schemeClr>
                </a:solidFill>
                <a:latin typeface="Open Sans"/>
                <a:ea typeface="+mn-lt"/>
                <a:cs typeface="+mn-lt"/>
              </a:rPr>
              <a:t>Modelización energética</a:t>
            </a:r>
            <a:endParaRPr lang="en-GB" sz="2000" b="1" dirty="0">
              <a:solidFill>
                <a:schemeClr val="accent5">
                  <a:lumMod val="60000"/>
                  <a:lumOff val="40000"/>
                </a:schemeClr>
              </a:solidFill>
              <a:latin typeface="Open Sans"/>
              <a:ea typeface="+mn-lt"/>
              <a:cs typeface="+mn-lt"/>
            </a:endParaRPr>
          </a:p>
        </p:txBody>
      </p:sp>
      <p:sp>
        <p:nvSpPr>
          <p:cNvPr id="9" name="Title 1"/>
          <p:cNvSpPr>
            <a:spLocks noGrp="1"/>
          </p:cNvSpPr>
          <p:nvPr>
            <p:ph type="title"/>
          </p:nvPr>
        </p:nvSpPr>
        <p:spPr>
          <a:xfrm>
            <a:off x="751703" y="115955"/>
            <a:ext cx="8540578" cy="1325563"/>
          </a:xfrm>
        </p:spPr>
        <p:txBody>
          <a:bodyPr/>
          <a:lstStyle/>
          <a:p>
            <a:r>
              <a:rPr lang="en-US" dirty="0"/>
              <a:t>6.4 Política energética y sistema energético</a:t>
            </a:r>
            <a:endParaRPr lang="en-GB" dirty="0"/>
          </a:p>
        </p:txBody>
      </p:sp>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951029" y="1762745"/>
            <a:ext cx="5355003" cy="4016252"/>
          </a:xfrm>
        </p:spPr>
      </p:pic>
      <p:sp>
        <p:nvSpPr>
          <p:cNvPr id="2" name="Rectangle 1"/>
          <p:cNvSpPr/>
          <p:nvPr/>
        </p:nvSpPr>
        <p:spPr>
          <a:xfrm>
            <a:off x="3588631" y="5854003"/>
            <a:ext cx="3355866" cy="246221"/>
          </a:xfrm>
          <a:prstGeom prst="rect">
            <a:avLst/>
          </a:prstGeom>
        </p:spPr>
        <p:txBody>
          <a:bodyPr wrap="square">
            <a:spAutoFit/>
          </a:body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ryan2point0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PDM 1.0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6" name="Oval 5">
            <a:extLst>
              <a:ext uri="{FF2B5EF4-FFF2-40B4-BE49-F238E27FC236}">
                <a16:creationId xmlns:a16="http://schemas.microsoft.com/office/drawing/2014/main" id="{99DB7A6F-9C49-A34C-AFC3-8AF1669F5C15}"/>
              </a:ext>
            </a:extLst>
          </p:cNvPr>
          <p:cNvSpPr/>
          <p:nvPr/>
        </p:nvSpPr>
        <p:spPr>
          <a:xfrm>
            <a:off x="10291248" y="2937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6_Slide20.mp3" descr="Track1_Lecture6_Slide20.mp3">
            <a:hlinkClick r:id="" action="ppaction://media"/>
            <a:extLst>
              <a:ext uri="{FF2B5EF4-FFF2-40B4-BE49-F238E27FC236}">
                <a16:creationId xmlns:a16="http://schemas.microsoft.com/office/drawing/2014/main" id="{FBEC9C8B-50EC-5B45-A81C-5E7E3873EE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62613" y="365125"/>
            <a:ext cx="812800" cy="812800"/>
          </a:xfrm>
          <a:prstGeom prst="rect">
            <a:avLst/>
          </a:prstGeom>
        </p:spPr>
      </p:pic>
    </p:spTree>
    <p:extLst>
      <p:ext uri="{BB962C8B-B14F-4D97-AF65-F5344CB8AC3E}">
        <p14:creationId xmlns:p14="http://schemas.microsoft.com/office/powerpoint/2010/main" val="229734204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6"/>
          <p:cNvSpPr txBox="1">
            <a:spLocks noGrp="1"/>
          </p:cNvSpPr>
          <p:nvPr>
            <p:ph type="title"/>
          </p:nvPr>
        </p:nvSpPr>
        <p:spPr>
          <a:xfrm>
            <a:off x="838199" y="205976"/>
            <a:ext cx="8775357" cy="1325563"/>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1"/>
              </a:buClr>
              <a:buSzPts val="4400"/>
            </a:pPr>
            <a:r>
              <a:rPr lang="en-US" dirty="0"/>
              <a:t>6.4 Política energética y sistema energético</a:t>
            </a:r>
            <a:endParaRPr dirty="0"/>
          </a:p>
        </p:txBody>
      </p:sp>
      <p:sp>
        <p:nvSpPr>
          <p:cNvPr id="120" name="Google Shape;120;p6"/>
          <p:cNvSpPr txBox="1"/>
          <p:nvPr/>
        </p:nvSpPr>
        <p:spPr>
          <a:xfrm>
            <a:off x="721309" y="2238346"/>
            <a:ext cx="6789231" cy="3045922"/>
          </a:xfrm>
          <a:prstGeom prst="rect">
            <a:avLst/>
          </a:prstGeom>
          <a:noFill/>
          <a:ln>
            <a:noFill/>
          </a:ln>
        </p:spPr>
        <p:txBody>
          <a:bodyPr spcFirstLastPara="1" wrap="square" lIns="91425" tIns="45700" rIns="91425" bIns="45700" anchor="t" anchorCtr="0">
            <a:spAutoFit/>
          </a:bodyPr>
          <a:lstStyle/>
          <a:p>
            <a:pPr marL="342265" indent="-342265">
              <a:buClr>
                <a:schemeClr val="dk1"/>
              </a:buClr>
              <a:buSzPts val="2399"/>
              <a:buFont typeface="Arial"/>
              <a:buChar char="•"/>
            </a:pPr>
            <a:r>
              <a:rPr lang="en-US" sz="2399" dirty="0">
                <a:solidFill>
                  <a:schemeClr val="dk1"/>
                </a:solidFill>
                <a:latin typeface="Calibri"/>
                <a:ea typeface="Calibri"/>
                <a:cs typeface="Calibri"/>
                <a:sym typeface="Calibri"/>
              </a:rPr>
              <a:t>¿Qué hay que hacer y cuáles serán los costes para suministrar fuentes de energía modernas a zonas remotas?   </a:t>
            </a:r>
            <a:endParaRPr lang="en-US" dirty="0">
              <a:cs typeface="Calibri" panose="020F0502020204030204"/>
            </a:endParaRPr>
          </a:p>
          <a:p>
            <a:pPr marL="342265" indent="-342265">
              <a:buClr>
                <a:schemeClr val="dk1"/>
              </a:buClr>
              <a:buSzPts val="2399"/>
              <a:buFont typeface="Arial"/>
              <a:buChar char="•"/>
            </a:pPr>
            <a:r>
              <a:rPr lang="en-US" sz="2399" dirty="0">
                <a:solidFill>
                  <a:schemeClr val="dk1"/>
                </a:solidFill>
                <a:latin typeface="Calibri"/>
                <a:ea typeface="Calibri"/>
                <a:cs typeface="Calibri"/>
                <a:sym typeface="Calibri"/>
              </a:rPr>
              <a:t>¿Qué hay que hacer para aumentar la cuota de las tecnologías renovables? </a:t>
            </a:r>
            <a:endParaRPr dirty="0">
              <a:cs typeface="Calibri" panose="020F0502020204030204"/>
            </a:endParaRPr>
          </a:p>
          <a:p>
            <a:pPr marL="342265" indent="-342265">
              <a:buClr>
                <a:schemeClr val="dk1"/>
              </a:buClr>
              <a:buSzPts val="2399"/>
              <a:buFont typeface="Arial"/>
              <a:buChar char="•"/>
            </a:pPr>
            <a:r>
              <a:rPr lang="en-US" sz="2399" dirty="0">
                <a:solidFill>
                  <a:schemeClr val="dk1"/>
                </a:solidFill>
                <a:latin typeface="Calibri"/>
                <a:ea typeface="Calibri"/>
                <a:cs typeface="Calibri"/>
                <a:sym typeface="Calibri"/>
              </a:rPr>
              <a:t>¿Cuál sería el efecto de una subvención fotovoltaica? </a:t>
            </a:r>
            <a:endParaRPr dirty="0">
              <a:cs typeface="Calibri" panose="020F0502020204030204"/>
            </a:endParaRPr>
          </a:p>
          <a:p>
            <a:pPr marL="342265" indent="-342265">
              <a:buClr>
                <a:schemeClr val="dk1"/>
              </a:buClr>
              <a:buSzPts val="2399"/>
              <a:buFont typeface="Arial"/>
              <a:buChar char="•"/>
            </a:pPr>
            <a:r>
              <a:rPr lang="en-US" sz="2350" dirty="0">
                <a:solidFill>
                  <a:schemeClr val="dk1"/>
                </a:solidFill>
                <a:latin typeface="Calibri"/>
                <a:ea typeface="Calibri"/>
                <a:cs typeface="Calibri"/>
                <a:sym typeface="Calibri"/>
              </a:rPr>
              <a:t>¿Puede un programa de conservación de la energía ayudar a reducir el coste del suministro energético?</a:t>
            </a:r>
            <a:endParaRPr sz="2350" dirty="0">
              <a:solidFill>
                <a:schemeClr val="dk1"/>
              </a:solidFill>
              <a:latin typeface="Calibri"/>
              <a:ea typeface="Calibri"/>
              <a:cs typeface="Calibri"/>
            </a:endParaRPr>
          </a:p>
        </p:txBody>
      </p:sp>
      <p:pic>
        <p:nvPicPr>
          <p:cNvPr id="121" name="Google Shape;121;p6"/>
          <p:cNvPicPr preferRelativeResize="0"/>
          <p:nvPr/>
        </p:nvPicPr>
        <p:blipFill rotWithShape="1">
          <a:blip r:embed="rId5">
            <a:alphaModFix/>
          </a:blip>
          <a:srcRect/>
          <a:stretch/>
        </p:blipFill>
        <p:spPr>
          <a:xfrm>
            <a:off x="8085768" y="3810555"/>
            <a:ext cx="3268032" cy="2178687"/>
          </a:xfrm>
          <a:prstGeom prst="rect">
            <a:avLst/>
          </a:prstGeom>
          <a:noFill/>
          <a:ln>
            <a:noFill/>
          </a:ln>
        </p:spPr>
      </p:pic>
      <p:sp>
        <p:nvSpPr>
          <p:cNvPr id="2" name="Rectangle 1"/>
          <p:cNvSpPr/>
          <p:nvPr/>
        </p:nvSpPr>
        <p:spPr>
          <a:xfrm>
            <a:off x="220363" y="1684887"/>
            <a:ext cx="6910866" cy="400110"/>
          </a:xfrm>
          <a:prstGeom prst="rect">
            <a:avLst/>
          </a:prstGeom>
        </p:spPr>
        <p:txBody>
          <a:bodyPr wrap="none">
            <a:spAutoFit/>
          </a:bodyPr>
          <a:lstStyle/>
          <a:p>
            <a:r>
              <a:rPr lang="en-US" sz="2000" b="1" dirty="0">
                <a:solidFill>
                  <a:schemeClr val="accent5">
                    <a:lumMod val="60000"/>
                    <a:lumOff val="40000"/>
                  </a:schemeClr>
                </a:solidFill>
                <a:latin typeface="Open Sans"/>
                <a:ea typeface="+mn-lt"/>
                <a:cs typeface="+mn-lt"/>
              </a:rPr>
              <a:t>Ejemplos de cuestiones de política energética y de inversión</a:t>
            </a:r>
            <a:endParaRPr lang="en-GB" sz="2000" b="1" dirty="0">
              <a:solidFill>
                <a:schemeClr val="accent5">
                  <a:lumMod val="60000"/>
                  <a:lumOff val="40000"/>
                </a:schemeClr>
              </a:solidFill>
              <a:latin typeface="Open Sans"/>
              <a:ea typeface="+mn-lt"/>
              <a:cs typeface="+mn-lt"/>
            </a:endParaRPr>
          </a:p>
        </p:txBody>
      </p:sp>
      <p:sp>
        <p:nvSpPr>
          <p:cNvPr id="11" name="Rectangle 10"/>
          <p:cNvSpPr/>
          <p:nvPr/>
        </p:nvSpPr>
        <p:spPr>
          <a:xfrm>
            <a:off x="819346" y="6141193"/>
            <a:ext cx="1729961"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Taliotis et al. 2018</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5769" y="1593460"/>
            <a:ext cx="3268032" cy="2178689"/>
          </a:xfrm>
          <a:prstGeom prst="rect">
            <a:avLst/>
          </a:prstGeom>
        </p:spPr>
      </p:pic>
      <p:sp>
        <p:nvSpPr>
          <p:cNvPr id="4" name="Rectangle 3"/>
          <p:cNvSpPr/>
          <p:nvPr/>
        </p:nvSpPr>
        <p:spPr>
          <a:xfrm>
            <a:off x="7984589" y="5989242"/>
            <a:ext cx="2515432" cy="246221"/>
          </a:xfrm>
          <a:prstGeom prst="rect">
            <a:avLst/>
          </a:prstGeom>
        </p:spPr>
        <p:txBody>
          <a:bodyPr wrap="none">
            <a:spAutoFit/>
          </a:bodyPr>
          <a:lstStyle/>
          <a:p>
            <a:r>
              <a:rPr lang="en-US" sz="1000" b="1" dirty="0">
                <a:latin typeface="Open Sans" panose="020B0606030504020204" pitchFamily="34" charset="0"/>
                <a:ea typeface="Open Sans" panose="020B0606030504020204" pitchFamily="34" charset="0"/>
                <a:cs typeface="Open Sans" panose="020B0606030504020204" pitchFamily="34" charset="0"/>
              </a:rPr>
              <a:t>Fuente de la imagen</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 Isofotón.es </a:t>
            </a:r>
            <a:r>
              <a:rPr lang="en-US" sz="1000" dirty="0">
                <a:latin typeface="Open Sans" panose="020B0606030504020204" pitchFamily="34" charset="0"/>
                <a:ea typeface="Open Sans" panose="020B0606030504020204" pitchFamily="34" charset="0"/>
                <a:cs typeface="Open Sans" panose="020B0606030504020204" pitchFamily="34" charset="0"/>
              </a:rPr>
              <a:t>(</a:t>
            </a:r>
            <a:r>
              <a:rPr lang="en-US" sz="1000" u="sng" dirty="0">
                <a:latin typeface="Open Sans" panose="020B0606030504020204" pitchFamily="34" charset="0"/>
                <a:ea typeface="Open Sans" panose="020B0606030504020204" pitchFamily="34" charset="0"/>
                <a:cs typeface="Open Sans" panose="020B0606030504020204" pitchFamily="34" charset="0"/>
                <a:hlinkClick r:id="rId8"/>
              </a:rPr>
              <a:t>CC-BY 3.0</a:t>
            </a:r>
            <a:r>
              <a:rPr lang="en-US" sz="1000" dirty="0">
                <a:latin typeface="Open Sans" panose="020B0606030504020204" pitchFamily="34" charset="0"/>
                <a:ea typeface="Open Sans" panose="020B0606030504020204" pitchFamily="34" charset="0"/>
                <a:cs typeface="Open Sans" panose="020B0606030504020204" pitchFamily="34" charset="0"/>
              </a:rPr>
              <a:t>)</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B1768A89-E484-EE43-B303-5E3E4591ECB0}"/>
              </a:ext>
            </a:extLst>
          </p:cNvPr>
          <p:cNvSpPr/>
          <p:nvPr/>
        </p:nvSpPr>
        <p:spPr>
          <a:xfrm>
            <a:off x="10229464" y="14477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Track1_Lecture6_Slide21.mp3" descr="Track1_Lecture6_Slide21.mp3">
            <a:hlinkClick r:id="" action="ppaction://media"/>
            <a:extLst>
              <a:ext uri="{FF2B5EF4-FFF2-40B4-BE49-F238E27FC236}">
                <a16:creationId xmlns:a16="http://schemas.microsoft.com/office/drawing/2014/main" id="{0E547AF2-7FF6-A644-BA21-A352290D2D7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300829" y="216137"/>
            <a:ext cx="812800" cy="812800"/>
          </a:xfrm>
          <a:prstGeom prst="rect">
            <a:avLst/>
          </a:prstGeom>
        </p:spPr>
      </p:pic>
    </p:spTree>
    <p:extLst>
      <p:ext uri="{BB962C8B-B14F-4D97-AF65-F5344CB8AC3E}">
        <p14:creationId xmlns:p14="http://schemas.microsoft.com/office/powerpoint/2010/main" val="32103910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5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2" name="Title 1"/>
          <p:cNvSpPr>
            <a:spLocks noGrp="1"/>
          </p:cNvSpPr>
          <p:nvPr>
            <p:ph type="title"/>
          </p:nvPr>
        </p:nvSpPr>
        <p:spPr>
          <a:xfrm>
            <a:off x="838200" y="365125"/>
            <a:ext cx="9022492" cy="1325563"/>
          </a:xfrm>
        </p:spPr>
        <p:txBody>
          <a:bodyPr/>
          <a:lstStyle/>
          <a:p>
            <a:r>
              <a:rPr lang="en-US" dirty="0"/>
              <a:t>6.4 Política energética y sistema energético</a:t>
            </a:r>
            <a:endParaRPr lang="en-GB" dirty="0"/>
          </a:p>
        </p:txBody>
      </p:sp>
      <p:sp>
        <p:nvSpPr>
          <p:cNvPr id="10" name="Oval 9">
            <a:extLst>
              <a:ext uri="{FF2B5EF4-FFF2-40B4-BE49-F238E27FC236}">
                <a16:creationId xmlns:a16="http://schemas.microsoft.com/office/drawing/2014/main" id="{92EFE893-08F7-8C4D-9580-D46379AA6CB8}"/>
              </a:ext>
            </a:extLst>
          </p:cNvPr>
          <p:cNvSpPr/>
          <p:nvPr/>
        </p:nvSpPr>
        <p:spPr>
          <a:xfrm>
            <a:off x="10469635" y="2937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6_Slide22.mp3" descr="Track1_Lecture6_Slide22.mp3">
            <a:hlinkClick r:id="" action="ppaction://media"/>
            <a:extLst>
              <a:ext uri="{FF2B5EF4-FFF2-40B4-BE49-F238E27FC236}">
                <a16:creationId xmlns:a16="http://schemas.microsoft.com/office/drawing/2014/main" id="{0C237097-04E5-CF41-9C35-D47B8AF45B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1000" y="365125"/>
            <a:ext cx="812800" cy="812800"/>
          </a:xfrm>
          <a:prstGeom prst="rect">
            <a:avLst/>
          </a:prstGeom>
        </p:spPr>
      </p:pic>
      <p:sp>
        <p:nvSpPr>
          <p:cNvPr id="11" name="Rectangle 10">
            <a:extLst>
              <a:ext uri="{FF2B5EF4-FFF2-40B4-BE49-F238E27FC236}">
                <a16:creationId xmlns:a16="http://schemas.microsoft.com/office/drawing/2014/main" id="{ADA5EF80-9422-8E4B-A0AA-805BDFB16E6F}"/>
              </a:ext>
            </a:extLst>
          </p:cNvPr>
          <p:cNvSpPr/>
          <p:nvPr/>
        </p:nvSpPr>
        <p:spPr>
          <a:xfrm>
            <a:off x="727929" y="6149145"/>
            <a:ext cx="1729961"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Taliotis et al. 2018</a:t>
            </a:r>
          </a:p>
        </p:txBody>
      </p:sp>
      <p:sp>
        <p:nvSpPr>
          <p:cNvPr id="12" name="TextBox 11">
            <a:extLst>
              <a:ext uri="{FF2B5EF4-FFF2-40B4-BE49-F238E27FC236}">
                <a16:creationId xmlns:a16="http://schemas.microsoft.com/office/drawing/2014/main" id="{1A72C340-4633-1A41-B51D-5B6F63CC76FB}"/>
              </a:ext>
            </a:extLst>
          </p:cNvPr>
          <p:cNvSpPr txBox="1"/>
          <p:nvPr/>
        </p:nvSpPr>
        <p:spPr>
          <a:xfrm>
            <a:off x="9764340" y="5749035"/>
            <a:ext cx="1699731" cy="400110"/>
          </a:xfrm>
          <a:prstGeom prst="rect">
            <a:avLst/>
          </a:prstGeom>
          <a:noFill/>
        </p:spPr>
        <p:txBody>
          <a:bodyPr wrap="square" rtlCol="0">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Imagen de </a:t>
            </a:r>
            <a:r>
              <a:rPr lang="en-GB" sz="1000" dirty="0">
                <a:latin typeface="Open Sans" panose="020B0606030504020204" pitchFamily="34" charset="0"/>
                <a:ea typeface="Open Sans" panose="020B0606030504020204" pitchFamily="34" charset="0"/>
                <a:cs typeface="Open Sans" panose="020B0606030504020204" pitchFamily="34" charset="0"/>
              </a:rPr>
              <a:t>Taliotis et al.,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Google Shape;141;p8">
            <a:extLst>
              <a:ext uri="{FF2B5EF4-FFF2-40B4-BE49-F238E27FC236}">
                <a16:creationId xmlns:a16="http://schemas.microsoft.com/office/drawing/2014/main" id="{0F22D1CA-C05B-3B43-8B04-D56E6BE3C3E8}"/>
              </a:ext>
            </a:extLst>
          </p:cNvPr>
          <p:cNvSpPr txBox="1">
            <a:spLocks noGrp="1"/>
          </p:cNvSpPr>
          <p:nvPr>
            <p:ph idx="1"/>
          </p:nvPr>
        </p:nvSpPr>
        <p:spPr>
          <a:xfrm>
            <a:off x="720833" y="2047478"/>
            <a:ext cx="10964159" cy="467026"/>
          </a:xfrm>
          <a:prstGeom prst="rect">
            <a:avLst/>
          </a:prstGeom>
          <a:noFill/>
          <a:ln>
            <a:noFill/>
          </a:ln>
        </p:spPr>
        <p:txBody>
          <a:bodyPr spcFirstLastPara="1" vert="horz" wrap="square" lIns="91425" tIns="45700" rIns="91425" bIns="45700" rtlCol="0" anchor="t" anchorCtr="0">
            <a:noAutofit/>
          </a:bodyPr>
          <a:lstStyle/>
          <a:p>
            <a:pPr marL="0" indent="0">
              <a:lnSpc>
                <a:spcPct val="95000"/>
              </a:lnSpc>
              <a:spcBef>
                <a:spcPts val="0"/>
              </a:spcBef>
              <a:buClr>
                <a:schemeClr val="dk1"/>
              </a:buClr>
              <a:buSzPts val="3200"/>
              <a:buNone/>
            </a:pPr>
            <a:r>
              <a:rPr lang="en-US" sz="2000" dirty="0"/>
              <a:t>Sistema complejo que incluye numerosas cadenas de suministro que vinculan los recursos energéticos con la demanda final de energía.</a:t>
            </a:r>
            <a:endParaRPr sz="2000" dirty="0"/>
          </a:p>
        </p:txBody>
      </p:sp>
      <p:pic>
        <p:nvPicPr>
          <p:cNvPr id="15" name="Google Shape;142;p8">
            <a:extLst>
              <a:ext uri="{FF2B5EF4-FFF2-40B4-BE49-F238E27FC236}">
                <a16:creationId xmlns:a16="http://schemas.microsoft.com/office/drawing/2014/main" id="{4C93115A-C5C9-1D44-BE22-230A79AB1A59}"/>
              </a:ext>
            </a:extLst>
          </p:cNvPr>
          <p:cNvPicPr preferRelativeResize="0"/>
          <p:nvPr/>
        </p:nvPicPr>
        <p:blipFill rotWithShape="1">
          <a:blip r:embed="rId8">
            <a:alphaModFix/>
          </a:blip>
          <a:srcRect/>
          <a:stretch/>
        </p:blipFill>
        <p:spPr>
          <a:xfrm>
            <a:off x="2086323" y="2643074"/>
            <a:ext cx="7573647" cy="3629181"/>
          </a:xfrm>
          <a:prstGeom prst="rect">
            <a:avLst/>
          </a:prstGeom>
          <a:noFill/>
          <a:ln>
            <a:noFill/>
          </a:ln>
        </p:spPr>
      </p:pic>
      <p:sp>
        <p:nvSpPr>
          <p:cNvPr id="16" name="Rectangle 15">
            <a:extLst>
              <a:ext uri="{FF2B5EF4-FFF2-40B4-BE49-F238E27FC236}">
                <a16:creationId xmlns:a16="http://schemas.microsoft.com/office/drawing/2014/main" id="{331A843C-E3AB-4D40-B346-624F0CA1DCA9}"/>
              </a:ext>
            </a:extLst>
          </p:cNvPr>
          <p:cNvSpPr/>
          <p:nvPr/>
        </p:nvSpPr>
        <p:spPr>
          <a:xfrm>
            <a:off x="838200" y="1725725"/>
            <a:ext cx="1879041" cy="400110"/>
          </a:xfrm>
          <a:prstGeom prst="rect">
            <a:avLst/>
          </a:prstGeom>
        </p:spPr>
        <p:txBody>
          <a:bodyPr wrap="none">
            <a:spAutoFit/>
          </a:bodyPr>
          <a:lstStyle/>
          <a:p>
            <a:r>
              <a:rPr lang="en-US" sz="2000" b="1" dirty="0">
                <a:solidFill>
                  <a:schemeClr val="accent5">
                    <a:lumMod val="60000"/>
                    <a:lumOff val="40000"/>
                  </a:schemeClr>
                </a:solidFill>
                <a:latin typeface="Open Sans"/>
                <a:ea typeface="+mn-lt"/>
                <a:cs typeface="+mn-lt"/>
              </a:rPr>
              <a:t>Política energética</a:t>
            </a:r>
            <a:endParaRPr lang="en-GB" sz="2000" b="1" dirty="0">
              <a:solidFill>
                <a:schemeClr val="accent5">
                  <a:lumMod val="60000"/>
                  <a:lumOff val="40000"/>
                </a:schemeClr>
              </a:solidFill>
              <a:latin typeface="Open Sans"/>
              <a:ea typeface="+mn-lt"/>
              <a:cs typeface="+mn-lt"/>
            </a:endParaRPr>
          </a:p>
        </p:txBody>
      </p:sp>
    </p:spTree>
    <p:extLst>
      <p:ext uri="{BB962C8B-B14F-4D97-AF65-F5344CB8AC3E}">
        <p14:creationId xmlns:p14="http://schemas.microsoft.com/office/powerpoint/2010/main" val="42421166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0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5" name="Title 1"/>
          <p:cNvSpPr>
            <a:spLocks noGrp="1"/>
          </p:cNvSpPr>
          <p:nvPr>
            <p:ph type="title"/>
          </p:nvPr>
        </p:nvSpPr>
        <p:spPr>
          <a:xfrm>
            <a:off x="605025" y="162293"/>
            <a:ext cx="7910384" cy="1325563"/>
          </a:xfrm>
        </p:spPr>
        <p:txBody>
          <a:bodyPr>
            <a:normAutofit/>
          </a:bodyPr>
          <a:lstStyle/>
          <a:p>
            <a:r>
              <a:rPr lang="en-US" dirty="0"/>
              <a:t>6.4 Política energética y sistema energético</a:t>
            </a:r>
            <a:endParaRPr lang="en-GB" dirty="0"/>
          </a:p>
        </p:txBody>
      </p:sp>
      <p:sp>
        <p:nvSpPr>
          <p:cNvPr id="141" name="Google Shape;141;p8"/>
          <p:cNvSpPr txBox="1">
            <a:spLocks noGrp="1"/>
          </p:cNvSpPr>
          <p:nvPr>
            <p:ph idx="1"/>
          </p:nvPr>
        </p:nvSpPr>
        <p:spPr>
          <a:xfrm>
            <a:off x="566850" y="2035794"/>
            <a:ext cx="10964159" cy="467026"/>
          </a:xfrm>
          <a:prstGeom prst="rect">
            <a:avLst/>
          </a:prstGeom>
          <a:noFill/>
          <a:ln>
            <a:noFill/>
          </a:ln>
        </p:spPr>
        <p:txBody>
          <a:bodyPr spcFirstLastPara="1" vert="horz" wrap="square" lIns="91425" tIns="45700" rIns="91425" bIns="45700" rtlCol="0" anchor="t" anchorCtr="0">
            <a:noAutofit/>
          </a:bodyPr>
          <a:lstStyle/>
          <a:p>
            <a:pPr marL="0" indent="0">
              <a:lnSpc>
                <a:spcPct val="95000"/>
              </a:lnSpc>
              <a:spcBef>
                <a:spcPts val="0"/>
              </a:spcBef>
              <a:buClr>
                <a:schemeClr val="dk1"/>
              </a:buClr>
              <a:buSzPts val="3200"/>
              <a:buNone/>
            </a:pPr>
            <a:r>
              <a:rPr lang="en-US" sz="2000" dirty="0"/>
              <a:t>Sistema complejo que incluye numerosas cadenas de suministro que vinculan los recursos energéticos con la demanda final de energía.</a:t>
            </a:r>
            <a:endParaRPr sz="2000" dirty="0"/>
          </a:p>
        </p:txBody>
      </p:sp>
      <p:pic>
        <p:nvPicPr>
          <p:cNvPr id="142" name="Google Shape;142;p8"/>
          <p:cNvPicPr preferRelativeResize="0"/>
          <p:nvPr/>
        </p:nvPicPr>
        <p:blipFill rotWithShape="1">
          <a:blip r:embed="rId5">
            <a:alphaModFix/>
          </a:blip>
          <a:srcRect/>
          <a:stretch/>
        </p:blipFill>
        <p:spPr>
          <a:xfrm>
            <a:off x="1999825" y="2598321"/>
            <a:ext cx="7573647" cy="3629181"/>
          </a:xfrm>
          <a:prstGeom prst="rect">
            <a:avLst/>
          </a:prstGeom>
          <a:noFill/>
          <a:ln>
            <a:noFill/>
          </a:ln>
        </p:spPr>
      </p:pic>
      <p:sp>
        <p:nvSpPr>
          <p:cNvPr id="143" name="Google Shape;143;p8"/>
          <p:cNvSpPr/>
          <p:nvPr/>
        </p:nvSpPr>
        <p:spPr>
          <a:xfrm>
            <a:off x="8295096" y="2598321"/>
            <a:ext cx="1332694" cy="3688131"/>
          </a:xfrm>
          <a:prstGeom prst="rect">
            <a:avLst/>
          </a:prstGeom>
          <a:noFill/>
          <a:ln w="571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sz="1799" dirty="0">
              <a:solidFill>
                <a:schemeClr val="lt1"/>
              </a:solidFill>
              <a:latin typeface="Calibri"/>
              <a:ea typeface="Calibri"/>
              <a:cs typeface="Calibri"/>
              <a:sym typeface="Calibri"/>
            </a:endParaRPr>
          </a:p>
        </p:txBody>
      </p:sp>
      <p:sp>
        <p:nvSpPr>
          <p:cNvPr id="144" name="Google Shape;144;p8"/>
          <p:cNvSpPr txBox="1"/>
          <p:nvPr/>
        </p:nvSpPr>
        <p:spPr>
          <a:xfrm rot="-5400000">
            <a:off x="9352619" y="3802010"/>
            <a:ext cx="1713472" cy="448187"/>
          </a:xfrm>
          <a:prstGeom prst="rect">
            <a:avLst/>
          </a:prstGeom>
          <a:noFill/>
          <a:ln>
            <a:noFill/>
          </a:ln>
        </p:spPr>
        <p:txBody>
          <a:bodyPr spcFirstLastPara="1" wrap="square" lIns="91400" tIns="45700" rIns="91400" bIns="45700" anchor="t" anchorCtr="0">
            <a:noAutofit/>
          </a:bodyPr>
          <a:lstStyle/>
          <a:p>
            <a:pPr>
              <a:lnSpc>
                <a:spcPct val="95000"/>
              </a:lnSpc>
              <a:buClr>
                <a:schemeClr val="dk1"/>
              </a:buClr>
              <a:buSzPts val="1999"/>
            </a:pPr>
            <a:r>
              <a:rPr lang="en-US" sz="1999" b="1" dirty="0">
                <a:solidFill>
                  <a:schemeClr val="dk1"/>
                </a:solidFill>
                <a:latin typeface="Calibri"/>
                <a:ea typeface="Calibri"/>
                <a:cs typeface="Calibri"/>
                <a:sym typeface="Calibri"/>
              </a:rPr>
              <a:t>Exigencias finales</a:t>
            </a:r>
            <a:endParaRPr dirty="0"/>
          </a:p>
        </p:txBody>
      </p:sp>
      <p:sp>
        <p:nvSpPr>
          <p:cNvPr id="16" name="Rectangle 15"/>
          <p:cNvSpPr/>
          <p:nvPr/>
        </p:nvSpPr>
        <p:spPr>
          <a:xfrm>
            <a:off x="727929" y="1531663"/>
            <a:ext cx="1879041" cy="400110"/>
          </a:xfrm>
          <a:prstGeom prst="rect">
            <a:avLst/>
          </a:prstGeom>
        </p:spPr>
        <p:txBody>
          <a:bodyPr wrap="none">
            <a:spAutoFit/>
          </a:bodyPr>
          <a:lstStyle/>
          <a:p>
            <a:r>
              <a:rPr lang="en-US" sz="2000" b="1" dirty="0">
                <a:solidFill>
                  <a:schemeClr val="accent5">
                    <a:lumMod val="60000"/>
                    <a:lumOff val="40000"/>
                  </a:schemeClr>
                </a:solidFill>
                <a:latin typeface="Open Sans"/>
                <a:ea typeface="+mn-lt"/>
                <a:cs typeface="+mn-lt"/>
              </a:rPr>
              <a:t>Política energética</a:t>
            </a:r>
            <a:endParaRPr lang="en-GB" sz="2000" b="1" dirty="0">
              <a:solidFill>
                <a:schemeClr val="accent5">
                  <a:lumMod val="60000"/>
                  <a:lumOff val="40000"/>
                </a:schemeClr>
              </a:solidFill>
              <a:latin typeface="Open Sans"/>
              <a:ea typeface="+mn-lt"/>
              <a:cs typeface="+mn-lt"/>
            </a:endParaRPr>
          </a:p>
        </p:txBody>
      </p:sp>
      <p:sp>
        <p:nvSpPr>
          <p:cNvPr id="9" name="Rectangle 8"/>
          <p:cNvSpPr/>
          <p:nvPr/>
        </p:nvSpPr>
        <p:spPr>
          <a:xfrm>
            <a:off x="727929" y="6149145"/>
            <a:ext cx="1729961"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Taliotis et al. 2018</a:t>
            </a:r>
          </a:p>
        </p:txBody>
      </p:sp>
      <p:sp>
        <p:nvSpPr>
          <p:cNvPr id="10" name="TextBox 9"/>
          <p:cNvSpPr txBox="1"/>
          <p:nvPr/>
        </p:nvSpPr>
        <p:spPr>
          <a:xfrm>
            <a:off x="9831278" y="5872145"/>
            <a:ext cx="1699731" cy="400110"/>
          </a:xfrm>
          <a:prstGeom prst="rect">
            <a:avLst/>
          </a:prstGeom>
          <a:noFill/>
        </p:spPr>
        <p:txBody>
          <a:bodyPr wrap="square" rtlCol="0">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Imagen de </a:t>
            </a:r>
            <a:r>
              <a:rPr lang="en-GB" sz="1000" dirty="0">
                <a:latin typeface="Open Sans" panose="020B0606030504020204" pitchFamily="34" charset="0"/>
                <a:ea typeface="Open Sans" panose="020B0606030504020204" pitchFamily="34" charset="0"/>
                <a:cs typeface="Open Sans" panose="020B0606030504020204" pitchFamily="34" charset="0"/>
              </a:rPr>
              <a:t>Taliotis et al.,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D0064C2F-3FDB-3244-8927-89B86B2AF75C}"/>
              </a:ext>
            </a:extLst>
          </p:cNvPr>
          <p:cNvSpPr/>
          <p:nvPr/>
        </p:nvSpPr>
        <p:spPr>
          <a:xfrm>
            <a:off x="10137990" y="41371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23.mp3" descr="Track1_Lecture6_Slide23.mp3">
            <a:hlinkClick r:id="" action="ppaction://media"/>
            <a:extLst>
              <a:ext uri="{FF2B5EF4-FFF2-40B4-BE49-F238E27FC236}">
                <a16:creationId xmlns:a16="http://schemas.microsoft.com/office/drawing/2014/main" id="{0926EBC5-3763-4C4F-8C4D-D21AF98CF9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09355" y="470640"/>
            <a:ext cx="812800" cy="812800"/>
          </a:xfrm>
          <a:prstGeom prst="rect">
            <a:avLst/>
          </a:prstGeom>
        </p:spPr>
      </p:pic>
    </p:spTree>
    <p:extLst>
      <p:ext uri="{BB962C8B-B14F-4D97-AF65-F5344CB8AC3E}">
        <p14:creationId xmlns:p14="http://schemas.microsoft.com/office/powerpoint/2010/main" val="23081270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5" name="Title 1"/>
          <p:cNvSpPr>
            <a:spLocks noGrp="1"/>
          </p:cNvSpPr>
          <p:nvPr>
            <p:ph type="title"/>
          </p:nvPr>
        </p:nvSpPr>
        <p:spPr>
          <a:xfrm>
            <a:off x="838199" y="178804"/>
            <a:ext cx="7910384" cy="1325563"/>
          </a:xfrm>
        </p:spPr>
        <p:txBody>
          <a:bodyPr>
            <a:normAutofit/>
          </a:bodyPr>
          <a:lstStyle/>
          <a:p>
            <a:r>
              <a:rPr lang="en-US" dirty="0"/>
              <a:t>6.4 Política energética y sistema energético</a:t>
            </a:r>
            <a:endParaRPr lang="en-GB" dirty="0"/>
          </a:p>
        </p:txBody>
      </p:sp>
      <p:pic>
        <p:nvPicPr>
          <p:cNvPr id="142" name="Google Shape;142;p8"/>
          <p:cNvPicPr preferRelativeResize="0"/>
          <p:nvPr/>
        </p:nvPicPr>
        <p:blipFill rotWithShape="1">
          <a:blip r:embed="rId5">
            <a:alphaModFix/>
          </a:blip>
          <a:srcRect/>
          <a:stretch/>
        </p:blipFill>
        <p:spPr>
          <a:xfrm>
            <a:off x="2129004" y="2533212"/>
            <a:ext cx="7573647" cy="3629181"/>
          </a:xfrm>
          <a:prstGeom prst="rect">
            <a:avLst/>
          </a:prstGeom>
          <a:noFill/>
          <a:ln>
            <a:noFill/>
          </a:ln>
        </p:spPr>
      </p:pic>
      <p:sp>
        <p:nvSpPr>
          <p:cNvPr id="143" name="Google Shape;143;p8"/>
          <p:cNvSpPr/>
          <p:nvPr/>
        </p:nvSpPr>
        <p:spPr>
          <a:xfrm>
            <a:off x="8511262" y="2474262"/>
            <a:ext cx="1332694" cy="3688131"/>
          </a:xfrm>
          <a:prstGeom prst="rect">
            <a:avLst/>
          </a:prstGeom>
          <a:noFill/>
          <a:ln w="571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sz="1799" dirty="0">
              <a:solidFill>
                <a:schemeClr val="lt1"/>
              </a:solidFill>
              <a:latin typeface="Calibri"/>
              <a:ea typeface="Calibri"/>
              <a:cs typeface="Calibri"/>
              <a:sym typeface="Calibri"/>
            </a:endParaRPr>
          </a:p>
        </p:txBody>
      </p:sp>
      <p:sp>
        <p:nvSpPr>
          <p:cNvPr id="144" name="Google Shape;144;p8"/>
          <p:cNvSpPr txBox="1"/>
          <p:nvPr/>
        </p:nvSpPr>
        <p:spPr>
          <a:xfrm rot="-5400000">
            <a:off x="9294103" y="3812607"/>
            <a:ext cx="1713472" cy="448187"/>
          </a:xfrm>
          <a:prstGeom prst="rect">
            <a:avLst/>
          </a:prstGeom>
          <a:noFill/>
          <a:ln>
            <a:noFill/>
          </a:ln>
        </p:spPr>
        <p:txBody>
          <a:bodyPr spcFirstLastPara="1" wrap="square" lIns="91400" tIns="45700" rIns="91400" bIns="45700" anchor="t" anchorCtr="0">
            <a:noAutofit/>
          </a:bodyPr>
          <a:lstStyle/>
          <a:p>
            <a:pPr>
              <a:lnSpc>
                <a:spcPct val="95000"/>
              </a:lnSpc>
              <a:buClr>
                <a:schemeClr val="dk1"/>
              </a:buClr>
              <a:buSzPts val="1999"/>
            </a:pPr>
            <a:r>
              <a:rPr lang="en-US" sz="1999" b="1" dirty="0">
                <a:solidFill>
                  <a:schemeClr val="dk1"/>
                </a:solidFill>
                <a:latin typeface="Calibri"/>
                <a:ea typeface="Calibri"/>
                <a:cs typeface="Calibri"/>
                <a:sym typeface="Calibri"/>
              </a:rPr>
              <a:t>Exigencias finales</a:t>
            </a:r>
            <a:endParaRPr dirty="0"/>
          </a:p>
        </p:txBody>
      </p:sp>
      <p:sp>
        <p:nvSpPr>
          <p:cNvPr id="145" name="Google Shape;145;p8"/>
          <p:cNvSpPr txBox="1"/>
          <p:nvPr/>
        </p:nvSpPr>
        <p:spPr>
          <a:xfrm rot="-5400000">
            <a:off x="1242432" y="4132948"/>
            <a:ext cx="1324956" cy="448187"/>
          </a:xfrm>
          <a:prstGeom prst="rect">
            <a:avLst/>
          </a:prstGeom>
          <a:noFill/>
          <a:ln>
            <a:noFill/>
          </a:ln>
        </p:spPr>
        <p:txBody>
          <a:bodyPr spcFirstLastPara="1" wrap="square" lIns="91400" tIns="45700" rIns="91400" bIns="45700" anchor="t" anchorCtr="0">
            <a:noAutofit/>
          </a:bodyPr>
          <a:lstStyle/>
          <a:p>
            <a:pPr>
              <a:lnSpc>
                <a:spcPct val="95000"/>
              </a:lnSpc>
              <a:buClr>
                <a:schemeClr val="dk1"/>
              </a:buClr>
              <a:buSzPts val="1999"/>
            </a:pPr>
            <a:r>
              <a:rPr lang="en-US" sz="1999" b="1" dirty="0">
                <a:solidFill>
                  <a:schemeClr val="dk1"/>
                </a:solidFill>
                <a:latin typeface="Calibri"/>
                <a:ea typeface="Calibri"/>
                <a:cs typeface="Calibri"/>
                <a:sym typeface="Calibri"/>
              </a:rPr>
              <a:t>Recursos</a:t>
            </a:r>
            <a:endParaRPr dirty="0"/>
          </a:p>
        </p:txBody>
      </p:sp>
      <p:sp>
        <p:nvSpPr>
          <p:cNvPr id="146" name="Google Shape;146;p8"/>
          <p:cNvSpPr/>
          <p:nvPr/>
        </p:nvSpPr>
        <p:spPr>
          <a:xfrm>
            <a:off x="3295534" y="2635441"/>
            <a:ext cx="762116" cy="3495084"/>
          </a:xfrm>
          <a:prstGeom prst="rect">
            <a:avLst/>
          </a:prstGeom>
          <a:noFill/>
          <a:ln w="571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sz="1799" dirty="0">
              <a:solidFill>
                <a:schemeClr val="lt1"/>
              </a:solidFill>
              <a:latin typeface="Calibri"/>
              <a:ea typeface="Calibri"/>
              <a:cs typeface="Calibri"/>
              <a:sym typeface="Calibri"/>
            </a:endParaRPr>
          </a:p>
        </p:txBody>
      </p:sp>
      <p:sp>
        <p:nvSpPr>
          <p:cNvPr id="14" name="Oval 13">
            <a:extLst>
              <a:ext uri="{FF2B5EF4-FFF2-40B4-BE49-F238E27FC236}">
                <a16:creationId xmlns:a16="http://schemas.microsoft.com/office/drawing/2014/main" id="{CA755C25-9914-C74A-8A75-93DA8A383527}"/>
              </a:ext>
            </a:extLst>
          </p:cNvPr>
          <p:cNvSpPr/>
          <p:nvPr/>
        </p:nvSpPr>
        <p:spPr>
          <a:xfrm>
            <a:off x="10209355" y="1377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24.mp3" descr="Track1_Lecture6_Slide24.mp3">
            <a:hlinkClick r:id="" action="ppaction://media"/>
            <a:extLst>
              <a:ext uri="{FF2B5EF4-FFF2-40B4-BE49-F238E27FC236}">
                <a16:creationId xmlns:a16="http://schemas.microsoft.com/office/drawing/2014/main" id="{9F7129A4-E8D1-AC43-8816-8CBAEC0397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09355" y="215106"/>
            <a:ext cx="812800" cy="812800"/>
          </a:xfrm>
          <a:prstGeom prst="rect">
            <a:avLst/>
          </a:prstGeom>
        </p:spPr>
      </p:pic>
      <p:sp>
        <p:nvSpPr>
          <p:cNvPr id="17" name="Google Shape;141;p8">
            <a:extLst>
              <a:ext uri="{FF2B5EF4-FFF2-40B4-BE49-F238E27FC236}">
                <a16:creationId xmlns:a16="http://schemas.microsoft.com/office/drawing/2014/main" id="{ED514CFC-5237-6A45-BF21-5EE19E6654B3}"/>
              </a:ext>
            </a:extLst>
          </p:cNvPr>
          <p:cNvSpPr txBox="1">
            <a:spLocks noGrp="1"/>
          </p:cNvSpPr>
          <p:nvPr>
            <p:ph idx="1"/>
          </p:nvPr>
        </p:nvSpPr>
        <p:spPr>
          <a:xfrm>
            <a:off x="838199" y="1903113"/>
            <a:ext cx="10964159" cy="467026"/>
          </a:xfrm>
          <a:prstGeom prst="rect">
            <a:avLst/>
          </a:prstGeom>
          <a:noFill/>
          <a:ln>
            <a:noFill/>
          </a:ln>
        </p:spPr>
        <p:txBody>
          <a:bodyPr spcFirstLastPara="1" vert="horz" wrap="square" lIns="91425" tIns="45700" rIns="91425" bIns="45700" rtlCol="0" anchor="t" anchorCtr="0">
            <a:noAutofit/>
          </a:bodyPr>
          <a:lstStyle/>
          <a:p>
            <a:pPr marL="0" indent="0">
              <a:lnSpc>
                <a:spcPct val="95000"/>
              </a:lnSpc>
              <a:spcBef>
                <a:spcPts val="0"/>
              </a:spcBef>
              <a:buClr>
                <a:schemeClr val="dk1"/>
              </a:buClr>
              <a:buSzPts val="3200"/>
              <a:buNone/>
            </a:pPr>
            <a:r>
              <a:rPr lang="en-US" sz="2000" dirty="0"/>
              <a:t>Sistema complejo que incluye numerosas cadenas de suministro que vinculan los recursos energéticos con la demanda final de energía.</a:t>
            </a:r>
            <a:endParaRPr sz="2000" dirty="0"/>
          </a:p>
        </p:txBody>
      </p:sp>
      <p:sp>
        <p:nvSpPr>
          <p:cNvPr id="18" name="Rectangle 17">
            <a:extLst>
              <a:ext uri="{FF2B5EF4-FFF2-40B4-BE49-F238E27FC236}">
                <a16:creationId xmlns:a16="http://schemas.microsoft.com/office/drawing/2014/main" id="{C4F197FF-3E67-8548-B816-B38E012164DC}"/>
              </a:ext>
            </a:extLst>
          </p:cNvPr>
          <p:cNvSpPr/>
          <p:nvPr/>
        </p:nvSpPr>
        <p:spPr>
          <a:xfrm>
            <a:off x="838199" y="1396820"/>
            <a:ext cx="1879041" cy="400110"/>
          </a:xfrm>
          <a:prstGeom prst="rect">
            <a:avLst/>
          </a:prstGeom>
        </p:spPr>
        <p:txBody>
          <a:bodyPr wrap="none">
            <a:spAutoFit/>
          </a:bodyPr>
          <a:lstStyle/>
          <a:p>
            <a:r>
              <a:rPr lang="en-US" sz="2000" b="1" dirty="0">
                <a:solidFill>
                  <a:schemeClr val="accent5">
                    <a:lumMod val="60000"/>
                    <a:lumOff val="40000"/>
                  </a:schemeClr>
                </a:solidFill>
                <a:latin typeface="Open Sans"/>
                <a:ea typeface="+mn-lt"/>
                <a:cs typeface="+mn-lt"/>
              </a:rPr>
              <a:t>Política energética</a:t>
            </a:r>
            <a:endParaRPr lang="en-GB" sz="2000" b="1" dirty="0">
              <a:solidFill>
                <a:schemeClr val="accent5">
                  <a:lumMod val="60000"/>
                  <a:lumOff val="40000"/>
                </a:schemeClr>
              </a:solidFill>
              <a:latin typeface="Open Sans"/>
              <a:ea typeface="+mn-lt"/>
              <a:cs typeface="+mn-lt"/>
            </a:endParaRPr>
          </a:p>
        </p:txBody>
      </p:sp>
      <p:sp>
        <p:nvSpPr>
          <p:cNvPr id="19" name="Rectangle 18">
            <a:extLst>
              <a:ext uri="{FF2B5EF4-FFF2-40B4-BE49-F238E27FC236}">
                <a16:creationId xmlns:a16="http://schemas.microsoft.com/office/drawing/2014/main" id="{3FF25569-8A23-C342-BCAE-10E1174B13E0}"/>
              </a:ext>
            </a:extLst>
          </p:cNvPr>
          <p:cNvSpPr/>
          <p:nvPr/>
        </p:nvSpPr>
        <p:spPr>
          <a:xfrm>
            <a:off x="659198" y="6039282"/>
            <a:ext cx="1729961"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Taliotis et al. 2018</a:t>
            </a:r>
          </a:p>
        </p:txBody>
      </p:sp>
      <p:sp>
        <p:nvSpPr>
          <p:cNvPr id="20" name="TextBox 19">
            <a:extLst>
              <a:ext uri="{FF2B5EF4-FFF2-40B4-BE49-F238E27FC236}">
                <a16:creationId xmlns:a16="http://schemas.microsoft.com/office/drawing/2014/main" id="{75CD4AA7-DBA6-B746-B75B-CBF93FFA3455}"/>
              </a:ext>
            </a:extLst>
          </p:cNvPr>
          <p:cNvSpPr txBox="1"/>
          <p:nvPr/>
        </p:nvSpPr>
        <p:spPr>
          <a:xfrm>
            <a:off x="9926745" y="5703262"/>
            <a:ext cx="1699731" cy="400110"/>
          </a:xfrm>
          <a:prstGeom prst="rect">
            <a:avLst/>
          </a:prstGeom>
          <a:noFill/>
        </p:spPr>
        <p:txBody>
          <a:bodyPr wrap="square" rtlCol="0">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Imagen de </a:t>
            </a:r>
            <a:r>
              <a:rPr lang="en-GB" sz="1000" dirty="0">
                <a:latin typeface="Open Sans" panose="020B0606030504020204" pitchFamily="34" charset="0"/>
                <a:ea typeface="Open Sans" panose="020B0606030504020204" pitchFamily="34" charset="0"/>
                <a:cs typeface="Open Sans" panose="020B0606030504020204" pitchFamily="34" charset="0"/>
              </a:rPr>
              <a:t>Taliotis et al.,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8008124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81" fill="hold"/>
                                        <p:tgtEl>
                                          <p:spTgt spid="2"/>
                                        </p:tgtEl>
                                      </p:cBhvr>
                                    </p:cmd>
                                  </p:childTnLst>
                                </p:cTn>
                              </p:par>
                            </p:childTnLst>
                          </p:cTn>
                        </p:par>
                      </p:childTnLst>
                    </p:cTn>
                  </p:par>
                </p:childTnLst>
              </p:cTn>
              <p:nextCondLst>
                <p:cond evt="onClick" delay="0">
                  <p:tgtEl>
                    <p:spTgt spid="2"/>
                  </p:tgtEl>
                </p:cond>
              </p:nextCondLst>
            </p:seq>
            <p:audio>
              <p:cMediaNode vol="81818">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Conferencia 6.4 Referencias</a:t>
            </a:r>
          </a:p>
        </p:txBody>
      </p:sp>
      <p:sp>
        <p:nvSpPr>
          <p:cNvPr id="3" name="Rectangle 2"/>
          <p:cNvSpPr/>
          <p:nvPr/>
        </p:nvSpPr>
        <p:spPr>
          <a:xfrm>
            <a:off x="838200" y="1690687"/>
            <a:ext cx="5713429" cy="1200329"/>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Taliotis, C., Gardumi, F., Shivakumar, A., Sridharan, V., Ramos, E., Beltramo, A., Rogner, H., Howells, M., 2018. Introduction to Energy Systems Modelling.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https://doi.org/10.5281/ZENODO.1493074</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4862172"/>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52DA8E4A-63A7-1C49-9BDE-1C6D33E9468F}"/>
              </a:ext>
            </a:extLst>
          </p:cNvPr>
          <p:cNvSpPr txBox="1">
            <a:spLocks/>
          </p:cNvSpPr>
          <p:nvPr/>
        </p:nvSpPr>
        <p:spPr>
          <a:xfrm>
            <a:off x="718081" y="2211605"/>
            <a:ext cx="5966924"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Gracias por su atención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por su atención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¡en esta conferencia!</a:t>
            </a:r>
          </a:p>
        </p:txBody>
      </p:sp>
    </p:spTree>
    <p:extLst>
      <p:ext uri="{BB962C8B-B14F-4D97-AF65-F5344CB8AC3E}">
        <p14:creationId xmlns:p14="http://schemas.microsoft.com/office/powerpoint/2010/main" val="833151031"/>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1728193-180F-2D46-B13A-040783E8436A}"/>
              </a:ext>
            </a:extLst>
          </p:cNvPr>
          <p:cNvGrpSpPr/>
          <p:nvPr/>
        </p:nvGrpSpPr>
        <p:grpSpPr>
          <a:xfrm>
            <a:off x="3339465" y="4126495"/>
            <a:ext cx="1877504" cy="558800"/>
            <a:chOff x="929196" y="5461000"/>
            <a:chExt cx="1877504" cy="558800"/>
          </a:xfrm>
        </p:grpSpPr>
        <p:sp>
          <p:nvSpPr>
            <p:cNvPr id="8" name="Rounded Rectangle 7">
              <a:hlinkClick r:id="rId2"/>
              <a:extLst>
                <a:ext uri="{FF2B5EF4-FFF2-40B4-BE49-F238E27FC236}">
                  <a16:creationId xmlns:a16="http://schemas.microsoft.com/office/drawing/2014/main" id="{950080AF-A60B-CF42-869F-9312BFDA5534}"/>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68E0003-2CFD-1840-8389-5DB99265857A}"/>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10" name="Rounded Rectangle 9">
              <a:hlinkClick r:id="rId3"/>
              <a:extLst>
                <a:ext uri="{FF2B5EF4-FFF2-40B4-BE49-F238E27FC236}">
                  <a16:creationId xmlns:a16="http://schemas.microsoft.com/office/drawing/2014/main" id="{883ABBC0-6527-DD43-956B-99DC5D703DD0}"/>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descr="Graphical user interface, website&#10;&#10;Description automatically generated">
            <a:extLst>
              <a:ext uri="{FF2B5EF4-FFF2-40B4-BE49-F238E27FC236}">
                <a16:creationId xmlns:a16="http://schemas.microsoft.com/office/drawing/2014/main" id="{202B0E1F-A353-C441-B583-34F045DB61F0}"/>
              </a:ext>
            </a:extLst>
          </p:cNvPr>
          <p:cNvPicPr>
            <a:picLocks noChangeAspect="1"/>
          </p:cNvPicPr>
          <p:nvPr/>
        </p:nvPicPr>
        <p:blipFill>
          <a:blip r:embed="rId4"/>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DBF663E-AE77-8341-98DE-9EC7F1F192A1}"/>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Cursos CCG (esto le llevará </a:t>
            </a:r>
            <a:br>
              <a:rPr lang="en-US" sz="800" dirty="0">
                <a:solidFill>
                  <a:schemeClr val="bg1"/>
                </a:solidFill>
                <a:latin typeface="Open Sans "/>
              </a:rPr>
            </a:br>
            <a:r>
              <a:rPr lang="en-US" sz="800" dirty="0">
                <a:solidFill>
                  <a:schemeClr val="bg1"/>
                </a:solidFill>
                <a:latin typeface="Open Sans "/>
              </a:rPr>
              <a:t>a la página web http://www.ClimateCompatibleGrowth.com/teachingmaterials)</a:t>
            </a:r>
            <a:endParaRPr lang="en-GB" sz="800" dirty="0">
              <a:solidFill>
                <a:schemeClr val="bg1"/>
              </a:solidFill>
              <a:latin typeface="Open Sans "/>
              <a:ea typeface="+mn-lt"/>
              <a:cs typeface="+mn-lt"/>
            </a:endParaRPr>
          </a:p>
        </p:txBody>
      </p:sp>
      <p:sp>
        <p:nvSpPr>
          <p:cNvPr id="13" name="TextBox 12">
            <a:extLst>
              <a:ext uri="{FF2B5EF4-FFF2-40B4-BE49-F238E27FC236}">
                <a16:creationId xmlns:a16="http://schemas.microsoft.com/office/drawing/2014/main" id="{E00B22F2-E49C-1F47-934F-4925B900F215}"/>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Conferencia 6: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Plataforma de Electrificación Global. Versión 1.0. [en línea</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presentación]. Crecimiento compatible con el clima</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Programa de Asistencia para la Gestión del Sector Energético y Grupo del Banco Mundial</a:t>
            </a:r>
            <a:endParaRPr lang="en-US" sz="800" dirty="0">
              <a:solidFill>
                <a:schemeClr val="bg1"/>
              </a:solidFill>
              <a:latin typeface="Open Sans"/>
              <a:ea typeface="+mn-lt"/>
              <a:cs typeface="+mn-lt"/>
            </a:endParaRPr>
          </a:p>
        </p:txBody>
      </p:sp>
    </p:spTree>
    <p:extLst>
      <p:ext uri="{BB962C8B-B14F-4D97-AF65-F5344CB8AC3E}">
        <p14:creationId xmlns:p14="http://schemas.microsoft.com/office/powerpoint/2010/main" val="24295971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2" name="Title 1"/>
          <p:cNvSpPr>
            <a:spLocks noGrp="1"/>
          </p:cNvSpPr>
          <p:nvPr>
            <p:ph type="title"/>
          </p:nvPr>
        </p:nvSpPr>
        <p:spPr>
          <a:xfrm>
            <a:off x="701351" y="108743"/>
            <a:ext cx="7873314" cy="1325563"/>
          </a:xfrm>
        </p:spPr>
        <p:txBody>
          <a:bodyPr>
            <a:normAutofit/>
          </a:bodyPr>
          <a:lstStyle/>
          <a:p>
            <a:r>
              <a:rPr lang="en-GB" dirty="0"/>
              <a:t>6.1 Resultados y resúmenes de OnSSET</a:t>
            </a:r>
          </a:p>
        </p:txBody>
      </p:sp>
      <p:sp>
        <p:nvSpPr>
          <p:cNvPr id="381" name="Google Shape;381;p22"/>
          <p:cNvSpPr txBox="1"/>
          <p:nvPr/>
        </p:nvSpPr>
        <p:spPr>
          <a:xfrm>
            <a:off x="6286497" y="5661942"/>
            <a:ext cx="5580255" cy="518565"/>
          </a:xfrm>
          <a:prstGeom prst="rect">
            <a:avLst/>
          </a:prstGeom>
          <a:noFill/>
          <a:ln>
            <a:noFill/>
          </a:ln>
        </p:spPr>
        <p:txBody>
          <a:bodyPr spcFirstLastPara="1" wrap="square" lIns="91375" tIns="45675" rIns="91375" bIns="45675" anchor="t" anchorCtr="0">
            <a:noAutofit/>
          </a:bodyPr>
          <a:lstStyle/>
          <a:p>
            <a:pPr marL="0" marR="0" lvl="0" indent="0" algn="l" rtl="0">
              <a:lnSpc>
                <a:spcPct val="90000"/>
              </a:lnSpc>
              <a:spcBef>
                <a:spcPts val="0"/>
              </a:spcBef>
              <a:spcAft>
                <a:spcPts val="0"/>
              </a:spcAft>
              <a:buClr>
                <a:schemeClr val="dk1"/>
              </a:buClr>
              <a:buSzPts val="2200"/>
              <a:buFont typeface="Arial"/>
              <a:buNone/>
            </a:pPr>
            <a:endParaRPr sz="2200" dirty="0">
              <a:solidFill>
                <a:schemeClr val="dk1"/>
              </a:solidFill>
              <a:latin typeface="Calibri"/>
              <a:ea typeface="Calibri"/>
              <a:cs typeface="Calibri"/>
              <a:sym typeface="Calibri"/>
            </a:endParaRPr>
          </a:p>
        </p:txBody>
      </p:sp>
      <p:pic>
        <p:nvPicPr>
          <p:cNvPr id="382" name="Google Shape;382;p22"/>
          <p:cNvPicPr preferRelativeResize="0"/>
          <p:nvPr/>
        </p:nvPicPr>
        <p:blipFill rotWithShape="1">
          <a:blip r:embed="rId5">
            <a:alphaModFix/>
          </a:blip>
          <a:srcRect/>
          <a:stretch/>
        </p:blipFill>
        <p:spPr>
          <a:xfrm>
            <a:off x="739881" y="1838545"/>
            <a:ext cx="8141898" cy="4341962"/>
          </a:xfrm>
          <a:prstGeom prst="rect">
            <a:avLst/>
          </a:prstGeom>
          <a:noFill/>
          <a:ln>
            <a:noFill/>
          </a:ln>
        </p:spPr>
      </p:pic>
      <p:sp>
        <p:nvSpPr>
          <p:cNvPr id="383" name="Google Shape;383;p22"/>
          <p:cNvSpPr/>
          <p:nvPr/>
        </p:nvSpPr>
        <p:spPr>
          <a:xfrm>
            <a:off x="8920309" y="2216690"/>
            <a:ext cx="2452507" cy="2997379"/>
          </a:xfrm>
          <a:prstGeom prst="roundRect">
            <a:avLst>
              <a:gd name="adj" fmla="val 16667"/>
            </a:avLst>
          </a:prstGeom>
          <a:noFill/>
          <a:ln w="12700" cap="flat" cmpd="sng">
            <a:solidFill>
              <a:srgbClr val="42719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84" name="Google Shape;384;p22"/>
          <p:cNvSpPr/>
          <p:nvPr/>
        </p:nvSpPr>
        <p:spPr>
          <a:xfrm>
            <a:off x="8984104" y="2370358"/>
            <a:ext cx="2452507" cy="2886904"/>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1600" dirty="0">
                <a:solidFill>
                  <a:schemeClr val="dk1"/>
                </a:solidFill>
                <a:latin typeface="Calibri"/>
                <a:ea typeface="Calibri"/>
                <a:cs typeface="Calibri"/>
                <a:sym typeface="Calibri"/>
              </a:rPr>
              <a:t>Basado en la división óptima identificar por tecnología:</a:t>
            </a:r>
            <a:endParaRPr dirty="0"/>
          </a:p>
          <a:p>
            <a:pPr marL="285750" marR="0" lvl="0" indent="-285750" algn="l" rtl="0">
              <a:lnSpc>
                <a:spcPct val="130000"/>
              </a:lnSpc>
              <a:spcBef>
                <a:spcPts val="600"/>
              </a:spcBef>
              <a:spcAft>
                <a:spcPts val="0"/>
              </a:spcAft>
              <a:buClr>
                <a:schemeClr val="dk1"/>
              </a:buClr>
              <a:buSzPts val="1600"/>
              <a:buFont typeface="Arial"/>
              <a:buChar char="•"/>
            </a:pPr>
            <a:r>
              <a:rPr lang="en-US" sz="1600" dirty="0">
                <a:solidFill>
                  <a:schemeClr val="dk1"/>
                </a:solidFill>
                <a:latin typeface="Calibri"/>
                <a:ea typeface="Calibri"/>
                <a:cs typeface="Calibri"/>
                <a:sym typeface="Calibri"/>
              </a:rPr>
              <a:t>Nuevas conexiones</a:t>
            </a:r>
          </a:p>
          <a:p>
            <a:pPr marL="285750" marR="0" lvl="0" indent="-285750" algn="l" rtl="0">
              <a:lnSpc>
                <a:spcPct val="130000"/>
              </a:lnSpc>
              <a:spcBef>
                <a:spcPts val="600"/>
              </a:spcBef>
              <a:spcAft>
                <a:spcPts val="0"/>
              </a:spcAft>
              <a:buClr>
                <a:schemeClr val="dk1"/>
              </a:buClr>
              <a:buSzPts val="1600"/>
              <a:buFont typeface="Arial"/>
              <a:buChar char="•"/>
            </a:pPr>
            <a:r>
              <a:rPr lang="en-US" sz="1600" dirty="0">
                <a:solidFill>
                  <a:schemeClr val="dk1"/>
                </a:solidFill>
                <a:latin typeface="Calibri"/>
                <a:ea typeface="Calibri"/>
                <a:cs typeface="Calibri"/>
                <a:sym typeface="Calibri"/>
              </a:rPr>
              <a:t>Capacidad adicional necesaria</a:t>
            </a:r>
            <a:endParaRPr dirty="0"/>
          </a:p>
          <a:p>
            <a:pPr marL="285750" marR="0" lvl="0" indent="-285750" algn="l" rtl="0">
              <a:lnSpc>
                <a:spcPct val="130000"/>
              </a:lnSpc>
              <a:spcBef>
                <a:spcPts val="600"/>
              </a:spcBef>
              <a:spcAft>
                <a:spcPts val="0"/>
              </a:spcAft>
              <a:buClr>
                <a:schemeClr val="dk1"/>
              </a:buClr>
              <a:buSzPts val="1600"/>
              <a:buFont typeface="Arial"/>
              <a:buChar char="•"/>
            </a:pPr>
            <a:r>
              <a:rPr lang="en-US" sz="1600" dirty="0">
                <a:solidFill>
                  <a:schemeClr val="dk1"/>
                </a:solidFill>
                <a:latin typeface="Calibri"/>
                <a:ea typeface="Calibri"/>
                <a:cs typeface="Calibri"/>
                <a:sym typeface="Calibri"/>
              </a:rPr>
              <a:t>Requisitos de inversión</a:t>
            </a:r>
            <a:endParaRPr dirty="0">
              <a:solidFill>
                <a:schemeClr val="dk1"/>
              </a:solidFill>
            </a:endParaRPr>
          </a:p>
          <a:p>
            <a:pPr marL="285750" marR="0" lvl="0" indent="-184150" algn="l" rtl="0">
              <a:spcBef>
                <a:spcPts val="60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p:txBody>
      </p:sp>
      <p:cxnSp>
        <p:nvCxnSpPr>
          <p:cNvPr id="385" name="Google Shape;385;p22"/>
          <p:cNvCxnSpPr/>
          <p:nvPr/>
        </p:nvCxnSpPr>
        <p:spPr>
          <a:xfrm flipV="1">
            <a:off x="10648400" y="5408989"/>
            <a:ext cx="0" cy="296146"/>
          </a:xfrm>
          <a:prstGeom prst="straightConnector1">
            <a:avLst/>
          </a:prstGeom>
          <a:noFill/>
          <a:ln w="9525" cap="flat" cmpd="sng">
            <a:solidFill>
              <a:srgbClr val="0C0C0C"/>
            </a:solidFill>
            <a:prstDash val="solid"/>
            <a:miter lim="800000"/>
            <a:headEnd type="none" w="sm" len="sm"/>
            <a:tailEnd type="triangle" w="med" len="med"/>
          </a:ln>
        </p:spPr>
      </p:cxnSp>
      <p:cxnSp>
        <p:nvCxnSpPr>
          <p:cNvPr id="386" name="Google Shape;386;p22"/>
          <p:cNvCxnSpPr>
            <a:endCxn id="388" idx="3"/>
          </p:cNvCxnSpPr>
          <p:nvPr/>
        </p:nvCxnSpPr>
        <p:spPr>
          <a:xfrm flipH="1">
            <a:off x="6326805" y="5705135"/>
            <a:ext cx="4328262" cy="1"/>
          </a:xfrm>
          <a:prstGeom prst="straightConnector1">
            <a:avLst/>
          </a:prstGeom>
          <a:noFill/>
          <a:ln w="9525" cap="flat" cmpd="sng">
            <a:solidFill>
              <a:srgbClr val="0C0C0C"/>
            </a:solidFill>
            <a:prstDash val="solid"/>
            <a:miter lim="800000"/>
            <a:headEnd type="none" w="sm" len="sm"/>
            <a:tailEnd type="none" w="sm" len="sm"/>
          </a:ln>
        </p:spPr>
      </p:cxnSp>
      <p:sp>
        <p:nvSpPr>
          <p:cNvPr id="387" name="Google Shape;387;p22"/>
          <p:cNvSpPr txBox="1"/>
          <p:nvPr/>
        </p:nvSpPr>
        <p:spPr>
          <a:xfrm>
            <a:off x="701351" y="1389567"/>
            <a:ext cx="6736793" cy="44787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Paso 7. Resultados, resúmenes y visualización</a:t>
            </a:r>
            <a:endParaRPr sz="2000" b="1" dirty="0">
              <a:solidFill>
                <a:schemeClr val="accent5">
                  <a:lumMod val="60000"/>
                  <a:lumOff val="40000"/>
                </a:schemeClr>
              </a:solidFill>
              <a:latin typeface="Open Sans"/>
              <a:ea typeface="+mn-lt"/>
              <a:cs typeface="+mn-lt"/>
              <a:sym typeface="Calibri"/>
            </a:endParaRPr>
          </a:p>
          <a:p>
            <a:pPr marL="0" marR="0" lvl="0" indent="0" algn="l" rtl="0">
              <a:lnSpc>
                <a:spcPct val="90000"/>
              </a:lnSpc>
              <a:spcBef>
                <a:spcPts val="16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388" name="Google Shape;388;p22"/>
          <p:cNvSpPr/>
          <p:nvPr/>
        </p:nvSpPr>
        <p:spPr>
          <a:xfrm>
            <a:off x="4324563" y="5046212"/>
            <a:ext cx="2002242" cy="1317847"/>
          </a:xfrm>
          <a:prstGeom prst="roundRect">
            <a:avLst>
              <a:gd name="adj" fmla="val 16667"/>
            </a:avLst>
          </a:prstGeom>
          <a:noFill/>
          <a:ln w="19050" cap="flat" cmpd="sng">
            <a:solidFill>
              <a:srgbClr val="0C0C0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2" name="Rectangle 11"/>
          <p:cNvSpPr/>
          <p:nvPr/>
        </p:nvSpPr>
        <p:spPr>
          <a:xfrm>
            <a:off x="838198" y="6159882"/>
            <a:ext cx="1566454"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Sahlberg et al. 2021</a:t>
            </a:r>
          </a:p>
        </p:txBody>
      </p:sp>
      <p:sp>
        <p:nvSpPr>
          <p:cNvPr id="13" name="Rectangle 12"/>
          <p:cNvSpPr/>
          <p:nvPr/>
        </p:nvSpPr>
        <p:spPr>
          <a:xfrm>
            <a:off x="7867951" y="6070152"/>
            <a:ext cx="3260829" cy="246221"/>
          </a:xfrm>
          <a:prstGeom prst="rect">
            <a:avLst/>
          </a:prstGeom>
        </p:spPr>
        <p:txBody>
          <a:bodyPr wrap="none" lIns="91440" tIns="45720" rIns="91440" bIns="45720" anchor="t">
            <a:spAutoFit/>
          </a:bodyPr>
          <a:lstStyle/>
          <a:p>
            <a:r>
              <a:rPr lang="en-GB" sz="1000" b="1" dirty="0">
                <a:latin typeface="Open Sans"/>
              </a:rPr>
              <a:t>Fuente de la imagen</a:t>
            </a:r>
            <a:r>
              <a:rPr lang="en-GB" sz="1000" dirty="0">
                <a:latin typeface="Open Sans"/>
              </a:rPr>
              <a:t>: Mentis et al. 2017, </a:t>
            </a:r>
            <a:r>
              <a:rPr lang="en-GB" sz="1000" dirty="0">
                <a:latin typeface="Open Sans"/>
                <a:hlinkClick r:id="rId6"/>
              </a:rPr>
              <a:t>imagen </a:t>
            </a:r>
            <a:r>
              <a:rPr lang="en-GB" sz="1000" dirty="0">
                <a:latin typeface="Open Sans"/>
                <a:hlinkClick r:id="rId7"/>
              </a:rPr>
              <a:t>CC-BY 3.0</a:t>
            </a:r>
            <a:endParaRPr lang="en-GB" sz="1000" dirty="0">
              <a:latin typeface="Open Sans"/>
            </a:endParaRPr>
          </a:p>
        </p:txBody>
      </p:sp>
      <p:sp>
        <p:nvSpPr>
          <p:cNvPr id="14" name="Oval 13">
            <a:extLst>
              <a:ext uri="{FF2B5EF4-FFF2-40B4-BE49-F238E27FC236}">
                <a16:creationId xmlns:a16="http://schemas.microsoft.com/office/drawing/2014/main" id="{54B69102-9C1F-1B43-AA26-CBFB766E6611}"/>
              </a:ext>
            </a:extLst>
          </p:cNvPr>
          <p:cNvSpPr/>
          <p:nvPr/>
        </p:nvSpPr>
        <p:spPr>
          <a:xfrm>
            <a:off x="9847190" y="2937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6_Slide3.mp3" descr="Track1_Lecture6_Slide3.mp3">
            <a:hlinkClick r:id="" action="ppaction://media"/>
            <a:extLst>
              <a:ext uri="{FF2B5EF4-FFF2-40B4-BE49-F238E27FC236}">
                <a16:creationId xmlns:a16="http://schemas.microsoft.com/office/drawing/2014/main" id="{344EC5FE-6067-8642-BA2E-889841DC14C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18555" y="365125"/>
            <a:ext cx="812800" cy="812800"/>
          </a:xfrm>
          <a:prstGeom prst="rect">
            <a:avLst/>
          </a:prstGeom>
        </p:spPr>
      </p:pic>
    </p:spTree>
    <p:extLst>
      <p:ext uri="{BB962C8B-B14F-4D97-AF65-F5344CB8AC3E}">
        <p14:creationId xmlns:p14="http://schemas.microsoft.com/office/powerpoint/2010/main" val="129527286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5" name="Google Shape;395;p23"/>
          <p:cNvSpPr txBox="1"/>
          <p:nvPr/>
        </p:nvSpPr>
        <p:spPr>
          <a:xfrm>
            <a:off x="6286497" y="5661942"/>
            <a:ext cx="5580255" cy="518565"/>
          </a:xfrm>
          <a:prstGeom prst="rect">
            <a:avLst/>
          </a:prstGeom>
          <a:noFill/>
          <a:ln>
            <a:noFill/>
          </a:ln>
        </p:spPr>
        <p:txBody>
          <a:bodyPr spcFirstLastPara="1" wrap="square" lIns="91375" tIns="45675" rIns="91375" bIns="45675" anchor="t" anchorCtr="0">
            <a:noAutofit/>
          </a:bodyPr>
          <a:lstStyle/>
          <a:p>
            <a:pPr marL="0" marR="0" lvl="0" indent="0" algn="l" rtl="0">
              <a:lnSpc>
                <a:spcPct val="90000"/>
              </a:lnSpc>
              <a:spcBef>
                <a:spcPts val="0"/>
              </a:spcBef>
              <a:spcAft>
                <a:spcPts val="0"/>
              </a:spcAft>
              <a:buClr>
                <a:schemeClr val="dk1"/>
              </a:buClr>
              <a:buSzPts val="2200"/>
              <a:buFont typeface="Arial"/>
              <a:buNone/>
            </a:pPr>
            <a:endParaRPr sz="2200" dirty="0">
              <a:solidFill>
                <a:schemeClr val="dk1"/>
              </a:solidFill>
              <a:latin typeface="Calibri"/>
              <a:ea typeface="Calibri"/>
              <a:cs typeface="Calibri"/>
              <a:sym typeface="Calibri"/>
            </a:endParaRPr>
          </a:p>
        </p:txBody>
      </p:sp>
      <p:sp>
        <p:nvSpPr>
          <p:cNvPr id="396" name="Google Shape;396;p23"/>
          <p:cNvSpPr/>
          <p:nvPr/>
        </p:nvSpPr>
        <p:spPr>
          <a:xfrm>
            <a:off x="336326" y="1938964"/>
            <a:ext cx="3168230" cy="1890408"/>
          </a:xfrm>
          <a:prstGeom prst="roundRect">
            <a:avLst>
              <a:gd name="adj" fmla="val 16667"/>
            </a:avLst>
          </a:prstGeom>
          <a:noFill/>
          <a:ln w="12700" cap="flat" cmpd="sng">
            <a:solidFill>
              <a:srgbClr val="42719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97" name="Google Shape;397;p23"/>
          <p:cNvSpPr/>
          <p:nvPr/>
        </p:nvSpPr>
        <p:spPr>
          <a:xfrm>
            <a:off x="472290" y="2014771"/>
            <a:ext cx="3032266" cy="15542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Basado en la división óptima identificada por tecnología:</a:t>
            </a:r>
            <a:endParaRPr lang="en-US" dirty="0">
              <a:solidFill>
                <a:schemeClr val="dk1"/>
              </a:solidFill>
              <a:cs typeface="Calibri" panose="020F0502020204030204"/>
            </a:endParaRPr>
          </a:p>
          <a:p>
            <a:pPr marL="285750" marR="0" lvl="0" indent="-285750" algn="l" rtl="0">
              <a:spcBef>
                <a:spcPts val="600"/>
              </a:spcBef>
              <a:spcAft>
                <a:spcPts val="0"/>
              </a:spcAft>
              <a:buClr>
                <a:schemeClr val="dk1"/>
              </a:buClr>
              <a:buSzPts val="1600"/>
              <a:buFont typeface="Arial"/>
              <a:buChar char="•"/>
            </a:pPr>
            <a:r>
              <a:rPr lang="en-US" sz="1600" dirty="0">
                <a:solidFill>
                  <a:schemeClr val="dk1"/>
                </a:solidFill>
                <a:latin typeface="Calibri"/>
                <a:ea typeface="Calibri"/>
                <a:cs typeface="Calibri"/>
                <a:sym typeface="Calibri"/>
              </a:rPr>
              <a:t>Nuevas conexiones para 2030</a:t>
            </a:r>
            <a:endParaRPr dirty="0">
              <a:cs typeface="Calibri" panose="020F0502020204030204"/>
            </a:endParaRPr>
          </a:p>
          <a:p>
            <a:pPr marL="285750" marR="0" lvl="0" indent="-285750" algn="l" rtl="0">
              <a:spcBef>
                <a:spcPts val="600"/>
              </a:spcBef>
              <a:spcAft>
                <a:spcPts val="0"/>
              </a:spcAft>
              <a:buClr>
                <a:schemeClr val="dk1"/>
              </a:buClr>
              <a:buSzPts val="1600"/>
              <a:buFont typeface="Arial"/>
              <a:buChar char="•"/>
            </a:pPr>
            <a:r>
              <a:rPr lang="en-US" sz="1600" dirty="0">
                <a:solidFill>
                  <a:schemeClr val="dk1"/>
                </a:solidFill>
                <a:latin typeface="Calibri"/>
                <a:ea typeface="Calibri"/>
                <a:cs typeface="Calibri"/>
                <a:sym typeface="Calibri"/>
              </a:rPr>
              <a:t>Capacidad adicional necesaria</a:t>
            </a:r>
            <a:endParaRPr dirty="0">
              <a:cs typeface="Calibri" panose="020F0502020204030204"/>
            </a:endParaRPr>
          </a:p>
          <a:p>
            <a:pPr marL="285750" marR="0" lvl="0" indent="-285750" algn="l" rtl="0">
              <a:spcBef>
                <a:spcPts val="600"/>
              </a:spcBef>
              <a:spcAft>
                <a:spcPts val="0"/>
              </a:spcAft>
              <a:buClr>
                <a:schemeClr val="dk1"/>
              </a:buClr>
              <a:buSzPts val="1600"/>
              <a:buFont typeface="Arial"/>
              <a:buChar char="•"/>
            </a:pPr>
            <a:r>
              <a:rPr lang="en-US" sz="1600" dirty="0">
                <a:solidFill>
                  <a:schemeClr val="dk1"/>
                </a:solidFill>
                <a:latin typeface="Calibri"/>
                <a:ea typeface="Calibri"/>
                <a:cs typeface="Calibri"/>
                <a:sym typeface="Calibri"/>
              </a:rPr>
              <a:t>Requisitos de inversión</a:t>
            </a:r>
            <a:endParaRPr lang="en-US" sz="1600" dirty="0">
              <a:solidFill>
                <a:schemeClr val="dk1"/>
              </a:solidFill>
              <a:latin typeface="Calibri"/>
              <a:ea typeface="Calibri"/>
              <a:cs typeface="Calibri"/>
            </a:endParaRPr>
          </a:p>
        </p:txBody>
      </p:sp>
      <p:sp>
        <p:nvSpPr>
          <p:cNvPr id="399" name="Google Shape;399;p23"/>
          <p:cNvSpPr/>
          <p:nvPr/>
        </p:nvSpPr>
        <p:spPr>
          <a:xfrm>
            <a:off x="3671887" y="2730861"/>
            <a:ext cx="1412185" cy="181138"/>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402" name="Google Shape;402;p23"/>
          <p:cNvPicPr preferRelativeResize="0"/>
          <p:nvPr/>
        </p:nvPicPr>
        <p:blipFill rotWithShape="1">
          <a:blip r:embed="rId5">
            <a:alphaModFix/>
          </a:blip>
          <a:srcRect/>
          <a:stretch/>
        </p:blipFill>
        <p:spPr>
          <a:xfrm>
            <a:off x="740575" y="4073759"/>
            <a:ext cx="5840860" cy="2178188"/>
          </a:xfrm>
          <a:prstGeom prst="rect">
            <a:avLst/>
          </a:prstGeom>
          <a:noFill/>
          <a:ln>
            <a:noFill/>
          </a:ln>
        </p:spPr>
      </p:pic>
      <p:sp>
        <p:nvSpPr>
          <p:cNvPr id="13" name="Title 1"/>
          <p:cNvSpPr txBox="1">
            <a:spLocks/>
          </p:cNvSpPr>
          <p:nvPr/>
        </p:nvSpPr>
        <p:spPr>
          <a:xfrm>
            <a:off x="756698" y="76956"/>
            <a:ext cx="762617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6.1 Resultados y resúmenes de OnSSET</a:t>
            </a:r>
          </a:p>
        </p:txBody>
      </p:sp>
      <p:sp>
        <p:nvSpPr>
          <p:cNvPr id="11" name="Rectangle 10"/>
          <p:cNvSpPr/>
          <p:nvPr/>
        </p:nvSpPr>
        <p:spPr>
          <a:xfrm>
            <a:off x="472290" y="6164649"/>
            <a:ext cx="1566454"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Sahlberg et al. 2021</a:t>
            </a:r>
          </a:p>
        </p:txBody>
      </p:sp>
      <p:sp>
        <p:nvSpPr>
          <p:cNvPr id="12" name="TextBox 2"/>
          <p:cNvSpPr txBox="1"/>
          <p:nvPr/>
        </p:nvSpPr>
        <p:spPr>
          <a:xfrm>
            <a:off x="6339639" y="6128836"/>
            <a:ext cx="5473969" cy="246221"/>
          </a:xfrm>
          <a:prstGeom prst="rect">
            <a:avLst/>
          </a:prstGeom>
          <a:noFill/>
        </p:spPr>
        <p:txBody>
          <a:bodyPr wrap="square" lIns="91440" tIns="45720" rIns="91440" bIns="4572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Adaptada de 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imagen con </a:t>
            </a:r>
            <a:r>
              <a:rPr lang="en-GB" sz="1000" dirty="0">
                <a:latin typeface="Open Sans" panose="020B0606030504020204" pitchFamily="34" charset="0"/>
                <a:ea typeface="Open Sans" panose="020B0606030504020204" pitchFamily="34" charset="0"/>
                <a:cs typeface="Open Sans" panose="020B0606030504020204" pitchFamily="34" charset="0"/>
              </a:rPr>
              <a:t>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400" name="Google Shape;400;p23"/>
          <p:cNvSpPr/>
          <p:nvPr/>
        </p:nvSpPr>
        <p:spPr>
          <a:xfrm rot="5400000">
            <a:off x="689800" y="3902076"/>
            <a:ext cx="346475" cy="244925"/>
          </a:xfrm>
          <a:prstGeom prst="bentUpArrow">
            <a:avLst>
              <a:gd name="adj1" fmla="val 25000"/>
              <a:gd name="adj2" fmla="val 25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5" name="Oval 14">
            <a:extLst>
              <a:ext uri="{FF2B5EF4-FFF2-40B4-BE49-F238E27FC236}">
                <a16:creationId xmlns:a16="http://schemas.microsoft.com/office/drawing/2014/main" id="{7B5B9A64-263D-2843-A8F8-F4BAD7DE1920}"/>
              </a:ext>
            </a:extLst>
          </p:cNvPr>
          <p:cNvSpPr/>
          <p:nvPr/>
        </p:nvSpPr>
        <p:spPr>
          <a:xfrm>
            <a:off x="10346724" y="33367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4.mp3" descr="Track1_Lecture6_Slide4.mp3">
            <a:hlinkClick r:id="" action="ppaction://media"/>
            <a:extLst>
              <a:ext uri="{FF2B5EF4-FFF2-40B4-BE49-F238E27FC236}">
                <a16:creationId xmlns:a16="http://schemas.microsoft.com/office/drawing/2014/main" id="{0733E720-4C6D-2C4C-AAA5-544F551FB1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18089" y="405035"/>
            <a:ext cx="812800" cy="812800"/>
          </a:xfrm>
          <a:prstGeom prst="rect">
            <a:avLst/>
          </a:prstGeom>
        </p:spPr>
      </p:pic>
      <p:pic>
        <p:nvPicPr>
          <p:cNvPr id="401" name="Google Shape;401;p23"/>
          <p:cNvPicPr preferRelativeResize="0"/>
          <p:nvPr/>
        </p:nvPicPr>
        <p:blipFill rotWithShape="1">
          <a:blip r:embed="rId9">
            <a:alphaModFix/>
          </a:blip>
          <a:srcRect/>
          <a:stretch/>
        </p:blipFill>
        <p:spPr>
          <a:xfrm>
            <a:off x="5140143" y="1465081"/>
            <a:ext cx="6525414" cy="2607679"/>
          </a:xfrm>
          <a:prstGeom prst="rect">
            <a:avLst/>
          </a:prstGeom>
          <a:noFill/>
          <a:ln>
            <a:noFill/>
          </a:ln>
        </p:spPr>
      </p:pic>
      <p:sp>
        <p:nvSpPr>
          <p:cNvPr id="14" name="Google Shape;387;p22"/>
          <p:cNvSpPr txBox="1"/>
          <p:nvPr/>
        </p:nvSpPr>
        <p:spPr>
          <a:xfrm>
            <a:off x="608257" y="1227257"/>
            <a:ext cx="10572265" cy="702285"/>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Paso 7. Resultados, </a:t>
            </a:r>
            <a:r>
              <a:rPr lang="en-US" sz="2000" b="1" dirty="0" err="1">
                <a:solidFill>
                  <a:schemeClr val="accent5">
                    <a:lumMod val="60000"/>
                    <a:lumOff val="40000"/>
                  </a:schemeClr>
                </a:solidFill>
                <a:latin typeface="Open Sans"/>
                <a:ea typeface="+mn-lt"/>
                <a:cs typeface="+mn-lt"/>
                <a:sym typeface="Calibri"/>
              </a:rPr>
              <a:t>resúmenes</a:t>
            </a:r>
            <a:r>
              <a:rPr lang="en-US" sz="2000" b="1" dirty="0">
                <a:solidFill>
                  <a:schemeClr val="accent5">
                    <a:lumMod val="60000"/>
                    <a:lumOff val="40000"/>
                  </a:schemeClr>
                </a:solidFill>
                <a:latin typeface="Open Sans"/>
                <a:ea typeface="+mn-lt"/>
                <a:cs typeface="+mn-lt"/>
                <a:sym typeface="Calibri"/>
              </a:rPr>
              <a:t> y visualización</a:t>
            </a:r>
            <a:endParaRPr sz="2000" b="1" dirty="0">
              <a:solidFill>
                <a:schemeClr val="accent5">
                  <a:lumMod val="60000"/>
                  <a:lumOff val="40000"/>
                </a:schemeClr>
              </a:solidFill>
              <a:latin typeface="Open Sans"/>
              <a:ea typeface="+mn-lt"/>
              <a:cs typeface="+mn-lt"/>
              <a:sym typeface="Calibri"/>
            </a:endParaRPr>
          </a:p>
          <a:p>
            <a:pPr marL="0" marR="0" lvl="0" indent="0" algn="l" rtl="0">
              <a:lnSpc>
                <a:spcPct val="90000"/>
              </a:lnSpc>
              <a:spcBef>
                <a:spcPts val="1600"/>
              </a:spcBef>
              <a:spcAft>
                <a:spcPts val="0"/>
              </a:spcAft>
              <a:buClr>
                <a:schemeClr val="dk1"/>
              </a:buClr>
              <a:buSzPts val="2700"/>
              <a:buFont typeface="Arial"/>
              <a:buNone/>
            </a:pPr>
            <a:endParaRPr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49104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24"/>
          <p:cNvSpPr txBox="1"/>
          <p:nvPr/>
        </p:nvSpPr>
        <p:spPr>
          <a:xfrm>
            <a:off x="6286497" y="5661942"/>
            <a:ext cx="5580255" cy="518565"/>
          </a:xfrm>
          <a:prstGeom prst="rect">
            <a:avLst/>
          </a:prstGeom>
          <a:noFill/>
          <a:ln>
            <a:noFill/>
          </a:ln>
        </p:spPr>
        <p:txBody>
          <a:bodyPr spcFirstLastPara="1" wrap="square" lIns="91375" tIns="45675" rIns="91375" bIns="45675" anchor="t" anchorCtr="0">
            <a:noAutofit/>
          </a:bodyPr>
          <a:lstStyle/>
          <a:p>
            <a:pPr marL="0" marR="0" lvl="0" indent="0" algn="l" rtl="0">
              <a:lnSpc>
                <a:spcPct val="90000"/>
              </a:lnSpc>
              <a:spcBef>
                <a:spcPts val="0"/>
              </a:spcBef>
              <a:spcAft>
                <a:spcPts val="0"/>
              </a:spcAft>
              <a:buClr>
                <a:schemeClr val="dk1"/>
              </a:buClr>
              <a:buSzPts val="2200"/>
              <a:buFont typeface="Arial"/>
              <a:buNone/>
            </a:pPr>
            <a:endParaRPr sz="2200" dirty="0">
              <a:solidFill>
                <a:schemeClr val="dk1"/>
              </a:solidFill>
              <a:latin typeface="Calibri"/>
              <a:ea typeface="Calibri"/>
              <a:cs typeface="Calibri"/>
              <a:sym typeface="Calibri"/>
            </a:endParaRPr>
          </a:p>
        </p:txBody>
      </p:sp>
      <p:pic>
        <p:nvPicPr>
          <p:cNvPr id="410" name="Google Shape;410;p24" descr="Diff_cost 5_3"/>
          <p:cNvPicPr preferRelativeResize="0"/>
          <p:nvPr/>
        </p:nvPicPr>
        <p:blipFill rotWithShape="1">
          <a:blip r:embed="rId5">
            <a:alphaModFix/>
          </a:blip>
          <a:srcRect/>
          <a:stretch/>
        </p:blipFill>
        <p:spPr>
          <a:xfrm>
            <a:off x="4422429" y="1277045"/>
            <a:ext cx="3424788" cy="5026572"/>
          </a:xfrm>
          <a:prstGeom prst="rect">
            <a:avLst/>
          </a:prstGeom>
          <a:noFill/>
          <a:ln>
            <a:noFill/>
          </a:ln>
        </p:spPr>
      </p:pic>
      <p:sp>
        <p:nvSpPr>
          <p:cNvPr id="6" name="Rectangle 5"/>
          <p:cNvSpPr/>
          <p:nvPr/>
        </p:nvSpPr>
        <p:spPr>
          <a:xfrm>
            <a:off x="838200" y="6057396"/>
            <a:ext cx="1566454"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Sahlberg et al. 2021</a:t>
            </a:r>
          </a:p>
        </p:txBody>
      </p:sp>
      <p:sp>
        <p:nvSpPr>
          <p:cNvPr id="7" name="Google Shape;387;p22"/>
          <p:cNvSpPr txBox="1"/>
          <p:nvPr/>
        </p:nvSpPr>
        <p:spPr>
          <a:xfrm>
            <a:off x="838200" y="1518217"/>
            <a:ext cx="6736793"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mn-lt"/>
                <a:cs typeface="+mn-lt"/>
                <a:sym typeface="Calibri"/>
              </a:rPr>
              <a:t>Paso 7. Visualización</a:t>
            </a:r>
            <a:endParaRPr sz="2000" b="1" dirty="0">
              <a:solidFill>
                <a:schemeClr val="accent5">
                  <a:lumMod val="60000"/>
                  <a:lumOff val="40000"/>
                </a:schemeClr>
              </a:solidFill>
              <a:latin typeface="Open Sans"/>
              <a:ea typeface="+mn-lt"/>
              <a:cs typeface="+mn-lt"/>
              <a:sym typeface="Calibri"/>
            </a:endParaRPr>
          </a:p>
          <a:p>
            <a:pPr marL="0" marR="0" lvl="0" indent="0" algn="l" rtl="0">
              <a:lnSpc>
                <a:spcPct val="90000"/>
              </a:lnSpc>
              <a:spcBef>
                <a:spcPts val="1600"/>
              </a:spcBef>
              <a:spcAft>
                <a:spcPts val="0"/>
              </a:spcAft>
              <a:buClr>
                <a:schemeClr val="dk1"/>
              </a:buClr>
              <a:buSzPts val="2700"/>
              <a:buFont typeface="Arial"/>
              <a:buNone/>
            </a:pPr>
            <a:endParaRPr sz="2000" dirty="0">
              <a:solidFill>
                <a:schemeClr val="dk1"/>
              </a:solidFill>
              <a:latin typeface="Calibri"/>
              <a:ea typeface="Calibri"/>
              <a:cs typeface="Calibri"/>
              <a:sym typeface="Calibri"/>
            </a:endParaRPr>
          </a:p>
        </p:txBody>
      </p:sp>
      <p:sp>
        <p:nvSpPr>
          <p:cNvPr id="8" name="Rectangle 7"/>
          <p:cNvSpPr/>
          <p:nvPr/>
        </p:nvSpPr>
        <p:spPr>
          <a:xfrm>
            <a:off x="8304272" y="6019739"/>
            <a:ext cx="2813591"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Sahlberg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imagen</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F1CD4BDF-3639-FE4F-9F23-E87A78457205}"/>
              </a:ext>
            </a:extLst>
          </p:cNvPr>
          <p:cNvSpPr/>
          <p:nvPr/>
        </p:nvSpPr>
        <p:spPr>
          <a:xfrm>
            <a:off x="10259537" y="23861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6_Slide5.mp3" descr="Track1_Lecture6_Slide5.mp3">
            <a:hlinkClick r:id="" action="ppaction://media"/>
            <a:extLst>
              <a:ext uri="{FF2B5EF4-FFF2-40B4-BE49-F238E27FC236}">
                <a16:creationId xmlns:a16="http://schemas.microsoft.com/office/drawing/2014/main" id="{8B4F949A-DC87-AD4B-8E28-3E5017CFE3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30902" y="309978"/>
            <a:ext cx="812800" cy="812800"/>
          </a:xfrm>
          <a:prstGeom prst="rect">
            <a:avLst/>
          </a:prstGeom>
        </p:spPr>
      </p:pic>
      <p:sp>
        <p:nvSpPr>
          <p:cNvPr id="13" name="Title 1">
            <a:extLst>
              <a:ext uri="{FF2B5EF4-FFF2-40B4-BE49-F238E27FC236}">
                <a16:creationId xmlns:a16="http://schemas.microsoft.com/office/drawing/2014/main" id="{416E0F0B-90F5-F546-A3F7-A02153E7463E}"/>
              </a:ext>
            </a:extLst>
          </p:cNvPr>
          <p:cNvSpPr txBox="1">
            <a:spLocks/>
          </p:cNvSpPr>
          <p:nvPr/>
        </p:nvSpPr>
        <p:spPr>
          <a:xfrm>
            <a:off x="838200" y="192654"/>
            <a:ext cx="9232557"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6.1 Resultados y resúmenes de OnSSET</a:t>
            </a:r>
          </a:p>
        </p:txBody>
      </p:sp>
    </p:spTree>
    <p:extLst>
      <p:ext uri="{BB962C8B-B14F-4D97-AF65-F5344CB8AC3E}">
        <p14:creationId xmlns:p14="http://schemas.microsoft.com/office/powerpoint/2010/main" val="51143209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6" name="Google Shape;416;p25"/>
          <p:cNvSpPr txBox="1">
            <a:spLocks noGrp="1"/>
          </p:cNvSpPr>
          <p:nvPr>
            <p:ph idx="1"/>
          </p:nvPr>
        </p:nvSpPr>
        <p:spPr>
          <a:xfrm>
            <a:off x="838200" y="2392471"/>
            <a:ext cx="4973877" cy="3784492"/>
          </a:xfrm>
          <a:prstGeom prst="rect">
            <a:avLst/>
          </a:prstGeom>
          <a:noFill/>
          <a:ln>
            <a:noFill/>
          </a:ln>
        </p:spPr>
        <p:txBody>
          <a:bodyPr spcFirstLastPara="1" wrap="square" lIns="91425" tIns="45700" rIns="91425" bIns="45700" anchor="t" anchorCtr="0">
            <a:normAutofit/>
          </a:bodyPr>
          <a:lstStyle/>
          <a:p>
            <a:pPr marL="50800" lvl="0" indent="0" algn="l" rtl="0">
              <a:lnSpc>
                <a:spcPct val="90000"/>
              </a:lnSpc>
              <a:spcBef>
                <a:spcPts val="0"/>
              </a:spcBef>
              <a:spcAft>
                <a:spcPts val="0"/>
              </a:spcAft>
              <a:buClr>
                <a:schemeClr val="dk1"/>
              </a:buClr>
              <a:buSzPts val="2800"/>
              <a:buNone/>
            </a:pPr>
            <a:r>
              <a:rPr lang="en-US" sz="2000" dirty="0">
                <a:latin typeface="Open Sans" panose="020B0606030504020204" pitchFamily="34" charset="0"/>
                <a:ea typeface="Open Sans" panose="020B0606030504020204" pitchFamily="34" charset="0"/>
                <a:cs typeface="Open Sans" panose="020B0606030504020204" pitchFamily="34" charset="0"/>
              </a:rPr>
              <a:t>1. Los datos del SIG se complementan con datos socioeconómicos y tecnológicos</a:t>
            </a:r>
            <a:endParaRPr sz="2000" dirty="0">
              <a:latin typeface="Open Sans" panose="020B0606030504020204" pitchFamily="34" charset="0"/>
              <a:ea typeface="Open Sans" panose="020B0606030504020204" pitchFamily="34" charset="0"/>
              <a:cs typeface="Open Sans" panose="020B0606030504020204" pitchFamily="34" charset="0"/>
            </a:endParaRPr>
          </a:p>
          <a:p>
            <a:pPr marL="50800" lvl="0" indent="0" algn="l" rtl="0">
              <a:lnSpc>
                <a:spcPct val="90000"/>
              </a:lnSpc>
              <a:spcBef>
                <a:spcPts val="1000"/>
              </a:spcBef>
              <a:spcAft>
                <a:spcPts val="0"/>
              </a:spcAft>
              <a:buClr>
                <a:schemeClr val="dk1"/>
              </a:buClr>
              <a:buSzPts val="2800"/>
              <a:buNone/>
            </a:pPr>
            <a:r>
              <a:rPr lang="en-US" sz="2000" dirty="0">
                <a:latin typeface="Open Sans" panose="020B0606030504020204" pitchFamily="34" charset="0"/>
                <a:ea typeface="Open Sans" panose="020B0606030504020204" pitchFamily="34" charset="0"/>
                <a:cs typeface="Open Sans" panose="020B0606030504020204" pitchFamily="34" charset="0"/>
              </a:rPr>
              <a:t>2. Los SIG también se utilizan para mostrar los resultados y transmitir mensajes importantes</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p:cNvSpPr/>
          <p:nvPr/>
        </p:nvSpPr>
        <p:spPr>
          <a:xfrm>
            <a:off x="838200" y="6120441"/>
            <a:ext cx="1566454"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Sahlberg et al. 2021</a:t>
            </a:r>
          </a:p>
        </p:txBody>
      </p:sp>
      <p:sp>
        <p:nvSpPr>
          <p:cNvPr id="6" name="Title 1"/>
          <p:cNvSpPr txBox="1">
            <a:spLocks/>
          </p:cNvSpPr>
          <p:nvPr/>
        </p:nvSpPr>
        <p:spPr>
          <a:xfrm>
            <a:off x="838199" y="365125"/>
            <a:ext cx="8812427"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6.1 Resultados y resúmenes de OnSSET</a:t>
            </a:r>
          </a:p>
        </p:txBody>
      </p:sp>
      <p:sp>
        <p:nvSpPr>
          <p:cNvPr id="7" name="Google Shape;387;p22"/>
          <p:cNvSpPr txBox="1"/>
          <p:nvPr/>
        </p:nvSpPr>
        <p:spPr>
          <a:xfrm>
            <a:off x="838200" y="1726326"/>
            <a:ext cx="6736793"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mn-lt"/>
                <a:cs typeface="+mn-lt"/>
                <a:sym typeface="Calibri"/>
              </a:rPr>
              <a:t>Mensaje clave</a:t>
            </a:r>
            <a:endParaRPr sz="2000" b="1" dirty="0">
              <a:solidFill>
                <a:schemeClr val="accent5">
                  <a:lumMod val="60000"/>
                  <a:lumOff val="40000"/>
                </a:schemeClr>
              </a:solidFill>
              <a:latin typeface="Open Sans"/>
              <a:ea typeface="+mn-lt"/>
              <a:cs typeface="+mn-lt"/>
              <a:sym typeface="Calibri"/>
            </a:endParaRPr>
          </a:p>
          <a:p>
            <a:pPr marL="0" marR="0" lvl="0" indent="0" algn="l" rtl="0">
              <a:lnSpc>
                <a:spcPct val="90000"/>
              </a:lnSpc>
              <a:spcBef>
                <a:spcPts val="1600"/>
              </a:spcBef>
              <a:spcAft>
                <a:spcPts val="0"/>
              </a:spcAft>
              <a:buClr>
                <a:schemeClr val="dk1"/>
              </a:buClr>
              <a:buSzPts val="2700"/>
              <a:buFont typeface="Arial"/>
              <a:buNone/>
            </a:pPr>
            <a:endParaRPr sz="2000" dirty="0">
              <a:solidFill>
                <a:schemeClr val="dk1"/>
              </a:solidFill>
              <a:latin typeface="Calibri"/>
              <a:ea typeface="Calibri"/>
              <a:cs typeface="Calibri"/>
              <a:sym typeface="Calibri"/>
            </a:endParaRPr>
          </a:p>
        </p:txBody>
      </p:sp>
      <p:sp>
        <p:nvSpPr>
          <p:cNvPr id="8" name="Oval 7">
            <a:extLst>
              <a:ext uri="{FF2B5EF4-FFF2-40B4-BE49-F238E27FC236}">
                <a16:creationId xmlns:a16="http://schemas.microsoft.com/office/drawing/2014/main" id="{3DCA560D-8DF3-0A4F-8C2F-54CF19D9FC8B}"/>
              </a:ext>
            </a:extLst>
          </p:cNvPr>
          <p:cNvSpPr/>
          <p:nvPr/>
        </p:nvSpPr>
        <p:spPr>
          <a:xfrm>
            <a:off x="10097764" y="2937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6.mp3" descr="Track1_Lecture6_Slide6.mp3">
            <a:hlinkClick r:id="" action="ppaction://media"/>
            <a:extLst>
              <a:ext uri="{FF2B5EF4-FFF2-40B4-BE49-F238E27FC236}">
                <a16:creationId xmlns:a16="http://schemas.microsoft.com/office/drawing/2014/main" id="{28B9C093-3168-6A43-A16D-FD8A5F5E31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9129" y="365125"/>
            <a:ext cx="812800" cy="812800"/>
          </a:xfrm>
          <a:prstGeom prst="rect">
            <a:avLst/>
          </a:prstGeom>
        </p:spPr>
      </p:pic>
    </p:spTree>
    <p:extLst>
      <p:ext uri="{BB962C8B-B14F-4D97-AF65-F5344CB8AC3E}">
        <p14:creationId xmlns:p14="http://schemas.microsoft.com/office/powerpoint/2010/main" val="9665516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Conferencia 6.1 Referencias</a:t>
            </a:r>
          </a:p>
        </p:txBody>
      </p:sp>
      <p:sp>
        <p:nvSpPr>
          <p:cNvPr id="4" name="Rectangle 3"/>
          <p:cNvSpPr/>
          <p:nvPr/>
        </p:nvSpPr>
        <p:spPr>
          <a:xfrm>
            <a:off x="838200" y="1803923"/>
            <a:ext cx="5128841" cy="1754326"/>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3: Application of GIS in electrification analysis in the OnSSET tool [WWW Document]. Kit de enseñanza de OnSSET.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a:t>
            </a:r>
            <a:r>
              <a:rPr lang="sv-SE" dirty="0">
                <a:latin typeface="Open Sans" panose="020B0606030504020204" pitchFamily="34" charset="0"/>
                <a:ea typeface="Open Sans" panose="020B0606030504020204" pitchFamily="34" charset="0"/>
                <a:cs typeface="Open Sans" panose="020B0606030504020204" pitchFamily="34" charset="0"/>
              </a:rPr>
              <a:t>e_2/Lecture%203/ (consultado el 18.2.21).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86952095"/>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3" name="Content Placeholder 2"/>
          <p:cNvSpPr>
            <a:spLocks noGrp="1"/>
          </p:cNvSpPr>
          <p:nvPr>
            <p:ph idx="1"/>
          </p:nvPr>
        </p:nvSpPr>
        <p:spPr>
          <a:xfrm>
            <a:off x="838200" y="2040599"/>
            <a:ext cx="10515600" cy="4207803"/>
          </a:xfrm>
        </p:spPr>
        <p:txBody>
          <a:bodyPr vert="horz" lIns="91440" tIns="45720" rIns="91440" bIns="45720" rtlCol="0" anchor="t">
            <a:normAutofit/>
          </a:bodyPr>
          <a:lstStyle/>
          <a:p>
            <a:pPr marL="342900" lvl="0" indent="-342900">
              <a:lnSpc>
                <a:spcPct val="110000"/>
              </a:lnSpc>
              <a:spcBef>
                <a:spcPts val="0"/>
              </a:spcBef>
              <a:buClr>
                <a:schemeClr val="dk1"/>
              </a:buClr>
              <a:buSzPts val="2600"/>
              <a:buFont typeface="Arial"/>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Python es un lenguaje de programación de código abierto que se utiliza en múltiples aplicaciones y en diversos sectores</a:t>
            </a:r>
          </a:p>
          <a:p>
            <a:pPr marL="342900" indent="-342900">
              <a:lnSpc>
                <a:spcPct val="110000"/>
              </a:lnSpc>
              <a:spcBef>
                <a:spcPts val="600"/>
              </a:spcBef>
              <a:buClr>
                <a:schemeClr val="dk1"/>
              </a:buClr>
              <a:buSzPts val="2600"/>
              <a:buFont typeface="Arial"/>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Es fácil de aprender con un gran número de recursos disponibles </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a:lnSpc>
                <a:spcPct val="110000"/>
              </a:lnSpc>
              <a:spcBef>
                <a:spcPts val="600"/>
              </a:spcBef>
              <a:buClr>
                <a:schemeClr val="dk1"/>
              </a:buClr>
              <a:buSzPts val="2200"/>
              <a:buFont typeface="Arial"/>
              <a:buChar char="•"/>
            </a:pPr>
            <a:r>
              <a:rPr lang="en-US"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5"/>
              </a:rPr>
              <a:t>https://www.python.org/doc/</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800100" lvl="1" indent="-342900">
              <a:lnSpc>
                <a:spcPct val="110000"/>
              </a:lnSpc>
              <a:spcBef>
                <a:spcPts val="600"/>
              </a:spcBef>
              <a:buClr>
                <a:schemeClr val="dk1"/>
              </a:buClr>
              <a:buSzPts val="2200"/>
              <a:buFont typeface="Arial"/>
              <a:buChar char="•"/>
            </a:pPr>
            <a:r>
              <a:rPr lang="en-US"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6"/>
              </a:rPr>
              <a:t>https://www.learnpython.org/</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800100" lvl="1" indent="-342900">
              <a:lnSpc>
                <a:spcPct val="110000"/>
              </a:lnSpc>
              <a:spcBef>
                <a:spcPts val="600"/>
              </a:spcBef>
              <a:buClr>
                <a:schemeClr val="dk1"/>
              </a:buClr>
              <a:buSzPts val="2200"/>
              <a:buFont typeface="Arial"/>
              <a:buChar char="•"/>
            </a:pPr>
            <a:r>
              <a:rPr lang="en-US"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7"/>
              </a:rPr>
              <a:t>https://www.codecademy.com/learn/learn-python</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342900" indent="-342900">
              <a:lnSpc>
                <a:spcPct val="110000"/>
              </a:lnSpc>
              <a:spcBef>
                <a:spcPts val="600"/>
              </a:spcBef>
              <a:buClr>
                <a:schemeClr val="dk1"/>
              </a:buClr>
              <a:buSzPts val="2600"/>
              <a:buFont typeface="Arial"/>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Los programas de SIG más comunes utilizan una </a:t>
            </a:r>
            <a:r>
              <a:rPr lang="en-US" sz="20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interfaz de Python </a:t>
            </a: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para automatizar los procesos</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6.2 Introducción a Python</a:t>
            </a:r>
          </a:p>
        </p:txBody>
      </p:sp>
      <p:sp>
        <p:nvSpPr>
          <p:cNvPr id="9" name="Rectangle 8">
            <a:extLst>
              <a:ext uri="{FF2B5EF4-FFF2-40B4-BE49-F238E27FC236}">
                <a16:creationId xmlns:a16="http://schemas.microsoft.com/office/drawing/2014/main" id="{63FE2775-FB72-4D44-B480-06EBB7F679B3}"/>
              </a:ext>
            </a:extLst>
          </p:cNvPr>
          <p:cNvSpPr/>
          <p:nvPr/>
        </p:nvSpPr>
        <p:spPr>
          <a:xfrm>
            <a:off x="838200" y="164360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¿Por qué usar Python?</a:t>
            </a:r>
          </a:p>
        </p:txBody>
      </p:sp>
      <p:sp>
        <p:nvSpPr>
          <p:cNvPr id="7" name="Rectangle 6"/>
          <p:cNvSpPr/>
          <p:nvPr/>
        </p:nvSpPr>
        <p:spPr>
          <a:xfrm>
            <a:off x="838200" y="6143065"/>
            <a:ext cx="1955985"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Korkovelos et al. 2021</a:t>
            </a:r>
          </a:p>
        </p:txBody>
      </p:sp>
      <p:sp>
        <p:nvSpPr>
          <p:cNvPr id="10" name="Oval 9">
            <a:extLst>
              <a:ext uri="{FF2B5EF4-FFF2-40B4-BE49-F238E27FC236}">
                <a16:creationId xmlns:a16="http://schemas.microsoft.com/office/drawing/2014/main" id="{7541F4F2-D2DB-4C42-8115-3D4908691572}"/>
              </a:ext>
            </a:extLst>
          </p:cNvPr>
          <p:cNvSpPr/>
          <p:nvPr/>
        </p:nvSpPr>
        <p:spPr>
          <a:xfrm>
            <a:off x="8060443" y="80130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8.mp3" descr="Track1_Lecture6_Slide8.mp3">
            <a:hlinkClick r:id="" action="ppaction://media"/>
            <a:extLst>
              <a:ext uri="{FF2B5EF4-FFF2-40B4-BE49-F238E27FC236}">
                <a16:creationId xmlns:a16="http://schemas.microsoft.com/office/drawing/2014/main" id="{484E1A15-2B8F-3F47-AA13-7E27D5DC84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31808" y="877888"/>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13932"/>
            <a:ext cx="10515600" cy="2320490"/>
          </a:xfrm>
        </p:spPr>
        <p:txBody>
          <a:bodyPr vert="horz" lIns="91440" tIns="45720" rIns="91440" bIns="45720" rtlCol="0" anchor="t">
            <a:normAutofit/>
          </a:bodyPr>
          <a:lstStyle/>
          <a:p>
            <a:pPr marL="342900" indent="-342900">
              <a:lnSpc>
                <a:spcPct val="110000"/>
              </a:lnSpc>
              <a:spcBef>
                <a:spcPts val="600"/>
              </a:spcBef>
              <a:buClr>
                <a:schemeClr val="dk1"/>
              </a:buClr>
              <a:buSzPts val="2600"/>
              <a:buFont typeface="Arial"/>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Cada herramienta de QGIS proporciona un ejemplo de sintaxis de Python correspondiente. La mayoría de ellos están disponibles en el sitio web de documentación de QGIS</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10000"/>
              </a:lnSpc>
              <a:spcBef>
                <a:spcPts val="600"/>
              </a:spcBef>
              <a:buClr>
                <a:schemeClr val="dk1"/>
              </a:buClr>
              <a:buSzPts val="2600"/>
              <a:buFont typeface="Arial"/>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Automatiza los procesos repetitivos </a:t>
            </a:r>
            <a:endParaRPr lang="en-US" sz="2000" dirty="0">
              <a:latin typeface="Open Sans" panose="020B0606030504020204" pitchFamily="34" charset="0"/>
              <a:ea typeface="Open Sans" panose="020B0606030504020204" pitchFamily="34" charset="0"/>
              <a:cs typeface="Open Sans" panose="020B0606030504020204" pitchFamily="34" charset="0"/>
            </a:endParaRP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6.2 Introducción a Python</a:t>
            </a:r>
          </a:p>
        </p:txBody>
      </p:sp>
      <p:sp>
        <p:nvSpPr>
          <p:cNvPr id="5" name="Rectangle 4">
            <a:extLst>
              <a:ext uri="{FF2B5EF4-FFF2-40B4-BE49-F238E27FC236}">
                <a16:creationId xmlns:a16="http://schemas.microsoft.com/office/drawing/2014/main" id="{63FE2775-FB72-4D44-B480-06EBB7F679B3}"/>
              </a:ext>
            </a:extLst>
          </p:cNvPr>
          <p:cNvSpPr/>
          <p:nvPr/>
        </p:nvSpPr>
        <p:spPr>
          <a:xfrm>
            <a:off x="838200" y="164360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¿Por qué usar Python?</a:t>
            </a:r>
          </a:p>
        </p:txBody>
      </p:sp>
      <p:sp>
        <p:nvSpPr>
          <p:cNvPr id="6" name="Rectangle 5"/>
          <p:cNvSpPr/>
          <p:nvPr/>
        </p:nvSpPr>
        <p:spPr>
          <a:xfrm>
            <a:off x="914400" y="6140234"/>
            <a:ext cx="1955985" cy="246221"/>
          </a:xfrm>
          <a:prstGeom prst="rect">
            <a:avLst/>
          </a:prstGeom>
        </p:spPr>
        <p:txBody>
          <a:bodyPr wrap="none">
            <a:spAutoFit/>
          </a:bodyPr>
          <a:lstStyle/>
          <a:p>
            <a:r>
              <a:rPr lang="en-US" sz="1000" b="1" dirty="0">
                <a:solidFill>
                  <a:srgbClr val="1D1C1D"/>
                </a:solidFill>
                <a:latin typeface="Open Sans" panose="020B0606030504020204"/>
              </a:rPr>
              <a:t>Fuente:</a:t>
            </a:r>
            <a:r>
              <a:rPr lang="en-US" sz="1000" dirty="0">
                <a:solidFill>
                  <a:srgbClr val="1D1C1D"/>
                </a:solidFill>
                <a:latin typeface="Open Sans" panose="020B0606030504020204"/>
              </a:rPr>
              <a:t> Korkovelos et al. 2021</a:t>
            </a:r>
          </a:p>
        </p:txBody>
      </p:sp>
      <p:sp>
        <p:nvSpPr>
          <p:cNvPr id="7" name="Oval 6">
            <a:extLst>
              <a:ext uri="{FF2B5EF4-FFF2-40B4-BE49-F238E27FC236}">
                <a16:creationId xmlns:a16="http://schemas.microsoft.com/office/drawing/2014/main" id="{6BE09581-DFDE-954B-AF47-1E087FE044C5}"/>
              </a:ext>
            </a:extLst>
          </p:cNvPr>
          <p:cNvSpPr/>
          <p:nvPr/>
        </p:nvSpPr>
        <p:spPr>
          <a:xfrm>
            <a:off x="8060443" y="80130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9.mp3" descr="Track1_Lecture6_Slide9.mp3">
            <a:hlinkClick r:id="" action="ppaction://media"/>
            <a:extLst>
              <a:ext uri="{FF2B5EF4-FFF2-40B4-BE49-F238E27FC236}">
                <a16:creationId xmlns:a16="http://schemas.microsoft.com/office/drawing/2014/main" id="{D7E549CE-A105-6D4A-A78C-D88F601598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1808" y="863600"/>
            <a:ext cx="812800" cy="812800"/>
          </a:xfrm>
          <a:prstGeom prst="rect">
            <a:avLst/>
          </a:prstGeom>
        </p:spPr>
      </p:pic>
    </p:spTree>
    <p:extLst>
      <p:ext uri="{BB962C8B-B14F-4D97-AF65-F5344CB8AC3E}">
        <p14:creationId xmlns:p14="http://schemas.microsoft.com/office/powerpoint/2010/main" val="56582699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C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id="{8139184D-7C6D-476E-B92C-3EB3820DABA2}" vid="{479F127B-22E9-4CBD-A276-4CF6C14BB5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B746DE-CAED-4A0A-B802-FDBA92C52399}">
  <ds:schemaRefs>
    <ds:schemaRef ds:uri="http://purl.org/dc/dcmitype/"/>
    <ds:schemaRef ds:uri="http://schemas.microsoft.com/office/2006/documentManagement/types"/>
    <ds:schemaRef ds:uri="35b8b66e-5759-43c1-a138-f967a8bf5a20"/>
    <ds:schemaRef ds:uri="http://schemas.microsoft.com/office/infopath/2007/PartnerControls"/>
    <ds:schemaRef ds:uri="http://purl.org/dc/elements/1.1/"/>
    <ds:schemaRef ds:uri="http://purl.org/dc/terms/"/>
    <ds:schemaRef ds:uri="http://www.w3.org/XML/1998/namespace"/>
    <ds:schemaRef ds:uri="http://schemas.openxmlformats.org/package/2006/metadata/core-properties"/>
    <ds:schemaRef ds:uri="0b696a8a-ab1a-459b-a09e-44df7cbe9330"/>
    <ds:schemaRef ds:uri="http://schemas.microsoft.com/office/2006/metadata/properties"/>
  </ds:schemaRefs>
</ds:datastoreItem>
</file>

<file path=customXml/itemProps2.xml><?xml version="1.0" encoding="utf-8"?>
<ds:datastoreItem xmlns:ds="http://schemas.openxmlformats.org/officeDocument/2006/customXml" ds:itemID="{2C6DC42F-DDD1-4E78-891D-AA046925DE5B}">
  <ds:schemaRefs>
    <ds:schemaRef ds:uri="http://schemas.microsoft.com/sharepoint/v3/contenttype/forms"/>
  </ds:schemaRefs>
</ds:datastoreItem>
</file>

<file path=customXml/itemProps3.xml><?xml version="1.0" encoding="utf-8"?>
<ds:datastoreItem xmlns:ds="http://schemas.openxmlformats.org/officeDocument/2006/customXml" ds:itemID="{00B76861-BE52-4F28-AAB4-C018A924E0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2683</TotalTime>
  <Words>4652</Words>
  <Application>Microsoft Office PowerPoint</Application>
  <PresentationFormat>Panorámica</PresentationFormat>
  <Paragraphs>206</Paragraphs>
  <Slides>27</Slides>
  <Notes>22</Notes>
  <HiddenSlides>0</HiddenSlides>
  <MMClips>21</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27</vt:i4>
      </vt:variant>
    </vt:vector>
  </HeadingPairs>
  <TitlesOfParts>
    <vt:vector size="35" baseType="lpstr">
      <vt:lpstr>Arial</vt:lpstr>
      <vt:lpstr>Calibri</vt:lpstr>
      <vt:lpstr>Calibri Light</vt:lpstr>
      <vt:lpstr>Open Sans</vt:lpstr>
      <vt:lpstr>Open Sans </vt:lpstr>
      <vt:lpstr>Open Sans ExtraBold</vt:lpstr>
      <vt:lpstr>CCG</vt:lpstr>
      <vt:lpstr>Office Theme</vt:lpstr>
      <vt:lpstr>Presentación de PowerPoint</vt:lpstr>
      <vt:lpstr>Presentación de PowerPoint</vt:lpstr>
      <vt:lpstr>6.1 Resultados y resúmenes de OnSSET</vt:lpstr>
      <vt:lpstr>Presentación de PowerPoint</vt:lpstr>
      <vt:lpstr>Presentación de PowerPoint</vt:lpstr>
      <vt:lpstr>Presentación de PowerPoint</vt:lpstr>
      <vt:lpstr>Conferencia 6.1 Referencias</vt:lpstr>
      <vt:lpstr>Presentación de PowerPoint</vt:lpstr>
      <vt:lpstr>Presentación de PowerPoint</vt:lpstr>
      <vt:lpstr>Presentación de PowerPoint</vt:lpstr>
      <vt:lpstr>Presentación de PowerPoint</vt:lpstr>
      <vt:lpstr>6.2 Introducción a Python</vt:lpstr>
      <vt:lpstr>Conferencia 6.2 Referencias</vt:lpstr>
      <vt:lpstr>6.3 Las etapas del análisis de la electrificación geoespacial  con el Generador GEP</vt:lpstr>
      <vt:lpstr>6.3 Las etapas del análisis de la electrificación geoespacial con el Generador GEP</vt:lpstr>
      <vt:lpstr>6.3 Las etapas del análisis de la electrificación geoespacial  con el Generador GEP</vt:lpstr>
      <vt:lpstr>6.3 Las etapas del análisis de la electrificación geoespacial con el Generador GEP</vt:lpstr>
      <vt:lpstr>6.3 Las etapas del análisis de la electrificación geoespacial con el Generador GEP</vt:lpstr>
      <vt:lpstr>Conferencia 6.3 Referencias</vt:lpstr>
      <vt:lpstr>6.4 Política energética y sistema energético</vt:lpstr>
      <vt:lpstr>6.4 Política energética y sistema energético</vt:lpstr>
      <vt:lpstr>6.4 Política energética y sistema energético</vt:lpstr>
      <vt:lpstr>6.4 Política energética y sistema energético</vt:lpstr>
      <vt:lpstr>6.4 Política energética y sistema energético</vt:lpstr>
      <vt:lpstr>Conferencia 6.4 Referencias</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4</dc:title>
  <dc:creator>babak khavari</dc:creator>
  <cp:keywords>, docId:67D25E0DF65910DC497C9399D80DFE38</cp:keywords>
  <cp:lastModifiedBy>Diego Daniel Mora Gonzalez</cp:lastModifiedBy>
  <cp:revision>723</cp:revision>
  <dcterms:created xsi:type="dcterms:W3CDTF">2018-05-01T19:37:15Z</dcterms:created>
  <dcterms:modified xsi:type="dcterms:W3CDTF">2022-11-01T17:18:57Z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