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8"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01D365-1404-7482-6A1A-9CBFF4AB7837}" name="Matiss.Ippolito" initials="Ma" userId="S::mi2884@open.ac.uk::0cf093f6-5496-4823-9017-aaf645359f24" providerId="AD"/>
  <p188:author id="{8C94FA7C-2170-4A80-441E-F56A7073DB4A}" name="Zoe.Tompkins" initials="Zo" userId="S::zlt2@open.ac.uk::09b8bd6a-b842-43fe-b623-3325ed7e2daa" providerId="AD"/>
  <p188:author id="{F9C7A087-BD62-5D0B-D14B-4E3DE7FB128C}" name="Brent.Cunningham" initials="Br" userId="S::bc5835@open.ac.uk::74055d5a-e06d-41f7-9835-efab18c92af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8363AA-9A8E-6333-AE5A-30F717BC5045}" v="10" dt="2025-09-24T08:57:58.7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Casado-Hidalgo" userId="S::aach3@open.ac.uk::c99aa312-85d0-46ba-964b-f4db0fc8575d" providerId="AD" clId="Web-{C0F2CD33-0F82-F2C7-BB72-93143A5B2F35}"/>
    <pc:docChg chg="modSld">
      <pc:chgData name="Angel.Casado-Hidalgo" userId="S::aach3@open.ac.uk::c99aa312-85d0-46ba-964b-f4db0fc8575d" providerId="AD" clId="Web-{C0F2CD33-0F82-F2C7-BB72-93143A5B2F35}" dt="2025-09-13T15:17:11.474" v="208" actId="20577"/>
      <pc:docMkLst>
        <pc:docMk/>
      </pc:docMkLst>
      <pc:sldChg chg="addSp delSp modSp">
        <pc:chgData name="Angel.Casado-Hidalgo" userId="S::aach3@open.ac.uk::c99aa312-85d0-46ba-964b-f4db0fc8575d" providerId="AD" clId="Web-{C0F2CD33-0F82-F2C7-BB72-93143A5B2F35}" dt="2025-09-13T15:17:11.474" v="208" actId="20577"/>
        <pc:sldMkLst>
          <pc:docMk/>
          <pc:sldMk cId="30831175" sldId="266"/>
        </pc:sldMkLst>
        <pc:spChg chg="mod">
          <ac:chgData name="Angel.Casado-Hidalgo" userId="S::aach3@open.ac.uk::c99aa312-85d0-46ba-964b-f4db0fc8575d" providerId="AD" clId="Web-{C0F2CD33-0F82-F2C7-BB72-93143A5B2F35}" dt="2025-09-13T14:57:23.079" v="18" actId="20577"/>
          <ac:spMkLst>
            <pc:docMk/>
            <pc:sldMk cId="30831175" sldId="266"/>
            <ac:spMk id="7" creationId="{AAA12D25-254C-C1D7-89BB-8034D8776413}"/>
          </ac:spMkLst>
        </pc:spChg>
        <pc:spChg chg="mod">
          <ac:chgData name="Angel.Casado-Hidalgo" userId="S::aach3@open.ac.uk::c99aa312-85d0-46ba-964b-f4db0fc8575d" providerId="AD" clId="Web-{C0F2CD33-0F82-F2C7-BB72-93143A5B2F35}" dt="2025-09-13T15:17:11.474" v="208" actId="20577"/>
          <ac:spMkLst>
            <pc:docMk/>
            <pc:sldMk cId="30831175" sldId="266"/>
            <ac:spMk id="10" creationId="{A64E47F7-6AE9-B002-09E8-A8A7540AAA5B}"/>
          </ac:spMkLst>
        </pc:spChg>
        <pc:spChg chg="mod">
          <ac:chgData name="Angel.Casado-Hidalgo" userId="S::aach3@open.ac.uk::c99aa312-85d0-46ba-964b-f4db0fc8575d" providerId="AD" clId="Web-{C0F2CD33-0F82-F2C7-BB72-93143A5B2F35}" dt="2025-09-13T15:02:30.954" v="55" actId="20577"/>
          <ac:spMkLst>
            <pc:docMk/>
            <pc:sldMk cId="30831175" sldId="266"/>
            <ac:spMk id="18" creationId="{83EF1A71-A243-4295-A91F-BB2F158ECB35}"/>
          </ac:spMkLst>
        </pc:spChg>
        <pc:picChg chg="mod">
          <ac:chgData name="Angel.Casado-Hidalgo" userId="S::aach3@open.ac.uk::c99aa312-85d0-46ba-964b-f4db0fc8575d" providerId="AD" clId="Web-{C0F2CD33-0F82-F2C7-BB72-93143A5B2F35}" dt="2025-09-13T14:56:43.813" v="17"/>
          <ac:picMkLst>
            <pc:docMk/>
            <pc:sldMk cId="30831175" sldId="266"/>
            <ac:picMk id="6" creationId="{D1760D39-F65C-1A89-DB30-FE405C629498}"/>
          </ac:picMkLst>
        </pc:picChg>
      </pc:sldChg>
      <pc:sldChg chg="modSp">
        <pc:chgData name="Angel.Casado-Hidalgo" userId="S::aach3@open.ac.uk::c99aa312-85d0-46ba-964b-f4db0fc8575d" providerId="AD" clId="Web-{C0F2CD33-0F82-F2C7-BB72-93143A5B2F35}" dt="2025-09-13T15:11:38.813" v="118" actId="20577"/>
        <pc:sldMkLst>
          <pc:docMk/>
          <pc:sldMk cId="540167010" sldId="268"/>
        </pc:sldMkLst>
        <pc:spChg chg="mod">
          <ac:chgData name="Angel.Casado-Hidalgo" userId="S::aach3@open.ac.uk::c99aa312-85d0-46ba-964b-f4db0fc8575d" providerId="AD" clId="Web-{C0F2CD33-0F82-F2C7-BB72-93143A5B2F35}" dt="2025-09-13T15:09:44.999" v="83" actId="20577"/>
          <ac:spMkLst>
            <pc:docMk/>
            <pc:sldMk cId="540167010" sldId="268"/>
            <ac:spMk id="3" creationId="{30EEF228-DB29-174D-47C9-2331D4419DB9}"/>
          </ac:spMkLst>
        </pc:spChg>
        <pc:spChg chg="mod">
          <ac:chgData name="Angel.Casado-Hidalgo" userId="S::aach3@open.ac.uk::c99aa312-85d0-46ba-964b-f4db0fc8575d" providerId="AD" clId="Web-{C0F2CD33-0F82-F2C7-BB72-93143A5B2F35}" dt="2025-09-13T15:11:38.813" v="118" actId="20577"/>
          <ac:spMkLst>
            <pc:docMk/>
            <pc:sldMk cId="540167010" sldId="268"/>
            <ac:spMk id="6" creationId="{DC1866F1-A433-E64B-BAEB-DA00E608B5CC}"/>
          </ac:spMkLst>
        </pc:spChg>
      </pc:sldChg>
      <pc:sldChg chg="modSp">
        <pc:chgData name="Angel.Casado-Hidalgo" userId="S::aach3@open.ac.uk::c99aa312-85d0-46ba-964b-f4db0fc8575d" providerId="AD" clId="Web-{C0F2CD33-0F82-F2C7-BB72-93143A5B2F35}" dt="2025-09-13T15:14:49.956" v="171" actId="20577"/>
        <pc:sldMkLst>
          <pc:docMk/>
          <pc:sldMk cId="3701872733" sldId="269"/>
        </pc:sldMkLst>
        <pc:spChg chg="mod">
          <ac:chgData name="Angel.Casado-Hidalgo" userId="S::aach3@open.ac.uk::c99aa312-85d0-46ba-964b-f4db0fc8575d" providerId="AD" clId="Web-{C0F2CD33-0F82-F2C7-BB72-93143A5B2F35}" dt="2025-09-13T15:13:25.939" v="132" actId="20577"/>
          <ac:spMkLst>
            <pc:docMk/>
            <pc:sldMk cId="3701872733" sldId="269"/>
            <ac:spMk id="3" creationId="{64D0C595-40A5-263F-0087-76ED671C1C4A}"/>
          </ac:spMkLst>
        </pc:spChg>
        <pc:spChg chg="mod">
          <ac:chgData name="Angel.Casado-Hidalgo" userId="S::aach3@open.ac.uk::c99aa312-85d0-46ba-964b-f4db0fc8575d" providerId="AD" clId="Web-{C0F2CD33-0F82-F2C7-BB72-93143A5B2F35}" dt="2025-09-13T15:14:49.956" v="171" actId="20577"/>
          <ac:spMkLst>
            <pc:docMk/>
            <pc:sldMk cId="3701872733" sldId="269"/>
            <ac:spMk id="13" creationId="{B7D6D1D6-9A59-09F3-18AF-18D428F575E0}"/>
          </ac:spMkLst>
        </pc:spChg>
      </pc:sldChg>
    </pc:docChg>
  </pc:docChgLst>
  <pc:docChgLst>
    <pc:chgData name="Brent.Cunningham" userId="S::bc5835@open.ac.uk::74055d5a-e06d-41f7-9835-efab18c92af7" providerId="AD" clId="Web-{8D8363AA-9A8E-6333-AE5A-30F717BC5045}"/>
    <pc:docChg chg="modSld">
      <pc:chgData name="Brent.Cunningham" userId="S::bc5835@open.ac.uk::74055d5a-e06d-41f7-9835-efab18c92af7" providerId="AD" clId="Web-{8D8363AA-9A8E-6333-AE5A-30F717BC5045}" dt="2025-09-24T08:57:56.043" v="7" actId="20577"/>
      <pc:docMkLst>
        <pc:docMk/>
      </pc:docMkLst>
      <pc:sldChg chg="modSp">
        <pc:chgData name="Brent.Cunningham" userId="S::bc5835@open.ac.uk::74055d5a-e06d-41f7-9835-efab18c92af7" providerId="AD" clId="Web-{8D8363AA-9A8E-6333-AE5A-30F717BC5045}" dt="2025-09-24T08:57:51.886" v="3" actId="20577"/>
        <pc:sldMkLst>
          <pc:docMk/>
          <pc:sldMk cId="540167010" sldId="268"/>
        </pc:sldMkLst>
        <pc:spChg chg="mod">
          <ac:chgData name="Brent.Cunningham" userId="S::bc5835@open.ac.uk::74055d5a-e06d-41f7-9835-efab18c92af7" providerId="AD" clId="Web-{8D8363AA-9A8E-6333-AE5A-30F717BC5045}" dt="2025-09-24T08:57:51.886" v="3" actId="20577"/>
          <ac:spMkLst>
            <pc:docMk/>
            <pc:sldMk cId="540167010" sldId="268"/>
            <ac:spMk id="6" creationId="{DC1866F1-A433-E64B-BAEB-DA00E608B5CC}"/>
          </ac:spMkLst>
        </pc:spChg>
      </pc:sldChg>
      <pc:sldChg chg="modSp">
        <pc:chgData name="Brent.Cunningham" userId="S::bc5835@open.ac.uk::74055d5a-e06d-41f7-9835-efab18c92af7" providerId="AD" clId="Web-{8D8363AA-9A8E-6333-AE5A-30F717BC5045}" dt="2025-09-24T08:57:56.043" v="7" actId="20577"/>
        <pc:sldMkLst>
          <pc:docMk/>
          <pc:sldMk cId="3701872733" sldId="269"/>
        </pc:sldMkLst>
        <pc:spChg chg="mod">
          <ac:chgData name="Brent.Cunningham" userId="S::bc5835@open.ac.uk::74055d5a-e06d-41f7-9835-efab18c92af7" providerId="AD" clId="Web-{8D8363AA-9A8E-6333-AE5A-30F717BC5045}" dt="2025-09-24T08:57:56.043" v="7" actId="20577"/>
          <ac:spMkLst>
            <pc:docMk/>
            <pc:sldMk cId="3701872733" sldId="269"/>
            <ac:spMk id="13" creationId="{B7D6D1D6-9A59-09F3-18AF-18D428F575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9E59F-2A87-FBB9-FEE6-C9E9E16FD7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9854C7-7617-28D9-27F2-88C7D0489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FC4457B-CFDB-8702-C7E5-4C5F76B3BEB6}"/>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71C4A58F-7D6E-636B-1D02-1046B2DB3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0DC39-854D-65E3-AAEA-88F53402E1B8}"/>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50592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E2F9-FD68-0541-5CCD-F181EA9D08D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39C1A-0716-A291-2BB6-0A3F52A88C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68E83C-07EA-7D57-AD85-3AC0B839E68C}"/>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8401D2AD-CDA8-D712-4C05-540836A019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657D40-BB85-22DD-D6EA-589FB330660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71731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6E7A0-8583-E117-0885-D7AED9D48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8FE3C6-11CC-067E-5EBC-3D52AAD844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1A7FAC-F042-C0AE-327C-CBD2A805D46D}"/>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BBCD5DAF-7747-5AAD-43C0-8AB19C1A70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6FD723-98F3-1F9D-2083-FE68AD51738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50730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6EB9F-EAD3-CD6E-BFF6-6B65B6C6C5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37E5B5-577D-59A7-E7A4-0A5402968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0A3E82-9367-5546-13F6-9B97F426A5C9}"/>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B30604C4-5005-B768-3EBD-A231122886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B073AB-793D-5528-D125-EA9649E6C44A}"/>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83605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C90B9-361C-30ED-EA56-4C82A734CB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95A1DB-EFEF-2404-177B-989D33FD13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BBB0CD-5B39-5FEE-4DA9-3CA0B04A79DA}"/>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6AB26C74-320E-1ECC-B5E6-FAD4A9ED78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1B5EE-413C-3F45-A6B8-4B11FB4D0EAD}"/>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50304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DAD9-48C7-1C63-D9C6-57F266EA43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7BA656-B6BE-F96F-0767-632127AEB9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16F9E6-0F8B-E84B-DB5B-73F02BB223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76942C-BA76-BBE8-5C1B-D9DE10BE8CED}"/>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6BB06580-D8E7-4E40-E45F-73B99B27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1A4ACF-5C16-2544-157F-F03EC4DBA0E9}"/>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66727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1DCF9-532A-1C3D-DAA3-83327E27E5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6D0822-2A05-5B09-E560-61316298A7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06CC9-70AB-9EE1-06F1-8856CADCB8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0AA1791-0422-2911-2E04-C1A7A6A71B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653A1-2EF7-C038-9432-07CBD9D72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8E5E4D-84D9-CE11-A7F8-6C9F2D7B5CB2}"/>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8" name="Footer Placeholder 7">
            <a:extLst>
              <a:ext uri="{FF2B5EF4-FFF2-40B4-BE49-F238E27FC236}">
                <a16:creationId xmlns:a16="http://schemas.microsoft.com/office/drawing/2014/main" id="{404BEFBB-D265-626E-6FAA-8CAA65A4B1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11FCEA-3325-3C9B-2487-C2D8FA9783C2}"/>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9166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F0F8E-9F7C-CED1-E76E-9C8C3AB5A1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37CAA00-40E6-BA6B-08A8-161B3D822B54}"/>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4" name="Footer Placeholder 3">
            <a:extLst>
              <a:ext uri="{FF2B5EF4-FFF2-40B4-BE49-F238E27FC236}">
                <a16:creationId xmlns:a16="http://schemas.microsoft.com/office/drawing/2014/main" id="{234564AA-2871-CA0F-9709-0A23157324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304396-E9F9-E75A-CAE7-B886AB10942E}"/>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147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E49B54-63AA-33DA-2CD7-601EA0E9676E}"/>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3" name="Footer Placeholder 2">
            <a:extLst>
              <a:ext uri="{FF2B5EF4-FFF2-40B4-BE49-F238E27FC236}">
                <a16:creationId xmlns:a16="http://schemas.microsoft.com/office/drawing/2014/main" id="{3095BD02-005E-2172-0901-7E33FCBC3D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312386-6580-534A-D894-039767DC3075}"/>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31294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B89D-5FF0-A3AA-D9BE-E443D33FF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37018E-BEF7-1006-2FC8-E5BEE1EF8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35C3C2-A119-D294-1A07-BAE386F8A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DB05B-FB10-42D2-A5B6-B5784EB7FCF6}"/>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2AC07167-A89C-16E7-C722-B3CC60FAA9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85BB59-376C-D9CC-4472-E5073B15732B}"/>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72649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8C7A-7825-B91E-8F2F-B75204618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A5A523-0461-2371-6F98-818D114C2D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87F8DD2-363D-1B0A-E9C9-1CBE63993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FAF3BA-48E7-62CB-27E0-38D254119742}"/>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B060B021-D6EC-6DD7-EBA1-1CE59A7F89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3F431C-07D8-8916-4295-8C655927B86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413493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5485C-FFF7-A23E-1B18-0FD8BD9050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D73411-2D77-9258-E13D-D2E10D8DC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64F723-1273-83F1-2FFE-01C9D9497D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7B17118E-0B53-5CA9-083F-E3597E9C2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2F96DEB-E949-3AA7-D4D4-AE5916A713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D62A6A-FB10-41E4-824E-E4F25D1178A9}" type="slidenum">
              <a:rPr lang="en-GB" smtClean="0"/>
              <a:t>‹#›</a:t>
            </a:fld>
            <a:endParaRPr lang="en-GB"/>
          </a:p>
        </p:txBody>
      </p:sp>
    </p:spTree>
    <p:extLst>
      <p:ext uri="{BB962C8B-B14F-4D97-AF65-F5344CB8AC3E}">
        <p14:creationId xmlns:p14="http://schemas.microsoft.com/office/powerpoint/2010/main" val="3979921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bnewswire.com/pressreleases/business-email-database-ali-owaid-jasim-champions-digital-ethics-for-iraqs-tech-future_746111.htm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outhafricatoday.net/business/ali-owaid-jasim-a-success-story-inspiring-the-youth-of-the-arab-world-and-southern-africa/" TargetMode="External"/><Relationship Id="rId2" Type="http://schemas.openxmlformats.org/officeDocument/2006/relationships/hyperlink" Target="https://vocal.media/motivation/ali-owaid-jasim-al-rikabi-paving-the-way-for-a-new-era-of-iraqi-innovation-l4105j0q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open.edu/openlearncreate/diverse-computing-pioneers" TargetMode="External"/><Relationship Id="rId7" Type="http://schemas.openxmlformats.org/officeDocument/2006/relationships/image" Target="../media/image5.jpeg"/><Relationship Id="rId2" Type="http://schemas.openxmlformats.org/officeDocument/2006/relationships/hyperlink" Target="https://business.ricentral.com/ricentral/article/abnewswire-2025-6-4-business-email-database-ali-owaid-jasim-champions-digital-ethics-for-iraqs-tech-future"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81937-D96D-E92C-B16A-EBF96FE38B99}"/>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17">
            <a:extLst>
              <a:ext uri="{FF2B5EF4-FFF2-40B4-BE49-F238E27FC236}">
                <a16:creationId xmlns:a16="http://schemas.microsoft.com/office/drawing/2014/main" id="{83EF1A71-A243-4295-A91F-BB2F158ECB35}"/>
              </a:ext>
            </a:extLst>
          </p:cNvPr>
          <p:cNvSpPr>
            <a:spLocks noGrp="1"/>
          </p:cNvSpPr>
          <p:nvPr>
            <p:ph idx="1"/>
          </p:nvPr>
        </p:nvSpPr>
        <p:spPr>
          <a:xfrm>
            <a:off x="5297762" y="2706624"/>
            <a:ext cx="6251110" cy="3483864"/>
          </a:xfrm>
        </p:spPr>
        <p:txBody>
          <a:bodyPr vert="horz" lIns="91440" tIns="45720" rIns="91440" bIns="45720" rtlCol="0" anchor="t">
            <a:normAutofit/>
          </a:bodyPr>
          <a:lstStyle/>
          <a:p>
            <a:pPr marL="0" indent="0">
              <a:buNone/>
            </a:pPr>
            <a:r>
              <a:rPr lang="en-GB" sz="1800" dirty="0">
                <a:ea typeface="+mn-lt"/>
                <a:cs typeface="+mn-lt"/>
              </a:rPr>
              <a:t>Ali </a:t>
            </a:r>
            <a:r>
              <a:rPr lang="en-GB" sz="1800" dirty="0" err="1">
                <a:ea typeface="+mn-lt"/>
                <a:cs typeface="+mn-lt"/>
              </a:rPr>
              <a:t>Owaid</a:t>
            </a:r>
            <a:r>
              <a:rPr lang="en-GB" sz="1800" dirty="0">
                <a:ea typeface="+mn-lt"/>
                <a:cs typeface="+mn-lt"/>
              </a:rPr>
              <a:t> Jasim is an Iraqi technology advocate noteworthy for his promotion of digital ethics and sustainable innovation.</a:t>
            </a:r>
            <a:endParaRPr lang="en-US" dirty="0">
              <a:ea typeface="+mn-lt"/>
              <a:cs typeface="+mn-lt"/>
            </a:endParaRPr>
          </a:p>
          <a:p>
            <a:pPr marL="0" indent="0">
              <a:buNone/>
            </a:pPr>
            <a:endParaRPr lang="en-GB" sz="1800" dirty="0"/>
          </a:p>
          <a:p>
            <a:pPr marL="0" indent="0">
              <a:buNone/>
            </a:pPr>
            <a:r>
              <a:rPr lang="en-GB" sz="1800" dirty="0">
                <a:ea typeface="+mn-lt"/>
                <a:cs typeface="+mn-lt"/>
              </a:rPr>
              <a:t>He has called for an independent digital ethics council in Iraq to oversee artificial intelligence (AI) and emerging technologies. He advocates for responsible data use, fairness in AI design, and the integration of environmental awareness into tech development. </a:t>
            </a:r>
            <a:endParaRPr lang="en-GB"/>
          </a:p>
          <a:p>
            <a:pPr marL="0" indent="0">
              <a:buNone/>
            </a:pPr>
            <a:endParaRPr lang="en-GB" sz="2200" dirty="0"/>
          </a:p>
        </p:txBody>
      </p:sp>
      <p:pic>
        <p:nvPicPr>
          <p:cNvPr id="6" name="Content Placeholder 6" descr="A person standing on a rock&#10;&#10;AI-generated content may be incorrect.">
            <a:extLst>
              <a:ext uri="{FF2B5EF4-FFF2-40B4-BE49-F238E27FC236}">
                <a16:creationId xmlns:a16="http://schemas.microsoft.com/office/drawing/2014/main" id="{D1760D39-F65C-1A89-DB30-FE405C629498}"/>
              </a:ext>
            </a:extLst>
          </p:cNvPr>
          <p:cNvPicPr>
            <a:picLocks noChangeAspect="1"/>
          </p:cNvPicPr>
          <p:nvPr/>
        </p:nvPicPr>
        <p:blipFill>
          <a:blip r:embed="rId2"/>
          <a:srcRect l="3805" r="3805"/>
          <a:stretch/>
        </p:blipFill>
        <p:spPr>
          <a:xfrm>
            <a:off x="0" y="0"/>
            <a:ext cx="4657344" cy="6569233"/>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7" name="TextBox 6">
            <a:extLst>
              <a:ext uri="{FF2B5EF4-FFF2-40B4-BE49-F238E27FC236}">
                <a16:creationId xmlns:a16="http://schemas.microsoft.com/office/drawing/2014/main" id="{AAA12D25-254C-C1D7-89BB-8034D8776413}"/>
              </a:ext>
            </a:extLst>
          </p:cNvPr>
          <p:cNvSpPr txBox="1"/>
          <p:nvPr/>
        </p:nvSpPr>
        <p:spPr>
          <a:xfrm>
            <a:off x="-175" y="6571304"/>
            <a:ext cx="435707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ea typeface="+mn-lt"/>
                <a:cs typeface="+mn-lt"/>
              </a:rPr>
              <a:t>Image source: </a:t>
            </a:r>
            <a:r>
              <a:rPr lang="en-US" sz="1300" b="1" dirty="0">
                <a:solidFill>
                  <a:srgbClr val="002060"/>
                </a:solidFill>
                <a:latin typeface="Arial"/>
                <a:cs typeface="Arial"/>
                <a:hlinkClick r:id="rId3">
                  <a:extLst>
                    <a:ext uri="{A12FA001-AC4F-418D-AE19-62706E023703}">
                      <ahyp:hlinkClr xmlns:ahyp="http://schemas.microsoft.com/office/drawing/2018/hyperlinkcolor" val="tx"/>
                    </a:ext>
                  </a:extLst>
                </a:hlinkClick>
              </a:rPr>
              <a:t>ABNewswire</a:t>
            </a:r>
            <a:endParaRPr lang="en-US" dirty="0"/>
          </a:p>
        </p:txBody>
      </p:sp>
      <p:sp>
        <p:nvSpPr>
          <p:cNvPr id="10" name="Title 1">
            <a:extLst>
              <a:ext uri="{FF2B5EF4-FFF2-40B4-BE49-F238E27FC236}">
                <a16:creationId xmlns:a16="http://schemas.microsoft.com/office/drawing/2014/main" id="{A64E47F7-6AE9-B002-09E8-A8A7540AAA5B}"/>
              </a:ext>
            </a:extLst>
          </p:cNvPr>
          <p:cNvSpPr txBox="1">
            <a:spLocks/>
          </p:cNvSpPr>
          <p:nvPr/>
        </p:nvSpPr>
        <p:spPr>
          <a:xfrm>
            <a:off x="5297762" y="329184"/>
            <a:ext cx="6251110" cy="178308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400" b="1" dirty="0"/>
              <a:t>Sustainability &amp; Artificial Intelligence: </a:t>
            </a:r>
            <a:endParaRPr lang="en-US" dirty="0"/>
          </a:p>
          <a:p>
            <a:r>
              <a:rPr lang="en-GB" sz="3400" b="1" dirty="0"/>
              <a:t>Ali </a:t>
            </a:r>
            <a:r>
              <a:rPr lang="en-GB" sz="3400" b="1" dirty="0" err="1"/>
              <a:t>Owaid</a:t>
            </a:r>
            <a:r>
              <a:rPr lang="en-GB" sz="3400" b="1" dirty="0">
                <a:latin typeface="Aptos Display"/>
              </a:rPr>
              <a:t> Jasim AL-RIKABI</a:t>
            </a:r>
            <a:endParaRPr lang="en-GB" sz="3400" b="1" dirty="0">
              <a:latin typeface="Aptos"/>
            </a:endParaRPr>
          </a:p>
        </p:txBody>
      </p:sp>
    </p:spTree>
    <p:extLst>
      <p:ext uri="{BB962C8B-B14F-4D97-AF65-F5344CB8AC3E}">
        <p14:creationId xmlns:p14="http://schemas.microsoft.com/office/powerpoint/2010/main" val="3083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ADEB2-1ABE-8A12-1A90-E3F58C69D9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438AB5-3CC7-C6A1-4DB2-4072C3928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CB7EDDDC-3D6A-E79C-A6BA-642BF72AF3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EEF228-DB29-174D-47C9-2331D4419DB9}"/>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en-GB" sz="1800" b="1" dirty="0"/>
              <a:t>Background</a:t>
            </a:r>
          </a:p>
          <a:p>
            <a:pPr marL="0" indent="0">
              <a:buNone/>
            </a:pPr>
            <a:r>
              <a:rPr lang="en-GB" sz="1800" dirty="0">
                <a:ea typeface="+mn-lt"/>
                <a:cs typeface="+mn-lt"/>
              </a:rPr>
              <a:t>Born and raised in Iraq, Jasim pursued an education in engineering before entering the world of technology and logistics. His technical acumen and interest in responsible innovation led him to found </a:t>
            </a:r>
            <a:r>
              <a:rPr lang="en-GB" sz="1800" dirty="0" err="1">
                <a:ea typeface="+mn-lt"/>
                <a:cs typeface="+mn-lt"/>
              </a:rPr>
              <a:t>InnovaFlow</a:t>
            </a:r>
            <a:r>
              <a:rPr lang="en-GB" sz="1800" dirty="0">
                <a:ea typeface="+mn-lt"/>
                <a:cs typeface="+mn-lt"/>
              </a:rPr>
              <a:t>, a platform aimed at modernising Iraq’s outdated supply chain systems.</a:t>
            </a:r>
            <a:endParaRPr lang="en-GB" dirty="0">
              <a:ea typeface="+mn-lt"/>
              <a:cs typeface="+mn-lt"/>
            </a:endParaRPr>
          </a:p>
          <a:p>
            <a:pPr marL="0" indent="0">
              <a:buNone/>
            </a:pPr>
            <a:r>
              <a:rPr lang="en-GB" sz="1800" dirty="0">
                <a:ea typeface="+mn-lt"/>
                <a:cs typeface="+mn-lt"/>
              </a:rPr>
              <a:t>With support from local universities and international partners, he developed solutions tailored to Iraq’s infrastructure constraints, while also working to build digital skills among young professionals.</a:t>
            </a:r>
            <a:endParaRPr lang="en-GB" dirty="0">
              <a:ea typeface="+mn-lt"/>
              <a:cs typeface="+mn-lt"/>
            </a:endParaRPr>
          </a:p>
          <a:p>
            <a:pPr marL="0" indent="0">
              <a:buNone/>
            </a:pPr>
            <a:r>
              <a:rPr lang="en-GB" sz="1800" b="1" dirty="0"/>
              <a:t>Contributions</a:t>
            </a:r>
          </a:p>
          <a:p>
            <a:pPr marL="0" indent="0">
              <a:buNone/>
            </a:pPr>
            <a:r>
              <a:rPr lang="en-GB" sz="1800" dirty="0">
                <a:ea typeface="+mn-lt"/>
                <a:cs typeface="+mn-lt"/>
              </a:rPr>
              <a:t>His company </a:t>
            </a:r>
            <a:r>
              <a:rPr lang="en-GB" sz="1800" dirty="0">
                <a:ea typeface="+mn-lt"/>
                <a:cs typeface="+mn-lt"/>
                <a:hlinkClick r:id="rId2"/>
              </a:rPr>
              <a:t>InnovaFlow</a:t>
            </a:r>
            <a:r>
              <a:rPr lang="en-GB" sz="1800" dirty="0">
                <a:ea typeface="+mn-lt"/>
                <a:cs typeface="+mn-lt"/>
              </a:rPr>
              <a:t> incorporates green logistics principles, using AI to optimise energy use and minimise waste.</a:t>
            </a:r>
            <a:endParaRPr lang="en-GB" dirty="0">
              <a:ea typeface="+mn-lt"/>
              <a:cs typeface="+mn-lt"/>
            </a:endParaRPr>
          </a:p>
          <a:p>
            <a:pPr marL="0" indent="0">
              <a:buNone/>
            </a:pPr>
            <a:r>
              <a:rPr lang="en-GB" sz="1800" dirty="0">
                <a:ea typeface="+mn-lt"/>
                <a:cs typeface="+mn-lt"/>
              </a:rPr>
              <a:t>Through partnerships with local institutions, Jasim supports vocational training and ethics-focused tech education for Iraqi students and early-career engineers.</a:t>
            </a:r>
            <a:endParaRPr lang="en-GB" dirty="0">
              <a:ea typeface="+mn-lt"/>
              <a:cs typeface="+mn-lt"/>
            </a:endParaRPr>
          </a:p>
          <a:p>
            <a:pPr marL="0" indent="0">
              <a:buNone/>
            </a:pPr>
            <a:r>
              <a:rPr lang="en-GB" sz="1800" dirty="0">
                <a:ea typeface="+mn-lt"/>
                <a:cs typeface="+mn-lt"/>
              </a:rPr>
              <a:t>His work has attracted attention in </a:t>
            </a:r>
            <a:r>
              <a:rPr lang="en-GB" sz="1800" dirty="0">
                <a:ea typeface="+mn-lt"/>
                <a:cs typeface="+mn-lt"/>
                <a:hlinkClick r:id="rId3"/>
              </a:rPr>
              <a:t>Southern Africa</a:t>
            </a:r>
            <a:r>
              <a:rPr lang="en-GB" sz="1800" dirty="0">
                <a:ea typeface="+mn-lt"/>
                <a:cs typeface="+mn-lt"/>
              </a:rPr>
              <a:t>, where entrepreneurship models are increasingly informed by his approach to scalable, localised innovation. </a:t>
            </a:r>
            <a:endParaRPr lang="en-GB" dirty="0"/>
          </a:p>
          <a:p>
            <a:pPr marL="0" indent="0">
              <a:buNone/>
            </a:pPr>
            <a:endParaRPr lang="en-GB" sz="2000"/>
          </a:p>
        </p:txBody>
      </p:sp>
      <p:sp>
        <p:nvSpPr>
          <p:cNvPr id="6" name="Title 1">
            <a:extLst>
              <a:ext uri="{FF2B5EF4-FFF2-40B4-BE49-F238E27FC236}">
                <a16:creationId xmlns:a16="http://schemas.microsoft.com/office/drawing/2014/main" id="{DC1866F1-A433-E64B-BAEB-DA00E608B5CC}"/>
              </a:ext>
            </a:extLst>
          </p:cNvPr>
          <p:cNvSpPr>
            <a:spLocks noGrp="1"/>
          </p:cNvSpPr>
          <p:nvPr>
            <p:ph type="title"/>
          </p:nvPr>
        </p:nvSpPr>
        <p:spPr>
          <a:xfrm>
            <a:off x="838200" y="365125"/>
            <a:ext cx="10515600" cy="1325563"/>
          </a:xfrm>
        </p:spPr>
        <p:txBody>
          <a:bodyPr>
            <a:normAutofit/>
          </a:bodyPr>
          <a:lstStyle/>
          <a:p>
            <a:r>
              <a:rPr lang="en-US" sz="3400" b="1" dirty="0"/>
              <a:t>Redefining Supply Chain in Iraq</a:t>
            </a:r>
          </a:p>
        </p:txBody>
      </p:sp>
    </p:spTree>
    <p:extLst>
      <p:ext uri="{BB962C8B-B14F-4D97-AF65-F5344CB8AC3E}">
        <p14:creationId xmlns:p14="http://schemas.microsoft.com/office/powerpoint/2010/main" val="54016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E148-43ED-BC07-9908-AD0DB541AB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3AF850-D454-B0CC-687C-BD4412540C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BC959B60-2269-1BBA-45FB-DB12FF5EF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64D0C595-40A5-263F-0087-76ED671C1C4A}"/>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en-GB" sz="1800" b="1" dirty="0"/>
              <a:t>Further Reading</a:t>
            </a:r>
            <a:endParaRPr lang="en-US" sz="1800" dirty="0"/>
          </a:p>
          <a:p>
            <a:pPr marL="0" indent="0">
              <a:buNone/>
            </a:pPr>
            <a:r>
              <a:rPr lang="en-GB" sz="1800" dirty="0" err="1">
                <a:ea typeface="+mn-lt"/>
                <a:cs typeface="+mn-lt"/>
              </a:rPr>
              <a:t>ABNewswire</a:t>
            </a:r>
            <a:r>
              <a:rPr lang="en-GB" sz="1800" dirty="0">
                <a:ea typeface="+mn-lt"/>
                <a:cs typeface="+mn-lt"/>
              </a:rPr>
              <a:t> (2025) Ali </a:t>
            </a:r>
            <a:r>
              <a:rPr lang="en-GB" sz="1800" dirty="0" err="1">
                <a:ea typeface="+mn-lt"/>
                <a:cs typeface="+mn-lt"/>
              </a:rPr>
              <a:t>Owaid</a:t>
            </a:r>
            <a:r>
              <a:rPr lang="en-GB" sz="1800" dirty="0">
                <a:ea typeface="+mn-lt"/>
                <a:cs typeface="+mn-lt"/>
              </a:rPr>
              <a:t> Jasim champions digital ethics for Iraq’s tech future, 4 June. Available at: </a:t>
            </a:r>
            <a:r>
              <a:rPr lang="en-GB" sz="1800" dirty="0">
                <a:ea typeface="+mn-lt"/>
                <a:cs typeface="+mn-lt"/>
                <a:hlinkClick r:id="rId2"/>
              </a:rPr>
              <a:t>https://business.ricentral.com/ricentral/article/abnewswire-2025-6-4-business-email-database-ali-owaid-jasim-champions-digital-ethics-for-iraqs-tech-future</a:t>
            </a:r>
            <a:r>
              <a:rPr lang="en-GB" sz="1800" dirty="0">
                <a:cs typeface="Arial"/>
              </a:rPr>
              <a:t>  </a:t>
            </a:r>
            <a:r>
              <a:rPr lang="en-GB" sz="1800" b="1" dirty="0">
                <a:cs typeface="Arial"/>
              </a:rPr>
              <a:t> </a:t>
            </a:r>
            <a:endParaRPr lang="en-GB" sz="1800" dirty="0"/>
          </a:p>
          <a:p>
            <a:pPr marL="0" indent="0">
              <a:buNone/>
            </a:pPr>
            <a:r>
              <a:rPr lang="en-GB" sz="1800" b="1" dirty="0"/>
              <a:t>The Project</a:t>
            </a:r>
          </a:p>
          <a:p>
            <a:pPr marL="0" indent="0">
              <a:buNone/>
            </a:pPr>
            <a:r>
              <a:rPr lang="en-GB" sz="1800" dirty="0"/>
              <a:t>This resource is part of the </a:t>
            </a:r>
            <a:r>
              <a:rPr lang="en-GB" sz="1800" b="1" dirty="0"/>
              <a:t>Diverse Computing Pioneers Project</a:t>
            </a:r>
            <a:r>
              <a:rPr lang="en-GB" sz="1800" dirty="0"/>
              <a:t> — funded by the Council of Professors and Heads of Computing and created by a diverse interdisciplinary team from The Open University, University of Strathclyde, and Queen Mary University of London. </a:t>
            </a:r>
          </a:p>
          <a:p>
            <a:pPr marL="0" indent="0">
              <a:buNone/>
            </a:pPr>
            <a:r>
              <a:rPr lang="en-GB" sz="1800" dirty="0"/>
              <a:t>More information </a:t>
            </a:r>
            <a:r>
              <a:rPr lang="en-GB" sz="1800" dirty="0">
                <a:ea typeface="+mn-lt"/>
                <a:cs typeface="+mn-lt"/>
              </a:rPr>
              <a:t>is available at: </a:t>
            </a:r>
            <a:r>
              <a:rPr lang="en-GB" sz="1800" dirty="0">
                <a:ea typeface="+mn-lt"/>
                <a:cs typeface="+mn-lt"/>
                <a:hlinkClick r:id="rId3"/>
              </a:rPr>
              <a:t>www.open.edu/openlearncreate/diverse-computing-pioneers</a:t>
            </a:r>
            <a:endParaRPr lang="en-GB" sz="1800" dirty="0"/>
          </a:p>
          <a:p>
            <a:pPr marL="0" indent="0">
              <a:buNone/>
            </a:pPr>
            <a:endParaRPr lang="en-GB" sz="2000"/>
          </a:p>
        </p:txBody>
      </p:sp>
      <p:pic>
        <p:nvPicPr>
          <p:cNvPr id="4" name="Picture 3" descr="A qr code on a white background&#10;&#10;AI-generated content may be incorrect.">
            <a:extLst>
              <a:ext uri="{FF2B5EF4-FFF2-40B4-BE49-F238E27FC236}">
                <a16:creationId xmlns:a16="http://schemas.microsoft.com/office/drawing/2014/main" id="{9830FE7B-D6CE-1923-490C-6ACAD8CC73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8326" y="5544182"/>
            <a:ext cx="1199747" cy="1199747"/>
          </a:xfrm>
          <a:prstGeom prst="rect">
            <a:avLst/>
          </a:prstGeom>
        </p:spPr>
      </p:pic>
      <p:pic>
        <p:nvPicPr>
          <p:cNvPr id="5" name="Picture 4" descr="A blue and black logo&#10;&#10;AI-generated content may be incorrect.">
            <a:extLst>
              <a:ext uri="{FF2B5EF4-FFF2-40B4-BE49-F238E27FC236}">
                <a16:creationId xmlns:a16="http://schemas.microsoft.com/office/drawing/2014/main" id="{5878F949-694E-AB04-A329-4E1E0A8DCCE9}"/>
              </a:ext>
            </a:extLst>
          </p:cNvPr>
          <p:cNvPicPr>
            <a:picLocks noChangeAspect="1"/>
          </p:cNvPicPr>
          <p:nvPr/>
        </p:nvPicPr>
        <p:blipFill>
          <a:blip r:embed="rId5">
            <a:extLst>
              <a:ext uri="{28A0092B-C50C-407E-A947-70E740481C1C}">
                <a14:useLocalDpi xmlns:a14="http://schemas.microsoft.com/office/drawing/2010/main" val="0"/>
              </a:ext>
            </a:extLst>
          </a:blip>
          <a:srcRect l="39162" r="39458"/>
          <a:stretch/>
        </p:blipFill>
        <p:spPr>
          <a:xfrm>
            <a:off x="6863745" y="5572383"/>
            <a:ext cx="808093" cy="1143344"/>
          </a:xfrm>
          <a:prstGeom prst="rect">
            <a:avLst/>
          </a:prstGeom>
        </p:spPr>
      </p:pic>
      <p:pic>
        <p:nvPicPr>
          <p:cNvPr id="6" name="Picture 5" descr="A blue and white logo&#10;&#10;AI-generated content may be incorrect.">
            <a:extLst>
              <a:ext uri="{FF2B5EF4-FFF2-40B4-BE49-F238E27FC236}">
                <a16:creationId xmlns:a16="http://schemas.microsoft.com/office/drawing/2014/main" id="{4E8F5478-A22B-8996-825D-6892C1CB30C7}"/>
              </a:ext>
            </a:extLst>
          </p:cNvPr>
          <p:cNvPicPr>
            <a:picLocks noChangeAspect="1"/>
          </p:cNvPicPr>
          <p:nvPr/>
        </p:nvPicPr>
        <p:blipFill>
          <a:blip r:embed="rId6">
            <a:extLst>
              <a:ext uri="{28A0092B-C50C-407E-A947-70E740481C1C}">
                <a14:useLocalDpi xmlns:a14="http://schemas.microsoft.com/office/drawing/2010/main" val="0"/>
              </a:ext>
            </a:extLst>
          </a:blip>
          <a:srcRect t="14895" b="11196"/>
          <a:stretch/>
        </p:blipFill>
        <p:spPr>
          <a:xfrm>
            <a:off x="10298478" y="5522532"/>
            <a:ext cx="1681856" cy="1243047"/>
          </a:xfrm>
          <a:prstGeom prst="rect">
            <a:avLst/>
          </a:prstGeom>
        </p:spPr>
      </p:pic>
      <p:pic>
        <p:nvPicPr>
          <p:cNvPr id="7" name="Picture 6" descr="A logo of a university&#10;&#10;AI-generated content may be incorrect.">
            <a:extLst>
              <a:ext uri="{FF2B5EF4-FFF2-40B4-BE49-F238E27FC236}">
                <a16:creationId xmlns:a16="http://schemas.microsoft.com/office/drawing/2014/main" id="{B91D0103-792F-3DA4-5477-433F8814E294}"/>
              </a:ext>
            </a:extLst>
          </p:cNvPr>
          <p:cNvPicPr>
            <a:picLocks noChangeAspect="1"/>
          </p:cNvPicPr>
          <p:nvPr/>
        </p:nvPicPr>
        <p:blipFill>
          <a:blip r:embed="rId7">
            <a:extLst>
              <a:ext uri="{28A0092B-C50C-407E-A947-70E740481C1C}">
                <a14:useLocalDpi xmlns:a14="http://schemas.microsoft.com/office/drawing/2010/main" val="0"/>
              </a:ext>
            </a:extLst>
          </a:blip>
          <a:srcRect l="11935" r="11398"/>
          <a:stretch/>
        </p:blipFill>
        <p:spPr>
          <a:xfrm>
            <a:off x="8066525" y="5544954"/>
            <a:ext cx="1837266" cy="1198202"/>
          </a:xfrm>
          <a:prstGeom prst="rect">
            <a:avLst/>
          </a:prstGeom>
        </p:spPr>
      </p:pic>
      <p:pic>
        <p:nvPicPr>
          <p:cNvPr id="9" name="Picture 8" descr="Blue text on a black background&#10;&#10;AI-generated content may be incorrect.">
            <a:extLst>
              <a:ext uri="{FF2B5EF4-FFF2-40B4-BE49-F238E27FC236}">
                <a16:creationId xmlns:a16="http://schemas.microsoft.com/office/drawing/2014/main" id="{D0528F01-782E-FEF0-C7B2-94DA5E87363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32760" y="5573573"/>
            <a:ext cx="4636298" cy="1140964"/>
          </a:xfrm>
          <a:prstGeom prst="rect">
            <a:avLst/>
          </a:prstGeom>
        </p:spPr>
      </p:pic>
      <p:sp>
        <p:nvSpPr>
          <p:cNvPr id="13" name="Title 1">
            <a:extLst>
              <a:ext uri="{FF2B5EF4-FFF2-40B4-BE49-F238E27FC236}">
                <a16:creationId xmlns:a16="http://schemas.microsoft.com/office/drawing/2014/main" id="{B7D6D1D6-9A59-09F3-18AF-18D428F575E0}"/>
              </a:ext>
            </a:extLst>
          </p:cNvPr>
          <p:cNvSpPr>
            <a:spLocks noGrp="1"/>
          </p:cNvSpPr>
          <p:nvPr>
            <p:ph type="title"/>
          </p:nvPr>
        </p:nvSpPr>
        <p:spPr>
          <a:xfrm>
            <a:off x="838200" y="365125"/>
            <a:ext cx="10515600" cy="1325563"/>
          </a:xfrm>
        </p:spPr>
        <p:txBody>
          <a:bodyPr>
            <a:normAutofit/>
          </a:bodyPr>
          <a:lstStyle/>
          <a:p>
            <a:r>
              <a:rPr lang="en-US" sz="3400" b="1" dirty="0"/>
              <a:t>Promoting a National Digital Council Ethics</a:t>
            </a:r>
          </a:p>
        </p:txBody>
      </p:sp>
    </p:spTree>
    <p:extLst>
      <p:ext uri="{BB962C8B-B14F-4D97-AF65-F5344CB8AC3E}">
        <p14:creationId xmlns:p14="http://schemas.microsoft.com/office/powerpoint/2010/main" val="3701872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03C3EBE5F744FAC86159C8BD04AB0" ma:contentTypeVersion="10" ma:contentTypeDescription="Create a new document." ma:contentTypeScope="" ma:versionID="68ad44ca874766f063e8b3ca8e73a1a0">
  <xsd:schema xmlns:xsd="http://www.w3.org/2001/XMLSchema" xmlns:xs="http://www.w3.org/2001/XMLSchema" xmlns:p="http://schemas.microsoft.com/office/2006/metadata/properties" xmlns:ns2="0b375246-e7a5-4cd3-9260-ba7fb55e9fdc" xmlns:ns3="29232704-331d-4124-9428-a3a78b19a65d" targetNamespace="http://schemas.microsoft.com/office/2006/metadata/properties" ma:root="true" ma:fieldsID="9f4cb67ae8f1ff71a7798a62fc267cc6" ns2:_="" ns3:_="">
    <xsd:import namespace="0b375246-e7a5-4cd3-9260-ba7fb55e9fdc"/>
    <xsd:import namespace="29232704-331d-4124-9428-a3a78b19a65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375246-e7a5-4cd3-9260-ba7fb55e9f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fb35f09-1364-44fa-bda6-079b81d03a2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232704-331d-4124-9428-a3a78b19a65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2953b8d-d69f-4704-b965-2cb0f7d780f1}" ma:internalName="TaxCatchAll" ma:showField="CatchAllData" ma:web="29232704-331d-4124-9428-a3a78b19a6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9232704-331d-4124-9428-a3a78b19a65d" xsi:nil="true"/>
    <lcf76f155ced4ddcb4097134ff3c332f xmlns="0b375246-e7a5-4cd3-9260-ba7fb55e9fd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DD1ADC-C16F-41AC-98B5-D98A7268ED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375246-e7a5-4cd3-9260-ba7fb55e9fdc"/>
    <ds:schemaRef ds:uri="29232704-331d-4124-9428-a3a78b19a6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271A8C-435F-4317-97D9-D3FB77FE945D}">
  <ds:schemaRefs>
    <ds:schemaRef ds:uri="http://schemas.microsoft.com/office/2006/metadata/properties"/>
    <ds:schemaRef ds:uri="http://schemas.microsoft.com/office/infopath/2007/PartnerControls"/>
    <ds:schemaRef ds:uri="29232704-331d-4124-9428-a3a78b19a65d"/>
    <ds:schemaRef ds:uri="0b375246-e7a5-4cd3-9260-ba7fb55e9fdc"/>
  </ds:schemaRefs>
</ds:datastoreItem>
</file>

<file path=customXml/itemProps3.xml><?xml version="1.0" encoding="utf-8"?>
<ds:datastoreItem xmlns:ds="http://schemas.openxmlformats.org/officeDocument/2006/customXml" ds:itemID="{1D87D7B2-127F-4ACA-8927-0D4A086702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Redefining Supply Chain in Iraq</vt:lpstr>
      <vt:lpstr>Promoting a National Digital Council Ethics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Matiss Ipolito</dc:creator>
  <cp:revision>324</cp:revision>
  <dcterms:created xsi:type="dcterms:W3CDTF">2025-06-11T21:29:33Z</dcterms:created>
  <dcterms:modified xsi:type="dcterms:W3CDTF">2025-09-24T08:57:59Z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0x0101005EA03C3EBE5F744FAC86159C8BD04AB0</vt:lpwstr>
  </property>
  <property fmtid="{D5CDD505-2E9C-101B-9397-08002B2CF9AE}" pid="3" name="MediaServiceImageTags">
    <vt:lpwstr/>
  </property>
</Properties>
</file>