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7" r:id="rId6"/>
    <p:sldId id="263" r:id="rId7"/>
    <p:sldId id="264" r:id="rId8"/>
    <p:sldId id="265" r:id="rId9"/>
    <p:sldId id="267" r:id="rId10"/>
    <p:sldId id="283" r:id="rId11"/>
    <p:sldId id="272" r:id="rId12"/>
    <p:sldId id="271" r:id="rId13"/>
    <p:sldId id="269" r:id="rId14"/>
    <p:sldId id="270" r:id="rId15"/>
    <p:sldId id="268" r:id="rId16"/>
    <p:sldId id="284" r:id="rId17"/>
    <p:sldId id="277" r:id="rId18"/>
    <p:sldId id="275" r:id="rId19"/>
    <p:sldId id="274" r:id="rId20"/>
    <p:sldId id="276" r:id="rId21"/>
    <p:sldId id="273" r:id="rId22"/>
    <p:sldId id="285" r:id="rId23"/>
    <p:sldId id="282" r:id="rId24"/>
    <p:sldId id="281" r:id="rId25"/>
    <p:sldId id="280" r:id="rId26"/>
    <p:sldId id="279" r:id="rId27"/>
    <p:sldId id="278" r:id="rId28"/>
    <p:sldId id="287"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1"/>
    <p:restoredTop sz="72081"/>
  </p:normalViewPr>
  <p:slideViewPr>
    <p:cSldViewPr snapToGrid="0">
      <p:cViewPr varScale="1">
        <p:scale>
          <a:sx n="83" d="100"/>
          <a:sy n="83" d="100"/>
        </p:scale>
        <p:origin x="182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5A8DB444-37D8-46AE-98F7-AD59E6EA8B3B}"/>
    <pc:docChg chg="modSld">
      <pc:chgData name="Allington, Lucy" userId="0c3dcd08-4988-403f-8eba-f42e59c87b71" providerId="ADAL" clId="{5A8DB444-37D8-46AE-98F7-AD59E6EA8B3B}" dt="2021-03-17T13:09:47.167" v="126" actId="20577"/>
      <pc:docMkLst>
        <pc:docMk/>
      </pc:docMkLst>
      <pc:sldChg chg="modSp mod">
        <pc:chgData name="Allington, Lucy" userId="0c3dcd08-4988-403f-8eba-f42e59c87b71" providerId="ADAL" clId="{5A8DB444-37D8-46AE-98F7-AD59E6EA8B3B}" dt="2021-03-17T13:09:22.441" v="1" actId="20577"/>
        <pc:sldMkLst>
          <pc:docMk/>
          <pc:sldMk cId="587726888" sldId="271"/>
        </pc:sldMkLst>
        <pc:spChg chg="mod">
          <ac:chgData name="Allington, Lucy" userId="0c3dcd08-4988-403f-8eba-f42e59c87b71" providerId="ADAL" clId="{5A8DB444-37D8-46AE-98F7-AD59E6EA8B3B}" dt="2021-03-17T13:09:22.441" v="1" actId="20577"/>
          <ac:spMkLst>
            <pc:docMk/>
            <pc:sldMk cId="587726888" sldId="271"/>
            <ac:spMk id="4" creationId="{00000000-0000-0000-0000-000000000000}"/>
          </ac:spMkLst>
        </pc:spChg>
      </pc:sldChg>
      <pc:sldChg chg="modSp mod modNotesTx">
        <pc:chgData name="Allington, Lucy" userId="0c3dcd08-4988-403f-8eba-f42e59c87b71" providerId="ADAL" clId="{5A8DB444-37D8-46AE-98F7-AD59E6EA8B3B}" dt="2021-03-17T13:09:47.167" v="126" actId="20577"/>
        <pc:sldMkLst>
          <pc:docMk/>
          <pc:sldMk cId="3688935345" sldId="278"/>
        </pc:sldMkLst>
        <pc:spChg chg="mod">
          <ac:chgData name="Allington, Lucy" userId="0c3dcd08-4988-403f-8eba-f42e59c87b71" providerId="ADAL" clId="{5A8DB444-37D8-46AE-98F7-AD59E6EA8B3B}" dt="2021-03-17T13:09:41.939" v="73" actId="20577"/>
          <ac:spMkLst>
            <pc:docMk/>
            <pc:sldMk cId="3688935345" sldId="278"/>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to affordable, reliable, sustainable, and modern energy for all is important for ensuring well-being. Energy is central to this</a:t>
            </a:r>
            <a:r>
              <a:rPr lang="en-US" baseline="0" dirty="0"/>
              <a:t> and we will give some examples to illustrate this:</a:t>
            </a:r>
            <a:r>
              <a:rPr lang="en-US" dirty="0"/>
              <a:t> </a:t>
            </a:r>
            <a:endParaRPr lang="en-US" baseline="0" dirty="0"/>
          </a:p>
          <a:p>
            <a:r>
              <a:rPr lang="en-US" baseline="0" dirty="0"/>
              <a:t>Looking at Target 7.1,</a:t>
            </a:r>
            <a:r>
              <a:rPr lang="en-US" dirty="0"/>
              <a:t> the first target of SDG7,</a:t>
            </a:r>
            <a:r>
              <a:rPr lang="en-US" baseline="0" dirty="0"/>
              <a:t> access to</a:t>
            </a:r>
            <a:r>
              <a:rPr lang="en-US" dirty="0"/>
              <a:t> modern energy services</a:t>
            </a:r>
            <a:r>
              <a:rPr lang="en-US" baseline="0" dirty="0"/>
              <a:t> </a:t>
            </a:r>
            <a:r>
              <a:rPr lang="en-US" dirty="0"/>
              <a:t>can actually support the achievement of other Sustainable Development Goals as well. As an example,</a:t>
            </a:r>
            <a:r>
              <a:rPr lang="en-US" baseline="0" dirty="0"/>
              <a:t> modern energy services can </a:t>
            </a:r>
            <a:r>
              <a:rPr lang="en-US" dirty="0"/>
              <a:t>raise living standards through basic services such as healthcare,</a:t>
            </a:r>
            <a:r>
              <a:rPr lang="en-US" baseline="0" dirty="0"/>
              <a:t> which relates to </a:t>
            </a:r>
            <a:r>
              <a:rPr lang="en-US" dirty="0"/>
              <a:t>SDG2. In light of</a:t>
            </a:r>
            <a:r>
              <a:rPr lang="en-US" baseline="0" dirty="0"/>
              <a:t> the Covid-19 pandemic</a:t>
            </a:r>
            <a:r>
              <a:rPr lang="en-US" dirty="0"/>
              <a:t>,</a:t>
            </a:r>
            <a:r>
              <a:rPr lang="en-US" baseline="0" dirty="0"/>
              <a:t> access to modern energy </a:t>
            </a:r>
            <a:r>
              <a:rPr lang="en-US" dirty="0"/>
              <a:t>services</a:t>
            </a:r>
            <a:r>
              <a:rPr lang="en-US" baseline="0" dirty="0"/>
              <a:t> could supply </a:t>
            </a:r>
            <a:r>
              <a:rPr lang="en-US" dirty="0"/>
              <a:t>a fridge</a:t>
            </a:r>
            <a:r>
              <a:rPr lang="en-US" baseline="0" dirty="0"/>
              <a:t> which</a:t>
            </a:r>
            <a:r>
              <a:rPr lang="en-US" dirty="0"/>
              <a:t> could</a:t>
            </a:r>
            <a:r>
              <a:rPr lang="en-US" baseline="0" dirty="0"/>
              <a:t> enable a village</a:t>
            </a:r>
            <a:r>
              <a:rPr lang="en-US" dirty="0"/>
              <a:t> to store vaccines</a:t>
            </a:r>
            <a:r>
              <a:rPr lang="en-US" baseline="0" dirty="0"/>
              <a:t>.</a:t>
            </a:r>
            <a:endParaRPr lang="en-US" baseline="0" dirty="0">
              <a:cs typeface="Calibri"/>
            </a:endParaRPr>
          </a:p>
          <a:p>
            <a:r>
              <a:rPr lang="en-US" baseline="0" dirty="0"/>
              <a:t>Access to modern energy can also enable</a:t>
            </a:r>
            <a:r>
              <a:rPr lang="en-US" dirty="0"/>
              <a:t> education, </a:t>
            </a:r>
            <a:r>
              <a:rPr lang="en-US" baseline="0" dirty="0"/>
              <a:t>SDG</a:t>
            </a:r>
            <a:r>
              <a:rPr lang="en-US" dirty="0"/>
              <a:t>4</a:t>
            </a:r>
            <a:r>
              <a:rPr lang="en-US" baseline="0" dirty="0"/>
              <a:t>. The specific Target 4.2 that requires all girls and boys complete a free, equitable</a:t>
            </a:r>
            <a:r>
              <a:rPr lang="en-US" dirty="0"/>
              <a:t>,</a:t>
            </a:r>
            <a:r>
              <a:rPr lang="en-US" baseline="0" dirty="0"/>
              <a:t> and good-quality primary and secondary education depends on supply of electricity to schools, as well as to homes.</a:t>
            </a:r>
            <a:r>
              <a:rPr lang="en-US" dirty="0"/>
              <a:t> </a:t>
            </a:r>
            <a:r>
              <a:rPr lang="en-US" baseline="0" dirty="0"/>
              <a:t>In addition</a:t>
            </a:r>
            <a:r>
              <a:rPr lang="en-US" dirty="0"/>
              <a:t>,</a:t>
            </a:r>
            <a:r>
              <a:rPr lang="en-US" baseline="0" dirty="0"/>
              <a:t> e</a:t>
            </a:r>
            <a:r>
              <a:rPr lang="en-US" dirty="0"/>
              <a:t>lectricity is also vital for supplying information and communication technologies</a:t>
            </a:r>
            <a:r>
              <a:rPr lang="en-US" baseline="0" dirty="0"/>
              <a:t> which in turn supports many of the SDGs</a:t>
            </a:r>
            <a:r>
              <a:rPr lang="en-US" dirty="0"/>
              <a:t>,</a:t>
            </a:r>
            <a:r>
              <a:rPr lang="en-US" baseline="0" dirty="0"/>
              <a:t> such as education.</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key messages to be highlighted:</a:t>
            </a:r>
          </a:p>
          <a:p>
            <a:r>
              <a:rPr lang="en-GB" dirty="0"/>
              <a:t>In the world today 789 million live without access to electricity. In particular we can see that rural areas in Sub-Saharan</a:t>
            </a:r>
            <a:r>
              <a:rPr lang="en-GB" baseline="0" dirty="0"/>
              <a:t> Africa </a:t>
            </a:r>
            <a:r>
              <a:rPr lang="en-GB" dirty="0"/>
              <a:t>have</a:t>
            </a:r>
            <a:r>
              <a:rPr lang="en-GB" baseline="0" dirty="0"/>
              <a:t> the lowest shares of access.</a:t>
            </a:r>
            <a:endParaRPr lang="en-GB" dirty="0">
              <a:cs typeface="Calibri"/>
            </a:endParaRPr>
          </a:p>
          <a:p>
            <a:r>
              <a:rPr lang="en-GB" dirty="0"/>
              <a:t>In the study by Fuso Nerini</a:t>
            </a:r>
            <a:r>
              <a:rPr lang="en-GB" baseline="0" dirty="0"/>
              <a:t> et al</a:t>
            </a:r>
            <a:r>
              <a:rPr lang="en-GB" dirty="0"/>
              <a:t>.,</a:t>
            </a:r>
            <a:r>
              <a:rPr lang="en-GB" baseline="0" dirty="0"/>
              <a:t> they found that e</a:t>
            </a:r>
            <a:r>
              <a:rPr lang="en-GB" dirty="0"/>
              <a:t>nergy is linked to approximately 65% of the SDG targets.</a:t>
            </a:r>
            <a:endParaRPr lang="en-GB" dirty="0">
              <a:cs typeface="Calibri"/>
            </a:endParaRPr>
          </a:p>
          <a:p>
            <a:r>
              <a:rPr lang="en-GB" dirty="0"/>
              <a:t>It is important to realise </a:t>
            </a:r>
            <a:r>
              <a:rPr lang="en-GB" baseline="0" dirty="0"/>
              <a:t>that e</a:t>
            </a:r>
            <a:r>
              <a:rPr lang="en-GB" dirty="0"/>
              <a:t>ducation, health, gender equality, and climate change are a few SDGs that are strongly linked to the energy system.</a:t>
            </a:r>
            <a:r>
              <a:rPr lang="en-GB" baseline="0" dirty="0"/>
              <a:t> What we plan for in the energy system will play an important role in these SDGs as well.</a:t>
            </a:r>
            <a:endParaRPr lang="en-GB"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GB" sz="1200" b="0" i="0" u="none" strike="noStrike" cap="none" dirty="0">
                <a:solidFill>
                  <a:srgbClr val="000000"/>
                </a:solidFill>
                <a:effectLst/>
                <a:latin typeface="Arial"/>
                <a:ea typeface="Arial"/>
                <a:cs typeface="Arial"/>
                <a:sym typeface="Arial"/>
              </a:rPr>
              <a:t>As </a:t>
            </a:r>
            <a:r>
              <a:rPr lang="en-GB" dirty="0">
                <a:solidFill>
                  <a:srgbClr val="000000"/>
                </a:solidFill>
                <a:latin typeface="Arial"/>
                <a:ea typeface="Arial"/>
                <a:cs typeface="Arial"/>
                <a:sym typeface="Arial"/>
              </a:rPr>
              <a:t>described </a:t>
            </a:r>
            <a:r>
              <a:rPr lang="en-GB" sz="1200" b="0" i="0" u="none" strike="noStrike" cap="none" dirty="0">
                <a:solidFill>
                  <a:srgbClr val="000000"/>
                </a:solidFill>
                <a:effectLst/>
                <a:latin typeface="Arial"/>
                <a:ea typeface="Arial"/>
                <a:cs typeface="Arial"/>
                <a:sym typeface="Arial"/>
              </a:rPr>
              <a:t>in the previous mini-lectures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the energy system is interlinked with many other</a:t>
            </a:r>
            <a:r>
              <a:rPr lang="en-GB" sz="1200" b="0" i="0" u="none" strike="noStrike" cap="none" baseline="0"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sectors</a:t>
            </a:r>
            <a:r>
              <a:rPr lang="en-GB" sz="1200" b="0" i="0" u="none" strike="noStrike" cap="none" baseline="0" dirty="0">
                <a:solidFill>
                  <a:srgbClr val="000000"/>
                </a:solidFill>
                <a:effectLst/>
                <a:latin typeface="Arial"/>
                <a:ea typeface="Arial"/>
                <a:cs typeface="Arial"/>
                <a:sym typeface="Arial"/>
              </a:rPr>
              <a:t> and which trajectories it takes will have different implications outside of the energy system. Access to modern energy is important for socio-economic progress as well as the well-being </a:t>
            </a:r>
            <a:r>
              <a:rPr lang="en-GB" dirty="0">
                <a:solidFill>
                  <a:srgbClr val="000000"/>
                </a:solidFill>
                <a:latin typeface="Arial"/>
                <a:ea typeface="Arial"/>
                <a:cs typeface="Arial"/>
                <a:sym typeface="Arial"/>
              </a:rPr>
              <a:t>of</a:t>
            </a:r>
            <a:r>
              <a:rPr lang="en-GB" sz="1200" b="0" i="0" u="none" strike="noStrike" cap="none" baseline="0" dirty="0">
                <a:solidFill>
                  <a:srgbClr val="000000"/>
                </a:solidFill>
                <a:effectLst/>
                <a:latin typeface="Arial"/>
                <a:ea typeface="Arial"/>
                <a:cs typeface="Arial"/>
                <a:sym typeface="Arial"/>
              </a:rPr>
              <a:t> peopl</a:t>
            </a:r>
            <a:r>
              <a:rPr lang="en-GB" sz="1200" i="0" u="none" strike="noStrike" cap="none" baseline="0" dirty="0">
                <a:solidFill>
                  <a:srgbClr val="000000"/>
                </a:solidFill>
                <a:effectLst/>
                <a:latin typeface="Arial"/>
                <a:ea typeface="Arial"/>
                <a:cs typeface="Arial"/>
                <a:sym typeface="Arial"/>
              </a:rPr>
              <a:t>e. </a:t>
            </a:r>
            <a:r>
              <a:rPr lang="en-GB" dirty="0">
                <a:solidFill>
                  <a:srgbClr val="000000"/>
                </a:solidFill>
                <a:latin typeface="Arial"/>
                <a:ea typeface="Arial"/>
                <a:cs typeface="Arial"/>
                <a:sym typeface="Arial"/>
              </a:rPr>
              <a:t>Energy</a:t>
            </a:r>
            <a:r>
              <a:rPr lang="en-GB" sz="1200" i="0" u="none" strike="noStrike" cap="none" baseline="0" dirty="0">
                <a:solidFill>
                  <a:srgbClr val="000000"/>
                </a:solidFill>
                <a:effectLst/>
                <a:latin typeface="Arial"/>
                <a:ea typeface="Arial"/>
                <a:cs typeface="Arial"/>
                <a:sym typeface="Arial"/>
              </a:rPr>
              <a:t> policy </a:t>
            </a:r>
            <a:r>
              <a:rPr lang="en-GB" dirty="0">
                <a:solidFill>
                  <a:srgbClr val="000000"/>
                </a:solidFill>
                <a:latin typeface="Arial"/>
                <a:ea typeface="Arial"/>
                <a:cs typeface="Arial"/>
                <a:sym typeface="Arial"/>
              </a:rPr>
              <a:t>must bear those factors in mind while also accounting for the intensive capital requirements discussed previously.</a:t>
            </a:r>
            <a:endParaRPr lang="en-GB" dirty="0">
              <a:solidFill>
                <a:srgbClr val="000000"/>
              </a:solidFill>
              <a:latin typeface="Arial"/>
              <a:ea typeface="Arial"/>
              <a:cs typeface="Arial"/>
            </a:endParaRPr>
          </a:p>
          <a:p>
            <a:pPr marL="158750">
              <a:defRPr/>
            </a:pPr>
            <a:r>
              <a:rPr lang="en-GB" sz="1200" b="0" i="0" u="none" strike="noStrike" cap="none" baseline="0" noProof="0" dirty="0">
                <a:solidFill>
                  <a:srgbClr val="000000"/>
                </a:solidFill>
                <a:effectLst/>
                <a:latin typeface="Arial"/>
                <a:ea typeface="Arial"/>
                <a:cs typeface="Arial"/>
                <a:sym typeface="Arial"/>
              </a:rPr>
              <a:t>To help formulate energy policy, energy modelling can provide insight an</a:t>
            </a:r>
            <a:r>
              <a:rPr lang="en-GB" sz="1200" i="0" u="none" strike="noStrike" cap="none" baseline="0" noProof="0" dirty="0">
                <a:solidFill>
                  <a:srgbClr val="000000"/>
                </a:solidFill>
                <a:effectLst/>
                <a:latin typeface="Arial"/>
                <a:ea typeface="Arial"/>
                <a:cs typeface="Arial"/>
                <a:sym typeface="Arial"/>
              </a:rPr>
              <a:t>d</a:t>
            </a:r>
            <a:r>
              <a:rPr lang="en-GB" dirty="0">
                <a:solidFill>
                  <a:srgbClr val="000000"/>
                </a:solidFill>
                <a:latin typeface="Arial"/>
                <a:cs typeface="Arial"/>
                <a:sym typeface="Arial"/>
              </a:rPr>
              <a:t> identify dif</a:t>
            </a:r>
            <a:r>
              <a:rPr lang="en-GB" dirty="0">
                <a:solidFill>
                  <a:srgbClr val="000000"/>
                </a:solidFill>
                <a:latin typeface="Arial"/>
                <a:ea typeface="Arial"/>
                <a:cs typeface="Arial"/>
                <a:sym typeface="Arial"/>
              </a:rPr>
              <a:t>ferent</a:t>
            </a:r>
            <a:r>
              <a:rPr lang="en-GB" sz="1200" b="0" i="0" u="none" strike="noStrike" cap="none" baseline="0" noProof="0" dirty="0">
                <a:solidFill>
                  <a:srgbClr val="000000"/>
                </a:solidFill>
                <a:effectLst/>
                <a:latin typeface="Arial"/>
                <a:ea typeface="Arial"/>
                <a:cs typeface="Arial"/>
                <a:sym typeface="Arial"/>
              </a:rPr>
              <a:t> pathways</a:t>
            </a:r>
            <a:r>
              <a:rPr lang="en-GB" dirty="0">
                <a:solidFill>
                  <a:srgbClr val="000000"/>
                </a:solidFill>
                <a:latin typeface="Arial"/>
                <a:cs typeface="Arial"/>
                <a:sym typeface="Arial"/>
              </a:rPr>
              <a:t>. Energy modelling is often undertaken by just a few analysts with modelling tools that are not open source and are therefore closed to wider scrutiny. This makes the modelling process opaque. If the</a:t>
            </a:r>
            <a:r>
              <a:rPr lang="en-GB" sz="1200" b="0" i="0" u="none" strike="noStrike" cap="none" baseline="0" noProof="0" dirty="0">
                <a:solidFill>
                  <a:srgbClr val="000000"/>
                </a:solidFill>
                <a:effectLst/>
                <a:latin typeface="Arial"/>
                <a:ea typeface="Arial"/>
                <a:cs typeface="Arial"/>
                <a:sym typeface="Arial"/>
              </a:rPr>
              <a:t> modelling insight is adapted to energy policy the modelling results have a large impact. Therefore the modelling process should be founded, of course, on deep and </a:t>
            </a:r>
            <a:r>
              <a:rPr lang="en-GB" dirty="0">
                <a:solidFill>
                  <a:srgbClr val="000000"/>
                </a:solidFill>
                <a:latin typeface="Arial"/>
                <a:ea typeface="Arial"/>
                <a:cs typeface="Arial"/>
                <a:sym typeface="Arial"/>
              </a:rPr>
              <a:t>rigorous</a:t>
            </a:r>
            <a:r>
              <a:rPr lang="en-GB" sz="1200" b="0" i="0" u="none" strike="noStrike" cap="none" baseline="0" noProof="0" dirty="0">
                <a:solidFill>
                  <a:srgbClr val="000000"/>
                </a:solidFill>
                <a:effectLst/>
                <a:latin typeface="Arial"/>
                <a:ea typeface="Arial"/>
                <a:cs typeface="Arial"/>
                <a:sym typeface="Arial"/>
              </a:rPr>
              <a:t> modelling analysis. However, in addition</a:t>
            </a:r>
            <a:r>
              <a:rPr lang="en-GB" dirty="0">
                <a:solidFill>
                  <a:srgbClr val="000000"/>
                </a:solidFill>
                <a:latin typeface="Arial"/>
                <a:ea typeface="Arial"/>
                <a:cs typeface="Arial"/>
                <a:sym typeface="Arial"/>
              </a:rPr>
              <a:t> </a:t>
            </a:r>
            <a:r>
              <a:rPr lang="en-GB" sz="1200" b="0" i="0" u="none" strike="noStrike" cap="none" baseline="0" noProof="0" dirty="0">
                <a:solidFill>
                  <a:srgbClr val="000000"/>
                </a:solidFill>
                <a:effectLst/>
                <a:latin typeface="Arial"/>
                <a:ea typeface="Arial"/>
                <a:cs typeface="Arial"/>
                <a:sym typeface="Arial"/>
              </a:rPr>
              <a:t>it should be supported by governance principles, especially when modelling for governments and the global fora such as the IPCC (Intergovernmental Panel on Climate Change).</a:t>
            </a:r>
            <a:endParaRPr lang="en-GB" sz="1200" b="0" i="0" u="none" strike="noStrike" cap="none" noProof="0"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critical</a:t>
            </a:r>
            <a:r>
              <a:rPr lang="en-US" baseline="0" dirty="0"/>
              <a:t> observations are identified </a:t>
            </a:r>
            <a:r>
              <a:rPr lang="en-US" dirty="0"/>
              <a:t>regarding </a:t>
            </a:r>
            <a:r>
              <a:rPr lang="en-US" baseline="0" dirty="0"/>
              <a:t>energy modelling for policy support.</a:t>
            </a:r>
            <a:endParaRPr lang="en-US" dirty="0"/>
          </a:p>
          <a:p>
            <a:r>
              <a:rPr lang="en-US" dirty="0"/>
              <a:t>First</a:t>
            </a:r>
            <a:r>
              <a:rPr lang="en-US" baseline="0" dirty="0"/>
              <a:t>, as mentioned previously, the analysis is often op</a:t>
            </a:r>
            <a:r>
              <a:rPr lang="en-US" dirty="0"/>
              <a:t>aque.</a:t>
            </a:r>
            <a:r>
              <a:rPr lang="en-US" baseline="0" dirty="0"/>
              <a:t> </a:t>
            </a:r>
            <a:r>
              <a:rPr lang="en-US" dirty="0"/>
              <a:t>Frequently</a:t>
            </a:r>
            <a:r>
              <a:rPr lang="en-US" baseline="0" dirty="0"/>
              <a:t> the m</a:t>
            </a:r>
            <a:r>
              <a:rPr lang="en-US" dirty="0"/>
              <a:t>odelling process is a ’black box’,</a:t>
            </a:r>
            <a:r>
              <a:rPr lang="en-US" baseline="0" dirty="0"/>
              <a:t> where the possibility to scrutinize the results </a:t>
            </a:r>
            <a:r>
              <a:rPr lang="en-US" dirty="0"/>
              <a:t>is</a:t>
            </a:r>
            <a:r>
              <a:rPr lang="en-US" baseline="0" dirty="0"/>
              <a:t> </a:t>
            </a:r>
            <a:r>
              <a:rPr lang="en-US" dirty="0"/>
              <a:t>not</a:t>
            </a:r>
            <a:r>
              <a:rPr lang="en-US" baseline="0" dirty="0"/>
              <a:t> possible.</a:t>
            </a:r>
            <a:endParaRPr lang="en-US" dirty="0">
              <a:cs typeface="Calibri"/>
            </a:endParaRPr>
          </a:p>
          <a:p>
            <a:r>
              <a:rPr lang="en-US" dirty="0"/>
              <a:t>In addition to</a:t>
            </a:r>
            <a:r>
              <a:rPr lang="en-US" baseline="0" dirty="0"/>
              <a:t> that, </a:t>
            </a:r>
            <a:r>
              <a:rPr lang="en-US" dirty="0"/>
              <a:t>this</a:t>
            </a:r>
            <a:r>
              <a:rPr lang="en-US" baseline="0" dirty="0"/>
              <a:t> opacity</a:t>
            </a:r>
            <a:r>
              <a:rPr lang="en-US" dirty="0"/>
              <a:t> means that national energy modelling suffers from low knowledge management as universities</a:t>
            </a:r>
            <a:r>
              <a:rPr lang="en-US" baseline="0" dirty="0"/>
              <a:t> and institutions cannot increase the national competence and capacity.</a:t>
            </a:r>
            <a:endParaRPr lang="en-US" dirty="0">
              <a:cs typeface="Calibri"/>
            </a:endParaRPr>
          </a:p>
          <a:p>
            <a:r>
              <a:rPr lang="en-US" dirty="0"/>
              <a:t>Second</a:t>
            </a:r>
            <a:r>
              <a:rPr lang="en-US" baseline="0" dirty="0"/>
              <a:t>, the lack of c</a:t>
            </a:r>
            <a:r>
              <a:rPr lang="en-US" dirty="0"/>
              <a:t>ommunity cooperation with socio-economic actors (such as government actors, private actors or civil society) decreases the accountability for the modelling.</a:t>
            </a:r>
            <a:r>
              <a:rPr lang="en-US" baseline="0" dirty="0"/>
              <a:t> </a:t>
            </a:r>
            <a:r>
              <a:rPr lang="en-US" dirty="0"/>
              <a:t>Thus, there is</a:t>
            </a:r>
            <a:r>
              <a:rPr lang="en-US" baseline="0" dirty="0"/>
              <a:t> </a:t>
            </a:r>
            <a:r>
              <a:rPr lang="en-US" dirty="0"/>
              <a:t>need for interfaces and organization to be</a:t>
            </a:r>
            <a:r>
              <a:rPr lang="en-US" baseline="0" dirty="0"/>
              <a:t> established to enable the cooperation.</a:t>
            </a:r>
            <a:endParaRPr lang="en-US" dirty="0">
              <a:cs typeface="Calibri"/>
            </a:endParaRPr>
          </a:p>
          <a:p>
            <a:r>
              <a:rPr lang="en-US" dirty="0"/>
              <a:t>Third,</a:t>
            </a:r>
            <a:r>
              <a:rPr lang="en-US" baseline="0" dirty="0"/>
              <a:t> d</a:t>
            </a:r>
            <a:r>
              <a:rPr lang="en-US" dirty="0"/>
              <a:t>ownstream matters,</a:t>
            </a:r>
            <a:r>
              <a:rPr lang="en-US" baseline="0" dirty="0"/>
              <a:t> </a:t>
            </a:r>
            <a:r>
              <a:rPr lang="en-US" dirty="0"/>
              <a:t>as we have seen energy policy have a significant impact on other sectors.</a:t>
            </a:r>
            <a:endParaRPr lang="en-US" dirty="0">
              <a:cs typeface="Calibri"/>
            </a:endParaRPr>
          </a:p>
          <a:p>
            <a:pPr marL="0" lvl="0" indent="0" algn="l" rtl="0">
              <a:spcBef>
                <a:spcPts val="0"/>
              </a:spcBef>
              <a:spcAft>
                <a:spcPts val="0"/>
              </a:spcAft>
              <a:buNone/>
            </a:pPr>
            <a:r>
              <a:rPr lang="en-US" dirty="0"/>
              <a:t>And last, </a:t>
            </a:r>
            <a:r>
              <a:rPr lang="en-US" baseline="0" dirty="0"/>
              <a:t>there is a need for a</a:t>
            </a:r>
            <a:r>
              <a:rPr lang="en-US" dirty="0"/>
              <a:t>ppropriate answerability as the financial impact from the energy modelling can lead to inefficient use of the public finance.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latin typeface="Arial"/>
                <a:cs typeface="Arial"/>
                <a:sym typeface="Arial"/>
              </a:rPr>
              <a:t>To mitigate these critical observations, the following governance principles </a:t>
            </a:r>
            <a:r>
              <a:rPr lang="en-GB" b="0" i="0" u="none" strike="noStrike" cap="none" baseline="0" noProof="0" dirty="0">
                <a:effectLst/>
                <a:latin typeface="Arial"/>
                <a:cs typeface="Arial"/>
                <a:sym typeface="Arial"/>
              </a:rPr>
              <a:t>are </a:t>
            </a:r>
            <a:r>
              <a:rPr lang="en-GB" dirty="0">
                <a:latin typeface="Arial"/>
                <a:cs typeface="Arial"/>
                <a:sym typeface="Arial"/>
              </a:rPr>
              <a:t>proposed U4RIA which is acronym for:</a:t>
            </a:r>
            <a:endParaRPr lang="en-US" dirty="0">
              <a:sym typeface="Arial"/>
            </a:endParaRPr>
          </a:p>
          <a:p>
            <a:pPr>
              <a:defRPr/>
            </a:pPr>
            <a:r>
              <a:rPr lang="en-GB" dirty="0">
                <a:latin typeface="Arial"/>
                <a:cs typeface="Arial"/>
                <a:sym typeface="Arial"/>
              </a:rPr>
              <a:t>Ubuntu (meaning ‘I am because you are’ to capture interdependency)– </a:t>
            </a:r>
            <a:r>
              <a:rPr lang="en-GB" dirty="0">
                <a:latin typeface="Open Sans"/>
                <a:sym typeface="Arial"/>
              </a:rPr>
              <a:t>requires identifying those to whom energy modelling for policy should be accountable and to what degree.</a:t>
            </a:r>
            <a:endParaRPr lang="en-US" dirty="0">
              <a:latin typeface="Calibri" panose="020F0502020204030204"/>
              <a:cs typeface="Calibri" panose="020F0502020204030204"/>
              <a:sym typeface="Arial"/>
            </a:endParaRPr>
          </a:p>
          <a:p>
            <a:pPr>
              <a:defRPr/>
            </a:pPr>
            <a:r>
              <a:rPr lang="en-GB" dirty="0">
                <a:latin typeface="Open Sans"/>
                <a:sym typeface="Arial"/>
              </a:rPr>
              <a:t>Retrievability – </a:t>
            </a:r>
            <a:r>
              <a:rPr lang="en-GB" baseline="0" noProof="0" dirty="0">
                <a:latin typeface="Open Sans"/>
              </a:rPr>
              <a:t>many </a:t>
            </a:r>
            <a:r>
              <a:rPr lang="en-GB" dirty="0">
                <a:latin typeface="Open Sans"/>
              </a:rPr>
              <a:t>times it is difficult to find the data. Instead it should be easy to find and access the data.</a:t>
            </a:r>
            <a:endParaRPr lang="en-US" dirty="0">
              <a:cs typeface="Calibri"/>
            </a:endParaRPr>
          </a:p>
          <a:p>
            <a:pPr>
              <a:defRPr/>
            </a:pPr>
            <a:r>
              <a:rPr lang="en-GB" dirty="0">
                <a:latin typeface="Open Sans"/>
              </a:rPr>
              <a:t>Reusability – the model should be reusable however many times the model </a:t>
            </a:r>
            <a:r>
              <a:rPr lang="en-GB" baseline="0" noProof="0" dirty="0">
                <a:latin typeface="Open Sans"/>
              </a:rPr>
              <a:t>is </a:t>
            </a:r>
            <a:r>
              <a:rPr lang="en-GB" dirty="0">
                <a:latin typeface="Open Sans"/>
              </a:rPr>
              <a:t>licensed.</a:t>
            </a:r>
            <a:endParaRPr lang="en-US" dirty="0"/>
          </a:p>
          <a:p>
            <a:pPr>
              <a:defRPr/>
            </a:pPr>
            <a:r>
              <a:rPr lang="en-GB" dirty="0">
                <a:latin typeface="Open Sans"/>
              </a:rPr>
              <a:t>Repeatability – </a:t>
            </a:r>
            <a:r>
              <a:rPr lang="en-GB" baseline="0" noProof="0" dirty="0">
                <a:latin typeface="Open Sans"/>
              </a:rPr>
              <a:t>the</a:t>
            </a:r>
            <a:r>
              <a:rPr lang="en-GB" noProof="0" dirty="0">
                <a:latin typeface="Open Sans"/>
              </a:rPr>
              <a:t> </a:t>
            </a:r>
            <a:r>
              <a:rPr lang="en-GB" dirty="0">
                <a:latin typeface="Open Sans"/>
              </a:rPr>
              <a:t>model should be repeatable and user friendly in a digital workflow</a:t>
            </a:r>
            <a:r>
              <a:rPr lang="en-GB" noProof="0" dirty="0">
                <a:latin typeface="Open Sans"/>
              </a:rPr>
              <a:t>.</a:t>
            </a:r>
            <a:endParaRPr lang="en-GB" dirty="0">
              <a:latin typeface="Open Sans"/>
            </a:endParaRPr>
          </a:p>
          <a:p>
            <a:r>
              <a:rPr lang="en-GB" dirty="0">
                <a:latin typeface="Open Sans"/>
              </a:rPr>
              <a:t>Reconstructability – this extends the concept of ‘repeatability’ to include the instructions for how to rebuild the energy modelling elements, such as input data, model relations, and the resulting scenarios. </a:t>
            </a:r>
          </a:p>
          <a:p>
            <a:r>
              <a:rPr lang="en-GB" dirty="0">
                <a:latin typeface="Open Sans"/>
              </a:rPr>
              <a:t>Interoperability – this allows for scenario outputs to be (1) tested by other models or approaches and (2) compatible with other subsectors or broader integration. </a:t>
            </a:r>
            <a:endParaRPr lang="en-US" dirty="0">
              <a:latin typeface="Open Sans"/>
            </a:endParaRPr>
          </a:p>
          <a:p>
            <a:pPr>
              <a:defRPr/>
            </a:pPr>
            <a:r>
              <a:rPr lang="en-GB" dirty="0">
                <a:latin typeface="Open Sans"/>
              </a:rPr>
              <a:t>Auditability - direct accountability to the internal or external funder of energy modelling for policy support, as well as accountability to society more broadly.</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noProof="0" dirty="0"/>
              <a:t>Costa Rica have Nationally Determined Contributions (NDCs</a:t>
            </a:r>
            <a:r>
              <a:rPr lang="en-GB" dirty="0"/>
              <a:t>), in which</a:t>
            </a:r>
            <a:r>
              <a:rPr lang="en-GB" baseline="0" noProof="0" dirty="0"/>
              <a:t> </a:t>
            </a:r>
            <a:r>
              <a:rPr lang="en-GB" dirty="0"/>
              <a:t>they set </a:t>
            </a:r>
            <a:r>
              <a:rPr lang="en-GB" baseline="0" noProof="0" dirty="0"/>
              <a:t>targets compatible with a 2 °C pathway</a:t>
            </a:r>
            <a:r>
              <a:rPr lang="en-GB" dirty="0"/>
              <a:t>. This</a:t>
            </a:r>
            <a:r>
              <a:rPr lang="en-GB" baseline="0" noProof="0" dirty="0"/>
              <a:t> </a:t>
            </a:r>
            <a:r>
              <a:rPr lang="en-GB" dirty="0"/>
              <a:t>means</a:t>
            </a:r>
            <a:r>
              <a:rPr lang="en-GB" baseline="0" noProof="0" dirty="0"/>
              <a:t> that </a:t>
            </a:r>
            <a:r>
              <a:rPr lang="en-GB" dirty="0"/>
              <a:t>over the coming decades the</a:t>
            </a:r>
            <a:r>
              <a:rPr lang="en-GB" baseline="0" noProof="0" dirty="0"/>
              <a:t> energy sector will need to dramatically reduce carbon emissions. </a:t>
            </a:r>
            <a:r>
              <a:rPr lang="en-GB" noProof="0" dirty="0"/>
              <a:t>In a study by</a:t>
            </a:r>
            <a:r>
              <a:rPr lang="en-GB" baseline="0" noProof="0" dirty="0"/>
              <a:t> </a:t>
            </a:r>
            <a:r>
              <a:rPr lang="en-GB" noProof="0" dirty="0"/>
              <a:t>Godínez-Zamora</a:t>
            </a:r>
            <a:r>
              <a:rPr lang="en-GB" baseline="0" noProof="0" dirty="0"/>
              <a:t> et al</a:t>
            </a:r>
            <a:r>
              <a:rPr lang="en-GB" dirty="0"/>
              <a:t>.,</a:t>
            </a:r>
            <a:r>
              <a:rPr lang="en-GB" baseline="0" noProof="0" dirty="0"/>
              <a:t> the pathways for </a:t>
            </a:r>
            <a:r>
              <a:rPr lang="en-GB" dirty="0"/>
              <a:t>decarbonizing</a:t>
            </a:r>
            <a:r>
              <a:rPr lang="en-GB" sz="1200" b="0" i="0" kern="1200" noProof="0" dirty="0">
                <a:solidFill>
                  <a:schemeClr val="tx1"/>
                </a:solidFill>
                <a:effectLst/>
                <a:latin typeface="+mn-lt"/>
                <a:ea typeface="+mn-ea"/>
                <a:cs typeface="+mn-cs"/>
              </a:rPr>
              <a:t> the transport and energy sectors in </a:t>
            </a:r>
            <a:r>
              <a:rPr lang="en-GB" baseline="0" noProof="0" dirty="0"/>
              <a:t>Costa Rica are explored. To develop a National Determined Plan (NDP) the Costa Rican government acknowledged that a framework with both qualitative and quantitative methods </a:t>
            </a:r>
            <a:r>
              <a:rPr lang="en-GB" dirty="0"/>
              <a:t>was</a:t>
            </a:r>
            <a:r>
              <a:rPr lang="en-GB" baseline="0" noProof="0" dirty="0"/>
              <a:t> needed (as seen in the top process flow). The first step was to engage the s</a:t>
            </a:r>
            <a:r>
              <a:rPr lang="en-GB" sz="1200" b="0" i="0" kern="1200" noProof="0" dirty="0">
                <a:solidFill>
                  <a:schemeClr val="tx1"/>
                </a:solidFill>
                <a:effectLst/>
                <a:latin typeface="+mn-lt"/>
                <a:ea typeface="+mn-ea"/>
                <a:cs typeface="+mn-cs"/>
              </a:rPr>
              <a:t>takeholders</a:t>
            </a:r>
            <a:r>
              <a:rPr lang="en-GB" sz="1200" b="0" i="0" kern="1200" baseline="0" noProof="0" dirty="0">
                <a:solidFill>
                  <a:schemeClr val="tx1"/>
                </a:solidFill>
                <a:effectLst/>
                <a:latin typeface="+mn-lt"/>
                <a:ea typeface="+mn-ea"/>
                <a:cs typeface="+mn-cs"/>
              </a:rPr>
              <a:t> involving both </a:t>
            </a:r>
            <a:r>
              <a:rPr lang="en-GB" sz="1200" b="0" i="0" kern="1200" noProof="0" dirty="0">
                <a:solidFill>
                  <a:schemeClr val="tx1"/>
                </a:solidFill>
                <a:effectLst/>
                <a:latin typeface="+mn-lt"/>
                <a:ea typeface="+mn-ea"/>
                <a:cs typeface="+mn-cs"/>
              </a:rPr>
              <a:t>high-level government actors (</a:t>
            </a:r>
            <a:r>
              <a:rPr lang="en-GB" dirty="0"/>
              <a:t>the President</a:t>
            </a:r>
            <a:r>
              <a:rPr lang="en-GB" sz="1200" b="0" i="0" kern="1200" noProof="0" dirty="0">
                <a:solidFill>
                  <a:schemeClr val="tx1"/>
                </a:solidFill>
                <a:effectLst/>
                <a:latin typeface="+mn-lt"/>
                <a:ea typeface="+mn-ea"/>
                <a:cs typeface="+mn-cs"/>
              </a:rPr>
              <a:t>, Ministers</a:t>
            </a:r>
            <a:r>
              <a:rPr lang="en-GB" dirty="0"/>
              <a:t>,</a:t>
            </a:r>
            <a:r>
              <a:rPr lang="en-GB" sz="1200" b="0" i="0" kern="1200" noProof="0" dirty="0">
                <a:solidFill>
                  <a:schemeClr val="tx1"/>
                </a:solidFill>
                <a:effectLst/>
                <a:latin typeface="+mn-lt"/>
                <a:ea typeface="+mn-ea"/>
                <a:cs typeface="+mn-cs"/>
              </a:rPr>
              <a:t> and </a:t>
            </a:r>
            <a:r>
              <a:rPr lang="en-GB" dirty="0"/>
              <a:t>Vice-Ministers</a:t>
            </a:r>
            <a:r>
              <a:rPr lang="en-GB" sz="1200" b="0" i="0" kern="1200" noProof="0" dirty="0">
                <a:solidFill>
                  <a:schemeClr val="tx1"/>
                </a:solidFill>
                <a:effectLst/>
                <a:latin typeface="+mn-lt"/>
                <a:ea typeface="+mn-ea"/>
                <a:cs typeface="+mn-cs"/>
              </a:rPr>
              <a:t>, and Executive Presidents of autonomous institutions) </a:t>
            </a:r>
            <a:r>
              <a:rPr lang="en-GB" dirty="0"/>
              <a:t>and</a:t>
            </a:r>
            <a:r>
              <a:rPr lang="en-GB" sz="1200" b="0" i="0" kern="1200" noProof="0" dirty="0">
                <a:solidFill>
                  <a:schemeClr val="tx1"/>
                </a:solidFill>
                <a:effectLst/>
                <a:latin typeface="+mn-lt"/>
                <a:ea typeface="+mn-ea"/>
                <a:cs typeface="+mn-cs"/>
              </a:rPr>
              <a:t> also the private sector, civil society, and academia. </a:t>
            </a:r>
            <a:r>
              <a:rPr lang="en-GB" dirty="0"/>
              <a:t>The second</a:t>
            </a:r>
            <a:r>
              <a:rPr lang="en-GB" sz="1200" b="0" i="0" kern="1200" noProof="0" dirty="0">
                <a:solidFill>
                  <a:schemeClr val="tx1"/>
                </a:solidFill>
                <a:effectLst/>
                <a:latin typeface="+mn-lt"/>
                <a:ea typeface="+mn-ea"/>
                <a:cs typeface="+mn-cs"/>
              </a:rPr>
              <a:t> step was </a:t>
            </a:r>
            <a:r>
              <a:rPr lang="en-GB" sz="1200" b="0" i="0" kern="1200" baseline="0" noProof="0" dirty="0">
                <a:solidFill>
                  <a:schemeClr val="tx1"/>
                </a:solidFill>
                <a:effectLst/>
                <a:latin typeface="+mn-lt"/>
                <a:ea typeface="+mn-ea"/>
                <a:cs typeface="+mn-cs"/>
              </a:rPr>
              <a:t>workshops where two scenarios emerged: </a:t>
            </a:r>
            <a:r>
              <a:rPr lang="en-GB" sz="1200" b="0" i="0" kern="1200" noProof="0" dirty="0">
                <a:solidFill>
                  <a:schemeClr val="tx1"/>
                </a:solidFill>
                <a:effectLst/>
                <a:latin typeface="+mn-lt"/>
                <a:ea typeface="+mn-ea"/>
                <a:cs typeface="+mn-cs"/>
              </a:rPr>
              <a:t>Business as Usual (BAU) and </a:t>
            </a:r>
            <a:r>
              <a:rPr lang="en-GB" dirty="0"/>
              <a:t>deep-decarbonization</a:t>
            </a:r>
            <a:r>
              <a:rPr lang="en-GB" sz="1200" b="0" i="0" kern="1200" noProof="0" dirty="0">
                <a:solidFill>
                  <a:schemeClr val="tx1"/>
                </a:solidFill>
                <a:effectLst/>
                <a:latin typeface="+mn-lt"/>
                <a:ea typeface="+mn-ea"/>
                <a:cs typeface="+mn-cs"/>
              </a:rPr>
              <a:t> </a:t>
            </a:r>
            <a:r>
              <a:rPr lang="en-GB" dirty="0"/>
              <a:t>scenarios</a:t>
            </a:r>
            <a:r>
              <a:rPr lang="en-GB" sz="1200" b="0" i="0" kern="1200" noProof="0" dirty="0">
                <a:solidFill>
                  <a:schemeClr val="tx1"/>
                </a:solidFill>
                <a:effectLst/>
                <a:latin typeface="+mn-lt"/>
                <a:ea typeface="+mn-ea"/>
                <a:cs typeface="+mn-cs"/>
              </a:rPr>
              <a:t>. The stakeholders</a:t>
            </a:r>
            <a:r>
              <a:rPr lang="en-GB" sz="1200" b="0" i="0" kern="1200" baseline="0" noProof="0" dirty="0">
                <a:solidFill>
                  <a:schemeClr val="tx1"/>
                </a:solidFill>
                <a:effectLst/>
                <a:latin typeface="+mn-lt"/>
                <a:ea typeface="+mn-ea"/>
                <a:cs typeface="+mn-cs"/>
              </a:rPr>
              <a:t> provided</a:t>
            </a:r>
            <a:r>
              <a:rPr lang="en-GB" dirty="0"/>
              <a:t> qualitative</a:t>
            </a:r>
            <a:r>
              <a:rPr lang="en-GB" sz="1200" b="0" i="0" kern="1200" baseline="0" noProof="0" dirty="0">
                <a:solidFill>
                  <a:schemeClr val="tx1"/>
                </a:solidFill>
                <a:effectLst/>
                <a:latin typeface="+mn-lt"/>
                <a:ea typeface="+mn-ea"/>
                <a:cs typeface="+mn-cs"/>
              </a:rPr>
              <a:t> input on the scenarios which also could be broken down </a:t>
            </a:r>
            <a:r>
              <a:rPr lang="en-GB" dirty="0"/>
              <a:t>at a</a:t>
            </a:r>
            <a:r>
              <a:rPr lang="en-GB" sz="1200" b="0" i="0" kern="1200" baseline="0" noProof="0" dirty="0">
                <a:solidFill>
                  <a:schemeClr val="tx1"/>
                </a:solidFill>
                <a:effectLst/>
                <a:latin typeface="+mn-lt"/>
                <a:ea typeface="+mn-ea"/>
                <a:cs typeface="+mn-cs"/>
              </a:rPr>
              <a:t> sectoral level</a:t>
            </a:r>
            <a:r>
              <a:rPr lang="en-GB" dirty="0"/>
              <a:t>,</a:t>
            </a:r>
            <a:r>
              <a:rPr lang="en-GB" sz="1200" b="0" i="0" kern="1200" baseline="0" noProof="0" dirty="0">
                <a:solidFill>
                  <a:schemeClr val="tx1"/>
                </a:solidFill>
                <a:effectLst/>
                <a:latin typeface="+mn-lt"/>
                <a:ea typeface="+mn-ea"/>
                <a:cs typeface="+mn-cs"/>
              </a:rPr>
              <a:t> leading to targets for each sector for the </a:t>
            </a:r>
            <a:r>
              <a:rPr lang="en-GB" dirty="0"/>
              <a:t>decarbonization</a:t>
            </a:r>
            <a:r>
              <a:rPr lang="en-GB" sz="1200" b="0" i="0" kern="1200" baseline="0" noProof="0" dirty="0">
                <a:solidFill>
                  <a:schemeClr val="tx1"/>
                </a:solidFill>
                <a:effectLst/>
                <a:latin typeface="+mn-lt"/>
                <a:ea typeface="+mn-ea"/>
                <a:cs typeface="+mn-cs"/>
              </a:rPr>
              <a:t> pathway (as seen in the lower graph). The scenarios were then</a:t>
            </a:r>
            <a:r>
              <a:rPr lang="en-GB" dirty="0"/>
              <a:t> built quantitativley</a:t>
            </a:r>
            <a:r>
              <a:rPr lang="en-GB" sz="1200" b="0" i="0" kern="1200" baseline="0" noProof="0" dirty="0">
                <a:solidFill>
                  <a:schemeClr val="tx1"/>
                </a:solidFill>
                <a:effectLst/>
                <a:latin typeface="+mn-lt"/>
                <a:ea typeface="+mn-ea"/>
                <a:cs typeface="+mn-cs"/>
              </a:rPr>
              <a:t> in the Open Source Energy Modelling System (OSeMOSYS</a:t>
            </a:r>
            <a:r>
              <a:rPr lang="en-GB" dirty="0"/>
              <a:t>)</a:t>
            </a:r>
            <a:r>
              <a:rPr lang="en-GB" sz="1200" b="1" i="0" kern="1200" baseline="0" noProof="0" dirty="0">
                <a:solidFill>
                  <a:schemeClr val="tx1"/>
                </a:solidFill>
                <a:effectLst/>
                <a:latin typeface="+mn-lt"/>
                <a:ea typeface="+mn-ea"/>
                <a:cs typeface="+mn-cs"/>
              </a:rPr>
              <a:t> </a:t>
            </a:r>
            <a:r>
              <a:rPr lang="en-GB" sz="1200" b="0" i="0" kern="1200" noProof="0" dirty="0">
                <a:solidFill>
                  <a:schemeClr val="tx1"/>
                </a:solidFill>
                <a:effectLst/>
                <a:latin typeface="+mn-lt"/>
                <a:ea typeface="+mn-ea"/>
                <a:cs typeface="+mn-cs"/>
              </a:rPr>
              <a:t>and the results were reviewed</a:t>
            </a:r>
            <a:r>
              <a:rPr lang="en-GB" sz="1200" b="0" i="0" kern="1200" baseline="0" noProof="0" dirty="0">
                <a:solidFill>
                  <a:schemeClr val="tx1"/>
                </a:solidFill>
                <a:effectLst/>
                <a:latin typeface="+mn-lt"/>
                <a:ea typeface="+mn-ea"/>
                <a:cs typeface="+mn-cs"/>
              </a:rPr>
              <a:t> by </a:t>
            </a:r>
            <a:r>
              <a:rPr lang="en-GB" sz="1200" b="0" i="0" kern="1200" noProof="0" dirty="0">
                <a:solidFill>
                  <a:schemeClr val="tx1"/>
                </a:solidFill>
                <a:effectLst/>
                <a:latin typeface="+mn-lt"/>
                <a:ea typeface="+mn-ea"/>
                <a:cs typeface="+mn-cs"/>
              </a:rPr>
              <a:t>the stakeholders in</a:t>
            </a:r>
            <a:r>
              <a:rPr lang="en-GB" sz="1200" b="0" i="0" kern="1200" baseline="0" noProof="0" dirty="0">
                <a:solidFill>
                  <a:schemeClr val="tx1"/>
                </a:solidFill>
                <a:effectLst/>
                <a:latin typeface="+mn-lt"/>
                <a:ea typeface="+mn-ea"/>
                <a:cs typeface="+mn-cs"/>
              </a:rPr>
              <a:t> a </a:t>
            </a:r>
            <a:r>
              <a:rPr lang="en-GB" sz="1200" b="0" i="0" kern="1200" noProof="0" dirty="0">
                <a:solidFill>
                  <a:schemeClr val="tx1"/>
                </a:solidFill>
                <a:effectLst/>
                <a:latin typeface="+mn-lt"/>
                <a:ea typeface="+mn-ea"/>
                <a:cs typeface="+mn-cs"/>
              </a:rPr>
              <a:t>back-casting participatory process that</a:t>
            </a:r>
            <a:r>
              <a:rPr lang="en-GB" dirty="0"/>
              <a:t>,</a:t>
            </a:r>
            <a:r>
              <a:rPr lang="en-GB" sz="1200" b="0" i="0" kern="1200" noProof="0" dirty="0">
                <a:solidFill>
                  <a:schemeClr val="tx1"/>
                </a:solidFill>
                <a:effectLst/>
                <a:latin typeface="+mn-lt"/>
                <a:ea typeface="+mn-ea"/>
                <a:cs typeface="+mn-cs"/>
              </a:rPr>
              <a:t> after agreement</a:t>
            </a:r>
            <a:r>
              <a:rPr lang="en-GB" dirty="0"/>
              <a:t>,</a:t>
            </a:r>
            <a:r>
              <a:rPr lang="en-GB" sz="1200" b="0" i="0" kern="1200" noProof="0" dirty="0">
                <a:solidFill>
                  <a:schemeClr val="tx1"/>
                </a:solidFill>
                <a:effectLst/>
                <a:latin typeface="+mn-lt"/>
                <a:ea typeface="+mn-ea"/>
                <a:cs typeface="+mn-cs"/>
              </a:rPr>
              <a:t> led to </a:t>
            </a:r>
            <a:r>
              <a:rPr lang="en-GB" dirty="0"/>
              <a:t>an</a:t>
            </a:r>
            <a:r>
              <a:rPr lang="en-GB" sz="1200" b="0" i="0" kern="1200" noProof="0" dirty="0">
                <a:solidFill>
                  <a:schemeClr val="tx1"/>
                </a:solidFill>
                <a:effectLst/>
                <a:latin typeface="+mn-lt"/>
                <a:ea typeface="+mn-ea"/>
                <a:cs typeface="+mn-cs"/>
              </a:rPr>
              <a:t> NDP.</a:t>
            </a:r>
          </a:p>
          <a:p>
            <a:pPr>
              <a:defRPr/>
            </a:pPr>
            <a:r>
              <a:rPr lang="en-GB" sz="1200" b="0" i="0" kern="1200" noProof="0" dirty="0">
                <a:solidFill>
                  <a:schemeClr val="tx1"/>
                </a:solidFill>
                <a:effectLst/>
                <a:latin typeface="+mn-lt"/>
                <a:ea typeface="+mn-ea"/>
                <a:cs typeface="+mn-cs"/>
              </a:rPr>
              <a:t>The work presented by </a:t>
            </a:r>
            <a:r>
              <a:rPr lang="en-GB" noProof="0" dirty="0"/>
              <a:t>Godínez-Zamora</a:t>
            </a:r>
            <a:r>
              <a:rPr lang="en-GB" sz="1200" b="0" i="0" kern="1200" noProof="0" dirty="0">
                <a:solidFill>
                  <a:schemeClr val="tx1"/>
                </a:solidFill>
                <a:effectLst/>
                <a:latin typeface="+mn-lt"/>
                <a:ea typeface="+mn-ea"/>
                <a:cs typeface="+mn-cs"/>
              </a:rPr>
              <a:t> et al. </a:t>
            </a:r>
            <a:r>
              <a:rPr lang="en-GB" dirty="0"/>
              <a:t>introduces</a:t>
            </a:r>
            <a:r>
              <a:rPr lang="en-GB" sz="1200" b="0" i="0" kern="1200" noProof="0" dirty="0">
                <a:solidFill>
                  <a:schemeClr val="tx1"/>
                </a:solidFill>
                <a:effectLst/>
                <a:latin typeface="+mn-lt"/>
                <a:ea typeface="+mn-ea"/>
                <a:cs typeface="+mn-cs"/>
              </a:rPr>
              <a:t> a framework that can </a:t>
            </a:r>
            <a:r>
              <a:rPr lang="en-GB" dirty="0"/>
              <a:t>guide</a:t>
            </a:r>
            <a:r>
              <a:rPr lang="en-GB" sz="1200" b="0" i="0" kern="1200" noProof="0" dirty="0">
                <a:solidFill>
                  <a:schemeClr val="tx1"/>
                </a:solidFill>
                <a:effectLst/>
                <a:latin typeface="+mn-lt"/>
                <a:ea typeface="+mn-ea"/>
                <a:cs typeface="+mn-cs"/>
              </a:rPr>
              <a:t> national energy policy</a:t>
            </a:r>
            <a:r>
              <a:rPr lang="en-GB" sz="1200" b="0" i="0" kern="1200" baseline="0" noProof="0" dirty="0">
                <a:solidFill>
                  <a:schemeClr val="tx1"/>
                </a:solidFill>
                <a:effectLst/>
                <a:latin typeface="+mn-lt"/>
                <a:ea typeface="+mn-ea"/>
                <a:cs typeface="+mn-cs"/>
              </a:rPr>
              <a:t> in line with the U4RIA governing principles. </a:t>
            </a:r>
            <a:r>
              <a:rPr lang="en-GB" dirty="0"/>
              <a:t>The</a:t>
            </a:r>
            <a:r>
              <a:rPr lang="en-GB" sz="1200" b="0" i="0" kern="1200" baseline="0" noProof="0" dirty="0">
                <a:solidFill>
                  <a:schemeClr val="tx1"/>
                </a:solidFill>
                <a:effectLst/>
                <a:latin typeface="+mn-lt"/>
                <a:ea typeface="+mn-ea"/>
                <a:cs typeface="+mn-cs"/>
              </a:rPr>
              <a:t> stakeholder engagement </a:t>
            </a:r>
            <a:r>
              <a:rPr lang="en-GB" dirty="0"/>
              <a:t>involves</a:t>
            </a:r>
            <a:r>
              <a:rPr lang="en-GB" sz="1200" b="0" i="0" kern="1200" baseline="0" noProof="0" dirty="0">
                <a:solidFill>
                  <a:schemeClr val="tx1"/>
                </a:solidFill>
                <a:effectLst/>
                <a:latin typeface="+mn-lt"/>
                <a:ea typeface="+mn-ea"/>
                <a:cs typeface="+mn-cs"/>
              </a:rPr>
              <a:t> the community (ubuntu) and the OSeMOSYS data and model code is published openly on GitHub for retrievability, reusability</a:t>
            </a:r>
            <a:r>
              <a:rPr lang="en-GB" dirty="0"/>
              <a:t>,</a:t>
            </a:r>
            <a:r>
              <a:rPr lang="en-GB" sz="1200" b="0" i="0" kern="1200" baseline="0" noProof="0" dirty="0">
                <a:solidFill>
                  <a:schemeClr val="tx1"/>
                </a:solidFill>
                <a:effectLst/>
                <a:latin typeface="+mn-lt"/>
                <a:ea typeface="+mn-ea"/>
                <a:cs typeface="+mn-cs"/>
              </a:rPr>
              <a:t> and repeatability.</a:t>
            </a:r>
            <a:r>
              <a:rPr lang="en-GB" dirty="0"/>
              <a:t> In addition to that the data and model (meta data) descriptions allow for interoperability leading the work to be auditable.</a:t>
            </a:r>
            <a:endParaRPr lang="en-GB" sz="1200" b="0" i="0" kern="1200" noProof="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The key</a:t>
            </a:r>
            <a:r>
              <a:rPr lang="en-US" sz="1200" b="0" i="0" u="none" strike="noStrike" cap="none" baseline="0" dirty="0">
                <a:solidFill>
                  <a:srgbClr val="000000"/>
                </a:solidFill>
                <a:effectLst/>
                <a:latin typeface="Arial"/>
                <a:ea typeface="Arial"/>
                <a:cs typeface="Arial"/>
                <a:sym typeface="Arial"/>
              </a:rPr>
              <a:t> messages from this mini-lecture are that t</a:t>
            </a:r>
            <a:r>
              <a:rPr lang="en-US" sz="1200" b="0" i="0" u="none" strike="noStrike" cap="none" dirty="0">
                <a:solidFill>
                  <a:srgbClr val="000000"/>
                </a:solidFill>
                <a:effectLst/>
                <a:latin typeface="Arial"/>
                <a:ea typeface="Arial"/>
                <a:cs typeface="Arial"/>
                <a:sym typeface="Arial"/>
              </a:rPr>
              <a:t>he energy system has many interlinkages and is important for the well-being</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but is also </a:t>
            </a:r>
            <a:r>
              <a:rPr lang="en-US" sz="1200" b="0" i="0" u="none" strike="noStrike" cap="none" dirty="0">
                <a:solidFill>
                  <a:srgbClr val="000000"/>
                </a:solidFill>
                <a:effectLst/>
                <a:latin typeface="Arial"/>
                <a:ea typeface="Arial"/>
                <a:cs typeface="Arial"/>
                <a:sym typeface="Arial"/>
              </a:rPr>
              <a:t>capital intensive.</a:t>
            </a:r>
          </a:p>
          <a:p>
            <a:pPr>
              <a:buClr>
                <a:schemeClr val="dk1"/>
              </a:buClr>
              <a:buSzPts val="1100"/>
              <a:defRPr/>
            </a:pPr>
            <a:r>
              <a:rPr lang="en-US" dirty="0">
                <a:solidFill>
                  <a:srgbClr val="000000"/>
                </a:solidFill>
                <a:latin typeface="Arial"/>
                <a:ea typeface="Arial"/>
                <a:cs typeface="Arial"/>
                <a:sym typeface="Arial"/>
              </a:rPr>
              <a:t>Energy </a:t>
            </a:r>
            <a:r>
              <a:rPr lang="en-US" sz="1200" b="0" i="0" u="none" strike="noStrike" cap="none" dirty="0">
                <a:solidFill>
                  <a:srgbClr val="000000"/>
                </a:solidFill>
                <a:effectLst/>
                <a:latin typeface="Arial"/>
                <a:ea typeface="Arial"/>
                <a:cs typeface="Arial"/>
                <a:sym typeface="Arial"/>
              </a:rPr>
              <a:t>modelling for policy support is </a:t>
            </a:r>
            <a:r>
              <a:rPr lang="en-US" dirty="0">
                <a:solidFill>
                  <a:srgbClr val="000000"/>
                </a:solidFill>
                <a:latin typeface="Arial"/>
                <a:ea typeface="Arial"/>
                <a:cs typeface="Arial"/>
                <a:sym typeface="Arial"/>
              </a:rPr>
              <a:t>often </a:t>
            </a:r>
            <a:r>
              <a:rPr lang="en-US" sz="1200" b="0" i="0" u="none" strike="noStrike" cap="none" dirty="0">
                <a:solidFill>
                  <a:srgbClr val="000000"/>
                </a:solidFill>
                <a:effectLst/>
                <a:latin typeface="Arial"/>
                <a:ea typeface="Arial"/>
                <a:cs typeface="Arial"/>
                <a:sym typeface="Arial"/>
              </a:rPr>
              <a:t>an opaque process and </a:t>
            </a:r>
            <a:r>
              <a:rPr lang="en-US" dirty="0">
                <a:solidFill>
                  <a:srgbClr val="000000"/>
                </a:solidFill>
                <a:latin typeface="Arial"/>
                <a:ea typeface="Arial"/>
                <a:cs typeface="Arial"/>
                <a:sym typeface="Arial"/>
              </a:rPr>
              <a:t>lacks</a:t>
            </a:r>
            <a:r>
              <a:rPr lang="en-US" sz="1200" b="0" i="0" u="none" strike="noStrike" cap="none" dirty="0">
                <a:solidFill>
                  <a:srgbClr val="000000"/>
                </a:solidFill>
                <a:effectLst/>
                <a:latin typeface="Arial"/>
                <a:ea typeface="Arial"/>
                <a:cs typeface="Arial"/>
                <a:sym typeface="Arial"/>
              </a:rPr>
              <a:t> community involvement.</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endParaRPr>
          </a:p>
          <a:p>
            <a:pPr>
              <a:buClr>
                <a:schemeClr val="dk1"/>
              </a:buClr>
              <a:buSzPts val="1100"/>
              <a:defRPr/>
            </a:pPr>
            <a:r>
              <a:rPr lang="en-US" sz="1200" b="0" i="0" u="none" strike="noStrike" cap="none" dirty="0">
                <a:solidFill>
                  <a:srgbClr val="000000"/>
                </a:solidFill>
                <a:effectLst/>
                <a:latin typeface="Arial"/>
                <a:ea typeface="Arial"/>
                <a:cs typeface="Arial"/>
                <a:sym typeface="Arial"/>
              </a:rPr>
              <a:t>As previously</a:t>
            </a:r>
            <a:r>
              <a:rPr lang="en-US" sz="1200" b="0" i="0" u="none" strike="noStrike" cap="none" baseline="0" dirty="0">
                <a:solidFill>
                  <a:srgbClr val="000000"/>
                </a:solidFill>
                <a:effectLst/>
                <a:latin typeface="Arial"/>
                <a:ea typeface="Arial"/>
                <a:cs typeface="Arial"/>
                <a:sym typeface="Arial"/>
              </a:rPr>
              <a:t> mentioned</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e</a:t>
            </a:r>
            <a:r>
              <a:rPr lang="en-US" sz="1200" b="0" i="0" u="none" strike="noStrike" cap="none" dirty="0">
                <a:solidFill>
                  <a:srgbClr val="000000"/>
                </a:solidFill>
                <a:effectLst/>
                <a:latin typeface="Arial"/>
                <a:ea typeface="Arial"/>
                <a:cs typeface="Arial"/>
                <a:sym typeface="Arial"/>
              </a:rPr>
              <a:t>nergy policy has great impact </a:t>
            </a:r>
            <a:r>
              <a:rPr lang="en-US" dirty="0">
                <a:solidFill>
                  <a:srgbClr val="000000"/>
                </a:solidFill>
                <a:latin typeface="Arial"/>
                <a:ea typeface="Arial"/>
                <a:cs typeface="Arial"/>
                <a:sym typeface="Arial"/>
              </a:rPr>
              <a:t>downstream on </a:t>
            </a:r>
            <a:r>
              <a:rPr lang="en-US" sz="1200" b="0" i="0" u="none" strike="noStrike" cap="none" dirty="0">
                <a:solidFill>
                  <a:srgbClr val="000000"/>
                </a:solidFill>
                <a:effectLst/>
                <a:latin typeface="Arial"/>
                <a:ea typeface="Arial"/>
                <a:cs typeface="Arial"/>
                <a:sym typeface="Arial"/>
              </a:rPr>
              <a:t>other sectors and therefore needs accountability.</a:t>
            </a:r>
            <a:endParaRPr lang="en-US" sz="1200" b="0" i="0" u="none" strike="noStrike" cap="none" dirty="0">
              <a:solidFill>
                <a:srgbClr val="000000"/>
              </a:solidFill>
              <a:effectLst/>
              <a:latin typeface="Arial"/>
              <a:ea typeface="Arial"/>
              <a:cs typeface="Arial"/>
            </a:endParaRPr>
          </a:p>
          <a:p>
            <a:pPr>
              <a:buClr>
                <a:schemeClr val="dk1"/>
              </a:buClr>
              <a:buSzPts val="1100"/>
              <a:defRPr/>
            </a:pPr>
            <a:r>
              <a:rPr lang="en-US" sz="1200" b="0" i="0" u="none" strike="noStrike" cap="none" dirty="0">
                <a:solidFill>
                  <a:srgbClr val="000000"/>
                </a:solidFill>
                <a:effectLst/>
                <a:latin typeface="Arial"/>
                <a:ea typeface="Arial"/>
                <a:cs typeface="Arial"/>
                <a:sym typeface="Arial"/>
              </a:rPr>
              <a:t>The governing principles to support</a:t>
            </a:r>
            <a:r>
              <a:rPr lang="en-US" sz="1200" b="0" i="0" u="none" strike="noStrike" cap="none" baseline="0" dirty="0">
                <a:solidFill>
                  <a:srgbClr val="000000"/>
                </a:solidFill>
                <a:effectLst/>
                <a:latin typeface="Arial"/>
                <a:ea typeface="Arial"/>
                <a:cs typeface="Arial"/>
                <a:sym typeface="Arial"/>
              </a:rPr>
              <a:t> energy modelling for policy support </a:t>
            </a:r>
            <a:r>
              <a:rPr lang="en-US" dirty="0">
                <a:solidFill>
                  <a:srgbClr val="000000"/>
                </a:solidFill>
                <a:latin typeface="Arial"/>
                <a:ea typeface="Arial"/>
                <a:cs typeface="Arial"/>
                <a:sym typeface="Arial"/>
              </a:rPr>
              <a:t>are as follows: Ubuntu</a:t>
            </a:r>
            <a:r>
              <a:rPr lang="en-US" sz="1200" b="0" i="0" u="none" strike="noStrike" cap="none" dirty="0">
                <a:solidFill>
                  <a:srgbClr val="000000"/>
                </a:solidFill>
                <a:effectLst/>
                <a:latin typeface="Arial"/>
                <a:ea typeface="Arial"/>
                <a:cs typeface="Arial"/>
                <a:sym typeface="Arial"/>
              </a:rPr>
              <a:t>, Retrievability, Reusability, Repeatability, Reconstructability, Interoperability and Auditability.</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expected learning outcomes of this course are as follows: </a:t>
            </a:r>
          </a:p>
          <a:p>
            <a:r>
              <a:rPr lang="en-US" dirty="0">
                <a:cs typeface="Calibri"/>
              </a:rPr>
              <a:t>You will be able to:</a:t>
            </a:r>
          </a:p>
          <a:p>
            <a:r>
              <a:rPr lang="en-US" dirty="0"/>
              <a:t>Describe the basic concepts of geospatial modelling with Open Source Spatial Electrification Tool (OnSSET).</a:t>
            </a:r>
            <a:endParaRPr lang="en-US" dirty="0">
              <a:cs typeface="Calibri"/>
            </a:endParaRPr>
          </a:p>
          <a:p>
            <a:r>
              <a:rPr lang="en-US" dirty="0"/>
              <a:t>List different geospatial datasets that are used in geospatial modelling.</a:t>
            </a:r>
            <a:endParaRPr lang="en-US" dirty="0">
              <a:cs typeface="Calibri"/>
            </a:endParaRPr>
          </a:p>
          <a:p>
            <a:r>
              <a:rPr lang="en-US" dirty="0"/>
              <a:t>Describe the different methods in Geographical Information System (G I S) that are used for building a geospatial energy model.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will also be able to:</a:t>
            </a:r>
            <a:endParaRPr lang="en-US" dirty="0"/>
          </a:p>
          <a:p>
            <a:r>
              <a:rPr lang="en-US" dirty="0"/>
              <a:t>E</a:t>
            </a:r>
            <a:r>
              <a:rPr lang="sv-SE" dirty="0"/>
              <a:t>xplain the</a:t>
            </a:r>
            <a:r>
              <a:rPr lang="en-US" dirty="0"/>
              <a:t> sensitivity of different input data in the geospatial energy model.</a:t>
            </a:r>
            <a:endParaRPr lang="en-US" dirty="0">
              <a:cs typeface="Calibri"/>
            </a:endParaRPr>
          </a:p>
          <a:p>
            <a:r>
              <a:rPr lang="sv-SE" dirty="0"/>
              <a:t>Develop </a:t>
            </a:r>
            <a:r>
              <a:rPr lang="en-US" dirty="0"/>
              <a:t>basic Geographical Information System (G I S) datasets and build your own least-cost electrification model in OnSSET.</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course will consist of 9 lectures:</a:t>
            </a:r>
          </a:p>
          <a:p>
            <a:r>
              <a:rPr lang="en-US" dirty="0"/>
              <a:t>Lecture 1. Introduction to the course</a:t>
            </a:r>
            <a:endParaRPr lang="en-US" dirty="0">
              <a:cs typeface="Calibri"/>
            </a:endParaRPr>
          </a:p>
          <a:p>
            <a:r>
              <a:rPr lang="en-US" dirty="0"/>
              <a:t>Lecture 2. SDGs and energy access </a:t>
            </a:r>
            <a:endParaRPr lang="en-US" dirty="0">
              <a:cs typeface="Calibri"/>
            </a:endParaRPr>
          </a:p>
          <a:p>
            <a:r>
              <a:rPr lang="en-US" dirty="0"/>
              <a:t>Lecture 3. Introduction to OnSSET</a:t>
            </a:r>
            <a:endParaRPr lang="en-US" dirty="0">
              <a:cs typeface="Calibri"/>
            </a:endParaRPr>
          </a:p>
          <a:p>
            <a:r>
              <a:rPr lang="en-US" dirty="0"/>
              <a:t>Lecture 4. Key G I S concepts</a:t>
            </a:r>
            <a:endParaRPr lang="en-US" dirty="0">
              <a:cs typeface="Calibri"/>
            </a:endParaRPr>
          </a:p>
          <a:p>
            <a:r>
              <a:rPr lang="en-US" dirty="0"/>
              <a:t>Lecture 5. GEP Scenario building</a:t>
            </a:r>
            <a:endParaRPr lang="en-US" dirty="0">
              <a:cs typeface="Calibri"/>
            </a:endParaRPr>
          </a:p>
          <a:p>
            <a:r>
              <a:rPr lang="en-US" dirty="0"/>
              <a:t>Lecture 6. GEP Scenario generator</a:t>
            </a:r>
            <a:endParaRPr lang="en-US" dirty="0">
              <a:cs typeface="Calibri"/>
            </a:endParaRPr>
          </a:p>
          <a:p>
            <a:r>
              <a:rPr lang="en-US" dirty="0"/>
              <a:t>Lecture 7. Energy modelling, scenario development, and sensitivity analysis</a:t>
            </a:r>
            <a:endParaRPr lang="en-US" dirty="0">
              <a:cs typeface="Calibri"/>
            </a:endParaRPr>
          </a:p>
          <a:p>
            <a:r>
              <a:rPr lang="en-US" dirty="0"/>
              <a:t>Lecture 8. Advanced theory of the OnSSET tool</a:t>
            </a:r>
            <a:endParaRPr lang="en-US" dirty="0">
              <a:cs typeface="Calibri"/>
            </a:endParaRPr>
          </a:p>
          <a:p>
            <a:r>
              <a:rPr lang="en-US" dirty="0"/>
              <a:t>Lecture 9. </a:t>
            </a:r>
            <a:r>
              <a:rPr lang="en-US" sz="1200" dirty="0">
                <a:latin typeface="Open Sans"/>
              </a:rPr>
              <a:t>Advanced theory of the OnSSET tool II and communicating Electrification model results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This lecture has four Intended Learning Outcomes. After this lecture you will:</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GB" dirty="0"/>
              <a:t>Understand</a:t>
            </a:r>
            <a:r>
              <a:rPr lang="en-GB" sz="1200" b="0" i="0" u="none" strike="noStrike" kern="1200" dirty="0">
                <a:solidFill>
                  <a:schemeClr val="tx1"/>
                </a:solidFill>
                <a:effectLst/>
                <a:latin typeface="+mn-lt"/>
                <a:ea typeface="+mn-ea"/>
                <a:cs typeface="+mn-cs"/>
              </a:rPr>
              <a:t> why geospatial energy modelling is important.</a:t>
            </a:r>
            <a:r>
              <a:rPr lang="en-GB" sz="1200" b="0" i="0" kern="1200" dirty="0">
                <a:solidFill>
                  <a:schemeClr val="tx1"/>
                </a:solidFill>
                <a:effectLst/>
                <a:latin typeface="+mn-lt"/>
                <a:ea typeface="+mn-ea"/>
                <a:cs typeface="+mn-cs"/>
              </a:rPr>
              <a:t>​</a:t>
            </a:r>
            <a:endParaRPr lang="en-GB" sz="1200" b="0" i="0" kern="1200" dirty="0">
              <a:solidFill>
                <a:schemeClr val="tx1"/>
              </a:solidFill>
              <a:effectLst/>
              <a:latin typeface="+mn-lt"/>
              <a:cs typeface="Calibri"/>
            </a:endParaRPr>
          </a:p>
          <a:p>
            <a:pPr fontAlgn="base"/>
            <a:r>
              <a:rPr lang="en-GB" dirty="0"/>
              <a:t>Be able to explain</a:t>
            </a:r>
            <a:r>
              <a:rPr lang="en-GB" sz="1200" b="0" i="0" u="none" strike="noStrike" kern="1200" dirty="0">
                <a:solidFill>
                  <a:schemeClr val="tx1"/>
                </a:solidFill>
                <a:effectLst/>
                <a:latin typeface="+mn-lt"/>
                <a:ea typeface="+mn-ea"/>
                <a:cs typeface="+mn-cs"/>
              </a:rPr>
              <a:t> interlinkages between Sustainable </a:t>
            </a:r>
            <a:r>
              <a:rPr lang="en-GB" dirty="0"/>
              <a:t>Development</a:t>
            </a:r>
            <a:r>
              <a:rPr lang="en-GB" sz="1200" b="0" i="0" u="none" strike="noStrike" kern="1200" dirty="0">
                <a:solidFill>
                  <a:schemeClr val="tx1"/>
                </a:solidFill>
                <a:effectLst/>
                <a:latin typeface="+mn-lt"/>
                <a:ea typeface="+mn-ea"/>
                <a:cs typeface="+mn-cs"/>
              </a:rPr>
              <a:t> </a:t>
            </a:r>
            <a:r>
              <a:rPr lang="en-GB" dirty="0"/>
              <a:t>Goal</a:t>
            </a:r>
            <a:r>
              <a:rPr lang="en-GB" sz="1200" b="0" i="0" u="none" strike="noStrike" kern="1200" dirty="0">
                <a:solidFill>
                  <a:schemeClr val="tx1"/>
                </a:solidFill>
                <a:effectLst/>
                <a:latin typeface="+mn-lt"/>
                <a:ea typeface="+mn-ea"/>
                <a:cs typeface="+mn-cs"/>
              </a:rPr>
              <a:t> 7 and the other </a:t>
            </a:r>
            <a:r>
              <a:rPr lang="en-GB" dirty="0"/>
              <a:t>Sustainable</a:t>
            </a:r>
            <a:r>
              <a:rPr lang="en-GB" sz="1200" b="0" i="0" u="none" strike="noStrike" kern="1200" dirty="0">
                <a:solidFill>
                  <a:schemeClr val="tx1"/>
                </a:solidFill>
                <a:effectLst/>
                <a:latin typeface="+mn-lt"/>
                <a:ea typeface="+mn-ea"/>
                <a:cs typeface="+mn-cs"/>
              </a:rPr>
              <a:t> </a:t>
            </a:r>
            <a:r>
              <a:rPr lang="en-GB" dirty="0"/>
              <a:t>Development</a:t>
            </a:r>
            <a:r>
              <a:rPr lang="en-GB" sz="1200" b="0" i="0" u="none" strike="noStrike" kern="1200" dirty="0">
                <a:solidFill>
                  <a:schemeClr val="tx1"/>
                </a:solidFill>
                <a:effectLst/>
                <a:latin typeface="+mn-lt"/>
                <a:ea typeface="+mn-ea"/>
                <a:cs typeface="+mn-cs"/>
              </a:rPr>
              <a:t> </a:t>
            </a:r>
            <a:r>
              <a:rPr lang="en-GB" dirty="0"/>
              <a:t>Goals</a:t>
            </a:r>
            <a:r>
              <a:rPr lang="en-GB" sz="1200" b="0" i="0" kern="1200" dirty="0">
                <a:solidFill>
                  <a:schemeClr val="tx1"/>
                </a:solidFill>
                <a:effectLst/>
                <a:latin typeface="+mn-lt"/>
                <a:ea typeface="+mn-ea"/>
                <a:cs typeface="+mn-cs"/>
              </a:rPr>
              <a:t>​</a:t>
            </a:r>
            <a:endParaRPr lang="en-GB" sz="1200" b="0" i="0" kern="1200" dirty="0">
              <a:solidFill>
                <a:schemeClr val="tx1"/>
              </a:solidFill>
              <a:effectLst/>
              <a:latin typeface="+mn-lt"/>
              <a:cs typeface="Calibri" panose="020F0502020204030204"/>
            </a:endParaRPr>
          </a:p>
          <a:p>
            <a:pPr fontAlgn="base"/>
            <a:r>
              <a:rPr lang="en-GB" dirty="0"/>
              <a:t>Describe the</a:t>
            </a:r>
            <a:r>
              <a:rPr lang="en-GB" sz="1200" b="0" i="0" u="none" strike="noStrike" kern="1200" dirty="0">
                <a:solidFill>
                  <a:schemeClr val="tx1"/>
                </a:solidFill>
                <a:effectLst/>
                <a:latin typeface="+mn-lt"/>
                <a:ea typeface="+mn-ea"/>
                <a:cs typeface="+mn-cs"/>
              </a:rPr>
              <a:t> basic principals linked to U4RIA</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fontAlgn="base"/>
            <a:r>
              <a:rPr lang="en-GB" dirty="0"/>
              <a:t>Be introduced to</a:t>
            </a:r>
            <a:r>
              <a:rPr lang="en-GB" sz="1200" b="0" i="0" u="none" strike="noStrike" kern="1200" dirty="0">
                <a:solidFill>
                  <a:schemeClr val="tx1"/>
                </a:solidFill>
                <a:effectLst/>
                <a:latin typeface="+mn-lt"/>
                <a:ea typeface="+mn-ea"/>
                <a:cs typeface="+mn-cs"/>
              </a:rPr>
              <a:t> the </a:t>
            </a:r>
            <a:r>
              <a:rPr lang="en-GB" dirty="0"/>
              <a:t>outline of the course​</a:t>
            </a:r>
            <a:endParaRPr lang="en-GB" sz="1200" b="0" i="0" kern="1200" dirty="0">
              <a:solidFill>
                <a:schemeClr val="tx1"/>
              </a:solidFill>
              <a:effectLst/>
              <a:latin typeface="+mn-lt"/>
              <a:cs typeface="Calibri"/>
            </a:endParaRPr>
          </a:p>
          <a:p>
            <a:pPr rtl="0" fontAlgn="base"/>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These learning outcomes will be important to understand the context of the course.</a:t>
            </a:r>
            <a:endParaRPr lang="en-US" sz="1200" b="0" i="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1596461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9 lectures, there will also be 7</a:t>
            </a:r>
            <a:r>
              <a:rPr lang="en-US" baseline="0" dirty="0"/>
              <a:t> </a:t>
            </a:r>
            <a:r>
              <a:rPr lang="en-US" dirty="0"/>
              <a:t>hands-on</a:t>
            </a:r>
            <a:r>
              <a:rPr lang="en-US" baseline="0" dirty="0"/>
              <a:t> exercises that will guide you </a:t>
            </a:r>
            <a:r>
              <a:rPr lang="en-US" dirty="0"/>
              <a:t>through</a:t>
            </a:r>
            <a:r>
              <a:rPr lang="en-US" baseline="0" dirty="0"/>
              <a:t> </a:t>
            </a:r>
            <a:r>
              <a:rPr lang="en-US" dirty="0"/>
              <a:t>building</a:t>
            </a:r>
            <a:r>
              <a:rPr lang="en-US" baseline="0" dirty="0"/>
              <a:t> your own model</a:t>
            </a:r>
            <a:r>
              <a:rPr lang="en-US" dirty="0"/>
              <a:t>.</a:t>
            </a:r>
            <a:endParaRPr lang="en-US" baseline="0" dirty="0"/>
          </a:p>
          <a:p>
            <a:r>
              <a:rPr lang="en-US" baseline="0" dirty="0"/>
              <a:t>The first three are for building a basic understanding and developing </a:t>
            </a:r>
            <a:r>
              <a:rPr lang="en-US" dirty="0"/>
              <a:t>your</a:t>
            </a:r>
            <a:r>
              <a:rPr lang="en-US" baseline="0" dirty="0"/>
              <a:t> </a:t>
            </a:r>
            <a:r>
              <a:rPr lang="en-US" dirty="0"/>
              <a:t>G I S</a:t>
            </a:r>
            <a:r>
              <a:rPr lang="en-US" baseline="0" dirty="0"/>
              <a:t> skills:</a:t>
            </a:r>
            <a:endParaRPr lang="en-US" baseline="0" dirty="0">
              <a:cs typeface="Calibri"/>
            </a:endParaRPr>
          </a:p>
          <a:p>
            <a:r>
              <a:rPr lang="en-GB" dirty="0"/>
              <a:t>1. GEP Explorer</a:t>
            </a:r>
            <a:endParaRPr lang="en-GB" dirty="0">
              <a:cs typeface="Calibri"/>
            </a:endParaRPr>
          </a:p>
          <a:p>
            <a:r>
              <a:rPr lang="en-GB" dirty="0"/>
              <a:t>2. </a:t>
            </a:r>
            <a:r>
              <a:rPr lang="en-US" dirty="0"/>
              <a:t>Working with vector data</a:t>
            </a:r>
            <a:endParaRPr lang="en-US" dirty="0">
              <a:cs typeface="Calibri"/>
            </a:endParaRPr>
          </a:p>
          <a:p>
            <a:r>
              <a:rPr lang="en-GB" dirty="0"/>
              <a:t>3. </a:t>
            </a:r>
            <a:r>
              <a:rPr lang="en-US" dirty="0"/>
              <a:t>Working with Raster data</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second part we will focus on</a:t>
            </a:r>
            <a:r>
              <a:rPr lang="en-US" baseline="0" dirty="0"/>
              <a:t> building the model in OnSSET:</a:t>
            </a:r>
          </a:p>
          <a:p>
            <a:r>
              <a:rPr lang="en-GB" dirty="0"/>
              <a:t>4. </a:t>
            </a:r>
            <a:r>
              <a:rPr lang="en-US" dirty="0"/>
              <a:t>Data collection and database development for G I S</a:t>
            </a:r>
            <a:endParaRPr lang="en-US" dirty="0">
              <a:cs typeface="Calibri"/>
            </a:endParaRPr>
          </a:p>
          <a:p>
            <a:r>
              <a:rPr lang="en-GB" dirty="0"/>
              <a:t>5. </a:t>
            </a:r>
            <a:r>
              <a:rPr lang="en-US" dirty="0"/>
              <a:t>Data extraction to CSV</a:t>
            </a:r>
            <a:endParaRPr lang="en-US" dirty="0">
              <a:cs typeface="Calibri"/>
            </a:endParaRPr>
          </a:p>
          <a:p>
            <a:r>
              <a:rPr lang="en-GB" dirty="0"/>
              <a:t>6. </a:t>
            </a:r>
            <a:r>
              <a:rPr lang="en-US" dirty="0"/>
              <a:t>How to run an electrification analysis using GEP scenario generator</a:t>
            </a:r>
            <a:endParaRPr lang="en-GB"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modelling or energy system modelling is the process of mathematically analysing an energy system using computer programs to inform energy policy development. They are used to, in a comprehensive, transparent, and evidence-based manner, find trade-off solutions and deal with future uncertainties, such </a:t>
            </a:r>
            <a:r>
              <a:rPr lang="en-US" baseline="0" dirty="0"/>
              <a:t>as </a:t>
            </a:r>
            <a:r>
              <a:rPr lang="en-US" dirty="0"/>
              <a:t>prices and availability of primary resources, technology development, government commitments,</a:t>
            </a:r>
            <a:r>
              <a:rPr lang="en-US" baseline="0" dirty="0"/>
              <a:t> and</a:t>
            </a:r>
            <a:r>
              <a:rPr lang="en-US" dirty="0"/>
              <a:t> growths of demands. </a:t>
            </a:r>
          </a:p>
          <a:p>
            <a:r>
              <a:rPr lang="en-US" dirty="0"/>
              <a:t>The energy sector is a</a:t>
            </a:r>
            <a:r>
              <a:rPr lang="en-US" baseline="0" dirty="0"/>
              <a:t> very capital intensive sector. </a:t>
            </a:r>
            <a:r>
              <a:rPr lang="en-US" dirty="0"/>
              <a:t>The OECD</a:t>
            </a:r>
            <a:r>
              <a:rPr lang="en-US" baseline="0" dirty="0"/>
              <a:t> found that for infrastructure investments, which include electricity, transport, telecom</a:t>
            </a:r>
            <a:r>
              <a:rPr lang="en-US" dirty="0"/>
              <a:t>,</a:t>
            </a:r>
            <a:r>
              <a:rPr lang="en-US" baseline="0" dirty="0"/>
              <a:t> and water, the global a</a:t>
            </a:r>
            <a:r>
              <a:rPr lang="en-US" dirty="0"/>
              <a:t>nnual investment requirements for these sectors amount to some 2.5% of world GDP.</a:t>
            </a:r>
            <a:r>
              <a:rPr lang="en-US" baseline="0" dirty="0"/>
              <a:t> If we would include electricity generation and other related energy infrastructure such as oil, gas</a:t>
            </a:r>
            <a:r>
              <a:rPr lang="en-US" dirty="0"/>
              <a:t>,</a:t>
            </a:r>
            <a:r>
              <a:rPr lang="en-US" baseline="0" dirty="0"/>
              <a:t> and coal </a:t>
            </a:r>
            <a:r>
              <a:rPr lang="en-US" dirty="0"/>
              <a:t>it would rise to 3.5% of the worlds GDP.</a:t>
            </a:r>
            <a:endParaRPr lang="en-US" dirty="0">
              <a:cs typeface="Calibri"/>
            </a:endParaRPr>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Historically energy planning has focused on large grid-based</a:t>
            </a:r>
            <a:r>
              <a:rPr lang="en-GB" baseline="0" dirty="0"/>
              <a:t> energy </a:t>
            </a:r>
            <a:r>
              <a:rPr lang="en-GB" dirty="0"/>
              <a:t>systems</a:t>
            </a:r>
            <a:r>
              <a:rPr lang="en-GB" baseline="0" dirty="0"/>
              <a:t> </a:t>
            </a:r>
            <a:r>
              <a:rPr lang="en-GB" dirty="0"/>
              <a:t>by </a:t>
            </a:r>
            <a:r>
              <a:rPr lang="en-GB" baseline="0" dirty="0"/>
              <a:t>modelling large power plants. However, in the world there are still </a:t>
            </a:r>
            <a:r>
              <a:rPr lang="en-GB" dirty="0"/>
              <a:t>789</a:t>
            </a:r>
            <a:r>
              <a:rPr lang="en-GB" baseline="0" dirty="0"/>
              <a:t> million people without access to electricity, </a:t>
            </a:r>
            <a:r>
              <a:rPr lang="en-GB" dirty="0"/>
              <a:t>of which a</a:t>
            </a:r>
            <a:r>
              <a:rPr lang="en-GB" baseline="0" dirty="0"/>
              <a:t> majority live in rural Sub-Saharan Africa. The World </a:t>
            </a:r>
            <a:r>
              <a:rPr lang="en-GB" dirty="0"/>
              <a:t>Energy</a:t>
            </a:r>
            <a:r>
              <a:rPr lang="en-GB" baseline="0" dirty="0"/>
              <a:t> </a:t>
            </a:r>
            <a:r>
              <a:rPr lang="en-GB" dirty="0"/>
              <a:t>Outlook</a:t>
            </a:r>
            <a:r>
              <a:rPr lang="en-GB" baseline="0" dirty="0"/>
              <a:t> (WEO) expect that a large majority of these households will be connected to off-grid solutions. Off-grid technologies are</a:t>
            </a:r>
            <a:r>
              <a:rPr lang="en-GB" dirty="0"/>
              <a:t>,</a:t>
            </a:r>
            <a:r>
              <a:rPr lang="en-GB" baseline="0" dirty="0"/>
              <a:t> </a:t>
            </a:r>
            <a:r>
              <a:rPr lang="en-GB" dirty="0"/>
              <a:t>for example,</a:t>
            </a:r>
            <a:r>
              <a:rPr lang="en-GB" baseline="0" dirty="0"/>
              <a:t> Solar Home systems, diesel generators</a:t>
            </a:r>
            <a:r>
              <a:rPr lang="en-GB" dirty="0"/>
              <a:t>,</a:t>
            </a:r>
            <a:r>
              <a:rPr lang="en-GB" baseline="0" dirty="0"/>
              <a:t> or mini-grid </a:t>
            </a:r>
            <a:r>
              <a:rPr lang="en-GB" dirty="0"/>
              <a:t>wind</a:t>
            </a:r>
            <a:r>
              <a:rPr lang="en-GB" baseline="0" dirty="0"/>
              <a:t> power, hydro power</a:t>
            </a:r>
            <a:r>
              <a:rPr lang="en-GB" dirty="0"/>
              <a:t>,</a:t>
            </a:r>
            <a:r>
              <a:rPr lang="en-GB" baseline="0" dirty="0"/>
              <a:t> and solar PV</a:t>
            </a:r>
            <a:r>
              <a:rPr lang="en-GB" dirty="0"/>
              <a:t>.</a:t>
            </a:r>
            <a:endParaRPr lang="en-GB" baseline="0" dirty="0">
              <a:cs typeface="Calibri"/>
            </a:endParaRPr>
          </a:p>
          <a:p>
            <a:endParaRPr lang="en-GB" baseline="0" dirty="0">
              <a:cs typeface="Calibri"/>
            </a:endParaRPr>
          </a:p>
          <a:p>
            <a:pPr>
              <a:defRPr/>
            </a:pPr>
            <a:r>
              <a:rPr lang="en-GB" dirty="0"/>
              <a:t>In the picture</a:t>
            </a:r>
            <a:r>
              <a:rPr lang="en-GB" baseline="0" dirty="0"/>
              <a:t> you can see different</a:t>
            </a:r>
            <a:r>
              <a:rPr lang="en-GB" dirty="0"/>
              <a:t>, least-cost</a:t>
            </a:r>
            <a:r>
              <a:rPr lang="en-GB" baseline="0" dirty="0"/>
              <a:t> technology solutions. From the </a:t>
            </a:r>
            <a:r>
              <a:rPr lang="en-GB" dirty="0"/>
              <a:t>left-hand</a:t>
            </a:r>
            <a:r>
              <a:rPr lang="en-GB" baseline="0" dirty="0"/>
              <a:t> side you can see that</a:t>
            </a:r>
            <a:r>
              <a:rPr lang="en-GB" dirty="0"/>
              <a:t> for</a:t>
            </a:r>
            <a:r>
              <a:rPr lang="en-GB" baseline="0" dirty="0"/>
              <a:t> large cities with </a:t>
            </a:r>
            <a:r>
              <a:rPr lang="en-GB" dirty="0"/>
              <a:t>a </a:t>
            </a:r>
            <a:r>
              <a:rPr lang="en-GB" baseline="0" dirty="0"/>
              <a:t>high population density, the national grid extension is </a:t>
            </a:r>
            <a:r>
              <a:rPr lang="en-GB" dirty="0"/>
              <a:t>the least-cost</a:t>
            </a:r>
            <a:r>
              <a:rPr lang="en-GB" baseline="0" dirty="0"/>
              <a:t> option. Moving further away from the cities</a:t>
            </a:r>
            <a:r>
              <a:rPr lang="en-GB" dirty="0"/>
              <a:t>,</a:t>
            </a:r>
            <a:r>
              <a:rPr lang="en-GB" baseline="0" dirty="0"/>
              <a:t> other technology options become </a:t>
            </a:r>
            <a:r>
              <a:rPr lang="en-GB" dirty="0"/>
              <a:t>least-cost</a:t>
            </a:r>
            <a:r>
              <a:rPr lang="en-GB" baseline="0" dirty="0"/>
              <a:t>. </a:t>
            </a:r>
            <a:r>
              <a:rPr lang="en-GB" dirty="0"/>
              <a:t>This</a:t>
            </a:r>
            <a:r>
              <a:rPr lang="en-GB" baseline="0" dirty="0"/>
              <a:t> is described by the </a:t>
            </a:r>
            <a:r>
              <a:rPr lang="en-GB" dirty="0"/>
              <a:t>EU Energy Initiative REN21 as</a:t>
            </a:r>
            <a:r>
              <a:rPr lang="en-GB" baseline="0" dirty="0"/>
              <a:t> the </a:t>
            </a:r>
            <a:r>
              <a:rPr lang="en-GB" dirty="0"/>
              <a:t>“Mini-grid Space”, where we economically</a:t>
            </a:r>
            <a:r>
              <a:rPr lang="en-GB" baseline="0" dirty="0"/>
              <a:t> find that the </a:t>
            </a:r>
            <a:r>
              <a:rPr lang="en-GB" dirty="0"/>
              <a:t>mini-grid space is least-cost compared to grid extension and stand-alone systems. The cost of the technologies is of course influenced to different degrees by various local conditions, which</a:t>
            </a:r>
            <a:r>
              <a:rPr lang="en-GB" baseline="0" dirty="0"/>
              <a:t> we will cover more in this course</a:t>
            </a:r>
            <a:r>
              <a:rPr lang="en-GB" dirty="0"/>
              <a:t>,</a:t>
            </a:r>
            <a:r>
              <a:rPr lang="en-GB" baseline="0" dirty="0"/>
              <a:t> like</a:t>
            </a:r>
            <a:r>
              <a:rPr lang="en-GB" dirty="0"/>
              <a:t> the size of the community or the available</a:t>
            </a:r>
            <a:r>
              <a:rPr lang="en-GB" baseline="0" dirty="0"/>
              <a:t> energy resources</a:t>
            </a:r>
            <a:r>
              <a:rPr lang="en-GB" dirty="0"/>
              <a:t>.</a:t>
            </a:r>
            <a:endParaRPr lang="en-GB" dirty="0">
              <a:cs typeface="Calibri"/>
            </a:endParaRPr>
          </a:p>
          <a:p>
            <a:endParaRPr lang="en-GB" dirty="0">
              <a:cs typeface="Calibri"/>
            </a:endParaRPr>
          </a:p>
          <a:p>
            <a:r>
              <a:rPr lang="en-GB" dirty="0"/>
              <a:t>Therefore, energy access and infrastructure development planning cannot be addressed without taking into account the spatial nature and dynamics of the location of settlements and economic production.</a:t>
            </a:r>
            <a:r>
              <a:rPr lang="en-GB" baseline="0" dirty="0"/>
              <a:t> The d</a:t>
            </a:r>
            <a:r>
              <a:rPr lang="en-GB" dirty="0"/>
              <a:t>ata requirements increase dramatically for spatial energy analyses compared with traditional energy analyses.</a:t>
            </a:r>
            <a:r>
              <a:rPr lang="en-GB" baseline="0" dirty="0"/>
              <a:t> At the same time the spatial </a:t>
            </a:r>
            <a:r>
              <a:rPr lang="en-GB" dirty="0"/>
              <a:t>data availability becomes increasingly sparse. Geospatial analysis is increasingly becoming the methodology of choice and is also increasingly</a:t>
            </a:r>
            <a:r>
              <a:rPr lang="en-GB" baseline="0" dirty="0"/>
              <a:t> </a:t>
            </a:r>
            <a:r>
              <a:rPr lang="en-GB" dirty="0"/>
              <a:t>available with open data,</a:t>
            </a:r>
            <a:r>
              <a:rPr lang="en-GB" baseline="0" dirty="0"/>
              <a:t> which we will also discuss more in detail of this course.</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aspects affecting the cost of the on- or off-grid electricity generation technologies which vary throughout a country or region. </a:t>
            </a:r>
          </a:p>
          <a:p>
            <a:pPr marL="0" lvl="0" indent="0" algn="l" rtl="0">
              <a:spcBef>
                <a:spcPts val="0"/>
              </a:spcBef>
              <a:spcAft>
                <a:spcPts val="0"/>
              </a:spcAft>
              <a:buNone/>
            </a:pPr>
            <a:endParaRPr lang="en-US" dirty="0"/>
          </a:p>
          <a:p>
            <a:r>
              <a:rPr lang="en-US" dirty="0"/>
              <a:t>The spatial dimension of geospatial energy modelling refers to how different things are distributed in a country or region spatially. Let's consider a village that currently does not have access to electricity. If you want to know which technology type can supply electricity at the lowest cost, there are a number of different spatial aspects that we need to understand. First of all, we need to know some information about the village. How many people live there? How large is the area of the village? This will affect how far households are spread out from each other, which affects the distribution network and the length of the lines that would need to be built to connect all of these households. If we consider extending the grid network to this settlement, we need to know how far away the current network is. Of course, it will cost more if we need to build a 10-km medium voltage line to connect a village compared to if it is only 5 km away. Similarly, the terrain varies and affects the energy planning.</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Taking into account spatial</a:t>
            </a:r>
            <a:r>
              <a:rPr lang="en-US" baseline="0" dirty="0"/>
              <a:t> </a:t>
            </a:r>
            <a:r>
              <a:rPr lang="en-US" dirty="0"/>
              <a:t>information and information of costs for different technologies, we can calculate which technology types are the least-cost option for this specific village. And this will vary throughout the region. Different villages have different resource potentials, population sizes, demands, and different distances to the current grid infrastructure</a:t>
            </a:r>
            <a:r>
              <a:rPr lang="en-US" baseline="0" dirty="0"/>
              <a:t> </a:t>
            </a:r>
            <a:r>
              <a:rPr lang="en-US" dirty="0"/>
              <a:t>affecting the cost of the on- or off-grid electricity generation technologies. </a:t>
            </a:r>
            <a:r>
              <a:rPr lang="en-US" baseline="0" dirty="0"/>
              <a:t>In this course we will learning more about the tool Open Source Spatial Electrification Tool called OnSSET and the Global Electrification Platform (GEP</a:t>
            </a:r>
            <a:r>
              <a:rPr lang="en-US" dirty="0"/>
              <a:t>),</a:t>
            </a:r>
            <a:r>
              <a:rPr lang="en-US" baseline="0" dirty="0"/>
              <a:t> which is an open source geospatial electrification modelling tool.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a:t>
            </a:r>
            <a:r>
              <a:rPr lang="en-US" baseline="0" dirty="0"/>
              <a:t> </a:t>
            </a:r>
            <a:r>
              <a:rPr lang="en-US" dirty="0"/>
              <a:t>in this course you will learn about</a:t>
            </a:r>
            <a:r>
              <a:rPr lang="en-US" baseline="0" dirty="0"/>
              <a:t> different aspects of geospatial energy modelling.</a:t>
            </a:r>
            <a:r>
              <a:rPr lang="en-US" dirty="0"/>
              <a:t> </a:t>
            </a:r>
            <a:endParaRPr lang="en-US" baseline="0" dirty="0"/>
          </a:p>
          <a:p>
            <a:endParaRPr lang="en-US" baseline="0" dirty="0"/>
          </a:p>
          <a:p>
            <a:r>
              <a:rPr lang="en-US" baseline="0" dirty="0"/>
              <a:t>As we have described</a:t>
            </a:r>
            <a:r>
              <a:rPr lang="en-US" dirty="0"/>
              <a:t> previously,</a:t>
            </a:r>
            <a:r>
              <a:rPr lang="en-US" baseline="0" dirty="0"/>
              <a:t> energy infrastructure is capital intensive</a:t>
            </a:r>
            <a:r>
              <a:rPr lang="en-US" dirty="0"/>
              <a:t>.</a:t>
            </a:r>
            <a:r>
              <a:rPr lang="en-US" baseline="0" dirty="0"/>
              <a:t> </a:t>
            </a:r>
            <a:r>
              <a:rPr lang="en-US" dirty="0"/>
              <a:t>Therefore</a:t>
            </a:r>
            <a:r>
              <a:rPr lang="en-US" baseline="0" dirty="0"/>
              <a:t> planning different scenarios </a:t>
            </a:r>
            <a:r>
              <a:rPr lang="en-US" dirty="0"/>
              <a:t>which account</a:t>
            </a:r>
            <a:r>
              <a:rPr lang="en-US" baseline="0" dirty="0"/>
              <a:t> for aspects such as </a:t>
            </a:r>
            <a:r>
              <a:rPr lang="en-US" dirty="0"/>
              <a:t>primary resource</a:t>
            </a:r>
            <a:r>
              <a:rPr lang="en-US" baseline="0" dirty="0"/>
              <a:t> availability</a:t>
            </a:r>
            <a:r>
              <a:rPr lang="en-US" dirty="0"/>
              <a:t>, technology developments,</a:t>
            </a:r>
            <a:r>
              <a:rPr lang="en-US" baseline="0" dirty="0"/>
              <a:t> </a:t>
            </a:r>
            <a:r>
              <a:rPr lang="en-US" dirty="0"/>
              <a:t>and demand</a:t>
            </a:r>
            <a:r>
              <a:rPr lang="en-US" baseline="0" dirty="0"/>
              <a:t> growths </a:t>
            </a:r>
            <a:r>
              <a:rPr lang="en-US" dirty="0"/>
              <a:t>is an</a:t>
            </a:r>
            <a:r>
              <a:rPr lang="en-US" baseline="0" dirty="0"/>
              <a:t> important instrument for informing policy development.</a:t>
            </a:r>
            <a:endParaRPr lang="en-US" baseline="0" dirty="0">
              <a:cs typeface="Calibri"/>
            </a:endParaRPr>
          </a:p>
          <a:p>
            <a:r>
              <a:rPr lang="en-US" baseline="0" dirty="0"/>
              <a:t>There are many studies that indicate that off-grid solutions will be important </a:t>
            </a:r>
            <a:r>
              <a:rPr lang="en-US" dirty="0"/>
              <a:t>when it comes to electrifying</a:t>
            </a:r>
            <a:r>
              <a:rPr lang="en-US" baseline="0" dirty="0"/>
              <a:t> large shares of the un-electrified population.</a:t>
            </a:r>
            <a:r>
              <a:rPr lang="en-US" dirty="0"/>
              <a:t> </a:t>
            </a:r>
            <a:endParaRPr lang="en-US" baseline="0" dirty="0">
              <a:cs typeface="Calibri"/>
            </a:endParaRPr>
          </a:p>
          <a:p>
            <a:r>
              <a:rPr lang="en-US" baseline="0" dirty="0"/>
              <a:t>Energy access planning needs to take into account the spatial dimension to account for local conditions.</a:t>
            </a:r>
            <a:endParaRPr lang="en-US" baseline="0" dirty="0">
              <a:cs typeface="Calibri"/>
            </a:endParaRPr>
          </a:p>
          <a:p>
            <a:endParaRPr lang="en-US" baseline="0" dirty="0"/>
          </a:p>
          <a:p>
            <a:r>
              <a:rPr lang="en-US" dirty="0"/>
              <a:t>It is hoped </a:t>
            </a:r>
            <a:r>
              <a:rPr lang="en-US" baseline="0" dirty="0"/>
              <a:t>that</a:t>
            </a:r>
            <a:r>
              <a:rPr lang="en-US" dirty="0"/>
              <a:t> this</a:t>
            </a:r>
            <a:r>
              <a:rPr lang="en-US" baseline="0" dirty="0"/>
              <a:t> short introduction to this course have sparked your interest to learn more about geospatial energy modelling in the Open Source Spatial Electrification Tool and the Global </a:t>
            </a:r>
            <a:r>
              <a:rPr lang="en-US" dirty="0"/>
              <a:t>Electrification</a:t>
            </a:r>
            <a:r>
              <a:rPr lang="en-US" baseline="0" dirty="0"/>
              <a:t> Platform.</a:t>
            </a:r>
            <a:endParaRPr lang="en-US" baseline="0"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147201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already touched upon in the last mini-lecture</a:t>
            </a:r>
            <a:r>
              <a:rPr lang="en-US" dirty="0"/>
              <a:t>, close to</a:t>
            </a:r>
            <a:r>
              <a:rPr lang="en-US" baseline="0" dirty="0"/>
              <a:t> 0.8 billion people </a:t>
            </a:r>
            <a:r>
              <a:rPr lang="en-US" dirty="0"/>
              <a:t>do</a:t>
            </a:r>
            <a:r>
              <a:rPr lang="en-US" baseline="0" dirty="0"/>
              <a:t> not have access to electricity today. Most of them live in Sub-Saharan Africa and in rural locations.</a:t>
            </a:r>
          </a:p>
          <a:p>
            <a:r>
              <a:rPr lang="en-US" sz="1200" b="0" i="0" kern="1200" dirty="0">
                <a:solidFill>
                  <a:schemeClr val="tx1"/>
                </a:solidFill>
                <a:effectLst/>
                <a:latin typeface="+mn-lt"/>
                <a:ea typeface="+mn-ea"/>
                <a:cs typeface="+mn-cs"/>
              </a:rPr>
              <a:t>Looking closer at the Least Developed Countries, access to electricity tends to be far greater in urban areas than in rural areas. It was estimated that in 2016,</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on average, 75 per cent of the urban population had electricity access, compared with only 31 per cent of rural populations. Electricity access is expanding only slightly faster in rural areas. The majority of the population (68 per cent) live in the rural areas in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Least Developed Country</a:t>
            </a:r>
            <a:r>
              <a:rPr lang="en-US" dirty="0"/>
              <a:t>,</a:t>
            </a:r>
            <a:r>
              <a:rPr lang="en-US" sz="1200" b="0" i="0" kern="1200" dirty="0">
                <a:solidFill>
                  <a:schemeClr val="tx1"/>
                </a:solidFill>
                <a:effectLst/>
                <a:latin typeface="+mn-lt"/>
                <a:ea typeface="+mn-ea"/>
                <a:cs typeface="+mn-cs"/>
              </a:rPr>
              <a:t> leaving a steep </a:t>
            </a:r>
            <a:r>
              <a:rPr lang="en-US" dirty="0"/>
              <a:t>urban–rural</a:t>
            </a:r>
            <a:r>
              <a:rPr lang="en-US" sz="1200" b="0" i="0" kern="1200" dirty="0">
                <a:solidFill>
                  <a:schemeClr val="tx1"/>
                </a:solidFill>
                <a:effectLst/>
                <a:latin typeface="+mn-lt"/>
                <a:ea typeface="+mn-ea"/>
                <a:cs typeface="+mn-cs"/>
              </a:rPr>
              <a:t> electrification gap. To close this energy gap investments in</a:t>
            </a:r>
            <a:r>
              <a:rPr lang="en-US" sz="1200" b="0" i="0" kern="1200" baseline="0" dirty="0">
                <a:solidFill>
                  <a:schemeClr val="tx1"/>
                </a:solidFill>
                <a:effectLst/>
                <a:latin typeface="+mn-lt"/>
                <a:ea typeface="+mn-ea"/>
                <a:cs typeface="+mn-cs"/>
              </a:rPr>
              <a:t> the infrastructure </a:t>
            </a:r>
            <a:r>
              <a:rPr lang="en-US" dirty="0"/>
              <a:t>are</a:t>
            </a:r>
            <a:r>
              <a:rPr lang="en-US" sz="1200" b="0" i="0" kern="1200" baseline="0" dirty="0">
                <a:solidFill>
                  <a:schemeClr val="tx1"/>
                </a:solidFill>
                <a:effectLst/>
                <a:latin typeface="+mn-lt"/>
                <a:ea typeface="+mn-ea"/>
                <a:cs typeface="+mn-cs"/>
              </a:rPr>
              <a:t> needed. Looking at the difference between Africa and Asia</a:t>
            </a:r>
            <a:r>
              <a:rPr lang="en-US" dirty="0"/>
              <a:t>,</a:t>
            </a:r>
            <a:r>
              <a:rPr lang="en-US" sz="1200" b="0" i="0" kern="1200" baseline="0" dirty="0">
                <a:solidFill>
                  <a:schemeClr val="tx1"/>
                </a:solidFill>
                <a:effectLst/>
                <a:latin typeface="+mn-lt"/>
                <a:ea typeface="+mn-ea"/>
                <a:cs typeface="+mn-cs"/>
              </a:rPr>
              <a:t> the gap between rural and urban population is higher in Africa</a:t>
            </a:r>
            <a:r>
              <a:rPr lang="en-US" dirty="0"/>
              <a:t>,</a:t>
            </a:r>
            <a:r>
              <a:rPr lang="en-US" sz="1200" b="0" i="0" kern="1200" baseline="0" dirty="0">
                <a:solidFill>
                  <a:schemeClr val="tx1"/>
                </a:solidFill>
                <a:effectLst/>
                <a:latin typeface="+mn-lt"/>
                <a:ea typeface="+mn-ea"/>
                <a:cs typeface="+mn-cs"/>
              </a:rPr>
              <a:t> where only 14.4 per cent has access to electricity in the rural areas compared to 64 per cent in Asia-Pacific.</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73715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 2015, the United Nations General Assembly launched the Agenda 2030 for Sustainable Development, which includes 17 Sustainable development goals</a:t>
            </a:r>
            <a:r>
              <a:rPr lang="en-US" baseline="0" dirty="0"/>
              <a:t> </a:t>
            </a:r>
            <a:r>
              <a:rPr lang="en-US" dirty="0"/>
              <a:t>for people, planet, and prosperity.  Throughout this course, we will be focusing on SDG7: ‘Ensure access to affordable, reliable, sustainable and modern energy for all by 2030’.</a:t>
            </a:r>
          </a:p>
          <a:p>
            <a:endParaRPr lang="en-US" dirty="0"/>
          </a:p>
          <a:p>
            <a:r>
              <a:rPr lang="en-US" dirty="0"/>
              <a:t>A</a:t>
            </a:r>
            <a:r>
              <a:rPr lang="en-US" baseline="0" dirty="0"/>
              <a:t> study by Fuso Nerini et al</a:t>
            </a:r>
            <a:r>
              <a:rPr lang="en-US" dirty="0"/>
              <a:t>.</a:t>
            </a:r>
            <a:r>
              <a:rPr lang="en-US" baseline="0" dirty="0"/>
              <a:t> in 2018 looked into the </a:t>
            </a:r>
            <a:r>
              <a:rPr lang="en-GB" sz="1200" b="0" i="0" u="none" strike="noStrike" kern="1200" baseline="0" dirty="0">
                <a:solidFill>
                  <a:schemeClr val="tx1"/>
                </a:solidFill>
                <a:latin typeface="+mn-lt"/>
                <a:ea typeface="+mn-ea"/>
                <a:cs typeface="+mn-cs"/>
              </a:rPr>
              <a:t>synergies and trade-offs between </a:t>
            </a:r>
            <a:r>
              <a:rPr lang="en-US" dirty="0"/>
              <a:t>SDG7</a:t>
            </a:r>
            <a:r>
              <a:rPr lang="en-US" baseline="0" dirty="0"/>
              <a:t> and the other 16 </a:t>
            </a:r>
            <a:r>
              <a:rPr lang="en-US" dirty="0"/>
              <a:t>Sustainable</a:t>
            </a:r>
            <a:r>
              <a:rPr lang="en-US" baseline="0" dirty="0"/>
              <a:t> </a:t>
            </a:r>
            <a:r>
              <a:rPr lang="en-US" dirty="0"/>
              <a:t>Development</a:t>
            </a:r>
            <a:r>
              <a:rPr lang="en-US" baseline="0" dirty="0"/>
              <a:t> </a:t>
            </a:r>
            <a:r>
              <a:rPr lang="en-US" dirty="0"/>
              <a:t>Goals</a:t>
            </a:r>
            <a:r>
              <a:rPr lang="en-US" baseline="0" dirty="0"/>
              <a:t>. The study defined a broad definition of the energy system to include all components of anthropogenic and environmental systems</a:t>
            </a:r>
            <a:r>
              <a:rPr lang="en-US" dirty="0"/>
              <a:t>.</a:t>
            </a:r>
            <a:r>
              <a:rPr lang="en-US" baseline="0" dirty="0"/>
              <a:t> </a:t>
            </a:r>
            <a:r>
              <a:rPr lang="en-US" dirty="0"/>
              <a:t>These</a:t>
            </a:r>
            <a:r>
              <a:rPr lang="en-US" baseline="0" dirty="0"/>
              <a:t> included production, conversion, delivery</a:t>
            </a:r>
            <a:r>
              <a:rPr lang="en-US" dirty="0"/>
              <a:t>,</a:t>
            </a:r>
            <a:r>
              <a:rPr lang="en-US" baseline="0" dirty="0"/>
              <a:t> and use of energy. In total there are 169 </a:t>
            </a:r>
            <a:r>
              <a:rPr lang="en-US" dirty="0"/>
              <a:t>targets</a:t>
            </a:r>
            <a:r>
              <a:rPr lang="en-US" baseline="0" dirty="0"/>
              <a:t> supporting these 17 goals and </a:t>
            </a:r>
            <a:r>
              <a:rPr lang="en-US" sz="1200" b="0" i="0" u="none" strike="noStrike" kern="1200" baseline="0" dirty="0">
                <a:solidFill>
                  <a:schemeClr val="tx1"/>
                </a:solidFill>
                <a:latin typeface="+mn-lt"/>
                <a:ea typeface="+mn-ea"/>
                <a:cs typeface="+mn-cs"/>
              </a:rPr>
              <a:t>the study found that </a:t>
            </a:r>
            <a:r>
              <a:rPr lang="en-US" dirty="0"/>
              <a:t>for 113</a:t>
            </a:r>
            <a:r>
              <a:rPr lang="en-US" sz="1200" b="0" i="0" u="none" strike="noStrike" kern="1200" baseline="0" dirty="0">
                <a:solidFill>
                  <a:schemeClr val="tx1"/>
                </a:solidFill>
                <a:latin typeface="+mn-lt"/>
                <a:ea typeface="+mn-ea"/>
                <a:cs typeface="+mn-cs"/>
              </a:rPr>
              <a:t> targets, </a:t>
            </a:r>
            <a:r>
              <a:rPr lang="en-US" dirty="0"/>
              <a:t>approximately 65</a:t>
            </a:r>
            <a:r>
              <a:rPr lang="en-US" sz="1200" b="0" i="0" u="none" strike="noStrike" kern="1200" baseline="0" dirty="0">
                <a:solidFill>
                  <a:schemeClr val="tx1"/>
                </a:solidFill>
                <a:latin typeface="+mn-lt"/>
                <a:ea typeface="+mn-ea"/>
                <a:cs typeface="+mn-cs"/>
              </a:rPr>
              <a:t> </a:t>
            </a:r>
            <a:r>
              <a:rPr lang="en-US" dirty="0"/>
              <a:t>per cent</a:t>
            </a:r>
            <a:r>
              <a:rPr lang="en-US" sz="1200" b="0" i="0" u="none" strike="noStrike" kern="1200" baseline="0" dirty="0">
                <a:solidFill>
                  <a:schemeClr val="tx1"/>
                </a:solidFill>
                <a:latin typeface="+mn-lt"/>
                <a:ea typeface="+mn-ea"/>
                <a:cs typeface="+mn-cs"/>
              </a:rPr>
              <a:t>, require actions to be taken </a:t>
            </a:r>
            <a:r>
              <a:rPr lang="en-GB" sz="1200" b="0" i="0" u="none" strike="noStrike" kern="1200" baseline="0" dirty="0">
                <a:solidFill>
                  <a:schemeClr val="tx1"/>
                </a:solidFill>
                <a:latin typeface="+mn-lt"/>
                <a:ea typeface="+mn-ea"/>
                <a:cs typeface="+mn-cs"/>
              </a:rPr>
              <a:t>concerning energy systems. As the study takes this broad definition of energy, and energy is present everywhere, the implications </a:t>
            </a:r>
            <a:r>
              <a:rPr lang="en-GB" dirty="0"/>
              <a:t>for</a:t>
            </a:r>
            <a:r>
              <a:rPr lang="en-GB" sz="1200" b="0" i="0" u="none" strike="noStrike" kern="1200" baseline="0" dirty="0">
                <a:solidFill>
                  <a:schemeClr val="tx1"/>
                </a:solidFill>
                <a:latin typeface="+mn-lt"/>
                <a:ea typeface="+mn-ea"/>
                <a:cs typeface="+mn-cs"/>
              </a:rPr>
              <a:t> the other targets are </a:t>
            </a:r>
            <a:r>
              <a:rPr lang="en-GB" dirty="0"/>
              <a:t>significant</a:t>
            </a:r>
            <a:r>
              <a:rPr lang="en-GB" sz="1200" b="0" i="0" u="none" strike="noStrike" kern="1200" baseline="0" dirty="0">
                <a:solidFill>
                  <a:schemeClr val="tx1"/>
                </a:solidFill>
                <a:latin typeface="+mn-lt"/>
                <a:ea typeface="+mn-ea"/>
                <a:cs typeface="+mn-cs"/>
              </a:rPr>
              <a:t>. This means that </a:t>
            </a:r>
            <a:r>
              <a:rPr lang="en-US" sz="1200" b="0" i="0" u="none" strike="noStrike" kern="1200" baseline="0" dirty="0">
                <a:solidFill>
                  <a:schemeClr val="tx1"/>
                </a:solidFill>
                <a:latin typeface="+mn-lt"/>
                <a:ea typeface="+mn-ea"/>
                <a:cs typeface="+mn-cs"/>
              </a:rPr>
              <a:t>substantial changes are needed in the global energy systems in order to achieve the SDGs.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global energy system is the major producer</a:t>
            </a:r>
            <a:r>
              <a:rPr lang="en-US" dirty="0"/>
              <a:t> of greenhouse gases </a:t>
            </a:r>
            <a:r>
              <a:rPr lang="en-US" sz="1200" b="0" i="0" u="none" strike="noStrike" kern="1200" baseline="0" dirty="0">
                <a:solidFill>
                  <a:schemeClr val="tx1"/>
                </a:solidFill>
                <a:latin typeface="+mn-lt"/>
                <a:ea typeface="+mn-ea"/>
                <a:cs typeface="+mn-cs"/>
              </a:rPr>
              <a:t>accounting for </a:t>
            </a:r>
            <a:r>
              <a:rPr lang="en-US" dirty="0"/>
              <a:t>approximately 60</a:t>
            </a:r>
            <a:r>
              <a:rPr lang="en-US" sz="1200" b="0" i="0" u="none" strike="noStrike" kern="1200" baseline="0" dirty="0">
                <a:solidFill>
                  <a:schemeClr val="tx1"/>
                </a:solidFill>
                <a:latin typeface="+mn-lt"/>
                <a:ea typeface="+mn-ea"/>
                <a:cs typeface="+mn-cs"/>
              </a:rPr>
              <a:t>%, of the total anthropogenic emissions. It is </a:t>
            </a:r>
            <a:r>
              <a:rPr lang="en-US" dirty="0"/>
              <a:t>clear</a:t>
            </a:r>
            <a:r>
              <a:rPr lang="en-US" sz="1200" b="0" i="0" u="none" strike="noStrike" kern="1200" baseline="0" dirty="0">
                <a:solidFill>
                  <a:schemeClr val="tx1"/>
                </a:solidFill>
                <a:latin typeface="+mn-lt"/>
                <a:ea typeface="+mn-ea"/>
                <a:cs typeface="+mn-cs"/>
              </a:rPr>
              <a:t> that the energy system plays a key role in the SDG13, Climate </a:t>
            </a:r>
            <a:r>
              <a:rPr lang="en-US" dirty="0"/>
              <a:t>Action</a:t>
            </a:r>
            <a:r>
              <a:rPr lang="en-US" sz="1200" b="0" i="0" u="none" strike="noStrike" kern="1200" baseline="0" dirty="0">
                <a:solidFill>
                  <a:schemeClr val="tx1"/>
                </a:solidFill>
                <a:latin typeface="+mn-lt"/>
                <a:ea typeface="+mn-ea"/>
                <a:cs typeface="+mn-cs"/>
              </a:rPr>
              <a:t>, </a:t>
            </a:r>
            <a:r>
              <a:rPr lang="en-US" dirty="0"/>
              <a:t>and also</a:t>
            </a:r>
            <a:r>
              <a:rPr lang="en-US" sz="1200" b="0" i="0" u="none" strike="noStrike" kern="1200" baseline="0" dirty="0">
                <a:solidFill>
                  <a:schemeClr val="tx1"/>
                </a:solidFill>
                <a:latin typeface="+mn-lt"/>
                <a:ea typeface="+mn-ea"/>
                <a:cs typeface="+mn-cs"/>
              </a:rPr>
              <a:t> </a:t>
            </a:r>
            <a:r>
              <a:rPr lang="en-US" dirty="0"/>
              <a:t>links</a:t>
            </a:r>
            <a:r>
              <a:rPr lang="en-US" sz="1200" b="0" i="0" u="none" strike="noStrike" kern="1200" baseline="0" dirty="0">
                <a:solidFill>
                  <a:schemeClr val="tx1"/>
                </a:solidFill>
                <a:latin typeface="+mn-lt"/>
                <a:ea typeface="+mn-ea"/>
                <a:cs typeface="+mn-cs"/>
              </a:rPr>
              <a:t> back to the target of investing in low-carbon energy </a:t>
            </a:r>
            <a:r>
              <a:rPr lang="en-US" dirty="0"/>
              <a:t>systems</a:t>
            </a:r>
            <a:r>
              <a:rPr lang="en-US" sz="1200" b="0" i="0" u="none" strike="noStrike" kern="1200" baseline="0" dirty="0">
                <a:solidFill>
                  <a:schemeClr val="tx1"/>
                </a:solidFill>
                <a:latin typeface="+mn-lt"/>
                <a:ea typeface="+mn-ea"/>
                <a:cs typeface="+mn-cs"/>
              </a:rPr>
              <a:t>. The energy system</a:t>
            </a:r>
            <a:r>
              <a:rPr lang="en-US" dirty="0"/>
              <a:t>,</a:t>
            </a:r>
            <a:r>
              <a:rPr lang="en-US" sz="1200" b="0" i="0" u="none" strike="noStrike" kern="1200" baseline="0" dirty="0">
                <a:solidFill>
                  <a:schemeClr val="tx1"/>
                </a:solidFill>
                <a:latin typeface="+mn-lt"/>
                <a:ea typeface="+mn-ea"/>
                <a:cs typeface="+mn-cs"/>
              </a:rPr>
              <a:t> however</a:t>
            </a:r>
            <a:r>
              <a:rPr lang="en-US" dirty="0"/>
              <a:t>,</a:t>
            </a:r>
            <a:r>
              <a:rPr lang="en-US" sz="1200" b="0" i="0" u="none" strike="noStrike" kern="1200" baseline="0" dirty="0">
                <a:solidFill>
                  <a:schemeClr val="tx1"/>
                </a:solidFill>
                <a:latin typeface="+mn-lt"/>
                <a:ea typeface="+mn-ea"/>
                <a:cs typeface="+mn-cs"/>
              </a:rPr>
              <a:t> also needs to be reliable to enable climate change adaptation and resilience</a:t>
            </a:r>
            <a:r>
              <a:rPr lang="en-SE" sz="1200" b="0" i="0" u="none" strike="noStrike" kern="1200" baseline="0" dirty="0">
                <a:solidFill>
                  <a:schemeClr val="tx1"/>
                </a:solidFill>
                <a:latin typeface="+mn-lt"/>
                <a:ea typeface="+mn-ea"/>
                <a:cs typeface="+mn-cs"/>
              </a:rPr>
              <a:t>.</a:t>
            </a:r>
            <a:r>
              <a:rPr lang="sv-SE" dirty="0"/>
              <a:t> </a:t>
            </a:r>
            <a:endParaRPr lang="sv-SE" sz="1200" b="0" i="0" u="none" strike="noStrike" kern="1200" baseline="0" dirty="0">
              <a:solidFill>
                <a:schemeClr val="tx1"/>
              </a:solidFill>
              <a:latin typeface="+mn-lt"/>
              <a:ea typeface="+mn-ea"/>
              <a:cs typeface="+mn-cs"/>
            </a:endParaRPr>
          </a:p>
          <a:p>
            <a:r>
              <a:rPr lang="en-US" dirty="0"/>
              <a:t>Looking at gender</a:t>
            </a:r>
            <a:r>
              <a:rPr lang="en-US" baseline="0" dirty="0"/>
              <a:t> equality (SDG5) the time spent on collecting wood for cooking and light is primarily undertaken by women and girls in the household in lower and middle income countries. This </a:t>
            </a:r>
            <a:r>
              <a:rPr lang="en-US" dirty="0"/>
              <a:t>has</a:t>
            </a:r>
            <a:r>
              <a:rPr lang="en-US" baseline="0" dirty="0"/>
              <a:t> a security risk </a:t>
            </a:r>
            <a:r>
              <a:rPr lang="en-US" dirty="0"/>
              <a:t>as a result of having to travel for wood collection. There is also a risk to health resulting from</a:t>
            </a:r>
            <a:r>
              <a:rPr lang="en-US" baseline="0" dirty="0"/>
              <a:t> preparing the meal indoors if there is poor ventilation. This leads to household air pollution (</a:t>
            </a:r>
            <a:r>
              <a:rPr lang="en-US" dirty="0"/>
              <a:t>H A P</a:t>
            </a:r>
            <a:r>
              <a:rPr lang="en-US" baseline="0" dirty="0"/>
              <a:t>) which is a global health emergency as it can lead to</a:t>
            </a:r>
            <a:r>
              <a:rPr lang="en-US" dirty="0"/>
              <a:t>, for example,</a:t>
            </a:r>
            <a:r>
              <a:rPr lang="en-US" baseline="0" dirty="0"/>
              <a:t> respiratory disease, stroke</a:t>
            </a:r>
            <a:r>
              <a:rPr lang="en-US" dirty="0"/>
              <a:t>,</a:t>
            </a:r>
            <a:r>
              <a:rPr lang="en-US" baseline="0" dirty="0"/>
              <a:t> or ischaemic heart disease. In addition to this</a:t>
            </a:r>
            <a:r>
              <a:rPr lang="en-US" dirty="0"/>
              <a:t>,</a:t>
            </a:r>
            <a:r>
              <a:rPr lang="en-US" baseline="0" dirty="0"/>
              <a:t> the time spent on wood collection adds </a:t>
            </a:r>
            <a:r>
              <a:rPr lang="en-US" dirty="0"/>
              <a:t>significant constraints on available time for education, rest, and activities to</a:t>
            </a:r>
            <a:r>
              <a:rPr lang="en-US" baseline="0" dirty="0"/>
              <a:t> generate </a:t>
            </a:r>
            <a:r>
              <a:rPr lang="en-US" dirty="0"/>
              <a:t>income.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39480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3/19/2021</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3/19/2021</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8.jpe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0.jpe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38/s41560-017-0036-5"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apps.who.int/iris/bitstream/handle/10665/204717/9789241565233_eng.pdf;jsessionid=C8138DD2A37C77B0AEE56743FC13608E?sequence=1" TargetMode="External"/><Relationship Id="rId5" Type="http://schemas.openxmlformats.org/officeDocument/2006/relationships/hyperlink" Target="https://www.un.org/ldcportal/energy-access-and-main-challenges-in-the-ldcs/" TargetMode="External"/><Relationship Id="rId4" Type="http://schemas.openxmlformats.org/officeDocument/2006/relationships/hyperlink" Target="https://openknowledge.worldbank.org/handle/10986/33822"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3.jpeg"/><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2.xml"/><Relationship Id="rId7" Type="http://schemas.openxmlformats.org/officeDocument/2006/relationships/hyperlink" Target="https://creativecommons.org/licenses/by-nc-nd/4.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1016/j.esr.2020.100573" TargetMode="External"/><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5.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38/s41560-017-0036-5"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doi.org/10.1016/j.esr.2017.12.002" TargetMode="External"/><Relationship Id="rId5" Type="http://schemas.openxmlformats.org/officeDocument/2006/relationships/hyperlink" Target="https://doi.org/10.21203/rs.3.rs-311311/v1" TargetMode="External"/><Relationship Id="rId4" Type="http://schemas.openxmlformats.org/officeDocument/2006/relationships/hyperlink" Target="https://doi.org/10.1016/j.esr.2020.100573"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826"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usaid.gov/energy/mini-grids/economics/cost-effectiveness"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doi.org/10.5281/zenodo.4574031"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www.ren21.net/wp-content/uploads/2019/06/MinigridPolicyToolkit_Sep2014_EN.pdf" TargetMode="External"/><Relationship Id="rId7" Type="http://schemas.openxmlformats.org/officeDocument/2006/relationships/hyperlink" Target="https://doi.org/10.1596/1813-9450-7414"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doi.org/10.1088/1748-9326/aa7b29" TargetMode="External"/><Relationship Id="rId5" Type="http://schemas.openxmlformats.org/officeDocument/2006/relationships/hyperlink" Target="https://doi.org/10.1787/caf32f3b-en" TargetMode="External"/><Relationship Id="rId4" Type="http://schemas.openxmlformats.org/officeDocument/2006/relationships/hyperlink" Target="https://doi.org/10.1007/BF03399363"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ourworldindata.org/energy-access"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slideLayout" Target="../slideLayouts/slideLayout2.xml"/><Relationship Id="rId21" Type="http://schemas.openxmlformats.org/officeDocument/2006/relationships/image" Target="../media/image26.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audio" Target="../media/media8.mp3"/><Relationship Id="rId16" Type="http://schemas.openxmlformats.org/officeDocument/2006/relationships/image" Target="../media/image21.jpeg"/><Relationship Id="rId20" Type="http://schemas.openxmlformats.org/officeDocument/2006/relationships/image" Target="../media/image25.jpeg"/><Relationship Id="rId1" Type="http://schemas.microsoft.com/office/2007/relationships/media" Target="../media/media8.mp3"/><Relationship Id="rId6" Type="http://schemas.openxmlformats.org/officeDocument/2006/relationships/image" Target="../media/image11.jpeg"/><Relationship Id="rId11" Type="http://schemas.openxmlformats.org/officeDocument/2006/relationships/image" Target="../media/image16.jpeg"/><Relationship Id="rId24" Type="http://schemas.openxmlformats.org/officeDocument/2006/relationships/image" Target="../media/image2.png"/><Relationship Id="rId5" Type="http://schemas.openxmlformats.org/officeDocument/2006/relationships/image" Target="../media/image4.jpeg"/><Relationship Id="rId15" Type="http://schemas.openxmlformats.org/officeDocument/2006/relationships/image" Target="../media/image20.jpeg"/><Relationship Id="rId23" Type="http://schemas.openxmlformats.org/officeDocument/2006/relationships/hyperlink" Target="https://www.un.org/sustainabledevelopment/news/communications-material/" TargetMode="External"/><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notesSlide" Target="../notesSlides/notesSlide8.xml"/><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lendar&#10;&#10;Description automatically generated">
            <a:extLst>
              <a:ext uri="{FF2B5EF4-FFF2-40B4-BE49-F238E27FC236}">
                <a16:creationId xmlns:a16="http://schemas.microsoft.com/office/drawing/2014/main" id="{79DE5A30-9999-8E49-B40D-6D281B91847C}"/>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3584321"/>
            <a:ext cx="3320805"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28631" y="4215886"/>
            <a:ext cx="714674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 </a:t>
            </a:r>
          </a:p>
          <a:p>
            <a:r>
              <a:rPr lang="en-ZA" sz="4400" b="1" dirty="0">
                <a:latin typeface="Open Sans ExtraBold"/>
                <a:ea typeface="Open Sans ExtraBold" panose="020B0606030504020204" pitchFamily="34" charset="0"/>
                <a:cs typeface="Open Sans ExtraBold" panose="020B0606030504020204" pitchFamily="34" charset="0"/>
              </a:rPr>
              <a:t>INTRODUCTION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TO THE COURSE</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6E17454E-BAE4-4AC9-9FEB-3679B2D0B1F0}"/>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8" name="Oval 7">
            <a:extLst>
              <a:ext uri="{FF2B5EF4-FFF2-40B4-BE49-F238E27FC236}">
                <a16:creationId xmlns:a16="http://schemas.microsoft.com/office/drawing/2014/main" id="{E70B1AD9-B13F-6B4F-A445-C464CF0558F2}"/>
              </a:ext>
            </a:extLst>
          </p:cNvPr>
          <p:cNvSpPr/>
          <p:nvPr/>
        </p:nvSpPr>
        <p:spPr>
          <a:xfrm>
            <a:off x="5618235" y="51800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 1.mp3" descr="Track1_Lecture1_Slide 1.mp3">
            <a:hlinkClick r:id="" action="ppaction://media"/>
            <a:extLst>
              <a:ext uri="{FF2B5EF4-FFF2-40B4-BE49-F238E27FC236}">
                <a16:creationId xmlns:a16="http://schemas.microsoft.com/office/drawing/2014/main" id="{7A65C880-24A1-8448-8A96-A033BCA51F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251374"/>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environment and natural resources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6278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SDG7 and Agenda 2030 </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Content Placeholder 2"/>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003915" y="2157597"/>
            <a:ext cx="5338089" cy="3553033"/>
          </a:xfr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9609" y="1388437"/>
            <a:ext cx="2881462" cy="4322193"/>
          </a:xfrm>
          <a:prstGeom prst="rect">
            <a:avLst/>
          </a:prstGeom>
        </p:spPr>
      </p:pic>
      <p:sp>
        <p:nvSpPr>
          <p:cNvPr id="2" name="Rectangle 1"/>
          <p:cNvSpPr/>
          <p:nvPr/>
        </p:nvSpPr>
        <p:spPr>
          <a:xfrm>
            <a:off x="9205368" y="6082107"/>
            <a:ext cx="2546595" cy="307777"/>
          </a:xfrm>
          <a:prstGeom prst="rect">
            <a:avLst/>
          </a:prstGeom>
        </p:spPr>
        <p:txBody>
          <a:bodyPr wrap="none" lIns="91440" tIns="45720" rIns="91440" bIns="45720" anchor="ctr">
            <a:spAutoFit/>
          </a:bodyPr>
          <a:lstStyle/>
          <a:p>
            <a:r>
              <a:rPr lang="en-GB" sz="1400" i="1" dirty="0">
                <a:latin typeface="Open Sans"/>
                <a:cs typeface="Calibri"/>
              </a:rPr>
              <a:t>WHO, 2016; Fuso-Nerini, 2018</a:t>
            </a:r>
          </a:p>
        </p:txBody>
      </p:sp>
      <p:sp>
        <p:nvSpPr>
          <p:cNvPr id="10" name="Oval 9">
            <a:extLst>
              <a:ext uri="{FF2B5EF4-FFF2-40B4-BE49-F238E27FC236}">
                <a16:creationId xmlns:a16="http://schemas.microsoft.com/office/drawing/2014/main" id="{BCBD6770-EE93-1148-ABA6-48C45D626F6E}"/>
              </a:ext>
            </a:extLst>
          </p:cNvPr>
          <p:cNvSpPr/>
          <p:nvPr/>
        </p:nvSpPr>
        <p:spPr>
          <a:xfrm>
            <a:off x="4873026" y="275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10.mp3" descr="Track1_Lecture1_Slide10.mp3">
            <a:hlinkClick r:id="" action="ppaction://media"/>
            <a:extLst>
              <a:ext uri="{FF2B5EF4-FFF2-40B4-BE49-F238E27FC236}">
                <a16:creationId xmlns:a16="http://schemas.microsoft.com/office/drawing/2014/main" id="{539CD62F-B855-E144-967C-4FC632D540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39928" y="346684"/>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plays a key role to ensure well-being</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SDG7 and Agenda 2030 </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006" y="3152797"/>
            <a:ext cx="4279042" cy="2958337"/>
          </a:xfrm>
          <a:prstGeom prst="rect">
            <a:avLst/>
          </a:prstGeom>
        </p:spPr>
      </p:pic>
      <p:sp>
        <p:nvSpPr>
          <p:cNvPr id="10" name="Rectangle 9"/>
          <p:cNvSpPr/>
          <p:nvPr/>
        </p:nvSpPr>
        <p:spPr>
          <a:xfrm>
            <a:off x="8589007" y="6076340"/>
            <a:ext cx="2751459" cy="307777"/>
          </a:xfrm>
          <a:prstGeom prst="rect">
            <a:avLst/>
          </a:prstGeom>
        </p:spPr>
        <p:txBody>
          <a:bodyPr wrap="none" lIns="91440" tIns="45720" rIns="91440" bIns="45720" anchor="t">
            <a:spAutoFit/>
          </a:bodyPr>
          <a:lstStyle/>
          <a:p>
            <a:r>
              <a:rPr lang="en-US" sz="1400" i="1" dirty="0">
                <a:latin typeface="Open Sans"/>
              </a:rPr>
              <a:t>Fuso </a:t>
            </a:r>
            <a:r>
              <a:rPr lang="en-US" sz="1400" i="1" dirty="0">
                <a:latin typeface="Open Sans"/>
              </a:rPr>
              <a:t>Nerini</a:t>
            </a:r>
            <a:r>
              <a:rPr lang="en-US" sz="1400" i="1" dirty="0">
                <a:latin typeface="Open Sans"/>
              </a:rPr>
              <a:t> et al, 2018; UNDESA, 2014</a:t>
            </a:r>
            <a:endParaRPr lang="en-GB" sz="1400" i="1" dirty="0">
              <a:latin typeface="Open Sans"/>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3754" y="1782905"/>
            <a:ext cx="5844799" cy="3896533"/>
          </a:xfrm>
          <a:prstGeom prst="rect">
            <a:avLst/>
          </a:prstGeom>
        </p:spPr>
      </p:pic>
      <p:sp>
        <p:nvSpPr>
          <p:cNvPr id="11" name="Oval 10">
            <a:extLst>
              <a:ext uri="{FF2B5EF4-FFF2-40B4-BE49-F238E27FC236}">
                <a16:creationId xmlns:a16="http://schemas.microsoft.com/office/drawing/2014/main" id="{DECE78BF-8CBA-8B40-8F02-7A4713A0E0A5}"/>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1.mp3" descr="Track1_Lecture1_Slide11.mp3">
            <a:hlinkClick r:id="" action="ppaction://media"/>
            <a:extLst>
              <a:ext uri="{FF2B5EF4-FFF2-40B4-BE49-F238E27FC236}">
                <a16:creationId xmlns:a16="http://schemas.microsoft.com/office/drawing/2014/main" id="{9E100D85-8A63-2640-B04A-E3E7236247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4991" y="601319"/>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E08BDB14-828A-493E-A456-1BF673F5F761}"/>
              </a:ext>
            </a:extLst>
          </p:cNvPr>
          <p:cNvPicPr>
            <a:picLocks noChangeAspect="1"/>
          </p:cNvPicPr>
          <p:nvPr/>
        </p:nvPicPr>
        <p:blipFill>
          <a:blip r:embed="rId5"/>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12</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 of SDG7 and interlinkages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SDG7 and Agenda 2030 </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2" name="Content Placeholder 1"/>
          <p:cNvSpPr>
            <a:spLocks noGrp="1"/>
          </p:cNvSpPr>
          <p:nvPr>
            <p:ph idx="1"/>
          </p:nvPr>
        </p:nvSpPr>
        <p:spPr>
          <a:xfrm>
            <a:off x="838200" y="1825625"/>
            <a:ext cx="5648411" cy="2271284"/>
          </a:xfrm>
        </p:spPr>
        <p:txBody>
          <a:bodyPr vert="horz" lIns="91440" tIns="45720" rIns="91440" bIns="45720" rtlCol="0" anchor="t">
            <a:normAutofit fontScale="92500" lnSpcReduction="10000"/>
          </a:bodyPr>
          <a:lstStyle/>
          <a:p>
            <a:pPr>
              <a:lnSpc>
                <a:spcPct val="100000"/>
              </a:lnSpc>
            </a:pPr>
            <a:r>
              <a:rPr lang="en-US" sz="2000" dirty="0">
                <a:latin typeface="Open Sans"/>
              </a:rPr>
              <a:t>One of the SDGs is to provide access to electricity for the </a:t>
            </a:r>
            <a:r>
              <a:rPr lang="en-GB" sz="2000" dirty="0">
                <a:latin typeface="Open Sans"/>
              </a:rPr>
              <a:t>789 million who today live without access</a:t>
            </a:r>
            <a:endParaRPr lang="en-GB" sz="2000" dirty="0">
              <a:latin typeface="Open Sans"/>
              <a:cs typeface="Calibri"/>
            </a:endParaRPr>
          </a:p>
          <a:p>
            <a:pPr>
              <a:lnSpc>
                <a:spcPct val="100000"/>
              </a:lnSpc>
            </a:pPr>
            <a:r>
              <a:rPr lang="en-GB" sz="2000" dirty="0">
                <a:latin typeface="Open Sans"/>
              </a:rPr>
              <a:t>Energy is linked to ~65% of the targets</a:t>
            </a:r>
            <a:endParaRPr lang="en-GB" sz="2000" dirty="0">
              <a:latin typeface="Open Sans"/>
              <a:cs typeface="Calibri"/>
            </a:endParaRPr>
          </a:p>
          <a:p>
            <a:pPr>
              <a:lnSpc>
                <a:spcPct val="100000"/>
              </a:lnSpc>
            </a:pPr>
            <a:r>
              <a:rPr lang="en-GB" sz="2000" dirty="0">
                <a:latin typeface="Open Sans"/>
              </a:rPr>
              <a:t>Education, health, gender equality, and climate change are a few SDGs mentioned here that are strongly linked to the energy system.</a:t>
            </a:r>
            <a:endParaRPr lang="en-GB" sz="2000" dirty="0">
              <a:latin typeface="Open Sans"/>
              <a:cs typeface="Calibri"/>
            </a:endParaRPr>
          </a:p>
          <a:p>
            <a:pPr marL="0" indent="0">
              <a:lnSpc>
                <a:spcPct val="100000"/>
              </a:lnSpc>
              <a:buNone/>
            </a:pPr>
            <a:endParaRPr lang="en-GB" sz="2000" dirty="0">
              <a:latin typeface="Open Sans"/>
              <a:cs typeface="Calibri"/>
            </a:endParaRPr>
          </a:p>
          <a:p>
            <a:pPr>
              <a:lnSpc>
                <a:spcPct val="100000"/>
              </a:lnSpc>
            </a:pPr>
            <a:endParaRPr lang="en-GB" sz="2000" dirty="0">
              <a:latin typeface="Open Sans"/>
              <a:cs typeface="Calibri"/>
            </a:endParaRPr>
          </a:p>
        </p:txBody>
      </p:sp>
      <p:sp>
        <p:nvSpPr>
          <p:cNvPr id="7" name="Oval 6">
            <a:extLst>
              <a:ext uri="{FF2B5EF4-FFF2-40B4-BE49-F238E27FC236}">
                <a16:creationId xmlns:a16="http://schemas.microsoft.com/office/drawing/2014/main" id="{510594E7-7013-0E49-8EF3-B6A6CD9BC3B1}"/>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12.mp3" descr="Track1_Lecture1_Slide12.mp3">
            <a:hlinkClick r:id="" action="ppaction://media"/>
            <a:extLst>
              <a:ext uri="{FF2B5EF4-FFF2-40B4-BE49-F238E27FC236}">
                <a16:creationId xmlns:a16="http://schemas.microsoft.com/office/drawing/2014/main" id="{C034E27D-F96A-0946-ABDD-814024F10C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1289" y="601319"/>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CA0811EB-64F6-4BF0-89C3-27D57A20A0A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46026" y="-105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1.2 References</a:t>
            </a:r>
          </a:p>
        </p:txBody>
      </p:sp>
      <p:sp>
        <p:nvSpPr>
          <p:cNvPr id="8" name="Rectangle 7"/>
          <p:cNvSpPr/>
          <p:nvPr/>
        </p:nvSpPr>
        <p:spPr>
          <a:xfrm>
            <a:off x="872793" y="1428166"/>
            <a:ext cx="9904986" cy="5262979"/>
          </a:xfrm>
          <a:prstGeom prst="rect">
            <a:avLst/>
          </a:prstGeom>
        </p:spPr>
        <p:txBody>
          <a:bodyPr wrap="square" lIns="91440" tIns="45720" rIns="91440" bIns="45720" anchor="t">
            <a:spAutoFit/>
          </a:bodyPr>
          <a:lstStyle/>
          <a:p>
            <a:r>
              <a:rPr lang="sv-SE" sz="1600" dirty="0">
                <a:latin typeface="Open Sans"/>
              </a:rPr>
              <a:t>Fuso Nerini, F., Tomei, J., To, L.S., Bisaga, I., Parikh, P., Black, M., Borrion, A., Spataru, C., Castán Broto, V., Anandarajah, G., Milligan, B., Mulugetta, Y., 2018. Mapping synergies and trade-offs between energy and the Sustainable Development Goals. Nature Energy 3, 10–15. </a:t>
            </a:r>
            <a:r>
              <a:rPr lang="sv-SE" sz="1600" dirty="0">
                <a:latin typeface="Open Sans"/>
                <a:hlinkClick r:id="rId3"/>
              </a:rPr>
              <a:t>https://doi.org/10.1038/s41560-017-0036-5</a:t>
            </a:r>
            <a:endParaRPr lang="sv-SE" dirty="0">
              <a:cs typeface="Calibri" panose="020F0502020204030204"/>
            </a:endParaRPr>
          </a:p>
          <a:p>
            <a:endParaRPr lang="sv-SE" sz="1600" dirty="0">
              <a:latin typeface="Open Sans"/>
            </a:endParaRPr>
          </a:p>
          <a:p>
            <a:r>
              <a:rPr lang="sv-SE" sz="1600" dirty="0">
                <a:latin typeface="Open Sans"/>
              </a:rPr>
              <a:t>International Energy Agency; International Renewable Energy Agency; United Nations </a:t>
            </a:r>
            <a:r>
              <a:rPr lang="sv-SE" sz="1600" dirty="0">
                <a:latin typeface="Open Sans"/>
              </a:rPr>
              <a:t>Statistics</a:t>
            </a:r>
            <a:r>
              <a:rPr lang="sv-SE" sz="1600" dirty="0">
                <a:latin typeface="Open Sans"/>
              </a:rPr>
              <a:t> Division; World Bank; World Health </a:t>
            </a:r>
            <a:r>
              <a:rPr lang="sv-SE" sz="1600" dirty="0">
                <a:latin typeface="Open Sans"/>
              </a:rPr>
              <a:t>Organization</a:t>
            </a:r>
            <a:r>
              <a:rPr lang="sv-SE" sz="1600" dirty="0">
                <a:latin typeface="Open Sans"/>
              </a:rPr>
              <a:t>, 2020. </a:t>
            </a:r>
            <a:r>
              <a:rPr lang="sv-SE" sz="1600" dirty="0">
                <a:latin typeface="Open Sans"/>
              </a:rPr>
              <a:t>Tracking</a:t>
            </a:r>
            <a:r>
              <a:rPr lang="sv-SE" sz="1600" dirty="0">
                <a:latin typeface="Open Sans"/>
              </a:rPr>
              <a:t> SDG 7 : The Energy Progress </a:t>
            </a:r>
            <a:r>
              <a:rPr lang="sv-SE" sz="1600" dirty="0">
                <a:latin typeface="Open Sans"/>
              </a:rPr>
              <a:t>Report</a:t>
            </a:r>
            <a:r>
              <a:rPr lang="sv-SE" sz="1600" dirty="0">
                <a:latin typeface="Open Sans"/>
              </a:rPr>
              <a:t> 2020. </a:t>
            </a:r>
            <a:r>
              <a:rPr lang="sv-SE" sz="1600" dirty="0">
                <a:latin typeface="Open Sans"/>
                <a:hlinkClick r:id="rId4">
                  <a:extLst>
                    <a:ext uri="{A12FA001-AC4F-418D-AE19-62706E023703}">
                      <ahyp:hlinkClr xmlns:ahyp="http://schemas.microsoft.com/office/drawing/2018/hyperlinkcolor" xmlns="" val="tx"/>
                    </a:ext>
                  </a:extLst>
                </a:hlinkClick>
              </a:rPr>
              <a:t>https://openknowledge.worldbank.org/handle/10986/33822</a:t>
            </a:r>
            <a:r>
              <a:rPr lang="sv-SE" sz="1600" dirty="0">
                <a:latin typeface="Open Sans"/>
              </a:rPr>
              <a:t> </a:t>
            </a:r>
            <a:endParaRPr lang="en-US" sz="1600" dirty="0">
              <a:latin typeface="Open Sans"/>
            </a:endParaRPr>
          </a:p>
          <a:p>
            <a:pPr marL="342900" indent="-342900">
              <a:buAutoNum type="arabicPeriod"/>
            </a:pPr>
            <a:endParaRPr lang="sv-SE" sz="1600" dirty="0">
              <a:latin typeface="Open Sans"/>
            </a:endParaRPr>
          </a:p>
          <a:p>
            <a:r>
              <a:rPr lang="sv-SE" sz="1600" dirty="0">
                <a:latin typeface="Open Sans"/>
              </a:rPr>
              <a:t>Lenzi, T., Energy access and </a:t>
            </a:r>
            <a:r>
              <a:rPr lang="sv-SE" sz="1600" dirty="0">
                <a:latin typeface="Open Sans"/>
              </a:rPr>
              <a:t>main</a:t>
            </a:r>
            <a:r>
              <a:rPr lang="sv-SE" sz="1600" dirty="0">
                <a:latin typeface="Open Sans"/>
              </a:rPr>
              <a:t> </a:t>
            </a:r>
            <a:r>
              <a:rPr lang="sv-SE" sz="1600" dirty="0">
                <a:latin typeface="Open Sans"/>
              </a:rPr>
              <a:t>challenges</a:t>
            </a:r>
            <a:r>
              <a:rPr lang="sv-SE" sz="1600" dirty="0">
                <a:latin typeface="Open Sans"/>
              </a:rPr>
              <a:t> in the </a:t>
            </a:r>
            <a:r>
              <a:rPr lang="sv-SE" sz="1600" dirty="0">
                <a:latin typeface="Open Sans"/>
              </a:rPr>
              <a:t>LDCs</a:t>
            </a:r>
            <a:r>
              <a:rPr lang="sv-SE" sz="1600" dirty="0">
                <a:latin typeface="Open Sans"/>
              </a:rPr>
              <a:t> | LDC Portal. URL </a:t>
            </a:r>
            <a:r>
              <a:rPr lang="sv-SE" sz="1600" dirty="0">
                <a:latin typeface="Open Sans"/>
                <a:hlinkClick r:id="rId5">
                  <a:extLst>
                    <a:ext uri="{A12FA001-AC4F-418D-AE19-62706E023703}">
                      <ahyp:hlinkClr xmlns:ahyp="http://schemas.microsoft.com/office/drawing/2018/hyperlinkcolor" xmlns="" val="tx"/>
                    </a:ext>
                  </a:extLst>
                </a:hlinkClick>
              </a:rPr>
              <a:t>https://www.un.org/ldcportal/energy-access-and-main-challenges-in-the-ldcs/</a:t>
            </a:r>
            <a:r>
              <a:rPr lang="sv-SE" sz="1600" dirty="0">
                <a:latin typeface="Open Sans"/>
              </a:rPr>
              <a:t> (accessed 2.13.21).</a:t>
            </a:r>
          </a:p>
          <a:p>
            <a:endParaRPr lang="sv-SE" sz="1600" dirty="0">
              <a:latin typeface="Open Sans"/>
            </a:endParaRPr>
          </a:p>
          <a:p>
            <a:r>
              <a:rPr lang="sv-SE" sz="1600" dirty="0">
                <a:latin typeface="Open Sans"/>
              </a:rPr>
              <a:t>UNDESA, 2014. </a:t>
            </a:r>
            <a:r>
              <a:rPr lang="sv-SE" sz="1600" dirty="0">
                <a:latin typeface="Open Sans"/>
              </a:rPr>
              <a:t>Electricity</a:t>
            </a:r>
            <a:r>
              <a:rPr lang="sv-SE" sz="1600" dirty="0">
                <a:latin typeface="Open Sans"/>
              </a:rPr>
              <a:t> and </a:t>
            </a:r>
            <a:r>
              <a:rPr lang="sv-SE" sz="1600" dirty="0">
                <a:latin typeface="Open Sans"/>
              </a:rPr>
              <a:t>education</a:t>
            </a:r>
            <a:r>
              <a:rPr lang="sv-SE" sz="1600" dirty="0">
                <a:latin typeface="Open Sans"/>
              </a:rPr>
              <a:t>: The </a:t>
            </a:r>
            <a:r>
              <a:rPr lang="sv-SE" sz="1600" dirty="0">
                <a:latin typeface="Open Sans"/>
              </a:rPr>
              <a:t>benefits</a:t>
            </a:r>
            <a:r>
              <a:rPr lang="sv-SE" sz="1600" dirty="0">
                <a:latin typeface="Open Sans"/>
              </a:rPr>
              <a:t>, </a:t>
            </a:r>
            <a:r>
              <a:rPr lang="sv-SE" sz="1600" dirty="0">
                <a:latin typeface="Open Sans"/>
              </a:rPr>
              <a:t>barriers</a:t>
            </a:r>
            <a:r>
              <a:rPr lang="sv-SE" sz="1600" dirty="0">
                <a:latin typeface="Open Sans"/>
              </a:rPr>
              <a:t>, and </a:t>
            </a:r>
            <a:r>
              <a:rPr lang="sv-SE" sz="1600" dirty="0">
                <a:latin typeface="Open Sans"/>
              </a:rPr>
              <a:t>recommendations</a:t>
            </a:r>
            <a:r>
              <a:rPr lang="sv-SE" sz="1600" dirty="0">
                <a:latin typeface="Open Sans"/>
              </a:rPr>
              <a:t> for </a:t>
            </a:r>
            <a:r>
              <a:rPr lang="sv-SE" sz="1600" dirty="0">
                <a:latin typeface="Open Sans"/>
              </a:rPr>
              <a:t>achieving</a:t>
            </a:r>
            <a:r>
              <a:rPr lang="sv-SE" sz="1600" dirty="0">
                <a:latin typeface="Open Sans"/>
              </a:rPr>
              <a:t> the </a:t>
            </a:r>
            <a:r>
              <a:rPr lang="sv-SE" sz="1600" dirty="0">
                <a:latin typeface="Open Sans"/>
              </a:rPr>
              <a:t>electrification</a:t>
            </a:r>
            <a:r>
              <a:rPr lang="sv-SE" sz="1600" dirty="0">
                <a:latin typeface="Open Sans"/>
              </a:rPr>
              <a:t> </a:t>
            </a:r>
            <a:r>
              <a:rPr lang="sv-SE" sz="1600" dirty="0">
                <a:latin typeface="Open Sans"/>
              </a:rPr>
              <a:t>of</a:t>
            </a:r>
            <a:r>
              <a:rPr lang="sv-SE" sz="1600" dirty="0">
                <a:latin typeface="Open Sans"/>
              </a:rPr>
              <a:t> </a:t>
            </a:r>
            <a:r>
              <a:rPr lang="sv-SE" sz="1600" dirty="0">
                <a:latin typeface="Open Sans"/>
              </a:rPr>
              <a:t>primary</a:t>
            </a:r>
            <a:r>
              <a:rPr lang="sv-SE" sz="1600" dirty="0">
                <a:latin typeface="Open Sans"/>
              </a:rPr>
              <a:t> and </a:t>
            </a:r>
            <a:r>
              <a:rPr lang="sv-SE" sz="1600" dirty="0">
                <a:latin typeface="Open Sans"/>
              </a:rPr>
              <a:t>secondary</a:t>
            </a:r>
            <a:r>
              <a:rPr lang="sv-SE" sz="1600" dirty="0">
                <a:latin typeface="Open Sans"/>
              </a:rPr>
              <a:t> </a:t>
            </a:r>
            <a:r>
              <a:rPr lang="sv-SE" sz="1600" dirty="0">
                <a:latin typeface="Open Sans"/>
              </a:rPr>
              <a:t>schools</a:t>
            </a:r>
            <a:r>
              <a:rPr lang="sv-SE" sz="1600" dirty="0">
                <a:latin typeface="Open Sans"/>
              </a:rPr>
              <a:t>.</a:t>
            </a:r>
          </a:p>
          <a:p>
            <a:pPr marL="342900" indent="-342900">
              <a:buAutoNum type="arabicPeriod"/>
            </a:pPr>
            <a:endParaRPr lang="sv-SE" sz="1600" dirty="0">
              <a:latin typeface="Open Sans"/>
            </a:endParaRPr>
          </a:p>
          <a:p>
            <a:r>
              <a:rPr lang="sv-SE" sz="1600" dirty="0">
                <a:latin typeface="Open Sans"/>
              </a:rPr>
              <a:t>WHO, 2016. </a:t>
            </a:r>
            <a:r>
              <a:rPr lang="sv-SE" sz="1600" dirty="0">
                <a:latin typeface="Open Sans"/>
              </a:rPr>
              <a:t>Burning</a:t>
            </a:r>
            <a:r>
              <a:rPr lang="sv-SE" sz="1600" dirty="0">
                <a:latin typeface="Open Sans"/>
              </a:rPr>
              <a:t> </a:t>
            </a:r>
            <a:r>
              <a:rPr lang="sv-SE" sz="1600" dirty="0">
                <a:latin typeface="Open Sans"/>
              </a:rPr>
              <a:t>Opportunity</a:t>
            </a:r>
            <a:r>
              <a:rPr lang="sv-SE" sz="1600" dirty="0">
                <a:latin typeface="Open Sans"/>
              </a:rPr>
              <a:t>: Clean </a:t>
            </a:r>
            <a:r>
              <a:rPr lang="sv-SE" sz="1600" dirty="0">
                <a:latin typeface="Open Sans"/>
              </a:rPr>
              <a:t>Household</a:t>
            </a:r>
            <a:r>
              <a:rPr lang="sv-SE" sz="1600" dirty="0">
                <a:latin typeface="Open Sans"/>
              </a:rPr>
              <a:t> Energy for Health, Sustainable Development, and </a:t>
            </a:r>
            <a:r>
              <a:rPr lang="sv-SE" sz="1600" dirty="0">
                <a:latin typeface="Open Sans"/>
              </a:rPr>
              <a:t>Wellbeing</a:t>
            </a:r>
            <a:r>
              <a:rPr lang="sv-SE" sz="1600" dirty="0">
                <a:latin typeface="Open Sans"/>
              </a:rPr>
              <a:t> </a:t>
            </a:r>
            <a:r>
              <a:rPr lang="sv-SE" sz="1600" dirty="0">
                <a:latin typeface="Open Sans"/>
              </a:rPr>
              <a:t>of</a:t>
            </a:r>
            <a:r>
              <a:rPr lang="sv-SE" sz="1600" dirty="0">
                <a:latin typeface="Open Sans"/>
              </a:rPr>
              <a:t> </a:t>
            </a:r>
            <a:r>
              <a:rPr lang="sv-SE" sz="1600" dirty="0">
                <a:latin typeface="Open Sans"/>
              </a:rPr>
              <a:t>Women</a:t>
            </a:r>
            <a:r>
              <a:rPr lang="sv-SE" sz="1600" dirty="0">
                <a:latin typeface="Open Sans"/>
              </a:rPr>
              <a:t> and Children [WWW Document]. URL </a:t>
            </a:r>
            <a:r>
              <a:rPr lang="sv-SE" sz="1600" dirty="0">
                <a:latin typeface="Open Sans"/>
                <a:hlinkClick r:id="rId6"/>
              </a:rPr>
              <a:t>https://apps.who.int/iris/bitstream/handle/10665/204717/9789241565233_eng.pdf;jsessionid=C8138DD2A37C77B0AEE56743FC13608E?sequence=1</a:t>
            </a:r>
            <a:r>
              <a:rPr lang="sv-SE" sz="1600" dirty="0">
                <a:latin typeface="Open Sans"/>
              </a:rPr>
              <a:t> (accessed 2.13.21).</a:t>
            </a:r>
            <a:endParaRPr lang="sv-SE" sz="1600" dirty="0">
              <a:ea typeface="+mn-lt"/>
              <a:cs typeface="+mn-lt"/>
            </a:endParaRPr>
          </a:p>
          <a:p>
            <a:pPr marL="342900" indent="-342900">
              <a:buAutoNum type="arabicPeriod"/>
            </a:pPr>
            <a:endParaRPr lang="sv-SE" sz="1600" dirty="0">
              <a:latin typeface="Open Sans"/>
            </a:endParaRPr>
          </a:p>
          <a:p>
            <a:endParaRPr lang="sv-SE" sz="1600" dirty="0">
              <a:latin typeface="Open Sans"/>
              <a:cs typeface="Calibri" panose="020F0502020204030204"/>
            </a:endParaRPr>
          </a:p>
          <a:p>
            <a:endParaRPr lang="sv-SE" sz="1600" dirty="0">
              <a:effectLst/>
              <a:latin typeface="Open Sans"/>
            </a:endParaRPr>
          </a:p>
        </p:txBody>
      </p:sp>
    </p:spTree>
    <p:extLst>
      <p:ext uri="{BB962C8B-B14F-4D97-AF65-F5344CB8AC3E}">
        <p14:creationId xmlns:p14="http://schemas.microsoft.com/office/powerpoint/2010/main" val="96841257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Modelling for Policy Support </a:t>
            </a:r>
          </a:p>
        </p:txBody>
      </p:sp>
      <p:sp>
        <p:nvSpPr>
          <p:cNvPr id="7" name="Title 10">
            <a:extLst>
              <a:ext uri="{FF2B5EF4-FFF2-40B4-BE49-F238E27FC236}">
                <a16:creationId xmlns:a16="http://schemas.microsoft.com/office/drawing/2014/main" id="{013FBADD-D0AE-42DB-9563-9845054B83AB}"/>
              </a:ext>
            </a:extLst>
          </p:cNvPr>
          <p:cNvSpPr txBox="1">
            <a:spLocks/>
          </p:cNvSpPr>
          <p:nvPr/>
        </p:nvSpPr>
        <p:spPr>
          <a:xfrm>
            <a:off x="846026" y="533234"/>
            <a:ext cx="60373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and the organization of modelling process, tools, and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10" name="Rectangle 9"/>
          <p:cNvSpPr/>
          <p:nvPr/>
        </p:nvSpPr>
        <p:spPr>
          <a:xfrm>
            <a:off x="6338050" y="6096851"/>
            <a:ext cx="5437944" cy="307777"/>
          </a:xfrm>
          <a:prstGeom prst="rect">
            <a:avLst/>
          </a:prstGeom>
        </p:spPr>
        <p:txBody>
          <a:bodyPr wrap="square" lIns="91440" tIns="45720" rIns="91440" bIns="45720" anchor="t">
            <a:spAutoFit/>
          </a:bodyPr>
          <a:lstStyle/>
          <a:p>
            <a:r>
              <a:rPr lang="sv-SE" sz="1400" i="1" dirty="0">
                <a:latin typeface="Open Sans"/>
              </a:rPr>
              <a:t>Fuso Nerini et al., 2018; </a:t>
            </a:r>
            <a:r>
              <a:rPr lang="en-US" sz="1400" i="1" dirty="0">
                <a:latin typeface="Open Sans"/>
              </a:rPr>
              <a:t>Howells et al, 2021; Pfenninger et al., 2018</a:t>
            </a:r>
            <a:endParaRPr lang="en-GB" sz="1400" i="1" dirty="0">
              <a:latin typeface="Open San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956" y="2198510"/>
            <a:ext cx="4811403" cy="320789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097" y="4165023"/>
            <a:ext cx="3092629" cy="2051093"/>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6306" y="3291589"/>
            <a:ext cx="1835177" cy="2446902"/>
          </a:xfrm>
          <a:prstGeom prst="rect">
            <a:avLst/>
          </a:prstGeom>
        </p:spPr>
      </p:pic>
      <p:sp>
        <p:nvSpPr>
          <p:cNvPr id="14" name="Oval 13">
            <a:extLst>
              <a:ext uri="{FF2B5EF4-FFF2-40B4-BE49-F238E27FC236}">
                <a16:creationId xmlns:a16="http://schemas.microsoft.com/office/drawing/2014/main" id="{81E54AED-AF1D-9D41-B95E-1CDE0117DDBC}"/>
              </a:ext>
            </a:extLst>
          </p:cNvPr>
          <p:cNvSpPr/>
          <p:nvPr/>
        </p:nvSpPr>
        <p:spPr>
          <a:xfrm>
            <a:off x="6883400"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4.mp3" descr="Track1_Lecture1_Slide14.mp3">
            <a:hlinkClick r:id="" action="ppaction://media"/>
            <a:extLst>
              <a:ext uri="{FF2B5EF4-FFF2-40B4-BE49-F238E27FC236}">
                <a16:creationId xmlns:a16="http://schemas.microsoft.com/office/drawing/2014/main" id="{1980DF97-F21E-BE44-8070-2243F1CBA6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54765" y="873154"/>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2C0C0842-7A2A-4330-BBF9-4433394F3CF0}"/>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Four critical observations</a:t>
            </a:r>
          </a:p>
        </p:txBody>
      </p:sp>
      <p:sp>
        <p:nvSpPr>
          <p:cNvPr id="8" name="Content Placeholder 1">
            <a:extLst>
              <a:ext uri="{FF2B5EF4-FFF2-40B4-BE49-F238E27FC236}">
                <a16:creationId xmlns:a16="http://schemas.microsoft.com/office/drawing/2014/main" id="{BB66ECA3-0670-41AF-A672-365BA433D874}"/>
              </a:ext>
            </a:extLst>
          </p:cNvPr>
          <p:cNvSpPr>
            <a:spLocks noGrp="1"/>
          </p:cNvSpPr>
          <p:nvPr>
            <p:ph idx="1"/>
          </p:nvPr>
        </p:nvSpPr>
        <p:spPr>
          <a:xfrm>
            <a:off x="879389" y="2387446"/>
            <a:ext cx="10515600" cy="3782378"/>
          </a:xfrm>
        </p:spPr>
        <p:txBody>
          <a:bodyPr vert="horz" lIns="91440" tIns="45720" rIns="91440" bIns="45720" rtlCol="0" anchor="t">
            <a:normAutofit lnSpcReduction="10000"/>
          </a:bodyPr>
          <a:lstStyle/>
          <a:p>
            <a:pPr marL="285750" indent="-285750">
              <a:buFontTx/>
              <a:buChar char="-"/>
            </a:pPr>
            <a:r>
              <a:rPr lang="en-GB" sz="2000" b="1" dirty="0">
                <a:solidFill>
                  <a:srgbClr val="000000"/>
                </a:solidFill>
                <a:latin typeface="Open Sans" panose="020B0606030504020204"/>
              </a:rPr>
              <a:t>Opaque analysis</a:t>
            </a:r>
          </a:p>
          <a:p>
            <a:pPr marL="742950" lvl="1" indent="-285750">
              <a:buFontTx/>
              <a:buChar char="-"/>
            </a:pPr>
            <a:r>
              <a:rPr lang="en-GB" sz="2000" dirty="0">
                <a:solidFill>
                  <a:srgbClr val="000000"/>
                </a:solidFill>
                <a:latin typeface="Open Sans" panose="020B0606030504020204"/>
              </a:rPr>
              <a:t>Modelling process is often a ’black box’ </a:t>
            </a:r>
          </a:p>
          <a:p>
            <a:pPr marL="742950" lvl="1" indent="-285750">
              <a:buFontTx/>
              <a:buChar char="-"/>
            </a:pPr>
            <a:r>
              <a:rPr lang="en-GB" sz="2000" dirty="0">
                <a:solidFill>
                  <a:srgbClr val="000000"/>
                </a:solidFill>
                <a:latin typeface="Open Sans" panose="020B0606030504020204"/>
              </a:rPr>
              <a:t>Leads to low knowledge management for national energy modelling</a:t>
            </a:r>
            <a:endParaRPr lang="en-GB" sz="2000" b="1" dirty="0">
              <a:solidFill>
                <a:srgbClr val="000000"/>
              </a:solidFill>
              <a:latin typeface="Open Sans" panose="020B0606030504020204"/>
            </a:endParaRPr>
          </a:p>
          <a:p>
            <a:pPr marL="285750" indent="-285750">
              <a:buFontTx/>
              <a:buChar char="-"/>
            </a:pPr>
            <a:r>
              <a:rPr lang="en-GB" sz="2000" b="1" dirty="0">
                <a:latin typeface="Open Sans" panose="020B0606030504020204"/>
              </a:rPr>
              <a:t>Community Cooperation</a:t>
            </a:r>
          </a:p>
          <a:p>
            <a:pPr marL="742950" lvl="1" indent="-285750">
              <a:buFontTx/>
              <a:buChar char="-"/>
            </a:pPr>
            <a:r>
              <a:rPr lang="en-GB" sz="2000" dirty="0">
                <a:latin typeface="Open Sans" panose="020B0606030504020204"/>
              </a:rPr>
              <a:t>The involvement of socio-economic actors can increase the accountability for the modelling </a:t>
            </a:r>
          </a:p>
          <a:p>
            <a:pPr marL="742950" lvl="1" indent="-285750">
              <a:buFontTx/>
              <a:buChar char="-"/>
            </a:pPr>
            <a:r>
              <a:rPr lang="en-GB" sz="2000" dirty="0">
                <a:latin typeface="Open Sans" panose="020B0606030504020204"/>
              </a:rPr>
              <a:t>Lack of interfaces and organization to involve in the modelling</a:t>
            </a:r>
          </a:p>
          <a:p>
            <a:pPr marL="342900" indent="-342900">
              <a:buFontTx/>
              <a:buChar char="-"/>
            </a:pPr>
            <a:r>
              <a:rPr lang="en-GB" sz="2000" b="1" dirty="0">
                <a:latin typeface="Open Sans" panose="020B0606030504020204"/>
              </a:rPr>
              <a:t>Downstream matters</a:t>
            </a:r>
          </a:p>
          <a:p>
            <a:pPr marL="800100" lvl="1" indent="-342900">
              <a:buFontTx/>
              <a:buChar char="-"/>
            </a:pPr>
            <a:r>
              <a:rPr lang="en-GB" sz="2000" dirty="0">
                <a:latin typeface="Open Sans" panose="020B0606030504020204"/>
              </a:rPr>
              <a:t>Energy policy has a significant impact on other sectors</a:t>
            </a:r>
          </a:p>
          <a:p>
            <a:pPr marL="342900" indent="-342900">
              <a:buFontTx/>
              <a:buChar char="-"/>
            </a:pPr>
            <a:r>
              <a:rPr lang="en-GB" sz="2000" b="1" dirty="0">
                <a:latin typeface="Open Sans" panose="020B0606030504020204"/>
              </a:rPr>
              <a:t>Appropriate Answerability</a:t>
            </a:r>
          </a:p>
          <a:p>
            <a:pPr marL="800100" lvl="1" indent="-342900">
              <a:buFontTx/>
              <a:buChar char="-"/>
            </a:pPr>
            <a:r>
              <a:rPr lang="en-GB" sz="2000" dirty="0">
                <a:latin typeface="Open Sans" panose="020B0606030504020204"/>
              </a:rPr>
              <a:t>The financial impact from energy modelling can lead to inefficient use of money. </a:t>
            </a:r>
          </a:p>
        </p:txBody>
      </p:sp>
      <p:sp>
        <p:nvSpPr>
          <p:cNvPr id="2" name="Rectangle 1"/>
          <p:cNvSpPr/>
          <p:nvPr/>
        </p:nvSpPr>
        <p:spPr>
          <a:xfrm>
            <a:off x="10124995" y="6094862"/>
            <a:ext cx="1704634" cy="307777"/>
          </a:xfrm>
          <a:prstGeom prst="rect">
            <a:avLst/>
          </a:prstGeom>
        </p:spPr>
        <p:txBody>
          <a:bodyPr wrap="none" lIns="91440" tIns="45720" rIns="91440" bIns="45720" anchor="ctr">
            <a:spAutoFit/>
          </a:bodyPr>
          <a:lstStyle/>
          <a:p>
            <a:r>
              <a:rPr lang="en-US" sz="1400" i="1" dirty="0">
                <a:latin typeface="Open Sans"/>
              </a:rPr>
              <a:t>Howells et al. 2021</a:t>
            </a:r>
            <a:endParaRPr lang="en-GB" sz="1400" i="1" dirty="0">
              <a:latin typeface="Open Sans"/>
              <a:cs typeface="Calibri"/>
            </a:endParaRPr>
          </a:p>
        </p:txBody>
      </p:sp>
      <p:sp>
        <p:nvSpPr>
          <p:cNvPr id="3" name="Title 10">
            <a:extLst>
              <a:ext uri="{FF2B5EF4-FFF2-40B4-BE49-F238E27FC236}">
                <a16:creationId xmlns:a16="http://schemas.microsoft.com/office/drawing/2014/main" id="{3FB46578-397F-495A-A0A3-904A833619CE}"/>
              </a:ext>
            </a:extLst>
          </p:cNvPr>
          <p:cNvSpPr txBox="1">
            <a:spLocks/>
          </p:cNvSpPr>
          <p:nvPr/>
        </p:nvSpPr>
        <p:spPr>
          <a:xfrm>
            <a:off x="846026" y="533234"/>
            <a:ext cx="67866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and the organization of modelling process, tools, and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9" name="Oval 8">
            <a:extLst>
              <a:ext uri="{FF2B5EF4-FFF2-40B4-BE49-F238E27FC236}">
                <a16:creationId xmlns:a16="http://schemas.microsoft.com/office/drawing/2014/main" id="{06CBB74F-311D-7547-97E5-6AC35937DBCA}"/>
              </a:ext>
            </a:extLst>
          </p:cNvPr>
          <p:cNvSpPr/>
          <p:nvPr/>
        </p:nvSpPr>
        <p:spPr>
          <a:xfrm>
            <a:off x="6883400"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15.mp3" descr="Track1_Lecture1_Slide15.mp3">
            <a:hlinkClick r:id="" action="ppaction://media"/>
            <a:extLst>
              <a:ext uri="{FF2B5EF4-FFF2-40B4-BE49-F238E27FC236}">
                <a16:creationId xmlns:a16="http://schemas.microsoft.com/office/drawing/2014/main" id="{88EECE5B-6FD7-8941-A346-A083072955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4765" y="882207"/>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4327E8D-F384-4A15-B367-C143A165F7D7}"/>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governance principles</a:t>
            </a:r>
            <a:r>
              <a:rPr lang="en-ZA" b="1" dirty="0">
                <a:latin typeface="Open Sans"/>
                <a:ea typeface="Open Sans" panose="020B0606030504020204" pitchFamily="34" charset="0"/>
                <a:cs typeface="Open Sans" panose="020B0606030504020204" pitchFamily="34" charset="0"/>
              </a:rPr>
              <a:t>  </a:t>
            </a:r>
          </a:p>
        </p:txBody>
      </p:sp>
      <p:sp>
        <p:nvSpPr>
          <p:cNvPr id="14" name="Title 10">
            <a:extLst>
              <a:ext uri="{FF2B5EF4-FFF2-40B4-BE49-F238E27FC236}">
                <a16:creationId xmlns:a16="http://schemas.microsoft.com/office/drawing/2014/main" id="{0C106CB6-7585-48B9-B187-D1531C29E47E}"/>
              </a:ext>
            </a:extLst>
          </p:cNvPr>
          <p:cNvSpPr txBox="1">
            <a:spLocks/>
          </p:cNvSpPr>
          <p:nvPr/>
        </p:nvSpPr>
        <p:spPr>
          <a:xfrm>
            <a:off x="846026" y="533234"/>
            <a:ext cx="59738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and the organization of modelling process, tools, and data</a:t>
            </a:r>
            <a:endParaRPr lang="en-GB" sz="4400" dirty="0">
              <a:latin typeface="Open Sans"/>
              <a:ea typeface="Open Sans" panose="020B0606030504020204" pitchFamily="34" charset="0"/>
              <a:cs typeface="Open Sans" panose="020B0606030504020204" pitchFamily="34" charset="0"/>
            </a:endParaRPr>
          </a:p>
        </p:txBody>
      </p:sp>
      <p:sp>
        <p:nvSpPr>
          <p:cNvPr id="8" name="Content Placeholder 1">
            <a:extLst>
              <a:ext uri="{FF2B5EF4-FFF2-40B4-BE49-F238E27FC236}">
                <a16:creationId xmlns:a16="http://schemas.microsoft.com/office/drawing/2014/main" id="{BB66ECA3-0670-41AF-A672-365BA433D874}"/>
              </a:ext>
            </a:extLst>
          </p:cNvPr>
          <p:cNvSpPr>
            <a:spLocks noGrp="1"/>
          </p:cNvSpPr>
          <p:nvPr>
            <p:ph idx="1"/>
          </p:nvPr>
        </p:nvSpPr>
        <p:spPr>
          <a:xfrm>
            <a:off x="879389" y="2560166"/>
            <a:ext cx="10515600" cy="4351338"/>
          </a:xfrm>
        </p:spPr>
        <p:txBody>
          <a:bodyPr vert="horz" lIns="91440" tIns="45720" rIns="91440" bIns="45720" rtlCol="0" anchor="t">
            <a:normAutofit/>
          </a:bodyPr>
          <a:lstStyle/>
          <a:p>
            <a:pPr marL="0" indent="0">
              <a:buNone/>
            </a:pPr>
            <a:r>
              <a:rPr lang="sv-SE" sz="2000" b="1" dirty="0">
                <a:solidFill>
                  <a:srgbClr val="000000"/>
                </a:solidFill>
                <a:latin typeface="Open Sans" panose="020B0606030504020204"/>
              </a:rPr>
              <a:t>U4RIA is </a:t>
            </a:r>
            <a:r>
              <a:rPr lang="sv-SE" sz="2000" b="1" dirty="0">
                <a:solidFill>
                  <a:srgbClr val="000000"/>
                </a:solidFill>
                <a:latin typeface="Open Sans" panose="020B0606030504020204"/>
              </a:rPr>
              <a:t>acronym</a:t>
            </a:r>
            <a:r>
              <a:rPr lang="sv-SE" sz="2000" b="1" dirty="0">
                <a:solidFill>
                  <a:srgbClr val="000000"/>
                </a:solidFill>
                <a:latin typeface="Open Sans" panose="020B0606030504020204"/>
              </a:rPr>
              <a:t> for</a:t>
            </a:r>
          </a:p>
          <a:p>
            <a:pPr marL="342900" indent="-342900">
              <a:buFontTx/>
              <a:buChar char="-"/>
            </a:pPr>
            <a:r>
              <a:rPr lang="sv-SE" sz="2000" b="1" dirty="0">
                <a:solidFill>
                  <a:srgbClr val="000000"/>
                </a:solidFill>
                <a:latin typeface="Open Sans" panose="020B0606030504020204"/>
              </a:rPr>
              <a:t>Ubuntu</a:t>
            </a:r>
            <a:endParaRPr lang="sv-SE" sz="2000" dirty="0">
              <a:solidFill>
                <a:srgbClr val="000000"/>
              </a:solidFill>
              <a:latin typeface="Open Sans" panose="020B0606030504020204"/>
            </a:endParaRPr>
          </a:p>
          <a:p>
            <a:pPr marL="342900" indent="-342900">
              <a:buFontTx/>
              <a:buChar char="-"/>
            </a:pPr>
            <a:r>
              <a:rPr lang="en-US" sz="2000" b="1" dirty="0">
                <a:latin typeface="Open Sans" panose="020B0606030504020204"/>
              </a:rPr>
              <a:t>Retrievability</a:t>
            </a:r>
            <a:endParaRPr lang="en-US" sz="2000" dirty="0">
              <a:latin typeface="Open Sans" panose="020B0606030504020204"/>
            </a:endParaRPr>
          </a:p>
          <a:p>
            <a:pPr marL="342900" indent="-342900">
              <a:buFontTx/>
              <a:buChar char="-"/>
            </a:pPr>
            <a:r>
              <a:rPr lang="en-US" sz="2000" b="1" dirty="0">
                <a:latin typeface="Open Sans" panose="020B0606030504020204"/>
              </a:rPr>
              <a:t>Reusability</a:t>
            </a:r>
            <a:endParaRPr lang="en-US" sz="2000" dirty="0">
              <a:latin typeface="Open Sans" panose="020B0606030504020204"/>
            </a:endParaRPr>
          </a:p>
          <a:p>
            <a:pPr marL="342900" indent="-342900">
              <a:buFontTx/>
              <a:buChar char="-"/>
            </a:pPr>
            <a:r>
              <a:rPr lang="en-US" sz="2000" b="1" dirty="0">
                <a:latin typeface="Open Sans" panose="020B0606030504020204"/>
              </a:rPr>
              <a:t>Repeatability</a:t>
            </a:r>
            <a:endParaRPr lang="en-US" sz="2000" dirty="0">
              <a:latin typeface="Open Sans" panose="020B0606030504020204"/>
            </a:endParaRPr>
          </a:p>
          <a:p>
            <a:pPr marL="342900" indent="-342900">
              <a:buFontTx/>
              <a:buChar char="-"/>
            </a:pPr>
            <a:r>
              <a:rPr lang="en-US" sz="2000" b="1" dirty="0">
                <a:latin typeface="Open Sans" panose="020B0606030504020204"/>
              </a:rPr>
              <a:t>Reconstructability</a:t>
            </a:r>
            <a:endParaRPr lang="en-US" sz="2000" b="1" dirty="0">
              <a:latin typeface="Open Sans" panose="020B0606030504020204"/>
            </a:endParaRPr>
          </a:p>
          <a:p>
            <a:pPr marL="342900" indent="-342900">
              <a:buFontTx/>
              <a:buChar char="-"/>
            </a:pPr>
            <a:r>
              <a:rPr lang="en-US" sz="2000" b="1" dirty="0">
                <a:latin typeface="Open Sans" panose="020B0606030504020204"/>
              </a:rPr>
              <a:t>Interoperability</a:t>
            </a:r>
            <a:endParaRPr lang="en-US" sz="2000" dirty="0">
              <a:latin typeface="Open Sans" panose="020B0606030504020204"/>
            </a:endParaRPr>
          </a:p>
          <a:p>
            <a:pPr marL="342900" indent="-342900">
              <a:buFontTx/>
              <a:buChar char="-"/>
            </a:pPr>
            <a:r>
              <a:rPr lang="en-US" sz="2000" b="1" dirty="0">
                <a:latin typeface="Open Sans" panose="020B0606030504020204"/>
              </a:rPr>
              <a:t>Auditability</a:t>
            </a:r>
            <a:endParaRPr lang="sv-SE" sz="2000" b="1" dirty="0">
              <a:latin typeface="Open Sans" panose="020B0606030504020204"/>
            </a:endParaRPr>
          </a:p>
        </p:txBody>
      </p:sp>
      <p:sp>
        <p:nvSpPr>
          <p:cNvPr id="2" name="Rectangle 1">
            <a:extLst>
              <a:ext uri="{FF2B5EF4-FFF2-40B4-BE49-F238E27FC236}">
                <a16:creationId xmlns:a16="http://schemas.microsoft.com/office/drawing/2014/main" id="{34D55976-ED3E-43AB-9B8D-B4801B7B7D36}"/>
              </a:ext>
            </a:extLst>
          </p:cNvPr>
          <p:cNvSpPr/>
          <p:nvPr/>
        </p:nvSpPr>
        <p:spPr>
          <a:xfrm>
            <a:off x="10076928" y="6094862"/>
            <a:ext cx="1704634" cy="307777"/>
          </a:xfrm>
          <a:prstGeom prst="rect">
            <a:avLst/>
          </a:prstGeom>
        </p:spPr>
        <p:txBody>
          <a:bodyPr wrap="none" lIns="91440" tIns="45720" rIns="91440" bIns="45720" anchor="ctr">
            <a:spAutoFit/>
          </a:bodyPr>
          <a:lstStyle/>
          <a:p>
            <a:r>
              <a:rPr lang="en-US" sz="1400" i="1" dirty="0">
                <a:latin typeface="Open Sans"/>
              </a:rPr>
              <a:t>Howells et al. 2021</a:t>
            </a:r>
            <a:endParaRPr lang="en-GB" sz="1400" i="1" dirty="0">
              <a:latin typeface="Open Sans"/>
              <a:cs typeface="Calibri"/>
            </a:endParaRPr>
          </a:p>
        </p:txBody>
      </p:sp>
      <p:sp>
        <p:nvSpPr>
          <p:cNvPr id="9" name="Oval 8">
            <a:extLst>
              <a:ext uri="{FF2B5EF4-FFF2-40B4-BE49-F238E27FC236}">
                <a16:creationId xmlns:a16="http://schemas.microsoft.com/office/drawing/2014/main" id="{CD18DFB0-80F2-954E-B922-D317D491BCB9}"/>
              </a:ext>
            </a:extLst>
          </p:cNvPr>
          <p:cNvSpPr/>
          <p:nvPr/>
        </p:nvSpPr>
        <p:spPr>
          <a:xfrm>
            <a:off x="6883400"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16.mp3" descr="Track1_Lecture1_Slide16.mp3">
            <a:hlinkClick r:id="" action="ppaction://media"/>
            <a:extLst>
              <a:ext uri="{FF2B5EF4-FFF2-40B4-BE49-F238E27FC236}">
                <a16:creationId xmlns:a16="http://schemas.microsoft.com/office/drawing/2014/main" id="{38F7C6C4-969B-E34C-B57C-4A3CB4C59D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4765" y="873683"/>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4" name="Title 10">
            <a:extLst>
              <a:ext uri="{FF2B5EF4-FFF2-40B4-BE49-F238E27FC236}">
                <a16:creationId xmlns:a16="http://schemas.microsoft.com/office/drawing/2014/main" id="{56DAF153-66D6-4BF5-AB63-A35DE4E9AD3D}"/>
              </a:ext>
            </a:extLst>
          </p:cNvPr>
          <p:cNvSpPr txBox="1">
            <a:spLocks/>
          </p:cNvSpPr>
          <p:nvPr/>
        </p:nvSpPr>
        <p:spPr>
          <a:xfrm>
            <a:off x="846026" y="533234"/>
            <a:ext cx="65707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and the organization of modelling process, tools, and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12" name="Rectangle 11">
            <a:extLst>
              <a:ext uri="{FF2B5EF4-FFF2-40B4-BE49-F238E27FC236}">
                <a16:creationId xmlns:a16="http://schemas.microsoft.com/office/drawing/2014/main" id="{A4327E8D-F384-4A15-B367-C143A165F7D7}"/>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State of the art example </a:t>
            </a:r>
            <a:r>
              <a:rPr lang="en-SE" b="1">
                <a:solidFill>
                  <a:schemeClr val="accent5">
                    <a:lumMod val="60000"/>
                    <a:lumOff val="40000"/>
                  </a:schemeClr>
                </a:solidFill>
                <a:latin typeface="Open Sans"/>
                <a:ea typeface="Open Sans" panose="020B0606030504020204" pitchFamily="34" charset="0"/>
                <a:cs typeface="Open Sans" panose="020B0606030504020204" pitchFamily="34" charset="0"/>
              </a:rPr>
              <a:t>–</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Costa Rica</a:t>
            </a:r>
            <a:r>
              <a:rPr lang="en-ZA" b="1" dirty="0">
                <a:latin typeface="Open Sans"/>
                <a:ea typeface="Open Sans" panose="020B0606030504020204" pitchFamily="34" charset="0"/>
                <a:cs typeface="Open Sans" panose="020B0606030504020204" pitchFamily="34" charset="0"/>
              </a:rPr>
              <a:t> </a:t>
            </a:r>
          </a:p>
        </p:txBody>
      </p:sp>
      <p:sp>
        <p:nvSpPr>
          <p:cNvPr id="4" name="Rectangle 3"/>
          <p:cNvSpPr/>
          <p:nvPr/>
        </p:nvSpPr>
        <p:spPr>
          <a:xfrm rot="10800000" flipV="1">
            <a:off x="6564251" y="3570524"/>
            <a:ext cx="3332875" cy="415498"/>
          </a:xfrm>
          <a:prstGeom prst="rect">
            <a:avLst/>
          </a:prstGeom>
        </p:spPr>
        <p:txBody>
          <a:bodyPr wrap="square" lIns="91440" tIns="45720" rIns="91440" bIns="45720" anchor="ctr">
            <a:spAutoFit/>
          </a:bodyPr>
          <a:lstStyle/>
          <a:p>
            <a:r>
              <a:rPr lang="en-GB" sz="1050" b="1" dirty="0">
                <a:latin typeface="Open Sans"/>
              </a:rPr>
              <a:t>Picture source</a:t>
            </a:r>
            <a:r>
              <a:rPr lang="en-GB" sz="1050" dirty="0">
                <a:latin typeface="Open Sans"/>
              </a:rPr>
              <a:t>: Adapted from </a:t>
            </a:r>
            <a:r>
              <a:rPr lang="sv-SE" sz="1050" dirty="0">
                <a:latin typeface="Open Sans"/>
              </a:rPr>
              <a:t>Godínez</a:t>
            </a:r>
            <a:r>
              <a:rPr lang="sv-SE" sz="1050" dirty="0">
                <a:latin typeface="Open Sans"/>
              </a:rPr>
              <a:t>-Zamora</a:t>
            </a:r>
            <a:r>
              <a:rPr lang="en-GB" sz="1050" dirty="0">
                <a:latin typeface="Open Sans"/>
              </a:rPr>
              <a:t> </a:t>
            </a:r>
            <a:br>
              <a:rPr lang="en-GB" sz="1050" dirty="0">
                <a:latin typeface="Open Sans"/>
              </a:rPr>
            </a:br>
            <a:r>
              <a:rPr lang="en-GB" sz="1050" dirty="0">
                <a:latin typeface="Open Sans"/>
              </a:rPr>
              <a:t>et al, 2020, </a:t>
            </a:r>
            <a:r>
              <a:rPr lang="en-GB" sz="1050" dirty="0">
                <a:latin typeface="Open Sans"/>
                <a:hlinkClick r:id="rId6"/>
              </a:rPr>
              <a:t>image</a:t>
            </a:r>
            <a:r>
              <a:rPr lang="en-GB" sz="1050" dirty="0">
                <a:latin typeface="Open Sans"/>
              </a:rPr>
              <a:t>, licensed under </a:t>
            </a:r>
            <a:r>
              <a:rPr lang="en-GB" sz="1050" dirty="0">
                <a:latin typeface="Open Sans"/>
                <a:hlinkClick r:id="rId7"/>
              </a:rPr>
              <a:t>CC-BY 4.0</a:t>
            </a:r>
            <a:endParaRPr lang="en-GB" sz="1050" dirty="0">
              <a:latin typeface="Open Sans"/>
            </a:endParaRPr>
          </a:p>
        </p:txBody>
      </p:sp>
      <p:sp>
        <p:nvSpPr>
          <p:cNvPr id="15" name="Rectangle 14"/>
          <p:cNvSpPr/>
          <p:nvPr/>
        </p:nvSpPr>
        <p:spPr>
          <a:xfrm>
            <a:off x="9363398" y="6086698"/>
            <a:ext cx="2047868" cy="307777"/>
          </a:xfrm>
          <a:prstGeom prst="rect">
            <a:avLst/>
          </a:prstGeom>
        </p:spPr>
        <p:txBody>
          <a:bodyPr wrap="none" lIns="91440" tIns="45720" rIns="91440" bIns="45720" anchor="t">
            <a:spAutoFit/>
          </a:bodyPr>
          <a:lstStyle/>
          <a:p>
            <a:r>
              <a:rPr lang="sv-SE" sz="1400" i="1" dirty="0">
                <a:latin typeface="Open Sans"/>
              </a:rPr>
              <a:t>Godínez</a:t>
            </a:r>
            <a:r>
              <a:rPr lang="sv-SE" sz="1400" i="1" dirty="0">
                <a:latin typeface="Open Sans"/>
              </a:rPr>
              <a:t>-Zamora</a:t>
            </a:r>
            <a:r>
              <a:rPr lang="en-US" sz="1400" i="1" dirty="0">
                <a:latin typeface="Open Sans"/>
              </a:rPr>
              <a:t> et al.,2020</a:t>
            </a:r>
            <a:endParaRPr lang="en-GB" sz="1400" i="1" dirty="0">
              <a:latin typeface="Open Sans"/>
              <a:cs typeface="Calibri"/>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084" y="3430471"/>
            <a:ext cx="5407762" cy="2598725"/>
          </a:xfrm>
          <a:prstGeom prst="rect">
            <a:avLst/>
          </a:prstGeom>
        </p:spPr>
      </p:pic>
      <p:sp>
        <p:nvSpPr>
          <p:cNvPr id="17" name="Rectangle 16"/>
          <p:cNvSpPr/>
          <p:nvPr/>
        </p:nvSpPr>
        <p:spPr>
          <a:xfrm>
            <a:off x="882715" y="6140149"/>
            <a:ext cx="3818674"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a:t>
            </a:r>
            <a:r>
              <a:rPr lang="sv-SE" sz="1000" dirty="0">
                <a:latin typeface="Open Sans"/>
              </a:rPr>
              <a:t>Godínez</a:t>
            </a:r>
            <a:r>
              <a:rPr lang="sv-SE" sz="1000" dirty="0">
                <a:latin typeface="Open Sans"/>
              </a:rPr>
              <a:t>-Zamora</a:t>
            </a:r>
            <a:r>
              <a:rPr lang="en-GB" sz="1000" dirty="0">
                <a:latin typeface="Open Sans"/>
              </a:rPr>
              <a:t> et al, 2020, </a:t>
            </a:r>
            <a:r>
              <a:rPr lang="en-GB" sz="1000" dirty="0">
                <a:latin typeface="Open Sans"/>
                <a:hlinkClick r:id="rId6"/>
              </a:rPr>
              <a:t>image</a:t>
            </a:r>
            <a:r>
              <a:rPr lang="en-GB" sz="1000" dirty="0">
                <a:latin typeface="Open Sans"/>
              </a:rPr>
              <a:t>, licensed under </a:t>
            </a:r>
            <a:r>
              <a:rPr lang="en-GB" sz="1000" dirty="0">
                <a:latin typeface="Open Sans"/>
                <a:hlinkClick r:id="rId7"/>
              </a:rPr>
              <a:t>CC-BY 4.0</a:t>
            </a:r>
            <a:endParaRPr lang="en-GB" sz="1000" dirty="0">
              <a:latin typeface="Open Sans"/>
            </a:endParaRPr>
          </a:p>
        </p:txBody>
      </p:sp>
      <p:pic>
        <p:nvPicPr>
          <p:cNvPr id="7" name="Picture 7" descr="Graphical user interface, text, application, chat or text message&#10;&#10;Description automatically generated">
            <a:extLst>
              <a:ext uri="{FF2B5EF4-FFF2-40B4-BE49-F238E27FC236}">
                <a16:creationId xmlns:a16="http://schemas.microsoft.com/office/drawing/2014/main" id="{2A136C38-772A-416B-BDE5-11EFED151EE5}"/>
              </a:ext>
            </a:extLst>
          </p:cNvPr>
          <p:cNvPicPr>
            <a:picLocks noChangeAspect="1"/>
          </p:cNvPicPr>
          <p:nvPr/>
        </p:nvPicPr>
        <p:blipFill>
          <a:blip r:embed="rId9"/>
          <a:stretch>
            <a:fillRect/>
          </a:stretch>
        </p:blipFill>
        <p:spPr>
          <a:xfrm>
            <a:off x="6593457" y="2544748"/>
            <a:ext cx="4928558" cy="1049638"/>
          </a:xfrm>
          <a:prstGeom prst="rect">
            <a:avLst/>
          </a:prstGeom>
        </p:spPr>
      </p:pic>
      <p:sp>
        <p:nvSpPr>
          <p:cNvPr id="11" name="Oval 10">
            <a:extLst>
              <a:ext uri="{FF2B5EF4-FFF2-40B4-BE49-F238E27FC236}">
                <a16:creationId xmlns:a16="http://schemas.microsoft.com/office/drawing/2014/main" id="{E3AEF6D1-C517-3942-AC50-EE382686875A}"/>
              </a:ext>
            </a:extLst>
          </p:cNvPr>
          <p:cNvSpPr/>
          <p:nvPr/>
        </p:nvSpPr>
        <p:spPr>
          <a:xfrm>
            <a:off x="6883400"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7.mp3" descr="Track1_Lecture1_Slide17.mp3">
            <a:hlinkClick r:id="" action="ppaction://media"/>
            <a:extLst>
              <a:ext uri="{FF2B5EF4-FFF2-40B4-BE49-F238E27FC236}">
                <a16:creationId xmlns:a16="http://schemas.microsoft.com/office/drawing/2014/main" id="{10F94DE0-D32B-4146-AB2D-BF23815617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954765" y="865974"/>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0772570E-1016-4FE8-9D1F-DD32874BA1F6}"/>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r>
              <a:rPr lang="en-ZA" b="1" dirty="0">
                <a:latin typeface="Open Sans"/>
                <a:ea typeface="Open Sans" panose="020B0606030504020204" pitchFamily="34" charset="0"/>
                <a:cs typeface="Open Sans" panose="020B0606030504020204" pitchFamily="34" charset="0"/>
              </a:rPr>
              <a:t> </a:t>
            </a:r>
          </a:p>
        </p:txBody>
      </p:sp>
      <p:sp>
        <p:nvSpPr>
          <p:cNvPr id="12" name="Content Placeholder 1">
            <a:extLst>
              <a:ext uri="{FF2B5EF4-FFF2-40B4-BE49-F238E27FC236}">
                <a16:creationId xmlns:a16="http://schemas.microsoft.com/office/drawing/2014/main" id="{49649CD5-2F54-48FF-A3F4-19C950DD9F67}"/>
              </a:ext>
            </a:extLst>
          </p:cNvPr>
          <p:cNvSpPr>
            <a:spLocks noGrp="1"/>
          </p:cNvSpPr>
          <p:nvPr>
            <p:ph idx="1"/>
          </p:nvPr>
        </p:nvSpPr>
        <p:spPr>
          <a:xfrm>
            <a:off x="879389" y="2560166"/>
            <a:ext cx="10515600" cy="3525708"/>
          </a:xfrm>
        </p:spPr>
        <p:txBody>
          <a:bodyPr vert="horz" lIns="91440" tIns="45720" rIns="91440" bIns="45720" rtlCol="0" anchor="t">
            <a:normAutofit/>
          </a:bodyPr>
          <a:lstStyle/>
          <a:p>
            <a:pPr marL="285750" indent="-285750"/>
            <a:r>
              <a:rPr lang="en-GB" sz="2000" dirty="0">
                <a:latin typeface="Open Sans" panose="020B0606030504020204"/>
              </a:rPr>
              <a:t>The energy system has many interlinkages and is important for people's well-being. At the same time it is very capital intensive.</a:t>
            </a:r>
          </a:p>
          <a:p>
            <a:pPr marL="285750" indent="-285750"/>
            <a:r>
              <a:rPr lang="en-GB" sz="2000" dirty="0">
                <a:latin typeface="Open Sans" panose="020B0606030504020204"/>
              </a:rPr>
              <a:t>The energy modelling for policy support is many times an opaque process, and lack community involvement. </a:t>
            </a:r>
          </a:p>
          <a:p>
            <a:pPr marL="285750" indent="-285750"/>
            <a:r>
              <a:rPr lang="en-GB" sz="2000" dirty="0">
                <a:latin typeface="Open Sans" panose="020B0606030504020204"/>
              </a:rPr>
              <a:t>Energy policy has great downstream impacts on other sectors and therefore needs accountability</a:t>
            </a:r>
          </a:p>
          <a:p>
            <a:pPr marL="285750" indent="-285750"/>
            <a:r>
              <a:rPr lang="en-GB" sz="2000" dirty="0">
                <a:latin typeface="Open Sans" panose="020B0606030504020204"/>
              </a:rPr>
              <a:t>Governing principles: U4RIA (Ubuntu, Retrievability, Reusability, Repeatability, </a:t>
            </a:r>
            <a:r>
              <a:rPr lang="en-GB" sz="2000" dirty="0">
                <a:latin typeface="Open Sans" panose="020B0606030504020204"/>
              </a:rPr>
              <a:t>Reconstructability</a:t>
            </a:r>
            <a:r>
              <a:rPr lang="en-GB" sz="2000" dirty="0">
                <a:latin typeface="Open Sans" panose="020B0606030504020204"/>
              </a:rPr>
              <a:t>, Interoperability and Auditability)</a:t>
            </a:r>
          </a:p>
        </p:txBody>
      </p:sp>
      <p:sp>
        <p:nvSpPr>
          <p:cNvPr id="14" name="Title 10">
            <a:extLst>
              <a:ext uri="{FF2B5EF4-FFF2-40B4-BE49-F238E27FC236}">
                <a16:creationId xmlns:a16="http://schemas.microsoft.com/office/drawing/2014/main" id="{93A14596-AFD3-48B8-99F5-DEEBC0E1A926}"/>
              </a:ext>
            </a:extLst>
          </p:cNvPr>
          <p:cNvSpPr txBox="1">
            <a:spLocks/>
          </p:cNvSpPr>
          <p:nvPr/>
        </p:nvSpPr>
        <p:spPr>
          <a:xfrm>
            <a:off x="846026" y="533234"/>
            <a:ext cx="68120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and the organization of modelling process, tools, and data</a:t>
            </a:r>
            <a:endParaRPr lang="en-GB" sz="4400" dirty="0">
              <a:latin typeface="Open Sans"/>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A00DF53A-3BFC-4DE5-8845-2E1A135393A0}"/>
              </a:ext>
            </a:extLst>
          </p:cNvPr>
          <p:cNvSpPr/>
          <p:nvPr/>
        </p:nvSpPr>
        <p:spPr>
          <a:xfrm>
            <a:off x="10069937" y="6087871"/>
            <a:ext cx="1650132" cy="307777"/>
          </a:xfrm>
          <a:prstGeom prst="rect">
            <a:avLst/>
          </a:prstGeom>
        </p:spPr>
        <p:txBody>
          <a:bodyPr wrap="none" lIns="91440" tIns="45720" rIns="91440" bIns="45720" anchor="ctr">
            <a:spAutoFit/>
          </a:bodyPr>
          <a:lstStyle/>
          <a:p>
            <a:r>
              <a:rPr lang="en-US" sz="1400" i="1" dirty="0">
                <a:latin typeface="Open Sans"/>
              </a:rPr>
              <a:t>Howells et al. 2021</a:t>
            </a:r>
            <a:endParaRPr lang="en-GB" sz="1400" i="1" dirty="0">
              <a:latin typeface="Open Sans"/>
              <a:cs typeface="Calibri"/>
            </a:endParaRPr>
          </a:p>
        </p:txBody>
      </p:sp>
      <p:sp>
        <p:nvSpPr>
          <p:cNvPr id="8" name="Oval 7">
            <a:extLst>
              <a:ext uri="{FF2B5EF4-FFF2-40B4-BE49-F238E27FC236}">
                <a16:creationId xmlns:a16="http://schemas.microsoft.com/office/drawing/2014/main" id="{265665E6-D650-3F4C-9790-F083D4259431}"/>
              </a:ext>
            </a:extLst>
          </p:cNvPr>
          <p:cNvSpPr/>
          <p:nvPr/>
        </p:nvSpPr>
        <p:spPr>
          <a:xfrm>
            <a:off x="6883400"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8.mp3" descr="Track1_Lecture1_Slide18.mp3">
            <a:hlinkClick r:id="" action="ppaction://media"/>
            <a:extLst>
              <a:ext uri="{FF2B5EF4-FFF2-40B4-BE49-F238E27FC236}">
                <a16:creationId xmlns:a16="http://schemas.microsoft.com/office/drawing/2014/main" id="{45FD8638-F8DF-8A47-B024-0CB16958DE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4765" y="873683"/>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CE090FF5-BE9D-4BE9-AD81-804819FCBE9C}"/>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r>
              <a:rPr lang="en-ZA" dirty="0"/>
              <a:t/>
            </a:r>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792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 References</a:t>
            </a:r>
          </a:p>
        </p:txBody>
      </p:sp>
      <p:sp>
        <p:nvSpPr>
          <p:cNvPr id="12" name="Rectangle 11"/>
          <p:cNvSpPr/>
          <p:nvPr/>
        </p:nvSpPr>
        <p:spPr>
          <a:xfrm>
            <a:off x="887215" y="1300584"/>
            <a:ext cx="10890992" cy="5262979"/>
          </a:xfrm>
          <a:prstGeom prst="rect">
            <a:avLst/>
          </a:prstGeom>
        </p:spPr>
        <p:txBody>
          <a:bodyPr wrap="square" lIns="91440" tIns="45720" rIns="91440" bIns="45720" anchor="t">
            <a:spAutoFit/>
          </a:bodyPr>
          <a:lstStyle/>
          <a:p>
            <a:r>
              <a:rPr lang="sv-SE" sz="1600" dirty="0">
                <a:latin typeface="Open Sans"/>
              </a:rPr>
              <a:t>Fuso Nerini, F., Tomei, J., To, L.S., Bisaga, I., Parikh, P., Black, M., Borrion, A., Spataru, C., Castán Broto, V., Anandarajah, G., Milligan, B., Mulugetta, Y., 2018. Mapping synergies and trade-offs between energy and the Sustainable Development Goals. Nature Energy 3, 10–15. </a:t>
            </a:r>
            <a:r>
              <a:rPr lang="sv-SE" sz="1600" dirty="0">
                <a:latin typeface="Open Sans"/>
                <a:hlinkClick r:id="rId3"/>
              </a:rPr>
              <a:t>https://doi.org/10.1038/s41560-017-0036-5</a:t>
            </a:r>
            <a:endParaRPr lang="sv-SE" sz="1600" dirty="0">
              <a:latin typeface="Open Sans"/>
              <a:cs typeface="Calibri" panose="020F0502020204030204"/>
            </a:endParaRPr>
          </a:p>
          <a:p>
            <a:endParaRPr lang="sv-SE" sz="1600" dirty="0">
              <a:latin typeface="Open Sans"/>
            </a:endParaRPr>
          </a:p>
          <a:p>
            <a:r>
              <a:rPr lang="sv-SE" sz="1600" dirty="0">
                <a:latin typeface="Open Sans"/>
              </a:rPr>
              <a:t>Godínez</a:t>
            </a:r>
            <a:r>
              <a:rPr lang="sv-SE" sz="1600" dirty="0">
                <a:latin typeface="Open Sans"/>
              </a:rPr>
              <a:t>-Zamora, G., Victor-Gallardo, L., Angulo-</a:t>
            </a:r>
            <a:r>
              <a:rPr lang="sv-SE" sz="1600" dirty="0">
                <a:latin typeface="Open Sans"/>
              </a:rPr>
              <a:t>Paniagua</a:t>
            </a:r>
            <a:r>
              <a:rPr lang="sv-SE" sz="1600" dirty="0">
                <a:latin typeface="Open Sans"/>
              </a:rPr>
              <a:t>, J., Ramos, E., Howells, M., Usher, W., De León, F., </a:t>
            </a:r>
            <a:r>
              <a:rPr lang="sv-SE" sz="1600" dirty="0">
                <a:latin typeface="Open Sans"/>
              </a:rPr>
              <a:t>Meza</a:t>
            </a:r>
            <a:r>
              <a:rPr lang="sv-SE" sz="1600" dirty="0">
                <a:latin typeface="Open Sans"/>
              </a:rPr>
              <a:t>, A., </a:t>
            </a:r>
            <a:r>
              <a:rPr lang="sv-SE" sz="1600" dirty="0">
                <a:latin typeface="Open Sans"/>
              </a:rPr>
              <a:t>Quirós-Tortós</a:t>
            </a:r>
            <a:r>
              <a:rPr lang="sv-SE" sz="1600" dirty="0">
                <a:latin typeface="Open Sans"/>
              </a:rPr>
              <a:t>, J., 2020. </a:t>
            </a:r>
            <a:r>
              <a:rPr lang="sv-SE" sz="1600" dirty="0">
                <a:latin typeface="Open Sans"/>
              </a:rPr>
              <a:t>Decarbonising</a:t>
            </a:r>
            <a:r>
              <a:rPr lang="sv-SE" sz="1600" dirty="0">
                <a:latin typeface="Open Sans"/>
              </a:rPr>
              <a:t> the transport and energy </a:t>
            </a:r>
            <a:r>
              <a:rPr lang="sv-SE" sz="1600" dirty="0">
                <a:latin typeface="Open Sans"/>
              </a:rPr>
              <a:t>sectors</a:t>
            </a:r>
            <a:r>
              <a:rPr lang="sv-SE" sz="1600" dirty="0">
                <a:latin typeface="Open Sans"/>
              </a:rPr>
              <a:t>: </a:t>
            </a:r>
            <a:r>
              <a:rPr lang="sv-SE" sz="1600" dirty="0">
                <a:latin typeface="Open Sans"/>
              </a:rPr>
              <a:t>Technical</a:t>
            </a:r>
            <a:r>
              <a:rPr lang="sv-SE" sz="1600" dirty="0">
                <a:latin typeface="Open Sans"/>
              </a:rPr>
              <a:t> </a:t>
            </a:r>
            <a:r>
              <a:rPr lang="sv-SE" sz="1600" dirty="0">
                <a:latin typeface="Open Sans"/>
              </a:rPr>
              <a:t>feasibility</a:t>
            </a:r>
            <a:r>
              <a:rPr lang="sv-SE" sz="1600" dirty="0">
                <a:latin typeface="Open Sans"/>
              </a:rPr>
              <a:t> and </a:t>
            </a:r>
            <a:r>
              <a:rPr lang="sv-SE" sz="1600" dirty="0">
                <a:latin typeface="Open Sans"/>
              </a:rPr>
              <a:t>socioeconomic</a:t>
            </a:r>
            <a:r>
              <a:rPr lang="sv-SE" sz="1600" dirty="0">
                <a:latin typeface="Open Sans"/>
              </a:rPr>
              <a:t> </a:t>
            </a:r>
            <a:r>
              <a:rPr lang="sv-SE" sz="1600" dirty="0">
                <a:latin typeface="Open Sans"/>
              </a:rPr>
              <a:t>impacts</a:t>
            </a:r>
            <a:r>
              <a:rPr lang="sv-SE" sz="1600" dirty="0">
                <a:latin typeface="Open Sans"/>
              </a:rPr>
              <a:t> in Costa Rica. Energy </a:t>
            </a:r>
            <a:r>
              <a:rPr lang="sv-SE" sz="1600" dirty="0">
                <a:latin typeface="Open Sans"/>
              </a:rPr>
              <a:t>Strategy</a:t>
            </a:r>
            <a:r>
              <a:rPr lang="sv-SE" sz="1600" dirty="0">
                <a:latin typeface="Open Sans"/>
              </a:rPr>
              <a:t> Reviews 32, 100573. </a:t>
            </a:r>
            <a:r>
              <a:rPr lang="sv-SE" sz="1600" dirty="0">
                <a:latin typeface="Open Sans"/>
                <a:hlinkClick r:id="rId4">
                  <a:extLst>
                    <a:ext uri="{A12FA001-AC4F-418D-AE19-62706E023703}">
                      <ahyp:hlinkClr xmlns:ahyp="http://schemas.microsoft.com/office/drawing/2018/hyperlinkcolor" xmlns="" val="tx"/>
                    </a:ext>
                  </a:extLst>
                </a:hlinkClick>
              </a:rPr>
              <a:t>https://doi.org/10.1016/j.esr.2020.100573</a:t>
            </a:r>
            <a:endParaRPr lang="sv-SE" sz="1600" dirty="0">
              <a:latin typeface="Open Sans"/>
            </a:endParaRPr>
          </a:p>
          <a:p>
            <a:pPr marL="342900" indent="-342900">
              <a:buAutoNum type="arabicPeriod"/>
            </a:pPr>
            <a:endParaRPr lang="sv-SE" sz="1600" dirty="0">
              <a:latin typeface="Open Sans"/>
            </a:endParaRPr>
          </a:p>
          <a:p>
            <a:r>
              <a:rPr lang="en-US" sz="1600" dirty="0">
                <a:latin typeface="Open Sans"/>
              </a:rPr>
              <a:t>Howells, M., Quiros-Tortos, J., Morrison, R., Rogner, H., </a:t>
            </a:r>
            <a:r>
              <a:rPr lang="en-US" sz="1600" dirty="0">
                <a:latin typeface="Open Sans"/>
              </a:rPr>
              <a:t>Niet</a:t>
            </a:r>
            <a:r>
              <a:rPr lang="en-US" sz="1600" dirty="0">
                <a:latin typeface="Open Sans"/>
              </a:rPr>
              <a:t>, T., </a:t>
            </a:r>
            <a:r>
              <a:rPr lang="en-US" sz="1600" dirty="0">
                <a:latin typeface="Open Sans"/>
              </a:rPr>
              <a:t>Petrarulo</a:t>
            </a:r>
            <a:r>
              <a:rPr lang="en-US" sz="1600" dirty="0">
                <a:latin typeface="Open Sans"/>
              </a:rPr>
              <a:t>, L., Usher, W., Blyth, W., </a:t>
            </a:r>
            <a:r>
              <a:rPr lang="en-US" sz="1600" dirty="0">
                <a:latin typeface="Open Sans"/>
              </a:rPr>
              <a:t>Godínez</a:t>
            </a:r>
            <a:r>
              <a:rPr lang="en-US" sz="1600" dirty="0">
                <a:latin typeface="Open Sans"/>
              </a:rPr>
              <a:t>, G., Victor, L., Angulo, J., Bock, F., Ramos, E., Gardumi, F., </a:t>
            </a:r>
            <a:r>
              <a:rPr lang="en-US" sz="1600" dirty="0">
                <a:latin typeface="Open Sans"/>
              </a:rPr>
              <a:t>Hülk</a:t>
            </a:r>
            <a:r>
              <a:rPr lang="en-US" sz="1600" dirty="0">
                <a:latin typeface="Open Sans"/>
              </a:rPr>
              <a:t>, L., Van-Hove, P., </a:t>
            </a:r>
            <a:r>
              <a:rPr lang="en-US" sz="1600" dirty="0">
                <a:latin typeface="Open Sans"/>
              </a:rPr>
              <a:t>Peteves</a:t>
            </a:r>
            <a:r>
              <a:rPr lang="en-US" sz="1600" dirty="0">
                <a:latin typeface="Open Sans"/>
              </a:rPr>
              <a:t>, E., De León, F., Meza, A., Alfstad, T., Taliotis, C., </a:t>
            </a:r>
            <a:r>
              <a:rPr lang="en-US" sz="1600" dirty="0">
                <a:latin typeface="Open Sans"/>
              </a:rPr>
              <a:t>Partasides</a:t>
            </a:r>
            <a:r>
              <a:rPr lang="en-US" sz="1600" dirty="0">
                <a:latin typeface="Open Sans"/>
              </a:rPr>
              <a:t>, G., Lindblad, N., Stewart, B., Shrestha, A., Rysankova, D., Vogt-Schilb, A., Bataille, C., Waisman, H., Miketa, A., Carvajal, P., Russo, D., </a:t>
            </a:r>
            <a:r>
              <a:rPr lang="en-US" sz="1600" dirty="0">
                <a:latin typeface="Open Sans"/>
              </a:rPr>
              <a:t>Bazilian</a:t>
            </a:r>
            <a:r>
              <a:rPr lang="en-US" sz="1600" dirty="0">
                <a:latin typeface="Open Sans"/>
              </a:rPr>
              <a:t>, M., </a:t>
            </a:r>
            <a:r>
              <a:rPr lang="en-US" sz="1600" dirty="0">
                <a:latin typeface="Open Sans"/>
              </a:rPr>
              <a:t>Gritsevskyi</a:t>
            </a:r>
            <a:r>
              <a:rPr lang="en-US" sz="1600" dirty="0">
                <a:latin typeface="Open Sans"/>
              </a:rPr>
              <a:t>, A., Tot, M., Tompkins, A., 2021. Energy system analytics and good governance -U4RIA goals of Energy Modelling for Policy Support [WWW Document]. </a:t>
            </a:r>
            <a:r>
              <a:rPr lang="en-US" sz="1600" dirty="0">
                <a:latin typeface="Open Sans"/>
                <a:hlinkClick r:id="rId5">
                  <a:extLst>
                    <a:ext uri="{A12FA001-AC4F-418D-AE19-62706E023703}">
                      <ahyp:hlinkClr xmlns:ahyp="http://schemas.microsoft.com/office/drawing/2018/hyperlinkcolor" xmlns="" val="tx"/>
                    </a:ext>
                  </a:extLst>
                </a:hlinkClick>
              </a:rPr>
              <a:t>https://doi.org/10.21203/rs.3.rs-311311/v1</a:t>
            </a:r>
            <a:endParaRPr lang="sv-SE" sz="1600" dirty="0">
              <a:latin typeface="Open Sans"/>
            </a:endParaRPr>
          </a:p>
          <a:p>
            <a:pPr marL="342900" indent="-342900">
              <a:buAutoNum type="arabicPeriod"/>
            </a:pPr>
            <a:endParaRPr lang="sv-SE" sz="1600" dirty="0">
              <a:latin typeface="Open Sans"/>
              <a:ea typeface="+mn-lt"/>
              <a:cs typeface="+mn-lt"/>
            </a:endParaRPr>
          </a:p>
          <a:p>
            <a:r>
              <a:rPr lang="sv-SE" sz="1600" dirty="0">
                <a:latin typeface="Open Sans"/>
              </a:rPr>
              <a:t>Pfenninger</a:t>
            </a:r>
            <a:r>
              <a:rPr lang="sv-SE" sz="1600" dirty="0">
                <a:latin typeface="Open Sans"/>
              </a:rPr>
              <a:t>, S., </a:t>
            </a:r>
            <a:r>
              <a:rPr lang="sv-SE" sz="1600" dirty="0">
                <a:latin typeface="Open Sans"/>
              </a:rPr>
              <a:t>Hirth</a:t>
            </a:r>
            <a:r>
              <a:rPr lang="sv-SE" sz="1600" dirty="0">
                <a:latin typeface="Open Sans"/>
              </a:rPr>
              <a:t>, L., </a:t>
            </a:r>
            <a:r>
              <a:rPr lang="sv-SE" sz="1600" dirty="0">
                <a:latin typeface="Open Sans"/>
              </a:rPr>
              <a:t>Schlecht</a:t>
            </a:r>
            <a:r>
              <a:rPr lang="sv-SE" sz="1600" dirty="0">
                <a:latin typeface="Open Sans"/>
              </a:rPr>
              <a:t>, I., Schmid, E., </a:t>
            </a:r>
            <a:r>
              <a:rPr lang="sv-SE" sz="1600" dirty="0">
                <a:latin typeface="Open Sans"/>
              </a:rPr>
              <a:t>Wiese</a:t>
            </a:r>
            <a:r>
              <a:rPr lang="sv-SE" sz="1600" dirty="0">
                <a:latin typeface="Open Sans"/>
              </a:rPr>
              <a:t>, F., Brown, T., Davis, C., </a:t>
            </a:r>
            <a:r>
              <a:rPr lang="sv-SE" sz="1600" dirty="0">
                <a:latin typeface="Open Sans"/>
              </a:rPr>
              <a:t>Gidden</a:t>
            </a:r>
            <a:r>
              <a:rPr lang="sv-SE" sz="1600" dirty="0">
                <a:latin typeface="Open Sans"/>
              </a:rPr>
              <a:t>, M., Heinrichs, H., </a:t>
            </a:r>
            <a:r>
              <a:rPr lang="sv-SE" sz="1600" dirty="0">
                <a:latin typeface="Open Sans"/>
              </a:rPr>
              <a:t>Heuberger</a:t>
            </a:r>
            <a:r>
              <a:rPr lang="sv-SE" sz="1600" dirty="0">
                <a:latin typeface="Open Sans"/>
              </a:rPr>
              <a:t>, C., </a:t>
            </a:r>
            <a:r>
              <a:rPr lang="sv-SE" sz="1600" dirty="0">
                <a:latin typeface="Open Sans"/>
              </a:rPr>
              <a:t>Hilpert</a:t>
            </a:r>
            <a:r>
              <a:rPr lang="sv-SE" sz="1600" dirty="0">
                <a:latin typeface="Open Sans"/>
              </a:rPr>
              <a:t>, S., </a:t>
            </a:r>
            <a:r>
              <a:rPr lang="sv-SE" sz="1600" dirty="0">
                <a:latin typeface="Open Sans"/>
              </a:rPr>
              <a:t>Krien</a:t>
            </a:r>
            <a:r>
              <a:rPr lang="sv-SE" sz="1600" dirty="0">
                <a:latin typeface="Open Sans"/>
              </a:rPr>
              <a:t>, U., </a:t>
            </a:r>
            <a:r>
              <a:rPr lang="sv-SE" sz="1600" dirty="0">
                <a:latin typeface="Open Sans"/>
              </a:rPr>
              <a:t>Matke</a:t>
            </a:r>
            <a:r>
              <a:rPr lang="sv-SE" sz="1600" dirty="0">
                <a:latin typeface="Open Sans"/>
              </a:rPr>
              <a:t>, C., </a:t>
            </a:r>
            <a:r>
              <a:rPr lang="sv-SE" sz="1600" dirty="0">
                <a:latin typeface="Open Sans"/>
              </a:rPr>
              <a:t>Nebel</a:t>
            </a:r>
            <a:r>
              <a:rPr lang="sv-SE" sz="1600" dirty="0">
                <a:latin typeface="Open Sans"/>
              </a:rPr>
              <a:t>, A., Morrison, R., Müller, B., </a:t>
            </a:r>
            <a:r>
              <a:rPr lang="sv-SE" sz="1600" dirty="0">
                <a:latin typeface="Open Sans"/>
              </a:rPr>
              <a:t>Pleßmann</a:t>
            </a:r>
            <a:r>
              <a:rPr lang="sv-SE" sz="1600" dirty="0">
                <a:latin typeface="Open Sans"/>
              </a:rPr>
              <a:t>, G., </a:t>
            </a:r>
            <a:r>
              <a:rPr lang="sv-SE" sz="1600" dirty="0">
                <a:latin typeface="Open Sans"/>
              </a:rPr>
              <a:t>Reeg</a:t>
            </a:r>
            <a:r>
              <a:rPr lang="sv-SE" sz="1600" dirty="0">
                <a:latin typeface="Open Sans"/>
              </a:rPr>
              <a:t>, M., </a:t>
            </a:r>
            <a:r>
              <a:rPr lang="sv-SE" sz="1600" dirty="0">
                <a:latin typeface="Open Sans"/>
              </a:rPr>
              <a:t>Richstein</a:t>
            </a:r>
            <a:r>
              <a:rPr lang="sv-SE" sz="1600" dirty="0">
                <a:latin typeface="Open Sans"/>
              </a:rPr>
              <a:t>, J.C., Shivakumar, A., </a:t>
            </a:r>
            <a:r>
              <a:rPr lang="sv-SE" sz="1600" dirty="0">
                <a:latin typeface="Open Sans"/>
              </a:rPr>
              <a:t>Staffell</a:t>
            </a:r>
            <a:r>
              <a:rPr lang="sv-SE" sz="1600" dirty="0">
                <a:latin typeface="Open Sans"/>
              </a:rPr>
              <a:t>, I., </a:t>
            </a:r>
            <a:r>
              <a:rPr lang="sv-SE" sz="1600" dirty="0">
                <a:latin typeface="Open Sans"/>
              </a:rPr>
              <a:t>Tröndle</a:t>
            </a:r>
            <a:r>
              <a:rPr lang="sv-SE" sz="1600" dirty="0">
                <a:latin typeface="Open Sans"/>
              </a:rPr>
              <a:t>, T., </a:t>
            </a:r>
            <a:r>
              <a:rPr lang="sv-SE" sz="1600" dirty="0">
                <a:latin typeface="Open Sans"/>
              </a:rPr>
              <a:t>Wingenbach</a:t>
            </a:r>
            <a:r>
              <a:rPr lang="sv-SE" sz="1600" dirty="0">
                <a:latin typeface="Open Sans"/>
              </a:rPr>
              <a:t>, C., 2018. </a:t>
            </a:r>
            <a:r>
              <a:rPr lang="sv-SE" sz="1600" dirty="0">
                <a:latin typeface="Open Sans"/>
              </a:rPr>
              <a:t>Opening</a:t>
            </a:r>
            <a:r>
              <a:rPr lang="sv-SE" sz="1600" dirty="0">
                <a:latin typeface="Open Sans"/>
              </a:rPr>
              <a:t> the black box </a:t>
            </a:r>
            <a:r>
              <a:rPr lang="sv-SE" sz="1600" dirty="0">
                <a:latin typeface="Open Sans"/>
              </a:rPr>
              <a:t>of</a:t>
            </a:r>
            <a:r>
              <a:rPr lang="sv-SE" sz="1600" dirty="0">
                <a:latin typeface="Open Sans"/>
              </a:rPr>
              <a:t> energy </a:t>
            </a:r>
            <a:r>
              <a:rPr lang="sv-SE" sz="1600" dirty="0">
                <a:latin typeface="Open Sans"/>
              </a:rPr>
              <a:t>modelling</a:t>
            </a:r>
            <a:r>
              <a:rPr lang="sv-SE" sz="1600" dirty="0">
                <a:latin typeface="Open Sans"/>
              </a:rPr>
              <a:t>: </a:t>
            </a:r>
            <a:r>
              <a:rPr lang="sv-SE" sz="1600" dirty="0">
                <a:latin typeface="Open Sans"/>
              </a:rPr>
              <a:t>Strategies</a:t>
            </a:r>
            <a:r>
              <a:rPr lang="sv-SE" sz="1600" dirty="0">
                <a:latin typeface="Open Sans"/>
              </a:rPr>
              <a:t> and </a:t>
            </a:r>
            <a:r>
              <a:rPr lang="sv-SE" sz="1600" dirty="0">
                <a:latin typeface="Open Sans"/>
              </a:rPr>
              <a:t>lessons</a:t>
            </a:r>
            <a:r>
              <a:rPr lang="sv-SE" sz="1600" dirty="0">
                <a:latin typeface="Open Sans"/>
              </a:rPr>
              <a:t> </a:t>
            </a:r>
            <a:r>
              <a:rPr lang="sv-SE" sz="1600" dirty="0">
                <a:latin typeface="Open Sans"/>
              </a:rPr>
              <a:t>learned</a:t>
            </a:r>
            <a:r>
              <a:rPr lang="sv-SE" sz="1600" dirty="0">
                <a:latin typeface="Open Sans"/>
              </a:rPr>
              <a:t>. Energy </a:t>
            </a:r>
            <a:r>
              <a:rPr lang="sv-SE" sz="1600" dirty="0">
                <a:latin typeface="Open Sans"/>
              </a:rPr>
              <a:t>Strategy</a:t>
            </a:r>
            <a:r>
              <a:rPr lang="sv-SE" sz="1600" dirty="0">
                <a:latin typeface="Open Sans"/>
              </a:rPr>
              <a:t> Reviews 19, 63–71. </a:t>
            </a:r>
            <a:r>
              <a:rPr lang="sv-SE" sz="1600" dirty="0">
                <a:latin typeface="Open Sans"/>
                <a:hlinkClick r:id="rId6"/>
              </a:rPr>
              <a:t>https://doi.org/10.1016/j.esr.2017.12.002</a:t>
            </a:r>
            <a:endParaRPr lang="sv-SE"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a:p>
            <a:endParaRPr lang="sv-SE" sz="1600" dirty="0">
              <a:latin typeface="Open Sans"/>
              <a:ea typeface="+mn-lt"/>
              <a:cs typeface="+mn-lt"/>
            </a:endParaRPr>
          </a:p>
          <a:p>
            <a:pPr marL="342900" indent="-342900">
              <a:buAutoNum type="arabicPeriod"/>
            </a:pPr>
            <a:endParaRPr lang="sv-SE" sz="1600" dirty="0">
              <a:latin typeface="Open Sans"/>
              <a:cs typeface="Calibri"/>
            </a:endParaRPr>
          </a:p>
        </p:txBody>
      </p:sp>
    </p:spTree>
    <p:extLst>
      <p:ext uri="{BB962C8B-B14F-4D97-AF65-F5344CB8AC3E}">
        <p14:creationId xmlns:p14="http://schemas.microsoft.com/office/powerpoint/2010/main" val="4203448755"/>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3758349"/>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dirty="0">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r>
              <a:rPr lang="en-ZA" dirty="0"/>
              <a:t/>
            </a:r>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23236"/>
            <a:ext cx="5611610" cy="3138755"/>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a:pPr>
            <a:r>
              <a:rPr lang="en-GB" sz="2000" dirty="0">
                <a:latin typeface="Open Sans"/>
                <a:ea typeface="+mn-lt"/>
                <a:cs typeface="+mn-lt"/>
              </a:rPr>
              <a:t>ILO1: Understand why geospatial energy modelling is important.</a:t>
            </a:r>
            <a:endParaRPr lang="en-US" sz="2000" dirty="0">
              <a:latin typeface="Open Sans"/>
            </a:endParaRPr>
          </a:p>
          <a:p>
            <a:pPr marL="342900" indent="-342900" algn="l">
              <a:lnSpc>
                <a:spcPct val="100000"/>
              </a:lnSpc>
              <a:buAutoNum type="arabicPeriod"/>
            </a:pPr>
            <a:r>
              <a:rPr lang="en-GB" sz="2000" dirty="0">
                <a:latin typeface="Open Sans"/>
                <a:ea typeface="+mn-lt"/>
                <a:cs typeface="+mn-lt"/>
              </a:rPr>
              <a:t>ILO2: Be able to explain interlinkages between Sustainable Development Goal 7 and the other Sustainable Development Goals</a:t>
            </a:r>
          </a:p>
          <a:p>
            <a:pPr marL="342900" indent="-342900" algn="l">
              <a:lnSpc>
                <a:spcPct val="100000"/>
              </a:lnSpc>
              <a:buAutoNum type="arabicPeriod"/>
            </a:pPr>
            <a:r>
              <a:rPr lang="en-GB" sz="2000" dirty="0">
                <a:latin typeface="Open Sans"/>
                <a:ea typeface="+mn-lt"/>
                <a:cs typeface="+mn-lt"/>
              </a:rPr>
              <a:t>ILO3: </a:t>
            </a:r>
            <a:r>
              <a:rPr lang="en-GB" sz="2000" dirty="0" smtClean="0">
                <a:latin typeface="Open Sans"/>
                <a:ea typeface="+mn-lt"/>
                <a:cs typeface="+mn-lt"/>
              </a:rPr>
              <a:t>Describe </a:t>
            </a:r>
            <a:r>
              <a:rPr lang="en-GB" sz="2000" dirty="0">
                <a:latin typeface="Open Sans"/>
                <a:ea typeface="+mn-lt"/>
                <a:cs typeface="+mn-lt"/>
              </a:rPr>
              <a:t>the basic principles linked to U4RIA</a:t>
            </a:r>
          </a:p>
          <a:p>
            <a:pPr marL="342900" indent="-342900" algn="l">
              <a:lnSpc>
                <a:spcPct val="100000"/>
              </a:lnSpc>
              <a:buAutoNum type="arabicPeriod"/>
            </a:pPr>
            <a:r>
              <a:rPr lang="en-GB" sz="2000" dirty="0">
                <a:latin typeface="Open Sans"/>
                <a:ea typeface="+mn-lt"/>
                <a:cs typeface="+mn-lt"/>
              </a:rPr>
              <a:t>ILO4: Be introduced to the outline of the course.</a:t>
            </a:r>
          </a:p>
        </p:txBody>
      </p:sp>
      <p:sp>
        <p:nvSpPr>
          <p:cNvPr id="12" name="Rectangle 11"/>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a:t>
            </a:r>
            <a:endParaRPr lang="en-US" sz="2000" b="1" dirty="0">
              <a:solidFill>
                <a:schemeClr val="accent5">
                  <a:lumMod val="60000"/>
                  <a:lumOff val="40000"/>
                </a:schemeClr>
              </a:solidFill>
              <a:latin typeface="Open Sans"/>
              <a:cs typeface="Calibri" panose="020F0502020204030204"/>
            </a:endParaRPr>
          </a:p>
        </p:txBody>
      </p:sp>
      <p:sp>
        <p:nvSpPr>
          <p:cNvPr id="13" name="Oval 12">
            <a:extLst>
              <a:ext uri="{FF2B5EF4-FFF2-40B4-BE49-F238E27FC236}">
                <a16:creationId xmlns:a16="http://schemas.microsoft.com/office/drawing/2014/main" id="{CAA53B56-25BE-444B-8664-071AC16F416B}"/>
              </a:ext>
            </a:extLst>
          </p:cNvPr>
          <p:cNvSpPr/>
          <p:nvPr/>
        </p:nvSpPr>
        <p:spPr>
          <a:xfrm>
            <a:off x="6536724" y="7935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2.mp3" descr="Track1_Lecture1_Slide2.mp3">
            <a:hlinkClick r:id="" action="ppaction://media"/>
            <a:extLst>
              <a:ext uri="{FF2B5EF4-FFF2-40B4-BE49-F238E27FC236}">
                <a16:creationId xmlns:a16="http://schemas.microsoft.com/office/drawing/2014/main" id="{A38B6B68-577E-E24B-B489-7CEF0D532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8089" y="86486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44083" y="133211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Expected learning outcomes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44083" y="-5287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a:xfrm>
            <a:off x="838200" y="1825625"/>
            <a:ext cx="8257060" cy="2353663"/>
          </a:xfrm>
        </p:spPr>
        <p:txBody>
          <a:bodyPr vert="horz" lIns="91440" tIns="45720" rIns="91440" bIns="45720" rtlCol="0" anchor="t">
            <a:normAutofit/>
          </a:bodyPr>
          <a:lstStyle/>
          <a:p>
            <a:pPr>
              <a:lnSpc>
                <a:spcPct val="100000"/>
              </a:lnSpc>
            </a:pPr>
            <a:r>
              <a:rPr lang="en-US" sz="2000" dirty="0">
                <a:latin typeface="Open Sans"/>
              </a:rPr>
              <a:t>LO1: Describe the basic concepts of geospatial modelling with Open Source Spatial Electrification Tool (OnSSET).</a:t>
            </a:r>
            <a:endParaRPr lang="en-US" sz="2000" dirty="0">
              <a:latin typeface="Open Sans"/>
              <a:cs typeface="Calibri"/>
            </a:endParaRPr>
          </a:p>
          <a:p>
            <a:pPr>
              <a:lnSpc>
                <a:spcPct val="100000"/>
              </a:lnSpc>
            </a:pPr>
            <a:r>
              <a:rPr lang="en-US" sz="2000" dirty="0">
                <a:latin typeface="Open Sans"/>
              </a:rPr>
              <a:t>LO2: List different geospatial dataset that are used in geospatial modelling.</a:t>
            </a:r>
            <a:endParaRPr lang="en-US" sz="2000" dirty="0">
              <a:latin typeface="Open Sans"/>
              <a:cs typeface="Calibri"/>
            </a:endParaRPr>
          </a:p>
          <a:p>
            <a:pPr>
              <a:lnSpc>
                <a:spcPct val="100000"/>
              </a:lnSpc>
            </a:pPr>
            <a:r>
              <a:rPr lang="en-US" sz="2000" dirty="0">
                <a:latin typeface="Open Sans"/>
              </a:rPr>
              <a:t>LO3: Describe the different methods in Geographical Information System (GIS) that are used for building a geospatial energy model.</a:t>
            </a:r>
            <a:endParaRPr lang="en-US" sz="2000" dirty="0">
              <a:latin typeface="Open Sans"/>
              <a:cs typeface="Calibri"/>
            </a:endParaRPr>
          </a:p>
        </p:txBody>
      </p:sp>
      <p:sp>
        <p:nvSpPr>
          <p:cNvPr id="7" name="Oval 6">
            <a:extLst>
              <a:ext uri="{FF2B5EF4-FFF2-40B4-BE49-F238E27FC236}">
                <a16:creationId xmlns:a16="http://schemas.microsoft.com/office/drawing/2014/main" id="{97224871-A0C5-D143-B0AE-F30F39AA334D}"/>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20.mp3" descr="Track1_Lecture1_Slide20.mp3">
            <a:hlinkClick r:id="" action="ppaction://media"/>
            <a:extLst>
              <a:ext uri="{FF2B5EF4-FFF2-40B4-BE49-F238E27FC236}">
                <a16:creationId xmlns:a16="http://schemas.microsoft.com/office/drawing/2014/main" id="{ED336D86-6CBE-3840-8D60-22929488B5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7987" y="648000"/>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Expected learning outcomes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a:xfrm>
            <a:off x="838200" y="1825625"/>
            <a:ext cx="6733060" cy="4351338"/>
          </a:xfrm>
        </p:spPr>
        <p:txBody>
          <a:bodyPr vert="horz" lIns="91440" tIns="45720" rIns="91440" bIns="45720" rtlCol="0" anchor="t">
            <a:normAutofit/>
          </a:bodyPr>
          <a:lstStyle/>
          <a:p>
            <a:pPr>
              <a:lnSpc>
                <a:spcPct val="100000"/>
              </a:lnSpc>
            </a:pPr>
            <a:r>
              <a:rPr lang="en-US" sz="2000" dirty="0">
                <a:latin typeface="Open Sans"/>
              </a:rPr>
              <a:t>LO4: E</a:t>
            </a:r>
            <a:r>
              <a:rPr lang="sv-SE" sz="2000" dirty="0">
                <a:latin typeface="Open Sans"/>
              </a:rPr>
              <a:t>xplain</a:t>
            </a:r>
            <a:r>
              <a:rPr lang="sv-SE" sz="2000" dirty="0">
                <a:latin typeface="Open Sans"/>
              </a:rPr>
              <a:t> the</a:t>
            </a:r>
            <a:r>
              <a:rPr lang="en-US" sz="2000" dirty="0">
                <a:latin typeface="Open Sans"/>
              </a:rPr>
              <a:t> sensitivity of different input data in the geospatial energy model.</a:t>
            </a:r>
            <a:endParaRPr lang="en-US" sz="2000" dirty="0">
              <a:latin typeface="Open Sans"/>
              <a:cs typeface="Calibri"/>
            </a:endParaRPr>
          </a:p>
          <a:p>
            <a:pPr>
              <a:lnSpc>
                <a:spcPct val="100000"/>
              </a:lnSpc>
            </a:pPr>
            <a:r>
              <a:rPr lang="en-US" sz="2000" dirty="0">
                <a:latin typeface="Open Sans"/>
              </a:rPr>
              <a:t>LO5: </a:t>
            </a:r>
            <a:r>
              <a:rPr lang="sv-SE" sz="2000" dirty="0">
                <a:latin typeface="Open Sans"/>
              </a:rPr>
              <a:t>Develop</a:t>
            </a:r>
            <a:r>
              <a:rPr lang="sv-SE" sz="2000" dirty="0">
                <a:latin typeface="Open Sans"/>
              </a:rPr>
              <a:t> </a:t>
            </a:r>
            <a:r>
              <a:rPr lang="en-US" sz="2000" dirty="0">
                <a:latin typeface="Open Sans"/>
              </a:rPr>
              <a:t>basic Geographical Information System (GIS) datasets and build your own least-cost electrification model in OnSSET.</a:t>
            </a:r>
            <a:endParaRPr lang="en-GB" sz="2000" dirty="0">
              <a:latin typeface="Open Sans"/>
              <a:cs typeface="Calibri"/>
            </a:endParaRPr>
          </a:p>
        </p:txBody>
      </p:sp>
      <p:sp>
        <p:nvSpPr>
          <p:cNvPr id="7" name="Oval 6">
            <a:extLst>
              <a:ext uri="{FF2B5EF4-FFF2-40B4-BE49-F238E27FC236}">
                <a16:creationId xmlns:a16="http://schemas.microsoft.com/office/drawing/2014/main" id="{E909FC1B-BC89-9C45-9467-A01381AED5F1}"/>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21.mp3" descr="Track1_Lecture1_Slide21.mp3">
            <a:hlinkClick r:id="" action="ppaction://media"/>
            <a:extLst>
              <a:ext uri="{FF2B5EF4-FFF2-40B4-BE49-F238E27FC236}">
                <a16:creationId xmlns:a16="http://schemas.microsoft.com/office/drawing/2014/main" id="{E908D799-69D3-5944-9FA7-68DECFA280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4065" y="648000"/>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Course content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p:txBody>
          <a:bodyPr vert="horz" lIns="91440" tIns="45720" rIns="91440" bIns="45720" rtlCol="0" anchor="t">
            <a:normAutofit/>
          </a:bodyPr>
          <a:lstStyle/>
          <a:p>
            <a:r>
              <a:rPr lang="en-US" sz="2000" dirty="0">
                <a:latin typeface="Open Sans"/>
              </a:rPr>
              <a:t>Lecture 1. Introduction to the course</a:t>
            </a:r>
          </a:p>
          <a:p>
            <a:r>
              <a:rPr lang="en-US" sz="2000" dirty="0">
                <a:latin typeface="Open Sans"/>
              </a:rPr>
              <a:t>Lecture 2. SDGs and energy access </a:t>
            </a:r>
          </a:p>
          <a:p>
            <a:r>
              <a:rPr lang="en-US" sz="2000" dirty="0">
                <a:latin typeface="Open Sans"/>
              </a:rPr>
              <a:t>Lecture 3. Introduction to OnSSET</a:t>
            </a:r>
          </a:p>
          <a:p>
            <a:r>
              <a:rPr lang="en-US" sz="2000" dirty="0">
                <a:latin typeface="Open Sans"/>
              </a:rPr>
              <a:t>Lecture 4. Key GIS concepts</a:t>
            </a:r>
          </a:p>
          <a:p>
            <a:r>
              <a:rPr lang="en-US" sz="2000" dirty="0">
                <a:latin typeface="Open Sans"/>
              </a:rPr>
              <a:t>Lecture 5. GEP Scenario building</a:t>
            </a:r>
          </a:p>
          <a:p>
            <a:r>
              <a:rPr lang="en-US" sz="2000" dirty="0">
                <a:latin typeface="Open Sans"/>
              </a:rPr>
              <a:t>Lecture 6. GEP Scenario generator</a:t>
            </a:r>
          </a:p>
          <a:p>
            <a:r>
              <a:rPr lang="en-US" sz="2000" dirty="0">
                <a:latin typeface="Open Sans"/>
              </a:rPr>
              <a:t>Lecture 7. Energy modelling, scenario development, and sensitivity analysis</a:t>
            </a:r>
          </a:p>
          <a:p>
            <a:r>
              <a:rPr lang="en-US" sz="2000" dirty="0">
                <a:latin typeface="Open Sans"/>
              </a:rPr>
              <a:t>Lecture 8. Advanced theory of the OnSSET </a:t>
            </a:r>
            <a:r>
              <a:rPr lang="en-US" sz="2000" dirty="0">
                <a:latin typeface="Open Sans"/>
              </a:rPr>
              <a:t>tooI</a:t>
            </a:r>
            <a:endParaRPr lang="en-US" sz="2000" dirty="0">
              <a:latin typeface="Open Sans"/>
            </a:endParaRPr>
          </a:p>
          <a:p>
            <a:r>
              <a:rPr lang="en-US" sz="2000" dirty="0">
                <a:latin typeface="Open Sans"/>
              </a:rPr>
              <a:t>Lecture 9. Advanced theory of the OnSSET tool II and communicating Electrification model results</a:t>
            </a:r>
            <a:endParaRPr lang="en-GB" sz="2000" dirty="0">
              <a:latin typeface="Open Sans"/>
            </a:endParaRPr>
          </a:p>
        </p:txBody>
      </p:sp>
      <p:sp>
        <p:nvSpPr>
          <p:cNvPr id="7" name="Oval 6">
            <a:extLst>
              <a:ext uri="{FF2B5EF4-FFF2-40B4-BE49-F238E27FC236}">
                <a16:creationId xmlns:a16="http://schemas.microsoft.com/office/drawing/2014/main" id="{FC8182EF-0304-314D-BE9F-6897F0396167}"/>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22.mp3" descr="Track1_Lecture1_Slide22.mp3">
            <a:hlinkClick r:id="" action="ppaction://media"/>
            <a:extLst>
              <a:ext uri="{FF2B5EF4-FFF2-40B4-BE49-F238E27FC236}">
                <a16:creationId xmlns:a16="http://schemas.microsoft.com/office/drawing/2014/main" id="{FDD6CE5F-2228-1B49-9281-3585867A14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4065" y="648000"/>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335449FA-D8E2-4F94-A770-F5F892276D80}"/>
              </a:ext>
            </a:extLst>
          </p:cNvPr>
          <p:cNvPicPr>
            <a:picLocks noChangeAspect="1"/>
          </p:cNvPicPr>
          <p:nvPr/>
        </p:nvPicPr>
        <p:blipFill>
          <a:blip r:embed="rId5"/>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Course content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a:xfrm>
            <a:off x="838200" y="2177143"/>
            <a:ext cx="5971060" cy="3931172"/>
          </a:xfrm>
        </p:spPr>
        <p:txBody>
          <a:bodyPr vert="horz" lIns="91440" tIns="45720" rIns="91440" bIns="45720" rtlCol="0" anchor="t">
            <a:normAutofit/>
          </a:bodyPr>
          <a:lstStyle/>
          <a:p>
            <a:r>
              <a:rPr lang="en-GB" sz="2000" dirty="0">
                <a:latin typeface="Open Sans"/>
                <a:cs typeface="Sanskrit Text"/>
              </a:rPr>
              <a:t>Hands-on Material 1 GEP Explorer</a:t>
            </a:r>
          </a:p>
          <a:p>
            <a:r>
              <a:rPr lang="en-GB" sz="2000" dirty="0">
                <a:latin typeface="Open Sans"/>
                <a:cs typeface="Sanskrit Text"/>
              </a:rPr>
              <a:t>Hands-on Material 2 </a:t>
            </a:r>
            <a:r>
              <a:rPr lang="en-US" sz="2000" dirty="0">
                <a:latin typeface="Open Sans"/>
                <a:cs typeface="Sanskrit Text"/>
              </a:rPr>
              <a:t>Working with vector data</a:t>
            </a:r>
          </a:p>
          <a:p>
            <a:r>
              <a:rPr lang="en-GB" sz="2000" dirty="0">
                <a:latin typeface="Open Sans"/>
                <a:cs typeface="Sanskrit Text"/>
              </a:rPr>
              <a:t>Hands-on Material 3 </a:t>
            </a:r>
            <a:r>
              <a:rPr lang="en-US" sz="2000" dirty="0">
                <a:latin typeface="Open Sans"/>
                <a:cs typeface="Sanskrit Text"/>
              </a:rPr>
              <a:t>Working with Raster data</a:t>
            </a:r>
          </a:p>
        </p:txBody>
      </p:sp>
      <p:sp>
        <p:nvSpPr>
          <p:cNvPr id="7" name="Oval 6">
            <a:extLst>
              <a:ext uri="{FF2B5EF4-FFF2-40B4-BE49-F238E27FC236}">
                <a16:creationId xmlns:a16="http://schemas.microsoft.com/office/drawing/2014/main" id="{4BB356C6-01CD-A043-BFD6-865A2B8B530F}"/>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23.mp3" descr="Track1_Lecture1_Slide23.mp3">
            <a:hlinkClick r:id="" action="ppaction://media"/>
            <a:extLst>
              <a:ext uri="{FF2B5EF4-FFF2-40B4-BE49-F238E27FC236}">
                <a16:creationId xmlns:a16="http://schemas.microsoft.com/office/drawing/2014/main" id="{5B8B3B2D-AA65-834D-9A67-1497EC3D60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4065" y="648000"/>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5"/>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Course content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a:xfrm>
            <a:off x="838200" y="1825625"/>
            <a:ext cx="5524844" cy="2950906"/>
          </a:xfrm>
        </p:spPr>
        <p:txBody>
          <a:bodyPr vert="horz" lIns="91440" tIns="45720" rIns="91440" bIns="45720" rtlCol="0" anchor="t">
            <a:normAutofit/>
          </a:bodyPr>
          <a:lstStyle/>
          <a:p>
            <a:r>
              <a:rPr lang="en-GB" sz="2000" dirty="0">
                <a:latin typeface="Open Sans"/>
              </a:rPr>
              <a:t>Hands-on Material 4: </a:t>
            </a:r>
            <a:r>
              <a:rPr lang="en-US" sz="2000" dirty="0">
                <a:latin typeface="Open Sans"/>
              </a:rPr>
              <a:t>Data collection and database development for GIS</a:t>
            </a:r>
          </a:p>
          <a:p>
            <a:r>
              <a:rPr lang="en-GB" sz="2000" dirty="0">
                <a:latin typeface="Open Sans"/>
              </a:rPr>
              <a:t>Hands-on Material 5: </a:t>
            </a:r>
            <a:r>
              <a:rPr lang="en-US" sz="2000" dirty="0">
                <a:latin typeface="Open Sans"/>
              </a:rPr>
              <a:t>Data extraction to CSV</a:t>
            </a:r>
          </a:p>
          <a:p>
            <a:r>
              <a:rPr lang="en-GB" sz="2000" dirty="0">
                <a:latin typeface="Open Sans"/>
              </a:rPr>
              <a:t>Hands-on Material 6: </a:t>
            </a:r>
            <a:r>
              <a:rPr lang="en-US" sz="2000" dirty="0">
                <a:latin typeface="Open Sans"/>
              </a:rPr>
              <a:t>How to run an electrification analysis using GEP scenario generator</a:t>
            </a:r>
            <a:endParaRPr lang="en-GB" sz="2000" dirty="0">
              <a:latin typeface="Open Sans"/>
            </a:endParaRPr>
          </a:p>
          <a:p>
            <a:endParaRPr lang="en-GB" sz="2000" dirty="0">
              <a:latin typeface="Open Sans"/>
            </a:endParaRPr>
          </a:p>
        </p:txBody>
      </p:sp>
      <p:sp>
        <p:nvSpPr>
          <p:cNvPr id="7" name="Oval 6">
            <a:extLst>
              <a:ext uri="{FF2B5EF4-FFF2-40B4-BE49-F238E27FC236}">
                <a16:creationId xmlns:a16="http://schemas.microsoft.com/office/drawing/2014/main" id="{8CCE7922-AEC7-7B4B-9E55-F0A90F512A4E}"/>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24.mp3" descr="Track1_Lecture1_Slide24.mp3">
            <a:hlinkClick r:id="" action="ppaction://media"/>
            <a:extLst>
              <a:ext uri="{FF2B5EF4-FFF2-40B4-BE49-F238E27FC236}">
                <a16:creationId xmlns:a16="http://schemas.microsoft.com/office/drawing/2014/main" id="{C84CEB48-BD5C-6446-AFF3-88C2861D3A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9833" y="651077"/>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197681453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0C6A9906-271D-D043-B647-6349ADD6D918}"/>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7" name="Group 6">
            <a:extLst>
              <a:ext uri="{FF2B5EF4-FFF2-40B4-BE49-F238E27FC236}">
                <a16:creationId xmlns:a16="http://schemas.microsoft.com/office/drawing/2014/main" id="{FEB4C371-9BB3-CC4B-8888-2FC3D43BCDF8}"/>
              </a:ext>
            </a:extLst>
          </p:cNvPr>
          <p:cNvGrpSpPr/>
          <p:nvPr/>
        </p:nvGrpSpPr>
        <p:grpSpPr>
          <a:xfrm>
            <a:off x="3339465" y="4126495"/>
            <a:ext cx="1877504" cy="558800"/>
            <a:chOff x="929196" y="5461000"/>
            <a:chExt cx="1877504" cy="558800"/>
          </a:xfrm>
        </p:grpSpPr>
        <p:sp>
          <p:nvSpPr>
            <p:cNvPr id="8" name="Rounded Rectangle 7">
              <a:hlinkClick r:id="rId4"/>
              <a:extLst>
                <a:ext uri="{FF2B5EF4-FFF2-40B4-BE49-F238E27FC236}">
                  <a16:creationId xmlns:a16="http://schemas.microsoft.com/office/drawing/2014/main" id="{66211DA8-9C77-C049-ADF8-2645573669F5}"/>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EBA36E5-5E36-9D49-A9C3-0467FEB907FD}"/>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05F1BE48-79C1-2F4E-93A7-89D797B33B0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modelling </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454" y="1388954"/>
            <a:ext cx="4717487" cy="314499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4" y="2900495"/>
            <a:ext cx="5280488" cy="3497003"/>
          </a:xfrm>
          <a:prstGeom prst="rect">
            <a:avLst/>
          </a:prstGeom>
        </p:spPr>
      </p:pic>
      <p:pic>
        <p:nvPicPr>
          <p:cNvPr id="10" name="Content Placeholder 9"/>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4434308" y="1992024"/>
            <a:ext cx="2587007" cy="3441724"/>
          </a:xfrm>
        </p:spPr>
      </p:pic>
      <p:sp>
        <p:nvSpPr>
          <p:cNvPr id="2" name="Rectangle 1"/>
          <p:cNvSpPr/>
          <p:nvPr/>
        </p:nvSpPr>
        <p:spPr>
          <a:xfrm>
            <a:off x="8412739" y="6097292"/>
            <a:ext cx="4143085" cy="307777"/>
          </a:xfrm>
          <a:prstGeom prst="rect">
            <a:avLst/>
          </a:prstGeom>
        </p:spPr>
        <p:txBody>
          <a:bodyPr wrap="square" lIns="91440" tIns="45720" rIns="91440" bIns="45720" anchor="t">
            <a:spAutoFit/>
          </a:bodyPr>
          <a:lstStyle/>
          <a:p>
            <a:r>
              <a:rPr lang="en-US" sz="1400" i="1" dirty="0">
                <a:latin typeface="Open Sans "/>
              </a:rPr>
              <a:t>Ruiz-Nuñez &amp; Wei, 2015; Herbst et al., 2012</a:t>
            </a:r>
            <a:endParaRPr lang="en-GB" sz="1400" i="1" dirty="0">
              <a:latin typeface="Open Sans "/>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887215" y="4640"/>
            <a:ext cx="51198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geospatial energy modelling?</a:t>
            </a:r>
          </a:p>
        </p:txBody>
      </p:sp>
      <p:sp>
        <p:nvSpPr>
          <p:cNvPr id="13" name="Oval 12">
            <a:extLst>
              <a:ext uri="{FF2B5EF4-FFF2-40B4-BE49-F238E27FC236}">
                <a16:creationId xmlns:a16="http://schemas.microsoft.com/office/drawing/2014/main" id="{E06CCC58-23BE-4B4E-B4AA-2C173773B21D}"/>
              </a:ext>
            </a:extLst>
          </p:cNvPr>
          <p:cNvSpPr/>
          <p:nvPr/>
        </p:nvSpPr>
        <p:spPr>
          <a:xfrm>
            <a:off x="6065785" y="2311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3.mp3" descr="Track1_Lecture1_Slide3.mp3">
            <a:hlinkClick r:id="" action="ppaction://media"/>
            <a:extLst>
              <a:ext uri="{FF2B5EF4-FFF2-40B4-BE49-F238E27FC236}">
                <a16:creationId xmlns:a16="http://schemas.microsoft.com/office/drawing/2014/main" id="{B9BF4C3F-D6A8-3649-AE85-64F7263F96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42265" y="30249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 growing role of off-grid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3706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geospatial energy modelling?</a:t>
            </a:r>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366282" y="1825625"/>
            <a:ext cx="7056014" cy="4116008"/>
          </a:xfrm>
        </p:spPr>
      </p:pic>
      <p:sp>
        <p:nvSpPr>
          <p:cNvPr id="2" name="Rectangle 1"/>
          <p:cNvSpPr/>
          <p:nvPr/>
        </p:nvSpPr>
        <p:spPr>
          <a:xfrm>
            <a:off x="7892564" y="6091473"/>
            <a:ext cx="3887346" cy="307777"/>
          </a:xfrm>
          <a:prstGeom prst="rect">
            <a:avLst/>
          </a:prstGeom>
        </p:spPr>
        <p:txBody>
          <a:bodyPr wrap="none" lIns="91440" tIns="45720" rIns="91440" bIns="45720" anchor="t">
            <a:spAutoFit/>
          </a:bodyPr>
          <a:lstStyle/>
          <a:p>
            <a:r>
              <a:rPr lang="en-US" sz="1400" i="1" dirty="0">
                <a:latin typeface="Open Sans"/>
              </a:rPr>
              <a:t>IEA, 2019; </a:t>
            </a:r>
            <a:r>
              <a:rPr lang="sv-SE" sz="1400" i="1" dirty="0">
                <a:latin typeface="Open Sans"/>
              </a:rPr>
              <a:t>Franz et al., 2019; Mentis et al., 2017</a:t>
            </a:r>
            <a:endParaRPr lang="en-GB" sz="1400" i="1" dirty="0">
              <a:latin typeface="Open Sans"/>
            </a:endParaRPr>
          </a:p>
        </p:txBody>
      </p:sp>
      <p:sp>
        <p:nvSpPr>
          <p:cNvPr id="3" name="TextBox 2"/>
          <p:cNvSpPr txBox="1"/>
          <p:nvPr/>
        </p:nvSpPr>
        <p:spPr>
          <a:xfrm>
            <a:off x="2601775" y="6136209"/>
            <a:ext cx="3656059" cy="253916"/>
          </a:xfrm>
          <a:prstGeom prst="rect">
            <a:avLst/>
          </a:prstGeom>
          <a:noFill/>
        </p:spPr>
        <p:txBody>
          <a:bodyPr wrap="square" lIns="91440" tIns="45720" rIns="91440" bIns="45720" rtlCol="0" anchor="t">
            <a:spAutoFit/>
          </a:bodyPr>
          <a:lstStyle/>
          <a:p>
            <a:r>
              <a:rPr lang="en-GB" sz="1000" b="1" dirty="0">
                <a:latin typeface="Open Sans"/>
              </a:rPr>
              <a:t>Picture source</a:t>
            </a:r>
            <a:r>
              <a:rPr lang="en-GB" sz="1000" dirty="0">
                <a:latin typeface="Open Sans"/>
              </a:rPr>
              <a:t>: </a:t>
            </a:r>
            <a:r>
              <a:rPr lang="en-GB" sz="1000" dirty="0">
                <a:latin typeface="Open Sans"/>
              </a:rPr>
              <a:t>Insensus</a:t>
            </a:r>
            <a:r>
              <a:rPr lang="en-GB" sz="1000" dirty="0">
                <a:latin typeface="Open Sans"/>
              </a:rPr>
              <a:t>, 2014, </a:t>
            </a:r>
            <a:r>
              <a:rPr lang="en-GB" sz="1000" dirty="0">
                <a:latin typeface="Open Sans"/>
                <a:hlinkClick r:id="rId7"/>
              </a:rPr>
              <a:t>I</a:t>
            </a:r>
            <a:r>
              <a:rPr lang="en-GB" sz="1000" dirty="0">
                <a:latin typeface="Open Sans"/>
              </a:rPr>
              <a:t>, Author permission</a:t>
            </a:r>
          </a:p>
        </p:txBody>
      </p:sp>
      <p:sp>
        <p:nvSpPr>
          <p:cNvPr id="10" name="Oval 9">
            <a:extLst>
              <a:ext uri="{FF2B5EF4-FFF2-40B4-BE49-F238E27FC236}">
                <a16:creationId xmlns:a16="http://schemas.microsoft.com/office/drawing/2014/main" id="{35C75B87-39C5-9A4F-A28C-02650B623435}"/>
              </a:ext>
            </a:extLst>
          </p:cNvPr>
          <p:cNvSpPr/>
          <p:nvPr/>
        </p:nvSpPr>
        <p:spPr>
          <a:xfrm>
            <a:off x="6149605" y="2713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4.mp3" descr="Track1_Lecture1_Slide4.mp3">
            <a:hlinkClick r:id="" action="ppaction://media"/>
            <a:extLst>
              <a:ext uri="{FF2B5EF4-FFF2-40B4-BE49-F238E27FC236}">
                <a16:creationId xmlns:a16="http://schemas.microsoft.com/office/drawing/2014/main" id="{BB8AF9D5-AA73-C84E-99CC-A24E41754C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20970" y="342727"/>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7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920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Geospatial dimensions of energy modelling </a:t>
            </a:r>
            <a:r>
              <a:rPr lang="en-ZA" b="1" dirty="0">
                <a:latin typeface="Open Sans"/>
                <a:ea typeface="Open Sans" panose="020B0606030504020204" pitchFamily="34" charset="0"/>
                <a:cs typeface="Open Sans" panose="020B0606030504020204" pitchFamily="34" charset="0"/>
              </a:rPr>
              <a:t> </a:t>
            </a:r>
          </a:p>
        </p:txBody>
      </p:sp>
      <p:sp>
        <p:nvSpPr>
          <p:cNvPr id="10" name="Rectangle 9"/>
          <p:cNvSpPr/>
          <p:nvPr/>
        </p:nvSpPr>
        <p:spPr>
          <a:xfrm>
            <a:off x="5779849" y="2108804"/>
            <a:ext cx="5070860" cy="3520259"/>
          </a:xfrm>
          <a:prstGeom prst="rect">
            <a:avLst/>
          </a:prstGeom>
        </p:spPr>
        <p:txBody>
          <a:bodyPr wrap="square" lIns="91440" tIns="45720" rIns="91440" bIns="45720" anchor="t">
            <a:spAutoFit/>
          </a:bodyPr>
          <a:lstStyle/>
          <a:p>
            <a:pPr>
              <a:spcAft>
                <a:spcPts val="1200"/>
              </a:spcAft>
            </a:pPr>
            <a:r>
              <a:rPr lang="en-GB" sz="2000" dirty="0">
                <a:latin typeface="Open Sans" panose="020B0606030504020204"/>
                <a:ea typeface="Georgia" panose="02040502050405020303" pitchFamily="18" charset="0"/>
                <a:cs typeface="Times New Roman"/>
              </a:rPr>
              <a:t>Some of these dimensions include:</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How the population (and electricity demand) is distributed</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Which energy resources are available and where (solar, wind, hydro, etc.)</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How far it is to the existing grid infrastructure</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How the terrain varies </a:t>
            </a:r>
            <a:r>
              <a:rPr lang="sv-SE" sz="1400" dirty="0">
                <a:latin typeface="Georgia"/>
                <a:ea typeface="Georgia" panose="02040502050405020303" pitchFamily="18" charset="0"/>
                <a:cs typeface="Times New Roman"/>
              </a:rPr>
              <a:t> </a:t>
            </a:r>
          </a:p>
          <a:p>
            <a:pPr lvl="0">
              <a:lnSpc>
                <a:spcPts val="1300"/>
              </a:lnSpc>
              <a:spcAft>
                <a:spcPts val="1200"/>
              </a:spcAft>
            </a:pPr>
            <a:endParaRPr lang="sv-SE" sz="2400" dirty="0">
              <a:latin typeface="Georgia" panose="02040502050405020303" pitchFamily="18" charset="0"/>
              <a:ea typeface="Georgia" panose="02040502050405020303" pitchFamily="18" charset="0"/>
              <a:cs typeface="Times New Roman" panose="02020603050405020304" pitchFamily="18" charset="0"/>
            </a:endParaRPr>
          </a:p>
        </p:txBody>
      </p:sp>
      <p:sp>
        <p:nvSpPr>
          <p:cNvPr id="4" name="Rectangle 3"/>
          <p:cNvSpPr/>
          <p:nvPr/>
        </p:nvSpPr>
        <p:spPr>
          <a:xfrm>
            <a:off x="10109165" y="6102043"/>
            <a:ext cx="1651414" cy="307777"/>
          </a:xfrm>
          <a:prstGeom prst="rect">
            <a:avLst/>
          </a:prstGeom>
        </p:spPr>
        <p:txBody>
          <a:bodyPr wrap="none" lIns="91440" tIns="45720" rIns="91440" bIns="45720" anchor="t">
            <a:spAutoFit/>
          </a:bodyPr>
          <a:lstStyle/>
          <a:p>
            <a:r>
              <a:rPr lang="sv-SE" sz="1400" i="1" dirty="0">
                <a:latin typeface="Open Sans"/>
                <a:ea typeface="Georgia" panose="02040502050405020303" pitchFamily="18" charset="0"/>
                <a:cs typeface="Times New Roman"/>
              </a:rPr>
              <a:t>Mentis et al., 2017</a:t>
            </a:r>
          </a:p>
        </p:txBody>
      </p:sp>
      <p:sp>
        <p:nvSpPr>
          <p:cNvPr id="2" name="Title 10">
            <a:extLst>
              <a:ext uri="{FF2B5EF4-FFF2-40B4-BE49-F238E27FC236}">
                <a16:creationId xmlns:a16="http://schemas.microsoft.com/office/drawing/2014/main" id="{E945BBF1-F859-4051-801C-851675E31070}"/>
              </a:ext>
            </a:extLst>
          </p:cNvPr>
          <p:cNvSpPr txBox="1">
            <a:spLocks/>
          </p:cNvSpPr>
          <p:nvPr/>
        </p:nvSpPr>
        <p:spPr>
          <a:xfrm>
            <a:off x="887215" y="4640"/>
            <a:ext cx="57548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geospatial energy modelling?</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2766" t="14815" r="29650" b="19577"/>
          <a:stretch/>
        </p:blipFill>
        <p:spPr>
          <a:xfrm>
            <a:off x="720698" y="1789729"/>
            <a:ext cx="4615543" cy="4499429"/>
          </a:xfrm>
          <a:prstGeom prst="rect">
            <a:avLst/>
          </a:prstGeom>
        </p:spPr>
      </p:pic>
      <p:sp>
        <p:nvSpPr>
          <p:cNvPr id="12" name="TextBox 11"/>
          <p:cNvSpPr txBox="1"/>
          <p:nvPr/>
        </p:nvSpPr>
        <p:spPr>
          <a:xfrm>
            <a:off x="1372836" y="1772739"/>
            <a:ext cx="4630057" cy="338554"/>
          </a:xfrm>
          <a:prstGeom prst="rect">
            <a:avLst/>
          </a:prstGeom>
          <a:noFill/>
        </p:spPr>
        <p:txBody>
          <a:bodyPr wrap="square" rtlCol="0">
            <a:spAutoFit/>
          </a:bodyPr>
          <a:lstStyle/>
          <a:p>
            <a:r>
              <a:rPr lang="en-GB" sz="1600" dirty="0">
                <a:latin typeface="Open Sans" panose="020B0606030504020204"/>
              </a:rPr>
              <a:t>Transmission lines in Sub Saharan Africa</a:t>
            </a:r>
          </a:p>
        </p:txBody>
      </p:sp>
      <p:sp>
        <p:nvSpPr>
          <p:cNvPr id="3" name="TextBox 2"/>
          <p:cNvSpPr txBox="1"/>
          <p:nvPr/>
        </p:nvSpPr>
        <p:spPr>
          <a:xfrm>
            <a:off x="1103789" y="6156953"/>
            <a:ext cx="4847431" cy="253916"/>
          </a:xfrm>
          <a:prstGeom prst="rect">
            <a:avLst/>
          </a:prstGeom>
          <a:noFill/>
        </p:spPr>
        <p:txBody>
          <a:bodyPr wrap="square" lIns="91440" tIns="45720" rIns="91440" bIns="45720" rtlCol="0" anchor="ctr">
            <a:spAutoFit/>
          </a:bodyPr>
          <a:lstStyle/>
          <a:p>
            <a:r>
              <a:rPr lang="en-GB" sz="1000" b="1" dirty="0">
                <a:latin typeface="Open Sans"/>
              </a:rPr>
              <a:t>Picture source: </a:t>
            </a:r>
            <a:r>
              <a:rPr lang="en-GB" sz="1000" dirty="0">
                <a:latin typeface="Open Sans"/>
              </a:rPr>
              <a:t>Khavari et al. 2021, </a:t>
            </a:r>
            <a:r>
              <a:rPr lang="en-GB" sz="1000" dirty="0">
                <a:latin typeface="Open Sans"/>
                <a:hlinkClick r:id="rId7"/>
              </a:rPr>
              <a:t>image</a:t>
            </a:r>
            <a:r>
              <a:rPr lang="en-GB" sz="1000" dirty="0">
                <a:latin typeface="Open Sans"/>
              </a:rPr>
              <a:t>, license under </a:t>
            </a:r>
            <a:r>
              <a:rPr lang="en-GB" sz="1000" dirty="0">
                <a:latin typeface="Open Sans"/>
                <a:hlinkClick r:id="rId8"/>
              </a:rPr>
              <a:t>CC-BY 4.0</a:t>
            </a:r>
            <a:endParaRPr lang="en-GB" sz="1000" dirty="0">
              <a:latin typeface="Open Sans"/>
            </a:endParaRPr>
          </a:p>
        </p:txBody>
      </p:sp>
      <p:sp>
        <p:nvSpPr>
          <p:cNvPr id="11" name="Oval 10">
            <a:extLst>
              <a:ext uri="{FF2B5EF4-FFF2-40B4-BE49-F238E27FC236}">
                <a16:creationId xmlns:a16="http://schemas.microsoft.com/office/drawing/2014/main" id="{3FAA4729-FDD1-2049-BF59-8D7BF41846FC}"/>
              </a:ext>
            </a:extLst>
          </p:cNvPr>
          <p:cNvSpPr/>
          <p:nvPr/>
        </p:nvSpPr>
        <p:spPr>
          <a:xfrm>
            <a:off x="6149605" y="2713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5.mp3" descr="Track1_Lecture1_Slide5.mp3">
            <a:hlinkClick r:id="" action="ppaction://media"/>
            <a:extLst>
              <a:ext uri="{FF2B5EF4-FFF2-40B4-BE49-F238E27FC236}">
                <a16:creationId xmlns:a16="http://schemas.microsoft.com/office/drawing/2014/main" id="{997F438A-14EF-C64D-B112-33AB3334A1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20970" y="342727"/>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9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Key  aspects of the course</a:t>
            </a:r>
          </a:p>
        </p:txBody>
      </p:sp>
      <p:sp>
        <p:nvSpPr>
          <p:cNvPr id="4" name="Content Placeholder 3"/>
          <p:cNvSpPr>
            <a:spLocks noGrp="1"/>
          </p:cNvSpPr>
          <p:nvPr>
            <p:ph idx="1"/>
          </p:nvPr>
        </p:nvSpPr>
        <p:spPr>
          <a:xfrm>
            <a:off x="838200" y="1825625"/>
            <a:ext cx="5957330" cy="4351338"/>
          </a:xfrm>
        </p:spPr>
        <p:txBody>
          <a:bodyPr vert="horz" lIns="91440" tIns="45720" rIns="91440" bIns="45720" rtlCol="0" anchor="t">
            <a:normAutofit/>
          </a:bodyPr>
          <a:lstStyle/>
          <a:p>
            <a:pPr>
              <a:lnSpc>
                <a:spcPct val="100000"/>
              </a:lnSpc>
            </a:pPr>
            <a:r>
              <a:rPr lang="en-GB" sz="2000" dirty="0">
                <a:latin typeface="Open Sans" panose="020B0606030504020204"/>
              </a:rPr>
              <a:t>In this course you will get more familiar with the spatial dimension of energy planning.</a:t>
            </a:r>
            <a:endParaRPr lang="en-US" dirty="0"/>
          </a:p>
          <a:p>
            <a:pPr>
              <a:lnSpc>
                <a:spcPct val="100000"/>
              </a:lnSpc>
            </a:pPr>
            <a:r>
              <a:rPr lang="en-GB" sz="2000" dirty="0">
                <a:latin typeface="Open Sans" panose="020B0606030504020204"/>
              </a:rPr>
              <a:t>Energy infrastructure is capital intensive</a:t>
            </a:r>
          </a:p>
          <a:p>
            <a:pPr>
              <a:lnSpc>
                <a:spcPct val="100000"/>
              </a:lnSpc>
            </a:pPr>
            <a:r>
              <a:rPr lang="en-GB" sz="2000" dirty="0">
                <a:latin typeface="Open Sans" panose="020B0606030504020204"/>
              </a:rPr>
              <a:t>Energy modelling is used to </a:t>
            </a:r>
            <a:r>
              <a:rPr lang="en-US" sz="2000" dirty="0">
                <a:latin typeface="Open Sans" panose="020B0606030504020204"/>
              </a:rPr>
              <a:t>inform energy policy development</a:t>
            </a:r>
            <a:endParaRPr lang="en-GB" sz="2000" dirty="0">
              <a:latin typeface="Open Sans" panose="020B0606030504020204"/>
            </a:endParaRPr>
          </a:p>
          <a:p>
            <a:pPr>
              <a:lnSpc>
                <a:spcPct val="100000"/>
              </a:lnSpc>
            </a:pPr>
            <a:r>
              <a:rPr lang="en-GB" sz="2000" dirty="0">
                <a:latin typeface="Open Sans" panose="020B0606030504020204"/>
              </a:rPr>
              <a:t>The spatial dimension can be an important dimension to consider in the energy planning.</a:t>
            </a:r>
          </a:p>
        </p:txBody>
      </p:sp>
      <p:sp>
        <p:nvSpPr>
          <p:cNvPr id="2" name="Title 10">
            <a:extLst>
              <a:ext uri="{FF2B5EF4-FFF2-40B4-BE49-F238E27FC236}">
                <a16:creationId xmlns:a16="http://schemas.microsoft.com/office/drawing/2014/main" id="{457E936C-ACB2-4947-AF84-700721E1C8FB}"/>
              </a:ext>
            </a:extLst>
          </p:cNvPr>
          <p:cNvSpPr txBox="1">
            <a:spLocks/>
          </p:cNvSpPr>
          <p:nvPr/>
        </p:nvSpPr>
        <p:spPr>
          <a:xfrm>
            <a:off x="887215" y="4640"/>
            <a:ext cx="52087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geospatial energy modelling?</a:t>
            </a:r>
          </a:p>
        </p:txBody>
      </p:sp>
      <p:sp>
        <p:nvSpPr>
          <p:cNvPr id="7" name="Oval 6">
            <a:extLst>
              <a:ext uri="{FF2B5EF4-FFF2-40B4-BE49-F238E27FC236}">
                <a16:creationId xmlns:a16="http://schemas.microsoft.com/office/drawing/2014/main" id="{4F2674A3-E9D0-514E-9D13-879131F44737}"/>
              </a:ext>
            </a:extLst>
          </p:cNvPr>
          <p:cNvSpPr/>
          <p:nvPr/>
        </p:nvSpPr>
        <p:spPr>
          <a:xfrm>
            <a:off x="6149605" y="2713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6.mp3" descr="Track1_Lecture1_Slide6.mp3">
            <a:hlinkClick r:id="" action="ppaction://media"/>
            <a:extLst>
              <a:ext uri="{FF2B5EF4-FFF2-40B4-BE49-F238E27FC236}">
                <a16:creationId xmlns:a16="http://schemas.microsoft.com/office/drawing/2014/main" id="{D38CA8F7-1D2F-1A45-B0E5-7E2E109472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0970" y="342727"/>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89C5AA2B-41E3-4547-853C-ACA2A4ACB98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4080" y="-792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894080" y="1576391"/>
            <a:ext cx="10028915"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smtClean="0">
                <a:latin typeface="Open Sans"/>
              </a:rPr>
              <a:t>Franz, M., Peterschmidt, N., Rohrer, M., Kondev, B., 2014. Minigrid Policy Toolkit [WWW Document]. URL </a:t>
            </a:r>
            <a:r>
              <a:rPr lang="en-GB" sz="1600" dirty="0" smtClean="0">
                <a:latin typeface="Open Sans"/>
                <a:hlinkClick r:id="rId3"/>
              </a:rPr>
              <a:t>https://www.ren21.net/wp-content/uploads/2019/06/MinigridPolicyToolkit_Sep2014_EN.pdf</a:t>
            </a:r>
            <a:r>
              <a:rPr lang="en-GB" sz="1600" dirty="0" smtClean="0">
                <a:latin typeface="Open Sans"/>
              </a:rPr>
              <a:t> (accessed 2.13.21).</a:t>
            </a:r>
            <a:endParaRPr lang="en-GB" sz="1600" dirty="0" smtClean="0">
              <a:latin typeface="Open Sans"/>
              <a:ea typeface="+mn-lt"/>
              <a:cs typeface="+mn-lt"/>
            </a:endParaRPr>
          </a:p>
          <a:p>
            <a:endParaRPr lang="en-GB" sz="1600" dirty="0" smtClean="0">
              <a:latin typeface="Open Sans"/>
              <a:ea typeface="+mn-lt"/>
              <a:cs typeface="+mn-lt"/>
            </a:endParaRPr>
          </a:p>
          <a:p>
            <a:r>
              <a:rPr lang="en-GB" sz="1600" dirty="0" smtClean="0">
                <a:latin typeface="Open Sans"/>
              </a:rPr>
              <a:t>Herbst, A., Toro, F., Reitze, F., Jochem, E., 2012. Introduction to Energy Systems Modelling. Swiss Journal of Economics and Statistics 148, 111–135.</a:t>
            </a:r>
            <a:r>
              <a:rPr lang="en-GB" sz="1600" dirty="0" smtClean="0">
                <a:latin typeface="Open Sans"/>
                <a:ea typeface="+mn-lt"/>
                <a:cs typeface="+mn-lt"/>
              </a:rPr>
              <a:t> </a:t>
            </a:r>
            <a:r>
              <a:rPr lang="en-GB" sz="1600" dirty="0" smtClean="0">
                <a:latin typeface="Open Sans"/>
                <a:ea typeface="+mn-lt"/>
                <a:cs typeface="+mn-lt"/>
                <a:hlinkClick r:id="rId4"/>
              </a:rPr>
              <a:t>https://doi.org/10.1007/BF03399363</a:t>
            </a:r>
            <a:endParaRPr lang="en-GB" sz="1600" dirty="0" smtClean="0">
              <a:latin typeface="Open Sans"/>
              <a:cs typeface="Calibri"/>
            </a:endParaRPr>
          </a:p>
          <a:p>
            <a:endParaRPr lang="en-GB" sz="1600" dirty="0" smtClean="0">
              <a:latin typeface="Open Sans"/>
              <a:cs typeface="Calibri"/>
            </a:endParaRPr>
          </a:p>
          <a:p>
            <a:r>
              <a:rPr lang="en-GB" sz="1600" dirty="0" smtClean="0">
                <a:latin typeface="Open Sans"/>
              </a:rPr>
              <a:t>IEA, 2019. WORLD ENERGY OUTLOOK 2019. OECD Publishing 810</a:t>
            </a:r>
            <a:r>
              <a:rPr lang="en-GB" sz="1600" dirty="0" smtClean="0">
                <a:latin typeface="Open Sans"/>
                <a:ea typeface="+mn-lt"/>
                <a:cs typeface="+mn-lt"/>
              </a:rPr>
              <a:t>. </a:t>
            </a:r>
            <a:r>
              <a:rPr lang="en-GB" sz="1600" dirty="0" smtClean="0">
                <a:latin typeface="Open Sans"/>
                <a:ea typeface="+mn-lt"/>
                <a:cs typeface="+mn-lt"/>
                <a:hlinkClick r:id="rId5"/>
              </a:rPr>
              <a:t>https://doi.org/10.1787/caf32f3b-en</a:t>
            </a:r>
            <a:endParaRPr lang="en-GB" sz="1600" dirty="0" smtClean="0">
              <a:latin typeface="Open Sans"/>
            </a:endParaRPr>
          </a:p>
          <a:p>
            <a:endParaRPr lang="en-GB" sz="1600" dirty="0" smtClean="0">
              <a:latin typeface="Open Sans"/>
              <a:cs typeface="Calibri" panose="020F0502020204030204"/>
            </a:endParaRPr>
          </a:p>
          <a:p>
            <a:r>
              <a:rPr lang="en-GB" sz="1600" dirty="0" smtClean="0">
                <a:latin typeface="Open Sans"/>
              </a:rPr>
              <a:t>Mentis, D., Howells, M., Rogner, H., Korkovelos, A., Arderne, C., Zepeda, E., Siyal, S., Taliotis, C., Bazilian, M., de Roo, A., Tanvez, Y., Oudalov, A., Scholtz, E., 2017. Lighting the World: the first application of an open source, spatial electrification tool (OnSSET) on Sub-Saharan Africa. Environmental Research Letters 12, 085003. </a:t>
            </a:r>
            <a:r>
              <a:rPr lang="en-GB" sz="1600" dirty="0" smtClean="0">
                <a:latin typeface="Open Sans"/>
                <a:hlinkClick r:id="rId6"/>
              </a:rPr>
              <a:t>https://doi.org/10.1088/1748-9326/aa7b29</a:t>
            </a:r>
            <a:endParaRPr lang="en-GB" sz="1600" dirty="0" smtClean="0">
              <a:latin typeface="Open Sans"/>
            </a:endParaRPr>
          </a:p>
          <a:p>
            <a:endParaRPr lang="en-GB" sz="1600" dirty="0" smtClean="0">
              <a:latin typeface="Open Sans"/>
            </a:endParaRPr>
          </a:p>
          <a:p>
            <a:r>
              <a:rPr lang="en-GB" sz="1600" dirty="0" smtClean="0">
                <a:latin typeface="Open Sans"/>
              </a:rPr>
              <a:t>Ruiz-</a:t>
            </a:r>
            <a:r>
              <a:rPr lang="en-GB" sz="1600" dirty="0" smtClean="0">
                <a:latin typeface="Open Sans"/>
              </a:rPr>
              <a:t>Nuñez</a:t>
            </a:r>
            <a:r>
              <a:rPr lang="en-GB" sz="1600" dirty="0" smtClean="0">
                <a:latin typeface="Open Sans"/>
              </a:rPr>
              <a:t>, F., Wei, Z., 2015. Infrastructure Investment Demands in Emerging Markets and Developing Economies, Policy Research Working Papers. The World Bank. </a:t>
            </a:r>
            <a:r>
              <a:rPr lang="en-GB" sz="1600" dirty="0" smtClean="0">
                <a:latin typeface="Open Sans"/>
                <a:ea typeface="+mn-lt"/>
                <a:cs typeface="+mn-lt"/>
                <a:hlinkClick r:id="rId7"/>
              </a:rPr>
              <a:t>https://doi.org/10.1596/1813-9450-7414</a:t>
            </a:r>
            <a:endParaRPr lang="en-GB" sz="1600" dirty="0" smtClean="0">
              <a:latin typeface="Open Sans"/>
            </a:endParaRPr>
          </a:p>
          <a:p>
            <a:pPr marL="342900" indent="-342900">
              <a:buAutoNum type="arabicPeriod"/>
            </a:pPr>
            <a:endParaRPr lang="sv-SE" sz="1600" dirty="0">
              <a:latin typeface="Open Sans"/>
            </a:endParaRPr>
          </a:p>
          <a:p>
            <a:pPr marL="342900" indent="-342900">
              <a:buAutoNum type="arabicPeriod"/>
            </a:pPr>
            <a:endParaRPr lang="sv-SE" sz="1600" dirty="0">
              <a:latin typeface="Open Sans"/>
            </a:endParaRPr>
          </a:p>
        </p:txBody>
      </p:sp>
    </p:spTree>
    <p:extLst>
      <p:ext uri="{BB962C8B-B14F-4D97-AF65-F5344CB8AC3E}">
        <p14:creationId xmlns:p14="http://schemas.microsoft.com/office/powerpoint/2010/main" val="393808635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947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Electricity access in the world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SDG7 and Agenda 2030 </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2" name="Content Placeholder 1"/>
          <p:cNvSpPr>
            <a:spLocks noGrp="1"/>
          </p:cNvSpPr>
          <p:nvPr>
            <p:ph idx="1"/>
          </p:nvPr>
        </p:nvSpPr>
        <p:spPr>
          <a:xfrm>
            <a:off x="7805530" y="1825625"/>
            <a:ext cx="3548270" cy="2256045"/>
          </a:xfrm>
        </p:spPr>
        <p:txBody>
          <a:bodyPr vert="horz" lIns="91440" tIns="45720" rIns="91440" bIns="45720" rtlCol="0" anchor="t">
            <a:noAutofit/>
          </a:bodyPr>
          <a:lstStyle/>
          <a:p>
            <a:pPr marL="0" lvl="0" indent="0" algn="ctr" fontAlgn="base">
              <a:lnSpc>
                <a:spcPct val="100000"/>
              </a:lnSpc>
              <a:spcBef>
                <a:spcPts val="0"/>
              </a:spcBef>
              <a:buClr>
                <a:srgbClr val="000000"/>
              </a:buClr>
              <a:buSzPts val="2400"/>
              <a:buNone/>
            </a:pPr>
            <a:r>
              <a:rPr lang="en-US" sz="2000" b="1" dirty="0">
                <a:latin typeface="Open Sans"/>
                <a:ea typeface="Calibri"/>
                <a:cs typeface="Calibri"/>
                <a:sym typeface="Calibri"/>
              </a:rPr>
              <a:t>Around 789 million people with no access to Electricity</a:t>
            </a:r>
            <a:endParaRPr lang="en-US" sz="2000" b="1" dirty="0">
              <a:latin typeface="Open Sans"/>
              <a:ea typeface="Calibri"/>
              <a:cs typeface="Calibri"/>
            </a:endParaRPr>
          </a:p>
          <a:p>
            <a:pPr marL="0" lvl="0" indent="0" algn="ctr" fontAlgn="base">
              <a:lnSpc>
                <a:spcPct val="100000"/>
              </a:lnSpc>
              <a:spcBef>
                <a:spcPts val="0"/>
              </a:spcBef>
              <a:buClr>
                <a:srgbClr val="000000"/>
              </a:buClr>
              <a:buSzPts val="2400"/>
              <a:buNone/>
            </a:pPr>
            <a:endParaRPr lang="en-US" sz="2000" b="1" dirty="0">
              <a:latin typeface="Open Sans"/>
              <a:ea typeface="Calibri"/>
              <a:cs typeface="Calibri"/>
            </a:endParaRPr>
          </a:p>
          <a:p>
            <a:pPr marL="0" lvl="0" indent="0" algn="ctr" fontAlgn="base">
              <a:lnSpc>
                <a:spcPct val="100000"/>
              </a:lnSpc>
              <a:spcBef>
                <a:spcPts val="0"/>
              </a:spcBef>
              <a:buClr>
                <a:srgbClr val="000000"/>
              </a:buClr>
              <a:buSzPts val="2400"/>
              <a:buNone/>
            </a:pPr>
            <a:endParaRPr lang="en-US" sz="2000" b="1" dirty="0">
              <a:latin typeface="Open Sans"/>
              <a:ea typeface="Calibri"/>
              <a:cs typeface="Calibri"/>
            </a:endParaRPr>
          </a:p>
          <a:p>
            <a:pPr marL="0" lvl="0" indent="0" algn="ctr" fontAlgn="base">
              <a:lnSpc>
                <a:spcPct val="100000"/>
              </a:lnSpc>
              <a:spcBef>
                <a:spcPts val="0"/>
              </a:spcBef>
              <a:buClr>
                <a:srgbClr val="000000"/>
              </a:buClr>
              <a:buSzPts val="2400"/>
              <a:buNone/>
            </a:pPr>
            <a:r>
              <a:rPr lang="en-US" sz="2000" b="1" dirty="0">
                <a:latin typeface="Open Sans"/>
                <a:ea typeface="Calibri"/>
                <a:cs typeface="Calibri"/>
                <a:sym typeface="Calibri"/>
              </a:rPr>
              <a:t>More than half in Sub-Saharan Africa</a:t>
            </a:r>
            <a:endParaRPr lang="en-US" sz="2000" b="1" dirty="0">
              <a:latin typeface="Open Sans"/>
              <a:ea typeface="Calibri"/>
              <a:cs typeface="Calibri"/>
            </a:endParaRPr>
          </a:p>
          <a:p>
            <a:pPr marL="0" indent="0">
              <a:lnSpc>
                <a:spcPct val="100000"/>
              </a:lnSpc>
              <a:buNone/>
            </a:pPr>
            <a:endParaRPr lang="en-GB" sz="2000" dirty="0">
              <a:latin typeface="Open San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215" y="1866814"/>
            <a:ext cx="5921103" cy="4169292"/>
          </a:xfrm>
          <a:prstGeom prst="rect">
            <a:avLst/>
          </a:prstGeom>
        </p:spPr>
      </p:pic>
      <p:sp>
        <p:nvSpPr>
          <p:cNvPr id="4" name="Rectangle 3"/>
          <p:cNvSpPr/>
          <p:nvPr/>
        </p:nvSpPr>
        <p:spPr>
          <a:xfrm>
            <a:off x="9868396" y="6092863"/>
            <a:ext cx="2415044" cy="307777"/>
          </a:xfrm>
          <a:prstGeom prst="rect">
            <a:avLst/>
          </a:prstGeom>
        </p:spPr>
        <p:txBody>
          <a:bodyPr wrap="square" lIns="91440" tIns="45720" rIns="91440" bIns="45720" anchor="ctr">
            <a:spAutoFit/>
          </a:bodyPr>
          <a:lstStyle/>
          <a:p>
            <a:r>
              <a:rPr lang="en-GB" sz="1400" i="1" dirty="0">
                <a:latin typeface="Open Sans"/>
                <a:cs typeface="Calibri"/>
              </a:rPr>
              <a:t>IEA, 2020; Lenzi, 2021</a:t>
            </a:r>
          </a:p>
        </p:txBody>
      </p:sp>
      <p:sp>
        <p:nvSpPr>
          <p:cNvPr id="10" name="TextBox 2"/>
          <p:cNvSpPr txBox="1"/>
          <p:nvPr/>
        </p:nvSpPr>
        <p:spPr>
          <a:xfrm>
            <a:off x="889735" y="6137058"/>
            <a:ext cx="4687848" cy="253916"/>
          </a:xfrm>
          <a:prstGeom prst="rect">
            <a:avLst/>
          </a:prstGeom>
          <a:noFill/>
        </p:spPr>
        <p:txBody>
          <a:bodyPr wrap="square" lIns="91440" tIns="45720" rIns="91440" bIns="4572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a:rPr>
              <a:t>Picture source: </a:t>
            </a:r>
            <a:r>
              <a:rPr lang="en-GB" sz="1000" dirty="0">
                <a:latin typeface="Open Sans"/>
              </a:rPr>
              <a:t>OurWorldInData</a:t>
            </a:r>
            <a:r>
              <a:rPr lang="en-GB" sz="1000" dirty="0">
                <a:latin typeface="Open Sans"/>
              </a:rPr>
              <a:t>, </a:t>
            </a:r>
            <a:r>
              <a:rPr lang="en-GB" sz="1000" dirty="0">
                <a:latin typeface="Open Sans"/>
                <a:hlinkClick r:id="rId7"/>
              </a:rPr>
              <a:t>image</a:t>
            </a:r>
            <a:r>
              <a:rPr lang="en-GB" sz="1000" dirty="0">
                <a:latin typeface="Open Sans"/>
              </a:rPr>
              <a:t>, license under </a:t>
            </a:r>
            <a:r>
              <a:rPr lang="en-GB" sz="1000" dirty="0">
                <a:latin typeface="Open Sans"/>
                <a:hlinkClick r:id="rId8"/>
              </a:rPr>
              <a:t>CC-BY 4.0</a:t>
            </a:r>
            <a:endParaRPr lang="en-GB" sz="1000" dirty="0">
              <a:latin typeface="Open Sans"/>
            </a:endParaRPr>
          </a:p>
        </p:txBody>
      </p:sp>
      <p:sp>
        <p:nvSpPr>
          <p:cNvPr id="11" name="Oval 10">
            <a:extLst>
              <a:ext uri="{FF2B5EF4-FFF2-40B4-BE49-F238E27FC236}">
                <a16:creationId xmlns:a16="http://schemas.microsoft.com/office/drawing/2014/main" id="{6249A5CD-6906-E445-93AD-2EFEED9D9FE7}"/>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8.mp3" descr="Track1_Lecture1_Slide8.mp3">
            <a:hlinkClick r:id="" action="ppaction://media"/>
            <a:extLst>
              <a:ext uri="{FF2B5EF4-FFF2-40B4-BE49-F238E27FC236}">
                <a16:creationId xmlns:a16="http://schemas.microsoft.com/office/drawing/2014/main" id="{956CD66C-6D06-5248-967B-865AD64597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74991" y="601319"/>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707886"/>
          </a:xfrm>
          <a:prstGeom prst="rect">
            <a:avLst/>
          </a:prstGeom>
        </p:spPr>
        <p:txBody>
          <a:bodyPr wrap="square" lIns="91440" tIns="45720" rIns="91440" bIns="45720" anchor="t">
            <a:spAutoFit/>
          </a:bodyPr>
          <a:lstStyle/>
          <a:p>
            <a:r>
              <a:rPr lang="en-ZA" sz="2000" b="1" dirty="0">
                <a:solidFill>
                  <a:schemeClr val="accent5">
                    <a:lumMod val="60000"/>
                    <a:lumOff val="40000"/>
                  </a:schemeClr>
                </a:solidFill>
                <a:latin typeface="Open Sans"/>
                <a:ea typeface="+mn-lt"/>
                <a:cs typeface="+mn-lt"/>
              </a:rPr>
              <a:t>The Sustainable Development Goals (SDGs)</a:t>
            </a:r>
            <a:endParaRPr lang="en-US" sz="2000" dirty="0">
              <a:solidFill>
                <a:schemeClr val="accent5">
                  <a:lumMod val="60000"/>
                  <a:lumOff val="40000"/>
                </a:schemeClr>
              </a:solidFill>
              <a:latin typeface="Open Sans"/>
            </a:endParaRPr>
          </a:p>
          <a:p>
            <a:pPr>
              <a:spcAft>
                <a:spcPts val="1200"/>
              </a:spcAft>
            </a:pPr>
            <a:endParaRPr lang="en-ZA" sz="2000"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SDG7 and Agenda 2030 </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4" name="TextBox 3"/>
          <p:cNvSpPr txBox="1"/>
          <p:nvPr/>
        </p:nvSpPr>
        <p:spPr>
          <a:xfrm>
            <a:off x="3458341" y="2220028"/>
            <a:ext cx="6069496" cy="954107"/>
          </a:xfrm>
          <a:prstGeom prst="rect">
            <a:avLst/>
          </a:prstGeom>
          <a:noFill/>
        </p:spPr>
        <p:txBody>
          <a:bodyPr wrap="square" lIns="91440" tIns="45720" rIns="91440" bIns="45720" rtlCol="0" anchor="t">
            <a:spAutoFit/>
          </a:bodyPr>
          <a:lstStyle/>
          <a:p>
            <a:r>
              <a:rPr lang="en-US" sz="2800" dirty="0"/>
              <a:t>“Ensure access to affordable, reliable, sustainable and modern energy for all”</a:t>
            </a:r>
            <a:endParaRPr lang="en-GB" sz="2800" dirty="0"/>
          </a:p>
        </p:txBody>
      </p:sp>
      <p:sp>
        <p:nvSpPr>
          <p:cNvPr id="2" name="Rectangle 1"/>
          <p:cNvSpPr/>
          <p:nvPr/>
        </p:nvSpPr>
        <p:spPr>
          <a:xfrm>
            <a:off x="9753982" y="6091472"/>
            <a:ext cx="1756635" cy="307777"/>
          </a:xfrm>
          <a:prstGeom prst="rect">
            <a:avLst/>
          </a:prstGeom>
        </p:spPr>
        <p:txBody>
          <a:bodyPr wrap="none" lIns="91440" tIns="45720" rIns="91440" bIns="45720" anchor="ctr">
            <a:spAutoFit/>
          </a:bodyPr>
          <a:lstStyle/>
          <a:p>
            <a:r>
              <a:rPr lang="en-US" sz="1400" i="1" dirty="0">
                <a:latin typeface="Open Sans"/>
                <a:cs typeface="Calibri"/>
              </a:rPr>
              <a:t>Fuso </a:t>
            </a:r>
            <a:r>
              <a:rPr lang="en-US" sz="1400" i="1" dirty="0">
                <a:latin typeface="Open Sans"/>
                <a:cs typeface="Calibri"/>
              </a:rPr>
              <a:t>Nerini</a:t>
            </a:r>
            <a:r>
              <a:rPr lang="en-US" sz="1400" i="1" dirty="0">
                <a:latin typeface="Open Sans"/>
                <a:cs typeface="Calibri"/>
              </a:rPr>
              <a:t> et al., 2018 </a:t>
            </a:r>
            <a:endParaRPr lang="en-GB" sz="1400" i="1" dirty="0">
              <a:latin typeface="Open Sans"/>
              <a:cs typeface="Calibri"/>
            </a:endParaRPr>
          </a:p>
        </p:txBody>
      </p:sp>
      <p:pic>
        <p:nvPicPr>
          <p:cNvPr id="3" name="Content Placeholder 2"/>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69593" y="1781758"/>
            <a:ext cx="2228548" cy="2235413"/>
          </a:xfr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365" y="4081514"/>
            <a:ext cx="1080000" cy="1080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6008" y="4067611"/>
            <a:ext cx="1080000" cy="1080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8651" y="4074995"/>
            <a:ext cx="1080000" cy="10800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8159" y="4074995"/>
            <a:ext cx="1080000" cy="108000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50802" y="4074995"/>
            <a:ext cx="1080000" cy="10800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3444" y="4070559"/>
            <a:ext cx="1080000" cy="10800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42952" y="4067611"/>
            <a:ext cx="1080000" cy="108000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85595" y="4067611"/>
            <a:ext cx="1080000" cy="1080000"/>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35103" y="4067611"/>
            <a:ext cx="1080000" cy="1080000"/>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2126" y="5226469"/>
            <a:ext cx="1080000" cy="1080000"/>
          </a:xfrm>
          <a:prstGeom prst="rect">
            <a:avLst/>
          </a:prstGeom>
        </p:spPr>
      </p:pic>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15573" y="5217315"/>
            <a:ext cx="1080000" cy="1080000"/>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59021" y="5226469"/>
            <a:ext cx="1080000" cy="1080000"/>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09333" y="5226469"/>
            <a:ext cx="1080000" cy="1080000"/>
          </a:xfrm>
          <a:prstGeom prst="rect">
            <a:avLst/>
          </a:prstGeom>
        </p:spPr>
      </p:pic>
      <p:pic>
        <p:nvPicPr>
          <p:cNvPr id="24" name="Picture 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52780" y="5226469"/>
            <a:ext cx="1080000" cy="1080000"/>
          </a:xfrm>
          <a:prstGeom prst="rect">
            <a:avLst/>
          </a:prstGeom>
        </p:spPr>
      </p:pic>
      <p:pic>
        <p:nvPicPr>
          <p:cNvPr id="25" name="Picture 2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03093" y="5215633"/>
            <a:ext cx="1073135" cy="1100594"/>
          </a:xfrm>
          <a:prstGeom prst="rect">
            <a:avLst/>
          </a:prstGeom>
        </p:spPr>
      </p:pic>
      <p:pic>
        <p:nvPicPr>
          <p:cNvPr id="26" name="Picture 2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846540" y="5211868"/>
            <a:ext cx="1080000" cy="1080000"/>
          </a:xfrm>
          <a:prstGeom prst="rect">
            <a:avLst/>
          </a:prstGeom>
        </p:spPr>
      </p:pic>
      <p:sp>
        <p:nvSpPr>
          <p:cNvPr id="27" name="TextBox 26"/>
          <p:cNvSpPr txBox="1"/>
          <p:nvPr/>
        </p:nvSpPr>
        <p:spPr>
          <a:xfrm>
            <a:off x="879584" y="6385553"/>
            <a:ext cx="1977582" cy="259478"/>
          </a:xfrm>
          <a:prstGeom prst="rect">
            <a:avLst/>
          </a:prstGeom>
          <a:noFill/>
        </p:spPr>
        <p:txBody>
          <a:bodyPr wrap="square" lIns="91440" tIns="45720" rIns="91440" bIns="45720" rtlCol="0" anchor="ctr">
            <a:spAutoFit/>
          </a:bodyPr>
          <a:lstStyle/>
          <a:p>
            <a:r>
              <a:rPr lang="en-GB" sz="1050" b="1" dirty="0">
                <a:latin typeface="Open Sans"/>
              </a:rPr>
              <a:t>Picture source</a:t>
            </a:r>
            <a:r>
              <a:rPr lang="en-GB" sz="1050" dirty="0">
                <a:latin typeface="Open Sans"/>
              </a:rPr>
              <a:t>: UN, 2021, </a:t>
            </a:r>
            <a:r>
              <a:rPr lang="en-GB" sz="1050" dirty="0">
                <a:latin typeface="Open Sans"/>
                <a:hlinkClick r:id="rId23"/>
              </a:rPr>
              <a:t>I</a:t>
            </a:r>
            <a:r>
              <a:rPr lang="en-GB" sz="1050" dirty="0">
                <a:latin typeface="Open Sans"/>
              </a:rPr>
              <a:t>, </a:t>
            </a:r>
          </a:p>
        </p:txBody>
      </p:sp>
      <p:sp>
        <p:nvSpPr>
          <p:cNvPr id="28" name="Oval 27">
            <a:extLst>
              <a:ext uri="{FF2B5EF4-FFF2-40B4-BE49-F238E27FC236}">
                <a16:creationId xmlns:a16="http://schemas.microsoft.com/office/drawing/2014/main" id="{648560A5-F155-0142-9A2A-E781602AF168}"/>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9.mp3" descr="Track1_Lecture1_Slide9.mp3">
            <a:hlinkClick r:id="" action="ppaction://media"/>
            <a:extLst>
              <a:ext uri="{FF2B5EF4-FFF2-40B4-BE49-F238E27FC236}">
                <a16:creationId xmlns:a16="http://schemas.microsoft.com/office/drawing/2014/main" id="{C5C4FE2E-6770-3B47-840A-4D16460D76C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8474991" y="593043"/>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959F02BD-4F1A-4B58-99DF-C62069D4F0EA}">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http://www.w3.org/XML/1998/namespace"/>
    <ds:schemaRef ds:uri="http://purl.org/dc/terms/"/>
    <ds:schemaRef ds:uri="http://purl.org/dc/elements/1.1/"/>
    <ds:schemaRef ds:uri="0b696a8a-ab1a-459b-a09e-44df7cbe9330"/>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35b8b66e-5759-43c1-a138-f967a8bf5a2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164</TotalTime>
  <Words>5285</Words>
  <Application>Microsoft Office PowerPoint</Application>
  <PresentationFormat>Widescreen</PresentationFormat>
  <Paragraphs>311</Paragraphs>
  <Slides>26</Slides>
  <Notes>23</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Bodoni SvtyTwo ITC TT-Book</vt:lpstr>
      <vt:lpstr>Calibri</vt:lpstr>
      <vt:lpstr>Calibri Light</vt:lpstr>
      <vt:lpstr>Georgia</vt:lpstr>
      <vt:lpstr>Open Sans</vt:lpstr>
      <vt:lpstr>Open Sans </vt:lpstr>
      <vt:lpstr>Open Sans ExtraBold</vt:lpstr>
      <vt:lpstr>Sanskrit Text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Nandi Moksnes</cp:lastModifiedBy>
  <cp:revision>140</cp:revision>
  <dcterms:created xsi:type="dcterms:W3CDTF">2021-02-10T16:48:02Z</dcterms:created>
  <dcterms:modified xsi:type="dcterms:W3CDTF">2021-03-19T12:38:12Z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