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87" r:id="rId5"/>
  </p:sldMasterIdLst>
  <p:notesMasterIdLst>
    <p:notesMasterId r:id="rId11"/>
  </p:notesMasterIdLst>
  <p:sldIdLst>
    <p:sldId id="281" r:id="rId6"/>
    <p:sldId id="289" r:id="rId7"/>
    <p:sldId id="288" r:id="rId8"/>
    <p:sldId id="290" r:id="rId9"/>
    <p:sldId id="291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1050" y="-24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53BD6-9970-44A8-8294-7DB13D08F1A2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58569-61BF-4B2B-9277-671CA050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91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8408-CD35-4C8B-81DB-5A8B979636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9912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1106A-A3FD-43AD-A753-130AFA75BEA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83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NB first two bullets refer to attending and presenting</a:t>
            </a:r>
          </a:p>
          <a:p>
            <a:endParaRPr lang="en-GB" baseline="0" dirty="0"/>
          </a:p>
          <a:p>
            <a:r>
              <a:rPr lang="en-GB" baseline="0" dirty="0"/>
              <a:t>Break no later than 2 pm</a:t>
            </a:r>
          </a:p>
          <a:p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Many of you will have had experience of the topics discussed already, and your input on that basis will be both encouraged and extremely welcome.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1106A-A3FD-43AD-A753-130AFA75BEA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30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NB first two bullets refer to attending and presenting</a:t>
            </a:r>
          </a:p>
          <a:p>
            <a:endParaRPr lang="en-GB" baseline="0" dirty="0"/>
          </a:p>
          <a:p>
            <a:r>
              <a:rPr lang="en-GB" baseline="0" dirty="0"/>
              <a:t>Break no later than 2 pm</a:t>
            </a:r>
          </a:p>
          <a:p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Many of you will have had experience of the topics discussed already, and your input on that basis will be both encouraged and extremely welcome.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1106A-A3FD-43AD-A753-130AFA75BEA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343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1106A-A3FD-43AD-A753-130AFA75BEA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44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5861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B141BD-28B5-48EC-935E-93F684254C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325" y="5136425"/>
            <a:ext cx="1590332" cy="14670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4D4F168-E78F-4E3F-959C-987449341B35}"/>
              </a:ext>
            </a:extLst>
          </p:cNvPr>
          <p:cNvGrpSpPr/>
          <p:nvPr userDrawn="1"/>
        </p:nvGrpSpPr>
        <p:grpSpPr>
          <a:xfrm>
            <a:off x="515861" y="5727940"/>
            <a:ext cx="2765232" cy="513635"/>
            <a:chOff x="4226505" y="4313542"/>
            <a:chExt cx="3119245" cy="579392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4193EFD-25D1-4B81-9F42-6F288D7E6E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057687" y="4514025"/>
              <a:ext cx="1288063" cy="378909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1BC5913-26FD-4955-9190-EA1E9C484A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4993074" y="4331903"/>
              <a:ext cx="780101" cy="561031"/>
            </a:xfrm>
            <a:prstGeom prst="rect">
              <a:avLst/>
            </a:prstGeom>
          </p:spPr>
        </p:pic>
        <p:pic>
          <p:nvPicPr>
            <p:cNvPr id="13" name="Picture 12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C735A45D-C47D-4871-A188-62707C70ED8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4226505" y="4313542"/>
              <a:ext cx="413195" cy="5793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713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510191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7C80A92C-9FD4-45D3-8E86-D280BD6B606C}" type="datetimeFigureOut">
              <a:rPr lang="en-GB" smtClean="0"/>
              <a:t>20/09/2021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A95BC52E-1C6A-4978-BE83-80ED88EEC5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52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730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1837243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353933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37188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915227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880644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448515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35777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03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EA5FE2-F561-4BE9-9E47-E59DD1346EDB}"/>
              </a:ext>
            </a:extLst>
          </p:cNvPr>
          <p:cNvPicPr/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658" y="213858"/>
            <a:ext cx="846963" cy="78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6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618" y="1467591"/>
            <a:ext cx="8119838" cy="1052596"/>
          </a:xfrm>
        </p:spPr>
        <p:txBody>
          <a:bodyPr/>
          <a:lstStyle/>
          <a:p>
            <a:r>
              <a:rPr lang="en-GB" sz="4000" dirty="0"/>
              <a:t>Developing Learning Outcomes</a:t>
            </a:r>
            <a:r>
              <a:rPr lang="en-GB" b="0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6618" y="2827153"/>
            <a:ext cx="7920774" cy="335373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GB" sz="32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32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b="1" dirty="0"/>
              <a:t>Professor Elizabeth Daniel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b="1" dirty="0"/>
              <a:t>Open University Business School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b="1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4863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60"/>
    </mc:Choice>
    <mc:Fallback xmlns="">
      <p:transition spd="slow" advTm="2866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65707"/>
            <a:ext cx="7620000" cy="1143000"/>
          </a:xfrm>
        </p:spPr>
        <p:txBody>
          <a:bodyPr/>
          <a:lstStyle/>
          <a:p>
            <a:r>
              <a:rPr lang="en-GB" sz="3600" b="1" dirty="0">
                <a:solidFill>
                  <a:schemeClr val="tx1"/>
                </a:solidFill>
              </a:rPr>
              <a:t>What are learning outcomes and why are they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208912" cy="496855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/>
          </a:p>
          <a:p>
            <a:pPr marL="0">
              <a:lnSpc>
                <a:spcPct val="100000"/>
              </a:lnSpc>
              <a:spcBef>
                <a:spcPts val="0"/>
              </a:spcBef>
            </a:pP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5B1F77-45A9-4ABE-9061-A4A8B9383082}"/>
              </a:ext>
            </a:extLst>
          </p:cNvPr>
          <p:cNvSpPr txBox="1"/>
          <p:nvPr/>
        </p:nvSpPr>
        <p:spPr>
          <a:xfrm>
            <a:off x="395537" y="1608707"/>
            <a:ext cx="8568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pPr algn="ctr"/>
            <a:r>
              <a:rPr lang="en-GB" dirty="0"/>
              <a:t>A learning outcome is a statement of what a student is expected to know, </a:t>
            </a:r>
          </a:p>
          <a:p>
            <a:pPr algn="ctr"/>
            <a:r>
              <a:rPr lang="en-GB" dirty="0"/>
              <a:t>understand and be able to do at the end of a module, course  or qualification.</a:t>
            </a:r>
          </a:p>
          <a:p>
            <a:endParaRPr lang="en-GB" dirty="0"/>
          </a:p>
          <a:p>
            <a:r>
              <a:rPr lang="en-GB" dirty="0"/>
              <a:t>They are important because: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They shift the emphasis from the tutor to the student and from teaching to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They help </a:t>
            </a:r>
            <a:r>
              <a:rPr lang="en-GB" b="1" dirty="0"/>
              <a:t>students</a:t>
            </a:r>
            <a:r>
              <a:rPr lang="en-GB" dirty="0"/>
              <a:t> know what they should expect from their study – so that they can choose the course that is right for them and so they can monitor their progress as they study the course and when they have completed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Important for </a:t>
            </a:r>
            <a:r>
              <a:rPr lang="en-GB" b="1" dirty="0"/>
              <a:t>tutors</a:t>
            </a:r>
            <a:r>
              <a:rPr lang="en-GB" dirty="0"/>
              <a:t> creating courses especially if they are working in teams or creating courses that fit together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Important for </a:t>
            </a:r>
            <a:r>
              <a:rPr lang="en-GB" b="1" dirty="0"/>
              <a:t>employers, professional bodies, training agencies or funders </a:t>
            </a:r>
            <a:r>
              <a:rPr lang="en-GB" dirty="0"/>
              <a:t>– so they know what their staff or clients will learn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Are an important part of quality assurance especially assurance of learning</a:t>
            </a:r>
          </a:p>
          <a:p>
            <a:endParaRPr lang="en-GB" dirty="0"/>
          </a:p>
          <a:p>
            <a:r>
              <a:rPr lang="en-GB" dirty="0"/>
              <a:t>Source: Using learning outcomes at the Open University, March 2015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033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266"/>
    </mc:Choice>
    <mc:Fallback xmlns="">
      <p:transition spd="slow" advTm="1182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65707"/>
            <a:ext cx="7620000" cy="1143000"/>
          </a:xfrm>
        </p:spPr>
        <p:txBody>
          <a:bodyPr/>
          <a:lstStyle/>
          <a:p>
            <a:r>
              <a:rPr lang="en-GB" sz="3600" b="1" dirty="0">
                <a:solidFill>
                  <a:schemeClr val="tx1"/>
                </a:solidFill>
              </a:rPr>
              <a:t>How to write learning outcomes?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208912" cy="532859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/>
              <a:t>Learning outcomes should be described under the following four categories: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b="1" dirty="0"/>
              <a:t>knowledge and understanding </a:t>
            </a:r>
            <a:r>
              <a:rPr lang="en-GB" sz="1600" dirty="0"/>
              <a:t>-</a:t>
            </a:r>
            <a:r>
              <a:rPr lang="en-GB" sz="1600" b="1" dirty="0"/>
              <a:t> </a:t>
            </a:r>
            <a:r>
              <a:rPr lang="en-GB" sz="1600" dirty="0"/>
              <a:t>the subject matter and the depth in which it is covered.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6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b="1" dirty="0"/>
              <a:t>cognitive skills </a:t>
            </a:r>
            <a:r>
              <a:rPr lang="en-GB" sz="1600" dirty="0"/>
              <a:t>– the thinking abilities required to process the subject matter e.g. analysis, synthesis</a:t>
            </a:r>
            <a:br>
              <a:rPr lang="en-GB" sz="1600" dirty="0"/>
            </a:br>
            <a:endParaRPr lang="en-GB" sz="16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b="1" dirty="0"/>
              <a:t>key skills </a:t>
            </a:r>
            <a:r>
              <a:rPr lang="en-GB" sz="1600" dirty="0"/>
              <a:t>- skills such as: being able to communicate effectively; handle numerical and graphical work, and IT tools; use online sources to find and retrieve information</a:t>
            </a:r>
            <a:br>
              <a:rPr lang="en-GB" sz="1600" dirty="0"/>
            </a:br>
            <a:endParaRPr lang="en-GB" sz="16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b="1" dirty="0"/>
              <a:t>professional and practical skills </a:t>
            </a:r>
            <a:r>
              <a:rPr lang="en-GB" sz="1600" dirty="0"/>
              <a:t>- skills specific to a particular subject area, such as lab or field work, or the requirements of a specific professional or regulatory body. </a:t>
            </a:r>
            <a:endParaRPr lang="en-GB" sz="16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/>
              <a:t>Use of these categories emphasises both knowledge and skills development are important parts of almost all courses.</a:t>
            </a:r>
          </a:p>
        </p:txBody>
      </p:sp>
    </p:spTree>
    <p:extLst>
      <p:ext uri="{BB962C8B-B14F-4D97-AF65-F5344CB8AC3E}">
        <p14:creationId xmlns:p14="http://schemas.microsoft.com/office/powerpoint/2010/main" val="222381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179"/>
    </mc:Choice>
    <mc:Fallback xmlns="">
      <p:transition spd="slow" advTm="10917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65707"/>
            <a:ext cx="7620000" cy="1143000"/>
          </a:xfrm>
        </p:spPr>
        <p:txBody>
          <a:bodyPr/>
          <a:lstStyle/>
          <a:p>
            <a:r>
              <a:rPr lang="en-GB" sz="3600" b="1" dirty="0">
                <a:solidFill>
                  <a:schemeClr val="tx1"/>
                </a:solidFill>
              </a:rPr>
              <a:t>When to write learning outcomes and how many to write?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208912" cy="496855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/>
              <a:t>Learning outcomes should be written before any course materials are produced as they provide guidance for what materials should be developed and to what level.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/>
              <a:t>There is no best number of learning outcomes e.g. a shorter course is likely to have fewer than a longer course.  We would suggest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6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/>
              <a:t> about </a:t>
            </a:r>
            <a:r>
              <a:rPr lang="en-GB" sz="2000" b="1" dirty="0"/>
              <a:t>4</a:t>
            </a:r>
            <a:r>
              <a:rPr lang="en-GB" sz="1600" dirty="0"/>
              <a:t> learning outcomes for a short course of a few hours </a:t>
            </a:r>
            <a:br>
              <a:rPr lang="en-GB" sz="1600" dirty="0"/>
            </a:br>
            <a:endParaRPr lang="en-GB" sz="16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6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/>
              <a:t>about </a:t>
            </a:r>
            <a:r>
              <a:rPr lang="en-GB" sz="2400" b="1" dirty="0"/>
              <a:t>12 -14 </a:t>
            </a:r>
            <a:r>
              <a:rPr lang="en-GB" sz="1600" dirty="0"/>
              <a:t>a course that lasts a hundred hours or more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/>
              <a:t>The learning outcomes should be distributed across the four categories: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b="1" dirty="0"/>
              <a:t>knowledge and understanding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b="1" dirty="0"/>
              <a:t>cognitive skills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b="1" dirty="0"/>
              <a:t>key skills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b="1" dirty="0"/>
              <a:t>professional and practical skills</a:t>
            </a:r>
            <a:endParaRPr lang="en-GB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679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256"/>
    </mc:Choice>
    <mc:Fallback xmlns="">
      <p:transition spd="slow" advTm="1072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65707"/>
            <a:ext cx="7620000" cy="1143000"/>
          </a:xfrm>
        </p:spPr>
        <p:txBody>
          <a:bodyPr/>
          <a:lstStyle/>
          <a:p>
            <a:r>
              <a:rPr lang="en-GB" sz="3600" b="1" dirty="0">
                <a:solidFill>
                  <a:schemeClr val="tx1"/>
                </a:solidFill>
              </a:rPr>
              <a:t>Example 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776" y="1423741"/>
            <a:ext cx="8208912" cy="496855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/>
              <a:t>Here are example learning outcomes from a short course developed to support women in developing digital literacy skills.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/>
          </a:p>
          <a:p>
            <a:pPr marL="0" indent="0" algn="l" rtl="0" fontAlgn="base"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After completing this course, you will be able to: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GB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learn how women use digital literacy to achieve their study, work and life interests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GB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understand and start being confident about your digital literacy skills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choose and use appropriate digital skills and tools for the task in hand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GB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identify the steps you can take to further develop your digital literacy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CB064F41-DFCD-4D0C-9B49-970565C38637}"/>
              </a:ext>
            </a:extLst>
          </p:cNvPr>
          <p:cNvSpPr/>
          <p:nvPr/>
        </p:nvSpPr>
        <p:spPr>
          <a:xfrm>
            <a:off x="7236296" y="2060848"/>
            <a:ext cx="1584176" cy="504056"/>
          </a:xfrm>
          <a:prstGeom prst="wedgeRoundRectCallout">
            <a:avLst>
              <a:gd name="adj1" fmla="val -70034"/>
              <a:gd name="adj2" fmla="val 18694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Knowledge and </a:t>
            </a:r>
          </a:p>
          <a:p>
            <a:pPr algn="ctr"/>
            <a:r>
              <a:rPr lang="en-GB" sz="1400" dirty="0"/>
              <a:t>understanding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6C6513A5-BFEF-4771-A7C7-885D0A4D055B}"/>
              </a:ext>
            </a:extLst>
          </p:cNvPr>
          <p:cNvSpPr/>
          <p:nvPr/>
        </p:nvSpPr>
        <p:spPr>
          <a:xfrm>
            <a:off x="7326376" y="6339011"/>
            <a:ext cx="1584176" cy="396044"/>
          </a:xfrm>
          <a:prstGeom prst="wedgeRoundRectCallout">
            <a:avLst>
              <a:gd name="adj1" fmla="val -82085"/>
              <a:gd name="adj2" fmla="val -2581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Practical skills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E6049AF3-97EC-4EBE-848E-0F668D661A19}"/>
              </a:ext>
            </a:extLst>
          </p:cNvPr>
          <p:cNvSpPr/>
          <p:nvPr/>
        </p:nvSpPr>
        <p:spPr>
          <a:xfrm>
            <a:off x="7596336" y="4869160"/>
            <a:ext cx="1512168" cy="396044"/>
          </a:xfrm>
          <a:prstGeom prst="wedgeRoundRectCallout">
            <a:avLst>
              <a:gd name="adj1" fmla="val -73107"/>
              <a:gd name="adj2" fmla="val -6063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Key</a:t>
            </a:r>
            <a:r>
              <a:rPr lang="en-GB" dirty="0"/>
              <a:t> </a:t>
            </a:r>
            <a:r>
              <a:rPr lang="en-GB" sz="1400" dirty="0"/>
              <a:t>skills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5F96BED3-75A1-47E4-8E3E-038F422BFF42}"/>
              </a:ext>
            </a:extLst>
          </p:cNvPr>
          <p:cNvSpPr/>
          <p:nvPr/>
        </p:nvSpPr>
        <p:spPr>
          <a:xfrm>
            <a:off x="7596336" y="4149080"/>
            <a:ext cx="1512168" cy="396044"/>
          </a:xfrm>
          <a:prstGeom prst="wedgeRoundRectCallout">
            <a:avLst>
              <a:gd name="adj1" fmla="val -82513"/>
              <a:gd name="adj2" fmla="val -6833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Cognitive skills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629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125"/>
    </mc:Choice>
    <mc:Fallback xmlns="">
      <p:transition spd="slow" advTm="1731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Moving into a research community&amp;#x0D;&amp;#x0A; Generic Skills Training Programme &amp;#x0D;&amp;#x0A;College of Social Science, May 2010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&amp;#x0D;&amp;#x0A;Moving into a research community&amp;#x0D;&amp;#x0A;&amp;#x0D;&amp;#x0A;&amp;quot;&quot;/&gt;&lt;property id=&quot;20307&quot; value=&quot;265&quot;/&gt;&lt;/object&gt;&lt;object type=&quot;3&quot; unique_id=&quot;10006&quot;&gt;&lt;property id=&quot;20148&quot; value=&quot;5&quot;/&gt;&lt;property id=&quot;20300&quot; value=&quot;Slide 3 - &amp;quot;&amp;#x0D;&amp;#x0A;Moving into a research community&amp;#x0D;&amp;#x0A;&amp;#x0D;&amp;#x0A;&amp;quot;&quot;/&gt;&lt;property id=&quot;20307&quot; value=&quot;267&quot;/&gt;&lt;/object&gt;&lt;object type=&quot;3&quot; unique_id=&quot;10007&quot;&gt;&lt;property id=&quot;20148&quot; value=&quot;5&quot;/&gt;&lt;property id=&quot;20300&quot; value=&quot;Slide 4 - &amp;quot;&amp;#x0D;&amp;#x0A;Moving into a research community&amp;#x0D;&amp;#x0A;&amp;#x0D;&amp;#x0A;&amp;quot;&quot;/&gt;&lt;property id=&quot;20307&quot; value=&quot;268&quot;/&gt;&lt;/object&gt;&lt;object type=&quot;3&quot; unique_id=&quot;10008&quot;&gt;&lt;property id=&quot;20148&quot; value=&quot;5&quot;/&gt;&lt;property id=&quot;20300&quot; value=&quot;Slide 5 - &amp;quot;&amp;#x0D;&amp;#x0A;Moving into a research community&amp;#x0D;&amp;#x0A;&amp;#x0D;&amp;#x0A;&amp;quot;&quot;/&gt;&lt;property id=&quot;20307&quot; value=&quot;269&quot;/&gt;&lt;/object&gt;&lt;object type=&quot;3&quot; unique_id=&quot;10009&quot;&gt;&lt;property id=&quot;20148&quot; value=&quot;5&quot;/&gt;&lt;property id=&quot;20300&quot; value=&quot;Slide 6 - &amp;quot;&amp;#x0D;&amp;#x0A;Moving into a research community&amp;#x0D;&amp;#x0A;&amp;#x0D;&amp;#x0A;&amp;quot;&quot;/&gt;&lt;property id=&quot;20307&quot; value=&quot;270&quot;/&gt;&lt;/object&gt;&lt;object type=&quot;3&quot; unique_id=&quot;10010&quot;&gt;&lt;property id=&quot;20148&quot; value=&quot;5&quot;/&gt;&lt;property id=&quot;20300&quot; value=&quot;Slide 7 - &amp;quot;&amp;#x0D;&amp;#x0A;Moving into a research community&amp;#x0D;&amp;#x0A;&amp;#x0D;&amp;#x0A;&amp;quot;&quot;/&gt;&lt;property id=&quot;20307&quot; value=&quot;271&quot;/&gt;&lt;/object&gt;&lt;object type=&quot;3&quot; unique_id=&quot;10011&quot;&gt;&lt;property id=&quot;20148&quot; value=&quot;5&quot;/&gt;&lt;property id=&quot;20300&quot; value=&quot;Slide 8 - &amp;quot;&amp;#x0D;&amp;#x0A;Moving into a research community&amp;#x0D;&amp;#x0A;&amp;#x0D;&amp;#x0A;&amp;quot;&quot;/&gt;&lt;property id=&quot;20307&quot; value=&quot;272&quot;/&gt;&lt;/object&gt;&lt;object type=&quot;3&quot; unique_id=&quot;10012&quot;&gt;&lt;property id=&quot;20148&quot; value=&quot;5&quot;/&gt;&lt;property id=&quot;20300&quot; value=&quot;Slide 9 - &amp;quot;&amp;#x0D;&amp;#x0A;Moving into a research community&amp;#x0D;&amp;#x0A;&amp;#x0D;&amp;#x0A;&amp;quot;&quot;/&gt;&lt;property id=&quot;20307&quot; value=&quot;273&quot;/&gt;&lt;/object&gt;&lt;object type=&quot;3&quot; unique_id=&quot;10013&quot;&gt;&lt;property id=&quot;20148&quot; value=&quot;5&quot;/&gt;&lt;property id=&quot;20300&quot; value=&quot;Slide 10 - &amp;quot;&amp;#x0D;&amp;#x0A;Moving into a research community&amp;#x0D;&amp;#x0A;&amp;#x0D;&amp;#x0A;&amp;quot;&quot;/&gt;&lt;property id=&quot;20307&quot; value=&quot;274&quot;/&gt;&lt;/object&gt;&lt;object type=&quot;3&quot; unique_id=&quot;10014&quot;&gt;&lt;property id=&quot;20148&quot; value=&quot;5&quot;/&gt;&lt;property id=&quot;20300&quot; value=&quot;Slide 11 - &amp;quot;&amp;#x0D;&amp;#x0A;Moving into a research community&amp;#x0D;&amp;#x0A;&amp;#x0D;&amp;#x0A;&amp;quot;&quot;/&gt;&lt;property id=&quot;20307&quot; value=&quot;275&quot;/&gt;&lt;/object&gt;&lt;object type=&quot;3&quot; unique_id=&quot;10015&quot;&gt;&lt;property id=&quot;20148&quot; value=&quot;5&quot;/&gt;&lt;property id=&quot;20300&quot; value=&quot;Slide 12 - &amp;quot;&amp;#x0D;&amp;#x0A;Moving into a research community&amp;#x0D;&amp;#x0A;&amp;#x0D;&amp;#x0A;&amp;quot;&quot;/&gt;&lt;property id=&quot;20307&quot; value=&quot;276&quot;/&gt;&lt;/object&gt;&lt;object type=&quot;3&quot; unique_id=&quot;10016&quot;&gt;&lt;property id=&quot;20148&quot; value=&quot;5&quot;/&gt;&lt;property id=&quot;20300&quot; value=&quot;Slide 13 - &amp;quot;&amp;#x0D;&amp;#x0A;Moving into a research community&amp;#x0D;&amp;#x0A;&amp;#x0D;&amp;#x0A;&amp;quot;&quot;/&gt;&lt;property id=&quot;20307&quot; value=&quot;277&quot;/&gt;&lt;/object&gt;&lt;object type=&quot;3&quot; unique_id=&quot;10017&quot;&gt;&lt;property id=&quot;20148&quot; value=&quot;5&quot;/&gt;&lt;property id=&quot;20300&quot; value=&quot;Slide 14 - &amp;quot;&amp;#x0D;&amp;#x0A;Moving into a research community&amp;#x0D;&amp;#x0A;&amp;#x0D;&amp;#x0A;&amp;quot;&quot;/&gt;&lt;property id=&quot;20307&quot; value=&quot;278&quot;/&gt;&lt;/object&gt;&lt;object type=&quot;3&quot; unique_id=&quot;10019&quot;&gt;&lt;property id=&quot;20148&quot; value=&quot;5&quot;/&gt;&lt;property id=&quot;20300&quot; value=&quot;Slide 15 - &amp;quot;&amp;#x0D;&amp;#x0A;Moving into a research community&amp;#x0D;&amp;#x0A;&amp;#x0D;&amp;#x0A;&amp;quot;&quot;/&gt;&lt;property id=&quot;20307&quot; value=&quot;280&quot;/&gt;&lt;/object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8.6|25.2|19.3|2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3|4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4|19.4|14.8|9"/>
</p:tagLst>
</file>

<file path=ppt/theme/theme1.xml><?xml version="1.0" encoding="utf-8"?>
<a:theme xmlns:a="http://schemas.openxmlformats.org/drawingml/2006/main" name="OU Titl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FFFFFF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262_OU_Presentation_Template_CLASSIC_OUBS.pptx" id="{92E88804-AE8A-406C-8447-84965E2FAB85}" vid="{C9DF049F-5577-4BD3-A608-F982C4D7A805}"/>
    </a:ext>
  </a:extLst>
</a:theme>
</file>

<file path=ppt/theme/theme2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262_OU_Presentation_Template_CLASSIC_OUBS.pptx" id="{92E88804-AE8A-406C-8447-84965E2FAB85}" vid="{C29FD8A4-9E54-4236-B0B5-5F865BCC14C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47A14F95DFBE408DA2AF0791CBD938" ma:contentTypeVersion="13" ma:contentTypeDescription="Create a new document." ma:contentTypeScope="" ma:versionID="f90f94b8961586ca1c14d623e3c2cb33">
  <xsd:schema xmlns:xsd="http://www.w3.org/2001/XMLSchema" xmlns:xs="http://www.w3.org/2001/XMLSchema" xmlns:p="http://schemas.microsoft.com/office/2006/metadata/properties" xmlns:ns3="91b0e30c-f1b5-4d9f-90e7-e5f60009e196" xmlns:ns4="b2ac84d1-6585-4754-b734-dee581bfb3f8" targetNamespace="http://schemas.microsoft.com/office/2006/metadata/properties" ma:root="true" ma:fieldsID="76b8f90af4dcaaf25d0d8b4a89ced568" ns3:_="" ns4:_="">
    <xsd:import namespace="91b0e30c-f1b5-4d9f-90e7-e5f60009e196"/>
    <xsd:import namespace="b2ac84d1-6585-4754-b734-dee581bfb3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b0e30c-f1b5-4d9f-90e7-e5f60009e1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c84d1-6585-4754-b734-dee581bfb3f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158DB9-B2C5-4F09-AFBE-E4DDFED731CE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b2ac84d1-6585-4754-b734-dee581bfb3f8"/>
    <ds:schemaRef ds:uri="http://purl.org/dc/terms/"/>
    <ds:schemaRef ds:uri="http://schemas.microsoft.com/office/infopath/2007/PartnerControls"/>
    <ds:schemaRef ds:uri="http://purl.org/dc/dcmitype/"/>
    <ds:schemaRef ds:uri="91b0e30c-f1b5-4d9f-90e7-e5f60009e196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6F6248D-9228-4C37-A9EC-33C65D9618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181C8D-9941-400B-B7D3-E73571CF22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b0e30c-f1b5-4d9f-90e7-e5f60009e196"/>
    <ds:schemaRef ds:uri="b2ac84d1-6585-4754-b734-dee581bfb3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547</TotalTime>
  <Words>615</Words>
  <Application>Microsoft Office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OU Title</vt:lpstr>
      <vt:lpstr>OU Layouts</vt:lpstr>
      <vt:lpstr>Developing Learning Outcomes </vt:lpstr>
      <vt:lpstr>What are learning outcomes and why are they important?</vt:lpstr>
      <vt:lpstr>How to write learning outcomes?</vt:lpstr>
      <vt:lpstr>When to write learning outcomes and how many to write?</vt:lpstr>
      <vt:lpstr>Example Learning Outcomes</vt:lpstr>
    </vt:vector>
  </TitlesOfParts>
  <Company>University of Leicester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into a research community  Faculty of the Social Sciences  Jo Brewis, School of Management  j.brewis@le.ac.uk      Moving into a research community  Skills Training for Research Students, January 2009  Faculty of the Social Sciences</dc:title>
  <dc:creator>jpb18</dc:creator>
  <cp:lastModifiedBy>Amy.Snow</cp:lastModifiedBy>
  <cp:revision>142</cp:revision>
  <dcterms:created xsi:type="dcterms:W3CDTF">2009-01-09T17:18:52Z</dcterms:created>
  <dcterms:modified xsi:type="dcterms:W3CDTF">2021-09-20T15:29:57Z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0x0101007C47A14F95DFBE408DA2AF0791CBD938</vt:lpwstr>
  </property>
</Properties>
</file>