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87" r:id="rId5"/>
  </p:sldMasterIdLst>
  <p:notesMasterIdLst>
    <p:notesMasterId r:id="rId11"/>
  </p:notesMasterIdLst>
  <p:sldIdLst>
    <p:sldId id="281" r:id="rId6"/>
    <p:sldId id="289" r:id="rId7"/>
    <p:sldId id="288" r:id="rId8"/>
    <p:sldId id="290" r:id="rId9"/>
    <p:sldId id="291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1050" y="-24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53BD6-9970-44A8-8294-7DB13D08F1A2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58569-61BF-4B2B-9277-671CA050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91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08408-CD35-4C8B-81DB-5A8B9796368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9912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6837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NB first two bullets refer to attending and presenting</a:t>
            </a:r>
          </a:p>
          <a:p>
            <a:endParaRPr lang="en-GB" baseline="0" dirty="0"/>
          </a:p>
          <a:p>
            <a:r>
              <a:rPr lang="en-GB" baseline="0" dirty="0"/>
              <a:t>Break no later than 2 pm</a:t>
            </a:r>
          </a:p>
          <a:p>
            <a:endParaRPr lang="en-GB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Many of you will have had experience of the topics discussed already, and your input on that basis will be both encouraged and extremely welcome.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2306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NB first two bullets refer to attending and presenting</a:t>
            </a:r>
          </a:p>
          <a:p>
            <a:endParaRPr lang="en-GB" baseline="0" dirty="0"/>
          </a:p>
          <a:p>
            <a:r>
              <a:rPr lang="en-GB" baseline="0" dirty="0"/>
              <a:t>Break no later than 2 pm</a:t>
            </a:r>
          </a:p>
          <a:p>
            <a:endParaRPr lang="en-GB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Many of you will have had experience of the topics discussed already, and your input on that basis will be both encouraged and extremely welcome.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343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44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68418F8-B52F-4661-8ABA-69BB3ADD66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861" y="2160001"/>
            <a:ext cx="7920773" cy="9971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2444CB2-243C-41A0-8F6C-F772E768A3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861" y="3166992"/>
            <a:ext cx="7920774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SUB TITLE IN HERE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4475ED-B6F3-4114-A316-943C1E2B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5861" y="6431961"/>
            <a:ext cx="2057400" cy="1384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B141BD-28B5-48EC-935E-93F684254C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325" y="5136425"/>
            <a:ext cx="1590332" cy="14670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4D4F168-E78F-4E3F-959C-987449341B35}"/>
              </a:ext>
            </a:extLst>
          </p:cNvPr>
          <p:cNvGrpSpPr/>
          <p:nvPr userDrawn="1"/>
        </p:nvGrpSpPr>
        <p:grpSpPr>
          <a:xfrm>
            <a:off x="515861" y="5727940"/>
            <a:ext cx="2765232" cy="513635"/>
            <a:chOff x="4226505" y="4313542"/>
            <a:chExt cx="3119245" cy="57939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4193EFD-25D1-4B81-9F42-6F288D7E6E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057687" y="4514025"/>
              <a:ext cx="1288063" cy="378909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1BC5913-26FD-4955-9190-EA1E9C484A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4993074" y="4331903"/>
              <a:ext cx="780101" cy="561031"/>
            </a:xfrm>
            <a:prstGeom prst="rect">
              <a:avLst/>
            </a:prstGeom>
          </p:spPr>
        </p:pic>
        <p:pic>
          <p:nvPicPr>
            <p:cNvPr id="13" name="Picture 12" descr="A close up of a logo&#10;&#10;Description generated with very high confidence">
              <a:extLst>
                <a:ext uri="{FF2B5EF4-FFF2-40B4-BE49-F238E27FC236}">
                  <a16:creationId xmlns:a16="http://schemas.microsoft.com/office/drawing/2014/main" id="{C735A45D-C47D-4871-A188-62707C70ED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4226505" y="4313542"/>
              <a:ext cx="413195" cy="5793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713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row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8263493" cy="2278381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Body text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1" y="3566179"/>
            <a:ext cx="8263493" cy="2798784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5438FC-7DE5-43FA-96AA-BA01B74D04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510191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C80A92C-9FD4-45D3-8E86-D280BD6B606C}" type="datetimeFigureOut">
              <a:rPr lang="en-GB" smtClean="0"/>
              <a:t>20/09/2021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A95BC52E-1C6A-4978-BE83-80ED88EEC5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52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2698E74-DBB1-4C41-81D5-108634391B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2378" y="1176736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27D262DD-86D2-472F-9233-2CA4C4F3C4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2378" y="1176734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8" name="Text Placeholder 31">
            <a:extLst>
              <a:ext uri="{FF2B5EF4-FFF2-40B4-BE49-F238E27FC236}">
                <a16:creationId xmlns:a16="http://schemas.microsoft.com/office/drawing/2014/main" id="{C0A8910E-3E33-41A3-816B-CD71BE1D50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2378" y="1445872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C7DBC2F-B4BA-4FA1-AC8F-C1FB5D329C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2378" y="187724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E96BEFDD-99B7-4B7A-A883-501F05DEBE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2378" y="1877241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8F24DFEC-E082-454B-B5C3-50F1E1DD32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2378" y="2146379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3A914CD-C11D-48A8-88E1-538FBD1096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32378" y="2577750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03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5E5D34B7-01F5-4524-B815-3E8FD22045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2378" y="2577748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745E9020-E3D4-4B2E-AF64-3BC2BA8099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72378" y="2846886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6E31EB1E-53F8-4104-A8D0-0BEFB18961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32378" y="3278255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04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3DEAAE69-8D81-471C-A294-06DD17336F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72378" y="3278255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9" name="Text Placeholder 31">
            <a:extLst>
              <a:ext uri="{FF2B5EF4-FFF2-40B4-BE49-F238E27FC236}">
                <a16:creationId xmlns:a16="http://schemas.microsoft.com/office/drawing/2014/main" id="{01E75DFE-469F-4162-BFD7-0AD3CC0605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2378" y="3547393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16FACADA-AE0B-4A02-B7FE-F03E903A20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2378" y="397876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05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BE90D09-E40F-4E07-8A6C-C34ECB3A0C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72378" y="3978762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2" name="Text Placeholder 31">
            <a:extLst>
              <a:ext uri="{FF2B5EF4-FFF2-40B4-BE49-F238E27FC236}">
                <a16:creationId xmlns:a16="http://schemas.microsoft.com/office/drawing/2014/main" id="{E8BCD20F-DF5A-4D1F-AB59-8992CCEB4E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72378" y="4247900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2CA99EFB-8D03-4007-813F-E6174F0308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2378" y="4679271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06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75297938-8904-4A58-BECE-919189BAA5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72378" y="4679269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EF1B2FF4-CFE5-4357-917A-02669822510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2378" y="4948407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ABF0E3-1A7E-434D-B96E-F3343B8E07D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382592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5039EFD-26D4-4EFF-80C8-2DEC577006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2378" y="770472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32" name="Slide Number Placeholder 8">
            <a:extLst>
              <a:ext uri="{FF2B5EF4-FFF2-40B4-BE49-F238E27FC236}">
                <a16:creationId xmlns:a16="http://schemas.microsoft.com/office/drawing/2014/main" id="{6FBBA16B-4607-4475-9AA9-35D51BE89C52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7304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FF9A53DE-293F-4D46-94A3-8EB81742DF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1079999"/>
            <a:ext cx="8220294" cy="5284967"/>
          </a:xfrm>
          <a:prstGeom prst="rect">
            <a:avLst/>
          </a:prstGeom>
        </p:spPr>
        <p:txBody>
          <a:bodyPr lIns="36000" tIns="36000" rIns="36000" bIns="36000" numCol="2" spcCol="360000"/>
          <a:lstStyle>
            <a:lvl1pPr marL="0" indent="0" algn="l" defTabSz="287993">
              <a:lnSpc>
                <a:spcPts val="1600"/>
              </a:lnSpc>
              <a:buNone/>
              <a:defRPr sz="1200" b="1"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00	Insert contents listing (2 columns)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091B7A03-C365-4ED6-962E-93EA096F7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18372430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6ABEA7B-7448-4E43-A7A4-3421CD2E27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22121-4331-41E2-B269-75755B80495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801" y="1150618"/>
            <a:ext cx="8263493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200"/>
            </a:lvl3pPr>
            <a:lvl4pPr marL="1371566" indent="0">
              <a:buNone/>
              <a:defRPr sz="1200"/>
            </a:lvl4pPr>
            <a:lvl5pPr marL="1828754" indent="0">
              <a:buNone/>
              <a:defRPr sz="1200"/>
            </a:lvl5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353933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a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8601" y="1150618"/>
            <a:ext cx="8263493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A7B25A5-6B91-4CE2-93B8-754812DA0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37188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med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44140" y="1150618"/>
            <a:ext cx="60079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07245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Graphs and graphics can be positioned over the grey box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7EECFAC-7182-49C4-A276-219F1E7C7B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915227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866B34-8A6C-492A-96F1-5F307C6EA65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880644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2486367"/>
          </a:xfrm>
          <a:prstGeom prst="rect">
            <a:avLst/>
          </a:prstGeom>
        </p:spPr>
        <p:txBody>
          <a:bodyPr lIns="36000" tIns="36000" rIns="36000" bIns="36000" numCol="2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870E1B6-0ECF-4B89-8FAB-09D00538EB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0" y="3873242"/>
            <a:ext cx="3855539" cy="2486367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259958-3FB9-4566-8AB7-D98E4FCD49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4485151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3 colum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768777-3248-42B2-85F9-58D5B20C6E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030" y="1150618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3259" y="1150615"/>
            <a:ext cx="2869035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9316F6E-405A-4A01-9184-79CC1058A9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35777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0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EA5FE2-F561-4BE9-9E47-E59DD1346EDB}"/>
              </a:ext>
            </a:extLst>
          </p:cNvPr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658" y="213858"/>
            <a:ext cx="846963" cy="78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6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35A2-212B-4253-8D50-FD1945F2B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618" y="1467591"/>
            <a:ext cx="8119838" cy="1052596"/>
          </a:xfrm>
        </p:spPr>
        <p:txBody>
          <a:bodyPr/>
          <a:lstStyle/>
          <a:p>
            <a:r>
              <a:rPr lang="en-GB" sz="4000" dirty="0"/>
              <a:t>Developing Learning Outcomes</a:t>
            </a:r>
            <a:r>
              <a:rPr lang="en-GB" b="0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A33-AC46-4B11-BB79-109359491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618" y="2827153"/>
            <a:ext cx="7920774" cy="335373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GB" sz="32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32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200" b="1" dirty="0"/>
              <a:t>Professor Elizabeth Daniel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200" b="1" dirty="0"/>
              <a:t>Open University Business School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3200" b="1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4863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660"/>
    </mc:Choice>
    <mc:Fallback xmlns="">
      <p:transition spd="slow" advTm="2866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r>
              <a:rPr lang="en-GB" sz="3600" b="1" dirty="0">
                <a:solidFill>
                  <a:schemeClr val="tx1"/>
                </a:solidFill>
              </a:rPr>
              <a:t>What are learning outcomes and why are they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208912" cy="49685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/>
          </a:p>
          <a:p>
            <a:pPr marL="0">
              <a:lnSpc>
                <a:spcPct val="100000"/>
              </a:lnSpc>
              <a:spcBef>
                <a:spcPts val="0"/>
              </a:spcBef>
            </a:pP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5B1F77-45A9-4ABE-9061-A4A8B9383082}"/>
              </a:ext>
            </a:extLst>
          </p:cNvPr>
          <p:cNvSpPr txBox="1"/>
          <p:nvPr/>
        </p:nvSpPr>
        <p:spPr>
          <a:xfrm>
            <a:off x="395537" y="1608707"/>
            <a:ext cx="85689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pPr algn="ctr"/>
            <a:r>
              <a:rPr lang="en-GB" dirty="0"/>
              <a:t>A learning outcome is a statement of what a student is expected to know, </a:t>
            </a:r>
          </a:p>
          <a:p>
            <a:pPr algn="ctr"/>
            <a:r>
              <a:rPr lang="en-GB" dirty="0"/>
              <a:t>understand and be able to do at the end of a module, course  or qualification.</a:t>
            </a:r>
          </a:p>
          <a:p>
            <a:endParaRPr lang="en-GB" dirty="0"/>
          </a:p>
          <a:p>
            <a:r>
              <a:rPr lang="en-GB" dirty="0"/>
              <a:t>They are important because: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They shift the emphasis from the tutor to the student and from teaching to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They help </a:t>
            </a:r>
            <a:r>
              <a:rPr lang="en-GB" b="1" dirty="0"/>
              <a:t>students</a:t>
            </a:r>
            <a:r>
              <a:rPr lang="en-GB" dirty="0"/>
              <a:t> know what they should expect from their study – so that they can choose the course that is right for them and so they can monitor their progress as they study the course and when they have completed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Important for </a:t>
            </a:r>
            <a:r>
              <a:rPr lang="en-GB" b="1" dirty="0"/>
              <a:t>tutors</a:t>
            </a:r>
            <a:r>
              <a:rPr lang="en-GB" dirty="0"/>
              <a:t> creating courses especially if they are working in teams or creating courses that fit together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Important for </a:t>
            </a:r>
            <a:r>
              <a:rPr lang="en-GB" b="1" dirty="0"/>
              <a:t>employers, professional bodies, training agencies or funders </a:t>
            </a:r>
            <a:r>
              <a:rPr lang="en-GB" dirty="0"/>
              <a:t>– so they know what their staff or clients will learn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Are an important part of quality assurance especially assurance of learning</a:t>
            </a:r>
          </a:p>
          <a:p>
            <a:endParaRPr lang="en-GB" dirty="0"/>
          </a:p>
          <a:p>
            <a:r>
              <a:rPr lang="en-GB" dirty="0"/>
              <a:t>Source: Using learning outcomes at the Open University, March 2015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033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266"/>
    </mc:Choice>
    <mc:Fallback xmlns="">
      <p:transition spd="slow" advTm="1182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r>
              <a:rPr lang="en-GB" sz="3600" b="1" dirty="0">
                <a:solidFill>
                  <a:schemeClr val="tx1"/>
                </a:solidFill>
              </a:rPr>
              <a:t>How to write learning outcomes?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208912" cy="532859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/>
              <a:t>Learning outcomes should be described under the following four categories: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knowledge and understanding </a:t>
            </a:r>
            <a:r>
              <a:rPr lang="en-GB" sz="1600" dirty="0"/>
              <a:t>-</a:t>
            </a:r>
            <a:r>
              <a:rPr lang="en-GB" sz="1600" b="1" dirty="0"/>
              <a:t> </a:t>
            </a:r>
            <a:r>
              <a:rPr lang="en-GB" sz="1600" dirty="0"/>
              <a:t>the subject matter and the depth in which it is covered.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6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cognitive skills </a:t>
            </a:r>
            <a:r>
              <a:rPr lang="en-GB" sz="1600" dirty="0"/>
              <a:t>– the thinking abilities required to process the subject matter e.g. analysis, synthesis</a:t>
            </a:r>
            <a:br>
              <a:rPr lang="en-GB" sz="1600" dirty="0"/>
            </a:br>
            <a:endParaRPr lang="en-GB" sz="16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key skills </a:t>
            </a:r>
            <a:r>
              <a:rPr lang="en-GB" sz="1600" dirty="0"/>
              <a:t>- skills such as: being able to communicate effectively; handle numerical and graphical work, and IT tools; use online sources to find and retrieve information</a:t>
            </a:r>
            <a:br>
              <a:rPr lang="en-GB" sz="1600" dirty="0"/>
            </a:br>
            <a:endParaRPr lang="en-GB" sz="16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professional and practical skills </a:t>
            </a:r>
            <a:r>
              <a:rPr lang="en-GB" sz="1600" dirty="0"/>
              <a:t>- skills specific to a particular subject area, such as lab or field work, or the requirements of a specific professional or regulatory body. </a:t>
            </a:r>
            <a:endParaRPr lang="en-GB" sz="16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/>
              <a:t>Use of these categories emphasises both knowledge and skills development are important parts of almost all courses.</a:t>
            </a:r>
          </a:p>
        </p:txBody>
      </p:sp>
    </p:spTree>
    <p:extLst>
      <p:ext uri="{BB962C8B-B14F-4D97-AF65-F5344CB8AC3E}">
        <p14:creationId xmlns:p14="http://schemas.microsoft.com/office/powerpoint/2010/main" val="222381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179"/>
    </mc:Choice>
    <mc:Fallback xmlns="">
      <p:transition spd="slow" advTm="10917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r>
              <a:rPr lang="en-GB" sz="3600" b="1" dirty="0">
                <a:solidFill>
                  <a:schemeClr val="tx1"/>
                </a:solidFill>
              </a:rPr>
              <a:t>When to write learning outcomes and how many to write?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208912" cy="49685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/>
              <a:t>Learning outcomes should be written before any course materials are produced as they provide guidance for what materials should be developed and to what level.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/>
              <a:t>There is no best number of learning outcomes e.g. a shorter course is likely to have fewer than a longer course.  We would suggest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6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/>
              <a:t> about </a:t>
            </a:r>
            <a:r>
              <a:rPr lang="en-GB" sz="2000" b="1" dirty="0"/>
              <a:t>4</a:t>
            </a:r>
            <a:r>
              <a:rPr lang="en-GB" sz="1600" dirty="0"/>
              <a:t> learning outcomes for a short course of a few hours </a:t>
            </a:r>
            <a:br>
              <a:rPr lang="en-GB" sz="1600" dirty="0"/>
            </a:br>
            <a:endParaRPr lang="en-GB" sz="16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16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/>
              <a:t>about </a:t>
            </a:r>
            <a:r>
              <a:rPr lang="en-GB" sz="2400" b="1" dirty="0"/>
              <a:t>12 -14 </a:t>
            </a:r>
            <a:r>
              <a:rPr lang="en-GB" sz="1600" dirty="0"/>
              <a:t>a course that lasts a hundred hours or more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600" dirty="0"/>
              <a:t>The learning outcomes should be distributed across the four categories: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knowledge and understanding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cognitive skills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key skills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professional and practical skills</a:t>
            </a:r>
            <a:endParaRPr lang="en-GB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679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256"/>
    </mc:Choice>
    <mc:Fallback xmlns="">
      <p:transition spd="slow" advTm="10725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r>
              <a:rPr lang="en-GB" sz="3600" b="1" dirty="0">
                <a:solidFill>
                  <a:schemeClr val="tx1"/>
                </a:solidFill>
              </a:rPr>
              <a:t>Example 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776" y="1423741"/>
            <a:ext cx="8208912" cy="49685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dirty="0"/>
              <a:t>Here are example learning outcomes from a short course developed to support women in developing digital literacy skills.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/>
          </a:p>
          <a:p>
            <a:pPr marL="0" indent="0" algn="l" rtl="0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After completing this course, you will be able to: </a:t>
            </a:r>
            <a:b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b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GB" sz="16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learn how women use digital literacy to achieve their study, work and life interests</a:t>
            </a:r>
            <a:b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GB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understand and start being confident about your digital literacy skills </a:t>
            </a:r>
            <a:b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choose and use appropriate digital skills and tools for the task in hand </a:t>
            </a:r>
            <a:b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n-GB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identify the steps you can take to further develop your digital literacy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/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CB064F41-DFCD-4D0C-9B49-970565C38637}"/>
              </a:ext>
            </a:extLst>
          </p:cNvPr>
          <p:cNvSpPr/>
          <p:nvPr/>
        </p:nvSpPr>
        <p:spPr>
          <a:xfrm>
            <a:off x="7236296" y="2060848"/>
            <a:ext cx="1584176" cy="504056"/>
          </a:xfrm>
          <a:prstGeom prst="wedgeRoundRectCallout">
            <a:avLst>
              <a:gd name="adj1" fmla="val -70034"/>
              <a:gd name="adj2" fmla="val 186945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Knowledge and </a:t>
            </a:r>
          </a:p>
          <a:p>
            <a:pPr algn="ctr"/>
            <a:r>
              <a:rPr lang="en-GB" sz="1400" dirty="0"/>
              <a:t>understanding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6C6513A5-BFEF-4771-A7C7-885D0A4D055B}"/>
              </a:ext>
            </a:extLst>
          </p:cNvPr>
          <p:cNvSpPr/>
          <p:nvPr/>
        </p:nvSpPr>
        <p:spPr>
          <a:xfrm>
            <a:off x="7326376" y="6339011"/>
            <a:ext cx="1584176" cy="396044"/>
          </a:xfrm>
          <a:prstGeom prst="wedgeRoundRectCallout">
            <a:avLst>
              <a:gd name="adj1" fmla="val -82085"/>
              <a:gd name="adj2" fmla="val -25817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Practical skills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E6049AF3-97EC-4EBE-848E-0F668D661A19}"/>
              </a:ext>
            </a:extLst>
          </p:cNvPr>
          <p:cNvSpPr/>
          <p:nvPr/>
        </p:nvSpPr>
        <p:spPr>
          <a:xfrm>
            <a:off x="7596336" y="4869160"/>
            <a:ext cx="1512168" cy="396044"/>
          </a:xfrm>
          <a:prstGeom prst="wedgeRoundRectCallout">
            <a:avLst>
              <a:gd name="adj1" fmla="val -73107"/>
              <a:gd name="adj2" fmla="val -60638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Key</a:t>
            </a:r>
            <a:r>
              <a:rPr lang="en-GB" dirty="0"/>
              <a:t> </a:t>
            </a:r>
            <a:r>
              <a:rPr lang="en-GB" sz="1400" dirty="0"/>
              <a:t>skills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5F96BED3-75A1-47E4-8E3E-038F422BFF42}"/>
              </a:ext>
            </a:extLst>
          </p:cNvPr>
          <p:cNvSpPr/>
          <p:nvPr/>
        </p:nvSpPr>
        <p:spPr>
          <a:xfrm>
            <a:off x="7596336" y="4149080"/>
            <a:ext cx="1512168" cy="396044"/>
          </a:xfrm>
          <a:prstGeom prst="wedgeRoundRectCallout">
            <a:avLst>
              <a:gd name="adj1" fmla="val -82513"/>
              <a:gd name="adj2" fmla="val -683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Cognitive skills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629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125"/>
    </mc:Choice>
    <mc:Fallback xmlns="">
      <p:transition spd="slow" advTm="1731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Moving into a research community&amp;#x0D;&amp;#x0A; Generic Skills Training Programme &amp;#x0D;&amp;#x0A;College of Social Science, May 2010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&amp;#x0D;&amp;#x0A;Moving into a research community&amp;#x0D;&amp;#x0A;&amp;#x0D;&amp;#x0A;&amp;quot;&quot;/&gt;&lt;property id=&quot;20307&quot; value=&quot;265&quot;/&gt;&lt;/object&gt;&lt;object type=&quot;3&quot; unique_id=&quot;10006&quot;&gt;&lt;property id=&quot;20148&quot; value=&quot;5&quot;/&gt;&lt;property id=&quot;20300&quot; value=&quot;Slide 3 - &amp;quot;&amp;#x0D;&amp;#x0A;Moving into a research community&amp;#x0D;&amp;#x0A;&amp;#x0D;&amp;#x0A;&amp;quot;&quot;/&gt;&lt;property id=&quot;20307&quot; value=&quot;267&quot;/&gt;&lt;/object&gt;&lt;object type=&quot;3&quot; unique_id=&quot;10007&quot;&gt;&lt;property id=&quot;20148&quot; value=&quot;5&quot;/&gt;&lt;property id=&quot;20300&quot; value=&quot;Slide 4 - &amp;quot;&amp;#x0D;&amp;#x0A;Moving into a research community&amp;#x0D;&amp;#x0A;&amp;#x0D;&amp;#x0A;&amp;quot;&quot;/&gt;&lt;property id=&quot;20307&quot; value=&quot;268&quot;/&gt;&lt;/object&gt;&lt;object type=&quot;3&quot; unique_id=&quot;10008&quot;&gt;&lt;property id=&quot;20148&quot; value=&quot;5&quot;/&gt;&lt;property id=&quot;20300&quot; value=&quot;Slide 5 - &amp;quot;&amp;#x0D;&amp;#x0A;Moving into a research community&amp;#x0D;&amp;#x0A;&amp;#x0D;&amp;#x0A;&amp;quot;&quot;/&gt;&lt;property id=&quot;20307&quot; value=&quot;269&quot;/&gt;&lt;/object&gt;&lt;object type=&quot;3&quot; unique_id=&quot;10009&quot;&gt;&lt;property id=&quot;20148&quot; value=&quot;5&quot;/&gt;&lt;property id=&quot;20300&quot; value=&quot;Slide 6 - &amp;quot;&amp;#x0D;&amp;#x0A;Moving into a research community&amp;#x0D;&amp;#x0A;&amp;#x0D;&amp;#x0A;&amp;quot;&quot;/&gt;&lt;property id=&quot;20307&quot; value=&quot;270&quot;/&gt;&lt;/object&gt;&lt;object type=&quot;3&quot; unique_id=&quot;10010&quot;&gt;&lt;property id=&quot;20148&quot; value=&quot;5&quot;/&gt;&lt;property id=&quot;20300&quot; value=&quot;Slide 7 - &amp;quot;&amp;#x0D;&amp;#x0A;Moving into a research community&amp;#x0D;&amp;#x0A;&amp;#x0D;&amp;#x0A;&amp;quot;&quot;/&gt;&lt;property id=&quot;20307&quot; value=&quot;271&quot;/&gt;&lt;/object&gt;&lt;object type=&quot;3&quot; unique_id=&quot;10011&quot;&gt;&lt;property id=&quot;20148&quot; value=&quot;5&quot;/&gt;&lt;property id=&quot;20300&quot; value=&quot;Slide 8 - &amp;quot;&amp;#x0D;&amp;#x0A;Moving into a research community&amp;#x0D;&amp;#x0A;&amp;#x0D;&amp;#x0A;&amp;quot;&quot;/&gt;&lt;property id=&quot;20307&quot; value=&quot;272&quot;/&gt;&lt;/object&gt;&lt;object type=&quot;3&quot; unique_id=&quot;10012&quot;&gt;&lt;property id=&quot;20148&quot; value=&quot;5&quot;/&gt;&lt;property id=&quot;20300&quot; value=&quot;Slide 9 - &amp;quot;&amp;#x0D;&amp;#x0A;Moving into a research community&amp;#x0D;&amp;#x0A;&amp;#x0D;&amp;#x0A;&amp;quot;&quot;/&gt;&lt;property id=&quot;20307&quot; value=&quot;273&quot;/&gt;&lt;/object&gt;&lt;object type=&quot;3&quot; unique_id=&quot;10013&quot;&gt;&lt;property id=&quot;20148&quot; value=&quot;5&quot;/&gt;&lt;property id=&quot;20300&quot; value=&quot;Slide 10 - &amp;quot;&amp;#x0D;&amp;#x0A;Moving into a research community&amp;#x0D;&amp;#x0A;&amp;#x0D;&amp;#x0A;&amp;quot;&quot;/&gt;&lt;property id=&quot;20307&quot; value=&quot;274&quot;/&gt;&lt;/object&gt;&lt;object type=&quot;3&quot; unique_id=&quot;10014&quot;&gt;&lt;property id=&quot;20148&quot; value=&quot;5&quot;/&gt;&lt;property id=&quot;20300&quot; value=&quot;Slide 11 - &amp;quot;&amp;#x0D;&amp;#x0A;Moving into a research community&amp;#x0D;&amp;#x0A;&amp;#x0D;&amp;#x0A;&amp;quot;&quot;/&gt;&lt;property id=&quot;20307&quot; value=&quot;275&quot;/&gt;&lt;/object&gt;&lt;object type=&quot;3&quot; unique_id=&quot;10015&quot;&gt;&lt;property id=&quot;20148&quot; value=&quot;5&quot;/&gt;&lt;property id=&quot;20300&quot; value=&quot;Slide 12 - &amp;quot;&amp;#x0D;&amp;#x0A;Moving into a research community&amp;#x0D;&amp;#x0A;&amp;#x0D;&amp;#x0A;&amp;quot;&quot;/&gt;&lt;property id=&quot;20307&quot; value=&quot;276&quot;/&gt;&lt;/object&gt;&lt;object type=&quot;3&quot; unique_id=&quot;10016&quot;&gt;&lt;property id=&quot;20148&quot; value=&quot;5&quot;/&gt;&lt;property id=&quot;20300&quot; value=&quot;Slide 13 - &amp;quot;&amp;#x0D;&amp;#x0A;Moving into a research community&amp;#x0D;&amp;#x0A;&amp;#x0D;&amp;#x0A;&amp;quot;&quot;/&gt;&lt;property id=&quot;20307&quot; value=&quot;277&quot;/&gt;&lt;/object&gt;&lt;object type=&quot;3&quot; unique_id=&quot;10017&quot;&gt;&lt;property id=&quot;20148&quot; value=&quot;5&quot;/&gt;&lt;property id=&quot;20300&quot; value=&quot;Slide 14 - &amp;quot;&amp;#x0D;&amp;#x0A;Moving into a research community&amp;#x0D;&amp;#x0A;&amp;#x0D;&amp;#x0A;&amp;quot;&quot;/&gt;&lt;property id=&quot;20307&quot; value=&quot;278&quot;/&gt;&lt;/object&gt;&lt;object type=&quot;3&quot; unique_id=&quot;10019&quot;&gt;&lt;property id=&quot;20148&quot; value=&quot;5&quot;/&gt;&lt;property id=&quot;20300&quot; value=&quot;Slide 15 - &amp;quot;&amp;#x0D;&amp;#x0A;Moving into a research community&amp;#x0D;&amp;#x0A;&amp;#x0D;&amp;#x0A;&amp;quot;&quot;/&gt;&lt;property id=&quot;20307&quot; value=&quot;280&quot;/&gt;&lt;/object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7|8.6|25.2|19.3|2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3|4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4|19.4|14.8|9"/>
</p:tagLst>
</file>

<file path=ppt/theme/theme1.xml><?xml version="1.0" encoding="utf-8"?>
<a:theme xmlns:a="http://schemas.openxmlformats.org/drawingml/2006/main" name="OU Titl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FFFFFF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262_OU_Presentation_Template_CLASSIC_OUBS.pptx" id="{92E88804-AE8A-406C-8447-84965E2FAB85}" vid="{C9DF049F-5577-4BD3-A608-F982C4D7A805}"/>
    </a:ext>
  </a:extLst>
</a:theme>
</file>

<file path=ppt/theme/theme2.xml><?xml version="1.0" encoding="utf-8"?>
<a:theme xmlns:a="http://schemas.openxmlformats.org/drawingml/2006/main" name="OU Layouts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262_OU_Presentation_Template_CLASSIC_OUBS.pptx" id="{92E88804-AE8A-406C-8447-84965E2FAB85}" vid="{C29FD8A4-9E54-4236-B0B5-5F865BCC14C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7A14F95DFBE408DA2AF0791CBD938" ma:contentTypeVersion="13" ma:contentTypeDescription="Create a new document." ma:contentTypeScope="" ma:versionID="f90f94b8961586ca1c14d623e3c2cb33">
  <xsd:schema xmlns:xsd="http://www.w3.org/2001/XMLSchema" xmlns:xs="http://www.w3.org/2001/XMLSchema" xmlns:p="http://schemas.microsoft.com/office/2006/metadata/properties" xmlns:ns3="91b0e30c-f1b5-4d9f-90e7-e5f60009e196" xmlns:ns4="b2ac84d1-6585-4754-b734-dee581bfb3f8" targetNamespace="http://schemas.microsoft.com/office/2006/metadata/properties" ma:root="true" ma:fieldsID="76b8f90af4dcaaf25d0d8b4a89ced568" ns3:_="" ns4:_="">
    <xsd:import namespace="91b0e30c-f1b5-4d9f-90e7-e5f60009e196"/>
    <xsd:import namespace="b2ac84d1-6585-4754-b734-dee581bfb3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e30c-f1b5-4d9f-90e7-e5f60009e1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c84d1-6585-4754-b734-dee581bfb3f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158DB9-B2C5-4F09-AFBE-E4DDFED731CE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b2ac84d1-6585-4754-b734-dee581bfb3f8"/>
    <ds:schemaRef ds:uri="http://purl.org/dc/terms/"/>
    <ds:schemaRef ds:uri="http://schemas.microsoft.com/office/infopath/2007/PartnerControls"/>
    <ds:schemaRef ds:uri="http://purl.org/dc/dcmitype/"/>
    <ds:schemaRef ds:uri="91b0e30c-f1b5-4d9f-90e7-e5f60009e196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6F6248D-9228-4C37-A9EC-33C65D9618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181C8D-9941-400B-B7D3-E73571CF22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b0e30c-f1b5-4d9f-90e7-e5f60009e196"/>
    <ds:schemaRef ds:uri="b2ac84d1-6585-4754-b734-dee581bfb3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547</TotalTime>
  <Words>615</Words>
  <Application>Microsoft Office PowerPoint</Application>
  <PresentationFormat>On-screen Show (4:3)</PresentationFormat>
  <Paragraphs>74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</vt:lpstr>
      <vt:lpstr>OU Title</vt:lpstr>
      <vt:lpstr>OU Layouts</vt:lpstr>
      <vt:lpstr>Developing Learning Outcomes </vt:lpstr>
      <vt:lpstr>What are learning outcomes and why are they important?</vt:lpstr>
      <vt:lpstr>How to write learning outcomes?</vt:lpstr>
      <vt:lpstr>When to write learning outcomes and how many to write?</vt:lpstr>
      <vt:lpstr>Example Learning Outcomes</vt:lpstr>
    </vt:vector>
  </TitlesOfParts>
  <Company>University of Leicester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into a research community  Faculty of the Social Sciences  Jo Brewis, School of Management  j.brewis@le.ac.uk      Moving into a research community  Skills Training for Research Students, January 2009  Faculty of the Social Sciences</dc:title>
  <dc:creator>jpb18</dc:creator>
  <cp:lastModifiedBy>Amy.Snow</cp:lastModifiedBy>
  <cp:revision>142</cp:revision>
  <dcterms:created xsi:type="dcterms:W3CDTF">2009-01-09T17:18:52Z</dcterms:created>
  <dcterms:modified xsi:type="dcterms:W3CDTF">2021-09-20T15:29:57Z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0x0101007C47A14F95DFBE408DA2AF0791CBD938</vt:lpwstr>
  </property>
</Properties>
</file>