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652" r:id="rId5"/>
    <p:sldId id="653" r:id="rId6"/>
    <p:sldId id="654" r:id="rId7"/>
    <p:sldId id="655" r:id="rId8"/>
    <p:sldId id="656" r:id="rId9"/>
    <p:sldId id="657" r:id="rId10"/>
    <p:sldId id="658" r:id="rId11"/>
    <p:sldId id="659" r:id="rId12"/>
    <p:sldId id="660" r:id="rId13"/>
    <p:sldId id="661" r:id="rId14"/>
    <p:sldId id="662" r:id="rId15"/>
    <p:sldId id="663" r:id="rId16"/>
    <p:sldId id="664" r:id="rId17"/>
    <p:sldId id="665" r:id="rId18"/>
    <p:sldId id="666" r:id="rId19"/>
    <p:sldId id="667" r:id="rId20"/>
    <p:sldId id="668" r:id="rId21"/>
    <p:sldId id="669" r:id="rId22"/>
    <p:sldId id="670" r:id="rId23"/>
    <p:sldId id="671" r:id="rId24"/>
    <p:sldId id="672" r:id="rId25"/>
    <p:sldId id="673" r:id="rId26"/>
    <p:sldId id="674" r:id="rId27"/>
    <p:sldId id="675" r:id="rId28"/>
    <p:sldId id="676" r:id="rId29"/>
    <p:sldId id="677" r:id="rId30"/>
    <p:sldId id="678" r:id="rId31"/>
    <p:sldId id="679" r:id="rId3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B3F7DB-7419-9C79-D4D1-5F5117578549}" name="Claudia Winkler" initials="CW" userId="S::claudia.winkler_joanneum.at#ext#@flux50.onmicrosoft.com::52be4535-67a9-4335-aabe-f2d5892662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37"/>
    <a:srgbClr val="F4C04F"/>
    <a:srgbClr val="EDEDED"/>
    <a:srgbClr val="D8B05A"/>
    <a:srgbClr val="F8F8F8"/>
    <a:srgbClr val="59BDAA"/>
    <a:srgbClr val="FEE880"/>
    <a:srgbClr val="FCE501"/>
    <a:srgbClr val="F1E400"/>
    <a:srgbClr val="1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68FF0F-593C-B3D1-401C-44E7DE2D1997}" v="4" dt="2026-02-09T14:19:17.0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25" autoAdjust="0"/>
    <p:restoredTop sz="86422" autoAdjust="0"/>
  </p:normalViewPr>
  <p:slideViewPr>
    <p:cSldViewPr snapToGrid="0">
      <p:cViewPr varScale="1">
        <p:scale>
          <a:sx n="92" d="100"/>
          <a:sy n="92" d="100"/>
        </p:scale>
        <p:origin x="416" y="184"/>
      </p:cViewPr>
      <p:guideLst/>
    </p:cSldViewPr>
  </p:slideViewPr>
  <p:outlineViewPr>
    <p:cViewPr>
      <p:scale>
        <a:sx n="33" d="100"/>
        <a:sy n="33" d="100"/>
      </p:scale>
      <p:origin x="0" y="-705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Deliukov" userId="d5fda0f2-1d08-4016-b7e9-bb882f168707" providerId="ADAL" clId="{FE9DFF45-01DC-45CC-A80A-B50597210401}"/>
    <pc:docChg chg="undo custSel delSld modSld">
      <pc:chgData name="Alexander Deliukov" userId="d5fda0f2-1d08-4016-b7e9-bb882f168707" providerId="ADAL" clId="{FE9DFF45-01DC-45CC-A80A-B50597210401}" dt="2026-01-27T15:48:59.886" v="41" actId="1076"/>
      <pc:docMkLst>
        <pc:docMk/>
      </pc:docMkLst>
      <pc:sldChg chg="modSp mod">
        <pc:chgData name="Alexander Deliukov" userId="d5fda0f2-1d08-4016-b7e9-bb882f168707" providerId="ADAL" clId="{FE9DFF45-01DC-45CC-A80A-B50597210401}" dt="2026-01-27T15:46:48.015" v="12"/>
        <pc:sldMkLst>
          <pc:docMk/>
          <pc:sldMk cId="2340336029" sldId="652"/>
        </pc:sldMkLst>
        <pc:spChg chg="mod">
          <ac:chgData name="Alexander Deliukov" userId="d5fda0f2-1d08-4016-b7e9-bb882f168707" providerId="ADAL" clId="{FE9DFF45-01DC-45CC-A80A-B50597210401}" dt="2026-01-27T15:46:48.015" v="12"/>
          <ac:spMkLst>
            <pc:docMk/>
            <pc:sldMk cId="2340336029" sldId="652"/>
            <ac:spMk id="2" creationId="{8D2DE0A9-F37C-2EF1-ACC3-F03C3C6A8D71}"/>
          </ac:spMkLst>
        </pc:spChg>
      </pc:sldChg>
      <pc:sldChg chg="modSp">
        <pc:chgData name="Alexander Deliukov" userId="d5fda0f2-1d08-4016-b7e9-bb882f168707" providerId="ADAL" clId="{FE9DFF45-01DC-45CC-A80A-B50597210401}" dt="2026-01-27T15:48:04.249" v="24" actId="404"/>
        <pc:sldMkLst>
          <pc:docMk/>
          <pc:sldMk cId="3952518507" sldId="653"/>
        </pc:sldMkLst>
        <pc:spChg chg="mod">
          <ac:chgData name="Alexander Deliukov" userId="d5fda0f2-1d08-4016-b7e9-bb882f168707" providerId="ADAL" clId="{FE9DFF45-01DC-45CC-A80A-B50597210401}" dt="2026-01-27T15:48:04.249" v="24" actId="404"/>
          <ac:spMkLst>
            <pc:docMk/>
            <pc:sldMk cId="3952518507" sldId="653"/>
            <ac:spMk id="2" creationId="{0FE65402-2D24-4C0B-3A9B-70B199ADCEA8}"/>
          </ac:spMkLst>
        </pc:spChg>
      </pc:sldChg>
      <pc:sldChg chg="modSp mod">
        <pc:chgData name="Alexander Deliukov" userId="d5fda0f2-1d08-4016-b7e9-bb882f168707" providerId="ADAL" clId="{FE9DFF45-01DC-45CC-A80A-B50597210401}" dt="2026-01-27T15:48:11.093" v="26" actId="1076"/>
        <pc:sldMkLst>
          <pc:docMk/>
          <pc:sldMk cId="2542077266" sldId="657"/>
        </pc:sldMkLst>
        <pc:spChg chg="mod">
          <ac:chgData name="Alexander Deliukov" userId="d5fda0f2-1d08-4016-b7e9-bb882f168707" providerId="ADAL" clId="{FE9DFF45-01DC-45CC-A80A-B50597210401}" dt="2026-01-27T15:48:11.093" v="26" actId="1076"/>
          <ac:spMkLst>
            <pc:docMk/>
            <pc:sldMk cId="2542077266" sldId="657"/>
            <ac:spMk id="4" creationId="{CB33C395-3CC3-4B54-6421-D833B99114A3}"/>
          </ac:spMkLst>
        </pc:spChg>
      </pc:sldChg>
      <pc:sldChg chg="modSp mod">
        <pc:chgData name="Alexander Deliukov" userId="d5fda0f2-1d08-4016-b7e9-bb882f168707" providerId="ADAL" clId="{FE9DFF45-01DC-45CC-A80A-B50597210401}" dt="2026-01-27T15:48:14.304" v="27" actId="1076"/>
        <pc:sldMkLst>
          <pc:docMk/>
          <pc:sldMk cId="3310764134" sldId="659"/>
        </pc:sldMkLst>
        <pc:spChg chg="mod">
          <ac:chgData name="Alexander Deliukov" userId="d5fda0f2-1d08-4016-b7e9-bb882f168707" providerId="ADAL" clId="{FE9DFF45-01DC-45CC-A80A-B50597210401}" dt="2026-01-27T15:48:14.304" v="27" actId="1076"/>
          <ac:spMkLst>
            <pc:docMk/>
            <pc:sldMk cId="3310764134" sldId="659"/>
            <ac:spMk id="4" creationId="{12E9D6D4-ADBC-D7EB-E231-9A2E3FFD7EF4}"/>
          </ac:spMkLst>
        </pc:spChg>
      </pc:sldChg>
      <pc:sldChg chg="modSp mod">
        <pc:chgData name="Alexander Deliukov" userId="d5fda0f2-1d08-4016-b7e9-bb882f168707" providerId="ADAL" clId="{FE9DFF45-01DC-45CC-A80A-B50597210401}" dt="2026-01-27T15:48:18.759" v="28" actId="14100"/>
        <pc:sldMkLst>
          <pc:docMk/>
          <pc:sldMk cId="2651338207" sldId="660"/>
        </pc:sldMkLst>
        <pc:spChg chg="mod">
          <ac:chgData name="Alexander Deliukov" userId="d5fda0f2-1d08-4016-b7e9-bb882f168707" providerId="ADAL" clId="{FE9DFF45-01DC-45CC-A80A-B50597210401}" dt="2026-01-27T15:48:18.759" v="28" actId="14100"/>
          <ac:spMkLst>
            <pc:docMk/>
            <pc:sldMk cId="2651338207" sldId="660"/>
            <ac:spMk id="2" creationId="{70F4DB7F-AD8A-51A4-5BD2-1A8B57D972B4}"/>
          </ac:spMkLst>
        </pc:spChg>
      </pc:sldChg>
      <pc:sldChg chg="modSp mod">
        <pc:chgData name="Alexander Deliukov" userId="d5fda0f2-1d08-4016-b7e9-bb882f168707" providerId="ADAL" clId="{FE9DFF45-01DC-45CC-A80A-B50597210401}" dt="2026-01-27T15:47:43.703" v="21" actId="20577"/>
        <pc:sldMkLst>
          <pc:docMk/>
          <pc:sldMk cId="4081466502" sldId="662"/>
        </pc:sldMkLst>
        <pc:spChg chg="mod">
          <ac:chgData name="Alexander Deliukov" userId="d5fda0f2-1d08-4016-b7e9-bb882f168707" providerId="ADAL" clId="{FE9DFF45-01DC-45CC-A80A-B50597210401}" dt="2026-01-27T15:47:43.703" v="21" actId="20577"/>
          <ac:spMkLst>
            <pc:docMk/>
            <pc:sldMk cId="4081466502" sldId="662"/>
            <ac:spMk id="2" creationId="{2876477C-AAD7-33A1-849A-56CFC2C285F7}"/>
          </ac:spMkLst>
        </pc:spChg>
      </pc:sldChg>
      <pc:sldChg chg="modSp mod">
        <pc:chgData name="Alexander Deliukov" userId="d5fda0f2-1d08-4016-b7e9-bb882f168707" providerId="ADAL" clId="{FE9DFF45-01DC-45CC-A80A-B50597210401}" dt="2026-01-27T15:47:51.319" v="23" actId="20577"/>
        <pc:sldMkLst>
          <pc:docMk/>
          <pc:sldMk cId="1379260638" sldId="663"/>
        </pc:sldMkLst>
        <pc:spChg chg="mod">
          <ac:chgData name="Alexander Deliukov" userId="d5fda0f2-1d08-4016-b7e9-bb882f168707" providerId="ADAL" clId="{FE9DFF45-01DC-45CC-A80A-B50597210401}" dt="2026-01-27T15:47:51.319" v="23" actId="20577"/>
          <ac:spMkLst>
            <pc:docMk/>
            <pc:sldMk cId="1379260638" sldId="663"/>
            <ac:spMk id="3" creationId="{EE71436C-D8D6-71F9-2005-F28335AA19C8}"/>
          </ac:spMkLst>
        </pc:spChg>
      </pc:sldChg>
      <pc:sldChg chg="modSp mod">
        <pc:chgData name="Alexander Deliukov" userId="d5fda0f2-1d08-4016-b7e9-bb882f168707" providerId="ADAL" clId="{FE9DFF45-01DC-45CC-A80A-B50597210401}" dt="2026-01-27T15:48:23.968" v="29" actId="1076"/>
        <pc:sldMkLst>
          <pc:docMk/>
          <pc:sldMk cId="1021193289" sldId="665"/>
        </pc:sldMkLst>
        <pc:spChg chg="mod">
          <ac:chgData name="Alexander Deliukov" userId="d5fda0f2-1d08-4016-b7e9-bb882f168707" providerId="ADAL" clId="{FE9DFF45-01DC-45CC-A80A-B50597210401}" dt="2026-01-27T15:48:23.968" v="29" actId="1076"/>
          <ac:spMkLst>
            <pc:docMk/>
            <pc:sldMk cId="1021193289" sldId="665"/>
            <ac:spMk id="4" creationId="{C48B4B3E-49EA-5666-7C14-9015697F413B}"/>
          </ac:spMkLst>
        </pc:spChg>
      </pc:sldChg>
      <pc:sldChg chg="modSp mod">
        <pc:chgData name="Alexander Deliukov" userId="d5fda0f2-1d08-4016-b7e9-bb882f168707" providerId="ADAL" clId="{FE9DFF45-01DC-45CC-A80A-B50597210401}" dt="2026-01-27T15:48:28.284" v="30" actId="1076"/>
        <pc:sldMkLst>
          <pc:docMk/>
          <pc:sldMk cId="3160540007" sldId="667"/>
        </pc:sldMkLst>
        <pc:spChg chg="mod">
          <ac:chgData name="Alexander Deliukov" userId="d5fda0f2-1d08-4016-b7e9-bb882f168707" providerId="ADAL" clId="{FE9DFF45-01DC-45CC-A80A-B50597210401}" dt="2026-01-27T15:47:12.011" v="19"/>
          <ac:spMkLst>
            <pc:docMk/>
            <pc:sldMk cId="3160540007" sldId="667"/>
            <ac:spMk id="3" creationId="{F292C0E8-044C-54EA-9DA3-11294AE3327B}"/>
          </ac:spMkLst>
        </pc:spChg>
        <pc:spChg chg="mod">
          <ac:chgData name="Alexander Deliukov" userId="d5fda0f2-1d08-4016-b7e9-bb882f168707" providerId="ADAL" clId="{FE9DFF45-01DC-45CC-A80A-B50597210401}" dt="2026-01-27T15:48:28.284" v="30" actId="1076"/>
          <ac:spMkLst>
            <pc:docMk/>
            <pc:sldMk cId="3160540007" sldId="667"/>
            <ac:spMk id="4" creationId="{B8F24D65-3C3C-DDDB-79E7-E2DA63900FA9}"/>
          </ac:spMkLst>
        </pc:spChg>
      </pc:sldChg>
      <pc:sldChg chg="modSp mod">
        <pc:chgData name="Alexander Deliukov" userId="d5fda0f2-1d08-4016-b7e9-bb882f168707" providerId="ADAL" clId="{FE9DFF45-01DC-45CC-A80A-B50597210401}" dt="2026-01-27T15:48:32.753" v="31" actId="1076"/>
        <pc:sldMkLst>
          <pc:docMk/>
          <pc:sldMk cId="4161409751" sldId="669"/>
        </pc:sldMkLst>
        <pc:spChg chg="mod">
          <ac:chgData name="Alexander Deliukov" userId="d5fda0f2-1d08-4016-b7e9-bb882f168707" providerId="ADAL" clId="{FE9DFF45-01DC-45CC-A80A-B50597210401}" dt="2026-01-27T15:48:32.753" v="31" actId="1076"/>
          <ac:spMkLst>
            <pc:docMk/>
            <pc:sldMk cId="4161409751" sldId="669"/>
            <ac:spMk id="4" creationId="{C6FF838B-BFE6-EDA6-76BC-6105074602D6}"/>
          </ac:spMkLst>
        </pc:spChg>
      </pc:sldChg>
      <pc:sldChg chg="modSp mod">
        <pc:chgData name="Alexander Deliukov" userId="d5fda0f2-1d08-4016-b7e9-bb882f168707" providerId="ADAL" clId="{FE9DFF45-01DC-45CC-A80A-B50597210401}" dt="2026-01-27T15:48:35.980" v="32" actId="1076"/>
        <pc:sldMkLst>
          <pc:docMk/>
          <pc:sldMk cId="2510157298" sldId="671"/>
        </pc:sldMkLst>
        <pc:spChg chg="mod">
          <ac:chgData name="Alexander Deliukov" userId="d5fda0f2-1d08-4016-b7e9-bb882f168707" providerId="ADAL" clId="{FE9DFF45-01DC-45CC-A80A-B50597210401}" dt="2026-01-27T15:48:35.980" v="32" actId="1076"/>
          <ac:spMkLst>
            <pc:docMk/>
            <pc:sldMk cId="2510157298" sldId="671"/>
            <ac:spMk id="4" creationId="{18C55726-5E4A-A0F6-F79D-6164468DD29C}"/>
          </ac:spMkLst>
        </pc:spChg>
      </pc:sldChg>
      <pc:sldChg chg="modSp mod">
        <pc:chgData name="Alexander Deliukov" userId="d5fda0f2-1d08-4016-b7e9-bb882f168707" providerId="ADAL" clId="{FE9DFF45-01DC-45CC-A80A-B50597210401}" dt="2026-01-27T15:48:39.403" v="33" actId="14100"/>
        <pc:sldMkLst>
          <pc:docMk/>
          <pc:sldMk cId="2605909906" sldId="672"/>
        </pc:sldMkLst>
        <pc:spChg chg="mod">
          <ac:chgData name="Alexander Deliukov" userId="d5fda0f2-1d08-4016-b7e9-bb882f168707" providerId="ADAL" clId="{FE9DFF45-01DC-45CC-A80A-B50597210401}" dt="2026-01-27T15:48:39.403" v="33" actId="14100"/>
          <ac:spMkLst>
            <pc:docMk/>
            <pc:sldMk cId="2605909906" sldId="672"/>
            <ac:spMk id="2" creationId="{EBAEAC63-C46E-AFD3-8AD2-ABA511DAD7A3}"/>
          </ac:spMkLst>
        </pc:spChg>
      </pc:sldChg>
      <pc:sldChg chg="modSp mod">
        <pc:chgData name="Alexander Deliukov" userId="d5fda0f2-1d08-4016-b7e9-bb882f168707" providerId="ADAL" clId="{FE9DFF45-01DC-45CC-A80A-B50597210401}" dt="2026-01-27T15:48:43.866" v="35" actId="1076"/>
        <pc:sldMkLst>
          <pc:docMk/>
          <pc:sldMk cId="1442533396" sldId="673"/>
        </pc:sldMkLst>
        <pc:spChg chg="mod">
          <ac:chgData name="Alexander Deliukov" userId="d5fda0f2-1d08-4016-b7e9-bb882f168707" providerId="ADAL" clId="{FE9DFF45-01DC-45CC-A80A-B50597210401}" dt="2026-01-27T15:48:43.866" v="35" actId="1076"/>
          <ac:spMkLst>
            <pc:docMk/>
            <pc:sldMk cId="1442533396" sldId="673"/>
            <ac:spMk id="4" creationId="{B86F7BA3-B558-E7EE-49BC-1EDCDFCA81CE}"/>
          </ac:spMkLst>
        </pc:spChg>
      </pc:sldChg>
      <pc:sldChg chg="modSp mod">
        <pc:chgData name="Alexander Deliukov" userId="d5fda0f2-1d08-4016-b7e9-bb882f168707" providerId="ADAL" clId="{FE9DFF45-01DC-45CC-A80A-B50597210401}" dt="2026-01-27T15:48:46.945" v="36" actId="1076"/>
        <pc:sldMkLst>
          <pc:docMk/>
          <pc:sldMk cId="3900238749" sldId="675"/>
        </pc:sldMkLst>
        <pc:spChg chg="mod">
          <ac:chgData name="Alexander Deliukov" userId="d5fda0f2-1d08-4016-b7e9-bb882f168707" providerId="ADAL" clId="{FE9DFF45-01DC-45CC-A80A-B50597210401}" dt="2026-01-27T15:48:46.945" v="36" actId="1076"/>
          <ac:spMkLst>
            <pc:docMk/>
            <pc:sldMk cId="3900238749" sldId="675"/>
            <ac:spMk id="4" creationId="{98F002ED-7076-C12C-76BA-4FEBBC6F2705}"/>
          </ac:spMkLst>
        </pc:spChg>
      </pc:sldChg>
      <pc:sldChg chg="modSp mod">
        <pc:chgData name="Alexander Deliukov" userId="d5fda0f2-1d08-4016-b7e9-bb882f168707" providerId="ADAL" clId="{FE9DFF45-01DC-45CC-A80A-B50597210401}" dt="2026-01-27T15:48:56.066" v="40" actId="1076"/>
        <pc:sldMkLst>
          <pc:docMk/>
          <pc:sldMk cId="3354913082" sldId="676"/>
        </pc:sldMkLst>
        <pc:spChg chg="mod">
          <ac:chgData name="Alexander Deliukov" userId="d5fda0f2-1d08-4016-b7e9-bb882f168707" providerId="ADAL" clId="{FE9DFF45-01DC-45CC-A80A-B50597210401}" dt="2026-01-27T15:48:50.633" v="38" actId="1076"/>
          <ac:spMkLst>
            <pc:docMk/>
            <pc:sldMk cId="3354913082" sldId="676"/>
            <ac:spMk id="19" creationId="{8DC1423C-2E75-48AE-A98F-626668954196}"/>
          </ac:spMkLst>
        </pc:spChg>
        <pc:spChg chg="mod">
          <ac:chgData name="Alexander Deliukov" userId="d5fda0f2-1d08-4016-b7e9-bb882f168707" providerId="ADAL" clId="{FE9DFF45-01DC-45CC-A80A-B50597210401}" dt="2026-01-27T15:48:54.104" v="39" actId="1076"/>
          <ac:spMkLst>
            <pc:docMk/>
            <pc:sldMk cId="3354913082" sldId="676"/>
            <ac:spMk id="29" creationId="{4ECDE187-04E2-45C2-AB71-3163282F7484}"/>
          </ac:spMkLst>
        </pc:spChg>
        <pc:spChg chg="mod">
          <ac:chgData name="Alexander Deliukov" userId="d5fda0f2-1d08-4016-b7e9-bb882f168707" providerId="ADAL" clId="{FE9DFF45-01DC-45CC-A80A-B50597210401}" dt="2026-01-27T15:48:56.066" v="40" actId="1076"/>
          <ac:spMkLst>
            <pc:docMk/>
            <pc:sldMk cId="3354913082" sldId="676"/>
            <ac:spMk id="41" creationId="{D9C87595-16A2-4A0F-9DBB-4AF40FA3BA2C}"/>
          </ac:spMkLst>
        </pc:spChg>
      </pc:sldChg>
      <pc:sldChg chg="modSp mod">
        <pc:chgData name="Alexander Deliukov" userId="d5fda0f2-1d08-4016-b7e9-bb882f168707" providerId="ADAL" clId="{FE9DFF45-01DC-45CC-A80A-B50597210401}" dt="2026-01-27T15:48:59.886" v="41" actId="1076"/>
        <pc:sldMkLst>
          <pc:docMk/>
          <pc:sldMk cId="579631938" sldId="677"/>
        </pc:sldMkLst>
        <pc:spChg chg="mod">
          <ac:chgData name="Alexander Deliukov" userId="d5fda0f2-1d08-4016-b7e9-bb882f168707" providerId="ADAL" clId="{FE9DFF45-01DC-45CC-A80A-B50597210401}" dt="2026-01-27T15:48:59.886" v="41" actId="1076"/>
          <ac:spMkLst>
            <pc:docMk/>
            <pc:sldMk cId="579631938" sldId="677"/>
            <ac:spMk id="4" creationId="{B6E2F0C4-3708-062E-837B-49F21B8E51C4}"/>
          </ac:spMkLst>
        </pc:spChg>
      </pc:sldChg>
    </pc:docChg>
  </pc:docChgLst>
  <pc:docChgLst>
    <pc:chgData name="Alexander Deliukov" userId="S::alexander_think-e.be#ext#@flux50.onmicrosoft.com::bee075c1-faac-4166-8fcb-7b2057bad6f6" providerId="AD" clId="Web-{CE68FF0F-593C-B3D1-401C-44E7DE2D1997}"/>
    <pc:docChg chg="modSld">
      <pc:chgData name="Alexander Deliukov" userId="S::alexander_think-e.be#ext#@flux50.onmicrosoft.com::bee075c1-faac-4166-8fcb-7b2057bad6f6" providerId="AD" clId="Web-{CE68FF0F-593C-B3D1-401C-44E7DE2D1997}" dt="2026-02-09T14:19:17.013" v="2" actId="14100"/>
      <pc:docMkLst>
        <pc:docMk/>
      </pc:docMkLst>
      <pc:sldChg chg="addSp modSp">
        <pc:chgData name="Alexander Deliukov" userId="S::alexander_think-e.be#ext#@flux50.onmicrosoft.com::bee075c1-faac-4166-8fcb-7b2057bad6f6" providerId="AD" clId="Web-{CE68FF0F-593C-B3D1-401C-44E7DE2D1997}" dt="2026-02-09T14:19:17.013" v="2" actId="14100"/>
        <pc:sldMkLst>
          <pc:docMk/>
          <pc:sldMk cId="2340336029" sldId="652"/>
        </pc:sldMkLst>
        <pc:picChg chg="add mod">
          <ac:chgData name="Alexander Deliukov" userId="S::alexander_think-e.be#ext#@flux50.onmicrosoft.com::bee075c1-faac-4166-8fcb-7b2057bad6f6" providerId="AD" clId="Web-{CE68FF0F-593C-B3D1-401C-44E7DE2D1997}" dt="2026-02-09T14:19:17.013" v="2" actId="14100"/>
          <ac:picMkLst>
            <pc:docMk/>
            <pc:sldMk cId="2340336029" sldId="652"/>
            <ac:picMk id="5" creationId="{A4C63499-DEE7-CAC2-6063-680106BB8A9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2026. 3. 15.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Modifica dello stile del testo master</a:t>
            </a:r>
          </a:p>
          <a:p>
            <a:pPr lvl="1"/>
            <a:r>
              <a:rPr lang="ko-KR" altLang="en-US"/>
              <a:t>Secondo livello</a:t>
            </a:r>
          </a:p>
          <a:p>
            <a:pPr lvl="2"/>
            <a:r>
              <a:rPr lang="ko-KR" altLang="en-US"/>
              <a:t>Terzo livello</a:t>
            </a:r>
          </a:p>
          <a:p>
            <a:pPr lvl="3"/>
            <a:r>
              <a:rPr lang="ko-KR" altLang="en-US"/>
              <a:t>Quarto livello</a:t>
            </a:r>
          </a:p>
          <a:p>
            <a:pPr lvl="4"/>
            <a:r>
              <a:rPr lang="ko-KR" altLang="en-US"/>
              <a:t>Quinto livello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8b75d0b6e56042db759308de25b428c2%7C0e2ed45596af4100bed3a8e5fd981685%7C0%7C0%7C638989652911880494%7CUnknown%7CTWFpbGZsb3d8eyJFbXB0eU1hcGkiOnRydWUsIlYiOiIwLjAuMDAwMCIsIlAiOiJXaW4zMiIsIkFOIjoiTWFpbCIsIldUIjoyfQ%3D%3D%7C0%7C%7C%7C&amp;sdata=%2FITZkt%2BIetR6zgRVbzpDpm%2Fe6Dlg1L5kh3Mm8lyobao%3D&amp;reserved=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-efficient-products.ec.europa.eu/ecodesign-and-energy-label/understanding-energy-label_e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ich.co.uk/reviews/fridge-freezers/article/how-to-defrost-your-fridge-freezer-axDiH1G0Zd4i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.howstuffworks.com/environmental/green-tech/sustainable/smart-power-strip.htm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coop.eu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index.php?categoryid=1459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very1.energy/learning-materials" TargetMode="External"/><Relationship Id="rId5" Type="http://schemas.openxmlformats.org/officeDocument/2006/relationships/hyperlink" Target="https://www.energymonitor.ai/opinion/opinion-dispelling-myths-around-renewable-energy-technologies/?cf-view" TargetMode="External"/><Relationship Id="rId4" Type="http://schemas.openxmlformats.org/officeDocument/2006/relationships/hyperlink" Target="https://every1.energy/learning-materials/what-energy-community-and-why-should-i-join" TargetMode="External"/></Relationships>
</file>

<file path=ppt/notesSlides/_rels/notes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Vorarlberger_Kraftwerke-Energy_meter_(electro)-smart_meter-02ASD.jpg" TargetMode="External"/><Relationship Id="rId13" Type="http://schemas.openxmlformats.org/officeDocument/2006/relationships/hyperlink" Target="https://creativecommons.org/publicdomain/zero/1.0/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creativecommons.org/licenses/by-sa/2.0/" TargetMode="External"/><Relationship Id="rId12" Type="http://schemas.openxmlformats.org/officeDocument/2006/relationships/hyperlink" Target="https://www.flickr.com/photos/dennissylvesterhurd/14425711711/in/photolist-nYKxvr-ae584u-rmB7jz-6EV3kZ-r5hbgV-Zc9CcY-XbvGTW-s3ZXqC-2nm2k68-8AN3SK-hcvJv-doMV6t-moh9jW-ftZ4iY-KpcKT-ceme3-2cd59s-douphm-8twuwn-4H3HYX-9MScDZ-XMzjLr-XMyFLK-vzL8iF-8RSYpk-a6526e-fQDqrz-o5g5Y-gHGmt-9zqsMe-9zqsHV-2Gexsp-96bC4t-2pknfb6-9uiLJ8-r7SVqA-9uiLAV-2nyHGon-bBwXK-4EffyG-92R5Du-79YGDx-7EtaN7-z7XgLu-4aFPxi-zng5GS-pfb6jT-zqqYTe-5SpzgV-z84m8H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flickr.com/photos/runasun/4531010970/in/photolist-A22YkS-7UoBGN-yoC18r-8Pco9t-5F64Yh-47UmLv-8zeaRX-cAuqrJ-cfpbU-8kvbRu-53QL3o-b4FmCP-8yaPuZ-29X6Ey-busgmk-NMx9Yg-31Krp8-edA7rR-2yUoaZ-5UjNoL-89B1bV-6fC1GJ-2D8m2p-3i6Qar-C9fQW-7wPmj-2AZgnA-8WLNZp-5D8zX-a1B3aL-5d7Fab-dGHwQ2-2DcQCd-8R1qa3-6vWc6-98YTMT-4c7Di8-k52dG-bFWRP-9oC7Cq-eyB4P-duFqnJ-b7F9bz-MBFob-27cHUML-9EwpBG-f1WV9R" TargetMode="External"/><Relationship Id="rId11" Type="http://schemas.openxmlformats.org/officeDocument/2006/relationships/hyperlink" Target="https://www.flickr.com/photos/codeofthenew/15011000448/" TargetMode="External"/><Relationship Id="rId5" Type="http://schemas.openxmlformats.org/officeDocument/2006/relationships/hyperlink" Target="https://creativecommons.org/licenses/by-nc-nd/2.0/" TargetMode="External"/><Relationship Id="rId15" Type="http://schemas.openxmlformats.org/officeDocument/2006/relationships/hyperlink" Target="https://www.flickr.com/photos/87547772@N00/539175921" TargetMode="External"/><Relationship Id="rId10" Type="http://schemas.openxmlformats.org/officeDocument/2006/relationships/hyperlink" Target="https://creativecommons.org/licenses/by/2.0/" TargetMode="External"/><Relationship Id="rId4" Type="http://schemas.openxmlformats.org/officeDocument/2006/relationships/hyperlink" Target="https://www.flickr.com/photos/60486986@N05/23388097312/" TargetMode="External"/><Relationship Id="rId9" Type="http://schemas.openxmlformats.org/officeDocument/2006/relationships/hyperlink" Target="https://www.flickr.com/photos/193030246@N04/51185443459/in/photolist-2kZ5M4R-YHoUDo-2gVhBWm-EHmde9-EdduiC-Bbtyo8-FaVAcR-FaVAwD-F8C5U9-F8C7tG-EHmdTL-bmrWfT-EHme8U-FaVzkk-F8C7Bs-EHmfAU-EZekkJ-EHmeyU-FaVCeg-gmHV8W-FaVzxz-EZenzy-F2wv2F-o68auJ-F2wuor-EHmfLU-EZemMG-2gViDpA-LEdN9a-ABXbz-2pVvMsu-EZeqrf-Edyai2-FaVGaH-EddCAu-F8CcVy-21fHMqa-EZeqSq-Edybpk-EHmjKL-EdyaKe-2kZ2TrW-8WooS2-7k9nHa-BaGwqh-7kdh2Y-ezxMh4-2nBQC5a-4QjWQ2-riod3" TargetMode="External"/><Relationship Id="rId14" Type="http://schemas.openxmlformats.org/officeDocument/2006/relationships/hyperlink" Target="https://www.flickr.com/photos/jirka_matousek/50749644658/" TargetMode="External"/></Relationships>
</file>

<file path=ppt/notesSlides/_rels/notes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2.0/" TargetMode="External"/><Relationship Id="rId3" Type="http://schemas.openxmlformats.org/officeDocument/2006/relationships/hyperlink" Target="https://www.flickr.com/photos/151653494@N04/32459482564/in/photolist-Rskki7" TargetMode="External"/><Relationship Id="rId7" Type="http://schemas.openxmlformats.org/officeDocument/2006/relationships/hyperlink" Target="https://www.flickr.com/photos/vizpix/4544572654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reativecommons.org/licenses/by-sa/4.0/deed.en" TargetMode="External"/><Relationship Id="rId5" Type="http://schemas.openxmlformats.org/officeDocument/2006/relationships/hyperlink" Target="https://commons.wikimedia.org/w/index.php?curid=106631515" TargetMode="External"/><Relationship Id="rId4" Type="http://schemas.openxmlformats.org/officeDocument/2006/relationships/hyperlink" Target="https://creativecommons.org/licenses/by/2.0/" TargetMode="External"/><Relationship Id="rId9" Type="http://schemas.openxmlformats.org/officeDocument/2006/relationships/hyperlink" Target="https://www.flickr.com/photos/dfid/21375818360/in/photolist-yyUE5q-8fsNLX-TodgT1-28zYvnc-2mGzX8W-VY1H1F-7dzWrF-atbVgq-2o1yhrw-2o1yhqQ-286BAUy-Af3ujk-2mGzWYH-2o4Eh8X-2o6bJBg-c19xwG-2887yFi-x7kE7x-2o694Hw-tvptVY-2kRFrfz-uaQve5-MwsBjH-XV7ZC7-SobHar-8fwbVG-MwsBhD-L4tjGf-2887yQg-nWw1KG-c1cead-nqjvL3-dj4quJ-2mPVTn7-2o1wS1v-Lc6pve-2hiCYHV-c1cecy-Jtbgnx-c19xVQ-dj4qfW-2nHDTEu-MfTHPr-nZmA2U-nHSJ3Y-c19xUj-P89Vmy-Xc9uog-dj4pA1-nMf2gx" TargetMode="Externa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artenergygb.org/smart-living/smart-energy-tips/switching-appliances-off-stand-by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Partecipa alla transizione energetica digitale:</a:t>
            </a:r>
            <a:r>
              <a:rPr lang="en-US" altLang="ko-KR" sz="1200" dirty="0">
                <a:solidFill>
                  <a:schemeClr val="tx2"/>
                </a:solidFill>
                <a:cs typeface="Arial" panose="020B0604020202020204" pitchFamily="34" charset="0"/>
              </a:rPr>
              <a:t> 10 semplici passi che puoi compiere oggi stesso!</a:t>
            </a:r>
            <a:endParaRPr lang="ko-KR" altLang="en-US" sz="12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 progetto ha ricevuto finanziamenti dal programma Horizon dell'Unione Europea per la ricerca e l'innovazione (2021-2027) nell'ambito della convenzione di sovvenzione n. 101075596. La responsabilità per il contenuto di questo materiale ricade esclusivamente sul progetto Every1 e non riflette necessariamente l'opinione dell'Unione Europea. La presentazione è concessa in licenza 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CC BY-SA 4.0,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salvo diversa indicazione.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1773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3. Aumentare l'efficienza: investire in elettrodomestici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Quando acquisti nuovi elettrodomestici (come frigoriferi, lavatrici e lavastoviglie), scegli modelli efficienti dal punto di vista energetico.</a:t>
            </a:r>
            <a:endParaRPr lang="en-US" sz="1200" b="1" dirty="0">
              <a:solidFill>
                <a:srgbClr val="2B2C30"/>
              </a:solidFill>
              <a:ea typeface="Public Sans"/>
              <a:cs typeface="Segoe UI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Le etichette energetiche dell'UE 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ti aiutano a scegliere elettrodomestici più efficienti dal punto di vista energetico. 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Considerate il risparmio a lungo termine sulle bollette energetiche quando investite in elettrodomestici più efficienti.</a:t>
            </a:r>
            <a:endParaRPr lang="en-US" sz="1200" b="1" dirty="0">
              <a:solidFill>
                <a:srgbClr val="2B2C30"/>
              </a:solidFill>
              <a:ea typeface="Public Sans"/>
              <a:cs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5193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4. Sbrinate regolarmente il congelatore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latinLnBrk="0"/>
            <a:r>
              <a:rPr lang="en-US" sz="1200" i="1" dirty="0">
                <a:solidFill>
                  <a:schemeClr val="accent2"/>
                </a:solidFill>
              </a:rPr>
              <a:t>Perché è importante sbrinare regolarmente il congelatore?</a:t>
            </a:r>
          </a:p>
          <a:p>
            <a:pPr algn="ctr" latinLnBrk="0"/>
            <a:endParaRPr lang="en-US" sz="120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3043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4. Sbrinate regolarmente il congelatore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L'accumulo di ghiaccio nel congelatore può comportare un aumento del consumo energetico. Questo perché il congelatore deve lavorare di più per mantenere freschi gli alimenti.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Sbrinare regolarmente il congelatore può prevenire l'accumulo di ghiaccio. 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Scopri come sbrinare un congelatore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.</a:t>
            </a:r>
          </a:p>
          <a:p>
            <a:endParaRPr lang="en-GB" dirty="0"/>
          </a:p>
          <a:p>
            <a:r>
              <a:rPr lang="en-GB" dirty="0"/>
              <a:t>https://www.which.co.uk/reviews/fridge-freezers/article/how-to-defrost-your-fridge-freezer-axDiH1G0Zd4i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7896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4. Scollegare i dispositivi elettronici inutilizzati </a:t>
            </a:r>
            <a:endParaRPr lang="en-US" sz="105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Che cos'è l'energia "fantasma"?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9791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4. Scollegare gli apparecchi elettronici inattivi </a:t>
            </a:r>
            <a:endParaRPr lang="en-US" sz="1050" dirty="0">
              <a:solidFill>
                <a:schemeClr val="bg1"/>
              </a:solidFill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L'energia "fantasma" o "in standby" è quella che gli elettrodomestici consumano anche quando non sono in uso.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È possibile utilizzare le letture del contatore intelligente per verificare il consumo energetico "invisibile".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Valutare la possibilità di scollegare gli apparecchi elettronici e gli elettrodomestici che non sono in uso, come caricabatterie, televisori ed elettrodomestici da cucina. 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Potresti prendere in considerazione l'utilizzo 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di prese 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multiple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 intelligenti 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per gestire più dispositivi.</a:t>
            </a:r>
            <a:endParaRPr lang="en-US" sz="1200" dirty="0"/>
          </a:p>
          <a:p>
            <a:endParaRPr lang="en-GB" dirty="0"/>
          </a:p>
          <a:p>
            <a:r>
              <a:rPr lang="en-GB" dirty="0"/>
              <a:t>https://science.howstuffworks.com/environmental/green-tech/sustainable/smart-power-strip.htm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9638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noProof="0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5. Realizza una casa intelligente</a:t>
            </a:r>
            <a:endParaRPr lang="en-GB" sz="1050" noProof="0" dirty="0">
              <a:solidFill>
                <a:schemeClr val="bg1"/>
              </a:solidFill>
            </a:endParaRPr>
          </a:p>
          <a:p>
            <a:pPr algn="ctr" latinLnBrk="0"/>
            <a:r>
              <a:rPr lang="en-GB" sz="1200" i="1" noProof="0" dirty="0">
                <a:solidFill>
                  <a:schemeClr val="accent2"/>
                </a:solidFill>
              </a:rPr>
              <a:t>Quali tecnologie per la casa intelligente possono aiutarti a risparmiare energia e come funzionano?</a:t>
            </a:r>
          </a:p>
          <a:p>
            <a:pPr algn="ctr" latinLnBrk="0"/>
            <a:endParaRPr lang="en-GB" sz="1200" i="1" noProof="0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8245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noProof="0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5. Implementare una casa intelligente</a:t>
            </a:r>
            <a:endParaRPr lang="en-GB" sz="1050" noProof="0" dirty="0">
              <a:solidFill>
                <a:schemeClr val="bg1"/>
              </a:solidFill>
            </a:endParaRPr>
          </a:p>
          <a:p>
            <a:pPr marL="457200" indent="-457200" latinLnBrk="0">
              <a:buChar char="•"/>
            </a:pP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Prese, luci e termostati intelligenti possono automatizzare e supportare l'ottimizzazione energetica.</a:t>
            </a:r>
            <a:endParaRPr lang="en-GB" sz="1200" noProof="0" dirty="0">
              <a:solidFill>
                <a:srgbClr val="242424"/>
              </a:solidFill>
              <a:ea typeface="Public Sans"/>
              <a:cs typeface="Segoe UI"/>
            </a:endParaRPr>
          </a:p>
          <a:p>
            <a:pPr marL="457200" indent="-457200" latinLnBrk="0">
              <a:buChar char="•"/>
            </a:pP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Questi dispositivi </a:t>
            </a:r>
            <a:r>
              <a:rPr lang="en-GB" sz="1200" dirty="0">
                <a:solidFill>
                  <a:srgbClr val="2B2C30"/>
                </a:solidFill>
                <a:ea typeface="Public Sans"/>
                <a:cs typeface="Segoe UI"/>
              </a:rPr>
              <a:t>sono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controllati a distanza tramite app per smartphone, consentendo di monitorare e regolare il consumo energetico in tempo reale. </a:t>
            </a:r>
            <a:endParaRPr lang="en-GB" sz="1200" noProof="0" dirty="0">
              <a:solidFill>
                <a:srgbClr val="242424"/>
              </a:solidFill>
              <a:ea typeface="Public Sans"/>
              <a:cs typeface="Segoe UI"/>
            </a:endParaRPr>
          </a:p>
          <a:p>
            <a:pPr marL="457200" indent="-457200" latinLnBrk="0">
              <a:buChar char="•"/>
            </a:pP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È possibile programmare l'accensione e lo spegnimento di luci ed elettrodomestici quando necessario.</a:t>
            </a:r>
          </a:p>
          <a:p>
            <a:pPr marL="457200" indent="-457200" latinLnBrk="0">
              <a:buChar char="•"/>
            </a:pP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I termostati intelligenti possono essere utilizzati per mantenere un riscaldamento e un raffreddamento efficienti.</a:t>
            </a:r>
            <a:endParaRPr lang="en-GB" sz="1200" noProof="0" dirty="0">
              <a:solidFill>
                <a:srgbClr val="242424"/>
              </a:solidFill>
              <a:ea typeface="Public Sans"/>
              <a:cs typeface="Segoe U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6914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7. Utilizza termostati intelligenti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latinLnBrk="0"/>
            <a:r>
              <a:rPr lang="en-US" sz="1200" i="1" dirty="0">
                <a:solidFill>
                  <a:schemeClr val="accent2"/>
                </a:solidFill>
              </a:rPr>
              <a:t>Che cos'è un termostato intelligente e come può aiutare a risparmiare energia?</a:t>
            </a:r>
          </a:p>
          <a:p>
            <a:pPr algn="ctr" latinLnBrk="0"/>
            <a:endParaRPr lang="en-US" sz="120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8622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7. Utilizza termostati intelligenti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57200" indent="-457200" latinLnBrk="0">
              <a:buFontTx/>
              <a:buChar char="•"/>
            </a:pP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I termostati intelligenti consentono di gestire a distanza la temperatura della vostra casa tramite </a:t>
            </a:r>
            <a:r>
              <a:rPr lang="en-GB" sz="1200" dirty="0">
                <a:solidFill>
                  <a:srgbClr val="2B2C30"/>
                </a:solidFill>
                <a:ea typeface="Public Sans"/>
                <a:cs typeface="Segoe UI"/>
              </a:rPr>
              <a:t>app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 per smartphone</a:t>
            </a:r>
            <a:r>
              <a:rPr lang="en-GB" sz="1200" dirty="0">
                <a:solidFill>
                  <a:srgbClr val="2B2C30"/>
                </a:solidFill>
                <a:ea typeface="Public Sans"/>
                <a:cs typeface="Segoe UI"/>
              </a:rPr>
              <a:t>.</a:t>
            </a:r>
          </a:p>
          <a:p>
            <a:pPr marL="457200" indent="-457200" latinLnBrk="0">
              <a:buFontTx/>
              <a:buChar char="•"/>
            </a:pP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I termostati intelligenti sono in grado di apprendere le tue abitudini e ottimizzare il riscaldamento e il raffreddamento per risparmiare energia. </a:t>
            </a:r>
            <a:r>
              <a:rPr lang="en-GB" sz="1200" dirty="0">
                <a:solidFill>
                  <a:srgbClr val="2B2C30"/>
                </a:solidFill>
                <a:ea typeface="Public Sans"/>
                <a:cs typeface="Segoe UI"/>
              </a:rPr>
              <a:t>Puoi anche </a:t>
            </a: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impostare programmi di temperatura per ridurre il riscaldamento e il raffreddamento quando dormi o sei fuori casa.</a:t>
            </a:r>
            <a:endParaRPr lang="en-GB" sz="1200" noProof="0" dirty="0">
              <a:solidFill>
                <a:srgbClr val="242424"/>
              </a:solidFill>
              <a:ea typeface="Public Sans"/>
              <a:cs typeface="Segoe U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03218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8. Utilizza prese multiple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latinLnBrk="0"/>
            <a:r>
              <a:rPr lang="en-US" sz="1200" i="1" dirty="0">
                <a:solidFill>
                  <a:schemeClr val="accent2"/>
                </a:solidFill>
              </a:rPr>
              <a:t>Quali sono i vantaggi delle prese multiple intelligenti e in che modo possono aiutare a ridurre il consumo energetico?</a:t>
            </a:r>
          </a:p>
          <a:p>
            <a:pPr algn="ctr" latinLnBrk="0"/>
            <a:endParaRPr lang="en-US" sz="120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0815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/>
              <a:t>La transizione energetica digitale offre a tutti l'opportunità di comprendere meglio il proprio consumo energetico. Comprendendo il nostro consumo energetico possiamo prendere decisioni informate su come risparmiare energia, senza inconvenienti o sacrifici in termini di comfort. Piccoli cambiamenti possono significare anche grandi risparmi sui costi!  </a:t>
            </a:r>
          </a:p>
          <a:p>
            <a:pPr latinLnBrk="0"/>
            <a:endParaRPr lang="en-GB" sz="1200" dirty="0"/>
          </a:p>
          <a:p>
            <a:pPr latinLnBrk="0"/>
            <a:r>
              <a:rPr lang="en-GB" sz="1200" dirty="0"/>
              <a:t>In questa breve presentazione esploreremo: </a:t>
            </a:r>
          </a:p>
          <a:p>
            <a:endParaRPr lang="en-GB" sz="1200" dirty="0"/>
          </a:p>
          <a:p>
            <a:pPr marL="457200" indent="-457200" latinLnBrk="0">
              <a:buChar char="•"/>
            </a:pPr>
            <a:r>
              <a:rPr lang="en-GB" sz="1200" dirty="0"/>
              <a:t>Semplici passaggi che puoi seguire per comprendere il tuo consumo energetico.</a:t>
            </a:r>
          </a:p>
          <a:p>
            <a:pPr marL="457200" indent="-457200" latinLnBrk="0">
              <a:buChar char="•"/>
            </a:pPr>
            <a:r>
              <a:rPr lang="en-GB" sz="1200" dirty="0"/>
              <a:t>Scelte positive che potete fare per ridurre il vostro consumo energetico e potenzialmente risparmiare denaro.</a:t>
            </a:r>
          </a:p>
          <a:p>
            <a:pPr latinLnBrk="0"/>
            <a:endParaRPr lang="en-GB" sz="1200" dirty="0"/>
          </a:p>
          <a:p>
            <a:pPr latinLnBrk="0"/>
            <a:r>
              <a:rPr lang="en-GB" sz="1200" dirty="0"/>
              <a:t>Che viviate in una casa o in un appartamento, che siate in affitto, che viviate in un alloggio popolare o che siate proprietari di una casa, questa presentazione contiene consigli utili per voi.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57928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8. Utilizza le ciabatte elettriche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Le ciabatte elettriche consentono di spegnere più dispositivi contemporaneamente. 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Le ciabatte intelligenti possono interrompere automaticamente l'alimentazione dei dispositivi che non sono in uso. È inoltre possibile gestire le ciabatte intelligenti da remoto tramite app per smartphone.</a:t>
            </a:r>
          </a:p>
          <a:p>
            <a:pPr marL="457200" indent="-457200" latinLnBrk="0">
              <a:buFontTx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Le ciabatte elettriche possono ridurre il consumo energetico in standby senza compromettere la praticità o il comfort. </a:t>
            </a:r>
          </a:p>
          <a:p>
            <a:pPr marL="457200" indent="-457200" latinLnBrk="0">
              <a:buChar char="•"/>
            </a:pPr>
            <a:endParaRPr lang="en-US" sz="1200" dirty="0">
              <a:solidFill>
                <a:srgbClr val="2B2C30"/>
              </a:solidFill>
              <a:ea typeface="Public Sans"/>
              <a:cs typeface="Segoe U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25371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Calibri"/>
                <a:ea typeface="Public Sans"/>
                <a:cs typeface="Public Sans"/>
                <a:sym typeface="Public Sans"/>
              </a:rPr>
              <a:t>9. Lavorare insieme: il ruolo delle comunità energetiche </a:t>
            </a:r>
            <a:endParaRPr lang="en-US" sz="105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algn="ctr" latinLnBrk="0"/>
            <a:r>
              <a:rPr lang="en-GB" sz="1200" i="1" noProof="0" dirty="0">
                <a:solidFill>
                  <a:schemeClr val="accent2"/>
                </a:solidFill>
              </a:rPr>
              <a:t>In che modo partecipare a una comunità energetica può aiutare te e i tuoi vicini?</a:t>
            </a:r>
          </a:p>
          <a:p>
            <a:pPr algn="ctr" latinLnBrk="0"/>
            <a:endParaRPr lang="en-GB" sz="1200" i="1" noProof="0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36155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Calibri"/>
                <a:ea typeface="Public Sans"/>
                <a:cs typeface="Public Sans"/>
                <a:sym typeface="Public Sans"/>
              </a:rPr>
              <a:t>9. Lavorare insieme: il ruolo delle comunità energetiche </a:t>
            </a:r>
            <a:endParaRPr lang="en-US" sz="105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Le comunità energetiche investono collettivamente in progetti di energia rinnovabile, condividono risorse e si sostengono a vicenda nella riduzione del consumo energetico. 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In Europa esistono migliaia di comunità energetiche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.</a:t>
            </a:r>
          </a:p>
          <a:p>
            <a:pPr marL="457200" indent="-457200" latinLnBrk="0">
              <a:buFontTx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Entra a far parte o crea una comunità energetica per collaborare con i tuoi vicini su iniziative di risparmio energetico. </a:t>
            </a:r>
            <a:endParaRPr lang="en-US" sz="1200" dirty="0">
              <a:ea typeface="Public Sans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Segoe UI"/>
              </a:rPr>
              <a:t>Lavorando insieme, i membri possono beneficiare della condivisione delle conoscenze, del potere d'acquisto all'ingrosso e della contrattazione collettiva per ottenere tariffe energetiche più vantaggiose.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Public Sans"/>
              </a:rPr>
              <a:t> </a:t>
            </a:r>
            <a:endParaRPr lang="en-US" sz="1200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https://www.rescoop.eu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57370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10. Scopri dove puoi trovare supporto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latinLnBrk="0"/>
            <a:r>
              <a:rPr lang="en-GB" sz="1200" i="1" noProof="0" dirty="0">
                <a:solidFill>
                  <a:schemeClr val="accent2"/>
                </a:solidFill>
              </a:rPr>
              <a:t>In che modo i gruppi e le organizzazioni locali che si occupano di energia possono aiutarti a raggiungere i tuoi obiettivi di risparmio energetico?</a:t>
            </a:r>
          </a:p>
          <a:p>
            <a:pPr algn="ctr" latinLnBrk="0"/>
            <a:endParaRPr lang="en-GB" sz="1200" i="1" noProof="0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192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10. Scopri dove puoi ottenere assistenza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57200" indent="-457200" latinLnBrk="0">
              <a:buChar char="•"/>
            </a:pP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Cerca gruppi, organizzazioni e programmi governativi locali che si occupano di energia e offrono risorse e supporto per iniziative di risparmio energetico. </a:t>
            </a:r>
          </a:p>
          <a:p>
            <a:pPr marL="457200" indent="-457200" latinLnBrk="0">
              <a:buChar char="•"/>
            </a:pP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Questi gruppi possono fornire informazioni preziose, assistenza tecnica e talvolta anche incentivi finanziari per aiutarti ad attuare pratiche efficienti dal punto di vista energetico. </a:t>
            </a:r>
          </a:p>
          <a:p>
            <a:pPr marL="457200" indent="-457200" latinLnBrk="0">
              <a:buChar char="•"/>
            </a:pPr>
            <a:r>
              <a:rPr lang="en-GB" sz="1200" noProof="0" dirty="0">
                <a:solidFill>
                  <a:srgbClr val="2B2C30"/>
                </a:solidFill>
                <a:ea typeface="Public Sans"/>
                <a:cs typeface="Segoe UI"/>
              </a:rPr>
              <a:t>Controlla i database online, le bacheche della comunità e i siti web delle amministrazioni locali per conoscere le risorse disponibili.</a:t>
            </a:r>
            <a:endParaRPr lang="en-GB" sz="1200" noProof="0" dirty="0">
              <a:solidFill>
                <a:srgbClr val="2B2C30"/>
              </a:solidFill>
              <a:ea typeface="Public Sans"/>
              <a:cs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38856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Prossimi passi</a:t>
            </a:r>
            <a:endParaRPr lang="ko-KR" altLang="en-US" sz="12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Se desideri saperne di più sulla transizione energetica digitale, potresti trovare utili le seguenti risorse: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 Consulta la serie di corsi brevi di Every1: 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  <a:hlinkClick r:id="rId3"/>
              </a:rPr>
              <a:t>Digital Energy Essentials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</a:rPr>
              <a:t>.</a:t>
            </a:r>
            <a:endParaRPr lang="ko-KR" altLang="en-US" sz="1200" dirty="0">
              <a:solidFill>
                <a:srgbClr val="373737"/>
              </a:solidFill>
              <a:ea typeface="맑은 고딕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Leggi l'opuscolo informativo di Every1 "</a:t>
            </a:r>
            <a:r>
              <a:rPr lang="en-US" altLang="ko-KR" sz="1200" i="1" dirty="0">
                <a:solidFill>
                  <a:srgbClr val="373737"/>
                </a:solidFill>
                <a:hlinkClick r:id="rId4"/>
              </a:rPr>
              <a:t>Che cos'è una comunità energetica e perché dovrei aderirvi?</a:t>
            </a:r>
            <a:endParaRPr lang="ko-KR" altLang="en-US" sz="1200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Leggi l'articolo di Energy Monitor "</a:t>
            </a:r>
            <a:r>
              <a:rPr lang="en-US" altLang="ko-KR" sz="1200" i="1" dirty="0">
                <a:solidFill>
                  <a:srgbClr val="373737"/>
                </a:solidFill>
                <a:hlinkClick r:id="rId5"/>
              </a:rPr>
              <a:t>Sfatare i miti sulle tecnologie delle energie rinnovabili"</a:t>
            </a:r>
            <a:r>
              <a:rPr lang="en-US" altLang="ko-KR" sz="1200" i="1" dirty="0">
                <a:solidFill>
                  <a:srgbClr val="373737"/>
                </a:solidFill>
              </a:rPr>
              <a:t>.</a:t>
            </a:r>
            <a:endParaRPr lang="ko-KR" altLang="en-US" sz="1200" i="1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hlinkClick r:id="rId6"/>
              </a:rPr>
              <a:t>Scopri di più sui materiali didattici del progetto Every1.</a:t>
            </a:r>
            <a:endParaRPr lang="ko-KR" altLang="en-US" sz="1200" dirty="0">
              <a:solidFill>
                <a:srgbClr val="373737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80035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Ringraziamenti</a:t>
            </a:r>
          </a:p>
          <a:p>
            <a:pPr latinLnBrk="0"/>
            <a:r>
              <a:rPr lang="en-GB" dirty="0"/>
              <a:t>Questa presentazione </a:t>
            </a:r>
            <a:r>
              <a:rPr lang="en-GB" i="1" dirty="0"/>
              <a:t>Partecipa alla transizione energetica digitale: 10 semplici passi che puoi compiere oggi stesso! </a:t>
            </a:r>
            <a:r>
              <a:rPr lang="en-GB" dirty="0"/>
              <a:t>è stata realizzata dal progetto Every1 ed è concessa in licenza </a:t>
            </a:r>
            <a:r>
              <a:rPr lang="en-GB" dirty="0">
                <a:hlinkClick r:id="rId3"/>
              </a:rPr>
              <a:t>CC BY-SA 4.0</a:t>
            </a:r>
            <a:r>
              <a:rPr lang="en-GB" dirty="0"/>
              <a:t>, salvo diversa indicazione.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Le immagini utilizzate in questa presentazione sono le seguenti: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Immagine di copertina: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P1010139_smartphone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stekelbes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è concessa in licenza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BY-NC-ND 2.0.</a:t>
            </a:r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Immagine del testo introduttivo: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home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Loraine e Mark è concessa in licenza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US" sz="1200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Comprendi il tuo consumo energetico: </a:t>
            </a:r>
            <a:r>
              <a:rPr lang="en-GB" b="0" i="0" dirty="0" err="1">
                <a:solidFill>
                  <a:srgbClr val="242424"/>
                </a:solidFill>
                <a:effectLst/>
                <a:hlinkClick r:id="rId8"/>
              </a:rPr>
              <a:t>Vorarlberger </a:t>
            </a:r>
            <a:r>
              <a:rPr lang="en-GB" b="0" i="0" dirty="0">
                <a:solidFill>
                  <a:srgbClr val="242424"/>
                </a:solidFill>
                <a:effectLst/>
                <a:hlinkClick r:id="rId8"/>
              </a:rPr>
              <a:t>Kraftwerke-Energy meter (electro)-smart meter-02ASD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di </a:t>
            </a:r>
            <a:r>
              <a:rPr lang="en-GB" b="0" i="0" dirty="0" err="1">
                <a:solidFill>
                  <a:srgbClr val="242424"/>
                </a:solidFill>
                <a:effectLst/>
              </a:rPr>
              <a:t>Asurnipal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è concesso in licenza </a:t>
            </a:r>
            <a:r>
              <a:rPr lang="en-GB" b="0" i="0" dirty="0">
                <a:solidFill>
                  <a:srgbClr val="242424"/>
                </a:solidFill>
                <a:effectLst/>
                <a:hlinkClick r:id="rId3"/>
              </a:rPr>
              <a:t>CC BY-SA 4.0</a:t>
            </a:r>
            <a:r>
              <a:rPr lang="en-GB" b="0" i="0" dirty="0">
                <a:solidFill>
                  <a:srgbClr val="242424"/>
                </a:solidFill>
                <a:effectLst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Scegli un contratto energetico: </a:t>
            </a:r>
            <a:r>
              <a:rPr lang="en-GB" sz="1200" dirty="0">
                <a:solidFill>
                  <a:srgbClr val="242424"/>
                </a:solidFill>
                <a:ea typeface="Public Sans"/>
                <a:cs typeface="Public Sans"/>
                <a:sym typeface="Public Sans"/>
                <a:hlinkClick r:id="rId9"/>
              </a:rPr>
              <a:t>bollette dell'elettricità con lampadina e calcolatrice </a:t>
            </a:r>
            <a:r>
              <a:rPr lang="en-GB" sz="12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di Uswitch.com Images è </a:t>
            </a:r>
            <a:r>
              <a:rPr lang="en-GB" dirty="0">
                <a:solidFill>
                  <a:srgbClr val="242424"/>
                </a:solidFill>
              </a:rPr>
              <a:t>concessa in licenza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CC BY 2.0</a:t>
            </a:r>
            <a:r>
              <a:rPr lang="en-GB" dirty="0">
                <a:solidFill>
                  <a:srgbClr val="242424"/>
                </a:solidFill>
              </a:rPr>
              <a:t>. Questa immagine è stata ritagliata.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Aumenta l'efficienza: Investire in elettrodomestici: </a:t>
            </a:r>
            <a:r>
              <a:rPr lang="en-GB" dirty="0">
                <a:solidFill>
                  <a:srgbClr val="242424"/>
                </a:solidFill>
                <a:hlinkClick r:id="rId11"/>
              </a:rPr>
              <a:t>Samsung </a:t>
            </a:r>
            <a:r>
              <a:rPr lang="en-GB" dirty="0">
                <a:solidFill>
                  <a:srgbClr val="242424"/>
                </a:solidFill>
              </a:rPr>
              <a:t>di </a:t>
            </a:r>
            <a:r>
              <a:rPr lang="en-GB" dirty="0" err="1">
                <a:solidFill>
                  <a:srgbClr val="242424"/>
                </a:solidFill>
              </a:rPr>
              <a:t>CODE_n </a:t>
            </a:r>
            <a:r>
              <a:rPr lang="en-GB" dirty="0">
                <a:solidFill>
                  <a:srgbClr val="242424"/>
                </a:solidFill>
              </a:rPr>
              <a:t>è concesso in licenza </a:t>
            </a:r>
            <a:r>
              <a:rPr lang="en-GB" dirty="0">
                <a:solidFill>
                  <a:srgbClr val="242424"/>
                </a:solidFill>
                <a:hlinkClick r:id="rId10"/>
              </a:rPr>
              <a:t>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Scollegare i dispositivi elettronici inutilizzati: </a:t>
            </a:r>
            <a:r>
              <a:rPr lang="en-GB" dirty="0">
                <a:solidFill>
                  <a:srgbClr val="242424"/>
                </a:solidFill>
                <a:hlinkClick r:id="rId12"/>
              </a:rPr>
              <a:t>Bollitore </a:t>
            </a:r>
            <a:r>
              <a:rPr lang="en-GB" dirty="0">
                <a:solidFill>
                  <a:srgbClr val="242424"/>
                </a:solidFill>
              </a:rPr>
              <a:t>di Denis Sylvester Hurd è </a:t>
            </a:r>
            <a:r>
              <a:rPr lang="en-GB" dirty="0">
                <a:solidFill>
                  <a:srgbClr val="242424"/>
                </a:solidFill>
                <a:hlinkClick r:id="rId13"/>
              </a:rPr>
              <a:t>CC0 1.0</a:t>
            </a:r>
            <a:r>
              <a:rPr lang="en-GB" dirty="0">
                <a:solidFill>
                  <a:srgbClr val="242424"/>
                </a:solidFill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Implementa una casa intelligente: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4"/>
              </a:rPr>
              <a:t>lampadina </a:t>
            </a:r>
            <a:r>
              <a:rPr lang="en-GB" noProof="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4"/>
              </a:rPr>
              <a:t>Wi-Fi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4"/>
              </a:rPr>
              <a:t> UMAX U-Smart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Jirka Matousek è concessa in licenza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CC BY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sym typeface="Public Sans"/>
              </a:rPr>
              <a:t>Sbrinare regolarmente il congelatore: </a:t>
            </a:r>
            <a:r>
              <a:rPr lang="en-GB" dirty="0">
                <a:solidFill>
                  <a:schemeClr val="dk1"/>
                </a:solidFill>
                <a:sym typeface="Public Sans"/>
                <a:hlinkClick r:id="rId15"/>
              </a:rPr>
              <a:t>Stalattiti nel congelatore </a:t>
            </a:r>
            <a:r>
              <a:rPr lang="en-GB" dirty="0">
                <a:solidFill>
                  <a:schemeClr val="dk1"/>
                </a:solidFill>
                <a:sym typeface="Public Sans"/>
              </a:rPr>
              <a:t>di Anders Sandberg è </a:t>
            </a:r>
            <a:r>
              <a:rPr lang="en-GB" dirty="0">
                <a:solidFill>
                  <a:srgbClr val="242424"/>
                </a:solidFill>
              </a:rPr>
              <a:t>concesso in licenza </a:t>
            </a:r>
            <a:r>
              <a:rPr lang="en-GB" dirty="0">
                <a:solidFill>
                  <a:srgbClr val="242424"/>
                </a:solidFill>
                <a:hlinkClick r:id="rId10"/>
              </a:rPr>
              <a:t>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1359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2C076-5568-11C7-637A-4FC27F0AB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378696-0E21-77A1-9189-23747D4FCA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BF1581-5471-3531-8D5E-1126FB2C68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Ringraziamenti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Utilizzare termostati intelligenti: promuovere comportamenti di risparmio energetico: </a:t>
            </a:r>
            <a:r>
              <a:rPr lang="en-GB" dirty="0">
                <a:solidFill>
                  <a:srgbClr val="242424"/>
                </a:solidFill>
                <a:hlinkClick r:id="rId3"/>
              </a:rPr>
              <a:t>regolare il termostato </a:t>
            </a:r>
            <a:r>
              <a:rPr lang="en-GB" dirty="0">
                <a:solidFill>
                  <a:srgbClr val="242424"/>
                </a:solidFill>
              </a:rPr>
              <a:t>di CORGI </a:t>
            </a:r>
            <a:r>
              <a:rPr lang="en-GB" dirty="0" err="1">
                <a:solidFill>
                  <a:srgbClr val="242424"/>
                </a:solidFill>
              </a:rPr>
              <a:t>HomePlan </a:t>
            </a:r>
            <a:r>
              <a:rPr lang="en-GB" dirty="0">
                <a:solidFill>
                  <a:srgbClr val="242424"/>
                </a:solidFill>
              </a:rPr>
              <a:t>è concesso in licenza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CC BY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sym typeface="Public Sans"/>
              </a:rPr>
              <a:t>Utilizza prese multiple: </a:t>
            </a:r>
            <a:r>
              <a:rPr lang="en-GB" dirty="0">
                <a:solidFill>
                  <a:schemeClr val="dk1"/>
                </a:solidFill>
                <a:sym typeface="Public Sans"/>
                <a:hlinkClick r:id="rId5"/>
              </a:rPr>
              <a:t>prese multiple con prolunga.jpg </a:t>
            </a:r>
            <a:r>
              <a:rPr lang="en-GB" dirty="0">
                <a:solidFill>
                  <a:schemeClr val="dk1"/>
                </a:solidFill>
                <a:sym typeface="Public Sans"/>
              </a:rPr>
              <a:t>di Dmitry Makeev è concesso in licenza </a:t>
            </a:r>
            <a:r>
              <a:rPr lang="en-GB" dirty="0">
                <a:solidFill>
                  <a:schemeClr val="dk1"/>
                </a:solidFill>
                <a:sym typeface="Public Sans"/>
                <a:hlinkClick r:id="rId6"/>
              </a:rPr>
              <a:t>CC BY-SA 4.0</a:t>
            </a:r>
            <a:r>
              <a:rPr lang="en-GB" dirty="0">
                <a:solidFill>
                  <a:schemeClr val="dk1"/>
                </a:solidFill>
                <a:sym typeface="Public Sans"/>
              </a:rPr>
              <a:t>.</a:t>
            </a:r>
            <a:endParaRPr lang="en-GB" dirty="0">
              <a:solidFill>
                <a:srgbClr val="242424"/>
              </a:solidFill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Collaborare: Il ruolo delle comunità energetiche: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Energia pulita al lavoro per </a:t>
            </a:r>
            <a:r>
              <a:rPr lang="en-GB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l'Earth Day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!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</a:t>
            </a:r>
            <a:r>
              <a:rPr lang="en-GB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naturalflow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è concesso in licenza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Scopri dove puoi ottenere assistenza: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Mecktilda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e Stefano - agenti di vendita per i sistemi di energia solare Global Cycle Solutions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DIFD – Dipartimento britannico per lo sviluppo internazionale è </a:t>
            </a:r>
            <a:r>
              <a:rPr lang="en-GB" dirty="0">
                <a:solidFill>
                  <a:srgbClr val="242424"/>
                </a:solidFill>
              </a:rPr>
              <a:t>concesso in licenza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CC BY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Questa immagine è stata ritagliata.</a:t>
            </a:r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D3E98-DD98-53AF-BD13-DD97A5DDEB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28444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chemeClr val="bg1"/>
                </a:solidFill>
              </a:rPr>
              <a:t>Grazie!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6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La nostra analisi di ogni fase inizia con una domanda di riflessione. Prenditi un momento per riflettere su ogni domanda prima di passare alla diapositiva successiva.</a:t>
            </a:r>
          </a:p>
          <a:p>
            <a:pPr latinLnBrk="0"/>
            <a:endParaRPr lang="en-GB" sz="12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  <a:sym typeface="Public Sans"/>
              </a:rPr>
              <a:t>Puoi seguire ogni fase una alla volta. In alternativa, puoi selezionare una fase particolare che desideri approfondire per prima tramite il menu. 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1473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10 semplici passi che puoi compiere oggi stesso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Comprendi il tuo consumo energetico.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Scegli un contratto energetico.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Aumenta l'efficienza: investi in elettrodomestici.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Sbrinate regolarmente il congelatore.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Scollega gli apparecchi elettronici inutilizzati.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Realizza una casa intelligente.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Utilizza 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termostati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 intelligenti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Utilizza 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prese</a:t>
            </a:r>
            <a:r>
              <a:rPr lang="en-GB" sz="1200" noProof="0" dirty="0">
                <a:ea typeface="Public Sans"/>
                <a:cs typeface="Public Sans"/>
                <a:sym typeface="Public Sans"/>
              </a:rPr>
              <a:t> multiple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.</a:t>
            </a:r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Collaborare: il ruolo delle comunità energetiche.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 Scopri dove puoi ottenere assistenza.</a:t>
            </a:r>
          </a:p>
          <a:p>
            <a:pPr marL="342900" indent="-342900" latinLnBrk="0">
              <a:buFont typeface="+mj-lt"/>
              <a:buAutoNum type="arabicPeriod"/>
            </a:pPr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969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1. Comprendere il proprio consumo energetico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latinLnBrk="0"/>
            <a:r>
              <a:rPr lang="en-GB" sz="1200" i="1" noProof="0" dirty="0">
                <a:solidFill>
                  <a:schemeClr val="accent5"/>
                </a:solidFill>
              </a:rPr>
              <a:t>In che modo comprendere il proprio consumo energetico può aiutare a risparmiare energia e ridurre la bolletta elettrica?</a:t>
            </a:r>
          </a:p>
          <a:p>
            <a:pPr algn="ctr" latinLnBrk="0"/>
            <a:endParaRPr lang="en-GB" sz="1200" i="1" noProof="0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3851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1. Comprendi il tuo consumo energetico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457200" indent="-457200" latinLnBrk="0">
              <a:buChar char="•"/>
            </a:pPr>
            <a:r>
              <a:rPr lang="en-GB" sz="1200" noProof="0" dirty="0">
                <a:solidFill>
                  <a:srgbClr val="2B2C30"/>
                </a:solidFill>
                <a:cs typeface="Segoe UI"/>
              </a:rPr>
              <a:t>Un contatore intelligente consente a te e al tuo fornitore di energia di monitorare e analizzare in tempo reale i tuoi modelli di consumo energetico. </a:t>
            </a:r>
          </a:p>
          <a:p>
            <a:pPr marL="457200" indent="-457200" latinLnBrk="0">
              <a:buFontTx/>
              <a:buChar char="•"/>
            </a:pPr>
            <a:r>
              <a:rPr lang="en-GB" sz="1200" dirty="0">
                <a:solidFill>
                  <a:srgbClr val="2B2C30"/>
                </a:solidFill>
                <a:cs typeface="Segoe UI"/>
              </a:rPr>
              <a:t>Verifica se disponi di un contatore intelligente o digitale (analogico).</a:t>
            </a:r>
          </a:p>
          <a:p>
            <a:pPr marL="457200" indent="-457200" latinLnBrk="0">
              <a:buFontTx/>
              <a:buChar char="•"/>
            </a:pPr>
            <a:r>
              <a:rPr lang="en-GB" sz="1200" noProof="0" dirty="0">
                <a:solidFill>
                  <a:srgbClr val="2B2C30"/>
                </a:solidFill>
                <a:cs typeface="Segoe UI"/>
              </a:rPr>
              <a:t>Se hai un contatore intelligente, puoi controllare il tuo consumo energetico in diversi momenti della giornata. Questo ti aiuterà a identificare i momenti della giornata in cui consumi più energia. </a:t>
            </a:r>
          </a:p>
          <a:p>
            <a:pPr marL="457200" indent="-457200" latinLnBrk="0">
              <a:buChar char="•"/>
            </a:pPr>
            <a:r>
              <a:rPr lang="en-GB" sz="1200" dirty="0">
                <a:solidFill>
                  <a:srgbClr val="2B2C30"/>
                </a:solidFill>
                <a:cs typeface="Segoe UI"/>
              </a:rPr>
              <a:t>Ci sono momenti della giornata in cui consumi più energia? Cerca di individuare le tendenze e le opportunità per </a:t>
            </a:r>
            <a:r>
              <a:rPr lang="en-GB" sz="1200" noProof="0" dirty="0">
                <a:solidFill>
                  <a:srgbClr val="2B2C30"/>
                </a:solidFill>
                <a:cs typeface="Segoe UI"/>
              </a:rPr>
              <a:t>ridurre i consumi. Ad esempio, </a:t>
            </a:r>
            <a:r>
              <a:rPr lang="en-GB" sz="1200" noProof="0" dirty="0">
                <a:solidFill>
                  <a:srgbClr val="2B2C30"/>
                </a:solidFill>
                <a:cs typeface="Segoe UI"/>
                <a:hlinkClick r:id="rId3"/>
              </a:rPr>
              <a:t>scollegare i dispositivi quando non sono in uso, invece di lasciarli in standby</a:t>
            </a:r>
            <a:r>
              <a:rPr lang="en-GB" sz="1200" noProof="0" dirty="0">
                <a:solidFill>
                  <a:srgbClr val="2B2C30"/>
                </a:solidFill>
                <a:cs typeface="Segoe UI"/>
              </a:rPr>
              <a:t>, riduce il consumo energetico.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https://www.smartenergygb.org/smart-living/smart-energy-tips/switching-appliances-off-stand-by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347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2. Scegli un contratto energetico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noProof="0" dirty="0">
                <a:solidFill>
                  <a:schemeClr val="accent2"/>
                </a:solidFill>
              </a:rPr>
              <a:t>In che modo cambiare il contratto energetico può aiutarti a risparmiare denaro e ottimizzare il consumo energetico?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4940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2. Scegli un contratto energetico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Cerca e confronta diversi contratti energetici che offrono opzioni flessibili e prezzi dinamici. Prezzi dinamici significa che il prezzo dell'energia varia a seconda della domanda complessiva. 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Prendete in considerazione piani che vi consentono di usufruire di tariffe più basse durante le ore non di punta o che offrono incentivi per ridurre i consumi durante le ore di punta. </a:t>
            </a:r>
            <a:endParaRPr lang="en-US" sz="1200" dirty="0"/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Alcuni tipi di contratto possono offrire opzioni di energia rinnovabile o premi per comportamenti di risparmio energetico.</a:t>
            </a:r>
            <a:endParaRPr lang="en-US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6300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3. Aumentare l'efficienza: investire negli elettrodomestici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 latinLnBrk="0"/>
            <a:r>
              <a:rPr lang="en-US" sz="1200" i="1" dirty="0">
                <a:solidFill>
                  <a:schemeClr val="accent5"/>
                </a:solidFill>
              </a:rPr>
              <a:t>In che modo investire in elettrodomestici può portare a risparmi a lungo termine sulle bollette energetiche?</a:t>
            </a:r>
          </a:p>
          <a:p>
            <a:pPr algn="ctr" latinLnBrk="0"/>
            <a:endParaRPr lang="en-US" sz="1200" i="1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5418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4beecf77fe94434bfc6308de21311385%7C0e2ed45596af4100bed3a8e5fd981685%7C0%7C0%7C638984691842547971%7CUnknown%7CTWFpbGZsb3d8eyJFbXB0eU1hcGkiOnRydWUsIlYiOiIwLjAuMDAwMCIsIlAiOiJXaW4zMiIsIkFOIjoiTWFpbCIsIldUIjoyfQ%3D%3D%7C0%7C%7C%7C&amp;sdata=5mfs8Lsd5R1av9opIWNEYXVyB0PpYhSoAb5GZfNhntc%3D&amp;reserved=0" TargetMode="External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6968694B-CBC0-4CFA-92E7-007B856E5C2E}"/>
              </a:ext>
            </a:extLst>
          </p:cNvPr>
          <p:cNvSpPr/>
          <p:nvPr userDrawn="1"/>
        </p:nvSpPr>
        <p:spPr>
          <a:xfrm>
            <a:off x="7678057" y="1"/>
            <a:ext cx="4513943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FF8FAC-CA3D-D985-2D00-066557977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3029" y="6210794"/>
            <a:ext cx="377098" cy="3918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CAC58C-52D0-D94C-5B23-2C0315A8719B}"/>
              </a:ext>
            </a:extLst>
          </p:cNvPr>
          <p:cNvSpPr txBox="1"/>
          <p:nvPr userDrawn="1"/>
        </p:nvSpPr>
        <p:spPr>
          <a:xfrm>
            <a:off x="2381847" y="5828186"/>
            <a:ext cx="52029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 hangingPunct="0"/>
            <a:r>
              <a:rPr lang="it-IT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 progetto ha ricevuto finanziamenti dal programma Horizon dell'Unione Europea per la ricerca e l'innovazione (2021-2027) nell'ambito della convenzione di sovvenzione n. 101075596. La responsabilità per il contenuto di questo materiale ricade esclusivamente sul progetto Every1 e non riflette necessariamente l'opinione dell'Unione Europea. La presentazione è concessa in licenza </a:t>
            </a:r>
            <a:r>
              <a:rPr lang="it-IT" sz="1000" b="0" i="0" u="sng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CC BY-SA 4.0, </a:t>
            </a:r>
            <a:r>
              <a:rPr lang="it-IT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salvo diversa indicazione. </a:t>
            </a:r>
            <a:endParaRPr lang="it-IT" sz="1000" noProof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3AECAC-337F-B0DB-2846-260098980B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7" y="6210794"/>
            <a:ext cx="2286000" cy="47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F53AAD2-4525-46D4-8AD1-5B650C307416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3558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7D69E15-8DEB-4A6D-B2E4-0E1069D88945}"/>
              </a:ext>
            </a:extLst>
          </p:cNvPr>
          <p:cNvSpPr/>
          <p:nvPr userDrawn="1"/>
        </p:nvSpPr>
        <p:spPr>
          <a:xfrm>
            <a:off x="0" y="0"/>
            <a:ext cx="12192000" cy="194936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65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y1 slid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328BE74-3A9A-407A-80A7-F26E850A55BA}"/>
              </a:ext>
            </a:extLst>
          </p:cNvPr>
          <p:cNvSpPr/>
          <p:nvPr userDrawn="1"/>
        </p:nvSpPr>
        <p:spPr>
          <a:xfrm>
            <a:off x="487680" y="457200"/>
            <a:ext cx="11216640" cy="59436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001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99A7B0B-43CF-4ACA-B61B-AC7F27070D01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739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4BD2F4-2B9E-45E4-DE4F-FE14DB8557C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99503" y="6159639"/>
            <a:ext cx="482322" cy="4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90" r:id="rId3"/>
    <p:sldLayoutId id="2147483692" r:id="rId4"/>
    <p:sldLayoutId id="2147483693" r:id="rId5"/>
    <p:sldLayoutId id="2147483687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-efficient-products.ec.europa.eu/ecodesign-and-energy-label/understanding-energy-label_e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ich.co.uk/reviews/fridge-freezers/article/how-to-defrost-your-fridge-freezer-axDiH1G0Zd4i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.howstuffworks.com/environmental/green-tech/sustainable/smart-power-strip.ht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coop.eu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index.php?categoryid=1459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very1.energy/learning-materials" TargetMode="External"/><Relationship Id="rId5" Type="http://schemas.openxmlformats.org/officeDocument/2006/relationships/hyperlink" Target="https://www.energymonitor.ai/opinion/opinion-dispelling-myths-around-renewable-energy-technologies/?cf-view" TargetMode="External"/><Relationship Id="rId4" Type="http://schemas.openxmlformats.org/officeDocument/2006/relationships/hyperlink" Target="https://every1.energy/learning-materials/what-energy-community-and-why-should-i-join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Vorarlberger_Kraftwerke-Energy_meter_(electro)-smart_meter-02ASD.jpg" TargetMode="External"/><Relationship Id="rId13" Type="http://schemas.openxmlformats.org/officeDocument/2006/relationships/hyperlink" Target="https://creativecommons.org/publicdomain/zero/1.0/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creativecommons.org/licenses/by-sa/2.0/" TargetMode="External"/><Relationship Id="rId12" Type="http://schemas.openxmlformats.org/officeDocument/2006/relationships/hyperlink" Target="https://www.flickr.com/photos/dennissylvesterhurd/14425711711/in/photolist-nYKxvr-ae584u-rmB7jz-6EV3kZ-r5hbgV-Zc9CcY-XbvGTW-s3ZXqC-2nm2k68-8AN3SK-hcvJv-doMV6t-moh9jW-ftZ4iY-KpcKT-ceme3-2cd59s-douphm-8twuwn-4H3HYX-9MScDZ-XMzjLr-XMyFLK-vzL8iF-8RSYpk-a6526e-fQDqrz-o5g5Y-gHGmt-9zqsMe-9zqsHV-2Gexsp-96bC4t-2pknfb6-9uiLJ8-r7SVqA-9uiLAV-2nyHGon-bBwXK-4EffyG-92R5Du-79YGDx-7EtaN7-z7XgLu-4aFPxi-zng5GS-pfb6jT-zqqYTe-5SpzgV-z84m8H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runasun/4531010970/in/photolist-A22YkS-7UoBGN-yoC18r-8Pco9t-5F64Yh-47UmLv-8zeaRX-cAuqrJ-cfpbU-8kvbRu-53QL3o-b4FmCP-8yaPuZ-29X6Ey-busgmk-NMx9Yg-31Krp8-edA7rR-2yUoaZ-5UjNoL-89B1bV-6fC1GJ-2D8m2p-3i6Qar-C9fQW-7wPmj-2AZgnA-8WLNZp-5D8zX-a1B3aL-5d7Fab-dGHwQ2-2DcQCd-8R1qa3-6vWc6-98YTMT-4c7Di8-k52dG-bFWRP-9oC7Cq-eyB4P-duFqnJ-b7F9bz-MBFob-27cHUML-9EwpBG-f1WV9R" TargetMode="External"/><Relationship Id="rId11" Type="http://schemas.openxmlformats.org/officeDocument/2006/relationships/hyperlink" Target="https://www.flickr.com/photos/codeofthenew/15011000448/" TargetMode="External"/><Relationship Id="rId5" Type="http://schemas.openxmlformats.org/officeDocument/2006/relationships/hyperlink" Target="https://creativecommons.org/licenses/by-nc-nd/2.0/" TargetMode="External"/><Relationship Id="rId15" Type="http://schemas.openxmlformats.org/officeDocument/2006/relationships/hyperlink" Target="https://www.flickr.com/photos/87547772@N00/539175921" TargetMode="External"/><Relationship Id="rId10" Type="http://schemas.openxmlformats.org/officeDocument/2006/relationships/hyperlink" Target="https://creativecommons.org/licenses/by/2.0/" TargetMode="External"/><Relationship Id="rId4" Type="http://schemas.openxmlformats.org/officeDocument/2006/relationships/hyperlink" Target="https://www.flickr.com/photos/60486986@N05/23388097312/" TargetMode="External"/><Relationship Id="rId9" Type="http://schemas.openxmlformats.org/officeDocument/2006/relationships/hyperlink" Target="https://www.flickr.com/photos/193030246@N04/51185443459/in/photolist-2kZ5M4R-YHoUDo-2gVhBWm-EHmde9-EdduiC-Bbtyo8-FaVAcR-FaVAwD-F8C5U9-F8C7tG-EHmdTL-bmrWfT-EHme8U-FaVzkk-F8C7Bs-EHmfAU-EZekkJ-EHmeyU-FaVCeg-gmHV8W-FaVzxz-EZenzy-F2wv2F-o68auJ-F2wuor-EHmfLU-EZemMG-2gViDpA-LEdN9a-ABXbz-2pVvMsu-EZeqrf-Edyai2-FaVGaH-EddCAu-F8CcVy-21fHMqa-EZeqSq-Edybpk-EHmjKL-EdyaKe-2kZ2TrW-8WooS2-7k9nHa-BaGwqh-7kdh2Y-ezxMh4-2nBQC5a-4QjWQ2-riod3" TargetMode="External"/><Relationship Id="rId14" Type="http://schemas.openxmlformats.org/officeDocument/2006/relationships/hyperlink" Target="https://www.flickr.com/photos/jirka_matousek/50749644658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2.0/" TargetMode="External"/><Relationship Id="rId3" Type="http://schemas.openxmlformats.org/officeDocument/2006/relationships/hyperlink" Target="https://www.flickr.com/photos/151653494@N04/32459482564/in/photolist-Rskki7" TargetMode="External"/><Relationship Id="rId7" Type="http://schemas.openxmlformats.org/officeDocument/2006/relationships/hyperlink" Target="https://www.flickr.com/photos/vizpix/4544572654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4.0/deed.en" TargetMode="External"/><Relationship Id="rId5" Type="http://schemas.openxmlformats.org/officeDocument/2006/relationships/hyperlink" Target="https://commons.wikimedia.org/w/index.php?curid=106631515" TargetMode="External"/><Relationship Id="rId4" Type="http://schemas.openxmlformats.org/officeDocument/2006/relationships/hyperlink" Target="https://creativecommons.org/licenses/by/2.0/" TargetMode="External"/><Relationship Id="rId9" Type="http://schemas.openxmlformats.org/officeDocument/2006/relationships/hyperlink" Target="https://www.flickr.com/photos/dfid/21375818360/in/photolist-yyUE5q-8fsNLX-TodgT1-28zYvnc-2mGzX8W-VY1H1F-7dzWrF-atbVgq-2o1yhrw-2o1yhqQ-286BAUy-Af3ujk-2mGzWYH-2o4Eh8X-2o6bJBg-c19xwG-2887yFi-x7kE7x-2o694Hw-tvptVY-2kRFrfz-uaQve5-MwsBjH-XV7ZC7-SobHar-8fwbVG-MwsBhD-L4tjGf-2887yQg-nWw1KG-c1cead-nqjvL3-dj4quJ-2mPVTn7-2o1wS1v-Lc6pve-2hiCYHV-c1cecy-Jtbgnx-c19xVQ-dj4qfW-2nHDTEu-MfTHPr-nZmA2U-nHSJ3Y-c19xUj-P89Vmy-Xc9uog-dj4pA1-nMf2gx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artenergygb.org/smart-living/smart-energy-tips/switching-appliances-off-stand-b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EE2B6D-35E4-4C91-CC80-BAA946F23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48" y="420576"/>
            <a:ext cx="2547257" cy="8363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7CD423-36EE-D0A8-45FD-F7D2FBAF8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929" y="1954877"/>
            <a:ext cx="4526071" cy="33945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2DE0A9-F37C-2EF1-ACC3-F03C3C6A8D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7995" y="693613"/>
            <a:ext cx="6965582" cy="5470773"/>
          </a:xfrm>
          <a:prstGeom prst="rect">
            <a:avLst/>
          </a:prstGeom>
        </p:spPr>
        <p:txBody>
          <a:bodyPr/>
          <a:lstStyle/>
          <a:p>
            <a:pPr lvl="0" latinLnBrk="0">
              <a:defRPr/>
            </a:pPr>
            <a:r>
              <a:rPr lang="it-IT" sz="6000" noProof="1"/>
              <a:t>Partecipa alla transizione energetica: 10 semplici passi che puoi fare oggi stesso!</a:t>
            </a:r>
            <a:endParaRPr lang="it-IT" sz="6000" noProof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0336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42BB5-58B6-278B-E025-E6AA0528F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2001C-3374-C331-455C-B0772C2ED4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3880" y="764187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3. Aumentare l'efficienza: investire in elettrodomestici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FE9A94-DCC1-E1C5-4D79-C962BC490CDE}"/>
              </a:ext>
            </a:extLst>
          </p:cNvPr>
          <p:cNvSpPr txBox="1"/>
          <p:nvPr/>
        </p:nvSpPr>
        <p:spPr>
          <a:xfrm>
            <a:off x="5260932" y="2677493"/>
            <a:ext cx="63171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Quando acquisti nuovi elettrodomestici (come frigoriferi, lavatrici e lavastoviglie), scegli modelli a basso consumo energetico.</a:t>
            </a:r>
            <a:endParaRPr lang="en-US" sz="2400" b="1" dirty="0">
              <a:solidFill>
                <a:srgbClr val="2B2C30"/>
              </a:solidFill>
              <a:ea typeface="Public Sans"/>
              <a:cs typeface="Segoe UI"/>
            </a:endParaRPr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Le etichette energetiche dell'UE </a:t>
            </a: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ti aiutano a scegliere elettrodomestici più efficienti dal punto di vista energetico. </a:t>
            </a:r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Considerate il risparmio a lungo termine sulle bollette energetiche quando investite in elettrodomestici più efficienti.</a:t>
            </a:r>
            <a:endParaRPr lang="en-US" sz="2400" b="1" dirty="0">
              <a:solidFill>
                <a:srgbClr val="2B2C30"/>
              </a:solidFill>
              <a:ea typeface="Public Sans"/>
              <a:cs typeface="Public San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305BAD-95D5-66C6-8821-6DF7E30A1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3" y="2188878"/>
            <a:ext cx="4868814" cy="439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7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F056E-0271-F698-8409-4BDD9B02D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6477C-AAD7-33A1-849A-56CFC2C285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2440" y="848451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4. Sbrina regolarmente il congelatore - Introduzione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523C7B-772E-CFDB-6B1C-08434537B540}"/>
              </a:ext>
            </a:extLst>
          </p:cNvPr>
          <p:cNvSpPr txBox="1"/>
          <p:nvPr/>
        </p:nvSpPr>
        <p:spPr>
          <a:xfrm>
            <a:off x="1079325" y="3263226"/>
            <a:ext cx="100333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Perché è importante sbrinare regolarmente il congelatore?</a:t>
            </a:r>
          </a:p>
          <a:p>
            <a:pPr algn="ctr" latinLnBrk="0"/>
            <a:endParaRPr lang="en-US" sz="48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466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76CAE-69B9-36A4-D379-2D2350CAB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71436C-D8D6-71F9-2005-F28335AA19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5503" y="783136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4. Sbrina regolarmente il congelatore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7293F-24F8-0380-1F80-AE575BD0E6B4}"/>
              </a:ext>
            </a:extLst>
          </p:cNvPr>
          <p:cNvSpPr txBox="1"/>
          <p:nvPr/>
        </p:nvSpPr>
        <p:spPr>
          <a:xfrm>
            <a:off x="5586608" y="2968668"/>
            <a:ext cx="60751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L'accumulo di ghiaccio nel congelatore può comportare un aumento del consumo energetico. Questo perché il congelatore deve lavorare di più per mantenere freschi gli alimenti.</a:t>
            </a:r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Sbrinare regolarmente il congelatore può prevenire l'accumulo di ghiaccio. </a:t>
            </a:r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Scopri come sbrinare un congelatore</a:t>
            </a: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0FEF6D-8487-406A-19D2-5A7C019E3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30" y="3272166"/>
            <a:ext cx="5246643" cy="197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6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EB5A1-B4A9-64BD-61B2-652C301C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D82BC-0743-05BB-1A6A-DF5BB929A3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7755" y="7308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5. Scollegare i dispositivi elettronici inattivi - Introduzione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7BFF2-33C6-968B-4039-27829257A520}"/>
              </a:ext>
            </a:extLst>
          </p:cNvPr>
          <p:cNvSpPr txBox="1"/>
          <p:nvPr/>
        </p:nvSpPr>
        <p:spPr>
          <a:xfrm>
            <a:off x="814193" y="3227801"/>
            <a:ext cx="10797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Che cos'è l'energia "fantasma"? </a:t>
            </a:r>
          </a:p>
        </p:txBody>
      </p:sp>
    </p:spTree>
    <p:extLst>
      <p:ext uri="{BB962C8B-B14F-4D97-AF65-F5344CB8AC3E}">
        <p14:creationId xmlns:p14="http://schemas.microsoft.com/office/powerpoint/2010/main" val="807927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94D80-25C1-4CFD-EC45-A3D4E808E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F0DD8-CB38-0AEE-BEE0-6FB08602A9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1252" y="770074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5. Scollegare i dispositivi elettronici inattivi 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B4B3E-49EA-5666-7C14-9015697F413B}"/>
              </a:ext>
            </a:extLst>
          </p:cNvPr>
          <p:cNvSpPr txBox="1"/>
          <p:nvPr/>
        </p:nvSpPr>
        <p:spPr>
          <a:xfrm>
            <a:off x="4113311" y="2419472"/>
            <a:ext cx="76759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L'energia "fantasma" o "in standby" è quella che gli elettrodomestici consumano anche quando non sono in uso.</a:t>
            </a:r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È possibile utilizzare le letture del contatore intelligente per verificare il consumo energetico "invisibile".</a:t>
            </a:r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Si consiglia di scollegare gli apparecchi elettronici e gli elettrodomestici che non sono in uso, come caricabatterie, televisori ed elettrodomestici da cucina. </a:t>
            </a:r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Potresti prendere in considerazione l'utilizzo </a:t>
            </a: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di prese </a:t>
            </a: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multiple</a:t>
            </a: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 intelligenti </a:t>
            </a: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per gestire più dispositivi.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2CD309-D920-BF91-A61A-D2AE629DF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52" y="2219716"/>
            <a:ext cx="3174135" cy="427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9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24449-55D8-2FC8-5533-C7D7C2589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A153C-356E-4C67-30E7-EC80DE9A22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1916" y="678634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6. Realizza una casa intelligente - Introduzione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CF9DF6-E166-5036-F30B-43DE1E958B64}"/>
              </a:ext>
            </a:extLst>
          </p:cNvPr>
          <p:cNvSpPr txBox="1"/>
          <p:nvPr/>
        </p:nvSpPr>
        <p:spPr>
          <a:xfrm>
            <a:off x="521916" y="2898244"/>
            <a:ext cx="111481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GB" sz="4800" i="1" noProof="0" dirty="0">
                <a:solidFill>
                  <a:schemeClr val="accent2"/>
                </a:solidFill>
              </a:rPr>
              <a:t>Quali tecnologie per la casa intelligente possono aiutarti a risparmiare energia e come funzionano?</a:t>
            </a:r>
          </a:p>
          <a:p>
            <a:pPr algn="ctr" latinLnBrk="0"/>
            <a:endParaRPr lang="en-GB" sz="4800" i="1" noProof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61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84A55-3301-C7C4-A4A7-34966C098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92C0E8-044C-54EA-9DA3-11294AE332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3964" y="743948"/>
            <a:ext cx="10515600" cy="1325563"/>
          </a:xfrm>
          <a:prstGeom prst="rect">
            <a:avLst/>
          </a:prstGeom>
        </p:spPr>
        <p:txBody>
          <a:bodyPr/>
          <a:lstStyle/>
          <a:p>
            <a:pPr latinLnBrk="0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6. </a:t>
            </a:r>
            <a:r>
              <a:rPr lang="it-IT" sz="2800" b="1" noProof="1">
                <a:solidFill>
                  <a:srgbClr val="FFFFFF"/>
                </a:solidFill>
                <a:latin typeface="Calibri" panose="020F0502020204030204" pitchFamily="34" charset="0"/>
                <a:ea typeface="Public Sans"/>
                <a:cs typeface="Public Sans"/>
              </a:rPr>
              <a:t>Realizza una casa intelligente 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F24D65-3C3C-DDDB-79E7-E2DA63900FA9}"/>
              </a:ext>
            </a:extLst>
          </p:cNvPr>
          <p:cNvSpPr txBox="1"/>
          <p:nvPr/>
        </p:nvSpPr>
        <p:spPr>
          <a:xfrm>
            <a:off x="5661764" y="2010957"/>
            <a:ext cx="61527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</a:rPr>
              <a:t>Prese intelligenti, luci e termostati possono automatizzare e supportare l'ottimizzazione energetica.</a:t>
            </a:r>
            <a:endParaRPr lang="en-GB" sz="2400" noProof="0" dirty="0">
              <a:solidFill>
                <a:srgbClr val="242424"/>
              </a:solidFill>
              <a:ea typeface="Public Sans"/>
              <a:cs typeface="Segoe UI"/>
            </a:endParaRPr>
          </a:p>
          <a:p>
            <a:pPr marL="457200" indent="-457200" latinLnBrk="0">
              <a:buChar char="•"/>
            </a:pP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</a:rPr>
              <a:t>Questi dispositivi </a:t>
            </a:r>
            <a:r>
              <a:rPr lang="en-GB" sz="2400" dirty="0">
                <a:solidFill>
                  <a:srgbClr val="2B2C30"/>
                </a:solidFill>
                <a:ea typeface="Public Sans"/>
                <a:cs typeface="Segoe UI"/>
              </a:rPr>
              <a:t>sono </a:t>
            </a: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</a:rPr>
              <a:t>controllati a distanza tramite app per smartphone, consentendo di monitorare e regolare il consumo energetico in tempo reale. </a:t>
            </a:r>
            <a:endParaRPr lang="en-GB" sz="2400" noProof="0" dirty="0">
              <a:solidFill>
                <a:srgbClr val="242424"/>
              </a:solidFill>
              <a:ea typeface="Public Sans"/>
              <a:cs typeface="Segoe UI"/>
            </a:endParaRPr>
          </a:p>
          <a:p>
            <a:pPr marL="457200" indent="-457200" latinLnBrk="0">
              <a:buChar char="•"/>
            </a:pP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</a:rPr>
              <a:t>È possibile programmare l'accensione e lo spegnimento di luci ed elettrodomestici quando necessario.</a:t>
            </a:r>
          </a:p>
          <a:p>
            <a:pPr marL="457200" indent="-457200" latinLnBrk="0">
              <a:buChar char="•"/>
            </a:pP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</a:rPr>
              <a:t>I termostati intelligenti possono essere utilizzati per mantenere un riscaldamento e un raffreddamento efficienti.</a:t>
            </a:r>
            <a:endParaRPr lang="en-GB" sz="2400" noProof="0" dirty="0">
              <a:solidFill>
                <a:srgbClr val="242424"/>
              </a:solidFill>
              <a:ea typeface="Public Sans"/>
              <a:cs typeface="Segoe U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A943D0-DCC0-7212-ABAE-8566648C0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70" y="2490228"/>
            <a:ext cx="5252581" cy="393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4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6C88A-4827-E78F-6E46-7015F147C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5EEBFB-F30D-3E76-627E-620DBF4964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5503" y="757011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7. Utilizzo dei termostati intelligenti - Introduzione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B2072-28EA-1A3F-E8BA-84B26C31EC0A}"/>
              </a:ext>
            </a:extLst>
          </p:cNvPr>
          <p:cNvSpPr txBox="1"/>
          <p:nvPr/>
        </p:nvSpPr>
        <p:spPr>
          <a:xfrm>
            <a:off x="691019" y="3286516"/>
            <a:ext cx="108099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Che cos'è un termostato intelligente e come può aiutare a risparmiare energia?</a:t>
            </a:r>
          </a:p>
          <a:p>
            <a:pPr algn="ctr" latinLnBrk="0"/>
            <a:endParaRPr lang="en-US" sz="48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414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7DC49-6DA9-659C-DAE8-BA0B96A6B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E236C3-86D3-8196-6B48-9C8BB411CF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0188" y="770074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7. Utilizza termostati intelligenti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FF838B-BFE6-EDA6-76BC-6105074602D6}"/>
              </a:ext>
            </a:extLst>
          </p:cNvPr>
          <p:cNvSpPr txBox="1"/>
          <p:nvPr/>
        </p:nvSpPr>
        <p:spPr>
          <a:xfrm>
            <a:off x="4947782" y="2425439"/>
            <a:ext cx="67264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FontTx/>
              <a:buChar char="•"/>
            </a:pP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</a:rPr>
              <a:t>I termostati intelligenti consentono di gestire a distanza la temperatura della propria abitazione tramite </a:t>
            </a:r>
            <a:r>
              <a:rPr lang="en-GB" sz="2400" dirty="0">
                <a:solidFill>
                  <a:srgbClr val="2B2C30"/>
                </a:solidFill>
                <a:ea typeface="Public Sans"/>
                <a:cs typeface="Segoe UI"/>
              </a:rPr>
              <a:t>app</a:t>
            </a: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</a:rPr>
              <a:t> per smartphone</a:t>
            </a:r>
            <a:r>
              <a:rPr lang="en-GB" sz="2400" dirty="0">
                <a:solidFill>
                  <a:srgbClr val="2B2C30"/>
                </a:solidFill>
                <a:ea typeface="Public Sans"/>
                <a:cs typeface="Segoe UI"/>
              </a:rPr>
              <a:t>.</a:t>
            </a:r>
          </a:p>
          <a:p>
            <a:pPr marL="457200" indent="-457200" latinLnBrk="0">
              <a:buFontTx/>
              <a:buChar char="•"/>
            </a:pP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</a:rPr>
              <a:t>I termostati intelligenti sono in grado di apprendere le tue abitudini e ottimizzare il riscaldamento e il raffreddamento per risparmiare energia. </a:t>
            </a:r>
            <a:r>
              <a:rPr lang="en-GB" sz="2400" dirty="0">
                <a:solidFill>
                  <a:srgbClr val="2B2C30"/>
                </a:solidFill>
                <a:ea typeface="Public Sans"/>
                <a:cs typeface="Segoe UI"/>
              </a:rPr>
              <a:t>Puoi anche </a:t>
            </a: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</a:rPr>
              <a:t>impostare programmi di temperatura per ridurre il riscaldamento e il raffreddamento quando dormi o sei fuori casa.</a:t>
            </a:r>
            <a:endParaRPr lang="en-GB" sz="2400" noProof="0" dirty="0">
              <a:solidFill>
                <a:srgbClr val="242424"/>
              </a:solidFill>
              <a:ea typeface="Public Sans"/>
              <a:cs typeface="Segoe U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FFB9B3-808A-DD03-7867-D4662A50D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37" y="2730674"/>
            <a:ext cx="4815245" cy="320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0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6D807-DAB9-1AB0-3541-504CB006F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C3AB92-2D4E-842C-F549-47A00A1287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314" y="783137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8. Utilizzare le prese multiple - Introduzione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EE6772-2864-A659-EF4C-1D84F481CA30}"/>
              </a:ext>
            </a:extLst>
          </p:cNvPr>
          <p:cNvSpPr txBox="1"/>
          <p:nvPr/>
        </p:nvSpPr>
        <p:spPr>
          <a:xfrm>
            <a:off x="563671" y="2906038"/>
            <a:ext cx="110855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Quali sono i vantaggi delle prese multiple intelligenti e in che modo possono aiutare a ridurre il consumo energetico?</a:t>
            </a:r>
          </a:p>
          <a:p>
            <a:pPr algn="ctr" latinLnBrk="0"/>
            <a:endParaRPr lang="en-US" sz="48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18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73FC5A-BE47-10F2-248A-2CDC9EB65C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8383" y="691126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Introduzione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E65402-2D24-4C0B-3A9B-70B199ADCEA8}"/>
              </a:ext>
            </a:extLst>
          </p:cNvPr>
          <p:cNvSpPr txBox="1"/>
          <p:nvPr/>
        </p:nvSpPr>
        <p:spPr>
          <a:xfrm>
            <a:off x="4249116" y="243512"/>
            <a:ext cx="7678453" cy="53245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sz="2000" dirty="0"/>
              <a:t>La transizione energetica digitale offre a tutti l'opportunità di comprendere meglio il proprio consumo energetico. Comprendendo il nostro consumo energetico possiamo prendere decisioni informate su come risparmiare energia, senza inconvenienti o sacrifici in termini di comfort. Piccoli cambiamenti possono significare anche grandi risparmi sui costi!  </a:t>
            </a:r>
          </a:p>
          <a:p>
            <a:pPr latinLnBrk="0"/>
            <a:endParaRPr lang="en-GB" sz="2000" dirty="0"/>
          </a:p>
          <a:p>
            <a:pPr latinLnBrk="0"/>
            <a:r>
              <a:rPr lang="en-GB" sz="2000" dirty="0"/>
              <a:t>In questa breve presentazione esploreremo: </a:t>
            </a:r>
          </a:p>
          <a:p>
            <a:endParaRPr lang="en-GB" sz="2000" dirty="0"/>
          </a:p>
          <a:p>
            <a:pPr marL="457200" indent="-457200" latinLnBrk="0">
              <a:buChar char="•"/>
            </a:pPr>
            <a:r>
              <a:rPr lang="en-GB" sz="2000" dirty="0"/>
              <a:t>Semplici passaggi che puoi seguire per comprendere il tuo consumo energetico.</a:t>
            </a:r>
          </a:p>
          <a:p>
            <a:pPr marL="457200" indent="-457200" latinLnBrk="0">
              <a:buChar char="•"/>
            </a:pPr>
            <a:r>
              <a:rPr lang="en-GB" sz="2000" dirty="0"/>
              <a:t>Scelte positive che potete fare per ridurre il vostro consumo energetico e potenzialmente risparmiare denaro.</a:t>
            </a:r>
          </a:p>
          <a:p>
            <a:pPr latinLnBrk="0"/>
            <a:endParaRPr lang="en-GB" sz="2000" dirty="0"/>
          </a:p>
          <a:p>
            <a:pPr latinLnBrk="0"/>
            <a:r>
              <a:rPr lang="en-GB" sz="2000" dirty="0"/>
              <a:t>Che viviate in una casa o in un appartamento, che siate in affitto, che viviate in un alloggio popolare o che siate proprietari di una casa, questa presentazione contiene consigli utili per voi.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392AF9-1687-9CED-BE66-94B674F95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689"/>
            <a:ext cx="4029245" cy="302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1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92EE8-091B-0FE0-B4BE-A7D17AA55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11A378-DA55-6A4F-BA41-E2B34762FB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5502" y="74394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8. Utilizzare le ciabatte elettriche 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C55726-5E4A-A0F6-F79D-6164468DD29C}"/>
              </a:ext>
            </a:extLst>
          </p:cNvPr>
          <p:cNvSpPr txBox="1"/>
          <p:nvPr/>
        </p:nvSpPr>
        <p:spPr>
          <a:xfrm>
            <a:off x="5554062" y="2188450"/>
            <a:ext cx="61328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Le ciabatte elettriche consentono di spegnere più dispositivi contemporaneamente. </a:t>
            </a:r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Le prese multiple intelligenti possono interrompere automaticamente l'alimentazione dei dispositivi che non sono in uso. È inoltre possibile gestire le prese multiple intelligenti da remoto tramite app per smartphone.</a:t>
            </a:r>
          </a:p>
          <a:p>
            <a:pPr marL="457200" indent="-457200" latinLnBrk="0">
              <a:buFontTx/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Segoe UI"/>
              </a:rPr>
              <a:t>Le ciabatte elettriche possono ridurre il consumo energetico in standby senza compromettere la praticità o il comfort. </a:t>
            </a:r>
          </a:p>
          <a:p>
            <a:pPr marL="457200" indent="-457200" latinLnBrk="0">
              <a:buChar char="•"/>
            </a:pPr>
            <a:endParaRPr lang="en-US" sz="2400" dirty="0">
              <a:solidFill>
                <a:srgbClr val="2B2C30"/>
              </a:solidFill>
              <a:ea typeface="Public Sans"/>
              <a:cs typeface="Segoe U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785334-AAEB-F3E5-3E51-01273EE5F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2" y="2457681"/>
            <a:ext cx="4921028" cy="396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5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0B598-3C59-58D5-BCCF-5F94FB98C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EAC63-C46E-AFD3-8AD2-ABA511DAD7A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7755" y="730885"/>
            <a:ext cx="11267464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9. Lavorare insieme: il ruolo delle comunità energetiche - Introduzione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C321A-ECC1-6F77-28D3-B93794C698A1}"/>
              </a:ext>
            </a:extLst>
          </p:cNvPr>
          <p:cNvSpPr txBox="1"/>
          <p:nvPr/>
        </p:nvSpPr>
        <p:spPr>
          <a:xfrm>
            <a:off x="377483" y="2718148"/>
            <a:ext cx="111965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GB" sz="4800" i="1" noProof="0" dirty="0">
                <a:solidFill>
                  <a:schemeClr val="accent2"/>
                </a:solidFill>
              </a:rPr>
              <a:t>In che modo partecipare a una comunità energetica può aiutare te e i tuoi vicini?</a:t>
            </a:r>
          </a:p>
          <a:p>
            <a:pPr algn="ctr" latinLnBrk="0"/>
            <a:endParaRPr lang="en-GB" sz="4800" i="1" noProof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909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8971A-92A2-1549-E68D-21610F539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02933-3F28-4A46-6511-A3E9C79C2F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5503" y="836940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9. Lavorare insieme: il ruolo delle comunità energetiche 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6F7BA3-B558-E7EE-49BC-1EDCDFCA81CE}"/>
              </a:ext>
            </a:extLst>
          </p:cNvPr>
          <p:cNvSpPr txBox="1"/>
          <p:nvPr/>
        </p:nvSpPr>
        <p:spPr>
          <a:xfrm>
            <a:off x="5517412" y="2323807"/>
            <a:ext cx="65160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Le comunità energetiche investono collettivamente in progetti di energia rinnovabile, condividono risorse e si sostengono a vicenda nella riduzione del consumo energetico. </a:t>
            </a:r>
          </a:p>
          <a:p>
            <a:pPr marL="457200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  <a:hlinkClick r:id="rId3"/>
              </a:rPr>
              <a:t>In Europa esistono migliaia di comunità energetiche</a:t>
            </a: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.</a:t>
            </a:r>
          </a:p>
          <a:p>
            <a:pPr marL="457200" indent="-457200" latinLnBrk="0">
              <a:buFontTx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Entra a far parte o crea una comunità energetica per collaborare con i tuoi vicini su iniziative di risparmio energetico. </a:t>
            </a:r>
            <a:endParaRPr lang="en-US" sz="2000" dirty="0">
              <a:ea typeface="Public Sans"/>
            </a:endParaRPr>
          </a:p>
          <a:p>
            <a:pPr marL="457200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Segoe UI"/>
              </a:rPr>
              <a:t>Lavorando insieme, i membri possono beneficiare della condivisione delle conoscenze, del potere d'acquisto all'ingrosso e della contrattazione collettiva per ottenere tariffe energetiche più vantaggiose.</a:t>
            </a:r>
            <a:r>
              <a:rPr lang="en-US" sz="2000" dirty="0">
                <a:solidFill>
                  <a:srgbClr val="2B2C30"/>
                </a:solidFill>
                <a:ea typeface="Public Sans"/>
                <a:cs typeface="Public Sans"/>
              </a:rPr>
              <a:t> 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9DF4FF-C69C-8F4F-9CED-2B1D31984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5" y="2617940"/>
            <a:ext cx="5343742" cy="34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3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F82FF-2403-0C51-C25B-F24163585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1C5FC-B098-3578-4C68-C439D3941A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7754" y="8223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10. Scopri dove puoi ottenere supporto - Introduzione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E5C836-0C4E-2B70-2559-800920D4B8CB}"/>
              </a:ext>
            </a:extLst>
          </p:cNvPr>
          <p:cNvSpPr txBox="1"/>
          <p:nvPr/>
        </p:nvSpPr>
        <p:spPr>
          <a:xfrm>
            <a:off x="377482" y="2693096"/>
            <a:ext cx="112591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GB" sz="4800" i="1" noProof="0" dirty="0">
                <a:solidFill>
                  <a:schemeClr val="accent2"/>
                </a:solidFill>
              </a:rPr>
              <a:t>In che modo i gruppi e le organizzazioni locali che si occupano di energia possono aiutarti a raggiungere i tuoi obiettivi di risparmio energetico?</a:t>
            </a:r>
          </a:p>
          <a:p>
            <a:pPr algn="ctr" latinLnBrk="0"/>
            <a:endParaRPr lang="en-GB" sz="4800" i="1" noProof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86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8F51B-8541-BED7-1085-2608B37A2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022DF-46A0-CD2B-47B4-326D7D001C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5073" y="691696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10. Scopri dove puoi ottenere supporto 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F002ED-7076-C12C-76BA-4FEBBC6F2705}"/>
              </a:ext>
            </a:extLst>
          </p:cNvPr>
          <p:cNvSpPr txBox="1"/>
          <p:nvPr/>
        </p:nvSpPr>
        <p:spPr>
          <a:xfrm>
            <a:off x="4402594" y="2432468"/>
            <a:ext cx="73151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</a:rPr>
              <a:t>Cerca gruppi, organizzazioni e programmi governativi locali che si occupano di energia e offrono risorse e supporto per iniziative di risparmio energetico. </a:t>
            </a:r>
          </a:p>
          <a:p>
            <a:pPr marL="457200" indent="-457200" latinLnBrk="0">
              <a:buChar char="•"/>
            </a:pP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</a:rPr>
              <a:t>Questi gruppi possono fornire informazioni preziose, assistenza tecnica e talvolta anche incentivi finanziari per aiutarti ad attuare pratiche efficienti dal punto di vista energetico. </a:t>
            </a:r>
          </a:p>
          <a:p>
            <a:pPr marL="457200" indent="-457200" latinLnBrk="0">
              <a:buChar char="•"/>
            </a:pPr>
            <a:r>
              <a:rPr lang="en-GB" sz="2400" noProof="0" dirty="0">
                <a:solidFill>
                  <a:srgbClr val="2B2C30"/>
                </a:solidFill>
                <a:ea typeface="Public Sans"/>
                <a:cs typeface="Segoe UI"/>
              </a:rPr>
              <a:t>Controlla i database online, le bacheche della comunità e i siti web delle amministrazioni locali per conoscere le risorse disponibili.</a:t>
            </a:r>
            <a:endParaRPr lang="en-GB" sz="2400" noProof="0" dirty="0">
              <a:solidFill>
                <a:srgbClr val="2B2C30"/>
              </a:solidFill>
              <a:ea typeface="Public Sans"/>
              <a:cs typeface="Public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E6F499-8F9F-EE20-76AB-3EBE93D6F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73" y="2349757"/>
            <a:ext cx="3253109" cy="427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3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id="{D8C4E46F-1B05-476B-90D3-800B8F06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8062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54E5D47-4CA2-42D3-88F2-36300092A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0763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DC1423C-2E75-48AE-A98F-626668954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0220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B3AB17-8875-D3B2-DE3D-43F70B7661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6139" y="680377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it-IT" sz="2800" kern="1200" noProof="1">
                <a:solidFill>
                  <a:srgbClr val="0E3AF0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Prossimi passi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5EDEE-0D89-AE70-0953-34055524EF0D}"/>
              </a:ext>
            </a:extLst>
          </p:cNvPr>
          <p:cNvSpPr txBox="1"/>
          <p:nvPr/>
        </p:nvSpPr>
        <p:spPr>
          <a:xfrm>
            <a:off x="753706" y="1215518"/>
            <a:ext cx="10648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Se desideri saperne di più sulla transizione energetica digitale, potresti trovare utili le seguenti risorse: 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AD01B13-396A-4A4F-8EA6-968460F8A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8249" y="2344322"/>
            <a:ext cx="615100" cy="604284"/>
            <a:chOff x="6810557" y="892968"/>
            <a:chExt cx="384524" cy="377762"/>
          </a:xfrm>
          <a:solidFill>
            <a:schemeClr val="accent1"/>
          </a:solidFill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2C42074F-0750-4FD2-8807-D7FBE2B0EA4D}"/>
                </a:ext>
              </a:extLst>
            </p:cNvPr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483 h 85725"/>
                <a:gd name="connsiteX14" fmla="*/ 59817 w 114300"/>
                <a:gd name="connsiteY14" fmla="*/ 56388 h 85725"/>
                <a:gd name="connsiteX15" fmla="*/ 29527 w 114300"/>
                <a:gd name="connsiteY15" fmla="*/ 50483 h 85725"/>
                <a:gd name="connsiteX16" fmla="*/ 29527 w 114300"/>
                <a:gd name="connsiteY16" fmla="*/ 33338 h 85725"/>
                <a:gd name="connsiteX17" fmla="*/ 33242 w 114300"/>
                <a:gd name="connsiteY17" fmla="*/ 29623 h 85725"/>
                <a:gd name="connsiteX18" fmla="*/ 86201 w 114300"/>
                <a:gd name="connsiteY18" fmla="*/ 29623 h 85725"/>
                <a:gd name="connsiteX19" fmla="*/ 90201 w 114300"/>
                <a:gd name="connsiteY19" fmla="*/ 33338 h 85725"/>
                <a:gd name="connsiteX20" fmla="*/ 90106 w 114300"/>
                <a:gd name="connsiteY20" fmla="*/ 504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864822C-C010-4224-BC0B-E7C41C5EB6AF}"/>
                </a:ext>
              </a:extLst>
            </p:cNvPr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>
                <a:gd name="connsiteX0" fmla="*/ 45434 w 85725"/>
                <a:gd name="connsiteY0" fmla="*/ 83725 h 85725"/>
                <a:gd name="connsiteX1" fmla="*/ 83725 w 85725"/>
                <a:gd name="connsiteY1" fmla="*/ 45434 h 85725"/>
                <a:gd name="connsiteX2" fmla="*/ 45434 w 85725"/>
                <a:gd name="connsiteY2" fmla="*/ 7144 h 85725"/>
                <a:gd name="connsiteX3" fmla="*/ 7144 w 85725"/>
                <a:gd name="connsiteY3" fmla="*/ 45434 h 85725"/>
                <a:gd name="connsiteX4" fmla="*/ 45434 w 85725"/>
                <a:gd name="connsiteY4" fmla="*/ 83725 h 85725"/>
                <a:gd name="connsiteX5" fmla="*/ 45434 w 85725"/>
                <a:gd name="connsiteY5" fmla="*/ 29242 h 85725"/>
                <a:gd name="connsiteX6" fmla="*/ 61532 w 85725"/>
                <a:gd name="connsiteY6" fmla="*/ 45339 h 85725"/>
                <a:gd name="connsiteX7" fmla="*/ 45434 w 85725"/>
                <a:gd name="connsiteY7" fmla="*/ 61436 h 85725"/>
                <a:gd name="connsiteX8" fmla="*/ 29337 w 85725"/>
                <a:gd name="connsiteY8" fmla="*/ 45339 h 85725"/>
                <a:gd name="connsiteX9" fmla="*/ 45434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8A61F9F-621E-4119-801E-4C5936CAB216}"/>
                </a:ext>
              </a:extLst>
            </p:cNvPr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95250 w 257175"/>
                <a:gd name="connsiteY9" fmla="*/ 51530 h 76200"/>
                <a:gd name="connsiteX10" fmla="*/ 29337 w 257175"/>
                <a:gd name="connsiteY10" fmla="*/ 51530 h 76200"/>
                <a:gd name="connsiteX11" fmla="*/ 29337 w 257175"/>
                <a:gd name="connsiteY11" fmla="*/ 29337 h 76200"/>
                <a:gd name="connsiteX12" fmla="*/ 95250 w 257175"/>
                <a:gd name="connsiteY12" fmla="*/ 29337 h 76200"/>
                <a:gd name="connsiteX13" fmla="*/ 95250 w 257175"/>
                <a:gd name="connsiteY13" fmla="*/ 51530 h 76200"/>
                <a:gd name="connsiteX14" fmla="*/ 236601 w 257175"/>
                <a:gd name="connsiteY14" fmla="*/ 51530 h 76200"/>
                <a:gd name="connsiteX15" fmla="*/ 117443 w 257175"/>
                <a:gd name="connsiteY15" fmla="*/ 51530 h 76200"/>
                <a:gd name="connsiteX16" fmla="*/ 117443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A3DBB9BC-07EE-46AC-8758-87D3A16759EA}"/>
                </a:ext>
              </a:extLst>
            </p:cNvPr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387 h 85725"/>
                <a:gd name="connsiteX14" fmla="*/ 59817 w 114300"/>
                <a:gd name="connsiteY14" fmla="*/ 56388 h 85725"/>
                <a:gd name="connsiteX15" fmla="*/ 29527 w 114300"/>
                <a:gd name="connsiteY15" fmla="*/ 50387 h 85725"/>
                <a:gd name="connsiteX16" fmla="*/ 29527 w 114300"/>
                <a:gd name="connsiteY16" fmla="*/ 33147 h 85725"/>
                <a:gd name="connsiteX17" fmla="*/ 33242 w 114300"/>
                <a:gd name="connsiteY17" fmla="*/ 29432 h 85725"/>
                <a:gd name="connsiteX18" fmla="*/ 59721 w 114300"/>
                <a:gd name="connsiteY18" fmla="*/ 29432 h 85725"/>
                <a:gd name="connsiteX19" fmla="*/ 86201 w 114300"/>
                <a:gd name="connsiteY19" fmla="*/ 29432 h 85725"/>
                <a:gd name="connsiteX20" fmla="*/ 90201 w 114300"/>
                <a:gd name="connsiteY20" fmla="*/ 33147 h 85725"/>
                <a:gd name="connsiteX21" fmla="*/ 90106 w 114300"/>
                <a:gd name="connsiteY2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BA07292B-02E8-4BAA-BC44-60528F7C3EF0}"/>
                </a:ext>
              </a:extLst>
            </p:cNvPr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>
                <a:gd name="connsiteX0" fmla="*/ 83725 w 85725"/>
                <a:gd name="connsiteY0" fmla="*/ 45434 h 85725"/>
                <a:gd name="connsiteX1" fmla="*/ 45434 w 85725"/>
                <a:gd name="connsiteY1" fmla="*/ 7144 h 85725"/>
                <a:gd name="connsiteX2" fmla="*/ 7144 w 85725"/>
                <a:gd name="connsiteY2" fmla="*/ 45434 h 85725"/>
                <a:gd name="connsiteX3" fmla="*/ 45434 w 85725"/>
                <a:gd name="connsiteY3" fmla="*/ 83725 h 85725"/>
                <a:gd name="connsiteX4" fmla="*/ 83725 w 85725"/>
                <a:gd name="connsiteY4" fmla="*/ 45434 h 85725"/>
                <a:gd name="connsiteX5" fmla="*/ 29337 w 85725"/>
                <a:gd name="connsiteY5" fmla="*/ 45434 h 85725"/>
                <a:gd name="connsiteX6" fmla="*/ 45434 w 85725"/>
                <a:gd name="connsiteY6" fmla="*/ 29337 h 85725"/>
                <a:gd name="connsiteX7" fmla="*/ 61532 w 85725"/>
                <a:gd name="connsiteY7" fmla="*/ 45434 h 85725"/>
                <a:gd name="connsiteX8" fmla="*/ 45434 w 85725"/>
                <a:gd name="connsiteY8" fmla="*/ 61531 h 85725"/>
                <a:gd name="connsiteX9" fmla="*/ 2933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77F8A80-C421-46CC-B4C9-0528FE07E9FE}"/>
                </a:ext>
              </a:extLst>
            </p:cNvPr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157448 w 257175"/>
                <a:gd name="connsiteY9" fmla="*/ 51530 h 76200"/>
                <a:gd name="connsiteX10" fmla="*/ 29432 w 257175"/>
                <a:gd name="connsiteY10" fmla="*/ 51530 h 76200"/>
                <a:gd name="connsiteX11" fmla="*/ 29432 w 257175"/>
                <a:gd name="connsiteY11" fmla="*/ 29337 h 76200"/>
                <a:gd name="connsiteX12" fmla="*/ 157448 w 257175"/>
                <a:gd name="connsiteY12" fmla="*/ 29337 h 76200"/>
                <a:gd name="connsiteX13" fmla="*/ 157448 w 257175"/>
                <a:gd name="connsiteY13" fmla="*/ 51530 h 76200"/>
                <a:gd name="connsiteX14" fmla="*/ 236601 w 257175"/>
                <a:gd name="connsiteY14" fmla="*/ 51530 h 76200"/>
                <a:gd name="connsiteX15" fmla="*/ 179641 w 257175"/>
                <a:gd name="connsiteY15" fmla="*/ 51530 h 76200"/>
                <a:gd name="connsiteX16" fmla="*/ 179641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04DD1AD9-583D-4367-A3C5-55A5C0766C8C}"/>
                </a:ext>
              </a:extLst>
            </p:cNvPr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53149 w 257175"/>
                <a:gd name="connsiteY10" fmla="*/ 29337 h 76200"/>
                <a:gd name="connsiteX11" fmla="*/ 53149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75247 w 257175"/>
                <a:gd name="connsiteY15" fmla="*/ 51530 h 76200"/>
                <a:gd name="connsiteX16" fmla="*/ 75247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C95811B-B365-4F32-93F0-776B8143B392}"/>
                </a:ext>
              </a:extLst>
            </p:cNvPr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192214 w 257175"/>
                <a:gd name="connsiteY10" fmla="*/ 29337 h 76200"/>
                <a:gd name="connsiteX11" fmla="*/ 192214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214408 w 257175"/>
                <a:gd name="connsiteY15" fmla="*/ 51530 h 76200"/>
                <a:gd name="connsiteX16" fmla="*/ 214408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ECDE187-04E2-45C2-AB71-3163282F7484}"/>
              </a:ext>
            </a:extLst>
          </p:cNvPr>
          <p:cNvSpPr txBox="1"/>
          <p:nvPr/>
        </p:nvSpPr>
        <p:spPr>
          <a:xfrm>
            <a:off x="1017740" y="3525287"/>
            <a:ext cx="2175491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  <a:ea typeface="맑은 고딕"/>
              </a:rPr>
              <a:t> Esamina la serie di corsi brevi di Every1: </a:t>
            </a:r>
            <a:r>
              <a:rPr lang="en-US" altLang="ko-KR" sz="2200" i="1" dirty="0">
                <a:solidFill>
                  <a:srgbClr val="373737"/>
                </a:solidFill>
                <a:ea typeface="맑은 고딕"/>
                <a:hlinkClick r:id="rId3"/>
              </a:rPr>
              <a:t>Nozioni fondamentali sull'energia digitale</a:t>
            </a:r>
            <a:r>
              <a:rPr lang="en-US" altLang="ko-KR" sz="2200" i="1" dirty="0">
                <a:solidFill>
                  <a:srgbClr val="373737"/>
                </a:solidFill>
                <a:ea typeface="맑은 고딕"/>
              </a:rPr>
              <a:t>.</a:t>
            </a:r>
            <a:endParaRPr lang="ko-KR" altLang="en-US" sz="2200" dirty="0">
              <a:solidFill>
                <a:srgbClr val="373737"/>
              </a:solidFill>
              <a:ea typeface="맑은 고딕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AA80F0D-EBB3-4C6C-AADE-CFFA66F10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35138" y="2356969"/>
            <a:ext cx="620738" cy="626714"/>
            <a:chOff x="5449339" y="2217420"/>
            <a:chExt cx="388048" cy="391784"/>
          </a:xfrm>
          <a:solidFill>
            <a:schemeClr val="accent1"/>
          </a:solidFill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CB5A7904-CAC3-45AF-AD1B-B88536EFABA4}"/>
                </a:ext>
              </a:extLst>
            </p:cNvPr>
            <p:cNvSpPr/>
            <p:nvPr/>
          </p:nvSpPr>
          <p:spPr>
            <a:xfrm>
              <a:off x="5561162" y="2217420"/>
              <a:ext cx="276225" cy="361950"/>
            </a:xfrm>
            <a:custGeom>
              <a:avLst/>
              <a:gdLst>
                <a:gd name="connsiteX0" fmla="*/ 263366 w 276225"/>
                <a:gd name="connsiteY0" fmla="*/ 96107 h 361950"/>
                <a:gd name="connsiteX1" fmla="*/ 230029 w 276225"/>
                <a:gd name="connsiteY1" fmla="*/ 96107 h 361950"/>
                <a:gd name="connsiteX2" fmla="*/ 230029 w 276225"/>
                <a:gd name="connsiteY2" fmla="*/ 40576 h 361950"/>
                <a:gd name="connsiteX3" fmla="*/ 218885 w 276225"/>
                <a:gd name="connsiteY3" fmla="*/ 29432 h 361950"/>
                <a:gd name="connsiteX4" fmla="*/ 73818 w 276225"/>
                <a:gd name="connsiteY4" fmla="*/ 29432 h 361950"/>
                <a:gd name="connsiteX5" fmla="*/ 73818 w 276225"/>
                <a:gd name="connsiteY5" fmla="*/ 18288 h 361950"/>
                <a:gd name="connsiteX6" fmla="*/ 62674 w 276225"/>
                <a:gd name="connsiteY6" fmla="*/ 7144 h 361950"/>
                <a:gd name="connsiteX7" fmla="*/ 18288 w 276225"/>
                <a:gd name="connsiteY7" fmla="*/ 7144 h 361950"/>
                <a:gd name="connsiteX8" fmla="*/ 7144 w 276225"/>
                <a:gd name="connsiteY8" fmla="*/ 18288 h 361950"/>
                <a:gd name="connsiteX9" fmla="*/ 7144 w 276225"/>
                <a:gd name="connsiteY9" fmla="*/ 62675 h 361950"/>
                <a:gd name="connsiteX10" fmla="*/ 18288 w 276225"/>
                <a:gd name="connsiteY10" fmla="*/ 73819 h 361950"/>
                <a:gd name="connsiteX11" fmla="*/ 62674 w 276225"/>
                <a:gd name="connsiteY11" fmla="*/ 73819 h 361950"/>
                <a:gd name="connsiteX12" fmla="*/ 73818 w 276225"/>
                <a:gd name="connsiteY12" fmla="*/ 62675 h 361950"/>
                <a:gd name="connsiteX13" fmla="*/ 73818 w 276225"/>
                <a:gd name="connsiteY13" fmla="*/ 51530 h 361950"/>
                <a:gd name="connsiteX14" fmla="*/ 207740 w 276225"/>
                <a:gd name="connsiteY14" fmla="*/ 51530 h 361950"/>
                <a:gd name="connsiteX15" fmla="*/ 207740 w 276225"/>
                <a:gd name="connsiteY15" fmla="*/ 95917 h 361950"/>
                <a:gd name="connsiteX16" fmla="*/ 174402 w 276225"/>
                <a:gd name="connsiteY16" fmla="*/ 95917 h 361950"/>
                <a:gd name="connsiteX17" fmla="*/ 163258 w 276225"/>
                <a:gd name="connsiteY17" fmla="*/ 107061 h 361950"/>
                <a:gd name="connsiteX18" fmla="*/ 163258 w 276225"/>
                <a:gd name="connsiteY18" fmla="*/ 263938 h 361950"/>
                <a:gd name="connsiteX19" fmla="*/ 174402 w 276225"/>
                <a:gd name="connsiteY19" fmla="*/ 275082 h 361950"/>
                <a:gd name="connsiteX20" fmla="*/ 207740 w 276225"/>
                <a:gd name="connsiteY20" fmla="*/ 275082 h 361950"/>
                <a:gd name="connsiteX21" fmla="*/ 207740 w 276225"/>
                <a:gd name="connsiteY21" fmla="*/ 319468 h 361950"/>
                <a:gd name="connsiteX22" fmla="*/ 185547 w 276225"/>
                <a:gd name="connsiteY22" fmla="*/ 319468 h 361950"/>
                <a:gd name="connsiteX23" fmla="*/ 185547 w 276225"/>
                <a:gd name="connsiteY23" fmla="*/ 308324 h 361950"/>
                <a:gd name="connsiteX24" fmla="*/ 174402 w 276225"/>
                <a:gd name="connsiteY24" fmla="*/ 297180 h 361950"/>
                <a:gd name="connsiteX25" fmla="*/ 130016 w 276225"/>
                <a:gd name="connsiteY25" fmla="*/ 297180 h 361950"/>
                <a:gd name="connsiteX26" fmla="*/ 118872 w 276225"/>
                <a:gd name="connsiteY26" fmla="*/ 308324 h 361950"/>
                <a:gd name="connsiteX27" fmla="*/ 118872 w 276225"/>
                <a:gd name="connsiteY27" fmla="*/ 352711 h 361950"/>
                <a:gd name="connsiteX28" fmla="*/ 130016 w 276225"/>
                <a:gd name="connsiteY28" fmla="*/ 363855 h 361950"/>
                <a:gd name="connsiteX29" fmla="*/ 174402 w 276225"/>
                <a:gd name="connsiteY29" fmla="*/ 363855 h 361950"/>
                <a:gd name="connsiteX30" fmla="*/ 185547 w 276225"/>
                <a:gd name="connsiteY30" fmla="*/ 352711 h 361950"/>
                <a:gd name="connsiteX31" fmla="*/ 185547 w 276225"/>
                <a:gd name="connsiteY31" fmla="*/ 341567 h 361950"/>
                <a:gd name="connsiteX32" fmla="*/ 218885 w 276225"/>
                <a:gd name="connsiteY32" fmla="*/ 341567 h 361950"/>
                <a:gd name="connsiteX33" fmla="*/ 230029 w 276225"/>
                <a:gd name="connsiteY33" fmla="*/ 330422 h 361950"/>
                <a:gd name="connsiteX34" fmla="*/ 230029 w 276225"/>
                <a:gd name="connsiteY34" fmla="*/ 274892 h 361950"/>
                <a:gd name="connsiteX35" fmla="*/ 263366 w 276225"/>
                <a:gd name="connsiteY35" fmla="*/ 274892 h 361950"/>
                <a:gd name="connsiteX36" fmla="*/ 274510 w 276225"/>
                <a:gd name="connsiteY36" fmla="*/ 263747 h 361950"/>
                <a:gd name="connsiteX37" fmla="*/ 274510 w 276225"/>
                <a:gd name="connsiteY37" fmla="*/ 106871 h 361950"/>
                <a:gd name="connsiteX38" fmla="*/ 263366 w 276225"/>
                <a:gd name="connsiteY38" fmla="*/ 96107 h 361950"/>
                <a:gd name="connsiteX39" fmla="*/ 51721 w 276225"/>
                <a:gd name="connsiteY39" fmla="*/ 51721 h 361950"/>
                <a:gd name="connsiteX40" fmla="*/ 29527 w 276225"/>
                <a:gd name="connsiteY40" fmla="*/ 51721 h 361950"/>
                <a:gd name="connsiteX41" fmla="*/ 29527 w 276225"/>
                <a:gd name="connsiteY41" fmla="*/ 29527 h 361950"/>
                <a:gd name="connsiteX42" fmla="*/ 51721 w 276225"/>
                <a:gd name="connsiteY42" fmla="*/ 29527 h 361950"/>
                <a:gd name="connsiteX43" fmla="*/ 51721 w 276225"/>
                <a:gd name="connsiteY43" fmla="*/ 51721 h 361950"/>
                <a:gd name="connsiteX44" fmla="*/ 163449 w 276225"/>
                <a:gd name="connsiteY44" fmla="*/ 341852 h 361950"/>
                <a:gd name="connsiteX45" fmla="*/ 141256 w 276225"/>
                <a:gd name="connsiteY45" fmla="*/ 341852 h 361950"/>
                <a:gd name="connsiteX46" fmla="*/ 141256 w 276225"/>
                <a:gd name="connsiteY46" fmla="*/ 319659 h 361950"/>
                <a:gd name="connsiteX47" fmla="*/ 163449 w 276225"/>
                <a:gd name="connsiteY47" fmla="*/ 319659 h 361950"/>
                <a:gd name="connsiteX48" fmla="*/ 163449 w 276225"/>
                <a:gd name="connsiteY48" fmla="*/ 341852 h 361950"/>
                <a:gd name="connsiteX49" fmla="*/ 185642 w 276225"/>
                <a:gd name="connsiteY49" fmla="*/ 162782 h 361950"/>
                <a:gd name="connsiteX50" fmla="*/ 252222 w 276225"/>
                <a:gd name="connsiteY50" fmla="*/ 162782 h 361950"/>
                <a:gd name="connsiteX51" fmla="*/ 252222 w 276225"/>
                <a:gd name="connsiteY51" fmla="*/ 208693 h 361950"/>
                <a:gd name="connsiteX52" fmla="*/ 185642 w 276225"/>
                <a:gd name="connsiteY52" fmla="*/ 208693 h 361950"/>
                <a:gd name="connsiteX53" fmla="*/ 185642 w 276225"/>
                <a:gd name="connsiteY53" fmla="*/ 162782 h 361950"/>
                <a:gd name="connsiteX54" fmla="*/ 252317 w 276225"/>
                <a:gd name="connsiteY54" fmla="*/ 118300 h 361950"/>
                <a:gd name="connsiteX55" fmla="*/ 252317 w 276225"/>
                <a:gd name="connsiteY55" fmla="*/ 140494 h 361950"/>
                <a:gd name="connsiteX56" fmla="*/ 185737 w 276225"/>
                <a:gd name="connsiteY56" fmla="*/ 140494 h 361950"/>
                <a:gd name="connsiteX57" fmla="*/ 185737 w 276225"/>
                <a:gd name="connsiteY57" fmla="*/ 118300 h 361950"/>
                <a:gd name="connsiteX58" fmla="*/ 252317 w 276225"/>
                <a:gd name="connsiteY58" fmla="*/ 118300 h 361950"/>
                <a:gd name="connsiteX59" fmla="*/ 185642 w 276225"/>
                <a:gd name="connsiteY59" fmla="*/ 252984 h 361950"/>
                <a:gd name="connsiteX60" fmla="*/ 185642 w 276225"/>
                <a:gd name="connsiteY60" fmla="*/ 230791 h 361950"/>
                <a:gd name="connsiteX61" fmla="*/ 252222 w 276225"/>
                <a:gd name="connsiteY61" fmla="*/ 230791 h 361950"/>
                <a:gd name="connsiteX62" fmla="*/ 252222 w 276225"/>
                <a:gd name="connsiteY62" fmla="*/ 252984 h 361950"/>
                <a:gd name="connsiteX63" fmla="*/ 185642 w 276225"/>
                <a:gd name="connsiteY63" fmla="*/ 2529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6225" h="361950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07FD3683-124B-4FC8-BC8A-82E8EDA88594}"/>
                </a:ext>
              </a:extLst>
            </p:cNvPr>
            <p:cNvSpPr/>
            <p:nvPr/>
          </p:nvSpPr>
          <p:spPr>
            <a:xfrm>
              <a:off x="5494678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2A91A445-0E3B-4298-8F85-60E5F18D4600}"/>
                </a:ext>
              </a:extLst>
            </p:cNvPr>
            <p:cNvSpPr/>
            <p:nvPr/>
          </p:nvSpPr>
          <p:spPr>
            <a:xfrm>
              <a:off x="5494678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00C46BB7-2B24-4F61-B68C-D6C6C84CAE81}"/>
                </a:ext>
              </a:extLst>
            </p:cNvPr>
            <p:cNvSpPr/>
            <p:nvPr/>
          </p:nvSpPr>
          <p:spPr>
            <a:xfrm>
              <a:off x="5561353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31CACC48-9DB5-4E01-9F86-D656492A4064}"/>
                </a:ext>
              </a:extLst>
            </p:cNvPr>
            <p:cNvSpPr/>
            <p:nvPr/>
          </p:nvSpPr>
          <p:spPr>
            <a:xfrm>
              <a:off x="5561353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BF68F072-6072-44B5-962D-CD5C2BCA3F02}"/>
                </a:ext>
              </a:extLst>
            </p:cNvPr>
            <p:cNvSpPr/>
            <p:nvPr/>
          </p:nvSpPr>
          <p:spPr>
            <a:xfrm>
              <a:off x="5628695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A2BDE4CF-280A-4584-8667-43095FCB7679}"/>
                </a:ext>
              </a:extLst>
            </p:cNvPr>
            <p:cNvSpPr/>
            <p:nvPr/>
          </p:nvSpPr>
          <p:spPr>
            <a:xfrm>
              <a:off x="5628695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6C3D891F-4EAA-4258-8585-3FD65753E409}"/>
                </a:ext>
              </a:extLst>
            </p:cNvPr>
            <p:cNvSpPr/>
            <p:nvPr/>
          </p:nvSpPr>
          <p:spPr>
            <a:xfrm>
              <a:off x="5449339" y="2306383"/>
              <a:ext cx="257175" cy="161925"/>
            </a:xfrm>
            <a:custGeom>
              <a:avLst/>
              <a:gdLst>
                <a:gd name="connsiteX0" fmla="*/ 197358 w 257175"/>
                <a:gd name="connsiteY0" fmla="*/ 164021 h 161925"/>
                <a:gd name="connsiteX1" fmla="*/ 252889 w 257175"/>
                <a:gd name="connsiteY1" fmla="*/ 107728 h 161925"/>
                <a:gd name="connsiteX2" fmla="*/ 200692 w 257175"/>
                <a:gd name="connsiteY2" fmla="*/ 51625 h 161925"/>
                <a:gd name="connsiteX3" fmla="*/ 130016 w 257175"/>
                <a:gd name="connsiteY3" fmla="*/ 7144 h 161925"/>
                <a:gd name="connsiteX4" fmla="*/ 60008 w 257175"/>
                <a:gd name="connsiteY4" fmla="*/ 51625 h 161925"/>
                <a:gd name="connsiteX5" fmla="*/ 7144 w 257175"/>
                <a:gd name="connsiteY5" fmla="*/ 107728 h 161925"/>
                <a:gd name="connsiteX6" fmla="*/ 63437 w 257175"/>
                <a:gd name="connsiteY6" fmla="*/ 164021 h 161925"/>
                <a:gd name="connsiteX7" fmla="*/ 197358 w 257175"/>
                <a:gd name="connsiteY7" fmla="*/ 164021 h 161925"/>
                <a:gd name="connsiteX8" fmla="*/ 29337 w 257175"/>
                <a:gd name="connsiteY8" fmla="*/ 107823 h 161925"/>
                <a:gd name="connsiteX9" fmla="*/ 63341 w 257175"/>
                <a:gd name="connsiteY9" fmla="*/ 73819 h 161925"/>
                <a:gd name="connsiteX10" fmla="*/ 86868 w 257175"/>
                <a:gd name="connsiteY10" fmla="*/ 83534 h 161925"/>
                <a:gd name="connsiteX11" fmla="*/ 102584 w 257175"/>
                <a:gd name="connsiteY11" fmla="*/ 83534 h 161925"/>
                <a:gd name="connsiteX12" fmla="*/ 102584 w 257175"/>
                <a:gd name="connsiteY12" fmla="*/ 67818 h 161925"/>
                <a:gd name="connsiteX13" fmla="*/ 83249 w 257175"/>
                <a:gd name="connsiteY13" fmla="*/ 55245 h 161925"/>
                <a:gd name="connsiteX14" fmla="*/ 129921 w 257175"/>
                <a:gd name="connsiteY14" fmla="*/ 29337 h 161925"/>
                <a:gd name="connsiteX15" fmla="*/ 177260 w 257175"/>
                <a:gd name="connsiteY15" fmla="*/ 55150 h 161925"/>
                <a:gd name="connsiteX16" fmla="*/ 157353 w 257175"/>
                <a:gd name="connsiteY16" fmla="*/ 67818 h 161925"/>
                <a:gd name="connsiteX17" fmla="*/ 157353 w 257175"/>
                <a:gd name="connsiteY17" fmla="*/ 83534 h 161925"/>
                <a:gd name="connsiteX18" fmla="*/ 173069 w 257175"/>
                <a:gd name="connsiteY18" fmla="*/ 83534 h 161925"/>
                <a:gd name="connsiteX19" fmla="*/ 197358 w 257175"/>
                <a:gd name="connsiteY19" fmla="*/ 73819 h 161925"/>
                <a:gd name="connsiteX20" fmla="*/ 230696 w 257175"/>
                <a:gd name="connsiteY20" fmla="*/ 107823 h 161925"/>
                <a:gd name="connsiteX21" fmla="*/ 197358 w 257175"/>
                <a:gd name="connsiteY21" fmla="*/ 141827 h 161925"/>
                <a:gd name="connsiteX22" fmla="*/ 63437 w 257175"/>
                <a:gd name="connsiteY22" fmla="*/ 141827 h 161925"/>
                <a:gd name="connsiteX23" fmla="*/ 29337 w 257175"/>
                <a:gd name="connsiteY23" fmla="*/ 10782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16192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9C87595-16A2-4A0F-9DBB-4AF40FA3BA2C}"/>
              </a:ext>
            </a:extLst>
          </p:cNvPr>
          <p:cNvSpPr txBox="1"/>
          <p:nvPr/>
        </p:nvSpPr>
        <p:spPr>
          <a:xfrm>
            <a:off x="3585419" y="3324525"/>
            <a:ext cx="2364667" cy="212365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</a:rPr>
              <a:t>Leggi l'opuscolo informativo di Every1 "</a:t>
            </a:r>
            <a:r>
              <a:rPr lang="en-US" altLang="ko-KR" sz="2200" i="1" dirty="0">
                <a:solidFill>
                  <a:srgbClr val="373737"/>
                </a:solidFill>
                <a:hlinkClick r:id="rId4"/>
              </a:rPr>
              <a:t>Che cos'è una comunità energetica e perché dovrei aderirvi?</a:t>
            </a:r>
            <a:endParaRPr lang="ko-KR" altLang="en-US" sz="2200" dirty="0">
              <a:solidFill>
                <a:srgbClr val="373737"/>
              </a:solidFill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3A90AFA9-BBC6-4A1F-852A-2034796C8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7191" y="2373874"/>
            <a:ext cx="614072" cy="624700"/>
            <a:chOff x="7483688" y="912076"/>
            <a:chExt cx="383879" cy="390525"/>
          </a:xfrm>
          <a:solidFill>
            <a:schemeClr val="accent1"/>
          </a:solidFill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BDCFC98-590A-4D8E-A462-BAE1BE13ACC2}"/>
                </a:ext>
              </a:extLst>
            </p:cNvPr>
            <p:cNvSpPr/>
            <p:nvPr/>
          </p:nvSpPr>
          <p:spPr>
            <a:xfrm>
              <a:off x="7483688" y="912076"/>
              <a:ext cx="161925" cy="390525"/>
            </a:xfrm>
            <a:custGeom>
              <a:avLst/>
              <a:gdLst>
                <a:gd name="connsiteX0" fmla="*/ 140303 w 161925"/>
                <a:gd name="connsiteY0" fmla="*/ 62616 h 390525"/>
                <a:gd name="connsiteX1" fmla="*/ 82772 w 161925"/>
                <a:gd name="connsiteY1" fmla="*/ 7181 h 390525"/>
                <a:gd name="connsiteX2" fmla="*/ 29337 w 161925"/>
                <a:gd name="connsiteY2" fmla="*/ 63378 h 390525"/>
                <a:gd name="connsiteX3" fmla="*/ 29337 w 161925"/>
                <a:gd name="connsiteY3" fmla="*/ 253688 h 390525"/>
                <a:gd name="connsiteX4" fmla="*/ 7144 w 161925"/>
                <a:gd name="connsiteY4" fmla="*/ 308457 h 390525"/>
                <a:gd name="connsiteX5" fmla="*/ 84867 w 161925"/>
                <a:gd name="connsiteY5" fmla="*/ 386181 h 390525"/>
                <a:gd name="connsiteX6" fmla="*/ 162592 w 161925"/>
                <a:gd name="connsiteY6" fmla="*/ 308457 h 390525"/>
                <a:gd name="connsiteX7" fmla="*/ 140398 w 161925"/>
                <a:gd name="connsiteY7" fmla="*/ 253688 h 390525"/>
                <a:gd name="connsiteX8" fmla="*/ 140398 w 161925"/>
                <a:gd name="connsiteY8" fmla="*/ 62616 h 390525"/>
                <a:gd name="connsiteX9" fmla="*/ 118110 w 161925"/>
                <a:gd name="connsiteY9" fmla="*/ 141007 h 390525"/>
                <a:gd name="connsiteX10" fmla="*/ 95917 w 161925"/>
                <a:gd name="connsiteY10" fmla="*/ 141007 h 390525"/>
                <a:gd name="connsiteX11" fmla="*/ 95917 w 161925"/>
                <a:gd name="connsiteY11" fmla="*/ 118814 h 390525"/>
                <a:gd name="connsiteX12" fmla="*/ 118110 w 161925"/>
                <a:gd name="connsiteY12" fmla="*/ 118814 h 390525"/>
                <a:gd name="connsiteX13" fmla="*/ 118110 w 161925"/>
                <a:gd name="connsiteY13" fmla="*/ 141007 h 390525"/>
                <a:gd name="connsiteX14" fmla="*/ 85058 w 161925"/>
                <a:gd name="connsiteY14" fmla="*/ 297217 h 390525"/>
                <a:gd name="connsiteX15" fmla="*/ 96202 w 161925"/>
                <a:gd name="connsiteY15" fmla="*/ 308361 h 390525"/>
                <a:gd name="connsiteX16" fmla="*/ 85058 w 161925"/>
                <a:gd name="connsiteY16" fmla="*/ 319506 h 390525"/>
                <a:gd name="connsiteX17" fmla="*/ 73914 w 161925"/>
                <a:gd name="connsiteY17" fmla="*/ 308361 h 390525"/>
                <a:gd name="connsiteX18" fmla="*/ 85058 w 161925"/>
                <a:gd name="connsiteY18" fmla="*/ 297217 h 390525"/>
                <a:gd name="connsiteX19" fmla="*/ 95917 w 161925"/>
                <a:gd name="connsiteY19" fmla="*/ 163200 h 390525"/>
                <a:gd name="connsiteX20" fmla="*/ 118110 w 161925"/>
                <a:gd name="connsiteY20" fmla="*/ 163200 h 390525"/>
                <a:gd name="connsiteX21" fmla="*/ 118110 w 161925"/>
                <a:gd name="connsiteY21" fmla="*/ 185394 h 390525"/>
                <a:gd name="connsiteX22" fmla="*/ 95917 w 161925"/>
                <a:gd name="connsiteY22" fmla="*/ 185394 h 390525"/>
                <a:gd name="connsiteX23" fmla="*/ 95917 w 161925"/>
                <a:gd name="connsiteY23" fmla="*/ 163200 h 390525"/>
                <a:gd name="connsiteX24" fmla="*/ 84772 w 161925"/>
                <a:gd name="connsiteY24" fmla="*/ 363797 h 390525"/>
                <a:gd name="connsiteX25" fmla="*/ 29242 w 161925"/>
                <a:gd name="connsiteY25" fmla="*/ 308266 h 390525"/>
                <a:gd name="connsiteX26" fmla="*/ 47816 w 161925"/>
                <a:gd name="connsiteY26" fmla="*/ 266451 h 390525"/>
                <a:gd name="connsiteX27" fmla="*/ 51435 w 161925"/>
                <a:gd name="connsiteY27" fmla="*/ 258165 h 390525"/>
                <a:gd name="connsiteX28" fmla="*/ 51435 w 161925"/>
                <a:gd name="connsiteY28" fmla="*/ 63188 h 390525"/>
                <a:gd name="connsiteX29" fmla="*/ 82868 w 161925"/>
                <a:gd name="connsiteY29" fmla="*/ 29374 h 390525"/>
                <a:gd name="connsiteX30" fmla="*/ 118015 w 161925"/>
                <a:gd name="connsiteY30" fmla="*/ 62616 h 390525"/>
                <a:gd name="connsiteX31" fmla="*/ 118015 w 161925"/>
                <a:gd name="connsiteY31" fmla="*/ 96621 h 390525"/>
                <a:gd name="connsiteX32" fmla="*/ 95821 w 161925"/>
                <a:gd name="connsiteY32" fmla="*/ 96621 h 390525"/>
                <a:gd name="connsiteX33" fmla="*/ 95821 w 161925"/>
                <a:gd name="connsiteY33" fmla="*/ 62902 h 390525"/>
                <a:gd name="connsiteX34" fmla="*/ 86010 w 161925"/>
                <a:gd name="connsiteY34" fmla="*/ 51567 h 390525"/>
                <a:gd name="connsiteX35" fmla="*/ 73628 w 161925"/>
                <a:gd name="connsiteY35" fmla="*/ 62616 h 390525"/>
                <a:gd name="connsiteX36" fmla="*/ 73628 w 161925"/>
                <a:gd name="connsiteY36" fmla="*/ 276929 h 390525"/>
                <a:gd name="connsiteX37" fmla="*/ 51435 w 161925"/>
                <a:gd name="connsiteY37" fmla="*/ 310266 h 390525"/>
                <a:gd name="connsiteX38" fmla="*/ 83344 w 161925"/>
                <a:gd name="connsiteY38" fmla="*/ 341604 h 390525"/>
                <a:gd name="connsiteX39" fmla="*/ 118015 w 161925"/>
                <a:gd name="connsiteY39" fmla="*/ 308361 h 390525"/>
                <a:gd name="connsiteX40" fmla="*/ 95821 w 161925"/>
                <a:gd name="connsiteY40" fmla="*/ 276929 h 390525"/>
                <a:gd name="connsiteX41" fmla="*/ 95821 w 161925"/>
                <a:gd name="connsiteY41" fmla="*/ 207682 h 390525"/>
                <a:gd name="connsiteX42" fmla="*/ 118015 w 161925"/>
                <a:gd name="connsiteY42" fmla="*/ 207682 h 390525"/>
                <a:gd name="connsiteX43" fmla="*/ 118015 w 161925"/>
                <a:gd name="connsiteY43" fmla="*/ 258355 h 390525"/>
                <a:gd name="connsiteX44" fmla="*/ 121634 w 161925"/>
                <a:gd name="connsiteY44" fmla="*/ 266642 h 390525"/>
                <a:gd name="connsiteX45" fmla="*/ 140208 w 161925"/>
                <a:gd name="connsiteY45" fmla="*/ 308457 h 390525"/>
                <a:gd name="connsiteX46" fmla="*/ 84772 w 161925"/>
                <a:gd name="connsiteY46" fmla="*/ 36379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1925" h="3905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EF5FBB8A-E465-44D4-B8D1-F10F2F7522EE}"/>
                </a:ext>
              </a:extLst>
            </p:cNvPr>
            <p:cNvSpPr/>
            <p:nvPr/>
          </p:nvSpPr>
          <p:spPr>
            <a:xfrm>
              <a:off x="7638872" y="934878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5 h 76200"/>
                <a:gd name="connsiteX10" fmla="*/ 141901 w 228600"/>
                <a:gd name="connsiteY10" fmla="*/ 51625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5 h 76200"/>
                <a:gd name="connsiteX16" fmla="*/ 219435 w 228600"/>
                <a:gd name="connsiteY16" fmla="*/ 51625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5 h 76200"/>
                <a:gd name="connsiteX20" fmla="*/ 164189 w 228600"/>
                <a:gd name="connsiteY20" fmla="*/ 51625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E2B08763-62DC-4077-9578-8D7722FB6B96}"/>
                </a:ext>
              </a:extLst>
            </p:cNvPr>
            <p:cNvSpPr/>
            <p:nvPr/>
          </p:nvSpPr>
          <p:spPr>
            <a:xfrm>
              <a:off x="7638967" y="1023746"/>
              <a:ext cx="228600" cy="76200"/>
            </a:xfrm>
            <a:custGeom>
              <a:avLst/>
              <a:gdLst>
                <a:gd name="connsiteX0" fmla="*/ 219625 w 228600"/>
                <a:gd name="connsiteY0" fmla="*/ 29337 h 76200"/>
                <a:gd name="connsiteX1" fmla="*/ 95991 w 228600"/>
                <a:gd name="connsiteY1" fmla="*/ 29337 h 76200"/>
                <a:gd name="connsiteX2" fmla="*/ 95991 w 228600"/>
                <a:gd name="connsiteY2" fmla="*/ 18288 h 76200"/>
                <a:gd name="connsiteX3" fmla="*/ 84847 w 228600"/>
                <a:gd name="connsiteY3" fmla="*/ 7144 h 76200"/>
                <a:gd name="connsiteX4" fmla="*/ 40460 w 228600"/>
                <a:gd name="connsiteY4" fmla="*/ 7144 h 76200"/>
                <a:gd name="connsiteX5" fmla="*/ 29316 w 228600"/>
                <a:gd name="connsiteY5" fmla="*/ 18288 h 76200"/>
                <a:gd name="connsiteX6" fmla="*/ 29316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6 w 228600"/>
                <a:gd name="connsiteY9" fmla="*/ 51626 h 76200"/>
                <a:gd name="connsiteX10" fmla="*/ 29411 w 228600"/>
                <a:gd name="connsiteY10" fmla="*/ 51626 h 76200"/>
                <a:gd name="connsiteX11" fmla="*/ 29411 w 228600"/>
                <a:gd name="connsiteY11" fmla="*/ 62770 h 76200"/>
                <a:gd name="connsiteX12" fmla="*/ 40555 w 228600"/>
                <a:gd name="connsiteY12" fmla="*/ 73914 h 76200"/>
                <a:gd name="connsiteX13" fmla="*/ 84941 w 228600"/>
                <a:gd name="connsiteY13" fmla="*/ 73914 h 76200"/>
                <a:gd name="connsiteX14" fmla="*/ 96086 w 228600"/>
                <a:gd name="connsiteY14" fmla="*/ 62770 h 76200"/>
                <a:gd name="connsiteX15" fmla="*/ 96086 w 228600"/>
                <a:gd name="connsiteY15" fmla="*/ 51626 h 76200"/>
                <a:gd name="connsiteX16" fmla="*/ 219434 w 228600"/>
                <a:gd name="connsiteY16" fmla="*/ 51626 h 76200"/>
                <a:gd name="connsiteX17" fmla="*/ 230769 w 228600"/>
                <a:gd name="connsiteY17" fmla="*/ 41815 h 76200"/>
                <a:gd name="connsiteX18" fmla="*/ 219625 w 228600"/>
                <a:gd name="connsiteY18" fmla="*/ 29337 h 76200"/>
                <a:gd name="connsiteX19" fmla="*/ 73797 w 228600"/>
                <a:gd name="connsiteY19" fmla="*/ 51530 h 76200"/>
                <a:gd name="connsiteX20" fmla="*/ 51604 w 228600"/>
                <a:gd name="connsiteY20" fmla="*/ 51530 h 76200"/>
                <a:gd name="connsiteX21" fmla="*/ 51604 w 228600"/>
                <a:gd name="connsiteY21" fmla="*/ 29337 h 76200"/>
                <a:gd name="connsiteX22" fmla="*/ 73797 w 228600"/>
                <a:gd name="connsiteY22" fmla="*/ 29337 h 76200"/>
                <a:gd name="connsiteX23" fmla="*/ 73797 w 228600"/>
                <a:gd name="connsiteY2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E0A40E80-BEFD-48A6-84AE-6697C6935653}"/>
                </a:ext>
              </a:extLst>
            </p:cNvPr>
            <p:cNvSpPr/>
            <p:nvPr/>
          </p:nvSpPr>
          <p:spPr>
            <a:xfrm>
              <a:off x="7638872" y="1112519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6 h 76200"/>
                <a:gd name="connsiteX10" fmla="*/ 141901 w 228600"/>
                <a:gd name="connsiteY10" fmla="*/ 51626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6 h 76200"/>
                <a:gd name="connsiteX16" fmla="*/ 219435 w 228600"/>
                <a:gd name="connsiteY16" fmla="*/ 51626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6 h 76200"/>
                <a:gd name="connsiteX20" fmla="*/ 164189 w 228600"/>
                <a:gd name="connsiteY20" fmla="*/ 51626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8F01505-D47E-4B07-82B8-EC043F5EC813}"/>
              </a:ext>
            </a:extLst>
          </p:cNvPr>
          <p:cNvSpPr txBox="1"/>
          <p:nvPr/>
        </p:nvSpPr>
        <p:spPr>
          <a:xfrm>
            <a:off x="6270165" y="3504565"/>
            <a:ext cx="2338969" cy="212365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</a:rPr>
              <a:t>Leggi l'articolo di Energy Monitor "</a:t>
            </a:r>
            <a:r>
              <a:rPr lang="en-US" altLang="ko-KR" sz="2200" i="1" dirty="0">
                <a:solidFill>
                  <a:srgbClr val="373737"/>
                </a:solidFill>
                <a:hlinkClick r:id="rId5"/>
              </a:rPr>
              <a:t>Sfatare i miti sulle tecnologie delle energie rinnovabili"</a:t>
            </a:r>
            <a:r>
              <a:rPr lang="en-US" altLang="ko-KR" sz="2200" i="1" dirty="0">
                <a:solidFill>
                  <a:srgbClr val="373737"/>
                </a:solidFill>
              </a:rPr>
              <a:t>.</a:t>
            </a:r>
            <a:endParaRPr lang="ko-KR" altLang="en-US" sz="2200" i="1" dirty="0">
              <a:solidFill>
                <a:srgbClr val="373737"/>
              </a:solidFill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7655039-CC5E-4A6C-B955-BA8E42F25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6984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60FBB8CB-27AD-447B-BBCA-ED5A88C17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14895" y="2373874"/>
            <a:ext cx="624704" cy="624700"/>
            <a:chOff x="8162630" y="1551336"/>
            <a:chExt cx="390525" cy="390525"/>
          </a:xfrm>
          <a:solidFill>
            <a:schemeClr val="accent1"/>
          </a:solidFill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6D27B5B0-8EA5-4314-8D40-901A71EC91C2}"/>
                </a:ext>
              </a:extLst>
            </p:cNvPr>
            <p:cNvSpPr/>
            <p:nvPr/>
          </p:nvSpPr>
          <p:spPr>
            <a:xfrm>
              <a:off x="8340938" y="159572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8ADF8768-6762-4083-BD0C-23C359F0C680}"/>
                </a:ext>
              </a:extLst>
            </p:cNvPr>
            <p:cNvSpPr/>
            <p:nvPr/>
          </p:nvSpPr>
          <p:spPr>
            <a:xfrm>
              <a:off x="8207017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DF82C772-CBA9-4C34-A2F6-4913D95D0A8B}"/>
                </a:ext>
              </a:extLst>
            </p:cNvPr>
            <p:cNvSpPr/>
            <p:nvPr/>
          </p:nvSpPr>
          <p:spPr>
            <a:xfrm>
              <a:off x="8474955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BB3C32CE-37D2-4FD8-B7EA-222700C3C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62630" y="1551336"/>
              <a:ext cx="390525" cy="390525"/>
            </a:xfrm>
            <a:custGeom>
              <a:avLst/>
              <a:gdLst>
                <a:gd name="connsiteX0" fmla="*/ 330708 w 390525"/>
                <a:gd name="connsiteY0" fmla="*/ 30861 h 390525"/>
                <a:gd name="connsiteX1" fmla="*/ 275177 w 390525"/>
                <a:gd name="connsiteY1" fmla="*/ 86392 h 390525"/>
                <a:gd name="connsiteX2" fmla="*/ 282607 w 390525"/>
                <a:gd name="connsiteY2" fmla="*/ 114109 h 390525"/>
                <a:gd name="connsiteX3" fmla="*/ 319564 w 390525"/>
                <a:gd name="connsiteY3" fmla="*/ 178213 h 390525"/>
                <a:gd name="connsiteX4" fmla="*/ 319564 w 390525"/>
                <a:gd name="connsiteY4" fmla="*/ 208502 h 390525"/>
                <a:gd name="connsiteX5" fmla="*/ 228124 w 390525"/>
                <a:gd name="connsiteY5" fmla="*/ 208502 h 390525"/>
                <a:gd name="connsiteX6" fmla="*/ 207836 w 390525"/>
                <a:gd name="connsiteY6" fmla="*/ 188214 h 390525"/>
                <a:gd name="connsiteX7" fmla="*/ 207836 w 390525"/>
                <a:gd name="connsiteY7" fmla="*/ 154495 h 390525"/>
                <a:gd name="connsiteX8" fmla="*/ 244793 w 390525"/>
                <a:gd name="connsiteY8" fmla="*/ 90392 h 390525"/>
                <a:gd name="connsiteX9" fmla="*/ 252222 w 390525"/>
                <a:gd name="connsiteY9" fmla="*/ 62674 h 390525"/>
                <a:gd name="connsiteX10" fmla="*/ 196691 w 390525"/>
                <a:gd name="connsiteY10" fmla="*/ 7144 h 390525"/>
                <a:gd name="connsiteX11" fmla="*/ 141161 w 390525"/>
                <a:gd name="connsiteY11" fmla="*/ 62674 h 390525"/>
                <a:gd name="connsiteX12" fmla="*/ 148590 w 390525"/>
                <a:gd name="connsiteY12" fmla="*/ 90392 h 390525"/>
                <a:gd name="connsiteX13" fmla="*/ 185547 w 390525"/>
                <a:gd name="connsiteY13" fmla="*/ 154495 h 390525"/>
                <a:gd name="connsiteX14" fmla="*/ 185547 w 390525"/>
                <a:gd name="connsiteY14" fmla="*/ 188214 h 390525"/>
                <a:gd name="connsiteX15" fmla="*/ 165259 w 390525"/>
                <a:gd name="connsiteY15" fmla="*/ 208502 h 390525"/>
                <a:gd name="connsiteX16" fmla="*/ 73819 w 390525"/>
                <a:gd name="connsiteY16" fmla="*/ 208502 h 390525"/>
                <a:gd name="connsiteX17" fmla="*/ 73819 w 390525"/>
                <a:gd name="connsiteY17" fmla="*/ 178213 h 390525"/>
                <a:gd name="connsiteX18" fmla="*/ 110776 w 390525"/>
                <a:gd name="connsiteY18" fmla="*/ 114109 h 390525"/>
                <a:gd name="connsiteX19" fmla="*/ 118206 w 390525"/>
                <a:gd name="connsiteY19" fmla="*/ 86392 h 390525"/>
                <a:gd name="connsiteX20" fmla="*/ 62675 w 390525"/>
                <a:gd name="connsiteY20" fmla="*/ 30861 h 390525"/>
                <a:gd name="connsiteX21" fmla="*/ 7144 w 390525"/>
                <a:gd name="connsiteY21" fmla="*/ 86392 h 390525"/>
                <a:gd name="connsiteX22" fmla="*/ 14574 w 390525"/>
                <a:gd name="connsiteY22" fmla="*/ 114109 h 390525"/>
                <a:gd name="connsiteX23" fmla="*/ 51531 w 390525"/>
                <a:gd name="connsiteY23" fmla="*/ 178213 h 390525"/>
                <a:gd name="connsiteX24" fmla="*/ 51531 w 390525"/>
                <a:gd name="connsiteY24" fmla="*/ 219646 h 390525"/>
                <a:gd name="connsiteX25" fmla="*/ 62675 w 390525"/>
                <a:gd name="connsiteY25" fmla="*/ 230791 h 390525"/>
                <a:gd name="connsiteX26" fmla="*/ 165259 w 390525"/>
                <a:gd name="connsiteY26" fmla="*/ 230791 h 390525"/>
                <a:gd name="connsiteX27" fmla="*/ 185547 w 390525"/>
                <a:gd name="connsiteY27" fmla="*/ 251079 h 390525"/>
                <a:gd name="connsiteX28" fmla="*/ 185547 w 390525"/>
                <a:gd name="connsiteY28" fmla="*/ 275177 h 390525"/>
                <a:gd name="connsiteX29" fmla="*/ 63437 w 390525"/>
                <a:gd name="connsiteY29" fmla="*/ 275177 h 390525"/>
                <a:gd name="connsiteX30" fmla="*/ 52293 w 390525"/>
                <a:gd name="connsiteY30" fmla="*/ 286321 h 390525"/>
                <a:gd name="connsiteX31" fmla="*/ 52293 w 390525"/>
                <a:gd name="connsiteY31" fmla="*/ 375094 h 390525"/>
                <a:gd name="connsiteX32" fmla="*/ 63437 w 390525"/>
                <a:gd name="connsiteY32" fmla="*/ 386239 h 390525"/>
                <a:gd name="connsiteX33" fmla="*/ 329851 w 390525"/>
                <a:gd name="connsiteY33" fmla="*/ 386239 h 390525"/>
                <a:gd name="connsiteX34" fmla="*/ 340995 w 390525"/>
                <a:gd name="connsiteY34" fmla="*/ 375094 h 390525"/>
                <a:gd name="connsiteX35" fmla="*/ 340995 w 390525"/>
                <a:gd name="connsiteY35" fmla="*/ 286321 h 390525"/>
                <a:gd name="connsiteX36" fmla="*/ 329851 w 390525"/>
                <a:gd name="connsiteY36" fmla="*/ 275177 h 390525"/>
                <a:gd name="connsiteX37" fmla="*/ 207740 w 390525"/>
                <a:gd name="connsiteY37" fmla="*/ 275177 h 390525"/>
                <a:gd name="connsiteX38" fmla="*/ 207740 w 390525"/>
                <a:gd name="connsiteY38" fmla="*/ 251079 h 390525"/>
                <a:gd name="connsiteX39" fmla="*/ 228029 w 390525"/>
                <a:gd name="connsiteY39" fmla="*/ 230791 h 390525"/>
                <a:gd name="connsiteX40" fmla="*/ 330613 w 390525"/>
                <a:gd name="connsiteY40" fmla="*/ 230791 h 390525"/>
                <a:gd name="connsiteX41" fmla="*/ 341757 w 390525"/>
                <a:gd name="connsiteY41" fmla="*/ 219646 h 390525"/>
                <a:gd name="connsiteX42" fmla="*/ 341757 w 390525"/>
                <a:gd name="connsiteY42" fmla="*/ 178213 h 390525"/>
                <a:gd name="connsiteX43" fmla="*/ 378714 w 390525"/>
                <a:gd name="connsiteY43" fmla="*/ 114109 h 390525"/>
                <a:gd name="connsiteX44" fmla="*/ 386144 w 390525"/>
                <a:gd name="connsiteY44" fmla="*/ 86392 h 390525"/>
                <a:gd name="connsiteX45" fmla="*/ 330708 w 390525"/>
                <a:gd name="connsiteY45" fmla="*/ 30861 h 390525"/>
                <a:gd name="connsiteX46" fmla="*/ 33814 w 390525"/>
                <a:gd name="connsiteY46" fmla="*/ 102965 h 390525"/>
                <a:gd name="connsiteX47" fmla="*/ 29337 w 390525"/>
                <a:gd name="connsiteY47" fmla="*/ 86392 h 390525"/>
                <a:gd name="connsiteX48" fmla="*/ 62675 w 390525"/>
                <a:gd name="connsiteY48" fmla="*/ 53054 h 390525"/>
                <a:gd name="connsiteX49" fmla="*/ 96012 w 390525"/>
                <a:gd name="connsiteY49" fmla="*/ 86392 h 390525"/>
                <a:gd name="connsiteX50" fmla="*/ 91536 w 390525"/>
                <a:gd name="connsiteY50" fmla="*/ 103061 h 390525"/>
                <a:gd name="connsiteX51" fmla="*/ 62675 w 390525"/>
                <a:gd name="connsiteY51" fmla="*/ 153067 h 390525"/>
                <a:gd name="connsiteX52" fmla="*/ 33814 w 390525"/>
                <a:gd name="connsiteY52" fmla="*/ 102965 h 390525"/>
                <a:gd name="connsiteX53" fmla="*/ 318802 w 390525"/>
                <a:gd name="connsiteY53" fmla="*/ 363950 h 390525"/>
                <a:gd name="connsiteX54" fmla="*/ 74581 w 390525"/>
                <a:gd name="connsiteY54" fmla="*/ 363950 h 390525"/>
                <a:gd name="connsiteX55" fmla="*/ 74581 w 390525"/>
                <a:gd name="connsiteY55" fmla="*/ 297370 h 390525"/>
                <a:gd name="connsiteX56" fmla="*/ 318802 w 390525"/>
                <a:gd name="connsiteY56" fmla="*/ 297370 h 390525"/>
                <a:gd name="connsiteX57" fmla="*/ 318802 w 390525"/>
                <a:gd name="connsiteY57" fmla="*/ 363950 h 390525"/>
                <a:gd name="connsiteX58" fmla="*/ 167830 w 390525"/>
                <a:gd name="connsiteY58" fmla="*/ 79343 h 390525"/>
                <a:gd name="connsiteX59" fmla="*/ 163354 w 390525"/>
                <a:gd name="connsiteY59" fmla="*/ 62770 h 390525"/>
                <a:gd name="connsiteX60" fmla="*/ 196691 w 390525"/>
                <a:gd name="connsiteY60" fmla="*/ 29432 h 390525"/>
                <a:gd name="connsiteX61" fmla="*/ 230029 w 390525"/>
                <a:gd name="connsiteY61" fmla="*/ 62770 h 390525"/>
                <a:gd name="connsiteX62" fmla="*/ 225553 w 390525"/>
                <a:gd name="connsiteY62" fmla="*/ 79438 h 390525"/>
                <a:gd name="connsiteX63" fmla="*/ 196691 w 390525"/>
                <a:gd name="connsiteY63" fmla="*/ 129445 h 390525"/>
                <a:gd name="connsiteX64" fmla="*/ 167830 w 390525"/>
                <a:gd name="connsiteY64" fmla="*/ 79343 h 390525"/>
                <a:gd name="connsiteX65" fmla="*/ 196691 w 390525"/>
                <a:gd name="connsiteY65" fmla="*/ 230695 h 390525"/>
                <a:gd name="connsiteX66" fmla="*/ 185547 w 390525"/>
                <a:gd name="connsiteY66" fmla="*/ 219551 h 390525"/>
                <a:gd name="connsiteX67" fmla="*/ 196691 w 390525"/>
                <a:gd name="connsiteY67" fmla="*/ 208407 h 390525"/>
                <a:gd name="connsiteX68" fmla="*/ 207836 w 390525"/>
                <a:gd name="connsiteY68" fmla="*/ 219551 h 390525"/>
                <a:gd name="connsiteX69" fmla="*/ 196691 w 390525"/>
                <a:gd name="connsiteY69" fmla="*/ 230695 h 390525"/>
                <a:gd name="connsiteX70" fmla="*/ 359474 w 390525"/>
                <a:gd name="connsiteY70" fmla="*/ 102965 h 390525"/>
                <a:gd name="connsiteX71" fmla="*/ 330613 w 390525"/>
                <a:gd name="connsiteY71" fmla="*/ 152971 h 390525"/>
                <a:gd name="connsiteX72" fmla="*/ 301753 w 390525"/>
                <a:gd name="connsiteY72" fmla="*/ 102965 h 390525"/>
                <a:gd name="connsiteX73" fmla="*/ 297275 w 390525"/>
                <a:gd name="connsiteY73" fmla="*/ 86296 h 390525"/>
                <a:gd name="connsiteX74" fmla="*/ 330613 w 390525"/>
                <a:gd name="connsiteY74" fmla="*/ 52959 h 390525"/>
                <a:gd name="connsiteX75" fmla="*/ 363950 w 390525"/>
                <a:gd name="connsiteY75" fmla="*/ 86296 h 390525"/>
                <a:gd name="connsiteX76" fmla="*/ 359474 w 390525"/>
                <a:gd name="connsiteY76" fmla="*/ 1029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0525" h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A00B855A-7C5F-48DF-84E9-802AD90D1BF6}"/>
                </a:ext>
              </a:extLst>
            </p:cNvPr>
            <p:cNvSpPr/>
            <p:nvPr/>
          </p:nvSpPr>
          <p:spPr>
            <a:xfrm>
              <a:off x="8252165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210DBF81-707D-4B03-A053-6E220B52166B}"/>
                </a:ext>
              </a:extLst>
            </p:cNvPr>
            <p:cNvSpPr/>
            <p:nvPr/>
          </p:nvSpPr>
          <p:spPr>
            <a:xfrm>
              <a:off x="8296551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CDA4C86D-A84A-43D2-9577-9E3AAB8FEC1C}"/>
                </a:ext>
              </a:extLst>
            </p:cNvPr>
            <p:cNvSpPr/>
            <p:nvPr/>
          </p:nvSpPr>
          <p:spPr>
            <a:xfrm>
              <a:off x="8340938" y="186366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B6D982A-54DA-4FCC-9383-F91FC1E1D9CE}"/>
              </a:ext>
            </a:extLst>
          </p:cNvPr>
          <p:cNvSpPr txBox="1"/>
          <p:nvPr/>
        </p:nvSpPr>
        <p:spPr>
          <a:xfrm>
            <a:off x="9102884" y="3798409"/>
            <a:ext cx="2071376" cy="178510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  <a:hlinkClick r:id="rId6"/>
              </a:rPr>
              <a:t>Scopri di più sui materiali didattici del progetto Every1.</a:t>
            </a:r>
            <a:endParaRPr lang="ko-KR" altLang="en-US" sz="2200" dirty="0">
              <a:solidFill>
                <a:srgbClr val="37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913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2128D5-002D-4FE4-6C5F-2491E28731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91376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it-IT" sz="280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Ringraziamenti 1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E2F0C4-3708-062E-837B-49F21B8E51C4}"/>
              </a:ext>
            </a:extLst>
          </p:cNvPr>
          <p:cNvSpPr txBox="1"/>
          <p:nvPr/>
        </p:nvSpPr>
        <p:spPr>
          <a:xfrm>
            <a:off x="4252369" y="165341"/>
            <a:ext cx="7628351" cy="70173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dirty="0"/>
              <a:t>Questa </a:t>
            </a:r>
            <a:r>
              <a:rPr lang="en-GB" dirty="0" err="1"/>
              <a:t>presentazione</a:t>
            </a:r>
            <a:r>
              <a:rPr lang="en-GB" dirty="0"/>
              <a:t> “</a:t>
            </a:r>
            <a:r>
              <a:rPr lang="it-IT" dirty="0"/>
              <a:t>Partecipa alla transizione energetica: 10 semplici passi che puoi fare oggi stesso!»</a:t>
            </a:r>
            <a:r>
              <a:rPr lang="en-GB" i="1" dirty="0"/>
              <a:t> </a:t>
            </a:r>
            <a:r>
              <a:rPr lang="en-GB" dirty="0"/>
              <a:t>è stata realizzata dal progetto Every1 ed è concessa in licenza </a:t>
            </a:r>
            <a:r>
              <a:rPr lang="en-GB" dirty="0">
                <a:hlinkClick r:id="rId3"/>
              </a:rPr>
              <a:t>CC BY-SA 4.0</a:t>
            </a:r>
            <a:r>
              <a:rPr lang="en-GB" dirty="0"/>
              <a:t>, salvo diversa indicazione.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Le immagini utilizzate in questa presentazione sono le seguenti: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Immagine di copertina: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P1010139_smartphone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stekelbes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è concessa in licenza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BY-NC-ND 2.0.</a:t>
            </a:r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Immagine del testo introduttivo: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home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Loraine e Mark è concessa in licenza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US" sz="1800" b="0" i="0" u="sng" strike="noStrike" cap="none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Comprendi il tuo consumo energetico: </a:t>
            </a:r>
            <a:r>
              <a:rPr lang="en-GB" b="0" i="0" dirty="0">
                <a:solidFill>
                  <a:srgbClr val="242424"/>
                </a:solidFill>
                <a:effectLst/>
                <a:hlinkClick r:id="rId8"/>
              </a:rPr>
              <a:t>Vorarlberger Kraftwerke-Energy meter (electro)-smart meter-02ASD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di </a:t>
            </a:r>
            <a:r>
              <a:rPr lang="en-GB" b="0" i="0" dirty="0" err="1">
                <a:solidFill>
                  <a:srgbClr val="242424"/>
                </a:solidFill>
                <a:effectLst/>
              </a:rPr>
              <a:t>Asurnipal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è concesso in licenza </a:t>
            </a:r>
            <a:r>
              <a:rPr lang="en-GB" b="0" i="0" dirty="0">
                <a:solidFill>
                  <a:srgbClr val="242424"/>
                </a:solidFill>
                <a:effectLst/>
                <a:hlinkClick r:id="rId3"/>
              </a:rPr>
              <a:t>CC BY-SA 4.0</a:t>
            </a:r>
            <a:r>
              <a:rPr lang="en-GB" b="0" i="0" dirty="0">
                <a:solidFill>
                  <a:srgbClr val="242424"/>
                </a:solidFill>
                <a:effectLst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Scegli un contratto energetico: </a:t>
            </a:r>
            <a:r>
              <a:rPr lang="en-GB" sz="1800" dirty="0">
                <a:solidFill>
                  <a:srgbClr val="242424"/>
                </a:solidFill>
                <a:ea typeface="Public Sans"/>
                <a:cs typeface="Public Sans"/>
                <a:sym typeface="Public Sans"/>
                <a:hlinkClick r:id="rId9"/>
              </a:rPr>
              <a:t>bollette dell'elettricità con lampadina e calcolatrice </a:t>
            </a:r>
            <a:r>
              <a:rPr lang="en-GB" sz="18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di </a:t>
            </a:r>
            <a:r>
              <a:rPr lang="en-GB" sz="1800" dirty="0" err="1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Uswitch.com </a:t>
            </a:r>
            <a:r>
              <a:rPr lang="en-GB" sz="18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Images è </a:t>
            </a:r>
            <a:r>
              <a:rPr lang="en-GB" dirty="0">
                <a:solidFill>
                  <a:srgbClr val="242424"/>
                </a:solidFill>
              </a:rPr>
              <a:t>concessa in licenza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CC BY 2.0</a:t>
            </a:r>
            <a:r>
              <a:rPr lang="en-GB" dirty="0">
                <a:solidFill>
                  <a:srgbClr val="242424"/>
                </a:solidFill>
              </a:rPr>
              <a:t>. Questa immagine è stata ritagliata.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Aumenta l'efficienza: Investire in elettrodomestici: </a:t>
            </a:r>
            <a:r>
              <a:rPr lang="en-GB" dirty="0">
                <a:solidFill>
                  <a:srgbClr val="242424"/>
                </a:solidFill>
                <a:hlinkClick r:id="rId11"/>
              </a:rPr>
              <a:t>Samsung </a:t>
            </a:r>
            <a:r>
              <a:rPr lang="en-GB" dirty="0">
                <a:solidFill>
                  <a:srgbClr val="242424"/>
                </a:solidFill>
              </a:rPr>
              <a:t>di </a:t>
            </a:r>
            <a:r>
              <a:rPr lang="en-GB" dirty="0" err="1">
                <a:solidFill>
                  <a:srgbClr val="242424"/>
                </a:solidFill>
              </a:rPr>
              <a:t>CODE_n </a:t>
            </a:r>
            <a:r>
              <a:rPr lang="en-GB" dirty="0">
                <a:solidFill>
                  <a:srgbClr val="242424"/>
                </a:solidFill>
              </a:rPr>
              <a:t>è concesso in licenza </a:t>
            </a:r>
            <a:r>
              <a:rPr lang="en-GB" dirty="0">
                <a:solidFill>
                  <a:srgbClr val="242424"/>
                </a:solidFill>
                <a:hlinkClick r:id="rId10"/>
              </a:rPr>
              <a:t>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Scollegare i dispositivi elettronici inutilizzati: </a:t>
            </a:r>
            <a:r>
              <a:rPr lang="en-GB" dirty="0">
                <a:solidFill>
                  <a:srgbClr val="242424"/>
                </a:solidFill>
                <a:hlinkClick r:id="rId12"/>
              </a:rPr>
              <a:t>Bollitore </a:t>
            </a:r>
            <a:r>
              <a:rPr lang="en-GB" dirty="0">
                <a:solidFill>
                  <a:srgbClr val="242424"/>
                </a:solidFill>
              </a:rPr>
              <a:t>di Denis Sylvester Hurd è </a:t>
            </a:r>
            <a:r>
              <a:rPr lang="en-GB" dirty="0">
                <a:solidFill>
                  <a:srgbClr val="242424"/>
                </a:solidFill>
                <a:hlinkClick r:id="rId13"/>
              </a:rPr>
              <a:t>CC0 1.0</a:t>
            </a:r>
            <a:r>
              <a:rPr lang="en-GB" dirty="0">
                <a:solidFill>
                  <a:srgbClr val="242424"/>
                </a:solidFill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Implementa una casa intelligente: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4"/>
              </a:rPr>
              <a:t>lampadina Wi-Fi UMAX U-Smart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Jirka Matousek è concessa in licenza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CC BY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sym typeface="Public Sans"/>
              </a:rPr>
              <a:t>Sbrinare regolarmente il congelatore: </a:t>
            </a:r>
            <a:r>
              <a:rPr lang="en-GB" dirty="0">
                <a:solidFill>
                  <a:schemeClr val="dk1"/>
                </a:solidFill>
                <a:sym typeface="Public Sans"/>
                <a:hlinkClick r:id="rId15"/>
              </a:rPr>
              <a:t>Stalattiti nel congelatore </a:t>
            </a:r>
            <a:r>
              <a:rPr lang="en-GB" dirty="0">
                <a:solidFill>
                  <a:schemeClr val="dk1"/>
                </a:solidFill>
                <a:sym typeface="Public Sans"/>
              </a:rPr>
              <a:t>di Anders Sandberg è </a:t>
            </a:r>
            <a:r>
              <a:rPr lang="en-GB" dirty="0">
                <a:solidFill>
                  <a:srgbClr val="242424"/>
                </a:solidFill>
              </a:rPr>
              <a:t>concessa in licenza </a:t>
            </a:r>
            <a:r>
              <a:rPr lang="en-GB" dirty="0">
                <a:solidFill>
                  <a:srgbClr val="242424"/>
                </a:solidFill>
                <a:hlinkClick r:id="rId10"/>
              </a:rPr>
              <a:t>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579631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93706-38C2-DA73-1F48-3591D2080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24405C-1E82-C28A-BB3C-97DE3D44DA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1" y="874576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it-IT" sz="280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Ringraziamenti 2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BA671B-4366-A68A-28DD-76DB95051182}"/>
              </a:ext>
            </a:extLst>
          </p:cNvPr>
          <p:cNvSpPr txBox="1"/>
          <p:nvPr/>
        </p:nvSpPr>
        <p:spPr>
          <a:xfrm>
            <a:off x="4258848" y="458700"/>
            <a:ext cx="7628351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Utilizza termostati intelligenti: promuovere comportamenti volti al risparmio energetico: </a:t>
            </a:r>
            <a:r>
              <a:rPr lang="en-GB" dirty="0">
                <a:solidFill>
                  <a:srgbClr val="242424"/>
                </a:solidFill>
                <a:hlinkClick r:id="rId3"/>
              </a:rPr>
              <a:t>regola il termostato </a:t>
            </a:r>
            <a:r>
              <a:rPr lang="en-GB" dirty="0">
                <a:solidFill>
                  <a:srgbClr val="242424"/>
                </a:solidFill>
              </a:rPr>
              <a:t>di CORGI </a:t>
            </a:r>
            <a:r>
              <a:rPr lang="en-GB" dirty="0" err="1">
                <a:solidFill>
                  <a:srgbClr val="242424"/>
                </a:solidFill>
              </a:rPr>
              <a:t>HomePlan </a:t>
            </a:r>
            <a:r>
              <a:rPr lang="en-GB" dirty="0">
                <a:solidFill>
                  <a:srgbClr val="242424"/>
                </a:solidFill>
              </a:rPr>
              <a:t>è concesso in licenza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CC BY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sym typeface="Public Sans"/>
              </a:rPr>
              <a:t>Utilizza prese multiple: </a:t>
            </a:r>
            <a:r>
              <a:rPr lang="en-GB" dirty="0">
                <a:solidFill>
                  <a:schemeClr val="dk1"/>
                </a:solidFill>
                <a:sym typeface="Public Sans"/>
                <a:hlinkClick r:id="rId5"/>
              </a:rPr>
              <a:t>prese multiple con prolunga.jpg </a:t>
            </a:r>
            <a:r>
              <a:rPr lang="en-GB" dirty="0">
                <a:solidFill>
                  <a:schemeClr val="dk1"/>
                </a:solidFill>
                <a:sym typeface="Public Sans"/>
              </a:rPr>
              <a:t>di Dmitry Makeev è concesso in licenza </a:t>
            </a:r>
            <a:r>
              <a:rPr lang="en-GB" dirty="0">
                <a:solidFill>
                  <a:schemeClr val="dk1"/>
                </a:solidFill>
                <a:sym typeface="Public Sans"/>
                <a:hlinkClick r:id="rId6"/>
              </a:rPr>
              <a:t>CC BY-SA 4.0</a:t>
            </a:r>
            <a:r>
              <a:rPr lang="en-GB" dirty="0">
                <a:solidFill>
                  <a:schemeClr val="dk1"/>
                </a:solidFill>
                <a:sym typeface="Public Sans"/>
              </a:rPr>
              <a:t>.</a:t>
            </a:r>
            <a:endParaRPr lang="en-GB" dirty="0">
              <a:solidFill>
                <a:srgbClr val="242424"/>
              </a:solidFill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Collaborare: il ruolo delle comunità energetiche: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energia pulita al lavoro per l'Earth Day!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</a:t>
            </a:r>
            <a:r>
              <a:rPr lang="en-GB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naturalflow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è concesso in licenza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Scopri dove puoi ottenere assistenza: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Mecktilda e Stefano - agenti di vendita per i sistemi di energia solare Global Cycle Solutions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di DIFD – Dipartimento britannico per lo sviluppo internazionale è </a:t>
            </a:r>
            <a:r>
              <a:rPr lang="en-GB" dirty="0">
                <a:solidFill>
                  <a:srgbClr val="242424"/>
                </a:solidFill>
              </a:rPr>
              <a:t>concesso in licenza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CC BY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Questa immagine è stata ritagliata.</a:t>
            </a:r>
            <a:endParaRPr lang="en-US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2247235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65A24-158F-333C-F8AC-4929D63A1D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59728" y="2977697"/>
            <a:ext cx="3961312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6000" b="0" kern="1200" noProof="1">
                <a:solidFill>
                  <a:schemeClr val="bg1"/>
                </a:solidFill>
                <a:effectLst/>
              </a:rPr>
              <a:t>Grazie!</a:t>
            </a:r>
            <a:endParaRPr lang="it-IT" sz="6000" noProof="1">
              <a:solidFill>
                <a:schemeClr val="bg1"/>
              </a:solidFill>
              <a:effectLst/>
            </a:endParaRPr>
          </a:p>
          <a:p>
            <a:endParaRPr lang="it-IT" sz="6000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41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165D3-66A4-7667-AC58-4749B4B19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142B5F-9C88-7421-8D82-C9889D0BEA3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943" y="691126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Questa </a:t>
            </a:r>
            <a:r>
              <a:rPr lang="it-IT" sz="2800" b="1" kern="1200" baseline="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j-ea"/>
                <a:cs typeface="+mj-cs"/>
              </a:rPr>
              <a:t>presentazione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366B55-7ACA-91FD-62DA-6FBF6BEC8E01}"/>
              </a:ext>
            </a:extLst>
          </p:cNvPr>
          <p:cNvSpPr txBox="1"/>
          <p:nvPr/>
        </p:nvSpPr>
        <p:spPr>
          <a:xfrm>
            <a:off x="4511072" y="2197893"/>
            <a:ext cx="69443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La nostra analisi di ogni fase inizia con una domanda di riflessione. Prenditi un momento per riflettere su ogni domanda prima di passare alla diapositiva successiva.</a:t>
            </a:r>
          </a:p>
          <a:p>
            <a:pPr latinLnBrk="0"/>
            <a:endParaRPr lang="en-GB" sz="2400" noProof="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2400" dirty="0">
                <a:solidFill>
                  <a:srgbClr val="2B2C30"/>
                </a:solidFill>
                <a:sym typeface="Public Sans"/>
              </a:rPr>
              <a:t>Puoi seguire ogni fase una alla volta. In alternativa, puoi selezionare una fase particolare che desideri approfondire per prima tramite il menu. </a:t>
            </a:r>
            <a:endParaRPr lang="en-GB" sz="2400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CB2999-080F-8ABF-1BEF-700A8461B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689"/>
            <a:ext cx="4029245" cy="302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C27791-A2C9-75C8-3B91-943DC1C287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4131" y="823456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10 semplici passi che puoi compiere oggi stesso 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3318B-F51A-DE9B-4143-B6140E6B757E}"/>
              </a:ext>
            </a:extLst>
          </p:cNvPr>
          <p:cNvSpPr txBox="1"/>
          <p:nvPr/>
        </p:nvSpPr>
        <p:spPr>
          <a:xfrm>
            <a:off x="384131" y="2149019"/>
            <a:ext cx="114237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Comprendi il tuo consumo energetico.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dirty="0">
                <a:ea typeface="Public Sans"/>
                <a:cs typeface="Public Sans"/>
                <a:sym typeface="Public Sans"/>
              </a:rPr>
              <a:t>Scegli un contratto energetico.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Aumenta l'efficienza: investi in elettrodomestici.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dirty="0">
                <a:ea typeface="Public Sans"/>
                <a:cs typeface="Public Sans"/>
                <a:sym typeface="Public Sans"/>
              </a:rPr>
              <a:t>Sbrinate regolarmente il congelatore.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dirty="0">
                <a:ea typeface="Public Sans"/>
                <a:cs typeface="Public Sans"/>
                <a:sym typeface="Public Sans"/>
              </a:rPr>
              <a:t>Scollegate gli apparecchi elettronici inutilizzati.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Realizza una casa intelligente.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Utilizza </a:t>
            </a:r>
            <a:r>
              <a:rPr lang="en-GB" sz="2400" dirty="0">
                <a:ea typeface="Public Sans"/>
                <a:cs typeface="Public Sans"/>
                <a:sym typeface="Public Sans"/>
              </a:rPr>
              <a:t>termostati</a:t>
            </a:r>
            <a:r>
              <a:rPr lang="en-GB" sz="2400" noProof="0" dirty="0">
                <a:ea typeface="Public Sans"/>
                <a:cs typeface="Public Sans"/>
                <a:sym typeface="Public Sans"/>
              </a:rPr>
              <a:t> intelligenti</a:t>
            </a:r>
            <a:r>
              <a:rPr lang="en-GB" sz="2400" dirty="0">
                <a:ea typeface="Public Sans"/>
                <a:cs typeface="Public Sans"/>
                <a:sym typeface="Public Sans"/>
              </a:rPr>
              <a:t>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Utilizza </a:t>
            </a:r>
            <a:r>
              <a:rPr lang="en-GB" sz="2400" dirty="0">
                <a:ea typeface="Public Sans"/>
                <a:cs typeface="Public Sans"/>
                <a:sym typeface="Public Sans"/>
              </a:rPr>
              <a:t>prese</a:t>
            </a:r>
            <a:r>
              <a:rPr lang="en-GB" sz="2400" noProof="0" dirty="0">
                <a:ea typeface="Public Sans"/>
                <a:cs typeface="Public Sans"/>
                <a:sym typeface="Public Sans"/>
              </a:rPr>
              <a:t> multiple</a:t>
            </a:r>
            <a:r>
              <a:rPr lang="en-GB" sz="2400" dirty="0">
                <a:ea typeface="Public Sans"/>
                <a:cs typeface="Public Sans"/>
                <a:sym typeface="Public Sans"/>
              </a:rPr>
              <a:t>.</a:t>
            </a:r>
            <a:endParaRPr lang="en-GB" sz="2400" noProof="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Collaborare: il ruolo delle comunità energetiche.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dirty="0">
                <a:ea typeface="Public Sans"/>
                <a:cs typeface="Public Sans"/>
                <a:sym typeface="Public Sans"/>
              </a:rPr>
              <a:t> Scopri dove puoi ottenere assistenza.</a:t>
            </a:r>
          </a:p>
          <a:p>
            <a:pPr marL="342900" indent="-342900" latinLnBrk="0">
              <a:buFont typeface="+mj-lt"/>
              <a:buAutoNum type="arabicPeriod"/>
            </a:pPr>
            <a:endParaRPr lang="en-GB" sz="2400" noProof="0" dirty="0"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3171775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82A1E-C13D-D5FE-F008-35AF50F921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5503" y="7308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1. Comprendere il proprio consumo energetico - Introduzione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F41D1-D927-3D59-52A9-A0E9BBB94037}"/>
              </a:ext>
            </a:extLst>
          </p:cNvPr>
          <p:cNvSpPr txBox="1"/>
          <p:nvPr/>
        </p:nvSpPr>
        <p:spPr>
          <a:xfrm>
            <a:off x="377482" y="3303740"/>
            <a:ext cx="114370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GB" sz="4800" i="1" noProof="0" dirty="0">
                <a:solidFill>
                  <a:schemeClr val="accent5"/>
                </a:solidFill>
              </a:rPr>
              <a:t>In che modo comprendere il proprio consumo energetico può aiutare a risparmiare energia e ridurre la bolletta elettrica?</a:t>
            </a:r>
          </a:p>
          <a:p>
            <a:pPr algn="ctr" latinLnBrk="0"/>
            <a:endParaRPr lang="en-GB" sz="4800" i="1" noProof="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20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EC3C3-1BE7-2437-BBE9-6BB97A571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33E00E-A43A-8486-4825-3F0C2F8306D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1. Comprendi il tuo consumo energetico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3C395-3CC3-4B54-6421-D833B99114A3}"/>
              </a:ext>
            </a:extLst>
          </p:cNvPr>
          <p:cNvSpPr txBox="1"/>
          <p:nvPr/>
        </p:nvSpPr>
        <p:spPr>
          <a:xfrm>
            <a:off x="3870284" y="2292276"/>
            <a:ext cx="79063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GB" sz="2000" noProof="0" dirty="0">
                <a:solidFill>
                  <a:srgbClr val="2B2C30"/>
                </a:solidFill>
                <a:cs typeface="Segoe UI"/>
              </a:rPr>
              <a:t>Un contatore intelligente consente a te e al tuo fornitore di energia di monitorare e analizzare i tuoi modelli di consumo energetico in tempo reale. </a:t>
            </a:r>
          </a:p>
          <a:p>
            <a:pPr marL="457200" indent="-457200" latinLnBrk="0">
              <a:buFontTx/>
              <a:buChar char="•"/>
            </a:pPr>
            <a:r>
              <a:rPr lang="en-GB" sz="2000" dirty="0">
                <a:solidFill>
                  <a:srgbClr val="2B2C30"/>
                </a:solidFill>
                <a:cs typeface="Segoe UI"/>
              </a:rPr>
              <a:t>Verifica se disponi di un contatore intelligente o di un contatore digitale (analogico).</a:t>
            </a:r>
          </a:p>
          <a:p>
            <a:pPr marL="457200" indent="-457200" latinLnBrk="0">
              <a:buFontTx/>
              <a:buChar char="•"/>
            </a:pPr>
            <a:r>
              <a:rPr lang="en-GB" sz="2000" noProof="0" dirty="0">
                <a:solidFill>
                  <a:srgbClr val="2B2C30"/>
                </a:solidFill>
                <a:cs typeface="Segoe UI"/>
              </a:rPr>
              <a:t>Se hai un contatore intelligente, puoi controllare il tuo consumo energetico in diversi momenti della giornata. Questo ti aiuterà a identificare i momenti della giornata in cui consumi più energia. </a:t>
            </a:r>
          </a:p>
          <a:p>
            <a:pPr marL="457200" indent="-457200" latinLnBrk="0">
              <a:buChar char="•"/>
            </a:pPr>
            <a:r>
              <a:rPr lang="en-GB" sz="2000" dirty="0">
                <a:solidFill>
                  <a:srgbClr val="2B2C30"/>
                </a:solidFill>
                <a:cs typeface="Segoe UI"/>
              </a:rPr>
              <a:t>Ci sono momenti della giornata in cui consumi più energia? Cerca di individuare le tendenze e le opportunità per </a:t>
            </a:r>
            <a:r>
              <a:rPr lang="en-GB" sz="2000" noProof="0" dirty="0">
                <a:solidFill>
                  <a:srgbClr val="2B2C30"/>
                </a:solidFill>
                <a:cs typeface="Segoe UI"/>
              </a:rPr>
              <a:t>ridurre i consumi. Ad esempio, </a:t>
            </a:r>
            <a:r>
              <a:rPr lang="en-GB" sz="2000" noProof="0" dirty="0">
                <a:solidFill>
                  <a:srgbClr val="2B2C30"/>
                </a:solidFill>
                <a:cs typeface="Segoe UI"/>
                <a:hlinkClick r:id="rId3"/>
              </a:rPr>
              <a:t>scollegare i dispositivi quando non sono in uso, invece di lasciarli in standby</a:t>
            </a:r>
            <a:r>
              <a:rPr lang="en-GB" sz="2000" noProof="0" dirty="0">
                <a:solidFill>
                  <a:srgbClr val="2B2C30"/>
                </a:solidFill>
                <a:cs typeface="Segoe UI"/>
              </a:rPr>
              <a:t>, riduce il consumo energetico.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A414CB-E4FB-3249-B22D-6AE5311A8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35" y="2119407"/>
            <a:ext cx="2803801" cy="455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7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7F9A5-B6BE-2DCD-6B42-42A3DD8C7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ACF01-3D52-65FA-226E-49F21BB2F0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315" y="717823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2. Scegliere un contratto energetico - Introduzione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0F597-7B51-9EB6-1253-74AAF241D190}"/>
              </a:ext>
            </a:extLst>
          </p:cNvPr>
          <p:cNvSpPr txBox="1"/>
          <p:nvPr/>
        </p:nvSpPr>
        <p:spPr>
          <a:xfrm>
            <a:off x="553231" y="2768252"/>
            <a:ext cx="11085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GB" sz="4800" i="1" noProof="0" dirty="0">
                <a:solidFill>
                  <a:schemeClr val="accent2"/>
                </a:solidFill>
              </a:rPr>
              <a:t>In che modo cambiare il contratto energetico può aiutarti a risparmiare denaro e ottimizzare il consumo energetico?</a:t>
            </a:r>
          </a:p>
        </p:txBody>
      </p:sp>
    </p:spTree>
    <p:extLst>
      <p:ext uri="{BB962C8B-B14F-4D97-AF65-F5344CB8AC3E}">
        <p14:creationId xmlns:p14="http://schemas.microsoft.com/office/powerpoint/2010/main" val="1083258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2A0FC-3697-BA58-3181-7ABAA11BC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F1249-E2F2-0249-3260-7E3CB78ADD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3376" y="764667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2. Scegli un contratto energetico 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9D6D4-ADBC-D7EB-E231-9A2E3FFD7EF4}"/>
              </a:ext>
            </a:extLst>
          </p:cNvPr>
          <p:cNvSpPr txBox="1"/>
          <p:nvPr/>
        </p:nvSpPr>
        <p:spPr>
          <a:xfrm>
            <a:off x="4408631" y="2447288"/>
            <a:ext cx="74058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Ricerca e confronta diversi contratti energetici che offrono opzioni flessibili e prezzi dinamici. Prezzi dinamici significa che il prezzo dell'energia varia a seconda della domanda complessiva. </a:t>
            </a:r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Prendi in considerazione piani che ti consentono di usufruire di tariffe più basse durante le ore non di punta o che offrono incentivi per ridurre i consumi durante le ore di punta. </a:t>
            </a:r>
            <a:endParaRPr lang="en-US" sz="2400" dirty="0"/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Alcuni tipi di contratto possono offrire opzioni di energia rinnovabile o premi per comportamenti volti al risparmio energetico.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3F9013-B925-266E-9CF5-488DE2991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76" y="2090230"/>
            <a:ext cx="3249588" cy="455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6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B3927-D115-407C-E584-86BC989C7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4DB7F-AD8A-51A4-5BD2-1A8B57D972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0817" y="809263"/>
            <a:ext cx="11235483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it-IT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3. Aumentare l'efficienza: investire negli elettrodomestici - Introduzione</a:t>
            </a:r>
            <a:endParaRPr lang="it-IT" noProof="1">
              <a:effectLst/>
            </a:endParaRPr>
          </a:p>
          <a:p>
            <a:endParaRPr lang="it-IT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78E889-170D-661A-C4C9-37B6BB6336A3}"/>
              </a:ext>
            </a:extLst>
          </p:cNvPr>
          <p:cNvSpPr txBox="1"/>
          <p:nvPr/>
        </p:nvSpPr>
        <p:spPr>
          <a:xfrm>
            <a:off x="885169" y="3429000"/>
            <a:ext cx="104216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400" i="1" dirty="0">
                <a:solidFill>
                  <a:schemeClr val="accent5"/>
                </a:solidFill>
              </a:rPr>
              <a:t>In che modo investire in elettrodomestici può portare a risparmi a lungo termine sulle bollette energetiche?</a:t>
            </a:r>
          </a:p>
          <a:p>
            <a:pPr algn="ctr" latinLnBrk="0"/>
            <a:endParaRPr lang="en-US" sz="44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38207"/>
      </p:ext>
    </p:extLst>
  </p:cSld>
  <p:clrMapOvr>
    <a:masterClrMapping/>
  </p:clrMapOvr>
</p:sld>
</file>

<file path=ppt/theme/theme1.xml><?xml version="1.0" encoding="utf-8"?>
<a:theme xmlns:a="http://schemas.openxmlformats.org/drawingml/2006/main" name="Every1 slide master">
  <a:themeElements>
    <a:clrScheme name="0E3AF0">
      <a:dk1>
        <a:srgbClr val="231F20"/>
      </a:dk1>
      <a:lt1>
        <a:srgbClr val="FFFFFF"/>
      </a:lt1>
      <a:dk2>
        <a:srgbClr val="0E3AF0"/>
      </a:dk2>
      <a:lt2>
        <a:srgbClr val="D3D3D3"/>
      </a:lt2>
      <a:accent1>
        <a:srgbClr val="BDF03A"/>
      </a:accent1>
      <a:accent2>
        <a:srgbClr val="0E3AF0"/>
      </a:accent2>
      <a:accent3>
        <a:srgbClr val="A5A5A5"/>
      </a:accent3>
      <a:accent4>
        <a:srgbClr val="808080"/>
      </a:accent4>
      <a:accent5>
        <a:srgbClr val="0E3AF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838" cap="flat">
          <a:noFill/>
          <a:prstDash val="solid"/>
          <a:miter/>
        </a:ln>
        <a:effectLst/>
      </a:spPr>
      <a:bodyPr rtlCol="0" anchor="ctr"/>
      <a:lstStyle>
        <a:defPPr algn="ctr">
          <a:defRPr sz="2800" dirty="0" smtClean="0">
            <a:solidFill>
              <a:srgbClr val="1A194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C0EDCDBA201B409A2395B9861151A1" ma:contentTypeVersion="15" ma:contentTypeDescription="Een nieuw document maken." ma:contentTypeScope="" ma:versionID="50c7f522389424b49c6918a8f642ccca">
  <xsd:schema xmlns:xsd="http://www.w3.org/2001/XMLSchema" xmlns:xs="http://www.w3.org/2001/XMLSchema" xmlns:p="http://schemas.microsoft.com/office/2006/metadata/properties" xmlns:ns2="c67c0ac7-78b5-4864-aca3-db9996adcf66" xmlns:ns3="59c2b11d-9272-4eed-95ac-95725493c81f" targetNamespace="http://schemas.microsoft.com/office/2006/metadata/properties" ma:root="true" ma:fieldsID="bb5fd8cc14943147fc1cd49a2979817f" ns2:_="" ns3:_="">
    <xsd:import namespace="c67c0ac7-78b5-4864-aca3-db9996adcf66"/>
    <xsd:import namespace="59c2b11d-9272-4eed-95ac-95725493c8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0ac7-78b5-4864-aca3-db9996adcf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59249fec-8619-4602-8705-1823ced1ad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2b11d-9272-4eed-95ac-95725493c81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08e361e-f706-48d1-9f52-00535f2db59c}" ma:internalName="TaxCatchAll" ma:showField="CatchAllData" ma:web="59c2b11d-9272-4eed-95ac-95725493c8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c2b11d-9272-4eed-95ac-95725493c81f" xsi:nil="true"/>
    <lcf76f155ced4ddcb4097134ff3c332f xmlns="c67c0ac7-78b5-4864-aca3-db9996adcf6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CEDB3A-ED32-4D2E-B0DE-B988DCBB17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0ac7-78b5-4864-aca3-db9996adcf66"/>
    <ds:schemaRef ds:uri="59c2b11d-9272-4eed-95ac-95725493c8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3774D8-BCA8-4A02-93E0-3307429344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CA0DD0-504F-4EB9-B60E-59D0E157F7B9}">
  <ds:schemaRefs>
    <ds:schemaRef ds:uri="577805d4-8e47-4788-b8ec-5b1290b6ebfb"/>
    <ds:schemaRef ds:uri="59c2b11d-9272-4eed-95ac-95725493c81f"/>
    <ds:schemaRef ds:uri="75a85b04-3e87-4e6d-8e61-343b36998706"/>
    <ds:schemaRef ds:uri="c67c0ac7-78b5-4864-aca3-db9996adcf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45ef3b6-e1f8-4ba6-89ba-26b48c006428"/>
    <ds:schemaRef ds:uri="7b26517a-e12b-4b49-bcfd-51642f3fdde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3483</Words>
  <Application>Microsoft Macintosh PowerPoint</Application>
  <PresentationFormat>Widescreen</PresentationFormat>
  <Paragraphs>264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맑은 고딕</vt:lpstr>
      <vt:lpstr>Arial</vt:lpstr>
      <vt:lpstr>Calibri</vt:lpstr>
      <vt:lpstr>Public Sans</vt:lpstr>
      <vt:lpstr>Segoe UI</vt:lpstr>
      <vt:lpstr>Every1 slide master</vt:lpstr>
      <vt:lpstr>Partecipa alla transizione energetica: 10 semplici passi che puoi fare oggi stesso!</vt:lpstr>
      <vt:lpstr>Introduzione </vt:lpstr>
      <vt:lpstr>Questa presentazione </vt:lpstr>
      <vt:lpstr>10 semplici passi che puoi compiere oggi stesso  </vt:lpstr>
      <vt:lpstr>1. Comprendere il proprio consumo energetico - Introduzione </vt:lpstr>
      <vt:lpstr>1. Comprendi il tuo consumo energetico </vt:lpstr>
      <vt:lpstr>2. Scegliere un contratto energetico - Introduzione </vt:lpstr>
      <vt:lpstr>2. Scegli un contratto energetico  </vt:lpstr>
      <vt:lpstr>3. Aumentare l'efficienza: investire negli elettrodomestici - Introduzione </vt:lpstr>
      <vt:lpstr>3. Aumentare l'efficienza: investire in elettrodomestici </vt:lpstr>
      <vt:lpstr>4. Sbrina regolarmente il congelatore - Introduzione </vt:lpstr>
      <vt:lpstr>4. Sbrina regolarmente il congelatore </vt:lpstr>
      <vt:lpstr>5. Scollegare i dispositivi elettronici inattivi - Introduzione </vt:lpstr>
      <vt:lpstr>5. Scollegare i dispositivi elettronici inattivi  </vt:lpstr>
      <vt:lpstr>6. Realizza una casa intelligente - Introduzione </vt:lpstr>
      <vt:lpstr>6. Realizza una casa intelligente  </vt:lpstr>
      <vt:lpstr>7. Utilizzo dei termostati intelligenti - Introduzione </vt:lpstr>
      <vt:lpstr>7. Utilizza termostati intelligenti </vt:lpstr>
      <vt:lpstr>8. Utilizzare le prese multiple - Introduzione </vt:lpstr>
      <vt:lpstr>8. Utilizzare le ciabatte elettriche  </vt:lpstr>
      <vt:lpstr>9. Lavorare insieme: il ruolo delle comunità energetiche - Introduzione </vt:lpstr>
      <vt:lpstr>9. Lavorare insieme: il ruolo delle comunità energetiche  </vt:lpstr>
      <vt:lpstr>10. Scopri dove puoi ottenere supporto - Introduzione </vt:lpstr>
      <vt:lpstr>10. Scopri dove puoi ottenere supporto  </vt:lpstr>
      <vt:lpstr>Prossimi passi </vt:lpstr>
      <vt:lpstr>Ringraziamenti 1 </vt:lpstr>
      <vt:lpstr>Ringraziamenti 2 </vt:lpstr>
      <vt:lpstr>Grazie!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Beck.Pitt</cp:lastModifiedBy>
  <cp:revision>49</cp:revision>
  <cp:lastPrinted>2025-03-21T11:31:47Z</cp:lastPrinted>
  <dcterms:created xsi:type="dcterms:W3CDTF">2019-04-06T05:20:47Z</dcterms:created>
  <dcterms:modified xsi:type="dcterms:W3CDTF">2026-03-15T14:26:19Z</dcterms:modified>
  <cp:category/>
</cp:coreProperties>
</file>