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ppt/presentation.xml" ContentType="application/vnd.openxmlformats-officedocument.presentationml.presentation.main+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custom-properties" Target="docProps/custom.xml"/><Relationship Id="rId2" Type="http://schemas.openxmlformats.org/officeDocument/2006/relationships/officeDocument" Target="ppt/presentation.xml"/><Relationship Id="rId1"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62" r:id="rId6"/>
    <p:sldMasterId id="214748367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 id="308" r:id="rId61"/>
    <p:sldId id="309" r:id="rId62"/>
    <p:sldId id="310" r:id="rId63"/>
    <p:sldId id="311" r:id="rId64"/>
    <p:sldId id="312" r:id="rId65"/>
    <p:sldId id="313" r:id="rId66"/>
    <p:sldId id="314" r:id="rId67"/>
    <p:sldId id="315" r:id="rId68"/>
    <p:sldId id="316" r:id="rId69"/>
    <p:sldId id="317" r:id="rId70"/>
    <p:sldId id="318" r:id="rId71"/>
    <p:sldId id="319" r:id="rId72"/>
    <p:sldId id="320" r:id="rId73"/>
    <p:sldId id="321" r:id="rId74"/>
    <p:sldId id="322" r:id="rId75"/>
    <p:sldId id="323" r:id="rId76"/>
    <p:sldId id="324" r:id="rId77"/>
    <p:sldId id="325" r:id="rId78"/>
    <p:sldId id="326" r:id="rId79"/>
    <p:sldId id="327" r:id="rId80"/>
    <p:sldId id="328" r:id="rId81"/>
  </p:sldIdLst>
  <p:sldSz cy="7561250" cx="10460025"/>
  <p:notesSz cx="6797675" cy="9926625"/>
  <p:embeddedFontLst>
    <p:embeddedFont>
      <p:font typeface="Source Sans Pro"/>
      <p:regular r:id="rId82"/>
      <p:bold r:id="rId83"/>
      <p:italic r:id="rId84"/>
      <p:boldItalic r:id="rId8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382">
          <p15:clr>
            <a:srgbClr val="A4A3A4"/>
          </p15:clr>
        </p15:guide>
        <p15:guide id="2" pos="3295">
          <p15:clr>
            <a:srgbClr val="A4A3A4"/>
          </p15:clr>
        </p15:guide>
      </p15:sldGuideLst>
    </p:ext>
    <p:ext uri="{2D200454-40CA-4A62-9FC3-DE9A4176ACB9}">
      <p15:notesGuideLst>
        <p15:guide id="1" orient="horz" pos="3127">
          <p15:clr>
            <a:srgbClr val="A4A3A4"/>
          </p15:clr>
        </p15:guide>
        <p15:guide id="2" pos="2140">
          <p15:clr>
            <a:srgbClr val="A4A3A4"/>
          </p15:clr>
        </p15:guide>
      </p15:notesGuideLst>
    </p:ext>
    <p:ext uri="http://customooxmlschemas.google.com/">
      <go:slidesCustomData xmlns:go="http://customooxmlschemas.google.com/" r:id="rId86" roundtripDataSignature="AMtx7mgfalT6YJbL+p0FaP55rQ6yg8Xpg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40749F3-5BB8-4C5B-9762-5B0B15BF2EBA}">
  <a:tblStyle styleId="{B40749F3-5BB8-4C5B-9762-5B0B15BF2EBA}"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 styleId="{D7B8AFFE-59CE-4560-BE55-8C018B6DC0A5}" styleName="Table_1">
    <a:wholeTbl>
      <a:tcTxStyle b="off" i="off">
        <a:font>
          <a:latin typeface="Calibri"/>
          <a:ea typeface="Calibri"/>
          <a:cs typeface="Calibri"/>
        </a:font>
        <a:schemeClr val="dk1"/>
      </a:tcTxStyle>
      <a:tcStyle>
        <a:tcBdr>
          <a:left>
            <a:ln cap="flat" cmpd="sng" w="12700">
              <a:solidFill>
                <a:schemeClr val="accent1"/>
              </a:solidFill>
              <a:prstDash val="solid"/>
              <a:round/>
              <a:headEnd len="sm" w="sm" type="none"/>
              <a:tailEnd len="sm" w="sm" type="none"/>
            </a:ln>
          </a:left>
          <a:right>
            <a:ln cap="flat" cmpd="sng" w="12700">
              <a:solidFill>
                <a:schemeClr val="accent1"/>
              </a:solidFill>
              <a:prstDash val="solid"/>
              <a:round/>
              <a:headEnd len="sm" w="sm" type="none"/>
              <a:tailEnd len="sm" w="sm" type="none"/>
            </a:ln>
          </a:right>
          <a:top>
            <a:ln cap="flat" cmpd="sng" w="12700">
              <a:solidFill>
                <a:schemeClr val="accent1"/>
              </a:solidFill>
              <a:prstDash val="solid"/>
              <a:round/>
              <a:headEnd len="sm" w="sm" type="none"/>
              <a:tailEnd len="sm" w="sm" type="none"/>
            </a:ln>
          </a:top>
          <a:bottom>
            <a:ln cap="flat" cmpd="sng" w="12700">
              <a:solidFill>
                <a:schemeClr val="accent1"/>
              </a:solidFill>
              <a:prstDash val="solid"/>
              <a:round/>
              <a:headEnd len="sm" w="sm" type="none"/>
              <a:tailEnd len="sm" w="sm" type="none"/>
            </a:ln>
          </a:bottom>
          <a:insideH>
            <a:ln cap="flat" cmpd="sng" w="12700">
              <a:solidFill>
                <a:schemeClr val="accent1"/>
              </a:solidFill>
              <a:prstDash val="solid"/>
              <a:round/>
              <a:headEnd len="sm" w="sm" type="none"/>
              <a:tailEnd len="sm" w="sm" type="none"/>
            </a:ln>
          </a:insideH>
          <a:insideV>
            <a:ln cap="flat" cmpd="sng" w="12700">
              <a:solidFill>
                <a:schemeClr val="accent1"/>
              </a:solidFill>
              <a:prstDash val="solid"/>
              <a:round/>
              <a:headEnd len="sm" w="sm" type="none"/>
              <a:tailEnd len="sm" w="sm" type="none"/>
            </a:ln>
          </a:insideV>
        </a:tcBdr>
        <a:fill>
          <a:solidFill>
            <a:srgbClr val="E9EFF7"/>
          </a:solidFill>
        </a:fill>
      </a:tcStyle>
    </a:wholeTbl>
    <a:band1H>
      <a:tcTxStyle/>
      <a:tcStyle>
        <a:fill>
          <a:solidFill>
            <a:srgbClr val="D0DEEF"/>
          </a:solidFill>
        </a:fill>
      </a:tcStyle>
    </a:band1H>
    <a:band2H>
      <a:tcTxStyle/>
    </a:band2H>
    <a:band1V>
      <a:tcTxStyle/>
      <a:tcStyle>
        <a:fill>
          <a:solidFill>
            <a:srgbClr val="D0DEEF"/>
          </a:solidFill>
        </a:fill>
      </a:tcStyle>
    </a:band1V>
    <a:band2V>
      <a:tcTxStyle/>
    </a:band2V>
    <a:lastCol>
      <a:tcTxStyle b="on" i="off"/>
    </a:lastCol>
    <a:firstCol>
      <a:tcTxStyle b="on" i="off"/>
    </a:firstCol>
    <a:lastRow>
      <a:tcTxStyle b="on" i="off"/>
      <a:tcStyle>
        <a:tcBdr>
          <a:top>
            <a:ln cap="flat" cmpd="sng" w="25400">
              <a:solidFill>
                <a:schemeClr val="accent1"/>
              </a:solidFill>
              <a:prstDash val="solid"/>
              <a:round/>
              <a:headEnd len="sm" w="sm" type="none"/>
              <a:tailEnd len="sm" w="sm" type="none"/>
            </a:ln>
          </a:top>
        </a:tcBdr>
        <a:fill>
          <a:solidFill>
            <a:srgbClr val="E9EFF7"/>
          </a:solidFill>
        </a:fill>
      </a:tcStyle>
    </a:lastRow>
    <a:seCell>
      <a:tcTxStyle/>
    </a:seCell>
    <a:swCell>
      <a:tcTxStyle/>
    </a:swCell>
    <a:firstRow>
      <a:tcTxStyle b="on" i="off"/>
      <a:tcStyle>
        <a:fill>
          <a:solidFill>
            <a:srgbClr val="E9EFF7"/>
          </a:solidFill>
        </a:fill>
      </a:tcStyle>
    </a:firstRow>
    <a:neCell>
      <a:tcTxStyle/>
    </a:neCell>
    <a:nwCell>
      <a:tcTxStyle/>
    </a:nwCell>
  </a:tblStyle>
  <a:tblStyle styleId="{66A58FC5-F3A1-4B33-A233-CDB60D415445}" styleName="Table_2">
    <a:wholeTbl>
      <a:tcTxStyle b="off" i="off">
        <a:font>
          <a:latin typeface="Calibri"/>
          <a:ea typeface="Calibri"/>
          <a:cs typeface="Calibri"/>
        </a:font>
        <a:schemeClr val="dk1"/>
      </a:tcTxStyle>
      <a:tcStyle>
        <a:tcBdr>
          <a:left>
            <a:ln cap="flat" cmpd="sng" w="12700">
              <a:solidFill>
                <a:schemeClr val="dk1"/>
              </a:solidFill>
              <a:prstDash val="solid"/>
              <a:round/>
              <a:headEnd len="sm" w="sm" type="none"/>
              <a:tailEnd len="sm" w="sm" type="none"/>
            </a:ln>
          </a:left>
          <a:right>
            <a:ln cap="flat" cmpd="sng" w="12700">
              <a:solidFill>
                <a:schemeClr val="dk1"/>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12700">
              <a:solidFill>
                <a:schemeClr val="dk1"/>
              </a:solidFill>
              <a:prstDash val="solid"/>
              <a:round/>
              <a:headEnd len="sm" w="sm" type="none"/>
              <a:tailEnd len="sm" w="sm" type="none"/>
            </a:ln>
          </a:insideH>
          <a:insideV>
            <a:ln cap="flat" cmpd="sng" w="12700">
              <a:solidFill>
                <a:schemeClr val="dk1"/>
              </a:solidFill>
              <a:prstDash val="solid"/>
              <a:round/>
              <a:headEnd len="sm" w="sm" type="none"/>
              <a:tailEnd len="sm" w="sm" type="none"/>
            </a:ln>
          </a:insideV>
        </a:tcBdr>
        <a:fill>
          <a:solidFill>
            <a:srgbClr val="FFFFFF">
              <a:alpha val="0"/>
            </a:srgbClr>
          </a:solidFill>
        </a:fill>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74B4C419-0659-4963-A09D-BB4DA145B2DD}" styleName="Table_3">
    <a:wholeTbl>
      <a:tcTxStyle b="off" i="off">
        <a:font>
          <a:latin typeface="Calibri"/>
          <a:ea typeface="Calibri"/>
          <a:cs typeface="Calibri"/>
        </a:font>
        <a:schemeClr val="dk1"/>
      </a:tcTxStyle>
      <a:tcStyle>
        <a:tcBdr>
          <a:left>
            <a:ln cap="flat" cmpd="sng" w="9525">
              <a:solidFill>
                <a:srgbClr val="000000">
                  <a:alpha val="0"/>
                </a:srgbClr>
              </a:solidFill>
              <a:prstDash val="solid"/>
              <a:round/>
              <a:headEnd len="sm" w="sm" type="none"/>
              <a:tailEnd len="sm" w="sm" type="none"/>
            </a:ln>
          </a:left>
          <a:right>
            <a:ln cap="flat" cmpd="sng" w="9525">
              <a:solidFill>
                <a:srgbClr val="000000">
                  <a:alpha val="0"/>
                </a:srgbClr>
              </a:solidFill>
              <a:prstDash val="solid"/>
              <a:round/>
              <a:headEnd len="sm" w="sm" type="none"/>
              <a:tailEnd len="sm" w="sm" type="none"/>
            </a:ln>
          </a:right>
          <a:top>
            <a:ln cap="flat" cmpd="sng" w="12700">
              <a:solidFill>
                <a:schemeClr val="dk1"/>
              </a:solidFill>
              <a:prstDash val="solid"/>
              <a:round/>
              <a:headEnd len="sm" w="sm" type="none"/>
              <a:tailEnd len="sm" w="sm" type="none"/>
            </a:ln>
          </a:top>
          <a:bottom>
            <a:ln cap="flat" cmpd="sng" w="12700">
              <a:solidFill>
                <a:schemeClr val="dk1"/>
              </a:solidFill>
              <a:prstDash val="solid"/>
              <a:round/>
              <a:headEnd len="sm" w="sm" type="none"/>
              <a:tailEnd len="sm" w="sm" type="none"/>
            </a:ln>
          </a:bottom>
          <a:insideH>
            <a:ln cap="flat" cmpd="sng" w="9525">
              <a:solidFill>
                <a:srgbClr val="000000">
                  <a:alpha val="0"/>
                </a:srgbClr>
              </a:solidFill>
              <a:prstDash val="solid"/>
              <a:round/>
              <a:headEnd len="sm" w="sm" type="none"/>
              <a:tailEnd len="sm" w="sm" type="none"/>
            </a:ln>
          </a:insideH>
          <a:insideV>
            <a:ln cap="flat" cmpd="sng" w="9525">
              <a:solidFill>
                <a:srgbClr val="000000">
                  <a:alpha val="0"/>
                </a:srgbClr>
              </a:solidFill>
              <a:prstDash val="solid"/>
              <a:round/>
              <a:headEnd len="sm" w="sm" type="none"/>
              <a:tailEnd len="sm" w="sm" type="none"/>
            </a:ln>
          </a:insideV>
        </a:tcBdr>
        <a:fill>
          <a:solidFill>
            <a:srgbClr val="FFFFFF">
              <a:alpha val="0"/>
            </a:srgbClr>
          </a:solidFill>
        </a:fill>
      </a:tcStyle>
    </a:wholeTbl>
    <a:band1H>
      <a:tcTxStyle/>
      <a:tcStyle>
        <a:fill>
          <a:solidFill>
            <a:schemeClr val="dk1">
              <a:alpha val="20000"/>
            </a:schemeClr>
          </a:solidFill>
        </a:fill>
      </a:tcStyle>
    </a:band1H>
    <a:band2H>
      <a:tcTxStyle/>
    </a:band2H>
    <a:band1V>
      <a:tcTxStyle/>
      <a:tcStyle>
        <a:fill>
          <a:solidFill>
            <a:schemeClr val="dk1">
              <a:alpha val="20000"/>
            </a:schemeClr>
          </a:solidFill>
        </a:fill>
      </a:tcStyle>
    </a:band1V>
    <a:band2V>
      <a:tcTxStyle/>
    </a:band2V>
    <a:lastCol>
      <a:tcTxStyle b="on" i="off"/>
    </a:lastCol>
    <a:firstCol>
      <a:tcTxStyle b="on" i="off"/>
    </a:firstCol>
    <a:lastRow>
      <a:tcTxStyle b="on" i="off"/>
      <a:tcStyle>
        <a:tcBdr>
          <a:top>
            <a:ln cap="flat" cmpd="sng" w="12700">
              <a:solidFill>
                <a:schemeClr val="dk1"/>
              </a:solidFill>
              <a:prstDash val="solid"/>
              <a:round/>
              <a:headEnd len="sm" w="sm" type="none"/>
              <a:tailEnd len="sm" w="sm" type="none"/>
            </a:ln>
          </a:top>
        </a:tcBdr>
        <a:fill>
          <a:solidFill>
            <a:srgbClr val="FFFFFF">
              <a:alpha val="0"/>
            </a:srgbClr>
          </a:solidFill>
        </a:fill>
      </a:tcStyle>
    </a:lastRow>
    <a:seCell>
      <a:tcTxStyle/>
    </a:seCell>
    <a:swCell>
      <a:tcTxStyle/>
    </a:swCell>
    <a:firstRow>
      <a:tcTxStyle b="on" i="off"/>
      <a:tcStyle>
        <a:tcBdr>
          <a:bottom>
            <a:ln cap="flat" cmpd="sng" w="12700">
              <a:solidFill>
                <a:schemeClr val="dk1"/>
              </a:solidFill>
              <a:prstDash val="solid"/>
              <a:round/>
              <a:headEnd len="sm" w="sm" type="none"/>
              <a:tailEnd len="sm" w="sm" type="none"/>
            </a:ln>
          </a:bottom>
        </a:tcBdr>
        <a:fill>
          <a:solidFill>
            <a:srgbClr val="FFFFFF">
              <a:alpha val="0"/>
            </a:srgbClr>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382" orient="horz"/>
        <p:guide pos="3295"/>
      </p:guideLst>
    </p:cSldViewPr>
  </p:slideViewPr>
  <p:notesViewPr>
    <p:cSldViewPr snapToGrid="0">
      <p:cViewPr varScale="1">
        <p:scale>
          <a:sx n="100" d="100"/>
          <a:sy n="100" d="100"/>
        </p:scale>
        <p:origin x="0" y="0"/>
      </p:cViewPr>
      <p:guideLst>
        <p:guide pos="3127" orient="horz"/>
        <p:guide pos="2140"/>
      </p:guideLst>
    </p:cSldViewPr>
  </p:notesViewPr>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84" Type="http://schemas.openxmlformats.org/officeDocument/2006/relationships/font" Target="fonts/SourceSansPro-italic.fntdata"/><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slide" Target="slides/slide55.xml"/><Relationship Id="rId21" Type="http://schemas.openxmlformats.org/officeDocument/2006/relationships/slide" Target="slides/slide13.xml"/><Relationship Id="rId68" Type="http://schemas.openxmlformats.org/officeDocument/2006/relationships/slide" Target="slides/slide60.xml"/><Relationship Id="rId89" Type="http://schemas.openxmlformats.org/officeDocument/2006/relationships/customXml" Target="../customXml/item3.xml"/><Relationship Id="rId16" Type="http://schemas.openxmlformats.org/officeDocument/2006/relationships/slide" Target="slides/slide8.xml"/><Relationship Id="rId74" Type="http://schemas.openxmlformats.org/officeDocument/2006/relationships/slide" Target="slides/slide66.xml"/><Relationship Id="rId32" Type="http://schemas.openxmlformats.org/officeDocument/2006/relationships/slide" Target="slides/slide24.xml"/><Relationship Id="rId79" Type="http://schemas.openxmlformats.org/officeDocument/2006/relationships/slide" Target="slides/slide71.xml"/><Relationship Id="rId37" Type="http://schemas.openxmlformats.org/officeDocument/2006/relationships/slide" Target="slides/slide29.xml"/><Relationship Id="rId53" Type="http://schemas.openxmlformats.org/officeDocument/2006/relationships/slide" Target="slides/slide45.xml"/><Relationship Id="rId11" Type="http://schemas.openxmlformats.org/officeDocument/2006/relationships/slide" Target="slides/slide3.xml"/><Relationship Id="rId58" Type="http://schemas.openxmlformats.org/officeDocument/2006/relationships/slide" Target="slides/slide50.xml"/><Relationship Id="rId5" Type="http://schemas.openxmlformats.org/officeDocument/2006/relationships/slideMaster" Target="slideMasters/slideMaster1.xml"/><Relationship Id="rId43" Type="http://schemas.openxmlformats.org/officeDocument/2006/relationships/slide" Target="slides/slide35.xml"/><Relationship Id="rId48" Type="http://schemas.openxmlformats.org/officeDocument/2006/relationships/slide" Target="slides/slide40.xml"/><Relationship Id="rId30" Type="http://schemas.openxmlformats.org/officeDocument/2006/relationships/slide" Target="slides/slide22.xml"/><Relationship Id="rId77" Type="http://schemas.openxmlformats.org/officeDocument/2006/relationships/slide" Target="slides/slide69.xml"/><Relationship Id="rId35" Type="http://schemas.openxmlformats.org/officeDocument/2006/relationships/slide" Target="slides/slide27.xml"/><Relationship Id="rId64" Type="http://schemas.openxmlformats.org/officeDocument/2006/relationships/slide" Target="slides/slide56.xml"/><Relationship Id="rId22" Type="http://schemas.openxmlformats.org/officeDocument/2006/relationships/slide" Target="slides/slide14.xml"/><Relationship Id="rId69" Type="http://schemas.openxmlformats.org/officeDocument/2006/relationships/slide" Target="slides/slide61.xml"/><Relationship Id="rId27" Type="http://schemas.openxmlformats.org/officeDocument/2006/relationships/slide" Target="slides/slide19.xml"/><Relationship Id="rId56" Type="http://schemas.openxmlformats.org/officeDocument/2006/relationships/slide" Target="slides/slide48.xml"/><Relationship Id="rId14" Type="http://schemas.openxmlformats.org/officeDocument/2006/relationships/slide" Target="slides/slide6.xml"/><Relationship Id="rId85" Type="http://schemas.openxmlformats.org/officeDocument/2006/relationships/font" Target="fonts/SourceSansPro-boldItalic.fntdata"/><Relationship Id="rId80" Type="http://schemas.openxmlformats.org/officeDocument/2006/relationships/slide" Target="slides/slide72.xml"/><Relationship Id="rId8" Type="http://schemas.openxmlformats.org/officeDocument/2006/relationships/notesMaster" Target="notesMasters/notesMaster1.xml"/><Relationship Id="rId72" Type="http://schemas.openxmlformats.org/officeDocument/2006/relationships/slide" Target="slides/slide64.xml"/><Relationship Id="rId51" Type="http://schemas.openxmlformats.org/officeDocument/2006/relationships/slide" Target="slides/slide43.xml"/><Relationship Id="rId3" Type="http://schemas.openxmlformats.org/officeDocument/2006/relationships/presProps" Target="presProps.xml"/><Relationship Id="rId46" Type="http://schemas.openxmlformats.org/officeDocument/2006/relationships/slide" Target="slides/slide38.xml"/><Relationship Id="rId33" Type="http://schemas.openxmlformats.org/officeDocument/2006/relationships/slide" Target="slides/slide25.xml"/><Relationship Id="rId38" Type="http://schemas.openxmlformats.org/officeDocument/2006/relationships/slide" Target="slides/slide30.xml"/><Relationship Id="rId67" Type="http://schemas.openxmlformats.org/officeDocument/2006/relationships/slide" Target="slides/slide59.xml"/><Relationship Id="rId25" Type="http://schemas.openxmlformats.org/officeDocument/2006/relationships/slide" Target="slides/slide17.xml"/><Relationship Id="rId12" Type="http://schemas.openxmlformats.org/officeDocument/2006/relationships/slide" Target="slides/slide4.xml"/><Relationship Id="rId59" Type="http://schemas.openxmlformats.org/officeDocument/2006/relationships/slide" Target="slides/slide51.xml"/><Relationship Id="rId17" Type="http://schemas.openxmlformats.org/officeDocument/2006/relationships/slide" Target="slides/slide9.xml"/><Relationship Id="rId83" Type="http://schemas.openxmlformats.org/officeDocument/2006/relationships/font" Target="fonts/SourceSansPro-bold.fntdata"/><Relationship Id="rId41" Type="http://schemas.openxmlformats.org/officeDocument/2006/relationships/slide" Target="slides/slide33.xml"/><Relationship Id="rId75" Type="http://schemas.openxmlformats.org/officeDocument/2006/relationships/slide" Target="slides/slide67.xml"/><Relationship Id="rId70" Type="http://schemas.openxmlformats.org/officeDocument/2006/relationships/slide" Target="slides/slide62.xml"/><Relationship Id="rId62" Type="http://schemas.openxmlformats.org/officeDocument/2006/relationships/slide" Target="slides/slide54.xml"/><Relationship Id="rId20" Type="http://schemas.openxmlformats.org/officeDocument/2006/relationships/slide" Target="slides/slide12.xml"/><Relationship Id="rId54" Type="http://schemas.openxmlformats.org/officeDocument/2006/relationships/slide" Target="slides/slide46.xml"/><Relationship Id="rId88" Type="http://schemas.openxmlformats.org/officeDocument/2006/relationships/customXml" Target="../customXml/item2.xml"/><Relationship Id="rId1" Type="http://schemas.openxmlformats.org/officeDocument/2006/relationships/theme" Target="theme/theme1.xml"/><Relationship Id="rId6" Type="http://schemas.openxmlformats.org/officeDocument/2006/relationships/slideMaster" Target="slideMasters/slideMaster2.xml"/><Relationship Id="rId49" Type="http://schemas.openxmlformats.org/officeDocument/2006/relationships/slide" Target="slides/slide41.xml"/><Relationship Id="rId36" Type="http://schemas.openxmlformats.org/officeDocument/2006/relationships/slide" Target="slides/slide28.xml"/><Relationship Id="rId23" Type="http://schemas.openxmlformats.org/officeDocument/2006/relationships/slide" Target="slides/slide15.xml"/><Relationship Id="rId28" Type="http://schemas.openxmlformats.org/officeDocument/2006/relationships/slide" Target="slides/slide20.xml"/><Relationship Id="rId57" Type="http://schemas.openxmlformats.org/officeDocument/2006/relationships/slide" Target="slides/slide49.xml"/><Relationship Id="rId15" Type="http://schemas.openxmlformats.org/officeDocument/2006/relationships/slide" Target="slides/slide7.xml"/><Relationship Id="rId86" Type="http://customschemas.google.com/relationships/presentationmetadata" Target="metadata"/><Relationship Id="rId44" Type="http://schemas.openxmlformats.org/officeDocument/2006/relationships/slide" Target="slides/slide36.xml"/><Relationship Id="rId81" Type="http://schemas.openxmlformats.org/officeDocument/2006/relationships/slide" Target="slides/slide73.xml"/><Relationship Id="rId73" Type="http://schemas.openxmlformats.org/officeDocument/2006/relationships/slide" Target="slides/slide65.xml"/><Relationship Id="rId31" Type="http://schemas.openxmlformats.org/officeDocument/2006/relationships/slide" Target="slides/slide23.xml"/><Relationship Id="rId78" Type="http://schemas.openxmlformats.org/officeDocument/2006/relationships/slide" Target="slides/slide70.xml"/><Relationship Id="rId65" Type="http://schemas.openxmlformats.org/officeDocument/2006/relationships/slide" Target="slides/slide57.xml"/><Relationship Id="rId60" Type="http://schemas.openxmlformats.org/officeDocument/2006/relationships/slide" Target="slides/slide52.xml"/><Relationship Id="rId52" Type="http://schemas.openxmlformats.org/officeDocument/2006/relationships/slide" Target="slides/slide44.xml"/><Relationship Id="rId10" Type="http://schemas.openxmlformats.org/officeDocument/2006/relationships/slide" Target="slides/slide2.xml"/><Relationship Id="rId4" Type="http://schemas.openxmlformats.org/officeDocument/2006/relationships/tableStyles" Target="tableStyles.xml"/><Relationship Id="rId9" Type="http://schemas.openxmlformats.org/officeDocument/2006/relationships/slide" Target="slides/slide1.xml"/><Relationship Id="rId39" Type="http://schemas.openxmlformats.org/officeDocument/2006/relationships/slide" Target="slides/slide31.xml"/><Relationship Id="rId13" Type="http://schemas.openxmlformats.org/officeDocument/2006/relationships/slide" Target="slides/slide5.xml"/><Relationship Id="rId18" Type="http://schemas.openxmlformats.org/officeDocument/2006/relationships/slide" Target="slides/slide10.xml"/><Relationship Id="rId76" Type="http://schemas.openxmlformats.org/officeDocument/2006/relationships/slide" Target="slides/slide68.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 Type="http://schemas.openxmlformats.org/officeDocument/2006/relationships/slideMaster" Target="slideMasters/slideMaster3.xml"/><Relationship Id="rId71" Type="http://schemas.openxmlformats.org/officeDocument/2006/relationships/slide" Target="slides/slide63.xml"/><Relationship Id="rId2" Type="http://schemas.openxmlformats.org/officeDocument/2006/relationships/viewProps" Target="viewProps.xml"/><Relationship Id="rId29" Type="http://schemas.openxmlformats.org/officeDocument/2006/relationships/slide" Target="slides/slide21.xml"/><Relationship Id="rId40" Type="http://schemas.openxmlformats.org/officeDocument/2006/relationships/slide" Target="slides/slide32.xml"/><Relationship Id="rId45" Type="http://schemas.openxmlformats.org/officeDocument/2006/relationships/slide" Target="slides/slide37.xml"/><Relationship Id="rId66" Type="http://schemas.openxmlformats.org/officeDocument/2006/relationships/slide" Target="slides/slide58.xml"/><Relationship Id="rId24" Type="http://schemas.openxmlformats.org/officeDocument/2006/relationships/slide" Target="slides/slide16.xml"/><Relationship Id="rId87" Type="http://schemas.openxmlformats.org/officeDocument/2006/relationships/customXml" Target="../customXml/item1.xml"/><Relationship Id="rId82" Type="http://schemas.openxmlformats.org/officeDocument/2006/relationships/font" Target="fonts/SourceSansPro-regular.fntdata"/><Relationship Id="rId61" Type="http://schemas.openxmlformats.org/officeDocument/2006/relationships/slide" Target="slides/slide53.xml"/><Relationship Id="rId19"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44813" cy="495300"/>
          </a:xfrm>
          <a:prstGeom prst="rect">
            <a:avLst/>
          </a:prstGeom>
          <a:noFill/>
          <a:ln>
            <a:noFill/>
          </a:ln>
        </p:spPr>
        <p:txBody>
          <a:bodyPr anchorCtr="0" anchor="t" bIns="47925" lIns="95875" spcFirstLastPara="1" rIns="95875" wrap="square" tIns="47925">
            <a:noAutofit/>
          </a:bodyPr>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4" name="Google Shape;4;n"/>
          <p:cNvSpPr txBox="1"/>
          <p:nvPr>
            <p:ph idx="10" type="dt"/>
          </p:nvPr>
        </p:nvSpPr>
        <p:spPr>
          <a:xfrm>
            <a:off x="3851275" y="0"/>
            <a:ext cx="2944813" cy="495300"/>
          </a:xfrm>
          <a:prstGeom prst="rect">
            <a:avLst/>
          </a:prstGeom>
          <a:noFill/>
          <a:ln>
            <a:noFill/>
          </a:ln>
        </p:spPr>
        <p:txBody>
          <a:bodyPr anchorCtr="0" anchor="t" bIns="47925" lIns="95875" spcFirstLastPara="1" rIns="95875" wrap="square" tIns="47925">
            <a:noAutofit/>
          </a:bodyPr>
          <a:lstStyle>
            <a:lvl1pPr lvl="0" marR="0" rtl="0" algn="r">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5" name="Google Shape;5;n"/>
          <p:cNvSpPr/>
          <p:nvPr>
            <p:ph idx="3"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lvl1pPr indent="-228600" lvl="0" marL="4572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1pPr>
            <a:lvl2pPr indent="-228600" lvl="1" marL="9144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2pPr>
            <a:lvl3pPr indent="-228600" lvl="2" marL="13716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3pPr>
            <a:lvl4pPr indent="-228600" lvl="3" marL="18288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4pPr>
            <a:lvl5pPr indent="-228600" lvl="4" marL="2286000" marR="0" rtl="0" algn="l">
              <a:spcBef>
                <a:spcPts val="360"/>
              </a:spcBef>
              <a:spcAft>
                <a:spcPts val="0"/>
              </a:spcAft>
              <a:buSzPts val="1400"/>
              <a:buNone/>
              <a:defRPr b="0" i="0" sz="1200" u="none" cap="none" strike="noStrike">
                <a:solidFill>
                  <a:schemeClr val="dk1"/>
                </a:solidFill>
                <a:latin typeface="Arial"/>
                <a:ea typeface="Arial"/>
                <a:cs typeface="Arial"/>
                <a:sym typeface="Arial"/>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429750"/>
            <a:ext cx="2944813" cy="495300"/>
          </a:xfrm>
          <a:prstGeom prst="rect">
            <a:avLst/>
          </a:prstGeom>
          <a:noFill/>
          <a:ln>
            <a:noFill/>
          </a:ln>
        </p:spPr>
        <p:txBody>
          <a:bodyPr anchorCtr="0" anchor="b" bIns="47925" lIns="95875" spcFirstLastPara="1" rIns="95875" wrap="square" tIns="47925">
            <a:noAutofit/>
          </a:bodyPr>
          <a:lstStyle>
            <a:lvl1pPr lvl="0" marR="0" rtl="0" algn="l">
              <a:spcBef>
                <a:spcPts val="0"/>
              </a:spcBef>
              <a:spcAft>
                <a:spcPts val="0"/>
              </a:spcAft>
              <a:buSzPts val="1400"/>
              <a:buNone/>
              <a:defRPr b="0" i="0" sz="13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8" name="Google Shape;8;n"/>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marR="0" rtl="0" algn="r">
              <a:spcBef>
                <a:spcPts val="0"/>
              </a:spcBef>
              <a:spcAft>
                <a:spcPts val="0"/>
              </a:spcAft>
              <a:buNone/>
            </a:pPr>
            <a:fld id="{00000000-1234-1234-1234-123412341234}" type="slidenum">
              <a:rPr b="0" i="0" lang="en-GB" sz="1300" u="none" cap="none" strike="noStrike">
                <a:solidFill>
                  <a:schemeClr val="dk1"/>
                </a:solidFill>
                <a:latin typeface="Arial"/>
                <a:ea typeface="Arial"/>
                <a:cs typeface="Arial"/>
                <a:sym typeface="Arial"/>
              </a:rPr>
              <a:t>‹#›</a:t>
            </a:fld>
            <a:endParaRPr b="0" i="0" sz="13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p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(Co-tutor please introduce yourself)</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This presentation was prepared by Saskia Nowicki, a doctoral researcher at the university of Oxford, whose work </a:t>
            </a:r>
            <a:r>
              <a:rPr lang="en-GB" sz="1800">
                <a:latin typeface="Calibri"/>
                <a:ea typeface="Calibri"/>
                <a:cs typeface="Calibri"/>
                <a:sym typeface="Calibri"/>
              </a:rPr>
              <a:t>focuses</a:t>
            </a:r>
            <a:r>
              <a:rPr lang="en-GB" sz="1800">
                <a:latin typeface="Calibri"/>
                <a:ea typeface="Calibri"/>
                <a:cs typeface="Calibri"/>
                <a:sym typeface="Calibri"/>
              </a:rPr>
              <a:t> on the influence of water supplies and water environments on human health.</a:t>
            </a:r>
            <a:endParaRPr/>
          </a:p>
          <a:p>
            <a:pPr indent="0" lvl="0" marL="0" rtl="0" algn="l">
              <a:spcBef>
                <a:spcPts val="1340"/>
              </a:spcBef>
              <a:spcAft>
                <a:spcPts val="0"/>
              </a:spcAft>
              <a:buNone/>
            </a:pPr>
            <a:r>
              <a:rPr lang="en-GB" sz="1800">
                <a:latin typeface="Calibri"/>
                <a:ea typeface="Calibri"/>
                <a:cs typeface="Calibri"/>
                <a:sym typeface="Calibri"/>
              </a:rPr>
              <a:t>This presentation was prepared for the TIDE programme, which is supported by UK Aid and the Myanmar Ministry of Education. </a:t>
            </a:r>
            <a:endParaRPr/>
          </a:p>
          <a:p>
            <a:pPr indent="0" lvl="0" marL="0" rtl="0" algn="l">
              <a:spcBef>
                <a:spcPts val="540"/>
              </a:spcBef>
              <a:spcAft>
                <a:spcPts val="0"/>
              </a:spcAft>
              <a:buNone/>
            </a:pPr>
            <a:r>
              <a:rPr lang="en-GB" sz="1800">
                <a:latin typeface="Calibri"/>
                <a:ea typeface="Calibri"/>
                <a:cs typeface="Calibri"/>
                <a:sym typeface="Calibri"/>
              </a:rPr>
              <a:t>Water and human health is a very interdisciplinary topic so you will see that this presentation touches on biology, chemistry, public health and epidemiology, environmental engineering, management and regulation, and socio-economic and political factors.</a:t>
            </a:r>
            <a:endParaRPr/>
          </a:p>
          <a:p>
            <a:pPr indent="0" lvl="0" marL="0" rtl="0" algn="l">
              <a:spcBef>
                <a:spcPts val="540"/>
              </a:spcBef>
              <a:spcAft>
                <a:spcPts val="0"/>
              </a:spcAft>
              <a:buNone/>
            </a:pPr>
            <a:r>
              <a:rPr lang="en-GB" sz="1800">
                <a:latin typeface="Calibri"/>
                <a:ea typeface="Calibri"/>
                <a:cs typeface="Calibri"/>
                <a:sym typeface="Calibri"/>
              </a:rPr>
              <a:t>We will take multiple breaks throughout the presentation and there will be opportunities to ask questions and discuss the topics being presented. </a:t>
            </a:r>
            <a:endParaRPr>
              <a:latin typeface="Arial"/>
              <a:ea typeface="Arial"/>
              <a:cs typeface="Arial"/>
              <a:sym typeface="Arial"/>
            </a:endParaRPr>
          </a:p>
        </p:txBody>
      </p:sp>
      <p:sp>
        <p:nvSpPr>
          <p:cNvPr id="211" name="Google Shape;211;p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b="0" i="0" lang="en-GB" sz="1300" u="none" cap="none" strike="noStrike">
                <a:solidFill>
                  <a:srgbClr val="000000"/>
                </a:solidFill>
                <a:latin typeface="Arial"/>
                <a:ea typeface="Arial"/>
                <a:cs typeface="Arial"/>
                <a:sym typeface="Arial"/>
              </a:rPr>
              <a:t>‹#›</a:t>
            </a:fld>
            <a:endParaRPr b="0" i="0" sz="13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p1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25" name="Google Shape;325;p1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diagram represents a very simplified version of the schistosomiasis life cycle, showing how the schistosome pathogen (which is a worm) moved between a human host, the aquatic environment and an aquatic animal host.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To begin with, if faeces or urine from an infected human gets into an aquatic environment like a lake, it can transfer the pathogen along with it.</a:t>
            </a:r>
            <a:endParaRPr/>
          </a:p>
          <a:p>
            <a:pPr indent="0" lvl="0" marL="0" rtl="0" algn="l">
              <a:spcBef>
                <a:spcPts val="1340"/>
              </a:spcBef>
              <a:spcAft>
                <a:spcPts val="0"/>
              </a:spcAft>
              <a:buNone/>
            </a:pPr>
            <a:r>
              <a:rPr lang="en-GB" sz="1800">
                <a:latin typeface="Calibri"/>
                <a:ea typeface="Calibri"/>
                <a:cs typeface="Calibri"/>
                <a:sym typeface="Calibri"/>
              </a:rPr>
              <a:t>Once in the aquatic environment, the pathogen can seek out snails and enter inside them to continue maturing.</a:t>
            </a:r>
            <a:endParaRPr/>
          </a:p>
          <a:p>
            <a:pPr indent="0" lvl="0" marL="0" rtl="0" algn="l">
              <a:lnSpc>
                <a:spcPct val="107000"/>
              </a:lnSpc>
              <a:spcBef>
                <a:spcPts val="540"/>
              </a:spcBef>
              <a:spcAft>
                <a:spcPts val="0"/>
              </a:spcAft>
              <a:buNone/>
            </a:pPr>
            <a:r>
              <a:rPr lang="en-GB" sz="1800">
                <a:latin typeface="Calibri"/>
                <a:ea typeface="Calibri"/>
                <a:cs typeface="Calibri"/>
                <a:sym typeface="Calibri"/>
              </a:rPr>
              <a:t>After reaching a more mature stage of development, the pathogen can then exit the snail and move back into the aquatic environment.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If a person then enters into the lake, for bathing or fishing for example, the mature pathogen can enter into their body through their skin, causing them to become infected and develop the disease called schistosomiasis.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And then the cycle may begin again.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cycle can be broken by either removing the habitat of the aquatic animal host – which can be very difficult – or by preventing human waste from entering into the aquatic environment so that infected people don’t transfer the pathogen into the water. Another way to break the cycle is also to warn people to avoid going into water that is polluted. </a:t>
            </a:r>
            <a:endParaRPr/>
          </a:p>
          <a:p>
            <a:pPr indent="0" lvl="0" marL="0" rtl="0" algn="l">
              <a:spcBef>
                <a:spcPts val="1160"/>
              </a:spcBef>
              <a:spcAft>
                <a:spcPts val="0"/>
              </a:spcAft>
              <a:buNone/>
            </a:pPr>
            <a:r>
              <a:t/>
            </a:r>
            <a:endParaRPr/>
          </a:p>
        </p:txBody>
      </p:sp>
      <p:sp>
        <p:nvSpPr>
          <p:cNvPr id="326" name="Google Shape;326;p1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1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46" name="Google Shape;346;p1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rPr lang="en-GB" sz="1800">
                <a:latin typeface="Calibri"/>
                <a:ea typeface="Calibri"/>
                <a:cs typeface="Calibri"/>
                <a:sym typeface="Calibri"/>
              </a:rPr>
              <a:t>So we see from the schistosomiasis example that sanitation is very important for the water-based category, including making sure that people have access to latrines or toilets and that the waste mater is managed in a safe way, so it doesn’t pollute the environment.</a:t>
            </a:r>
            <a:endParaRPr/>
          </a:p>
        </p:txBody>
      </p:sp>
      <p:sp>
        <p:nvSpPr>
          <p:cNvPr id="347" name="Google Shape;347;p1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p1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57" name="Google Shape;357;p1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Finally, the water-related insect vectors category involves pathogens being transported by insects that breed or bite in or near water. We use the word vector here to refer to the insects that transport the disease – often these are mosquitoes but the can also be other types of insects including certain types of flies. </a:t>
            </a:r>
            <a:endParaRPr/>
          </a:p>
          <a:p>
            <a:pPr indent="0" lvl="0" marL="0" rtl="0" algn="l">
              <a:spcBef>
                <a:spcPts val="1340"/>
              </a:spcBef>
              <a:spcAft>
                <a:spcPts val="0"/>
              </a:spcAft>
              <a:buNone/>
            </a:pPr>
            <a:r>
              <a:rPr lang="en-GB" sz="1800">
                <a:latin typeface="Calibri"/>
                <a:ea typeface="Calibri"/>
                <a:cs typeface="Calibri"/>
                <a:sym typeface="Calibri"/>
              </a:rPr>
              <a:t>Probably the most famous example in this category is malaria – which is transported by anopheles’ mosquitoes. Other common diseases that you might have heard of, which have mosquitoes as vectors are Japanese encephalitis, yellow fever, dengue fever, and the zika virus.</a:t>
            </a:r>
            <a:endParaRPr/>
          </a:p>
        </p:txBody>
      </p:sp>
      <p:sp>
        <p:nvSpPr>
          <p:cNvPr id="358" name="Google Shape;358;p1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p1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66" name="Google Shape;366;p1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There are different types of mosquitoes that spread these different diseases and they have different habitat preferences. </a:t>
            </a:r>
            <a:endParaRPr/>
          </a:p>
          <a:p>
            <a:pPr indent="0" lvl="0" marL="0" rtl="0" algn="l">
              <a:spcBef>
                <a:spcPts val="1340"/>
              </a:spcBef>
              <a:spcAft>
                <a:spcPts val="0"/>
              </a:spcAft>
              <a:buNone/>
            </a:pPr>
            <a:r>
              <a:rPr lang="en-GB" sz="1800">
                <a:latin typeface="Calibri"/>
                <a:ea typeface="Calibri"/>
                <a:cs typeface="Calibri"/>
                <a:sym typeface="Calibri"/>
              </a:rPr>
              <a:t>(read the table)</a:t>
            </a:r>
            <a:endParaRPr/>
          </a:p>
        </p:txBody>
      </p:sp>
      <p:sp>
        <p:nvSpPr>
          <p:cNvPr id="367" name="Google Shape;367;p1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76" name="Google Shape;376;p1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It is sometimes possible to manage these vector-borne diseases by getting rid of the habitat that the vectors breed in. But since the habitats are varied and often serve important functions like water storage and food production, it can be difficult to manage the diseases in this way.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Another strategy that has been tried is mass use of insecticides to kill the mosquitoes. This has had some success in some places, but its very difficult to achieve eradication, so usually the disease will come back again.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other approach is to protect people using personal insecticides and repellents, nets, and also vaccines when they are available. </a:t>
            </a:r>
            <a:endParaRPr/>
          </a:p>
          <a:p>
            <a:pPr indent="0" lvl="0" marL="0" rtl="0" algn="l">
              <a:lnSpc>
                <a:spcPct val="107000"/>
              </a:lnSpc>
              <a:spcBef>
                <a:spcPts val="1340"/>
              </a:spcBef>
              <a:spcAft>
                <a:spcPts val="0"/>
              </a:spcAft>
              <a:buNone/>
            </a:pPr>
            <a:r>
              <a:t/>
            </a:r>
            <a:endParaRPr sz="1800">
              <a:latin typeface="Calibri"/>
              <a:ea typeface="Calibri"/>
              <a:cs typeface="Calibri"/>
              <a:sym typeface="Calibri"/>
            </a:endParaRPr>
          </a:p>
          <a:p>
            <a:pPr indent="0" lvl="0" marL="0" rtl="0" algn="l">
              <a:lnSpc>
                <a:spcPct val="107000"/>
              </a:lnSpc>
              <a:spcBef>
                <a:spcPts val="1340"/>
              </a:spcBef>
              <a:spcAft>
                <a:spcPts val="0"/>
              </a:spcAft>
              <a:buNone/>
            </a:pPr>
            <a:r>
              <a:rPr lang="en-GB" sz="1800">
                <a:latin typeface="Calibri"/>
                <a:ea typeface="Calibri"/>
                <a:cs typeface="Calibri"/>
                <a:sym typeface="Calibri"/>
              </a:rPr>
              <a:t>SO, we have covered the original four categories of water-related disease: water-borne, water-washed, water-based, and water-related insect vectors.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since this classification was established in 1972, the research has advanced and there are now some additional things to consider. </a:t>
            </a:r>
            <a:endParaRPr/>
          </a:p>
          <a:p>
            <a:pPr indent="0" lvl="0" marL="0" rtl="0" algn="l">
              <a:spcBef>
                <a:spcPts val="1160"/>
              </a:spcBef>
              <a:spcAft>
                <a:spcPts val="0"/>
              </a:spcAft>
              <a:buNone/>
            </a:pPr>
            <a:r>
              <a:t/>
            </a:r>
            <a:endParaRPr/>
          </a:p>
        </p:txBody>
      </p:sp>
      <p:sp>
        <p:nvSpPr>
          <p:cNvPr id="377" name="Google Shape;377;p1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3" name="Shape 383"/>
        <p:cNvGrpSpPr/>
        <p:nvPr/>
      </p:nvGrpSpPr>
      <p:grpSpPr>
        <a:xfrm>
          <a:off x="0" y="0"/>
          <a:ext cx="0" cy="0"/>
          <a:chOff x="0" y="0"/>
          <a:chExt cx="0" cy="0"/>
        </a:xfrm>
      </p:grpSpPr>
      <p:sp>
        <p:nvSpPr>
          <p:cNvPr id="384" name="Google Shape;384;p1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85" name="Google Shape;385;p1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is a list of the main updates to the water-related disease classification. </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First</a:t>
            </a:r>
            <a:r>
              <a:rPr lang="en-GB" sz="1800">
                <a:latin typeface="Calibri"/>
                <a:ea typeface="Calibri"/>
                <a:cs typeface="Calibri"/>
                <a:sym typeface="Calibri"/>
              </a:rPr>
              <a:t>, a new category has been introduced to represent diseases that are transmitted through the air. This is the water-aerosols category. An example of a pathogen in this category is a bacterium called legionella, which grows inside water systems and can be transported in tiny water droplets through the air and then breathed in by people. People who are exposed to this bacterium can develop a pneumonia like disease called legionnaires disease, which is especially dangerous for elderly people.</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The second update</a:t>
            </a:r>
            <a:r>
              <a:rPr lang="en-GB" sz="1800">
                <a:latin typeface="Calibri"/>
                <a:ea typeface="Calibri"/>
                <a:cs typeface="Calibri"/>
                <a:sym typeface="Calibri"/>
              </a:rPr>
              <a:t> is that research has shown that some pathogens have complicated transmission cycles and can belong in multiple categories. </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The third update</a:t>
            </a:r>
            <a:r>
              <a:rPr lang="en-GB" sz="1800">
                <a:latin typeface="Calibri"/>
                <a:ea typeface="Calibri"/>
                <a:cs typeface="Calibri"/>
                <a:sym typeface="Calibri"/>
              </a:rPr>
              <a:t> is that respiratory pathogens have now been included in the water-washed category because it was recognised that handwashing is an important step for protecting against these pathogens.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coronavirus that is causing the current pandemic is an example of a respiratory virus that belongs in the water-washed category because handwashing helps to prevent it from spreading. But coronavirus also applies to points 1 and 2 because it can be spread through aerosols, so it has a complex transmission cycle that involves both airborne transmission and transmission on hands.</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The fourth update</a:t>
            </a:r>
            <a:r>
              <a:rPr lang="en-GB" sz="1800">
                <a:latin typeface="Calibri"/>
                <a:ea typeface="Calibri"/>
                <a:cs typeface="Calibri"/>
                <a:sym typeface="Calibri"/>
              </a:rPr>
              <a:t> was the discovery that some pathogens can live in aquatic environments without a host – so they don’t need a snail for example to help them complete their life cycle. </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The fifth update</a:t>
            </a:r>
            <a:r>
              <a:rPr lang="en-GB" sz="1800">
                <a:latin typeface="Calibri"/>
                <a:ea typeface="Calibri"/>
                <a:cs typeface="Calibri"/>
                <a:sym typeface="Calibri"/>
              </a:rPr>
              <a:t> was the discovery that some organisms that are normally not harmful to people can become harmful under certain conditions – these are referred to as opportunistic pathogens.</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And finally,</a:t>
            </a:r>
            <a:r>
              <a:rPr lang="en-GB" sz="1800">
                <a:latin typeface="Calibri"/>
                <a:ea typeface="Calibri"/>
                <a:cs typeface="Calibri"/>
                <a:sym typeface="Calibri"/>
              </a:rPr>
              <a:t> chemical contaminants and pollutants are now recognised as important water-related disease agent. The health impacts of toxic chemicals are better understood now than they were when the Bradley classification was originally developed. </a:t>
            </a:r>
            <a:endParaRPr/>
          </a:p>
          <a:p>
            <a:pPr indent="0" lvl="0" marL="0" rtl="0" algn="l">
              <a:spcBef>
                <a:spcPts val="1160"/>
              </a:spcBef>
              <a:spcAft>
                <a:spcPts val="0"/>
              </a:spcAft>
              <a:buNone/>
            </a:pPr>
            <a:r>
              <a:t/>
            </a:r>
            <a:endParaRPr/>
          </a:p>
        </p:txBody>
      </p:sp>
      <p:sp>
        <p:nvSpPr>
          <p:cNvPr id="386" name="Google Shape;386;p1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4" name="Shape 394"/>
        <p:cNvGrpSpPr/>
        <p:nvPr/>
      </p:nvGrpSpPr>
      <p:grpSpPr>
        <a:xfrm>
          <a:off x="0" y="0"/>
          <a:ext cx="0" cy="0"/>
          <a:chOff x="0" y="0"/>
          <a:chExt cx="0" cy="0"/>
        </a:xfrm>
      </p:grpSpPr>
      <p:sp>
        <p:nvSpPr>
          <p:cNvPr id="395" name="Google Shape;395;p1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96" name="Google Shape;396;p1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There are different ways that toxic chemicals can come to be found in water supplies, and these can be thought of in three main groups.</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Geogenic contamination</a:t>
            </a:r>
            <a:r>
              <a:rPr lang="en-GB" sz="1800">
                <a:latin typeface="Calibri"/>
                <a:ea typeface="Calibri"/>
                <a:cs typeface="Calibri"/>
                <a:sym typeface="Calibri"/>
              </a:rPr>
              <a:t> is naturally occurring. It comes as a result of interactions between water and rocks that contain high concentrations of elements such as arsenic and fluoride, which can be harmful to human health when ingested. Some rocks also contain naturally high concentrations of salts, which when dissolved can make groundwater very saline and difficult to use. </a:t>
            </a:r>
            <a:endParaRPr/>
          </a:p>
          <a:p>
            <a:pPr indent="0" lvl="0" marL="0" rtl="0" algn="l">
              <a:lnSpc>
                <a:spcPct val="107000"/>
              </a:lnSpc>
              <a:spcBef>
                <a:spcPts val="1340"/>
              </a:spcBef>
              <a:spcAft>
                <a:spcPts val="0"/>
              </a:spcAft>
              <a:buNone/>
            </a:pPr>
            <a:r>
              <a:rPr b="1" lang="en-GB" sz="1800">
                <a:latin typeface="Calibri"/>
                <a:ea typeface="Calibri"/>
                <a:cs typeface="Calibri"/>
                <a:sym typeface="Calibri"/>
              </a:rPr>
              <a:t>Biogenic contamination</a:t>
            </a:r>
            <a:r>
              <a:rPr lang="en-GB" sz="1800">
                <a:latin typeface="Calibri"/>
                <a:ea typeface="Calibri"/>
                <a:cs typeface="Calibri"/>
                <a:sym typeface="Calibri"/>
              </a:rPr>
              <a:t>, as the name suggests, occurs when ecological processes result in production of toxins that are then released into water bodies. The most common example of this is cyanobacterial blooms in lakes and rivers, where cyanobacteria grow out of control and produce a neurotoxin that gets released into the water and can be very harmful to wildlife, livestock or humans that consume it.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final category is </a:t>
            </a:r>
            <a:r>
              <a:rPr b="1" lang="en-GB" sz="1800">
                <a:latin typeface="Calibri"/>
                <a:ea typeface="Calibri"/>
                <a:cs typeface="Calibri"/>
                <a:sym typeface="Calibri"/>
              </a:rPr>
              <a:t>anthropogenic</a:t>
            </a:r>
            <a:r>
              <a:rPr lang="en-GB" sz="1800">
                <a:latin typeface="Calibri"/>
                <a:ea typeface="Calibri"/>
                <a:cs typeface="Calibri"/>
                <a:sym typeface="Calibri"/>
              </a:rPr>
              <a:t>, meaning created by human activities. Anthropogenic pollutants include endocrine disruptors, hormones, pesticides and plasticizers that are released in industrial and municipal wastewaters.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 anthropogenic category also overlaps with the geo and biogenic categories [click to trigger animation] because for example mining activity can increase weathering of highly mineralised rocks resulting in increased pollution of heavy metals in mine waters. Also, fertilisers used in agricultural activities can be washed into lakes and rivers and be the cause of the cyanobacterial blooms that release neurotoxins into the water. </a:t>
            </a:r>
            <a:endParaRPr/>
          </a:p>
          <a:p>
            <a:pPr indent="0" lvl="0" marL="0" rtl="0" algn="l">
              <a:lnSpc>
                <a:spcPct val="107000"/>
              </a:lnSpc>
              <a:spcBef>
                <a:spcPts val="1340"/>
              </a:spcBef>
              <a:spcAft>
                <a:spcPts val="0"/>
              </a:spcAft>
              <a:buNone/>
            </a:pPr>
            <a:r>
              <a:t/>
            </a:r>
            <a:endParaRPr sz="1800">
              <a:latin typeface="Calibri"/>
              <a:ea typeface="Calibri"/>
              <a:cs typeface="Calibri"/>
              <a:sym typeface="Calibri"/>
            </a:endParaRPr>
          </a:p>
          <a:p>
            <a:pPr indent="0" lvl="0" marL="0" rtl="0" algn="l">
              <a:lnSpc>
                <a:spcPct val="107000"/>
              </a:lnSpc>
              <a:spcBef>
                <a:spcPts val="1340"/>
              </a:spcBef>
              <a:spcAft>
                <a:spcPts val="0"/>
              </a:spcAft>
              <a:buNone/>
            </a:pPr>
            <a:r>
              <a:rPr lang="en-GB" sz="1800">
                <a:latin typeface="Calibri"/>
                <a:ea typeface="Calibri"/>
                <a:cs typeface="Calibri"/>
                <a:sym typeface="Calibri"/>
              </a:rPr>
              <a:t>So, now that I’ve introduced these many categories of water-related health hazards. Let’s go through some examples from Myanmar where people are dealing with some of these hazards. </a:t>
            </a:r>
            <a:endParaRPr/>
          </a:p>
          <a:p>
            <a:pPr indent="0" lvl="0" marL="0" rtl="0" algn="l">
              <a:spcBef>
                <a:spcPts val="1160"/>
              </a:spcBef>
              <a:spcAft>
                <a:spcPts val="0"/>
              </a:spcAft>
              <a:buNone/>
            </a:pPr>
            <a:r>
              <a:t/>
            </a:r>
            <a:endParaRPr/>
          </a:p>
        </p:txBody>
      </p:sp>
      <p:sp>
        <p:nvSpPr>
          <p:cNvPr id="397" name="Google Shape;397;p1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1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11" name="Google Shape;411;p1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Lets start with a recent example. This is a quote published in the Myanmar Times in Mary 2020 from a Dala municipal committee member. They said that [read quote]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If you want to read the full article you can find it at the link on the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Widespread water shortage like what this article describes often mean that a lot of people don’t have enough water for good hygiene, so transmission of water-washed diseases may increase. Since covid-19 is a water washed disease, water shortages that are causing people to have to gather and lineup for water and people not having enough water for frequent handwashing are particularly concerning when handwashing and social distancing are so important.</a:t>
            </a:r>
            <a:endParaRPr/>
          </a:p>
          <a:p>
            <a:pPr indent="0" lvl="0" marL="0" rtl="0" algn="l">
              <a:spcBef>
                <a:spcPts val="1160"/>
              </a:spcBef>
              <a:spcAft>
                <a:spcPts val="0"/>
              </a:spcAft>
              <a:buNone/>
            </a:pPr>
            <a:r>
              <a:t/>
            </a:r>
            <a:endParaRPr/>
          </a:p>
        </p:txBody>
      </p:sp>
      <p:sp>
        <p:nvSpPr>
          <p:cNvPr id="412" name="Google Shape;412;p1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p1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20" name="Google Shape;420;p1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Going back a couple of years, this article, which you can read by following the link on the slide, reports on a vaccination campaign in 2017 in which more than 12.5 million children in Myanmar were vaccinated against Japanese encephalitis. Japanese encephalitis (sometimes referred to as ‘brain fever’) is one of the microbial water-related insect vector diseases. In bad cases it can be fatal or cause long-term disabilities and it is spread by the Culex mosquito which breeds in rice paddies. There is no cure or clinical treatment for the disease and since controlling the mosquitoes is very difficult, the best measure to prevent it  is widespread vaccination.  </a:t>
            </a:r>
            <a:endParaRPr/>
          </a:p>
          <a:p>
            <a:pPr indent="0" lvl="0" marL="0" rtl="0" algn="l">
              <a:spcBef>
                <a:spcPts val="360"/>
              </a:spcBef>
              <a:spcAft>
                <a:spcPts val="0"/>
              </a:spcAft>
              <a:buNone/>
            </a:pPr>
            <a:r>
              <a:t/>
            </a:r>
            <a:endParaRPr/>
          </a:p>
        </p:txBody>
      </p:sp>
      <p:sp>
        <p:nvSpPr>
          <p:cNvPr id="421" name="Google Shape;421;p1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p1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32" name="Google Shape;432;p1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Moving now to come chemistry examples.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 report from the ministry of health in 2018 reported that groundwater in some regions was exceeding the World Health Organisation guideline levels for arsenic and fluoride. The numbers shown on the slide refer to the percentage of samples collected in the region that exceed the health guidelines (which are 10 parts per billion for arsenic and 1.5 parts per million for fluoride). This groundwater contamination is naturally occurring due to the geology of the area, but it means that the groundwater must be used with caution and may need to be treated before it can safely be used for drinking water supplies. </a:t>
            </a:r>
            <a:endParaRPr/>
          </a:p>
          <a:p>
            <a:pPr indent="0" lvl="0" marL="0" rtl="0" algn="l">
              <a:spcBef>
                <a:spcPts val="1160"/>
              </a:spcBef>
              <a:spcAft>
                <a:spcPts val="0"/>
              </a:spcAft>
              <a:buNone/>
            </a:pPr>
            <a:r>
              <a:t/>
            </a:r>
            <a:endParaRPr/>
          </a:p>
        </p:txBody>
      </p:sp>
      <p:sp>
        <p:nvSpPr>
          <p:cNvPr id="433" name="Google Shape;433;p1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p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27" name="Google Shape;227;p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slide gives and overview of the topics I will cover in this presentation.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I’ll begin by categorising some of the key microbial and chemical hazards that are related to water supplies and water resource management.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And then explain some of the short and long-term diseases that are associated with these hazards.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I’ll discuss the goals that have been created and agreed at the global level for addressing issues of drinking water safety.</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And then explore some of the differences in water service levels between and within countries.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I’ll introduce you to water safety planning, which is the established approach for securing the safety of drinking-water supplies. </a:t>
            </a:r>
            <a:endParaRPr/>
          </a:p>
          <a:p>
            <a:pPr indent="0" lvl="0" marL="0" rtl="0" algn="l">
              <a:spcBef>
                <a:spcPts val="1340"/>
              </a:spcBef>
              <a:spcAft>
                <a:spcPts val="0"/>
              </a:spcAft>
              <a:buNone/>
            </a:pPr>
            <a:r>
              <a:rPr lang="en-GB" sz="1800">
                <a:latin typeface="Calibri"/>
                <a:ea typeface="Calibri"/>
                <a:cs typeface="Calibri"/>
                <a:sym typeface="Calibri"/>
              </a:rPr>
              <a:t>And I’ll end with some discussion of recent research that has looked at improving human health by improving access to WASH facilities. WASH stands for water, sanitation and hygiene.</a:t>
            </a:r>
            <a:endParaRPr/>
          </a:p>
        </p:txBody>
      </p:sp>
      <p:sp>
        <p:nvSpPr>
          <p:cNvPr id="228" name="Google Shape;228;p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42" name="Google Shape;442;p2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same ministry of health report also gave results of water quality sampling that was done to assess the impact of mining activities on nearby surface water sites.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At the gold mine in Mandalay, drainage sites near the mine showed high levels of many parameters. But further downstream, only chromium, zinc and cadmium were found to be elevated.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At the lead mine in Shan South, no parameters were found to be elevated at the drinking water sites that were tested.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Because different mines have different geology, the types and severity of the water quality issues that they create are very variable. It can be difficult to assess the impact of mining on regional water quality because there are a lot of decisions to make about where to sample and what to test for, and often there are also a lot of politics involved because mining is a very profitable industry. </a:t>
            </a:r>
            <a:endParaRPr/>
          </a:p>
          <a:p>
            <a:pPr indent="0" lvl="0" marL="0" rtl="0" algn="l">
              <a:spcBef>
                <a:spcPts val="1160"/>
              </a:spcBef>
              <a:spcAft>
                <a:spcPts val="0"/>
              </a:spcAft>
              <a:buNone/>
            </a:pPr>
            <a:r>
              <a:t/>
            </a:r>
            <a:endParaRPr/>
          </a:p>
        </p:txBody>
      </p:sp>
      <p:sp>
        <p:nvSpPr>
          <p:cNvPr id="443" name="Google Shape;443;p2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p2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52" name="Google Shape;452;p2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Other types of industry can also cause water pollution issues.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 the Mandalay industrial zone for example, sugar refineries, and canning, brewing and leather curing facilities all produce wastewater that needs to be managed.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These images indicate that wastewater from the industrial zone used to be discharged into Taung Tha Man Lake, but a pipeline was built and since 2015 the wastewater is now being discharged south of Mandalay city into a river that carries it away from the more populated area. This means that fewer people are being impacted by the pollution, but of course it is still impacting the environment and ideally the wastewater would be treated to remove pollutants before being discharged. </a:t>
            </a:r>
            <a:endParaRPr/>
          </a:p>
          <a:p>
            <a:pPr indent="0" lvl="0" marL="0" rtl="0" algn="l">
              <a:spcBef>
                <a:spcPts val="1160"/>
              </a:spcBef>
              <a:spcAft>
                <a:spcPts val="0"/>
              </a:spcAft>
              <a:buNone/>
            </a:pPr>
            <a:r>
              <a:t/>
            </a:r>
            <a:endParaRPr/>
          </a:p>
        </p:txBody>
      </p:sp>
      <p:sp>
        <p:nvSpPr>
          <p:cNvPr id="453" name="Google Shape;453;p2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62" name="Google Shape;462;p2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For a final example before moving on, I want to point out that often managers face multiple health hazards at the same time, and this can complicate the decisions that need to be made.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This example from a ministry of health report in 2014 [draw arrow], describes a health facility in Twantay township that wanted to use groundwater instead of surface water, because surface water is much more easily contaminated with microbial pathogens especially when sanitation facilities in the area are not good. And also because this health facility needed more water, they were mostly using rain and pond water which had to be rationed in the dry season.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unfortunately, when they tried to use the groundwater, they found that it was very salty so it wasn’t drinkable.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So this is an example of a difficult management situation with issues of microbial quality, water shortages and also chemical quality challenges.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I’ll talk a bit about some of the potential solutions to challenges like this later on.</a:t>
            </a:r>
            <a:endParaRPr/>
          </a:p>
        </p:txBody>
      </p:sp>
      <p:sp>
        <p:nvSpPr>
          <p:cNvPr id="463" name="Google Shape;463;p2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p2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2" name="Google Shape;472;p2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rPr lang="en-GB" sz="1800">
                <a:latin typeface="Calibri"/>
                <a:ea typeface="Calibri"/>
                <a:cs typeface="Calibri"/>
                <a:sym typeface="Calibri"/>
              </a:rPr>
              <a:t>Here’s a summary of the water-related health hazard categories that we’ve covered. Because we only have so much time, for the remainder of the presentation I am going to focus mostly on the categories related to water-supply – so we won’t talk much more about water-based or water-related insect vector hazards. </a:t>
            </a:r>
            <a:endParaRPr/>
          </a:p>
        </p:txBody>
      </p:sp>
      <p:sp>
        <p:nvSpPr>
          <p:cNvPr id="473" name="Google Shape;473;p2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2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79" name="Google Shape;479;p2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In the next set of slides, we’ll have a look at some of the short-term and long-term diseases that can be caused by contaminated drinking water supplies. You’ll notice that in this section I’m focussing mostly on diseases that fit in the water-borne microbial or chemical contaminant categories.</a:t>
            </a:r>
            <a:endParaRPr/>
          </a:p>
          <a:p>
            <a:pPr indent="0" lvl="0" marL="0" rtl="0" algn="l">
              <a:spcBef>
                <a:spcPts val="360"/>
              </a:spcBef>
              <a:spcAft>
                <a:spcPts val="0"/>
              </a:spcAft>
              <a:buNone/>
            </a:pPr>
            <a:r>
              <a:t/>
            </a:r>
            <a:endParaRPr/>
          </a:p>
        </p:txBody>
      </p:sp>
      <p:sp>
        <p:nvSpPr>
          <p:cNvPr id="480" name="Google Shape;480;p2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p2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88" name="Google Shape;488;p2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One of the most common symptoms associated with acute water-borne diseases is diarrhoea. It is so common that health surveys often ask people how often they have had diarrhoea over a period of time, usually 2 weeks, in order to judge what effect potentially unsafe water supplies may be having on the population. </a:t>
            </a:r>
            <a:endParaRPr/>
          </a:p>
          <a:p>
            <a:pPr indent="0" lvl="0" marL="0" rtl="0" algn="l">
              <a:lnSpc>
                <a:spcPct val="107000"/>
              </a:lnSpc>
              <a:spcBef>
                <a:spcPts val="540"/>
              </a:spcBef>
              <a:spcAft>
                <a:spcPts val="0"/>
              </a:spcAft>
              <a:buNone/>
            </a:pPr>
            <a:r>
              <a:rPr lang="en-GB" sz="1800">
                <a:latin typeface="Calibri"/>
                <a:ea typeface="Calibri"/>
                <a:cs typeface="Calibri"/>
                <a:sym typeface="Calibri"/>
              </a:rPr>
              <a:t>As this slide shows, the diarhoea symptom manifests in different ways, often depending on which pathogen is causing the illness.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At the least severe end, people can suffer from gastroenteritis, which causes watery diarrhoea usually for a few days. It can be caused by many different pathogens including rotavirus, adenovirus and cryptosporidium.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If the diarrhoea lasts for more than two weeks, it is classified as persistent and the illness is more severe. This is known to be caused by pathogens such as giardia or enteropathogenic E. coli.</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Other organisms like shigella, entamoeba and salmonella can cause dysentery, which is diarrhoea that has blood in it.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Others like cholera and enterotoxigenic E. coli can cause profuse purging, which is massive loss of fluids from the bodies and can cause death by dehydration within hours or days if not treated with rehydration solutions.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Finally, some pathogens like norovirus can cause vomiting without diarrhoea.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Often, we don’t think of diarrhoea as a serious health issue. And sometimes it isn’t. But in some cases, it can be very dangerous, especially for young children and with repeated infections.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pathogens that are in red text in this table – rotavirus, adenovirus, cryptosporisium, shigella and cholera are the 5 pathogens that are associated with the majority of childhood deaths from diarrhoea according to the global burden of disease study which was published in 2018, and which I’ll talk about more in later slides. </a:t>
            </a:r>
            <a:endParaRPr/>
          </a:p>
          <a:p>
            <a:pPr indent="0" lvl="0" marL="0" rtl="0" algn="l">
              <a:spcBef>
                <a:spcPts val="1160"/>
              </a:spcBef>
              <a:spcAft>
                <a:spcPts val="0"/>
              </a:spcAft>
              <a:buNone/>
            </a:pPr>
            <a:r>
              <a:t/>
            </a:r>
            <a:endParaRPr/>
          </a:p>
        </p:txBody>
      </p:sp>
      <p:sp>
        <p:nvSpPr>
          <p:cNvPr id="489" name="Google Shape;489;p2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495" name="Google Shape;495;p2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In addition to diarrhoea symptoms which indicate short-term acute infections. There are also many long-term diseases and health complications that are associated with drinking poor quality water over long periods of time.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At the top of this table we have the health problems that are associated with drinking water with high levels of arsenic and fluoride for many years. These are the most common geogenic contaminants in groundwater and they can’t be detected by taste, sight, or smell. So the only way to know if they are present in the groundwater is by sampling and testing the water.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 addition to arsenicosis and fluorosis, the table shows other health problems such as hypertension (which is persistent high blood pressure that can cause preeclampsia and cardiovascular and renal diseases), cancer, cognitive impairment and nervous system damage, psychosocial distress (which refers to the social and mental health consequences of unsafe water supplies), as well as reproductive, thyroid, adrenocortical, immune and metabolic disruptions.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Additionally, the discharge of antibiotics in human and animal wastewater, is contributing antimicrobial resistance to bacterial populations, which creates a risk of people contracting bacterial infections that are resistant to treatment with antibiotics.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You’ll notice that many of the long-term health problems in this table are related to chemical contaminants, but there are also long-term health consequences of repeated exposures to pathogens that cause diarrhoea. </a:t>
            </a:r>
            <a:endParaRPr/>
          </a:p>
          <a:p>
            <a:pPr indent="0" lvl="0" marL="0" rtl="0" algn="l">
              <a:spcBef>
                <a:spcPts val="1160"/>
              </a:spcBef>
              <a:spcAft>
                <a:spcPts val="0"/>
              </a:spcAft>
              <a:buNone/>
            </a:pPr>
            <a:r>
              <a:t/>
            </a:r>
            <a:endParaRPr/>
          </a:p>
        </p:txBody>
      </p:sp>
      <p:sp>
        <p:nvSpPr>
          <p:cNvPr id="496" name="Google Shape;496;p2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2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02" name="Google Shape;502;p2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If a person is consuming water that contains water-borne pathogens over a long period of time, and particularly if that person is a young child, they can develop what we refer to as Environmental Enteric Dysfunction or EED.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This flow chart on the slide is illustrating how EED develops. Beginning with poor sanitation and hygiene and faecal contamination in the domestic environment, including water supplies: children are exposed to pathogens and can either develop and infection of which diarrhoea is a common symptom, which then leads to intestinal inflammation, or they can have an asymptomatic infection with no diarrhoea but still resulting in intestinal inflammation. The result of this inflammation and the body’s response to it can be environmental enteropathy.</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This is the term we use to describe the state of a person’s intestines when, as a result of prolonged inflammation, they have physically changed and become less effective at absorbing nutrients and performing immune system functions. </a:t>
            </a:r>
            <a:endParaRPr/>
          </a:p>
          <a:p>
            <a:pPr indent="0" lvl="0" marL="0" rtl="0" algn="l">
              <a:spcBef>
                <a:spcPts val="1160"/>
              </a:spcBef>
              <a:spcAft>
                <a:spcPts val="0"/>
              </a:spcAft>
              <a:buNone/>
            </a:pPr>
            <a:r>
              <a:t/>
            </a:r>
            <a:endParaRPr/>
          </a:p>
        </p:txBody>
      </p:sp>
      <p:sp>
        <p:nvSpPr>
          <p:cNvPr id="503" name="Google Shape;503;p2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2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11" name="Google Shape;511;p2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These two images are cross-sectional views of intestinal walls. Image A shows a normal intestine which has large protrusions called villi that provide a lot of surface area for absorbing nutrients.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Image B shows an intestine of a patient with environmental enteric dysfunction. You can see that the villi look stunted. They’re also more permeable to water, so they allow water to flow through easily but are not able to absorb nutrients effectively. </a:t>
            </a:r>
            <a:endParaRPr/>
          </a:p>
          <a:p>
            <a:pPr indent="0" lvl="0" marL="0" rtl="0" algn="l">
              <a:spcBef>
                <a:spcPts val="1160"/>
              </a:spcBef>
              <a:spcAft>
                <a:spcPts val="0"/>
              </a:spcAft>
              <a:buNone/>
            </a:pPr>
            <a:r>
              <a:t/>
            </a:r>
            <a:endParaRPr/>
          </a:p>
        </p:txBody>
      </p:sp>
      <p:sp>
        <p:nvSpPr>
          <p:cNvPr id="512" name="Google Shape;512;p2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p2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23" name="Google Shape;523;p2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condition is complicated and still poorly understood, so a lot of research is still needed to fully understand it.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what we do know is that the physical changes to the intestine can lead to two things: weakened immune response in the intestines, and poor absorption of nutrients. The weakened immune response is thought to be the reason why vaccines are often ineffective in patients suffering from this problem. And the malabsorption of nutrients contributes to malnutrition. One of the consequences of malnutrition is increases susceptibility to infection, which leads back to the beginning of the cycle creating a feedback loop.</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ultimate consequences of EED include stunting (which means below average growth and is associated with physical smallness, reduced brain development, and higher likelihood of developing metabolic disorders, cardiovascular disease and obesity in adulthood.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 study published in 2014 found that stunting affects an estimated 165 million children under the age of 5.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One of the consequences of EED is that the people who suffer from it are often less able to work productively, and so they are less able to improve their living situations and more likely to be stuck in poverty, If they have children, the children may be exposed to faecal contamination in the same way and develop the same health problems. In this way, there are impacts across generations.</a:t>
            </a:r>
            <a:endParaRPr/>
          </a:p>
          <a:p>
            <a:pPr indent="0" lvl="0" marL="0" rtl="0" algn="l">
              <a:spcBef>
                <a:spcPts val="1160"/>
              </a:spcBef>
              <a:spcAft>
                <a:spcPts val="0"/>
              </a:spcAft>
              <a:buNone/>
            </a:pPr>
            <a:r>
              <a:t/>
            </a:r>
            <a:endParaRPr/>
          </a:p>
        </p:txBody>
      </p:sp>
      <p:sp>
        <p:nvSpPr>
          <p:cNvPr id="524" name="Google Shape;524;p2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36" name="Google Shape;236;p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rPr lang="en-GB" sz="1800">
                <a:latin typeface="Calibri"/>
                <a:ea typeface="Calibri"/>
                <a:cs typeface="Calibri"/>
                <a:sym typeface="Calibri"/>
              </a:rPr>
              <a:t>We’ll begin with a look at microbial and chemical hazards</a:t>
            </a:r>
            <a:endParaRPr/>
          </a:p>
        </p:txBody>
      </p:sp>
      <p:sp>
        <p:nvSpPr>
          <p:cNvPr id="237" name="Google Shape;237;p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3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2" name="Google Shape;532;p3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Now lets talk about how we measure impacts on health.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One of the key priorities in health research is to figure out how to actually measure health impacts.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Consuming water that is contaminated with pathogens or chemical contaminants can cause death, but as you have seen, it can also cause many difficult health problems for people who survive. So, we cannot just measure the impact in terms of the number of people killed.</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Instead, we use a measure called Disability Adjusted Life Years (DALYs for short). The calculations that go into this are complicated and have to consider many different factors.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to begin with, we can think of DALYs as calculations that include both the number of potential years lost due to premature death as well as the number of productive years lost due to disability.</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One of the key things about DALYs is that they show impact on children very strongly. If a young child dies or is disabled due to a disease, they number of years that they have lost is a lot bigger than it would be for an elderly person. </a:t>
            </a:r>
            <a:endParaRPr/>
          </a:p>
          <a:p>
            <a:pPr indent="0" lvl="0" marL="0" rtl="0" algn="l">
              <a:spcBef>
                <a:spcPts val="1160"/>
              </a:spcBef>
              <a:spcAft>
                <a:spcPts val="0"/>
              </a:spcAft>
              <a:buNone/>
            </a:pPr>
            <a:r>
              <a:t/>
            </a:r>
            <a:endParaRPr/>
          </a:p>
        </p:txBody>
      </p:sp>
      <p:sp>
        <p:nvSpPr>
          <p:cNvPr id="533" name="Google Shape;533;p3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p3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9" name="Google Shape;539;p3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So, keeping DALYs in mind. Let’s have a look at the results of the global burden of disease study that was published in 2018. For this study, researchers collected data from all over the world on the death and disability caused by many different types of diseases.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There are three main groups, blue is non-communicable diseases – so these are diseases that are not transmitted from one person to another. This category includes things like lung cancer, stroke, and diabetes.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green group is injuries from causes like fires, drowning, falling, or violence.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orange group is communicable diseases that are spread between people, as well as maternal, neonatal and nutritional complications. </a:t>
            </a:r>
            <a:endParaRPr/>
          </a:p>
          <a:p>
            <a:pPr indent="0" lvl="0" marL="0" rtl="0" algn="l">
              <a:spcBef>
                <a:spcPts val="1160"/>
              </a:spcBef>
              <a:spcAft>
                <a:spcPts val="0"/>
              </a:spcAft>
              <a:buNone/>
            </a:pPr>
            <a:r>
              <a:t/>
            </a:r>
            <a:endParaRPr/>
          </a:p>
        </p:txBody>
      </p:sp>
      <p:sp>
        <p:nvSpPr>
          <p:cNvPr id="540" name="Google Shape;540;p3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8" name="Shape 548"/>
        <p:cNvGrpSpPr/>
        <p:nvPr/>
      </p:nvGrpSpPr>
      <p:grpSpPr>
        <a:xfrm>
          <a:off x="0" y="0"/>
          <a:ext cx="0" cy="0"/>
          <a:chOff x="0" y="0"/>
          <a:chExt cx="0" cy="0"/>
        </a:xfrm>
      </p:grpSpPr>
      <p:sp>
        <p:nvSpPr>
          <p:cNvPr id="549" name="Google Shape;549;p3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0" name="Google Shape;550;p3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slide is showing DALYs for different issues across the whole world for all ages and genders. The larger the box is, the more impact that disease has had in terms of causing death and disability.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sections that are in dark red, are what the researchers classified as health impacts due to unsafe water, sanitation and hygiene. You can see these are mostly related to diarrhoea from acute infections and LRI – which stands for lower respiratory tract infections, so this includes things in the water-washed and water-aerosol categories that I spoke about before.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I’ll switch the slide now to show the results for Myanmar only. </a:t>
            </a:r>
            <a:endParaRPr/>
          </a:p>
          <a:p>
            <a:pPr indent="0" lvl="0" marL="0" rtl="0" algn="l">
              <a:spcBef>
                <a:spcPts val="1160"/>
              </a:spcBef>
              <a:spcAft>
                <a:spcPts val="0"/>
              </a:spcAft>
              <a:buNone/>
            </a:pPr>
            <a:r>
              <a:t/>
            </a:r>
            <a:endParaRPr/>
          </a:p>
        </p:txBody>
      </p:sp>
      <p:sp>
        <p:nvSpPr>
          <p:cNvPr id="551" name="Google Shape;551;p3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p3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58" name="Google Shape;558;p3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As you can see, it looks quite similar to the global chart, although boxes for the non-communicable diseases and injuries have increased a bit and the orange boxes have decreased a bit.</a:t>
            </a:r>
            <a:endParaRPr/>
          </a:p>
          <a:p>
            <a:pPr indent="0" lvl="0" marL="0" rtl="0" algn="l">
              <a:spcBef>
                <a:spcPts val="360"/>
              </a:spcBef>
              <a:spcAft>
                <a:spcPts val="0"/>
              </a:spcAft>
              <a:buNone/>
            </a:pPr>
            <a:r>
              <a:t/>
            </a:r>
            <a:endParaRPr/>
          </a:p>
        </p:txBody>
      </p:sp>
      <p:sp>
        <p:nvSpPr>
          <p:cNvPr id="559" name="Google Shape;559;p3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p3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66" name="Google Shape;566;p3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Diarhoea is clearly recognised as an important health concern in the country. This quote from a 2018 ministry of health report says…(read the quote on the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what’s important to recognise is that the red squares which are showing the impact of unsafe water, sanitation and hygiene, are only indicating short-term diseases. Based on what I’ve said about the long-term consequences of prolonged exposure to pathogens and chemical contaminants, you know that unsafe water is also contributing to many other types of disease when you think about long-term impacts. </a:t>
            </a:r>
            <a:endParaRPr/>
          </a:p>
          <a:p>
            <a:pPr indent="0" lvl="0" marL="0" rtl="0" algn="l">
              <a:spcBef>
                <a:spcPts val="1160"/>
              </a:spcBef>
              <a:spcAft>
                <a:spcPts val="0"/>
              </a:spcAft>
              <a:buNone/>
            </a:pPr>
            <a:r>
              <a:t/>
            </a:r>
            <a:endParaRPr/>
          </a:p>
        </p:txBody>
      </p:sp>
      <p:sp>
        <p:nvSpPr>
          <p:cNvPr id="567" name="Google Shape;567;p3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p3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76" name="Google Shape;576;p3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Here I’ve highlighted some of the non-communicable disease boxes that unsafe water is contributing to – including cardiovascular disease, cancers, mental health, and metabolic disorders.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And if we think about water-related health more broadly, we can also start to include things like vector-borne illnesses such as malaria. </a:t>
            </a:r>
            <a:endParaRPr/>
          </a:p>
          <a:p>
            <a:pPr indent="0" lvl="0" marL="0" rtl="0" algn="l">
              <a:spcBef>
                <a:spcPts val="1160"/>
              </a:spcBef>
              <a:spcAft>
                <a:spcPts val="0"/>
              </a:spcAft>
              <a:buNone/>
            </a:pPr>
            <a:r>
              <a:t/>
            </a:r>
            <a:endParaRPr/>
          </a:p>
        </p:txBody>
      </p:sp>
      <p:sp>
        <p:nvSpPr>
          <p:cNvPr id="577" name="Google Shape;577;p3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p3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88" name="Google Shape;588;p3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So, although we don’t have enough information to say exactly how much of these diseases are water-related as opposed to being caused by other factors, we can see that water supply and water resource management is related to many types of disease in Myanmar and globally.</a:t>
            </a:r>
            <a:endParaRPr/>
          </a:p>
          <a:p>
            <a:pPr indent="0" lvl="0" marL="0" rtl="0" algn="l">
              <a:spcBef>
                <a:spcPts val="360"/>
              </a:spcBef>
              <a:spcAft>
                <a:spcPts val="0"/>
              </a:spcAft>
              <a:buNone/>
            </a:pPr>
            <a:r>
              <a:t/>
            </a:r>
            <a:endParaRPr/>
          </a:p>
        </p:txBody>
      </p:sp>
      <p:sp>
        <p:nvSpPr>
          <p:cNvPr id="589" name="Google Shape;589;p3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3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01" name="Google Shape;601;p3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So what is being done about these health impacts?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 the next set of slides I’ll tell you about the global goals that are aiming to reduce the water-related disease burden. Since we have limited time, I will focus on the drinking-water supply goals only. But it’s good to be aware that there are other goals for improving sanitation and hygiene, and also water resource management more broadly.</a:t>
            </a:r>
            <a:endParaRPr/>
          </a:p>
          <a:p>
            <a:pPr indent="0" lvl="0" marL="0" rtl="0" algn="l">
              <a:spcBef>
                <a:spcPts val="1160"/>
              </a:spcBef>
              <a:spcAft>
                <a:spcPts val="0"/>
              </a:spcAft>
              <a:buNone/>
            </a:pPr>
            <a:r>
              <a:t/>
            </a:r>
            <a:endParaRPr/>
          </a:p>
        </p:txBody>
      </p:sp>
      <p:sp>
        <p:nvSpPr>
          <p:cNvPr id="602" name="Google Shape;602;p3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3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10" name="Google Shape;610;p3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20 years ago, in 2000, the millennium development goals were announced. These were the product of more than a decade of United Nations conferences and summits and represented an agreement by world leaders to reduce extreme poverty and tackle pressing problems like lack of safe water supplies.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7</a:t>
            </a:r>
            <a:r>
              <a:rPr baseline="30000" lang="en-GB" sz="1800">
                <a:latin typeface="Calibri"/>
                <a:ea typeface="Calibri"/>
                <a:cs typeface="Calibri"/>
                <a:sym typeface="Calibri"/>
              </a:rPr>
              <a:t>th</a:t>
            </a:r>
            <a:r>
              <a:rPr lang="en-GB" sz="1800">
                <a:latin typeface="Calibri"/>
                <a:ea typeface="Calibri"/>
                <a:cs typeface="Calibri"/>
                <a:sym typeface="Calibri"/>
              </a:rPr>
              <a:t> goal, MDG 7 was to ensure environmental sustainability, and as part of this goal. Objective 7.3 was to halve the proportion of the population living without sustainable access to safe drinking water by 2015.</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Then in 2015, the sustainable development goals were announced. These are a much more detailed and ambitious set of global goals that aim to do much more than the millennium goals did.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SDG 6 is all about water and sanitation, and goal 6.1 is to achieve universal and equitable access to safe and affordable drinking water for all by 2030. </a:t>
            </a:r>
            <a:endParaRPr/>
          </a:p>
          <a:p>
            <a:pPr indent="0" lvl="0" marL="0" rtl="0" algn="l">
              <a:spcBef>
                <a:spcPts val="1160"/>
              </a:spcBef>
              <a:spcAft>
                <a:spcPts val="0"/>
              </a:spcAft>
              <a:buNone/>
            </a:pPr>
            <a:r>
              <a:t/>
            </a:r>
            <a:endParaRPr/>
          </a:p>
        </p:txBody>
      </p:sp>
      <p:sp>
        <p:nvSpPr>
          <p:cNvPr id="611" name="Google Shape;611;p3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3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22" name="Google Shape;622;p3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As you can see, both goals used the word ‘safe’. But there are important differences in the way that they are judging what safety means.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For the millennium development goals, they judged safety based on infrastructure, so certain types or water systems were assumed to be safe, while others were not. But they didn’t actually test the quality of the water to confirm if it was free from pathogens and chemical contaminants.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To understand the implications of this, we can look first at the outcome of the millennium development goal effort.  </a:t>
            </a:r>
            <a:endParaRPr/>
          </a:p>
          <a:p>
            <a:pPr indent="0" lvl="0" marL="0" rtl="0" algn="l">
              <a:spcBef>
                <a:spcPts val="1160"/>
              </a:spcBef>
              <a:spcAft>
                <a:spcPts val="0"/>
              </a:spcAft>
              <a:buNone/>
            </a:pPr>
            <a:r>
              <a:t/>
            </a:r>
            <a:endParaRPr/>
          </a:p>
        </p:txBody>
      </p:sp>
      <p:sp>
        <p:nvSpPr>
          <p:cNvPr id="623" name="Google Shape;623;p3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p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45" name="Google Shape;245;p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In 1972, researchers proposed a four-part classification scheme for water related health issues – which is sometimes referred to as the Bradley classification.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four categories as listed on the side of the table on the slide are… (read the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These categories belong to two different aspects of water management – the first two categories relate to water supply.</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second two relate to water resource management.</a:t>
            </a:r>
            <a:endParaRPr/>
          </a:p>
          <a:p>
            <a:pPr indent="0" lvl="0" marL="0" rtl="0" algn="l">
              <a:spcBef>
                <a:spcPts val="1160"/>
              </a:spcBef>
              <a:spcAft>
                <a:spcPts val="0"/>
              </a:spcAft>
              <a:buNone/>
            </a:pPr>
            <a:r>
              <a:t/>
            </a:r>
            <a:endParaRPr/>
          </a:p>
        </p:txBody>
      </p:sp>
      <p:sp>
        <p:nvSpPr>
          <p:cNvPr id="246" name="Google Shape;246;p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36" name="Google Shape;636;p4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In 2012, Ban Ki Moon, who was then the head of the united nations, made this announcement about achieving the water goal. He said…(read the quote on the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even while this achievement was being celebrated. Research was ongoing to investigate whether all the water supplies that were assumed to be safe because of their infrastructure design, were actually free of pathogens and hazardous chemicals when tested. </a:t>
            </a:r>
            <a:endParaRPr/>
          </a:p>
          <a:p>
            <a:pPr indent="0" lvl="0" marL="0" rtl="0" algn="l">
              <a:spcBef>
                <a:spcPts val="1160"/>
              </a:spcBef>
              <a:spcAft>
                <a:spcPts val="0"/>
              </a:spcAft>
              <a:buNone/>
            </a:pPr>
            <a:r>
              <a:t/>
            </a:r>
            <a:endParaRPr/>
          </a:p>
        </p:txBody>
      </p:sp>
      <p:sp>
        <p:nvSpPr>
          <p:cNvPr id="637" name="Google Shape;637;p4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p4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44" name="Google Shape;644;p4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research found that many water supplies that were assumed to be safe tested positive for microbial contamination and so were not truly safe. Based on this, the researchers redid the estimates of how many people had access to safe water and found that about 2 billion people still didn’t have sustained access to safe water. And this estimate didn’t consider chemical contamination, so it is still underestimating the extent of the problem.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Fortunately, when the sustainable development goals were being created, the importance of testing water quality was recognised. So the water SDG defines ‘safe’ in a more accurate way than the MDG did. </a:t>
            </a:r>
            <a:endParaRPr/>
          </a:p>
          <a:p>
            <a:pPr indent="0" lvl="0" marL="0" rtl="0" algn="l">
              <a:spcBef>
                <a:spcPts val="1160"/>
              </a:spcBef>
              <a:spcAft>
                <a:spcPts val="0"/>
              </a:spcAft>
              <a:buNone/>
            </a:pPr>
            <a:r>
              <a:t/>
            </a:r>
            <a:endParaRPr/>
          </a:p>
        </p:txBody>
      </p:sp>
      <p:sp>
        <p:nvSpPr>
          <p:cNvPr id="645" name="Google Shape;645;p4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p4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54" name="Google Shape;654;p4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First the goal was to increase access to ‘improved’ sources of water, which means water supplies that are designed and constructed in particular ways that are meant to protect from contamination.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Now the goal has evolved, and the aim is to increase access to water supplies that are not only ‘improved’, but also that are consistently available, affordable and demonstrably free from faecal and priority chemical contamination.</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So the focus of the water MDG was on infrastructure, and the focus of the SDG which we are working towards now is on service provision. </a:t>
            </a:r>
            <a:endParaRPr/>
          </a:p>
          <a:p>
            <a:pPr indent="0" lvl="0" marL="0" rtl="0" algn="l">
              <a:spcBef>
                <a:spcPts val="1160"/>
              </a:spcBef>
              <a:spcAft>
                <a:spcPts val="0"/>
              </a:spcAft>
              <a:buNone/>
            </a:pPr>
            <a:r>
              <a:t/>
            </a:r>
            <a:endParaRPr/>
          </a:p>
        </p:txBody>
      </p:sp>
      <p:sp>
        <p:nvSpPr>
          <p:cNvPr id="655" name="Google Shape;655;p4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2" name="Shape 662"/>
        <p:cNvGrpSpPr/>
        <p:nvPr/>
      </p:nvGrpSpPr>
      <p:grpSpPr>
        <a:xfrm>
          <a:off x="0" y="0"/>
          <a:ext cx="0" cy="0"/>
          <a:chOff x="0" y="0"/>
          <a:chExt cx="0" cy="0"/>
        </a:xfrm>
      </p:grpSpPr>
      <p:sp>
        <p:nvSpPr>
          <p:cNvPr id="663" name="Google Shape;663;p4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64" name="Google Shape;664;p4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World Health Organisation and UNICEF have defined different service levels to help countries track their progress towards the ultimate goal of universal access to safely managed water. </a:t>
            </a:r>
            <a:endParaRPr/>
          </a:p>
          <a:p>
            <a:pPr indent="0" lvl="0" marL="0" marR="0" rtl="0" algn="l">
              <a:lnSpc>
                <a:spcPct val="107000"/>
              </a:lnSpc>
              <a:spcBef>
                <a:spcPts val="1340"/>
              </a:spcBef>
              <a:spcAft>
                <a:spcPts val="0"/>
              </a:spcAft>
              <a:buClr>
                <a:schemeClr val="dk1"/>
              </a:buClr>
              <a:buSzPts val="1800"/>
              <a:buFont typeface="Calibri"/>
              <a:buNone/>
            </a:pPr>
            <a:r>
              <a:rPr lang="en-GB" sz="1800">
                <a:latin typeface="Calibri"/>
                <a:ea typeface="Calibri"/>
                <a:cs typeface="Calibri"/>
                <a:sym typeface="Calibri"/>
              </a:rPr>
              <a:t>Surface water is the lowest level – this refers to d</a:t>
            </a:r>
            <a:r>
              <a:rPr lang="en-GB" sz="1800"/>
              <a:t>rinking water directly from a river, dam, lake, pond, stream, canal or irrigation canal.</a:t>
            </a:r>
            <a:endParaRPr sz="1800">
              <a:latin typeface="Calibri"/>
              <a:ea typeface="Calibri"/>
              <a:cs typeface="Calibri"/>
              <a:sym typeface="Calibri"/>
            </a:endParaRPr>
          </a:p>
          <a:p>
            <a:pPr indent="0" lvl="0" marL="0" rtl="0" algn="l">
              <a:lnSpc>
                <a:spcPct val="107000"/>
              </a:lnSpc>
              <a:spcBef>
                <a:spcPts val="1340"/>
              </a:spcBef>
              <a:spcAft>
                <a:spcPts val="0"/>
              </a:spcAft>
              <a:buNone/>
            </a:pPr>
            <a:r>
              <a:rPr lang="en-GB" sz="1800">
                <a:latin typeface="Calibri"/>
                <a:ea typeface="Calibri"/>
                <a:cs typeface="Calibri"/>
                <a:sym typeface="Calibri"/>
              </a:rPr>
              <a:t>One level above that is unimproved water sources – these are d</a:t>
            </a:r>
            <a:r>
              <a:rPr lang="en-GB" sz="1800"/>
              <a:t>rinking water from an unprotected dug well or unprotected spring. </a:t>
            </a:r>
            <a:r>
              <a:rPr lang="en-GB" sz="1800">
                <a:latin typeface="Calibri"/>
                <a:ea typeface="Calibri"/>
                <a:cs typeface="Calibri"/>
                <a:sym typeface="Calibri"/>
              </a:rPr>
              <a:t>They are still very vulnerable to faecal contamination especially in areas without good sanitation systems.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next level up is ‘limited’ supply. This is where we see the concept of ‘improved’ sources being introduced. As I mentioned, improved sources are those that are </a:t>
            </a:r>
            <a:r>
              <a:rPr lang="en-GB" sz="1800"/>
              <a:t>better protected from faecal contamination by nature of their design. The category includes: piped water, boreholes or tubewells, protected dug wells, protected springs, rainwater, and packaged or delivered water.</a:t>
            </a:r>
            <a:endParaRPr sz="1800">
              <a:latin typeface="Calibri"/>
              <a:ea typeface="Calibri"/>
              <a:cs typeface="Calibri"/>
              <a:sym typeface="Calibri"/>
            </a:endParaRPr>
          </a:p>
          <a:p>
            <a:pPr indent="0" lvl="0" marL="0" rtl="0" algn="l">
              <a:lnSpc>
                <a:spcPct val="107000"/>
              </a:lnSpc>
              <a:spcBef>
                <a:spcPts val="1340"/>
              </a:spcBef>
              <a:spcAft>
                <a:spcPts val="0"/>
              </a:spcAft>
              <a:buNone/>
            </a:pPr>
            <a:r>
              <a:rPr lang="en-GB" sz="1800">
                <a:latin typeface="Calibri"/>
                <a:ea typeface="Calibri"/>
                <a:cs typeface="Calibri"/>
                <a:sym typeface="Calibri"/>
              </a:rPr>
              <a:t>At the limited level, improved sources are available, but people have to travel to fetch water from them and may have to wait in long ques.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At the basic level of service, the travel and queuing time for improved source is less than thirty minutes. </a:t>
            </a:r>
            <a:endParaRPr/>
          </a:p>
          <a:p>
            <a:pPr indent="0" lvl="0" marL="0" marR="0" rtl="0" algn="l">
              <a:lnSpc>
                <a:spcPct val="100000"/>
              </a:lnSpc>
              <a:spcBef>
                <a:spcPts val="1340"/>
              </a:spcBef>
              <a:spcAft>
                <a:spcPts val="0"/>
              </a:spcAft>
              <a:buClr>
                <a:schemeClr val="dk1"/>
              </a:buClr>
              <a:buSzPts val="1800"/>
              <a:buFont typeface="Calibri"/>
              <a:buNone/>
            </a:pPr>
            <a:r>
              <a:rPr lang="en-GB" sz="1800">
                <a:latin typeface="Calibri"/>
                <a:ea typeface="Calibri"/>
                <a:cs typeface="Calibri"/>
                <a:sym typeface="Calibri"/>
              </a:rPr>
              <a:t>The golden standard is the safely managed level of service. At this level the improved source is located on premises – which means it must be a piped supply or a borehole that brings water directly to the property. For a supply to be considered safely managed, it must also be available when needed and free from faecal and priority chemical contamination. </a:t>
            </a:r>
            <a:endParaRPr/>
          </a:p>
          <a:p>
            <a:pPr indent="0" lvl="0" marL="0" rtl="0" algn="l">
              <a:spcBef>
                <a:spcPts val="360"/>
              </a:spcBef>
              <a:spcAft>
                <a:spcPts val="0"/>
              </a:spcAft>
              <a:buNone/>
            </a:pPr>
            <a:r>
              <a:t/>
            </a:r>
            <a:endParaRPr/>
          </a:p>
        </p:txBody>
      </p:sp>
      <p:sp>
        <p:nvSpPr>
          <p:cNvPr id="665" name="Google Shape;665;p4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p4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72" name="Google Shape;672;p4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rPr lang="en-GB" sz="1800">
                <a:latin typeface="Calibri"/>
                <a:ea typeface="Calibri"/>
                <a:cs typeface="Calibri"/>
                <a:sym typeface="Calibri"/>
              </a:rPr>
              <a:t>Keeping those service levels in mind. Lets now take a look at some of the data that shows how service levels vary based on location and wealth.</a:t>
            </a:r>
            <a:endParaRPr/>
          </a:p>
        </p:txBody>
      </p:sp>
      <p:sp>
        <p:nvSpPr>
          <p:cNvPr id="673" name="Google Shape;673;p4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p4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81" name="Google Shape;681;p4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chart in this slide and the next few slides come from the joint monitoring programme of the WHO and UNICEF. You can check out their reports, see all of their data and create charts of your own at this link here [draw arrow]. The site is updated with data up to 2017 so far.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So this chart is showing data on household drinking water service levels for all of the countries in the world. On the one end there are the very developed countries that have high coverage of safely managed water. On the other end are the less developed countries where a lot of people are still relying on surface water, unimproved sources or limited sources.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red arrow shows the location of Myanmar.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One thing to be aware of when looking at these charts is that not all countries actually have data to report on the proportion of safely managed supplies. So although these countries only show basic water, many of them will also have some safely managed water, but it is just not reflected in the data.</a:t>
            </a:r>
            <a:endParaRPr/>
          </a:p>
          <a:p>
            <a:pPr indent="0" lvl="0" marL="0" rtl="0" algn="l">
              <a:spcBef>
                <a:spcPts val="1160"/>
              </a:spcBef>
              <a:spcAft>
                <a:spcPts val="0"/>
              </a:spcAft>
              <a:buNone/>
            </a:pPr>
            <a:r>
              <a:t/>
            </a:r>
            <a:endParaRPr/>
          </a:p>
        </p:txBody>
      </p:sp>
      <p:sp>
        <p:nvSpPr>
          <p:cNvPr id="682" name="Google Shape;682;p4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9" name="Shape 689"/>
        <p:cNvGrpSpPr/>
        <p:nvPr/>
      </p:nvGrpSpPr>
      <p:grpSpPr>
        <a:xfrm>
          <a:off x="0" y="0"/>
          <a:ext cx="0" cy="0"/>
          <a:chOff x="0" y="0"/>
          <a:chExt cx="0" cy="0"/>
        </a:xfrm>
      </p:grpSpPr>
      <p:sp>
        <p:nvSpPr>
          <p:cNvPr id="690" name="Google Shape;690;p4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91" name="Google Shape;691;p4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Taking a look at countries in eastern and south eastern Asia, we can see there is a lot of variability between countries. Places like Singapore and Hong Kong report 100% safely managed services, whereas Cambodia, Laos, Mongolia, and Myanmar, and east timor still have substantial use of surface, unimproved or limited supplies.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Myanmar reports 82% coverage of at least basic services. There isn’t data on safely managed sources from Myanmar yet.</a:t>
            </a:r>
            <a:endParaRPr/>
          </a:p>
        </p:txBody>
      </p:sp>
      <p:sp>
        <p:nvSpPr>
          <p:cNvPr id="692" name="Google Shape;692;p4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0" name="Shape 700"/>
        <p:cNvGrpSpPr/>
        <p:nvPr/>
      </p:nvGrpSpPr>
      <p:grpSpPr>
        <a:xfrm>
          <a:off x="0" y="0"/>
          <a:ext cx="0" cy="0"/>
          <a:chOff x="0" y="0"/>
          <a:chExt cx="0" cy="0"/>
        </a:xfrm>
      </p:grpSpPr>
      <p:sp>
        <p:nvSpPr>
          <p:cNvPr id="701" name="Google Shape;701;p4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02" name="Google Shape;702;p4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In addition to big differences in service levels between countries, there are also big differences within countries.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These charts show differences within countries between rural areas and urban areas. And between the poorest people in the population and the wealthiest people. On the bottom access is the proportion of people with at least basic water services. You can see that in many of the represented countries, poorer people and people in rural areas have less access to basic water services.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 the democratic republic of the congo for example, only just over 20% of people in rural areas have access to basic water, whereas in urban areas the proportion is almost 70%. And only about 15% of the poorest people in that country have access, whereas more than 80% of the wealthiest people do.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Again, we also need to be aware that some countries don’t report data that is separated by urban/rural or wealth quintiles, so it’s not always possible to do this type of analysis. But there is enough data to know that these inequalities are big and widespread in many places. </a:t>
            </a:r>
            <a:endParaRPr/>
          </a:p>
          <a:p>
            <a:pPr indent="0" lvl="0" marL="0" rtl="0" algn="l">
              <a:spcBef>
                <a:spcPts val="1160"/>
              </a:spcBef>
              <a:spcAft>
                <a:spcPts val="0"/>
              </a:spcAft>
              <a:buNone/>
            </a:pPr>
            <a:r>
              <a:t/>
            </a:r>
            <a:endParaRPr/>
          </a:p>
        </p:txBody>
      </p:sp>
      <p:sp>
        <p:nvSpPr>
          <p:cNvPr id="703" name="Google Shape;703;p4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9" name="Shape 709"/>
        <p:cNvGrpSpPr/>
        <p:nvPr/>
      </p:nvGrpSpPr>
      <p:grpSpPr>
        <a:xfrm>
          <a:off x="0" y="0"/>
          <a:ext cx="0" cy="0"/>
          <a:chOff x="0" y="0"/>
          <a:chExt cx="0" cy="0"/>
        </a:xfrm>
      </p:grpSpPr>
      <p:sp>
        <p:nvSpPr>
          <p:cNvPr id="710" name="Google Shape;710;p4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11" name="Google Shape;711;p4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good news is that the data has tracked improvement in many countries, including Myanmar.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This chart shows the service levels starting in 2000 and going until 2017. As you can see, the proportion of people with access to basic services has steadily increased, while limited water has dropped substantially and unimproved and surface water use is also decreasing. </a:t>
            </a:r>
            <a:endParaRPr/>
          </a:p>
          <a:p>
            <a:pPr indent="0" lvl="0" marL="0" rtl="0" algn="l">
              <a:spcBef>
                <a:spcPts val="1160"/>
              </a:spcBef>
              <a:spcAft>
                <a:spcPts val="0"/>
              </a:spcAft>
              <a:buNone/>
            </a:pPr>
            <a:r>
              <a:t/>
            </a:r>
            <a:endParaRPr/>
          </a:p>
        </p:txBody>
      </p:sp>
      <p:sp>
        <p:nvSpPr>
          <p:cNvPr id="712" name="Google Shape;712;p4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8" name="Shape 718"/>
        <p:cNvGrpSpPr/>
        <p:nvPr/>
      </p:nvGrpSpPr>
      <p:grpSpPr>
        <a:xfrm>
          <a:off x="0" y="0"/>
          <a:ext cx="0" cy="0"/>
          <a:chOff x="0" y="0"/>
          <a:chExt cx="0" cy="0"/>
        </a:xfrm>
      </p:grpSpPr>
      <p:sp>
        <p:nvSpPr>
          <p:cNvPr id="719" name="Google Shape;719;p4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0" name="Google Shape;720;p4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If we look at the rural versus urban breakdown in Myanmar, we can see that urban households generally have better services, with more use of surface and unimproved water still in rural areas. </a:t>
            </a:r>
            <a:endParaRPr/>
          </a:p>
          <a:p>
            <a:pPr indent="0" lvl="0" marL="0" rtl="0" algn="l">
              <a:spcBef>
                <a:spcPts val="360"/>
              </a:spcBef>
              <a:spcAft>
                <a:spcPts val="0"/>
              </a:spcAft>
              <a:buNone/>
            </a:pPr>
            <a:r>
              <a:t/>
            </a:r>
            <a:endParaRPr/>
          </a:p>
        </p:txBody>
      </p:sp>
      <p:sp>
        <p:nvSpPr>
          <p:cNvPr id="721" name="Google Shape;721;p4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59" name="Google Shape;259;p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first category, water-borne diseases are caused by pathogens that are transported by water and cause diseases such as typhoid and hepatitis.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I’ll take a second here to point out this term, “pathogen”, because I’ll be saying this a lot throughout the presentation… (click next)</a:t>
            </a:r>
            <a:endParaRPr/>
          </a:p>
          <a:p>
            <a:pPr indent="0" lvl="0" marL="0" rtl="0" algn="l">
              <a:spcBef>
                <a:spcPts val="1160"/>
              </a:spcBef>
              <a:spcAft>
                <a:spcPts val="0"/>
              </a:spcAft>
              <a:buNone/>
            </a:pPr>
            <a:r>
              <a:t/>
            </a:r>
            <a:endParaRPr/>
          </a:p>
        </p:txBody>
      </p:sp>
      <p:sp>
        <p:nvSpPr>
          <p:cNvPr id="260" name="Google Shape;260;p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5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9" name="Google Shape;729;p5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 report from the World Health Organisation published in 2015 outlined some of the uneven service levels across Myanmar. For example, the proportion of households with water piped onto the premises was 4% for the whole country but ranged from 31% in Chin state, where bamboo pipes are often used, to less than 1% in several states and division.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On the other hand, the report estimated that the proportion of households using unprotected wells was about 10% for the whole country. But was substantially higher in certain states like Kayin, Rakhine, and Kayah.</a:t>
            </a:r>
            <a:endParaRPr/>
          </a:p>
          <a:p>
            <a:pPr indent="0" lvl="0" marL="0" rtl="0" algn="l">
              <a:spcBef>
                <a:spcPts val="1160"/>
              </a:spcBef>
              <a:spcAft>
                <a:spcPts val="0"/>
              </a:spcAft>
              <a:buNone/>
            </a:pPr>
            <a:r>
              <a:t/>
            </a:r>
            <a:endParaRPr/>
          </a:p>
        </p:txBody>
      </p:sp>
      <p:sp>
        <p:nvSpPr>
          <p:cNvPr id="730" name="Google Shape;730;p5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p5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41" name="Google Shape;741;p5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Another report published a bit more recently by the Myanmar central statistics organisation, the UN development programme, and the world bank, give more updated information.</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You can find the whole report at the link on the slide. I would highly recommend reading this if you are interested. There is also a Burmese version that you can download. There is a whole section on drinking water and also a lot of other information about living conditions that impact health.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These were some of the key findings of the report (read the slide)</a:t>
            </a:r>
            <a:endParaRPr/>
          </a:p>
          <a:p>
            <a:pPr indent="0" lvl="0" marL="0" rtl="0" algn="l">
              <a:spcBef>
                <a:spcPts val="1160"/>
              </a:spcBef>
              <a:spcAft>
                <a:spcPts val="0"/>
              </a:spcAft>
              <a:buNone/>
            </a:pPr>
            <a:r>
              <a:t/>
            </a:r>
            <a:endParaRPr/>
          </a:p>
        </p:txBody>
      </p:sp>
      <p:sp>
        <p:nvSpPr>
          <p:cNvPr id="742" name="Google Shape;742;p5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8" name="Shape 748"/>
        <p:cNvGrpSpPr/>
        <p:nvPr/>
      </p:nvGrpSpPr>
      <p:grpSpPr>
        <a:xfrm>
          <a:off x="0" y="0"/>
          <a:ext cx="0" cy="0"/>
          <a:chOff x="0" y="0"/>
          <a:chExt cx="0" cy="0"/>
        </a:xfrm>
      </p:grpSpPr>
      <p:sp>
        <p:nvSpPr>
          <p:cNvPr id="749" name="Google Shape;749;p5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0" name="Google Shape;750;p5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So far, we have looked at different categories of microbial and chemical hazards, and learned about some of the short and long term diseases that contaminated drinking water can cause. We looked at the global goals and the water service levels that are being used to track progress towards supplying safe water for everyone. And we’ve had a look at some of the data on service levels globally and in Myanmar specifically.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Now in the next set of slides I’m going to talk about one of the main approaches that is used to actually assess and improve the safety of drinking water supplies. </a:t>
            </a:r>
            <a:endParaRPr/>
          </a:p>
          <a:p>
            <a:pPr indent="0" lvl="0" marL="0" rtl="0" algn="l">
              <a:spcBef>
                <a:spcPts val="1160"/>
              </a:spcBef>
              <a:spcAft>
                <a:spcPts val="0"/>
              </a:spcAft>
              <a:buNone/>
            </a:pPr>
            <a:r>
              <a:t/>
            </a:r>
            <a:endParaRPr/>
          </a:p>
        </p:txBody>
      </p:sp>
      <p:sp>
        <p:nvSpPr>
          <p:cNvPr id="751" name="Google Shape;751;p5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7" name="Shape 757"/>
        <p:cNvGrpSpPr/>
        <p:nvPr/>
      </p:nvGrpSpPr>
      <p:grpSpPr>
        <a:xfrm>
          <a:off x="0" y="0"/>
          <a:ext cx="0" cy="0"/>
          <a:chOff x="0" y="0"/>
          <a:chExt cx="0" cy="0"/>
        </a:xfrm>
      </p:grpSpPr>
      <p:sp>
        <p:nvSpPr>
          <p:cNvPr id="758" name="Google Shape;758;p5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59" name="Google Shape;759;p5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approach is called water safety planning. And it has been recommended by the World Health Organisation for a couple of decades as part of a framework for systematically managing risks to ensure that water supplies are safe.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Generally it involves 5 main stages – which are shown on the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Each stage is associated with a set of tasks.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first stage, preparation, involves engaging the community that the water is supplying and assembling a team of people to lead the water safety planning work. </a:t>
            </a:r>
            <a:endParaRPr/>
          </a:p>
          <a:p>
            <a:pPr indent="0" lvl="0" marL="0" rtl="0" algn="l">
              <a:spcBef>
                <a:spcPts val="1160"/>
              </a:spcBef>
              <a:spcAft>
                <a:spcPts val="0"/>
              </a:spcAft>
              <a:buNone/>
            </a:pPr>
            <a:r>
              <a:t/>
            </a:r>
            <a:endParaRPr/>
          </a:p>
        </p:txBody>
      </p:sp>
      <p:sp>
        <p:nvSpPr>
          <p:cNvPr id="760" name="Google Shape;760;p5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p5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0" name="Google Shape;770;p5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Once a team is assembled, stage two is to conduct a system assessment.</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One of the things that can be done for a system assessment is to see what control measures are in place to ensure the safety of the water at different stages in the system.</a:t>
            </a:r>
            <a:endParaRPr/>
          </a:p>
          <a:p>
            <a:pPr indent="0" lvl="0" marL="0" rtl="0" algn="l">
              <a:spcBef>
                <a:spcPts val="1160"/>
              </a:spcBef>
              <a:spcAft>
                <a:spcPts val="0"/>
              </a:spcAft>
              <a:buNone/>
            </a:pPr>
            <a:r>
              <a:t/>
            </a:r>
            <a:endParaRPr/>
          </a:p>
        </p:txBody>
      </p:sp>
      <p:sp>
        <p:nvSpPr>
          <p:cNvPr id="771" name="Google Shape;771;p5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79" name="Google Shape;779;p5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most common control measures are source protection, sedimentation, filtration, disinfection, and safe storage.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first measure, source protection, is about understanding and where possible removing any contamination in the area that the water is sourced from.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figure on the slide is an example of a handpump which is sourcing groundwater. There is a latrine near the handpump which is a potential source of faecal contamination because waste from the latrine can travel through the groundwater and be drawn up into the handpump – this is called the aquifer pathway. The second potential pathway for contamination in this example is the areas directly around the borehole, called localised pathways, where dirty water from the surface can drain directly down and then be pulled up in the water supply again. When constructing boreholes, the source protection step requires that they be located away from sources of contamination like latrines, and that they are well-sealed to prevent dirty water from flowing down any localised pathways.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 larger water supply systems, source protection measures will have to consider other hazards like the location of factories, mines, or agriculture for example.</a:t>
            </a:r>
            <a:endParaRPr/>
          </a:p>
          <a:p>
            <a:pPr indent="0" lvl="0" marL="0" rtl="0" algn="l">
              <a:spcBef>
                <a:spcPts val="1160"/>
              </a:spcBef>
              <a:spcAft>
                <a:spcPts val="0"/>
              </a:spcAft>
              <a:buNone/>
            </a:pPr>
            <a:r>
              <a:t/>
            </a:r>
            <a:endParaRPr/>
          </a:p>
        </p:txBody>
      </p:sp>
      <p:sp>
        <p:nvSpPr>
          <p:cNvPr id="780" name="Google Shape;780;p5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6" name="Shape 786"/>
        <p:cNvGrpSpPr/>
        <p:nvPr/>
      </p:nvGrpSpPr>
      <p:grpSpPr>
        <a:xfrm>
          <a:off x="0" y="0"/>
          <a:ext cx="0" cy="0"/>
          <a:chOff x="0" y="0"/>
          <a:chExt cx="0" cy="0"/>
        </a:xfrm>
      </p:grpSpPr>
      <p:sp>
        <p:nvSpPr>
          <p:cNvPr id="787" name="Google Shape;787;p5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88" name="Google Shape;788;p5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The second control measure is sedimentation. This step is useful when water is visibly unclean with turbidity from insoluble particles suspended in the water. the basic process of sedimentation is to store the water in large containers over time until the particles settle to the bottom and can be separated from the water. in water treatment plants they will usually add some chemical that speed up this process by causing the particles to clump together so that they get heavy and sink more quickly.</a:t>
            </a:r>
            <a:endParaRPr/>
          </a:p>
          <a:p>
            <a:pPr indent="0" lvl="0" marL="0" rtl="0" algn="l">
              <a:spcBef>
                <a:spcPts val="360"/>
              </a:spcBef>
              <a:spcAft>
                <a:spcPts val="0"/>
              </a:spcAft>
              <a:buNone/>
            </a:pPr>
            <a:r>
              <a:t/>
            </a:r>
            <a:endParaRPr/>
          </a:p>
        </p:txBody>
      </p:sp>
      <p:sp>
        <p:nvSpPr>
          <p:cNvPr id="789" name="Google Shape;789;p5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5" name="Shape 795"/>
        <p:cNvGrpSpPr/>
        <p:nvPr/>
      </p:nvGrpSpPr>
      <p:grpSpPr>
        <a:xfrm>
          <a:off x="0" y="0"/>
          <a:ext cx="0" cy="0"/>
          <a:chOff x="0" y="0"/>
          <a:chExt cx="0" cy="0"/>
        </a:xfrm>
      </p:grpSpPr>
      <p:sp>
        <p:nvSpPr>
          <p:cNvPr id="796" name="Google Shape;796;p5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97" name="Google Shape;797;p5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Once the water is visibly clear, it should be passed through a filter to remove potential contaminants that are too small to be not visible. You don’t want to skip sedimentation and go straight to filtration if the water is turbid, because larger visible particles will clog up the filters very quickly and it will be expensive and time consuming to clean and replace them too often.</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Filters can be used at many different scales. This image shows an example of table-top filters that can be used at the household level to filter water before drinking it. These filters are able to process a relatively small volume of water at a time, but they can be enough for a household. They are able to remove worms, protozoans and bacteria but not viruses, so they don’t clean the water completely. </a:t>
            </a:r>
            <a:endParaRPr/>
          </a:p>
          <a:p>
            <a:pPr indent="0" lvl="0" marL="0" rtl="0" algn="l">
              <a:spcBef>
                <a:spcPts val="1160"/>
              </a:spcBef>
              <a:spcAft>
                <a:spcPts val="0"/>
              </a:spcAft>
              <a:buNone/>
            </a:pPr>
            <a:r>
              <a:t/>
            </a:r>
            <a:endParaRPr b="0" i="0" sz="1200" u="none" strike="noStrike">
              <a:solidFill>
                <a:schemeClr val="dk1"/>
              </a:solidFill>
              <a:latin typeface="Arial"/>
              <a:ea typeface="Arial"/>
              <a:cs typeface="Arial"/>
              <a:sym typeface="Arial"/>
            </a:endParaRPr>
          </a:p>
        </p:txBody>
      </p:sp>
      <p:sp>
        <p:nvSpPr>
          <p:cNvPr id="798" name="Google Shape;798;p5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p5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06" name="Google Shape;806;p5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At a larger scale, filtration can be used in water treatment plants to process large volumes of water. these plants may have such high-quality filters that they are able to remove viruses and even chemicals from the water. This photo is an example of a treatment plant in Barcelona in Spain where they are filtering ocean water and removing all the salt and everything else from it so that they produce very pure water for drinking.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this type of filtration is expensive and uses a lot of energy, and it produces a highly concentrated waste stream that needs to be disposed safely, so it is not always a good option.</a:t>
            </a:r>
            <a:endParaRPr/>
          </a:p>
          <a:p>
            <a:pPr indent="0" lvl="0" marL="0" rtl="0" algn="l">
              <a:spcBef>
                <a:spcPts val="1160"/>
              </a:spcBef>
              <a:spcAft>
                <a:spcPts val="0"/>
              </a:spcAft>
              <a:buNone/>
            </a:pPr>
            <a:r>
              <a:t/>
            </a:r>
            <a:endParaRPr/>
          </a:p>
        </p:txBody>
      </p:sp>
      <p:sp>
        <p:nvSpPr>
          <p:cNvPr id="807" name="Google Shape;807;p5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3" name="Shape 813"/>
        <p:cNvGrpSpPr/>
        <p:nvPr/>
      </p:nvGrpSpPr>
      <p:grpSpPr>
        <a:xfrm>
          <a:off x="0" y="0"/>
          <a:ext cx="0" cy="0"/>
          <a:chOff x="0" y="0"/>
          <a:chExt cx="0" cy="0"/>
        </a:xfrm>
      </p:grpSpPr>
      <p:sp>
        <p:nvSpPr>
          <p:cNvPr id="814" name="Google Shape;814;p5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5" name="Google Shape;815;p5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Besides filtration, another control measure is disinfection. This is the process of using chemicals like chlorine or ozone, or UV light, to kill any pathogens that may be remaining in the water.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Chlorination is the most common form of disinfection, but using UV light is also popular.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images on the slide depict a solar disinfection process that is sometimes practiced at household or community level to use UV in sunlight to disinfect water that is kept in clear bottles and exposed to direct sunlight. The amount of time that the water has to be exposed for depends on the strength of the sunlight and can range from 6 hours if the sunlight is strong and direct, up to 2 days if conditions are cloudy.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sedimentation and filtration steps are particularly important before using UV disinfection because if the water is not clear, pathogens can hide behind particulates in the water to avoid being killed by the UV light. </a:t>
            </a:r>
            <a:endParaRPr/>
          </a:p>
          <a:p>
            <a:pPr indent="0" lvl="0" marL="0" rtl="0" algn="l">
              <a:spcBef>
                <a:spcPts val="1160"/>
              </a:spcBef>
              <a:spcAft>
                <a:spcPts val="0"/>
              </a:spcAft>
              <a:buNone/>
            </a:pPr>
            <a:r>
              <a:t/>
            </a:r>
            <a:endParaRPr/>
          </a:p>
        </p:txBody>
      </p:sp>
      <p:sp>
        <p:nvSpPr>
          <p:cNvPr id="816" name="Google Shape;816;p5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72" name="Google Shape;272;p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Pathogen is the term we use to refer to bacteria, viruses, protozoans, or helminths (more commonly called worms) that can cause disease. </a:t>
            </a:r>
            <a:endParaRPr/>
          </a:p>
          <a:p>
            <a:pPr indent="0" lvl="0" marL="0" rtl="0" algn="l">
              <a:spcBef>
                <a:spcPts val="1340"/>
              </a:spcBef>
              <a:spcAft>
                <a:spcPts val="0"/>
              </a:spcAft>
              <a:buNone/>
            </a:pPr>
            <a:r>
              <a:rPr lang="en-GB" sz="1800">
                <a:latin typeface="Calibri"/>
                <a:ea typeface="Calibri"/>
                <a:cs typeface="Calibri"/>
                <a:sym typeface="Calibri"/>
              </a:rPr>
              <a:t>These two photos show vibrio cholera (which is the bacterium that causes cholera) and the coronavirus, which we have all been hearing so much about recently.</a:t>
            </a:r>
            <a:endParaRPr/>
          </a:p>
        </p:txBody>
      </p:sp>
      <p:sp>
        <p:nvSpPr>
          <p:cNvPr id="273" name="Google Shape;273;p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6" name="Shape 826"/>
        <p:cNvGrpSpPr/>
        <p:nvPr/>
      </p:nvGrpSpPr>
      <p:grpSpPr>
        <a:xfrm>
          <a:off x="0" y="0"/>
          <a:ext cx="0" cy="0"/>
          <a:chOff x="0" y="0"/>
          <a:chExt cx="0" cy="0"/>
        </a:xfrm>
      </p:grpSpPr>
      <p:sp>
        <p:nvSpPr>
          <p:cNvPr id="827" name="Google Shape;827;p6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28" name="Google Shape;828;p6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The final control measure is ensuring that once water has been treated, it is stored safely so that it doesn’t get contaminated. There are a lot of guidelines around safe storage but the key principles are to have a well-sealed container that is preferable elevated off the ground or kept in a clean area and from which water is drawn using a tap that only allows outflow and doesn’t let any contamination into the container. Storage containers also need to be periodically cleaned and disinfected. </a:t>
            </a:r>
            <a:endParaRPr/>
          </a:p>
          <a:p>
            <a:pPr indent="0" lvl="0" marL="0" rtl="0" algn="l">
              <a:spcBef>
                <a:spcPts val="360"/>
              </a:spcBef>
              <a:spcAft>
                <a:spcPts val="0"/>
              </a:spcAft>
              <a:buNone/>
            </a:pPr>
            <a:r>
              <a:t/>
            </a:r>
            <a:endParaRPr b="0" i="0" sz="1200" u="none" strike="noStrike">
              <a:solidFill>
                <a:schemeClr val="dk1"/>
              </a:solidFill>
              <a:latin typeface="Arial"/>
              <a:ea typeface="Arial"/>
              <a:cs typeface="Arial"/>
              <a:sym typeface="Arial"/>
            </a:endParaRPr>
          </a:p>
        </p:txBody>
      </p:sp>
      <p:sp>
        <p:nvSpPr>
          <p:cNvPr id="829" name="Google Shape;829;p6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5" name="Shape 835"/>
        <p:cNvGrpSpPr/>
        <p:nvPr/>
      </p:nvGrpSpPr>
      <p:grpSpPr>
        <a:xfrm>
          <a:off x="0" y="0"/>
          <a:ext cx="0" cy="0"/>
          <a:chOff x="0" y="0"/>
          <a:chExt cx="0" cy="0"/>
        </a:xfrm>
      </p:grpSpPr>
      <p:sp>
        <p:nvSpPr>
          <p:cNvPr id="836" name="Google Shape;836;p6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37" name="Google Shape;837;p6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Following assessment of the system and the control measures in place, the next stage, stage 3, in water safety planning is monitoring. Which means regularly sampling the water and conducting inspections of the system to ensure that the control measures are working as intended. </a:t>
            </a:r>
            <a:endParaRPr/>
          </a:p>
          <a:p>
            <a:pPr indent="0" lvl="0" marL="0" rtl="0" algn="l">
              <a:spcBef>
                <a:spcPts val="360"/>
              </a:spcBef>
              <a:spcAft>
                <a:spcPts val="0"/>
              </a:spcAft>
              <a:buNone/>
            </a:pPr>
            <a:r>
              <a:t/>
            </a:r>
            <a:endParaRPr/>
          </a:p>
        </p:txBody>
      </p:sp>
      <p:sp>
        <p:nvSpPr>
          <p:cNvPr id="838" name="Google Shape;838;p6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p6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46" name="Google Shape;846;p6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type of monitoring that is done will depend on the characteristics of each system but generally there are two parts. The first are sanitary inspections, which are routine surveys of the system to check for any possible hazards that could lead to contamination – these could be pipe leaks, clogged filters, or new sources of pollution in the catchment area of a water supply for example.   </a:t>
            </a:r>
            <a:endParaRPr/>
          </a:p>
          <a:p>
            <a:pPr indent="0" lvl="0" marL="0" rtl="0" algn="l">
              <a:spcBef>
                <a:spcPts val="1340"/>
              </a:spcBef>
              <a:spcAft>
                <a:spcPts val="0"/>
              </a:spcAft>
              <a:buNone/>
            </a:pPr>
            <a:r>
              <a:rPr lang="en-GB" sz="1800">
                <a:latin typeface="Calibri"/>
                <a:ea typeface="Calibri"/>
                <a:cs typeface="Calibri"/>
                <a:sym typeface="Calibri"/>
              </a:rPr>
              <a:t>The other part of monitoring is taking water samples and testing them for different parameters of interest. Often operators will check the level of chlorine in water supplies that use it for disinfection, to ascertain if the disinfection measures are working properly. It’s also common to use E. coli bacteria as an indicator of potential fecal contamination. And other measures like turbidity and protein-like fluorescence are also sometimes used. </a:t>
            </a:r>
            <a:endParaRPr b="0" i="0" sz="1200" u="none" strike="noStrike">
              <a:solidFill>
                <a:schemeClr val="dk1"/>
              </a:solidFill>
              <a:latin typeface="Arial"/>
              <a:ea typeface="Arial"/>
              <a:cs typeface="Arial"/>
              <a:sym typeface="Arial"/>
            </a:endParaRPr>
          </a:p>
        </p:txBody>
      </p:sp>
      <p:sp>
        <p:nvSpPr>
          <p:cNvPr id="847" name="Google Shape;847;p6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p6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62" name="Google Shape;862;p6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800"/>
              <a:buFont typeface="Calibri"/>
              <a:buNone/>
            </a:pPr>
            <a:r>
              <a:rPr lang="en-GB" sz="1800">
                <a:latin typeface="Calibri"/>
                <a:ea typeface="Calibri"/>
                <a:cs typeface="Calibri"/>
                <a:sym typeface="Calibri"/>
              </a:rPr>
              <a:t>The next stage after monitoring is to communicate the results and make decision to address any indicated health risks. </a:t>
            </a:r>
            <a:endParaRPr/>
          </a:p>
          <a:p>
            <a:pPr indent="0" lvl="0" marL="0" rtl="0" algn="l">
              <a:spcBef>
                <a:spcPts val="360"/>
              </a:spcBef>
              <a:spcAft>
                <a:spcPts val="0"/>
              </a:spcAft>
              <a:buNone/>
            </a:pPr>
            <a:r>
              <a:t/>
            </a:r>
            <a:endParaRPr/>
          </a:p>
        </p:txBody>
      </p:sp>
      <p:sp>
        <p:nvSpPr>
          <p:cNvPr id="863" name="Google Shape;863;p6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1" name="Shape 871"/>
        <p:cNvGrpSpPr/>
        <p:nvPr/>
      </p:nvGrpSpPr>
      <p:grpSpPr>
        <a:xfrm>
          <a:off x="0" y="0"/>
          <a:ext cx="0" cy="0"/>
          <a:chOff x="0" y="0"/>
          <a:chExt cx="0" cy="0"/>
        </a:xfrm>
      </p:grpSpPr>
      <p:sp>
        <p:nvSpPr>
          <p:cNvPr id="872" name="Google Shape;872;p64: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73" name="Google Shape;873;p64: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After that, the final stage is feedback and improving the system and management processes.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Basically, the key task for these last two stages, stages 4 and 5, is to document, review, and improve all aspects of the water safety plan implementation. </a:t>
            </a:r>
            <a:endParaRPr/>
          </a:p>
          <a:p>
            <a:pPr indent="0" lvl="0" marL="0" rtl="0" algn="l">
              <a:spcBef>
                <a:spcPts val="1160"/>
              </a:spcBef>
              <a:spcAft>
                <a:spcPts val="0"/>
              </a:spcAft>
              <a:buNone/>
            </a:pPr>
            <a:r>
              <a:t/>
            </a:r>
            <a:endParaRPr/>
          </a:p>
        </p:txBody>
      </p:sp>
      <p:sp>
        <p:nvSpPr>
          <p:cNvPr id="874" name="Google Shape;874;p64: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2" name="Shape 882"/>
        <p:cNvGrpSpPr/>
        <p:nvPr/>
      </p:nvGrpSpPr>
      <p:grpSpPr>
        <a:xfrm>
          <a:off x="0" y="0"/>
          <a:ext cx="0" cy="0"/>
          <a:chOff x="0" y="0"/>
          <a:chExt cx="0" cy="0"/>
        </a:xfrm>
      </p:grpSpPr>
      <p:sp>
        <p:nvSpPr>
          <p:cNvPr id="883" name="Google Shape;883;p65: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84" name="Google Shape;884;p65: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For most of this presentation, I have been talking a lot about drinking water safety and the health consequences of unsafe drinking water.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But now for the final few slides, let’s take a step back and look at health a bit more generally in the context of not just drinking-water, but also sanitation and hygiene. </a:t>
            </a:r>
            <a:endParaRPr/>
          </a:p>
          <a:p>
            <a:pPr indent="0" lvl="0" marL="0" rtl="0" algn="l">
              <a:spcBef>
                <a:spcPts val="1160"/>
              </a:spcBef>
              <a:spcAft>
                <a:spcPts val="0"/>
              </a:spcAft>
              <a:buNone/>
            </a:pPr>
            <a:r>
              <a:t/>
            </a:r>
            <a:endParaRPr/>
          </a:p>
        </p:txBody>
      </p:sp>
      <p:sp>
        <p:nvSpPr>
          <p:cNvPr id="885" name="Google Shape;885;p65: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1" name="Shape 891"/>
        <p:cNvGrpSpPr/>
        <p:nvPr/>
      </p:nvGrpSpPr>
      <p:grpSpPr>
        <a:xfrm>
          <a:off x="0" y="0"/>
          <a:ext cx="0" cy="0"/>
          <a:chOff x="0" y="0"/>
          <a:chExt cx="0" cy="0"/>
        </a:xfrm>
      </p:grpSpPr>
      <p:sp>
        <p:nvSpPr>
          <p:cNvPr id="892" name="Google Shape;892;p66: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3" name="Google Shape;893;p66: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If we think about the pathogens that come from human waste, the ones that can cause diarrhoea and many short-term and long-term health complications, we quickly realise that water is not the only potential source of exposure to these pathogens.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In fact the issue really starts with sanitation hazards, which can include (read the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These sanitary hazards combine with various routes of spreading pathogens in the environment including…(read slide)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And the result of these hazards and routes of spreading can be contamination of food crops, hands, feed, and surfaces as well as water.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So when we think of protecting people from these pathogens, we need to consider all of these pathways through which they can be exposed. It’s not enough just to focus on water only.</a:t>
            </a:r>
            <a:endParaRPr/>
          </a:p>
          <a:p>
            <a:pPr indent="0" lvl="0" marL="0" rtl="0" algn="l">
              <a:spcBef>
                <a:spcPts val="1160"/>
              </a:spcBef>
              <a:spcAft>
                <a:spcPts val="0"/>
              </a:spcAft>
              <a:buNone/>
            </a:pPr>
            <a:r>
              <a:t/>
            </a:r>
            <a:endParaRPr/>
          </a:p>
        </p:txBody>
      </p:sp>
      <p:sp>
        <p:nvSpPr>
          <p:cNvPr id="894" name="Google Shape;894;p66: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6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01" name="Google Shape;901;p6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This chart is adapted from a study published in 2017 that looked at what it takes to actually reduce the amount of disease caused by fecal pathogens in a community.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Starting at the black cross, we see that the level of disease is high and the amount of exposure to pathogens is also high.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blue cross shows what happens when an intervention is made to decrease some of the exposure to pathogens. For example, this could be an initiative to introduce disinfection the water supply. Or to provide households with table-top filters. The intervention reduces some of the exposure to pathogens, but there is still so much exposure from other pathways that the amount of disease only reduces by a very small amount.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green cross shows a situation in which interventions are done to decrease exposures from multiple pathways. And only then do we see that the amount of disease decreases by a substantial amount.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So the conclusion of this is that in order to substantially reduce the amount of disease that communities experience from faecal pathogens, we need to improve many aspects of the living environment to address hazards from sanitation and hygiene as well as water supply.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So, there is a lot of work to be done. </a:t>
            </a:r>
            <a:endParaRPr/>
          </a:p>
          <a:p>
            <a:pPr indent="0" lvl="0" marL="0" rtl="0" algn="l">
              <a:spcBef>
                <a:spcPts val="1160"/>
              </a:spcBef>
              <a:spcAft>
                <a:spcPts val="0"/>
              </a:spcAft>
              <a:buNone/>
            </a:pPr>
            <a:r>
              <a:t/>
            </a:r>
            <a:endParaRPr/>
          </a:p>
        </p:txBody>
      </p:sp>
      <p:sp>
        <p:nvSpPr>
          <p:cNvPr id="902" name="Google Shape;902;p6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7" name="Shape 917"/>
        <p:cNvGrpSpPr/>
        <p:nvPr/>
      </p:nvGrpSpPr>
      <p:grpSpPr>
        <a:xfrm>
          <a:off x="0" y="0"/>
          <a:ext cx="0" cy="0"/>
          <a:chOff x="0" y="0"/>
          <a:chExt cx="0" cy="0"/>
        </a:xfrm>
      </p:grpSpPr>
      <p:sp>
        <p:nvSpPr>
          <p:cNvPr id="918" name="Google Shape;918;p6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9" name="Google Shape;919;p6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And because this work involves so many different aspects of water, sanitation, and hygiene management as well as other factors – many different organisations need to be involved in making improvements. These include private companies in the market sector, government and regulatory organisations, communities, and also non-governmental organisations and donors.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main thing I want to say with this slide is that it’s important to remember that improving WASH related health outcomes is not just a technical challenge. It’s not just about building new infrastructure or finding better ways to monitor or treat water. There’s also a lot of work that needs to be done to enable cooperation and relationship building between all of these different organisations. </a:t>
            </a:r>
            <a:endParaRPr/>
          </a:p>
          <a:p>
            <a:pPr indent="0" lvl="0" marL="0" rtl="0" algn="l">
              <a:spcBef>
                <a:spcPts val="1160"/>
              </a:spcBef>
              <a:spcAft>
                <a:spcPts val="0"/>
              </a:spcAft>
              <a:buNone/>
            </a:pPr>
            <a:r>
              <a:t/>
            </a:r>
            <a:endParaRPr b="0" i="0" sz="1200" u="none" strike="noStrike">
              <a:solidFill>
                <a:schemeClr val="dk1"/>
              </a:solidFill>
              <a:latin typeface="Arial"/>
              <a:ea typeface="Arial"/>
              <a:cs typeface="Arial"/>
              <a:sym typeface="Arial"/>
            </a:endParaRPr>
          </a:p>
        </p:txBody>
      </p:sp>
      <p:sp>
        <p:nvSpPr>
          <p:cNvPr id="920" name="Google Shape;920;p6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3" name="Shape 933"/>
        <p:cNvGrpSpPr/>
        <p:nvPr/>
      </p:nvGrpSpPr>
      <p:grpSpPr>
        <a:xfrm>
          <a:off x="0" y="0"/>
          <a:ext cx="0" cy="0"/>
          <a:chOff x="0" y="0"/>
          <a:chExt cx="0" cy="0"/>
        </a:xfrm>
      </p:grpSpPr>
      <p:sp>
        <p:nvSpPr>
          <p:cNvPr id="934" name="Google Shape;934;p6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35" name="Google Shape;935;p6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As a partial example, here is a list of government organisations in Myanmar that have a role to play in this effort. Think about all of the work that is needed in order for these different ministries to coordinate their efforts and efficiently address issues of water supply, sanitation and hygiene in the country. And then consider all of the other non-governmental organisations that are a part of it too. </a:t>
            </a:r>
            <a:endParaRPr/>
          </a:p>
          <a:p>
            <a:pPr indent="0" lvl="0" marL="0" rtl="0" algn="l">
              <a:spcBef>
                <a:spcPts val="1340"/>
              </a:spcBef>
              <a:spcAft>
                <a:spcPts val="0"/>
              </a:spcAft>
              <a:buNone/>
            </a:pPr>
            <a:r>
              <a:rPr lang="en-GB" sz="1800">
                <a:latin typeface="Calibri"/>
                <a:ea typeface="Calibri"/>
                <a:cs typeface="Calibri"/>
                <a:sym typeface="Calibri"/>
              </a:rPr>
              <a:t>You can start to see very quickly how much logistics and politics comes into this effort. </a:t>
            </a:r>
            <a:endParaRPr/>
          </a:p>
        </p:txBody>
      </p:sp>
      <p:sp>
        <p:nvSpPr>
          <p:cNvPr id="936" name="Google Shape;936;p6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7: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290" name="Google Shape;290;p7: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rPr lang="en-GB" sz="1800">
                <a:latin typeface="Calibri"/>
                <a:ea typeface="Calibri"/>
                <a:cs typeface="Calibri"/>
                <a:sym typeface="Calibri"/>
              </a:rPr>
              <a:t>In order to prevent transmission of water-borne pathogens, water supplies must be protected, treated and stored safely to ensure they are of good quality. I will talk a lot more about this category later in the presentation.</a:t>
            </a:r>
            <a:endParaRPr/>
          </a:p>
        </p:txBody>
      </p:sp>
      <p:sp>
        <p:nvSpPr>
          <p:cNvPr id="291" name="Google Shape;291;p7: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p70: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43" name="Google Shape;943;p70: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Fortunately, it seems that there is good reason to be hopeful.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This is a quote from an article in the Myanmar Times in March last year. You can read the full article if you go to the link.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director of international programmes for WaterAid, which is an international NGO that works on water policy, said that…(read the quote on the slide).</a:t>
            </a:r>
            <a:endParaRPr/>
          </a:p>
          <a:p>
            <a:pPr indent="0" lvl="0" marL="0" rtl="0" algn="l">
              <a:spcBef>
                <a:spcPts val="1160"/>
              </a:spcBef>
              <a:spcAft>
                <a:spcPts val="0"/>
              </a:spcAft>
              <a:buNone/>
            </a:pPr>
            <a:r>
              <a:t/>
            </a:r>
            <a:endParaRPr b="0"/>
          </a:p>
        </p:txBody>
      </p:sp>
      <p:sp>
        <p:nvSpPr>
          <p:cNvPr id="944" name="Google Shape;944;p70: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9" name="Shape 949"/>
        <p:cNvGrpSpPr/>
        <p:nvPr/>
      </p:nvGrpSpPr>
      <p:grpSpPr>
        <a:xfrm>
          <a:off x="0" y="0"/>
          <a:ext cx="0" cy="0"/>
          <a:chOff x="0" y="0"/>
          <a:chExt cx="0" cy="0"/>
        </a:xfrm>
      </p:grpSpPr>
      <p:sp>
        <p:nvSpPr>
          <p:cNvPr id="950" name="Google Shape;950;p71: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51" name="Google Shape;951;p71: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And here is an example of some of the policy she was referring to. This is from a government report published in 2016 that outlines the government’s principles for improving WASH in Myanmar.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The key principles that they highlighted were:</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Using a service delivery approach (which is consistent with the intention of the sustainable development goals).</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Considering sustainability and incorporating monitoring in management, which is consistent with the water safety planning approach.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Encouraging integration and coordination between programming from different organisations, which we’ve just seen to be very important. </a:t>
            </a:r>
            <a:endParaRPr/>
          </a:p>
          <a:p>
            <a:pPr indent="0" lvl="0" marL="0" rtl="0" algn="l">
              <a:lnSpc>
                <a:spcPct val="107000"/>
              </a:lnSpc>
              <a:spcBef>
                <a:spcPts val="1340"/>
              </a:spcBef>
              <a:spcAft>
                <a:spcPts val="0"/>
              </a:spcAft>
              <a:buNone/>
            </a:pPr>
            <a:r>
              <a:rPr lang="en-GB" sz="1800">
                <a:latin typeface="Calibri"/>
                <a:ea typeface="Calibri"/>
                <a:cs typeface="Calibri"/>
                <a:sym typeface="Calibri"/>
              </a:rPr>
              <a:t>Focussing on decentralising services, reducing inequities, and improving accountability and transparency – which as we saw from the data on water services coverage are all very necessary principles.</a:t>
            </a:r>
            <a:endParaRPr/>
          </a:p>
          <a:p>
            <a:pPr indent="0" lvl="0" marL="0" rtl="0" algn="l">
              <a:spcBef>
                <a:spcPts val="1340"/>
              </a:spcBef>
              <a:spcAft>
                <a:spcPts val="0"/>
              </a:spcAft>
              <a:buNone/>
            </a:pPr>
            <a:r>
              <a:rPr lang="en-GB" sz="1800">
                <a:latin typeface="Calibri"/>
                <a:ea typeface="Calibri"/>
                <a:cs typeface="Calibri"/>
                <a:sym typeface="Calibri"/>
              </a:rPr>
              <a:t>And finally, of course, securing financing – without which no progress can be made</a:t>
            </a:r>
            <a:endParaRPr b="0"/>
          </a:p>
        </p:txBody>
      </p:sp>
      <p:sp>
        <p:nvSpPr>
          <p:cNvPr id="952" name="Google Shape;952;p71: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8" name="Shape 958"/>
        <p:cNvGrpSpPr/>
        <p:nvPr/>
      </p:nvGrpSpPr>
      <p:grpSpPr>
        <a:xfrm>
          <a:off x="0" y="0"/>
          <a:ext cx="0" cy="0"/>
          <a:chOff x="0" y="0"/>
          <a:chExt cx="0" cy="0"/>
        </a:xfrm>
      </p:grpSpPr>
      <p:sp>
        <p:nvSpPr>
          <p:cNvPr id="959" name="Google Shape;959;p72: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60" name="Google Shape;960;p72: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rPr lang="en-GB" sz="1800">
                <a:latin typeface="Calibri"/>
                <a:ea typeface="Calibri"/>
                <a:cs typeface="Calibri"/>
                <a:sym typeface="Calibri"/>
              </a:rPr>
              <a:t>So that brings us to the end of the presentation. We’ve covered a lot of material, starting with recognising different water-related health hazards, the diseases they cause, and the global goals intended to address them. We looked at differences in service levels around the world and in Myanmar specifically. And walked through the stages of the water safety planning approach that can be used to help ensure the safety of water supplies. Finally, we zoomed out a bit to consider the importance of sanitation and hygiene as well as water supply and to recognise the many organisations that are involved in the effort to improve WASH-related health. </a:t>
            </a:r>
            <a:endParaRPr/>
          </a:p>
        </p:txBody>
      </p:sp>
      <p:sp>
        <p:nvSpPr>
          <p:cNvPr id="961" name="Google Shape;961;p72: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7" name="Shape 967"/>
        <p:cNvGrpSpPr/>
        <p:nvPr/>
      </p:nvGrpSpPr>
      <p:grpSpPr>
        <a:xfrm>
          <a:off x="0" y="0"/>
          <a:ext cx="0" cy="0"/>
          <a:chOff x="0" y="0"/>
          <a:chExt cx="0" cy="0"/>
        </a:xfrm>
      </p:grpSpPr>
      <p:sp>
        <p:nvSpPr>
          <p:cNvPr id="968" name="Google Shape;968;p73: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a:noFill/>
          </a:ln>
        </p:spPr>
      </p:sp>
      <p:sp>
        <p:nvSpPr>
          <p:cNvPr id="969" name="Google Shape;969;p73: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spcBef>
                <a:spcPts val="0"/>
              </a:spcBef>
              <a:spcAft>
                <a:spcPts val="0"/>
              </a:spcAft>
              <a:buNone/>
            </a:pPr>
            <a:r>
              <a:t/>
            </a:r>
            <a:endParaRPr>
              <a:latin typeface="Arial"/>
              <a:ea typeface="Arial"/>
              <a:cs typeface="Arial"/>
              <a:sym typeface="Arial"/>
            </a:endParaRPr>
          </a:p>
        </p:txBody>
      </p:sp>
      <p:sp>
        <p:nvSpPr>
          <p:cNvPr id="970" name="Google Shape;970;p73: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sz="1300">
                <a:solidFill>
                  <a:srgbClr val="000000"/>
                </a:solidFill>
                <a:latin typeface="Arial"/>
                <a:ea typeface="Arial"/>
                <a:cs typeface="Arial"/>
                <a:sym typeface="Arial"/>
              </a:rPr>
              <a:t>‹#›</a:t>
            </a:fld>
            <a:endParaRPr sz="1300">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8: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03" name="Google Shape;303;p8: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rtl="0" algn="l">
              <a:lnSpc>
                <a:spcPct val="107000"/>
              </a:lnSpc>
              <a:spcBef>
                <a:spcPts val="0"/>
              </a:spcBef>
              <a:spcAft>
                <a:spcPts val="0"/>
              </a:spcAft>
              <a:buNone/>
            </a:pPr>
            <a:r>
              <a:rPr lang="en-GB" sz="1800">
                <a:latin typeface="Calibri"/>
                <a:ea typeface="Calibri"/>
                <a:cs typeface="Calibri"/>
                <a:sym typeface="Calibri"/>
              </a:rPr>
              <a:t>The second category, water-washed diseases result from not having enough water for good hygiene practices. For this category the quality of the water is less important than the quantity of the water because infections are reduced by washing. To prevent water-washed infections such as trachoma, which is an eye infection, or scabies which is a skin infection, water supplies must be reliable and accessible for everybody.</a:t>
            </a:r>
            <a:endParaRPr/>
          </a:p>
          <a:p>
            <a:pPr indent="0" lvl="0" marL="0" rtl="0" algn="l">
              <a:lnSpc>
                <a:spcPct val="107000"/>
              </a:lnSpc>
              <a:spcBef>
                <a:spcPts val="1340"/>
              </a:spcBef>
              <a:spcAft>
                <a:spcPts val="0"/>
              </a:spcAft>
              <a:buNone/>
            </a:pPr>
            <a:r>
              <a:t/>
            </a:r>
            <a:endParaRPr sz="1800">
              <a:latin typeface="Calibri"/>
              <a:ea typeface="Calibri"/>
              <a:cs typeface="Calibri"/>
              <a:sym typeface="Calibri"/>
            </a:endParaRPr>
          </a:p>
          <a:p>
            <a:pPr indent="0" lvl="0" marL="0" rtl="0" algn="l">
              <a:spcBef>
                <a:spcPts val="1160"/>
              </a:spcBef>
              <a:spcAft>
                <a:spcPts val="0"/>
              </a:spcAft>
              <a:buNone/>
            </a:pPr>
            <a:r>
              <a:t/>
            </a:r>
            <a:endParaRPr/>
          </a:p>
        </p:txBody>
      </p:sp>
      <p:sp>
        <p:nvSpPr>
          <p:cNvPr id="304" name="Google Shape;304;p8: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9:notes"/>
          <p:cNvSpPr/>
          <p:nvPr>
            <p:ph idx="2" type="sldImg"/>
          </p:nvPr>
        </p:nvSpPr>
        <p:spPr>
          <a:xfrm>
            <a:off x="823913" y="744538"/>
            <a:ext cx="5148262" cy="3722687"/>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314" name="Google Shape;314;p9:notes"/>
          <p:cNvSpPr txBox="1"/>
          <p:nvPr>
            <p:ph idx="1" type="body"/>
          </p:nvPr>
        </p:nvSpPr>
        <p:spPr>
          <a:xfrm>
            <a:off x="679450" y="4714875"/>
            <a:ext cx="5438775" cy="4467225"/>
          </a:xfrm>
          <a:prstGeom prst="rect">
            <a:avLst/>
          </a:prstGeom>
          <a:noFill/>
          <a:ln>
            <a:noFill/>
          </a:ln>
        </p:spPr>
        <p:txBody>
          <a:bodyPr anchorCtr="0" anchor="t" bIns="47925" lIns="95875" spcFirstLastPara="1" rIns="95875" wrap="square" tIns="47925">
            <a:noAutofit/>
          </a:bodyPr>
          <a:lstStyle/>
          <a:p>
            <a:pPr indent="0" lvl="0" marL="0" marR="0" rtl="0" algn="l">
              <a:lnSpc>
                <a:spcPct val="100000"/>
              </a:lnSpc>
              <a:spcBef>
                <a:spcPts val="0"/>
              </a:spcBef>
              <a:spcAft>
                <a:spcPts val="0"/>
              </a:spcAft>
              <a:buClr>
                <a:schemeClr val="dk1"/>
              </a:buClr>
              <a:buSzPts val="1200"/>
              <a:buFont typeface="Calibri"/>
              <a:buNone/>
            </a:pPr>
            <a:r>
              <a:rPr lang="en-GB" sz="1200">
                <a:latin typeface="Calibri"/>
                <a:ea typeface="Calibri"/>
                <a:cs typeface="Calibri"/>
                <a:sym typeface="Calibri"/>
              </a:rPr>
              <a:t>Now, lets look at the two water resources categories.</a:t>
            </a:r>
            <a:endParaRPr/>
          </a:p>
          <a:p>
            <a:pPr indent="0" lvl="0" marL="0" rtl="0" algn="l">
              <a:lnSpc>
                <a:spcPct val="107000"/>
              </a:lnSpc>
              <a:spcBef>
                <a:spcPts val="540"/>
              </a:spcBef>
              <a:spcAft>
                <a:spcPts val="0"/>
              </a:spcAft>
              <a:buNone/>
            </a:pPr>
            <a:r>
              <a:rPr lang="en-GB" sz="1800">
                <a:latin typeface="Calibri"/>
                <a:ea typeface="Calibri"/>
                <a:cs typeface="Calibri"/>
                <a:sym typeface="Calibri"/>
              </a:rPr>
              <a:t>The water-based category is for diseases that are caused by pathogens that spend part of their life cycle inside of an aquatic animal.</a:t>
            </a:r>
            <a:endParaRPr/>
          </a:p>
          <a:p>
            <a:pPr indent="0" lvl="0" marL="0" rtl="0" algn="l">
              <a:spcBef>
                <a:spcPts val="1340"/>
              </a:spcBef>
              <a:spcAft>
                <a:spcPts val="0"/>
              </a:spcAft>
              <a:buNone/>
            </a:pPr>
            <a:r>
              <a:rPr lang="en-GB" sz="1800">
                <a:latin typeface="Calibri"/>
                <a:ea typeface="Calibri"/>
                <a:cs typeface="Calibri"/>
                <a:sym typeface="Calibri"/>
              </a:rPr>
              <a:t>The most common example in this category is schistosomiasis, which is a disease caused by worms that spend part of their life cycle in aquatic snails.</a:t>
            </a:r>
            <a:endParaRPr sz="1200">
              <a:latin typeface="Calibri"/>
              <a:ea typeface="Calibri"/>
              <a:cs typeface="Calibri"/>
              <a:sym typeface="Calibri"/>
            </a:endParaRPr>
          </a:p>
        </p:txBody>
      </p:sp>
      <p:sp>
        <p:nvSpPr>
          <p:cNvPr id="315" name="Google Shape;315;p9:notes"/>
          <p:cNvSpPr txBox="1"/>
          <p:nvPr>
            <p:ph idx="12" type="sldNum"/>
          </p:nvPr>
        </p:nvSpPr>
        <p:spPr>
          <a:xfrm>
            <a:off x="3851275" y="9429750"/>
            <a:ext cx="2944813" cy="495300"/>
          </a:xfrm>
          <a:prstGeom prst="rect">
            <a:avLst/>
          </a:prstGeom>
          <a:noFill/>
          <a:ln>
            <a:noFill/>
          </a:ln>
        </p:spPr>
        <p:txBody>
          <a:bodyPr anchorCtr="0" anchor="b" bIns="47925" lIns="95875" spcFirstLastPara="1" rIns="95875" wrap="square" tIns="47925">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showMasterSp="0">
  <p:cSld name="1_Title Slide">
    <p:spTree>
      <p:nvGrpSpPr>
        <p:cNvPr id="11" name="Shape 11"/>
        <p:cNvGrpSpPr/>
        <p:nvPr/>
      </p:nvGrpSpPr>
      <p:grpSpPr>
        <a:xfrm>
          <a:off x="0" y="0"/>
          <a:ext cx="0" cy="0"/>
          <a:chOff x="0" y="0"/>
          <a:chExt cx="0" cy="0"/>
        </a:xfrm>
      </p:grpSpPr>
      <p:pic>
        <p:nvPicPr>
          <p:cNvPr descr="1_TheOU_Logo.png" id="12" name="Google Shape;12;p75"/>
          <p:cNvPicPr preferRelativeResize="0"/>
          <p:nvPr/>
        </p:nvPicPr>
        <p:blipFill rotWithShape="1">
          <a:blip r:embed="rId2">
            <a:alphaModFix/>
          </a:blip>
          <a:srcRect b="0" l="0" r="0" t="0"/>
          <a:stretch/>
        </p:blipFill>
        <p:spPr>
          <a:xfrm>
            <a:off x="9118600" y="285750"/>
            <a:ext cx="1039813" cy="687388"/>
          </a:xfrm>
          <a:prstGeom prst="rect">
            <a:avLst/>
          </a:prstGeom>
          <a:noFill/>
          <a:ln>
            <a:noFill/>
          </a:ln>
        </p:spPr>
      </p:pic>
      <p:sp>
        <p:nvSpPr>
          <p:cNvPr id="13" name="Google Shape;13;p75"/>
          <p:cNvSpPr txBox="1"/>
          <p:nvPr>
            <p:ph type="ctrTitle"/>
          </p:nvPr>
        </p:nvSpPr>
        <p:spPr>
          <a:xfrm>
            <a:off x="426401" y="2294637"/>
            <a:ext cx="9602918" cy="3606881"/>
          </a:xfrm>
          <a:prstGeom prst="rect">
            <a:avLst/>
          </a:prstGeom>
          <a:noFill/>
          <a:ln>
            <a:noFill/>
          </a:ln>
        </p:spPr>
        <p:txBody>
          <a:bodyPr anchorCtr="0" anchor="t" bIns="45700" lIns="91425" spcFirstLastPara="1" rIns="91425" wrap="square" tIns="45700">
            <a:noAutofit/>
          </a:bodyPr>
          <a:lstStyle>
            <a:lvl1pPr lvl="0" marR="0" rtl="0" algn="l">
              <a:lnSpc>
                <a:spcPct val="83360"/>
              </a:lnSpc>
              <a:spcBef>
                <a:spcPts val="0"/>
              </a:spcBef>
              <a:spcAft>
                <a:spcPts val="0"/>
              </a:spcAft>
              <a:buSzPts val="1400"/>
              <a:buNone/>
              <a:defRPr b="0" i="0" sz="3618" u="none" cap="none" strike="noStrike">
                <a:solidFill>
                  <a:schemeClr val="lt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3" name="Shape 53"/>
        <p:cNvGrpSpPr/>
        <p:nvPr/>
      </p:nvGrpSpPr>
      <p:grpSpPr>
        <a:xfrm>
          <a:off x="0" y="0"/>
          <a:ext cx="0" cy="0"/>
          <a:chOff x="0" y="0"/>
          <a:chExt cx="0" cy="0"/>
        </a:xfrm>
      </p:grpSpPr>
      <p:sp>
        <p:nvSpPr>
          <p:cNvPr id="54" name="Google Shape;54;p84"/>
          <p:cNvSpPr txBox="1"/>
          <p:nvPr>
            <p:ph type="title"/>
          </p:nvPr>
        </p:nvSpPr>
        <p:spPr>
          <a:xfrm>
            <a:off x="720491" y="504084"/>
            <a:ext cx="3373634" cy="1764295"/>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5" name="Google Shape;55;p84"/>
          <p:cNvSpPr txBox="1"/>
          <p:nvPr>
            <p:ph idx="1" type="body"/>
          </p:nvPr>
        </p:nvSpPr>
        <p:spPr>
          <a:xfrm>
            <a:off x="4446879" y="1088682"/>
            <a:ext cx="5295394" cy="5373398"/>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9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6" name="Google Shape;56;p84"/>
          <p:cNvSpPr txBox="1"/>
          <p:nvPr>
            <p:ph idx="2" type="body"/>
          </p:nvPr>
        </p:nvSpPr>
        <p:spPr>
          <a:xfrm>
            <a:off x="720491" y="2268379"/>
            <a:ext cx="3373634" cy="420245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57" name="Google Shape;57;p84"/>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58" name="Google Shape;58;p84"/>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59" name="Google Shape;59;p84"/>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0" name="Shape 60"/>
        <p:cNvGrpSpPr/>
        <p:nvPr/>
      </p:nvGrpSpPr>
      <p:grpSpPr>
        <a:xfrm>
          <a:off x="0" y="0"/>
          <a:ext cx="0" cy="0"/>
          <a:chOff x="0" y="0"/>
          <a:chExt cx="0" cy="0"/>
        </a:xfrm>
      </p:grpSpPr>
      <p:sp>
        <p:nvSpPr>
          <p:cNvPr id="61" name="Google Shape;61;p85"/>
          <p:cNvSpPr txBox="1"/>
          <p:nvPr>
            <p:ph type="title"/>
          </p:nvPr>
        </p:nvSpPr>
        <p:spPr>
          <a:xfrm>
            <a:off x="720491" y="504084"/>
            <a:ext cx="3373634" cy="1764295"/>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2" name="Google Shape;62;p85"/>
          <p:cNvSpPr/>
          <p:nvPr>
            <p:ph idx="2" type="pic"/>
          </p:nvPr>
        </p:nvSpPr>
        <p:spPr>
          <a:xfrm>
            <a:off x="4446879" y="1088682"/>
            <a:ext cx="5295394" cy="5373398"/>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63" name="Google Shape;63;p85"/>
          <p:cNvSpPr txBox="1"/>
          <p:nvPr>
            <p:ph idx="1" type="body"/>
          </p:nvPr>
        </p:nvSpPr>
        <p:spPr>
          <a:xfrm>
            <a:off x="720491" y="2268379"/>
            <a:ext cx="3373634" cy="420245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64" name="Google Shape;64;p85"/>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65" name="Google Shape;65;p85"/>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66" name="Google Shape;66;p85"/>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7" name="Shape 67"/>
        <p:cNvGrpSpPr/>
        <p:nvPr/>
      </p:nvGrpSpPr>
      <p:grpSpPr>
        <a:xfrm>
          <a:off x="0" y="0"/>
          <a:ext cx="0" cy="0"/>
          <a:chOff x="0" y="0"/>
          <a:chExt cx="0" cy="0"/>
        </a:xfrm>
      </p:grpSpPr>
      <p:sp>
        <p:nvSpPr>
          <p:cNvPr id="68" name="Google Shape;68;p86"/>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9" name="Google Shape;69;p86"/>
          <p:cNvSpPr txBox="1"/>
          <p:nvPr>
            <p:ph idx="1" type="body"/>
          </p:nvPr>
        </p:nvSpPr>
        <p:spPr>
          <a:xfrm rot="5400000">
            <a:off x="2831243" y="-99280"/>
            <a:ext cx="4797552" cy="9021783"/>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0" name="Google Shape;70;p86"/>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71" name="Google Shape;71;p86"/>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72" name="Google Shape;72;p86"/>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3" name="Shape 73"/>
        <p:cNvGrpSpPr/>
        <p:nvPr/>
      </p:nvGrpSpPr>
      <p:grpSpPr>
        <a:xfrm>
          <a:off x="0" y="0"/>
          <a:ext cx="0" cy="0"/>
          <a:chOff x="0" y="0"/>
          <a:chExt cx="0" cy="0"/>
        </a:xfrm>
      </p:grpSpPr>
      <p:sp>
        <p:nvSpPr>
          <p:cNvPr id="74" name="Google Shape;74;p87"/>
          <p:cNvSpPr txBox="1"/>
          <p:nvPr>
            <p:ph type="title"/>
          </p:nvPr>
        </p:nvSpPr>
        <p:spPr>
          <a:xfrm rot="5400000">
            <a:off x="5409277" y="2478754"/>
            <a:ext cx="6407821" cy="2255446"/>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5" name="Google Shape;75;p87"/>
          <p:cNvSpPr txBox="1"/>
          <p:nvPr>
            <p:ph idx="1" type="body"/>
          </p:nvPr>
        </p:nvSpPr>
        <p:spPr>
          <a:xfrm rot="5400000">
            <a:off x="833010" y="288684"/>
            <a:ext cx="6407821" cy="663558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 name="Google Shape;76;p87"/>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77" name="Google Shape;77;p87"/>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78" name="Google Shape;78;p87"/>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85" name="Shape 85"/>
        <p:cNvGrpSpPr/>
        <p:nvPr/>
      </p:nvGrpSpPr>
      <p:grpSpPr>
        <a:xfrm>
          <a:off x="0" y="0"/>
          <a:ext cx="0" cy="0"/>
          <a:chOff x="0" y="0"/>
          <a:chExt cx="0" cy="0"/>
        </a:xfrm>
      </p:grpSpPr>
      <p:pic>
        <p:nvPicPr>
          <p:cNvPr descr="OU_masterlogo_colour_29mm" id="86" name="Google Shape;86;p89"/>
          <p:cNvPicPr preferRelativeResize="0"/>
          <p:nvPr/>
        </p:nvPicPr>
        <p:blipFill rotWithShape="1">
          <a:blip r:embed="rId2">
            <a:alphaModFix/>
          </a:blip>
          <a:srcRect b="0" l="0" r="0" t="0"/>
          <a:stretch/>
        </p:blipFill>
        <p:spPr>
          <a:xfrm>
            <a:off x="8323263" y="431800"/>
            <a:ext cx="1809750" cy="1239838"/>
          </a:xfrm>
          <a:prstGeom prst="rect">
            <a:avLst/>
          </a:prstGeom>
          <a:noFill/>
          <a:ln>
            <a:noFill/>
          </a:ln>
        </p:spPr>
      </p:pic>
      <p:sp>
        <p:nvSpPr>
          <p:cNvPr id="87" name="Google Shape;87;p89"/>
          <p:cNvSpPr txBox="1"/>
          <p:nvPr>
            <p:ph type="ctrTitle"/>
          </p:nvPr>
        </p:nvSpPr>
        <p:spPr>
          <a:xfrm>
            <a:off x="395308" y="3619501"/>
            <a:ext cx="6923087" cy="711144"/>
          </a:xfrm>
          <a:prstGeom prst="rect">
            <a:avLst/>
          </a:prstGeom>
          <a:noFill/>
          <a:ln>
            <a:noFill/>
          </a:ln>
        </p:spPr>
        <p:txBody>
          <a:bodyPr anchorCtr="0" anchor="t" bIns="39600" lIns="79225" spcFirstLastPara="1" rIns="79225" wrap="square" tIns="39600">
            <a:spAutoFit/>
          </a:bodyPr>
          <a:lstStyle>
            <a:lvl1pPr lvl="0" algn="l">
              <a:spcBef>
                <a:spcPts val="0"/>
              </a:spcBef>
              <a:spcAft>
                <a:spcPts val="0"/>
              </a:spcAft>
              <a:buSzPts val="1400"/>
              <a:buNone/>
              <a:defRPr sz="4100">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8" name="Google Shape;88;p89"/>
          <p:cNvSpPr txBox="1"/>
          <p:nvPr>
            <p:ph idx="1" type="subTitle"/>
          </p:nvPr>
        </p:nvSpPr>
        <p:spPr>
          <a:xfrm>
            <a:off x="395288" y="5724526"/>
            <a:ext cx="8362950" cy="541866"/>
          </a:xfrm>
          <a:prstGeom prst="rect">
            <a:avLst/>
          </a:prstGeom>
          <a:noFill/>
          <a:ln>
            <a:noFill/>
          </a:ln>
        </p:spPr>
        <p:txBody>
          <a:bodyPr anchorCtr="0" anchor="t" bIns="39600" lIns="79225" spcFirstLastPara="1" rIns="79225" wrap="square" tIns="39600">
            <a:spAutoFit/>
          </a:bodyPr>
          <a:lstStyle>
            <a:lvl1pPr lvl="0" algn="l">
              <a:spcBef>
                <a:spcPts val="600"/>
              </a:spcBef>
              <a:spcAft>
                <a:spcPts val="0"/>
              </a:spcAft>
              <a:buSzPts val="3000"/>
              <a:buFont typeface="Arial"/>
              <a:buNone/>
              <a:defRPr sz="3000">
                <a:solidFill>
                  <a:schemeClr val="lt2"/>
                </a:solidFill>
              </a:defRPr>
            </a:lvl1pPr>
            <a:lvl2pPr lvl="1" algn="l">
              <a:spcBef>
                <a:spcPts val="360"/>
              </a:spcBef>
              <a:spcAft>
                <a:spcPts val="0"/>
              </a:spcAft>
              <a:buClr>
                <a:schemeClr val="dk1"/>
              </a:buClr>
              <a:buSzPts val="1800"/>
              <a:buChar char="–"/>
              <a:defRPr/>
            </a:lvl2pPr>
            <a:lvl3pPr lvl="2" algn="l">
              <a:spcBef>
                <a:spcPts val="360"/>
              </a:spcBef>
              <a:spcAft>
                <a:spcPts val="0"/>
              </a:spcAft>
              <a:buSzPts val="1800"/>
              <a:buChar char="•"/>
              <a:defRPr/>
            </a:lvl3pPr>
            <a:lvl4pPr lvl="3" algn="l">
              <a:spcBef>
                <a:spcPts val="360"/>
              </a:spcBef>
              <a:spcAft>
                <a:spcPts val="0"/>
              </a:spcAft>
              <a:buClr>
                <a:schemeClr val="dk1"/>
              </a:buClr>
              <a:buSzPts val="1800"/>
              <a:buChar char="–"/>
              <a:defRPr/>
            </a:lvl4pPr>
            <a:lvl5pPr lvl="4" algn="l">
              <a:spcBef>
                <a:spcPts val="360"/>
              </a:spcBef>
              <a:spcAft>
                <a:spcPts val="0"/>
              </a:spcAft>
              <a:buClr>
                <a:schemeClr val="dk1"/>
              </a:buClr>
              <a:buSzPts val="1800"/>
              <a:buChar char="»"/>
              <a:defRPr/>
            </a:lvl5pPr>
            <a:lvl6pPr lvl="5" algn="l">
              <a:spcBef>
                <a:spcPts val="360"/>
              </a:spcBef>
              <a:spcAft>
                <a:spcPts val="0"/>
              </a:spcAft>
              <a:buClr>
                <a:schemeClr val="dk1"/>
              </a:buClr>
              <a:buSzPts val="1800"/>
              <a:buChar char="»"/>
              <a:defRPr/>
            </a:lvl6pPr>
            <a:lvl7pPr lvl="6" algn="l">
              <a:spcBef>
                <a:spcPts val="360"/>
              </a:spcBef>
              <a:spcAft>
                <a:spcPts val="0"/>
              </a:spcAft>
              <a:buClr>
                <a:schemeClr val="dk1"/>
              </a:buClr>
              <a:buSzPts val="1800"/>
              <a:buChar char="»"/>
              <a:defRPr/>
            </a:lvl7pPr>
            <a:lvl8pPr lvl="7" algn="l">
              <a:spcBef>
                <a:spcPts val="360"/>
              </a:spcBef>
              <a:spcAft>
                <a:spcPts val="0"/>
              </a:spcAft>
              <a:buClr>
                <a:schemeClr val="dk1"/>
              </a:buClr>
              <a:buSzPts val="1800"/>
              <a:buChar char="»"/>
              <a:defRPr/>
            </a:lvl8pPr>
            <a:lvl9pPr lvl="8" algn="l">
              <a:spcBef>
                <a:spcPts val="360"/>
              </a:spcBef>
              <a:spcAft>
                <a:spcPts val="0"/>
              </a:spcAft>
              <a:buClr>
                <a:schemeClr val="dk1"/>
              </a:buClr>
              <a:buSzPts val="1800"/>
              <a:buChar char="»"/>
              <a:defRPr/>
            </a:lvl9pPr>
          </a:lstStyle>
          <a:p/>
        </p:txBody>
      </p:sp>
      <p:sp>
        <p:nvSpPr>
          <p:cNvPr id="89" name="Google Shape;89;p89"/>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0" name="Google Shape;90;p89"/>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1" name="Shape 91"/>
        <p:cNvGrpSpPr/>
        <p:nvPr/>
      </p:nvGrpSpPr>
      <p:grpSpPr>
        <a:xfrm>
          <a:off x="0" y="0"/>
          <a:ext cx="0" cy="0"/>
          <a:chOff x="0" y="0"/>
          <a:chExt cx="0" cy="0"/>
        </a:xfrm>
      </p:grpSpPr>
      <p:sp>
        <p:nvSpPr>
          <p:cNvPr id="92" name="Google Shape;92;p90"/>
          <p:cNvSpPr txBox="1"/>
          <p:nvPr>
            <p:ph type="title"/>
          </p:nvPr>
        </p:nvSpPr>
        <p:spPr>
          <a:xfrm>
            <a:off x="395288" y="1763713"/>
            <a:ext cx="9410700" cy="811212"/>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90"/>
          <p:cNvSpPr txBox="1"/>
          <p:nvPr>
            <p:ph idx="1" type="body"/>
          </p:nvPr>
        </p:nvSpPr>
        <p:spPr>
          <a:xfrm>
            <a:off x="395288" y="2733675"/>
            <a:ext cx="9410700" cy="2409825"/>
          </a:xfrm>
          <a:prstGeom prst="rect">
            <a:avLst/>
          </a:prstGeom>
          <a:noFill/>
          <a:ln>
            <a:noFill/>
          </a:ln>
        </p:spPr>
        <p:txBody>
          <a:bodyPr anchorCtr="0" anchor="t" bIns="39600" lIns="79225" spcFirstLastPara="1" rIns="79225" wrap="square" tIns="39600">
            <a:sp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94" name="Google Shape;94;p90"/>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5" name="Google Shape;95;p90"/>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96" name="Shape 96"/>
        <p:cNvGrpSpPr/>
        <p:nvPr/>
      </p:nvGrpSpPr>
      <p:grpSpPr>
        <a:xfrm>
          <a:off x="0" y="0"/>
          <a:ext cx="0" cy="0"/>
          <a:chOff x="0" y="0"/>
          <a:chExt cx="0" cy="0"/>
        </a:xfrm>
      </p:grpSpPr>
      <p:sp>
        <p:nvSpPr>
          <p:cNvPr id="97" name="Google Shape;97;p91"/>
          <p:cNvSpPr txBox="1"/>
          <p:nvPr>
            <p:ph type="title"/>
          </p:nvPr>
        </p:nvSpPr>
        <p:spPr>
          <a:xfrm>
            <a:off x="825500" y="4859340"/>
            <a:ext cx="8891588" cy="1342086"/>
          </a:xfrm>
          <a:prstGeom prst="rect">
            <a:avLst/>
          </a:prstGeom>
          <a:noFill/>
          <a:ln>
            <a:noFill/>
          </a:ln>
        </p:spPr>
        <p:txBody>
          <a:bodyPr anchorCtr="0" anchor="t" bIns="39600" lIns="79225" spcFirstLastPara="1" rIns="79225" wrap="square" tIns="39600">
            <a:spAutoFit/>
          </a:bodyPr>
          <a:lstStyle>
            <a:lvl1pPr lvl="0" algn="l">
              <a:spcBef>
                <a:spcPts val="0"/>
              </a:spcBef>
              <a:spcAft>
                <a:spcPts val="0"/>
              </a:spcAft>
              <a:buSzPts val="1400"/>
              <a:buNone/>
              <a:defRPr b="1" sz="41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8" name="Google Shape;98;p91"/>
          <p:cNvSpPr txBox="1"/>
          <p:nvPr>
            <p:ph idx="1" type="body"/>
          </p:nvPr>
        </p:nvSpPr>
        <p:spPr>
          <a:xfrm>
            <a:off x="825500" y="4471362"/>
            <a:ext cx="8891588" cy="387978"/>
          </a:xfrm>
          <a:prstGeom prst="rect">
            <a:avLst/>
          </a:prstGeom>
          <a:noFill/>
          <a:ln>
            <a:noFill/>
          </a:ln>
        </p:spPr>
        <p:txBody>
          <a:bodyPr anchorCtr="0" anchor="b" bIns="39600" lIns="79225" spcFirstLastPara="1" rIns="79225" wrap="square" tIns="39600">
            <a:spAutoFit/>
          </a:bodyPr>
          <a:lstStyle>
            <a:lvl1pPr indent="-228600" lvl="0" marL="457200" algn="l">
              <a:spcBef>
                <a:spcPts val="400"/>
              </a:spcBef>
              <a:spcAft>
                <a:spcPts val="0"/>
              </a:spcAft>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99" name="Google Shape;99;p91"/>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91"/>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01" name="Shape 101"/>
        <p:cNvGrpSpPr/>
        <p:nvPr/>
      </p:nvGrpSpPr>
      <p:grpSpPr>
        <a:xfrm>
          <a:off x="0" y="0"/>
          <a:ext cx="0" cy="0"/>
          <a:chOff x="0" y="0"/>
          <a:chExt cx="0" cy="0"/>
        </a:xfrm>
      </p:grpSpPr>
      <p:sp>
        <p:nvSpPr>
          <p:cNvPr id="102" name="Google Shape;102;p92"/>
          <p:cNvSpPr txBox="1"/>
          <p:nvPr>
            <p:ph type="title"/>
          </p:nvPr>
        </p:nvSpPr>
        <p:spPr>
          <a:xfrm>
            <a:off x="395288" y="1763713"/>
            <a:ext cx="9410700" cy="811212"/>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3" name="Google Shape;103;p92"/>
          <p:cNvSpPr txBox="1"/>
          <p:nvPr>
            <p:ph idx="1" type="body"/>
          </p:nvPr>
        </p:nvSpPr>
        <p:spPr>
          <a:xfrm>
            <a:off x="395288" y="2733675"/>
            <a:ext cx="4629150" cy="2409825"/>
          </a:xfrm>
          <a:prstGeom prst="rect">
            <a:avLst/>
          </a:prstGeom>
          <a:noFill/>
          <a:ln>
            <a:noFill/>
          </a:ln>
        </p:spPr>
        <p:txBody>
          <a:bodyPr anchorCtr="0" anchor="t" bIns="39600" lIns="79225" spcFirstLastPara="1" rIns="79225" wrap="square" tIns="39600">
            <a:spAutoFit/>
          </a:bodyPr>
          <a:lstStyle>
            <a:lvl1pPr indent="-406400" lvl="0" marL="457200" algn="l">
              <a:spcBef>
                <a:spcPts val="560"/>
              </a:spcBef>
              <a:spcAft>
                <a:spcPts val="0"/>
              </a:spcAft>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04" name="Google Shape;104;p92"/>
          <p:cNvSpPr txBox="1"/>
          <p:nvPr>
            <p:ph idx="2" type="body"/>
          </p:nvPr>
        </p:nvSpPr>
        <p:spPr>
          <a:xfrm>
            <a:off x="5176838" y="2733675"/>
            <a:ext cx="4629150" cy="2409825"/>
          </a:xfrm>
          <a:prstGeom prst="rect">
            <a:avLst/>
          </a:prstGeom>
          <a:noFill/>
          <a:ln>
            <a:noFill/>
          </a:ln>
        </p:spPr>
        <p:txBody>
          <a:bodyPr anchorCtr="0" anchor="t" bIns="39600" lIns="79225" spcFirstLastPara="1" rIns="79225" wrap="square" tIns="39600">
            <a:spAutoFit/>
          </a:bodyPr>
          <a:lstStyle>
            <a:lvl1pPr indent="-406400" lvl="0" marL="457200" algn="l">
              <a:spcBef>
                <a:spcPts val="560"/>
              </a:spcBef>
              <a:spcAft>
                <a:spcPts val="0"/>
              </a:spcAft>
              <a:buSzPts val="2800"/>
              <a:buFont typeface="Arial"/>
              <a:buChar char="•"/>
              <a:defRPr sz="2800"/>
            </a:lvl1pPr>
            <a:lvl2pPr indent="-381000" lvl="1" marL="914400" algn="l">
              <a:spcBef>
                <a:spcPts val="480"/>
              </a:spcBef>
              <a:spcAft>
                <a:spcPts val="0"/>
              </a:spcAft>
              <a:buClr>
                <a:schemeClr val="dk1"/>
              </a:buClr>
              <a:buSzPts val="2400"/>
              <a:buFont typeface="Arial"/>
              <a:buChar char="–"/>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05" name="Google Shape;105;p92"/>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6" name="Google Shape;106;p92"/>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07" name="Shape 107"/>
        <p:cNvGrpSpPr/>
        <p:nvPr/>
      </p:nvGrpSpPr>
      <p:grpSpPr>
        <a:xfrm>
          <a:off x="0" y="0"/>
          <a:ext cx="0" cy="0"/>
          <a:chOff x="0" y="0"/>
          <a:chExt cx="0" cy="0"/>
        </a:xfrm>
      </p:grpSpPr>
      <p:sp>
        <p:nvSpPr>
          <p:cNvPr id="108" name="Google Shape;108;p93"/>
          <p:cNvSpPr txBox="1"/>
          <p:nvPr>
            <p:ph type="title"/>
          </p:nvPr>
        </p:nvSpPr>
        <p:spPr>
          <a:xfrm>
            <a:off x="522288" y="524020"/>
            <a:ext cx="9415462" cy="818864"/>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93"/>
          <p:cNvSpPr txBox="1"/>
          <p:nvPr>
            <p:ph idx="1" type="body"/>
          </p:nvPr>
        </p:nvSpPr>
        <p:spPr>
          <a:xfrm>
            <a:off x="522291" y="1947592"/>
            <a:ext cx="4622800" cy="449534"/>
          </a:xfrm>
          <a:prstGeom prst="rect">
            <a:avLst/>
          </a:prstGeom>
          <a:noFill/>
          <a:ln>
            <a:noFill/>
          </a:ln>
        </p:spPr>
        <p:txBody>
          <a:bodyPr anchorCtr="0" anchor="b" bIns="39600" lIns="79225" spcFirstLastPara="1" rIns="79225" wrap="square" tIns="39600">
            <a:sp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10" name="Google Shape;110;p93"/>
          <p:cNvSpPr txBox="1"/>
          <p:nvPr>
            <p:ph idx="2" type="body"/>
          </p:nvPr>
        </p:nvSpPr>
        <p:spPr>
          <a:xfrm>
            <a:off x="522291" y="2397130"/>
            <a:ext cx="4622800" cy="1742195"/>
          </a:xfrm>
          <a:prstGeom prst="rect">
            <a:avLst/>
          </a:prstGeom>
          <a:noFill/>
          <a:ln>
            <a:noFill/>
          </a:ln>
        </p:spPr>
        <p:txBody>
          <a:bodyPr anchorCtr="0" anchor="t" bIns="39600" lIns="79225" spcFirstLastPara="1" rIns="79225" wrap="square" tIns="39600">
            <a:sp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11" name="Google Shape;111;p93"/>
          <p:cNvSpPr txBox="1"/>
          <p:nvPr>
            <p:ph idx="3" type="body"/>
          </p:nvPr>
        </p:nvSpPr>
        <p:spPr>
          <a:xfrm>
            <a:off x="5313363" y="1947592"/>
            <a:ext cx="4624387" cy="449534"/>
          </a:xfrm>
          <a:prstGeom prst="rect">
            <a:avLst/>
          </a:prstGeom>
          <a:noFill/>
          <a:ln>
            <a:noFill/>
          </a:ln>
        </p:spPr>
        <p:txBody>
          <a:bodyPr anchorCtr="0" anchor="b" bIns="39600" lIns="79225" spcFirstLastPara="1" rIns="79225" wrap="square" tIns="39600">
            <a:sp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12" name="Google Shape;112;p93"/>
          <p:cNvSpPr txBox="1"/>
          <p:nvPr>
            <p:ph idx="4" type="body"/>
          </p:nvPr>
        </p:nvSpPr>
        <p:spPr>
          <a:xfrm>
            <a:off x="5313363" y="2397130"/>
            <a:ext cx="4624387" cy="1742195"/>
          </a:xfrm>
          <a:prstGeom prst="rect">
            <a:avLst/>
          </a:prstGeom>
          <a:noFill/>
          <a:ln>
            <a:noFill/>
          </a:ln>
        </p:spPr>
        <p:txBody>
          <a:bodyPr anchorCtr="0" anchor="t" bIns="39600" lIns="79225" spcFirstLastPara="1" rIns="79225" wrap="square" tIns="39600">
            <a:spAutoFit/>
          </a:bodyPr>
          <a:lstStyle>
            <a:lvl1pPr indent="-381000" lvl="0" marL="457200" algn="l">
              <a:spcBef>
                <a:spcPts val="480"/>
              </a:spcBef>
              <a:spcAft>
                <a:spcPts val="0"/>
              </a:spcAft>
              <a:buSzPts val="2400"/>
              <a:buFont typeface="Arial"/>
              <a:buChar char="•"/>
              <a:defRPr sz="2400"/>
            </a:lvl1pPr>
            <a:lvl2pPr indent="-355600" lvl="1" marL="914400" algn="l">
              <a:spcBef>
                <a:spcPts val="400"/>
              </a:spcBef>
              <a:spcAft>
                <a:spcPts val="0"/>
              </a:spcAft>
              <a:buClr>
                <a:schemeClr val="dk1"/>
              </a:buClr>
              <a:buSzPts val="2000"/>
              <a:buFont typeface="Arial"/>
              <a:buChar char="–"/>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13" name="Google Shape;113;p93"/>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4" name="Google Shape;114;p93"/>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5" name="Shape 115"/>
        <p:cNvGrpSpPr/>
        <p:nvPr/>
      </p:nvGrpSpPr>
      <p:grpSpPr>
        <a:xfrm>
          <a:off x="0" y="0"/>
          <a:ext cx="0" cy="0"/>
          <a:chOff x="0" y="0"/>
          <a:chExt cx="0" cy="0"/>
        </a:xfrm>
      </p:grpSpPr>
      <p:sp>
        <p:nvSpPr>
          <p:cNvPr id="116" name="Google Shape;116;p94"/>
          <p:cNvSpPr txBox="1"/>
          <p:nvPr>
            <p:ph type="title"/>
          </p:nvPr>
        </p:nvSpPr>
        <p:spPr>
          <a:xfrm>
            <a:off x="395288" y="1763713"/>
            <a:ext cx="9410700" cy="811212"/>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7" name="Google Shape;117;p94"/>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8" name="Google Shape;118;p94"/>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4" name="Shape 14"/>
        <p:cNvGrpSpPr/>
        <p:nvPr/>
      </p:nvGrpSpPr>
      <p:grpSpPr>
        <a:xfrm>
          <a:off x="0" y="0"/>
          <a:ext cx="0" cy="0"/>
          <a:chOff x="0" y="0"/>
          <a:chExt cx="0" cy="0"/>
        </a:xfrm>
      </p:grpSpPr>
      <p:sp>
        <p:nvSpPr>
          <p:cNvPr id="15" name="Google Shape;15;p76"/>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6" name="Google Shape;16;p76"/>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 name="Google Shape;17;p76"/>
          <p:cNvSpPr txBox="1"/>
          <p:nvPr>
            <p:ph idx="2" type="body"/>
          </p:nvPr>
        </p:nvSpPr>
        <p:spPr>
          <a:xfrm>
            <a:off x="5295394" y="2012836"/>
            <a:ext cx="4445516" cy="479755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 name="Google Shape;18;p76"/>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19" name="Google Shape;19;p76"/>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20" name="Google Shape;20;p76"/>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3000" u="none" cap="none" strike="noStrike">
                <a:solidFill>
                  <a:srgbClr val="E3284A"/>
                </a:solidFill>
                <a:latin typeface="Arial"/>
                <a:ea typeface="Arial"/>
                <a:cs typeface="Arial"/>
                <a:sym typeface="Arial"/>
              </a:defRPr>
            </a:lvl1pPr>
            <a:lvl2pPr indent="0" lvl="1" marL="0" marR="0" rtl="0" algn="l">
              <a:spcBef>
                <a:spcPts val="0"/>
              </a:spcBef>
              <a:spcAft>
                <a:spcPts val="0"/>
              </a:spcAft>
              <a:buNone/>
              <a:defRPr b="0" i="0" sz="3000" u="none" cap="none" strike="noStrike">
                <a:solidFill>
                  <a:srgbClr val="E3284A"/>
                </a:solidFill>
                <a:latin typeface="Arial"/>
                <a:ea typeface="Arial"/>
                <a:cs typeface="Arial"/>
                <a:sym typeface="Arial"/>
              </a:defRPr>
            </a:lvl2pPr>
            <a:lvl3pPr indent="0" lvl="2" marL="0" marR="0" rtl="0" algn="l">
              <a:spcBef>
                <a:spcPts val="0"/>
              </a:spcBef>
              <a:spcAft>
                <a:spcPts val="0"/>
              </a:spcAft>
              <a:buNone/>
              <a:defRPr b="0" i="0" sz="3000" u="none" cap="none" strike="noStrike">
                <a:solidFill>
                  <a:srgbClr val="E3284A"/>
                </a:solidFill>
                <a:latin typeface="Arial"/>
                <a:ea typeface="Arial"/>
                <a:cs typeface="Arial"/>
                <a:sym typeface="Arial"/>
              </a:defRPr>
            </a:lvl3pPr>
            <a:lvl4pPr indent="0" lvl="3" marL="0" marR="0" rtl="0" algn="l">
              <a:spcBef>
                <a:spcPts val="0"/>
              </a:spcBef>
              <a:spcAft>
                <a:spcPts val="0"/>
              </a:spcAft>
              <a:buNone/>
              <a:defRPr b="0" i="0" sz="3000" u="none" cap="none" strike="noStrike">
                <a:solidFill>
                  <a:srgbClr val="E3284A"/>
                </a:solidFill>
                <a:latin typeface="Arial"/>
                <a:ea typeface="Arial"/>
                <a:cs typeface="Arial"/>
                <a:sym typeface="Arial"/>
              </a:defRPr>
            </a:lvl4pPr>
            <a:lvl5pPr indent="0" lvl="4" marL="0" marR="0" rtl="0" algn="l">
              <a:spcBef>
                <a:spcPts val="0"/>
              </a:spcBef>
              <a:spcAft>
                <a:spcPts val="0"/>
              </a:spcAft>
              <a:buNone/>
              <a:defRPr b="0" i="0" sz="3000" u="none" cap="none" strike="noStrike">
                <a:solidFill>
                  <a:srgbClr val="E3284A"/>
                </a:solidFill>
                <a:latin typeface="Arial"/>
                <a:ea typeface="Arial"/>
                <a:cs typeface="Arial"/>
                <a:sym typeface="Arial"/>
              </a:defRPr>
            </a:lvl5pPr>
            <a:lvl6pPr indent="0" lvl="5" marL="0" marR="0" rtl="0" algn="l">
              <a:spcBef>
                <a:spcPts val="0"/>
              </a:spcBef>
              <a:spcAft>
                <a:spcPts val="0"/>
              </a:spcAft>
              <a:buNone/>
              <a:defRPr b="0" i="0" sz="3000" u="none" cap="none" strike="noStrike">
                <a:solidFill>
                  <a:srgbClr val="E3284A"/>
                </a:solidFill>
                <a:latin typeface="Arial"/>
                <a:ea typeface="Arial"/>
                <a:cs typeface="Arial"/>
                <a:sym typeface="Arial"/>
              </a:defRPr>
            </a:lvl6pPr>
            <a:lvl7pPr indent="0" lvl="6" marL="0" marR="0" rtl="0" algn="l">
              <a:spcBef>
                <a:spcPts val="0"/>
              </a:spcBef>
              <a:spcAft>
                <a:spcPts val="0"/>
              </a:spcAft>
              <a:buNone/>
              <a:defRPr b="0" i="0" sz="3000" u="none" cap="none" strike="noStrike">
                <a:solidFill>
                  <a:srgbClr val="E3284A"/>
                </a:solidFill>
                <a:latin typeface="Arial"/>
                <a:ea typeface="Arial"/>
                <a:cs typeface="Arial"/>
                <a:sym typeface="Arial"/>
              </a:defRPr>
            </a:lvl7pPr>
            <a:lvl8pPr indent="0" lvl="7" marL="0" marR="0" rtl="0" algn="l">
              <a:spcBef>
                <a:spcPts val="0"/>
              </a:spcBef>
              <a:spcAft>
                <a:spcPts val="0"/>
              </a:spcAft>
              <a:buNone/>
              <a:defRPr b="0" i="0" sz="3000" u="none" cap="none" strike="noStrike">
                <a:solidFill>
                  <a:srgbClr val="E3284A"/>
                </a:solidFill>
                <a:latin typeface="Arial"/>
                <a:ea typeface="Arial"/>
                <a:cs typeface="Arial"/>
                <a:sym typeface="Arial"/>
              </a:defRPr>
            </a:lvl8pPr>
            <a:lvl9pPr indent="0" lvl="8" marL="0" marR="0" rtl="0" algn="l">
              <a:spcBef>
                <a:spcPts val="0"/>
              </a:spcBef>
              <a:spcAft>
                <a:spcPts val="0"/>
              </a:spcAft>
              <a:buNone/>
              <a:defRPr b="0" i="0" sz="3000" u="none" cap="none" strike="noStrike">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9" name="Shape 119"/>
        <p:cNvGrpSpPr/>
        <p:nvPr/>
      </p:nvGrpSpPr>
      <p:grpSpPr>
        <a:xfrm>
          <a:off x="0" y="0"/>
          <a:ext cx="0" cy="0"/>
          <a:chOff x="0" y="0"/>
          <a:chExt cx="0" cy="0"/>
        </a:xfrm>
      </p:grpSpPr>
      <p:sp>
        <p:nvSpPr>
          <p:cNvPr id="120" name="Google Shape;120;p95"/>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95"/>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22" name="Shape 122"/>
        <p:cNvGrpSpPr/>
        <p:nvPr/>
      </p:nvGrpSpPr>
      <p:grpSpPr>
        <a:xfrm>
          <a:off x="0" y="0"/>
          <a:ext cx="0" cy="0"/>
          <a:chOff x="0" y="0"/>
          <a:chExt cx="0" cy="0"/>
        </a:xfrm>
      </p:grpSpPr>
      <p:sp>
        <p:nvSpPr>
          <p:cNvPr id="123" name="Google Shape;123;p96"/>
          <p:cNvSpPr txBox="1"/>
          <p:nvPr>
            <p:ph type="title"/>
          </p:nvPr>
        </p:nvSpPr>
        <p:spPr>
          <a:xfrm>
            <a:off x="522288" y="893425"/>
            <a:ext cx="3441700" cy="689333"/>
          </a:xfrm>
          <a:prstGeom prst="rect">
            <a:avLst/>
          </a:prstGeom>
          <a:noFill/>
          <a:ln>
            <a:noFill/>
          </a:ln>
        </p:spPr>
        <p:txBody>
          <a:bodyPr anchorCtr="0" anchor="b" bIns="39600" lIns="79225" spcFirstLastPara="1" rIns="79225" wrap="square" tIns="39600">
            <a:sp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4" name="Google Shape;124;p96"/>
          <p:cNvSpPr txBox="1"/>
          <p:nvPr>
            <p:ph idx="1" type="body"/>
          </p:nvPr>
        </p:nvSpPr>
        <p:spPr>
          <a:xfrm>
            <a:off x="4089404" y="301637"/>
            <a:ext cx="5848350" cy="2271383"/>
          </a:xfrm>
          <a:prstGeom prst="rect">
            <a:avLst/>
          </a:prstGeom>
          <a:noFill/>
          <a:ln>
            <a:noFill/>
          </a:ln>
        </p:spPr>
        <p:txBody>
          <a:bodyPr anchorCtr="0" anchor="t" bIns="39600" lIns="79225" spcFirstLastPara="1" rIns="79225" wrap="square" tIns="39600">
            <a:spAutoFit/>
          </a:bodyPr>
          <a:lstStyle>
            <a:lvl1pPr indent="-431800" lvl="0" marL="457200" algn="l">
              <a:spcBef>
                <a:spcPts val="640"/>
              </a:spcBef>
              <a:spcAft>
                <a:spcPts val="0"/>
              </a:spcAft>
              <a:buSzPts val="3200"/>
              <a:buFont typeface="Arial"/>
              <a:buChar char="•"/>
              <a:defRPr sz="3200"/>
            </a:lvl1pPr>
            <a:lvl2pPr indent="-406400" lvl="1" marL="914400" algn="l">
              <a:spcBef>
                <a:spcPts val="560"/>
              </a:spcBef>
              <a:spcAft>
                <a:spcPts val="0"/>
              </a:spcAft>
              <a:buClr>
                <a:schemeClr val="dk1"/>
              </a:buClr>
              <a:buSzPts val="2800"/>
              <a:buFont typeface="Arial"/>
              <a:buChar char="–"/>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25" name="Google Shape;125;p96"/>
          <p:cNvSpPr txBox="1"/>
          <p:nvPr>
            <p:ph idx="2" type="body"/>
          </p:nvPr>
        </p:nvSpPr>
        <p:spPr>
          <a:xfrm>
            <a:off x="522288" y="1582749"/>
            <a:ext cx="3441700" cy="295457"/>
          </a:xfrm>
          <a:prstGeom prst="rect">
            <a:avLst/>
          </a:prstGeom>
          <a:noFill/>
          <a:ln>
            <a:noFill/>
          </a:ln>
        </p:spPr>
        <p:txBody>
          <a:bodyPr anchorCtr="0" anchor="t" bIns="39600" lIns="79225" spcFirstLastPara="1" rIns="79225" wrap="square" tIns="39600">
            <a:sp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26" name="Google Shape;126;p96"/>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7" name="Google Shape;127;p96"/>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28" name="Shape 128"/>
        <p:cNvGrpSpPr/>
        <p:nvPr/>
      </p:nvGrpSpPr>
      <p:grpSpPr>
        <a:xfrm>
          <a:off x="0" y="0"/>
          <a:ext cx="0" cy="0"/>
          <a:chOff x="0" y="0"/>
          <a:chExt cx="0" cy="0"/>
        </a:xfrm>
      </p:grpSpPr>
      <p:sp>
        <p:nvSpPr>
          <p:cNvPr id="129" name="Google Shape;129;p97"/>
          <p:cNvSpPr txBox="1"/>
          <p:nvPr>
            <p:ph type="title"/>
          </p:nvPr>
        </p:nvSpPr>
        <p:spPr>
          <a:xfrm>
            <a:off x="2049466" y="5530222"/>
            <a:ext cx="6276975" cy="387978"/>
          </a:xfrm>
          <a:prstGeom prst="rect">
            <a:avLst/>
          </a:prstGeom>
          <a:noFill/>
          <a:ln>
            <a:noFill/>
          </a:ln>
        </p:spPr>
        <p:txBody>
          <a:bodyPr anchorCtr="0" anchor="b" bIns="39600" lIns="79225" spcFirstLastPara="1" rIns="79225" wrap="square" tIns="39600">
            <a:sp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0" name="Google Shape;130;p97"/>
          <p:cNvSpPr/>
          <p:nvPr>
            <p:ph idx="2" type="pic"/>
          </p:nvPr>
        </p:nvSpPr>
        <p:spPr>
          <a:xfrm>
            <a:off x="2049466" y="676277"/>
            <a:ext cx="6276975" cy="572644"/>
          </a:xfrm>
          <a:prstGeom prst="rect">
            <a:avLst/>
          </a:prstGeom>
          <a:noFill/>
          <a:ln>
            <a:noFill/>
          </a:ln>
        </p:spPr>
        <p:txBody>
          <a:bodyPr anchorCtr="0" anchor="t" bIns="39600" lIns="79225" spcFirstLastPara="1" rIns="79225" wrap="square" tIns="39600">
            <a:spAutoFit/>
          </a:bodyPr>
          <a:lstStyle>
            <a:lvl1pPr lvl="0" marR="0" rtl="0" algn="l">
              <a:spcBef>
                <a:spcPts val="640"/>
              </a:spcBef>
              <a:spcAft>
                <a:spcPts val="0"/>
              </a:spcAft>
              <a:buClr>
                <a:srgbClr val="EF6820"/>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rgbClr val="9FAA00"/>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31" name="Google Shape;131;p97"/>
          <p:cNvSpPr txBox="1"/>
          <p:nvPr>
            <p:ph idx="1" type="body"/>
          </p:nvPr>
        </p:nvSpPr>
        <p:spPr>
          <a:xfrm>
            <a:off x="2049466" y="5918208"/>
            <a:ext cx="6276975" cy="295457"/>
          </a:xfrm>
          <a:prstGeom prst="rect">
            <a:avLst/>
          </a:prstGeom>
          <a:noFill/>
          <a:ln>
            <a:noFill/>
          </a:ln>
        </p:spPr>
        <p:txBody>
          <a:bodyPr anchorCtr="0" anchor="t" bIns="39600" lIns="79225" spcFirstLastPara="1" rIns="79225" wrap="square" tIns="39600">
            <a:sp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32" name="Google Shape;132;p97"/>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3" name="Google Shape;133;p97"/>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4" name="Shape 134"/>
        <p:cNvGrpSpPr/>
        <p:nvPr/>
      </p:nvGrpSpPr>
      <p:grpSpPr>
        <a:xfrm>
          <a:off x="0" y="0"/>
          <a:ext cx="0" cy="0"/>
          <a:chOff x="0" y="0"/>
          <a:chExt cx="0" cy="0"/>
        </a:xfrm>
      </p:grpSpPr>
      <p:sp>
        <p:nvSpPr>
          <p:cNvPr id="135" name="Google Shape;135;p98"/>
          <p:cNvSpPr txBox="1"/>
          <p:nvPr>
            <p:ph type="title"/>
          </p:nvPr>
        </p:nvSpPr>
        <p:spPr>
          <a:xfrm>
            <a:off x="395288" y="1763713"/>
            <a:ext cx="9410700" cy="811212"/>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6" name="Google Shape;136;p98"/>
          <p:cNvSpPr txBox="1"/>
          <p:nvPr>
            <p:ph idx="1" type="body"/>
          </p:nvPr>
        </p:nvSpPr>
        <p:spPr>
          <a:xfrm rot="5400000">
            <a:off x="5898809" y="1236313"/>
            <a:ext cx="2409825" cy="5404550"/>
          </a:xfrm>
          <a:prstGeom prst="rect">
            <a:avLst/>
          </a:prstGeom>
          <a:noFill/>
          <a:ln>
            <a:noFill/>
          </a:ln>
        </p:spPr>
        <p:txBody>
          <a:bodyPr anchorCtr="0" anchor="t" bIns="39600" lIns="79225" spcFirstLastPara="1" rIns="79225" wrap="square" tIns="39600">
            <a:sp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37" name="Google Shape;137;p98"/>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8" name="Google Shape;138;p98"/>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9" name="Shape 139"/>
        <p:cNvGrpSpPr/>
        <p:nvPr/>
      </p:nvGrpSpPr>
      <p:grpSpPr>
        <a:xfrm>
          <a:off x="0" y="0"/>
          <a:ext cx="0" cy="0"/>
          <a:chOff x="0" y="0"/>
          <a:chExt cx="0" cy="0"/>
        </a:xfrm>
      </p:grpSpPr>
      <p:sp>
        <p:nvSpPr>
          <p:cNvPr id="140" name="Google Shape;140;p99"/>
          <p:cNvSpPr txBox="1"/>
          <p:nvPr>
            <p:ph type="title"/>
          </p:nvPr>
        </p:nvSpPr>
        <p:spPr>
          <a:xfrm rot="5400000">
            <a:off x="6939764" y="2265593"/>
            <a:ext cx="3379788" cy="2376029"/>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99"/>
          <p:cNvSpPr txBox="1"/>
          <p:nvPr>
            <p:ph idx="1" type="body"/>
          </p:nvPr>
        </p:nvSpPr>
        <p:spPr>
          <a:xfrm rot="5400000">
            <a:off x="4139860" y="1982438"/>
            <a:ext cx="3379788" cy="2942338"/>
          </a:xfrm>
          <a:prstGeom prst="rect">
            <a:avLst/>
          </a:prstGeom>
          <a:noFill/>
          <a:ln>
            <a:noFill/>
          </a:ln>
        </p:spPr>
        <p:txBody>
          <a:bodyPr anchorCtr="0" anchor="t" bIns="39600" lIns="79225" spcFirstLastPara="1" rIns="79225" wrap="square" tIns="39600">
            <a:spAutoFit/>
          </a:bodyPr>
          <a:lstStyle>
            <a:lvl1pPr indent="-342900" lvl="0" marL="457200" algn="l">
              <a:spcBef>
                <a:spcPts val="360"/>
              </a:spcBef>
              <a:spcAft>
                <a:spcPts val="0"/>
              </a:spcAft>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42" name="Google Shape;142;p99"/>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3" name="Google Shape;143;p99"/>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0" name="Shape 150"/>
        <p:cNvGrpSpPr/>
        <p:nvPr/>
      </p:nvGrpSpPr>
      <p:grpSpPr>
        <a:xfrm>
          <a:off x="0" y="0"/>
          <a:ext cx="0" cy="0"/>
          <a:chOff x="0" y="0"/>
          <a:chExt cx="0" cy="0"/>
        </a:xfrm>
      </p:grpSpPr>
      <p:sp>
        <p:nvSpPr>
          <p:cNvPr id="151" name="Google Shape;151;p101"/>
          <p:cNvSpPr txBox="1"/>
          <p:nvPr>
            <p:ph type="ctrTitle"/>
          </p:nvPr>
        </p:nvSpPr>
        <p:spPr>
          <a:xfrm>
            <a:off x="784225" y="2735116"/>
            <a:ext cx="8891588" cy="849643"/>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2" name="Google Shape;152;p101"/>
          <p:cNvSpPr txBox="1"/>
          <p:nvPr>
            <p:ph idx="1" type="subTitle"/>
          </p:nvPr>
        </p:nvSpPr>
        <p:spPr>
          <a:xfrm>
            <a:off x="1568450" y="4284669"/>
            <a:ext cx="7323138" cy="387978"/>
          </a:xfrm>
          <a:prstGeom prst="rect">
            <a:avLst/>
          </a:prstGeom>
          <a:noFill/>
          <a:ln>
            <a:noFill/>
          </a:ln>
        </p:spPr>
        <p:txBody>
          <a:bodyPr anchorCtr="0" anchor="t" bIns="39600" lIns="79225" spcFirstLastPara="1" rIns="79225" wrap="square" tIns="39600">
            <a:spAutoFit/>
          </a:bodyPr>
          <a:lstStyle>
            <a:lvl1pPr lvl="0" algn="ctr">
              <a:spcBef>
                <a:spcPts val="400"/>
              </a:spcBef>
              <a:spcAft>
                <a:spcPts val="0"/>
              </a:spcAft>
              <a:buSzPts val="2000"/>
              <a:buFont typeface="Arial"/>
              <a:buNone/>
              <a:defRPr/>
            </a:lvl1pPr>
            <a:lvl2pPr lvl="1" algn="ctr">
              <a:spcBef>
                <a:spcPts val="560"/>
              </a:spcBef>
              <a:spcAft>
                <a:spcPts val="0"/>
              </a:spcAft>
              <a:buClr>
                <a:schemeClr val="dk1"/>
              </a:buClr>
              <a:buSzPts val="2800"/>
              <a:buFont typeface="Arial"/>
              <a:buNone/>
              <a:defRPr/>
            </a:lvl2pPr>
            <a:lvl3pPr lvl="2" algn="ctr">
              <a:spcBef>
                <a:spcPts val="560"/>
              </a:spcBef>
              <a:spcAft>
                <a:spcPts val="0"/>
              </a:spcAft>
              <a:buSzPts val="2800"/>
              <a:buFont typeface="Arial"/>
              <a:buNone/>
              <a:defRPr/>
            </a:lvl3pPr>
            <a:lvl4pPr lvl="3" algn="ctr">
              <a:spcBef>
                <a:spcPts val="560"/>
              </a:spcBef>
              <a:spcAft>
                <a:spcPts val="0"/>
              </a:spcAft>
              <a:buClr>
                <a:schemeClr val="dk1"/>
              </a:buClr>
              <a:buSzPts val="2800"/>
              <a:buFont typeface="Arial"/>
              <a:buNone/>
              <a:defRPr/>
            </a:lvl4pPr>
            <a:lvl5pPr lvl="4" algn="ctr">
              <a:spcBef>
                <a:spcPts val="400"/>
              </a:spcBef>
              <a:spcAft>
                <a:spcPts val="0"/>
              </a:spcAft>
              <a:buClr>
                <a:schemeClr val="dk1"/>
              </a:buClr>
              <a:buSzPts val="2000"/>
              <a:buFont typeface="Arial"/>
              <a:buNone/>
              <a:defRPr/>
            </a:lvl5pPr>
            <a:lvl6pPr lvl="5" algn="ctr">
              <a:spcBef>
                <a:spcPts val="400"/>
              </a:spcBef>
              <a:spcAft>
                <a:spcPts val="0"/>
              </a:spcAft>
              <a:buClr>
                <a:schemeClr val="dk1"/>
              </a:buClr>
              <a:buSzPts val="2000"/>
              <a:buFont typeface="Arial"/>
              <a:buNone/>
              <a:defRPr/>
            </a:lvl6pPr>
            <a:lvl7pPr lvl="6" algn="ctr">
              <a:spcBef>
                <a:spcPts val="400"/>
              </a:spcBef>
              <a:spcAft>
                <a:spcPts val="0"/>
              </a:spcAft>
              <a:buClr>
                <a:schemeClr val="dk1"/>
              </a:buClr>
              <a:buSzPts val="2000"/>
              <a:buFont typeface="Arial"/>
              <a:buNone/>
              <a:defRPr/>
            </a:lvl7pPr>
            <a:lvl8pPr lvl="7" algn="ctr">
              <a:spcBef>
                <a:spcPts val="400"/>
              </a:spcBef>
              <a:spcAft>
                <a:spcPts val="0"/>
              </a:spcAft>
              <a:buClr>
                <a:schemeClr val="dk1"/>
              </a:buClr>
              <a:buSzPts val="2000"/>
              <a:buFont typeface="Arial"/>
              <a:buNone/>
              <a:defRPr/>
            </a:lvl8pPr>
            <a:lvl9pPr lvl="8" algn="ctr">
              <a:spcBef>
                <a:spcPts val="400"/>
              </a:spcBef>
              <a:spcAft>
                <a:spcPts val="0"/>
              </a:spcAft>
              <a:buClr>
                <a:schemeClr val="dk1"/>
              </a:buClr>
              <a:buSzPts val="2000"/>
              <a:buFont typeface="Arial"/>
              <a:buNone/>
              <a:defRPr/>
            </a:lvl9pPr>
          </a:lstStyle>
          <a:p/>
        </p:txBody>
      </p:sp>
      <p:sp>
        <p:nvSpPr>
          <p:cNvPr id="153" name="Google Shape;153;p101"/>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4" name="Google Shape;154;p101"/>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5" name="Shape 155"/>
        <p:cNvGrpSpPr/>
        <p:nvPr/>
      </p:nvGrpSpPr>
      <p:grpSpPr>
        <a:xfrm>
          <a:off x="0" y="0"/>
          <a:ext cx="0" cy="0"/>
          <a:chOff x="0" y="0"/>
          <a:chExt cx="0" cy="0"/>
        </a:xfrm>
      </p:grpSpPr>
      <p:sp>
        <p:nvSpPr>
          <p:cNvPr id="156" name="Google Shape;156;p102"/>
          <p:cNvSpPr txBox="1"/>
          <p:nvPr>
            <p:ph type="title"/>
          </p:nvPr>
        </p:nvSpPr>
        <p:spPr>
          <a:xfrm>
            <a:off x="395288" y="2714625"/>
            <a:ext cx="9410700" cy="850900"/>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7" name="Google Shape;157;p102"/>
          <p:cNvSpPr txBox="1"/>
          <p:nvPr>
            <p:ph idx="1" type="body"/>
          </p:nvPr>
        </p:nvSpPr>
        <p:spPr>
          <a:xfrm>
            <a:off x="395290" y="4068767"/>
            <a:ext cx="9410700" cy="2308504"/>
          </a:xfrm>
          <a:prstGeom prst="rect">
            <a:avLst/>
          </a:prstGeom>
          <a:noFill/>
          <a:ln>
            <a:noFill/>
          </a:ln>
        </p:spPr>
        <p:txBody>
          <a:bodyPr anchorCtr="0" anchor="t" bIns="39600" lIns="79225" spcFirstLastPara="1" rIns="79225" wrap="square" tIns="39600">
            <a:sp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58" name="Google Shape;158;p102"/>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9" name="Google Shape;159;p102"/>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0" name="Shape 160"/>
        <p:cNvGrpSpPr/>
        <p:nvPr/>
      </p:nvGrpSpPr>
      <p:grpSpPr>
        <a:xfrm>
          <a:off x="0" y="0"/>
          <a:ext cx="0" cy="0"/>
          <a:chOff x="0" y="0"/>
          <a:chExt cx="0" cy="0"/>
        </a:xfrm>
      </p:grpSpPr>
      <p:sp>
        <p:nvSpPr>
          <p:cNvPr id="161" name="Google Shape;161;p103"/>
          <p:cNvSpPr txBox="1"/>
          <p:nvPr>
            <p:ph type="title"/>
          </p:nvPr>
        </p:nvSpPr>
        <p:spPr>
          <a:xfrm>
            <a:off x="825500" y="4859340"/>
            <a:ext cx="8891588" cy="1342086"/>
          </a:xfrm>
          <a:prstGeom prst="rect">
            <a:avLst/>
          </a:prstGeom>
          <a:noFill/>
          <a:ln>
            <a:noFill/>
          </a:ln>
        </p:spPr>
        <p:txBody>
          <a:bodyPr anchorCtr="0" anchor="t" bIns="39600" lIns="79225" spcFirstLastPara="1" rIns="79225" wrap="square" tIns="39600">
            <a:spAutoFit/>
          </a:bodyPr>
          <a:lstStyle>
            <a:lvl1pPr lvl="0" algn="l">
              <a:spcBef>
                <a:spcPts val="0"/>
              </a:spcBef>
              <a:spcAft>
                <a:spcPts val="0"/>
              </a:spcAft>
              <a:buSzPts val="1400"/>
              <a:buNone/>
              <a:defRPr b="1" sz="410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2" name="Google Shape;162;p103"/>
          <p:cNvSpPr txBox="1"/>
          <p:nvPr>
            <p:ph idx="1" type="body"/>
          </p:nvPr>
        </p:nvSpPr>
        <p:spPr>
          <a:xfrm>
            <a:off x="825500" y="4471362"/>
            <a:ext cx="8891588" cy="387978"/>
          </a:xfrm>
          <a:prstGeom prst="rect">
            <a:avLst/>
          </a:prstGeom>
          <a:noFill/>
          <a:ln>
            <a:noFill/>
          </a:ln>
        </p:spPr>
        <p:txBody>
          <a:bodyPr anchorCtr="0" anchor="b" bIns="39600" lIns="79225" spcFirstLastPara="1" rIns="79225" wrap="square" tIns="39600">
            <a:spAutoFit/>
          </a:bodyPr>
          <a:lstStyle>
            <a:lvl1pPr indent="-228600" lvl="0" marL="457200" algn="l">
              <a:spcBef>
                <a:spcPts val="400"/>
              </a:spcBef>
              <a:spcAft>
                <a:spcPts val="0"/>
              </a:spcAft>
              <a:buSzPts val="2000"/>
              <a:buFont typeface="Arial"/>
              <a:buNone/>
              <a:defRPr sz="2000"/>
            </a:lvl1pPr>
            <a:lvl2pPr indent="-228600" lvl="1" marL="914400" algn="l">
              <a:spcBef>
                <a:spcPts val="360"/>
              </a:spcBef>
              <a:spcAft>
                <a:spcPts val="0"/>
              </a:spcAft>
              <a:buClr>
                <a:schemeClr val="dk1"/>
              </a:buClr>
              <a:buSzPts val="1800"/>
              <a:buFont typeface="Arial"/>
              <a:buNone/>
              <a:defRPr sz="1800"/>
            </a:lvl2pPr>
            <a:lvl3pPr indent="-228600" lvl="2" marL="1371600" algn="l">
              <a:spcBef>
                <a:spcPts val="320"/>
              </a:spcBef>
              <a:spcAft>
                <a:spcPts val="0"/>
              </a:spcAft>
              <a:buSzPts val="1600"/>
              <a:buFont typeface="Arial"/>
              <a:buNone/>
              <a:defRPr sz="1600"/>
            </a:lvl3pPr>
            <a:lvl4pPr indent="-228600" lvl="3" marL="1828800" algn="l">
              <a:spcBef>
                <a:spcPts val="280"/>
              </a:spcBef>
              <a:spcAft>
                <a:spcPts val="0"/>
              </a:spcAft>
              <a:buClr>
                <a:schemeClr val="dk1"/>
              </a:buClr>
              <a:buSzPts val="1400"/>
              <a:buFont typeface="Arial"/>
              <a:buNone/>
              <a:defRPr sz="1400"/>
            </a:lvl4pPr>
            <a:lvl5pPr indent="-228600" lvl="4" marL="2286000" algn="l">
              <a:spcBef>
                <a:spcPts val="280"/>
              </a:spcBef>
              <a:spcAft>
                <a:spcPts val="0"/>
              </a:spcAft>
              <a:buClr>
                <a:schemeClr val="dk1"/>
              </a:buClr>
              <a:buSzPts val="1400"/>
              <a:buFont typeface="Arial"/>
              <a:buNone/>
              <a:defRPr sz="1400"/>
            </a:lvl5pPr>
            <a:lvl6pPr indent="-228600" lvl="5" marL="2743200" algn="l">
              <a:spcBef>
                <a:spcPts val="280"/>
              </a:spcBef>
              <a:spcAft>
                <a:spcPts val="0"/>
              </a:spcAft>
              <a:buClr>
                <a:schemeClr val="dk1"/>
              </a:buClr>
              <a:buSzPts val="1400"/>
              <a:buFont typeface="Arial"/>
              <a:buNone/>
              <a:defRPr sz="1400"/>
            </a:lvl6pPr>
            <a:lvl7pPr indent="-228600" lvl="6" marL="3200400" algn="l">
              <a:spcBef>
                <a:spcPts val="280"/>
              </a:spcBef>
              <a:spcAft>
                <a:spcPts val="0"/>
              </a:spcAft>
              <a:buClr>
                <a:schemeClr val="dk1"/>
              </a:buClr>
              <a:buSzPts val="1400"/>
              <a:buFont typeface="Arial"/>
              <a:buNone/>
              <a:defRPr sz="1400"/>
            </a:lvl7pPr>
            <a:lvl8pPr indent="-228600" lvl="7" marL="3657600" algn="l">
              <a:spcBef>
                <a:spcPts val="280"/>
              </a:spcBef>
              <a:spcAft>
                <a:spcPts val="0"/>
              </a:spcAft>
              <a:buClr>
                <a:schemeClr val="dk1"/>
              </a:buClr>
              <a:buSzPts val="1400"/>
              <a:buFont typeface="Arial"/>
              <a:buNone/>
              <a:defRPr sz="1400"/>
            </a:lvl8pPr>
            <a:lvl9pPr indent="-228600" lvl="8" marL="4114800" algn="l">
              <a:spcBef>
                <a:spcPts val="280"/>
              </a:spcBef>
              <a:spcAft>
                <a:spcPts val="0"/>
              </a:spcAft>
              <a:buClr>
                <a:schemeClr val="dk1"/>
              </a:buClr>
              <a:buSzPts val="1400"/>
              <a:buFont typeface="Arial"/>
              <a:buNone/>
              <a:defRPr sz="1400"/>
            </a:lvl9pPr>
          </a:lstStyle>
          <a:p/>
        </p:txBody>
      </p:sp>
      <p:sp>
        <p:nvSpPr>
          <p:cNvPr id="163" name="Google Shape;163;p103"/>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4" name="Google Shape;164;p103"/>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5" name="Shape 165"/>
        <p:cNvGrpSpPr/>
        <p:nvPr/>
      </p:nvGrpSpPr>
      <p:grpSpPr>
        <a:xfrm>
          <a:off x="0" y="0"/>
          <a:ext cx="0" cy="0"/>
          <a:chOff x="0" y="0"/>
          <a:chExt cx="0" cy="0"/>
        </a:xfrm>
      </p:grpSpPr>
      <p:sp>
        <p:nvSpPr>
          <p:cNvPr id="166" name="Google Shape;166;p104"/>
          <p:cNvSpPr txBox="1"/>
          <p:nvPr>
            <p:ph type="title"/>
          </p:nvPr>
        </p:nvSpPr>
        <p:spPr>
          <a:xfrm>
            <a:off x="395288" y="2714625"/>
            <a:ext cx="9410700" cy="850900"/>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7" name="Google Shape;167;p104"/>
          <p:cNvSpPr txBox="1"/>
          <p:nvPr>
            <p:ph idx="1" type="body"/>
          </p:nvPr>
        </p:nvSpPr>
        <p:spPr>
          <a:xfrm>
            <a:off x="395288" y="4068763"/>
            <a:ext cx="4629150" cy="2419304"/>
          </a:xfrm>
          <a:prstGeom prst="rect">
            <a:avLst/>
          </a:prstGeom>
          <a:noFill/>
          <a:ln>
            <a:noFill/>
          </a:ln>
        </p:spPr>
        <p:txBody>
          <a:bodyPr anchorCtr="0" anchor="t" bIns="39600" lIns="79225" spcFirstLastPara="1" rIns="79225" wrap="square" tIns="39600">
            <a:spAutoFit/>
          </a:bodyPr>
          <a:lstStyle>
            <a:lvl1pPr indent="-228600" lvl="0" marL="457200" algn="l">
              <a:spcBef>
                <a:spcPts val="560"/>
              </a:spcBef>
              <a:spcAft>
                <a:spcPts val="0"/>
              </a:spcAft>
              <a:buSzPts val="1400"/>
              <a:buNone/>
              <a:defRPr sz="2800"/>
            </a:lvl1pPr>
            <a:lvl2pPr indent="-228600" lvl="1" marL="914400" algn="l">
              <a:spcBef>
                <a:spcPts val="480"/>
              </a:spcBef>
              <a:spcAft>
                <a:spcPts val="0"/>
              </a:spcAft>
              <a:buSzPts val="1400"/>
              <a:buNone/>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68" name="Google Shape;168;p104"/>
          <p:cNvSpPr txBox="1"/>
          <p:nvPr>
            <p:ph idx="2" type="body"/>
          </p:nvPr>
        </p:nvSpPr>
        <p:spPr>
          <a:xfrm>
            <a:off x="5176838" y="4068763"/>
            <a:ext cx="4629150" cy="2419304"/>
          </a:xfrm>
          <a:prstGeom prst="rect">
            <a:avLst/>
          </a:prstGeom>
          <a:noFill/>
          <a:ln>
            <a:noFill/>
          </a:ln>
        </p:spPr>
        <p:txBody>
          <a:bodyPr anchorCtr="0" anchor="t" bIns="39600" lIns="79225" spcFirstLastPara="1" rIns="79225" wrap="square" tIns="39600">
            <a:spAutoFit/>
          </a:bodyPr>
          <a:lstStyle>
            <a:lvl1pPr indent="-228600" lvl="0" marL="457200" algn="l">
              <a:spcBef>
                <a:spcPts val="560"/>
              </a:spcBef>
              <a:spcAft>
                <a:spcPts val="0"/>
              </a:spcAft>
              <a:buSzPts val="1400"/>
              <a:buNone/>
              <a:defRPr sz="2800"/>
            </a:lvl1pPr>
            <a:lvl2pPr indent="-228600" lvl="1" marL="914400" algn="l">
              <a:spcBef>
                <a:spcPts val="480"/>
              </a:spcBef>
              <a:spcAft>
                <a:spcPts val="0"/>
              </a:spcAft>
              <a:buSzPts val="1400"/>
              <a:buNone/>
              <a:defRPr sz="2400"/>
            </a:lvl2pPr>
            <a:lvl3pPr indent="-355600" lvl="2" marL="1371600" algn="l">
              <a:spcBef>
                <a:spcPts val="400"/>
              </a:spcBef>
              <a:spcAft>
                <a:spcPts val="0"/>
              </a:spcAft>
              <a:buSzPts val="2000"/>
              <a:buFont typeface="Arial"/>
              <a:buChar char="•"/>
              <a:defRPr sz="2000"/>
            </a:lvl3pPr>
            <a:lvl4pPr indent="-342900" lvl="3" marL="1828800" algn="l">
              <a:spcBef>
                <a:spcPts val="360"/>
              </a:spcBef>
              <a:spcAft>
                <a:spcPts val="0"/>
              </a:spcAft>
              <a:buClr>
                <a:schemeClr val="dk1"/>
              </a:buClr>
              <a:buSzPts val="1800"/>
              <a:buFont typeface="Arial"/>
              <a:buChar char="–"/>
              <a:defRPr sz="1800"/>
            </a:lvl4pPr>
            <a:lvl5pPr indent="-342900" lvl="4" marL="2286000" algn="l">
              <a:spcBef>
                <a:spcPts val="360"/>
              </a:spcBef>
              <a:spcAft>
                <a:spcPts val="0"/>
              </a:spcAft>
              <a:buClr>
                <a:schemeClr val="dk1"/>
              </a:buClr>
              <a:buSzPts val="1800"/>
              <a:buFont typeface="Arial"/>
              <a:buChar char="»"/>
              <a:defRPr sz="1800"/>
            </a:lvl5pPr>
            <a:lvl6pPr indent="-342900" lvl="5" marL="2743200" algn="l">
              <a:spcBef>
                <a:spcPts val="360"/>
              </a:spcBef>
              <a:spcAft>
                <a:spcPts val="0"/>
              </a:spcAft>
              <a:buClr>
                <a:schemeClr val="dk1"/>
              </a:buClr>
              <a:buSzPts val="1800"/>
              <a:buFont typeface="Arial"/>
              <a:buChar char="»"/>
              <a:defRPr sz="1800"/>
            </a:lvl6pPr>
            <a:lvl7pPr indent="-342900" lvl="6" marL="3200400" algn="l">
              <a:spcBef>
                <a:spcPts val="360"/>
              </a:spcBef>
              <a:spcAft>
                <a:spcPts val="0"/>
              </a:spcAft>
              <a:buClr>
                <a:schemeClr val="dk1"/>
              </a:buClr>
              <a:buSzPts val="1800"/>
              <a:buFont typeface="Arial"/>
              <a:buChar char="»"/>
              <a:defRPr sz="1800"/>
            </a:lvl7pPr>
            <a:lvl8pPr indent="-342900" lvl="7" marL="3657600" algn="l">
              <a:spcBef>
                <a:spcPts val="360"/>
              </a:spcBef>
              <a:spcAft>
                <a:spcPts val="0"/>
              </a:spcAft>
              <a:buClr>
                <a:schemeClr val="dk1"/>
              </a:buClr>
              <a:buSzPts val="1800"/>
              <a:buFont typeface="Arial"/>
              <a:buChar char="»"/>
              <a:defRPr sz="1800"/>
            </a:lvl8pPr>
            <a:lvl9pPr indent="-342900" lvl="8" marL="4114800" algn="l">
              <a:spcBef>
                <a:spcPts val="360"/>
              </a:spcBef>
              <a:spcAft>
                <a:spcPts val="0"/>
              </a:spcAft>
              <a:buClr>
                <a:schemeClr val="dk1"/>
              </a:buClr>
              <a:buSzPts val="1800"/>
              <a:buFont typeface="Arial"/>
              <a:buChar char="»"/>
              <a:defRPr sz="1800"/>
            </a:lvl9pPr>
          </a:lstStyle>
          <a:p/>
        </p:txBody>
      </p:sp>
      <p:sp>
        <p:nvSpPr>
          <p:cNvPr id="169" name="Google Shape;169;p104"/>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0" name="Google Shape;170;p104"/>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1" name="Shape 171"/>
        <p:cNvGrpSpPr/>
        <p:nvPr/>
      </p:nvGrpSpPr>
      <p:grpSpPr>
        <a:xfrm>
          <a:off x="0" y="0"/>
          <a:ext cx="0" cy="0"/>
          <a:chOff x="0" y="0"/>
          <a:chExt cx="0" cy="0"/>
        </a:xfrm>
      </p:grpSpPr>
      <p:sp>
        <p:nvSpPr>
          <p:cNvPr id="172" name="Google Shape;172;p105"/>
          <p:cNvSpPr txBox="1"/>
          <p:nvPr>
            <p:ph type="title"/>
          </p:nvPr>
        </p:nvSpPr>
        <p:spPr>
          <a:xfrm>
            <a:off x="522288" y="508648"/>
            <a:ext cx="9415462" cy="849643"/>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3" name="Google Shape;173;p105"/>
          <p:cNvSpPr txBox="1"/>
          <p:nvPr>
            <p:ph idx="1" type="body"/>
          </p:nvPr>
        </p:nvSpPr>
        <p:spPr>
          <a:xfrm>
            <a:off x="522291" y="1947592"/>
            <a:ext cx="4622800" cy="449534"/>
          </a:xfrm>
          <a:prstGeom prst="rect">
            <a:avLst/>
          </a:prstGeom>
          <a:noFill/>
          <a:ln>
            <a:noFill/>
          </a:ln>
        </p:spPr>
        <p:txBody>
          <a:bodyPr anchorCtr="0" anchor="b" bIns="39600" lIns="79225" spcFirstLastPara="1" rIns="79225" wrap="square" tIns="39600">
            <a:sp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74" name="Google Shape;174;p105"/>
          <p:cNvSpPr txBox="1"/>
          <p:nvPr>
            <p:ph idx="2" type="body"/>
          </p:nvPr>
        </p:nvSpPr>
        <p:spPr>
          <a:xfrm>
            <a:off x="522291" y="2397130"/>
            <a:ext cx="4622800" cy="1742195"/>
          </a:xfrm>
          <a:prstGeom prst="rect">
            <a:avLst/>
          </a:prstGeom>
          <a:noFill/>
          <a:ln>
            <a:noFill/>
          </a:ln>
        </p:spPr>
        <p:txBody>
          <a:bodyPr anchorCtr="0" anchor="t" bIns="39600" lIns="79225" spcFirstLastPara="1" rIns="79225" wrap="square" tIns="39600">
            <a:spAutoFit/>
          </a:bodyPr>
          <a:lstStyle>
            <a:lvl1pPr indent="-228600" lvl="0" marL="457200" algn="l">
              <a:spcBef>
                <a:spcPts val="480"/>
              </a:spcBef>
              <a:spcAft>
                <a:spcPts val="0"/>
              </a:spcAft>
              <a:buSzPts val="1400"/>
              <a:buNone/>
              <a:defRPr sz="2400"/>
            </a:lvl1pPr>
            <a:lvl2pPr indent="-228600" lvl="1" marL="914400" algn="l">
              <a:spcBef>
                <a:spcPts val="400"/>
              </a:spcBef>
              <a:spcAft>
                <a:spcPts val="0"/>
              </a:spcAft>
              <a:buSzPts val="1400"/>
              <a:buNone/>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75" name="Google Shape;175;p105"/>
          <p:cNvSpPr txBox="1"/>
          <p:nvPr>
            <p:ph idx="3" type="body"/>
          </p:nvPr>
        </p:nvSpPr>
        <p:spPr>
          <a:xfrm>
            <a:off x="5313363" y="1947592"/>
            <a:ext cx="4624387" cy="449534"/>
          </a:xfrm>
          <a:prstGeom prst="rect">
            <a:avLst/>
          </a:prstGeom>
          <a:noFill/>
          <a:ln>
            <a:noFill/>
          </a:ln>
        </p:spPr>
        <p:txBody>
          <a:bodyPr anchorCtr="0" anchor="b" bIns="39600" lIns="79225" spcFirstLastPara="1" rIns="79225" wrap="square" tIns="39600">
            <a:spAutoFit/>
          </a:bodyPr>
          <a:lstStyle>
            <a:lvl1pPr indent="-228600" lvl="0" marL="457200" algn="l">
              <a:spcBef>
                <a:spcPts val="480"/>
              </a:spcBef>
              <a:spcAft>
                <a:spcPts val="0"/>
              </a:spcAft>
              <a:buSzPts val="2400"/>
              <a:buFont typeface="Arial"/>
              <a:buNone/>
              <a:defRPr b="1" sz="2400"/>
            </a:lvl1pPr>
            <a:lvl2pPr indent="-228600" lvl="1" marL="914400" algn="l">
              <a:spcBef>
                <a:spcPts val="400"/>
              </a:spcBef>
              <a:spcAft>
                <a:spcPts val="0"/>
              </a:spcAft>
              <a:buClr>
                <a:schemeClr val="dk1"/>
              </a:buClr>
              <a:buSzPts val="2000"/>
              <a:buFont typeface="Arial"/>
              <a:buNone/>
              <a:defRPr b="1" sz="2000"/>
            </a:lvl2pPr>
            <a:lvl3pPr indent="-228600" lvl="2" marL="1371600" algn="l">
              <a:spcBef>
                <a:spcPts val="360"/>
              </a:spcBef>
              <a:spcAft>
                <a:spcPts val="0"/>
              </a:spcAft>
              <a:buSzPts val="1800"/>
              <a:buFont typeface="Arial"/>
              <a:buNone/>
              <a:defRPr b="1" sz="1800"/>
            </a:lvl3pPr>
            <a:lvl4pPr indent="-228600" lvl="3" marL="1828800" algn="l">
              <a:spcBef>
                <a:spcPts val="320"/>
              </a:spcBef>
              <a:spcAft>
                <a:spcPts val="0"/>
              </a:spcAft>
              <a:buClr>
                <a:schemeClr val="dk1"/>
              </a:buClr>
              <a:buSzPts val="1600"/>
              <a:buFont typeface="Arial"/>
              <a:buNone/>
              <a:defRPr b="1" sz="1600"/>
            </a:lvl4pPr>
            <a:lvl5pPr indent="-228600" lvl="4" marL="2286000" algn="l">
              <a:spcBef>
                <a:spcPts val="320"/>
              </a:spcBef>
              <a:spcAft>
                <a:spcPts val="0"/>
              </a:spcAft>
              <a:buClr>
                <a:schemeClr val="dk1"/>
              </a:buClr>
              <a:buSzPts val="1600"/>
              <a:buFont typeface="Arial"/>
              <a:buNone/>
              <a:defRPr b="1" sz="1600"/>
            </a:lvl5pPr>
            <a:lvl6pPr indent="-228600" lvl="5" marL="2743200" algn="l">
              <a:spcBef>
                <a:spcPts val="320"/>
              </a:spcBef>
              <a:spcAft>
                <a:spcPts val="0"/>
              </a:spcAft>
              <a:buClr>
                <a:schemeClr val="dk1"/>
              </a:buClr>
              <a:buSzPts val="1600"/>
              <a:buFont typeface="Arial"/>
              <a:buNone/>
              <a:defRPr b="1" sz="1600"/>
            </a:lvl6pPr>
            <a:lvl7pPr indent="-228600" lvl="6" marL="3200400" algn="l">
              <a:spcBef>
                <a:spcPts val="320"/>
              </a:spcBef>
              <a:spcAft>
                <a:spcPts val="0"/>
              </a:spcAft>
              <a:buClr>
                <a:schemeClr val="dk1"/>
              </a:buClr>
              <a:buSzPts val="1600"/>
              <a:buFont typeface="Arial"/>
              <a:buNone/>
              <a:defRPr b="1" sz="1600"/>
            </a:lvl7pPr>
            <a:lvl8pPr indent="-228600" lvl="7" marL="3657600" algn="l">
              <a:spcBef>
                <a:spcPts val="320"/>
              </a:spcBef>
              <a:spcAft>
                <a:spcPts val="0"/>
              </a:spcAft>
              <a:buClr>
                <a:schemeClr val="dk1"/>
              </a:buClr>
              <a:buSzPts val="1600"/>
              <a:buFont typeface="Arial"/>
              <a:buNone/>
              <a:defRPr b="1" sz="1600"/>
            </a:lvl8pPr>
            <a:lvl9pPr indent="-228600" lvl="8" marL="4114800" algn="l">
              <a:spcBef>
                <a:spcPts val="320"/>
              </a:spcBef>
              <a:spcAft>
                <a:spcPts val="0"/>
              </a:spcAft>
              <a:buClr>
                <a:schemeClr val="dk1"/>
              </a:buClr>
              <a:buSzPts val="1600"/>
              <a:buFont typeface="Arial"/>
              <a:buNone/>
              <a:defRPr b="1" sz="1600"/>
            </a:lvl9pPr>
          </a:lstStyle>
          <a:p/>
        </p:txBody>
      </p:sp>
      <p:sp>
        <p:nvSpPr>
          <p:cNvPr id="176" name="Google Shape;176;p105"/>
          <p:cNvSpPr txBox="1"/>
          <p:nvPr>
            <p:ph idx="4" type="body"/>
          </p:nvPr>
        </p:nvSpPr>
        <p:spPr>
          <a:xfrm>
            <a:off x="5313363" y="2397130"/>
            <a:ext cx="4624387" cy="1742195"/>
          </a:xfrm>
          <a:prstGeom prst="rect">
            <a:avLst/>
          </a:prstGeom>
          <a:noFill/>
          <a:ln>
            <a:noFill/>
          </a:ln>
        </p:spPr>
        <p:txBody>
          <a:bodyPr anchorCtr="0" anchor="t" bIns="39600" lIns="79225" spcFirstLastPara="1" rIns="79225" wrap="square" tIns="39600">
            <a:spAutoFit/>
          </a:bodyPr>
          <a:lstStyle>
            <a:lvl1pPr indent="-228600" lvl="0" marL="457200" algn="l">
              <a:spcBef>
                <a:spcPts val="480"/>
              </a:spcBef>
              <a:spcAft>
                <a:spcPts val="0"/>
              </a:spcAft>
              <a:buSzPts val="1400"/>
              <a:buNone/>
              <a:defRPr sz="2400"/>
            </a:lvl1pPr>
            <a:lvl2pPr indent="-228600" lvl="1" marL="914400" algn="l">
              <a:spcBef>
                <a:spcPts val="400"/>
              </a:spcBef>
              <a:spcAft>
                <a:spcPts val="0"/>
              </a:spcAft>
              <a:buSzPts val="1400"/>
              <a:buNone/>
              <a:defRPr sz="2000"/>
            </a:lvl2pPr>
            <a:lvl3pPr indent="-342900" lvl="2" marL="1371600" algn="l">
              <a:spcBef>
                <a:spcPts val="360"/>
              </a:spcBef>
              <a:spcAft>
                <a:spcPts val="0"/>
              </a:spcAft>
              <a:buSzPts val="1800"/>
              <a:buFont typeface="Arial"/>
              <a:buChar char="•"/>
              <a:defRPr sz="1800"/>
            </a:lvl3pPr>
            <a:lvl4pPr indent="-330200" lvl="3" marL="1828800" algn="l">
              <a:spcBef>
                <a:spcPts val="320"/>
              </a:spcBef>
              <a:spcAft>
                <a:spcPts val="0"/>
              </a:spcAft>
              <a:buClr>
                <a:schemeClr val="dk1"/>
              </a:buClr>
              <a:buSzPts val="1600"/>
              <a:buFont typeface="Arial"/>
              <a:buChar char="–"/>
              <a:defRPr sz="1600"/>
            </a:lvl4pPr>
            <a:lvl5pPr indent="-330200" lvl="4" marL="2286000" algn="l">
              <a:spcBef>
                <a:spcPts val="320"/>
              </a:spcBef>
              <a:spcAft>
                <a:spcPts val="0"/>
              </a:spcAft>
              <a:buClr>
                <a:schemeClr val="dk1"/>
              </a:buClr>
              <a:buSzPts val="1600"/>
              <a:buFont typeface="Arial"/>
              <a:buChar char="»"/>
              <a:defRPr sz="1600"/>
            </a:lvl5pPr>
            <a:lvl6pPr indent="-330200" lvl="5" marL="2743200" algn="l">
              <a:spcBef>
                <a:spcPts val="320"/>
              </a:spcBef>
              <a:spcAft>
                <a:spcPts val="0"/>
              </a:spcAft>
              <a:buClr>
                <a:schemeClr val="dk1"/>
              </a:buClr>
              <a:buSzPts val="1600"/>
              <a:buFont typeface="Arial"/>
              <a:buChar char="»"/>
              <a:defRPr sz="1600"/>
            </a:lvl6pPr>
            <a:lvl7pPr indent="-330200" lvl="6" marL="3200400" algn="l">
              <a:spcBef>
                <a:spcPts val="320"/>
              </a:spcBef>
              <a:spcAft>
                <a:spcPts val="0"/>
              </a:spcAft>
              <a:buClr>
                <a:schemeClr val="dk1"/>
              </a:buClr>
              <a:buSzPts val="1600"/>
              <a:buFont typeface="Arial"/>
              <a:buChar char="»"/>
              <a:defRPr sz="1600"/>
            </a:lvl7pPr>
            <a:lvl8pPr indent="-330200" lvl="7" marL="3657600" algn="l">
              <a:spcBef>
                <a:spcPts val="320"/>
              </a:spcBef>
              <a:spcAft>
                <a:spcPts val="0"/>
              </a:spcAft>
              <a:buClr>
                <a:schemeClr val="dk1"/>
              </a:buClr>
              <a:buSzPts val="1600"/>
              <a:buFont typeface="Arial"/>
              <a:buChar char="»"/>
              <a:defRPr sz="1600"/>
            </a:lvl8pPr>
            <a:lvl9pPr indent="-330200" lvl="8" marL="4114800" algn="l">
              <a:spcBef>
                <a:spcPts val="320"/>
              </a:spcBef>
              <a:spcAft>
                <a:spcPts val="0"/>
              </a:spcAft>
              <a:buClr>
                <a:schemeClr val="dk1"/>
              </a:buClr>
              <a:buSzPts val="1600"/>
              <a:buFont typeface="Arial"/>
              <a:buChar char="»"/>
              <a:defRPr sz="1600"/>
            </a:lvl9pPr>
          </a:lstStyle>
          <a:p/>
        </p:txBody>
      </p:sp>
      <p:sp>
        <p:nvSpPr>
          <p:cNvPr id="177" name="Google Shape;177;p105"/>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78" name="Google Shape;178;p105"/>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1" name="Shape 21"/>
        <p:cNvGrpSpPr/>
        <p:nvPr/>
      </p:nvGrpSpPr>
      <p:grpSpPr>
        <a:xfrm>
          <a:off x="0" y="0"/>
          <a:ext cx="0" cy="0"/>
          <a:chOff x="0" y="0"/>
          <a:chExt cx="0" cy="0"/>
        </a:xfrm>
      </p:grpSpPr>
      <p:sp>
        <p:nvSpPr>
          <p:cNvPr id="22" name="Google Shape;22;p77"/>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3" name="Google Shape;23;p77"/>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24" name="Google Shape;24;p77"/>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25" name="Google Shape;25;p77"/>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b="0" i="0" sz="3000" u="none" cap="none" strike="noStrike">
                <a:solidFill>
                  <a:srgbClr val="E3284A"/>
                </a:solidFill>
                <a:latin typeface="Arial"/>
                <a:ea typeface="Arial"/>
                <a:cs typeface="Arial"/>
                <a:sym typeface="Arial"/>
              </a:defRPr>
            </a:lvl1pPr>
            <a:lvl2pPr indent="0" lvl="1" marL="0" marR="0" rtl="0" algn="l">
              <a:spcBef>
                <a:spcPts val="0"/>
              </a:spcBef>
              <a:spcAft>
                <a:spcPts val="0"/>
              </a:spcAft>
              <a:buNone/>
              <a:defRPr b="0" i="0" sz="3000" u="none" cap="none" strike="noStrike">
                <a:solidFill>
                  <a:srgbClr val="E3284A"/>
                </a:solidFill>
                <a:latin typeface="Arial"/>
                <a:ea typeface="Arial"/>
                <a:cs typeface="Arial"/>
                <a:sym typeface="Arial"/>
              </a:defRPr>
            </a:lvl2pPr>
            <a:lvl3pPr indent="0" lvl="2" marL="0" marR="0" rtl="0" algn="l">
              <a:spcBef>
                <a:spcPts val="0"/>
              </a:spcBef>
              <a:spcAft>
                <a:spcPts val="0"/>
              </a:spcAft>
              <a:buNone/>
              <a:defRPr b="0" i="0" sz="3000" u="none" cap="none" strike="noStrike">
                <a:solidFill>
                  <a:srgbClr val="E3284A"/>
                </a:solidFill>
                <a:latin typeface="Arial"/>
                <a:ea typeface="Arial"/>
                <a:cs typeface="Arial"/>
                <a:sym typeface="Arial"/>
              </a:defRPr>
            </a:lvl3pPr>
            <a:lvl4pPr indent="0" lvl="3" marL="0" marR="0" rtl="0" algn="l">
              <a:spcBef>
                <a:spcPts val="0"/>
              </a:spcBef>
              <a:spcAft>
                <a:spcPts val="0"/>
              </a:spcAft>
              <a:buNone/>
              <a:defRPr b="0" i="0" sz="3000" u="none" cap="none" strike="noStrike">
                <a:solidFill>
                  <a:srgbClr val="E3284A"/>
                </a:solidFill>
                <a:latin typeface="Arial"/>
                <a:ea typeface="Arial"/>
                <a:cs typeface="Arial"/>
                <a:sym typeface="Arial"/>
              </a:defRPr>
            </a:lvl4pPr>
            <a:lvl5pPr indent="0" lvl="4" marL="0" marR="0" rtl="0" algn="l">
              <a:spcBef>
                <a:spcPts val="0"/>
              </a:spcBef>
              <a:spcAft>
                <a:spcPts val="0"/>
              </a:spcAft>
              <a:buNone/>
              <a:defRPr b="0" i="0" sz="3000" u="none" cap="none" strike="noStrike">
                <a:solidFill>
                  <a:srgbClr val="E3284A"/>
                </a:solidFill>
                <a:latin typeface="Arial"/>
                <a:ea typeface="Arial"/>
                <a:cs typeface="Arial"/>
                <a:sym typeface="Arial"/>
              </a:defRPr>
            </a:lvl5pPr>
            <a:lvl6pPr indent="0" lvl="5" marL="0" marR="0" rtl="0" algn="l">
              <a:spcBef>
                <a:spcPts val="0"/>
              </a:spcBef>
              <a:spcAft>
                <a:spcPts val="0"/>
              </a:spcAft>
              <a:buNone/>
              <a:defRPr b="0" i="0" sz="3000" u="none" cap="none" strike="noStrike">
                <a:solidFill>
                  <a:srgbClr val="E3284A"/>
                </a:solidFill>
                <a:latin typeface="Arial"/>
                <a:ea typeface="Arial"/>
                <a:cs typeface="Arial"/>
                <a:sym typeface="Arial"/>
              </a:defRPr>
            </a:lvl6pPr>
            <a:lvl7pPr indent="0" lvl="6" marL="0" marR="0" rtl="0" algn="l">
              <a:spcBef>
                <a:spcPts val="0"/>
              </a:spcBef>
              <a:spcAft>
                <a:spcPts val="0"/>
              </a:spcAft>
              <a:buNone/>
              <a:defRPr b="0" i="0" sz="3000" u="none" cap="none" strike="noStrike">
                <a:solidFill>
                  <a:srgbClr val="E3284A"/>
                </a:solidFill>
                <a:latin typeface="Arial"/>
                <a:ea typeface="Arial"/>
                <a:cs typeface="Arial"/>
                <a:sym typeface="Arial"/>
              </a:defRPr>
            </a:lvl7pPr>
            <a:lvl8pPr indent="0" lvl="7" marL="0" marR="0" rtl="0" algn="l">
              <a:spcBef>
                <a:spcPts val="0"/>
              </a:spcBef>
              <a:spcAft>
                <a:spcPts val="0"/>
              </a:spcAft>
              <a:buNone/>
              <a:defRPr b="0" i="0" sz="3000" u="none" cap="none" strike="noStrike">
                <a:solidFill>
                  <a:srgbClr val="E3284A"/>
                </a:solidFill>
                <a:latin typeface="Arial"/>
                <a:ea typeface="Arial"/>
                <a:cs typeface="Arial"/>
                <a:sym typeface="Arial"/>
              </a:defRPr>
            </a:lvl8pPr>
            <a:lvl9pPr indent="0" lvl="8" marL="0" marR="0" rtl="0" algn="l">
              <a:spcBef>
                <a:spcPts val="0"/>
              </a:spcBef>
              <a:spcAft>
                <a:spcPts val="0"/>
              </a:spcAft>
              <a:buNone/>
              <a:defRPr b="0" i="0" sz="3000" u="none" cap="none" strike="noStrike">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79" name="Shape 179"/>
        <p:cNvGrpSpPr/>
        <p:nvPr/>
      </p:nvGrpSpPr>
      <p:grpSpPr>
        <a:xfrm>
          <a:off x="0" y="0"/>
          <a:ext cx="0" cy="0"/>
          <a:chOff x="0" y="0"/>
          <a:chExt cx="0" cy="0"/>
        </a:xfrm>
      </p:grpSpPr>
      <p:sp>
        <p:nvSpPr>
          <p:cNvPr id="180" name="Google Shape;180;p106"/>
          <p:cNvSpPr txBox="1"/>
          <p:nvPr>
            <p:ph type="title"/>
          </p:nvPr>
        </p:nvSpPr>
        <p:spPr>
          <a:xfrm>
            <a:off x="395288" y="2714625"/>
            <a:ext cx="9410700" cy="850900"/>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1" name="Google Shape;181;p106"/>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2" name="Google Shape;182;p106"/>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83" name="Shape 183"/>
        <p:cNvGrpSpPr/>
        <p:nvPr/>
      </p:nvGrpSpPr>
      <p:grpSpPr>
        <a:xfrm>
          <a:off x="0" y="0"/>
          <a:ext cx="0" cy="0"/>
          <a:chOff x="0" y="0"/>
          <a:chExt cx="0" cy="0"/>
        </a:xfrm>
      </p:grpSpPr>
      <p:sp>
        <p:nvSpPr>
          <p:cNvPr id="184" name="Google Shape;184;p107"/>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5" name="Google Shape;185;p107"/>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86" name="Shape 186"/>
        <p:cNvGrpSpPr/>
        <p:nvPr/>
      </p:nvGrpSpPr>
      <p:grpSpPr>
        <a:xfrm>
          <a:off x="0" y="0"/>
          <a:ext cx="0" cy="0"/>
          <a:chOff x="0" y="0"/>
          <a:chExt cx="0" cy="0"/>
        </a:xfrm>
      </p:grpSpPr>
      <p:sp>
        <p:nvSpPr>
          <p:cNvPr id="187" name="Google Shape;187;p108"/>
          <p:cNvSpPr txBox="1"/>
          <p:nvPr>
            <p:ph type="title"/>
          </p:nvPr>
        </p:nvSpPr>
        <p:spPr>
          <a:xfrm>
            <a:off x="522288" y="893425"/>
            <a:ext cx="3441700" cy="689333"/>
          </a:xfrm>
          <a:prstGeom prst="rect">
            <a:avLst/>
          </a:prstGeom>
          <a:noFill/>
          <a:ln>
            <a:noFill/>
          </a:ln>
        </p:spPr>
        <p:txBody>
          <a:bodyPr anchorCtr="0" anchor="b" bIns="39600" lIns="79225" spcFirstLastPara="1" rIns="79225" wrap="square" tIns="39600">
            <a:sp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88" name="Google Shape;188;p108"/>
          <p:cNvSpPr txBox="1"/>
          <p:nvPr>
            <p:ph idx="1" type="body"/>
          </p:nvPr>
        </p:nvSpPr>
        <p:spPr>
          <a:xfrm>
            <a:off x="4089404" y="301644"/>
            <a:ext cx="5848350" cy="2271571"/>
          </a:xfrm>
          <a:prstGeom prst="rect">
            <a:avLst/>
          </a:prstGeom>
          <a:noFill/>
          <a:ln>
            <a:noFill/>
          </a:ln>
        </p:spPr>
        <p:txBody>
          <a:bodyPr anchorCtr="0" anchor="t" bIns="39600" lIns="79225" spcFirstLastPara="1" rIns="79225" wrap="square" tIns="39600">
            <a:spAutoFit/>
          </a:bodyPr>
          <a:lstStyle>
            <a:lvl1pPr indent="-228600" lvl="0" marL="457200" algn="l">
              <a:spcBef>
                <a:spcPts val="640"/>
              </a:spcBef>
              <a:spcAft>
                <a:spcPts val="0"/>
              </a:spcAft>
              <a:buSzPts val="1400"/>
              <a:buNone/>
              <a:defRPr sz="3200"/>
            </a:lvl1pPr>
            <a:lvl2pPr indent="-228600" lvl="1" marL="914400" algn="l">
              <a:spcBef>
                <a:spcPts val="560"/>
              </a:spcBef>
              <a:spcAft>
                <a:spcPts val="0"/>
              </a:spcAft>
              <a:buSzPts val="1400"/>
              <a:buNone/>
              <a:defRPr sz="2800"/>
            </a:lvl2pPr>
            <a:lvl3pPr indent="-381000" lvl="2" marL="1371600" algn="l">
              <a:spcBef>
                <a:spcPts val="480"/>
              </a:spcBef>
              <a:spcAft>
                <a:spcPts val="0"/>
              </a:spcAft>
              <a:buSzPts val="2400"/>
              <a:buFont typeface="Arial"/>
              <a:buChar char="•"/>
              <a:defRPr sz="2400"/>
            </a:lvl3pPr>
            <a:lvl4pPr indent="-355600" lvl="3" marL="1828800" algn="l">
              <a:spcBef>
                <a:spcPts val="400"/>
              </a:spcBef>
              <a:spcAft>
                <a:spcPts val="0"/>
              </a:spcAft>
              <a:buClr>
                <a:schemeClr val="dk1"/>
              </a:buClr>
              <a:buSzPts val="2000"/>
              <a:buFont typeface="Arial"/>
              <a:buChar char="–"/>
              <a:defRPr sz="2000"/>
            </a:lvl4pPr>
            <a:lvl5pPr indent="-355600" lvl="4" marL="2286000" algn="l">
              <a:spcBef>
                <a:spcPts val="400"/>
              </a:spcBef>
              <a:spcAft>
                <a:spcPts val="0"/>
              </a:spcAft>
              <a:buClr>
                <a:schemeClr val="dk1"/>
              </a:buClr>
              <a:buSzPts val="2000"/>
              <a:buFont typeface="Arial"/>
              <a:buChar char="»"/>
              <a:defRPr sz="2000"/>
            </a:lvl5pPr>
            <a:lvl6pPr indent="-355600" lvl="5" marL="2743200" algn="l">
              <a:spcBef>
                <a:spcPts val="400"/>
              </a:spcBef>
              <a:spcAft>
                <a:spcPts val="0"/>
              </a:spcAft>
              <a:buClr>
                <a:schemeClr val="dk1"/>
              </a:buClr>
              <a:buSzPts val="2000"/>
              <a:buFont typeface="Arial"/>
              <a:buChar char="»"/>
              <a:defRPr sz="2000"/>
            </a:lvl6pPr>
            <a:lvl7pPr indent="-355600" lvl="6" marL="3200400" algn="l">
              <a:spcBef>
                <a:spcPts val="400"/>
              </a:spcBef>
              <a:spcAft>
                <a:spcPts val="0"/>
              </a:spcAft>
              <a:buClr>
                <a:schemeClr val="dk1"/>
              </a:buClr>
              <a:buSzPts val="2000"/>
              <a:buFont typeface="Arial"/>
              <a:buChar char="»"/>
              <a:defRPr sz="2000"/>
            </a:lvl7pPr>
            <a:lvl8pPr indent="-355600" lvl="7" marL="3657600" algn="l">
              <a:spcBef>
                <a:spcPts val="400"/>
              </a:spcBef>
              <a:spcAft>
                <a:spcPts val="0"/>
              </a:spcAft>
              <a:buClr>
                <a:schemeClr val="dk1"/>
              </a:buClr>
              <a:buSzPts val="2000"/>
              <a:buFont typeface="Arial"/>
              <a:buChar char="»"/>
              <a:defRPr sz="2000"/>
            </a:lvl8pPr>
            <a:lvl9pPr indent="-355600" lvl="8" marL="4114800" algn="l">
              <a:spcBef>
                <a:spcPts val="400"/>
              </a:spcBef>
              <a:spcAft>
                <a:spcPts val="0"/>
              </a:spcAft>
              <a:buClr>
                <a:schemeClr val="dk1"/>
              </a:buClr>
              <a:buSzPts val="2000"/>
              <a:buFont typeface="Arial"/>
              <a:buChar char="»"/>
              <a:defRPr sz="2000"/>
            </a:lvl9pPr>
          </a:lstStyle>
          <a:p/>
        </p:txBody>
      </p:sp>
      <p:sp>
        <p:nvSpPr>
          <p:cNvPr id="189" name="Google Shape;189;p108"/>
          <p:cNvSpPr txBox="1"/>
          <p:nvPr>
            <p:ph idx="2" type="body"/>
          </p:nvPr>
        </p:nvSpPr>
        <p:spPr>
          <a:xfrm>
            <a:off x="522288" y="1582749"/>
            <a:ext cx="3441700" cy="295457"/>
          </a:xfrm>
          <a:prstGeom prst="rect">
            <a:avLst/>
          </a:prstGeom>
          <a:noFill/>
          <a:ln>
            <a:noFill/>
          </a:ln>
        </p:spPr>
        <p:txBody>
          <a:bodyPr anchorCtr="0" anchor="t" bIns="39600" lIns="79225" spcFirstLastPara="1" rIns="79225" wrap="square" tIns="39600">
            <a:sp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90" name="Google Shape;190;p108"/>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1" name="Google Shape;191;p108"/>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92" name="Shape 192"/>
        <p:cNvGrpSpPr/>
        <p:nvPr/>
      </p:nvGrpSpPr>
      <p:grpSpPr>
        <a:xfrm>
          <a:off x="0" y="0"/>
          <a:ext cx="0" cy="0"/>
          <a:chOff x="0" y="0"/>
          <a:chExt cx="0" cy="0"/>
        </a:xfrm>
      </p:grpSpPr>
      <p:sp>
        <p:nvSpPr>
          <p:cNvPr id="193" name="Google Shape;193;p109"/>
          <p:cNvSpPr txBox="1"/>
          <p:nvPr>
            <p:ph type="title"/>
          </p:nvPr>
        </p:nvSpPr>
        <p:spPr>
          <a:xfrm>
            <a:off x="2049466" y="5530222"/>
            <a:ext cx="6276975" cy="387978"/>
          </a:xfrm>
          <a:prstGeom prst="rect">
            <a:avLst/>
          </a:prstGeom>
          <a:noFill/>
          <a:ln>
            <a:noFill/>
          </a:ln>
        </p:spPr>
        <p:txBody>
          <a:bodyPr anchorCtr="0" anchor="b" bIns="39600" lIns="79225" spcFirstLastPara="1" rIns="79225" wrap="square" tIns="39600">
            <a:spAutoFit/>
          </a:bodyPr>
          <a:lstStyle>
            <a:lvl1pPr lvl="0" algn="l">
              <a:spcBef>
                <a:spcPts val="0"/>
              </a:spcBef>
              <a:spcAft>
                <a:spcPts val="0"/>
              </a:spcAft>
              <a:buSzPts val="1400"/>
              <a:buNone/>
              <a:defRPr b="1" sz="2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4" name="Google Shape;194;p109"/>
          <p:cNvSpPr/>
          <p:nvPr>
            <p:ph idx="2" type="pic"/>
          </p:nvPr>
        </p:nvSpPr>
        <p:spPr>
          <a:xfrm>
            <a:off x="2049466" y="676277"/>
            <a:ext cx="6276975" cy="572644"/>
          </a:xfrm>
          <a:prstGeom prst="rect">
            <a:avLst/>
          </a:prstGeom>
          <a:noFill/>
          <a:ln>
            <a:noFill/>
          </a:ln>
        </p:spPr>
        <p:txBody>
          <a:bodyPr anchorCtr="0" anchor="t" bIns="39600" lIns="79225" spcFirstLastPara="1" rIns="79225" wrap="square" tIns="39600">
            <a:spAutoFit/>
          </a:bodyPr>
          <a:lstStyle>
            <a:lvl1pPr lvl="0" marR="0" rtl="0" algn="l">
              <a:spcBef>
                <a:spcPts val="640"/>
              </a:spcBef>
              <a:spcAft>
                <a:spcPts val="0"/>
              </a:spcAft>
              <a:buClr>
                <a:srgbClr val="9FAA00"/>
              </a:buClr>
              <a:buSzPts val="3200"/>
              <a:buFont typeface="Arial"/>
              <a:buNone/>
              <a:defRPr b="0" i="0" sz="3200" u="none" cap="none" strike="noStrike">
                <a:solidFill>
                  <a:schemeClr val="dk1"/>
                </a:solidFill>
                <a:latin typeface="Arial"/>
                <a:ea typeface="Arial"/>
                <a:cs typeface="Arial"/>
                <a:sym typeface="Arial"/>
              </a:defRPr>
            </a:lvl1pPr>
            <a:lvl2pPr lvl="1" marR="0" rtl="0" algn="l">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spcBef>
                <a:spcPts val="480"/>
              </a:spcBef>
              <a:spcAft>
                <a:spcPts val="0"/>
              </a:spcAft>
              <a:buClr>
                <a:srgbClr val="9FAA00"/>
              </a:buClr>
              <a:buSzPts val="2400"/>
              <a:buFont typeface="Arial"/>
              <a:buNone/>
              <a:defRPr b="0" i="0" sz="2400" u="none" cap="none" strike="noStrike">
                <a:solidFill>
                  <a:schemeClr val="dk1"/>
                </a:solidFill>
                <a:latin typeface="Arial"/>
                <a:ea typeface="Arial"/>
                <a:cs typeface="Arial"/>
                <a:sym typeface="Arial"/>
              </a:defRPr>
            </a:lvl3pPr>
            <a:lvl4pPr lvl="3"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95" name="Google Shape;195;p109"/>
          <p:cNvSpPr txBox="1"/>
          <p:nvPr>
            <p:ph idx="1" type="body"/>
          </p:nvPr>
        </p:nvSpPr>
        <p:spPr>
          <a:xfrm>
            <a:off x="2049466" y="5918208"/>
            <a:ext cx="6276975" cy="295457"/>
          </a:xfrm>
          <a:prstGeom prst="rect">
            <a:avLst/>
          </a:prstGeom>
          <a:noFill/>
          <a:ln>
            <a:noFill/>
          </a:ln>
        </p:spPr>
        <p:txBody>
          <a:bodyPr anchorCtr="0" anchor="t" bIns="39600" lIns="79225" spcFirstLastPara="1" rIns="79225" wrap="square" tIns="39600">
            <a:spAutoFit/>
          </a:bodyPr>
          <a:lstStyle>
            <a:lvl1pPr indent="-228600" lvl="0" marL="457200" algn="l">
              <a:spcBef>
                <a:spcPts val="280"/>
              </a:spcBef>
              <a:spcAft>
                <a:spcPts val="0"/>
              </a:spcAft>
              <a:buSzPts val="1400"/>
              <a:buFont typeface="Arial"/>
              <a:buNone/>
              <a:defRPr sz="1400"/>
            </a:lvl1pPr>
            <a:lvl2pPr indent="-228600" lvl="1" marL="914400" algn="l">
              <a:spcBef>
                <a:spcPts val="240"/>
              </a:spcBef>
              <a:spcAft>
                <a:spcPts val="0"/>
              </a:spcAft>
              <a:buClr>
                <a:schemeClr val="dk1"/>
              </a:buClr>
              <a:buSzPts val="1200"/>
              <a:buFont typeface="Arial"/>
              <a:buNone/>
              <a:defRPr sz="1200"/>
            </a:lvl2pPr>
            <a:lvl3pPr indent="-228600" lvl="2" marL="1371600" algn="l">
              <a:spcBef>
                <a:spcPts val="200"/>
              </a:spcBef>
              <a:spcAft>
                <a:spcPts val="0"/>
              </a:spcAft>
              <a:buSzPts val="1000"/>
              <a:buFont typeface="Arial"/>
              <a:buNone/>
              <a:defRPr sz="1000"/>
            </a:lvl3pPr>
            <a:lvl4pPr indent="-228600" lvl="3" marL="1828800" algn="l">
              <a:spcBef>
                <a:spcPts val="180"/>
              </a:spcBef>
              <a:spcAft>
                <a:spcPts val="0"/>
              </a:spcAft>
              <a:buClr>
                <a:schemeClr val="dk1"/>
              </a:buClr>
              <a:buSzPts val="900"/>
              <a:buFont typeface="Arial"/>
              <a:buNone/>
              <a:defRPr sz="900"/>
            </a:lvl4pPr>
            <a:lvl5pPr indent="-228600" lvl="4" marL="2286000" algn="l">
              <a:spcBef>
                <a:spcPts val="180"/>
              </a:spcBef>
              <a:spcAft>
                <a:spcPts val="0"/>
              </a:spcAft>
              <a:buClr>
                <a:schemeClr val="dk1"/>
              </a:buClr>
              <a:buSzPts val="900"/>
              <a:buFont typeface="Arial"/>
              <a:buNone/>
              <a:defRPr sz="900"/>
            </a:lvl5pPr>
            <a:lvl6pPr indent="-228600" lvl="5" marL="2743200" algn="l">
              <a:spcBef>
                <a:spcPts val="180"/>
              </a:spcBef>
              <a:spcAft>
                <a:spcPts val="0"/>
              </a:spcAft>
              <a:buClr>
                <a:schemeClr val="dk1"/>
              </a:buClr>
              <a:buSzPts val="900"/>
              <a:buFont typeface="Arial"/>
              <a:buNone/>
              <a:defRPr sz="900"/>
            </a:lvl6pPr>
            <a:lvl7pPr indent="-228600" lvl="6" marL="3200400" algn="l">
              <a:spcBef>
                <a:spcPts val="180"/>
              </a:spcBef>
              <a:spcAft>
                <a:spcPts val="0"/>
              </a:spcAft>
              <a:buClr>
                <a:schemeClr val="dk1"/>
              </a:buClr>
              <a:buSzPts val="900"/>
              <a:buFont typeface="Arial"/>
              <a:buNone/>
              <a:defRPr sz="900"/>
            </a:lvl7pPr>
            <a:lvl8pPr indent="-228600" lvl="7" marL="3657600" algn="l">
              <a:spcBef>
                <a:spcPts val="180"/>
              </a:spcBef>
              <a:spcAft>
                <a:spcPts val="0"/>
              </a:spcAft>
              <a:buClr>
                <a:schemeClr val="dk1"/>
              </a:buClr>
              <a:buSzPts val="900"/>
              <a:buFont typeface="Arial"/>
              <a:buNone/>
              <a:defRPr sz="900"/>
            </a:lvl8pPr>
            <a:lvl9pPr indent="-228600" lvl="8" marL="4114800" algn="l">
              <a:spcBef>
                <a:spcPts val="180"/>
              </a:spcBef>
              <a:spcAft>
                <a:spcPts val="0"/>
              </a:spcAft>
              <a:buClr>
                <a:schemeClr val="dk1"/>
              </a:buClr>
              <a:buSzPts val="900"/>
              <a:buFont typeface="Arial"/>
              <a:buNone/>
              <a:defRPr sz="900"/>
            </a:lvl9pPr>
          </a:lstStyle>
          <a:p/>
        </p:txBody>
      </p:sp>
      <p:sp>
        <p:nvSpPr>
          <p:cNvPr id="196" name="Google Shape;196;p109"/>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7" name="Google Shape;197;p109"/>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98" name="Shape 198"/>
        <p:cNvGrpSpPr/>
        <p:nvPr/>
      </p:nvGrpSpPr>
      <p:grpSpPr>
        <a:xfrm>
          <a:off x="0" y="0"/>
          <a:ext cx="0" cy="0"/>
          <a:chOff x="0" y="0"/>
          <a:chExt cx="0" cy="0"/>
        </a:xfrm>
      </p:grpSpPr>
      <p:sp>
        <p:nvSpPr>
          <p:cNvPr id="199" name="Google Shape;199;p110"/>
          <p:cNvSpPr txBox="1"/>
          <p:nvPr>
            <p:ph type="title"/>
          </p:nvPr>
        </p:nvSpPr>
        <p:spPr>
          <a:xfrm>
            <a:off x="395288" y="2714625"/>
            <a:ext cx="9410700" cy="850900"/>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0" name="Google Shape;200;p110"/>
          <p:cNvSpPr txBox="1"/>
          <p:nvPr>
            <p:ph idx="1" type="body"/>
          </p:nvPr>
        </p:nvSpPr>
        <p:spPr>
          <a:xfrm rot="5400000">
            <a:off x="-4476095" y="-9829138"/>
            <a:ext cx="384175" cy="28180015"/>
          </a:xfrm>
          <a:prstGeom prst="rect">
            <a:avLst/>
          </a:prstGeom>
          <a:noFill/>
          <a:ln>
            <a:noFill/>
          </a:ln>
        </p:spPr>
        <p:txBody>
          <a:bodyPr anchorCtr="0" anchor="t" bIns="39600" lIns="79225" spcFirstLastPara="1" rIns="79225" wrap="square" tIns="39600">
            <a:sp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1" name="Google Shape;201;p110"/>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2" name="Google Shape;202;p110"/>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03" name="Shape 203"/>
        <p:cNvGrpSpPr/>
        <p:nvPr/>
      </p:nvGrpSpPr>
      <p:grpSpPr>
        <a:xfrm>
          <a:off x="0" y="0"/>
          <a:ext cx="0" cy="0"/>
          <a:chOff x="0" y="0"/>
          <a:chExt cx="0" cy="0"/>
        </a:xfrm>
      </p:grpSpPr>
      <p:sp>
        <p:nvSpPr>
          <p:cNvPr id="204" name="Google Shape;204;p111"/>
          <p:cNvSpPr txBox="1"/>
          <p:nvPr>
            <p:ph type="title"/>
          </p:nvPr>
        </p:nvSpPr>
        <p:spPr>
          <a:xfrm rot="5400000">
            <a:off x="7762883" y="813099"/>
            <a:ext cx="1733550" cy="5546128"/>
          </a:xfrm>
          <a:prstGeom prst="rect">
            <a:avLst/>
          </a:prstGeom>
          <a:noFill/>
          <a:ln>
            <a:noFill/>
          </a:ln>
        </p:spPr>
        <p:txBody>
          <a:bodyPr anchorCtr="0" anchor="ctr" bIns="39600" lIns="79225" spcFirstLastPara="1" rIns="79225" wrap="square" tIns="39600">
            <a:sp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5" name="Google Shape;205;p111"/>
          <p:cNvSpPr txBox="1"/>
          <p:nvPr>
            <p:ph idx="1" type="body"/>
          </p:nvPr>
        </p:nvSpPr>
        <p:spPr>
          <a:xfrm rot="5400000">
            <a:off x="592551" y="-2255433"/>
            <a:ext cx="1733550" cy="11683192"/>
          </a:xfrm>
          <a:prstGeom prst="rect">
            <a:avLst/>
          </a:prstGeom>
          <a:noFill/>
          <a:ln>
            <a:noFill/>
          </a:ln>
        </p:spPr>
        <p:txBody>
          <a:bodyPr anchorCtr="0" anchor="t" bIns="39600" lIns="79225" spcFirstLastPara="1" rIns="79225" wrap="square" tIns="39600">
            <a:spAutoFit/>
          </a:bodyPr>
          <a:lstStyle>
            <a:lvl1pPr indent="-228600" lvl="0" marL="457200" algn="l">
              <a:spcBef>
                <a:spcPts val="360"/>
              </a:spcBef>
              <a:spcAft>
                <a:spcPts val="0"/>
              </a:spcAft>
              <a:buSzPts val="1400"/>
              <a:buNone/>
              <a:defRPr/>
            </a:lvl1pPr>
            <a:lvl2pPr indent="-228600" lvl="1" marL="914400" algn="l">
              <a:spcBef>
                <a:spcPts val="360"/>
              </a:spcBef>
              <a:spcAft>
                <a:spcPts val="0"/>
              </a:spcAft>
              <a:buSzPts val="1400"/>
              <a:buNone/>
              <a:defRPr/>
            </a:lvl2pPr>
            <a:lvl3pPr indent="-342900" lvl="2" marL="1371600" algn="l">
              <a:spcBef>
                <a:spcPts val="360"/>
              </a:spcBef>
              <a:spcAft>
                <a:spcPts val="0"/>
              </a:spcAft>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06" name="Google Shape;206;p111"/>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7" name="Google Shape;207;p111"/>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algn="r">
              <a:spcBef>
                <a:spcPts val="0"/>
              </a:spcBef>
              <a:spcAft>
                <a:spcPts val="0"/>
              </a:spcAft>
              <a:buNone/>
              <a:defRPr sz="1100">
                <a:solidFill>
                  <a:schemeClr val="dk1"/>
                </a:solidFill>
                <a:latin typeface="Arial"/>
                <a:ea typeface="Arial"/>
                <a:cs typeface="Arial"/>
                <a:sym typeface="Arial"/>
              </a:defRPr>
            </a:lvl1pPr>
            <a:lvl2pPr indent="0" lvl="1" marL="0" marR="0" algn="r">
              <a:spcBef>
                <a:spcPts val="0"/>
              </a:spcBef>
              <a:spcAft>
                <a:spcPts val="0"/>
              </a:spcAft>
              <a:buNone/>
              <a:defRPr sz="1100">
                <a:solidFill>
                  <a:schemeClr val="dk1"/>
                </a:solidFill>
                <a:latin typeface="Arial"/>
                <a:ea typeface="Arial"/>
                <a:cs typeface="Arial"/>
                <a:sym typeface="Arial"/>
              </a:defRPr>
            </a:lvl2pPr>
            <a:lvl3pPr indent="0" lvl="2" marL="0" marR="0" algn="r">
              <a:spcBef>
                <a:spcPts val="0"/>
              </a:spcBef>
              <a:spcAft>
                <a:spcPts val="0"/>
              </a:spcAft>
              <a:buNone/>
              <a:defRPr sz="1100">
                <a:solidFill>
                  <a:schemeClr val="dk1"/>
                </a:solidFill>
                <a:latin typeface="Arial"/>
                <a:ea typeface="Arial"/>
                <a:cs typeface="Arial"/>
                <a:sym typeface="Arial"/>
              </a:defRPr>
            </a:lvl3pPr>
            <a:lvl4pPr indent="0" lvl="3" marL="0" marR="0" algn="r">
              <a:spcBef>
                <a:spcPts val="0"/>
              </a:spcBef>
              <a:spcAft>
                <a:spcPts val="0"/>
              </a:spcAft>
              <a:buNone/>
              <a:defRPr sz="1100">
                <a:solidFill>
                  <a:schemeClr val="dk1"/>
                </a:solidFill>
                <a:latin typeface="Arial"/>
                <a:ea typeface="Arial"/>
                <a:cs typeface="Arial"/>
                <a:sym typeface="Arial"/>
              </a:defRPr>
            </a:lvl4pPr>
            <a:lvl5pPr indent="0" lvl="4" marL="0" marR="0" algn="r">
              <a:spcBef>
                <a:spcPts val="0"/>
              </a:spcBef>
              <a:spcAft>
                <a:spcPts val="0"/>
              </a:spcAft>
              <a:buNone/>
              <a:defRPr sz="1100">
                <a:solidFill>
                  <a:schemeClr val="dk1"/>
                </a:solidFill>
                <a:latin typeface="Arial"/>
                <a:ea typeface="Arial"/>
                <a:cs typeface="Arial"/>
                <a:sym typeface="Arial"/>
              </a:defRPr>
            </a:lvl5pPr>
            <a:lvl6pPr indent="0" lvl="5" marL="0" marR="0" algn="r">
              <a:spcBef>
                <a:spcPts val="0"/>
              </a:spcBef>
              <a:spcAft>
                <a:spcPts val="0"/>
              </a:spcAft>
              <a:buNone/>
              <a:defRPr sz="1100">
                <a:solidFill>
                  <a:schemeClr val="dk1"/>
                </a:solidFill>
                <a:latin typeface="Arial"/>
                <a:ea typeface="Arial"/>
                <a:cs typeface="Arial"/>
                <a:sym typeface="Arial"/>
              </a:defRPr>
            </a:lvl6pPr>
            <a:lvl7pPr indent="0" lvl="6" marL="0" marR="0" algn="r">
              <a:spcBef>
                <a:spcPts val="0"/>
              </a:spcBef>
              <a:spcAft>
                <a:spcPts val="0"/>
              </a:spcAft>
              <a:buNone/>
              <a:defRPr sz="1100">
                <a:solidFill>
                  <a:schemeClr val="dk1"/>
                </a:solidFill>
                <a:latin typeface="Arial"/>
                <a:ea typeface="Arial"/>
                <a:cs typeface="Arial"/>
                <a:sym typeface="Arial"/>
              </a:defRPr>
            </a:lvl7pPr>
            <a:lvl8pPr indent="0" lvl="7" marL="0" marR="0" algn="r">
              <a:spcBef>
                <a:spcPts val="0"/>
              </a:spcBef>
              <a:spcAft>
                <a:spcPts val="0"/>
              </a:spcAft>
              <a:buNone/>
              <a:defRPr sz="1100">
                <a:solidFill>
                  <a:schemeClr val="dk1"/>
                </a:solidFill>
                <a:latin typeface="Arial"/>
                <a:ea typeface="Arial"/>
                <a:cs typeface="Arial"/>
                <a:sym typeface="Arial"/>
              </a:defRPr>
            </a:lvl8pPr>
            <a:lvl9pPr indent="0" lvl="8" marL="0" marR="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6" name="Shape 26"/>
        <p:cNvGrpSpPr/>
        <p:nvPr/>
      </p:nvGrpSpPr>
      <p:grpSpPr>
        <a:xfrm>
          <a:off x="0" y="0"/>
          <a:ext cx="0" cy="0"/>
          <a:chOff x="0" y="0"/>
          <a:chExt cx="0" cy="0"/>
        </a:xfrm>
      </p:grpSpPr>
      <p:sp>
        <p:nvSpPr>
          <p:cNvPr id="27" name="Google Shape;27;p78"/>
          <p:cNvSpPr txBox="1"/>
          <p:nvPr>
            <p:ph type="title"/>
          </p:nvPr>
        </p:nvSpPr>
        <p:spPr>
          <a:xfrm>
            <a:off x="395288" y="1763713"/>
            <a:ext cx="9410700" cy="811212"/>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28" name="Google Shape;28;p78"/>
          <p:cNvSpPr txBox="1"/>
          <p:nvPr>
            <p:ph idx="1" type="body"/>
          </p:nvPr>
        </p:nvSpPr>
        <p:spPr>
          <a:xfrm>
            <a:off x="395288" y="2733675"/>
            <a:ext cx="9410700" cy="2409825"/>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 name="Google Shape;29;p78"/>
          <p:cNvSpPr txBox="1"/>
          <p:nvPr>
            <p:ph idx="11" type="ftr"/>
          </p:nvPr>
        </p:nvSpPr>
        <p:spPr>
          <a:xfrm>
            <a:off x="3573463" y="6884988"/>
            <a:ext cx="3313112" cy="525462"/>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30" name="Google Shape;30;p78"/>
          <p:cNvSpPr txBox="1"/>
          <p:nvPr>
            <p:ph idx="12" type="sldNum"/>
          </p:nvPr>
        </p:nvSpPr>
        <p:spPr>
          <a:xfrm>
            <a:off x="7494588" y="6884988"/>
            <a:ext cx="2443162" cy="525462"/>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1" name="Shape 3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32" name="Shape 32"/>
        <p:cNvGrpSpPr/>
        <p:nvPr/>
      </p:nvGrpSpPr>
      <p:grpSpPr>
        <a:xfrm>
          <a:off x="0" y="0"/>
          <a:ext cx="0" cy="0"/>
          <a:chOff x="0" y="0"/>
          <a:chExt cx="0" cy="0"/>
        </a:xfrm>
      </p:grpSpPr>
      <p:sp>
        <p:nvSpPr>
          <p:cNvPr id="33" name="Google Shape;33;p80"/>
          <p:cNvSpPr txBox="1"/>
          <p:nvPr>
            <p:ph idx="1" type="body"/>
          </p:nvPr>
        </p:nvSpPr>
        <p:spPr>
          <a:xfrm>
            <a:off x="719128" y="2012836"/>
            <a:ext cx="9021783" cy="4797552"/>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4" name="Shape 34"/>
        <p:cNvGrpSpPr/>
        <p:nvPr/>
      </p:nvGrpSpPr>
      <p:grpSpPr>
        <a:xfrm>
          <a:off x="0" y="0"/>
          <a:ext cx="0" cy="0"/>
          <a:chOff x="0" y="0"/>
          <a:chExt cx="0" cy="0"/>
        </a:xfrm>
      </p:grpSpPr>
      <p:sp>
        <p:nvSpPr>
          <p:cNvPr id="35" name="Google Shape;35;p81"/>
          <p:cNvSpPr txBox="1"/>
          <p:nvPr>
            <p:ph type="title"/>
          </p:nvPr>
        </p:nvSpPr>
        <p:spPr>
          <a:xfrm>
            <a:off x="713680" y="1885066"/>
            <a:ext cx="9021783" cy="3145275"/>
          </a:xfrm>
          <a:prstGeom prst="rect">
            <a:avLst/>
          </a:prstGeom>
          <a:noFill/>
          <a:ln>
            <a:noFill/>
          </a:ln>
        </p:spPr>
        <p:txBody>
          <a:bodyPr anchorCtr="0" anchor="b" bIns="45700" lIns="91425" spcFirstLastPara="1" rIns="91425" wrap="square" tIns="45700">
            <a:noAutofit/>
          </a:bodyPr>
          <a:lstStyle>
            <a:lvl1pPr lvl="0" marR="0" rtl="0" algn="l">
              <a:lnSpc>
                <a:spcPct val="90000"/>
              </a:lnSpc>
              <a:spcBef>
                <a:spcPts val="0"/>
              </a:spcBef>
              <a:spcAft>
                <a:spcPts val="0"/>
              </a:spcAft>
              <a:buSzPts val="1400"/>
              <a:buNone/>
              <a:defRPr b="0" i="0" sz="60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36" name="Google Shape;36;p81"/>
          <p:cNvSpPr txBox="1"/>
          <p:nvPr>
            <p:ph idx="1" type="body"/>
          </p:nvPr>
        </p:nvSpPr>
        <p:spPr>
          <a:xfrm>
            <a:off x="713680" y="5060096"/>
            <a:ext cx="9021783" cy="1654026"/>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228600" lvl="1" marL="914400" marR="0" rtl="0" algn="l">
              <a:lnSpc>
                <a:spcPct val="90000"/>
              </a:lnSpc>
              <a:spcBef>
                <a:spcPts val="5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228600" lvl="2" marL="1371600" marR="0" rtl="0" algn="l">
              <a:lnSpc>
                <a:spcPct val="90000"/>
              </a:lnSpc>
              <a:spcBef>
                <a:spcPts val="50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228600" lvl="3" marL="1828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228600" lvl="4" marL="22860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228600" lvl="5" marL="27432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228600" lvl="6" marL="32004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228600" lvl="7" marL="36576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228600" lvl="8" marL="4114800" marR="0" rtl="0" algn="l">
              <a:lnSpc>
                <a:spcPct val="90000"/>
              </a:lnSpc>
              <a:spcBef>
                <a:spcPts val="50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37" name="Google Shape;37;p81"/>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38" name="Google Shape;38;p81"/>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39" name="Google Shape;39;p81"/>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82"/>
          <p:cNvSpPr txBox="1"/>
          <p:nvPr>
            <p:ph type="title"/>
          </p:nvPr>
        </p:nvSpPr>
        <p:spPr>
          <a:xfrm>
            <a:off x="720490" y="402568"/>
            <a:ext cx="9021783" cy="1461495"/>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lvl="1"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lvl="2"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lvl="3"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lvl="4"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lvl="5"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lvl="6"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lvl="7"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lvl="8" marR="0" rtl="0" algn="l">
              <a:lnSpc>
                <a:spcPct val="90000"/>
              </a:lnSpc>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42" name="Google Shape;42;p82"/>
          <p:cNvSpPr txBox="1"/>
          <p:nvPr>
            <p:ph idx="1" type="body"/>
          </p:nvPr>
        </p:nvSpPr>
        <p:spPr>
          <a:xfrm>
            <a:off x="720490" y="1853560"/>
            <a:ext cx="4425086" cy="908401"/>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3" name="Google Shape;43;p82"/>
          <p:cNvSpPr txBox="1"/>
          <p:nvPr>
            <p:ph idx="2" type="body"/>
          </p:nvPr>
        </p:nvSpPr>
        <p:spPr>
          <a:xfrm>
            <a:off x="720490" y="2761961"/>
            <a:ext cx="4425086" cy="406242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 name="Google Shape;44;p82"/>
          <p:cNvSpPr txBox="1"/>
          <p:nvPr>
            <p:ph idx="3" type="body"/>
          </p:nvPr>
        </p:nvSpPr>
        <p:spPr>
          <a:xfrm>
            <a:off x="5295394" y="1853560"/>
            <a:ext cx="4446879" cy="908401"/>
          </a:xfrm>
          <a:prstGeom prst="rect">
            <a:avLst/>
          </a:prstGeom>
          <a:noFill/>
          <a:ln>
            <a:noFill/>
          </a:ln>
        </p:spPr>
        <p:txBody>
          <a:bodyPr anchorCtr="0" anchor="b" bIns="45700" lIns="91425" spcFirstLastPara="1" rIns="91425" wrap="square" tIns="45700">
            <a:noAutofit/>
          </a:bodyPr>
          <a:lstStyle>
            <a:lvl1pPr indent="-228600" lvl="0" marL="457200" marR="0" rtl="0" algn="l">
              <a:lnSpc>
                <a:spcPct val="90000"/>
              </a:lnSpc>
              <a:spcBef>
                <a:spcPts val="100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228600" lvl="1" marL="914400" marR="0" rtl="0" algn="l">
              <a:lnSpc>
                <a:spcPct val="90000"/>
              </a:lnSpc>
              <a:spcBef>
                <a:spcPts val="5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228600" lvl="2" marL="1371600" marR="0" rtl="0" algn="l">
              <a:lnSpc>
                <a:spcPct val="90000"/>
              </a:lnSpc>
              <a:spcBef>
                <a:spcPts val="50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228600" lvl="3" marL="1828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228600" lvl="4" marL="22860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228600" lvl="5" marL="27432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90000"/>
              </a:lnSpc>
              <a:spcBef>
                <a:spcPts val="50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45" name="Google Shape;45;p82"/>
          <p:cNvSpPr txBox="1"/>
          <p:nvPr>
            <p:ph idx="4" type="body"/>
          </p:nvPr>
        </p:nvSpPr>
        <p:spPr>
          <a:xfrm>
            <a:off x="5295394" y="2761961"/>
            <a:ext cx="4446879" cy="4062429"/>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 name="Google Shape;46;p82"/>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47" name="Google Shape;47;p82"/>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48" name="Google Shape;48;p82"/>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9" name="Shape 49"/>
        <p:cNvGrpSpPr/>
        <p:nvPr/>
      </p:nvGrpSpPr>
      <p:grpSpPr>
        <a:xfrm>
          <a:off x="0" y="0"/>
          <a:ext cx="0" cy="0"/>
          <a:chOff x="0" y="0"/>
          <a:chExt cx="0" cy="0"/>
        </a:xfrm>
      </p:grpSpPr>
      <p:sp>
        <p:nvSpPr>
          <p:cNvPr id="50" name="Google Shape;50;p83"/>
          <p:cNvSpPr txBox="1"/>
          <p:nvPr>
            <p:ph idx="10" type="dt"/>
          </p:nvPr>
        </p:nvSpPr>
        <p:spPr>
          <a:xfrm>
            <a:off x="719138" y="7008813"/>
            <a:ext cx="235426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51" name="Google Shape;51;p83"/>
          <p:cNvSpPr txBox="1"/>
          <p:nvPr>
            <p:ph idx="11" type="ftr"/>
          </p:nvPr>
        </p:nvSpPr>
        <p:spPr>
          <a:xfrm>
            <a:off x="3465513" y="7008813"/>
            <a:ext cx="3529012" cy="401637"/>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3000">
                <a:solidFill>
                  <a:srgbClr val="E3284A"/>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52" name="Google Shape;52;p83"/>
          <p:cNvSpPr txBox="1"/>
          <p:nvPr>
            <p:ph idx="12" type="sldNum"/>
          </p:nvPr>
        </p:nvSpPr>
        <p:spPr>
          <a:xfrm>
            <a:off x="7386638" y="7008813"/>
            <a:ext cx="2354262" cy="401637"/>
          </a:xfrm>
          <a:prstGeom prst="rect">
            <a:avLst/>
          </a:prstGeom>
          <a:noFill/>
          <a:ln>
            <a:noFill/>
          </a:ln>
        </p:spPr>
        <p:txBody>
          <a:bodyPr anchorCtr="0" anchor="t" bIns="45700" lIns="91425" spcFirstLastPara="1" rIns="91425" wrap="square" tIns="45700">
            <a:noAutofit/>
          </a:bodyPr>
          <a:lstStyle>
            <a:lvl1pPr indent="0" lvl="0" marL="0" marR="0" rtl="0" algn="l">
              <a:spcBef>
                <a:spcPts val="0"/>
              </a:spcBef>
              <a:spcAft>
                <a:spcPts val="0"/>
              </a:spcAft>
              <a:buNone/>
              <a:defRPr sz="3000">
                <a:solidFill>
                  <a:srgbClr val="E3284A"/>
                </a:solidFill>
                <a:latin typeface="Arial"/>
                <a:ea typeface="Arial"/>
                <a:cs typeface="Arial"/>
                <a:sym typeface="Arial"/>
              </a:defRPr>
            </a:lvl1pPr>
            <a:lvl2pPr indent="0" lvl="1" marL="0" marR="0" rtl="0" algn="l">
              <a:spcBef>
                <a:spcPts val="0"/>
              </a:spcBef>
              <a:spcAft>
                <a:spcPts val="0"/>
              </a:spcAft>
              <a:buNone/>
              <a:defRPr sz="3000">
                <a:solidFill>
                  <a:srgbClr val="E3284A"/>
                </a:solidFill>
                <a:latin typeface="Arial"/>
                <a:ea typeface="Arial"/>
                <a:cs typeface="Arial"/>
                <a:sym typeface="Arial"/>
              </a:defRPr>
            </a:lvl2pPr>
            <a:lvl3pPr indent="0" lvl="2" marL="0" marR="0" rtl="0" algn="l">
              <a:spcBef>
                <a:spcPts val="0"/>
              </a:spcBef>
              <a:spcAft>
                <a:spcPts val="0"/>
              </a:spcAft>
              <a:buNone/>
              <a:defRPr sz="3000">
                <a:solidFill>
                  <a:srgbClr val="E3284A"/>
                </a:solidFill>
                <a:latin typeface="Arial"/>
                <a:ea typeface="Arial"/>
                <a:cs typeface="Arial"/>
                <a:sym typeface="Arial"/>
              </a:defRPr>
            </a:lvl3pPr>
            <a:lvl4pPr indent="0" lvl="3" marL="0" marR="0" rtl="0" algn="l">
              <a:spcBef>
                <a:spcPts val="0"/>
              </a:spcBef>
              <a:spcAft>
                <a:spcPts val="0"/>
              </a:spcAft>
              <a:buNone/>
              <a:defRPr sz="3000">
                <a:solidFill>
                  <a:srgbClr val="E3284A"/>
                </a:solidFill>
                <a:latin typeface="Arial"/>
                <a:ea typeface="Arial"/>
                <a:cs typeface="Arial"/>
                <a:sym typeface="Arial"/>
              </a:defRPr>
            </a:lvl4pPr>
            <a:lvl5pPr indent="0" lvl="4" marL="0" marR="0" rtl="0" algn="l">
              <a:spcBef>
                <a:spcPts val="0"/>
              </a:spcBef>
              <a:spcAft>
                <a:spcPts val="0"/>
              </a:spcAft>
              <a:buNone/>
              <a:defRPr sz="3000">
                <a:solidFill>
                  <a:srgbClr val="E3284A"/>
                </a:solidFill>
                <a:latin typeface="Arial"/>
                <a:ea typeface="Arial"/>
                <a:cs typeface="Arial"/>
                <a:sym typeface="Arial"/>
              </a:defRPr>
            </a:lvl5pPr>
            <a:lvl6pPr indent="0" lvl="5" marL="0" marR="0" rtl="0" algn="l">
              <a:spcBef>
                <a:spcPts val="0"/>
              </a:spcBef>
              <a:spcAft>
                <a:spcPts val="0"/>
              </a:spcAft>
              <a:buNone/>
              <a:defRPr sz="3000">
                <a:solidFill>
                  <a:srgbClr val="E3284A"/>
                </a:solidFill>
                <a:latin typeface="Arial"/>
                <a:ea typeface="Arial"/>
                <a:cs typeface="Arial"/>
                <a:sym typeface="Arial"/>
              </a:defRPr>
            </a:lvl6pPr>
            <a:lvl7pPr indent="0" lvl="6" marL="0" marR="0" rtl="0" algn="l">
              <a:spcBef>
                <a:spcPts val="0"/>
              </a:spcBef>
              <a:spcAft>
                <a:spcPts val="0"/>
              </a:spcAft>
              <a:buNone/>
              <a:defRPr sz="3000">
                <a:solidFill>
                  <a:srgbClr val="E3284A"/>
                </a:solidFill>
                <a:latin typeface="Arial"/>
                <a:ea typeface="Arial"/>
                <a:cs typeface="Arial"/>
                <a:sym typeface="Arial"/>
              </a:defRPr>
            </a:lvl7pPr>
            <a:lvl8pPr indent="0" lvl="7" marL="0" marR="0" rtl="0" algn="l">
              <a:spcBef>
                <a:spcPts val="0"/>
              </a:spcBef>
              <a:spcAft>
                <a:spcPts val="0"/>
              </a:spcAft>
              <a:buNone/>
              <a:defRPr sz="3000">
                <a:solidFill>
                  <a:srgbClr val="E3284A"/>
                </a:solidFill>
                <a:latin typeface="Arial"/>
                <a:ea typeface="Arial"/>
                <a:cs typeface="Arial"/>
                <a:sym typeface="Arial"/>
              </a:defRPr>
            </a:lvl8pPr>
            <a:lvl9pPr indent="0" lvl="8" marL="0" marR="0" rtl="0" algn="l">
              <a:spcBef>
                <a:spcPts val="0"/>
              </a:spcBef>
              <a:spcAft>
                <a:spcPts val="0"/>
              </a:spcAft>
              <a:buNone/>
              <a:defRPr sz="3000">
                <a:solidFill>
                  <a:srgbClr val="E3284A"/>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theme" Target="../theme/theme1.xml"/><Relationship Id="rId14" Type="http://schemas.openxmlformats.org/officeDocument/2006/relationships/slideLayout" Target="../slideLayouts/slideLayout1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image" Target="../media/image4.png"/><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theme" Target="../theme/theme3.xml"/><Relationship Id="rId12" Type="http://schemas.openxmlformats.org/officeDocument/2006/relationships/slideLayout" Target="../slideLayouts/slideLayout35.xml"/><Relationship Id="rId1" Type="http://schemas.openxmlformats.org/officeDocument/2006/relationships/image" Target="../media/image4.pn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id="10" name="Google Shape;10;p74"/>
          <p:cNvPicPr preferRelativeResize="0"/>
          <p:nvPr/>
        </p:nvPicPr>
        <p:blipFill rotWithShape="1">
          <a:blip r:embed="rId1">
            <a:alphaModFix/>
          </a:blip>
          <a:srcRect b="0" l="0" r="0" t="0"/>
          <a:stretch/>
        </p:blipFill>
        <p:spPr>
          <a:xfrm>
            <a:off x="8070850" y="534988"/>
            <a:ext cx="1582738" cy="860425"/>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9" name="Shape 79"/>
        <p:cNvGrpSpPr/>
        <p:nvPr/>
      </p:nvGrpSpPr>
      <p:grpSpPr>
        <a:xfrm>
          <a:off x="0" y="0"/>
          <a:ext cx="0" cy="0"/>
          <a:chOff x="0" y="0"/>
          <a:chExt cx="0" cy="0"/>
        </a:xfrm>
      </p:grpSpPr>
      <p:sp>
        <p:nvSpPr>
          <p:cNvPr id="80" name="Google Shape;80;p88"/>
          <p:cNvSpPr txBox="1"/>
          <p:nvPr>
            <p:ph type="title"/>
          </p:nvPr>
        </p:nvSpPr>
        <p:spPr>
          <a:xfrm>
            <a:off x="395288" y="1763713"/>
            <a:ext cx="9410700" cy="811212"/>
          </a:xfrm>
          <a:prstGeom prst="rect">
            <a:avLst/>
          </a:prstGeom>
          <a:noFill/>
          <a:ln>
            <a:noFill/>
          </a:ln>
        </p:spPr>
        <p:txBody>
          <a:bodyPr anchorCtr="0" anchor="ctr" bIns="39600" lIns="79225" spcFirstLastPara="1" rIns="79225" wrap="square" tIns="39600">
            <a:spAutoFit/>
          </a:bodyPr>
          <a:lstStyle>
            <a:lvl1pPr lvl="0"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1pPr>
            <a:lvl2pPr lvl="1"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2pPr>
            <a:lvl3pPr lvl="2"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3pPr>
            <a:lvl4pPr lvl="3"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4pPr>
            <a:lvl5pPr lvl="4"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5pPr>
            <a:lvl6pPr lvl="5"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6pPr>
            <a:lvl7pPr lvl="6"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7pPr>
            <a:lvl8pPr lvl="7"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8pPr>
            <a:lvl9pPr lvl="8" marR="0" rtl="0" algn="l">
              <a:spcBef>
                <a:spcPts val="0"/>
              </a:spcBef>
              <a:spcAft>
                <a:spcPts val="0"/>
              </a:spcAft>
              <a:buSzPts val="1400"/>
              <a:buNone/>
              <a:defRPr b="0" i="0" sz="4800" u="none" cap="none" strike="noStrike">
                <a:solidFill>
                  <a:srgbClr val="EF6820"/>
                </a:solidFill>
                <a:latin typeface="Arial"/>
                <a:ea typeface="Arial"/>
                <a:cs typeface="Arial"/>
                <a:sym typeface="Arial"/>
              </a:defRPr>
            </a:lvl9pPr>
          </a:lstStyle>
          <a:p/>
        </p:txBody>
      </p:sp>
      <p:sp>
        <p:nvSpPr>
          <p:cNvPr id="81" name="Google Shape;81;p88"/>
          <p:cNvSpPr txBox="1"/>
          <p:nvPr>
            <p:ph idx="1" type="body"/>
          </p:nvPr>
        </p:nvSpPr>
        <p:spPr>
          <a:xfrm>
            <a:off x="395288" y="2733675"/>
            <a:ext cx="9410700" cy="2409825"/>
          </a:xfrm>
          <a:prstGeom prst="rect">
            <a:avLst/>
          </a:prstGeom>
          <a:noFill/>
          <a:ln>
            <a:noFill/>
          </a:ln>
        </p:spPr>
        <p:txBody>
          <a:bodyPr anchorCtr="0" anchor="t" bIns="39600" lIns="79225" spcFirstLastPara="1" rIns="79225" wrap="square" tIns="39600">
            <a:spAutoFit/>
          </a:bodyPr>
          <a:lstStyle>
            <a:lvl1pPr indent="-406400" lvl="0" marL="457200" marR="0" rtl="0" algn="l">
              <a:spcBef>
                <a:spcPts val="560"/>
              </a:spcBef>
              <a:spcAft>
                <a:spcPts val="0"/>
              </a:spcAft>
              <a:buClr>
                <a:srgbClr val="EF6820"/>
              </a:buClr>
              <a:buSzPts val="2800"/>
              <a:buFont typeface="Arial"/>
              <a:buChar char="•"/>
              <a:defRPr b="0" i="0" sz="2800" u="none" cap="none" strike="noStrike">
                <a:solidFill>
                  <a:schemeClr val="dk1"/>
                </a:solidFill>
                <a:latin typeface="Arial"/>
                <a:ea typeface="Arial"/>
                <a:cs typeface="Arial"/>
                <a:sym typeface="Arial"/>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406400" lvl="2" marL="1371600" marR="0" rtl="0" algn="l">
              <a:spcBef>
                <a:spcPts val="560"/>
              </a:spcBef>
              <a:spcAft>
                <a:spcPts val="0"/>
              </a:spcAft>
              <a:buClr>
                <a:srgbClr val="9FAA00"/>
              </a:buClr>
              <a:buSzPts val="2800"/>
              <a:buFont typeface="Arial"/>
              <a:buChar char="•"/>
              <a:defRPr b="0" i="0" sz="2800" u="none" cap="none" strike="noStrike">
                <a:solidFill>
                  <a:schemeClr val="dk1"/>
                </a:solidFill>
                <a:latin typeface="Arial"/>
                <a:ea typeface="Arial"/>
                <a:cs typeface="Arial"/>
                <a:sym typeface="A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82" name="Google Shape;82;p88"/>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marR="0" rtl="0" algn="ctr">
              <a:spcBef>
                <a:spcPts val="0"/>
              </a:spcBef>
              <a:spcAft>
                <a:spcPts val="0"/>
              </a:spcAft>
              <a:buSzPts val="1400"/>
              <a:buNone/>
              <a:defRPr sz="1100">
                <a:solidFill>
                  <a:schemeClr val="dk1"/>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83" name="Google Shape;83;p88"/>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rtl="0" algn="r">
              <a:spcBef>
                <a:spcPts val="0"/>
              </a:spcBef>
              <a:spcAft>
                <a:spcPts val="0"/>
              </a:spcAft>
              <a:buNone/>
              <a:defRPr sz="1100">
                <a:solidFill>
                  <a:schemeClr val="dk1"/>
                </a:solidFill>
                <a:latin typeface="Arial"/>
                <a:ea typeface="Arial"/>
                <a:cs typeface="Arial"/>
                <a:sym typeface="Arial"/>
              </a:defRPr>
            </a:lvl1pPr>
            <a:lvl2pPr indent="0" lvl="1" marL="0" marR="0" rtl="0" algn="r">
              <a:spcBef>
                <a:spcPts val="0"/>
              </a:spcBef>
              <a:spcAft>
                <a:spcPts val="0"/>
              </a:spcAft>
              <a:buNone/>
              <a:defRPr sz="1100">
                <a:solidFill>
                  <a:schemeClr val="dk1"/>
                </a:solidFill>
                <a:latin typeface="Arial"/>
                <a:ea typeface="Arial"/>
                <a:cs typeface="Arial"/>
                <a:sym typeface="Arial"/>
              </a:defRPr>
            </a:lvl2pPr>
            <a:lvl3pPr indent="0" lvl="2" marL="0" marR="0" rtl="0" algn="r">
              <a:spcBef>
                <a:spcPts val="0"/>
              </a:spcBef>
              <a:spcAft>
                <a:spcPts val="0"/>
              </a:spcAft>
              <a:buNone/>
              <a:defRPr sz="1100">
                <a:solidFill>
                  <a:schemeClr val="dk1"/>
                </a:solidFill>
                <a:latin typeface="Arial"/>
                <a:ea typeface="Arial"/>
                <a:cs typeface="Arial"/>
                <a:sym typeface="Arial"/>
              </a:defRPr>
            </a:lvl3pPr>
            <a:lvl4pPr indent="0" lvl="3" marL="0" marR="0" rtl="0" algn="r">
              <a:spcBef>
                <a:spcPts val="0"/>
              </a:spcBef>
              <a:spcAft>
                <a:spcPts val="0"/>
              </a:spcAft>
              <a:buNone/>
              <a:defRPr sz="1100">
                <a:solidFill>
                  <a:schemeClr val="dk1"/>
                </a:solidFill>
                <a:latin typeface="Arial"/>
                <a:ea typeface="Arial"/>
                <a:cs typeface="Arial"/>
                <a:sym typeface="Arial"/>
              </a:defRPr>
            </a:lvl4pPr>
            <a:lvl5pPr indent="0" lvl="4" marL="0" marR="0" rtl="0" algn="r">
              <a:spcBef>
                <a:spcPts val="0"/>
              </a:spcBef>
              <a:spcAft>
                <a:spcPts val="0"/>
              </a:spcAft>
              <a:buNone/>
              <a:defRPr sz="1100">
                <a:solidFill>
                  <a:schemeClr val="dk1"/>
                </a:solidFill>
                <a:latin typeface="Arial"/>
                <a:ea typeface="Arial"/>
                <a:cs typeface="Arial"/>
                <a:sym typeface="Arial"/>
              </a:defRPr>
            </a:lvl5pPr>
            <a:lvl6pPr indent="0" lvl="5" marL="0" marR="0" rtl="0" algn="r">
              <a:spcBef>
                <a:spcPts val="0"/>
              </a:spcBef>
              <a:spcAft>
                <a:spcPts val="0"/>
              </a:spcAft>
              <a:buNone/>
              <a:defRPr sz="1100">
                <a:solidFill>
                  <a:schemeClr val="dk1"/>
                </a:solidFill>
                <a:latin typeface="Arial"/>
                <a:ea typeface="Arial"/>
                <a:cs typeface="Arial"/>
                <a:sym typeface="Arial"/>
              </a:defRPr>
            </a:lvl6pPr>
            <a:lvl7pPr indent="0" lvl="6" marL="0" marR="0" rtl="0" algn="r">
              <a:spcBef>
                <a:spcPts val="0"/>
              </a:spcBef>
              <a:spcAft>
                <a:spcPts val="0"/>
              </a:spcAft>
              <a:buNone/>
              <a:defRPr sz="1100">
                <a:solidFill>
                  <a:schemeClr val="dk1"/>
                </a:solidFill>
                <a:latin typeface="Arial"/>
                <a:ea typeface="Arial"/>
                <a:cs typeface="Arial"/>
                <a:sym typeface="Arial"/>
              </a:defRPr>
            </a:lvl7pPr>
            <a:lvl8pPr indent="0" lvl="7" marL="0" marR="0" rtl="0" algn="r">
              <a:spcBef>
                <a:spcPts val="0"/>
              </a:spcBef>
              <a:spcAft>
                <a:spcPts val="0"/>
              </a:spcAft>
              <a:buNone/>
              <a:defRPr sz="1100">
                <a:solidFill>
                  <a:schemeClr val="dk1"/>
                </a:solidFill>
                <a:latin typeface="Arial"/>
                <a:ea typeface="Arial"/>
                <a:cs typeface="Arial"/>
                <a:sym typeface="Arial"/>
              </a:defRPr>
            </a:lvl8pPr>
            <a:lvl9pPr indent="0" lvl="8" marL="0" marR="0" rtl="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descr="OU_masterlogo_colour_19mm" id="84" name="Google Shape;84;p88"/>
          <p:cNvPicPr preferRelativeResize="0"/>
          <p:nvPr/>
        </p:nvPicPr>
        <p:blipFill rotWithShape="1">
          <a:blip r:embed="rId1">
            <a:alphaModFix/>
          </a:blip>
          <a:srcRect b="0" l="0" r="0" t="0"/>
          <a:stretch/>
        </p:blipFill>
        <p:spPr>
          <a:xfrm>
            <a:off x="8974138" y="395288"/>
            <a:ext cx="1181100" cy="8064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4" name="Shape 144"/>
        <p:cNvGrpSpPr/>
        <p:nvPr/>
      </p:nvGrpSpPr>
      <p:grpSpPr>
        <a:xfrm>
          <a:off x="0" y="0"/>
          <a:ext cx="0" cy="0"/>
          <a:chOff x="0" y="0"/>
          <a:chExt cx="0" cy="0"/>
        </a:xfrm>
      </p:grpSpPr>
      <p:sp>
        <p:nvSpPr>
          <p:cNvPr id="145" name="Google Shape;145;p100"/>
          <p:cNvSpPr txBox="1"/>
          <p:nvPr>
            <p:ph type="title"/>
          </p:nvPr>
        </p:nvSpPr>
        <p:spPr>
          <a:xfrm>
            <a:off x="395288" y="2714625"/>
            <a:ext cx="9410700" cy="850900"/>
          </a:xfrm>
          <a:prstGeom prst="rect">
            <a:avLst/>
          </a:prstGeom>
          <a:noFill/>
          <a:ln>
            <a:noFill/>
          </a:ln>
        </p:spPr>
        <p:txBody>
          <a:bodyPr anchorCtr="0" anchor="ctr" bIns="39600" lIns="79225" spcFirstLastPara="1" rIns="79225" wrap="square" tIns="39600">
            <a:spAutoFit/>
          </a:bodyPr>
          <a:lstStyle>
            <a:lvl1pPr lvl="0" marR="0" rtl="0" algn="l">
              <a:spcBef>
                <a:spcPts val="0"/>
              </a:spcBef>
              <a:spcAft>
                <a:spcPts val="0"/>
              </a:spcAft>
              <a:buSzPts val="1400"/>
              <a:buNone/>
              <a:defRPr b="0" i="0" sz="5000" u="none" cap="none" strike="noStrike">
                <a:solidFill>
                  <a:schemeClr val="dk1"/>
                </a:solidFill>
                <a:latin typeface="Arial"/>
                <a:ea typeface="Arial"/>
                <a:cs typeface="Arial"/>
                <a:sym typeface="Arial"/>
              </a:defRPr>
            </a:lvl1pPr>
            <a:lvl2pPr lvl="1" marR="0" rtl="0" algn="l">
              <a:spcBef>
                <a:spcPts val="0"/>
              </a:spcBef>
              <a:spcAft>
                <a:spcPts val="0"/>
              </a:spcAft>
              <a:buSzPts val="1400"/>
              <a:buNone/>
              <a:defRPr b="0" i="0" sz="50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50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50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50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50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50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50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5000" u="none" cap="none" strike="noStrike">
                <a:solidFill>
                  <a:schemeClr val="dk1"/>
                </a:solidFill>
                <a:latin typeface="Arial"/>
                <a:ea typeface="Arial"/>
                <a:cs typeface="Arial"/>
                <a:sym typeface="Arial"/>
              </a:defRPr>
            </a:lvl9pPr>
          </a:lstStyle>
          <a:p/>
        </p:txBody>
      </p:sp>
      <p:sp>
        <p:nvSpPr>
          <p:cNvPr id="146" name="Google Shape;146;p100"/>
          <p:cNvSpPr txBox="1"/>
          <p:nvPr>
            <p:ph idx="1" type="body"/>
          </p:nvPr>
        </p:nvSpPr>
        <p:spPr>
          <a:xfrm>
            <a:off x="395288" y="4068763"/>
            <a:ext cx="9410700" cy="387350"/>
          </a:xfrm>
          <a:prstGeom prst="rect">
            <a:avLst/>
          </a:prstGeom>
          <a:noFill/>
          <a:ln>
            <a:noFill/>
          </a:ln>
        </p:spPr>
        <p:txBody>
          <a:bodyPr anchorCtr="0" anchor="t" bIns="39600" lIns="79225" spcFirstLastPara="1" rIns="79225" wrap="square" tIns="39600">
            <a:spAutoFit/>
          </a:bodyPr>
          <a:lstStyle>
            <a:lvl1pPr indent="-228600" lvl="0" marL="457200" marR="0" rtl="0" algn="l">
              <a:spcBef>
                <a:spcPts val="400"/>
              </a:spcBef>
              <a:spcAft>
                <a:spcPts val="0"/>
              </a:spcAft>
              <a:buSzPts val="1400"/>
              <a:buNone/>
              <a:defRPr b="0" i="0" sz="2000" u="none" cap="none" strike="noStrike">
                <a:solidFill>
                  <a:schemeClr val="dk1"/>
                </a:solidFill>
                <a:latin typeface="Arial"/>
                <a:ea typeface="Arial"/>
                <a:cs typeface="Arial"/>
                <a:sym typeface="Arial"/>
              </a:defRPr>
            </a:lvl1pPr>
            <a:lvl2pPr indent="-228600" lvl="1" marL="914400" marR="0" rtl="0" algn="l">
              <a:spcBef>
                <a:spcPts val="560"/>
              </a:spcBef>
              <a:spcAft>
                <a:spcPts val="0"/>
              </a:spcAft>
              <a:buSzPts val="1400"/>
              <a:buNone/>
              <a:defRPr b="0" i="0" sz="2800" u="none" cap="none" strike="noStrike">
                <a:solidFill>
                  <a:schemeClr val="dk1"/>
                </a:solidFill>
                <a:latin typeface="Arial"/>
                <a:ea typeface="Arial"/>
                <a:cs typeface="Arial"/>
                <a:sym typeface="Arial"/>
              </a:defRPr>
            </a:lvl2pPr>
            <a:lvl3pPr indent="-406400" lvl="2" marL="1371600" marR="0" rtl="0" algn="l">
              <a:spcBef>
                <a:spcPts val="560"/>
              </a:spcBef>
              <a:spcAft>
                <a:spcPts val="0"/>
              </a:spcAft>
              <a:buClr>
                <a:srgbClr val="9FAA00"/>
              </a:buClr>
              <a:buSzPts val="2800"/>
              <a:buFont typeface="Arial"/>
              <a:buChar char="•"/>
              <a:defRPr b="0" i="0" sz="2800" u="none" cap="none" strike="noStrike">
                <a:solidFill>
                  <a:schemeClr val="dk1"/>
                </a:solidFill>
                <a:latin typeface="Arial"/>
                <a:ea typeface="Arial"/>
                <a:cs typeface="Arial"/>
                <a:sym typeface="Arial"/>
              </a:defRPr>
            </a:lvl3pPr>
            <a:lvl4pPr indent="-406400" lvl="3" marL="1828800" marR="0" rtl="0" algn="l">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7" name="Google Shape;147;p100"/>
          <p:cNvSpPr txBox="1"/>
          <p:nvPr>
            <p:ph idx="11" type="ftr"/>
          </p:nvPr>
        </p:nvSpPr>
        <p:spPr>
          <a:xfrm>
            <a:off x="3573463" y="6884988"/>
            <a:ext cx="3313112" cy="525462"/>
          </a:xfrm>
          <a:prstGeom prst="rect">
            <a:avLst/>
          </a:prstGeom>
          <a:noFill/>
          <a:ln>
            <a:noFill/>
          </a:ln>
        </p:spPr>
        <p:txBody>
          <a:bodyPr anchorCtr="0" anchor="t" bIns="39600" lIns="79225" spcFirstLastPara="1" rIns="79225" wrap="square" tIns="39600">
            <a:noAutofit/>
          </a:bodyPr>
          <a:lstStyle>
            <a:lvl1pPr lvl="0" marR="0" rtl="0" algn="ctr">
              <a:spcBef>
                <a:spcPts val="0"/>
              </a:spcBef>
              <a:spcAft>
                <a:spcPts val="0"/>
              </a:spcAft>
              <a:buSzPts val="1400"/>
              <a:buNone/>
              <a:defRPr sz="1100">
                <a:solidFill>
                  <a:schemeClr val="dk1"/>
                </a:solidFill>
                <a:latin typeface="Arial"/>
                <a:ea typeface="Arial"/>
                <a:cs typeface="Arial"/>
                <a:sym typeface="Arial"/>
              </a:defRPr>
            </a:lvl1pPr>
            <a:lvl2pPr lvl="1"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2pPr>
            <a:lvl3pPr lvl="2"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3pPr>
            <a:lvl4pPr lvl="3"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4pPr>
            <a:lvl5pPr lvl="4"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5pPr>
            <a:lvl6pPr lvl="5"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6pPr>
            <a:lvl7pPr lvl="6"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7pPr>
            <a:lvl8pPr lvl="7"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8pPr>
            <a:lvl9pPr lvl="8" marR="0" rtl="0" algn="l">
              <a:spcBef>
                <a:spcPts val="0"/>
              </a:spcBef>
              <a:spcAft>
                <a:spcPts val="0"/>
              </a:spcAft>
              <a:buSzPts val="1400"/>
              <a:buNone/>
              <a:defRPr b="0" i="0" sz="3000" u="none" cap="none" strike="noStrike">
                <a:solidFill>
                  <a:srgbClr val="E3284A"/>
                </a:solidFill>
                <a:latin typeface="Arial"/>
                <a:ea typeface="Arial"/>
                <a:cs typeface="Arial"/>
                <a:sym typeface="Arial"/>
              </a:defRPr>
            </a:lvl9pPr>
          </a:lstStyle>
          <a:p/>
        </p:txBody>
      </p:sp>
      <p:sp>
        <p:nvSpPr>
          <p:cNvPr id="148" name="Google Shape;148;p100"/>
          <p:cNvSpPr txBox="1"/>
          <p:nvPr>
            <p:ph idx="12" type="sldNum"/>
          </p:nvPr>
        </p:nvSpPr>
        <p:spPr>
          <a:xfrm>
            <a:off x="7494588" y="6884988"/>
            <a:ext cx="2443162" cy="525462"/>
          </a:xfrm>
          <a:prstGeom prst="rect">
            <a:avLst/>
          </a:prstGeom>
          <a:noFill/>
          <a:ln>
            <a:noFill/>
          </a:ln>
        </p:spPr>
        <p:txBody>
          <a:bodyPr anchorCtr="0" anchor="t" bIns="39600" lIns="79225" spcFirstLastPara="1" rIns="79225" wrap="square" tIns="39600">
            <a:noAutofit/>
          </a:bodyPr>
          <a:lstStyle>
            <a:lvl1pPr indent="0" lvl="0" marL="0" marR="0" rtl="0" algn="r">
              <a:spcBef>
                <a:spcPts val="0"/>
              </a:spcBef>
              <a:spcAft>
                <a:spcPts val="0"/>
              </a:spcAft>
              <a:buNone/>
              <a:defRPr sz="1100">
                <a:solidFill>
                  <a:schemeClr val="dk1"/>
                </a:solidFill>
                <a:latin typeface="Arial"/>
                <a:ea typeface="Arial"/>
                <a:cs typeface="Arial"/>
                <a:sym typeface="Arial"/>
              </a:defRPr>
            </a:lvl1pPr>
            <a:lvl2pPr indent="0" lvl="1" marL="0" marR="0" rtl="0" algn="r">
              <a:spcBef>
                <a:spcPts val="0"/>
              </a:spcBef>
              <a:spcAft>
                <a:spcPts val="0"/>
              </a:spcAft>
              <a:buNone/>
              <a:defRPr sz="1100">
                <a:solidFill>
                  <a:schemeClr val="dk1"/>
                </a:solidFill>
                <a:latin typeface="Arial"/>
                <a:ea typeface="Arial"/>
                <a:cs typeface="Arial"/>
                <a:sym typeface="Arial"/>
              </a:defRPr>
            </a:lvl2pPr>
            <a:lvl3pPr indent="0" lvl="2" marL="0" marR="0" rtl="0" algn="r">
              <a:spcBef>
                <a:spcPts val="0"/>
              </a:spcBef>
              <a:spcAft>
                <a:spcPts val="0"/>
              </a:spcAft>
              <a:buNone/>
              <a:defRPr sz="1100">
                <a:solidFill>
                  <a:schemeClr val="dk1"/>
                </a:solidFill>
                <a:latin typeface="Arial"/>
                <a:ea typeface="Arial"/>
                <a:cs typeface="Arial"/>
                <a:sym typeface="Arial"/>
              </a:defRPr>
            </a:lvl3pPr>
            <a:lvl4pPr indent="0" lvl="3" marL="0" marR="0" rtl="0" algn="r">
              <a:spcBef>
                <a:spcPts val="0"/>
              </a:spcBef>
              <a:spcAft>
                <a:spcPts val="0"/>
              </a:spcAft>
              <a:buNone/>
              <a:defRPr sz="1100">
                <a:solidFill>
                  <a:schemeClr val="dk1"/>
                </a:solidFill>
                <a:latin typeface="Arial"/>
                <a:ea typeface="Arial"/>
                <a:cs typeface="Arial"/>
                <a:sym typeface="Arial"/>
              </a:defRPr>
            </a:lvl4pPr>
            <a:lvl5pPr indent="0" lvl="4" marL="0" marR="0" rtl="0" algn="r">
              <a:spcBef>
                <a:spcPts val="0"/>
              </a:spcBef>
              <a:spcAft>
                <a:spcPts val="0"/>
              </a:spcAft>
              <a:buNone/>
              <a:defRPr sz="1100">
                <a:solidFill>
                  <a:schemeClr val="dk1"/>
                </a:solidFill>
                <a:latin typeface="Arial"/>
                <a:ea typeface="Arial"/>
                <a:cs typeface="Arial"/>
                <a:sym typeface="Arial"/>
              </a:defRPr>
            </a:lvl5pPr>
            <a:lvl6pPr indent="0" lvl="5" marL="0" marR="0" rtl="0" algn="r">
              <a:spcBef>
                <a:spcPts val="0"/>
              </a:spcBef>
              <a:spcAft>
                <a:spcPts val="0"/>
              </a:spcAft>
              <a:buNone/>
              <a:defRPr sz="1100">
                <a:solidFill>
                  <a:schemeClr val="dk1"/>
                </a:solidFill>
                <a:latin typeface="Arial"/>
                <a:ea typeface="Arial"/>
                <a:cs typeface="Arial"/>
                <a:sym typeface="Arial"/>
              </a:defRPr>
            </a:lvl6pPr>
            <a:lvl7pPr indent="0" lvl="6" marL="0" marR="0" rtl="0" algn="r">
              <a:spcBef>
                <a:spcPts val="0"/>
              </a:spcBef>
              <a:spcAft>
                <a:spcPts val="0"/>
              </a:spcAft>
              <a:buNone/>
              <a:defRPr sz="1100">
                <a:solidFill>
                  <a:schemeClr val="dk1"/>
                </a:solidFill>
                <a:latin typeface="Arial"/>
                <a:ea typeface="Arial"/>
                <a:cs typeface="Arial"/>
                <a:sym typeface="Arial"/>
              </a:defRPr>
            </a:lvl7pPr>
            <a:lvl8pPr indent="0" lvl="7" marL="0" marR="0" rtl="0" algn="r">
              <a:spcBef>
                <a:spcPts val="0"/>
              </a:spcBef>
              <a:spcAft>
                <a:spcPts val="0"/>
              </a:spcAft>
              <a:buNone/>
              <a:defRPr sz="1100">
                <a:solidFill>
                  <a:schemeClr val="dk1"/>
                </a:solidFill>
                <a:latin typeface="Arial"/>
                <a:ea typeface="Arial"/>
                <a:cs typeface="Arial"/>
                <a:sym typeface="Arial"/>
              </a:defRPr>
            </a:lvl8pPr>
            <a:lvl9pPr indent="0" lvl="8" marL="0" marR="0" rtl="0" algn="r">
              <a:spcBef>
                <a:spcPts val="0"/>
              </a:spcBef>
              <a:spcAft>
                <a:spcPts val="0"/>
              </a:spcAft>
              <a:buNone/>
              <a:defRPr sz="1100">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pic>
        <p:nvPicPr>
          <p:cNvPr descr="OU_masterlogo_colour_19mm" id="149" name="Google Shape;149;p100"/>
          <p:cNvPicPr preferRelativeResize="0"/>
          <p:nvPr/>
        </p:nvPicPr>
        <p:blipFill rotWithShape="1">
          <a:blip r:embed="rId1">
            <a:alphaModFix/>
          </a:blip>
          <a:srcRect b="0" l="0" r="0" t="0"/>
          <a:stretch/>
        </p:blipFill>
        <p:spPr>
          <a:xfrm>
            <a:off x="8974138" y="395288"/>
            <a:ext cx="1181100" cy="80645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hyperlink" Target="mailto:saskia.nowicki@ouce.ox.ac.uk"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7.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0" Type="http://schemas.openxmlformats.org/officeDocument/2006/relationships/image" Target="../media/image14.jpg"/><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hyperlink" Target="https://www.flickr.com/photos/sidknee23/3316077867/" TargetMode="External"/><Relationship Id="rId9" Type="http://schemas.openxmlformats.org/officeDocument/2006/relationships/hyperlink" Target="https://www.flickr.com/people/wateradvocates/" TargetMode="External"/><Relationship Id="rId5" Type="http://schemas.openxmlformats.org/officeDocument/2006/relationships/hyperlink" Target="https://creativecommons.org/licenses/by-nc-nd/2.0/" TargetMode="External"/><Relationship Id="rId6" Type="http://schemas.openxmlformats.org/officeDocument/2006/relationships/hyperlink" Target="https://www.flickr.com/people/sidknee23/" TargetMode="External"/><Relationship Id="rId7" Type="http://schemas.openxmlformats.org/officeDocument/2006/relationships/hyperlink" Target="https://www.flickr.com/photos/wateradvocates/1478175758/" TargetMode="External"/><Relationship Id="rId8" Type="http://schemas.openxmlformats.org/officeDocument/2006/relationships/hyperlink" Target="https://creativecommons.org/licenses/by-nc-nd/2.0/"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8.jpg"/><Relationship Id="rId4" Type="http://schemas.openxmlformats.org/officeDocument/2006/relationships/image" Target="../media/image19.jpg"/><Relationship Id="rId5" Type="http://schemas.openxmlformats.org/officeDocument/2006/relationships/hyperlink" Target="https://www.flickr.com/photos/48722974@N07/4599397428/" TargetMode="External"/><Relationship Id="rId6" Type="http://schemas.openxmlformats.org/officeDocument/2006/relationships/hyperlink" Target="https://creativecommons.org/licenses/by/2.0/" TargetMode="External"/><Relationship Id="rId7" Type="http://schemas.openxmlformats.org/officeDocument/2006/relationships/hyperlink" Target="https://www.flickr.com/people/48722974@N07/" TargetMode="External"/><Relationship Id="rId8"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5.png"/><Relationship Id="rId4" Type="http://schemas.openxmlformats.org/officeDocument/2006/relationships/hyperlink" Target="https://www.mmtimes.com/news/water-shortages-yangons-dala.html" TargetMode="External"/></Relationships>
</file>

<file path=ppt/slides/_rels/slide18.xml.rels><?xml version="1.0" encoding="UTF-8" standalone="yes"?><Relationships xmlns="http://schemas.openxmlformats.org/package/2006/relationships"><Relationship Id="rId11" Type="http://schemas.openxmlformats.org/officeDocument/2006/relationships/hyperlink" Target="https://www.flickr.com/people/wanderin_weeta/" TargetMode="External"/><Relationship Id="rId10" Type="http://schemas.openxmlformats.org/officeDocument/2006/relationships/hyperlink" Target="https://creativecommons.org/licenses/by-nc-nd/2.0/" TargetMode="External"/><Relationship Id="rId12"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hyperlink" Target="https://www.path.org/articles/myanmar-launches-national-japanese-encephalitis-vaccination-campaign/" TargetMode="External"/><Relationship Id="rId4" Type="http://schemas.openxmlformats.org/officeDocument/2006/relationships/hyperlink" Target="https://www.path.org/articles/myanmar-launches-national-japanese-encephalitis-vaccination-campaign/" TargetMode="External"/><Relationship Id="rId9" Type="http://schemas.openxmlformats.org/officeDocument/2006/relationships/hyperlink" Target="https://www.flickr.com/photos/wanderin_weeta/15023526535/" TargetMode="External"/><Relationship Id="rId5" Type="http://schemas.openxmlformats.org/officeDocument/2006/relationships/hyperlink" Target="https://www.flickr.com/photos/ifpri/23989653521/" TargetMode="External"/><Relationship Id="rId6" Type="http://schemas.openxmlformats.org/officeDocument/2006/relationships/hyperlink" Target="https://creativecommons.org/licenses/by-nc-nd/2.0/" TargetMode="External"/><Relationship Id="rId7" Type="http://schemas.openxmlformats.org/officeDocument/2006/relationships/hyperlink" Target="https://www.flickr.com/people/ifpri/" TargetMode="External"/><Relationship Id="rId8" Type="http://schemas.openxmlformats.org/officeDocument/2006/relationships/image" Target="../media/image2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jpg"/><Relationship Id="rId4" Type="http://schemas.openxmlformats.org/officeDocument/2006/relationships/hyperlink" Target="https://www.flickr.com/photos/jsjgeology/27503966378/" TargetMode="External"/><Relationship Id="rId5" Type="http://schemas.openxmlformats.org/officeDocument/2006/relationships/hyperlink" Target="https://creativecommons.org/licenses/by/2.0/" TargetMode="External"/><Relationship Id="rId6" Type="http://schemas.openxmlformats.org/officeDocument/2006/relationships/hyperlink" Target="https://www.flickr.com/people/jsjgeology/"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hyperlink" Target="https://www.irrawaddy.com/news/burma/17-factories-suspended-after-polluting-lake-in-central-burma.html" TargetMode="External"/><Relationship Id="rId4" Type="http://schemas.openxmlformats.org/officeDocument/2006/relationships/hyperlink" Target="https://www.jica.go.jp/myanmar/english/office/topics/c8h0vm0000d1y53i-att/press180509_npt_06.pdf" TargetMode="External"/><Relationship Id="rId5" Type="http://schemas.openxmlformats.org/officeDocument/2006/relationships/image" Target="../media/image23.png"/><Relationship Id="rId6"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6.jpg"/><Relationship Id="rId4" Type="http://schemas.openxmlformats.org/officeDocument/2006/relationships/hyperlink" Target="https://www.flickr.com/photos/mlk_global/12047841556/" TargetMode="External"/><Relationship Id="rId5" Type="http://schemas.openxmlformats.org/officeDocument/2006/relationships/hyperlink" Target="https://creativecommons.org/licenses/by-nc/2.0/" TargetMode="External"/><Relationship Id="rId6" Type="http://schemas.openxmlformats.org/officeDocument/2006/relationships/hyperlink" Target="https://www.flickr.com/people/mlk_global/"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 Id="rId4" Type="http://schemas.openxmlformats.org/officeDocument/2006/relationships/image" Target="../media/image2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42.png"/><Relationship Id="rId4" Type="http://schemas.openxmlformats.org/officeDocument/2006/relationships/hyperlink" Target="http://vizhub.healthdata.org/gbd-compare" TargetMode="Externa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2.xml"/><Relationship Id="rId3" Type="http://schemas.openxmlformats.org/officeDocument/2006/relationships/image" Target="../media/image42.png"/><Relationship Id="rId4" Type="http://schemas.openxmlformats.org/officeDocument/2006/relationships/hyperlink" Target="http://vizhub.healthdata.org/gbd-compar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6.png"/><Relationship Id="rId4" Type="http://schemas.openxmlformats.org/officeDocument/2006/relationships/hyperlink" Target="http://vizhub.healthdata.org/gbd-compare" TargetMode="Externa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6.png"/><Relationship Id="rId4" Type="http://schemas.openxmlformats.org/officeDocument/2006/relationships/hyperlink" Target="http://vizhub.healthdata.org/gbd-compare"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6.png"/><Relationship Id="rId4" Type="http://schemas.openxmlformats.org/officeDocument/2006/relationships/hyperlink" Target="http://vizhub.healthdata.org/gbd-compar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hyperlink" Target="http://vizhub.healthdata.org/gbd-compare"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jpg"/></Relationships>
</file>

<file path=ppt/slides/_rels/slide38.xml.rels><?xml version="1.0" encoding="UTF-8" standalone="yes"?><Relationships xmlns="http://schemas.openxmlformats.org/package/2006/relationships"><Relationship Id="rId10"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1.jpg"/><Relationship Id="rId4" Type="http://schemas.openxmlformats.org/officeDocument/2006/relationships/hyperlink" Target="https://www.flickr.com/photos/itupictures/16662400235/" TargetMode="External"/><Relationship Id="rId9" Type="http://schemas.openxmlformats.org/officeDocument/2006/relationships/hyperlink" Target="https://www.flickr.com/people/un_photo/" TargetMode="External"/><Relationship Id="rId5" Type="http://schemas.openxmlformats.org/officeDocument/2006/relationships/hyperlink" Target="https://creativecommons.org/licenses/by/2.0/" TargetMode="External"/><Relationship Id="rId6" Type="http://schemas.openxmlformats.org/officeDocument/2006/relationships/hyperlink" Target="https://www.flickr.com/people/itupictures/" TargetMode="External"/><Relationship Id="rId7" Type="http://schemas.openxmlformats.org/officeDocument/2006/relationships/hyperlink" Target="https://www.flickr.com/photos/un_photo/22825341484/" TargetMode="External"/><Relationship Id="rId8" Type="http://schemas.openxmlformats.org/officeDocument/2006/relationships/hyperlink" Target="https://creativecommons.org/licenses/by-nc-nd/2.0/" TargetMode="External"/></Relationships>
</file>

<file path=ppt/slides/_rels/slide39.xml.rels><?xml version="1.0" encoding="UTF-8" standalone="yes"?><Relationships xmlns="http://schemas.openxmlformats.org/package/2006/relationships"><Relationship Id="rId10" Type="http://schemas.openxmlformats.org/officeDocument/2006/relationships/image" Target="../media/image35.jpg"/><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31.jpg"/><Relationship Id="rId4" Type="http://schemas.openxmlformats.org/officeDocument/2006/relationships/hyperlink" Target="https://www.flickr.com/photos/itupictures/16662400235/" TargetMode="External"/><Relationship Id="rId9" Type="http://schemas.openxmlformats.org/officeDocument/2006/relationships/hyperlink" Target="https://www.flickr.com/people/un_photo/" TargetMode="External"/><Relationship Id="rId5" Type="http://schemas.openxmlformats.org/officeDocument/2006/relationships/hyperlink" Target="https://creativecommons.org/licenses/by/2.0/" TargetMode="External"/><Relationship Id="rId6" Type="http://schemas.openxmlformats.org/officeDocument/2006/relationships/hyperlink" Target="https://www.flickr.com/people/itupictures/" TargetMode="External"/><Relationship Id="rId7" Type="http://schemas.openxmlformats.org/officeDocument/2006/relationships/hyperlink" Target="https://www.flickr.com/photos/un_photo/22825341484/" TargetMode="External"/><Relationship Id="rId8" Type="http://schemas.openxmlformats.org/officeDocument/2006/relationships/hyperlink" Target="https://creativecommons.org/licenses/by-nc-nd/2.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6.jpg"/><Relationship Id="rId4" Type="http://schemas.openxmlformats.org/officeDocument/2006/relationships/image" Target="../media/image17.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0.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5.xml"/><Relationship Id="rId3" Type="http://schemas.openxmlformats.org/officeDocument/2006/relationships/image" Target="../media/image37.png"/><Relationship Id="rId4" Type="http://schemas.openxmlformats.org/officeDocument/2006/relationships/hyperlink" Target="https://washdata.org/data" TargetMode="External"/><Relationship Id="rId5"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6.xml"/><Relationship Id="rId3" Type="http://schemas.openxmlformats.org/officeDocument/2006/relationships/hyperlink" Target="https://washdata.org/data" TargetMode="External"/><Relationship Id="rId4" Type="http://schemas.openxmlformats.org/officeDocument/2006/relationships/image" Target="../media/image41.png"/><Relationship Id="rId5" Type="http://schemas.openxmlformats.org/officeDocument/2006/relationships/image" Target="../media/image3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7.xml"/><Relationship Id="rId3" Type="http://schemas.openxmlformats.org/officeDocument/2006/relationships/image" Target="../media/image3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hyperlink" Target="https://washdata.org/data" TargetMode="External"/><Relationship Id="rId4" Type="http://schemas.openxmlformats.org/officeDocument/2006/relationships/image" Target="../media/image43.png"/><Relationship Id="rId5" Type="http://schemas.openxmlformats.org/officeDocument/2006/relationships/image" Target="../media/image3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43.png"/><Relationship Id="rId4" Type="http://schemas.openxmlformats.org/officeDocument/2006/relationships/image" Target="../media/image36.png"/><Relationship Id="rId5" Type="http://schemas.openxmlformats.org/officeDocument/2006/relationships/hyperlink" Target="https://washdata.org/dat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7.jpg"/><Relationship Id="rId4" Type="http://schemas.openxmlformats.org/officeDocument/2006/relationships/image" Target="../media/image16.jpg"/></Relationships>
</file>

<file path=ppt/slides/_rels/slide50.xml.rels><?xml version="1.0" encoding="UTF-8" standalone="yes"?><Relationships xmlns="http://schemas.openxmlformats.org/package/2006/relationships"><Relationship Id="rId10" Type="http://schemas.openxmlformats.org/officeDocument/2006/relationships/hyperlink" Target="https://www.flickr.com/people/water_alternatives/" TargetMode="External"/><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8.jpg"/><Relationship Id="rId4" Type="http://schemas.openxmlformats.org/officeDocument/2006/relationships/hyperlink" Target="https://www.flickr.com/photos/93764563@N06/8864085887/" TargetMode="External"/><Relationship Id="rId9" Type="http://schemas.openxmlformats.org/officeDocument/2006/relationships/hyperlink" Target="https://creativecommons.org/licenses/by-nc/2.0/" TargetMode="External"/><Relationship Id="rId5" Type="http://schemas.openxmlformats.org/officeDocument/2006/relationships/hyperlink" Target="https://creativecommons.org/licenses/by-nc-nd/2.0/" TargetMode="External"/><Relationship Id="rId6" Type="http://schemas.openxmlformats.org/officeDocument/2006/relationships/hyperlink" Target="https://www.flickr.com/people/93764563@N06/" TargetMode="External"/><Relationship Id="rId7" Type="http://schemas.openxmlformats.org/officeDocument/2006/relationships/image" Target="../media/image49.jpg"/><Relationship Id="rId8" Type="http://schemas.openxmlformats.org/officeDocument/2006/relationships/hyperlink" Target="https://www.flickr.com/photos/water_alternatives/31939206698/"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hyperlink" Target="https://www.mm.undp.org/content/myanmar/en/home/library/poverty/MLCS.html" TargetMode="External"/><Relationship Id="rId4"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1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39.png"/><Relationship Id="rId4" Type="http://schemas.openxmlformats.org/officeDocument/2006/relationships/image" Target="../media/image4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3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6.png"/><Relationship Id="rId4" Type="http://schemas.openxmlformats.org/officeDocument/2006/relationships/hyperlink" Target="https://upgro.files.wordpress.com/2018/03/water-module-student-resource-web.pdf"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upgro.files.wordpress.com/2018/03/water-module-student-resource-web.pdf" TargetMode="External"/><Relationship Id="rId4" Type="http://schemas.openxmlformats.org/officeDocument/2006/relationships/image" Target="../media/image4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52.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hyperlink" Target="https://www.flickr.com/photos/colalife/8545410082/" TargetMode="External"/><Relationship Id="rId4" Type="http://schemas.openxmlformats.org/officeDocument/2006/relationships/hyperlink" Target="https://creativecommons.org/licenses/by-sa/2.0/" TargetMode="External"/><Relationship Id="rId5" Type="http://schemas.openxmlformats.org/officeDocument/2006/relationships/hyperlink" Target="https://www.flickr.com/people/colalife/" TargetMode="External"/><Relationship Id="rId6" Type="http://schemas.openxmlformats.org/officeDocument/2006/relationships/image" Target="../media/image45.jpg"/></Relationships>
</file>

<file path=ppt/slides/_rels/slide6.xml.rels><?xml version="1.0" encoding="UTF-8" standalone="yes"?><Relationships xmlns="http://schemas.openxmlformats.org/package/2006/relationships"><Relationship Id="rId11" Type="http://schemas.openxmlformats.org/officeDocument/2006/relationships/hyperlink" Target="https://www.flickr.com/people/yusamoilov/" TargetMode="External"/><Relationship Id="rId10" Type="http://schemas.openxmlformats.org/officeDocument/2006/relationships/hyperlink" Target="https://creativecommons.org/licenses/by/2.0/" TargetMode="External"/><Relationship Id="rId12" Type="http://schemas.openxmlformats.org/officeDocument/2006/relationships/image" Target="../media/image15.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16.jpg"/><Relationship Id="rId9" Type="http://schemas.openxmlformats.org/officeDocument/2006/relationships/hyperlink" Target="https://www.flickr.com/photos/yusamoilov/49678500083/" TargetMode="External"/><Relationship Id="rId5" Type="http://schemas.openxmlformats.org/officeDocument/2006/relationships/image" Target="../media/image13.jpg"/><Relationship Id="rId6" Type="http://schemas.openxmlformats.org/officeDocument/2006/relationships/hyperlink" Target="https://www.flickr.com/photos/hukuzatuna/2537616184/" TargetMode="External"/><Relationship Id="rId7" Type="http://schemas.openxmlformats.org/officeDocument/2006/relationships/hyperlink" Target="https://creativecommons.org/licenses/by-nc-nd/2.0/" TargetMode="External"/><Relationship Id="rId8" Type="http://schemas.openxmlformats.org/officeDocument/2006/relationships/hyperlink" Target="https://www.flickr.com/people/hukuzatuna/"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5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3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51.jpg"/><Relationship Id="rId4" Type="http://schemas.openxmlformats.org/officeDocument/2006/relationships/image" Target="../media/image5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39.png"/><Relationship Id="rId4" Type="http://schemas.openxmlformats.org/officeDocument/2006/relationships/image" Target="../media/image40.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39.png"/><Relationship Id="rId4" Type="http://schemas.openxmlformats.org/officeDocument/2006/relationships/image" Target="../media/image4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10.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54.png"/><Relationship Id="rId4" Type="http://schemas.openxmlformats.org/officeDocument/2006/relationships/hyperlink" Target="https://www.who.int/water_sanitation_health/publications/guidelines-on-sanitation-and-health/en/"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7.jpg"/><Relationship Id="rId4"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hyperlink" Target="https://www.mmtimes.com/news/safe-drinking-water-key-countrys-growth.html"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0.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 Id="rId3" Type="http://schemas.openxmlformats.org/officeDocument/2006/relationships/image" Target="../media/image5.png"/><Relationship Id="rId4" Type="http://schemas.openxmlformats.org/officeDocument/2006/relationships/image" Target="../media/image11.png"/><Relationship Id="rId9" Type="http://schemas.openxmlformats.org/officeDocument/2006/relationships/image" Target="../media/image7.png"/><Relationship Id="rId5" Type="http://schemas.openxmlformats.org/officeDocument/2006/relationships/image" Target="../media/image9.png"/><Relationship Id="rId6" Type="http://schemas.openxmlformats.org/officeDocument/2006/relationships/image" Target="../media/image6.png"/><Relationship Id="rId7" Type="http://schemas.openxmlformats.org/officeDocument/2006/relationships/image" Target="../media/image8.png"/><Relationship Id="rId8" Type="http://schemas.openxmlformats.org/officeDocument/2006/relationships/hyperlink" Target="mailto:saskia.nowicki@ouce.ox.ac.uk"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sp>
        <p:nvSpPr>
          <p:cNvPr id="213" name="Google Shape;213;p1"/>
          <p:cNvSpPr txBox="1"/>
          <p:nvPr>
            <p:ph type="ctrTitle"/>
          </p:nvPr>
        </p:nvSpPr>
        <p:spPr>
          <a:xfrm>
            <a:off x="2709863" y="5218113"/>
            <a:ext cx="5935662" cy="67786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r>
              <a:rPr lang="en-GB"/>
              <a:t>IDO Meeting</a:t>
            </a:r>
            <a:br>
              <a:rPr lang="en-GB"/>
            </a:br>
            <a:r>
              <a:rPr lang="en-GB" sz="2895"/>
              <a:t>19</a:t>
            </a:r>
            <a:r>
              <a:rPr baseline="30000" lang="en-GB" sz="2895"/>
              <a:t>th</a:t>
            </a:r>
            <a:r>
              <a:rPr lang="en-GB" sz="2895"/>
              <a:t> December 2016</a:t>
            </a:r>
            <a:endParaRPr/>
          </a:p>
        </p:txBody>
      </p:sp>
      <p:sp>
        <p:nvSpPr>
          <p:cNvPr id="214" name="Google Shape;214;p1"/>
          <p:cNvSpPr txBox="1"/>
          <p:nvPr/>
        </p:nvSpPr>
        <p:spPr>
          <a:xfrm>
            <a:off x="8370888" y="1436688"/>
            <a:ext cx="550862" cy="55086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6" u="none" cap="none" strike="noStrike">
              <a:solidFill>
                <a:srgbClr val="FFFFFF"/>
              </a:solidFill>
              <a:latin typeface="Arial"/>
              <a:ea typeface="Arial"/>
              <a:cs typeface="Arial"/>
              <a:sym typeface="Arial"/>
            </a:endParaRPr>
          </a:p>
        </p:txBody>
      </p:sp>
      <p:pic>
        <p:nvPicPr>
          <p:cNvPr id="215" name="Google Shape;215;p1"/>
          <p:cNvPicPr preferRelativeResize="0"/>
          <p:nvPr/>
        </p:nvPicPr>
        <p:blipFill rotWithShape="1">
          <a:blip r:embed="rId3">
            <a:alphaModFix/>
          </a:blip>
          <a:srcRect b="0" l="0" r="0" t="0"/>
          <a:stretch/>
        </p:blipFill>
        <p:spPr>
          <a:xfrm>
            <a:off x="7077075" y="1390650"/>
            <a:ext cx="1568450" cy="1073150"/>
          </a:xfrm>
          <a:prstGeom prst="rect">
            <a:avLst/>
          </a:prstGeom>
          <a:noFill/>
          <a:ln>
            <a:noFill/>
          </a:ln>
        </p:spPr>
      </p:pic>
      <p:sp>
        <p:nvSpPr>
          <p:cNvPr id="216" name="Google Shape;216;p1"/>
          <p:cNvSpPr txBox="1"/>
          <p:nvPr/>
        </p:nvSpPr>
        <p:spPr>
          <a:xfrm>
            <a:off x="2376488" y="2276475"/>
            <a:ext cx="550862" cy="5524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b="0" i="0" sz="1206" u="none" cap="none" strike="noStrike">
              <a:solidFill>
                <a:srgbClr val="FFFFFF"/>
              </a:solidFill>
              <a:latin typeface="Arial"/>
              <a:ea typeface="Arial"/>
              <a:cs typeface="Arial"/>
              <a:sym typeface="Arial"/>
            </a:endParaRPr>
          </a:p>
        </p:txBody>
      </p:sp>
      <p:pic>
        <p:nvPicPr>
          <p:cNvPr id="217" name="Google Shape;217;p1"/>
          <p:cNvPicPr preferRelativeResize="0"/>
          <p:nvPr/>
        </p:nvPicPr>
        <p:blipFill rotWithShape="1">
          <a:blip r:embed="rId4">
            <a:alphaModFix/>
          </a:blip>
          <a:srcRect b="0" l="0" r="0" t="0"/>
          <a:stretch/>
        </p:blipFill>
        <p:spPr>
          <a:xfrm>
            <a:off x="2001838" y="-111125"/>
            <a:ext cx="6827837" cy="7832725"/>
          </a:xfrm>
          <a:prstGeom prst="rect">
            <a:avLst/>
          </a:prstGeom>
          <a:noFill/>
          <a:ln>
            <a:noFill/>
          </a:ln>
        </p:spPr>
      </p:pic>
      <p:sp>
        <p:nvSpPr>
          <p:cNvPr id="218" name="Google Shape;218;p1"/>
          <p:cNvSpPr/>
          <p:nvPr/>
        </p:nvSpPr>
        <p:spPr>
          <a:xfrm>
            <a:off x="7626350" y="0"/>
            <a:ext cx="2833688" cy="7561263"/>
          </a:xfrm>
          <a:prstGeom prst="rect">
            <a:avLst/>
          </a:prstGeom>
          <a:solidFill>
            <a:srgbClr val="EB60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568" u="none" cap="none" strike="noStrike">
              <a:solidFill>
                <a:srgbClr val="FFFFFF"/>
              </a:solidFill>
              <a:latin typeface="Arial"/>
              <a:ea typeface="Arial"/>
              <a:cs typeface="Arial"/>
              <a:sym typeface="Arial"/>
            </a:endParaRPr>
          </a:p>
        </p:txBody>
      </p:sp>
      <p:sp>
        <p:nvSpPr>
          <p:cNvPr id="219" name="Google Shape;219;p1"/>
          <p:cNvSpPr txBox="1"/>
          <p:nvPr/>
        </p:nvSpPr>
        <p:spPr>
          <a:xfrm>
            <a:off x="5465763" y="2771775"/>
            <a:ext cx="4740275" cy="230505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chemeClr val="lt1"/>
              </a:buClr>
              <a:buSzPts val="2822"/>
              <a:buFont typeface="Calibri"/>
              <a:buNone/>
            </a:pPr>
            <a:r>
              <a:t/>
            </a:r>
            <a:endParaRPr b="1" i="0" sz="2822" u="none" cap="none" strike="noStrike">
              <a:solidFill>
                <a:srgbClr val="FFFFFF"/>
              </a:solidFill>
              <a:latin typeface="Arial"/>
              <a:ea typeface="Arial"/>
              <a:cs typeface="Arial"/>
              <a:sym typeface="Arial"/>
            </a:endParaRPr>
          </a:p>
        </p:txBody>
      </p:sp>
      <p:pic>
        <p:nvPicPr>
          <p:cNvPr id="220" name="Google Shape;220;p1"/>
          <p:cNvPicPr preferRelativeResize="0"/>
          <p:nvPr/>
        </p:nvPicPr>
        <p:blipFill rotWithShape="1">
          <a:blip r:embed="rId5">
            <a:alphaModFix/>
          </a:blip>
          <a:srcRect b="0" l="0" r="0" t="0"/>
          <a:stretch/>
        </p:blipFill>
        <p:spPr>
          <a:xfrm>
            <a:off x="7580313" y="871538"/>
            <a:ext cx="2879725" cy="1262062"/>
          </a:xfrm>
          <a:prstGeom prst="rect">
            <a:avLst/>
          </a:prstGeom>
          <a:noFill/>
          <a:ln>
            <a:noFill/>
          </a:ln>
        </p:spPr>
      </p:pic>
      <p:pic>
        <p:nvPicPr>
          <p:cNvPr id="221" name="Google Shape;221;p1"/>
          <p:cNvPicPr preferRelativeResize="0"/>
          <p:nvPr/>
        </p:nvPicPr>
        <p:blipFill rotWithShape="1">
          <a:blip r:embed="rId6">
            <a:alphaModFix/>
          </a:blip>
          <a:srcRect b="0" l="0" r="0" t="0"/>
          <a:stretch/>
        </p:blipFill>
        <p:spPr>
          <a:xfrm>
            <a:off x="5101266" y="6455554"/>
            <a:ext cx="5108575" cy="1042988"/>
          </a:xfrm>
          <a:prstGeom prst="rect">
            <a:avLst/>
          </a:prstGeom>
          <a:noFill/>
          <a:ln>
            <a:noFill/>
          </a:ln>
        </p:spPr>
      </p:pic>
      <p:pic>
        <p:nvPicPr>
          <p:cNvPr id="222" name="Google Shape;222;p1"/>
          <p:cNvPicPr preferRelativeResize="0"/>
          <p:nvPr/>
        </p:nvPicPr>
        <p:blipFill rotWithShape="1">
          <a:blip r:embed="rId7">
            <a:alphaModFix/>
          </a:blip>
          <a:srcRect b="0" l="0" r="0" t="0"/>
          <a:stretch/>
        </p:blipFill>
        <p:spPr>
          <a:xfrm>
            <a:off x="-12700" y="-20638"/>
            <a:ext cx="5238750" cy="7602538"/>
          </a:xfrm>
          <a:prstGeom prst="rect">
            <a:avLst/>
          </a:prstGeom>
          <a:noFill/>
          <a:ln>
            <a:noFill/>
          </a:ln>
        </p:spPr>
      </p:pic>
      <p:sp>
        <p:nvSpPr>
          <p:cNvPr id="223" name="Google Shape;223;p1"/>
          <p:cNvSpPr txBox="1"/>
          <p:nvPr/>
        </p:nvSpPr>
        <p:spPr>
          <a:xfrm>
            <a:off x="5010150" y="3154363"/>
            <a:ext cx="5118100" cy="1993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1" i="0" lang="en-GB" sz="3200" u="none" cap="none" strike="noStrike">
                <a:solidFill>
                  <a:srgbClr val="FFFFFF"/>
                </a:solidFill>
                <a:latin typeface="Arial"/>
                <a:ea typeface="Arial"/>
                <a:cs typeface="Arial"/>
                <a:sym typeface="Arial"/>
              </a:rPr>
              <a:t>Water and Human Health</a:t>
            </a:r>
            <a:endParaRPr/>
          </a:p>
          <a:p>
            <a:pPr indent="0" lvl="0" marL="0" marR="0" rtl="0" algn="r">
              <a:spcBef>
                <a:spcPts val="0"/>
              </a:spcBef>
              <a:spcAft>
                <a:spcPts val="0"/>
              </a:spcAft>
              <a:buNone/>
            </a:pPr>
            <a:r>
              <a:t/>
            </a:r>
            <a:endParaRPr b="0" i="0" sz="2000" u="none" cap="none" strike="noStrike">
              <a:solidFill>
                <a:srgbClr val="FFFFFF"/>
              </a:solidFill>
              <a:latin typeface="Arial"/>
              <a:ea typeface="Arial"/>
              <a:cs typeface="Arial"/>
              <a:sym typeface="Arial"/>
            </a:endParaRPr>
          </a:p>
          <a:p>
            <a:pPr indent="0" lvl="0" marL="0" marR="0" rtl="0" algn="r">
              <a:spcBef>
                <a:spcPts val="0"/>
              </a:spcBef>
              <a:spcAft>
                <a:spcPts val="0"/>
              </a:spcAft>
              <a:buNone/>
            </a:pPr>
            <a:r>
              <a:rPr b="0" i="0" lang="en-GB" sz="2000" u="none" cap="none" strike="noStrike">
                <a:solidFill>
                  <a:srgbClr val="FFFFFF"/>
                </a:solidFill>
                <a:latin typeface="Arial"/>
                <a:ea typeface="Arial"/>
                <a:cs typeface="Arial"/>
                <a:sym typeface="Arial"/>
              </a:rPr>
              <a:t>Saskia Nowicki </a:t>
            </a:r>
            <a:endParaRPr/>
          </a:p>
          <a:p>
            <a:pPr indent="0" lvl="0" marL="0" marR="0" rtl="0" algn="r">
              <a:spcBef>
                <a:spcPts val="0"/>
              </a:spcBef>
              <a:spcAft>
                <a:spcPts val="0"/>
              </a:spcAft>
              <a:buNone/>
            </a:pPr>
            <a:r>
              <a:rPr b="0" i="0" lang="en-GB" sz="2000" u="sng" cap="none" strike="noStrike">
                <a:solidFill>
                  <a:srgbClr val="00B1EA"/>
                </a:solidFill>
                <a:latin typeface="Arial"/>
                <a:ea typeface="Arial"/>
                <a:cs typeface="Arial"/>
                <a:sym typeface="Arial"/>
                <a:hlinkClick r:id="rId8">
                  <a:extLst>
                    <a:ext uri="{A12FA001-AC4F-418D-AE19-62706E023703}">
                      <ahyp:hlinkClr val="tx"/>
                    </a:ext>
                  </a:extLst>
                </a:hlinkClick>
              </a:rPr>
              <a:t>saskia.nowicki@ouce.ox.ac.uk</a:t>
            </a:r>
            <a:r>
              <a:rPr b="0" i="0" lang="en-GB" sz="2000" u="none" cap="none" strike="noStrike">
                <a:solidFill>
                  <a:srgbClr val="FFFFFF"/>
                </a:solidFill>
                <a:latin typeface="Arial"/>
                <a:ea typeface="Arial"/>
                <a:cs typeface="Arial"/>
                <a:sym typeface="Arial"/>
              </a:rPr>
              <a:t> </a:t>
            </a:r>
            <a:endParaRPr/>
          </a:p>
          <a:p>
            <a:pPr indent="0" lvl="0" marL="0" marR="0" rtl="0" algn="r">
              <a:spcBef>
                <a:spcPts val="0"/>
              </a:spcBef>
              <a:spcAft>
                <a:spcPts val="0"/>
              </a:spcAft>
              <a:buNone/>
            </a:pPr>
            <a:r>
              <a:rPr b="0" i="0" lang="en-GB" sz="2000" u="none" cap="none" strike="noStrike">
                <a:solidFill>
                  <a:srgbClr val="FFFFFF"/>
                </a:solidFill>
                <a:latin typeface="Arial"/>
                <a:ea typeface="Arial"/>
                <a:cs typeface="Arial"/>
                <a:sym typeface="Arial"/>
              </a:rPr>
              <a:t>@SaskiaNowicki</a:t>
            </a:r>
            <a:endParaRPr b="0" i="0" sz="2000" u="none" cap="none" strike="noStrike">
              <a:solidFill>
                <a:srgbClr val="FFFFFF"/>
              </a:solidFill>
              <a:latin typeface="Arial"/>
              <a:ea typeface="Arial"/>
              <a:cs typeface="Arial"/>
              <a:sym typeface="Arial"/>
            </a:endParaRPr>
          </a:p>
          <a:p>
            <a:pPr indent="0" lvl="0" marL="0" marR="0" rtl="0" algn="r">
              <a:spcBef>
                <a:spcPts val="0"/>
              </a:spcBef>
              <a:spcAft>
                <a:spcPts val="0"/>
              </a:spcAft>
              <a:buNone/>
            </a:pPr>
            <a:r>
              <a:t/>
            </a:r>
            <a:endParaRPr b="0" i="0" sz="2000" u="none" cap="none" strike="noStrike">
              <a:solidFill>
                <a:srgbClr val="FFFFFF"/>
              </a:solidFill>
              <a:latin typeface="Arial"/>
              <a:ea typeface="Arial"/>
              <a:cs typeface="Arial"/>
              <a:sym typeface="Arial"/>
            </a:endParaRPr>
          </a:p>
          <a:p>
            <a:pPr indent="0" lvl="0" marL="0" marR="0" rtl="0" algn="r">
              <a:spcBef>
                <a:spcPts val="0"/>
              </a:spcBef>
              <a:spcAft>
                <a:spcPts val="0"/>
              </a:spcAft>
              <a:buNone/>
            </a:pPr>
            <a:r>
              <a:rPr b="0" i="0" lang="en-GB" sz="2000" u="none" cap="none" strike="noStrike">
                <a:solidFill>
                  <a:srgbClr val="FFFFFF"/>
                </a:solidFill>
                <a:latin typeface="Arial"/>
                <a:ea typeface="Arial"/>
                <a:cs typeface="Arial"/>
                <a:sym typeface="Arial"/>
              </a:rPr>
              <a:t>May 2020</a:t>
            </a:r>
            <a:endParaRPr/>
          </a:p>
          <a:p>
            <a:pPr indent="0" lvl="0" marL="0" marR="0" rtl="0" algn="l">
              <a:spcBef>
                <a:spcPts val="0"/>
              </a:spcBef>
              <a:spcAft>
                <a:spcPts val="0"/>
              </a:spcAft>
              <a:buNone/>
            </a:pPr>
            <a:r>
              <a:t/>
            </a:r>
            <a:endParaRPr b="0" i="0" sz="2400" u="none" cap="none" strike="noStrike">
              <a:solidFill>
                <a:srgbClr val="FFFFFF"/>
              </a:solidFill>
              <a:latin typeface="Arial"/>
              <a:ea typeface="Arial"/>
              <a:cs typeface="Arial"/>
              <a:sym typeface="Arial"/>
            </a:endParaRPr>
          </a:p>
        </p:txBody>
      </p:sp>
      <p:pic>
        <p:nvPicPr>
          <p:cNvPr id="224" name="Google Shape;224;p1"/>
          <p:cNvPicPr preferRelativeResize="0"/>
          <p:nvPr/>
        </p:nvPicPr>
        <p:blipFill rotWithShape="1">
          <a:blip r:embed="rId9">
            <a:alphaModFix/>
          </a:blip>
          <a:srcRect b="0" l="0" r="0" t="0"/>
          <a:stretch/>
        </p:blipFill>
        <p:spPr>
          <a:xfrm>
            <a:off x="7776684" y="4501837"/>
            <a:ext cx="457678" cy="45767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graphicFrame>
        <p:nvGraphicFramePr>
          <p:cNvPr id="328" name="Google Shape;328;p10"/>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329" name="Google Shape;329;p10"/>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30" name="Google Shape;330;p10"/>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331" name="Google Shape;331;p10"/>
          <p:cNvSpPr/>
          <p:nvPr/>
        </p:nvSpPr>
        <p:spPr>
          <a:xfrm>
            <a:off x="1651720" y="5868863"/>
            <a:ext cx="5495156" cy="12175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via the environment.</a:t>
            </a:r>
            <a:endParaRPr/>
          </a:p>
        </p:txBody>
      </p:sp>
      <p:pic>
        <p:nvPicPr>
          <p:cNvPr id="332" name="Google Shape;332;p10"/>
          <p:cNvPicPr preferRelativeResize="0"/>
          <p:nvPr/>
        </p:nvPicPr>
        <p:blipFill rotWithShape="1">
          <a:blip r:embed="rId3">
            <a:alphaModFix/>
          </a:blip>
          <a:srcRect b="0" l="0" r="4447" t="50778"/>
          <a:stretch/>
        </p:blipFill>
        <p:spPr>
          <a:xfrm>
            <a:off x="7146876" y="5868863"/>
            <a:ext cx="3027451" cy="1205110"/>
          </a:xfrm>
          <a:prstGeom prst="rect">
            <a:avLst/>
          </a:prstGeom>
          <a:noFill/>
          <a:ln>
            <a:noFill/>
          </a:ln>
        </p:spPr>
      </p:pic>
      <p:graphicFrame>
        <p:nvGraphicFramePr>
          <p:cNvPr id="333" name="Google Shape;333;p10"/>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334" name="Google Shape;334;p10"/>
          <p:cNvSpPr/>
          <p:nvPr/>
        </p:nvSpPr>
        <p:spPr>
          <a:xfrm>
            <a:off x="255941" y="2062897"/>
            <a:ext cx="9942630" cy="4996950"/>
          </a:xfrm>
          <a:prstGeom prst="rect">
            <a:avLst/>
          </a:prstGeom>
          <a:solidFill>
            <a:srgbClr val="FFFFFF">
              <a:alpha val="8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335" name="Google Shape;335;p10"/>
          <p:cNvSpPr/>
          <p:nvPr/>
        </p:nvSpPr>
        <p:spPr>
          <a:xfrm>
            <a:off x="433573" y="3731625"/>
            <a:ext cx="2232248" cy="914400"/>
          </a:xfrm>
          <a:prstGeom prst="ellipse">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lt1"/>
                </a:solidFill>
                <a:latin typeface="Arial"/>
                <a:ea typeface="Arial"/>
                <a:cs typeface="Arial"/>
                <a:sym typeface="Arial"/>
              </a:rPr>
              <a:t>infected human</a:t>
            </a:r>
            <a:endParaRPr/>
          </a:p>
        </p:txBody>
      </p:sp>
      <p:sp>
        <p:nvSpPr>
          <p:cNvPr id="336" name="Google Shape;336;p10"/>
          <p:cNvSpPr/>
          <p:nvPr/>
        </p:nvSpPr>
        <p:spPr>
          <a:xfrm>
            <a:off x="4293915" y="3733280"/>
            <a:ext cx="2232248" cy="1656184"/>
          </a:xfrm>
          <a:prstGeom prst="ellipse">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lt1"/>
                </a:solidFill>
                <a:latin typeface="Arial"/>
                <a:ea typeface="Arial"/>
                <a:cs typeface="Arial"/>
                <a:sym typeface="Arial"/>
              </a:rPr>
              <a:t>aquatic environment (lake or reservoir)</a:t>
            </a:r>
            <a:endParaRPr/>
          </a:p>
        </p:txBody>
      </p:sp>
      <p:sp>
        <p:nvSpPr>
          <p:cNvPr id="337" name="Google Shape;337;p10"/>
          <p:cNvSpPr/>
          <p:nvPr/>
        </p:nvSpPr>
        <p:spPr>
          <a:xfrm>
            <a:off x="7776712" y="4104172"/>
            <a:ext cx="2232248" cy="914400"/>
          </a:xfrm>
          <a:prstGeom prst="ellipse">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lt1"/>
                </a:solidFill>
                <a:latin typeface="Arial"/>
                <a:ea typeface="Arial"/>
                <a:cs typeface="Arial"/>
                <a:sym typeface="Arial"/>
              </a:rPr>
              <a:t>aquatic animal (snail)</a:t>
            </a:r>
            <a:endParaRPr/>
          </a:p>
        </p:txBody>
      </p:sp>
      <p:sp>
        <p:nvSpPr>
          <p:cNvPr id="338" name="Google Shape;338;p10"/>
          <p:cNvSpPr/>
          <p:nvPr/>
        </p:nvSpPr>
        <p:spPr>
          <a:xfrm>
            <a:off x="1478703" y="2921189"/>
            <a:ext cx="3803217" cy="760093"/>
          </a:xfrm>
          <a:prstGeom prst="curvedDown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
        <p:nvSpPr>
          <p:cNvPr id="339" name="Google Shape;339;p10"/>
          <p:cNvSpPr/>
          <p:nvPr/>
        </p:nvSpPr>
        <p:spPr>
          <a:xfrm rot="377154">
            <a:off x="5494425" y="3138158"/>
            <a:ext cx="3803217" cy="760093"/>
          </a:xfrm>
          <a:prstGeom prst="curvedDown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
        <p:nvSpPr>
          <p:cNvPr id="340" name="Google Shape;340;p10"/>
          <p:cNvSpPr/>
          <p:nvPr/>
        </p:nvSpPr>
        <p:spPr>
          <a:xfrm rot="10495601">
            <a:off x="5361225" y="5344845"/>
            <a:ext cx="3803217" cy="760093"/>
          </a:xfrm>
          <a:prstGeom prst="curvedDown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
        <p:nvSpPr>
          <p:cNvPr id="341" name="Google Shape;341;p10"/>
          <p:cNvSpPr/>
          <p:nvPr/>
        </p:nvSpPr>
        <p:spPr>
          <a:xfrm rot="10615828">
            <a:off x="1472262" y="5548351"/>
            <a:ext cx="3803217" cy="760093"/>
          </a:xfrm>
          <a:prstGeom prst="curvedDownArrow">
            <a:avLst>
              <a:gd fmla="val 25000" name="adj1"/>
              <a:gd fmla="val 50000" name="adj2"/>
              <a:gd fmla="val 25000" name="adj3"/>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
        <p:nvSpPr>
          <p:cNvPr id="342" name="Google Shape;342;p10"/>
          <p:cNvSpPr/>
          <p:nvPr/>
        </p:nvSpPr>
        <p:spPr>
          <a:xfrm>
            <a:off x="433573" y="4671150"/>
            <a:ext cx="2232248" cy="914400"/>
          </a:xfrm>
          <a:prstGeom prst="ellipse">
            <a:avLst/>
          </a:prstGeom>
          <a:gradFill>
            <a:gsLst>
              <a:gs pos="0">
                <a:srgbClr val="70A5DA"/>
              </a:gs>
              <a:gs pos="50000">
                <a:srgbClr val="539BDB"/>
              </a:gs>
              <a:gs pos="100000">
                <a:srgbClr val="4288C8"/>
              </a:gs>
            </a:gsLst>
            <a:lin ang="5400000"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000">
                <a:solidFill>
                  <a:schemeClr val="lt1"/>
                </a:solidFill>
                <a:latin typeface="Arial"/>
                <a:ea typeface="Arial"/>
                <a:cs typeface="Arial"/>
                <a:sym typeface="Arial"/>
              </a:rPr>
              <a:t>human</a:t>
            </a:r>
            <a:endParaRPr/>
          </a:p>
        </p:txBody>
      </p:sp>
      <p:sp>
        <p:nvSpPr>
          <p:cNvPr id="343" name="Google Shape;343;p10"/>
          <p:cNvSpPr/>
          <p:nvPr/>
        </p:nvSpPr>
        <p:spPr>
          <a:xfrm>
            <a:off x="1448787" y="4519046"/>
            <a:ext cx="208110" cy="338377"/>
          </a:xfrm>
          <a:prstGeom prst="upArrow">
            <a:avLst>
              <a:gd fmla="val 50000" name="adj1"/>
              <a:gd fmla="val 50000" name="adj2"/>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graphicFrame>
        <p:nvGraphicFramePr>
          <p:cNvPr id="349" name="Google Shape;349;p11"/>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350" name="Google Shape;350;p11"/>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351" name="Google Shape;351;p11"/>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52" name="Google Shape;352;p11"/>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353" name="Google Shape;353;p11"/>
          <p:cNvSpPr/>
          <p:nvPr/>
        </p:nvSpPr>
        <p:spPr>
          <a:xfrm>
            <a:off x="1651720" y="5868863"/>
            <a:ext cx="5495156" cy="12175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via the environment.</a:t>
            </a:r>
            <a:endParaRPr/>
          </a:p>
        </p:txBody>
      </p:sp>
      <p:pic>
        <p:nvPicPr>
          <p:cNvPr id="354" name="Google Shape;354;p11"/>
          <p:cNvPicPr preferRelativeResize="0"/>
          <p:nvPr/>
        </p:nvPicPr>
        <p:blipFill rotWithShape="1">
          <a:blip r:embed="rId3">
            <a:alphaModFix/>
          </a:blip>
          <a:srcRect b="0" l="0" r="4447" t="50778"/>
          <a:stretch/>
        </p:blipFill>
        <p:spPr>
          <a:xfrm>
            <a:off x="7146876" y="5868863"/>
            <a:ext cx="3027451" cy="120511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graphicFrame>
        <p:nvGraphicFramePr>
          <p:cNvPr id="360" name="Google Shape;360;p12"/>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J. encephalitis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p>
                  </a:txBody>
                  <a:tcPr marT="0" marB="0" marR="68575" marL="68575"/>
                </a:tc>
              </a:tr>
            </a:tbl>
          </a:graphicData>
        </a:graphic>
      </p:graphicFrame>
      <p:sp>
        <p:nvSpPr>
          <p:cNvPr id="361" name="Google Shape;361;p12"/>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362" name="Google Shape;362;p12"/>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63" name="Google Shape;363;p12"/>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aphicFrame>
        <p:nvGraphicFramePr>
          <p:cNvPr id="369" name="Google Shape;369;p13"/>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J. encephalitis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p>
                  </a:txBody>
                  <a:tcPr marT="0" marB="0" marR="68575" marL="68575"/>
                </a:tc>
              </a:tr>
            </a:tbl>
          </a:graphicData>
        </a:graphic>
      </p:graphicFrame>
      <p:sp>
        <p:nvSpPr>
          <p:cNvPr id="370" name="Google Shape;370;p13"/>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71" name="Google Shape;371;p13"/>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372" name="Google Shape;372;p13"/>
          <p:cNvSpPr/>
          <p:nvPr/>
        </p:nvSpPr>
        <p:spPr>
          <a:xfrm>
            <a:off x="255941" y="2062897"/>
            <a:ext cx="9942630" cy="4996950"/>
          </a:xfrm>
          <a:prstGeom prst="rect">
            <a:avLst/>
          </a:prstGeom>
          <a:solidFill>
            <a:srgbClr val="FFFFFF">
              <a:alpha val="8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graphicFrame>
        <p:nvGraphicFramePr>
          <p:cNvPr id="373" name="Google Shape;373;p13"/>
          <p:cNvGraphicFramePr/>
          <p:nvPr/>
        </p:nvGraphicFramePr>
        <p:xfrm>
          <a:off x="775566" y="2309688"/>
          <a:ext cx="3000000" cy="3000000"/>
        </p:xfrm>
        <a:graphic>
          <a:graphicData uri="http://schemas.openxmlformats.org/drawingml/2006/table">
            <a:tbl>
              <a:tblPr bandRow="1" firstRow="1">
                <a:noFill/>
                <a:tableStyleId>{D7B8AFFE-59CE-4560-BE55-8C018B6DC0A5}</a:tableStyleId>
              </a:tblPr>
              <a:tblGrid>
                <a:gridCol w="2967800"/>
                <a:gridCol w="2967800"/>
                <a:gridCol w="2967800"/>
              </a:tblGrid>
              <a:tr h="802550">
                <a:tc>
                  <a:txBody>
                    <a:bodyPr/>
                    <a:lstStyle/>
                    <a:p>
                      <a:pPr indent="0" lvl="0" marL="0" marR="0" rtl="0" algn="l">
                        <a:spcBef>
                          <a:spcPts val="0"/>
                        </a:spcBef>
                        <a:spcAft>
                          <a:spcPts val="0"/>
                        </a:spcAft>
                        <a:buNone/>
                      </a:pPr>
                      <a:r>
                        <a:rPr b="1" lang="en-GB" sz="2500" u="none" cap="none" strike="noStrike"/>
                        <a:t>Disease</a:t>
                      </a:r>
                      <a:endParaRPr/>
                    </a:p>
                  </a:txBody>
                  <a:tcPr marT="45725" marB="45725" marR="91450" marL="91450"/>
                </a:tc>
                <a:tc>
                  <a:txBody>
                    <a:bodyPr/>
                    <a:lstStyle/>
                    <a:p>
                      <a:pPr indent="0" lvl="0" marL="0" marR="0" rtl="0" algn="l">
                        <a:spcBef>
                          <a:spcPts val="0"/>
                        </a:spcBef>
                        <a:spcAft>
                          <a:spcPts val="0"/>
                        </a:spcAft>
                        <a:buNone/>
                      </a:pPr>
                      <a:r>
                        <a:rPr b="1" i="0" lang="en-GB" sz="2500"/>
                        <a:t>Genus of mosquito</a:t>
                      </a:r>
                      <a:endParaRPr/>
                    </a:p>
                  </a:txBody>
                  <a:tcPr marT="45725" marB="45725" marR="91450" marL="91450"/>
                </a:tc>
                <a:tc>
                  <a:txBody>
                    <a:bodyPr/>
                    <a:lstStyle/>
                    <a:p>
                      <a:pPr indent="0" lvl="0" marL="0" marR="0" rtl="0" algn="l">
                        <a:spcBef>
                          <a:spcPts val="0"/>
                        </a:spcBef>
                        <a:spcAft>
                          <a:spcPts val="0"/>
                        </a:spcAft>
                        <a:buNone/>
                      </a:pPr>
                      <a:r>
                        <a:rPr b="1" lang="en-GB" sz="2500"/>
                        <a:t>Breeding environment</a:t>
                      </a:r>
                      <a:endParaRPr/>
                    </a:p>
                  </a:txBody>
                  <a:tcPr marT="45725" marB="45725" marR="91450" marL="91450"/>
                </a:tc>
              </a:tr>
              <a:tr h="945850">
                <a:tc>
                  <a:txBody>
                    <a:bodyPr/>
                    <a:lstStyle/>
                    <a:p>
                      <a:pPr indent="0" lvl="0" marL="0" marR="0" rtl="0" algn="l">
                        <a:spcBef>
                          <a:spcPts val="0"/>
                        </a:spcBef>
                        <a:spcAft>
                          <a:spcPts val="0"/>
                        </a:spcAft>
                        <a:buNone/>
                      </a:pPr>
                      <a:r>
                        <a:rPr b="0" lang="en-GB" sz="2000"/>
                        <a:t>malaria</a:t>
                      </a:r>
                      <a:endParaRPr/>
                    </a:p>
                  </a:txBody>
                  <a:tcPr marT="45725" marB="45725" marR="91450" marL="91450"/>
                </a:tc>
                <a:tc>
                  <a:txBody>
                    <a:bodyPr/>
                    <a:lstStyle/>
                    <a:p>
                      <a:pPr indent="0" lvl="0" marL="0" marR="0" rtl="0" algn="l">
                        <a:spcBef>
                          <a:spcPts val="0"/>
                        </a:spcBef>
                        <a:spcAft>
                          <a:spcPts val="0"/>
                        </a:spcAft>
                        <a:buNone/>
                      </a:pPr>
                      <a:r>
                        <a:rPr b="0" i="1" lang="en-GB" sz="2000"/>
                        <a:t>Anopheles</a:t>
                      </a:r>
                      <a:endParaRPr/>
                    </a:p>
                  </a:txBody>
                  <a:tcPr marT="45725" marB="45725" marR="91450" marL="91450"/>
                </a:tc>
                <a:tc>
                  <a:txBody>
                    <a:bodyPr/>
                    <a:lstStyle/>
                    <a:p>
                      <a:pPr indent="0" lvl="0" marL="0" marR="0" rtl="0" algn="l">
                        <a:spcBef>
                          <a:spcPts val="0"/>
                        </a:spcBef>
                        <a:spcAft>
                          <a:spcPts val="0"/>
                        </a:spcAft>
                        <a:buNone/>
                      </a:pPr>
                      <a:r>
                        <a:rPr b="0" lang="en-GB" sz="2000"/>
                        <a:t>Shallow water, transient ponds, edges of lakes and reservoirs</a:t>
                      </a:r>
                      <a:endParaRPr/>
                    </a:p>
                  </a:txBody>
                  <a:tcPr marT="45725" marB="45725" marR="91450" marL="91450"/>
                </a:tc>
              </a:tr>
              <a:tr h="804725">
                <a:tc>
                  <a:txBody>
                    <a:bodyPr/>
                    <a:lstStyle/>
                    <a:p>
                      <a:pPr indent="0" lvl="0" marL="0" marR="0" rtl="0" algn="l">
                        <a:spcBef>
                          <a:spcPts val="0"/>
                        </a:spcBef>
                        <a:spcAft>
                          <a:spcPts val="0"/>
                        </a:spcAft>
                        <a:buNone/>
                      </a:pPr>
                      <a:r>
                        <a:rPr b="0" lang="en-GB" sz="2000"/>
                        <a:t>Japanese encephalitis</a:t>
                      </a:r>
                      <a:endParaRPr/>
                    </a:p>
                  </a:txBody>
                  <a:tcPr marT="45725" marB="45725" marR="91450" marL="91450"/>
                </a:tc>
                <a:tc>
                  <a:txBody>
                    <a:bodyPr/>
                    <a:lstStyle/>
                    <a:p>
                      <a:pPr indent="0" lvl="0" marL="0" marR="0" rtl="0" algn="l">
                        <a:spcBef>
                          <a:spcPts val="0"/>
                        </a:spcBef>
                        <a:spcAft>
                          <a:spcPts val="0"/>
                        </a:spcAft>
                        <a:buNone/>
                      </a:pPr>
                      <a:r>
                        <a:rPr b="0" i="1" lang="en-GB" sz="2000"/>
                        <a:t>Culex</a:t>
                      </a:r>
                      <a:endParaRPr/>
                    </a:p>
                  </a:txBody>
                  <a:tcPr marT="45725" marB="45725" marR="91450" marL="91450"/>
                </a:tc>
                <a:tc>
                  <a:txBody>
                    <a:bodyPr/>
                    <a:lstStyle/>
                    <a:p>
                      <a:pPr indent="0" lvl="0" marL="0" marR="0" rtl="0" algn="l">
                        <a:spcBef>
                          <a:spcPts val="0"/>
                        </a:spcBef>
                        <a:spcAft>
                          <a:spcPts val="0"/>
                        </a:spcAft>
                        <a:buNone/>
                      </a:pPr>
                      <a:r>
                        <a:rPr b="0" lang="en-GB" sz="2000"/>
                        <a:t>Irrigated agriculture especially rice paddies</a:t>
                      </a:r>
                      <a:endParaRPr/>
                    </a:p>
                  </a:txBody>
                  <a:tcPr marT="45725" marB="45725" marR="91450" marL="91450"/>
                </a:tc>
              </a:tr>
              <a:tr h="1839375">
                <a:tc>
                  <a:txBody>
                    <a:bodyPr/>
                    <a:lstStyle/>
                    <a:p>
                      <a:pPr indent="0" lvl="0" marL="0" marR="0" rtl="0" algn="l">
                        <a:spcBef>
                          <a:spcPts val="0"/>
                        </a:spcBef>
                        <a:spcAft>
                          <a:spcPts val="0"/>
                        </a:spcAft>
                        <a:buNone/>
                      </a:pPr>
                      <a:r>
                        <a:rPr b="0" lang="en-GB" sz="2000"/>
                        <a:t>yellow fever, dengue, zika</a:t>
                      </a:r>
                      <a:endParaRPr/>
                    </a:p>
                  </a:txBody>
                  <a:tcPr marT="45725" marB="45725" marR="91450" marL="91450"/>
                </a:tc>
                <a:tc>
                  <a:txBody>
                    <a:bodyPr/>
                    <a:lstStyle/>
                    <a:p>
                      <a:pPr indent="0" lvl="0" marL="0" marR="0" rtl="0" algn="l">
                        <a:spcBef>
                          <a:spcPts val="0"/>
                        </a:spcBef>
                        <a:spcAft>
                          <a:spcPts val="0"/>
                        </a:spcAft>
                        <a:buNone/>
                      </a:pPr>
                      <a:r>
                        <a:rPr b="0" i="1" lang="en-GB" sz="2000"/>
                        <a:t>Aedes</a:t>
                      </a:r>
                      <a:endParaRPr/>
                    </a:p>
                  </a:txBody>
                  <a:tcPr marT="45725" marB="45725" marR="91450" marL="91450"/>
                </a:tc>
                <a:tc>
                  <a:txBody>
                    <a:bodyPr/>
                    <a:lstStyle/>
                    <a:p>
                      <a:pPr indent="0" lvl="0" marL="0" marR="0" rtl="0" algn="l">
                        <a:spcBef>
                          <a:spcPts val="0"/>
                        </a:spcBef>
                        <a:spcAft>
                          <a:spcPts val="0"/>
                        </a:spcAft>
                        <a:buNone/>
                      </a:pPr>
                      <a:r>
                        <a:rPr b="0" lang="en-GB" sz="2000"/>
                        <a:t>Water-filled containers such as tanks, cisterns, barrels, buckets, old tires, flowerpots, roof gutters etc. </a:t>
                      </a:r>
                      <a:endParaRPr/>
                    </a:p>
                  </a:txBody>
                  <a:tcPr marT="45725" marB="45725" marR="91450" marL="91450"/>
                </a:tc>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graphicFrame>
        <p:nvGraphicFramePr>
          <p:cNvPr id="379" name="Google Shape;379;p14"/>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a:t>Category</a:t>
                      </a:r>
                      <a:endParaRPr sz="25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a:t>Definition</a:t>
                      </a:r>
                      <a:endParaRPr sz="25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a:t>Pathogens are transported by water.</a:t>
                      </a:r>
                      <a:endParaRPr sz="20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a:t>Typhoid</a:t>
                      </a:r>
                      <a:endParaRPr/>
                    </a:p>
                    <a:p>
                      <a:pPr indent="0" lvl="0" marL="0" marR="0" rtl="0" algn="l">
                        <a:lnSpc>
                          <a:spcPct val="100000"/>
                        </a:lnSpc>
                        <a:spcBef>
                          <a:spcPts val="0"/>
                        </a:spcBef>
                        <a:spcAft>
                          <a:spcPts val="0"/>
                        </a:spcAft>
                        <a:buNone/>
                      </a:pPr>
                      <a:r>
                        <a:rPr lang="en-GB" sz="2000">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a:t>Washing with water reduces infections. Water quality is less important than water quantity.</a:t>
                      </a:r>
                      <a:endParaRPr sz="20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a:t>Improve access to and reliability of water supplies. </a:t>
                      </a:r>
                      <a:endParaRPr sz="20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a:t>Trachoma</a:t>
                      </a:r>
                      <a:endParaRPr/>
                    </a:p>
                    <a:p>
                      <a:pPr indent="0" lvl="0" marL="0" marR="0" rtl="0" algn="l">
                        <a:lnSpc>
                          <a:spcPct val="100000"/>
                        </a:lnSpc>
                        <a:spcBef>
                          <a:spcPts val="0"/>
                        </a:spcBef>
                        <a:spcAft>
                          <a:spcPts val="0"/>
                        </a:spcAft>
                        <a:buNone/>
                      </a:pPr>
                      <a:r>
                        <a:rPr lang="en-GB" sz="2000"/>
                        <a:t>Scabies</a:t>
                      </a:r>
                      <a:endParaRPr/>
                    </a:p>
                    <a:p>
                      <a:pPr indent="0" lvl="0" marL="0" marR="0" rtl="0" algn="l">
                        <a:lnSpc>
                          <a:spcPct val="100000"/>
                        </a:lnSpc>
                        <a:spcBef>
                          <a:spcPts val="0"/>
                        </a:spcBef>
                        <a:spcAft>
                          <a:spcPts val="0"/>
                        </a:spcAft>
                        <a:buClr>
                          <a:schemeClr val="dk1"/>
                        </a:buClr>
                        <a:buSzPts val="2000"/>
                        <a:buFont typeface="Calibri"/>
                        <a:buNone/>
                      </a:pPr>
                      <a:r>
                        <a:t/>
                      </a:r>
                      <a:endParaRPr sz="2000">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a:t>Pathogens must be hosted by an aquatic animal (e.g. a snail) to complete their life cycle.</a:t>
                      </a:r>
                      <a:endParaRPr sz="20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a:t>Schistosomiasis</a:t>
                      </a:r>
                      <a:endParaRPr/>
                    </a:p>
                    <a:p>
                      <a:pPr indent="0" lvl="0" marL="0" marR="0" rtl="0" algn="l">
                        <a:lnSpc>
                          <a:spcPct val="100000"/>
                        </a:lnSpc>
                        <a:spcBef>
                          <a:spcPts val="0"/>
                        </a:spcBef>
                        <a:spcAft>
                          <a:spcPts val="0"/>
                        </a:spcAft>
                        <a:buNone/>
                      </a:pPr>
                      <a:r>
                        <a:rPr lang="en-GB" sz="2000"/>
                        <a:t>Dracunculiasis</a:t>
                      </a:r>
                      <a:endParaRPr sz="2000">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a:t>Pathogens are transported by insects that breed in or bite near water.</a:t>
                      </a:r>
                      <a:endParaRPr sz="20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a:t>Reduce vector breeding habitat and implement vector and disease control measures (e.g. insecticides, nets, vaccines).</a:t>
                      </a:r>
                      <a:endParaRPr sz="2000">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a:t>Malaria</a:t>
                      </a:r>
                      <a:endParaRPr/>
                    </a:p>
                    <a:p>
                      <a:pPr indent="0" lvl="0" marL="0" marR="0" rtl="0" algn="l">
                        <a:lnSpc>
                          <a:spcPct val="100000"/>
                        </a:lnSpc>
                        <a:spcBef>
                          <a:spcPts val="0"/>
                        </a:spcBef>
                        <a:spcAft>
                          <a:spcPts val="0"/>
                        </a:spcAft>
                        <a:buClr>
                          <a:schemeClr val="dk1"/>
                        </a:buClr>
                        <a:buSzPts val="2000"/>
                        <a:buFont typeface="Calibri"/>
                        <a:buNone/>
                      </a:pPr>
                      <a:r>
                        <a:rPr lang="en-GB" sz="2000"/>
                        <a:t>J. encephalitis</a:t>
                      </a:r>
                      <a:endParaRPr/>
                    </a:p>
                    <a:p>
                      <a:pPr indent="0" lvl="0" marL="0" marR="0" rtl="0" algn="l">
                        <a:lnSpc>
                          <a:spcPct val="100000"/>
                        </a:lnSpc>
                        <a:spcBef>
                          <a:spcPts val="0"/>
                        </a:spcBef>
                        <a:spcAft>
                          <a:spcPts val="0"/>
                        </a:spcAft>
                        <a:buClr>
                          <a:schemeClr val="dk1"/>
                        </a:buClr>
                        <a:buSzPts val="2000"/>
                        <a:buFont typeface="Calibri"/>
                        <a:buNone/>
                      </a:pPr>
                      <a:r>
                        <a:t/>
                      </a:r>
                      <a:endParaRPr sz="2000"/>
                    </a:p>
                  </a:txBody>
                  <a:tcPr marT="0" marB="0" marR="68575" marL="68575"/>
                </a:tc>
              </a:tr>
            </a:tbl>
          </a:graphicData>
        </a:graphic>
      </p:graphicFrame>
      <p:sp>
        <p:nvSpPr>
          <p:cNvPr id="380" name="Google Shape;380;p14"/>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381" name="Google Shape;381;p14"/>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82" name="Google Shape;382;p14"/>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15"/>
          <p:cNvSpPr txBox="1"/>
          <p:nvPr>
            <p:ph type="title"/>
          </p:nvPr>
        </p:nvSpPr>
        <p:spPr>
          <a:xfrm>
            <a:off x="719127" y="513230"/>
            <a:ext cx="9021783" cy="7137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Classification Updates</a:t>
            </a:r>
            <a:endParaRPr/>
          </a:p>
        </p:txBody>
      </p:sp>
      <p:sp>
        <p:nvSpPr>
          <p:cNvPr id="389" name="Google Shape;389;p15"/>
          <p:cNvSpPr txBox="1"/>
          <p:nvPr>
            <p:ph idx="1" type="body"/>
          </p:nvPr>
        </p:nvSpPr>
        <p:spPr>
          <a:xfrm>
            <a:off x="719127" y="1864063"/>
            <a:ext cx="5735027" cy="5406497"/>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2500"/>
              <a:buFont typeface="Calibri"/>
              <a:buAutoNum type="arabicPeriod"/>
            </a:pPr>
            <a:r>
              <a:rPr lang="en-GB" sz="2500"/>
              <a:t>Transmission via water-aerosols (e.g. </a:t>
            </a:r>
            <a:r>
              <a:rPr i="1" lang="en-GB" sz="2500"/>
              <a:t>Legionella</a:t>
            </a:r>
            <a:r>
              <a:rPr lang="en-GB" sz="2500"/>
              <a:t>)</a:t>
            </a:r>
            <a:endParaRPr/>
          </a:p>
          <a:p>
            <a:pPr indent="-514350" lvl="0" marL="514350" rtl="0" algn="l">
              <a:lnSpc>
                <a:spcPct val="90000"/>
              </a:lnSpc>
              <a:spcBef>
                <a:spcPts val="1000"/>
              </a:spcBef>
              <a:spcAft>
                <a:spcPts val="0"/>
              </a:spcAft>
              <a:buClr>
                <a:schemeClr val="dk1"/>
              </a:buClr>
              <a:buSzPts val="2500"/>
              <a:buFont typeface="Calibri"/>
              <a:buAutoNum type="arabicPeriod"/>
            </a:pPr>
            <a:r>
              <a:rPr lang="en-GB" sz="2500"/>
              <a:t>Complex transmission cycles</a:t>
            </a:r>
            <a:endParaRPr/>
          </a:p>
          <a:p>
            <a:pPr indent="-514350" lvl="0" marL="514350" rtl="0" algn="l">
              <a:lnSpc>
                <a:spcPct val="90000"/>
              </a:lnSpc>
              <a:spcBef>
                <a:spcPts val="1000"/>
              </a:spcBef>
              <a:spcAft>
                <a:spcPts val="0"/>
              </a:spcAft>
              <a:buClr>
                <a:schemeClr val="dk1"/>
              </a:buClr>
              <a:buSzPts val="2500"/>
              <a:buFont typeface="Calibri"/>
              <a:buAutoNum type="arabicPeriod"/>
            </a:pPr>
            <a:r>
              <a:rPr lang="en-GB" sz="2500"/>
              <a:t>New inclusion in water-washed: transmission of respiratory pathogens is reduced by handwashing with soap</a:t>
            </a:r>
            <a:endParaRPr/>
          </a:p>
          <a:p>
            <a:pPr indent="-514350" lvl="0" marL="514350" rtl="0" algn="l">
              <a:lnSpc>
                <a:spcPct val="90000"/>
              </a:lnSpc>
              <a:spcBef>
                <a:spcPts val="1000"/>
              </a:spcBef>
              <a:spcAft>
                <a:spcPts val="0"/>
              </a:spcAft>
              <a:buClr>
                <a:schemeClr val="dk1"/>
              </a:buClr>
              <a:buSzPts val="2500"/>
              <a:buFont typeface="Calibri"/>
              <a:buAutoNum type="arabicPeriod"/>
            </a:pPr>
            <a:r>
              <a:rPr lang="en-GB" sz="2500"/>
              <a:t>New inclusion in water-based: pathogens that live non-parasitically (i.e. without a host) in fresh waters</a:t>
            </a:r>
            <a:endParaRPr/>
          </a:p>
          <a:p>
            <a:pPr indent="-514350" lvl="0" marL="514350" rtl="0" algn="l">
              <a:lnSpc>
                <a:spcPct val="90000"/>
              </a:lnSpc>
              <a:spcBef>
                <a:spcPts val="1000"/>
              </a:spcBef>
              <a:spcAft>
                <a:spcPts val="0"/>
              </a:spcAft>
              <a:buClr>
                <a:schemeClr val="dk1"/>
              </a:buClr>
              <a:buSzPts val="2500"/>
              <a:buFont typeface="Calibri"/>
              <a:buAutoNum type="arabicPeriod"/>
            </a:pPr>
            <a:r>
              <a:rPr lang="en-GB" sz="2500"/>
              <a:t>Opportunistic pathogens</a:t>
            </a:r>
            <a:endParaRPr/>
          </a:p>
          <a:p>
            <a:pPr indent="-514350" lvl="0" marL="514350" rtl="0" algn="l">
              <a:lnSpc>
                <a:spcPct val="90000"/>
              </a:lnSpc>
              <a:spcBef>
                <a:spcPts val="1000"/>
              </a:spcBef>
              <a:spcAft>
                <a:spcPts val="0"/>
              </a:spcAft>
              <a:buClr>
                <a:schemeClr val="dk1"/>
              </a:buClr>
              <a:buSzPts val="2500"/>
              <a:buFont typeface="Calibri"/>
              <a:buAutoNum type="arabicPeriod"/>
            </a:pPr>
            <a:r>
              <a:rPr lang="en-GB" sz="2500"/>
              <a:t>Chemical contaminants</a:t>
            </a:r>
            <a:endParaRPr sz="1800"/>
          </a:p>
          <a:p>
            <a:pPr indent="0" lvl="0" marL="0" rtl="0" algn="l">
              <a:lnSpc>
                <a:spcPct val="90000"/>
              </a:lnSpc>
              <a:spcBef>
                <a:spcPts val="1000"/>
              </a:spcBef>
              <a:spcAft>
                <a:spcPts val="0"/>
              </a:spcAft>
              <a:buClr>
                <a:schemeClr val="dk1"/>
              </a:buClr>
              <a:buSzPts val="1800"/>
              <a:buNone/>
            </a:pPr>
            <a:r>
              <a:rPr lang="en-GB" sz="1800"/>
              <a:t>For more information: </a:t>
            </a:r>
            <a:endParaRPr/>
          </a:p>
          <a:p>
            <a:pPr indent="0" lvl="0" marL="0" rtl="0" algn="l">
              <a:lnSpc>
                <a:spcPct val="90000"/>
              </a:lnSpc>
              <a:spcBef>
                <a:spcPts val="1000"/>
              </a:spcBef>
              <a:spcAft>
                <a:spcPts val="0"/>
              </a:spcAft>
              <a:buClr>
                <a:schemeClr val="dk1"/>
              </a:buClr>
              <a:buSzPts val="1800"/>
              <a:buNone/>
            </a:pPr>
            <a:r>
              <a:rPr lang="en-GB" sz="1800"/>
              <a:t>Bartram, J. (ed.) (2015) </a:t>
            </a:r>
            <a:r>
              <a:rPr i="1" lang="en-GB" sz="1800"/>
              <a:t>Routledge Handbook of Water and Health</a:t>
            </a:r>
            <a:r>
              <a:rPr lang="en-GB" sz="1800"/>
              <a:t>. London and New York: Routledge</a:t>
            </a:r>
            <a:endParaRPr/>
          </a:p>
        </p:txBody>
      </p:sp>
      <p:pic>
        <p:nvPicPr>
          <p:cNvPr id="390" name="Google Shape;390;p15"/>
          <p:cNvPicPr preferRelativeResize="0"/>
          <p:nvPr>
            <p:ph idx="2" type="body"/>
          </p:nvPr>
        </p:nvPicPr>
        <p:blipFill rotWithShape="1">
          <a:blip r:embed="rId3">
            <a:alphaModFix/>
          </a:blip>
          <a:srcRect b="0" l="0" r="0" t="0"/>
          <a:stretch/>
        </p:blipFill>
        <p:spPr>
          <a:xfrm>
            <a:off x="6692910" y="1864063"/>
            <a:ext cx="3048000" cy="2066925"/>
          </a:xfrm>
          <a:prstGeom prst="rect">
            <a:avLst/>
          </a:prstGeom>
          <a:noFill/>
          <a:ln>
            <a:noFill/>
          </a:ln>
        </p:spPr>
      </p:pic>
      <p:sp>
        <p:nvSpPr>
          <p:cNvPr id="391" name="Google Shape;391;p15"/>
          <p:cNvSpPr/>
          <p:nvPr/>
        </p:nvSpPr>
        <p:spPr>
          <a:xfrm>
            <a:off x="6692909" y="3930988"/>
            <a:ext cx="304800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legionella transport</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sidknee23</a:t>
            </a:r>
            <a:endParaRPr sz="1000">
              <a:solidFill>
                <a:srgbClr val="E3284A"/>
              </a:solidFill>
              <a:latin typeface="Calibri"/>
              <a:ea typeface="Calibri"/>
              <a:cs typeface="Calibri"/>
              <a:sym typeface="Calibri"/>
            </a:endParaRPr>
          </a:p>
        </p:txBody>
      </p:sp>
      <p:sp>
        <p:nvSpPr>
          <p:cNvPr id="392" name="Google Shape;392;p15"/>
          <p:cNvSpPr/>
          <p:nvPr/>
        </p:nvSpPr>
        <p:spPr>
          <a:xfrm>
            <a:off x="6692908" y="6870450"/>
            <a:ext cx="304800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u="sng">
                <a:solidFill>
                  <a:srgbClr val="2780E3"/>
                </a:solidFill>
                <a:latin typeface="Calibri"/>
                <a:ea typeface="Calibri"/>
                <a:cs typeface="Calibri"/>
                <a:sym typeface="Calibri"/>
                <a:hlinkClick r:id="rId7">
                  <a:extLst>
                    <a:ext uri="{A12FA001-AC4F-418D-AE19-62706E023703}">
                      <ahyp:hlinkClr val="tx"/>
                    </a:ext>
                  </a:extLst>
                </a:hlinkClick>
              </a:rPr>
              <a:t>Children Washing Hands at School Handwas</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8">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9">
                  <a:extLst>
                    <a:ext uri="{A12FA001-AC4F-418D-AE19-62706E023703}">
                      <ahyp:hlinkClr val="tx"/>
                    </a:ext>
                  </a:extLst>
                </a:hlinkClick>
              </a:rPr>
              <a:t>Water, Sanitation, and Hygiene Photos</a:t>
            </a:r>
            <a:endParaRPr sz="1000">
              <a:solidFill>
                <a:srgbClr val="E3284A"/>
              </a:solidFill>
              <a:latin typeface="Calibri"/>
              <a:ea typeface="Calibri"/>
              <a:cs typeface="Calibri"/>
              <a:sym typeface="Calibri"/>
            </a:endParaRPr>
          </a:p>
        </p:txBody>
      </p:sp>
      <p:pic>
        <p:nvPicPr>
          <p:cNvPr id="393" name="Google Shape;393;p15"/>
          <p:cNvPicPr preferRelativeResize="0"/>
          <p:nvPr/>
        </p:nvPicPr>
        <p:blipFill rotWithShape="1">
          <a:blip r:embed="rId10">
            <a:alphaModFix/>
          </a:blip>
          <a:srcRect b="0" l="0" r="0" t="0"/>
          <a:stretch/>
        </p:blipFill>
        <p:spPr>
          <a:xfrm>
            <a:off x="6692908" y="4302648"/>
            <a:ext cx="3048003" cy="257432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graphicFrame>
        <p:nvGraphicFramePr>
          <p:cNvPr id="399" name="Google Shape;399;p16"/>
          <p:cNvGraphicFramePr/>
          <p:nvPr/>
        </p:nvGraphicFramePr>
        <p:xfrm>
          <a:off x="274236" y="2436970"/>
          <a:ext cx="3000000" cy="3000000"/>
        </p:xfrm>
        <a:graphic>
          <a:graphicData uri="http://schemas.openxmlformats.org/drawingml/2006/table">
            <a:tbl>
              <a:tblPr bandRow="1" firstRow="1">
                <a:noFill/>
                <a:tableStyleId>{66A58FC5-F3A1-4B33-A233-CDB60D415445}</a:tableStyleId>
              </a:tblPr>
              <a:tblGrid>
                <a:gridCol w="3310800"/>
                <a:gridCol w="3310800"/>
                <a:gridCol w="3310800"/>
              </a:tblGrid>
              <a:tr h="2025850">
                <a:tc>
                  <a:txBody>
                    <a:bodyPr/>
                    <a:lstStyle/>
                    <a:p>
                      <a:pPr indent="0" lvl="0" marL="0" marR="0" rtl="0" algn="l">
                        <a:lnSpc>
                          <a:spcPct val="100000"/>
                        </a:lnSpc>
                        <a:spcBef>
                          <a:spcPts val="0"/>
                        </a:spcBef>
                        <a:spcAft>
                          <a:spcPts val="0"/>
                        </a:spcAft>
                        <a:buClr>
                          <a:schemeClr val="dk1"/>
                        </a:buClr>
                        <a:buSzPts val="2500"/>
                        <a:buFont typeface="Calibri"/>
                        <a:buNone/>
                      </a:pPr>
                      <a:r>
                        <a:rPr b="1" lang="en-GB" sz="2500">
                          <a:latin typeface="Calibri"/>
                          <a:ea typeface="Calibri"/>
                          <a:cs typeface="Calibri"/>
                          <a:sym typeface="Calibri"/>
                        </a:rPr>
                        <a:t>Geogenic</a:t>
                      </a:r>
                      <a:endParaRPr/>
                    </a:p>
                    <a:p>
                      <a:pPr indent="0" lvl="0" marL="0" marR="0" rtl="0" algn="l">
                        <a:lnSpc>
                          <a:spcPct val="100000"/>
                        </a:lnSpc>
                        <a:spcBef>
                          <a:spcPts val="0"/>
                        </a:spcBef>
                        <a:spcAft>
                          <a:spcPts val="0"/>
                        </a:spcAft>
                        <a:buClr>
                          <a:schemeClr val="dk1"/>
                        </a:buClr>
                        <a:buSzPts val="2000"/>
                        <a:buFont typeface="Calibri"/>
                        <a:buNone/>
                      </a:pPr>
                      <a:r>
                        <a:rPr lang="en-GB" sz="2000">
                          <a:latin typeface="Calibri"/>
                          <a:ea typeface="Calibri"/>
                          <a:cs typeface="Calibri"/>
                          <a:sym typeface="Calibri"/>
                        </a:rPr>
                        <a:t>e.g. arsenic, fluoride, and salinity</a:t>
                      </a:r>
                      <a:endParaRPr/>
                    </a:p>
                    <a:p>
                      <a:pPr indent="0" lvl="0" marL="0" marR="0" rtl="0" algn="l">
                        <a:spcBef>
                          <a:spcPts val="0"/>
                        </a:spcBef>
                        <a:spcAft>
                          <a:spcPts val="0"/>
                        </a:spcAft>
                        <a:buNone/>
                      </a:pPr>
                      <a:r>
                        <a:t/>
                      </a:r>
                      <a:endParaRPr sz="20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500"/>
                        <a:buFont typeface="Calibri"/>
                        <a:buNone/>
                      </a:pPr>
                      <a:r>
                        <a:rPr b="1" lang="en-GB" sz="2500">
                          <a:latin typeface="Calibri"/>
                          <a:ea typeface="Calibri"/>
                          <a:cs typeface="Calibri"/>
                          <a:sym typeface="Calibri"/>
                        </a:rPr>
                        <a:t>Biogenic</a:t>
                      </a:r>
                      <a:endParaRPr/>
                    </a:p>
                    <a:p>
                      <a:pPr indent="0" lvl="0" marL="0" marR="0" rtl="0" algn="l">
                        <a:lnSpc>
                          <a:spcPct val="100000"/>
                        </a:lnSpc>
                        <a:spcBef>
                          <a:spcPts val="0"/>
                        </a:spcBef>
                        <a:spcAft>
                          <a:spcPts val="0"/>
                        </a:spcAft>
                        <a:buClr>
                          <a:schemeClr val="dk1"/>
                        </a:buClr>
                        <a:buSzPts val="2000"/>
                        <a:buFont typeface="Calibri"/>
                        <a:buNone/>
                      </a:pPr>
                      <a:r>
                        <a:rPr lang="en-GB" sz="2000">
                          <a:latin typeface="Calibri"/>
                          <a:ea typeface="Calibri"/>
                          <a:cs typeface="Calibri"/>
                          <a:sym typeface="Calibri"/>
                        </a:rPr>
                        <a:t>e.g. neurotoxins from cyanobacterial blooms</a:t>
                      </a:r>
                      <a:endParaRPr/>
                    </a:p>
                    <a:p>
                      <a:pPr indent="0" lvl="0" marL="0" marR="0" rtl="0" algn="l">
                        <a:spcBef>
                          <a:spcPts val="0"/>
                        </a:spcBef>
                        <a:spcAft>
                          <a:spcPts val="0"/>
                        </a:spcAft>
                        <a:buNone/>
                      </a:pPr>
                      <a:r>
                        <a:t/>
                      </a:r>
                      <a:endParaRPr sz="2000">
                        <a:latin typeface="Calibri"/>
                        <a:ea typeface="Calibri"/>
                        <a:cs typeface="Calibri"/>
                        <a:sym typeface="Calibri"/>
                      </a:endParaRPr>
                    </a:p>
                  </a:txBody>
                  <a:tcPr marT="45725" marB="45725" marR="91450" marL="91450"/>
                </a:tc>
                <a:tc>
                  <a:txBody>
                    <a:bodyPr/>
                    <a:lstStyle/>
                    <a:p>
                      <a:pPr indent="0" lvl="0" marL="0" marR="0" rtl="0" algn="l">
                        <a:lnSpc>
                          <a:spcPct val="100000"/>
                        </a:lnSpc>
                        <a:spcBef>
                          <a:spcPts val="0"/>
                        </a:spcBef>
                        <a:spcAft>
                          <a:spcPts val="0"/>
                        </a:spcAft>
                        <a:buClr>
                          <a:schemeClr val="dk1"/>
                        </a:buClr>
                        <a:buSzPts val="2500"/>
                        <a:buFont typeface="Calibri"/>
                        <a:buNone/>
                      </a:pPr>
                      <a:r>
                        <a:rPr b="1" lang="en-GB" sz="2500">
                          <a:latin typeface="Calibri"/>
                          <a:ea typeface="Calibri"/>
                          <a:cs typeface="Calibri"/>
                          <a:sym typeface="Calibri"/>
                        </a:rPr>
                        <a:t>Anthropogenic </a:t>
                      </a:r>
                      <a:endParaRPr/>
                    </a:p>
                    <a:p>
                      <a:pPr indent="0" lvl="0" marL="0" marR="0" rtl="0" algn="l">
                        <a:lnSpc>
                          <a:spcPct val="100000"/>
                        </a:lnSpc>
                        <a:spcBef>
                          <a:spcPts val="0"/>
                        </a:spcBef>
                        <a:spcAft>
                          <a:spcPts val="0"/>
                        </a:spcAft>
                        <a:buClr>
                          <a:schemeClr val="dk1"/>
                        </a:buClr>
                        <a:buSzPts val="2000"/>
                        <a:buFont typeface="Calibri"/>
                        <a:buNone/>
                      </a:pPr>
                      <a:r>
                        <a:rPr lang="en-GB" sz="2000">
                          <a:latin typeface="Calibri"/>
                          <a:ea typeface="Calibri"/>
                          <a:cs typeface="Calibri"/>
                          <a:sym typeface="Calibri"/>
                        </a:rPr>
                        <a:t>e.g. heavy metals from industry and endocrine disruptors from pharmaceuticals, hormones, pesticides, and plasticizers</a:t>
                      </a:r>
                      <a:endParaRPr/>
                    </a:p>
                  </a:txBody>
                  <a:tcPr marT="45725" marB="45725" marR="91450" marL="91450"/>
                </a:tc>
              </a:tr>
            </a:tbl>
          </a:graphicData>
        </a:graphic>
      </p:graphicFrame>
      <p:pic>
        <p:nvPicPr>
          <p:cNvPr id="400" name="Google Shape;400;p16"/>
          <p:cNvPicPr preferRelativeResize="0"/>
          <p:nvPr/>
        </p:nvPicPr>
        <p:blipFill rotWithShape="1">
          <a:blip r:embed="rId3">
            <a:alphaModFix/>
          </a:blip>
          <a:srcRect b="-811" l="27351" r="22357" t="811"/>
          <a:stretch/>
        </p:blipFill>
        <p:spPr>
          <a:xfrm rot="5400000">
            <a:off x="7462984" y="4100037"/>
            <a:ext cx="2172601" cy="3240000"/>
          </a:xfrm>
          <a:prstGeom prst="rect">
            <a:avLst/>
          </a:prstGeom>
          <a:noFill/>
          <a:ln>
            <a:noFill/>
          </a:ln>
        </p:spPr>
      </p:pic>
      <p:pic>
        <p:nvPicPr>
          <p:cNvPr id="401" name="Google Shape;401;p16"/>
          <p:cNvPicPr preferRelativeResize="0"/>
          <p:nvPr/>
        </p:nvPicPr>
        <p:blipFill rotWithShape="1">
          <a:blip r:embed="rId4">
            <a:alphaModFix/>
          </a:blip>
          <a:srcRect b="0" l="0" r="0" t="0"/>
          <a:stretch/>
        </p:blipFill>
        <p:spPr>
          <a:xfrm>
            <a:off x="3620454" y="4633736"/>
            <a:ext cx="3240000" cy="2172600"/>
          </a:xfrm>
          <a:prstGeom prst="rect">
            <a:avLst/>
          </a:prstGeom>
          <a:noFill/>
          <a:ln>
            <a:noFill/>
          </a:ln>
        </p:spPr>
      </p:pic>
      <p:sp>
        <p:nvSpPr>
          <p:cNvPr id="402" name="Google Shape;402;p16"/>
          <p:cNvSpPr/>
          <p:nvPr/>
        </p:nvSpPr>
        <p:spPr>
          <a:xfrm>
            <a:off x="3586640" y="6804967"/>
            <a:ext cx="304800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Algae in Dianchi Lake, China</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CC BY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7">
                  <a:extLst>
                    <a:ext uri="{A12FA001-AC4F-418D-AE19-62706E023703}">
                      <ahyp:hlinkClr val="tx"/>
                    </a:ext>
                  </a:extLst>
                </a:hlinkClick>
              </a:rPr>
              <a:t>eutrophication&amp;hypoxia</a:t>
            </a:r>
            <a:endParaRPr sz="1000">
              <a:solidFill>
                <a:srgbClr val="E3284A"/>
              </a:solidFill>
              <a:latin typeface="Calibri"/>
              <a:ea typeface="Calibri"/>
              <a:cs typeface="Calibri"/>
              <a:sym typeface="Calibri"/>
            </a:endParaRPr>
          </a:p>
        </p:txBody>
      </p:sp>
      <p:sp>
        <p:nvSpPr>
          <p:cNvPr id="403" name="Google Shape;403;p16"/>
          <p:cNvSpPr/>
          <p:nvPr/>
        </p:nvSpPr>
        <p:spPr>
          <a:xfrm>
            <a:off x="6929284" y="6804967"/>
            <a:ext cx="292807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“Acid Mine Drainage” by Saskia Nowicki</a:t>
            </a:r>
            <a:endParaRPr sz="1000">
              <a:solidFill>
                <a:srgbClr val="E3284A"/>
              </a:solidFill>
              <a:latin typeface="Calibri"/>
              <a:ea typeface="Calibri"/>
              <a:cs typeface="Calibri"/>
              <a:sym typeface="Calibri"/>
            </a:endParaRPr>
          </a:p>
        </p:txBody>
      </p:sp>
      <p:sp>
        <p:nvSpPr>
          <p:cNvPr id="404" name="Google Shape;404;p16"/>
          <p:cNvSpPr/>
          <p:nvPr/>
        </p:nvSpPr>
        <p:spPr>
          <a:xfrm>
            <a:off x="266136" y="6774770"/>
            <a:ext cx="292807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“Geochemistry” by Saskia Nowicki</a:t>
            </a:r>
            <a:endParaRPr sz="1000">
              <a:solidFill>
                <a:srgbClr val="E3284A"/>
              </a:solidFill>
              <a:latin typeface="Calibri"/>
              <a:ea typeface="Calibri"/>
              <a:cs typeface="Calibri"/>
              <a:sym typeface="Calibri"/>
            </a:endParaRPr>
          </a:p>
        </p:txBody>
      </p:sp>
      <p:pic>
        <p:nvPicPr>
          <p:cNvPr id="405" name="Google Shape;405;p16"/>
          <p:cNvPicPr preferRelativeResize="0"/>
          <p:nvPr/>
        </p:nvPicPr>
        <p:blipFill rotWithShape="1">
          <a:blip r:embed="rId8">
            <a:alphaModFix/>
          </a:blip>
          <a:srcRect b="0" l="0" r="0" t="0"/>
          <a:stretch/>
        </p:blipFill>
        <p:spPr>
          <a:xfrm>
            <a:off x="290753" y="4633736"/>
            <a:ext cx="3240000" cy="2145974"/>
          </a:xfrm>
          <a:prstGeom prst="rect">
            <a:avLst/>
          </a:prstGeom>
          <a:noFill/>
          <a:ln>
            <a:noFill/>
          </a:ln>
        </p:spPr>
      </p:pic>
      <p:cxnSp>
        <p:nvCxnSpPr>
          <p:cNvPr id="406" name="Google Shape;406;p16"/>
          <p:cNvCxnSpPr/>
          <p:nvPr/>
        </p:nvCxnSpPr>
        <p:spPr>
          <a:xfrm rot="10800000">
            <a:off x="5662067" y="2700511"/>
            <a:ext cx="1267218" cy="0"/>
          </a:xfrm>
          <a:prstGeom prst="straightConnector1">
            <a:avLst/>
          </a:prstGeom>
          <a:noFill/>
          <a:ln cap="flat" cmpd="sng" w="76200">
            <a:solidFill>
              <a:schemeClr val="dk1"/>
            </a:solidFill>
            <a:prstDash val="solid"/>
            <a:miter lim="800000"/>
            <a:headEnd len="sm" w="sm" type="none"/>
            <a:tailEnd len="med" w="med" type="triangle"/>
          </a:ln>
        </p:spPr>
      </p:cxnSp>
      <p:sp>
        <p:nvSpPr>
          <p:cNvPr id="407" name="Google Shape;407;p16"/>
          <p:cNvSpPr txBox="1"/>
          <p:nvPr>
            <p:ph type="title"/>
          </p:nvPr>
        </p:nvSpPr>
        <p:spPr>
          <a:xfrm>
            <a:off x="719127" y="513230"/>
            <a:ext cx="9021783" cy="713767"/>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Chemical Contaminants</a:t>
            </a:r>
            <a:endParaRPr/>
          </a:p>
        </p:txBody>
      </p:sp>
      <p:sp>
        <p:nvSpPr>
          <p:cNvPr id="408" name="Google Shape;408;p16"/>
          <p:cNvSpPr/>
          <p:nvPr/>
        </p:nvSpPr>
        <p:spPr>
          <a:xfrm flipH="1">
            <a:off x="1341585" y="1764407"/>
            <a:ext cx="6264697" cy="765194"/>
          </a:xfrm>
          <a:prstGeom prst="curvedDownArrow">
            <a:avLst>
              <a:gd fmla="val 19464" name="adj1"/>
              <a:gd fmla="val 37246" name="adj2"/>
              <a:gd fmla="val 25000" name="adj3"/>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06"/>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40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17"/>
          <p:cNvPicPr preferRelativeResize="0"/>
          <p:nvPr/>
        </p:nvPicPr>
        <p:blipFill rotWithShape="1">
          <a:blip r:embed="rId3">
            <a:alphaModFix/>
          </a:blip>
          <a:srcRect b="0" l="0" r="0" t="0"/>
          <a:stretch/>
        </p:blipFill>
        <p:spPr>
          <a:xfrm>
            <a:off x="1586808" y="3896257"/>
            <a:ext cx="7286421" cy="3653531"/>
          </a:xfrm>
          <a:prstGeom prst="rect">
            <a:avLst/>
          </a:prstGeom>
          <a:noFill/>
          <a:ln>
            <a:noFill/>
          </a:ln>
        </p:spPr>
      </p:pic>
      <p:sp>
        <p:nvSpPr>
          <p:cNvPr id="415" name="Google Shape;415;p17"/>
          <p:cNvSpPr txBox="1"/>
          <p:nvPr>
            <p:ph idx="1" type="body"/>
          </p:nvPr>
        </p:nvSpPr>
        <p:spPr>
          <a:xfrm>
            <a:off x="719133" y="1838240"/>
            <a:ext cx="9021772" cy="17677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GB"/>
              <a:t>Dala township, Yangon</a:t>
            </a:r>
            <a:endParaRPr/>
          </a:p>
          <a:p>
            <a:pPr indent="0" lvl="0" marL="0" rtl="0" algn="l">
              <a:lnSpc>
                <a:spcPct val="90000"/>
              </a:lnSpc>
              <a:spcBef>
                <a:spcPts val="1000"/>
              </a:spcBef>
              <a:spcAft>
                <a:spcPts val="0"/>
              </a:spcAft>
              <a:buClr>
                <a:schemeClr val="dk1"/>
              </a:buClr>
              <a:buSzPts val="2000"/>
              <a:buNone/>
            </a:pPr>
            <a:r>
              <a:rPr lang="en-GB" sz="2000"/>
              <a:t>“Almost every village in Dala has some kind of water shortage. The lakes dried up because of the very high temperatures this year. We plan to provide them with water as long as the roads don’t become blocked, before the rainy season sets in” – Dala municipal committee member quoted in the Myanmar Times, May 2020</a:t>
            </a:r>
            <a:endParaRPr/>
          </a:p>
        </p:txBody>
      </p:sp>
      <p:sp>
        <p:nvSpPr>
          <p:cNvPr id="416" name="Google Shape;416;p17"/>
          <p:cNvSpPr/>
          <p:nvPr/>
        </p:nvSpPr>
        <p:spPr>
          <a:xfrm>
            <a:off x="1580422" y="3586110"/>
            <a:ext cx="55539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u="sng">
                <a:solidFill>
                  <a:srgbClr val="E3284A"/>
                </a:solidFill>
                <a:latin typeface="Calibri"/>
                <a:ea typeface="Calibri"/>
                <a:cs typeface="Calibri"/>
                <a:sym typeface="Calibri"/>
                <a:hlinkClick r:id="rId4">
                  <a:extLst>
                    <a:ext uri="{A12FA001-AC4F-418D-AE19-62706E023703}">
                      <ahyp:hlinkClr val="tx"/>
                    </a:ext>
                  </a:extLst>
                </a:hlinkClick>
              </a:rPr>
              <a:t>https://www.mmtimes.com/news/water-shortages-yangons-dala.html</a:t>
            </a:r>
            <a:endParaRPr sz="1000">
              <a:solidFill>
                <a:schemeClr val="dk1"/>
              </a:solidFill>
              <a:latin typeface="Calibri"/>
              <a:ea typeface="Calibri"/>
              <a:cs typeface="Calibri"/>
              <a:sym typeface="Calibri"/>
            </a:endParaRPr>
          </a:p>
        </p:txBody>
      </p:sp>
      <p:sp>
        <p:nvSpPr>
          <p:cNvPr id="417" name="Google Shape;417;p17"/>
          <p:cNvSpPr txBox="1"/>
          <p:nvPr/>
        </p:nvSpPr>
        <p:spPr>
          <a:xfrm>
            <a:off x="621507" y="396255"/>
            <a:ext cx="9021783" cy="147867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GB" sz="4400" cap="small">
                <a:solidFill>
                  <a:schemeClr val="dk1"/>
                </a:solidFill>
                <a:latin typeface="Calibri"/>
                <a:ea typeface="Calibri"/>
                <a:cs typeface="Calibri"/>
                <a:sym typeface="Calibri"/>
              </a:rPr>
              <a:t>Examples:</a:t>
            </a:r>
            <a:r>
              <a:rPr lang="en-GB" sz="3300" cap="small">
                <a:solidFill>
                  <a:schemeClr val="dk1"/>
                </a:solidFill>
                <a:latin typeface="Calibri"/>
                <a:ea typeface="Calibri"/>
                <a:cs typeface="Calibri"/>
                <a:sym typeface="Calibri"/>
              </a:rPr>
              <a:t> Water Shortages</a:t>
            </a:r>
            <a:br>
              <a:rPr lang="en-GB" sz="4400" cap="small">
                <a:solidFill>
                  <a:schemeClr val="dk1"/>
                </a:solidFill>
                <a:latin typeface="Calibri"/>
                <a:ea typeface="Calibri"/>
                <a:cs typeface="Calibri"/>
                <a:sym typeface="Calibri"/>
              </a:rPr>
            </a:br>
            <a:r>
              <a:rPr lang="en-GB" sz="3300">
                <a:solidFill>
                  <a:srgbClr val="FF0000"/>
                </a:solidFill>
                <a:latin typeface="Calibri"/>
                <a:ea typeface="Calibri"/>
                <a:cs typeface="Calibri"/>
                <a:sym typeface="Calibri"/>
              </a:rPr>
              <a:t>hazard: microbial water-washed</a:t>
            </a:r>
            <a:br>
              <a:rPr lang="en-GB" sz="4400" cap="small">
                <a:solidFill>
                  <a:schemeClr val="dk1"/>
                </a:solidFill>
                <a:latin typeface="Calibri"/>
                <a:ea typeface="Calibri"/>
                <a:cs typeface="Calibri"/>
                <a:sym typeface="Calibri"/>
              </a:rPr>
            </a:br>
            <a:br>
              <a:rPr lang="en-GB" sz="4400" cap="small">
                <a:solidFill>
                  <a:schemeClr val="dk1"/>
                </a:solidFill>
                <a:latin typeface="Calibri"/>
                <a:ea typeface="Calibri"/>
                <a:cs typeface="Calibri"/>
                <a:sym typeface="Calibri"/>
              </a:rPr>
            </a:br>
            <a:r>
              <a:rPr lang="en-GB" sz="4400" cap="small">
                <a:solidFill>
                  <a:schemeClr val="dk1"/>
                </a:solidFill>
                <a:latin typeface="Calibri"/>
                <a:ea typeface="Calibri"/>
                <a:cs typeface="Calibri"/>
                <a:sym typeface="Calibri"/>
              </a:rPr>
              <a:t> </a:t>
            </a:r>
            <a:endParaRPr sz="3400" cap="small">
              <a:solidFill>
                <a:schemeClr val="dk1"/>
              </a:solidFill>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2" name="Shape 422"/>
        <p:cNvGrpSpPr/>
        <p:nvPr/>
      </p:nvGrpSpPr>
      <p:grpSpPr>
        <a:xfrm>
          <a:off x="0" y="0"/>
          <a:ext cx="0" cy="0"/>
          <a:chOff x="0" y="0"/>
          <a:chExt cx="0" cy="0"/>
        </a:xfrm>
      </p:grpSpPr>
      <p:sp>
        <p:nvSpPr>
          <p:cNvPr id="423" name="Google Shape;423;p18"/>
          <p:cNvSpPr txBox="1"/>
          <p:nvPr>
            <p:ph idx="1" type="body"/>
          </p:nvPr>
        </p:nvSpPr>
        <p:spPr>
          <a:xfrm>
            <a:off x="719128" y="2012836"/>
            <a:ext cx="9021772" cy="1767795"/>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GB"/>
              <a:t>Japanese encephalitis is a disease transmitted by mosquitoes that breed in rice paddies</a:t>
            </a:r>
            <a:endParaRPr/>
          </a:p>
          <a:p>
            <a:pPr indent="-228600" lvl="0" marL="228600" rtl="0" algn="l">
              <a:lnSpc>
                <a:spcPct val="90000"/>
              </a:lnSpc>
              <a:spcBef>
                <a:spcPts val="1000"/>
              </a:spcBef>
              <a:spcAft>
                <a:spcPts val="0"/>
              </a:spcAft>
              <a:buClr>
                <a:schemeClr val="dk1"/>
              </a:buClr>
              <a:buSzPts val="2800"/>
              <a:buChar char="•"/>
            </a:pPr>
            <a:r>
              <a:rPr lang="en-GB"/>
              <a:t>In 2017, a vaccination campaign in Myanmar protected over 12.5 million children from the disease</a:t>
            </a:r>
            <a:endParaRPr/>
          </a:p>
        </p:txBody>
      </p:sp>
      <p:sp>
        <p:nvSpPr>
          <p:cNvPr id="424" name="Google Shape;424;p18"/>
          <p:cNvSpPr/>
          <p:nvPr/>
        </p:nvSpPr>
        <p:spPr>
          <a:xfrm>
            <a:off x="950762" y="3721324"/>
            <a:ext cx="55539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u="sng">
                <a:solidFill>
                  <a:srgbClr val="E3284A"/>
                </a:solidFill>
                <a:latin typeface="Calibri"/>
                <a:ea typeface="Calibri"/>
                <a:cs typeface="Calibri"/>
                <a:sym typeface="Calibri"/>
                <a:hlinkClick r:id="rId3">
                  <a:extLst>
                    <a:ext uri="{A12FA001-AC4F-418D-AE19-62706E023703}">
                      <ahyp:hlinkClr val="tx"/>
                    </a:ext>
                  </a:extLst>
                </a:hlinkClick>
              </a:rPr>
              <a:t>https://www.path.org/articles/myanmar-launches-national-japanese-encephalitis-vaccination-campaign</a:t>
            </a:r>
            <a:r>
              <a:rPr lang="en-GB" sz="1000" u="sng">
                <a:solidFill>
                  <a:srgbClr val="E3284A"/>
                </a:solidFill>
                <a:latin typeface="Arial"/>
                <a:ea typeface="Arial"/>
                <a:cs typeface="Arial"/>
                <a:sym typeface="Arial"/>
                <a:hlinkClick r:id="rId4">
                  <a:extLst>
                    <a:ext uri="{A12FA001-AC4F-418D-AE19-62706E023703}">
                      <ahyp:hlinkClr val="tx"/>
                    </a:ext>
                  </a:extLst>
                </a:hlinkClick>
              </a:rPr>
              <a:t>/</a:t>
            </a:r>
            <a:endParaRPr sz="1000">
              <a:solidFill>
                <a:schemeClr val="dk1"/>
              </a:solidFill>
              <a:latin typeface="Calibri"/>
              <a:ea typeface="Calibri"/>
              <a:cs typeface="Calibri"/>
              <a:sym typeface="Calibri"/>
            </a:endParaRPr>
          </a:p>
        </p:txBody>
      </p:sp>
      <p:sp>
        <p:nvSpPr>
          <p:cNvPr id="425" name="Google Shape;425;p18"/>
          <p:cNvSpPr/>
          <p:nvPr/>
        </p:nvSpPr>
        <p:spPr>
          <a:xfrm>
            <a:off x="942746" y="7186934"/>
            <a:ext cx="522922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E3284A"/>
                </a:solidFill>
                <a:latin typeface="Calibri"/>
                <a:ea typeface="Calibri"/>
                <a:cs typeface="Calibri"/>
                <a:sym typeface="Calibri"/>
              </a:rPr>
              <a:t>"</a:t>
            </a:r>
            <a:r>
              <a:rPr lang="en-GB" sz="1000" u="sng">
                <a:solidFill>
                  <a:srgbClr val="E3284A"/>
                </a:solidFill>
                <a:latin typeface="Calibri"/>
                <a:ea typeface="Calibri"/>
                <a:cs typeface="Calibri"/>
                <a:sym typeface="Calibri"/>
                <a:hlinkClick r:id="rId5">
                  <a:extLst>
                    <a:ext uri="{A12FA001-AC4F-418D-AE19-62706E023703}">
                      <ahyp:hlinkClr val="tx"/>
                    </a:ext>
                  </a:extLst>
                </a:hlinkClick>
              </a:rPr>
              <a:t>Rice paddies and fields</a:t>
            </a:r>
            <a:r>
              <a:rPr lang="en-GB" sz="1000">
                <a:solidFill>
                  <a:srgbClr val="E3284A"/>
                </a:solidFill>
                <a:latin typeface="Calibri"/>
                <a:ea typeface="Calibri"/>
                <a:cs typeface="Calibri"/>
                <a:sym typeface="Calibri"/>
              </a:rPr>
              <a:t>" (</a:t>
            </a:r>
            <a:r>
              <a:rPr lang="en-GB" sz="1000" u="sng">
                <a:solidFill>
                  <a:srgbClr val="E3284A"/>
                </a:solidFill>
                <a:latin typeface="Calibri"/>
                <a:ea typeface="Calibri"/>
                <a:cs typeface="Calibri"/>
                <a:sym typeface="Calibri"/>
                <a:hlinkClick r:id="rId6">
                  <a:extLst>
                    <a:ext uri="{A12FA001-AC4F-418D-AE19-62706E023703}">
                      <ahyp:hlinkClr val="tx"/>
                    </a:ext>
                  </a:extLst>
                </a:hlinkClick>
              </a:rPr>
              <a:t>CC BY-NC-ND 2.0</a:t>
            </a:r>
            <a:r>
              <a:rPr lang="en-GB" sz="1000">
                <a:solidFill>
                  <a:srgbClr val="E3284A"/>
                </a:solidFill>
                <a:latin typeface="Calibri"/>
                <a:ea typeface="Calibri"/>
                <a:cs typeface="Calibri"/>
                <a:sym typeface="Calibri"/>
              </a:rPr>
              <a:t>) by </a:t>
            </a:r>
            <a:r>
              <a:rPr lang="en-GB" sz="1000" u="sng">
                <a:solidFill>
                  <a:srgbClr val="E3284A"/>
                </a:solidFill>
                <a:latin typeface="Calibri"/>
                <a:ea typeface="Calibri"/>
                <a:cs typeface="Calibri"/>
                <a:sym typeface="Calibri"/>
                <a:hlinkClick r:id="rId7">
                  <a:extLst>
                    <a:ext uri="{A12FA001-AC4F-418D-AE19-62706E023703}">
                      <ahyp:hlinkClr val="tx"/>
                    </a:ext>
                  </a:extLst>
                </a:hlinkClick>
              </a:rPr>
              <a:t>IFPRI</a:t>
            </a:r>
            <a:endParaRPr sz="1000">
              <a:solidFill>
                <a:srgbClr val="E3284A"/>
              </a:solidFill>
              <a:latin typeface="Calibri"/>
              <a:ea typeface="Calibri"/>
              <a:cs typeface="Calibri"/>
              <a:sym typeface="Calibri"/>
            </a:endParaRPr>
          </a:p>
        </p:txBody>
      </p:sp>
      <p:sp>
        <p:nvSpPr>
          <p:cNvPr id="426" name="Google Shape;426;p18"/>
          <p:cNvSpPr txBox="1"/>
          <p:nvPr/>
        </p:nvSpPr>
        <p:spPr>
          <a:xfrm>
            <a:off x="615791" y="684287"/>
            <a:ext cx="9021783" cy="1478673"/>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GB" sz="4400" cap="small">
                <a:solidFill>
                  <a:schemeClr val="dk1"/>
                </a:solidFill>
                <a:latin typeface="Calibri"/>
                <a:ea typeface="Calibri"/>
                <a:cs typeface="Calibri"/>
                <a:sym typeface="Calibri"/>
              </a:rPr>
              <a:t>Examples:</a:t>
            </a:r>
            <a:r>
              <a:rPr lang="en-GB" sz="3300" cap="small">
                <a:solidFill>
                  <a:schemeClr val="dk1"/>
                </a:solidFill>
                <a:latin typeface="Calibri"/>
                <a:ea typeface="Calibri"/>
                <a:cs typeface="Calibri"/>
                <a:sym typeface="Calibri"/>
              </a:rPr>
              <a:t> Rice Paddies &amp; Mosquitoes</a:t>
            </a:r>
            <a:br>
              <a:rPr lang="en-GB" sz="4400" cap="small">
                <a:solidFill>
                  <a:schemeClr val="dk1"/>
                </a:solidFill>
                <a:latin typeface="Calibri"/>
                <a:ea typeface="Calibri"/>
                <a:cs typeface="Calibri"/>
                <a:sym typeface="Calibri"/>
              </a:rPr>
            </a:br>
            <a:r>
              <a:rPr lang="en-GB" sz="3300">
                <a:solidFill>
                  <a:srgbClr val="FF0000"/>
                </a:solidFill>
                <a:latin typeface="Calibri"/>
                <a:ea typeface="Calibri"/>
                <a:cs typeface="Calibri"/>
                <a:sym typeface="Calibri"/>
              </a:rPr>
              <a:t>hazard: microbial water-related insect vectors</a:t>
            </a:r>
            <a:br>
              <a:rPr lang="en-GB" sz="4400" cap="small">
                <a:solidFill>
                  <a:schemeClr val="dk1"/>
                </a:solidFill>
                <a:latin typeface="Calibri"/>
                <a:ea typeface="Calibri"/>
                <a:cs typeface="Calibri"/>
                <a:sym typeface="Calibri"/>
              </a:rPr>
            </a:b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pic>
        <p:nvPicPr>
          <p:cNvPr descr="A river running through a grassy field&#10;&#10;Description automatically generated" id="427" name="Google Shape;427;p18"/>
          <p:cNvPicPr preferRelativeResize="0"/>
          <p:nvPr>
            <p:ph idx="2" type="body"/>
          </p:nvPr>
        </p:nvPicPr>
        <p:blipFill rotWithShape="1">
          <a:blip r:embed="rId8">
            <a:alphaModFix/>
          </a:blip>
          <a:srcRect b="0" l="0" r="0" t="0"/>
          <a:stretch/>
        </p:blipFill>
        <p:spPr>
          <a:xfrm>
            <a:off x="950762" y="4160330"/>
            <a:ext cx="4445000" cy="2961885"/>
          </a:xfrm>
          <a:prstGeom prst="rect">
            <a:avLst/>
          </a:prstGeom>
          <a:noFill/>
          <a:ln>
            <a:noFill/>
          </a:ln>
        </p:spPr>
      </p:pic>
      <p:sp>
        <p:nvSpPr>
          <p:cNvPr id="428" name="Google Shape;428;p18"/>
          <p:cNvSpPr/>
          <p:nvPr/>
        </p:nvSpPr>
        <p:spPr>
          <a:xfrm>
            <a:off x="5791127" y="7186934"/>
            <a:ext cx="522922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9">
                  <a:extLst>
                    <a:ext uri="{A12FA001-AC4F-418D-AE19-62706E023703}">
                      <ahyp:hlinkClr val="tx"/>
                    </a:ext>
                  </a:extLst>
                </a:hlinkClick>
              </a:rPr>
              <a:t>mosquito-1550</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10">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11">
                  <a:extLst>
                    <a:ext uri="{A12FA001-AC4F-418D-AE19-62706E023703}">
                      <ahyp:hlinkClr val="tx"/>
                    </a:ext>
                  </a:extLst>
                </a:hlinkClick>
              </a:rPr>
              <a:t>Wanderin' Weeta</a:t>
            </a:r>
            <a:endParaRPr sz="1000">
              <a:solidFill>
                <a:srgbClr val="E3284A"/>
              </a:solidFill>
              <a:latin typeface="Calibri"/>
              <a:ea typeface="Calibri"/>
              <a:cs typeface="Calibri"/>
              <a:sym typeface="Calibri"/>
            </a:endParaRPr>
          </a:p>
        </p:txBody>
      </p:sp>
      <p:pic>
        <p:nvPicPr>
          <p:cNvPr descr="A picture containing animal&#10;&#10;Description automatically generated" id="429" name="Google Shape;429;p18"/>
          <p:cNvPicPr preferRelativeResize="0"/>
          <p:nvPr/>
        </p:nvPicPr>
        <p:blipFill rotWithShape="1">
          <a:blip r:embed="rId12">
            <a:alphaModFix/>
          </a:blip>
          <a:srcRect b="0" l="0" r="0" t="0"/>
          <a:stretch/>
        </p:blipFill>
        <p:spPr>
          <a:xfrm>
            <a:off x="5791127" y="4160330"/>
            <a:ext cx="3950400" cy="29628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4" name="Shape 434"/>
        <p:cNvGrpSpPr/>
        <p:nvPr/>
      </p:nvGrpSpPr>
      <p:grpSpPr>
        <a:xfrm>
          <a:off x="0" y="0"/>
          <a:ext cx="0" cy="0"/>
          <a:chOff x="0" y="0"/>
          <a:chExt cx="0" cy="0"/>
        </a:xfrm>
      </p:grpSpPr>
      <p:sp>
        <p:nvSpPr>
          <p:cNvPr id="435" name="Google Shape;435;p19"/>
          <p:cNvSpPr txBox="1"/>
          <p:nvPr>
            <p:ph idx="1" type="body"/>
          </p:nvPr>
        </p:nvSpPr>
        <p:spPr>
          <a:xfrm>
            <a:off x="1413595" y="2124447"/>
            <a:ext cx="2854707" cy="4199101"/>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3000"/>
              <a:buNone/>
            </a:pPr>
            <a:r>
              <a:rPr lang="en-GB" sz="3000"/>
              <a:t>Arsenic</a:t>
            </a:r>
            <a:endParaRPr/>
          </a:p>
          <a:p>
            <a:pPr indent="-228600" lvl="0" marL="228600" rtl="0" algn="l">
              <a:lnSpc>
                <a:spcPct val="90000"/>
              </a:lnSpc>
              <a:spcBef>
                <a:spcPts val="1000"/>
              </a:spcBef>
              <a:spcAft>
                <a:spcPts val="0"/>
              </a:spcAft>
              <a:buClr>
                <a:schemeClr val="dk1"/>
              </a:buClr>
              <a:buSzPts val="2200"/>
              <a:buChar char="•"/>
            </a:pPr>
            <a:r>
              <a:rPr lang="en-GB" sz="2200"/>
              <a:t>Ayeyarwaddy region:                 30% &gt; 10 ppb                                </a:t>
            </a:r>
            <a:endParaRPr/>
          </a:p>
          <a:p>
            <a:pPr indent="-228600" lvl="0" marL="228600" rtl="0" algn="l">
              <a:lnSpc>
                <a:spcPct val="90000"/>
              </a:lnSpc>
              <a:spcBef>
                <a:spcPts val="1000"/>
              </a:spcBef>
              <a:spcAft>
                <a:spcPts val="0"/>
              </a:spcAft>
              <a:buClr>
                <a:schemeClr val="dk1"/>
              </a:buClr>
              <a:buSzPts val="2200"/>
              <a:buChar char="•"/>
            </a:pPr>
            <a:r>
              <a:rPr lang="en-GB" sz="2200"/>
              <a:t>Bago region:                                 42% &gt; 10 ppb                                 </a:t>
            </a:r>
            <a:endParaRPr/>
          </a:p>
          <a:p>
            <a:pPr indent="0" lvl="0" marL="0" rtl="0" algn="l">
              <a:lnSpc>
                <a:spcPct val="90000"/>
              </a:lnSpc>
              <a:spcBef>
                <a:spcPts val="1000"/>
              </a:spcBef>
              <a:spcAft>
                <a:spcPts val="0"/>
              </a:spcAft>
              <a:buClr>
                <a:schemeClr val="dk1"/>
              </a:buClr>
              <a:buSzPts val="3000"/>
              <a:buNone/>
            </a:pPr>
            <a:r>
              <a:rPr lang="en-GB" sz="3000"/>
              <a:t>Fluoride</a:t>
            </a:r>
            <a:endParaRPr/>
          </a:p>
          <a:p>
            <a:pPr indent="-228600" lvl="0" marL="228600" rtl="0" algn="l">
              <a:lnSpc>
                <a:spcPct val="90000"/>
              </a:lnSpc>
              <a:spcBef>
                <a:spcPts val="1000"/>
              </a:spcBef>
              <a:spcAft>
                <a:spcPts val="0"/>
              </a:spcAft>
              <a:buClr>
                <a:schemeClr val="dk1"/>
              </a:buClr>
              <a:buSzPts val="2200"/>
              <a:buChar char="•"/>
            </a:pPr>
            <a:r>
              <a:rPr lang="en-GB" sz="2200"/>
              <a:t>Wetlet township:                        35% &gt; 1.5 ppm</a:t>
            </a:r>
            <a:endParaRPr/>
          </a:p>
        </p:txBody>
      </p:sp>
      <p:sp>
        <p:nvSpPr>
          <p:cNvPr id="436" name="Google Shape;436;p19"/>
          <p:cNvSpPr/>
          <p:nvPr/>
        </p:nvSpPr>
        <p:spPr>
          <a:xfrm>
            <a:off x="1413595" y="6229989"/>
            <a:ext cx="2950554"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MoH (2018) ‘Environmental Health in Myanmar’. The Republic of the Union of Myanmar Ministry of Health and Sports Department of Public Health Occupational and Environmental Health Division, pp. 1–14.</a:t>
            </a:r>
            <a:endParaRPr/>
          </a:p>
        </p:txBody>
      </p:sp>
      <p:pic>
        <p:nvPicPr>
          <p:cNvPr id="437" name="Google Shape;437;p19"/>
          <p:cNvPicPr preferRelativeResize="0"/>
          <p:nvPr>
            <p:ph idx="2" type="body"/>
          </p:nvPr>
        </p:nvPicPr>
        <p:blipFill rotWithShape="1">
          <a:blip r:embed="rId3">
            <a:alphaModFix/>
          </a:blip>
          <a:srcRect b="0" l="0" r="0" t="0"/>
          <a:stretch/>
        </p:blipFill>
        <p:spPr>
          <a:xfrm>
            <a:off x="5230019" y="2507080"/>
            <a:ext cx="4445000" cy="3375157"/>
          </a:xfrm>
          <a:prstGeom prst="rect">
            <a:avLst/>
          </a:prstGeom>
          <a:noFill/>
          <a:ln>
            <a:noFill/>
          </a:ln>
        </p:spPr>
      </p:pic>
      <p:sp>
        <p:nvSpPr>
          <p:cNvPr id="438" name="Google Shape;438;p19"/>
          <p:cNvSpPr/>
          <p:nvPr/>
        </p:nvSpPr>
        <p:spPr>
          <a:xfrm>
            <a:off x="5230019" y="5868863"/>
            <a:ext cx="522922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Fluorite (Woodville, Ohio, USA) 2</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CC BY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James St. John</a:t>
            </a:r>
            <a:endParaRPr sz="1000">
              <a:solidFill>
                <a:srgbClr val="E3284A"/>
              </a:solidFill>
              <a:latin typeface="Calibri"/>
              <a:ea typeface="Calibri"/>
              <a:cs typeface="Calibri"/>
              <a:sym typeface="Calibri"/>
            </a:endParaRPr>
          </a:p>
        </p:txBody>
      </p:sp>
      <p:sp>
        <p:nvSpPr>
          <p:cNvPr id="439" name="Google Shape;439;p19"/>
          <p:cNvSpPr txBox="1"/>
          <p:nvPr>
            <p:ph type="title"/>
          </p:nvPr>
        </p:nvSpPr>
        <p:spPr>
          <a:xfrm>
            <a:off x="719127" y="379138"/>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Examples:</a:t>
            </a:r>
            <a:r>
              <a:rPr lang="en-GB" sz="3300" cap="small"/>
              <a:t> groundwater</a:t>
            </a:r>
            <a:br>
              <a:rPr lang="en-GB" cap="small"/>
            </a:br>
            <a:r>
              <a:rPr lang="en-GB" sz="3300">
                <a:solidFill>
                  <a:srgbClr val="FF0000"/>
                </a:solidFill>
              </a:rPr>
              <a:t>hazard: geogenic chemical</a:t>
            </a:r>
            <a:br>
              <a:rPr lang="en-GB" cap="small"/>
            </a:br>
            <a:br>
              <a:rPr lang="en-GB" cap="small"/>
            </a:br>
            <a:endParaRPr sz="3400" cap="small"/>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231" name="Google Shape;231;p2"/>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GB"/>
              <a:t>Microbial and chemical hazards</a:t>
            </a:r>
            <a:endParaRPr/>
          </a:p>
          <a:p>
            <a:pPr indent="-228600" lvl="0" marL="228600" rtl="0" algn="l">
              <a:lnSpc>
                <a:spcPct val="90000"/>
              </a:lnSpc>
              <a:spcBef>
                <a:spcPts val="1000"/>
              </a:spcBef>
              <a:spcAft>
                <a:spcPts val="0"/>
              </a:spcAft>
              <a:buClr>
                <a:schemeClr val="dk1"/>
              </a:buClr>
              <a:buSzPts val="2800"/>
              <a:buChar char="•"/>
            </a:pPr>
            <a:r>
              <a:rPr lang="en-GB"/>
              <a:t>Short-term and long-term disease</a:t>
            </a:r>
            <a:endParaRPr/>
          </a:p>
          <a:p>
            <a:pPr indent="-228600" lvl="0" marL="228600" rtl="0" algn="l">
              <a:lnSpc>
                <a:spcPct val="90000"/>
              </a:lnSpc>
              <a:spcBef>
                <a:spcPts val="1000"/>
              </a:spcBef>
              <a:spcAft>
                <a:spcPts val="0"/>
              </a:spcAft>
              <a:buClr>
                <a:schemeClr val="dk1"/>
              </a:buClr>
              <a:buSzPts val="2800"/>
              <a:buChar char="•"/>
            </a:pPr>
            <a:r>
              <a:rPr lang="en-GB"/>
              <a:t>Global goals</a:t>
            </a:r>
            <a:endParaRPr/>
          </a:p>
          <a:p>
            <a:pPr indent="-228600" lvl="0" marL="228600" rtl="0" algn="l">
              <a:lnSpc>
                <a:spcPct val="90000"/>
              </a:lnSpc>
              <a:spcBef>
                <a:spcPts val="1000"/>
              </a:spcBef>
              <a:spcAft>
                <a:spcPts val="0"/>
              </a:spcAft>
              <a:buClr>
                <a:schemeClr val="dk1"/>
              </a:buClr>
              <a:buSzPts val="2800"/>
              <a:buChar char="•"/>
            </a:pPr>
            <a:r>
              <a:rPr lang="en-GB"/>
              <a:t>Service level inequalities</a:t>
            </a:r>
            <a:endParaRPr/>
          </a:p>
          <a:p>
            <a:pPr indent="-228600" lvl="0" marL="228600" rtl="0" algn="l">
              <a:lnSpc>
                <a:spcPct val="90000"/>
              </a:lnSpc>
              <a:spcBef>
                <a:spcPts val="1000"/>
              </a:spcBef>
              <a:spcAft>
                <a:spcPts val="0"/>
              </a:spcAft>
              <a:buClr>
                <a:schemeClr val="dk1"/>
              </a:buClr>
              <a:buSzPts val="2800"/>
              <a:buChar char="•"/>
            </a:pPr>
            <a:r>
              <a:rPr lang="en-GB"/>
              <a:t>Water Safety Planning</a:t>
            </a:r>
            <a:endParaRPr/>
          </a:p>
          <a:p>
            <a:pPr indent="-228600" lvl="0" marL="228600" rtl="0" algn="l">
              <a:lnSpc>
                <a:spcPct val="90000"/>
              </a:lnSpc>
              <a:spcBef>
                <a:spcPts val="1000"/>
              </a:spcBef>
              <a:spcAft>
                <a:spcPts val="0"/>
              </a:spcAft>
              <a:buClr>
                <a:schemeClr val="dk1"/>
              </a:buClr>
              <a:buSzPts val="2800"/>
              <a:buChar char="•"/>
            </a:pPr>
            <a:r>
              <a:rPr lang="en-GB"/>
              <a:t>Transformative WASH</a:t>
            </a:r>
            <a:endParaRPr/>
          </a:p>
        </p:txBody>
      </p:sp>
      <p:pic>
        <p:nvPicPr>
          <p:cNvPr descr="A group of people standing in front of a building&#10;&#10;Description automatically generated" id="232" name="Google Shape;232;p2"/>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233" name="Google Shape;233;p2"/>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1000" u="none" cap="none" strike="noStrike">
                <a:solidFill>
                  <a:srgbClr val="333333"/>
                </a:solidFill>
                <a:latin typeface="Calibri"/>
                <a:ea typeface="Calibri"/>
                <a:cs typeface="Calibri"/>
                <a:sym typeface="Calibri"/>
              </a:rPr>
              <a:t>“Water Supply at Shwedagon Pagoda” by Saskia Nowicki</a:t>
            </a:r>
            <a:endParaRPr b="0" i="0" sz="1000" u="none" cap="none" strike="noStrike">
              <a:solidFill>
                <a:srgbClr val="E3284A"/>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0"/>
          <p:cNvSpPr txBox="1"/>
          <p:nvPr>
            <p:ph idx="1" type="body"/>
          </p:nvPr>
        </p:nvSpPr>
        <p:spPr>
          <a:xfrm>
            <a:off x="837531" y="1980431"/>
            <a:ext cx="4464496" cy="47975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500"/>
              <a:buNone/>
            </a:pPr>
            <a:r>
              <a:rPr lang="en-GB" sz="2500"/>
              <a:t>Gold mine in Ya Mae Thin township, Mandalay</a:t>
            </a:r>
            <a:endParaRPr/>
          </a:p>
          <a:p>
            <a:pPr indent="-228600" lvl="0" marL="228600" rtl="0" algn="l">
              <a:lnSpc>
                <a:spcPct val="90000"/>
              </a:lnSpc>
              <a:spcBef>
                <a:spcPts val="1000"/>
              </a:spcBef>
              <a:spcAft>
                <a:spcPts val="0"/>
              </a:spcAft>
              <a:buClr>
                <a:schemeClr val="dk1"/>
              </a:buClr>
              <a:buSzPts val="2000"/>
              <a:buChar char="•"/>
            </a:pPr>
            <a:r>
              <a:rPr lang="en-GB" sz="2000"/>
              <a:t>12 drainage sites tested: elevated cyanide, aluminium, lead, boron, mercury, </a:t>
            </a:r>
            <a:r>
              <a:rPr b="1" lang="en-GB" sz="2000"/>
              <a:t>chromium</a:t>
            </a:r>
            <a:r>
              <a:rPr lang="en-GB" sz="2000"/>
              <a:t>, nickel, manganese </a:t>
            </a:r>
            <a:endParaRPr/>
          </a:p>
          <a:p>
            <a:pPr indent="-228600" lvl="0" marL="228600" rtl="0" algn="l">
              <a:lnSpc>
                <a:spcPct val="90000"/>
              </a:lnSpc>
              <a:spcBef>
                <a:spcPts val="1000"/>
              </a:spcBef>
              <a:spcAft>
                <a:spcPts val="0"/>
              </a:spcAft>
              <a:buClr>
                <a:schemeClr val="dk1"/>
              </a:buClr>
              <a:buSzPts val="2000"/>
              <a:buChar char="•"/>
            </a:pPr>
            <a:r>
              <a:rPr lang="en-GB" sz="2000"/>
              <a:t>4 drinking-water sites tested: elevated levels of </a:t>
            </a:r>
            <a:r>
              <a:rPr b="1" lang="en-GB" sz="2000"/>
              <a:t>chromium</a:t>
            </a:r>
            <a:r>
              <a:rPr lang="en-GB" sz="2000"/>
              <a:t>, zinc, and cadmium</a:t>
            </a:r>
            <a:endParaRPr/>
          </a:p>
          <a:p>
            <a:pPr indent="0" lvl="0" marL="0" rtl="0" algn="l">
              <a:lnSpc>
                <a:spcPct val="90000"/>
              </a:lnSpc>
              <a:spcBef>
                <a:spcPts val="1000"/>
              </a:spcBef>
              <a:spcAft>
                <a:spcPts val="0"/>
              </a:spcAft>
              <a:buClr>
                <a:schemeClr val="dk1"/>
              </a:buClr>
              <a:buSzPts val="2500"/>
              <a:buNone/>
            </a:pPr>
            <a:r>
              <a:rPr lang="en-GB" sz="2500"/>
              <a:t>Lead mine, Kalaw township, Shan South</a:t>
            </a:r>
            <a:endParaRPr/>
          </a:p>
          <a:p>
            <a:pPr indent="-228600" lvl="0" marL="228600" rtl="0" algn="l">
              <a:lnSpc>
                <a:spcPct val="90000"/>
              </a:lnSpc>
              <a:spcBef>
                <a:spcPts val="1000"/>
              </a:spcBef>
              <a:spcAft>
                <a:spcPts val="0"/>
              </a:spcAft>
              <a:buClr>
                <a:schemeClr val="dk1"/>
              </a:buClr>
              <a:buSzPts val="2000"/>
              <a:buChar char="•"/>
            </a:pPr>
            <a:r>
              <a:rPr lang="en-GB" sz="2000"/>
              <a:t>10 drinking-water sites tested: all tested parameters were in normal range including lead</a:t>
            </a:r>
            <a:endParaRPr/>
          </a:p>
          <a:p>
            <a:pPr indent="-101600" lvl="0" marL="228600" rtl="0" algn="l">
              <a:lnSpc>
                <a:spcPct val="90000"/>
              </a:lnSpc>
              <a:spcBef>
                <a:spcPts val="1000"/>
              </a:spcBef>
              <a:spcAft>
                <a:spcPts val="0"/>
              </a:spcAft>
              <a:buClr>
                <a:schemeClr val="dk1"/>
              </a:buClr>
              <a:buSzPts val="2000"/>
              <a:buNone/>
            </a:pPr>
            <a:r>
              <a:t/>
            </a:r>
            <a:endParaRPr sz="2000"/>
          </a:p>
        </p:txBody>
      </p:sp>
      <p:sp>
        <p:nvSpPr>
          <p:cNvPr id="446" name="Google Shape;446;p20"/>
          <p:cNvSpPr/>
          <p:nvPr/>
        </p:nvSpPr>
        <p:spPr>
          <a:xfrm>
            <a:off x="909539" y="6777983"/>
            <a:ext cx="4176464"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MoH (2018) ‘Environmental Health in Myanmar’. The Republic of the Union of Myanmar Ministry of Health and Sports Department of Public Health Occupational and Environmental Health Division, pp. 1–14.</a:t>
            </a:r>
            <a:endParaRPr/>
          </a:p>
        </p:txBody>
      </p:sp>
      <p:pic>
        <p:nvPicPr>
          <p:cNvPr id="447" name="Google Shape;447;p20"/>
          <p:cNvPicPr preferRelativeResize="0"/>
          <p:nvPr>
            <p:ph idx="2" type="body"/>
          </p:nvPr>
        </p:nvPicPr>
        <p:blipFill rotWithShape="1">
          <a:blip r:embed="rId3">
            <a:alphaModFix/>
          </a:blip>
          <a:srcRect b="0" l="0" r="0" t="0"/>
          <a:stretch/>
        </p:blipFill>
        <p:spPr>
          <a:xfrm rot="5400000">
            <a:off x="5119673" y="2612521"/>
            <a:ext cx="4797550" cy="3598162"/>
          </a:xfrm>
          <a:prstGeom prst="rect">
            <a:avLst/>
          </a:prstGeom>
          <a:noFill/>
          <a:ln>
            <a:noFill/>
          </a:ln>
        </p:spPr>
      </p:pic>
      <p:sp>
        <p:nvSpPr>
          <p:cNvPr id="448" name="Google Shape;448;p20"/>
          <p:cNvSpPr/>
          <p:nvPr/>
        </p:nvSpPr>
        <p:spPr>
          <a:xfrm>
            <a:off x="5719367" y="6777983"/>
            <a:ext cx="359816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“Copper Flotation Process at a Canadian Mine” by Saskia Nowicki</a:t>
            </a:r>
            <a:endParaRPr sz="1000">
              <a:solidFill>
                <a:srgbClr val="E3284A"/>
              </a:solidFill>
              <a:latin typeface="Calibri"/>
              <a:ea typeface="Calibri"/>
              <a:cs typeface="Calibri"/>
              <a:sym typeface="Calibri"/>
            </a:endParaRPr>
          </a:p>
        </p:txBody>
      </p:sp>
      <p:sp>
        <p:nvSpPr>
          <p:cNvPr id="449" name="Google Shape;449;p20"/>
          <p:cNvSpPr txBox="1"/>
          <p:nvPr>
            <p:ph type="title"/>
          </p:nvPr>
        </p:nvSpPr>
        <p:spPr>
          <a:xfrm>
            <a:off x="719127" y="379138"/>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Examples:</a:t>
            </a:r>
            <a:r>
              <a:rPr lang="en-GB" sz="3300" cap="small"/>
              <a:t> Mining</a:t>
            </a:r>
            <a:br>
              <a:rPr lang="en-GB" cap="small"/>
            </a:br>
            <a:r>
              <a:rPr lang="en-GB" sz="3300">
                <a:solidFill>
                  <a:srgbClr val="FF0000"/>
                </a:solidFill>
              </a:rPr>
              <a:t>hazard: anthropogenic chemical</a:t>
            </a:r>
            <a:br>
              <a:rPr lang="en-GB" cap="small"/>
            </a:br>
            <a:br>
              <a:rPr lang="en-GB" cap="small"/>
            </a:br>
            <a:endParaRPr sz="3400" cap="small"/>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4" name="Shape 454"/>
        <p:cNvGrpSpPr/>
        <p:nvPr/>
      </p:nvGrpSpPr>
      <p:grpSpPr>
        <a:xfrm>
          <a:off x="0" y="0"/>
          <a:ext cx="0" cy="0"/>
          <a:chOff x="0" y="0"/>
          <a:chExt cx="0" cy="0"/>
        </a:xfrm>
      </p:grpSpPr>
      <p:sp>
        <p:nvSpPr>
          <p:cNvPr id="455" name="Google Shape;455;p21"/>
          <p:cNvSpPr txBox="1"/>
          <p:nvPr>
            <p:ph idx="1" type="body"/>
          </p:nvPr>
        </p:nvSpPr>
        <p:spPr>
          <a:xfrm>
            <a:off x="837530" y="1980431"/>
            <a:ext cx="8903369" cy="86177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500"/>
              <a:buNone/>
            </a:pPr>
            <a:r>
              <a:rPr lang="en-GB" sz="2500"/>
              <a:t>Mandalay Industrial Zone Wastewater disposal.</a:t>
            </a:r>
            <a:endParaRPr/>
          </a:p>
          <a:p>
            <a:pPr indent="0" lvl="0" marL="0" rtl="0" algn="l">
              <a:lnSpc>
                <a:spcPct val="90000"/>
              </a:lnSpc>
              <a:spcBef>
                <a:spcPts val="1000"/>
              </a:spcBef>
              <a:spcAft>
                <a:spcPts val="0"/>
              </a:spcAft>
              <a:buClr>
                <a:schemeClr val="dk1"/>
              </a:buClr>
              <a:buSzPts val="2500"/>
              <a:buNone/>
            </a:pPr>
            <a:r>
              <a:t/>
            </a:r>
            <a:endParaRPr sz="2500"/>
          </a:p>
          <a:p>
            <a:pPr indent="0" lvl="0" marL="0" rtl="0" algn="l">
              <a:lnSpc>
                <a:spcPct val="90000"/>
              </a:lnSpc>
              <a:spcBef>
                <a:spcPts val="1000"/>
              </a:spcBef>
              <a:spcAft>
                <a:spcPts val="0"/>
              </a:spcAft>
              <a:buClr>
                <a:schemeClr val="dk1"/>
              </a:buClr>
              <a:buSzPts val="2500"/>
              <a:buNone/>
            </a:pPr>
            <a:r>
              <a:rPr lang="en-GB" sz="2500"/>
              <a:t>Before 2008:				After 2015:</a:t>
            </a:r>
            <a:endParaRPr/>
          </a:p>
        </p:txBody>
      </p:sp>
      <p:sp>
        <p:nvSpPr>
          <p:cNvPr id="456" name="Google Shape;456;p21"/>
          <p:cNvSpPr/>
          <p:nvPr/>
        </p:nvSpPr>
        <p:spPr>
          <a:xfrm>
            <a:off x="837529" y="6444927"/>
            <a:ext cx="777686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u="sng">
                <a:solidFill>
                  <a:srgbClr val="E3284A"/>
                </a:solidFill>
                <a:latin typeface="Arial"/>
                <a:ea typeface="Arial"/>
                <a:cs typeface="Arial"/>
                <a:sym typeface="Arial"/>
                <a:hlinkClick r:id="rId3">
                  <a:extLst>
                    <a:ext uri="{A12FA001-AC4F-418D-AE19-62706E023703}">
                      <ahyp:hlinkClr val="tx"/>
                    </a:ext>
                  </a:extLst>
                </a:hlinkClick>
              </a:rPr>
              <a:t>https://www.irrawaddy.com/news/burma/17-factories-suspended-after-polluting-lake-in-central-burma.html</a:t>
            </a:r>
            <a:endParaRPr sz="1000">
              <a:solidFill>
                <a:srgbClr val="E3284A"/>
              </a:solidFill>
              <a:latin typeface="Arial"/>
              <a:ea typeface="Arial"/>
              <a:cs typeface="Arial"/>
              <a:sym typeface="Arial"/>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GB" sz="1000" u="sng">
                <a:solidFill>
                  <a:srgbClr val="E3284A"/>
                </a:solidFill>
                <a:latin typeface="Arial"/>
                <a:ea typeface="Arial"/>
                <a:cs typeface="Arial"/>
                <a:sym typeface="Arial"/>
                <a:hlinkClick r:id="rId4">
                  <a:extLst>
                    <a:ext uri="{A12FA001-AC4F-418D-AE19-62706E023703}">
                      <ahyp:hlinkClr val="tx"/>
                    </a:ext>
                  </a:extLst>
                </a:hlinkClick>
              </a:rPr>
              <a:t>https://www.jica.go.jp/myanmar/english/office/topics/c8h0vm0000d1y53i-att/press180509_npt_06.pdf</a:t>
            </a:r>
            <a:endParaRPr sz="1000">
              <a:solidFill>
                <a:schemeClr val="dk1"/>
              </a:solidFill>
              <a:latin typeface="Calibri"/>
              <a:ea typeface="Calibri"/>
              <a:cs typeface="Calibri"/>
              <a:sym typeface="Calibri"/>
            </a:endParaRPr>
          </a:p>
        </p:txBody>
      </p:sp>
      <p:sp>
        <p:nvSpPr>
          <p:cNvPr id="457" name="Google Shape;457;p21"/>
          <p:cNvSpPr txBox="1"/>
          <p:nvPr>
            <p:ph type="title"/>
          </p:nvPr>
        </p:nvSpPr>
        <p:spPr>
          <a:xfrm>
            <a:off x="719127" y="379138"/>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Examples:</a:t>
            </a:r>
            <a:r>
              <a:rPr lang="en-GB" sz="3300" cap="small"/>
              <a:t> Industrial Wastewater</a:t>
            </a:r>
            <a:br>
              <a:rPr lang="en-GB" cap="small"/>
            </a:br>
            <a:r>
              <a:rPr lang="en-GB" sz="3300">
                <a:solidFill>
                  <a:srgbClr val="FF0000"/>
                </a:solidFill>
              </a:rPr>
              <a:t>hazard: anthropogenic chemical</a:t>
            </a:r>
            <a:br>
              <a:rPr lang="en-GB" cap="small"/>
            </a:br>
            <a:br>
              <a:rPr lang="en-GB" cap="small"/>
            </a:br>
            <a:endParaRPr sz="3400" cap="small"/>
          </a:p>
        </p:txBody>
      </p:sp>
      <p:pic>
        <p:nvPicPr>
          <p:cNvPr id="458" name="Google Shape;458;p21"/>
          <p:cNvPicPr preferRelativeResize="0"/>
          <p:nvPr>
            <p:ph idx="2" type="body"/>
          </p:nvPr>
        </p:nvPicPr>
        <p:blipFill rotWithShape="1">
          <a:blip r:embed="rId5">
            <a:alphaModFix/>
          </a:blip>
          <a:srcRect b="0" l="0" r="0" t="0"/>
          <a:stretch/>
        </p:blipFill>
        <p:spPr>
          <a:xfrm>
            <a:off x="719127" y="3348583"/>
            <a:ext cx="4445000" cy="2411296"/>
          </a:xfrm>
          <a:prstGeom prst="rect">
            <a:avLst/>
          </a:prstGeom>
          <a:noFill/>
          <a:ln>
            <a:noFill/>
          </a:ln>
        </p:spPr>
      </p:pic>
      <p:pic>
        <p:nvPicPr>
          <p:cNvPr id="459" name="Google Shape;459;p21"/>
          <p:cNvPicPr preferRelativeResize="0"/>
          <p:nvPr/>
        </p:nvPicPr>
        <p:blipFill rotWithShape="1">
          <a:blip r:embed="rId6">
            <a:alphaModFix/>
          </a:blip>
          <a:srcRect b="0" l="0" r="0" t="0"/>
          <a:stretch/>
        </p:blipFill>
        <p:spPr>
          <a:xfrm>
            <a:off x="5295913" y="3348583"/>
            <a:ext cx="4978160" cy="2411296"/>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2"/>
          <p:cNvSpPr/>
          <p:nvPr/>
        </p:nvSpPr>
        <p:spPr>
          <a:xfrm>
            <a:off x="1116211" y="7302913"/>
            <a:ext cx="822760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MoH (2014) ‘Myanmar Essential Health Services Access Project Environmental Management Plan’. The Republic of the Union of Myanmar Ministry of Health.</a:t>
            </a:r>
            <a:endParaRPr/>
          </a:p>
        </p:txBody>
      </p:sp>
      <p:sp>
        <p:nvSpPr>
          <p:cNvPr id="466" name="Google Shape;466;p22"/>
          <p:cNvSpPr txBox="1"/>
          <p:nvPr>
            <p:ph idx="1" type="body"/>
          </p:nvPr>
        </p:nvSpPr>
        <p:spPr>
          <a:xfrm>
            <a:off x="719128" y="2012836"/>
            <a:ext cx="9021772" cy="2631891"/>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GB"/>
              <a:t>Health care facilities often use surface water and typically lack proper sanitation facilities</a:t>
            </a:r>
            <a:endParaRPr/>
          </a:p>
          <a:p>
            <a:pPr indent="-228600" lvl="0" marL="228600" rtl="0" algn="l">
              <a:lnSpc>
                <a:spcPct val="90000"/>
              </a:lnSpc>
              <a:spcBef>
                <a:spcPts val="1000"/>
              </a:spcBef>
              <a:spcAft>
                <a:spcPts val="0"/>
              </a:spcAft>
              <a:buClr>
                <a:schemeClr val="dk1"/>
              </a:buClr>
              <a:buSzPts val="2800"/>
              <a:buChar char="•"/>
            </a:pPr>
            <a:r>
              <a:rPr lang="en-GB"/>
              <a:t>Twantay township health facility tried to use groundwater, which is usually better protected from faecal contamination than surface water, but found it was too </a:t>
            </a:r>
            <a:r>
              <a:rPr b="1" lang="en-GB"/>
              <a:t>salty</a:t>
            </a:r>
            <a:endParaRPr/>
          </a:p>
        </p:txBody>
      </p:sp>
      <p:pic>
        <p:nvPicPr>
          <p:cNvPr id="467" name="Google Shape;467;p22"/>
          <p:cNvPicPr preferRelativeResize="0"/>
          <p:nvPr>
            <p:ph idx="2" type="body"/>
          </p:nvPr>
        </p:nvPicPr>
        <p:blipFill rotWithShape="1">
          <a:blip r:embed="rId3">
            <a:alphaModFix/>
          </a:blip>
          <a:srcRect b="0" l="0" r="0" t="0"/>
          <a:stretch/>
        </p:blipFill>
        <p:spPr>
          <a:xfrm>
            <a:off x="2615406" y="4100217"/>
            <a:ext cx="5229226" cy="2848766"/>
          </a:xfrm>
          <a:prstGeom prst="rect">
            <a:avLst/>
          </a:prstGeom>
          <a:noFill/>
          <a:ln>
            <a:noFill/>
          </a:ln>
        </p:spPr>
      </p:pic>
      <p:sp>
        <p:nvSpPr>
          <p:cNvPr id="468" name="Google Shape;468;p22"/>
          <p:cNvSpPr/>
          <p:nvPr/>
        </p:nvSpPr>
        <p:spPr>
          <a:xfrm>
            <a:off x="4511675" y="6918786"/>
            <a:ext cx="522922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IMG_2823</a:t>
            </a:r>
            <a:r>
              <a:rPr lang="en-GB" sz="1000">
                <a:solidFill>
                  <a:srgbClr val="2780E3"/>
                </a:solidFill>
                <a:latin typeface="Calibri"/>
                <a:ea typeface="Calibri"/>
                <a:cs typeface="Calibri"/>
                <a:sym typeface="Calibri"/>
              </a:rPr>
              <a:t> Twantay Canal</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CC BY-NC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Global.finland.fi</a:t>
            </a:r>
            <a:endParaRPr sz="1000">
              <a:solidFill>
                <a:srgbClr val="E3284A"/>
              </a:solidFill>
              <a:latin typeface="Calibri"/>
              <a:ea typeface="Calibri"/>
              <a:cs typeface="Calibri"/>
              <a:sym typeface="Calibri"/>
            </a:endParaRPr>
          </a:p>
        </p:txBody>
      </p:sp>
      <p:sp>
        <p:nvSpPr>
          <p:cNvPr id="469" name="Google Shape;469;p22"/>
          <p:cNvSpPr txBox="1"/>
          <p:nvPr/>
        </p:nvSpPr>
        <p:spPr>
          <a:xfrm>
            <a:off x="719117" y="396256"/>
            <a:ext cx="9021783" cy="132379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GB" sz="4400" cap="small">
                <a:solidFill>
                  <a:schemeClr val="dk1"/>
                </a:solidFill>
                <a:latin typeface="Calibri"/>
                <a:ea typeface="Calibri"/>
                <a:cs typeface="Calibri"/>
                <a:sym typeface="Calibri"/>
              </a:rPr>
              <a:t>Examples:</a:t>
            </a:r>
            <a:r>
              <a:rPr lang="en-GB" sz="3300" cap="small">
                <a:solidFill>
                  <a:schemeClr val="dk1"/>
                </a:solidFill>
                <a:latin typeface="Calibri"/>
                <a:ea typeface="Calibri"/>
                <a:cs typeface="Calibri"/>
                <a:sym typeface="Calibri"/>
              </a:rPr>
              <a:t> Health Facility Water Supply</a:t>
            </a:r>
            <a:br>
              <a:rPr lang="en-GB" sz="4400" cap="small">
                <a:solidFill>
                  <a:schemeClr val="dk1"/>
                </a:solidFill>
                <a:latin typeface="Calibri"/>
                <a:ea typeface="Calibri"/>
                <a:cs typeface="Calibri"/>
                <a:sym typeface="Calibri"/>
              </a:rPr>
            </a:br>
            <a:r>
              <a:rPr lang="en-GB" sz="3300">
                <a:solidFill>
                  <a:srgbClr val="FF0000"/>
                </a:solidFill>
                <a:latin typeface="Calibri"/>
                <a:ea typeface="Calibri"/>
                <a:cs typeface="Calibri"/>
                <a:sym typeface="Calibri"/>
              </a:rPr>
              <a:t>hazard: microbial and chemical</a:t>
            </a:r>
            <a:br>
              <a:rPr lang="en-GB" sz="4400" cap="small">
                <a:solidFill>
                  <a:schemeClr val="dk1"/>
                </a:solidFill>
                <a:latin typeface="Calibri"/>
                <a:ea typeface="Calibri"/>
                <a:cs typeface="Calibri"/>
                <a:sym typeface="Calibri"/>
              </a:rPr>
            </a:b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23"/>
          <p:cNvSpPr txBox="1"/>
          <p:nvPr>
            <p:ph type="title"/>
          </p:nvPr>
        </p:nvSpPr>
        <p:spPr>
          <a:xfrm>
            <a:off x="719128" y="402568"/>
            <a:ext cx="7463219"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a:t>Summary of categories for water-related health</a:t>
            </a:r>
            <a:endParaRPr/>
          </a:p>
        </p:txBody>
      </p:sp>
      <p:sp>
        <p:nvSpPr>
          <p:cNvPr id="476" name="Google Shape;476;p23"/>
          <p:cNvSpPr txBox="1"/>
          <p:nvPr>
            <p:ph idx="1" type="body"/>
          </p:nvPr>
        </p:nvSpPr>
        <p:spPr>
          <a:xfrm>
            <a:off x="693515" y="2012836"/>
            <a:ext cx="9047396" cy="479755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GB"/>
              <a:t>Original:</a:t>
            </a:r>
            <a:endParaRPr/>
          </a:p>
          <a:p>
            <a:pPr indent="-228600" lvl="0" marL="228600" rtl="0" algn="l">
              <a:lnSpc>
                <a:spcPct val="90000"/>
              </a:lnSpc>
              <a:spcBef>
                <a:spcPts val="1000"/>
              </a:spcBef>
              <a:spcAft>
                <a:spcPts val="0"/>
              </a:spcAft>
              <a:buClr>
                <a:schemeClr val="dk1"/>
              </a:buClr>
              <a:buSzPts val="2800"/>
              <a:buChar char="•"/>
            </a:pPr>
            <a:r>
              <a:rPr lang="en-GB"/>
              <a:t>Microbial water-borne</a:t>
            </a:r>
            <a:endParaRPr/>
          </a:p>
          <a:p>
            <a:pPr indent="-228600" lvl="0" marL="228600" rtl="0" algn="l">
              <a:lnSpc>
                <a:spcPct val="90000"/>
              </a:lnSpc>
              <a:spcBef>
                <a:spcPts val="1000"/>
              </a:spcBef>
              <a:spcAft>
                <a:spcPts val="0"/>
              </a:spcAft>
              <a:buClr>
                <a:schemeClr val="dk1"/>
              </a:buClr>
              <a:buSzPts val="2800"/>
              <a:buChar char="•"/>
            </a:pPr>
            <a:r>
              <a:rPr lang="en-GB"/>
              <a:t>Microbial water-washed</a:t>
            </a:r>
            <a:endParaRPr/>
          </a:p>
          <a:p>
            <a:pPr indent="-228600" lvl="0" marL="228600" rtl="0" algn="l">
              <a:lnSpc>
                <a:spcPct val="90000"/>
              </a:lnSpc>
              <a:spcBef>
                <a:spcPts val="1000"/>
              </a:spcBef>
              <a:spcAft>
                <a:spcPts val="0"/>
              </a:spcAft>
              <a:buClr>
                <a:schemeClr val="dk1"/>
              </a:buClr>
              <a:buSzPts val="2800"/>
              <a:buChar char="•"/>
            </a:pPr>
            <a:r>
              <a:rPr lang="en-GB"/>
              <a:t>Microbial water-based</a:t>
            </a:r>
            <a:endParaRPr/>
          </a:p>
          <a:p>
            <a:pPr indent="-228600" lvl="0" marL="228600" rtl="0" algn="l">
              <a:lnSpc>
                <a:spcPct val="90000"/>
              </a:lnSpc>
              <a:spcBef>
                <a:spcPts val="1000"/>
              </a:spcBef>
              <a:spcAft>
                <a:spcPts val="0"/>
              </a:spcAft>
              <a:buClr>
                <a:schemeClr val="dk1"/>
              </a:buClr>
              <a:buSzPts val="2800"/>
              <a:buChar char="•"/>
            </a:pPr>
            <a:r>
              <a:rPr lang="en-GB"/>
              <a:t>Microbial water-related insect vectors</a:t>
            </a:r>
            <a:endParaRPr/>
          </a:p>
          <a:p>
            <a:pPr indent="0" lvl="0" marL="0" rtl="0" algn="l">
              <a:lnSpc>
                <a:spcPct val="90000"/>
              </a:lnSpc>
              <a:spcBef>
                <a:spcPts val="1000"/>
              </a:spcBef>
              <a:spcAft>
                <a:spcPts val="0"/>
              </a:spcAft>
              <a:buClr>
                <a:schemeClr val="dk1"/>
              </a:buClr>
              <a:buSzPts val="2800"/>
              <a:buNone/>
            </a:pPr>
            <a:r>
              <a:rPr lang="en-GB"/>
              <a:t>Updates:</a:t>
            </a:r>
            <a:endParaRPr/>
          </a:p>
          <a:p>
            <a:pPr indent="-228600" lvl="0" marL="228600" rtl="0" algn="l">
              <a:lnSpc>
                <a:spcPct val="90000"/>
              </a:lnSpc>
              <a:spcBef>
                <a:spcPts val="1000"/>
              </a:spcBef>
              <a:spcAft>
                <a:spcPts val="0"/>
              </a:spcAft>
              <a:buClr>
                <a:schemeClr val="dk1"/>
              </a:buClr>
              <a:buSzPts val="2800"/>
              <a:buChar char="•"/>
            </a:pPr>
            <a:r>
              <a:rPr lang="en-GB"/>
              <a:t>Microbial water-aerosols</a:t>
            </a:r>
            <a:endParaRPr/>
          </a:p>
          <a:p>
            <a:pPr indent="-228600" lvl="0" marL="228600" rtl="0" algn="l">
              <a:lnSpc>
                <a:spcPct val="90000"/>
              </a:lnSpc>
              <a:spcBef>
                <a:spcPts val="1000"/>
              </a:spcBef>
              <a:spcAft>
                <a:spcPts val="0"/>
              </a:spcAft>
              <a:buClr>
                <a:schemeClr val="dk1"/>
              </a:buClr>
              <a:buSzPts val="2800"/>
              <a:buChar char="•"/>
            </a:pPr>
            <a:r>
              <a:rPr lang="en-GB"/>
              <a:t>Microbial complex transmission</a:t>
            </a:r>
            <a:endParaRPr/>
          </a:p>
          <a:p>
            <a:pPr indent="-228600" lvl="0" marL="228600" rtl="0" algn="l">
              <a:lnSpc>
                <a:spcPct val="90000"/>
              </a:lnSpc>
              <a:spcBef>
                <a:spcPts val="1000"/>
              </a:spcBef>
              <a:spcAft>
                <a:spcPts val="0"/>
              </a:spcAft>
              <a:buClr>
                <a:schemeClr val="dk1"/>
              </a:buClr>
              <a:buSzPts val="2800"/>
              <a:buChar char="•"/>
            </a:pPr>
            <a:r>
              <a:rPr lang="en-GB"/>
              <a:t>Microbial opportunistic pathogens</a:t>
            </a:r>
            <a:endParaRPr/>
          </a:p>
          <a:p>
            <a:pPr indent="-228600" lvl="0" marL="228600" rtl="0" algn="l">
              <a:lnSpc>
                <a:spcPct val="90000"/>
              </a:lnSpc>
              <a:spcBef>
                <a:spcPts val="1000"/>
              </a:spcBef>
              <a:spcAft>
                <a:spcPts val="0"/>
              </a:spcAft>
              <a:buClr>
                <a:schemeClr val="dk1"/>
              </a:buClr>
              <a:buSzPts val="2800"/>
              <a:buChar char="•"/>
            </a:pPr>
            <a:r>
              <a:rPr lang="en-GB"/>
              <a:t>Chemical contaminants (geo-, bio-, and anthropo-genic)</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sp>
        <p:nvSpPr>
          <p:cNvPr id="482" name="Google Shape;482;p24"/>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483" name="Google Shape;483;p24"/>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7F7F7F"/>
              </a:buClr>
              <a:buSzPts val="2800"/>
              <a:buChar char="•"/>
            </a:pPr>
            <a:r>
              <a:rPr lang="en-GB">
                <a:solidFill>
                  <a:srgbClr val="7F7F7F"/>
                </a:solidFill>
              </a:rPr>
              <a:t>Microbial and chemical hazards</a:t>
            </a:r>
            <a:endParaRPr/>
          </a:p>
          <a:p>
            <a:pPr indent="-228600" lvl="0" marL="228600" rtl="0" algn="l">
              <a:lnSpc>
                <a:spcPct val="90000"/>
              </a:lnSpc>
              <a:spcBef>
                <a:spcPts val="1000"/>
              </a:spcBef>
              <a:spcAft>
                <a:spcPts val="0"/>
              </a:spcAft>
              <a:buClr>
                <a:srgbClr val="0070C0"/>
              </a:buClr>
              <a:buSzPts val="2800"/>
              <a:buChar char="•"/>
            </a:pPr>
            <a:r>
              <a:rPr b="1" lang="en-GB">
                <a:solidFill>
                  <a:srgbClr val="0070C0"/>
                </a:solidFill>
              </a:rPr>
              <a:t>Short-term and long-term disease</a:t>
            </a:r>
            <a:endParaRPr/>
          </a:p>
          <a:p>
            <a:pPr indent="-228600" lvl="0" marL="228600" rtl="0" algn="l">
              <a:lnSpc>
                <a:spcPct val="90000"/>
              </a:lnSpc>
              <a:spcBef>
                <a:spcPts val="1000"/>
              </a:spcBef>
              <a:spcAft>
                <a:spcPts val="0"/>
              </a:spcAft>
              <a:buClr>
                <a:schemeClr val="dk1"/>
              </a:buClr>
              <a:buSzPts val="2800"/>
              <a:buChar char="•"/>
            </a:pPr>
            <a:r>
              <a:rPr lang="en-GB"/>
              <a:t>Global goals</a:t>
            </a:r>
            <a:endParaRPr/>
          </a:p>
          <a:p>
            <a:pPr indent="-228600" lvl="0" marL="228600" rtl="0" algn="l">
              <a:lnSpc>
                <a:spcPct val="90000"/>
              </a:lnSpc>
              <a:spcBef>
                <a:spcPts val="1000"/>
              </a:spcBef>
              <a:spcAft>
                <a:spcPts val="0"/>
              </a:spcAft>
              <a:buClr>
                <a:schemeClr val="dk1"/>
              </a:buClr>
              <a:buSzPts val="2800"/>
              <a:buChar char="•"/>
            </a:pPr>
            <a:r>
              <a:rPr lang="en-GB"/>
              <a:t>Service level inequalities</a:t>
            </a:r>
            <a:endParaRPr/>
          </a:p>
          <a:p>
            <a:pPr indent="-228600" lvl="0" marL="228600" rtl="0" algn="l">
              <a:lnSpc>
                <a:spcPct val="90000"/>
              </a:lnSpc>
              <a:spcBef>
                <a:spcPts val="1000"/>
              </a:spcBef>
              <a:spcAft>
                <a:spcPts val="0"/>
              </a:spcAft>
              <a:buClr>
                <a:schemeClr val="dk1"/>
              </a:buClr>
              <a:buSzPts val="2800"/>
              <a:buChar char="•"/>
            </a:pPr>
            <a:r>
              <a:rPr lang="en-GB"/>
              <a:t>Water Safety Planning</a:t>
            </a:r>
            <a:endParaRPr/>
          </a:p>
          <a:p>
            <a:pPr indent="-228600" lvl="0" marL="228600" rtl="0" algn="l">
              <a:lnSpc>
                <a:spcPct val="90000"/>
              </a:lnSpc>
              <a:spcBef>
                <a:spcPts val="1000"/>
              </a:spcBef>
              <a:spcAft>
                <a:spcPts val="0"/>
              </a:spcAft>
              <a:buClr>
                <a:schemeClr val="dk1"/>
              </a:buClr>
              <a:buSzPts val="2800"/>
              <a:buChar char="•"/>
            </a:pPr>
            <a:r>
              <a:rPr lang="en-GB"/>
              <a:t>Transformative WASH</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group of people standing in front of a building&#10;&#10;Description automatically generated" id="484" name="Google Shape;484;p24"/>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485" name="Google Shape;485;p24"/>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Supply at Shwedagon Pagoda”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0" name="Shape 490"/>
        <p:cNvGrpSpPr/>
        <p:nvPr/>
      </p:nvGrpSpPr>
      <p:grpSpPr>
        <a:xfrm>
          <a:off x="0" y="0"/>
          <a:ext cx="0" cy="0"/>
          <a:chOff x="0" y="0"/>
          <a:chExt cx="0" cy="0"/>
        </a:xfrm>
      </p:grpSpPr>
      <p:sp>
        <p:nvSpPr>
          <p:cNvPr id="491" name="Google Shape;491;p25"/>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Short-term Disease</a:t>
            </a:r>
            <a:br>
              <a:rPr lang="en-GB" cap="small"/>
            </a:br>
            <a:endParaRPr sz="3400" cap="small"/>
          </a:p>
        </p:txBody>
      </p:sp>
      <p:graphicFrame>
        <p:nvGraphicFramePr>
          <p:cNvPr id="492" name="Google Shape;492;p25"/>
          <p:cNvGraphicFramePr/>
          <p:nvPr/>
        </p:nvGraphicFramePr>
        <p:xfrm>
          <a:off x="785018" y="1864063"/>
          <a:ext cx="3000000" cy="3000000"/>
        </p:xfrm>
        <a:graphic>
          <a:graphicData uri="http://schemas.openxmlformats.org/drawingml/2006/table">
            <a:tbl>
              <a:tblPr bandRow="1" firstRow="1">
                <a:noFill/>
                <a:tableStyleId>{74B4C419-0659-4963-A09D-BB4DA145B2DD}</a:tableStyleId>
              </a:tblPr>
              <a:tblGrid>
                <a:gridCol w="1780700"/>
                <a:gridCol w="3240350"/>
                <a:gridCol w="4000725"/>
              </a:tblGrid>
              <a:tr h="766700">
                <a:tc>
                  <a:txBody>
                    <a:bodyPr/>
                    <a:lstStyle/>
                    <a:p>
                      <a:pPr indent="0" lvl="0" marL="0" marR="0" rtl="0" algn="l">
                        <a:spcBef>
                          <a:spcPts val="0"/>
                        </a:spcBef>
                        <a:spcAft>
                          <a:spcPts val="0"/>
                        </a:spcAft>
                        <a:buNone/>
                      </a:pPr>
                      <a:r>
                        <a:rPr lang="en-GB" sz="3000"/>
                        <a:t>Symptom</a:t>
                      </a:r>
                      <a:endParaRPr/>
                    </a:p>
                  </a:txBody>
                  <a:tcPr marT="45725" marB="45725" marR="91450" marL="91450"/>
                </a:tc>
                <a:tc>
                  <a:txBody>
                    <a:bodyPr/>
                    <a:lstStyle/>
                    <a:p>
                      <a:pPr indent="0" lvl="0" marL="0" marR="0" rtl="0" algn="l">
                        <a:spcBef>
                          <a:spcPts val="0"/>
                        </a:spcBef>
                        <a:spcAft>
                          <a:spcPts val="0"/>
                        </a:spcAft>
                        <a:buNone/>
                      </a:pPr>
                      <a:r>
                        <a:rPr lang="en-GB" sz="3000"/>
                        <a:t>Description</a:t>
                      </a:r>
                      <a:endParaRPr/>
                    </a:p>
                  </a:txBody>
                  <a:tcPr marT="45725" marB="45725" marR="91450" marL="91450"/>
                </a:tc>
                <a:tc>
                  <a:txBody>
                    <a:bodyPr/>
                    <a:lstStyle/>
                    <a:p>
                      <a:pPr indent="0" lvl="0" marL="0" marR="0" rtl="0" algn="l">
                        <a:spcBef>
                          <a:spcPts val="0"/>
                        </a:spcBef>
                        <a:spcAft>
                          <a:spcPts val="0"/>
                        </a:spcAft>
                        <a:buNone/>
                      </a:pPr>
                      <a:r>
                        <a:rPr lang="en-GB" sz="3000"/>
                        <a:t>Example pathogens</a:t>
                      </a:r>
                      <a:endParaRPr/>
                    </a:p>
                  </a:txBody>
                  <a:tcPr marT="45725" marB="45725" marR="91450" marL="91450"/>
                </a:tc>
              </a:tr>
              <a:tr h="766700">
                <a:tc>
                  <a:txBody>
                    <a:bodyPr/>
                    <a:lstStyle/>
                    <a:p>
                      <a:pPr indent="0" lvl="0" marL="0" marR="0" rtl="0" algn="l">
                        <a:lnSpc>
                          <a:spcPct val="100000"/>
                        </a:lnSpc>
                        <a:spcBef>
                          <a:spcPts val="0"/>
                        </a:spcBef>
                        <a:spcAft>
                          <a:spcPts val="0"/>
                        </a:spcAft>
                        <a:buClr>
                          <a:schemeClr val="dk1"/>
                        </a:buClr>
                        <a:buSzPts val="2000"/>
                        <a:buFont typeface="Calibri"/>
                        <a:buNone/>
                      </a:pPr>
                      <a:r>
                        <a:rPr lang="en-GB" sz="2000"/>
                        <a:t>Gastroenteritis</a:t>
                      </a:r>
                      <a:endParaRPr/>
                    </a:p>
                    <a:p>
                      <a:pPr indent="0" lvl="0" marL="0" marR="0" rtl="0" algn="l">
                        <a:lnSpc>
                          <a:spcPct val="100000"/>
                        </a:lnSpc>
                        <a:spcBef>
                          <a:spcPts val="0"/>
                        </a:spcBef>
                        <a:spcAft>
                          <a:spcPts val="0"/>
                        </a:spcAft>
                        <a:buClr>
                          <a:schemeClr val="dk1"/>
                        </a:buClr>
                        <a:buSzPts val="2000"/>
                        <a:buFont typeface="Arial"/>
                        <a:buNone/>
                      </a:pPr>
                      <a:r>
                        <a:t/>
                      </a:r>
                      <a:endParaRPr sz="2000"/>
                    </a:p>
                  </a:txBody>
                  <a:tcPr marT="45725" marB="45725" marR="91450" marL="91450"/>
                </a:tc>
                <a:tc>
                  <a:txBody>
                    <a:bodyPr/>
                    <a:lstStyle/>
                    <a:p>
                      <a:pPr indent="0" lvl="0" marL="0" marR="0" rtl="0" algn="l">
                        <a:spcBef>
                          <a:spcPts val="0"/>
                        </a:spcBef>
                        <a:spcAft>
                          <a:spcPts val="0"/>
                        </a:spcAft>
                        <a:buNone/>
                      </a:pPr>
                      <a:r>
                        <a:rPr lang="en-GB" sz="2000"/>
                        <a:t>Watery diarrhoea</a:t>
                      </a:r>
                      <a:endParaRPr/>
                    </a:p>
                  </a:txBody>
                  <a:tcPr marT="45725" marB="45725" marR="91450" marL="91450"/>
                </a:tc>
                <a:tc>
                  <a:txBody>
                    <a:bodyPr/>
                    <a:lstStyle/>
                    <a:p>
                      <a:pPr indent="0" lvl="0" marL="0" marR="0" rtl="0" algn="l">
                        <a:spcBef>
                          <a:spcPts val="0"/>
                        </a:spcBef>
                        <a:spcAft>
                          <a:spcPts val="0"/>
                        </a:spcAft>
                        <a:buNone/>
                      </a:pPr>
                      <a:r>
                        <a:rPr lang="en-GB" sz="2000">
                          <a:solidFill>
                            <a:srgbClr val="FF0000"/>
                          </a:solidFill>
                        </a:rPr>
                        <a:t>Rotavirus</a:t>
                      </a:r>
                      <a:r>
                        <a:rPr lang="en-GB" sz="2000"/>
                        <a:t> (virus)</a:t>
                      </a:r>
                      <a:endParaRPr/>
                    </a:p>
                    <a:p>
                      <a:pPr indent="0" lvl="0" marL="0" marR="0" rtl="0" algn="l">
                        <a:spcBef>
                          <a:spcPts val="0"/>
                        </a:spcBef>
                        <a:spcAft>
                          <a:spcPts val="0"/>
                        </a:spcAft>
                        <a:buNone/>
                      </a:pPr>
                      <a:r>
                        <a:rPr lang="en-GB" sz="2000">
                          <a:solidFill>
                            <a:srgbClr val="FF0000"/>
                          </a:solidFill>
                        </a:rPr>
                        <a:t>Adenovirus </a:t>
                      </a:r>
                      <a:r>
                        <a:rPr lang="en-GB" sz="2000"/>
                        <a:t>(virus)</a:t>
                      </a:r>
                      <a:endParaRPr sz="2000">
                        <a:solidFill>
                          <a:srgbClr val="FF0000"/>
                        </a:solidFill>
                      </a:endParaRPr>
                    </a:p>
                    <a:p>
                      <a:pPr indent="0" lvl="0" marL="0" marR="0" rtl="0" algn="l">
                        <a:spcBef>
                          <a:spcPts val="0"/>
                        </a:spcBef>
                        <a:spcAft>
                          <a:spcPts val="0"/>
                        </a:spcAft>
                        <a:buNone/>
                      </a:pPr>
                      <a:r>
                        <a:rPr lang="en-GB" sz="2000">
                          <a:solidFill>
                            <a:srgbClr val="FF0000"/>
                          </a:solidFill>
                        </a:rPr>
                        <a:t>Cryptosporidium</a:t>
                      </a:r>
                      <a:r>
                        <a:rPr lang="en-GB" sz="2000"/>
                        <a:t> (protozoan)</a:t>
                      </a:r>
                      <a:endParaRPr/>
                    </a:p>
                  </a:txBody>
                  <a:tcPr marT="45725" marB="45725" marR="91450" marL="91450"/>
                </a:tc>
              </a:tr>
              <a:tr h="743175">
                <a:tc>
                  <a:txBody>
                    <a:bodyPr/>
                    <a:lstStyle/>
                    <a:p>
                      <a:pPr indent="0" lvl="0" marL="0" marR="0" rtl="0" algn="l">
                        <a:lnSpc>
                          <a:spcPct val="100000"/>
                        </a:lnSpc>
                        <a:spcBef>
                          <a:spcPts val="0"/>
                        </a:spcBef>
                        <a:spcAft>
                          <a:spcPts val="0"/>
                        </a:spcAft>
                        <a:buClr>
                          <a:schemeClr val="dk1"/>
                        </a:buClr>
                        <a:buSzPts val="2000"/>
                        <a:buFont typeface="Calibri"/>
                        <a:buNone/>
                      </a:pPr>
                      <a:r>
                        <a:rPr lang="en-GB" sz="2000"/>
                        <a:t>Persistent gastroenteritis</a:t>
                      </a:r>
                      <a:endParaRPr/>
                    </a:p>
                  </a:txBody>
                  <a:tcPr marT="45725" marB="45725" marR="91450" marL="91450"/>
                </a:tc>
                <a:tc>
                  <a:txBody>
                    <a:bodyPr/>
                    <a:lstStyle/>
                    <a:p>
                      <a:pPr indent="0" lvl="0" marL="0" marR="0" rtl="0" algn="l">
                        <a:spcBef>
                          <a:spcPts val="0"/>
                        </a:spcBef>
                        <a:spcAft>
                          <a:spcPts val="0"/>
                        </a:spcAft>
                        <a:buNone/>
                      </a:pPr>
                      <a:r>
                        <a:rPr lang="en-GB" sz="2000"/>
                        <a:t>Watery diarrhoea that lasts for longer than two weeks</a:t>
                      </a:r>
                      <a:endParaRPr/>
                    </a:p>
                  </a:txBody>
                  <a:tcPr marT="45725" marB="45725" marR="91450" marL="91450"/>
                </a:tc>
                <a:tc>
                  <a:txBody>
                    <a:bodyPr/>
                    <a:lstStyle/>
                    <a:p>
                      <a:pPr indent="0" lvl="0" marL="0" marR="0" rtl="0" algn="l">
                        <a:spcBef>
                          <a:spcPts val="0"/>
                        </a:spcBef>
                        <a:spcAft>
                          <a:spcPts val="0"/>
                        </a:spcAft>
                        <a:buNone/>
                      </a:pPr>
                      <a:r>
                        <a:rPr lang="en-GB" sz="2000"/>
                        <a:t>Giardia (protozoan)</a:t>
                      </a:r>
                      <a:endParaRPr/>
                    </a:p>
                    <a:p>
                      <a:pPr indent="0" lvl="0" marL="0" marR="0" rtl="0" algn="l">
                        <a:spcBef>
                          <a:spcPts val="0"/>
                        </a:spcBef>
                        <a:spcAft>
                          <a:spcPts val="0"/>
                        </a:spcAft>
                        <a:buNone/>
                      </a:pPr>
                      <a:r>
                        <a:rPr lang="en-GB" sz="2000"/>
                        <a:t>Enteropathogenic </a:t>
                      </a:r>
                      <a:r>
                        <a:rPr lang="en-GB" sz="2000" u="none"/>
                        <a:t>E. coli </a:t>
                      </a:r>
                      <a:r>
                        <a:rPr lang="en-GB" sz="2000"/>
                        <a:t>(bacterium)</a:t>
                      </a:r>
                      <a:endParaRPr i="0" sz="2000"/>
                    </a:p>
                  </a:txBody>
                  <a:tcPr marT="45725" marB="45725" marR="91450" marL="91450"/>
                </a:tc>
              </a:tr>
              <a:tr h="766700">
                <a:tc>
                  <a:txBody>
                    <a:bodyPr/>
                    <a:lstStyle/>
                    <a:p>
                      <a:pPr indent="0" lvl="0" marL="0" marR="0" rtl="0" algn="l">
                        <a:lnSpc>
                          <a:spcPct val="100000"/>
                        </a:lnSpc>
                        <a:spcBef>
                          <a:spcPts val="0"/>
                        </a:spcBef>
                        <a:spcAft>
                          <a:spcPts val="0"/>
                        </a:spcAft>
                        <a:buClr>
                          <a:schemeClr val="dk1"/>
                        </a:buClr>
                        <a:buSzPts val="2000"/>
                        <a:buFont typeface="Calibri"/>
                        <a:buNone/>
                      </a:pPr>
                      <a:r>
                        <a:rPr lang="en-GB" sz="2000"/>
                        <a:t>Dysentery</a:t>
                      </a:r>
                      <a:endParaRPr/>
                    </a:p>
                  </a:txBody>
                  <a:tcPr marT="45725" marB="45725" marR="91450" marL="91450"/>
                </a:tc>
                <a:tc>
                  <a:txBody>
                    <a:bodyPr/>
                    <a:lstStyle/>
                    <a:p>
                      <a:pPr indent="0" lvl="0" marL="0" marR="0" rtl="0" algn="l">
                        <a:spcBef>
                          <a:spcPts val="0"/>
                        </a:spcBef>
                        <a:spcAft>
                          <a:spcPts val="0"/>
                        </a:spcAft>
                        <a:buNone/>
                      </a:pPr>
                      <a:r>
                        <a:rPr lang="en-GB" sz="2000"/>
                        <a:t>Diarrhoea with blood</a:t>
                      </a:r>
                      <a:endParaRPr/>
                    </a:p>
                  </a:txBody>
                  <a:tcPr marT="45725" marB="45725" marR="91450" marL="91450"/>
                </a:tc>
                <a:tc>
                  <a:txBody>
                    <a:bodyPr/>
                    <a:lstStyle/>
                    <a:p>
                      <a:pPr indent="0" lvl="0" marL="0" marR="0" rtl="0" algn="l">
                        <a:spcBef>
                          <a:spcPts val="0"/>
                        </a:spcBef>
                        <a:spcAft>
                          <a:spcPts val="0"/>
                        </a:spcAft>
                        <a:buNone/>
                      </a:pPr>
                      <a:r>
                        <a:rPr lang="en-GB" sz="2000">
                          <a:solidFill>
                            <a:srgbClr val="FF0000"/>
                          </a:solidFill>
                        </a:rPr>
                        <a:t>Shigella</a:t>
                      </a:r>
                      <a:r>
                        <a:rPr lang="en-GB" sz="2000"/>
                        <a:t> (bacterium)</a:t>
                      </a:r>
                      <a:endParaRPr/>
                    </a:p>
                    <a:p>
                      <a:pPr indent="0" lvl="0" marL="0" marR="0" rtl="0" algn="l">
                        <a:spcBef>
                          <a:spcPts val="0"/>
                        </a:spcBef>
                        <a:spcAft>
                          <a:spcPts val="0"/>
                        </a:spcAft>
                        <a:buNone/>
                      </a:pPr>
                      <a:r>
                        <a:rPr lang="en-GB" sz="2000"/>
                        <a:t>Entamoeba (protozoan)</a:t>
                      </a:r>
                      <a:endParaRPr/>
                    </a:p>
                    <a:p>
                      <a:pPr indent="0" lvl="0" marL="0" marR="0" rtl="0" algn="l">
                        <a:spcBef>
                          <a:spcPts val="0"/>
                        </a:spcBef>
                        <a:spcAft>
                          <a:spcPts val="0"/>
                        </a:spcAft>
                        <a:buNone/>
                      </a:pPr>
                      <a:r>
                        <a:rPr lang="en-GB" sz="2000"/>
                        <a:t>Salmonella (bacterium)</a:t>
                      </a:r>
                      <a:endParaRPr/>
                    </a:p>
                  </a:txBody>
                  <a:tcPr marT="45725" marB="45725" marR="91450" marL="91450"/>
                </a:tc>
              </a:tr>
              <a:tr h="766700">
                <a:tc>
                  <a:txBody>
                    <a:bodyPr/>
                    <a:lstStyle/>
                    <a:p>
                      <a:pPr indent="0" lvl="0" marL="0" marR="0" rtl="0" algn="l">
                        <a:lnSpc>
                          <a:spcPct val="100000"/>
                        </a:lnSpc>
                        <a:spcBef>
                          <a:spcPts val="0"/>
                        </a:spcBef>
                        <a:spcAft>
                          <a:spcPts val="0"/>
                        </a:spcAft>
                        <a:buClr>
                          <a:schemeClr val="dk1"/>
                        </a:buClr>
                        <a:buSzPts val="2000"/>
                        <a:buFont typeface="Calibri"/>
                        <a:buNone/>
                      </a:pPr>
                      <a:r>
                        <a:rPr lang="en-GB" sz="2000"/>
                        <a:t>Profuse purging</a:t>
                      </a:r>
                      <a:endParaRPr/>
                    </a:p>
                  </a:txBody>
                  <a:tcPr marT="45725" marB="45725" marR="91450" marL="91450"/>
                </a:tc>
                <a:tc>
                  <a:txBody>
                    <a:bodyPr/>
                    <a:lstStyle/>
                    <a:p>
                      <a:pPr indent="0" lvl="0" marL="0" marR="0" rtl="0" algn="l">
                        <a:spcBef>
                          <a:spcPts val="0"/>
                        </a:spcBef>
                        <a:spcAft>
                          <a:spcPts val="0"/>
                        </a:spcAft>
                        <a:buNone/>
                      </a:pPr>
                      <a:r>
                        <a:rPr lang="en-GB" sz="2000"/>
                        <a:t>Massive fluid loss from diarrhoea</a:t>
                      </a:r>
                      <a:endParaRPr/>
                    </a:p>
                  </a:txBody>
                  <a:tcPr marT="45725" marB="45725" marR="91450" marL="91450"/>
                </a:tc>
                <a:tc>
                  <a:txBody>
                    <a:bodyPr/>
                    <a:lstStyle/>
                    <a:p>
                      <a:pPr indent="0" lvl="0" marL="0" marR="0" rtl="0" algn="l">
                        <a:spcBef>
                          <a:spcPts val="0"/>
                        </a:spcBef>
                        <a:spcAft>
                          <a:spcPts val="0"/>
                        </a:spcAft>
                        <a:buNone/>
                      </a:pPr>
                      <a:r>
                        <a:rPr lang="en-GB" sz="2000">
                          <a:solidFill>
                            <a:srgbClr val="FF0000"/>
                          </a:solidFill>
                        </a:rPr>
                        <a:t>Cholera</a:t>
                      </a:r>
                      <a:r>
                        <a:rPr lang="en-GB" sz="2000"/>
                        <a:t> (bacterium)</a:t>
                      </a:r>
                      <a:endParaRPr/>
                    </a:p>
                    <a:p>
                      <a:pPr indent="0" lvl="0" marL="0" marR="0" rtl="0" algn="l">
                        <a:spcBef>
                          <a:spcPts val="0"/>
                        </a:spcBef>
                        <a:spcAft>
                          <a:spcPts val="0"/>
                        </a:spcAft>
                        <a:buNone/>
                      </a:pPr>
                      <a:r>
                        <a:rPr lang="en-GB" sz="2000"/>
                        <a:t>Enterotoxigenic E. coli (bacterium)</a:t>
                      </a:r>
                      <a:endParaRPr i="0" sz="2000"/>
                    </a:p>
                  </a:txBody>
                  <a:tcPr marT="45725" marB="45725" marR="91450" marL="91450"/>
                </a:tc>
              </a:tr>
              <a:tr h="482800">
                <a:tc>
                  <a:txBody>
                    <a:bodyPr/>
                    <a:lstStyle/>
                    <a:p>
                      <a:pPr indent="0" lvl="0" marL="0" marR="0" rtl="0" algn="l">
                        <a:lnSpc>
                          <a:spcPct val="100000"/>
                        </a:lnSpc>
                        <a:spcBef>
                          <a:spcPts val="0"/>
                        </a:spcBef>
                        <a:spcAft>
                          <a:spcPts val="0"/>
                        </a:spcAft>
                        <a:buClr>
                          <a:schemeClr val="dk1"/>
                        </a:buClr>
                        <a:buSzPts val="2000"/>
                        <a:buFont typeface="Calibri"/>
                        <a:buNone/>
                      </a:pPr>
                      <a:r>
                        <a:rPr lang="en-GB" sz="2000"/>
                        <a:t>Acute vomiting</a:t>
                      </a:r>
                      <a:endParaRPr/>
                    </a:p>
                  </a:txBody>
                  <a:tcPr marT="45725" marB="45725" marR="91450" marL="91450"/>
                </a:tc>
                <a:tc>
                  <a:txBody>
                    <a:bodyPr/>
                    <a:lstStyle/>
                    <a:p>
                      <a:pPr indent="0" lvl="0" marL="0" marR="0" rtl="0" algn="l">
                        <a:spcBef>
                          <a:spcPts val="0"/>
                        </a:spcBef>
                        <a:spcAft>
                          <a:spcPts val="0"/>
                        </a:spcAft>
                        <a:buNone/>
                      </a:pPr>
                      <a:r>
                        <a:rPr lang="en-GB" sz="2000"/>
                        <a:t>Vomiting without diarrhoea</a:t>
                      </a:r>
                      <a:endParaRPr/>
                    </a:p>
                  </a:txBody>
                  <a:tcPr marT="45725" marB="45725" marR="91450" marL="91450"/>
                </a:tc>
                <a:tc>
                  <a:txBody>
                    <a:bodyPr/>
                    <a:lstStyle/>
                    <a:p>
                      <a:pPr indent="0" lvl="0" marL="0" marR="0" rtl="0" algn="l">
                        <a:spcBef>
                          <a:spcPts val="0"/>
                        </a:spcBef>
                        <a:spcAft>
                          <a:spcPts val="0"/>
                        </a:spcAft>
                        <a:buNone/>
                      </a:pPr>
                      <a:r>
                        <a:rPr lang="en-GB" sz="2000"/>
                        <a:t>Norovirus (virus)</a:t>
                      </a:r>
                      <a:endParaRPr/>
                    </a:p>
                  </a:txBody>
                  <a:tcPr marT="45725" marB="45725" marR="91450" marL="91450"/>
                </a:tc>
              </a:tr>
            </a:tbl>
          </a:graphicData>
        </a:graphic>
      </p:graphicFrame>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sp>
        <p:nvSpPr>
          <p:cNvPr id="498" name="Google Shape;498;p26"/>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Long-term Disease</a:t>
            </a:r>
            <a:br>
              <a:rPr lang="en-GB" cap="small"/>
            </a:br>
            <a:endParaRPr sz="3400" cap="small"/>
          </a:p>
        </p:txBody>
      </p:sp>
      <p:graphicFrame>
        <p:nvGraphicFramePr>
          <p:cNvPr id="499" name="Google Shape;499;p26"/>
          <p:cNvGraphicFramePr/>
          <p:nvPr/>
        </p:nvGraphicFramePr>
        <p:xfrm>
          <a:off x="189459" y="1764407"/>
          <a:ext cx="3000000" cy="3000000"/>
        </p:xfrm>
        <a:graphic>
          <a:graphicData uri="http://schemas.openxmlformats.org/drawingml/2006/table">
            <a:tbl>
              <a:tblPr bandRow="1" firstRow="1">
                <a:noFill/>
                <a:tableStyleId>{74B4C419-0659-4963-A09D-BB4DA145B2DD}</a:tableStyleId>
              </a:tblPr>
              <a:tblGrid>
                <a:gridCol w="5040550"/>
                <a:gridCol w="5040550"/>
              </a:tblGrid>
              <a:tr h="416025">
                <a:tc>
                  <a:txBody>
                    <a:bodyPr/>
                    <a:lstStyle/>
                    <a:p>
                      <a:pPr indent="0" lvl="0" marL="0" marR="0" rtl="0" algn="l">
                        <a:spcBef>
                          <a:spcPts val="0"/>
                        </a:spcBef>
                        <a:spcAft>
                          <a:spcPts val="0"/>
                        </a:spcAft>
                        <a:buNone/>
                      </a:pPr>
                      <a:r>
                        <a:rPr lang="en-GB" sz="1800"/>
                        <a:t>Health problem</a:t>
                      </a:r>
                      <a:endParaRPr/>
                    </a:p>
                  </a:txBody>
                  <a:tcPr marT="45725" marB="45725" marR="91450" marL="91450"/>
                </a:tc>
                <a:tc>
                  <a:txBody>
                    <a:bodyPr/>
                    <a:lstStyle/>
                    <a:p>
                      <a:pPr indent="0" lvl="0" marL="0" marR="0" rtl="0" algn="l">
                        <a:spcBef>
                          <a:spcPts val="0"/>
                        </a:spcBef>
                        <a:spcAft>
                          <a:spcPts val="0"/>
                        </a:spcAft>
                        <a:buNone/>
                      </a:pPr>
                      <a:r>
                        <a:rPr lang="en-GB" sz="1800"/>
                        <a:t>Example(s) of water-related cause(s)</a:t>
                      </a:r>
                      <a:endParaRPr/>
                    </a:p>
                  </a:txBody>
                  <a:tcPr marT="45725" marB="45725" marR="91450" marL="91450"/>
                </a:tc>
              </a:tr>
              <a:tr h="623075">
                <a:tc>
                  <a:txBody>
                    <a:bodyPr/>
                    <a:lstStyle/>
                    <a:p>
                      <a:pPr indent="0" lvl="0" marL="0" marR="0" rtl="0" algn="l">
                        <a:spcBef>
                          <a:spcPts val="0"/>
                        </a:spcBef>
                        <a:spcAft>
                          <a:spcPts val="0"/>
                        </a:spcAft>
                        <a:buNone/>
                      </a:pPr>
                      <a:r>
                        <a:rPr lang="en-GB" sz="1800"/>
                        <a:t>Arsenicosis: skin lesions, peripheral neuropathy, and peripheral vascular disease.</a:t>
                      </a:r>
                      <a:endParaRPr/>
                    </a:p>
                  </a:txBody>
                  <a:tcPr marT="45725" marB="45725" marR="91450" marL="91450"/>
                </a:tc>
                <a:tc>
                  <a:txBody>
                    <a:bodyPr/>
                    <a:lstStyle/>
                    <a:p>
                      <a:pPr indent="0" lvl="0" marL="0" marR="0" rtl="0" algn="l">
                        <a:spcBef>
                          <a:spcPts val="0"/>
                        </a:spcBef>
                        <a:spcAft>
                          <a:spcPts val="0"/>
                        </a:spcAft>
                        <a:buNone/>
                      </a:pPr>
                      <a:r>
                        <a:rPr lang="en-GB" sz="1800"/>
                        <a:t>Arsenic</a:t>
                      </a:r>
                      <a:endParaRPr/>
                    </a:p>
                  </a:txBody>
                  <a:tcPr marT="45725" marB="45725" marR="91450" marL="91450"/>
                </a:tc>
              </a:tr>
              <a:tr h="623075">
                <a:tc>
                  <a:txBody>
                    <a:bodyPr/>
                    <a:lstStyle/>
                    <a:p>
                      <a:pPr indent="0" lvl="0" marL="0" marR="0" rtl="0" algn="l">
                        <a:spcBef>
                          <a:spcPts val="0"/>
                        </a:spcBef>
                        <a:spcAft>
                          <a:spcPts val="0"/>
                        </a:spcAft>
                        <a:buNone/>
                      </a:pPr>
                      <a:r>
                        <a:rPr lang="en-GB" sz="1800"/>
                        <a:t>Dental and skeletal fluorosis: discoloured and pitted teeth, weakened bones, and immobilized joints.</a:t>
                      </a:r>
                      <a:endParaRPr/>
                    </a:p>
                  </a:txBody>
                  <a:tcPr marT="45725" marB="45725" marR="91450" marL="91450"/>
                </a:tc>
                <a:tc>
                  <a:txBody>
                    <a:bodyPr/>
                    <a:lstStyle/>
                    <a:p>
                      <a:pPr indent="0" lvl="0" marL="0" marR="0" rtl="0" algn="l">
                        <a:spcBef>
                          <a:spcPts val="0"/>
                        </a:spcBef>
                        <a:spcAft>
                          <a:spcPts val="0"/>
                        </a:spcAft>
                        <a:buNone/>
                      </a:pPr>
                      <a:r>
                        <a:rPr lang="en-GB" sz="1800"/>
                        <a:t>Fluoride</a:t>
                      </a:r>
                      <a:endParaRPr/>
                    </a:p>
                  </a:txBody>
                  <a:tcPr marT="45725" marB="45725" marR="91450" marL="91450"/>
                </a:tc>
              </a:tr>
              <a:tr h="623075">
                <a:tc>
                  <a:txBody>
                    <a:bodyPr/>
                    <a:lstStyle/>
                    <a:p>
                      <a:pPr indent="0" lvl="0" marL="0" marR="0" rtl="0" algn="l">
                        <a:spcBef>
                          <a:spcPts val="0"/>
                        </a:spcBef>
                        <a:spcAft>
                          <a:spcPts val="0"/>
                        </a:spcAft>
                        <a:buNone/>
                      </a:pPr>
                      <a:r>
                        <a:rPr lang="en-GB" sz="1800"/>
                        <a:t>Hypertension, which can lead to preeclampsia and cardiovascular and renal diseases.</a:t>
                      </a:r>
                      <a:endParaRPr/>
                    </a:p>
                  </a:txBody>
                  <a:tcPr marT="45725" marB="45725" marR="91450" marL="91450"/>
                </a:tc>
                <a:tc>
                  <a:txBody>
                    <a:bodyPr/>
                    <a:lstStyle/>
                    <a:p>
                      <a:pPr indent="0" lvl="0" marL="0" marR="0" rtl="0" algn="l">
                        <a:spcBef>
                          <a:spcPts val="0"/>
                        </a:spcBef>
                        <a:spcAft>
                          <a:spcPts val="0"/>
                        </a:spcAft>
                        <a:buNone/>
                      </a:pPr>
                      <a:r>
                        <a:rPr lang="en-GB" sz="1800"/>
                        <a:t>Sodium, EED</a:t>
                      </a:r>
                      <a:endParaRPr/>
                    </a:p>
                    <a:p>
                      <a:pPr indent="0" lvl="0" marL="0" marR="0" rtl="0" algn="l">
                        <a:spcBef>
                          <a:spcPts val="0"/>
                        </a:spcBef>
                        <a:spcAft>
                          <a:spcPts val="0"/>
                        </a:spcAft>
                        <a:buNone/>
                      </a:pPr>
                      <a:r>
                        <a:rPr lang="en-GB" sz="1800"/>
                        <a:t>Possibly arsenic, cadmium, mercury, lead</a:t>
                      </a:r>
                      <a:endParaRPr/>
                    </a:p>
                  </a:txBody>
                  <a:tcPr marT="45725" marB="45725" marR="91450" marL="91450"/>
                </a:tc>
              </a:tr>
              <a:tr h="623075">
                <a:tc>
                  <a:txBody>
                    <a:bodyPr/>
                    <a:lstStyle/>
                    <a:p>
                      <a:pPr indent="0" lvl="0" marL="0" marR="0" rtl="0" algn="l">
                        <a:spcBef>
                          <a:spcPts val="0"/>
                        </a:spcBef>
                        <a:spcAft>
                          <a:spcPts val="0"/>
                        </a:spcAft>
                        <a:buNone/>
                      </a:pPr>
                      <a:r>
                        <a:rPr lang="en-GB" sz="1800"/>
                        <a:t>Cancer </a:t>
                      </a:r>
                      <a:endParaRPr/>
                    </a:p>
                  </a:txBody>
                  <a:tcPr marT="45725" marB="45725" marR="91450" marL="91450"/>
                </a:tc>
                <a:tc>
                  <a:txBody>
                    <a:bodyPr/>
                    <a:lstStyle/>
                    <a:p>
                      <a:pPr indent="0" lvl="0" marL="0" marR="0" rtl="0" algn="l">
                        <a:spcBef>
                          <a:spcPts val="0"/>
                        </a:spcBef>
                        <a:spcAft>
                          <a:spcPts val="0"/>
                        </a:spcAft>
                        <a:buNone/>
                      </a:pPr>
                      <a:r>
                        <a:rPr lang="en-GB" sz="1800"/>
                        <a:t>Arsenic, asbestos, radon, agricultural and industrial chemicals, endocrine disruptors, possibly fluoride</a:t>
                      </a:r>
                      <a:endParaRPr/>
                    </a:p>
                  </a:txBody>
                  <a:tcPr marT="45725" marB="45725" marR="91450" marL="91450"/>
                </a:tc>
              </a:tr>
              <a:tr h="1052425">
                <a:tc>
                  <a:txBody>
                    <a:bodyPr/>
                    <a:lstStyle/>
                    <a:p>
                      <a:pPr indent="0" lvl="0" marL="0" marR="0" rtl="0" algn="l">
                        <a:spcBef>
                          <a:spcPts val="0"/>
                        </a:spcBef>
                        <a:spcAft>
                          <a:spcPts val="0"/>
                        </a:spcAft>
                        <a:buNone/>
                      </a:pPr>
                      <a:r>
                        <a:rPr lang="en-GB" sz="1800"/>
                        <a:t>Cognitive impairment: nervous system damage, lower intelligence quotient scores, behavioural problems, and learning disabilities.</a:t>
                      </a:r>
                      <a:endParaRPr/>
                    </a:p>
                  </a:txBody>
                  <a:tcPr marT="45725" marB="45725" marR="91450" marL="91450"/>
                </a:tc>
                <a:tc>
                  <a:txBody>
                    <a:bodyPr/>
                    <a:lstStyle/>
                    <a:p>
                      <a:pPr indent="0" lvl="0" marL="0" marR="0" rtl="0" algn="l">
                        <a:spcBef>
                          <a:spcPts val="0"/>
                        </a:spcBef>
                        <a:spcAft>
                          <a:spcPts val="0"/>
                        </a:spcAft>
                        <a:buNone/>
                      </a:pPr>
                      <a:r>
                        <a:rPr lang="en-GB" sz="1800"/>
                        <a:t>Arsenic, lead, EED, endocrine disruptors</a:t>
                      </a:r>
                      <a:endParaRPr/>
                    </a:p>
                    <a:p>
                      <a:pPr indent="0" lvl="0" marL="0" marR="0" rtl="0" algn="l">
                        <a:spcBef>
                          <a:spcPts val="0"/>
                        </a:spcBef>
                        <a:spcAft>
                          <a:spcPts val="0"/>
                        </a:spcAft>
                        <a:buNone/>
                      </a:pPr>
                      <a:r>
                        <a:rPr lang="en-GB" sz="1800"/>
                        <a:t>Possibly manganese</a:t>
                      </a:r>
                      <a:endParaRPr/>
                    </a:p>
                  </a:txBody>
                  <a:tcPr marT="45725" marB="45725" marR="91450" marL="91450"/>
                </a:tc>
              </a:tr>
              <a:tr h="615400">
                <a:tc>
                  <a:txBody>
                    <a:bodyPr/>
                    <a:lstStyle/>
                    <a:p>
                      <a:pPr indent="0" lvl="0" marL="0" marR="0" rtl="0" algn="l">
                        <a:spcBef>
                          <a:spcPts val="0"/>
                        </a:spcBef>
                        <a:spcAft>
                          <a:spcPts val="0"/>
                        </a:spcAft>
                        <a:buNone/>
                      </a:pPr>
                      <a:r>
                        <a:rPr lang="en-GB" sz="1800"/>
                        <a:t>Psychosocial distress: social consequences, emotional distress and mental health.</a:t>
                      </a:r>
                      <a:endParaRPr/>
                    </a:p>
                  </a:txBody>
                  <a:tcPr marT="45725" marB="45725" marR="91450" marL="91450"/>
                </a:tc>
                <a:tc>
                  <a:txBody>
                    <a:bodyPr/>
                    <a:lstStyle/>
                    <a:p>
                      <a:pPr indent="0" lvl="0" marL="0" marR="0" rtl="0" algn="l">
                        <a:spcBef>
                          <a:spcPts val="0"/>
                        </a:spcBef>
                        <a:spcAft>
                          <a:spcPts val="0"/>
                        </a:spcAft>
                        <a:buNone/>
                      </a:pPr>
                      <a:r>
                        <a:rPr lang="en-GB" sz="1800"/>
                        <a:t>Potentially all water quality inadequacies known to the people in question.</a:t>
                      </a:r>
                      <a:endParaRPr/>
                    </a:p>
                  </a:txBody>
                  <a:tcPr marT="45725" marB="45725" marR="91450" marL="91450"/>
                </a:tc>
              </a:tr>
              <a:tr h="377000">
                <a:tc>
                  <a:txBody>
                    <a:bodyPr/>
                    <a:lstStyle/>
                    <a:p>
                      <a:pPr indent="0" lvl="0" marL="0" marR="0" rtl="0" algn="l">
                        <a:spcBef>
                          <a:spcPts val="0"/>
                        </a:spcBef>
                        <a:spcAft>
                          <a:spcPts val="0"/>
                        </a:spcAft>
                        <a:buNone/>
                      </a:pPr>
                      <a:r>
                        <a:rPr lang="en-GB" sz="1800"/>
                        <a:t>Reproductive, thyroid, adrenocortical, immune, and metabolic disfunction</a:t>
                      </a:r>
                      <a:endParaRPr/>
                    </a:p>
                  </a:txBody>
                  <a:tcPr marT="45725" marB="45725" marR="91450" marL="91450"/>
                </a:tc>
                <a:tc>
                  <a:txBody>
                    <a:bodyPr/>
                    <a:lstStyle/>
                    <a:p>
                      <a:pPr indent="0" lvl="0" marL="0" marR="0" rtl="0" algn="l">
                        <a:spcBef>
                          <a:spcPts val="0"/>
                        </a:spcBef>
                        <a:spcAft>
                          <a:spcPts val="0"/>
                        </a:spcAft>
                        <a:buNone/>
                      </a:pPr>
                      <a:r>
                        <a:rPr lang="en-GB" sz="1800"/>
                        <a:t>Endocrine disruptors: </a:t>
                      </a:r>
                      <a:r>
                        <a:rPr lang="en-GB" sz="1800">
                          <a:latin typeface="Calibri"/>
                          <a:ea typeface="Calibri"/>
                          <a:cs typeface="Calibri"/>
                          <a:sym typeface="Calibri"/>
                        </a:rPr>
                        <a:t>pharmaceuticals, hormones, pesticides, and plasticizers</a:t>
                      </a:r>
                      <a:endParaRPr sz="1800"/>
                    </a:p>
                  </a:txBody>
                  <a:tcPr marT="45725" marB="45725" marR="91450" marL="91450"/>
                </a:tc>
              </a:tr>
              <a:tr h="377000">
                <a:tc>
                  <a:txBody>
                    <a:bodyPr/>
                    <a:lstStyle/>
                    <a:p>
                      <a:pPr indent="0" lvl="0" marL="0" marR="0" rtl="0" algn="l">
                        <a:spcBef>
                          <a:spcPts val="0"/>
                        </a:spcBef>
                        <a:spcAft>
                          <a:spcPts val="0"/>
                        </a:spcAft>
                        <a:buNone/>
                      </a:pPr>
                      <a:r>
                        <a:rPr lang="en-GB" sz="1800"/>
                        <a:t>Bacterial infections with antimicrobial resistance</a:t>
                      </a:r>
                      <a:endParaRPr/>
                    </a:p>
                  </a:txBody>
                  <a:tcPr marT="45725" marB="45725" marR="91450" marL="91450"/>
                </a:tc>
                <a:tc>
                  <a:txBody>
                    <a:bodyPr/>
                    <a:lstStyle/>
                    <a:p>
                      <a:pPr indent="0" lvl="0" marL="0" marR="0" rtl="0" algn="l">
                        <a:spcBef>
                          <a:spcPts val="0"/>
                        </a:spcBef>
                        <a:spcAft>
                          <a:spcPts val="0"/>
                        </a:spcAft>
                        <a:buNone/>
                      </a:pPr>
                      <a:r>
                        <a:rPr lang="en-GB" sz="1800"/>
                        <a:t>Antibiotics</a:t>
                      </a:r>
                      <a:endParaRPr/>
                    </a:p>
                  </a:txBody>
                  <a:tcPr marT="45725" marB="45725" marR="91450" marL="91450"/>
                </a:tc>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sp>
        <p:nvSpPr>
          <p:cNvPr id="505" name="Google Shape;505;p27"/>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GB"/>
              <a:t>Feedback loop between infection and malnutrition</a:t>
            </a:r>
            <a:endParaRPr/>
          </a:p>
          <a:p>
            <a:pPr indent="-228600" lvl="0" marL="228600" rtl="0" algn="l">
              <a:lnSpc>
                <a:spcPct val="90000"/>
              </a:lnSpc>
              <a:spcBef>
                <a:spcPts val="1000"/>
              </a:spcBef>
              <a:spcAft>
                <a:spcPts val="0"/>
              </a:spcAft>
              <a:buClr>
                <a:schemeClr val="dk1"/>
              </a:buClr>
              <a:buSzPts val="2800"/>
              <a:buChar char="•"/>
            </a:pPr>
            <a:r>
              <a:rPr lang="en-GB"/>
              <a:t>Chronic health impact: stunting</a:t>
            </a:r>
            <a:endParaRPr/>
          </a:p>
          <a:p>
            <a:pPr indent="-228600" lvl="1" marL="685800" rtl="0" algn="l">
              <a:lnSpc>
                <a:spcPct val="90000"/>
              </a:lnSpc>
              <a:spcBef>
                <a:spcPts val="500"/>
              </a:spcBef>
              <a:spcAft>
                <a:spcPts val="0"/>
              </a:spcAft>
              <a:buClr>
                <a:schemeClr val="dk1"/>
              </a:buClr>
              <a:buSzPts val="2400"/>
              <a:buChar char="•"/>
            </a:pPr>
            <a:r>
              <a:rPr lang="en-GB"/>
              <a:t>Below average height</a:t>
            </a:r>
            <a:endParaRPr/>
          </a:p>
          <a:p>
            <a:pPr indent="-228600" lvl="1" marL="685800" rtl="0" algn="l">
              <a:lnSpc>
                <a:spcPct val="90000"/>
              </a:lnSpc>
              <a:spcBef>
                <a:spcPts val="500"/>
              </a:spcBef>
              <a:spcAft>
                <a:spcPts val="0"/>
              </a:spcAft>
              <a:buClr>
                <a:schemeClr val="dk1"/>
              </a:buClr>
              <a:buSzPts val="2400"/>
              <a:buChar char="•"/>
            </a:pPr>
            <a:r>
              <a:rPr lang="en-GB"/>
              <a:t>Reduced cognitive development</a:t>
            </a:r>
            <a:endParaRPr/>
          </a:p>
          <a:p>
            <a:pPr indent="-228600" lvl="1" marL="685800" rtl="0" algn="l">
              <a:lnSpc>
                <a:spcPct val="90000"/>
              </a:lnSpc>
              <a:spcBef>
                <a:spcPts val="500"/>
              </a:spcBef>
              <a:spcAft>
                <a:spcPts val="0"/>
              </a:spcAft>
              <a:buClr>
                <a:schemeClr val="dk1"/>
              </a:buClr>
              <a:buSzPts val="2400"/>
              <a:buChar char="•"/>
            </a:pPr>
            <a:r>
              <a:rPr lang="en-GB"/>
              <a:t>Metabolic disorders (e.g. diabetes)</a:t>
            </a:r>
            <a:endParaRPr/>
          </a:p>
          <a:p>
            <a:pPr indent="-228600" lvl="1" marL="685800" rtl="0" algn="l">
              <a:lnSpc>
                <a:spcPct val="90000"/>
              </a:lnSpc>
              <a:spcBef>
                <a:spcPts val="500"/>
              </a:spcBef>
              <a:spcAft>
                <a:spcPts val="0"/>
              </a:spcAft>
              <a:buClr>
                <a:schemeClr val="dk1"/>
              </a:buClr>
              <a:buSzPts val="2400"/>
              <a:buChar char="•"/>
            </a:pPr>
            <a:r>
              <a:rPr lang="en-GB"/>
              <a:t>Cardiovascular disease</a:t>
            </a:r>
            <a:endParaRPr/>
          </a:p>
          <a:p>
            <a:pPr indent="-228600" lvl="1" marL="685800" rtl="0" algn="l">
              <a:lnSpc>
                <a:spcPct val="90000"/>
              </a:lnSpc>
              <a:spcBef>
                <a:spcPts val="500"/>
              </a:spcBef>
              <a:spcAft>
                <a:spcPts val="0"/>
              </a:spcAft>
              <a:buClr>
                <a:schemeClr val="dk1"/>
              </a:buClr>
              <a:buSzPts val="2400"/>
              <a:buChar char="•"/>
            </a:pPr>
            <a:r>
              <a:rPr lang="en-GB"/>
              <a:t>Adult obesity</a:t>
            </a:r>
            <a:endParaRPr/>
          </a:p>
          <a:p>
            <a:pPr indent="-228600" lvl="0" marL="228600" rtl="0" algn="l">
              <a:lnSpc>
                <a:spcPct val="90000"/>
              </a:lnSpc>
              <a:spcBef>
                <a:spcPts val="1000"/>
              </a:spcBef>
              <a:spcAft>
                <a:spcPts val="0"/>
              </a:spcAft>
              <a:buClr>
                <a:schemeClr val="dk1"/>
              </a:buClr>
              <a:buSzPts val="2800"/>
              <a:buChar char="•"/>
            </a:pPr>
            <a:r>
              <a:rPr lang="en-GB"/>
              <a:t>Intergenerational impacts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06" name="Google Shape;506;p27"/>
          <p:cNvSpPr/>
          <p:nvPr/>
        </p:nvSpPr>
        <p:spPr>
          <a:xfrm>
            <a:off x="5518051" y="6810388"/>
            <a:ext cx="44450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Korpe, P. S. and Petri, W. A. (2012) ‘Environmental enteropathy: Critical implications of a poorly understood condition’, </a:t>
            </a:r>
            <a:r>
              <a:rPr i="1" lang="en-GB" sz="1000">
                <a:solidFill>
                  <a:schemeClr val="dk1"/>
                </a:solidFill>
                <a:latin typeface="Calibri"/>
                <a:ea typeface="Calibri"/>
                <a:cs typeface="Calibri"/>
                <a:sym typeface="Calibri"/>
              </a:rPr>
              <a:t>Trends in Molecular Medicine</a:t>
            </a:r>
            <a:r>
              <a:rPr lang="en-GB" sz="1000">
                <a:solidFill>
                  <a:schemeClr val="dk1"/>
                </a:solidFill>
                <a:latin typeface="Calibri"/>
                <a:ea typeface="Calibri"/>
                <a:cs typeface="Calibri"/>
                <a:sym typeface="Calibri"/>
              </a:rPr>
              <a:t>. Elsevier Ltd, 18(6), pp. 328–336. doi: 10.1016/j.molmed.2012.04.007.</a:t>
            </a:r>
            <a:endParaRPr sz="1000">
              <a:solidFill>
                <a:schemeClr val="dk1"/>
              </a:solidFill>
              <a:latin typeface="Calibri"/>
              <a:ea typeface="Calibri"/>
              <a:cs typeface="Calibri"/>
              <a:sym typeface="Calibri"/>
            </a:endParaRPr>
          </a:p>
        </p:txBody>
      </p:sp>
      <p:pic>
        <p:nvPicPr>
          <p:cNvPr id="507" name="Google Shape;507;p27"/>
          <p:cNvPicPr preferRelativeResize="0"/>
          <p:nvPr>
            <p:ph idx="2" type="body"/>
          </p:nvPr>
        </p:nvPicPr>
        <p:blipFill rotWithShape="1">
          <a:blip r:embed="rId3">
            <a:alphaModFix/>
          </a:blip>
          <a:srcRect b="0" l="0" r="0" t="0"/>
          <a:stretch/>
        </p:blipFill>
        <p:spPr>
          <a:xfrm>
            <a:off x="5295900" y="2074905"/>
            <a:ext cx="4445000" cy="4673515"/>
          </a:xfrm>
          <a:prstGeom prst="rect">
            <a:avLst/>
          </a:prstGeom>
          <a:noFill/>
          <a:ln>
            <a:noFill/>
          </a:ln>
        </p:spPr>
      </p:pic>
      <p:sp>
        <p:nvSpPr>
          <p:cNvPr id="508" name="Google Shape;508;p27"/>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Long-term Disease</a:t>
            </a:r>
            <a:br>
              <a:rPr lang="en-GB" cap="small"/>
            </a:br>
            <a:r>
              <a:rPr lang="en-GB" sz="3400" cap="small"/>
              <a:t>Environmental Enteric Dysfunction (EED)</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3" name="Shape 513"/>
        <p:cNvGrpSpPr/>
        <p:nvPr/>
      </p:nvGrpSpPr>
      <p:grpSpPr>
        <a:xfrm>
          <a:off x="0" y="0"/>
          <a:ext cx="0" cy="0"/>
          <a:chOff x="0" y="0"/>
          <a:chExt cx="0" cy="0"/>
        </a:xfrm>
      </p:grpSpPr>
      <p:sp>
        <p:nvSpPr>
          <p:cNvPr id="514" name="Google Shape;514;p28"/>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GB"/>
              <a:t>Feedback loop between infection and malnutrition</a:t>
            </a:r>
            <a:endParaRPr/>
          </a:p>
          <a:p>
            <a:pPr indent="-228600" lvl="0" marL="228600" rtl="0" algn="l">
              <a:lnSpc>
                <a:spcPct val="90000"/>
              </a:lnSpc>
              <a:spcBef>
                <a:spcPts val="1000"/>
              </a:spcBef>
              <a:spcAft>
                <a:spcPts val="0"/>
              </a:spcAft>
              <a:buClr>
                <a:schemeClr val="dk1"/>
              </a:buClr>
              <a:buSzPts val="2800"/>
              <a:buChar char="•"/>
            </a:pPr>
            <a:r>
              <a:rPr lang="en-GB"/>
              <a:t>Chronic health impact: stunting</a:t>
            </a:r>
            <a:endParaRPr/>
          </a:p>
          <a:p>
            <a:pPr indent="-228600" lvl="1" marL="685800" rtl="0" algn="l">
              <a:lnSpc>
                <a:spcPct val="90000"/>
              </a:lnSpc>
              <a:spcBef>
                <a:spcPts val="500"/>
              </a:spcBef>
              <a:spcAft>
                <a:spcPts val="0"/>
              </a:spcAft>
              <a:buClr>
                <a:schemeClr val="dk1"/>
              </a:buClr>
              <a:buSzPts val="2400"/>
              <a:buChar char="•"/>
            </a:pPr>
            <a:r>
              <a:rPr lang="en-GB"/>
              <a:t>Below average height</a:t>
            </a:r>
            <a:endParaRPr/>
          </a:p>
          <a:p>
            <a:pPr indent="-228600" lvl="1" marL="685800" rtl="0" algn="l">
              <a:lnSpc>
                <a:spcPct val="90000"/>
              </a:lnSpc>
              <a:spcBef>
                <a:spcPts val="500"/>
              </a:spcBef>
              <a:spcAft>
                <a:spcPts val="0"/>
              </a:spcAft>
              <a:buClr>
                <a:schemeClr val="dk1"/>
              </a:buClr>
              <a:buSzPts val="2400"/>
              <a:buChar char="•"/>
            </a:pPr>
            <a:r>
              <a:rPr lang="en-GB"/>
              <a:t>Reduced cognitive development</a:t>
            </a:r>
            <a:endParaRPr/>
          </a:p>
          <a:p>
            <a:pPr indent="-228600" lvl="1" marL="685800" rtl="0" algn="l">
              <a:lnSpc>
                <a:spcPct val="90000"/>
              </a:lnSpc>
              <a:spcBef>
                <a:spcPts val="500"/>
              </a:spcBef>
              <a:spcAft>
                <a:spcPts val="0"/>
              </a:spcAft>
              <a:buClr>
                <a:schemeClr val="dk1"/>
              </a:buClr>
              <a:buSzPts val="2400"/>
              <a:buChar char="•"/>
            </a:pPr>
            <a:r>
              <a:rPr lang="en-GB"/>
              <a:t>Metabolic disorders (e.g. diabetes)</a:t>
            </a:r>
            <a:endParaRPr/>
          </a:p>
          <a:p>
            <a:pPr indent="-228600" lvl="1" marL="685800" rtl="0" algn="l">
              <a:lnSpc>
                <a:spcPct val="90000"/>
              </a:lnSpc>
              <a:spcBef>
                <a:spcPts val="500"/>
              </a:spcBef>
              <a:spcAft>
                <a:spcPts val="0"/>
              </a:spcAft>
              <a:buClr>
                <a:schemeClr val="dk1"/>
              </a:buClr>
              <a:buSzPts val="2400"/>
              <a:buChar char="•"/>
            </a:pPr>
            <a:r>
              <a:rPr lang="en-GB"/>
              <a:t>Cardiovascular disease</a:t>
            </a:r>
            <a:endParaRPr/>
          </a:p>
          <a:p>
            <a:pPr indent="-228600" lvl="1" marL="685800" rtl="0" algn="l">
              <a:lnSpc>
                <a:spcPct val="90000"/>
              </a:lnSpc>
              <a:spcBef>
                <a:spcPts val="500"/>
              </a:spcBef>
              <a:spcAft>
                <a:spcPts val="0"/>
              </a:spcAft>
              <a:buClr>
                <a:schemeClr val="dk1"/>
              </a:buClr>
              <a:buSzPts val="2400"/>
              <a:buChar char="•"/>
            </a:pPr>
            <a:r>
              <a:rPr lang="en-GB"/>
              <a:t>Adult obesity</a:t>
            </a:r>
            <a:endParaRPr/>
          </a:p>
          <a:p>
            <a:pPr indent="-228600" lvl="0" marL="228600" rtl="0" algn="l">
              <a:lnSpc>
                <a:spcPct val="90000"/>
              </a:lnSpc>
              <a:spcBef>
                <a:spcPts val="1000"/>
              </a:spcBef>
              <a:spcAft>
                <a:spcPts val="0"/>
              </a:spcAft>
              <a:buClr>
                <a:schemeClr val="dk1"/>
              </a:buClr>
              <a:buSzPts val="2800"/>
              <a:buChar char="•"/>
            </a:pPr>
            <a:r>
              <a:rPr lang="en-GB"/>
              <a:t>Intergenerational impacts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15" name="Google Shape;515;p28"/>
          <p:cNvSpPr/>
          <p:nvPr/>
        </p:nvSpPr>
        <p:spPr>
          <a:xfrm>
            <a:off x="5518051" y="6810388"/>
            <a:ext cx="44450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Korpe, P. S. and Petri, W. A. (2012) ‘Environmental enteropathy: Critical implications of a poorly understood condition’, </a:t>
            </a:r>
            <a:r>
              <a:rPr i="1" lang="en-GB" sz="1000">
                <a:solidFill>
                  <a:schemeClr val="dk1"/>
                </a:solidFill>
                <a:latin typeface="Calibri"/>
                <a:ea typeface="Calibri"/>
                <a:cs typeface="Calibri"/>
                <a:sym typeface="Calibri"/>
              </a:rPr>
              <a:t>Trends in Molecular Medicine</a:t>
            </a:r>
            <a:r>
              <a:rPr lang="en-GB" sz="1000">
                <a:solidFill>
                  <a:schemeClr val="dk1"/>
                </a:solidFill>
                <a:latin typeface="Calibri"/>
                <a:ea typeface="Calibri"/>
                <a:cs typeface="Calibri"/>
                <a:sym typeface="Calibri"/>
              </a:rPr>
              <a:t>. Elsevier Ltd, 18(6), pp. 328–336. doi: 10.1016/j.molmed.2012.04.007.</a:t>
            </a:r>
            <a:endParaRPr sz="1000">
              <a:solidFill>
                <a:schemeClr val="dk1"/>
              </a:solidFill>
              <a:latin typeface="Calibri"/>
              <a:ea typeface="Calibri"/>
              <a:cs typeface="Calibri"/>
              <a:sym typeface="Calibri"/>
            </a:endParaRPr>
          </a:p>
        </p:txBody>
      </p:sp>
      <p:pic>
        <p:nvPicPr>
          <p:cNvPr id="516" name="Google Shape;516;p28"/>
          <p:cNvPicPr preferRelativeResize="0"/>
          <p:nvPr>
            <p:ph idx="2" type="body"/>
          </p:nvPr>
        </p:nvPicPr>
        <p:blipFill rotWithShape="1">
          <a:blip r:embed="rId3">
            <a:alphaModFix/>
          </a:blip>
          <a:srcRect b="0" l="0" r="0" t="0"/>
          <a:stretch/>
        </p:blipFill>
        <p:spPr>
          <a:xfrm>
            <a:off x="5295900" y="2074905"/>
            <a:ext cx="4445000" cy="4673515"/>
          </a:xfrm>
          <a:prstGeom prst="rect">
            <a:avLst/>
          </a:prstGeom>
          <a:noFill/>
          <a:ln>
            <a:noFill/>
          </a:ln>
        </p:spPr>
      </p:pic>
      <p:sp>
        <p:nvSpPr>
          <p:cNvPr id="517" name="Google Shape;517;p28"/>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Long-term Disease</a:t>
            </a:r>
            <a:br>
              <a:rPr lang="en-GB" cap="small"/>
            </a:br>
            <a:r>
              <a:rPr lang="en-GB" sz="3400" cap="small"/>
              <a:t>Environmental Enteric Dysfunction (EED)</a:t>
            </a:r>
            <a:endParaRPr/>
          </a:p>
        </p:txBody>
      </p:sp>
      <p:sp>
        <p:nvSpPr>
          <p:cNvPr id="518" name="Google Shape;518;p28"/>
          <p:cNvSpPr/>
          <p:nvPr/>
        </p:nvSpPr>
        <p:spPr>
          <a:xfrm>
            <a:off x="258704" y="2012836"/>
            <a:ext cx="9942630" cy="5390142"/>
          </a:xfrm>
          <a:prstGeom prst="rect">
            <a:avLst/>
          </a:prstGeom>
          <a:solidFill>
            <a:srgbClr val="FFFFFF">
              <a:alpha val="8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pic>
        <p:nvPicPr>
          <p:cNvPr descr="A close up of a piece of paper&#10;&#10;Description automatically generated" id="519" name="Google Shape;519;p28"/>
          <p:cNvPicPr preferRelativeResize="0"/>
          <p:nvPr/>
        </p:nvPicPr>
        <p:blipFill rotWithShape="1">
          <a:blip r:embed="rId4">
            <a:alphaModFix/>
          </a:blip>
          <a:srcRect b="28694" l="0" r="0" t="0"/>
          <a:stretch/>
        </p:blipFill>
        <p:spPr>
          <a:xfrm>
            <a:off x="4108007" y="2577125"/>
            <a:ext cx="2112264" cy="2781935"/>
          </a:xfrm>
          <a:prstGeom prst="rect">
            <a:avLst/>
          </a:prstGeom>
          <a:noFill/>
          <a:ln>
            <a:noFill/>
          </a:ln>
        </p:spPr>
      </p:pic>
      <p:sp>
        <p:nvSpPr>
          <p:cNvPr id="520" name="Google Shape;520;p28"/>
          <p:cNvSpPr/>
          <p:nvPr/>
        </p:nvSpPr>
        <p:spPr>
          <a:xfrm>
            <a:off x="4153183" y="5537023"/>
            <a:ext cx="2154179"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Owino, V. </a:t>
            </a:r>
            <a:r>
              <a:rPr i="1" lang="en-GB" sz="1000">
                <a:solidFill>
                  <a:schemeClr val="dk1"/>
                </a:solidFill>
                <a:latin typeface="Calibri"/>
                <a:ea typeface="Calibri"/>
                <a:cs typeface="Calibri"/>
                <a:sym typeface="Calibri"/>
              </a:rPr>
              <a:t>et al.</a:t>
            </a:r>
            <a:r>
              <a:rPr lang="en-GB" sz="1000">
                <a:solidFill>
                  <a:schemeClr val="dk1"/>
                </a:solidFill>
                <a:latin typeface="Calibri"/>
                <a:ea typeface="Calibri"/>
                <a:cs typeface="Calibri"/>
                <a:sym typeface="Calibri"/>
              </a:rPr>
              <a:t> (2016) ‘Environmental enteric dysfunction and growth failure/stunting in global child health’, </a:t>
            </a:r>
            <a:r>
              <a:rPr i="1" lang="en-GB" sz="1000">
                <a:solidFill>
                  <a:schemeClr val="dk1"/>
                </a:solidFill>
                <a:latin typeface="Calibri"/>
                <a:ea typeface="Calibri"/>
                <a:cs typeface="Calibri"/>
                <a:sym typeface="Calibri"/>
              </a:rPr>
              <a:t>Pediatrics</a:t>
            </a:r>
            <a:r>
              <a:rPr lang="en-GB" sz="1000">
                <a:solidFill>
                  <a:schemeClr val="dk1"/>
                </a:solidFill>
                <a:latin typeface="Calibri"/>
                <a:ea typeface="Calibri"/>
                <a:cs typeface="Calibri"/>
                <a:sym typeface="Calibri"/>
              </a:rPr>
              <a:t>, 138(6). doi: 10.1542/peds.2016-0641.</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29"/>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lang="en-GB"/>
              <a:t>Feedback loop between infection and malnutrition</a:t>
            </a:r>
            <a:endParaRPr/>
          </a:p>
          <a:p>
            <a:pPr indent="-228600" lvl="0" marL="228600" rtl="0" algn="l">
              <a:lnSpc>
                <a:spcPct val="90000"/>
              </a:lnSpc>
              <a:spcBef>
                <a:spcPts val="1000"/>
              </a:spcBef>
              <a:spcAft>
                <a:spcPts val="0"/>
              </a:spcAft>
              <a:buClr>
                <a:schemeClr val="dk1"/>
              </a:buClr>
              <a:buSzPts val="2800"/>
              <a:buChar char="•"/>
            </a:pPr>
            <a:r>
              <a:rPr lang="en-GB"/>
              <a:t>Chronic health impact: stunting</a:t>
            </a:r>
            <a:endParaRPr/>
          </a:p>
          <a:p>
            <a:pPr indent="-228600" lvl="1" marL="685800" rtl="0" algn="l">
              <a:lnSpc>
                <a:spcPct val="90000"/>
              </a:lnSpc>
              <a:spcBef>
                <a:spcPts val="500"/>
              </a:spcBef>
              <a:spcAft>
                <a:spcPts val="0"/>
              </a:spcAft>
              <a:buClr>
                <a:schemeClr val="dk1"/>
              </a:buClr>
              <a:buSzPts val="2400"/>
              <a:buChar char="•"/>
            </a:pPr>
            <a:r>
              <a:rPr lang="en-GB"/>
              <a:t>Below average height</a:t>
            </a:r>
            <a:endParaRPr/>
          </a:p>
          <a:p>
            <a:pPr indent="-228600" lvl="1" marL="685800" rtl="0" algn="l">
              <a:lnSpc>
                <a:spcPct val="90000"/>
              </a:lnSpc>
              <a:spcBef>
                <a:spcPts val="500"/>
              </a:spcBef>
              <a:spcAft>
                <a:spcPts val="0"/>
              </a:spcAft>
              <a:buClr>
                <a:schemeClr val="dk1"/>
              </a:buClr>
              <a:buSzPts val="2400"/>
              <a:buChar char="•"/>
            </a:pPr>
            <a:r>
              <a:rPr lang="en-GB"/>
              <a:t>Reduced cognitive development</a:t>
            </a:r>
            <a:endParaRPr/>
          </a:p>
          <a:p>
            <a:pPr indent="-228600" lvl="1" marL="685800" rtl="0" algn="l">
              <a:lnSpc>
                <a:spcPct val="90000"/>
              </a:lnSpc>
              <a:spcBef>
                <a:spcPts val="500"/>
              </a:spcBef>
              <a:spcAft>
                <a:spcPts val="0"/>
              </a:spcAft>
              <a:buClr>
                <a:schemeClr val="dk1"/>
              </a:buClr>
              <a:buSzPts val="2400"/>
              <a:buChar char="•"/>
            </a:pPr>
            <a:r>
              <a:rPr lang="en-GB"/>
              <a:t>Metabolic disorders (e.g. diabetes)</a:t>
            </a:r>
            <a:endParaRPr/>
          </a:p>
          <a:p>
            <a:pPr indent="-228600" lvl="1" marL="685800" rtl="0" algn="l">
              <a:lnSpc>
                <a:spcPct val="90000"/>
              </a:lnSpc>
              <a:spcBef>
                <a:spcPts val="500"/>
              </a:spcBef>
              <a:spcAft>
                <a:spcPts val="0"/>
              </a:spcAft>
              <a:buClr>
                <a:schemeClr val="dk1"/>
              </a:buClr>
              <a:buSzPts val="2400"/>
              <a:buChar char="•"/>
            </a:pPr>
            <a:r>
              <a:rPr lang="en-GB"/>
              <a:t>Cardiovascular disease</a:t>
            </a:r>
            <a:endParaRPr/>
          </a:p>
          <a:p>
            <a:pPr indent="-228600" lvl="1" marL="685800" rtl="0" algn="l">
              <a:lnSpc>
                <a:spcPct val="90000"/>
              </a:lnSpc>
              <a:spcBef>
                <a:spcPts val="500"/>
              </a:spcBef>
              <a:spcAft>
                <a:spcPts val="0"/>
              </a:spcAft>
              <a:buClr>
                <a:schemeClr val="dk1"/>
              </a:buClr>
              <a:buSzPts val="2400"/>
              <a:buChar char="•"/>
            </a:pPr>
            <a:r>
              <a:rPr lang="en-GB"/>
              <a:t>Adult obesity</a:t>
            </a:r>
            <a:endParaRPr/>
          </a:p>
          <a:p>
            <a:pPr indent="-228600" lvl="0" marL="228600" rtl="0" algn="l">
              <a:lnSpc>
                <a:spcPct val="90000"/>
              </a:lnSpc>
              <a:spcBef>
                <a:spcPts val="1000"/>
              </a:spcBef>
              <a:spcAft>
                <a:spcPts val="0"/>
              </a:spcAft>
              <a:buClr>
                <a:schemeClr val="dk1"/>
              </a:buClr>
              <a:buSzPts val="2800"/>
              <a:buChar char="•"/>
            </a:pPr>
            <a:r>
              <a:rPr lang="en-GB"/>
              <a:t>Intergenerational impacts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527" name="Google Shape;527;p29"/>
          <p:cNvSpPr/>
          <p:nvPr/>
        </p:nvSpPr>
        <p:spPr>
          <a:xfrm>
            <a:off x="5518051" y="6810388"/>
            <a:ext cx="444500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Korpe, P. S. and Petri, W. A. (2012) ‘Environmental enteropathy: Critical implications of a poorly understood condition’, </a:t>
            </a:r>
            <a:r>
              <a:rPr i="1" lang="en-GB" sz="1000">
                <a:solidFill>
                  <a:schemeClr val="dk1"/>
                </a:solidFill>
                <a:latin typeface="Calibri"/>
                <a:ea typeface="Calibri"/>
                <a:cs typeface="Calibri"/>
                <a:sym typeface="Calibri"/>
              </a:rPr>
              <a:t>Trends in Molecular Medicine</a:t>
            </a:r>
            <a:r>
              <a:rPr lang="en-GB" sz="1000">
                <a:solidFill>
                  <a:schemeClr val="dk1"/>
                </a:solidFill>
                <a:latin typeface="Calibri"/>
                <a:ea typeface="Calibri"/>
                <a:cs typeface="Calibri"/>
                <a:sym typeface="Calibri"/>
              </a:rPr>
              <a:t>. Elsevier Ltd, 18(6), pp. 328–336. doi: 10.1016/j.molmed.2012.04.007.</a:t>
            </a:r>
            <a:endParaRPr sz="1000">
              <a:solidFill>
                <a:schemeClr val="dk1"/>
              </a:solidFill>
              <a:latin typeface="Calibri"/>
              <a:ea typeface="Calibri"/>
              <a:cs typeface="Calibri"/>
              <a:sym typeface="Calibri"/>
            </a:endParaRPr>
          </a:p>
        </p:txBody>
      </p:sp>
      <p:pic>
        <p:nvPicPr>
          <p:cNvPr id="528" name="Google Shape;528;p29"/>
          <p:cNvPicPr preferRelativeResize="0"/>
          <p:nvPr>
            <p:ph idx="2" type="body"/>
          </p:nvPr>
        </p:nvPicPr>
        <p:blipFill rotWithShape="1">
          <a:blip r:embed="rId3">
            <a:alphaModFix/>
          </a:blip>
          <a:srcRect b="0" l="0" r="0" t="0"/>
          <a:stretch/>
        </p:blipFill>
        <p:spPr>
          <a:xfrm>
            <a:off x="5295900" y="2074905"/>
            <a:ext cx="4445000" cy="4673515"/>
          </a:xfrm>
          <a:prstGeom prst="rect">
            <a:avLst/>
          </a:prstGeom>
          <a:noFill/>
          <a:ln>
            <a:noFill/>
          </a:ln>
        </p:spPr>
      </p:pic>
      <p:sp>
        <p:nvSpPr>
          <p:cNvPr id="529" name="Google Shape;529;p29"/>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Long-term Disease</a:t>
            </a:r>
            <a:br>
              <a:rPr lang="en-GB" cap="small"/>
            </a:br>
            <a:r>
              <a:rPr lang="en-GB" sz="3400" cap="small"/>
              <a:t>Environmental Enteric Dysfunction (EED)</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240" name="Google Shape;240;p3"/>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70C0"/>
              </a:buClr>
              <a:buSzPts val="2800"/>
              <a:buChar char="•"/>
            </a:pPr>
            <a:r>
              <a:rPr b="1" lang="en-GB">
                <a:solidFill>
                  <a:srgbClr val="0070C0"/>
                </a:solidFill>
              </a:rPr>
              <a:t>Microbial and chemical hazards</a:t>
            </a:r>
            <a:endParaRPr/>
          </a:p>
          <a:p>
            <a:pPr indent="-228600" lvl="0" marL="228600" rtl="0" algn="l">
              <a:lnSpc>
                <a:spcPct val="90000"/>
              </a:lnSpc>
              <a:spcBef>
                <a:spcPts val="1000"/>
              </a:spcBef>
              <a:spcAft>
                <a:spcPts val="0"/>
              </a:spcAft>
              <a:buClr>
                <a:schemeClr val="dk1"/>
              </a:buClr>
              <a:buSzPts val="2800"/>
              <a:buChar char="•"/>
            </a:pPr>
            <a:r>
              <a:rPr lang="en-GB"/>
              <a:t>Short-term and long-term disease</a:t>
            </a:r>
            <a:endParaRPr/>
          </a:p>
          <a:p>
            <a:pPr indent="-228600" lvl="0" marL="228600" rtl="0" algn="l">
              <a:lnSpc>
                <a:spcPct val="90000"/>
              </a:lnSpc>
              <a:spcBef>
                <a:spcPts val="1000"/>
              </a:spcBef>
              <a:spcAft>
                <a:spcPts val="0"/>
              </a:spcAft>
              <a:buClr>
                <a:schemeClr val="dk1"/>
              </a:buClr>
              <a:buSzPts val="2800"/>
              <a:buChar char="•"/>
            </a:pPr>
            <a:r>
              <a:rPr lang="en-GB"/>
              <a:t>Global goals</a:t>
            </a:r>
            <a:endParaRPr/>
          </a:p>
          <a:p>
            <a:pPr indent="-228600" lvl="0" marL="228600" rtl="0" algn="l">
              <a:lnSpc>
                <a:spcPct val="90000"/>
              </a:lnSpc>
              <a:spcBef>
                <a:spcPts val="1000"/>
              </a:spcBef>
              <a:spcAft>
                <a:spcPts val="0"/>
              </a:spcAft>
              <a:buClr>
                <a:schemeClr val="dk1"/>
              </a:buClr>
              <a:buSzPts val="2800"/>
              <a:buChar char="•"/>
            </a:pPr>
            <a:r>
              <a:rPr lang="en-GB"/>
              <a:t>Service level inequalities</a:t>
            </a:r>
            <a:endParaRPr/>
          </a:p>
          <a:p>
            <a:pPr indent="-228600" lvl="0" marL="228600" rtl="0" algn="l">
              <a:lnSpc>
                <a:spcPct val="90000"/>
              </a:lnSpc>
              <a:spcBef>
                <a:spcPts val="1000"/>
              </a:spcBef>
              <a:spcAft>
                <a:spcPts val="0"/>
              </a:spcAft>
              <a:buClr>
                <a:schemeClr val="dk1"/>
              </a:buClr>
              <a:buSzPts val="2800"/>
              <a:buChar char="•"/>
            </a:pPr>
            <a:r>
              <a:rPr lang="en-GB"/>
              <a:t>Water Safety Planning</a:t>
            </a:r>
            <a:endParaRPr/>
          </a:p>
          <a:p>
            <a:pPr indent="-228600" lvl="0" marL="228600" rtl="0" algn="l">
              <a:lnSpc>
                <a:spcPct val="90000"/>
              </a:lnSpc>
              <a:spcBef>
                <a:spcPts val="1000"/>
              </a:spcBef>
              <a:spcAft>
                <a:spcPts val="0"/>
              </a:spcAft>
              <a:buClr>
                <a:schemeClr val="dk1"/>
              </a:buClr>
              <a:buSzPts val="2800"/>
              <a:buChar char="•"/>
            </a:pPr>
            <a:r>
              <a:rPr lang="en-GB"/>
              <a:t>Transformative WASH</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group of people standing in front of a building&#10;&#10;Description automatically generated" id="241" name="Google Shape;241;p3"/>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242" name="Google Shape;242;p3"/>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b="0" i="0" lang="en-GB" sz="1000" u="none" cap="none" strike="noStrike">
                <a:solidFill>
                  <a:srgbClr val="333333"/>
                </a:solidFill>
                <a:latin typeface="Source Sans Pro"/>
                <a:ea typeface="Source Sans Pro"/>
                <a:cs typeface="Source Sans Pro"/>
                <a:sym typeface="Source Sans Pro"/>
              </a:rPr>
              <a:t>“</a:t>
            </a:r>
            <a:r>
              <a:rPr b="0" i="0" lang="en-GB" sz="1000" u="none" cap="none" strike="noStrike">
                <a:solidFill>
                  <a:srgbClr val="333333"/>
                </a:solidFill>
                <a:latin typeface="Calibri"/>
                <a:ea typeface="Calibri"/>
                <a:cs typeface="Calibri"/>
                <a:sym typeface="Calibri"/>
              </a:rPr>
              <a:t>Water Supply at Shwedagon Pagoda” by Saskia Nowicki</a:t>
            </a:r>
            <a:endParaRPr b="0" i="0" sz="1000" u="none" cap="none" strike="noStrike">
              <a:solidFill>
                <a:srgbClr val="E3284A"/>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30"/>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Disease and DALYs</a:t>
            </a:r>
            <a:endParaRPr/>
          </a:p>
        </p:txBody>
      </p:sp>
      <p:sp>
        <p:nvSpPr>
          <p:cNvPr id="536" name="Google Shape;536;p30"/>
          <p:cNvSpPr txBox="1"/>
          <p:nvPr>
            <p:ph idx="1" type="body"/>
          </p:nvPr>
        </p:nvSpPr>
        <p:spPr>
          <a:xfrm>
            <a:off x="524669" y="1925637"/>
            <a:ext cx="9410700" cy="3709987"/>
          </a:xfrm>
          <a:prstGeom prst="rect">
            <a:avLst/>
          </a:prstGeom>
          <a:noFill/>
          <a:ln>
            <a:noFill/>
          </a:ln>
        </p:spPr>
        <p:txBody>
          <a:bodyPr anchorCtr="0" anchor="t" bIns="45700" lIns="91425" spcFirstLastPara="1" rIns="91425" wrap="square" tIns="45700">
            <a:noAutofit/>
          </a:bodyPr>
          <a:lstStyle/>
          <a:p>
            <a:pPr indent="0" lvl="0" marL="0" marR="0" rtl="0" algn="ctr">
              <a:lnSpc>
                <a:spcPct val="90000"/>
              </a:lnSpc>
              <a:spcBef>
                <a:spcPts val="0"/>
              </a:spcBef>
              <a:spcAft>
                <a:spcPts val="0"/>
              </a:spcAft>
              <a:buClr>
                <a:schemeClr val="dk1"/>
              </a:buClr>
              <a:buSzPts val="4400"/>
              <a:buFont typeface="Arial"/>
              <a:buNone/>
            </a:pPr>
            <a:r>
              <a:rPr b="0" i="0" lang="en-GB" sz="4400" u="none" cap="none" strike="noStrike">
                <a:solidFill>
                  <a:schemeClr val="dk1"/>
                </a:solidFill>
                <a:latin typeface="Calibri"/>
                <a:ea typeface="Calibri"/>
                <a:cs typeface="Calibri"/>
                <a:sym typeface="Calibri"/>
              </a:rPr>
              <a:t>Disability Adjusted Life Years (DALYs) </a:t>
            </a:r>
            <a:endParaRPr/>
          </a:p>
          <a:p>
            <a:pPr indent="0" lvl="0" marL="0" marR="0" rtl="0" algn="ctr">
              <a:lnSpc>
                <a:spcPct val="90000"/>
              </a:lnSpc>
              <a:spcBef>
                <a:spcPts val="1000"/>
              </a:spcBef>
              <a:spcAft>
                <a:spcPts val="0"/>
              </a:spcAft>
              <a:buClr>
                <a:srgbClr val="00AFAD"/>
              </a:buClr>
              <a:buSzPts val="6500"/>
              <a:buFont typeface="Arial"/>
              <a:buNone/>
            </a:pPr>
            <a:r>
              <a:rPr b="1" i="0" lang="en-GB" sz="6500" u="none" cap="none" strike="noStrike">
                <a:solidFill>
                  <a:srgbClr val="00AFAD"/>
                </a:solidFill>
                <a:latin typeface="Calibri"/>
                <a:ea typeface="Calibri"/>
                <a:cs typeface="Calibri"/>
                <a:sym typeface="Calibri"/>
              </a:rPr>
              <a:t>=</a:t>
            </a:r>
            <a:endParaRPr b="0" i="0" sz="6500" u="none" cap="none" strike="noStrike">
              <a:solidFill>
                <a:schemeClr val="dk1"/>
              </a:solidFill>
              <a:latin typeface="Calibri"/>
              <a:ea typeface="Calibri"/>
              <a:cs typeface="Calibri"/>
              <a:sym typeface="Calibri"/>
            </a:endParaRPr>
          </a:p>
          <a:p>
            <a:pPr indent="0" lvl="0" marL="0" marR="0" rtl="0" algn="ctr">
              <a:lnSpc>
                <a:spcPct val="90000"/>
              </a:lnSpc>
              <a:spcBef>
                <a:spcPts val="1000"/>
              </a:spcBef>
              <a:spcAft>
                <a:spcPts val="0"/>
              </a:spcAft>
              <a:buClr>
                <a:schemeClr val="dk1"/>
              </a:buClr>
              <a:buSzPts val="4400"/>
              <a:buFont typeface="Arial"/>
              <a:buNone/>
            </a:pPr>
            <a:r>
              <a:rPr b="0" i="0" lang="en-GB" sz="4400" u="none" cap="none" strike="noStrike">
                <a:solidFill>
                  <a:schemeClr val="dk1"/>
                </a:solidFill>
                <a:latin typeface="Calibri"/>
                <a:ea typeface="Calibri"/>
                <a:cs typeface="Calibri"/>
                <a:sym typeface="Calibri"/>
              </a:rPr>
              <a:t>years of potential life lost due to premature </a:t>
            </a:r>
            <a:r>
              <a:rPr b="0" i="0" lang="en-GB" sz="4400" u="sng" cap="none" strike="noStrike">
                <a:solidFill>
                  <a:schemeClr val="dk1"/>
                </a:solidFill>
                <a:latin typeface="Calibri"/>
                <a:ea typeface="Calibri"/>
                <a:cs typeface="Calibri"/>
                <a:sym typeface="Calibri"/>
              </a:rPr>
              <a:t>death</a:t>
            </a:r>
            <a:r>
              <a:rPr b="0" i="0" lang="en-GB" sz="4400" u="none" cap="none" strike="noStrike">
                <a:solidFill>
                  <a:schemeClr val="dk1"/>
                </a:solidFill>
                <a:latin typeface="Calibri"/>
                <a:ea typeface="Calibri"/>
                <a:cs typeface="Calibri"/>
                <a:sym typeface="Calibri"/>
              </a:rPr>
              <a:t> </a:t>
            </a:r>
            <a:endParaRPr/>
          </a:p>
          <a:p>
            <a:pPr indent="0" lvl="0" marL="0" marR="0" rtl="0" algn="ctr">
              <a:lnSpc>
                <a:spcPct val="90000"/>
              </a:lnSpc>
              <a:spcBef>
                <a:spcPts val="1000"/>
              </a:spcBef>
              <a:spcAft>
                <a:spcPts val="0"/>
              </a:spcAft>
              <a:buClr>
                <a:srgbClr val="00AFAD"/>
              </a:buClr>
              <a:buSzPts val="6500"/>
              <a:buFont typeface="Arial"/>
              <a:buNone/>
            </a:pPr>
            <a:r>
              <a:rPr b="1" i="0" lang="en-GB" sz="6500" u="none" cap="none" strike="noStrike">
                <a:solidFill>
                  <a:srgbClr val="00AFAD"/>
                </a:solidFill>
                <a:latin typeface="Calibri"/>
                <a:ea typeface="Calibri"/>
                <a:cs typeface="Calibri"/>
                <a:sym typeface="Calibri"/>
              </a:rPr>
              <a:t>+</a:t>
            </a:r>
            <a:endParaRPr/>
          </a:p>
          <a:p>
            <a:pPr indent="0" lvl="0" marL="0" marR="0" rtl="0" algn="ctr">
              <a:lnSpc>
                <a:spcPct val="90000"/>
              </a:lnSpc>
              <a:spcBef>
                <a:spcPts val="1000"/>
              </a:spcBef>
              <a:spcAft>
                <a:spcPts val="0"/>
              </a:spcAft>
              <a:buClr>
                <a:schemeClr val="dk1"/>
              </a:buClr>
              <a:buSzPts val="4400"/>
              <a:buFont typeface="Arial"/>
              <a:buNone/>
            </a:pPr>
            <a:r>
              <a:rPr b="0" i="0" lang="en-GB" sz="4400" u="none" cap="none" strike="noStrike">
                <a:solidFill>
                  <a:schemeClr val="dk1"/>
                </a:solidFill>
                <a:latin typeface="Calibri"/>
                <a:ea typeface="Calibri"/>
                <a:cs typeface="Calibri"/>
                <a:sym typeface="Calibri"/>
              </a:rPr>
              <a:t>years of productive life lost due to </a:t>
            </a:r>
            <a:r>
              <a:rPr b="0" i="0" lang="en-GB" sz="4400" u="sng" cap="none" strike="noStrike">
                <a:solidFill>
                  <a:schemeClr val="dk1"/>
                </a:solidFill>
                <a:latin typeface="Calibri"/>
                <a:ea typeface="Calibri"/>
                <a:cs typeface="Calibri"/>
                <a:sym typeface="Calibri"/>
              </a:rPr>
              <a:t>disability</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31"/>
          <p:cNvPicPr preferRelativeResize="0"/>
          <p:nvPr/>
        </p:nvPicPr>
        <p:blipFill rotWithShape="1">
          <a:blip r:embed="rId3">
            <a:alphaModFix/>
          </a:blip>
          <a:srcRect b="0" l="0" r="10030" t="0"/>
          <a:stretch/>
        </p:blipFill>
        <p:spPr>
          <a:xfrm>
            <a:off x="333475" y="1548382"/>
            <a:ext cx="9905630" cy="5590428"/>
          </a:xfrm>
          <a:prstGeom prst="rect">
            <a:avLst/>
          </a:prstGeom>
          <a:noFill/>
          <a:ln>
            <a:noFill/>
          </a:ln>
        </p:spPr>
      </p:pic>
      <p:sp>
        <p:nvSpPr>
          <p:cNvPr id="543" name="Google Shape;543;p31"/>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Burden of Disease</a:t>
            </a:r>
            <a:endParaRPr/>
          </a:p>
        </p:txBody>
      </p:sp>
      <p:sp>
        <p:nvSpPr>
          <p:cNvPr id="544" name="Google Shape;544;p31"/>
          <p:cNvSpPr/>
          <p:nvPr/>
        </p:nvSpPr>
        <p:spPr>
          <a:xfrm>
            <a:off x="333475" y="7165007"/>
            <a:ext cx="9865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Institute for Health Metrics and Evaluation (IHME). </a:t>
            </a:r>
            <a:r>
              <a:rPr b="1" lang="en-GB" sz="1000">
                <a:solidFill>
                  <a:schemeClr val="dk1"/>
                </a:solidFill>
                <a:latin typeface="Calibri"/>
                <a:ea typeface="Calibri"/>
                <a:cs typeface="Calibri"/>
                <a:sym typeface="Calibri"/>
              </a:rPr>
              <a:t>GBD Compare Data Visualization</a:t>
            </a:r>
            <a:r>
              <a:rPr lang="en-GB" sz="1000">
                <a:solidFill>
                  <a:schemeClr val="dk1"/>
                </a:solidFill>
                <a:latin typeface="Calibri"/>
                <a:ea typeface="Calibri"/>
                <a:cs typeface="Calibri"/>
                <a:sym typeface="Calibri"/>
              </a:rPr>
              <a:t>. Seattle, WA: IHME, University of Washington, 2018. Available from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http://vizhub.healthdata.org/gbd-compare</a:t>
            </a:r>
            <a:r>
              <a:rPr lang="en-GB" sz="1000">
                <a:solidFill>
                  <a:schemeClr val="dk1"/>
                </a:solidFill>
                <a:latin typeface="Calibri"/>
                <a:ea typeface="Calibri"/>
                <a:cs typeface="Calibri"/>
                <a:sym typeface="Calibri"/>
              </a:rPr>
              <a:t>. (Accessed [19/04/2019])</a:t>
            </a:r>
            <a:endParaRPr/>
          </a:p>
        </p:txBody>
      </p:sp>
      <p:sp>
        <p:nvSpPr>
          <p:cNvPr id="545" name="Google Shape;545;p31"/>
          <p:cNvSpPr/>
          <p:nvPr/>
        </p:nvSpPr>
        <p:spPr>
          <a:xfrm>
            <a:off x="405483" y="1908422"/>
            <a:ext cx="6048672" cy="5184577"/>
          </a:xfrm>
          <a:prstGeom prst="roundRect">
            <a:avLst>
              <a:gd fmla="val 16667" name="adj"/>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200">
                <a:solidFill>
                  <a:schemeClr val="dk1"/>
                </a:solidFill>
                <a:highlight>
                  <a:srgbClr val="FFFFFF"/>
                </a:highlight>
                <a:latin typeface="Arial"/>
                <a:ea typeface="Arial"/>
                <a:cs typeface="Arial"/>
                <a:sym typeface="Arial"/>
              </a:rPr>
              <a:t>Non-communicable</a:t>
            </a:r>
            <a:endParaRPr/>
          </a:p>
        </p:txBody>
      </p:sp>
      <p:sp>
        <p:nvSpPr>
          <p:cNvPr id="546" name="Google Shape;546;p31"/>
          <p:cNvSpPr/>
          <p:nvPr/>
        </p:nvSpPr>
        <p:spPr>
          <a:xfrm>
            <a:off x="6526163" y="1908422"/>
            <a:ext cx="3672409" cy="3797302"/>
          </a:xfrm>
          <a:prstGeom prst="roundRect">
            <a:avLst>
              <a:gd fmla="val 16667" name="adj"/>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200">
                <a:solidFill>
                  <a:schemeClr val="dk1"/>
                </a:solidFill>
                <a:highlight>
                  <a:srgbClr val="FFFFFF"/>
                </a:highlight>
                <a:latin typeface="Arial"/>
                <a:ea typeface="Arial"/>
                <a:cs typeface="Arial"/>
                <a:sym typeface="Arial"/>
              </a:rPr>
              <a:t>Communicable, maternal, neonatal, and nutritional</a:t>
            </a:r>
            <a:endParaRPr/>
          </a:p>
        </p:txBody>
      </p:sp>
      <p:sp>
        <p:nvSpPr>
          <p:cNvPr id="547" name="Google Shape;547;p31"/>
          <p:cNvSpPr/>
          <p:nvPr/>
        </p:nvSpPr>
        <p:spPr>
          <a:xfrm>
            <a:off x="6515100" y="5751534"/>
            <a:ext cx="3683471" cy="1341466"/>
          </a:xfrm>
          <a:prstGeom prst="roundRect">
            <a:avLst>
              <a:gd fmla="val 16667" name="adj"/>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200">
                <a:solidFill>
                  <a:schemeClr val="dk1"/>
                </a:solidFill>
                <a:highlight>
                  <a:srgbClr val="FFFFFF"/>
                </a:highlight>
                <a:latin typeface="Arial"/>
                <a:ea typeface="Arial"/>
                <a:cs typeface="Arial"/>
                <a:sym typeface="Arial"/>
              </a:rPr>
              <a:t>Injuries</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32"/>
          <p:cNvPicPr preferRelativeResize="0"/>
          <p:nvPr/>
        </p:nvPicPr>
        <p:blipFill rotWithShape="1">
          <a:blip r:embed="rId3">
            <a:alphaModFix/>
          </a:blip>
          <a:srcRect b="0" l="0" r="10030" t="0"/>
          <a:stretch/>
        </p:blipFill>
        <p:spPr>
          <a:xfrm>
            <a:off x="333475" y="1548382"/>
            <a:ext cx="9905630" cy="5590428"/>
          </a:xfrm>
          <a:prstGeom prst="rect">
            <a:avLst/>
          </a:prstGeom>
          <a:noFill/>
          <a:ln>
            <a:noFill/>
          </a:ln>
        </p:spPr>
      </p:pic>
      <p:sp>
        <p:nvSpPr>
          <p:cNvPr id="554" name="Google Shape;554;p32"/>
          <p:cNvSpPr/>
          <p:nvPr/>
        </p:nvSpPr>
        <p:spPr>
          <a:xfrm>
            <a:off x="333475" y="7165007"/>
            <a:ext cx="9865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Institute for Health Metrics and Evaluation (IHME). </a:t>
            </a:r>
            <a:r>
              <a:rPr b="1" lang="en-GB" sz="1000">
                <a:solidFill>
                  <a:schemeClr val="dk1"/>
                </a:solidFill>
                <a:latin typeface="Calibri"/>
                <a:ea typeface="Calibri"/>
                <a:cs typeface="Calibri"/>
                <a:sym typeface="Calibri"/>
              </a:rPr>
              <a:t>GBD Compare Data Visualization</a:t>
            </a:r>
            <a:r>
              <a:rPr lang="en-GB" sz="1000">
                <a:solidFill>
                  <a:schemeClr val="dk1"/>
                </a:solidFill>
                <a:latin typeface="Calibri"/>
                <a:ea typeface="Calibri"/>
                <a:cs typeface="Calibri"/>
                <a:sym typeface="Calibri"/>
              </a:rPr>
              <a:t>. Seattle, WA: IHME, University of Washington, 2018. Available from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http://vizhub.healthdata.org/gbd-compare</a:t>
            </a:r>
            <a:r>
              <a:rPr lang="en-GB" sz="1000">
                <a:solidFill>
                  <a:schemeClr val="dk1"/>
                </a:solidFill>
                <a:latin typeface="Calibri"/>
                <a:ea typeface="Calibri"/>
                <a:cs typeface="Calibri"/>
                <a:sym typeface="Calibri"/>
              </a:rPr>
              <a:t>. (Accessed [19/04/2019])</a:t>
            </a:r>
            <a:endParaRPr/>
          </a:p>
        </p:txBody>
      </p:sp>
      <p:sp>
        <p:nvSpPr>
          <p:cNvPr id="555" name="Google Shape;555;p32"/>
          <p:cNvSpPr txBox="1"/>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GB" sz="4400" cap="small">
                <a:solidFill>
                  <a:schemeClr val="dk1"/>
                </a:solidFill>
                <a:latin typeface="Calibri"/>
                <a:ea typeface="Calibri"/>
                <a:cs typeface="Calibri"/>
                <a:sym typeface="Calibri"/>
              </a:rPr>
              <a:t>Global Burden of Disease</a:t>
            </a:r>
            <a:endParaRPr sz="440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p33"/>
          <p:cNvPicPr preferRelativeResize="0"/>
          <p:nvPr/>
        </p:nvPicPr>
        <p:blipFill rotWithShape="1">
          <a:blip r:embed="rId3">
            <a:alphaModFix/>
          </a:blip>
          <a:srcRect b="0" l="0" r="10030" t="0"/>
          <a:stretch/>
        </p:blipFill>
        <p:spPr>
          <a:xfrm>
            <a:off x="313208" y="1546204"/>
            <a:ext cx="9905630" cy="5590428"/>
          </a:xfrm>
          <a:prstGeom prst="rect">
            <a:avLst/>
          </a:prstGeom>
          <a:noFill/>
          <a:ln>
            <a:noFill/>
          </a:ln>
        </p:spPr>
      </p:pic>
      <p:sp>
        <p:nvSpPr>
          <p:cNvPr id="562" name="Google Shape;562;p33"/>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Burden of Disease</a:t>
            </a:r>
            <a:endParaRPr/>
          </a:p>
        </p:txBody>
      </p:sp>
      <p:sp>
        <p:nvSpPr>
          <p:cNvPr id="563" name="Google Shape;563;p33"/>
          <p:cNvSpPr/>
          <p:nvPr/>
        </p:nvSpPr>
        <p:spPr>
          <a:xfrm>
            <a:off x="333475" y="7165007"/>
            <a:ext cx="9865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Institute for Health Metrics and Evaluation (IHME). </a:t>
            </a:r>
            <a:r>
              <a:rPr b="1" lang="en-GB" sz="1000">
                <a:solidFill>
                  <a:schemeClr val="dk1"/>
                </a:solidFill>
                <a:latin typeface="Calibri"/>
                <a:ea typeface="Calibri"/>
                <a:cs typeface="Calibri"/>
                <a:sym typeface="Calibri"/>
              </a:rPr>
              <a:t>GBD Compare Data Visualization</a:t>
            </a:r>
            <a:r>
              <a:rPr lang="en-GB" sz="1000">
                <a:solidFill>
                  <a:schemeClr val="dk1"/>
                </a:solidFill>
                <a:latin typeface="Calibri"/>
                <a:ea typeface="Calibri"/>
                <a:cs typeface="Calibri"/>
                <a:sym typeface="Calibri"/>
              </a:rPr>
              <a:t>. Seattle, WA: IHME, University of Washington, 2018. Available from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http://vizhub.healthdata.org/gbd-compare</a:t>
            </a:r>
            <a:r>
              <a:rPr lang="en-GB" sz="1000">
                <a:solidFill>
                  <a:schemeClr val="dk1"/>
                </a:solidFill>
                <a:latin typeface="Calibri"/>
                <a:ea typeface="Calibri"/>
                <a:cs typeface="Calibri"/>
                <a:sym typeface="Calibri"/>
              </a:rPr>
              <a:t>. (Accessed [19/04/2019])</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p34"/>
          <p:cNvPicPr preferRelativeResize="0"/>
          <p:nvPr/>
        </p:nvPicPr>
        <p:blipFill rotWithShape="1">
          <a:blip r:embed="rId3">
            <a:alphaModFix/>
          </a:blip>
          <a:srcRect b="0" l="0" r="10030" t="0"/>
          <a:stretch/>
        </p:blipFill>
        <p:spPr>
          <a:xfrm>
            <a:off x="313208" y="1546204"/>
            <a:ext cx="9905630" cy="5590428"/>
          </a:xfrm>
          <a:prstGeom prst="rect">
            <a:avLst/>
          </a:prstGeom>
          <a:noFill/>
          <a:ln>
            <a:noFill/>
          </a:ln>
        </p:spPr>
      </p:pic>
      <p:sp>
        <p:nvSpPr>
          <p:cNvPr id="570" name="Google Shape;570;p34"/>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Burden of Disease</a:t>
            </a:r>
            <a:endParaRPr/>
          </a:p>
        </p:txBody>
      </p:sp>
      <p:sp>
        <p:nvSpPr>
          <p:cNvPr id="571" name="Google Shape;571;p34"/>
          <p:cNvSpPr/>
          <p:nvPr/>
        </p:nvSpPr>
        <p:spPr>
          <a:xfrm>
            <a:off x="333475" y="7165007"/>
            <a:ext cx="9865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Institute for Health Metrics and Evaluation (IHME). </a:t>
            </a:r>
            <a:r>
              <a:rPr b="1" lang="en-GB" sz="1000">
                <a:solidFill>
                  <a:schemeClr val="dk1"/>
                </a:solidFill>
                <a:latin typeface="Calibri"/>
                <a:ea typeface="Calibri"/>
                <a:cs typeface="Calibri"/>
                <a:sym typeface="Calibri"/>
              </a:rPr>
              <a:t>GBD Compare Data Visualization</a:t>
            </a:r>
            <a:r>
              <a:rPr lang="en-GB" sz="1000">
                <a:solidFill>
                  <a:schemeClr val="dk1"/>
                </a:solidFill>
                <a:latin typeface="Calibri"/>
                <a:ea typeface="Calibri"/>
                <a:cs typeface="Calibri"/>
                <a:sym typeface="Calibri"/>
              </a:rPr>
              <a:t>. Seattle, WA: IHME, University of Washington, 2018. Available from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http://vizhub.healthdata.org/gbd-compare</a:t>
            </a:r>
            <a:r>
              <a:rPr lang="en-GB" sz="1000">
                <a:solidFill>
                  <a:schemeClr val="dk1"/>
                </a:solidFill>
                <a:latin typeface="Calibri"/>
                <a:ea typeface="Calibri"/>
                <a:cs typeface="Calibri"/>
                <a:sym typeface="Calibri"/>
              </a:rPr>
              <a:t>. (Accessed [19/04/2019])</a:t>
            </a:r>
            <a:endParaRPr/>
          </a:p>
        </p:txBody>
      </p:sp>
      <p:sp>
        <p:nvSpPr>
          <p:cNvPr id="572" name="Google Shape;572;p34"/>
          <p:cNvSpPr/>
          <p:nvPr/>
        </p:nvSpPr>
        <p:spPr>
          <a:xfrm>
            <a:off x="1413595" y="2628503"/>
            <a:ext cx="4752528" cy="3816424"/>
          </a:xfrm>
          <a:prstGeom prst="roundRect">
            <a:avLst>
              <a:gd fmla="val 16667" name="adj"/>
            </a:avLst>
          </a:prstGeom>
          <a:solidFill>
            <a:srgbClr val="FFFFFF"/>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500">
                <a:solidFill>
                  <a:schemeClr val="dk1"/>
                </a:solidFill>
                <a:latin typeface="Arial"/>
                <a:ea typeface="Arial"/>
                <a:cs typeface="Arial"/>
                <a:sym typeface="Arial"/>
              </a:rPr>
              <a:t>“Diarrhoea are included in top ten leading cause of morbidity in Myanmar” </a:t>
            </a:r>
            <a:endParaRPr/>
          </a:p>
          <a:p>
            <a:pPr indent="0" lvl="0" marL="0" marR="0" rtl="0" algn="ctr">
              <a:spcBef>
                <a:spcPts val="0"/>
              </a:spcBef>
              <a:spcAft>
                <a:spcPts val="0"/>
              </a:spcAft>
              <a:buNone/>
            </a:pPr>
            <a:r>
              <a:t/>
            </a:r>
            <a:endParaRPr sz="2200">
              <a:solidFill>
                <a:schemeClr val="dk1"/>
              </a:solidFill>
              <a:latin typeface="Arial"/>
              <a:ea typeface="Arial"/>
              <a:cs typeface="Arial"/>
              <a:sym typeface="Arial"/>
            </a:endParaRPr>
          </a:p>
          <a:p>
            <a:pPr indent="0" lvl="0" marL="0" marR="0" rtl="0" algn="ctr">
              <a:spcBef>
                <a:spcPts val="0"/>
              </a:spcBef>
              <a:spcAft>
                <a:spcPts val="0"/>
              </a:spcAft>
              <a:buNone/>
            </a:pPr>
            <a:r>
              <a:rPr lang="en-GB" sz="1500">
                <a:solidFill>
                  <a:schemeClr val="dk1"/>
                </a:solidFill>
                <a:latin typeface="Arial"/>
                <a:ea typeface="Arial"/>
                <a:cs typeface="Arial"/>
                <a:sym typeface="Arial"/>
              </a:rPr>
              <a:t>MoH (2018) ‘Environmental Health in Myanmar’. The Republic of the Union of Myanmar Ministry of Health and Sports Department of Public Health Occupational and Environmental Health Division, pp. 1–14.</a:t>
            </a:r>
            <a:endParaRPr sz="1500">
              <a:solidFill>
                <a:schemeClr val="dk1"/>
              </a:solidFill>
              <a:latin typeface="Arial"/>
              <a:ea typeface="Arial"/>
              <a:cs typeface="Arial"/>
              <a:sym typeface="Arial"/>
            </a:endParaRPr>
          </a:p>
        </p:txBody>
      </p:sp>
      <p:cxnSp>
        <p:nvCxnSpPr>
          <p:cNvPr id="573" name="Google Shape;573;p34"/>
          <p:cNvCxnSpPr/>
          <p:nvPr/>
        </p:nvCxnSpPr>
        <p:spPr>
          <a:xfrm>
            <a:off x="6166123" y="4536715"/>
            <a:ext cx="792088" cy="0"/>
          </a:xfrm>
          <a:prstGeom prst="straightConnector1">
            <a:avLst/>
          </a:prstGeom>
          <a:noFill/>
          <a:ln cap="flat" cmpd="sng" w="57150">
            <a:solidFill>
              <a:schemeClr val="dk1"/>
            </a:solidFill>
            <a:prstDash val="solid"/>
            <a:miter lim="800000"/>
            <a:headEnd len="sm" w="sm"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pic>
        <p:nvPicPr>
          <p:cNvPr id="579" name="Google Shape;579;p35"/>
          <p:cNvPicPr preferRelativeResize="0"/>
          <p:nvPr/>
        </p:nvPicPr>
        <p:blipFill rotWithShape="1">
          <a:blip r:embed="rId3">
            <a:alphaModFix/>
          </a:blip>
          <a:srcRect b="0" l="0" r="10030" t="0"/>
          <a:stretch/>
        </p:blipFill>
        <p:spPr>
          <a:xfrm>
            <a:off x="333475" y="1574579"/>
            <a:ext cx="9905630" cy="5590428"/>
          </a:xfrm>
          <a:prstGeom prst="rect">
            <a:avLst/>
          </a:prstGeom>
          <a:noFill/>
          <a:ln>
            <a:noFill/>
          </a:ln>
        </p:spPr>
      </p:pic>
      <p:sp>
        <p:nvSpPr>
          <p:cNvPr id="580" name="Google Shape;580;p35"/>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Burden of Disease</a:t>
            </a:r>
            <a:endParaRPr/>
          </a:p>
        </p:txBody>
      </p:sp>
      <p:sp>
        <p:nvSpPr>
          <p:cNvPr id="581" name="Google Shape;581;p35"/>
          <p:cNvSpPr/>
          <p:nvPr/>
        </p:nvSpPr>
        <p:spPr>
          <a:xfrm>
            <a:off x="261467" y="1908423"/>
            <a:ext cx="2880320" cy="1728192"/>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200">
                <a:solidFill>
                  <a:schemeClr val="dk1"/>
                </a:solidFill>
                <a:highlight>
                  <a:srgbClr val="FFFFFF"/>
                </a:highlight>
                <a:latin typeface="Arial"/>
                <a:ea typeface="Arial"/>
                <a:cs typeface="Arial"/>
                <a:sym typeface="Arial"/>
              </a:rPr>
              <a:t>Cardiovascular</a:t>
            </a:r>
            <a:endParaRPr/>
          </a:p>
        </p:txBody>
      </p:sp>
      <p:sp>
        <p:nvSpPr>
          <p:cNvPr id="582" name="Google Shape;582;p35"/>
          <p:cNvSpPr/>
          <p:nvPr/>
        </p:nvSpPr>
        <p:spPr>
          <a:xfrm>
            <a:off x="2925763" y="1908423"/>
            <a:ext cx="2520280" cy="1985723"/>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highlight>
                  <a:srgbClr val="FFFFFF"/>
                </a:highlight>
                <a:latin typeface="Arial"/>
                <a:ea typeface="Arial"/>
                <a:cs typeface="Arial"/>
                <a:sym typeface="Arial"/>
              </a:rPr>
              <a:t>Cancers</a:t>
            </a:r>
            <a:endParaRPr/>
          </a:p>
        </p:txBody>
      </p:sp>
      <p:sp>
        <p:nvSpPr>
          <p:cNvPr id="583" name="Google Shape;583;p35"/>
          <p:cNvSpPr/>
          <p:nvPr/>
        </p:nvSpPr>
        <p:spPr>
          <a:xfrm>
            <a:off x="261467" y="3708623"/>
            <a:ext cx="1152128" cy="1440160"/>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500">
                <a:solidFill>
                  <a:schemeClr val="dk1"/>
                </a:solidFill>
                <a:highlight>
                  <a:srgbClr val="FFFFFF"/>
                </a:highlight>
                <a:latin typeface="Arial"/>
                <a:ea typeface="Arial"/>
                <a:cs typeface="Arial"/>
                <a:sym typeface="Arial"/>
              </a:rPr>
              <a:t>Mental Health</a:t>
            </a:r>
            <a:endParaRPr/>
          </a:p>
        </p:txBody>
      </p:sp>
      <p:sp>
        <p:nvSpPr>
          <p:cNvPr id="584" name="Google Shape;584;p35"/>
          <p:cNvSpPr/>
          <p:nvPr/>
        </p:nvSpPr>
        <p:spPr>
          <a:xfrm>
            <a:off x="333475" y="7165007"/>
            <a:ext cx="9865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Institute for Health Metrics and Evaluation (IHME). </a:t>
            </a:r>
            <a:r>
              <a:rPr b="1" lang="en-GB" sz="1000">
                <a:solidFill>
                  <a:schemeClr val="dk1"/>
                </a:solidFill>
                <a:latin typeface="Calibri"/>
                <a:ea typeface="Calibri"/>
                <a:cs typeface="Calibri"/>
                <a:sym typeface="Calibri"/>
              </a:rPr>
              <a:t>GBD Compare Data Visualization</a:t>
            </a:r>
            <a:r>
              <a:rPr lang="en-GB" sz="1000">
                <a:solidFill>
                  <a:schemeClr val="dk1"/>
                </a:solidFill>
                <a:latin typeface="Calibri"/>
                <a:ea typeface="Calibri"/>
                <a:cs typeface="Calibri"/>
                <a:sym typeface="Calibri"/>
              </a:rPr>
              <a:t>. Seattle, WA: IHME, University of Washington, 2018. Available from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http://vizhub.healthdata.org/gbd-compare</a:t>
            </a:r>
            <a:r>
              <a:rPr lang="en-GB" sz="1000">
                <a:solidFill>
                  <a:schemeClr val="dk1"/>
                </a:solidFill>
                <a:latin typeface="Calibri"/>
                <a:ea typeface="Calibri"/>
                <a:cs typeface="Calibri"/>
                <a:sym typeface="Calibri"/>
              </a:rPr>
              <a:t>. (Accessed [19/04/2019])</a:t>
            </a:r>
            <a:endParaRPr/>
          </a:p>
        </p:txBody>
      </p:sp>
      <p:sp>
        <p:nvSpPr>
          <p:cNvPr id="585" name="Google Shape;585;p35"/>
          <p:cNvSpPr/>
          <p:nvPr/>
        </p:nvSpPr>
        <p:spPr>
          <a:xfrm>
            <a:off x="1815629" y="5641793"/>
            <a:ext cx="2262261" cy="1440160"/>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500">
                <a:solidFill>
                  <a:schemeClr val="dk1"/>
                </a:solidFill>
                <a:highlight>
                  <a:srgbClr val="FFFFFF"/>
                </a:highlight>
                <a:latin typeface="Arial"/>
                <a:ea typeface="Arial"/>
                <a:cs typeface="Arial"/>
                <a:sym typeface="Arial"/>
              </a:rPr>
              <a:t>Metabolic Disorders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pic>
        <p:nvPicPr>
          <p:cNvPr id="591" name="Google Shape;591;p36"/>
          <p:cNvPicPr preferRelativeResize="0"/>
          <p:nvPr/>
        </p:nvPicPr>
        <p:blipFill rotWithShape="1">
          <a:blip r:embed="rId3">
            <a:alphaModFix/>
          </a:blip>
          <a:srcRect b="0" l="0" r="10030" t="0"/>
          <a:stretch/>
        </p:blipFill>
        <p:spPr>
          <a:xfrm>
            <a:off x="333475" y="1574579"/>
            <a:ext cx="9905630" cy="5590428"/>
          </a:xfrm>
          <a:prstGeom prst="rect">
            <a:avLst/>
          </a:prstGeom>
          <a:noFill/>
          <a:ln>
            <a:noFill/>
          </a:ln>
        </p:spPr>
      </p:pic>
      <p:sp>
        <p:nvSpPr>
          <p:cNvPr id="592" name="Google Shape;592;p36"/>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Burden of Disease</a:t>
            </a:r>
            <a:endParaRPr/>
          </a:p>
        </p:txBody>
      </p:sp>
      <p:sp>
        <p:nvSpPr>
          <p:cNvPr id="593" name="Google Shape;593;p36"/>
          <p:cNvSpPr/>
          <p:nvPr/>
        </p:nvSpPr>
        <p:spPr>
          <a:xfrm>
            <a:off x="261467" y="1908423"/>
            <a:ext cx="2880320" cy="1728192"/>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2200">
                <a:solidFill>
                  <a:schemeClr val="dk1"/>
                </a:solidFill>
                <a:highlight>
                  <a:srgbClr val="FFFFFF"/>
                </a:highlight>
                <a:latin typeface="Arial"/>
                <a:ea typeface="Arial"/>
                <a:cs typeface="Arial"/>
                <a:sym typeface="Arial"/>
              </a:rPr>
              <a:t>Cardiovascular</a:t>
            </a:r>
            <a:endParaRPr/>
          </a:p>
        </p:txBody>
      </p:sp>
      <p:sp>
        <p:nvSpPr>
          <p:cNvPr id="594" name="Google Shape;594;p36"/>
          <p:cNvSpPr/>
          <p:nvPr/>
        </p:nvSpPr>
        <p:spPr>
          <a:xfrm>
            <a:off x="2925763" y="1908423"/>
            <a:ext cx="2520280" cy="1985723"/>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highlight>
                  <a:srgbClr val="FFFFFF"/>
                </a:highlight>
                <a:latin typeface="Arial"/>
                <a:ea typeface="Arial"/>
                <a:cs typeface="Arial"/>
                <a:sym typeface="Arial"/>
              </a:rPr>
              <a:t>Cancers</a:t>
            </a:r>
            <a:endParaRPr/>
          </a:p>
        </p:txBody>
      </p:sp>
      <p:sp>
        <p:nvSpPr>
          <p:cNvPr id="595" name="Google Shape;595;p36"/>
          <p:cNvSpPr/>
          <p:nvPr/>
        </p:nvSpPr>
        <p:spPr>
          <a:xfrm>
            <a:off x="261467" y="3708623"/>
            <a:ext cx="1152128" cy="1440160"/>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500">
                <a:solidFill>
                  <a:schemeClr val="dk1"/>
                </a:solidFill>
                <a:highlight>
                  <a:srgbClr val="FFFFFF"/>
                </a:highlight>
                <a:latin typeface="Arial"/>
                <a:ea typeface="Arial"/>
                <a:cs typeface="Arial"/>
                <a:sym typeface="Arial"/>
              </a:rPr>
              <a:t>Mental Health</a:t>
            </a:r>
            <a:endParaRPr/>
          </a:p>
        </p:txBody>
      </p:sp>
      <p:sp>
        <p:nvSpPr>
          <p:cNvPr id="596" name="Google Shape;596;p36"/>
          <p:cNvSpPr/>
          <p:nvPr/>
        </p:nvSpPr>
        <p:spPr>
          <a:xfrm>
            <a:off x="8038331" y="4068663"/>
            <a:ext cx="1152128" cy="864096"/>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500">
                <a:solidFill>
                  <a:schemeClr val="dk1"/>
                </a:solidFill>
                <a:highlight>
                  <a:srgbClr val="FFFFFF"/>
                </a:highlight>
                <a:latin typeface="Arial"/>
                <a:ea typeface="Arial"/>
                <a:cs typeface="Arial"/>
                <a:sym typeface="Arial"/>
              </a:rPr>
              <a:t>Vector-borne</a:t>
            </a:r>
            <a:endParaRPr/>
          </a:p>
        </p:txBody>
      </p:sp>
      <p:sp>
        <p:nvSpPr>
          <p:cNvPr id="597" name="Google Shape;597;p36"/>
          <p:cNvSpPr/>
          <p:nvPr/>
        </p:nvSpPr>
        <p:spPr>
          <a:xfrm>
            <a:off x="333475" y="7165007"/>
            <a:ext cx="986509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Institute for Health Metrics and Evaluation (IHME). </a:t>
            </a:r>
            <a:r>
              <a:rPr b="1" lang="en-GB" sz="1000">
                <a:solidFill>
                  <a:schemeClr val="dk1"/>
                </a:solidFill>
                <a:latin typeface="Calibri"/>
                <a:ea typeface="Calibri"/>
                <a:cs typeface="Calibri"/>
                <a:sym typeface="Calibri"/>
              </a:rPr>
              <a:t>GBD Compare Data Visualization</a:t>
            </a:r>
            <a:r>
              <a:rPr lang="en-GB" sz="1000">
                <a:solidFill>
                  <a:schemeClr val="dk1"/>
                </a:solidFill>
                <a:latin typeface="Calibri"/>
                <a:ea typeface="Calibri"/>
                <a:cs typeface="Calibri"/>
                <a:sym typeface="Calibri"/>
              </a:rPr>
              <a:t>. Seattle, WA: IHME, University of Washington, 2018. Available from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http://vizhub.healthdata.org/gbd-compare</a:t>
            </a:r>
            <a:r>
              <a:rPr lang="en-GB" sz="1000">
                <a:solidFill>
                  <a:schemeClr val="dk1"/>
                </a:solidFill>
                <a:latin typeface="Calibri"/>
                <a:ea typeface="Calibri"/>
                <a:cs typeface="Calibri"/>
                <a:sym typeface="Calibri"/>
              </a:rPr>
              <a:t>. (Accessed [19/04/2019])</a:t>
            </a:r>
            <a:endParaRPr/>
          </a:p>
        </p:txBody>
      </p:sp>
      <p:sp>
        <p:nvSpPr>
          <p:cNvPr id="598" name="Google Shape;598;p36"/>
          <p:cNvSpPr/>
          <p:nvPr/>
        </p:nvSpPr>
        <p:spPr>
          <a:xfrm>
            <a:off x="1815629" y="5641793"/>
            <a:ext cx="2262261" cy="1440160"/>
          </a:xfrm>
          <a:prstGeom prst="ellipse">
            <a:avLst/>
          </a:prstGeom>
          <a:solidFill>
            <a:srgbClr val="FFFFFF">
              <a:alpha val="49803"/>
            </a:srgbClr>
          </a:solidFill>
          <a:ln cap="flat" cmpd="sng" w="381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500">
                <a:solidFill>
                  <a:schemeClr val="dk1"/>
                </a:solidFill>
                <a:highlight>
                  <a:srgbClr val="FFFFFF"/>
                </a:highlight>
                <a:latin typeface="Arial"/>
                <a:ea typeface="Arial"/>
                <a:cs typeface="Arial"/>
                <a:sym typeface="Arial"/>
              </a:rPr>
              <a:t>Metabolic Disorders</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sp>
        <p:nvSpPr>
          <p:cNvPr id="604" name="Google Shape;604;p37"/>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605" name="Google Shape;605;p37"/>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7F7F7F"/>
              </a:buClr>
              <a:buSzPts val="2800"/>
              <a:buChar char="•"/>
            </a:pPr>
            <a:r>
              <a:rPr lang="en-GB">
                <a:solidFill>
                  <a:srgbClr val="7F7F7F"/>
                </a:solidFill>
              </a:rPr>
              <a:t>Microbial and chemical hazards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Short-term and long-term disease</a:t>
            </a:r>
            <a:endParaRPr/>
          </a:p>
          <a:p>
            <a:pPr indent="-228600" lvl="0" marL="228600" rtl="0" algn="l">
              <a:lnSpc>
                <a:spcPct val="90000"/>
              </a:lnSpc>
              <a:spcBef>
                <a:spcPts val="1000"/>
              </a:spcBef>
              <a:spcAft>
                <a:spcPts val="0"/>
              </a:spcAft>
              <a:buClr>
                <a:srgbClr val="0070C0"/>
              </a:buClr>
              <a:buSzPts val="2800"/>
              <a:buChar char="•"/>
            </a:pPr>
            <a:r>
              <a:rPr b="1" lang="en-GB">
                <a:solidFill>
                  <a:srgbClr val="0070C0"/>
                </a:solidFill>
              </a:rPr>
              <a:t>Global goals</a:t>
            </a:r>
            <a:endParaRPr/>
          </a:p>
          <a:p>
            <a:pPr indent="-228600" lvl="0" marL="228600" rtl="0" algn="l">
              <a:lnSpc>
                <a:spcPct val="90000"/>
              </a:lnSpc>
              <a:spcBef>
                <a:spcPts val="1000"/>
              </a:spcBef>
              <a:spcAft>
                <a:spcPts val="0"/>
              </a:spcAft>
              <a:buClr>
                <a:schemeClr val="dk1"/>
              </a:buClr>
              <a:buSzPts val="2800"/>
              <a:buChar char="•"/>
            </a:pPr>
            <a:r>
              <a:rPr lang="en-GB"/>
              <a:t>Service level inequalities</a:t>
            </a:r>
            <a:endParaRPr/>
          </a:p>
          <a:p>
            <a:pPr indent="-228600" lvl="0" marL="228600" rtl="0" algn="l">
              <a:lnSpc>
                <a:spcPct val="90000"/>
              </a:lnSpc>
              <a:spcBef>
                <a:spcPts val="1000"/>
              </a:spcBef>
              <a:spcAft>
                <a:spcPts val="0"/>
              </a:spcAft>
              <a:buClr>
                <a:schemeClr val="dk1"/>
              </a:buClr>
              <a:buSzPts val="2800"/>
              <a:buChar char="•"/>
            </a:pPr>
            <a:r>
              <a:rPr lang="en-GB"/>
              <a:t>Water Safety Planning</a:t>
            </a:r>
            <a:endParaRPr/>
          </a:p>
          <a:p>
            <a:pPr indent="-228600" lvl="0" marL="228600" rtl="0" algn="l">
              <a:lnSpc>
                <a:spcPct val="90000"/>
              </a:lnSpc>
              <a:spcBef>
                <a:spcPts val="1000"/>
              </a:spcBef>
              <a:spcAft>
                <a:spcPts val="0"/>
              </a:spcAft>
              <a:buClr>
                <a:schemeClr val="dk1"/>
              </a:buClr>
              <a:buSzPts val="2800"/>
              <a:buChar char="•"/>
            </a:pPr>
            <a:r>
              <a:rPr lang="en-GB"/>
              <a:t>Transformative WASH</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group of people standing in front of a building&#10;&#10;Description automatically generated" id="606" name="Google Shape;606;p37"/>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607" name="Google Shape;607;p37"/>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Supply at Shwedagon Pagoda”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2" name="Shape 612"/>
        <p:cNvGrpSpPr/>
        <p:nvPr/>
      </p:nvGrpSpPr>
      <p:grpSpPr>
        <a:xfrm>
          <a:off x="0" y="0"/>
          <a:ext cx="0" cy="0"/>
          <a:chOff x="0" y="0"/>
          <a:chExt cx="0" cy="0"/>
        </a:xfrm>
      </p:grpSpPr>
      <p:pic>
        <p:nvPicPr>
          <p:cNvPr id="613" name="Google Shape;613;p38"/>
          <p:cNvPicPr preferRelativeResize="0"/>
          <p:nvPr/>
        </p:nvPicPr>
        <p:blipFill rotWithShape="1">
          <a:blip r:embed="rId3">
            <a:alphaModFix/>
          </a:blip>
          <a:srcRect b="0" l="0" r="0" t="0"/>
          <a:stretch/>
        </p:blipFill>
        <p:spPr>
          <a:xfrm>
            <a:off x="1610956" y="4510784"/>
            <a:ext cx="2661880" cy="2661880"/>
          </a:xfrm>
          <a:prstGeom prst="rect">
            <a:avLst/>
          </a:prstGeom>
          <a:noFill/>
          <a:ln>
            <a:noFill/>
          </a:ln>
        </p:spPr>
      </p:pic>
      <p:sp>
        <p:nvSpPr>
          <p:cNvPr id="614" name="Google Shape;614;p38"/>
          <p:cNvSpPr txBox="1"/>
          <p:nvPr>
            <p:ph idx="1" type="body"/>
          </p:nvPr>
        </p:nvSpPr>
        <p:spPr>
          <a:xfrm>
            <a:off x="719138" y="1709507"/>
            <a:ext cx="4445516" cy="2805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Millennium Development Goals</a:t>
            </a:r>
            <a:endParaRPr/>
          </a:p>
          <a:p>
            <a:pPr indent="0" lvl="0" marL="0" rtl="0" algn="l">
              <a:lnSpc>
                <a:spcPct val="90000"/>
              </a:lnSpc>
              <a:spcBef>
                <a:spcPts val="1000"/>
              </a:spcBef>
              <a:spcAft>
                <a:spcPts val="0"/>
              </a:spcAft>
              <a:buClr>
                <a:schemeClr val="dk1"/>
              </a:buClr>
              <a:buSzPts val="2200"/>
              <a:buNone/>
            </a:pPr>
            <a:r>
              <a:rPr lang="en-GB" sz="2200"/>
              <a:t>MDG Goal 7 – Ensure environmental sustainability</a:t>
            </a:r>
            <a:endParaRPr/>
          </a:p>
          <a:p>
            <a:pPr indent="-228600" lvl="1" marL="685800" rtl="0" algn="l">
              <a:lnSpc>
                <a:spcPct val="90000"/>
              </a:lnSpc>
              <a:spcBef>
                <a:spcPts val="500"/>
              </a:spcBef>
              <a:spcAft>
                <a:spcPts val="0"/>
              </a:spcAft>
              <a:buClr>
                <a:schemeClr val="dk1"/>
              </a:buClr>
              <a:buSzPts val="2200"/>
              <a:buChar char="•"/>
            </a:pPr>
            <a:r>
              <a:rPr lang="en-GB" sz="2200"/>
              <a:t>7.3 – By 2015, halve the proportion of the population without sustainable access to safe drinking water and basic sanitation.</a:t>
            </a:r>
            <a:endParaRPr/>
          </a:p>
          <a:p>
            <a:pPr indent="0" lvl="1" marL="457200" rtl="0" algn="l">
              <a:lnSpc>
                <a:spcPct val="90000"/>
              </a:lnSpc>
              <a:spcBef>
                <a:spcPts val="500"/>
              </a:spcBef>
              <a:spcAft>
                <a:spcPts val="0"/>
              </a:spcAft>
              <a:buClr>
                <a:schemeClr val="dk1"/>
              </a:buClr>
              <a:buSzPts val="2200"/>
              <a:buNone/>
            </a:pPr>
            <a:r>
              <a:t/>
            </a:r>
            <a:endParaRPr sz="2200"/>
          </a:p>
        </p:txBody>
      </p:sp>
      <p:sp>
        <p:nvSpPr>
          <p:cNvPr id="615" name="Google Shape;615;p38"/>
          <p:cNvSpPr txBox="1"/>
          <p:nvPr>
            <p:ph idx="2" type="body"/>
          </p:nvPr>
        </p:nvSpPr>
        <p:spPr>
          <a:xfrm>
            <a:off x="5507784" y="1709507"/>
            <a:ext cx="4903187" cy="23693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Sustainable Development Goals</a:t>
            </a:r>
            <a:endParaRPr/>
          </a:p>
          <a:p>
            <a:pPr indent="0" lvl="0" marL="0" rtl="0" algn="l">
              <a:lnSpc>
                <a:spcPct val="90000"/>
              </a:lnSpc>
              <a:spcBef>
                <a:spcPts val="1000"/>
              </a:spcBef>
              <a:spcAft>
                <a:spcPts val="0"/>
              </a:spcAft>
              <a:buClr>
                <a:schemeClr val="dk1"/>
              </a:buClr>
              <a:buSzPts val="2200"/>
              <a:buNone/>
            </a:pPr>
            <a:r>
              <a:rPr lang="en-GB" sz="2200"/>
              <a:t>SDG Goal 6 – Ensure availability and sustainable management of water and sanitation for all</a:t>
            </a:r>
            <a:endParaRPr/>
          </a:p>
          <a:p>
            <a:pPr indent="-228600" lvl="1" marL="685800" rtl="0" algn="l">
              <a:lnSpc>
                <a:spcPct val="90000"/>
              </a:lnSpc>
              <a:spcBef>
                <a:spcPts val="500"/>
              </a:spcBef>
              <a:spcAft>
                <a:spcPts val="0"/>
              </a:spcAft>
              <a:buClr>
                <a:schemeClr val="dk1"/>
              </a:buClr>
              <a:buSzPts val="2200"/>
              <a:buChar char="•"/>
            </a:pPr>
            <a:r>
              <a:rPr lang="en-GB" sz="2200"/>
              <a:t>6.1 – By 2030, achieve universal and equitable access to safe and affordable drinking water for all</a:t>
            </a:r>
            <a:r>
              <a:rPr lang="en-GB"/>
              <a:t>.</a:t>
            </a:r>
            <a:endParaRPr/>
          </a:p>
        </p:txBody>
      </p:sp>
      <p:sp>
        <p:nvSpPr>
          <p:cNvPr id="616" name="Google Shape;616;p38"/>
          <p:cNvSpPr/>
          <p:nvPr/>
        </p:nvSpPr>
        <p:spPr>
          <a:xfrm>
            <a:off x="3286126" y="6872946"/>
            <a:ext cx="235410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2003-04</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CC BY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ITU Pictures</a:t>
            </a:r>
            <a:endParaRPr sz="1000">
              <a:solidFill>
                <a:srgbClr val="E3284A"/>
              </a:solidFill>
              <a:latin typeface="Calibri"/>
              <a:ea typeface="Calibri"/>
              <a:cs typeface="Calibri"/>
              <a:sym typeface="Calibri"/>
            </a:endParaRPr>
          </a:p>
        </p:txBody>
      </p:sp>
      <p:sp>
        <p:nvSpPr>
          <p:cNvPr id="617" name="Google Shape;617;p38"/>
          <p:cNvSpPr txBox="1"/>
          <p:nvPr>
            <p:ph type="title"/>
          </p:nvPr>
        </p:nvSpPr>
        <p:spPr>
          <a:xfrm>
            <a:off x="719138" y="540271"/>
            <a:ext cx="9021762" cy="13234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Development Goals</a:t>
            </a:r>
            <a:endParaRPr/>
          </a:p>
        </p:txBody>
      </p:sp>
      <p:sp>
        <p:nvSpPr>
          <p:cNvPr id="618" name="Google Shape;618;p38"/>
          <p:cNvSpPr/>
          <p:nvPr/>
        </p:nvSpPr>
        <p:spPr>
          <a:xfrm>
            <a:off x="5871921" y="7092999"/>
            <a:ext cx="37684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7">
                  <a:extLst>
                    <a:ext uri="{A12FA001-AC4F-418D-AE19-62706E023703}">
                      <ahyp:hlinkClr val="tx"/>
                    </a:ext>
                  </a:extLst>
                </a:hlinkClick>
              </a:rPr>
              <a:t>Projections on Sustainable Development G</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8">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9">
                  <a:extLst>
                    <a:ext uri="{A12FA001-AC4F-418D-AE19-62706E023703}">
                      <ahyp:hlinkClr val="tx"/>
                    </a:ext>
                  </a:extLst>
                </a:hlinkClick>
              </a:rPr>
              <a:t>United Nations Photo</a:t>
            </a:r>
            <a:endParaRPr sz="1000">
              <a:solidFill>
                <a:srgbClr val="E3284A"/>
              </a:solidFill>
              <a:latin typeface="Calibri"/>
              <a:ea typeface="Calibri"/>
              <a:cs typeface="Calibri"/>
              <a:sym typeface="Calibri"/>
            </a:endParaRPr>
          </a:p>
        </p:txBody>
      </p:sp>
      <p:pic>
        <p:nvPicPr>
          <p:cNvPr id="619" name="Google Shape;619;p38"/>
          <p:cNvPicPr preferRelativeResize="0"/>
          <p:nvPr/>
        </p:nvPicPr>
        <p:blipFill rotWithShape="1">
          <a:blip r:embed="rId10">
            <a:alphaModFix/>
          </a:blip>
          <a:srcRect b="0" l="0" r="0" t="0"/>
          <a:stretch/>
        </p:blipFill>
        <p:spPr>
          <a:xfrm>
            <a:off x="5897659" y="4367224"/>
            <a:ext cx="4123435" cy="2751943"/>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id="625" name="Google Shape;625;p39"/>
          <p:cNvPicPr preferRelativeResize="0"/>
          <p:nvPr/>
        </p:nvPicPr>
        <p:blipFill rotWithShape="1">
          <a:blip r:embed="rId3">
            <a:alphaModFix/>
          </a:blip>
          <a:srcRect b="0" l="0" r="0" t="0"/>
          <a:stretch/>
        </p:blipFill>
        <p:spPr>
          <a:xfrm>
            <a:off x="1610956" y="4510784"/>
            <a:ext cx="2661880" cy="2661880"/>
          </a:xfrm>
          <a:prstGeom prst="rect">
            <a:avLst/>
          </a:prstGeom>
          <a:noFill/>
          <a:ln>
            <a:noFill/>
          </a:ln>
        </p:spPr>
      </p:pic>
      <p:sp>
        <p:nvSpPr>
          <p:cNvPr id="626" name="Google Shape;626;p39"/>
          <p:cNvSpPr txBox="1"/>
          <p:nvPr>
            <p:ph idx="1" type="body"/>
          </p:nvPr>
        </p:nvSpPr>
        <p:spPr>
          <a:xfrm>
            <a:off x="719138" y="1709507"/>
            <a:ext cx="4445516" cy="2805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Millennium Development Goals</a:t>
            </a:r>
            <a:endParaRPr/>
          </a:p>
          <a:p>
            <a:pPr indent="0" lvl="0" marL="0" rtl="0" algn="l">
              <a:lnSpc>
                <a:spcPct val="90000"/>
              </a:lnSpc>
              <a:spcBef>
                <a:spcPts val="1000"/>
              </a:spcBef>
              <a:spcAft>
                <a:spcPts val="0"/>
              </a:spcAft>
              <a:buClr>
                <a:schemeClr val="dk1"/>
              </a:buClr>
              <a:buSzPts val="2200"/>
              <a:buNone/>
            </a:pPr>
            <a:r>
              <a:rPr lang="en-GB" sz="2200"/>
              <a:t>MDG Goal 7 – Ensure environmental sustainability</a:t>
            </a:r>
            <a:endParaRPr/>
          </a:p>
          <a:p>
            <a:pPr indent="-228600" lvl="1" marL="685800" rtl="0" algn="l">
              <a:lnSpc>
                <a:spcPct val="90000"/>
              </a:lnSpc>
              <a:spcBef>
                <a:spcPts val="500"/>
              </a:spcBef>
              <a:spcAft>
                <a:spcPts val="0"/>
              </a:spcAft>
              <a:buClr>
                <a:schemeClr val="dk1"/>
              </a:buClr>
              <a:buSzPts val="2200"/>
              <a:buChar char="•"/>
            </a:pPr>
            <a:r>
              <a:rPr lang="en-GB" sz="2200"/>
              <a:t>7.3 – By 2015, halve the proportion of the population without sustainable access to </a:t>
            </a:r>
            <a:r>
              <a:rPr b="1" lang="en-GB" sz="2200"/>
              <a:t>safe</a:t>
            </a:r>
            <a:r>
              <a:rPr lang="en-GB" sz="2200"/>
              <a:t> drinking water and basic sanitation.</a:t>
            </a:r>
            <a:endParaRPr/>
          </a:p>
          <a:p>
            <a:pPr indent="0" lvl="1" marL="457200" rtl="0" algn="l">
              <a:lnSpc>
                <a:spcPct val="90000"/>
              </a:lnSpc>
              <a:spcBef>
                <a:spcPts val="500"/>
              </a:spcBef>
              <a:spcAft>
                <a:spcPts val="0"/>
              </a:spcAft>
              <a:buClr>
                <a:schemeClr val="dk1"/>
              </a:buClr>
              <a:buSzPts val="2200"/>
              <a:buNone/>
            </a:pPr>
            <a:r>
              <a:t/>
            </a:r>
            <a:endParaRPr sz="2200"/>
          </a:p>
        </p:txBody>
      </p:sp>
      <p:sp>
        <p:nvSpPr>
          <p:cNvPr id="627" name="Google Shape;627;p39"/>
          <p:cNvSpPr txBox="1"/>
          <p:nvPr>
            <p:ph idx="2" type="body"/>
          </p:nvPr>
        </p:nvSpPr>
        <p:spPr>
          <a:xfrm>
            <a:off x="5507784" y="1709507"/>
            <a:ext cx="4903187" cy="23693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Sustainable Development Goals</a:t>
            </a:r>
            <a:endParaRPr/>
          </a:p>
          <a:p>
            <a:pPr indent="0" lvl="0" marL="0" rtl="0" algn="l">
              <a:lnSpc>
                <a:spcPct val="90000"/>
              </a:lnSpc>
              <a:spcBef>
                <a:spcPts val="1000"/>
              </a:spcBef>
              <a:spcAft>
                <a:spcPts val="0"/>
              </a:spcAft>
              <a:buClr>
                <a:schemeClr val="dk1"/>
              </a:buClr>
              <a:buSzPts val="2200"/>
              <a:buNone/>
            </a:pPr>
            <a:r>
              <a:rPr lang="en-GB" sz="2200"/>
              <a:t>SDG Goal 6 – Ensure availability and sustainable management of water and sanitation for all</a:t>
            </a:r>
            <a:endParaRPr/>
          </a:p>
          <a:p>
            <a:pPr indent="-228600" lvl="1" marL="685800" rtl="0" algn="l">
              <a:lnSpc>
                <a:spcPct val="90000"/>
              </a:lnSpc>
              <a:spcBef>
                <a:spcPts val="500"/>
              </a:spcBef>
              <a:spcAft>
                <a:spcPts val="0"/>
              </a:spcAft>
              <a:buClr>
                <a:schemeClr val="dk1"/>
              </a:buClr>
              <a:buSzPts val="2200"/>
              <a:buChar char="•"/>
            </a:pPr>
            <a:r>
              <a:rPr lang="en-GB" sz="2200"/>
              <a:t>6.1 – By 2030, achieve universal and equitable access to </a:t>
            </a:r>
            <a:r>
              <a:rPr b="1" lang="en-GB" sz="2200"/>
              <a:t>safe</a:t>
            </a:r>
            <a:r>
              <a:rPr lang="en-GB" sz="2200"/>
              <a:t> and affordable drinking water for all</a:t>
            </a:r>
            <a:r>
              <a:rPr lang="en-GB"/>
              <a:t>.</a:t>
            </a:r>
            <a:endParaRPr/>
          </a:p>
        </p:txBody>
      </p:sp>
      <p:sp>
        <p:nvSpPr>
          <p:cNvPr id="628" name="Google Shape;628;p39"/>
          <p:cNvSpPr/>
          <p:nvPr/>
        </p:nvSpPr>
        <p:spPr>
          <a:xfrm>
            <a:off x="3286126" y="6872946"/>
            <a:ext cx="235410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2003-04</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CC BY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ITU Pictures</a:t>
            </a:r>
            <a:endParaRPr sz="1000">
              <a:solidFill>
                <a:srgbClr val="E3284A"/>
              </a:solidFill>
              <a:latin typeface="Calibri"/>
              <a:ea typeface="Calibri"/>
              <a:cs typeface="Calibri"/>
              <a:sym typeface="Calibri"/>
            </a:endParaRPr>
          </a:p>
        </p:txBody>
      </p:sp>
      <p:sp>
        <p:nvSpPr>
          <p:cNvPr id="629" name="Google Shape;629;p39"/>
          <p:cNvSpPr txBox="1"/>
          <p:nvPr>
            <p:ph type="title"/>
          </p:nvPr>
        </p:nvSpPr>
        <p:spPr>
          <a:xfrm>
            <a:off x="719138" y="540271"/>
            <a:ext cx="9021762" cy="13234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Development Goals</a:t>
            </a:r>
            <a:endParaRPr/>
          </a:p>
        </p:txBody>
      </p:sp>
      <p:sp>
        <p:nvSpPr>
          <p:cNvPr id="630" name="Google Shape;630;p39"/>
          <p:cNvSpPr/>
          <p:nvPr/>
        </p:nvSpPr>
        <p:spPr>
          <a:xfrm>
            <a:off x="5871921" y="7092999"/>
            <a:ext cx="3768486"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7">
                  <a:extLst>
                    <a:ext uri="{A12FA001-AC4F-418D-AE19-62706E023703}">
                      <ahyp:hlinkClr val="tx"/>
                    </a:ext>
                  </a:extLst>
                </a:hlinkClick>
              </a:rPr>
              <a:t>Projections on Sustainable Development G</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8">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9">
                  <a:extLst>
                    <a:ext uri="{A12FA001-AC4F-418D-AE19-62706E023703}">
                      <ahyp:hlinkClr val="tx"/>
                    </a:ext>
                  </a:extLst>
                </a:hlinkClick>
              </a:rPr>
              <a:t>United Nations Photo</a:t>
            </a:r>
            <a:endParaRPr sz="1000">
              <a:solidFill>
                <a:srgbClr val="E3284A"/>
              </a:solidFill>
              <a:latin typeface="Calibri"/>
              <a:ea typeface="Calibri"/>
              <a:cs typeface="Calibri"/>
              <a:sym typeface="Calibri"/>
            </a:endParaRPr>
          </a:p>
        </p:txBody>
      </p:sp>
      <p:pic>
        <p:nvPicPr>
          <p:cNvPr id="631" name="Google Shape;631;p39"/>
          <p:cNvPicPr preferRelativeResize="0"/>
          <p:nvPr/>
        </p:nvPicPr>
        <p:blipFill rotWithShape="1">
          <a:blip r:embed="rId10">
            <a:alphaModFix/>
          </a:blip>
          <a:srcRect b="0" l="0" r="0" t="0"/>
          <a:stretch/>
        </p:blipFill>
        <p:spPr>
          <a:xfrm>
            <a:off x="5897659" y="4367224"/>
            <a:ext cx="4123435" cy="2751943"/>
          </a:xfrm>
          <a:prstGeom prst="rect">
            <a:avLst/>
          </a:prstGeom>
          <a:noFill/>
          <a:ln>
            <a:noFill/>
          </a:ln>
        </p:spPr>
      </p:pic>
      <p:sp>
        <p:nvSpPr>
          <p:cNvPr id="632" name="Google Shape;632;p39"/>
          <p:cNvSpPr/>
          <p:nvPr/>
        </p:nvSpPr>
        <p:spPr>
          <a:xfrm>
            <a:off x="1269579" y="3610984"/>
            <a:ext cx="889761" cy="630365"/>
          </a:xfrm>
          <a:prstGeom prst="ellipse">
            <a:avLst/>
          </a:prstGeom>
          <a:noFill/>
          <a:ln cap="flat" cmpd="sng" w="762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accent2"/>
              </a:solidFill>
              <a:latin typeface="Arial"/>
              <a:ea typeface="Arial"/>
              <a:cs typeface="Arial"/>
              <a:sym typeface="Arial"/>
            </a:endParaRPr>
          </a:p>
        </p:txBody>
      </p:sp>
      <p:sp>
        <p:nvSpPr>
          <p:cNvPr id="633" name="Google Shape;633;p39"/>
          <p:cNvSpPr/>
          <p:nvPr/>
        </p:nvSpPr>
        <p:spPr>
          <a:xfrm>
            <a:off x="8805417" y="3248746"/>
            <a:ext cx="889761" cy="630365"/>
          </a:xfrm>
          <a:prstGeom prst="ellipse">
            <a:avLst/>
          </a:prstGeom>
          <a:noFill/>
          <a:ln cap="flat" cmpd="sng" w="76200">
            <a:solidFill>
              <a:srgbClr val="92D05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accent2"/>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graphicFrame>
        <p:nvGraphicFramePr>
          <p:cNvPr id="248" name="Google Shape;248;p4"/>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Shigella</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249" name="Google Shape;249;p4"/>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en-GB" sz="1000" u="none" cap="none" strike="noStrike">
                <a:solidFill>
                  <a:schemeClr val="dk1"/>
                </a:solidFill>
                <a:latin typeface="Calibri"/>
                <a:ea typeface="Calibri"/>
                <a:cs typeface="Calibri"/>
                <a:sym typeface="Calibri"/>
              </a:rPr>
              <a:t>(Adapted from: White, G., Bradley, D. and White, A. (1972) </a:t>
            </a:r>
            <a:r>
              <a:rPr b="0" i="1" lang="en-GB" sz="1000" u="none" cap="none" strike="noStrike">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250" name="Google Shape;250;p4"/>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b="0" lang="en-GB" sz="4400" u="none" cap="small">
                <a:solidFill>
                  <a:schemeClr val="dk1"/>
                </a:solidFill>
                <a:latin typeface="Calibri"/>
                <a:ea typeface="Calibri"/>
                <a:cs typeface="Calibri"/>
                <a:sym typeface="Calibri"/>
              </a:rPr>
            </a:br>
            <a:endParaRPr b="0" sz="3400" u="none" cap="small">
              <a:solidFill>
                <a:schemeClr val="dk1"/>
              </a:solidFill>
              <a:latin typeface="Calibri"/>
              <a:ea typeface="Calibri"/>
              <a:cs typeface="Calibri"/>
              <a:sym typeface="Calibri"/>
            </a:endParaRPr>
          </a:p>
        </p:txBody>
      </p:sp>
      <p:sp>
        <p:nvSpPr>
          <p:cNvPr id="251" name="Google Shape;251;p4"/>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pic>
        <p:nvPicPr>
          <p:cNvPr id="252" name="Google Shape;252;p4"/>
          <p:cNvPicPr preferRelativeResize="0"/>
          <p:nvPr/>
        </p:nvPicPr>
        <p:blipFill rotWithShape="1">
          <a:blip r:embed="rId3">
            <a:alphaModFix/>
          </a:blip>
          <a:srcRect b="0" l="-1" r="2846" t="0"/>
          <a:stretch/>
        </p:blipFill>
        <p:spPr>
          <a:xfrm>
            <a:off x="7155763" y="2452373"/>
            <a:ext cx="3027451" cy="2146684"/>
          </a:xfrm>
          <a:prstGeom prst="rect">
            <a:avLst/>
          </a:prstGeom>
          <a:noFill/>
          <a:ln>
            <a:noFill/>
          </a:ln>
        </p:spPr>
      </p:pic>
      <p:sp>
        <p:nvSpPr>
          <p:cNvPr id="253" name="Google Shape;253;p4"/>
          <p:cNvSpPr/>
          <p:nvPr/>
        </p:nvSpPr>
        <p:spPr>
          <a:xfrm>
            <a:off x="1660607" y="2465239"/>
            <a:ext cx="5495156" cy="215315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Water Supply</a:t>
            </a:r>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Impacts to human health through direct water use.</a:t>
            </a:r>
            <a:endParaRPr/>
          </a:p>
        </p:txBody>
      </p:sp>
      <p:sp>
        <p:nvSpPr>
          <p:cNvPr id="254" name="Google Shape;254;p4"/>
          <p:cNvSpPr/>
          <p:nvPr/>
        </p:nvSpPr>
        <p:spPr>
          <a:xfrm>
            <a:off x="1651720" y="4644727"/>
            <a:ext cx="5495156" cy="241512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Impacts to human health via the environment.</a:t>
            </a:r>
            <a:endParaRPr/>
          </a:p>
        </p:txBody>
      </p:sp>
      <p:pic>
        <p:nvPicPr>
          <p:cNvPr id="255" name="Google Shape;255;p4"/>
          <p:cNvPicPr preferRelativeResize="0"/>
          <p:nvPr/>
        </p:nvPicPr>
        <p:blipFill rotWithShape="1">
          <a:blip r:embed="rId4">
            <a:alphaModFix/>
          </a:blip>
          <a:srcRect b="0" l="0" r="4447" t="0"/>
          <a:stretch/>
        </p:blipFill>
        <p:spPr>
          <a:xfrm>
            <a:off x="7146876" y="4625640"/>
            <a:ext cx="3027451" cy="2421677"/>
          </a:xfrm>
          <a:prstGeom prst="rect">
            <a:avLst/>
          </a:prstGeom>
          <a:noFill/>
          <a:ln>
            <a:noFill/>
          </a:ln>
        </p:spPr>
      </p:pic>
      <p:sp>
        <p:nvSpPr>
          <p:cNvPr id="256" name="Google Shape;256;p4"/>
          <p:cNvSpPr/>
          <p:nvPr/>
        </p:nvSpPr>
        <p:spPr>
          <a:xfrm>
            <a:off x="7505736" y="7086431"/>
            <a:ext cx="2736304"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kiosk in Kitui, Kenya” and “Hydropower on the Columbia River”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sp>
        <p:nvSpPr>
          <p:cNvPr id="639" name="Google Shape;639;p40"/>
          <p:cNvSpPr txBox="1"/>
          <p:nvPr>
            <p:ph idx="1" type="body"/>
          </p:nvPr>
        </p:nvSpPr>
        <p:spPr>
          <a:xfrm>
            <a:off x="719138" y="1709507"/>
            <a:ext cx="4445516" cy="2805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Achieving MDG 7.3</a:t>
            </a:r>
            <a:endParaRPr/>
          </a:p>
          <a:p>
            <a:pPr indent="0" lvl="1" marL="457200" rtl="0" algn="l">
              <a:lnSpc>
                <a:spcPct val="90000"/>
              </a:lnSpc>
              <a:spcBef>
                <a:spcPts val="500"/>
              </a:spcBef>
              <a:spcAft>
                <a:spcPts val="0"/>
              </a:spcAft>
              <a:buClr>
                <a:schemeClr val="dk1"/>
              </a:buClr>
              <a:buSzPts val="2200"/>
              <a:buNone/>
            </a:pPr>
            <a:r>
              <a:t/>
            </a:r>
            <a:endParaRPr sz="2200"/>
          </a:p>
        </p:txBody>
      </p:sp>
      <p:sp>
        <p:nvSpPr>
          <p:cNvPr id="640" name="Google Shape;640;p40"/>
          <p:cNvSpPr txBox="1"/>
          <p:nvPr>
            <p:ph type="title"/>
          </p:nvPr>
        </p:nvSpPr>
        <p:spPr>
          <a:xfrm>
            <a:off x="719138" y="540271"/>
            <a:ext cx="9021762" cy="13234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Development Goals</a:t>
            </a:r>
            <a:endParaRPr/>
          </a:p>
        </p:txBody>
      </p:sp>
      <p:sp>
        <p:nvSpPr>
          <p:cNvPr id="641" name="Google Shape;641;p40"/>
          <p:cNvSpPr txBox="1"/>
          <p:nvPr/>
        </p:nvSpPr>
        <p:spPr>
          <a:xfrm>
            <a:off x="720490" y="2398421"/>
            <a:ext cx="4425086" cy="461907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i="1" lang="en-GB" sz="2000">
                <a:solidFill>
                  <a:schemeClr val="dk1"/>
                </a:solidFill>
                <a:latin typeface="Calibri"/>
                <a:ea typeface="Calibri"/>
                <a:cs typeface="Calibri"/>
                <a:sym typeface="Calibri"/>
              </a:rPr>
              <a:t>“Today we recognize a great achievement for the people of the world. This is one of the first [Millennium Development Goal] targets to be met. The successful efforts to provide greater access to drinking water are a testament to all who see the MDGs not as a dream, but as a vital tool for improving the lives of millions of the poorest people.” </a:t>
            </a:r>
            <a:endParaRPr/>
          </a:p>
          <a:p>
            <a:pPr indent="0" lvl="0" marL="0" marR="0" rtl="0" algn="l">
              <a:lnSpc>
                <a:spcPct val="90000"/>
              </a:lnSpc>
              <a:spcBef>
                <a:spcPts val="1000"/>
              </a:spcBef>
              <a:spcAft>
                <a:spcPts val="0"/>
              </a:spcAft>
              <a:buClr>
                <a:schemeClr val="dk1"/>
              </a:buClr>
              <a:buSzPts val="2000"/>
              <a:buFont typeface="Arial"/>
              <a:buNone/>
            </a:pPr>
            <a:r>
              <a:rPr i="1" lang="en-GB" sz="2000">
                <a:solidFill>
                  <a:schemeClr val="dk1"/>
                </a:solidFill>
                <a:latin typeface="Calibri"/>
                <a:ea typeface="Calibri"/>
                <a:cs typeface="Calibri"/>
                <a:sym typeface="Calibri"/>
              </a:rPr>
              <a:t>– Ban Ki-moon </a:t>
            </a:r>
            <a:r>
              <a:rPr i="1" lang="en-GB" sz="1000">
                <a:solidFill>
                  <a:schemeClr val="dk1"/>
                </a:solidFill>
                <a:latin typeface="Calibri"/>
                <a:ea typeface="Calibri"/>
                <a:cs typeface="Calibri"/>
                <a:sym typeface="Calibri"/>
              </a:rPr>
              <a:t>(quote</a:t>
            </a:r>
            <a:r>
              <a:rPr lang="en-GB" sz="1000">
                <a:solidFill>
                  <a:schemeClr val="dk1"/>
                </a:solidFill>
                <a:latin typeface="Calibri"/>
                <a:ea typeface="Calibri"/>
                <a:cs typeface="Calibri"/>
                <a:sym typeface="Calibri"/>
              </a:rPr>
              <a:t>d in UNICEF, 2012. Joint press release: Millennium Development Goal drinking water target met.)</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sp>
        <p:nvSpPr>
          <p:cNvPr id="647" name="Google Shape;647;p41"/>
          <p:cNvSpPr txBox="1"/>
          <p:nvPr>
            <p:ph idx="1" type="body"/>
          </p:nvPr>
        </p:nvSpPr>
        <p:spPr>
          <a:xfrm>
            <a:off x="719138" y="1709507"/>
            <a:ext cx="4445516" cy="2805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Achieving MDG 7.3</a:t>
            </a:r>
            <a:endParaRPr/>
          </a:p>
          <a:p>
            <a:pPr indent="0" lvl="1" marL="457200" rtl="0" algn="l">
              <a:lnSpc>
                <a:spcPct val="90000"/>
              </a:lnSpc>
              <a:spcBef>
                <a:spcPts val="500"/>
              </a:spcBef>
              <a:spcAft>
                <a:spcPts val="0"/>
              </a:spcAft>
              <a:buClr>
                <a:schemeClr val="dk1"/>
              </a:buClr>
              <a:buSzPts val="2200"/>
              <a:buNone/>
            </a:pPr>
            <a:r>
              <a:t/>
            </a:r>
            <a:endParaRPr sz="2200"/>
          </a:p>
        </p:txBody>
      </p:sp>
      <p:sp>
        <p:nvSpPr>
          <p:cNvPr id="648" name="Google Shape;648;p41"/>
          <p:cNvSpPr txBox="1"/>
          <p:nvPr>
            <p:ph type="title"/>
          </p:nvPr>
        </p:nvSpPr>
        <p:spPr>
          <a:xfrm>
            <a:off x="719138" y="540271"/>
            <a:ext cx="9021762" cy="13234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Development Goals</a:t>
            </a:r>
            <a:endParaRPr/>
          </a:p>
        </p:txBody>
      </p:sp>
      <p:sp>
        <p:nvSpPr>
          <p:cNvPr id="649" name="Google Shape;649;p41"/>
          <p:cNvSpPr txBox="1"/>
          <p:nvPr/>
        </p:nvSpPr>
        <p:spPr>
          <a:xfrm>
            <a:off x="720490" y="2398421"/>
            <a:ext cx="4425086" cy="461907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000"/>
              <a:buFont typeface="Arial"/>
              <a:buNone/>
            </a:pPr>
            <a:r>
              <a:rPr i="1" lang="en-GB" sz="2000">
                <a:solidFill>
                  <a:schemeClr val="dk1"/>
                </a:solidFill>
                <a:latin typeface="Calibri"/>
                <a:ea typeface="Calibri"/>
                <a:cs typeface="Calibri"/>
                <a:sym typeface="Calibri"/>
              </a:rPr>
              <a:t>“Today we recognize a great achievement for the people of the world. This is one of the first [Millennium Development Goal] targets to be met. The successful efforts to provide greater access to drinking water are a testament to all who see the MDGs not as a dream, but as a vital tool for improving the lives of millions of the poorest people.” </a:t>
            </a:r>
            <a:endParaRPr/>
          </a:p>
          <a:p>
            <a:pPr indent="0" lvl="0" marL="0" marR="0" rtl="0" algn="l">
              <a:lnSpc>
                <a:spcPct val="90000"/>
              </a:lnSpc>
              <a:spcBef>
                <a:spcPts val="1000"/>
              </a:spcBef>
              <a:spcAft>
                <a:spcPts val="0"/>
              </a:spcAft>
              <a:buClr>
                <a:schemeClr val="dk1"/>
              </a:buClr>
              <a:buSzPts val="2000"/>
              <a:buFont typeface="Arial"/>
              <a:buNone/>
            </a:pPr>
            <a:r>
              <a:rPr i="1" lang="en-GB" sz="2000">
                <a:solidFill>
                  <a:schemeClr val="dk1"/>
                </a:solidFill>
                <a:latin typeface="Calibri"/>
                <a:ea typeface="Calibri"/>
                <a:cs typeface="Calibri"/>
                <a:sym typeface="Calibri"/>
              </a:rPr>
              <a:t>– Ban Ki-moon </a:t>
            </a:r>
            <a:r>
              <a:rPr i="1" lang="en-GB" sz="1000">
                <a:solidFill>
                  <a:schemeClr val="dk1"/>
                </a:solidFill>
                <a:latin typeface="Calibri"/>
                <a:ea typeface="Calibri"/>
                <a:cs typeface="Calibri"/>
                <a:sym typeface="Calibri"/>
              </a:rPr>
              <a:t>(quote</a:t>
            </a:r>
            <a:r>
              <a:rPr lang="en-GB" sz="1000">
                <a:solidFill>
                  <a:schemeClr val="dk1"/>
                </a:solidFill>
                <a:latin typeface="Calibri"/>
                <a:ea typeface="Calibri"/>
                <a:cs typeface="Calibri"/>
                <a:sym typeface="Calibri"/>
              </a:rPr>
              <a:t>d in UNICEF, 2012. Joint press release: Millennium Development Goal drinking water target met.)</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650" name="Google Shape;650;p41"/>
          <p:cNvSpPr txBox="1"/>
          <p:nvPr>
            <p:ph idx="2" type="body"/>
          </p:nvPr>
        </p:nvSpPr>
        <p:spPr>
          <a:xfrm>
            <a:off x="5507784" y="1709507"/>
            <a:ext cx="4903187" cy="23693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Further Research</a:t>
            </a:r>
            <a:endParaRPr/>
          </a:p>
        </p:txBody>
      </p:sp>
      <p:sp>
        <p:nvSpPr>
          <p:cNvPr id="651" name="Google Shape;651;p41"/>
          <p:cNvSpPr txBox="1"/>
          <p:nvPr/>
        </p:nvSpPr>
        <p:spPr>
          <a:xfrm>
            <a:off x="5488706" y="2205190"/>
            <a:ext cx="4894406" cy="461907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2800">
                <a:solidFill>
                  <a:schemeClr val="dk1"/>
                </a:solidFill>
                <a:latin typeface="Calibri"/>
                <a:ea typeface="Calibri"/>
                <a:cs typeface="Calibri"/>
                <a:sym typeface="Calibri"/>
              </a:rPr>
              <a:t>Estimates of people at risk are substantially higher when water quality is tested.</a:t>
            </a:r>
            <a:endParaRPr/>
          </a:p>
          <a:p>
            <a:pPr indent="-228600" lvl="0" marL="228600" marR="0" rtl="0" algn="l">
              <a:lnSpc>
                <a:spcPct val="90000"/>
              </a:lnSpc>
              <a:spcBef>
                <a:spcPts val="10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Modelling suggests global microbial contamination risk around double</a:t>
            </a:r>
            <a:endParaRPr/>
          </a:p>
          <a:p>
            <a:pPr indent="-228600" lvl="0" marL="228600" marR="0" rtl="0" algn="l">
              <a:lnSpc>
                <a:spcPct val="90000"/>
              </a:lnSpc>
              <a:spcBef>
                <a:spcPts val="10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Priority chemicals not considered</a:t>
            </a:r>
            <a:endParaRPr/>
          </a:p>
          <a:p>
            <a:pPr indent="0" lvl="0" marL="0" marR="0" rtl="0" algn="l">
              <a:lnSpc>
                <a:spcPct val="90000"/>
              </a:lnSpc>
              <a:spcBef>
                <a:spcPts val="1000"/>
              </a:spcBef>
              <a:spcAft>
                <a:spcPts val="0"/>
              </a:spcAft>
              <a:buClr>
                <a:schemeClr val="dk1"/>
              </a:buClr>
              <a:buSzPts val="1000"/>
              <a:buFont typeface="Arial"/>
              <a:buNone/>
            </a:pPr>
            <a:r>
              <a:rPr lang="en-GB" sz="1000">
                <a:solidFill>
                  <a:schemeClr val="dk1"/>
                </a:solidFill>
                <a:latin typeface="Calibri"/>
                <a:ea typeface="Calibri"/>
                <a:cs typeface="Calibri"/>
                <a:sym typeface="Calibri"/>
              </a:rPr>
              <a:t>Onda, K., Lobuglio, J. and Bartram, J. (2012) ‘Global Access to Safe Water: Accounting for Water Quality and the Resulting Impact on MDG Progress’, </a:t>
            </a:r>
            <a:r>
              <a:rPr i="1" lang="en-GB" sz="1000">
                <a:solidFill>
                  <a:schemeClr val="dk1"/>
                </a:solidFill>
                <a:latin typeface="Calibri"/>
                <a:ea typeface="Calibri"/>
                <a:cs typeface="Calibri"/>
                <a:sym typeface="Calibri"/>
              </a:rPr>
              <a:t>International Journal of Environmental Research and Public Health</a:t>
            </a:r>
            <a:r>
              <a:rPr lang="en-GB" sz="1000">
                <a:solidFill>
                  <a:schemeClr val="dk1"/>
                </a:solidFill>
                <a:latin typeface="Calibri"/>
                <a:ea typeface="Calibri"/>
                <a:cs typeface="Calibri"/>
                <a:sym typeface="Calibri"/>
              </a:rPr>
              <a:t>, 9, pp. 880–894. doi: 10.3390/ijerph9030880.</a:t>
            </a:r>
            <a:endParaRPr/>
          </a:p>
          <a:p>
            <a:pPr indent="0" lvl="0" marL="0" marR="0" rtl="0" algn="l">
              <a:lnSpc>
                <a:spcPct val="90000"/>
              </a:lnSpc>
              <a:spcBef>
                <a:spcPts val="1000"/>
              </a:spcBef>
              <a:spcAft>
                <a:spcPts val="0"/>
              </a:spcAft>
              <a:buClr>
                <a:schemeClr val="dk1"/>
              </a:buClr>
              <a:buSzPts val="1000"/>
              <a:buFont typeface="Arial"/>
              <a:buNone/>
            </a:pPr>
            <a:r>
              <a:rPr lang="en-GB" sz="1000">
                <a:solidFill>
                  <a:schemeClr val="dk1"/>
                </a:solidFill>
                <a:latin typeface="Calibri"/>
                <a:ea typeface="Calibri"/>
                <a:cs typeface="Calibri"/>
                <a:sym typeface="Calibri"/>
              </a:rPr>
              <a:t>Bain, R. </a:t>
            </a:r>
            <a:r>
              <a:rPr i="1" lang="en-GB" sz="1000">
                <a:solidFill>
                  <a:schemeClr val="dk1"/>
                </a:solidFill>
                <a:latin typeface="Calibri"/>
                <a:ea typeface="Calibri"/>
                <a:cs typeface="Calibri"/>
                <a:sym typeface="Calibri"/>
              </a:rPr>
              <a:t>et al.</a:t>
            </a:r>
            <a:r>
              <a:rPr lang="en-GB" sz="1000">
                <a:solidFill>
                  <a:schemeClr val="dk1"/>
                </a:solidFill>
                <a:latin typeface="Calibri"/>
                <a:ea typeface="Calibri"/>
                <a:cs typeface="Calibri"/>
                <a:sym typeface="Calibri"/>
              </a:rPr>
              <a:t> (2012) ‘Accounting for water quality in monitoring access to safe drinking-water as part of the Millennium Development Goals: lessons from five countries’, </a:t>
            </a:r>
            <a:r>
              <a:rPr i="1" lang="en-GB" sz="1000">
                <a:solidFill>
                  <a:schemeClr val="dk1"/>
                </a:solidFill>
                <a:latin typeface="Calibri"/>
                <a:ea typeface="Calibri"/>
                <a:cs typeface="Calibri"/>
                <a:sym typeface="Calibri"/>
              </a:rPr>
              <a:t>Bulletin of the World Health Organization</a:t>
            </a:r>
            <a:r>
              <a:rPr lang="en-GB" sz="1000">
                <a:solidFill>
                  <a:schemeClr val="dk1"/>
                </a:solidFill>
                <a:latin typeface="Calibri"/>
                <a:ea typeface="Calibri"/>
                <a:cs typeface="Calibri"/>
                <a:sym typeface="Calibri"/>
              </a:rPr>
              <a:t>, 90, pp. 228–235. doi: 10.2471/BLT.11.094284.</a:t>
            </a:r>
            <a:endParaRPr/>
          </a:p>
          <a:p>
            <a:pPr indent="0" lvl="0" marL="0" marR="0" rtl="0" algn="l">
              <a:lnSpc>
                <a:spcPct val="90000"/>
              </a:lnSpc>
              <a:spcBef>
                <a:spcPts val="1000"/>
              </a:spcBef>
              <a:spcAft>
                <a:spcPts val="0"/>
              </a:spcAft>
              <a:buClr>
                <a:schemeClr val="dk1"/>
              </a:buClr>
              <a:buSzPts val="1000"/>
              <a:buFont typeface="Arial"/>
              <a:buNone/>
            </a:pPr>
            <a:r>
              <a:rPr lang="en-GB" sz="1000">
                <a:solidFill>
                  <a:schemeClr val="dk1"/>
                </a:solidFill>
                <a:latin typeface="Calibri"/>
                <a:ea typeface="Calibri"/>
                <a:cs typeface="Calibri"/>
                <a:sym typeface="Calibri"/>
              </a:rPr>
              <a:t>Wolf, J., Bonjour, S. and Prüss-Ustün, A. (2013) ‘An exploration of multilevel modeling for estimating access to drinking-water and sanitation’, </a:t>
            </a:r>
            <a:r>
              <a:rPr i="1" lang="en-GB" sz="1000">
                <a:solidFill>
                  <a:schemeClr val="dk1"/>
                </a:solidFill>
                <a:latin typeface="Calibri"/>
                <a:ea typeface="Calibri"/>
                <a:cs typeface="Calibri"/>
                <a:sym typeface="Calibri"/>
              </a:rPr>
              <a:t>Journal of Water and Health</a:t>
            </a:r>
            <a:r>
              <a:rPr lang="en-GB" sz="1000">
                <a:solidFill>
                  <a:schemeClr val="dk1"/>
                </a:solidFill>
                <a:latin typeface="Calibri"/>
                <a:ea typeface="Calibri"/>
                <a:cs typeface="Calibri"/>
                <a:sym typeface="Calibri"/>
              </a:rPr>
              <a:t>, 11(1), pp. 64–77. doi: 10.2166/wh.2012.107.</a:t>
            </a:r>
            <a:endParaRPr/>
          </a:p>
          <a:p>
            <a:pPr indent="0" lvl="0" marL="0" marR="0" rtl="0" algn="l">
              <a:lnSpc>
                <a:spcPct val="90000"/>
              </a:lnSpc>
              <a:spcBef>
                <a:spcPts val="1000"/>
              </a:spcBef>
              <a:spcAft>
                <a:spcPts val="0"/>
              </a:spcAft>
              <a:buClr>
                <a:schemeClr val="dk1"/>
              </a:buClr>
              <a:buSzPts val="1000"/>
              <a:buFont typeface="Arial"/>
              <a:buNone/>
            </a:pPr>
            <a:r>
              <a:rPr lang="en-GB" sz="1000">
                <a:solidFill>
                  <a:schemeClr val="dk1"/>
                </a:solidFill>
                <a:latin typeface="Calibri"/>
                <a:ea typeface="Calibri"/>
                <a:cs typeface="Calibri"/>
                <a:sym typeface="Calibri"/>
              </a:rPr>
              <a:t>Bain, R. </a:t>
            </a:r>
            <a:r>
              <a:rPr i="1" lang="en-GB" sz="1000">
                <a:solidFill>
                  <a:schemeClr val="dk1"/>
                </a:solidFill>
                <a:latin typeface="Calibri"/>
                <a:ea typeface="Calibri"/>
                <a:cs typeface="Calibri"/>
                <a:sym typeface="Calibri"/>
              </a:rPr>
              <a:t>et al.</a:t>
            </a:r>
            <a:r>
              <a:rPr lang="en-GB" sz="1000">
                <a:solidFill>
                  <a:schemeClr val="dk1"/>
                </a:solidFill>
                <a:latin typeface="Calibri"/>
                <a:ea typeface="Calibri"/>
                <a:cs typeface="Calibri"/>
                <a:sym typeface="Calibri"/>
              </a:rPr>
              <a:t> (2014) ‘Fecal Contamination of Drinking-Water in Low- and Middle-Income Countries: A Systematic Review and Meta-Analysis’, </a:t>
            </a:r>
            <a:r>
              <a:rPr i="1" lang="en-GB" sz="1000">
                <a:solidFill>
                  <a:schemeClr val="dk1"/>
                </a:solidFill>
                <a:latin typeface="Calibri"/>
                <a:ea typeface="Calibri"/>
                <a:cs typeface="Calibri"/>
                <a:sym typeface="Calibri"/>
              </a:rPr>
              <a:t>PLoS Medicine</a:t>
            </a:r>
            <a:r>
              <a:rPr lang="en-GB" sz="1000">
                <a:solidFill>
                  <a:schemeClr val="dk1"/>
                </a:solidFill>
                <a:latin typeface="Calibri"/>
                <a:ea typeface="Calibri"/>
                <a:cs typeface="Calibri"/>
                <a:sym typeface="Calibri"/>
              </a:rPr>
              <a:t>, 11(5). doi: 10.1371/journal.pmed.1001644.</a:t>
            </a:r>
            <a:endParaRPr/>
          </a:p>
          <a:p>
            <a:pPr indent="0" lvl="0" marL="0" marR="0" rtl="0" algn="l">
              <a:lnSpc>
                <a:spcPct val="90000"/>
              </a:lnSpc>
              <a:spcBef>
                <a:spcPts val="1000"/>
              </a:spcBef>
              <a:spcAft>
                <a:spcPts val="0"/>
              </a:spcAft>
              <a:buClr>
                <a:schemeClr val="dk1"/>
              </a:buClr>
              <a:buSzPts val="1000"/>
              <a:buFont typeface="Arial"/>
              <a:buNone/>
            </a:pPr>
            <a:r>
              <a:rPr lang="en-GB" sz="1000">
                <a:solidFill>
                  <a:schemeClr val="dk1"/>
                </a:solidFill>
                <a:latin typeface="Calibri"/>
                <a:ea typeface="Calibri"/>
                <a:cs typeface="Calibri"/>
                <a:sym typeface="Calibri"/>
              </a:rPr>
              <a:t>WWAP (2015) </a:t>
            </a:r>
            <a:r>
              <a:rPr i="1" lang="en-GB" sz="1000">
                <a:solidFill>
                  <a:schemeClr val="dk1"/>
                </a:solidFill>
                <a:latin typeface="Calibri"/>
                <a:ea typeface="Calibri"/>
                <a:cs typeface="Calibri"/>
                <a:sym typeface="Calibri"/>
              </a:rPr>
              <a:t>The United Nations World Water Development Report 2015: Water for a Sustainable World</a:t>
            </a:r>
            <a:r>
              <a:rPr lang="en-GB" sz="1000">
                <a:solidFill>
                  <a:schemeClr val="dk1"/>
                </a:solidFill>
                <a:latin typeface="Calibri"/>
                <a:ea typeface="Calibri"/>
                <a:cs typeface="Calibri"/>
                <a:sym typeface="Calibri"/>
              </a:rPr>
              <a:t>. Paris. Available at: http://unesdoc.unesco.org/images/0023/002318/231823E.pdf.</a:t>
            </a:r>
            <a:endParaRPr/>
          </a:p>
          <a:p>
            <a:pPr indent="0" lvl="0" marL="0" marR="0" rtl="0" algn="l">
              <a:lnSpc>
                <a:spcPct val="90000"/>
              </a:lnSpc>
              <a:spcBef>
                <a:spcPts val="100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6" name="Shape 656"/>
        <p:cNvGrpSpPr/>
        <p:nvPr/>
      </p:nvGrpSpPr>
      <p:grpSpPr>
        <a:xfrm>
          <a:off x="0" y="0"/>
          <a:ext cx="0" cy="0"/>
          <a:chOff x="0" y="0"/>
          <a:chExt cx="0" cy="0"/>
        </a:xfrm>
      </p:grpSpPr>
      <p:sp>
        <p:nvSpPr>
          <p:cNvPr id="657" name="Google Shape;657;p42"/>
          <p:cNvSpPr txBox="1"/>
          <p:nvPr>
            <p:ph idx="1" type="body"/>
          </p:nvPr>
        </p:nvSpPr>
        <p:spPr>
          <a:xfrm>
            <a:off x="719138" y="1709507"/>
            <a:ext cx="4445516" cy="280521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Millenium Development Focus</a:t>
            </a:r>
            <a:endParaRPr/>
          </a:p>
          <a:p>
            <a:pPr indent="0" lvl="1" marL="457200" rtl="0" algn="l">
              <a:lnSpc>
                <a:spcPct val="90000"/>
              </a:lnSpc>
              <a:spcBef>
                <a:spcPts val="500"/>
              </a:spcBef>
              <a:spcAft>
                <a:spcPts val="0"/>
              </a:spcAft>
              <a:buClr>
                <a:schemeClr val="dk1"/>
              </a:buClr>
              <a:buSzPts val="2200"/>
              <a:buNone/>
            </a:pPr>
            <a:r>
              <a:t/>
            </a:r>
            <a:endParaRPr sz="2200"/>
          </a:p>
        </p:txBody>
      </p:sp>
      <p:sp>
        <p:nvSpPr>
          <p:cNvPr id="658" name="Google Shape;658;p42"/>
          <p:cNvSpPr txBox="1"/>
          <p:nvPr>
            <p:ph type="title"/>
          </p:nvPr>
        </p:nvSpPr>
        <p:spPr>
          <a:xfrm>
            <a:off x="719138" y="540271"/>
            <a:ext cx="9021762" cy="1323454"/>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Development Goals</a:t>
            </a:r>
            <a:endParaRPr/>
          </a:p>
        </p:txBody>
      </p:sp>
      <p:sp>
        <p:nvSpPr>
          <p:cNvPr id="659" name="Google Shape;659;p42"/>
          <p:cNvSpPr txBox="1"/>
          <p:nvPr/>
        </p:nvSpPr>
        <p:spPr>
          <a:xfrm>
            <a:off x="719138" y="2205190"/>
            <a:ext cx="4425086" cy="461907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Goal: increase access to ‘improved’ water sources</a:t>
            </a:r>
            <a:endParaRPr/>
          </a:p>
          <a:p>
            <a:pPr indent="-101600" lvl="0" marL="22860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101600" lvl="0" marL="22860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101600" lvl="0" marL="228600" marR="0" rtl="0" algn="l">
              <a:lnSpc>
                <a:spcPct val="90000"/>
              </a:lnSpc>
              <a:spcBef>
                <a:spcPts val="1000"/>
              </a:spcBef>
              <a:spcAft>
                <a:spcPts val="0"/>
              </a:spcAft>
              <a:buClr>
                <a:schemeClr val="dk1"/>
              </a:buClr>
              <a:buSzPts val="2000"/>
              <a:buFont typeface="Arial"/>
              <a:buNone/>
            </a:pPr>
            <a:r>
              <a:t/>
            </a:r>
            <a:endParaRPr sz="20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Focus: infrastructure</a:t>
            </a:r>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0" lvl="0" marL="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p:txBody>
      </p:sp>
      <p:sp>
        <p:nvSpPr>
          <p:cNvPr id="660" name="Google Shape;660;p42"/>
          <p:cNvSpPr txBox="1"/>
          <p:nvPr>
            <p:ph idx="2" type="body"/>
          </p:nvPr>
        </p:nvSpPr>
        <p:spPr>
          <a:xfrm>
            <a:off x="5507784" y="1709507"/>
            <a:ext cx="4903187" cy="236935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200"/>
              <a:buNone/>
            </a:pPr>
            <a:r>
              <a:rPr b="1" lang="en-GB" sz="2200" cap="small"/>
              <a:t>Sustainable Development Focus</a:t>
            </a:r>
            <a:endParaRPr/>
          </a:p>
        </p:txBody>
      </p:sp>
      <p:sp>
        <p:nvSpPr>
          <p:cNvPr id="661" name="Google Shape;661;p42"/>
          <p:cNvSpPr txBox="1"/>
          <p:nvPr/>
        </p:nvSpPr>
        <p:spPr>
          <a:xfrm>
            <a:off x="5488706" y="2205190"/>
            <a:ext cx="4894406" cy="461907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Goal: increase access to water that is consistently available, affordable and safe (</a:t>
            </a:r>
            <a:r>
              <a:rPr lang="en-GB" sz="2800">
                <a:solidFill>
                  <a:srgbClr val="00AFAD"/>
                </a:solidFill>
                <a:latin typeface="Calibri"/>
                <a:ea typeface="Calibri"/>
                <a:cs typeface="Calibri"/>
                <a:sym typeface="Calibri"/>
              </a:rPr>
              <a:t>free from faecal and priority chemical contamination</a:t>
            </a:r>
            <a:r>
              <a:rPr lang="en-GB" sz="2800">
                <a:solidFill>
                  <a:schemeClr val="dk1"/>
                </a:solidFill>
                <a:latin typeface="Calibri"/>
                <a:ea typeface="Calibri"/>
                <a:cs typeface="Calibri"/>
                <a:sym typeface="Calibri"/>
              </a:rPr>
              <a:t>)</a:t>
            </a:r>
            <a:endParaRPr/>
          </a:p>
          <a:p>
            <a:pPr indent="-50800" lvl="0" marL="228600" marR="0" rtl="0" algn="l">
              <a:lnSpc>
                <a:spcPct val="90000"/>
              </a:lnSpc>
              <a:spcBef>
                <a:spcPts val="1000"/>
              </a:spcBef>
              <a:spcAft>
                <a:spcPts val="0"/>
              </a:spcAft>
              <a:buClr>
                <a:schemeClr val="dk1"/>
              </a:buClr>
              <a:buSzPts val="2800"/>
              <a:buFont typeface="Arial"/>
              <a:buNone/>
            </a:pPr>
            <a:r>
              <a:t/>
            </a:r>
            <a:endParaRPr sz="280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Focus: service provision </a:t>
            </a:r>
            <a:endParaRPr/>
          </a:p>
          <a:p>
            <a:pPr indent="0" lvl="0" marL="0" marR="0" rtl="0" algn="l">
              <a:lnSpc>
                <a:spcPct val="90000"/>
              </a:lnSpc>
              <a:spcBef>
                <a:spcPts val="1000"/>
              </a:spcBef>
              <a:spcAft>
                <a:spcPts val="0"/>
              </a:spcAft>
              <a:buClr>
                <a:schemeClr val="dk1"/>
              </a:buClr>
              <a:buSzPts val="1000"/>
              <a:buFont typeface="Arial"/>
              <a:buNone/>
            </a:pPr>
            <a:r>
              <a:t/>
            </a:r>
            <a:endParaRPr sz="1000">
              <a:solidFill>
                <a:schemeClr val="dk1"/>
              </a:solidFill>
              <a:latin typeface="Calibri"/>
              <a:ea typeface="Calibri"/>
              <a:cs typeface="Calibri"/>
              <a:sym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6" name="Shape 666"/>
        <p:cNvGrpSpPr/>
        <p:nvPr/>
      </p:nvGrpSpPr>
      <p:grpSpPr>
        <a:xfrm>
          <a:off x="0" y="0"/>
          <a:ext cx="0" cy="0"/>
          <a:chOff x="0" y="0"/>
          <a:chExt cx="0" cy="0"/>
        </a:xfrm>
      </p:grpSpPr>
      <p:sp>
        <p:nvSpPr>
          <p:cNvPr id="667" name="Google Shape;667;p43"/>
          <p:cNvSpPr txBox="1"/>
          <p:nvPr>
            <p:ph type="title"/>
          </p:nvPr>
        </p:nvSpPr>
        <p:spPr>
          <a:xfrm>
            <a:off x="413996" y="612279"/>
            <a:ext cx="9410700" cy="8112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Service Levels</a:t>
            </a:r>
            <a:endParaRPr/>
          </a:p>
        </p:txBody>
      </p:sp>
      <p:graphicFrame>
        <p:nvGraphicFramePr>
          <p:cNvPr id="668" name="Google Shape;668;p43"/>
          <p:cNvGraphicFramePr/>
          <p:nvPr/>
        </p:nvGraphicFramePr>
        <p:xfrm>
          <a:off x="428553" y="1476375"/>
          <a:ext cx="3000000" cy="3000000"/>
        </p:xfrm>
        <a:graphic>
          <a:graphicData uri="http://schemas.openxmlformats.org/drawingml/2006/table">
            <a:tbl>
              <a:tblPr bandRow="1" firstCol="1" firstRow="1">
                <a:noFill/>
                <a:tableStyleId>{66A58FC5-F3A1-4B33-A233-CDB60D415445}</a:tableStyleId>
              </a:tblPr>
              <a:tblGrid>
                <a:gridCol w="2785250"/>
                <a:gridCol w="6625450"/>
              </a:tblGrid>
              <a:tr h="570600">
                <a:tc>
                  <a:txBody>
                    <a:bodyPr/>
                    <a:lstStyle/>
                    <a:p>
                      <a:pPr indent="0" lvl="0" marL="0" marR="0" rtl="0" algn="l">
                        <a:lnSpc>
                          <a:spcPct val="150000"/>
                        </a:lnSpc>
                        <a:spcBef>
                          <a:spcPts val="0"/>
                        </a:spcBef>
                        <a:spcAft>
                          <a:spcPts val="0"/>
                        </a:spcAft>
                        <a:buNone/>
                      </a:pPr>
                      <a:r>
                        <a:rPr lang="en-GB" sz="2500"/>
                        <a:t>Service Level</a:t>
                      </a:r>
                      <a:endParaRPr sz="2500">
                        <a:latin typeface="Calibri"/>
                        <a:ea typeface="Calibri"/>
                        <a:cs typeface="Calibri"/>
                        <a:sym typeface="Calibri"/>
                      </a:endParaRPr>
                    </a:p>
                  </a:txBody>
                  <a:tcPr marT="0" marB="0" marR="40575" marL="40575" anchor="ctr"/>
                </a:tc>
                <a:tc>
                  <a:txBody>
                    <a:bodyPr/>
                    <a:lstStyle/>
                    <a:p>
                      <a:pPr indent="0" lvl="0" marL="0" marR="0" rtl="0" algn="l">
                        <a:lnSpc>
                          <a:spcPct val="150000"/>
                        </a:lnSpc>
                        <a:spcBef>
                          <a:spcPts val="0"/>
                        </a:spcBef>
                        <a:spcAft>
                          <a:spcPts val="0"/>
                        </a:spcAft>
                        <a:buNone/>
                      </a:pPr>
                      <a:r>
                        <a:rPr lang="en-GB" sz="2500">
                          <a:latin typeface="Calibri"/>
                          <a:ea typeface="Calibri"/>
                          <a:cs typeface="Calibri"/>
                          <a:sym typeface="Calibri"/>
                        </a:rPr>
                        <a:t>Explanation</a:t>
                      </a:r>
                      <a:endParaRPr/>
                    </a:p>
                  </a:txBody>
                  <a:tcPr marT="0" marB="0" marR="40575" marL="40575" anchor="ctr"/>
                </a:tc>
              </a:tr>
              <a:tr h="916350">
                <a:tc>
                  <a:txBody>
                    <a:bodyPr/>
                    <a:lstStyle/>
                    <a:p>
                      <a:pPr indent="0" lvl="0" marL="0" marR="0" rtl="0" algn="l">
                        <a:lnSpc>
                          <a:spcPct val="100000"/>
                        </a:lnSpc>
                        <a:spcBef>
                          <a:spcPts val="0"/>
                        </a:spcBef>
                        <a:spcAft>
                          <a:spcPts val="0"/>
                        </a:spcAft>
                        <a:buNone/>
                      </a:pPr>
                      <a:r>
                        <a:rPr b="1" lang="en-GB" sz="1800">
                          <a:solidFill>
                            <a:srgbClr val="000000"/>
                          </a:solidFill>
                        </a:rPr>
                        <a:t>Safely Managed</a:t>
                      </a:r>
                      <a:endParaRPr b="1" sz="1800">
                        <a:solidFill>
                          <a:srgbClr val="000000"/>
                        </a:solidFill>
                        <a:latin typeface="Calibri"/>
                        <a:ea typeface="Calibri"/>
                        <a:cs typeface="Calibri"/>
                        <a:sym typeface="Calibri"/>
                      </a:endParaRPr>
                    </a:p>
                  </a:txBody>
                  <a:tcPr marT="0" marB="0" marR="40575" marL="40575" anchor="ctr">
                    <a:solidFill>
                      <a:srgbClr val="0070C0"/>
                    </a:solidFill>
                  </a:tcPr>
                </a:tc>
                <a:tc>
                  <a:txBody>
                    <a:bodyPr/>
                    <a:lstStyle/>
                    <a:p>
                      <a:pPr indent="0" lvl="0" marL="0" marR="0" rtl="0" algn="l">
                        <a:lnSpc>
                          <a:spcPct val="100000"/>
                        </a:lnSpc>
                        <a:spcBef>
                          <a:spcPts val="0"/>
                        </a:spcBef>
                        <a:spcAft>
                          <a:spcPts val="0"/>
                        </a:spcAft>
                        <a:buNone/>
                      </a:pPr>
                      <a:r>
                        <a:rPr lang="en-GB" sz="1800"/>
                        <a:t>Drinking water from an </a:t>
                      </a:r>
                      <a:r>
                        <a:rPr b="1" lang="en-GB" sz="1800">
                          <a:solidFill>
                            <a:srgbClr val="FF0000"/>
                          </a:solidFill>
                        </a:rPr>
                        <a:t>improved</a:t>
                      </a:r>
                      <a:r>
                        <a:rPr lang="en-GB" sz="1800"/>
                        <a:t> water source that is located on premises, available when needed and </a:t>
                      </a:r>
                      <a:r>
                        <a:rPr lang="en-GB" sz="1800" u="sng"/>
                        <a:t>free from faecal and priority chemical contamination</a:t>
                      </a:r>
                      <a:r>
                        <a:rPr lang="en-GB" sz="1800"/>
                        <a:t>.</a:t>
                      </a:r>
                      <a:endParaRPr sz="1800">
                        <a:latin typeface="Calibri"/>
                        <a:ea typeface="Calibri"/>
                        <a:cs typeface="Calibri"/>
                        <a:sym typeface="Calibri"/>
                      </a:endParaRPr>
                    </a:p>
                  </a:txBody>
                  <a:tcPr marT="0" marB="0" marR="40575" marL="40575" anchor="ctr"/>
                </a:tc>
              </a:tr>
              <a:tr h="780575">
                <a:tc>
                  <a:txBody>
                    <a:bodyPr/>
                    <a:lstStyle/>
                    <a:p>
                      <a:pPr indent="0" lvl="0" marL="0" marR="0" rtl="0" algn="l">
                        <a:lnSpc>
                          <a:spcPct val="100000"/>
                        </a:lnSpc>
                        <a:spcBef>
                          <a:spcPts val="0"/>
                        </a:spcBef>
                        <a:spcAft>
                          <a:spcPts val="0"/>
                        </a:spcAft>
                        <a:buNone/>
                      </a:pPr>
                      <a:r>
                        <a:rPr b="1" lang="en-GB" sz="1800">
                          <a:solidFill>
                            <a:srgbClr val="000000"/>
                          </a:solidFill>
                        </a:rPr>
                        <a:t>Basic</a:t>
                      </a:r>
                      <a:endParaRPr b="1" sz="1800">
                        <a:solidFill>
                          <a:srgbClr val="000000"/>
                        </a:solidFill>
                        <a:latin typeface="Calibri"/>
                        <a:ea typeface="Calibri"/>
                        <a:cs typeface="Calibri"/>
                        <a:sym typeface="Calibri"/>
                      </a:endParaRPr>
                    </a:p>
                  </a:txBody>
                  <a:tcPr marT="0" marB="0" marR="40575" marL="40575" anchor="ctr">
                    <a:solidFill>
                      <a:srgbClr val="00B0F0"/>
                    </a:solidFill>
                  </a:tcPr>
                </a:tc>
                <a:tc>
                  <a:txBody>
                    <a:bodyPr/>
                    <a:lstStyle/>
                    <a:p>
                      <a:pPr indent="0" lvl="0" marL="0" marR="0" rtl="0" algn="l">
                        <a:lnSpc>
                          <a:spcPct val="100000"/>
                        </a:lnSpc>
                        <a:spcBef>
                          <a:spcPts val="0"/>
                        </a:spcBef>
                        <a:spcAft>
                          <a:spcPts val="0"/>
                        </a:spcAft>
                        <a:buNone/>
                      </a:pPr>
                      <a:r>
                        <a:rPr lang="en-GB" sz="1800"/>
                        <a:t>Drinking water from an </a:t>
                      </a:r>
                      <a:r>
                        <a:rPr b="1" lang="en-GB" sz="1800">
                          <a:solidFill>
                            <a:srgbClr val="FF0000"/>
                          </a:solidFill>
                        </a:rPr>
                        <a:t>improved</a:t>
                      </a:r>
                      <a:r>
                        <a:rPr lang="en-GB" sz="1800"/>
                        <a:t> source, provided collection time is not more than 30 minutes for a roundtrip including queuing.</a:t>
                      </a:r>
                      <a:endParaRPr sz="1800">
                        <a:latin typeface="Calibri"/>
                        <a:ea typeface="Calibri"/>
                        <a:cs typeface="Calibri"/>
                        <a:sym typeface="Calibri"/>
                      </a:endParaRPr>
                    </a:p>
                  </a:txBody>
                  <a:tcPr marT="0" marB="0" marR="40575" marL="40575" anchor="ctr"/>
                </a:tc>
              </a:tr>
              <a:tr h="780575">
                <a:tc>
                  <a:txBody>
                    <a:bodyPr/>
                    <a:lstStyle/>
                    <a:p>
                      <a:pPr indent="0" lvl="0" marL="0" marR="0" rtl="0" algn="l">
                        <a:lnSpc>
                          <a:spcPct val="100000"/>
                        </a:lnSpc>
                        <a:spcBef>
                          <a:spcPts val="0"/>
                        </a:spcBef>
                        <a:spcAft>
                          <a:spcPts val="0"/>
                        </a:spcAft>
                        <a:buNone/>
                      </a:pPr>
                      <a:r>
                        <a:rPr b="1" lang="en-GB" sz="1800">
                          <a:solidFill>
                            <a:srgbClr val="000000"/>
                          </a:solidFill>
                        </a:rPr>
                        <a:t>Limited</a:t>
                      </a:r>
                      <a:endParaRPr b="1" sz="1800">
                        <a:solidFill>
                          <a:srgbClr val="000000"/>
                        </a:solidFill>
                        <a:latin typeface="Calibri"/>
                        <a:ea typeface="Calibri"/>
                        <a:cs typeface="Calibri"/>
                        <a:sym typeface="Calibri"/>
                      </a:endParaRPr>
                    </a:p>
                  </a:txBody>
                  <a:tcPr marT="0" marB="0" marR="40575" marL="40575" anchor="ctr">
                    <a:solidFill>
                      <a:srgbClr val="FFFF00"/>
                    </a:solidFill>
                  </a:tcPr>
                </a:tc>
                <a:tc>
                  <a:txBody>
                    <a:bodyPr/>
                    <a:lstStyle/>
                    <a:p>
                      <a:pPr indent="0" lvl="0" marL="0" marR="0" rtl="0" algn="l">
                        <a:lnSpc>
                          <a:spcPct val="100000"/>
                        </a:lnSpc>
                        <a:spcBef>
                          <a:spcPts val="0"/>
                        </a:spcBef>
                        <a:spcAft>
                          <a:spcPts val="0"/>
                        </a:spcAft>
                        <a:buNone/>
                      </a:pPr>
                      <a:r>
                        <a:rPr lang="en-GB" sz="1800"/>
                        <a:t>Drinking water from an </a:t>
                      </a:r>
                      <a:r>
                        <a:rPr b="1" lang="en-GB" sz="1800">
                          <a:solidFill>
                            <a:srgbClr val="FF0000"/>
                          </a:solidFill>
                        </a:rPr>
                        <a:t>improved</a:t>
                      </a:r>
                      <a:r>
                        <a:rPr lang="en-GB" sz="1800"/>
                        <a:t> source for which collection time exceeds 30 minutes for a roundtrip including queuing.</a:t>
                      </a:r>
                      <a:endParaRPr sz="1800">
                        <a:latin typeface="Calibri"/>
                        <a:ea typeface="Calibri"/>
                        <a:cs typeface="Calibri"/>
                        <a:sym typeface="Calibri"/>
                      </a:endParaRPr>
                    </a:p>
                  </a:txBody>
                  <a:tcPr marT="0" marB="0" marR="40575" marL="40575" anchor="ctr"/>
                </a:tc>
              </a:tr>
              <a:tr h="555625">
                <a:tc>
                  <a:txBody>
                    <a:bodyPr/>
                    <a:lstStyle/>
                    <a:p>
                      <a:pPr indent="0" lvl="0" marL="0" marR="0" rtl="0" algn="l">
                        <a:lnSpc>
                          <a:spcPct val="100000"/>
                        </a:lnSpc>
                        <a:spcBef>
                          <a:spcPts val="0"/>
                        </a:spcBef>
                        <a:spcAft>
                          <a:spcPts val="0"/>
                        </a:spcAft>
                        <a:buNone/>
                      </a:pPr>
                      <a:r>
                        <a:rPr b="1" lang="en-GB" sz="1800">
                          <a:solidFill>
                            <a:srgbClr val="000000"/>
                          </a:solidFill>
                        </a:rPr>
                        <a:t>Unimproved</a:t>
                      </a:r>
                      <a:endParaRPr b="1" sz="1800">
                        <a:solidFill>
                          <a:srgbClr val="000000"/>
                        </a:solidFill>
                        <a:latin typeface="Calibri"/>
                        <a:ea typeface="Calibri"/>
                        <a:cs typeface="Calibri"/>
                        <a:sym typeface="Calibri"/>
                      </a:endParaRPr>
                    </a:p>
                  </a:txBody>
                  <a:tcPr marT="0" marB="0" marR="40575" marL="40575" anchor="ctr">
                    <a:solidFill>
                      <a:srgbClr val="FFD966"/>
                    </a:solidFill>
                  </a:tcPr>
                </a:tc>
                <a:tc>
                  <a:txBody>
                    <a:bodyPr/>
                    <a:lstStyle/>
                    <a:p>
                      <a:pPr indent="0" lvl="0" marL="0" marR="0" rtl="0" algn="l">
                        <a:lnSpc>
                          <a:spcPct val="100000"/>
                        </a:lnSpc>
                        <a:spcBef>
                          <a:spcPts val="0"/>
                        </a:spcBef>
                        <a:spcAft>
                          <a:spcPts val="0"/>
                        </a:spcAft>
                        <a:buNone/>
                      </a:pPr>
                      <a:r>
                        <a:rPr lang="en-GB" sz="1800"/>
                        <a:t>Drinking water from an unprotected dug well or unprotected spring.</a:t>
                      </a:r>
                      <a:endParaRPr sz="1800">
                        <a:latin typeface="Calibri"/>
                        <a:ea typeface="Calibri"/>
                        <a:cs typeface="Calibri"/>
                        <a:sym typeface="Calibri"/>
                      </a:endParaRPr>
                    </a:p>
                  </a:txBody>
                  <a:tcPr marT="0" marB="0" marR="40575" marL="40575" anchor="ctr"/>
                </a:tc>
              </a:tr>
              <a:tr h="610900">
                <a:tc>
                  <a:txBody>
                    <a:bodyPr/>
                    <a:lstStyle/>
                    <a:p>
                      <a:pPr indent="0" lvl="0" marL="0" marR="0" rtl="0" algn="l">
                        <a:lnSpc>
                          <a:spcPct val="100000"/>
                        </a:lnSpc>
                        <a:spcBef>
                          <a:spcPts val="0"/>
                        </a:spcBef>
                        <a:spcAft>
                          <a:spcPts val="0"/>
                        </a:spcAft>
                        <a:buNone/>
                      </a:pPr>
                      <a:r>
                        <a:rPr b="1" lang="en-GB" sz="1800">
                          <a:solidFill>
                            <a:srgbClr val="000000"/>
                          </a:solidFill>
                        </a:rPr>
                        <a:t>Surface water</a:t>
                      </a:r>
                      <a:endParaRPr b="1" sz="1800">
                        <a:solidFill>
                          <a:srgbClr val="000000"/>
                        </a:solidFill>
                        <a:latin typeface="Calibri"/>
                        <a:ea typeface="Calibri"/>
                        <a:cs typeface="Calibri"/>
                        <a:sym typeface="Calibri"/>
                      </a:endParaRPr>
                    </a:p>
                  </a:txBody>
                  <a:tcPr marT="0" marB="0" marR="40575" marL="40575" anchor="ctr">
                    <a:solidFill>
                      <a:srgbClr val="FFC000"/>
                    </a:solidFill>
                  </a:tcPr>
                </a:tc>
                <a:tc>
                  <a:txBody>
                    <a:bodyPr/>
                    <a:lstStyle/>
                    <a:p>
                      <a:pPr indent="0" lvl="0" marL="0" marR="0" rtl="0" algn="l">
                        <a:lnSpc>
                          <a:spcPct val="100000"/>
                        </a:lnSpc>
                        <a:spcBef>
                          <a:spcPts val="0"/>
                        </a:spcBef>
                        <a:spcAft>
                          <a:spcPts val="0"/>
                        </a:spcAft>
                        <a:buNone/>
                      </a:pPr>
                      <a:r>
                        <a:rPr lang="en-GB" sz="1800"/>
                        <a:t>Drinking water directly from a river, dam, lake, pond, stream, canal or irrigation canal.</a:t>
                      </a:r>
                      <a:endParaRPr sz="1800">
                        <a:latin typeface="Calibri"/>
                        <a:ea typeface="Calibri"/>
                        <a:cs typeface="Calibri"/>
                        <a:sym typeface="Calibri"/>
                      </a:endParaRPr>
                    </a:p>
                  </a:txBody>
                  <a:tcPr marT="0" marB="0" marR="40575" marL="40575" anchor="ctr"/>
                </a:tc>
              </a:tr>
              <a:tr h="1114000">
                <a:tc gridSpan="2">
                  <a:txBody>
                    <a:bodyPr/>
                    <a:lstStyle/>
                    <a:p>
                      <a:pPr indent="0" lvl="0" marL="0" marR="0" rtl="0" algn="l">
                        <a:lnSpc>
                          <a:spcPct val="100000"/>
                        </a:lnSpc>
                        <a:spcBef>
                          <a:spcPts val="0"/>
                        </a:spcBef>
                        <a:spcAft>
                          <a:spcPts val="0"/>
                        </a:spcAft>
                        <a:buClr>
                          <a:srgbClr val="FF0000"/>
                        </a:buClr>
                        <a:buSzPts val="1500"/>
                        <a:buFont typeface="Arial"/>
                        <a:buNone/>
                      </a:pPr>
                      <a:r>
                        <a:rPr b="1" lang="en-GB" sz="1500">
                          <a:solidFill>
                            <a:srgbClr val="FF0000"/>
                          </a:solidFill>
                        </a:rPr>
                        <a:t>Improved</a:t>
                      </a:r>
                      <a:r>
                        <a:rPr lang="en-GB" sz="1500"/>
                        <a:t> sources are better protected from faecal contamination by nature of their design. The category includes: piped water, boreholes or tubewells, protected dug wells, protected springs, rainwater, and packaged or delivered water. </a:t>
                      </a:r>
                      <a:endParaRPr/>
                    </a:p>
                  </a:txBody>
                  <a:tcPr marT="0" marB="0" marR="40575" marL="40575" anchor="ctr"/>
                </a:tc>
                <a:tc hMerge="1"/>
              </a:tr>
            </a:tbl>
          </a:graphicData>
        </a:graphic>
      </p:graphicFrame>
      <p:sp>
        <p:nvSpPr>
          <p:cNvPr id="669" name="Google Shape;669;p43"/>
          <p:cNvSpPr/>
          <p:nvPr/>
        </p:nvSpPr>
        <p:spPr>
          <a:xfrm>
            <a:off x="432905" y="6933555"/>
            <a:ext cx="9410698" cy="40011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GB" sz="1000">
                <a:solidFill>
                  <a:srgbClr val="000000"/>
                </a:solidFill>
                <a:latin typeface="Calibri"/>
                <a:ea typeface="Calibri"/>
                <a:cs typeface="Calibri"/>
                <a:sym typeface="Calibri"/>
              </a:rPr>
              <a:t>Source: Adapted from World Health Organization (WHO) and the United Nations Children’s Fund (UNICEF), 2017. Progress on Drinking Water, Sanitation and Hygiene: 2017 Update and SDG Baselines. Geneva. 66pp. https://washdata.org/reports. Reproduced with permission of the World Health Organization</a:t>
            </a:r>
            <a:endParaRPr sz="1000">
              <a:solidFill>
                <a:srgbClr val="E3284A"/>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44"/>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676" name="Google Shape;676;p44"/>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7F7F7F"/>
              </a:buClr>
              <a:buSzPts val="2800"/>
              <a:buChar char="•"/>
            </a:pPr>
            <a:r>
              <a:rPr lang="en-GB">
                <a:solidFill>
                  <a:srgbClr val="7F7F7F"/>
                </a:solidFill>
              </a:rPr>
              <a:t>Microbial and chemical hazards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Short-term and long-term disease</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Global goals</a:t>
            </a:r>
            <a:endParaRPr/>
          </a:p>
          <a:p>
            <a:pPr indent="-228600" lvl="0" marL="228600" rtl="0" algn="l">
              <a:lnSpc>
                <a:spcPct val="90000"/>
              </a:lnSpc>
              <a:spcBef>
                <a:spcPts val="1000"/>
              </a:spcBef>
              <a:spcAft>
                <a:spcPts val="0"/>
              </a:spcAft>
              <a:buClr>
                <a:srgbClr val="0070C0"/>
              </a:buClr>
              <a:buSzPts val="2800"/>
              <a:buChar char="•"/>
            </a:pPr>
            <a:r>
              <a:rPr b="1" lang="en-GB">
                <a:solidFill>
                  <a:srgbClr val="0070C0"/>
                </a:solidFill>
              </a:rPr>
              <a:t>Service level inequalities</a:t>
            </a:r>
            <a:endParaRPr/>
          </a:p>
          <a:p>
            <a:pPr indent="-228600" lvl="0" marL="228600" rtl="0" algn="l">
              <a:lnSpc>
                <a:spcPct val="90000"/>
              </a:lnSpc>
              <a:spcBef>
                <a:spcPts val="1000"/>
              </a:spcBef>
              <a:spcAft>
                <a:spcPts val="0"/>
              </a:spcAft>
              <a:buClr>
                <a:schemeClr val="dk1"/>
              </a:buClr>
              <a:buSzPts val="2800"/>
              <a:buChar char="•"/>
            </a:pPr>
            <a:r>
              <a:rPr lang="en-GB"/>
              <a:t>Water Safety Planning</a:t>
            </a:r>
            <a:endParaRPr/>
          </a:p>
          <a:p>
            <a:pPr indent="-228600" lvl="0" marL="228600" rtl="0" algn="l">
              <a:lnSpc>
                <a:spcPct val="90000"/>
              </a:lnSpc>
              <a:spcBef>
                <a:spcPts val="1000"/>
              </a:spcBef>
              <a:spcAft>
                <a:spcPts val="0"/>
              </a:spcAft>
              <a:buClr>
                <a:schemeClr val="dk1"/>
              </a:buClr>
              <a:buSzPts val="2800"/>
              <a:buChar char="•"/>
            </a:pPr>
            <a:r>
              <a:rPr lang="en-GB"/>
              <a:t>Transformative WASH</a:t>
            </a:r>
            <a:endParaRPr/>
          </a:p>
          <a:p>
            <a:pPr indent="-50800" lvl="0" marL="228600" rtl="0" algn="l">
              <a:lnSpc>
                <a:spcPct val="90000"/>
              </a:lnSpc>
              <a:spcBef>
                <a:spcPts val="1000"/>
              </a:spcBef>
              <a:spcAft>
                <a:spcPts val="0"/>
              </a:spcAft>
              <a:buClr>
                <a:schemeClr val="dk1"/>
              </a:buClr>
              <a:buSzPts val="2800"/>
              <a:buNone/>
            </a:pPr>
            <a:r>
              <a:t/>
            </a:r>
            <a:endParaRPr/>
          </a:p>
        </p:txBody>
      </p:sp>
      <p:pic>
        <p:nvPicPr>
          <p:cNvPr descr="A group of people standing in front of a building&#10;&#10;Description automatically generated" id="677" name="Google Shape;677;p44"/>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678" name="Google Shape;678;p44"/>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Supply at Shwedagon Pagoda”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sp>
        <p:nvSpPr>
          <p:cNvPr id="684" name="Google Shape;684;p45"/>
          <p:cNvSpPr txBox="1"/>
          <p:nvPr>
            <p:ph type="title"/>
          </p:nvPr>
        </p:nvSpPr>
        <p:spPr>
          <a:xfrm>
            <a:off x="524669" y="563317"/>
            <a:ext cx="9410700" cy="120108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Drinking-Water</a:t>
            </a:r>
            <a:br>
              <a:rPr lang="en-GB" cap="small"/>
            </a:br>
            <a:r>
              <a:rPr lang="en-GB" sz="3400" cap="small"/>
              <a:t>Household Service Levels</a:t>
            </a:r>
            <a:endParaRPr/>
          </a:p>
        </p:txBody>
      </p:sp>
      <p:pic>
        <p:nvPicPr>
          <p:cNvPr id="685" name="Google Shape;685;p45"/>
          <p:cNvPicPr preferRelativeResize="0"/>
          <p:nvPr>
            <p:ph idx="1" type="body"/>
          </p:nvPr>
        </p:nvPicPr>
        <p:blipFill rotWithShape="1">
          <a:blip r:embed="rId3">
            <a:alphaModFix/>
          </a:blip>
          <a:srcRect b="0" l="0" r="0" t="0"/>
          <a:stretch/>
        </p:blipFill>
        <p:spPr>
          <a:xfrm>
            <a:off x="15481" y="2268463"/>
            <a:ext cx="10429075" cy="4316633"/>
          </a:xfrm>
          <a:prstGeom prst="rect">
            <a:avLst/>
          </a:prstGeom>
          <a:noFill/>
          <a:ln>
            <a:noFill/>
          </a:ln>
        </p:spPr>
      </p:pic>
      <p:cxnSp>
        <p:nvCxnSpPr>
          <p:cNvPr id="686" name="Google Shape;686;p45"/>
          <p:cNvCxnSpPr/>
          <p:nvPr/>
        </p:nvCxnSpPr>
        <p:spPr>
          <a:xfrm rot="10800000">
            <a:off x="8902427" y="5220791"/>
            <a:ext cx="0" cy="1007416"/>
          </a:xfrm>
          <a:prstGeom prst="straightConnector1">
            <a:avLst/>
          </a:prstGeom>
          <a:noFill/>
          <a:ln cap="flat" cmpd="sng" w="19050">
            <a:solidFill>
              <a:schemeClr val="accent2"/>
            </a:solidFill>
            <a:prstDash val="solid"/>
            <a:miter lim="800000"/>
            <a:headEnd len="sm" w="sm" type="none"/>
            <a:tailEnd len="med" w="med" type="triangle"/>
          </a:ln>
        </p:spPr>
      </p:cxnSp>
      <p:sp>
        <p:nvSpPr>
          <p:cNvPr id="687" name="Google Shape;687;p45"/>
          <p:cNvSpPr txBox="1"/>
          <p:nvPr/>
        </p:nvSpPr>
        <p:spPr>
          <a:xfrm>
            <a:off x="524669" y="6751724"/>
            <a:ext cx="960189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Data reported in: JMP (2017) </a:t>
            </a:r>
            <a:r>
              <a:rPr i="1" lang="en-GB" sz="1000">
                <a:solidFill>
                  <a:schemeClr val="dk1"/>
                </a:solidFill>
                <a:latin typeface="Calibri"/>
                <a:ea typeface="Calibri"/>
                <a:cs typeface="Calibri"/>
                <a:sym typeface="Calibri"/>
              </a:rPr>
              <a:t>Progress on Drinking Water, Sanitation and Hygiene: 2017 Update and SDG Baselines</a:t>
            </a:r>
            <a:r>
              <a:rPr lang="en-GB" sz="1000">
                <a:solidFill>
                  <a:schemeClr val="dk1"/>
                </a:solidFill>
                <a:latin typeface="Calibri"/>
                <a:ea typeface="Calibri"/>
                <a:cs typeface="Calibri"/>
                <a:sym typeface="Calibri"/>
              </a:rPr>
              <a:t>. doi: 10.1111 / tmi.12329</a:t>
            </a:r>
            <a:r>
              <a:rPr lang="en-GB" sz="1000">
                <a:solidFill>
                  <a:srgbClr val="E3284A"/>
                </a:solidFill>
                <a:latin typeface="Calibri"/>
                <a:ea typeface="Calibri"/>
                <a:cs typeface="Calibri"/>
                <a:sym typeface="Calibri"/>
              </a:rPr>
              <a:t>. </a:t>
            </a:r>
            <a:endParaRPr/>
          </a:p>
          <a:p>
            <a:pPr indent="0" lvl="0" marL="0" marR="0" rtl="0" algn="l">
              <a:spcBef>
                <a:spcPts val="0"/>
              </a:spcBef>
              <a:spcAft>
                <a:spcPts val="0"/>
              </a:spcAft>
              <a:buNone/>
            </a:pPr>
            <a:r>
              <a:rPr lang="en-GB" sz="1000">
                <a:solidFill>
                  <a:schemeClr val="dk1"/>
                </a:solidFill>
                <a:latin typeface="Calibri"/>
                <a:ea typeface="Calibri"/>
                <a:cs typeface="Calibri"/>
                <a:sym typeface="Calibri"/>
              </a:rPr>
              <a:t>Chart produced at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https://washdata.org/data</a:t>
            </a:r>
            <a:r>
              <a:rPr lang="en-GB" sz="1000">
                <a:solidFill>
                  <a:schemeClr val="dk1"/>
                </a:solidFill>
                <a:latin typeface="Calibri"/>
                <a:ea typeface="Calibri"/>
                <a:cs typeface="Calibri"/>
                <a:sym typeface="Calibri"/>
              </a:rPr>
              <a:t> (Accessed [18/04/2019])</a:t>
            </a:r>
            <a:endParaRPr/>
          </a:p>
        </p:txBody>
      </p:sp>
      <p:pic>
        <p:nvPicPr>
          <p:cNvPr id="688" name="Google Shape;688;p45"/>
          <p:cNvPicPr preferRelativeResize="0"/>
          <p:nvPr/>
        </p:nvPicPr>
        <p:blipFill rotWithShape="1">
          <a:blip r:embed="rId5">
            <a:alphaModFix/>
          </a:blip>
          <a:srcRect b="43346" l="83732" r="8006" t="40844"/>
          <a:stretch/>
        </p:blipFill>
        <p:spPr>
          <a:xfrm>
            <a:off x="1197571" y="3348583"/>
            <a:ext cx="1747002" cy="138382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46"/>
          <p:cNvSpPr txBox="1"/>
          <p:nvPr/>
        </p:nvSpPr>
        <p:spPr>
          <a:xfrm>
            <a:off x="524669" y="563318"/>
            <a:ext cx="9410700"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r>
              <a:rPr lang="en-GB" sz="4400" cap="small">
                <a:solidFill>
                  <a:schemeClr val="dk1"/>
                </a:solidFill>
                <a:latin typeface="Calibri"/>
                <a:ea typeface="Calibri"/>
                <a:cs typeface="Calibri"/>
                <a:sym typeface="Calibri"/>
              </a:rPr>
              <a:t>Eastern and South-eastern Asia</a:t>
            </a:r>
            <a:endParaRPr/>
          </a:p>
          <a:p>
            <a:pPr indent="0" lvl="0" marL="0" marR="0" rtl="0" algn="l">
              <a:lnSpc>
                <a:spcPct val="90000"/>
              </a:lnSpc>
              <a:spcBef>
                <a:spcPts val="0"/>
              </a:spcBef>
              <a:spcAft>
                <a:spcPts val="0"/>
              </a:spcAft>
              <a:buNone/>
            </a:pPr>
            <a:r>
              <a:rPr lang="en-GB" sz="3400" cap="small">
                <a:solidFill>
                  <a:schemeClr val="dk1"/>
                </a:solidFill>
                <a:latin typeface="Calibri"/>
                <a:ea typeface="Calibri"/>
                <a:cs typeface="Calibri"/>
                <a:sym typeface="Calibri"/>
              </a:rPr>
              <a:t>Household Drinking Water</a:t>
            </a:r>
            <a:endParaRPr/>
          </a:p>
        </p:txBody>
      </p:sp>
      <p:sp>
        <p:nvSpPr>
          <p:cNvPr id="695" name="Google Shape;695;p46"/>
          <p:cNvSpPr txBox="1"/>
          <p:nvPr/>
        </p:nvSpPr>
        <p:spPr>
          <a:xfrm>
            <a:off x="524669" y="6997945"/>
            <a:ext cx="960189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Chart produced at </a:t>
            </a:r>
            <a:r>
              <a:rPr lang="en-GB" sz="1000" u="sng">
                <a:solidFill>
                  <a:schemeClr val="dk1"/>
                </a:solidFill>
                <a:latin typeface="Calibri"/>
                <a:ea typeface="Calibri"/>
                <a:cs typeface="Calibri"/>
                <a:sym typeface="Calibri"/>
                <a:hlinkClick r:id="rId3">
                  <a:extLst>
                    <a:ext uri="{A12FA001-AC4F-418D-AE19-62706E023703}">
                      <ahyp:hlinkClr val="tx"/>
                    </a:ext>
                  </a:extLst>
                </a:hlinkClick>
              </a:rPr>
              <a:t>https://washdata.org/data</a:t>
            </a:r>
            <a:r>
              <a:rPr lang="en-GB" sz="1000">
                <a:solidFill>
                  <a:schemeClr val="dk1"/>
                </a:solidFill>
                <a:latin typeface="Calibri"/>
                <a:ea typeface="Calibri"/>
                <a:cs typeface="Calibri"/>
                <a:sym typeface="Calibri"/>
              </a:rPr>
              <a:t> (Accessed [28/02/2020])</a:t>
            </a:r>
            <a:endParaRPr/>
          </a:p>
        </p:txBody>
      </p:sp>
      <p:pic>
        <p:nvPicPr>
          <p:cNvPr id="696" name="Google Shape;696;p46"/>
          <p:cNvPicPr preferRelativeResize="0"/>
          <p:nvPr/>
        </p:nvPicPr>
        <p:blipFill rotWithShape="1">
          <a:blip r:embed="rId4">
            <a:alphaModFix/>
          </a:blip>
          <a:srcRect b="43346" l="83732" r="8006" t="40844"/>
          <a:stretch/>
        </p:blipFill>
        <p:spPr>
          <a:xfrm>
            <a:off x="8470379" y="1836415"/>
            <a:ext cx="1080120" cy="855581"/>
          </a:xfrm>
          <a:prstGeom prst="rect">
            <a:avLst/>
          </a:prstGeom>
          <a:noFill/>
          <a:ln>
            <a:noFill/>
          </a:ln>
        </p:spPr>
      </p:pic>
      <p:sp>
        <p:nvSpPr>
          <p:cNvPr id="697" name="Google Shape;697;p46"/>
          <p:cNvSpPr txBox="1"/>
          <p:nvPr>
            <p:ph idx="1" type="body"/>
          </p:nvPr>
        </p:nvSpPr>
        <p:spPr>
          <a:xfrm>
            <a:off x="395288" y="2733675"/>
            <a:ext cx="9410700" cy="2409825"/>
          </a:xfrm>
          <a:prstGeom prst="rect">
            <a:avLst/>
          </a:prstGeom>
          <a:noFill/>
          <a:ln>
            <a:noFill/>
          </a:ln>
        </p:spPr>
        <p:txBody>
          <a:bodyPr anchorCtr="0" anchor="t" bIns="45700" lIns="91425" spcFirstLastPara="1" rIns="91425" wrap="square" tIns="45700">
            <a:noAutofit/>
          </a:bodyPr>
          <a:lstStyle/>
          <a:p>
            <a:pPr indent="-50800" lvl="0" marL="228600" rtl="0" algn="l">
              <a:lnSpc>
                <a:spcPct val="90000"/>
              </a:lnSpc>
              <a:spcBef>
                <a:spcPts val="0"/>
              </a:spcBef>
              <a:spcAft>
                <a:spcPts val="0"/>
              </a:spcAft>
              <a:buClr>
                <a:schemeClr val="dk1"/>
              </a:buClr>
              <a:buSzPts val="2800"/>
              <a:buNone/>
            </a:pPr>
            <a:r>
              <a:t/>
            </a:r>
            <a:endParaRPr/>
          </a:p>
        </p:txBody>
      </p:sp>
      <p:pic>
        <p:nvPicPr>
          <p:cNvPr id="698" name="Google Shape;698;p46"/>
          <p:cNvPicPr preferRelativeResize="0"/>
          <p:nvPr/>
        </p:nvPicPr>
        <p:blipFill rotWithShape="1">
          <a:blip r:embed="rId5">
            <a:alphaModFix/>
          </a:blip>
          <a:srcRect b="0" l="0" r="0" t="0"/>
          <a:stretch/>
        </p:blipFill>
        <p:spPr>
          <a:xfrm>
            <a:off x="-3164" y="2523780"/>
            <a:ext cx="10460038" cy="4297967"/>
          </a:xfrm>
          <a:prstGeom prst="rect">
            <a:avLst/>
          </a:prstGeom>
          <a:noFill/>
          <a:ln>
            <a:noFill/>
          </a:ln>
        </p:spPr>
      </p:pic>
      <p:cxnSp>
        <p:nvCxnSpPr>
          <p:cNvPr id="699" name="Google Shape;699;p46"/>
          <p:cNvCxnSpPr/>
          <p:nvPr/>
        </p:nvCxnSpPr>
        <p:spPr>
          <a:xfrm rot="10800000">
            <a:off x="6814195" y="6690772"/>
            <a:ext cx="0" cy="690259"/>
          </a:xfrm>
          <a:prstGeom prst="straightConnector1">
            <a:avLst/>
          </a:prstGeom>
          <a:noFill/>
          <a:ln cap="flat" cmpd="sng" w="19050">
            <a:solidFill>
              <a:schemeClr val="accent2"/>
            </a:solidFill>
            <a:prstDash val="solid"/>
            <a:miter lim="800000"/>
            <a:headEnd len="sm" w="sm" type="none"/>
            <a:tailEnd len="med" w="med" type="triangle"/>
          </a:ln>
        </p:spPr>
      </p:cxn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47"/>
          <p:cNvPicPr preferRelativeResize="0"/>
          <p:nvPr/>
        </p:nvPicPr>
        <p:blipFill rotWithShape="1">
          <a:blip r:embed="rId3">
            <a:alphaModFix/>
          </a:blip>
          <a:srcRect b="0" l="0" r="0" t="0"/>
          <a:stretch/>
        </p:blipFill>
        <p:spPr>
          <a:xfrm>
            <a:off x="4293915" y="13830"/>
            <a:ext cx="6166123" cy="7562226"/>
          </a:xfrm>
          <a:prstGeom prst="rect">
            <a:avLst/>
          </a:prstGeom>
          <a:noFill/>
          <a:ln>
            <a:noFill/>
          </a:ln>
        </p:spPr>
      </p:pic>
      <p:sp>
        <p:nvSpPr>
          <p:cNvPr id="706" name="Google Shape;706;p47"/>
          <p:cNvSpPr txBox="1"/>
          <p:nvPr>
            <p:ph type="title"/>
          </p:nvPr>
        </p:nvSpPr>
        <p:spPr>
          <a:xfrm>
            <a:off x="524669" y="563317"/>
            <a:ext cx="3697238" cy="120108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Global Drinking-Water</a:t>
            </a:r>
            <a:br>
              <a:rPr lang="en-GB" cap="small"/>
            </a:br>
            <a:r>
              <a:rPr lang="en-GB" sz="3400" cap="small"/>
              <a:t>Household Service Levels</a:t>
            </a:r>
            <a:endParaRPr/>
          </a:p>
        </p:txBody>
      </p:sp>
      <p:sp>
        <p:nvSpPr>
          <p:cNvPr id="707" name="Google Shape;707;p47"/>
          <p:cNvSpPr txBox="1"/>
          <p:nvPr/>
        </p:nvSpPr>
        <p:spPr>
          <a:xfrm>
            <a:off x="524669" y="6751724"/>
            <a:ext cx="398527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Data reported in: JMP (2019) </a:t>
            </a:r>
            <a:r>
              <a:rPr i="1" lang="en-GB" sz="1000">
                <a:solidFill>
                  <a:schemeClr val="dk1"/>
                </a:solidFill>
                <a:latin typeface="Calibri"/>
                <a:ea typeface="Calibri"/>
                <a:cs typeface="Calibri"/>
                <a:sym typeface="Calibri"/>
              </a:rPr>
              <a:t>Progress on household drinking water, sanitation and hygiene 2000-2017. Special focus on inequalities. </a:t>
            </a:r>
            <a:r>
              <a:rPr lang="en-GB" sz="1000">
                <a:solidFill>
                  <a:schemeClr val="dk1"/>
                </a:solidFill>
                <a:latin typeface="Calibri"/>
                <a:ea typeface="Calibri"/>
                <a:cs typeface="Calibri"/>
                <a:sym typeface="Calibri"/>
              </a:rPr>
              <a:t>New York, USA.</a:t>
            </a:r>
            <a:endParaRPr/>
          </a:p>
        </p:txBody>
      </p:sp>
      <p:sp>
        <p:nvSpPr>
          <p:cNvPr id="708" name="Google Shape;708;p47"/>
          <p:cNvSpPr txBox="1"/>
          <p:nvPr/>
        </p:nvSpPr>
        <p:spPr>
          <a:xfrm>
            <a:off x="621507" y="3298641"/>
            <a:ext cx="3024336" cy="163121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2500">
                <a:solidFill>
                  <a:srgbClr val="0070C0"/>
                </a:solidFill>
                <a:latin typeface="Calibri"/>
                <a:ea typeface="Calibri"/>
                <a:cs typeface="Calibri"/>
                <a:sym typeface="Calibri"/>
              </a:rPr>
              <a:t>Charts show proportion of people with at least basic water services.</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3" name="Shape 713"/>
        <p:cNvGrpSpPr/>
        <p:nvPr/>
      </p:nvGrpSpPr>
      <p:grpSpPr>
        <a:xfrm>
          <a:off x="0" y="0"/>
          <a:ext cx="0" cy="0"/>
          <a:chOff x="0" y="0"/>
          <a:chExt cx="0" cy="0"/>
        </a:xfrm>
      </p:grpSpPr>
      <p:sp>
        <p:nvSpPr>
          <p:cNvPr id="714" name="Google Shape;714;p48"/>
          <p:cNvSpPr txBox="1"/>
          <p:nvPr>
            <p:ph type="title"/>
          </p:nvPr>
        </p:nvSpPr>
        <p:spPr>
          <a:xfrm>
            <a:off x="408995" y="539279"/>
            <a:ext cx="9410700" cy="8112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Drinking-Water</a:t>
            </a:r>
            <a:br>
              <a:rPr lang="en-GB" cap="small"/>
            </a:br>
            <a:r>
              <a:rPr lang="en-GB" sz="3400" cap="small"/>
              <a:t>Household Service Levels 2000 – 2017 </a:t>
            </a:r>
            <a:endParaRPr/>
          </a:p>
        </p:txBody>
      </p:sp>
      <p:sp>
        <p:nvSpPr>
          <p:cNvPr id="715" name="Google Shape;715;p48"/>
          <p:cNvSpPr txBox="1"/>
          <p:nvPr/>
        </p:nvSpPr>
        <p:spPr>
          <a:xfrm>
            <a:off x="524669" y="6804967"/>
            <a:ext cx="960189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Chart produced at </a:t>
            </a:r>
            <a:r>
              <a:rPr lang="en-GB" sz="1000" u="sng">
                <a:solidFill>
                  <a:schemeClr val="dk1"/>
                </a:solidFill>
                <a:latin typeface="Calibri"/>
                <a:ea typeface="Calibri"/>
                <a:cs typeface="Calibri"/>
                <a:sym typeface="Calibri"/>
                <a:hlinkClick r:id="rId3">
                  <a:extLst>
                    <a:ext uri="{A12FA001-AC4F-418D-AE19-62706E023703}">
                      <ahyp:hlinkClr val="tx"/>
                    </a:ext>
                  </a:extLst>
                </a:hlinkClick>
              </a:rPr>
              <a:t>https://washdata.org/data</a:t>
            </a:r>
            <a:r>
              <a:rPr lang="en-GB" sz="1000">
                <a:solidFill>
                  <a:schemeClr val="dk1"/>
                </a:solidFill>
                <a:latin typeface="Calibri"/>
                <a:ea typeface="Calibri"/>
                <a:cs typeface="Calibri"/>
                <a:sym typeface="Calibri"/>
              </a:rPr>
              <a:t> (Accessed [28/02/2020])</a:t>
            </a:r>
            <a:endParaRPr/>
          </a:p>
        </p:txBody>
      </p:sp>
      <p:pic>
        <p:nvPicPr>
          <p:cNvPr id="716" name="Google Shape;716;p48"/>
          <p:cNvPicPr preferRelativeResize="0"/>
          <p:nvPr/>
        </p:nvPicPr>
        <p:blipFill rotWithShape="1">
          <a:blip r:embed="rId4">
            <a:alphaModFix/>
          </a:blip>
          <a:srcRect b="42219" l="84569" r="6748" t="38982"/>
          <a:stretch/>
        </p:blipFill>
        <p:spPr>
          <a:xfrm>
            <a:off x="8119063" y="3420591"/>
            <a:ext cx="1700632" cy="1620848"/>
          </a:xfrm>
          <a:prstGeom prst="rect">
            <a:avLst/>
          </a:prstGeom>
          <a:noFill/>
          <a:ln>
            <a:noFill/>
          </a:ln>
        </p:spPr>
      </p:pic>
      <p:pic>
        <p:nvPicPr>
          <p:cNvPr id="717" name="Google Shape;717;p48"/>
          <p:cNvPicPr preferRelativeResize="0"/>
          <p:nvPr/>
        </p:nvPicPr>
        <p:blipFill rotWithShape="1">
          <a:blip r:embed="rId5">
            <a:alphaModFix/>
          </a:blip>
          <a:srcRect b="0" l="0" r="0" t="0"/>
          <a:stretch/>
        </p:blipFill>
        <p:spPr>
          <a:xfrm>
            <a:off x="990018" y="2052439"/>
            <a:ext cx="7030219" cy="460658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2" name="Shape 722"/>
        <p:cNvGrpSpPr/>
        <p:nvPr/>
      </p:nvGrpSpPr>
      <p:grpSpPr>
        <a:xfrm>
          <a:off x="0" y="0"/>
          <a:ext cx="0" cy="0"/>
          <a:chOff x="0" y="0"/>
          <a:chExt cx="0" cy="0"/>
        </a:xfrm>
      </p:grpSpPr>
      <p:sp>
        <p:nvSpPr>
          <p:cNvPr id="723" name="Google Shape;723;p49"/>
          <p:cNvSpPr txBox="1"/>
          <p:nvPr>
            <p:ph type="title"/>
          </p:nvPr>
        </p:nvSpPr>
        <p:spPr>
          <a:xfrm>
            <a:off x="408995" y="539279"/>
            <a:ext cx="9410700" cy="81121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Drinking-Water</a:t>
            </a:r>
            <a:br>
              <a:rPr lang="en-GB" cap="small"/>
            </a:br>
            <a:r>
              <a:rPr lang="en-GB" sz="3400" cap="small"/>
              <a:t>Rural vs. Urban Households</a:t>
            </a:r>
            <a:endParaRPr/>
          </a:p>
        </p:txBody>
      </p:sp>
      <p:pic>
        <p:nvPicPr>
          <p:cNvPr id="724" name="Google Shape;724;p49"/>
          <p:cNvPicPr preferRelativeResize="0"/>
          <p:nvPr/>
        </p:nvPicPr>
        <p:blipFill rotWithShape="1">
          <a:blip r:embed="rId3">
            <a:alphaModFix/>
          </a:blip>
          <a:srcRect b="42219" l="84569" r="6748" t="38982"/>
          <a:stretch/>
        </p:blipFill>
        <p:spPr>
          <a:xfrm>
            <a:off x="8119063" y="2970207"/>
            <a:ext cx="1700632" cy="1620848"/>
          </a:xfrm>
          <a:prstGeom prst="rect">
            <a:avLst/>
          </a:prstGeom>
          <a:noFill/>
          <a:ln>
            <a:noFill/>
          </a:ln>
        </p:spPr>
      </p:pic>
      <p:pic>
        <p:nvPicPr>
          <p:cNvPr id="725" name="Google Shape;725;p49"/>
          <p:cNvPicPr preferRelativeResize="0"/>
          <p:nvPr>
            <p:ph idx="1" type="body"/>
          </p:nvPr>
        </p:nvPicPr>
        <p:blipFill rotWithShape="1">
          <a:blip r:embed="rId4">
            <a:alphaModFix/>
          </a:blip>
          <a:srcRect b="0" l="0" r="0" t="0"/>
          <a:stretch/>
        </p:blipFill>
        <p:spPr>
          <a:xfrm>
            <a:off x="981547" y="1836415"/>
            <a:ext cx="6336704" cy="4746872"/>
          </a:xfrm>
          <a:prstGeom prst="rect">
            <a:avLst/>
          </a:prstGeom>
          <a:noFill/>
          <a:ln>
            <a:noFill/>
          </a:ln>
        </p:spPr>
      </p:pic>
      <p:sp>
        <p:nvSpPr>
          <p:cNvPr id="726" name="Google Shape;726;p49"/>
          <p:cNvSpPr txBox="1"/>
          <p:nvPr/>
        </p:nvSpPr>
        <p:spPr>
          <a:xfrm>
            <a:off x="524669" y="6804967"/>
            <a:ext cx="960189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Chart produced at </a:t>
            </a:r>
            <a:r>
              <a:rPr lang="en-GB" sz="1000" u="sng">
                <a:solidFill>
                  <a:schemeClr val="dk1"/>
                </a:solidFill>
                <a:latin typeface="Calibri"/>
                <a:ea typeface="Calibri"/>
                <a:cs typeface="Calibri"/>
                <a:sym typeface="Calibri"/>
                <a:hlinkClick r:id="rId5">
                  <a:extLst>
                    <a:ext uri="{A12FA001-AC4F-418D-AE19-62706E023703}">
                      <ahyp:hlinkClr val="tx"/>
                    </a:ext>
                  </a:extLst>
                </a:hlinkClick>
              </a:rPr>
              <a:t>https://washdata.org/data</a:t>
            </a:r>
            <a:r>
              <a:rPr lang="en-GB" sz="1000">
                <a:solidFill>
                  <a:schemeClr val="dk1"/>
                </a:solidFill>
                <a:latin typeface="Calibri"/>
                <a:ea typeface="Calibri"/>
                <a:cs typeface="Calibri"/>
                <a:sym typeface="Calibri"/>
              </a:rPr>
              <a:t> (Accessed [28/02/2020])</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graphicFrame>
        <p:nvGraphicFramePr>
          <p:cNvPr id="262" name="Google Shape;262;p5"/>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263" name="Google Shape;263;p5"/>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264" name="Google Shape;264;p5"/>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265" name="Google Shape;265;p5"/>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266" name="Google Shape;266;p5"/>
          <p:cNvSpPr/>
          <p:nvPr/>
        </p:nvSpPr>
        <p:spPr>
          <a:xfrm>
            <a:off x="1651720" y="4644727"/>
            <a:ext cx="5495156" cy="24417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via the environment.</a:t>
            </a:r>
            <a:endParaRPr/>
          </a:p>
        </p:txBody>
      </p:sp>
      <p:pic>
        <p:nvPicPr>
          <p:cNvPr id="267" name="Google Shape;267;p5"/>
          <p:cNvPicPr preferRelativeResize="0"/>
          <p:nvPr/>
        </p:nvPicPr>
        <p:blipFill rotWithShape="1">
          <a:blip r:embed="rId3">
            <a:alphaModFix/>
          </a:blip>
          <a:srcRect b="0" l="0" r="4447" t="0"/>
          <a:stretch/>
        </p:blipFill>
        <p:spPr>
          <a:xfrm>
            <a:off x="7146876" y="4625640"/>
            <a:ext cx="3027451" cy="2448333"/>
          </a:xfrm>
          <a:prstGeom prst="rect">
            <a:avLst/>
          </a:prstGeom>
          <a:noFill/>
          <a:ln>
            <a:noFill/>
          </a:ln>
        </p:spPr>
      </p:pic>
      <p:pic>
        <p:nvPicPr>
          <p:cNvPr id="268" name="Google Shape;268;p5"/>
          <p:cNvPicPr preferRelativeResize="0"/>
          <p:nvPr/>
        </p:nvPicPr>
        <p:blipFill rotWithShape="1">
          <a:blip r:embed="rId4">
            <a:alphaModFix/>
          </a:blip>
          <a:srcRect b="0" l="-1" r="2846" t="31686"/>
          <a:stretch/>
        </p:blipFill>
        <p:spPr>
          <a:xfrm>
            <a:off x="7155763" y="3132559"/>
            <a:ext cx="3027451" cy="1466498"/>
          </a:xfrm>
          <a:prstGeom prst="rect">
            <a:avLst/>
          </a:prstGeom>
          <a:noFill/>
          <a:ln>
            <a:noFill/>
          </a:ln>
        </p:spPr>
      </p:pic>
      <p:sp>
        <p:nvSpPr>
          <p:cNvPr id="269" name="Google Shape;269;p5"/>
          <p:cNvSpPr/>
          <p:nvPr/>
        </p:nvSpPr>
        <p:spPr>
          <a:xfrm>
            <a:off x="1660607" y="3132559"/>
            <a:ext cx="5495156" cy="14858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Supply</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through direct water use.</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sp>
        <p:nvSpPr>
          <p:cNvPr id="732" name="Google Shape;732;p50"/>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Drinking-water</a:t>
            </a:r>
            <a:br>
              <a:rPr lang="en-GB" cap="small"/>
            </a:br>
            <a:r>
              <a:rPr lang="en-GB" sz="3400" cap="small"/>
              <a:t>Uneven Service Levels</a:t>
            </a:r>
            <a:endParaRPr/>
          </a:p>
        </p:txBody>
      </p:sp>
      <p:sp>
        <p:nvSpPr>
          <p:cNvPr id="733" name="Google Shape;733;p50"/>
          <p:cNvSpPr txBox="1"/>
          <p:nvPr>
            <p:ph idx="1" type="body"/>
          </p:nvPr>
        </p:nvSpPr>
        <p:spPr>
          <a:xfrm>
            <a:off x="729681" y="2439558"/>
            <a:ext cx="9021783" cy="410445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chemeClr val="dk1"/>
              </a:buClr>
              <a:buSzPts val="2800"/>
              <a:buNone/>
            </a:pPr>
            <a:r>
              <a:rPr lang="en-GB"/>
              <a:t>Households with Piped Water Supply</a:t>
            </a:r>
            <a:endParaRPr/>
          </a:p>
          <a:p>
            <a:pPr indent="-228600" lvl="0" marL="228600" rtl="0" algn="l">
              <a:lnSpc>
                <a:spcPct val="90000"/>
              </a:lnSpc>
              <a:spcBef>
                <a:spcPts val="1000"/>
              </a:spcBef>
              <a:spcAft>
                <a:spcPts val="0"/>
              </a:spcAft>
              <a:buClr>
                <a:schemeClr val="dk1"/>
              </a:buClr>
              <a:buSzPts val="2000"/>
              <a:buChar char="•"/>
            </a:pPr>
            <a:r>
              <a:rPr lang="en-GB" sz="2000"/>
              <a:t>4% Myanmar</a:t>
            </a:r>
            <a:endParaRPr/>
          </a:p>
          <a:p>
            <a:pPr indent="-228600" lvl="0" marL="228600" rtl="0" algn="l">
              <a:lnSpc>
                <a:spcPct val="90000"/>
              </a:lnSpc>
              <a:spcBef>
                <a:spcPts val="1000"/>
              </a:spcBef>
              <a:spcAft>
                <a:spcPts val="0"/>
              </a:spcAft>
              <a:buClr>
                <a:schemeClr val="dk1"/>
              </a:buClr>
              <a:buSzPts val="2000"/>
              <a:buChar char="•"/>
            </a:pPr>
            <a:r>
              <a:rPr lang="en-GB" sz="2000"/>
              <a:t>31% Chin state</a:t>
            </a:r>
            <a:endParaRPr/>
          </a:p>
          <a:p>
            <a:pPr indent="-228600" lvl="0" marL="228600" rtl="0" algn="l">
              <a:lnSpc>
                <a:spcPct val="90000"/>
              </a:lnSpc>
              <a:spcBef>
                <a:spcPts val="1000"/>
              </a:spcBef>
              <a:spcAft>
                <a:spcPts val="0"/>
              </a:spcAft>
              <a:buClr>
                <a:schemeClr val="dk1"/>
              </a:buClr>
              <a:buSzPts val="2000"/>
              <a:buChar char="•"/>
            </a:pPr>
            <a:r>
              <a:rPr lang="en-GB" sz="2000"/>
              <a:t>11% Kayah state, Tanintharyi region, Yangon region</a:t>
            </a:r>
            <a:endParaRPr/>
          </a:p>
          <a:p>
            <a:pPr indent="-228600" lvl="0" marL="228600" rtl="0" algn="l">
              <a:lnSpc>
                <a:spcPct val="90000"/>
              </a:lnSpc>
              <a:spcBef>
                <a:spcPts val="1000"/>
              </a:spcBef>
              <a:spcAft>
                <a:spcPts val="0"/>
              </a:spcAft>
              <a:buClr>
                <a:schemeClr val="dk1"/>
              </a:buClr>
              <a:buSzPts val="2000"/>
              <a:buChar char="•"/>
            </a:pPr>
            <a:r>
              <a:rPr lang="en-GB" sz="2000"/>
              <a:t>&lt;1% several states and divisions</a:t>
            </a:r>
            <a:endParaRPr/>
          </a:p>
          <a:p>
            <a:pPr indent="0" lvl="0" marL="0" rtl="0" algn="l">
              <a:lnSpc>
                <a:spcPct val="90000"/>
              </a:lnSpc>
              <a:spcBef>
                <a:spcPts val="1000"/>
              </a:spcBef>
              <a:spcAft>
                <a:spcPts val="0"/>
              </a:spcAft>
              <a:buClr>
                <a:schemeClr val="dk1"/>
              </a:buClr>
              <a:buSzPts val="1500"/>
              <a:buNone/>
            </a:pPr>
            <a:r>
              <a:t/>
            </a:r>
            <a:endParaRPr sz="1500"/>
          </a:p>
          <a:p>
            <a:pPr indent="0" lvl="0" marL="0" rtl="0" algn="l">
              <a:lnSpc>
                <a:spcPct val="90000"/>
              </a:lnSpc>
              <a:spcBef>
                <a:spcPts val="1000"/>
              </a:spcBef>
              <a:spcAft>
                <a:spcPts val="0"/>
              </a:spcAft>
              <a:buClr>
                <a:schemeClr val="dk1"/>
              </a:buClr>
              <a:buSzPts val="2800"/>
              <a:buNone/>
            </a:pPr>
            <a:r>
              <a:rPr lang="en-GB"/>
              <a:t>Use of Unprotected Wells</a:t>
            </a:r>
            <a:endParaRPr/>
          </a:p>
          <a:p>
            <a:pPr indent="-228600" lvl="0" marL="228600" rtl="0" algn="l">
              <a:lnSpc>
                <a:spcPct val="90000"/>
              </a:lnSpc>
              <a:spcBef>
                <a:spcPts val="1000"/>
              </a:spcBef>
              <a:spcAft>
                <a:spcPts val="0"/>
              </a:spcAft>
              <a:buClr>
                <a:schemeClr val="dk1"/>
              </a:buClr>
              <a:buSzPts val="2000"/>
              <a:buChar char="•"/>
            </a:pPr>
            <a:r>
              <a:rPr lang="en-GB" sz="2000"/>
              <a:t>~10% Myanmar</a:t>
            </a:r>
            <a:endParaRPr/>
          </a:p>
          <a:p>
            <a:pPr indent="-228600" lvl="0" marL="228600" rtl="0" algn="l">
              <a:lnSpc>
                <a:spcPct val="90000"/>
              </a:lnSpc>
              <a:spcBef>
                <a:spcPts val="1000"/>
              </a:spcBef>
              <a:spcAft>
                <a:spcPts val="0"/>
              </a:spcAft>
              <a:buClr>
                <a:schemeClr val="dk1"/>
              </a:buClr>
              <a:buSzPts val="2000"/>
              <a:buChar char="•"/>
            </a:pPr>
            <a:r>
              <a:rPr lang="en-GB" sz="2000"/>
              <a:t>44% Kayin state</a:t>
            </a:r>
            <a:endParaRPr/>
          </a:p>
          <a:p>
            <a:pPr indent="-228600" lvl="0" marL="228600" rtl="0" algn="l">
              <a:lnSpc>
                <a:spcPct val="90000"/>
              </a:lnSpc>
              <a:spcBef>
                <a:spcPts val="1000"/>
              </a:spcBef>
              <a:spcAft>
                <a:spcPts val="0"/>
              </a:spcAft>
              <a:buClr>
                <a:schemeClr val="dk1"/>
              </a:buClr>
              <a:buSzPts val="2000"/>
              <a:buChar char="•"/>
            </a:pPr>
            <a:r>
              <a:rPr lang="en-GB" sz="2000"/>
              <a:t>37% Rakhine state</a:t>
            </a:r>
            <a:endParaRPr/>
          </a:p>
          <a:p>
            <a:pPr indent="-228600" lvl="0" marL="228600" rtl="0" algn="l">
              <a:lnSpc>
                <a:spcPct val="90000"/>
              </a:lnSpc>
              <a:spcBef>
                <a:spcPts val="1000"/>
              </a:spcBef>
              <a:spcAft>
                <a:spcPts val="0"/>
              </a:spcAft>
              <a:buClr>
                <a:schemeClr val="dk1"/>
              </a:buClr>
              <a:buSzPts val="2000"/>
              <a:buChar char="•"/>
            </a:pPr>
            <a:r>
              <a:rPr lang="en-GB" sz="2000"/>
              <a:t>24% Kayah state</a:t>
            </a:r>
            <a:endParaRPr/>
          </a:p>
          <a:p>
            <a:pPr indent="-50800" lvl="0" marL="228600" rtl="0" algn="l">
              <a:lnSpc>
                <a:spcPct val="90000"/>
              </a:lnSpc>
              <a:spcBef>
                <a:spcPts val="1000"/>
              </a:spcBef>
              <a:spcAft>
                <a:spcPts val="0"/>
              </a:spcAft>
              <a:buClr>
                <a:schemeClr val="dk1"/>
              </a:buClr>
              <a:buSzPts val="2800"/>
              <a:buNone/>
            </a:pPr>
            <a:r>
              <a:t/>
            </a:r>
            <a:endParaRPr/>
          </a:p>
        </p:txBody>
      </p:sp>
      <p:pic>
        <p:nvPicPr>
          <p:cNvPr id="734" name="Google Shape;734;p50"/>
          <p:cNvPicPr preferRelativeResize="0"/>
          <p:nvPr>
            <p:ph idx="2" type="body"/>
          </p:nvPr>
        </p:nvPicPr>
        <p:blipFill rotWithShape="1">
          <a:blip r:embed="rId3">
            <a:alphaModFix/>
          </a:blip>
          <a:srcRect b="0" l="0" r="0" t="0"/>
          <a:stretch/>
        </p:blipFill>
        <p:spPr>
          <a:xfrm>
            <a:off x="6670179" y="2449439"/>
            <a:ext cx="3495420" cy="2330280"/>
          </a:xfrm>
          <a:prstGeom prst="rect">
            <a:avLst/>
          </a:prstGeom>
          <a:noFill/>
          <a:ln>
            <a:noFill/>
          </a:ln>
        </p:spPr>
      </p:pic>
      <p:sp>
        <p:nvSpPr>
          <p:cNvPr id="735" name="Google Shape;735;p50"/>
          <p:cNvSpPr/>
          <p:nvPr/>
        </p:nvSpPr>
        <p:spPr>
          <a:xfrm>
            <a:off x="8182348" y="4767047"/>
            <a:ext cx="21602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Bamboo Pipe</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philability</a:t>
            </a:r>
            <a:endParaRPr sz="1000">
              <a:solidFill>
                <a:srgbClr val="E3284A"/>
              </a:solidFill>
              <a:latin typeface="Calibri"/>
              <a:ea typeface="Calibri"/>
              <a:cs typeface="Calibri"/>
              <a:sym typeface="Calibri"/>
            </a:endParaRPr>
          </a:p>
        </p:txBody>
      </p:sp>
      <p:sp>
        <p:nvSpPr>
          <p:cNvPr id="736" name="Google Shape;736;p50"/>
          <p:cNvSpPr/>
          <p:nvPr/>
        </p:nvSpPr>
        <p:spPr>
          <a:xfrm>
            <a:off x="740235" y="1866026"/>
            <a:ext cx="9242312"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500">
                <a:solidFill>
                  <a:schemeClr val="dk1"/>
                </a:solidFill>
                <a:latin typeface="Calibri"/>
                <a:ea typeface="Calibri"/>
                <a:cs typeface="Calibri"/>
                <a:sym typeface="Calibri"/>
              </a:rPr>
              <a:t>WHO (2015) ‘UN-Water Global Analysis and Assessment of Sanitation and Drinking-Water Myanmar Country Report’. Geneva, Switzerland: WHO Press.</a:t>
            </a:r>
            <a:endParaRPr/>
          </a:p>
        </p:txBody>
      </p:sp>
      <p:pic>
        <p:nvPicPr>
          <p:cNvPr id="737" name="Google Shape;737;p50"/>
          <p:cNvPicPr preferRelativeResize="0"/>
          <p:nvPr/>
        </p:nvPicPr>
        <p:blipFill rotWithShape="1">
          <a:blip r:embed="rId7">
            <a:alphaModFix/>
          </a:blip>
          <a:srcRect b="0" l="0" r="0" t="0"/>
          <a:stretch/>
        </p:blipFill>
        <p:spPr>
          <a:xfrm>
            <a:off x="4623989" y="4967102"/>
            <a:ext cx="3528392" cy="2496891"/>
          </a:xfrm>
          <a:prstGeom prst="rect">
            <a:avLst/>
          </a:prstGeom>
          <a:noFill/>
          <a:ln>
            <a:noFill/>
          </a:ln>
        </p:spPr>
      </p:pic>
      <p:sp>
        <p:nvSpPr>
          <p:cNvPr id="738" name="Google Shape;738;p50"/>
          <p:cNvSpPr/>
          <p:nvPr/>
        </p:nvSpPr>
        <p:spPr>
          <a:xfrm>
            <a:off x="8182348" y="6909995"/>
            <a:ext cx="2160240"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8">
                  <a:extLst>
                    <a:ext uri="{A12FA001-AC4F-418D-AE19-62706E023703}">
                      <ahyp:hlinkClr val="tx"/>
                    </a:ext>
                  </a:extLst>
                </a:hlinkClick>
              </a:rPr>
              <a:t>People gathering around a well, Myanmar</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9">
                  <a:extLst>
                    <a:ext uri="{A12FA001-AC4F-418D-AE19-62706E023703}">
                      <ahyp:hlinkClr val="tx"/>
                    </a:ext>
                  </a:extLst>
                </a:hlinkClick>
              </a:rPr>
              <a:t>CC BY-NC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10">
                  <a:extLst>
                    <a:ext uri="{A12FA001-AC4F-418D-AE19-62706E023703}">
                      <ahyp:hlinkClr val="tx"/>
                    </a:ext>
                  </a:extLst>
                </a:hlinkClick>
              </a:rPr>
              <a:t>water.alternatives</a:t>
            </a:r>
            <a:endParaRPr sz="1000">
              <a:solidFill>
                <a:srgbClr val="E3284A"/>
              </a:solidFill>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3" name="Shape 743"/>
        <p:cNvGrpSpPr/>
        <p:nvPr/>
      </p:nvGrpSpPr>
      <p:grpSpPr>
        <a:xfrm>
          <a:off x="0" y="0"/>
          <a:ext cx="0" cy="0"/>
          <a:chOff x="0" y="0"/>
          <a:chExt cx="0" cy="0"/>
        </a:xfrm>
      </p:grpSpPr>
      <p:sp>
        <p:nvSpPr>
          <p:cNvPr id="744" name="Google Shape;744;p51"/>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Drinking-water</a:t>
            </a:r>
            <a:br>
              <a:rPr lang="en-GB" cap="small"/>
            </a:br>
            <a:r>
              <a:rPr lang="en-GB" sz="3400" cap="small"/>
              <a:t>Uneven Service Levels</a:t>
            </a:r>
            <a:endParaRPr/>
          </a:p>
        </p:txBody>
      </p:sp>
      <p:sp>
        <p:nvSpPr>
          <p:cNvPr id="745" name="Google Shape;745;p51"/>
          <p:cNvSpPr/>
          <p:nvPr/>
        </p:nvSpPr>
        <p:spPr>
          <a:xfrm>
            <a:off x="6238131" y="6590105"/>
            <a:ext cx="4151924"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Central Statistical Organization (CSO), UNDP and WB (2018) “Myanmar Living Conditions Survey 2017: Key Indicators Report”, Nay Pyi Taw and Yangon, Myanmar: Ministry of Planning and Finance, UNDP and WB </a:t>
            </a:r>
            <a:r>
              <a:rPr lang="en-GB" sz="1000" u="sng">
                <a:solidFill>
                  <a:srgbClr val="E3284A"/>
                </a:solidFill>
                <a:latin typeface="Arial"/>
                <a:ea typeface="Arial"/>
                <a:cs typeface="Arial"/>
                <a:sym typeface="Arial"/>
                <a:hlinkClick r:id="rId3">
                  <a:extLst>
                    <a:ext uri="{A12FA001-AC4F-418D-AE19-62706E023703}">
                      <ahyp:hlinkClr val="tx"/>
                    </a:ext>
                  </a:extLst>
                </a:hlinkClick>
              </a:rPr>
              <a:t>https://www.mm.undp.org/content/myanmar/en/home/library/poverty/MLCS.html</a:t>
            </a:r>
            <a:endParaRPr sz="1000">
              <a:solidFill>
                <a:srgbClr val="E3284A"/>
              </a:solidFill>
              <a:latin typeface="Calibri"/>
              <a:ea typeface="Calibri"/>
              <a:cs typeface="Calibri"/>
              <a:sym typeface="Calibri"/>
            </a:endParaRPr>
          </a:p>
        </p:txBody>
      </p:sp>
      <p:sp>
        <p:nvSpPr>
          <p:cNvPr id="746" name="Google Shape;746;p51"/>
          <p:cNvSpPr txBox="1"/>
          <p:nvPr/>
        </p:nvSpPr>
        <p:spPr>
          <a:xfrm>
            <a:off x="668186" y="1858374"/>
            <a:ext cx="5281913" cy="5450649"/>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2800">
                <a:solidFill>
                  <a:schemeClr val="dk1"/>
                </a:solidFill>
                <a:latin typeface="Calibri"/>
                <a:ea typeface="Calibri"/>
                <a:cs typeface="Calibri"/>
                <a:sym typeface="Calibri"/>
              </a:rPr>
              <a:t>Key points:</a:t>
            </a:r>
            <a:endParaRPr/>
          </a:p>
          <a:p>
            <a:pPr indent="-228600" lvl="0" marL="228600" marR="0" rtl="0" algn="l">
              <a:lnSpc>
                <a:spcPct val="90000"/>
              </a:lnSpc>
              <a:spcBef>
                <a:spcPts val="10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“Although improved water access has increased over time, it has been driven by the private expansion of bottled water rather than through increased and more sustainable use of piped and groundwater sources. Households in multiple states and regions have to transport water from source to consumption point, increasing the risk of contamination.”</a:t>
            </a:r>
            <a:endParaRPr/>
          </a:p>
          <a:p>
            <a:pPr indent="-228600" lvl="0" marL="228600" marR="0" rtl="0" algn="l">
              <a:lnSpc>
                <a:spcPct val="90000"/>
              </a:lnSpc>
              <a:spcBef>
                <a:spcPts val="10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“The use of surface water continues to be substantial in Rakhine and Ayeyarwady”</a:t>
            </a:r>
            <a:endParaRPr/>
          </a:p>
          <a:p>
            <a:pPr indent="-228600" lvl="0" marL="228600" marR="0" rtl="0" algn="l">
              <a:lnSpc>
                <a:spcPct val="90000"/>
              </a:lnSpc>
              <a:spcBef>
                <a:spcPts val="10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Access to improved water sources is seasonally dependent, with many households switching from rainwater (improved) to surface water (unimproved) during the dry season.</a:t>
            </a:r>
            <a:endParaRPr/>
          </a:p>
          <a:p>
            <a:pPr indent="-228600" lvl="0" marL="228600" marR="0" rtl="0" algn="l">
              <a:lnSpc>
                <a:spcPct val="90000"/>
              </a:lnSpc>
              <a:spcBef>
                <a:spcPts val="10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Poor households in Myanmar have significantly lower access to basic services.</a:t>
            </a:r>
            <a:endParaRPr/>
          </a:p>
        </p:txBody>
      </p:sp>
      <p:pic>
        <p:nvPicPr>
          <p:cNvPr id="747" name="Google Shape;747;p51"/>
          <p:cNvPicPr preferRelativeResize="0"/>
          <p:nvPr>
            <p:ph idx="1" type="body"/>
          </p:nvPr>
        </p:nvPicPr>
        <p:blipFill rotWithShape="1">
          <a:blip r:embed="rId4">
            <a:alphaModFix/>
          </a:blip>
          <a:srcRect b="0" l="0" r="0" t="0"/>
          <a:stretch/>
        </p:blipFill>
        <p:spPr>
          <a:xfrm>
            <a:off x="6308114" y="1764407"/>
            <a:ext cx="3427594" cy="47974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2" name="Shape 752"/>
        <p:cNvGrpSpPr/>
        <p:nvPr/>
      </p:nvGrpSpPr>
      <p:grpSpPr>
        <a:xfrm>
          <a:off x="0" y="0"/>
          <a:ext cx="0" cy="0"/>
          <a:chOff x="0" y="0"/>
          <a:chExt cx="0" cy="0"/>
        </a:xfrm>
      </p:grpSpPr>
      <p:sp>
        <p:nvSpPr>
          <p:cNvPr id="753" name="Google Shape;753;p52"/>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754" name="Google Shape;754;p52"/>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7F7F7F"/>
              </a:buClr>
              <a:buSzPts val="2800"/>
              <a:buChar char="•"/>
            </a:pPr>
            <a:r>
              <a:rPr lang="en-GB">
                <a:solidFill>
                  <a:srgbClr val="7F7F7F"/>
                </a:solidFill>
              </a:rPr>
              <a:t>Microbial and chemical hazards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Short-term and long-term disease</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Global goals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Service level inequalities</a:t>
            </a:r>
            <a:endParaRPr/>
          </a:p>
          <a:p>
            <a:pPr indent="-228600" lvl="0" marL="228600" rtl="0" algn="l">
              <a:lnSpc>
                <a:spcPct val="90000"/>
              </a:lnSpc>
              <a:spcBef>
                <a:spcPts val="1000"/>
              </a:spcBef>
              <a:spcAft>
                <a:spcPts val="0"/>
              </a:spcAft>
              <a:buClr>
                <a:srgbClr val="0070C0"/>
              </a:buClr>
              <a:buSzPts val="2800"/>
              <a:buChar char="•"/>
            </a:pPr>
            <a:r>
              <a:rPr b="1" lang="en-GB">
                <a:solidFill>
                  <a:srgbClr val="0070C0"/>
                </a:solidFill>
              </a:rPr>
              <a:t>Water Safety Planning</a:t>
            </a:r>
            <a:endParaRPr/>
          </a:p>
          <a:p>
            <a:pPr indent="-228600" lvl="0" marL="228600" rtl="0" algn="l">
              <a:lnSpc>
                <a:spcPct val="90000"/>
              </a:lnSpc>
              <a:spcBef>
                <a:spcPts val="1000"/>
              </a:spcBef>
              <a:spcAft>
                <a:spcPts val="0"/>
              </a:spcAft>
              <a:buClr>
                <a:schemeClr val="dk1"/>
              </a:buClr>
              <a:buSzPts val="2800"/>
              <a:buChar char="•"/>
            </a:pPr>
            <a:r>
              <a:rPr lang="en-GB"/>
              <a:t>Transformative WASH</a:t>
            </a:r>
            <a:endParaRPr/>
          </a:p>
          <a:p>
            <a:pPr indent="-50800" lvl="0" marL="228600" rtl="0" algn="l">
              <a:lnSpc>
                <a:spcPct val="90000"/>
              </a:lnSpc>
              <a:spcBef>
                <a:spcPts val="1000"/>
              </a:spcBef>
              <a:spcAft>
                <a:spcPts val="0"/>
              </a:spcAft>
              <a:buClr>
                <a:schemeClr val="dk1"/>
              </a:buClr>
              <a:buSzPts val="2800"/>
              <a:buNone/>
            </a:pPr>
            <a:r>
              <a:t/>
            </a:r>
            <a:endParaRPr b="1">
              <a:solidFill>
                <a:srgbClr val="0070C0"/>
              </a:solidFill>
            </a:endParaRPr>
          </a:p>
        </p:txBody>
      </p:sp>
      <p:pic>
        <p:nvPicPr>
          <p:cNvPr descr="A group of people standing in front of a building&#10;&#10;Description automatically generated" id="755" name="Google Shape;755;p52"/>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756" name="Google Shape;756;p52"/>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Supply at Shwedagon Pagoda”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1" name="Shape 761"/>
        <p:cNvGrpSpPr/>
        <p:nvPr/>
      </p:nvGrpSpPr>
      <p:grpSpPr>
        <a:xfrm>
          <a:off x="0" y="0"/>
          <a:ext cx="0" cy="0"/>
          <a:chOff x="0" y="0"/>
          <a:chExt cx="0" cy="0"/>
        </a:xfrm>
      </p:grpSpPr>
      <p:sp>
        <p:nvSpPr>
          <p:cNvPr id="762" name="Google Shape;762;p53"/>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endParaRPr/>
          </a:p>
        </p:txBody>
      </p:sp>
      <p:pic>
        <p:nvPicPr>
          <p:cNvPr id="763" name="Google Shape;763;p53"/>
          <p:cNvPicPr preferRelativeResize="0"/>
          <p:nvPr>
            <p:ph idx="2" type="body"/>
          </p:nvPr>
        </p:nvPicPr>
        <p:blipFill rotWithShape="1">
          <a:blip r:embed="rId3">
            <a:alphaModFix/>
          </a:blip>
          <a:srcRect b="0" l="0" r="0" t="0"/>
          <a:stretch/>
        </p:blipFill>
        <p:spPr>
          <a:xfrm>
            <a:off x="621509" y="1864063"/>
            <a:ext cx="4445000" cy="4564144"/>
          </a:xfrm>
          <a:prstGeom prst="rect">
            <a:avLst/>
          </a:prstGeom>
          <a:noFill/>
          <a:ln>
            <a:noFill/>
          </a:ln>
        </p:spPr>
      </p:pic>
      <p:pic>
        <p:nvPicPr>
          <p:cNvPr id="764" name="Google Shape;764;p53"/>
          <p:cNvPicPr preferRelativeResize="0"/>
          <p:nvPr>
            <p:ph idx="1" type="body"/>
          </p:nvPr>
        </p:nvPicPr>
        <p:blipFill rotWithShape="1">
          <a:blip r:embed="rId4">
            <a:alphaModFix/>
          </a:blip>
          <a:srcRect b="0" l="0" r="74519" t="0"/>
          <a:stretch/>
        </p:blipFill>
        <p:spPr>
          <a:xfrm>
            <a:off x="6401642" y="1864063"/>
            <a:ext cx="1132633" cy="4513648"/>
          </a:xfrm>
          <a:prstGeom prst="rect">
            <a:avLst/>
          </a:prstGeom>
          <a:noFill/>
          <a:ln>
            <a:noFill/>
          </a:ln>
        </p:spPr>
      </p:pic>
      <p:sp>
        <p:nvSpPr>
          <p:cNvPr id="765" name="Google Shape;765;p53"/>
          <p:cNvSpPr/>
          <p:nvPr/>
        </p:nvSpPr>
        <p:spPr>
          <a:xfrm>
            <a:off x="719127" y="6958640"/>
            <a:ext cx="911940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Source: A guide to equitable water safety planning: ensuring no one is left behind. Geneva: World Health Organization; 2019. Licence: CC BY-NC-SA 3.0 IGO.</a:t>
            </a:r>
            <a:endParaRPr sz="1000">
              <a:solidFill>
                <a:srgbClr val="E3284A"/>
              </a:solidFill>
              <a:latin typeface="Calibri"/>
              <a:ea typeface="Calibri"/>
              <a:cs typeface="Calibri"/>
              <a:sym typeface="Calibri"/>
            </a:endParaRPr>
          </a:p>
        </p:txBody>
      </p:sp>
      <p:sp>
        <p:nvSpPr>
          <p:cNvPr id="766" name="Google Shape;766;p53"/>
          <p:cNvSpPr/>
          <p:nvPr/>
        </p:nvSpPr>
        <p:spPr>
          <a:xfrm rot="2146560">
            <a:off x="3928179" y="1194479"/>
            <a:ext cx="792088" cy="1440160"/>
          </a:xfrm>
          <a:prstGeom prst="downArrow">
            <a:avLst>
              <a:gd fmla="val 50000" name="adj1"/>
              <a:gd fmla="val 50000" name="adj2"/>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pic>
        <p:nvPicPr>
          <p:cNvPr id="767" name="Google Shape;767;p53"/>
          <p:cNvPicPr preferRelativeResize="0"/>
          <p:nvPr/>
        </p:nvPicPr>
        <p:blipFill rotWithShape="1">
          <a:blip r:embed="rId4">
            <a:alphaModFix/>
          </a:blip>
          <a:srcRect b="0" l="62741" r="0" t="0"/>
          <a:stretch/>
        </p:blipFill>
        <p:spPr>
          <a:xfrm>
            <a:off x="7534275" y="1864063"/>
            <a:ext cx="1656183" cy="451364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2" name="Shape 772"/>
        <p:cNvGrpSpPr/>
        <p:nvPr/>
      </p:nvGrpSpPr>
      <p:grpSpPr>
        <a:xfrm>
          <a:off x="0" y="0"/>
          <a:ext cx="0" cy="0"/>
          <a:chOff x="0" y="0"/>
          <a:chExt cx="0" cy="0"/>
        </a:xfrm>
      </p:grpSpPr>
      <p:sp>
        <p:nvSpPr>
          <p:cNvPr id="773" name="Google Shape;773;p54"/>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endParaRPr/>
          </a:p>
        </p:txBody>
      </p:sp>
      <p:pic>
        <p:nvPicPr>
          <p:cNvPr id="774" name="Google Shape;774;p54"/>
          <p:cNvPicPr preferRelativeResize="0"/>
          <p:nvPr>
            <p:ph idx="2" type="body"/>
          </p:nvPr>
        </p:nvPicPr>
        <p:blipFill rotWithShape="1">
          <a:blip r:embed="rId3">
            <a:alphaModFix/>
          </a:blip>
          <a:srcRect b="0" l="0" r="0" t="0"/>
          <a:stretch/>
        </p:blipFill>
        <p:spPr>
          <a:xfrm>
            <a:off x="3056328" y="1864063"/>
            <a:ext cx="4445000" cy="4564144"/>
          </a:xfrm>
          <a:prstGeom prst="rect">
            <a:avLst/>
          </a:prstGeom>
          <a:noFill/>
          <a:ln>
            <a:noFill/>
          </a:ln>
        </p:spPr>
      </p:pic>
      <p:sp>
        <p:nvSpPr>
          <p:cNvPr id="775" name="Google Shape;775;p54"/>
          <p:cNvSpPr/>
          <p:nvPr/>
        </p:nvSpPr>
        <p:spPr>
          <a:xfrm>
            <a:off x="719127" y="6958640"/>
            <a:ext cx="911940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Source: A guide to equitable water safety planning: ensuring no one is left behind. Geneva: World Health Organization; 2019. Licence: CC BY-NC-SA 3.0 IGO.</a:t>
            </a:r>
            <a:endParaRPr sz="1000">
              <a:solidFill>
                <a:srgbClr val="E3284A"/>
              </a:solidFill>
              <a:latin typeface="Calibri"/>
              <a:ea typeface="Calibri"/>
              <a:cs typeface="Calibri"/>
              <a:sym typeface="Calibri"/>
            </a:endParaRPr>
          </a:p>
        </p:txBody>
      </p:sp>
      <p:sp>
        <p:nvSpPr>
          <p:cNvPr id="776" name="Google Shape;776;p54"/>
          <p:cNvSpPr/>
          <p:nvPr/>
        </p:nvSpPr>
        <p:spPr>
          <a:xfrm rot="6307444">
            <a:off x="7504654" y="4134810"/>
            <a:ext cx="792088" cy="1440160"/>
          </a:xfrm>
          <a:prstGeom prst="downArrow">
            <a:avLst>
              <a:gd fmla="val 50000" name="adj1"/>
              <a:gd fmla="val 50000" name="adj2"/>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55"/>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Control Measures</a:t>
            </a:r>
            <a:endParaRPr/>
          </a:p>
        </p:txBody>
      </p:sp>
      <p:sp>
        <p:nvSpPr>
          <p:cNvPr id="783" name="Google Shape;783;p55"/>
          <p:cNvSpPr txBox="1"/>
          <p:nvPr>
            <p:ph idx="1" type="body"/>
          </p:nvPr>
        </p:nvSpPr>
        <p:spPr>
          <a:xfrm>
            <a:off x="719127" y="2291108"/>
            <a:ext cx="4445516" cy="4081811"/>
          </a:xfrm>
          <a:prstGeom prst="rect">
            <a:avLst/>
          </a:prstGeom>
          <a:noFill/>
          <a:ln>
            <a:noFill/>
          </a:ln>
        </p:spPr>
        <p:txBody>
          <a:bodyPr anchorCtr="0" anchor="ctr"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800"/>
              <a:buFont typeface="Calibri"/>
              <a:buAutoNum type="arabicPeriod"/>
            </a:pPr>
            <a:r>
              <a:rPr b="1" lang="en-GB" sz="3800"/>
              <a:t>Source protection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Sedimentation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Filtration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Disinfection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Safe storage</a:t>
            </a:r>
            <a:endParaRPr/>
          </a:p>
        </p:txBody>
      </p:sp>
      <p:pic>
        <p:nvPicPr>
          <p:cNvPr id="784" name="Google Shape;784;p55"/>
          <p:cNvPicPr preferRelativeResize="0"/>
          <p:nvPr>
            <p:ph idx="2" type="body"/>
          </p:nvPr>
        </p:nvPicPr>
        <p:blipFill rotWithShape="1">
          <a:blip r:embed="rId3">
            <a:alphaModFix/>
          </a:blip>
          <a:srcRect b="0" l="0" r="0" t="0"/>
          <a:stretch/>
        </p:blipFill>
        <p:spPr>
          <a:xfrm>
            <a:off x="5295396" y="1864063"/>
            <a:ext cx="4445000" cy="4230584"/>
          </a:xfrm>
          <a:prstGeom prst="rect">
            <a:avLst/>
          </a:prstGeom>
          <a:noFill/>
          <a:ln>
            <a:noFill/>
          </a:ln>
        </p:spPr>
      </p:pic>
      <p:sp>
        <p:nvSpPr>
          <p:cNvPr id="785" name="Google Shape;785;p55"/>
          <p:cNvSpPr/>
          <p:nvPr/>
        </p:nvSpPr>
        <p:spPr>
          <a:xfrm>
            <a:off x="5230019" y="6108866"/>
            <a:ext cx="4510377" cy="132343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Nowicki, S. and Gladstone, N. (2018) ‘The Water Module: Student resource’. Oxford, UK: School of Geography and the Environment, University of Oxford. Available at: </a:t>
            </a:r>
            <a:r>
              <a:rPr lang="en-GB" sz="1000" u="sng">
                <a:solidFill>
                  <a:schemeClr val="dk1"/>
                </a:solidFill>
                <a:latin typeface="Calibri"/>
                <a:ea typeface="Calibri"/>
                <a:cs typeface="Calibri"/>
                <a:sym typeface="Calibri"/>
                <a:hlinkClick r:id="rId4">
                  <a:extLst>
                    <a:ext uri="{A12FA001-AC4F-418D-AE19-62706E023703}">
                      <ahyp:hlinkClr val="tx"/>
                    </a:ext>
                  </a:extLst>
                </a:hlinkClick>
              </a:rPr>
              <a:t>https://upgro.files.wordpress.com/2018/03/water-module-student-resource-web.pdf</a:t>
            </a:r>
            <a:r>
              <a:rPr lang="en-GB" sz="1000">
                <a:solidFill>
                  <a:schemeClr val="dk1"/>
                </a:solidFill>
                <a:latin typeface="Calibri"/>
                <a:ea typeface="Calibri"/>
                <a:cs typeface="Calibri"/>
                <a:sym typeface="Calibri"/>
              </a:rPr>
              <a:t>. Licence: CC BY-NC-SA 4.0</a:t>
            </a:r>
            <a:endParaRPr/>
          </a:p>
          <a:p>
            <a:pPr indent="0" lvl="0" marL="0" marR="0" rtl="0" algn="l">
              <a:spcBef>
                <a:spcPts val="0"/>
              </a:spcBef>
              <a:spcAft>
                <a:spcPts val="0"/>
              </a:spcAft>
              <a:buNone/>
            </a:pPr>
            <a:r>
              <a:t/>
            </a:r>
            <a:endParaRPr sz="1000">
              <a:solidFill>
                <a:schemeClr val="dk1"/>
              </a:solidFill>
              <a:latin typeface="Calibri"/>
              <a:ea typeface="Calibri"/>
              <a:cs typeface="Calibri"/>
              <a:sym typeface="Calibri"/>
            </a:endParaRPr>
          </a:p>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Lawrence, A. R. </a:t>
            </a:r>
            <a:r>
              <a:rPr i="1" lang="en-GB" sz="1000">
                <a:solidFill>
                  <a:schemeClr val="dk1"/>
                </a:solidFill>
                <a:latin typeface="Calibri"/>
                <a:ea typeface="Calibri"/>
                <a:cs typeface="Calibri"/>
                <a:sym typeface="Calibri"/>
              </a:rPr>
              <a:t>et al.</a:t>
            </a:r>
            <a:r>
              <a:rPr lang="en-GB" sz="1000">
                <a:solidFill>
                  <a:schemeClr val="dk1"/>
                </a:solidFill>
                <a:latin typeface="Calibri"/>
                <a:ea typeface="Calibri"/>
                <a:cs typeface="Calibri"/>
                <a:sym typeface="Calibri"/>
              </a:rPr>
              <a:t> (2001) </a:t>
            </a:r>
            <a:r>
              <a:rPr i="1" lang="en-GB" sz="1000">
                <a:solidFill>
                  <a:schemeClr val="dk1"/>
                </a:solidFill>
                <a:latin typeface="Calibri"/>
                <a:ea typeface="Calibri"/>
                <a:cs typeface="Calibri"/>
                <a:sym typeface="Calibri"/>
              </a:rPr>
              <a:t>Guidelines for Assessing the Risk to Groundwater from On-Site Sanitation</a:t>
            </a:r>
            <a:r>
              <a:rPr lang="en-GB" sz="1000">
                <a:solidFill>
                  <a:schemeClr val="dk1"/>
                </a:solidFill>
                <a:latin typeface="Calibri"/>
                <a:ea typeface="Calibri"/>
                <a:cs typeface="Calibri"/>
                <a:sym typeface="Calibri"/>
              </a:rPr>
              <a:t>, </a:t>
            </a:r>
            <a:r>
              <a:rPr i="1" lang="en-GB" sz="1000">
                <a:solidFill>
                  <a:schemeClr val="dk1"/>
                </a:solidFill>
                <a:latin typeface="Calibri"/>
                <a:ea typeface="Calibri"/>
                <a:cs typeface="Calibri"/>
                <a:sym typeface="Calibri"/>
              </a:rPr>
              <a:t>ARGOSS British Geological Survey Commissioned Report</a:t>
            </a:r>
            <a:r>
              <a:rPr lang="en-GB" sz="1000">
                <a:solidFill>
                  <a:schemeClr val="dk1"/>
                </a:solidFill>
                <a:latin typeface="Calibri"/>
                <a:ea typeface="Calibri"/>
                <a:cs typeface="Calibri"/>
                <a:sym typeface="Calibri"/>
              </a:rPr>
              <a:t>.</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0" name="Shape 790"/>
        <p:cNvGrpSpPr/>
        <p:nvPr/>
      </p:nvGrpSpPr>
      <p:grpSpPr>
        <a:xfrm>
          <a:off x="0" y="0"/>
          <a:ext cx="0" cy="0"/>
          <a:chOff x="0" y="0"/>
          <a:chExt cx="0" cy="0"/>
        </a:xfrm>
      </p:grpSpPr>
      <p:sp>
        <p:nvSpPr>
          <p:cNvPr id="791" name="Google Shape;791;p56"/>
          <p:cNvSpPr txBox="1"/>
          <p:nvPr>
            <p:ph idx="1" type="body"/>
          </p:nvPr>
        </p:nvSpPr>
        <p:spPr>
          <a:xfrm>
            <a:off x="719128" y="2276889"/>
            <a:ext cx="4445516" cy="4096030"/>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800"/>
              <a:buFont typeface="Calibri"/>
              <a:buAutoNum type="arabicPeriod"/>
            </a:pPr>
            <a:r>
              <a:rPr lang="en-GB" sz="3800"/>
              <a:t>Source protection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b="1" lang="en-GB" sz="3800"/>
              <a:t>Sedimentation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Filtration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Disinfection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Safe storage</a:t>
            </a:r>
            <a:endParaRPr/>
          </a:p>
          <a:p>
            <a:pPr indent="0" lvl="0" marL="0" rtl="0" algn="l">
              <a:lnSpc>
                <a:spcPct val="90000"/>
              </a:lnSpc>
              <a:spcBef>
                <a:spcPts val="2200"/>
              </a:spcBef>
              <a:spcAft>
                <a:spcPts val="0"/>
              </a:spcAft>
              <a:buClr>
                <a:schemeClr val="dk1"/>
              </a:buClr>
              <a:buSzPts val="2800"/>
              <a:buNone/>
            </a:pPr>
            <a:r>
              <a:t/>
            </a:r>
            <a:endParaRPr/>
          </a:p>
        </p:txBody>
      </p:sp>
      <p:sp>
        <p:nvSpPr>
          <p:cNvPr id="792" name="Google Shape;792;p56"/>
          <p:cNvSpPr/>
          <p:nvPr/>
        </p:nvSpPr>
        <p:spPr>
          <a:xfrm>
            <a:off x="5230019" y="6108866"/>
            <a:ext cx="4510377"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Nowicki, S. and Gladstone, N. (2018) ‘The Water Module: Student resource’. Oxford, UK: School of Geography and the Environment, University of Oxford. Available at: </a:t>
            </a:r>
            <a:r>
              <a:rPr lang="en-GB" sz="1000" u="sng">
                <a:solidFill>
                  <a:schemeClr val="dk1"/>
                </a:solidFill>
                <a:latin typeface="Calibri"/>
                <a:ea typeface="Calibri"/>
                <a:cs typeface="Calibri"/>
                <a:sym typeface="Calibri"/>
                <a:hlinkClick r:id="rId3">
                  <a:extLst>
                    <a:ext uri="{A12FA001-AC4F-418D-AE19-62706E023703}">
                      <ahyp:hlinkClr val="tx"/>
                    </a:ext>
                  </a:extLst>
                </a:hlinkClick>
              </a:rPr>
              <a:t>https://upgro.files.wordpress.com/2018/03/water-module-student-resource-web.pdf</a:t>
            </a:r>
            <a:r>
              <a:rPr lang="en-GB" sz="1000">
                <a:solidFill>
                  <a:schemeClr val="dk1"/>
                </a:solidFill>
                <a:latin typeface="Calibri"/>
                <a:ea typeface="Calibri"/>
                <a:cs typeface="Calibri"/>
                <a:sym typeface="Calibri"/>
              </a:rPr>
              <a:t>. Licence: CC BY-NC-SA 4.0</a:t>
            </a:r>
            <a:endParaRPr/>
          </a:p>
        </p:txBody>
      </p:sp>
      <p:pic>
        <p:nvPicPr>
          <p:cNvPr id="793" name="Google Shape;793;p56"/>
          <p:cNvPicPr preferRelativeResize="0"/>
          <p:nvPr>
            <p:ph idx="2" type="body"/>
          </p:nvPr>
        </p:nvPicPr>
        <p:blipFill rotWithShape="1">
          <a:blip r:embed="rId4">
            <a:alphaModFix/>
          </a:blip>
          <a:srcRect b="0" l="0" r="0" t="0"/>
          <a:stretch/>
        </p:blipFill>
        <p:spPr>
          <a:xfrm>
            <a:off x="5878091" y="2012836"/>
            <a:ext cx="2991167" cy="3935438"/>
          </a:xfrm>
          <a:prstGeom prst="rect">
            <a:avLst/>
          </a:prstGeom>
          <a:noFill/>
          <a:ln>
            <a:noFill/>
          </a:ln>
        </p:spPr>
      </p:pic>
      <p:sp>
        <p:nvSpPr>
          <p:cNvPr id="794" name="Google Shape;794;p56"/>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Control Measures</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57"/>
          <p:cNvSpPr txBox="1"/>
          <p:nvPr>
            <p:ph idx="1" type="body"/>
          </p:nvPr>
        </p:nvSpPr>
        <p:spPr>
          <a:xfrm>
            <a:off x="719128" y="2300868"/>
            <a:ext cx="4445516" cy="4072051"/>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800"/>
              <a:buFont typeface="Calibri"/>
              <a:buAutoNum type="arabicPeriod"/>
            </a:pPr>
            <a:r>
              <a:rPr lang="en-GB" sz="3800"/>
              <a:t>Source protection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Sedimentation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b="1" lang="en-GB" sz="3800"/>
              <a:t>Filtration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Disinfection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Safe storage</a:t>
            </a:r>
            <a:endParaRPr/>
          </a:p>
          <a:p>
            <a:pPr indent="0" lvl="0" marL="0" rtl="0" algn="l">
              <a:lnSpc>
                <a:spcPct val="90000"/>
              </a:lnSpc>
              <a:spcBef>
                <a:spcPts val="2200"/>
              </a:spcBef>
              <a:spcAft>
                <a:spcPts val="0"/>
              </a:spcAft>
              <a:buClr>
                <a:schemeClr val="dk1"/>
              </a:buClr>
              <a:buSzPts val="2800"/>
              <a:buNone/>
            </a:pPr>
            <a:r>
              <a:t/>
            </a:r>
            <a:endParaRPr/>
          </a:p>
        </p:txBody>
      </p:sp>
      <p:sp>
        <p:nvSpPr>
          <p:cNvPr id="801" name="Google Shape;801;p57"/>
          <p:cNvSpPr/>
          <p:nvPr/>
        </p:nvSpPr>
        <p:spPr>
          <a:xfrm>
            <a:off x="5230019" y="5746228"/>
            <a:ext cx="346301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“Household Filter Training, Kenya” by Saskia Nowicki</a:t>
            </a:r>
            <a:endParaRPr sz="1000">
              <a:solidFill>
                <a:srgbClr val="E3284A"/>
              </a:solidFill>
              <a:latin typeface="Calibri"/>
              <a:ea typeface="Calibri"/>
              <a:cs typeface="Calibri"/>
              <a:sym typeface="Calibri"/>
            </a:endParaRPr>
          </a:p>
        </p:txBody>
      </p:sp>
      <p:pic>
        <p:nvPicPr>
          <p:cNvPr id="802" name="Google Shape;802;p57"/>
          <p:cNvPicPr preferRelativeResize="0"/>
          <p:nvPr>
            <p:ph idx="2" type="body"/>
          </p:nvPr>
        </p:nvPicPr>
        <p:blipFill rotWithShape="1">
          <a:blip r:embed="rId3">
            <a:alphaModFix/>
          </a:blip>
          <a:srcRect b="0" l="0" r="17242" t="0"/>
          <a:stretch/>
        </p:blipFill>
        <p:spPr>
          <a:xfrm>
            <a:off x="5295396" y="2695718"/>
            <a:ext cx="4445000" cy="3021575"/>
          </a:xfrm>
          <a:prstGeom prst="rect">
            <a:avLst/>
          </a:prstGeom>
          <a:noFill/>
          <a:ln>
            <a:noFill/>
          </a:ln>
        </p:spPr>
      </p:pic>
      <p:sp>
        <p:nvSpPr>
          <p:cNvPr id="803" name="Google Shape;803;p57"/>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Control Measures</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8" name="Shape 808"/>
        <p:cNvGrpSpPr/>
        <p:nvPr/>
      </p:nvGrpSpPr>
      <p:grpSpPr>
        <a:xfrm>
          <a:off x="0" y="0"/>
          <a:ext cx="0" cy="0"/>
          <a:chOff x="0" y="0"/>
          <a:chExt cx="0" cy="0"/>
        </a:xfrm>
      </p:grpSpPr>
      <p:sp>
        <p:nvSpPr>
          <p:cNvPr id="809" name="Google Shape;809;p58"/>
          <p:cNvSpPr txBox="1"/>
          <p:nvPr>
            <p:ph idx="1" type="body"/>
          </p:nvPr>
        </p:nvSpPr>
        <p:spPr>
          <a:xfrm>
            <a:off x="719128" y="2268463"/>
            <a:ext cx="4445516" cy="3979613"/>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800"/>
              <a:buFont typeface="Calibri"/>
              <a:buAutoNum type="arabicPeriod"/>
            </a:pPr>
            <a:r>
              <a:rPr lang="en-GB" sz="3800"/>
              <a:t>Source protection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Sedimentation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b="1" lang="en-GB" sz="3800"/>
              <a:t>Filtration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Disinfection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Safe storage</a:t>
            </a:r>
            <a:endParaRPr/>
          </a:p>
          <a:p>
            <a:pPr indent="0" lvl="0" marL="0" rtl="0" algn="l">
              <a:lnSpc>
                <a:spcPct val="90000"/>
              </a:lnSpc>
              <a:spcBef>
                <a:spcPts val="2200"/>
              </a:spcBef>
              <a:spcAft>
                <a:spcPts val="0"/>
              </a:spcAft>
              <a:buClr>
                <a:schemeClr val="dk1"/>
              </a:buClr>
              <a:buSzPts val="2800"/>
              <a:buNone/>
            </a:pPr>
            <a:r>
              <a:t/>
            </a:r>
            <a:endParaRPr/>
          </a:p>
        </p:txBody>
      </p:sp>
      <p:pic>
        <p:nvPicPr>
          <p:cNvPr id="810" name="Google Shape;810;p58"/>
          <p:cNvPicPr preferRelativeResize="0"/>
          <p:nvPr>
            <p:ph idx="2" type="body"/>
          </p:nvPr>
        </p:nvPicPr>
        <p:blipFill rotWithShape="1">
          <a:blip r:embed="rId3">
            <a:alphaModFix/>
          </a:blip>
          <a:srcRect b="0" l="0" r="0" t="0"/>
          <a:stretch/>
        </p:blipFill>
        <p:spPr>
          <a:xfrm>
            <a:off x="5295900" y="2607122"/>
            <a:ext cx="4445000" cy="3333749"/>
          </a:xfrm>
          <a:prstGeom prst="rect">
            <a:avLst/>
          </a:prstGeom>
          <a:noFill/>
          <a:ln>
            <a:noFill/>
          </a:ln>
        </p:spPr>
      </p:pic>
      <p:sp>
        <p:nvSpPr>
          <p:cNvPr id="811" name="Google Shape;811;p58"/>
          <p:cNvSpPr/>
          <p:nvPr/>
        </p:nvSpPr>
        <p:spPr>
          <a:xfrm>
            <a:off x="5230019" y="5910674"/>
            <a:ext cx="346301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“Llobregat Desalination Plant, Barcelona” by Saskia Nowicki</a:t>
            </a:r>
            <a:endParaRPr sz="1000">
              <a:solidFill>
                <a:srgbClr val="E3284A"/>
              </a:solidFill>
              <a:latin typeface="Calibri"/>
              <a:ea typeface="Calibri"/>
              <a:cs typeface="Calibri"/>
              <a:sym typeface="Calibri"/>
            </a:endParaRPr>
          </a:p>
        </p:txBody>
      </p:sp>
      <p:sp>
        <p:nvSpPr>
          <p:cNvPr id="812" name="Google Shape;812;p58"/>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Control Measures</a:t>
            </a:r>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59"/>
          <p:cNvSpPr txBox="1"/>
          <p:nvPr>
            <p:ph idx="1" type="body"/>
          </p:nvPr>
        </p:nvSpPr>
        <p:spPr>
          <a:xfrm>
            <a:off x="719128" y="2372876"/>
            <a:ext cx="4445516" cy="3928035"/>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800"/>
              <a:buFont typeface="Calibri"/>
              <a:buAutoNum type="arabicPeriod"/>
            </a:pPr>
            <a:r>
              <a:rPr lang="en-GB" sz="3800"/>
              <a:t>Source protection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Sedimentation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Filtration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b="1" lang="en-GB" sz="3800"/>
              <a:t>Disinfection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Safe storage</a:t>
            </a:r>
            <a:endParaRPr/>
          </a:p>
          <a:p>
            <a:pPr indent="0" lvl="0" marL="0" rtl="0" algn="l">
              <a:lnSpc>
                <a:spcPct val="90000"/>
              </a:lnSpc>
              <a:spcBef>
                <a:spcPts val="2200"/>
              </a:spcBef>
              <a:spcAft>
                <a:spcPts val="0"/>
              </a:spcAft>
              <a:buClr>
                <a:schemeClr val="dk1"/>
              </a:buClr>
              <a:buSzPts val="2800"/>
              <a:buNone/>
            </a:pPr>
            <a:r>
              <a:t/>
            </a:r>
            <a:endParaRPr/>
          </a:p>
        </p:txBody>
      </p:sp>
      <p:sp>
        <p:nvSpPr>
          <p:cNvPr id="819" name="Google Shape;819;p59"/>
          <p:cNvSpPr/>
          <p:nvPr/>
        </p:nvSpPr>
        <p:spPr>
          <a:xfrm>
            <a:off x="5193381" y="6557040"/>
            <a:ext cx="273630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3">
                  <a:extLst>
                    <a:ext uri="{A12FA001-AC4F-418D-AE19-62706E023703}">
                      <ahyp:hlinkClr val="tx"/>
                    </a:ext>
                  </a:extLst>
                </a:hlinkClick>
              </a:rPr>
              <a:t>SODIS Pictograms</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4">
                  <a:extLst>
                    <a:ext uri="{A12FA001-AC4F-418D-AE19-62706E023703}">
                      <ahyp:hlinkClr val="tx"/>
                    </a:ext>
                  </a:extLst>
                </a:hlinkClick>
              </a:rPr>
              <a:t>CC BY-SA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5">
                  <a:extLst>
                    <a:ext uri="{A12FA001-AC4F-418D-AE19-62706E023703}">
                      <ahyp:hlinkClr val="tx"/>
                    </a:ext>
                  </a:extLst>
                </a:hlinkClick>
              </a:rPr>
              <a:t>ColaLife</a:t>
            </a:r>
            <a:endParaRPr sz="1000">
              <a:solidFill>
                <a:srgbClr val="E3284A"/>
              </a:solidFill>
              <a:latin typeface="Calibri"/>
              <a:ea typeface="Calibri"/>
              <a:cs typeface="Calibri"/>
              <a:sym typeface="Calibri"/>
            </a:endParaRPr>
          </a:p>
        </p:txBody>
      </p:sp>
      <p:pic>
        <p:nvPicPr>
          <p:cNvPr id="820" name="Google Shape;820;p59"/>
          <p:cNvPicPr preferRelativeResize="0"/>
          <p:nvPr>
            <p:ph idx="2" type="body"/>
          </p:nvPr>
        </p:nvPicPr>
        <p:blipFill rotWithShape="1">
          <a:blip r:embed="rId6">
            <a:alphaModFix/>
          </a:blip>
          <a:srcRect b="0" l="-1" r="65739" t="0"/>
          <a:stretch/>
        </p:blipFill>
        <p:spPr>
          <a:xfrm>
            <a:off x="5197331" y="1823957"/>
            <a:ext cx="2437671" cy="1956674"/>
          </a:xfrm>
          <a:prstGeom prst="rect">
            <a:avLst/>
          </a:prstGeom>
          <a:noFill/>
          <a:ln>
            <a:noFill/>
          </a:ln>
        </p:spPr>
      </p:pic>
      <p:pic>
        <p:nvPicPr>
          <p:cNvPr id="821" name="Google Shape;821;p59"/>
          <p:cNvPicPr preferRelativeResize="0"/>
          <p:nvPr/>
        </p:nvPicPr>
        <p:blipFill rotWithShape="1">
          <a:blip r:embed="rId6">
            <a:alphaModFix/>
          </a:blip>
          <a:srcRect b="0" l="35032" r="34865" t="0"/>
          <a:stretch/>
        </p:blipFill>
        <p:spPr>
          <a:xfrm>
            <a:off x="7667690" y="2580559"/>
            <a:ext cx="2732505" cy="2496215"/>
          </a:xfrm>
          <a:prstGeom prst="rect">
            <a:avLst/>
          </a:prstGeom>
          <a:noFill/>
          <a:ln>
            <a:noFill/>
          </a:ln>
        </p:spPr>
      </p:pic>
      <p:pic>
        <p:nvPicPr>
          <p:cNvPr id="822" name="Google Shape;822;p59"/>
          <p:cNvPicPr preferRelativeResize="0"/>
          <p:nvPr/>
        </p:nvPicPr>
        <p:blipFill rotWithShape="1">
          <a:blip r:embed="rId6">
            <a:alphaModFix/>
          </a:blip>
          <a:srcRect b="0" l="66186" r="0" t="0"/>
          <a:stretch/>
        </p:blipFill>
        <p:spPr>
          <a:xfrm>
            <a:off x="5197330" y="4524895"/>
            <a:ext cx="2437672" cy="1982480"/>
          </a:xfrm>
          <a:prstGeom prst="rect">
            <a:avLst/>
          </a:prstGeom>
          <a:noFill/>
          <a:ln>
            <a:noFill/>
          </a:ln>
        </p:spPr>
      </p:pic>
      <p:cxnSp>
        <p:nvCxnSpPr>
          <p:cNvPr id="823" name="Google Shape;823;p59"/>
          <p:cNvCxnSpPr/>
          <p:nvPr/>
        </p:nvCxnSpPr>
        <p:spPr>
          <a:xfrm>
            <a:off x="7792087" y="1995078"/>
            <a:ext cx="318252" cy="432000"/>
          </a:xfrm>
          <a:prstGeom prst="straightConnector1">
            <a:avLst/>
          </a:prstGeom>
          <a:noFill/>
          <a:ln cap="flat" cmpd="sng" w="57150">
            <a:solidFill>
              <a:schemeClr val="dk1"/>
            </a:solidFill>
            <a:prstDash val="solid"/>
            <a:miter lim="800000"/>
            <a:headEnd len="sm" w="sm" type="none"/>
            <a:tailEnd len="med" w="med" type="triangle"/>
          </a:ln>
        </p:spPr>
      </p:cxnSp>
      <p:cxnSp>
        <p:nvCxnSpPr>
          <p:cNvPr id="824" name="Google Shape;824;p59"/>
          <p:cNvCxnSpPr/>
          <p:nvPr/>
        </p:nvCxnSpPr>
        <p:spPr>
          <a:xfrm flipH="1">
            <a:off x="7792087" y="5281949"/>
            <a:ext cx="316800" cy="432000"/>
          </a:xfrm>
          <a:prstGeom prst="straightConnector1">
            <a:avLst/>
          </a:prstGeom>
          <a:noFill/>
          <a:ln cap="flat" cmpd="sng" w="57150">
            <a:solidFill>
              <a:schemeClr val="dk1"/>
            </a:solidFill>
            <a:prstDash val="solid"/>
            <a:miter lim="800000"/>
            <a:headEnd len="sm" w="sm" type="none"/>
            <a:tailEnd len="med" w="med" type="triangle"/>
          </a:ln>
        </p:spPr>
      </p:cxnSp>
      <p:sp>
        <p:nvSpPr>
          <p:cNvPr id="825" name="Google Shape;825;p59"/>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Control Measures</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graphicFrame>
        <p:nvGraphicFramePr>
          <p:cNvPr id="275" name="Google Shape;275;p6"/>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276" name="Google Shape;276;p6"/>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277" name="Google Shape;277;p6"/>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278" name="Google Shape;278;p6"/>
          <p:cNvSpPr/>
          <p:nvPr/>
        </p:nvSpPr>
        <p:spPr>
          <a:xfrm>
            <a:off x="1651720" y="4644727"/>
            <a:ext cx="5495156" cy="24417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Impacts to human health via the environment.</a:t>
            </a:r>
            <a:endParaRPr/>
          </a:p>
        </p:txBody>
      </p:sp>
      <p:pic>
        <p:nvPicPr>
          <p:cNvPr id="279" name="Google Shape;279;p6"/>
          <p:cNvPicPr preferRelativeResize="0"/>
          <p:nvPr/>
        </p:nvPicPr>
        <p:blipFill rotWithShape="1">
          <a:blip r:embed="rId3">
            <a:alphaModFix/>
          </a:blip>
          <a:srcRect b="0" l="0" r="4447" t="0"/>
          <a:stretch/>
        </p:blipFill>
        <p:spPr>
          <a:xfrm>
            <a:off x="7146876" y="4625640"/>
            <a:ext cx="3027451" cy="2448333"/>
          </a:xfrm>
          <a:prstGeom prst="rect">
            <a:avLst/>
          </a:prstGeom>
          <a:noFill/>
          <a:ln>
            <a:noFill/>
          </a:ln>
        </p:spPr>
      </p:pic>
      <p:pic>
        <p:nvPicPr>
          <p:cNvPr id="280" name="Google Shape;280;p6"/>
          <p:cNvPicPr preferRelativeResize="0"/>
          <p:nvPr/>
        </p:nvPicPr>
        <p:blipFill rotWithShape="1">
          <a:blip r:embed="rId4">
            <a:alphaModFix/>
          </a:blip>
          <a:srcRect b="0" l="-1" r="2846" t="31686"/>
          <a:stretch/>
        </p:blipFill>
        <p:spPr>
          <a:xfrm>
            <a:off x="7155763" y="3132559"/>
            <a:ext cx="3027451" cy="1466498"/>
          </a:xfrm>
          <a:prstGeom prst="rect">
            <a:avLst/>
          </a:prstGeom>
          <a:noFill/>
          <a:ln>
            <a:noFill/>
          </a:ln>
        </p:spPr>
      </p:pic>
      <p:sp>
        <p:nvSpPr>
          <p:cNvPr id="281" name="Google Shape;281;p6"/>
          <p:cNvSpPr/>
          <p:nvPr/>
        </p:nvSpPr>
        <p:spPr>
          <a:xfrm>
            <a:off x="1660607" y="3132559"/>
            <a:ext cx="5495156" cy="14858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Water Supply</a:t>
            </a:r>
            <a:endParaRPr/>
          </a:p>
          <a:p>
            <a:pPr indent="0" lvl="0" marL="0" marR="0" rtl="0" algn="ctr">
              <a:spcBef>
                <a:spcPts val="0"/>
              </a:spcBef>
              <a:spcAft>
                <a:spcPts val="0"/>
              </a:spcAft>
              <a:buNone/>
            </a:pPr>
            <a:r>
              <a:rPr lang="en-GB" sz="2000">
                <a:solidFill>
                  <a:schemeClr val="dk1"/>
                </a:solidFill>
                <a:latin typeface="Arial"/>
                <a:ea typeface="Arial"/>
                <a:cs typeface="Arial"/>
                <a:sym typeface="Arial"/>
              </a:rPr>
              <a:t>Impacts to human health through direct water use.</a:t>
            </a:r>
            <a:endParaRPr/>
          </a:p>
        </p:txBody>
      </p:sp>
      <p:sp>
        <p:nvSpPr>
          <p:cNvPr id="282" name="Google Shape;282;p6"/>
          <p:cNvSpPr/>
          <p:nvPr/>
        </p:nvSpPr>
        <p:spPr>
          <a:xfrm>
            <a:off x="255941" y="2062897"/>
            <a:ext cx="9942630" cy="4996950"/>
          </a:xfrm>
          <a:prstGeom prst="rect">
            <a:avLst/>
          </a:prstGeom>
          <a:solidFill>
            <a:srgbClr val="FFFFFF">
              <a:alpha val="89803"/>
            </a:srgbClr>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pic>
        <p:nvPicPr>
          <p:cNvPr id="283" name="Google Shape;283;p6"/>
          <p:cNvPicPr preferRelativeResize="0"/>
          <p:nvPr/>
        </p:nvPicPr>
        <p:blipFill rotWithShape="1">
          <a:blip r:embed="rId5">
            <a:alphaModFix/>
          </a:blip>
          <a:srcRect b="0" l="0" r="0" t="0"/>
          <a:stretch/>
        </p:blipFill>
        <p:spPr>
          <a:xfrm>
            <a:off x="653443" y="3780638"/>
            <a:ext cx="4424363" cy="3002245"/>
          </a:xfrm>
          <a:prstGeom prst="rect">
            <a:avLst/>
          </a:prstGeom>
          <a:noFill/>
          <a:ln>
            <a:noFill/>
          </a:ln>
        </p:spPr>
      </p:pic>
      <p:sp>
        <p:nvSpPr>
          <p:cNvPr id="284" name="Google Shape;284;p6"/>
          <p:cNvSpPr/>
          <p:nvPr/>
        </p:nvSpPr>
        <p:spPr>
          <a:xfrm>
            <a:off x="542195" y="6782889"/>
            <a:ext cx="5229225"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6">
                  <a:extLst>
                    <a:ext uri="{A12FA001-AC4F-418D-AE19-62706E023703}">
                      <ahyp:hlinkClr val="tx"/>
                    </a:ext>
                  </a:extLst>
                </a:hlinkClick>
              </a:rPr>
              <a:t>Vibrio cholerae (Cholera)</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7">
                  <a:extLst>
                    <a:ext uri="{A12FA001-AC4F-418D-AE19-62706E023703}">
                      <ahyp:hlinkClr val="tx"/>
                    </a:ext>
                  </a:extLst>
                </a:hlinkClick>
              </a:rPr>
              <a:t>CC BY-NC-ND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8">
                  <a:extLst>
                    <a:ext uri="{A12FA001-AC4F-418D-AE19-62706E023703}">
                      <ahyp:hlinkClr val="tx"/>
                    </a:ext>
                  </a:extLst>
                </a:hlinkClick>
              </a:rPr>
              <a:t>hukuzatuna</a:t>
            </a:r>
            <a:endParaRPr sz="1000">
              <a:solidFill>
                <a:srgbClr val="E3284A"/>
              </a:solidFill>
              <a:latin typeface="Calibri"/>
              <a:ea typeface="Calibri"/>
              <a:cs typeface="Calibri"/>
              <a:sym typeface="Calibri"/>
            </a:endParaRPr>
          </a:p>
        </p:txBody>
      </p:sp>
      <p:sp>
        <p:nvSpPr>
          <p:cNvPr id="285" name="Google Shape;285;p6"/>
          <p:cNvSpPr txBox="1"/>
          <p:nvPr/>
        </p:nvSpPr>
        <p:spPr>
          <a:xfrm>
            <a:off x="496127" y="2318465"/>
            <a:ext cx="7974252" cy="1030118"/>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b="1" lang="en-GB" sz="2800">
                <a:solidFill>
                  <a:schemeClr val="dk1"/>
                </a:solidFill>
                <a:latin typeface="Calibri"/>
                <a:ea typeface="Calibri"/>
                <a:cs typeface="Calibri"/>
                <a:sym typeface="Calibri"/>
              </a:rPr>
              <a:t>Microbial Pathogens</a:t>
            </a:r>
            <a:endParaRPr/>
          </a:p>
          <a:p>
            <a:pPr indent="-228600" lvl="0" marL="228600" marR="0" rtl="0" algn="l">
              <a:lnSpc>
                <a:spcPct val="90000"/>
              </a:lnSpc>
              <a:spcBef>
                <a:spcPts val="1000"/>
              </a:spcBef>
              <a:spcAft>
                <a:spcPts val="0"/>
              </a:spcAft>
              <a:buClr>
                <a:schemeClr val="dk1"/>
              </a:buClr>
              <a:buSzPts val="2800"/>
              <a:buFont typeface="Arial"/>
              <a:buChar char="•"/>
            </a:pPr>
            <a:r>
              <a:rPr lang="en-GB" sz="2800">
                <a:solidFill>
                  <a:schemeClr val="dk1"/>
                </a:solidFill>
                <a:latin typeface="Calibri"/>
                <a:ea typeface="Calibri"/>
                <a:cs typeface="Calibri"/>
                <a:sym typeface="Calibri"/>
              </a:rPr>
              <a:t>Bacteria, viruses, protozoa, helminths (worms).</a:t>
            </a:r>
            <a:endParaRPr/>
          </a:p>
        </p:txBody>
      </p:sp>
      <p:sp>
        <p:nvSpPr>
          <p:cNvPr id="286" name="Google Shape;286;p6"/>
          <p:cNvSpPr/>
          <p:nvPr/>
        </p:nvSpPr>
        <p:spPr>
          <a:xfrm>
            <a:off x="5355818" y="6763802"/>
            <a:ext cx="302745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lang="en-GB" sz="1000" u="sng">
                <a:solidFill>
                  <a:srgbClr val="2780E3"/>
                </a:solidFill>
                <a:latin typeface="Calibri"/>
                <a:ea typeface="Calibri"/>
                <a:cs typeface="Calibri"/>
                <a:sym typeface="Calibri"/>
                <a:hlinkClick r:id="rId9">
                  <a:extLst>
                    <a:ext uri="{A12FA001-AC4F-418D-AE19-62706E023703}">
                      <ahyp:hlinkClr val="tx"/>
                    </a:ext>
                  </a:extLst>
                </a:hlinkClick>
              </a:rPr>
              <a:t>Coronavirus</a:t>
            </a:r>
            <a:r>
              <a:rPr lang="en-GB" sz="1000">
                <a:solidFill>
                  <a:srgbClr val="333333"/>
                </a:solidFill>
                <a:latin typeface="Calibri"/>
                <a:ea typeface="Calibri"/>
                <a:cs typeface="Calibri"/>
                <a:sym typeface="Calibri"/>
              </a:rPr>
              <a:t>" (</a:t>
            </a:r>
            <a:r>
              <a:rPr lang="en-GB" sz="1000" u="sng">
                <a:solidFill>
                  <a:srgbClr val="2780E3"/>
                </a:solidFill>
                <a:latin typeface="Calibri"/>
                <a:ea typeface="Calibri"/>
                <a:cs typeface="Calibri"/>
                <a:sym typeface="Calibri"/>
                <a:hlinkClick r:id="rId10">
                  <a:extLst>
                    <a:ext uri="{A12FA001-AC4F-418D-AE19-62706E023703}">
                      <ahyp:hlinkClr val="tx"/>
                    </a:ext>
                  </a:extLst>
                </a:hlinkClick>
              </a:rPr>
              <a:t>CC BY 2.0</a:t>
            </a:r>
            <a:r>
              <a:rPr lang="en-GB" sz="1000">
                <a:solidFill>
                  <a:srgbClr val="333333"/>
                </a:solidFill>
                <a:latin typeface="Calibri"/>
                <a:ea typeface="Calibri"/>
                <a:cs typeface="Calibri"/>
                <a:sym typeface="Calibri"/>
              </a:rPr>
              <a:t>) by </a:t>
            </a:r>
            <a:r>
              <a:rPr lang="en-GB" sz="1000" u="sng">
                <a:solidFill>
                  <a:srgbClr val="2780E3"/>
                </a:solidFill>
                <a:latin typeface="Calibri"/>
                <a:ea typeface="Calibri"/>
                <a:cs typeface="Calibri"/>
                <a:sym typeface="Calibri"/>
                <a:hlinkClick r:id="rId11">
                  <a:extLst>
                    <a:ext uri="{A12FA001-AC4F-418D-AE19-62706E023703}">
                      <ahyp:hlinkClr val="tx"/>
                    </a:ext>
                  </a:extLst>
                </a:hlinkClick>
              </a:rPr>
              <a:t>Yu. Samoilov</a:t>
            </a:r>
            <a:endParaRPr sz="1000">
              <a:solidFill>
                <a:srgbClr val="E3284A"/>
              </a:solidFill>
              <a:latin typeface="Calibri"/>
              <a:ea typeface="Calibri"/>
              <a:cs typeface="Calibri"/>
              <a:sym typeface="Calibri"/>
            </a:endParaRPr>
          </a:p>
        </p:txBody>
      </p:sp>
      <p:pic>
        <p:nvPicPr>
          <p:cNvPr descr="A picture containing table, flower, indoor, cake&#10;&#10;Description automatically generated" id="287" name="Google Shape;287;p6"/>
          <p:cNvPicPr preferRelativeResize="0"/>
          <p:nvPr/>
        </p:nvPicPr>
        <p:blipFill rotWithShape="1">
          <a:blip r:embed="rId12">
            <a:alphaModFix/>
          </a:blip>
          <a:srcRect b="0" l="0" r="0" t="0"/>
          <a:stretch/>
        </p:blipFill>
        <p:spPr>
          <a:xfrm>
            <a:off x="5382233" y="3780483"/>
            <a:ext cx="4521261" cy="30024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0" name="Shape 830"/>
        <p:cNvGrpSpPr/>
        <p:nvPr/>
      </p:nvGrpSpPr>
      <p:grpSpPr>
        <a:xfrm>
          <a:off x="0" y="0"/>
          <a:ext cx="0" cy="0"/>
          <a:chOff x="0" y="0"/>
          <a:chExt cx="0" cy="0"/>
        </a:xfrm>
      </p:grpSpPr>
      <p:sp>
        <p:nvSpPr>
          <p:cNvPr id="831" name="Google Shape;831;p60"/>
          <p:cNvSpPr txBox="1"/>
          <p:nvPr>
            <p:ph idx="1" type="body"/>
          </p:nvPr>
        </p:nvSpPr>
        <p:spPr>
          <a:xfrm>
            <a:off x="719128" y="2372876"/>
            <a:ext cx="4445516" cy="3928035"/>
          </a:xfrm>
          <a:prstGeom prst="rect">
            <a:avLst/>
          </a:prstGeom>
          <a:noFill/>
          <a:ln>
            <a:noFill/>
          </a:ln>
        </p:spPr>
        <p:txBody>
          <a:bodyPr anchorCtr="0" anchor="t" bIns="45700" lIns="91425" spcFirstLastPara="1" rIns="91425" wrap="square" tIns="45700">
            <a:noAutofit/>
          </a:bodyPr>
          <a:lstStyle/>
          <a:p>
            <a:pPr indent="-514350" lvl="0" marL="514350" rtl="0" algn="l">
              <a:lnSpc>
                <a:spcPct val="90000"/>
              </a:lnSpc>
              <a:spcBef>
                <a:spcPts val="0"/>
              </a:spcBef>
              <a:spcAft>
                <a:spcPts val="0"/>
              </a:spcAft>
              <a:buClr>
                <a:schemeClr val="dk1"/>
              </a:buClr>
              <a:buSzPts val="3800"/>
              <a:buFont typeface="Calibri"/>
              <a:buAutoNum type="arabicPeriod"/>
            </a:pPr>
            <a:r>
              <a:rPr lang="en-GB" sz="3800"/>
              <a:t>Source protection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Sedimentation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Filtration</a:t>
            </a:r>
            <a:endParaRPr/>
          </a:p>
          <a:p>
            <a:pPr indent="-514350" lvl="0" marL="514350" rtl="0" algn="l">
              <a:lnSpc>
                <a:spcPct val="90000"/>
              </a:lnSpc>
              <a:spcBef>
                <a:spcPts val="2400"/>
              </a:spcBef>
              <a:spcAft>
                <a:spcPts val="0"/>
              </a:spcAft>
              <a:buClr>
                <a:schemeClr val="dk1"/>
              </a:buClr>
              <a:buSzPts val="3800"/>
              <a:buFont typeface="Calibri"/>
              <a:buAutoNum type="arabicPeriod"/>
            </a:pPr>
            <a:r>
              <a:rPr lang="en-GB" sz="3800"/>
              <a:t>Disinfection</a:t>
            </a:r>
            <a:endParaRPr/>
          </a:p>
          <a:p>
            <a:pPr indent="-514350" lvl="0" marL="514350" rtl="0" algn="l">
              <a:lnSpc>
                <a:spcPct val="90000"/>
              </a:lnSpc>
              <a:spcBef>
                <a:spcPts val="2400"/>
              </a:spcBef>
              <a:spcAft>
                <a:spcPts val="0"/>
              </a:spcAft>
              <a:buClr>
                <a:schemeClr val="dk1"/>
              </a:buClr>
              <a:buSzPts val="3800"/>
              <a:buFont typeface="Calibri"/>
              <a:buAutoNum type="arabicPeriod"/>
            </a:pPr>
            <a:r>
              <a:rPr b="1" lang="en-GB" sz="3800"/>
              <a:t>Safe storage</a:t>
            </a:r>
            <a:endParaRPr/>
          </a:p>
          <a:p>
            <a:pPr indent="0" lvl="0" marL="0" rtl="0" algn="l">
              <a:lnSpc>
                <a:spcPct val="90000"/>
              </a:lnSpc>
              <a:spcBef>
                <a:spcPts val="2200"/>
              </a:spcBef>
              <a:spcAft>
                <a:spcPts val="0"/>
              </a:spcAft>
              <a:buClr>
                <a:schemeClr val="dk1"/>
              </a:buClr>
              <a:buSzPts val="2800"/>
              <a:buNone/>
            </a:pPr>
            <a:r>
              <a:t/>
            </a:r>
            <a:endParaRPr/>
          </a:p>
        </p:txBody>
      </p:sp>
      <p:pic>
        <p:nvPicPr>
          <p:cNvPr id="832" name="Google Shape;832;p60"/>
          <p:cNvPicPr preferRelativeResize="0"/>
          <p:nvPr>
            <p:ph idx="2" type="body"/>
          </p:nvPr>
        </p:nvPicPr>
        <p:blipFill rotWithShape="1">
          <a:blip r:embed="rId3">
            <a:alphaModFix/>
          </a:blip>
          <a:srcRect b="0" l="1758" r="4283" t="0"/>
          <a:stretch/>
        </p:blipFill>
        <p:spPr>
          <a:xfrm>
            <a:off x="5295900" y="2556495"/>
            <a:ext cx="4445000" cy="3133214"/>
          </a:xfrm>
          <a:prstGeom prst="rect">
            <a:avLst/>
          </a:prstGeom>
          <a:noFill/>
          <a:ln>
            <a:noFill/>
          </a:ln>
        </p:spPr>
      </p:pic>
      <p:sp>
        <p:nvSpPr>
          <p:cNvPr id="833" name="Google Shape;833;p60"/>
          <p:cNvSpPr/>
          <p:nvPr/>
        </p:nvSpPr>
        <p:spPr>
          <a:xfrm>
            <a:off x="5230019" y="5652839"/>
            <a:ext cx="3463017"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“Water Storage Tank, Kenya” by Saskia Nowicki</a:t>
            </a:r>
            <a:endParaRPr sz="1000">
              <a:solidFill>
                <a:srgbClr val="E3284A"/>
              </a:solidFill>
              <a:latin typeface="Calibri"/>
              <a:ea typeface="Calibri"/>
              <a:cs typeface="Calibri"/>
              <a:sym typeface="Calibri"/>
            </a:endParaRPr>
          </a:p>
        </p:txBody>
      </p:sp>
      <p:sp>
        <p:nvSpPr>
          <p:cNvPr id="834" name="Google Shape;834;p60"/>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Control Measures</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9" name="Shape 839"/>
        <p:cNvGrpSpPr/>
        <p:nvPr/>
      </p:nvGrpSpPr>
      <p:grpSpPr>
        <a:xfrm>
          <a:off x="0" y="0"/>
          <a:ext cx="0" cy="0"/>
          <a:chOff x="0" y="0"/>
          <a:chExt cx="0" cy="0"/>
        </a:xfrm>
      </p:grpSpPr>
      <p:sp>
        <p:nvSpPr>
          <p:cNvPr id="840" name="Google Shape;840;p61"/>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endParaRPr/>
          </a:p>
        </p:txBody>
      </p:sp>
      <p:pic>
        <p:nvPicPr>
          <p:cNvPr id="841" name="Google Shape;841;p61"/>
          <p:cNvPicPr preferRelativeResize="0"/>
          <p:nvPr>
            <p:ph idx="2" type="body"/>
          </p:nvPr>
        </p:nvPicPr>
        <p:blipFill rotWithShape="1">
          <a:blip r:embed="rId3">
            <a:alphaModFix/>
          </a:blip>
          <a:srcRect b="0" l="0" r="0" t="0"/>
          <a:stretch/>
        </p:blipFill>
        <p:spPr>
          <a:xfrm>
            <a:off x="3056328" y="1864063"/>
            <a:ext cx="4445000" cy="4564144"/>
          </a:xfrm>
          <a:prstGeom prst="rect">
            <a:avLst/>
          </a:prstGeom>
          <a:noFill/>
          <a:ln>
            <a:noFill/>
          </a:ln>
        </p:spPr>
      </p:pic>
      <p:sp>
        <p:nvSpPr>
          <p:cNvPr id="842" name="Google Shape;842;p61"/>
          <p:cNvSpPr/>
          <p:nvPr/>
        </p:nvSpPr>
        <p:spPr>
          <a:xfrm>
            <a:off x="719127" y="6958640"/>
            <a:ext cx="911940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Source: A guide to equitable water safety planning: ensuring no one is left behind. Geneva: World Health Organization; 2019. Licence: CC BY-NC-SA 3.0 IGO.</a:t>
            </a:r>
            <a:endParaRPr sz="1000">
              <a:solidFill>
                <a:srgbClr val="E3284A"/>
              </a:solidFill>
              <a:latin typeface="Calibri"/>
              <a:ea typeface="Calibri"/>
              <a:cs typeface="Calibri"/>
              <a:sym typeface="Calibri"/>
            </a:endParaRPr>
          </a:p>
        </p:txBody>
      </p:sp>
      <p:sp>
        <p:nvSpPr>
          <p:cNvPr id="843" name="Google Shape;843;p61"/>
          <p:cNvSpPr/>
          <p:nvPr/>
        </p:nvSpPr>
        <p:spPr>
          <a:xfrm rot="10800000">
            <a:off x="4882784" y="5955480"/>
            <a:ext cx="792088" cy="1440160"/>
          </a:xfrm>
          <a:prstGeom prst="downArrow">
            <a:avLst>
              <a:gd fmla="val 50000" name="adj1"/>
              <a:gd fmla="val 50000" name="adj2"/>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sp>
        <p:nvSpPr>
          <p:cNvPr id="849" name="Google Shape;849;p62"/>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br>
              <a:rPr lang="en-GB" cap="small"/>
            </a:br>
            <a:r>
              <a:rPr lang="en-GB" sz="3400" cap="small"/>
              <a:t>Monitoring</a:t>
            </a:r>
            <a:endParaRPr/>
          </a:p>
        </p:txBody>
      </p:sp>
      <p:pic>
        <p:nvPicPr>
          <p:cNvPr id="850" name="Google Shape;850;p62"/>
          <p:cNvPicPr preferRelativeResize="0"/>
          <p:nvPr>
            <p:ph idx="1" type="body"/>
          </p:nvPr>
        </p:nvPicPr>
        <p:blipFill rotWithShape="1">
          <a:blip r:embed="rId3">
            <a:alphaModFix/>
          </a:blip>
          <a:srcRect b="0" l="0" r="8797" t="0"/>
          <a:stretch/>
        </p:blipFill>
        <p:spPr>
          <a:xfrm>
            <a:off x="3467703" y="4602199"/>
            <a:ext cx="4053990" cy="2943720"/>
          </a:xfrm>
          <a:prstGeom prst="rect">
            <a:avLst/>
          </a:prstGeom>
          <a:noFill/>
          <a:ln>
            <a:noFill/>
          </a:ln>
        </p:spPr>
      </p:pic>
      <p:sp>
        <p:nvSpPr>
          <p:cNvPr id="851" name="Google Shape;851;p62"/>
          <p:cNvSpPr/>
          <p:nvPr/>
        </p:nvSpPr>
        <p:spPr>
          <a:xfrm>
            <a:off x="7485753" y="7282402"/>
            <a:ext cx="3849532"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rgbClr val="333333"/>
                </a:solidFill>
                <a:latin typeface="Calibri"/>
                <a:ea typeface="Calibri"/>
                <a:cs typeface="Calibri"/>
                <a:sym typeface="Calibri"/>
              </a:rPr>
              <a:t>“</a:t>
            </a:r>
            <a:r>
              <a:rPr i="1" lang="en-GB" sz="1000">
                <a:solidFill>
                  <a:srgbClr val="333333"/>
                </a:solidFill>
                <a:latin typeface="Calibri"/>
                <a:ea typeface="Calibri"/>
                <a:cs typeface="Calibri"/>
                <a:sym typeface="Calibri"/>
              </a:rPr>
              <a:t>E. coli </a:t>
            </a:r>
            <a:r>
              <a:rPr lang="en-GB" sz="1000">
                <a:solidFill>
                  <a:srgbClr val="333333"/>
                </a:solidFill>
                <a:latin typeface="Calibri"/>
                <a:ea typeface="Calibri"/>
                <a:cs typeface="Calibri"/>
                <a:sym typeface="Calibri"/>
              </a:rPr>
              <a:t>Sampling” by Saskia Nowicki</a:t>
            </a:r>
            <a:endParaRPr sz="1000">
              <a:solidFill>
                <a:srgbClr val="E3284A"/>
              </a:solidFill>
              <a:latin typeface="Calibri"/>
              <a:ea typeface="Calibri"/>
              <a:cs typeface="Calibri"/>
              <a:sym typeface="Calibri"/>
            </a:endParaRPr>
          </a:p>
        </p:txBody>
      </p:sp>
      <p:sp>
        <p:nvSpPr>
          <p:cNvPr id="852" name="Google Shape;852;p62"/>
          <p:cNvSpPr/>
          <p:nvPr/>
        </p:nvSpPr>
        <p:spPr>
          <a:xfrm>
            <a:off x="7924281" y="4544266"/>
            <a:ext cx="2346298" cy="400110"/>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“Tryptophan-like Fluorescence Sampling” by Saskia Nowicki</a:t>
            </a:r>
            <a:endParaRPr sz="1000">
              <a:solidFill>
                <a:srgbClr val="E3284A"/>
              </a:solidFill>
              <a:latin typeface="Calibri"/>
              <a:ea typeface="Calibri"/>
              <a:cs typeface="Calibri"/>
              <a:sym typeface="Calibri"/>
            </a:endParaRPr>
          </a:p>
        </p:txBody>
      </p:sp>
      <p:sp>
        <p:nvSpPr>
          <p:cNvPr id="853" name="Google Shape;853;p62"/>
          <p:cNvSpPr/>
          <p:nvPr/>
        </p:nvSpPr>
        <p:spPr>
          <a:xfrm>
            <a:off x="529902" y="5417531"/>
            <a:ext cx="2521765" cy="86177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Based on WHO. 1997. Guidelines for drinking-water quality: Volume 3 Surveillance and control of community supplies, 2nd ed. World Health Organization, Geneva, Switzerland.</a:t>
            </a:r>
            <a:endParaRPr/>
          </a:p>
        </p:txBody>
      </p:sp>
      <p:pic>
        <p:nvPicPr>
          <p:cNvPr id="854" name="Google Shape;854;p62"/>
          <p:cNvPicPr preferRelativeResize="0"/>
          <p:nvPr>
            <p:ph idx="2" type="body"/>
          </p:nvPr>
        </p:nvPicPr>
        <p:blipFill rotWithShape="1">
          <a:blip r:embed="rId4">
            <a:alphaModFix/>
          </a:blip>
          <a:srcRect b="-152" l="2795" r="708" t="-450"/>
          <a:stretch/>
        </p:blipFill>
        <p:spPr>
          <a:xfrm flipH="1">
            <a:off x="6007178" y="1604179"/>
            <a:ext cx="4263401" cy="2943719"/>
          </a:xfrm>
          <a:prstGeom prst="rect">
            <a:avLst/>
          </a:prstGeom>
          <a:noFill/>
          <a:ln>
            <a:noFill/>
          </a:ln>
        </p:spPr>
      </p:pic>
      <p:sp>
        <p:nvSpPr>
          <p:cNvPr id="855" name="Google Shape;855;p62"/>
          <p:cNvSpPr/>
          <p:nvPr/>
        </p:nvSpPr>
        <p:spPr>
          <a:xfrm>
            <a:off x="189459" y="2148421"/>
            <a:ext cx="2521764" cy="1323438"/>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Sanitary inspections</a:t>
            </a:r>
            <a:endParaRPr/>
          </a:p>
        </p:txBody>
      </p:sp>
      <p:sp>
        <p:nvSpPr>
          <p:cNvPr id="856" name="Google Shape;856;p62"/>
          <p:cNvSpPr/>
          <p:nvPr/>
        </p:nvSpPr>
        <p:spPr>
          <a:xfrm>
            <a:off x="2842078" y="2148421"/>
            <a:ext cx="2521764" cy="1323438"/>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Microbial and chemical water samples</a:t>
            </a:r>
            <a:endParaRPr/>
          </a:p>
        </p:txBody>
      </p:sp>
      <p:sp>
        <p:nvSpPr>
          <p:cNvPr id="857" name="Google Shape;857;p62"/>
          <p:cNvSpPr/>
          <p:nvPr/>
        </p:nvSpPr>
        <p:spPr>
          <a:xfrm>
            <a:off x="585149" y="4094093"/>
            <a:ext cx="2521764" cy="1323438"/>
          </a:xfrm>
          <a:prstGeom prst="rect">
            <a:avLst/>
          </a:prstGeom>
          <a:noFill/>
          <a:ln cap="flat" cmpd="sng" w="952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chemeClr val="dk1"/>
                </a:solidFill>
                <a:latin typeface="Arial"/>
                <a:ea typeface="Arial"/>
                <a:cs typeface="Arial"/>
                <a:sym typeface="Arial"/>
              </a:rPr>
              <a:t>Identify health risks</a:t>
            </a:r>
            <a:endParaRPr/>
          </a:p>
        </p:txBody>
      </p:sp>
      <p:cxnSp>
        <p:nvCxnSpPr>
          <p:cNvPr id="858" name="Google Shape;858;p62"/>
          <p:cNvCxnSpPr>
            <a:stCxn id="855" idx="2"/>
            <a:endCxn id="857" idx="0"/>
          </p:cNvCxnSpPr>
          <p:nvPr/>
        </p:nvCxnSpPr>
        <p:spPr>
          <a:xfrm>
            <a:off x="1450341" y="3471859"/>
            <a:ext cx="395700" cy="622200"/>
          </a:xfrm>
          <a:prstGeom prst="straightConnector1">
            <a:avLst/>
          </a:prstGeom>
          <a:noFill/>
          <a:ln cap="flat" cmpd="sng" w="19050">
            <a:solidFill>
              <a:schemeClr val="dk1"/>
            </a:solidFill>
            <a:prstDash val="solid"/>
            <a:miter lim="800000"/>
            <a:headEnd len="sm" w="sm" type="none"/>
            <a:tailEnd len="med" w="med" type="triangle"/>
          </a:ln>
        </p:spPr>
      </p:cxnSp>
      <p:cxnSp>
        <p:nvCxnSpPr>
          <p:cNvPr id="859" name="Google Shape;859;p62"/>
          <p:cNvCxnSpPr>
            <a:stCxn id="856" idx="2"/>
            <a:endCxn id="857" idx="0"/>
          </p:cNvCxnSpPr>
          <p:nvPr/>
        </p:nvCxnSpPr>
        <p:spPr>
          <a:xfrm flipH="1">
            <a:off x="1846060" y="3471859"/>
            <a:ext cx="2256900" cy="622200"/>
          </a:xfrm>
          <a:prstGeom prst="straightConnector1">
            <a:avLst/>
          </a:prstGeom>
          <a:noFill/>
          <a:ln cap="flat" cmpd="sng" w="19050">
            <a:solidFill>
              <a:schemeClr val="dk1"/>
            </a:solidFill>
            <a:prstDash val="solid"/>
            <a:miter lim="800000"/>
            <a:headEnd len="sm" w="sm" type="none"/>
            <a:tailEnd len="med" w="med" type="triangle"/>
          </a:ln>
        </p:spPr>
      </p:cxn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63"/>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endParaRPr/>
          </a:p>
        </p:txBody>
      </p:sp>
      <p:pic>
        <p:nvPicPr>
          <p:cNvPr id="866" name="Google Shape;866;p63"/>
          <p:cNvPicPr preferRelativeResize="0"/>
          <p:nvPr>
            <p:ph idx="2" type="body"/>
          </p:nvPr>
        </p:nvPicPr>
        <p:blipFill rotWithShape="1">
          <a:blip r:embed="rId3">
            <a:alphaModFix/>
          </a:blip>
          <a:srcRect b="0" l="0" r="0" t="0"/>
          <a:stretch/>
        </p:blipFill>
        <p:spPr>
          <a:xfrm>
            <a:off x="621509" y="1864063"/>
            <a:ext cx="4445000" cy="4564144"/>
          </a:xfrm>
          <a:prstGeom prst="rect">
            <a:avLst/>
          </a:prstGeom>
          <a:noFill/>
          <a:ln>
            <a:noFill/>
          </a:ln>
        </p:spPr>
      </p:pic>
      <p:sp>
        <p:nvSpPr>
          <p:cNvPr id="867" name="Google Shape;867;p63"/>
          <p:cNvSpPr/>
          <p:nvPr/>
        </p:nvSpPr>
        <p:spPr>
          <a:xfrm>
            <a:off x="719127" y="6958640"/>
            <a:ext cx="911940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Source: A guide to equitable water safety planning: ensuring no one is left behind. Geneva: World Health Organization; 2019. Licence: CC BY-NC-SA 3.0 IGO.</a:t>
            </a:r>
            <a:endParaRPr sz="1000">
              <a:solidFill>
                <a:srgbClr val="E3284A"/>
              </a:solidFill>
              <a:latin typeface="Calibri"/>
              <a:ea typeface="Calibri"/>
              <a:cs typeface="Calibri"/>
              <a:sym typeface="Calibri"/>
            </a:endParaRPr>
          </a:p>
        </p:txBody>
      </p:sp>
      <p:sp>
        <p:nvSpPr>
          <p:cNvPr id="868" name="Google Shape;868;p63"/>
          <p:cNvSpPr/>
          <p:nvPr/>
        </p:nvSpPr>
        <p:spPr>
          <a:xfrm rot="-6518909">
            <a:off x="-101557" y="4056808"/>
            <a:ext cx="792088" cy="1440160"/>
          </a:xfrm>
          <a:prstGeom prst="downArrow">
            <a:avLst>
              <a:gd fmla="val 50000" name="adj1"/>
              <a:gd fmla="val 50000" name="adj2"/>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pic>
        <p:nvPicPr>
          <p:cNvPr id="869" name="Google Shape;869;p63"/>
          <p:cNvPicPr preferRelativeResize="0"/>
          <p:nvPr>
            <p:ph idx="1" type="body"/>
          </p:nvPr>
        </p:nvPicPr>
        <p:blipFill rotWithShape="1">
          <a:blip r:embed="rId4">
            <a:alphaModFix/>
          </a:blip>
          <a:srcRect b="0" l="0" r="74519" t="0"/>
          <a:stretch/>
        </p:blipFill>
        <p:spPr>
          <a:xfrm>
            <a:off x="6401642" y="1864063"/>
            <a:ext cx="1132633" cy="4513648"/>
          </a:xfrm>
          <a:prstGeom prst="rect">
            <a:avLst/>
          </a:prstGeom>
          <a:noFill/>
          <a:ln>
            <a:noFill/>
          </a:ln>
        </p:spPr>
      </p:pic>
      <p:pic>
        <p:nvPicPr>
          <p:cNvPr id="870" name="Google Shape;870;p63"/>
          <p:cNvPicPr preferRelativeResize="0"/>
          <p:nvPr/>
        </p:nvPicPr>
        <p:blipFill rotWithShape="1">
          <a:blip r:embed="rId4">
            <a:alphaModFix/>
          </a:blip>
          <a:srcRect b="0" l="62741" r="0" t="0"/>
          <a:stretch/>
        </p:blipFill>
        <p:spPr>
          <a:xfrm>
            <a:off x="7534275" y="1864063"/>
            <a:ext cx="1656183" cy="451364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sp>
        <p:nvSpPr>
          <p:cNvPr id="876" name="Google Shape;876;p64"/>
          <p:cNvSpPr txBox="1"/>
          <p:nvPr>
            <p:ph type="title"/>
          </p:nvPr>
        </p:nvSpPr>
        <p:spPr>
          <a:xfrm>
            <a:off x="719128" y="540271"/>
            <a:ext cx="9021783" cy="132379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Planning</a:t>
            </a:r>
            <a:endParaRPr/>
          </a:p>
        </p:txBody>
      </p:sp>
      <p:pic>
        <p:nvPicPr>
          <p:cNvPr id="877" name="Google Shape;877;p64"/>
          <p:cNvPicPr preferRelativeResize="0"/>
          <p:nvPr>
            <p:ph idx="2" type="body"/>
          </p:nvPr>
        </p:nvPicPr>
        <p:blipFill rotWithShape="1">
          <a:blip r:embed="rId3">
            <a:alphaModFix/>
          </a:blip>
          <a:srcRect b="0" l="0" r="0" t="0"/>
          <a:stretch/>
        </p:blipFill>
        <p:spPr>
          <a:xfrm>
            <a:off x="621509" y="1864063"/>
            <a:ext cx="4445000" cy="4564144"/>
          </a:xfrm>
          <a:prstGeom prst="rect">
            <a:avLst/>
          </a:prstGeom>
          <a:noFill/>
          <a:ln>
            <a:noFill/>
          </a:ln>
        </p:spPr>
      </p:pic>
      <p:sp>
        <p:nvSpPr>
          <p:cNvPr id="878" name="Google Shape;878;p64"/>
          <p:cNvSpPr/>
          <p:nvPr/>
        </p:nvSpPr>
        <p:spPr>
          <a:xfrm>
            <a:off x="719127" y="6958640"/>
            <a:ext cx="911940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Source: A guide to equitable water safety planning: ensuring no one is left behind. Geneva: World Health Organization; 2019. Licence: CC BY-NC-SA 3.0 IGO.</a:t>
            </a:r>
            <a:endParaRPr sz="1000">
              <a:solidFill>
                <a:srgbClr val="E3284A"/>
              </a:solidFill>
              <a:latin typeface="Calibri"/>
              <a:ea typeface="Calibri"/>
              <a:cs typeface="Calibri"/>
              <a:sym typeface="Calibri"/>
            </a:endParaRPr>
          </a:p>
        </p:txBody>
      </p:sp>
      <p:sp>
        <p:nvSpPr>
          <p:cNvPr id="879" name="Google Shape;879;p64"/>
          <p:cNvSpPr/>
          <p:nvPr/>
        </p:nvSpPr>
        <p:spPr>
          <a:xfrm rot="-2702078">
            <a:off x="798796" y="1356504"/>
            <a:ext cx="792088" cy="1440160"/>
          </a:xfrm>
          <a:prstGeom prst="downArrow">
            <a:avLst>
              <a:gd fmla="val 50000" name="adj1"/>
              <a:gd fmla="val 50000" name="adj2"/>
            </a:avLst>
          </a:prstGeom>
          <a:solidFill>
            <a:schemeClr val="accent5"/>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pic>
        <p:nvPicPr>
          <p:cNvPr id="880" name="Google Shape;880;p64"/>
          <p:cNvPicPr preferRelativeResize="0"/>
          <p:nvPr>
            <p:ph idx="1" type="body"/>
          </p:nvPr>
        </p:nvPicPr>
        <p:blipFill rotWithShape="1">
          <a:blip r:embed="rId4">
            <a:alphaModFix/>
          </a:blip>
          <a:srcRect b="0" l="0" r="74519" t="0"/>
          <a:stretch/>
        </p:blipFill>
        <p:spPr>
          <a:xfrm>
            <a:off x="6401642" y="1864063"/>
            <a:ext cx="1132633" cy="4513648"/>
          </a:xfrm>
          <a:prstGeom prst="rect">
            <a:avLst/>
          </a:prstGeom>
          <a:noFill/>
          <a:ln>
            <a:noFill/>
          </a:ln>
        </p:spPr>
      </p:pic>
      <p:pic>
        <p:nvPicPr>
          <p:cNvPr id="881" name="Google Shape;881;p64"/>
          <p:cNvPicPr preferRelativeResize="0"/>
          <p:nvPr/>
        </p:nvPicPr>
        <p:blipFill rotWithShape="1">
          <a:blip r:embed="rId4">
            <a:alphaModFix/>
          </a:blip>
          <a:srcRect b="0" l="62741" r="0" t="0"/>
          <a:stretch/>
        </p:blipFill>
        <p:spPr>
          <a:xfrm>
            <a:off x="7534275" y="1864063"/>
            <a:ext cx="1656183" cy="4513648"/>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6" name="Shape 886"/>
        <p:cNvGrpSpPr/>
        <p:nvPr/>
      </p:nvGrpSpPr>
      <p:grpSpPr>
        <a:xfrm>
          <a:off x="0" y="0"/>
          <a:ext cx="0" cy="0"/>
          <a:chOff x="0" y="0"/>
          <a:chExt cx="0" cy="0"/>
        </a:xfrm>
      </p:grpSpPr>
      <p:sp>
        <p:nvSpPr>
          <p:cNvPr id="887" name="Google Shape;887;p65"/>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a:p>
        </p:txBody>
      </p:sp>
      <p:sp>
        <p:nvSpPr>
          <p:cNvPr id="888" name="Google Shape;888;p65"/>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7F7F7F"/>
              </a:buClr>
              <a:buSzPts val="2800"/>
              <a:buChar char="•"/>
            </a:pPr>
            <a:r>
              <a:rPr lang="en-GB">
                <a:solidFill>
                  <a:srgbClr val="7F7F7F"/>
                </a:solidFill>
              </a:rPr>
              <a:t>Microbial and chemical hazards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Short-term and long-term disease</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Global goals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Service level inequalities</a:t>
            </a:r>
            <a:endParaRPr/>
          </a:p>
          <a:p>
            <a:pPr indent="-228600" lvl="0" marL="228600" rtl="0" algn="l">
              <a:lnSpc>
                <a:spcPct val="90000"/>
              </a:lnSpc>
              <a:spcBef>
                <a:spcPts val="1000"/>
              </a:spcBef>
              <a:spcAft>
                <a:spcPts val="0"/>
              </a:spcAft>
              <a:buClr>
                <a:srgbClr val="7F7F7F"/>
              </a:buClr>
              <a:buSzPts val="2800"/>
              <a:buChar char="•"/>
            </a:pPr>
            <a:r>
              <a:rPr lang="en-GB">
                <a:solidFill>
                  <a:srgbClr val="7F7F7F"/>
                </a:solidFill>
              </a:rPr>
              <a:t>Water Safety Planning</a:t>
            </a:r>
            <a:endParaRPr/>
          </a:p>
          <a:p>
            <a:pPr indent="-228600" lvl="0" marL="228600" rtl="0" algn="l">
              <a:lnSpc>
                <a:spcPct val="90000"/>
              </a:lnSpc>
              <a:spcBef>
                <a:spcPts val="1000"/>
              </a:spcBef>
              <a:spcAft>
                <a:spcPts val="0"/>
              </a:spcAft>
              <a:buClr>
                <a:srgbClr val="0070C0"/>
              </a:buClr>
              <a:buSzPts val="2800"/>
              <a:buChar char="•"/>
            </a:pPr>
            <a:r>
              <a:rPr b="1" lang="en-GB">
                <a:solidFill>
                  <a:srgbClr val="0070C0"/>
                </a:solidFill>
              </a:rPr>
              <a:t>Transformative WASH (water, sanitation, and hygiene)</a:t>
            </a:r>
            <a:endParaRPr/>
          </a:p>
          <a:p>
            <a:pPr indent="-50800" lvl="0" marL="228600" rtl="0" algn="l">
              <a:lnSpc>
                <a:spcPct val="90000"/>
              </a:lnSpc>
              <a:spcBef>
                <a:spcPts val="1000"/>
              </a:spcBef>
              <a:spcAft>
                <a:spcPts val="0"/>
              </a:spcAft>
              <a:buClr>
                <a:schemeClr val="dk1"/>
              </a:buClr>
              <a:buSzPts val="2800"/>
              <a:buNone/>
            </a:pPr>
            <a:r>
              <a:t/>
            </a:r>
            <a:endParaRPr>
              <a:solidFill>
                <a:srgbClr val="0070C0"/>
              </a:solidFill>
            </a:endParaRPr>
          </a:p>
        </p:txBody>
      </p:sp>
      <p:pic>
        <p:nvPicPr>
          <p:cNvPr descr="A group of people standing in front of a building&#10;&#10;Description automatically generated" id="889" name="Google Shape;889;p65"/>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890" name="Google Shape;890;p65"/>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Supply at Shwedagon Pagoda”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5" name="Shape 895"/>
        <p:cNvGrpSpPr/>
        <p:nvPr/>
      </p:nvGrpSpPr>
      <p:grpSpPr>
        <a:xfrm>
          <a:off x="0" y="0"/>
          <a:ext cx="0" cy="0"/>
          <a:chOff x="0" y="0"/>
          <a:chExt cx="0" cy="0"/>
        </a:xfrm>
      </p:grpSpPr>
      <p:sp>
        <p:nvSpPr>
          <p:cNvPr id="896" name="Google Shape;896;p66"/>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 Sanitation and Hygiene</a:t>
            </a:r>
            <a:endParaRPr/>
          </a:p>
        </p:txBody>
      </p:sp>
      <p:pic>
        <p:nvPicPr>
          <p:cNvPr id="897" name="Google Shape;897;p66"/>
          <p:cNvPicPr preferRelativeResize="0"/>
          <p:nvPr>
            <p:ph idx="1" type="body"/>
          </p:nvPr>
        </p:nvPicPr>
        <p:blipFill rotWithShape="1">
          <a:blip r:embed="rId3">
            <a:alphaModFix/>
          </a:blip>
          <a:srcRect b="0" l="0" r="0" t="6514"/>
          <a:stretch/>
        </p:blipFill>
        <p:spPr>
          <a:xfrm>
            <a:off x="719128" y="1991383"/>
            <a:ext cx="9021763" cy="5167312"/>
          </a:xfrm>
          <a:prstGeom prst="rect">
            <a:avLst/>
          </a:prstGeom>
          <a:noFill/>
          <a:ln>
            <a:noFill/>
          </a:ln>
        </p:spPr>
      </p:pic>
      <p:sp>
        <p:nvSpPr>
          <p:cNvPr id="898" name="Google Shape;898;p66"/>
          <p:cNvSpPr/>
          <p:nvPr/>
        </p:nvSpPr>
        <p:spPr>
          <a:xfrm>
            <a:off x="359562" y="7220031"/>
            <a:ext cx="9740911" cy="246221"/>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000">
                <a:solidFill>
                  <a:schemeClr val="dk1"/>
                </a:solidFill>
                <a:latin typeface="Calibri"/>
                <a:ea typeface="Calibri"/>
                <a:cs typeface="Calibri"/>
                <a:sym typeface="Calibri"/>
              </a:rPr>
              <a:t>WHO. 2018. Guidelines on sanitation and health. World Health Organization. </a:t>
            </a:r>
            <a:r>
              <a:rPr lang="en-GB" sz="1000" u="sng">
                <a:solidFill>
                  <a:srgbClr val="E3284A"/>
                </a:solidFill>
                <a:latin typeface="Calibri"/>
                <a:ea typeface="Calibri"/>
                <a:cs typeface="Calibri"/>
                <a:sym typeface="Calibri"/>
                <a:hlinkClick r:id="rId4">
                  <a:extLst>
                    <a:ext uri="{A12FA001-AC4F-418D-AE19-62706E023703}">
                      <ahyp:hlinkClr val="tx"/>
                    </a:ext>
                  </a:extLst>
                </a:hlinkClick>
              </a:rPr>
              <a:t>https://www.who.int/water_sanitation_health/publications/guidelines-on-sanitation-and-health/en/</a:t>
            </a:r>
            <a:endParaRPr sz="1000">
              <a:solidFill>
                <a:schemeClr val="dk1"/>
              </a:solidFill>
              <a:latin typeface="Calibri"/>
              <a:ea typeface="Calibri"/>
              <a:cs typeface="Calibri"/>
              <a:sym typeface="Calibri"/>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sp>
        <p:nvSpPr>
          <p:cNvPr id="904" name="Google Shape;904;p67"/>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 Sanitation and Hygiene</a:t>
            </a:r>
            <a:endParaRPr/>
          </a:p>
        </p:txBody>
      </p:sp>
      <p:sp>
        <p:nvSpPr>
          <p:cNvPr id="905" name="Google Shape;905;p67"/>
          <p:cNvSpPr txBox="1"/>
          <p:nvPr/>
        </p:nvSpPr>
        <p:spPr>
          <a:xfrm>
            <a:off x="3429819" y="1742093"/>
            <a:ext cx="3430771" cy="2631891"/>
          </a:xfrm>
          <a:prstGeom prst="rect">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dk1"/>
              </a:buClr>
              <a:buSzPts val="2800"/>
              <a:buFont typeface="Arial"/>
              <a:buNone/>
            </a:pPr>
            <a:r>
              <a:rPr lang="en-GB" sz="2800">
                <a:solidFill>
                  <a:schemeClr val="dk1"/>
                </a:solidFill>
                <a:latin typeface="Calibri"/>
                <a:ea typeface="Calibri"/>
                <a:cs typeface="Calibri"/>
                <a:sym typeface="Calibri"/>
              </a:rPr>
              <a:t> </a:t>
            </a:r>
            <a:endParaRPr sz="2800">
              <a:solidFill>
                <a:schemeClr val="dk1"/>
              </a:solidFill>
              <a:latin typeface="Calibri"/>
              <a:ea typeface="Calibri"/>
              <a:cs typeface="Calibri"/>
              <a:sym typeface="Calibri"/>
            </a:endParaRPr>
          </a:p>
        </p:txBody>
      </p:sp>
      <p:sp>
        <p:nvSpPr>
          <p:cNvPr id="906" name="Google Shape;906;p67"/>
          <p:cNvSpPr/>
          <p:nvPr/>
        </p:nvSpPr>
        <p:spPr>
          <a:xfrm>
            <a:off x="3429819" y="2454946"/>
            <a:ext cx="3143408" cy="1893543"/>
          </a:xfrm>
          <a:custGeom>
            <a:rect b="b" l="l" r="r" t="t"/>
            <a:pathLst>
              <a:path extrusionOk="0" h="2008270" w="4203700">
                <a:moveTo>
                  <a:pt x="0" y="2008270"/>
                </a:moveTo>
                <a:cubicBezTo>
                  <a:pt x="221191" y="1317178"/>
                  <a:pt x="442383" y="626087"/>
                  <a:pt x="1143000" y="293770"/>
                </a:cubicBezTo>
                <a:cubicBezTo>
                  <a:pt x="1843617" y="-38547"/>
                  <a:pt x="3023658" y="-12089"/>
                  <a:pt x="4203700" y="14370"/>
                </a:cubicBezTo>
              </a:path>
            </a:pathLst>
          </a:custGeom>
          <a:no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
        <p:nvSpPr>
          <p:cNvPr id="907" name="Google Shape;907;p67"/>
          <p:cNvSpPr/>
          <p:nvPr/>
        </p:nvSpPr>
        <p:spPr>
          <a:xfrm>
            <a:off x="6284861" y="2259342"/>
            <a:ext cx="288032" cy="432048"/>
          </a:xfrm>
          <a:prstGeom prst="mathMultiply">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08" name="Google Shape;908;p67"/>
          <p:cNvSpPr/>
          <p:nvPr/>
        </p:nvSpPr>
        <p:spPr>
          <a:xfrm>
            <a:off x="4693698" y="2298074"/>
            <a:ext cx="288032" cy="432048"/>
          </a:xfrm>
          <a:prstGeom prst="mathMultiply">
            <a:avLst>
              <a:gd fmla="val 23520" name="adj1"/>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09" name="Google Shape;909;p67"/>
          <p:cNvSpPr/>
          <p:nvPr/>
        </p:nvSpPr>
        <p:spPr>
          <a:xfrm>
            <a:off x="3764915" y="2842015"/>
            <a:ext cx="288032" cy="432048"/>
          </a:xfrm>
          <a:prstGeom prst="mathMultiply">
            <a:avLst>
              <a:gd fmla="val 23520" name="adj1"/>
            </a:avLst>
          </a:prstGeom>
          <a:solidFill>
            <a:schemeClr val="accent6"/>
          </a:solidFill>
          <a:ln cap="flat" cmpd="sng" w="12700">
            <a:solidFill>
              <a:srgbClr val="517E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10" name="Google Shape;910;p67"/>
          <p:cNvSpPr/>
          <p:nvPr/>
        </p:nvSpPr>
        <p:spPr>
          <a:xfrm>
            <a:off x="261467" y="6946271"/>
            <a:ext cx="9937104"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Robb, K. </a:t>
            </a:r>
            <a:r>
              <a:rPr i="1" lang="en-GB" sz="1000">
                <a:solidFill>
                  <a:schemeClr val="dk1"/>
                </a:solidFill>
                <a:latin typeface="Calibri"/>
                <a:ea typeface="Calibri"/>
                <a:cs typeface="Calibri"/>
                <a:sym typeface="Calibri"/>
              </a:rPr>
              <a:t>et al.</a:t>
            </a:r>
            <a:r>
              <a:rPr lang="en-GB" sz="1000">
                <a:solidFill>
                  <a:schemeClr val="dk1"/>
                </a:solidFill>
                <a:latin typeface="Calibri"/>
                <a:ea typeface="Calibri"/>
                <a:cs typeface="Calibri"/>
                <a:sym typeface="Calibri"/>
              </a:rPr>
              <a:t> (2017) ‘Assessment of fecal exposure pathways in low-income urban neighborhoods in Accra, Ghana: rationale, design, methods, and key findings of the Sanipath study’, </a:t>
            </a:r>
            <a:r>
              <a:rPr i="1" lang="en-GB" sz="1000">
                <a:solidFill>
                  <a:schemeClr val="dk1"/>
                </a:solidFill>
                <a:latin typeface="Calibri"/>
                <a:ea typeface="Calibri"/>
                <a:cs typeface="Calibri"/>
                <a:sym typeface="Calibri"/>
              </a:rPr>
              <a:t>American Journal of Tropical Medicine and Hygiene</a:t>
            </a:r>
            <a:r>
              <a:rPr lang="en-GB" sz="1000">
                <a:solidFill>
                  <a:schemeClr val="dk1"/>
                </a:solidFill>
                <a:latin typeface="Calibri"/>
                <a:ea typeface="Calibri"/>
                <a:cs typeface="Calibri"/>
                <a:sym typeface="Calibri"/>
              </a:rPr>
              <a:t>, 97(4), pp. 1020–1032. doi: 10.4269/ajtmh.16-0508.</a:t>
            </a:r>
            <a:endParaRPr/>
          </a:p>
        </p:txBody>
      </p:sp>
      <p:sp>
        <p:nvSpPr>
          <p:cNvPr id="911" name="Google Shape;911;p67"/>
          <p:cNvSpPr/>
          <p:nvPr/>
        </p:nvSpPr>
        <p:spPr>
          <a:xfrm>
            <a:off x="2390131" y="4503223"/>
            <a:ext cx="6152255" cy="1938992"/>
          </a:xfrm>
          <a:prstGeom prst="rect">
            <a:avLst/>
          </a:prstGeom>
          <a:noFill/>
          <a:ln>
            <a:noFill/>
          </a:ln>
        </p:spPr>
        <p:txBody>
          <a:bodyPr anchorCtr="0" anchor="t" bIns="45700" lIns="91425" spcFirstLastPara="1" rIns="91425" wrap="square" tIns="45700">
            <a:spAutoFit/>
          </a:bodyPr>
          <a:lstStyle/>
          <a:p>
            <a:pPr indent="-342900" lvl="0" marL="342900" marR="0" rtl="0" algn="l">
              <a:spcBef>
                <a:spcPts val="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Combined exposure from all pathways</a:t>
            </a:r>
            <a:endParaRPr/>
          </a:p>
          <a:p>
            <a:pPr indent="-342900" lvl="0" marL="342900" marR="0" rtl="0" algn="l">
              <a:spcBef>
                <a:spcPts val="24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Intervention reduces exposure from one pathway</a:t>
            </a:r>
            <a:endParaRPr/>
          </a:p>
          <a:p>
            <a:pPr indent="-342900" lvl="0" marL="342900" marR="0" rtl="0" algn="l">
              <a:spcBef>
                <a:spcPts val="2400"/>
              </a:spcBef>
              <a:spcAft>
                <a:spcPts val="0"/>
              </a:spcAft>
              <a:buClr>
                <a:schemeClr val="dk1"/>
              </a:buClr>
              <a:buSzPts val="2000"/>
              <a:buFont typeface="Arial"/>
              <a:buChar char="•"/>
            </a:pPr>
            <a:r>
              <a:rPr lang="en-GB" sz="2000">
                <a:solidFill>
                  <a:schemeClr val="dk1"/>
                </a:solidFill>
                <a:latin typeface="Calibri"/>
                <a:ea typeface="Calibri"/>
                <a:cs typeface="Calibri"/>
                <a:sym typeface="Calibri"/>
              </a:rPr>
              <a:t>Intervention reduces exposure from multiple pathways or most significant pathway</a:t>
            </a:r>
            <a:endParaRPr/>
          </a:p>
        </p:txBody>
      </p:sp>
      <p:sp>
        <p:nvSpPr>
          <p:cNvPr id="912" name="Google Shape;912;p67"/>
          <p:cNvSpPr/>
          <p:nvPr/>
        </p:nvSpPr>
        <p:spPr>
          <a:xfrm>
            <a:off x="2390130" y="4497206"/>
            <a:ext cx="288032" cy="432048"/>
          </a:xfrm>
          <a:prstGeom prst="mathMultiply">
            <a:avLst>
              <a:gd fmla="val 23520" name="adj1"/>
            </a:avLst>
          </a:prstGeom>
          <a:solidFill>
            <a:schemeClr val="dk1"/>
          </a:solidFill>
          <a:ln cap="flat" cmpd="sng" w="127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13" name="Google Shape;913;p67"/>
          <p:cNvSpPr/>
          <p:nvPr/>
        </p:nvSpPr>
        <p:spPr>
          <a:xfrm>
            <a:off x="2390130" y="5696473"/>
            <a:ext cx="288032" cy="432048"/>
          </a:xfrm>
          <a:prstGeom prst="mathMultiply">
            <a:avLst>
              <a:gd fmla="val 23520" name="adj1"/>
            </a:avLst>
          </a:prstGeom>
          <a:solidFill>
            <a:schemeClr val="accent6"/>
          </a:solidFill>
          <a:ln cap="flat" cmpd="sng" w="12700">
            <a:solidFill>
              <a:srgbClr val="517E33"/>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14" name="Google Shape;914;p67"/>
          <p:cNvSpPr/>
          <p:nvPr/>
        </p:nvSpPr>
        <p:spPr>
          <a:xfrm>
            <a:off x="2390130" y="5073048"/>
            <a:ext cx="288032" cy="432048"/>
          </a:xfrm>
          <a:prstGeom prst="mathMultiply">
            <a:avLst>
              <a:gd fmla="val 23520" name="adj1"/>
            </a:avLst>
          </a:prstGeom>
          <a:solidFill>
            <a:schemeClr val="accent1"/>
          </a:solidFill>
          <a:ln cap="flat" cmpd="sng" w="12700">
            <a:solidFill>
              <a:srgbClr val="4271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lt1"/>
              </a:solidFill>
              <a:latin typeface="Arial"/>
              <a:ea typeface="Arial"/>
              <a:cs typeface="Arial"/>
              <a:sym typeface="Arial"/>
            </a:endParaRPr>
          </a:p>
        </p:txBody>
      </p:sp>
      <p:sp>
        <p:nvSpPr>
          <p:cNvPr id="915" name="Google Shape;915;p67"/>
          <p:cNvSpPr txBox="1"/>
          <p:nvPr/>
        </p:nvSpPr>
        <p:spPr>
          <a:xfrm>
            <a:off x="3827640" y="4072420"/>
            <a:ext cx="2633093"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Exposure to Faecal Contamination</a:t>
            </a:r>
            <a:endParaRPr/>
          </a:p>
        </p:txBody>
      </p:sp>
      <p:sp>
        <p:nvSpPr>
          <p:cNvPr id="916" name="Google Shape;916;p67"/>
          <p:cNvSpPr txBox="1"/>
          <p:nvPr/>
        </p:nvSpPr>
        <p:spPr>
          <a:xfrm rot="-5400000">
            <a:off x="2223020" y="2878054"/>
            <a:ext cx="2026837"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Burden of Enteric Disease</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1" name="Shape 921"/>
        <p:cNvGrpSpPr/>
        <p:nvPr/>
      </p:nvGrpSpPr>
      <p:grpSpPr>
        <a:xfrm>
          <a:off x="0" y="0"/>
          <a:ext cx="0" cy="0"/>
          <a:chOff x="0" y="0"/>
          <a:chExt cx="0" cy="0"/>
        </a:xfrm>
      </p:grpSpPr>
      <p:sp>
        <p:nvSpPr>
          <p:cNvPr id="922" name="Google Shape;922;p68"/>
          <p:cNvSpPr txBox="1"/>
          <p:nvPr>
            <p:ph type="title"/>
          </p:nvPr>
        </p:nvSpPr>
        <p:spPr>
          <a:xfrm>
            <a:off x="719128" y="540624"/>
            <a:ext cx="9021783" cy="1323439"/>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 Safety Management</a:t>
            </a:r>
            <a:br>
              <a:rPr lang="en-GB" cap="small"/>
            </a:br>
            <a:r>
              <a:rPr lang="en-GB" sz="3400" cap="small"/>
              <a:t>Key Players</a:t>
            </a:r>
            <a:endParaRPr/>
          </a:p>
        </p:txBody>
      </p:sp>
      <p:sp>
        <p:nvSpPr>
          <p:cNvPr id="923" name="Google Shape;923;p68"/>
          <p:cNvSpPr/>
          <p:nvPr/>
        </p:nvSpPr>
        <p:spPr>
          <a:xfrm rot="2519981">
            <a:off x="2947680" y="2550456"/>
            <a:ext cx="3268241" cy="2826668"/>
          </a:xfrm>
          <a:prstGeom prst="triangle">
            <a:avLst>
              <a:gd fmla="val 50000" name="adj"/>
            </a:avLst>
          </a:prstGeom>
          <a:solidFill>
            <a:schemeClr val="lt1"/>
          </a:solidFill>
          <a:ln cap="flat" cmpd="sng" w="381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000">
              <a:solidFill>
                <a:schemeClr val="dk1"/>
              </a:solidFill>
              <a:latin typeface="Arial"/>
              <a:ea typeface="Arial"/>
              <a:cs typeface="Arial"/>
              <a:sym typeface="Arial"/>
            </a:endParaRPr>
          </a:p>
        </p:txBody>
      </p:sp>
      <p:sp>
        <p:nvSpPr>
          <p:cNvPr id="924" name="Google Shape;924;p68"/>
          <p:cNvSpPr txBox="1"/>
          <p:nvPr/>
        </p:nvSpPr>
        <p:spPr>
          <a:xfrm rot="-777524">
            <a:off x="4251731" y="6108364"/>
            <a:ext cx="136127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Community</a:t>
            </a:r>
            <a:endParaRPr/>
          </a:p>
        </p:txBody>
      </p:sp>
      <p:sp>
        <p:nvSpPr>
          <p:cNvPr id="925" name="Google Shape;925;p68"/>
          <p:cNvSpPr txBox="1"/>
          <p:nvPr/>
        </p:nvSpPr>
        <p:spPr>
          <a:xfrm rot="2194839">
            <a:off x="4976606" y="2589094"/>
            <a:ext cx="1460785"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Government</a:t>
            </a:r>
            <a:endParaRPr/>
          </a:p>
        </p:txBody>
      </p:sp>
      <p:sp>
        <p:nvSpPr>
          <p:cNvPr id="926" name="Google Shape;926;p68"/>
          <p:cNvSpPr txBox="1"/>
          <p:nvPr/>
        </p:nvSpPr>
        <p:spPr>
          <a:xfrm rot="-4595942">
            <a:off x="1747505" y="3657280"/>
            <a:ext cx="91198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Market</a:t>
            </a:r>
            <a:endParaRPr/>
          </a:p>
        </p:txBody>
      </p:sp>
      <p:sp>
        <p:nvSpPr>
          <p:cNvPr id="927" name="Google Shape;927;p68"/>
          <p:cNvSpPr txBox="1"/>
          <p:nvPr/>
        </p:nvSpPr>
        <p:spPr>
          <a:xfrm rot="-4715285">
            <a:off x="4929630" y="4472898"/>
            <a:ext cx="85953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rgbClr val="00AFAD"/>
                </a:solidFill>
                <a:latin typeface="Calibri"/>
                <a:ea typeface="Calibri"/>
                <a:cs typeface="Calibri"/>
                <a:sym typeface="Calibri"/>
              </a:rPr>
              <a:t>Norms</a:t>
            </a:r>
            <a:endParaRPr/>
          </a:p>
        </p:txBody>
      </p:sp>
      <p:sp>
        <p:nvSpPr>
          <p:cNvPr id="928" name="Google Shape;928;p68"/>
          <p:cNvSpPr txBox="1"/>
          <p:nvPr/>
        </p:nvSpPr>
        <p:spPr>
          <a:xfrm rot="-1019658">
            <a:off x="3254112" y="2986826"/>
            <a:ext cx="136178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rgbClr val="00AFAD"/>
                </a:solidFill>
                <a:latin typeface="Calibri"/>
                <a:ea typeface="Calibri"/>
                <a:cs typeface="Calibri"/>
                <a:sym typeface="Calibri"/>
              </a:rPr>
              <a:t>Regulations</a:t>
            </a:r>
            <a:endParaRPr/>
          </a:p>
        </p:txBody>
      </p:sp>
      <p:sp>
        <p:nvSpPr>
          <p:cNvPr id="929" name="Google Shape;929;p68"/>
          <p:cNvSpPr txBox="1"/>
          <p:nvPr/>
        </p:nvSpPr>
        <p:spPr>
          <a:xfrm rot="2522815">
            <a:off x="2835648" y="4936128"/>
            <a:ext cx="115179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rgbClr val="00AFAD"/>
                </a:solidFill>
                <a:latin typeface="Calibri"/>
                <a:ea typeface="Calibri"/>
                <a:cs typeface="Calibri"/>
                <a:sym typeface="Calibri"/>
              </a:rPr>
              <a:t>Contracts</a:t>
            </a:r>
            <a:endParaRPr/>
          </a:p>
        </p:txBody>
      </p:sp>
      <p:sp>
        <p:nvSpPr>
          <p:cNvPr id="930" name="Google Shape;930;p68"/>
          <p:cNvSpPr txBox="1"/>
          <p:nvPr/>
        </p:nvSpPr>
        <p:spPr>
          <a:xfrm>
            <a:off x="3594441" y="4114112"/>
            <a:ext cx="139814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accent6"/>
                </a:solidFill>
                <a:latin typeface="Calibri"/>
                <a:ea typeface="Calibri"/>
                <a:cs typeface="Calibri"/>
                <a:sym typeface="Calibri"/>
              </a:rPr>
              <a:t>Risk Sharing</a:t>
            </a:r>
            <a:endParaRPr/>
          </a:p>
        </p:txBody>
      </p:sp>
      <p:sp>
        <p:nvSpPr>
          <p:cNvPr id="931" name="Google Shape;931;p68"/>
          <p:cNvSpPr/>
          <p:nvPr/>
        </p:nvSpPr>
        <p:spPr>
          <a:xfrm>
            <a:off x="585575" y="6916536"/>
            <a:ext cx="9288887" cy="449354"/>
          </a:xfrm>
          <a:prstGeom prst="rect">
            <a:avLst/>
          </a:prstGeom>
          <a:noFill/>
          <a:ln>
            <a:noFill/>
          </a:ln>
        </p:spPr>
        <p:txBody>
          <a:bodyPr anchorCtr="0" anchor="t" bIns="45700" lIns="91425" spcFirstLastPara="1" rIns="91425" wrap="square" tIns="45700">
            <a:spAutoFit/>
          </a:bodyPr>
          <a:lstStyle/>
          <a:p>
            <a:pPr indent="0" lvl="0" marL="0" marR="0" rtl="0" algn="l">
              <a:lnSpc>
                <a:spcPct val="120000"/>
              </a:lnSpc>
              <a:spcBef>
                <a:spcPts val="0"/>
              </a:spcBef>
              <a:spcAft>
                <a:spcPts val="0"/>
              </a:spcAft>
              <a:buNone/>
            </a:pPr>
            <a:r>
              <a:rPr lang="en-GB" sz="1000">
                <a:solidFill>
                  <a:schemeClr val="dk1"/>
                </a:solidFill>
                <a:latin typeface="Calibri"/>
                <a:ea typeface="Calibri"/>
                <a:cs typeface="Calibri"/>
                <a:sym typeface="Calibri"/>
              </a:rPr>
              <a:t>Adapted from: Koehler, J. </a:t>
            </a:r>
            <a:r>
              <a:rPr i="1" lang="en-GB" sz="1000">
                <a:solidFill>
                  <a:schemeClr val="dk1"/>
                </a:solidFill>
                <a:latin typeface="Calibri"/>
                <a:ea typeface="Calibri"/>
                <a:cs typeface="Calibri"/>
                <a:sym typeface="Calibri"/>
              </a:rPr>
              <a:t>et al.</a:t>
            </a:r>
            <a:r>
              <a:rPr lang="en-GB" sz="1000">
                <a:solidFill>
                  <a:schemeClr val="dk1"/>
                </a:solidFill>
                <a:latin typeface="Calibri"/>
                <a:ea typeface="Calibri"/>
                <a:cs typeface="Calibri"/>
                <a:sym typeface="Calibri"/>
              </a:rPr>
              <a:t> (2018) ‘A cultural theory of drinking water risks, values and institutional change’, </a:t>
            </a:r>
            <a:r>
              <a:rPr i="1" lang="en-GB" sz="1000">
                <a:solidFill>
                  <a:schemeClr val="dk1"/>
                </a:solidFill>
                <a:latin typeface="Calibri"/>
                <a:ea typeface="Calibri"/>
                <a:cs typeface="Calibri"/>
                <a:sym typeface="Calibri"/>
              </a:rPr>
              <a:t>Global Environmental Change</a:t>
            </a:r>
            <a:r>
              <a:rPr lang="en-GB" sz="1000">
                <a:solidFill>
                  <a:schemeClr val="dk1"/>
                </a:solidFill>
                <a:latin typeface="Calibri"/>
                <a:ea typeface="Calibri"/>
                <a:cs typeface="Calibri"/>
                <a:sym typeface="Calibri"/>
              </a:rPr>
              <a:t>. Elsevier Ltd, 50(November 2017), pp. 268–277. doi: 10.1016/j.gloenvcha.2018.03.006.</a:t>
            </a:r>
            <a:endParaRPr/>
          </a:p>
        </p:txBody>
      </p:sp>
      <p:sp>
        <p:nvSpPr>
          <p:cNvPr id="932" name="Google Shape;932;p68"/>
          <p:cNvSpPr txBox="1"/>
          <p:nvPr/>
        </p:nvSpPr>
        <p:spPr>
          <a:xfrm>
            <a:off x="6238132" y="4114112"/>
            <a:ext cx="2494668" cy="1015663"/>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000">
                <a:solidFill>
                  <a:schemeClr val="dk1"/>
                </a:solidFill>
                <a:latin typeface="Calibri"/>
                <a:ea typeface="Calibri"/>
                <a:cs typeface="Calibri"/>
                <a:sym typeface="Calibri"/>
              </a:rPr>
              <a:t>Non-Government Organisations (NGOs) and Donors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7" name="Shape 937"/>
        <p:cNvGrpSpPr/>
        <p:nvPr/>
      </p:nvGrpSpPr>
      <p:grpSpPr>
        <a:xfrm>
          <a:off x="0" y="0"/>
          <a:ext cx="0" cy="0"/>
          <a:chOff x="0" y="0"/>
          <a:chExt cx="0" cy="0"/>
        </a:xfrm>
      </p:grpSpPr>
      <p:sp>
        <p:nvSpPr>
          <p:cNvPr id="938" name="Google Shape;938;p69"/>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Myanmar Government </a:t>
            </a:r>
            <a:br>
              <a:rPr lang="en-GB" cap="small"/>
            </a:br>
            <a:r>
              <a:rPr lang="en-GB" cap="small"/>
              <a:t>Mandates for Water</a:t>
            </a:r>
            <a:endParaRPr/>
          </a:p>
        </p:txBody>
      </p:sp>
      <p:graphicFrame>
        <p:nvGraphicFramePr>
          <p:cNvPr id="939" name="Google Shape;939;p69"/>
          <p:cNvGraphicFramePr/>
          <p:nvPr/>
        </p:nvGraphicFramePr>
        <p:xfrm>
          <a:off x="261467" y="2051615"/>
          <a:ext cx="3000000" cy="3000000"/>
        </p:xfrm>
        <a:graphic>
          <a:graphicData uri="http://schemas.openxmlformats.org/drawingml/2006/table">
            <a:tbl>
              <a:tblPr bandRow="1" firstRow="1">
                <a:noFill/>
                <a:tableStyleId>{74B4C419-0659-4963-A09D-BB4DA145B2DD}</a:tableStyleId>
              </a:tblPr>
              <a:tblGrid>
                <a:gridCol w="4824525"/>
                <a:gridCol w="5128250"/>
              </a:tblGrid>
              <a:tr h="370850">
                <a:tc>
                  <a:txBody>
                    <a:bodyPr/>
                    <a:lstStyle/>
                    <a:p>
                      <a:pPr indent="0" lvl="0" marL="0" marR="0" rtl="0" algn="l">
                        <a:spcBef>
                          <a:spcPts val="0"/>
                        </a:spcBef>
                        <a:spcAft>
                          <a:spcPts val="0"/>
                        </a:spcAft>
                        <a:buNone/>
                      </a:pPr>
                      <a:r>
                        <a:rPr lang="en-GB" sz="2500"/>
                        <a:t>Organisation</a:t>
                      </a:r>
                      <a:endParaRPr/>
                    </a:p>
                  </a:txBody>
                  <a:tcPr marT="45725" marB="45725" marR="91450" marL="91450"/>
                </a:tc>
                <a:tc>
                  <a:txBody>
                    <a:bodyPr/>
                    <a:lstStyle/>
                    <a:p>
                      <a:pPr indent="0" lvl="0" marL="0" marR="0" rtl="0" algn="l">
                        <a:spcBef>
                          <a:spcPts val="0"/>
                        </a:spcBef>
                        <a:spcAft>
                          <a:spcPts val="0"/>
                        </a:spcAft>
                        <a:buNone/>
                      </a:pPr>
                      <a:r>
                        <a:rPr lang="en-GB" sz="2500"/>
                        <a:t>Role</a:t>
                      </a:r>
                      <a:endParaRPr/>
                    </a:p>
                  </a:txBody>
                  <a:tcPr marT="45725" marB="45725" marR="91450" marL="91450"/>
                </a:tc>
              </a:tr>
              <a:tr h="370850">
                <a:tc>
                  <a:txBody>
                    <a:bodyPr/>
                    <a:lstStyle/>
                    <a:p>
                      <a:pPr indent="0" lvl="0" marL="0" marR="0" rtl="0" algn="l">
                        <a:spcBef>
                          <a:spcPts val="0"/>
                        </a:spcBef>
                        <a:spcAft>
                          <a:spcPts val="0"/>
                        </a:spcAft>
                        <a:buNone/>
                      </a:pPr>
                      <a:r>
                        <a:rPr lang="en-GB" sz="2000"/>
                        <a:t>Ministry of Agriculture, Livestock and Irrigation</a:t>
                      </a:r>
                      <a:endParaRPr/>
                    </a:p>
                  </a:txBody>
                  <a:tcPr marT="45725" marB="45725" marR="91450" marL="91450"/>
                </a:tc>
                <a:tc>
                  <a:txBody>
                    <a:bodyPr/>
                    <a:lstStyle/>
                    <a:p>
                      <a:pPr indent="0" lvl="0" marL="0" marR="0" rtl="0" algn="l">
                        <a:spcBef>
                          <a:spcPts val="0"/>
                        </a:spcBef>
                        <a:spcAft>
                          <a:spcPts val="0"/>
                        </a:spcAft>
                        <a:buNone/>
                      </a:pPr>
                      <a:r>
                        <a:rPr lang="en-GB" sz="2000"/>
                        <a:t>Community water supply; strategy development</a:t>
                      </a:r>
                      <a:endParaRPr/>
                    </a:p>
                  </a:txBody>
                  <a:tcPr marT="45725" marB="45725" marR="91450" marL="91450"/>
                </a:tc>
              </a:tr>
              <a:tr h="370850">
                <a:tc>
                  <a:txBody>
                    <a:bodyPr/>
                    <a:lstStyle/>
                    <a:p>
                      <a:pPr indent="0" lvl="0" marL="0" marR="0" rtl="0" algn="l">
                        <a:spcBef>
                          <a:spcPts val="0"/>
                        </a:spcBef>
                        <a:spcAft>
                          <a:spcPts val="0"/>
                        </a:spcAft>
                        <a:buNone/>
                      </a:pPr>
                      <a:r>
                        <a:rPr lang="en-GB" sz="2000"/>
                        <a:t>Ministry of Health</a:t>
                      </a:r>
                      <a:endParaRPr/>
                    </a:p>
                  </a:txBody>
                  <a:tcPr marT="45725" marB="45725" marR="91450" marL="91450"/>
                </a:tc>
                <a:tc>
                  <a:txBody>
                    <a:bodyPr/>
                    <a:lstStyle/>
                    <a:p>
                      <a:pPr indent="0" lvl="0" marL="0" marR="0" rtl="0" algn="l">
                        <a:spcBef>
                          <a:spcPts val="0"/>
                        </a:spcBef>
                        <a:spcAft>
                          <a:spcPts val="0"/>
                        </a:spcAft>
                        <a:buNone/>
                      </a:pPr>
                      <a:r>
                        <a:rPr lang="en-GB" sz="2000"/>
                        <a:t>Guidance and promotional materials for behaviour change; environmental sanitation;  water, sanitation and hygiene in health facilities</a:t>
                      </a:r>
                      <a:endParaRPr/>
                    </a:p>
                  </a:txBody>
                  <a:tcPr marT="45725" marB="45725" marR="91450" marL="91450"/>
                </a:tc>
              </a:tr>
              <a:tr h="370850">
                <a:tc>
                  <a:txBody>
                    <a:bodyPr/>
                    <a:lstStyle/>
                    <a:p>
                      <a:pPr indent="0" lvl="0" marL="0" marR="0" rtl="0" algn="l">
                        <a:spcBef>
                          <a:spcPts val="0"/>
                        </a:spcBef>
                        <a:spcAft>
                          <a:spcPts val="0"/>
                        </a:spcAft>
                        <a:buNone/>
                      </a:pPr>
                      <a:r>
                        <a:rPr lang="en-GB" sz="2000"/>
                        <a:t>Ministry of Home Affairs</a:t>
                      </a:r>
                      <a:endParaRPr/>
                    </a:p>
                  </a:txBody>
                  <a:tcPr marT="45725" marB="45725" marR="91450" marL="91450"/>
                </a:tc>
                <a:tc>
                  <a:txBody>
                    <a:bodyPr/>
                    <a:lstStyle/>
                    <a:p>
                      <a:pPr indent="0" lvl="0" marL="0" marR="0" rtl="0" algn="l">
                        <a:spcBef>
                          <a:spcPts val="0"/>
                        </a:spcBef>
                        <a:spcAft>
                          <a:spcPts val="0"/>
                        </a:spcAft>
                        <a:buNone/>
                      </a:pPr>
                      <a:r>
                        <a:rPr lang="en-GB" sz="2000"/>
                        <a:t>Coordination of development activities</a:t>
                      </a:r>
                      <a:endParaRPr/>
                    </a:p>
                  </a:txBody>
                  <a:tcPr marT="45725" marB="45725" marR="91450" marL="91450"/>
                </a:tc>
              </a:tr>
              <a:tr h="370850">
                <a:tc>
                  <a:txBody>
                    <a:bodyPr/>
                    <a:lstStyle/>
                    <a:p>
                      <a:pPr indent="0" lvl="0" marL="0" marR="0" rtl="0" algn="l">
                        <a:spcBef>
                          <a:spcPts val="0"/>
                        </a:spcBef>
                        <a:spcAft>
                          <a:spcPts val="0"/>
                        </a:spcAft>
                        <a:buNone/>
                      </a:pPr>
                      <a:r>
                        <a:rPr lang="en-GB" sz="2000"/>
                        <a:t>Ministry of Social Welfare Relief</a:t>
                      </a:r>
                      <a:endParaRPr/>
                    </a:p>
                  </a:txBody>
                  <a:tcPr marT="45725" marB="45725" marR="91450" marL="91450"/>
                </a:tc>
                <a:tc>
                  <a:txBody>
                    <a:bodyPr/>
                    <a:lstStyle/>
                    <a:p>
                      <a:pPr indent="0" lvl="0" marL="0" marR="0" rtl="0" algn="l">
                        <a:spcBef>
                          <a:spcPts val="0"/>
                        </a:spcBef>
                        <a:spcAft>
                          <a:spcPts val="0"/>
                        </a:spcAft>
                        <a:buNone/>
                      </a:pPr>
                      <a:r>
                        <a:rPr lang="en-GB" sz="2000"/>
                        <a:t>Emergency preparedness and response; early childhood education</a:t>
                      </a:r>
                      <a:endParaRPr/>
                    </a:p>
                  </a:txBody>
                  <a:tcPr marT="45725" marB="45725" marR="91450" marL="91450"/>
                </a:tc>
              </a:tr>
              <a:tr h="370850">
                <a:tc>
                  <a:txBody>
                    <a:bodyPr/>
                    <a:lstStyle/>
                    <a:p>
                      <a:pPr indent="0" lvl="0" marL="0" marR="0" rtl="0" algn="l">
                        <a:spcBef>
                          <a:spcPts val="0"/>
                        </a:spcBef>
                        <a:spcAft>
                          <a:spcPts val="0"/>
                        </a:spcAft>
                        <a:buNone/>
                      </a:pPr>
                      <a:r>
                        <a:rPr lang="en-GB" sz="2000"/>
                        <a:t>National Water Resources Committee</a:t>
                      </a:r>
                      <a:endParaRPr/>
                    </a:p>
                  </a:txBody>
                  <a:tcPr marT="45725" marB="45725" marR="91450" marL="91450"/>
                </a:tc>
                <a:tc>
                  <a:txBody>
                    <a:bodyPr/>
                    <a:lstStyle/>
                    <a:p>
                      <a:pPr indent="0" lvl="0" marL="0" marR="0" rtl="0" algn="l">
                        <a:spcBef>
                          <a:spcPts val="0"/>
                        </a:spcBef>
                        <a:spcAft>
                          <a:spcPts val="0"/>
                        </a:spcAft>
                        <a:buNone/>
                      </a:pPr>
                      <a:r>
                        <a:rPr lang="en-GB" sz="2000"/>
                        <a:t>Water resource management coordination</a:t>
                      </a:r>
                      <a:endParaRPr/>
                    </a:p>
                  </a:txBody>
                  <a:tcPr marT="45725" marB="45725" marR="91450" marL="91450"/>
                </a:tc>
              </a:tr>
              <a:tr h="741675">
                <a:tc>
                  <a:txBody>
                    <a:bodyPr/>
                    <a:lstStyle/>
                    <a:p>
                      <a:pPr indent="0" lvl="0" marL="0" marR="0" rtl="0" algn="l">
                        <a:lnSpc>
                          <a:spcPct val="100000"/>
                        </a:lnSpc>
                        <a:spcBef>
                          <a:spcPts val="0"/>
                        </a:spcBef>
                        <a:spcAft>
                          <a:spcPts val="0"/>
                        </a:spcAft>
                        <a:buClr>
                          <a:schemeClr val="dk1"/>
                        </a:buClr>
                        <a:buSzPts val="2000"/>
                        <a:buFont typeface="Calibri"/>
                        <a:buNone/>
                      </a:pPr>
                      <a:r>
                        <a:rPr lang="en-GB" sz="2000"/>
                        <a:t>Ministry of Education and </a:t>
                      </a:r>
                      <a:endParaRPr/>
                    </a:p>
                    <a:p>
                      <a:pPr indent="0" lvl="0" marL="0" marR="0" rtl="0" algn="l">
                        <a:lnSpc>
                          <a:spcPct val="100000"/>
                        </a:lnSpc>
                        <a:spcBef>
                          <a:spcPts val="0"/>
                        </a:spcBef>
                        <a:spcAft>
                          <a:spcPts val="0"/>
                        </a:spcAft>
                        <a:buClr>
                          <a:schemeClr val="dk1"/>
                        </a:buClr>
                        <a:buSzPts val="2000"/>
                        <a:buFont typeface="Calibri"/>
                        <a:buNone/>
                      </a:pPr>
                      <a:r>
                        <a:rPr lang="en-GB" sz="2000"/>
                        <a:t>Ministry of Religious and Culture Affairs</a:t>
                      </a:r>
                      <a:endParaRPr/>
                    </a:p>
                  </a:txBody>
                  <a:tcPr marT="45725" marB="45725" marR="91450" marL="91450"/>
                </a:tc>
                <a:tc>
                  <a:txBody>
                    <a:bodyPr/>
                    <a:lstStyle/>
                    <a:p>
                      <a:pPr indent="0" lvl="0" marL="0" marR="0" rtl="0" algn="l">
                        <a:spcBef>
                          <a:spcPts val="0"/>
                        </a:spcBef>
                        <a:spcAft>
                          <a:spcPts val="0"/>
                        </a:spcAft>
                        <a:buNone/>
                      </a:pPr>
                      <a:r>
                        <a:rPr lang="en-GB" sz="2000"/>
                        <a:t>Curriculum development; water, sanitation and hygiene in schools </a:t>
                      </a:r>
                      <a:endParaRPr/>
                    </a:p>
                  </a:txBody>
                  <a:tcPr marT="45725" marB="45725" marR="91450" marL="91450"/>
                </a:tc>
              </a:tr>
            </a:tbl>
          </a:graphicData>
        </a:graphic>
      </p:graphicFrame>
      <p:sp>
        <p:nvSpPr>
          <p:cNvPr id="940" name="Google Shape;940;p69"/>
          <p:cNvSpPr/>
          <p:nvPr/>
        </p:nvSpPr>
        <p:spPr>
          <a:xfrm>
            <a:off x="376524" y="6958640"/>
            <a:ext cx="98377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Government of Myanmar (2016) ‘National Strategy for Rural Water Supply, Sanitation and Hygiene (WASH), WASH in Schools and WASH in Health Facilities 2016 - 2030’. Government of the Republic of the Union of Myanmar.</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graphicFrame>
        <p:nvGraphicFramePr>
          <p:cNvPr id="293" name="Google Shape;293;p7"/>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294" name="Google Shape;294;p7"/>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295" name="Google Shape;295;p7"/>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296" name="Google Shape;296;p7"/>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297" name="Google Shape;297;p7"/>
          <p:cNvSpPr/>
          <p:nvPr/>
        </p:nvSpPr>
        <p:spPr>
          <a:xfrm>
            <a:off x="1651720" y="4644727"/>
            <a:ext cx="5495156" cy="24417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via the environment.</a:t>
            </a:r>
            <a:endParaRPr/>
          </a:p>
        </p:txBody>
      </p:sp>
      <p:pic>
        <p:nvPicPr>
          <p:cNvPr id="298" name="Google Shape;298;p7"/>
          <p:cNvPicPr preferRelativeResize="0"/>
          <p:nvPr/>
        </p:nvPicPr>
        <p:blipFill rotWithShape="1">
          <a:blip r:embed="rId3">
            <a:alphaModFix/>
          </a:blip>
          <a:srcRect b="0" l="0" r="4447" t="0"/>
          <a:stretch/>
        </p:blipFill>
        <p:spPr>
          <a:xfrm>
            <a:off x="7146876" y="4625640"/>
            <a:ext cx="3027451" cy="2448333"/>
          </a:xfrm>
          <a:prstGeom prst="rect">
            <a:avLst/>
          </a:prstGeom>
          <a:noFill/>
          <a:ln>
            <a:noFill/>
          </a:ln>
        </p:spPr>
      </p:pic>
      <p:pic>
        <p:nvPicPr>
          <p:cNvPr id="299" name="Google Shape;299;p7"/>
          <p:cNvPicPr preferRelativeResize="0"/>
          <p:nvPr/>
        </p:nvPicPr>
        <p:blipFill rotWithShape="1">
          <a:blip r:embed="rId4">
            <a:alphaModFix/>
          </a:blip>
          <a:srcRect b="0" l="-1" r="2846" t="31686"/>
          <a:stretch/>
        </p:blipFill>
        <p:spPr>
          <a:xfrm>
            <a:off x="7155763" y="3132559"/>
            <a:ext cx="3027451" cy="1466498"/>
          </a:xfrm>
          <a:prstGeom prst="rect">
            <a:avLst/>
          </a:prstGeom>
          <a:noFill/>
          <a:ln>
            <a:noFill/>
          </a:ln>
        </p:spPr>
      </p:pic>
      <p:sp>
        <p:nvSpPr>
          <p:cNvPr id="300" name="Google Shape;300;p7"/>
          <p:cNvSpPr/>
          <p:nvPr/>
        </p:nvSpPr>
        <p:spPr>
          <a:xfrm>
            <a:off x="1660607" y="3132559"/>
            <a:ext cx="5495156" cy="1485833"/>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Supply</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through direct water use.</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sp>
        <p:nvSpPr>
          <p:cNvPr id="946" name="Google Shape;946;p70"/>
          <p:cNvSpPr txBox="1"/>
          <p:nvPr>
            <p:ph type="title"/>
          </p:nvPr>
        </p:nvSpPr>
        <p:spPr>
          <a:xfrm>
            <a:off x="719128" y="396255"/>
            <a:ext cx="9021783" cy="146780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Improving WASH in Myanmar</a:t>
            </a:r>
            <a:endParaRPr/>
          </a:p>
        </p:txBody>
      </p:sp>
      <p:sp>
        <p:nvSpPr>
          <p:cNvPr id="947" name="Google Shape;947;p70"/>
          <p:cNvSpPr/>
          <p:nvPr/>
        </p:nvSpPr>
        <p:spPr>
          <a:xfrm>
            <a:off x="333476" y="2412479"/>
            <a:ext cx="9721080" cy="221599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3000">
                <a:solidFill>
                  <a:srgbClr val="202020"/>
                </a:solidFill>
                <a:latin typeface="Arial"/>
                <a:ea typeface="Arial"/>
                <a:cs typeface="Arial"/>
                <a:sym typeface="Arial"/>
              </a:rPr>
              <a:t>“The good thing is Myanmar government is very serious about it and very committed. There is a political will to address [WASH issues]. And there are also policies, guidelines, and strategies in place” </a:t>
            </a:r>
            <a:r>
              <a:rPr lang="en-GB" sz="1800">
                <a:solidFill>
                  <a:srgbClr val="202020"/>
                </a:solidFill>
                <a:latin typeface="Arial"/>
                <a:ea typeface="Arial"/>
                <a:cs typeface="Arial"/>
                <a:sym typeface="Arial"/>
              </a:rPr>
              <a:t>– Olga Ghazaryan, director of international programmes for WaterAid</a:t>
            </a:r>
            <a:endParaRPr sz="1800">
              <a:solidFill>
                <a:srgbClr val="E3284A"/>
              </a:solidFill>
              <a:latin typeface="Arial"/>
              <a:ea typeface="Arial"/>
              <a:cs typeface="Arial"/>
              <a:sym typeface="Arial"/>
            </a:endParaRPr>
          </a:p>
        </p:txBody>
      </p:sp>
      <p:sp>
        <p:nvSpPr>
          <p:cNvPr id="948" name="Google Shape;948;p70"/>
          <p:cNvSpPr/>
          <p:nvPr/>
        </p:nvSpPr>
        <p:spPr>
          <a:xfrm>
            <a:off x="333476" y="4776776"/>
            <a:ext cx="9312324"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u="sng">
                <a:solidFill>
                  <a:srgbClr val="E3284A"/>
                </a:solidFill>
                <a:latin typeface="Calibri"/>
                <a:ea typeface="Calibri"/>
                <a:cs typeface="Calibri"/>
                <a:sym typeface="Calibri"/>
                <a:hlinkClick r:id="rId3">
                  <a:extLst>
                    <a:ext uri="{A12FA001-AC4F-418D-AE19-62706E023703}">
                      <ahyp:hlinkClr val="tx"/>
                    </a:ext>
                  </a:extLst>
                </a:hlinkClick>
              </a:rPr>
              <a:t>https://www.mmtimes.com/news/safe-drinking-water-key-countrys-growth.html</a:t>
            </a:r>
            <a:endParaRPr sz="1000">
              <a:solidFill>
                <a:srgbClr val="E3284A"/>
              </a:solidFill>
              <a:latin typeface="Calibri"/>
              <a:ea typeface="Calibri"/>
              <a:cs typeface="Calibri"/>
              <a:sym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71"/>
          <p:cNvSpPr txBox="1"/>
          <p:nvPr>
            <p:ph type="title"/>
          </p:nvPr>
        </p:nvSpPr>
        <p:spPr>
          <a:xfrm>
            <a:off x="719128" y="396255"/>
            <a:ext cx="9021783" cy="146780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Principles for Improving </a:t>
            </a:r>
            <a:br>
              <a:rPr lang="en-GB" cap="small"/>
            </a:br>
            <a:r>
              <a:rPr lang="en-GB" cap="small"/>
              <a:t>WASH in Myanmar</a:t>
            </a:r>
            <a:endParaRPr/>
          </a:p>
        </p:txBody>
      </p:sp>
      <p:sp>
        <p:nvSpPr>
          <p:cNvPr id="955" name="Google Shape;955;p71"/>
          <p:cNvSpPr txBox="1"/>
          <p:nvPr>
            <p:ph idx="1" type="body"/>
          </p:nvPr>
        </p:nvSpPr>
        <p:spPr>
          <a:xfrm>
            <a:off x="477491" y="2012836"/>
            <a:ext cx="4687153"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GB"/>
              <a:t>Service delivery approach</a:t>
            </a:r>
            <a:endParaRPr/>
          </a:p>
          <a:p>
            <a:pPr indent="-228600" lvl="1" marL="685800" rtl="0" algn="l">
              <a:lnSpc>
                <a:spcPct val="90000"/>
              </a:lnSpc>
              <a:spcBef>
                <a:spcPts val="500"/>
              </a:spcBef>
              <a:spcAft>
                <a:spcPts val="0"/>
              </a:spcAft>
              <a:buClr>
                <a:schemeClr val="dk1"/>
              </a:buClr>
              <a:buSzPts val="2400"/>
              <a:buChar char="•"/>
            </a:pPr>
            <a:r>
              <a:rPr lang="en-GB"/>
              <a:t>Capacity building</a:t>
            </a:r>
            <a:endParaRPr/>
          </a:p>
          <a:p>
            <a:pPr indent="-228600" lvl="1" marL="685800" rtl="0" algn="l">
              <a:lnSpc>
                <a:spcPct val="90000"/>
              </a:lnSpc>
              <a:spcBef>
                <a:spcPts val="500"/>
              </a:spcBef>
              <a:spcAft>
                <a:spcPts val="0"/>
              </a:spcAft>
              <a:buClr>
                <a:schemeClr val="dk1"/>
              </a:buClr>
              <a:buSzPts val="2400"/>
              <a:buChar char="•"/>
            </a:pPr>
            <a:r>
              <a:rPr lang="en-GB"/>
              <a:t>Private sector involvement</a:t>
            </a:r>
            <a:endParaRPr/>
          </a:p>
          <a:p>
            <a:pPr indent="-228600" lvl="0" marL="228600" rtl="0" algn="l">
              <a:lnSpc>
                <a:spcPct val="90000"/>
              </a:lnSpc>
              <a:spcBef>
                <a:spcPts val="1000"/>
              </a:spcBef>
              <a:spcAft>
                <a:spcPts val="0"/>
              </a:spcAft>
              <a:buClr>
                <a:schemeClr val="dk1"/>
              </a:buClr>
              <a:buSzPts val="2800"/>
              <a:buChar char="•"/>
            </a:pPr>
            <a:r>
              <a:rPr b="1" lang="en-GB"/>
              <a:t>Sustainability</a:t>
            </a:r>
            <a:endParaRPr/>
          </a:p>
          <a:p>
            <a:pPr indent="-228600" lvl="1" marL="685800" rtl="0" algn="l">
              <a:lnSpc>
                <a:spcPct val="90000"/>
              </a:lnSpc>
              <a:spcBef>
                <a:spcPts val="500"/>
              </a:spcBef>
              <a:spcAft>
                <a:spcPts val="0"/>
              </a:spcAft>
              <a:buClr>
                <a:schemeClr val="dk1"/>
              </a:buClr>
              <a:buSzPts val="2400"/>
              <a:buChar char="•"/>
            </a:pPr>
            <a:r>
              <a:rPr lang="en-GB"/>
              <a:t>Maintenance</a:t>
            </a:r>
            <a:endParaRPr/>
          </a:p>
          <a:p>
            <a:pPr indent="-228600" lvl="1" marL="685800" rtl="0" algn="l">
              <a:lnSpc>
                <a:spcPct val="90000"/>
              </a:lnSpc>
              <a:spcBef>
                <a:spcPts val="500"/>
              </a:spcBef>
              <a:spcAft>
                <a:spcPts val="0"/>
              </a:spcAft>
              <a:buClr>
                <a:schemeClr val="dk1"/>
              </a:buClr>
              <a:buSzPts val="2400"/>
              <a:buChar char="•"/>
            </a:pPr>
            <a:r>
              <a:rPr lang="en-GB"/>
              <a:t>Disaster risk reduction and climate change</a:t>
            </a:r>
            <a:endParaRPr/>
          </a:p>
          <a:p>
            <a:pPr indent="-228600" lvl="0" marL="228600" rtl="0" algn="l">
              <a:lnSpc>
                <a:spcPct val="90000"/>
              </a:lnSpc>
              <a:spcBef>
                <a:spcPts val="1000"/>
              </a:spcBef>
              <a:spcAft>
                <a:spcPts val="0"/>
              </a:spcAft>
              <a:buClr>
                <a:schemeClr val="dk1"/>
              </a:buClr>
              <a:buSzPts val="2800"/>
              <a:buChar char="•"/>
            </a:pPr>
            <a:r>
              <a:rPr b="1" lang="en-GB"/>
              <a:t>Monitoring for management</a:t>
            </a:r>
            <a:endParaRPr/>
          </a:p>
          <a:p>
            <a:pPr indent="-228600" lvl="0" marL="228600" rtl="0" algn="l">
              <a:lnSpc>
                <a:spcPct val="90000"/>
              </a:lnSpc>
              <a:spcBef>
                <a:spcPts val="1000"/>
              </a:spcBef>
              <a:spcAft>
                <a:spcPts val="0"/>
              </a:spcAft>
              <a:buClr>
                <a:schemeClr val="dk1"/>
              </a:buClr>
              <a:buSzPts val="2800"/>
              <a:buChar char="•"/>
            </a:pPr>
            <a:r>
              <a:rPr b="1" lang="en-GB"/>
              <a:t>Integration and coordination</a:t>
            </a:r>
            <a:endParaRPr/>
          </a:p>
          <a:p>
            <a:pPr indent="-228600" lvl="1" marL="685800" rtl="0" algn="l">
              <a:lnSpc>
                <a:spcPct val="90000"/>
              </a:lnSpc>
              <a:spcBef>
                <a:spcPts val="500"/>
              </a:spcBef>
              <a:spcAft>
                <a:spcPts val="0"/>
              </a:spcAft>
              <a:buClr>
                <a:schemeClr val="dk1"/>
              </a:buClr>
              <a:buSzPts val="2400"/>
              <a:buChar char="•"/>
            </a:pPr>
            <a:r>
              <a:rPr lang="en-GB"/>
              <a:t>Water resource management</a:t>
            </a:r>
            <a:endParaRPr/>
          </a:p>
          <a:p>
            <a:pPr indent="-228600" lvl="1" marL="685800" rtl="0" algn="l">
              <a:lnSpc>
                <a:spcPct val="90000"/>
              </a:lnSpc>
              <a:spcBef>
                <a:spcPts val="500"/>
              </a:spcBef>
              <a:spcAft>
                <a:spcPts val="0"/>
              </a:spcAft>
              <a:buClr>
                <a:schemeClr val="dk1"/>
              </a:buClr>
              <a:buSzPts val="2400"/>
              <a:buChar char="•"/>
            </a:pPr>
            <a:r>
              <a:rPr lang="en-GB"/>
              <a:t>Water, sanitation and hygiene (WASH) programming</a:t>
            </a:r>
            <a:endParaRPr/>
          </a:p>
          <a:p>
            <a:pPr indent="0" lvl="0" marL="0" rtl="0" algn="l">
              <a:lnSpc>
                <a:spcPct val="90000"/>
              </a:lnSpc>
              <a:spcBef>
                <a:spcPts val="1000"/>
              </a:spcBef>
              <a:spcAft>
                <a:spcPts val="0"/>
              </a:spcAft>
              <a:buClr>
                <a:schemeClr val="dk1"/>
              </a:buClr>
              <a:buSzPts val="2800"/>
              <a:buNone/>
            </a:pPr>
            <a:r>
              <a:t/>
            </a:r>
            <a:endParaRPr/>
          </a:p>
        </p:txBody>
      </p:sp>
      <p:sp>
        <p:nvSpPr>
          <p:cNvPr id="956" name="Google Shape;956;p71"/>
          <p:cNvSpPr txBox="1"/>
          <p:nvPr>
            <p:ph idx="2" type="body"/>
          </p:nvPr>
        </p:nvSpPr>
        <p:spPr>
          <a:xfrm>
            <a:off x="5295393" y="2012836"/>
            <a:ext cx="4687153"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chemeClr val="dk1"/>
              </a:buClr>
              <a:buSzPts val="2800"/>
              <a:buChar char="•"/>
            </a:pPr>
            <a:r>
              <a:rPr b="1" lang="en-GB"/>
              <a:t>Decentralization of service provision </a:t>
            </a:r>
            <a:endParaRPr/>
          </a:p>
          <a:p>
            <a:pPr indent="-228600" lvl="1" marL="685800" rtl="0" algn="l">
              <a:lnSpc>
                <a:spcPct val="90000"/>
              </a:lnSpc>
              <a:spcBef>
                <a:spcPts val="500"/>
              </a:spcBef>
              <a:spcAft>
                <a:spcPts val="0"/>
              </a:spcAft>
              <a:buClr>
                <a:schemeClr val="dk1"/>
              </a:buClr>
              <a:buSzPts val="2400"/>
              <a:buChar char="•"/>
            </a:pPr>
            <a:r>
              <a:rPr lang="en-GB"/>
              <a:t>User committees responsible for operational management</a:t>
            </a:r>
            <a:endParaRPr/>
          </a:p>
          <a:p>
            <a:pPr indent="-228600" lvl="0" marL="228600" rtl="0" algn="l">
              <a:lnSpc>
                <a:spcPct val="90000"/>
              </a:lnSpc>
              <a:spcBef>
                <a:spcPts val="1000"/>
              </a:spcBef>
              <a:spcAft>
                <a:spcPts val="0"/>
              </a:spcAft>
              <a:buClr>
                <a:schemeClr val="dk1"/>
              </a:buClr>
              <a:buSzPts val="2800"/>
              <a:buChar char="•"/>
            </a:pPr>
            <a:r>
              <a:rPr b="1" lang="en-GB"/>
              <a:t>Equity and poverty</a:t>
            </a:r>
            <a:endParaRPr/>
          </a:p>
          <a:p>
            <a:pPr indent="-228600" lvl="1" marL="685800" rtl="0" algn="l">
              <a:lnSpc>
                <a:spcPct val="90000"/>
              </a:lnSpc>
              <a:spcBef>
                <a:spcPts val="500"/>
              </a:spcBef>
              <a:spcAft>
                <a:spcPts val="0"/>
              </a:spcAft>
              <a:buClr>
                <a:schemeClr val="dk1"/>
              </a:buClr>
              <a:buSzPts val="2400"/>
              <a:buChar char="•"/>
            </a:pPr>
            <a:r>
              <a:rPr lang="en-GB"/>
              <a:t>Mainstreaming gender</a:t>
            </a:r>
            <a:endParaRPr/>
          </a:p>
          <a:p>
            <a:pPr indent="-228600" lvl="1" marL="685800" rtl="0" algn="l">
              <a:lnSpc>
                <a:spcPct val="90000"/>
              </a:lnSpc>
              <a:spcBef>
                <a:spcPts val="500"/>
              </a:spcBef>
              <a:spcAft>
                <a:spcPts val="0"/>
              </a:spcAft>
              <a:buClr>
                <a:schemeClr val="dk1"/>
              </a:buClr>
              <a:buSzPts val="2400"/>
              <a:buChar char="•"/>
            </a:pPr>
            <a:r>
              <a:rPr lang="en-GB"/>
              <a:t>Mainstreaming disability</a:t>
            </a:r>
            <a:endParaRPr/>
          </a:p>
          <a:p>
            <a:pPr indent="-228600" lvl="0" marL="228600" rtl="0" algn="l">
              <a:lnSpc>
                <a:spcPct val="90000"/>
              </a:lnSpc>
              <a:spcBef>
                <a:spcPts val="1000"/>
              </a:spcBef>
              <a:spcAft>
                <a:spcPts val="0"/>
              </a:spcAft>
              <a:buClr>
                <a:schemeClr val="dk1"/>
              </a:buClr>
              <a:buSzPts val="2800"/>
              <a:buChar char="•"/>
            </a:pPr>
            <a:r>
              <a:rPr b="1" lang="en-GB"/>
              <a:t>Accountability and transparency</a:t>
            </a:r>
            <a:endParaRPr/>
          </a:p>
          <a:p>
            <a:pPr indent="-228600" lvl="0" marL="228600" rtl="0" algn="l">
              <a:lnSpc>
                <a:spcPct val="90000"/>
              </a:lnSpc>
              <a:spcBef>
                <a:spcPts val="1000"/>
              </a:spcBef>
              <a:spcAft>
                <a:spcPts val="0"/>
              </a:spcAft>
              <a:buClr>
                <a:schemeClr val="dk1"/>
              </a:buClr>
              <a:buSzPts val="2800"/>
              <a:buChar char="•"/>
            </a:pPr>
            <a:r>
              <a:rPr b="1" lang="en-GB"/>
              <a:t>Financing</a:t>
            </a:r>
            <a:endParaRPr/>
          </a:p>
          <a:p>
            <a:pPr indent="-228600" lvl="1" marL="685800" rtl="0" algn="l">
              <a:lnSpc>
                <a:spcPct val="90000"/>
              </a:lnSpc>
              <a:spcBef>
                <a:spcPts val="500"/>
              </a:spcBef>
              <a:spcAft>
                <a:spcPts val="0"/>
              </a:spcAft>
              <a:buClr>
                <a:schemeClr val="dk1"/>
              </a:buClr>
              <a:buSzPts val="2400"/>
              <a:buChar char="•"/>
            </a:pPr>
            <a:r>
              <a:rPr lang="en-GB"/>
              <a:t>Cost sharing for water supply</a:t>
            </a:r>
            <a:endParaRPr/>
          </a:p>
          <a:p>
            <a:pPr indent="-228600" lvl="1" marL="685800" rtl="0" algn="l">
              <a:lnSpc>
                <a:spcPct val="90000"/>
              </a:lnSpc>
              <a:spcBef>
                <a:spcPts val="500"/>
              </a:spcBef>
              <a:spcAft>
                <a:spcPts val="0"/>
              </a:spcAft>
              <a:buClr>
                <a:schemeClr val="dk1"/>
              </a:buClr>
              <a:buSzPts val="2400"/>
              <a:buChar char="•"/>
            </a:pPr>
            <a:r>
              <a:rPr lang="en-GB"/>
              <a:t>Policy on sanitation subsidies</a:t>
            </a:r>
            <a:endParaRPr/>
          </a:p>
          <a:p>
            <a:pPr indent="-50800" lvl="0" marL="228600" rtl="0" algn="l">
              <a:lnSpc>
                <a:spcPct val="90000"/>
              </a:lnSpc>
              <a:spcBef>
                <a:spcPts val="1000"/>
              </a:spcBef>
              <a:spcAft>
                <a:spcPts val="0"/>
              </a:spcAft>
              <a:buClr>
                <a:schemeClr val="dk1"/>
              </a:buClr>
              <a:buSzPts val="2800"/>
              <a:buNone/>
            </a:pPr>
            <a:r>
              <a:t/>
            </a:r>
            <a:endParaRPr/>
          </a:p>
        </p:txBody>
      </p:sp>
      <p:sp>
        <p:nvSpPr>
          <p:cNvPr id="957" name="Google Shape;957;p71"/>
          <p:cNvSpPr/>
          <p:nvPr/>
        </p:nvSpPr>
        <p:spPr>
          <a:xfrm>
            <a:off x="376524" y="7139455"/>
            <a:ext cx="983773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Government of Myanmar (2016) ‘National Strategy for Rural Water Supply, Sanitation and Hygiene (WASH), WASH in Schools and WASH in Health Facilities 2016 - 2030’. Government of the Republic of the Union of Myanmar.</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2" name="Shape 962"/>
        <p:cNvGrpSpPr/>
        <p:nvPr/>
      </p:nvGrpSpPr>
      <p:grpSpPr>
        <a:xfrm>
          <a:off x="0" y="0"/>
          <a:ext cx="0" cy="0"/>
          <a:chOff x="0" y="0"/>
          <a:chExt cx="0" cy="0"/>
        </a:xfrm>
      </p:grpSpPr>
      <p:sp>
        <p:nvSpPr>
          <p:cNvPr id="963" name="Google Shape;963;p72"/>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Water-related Health</a:t>
            </a:r>
            <a:br>
              <a:rPr lang="en-GB" cap="small"/>
            </a:br>
            <a:r>
              <a:rPr lang="en-GB" sz="3400" cap="small"/>
              <a:t>Key Considerations</a:t>
            </a:r>
            <a:endParaRPr sz="3400" cap="small"/>
          </a:p>
        </p:txBody>
      </p:sp>
      <p:sp>
        <p:nvSpPr>
          <p:cNvPr id="964" name="Google Shape;964;p72"/>
          <p:cNvSpPr txBox="1"/>
          <p:nvPr>
            <p:ph idx="1" type="body"/>
          </p:nvPr>
        </p:nvSpPr>
        <p:spPr>
          <a:xfrm>
            <a:off x="719128" y="2012836"/>
            <a:ext cx="4445516" cy="4797552"/>
          </a:xfrm>
          <a:prstGeom prst="rect">
            <a:avLst/>
          </a:prstGeom>
          <a:noFill/>
          <a:ln>
            <a:noFill/>
          </a:ln>
        </p:spPr>
        <p:txBody>
          <a:bodyPr anchorCtr="0" anchor="t" bIns="45700" lIns="91425" spcFirstLastPara="1" rIns="91425" wrap="square" tIns="45700">
            <a:noAutofit/>
          </a:bodyPr>
          <a:lstStyle/>
          <a:p>
            <a:pPr indent="-228600" lvl="0" marL="228600" rtl="0" algn="l">
              <a:lnSpc>
                <a:spcPct val="90000"/>
              </a:lnSpc>
              <a:spcBef>
                <a:spcPts val="0"/>
              </a:spcBef>
              <a:spcAft>
                <a:spcPts val="0"/>
              </a:spcAft>
              <a:buClr>
                <a:srgbClr val="0070C0"/>
              </a:buClr>
              <a:buSzPts val="2800"/>
              <a:buChar char="•"/>
            </a:pPr>
            <a:r>
              <a:rPr lang="en-GB">
                <a:solidFill>
                  <a:srgbClr val="0070C0"/>
                </a:solidFill>
              </a:rPr>
              <a:t>Microbial and chemical hazards</a:t>
            </a:r>
            <a:endParaRPr/>
          </a:p>
          <a:p>
            <a:pPr indent="-228600" lvl="0" marL="228600" rtl="0" algn="l">
              <a:lnSpc>
                <a:spcPct val="90000"/>
              </a:lnSpc>
              <a:spcBef>
                <a:spcPts val="1000"/>
              </a:spcBef>
              <a:spcAft>
                <a:spcPts val="0"/>
              </a:spcAft>
              <a:buClr>
                <a:srgbClr val="0070C0"/>
              </a:buClr>
              <a:buSzPts val="2800"/>
              <a:buChar char="•"/>
            </a:pPr>
            <a:r>
              <a:rPr lang="en-GB">
                <a:solidFill>
                  <a:srgbClr val="0070C0"/>
                </a:solidFill>
              </a:rPr>
              <a:t>Short-term and long-term disease</a:t>
            </a:r>
            <a:endParaRPr/>
          </a:p>
          <a:p>
            <a:pPr indent="-228600" lvl="0" marL="228600" rtl="0" algn="l">
              <a:lnSpc>
                <a:spcPct val="90000"/>
              </a:lnSpc>
              <a:spcBef>
                <a:spcPts val="1000"/>
              </a:spcBef>
              <a:spcAft>
                <a:spcPts val="0"/>
              </a:spcAft>
              <a:buClr>
                <a:srgbClr val="0070C0"/>
              </a:buClr>
              <a:buSzPts val="2800"/>
              <a:buChar char="•"/>
            </a:pPr>
            <a:r>
              <a:rPr lang="en-GB">
                <a:solidFill>
                  <a:srgbClr val="0070C0"/>
                </a:solidFill>
              </a:rPr>
              <a:t>Global goals</a:t>
            </a:r>
            <a:endParaRPr/>
          </a:p>
          <a:p>
            <a:pPr indent="-228600" lvl="0" marL="228600" rtl="0" algn="l">
              <a:lnSpc>
                <a:spcPct val="90000"/>
              </a:lnSpc>
              <a:spcBef>
                <a:spcPts val="1000"/>
              </a:spcBef>
              <a:spcAft>
                <a:spcPts val="0"/>
              </a:spcAft>
              <a:buClr>
                <a:srgbClr val="0070C0"/>
              </a:buClr>
              <a:buSzPts val="2800"/>
              <a:buChar char="•"/>
            </a:pPr>
            <a:r>
              <a:rPr lang="en-GB">
                <a:solidFill>
                  <a:srgbClr val="0070C0"/>
                </a:solidFill>
              </a:rPr>
              <a:t>Service level inequalities</a:t>
            </a:r>
            <a:endParaRPr/>
          </a:p>
          <a:p>
            <a:pPr indent="-228600" lvl="0" marL="228600" rtl="0" algn="l">
              <a:lnSpc>
                <a:spcPct val="90000"/>
              </a:lnSpc>
              <a:spcBef>
                <a:spcPts val="1000"/>
              </a:spcBef>
              <a:spcAft>
                <a:spcPts val="0"/>
              </a:spcAft>
              <a:buClr>
                <a:srgbClr val="0070C0"/>
              </a:buClr>
              <a:buSzPts val="2800"/>
              <a:buChar char="•"/>
            </a:pPr>
            <a:r>
              <a:rPr lang="en-GB">
                <a:solidFill>
                  <a:srgbClr val="0070C0"/>
                </a:solidFill>
              </a:rPr>
              <a:t>Water Safety Planning</a:t>
            </a:r>
            <a:endParaRPr/>
          </a:p>
          <a:p>
            <a:pPr indent="-228600" lvl="0" marL="228600" rtl="0" algn="l">
              <a:lnSpc>
                <a:spcPct val="90000"/>
              </a:lnSpc>
              <a:spcBef>
                <a:spcPts val="1000"/>
              </a:spcBef>
              <a:spcAft>
                <a:spcPts val="0"/>
              </a:spcAft>
              <a:buClr>
                <a:srgbClr val="0070C0"/>
              </a:buClr>
              <a:buSzPts val="2800"/>
              <a:buChar char="•"/>
            </a:pPr>
            <a:r>
              <a:rPr lang="en-GB">
                <a:solidFill>
                  <a:srgbClr val="0070C0"/>
                </a:solidFill>
              </a:rPr>
              <a:t>Transformative WASH (water, sanitation, and hygiene)</a:t>
            </a:r>
            <a:endParaRPr/>
          </a:p>
          <a:p>
            <a:pPr indent="-50800" lvl="0" marL="228600" rtl="0" algn="l">
              <a:lnSpc>
                <a:spcPct val="90000"/>
              </a:lnSpc>
              <a:spcBef>
                <a:spcPts val="1000"/>
              </a:spcBef>
              <a:spcAft>
                <a:spcPts val="0"/>
              </a:spcAft>
              <a:buClr>
                <a:schemeClr val="dk1"/>
              </a:buClr>
              <a:buSzPts val="2800"/>
              <a:buNone/>
            </a:pPr>
            <a:r>
              <a:t/>
            </a:r>
            <a:endParaRPr>
              <a:solidFill>
                <a:srgbClr val="0070C0"/>
              </a:solidFill>
            </a:endParaRPr>
          </a:p>
        </p:txBody>
      </p:sp>
      <p:pic>
        <p:nvPicPr>
          <p:cNvPr descr="A group of people standing in front of a building&#10;&#10;Description automatically generated" id="965" name="Google Shape;965;p72"/>
          <p:cNvPicPr preferRelativeResize="0"/>
          <p:nvPr>
            <p:ph idx="2" type="body"/>
          </p:nvPr>
        </p:nvPicPr>
        <p:blipFill rotWithShape="1">
          <a:blip r:embed="rId3">
            <a:alphaModFix/>
          </a:blip>
          <a:srcRect b="0" l="36877" r="18499" t="0"/>
          <a:stretch/>
        </p:blipFill>
        <p:spPr>
          <a:xfrm>
            <a:off x="5662067" y="2012836"/>
            <a:ext cx="4078843" cy="5145859"/>
          </a:xfrm>
          <a:prstGeom prst="rect">
            <a:avLst/>
          </a:prstGeom>
          <a:noFill/>
          <a:ln>
            <a:noFill/>
          </a:ln>
        </p:spPr>
      </p:pic>
      <p:sp>
        <p:nvSpPr>
          <p:cNvPr id="966" name="Google Shape;966;p72"/>
          <p:cNvSpPr/>
          <p:nvPr/>
        </p:nvSpPr>
        <p:spPr>
          <a:xfrm>
            <a:off x="6212517" y="7158695"/>
            <a:ext cx="3528393" cy="246221"/>
          </a:xfrm>
          <a:prstGeom prst="rect">
            <a:avLst/>
          </a:prstGeom>
          <a:noFill/>
          <a:ln>
            <a:noFill/>
          </a:ln>
        </p:spPr>
        <p:txBody>
          <a:bodyPr anchorCtr="0" anchor="t" bIns="45700" lIns="91425" spcFirstLastPara="1" rIns="91425" wrap="square" tIns="45700">
            <a:spAutoFit/>
          </a:bodyPr>
          <a:lstStyle/>
          <a:p>
            <a:pPr indent="0" lvl="0" marL="0" marR="0" rtl="0" algn="r">
              <a:spcBef>
                <a:spcPts val="0"/>
              </a:spcBef>
              <a:spcAft>
                <a:spcPts val="0"/>
              </a:spcAft>
              <a:buNone/>
            </a:pPr>
            <a:r>
              <a:rPr lang="en-GB" sz="1000">
                <a:solidFill>
                  <a:srgbClr val="333333"/>
                </a:solidFill>
                <a:latin typeface="Calibri"/>
                <a:ea typeface="Calibri"/>
                <a:cs typeface="Calibri"/>
                <a:sym typeface="Calibri"/>
              </a:rPr>
              <a:t>“Water Supply at Shwedagon Pagoda” by Saskia Nowicki</a:t>
            </a:r>
            <a:endParaRPr sz="1000">
              <a:solidFill>
                <a:srgbClr val="E3284A"/>
              </a:solidFill>
              <a:latin typeface="Calibri"/>
              <a:ea typeface="Calibri"/>
              <a:cs typeface="Calibri"/>
              <a:sym typeface="Calibri"/>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73"/>
          <p:cNvSpPr txBox="1"/>
          <p:nvPr>
            <p:ph type="ctrTitle"/>
          </p:nvPr>
        </p:nvSpPr>
        <p:spPr>
          <a:xfrm>
            <a:off x="2709863" y="5218113"/>
            <a:ext cx="5935662" cy="677862"/>
          </a:xfrm>
          <a:prstGeom prst="rect">
            <a:avLst/>
          </a:prstGeom>
          <a:noFill/>
          <a:ln>
            <a:noFill/>
          </a:ln>
        </p:spPr>
        <p:txBody>
          <a:bodyPr anchorCtr="0" anchor="t" bIns="45700" lIns="91425" spcFirstLastPara="1" rIns="91425" wrap="square" tIns="45700">
            <a:noAutofit/>
          </a:bodyPr>
          <a:lstStyle/>
          <a:p>
            <a:pPr indent="0" lvl="0" marL="0" rtl="0" algn="r">
              <a:lnSpc>
                <a:spcPct val="100000"/>
              </a:lnSpc>
              <a:spcBef>
                <a:spcPts val="0"/>
              </a:spcBef>
              <a:spcAft>
                <a:spcPts val="0"/>
              </a:spcAft>
              <a:buNone/>
            </a:pPr>
            <a:r>
              <a:rPr lang="en-GB"/>
              <a:t>IDO Meeting</a:t>
            </a:r>
            <a:br>
              <a:rPr lang="en-GB"/>
            </a:br>
            <a:r>
              <a:rPr lang="en-GB" sz="2895"/>
              <a:t>19</a:t>
            </a:r>
            <a:r>
              <a:rPr baseline="30000" lang="en-GB" sz="2895"/>
              <a:t>th</a:t>
            </a:r>
            <a:r>
              <a:rPr lang="en-GB" sz="2895"/>
              <a:t> December 2016</a:t>
            </a:r>
            <a:endParaRPr/>
          </a:p>
        </p:txBody>
      </p:sp>
      <p:sp>
        <p:nvSpPr>
          <p:cNvPr id="973" name="Google Shape;973;p73"/>
          <p:cNvSpPr txBox="1"/>
          <p:nvPr/>
        </p:nvSpPr>
        <p:spPr>
          <a:xfrm>
            <a:off x="8370888" y="1436688"/>
            <a:ext cx="550862" cy="550862"/>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6">
              <a:solidFill>
                <a:srgbClr val="FFFFFF"/>
              </a:solidFill>
              <a:latin typeface="Arial"/>
              <a:ea typeface="Arial"/>
              <a:cs typeface="Arial"/>
              <a:sym typeface="Arial"/>
            </a:endParaRPr>
          </a:p>
        </p:txBody>
      </p:sp>
      <p:pic>
        <p:nvPicPr>
          <p:cNvPr id="974" name="Google Shape;974;p73"/>
          <p:cNvPicPr preferRelativeResize="0"/>
          <p:nvPr/>
        </p:nvPicPr>
        <p:blipFill rotWithShape="1">
          <a:blip r:embed="rId3">
            <a:alphaModFix/>
          </a:blip>
          <a:srcRect b="0" l="0" r="0" t="0"/>
          <a:stretch/>
        </p:blipFill>
        <p:spPr>
          <a:xfrm>
            <a:off x="7077075" y="1390650"/>
            <a:ext cx="1568450" cy="1073150"/>
          </a:xfrm>
          <a:prstGeom prst="rect">
            <a:avLst/>
          </a:prstGeom>
          <a:noFill/>
          <a:ln>
            <a:noFill/>
          </a:ln>
        </p:spPr>
      </p:pic>
      <p:sp>
        <p:nvSpPr>
          <p:cNvPr id="975" name="Google Shape;975;p73"/>
          <p:cNvSpPr txBox="1"/>
          <p:nvPr/>
        </p:nvSpPr>
        <p:spPr>
          <a:xfrm>
            <a:off x="2376488" y="2276475"/>
            <a:ext cx="550862" cy="55245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206">
              <a:solidFill>
                <a:srgbClr val="FFFFFF"/>
              </a:solidFill>
              <a:latin typeface="Arial"/>
              <a:ea typeface="Arial"/>
              <a:cs typeface="Arial"/>
              <a:sym typeface="Arial"/>
            </a:endParaRPr>
          </a:p>
        </p:txBody>
      </p:sp>
      <p:pic>
        <p:nvPicPr>
          <p:cNvPr id="976" name="Google Shape;976;p73"/>
          <p:cNvPicPr preferRelativeResize="0"/>
          <p:nvPr/>
        </p:nvPicPr>
        <p:blipFill rotWithShape="1">
          <a:blip r:embed="rId4">
            <a:alphaModFix/>
          </a:blip>
          <a:srcRect b="0" l="0" r="0" t="0"/>
          <a:stretch/>
        </p:blipFill>
        <p:spPr>
          <a:xfrm>
            <a:off x="2001838" y="-111125"/>
            <a:ext cx="6827837" cy="7832725"/>
          </a:xfrm>
          <a:prstGeom prst="rect">
            <a:avLst/>
          </a:prstGeom>
          <a:noFill/>
          <a:ln>
            <a:noFill/>
          </a:ln>
        </p:spPr>
      </p:pic>
      <p:sp>
        <p:nvSpPr>
          <p:cNvPr id="977" name="Google Shape;977;p73"/>
          <p:cNvSpPr/>
          <p:nvPr/>
        </p:nvSpPr>
        <p:spPr>
          <a:xfrm>
            <a:off x="7626350" y="0"/>
            <a:ext cx="2833688" cy="7561263"/>
          </a:xfrm>
          <a:prstGeom prst="rect">
            <a:avLst/>
          </a:prstGeom>
          <a:solidFill>
            <a:srgbClr val="EB6009"/>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568">
              <a:solidFill>
                <a:srgbClr val="FFFFFF"/>
              </a:solidFill>
              <a:latin typeface="Arial"/>
              <a:ea typeface="Arial"/>
              <a:cs typeface="Arial"/>
              <a:sym typeface="Arial"/>
            </a:endParaRPr>
          </a:p>
        </p:txBody>
      </p:sp>
      <p:sp>
        <p:nvSpPr>
          <p:cNvPr id="978" name="Google Shape;978;p73"/>
          <p:cNvSpPr txBox="1"/>
          <p:nvPr/>
        </p:nvSpPr>
        <p:spPr>
          <a:xfrm>
            <a:off x="5465763" y="2771775"/>
            <a:ext cx="4740275" cy="2305050"/>
          </a:xfrm>
          <a:prstGeom prst="rect">
            <a:avLst/>
          </a:prstGeom>
          <a:noFill/>
          <a:ln>
            <a:noFill/>
          </a:ln>
        </p:spPr>
        <p:txBody>
          <a:bodyPr anchorCtr="0" anchor="t" bIns="0" lIns="0" spcFirstLastPara="1" rIns="0" wrap="square" tIns="0">
            <a:normAutofit/>
          </a:bodyPr>
          <a:lstStyle/>
          <a:p>
            <a:pPr indent="0" lvl="0" marL="0" marR="0" rtl="0" algn="r">
              <a:lnSpc>
                <a:spcPct val="100000"/>
              </a:lnSpc>
              <a:spcBef>
                <a:spcPts val="0"/>
              </a:spcBef>
              <a:spcAft>
                <a:spcPts val="0"/>
              </a:spcAft>
              <a:buClr>
                <a:schemeClr val="lt1"/>
              </a:buClr>
              <a:buSzPts val="2822"/>
              <a:buFont typeface="Calibri"/>
              <a:buNone/>
            </a:pPr>
            <a:r>
              <a:t/>
            </a:r>
            <a:endParaRPr b="1" sz="2822">
              <a:solidFill>
                <a:srgbClr val="FFFFFF"/>
              </a:solidFill>
              <a:latin typeface="Arial"/>
              <a:ea typeface="Arial"/>
              <a:cs typeface="Arial"/>
              <a:sym typeface="Arial"/>
            </a:endParaRPr>
          </a:p>
        </p:txBody>
      </p:sp>
      <p:pic>
        <p:nvPicPr>
          <p:cNvPr id="979" name="Google Shape;979;p73"/>
          <p:cNvPicPr preferRelativeResize="0"/>
          <p:nvPr/>
        </p:nvPicPr>
        <p:blipFill rotWithShape="1">
          <a:blip r:embed="rId5">
            <a:alphaModFix/>
          </a:blip>
          <a:srcRect b="0" l="0" r="0" t="0"/>
          <a:stretch/>
        </p:blipFill>
        <p:spPr>
          <a:xfrm>
            <a:off x="7580313" y="871538"/>
            <a:ext cx="2879725" cy="1262062"/>
          </a:xfrm>
          <a:prstGeom prst="rect">
            <a:avLst/>
          </a:prstGeom>
          <a:noFill/>
          <a:ln>
            <a:noFill/>
          </a:ln>
        </p:spPr>
      </p:pic>
      <p:pic>
        <p:nvPicPr>
          <p:cNvPr id="980" name="Google Shape;980;p73"/>
          <p:cNvPicPr preferRelativeResize="0"/>
          <p:nvPr/>
        </p:nvPicPr>
        <p:blipFill rotWithShape="1">
          <a:blip r:embed="rId6">
            <a:alphaModFix/>
          </a:blip>
          <a:srcRect b="0" l="0" r="0" t="0"/>
          <a:stretch/>
        </p:blipFill>
        <p:spPr>
          <a:xfrm>
            <a:off x="5101266" y="6455554"/>
            <a:ext cx="5108575" cy="1042988"/>
          </a:xfrm>
          <a:prstGeom prst="rect">
            <a:avLst/>
          </a:prstGeom>
          <a:noFill/>
          <a:ln>
            <a:noFill/>
          </a:ln>
        </p:spPr>
      </p:pic>
      <p:pic>
        <p:nvPicPr>
          <p:cNvPr id="981" name="Google Shape;981;p73"/>
          <p:cNvPicPr preferRelativeResize="0"/>
          <p:nvPr/>
        </p:nvPicPr>
        <p:blipFill rotWithShape="1">
          <a:blip r:embed="rId7">
            <a:alphaModFix/>
          </a:blip>
          <a:srcRect b="0" l="0" r="0" t="0"/>
          <a:stretch/>
        </p:blipFill>
        <p:spPr>
          <a:xfrm>
            <a:off x="-12700" y="-20638"/>
            <a:ext cx="5238750" cy="7602538"/>
          </a:xfrm>
          <a:prstGeom prst="rect">
            <a:avLst/>
          </a:prstGeom>
          <a:noFill/>
          <a:ln>
            <a:noFill/>
          </a:ln>
        </p:spPr>
      </p:pic>
      <p:sp>
        <p:nvSpPr>
          <p:cNvPr id="982" name="Google Shape;982;p73"/>
          <p:cNvSpPr txBox="1"/>
          <p:nvPr/>
        </p:nvSpPr>
        <p:spPr>
          <a:xfrm>
            <a:off x="5010150" y="3154363"/>
            <a:ext cx="5118100" cy="1993900"/>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None/>
            </a:pPr>
            <a:r>
              <a:rPr b="1" lang="en-GB" sz="3200">
                <a:solidFill>
                  <a:srgbClr val="FFFFFF"/>
                </a:solidFill>
                <a:latin typeface="Arial"/>
                <a:ea typeface="Arial"/>
                <a:cs typeface="Arial"/>
                <a:sym typeface="Arial"/>
              </a:rPr>
              <a:t>Thank you for listening!</a:t>
            </a:r>
            <a:endParaRPr/>
          </a:p>
          <a:p>
            <a:pPr indent="0" lvl="0" marL="0" marR="0" rtl="0" algn="r">
              <a:spcBef>
                <a:spcPts val="0"/>
              </a:spcBef>
              <a:spcAft>
                <a:spcPts val="0"/>
              </a:spcAft>
              <a:buNone/>
            </a:pPr>
            <a:r>
              <a:t/>
            </a:r>
            <a:endParaRPr sz="2000">
              <a:solidFill>
                <a:srgbClr val="FFFFFF"/>
              </a:solidFill>
              <a:latin typeface="Arial"/>
              <a:ea typeface="Arial"/>
              <a:cs typeface="Arial"/>
              <a:sym typeface="Arial"/>
            </a:endParaRPr>
          </a:p>
          <a:p>
            <a:pPr indent="0" lvl="0" marL="0" marR="0" rtl="0" algn="r">
              <a:spcBef>
                <a:spcPts val="0"/>
              </a:spcBef>
              <a:spcAft>
                <a:spcPts val="0"/>
              </a:spcAft>
              <a:buNone/>
            </a:pPr>
            <a:r>
              <a:rPr lang="en-GB" sz="2000">
                <a:solidFill>
                  <a:srgbClr val="FFFFFF"/>
                </a:solidFill>
                <a:latin typeface="Arial"/>
                <a:ea typeface="Arial"/>
                <a:cs typeface="Arial"/>
                <a:sym typeface="Arial"/>
              </a:rPr>
              <a:t>Saskia Nowicki </a:t>
            </a:r>
            <a:endParaRPr/>
          </a:p>
          <a:p>
            <a:pPr indent="0" lvl="0" marL="0" marR="0" rtl="0" algn="r">
              <a:spcBef>
                <a:spcPts val="0"/>
              </a:spcBef>
              <a:spcAft>
                <a:spcPts val="0"/>
              </a:spcAft>
              <a:buNone/>
            </a:pPr>
            <a:r>
              <a:rPr lang="en-GB" sz="2000" u="sng">
                <a:solidFill>
                  <a:srgbClr val="00B1EA"/>
                </a:solidFill>
                <a:latin typeface="Arial"/>
                <a:ea typeface="Arial"/>
                <a:cs typeface="Arial"/>
                <a:sym typeface="Arial"/>
                <a:hlinkClick r:id="rId8">
                  <a:extLst>
                    <a:ext uri="{A12FA001-AC4F-418D-AE19-62706E023703}">
                      <ahyp:hlinkClr val="tx"/>
                    </a:ext>
                  </a:extLst>
                </a:hlinkClick>
              </a:rPr>
              <a:t>saskia.nowicki@ouce.ox.ac.uk</a:t>
            </a:r>
            <a:r>
              <a:rPr lang="en-GB" sz="2000">
                <a:solidFill>
                  <a:srgbClr val="FFFFFF"/>
                </a:solidFill>
                <a:latin typeface="Arial"/>
                <a:ea typeface="Arial"/>
                <a:cs typeface="Arial"/>
                <a:sym typeface="Arial"/>
              </a:rPr>
              <a:t> </a:t>
            </a:r>
            <a:endParaRPr/>
          </a:p>
          <a:p>
            <a:pPr indent="0" lvl="0" marL="0" marR="0" rtl="0" algn="r">
              <a:spcBef>
                <a:spcPts val="0"/>
              </a:spcBef>
              <a:spcAft>
                <a:spcPts val="0"/>
              </a:spcAft>
              <a:buNone/>
            </a:pPr>
            <a:r>
              <a:rPr lang="en-GB" sz="2000">
                <a:solidFill>
                  <a:srgbClr val="FFFFFF"/>
                </a:solidFill>
                <a:latin typeface="Arial"/>
                <a:ea typeface="Arial"/>
                <a:cs typeface="Arial"/>
                <a:sym typeface="Arial"/>
              </a:rPr>
              <a:t>@SaskiaNowicki</a:t>
            </a:r>
            <a:endParaRPr sz="2000">
              <a:solidFill>
                <a:srgbClr val="FFFFFF"/>
              </a:solidFill>
              <a:latin typeface="Arial"/>
              <a:ea typeface="Arial"/>
              <a:cs typeface="Arial"/>
              <a:sym typeface="Arial"/>
            </a:endParaRPr>
          </a:p>
          <a:p>
            <a:pPr indent="0" lvl="0" marL="0" marR="0" rtl="0" algn="r">
              <a:spcBef>
                <a:spcPts val="0"/>
              </a:spcBef>
              <a:spcAft>
                <a:spcPts val="0"/>
              </a:spcAft>
              <a:buNone/>
            </a:pPr>
            <a:r>
              <a:t/>
            </a:r>
            <a:endParaRPr sz="2000">
              <a:solidFill>
                <a:srgbClr val="FFFFFF"/>
              </a:solidFill>
              <a:latin typeface="Arial"/>
              <a:ea typeface="Arial"/>
              <a:cs typeface="Arial"/>
              <a:sym typeface="Arial"/>
            </a:endParaRPr>
          </a:p>
          <a:p>
            <a:pPr indent="0" lvl="0" marL="0" marR="0" rtl="0" algn="l">
              <a:spcBef>
                <a:spcPts val="0"/>
              </a:spcBef>
              <a:spcAft>
                <a:spcPts val="0"/>
              </a:spcAft>
              <a:buNone/>
            </a:pPr>
            <a:r>
              <a:t/>
            </a:r>
            <a:endParaRPr sz="2400">
              <a:solidFill>
                <a:srgbClr val="FFFFFF"/>
              </a:solidFill>
              <a:latin typeface="Arial"/>
              <a:ea typeface="Arial"/>
              <a:cs typeface="Arial"/>
              <a:sym typeface="Arial"/>
            </a:endParaRPr>
          </a:p>
        </p:txBody>
      </p:sp>
      <p:pic>
        <p:nvPicPr>
          <p:cNvPr id="983" name="Google Shape;983;p73"/>
          <p:cNvPicPr preferRelativeResize="0"/>
          <p:nvPr/>
        </p:nvPicPr>
        <p:blipFill rotWithShape="1">
          <a:blip r:embed="rId9">
            <a:alphaModFix/>
          </a:blip>
          <a:srcRect b="0" l="0" r="0" t="0"/>
          <a:stretch/>
        </p:blipFill>
        <p:spPr>
          <a:xfrm>
            <a:off x="7776684" y="4501837"/>
            <a:ext cx="457678" cy="457678"/>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5" name="Shape 305"/>
        <p:cNvGrpSpPr/>
        <p:nvPr/>
      </p:nvGrpSpPr>
      <p:grpSpPr>
        <a:xfrm>
          <a:off x="0" y="0"/>
          <a:ext cx="0" cy="0"/>
          <a:chOff x="0" y="0"/>
          <a:chExt cx="0" cy="0"/>
        </a:xfrm>
      </p:grpSpPr>
      <p:graphicFrame>
        <p:nvGraphicFramePr>
          <p:cNvPr id="306" name="Google Shape;306;p8"/>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307" name="Google Shape;307;p8"/>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308" name="Google Shape;308;p8"/>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09" name="Google Shape;309;p8"/>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310" name="Google Shape;310;p8"/>
          <p:cNvSpPr/>
          <p:nvPr/>
        </p:nvSpPr>
        <p:spPr>
          <a:xfrm>
            <a:off x="1651720" y="4644727"/>
            <a:ext cx="5495156" cy="2441704"/>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via the environment.</a:t>
            </a:r>
            <a:endParaRPr/>
          </a:p>
        </p:txBody>
      </p:sp>
      <p:pic>
        <p:nvPicPr>
          <p:cNvPr id="311" name="Google Shape;311;p8"/>
          <p:cNvPicPr preferRelativeResize="0"/>
          <p:nvPr/>
        </p:nvPicPr>
        <p:blipFill rotWithShape="1">
          <a:blip r:embed="rId3">
            <a:alphaModFix/>
          </a:blip>
          <a:srcRect b="0" l="0" r="4447" t="0"/>
          <a:stretch/>
        </p:blipFill>
        <p:spPr>
          <a:xfrm>
            <a:off x="7146876" y="4625640"/>
            <a:ext cx="3027451" cy="244833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graphicFrame>
        <p:nvGraphicFramePr>
          <p:cNvPr id="317" name="Google Shape;317;p9"/>
          <p:cNvGraphicFramePr/>
          <p:nvPr/>
        </p:nvGraphicFramePr>
        <p:xfrm>
          <a:off x="261467" y="2062897"/>
          <a:ext cx="3000000" cy="3000000"/>
        </p:xfrm>
        <a:graphic>
          <a:graphicData uri="http://schemas.openxmlformats.org/drawingml/2006/table">
            <a:tbl>
              <a:tblPr bandRow="1" firstCol="1" firstRow="1">
                <a:noFill/>
                <a:tableStyleId>{B40749F3-5BB8-4C5B-9762-5B0B15BF2EBA}</a:tableStyleId>
              </a:tblPr>
              <a:tblGrid>
                <a:gridCol w="1408800"/>
                <a:gridCol w="2695650"/>
                <a:gridCol w="3960450"/>
                <a:gridCol w="1877725"/>
              </a:tblGrid>
              <a:tr h="286650">
                <a:tc>
                  <a:txBody>
                    <a:bodyPr/>
                    <a:lstStyle/>
                    <a:p>
                      <a:pPr indent="0" lvl="0" marL="0" marR="0" rtl="0" algn="l">
                        <a:lnSpc>
                          <a:spcPct val="100000"/>
                        </a:lnSpc>
                        <a:spcBef>
                          <a:spcPts val="0"/>
                        </a:spcBef>
                        <a:spcAft>
                          <a:spcPts val="0"/>
                        </a:spcAft>
                        <a:buNone/>
                      </a:pPr>
                      <a:r>
                        <a:rPr lang="en-GB" sz="2500" u="none" cap="none" strike="noStrike"/>
                        <a:t>Category</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t>Definition</a:t>
                      </a:r>
                      <a:endParaRPr sz="25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Response</a:t>
                      </a:r>
                      <a:endParaRPr/>
                    </a:p>
                  </a:txBody>
                  <a:tcPr marT="0" marB="0" marR="68575" marL="68575"/>
                </a:tc>
                <a:tc>
                  <a:txBody>
                    <a:bodyPr/>
                    <a:lstStyle/>
                    <a:p>
                      <a:pPr indent="0" lvl="0" marL="0" marR="0" rtl="0" algn="l">
                        <a:lnSpc>
                          <a:spcPct val="100000"/>
                        </a:lnSpc>
                        <a:spcBef>
                          <a:spcPts val="0"/>
                        </a:spcBef>
                        <a:spcAft>
                          <a:spcPts val="0"/>
                        </a:spcAft>
                        <a:buNone/>
                      </a:pPr>
                      <a:r>
                        <a:rPr lang="en-GB" sz="2500" u="none" cap="none" strike="noStrike">
                          <a:latin typeface="Calibri"/>
                          <a:ea typeface="Calibri"/>
                          <a:cs typeface="Calibri"/>
                          <a:sym typeface="Calibri"/>
                        </a:rPr>
                        <a:t>Examples</a:t>
                      </a:r>
                      <a:endParaRPr/>
                    </a:p>
                  </a:txBody>
                  <a:tcPr marT="0" marB="0" marR="68575" marL="68575"/>
                </a:tc>
              </a:tr>
              <a:tr h="653550">
                <a:tc>
                  <a:txBody>
                    <a:bodyPr/>
                    <a:lstStyle/>
                    <a:p>
                      <a:pPr indent="0" lvl="0" marL="0" marR="0" rtl="0" algn="l">
                        <a:lnSpc>
                          <a:spcPct val="100000"/>
                        </a:lnSpc>
                        <a:spcBef>
                          <a:spcPts val="0"/>
                        </a:spcBef>
                        <a:spcAft>
                          <a:spcPts val="0"/>
                        </a:spcAft>
                        <a:buNone/>
                      </a:pPr>
                      <a:r>
                        <a:rPr lang="en-GB" sz="2000" u="none" cap="none" strike="noStrike"/>
                        <a:t>Water-borne</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are transported by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Improve water quality by protecting, treating and safely storing water.</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Typhoid</a:t>
                      </a:r>
                      <a:endParaRPr/>
                    </a:p>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Hepatitis</a:t>
                      </a:r>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Water-washed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Washing with water reduces infections. Water quality is less important than water quantity.</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Improve access to and reliability of water supplies. </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Trachoma</a:t>
                      </a:r>
                      <a:endParaRPr/>
                    </a:p>
                    <a:p>
                      <a:pPr indent="0" lvl="0" marL="0" marR="0" rtl="0" algn="l">
                        <a:lnSpc>
                          <a:spcPct val="100000"/>
                        </a:lnSpc>
                        <a:spcBef>
                          <a:spcPts val="0"/>
                        </a:spcBef>
                        <a:spcAft>
                          <a:spcPts val="0"/>
                        </a:spcAft>
                        <a:buNone/>
                      </a:pPr>
                      <a:r>
                        <a:rPr lang="en-GB" sz="2000" u="none" cap="none" strike="noStrike"/>
                        <a:t>Scabies</a:t>
                      </a:r>
                      <a:endParaRPr/>
                    </a:p>
                    <a:p>
                      <a:pPr indent="0" lvl="0" marL="0" marR="0" rtl="0" algn="l">
                        <a:lnSpc>
                          <a:spcPct val="100000"/>
                        </a:lnSpc>
                        <a:spcBef>
                          <a:spcPts val="0"/>
                        </a:spcBef>
                        <a:spcAft>
                          <a:spcPts val="0"/>
                        </a:spcAft>
                        <a:buClr>
                          <a:schemeClr val="dk1"/>
                        </a:buClr>
                        <a:buSzPts val="2000"/>
                        <a:buFont typeface="Calibri"/>
                        <a:buNone/>
                      </a:pPr>
                      <a:r>
                        <a:t/>
                      </a:r>
                      <a:endParaRPr sz="2000" u="none" cap="none" strike="noStrike">
                        <a:latin typeface="Calibri"/>
                        <a:ea typeface="Calibri"/>
                        <a:cs typeface="Calibri"/>
                        <a:sym typeface="Calibri"/>
                      </a:endParaRPr>
                    </a:p>
                  </a:txBody>
                  <a:tcPr marT="0" marB="0" marR="68575" marL="68575"/>
                </a:tc>
              </a:tr>
              <a:tr h="871400">
                <a:tc>
                  <a:txBody>
                    <a:bodyPr/>
                    <a:lstStyle/>
                    <a:p>
                      <a:pPr indent="0" lvl="0" marL="0" marR="0" rtl="0" algn="l">
                        <a:lnSpc>
                          <a:spcPct val="100000"/>
                        </a:lnSpc>
                        <a:spcBef>
                          <a:spcPts val="0"/>
                        </a:spcBef>
                        <a:spcAft>
                          <a:spcPts val="0"/>
                        </a:spcAft>
                        <a:buNone/>
                      </a:pPr>
                      <a:r>
                        <a:rPr lang="en-GB" sz="2000" u="none" cap="none" strike="noStrike"/>
                        <a:t>Water-based</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Pathogens must be hosted by an aquatic animal (e.g. a snail) to complete their life cycle.</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latin typeface="Calibri"/>
                          <a:ea typeface="Calibri"/>
                          <a:cs typeface="Calibri"/>
                          <a:sym typeface="Calibri"/>
                        </a:rPr>
                        <a:t>Avoid polluting waterbodies with faecal waste and avoid swimming or bathing in polluted waterbodies.</a:t>
                      </a:r>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Schistosomiasis</a:t>
                      </a:r>
                      <a:endParaRPr/>
                    </a:p>
                    <a:p>
                      <a:pPr indent="0" lvl="0" marL="0" marR="0" rtl="0" algn="l">
                        <a:lnSpc>
                          <a:spcPct val="100000"/>
                        </a:lnSpc>
                        <a:spcBef>
                          <a:spcPts val="0"/>
                        </a:spcBef>
                        <a:spcAft>
                          <a:spcPts val="0"/>
                        </a:spcAft>
                        <a:buNone/>
                      </a:pPr>
                      <a:r>
                        <a:rPr lang="en-GB" sz="2000" u="none" cap="none" strike="noStrike"/>
                        <a:t>Dracunculiasis</a:t>
                      </a:r>
                      <a:endParaRPr sz="2000" u="none" cap="none" strike="noStrike">
                        <a:latin typeface="Calibri"/>
                        <a:ea typeface="Calibri"/>
                        <a:cs typeface="Calibri"/>
                        <a:sym typeface="Calibri"/>
                      </a:endParaRPr>
                    </a:p>
                  </a:txBody>
                  <a:tcPr marT="0" marB="0" marR="68575" marL="68575"/>
                </a:tc>
              </a:tr>
              <a:tr h="1050825">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Water-related insect vectors</a:t>
                      </a:r>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Pathogens are transported by insects that breed in or bite near water.</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None/>
                      </a:pPr>
                      <a:r>
                        <a:rPr lang="en-GB" sz="2000" u="none" cap="none" strike="noStrike"/>
                        <a:t>Reduce vector breeding habitat and implement vector and disease control measures (e.g. insecticides, nets, vaccines).</a:t>
                      </a:r>
                      <a:endParaRPr sz="2000" u="none" cap="none" strike="noStrike">
                        <a:latin typeface="Calibri"/>
                        <a:ea typeface="Calibri"/>
                        <a:cs typeface="Calibri"/>
                        <a:sym typeface="Calibri"/>
                      </a:endParaRPr>
                    </a:p>
                  </a:txBody>
                  <a:tcPr marT="0" marB="0" marR="68575" marL="68575"/>
                </a:tc>
                <a:tc>
                  <a:txBody>
                    <a:bodyPr/>
                    <a:lstStyle/>
                    <a:p>
                      <a:pPr indent="0" lvl="0" marL="0" marR="0" rtl="0" algn="l">
                        <a:lnSpc>
                          <a:spcPct val="100000"/>
                        </a:lnSpc>
                        <a:spcBef>
                          <a:spcPts val="0"/>
                        </a:spcBef>
                        <a:spcAft>
                          <a:spcPts val="0"/>
                        </a:spcAft>
                        <a:buClr>
                          <a:schemeClr val="dk1"/>
                        </a:buClr>
                        <a:buSzPts val="2000"/>
                        <a:buFont typeface="Calibri"/>
                        <a:buNone/>
                      </a:pPr>
                      <a:r>
                        <a:rPr lang="en-GB" sz="2000" u="none" cap="none" strike="noStrike"/>
                        <a:t>Trypanosomiasis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Onchocerciasis</a:t>
                      </a:r>
                      <a:endParaRPr/>
                    </a:p>
                    <a:p>
                      <a:pPr indent="0" lvl="0" marL="0" marR="0" rtl="0" algn="l">
                        <a:lnSpc>
                          <a:spcPct val="100000"/>
                        </a:lnSpc>
                        <a:spcBef>
                          <a:spcPts val="0"/>
                        </a:spcBef>
                        <a:spcAft>
                          <a:spcPts val="0"/>
                        </a:spcAft>
                        <a:buClr>
                          <a:schemeClr val="dk1"/>
                        </a:buClr>
                        <a:buSzPts val="2000"/>
                        <a:buFont typeface="Calibri"/>
                        <a:buNone/>
                      </a:pPr>
                      <a:r>
                        <a:rPr lang="en-GB" sz="2000" u="none" cap="none" strike="noStrike"/>
                        <a:t>Malaria</a:t>
                      </a:r>
                      <a:endParaRPr/>
                    </a:p>
                  </a:txBody>
                  <a:tcPr marT="0" marB="0" marR="68575" marL="68575"/>
                </a:tc>
              </a:tr>
            </a:tbl>
          </a:graphicData>
        </a:graphic>
      </p:graphicFrame>
      <p:sp>
        <p:nvSpPr>
          <p:cNvPr id="318" name="Google Shape;318;p9"/>
          <p:cNvSpPr/>
          <p:nvPr/>
        </p:nvSpPr>
        <p:spPr>
          <a:xfrm>
            <a:off x="189458" y="7313571"/>
            <a:ext cx="10014639"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000">
                <a:solidFill>
                  <a:schemeClr val="dk1"/>
                </a:solidFill>
                <a:latin typeface="Calibri"/>
                <a:ea typeface="Calibri"/>
                <a:cs typeface="Calibri"/>
                <a:sym typeface="Calibri"/>
              </a:rPr>
              <a:t>(Adapted from: White, G., Bradley, D. and White, A. (1972) </a:t>
            </a:r>
            <a:r>
              <a:rPr i="1" lang="en-GB" sz="1000">
                <a:solidFill>
                  <a:schemeClr val="dk1"/>
                </a:solidFill>
                <a:latin typeface="Calibri"/>
                <a:ea typeface="Calibri"/>
                <a:cs typeface="Calibri"/>
                <a:sym typeface="Calibri"/>
              </a:rPr>
              <a:t>Drawers of Water. Domestic Water Use in East Africa)</a:t>
            </a:r>
            <a:endParaRPr sz="1000">
              <a:solidFill>
                <a:schemeClr val="dk1"/>
              </a:solidFill>
              <a:latin typeface="Calibri"/>
              <a:ea typeface="Calibri"/>
              <a:cs typeface="Calibri"/>
              <a:sym typeface="Calibri"/>
            </a:endParaRPr>
          </a:p>
        </p:txBody>
      </p:sp>
      <p:sp>
        <p:nvSpPr>
          <p:cNvPr id="319" name="Google Shape;319;p9"/>
          <p:cNvSpPr txBox="1"/>
          <p:nvPr/>
        </p:nvSpPr>
        <p:spPr>
          <a:xfrm>
            <a:off x="189459" y="545366"/>
            <a:ext cx="10014638" cy="811212"/>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None/>
            </a:pPr>
            <a:br>
              <a:rPr lang="en-GB" sz="4400" cap="small">
                <a:solidFill>
                  <a:schemeClr val="dk1"/>
                </a:solidFill>
                <a:latin typeface="Calibri"/>
                <a:ea typeface="Calibri"/>
                <a:cs typeface="Calibri"/>
                <a:sym typeface="Calibri"/>
              </a:rPr>
            </a:br>
            <a:endParaRPr sz="3400" cap="small">
              <a:solidFill>
                <a:schemeClr val="dk1"/>
              </a:solidFill>
              <a:latin typeface="Calibri"/>
              <a:ea typeface="Calibri"/>
              <a:cs typeface="Calibri"/>
              <a:sym typeface="Calibri"/>
            </a:endParaRPr>
          </a:p>
        </p:txBody>
      </p:sp>
      <p:sp>
        <p:nvSpPr>
          <p:cNvPr id="320" name="Google Shape;320;p9"/>
          <p:cNvSpPr txBox="1"/>
          <p:nvPr>
            <p:ph type="title"/>
          </p:nvPr>
        </p:nvSpPr>
        <p:spPr>
          <a:xfrm>
            <a:off x="719128" y="402568"/>
            <a:ext cx="9021783" cy="146149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lang="en-GB" cap="small"/>
              <a:t>Hazard Classification</a:t>
            </a:r>
            <a:endParaRPr/>
          </a:p>
        </p:txBody>
      </p:sp>
      <p:sp>
        <p:nvSpPr>
          <p:cNvPr id="321" name="Google Shape;321;p9"/>
          <p:cNvSpPr/>
          <p:nvPr/>
        </p:nvSpPr>
        <p:spPr>
          <a:xfrm>
            <a:off x="1651720" y="5868863"/>
            <a:ext cx="5495156" cy="1217568"/>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3000">
                <a:solidFill>
                  <a:srgbClr val="BFBFBF"/>
                </a:solidFill>
                <a:latin typeface="Arial"/>
                <a:ea typeface="Arial"/>
                <a:cs typeface="Arial"/>
                <a:sym typeface="Arial"/>
              </a:rPr>
              <a:t>Water Resources</a:t>
            </a:r>
            <a:endParaRPr/>
          </a:p>
          <a:p>
            <a:pPr indent="0" lvl="0" marL="0" marR="0" rtl="0" algn="ctr">
              <a:spcBef>
                <a:spcPts val="0"/>
              </a:spcBef>
              <a:spcAft>
                <a:spcPts val="0"/>
              </a:spcAft>
              <a:buNone/>
            </a:pPr>
            <a:r>
              <a:rPr lang="en-GB" sz="2000">
                <a:solidFill>
                  <a:srgbClr val="BFBFBF"/>
                </a:solidFill>
                <a:latin typeface="Arial"/>
                <a:ea typeface="Arial"/>
                <a:cs typeface="Arial"/>
                <a:sym typeface="Arial"/>
              </a:rPr>
              <a:t>Impacts to human health via the environment.</a:t>
            </a:r>
            <a:endParaRPr/>
          </a:p>
        </p:txBody>
      </p:sp>
      <p:pic>
        <p:nvPicPr>
          <p:cNvPr id="322" name="Google Shape;322;p9"/>
          <p:cNvPicPr preferRelativeResize="0"/>
          <p:nvPr/>
        </p:nvPicPr>
        <p:blipFill rotWithShape="1">
          <a:blip r:embed="rId3">
            <a:alphaModFix/>
          </a:blip>
          <a:srcRect b="0" l="0" r="4447" t="50778"/>
          <a:stretch/>
        </p:blipFill>
        <p:spPr>
          <a:xfrm>
            <a:off x="7146876" y="5868863"/>
            <a:ext cx="3027451" cy="120511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TIDE PP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U PowerPoint">
  <a:themeElements>
    <a:clrScheme name="OU PowerPoi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ivider">
  <a:themeElements>
    <a:clrScheme name="Divid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94FDE60FF607542A8938EF5BD5BE825" ma:contentTypeVersion="6" ma:contentTypeDescription="Create a new document." ma:contentTypeScope="" ma:versionID="42333c817fbedfab4d6888ffca566e4c">
  <xsd:schema xmlns:xsd="http://www.w3.org/2001/XMLSchema" xmlns:xs="http://www.w3.org/2001/XMLSchema" xmlns:p="http://schemas.microsoft.com/office/2006/metadata/properties" xmlns:ns2="1bff5ba4-f8ce-4e5a-8d12-16d349a7a505" targetNamespace="http://schemas.microsoft.com/office/2006/metadata/properties" ma:root="true" ma:fieldsID="59c2ac20afdbb326a6dfe8cb6f114b68" ns2:_="">
    <xsd:import namespace="1bff5ba4-f8ce-4e5a-8d12-16d349a7a505"/>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ff5ba4-f8ce-4e5a-8d12-16d349a7a50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LengthInSeconds" ma:index="13"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4280DC4-7721-4724-A82D-7BCA0923AE64}"/>
</file>

<file path=customXml/itemProps2.xml><?xml version="1.0" encoding="utf-8"?>
<ds:datastoreItem xmlns:ds="http://schemas.openxmlformats.org/officeDocument/2006/customXml" ds:itemID="{BF7E86EF-4D0D-4F93-BDBF-67B31792C3F4}"/>
</file>

<file path=customXml/itemProps3.xml><?xml version="1.0" encoding="utf-8"?>
<ds:datastoreItem xmlns:ds="http://schemas.openxmlformats.org/officeDocument/2006/customXml" ds:itemID="{F2ABE71C-6B9E-44DF-A924-2AE05EC94535}"/>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pmf3</dc:creator>
  <dcterms:created xsi:type="dcterms:W3CDTF">2012-01-25T10:17:10Z</dcterms:creat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0x010100294FDE60FF607542A8938EF5BD5BE825</vt:lpwstr>
  </property>
</Properties>
</file>