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13"/>
  </p:notesMasterIdLst>
  <p:sldIdLst>
    <p:sldId id="304"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88906"/>
  </p:normalViewPr>
  <p:slideViewPr>
    <p:cSldViewPr snapToGrid="0" snapToObjects="1">
      <p:cViewPr varScale="1">
        <p:scale>
          <a:sx n="130" d="100"/>
          <a:sy n="130" d="100"/>
        </p:scale>
        <p:origin x="15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56" name="Google Shape;1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349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220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a:t>We are going to look a little more in depth into an area that was addressed this morning. ‘who are your students’</a:t>
            </a:r>
            <a:endParaRPr/>
          </a:p>
          <a:p>
            <a:pPr marL="0" lvl="0" indent="0" algn="l" rtl="0">
              <a:lnSpc>
                <a:spcPct val="100000"/>
              </a:lnSpc>
              <a:spcBef>
                <a:spcPts val="0"/>
              </a:spcBef>
              <a:spcAft>
                <a:spcPts val="0"/>
              </a:spcAft>
              <a:buSzPts val="1400"/>
              <a:buNone/>
            </a:pPr>
            <a:endParaRPr/>
          </a:p>
        </p:txBody>
      </p:sp>
      <p:sp>
        <p:nvSpPr>
          <p:cNvPr id="88" name="Google Shape;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283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86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645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52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GB"/>
              <a:t>It is designed for a UK audience. What changes would you make?</a:t>
            </a:r>
            <a:endParaRPr/>
          </a:p>
        </p:txBody>
      </p:sp>
      <p:sp>
        <p:nvSpPr>
          <p:cNvPr id="134" name="Google Shape;1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70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a:t>Explain activity</a:t>
            </a:r>
            <a:endParaRPr/>
          </a:p>
        </p:txBody>
      </p:sp>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580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GB" dirty="0"/>
              <a:t>Suggest we put them up on the wall so each group can look at all the profiles when considering what changes to make to the OER.</a:t>
            </a:r>
            <a:endParaRPr dirty="0"/>
          </a:p>
        </p:txBody>
      </p:sp>
      <p:sp>
        <p:nvSpPr>
          <p:cNvPr id="149" name="Google Shape;1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460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2"/>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4093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629841" y="273844"/>
            <a:ext cx="7886700" cy="994172"/>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5" name="Google Shape;15;p13"/>
          <p:cNvSpPr txBox="1">
            <a:spLocks noGrp="1"/>
          </p:cNvSpPr>
          <p:nvPr>
            <p:ph type="body" idx="1"/>
          </p:nvPr>
        </p:nvSpPr>
        <p:spPr>
          <a:xfrm>
            <a:off x="629842" y="1260872"/>
            <a:ext cx="3868340" cy="617934"/>
          </a:xfrm>
          <a:prstGeom prst="rect">
            <a:avLst/>
          </a:prstGeom>
          <a:noFill/>
          <a:ln>
            <a:noFill/>
          </a:ln>
        </p:spPr>
        <p:txBody>
          <a:bodyPr spcFirstLastPara="1" wrap="square" lIns="91425" tIns="91425" rIns="91425" bIns="91425"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6" name="Google Shape;16;p13"/>
          <p:cNvSpPr txBox="1">
            <a:spLocks noGrp="1"/>
          </p:cNvSpPr>
          <p:nvPr>
            <p:ph type="body" idx="2"/>
          </p:nvPr>
        </p:nvSpPr>
        <p:spPr>
          <a:xfrm>
            <a:off x="629842" y="1878806"/>
            <a:ext cx="3868340" cy="2763441"/>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 name="Google Shape;17;p13"/>
          <p:cNvSpPr txBox="1">
            <a:spLocks noGrp="1"/>
          </p:cNvSpPr>
          <p:nvPr>
            <p:ph type="body" idx="3"/>
          </p:nvPr>
        </p:nvSpPr>
        <p:spPr>
          <a:xfrm>
            <a:off x="4629150" y="1260872"/>
            <a:ext cx="3887391" cy="617934"/>
          </a:xfrm>
          <a:prstGeom prst="rect">
            <a:avLst/>
          </a:prstGeom>
          <a:noFill/>
          <a:ln>
            <a:noFill/>
          </a:ln>
        </p:spPr>
        <p:txBody>
          <a:bodyPr spcFirstLastPara="1" wrap="square" lIns="91425" tIns="91425" rIns="91425" bIns="91425"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8" name="Google Shape;18;p13"/>
          <p:cNvSpPr txBox="1">
            <a:spLocks noGrp="1"/>
          </p:cNvSpPr>
          <p:nvPr>
            <p:ph type="body" idx="4"/>
          </p:nvPr>
        </p:nvSpPr>
        <p:spPr>
          <a:xfrm>
            <a:off x="4629150" y="1878806"/>
            <a:ext cx="3887391" cy="2763441"/>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 name="Google Shape;19;p13"/>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1" name="Google Shape;21;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9834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4" name="Google Shape;24;p14"/>
          <p:cNvSpPr txBox="1">
            <a:spLocks noGrp="1"/>
          </p:cNvSpPr>
          <p:nvPr>
            <p:ph type="body" idx="1"/>
          </p:nvPr>
        </p:nvSpPr>
        <p:spPr>
          <a:xfrm>
            <a:off x="628650" y="1369219"/>
            <a:ext cx="38862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 name="Google Shape;25;p14"/>
          <p:cNvSpPr txBox="1">
            <a:spLocks noGrp="1"/>
          </p:cNvSpPr>
          <p:nvPr>
            <p:ph type="body" idx="2"/>
          </p:nvPr>
        </p:nvSpPr>
        <p:spPr>
          <a:xfrm>
            <a:off x="4629150" y="1369219"/>
            <a:ext cx="38862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 name="Google Shape;26;p14"/>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7" name="Google Shape;27;p14"/>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8" name="Google Shape;28;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2200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 id="2147483701" r:id="rId8"/>
    <p:sldLayoutId id="214748370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open.edu/openlearncreate/course/view.php?id=469"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2978761"/>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November 2019 </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468439"/>
            <a:ext cx="6579943" cy="548051"/>
          </a:xfrm>
          <a:prstGeom prst="rect">
            <a:avLst/>
          </a:prstGeom>
        </p:spPr>
        <p:txBody>
          <a:bodyPr/>
          <a:lstStyle/>
          <a:p>
            <a:pPr>
              <a:lnSpc>
                <a:spcPct val="100000"/>
              </a:lnSpc>
            </a:pPr>
            <a:r>
              <a:rPr lang="en-US" sz="4000" dirty="0">
                <a:solidFill>
                  <a:schemeClr val="bg1"/>
                </a:solidFill>
              </a:rPr>
              <a:t>Who are your </a:t>
            </a:r>
            <a:br>
              <a:rPr lang="en-US" sz="4000" dirty="0">
                <a:solidFill>
                  <a:schemeClr val="bg1"/>
                </a:solidFill>
              </a:rPr>
            </a:br>
            <a:r>
              <a:rPr lang="en-US" sz="4000" dirty="0">
                <a:solidFill>
                  <a:schemeClr val="bg1"/>
                </a:solidFill>
              </a:rPr>
              <a:t>students? II </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p:nvPr/>
        </p:nvSpPr>
        <p:spPr>
          <a:xfrm>
            <a:off x="958771" y="2156475"/>
            <a:ext cx="7270829" cy="577081"/>
          </a:xfrm>
          <a:prstGeom prst="rect">
            <a:avLst/>
          </a:prstGeom>
          <a:noFill/>
          <a:ln>
            <a:noFill/>
          </a:ln>
        </p:spPr>
        <p:txBody>
          <a:bodyPr spcFirstLastPara="1" wrap="square" lIns="68569" tIns="34275" rIns="68569" bIns="34275" anchor="t" anchorCtr="0">
            <a:noAutofit/>
          </a:bodyPr>
          <a:lstStyle/>
          <a:p>
            <a:r>
              <a:rPr lang="en-GB" sz="4500" b="1">
                <a:solidFill>
                  <a:schemeClr val="dk1"/>
                </a:solidFill>
                <a:latin typeface="Calibri"/>
                <a:ea typeface="Calibri"/>
                <a:cs typeface="Calibri"/>
                <a:sym typeface="Calibri"/>
              </a:rPr>
              <a:t>Any questions or comments?</a:t>
            </a:r>
            <a:endParaRPr sz="45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459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Autofit/>
          </a:bodyPr>
          <a:lstStyle/>
          <a:p>
            <a:pPr marL="0" indent="0">
              <a:spcBef>
                <a:spcPts val="0"/>
              </a:spcBef>
              <a:buSzPts val="7200"/>
              <a:buNone/>
            </a:pPr>
            <a:endParaRPr sz="5400" b="1"/>
          </a:p>
          <a:p>
            <a:pPr marL="0" indent="0">
              <a:buSzPts val="7200"/>
              <a:buNone/>
            </a:pPr>
            <a:r>
              <a:rPr lang="en-GB" sz="5400" b="1"/>
              <a:t>Who are your students?</a:t>
            </a:r>
            <a:endParaRPr/>
          </a:p>
          <a:p>
            <a:pPr marL="0" indent="0">
              <a:buNone/>
            </a:pPr>
            <a:r>
              <a:rPr lang="en-GB"/>
              <a:t>November 2019 </a:t>
            </a:r>
            <a:endParaRPr/>
          </a:p>
        </p:txBody>
      </p:sp>
      <p:pic>
        <p:nvPicPr>
          <p:cNvPr id="84" name="Google Shape;84;p2">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85" name="Google Shape;85;p2"/>
          <p:cNvSpPr/>
          <p:nvPr/>
        </p:nvSpPr>
        <p:spPr>
          <a:xfrm>
            <a:off x="1096641" y="4667611"/>
            <a:ext cx="7099961" cy="327478"/>
          </a:xfrm>
          <a:prstGeom prst="rect">
            <a:avLst/>
          </a:prstGeom>
          <a:noFill/>
          <a:ln>
            <a:noFill/>
          </a:ln>
        </p:spPr>
        <p:txBody>
          <a:bodyPr spcFirstLastPara="1" wrap="square" lIns="25706" tIns="12844" rIns="25706" bIns="12844" anchor="t" anchorCtr="0">
            <a:noAutofit/>
          </a:bodyPr>
          <a:lstStyle/>
          <a:p>
            <a:pPr>
              <a:buClr>
                <a:srgbClr val="000000"/>
              </a:buClr>
              <a:buSzPts val="1200"/>
            </a:pPr>
            <a:r>
              <a:rPr lang="en-GB" sz="900" dirty="0">
                <a:solidFill>
                  <a:srgbClr val="000000"/>
                </a:solidFill>
                <a:latin typeface="Calibri"/>
                <a:ea typeface="Calibri"/>
                <a:cs typeface="Calibri"/>
                <a:sym typeface="Calibri"/>
              </a:rPr>
              <a:t>This work is licensed under the </a:t>
            </a:r>
            <a:r>
              <a:rPr lang="en-GB" sz="900" u="sng" dirty="0">
                <a:solidFill>
                  <a:schemeClr val="hlink"/>
                </a:solidFill>
                <a:latin typeface="Calibri"/>
                <a:ea typeface="Calibri"/>
                <a:cs typeface="Calibri"/>
                <a:sym typeface="Calibri"/>
                <a:hlinkClick r:id="rId3"/>
              </a:rPr>
              <a:t>Creative Commons Attribution 4.0 International License</a:t>
            </a:r>
            <a:r>
              <a:rPr lang="en-GB" sz="900" dirty="0">
                <a:solidFill>
                  <a:srgbClr val="000000"/>
                </a:solidFill>
                <a:latin typeface="Calibri"/>
                <a:ea typeface="Calibri"/>
                <a:cs typeface="Calibri"/>
                <a:sym typeface="Calibri"/>
              </a:rPr>
              <a:t> unless otherwise stated. </a:t>
            </a:r>
            <a:r>
              <a:rPr lang="en-GB" sz="900" dirty="0">
                <a:latin typeface="Calibri"/>
                <a:ea typeface="Calibri"/>
                <a:cs typeface="Calibri"/>
                <a:sym typeface="Calibri"/>
              </a:rPr>
              <a:t>Minor amends were made to the slides in May 2021.</a:t>
            </a:r>
            <a:r>
              <a:rPr lang="en-GB" sz="900" dirty="0">
                <a:solidFill>
                  <a:srgbClr val="000000"/>
                </a:solidFill>
                <a:latin typeface="Calibri"/>
                <a:ea typeface="Calibri"/>
                <a:cs typeface="Calibri"/>
                <a:sym typeface="Calibri"/>
              </a:rPr>
              <a:t> </a:t>
            </a:r>
            <a:endParaRPr sz="9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500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txBox="1">
            <a:spLocks noGrp="1"/>
          </p:cNvSpPr>
          <p:nvPr>
            <p:ph type="body" idx="1"/>
          </p:nvPr>
        </p:nvSpPr>
        <p:spPr>
          <a:xfrm>
            <a:off x="425370" y="1369219"/>
            <a:ext cx="8308875" cy="3263504"/>
          </a:xfrm>
          <a:prstGeom prst="rect">
            <a:avLst/>
          </a:prstGeom>
          <a:noFill/>
          <a:ln>
            <a:noFill/>
          </a:ln>
        </p:spPr>
        <p:txBody>
          <a:bodyPr spcFirstLastPara="1" wrap="square" lIns="68569" tIns="34275" rIns="68569" bIns="34275" anchor="t" anchorCtr="0">
            <a:noAutofit/>
          </a:bodyPr>
          <a:lstStyle/>
          <a:p>
            <a:pPr marL="0" indent="0">
              <a:spcBef>
                <a:spcPts val="0"/>
              </a:spcBef>
              <a:buSzPts val="3500"/>
              <a:buNone/>
            </a:pPr>
            <a:r>
              <a:rPr lang="en-GB" sz="2400"/>
              <a:t>By the end of this session you will :</a:t>
            </a:r>
            <a:endParaRPr/>
          </a:p>
          <a:p>
            <a:pPr marL="0" indent="0">
              <a:spcBef>
                <a:spcPts val="0"/>
              </a:spcBef>
              <a:buSzPts val="3500"/>
              <a:buNone/>
            </a:pPr>
            <a:r>
              <a:rPr lang="en-GB" sz="2400"/>
              <a:t> </a:t>
            </a:r>
            <a:endParaRPr sz="2400"/>
          </a:p>
          <a:p>
            <a:r>
              <a:rPr lang="en-GB" sz="2400"/>
              <a:t>Have considered the needs of your learners when developing or adapting an OER</a:t>
            </a:r>
            <a:endParaRPr/>
          </a:p>
          <a:p>
            <a:r>
              <a:rPr lang="en-GB" sz="2400"/>
              <a:t>Be aware of how the earlier (2018) TIDE cohort has used student personas</a:t>
            </a:r>
            <a:endParaRPr sz="2400"/>
          </a:p>
        </p:txBody>
      </p:sp>
      <p:sp>
        <p:nvSpPr>
          <p:cNvPr id="91" name="Google Shape;91;p3"/>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GB" sz="3300" b="1">
                <a:solidFill>
                  <a:schemeClr val="dk1"/>
                </a:solidFill>
                <a:latin typeface="Calibri"/>
                <a:ea typeface="Calibri"/>
                <a:cs typeface="Calibri"/>
                <a:sym typeface="Calibri"/>
              </a:rPr>
              <a:t>Learning outcomes </a:t>
            </a:r>
            <a:endParaRPr sz="33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956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4"/>
          <p:cNvPicPr preferRelativeResize="0"/>
          <p:nvPr/>
        </p:nvPicPr>
        <p:blipFill rotWithShape="1">
          <a:blip r:embed="rId3">
            <a:alphaModFix amt="74000"/>
          </a:blip>
          <a:srcRect/>
          <a:stretch/>
        </p:blipFill>
        <p:spPr>
          <a:xfrm rot="5400000">
            <a:off x="-562401" y="668706"/>
            <a:ext cx="5074784" cy="3806088"/>
          </a:xfrm>
          <a:prstGeom prst="rect">
            <a:avLst/>
          </a:prstGeom>
          <a:noFill/>
          <a:ln>
            <a:noFill/>
          </a:ln>
        </p:spPr>
      </p:pic>
      <p:sp>
        <p:nvSpPr>
          <p:cNvPr id="97" name="Google Shape;97;p4"/>
          <p:cNvSpPr txBox="1">
            <a:spLocks noGrp="1"/>
          </p:cNvSpPr>
          <p:nvPr>
            <p:ph type="title"/>
          </p:nvPr>
        </p:nvSpPr>
        <p:spPr>
          <a:xfrm>
            <a:off x="3878035" y="1095347"/>
            <a:ext cx="5797541" cy="994172"/>
          </a:xfrm>
          <a:prstGeom prst="rect">
            <a:avLst/>
          </a:prstGeom>
          <a:noFill/>
          <a:ln>
            <a:noFill/>
          </a:ln>
        </p:spPr>
        <p:txBody>
          <a:bodyPr spcFirstLastPara="1" wrap="square" lIns="68569" tIns="68569" rIns="68569" bIns="68569" anchor="t" anchorCtr="0">
            <a:noAutofit/>
          </a:bodyPr>
          <a:lstStyle/>
          <a:p>
            <a:r>
              <a:rPr lang="en-GB" b="1"/>
              <a:t>Example from the OU of how personas have been used </a:t>
            </a:r>
            <a:endParaRPr/>
          </a:p>
        </p:txBody>
      </p:sp>
      <p:sp>
        <p:nvSpPr>
          <p:cNvPr id="98" name="Google Shape;98;p4"/>
          <p:cNvSpPr txBox="1"/>
          <p:nvPr/>
        </p:nvSpPr>
        <p:spPr>
          <a:xfrm>
            <a:off x="3878035" y="2422085"/>
            <a:ext cx="5391167" cy="1177215"/>
          </a:xfrm>
          <a:prstGeom prst="rect">
            <a:avLst/>
          </a:prstGeom>
          <a:noFill/>
          <a:ln>
            <a:noFill/>
          </a:ln>
        </p:spPr>
        <p:txBody>
          <a:bodyPr spcFirstLastPara="1" wrap="square" lIns="68569" tIns="34275" rIns="68569" bIns="34275" anchor="t" anchorCtr="0">
            <a:spAutoFit/>
          </a:bodyPr>
          <a:lstStyle/>
          <a:p>
            <a:pPr marL="214313" indent="-214313">
              <a:buClr>
                <a:srgbClr val="000000"/>
              </a:buClr>
              <a:buSzPts val="2400"/>
              <a:buFont typeface="Arial"/>
              <a:buChar char="•"/>
            </a:pPr>
            <a:r>
              <a:rPr lang="en-GB" sz="1800">
                <a:solidFill>
                  <a:schemeClr val="dk1"/>
                </a:solidFill>
                <a:latin typeface="Arial"/>
                <a:ea typeface="Arial"/>
                <a:cs typeface="Arial"/>
                <a:sym typeface="Arial"/>
              </a:rPr>
              <a:t>Student personas are created </a:t>
            </a:r>
            <a:r>
              <a:rPr lang="en-GB" sz="1800">
                <a:solidFill>
                  <a:schemeClr val="dk1"/>
                </a:solidFill>
              </a:rPr>
              <a:t>as part of the Learning Design process</a:t>
            </a:r>
            <a:endParaRPr sz="1013"/>
          </a:p>
          <a:p>
            <a:pPr marL="214313" indent="-214313">
              <a:buClr>
                <a:srgbClr val="000000"/>
              </a:buClr>
              <a:buSzPts val="2400"/>
              <a:buFont typeface="Arial"/>
              <a:buChar char="•"/>
            </a:pPr>
            <a:r>
              <a:rPr lang="en-GB" sz="1800">
                <a:solidFill>
                  <a:schemeClr val="dk1"/>
                </a:solidFill>
                <a:latin typeface="Arial"/>
                <a:ea typeface="Arial"/>
                <a:cs typeface="Arial"/>
                <a:sym typeface="Arial"/>
              </a:rPr>
              <a:t>Keeps the student as the focus of </a:t>
            </a:r>
            <a:r>
              <a:rPr lang="en-GB" sz="1800">
                <a:solidFill>
                  <a:schemeClr val="dk1"/>
                </a:solidFill>
              </a:rPr>
              <a:t>course</a:t>
            </a:r>
            <a:r>
              <a:rPr lang="en-GB" sz="1800">
                <a:solidFill>
                  <a:schemeClr val="dk1"/>
                </a:solidFill>
                <a:latin typeface="Arial"/>
                <a:ea typeface="Arial"/>
                <a:cs typeface="Arial"/>
                <a:sym typeface="Arial"/>
              </a:rPr>
              <a:t> design</a:t>
            </a:r>
            <a:endParaRPr sz="1013"/>
          </a:p>
          <a:p>
            <a:pPr marL="214313" indent="-214313">
              <a:buClr>
                <a:srgbClr val="000000"/>
              </a:buClr>
              <a:buSzPts val="2400"/>
              <a:buFont typeface="Arial"/>
              <a:buChar char="•"/>
            </a:pPr>
            <a:r>
              <a:rPr lang="en-GB" sz="1800">
                <a:solidFill>
                  <a:schemeClr val="dk1"/>
                </a:solidFill>
                <a:latin typeface="Arial"/>
                <a:ea typeface="Arial"/>
                <a:cs typeface="Arial"/>
                <a:sym typeface="Arial"/>
              </a:rPr>
              <a:t>Students needs can be catered for</a:t>
            </a:r>
            <a:endParaRPr sz="1013"/>
          </a:p>
        </p:txBody>
      </p:sp>
    </p:spTree>
    <p:extLst>
      <p:ext uri="{BB962C8B-B14F-4D97-AF65-F5344CB8AC3E}">
        <p14:creationId xmlns:p14="http://schemas.microsoft.com/office/powerpoint/2010/main" val="102936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title"/>
          </p:nvPr>
        </p:nvSpPr>
        <p:spPr>
          <a:xfrm>
            <a:off x="71947" y="2976"/>
            <a:ext cx="5797541" cy="994172"/>
          </a:xfrm>
          <a:prstGeom prst="rect">
            <a:avLst/>
          </a:prstGeom>
          <a:noFill/>
          <a:ln>
            <a:noFill/>
          </a:ln>
        </p:spPr>
        <p:txBody>
          <a:bodyPr spcFirstLastPara="1" wrap="square" lIns="68569" tIns="68569" rIns="68569" bIns="68569" anchor="t" anchorCtr="0">
            <a:noAutofit/>
          </a:bodyPr>
          <a:lstStyle/>
          <a:p>
            <a:r>
              <a:rPr lang="en-GB" b="1"/>
              <a:t>Example from the OU of how personas have been used </a:t>
            </a:r>
            <a:endParaRPr/>
          </a:p>
        </p:txBody>
      </p:sp>
      <p:pic>
        <p:nvPicPr>
          <p:cNvPr id="104" name="Google Shape;104;p5"/>
          <p:cNvPicPr preferRelativeResize="0"/>
          <p:nvPr/>
        </p:nvPicPr>
        <p:blipFill rotWithShape="1">
          <a:blip r:embed="rId3">
            <a:alphaModFix/>
          </a:blip>
          <a:srcRect/>
          <a:stretch/>
        </p:blipFill>
        <p:spPr>
          <a:xfrm>
            <a:off x="217322" y="1501095"/>
            <a:ext cx="2753396" cy="2060365"/>
          </a:xfrm>
          <a:prstGeom prst="rect">
            <a:avLst/>
          </a:prstGeom>
          <a:noFill/>
          <a:ln>
            <a:noFill/>
          </a:ln>
        </p:spPr>
      </p:pic>
      <p:sp>
        <p:nvSpPr>
          <p:cNvPr id="105" name="Google Shape;105;p5"/>
          <p:cNvSpPr txBox="1"/>
          <p:nvPr/>
        </p:nvSpPr>
        <p:spPr>
          <a:xfrm>
            <a:off x="3228141" y="1863176"/>
            <a:ext cx="1930753" cy="1223382"/>
          </a:xfrm>
          <a:prstGeom prst="rect">
            <a:avLst/>
          </a:prstGeom>
          <a:noFill/>
          <a:ln w="2857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r>
              <a:rPr lang="en-GB" sz="1500">
                <a:solidFill>
                  <a:srgbClr val="000000"/>
                </a:solidFill>
                <a:latin typeface="Arial"/>
                <a:ea typeface="Arial"/>
                <a:cs typeface="Arial"/>
                <a:sym typeface="Arial"/>
              </a:rPr>
              <a:t>Study Skills sessions and library sessions built into module desgn i.e academic writing skills</a:t>
            </a:r>
            <a:endParaRPr sz="1013"/>
          </a:p>
        </p:txBody>
      </p:sp>
      <p:sp>
        <p:nvSpPr>
          <p:cNvPr id="106" name="Google Shape;106;p5"/>
          <p:cNvSpPr txBox="1"/>
          <p:nvPr/>
        </p:nvSpPr>
        <p:spPr>
          <a:xfrm>
            <a:off x="6417786" y="1863177"/>
            <a:ext cx="1243607" cy="530884"/>
          </a:xfrm>
          <a:prstGeom prst="rect">
            <a:avLst/>
          </a:prstGeom>
          <a:noFill/>
          <a:ln w="2857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r>
              <a:rPr lang="en-GB" sz="1500">
                <a:solidFill>
                  <a:srgbClr val="000000"/>
                </a:solidFill>
                <a:latin typeface="Arial"/>
                <a:ea typeface="Arial"/>
                <a:cs typeface="Arial"/>
                <a:sym typeface="Arial"/>
              </a:rPr>
              <a:t>Scaffolded assessment </a:t>
            </a:r>
            <a:endParaRPr sz="1013"/>
          </a:p>
        </p:txBody>
      </p:sp>
      <p:sp>
        <p:nvSpPr>
          <p:cNvPr id="107" name="Google Shape;107;p5"/>
          <p:cNvSpPr txBox="1"/>
          <p:nvPr/>
        </p:nvSpPr>
        <p:spPr>
          <a:xfrm>
            <a:off x="5613601" y="2628861"/>
            <a:ext cx="621804" cy="761717"/>
          </a:xfrm>
          <a:prstGeom prst="rect">
            <a:avLst/>
          </a:prstGeom>
          <a:noFill/>
          <a:ln w="2857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r>
              <a:rPr lang="en-GB" sz="1500">
                <a:solidFill>
                  <a:srgbClr val="000000"/>
                </a:solidFill>
                <a:latin typeface="Arial"/>
                <a:ea typeface="Arial"/>
                <a:cs typeface="Arial"/>
                <a:sym typeface="Arial"/>
              </a:rPr>
              <a:t>TMA01</a:t>
            </a:r>
            <a:endParaRPr sz="1013"/>
          </a:p>
          <a:p>
            <a:r>
              <a:rPr lang="en-GB" sz="1500">
                <a:solidFill>
                  <a:srgbClr val="000000"/>
                </a:solidFill>
                <a:latin typeface="Arial"/>
                <a:ea typeface="Arial"/>
                <a:cs typeface="Arial"/>
                <a:sym typeface="Arial"/>
              </a:rPr>
              <a:t>10%</a:t>
            </a:r>
            <a:endParaRPr sz="1013"/>
          </a:p>
        </p:txBody>
      </p:sp>
      <p:sp>
        <p:nvSpPr>
          <p:cNvPr id="108" name="Google Shape;108;p5"/>
          <p:cNvSpPr txBox="1"/>
          <p:nvPr/>
        </p:nvSpPr>
        <p:spPr>
          <a:xfrm>
            <a:off x="6361785" y="2628861"/>
            <a:ext cx="621804" cy="761717"/>
          </a:xfrm>
          <a:prstGeom prst="rect">
            <a:avLst/>
          </a:prstGeom>
          <a:noFill/>
          <a:ln w="2857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r>
              <a:rPr lang="en-GB" sz="1500">
                <a:solidFill>
                  <a:srgbClr val="000000"/>
                </a:solidFill>
                <a:latin typeface="Arial"/>
                <a:ea typeface="Arial"/>
                <a:cs typeface="Arial"/>
                <a:sym typeface="Arial"/>
              </a:rPr>
              <a:t>TMA 02</a:t>
            </a:r>
            <a:endParaRPr sz="1013"/>
          </a:p>
          <a:p>
            <a:r>
              <a:rPr lang="en-GB" sz="1500">
                <a:solidFill>
                  <a:srgbClr val="000000"/>
                </a:solidFill>
                <a:latin typeface="Arial"/>
                <a:ea typeface="Arial"/>
                <a:cs typeface="Arial"/>
                <a:sym typeface="Arial"/>
              </a:rPr>
              <a:t>15%</a:t>
            </a:r>
            <a:endParaRPr sz="1013"/>
          </a:p>
        </p:txBody>
      </p:sp>
      <p:sp>
        <p:nvSpPr>
          <p:cNvPr id="109" name="Google Shape;109;p5"/>
          <p:cNvSpPr txBox="1"/>
          <p:nvPr/>
        </p:nvSpPr>
        <p:spPr>
          <a:xfrm>
            <a:off x="7109969" y="2634975"/>
            <a:ext cx="621804" cy="761717"/>
          </a:xfrm>
          <a:prstGeom prst="rect">
            <a:avLst/>
          </a:prstGeom>
          <a:noFill/>
          <a:ln w="2857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r>
              <a:rPr lang="en-GB" sz="1500">
                <a:solidFill>
                  <a:srgbClr val="000000"/>
                </a:solidFill>
                <a:latin typeface="Arial"/>
                <a:ea typeface="Arial"/>
                <a:cs typeface="Arial"/>
                <a:sym typeface="Arial"/>
              </a:rPr>
              <a:t>TMA 03</a:t>
            </a:r>
            <a:endParaRPr sz="1013"/>
          </a:p>
          <a:p>
            <a:r>
              <a:rPr lang="en-GB" sz="1500">
                <a:solidFill>
                  <a:srgbClr val="000000"/>
                </a:solidFill>
                <a:latin typeface="Arial"/>
                <a:ea typeface="Arial"/>
                <a:cs typeface="Arial"/>
                <a:sym typeface="Arial"/>
              </a:rPr>
              <a:t>15%</a:t>
            </a:r>
            <a:endParaRPr sz="1013"/>
          </a:p>
        </p:txBody>
      </p:sp>
      <p:sp>
        <p:nvSpPr>
          <p:cNvPr id="110" name="Google Shape;110;p5"/>
          <p:cNvSpPr txBox="1"/>
          <p:nvPr/>
        </p:nvSpPr>
        <p:spPr>
          <a:xfrm>
            <a:off x="7817312" y="2632411"/>
            <a:ext cx="621804" cy="761717"/>
          </a:xfrm>
          <a:prstGeom prst="rect">
            <a:avLst/>
          </a:prstGeom>
          <a:noFill/>
          <a:ln w="2857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r>
              <a:rPr lang="en-GB" sz="1500">
                <a:solidFill>
                  <a:srgbClr val="000000"/>
                </a:solidFill>
                <a:latin typeface="Arial"/>
                <a:ea typeface="Arial"/>
                <a:cs typeface="Arial"/>
                <a:sym typeface="Arial"/>
              </a:rPr>
              <a:t>TMA 04</a:t>
            </a:r>
            <a:endParaRPr sz="1013"/>
          </a:p>
          <a:p>
            <a:r>
              <a:rPr lang="en-GB" sz="1500">
                <a:solidFill>
                  <a:srgbClr val="000000"/>
                </a:solidFill>
                <a:latin typeface="Arial"/>
                <a:ea typeface="Arial"/>
                <a:cs typeface="Arial"/>
                <a:sym typeface="Arial"/>
              </a:rPr>
              <a:t>20%</a:t>
            </a:r>
            <a:endParaRPr sz="1013"/>
          </a:p>
        </p:txBody>
      </p:sp>
      <p:sp>
        <p:nvSpPr>
          <p:cNvPr id="111" name="Google Shape;111;p5"/>
          <p:cNvSpPr txBox="1"/>
          <p:nvPr/>
        </p:nvSpPr>
        <p:spPr>
          <a:xfrm>
            <a:off x="6728686" y="3621759"/>
            <a:ext cx="621805" cy="530884"/>
          </a:xfrm>
          <a:prstGeom prst="rect">
            <a:avLst/>
          </a:prstGeom>
          <a:noFill/>
          <a:ln w="2857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r>
              <a:rPr lang="en-GB" sz="1500">
                <a:solidFill>
                  <a:srgbClr val="000000"/>
                </a:solidFill>
                <a:latin typeface="Arial"/>
                <a:ea typeface="Arial"/>
                <a:cs typeface="Arial"/>
                <a:sym typeface="Arial"/>
              </a:rPr>
              <a:t>EMA</a:t>
            </a:r>
            <a:endParaRPr sz="1013"/>
          </a:p>
          <a:p>
            <a:r>
              <a:rPr lang="en-GB" sz="1500">
                <a:solidFill>
                  <a:srgbClr val="000000"/>
                </a:solidFill>
                <a:latin typeface="Arial"/>
                <a:ea typeface="Arial"/>
                <a:cs typeface="Arial"/>
                <a:sym typeface="Arial"/>
              </a:rPr>
              <a:t>50%</a:t>
            </a:r>
            <a:endParaRPr sz="1013"/>
          </a:p>
        </p:txBody>
      </p:sp>
      <p:cxnSp>
        <p:nvCxnSpPr>
          <p:cNvPr id="112" name="Google Shape;112;p5"/>
          <p:cNvCxnSpPr>
            <a:stCxn id="106" idx="2"/>
            <a:endCxn id="107" idx="0"/>
          </p:cNvCxnSpPr>
          <p:nvPr/>
        </p:nvCxnSpPr>
        <p:spPr>
          <a:xfrm flipH="1">
            <a:off x="5924503" y="2394061"/>
            <a:ext cx="1115087" cy="234800"/>
          </a:xfrm>
          <a:prstGeom prst="straightConnector1">
            <a:avLst/>
          </a:prstGeom>
          <a:noFill/>
          <a:ln w="9525" cap="flat" cmpd="sng">
            <a:solidFill>
              <a:srgbClr val="5597D3"/>
            </a:solidFill>
            <a:prstDash val="solid"/>
            <a:round/>
            <a:headEnd type="none" w="sm" len="sm"/>
            <a:tailEnd type="triangle" w="med" len="med"/>
          </a:ln>
        </p:spPr>
      </p:cxnSp>
      <p:cxnSp>
        <p:nvCxnSpPr>
          <p:cNvPr id="113" name="Google Shape;113;p5"/>
          <p:cNvCxnSpPr>
            <a:stCxn id="106" idx="2"/>
            <a:endCxn id="108" idx="0"/>
          </p:cNvCxnSpPr>
          <p:nvPr/>
        </p:nvCxnSpPr>
        <p:spPr>
          <a:xfrm flipH="1">
            <a:off x="6672687" y="2394061"/>
            <a:ext cx="366903" cy="234800"/>
          </a:xfrm>
          <a:prstGeom prst="straightConnector1">
            <a:avLst/>
          </a:prstGeom>
          <a:noFill/>
          <a:ln w="9525" cap="flat" cmpd="sng">
            <a:solidFill>
              <a:srgbClr val="5597D3"/>
            </a:solidFill>
            <a:prstDash val="solid"/>
            <a:round/>
            <a:headEnd type="none" w="sm" len="sm"/>
            <a:tailEnd type="triangle" w="med" len="med"/>
          </a:ln>
        </p:spPr>
      </p:cxnSp>
      <p:cxnSp>
        <p:nvCxnSpPr>
          <p:cNvPr id="114" name="Google Shape;114;p5"/>
          <p:cNvCxnSpPr>
            <a:stCxn id="106" idx="2"/>
            <a:endCxn id="109" idx="0"/>
          </p:cNvCxnSpPr>
          <p:nvPr/>
        </p:nvCxnSpPr>
        <p:spPr>
          <a:xfrm>
            <a:off x="7039590" y="2394061"/>
            <a:ext cx="381281" cy="240914"/>
          </a:xfrm>
          <a:prstGeom prst="straightConnector1">
            <a:avLst/>
          </a:prstGeom>
          <a:noFill/>
          <a:ln w="9525" cap="flat" cmpd="sng">
            <a:solidFill>
              <a:srgbClr val="5597D3"/>
            </a:solidFill>
            <a:prstDash val="solid"/>
            <a:round/>
            <a:headEnd type="none" w="sm" len="sm"/>
            <a:tailEnd type="triangle" w="med" len="med"/>
          </a:ln>
        </p:spPr>
      </p:cxnSp>
      <p:cxnSp>
        <p:nvCxnSpPr>
          <p:cNvPr id="115" name="Google Shape;115;p5"/>
          <p:cNvCxnSpPr>
            <a:stCxn id="106" idx="2"/>
            <a:endCxn id="110" idx="0"/>
          </p:cNvCxnSpPr>
          <p:nvPr/>
        </p:nvCxnSpPr>
        <p:spPr>
          <a:xfrm>
            <a:off x="7039590" y="2394061"/>
            <a:ext cx="1088624" cy="238350"/>
          </a:xfrm>
          <a:prstGeom prst="straightConnector1">
            <a:avLst/>
          </a:prstGeom>
          <a:noFill/>
          <a:ln w="9525" cap="flat" cmpd="sng">
            <a:solidFill>
              <a:srgbClr val="5597D3"/>
            </a:solidFill>
            <a:prstDash val="solid"/>
            <a:round/>
            <a:headEnd type="none" w="sm" len="sm"/>
            <a:tailEnd type="triangle" w="med" len="med"/>
          </a:ln>
        </p:spPr>
      </p:cxnSp>
      <p:cxnSp>
        <p:nvCxnSpPr>
          <p:cNvPr id="116" name="Google Shape;116;p5"/>
          <p:cNvCxnSpPr>
            <a:stCxn id="106" idx="2"/>
            <a:endCxn id="111" idx="0"/>
          </p:cNvCxnSpPr>
          <p:nvPr/>
        </p:nvCxnSpPr>
        <p:spPr>
          <a:xfrm flipH="1">
            <a:off x="7039589" y="2394061"/>
            <a:ext cx="1" cy="1227698"/>
          </a:xfrm>
          <a:prstGeom prst="straightConnector1">
            <a:avLst/>
          </a:prstGeom>
          <a:noFill/>
          <a:ln w="9525" cap="flat" cmpd="sng">
            <a:solidFill>
              <a:srgbClr val="5597D3"/>
            </a:solidFill>
            <a:prstDash val="solid"/>
            <a:round/>
            <a:headEnd type="none" w="sm" len="sm"/>
            <a:tailEnd type="triangle" w="med" len="med"/>
          </a:ln>
        </p:spPr>
      </p:cxnSp>
      <p:sp>
        <p:nvSpPr>
          <p:cNvPr id="117" name="Google Shape;117;p5"/>
          <p:cNvSpPr txBox="1"/>
          <p:nvPr/>
        </p:nvSpPr>
        <p:spPr>
          <a:xfrm>
            <a:off x="548174" y="1099080"/>
            <a:ext cx="2091690" cy="300052"/>
          </a:xfrm>
          <a:prstGeom prst="rect">
            <a:avLst/>
          </a:prstGeom>
          <a:solidFill>
            <a:srgbClr val="FFFF00"/>
          </a:solidFill>
          <a:ln w="12700"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r>
              <a:rPr lang="en-GB" sz="1500">
                <a:solidFill>
                  <a:srgbClr val="000000"/>
                </a:solidFill>
                <a:latin typeface="Arial"/>
                <a:ea typeface="Arial"/>
                <a:cs typeface="Arial"/>
                <a:sym typeface="Arial"/>
              </a:rPr>
              <a:t>Study Skills Weakness</a:t>
            </a:r>
            <a:endParaRPr sz="1013"/>
          </a:p>
        </p:txBody>
      </p:sp>
      <p:sp>
        <p:nvSpPr>
          <p:cNvPr id="118" name="Google Shape;118;p5"/>
          <p:cNvSpPr txBox="1"/>
          <p:nvPr/>
        </p:nvSpPr>
        <p:spPr>
          <a:xfrm>
            <a:off x="595831" y="3723501"/>
            <a:ext cx="2171700" cy="1223382"/>
          </a:xfrm>
          <a:prstGeom prst="rect">
            <a:avLst/>
          </a:prstGeom>
          <a:noFill/>
          <a:ln>
            <a:noFill/>
          </a:ln>
        </p:spPr>
        <p:txBody>
          <a:bodyPr spcFirstLastPara="1" wrap="square" lIns="68569" tIns="34275" rIns="68569" bIns="34275" anchor="t" anchorCtr="0">
            <a:spAutoFit/>
          </a:bodyPr>
          <a:lstStyle/>
          <a:p>
            <a:pPr marL="257175" indent="-257175">
              <a:buClr>
                <a:srgbClr val="000000"/>
              </a:buClr>
              <a:buSzPts val="2000"/>
              <a:buFont typeface="Arial"/>
              <a:buChar char="•"/>
            </a:pPr>
            <a:r>
              <a:rPr lang="en-GB" sz="1500">
                <a:solidFill>
                  <a:srgbClr val="000000"/>
                </a:solidFill>
                <a:latin typeface="Arial"/>
                <a:ea typeface="Arial"/>
                <a:cs typeface="Arial"/>
                <a:sym typeface="Arial"/>
              </a:rPr>
              <a:t>lack of focus, </a:t>
            </a:r>
            <a:endParaRPr sz="1013"/>
          </a:p>
          <a:p>
            <a:pPr marL="257175" indent="-257175">
              <a:buClr>
                <a:srgbClr val="000000"/>
              </a:buClr>
              <a:buSzPts val="2000"/>
              <a:buFont typeface="Arial"/>
              <a:buChar char="•"/>
            </a:pPr>
            <a:r>
              <a:rPr lang="en-GB" sz="1500">
                <a:solidFill>
                  <a:srgbClr val="000000"/>
                </a:solidFill>
                <a:latin typeface="Arial"/>
                <a:ea typeface="Arial"/>
                <a:cs typeface="Arial"/>
                <a:sym typeface="Arial"/>
              </a:rPr>
              <a:t>lack of confidence</a:t>
            </a:r>
            <a:endParaRPr sz="1013"/>
          </a:p>
          <a:p>
            <a:pPr marL="257175" indent="-257175">
              <a:buClr>
                <a:srgbClr val="000000"/>
              </a:buClr>
              <a:buSzPts val="2000"/>
              <a:buFont typeface="Arial"/>
              <a:buChar char="•"/>
            </a:pPr>
            <a:r>
              <a:rPr lang="en-GB" sz="1500">
                <a:solidFill>
                  <a:srgbClr val="000000"/>
                </a:solidFill>
                <a:latin typeface="Arial"/>
                <a:ea typeface="Arial"/>
                <a:cs typeface="Arial"/>
                <a:sym typeface="Arial"/>
              </a:rPr>
              <a:t>academic writing skills </a:t>
            </a:r>
            <a:endParaRPr sz="1013"/>
          </a:p>
          <a:p>
            <a:pPr marL="257175" indent="-257175">
              <a:buClr>
                <a:srgbClr val="000000"/>
              </a:buClr>
              <a:buSzPts val="2000"/>
              <a:buFont typeface="Arial"/>
              <a:buChar char="•"/>
            </a:pPr>
            <a:r>
              <a:rPr lang="en-GB" sz="1500">
                <a:solidFill>
                  <a:srgbClr val="000000"/>
                </a:solidFill>
                <a:latin typeface="Arial"/>
                <a:ea typeface="Arial"/>
                <a:cs typeface="Arial"/>
                <a:sym typeface="Arial"/>
              </a:rPr>
              <a:t>fear of assessment</a:t>
            </a:r>
            <a:endParaRPr sz="1013"/>
          </a:p>
        </p:txBody>
      </p:sp>
      <p:sp>
        <p:nvSpPr>
          <p:cNvPr id="119" name="Google Shape;119;p5"/>
          <p:cNvSpPr txBox="1"/>
          <p:nvPr/>
        </p:nvSpPr>
        <p:spPr>
          <a:xfrm>
            <a:off x="3470635" y="1280121"/>
            <a:ext cx="1379066" cy="300052"/>
          </a:xfrm>
          <a:prstGeom prst="rect">
            <a:avLst/>
          </a:prstGeom>
          <a:solidFill>
            <a:srgbClr val="92D050"/>
          </a:solidFill>
          <a:ln w="12700"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r>
              <a:rPr lang="en-GB" sz="1500">
                <a:solidFill>
                  <a:srgbClr val="000000"/>
                </a:solidFill>
                <a:latin typeface="Arial"/>
                <a:ea typeface="Arial"/>
                <a:cs typeface="Arial"/>
                <a:sym typeface="Arial"/>
              </a:rPr>
              <a:t>Intervention 1</a:t>
            </a:r>
            <a:endParaRPr sz="1013"/>
          </a:p>
        </p:txBody>
      </p:sp>
      <p:sp>
        <p:nvSpPr>
          <p:cNvPr id="120" name="Google Shape;120;p5"/>
          <p:cNvSpPr txBox="1"/>
          <p:nvPr/>
        </p:nvSpPr>
        <p:spPr>
          <a:xfrm>
            <a:off x="6282327" y="1256284"/>
            <a:ext cx="1379066" cy="300052"/>
          </a:xfrm>
          <a:prstGeom prst="rect">
            <a:avLst/>
          </a:prstGeom>
          <a:solidFill>
            <a:srgbClr val="92D050"/>
          </a:solidFill>
          <a:ln w="12700"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r>
              <a:rPr lang="en-GB" sz="1500">
                <a:solidFill>
                  <a:srgbClr val="000000"/>
                </a:solidFill>
                <a:latin typeface="Arial"/>
                <a:ea typeface="Arial"/>
                <a:cs typeface="Arial"/>
                <a:sym typeface="Arial"/>
              </a:rPr>
              <a:t>Intervention 2</a:t>
            </a:r>
            <a:endParaRPr sz="1013"/>
          </a:p>
        </p:txBody>
      </p:sp>
      <p:sp>
        <p:nvSpPr>
          <p:cNvPr id="121" name="Google Shape;121;p5"/>
          <p:cNvSpPr txBox="1"/>
          <p:nvPr/>
        </p:nvSpPr>
        <p:spPr>
          <a:xfrm>
            <a:off x="5617223" y="4349200"/>
            <a:ext cx="4229100" cy="530884"/>
          </a:xfrm>
          <a:prstGeom prst="rect">
            <a:avLst/>
          </a:prstGeom>
          <a:noFill/>
          <a:ln>
            <a:noFill/>
          </a:ln>
        </p:spPr>
        <p:txBody>
          <a:bodyPr spcFirstLastPara="1" wrap="square" lIns="68569" tIns="34275" rIns="68569" bIns="34275" anchor="t" anchorCtr="0">
            <a:spAutoFit/>
          </a:bodyPr>
          <a:lstStyle/>
          <a:p>
            <a:r>
              <a:rPr lang="en-GB" sz="1500">
                <a:solidFill>
                  <a:srgbClr val="000000"/>
                </a:solidFill>
                <a:latin typeface="Arial"/>
                <a:ea typeface="Arial"/>
                <a:cs typeface="Arial"/>
                <a:sym typeface="Arial"/>
              </a:rPr>
              <a:t>TMA: Tutor marked assignment</a:t>
            </a:r>
            <a:endParaRPr sz="1013"/>
          </a:p>
          <a:p>
            <a:r>
              <a:rPr lang="en-GB" sz="1500">
                <a:solidFill>
                  <a:srgbClr val="000000"/>
                </a:solidFill>
                <a:latin typeface="Arial"/>
                <a:ea typeface="Arial"/>
                <a:cs typeface="Arial"/>
                <a:sym typeface="Arial"/>
              </a:rPr>
              <a:t>EMA: End of module assessment</a:t>
            </a:r>
            <a:endParaRPr sz="1013"/>
          </a:p>
        </p:txBody>
      </p:sp>
    </p:spTree>
    <p:extLst>
      <p:ext uri="{BB962C8B-B14F-4D97-AF65-F5344CB8AC3E}">
        <p14:creationId xmlns:p14="http://schemas.microsoft.com/office/powerpoint/2010/main" val="114011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629842" y="273844"/>
            <a:ext cx="6610931" cy="994172"/>
          </a:xfrm>
          <a:prstGeom prst="rect">
            <a:avLst/>
          </a:prstGeom>
          <a:noFill/>
          <a:ln>
            <a:noFill/>
          </a:ln>
        </p:spPr>
        <p:txBody>
          <a:bodyPr spcFirstLastPara="1" wrap="square" lIns="68569" tIns="68569" rIns="68569" bIns="68569" anchor="t" anchorCtr="0">
            <a:noAutofit/>
          </a:bodyPr>
          <a:lstStyle/>
          <a:p>
            <a:r>
              <a:rPr lang="en-GB" b="1"/>
              <a:t>Example from Myanmar of how student personas have been used</a:t>
            </a:r>
            <a:endParaRPr/>
          </a:p>
        </p:txBody>
      </p:sp>
      <p:sp>
        <p:nvSpPr>
          <p:cNvPr id="127" name="Google Shape;127;p6"/>
          <p:cNvSpPr txBox="1">
            <a:spLocks noGrp="1"/>
          </p:cNvSpPr>
          <p:nvPr>
            <p:ph type="body" idx="1"/>
          </p:nvPr>
        </p:nvSpPr>
        <p:spPr>
          <a:xfrm>
            <a:off x="629842" y="1260872"/>
            <a:ext cx="3868340" cy="617934"/>
          </a:xfrm>
          <a:prstGeom prst="rect">
            <a:avLst/>
          </a:prstGeom>
          <a:noFill/>
          <a:ln>
            <a:noFill/>
          </a:ln>
        </p:spPr>
        <p:txBody>
          <a:bodyPr spcFirstLastPara="1" wrap="square" lIns="68569" tIns="68569" rIns="68569" bIns="68569" anchor="b" anchorCtr="0">
            <a:noAutofit/>
          </a:bodyPr>
          <a:lstStyle/>
          <a:p>
            <a:endParaRPr/>
          </a:p>
        </p:txBody>
      </p:sp>
      <p:sp>
        <p:nvSpPr>
          <p:cNvPr id="128" name="Google Shape;128;p6"/>
          <p:cNvSpPr txBox="1">
            <a:spLocks noGrp="1"/>
          </p:cNvSpPr>
          <p:nvPr>
            <p:ph type="body" idx="2"/>
          </p:nvPr>
        </p:nvSpPr>
        <p:spPr>
          <a:xfrm>
            <a:off x="629842" y="1878806"/>
            <a:ext cx="3868340" cy="2763441"/>
          </a:xfrm>
          <a:prstGeom prst="rect">
            <a:avLst/>
          </a:prstGeom>
          <a:noFill/>
          <a:ln>
            <a:noFill/>
          </a:ln>
        </p:spPr>
        <p:txBody>
          <a:bodyPr spcFirstLastPara="1" wrap="square" lIns="68569" tIns="68569" rIns="68569" bIns="68569" anchor="t" anchorCtr="0">
            <a:noAutofit/>
          </a:bodyPr>
          <a:lstStyle/>
          <a:p>
            <a:r>
              <a:rPr lang="en-GB"/>
              <a:t>TTT participant to talk about how they have used learner profiles in their setting</a:t>
            </a:r>
            <a:endParaRPr/>
          </a:p>
          <a:p>
            <a:r>
              <a:rPr lang="en-GB"/>
              <a:t>What are the challenges in delivering distance learning to their target student group and how are they overcoming the challenges?</a:t>
            </a:r>
            <a:endParaRPr/>
          </a:p>
        </p:txBody>
      </p:sp>
      <p:sp>
        <p:nvSpPr>
          <p:cNvPr id="129" name="Google Shape;129;p6"/>
          <p:cNvSpPr txBox="1">
            <a:spLocks noGrp="1"/>
          </p:cNvSpPr>
          <p:nvPr>
            <p:ph type="body" idx="3"/>
          </p:nvPr>
        </p:nvSpPr>
        <p:spPr>
          <a:xfrm>
            <a:off x="4629150" y="1260872"/>
            <a:ext cx="3887391" cy="617934"/>
          </a:xfrm>
          <a:prstGeom prst="rect">
            <a:avLst/>
          </a:prstGeom>
          <a:noFill/>
          <a:ln>
            <a:noFill/>
          </a:ln>
        </p:spPr>
        <p:txBody>
          <a:bodyPr spcFirstLastPara="1" wrap="square" lIns="68569" tIns="68569" rIns="68569" bIns="68569" anchor="b" anchorCtr="0">
            <a:noAutofit/>
          </a:bodyPr>
          <a:lstStyle/>
          <a:p>
            <a:endParaRPr/>
          </a:p>
        </p:txBody>
      </p:sp>
      <p:sp>
        <p:nvSpPr>
          <p:cNvPr id="130" name="Google Shape;130;p6"/>
          <p:cNvSpPr txBox="1">
            <a:spLocks noGrp="1"/>
          </p:cNvSpPr>
          <p:nvPr>
            <p:ph type="body" idx="4"/>
          </p:nvPr>
        </p:nvSpPr>
        <p:spPr>
          <a:xfrm>
            <a:off x="4629150" y="1878806"/>
            <a:ext cx="3887391" cy="2763441"/>
          </a:xfrm>
          <a:prstGeom prst="rect">
            <a:avLst/>
          </a:prstGeom>
          <a:noFill/>
          <a:ln>
            <a:noFill/>
          </a:ln>
        </p:spPr>
        <p:txBody>
          <a:bodyPr spcFirstLastPara="1" wrap="square" lIns="68569" tIns="68569" rIns="68569" bIns="68569" anchor="t" anchorCtr="0">
            <a:noAutofit/>
          </a:bodyPr>
          <a:lstStyle/>
          <a:p>
            <a:pPr indent="-171450">
              <a:buNone/>
            </a:pPr>
            <a:endParaRPr/>
          </a:p>
        </p:txBody>
      </p:sp>
    </p:spTree>
    <p:extLst>
      <p:ext uri="{BB962C8B-B14F-4D97-AF65-F5344CB8AC3E}">
        <p14:creationId xmlns:p14="http://schemas.microsoft.com/office/powerpoint/2010/main" val="89349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p:nvPr/>
        </p:nvSpPr>
        <p:spPr>
          <a:xfrm>
            <a:off x="491490" y="273844"/>
            <a:ext cx="3840086" cy="1269596"/>
          </a:xfrm>
          <a:prstGeom prst="rect">
            <a:avLst/>
          </a:prstGeom>
          <a:noFill/>
          <a:ln>
            <a:noFill/>
          </a:ln>
        </p:spPr>
        <p:txBody>
          <a:bodyPr spcFirstLastPara="1" wrap="square" lIns="68569" tIns="34275" rIns="68569" bIns="34275" anchor="ctr" anchorCtr="0">
            <a:normAutofit/>
          </a:bodyPr>
          <a:lstStyle/>
          <a:p>
            <a:pPr>
              <a:lnSpc>
                <a:spcPct val="90000"/>
              </a:lnSpc>
            </a:pPr>
            <a:r>
              <a:rPr lang="en-GB" sz="3300" b="1">
                <a:solidFill>
                  <a:schemeClr val="dk1"/>
                </a:solidFill>
                <a:latin typeface="Calibri"/>
                <a:ea typeface="Calibri"/>
                <a:cs typeface="Calibri"/>
                <a:sym typeface="Calibri"/>
              </a:rPr>
              <a:t>Introducing an OER</a:t>
            </a:r>
            <a:endParaRPr sz="1013"/>
          </a:p>
        </p:txBody>
      </p:sp>
      <p:cxnSp>
        <p:nvCxnSpPr>
          <p:cNvPr id="137" name="Google Shape;137;p7"/>
          <p:cNvCxnSpPr/>
          <p:nvPr/>
        </p:nvCxnSpPr>
        <p:spPr>
          <a:xfrm>
            <a:off x="491490" y="1737360"/>
            <a:ext cx="3429000" cy="0"/>
          </a:xfrm>
          <a:prstGeom prst="straightConnector1">
            <a:avLst/>
          </a:prstGeom>
          <a:noFill/>
          <a:ln w="19050" cap="sq" cmpd="sng">
            <a:solidFill>
              <a:schemeClr val="dk1"/>
            </a:solidFill>
            <a:prstDash val="solid"/>
            <a:round/>
            <a:headEnd type="none" w="sm" len="sm"/>
            <a:tailEnd type="none" w="sm" len="sm"/>
          </a:ln>
        </p:spPr>
      </p:cxnSp>
      <p:sp>
        <p:nvSpPr>
          <p:cNvPr id="138" name="Google Shape;138;p7"/>
          <p:cNvSpPr txBox="1">
            <a:spLocks noGrp="1"/>
          </p:cNvSpPr>
          <p:nvPr>
            <p:ph type="body" idx="1"/>
          </p:nvPr>
        </p:nvSpPr>
        <p:spPr>
          <a:xfrm>
            <a:off x="491491" y="1931276"/>
            <a:ext cx="3840085" cy="2596671"/>
          </a:xfrm>
          <a:prstGeom prst="rect">
            <a:avLst/>
          </a:prstGeom>
          <a:noFill/>
          <a:ln>
            <a:noFill/>
          </a:ln>
        </p:spPr>
        <p:txBody>
          <a:bodyPr spcFirstLastPara="1" wrap="square" lIns="68569" tIns="34275" rIns="68569" bIns="34275" anchor="t" anchorCtr="0">
            <a:normAutofit/>
          </a:bodyPr>
          <a:lstStyle/>
          <a:p>
            <a:pPr marL="0" indent="0">
              <a:buNone/>
            </a:pPr>
            <a:r>
              <a:rPr lang="en-GB"/>
              <a:t>We are going to look at an example of  an OER on the topic of biodiversity and conservation:</a:t>
            </a:r>
            <a:endParaRPr/>
          </a:p>
          <a:p>
            <a:pPr marL="0" indent="0">
              <a:buNone/>
            </a:pPr>
            <a:r>
              <a:rPr lang="en-GB">
                <a:solidFill>
                  <a:schemeClr val="dk1"/>
                </a:solidFill>
                <a:latin typeface="Calibri"/>
                <a:ea typeface="Calibri"/>
                <a:cs typeface="Calibri"/>
                <a:sym typeface="Calibri"/>
              </a:rPr>
              <a:t>Climate change and sustainability: </a:t>
            </a:r>
            <a:r>
              <a:rPr lang="en-GB" u="sng">
                <a:solidFill>
                  <a:schemeClr val="dk1"/>
                </a:solidFill>
                <a:latin typeface="Calibri"/>
                <a:ea typeface="Calibri"/>
                <a:cs typeface="Calibri"/>
                <a:sym typeface="Calibri"/>
                <a:hlinkClick r:id="rId3"/>
              </a:rPr>
              <a:t>https://www.open.edu/openlearncreate/course/view.php?id=469</a:t>
            </a:r>
            <a:r>
              <a:rPr lang="en-GB">
                <a:solidFill>
                  <a:schemeClr val="dk1"/>
                </a:solidFill>
                <a:latin typeface="Calibri"/>
                <a:ea typeface="Calibri"/>
                <a:cs typeface="Calibri"/>
                <a:sym typeface="Calibri"/>
              </a:rPr>
              <a:t> (introductory, 2 hours long)</a:t>
            </a:r>
            <a:endParaRPr/>
          </a:p>
          <a:p>
            <a:pPr marL="38100" indent="95250">
              <a:buNone/>
            </a:pPr>
            <a:endParaRPr sz="1800">
              <a:latin typeface="Arial"/>
              <a:ea typeface="Arial"/>
              <a:cs typeface="Arial"/>
              <a:sym typeface="Arial"/>
            </a:endParaRPr>
          </a:p>
          <a:p>
            <a:pPr marL="38100" indent="95250">
              <a:buNone/>
            </a:pPr>
            <a:endParaRPr sz="1350">
              <a:latin typeface="Arial"/>
              <a:ea typeface="Arial"/>
              <a:cs typeface="Arial"/>
              <a:sym typeface="Arial"/>
            </a:endParaRPr>
          </a:p>
          <a:p>
            <a:pPr marL="38100" indent="95250">
              <a:buNone/>
            </a:pPr>
            <a:endParaRPr sz="1350">
              <a:latin typeface="Arial"/>
              <a:ea typeface="Arial"/>
              <a:cs typeface="Arial"/>
              <a:sym typeface="Arial"/>
            </a:endParaRPr>
          </a:p>
        </p:txBody>
      </p:sp>
      <p:pic>
        <p:nvPicPr>
          <p:cNvPr id="139" name="Google Shape;139;p7"/>
          <p:cNvPicPr preferRelativeResize="0"/>
          <p:nvPr/>
        </p:nvPicPr>
        <p:blipFill rotWithShape="1">
          <a:blip r:embed="rId4">
            <a:alphaModFix/>
          </a:blip>
          <a:srcRect l="32321" r="26712"/>
          <a:stretch/>
        </p:blipFill>
        <p:spPr>
          <a:xfrm>
            <a:off x="4409137" y="8"/>
            <a:ext cx="4734863" cy="5143490"/>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extLst>
      <p:ext uri="{BB962C8B-B14F-4D97-AF65-F5344CB8AC3E}">
        <p14:creationId xmlns:p14="http://schemas.microsoft.com/office/powerpoint/2010/main" val="169383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r>
              <a:rPr lang="en-GB" sz="3300" b="1">
                <a:solidFill>
                  <a:schemeClr val="dk1"/>
                </a:solidFill>
                <a:latin typeface="Calibri"/>
                <a:ea typeface="Calibri"/>
                <a:cs typeface="Calibri"/>
                <a:sym typeface="Calibri"/>
              </a:rPr>
              <a:t>Activity 1</a:t>
            </a:r>
            <a:endParaRPr sz="3300" b="1">
              <a:solidFill>
                <a:schemeClr val="dk1"/>
              </a:solidFill>
              <a:latin typeface="Calibri"/>
              <a:ea typeface="Calibri"/>
              <a:cs typeface="Calibri"/>
              <a:sym typeface="Calibri"/>
            </a:endParaRPr>
          </a:p>
        </p:txBody>
      </p:sp>
      <p:sp>
        <p:nvSpPr>
          <p:cNvPr id="145" name="Google Shape;145;p8"/>
          <p:cNvSpPr txBox="1">
            <a:spLocks noGrp="1"/>
          </p:cNvSpPr>
          <p:nvPr>
            <p:ph type="body" idx="1"/>
          </p:nvPr>
        </p:nvSpPr>
        <p:spPr>
          <a:xfrm>
            <a:off x="425370" y="1369219"/>
            <a:ext cx="8598887" cy="3017724"/>
          </a:xfrm>
          <a:prstGeom prst="rect">
            <a:avLst/>
          </a:prstGeom>
          <a:noFill/>
          <a:ln>
            <a:noFill/>
          </a:ln>
        </p:spPr>
        <p:txBody>
          <a:bodyPr spcFirstLastPara="1" wrap="square" lIns="68569" tIns="34275" rIns="68569" bIns="34275" anchor="t" anchorCtr="0">
            <a:noAutofit/>
          </a:bodyPr>
          <a:lstStyle/>
          <a:p>
            <a:pPr marL="38100" indent="0">
              <a:buNone/>
            </a:pPr>
            <a:r>
              <a:rPr lang="en-GB" sz="2400"/>
              <a:t>Time: 20 minutes</a:t>
            </a:r>
            <a:endParaRPr/>
          </a:p>
          <a:p>
            <a:r>
              <a:rPr lang="en-GB" sz="2400"/>
              <a:t>In your small groups, read through the OER</a:t>
            </a:r>
            <a:endParaRPr/>
          </a:p>
          <a:p>
            <a:r>
              <a:rPr lang="en-GB" sz="2400"/>
              <a:t>Note key points, for example, learning outcomes, section headings and activities</a:t>
            </a:r>
            <a:endParaRPr/>
          </a:p>
          <a:p>
            <a:r>
              <a:rPr lang="en-GB" sz="2400"/>
              <a:t>Write on the flipchart what you would need to change, such as examples that don’t apply to the Myanmar context</a:t>
            </a:r>
            <a:endParaRPr/>
          </a:p>
          <a:p>
            <a:pPr marL="38100" indent="0">
              <a:buNone/>
            </a:pPr>
            <a:endParaRPr sz="2400"/>
          </a:p>
        </p:txBody>
      </p:sp>
    </p:spTree>
    <p:extLst>
      <p:ext uri="{BB962C8B-B14F-4D97-AF65-F5344CB8AC3E}">
        <p14:creationId xmlns:p14="http://schemas.microsoft.com/office/powerpoint/2010/main" val="306745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535097" y="211378"/>
            <a:ext cx="6229350" cy="994172"/>
          </a:xfrm>
          <a:prstGeom prst="rect">
            <a:avLst/>
          </a:prstGeom>
          <a:noFill/>
          <a:ln>
            <a:noFill/>
          </a:ln>
        </p:spPr>
        <p:txBody>
          <a:bodyPr spcFirstLastPara="1" wrap="square" lIns="68569" tIns="68569" rIns="68569" bIns="68569" anchor="t" anchorCtr="0">
            <a:noAutofit/>
          </a:bodyPr>
          <a:lstStyle/>
          <a:p>
            <a:r>
              <a:rPr lang="en-GB" b="1"/>
              <a:t>Activity 2: reviewing your student profiles</a:t>
            </a:r>
            <a:endParaRPr/>
          </a:p>
        </p:txBody>
      </p:sp>
      <p:sp>
        <p:nvSpPr>
          <p:cNvPr id="152" name="Google Shape;152;p9"/>
          <p:cNvSpPr txBox="1">
            <a:spLocks noGrp="1"/>
          </p:cNvSpPr>
          <p:nvPr>
            <p:ph type="body" idx="1"/>
          </p:nvPr>
        </p:nvSpPr>
        <p:spPr>
          <a:xfrm>
            <a:off x="535098" y="1205550"/>
            <a:ext cx="4634467" cy="3726574"/>
          </a:xfrm>
          <a:prstGeom prst="rect">
            <a:avLst/>
          </a:prstGeom>
          <a:noFill/>
          <a:ln>
            <a:noFill/>
          </a:ln>
        </p:spPr>
        <p:txBody>
          <a:bodyPr spcFirstLastPara="1" wrap="square" lIns="68569" tIns="68569" rIns="68569" bIns="68569" anchor="t" anchorCtr="0">
            <a:noAutofit/>
          </a:bodyPr>
          <a:lstStyle/>
          <a:p>
            <a:pPr marL="38100" indent="0">
              <a:buNone/>
            </a:pPr>
            <a:r>
              <a:rPr lang="en-GB"/>
              <a:t>Time: 45 minutes</a:t>
            </a:r>
            <a:endParaRPr/>
          </a:p>
          <a:p>
            <a:r>
              <a:rPr lang="en-GB"/>
              <a:t>Review the student profiles you created earlier</a:t>
            </a:r>
            <a:endParaRPr/>
          </a:p>
          <a:p>
            <a:r>
              <a:rPr lang="en-GB"/>
              <a:t>What are the challenges and opportunities when designing for each learner?</a:t>
            </a:r>
            <a:endParaRPr/>
          </a:p>
          <a:p>
            <a:r>
              <a:rPr lang="en-GB"/>
              <a:t>How would you need to adapt your OER for them? Write on flipchart paper</a:t>
            </a:r>
            <a:endParaRPr/>
          </a:p>
          <a:p>
            <a:r>
              <a:rPr lang="en-GB"/>
              <a:t>After 40 minutes, report back to the whole group</a:t>
            </a:r>
            <a:endParaRPr/>
          </a:p>
          <a:p>
            <a:pPr indent="-171450">
              <a:buNone/>
            </a:pPr>
            <a:endParaRPr/>
          </a:p>
          <a:p>
            <a:pPr indent="-171450">
              <a:buNone/>
            </a:pPr>
            <a:endParaRPr/>
          </a:p>
          <a:p>
            <a:pPr indent="-171450">
              <a:buNone/>
            </a:pPr>
            <a:endParaRPr/>
          </a:p>
        </p:txBody>
      </p:sp>
      <p:pic>
        <p:nvPicPr>
          <p:cNvPr id="3" name="Picture 2">
            <a:extLst>
              <a:ext uri="{FF2B5EF4-FFF2-40B4-BE49-F238E27FC236}">
                <a16:creationId xmlns:a16="http://schemas.microsoft.com/office/drawing/2014/main" id="{DEA1BF2A-AC61-1344-8482-0C92A917EF38}"/>
              </a:ext>
            </a:extLst>
          </p:cNvPr>
          <p:cNvPicPr>
            <a:picLocks noChangeAspect="1"/>
          </p:cNvPicPr>
          <p:nvPr/>
        </p:nvPicPr>
        <p:blipFill>
          <a:blip r:embed="rId3"/>
          <a:stretch>
            <a:fillRect/>
          </a:stretch>
        </p:blipFill>
        <p:spPr>
          <a:xfrm>
            <a:off x="5723283" y="763456"/>
            <a:ext cx="3112604" cy="4168667"/>
          </a:xfrm>
          <a:prstGeom prst="rect">
            <a:avLst/>
          </a:prstGeom>
        </p:spPr>
      </p:pic>
    </p:spTree>
    <p:extLst>
      <p:ext uri="{BB962C8B-B14F-4D97-AF65-F5344CB8AC3E}">
        <p14:creationId xmlns:p14="http://schemas.microsoft.com/office/powerpoint/2010/main" val="346395936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5518</TotalTime>
  <Words>581</Words>
  <Application>Microsoft Macintosh PowerPoint</Application>
  <PresentationFormat>On-screen Show (16:9)</PresentationFormat>
  <Paragraphs>66</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Helvetica</vt:lpstr>
      <vt:lpstr>Lucida Grande</vt:lpstr>
      <vt:lpstr>Custom Design</vt:lpstr>
      <vt:lpstr>1_Office Theme</vt:lpstr>
      <vt:lpstr>Who are your  students? II </vt:lpstr>
      <vt:lpstr>PowerPoint Presentation</vt:lpstr>
      <vt:lpstr>PowerPoint Presentation</vt:lpstr>
      <vt:lpstr>Example from the OU of how personas have been used </vt:lpstr>
      <vt:lpstr>Example from the OU of how personas have been used </vt:lpstr>
      <vt:lpstr>Example from Myanmar of how student personas have been used</vt:lpstr>
      <vt:lpstr>PowerPoint Presentation</vt:lpstr>
      <vt:lpstr>PowerPoint Presentation</vt:lpstr>
      <vt:lpstr>Activity 2: reviewing your student profiles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206</cp:revision>
  <dcterms:created xsi:type="dcterms:W3CDTF">2017-12-05T12:15:45Z</dcterms:created>
  <dcterms:modified xsi:type="dcterms:W3CDTF">2021-05-24T08:23:33Z</dcterms:modified>
</cp:coreProperties>
</file>