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embeddedFontLst>
    <p:embeddedFont>
      <p:font typeface="Open Sans" panose="020B0606030504020204" pitchFamily="34" charset="0"/>
      <p:regular r:id="rId30"/>
      <p:bold r:id="rId31"/>
      <p:italic r:id="rId32"/>
      <p:boldItalic r:id="rId33"/>
    </p:embeddedFont>
    <p:embeddedFont>
      <p:font typeface="Open Sans ExtraBold" panose="020B0606030504020204" pitchFamily="34" charset="0"/>
      <p:bold r:id="rId34"/>
      <p:italic r:id="rId35"/>
      <p:boldItalic r:id="rId36"/>
    </p:embeddedFont>
    <p:embeddedFont>
      <p:font typeface="Open Sans SemiBold" panose="020B0606030504020204" pitchFamily="34" charset="0"/>
      <p:regular r:id="rId37"/>
      <p:bold r:id="rId38"/>
      <p:italic r:id="rId39"/>
      <p:boldItalic r:id="rId40"/>
    </p:embeddedFont>
    <p:embeddedFont>
      <p:font typeface="Quattrocento Sans" panose="020B0502050000020003"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ViYZYSl44oHLIT2YIZtMgw==" hashData="EE8s31VAyEbottV/zsDfWvazALUbEMu/yjYwx+eNlOIuLWy19CPYhqHLt7HkqnMF8h4UH6s2LXegctTU9n6zfA=="/>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g6x1dJhOl0ACu6CN7Jf14P1gEDL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CA9D1B-992C-4548-89BA-E8A682D34F4A}">
  <a:tblStyle styleId="{30CA9D1B-992C-4548-89BA-E8A682D34F4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81"/>
  </p:normalViewPr>
  <p:slideViewPr>
    <p:cSldViewPr snapToGrid="0">
      <p:cViewPr varScale="1">
        <p:scale>
          <a:sx n="116" d="100"/>
          <a:sy n="116" d="100"/>
        </p:scale>
        <p:origin x="6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Ce cours a pour but d'explorer les concepts de base du système climatique.</a:t>
            </a:r>
            <a:endParaRPr/>
          </a:p>
        </p:txBody>
      </p:sp>
      <p:sp>
        <p:nvSpPr>
          <p:cNvPr id="76" name="Google Shape;7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Les concepts du cycle de l'eau et de son équilibre ont été introduits dans les </a:t>
            </a:r>
            <a:r>
              <a:rPr lang="en-GB" sz="1200" b="0">
                <a:solidFill>
                  <a:schemeClr val="dk1"/>
                </a:solidFill>
                <a:latin typeface="Calibri"/>
                <a:ea typeface="Calibri"/>
                <a:cs typeface="Calibri"/>
                <a:sym typeface="Calibri"/>
              </a:rPr>
              <a:t>cours </a:t>
            </a:r>
            <a:r>
              <a:rPr lang="en-GB" sz="1200">
                <a:solidFill>
                  <a:schemeClr val="dk1"/>
                </a:solidFill>
                <a:latin typeface="Calibri"/>
                <a:ea typeface="Calibri"/>
                <a:cs typeface="Calibri"/>
                <a:sym typeface="Calibri"/>
              </a:rPr>
              <a:t>précédents.</a:t>
            </a:r>
            <a:r>
              <a:rPr lang="en-GB" sz="1200" b="0">
                <a:solidFill>
                  <a:schemeClr val="dk1"/>
                </a:solidFill>
                <a:latin typeface="Calibri"/>
                <a:ea typeface="Calibri"/>
                <a:cs typeface="Calibri"/>
                <a:sym typeface="Calibri"/>
              </a:rPr>
              <a:t> Le cycle de l'eau, comme le montre la figure de gauche, est le chemin que suit l'eau lorsqu'elle se déplace sur notre planète. Il existe en différentes phases. Il est présent à différents endroits de la planète. La figure de droite </a:t>
            </a:r>
            <a:r>
              <a:rPr lang="en-GB" sz="1200">
                <a:solidFill>
                  <a:schemeClr val="dk1"/>
                </a:solidFill>
                <a:latin typeface="Calibri"/>
                <a:ea typeface="Calibri"/>
                <a:cs typeface="Calibri"/>
                <a:sym typeface="Calibri"/>
              </a:rPr>
              <a:t>illustre les quatre principaux processus essentiels au maintien de l'équilibre du système hydrique. Il s'agit des précipitations, de l'évapotranspiration, du ruissellement et de la recharge des nappes phréatiques. Il est essentiel de savoir qu'un équilibre est toujours maintenu dans le système, quelle que soit l'occupation des sols dans le bassin versant concerné. Bon nombre des processus critiques du cycle de l'eau sont en fait déterminés par les changements climatiques. Le changement de phase de l'eau vers ses différentes formes est impossible sans l'absorption ou la libération de chaleur et dépend donc du soleil. La vitesse du vent est un autre facteur critique qui affecte la vitesse à laquelle le cycle de l'eau fonctionne.</a:t>
            </a:r>
            <a:endParaRPr sz="1200">
              <a:solidFill>
                <a:schemeClr val="dk1"/>
              </a:solidFill>
              <a:latin typeface="Calibri"/>
              <a:ea typeface="Calibri"/>
              <a:cs typeface="Calibri"/>
              <a:sym typeface="Calibri"/>
            </a:endParaRPr>
          </a:p>
        </p:txBody>
      </p:sp>
      <p:sp>
        <p:nvSpPr>
          <p:cNvPr id="195" name="Google Shape;19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Les entrées et sorties d'eau d'un système terrestre sont présentées ici. Les changements de précipitations et de température dans une région affectent directement le bilan hydrique. Une température élevée entraîne un taux d'évapotranspiration plus élevé et une diminution rapide de l'humidité du sol. Ce processus affecte l'équilibre de l'ensemble du système. L'équilibre global sera toujours maintenu. Toutefois, la part de chacun variera en fonction de la classe de terre et de la région. Avec la hausse des températures, la diminution des précipitations pourrait entraîner une augmentation de la demande en eau. En commençant par l'irrigation, de l'eau supplémentaire pourrait être nécessaire pour maintenir ou augmenter les rendements des cultures dans les régions arides. Ce besoin d'irrigation a également des implications énergétiques. Une augmentation de la température affecte également les êtres vivants, en modifiant leur consommation d'eau. L'eau contenue dans les réservoirs dépend également des événements climatiques qui se produisent en amont. Des précipitations soudaines ou des températures élevées </a:t>
            </a:r>
            <a:r>
              <a:rPr lang="en-GB"/>
              <a:t>localisées </a:t>
            </a:r>
            <a:r>
              <a:rPr lang="en-GB" sz="1200">
                <a:solidFill>
                  <a:schemeClr val="dk1"/>
                </a:solidFill>
                <a:latin typeface="Calibri"/>
                <a:ea typeface="Calibri"/>
                <a:cs typeface="Calibri"/>
                <a:sym typeface="Calibri"/>
              </a:rPr>
              <a:t>et une éventuelle fonte des neiges peuvent entraîner des crues soudaines</a:t>
            </a:r>
            <a:r>
              <a:rPr lang="en-GB"/>
              <a:t>, causant des </a:t>
            </a:r>
            <a:r>
              <a:rPr lang="en-GB" sz="1200">
                <a:solidFill>
                  <a:schemeClr val="dk1"/>
                </a:solidFill>
                <a:latin typeface="Calibri"/>
                <a:ea typeface="Calibri"/>
                <a:cs typeface="Calibri"/>
                <a:sym typeface="Calibri"/>
              </a:rPr>
              <a:t>dommages considérables aux régions situées en aval d'un bassin. Il est donc primordial de tenir compte de l'impact du climat sur le système d'approvisionnement en eau afin de réduire les redondances dans les infrastructures liées à l'eau.</a:t>
            </a:r>
            <a:endParaRPr/>
          </a:p>
        </p:txBody>
      </p:sp>
      <p:sp>
        <p:nvSpPr>
          <p:cNvPr id="207" name="Google Shape;20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Du point de vue du système énergétique, les impacts climatiques peuvent être différenciés entre l'offre et la demande. Du côté de la demande, on s'attend à ce que la demande d'énergie, en particulier la demande de climatisation des locaux, augmente dans les zones où l'on prévoit une hausse de la température moyenne. Dans sa publication "the future of cooling report", l'</a:t>
            </a:r>
            <a:r>
              <a:rPr lang="en-GB"/>
              <a:t>Agence internationale de l'énergie </a:t>
            </a:r>
            <a:r>
              <a:rPr lang="en-GB" sz="1200">
                <a:solidFill>
                  <a:schemeClr val="dk1"/>
                </a:solidFill>
                <a:latin typeface="Calibri"/>
                <a:ea typeface="Calibri"/>
                <a:cs typeface="Calibri"/>
                <a:sym typeface="Calibri"/>
              </a:rPr>
              <a:t>estime que le nombre d'unités de climatisation quadruplera d'ici 2050 par rapport aux niveaux actuels. Ce besoin sera particulièrement élevé dans les régions où les températures augmentent pendant la saison estivale. Du côté de l'offre, la production d'hydroélectricité devrait subir l'impact direct du changement climatique. Des précipitations soudaines et abondantes devraient constituer une menace importante pour les infrastructures hydroélectriques dans de nombreuses régions du monde. En outre, des saisons sèches prolongées pourraient rendre l'infrastructure superflue. Les systèmes pourraient alors avoir recours à d'autres sources d'</a:t>
            </a:r>
            <a:r>
              <a:rPr lang="en-GB"/>
              <a:t>énergie </a:t>
            </a:r>
            <a:r>
              <a:rPr lang="en-GB" sz="1200">
                <a:solidFill>
                  <a:schemeClr val="dk1"/>
                </a:solidFill>
                <a:latin typeface="Calibri"/>
                <a:ea typeface="Calibri"/>
                <a:cs typeface="Calibri"/>
                <a:sym typeface="Calibri"/>
              </a:rPr>
              <a:t>fossiles, rapidement déployables mais coûteuses, pour leur alimentation électrique. En outre, les besoins en eau pour le refroidissement des centrales thermiques sont également affectés par la hausse des températures. L'augmentation de la température de l'eau réduit l'efficacité du refroidissement et, en fin de compte, celle du processus de production d'électricité.</a:t>
            </a:r>
            <a:r>
              <a:rPr lang="en-GB"/>
              <a:t>  </a:t>
            </a:r>
            <a:endParaRPr sz="1200">
              <a:solidFill>
                <a:schemeClr val="dk1"/>
              </a:solidFill>
              <a:latin typeface="Calibri"/>
              <a:ea typeface="Calibri"/>
              <a:cs typeface="Calibri"/>
              <a:sym typeface="Calibri"/>
            </a:endParaRPr>
          </a:p>
        </p:txBody>
      </p:sp>
      <p:sp>
        <p:nvSpPr>
          <p:cNvPr id="219" name="Google Shape;21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Les impacts climatiques directs sur le système terrestre sont principalement associés au secteur agricole et à certains changements </a:t>
            </a:r>
            <a:r>
              <a:rPr lang="en-GB"/>
              <a:t>à long terme de l</a:t>
            </a:r>
            <a:r>
              <a:rPr lang="en-GB" sz="1200">
                <a:solidFill>
                  <a:schemeClr val="dk1"/>
                </a:solidFill>
                <a:latin typeface="Calibri"/>
                <a:ea typeface="Calibri"/>
                <a:cs typeface="Calibri"/>
                <a:sym typeface="Calibri"/>
              </a:rPr>
              <a:t>'occupation des sols comme la désertification. Les schémas d'occupation des sols à l'échelle mondiale ont considérablement changé au cours des derniers siècles. La figure de gauche illustre l'évolution de l'occupation des sols entre </a:t>
            </a:r>
            <a:r>
              <a:rPr lang="en-GB"/>
              <a:t>10000 </a:t>
            </a:r>
            <a:r>
              <a:rPr lang="en-GB" sz="1200">
                <a:solidFill>
                  <a:schemeClr val="dk1"/>
                </a:solidFill>
                <a:latin typeface="Calibri"/>
                <a:ea typeface="Calibri"/>
                <a:cs typeface="Calibri"/>
                <a:sym typeface="Calibri"/>
              </a:rPr>
              <a:t>av. J.-C. et l'année 2015. Nous pouvons constater que la part des pâturages et des terres cultivées a augmenté au cours des derniers siècles. Cette perte de couverture naturelle des sols dans le monde entier est à la fois un bénéficiaire et un contributeur du changement climatique. L'homme et sa gestion des ressources terrestres ont entraîné des changements </a:t>
            </a:r>
            <a:r>
              <a:rPr lang="en-GB"/>
              <a:t>à long terme </a:t>
            </a:r>
            <a:r>
              <a:rPr lang="en-GB" sz="1200">
                <a:solidFill>
                  <a:schemeClr val="dk1"/>
                </a:solidFill>
                <a:latin typeface="Calibri"/>
                <a:ea typeface="Calibri"/>
                <a:cs typeface="Calibri"/>
                <a:sym typeface="Calibri"/>
              </a:rPr>
              <a:t>des taux d'évapotranspiration mondiaux et des effets de sédimentation en aval qui, à partir de l'équilibre hydrique, </a:t>
            </a:r>
            <a:r>
              <a:rPr lang="en-GB"/>
              <a:t>ont un impact sur </a:t>
            </a:r>
            <a:r>
              <a:rPr lang="en-GB" sz="1200">
                <a:solidFill>
                  <a:schemeClr val="dk1"/>
                </a:solidFill>
                <a:latin typeface="Calibri"/>
                <a:ea typeface="Calibri"/>
                <a:cs typeface="Calibri"/>
                <a:sym typeface="Calibri"/>
              </a:rPr>
              <a:t>le climat. La figure de droite présente l'impact du climat sur le rendement des cultures, tel qu'il ressort du cinquième rapport d'évaluation de la CIPC</a:t>
            </a:r>
            <a:r>
              <a:rPr lang="en-GB"/>
              <a:t>.</a:t>
            </a:r>
            <a:r>
              <a:rPr lang="en-GB" sz="1200">
                <a:solidFill>
                  <a:schemeClr val="dk1"/>
                </a:solidFill>
                <a:latin typeface="Calibri"/>
                <a:ea typeface="Calibri"/>
                <a:cs typeface="Calibri"/>
                <a:sym typeface="Calibri"/>
              </a:rPr>
              <a:t> L'éventail des changements dans le rendement des cultures jusqu'en 2100 est présenté en comparaison avec une base de référence. Vers la fin du siècle, on s'attend à ce qu'une part importante des cultures connaisse une baisse significative de rendement en raison des changements climatiques. En revanche, certaines régions pourraient connaître de légères améliorations de rendement. Cela devrait surtout se produire dans les régions plus froides qui pourraient devenir propices à la croissance des cultures grâce à l'augmentation des températures de surface. </a:t>
            </a:r>
            <a:r>
              <a:rPr lang="en-GB" sz="1200" b="0">
                <a:solidFill>
                  <a:schemeClr val="dk1"/>
                </a:solidFill>
                <a:latin typeface="Calibri"/>
                <a:ea typeface="Calibri"/>
                <a:cs typeface="Calibri"/>
                <a:sym typeface="Calibri"/>
              </a:rPr>
              <a:t>L'I.P.C.C</a:t>
            </a:r>
            <a:r>
              <a:rPr lang="en-GB" b="0"/>
              <a:t>. </a:t>
            </a:r>
            <a:r>
              <a:rPr lang="en-GB" sz="1200" b="0">
                <a:solidFill>
                  <a:schemeClr val="dk1"/>
                </a:solidFill>
                <a:latin typeface="Calibri"/>
                <a:ea typeface="Calibri"/>
                <a:cs typeface="Calibri"/>
                <a:sym typeface="Calibri"/>
              </a:rPr>
              <a:t>prévoit également que l'</a:t>
            </a:r>
            <a:r>
              <a:rPr lang="en-GB" b="0"/>
              <a:t>augmentation des </a:t>
            </a:r>
            <a:r>
              <a:rPr lang="en-GB" sz="1200" b="0">
                <a:solidFill>
                  <a:schemeClr val="dk1"/>
                </a:solidFill>
                <a:latin typeface="Calibri"/>
                <a:ea typeface="Calibri"/>
                <a:cs typeface="Calibri"/>
                <a:sym typeface="Calibri"/>
              </a:rPr>
              <a:t>températures pourrait entraîner une augmentation des infestations de parasites dans les régions plus froides qui pourraient connaître un dégel du permafrost.</a:t>
            </a:r>
            <a:r>
              <a:rPr lang="en-GB" sz="1200">
                <a:solidFill>
                  <a:schemeClr val="dk1"/>
                </a:solidFill>
                <a:latin typeface="Calibri"/>
                <a:ea typeface="Calibri"/>
                <a:cs typeface="Calibri"/>
                <a:sym typeface="Calibri"/>
              </a:rPr>
              <a:t> Il est essentiel de souligner que ces chiffres sont des moyennes pour l'ensemble des cultures et des régions du monde. Par conséquent</a:t>
            </a:r>
            <a:r>
              <a:rPr lang="en-GB"/>
              <a:t>, </a:t>
            </a:r>
            <a:r>
              <a:rPr lang="en-GB" sz="1200">
                <a:solidFill>
                  <a:schemeClr val="dk1"/>
                </a:solidFill>
                <a:latin typeface="Calibri"/>
                <a:ea typeface="Calibri"/>
                <a:cs typeface="Calibri"/>
                <a:sym typeface="Calibri"/>
              </a:rPr>
              <a:t>les chiffres seront différents pour les cultures spécifiques à chaque région.</a:t>
            </a:r>
            <a:endParaRPr/>
          </a:p>
        </p:txBody>
      </p:sp>
      <p:sp>
        <p:nvSpPr>
          <p:cNvPr id="235" name="Google Shape;23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S'adapter au changement climatique signifie prendre des mesures pour se préparer et s'adapter à la fois aux effets actuels et aux effets prévus du changement climatique à l'avenir. La première étape pour décider des mesures d'adaptation consiste à identifier l'éventail des impacts climatiques. Il est essentiel d'analyser le système de ressources en fonction des impacts possibles. Il peut s'agir de modifications des équilibres hydrologiques dans le système hydrique</a:t>
            </a:r>
            <a:r>
              <a:rPr lang="en-GB"/>
              <a:t>, de </a:t>
            </a:r>
            <a:r>
              <a:rPr lang="en-GB" sz="1200">
                <a:solidFill>
                  <a:schemeClr val="dk1"/>
                </a:solidFill>
                <a:latin typeface="Calibri"/>
                <a:ea typeface="Calibri"/>
                <a:cs typeface="Calibri"/>
                <a:sym typeface="Calibri"/>
              </a:rPr>
              <a:t>variations du rendement des cultures dans le système terrestre ou de la variabilité de la production d'énergie hydroélectrique dans le système énergétique. Lorsque les impacts sont évalués, la réponse d'adaptation dans chacun de ces systèmes de ressources peut être évaluée. Par exemple, cela peut aller de la conservation de l'eau et de la protection des zones humides dans le système hydrique</a:t>
            </a:r>
            <a:r>
              <a:rPr lang="en-GB"/>
              <a:t>, à l'</a:t>
            </a:r>
            <a:r>
              <a:rPr lang="en-GB" sz="1200">
                <a:solidFill>
                  <a:schemeClr val="dk1"/>
                </a:solidFill>
                <a:latin typeface="Calibri"/>
                <a:ea typeface="Calibri"/>
                <a:cs typeface="Calibri"/>
                <a:sym typeface="Calibri"/>
              </a:rPr>
              <a:t>ajustement de </a:t>
            </a:r>
            <a:r>
              <a:rPr lang="en-GB"/>
              <a:t>la </a:t>
            </a:r>
            <a:r>
              <a:rPr lang="en-GB" sz="1200">
                <a:solidFill>
                  <a:schemeClr val="dk1"/>
                </a:solidFill>
                <a:latin typeface="Calibri"/>
                <a:ea typeface="Calibri"/>
                <a:cs typeface="Calibri"/>
                <a:sym typeface="Calibri"/>
              </a:rPr>
              <a:t>saison des semailles et au changement des variétés de cultures dans le système terrestre</a:t>
            </a:r>
            <a:r>
              <a:rPr lang="en-GB"/>
              <a:t>, en passant </a:t>
            </a:r>
            <a:r>
              <a:rPr lang="en-GB" sz="1200">
                <a:solidFill>
                  <a:schemeClr val="dk1"/>
                </a:solidFill>
                <a:latin typeface="Calibri"/>
                <a:ea typeface="Calibri"/>
                <a:cs typeface="Calibri"/>
                <a:sym typeface="Calibri"/>
              </a:rPr>
              <a:t>par la diversification des sources de production d'électricité dans le système énergétique. Il est essentiel de souligner que les mesures d'adaptation ne sont pas toujours destinées à un avenir plus sombre. Un pays peut investir dans des infrastructures hydroélectriques pour tirer parti de l'eau supplémentaire disponible à la suite d'une longue saison des pluies. Nombre de ces réponses peuvent être évaluées et comparées sur la base des coûts. La différence de coûts entre un scénario de changement climatique sans mesures d'adaptation et le scénario de référence donne l'ampleur des dommages financiers que le système doit supporter. De même, la différence de coûts entre un scénario de changement climatique avec mesures d'adaptation et un scénario sans adaptation fournit une estimation des coûts requis pour effectuer les changements nécessaires à la préparation d'un avenir résilient au changement climatique</a:t>
            </a:r>
            <a:r>
              <a:rPr lang="en-GB"/>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b="0" i="0">
              <a:solidFill>
                <a:schemeClr val="dk1"/>
              </a:solidFill>
              <a:latin typeface="Open Sans"/>
              <a:ea typeface="Open Sans"/>
              <a:cs typeface="Open Sans"/>
              <a:sym typeface="Open Sans"/>
            </a:endParaRPr>
          </a:p>
        </p:txBody>
      </p:sp>
      <p:sp>
        <p:nvSpPr>
          <p:cNvPr id="258" name="Google Shape;25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Les impacts du changement climatique sont divers et il est essentiel de comprendre cet aspect avant de se lancer dans des </a:t>
            </a:r>
            <a:r>
              <a:rPr lang="en-GB"/>
              <a:t>mesures d'</a:t>
            </a:r>
            <a:r>
              <a:rPr lang="en-GB" sz="1200">
                <a:solidFill>
                  <a:schemeClr val="dk1"/>
                </a:solidFill>
                <a:latin typeface="Calibri"/>
                <a:ea typeface="Calibri"/>
                <a:cs typeface="Calibri"/>
                <a:sym typeface="Calibri"/>
              </a:rPr>
              <a:t>adaptation. Les chiffres présentés ici sont tirés du cinquième rapport d'évaluation de l'I.P.C.C. sur le changement climatique. La figure de gauche présente les impacts du changement climatique sur différents systèmes physiques, biologiques et gérés par l'homme. Les niveaux d'échelons et l'opacité des barres indiquent l'intensité des impacts et le niveau de confiance dans ces impacts à l'échelle mondiale. On remarque que les niveaux d'intensité varient considérablement. Les intervalles de confiance sont dérivés d'un consensus issu de publications scientifiques sur le sujet concerné.  La figure de droite donne des informations sur l'impact des rendements pour certaines régions et cultures choisies. On remarque que le climat futur affectera certainement la majorité des cultures. Alors que certaines cultures</a:t>
            </a:r>
            <a:r>
              <a:rPr lang="en-GB"/>
              <a:t>, </a:t>
            </a:r>
            <a:r>
              <a:rPr lang="en-GB" sz="1200">
                <a:solidFill>
                  <a:schemeClr val="dk1"/>
                </a:solidFill>
                <a:latin typeface="Calibri"/>
                <a:ea typeface="Calibri"/>
                <a:cs typeface="Calibri"/>
                <a:sym typeface="Calibri"/>
              </a:rPr>
              <a:t>comme le </a:t>
            </a:r>
            <a:r>
              <a:rPr lang="en-GB"/>
              <a:t>soja, </a:t>
            </a:r>
            <a:r>
              <a:rPr lang="en-GB" sz="1200">
                <a:solidFill>
                  <a:schemeClr val="dk1"/>
                </a:solidFill>
                <a:latin typeface="Calibri"/>
                <a:ea typeface="Calibri"/>
                <a:cs typeface="Calibri"/>
                <a:sym typeface="Calibri"/>
              </a:rPr>
              <a:t>pourraient bénéficier des effets positifs de l'augmentation des températures, le blé et le maïs ne devraient subir que des effets négatifs. Cette distribution variée des impacts justifie une approche variée du point de vue des réponses d'adaptation</a:t>
            </a:r>
            <a:r>
              <a:rPr lang="en-GB"/>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b="0">
              <a:solidFill>
                <a:schemeClr val="dk1"/>
              </a:solidFill>
              <a:latin typeface="Open Sans"/>
              <a:ea typeface="Open Sans"/>
              <a:cs typeface="Open Sans"/>
              <a:sym typeface="Open Sans"/>
            </a:endParaRPr>
          </a:p>
        </p:txBody>
      </p:sp>
      <p:sp>
        <p:nvSpPr>
          <p:cNvPr id="270" name="Google Shape;27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Après les impacts climatiques spécifiques à la région et au système, </a:t>
            </a:r>
            <a:r>
              <a:rPr lang="en-GB"/>
              <a:t>une </a:t>
            </a:r>
            <a:r>
              <a:rPr lang="en-GB" sz="1200">
                <a:solidFill>
                  <a:schemeClr val="dk1"/>
                </a:solidFill>
                <a:latin typeface="Calibri"/>
                <a:ea typeface="Calibri"/>
                <a:cs typeface="Calibri"/>
                <a:sym typeface="Calibri"/>
              </a:rPr>
              <a:t>vue d'ensemble de l'adaptation est présentée dans ces figures. La figure de droite indique le niveau de risque pour les 4 principaux scénarios climatiques. Les niveaux de risque sont indiqués par la longueur totale des barres, et la partie ombrée du graphique indique le potentiel d'adaptation supplémentaire pour réduire le risque. Plus la zone ombrée de chaque barre est grande, plus la possibilité de mettre en œuvre des mesures d'adaptation est importante. La figure de gauche illustre les niveaux de risque climatique pour différents systèmes et régions du monde. Par exemple, en Afrique, les maladies d'origine hydrique induites par le climat pourraient être réduites de manière significative en prenant des mesures adéquates en matière d'assainissement de l'eau et d'hygiène, en particulier dans les communautés rurales et </a:t>
            </a:r>
            <a:r>
              <a:rPr lang="en-GB"/>
              <a:t>marginalisées.</a:t>
            </a:r>
            <a:r>
              <a:rPr lang="en-GB" sz="1200">
                <a:solidFill>
                  <a:schemeClr val="dk1"/>
                </a:solidFill>
                <a:latin typeface="Calibri"/>
                <a:ea typeface="Calibri"/>
                <a:cs typeface="Calibri"/>
                <a:sym typeface="Calibri"/>
              </a:rPr>
              <a:t> En Australasie, les écosystèmes marins sont gravement menacés. Ils ont été poussés au-delà du point de non-retour</a:t>
            </a:r>
            <a:r>
              <a:rPr lang="en-GB"/>
              <a:t>, de sorte qu'</a:t>
            </a:r>
            <a:r>
              <a:rPr lang="en-GB" sz="1200">
                <a:solidFill>
                  <a:schemeClr val="dk1"/>
                </a:solidFill>
                <a:latin typeface="Calibri"/>
                <a:ea typeface="Calibri"/>
                <a:cs typeface="Calibri"/>
                <a:sym typeface="Calibri"/>
              </a:rPr>
              <a:t>aucune mesure d'adaptation ne devrait permettre de réduire les risques liés au climat. Cette illustration montre qu'il est urgent de prendre des mesures appropriées pour empêcher que les systèmes physiques, biologiques et gérés par l'homme ne dépassent le point de non-retour</a:t>
            </a:r>
            <a:r>
              <a:rPr lang="en-GB"/>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b="0">
              <a:solidFill>
                <a:schemeClr val="dk1"/>
              </a:solidFill>
              <a:latin typeface="Open Sans"/>
              <a:ea typeface="Open Sans"/>
              <a:cs typeface="Open Sans"/>
              <a:sym typeface="Open Sans"/>
            </a:endParaRPr>
          </a:p>
        </p:txBody>
      </p:sp>
      <p:sp>
        <p:nvSpPr>
          <p:cNvPr id="283" name="Google Shape;28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Les mesures d'adaptation nous aident à </a:t>
            </a:r>
            <a:r>
              <a:rPr lang="en-GB"/>
              <a:t>rendre nos </a:t>
            </a:r>
            <a:r>
              <a:rPr lang="en-GB" sz="1200">
                <a:solidFill>
                  <a:schemeClr val="dk1"/>
                </a:solidFill>
                <a:latin typeface="Calibri"/>
                <a:ea typeface="Calibri"/>
                <a:cs typeface="Calibri"/>
                <a:sym typeface="Calibri"/>
              </a:rPr>
              <a:t>systèmes plus </a:t>
            </a:r>
            <a:r>
              <a:rPr lang="en-GB"/>
              <a:t>résistants au climat</a:t>
            </a:r>
            <a:r>
              <a:rPr lang="en-GB" sz="1200">
                <a:solidFill>
                  <a:schemeClr val="dk1"/>
                </a:solidFill>
                <a:latin typeface="Calibri"/>
                <a:ea typeface="Calibri"/>
                <a:cs typeface="Calibri"/>
                <a:sym typeface="Calibri"/>
              </a:rPr>
              <a:t>. La résilience climatique fait référence à la capacité d'anticiper, de se préparer et de réagir aux événements dangereux, aux tendances ou aux perturbations liées au climat. Pour améliorer la résilience climatique, il faut évaluer comment le changement climatique va créer de nouveaux risques ou modifier les risques actuels liés au climat</a:t>
            </a:r>
            <a:r>
              <a:rPr lang="en-GB"/>
              <a:t>, puis prendre des </a:t>
            </a:r>
            <a:r>
              <a:rPr lang="en-GB" sz="1200">
                <a:solidFill>
                  <a:schemeClr val="dk1"/>
                </a:solidFill>
                <a:latin typeface="Calibri"/>
                <a:ea typeface="Calibri"/>
                <a:cs typeface="Calibri"/>
                <a:sym typeface="Calibri"/>
              </a:rPr>
              <a:t>mesures pour mieux faire face à ces risques. La figure ci-dessous, issue de l'I.P.C.C., illustre l'importance des mesures d'adaptation à la résilience climatique et leur interaction entre les facteurs de stress biophysiques et sociaux. Il est de plus en plus nécessaire d'explorer et d'investir dans des décisions dans cet espace de résilience qui </a:t>
            </a:r>
            <a:r>
              <a:rPr lang="en-GB"/>
              <a:t>mènent à la </a:t>
            </a:r>
            <a:r>
              <a:rPr lang="en-GB" sz="1200">
                <a:solidFill>
                  <a:schemeClr val="dk1"/>
                </a:solidFill>
                <a:latin typeface="Calibri"/>
                <a:ea typeface="Calibri"/>
                <a:cs typeface="Calibri"/>
                <a:sym typeface="Calibri"/>
              </a:rPr>
              <a:t>voie de la résilience la plus élevée possible. Chaque décision résiliente devrait conduire à un système globalement robuste avec un risque climatique plus faible à l'avenir. Il est également essentiel de comprendre qu'une décision résiliente n'est pas toujours l'option verte. Par exemple, investir uniquement dans l'hydroélectricité peut rendre un système électrique moins résistant aux changements climatiques futurs. Par conséquent, en fonction du climat futur, un mélange de sources d'énergie fossiles et renouvelables peut s'avérer plus résilient et réduire les facteurs de stress et, en fin de compte, le risque</a:t>
            </a:r>
            <a:r>
              <a:rPr lang="en-GB"/>
              <a:t>. </a:t>
            </a:r>
            <a:endParaRPr sz="1200">
              <a:solidFill>
                <a:schemeClr val="dk1"/>
              </a:solidFill>
              <a:latin typeface="Calibri"/>
              <a:ea typeface="Calibri"/>
              <a:cs typeface="Calibri"/>
              <a:sym typeface="Calibri"/>
            </a:endParaRPr>
          </a:p>
        </p:txBody>
      </p:sp>
      <p:sp>
        <p:nvSpPr>
          <p:cNvPr id="298" name="Google Shape;29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Le changement climatique est mondial, mais l'adaptation est locale. Les stratégies doivent être élaborées et déployées en fonction du contexte et des circonstances locales. Comme pour l'atténuation, les modèles ou les cadres de modélisation sont très utiles pour saisir la dynamique du problème et permettre d'anticiper les effets actuels ou imminents du changement </a:t>
            </a:r>
            <a:r>
              <a:rPr lang="en-GB"/>
              <a:t>climatique</a:t>
            </a:r>
            <a:r>
              <a:rPr lang="en-GB" sz="1200" b="0">
                <a:solidFill>
                  <a:schemeClr val="dk1"/>
                </a:solidFill>
                <a:latin typeface="Calibri"/>
                <a:ea typeface="Calibri"/>
                <a:cs typeface="Calibri"/>
                <a:sym typeface="Calibri"/>
              </a:rPr>
              <a:t>. Le </a:t>
            </a:r>
            <a:r>
              <a:rPr lang="en-GB" b="0"/>
              <a:t>cadre des systèmes Climat, utilisation des terres, énergie et eau, ou CLEWs, en est un exemple. Il </a:t>
            </a:r>
            <a:r>
              <a:rPr lang="en-GB" sz="1200" b="0">
                <a:solidFill>
                  <a:schemeClr val="dk1"/>
                </a:solidFill>
                <a:latin typeface="Calibri"/>
                <a:ea typeface="Calibri"/>
                <a:cs typeface="Calibri"/>
                <a:sym typeface="Calibri"/>
              </a:rPr>
              <a:t>permet une </a:t>
            </a:r>
            <a:r>
              <a:rPr lang="en-GB" sz="1200">
                <a:solidFill>
                  <a:schemeClr val="dk1"/>
                </a:solidFill>
                <a:latin typeface="Calibri"/>
                <a:ea typeface="Calibri"/>
                <a:cs typeface="Calibri"/>
                <a:sym typeface="Calibri"/>
              </a:rPr>
              <a:t>évaluation intégrée du lien entre le climat, l'utilisation des terres, l'énergie </a:t>
            </a:r>
            <a:r>
              <a:rPr lang="en-GB"/>
              <a:t>et l'eau.</a:t>
            </a:r>
            <a:r>
              <a:rPr lang="en-GB" sz="1200">
                <a:solidFill>
                  <a:schemeClr val="dk1"/>
                </a:solidFill>
                <a:latin typeface="Calibri"/>
                <a:ea typeface="Calibri"/>
                <a:cs typeface="Calibri"/>
                <a:sym typeface="Calibri"/>
              </a:rPr>
              <a:t> Il permet d'évaluer la solidité générale d'une stratégie ou d'une politique particulière concernant les risques liés au changement climatique. En outre, elle aide à saisir les effets involontaires et de propagation croisée des mesures d'adaptation dans un système qui peuvent avoir un impact sur d'autres systèmes interconnectés.  La mini-conférence suivante présentera les résultats d'une sélection de travaux de CLEWs portant sur les impacts du changement climatique</a:t>
            </a:r>
            <a:r>
              <a:rPr lang="en-GB"/>
              <a:t>. </a:t>
            </a:r>
            <a:endParaRPr sz="1200">
              <a:solidFill>
                <a:schemeClr val="dk1"/>
              </a:solidFill>
              <a:latin typeface="Calibri"/>
              <a:ea typeface="Calibri"/>
              <a:cs typeface="Calibri"/>
              <a:sym typeface="Calibri"/>
            </a:endParaRPr>
          </a:p>
        </p:txBody>
      </p:sp>
      <p:sp>
        <p:nvSpPr>
          <p:cNvPr id="311" name="Google Shape;31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Ce cours a trois objectifs d'apprentissage. A l'issue de ce cours, vous serez en mesure de</a:t>
            </a:r>
            <a:endParaRPr/>
          </a:p>
          <a:p>
            <a:pPr marL="0" lvl="0" indent="0" algn="l" rtl="0">
              <a:spcBef>
                <a:spcPts val="0"/>
              </a:spcBef>
              <a:spcAft>
                <a:spcPts val="0"/>
              </a:spcAft>
              <a:buNone/>
            </a:pPr>
            <a:r>
              <a:rPr lang="en-GB">
                <a:latin typeface="Open Sans"/>
                <a:ea typeface="Open Sans"/>
                <a:cs typeface="Open Sans"/>
                <a:sym typeface="Open Sans"/>
              </a:rPr>
              <a:t>1) </a:t>
            </a:r>
            <a:r>
              <a:rPr lang="en-GB" b="0">
                <a:latin typeface="Open Sans"/>
                <a:ea typeface="Open Sans"/>
                <a:cs typeface="Open Sans"/>
                <a:sym typeface="Open Sans"/>
              </a:rPr>
              <a:t>Comprendre l'impact du changement climatique sur les systèmes de ressources clés</a:t>
            </a:r>
            <a:endParaRPr/>
          </a:p>
          <a:p>
            <a:pPr marL="0" lvl="0" indent="0" algn="l" rtl="0">
              <a:spcBef>
                <a:spcPts val="0"/>
              </a:spcBef>
              <a:spcAft>
                <a:spcPts val="0"/>
              </a:spcAft>
              <a:buNone/>
            </a:pPr>
            <a:r>
              <a:rPr lang="en-GB">
                <a:latin typeface="Open Sans"/>
                <a:ea typeface="Open Sans"/>
                <a:cs typeface="Open Sans"/>
                <a:sym typeface="Open Sans"/>
              </a:rPr>
              <a:t>2) </a:t>
            </a:r>
            <a:r>
              <a:rPr lang="en-GB" b="0">
                <a:latin typeface="Open Sans"/>
                <a:ea typeface="Open Sans"/>
                <a:cs typeface="Open Sans"/>
                <a:sym typeface="Open Sans"/>
              </a:rPr>
              <a:t>Comprendre l'importance de l'adaptation au changement climatique</a:t>
            </a:r>
            <a:endParaRPr/>
          </a:p>
          <a:p>
            <a:pPr marL="0" lvl="0" indent="0" algn="l" rtl="0">
              <a:spcBef>
                <a:spcPts val="0"/>
              </a:spcBef>
              <a:spcAft>
                <a:spcPts val="0"/>
              </a:spcAft>
              <a:buNone/>
            </a:pPr>
            <a:r>
              <a:rPr lang="en-GB">
                <a:latin typeface="Open Sans"/>
                <a:ea typeface="Open Sans"/>
                <a:cs typeface="Open Sans"/>
                <a:sym typeface="Open Sans"/>
              </a:rPr>
              <a:t>3) </a:t>
            </a:r>
            <a:r>
              <a:rPr lang="en-GB" b="0">
                <a:latin typeface="Open Sans"/>
                <a:ea typeface="Open Sans"/>
                <a:cs typeface="Open Sans"/>
                <a:sym typeface="Open Sans"/>
              </a:rPr>
              <a:t>S'informer sur les études de cas des CLEWs qui se concentrent sur l'atténuation du changement climatique</a:t>
            </a:r>
            <a:endParaRPr/>
          </a:p>
        </p:txBody>
      </p:sp>
      <p:sp>
        <p:nvSpPr>
          <p:cNvPr id="83" name="Google Shape;8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Les chiffres présentés ici sont issus d'une étude de CLEWs évaluant la résilience climatique des infrastructures énergétiques en Afrique de l'Est. La figure de gauche illustre la localisation des pays de l'Eastern African Power Pool et du bassin du Nil en Afrique. Pour situer le contexte, le bassin du Nil compte deux affluents principaux : le Nil </a:t>
            </a:r>
            <a:r>
              <a:rPr lang="en-GB"/>
              <a:t>bleu </a:t>
            </a:r>
            <a:r>
              <a:rPr lang="en-GB" sz="1200">
                <a:solidFill>
                  <a:schemeClr val="dk1"/>
                </a:solidFill>
                <a:latin typeface="Calibri"/>
                <a:ea typeface="Calibri"/>
                <a:cs typeface="Calibri"/>
                <a:sym typeface="Calibri"/>
              </a:rPr>
              <a:t>et le Nil blanc. Le Nil bleu prend sa source dans le sous-bassin du Nil oriental, autour du lac Tana, en Éthiopie. Le Nil blanc prend sa source dans la région des lacs équatoriaux du Nil, dans et autour du lac Victoria. L'incertitude des projections climatiques est mise en évidence à l'aide d'une mesure appelée indice d'humidité climatique (Climate Moisture Index) </a:t>
            </a:r>
            <a:r>
              <a:rPr lang="en-GB"/>
              <a:t>dans la </a:t>
            </a:r>
            <a:r>
              <a:rPr lang="en-GB" sz="1200">
                <a:solidFill>
                  <a:schemeClr val="dk1"/>
                </a:solidFill>
                <a:latin typeface="Calibri"/>
                <a:ea typeface="Calibri"/>
                <a:cs typeface="Calibri"/>
                <a:sym typeface="Calibri"/>
              </a:rPr>
              <a:t>figure de gauche. L'I.C.M. des principaux bassins fluviaux africains est présenté dans cette figure. L'indice d'humidité climatique est une mesure de l'aridité qui combine l'effet des projections de précipitations et de températures. Les valeurs de l'indice varient entre -1 et +1, les valeurs les plus faibles représentant des conditions plus arides. Le graphique présente les valeurs de l'indice C.M.I. moyennées sur la période 2010-2050. Le point rouge indique la valeur moyenne de l'I.C.M. pour les tendances climatiques historiques. On remarque que le bassin du Nil oriental a été significativement plus sec que le bassin du lac Nil équatorial. Il est essentiel de souligner ici que le bassin du Nil oriental fournit environ 70 % du débit annuel total du Nil qui atteint l'Égypte. Les points bleus et verts correspondent à l'indice de confiance moyen des projections climatiques de deux modèles climatiques. Les points situés à droite de la valeur historique correspondent à des projections d'un climat plus humide ; les points situés à gauche indiquent une projection plus sèche. Avec une capacité installée de 8,7 GW et 22 gigawatts en projet, l'infrastructure hydroélectrique devrait apporter une contribution significative à de nombreux pays du Pool énergétique d'Afrique de l'Est (E.A.P.P.), d'où </a:t>
            </a:r>
            <a:r>
              <a:rPr lang="en-GB"/>
              <a:t>la </a:t>
            </a:r>
            <a:r>
              <a:rPr lang="en-GB" sz="1200">
                <a:solidFill>
                  <a:schemeClr val="dk1"/>
                </a:solidFill>
                <a:latin typeface="Calibri"/>
                <a:ea typeface="Calibri"/>
                <a:cs typeface="Calibri"/>
                <a:sym typeface="Calibri"/>
              </a:rPr>
              <a:t>nécessité de planifier des infrastructures résistantes au changement climatique</a:t>
            </a:r>
            <a:r>
              <a:rPr lang="en-GB"/>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1" name="Google Shape;33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Les résultats de l'étude sur l'Afrique de l'Est sont présentés ici. Un pays comme l'Égypte, qui devrait compter sur le gaz naturel pour assurer son approvisionnement en électricité, est relativement moins touché que les pays dépendant de l'hydroélectricité comme l'Ouganda et la Tanzanie. C'est ce qui ressort des </a:t>
            </a:r>
            <a:r>
              <a:rPr lang="en-GB" b="0"/>
              <a:t>trois graphiques </a:t>
            </a:r>
            <a:r>
              <a:rPr lang="en-GB" sz="1200" b="0">
                <a:solidFill>
                  <a:schemeClr val="dk1"/>
                </a:solidFill>
                <a:latin typeface="Calibri"/>
                <a:ea typeface="Calibri"/>
                <a:cs typeface="Calibri"/>
                <a:sym typeface="Calibri"/>
              </a:rPr>
              <a:t>de </a:t>
            </a:r>
            <a:r>
              <a:rPr lang="en-GB" b="0"/>
              <a:t>gauche, </a:t>
            </a:r>
            <a:r>
              <a:rPr lang="en-GB" sz="1200">
                <a:solidFill>
                  <a:schemeClr val="dk1"/>
                </a:solidFill>
                <a:latin typeface="Calibri"/>
                <a:ea typeface="Calibri"/>
                <a:cs typeface="Calibri"/>
                <a:sym typeface="Calibri"/>
              </a:rPr>
              <a:t>où les fluctuations du coût de la production d'électricité sont présentées pour les climats futurs choisis. Le scénario </a:t>
            </a:r>
            <a:r>
              <a:rPr lang="en-GB"/>
              <a:t>"sans adaptation" </a:t>
            </a:r>
            <a:r>
              <a:rPr lang="en-GB" sz="1200">
                <a:solidFill>
                  <a:schemeClr val="dk1"/>
                </a:solidFill>
                <a:latin typeface="Calibri"/>
                <a:ea typeface="Calibri"/>
                <a:cs typeface="Calibri"/>
                <a:sym typeface="Calibri"/>
              </a:rPr>
              <a:t>correspond à une situation où aucune mesure n'a été prise pour lutter contre le changement climatique. On constate que les coûts augmentent lorsqu'une adaptation adéquate n'est pas mise en œuvre. La figure de </a:t>
            </a:r>
            <a:r>
              <a:rPr lang="en-GB"/>
              <a:t>droite </a:t>
            </a:r>
            <a:r>
              <a:rPr lang="en-GB" sz="1200">
                <a:solidFill>
                  <a:schemeClr val="dk1"/>
                </a:solidFill>
                <a:latin typeface="Calibri"/>
                <a:ea typeface="Calibri"/>
                <a:cs typeface="Calibri"/>
                <a:sym typeface="Calibri"/>
              </a:rPr>
              <a:t>illustre les échanges cumulés d'électricité dans le cadre d'une stratégie de prévoyance parfaite pour l'avenir climatique le plus sec. Le principal enseignement que l'on peut en tirer est que certains pays utilisent le commerce de l'électricité comme mesure d'adaptation pour lutter contre le changement climatique. On remarque que l'Éthiopie exporte de l'électricité vers le Soudan, et que le Soudan en exporte près de la moitié vers l'Égypte comme mesure d'adaptation pour réduire le coût de la production d'électricité en Égypte. Cette étude a été réalisée à l'aide du même outil, OSeMOSYS, présenté dans la section pratique de ce cours CLEWs</a:t>
            </a:r>
            <a:r>
              <a:rPr lang="en-GB"/>
              <a:t>.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354" name="Google Shape;35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Une autre étude </a:t>
            </a:r>
            <a:r>
              <a:rPr lang="en-GB"/>
              <a:t>CLEWs portant sur </a:t>
            </a:r>
            <a:r>
              <a:rPr lang="en-GB" sz="1200">
                <a:solidFill>
                  <a:schemeClr val="dk1"/>
                </a:solidFill>
                <a:latin typeface="Calibri"/>
                <a:ea typeface="Calibri"/>
                <a:cs typeface="Calibri"/>
                <a:sym typeface="Calibri"/>
              </a:rPr>
              <a:t>l'Ouganda est présentée ici. Cette étude de cas vise à analyser les trois systèmes de ressources (</a:t>
            </a:r>
            <a:r>
              <a:rPr lang="en-GB"/>
              <a:t>à savoir l'énergie</a:t>
            </a:r>
            <a:r>
              <a:rPr lang="en-GB" sz="1200">
                <a:solidFill>
                  <a:schemeClr val="dk1"/>
                </a:solidFill>
                <a:latin typeface="Calibri"/>
                <a:ea typeface="Calibri"/>
                <a:cs typeface="Calibri"/>
                <a:sym typeface="Calibri"/>
              </a:rPr>
              <a:t>, l'eau et la terre) dans le cadre d'un modèle unique et à explorer les effets d'entraînement ou de propagation croisée des politiques dans un système. Pour situer le contexte, la couverture forestière de l'Ouganda en tant que part de la superficie totale du pays est passée de 24 % en 1990 à 9 % en 2015. Cela équivaut à la perte de </a:t>
            </a:r>
            <a:r>
              <a:rPr lang="en-GB"/>
              <a:t>36 000 </a:t>
            </a:r>
            <a:r>
              <a:rPr lang="en-GB" sz="1200">
                <a:solidFill>
                  <a:schemeClr val="dk1"/>
                </a:solidFill>
                <a:latin typeface="Calibri"/>
                <a:ea typeface="Calibri"/>
                <a:cs typeface="Calibri"/>
                <a:sym typeface="Calibri"/>
              </a:rPr>
              <a:t>kilomètres carrés de terres. Deux raisons principales ont contribué à ce changement </a:t>
            </a:r>
            <a:r>
              <a:rPr lang="en-GB"/>
              <a:t>: l'abattage </a:t>
            </a:r>
            <a:r>
              <a:rPr lang="en-GB" sz="1200">
                <a:solidFill>
                  <a:schemeClr val="dk1"/>
                </a:solidFill>
                <a:latin typeface="Calibri"/>
                <a:ea typeface="Calibri"/>
                <a:cs typeface="Calibri"/>
                <a:sym typeface="Calibri"/>
              </a:rPr>
              <a:t>des forêts pour le bois de chauffage et la déforestation pour l'expansion de l'agriculture. Il est intéressant de noter que la biomasse, principalement le bois de chauffage, représente environ 80 % de la consommation totale d'énergie finale en Ouganda. Récemment, afin d'atteindre les objectifs du septième objectif de développement durable, l'Ouganda s'est efforcé de réduire sa dépendance à l'égard de la biomasse ligneuse. En outre, les plans d'irrigation ambitieux et l'augmentation de la consommation d'eau et d'énergie par habitant devraient entraîner une plus grande pression sur les différents systèmes de ressources. Deux scénarios simples ont été élaborés pour explorer les implications intersystèmes d'une politique nationale ougandaise visant à réduire la dépendance à l'égard de la biomasse à base de bois de chauffage. Tout d'abord, un scénario de base, dans lequel les systèmes terrestres, énergétiques et hydriques suivent leur tendance habituelle jusqu'en 2050. </a:t>
            </a:r>
            <a:r>
              <a:rPr lang="en-GB"/>
              <a:t>Deuxièmement</a:t>
            </a:r>
            <a:r>
              <a:rPr lang="en-GB" sz="1200">
                <a:solidFill>
                  <a:schemeClr val="dk1"/>
                </a:solidFill>
                <a:latin typeface="Calibri"/>
                <a:ea typeface="Calibri"/>
                <a:cs typeface="Calibri"/>
                <a:sym typeface="Calibri"/>
              </a:rPr>
              <a:t>, un scénario de développement durable, dans lequel une transition vers une consommation d'énergie durable est modélisée. Dans ce scénario, à partir de 2020, la part de la biomasse dans la consommation totale d'énergie finale devrait passer de son niveau actuel, environ 80 %, à 50 % en 2050. Une augmentation ultérieure de la demande d'électricité est modélisée pour compenser cette transition.</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366" name="Google Shape;36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Dans cette étude, un modèle de configuration des systèmes de ressources est développé à l'aide d'OSeMOSYS, comme illustré dans le diagramme de droite. Les systèmes de l'énergie, de l'eau et de la terre sont représentés ici de manière très détaillée. Le système climatique est représenté par ses apports au bilan hydrique de l'Ouganda et dans les calculs du rendement maximal des cultures réalisable d'un point de vue agro-climatique. Il s'agit de classifications détaillées de l'utilisation et de l'occupation des sols, spécifiques à chaque bassin versant. Les rendements agricoles et les cartes de déficit hydrique spécifiques au site et réalisables dans des conditions agro-climatiques ont été inclus dans le modèle de base de données de zonage agro-écologique global. Il existe une concurrence pour les ressources en eau et en énergie entre les différents secteurs de l'offre et de la demande dans le modèle. L'objectif est ici de simuler une politique d'utilisation de la biomasse en Ouganda et d'analyser son impact sur d'autres systèmes de ressources interconnectés.</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379" name="Google Shape;37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Nous présentons ici certains résultats de l'étude ougandaise. La consommation d'électricité et d'eau dans le secteur agricole est présentée dans les </a:t>
            </a:r>
            <a:r>
              <a:rPr lang="en-GB"/>
              <a:t>figures de </a:t>
            </a:r>
            <a:r>
              <a:rPr lang="en-GB" sz="1200">
                <a:solidFill>
                  <a:schemeClr val="dk1"/>
                </a:solidFill>
                <a:latin typeface="Calibri"/>
                <a:ea typeface="Calibri"/>
                <a:cs typeface="Calibri"/>
                <a:sym typeface="Calibri"/>
              </a:rPr>
              <a:t>gauche. L'augmentation du coût de la production d'électricité, due au changement de politique en faveur d'une réduction de l'utilisation de la biomasse, entraîne une baisse de la consommation d'électricité dans le secteur agricole</a:t>
            </a:r>
            <a:r>
              <a:rPr lang="en-GB"/>
              <a:t>. Cela </a:t>
            </a:r>
            <a:r>
              <a:rPr lang="en-GB" sz="1200">
                <a:solidFill>
                  <a:schemeClr val="dk1"/>
                </a:solidFill>
                <a:latin typeface="Calibri"/>
                <a:ea typeface="Calibri"/>
                <a:cs typeface="Calibri"/>
                <a:sym typeface="Calibri"/>
              </a:rPr>
              <a:t>réduit </a:t>
            </a:r>
            <a:r>
              <a:rPr lang="en-GB"/>
              <a:t>à </a:t>
            </a:r>
            <a:r>
              <a:rPr lang="en-GB" sz="1200">
                <a:solidFill>
                  <a:schemeClr val="dk1"/>
                </a:solidFill>
                <a:latin typeface="Calibri"/>
                <a:ea typeface="Calibri"/>
                <a:cs typeface="Calibri"/>
                <a:sym typeface="Calibri"/>
              </a:rPr>
              <a:t>son tour la quantité d'eau utilisée pour l'irrigation. Cela entraîne une modification des types d'</a:t>
            </a:r>
            <a:r>
              <a:rPr lang="en-GB"/>
              <a:t>utilisation de l'eau dans </a:t>
            </a:r>
            <a:r>
              <a:rPr lang="en-GB" sz="1200">
                <a:solidFill>
                  <a:schemeClr val="dk1"/>
                </a:solidFill>
                <a:latin typeface="Calibri"/>
                <a:ea typeface="Calibri"/>
                <a:cs typeface="Calibri"/>
                <a:sym typeface="Calibri"/>
              </a:rPr>
              <a:t>l'agriculture, comme le montre la figure ci-contre. En 2050, environ dix mille kilomètres carrés de terres </a:t>
            </a:r>
            <a:r>
              <a:rPr lang="en-GB"/>
              <a:t>qui </a:t>
            </a:r>
            <a:r>
              <a:rPr lang="en-GB" sz="1200">
                <a:solidFill>
                  <a:schemeClr val="dk1"/>
                </a:solidFill>
                <a:latin typeface="Calibri"/>
                <a:ea typeface="Calibri"/>
                <a:cs typeface="Calibri"/>
                <a:sym typeface="Calibri"/>
              </a:rPr>
              <a:t>devraient être irriguées dans le scénario de base </a:t>
            </a:r>
            <a:r>
              <a:rPr lang="en-GB"/>
              <a:t>sont </a:t>
            </a:r>
            <a:r>
              <a:rPr lang="en-GB" sz="1200">
                <a:solidFill>
                  <a:schemeClr val="dk1"/>
                </a:solidFill>
                <a:latin typeface="Calibri"/>
                <a:ea typeface="Calibri"/>
                <a:cs typeface="Calibri"/>
                <a:sym typeface="Calibri"/>
              </a:rPr>
              <a:t>remplacés par quinze mille kilomètres carrés de terres non irriguées dans le scénario de développement durable. Il est intéressant de constater que ce changement concerne principalement les trois principales cultures de base, à savoir la banane plantain, le maïs et le manioc. La culture du café, qui est principalement irriguée en 2050, ne passe pas à la culture pluviale. Cette étude montre qu'un changement de politique en matière de consommation de biomasse dans le système énergétique peut avoir des effets d'entraînement </a:t>
            </a:r>
            <a:r>
              <a:rPr lang="en-GB"/>
              <a:t>et </a:t>
            </a:r>
            <a:r>
              <a:rPr lang="en-GB" sz="1200">
                <a:solidFill>
                  <a:schemeClr val="dk1"/>
                </a:solidFill>
                <a:latin typeface="Calibri"/>
                <a:ea typeface="Calibri"/>
                <a:cs typeface="Calibri"/>
                <a:sym typeface="Calibri"/>
              </a:rPr>
              <a:t>entraîner des changements imprévus dans les types d'</a:t>
            </a:r>
            <a:r>
              <a:rPr lang="en-GB"/>
              <a:t>utilisation de l'eau à des fins </a:t>
            </a:r>
            <a:r>
              <a:rPr lang="en-GB" sz="1200">
                <a:solidFill>
                  <a:schemeClr val="dk1"/>
                </a:solidFill>
                <a:latin typeface="Calibri"/>
                <a:ea typeface="Calibri"/>
                <a:cs typeface="Calibri"/>
                <a:sym typeface="Calibri"/>
              </a:rPr>
              <a:t>agricoles. Par conséquent, une compréhension obligatoire des impacts intersystèmes lors de la formulation des politiques sectorielles permettra d'atténuer les regrets futurs. Ceci conclut le cours sur les systèmes climatiques. Dans le prochain cours, nous examinerons le concept d'introduction de taxes sur le carbone et de comptabilisation des gaz à effet de serre.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marR="0" lvl="0" indent="0" algn="l" rtl="0">
              <a:lnSpc>
                <a:spcPct val="100000"/>
              </a:lnSpc>
              <a:spcBef>
                <a:spcPts val="0"/>
              </a:spcBef>
              <a:spcAft>
                <a:spcPts val="0"/>
              </a:spcAft>
              <a:buClr>
                <a:schemeClr val="dk1"/>
              </a:buClr>
              <a:buSzPts val="1200"/>
              <a:buFont typeface="Calibri"/>
              <a:buNone/>
            </a:pPr>
            <a:endParaRPr sz="1200"/>
          </a:p>
        </p:txBody>
      </p:sp>
      <p:sp>
        <p:nvSpPr>
          <p:cNvPr id="395" name="Google Shape;39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None/>
            </a:pPr>
            <a:r>
              <a:rPr lang="en-GB" sz="1800" b="0"/>
              <a:t>Pour commencer, rappelons brièvement les bases du changement climatique. Le changement climatique est un changement significatif à long terme </a:t>
            </a:r>
            <a:r>
              <a:rPr lang="en-GB" sz="1800"/>
              <a:t>des tendances attendues des conditions météorologiques moyennes d'une région sur une période de temps significative. Ces changements se manifestent généralement par des tendances à la hausse de la température à la surface du globe ou par un réchauffement climatique, des précipitations irrégulières, l'acidification des océans, l'élévation du niveau de la mer, des changements soudains de la vitesse du vent, de l'humidité et de la pression entraînant des conditions météorologiques extrêmes, pour n'en citer que quelques-uns. Les projections des différentes variables climatiques, telles que la température et les précipitations, qui sont utilisées pour quantifier le changement climatique, sont produites à l'aide de modèles de systèmes terrestres qui prennent en compte la concentration des gaz à effet de serre (ou GES) présents sur la Terre au cours d'une période donnée. Dans le cours précédent, l'importance de la comptabilisation des gaz à effet de serre et de leurs sources de production a été abordée. Les modèles des systèmes terrestres projettent également différents scénarios avec des niveaux variables de concentration de GES dans l'atmosphère terrestre. Cependant, les projections de ces modèles sont entachées d'incertitudes.</a:t>
            </a:r>
            <a:endParaRPr/>
          </a:p>
          <a:p>
            <a:pPr marL="0" lvl="0" indent="0" algn="l" rtl="0">
              <a:spcBef>
                <a:spcPts val="1244"/>
              </a:spcBef>
              <a:spcAft>
                <a:spcPts val="0"/>
              </a:spcAft>
              <a:buNone/>
            </a:pPr>
            <a:endParaRPr sz="1800" b="1"/>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
        <p:nvSpPr>
          <p:cNvPr id="92" name="Google Shape;9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None/>
            </a:pPr>
            <a:r>
              <a:rPr lang="en-GB" sz="1800"/>
              <a:t>Le graphique de droite présente les projections de la température moyenne mondiale issues de différents modèles de systèmes terrestres. Cette figure interprète les résultats du dernier rapport d'évaluation du Groupe d'experts intergouvernemental sur l'évolution du climat (GIEC). Chaque ligne correspond à la moyenne de l'ensemble des projections de température de différents modèles de systèmes terrestres. La figure met en évidence la variabilité des projections des différents modèles. On remarque que les projections varient considérablement. Ainsi, même au sein de la communauté des climatologues, il n'y a pas de consensus clair sur les projections des différentes variables climatiques. Comme pour la température, les projections relatives aux précipitations mondiales et à l'élévation du niveau de la mer sont également entachées d'incertitudes. Ces incertitudes dans les modèles climatiques proviennent de leur représentation des différentes sphères de la Terre. Chacune de ces sphères, la géosphère, l'atmosphère, la biosphère et l'hydrosphère, a de nombreux paramètres qui régissent leur dynamique. Or, aucun modèle ne peut les représenter tous à la plus haute résolution spatiale et temporelle possible. C'est pourquoi les projets d'intercomparaison entre les différents groupes de modélisation sont encouragés, et le GIEC publie l'ensemble des résultats. </a:t>
            </a:r>
            <a:endParaRPr sz="1800" b="1"/>
          </a:p>
          <a:p>
            <a:pPr marL="0" lvl="0" indent="0" algn="l" rtl="0">
              <a:spcBef>
                <a:spcPts val="1200"/>
              </a:spcBef>
              <a:spcAft>
                <a:spcPts val="0"/>
              </a:spcAft>
              <a:buNone/>
            </a:pPr>
            <a:endParaRPr sz="1800"/>
          </a:p>
          <a:p>
            <a:pPr marL="0" lvl="0" indent="0" algn="l" rtl="0">
              <a:spcBef>
                <a:spcPts val="0"/>
              </a:spcBef>
              <a:spcAft>
                <a:spcPts val="0"/>
              </a:spcAft>
              <a:buNone/>
            </a:pPr>
            <a:endParaRPr sz="1800"/>
          </a:p>
        </p:txBody>
      </p:sp>
      <p:sp>
        <p:nvSpPr>
          <p:cNvPr id="107" name="Google Shape;10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a:t>Le Groupe d'experts intergouvernemental sur l'évolution du climat (GIEC) est un organe intergouvernemental des Nations unies qui a pour mission de fournir au monde un ensemble d'informations scientifiques objectives permettant de comprendre les fondements scientifiques du risque de changement climatique induit par l'homme, ses impacts et ses risques naturels, politiques et économiques, ainsi que les options de réponse possibles. L'I.P.C.C. a été créé en 1988 par l'Organisation météorologique mondiale (OMM) et le Programme des Nations unies pour l'environnement (PNUE). Il a ensuite été approuvé par l'Assemblée générale des Nations unies. L'adhésion est ouverte à tous les membres de l'O.M.C. et de l'U.N. L'I.P.C.C. produit des rapports qui contribuent aux travaux de la Convention-cadre des Nations unies sur les changements climatiques, ou C.C.F.N.U., le principal traité international sur le changement climatique. L'objectif de la CCNUCC est de "stabiliser les concentrations de gaz à effet de serre dans l'atmosphère à un niveau qui empêche toute perturbation anthropique ou anthropique dangereuse du système climatique". Le cinquième rapport d'évaluation de l'I.P.C.C. a été une contribution scientifique essentielle à l'Accord de Paris de l'U.N.F.C.C. en 2015.</a:t>
            </a:r>
            <a:endParaRPr/>
          </a:p>
        </p:txBody>
      </p:sp>
      <p:sp>
        <p:nvSpPr>
          <p:cNvPr id="120" name="Google Shape;12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a:t>La réponse au changement climatique implique une approche à deux volets. Le premier est l'atténuation, qui se concentre sur la réduction des émissions et la stabilisation des niveaux de gaz à effet de serre qui retiennent la chaleur dans l'atmosphère. Le second est l'adaptation, qui consiste à s'adapter au changement climatique déjà en cours. </a:t>
            </a:r>
            <a:r>
              <a:rPr lang="en-GB" sz="1800" b="0"/>
              <a:t>Selon le GIEC, l'objectif de l'atténuation est d'</a:t>
            </a:r>
            <a:r>
              <a:rPr lang="en-GB" sz="1800"/>
              <a:t>éviter toute interférence humaine significative avec le système climatique et de "stabiliser les niveaux de gaz à effet de serre dans un délai suffisant pour permettre aux écosystèmes de s'adapter naturellement au changement climatique, faire en sorte que la production alimentaire ne soit pas menacée et permettre au développement économique de se poursuivre d'une manière durable". En revanche, l'adaptation vise à réduire notre vulnérabilité aux effets néfastes du changement climatique, tels que l'élévation du niveau de la mer, l'intensification des phénomènes météorologiques extrêmes ou l'insécurité alimentaire. L'adaptation consiste également à tirer le meilleur parti de toutes les opportunités bénéfiques potentielles associées au changement climatique, par exemple l'allongement des saisons de croissance ou l'augmentation des rendements dans certaines régions. Les sujets relatifs à l'atténuation des émissions de gaz à effet de serre ont été abordés lors de </a:t>
            </a:r>
            <a:r>
              <a:rPr lang="en-GB" sz="1800" b="1"/>
              <a:t>la neuvième conférence</a:t>
            </a:r>
            <a:r>
              <a:rPr lang="en-GB" sz="1800"/>
              <a:t>. </a:t>
            </a:r>
            <a:endParaRPr sz="1800"/>
          </a:p>
        </p:txBody>
      </p:sp>
      <p:sp>
        <p:nvSpPr>
          <p:cNvPr id="134" name="Google Shape;13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Quelques exemples courants de mesures d'adaptation et d'atténuation sont détaillés dans ce tableau. Les efforts d'atténuation comprennent la mise en œuvre de mesures d'efficacité énergétique à la maison et au bureau et l'utilisation de sources renouvelables de production d'électricité. L'automatisation et l'électrification des processus industriels contribuent également à réduire les émissions de gaz à effet de serre. L'achat et l'utilisation de moyens de transport économes en énergie et la promotion des transports publics contribuent grandement à limiter les émissions. La taxation des émetteurs de gaz à effet de serre et le développement de mécanismes de marché facilitent également la réduction des émissions. Du point de vue de l'adaptation, la résilience climatique des infrastructures est très importante. La diversification de notre palette alimentaire et la culture de produits adaptés au climat local réduiront l'impact de sa nature vulnérable. Se préparer à faire face aux catastrophes d'origine climatique telles que les inondations et les glissements de terrain est une étape essentielle pour faire face à cette incertitude. Les diapositives suivantes présentent les impacts du changement climatique et les options d'adaptation possibles. </a:t>
            </a:r>
            <a:endParaRPr/>
          </a:p>
          <a:p>
            <a:pPr marL="0" lvl="0" indent="0" algn="l" rtl="0">
              <a:spcBef>
                <a:spcPts val="0"/>
              </a:spcBef>
              <a:spcAft>
                <a:spcPts val="0"/>
              </a:spcAft>
              <a:buNone/>
            </a:pPr>
            <a:endParaRPr sz="1800"/>
          </a:p>
        </p:txBody>
      </p:sp>
      <p:sp>
        <p:nvSpPr>
          <p:cNvPr id="160" name="Google Shape;16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Avant d'explorer les possibilités d'adaptation au changement climatique, il est essentiel de comprendre les impacts du changement climatique. La variabilité de paramètres tels que la température et les précipitations provoquée par le changement climatique affecte différents systèmes de ressources. Dans ce cours, l'accent est mis sur les systèmes de l'eau, de l'énergie et de la terre. Le système terrestre est ici axé sur l'utilisation des terres et la production agricole. Dans la communauté du changement climatique, une expression courante est la suivante </a:t>
            </a:r>
            <a:r>
              <a:rPr lang="en-GB"/>
              <a:t>: </a:t>
            </a:r>
            <a:r>
              <a:rPr lang="en-GB" sz="1200">
                <a:solidFill>
                  <a:schemeClr val="dk1"/>
                </a:solidFill>
                <a:latin typeface="Calibri"/>
                <a:ea typeface="Calibri"/>
                <a:cs typeface="Calibri"/>
                <a:sym typeface="Calibri"/>
              </a:rPr>
              <a:t>"Si le changement climatique est le requin, l'eau est sa dent. C'est par le biais du cycle de l'eau que se manifestent bon nombre des effets du changement climatique. Les changements climatiques pourraient entraîner une modification des régimes de précipitations, ce qui provoquerait des sécheresses et des inondations. En ce qui concerne plus particulièrement le secteur de l'électricité dans le système énergétique, une augmentation de la température de surface pourrait entraîner une hausse de la demande de refroidissement. L'efficacité des centrales thermiques est également affectée par l'augmentation des températures de l'eau de refroidissement. Les infrastructures hydroélectriques sont vulnérables aux disponibilités en eau induites par le climat. Dans le système terrestre, une augmentation de la température devrait affecter la croissance des cultures. Il existe également une menace potentielle d'augmentation des infestations de parasites. Malgré l'augmentation des niveaux de dioxyde de carbone conduisant au verdissement de la terre, une forte concentration de dioxyde de carbone atmosphérique devrait réduire les concentrations de minéraux essentiels dans de nombreuses espèces végétales. Malgré certains liens directs entre les systèmes de ressources et le climat, ces systèmes ne sont pas isolés par nature.</a:t>
            </a:r>
            <a:endParaRPr/>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
        <p:nvSpPr>
          <p:cNvPr id="178" name="Google Shape;17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pic>
        <p:nvPicPr>
          <p:cNvPr id="15" name="Google Shape;15;p29"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29"/>
          <p:cNvSpPr txBox="1">
            <a:spLocks noGrp="1"/>
          </p:cNvSpPr>
          <p:nvPr>
            <p:ph type="ctrTitle"/>
          </p:nvPr>
        </p:nvSpPr>
        <p:spPr>
          <a:xfrm>
            <a:off x="651352" y="4301318"/>
            <a:ext cx="6663847"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Open Sans ExtraBold"/>
              <a:buNone/>
              <a:defRPr sz="40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1000"/>
              </a:spcBef>
              <a:spcAft>
                <a:spcPts val="0"/>
              </a:spcAft>
              <a:buClr>
                <a:schemeClr val="dk1"/>
              </a:buClr>
              <a:buSzPts val="1800"/>
              <a:buNone/>
              <a:defRPr sz="1800" b="1" i="0">
                <a:solidFill>
                  <a:schemeClr val="dk1"/>
                </a:solidFill>
                <a:latin typeface="Open Sans ExtraBold"/>
                <a:ea typeface="Open Sans ExtraBold"/>
                <a:cs typeface="Open Sans ExtraBold"/>
                <a:sym typeface="Open Sans ExtraBold"/>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p:nvPr/>
        </p:nvSpPr>
        <p:spPr>
          <a:xfrm>
            <a:off x="8455068" y="6112701"/>
            <a:ext cx="373693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chemeClr val="lt1"/>
                </a:solidFill>
                <a:latin typeface="Open Sans"/>
                <a:ea typeface="Open Sans"/>
                <a:cs typeface="Open Sans"/>
                <a:sym typeface="Open Sans"/>
              </a:rPr>
              <a:t>Version 1.0</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8"/>
        <p:cNvGrpSpPr/>
        <p:nvPr/>
      </p:nvGrpSpPr>
      <p:grpSpPr>
        <a:xfrm>
          <a:off x="0" y="0"/>
          <a:ext cx="0" cy="0"/>
          <a:chOff x="0" y="0"/>
          <a:chExt cx="0" cy="0"/>
        </a:xfrm>
      </p:grpSpPr>
      <p:sp>
        <p:nvSpPr>
          <p:cNvPr id="69" name="Google Shape;69;p38"/>
          <p:cNvSpPr txBox="1"/>
          <p:nvPr/>
        </p:nvSpPr>
        <p:spPr>
          <a:xfrm>
            <a:off x="9836954" y="5970068"/>
            <a:ext cx="2071027" cy="584775"/>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70" name="Google Shape;70;p38"/>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100000"/>
              </a:lnSpc>
              <a:spcBef>
                <a:spcPts val="1000"/>
              </a:spcBef>
              <a:spcAft>
                <a:spcPts val="0"/>
              </a:spcAft>
              <a:buClr>
                <a:schemeClr val="lt1"/>
              </a:buClr>
              <a:buSzPts val="800"/>
              <a:buFont typeface="Arial"/>
              <a:buNone/>
              <a:defRPr sz="800" b="0" i="0">
                <a:solidFill>
                  <a:schemeClr val="lt1"/>
                </a:solidFill>
                <a:latin typeface="Open Sans"/>
                <a:ea typeface="Open Sans"/>
                <a:cs typeface="Open Sans"/>
                <a:sym typeface="Open Sans"/>
              </a:defRPr>
            </a:lvl1pPr>
            <a:lvl2pPr marL="914400" lvl="1" indent="-228600" algn="ctr">
              <a:lnSpc>
                <a:spcPct val="10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10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10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10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8"/>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72" name="Google Shape;72;p38"/>
          <p:cNvSpPr>
            <a:spLocks noGrp="1"/>
          </p:cNvSpPr>
          <p:nvPr>
            <p:ph type="pic" idx="3"/>
          </p:nvPr>
        </p:nvSpPr>
        <p:spPr>
          <a:xfrm>
            <a:off x="9899650" y="2865438"/>
            <a:ext cx="931863" cy="820737"/>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30"/>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0"/>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200"/>
              </a:spcBef>
              <a:spcAft>
                <a:spcPts val="0"/>
              </a:spcAft>
              <a:buClr>
                <a:schemeClr val="dk1"/>
              </a:buClr>
              <a:buSzPts val="2000"/>
              <a:buChar char="•"/>
              <a:defRPr sz="2000" b="1"/>
            </a:lvl1pPr>
            <a:lvl2pPr marL="914400" lvl="1" indent="-330200" algn="l">
              <a:lnSpc>
                <a:spcPct val="100000"/>
              </a:lnSpc>
              <a:spcBef>
                <a:spcPts val="500"/>
              </a:spcBef>
              <a:spcAft>
                <a:spcPts val="0"/>
              </a:spcAft>
              <a:buClr>
                <a:schemeClr val="dk1"/>
              </a:buClr>
              <a:buSzPts val="1600"/>
              <a:buChar char="•"/>
              <a:defRPr sz="1600"/>
            </a:lvl2pPr>
            <a:lvl3pPr marL="1371600" lvl="2" indent="-330200" algn="l">
              <a:lnSpc>
                <a:spcPct val="100000"/>
              </a:lnSpc>
              <a:spcBef>
                <a:spcPts val="500"/>
              </a:spcBef>
              <a:spcAft>
                <a:spcPts val="0"/>
              </a:spcAft>
              <a:buClr>
                <a:schemeClr val="dk1"/>
              </a:buClr>
              <a:buSzPts val="1600"/>
              <a:buChar char="•"/>
              <a:defRPr sz="16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0"/>
          <p:cNvSpPr txBox="1">
            <a:spLocks noGrp="1"/>
          </p:cNvSpPr>
          <p:nvPr>
            <p:ph type="sldNum" idx="12"/>
          </p:nvPr>
        </p:nvSpPr>
        <p:spPr>
          <a:xfrm>
            <a:off x="11738529" y="6457571"/>
            <a:ext cx="453471"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lvl="1" indent="0" algn="ctr">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lvl="2" indent="0" algn="ctr">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lvl="3" indent="0" algn="ctr">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lvl="4" indent="0" algn="ctr">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lvl="5" indent="0" algn="ctr">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lvl="6" indent="0" algn="ctr">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lvl="7" indent="0" algn="ctr">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lvl="8" indent="0" algn="ctr">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ctr" rtl="0">
              <a:spcBef>
                <a:spcPts val="0"/>
              </a:spcBef>
              <a:spcAft>
                <a:spcPts val="0"/>
              </a:spcAft>
              <a:buNone/>
            </a:pPr>
            <a:fld id="{00000000-1234-1234-1234-123412341234}" type="slidenum">
              <a:rPr lang="en-GB"/>
              <a:t>‹#›</a:t>
            </a:fld>
            <a:endParaRPr/>
          </a:p>
        </p:txBody>
      </p:sp>
      <p:sp>
        <p:nvSpPr>
          <p:cNvPr id="23" name="Google Shape;23;p30"/>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rgbClr val="9CC2E5"/>
              </a:buClr>
              <a:buSzPts val="2000"/>
              <a:buNone/>
              <a:defRPr b="1" i="0">
                <a:solidFill>
                  <a:srgbClr val="9CC2E5"/>
                </a:solidFill>
                <a:latin typeface="Open Sans SemiBold"/>
                <a:ea typeface="Open Sans SemiBold"/>
                <a:cs typeface="Open Sans SemiBold"/>
                <a:sym typeface="Open Sans SemiBold"/>
              </a:defRPr>
            </a:lvl1pPr>
            <a:lvl2pPr marL="914400" lvl="1" indent="-228600" algn="l">
              <a:lnSpc>
                <a:spcPct val="100000"/>
              </a:lnSpc>
              <a:spcBef>
                <a:spcPts val="500"/>
              </a:spcBef>
              <a:spcAft>
                <a:spcPts val="0"/>
              </a:spcAft>
              <a:buClr>
                <a:schemeClr val="dk1"/>
              </a:buClr>
              <a:buSzPts val="1600"/>
              <a:buNone/>
              <a:defRPr b="1" i="0">
                <a:latin typeface="Quattrocento Sans"/>
                <a:ea typeface="Quattrocento Sans"/>
                <a:cs typeface="Quattrocento Sans"/>
                <a:sym typeface="Quattrocento Sans"/>
              </a:defRPr>
            </a:lvl2pPr>
            <a:lvl3pPr marL="1371600" lvl="2" indent="-228600" algn="l">
              <a:lnSpc>
                <a:spcPct val="10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10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10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body" idx="3"/>
          </p:nvPr>
        </p:nvSpPr>
        <p:spPr>
          <a:xfrm>
            <a:off x="8455844" y="5788058"/>
            <a:ext cx="3262886" cy="603315"/>
          </a:xfrm>
          <a:prstGeom prst="rect">
            <a:avLst/>
          </a:prstGeom>
          <a:noFill/>
          <a:ln>
            <a:noFill/>
          </a:ln>
        </p:spPr>
        <p:txBody>
          <a:bodyPr spcFirstLastPara="1" wrap="square" lIns="91425" tIns="45700" rIns="91425" bIns="45700" anchor="b" anchorCtr="0">
            <a:normAutofit/>
          </a:bodyPr>
          <a:lstStyle>
            <a:lvl1pPr marL="457200" lvl="0" indent="-228600" algn="r">
              <a:lnSpc>
                <a:spcPct val="100000"/>
              </a:lnSpc>
              <a:spcBef>
                <a:spcPts val="1000"/>
              </a:spcBef>
              <a:spcAft>
                <a:spcPts val="0"/>
              </a:spcAft>
              <a:buClr>
                <a:schemeClr val="dk1"/>
              </a:buClr>
              <a:buSzPts val="1400"/>
              <a:buNone/>
              <a:defRPr sz="1400" b="0" i="1">
                <a:latin typeface="Open Sans"/>
                <a:ea typeface="Open Sans"/>
                <a:cs typeface="Open Sans"/>
                <a:sym typeface="Open Sans"/>
              </a:defRPr>
            </a:lvl1pPr>
            <a:lvl2pPr marL="914400" lvl="1" indent="-228600" algn="l">
              <a:lnSpc>
                <a:spcPct val="100000"/>
              </a:lnSpc>
              <a:spcBef>
                <a:spcPts val="500"/>
              </a:spcBef>
              <a:spcAft>
                <a:spcPts val="0"/>
              </a:spcAft>
              <a:buClr>
                <a:schemeClr val="dk1"/>
              </a:buClr>
              <a:buSzPts val="1600"/>
              <a:buNone/>
              <a:defRPr/>
            </a:lvl2pPr>
            <a:lvl3pPr marL="1371600" lvl="2" indent="-228600" algn="l">
              <a:lnSpc>
                <a:spcPct val="100000"/>
              </a:lnSpc>
              <a:spcBef>
                <a:spcPts val="500"/>
              </a:spcBef>
              <a:spcAft>
                <a:spcPts val="0"/>
              </a:spcAft>
              <a:buClr>
                <a:schemeClr val="dk1"/>
              </a:buClr>
              <a:buSzPts val="1600"/>
              <a:buNone/>
              <a:defRPr/>
            </a:lvl3pPr>
            <a:lvl4pPr marL="1828800" lvl="3" indent="-228600" algn="l">
              <a:lnSpc>
                <a:spcPct val="100000"/>
              </a:lnSpc>
              <a:spcBef>
                <a:spcPts val="500"/>
              </a:spcBef>
              <a:spcAft>
                <a:spcPts val="0"/>
              </a:spcAft>
              <a:buClr>
                <a:schemeClr val="dk1"/>
              </a:buClr>
              <a:buSzPts val="1600"/>
              <a:buNone/>
              <a:defRPr/>
            </a:lvl4pPr>
            <a:lvl5pPr marL="2286000" lvl="4" indent="-228600" algn="l">
              <a:lnSpc>
                <a:spcPct val="10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5"/>
        <p:cNvGrpSpPr/>
        <p:nvPr/>
      </p:nvGrpSpPr>
      <p:grpSpPr>
        <a:xfrm>
          <a:off x="0" y="0"/>
          <a:ext cx="0" cy="0"/>
          <a:chOff x="0" y="0"/>
          <a:chExt cx="0" cy="0"/>
        </a:xfrm>
      </p:grpSpPr>
      <p:sp>
        <p:nvSpPr>
          <p:cNvPr id="26" name="Google Shape;26;p31"/>
          <p:cNvSpPr txBox="1">
            <a:spLocks noGrp="1"/>
          </p:cNvSpPr>
          <p:nvPr>
            <p:ph type="sldNum" idx="12"/>
          </p:nvPr>
        </p:nvSpPr>
        <p:spPr>
          <a:xfrm>
            <a:off x="11738529" y="6457571"/>
            <a:ext cx="453471"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pic>
        <p:nvPicPr>
          <p:cNvPr id="27" name="Google Shape;27;p31" descr="A screenshot of a computer&#10;&#10;Description automatically generated with low confidence"/>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8"/>
        <p:cNvGrpSpPr/>
        <p:nvPr/>
      </p:nvGrpSpPr>
      <p:grpSpPr>
        <a:xfrm>
          <a:off x="0" y="0"/>
          <a:ext cx="0" cy="0"/>
          <a:chOff x="0" y="0"/>
          <a:chExt cx="0" cy="0"/>
        </a:xfrm>
      </p:grpSpPr>
      <p:pic>
        <p:nvPicPr>
          <p:cNvPr id="29" name="Google Shape;29;p32"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32"/>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2"/>
          <p:cNvSpPr txBox="1">
            <a:spLocks noGrp="1"/>
          </p:cNvSpPr>
          <p:nvPr>
            <p:ph type="sldNum" idx="12"/>
          </p:nvPr>
        </p:nvSpPr>
        <p:spPr>
          <a:xfrm>
            <a:off x="11738529" y="6457571"/>
            <a:ext cx="453471"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
        <p:nvSpPr>
          <p:cNvPr id="33" name="Google Shape;33;p33"/>
          <p:cNvSpPr txBox="1">
            <a:spLocks noGrp="1"/>
          </p:cNvSpPr>
          <p:nvPr>
            <p:ph type="body" idx="1"/>
          </p:nvPr>
        </p:nvSpPr>
        <p:spPr>
          <a:xfrm>
            <a:off x="663574" y="2158738"/>
            <a:ext cx="5181600" cy="391212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30200" algn="l">
              <a:lnSpc>
                <a:spcPct val="100000"/>
              </a:lnSpc>
              <a:spcBef>
                <a:spcPts val="500"/>
              </a:spcBef>
              <a:spcAft>
                <a:spcPts val="0"/>
              </a:spcAft>
              <a:buClr>
                <a:schemeClr val="dk1"/>
              </a:buClr>
              <a:buSzPts val="1600"/>
              <a:buChar char="•"/>
              <a:defRPr sz="1600" b="0" i="0">
                <a:latin typeface="Open Sans"/>
                <a:ea typeface="Open Sans"/>
                <a:cs typeface="Open Sans"/>
                <a:sym typeface="Open Sans"/>
              </a:defRPr>
            </a:lvl2pPr>
            <a:lvl3pPr marL="1371600" lvl="2" indent="-330200" algn="l">
              <a:lnSpc>
                <a:spcPct val="100000"/>
              </a:lnSpc>
              <a:spcBef>
                <a:spcPts val="500"/>
              </a:spcBef>
              <a:spcAft>
                <a:spcPts val="0"/>
              </a:spcAft>
              <a:buClr>
                <a:schemeClr val="dk1"/>
              </a:buClr>
              <a:buSzPts val="1600"/>
              <a:buChar char="•"/>
              <a:defRPr sz="16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3"/>
          <p:cNvSpPr txBox="1">
            <a:spLocks noGrp="1"/>
          </p:cNvSpPr>
          <p:nvPr>
            <p:ph type="body" idx="2"/>
          </p:nvPr>
        </p:nvSpPr>
        <p:spPr>
          <a:xfrm>
            <a:off x="5997574" y="2158738"/>
            <a:ext cx="5181600" cy="391212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30200" algn="l">
              <a:lnSpc>
                <a:spcPct val="100000"/>
              </a:lnSpc>
              <a:spcBef>
                <a:spcPts val="500"/>
              </a:spcBef>
              <a:spcAft>
                <a:spcPts val="0"/>
              </a:spcAft>
              <a:buClr>
                <a:schemeClr val="dk1"/>
              </a:buClr>
              <a:buSzPts val="1600"/>
              <a:buChar char="•"/>
              <a:defRPr sz="1600" b="0"/>
            </a:lvl2pPr>
            <a:lvl3pPr marL="1371600" lvl="2" indent="-330200" algn="l">
              <a:lnSpc>
                <a:spcPct val="100000"/>
              </a:lnSpc>
              <a:spcBef>
                <a:spcPts val="500"/>
              </a:spcBef>
              <a:spcAft>
                <a:spcPts val="0"/>
              </a:spcAft>
              <a:buClr>
                <a:schemeClr val="dk1"/>
              </a:buClr>
              <a:buSzPts val="1600"/>
              <a:buChar char="•"/>
              <a:defRPr sz="16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3"/>
          <p:cNvSpPr txBox="1">
            <a:spLocks noGrp="1"/>
          </p:cNvSpPr>
          <p:nvPr>
            <p:ph type="sldNum" idx="12"/>
          </p:nvPr>
        </p:nvSpPr>
        <p:spPr>
          <a:xfrm>
            <a:off x="11738529" y="6457571"/>
            <a:ext cx="453471"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36" name="Google Shape;36;p33"/>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3"/>
          <p:cNvSpPr txBox="1">
            <a:spLocks noGrp="1"/>
          </p:cNvSpPr>
          <p:nvPr>
            <p:ph type="body" idx="3"/>
          </p:nvPr>
        </p:nvSpPr>
        <p:spPr>
          <a:xfrm>
            <a:off x="8465269" y="5750351"/>
            <a:ext cx="326282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10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3"/>
          <p:cNvSpPr txBox="1">
            <a:spLocks noGrp="1"/>
          </p:cNvSpPr>
          <p:nvPr>
            <p:ph type="body" idx="4"/>
          </p:nvPr>
        </p:nvSpPr>
        <p:spPr>
          <a:xfrm>
            <a:off x="663575" y="6127955"/>
            <a:ext cx="2500158" cy="26341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rgbClr val="1D1C1D"/>
              </a:buClr>
              <a:buSzPts val="1000"/>
              <a:buFont typeface="Open Sans"/>
              <a:buNone/>
              <a:defRPr sz="1000" b="0" i="0">
                <a:solidFill>
                  <a:srgbClr val="1D1C1D"/>
                </a:solidFill>
                <a:latin typeface="Open Sans"/>
                <a:ea typeface="Open Sans"/>
                <a:cs typeface="Open Sans"/>
                <a:sym typeface="Open Sans"/>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9"/>
        <p:cNvGrpSpPr/>
        <p:nvPr/>
      </p:nvGrpSpPr>
      <p:grpSpPr>
        <a:xfrm>
          <a:off x="0" y="0"/>
          <a:ext cx="0" cy="0"/>
          <a:chOff x="0" y="0"/>
          <a:chExt cx="0" cy="0"/>
        </a:xfrm>
      </p:grpSpPr>
      <p:sp>
        <p:nvSpPr>
          <p:cNvPr id="40" name="Google Shape;40;p34"/>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4"/>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000"/>
              <a:buNone/>
              <a:defRPr sz="2000" b="1" i="0">
                <a:latin typeface="Open Sans SemiBold"/>
                <a:ea typeface="Open Sans SemiBold"/>
                <a:cs typeface="Open Sans SemiBold"/>
                <a:sym typeface="Open Sans SemiBold"/>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34"/>
          <p:cNvSpPr txBox="1">
            <a:spLocks noGrp="1"/>
          </p:cNvSpPr>
          <p:nvPr>
            <p:ph type="body" idx="2"/>
          </p:nvPr>
        </p:nvSpPr>
        <p:spPr>
          <a:xfrm>
            <a:off x="663575" y="2910427"/>
            <a:ext cx="5157787" cy="3160435"/>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rgbClr val="C00000"/>
              </a:buClr>
              <a:buSzPts val="2000"/>
              <a:buChar char="•"/>
              <a:defRPr sz="2000" b="1" i="0">
                <a:solidFill>
                  <a:srgbClr val="C00000"/>
                </a:solidFill>
                <a:latin typeface="Open Sans SemiBold"/>
                <a:ea typeface="Open Sans SemiBold"/>
                <a:cs typeface="Open Sans SemiBold"/>
                <a:sym typeface="Open Sans SemiBold"/>
              </a:defRPr>
            </a:lvl1pPr>
            <a:lvl2pPr marL="914400" lvl="1" indent="-330200" algn="l">
              <a:lnSpc>
                <a:spcPct val="100000"/>
              </a:lnSpc>
              <a:spcBef>
                <a:spcPts val="500"/>
              </a:spcBef>
              <a:spcAft>
                <a:spcPts val="0"/>
              </a:spcAft>
              <a:buClr>
                <a:schemeClr val="dk1"/>
              </a:buClr>
              <a:buSzPts val="1600"/>
              <a:buChar char="•"/>
              <a:defRPr sz="1600" b="0" i="0">
                <a:latin typeface="Open Sans"/>
                <a:ea typeface="Open Sans"/>
                <a:cs typeface="Open Sans"/>
                <a:sym typeface="Open Sans"/>
              </a:defRPr>
            </a:lvl2pPr>
            <a:lvl3pPr marL="1371600" lvl="2" indent="-330200" algn="l">
              <a:lnSpc>
                <a:spcPct val="100000"/>
              </a:lnSpc>
              <a:spcBef>
                <a:spcPts val="500"/>
              </a:spcBef>
              <a:spcAft>
                <a:spcPts val="0"/>
              </a:spcAft>
              <a:buClr>
                <a:schemeClr val="dk1"/>
              </a:buClr>
              <a:buSzPts val="1600"/>
              <a:buChar char="•"/>
              <a:defRPr sz="1600">
                <a:latin typeface="Open Sans"/>
                <a:ea typeface="Open Sans"/>
                <a:cs typeface="Open Sans"/>
                <a:sym typeface="Open Sans"/>
              </a:defRPr>
            </a:lvl3pPr>
            <a:lvl4pPr marL="1828800" lvl="3" indent="-330200" algn="l">
              <a:lnSpc>
                <a:spcPct val="100000"/>
              </a:lnSpc>
              <a:spcBef>
                <a:spcPts val="500"/>
              </a:spcBef>
              <a:spcAft>
                <a:spcPts val="0"/>
              </a:spcAft>
              <a:buClr>
                <a:schemeClr val="dk1"/>
              </a:buClr>
              <a:buSzPts val="1600"/>
              <a:buChar char="•"/>
              <a:defRPr sz="1600">
                <a:latin typeface="Open Sans"/>
                <a:ea typeface="Open Sans"/>
                <a:cs typeface="Open Sans"/>
                <a:sym typeface="Open Sans"/>
              </a:defRPr>
            </a:lvl4pPr>
            <a:lvl5pPr marL="2286000" lvl="4" indent="-330200" algn="l">
              <a:lnSpc>
                <a:spcPct val="100000"/>
              </a:lnSpc>
              <a:spcBef>
                <a:spcPts val="500"/>
              </a:spcBef>
              <a:spcAft>
                <a:spcPts val="0"/>
              </a:spcAft>
              <a:buClr>
                <a:schemeClr val="dk1"/>
              </a:buClr>
              <a:buSzPts val="1600"/>
              <a:buChar char="•"/>
              <a:defRPr sz="1600">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4"/>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000"/>
              <a:buNone/>
              <a:defRPr sz="20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34"/>
          <p:cNvSpPr txBox="1">
            <a:spLocks noGrp="1"/>
          </p:cNvSpPr>
          <p:nvPr>
            <p:ph type="body" idx="4"/>
          </p:nvPr>
        </p:nvSpPr>
        <p:spPr>
          <a:xfrm>
            <a:off x="6172200" y="2910427"/>
            <a:ext cx="5183188" cy="3160435"/>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rgbClr val="2E75B5"/>
              </a:buClr>
              <a:buSzPts val="2000"/>
              <a:buChar char="•"/>
              <a:defRPr>
                <a:solidFill>
                  <a:srgbClr val="2E75B5"/>
                </a:solidFill>
              </a:defRPr>
            </a:lvl1pPr>
            <a:lvl2pPr marL="914400" lvl="1" indent="-330200" algn="l">
              <a:lnSpc>
                <a:spcPct val="100000"/>
              </a:lnSpc>
              <a:spcBef>
                <a:spcPts val="500"/>
              </a:spcBef>
              <a:spcAft>
                <a:spcPts val="0"/>
              </a:spcAft>
              <a:buClr>
                <a:schemeClr val="dk1"/>
              </a:buClr>
              <a:buSzPts val="1600"/>
              <a:buChar char="•"/>
              <a:defRPr sz="1600" b="0" i="0">
                <a:latin typeface="Open Sans"/>
                <a:ea typeface="Open Sans"/>
                <a:cs typeface="Open Sans"/>
                <a:sym typeface="Open Sans"/>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4"/>
          <p:cNvSpPr txBox="1">
            <a:spLocks noGrp="1"/>
          </p:cNvSpPr>
          <p:nvPr>
            <p:ph type="sldNum" idx="12"/>
          </p:nvPr>
        </p:nvSpPr>
        <p:spPr>
          <a:xfrm>
            <a:off x="11738529" y="6457571"/>
            <a:ext cx="453471"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46" name="Google Shape;46;p34"/>
          <p:cNvSpPr txBox="1">
            <a:spLocks noGrp="1"/>
          </p:cNvSpPr>
          <p:nvPr>
            <p:ph type="body" idx="5"/>
          </p:nvPr>
        </p:nvSpPr>
        <p:spPr>
          <a:xfrm>
            <a:off x="8465269" y="5750351"/>
            <a:ext cx="326282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10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4"/>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rgbClr val="9CC2E5"/>
              </a:buClr>
              <a:buSzPts val="2000"/>
              <a:buFont typeface="Open Sans SemiBold"/>
              <a:buNone/>
              <a:defRPr b="1" i="0">
                <a:solidFill>
                  <a:srgbClr val="9CC2E5"/>
                </a:solidFill>
                <a:latin typeface="Open Sans SemiBold"/>
                <a:ea typeface="Open Sans SemiBold"/>
                <a:cs typeface="Open Sans SemiBold"/>
                <a:sym typeface="Open Sans SemiBold"/>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7"/>
          </p:nvPr>
        </p:nvSpPr>
        <p:spPr>
          <a:xfrm>
            <a:off x="663575" y="6127955"/>
            <a:ext cx="2500158" cy="26341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rgbClr val="1D1C1D"/>
              </a:buClr>
              <a:buSzPts val="1000"/>
              <a:buFont typeface="Open Sans"/>
              <a:buNone/>
              <a:defRPr sz="1000" b="0" i="0">
                <a:solidFill>
                  <a:srgbClr val="1D1C1D"/>
                </a:solidFill>
                <a:latin typeface="Open Sans"/>
                <a:ea typeface="Open Sans"/>
                <a:cs typeface="Open Sans"/>
                <a:sym typeface="Open Sans"/>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49"/>
        <p:cNvGrpSpPr/>
        <p:nvPr/>
      </p:nvGrpSpPr>
      <p:grpSpPr>
        <a:xfrm>
          <a:off x="0" y="0"/>
          <a:ext cx="0" cy="0"/>
          <a:chOff x="0" y="0"/>
          <a:chExt cx="0" cy="0"/>
        </a:xfrm>
      </p:grpSpPr>
      <p:sp>
        <p:nvSpPr>
          <p:cNvPr id="50" name="Google Shape;50;p35"/>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5"/>
          <p:cNvSpPr txBox="1">
            <a:spLocks noGrp="1"/>
          </p:cNvSpPr>
          <p:nvPr>
            <p:ph type="body" idx="1"/>
          </p:nvPr>
        </p:nvSpPr>
        <p:spPr>
          <a:xfrm>
            <a:off x="663575" y="2455273"/>
            <a:ext cx="10626096" cy="45515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000"/>
              <a:buNone/>
              <a:defRPr sz="2000" b="1" i="0">
                <a:latin typeface="Open Sans SemiBold"/>
                <a:ea typeface="Open Sans SemiBold"/>
                <a:cs typeface="Open Sans SemiBold"/>
                <a:sym typeface="Open Sans SemiBold"/>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35"/>
          <p:cNvSpPr txBox="1">
            <a:spLocks noGrp="1"/>
          </p:cNvSpPr>
          <p:nvPr>
            <p:ph type="body" idx="2"/>
          </p:nvPr>
        </p:nvSpPr>
        <p:spPr>
          <a:xfrm>
            <a:off x="663575" y="2910427"/>
            <a:ext cx="10626096" cy="3160435"/>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rgbClr val="2E75B5"/>
              </a:buClr>
              <a:buSzPts val="2000"/>
              <a:buChar char="•"/>
              <a:defRPr sz="2000" b="1" i="0">
                <a:solidFill>
                  <a:srgbClr val="2E75B5"/>
                </a:solidFill>
                <a:latin typeface="Open Sans SemiBold"/>
                <a:ea typeface="Open Sans SemiBold"/>
                <a:cs typeface="Open Sans SemiBold"/>
                <a:sym typeface="Open Sans SemiBold"/>
              </a:defRPr>
            </a:lvl1pPr>
            <a:lvl2pPr marL="914400" lvl="1" indent="-330200" algn="l">
              <a:lnSpc>
                <a:spcPct val="100000"/>
              </a:lnSpc>
              <a:spcBef>
                <a:spcPts val="500"/>
              </a:spcBef>
              <a:spcAft>
                <a:spcPts val="0"/>
              </a:spcAft>
              <a:buClr>
                <a:schemeClr val="dk1"/>
              </a:buClr>
              <a:buSzPts val="1600"/>
              <a:buChar char="•"/>
              <a:defRPr sz="1600" b="0" i="0">
                <a:latin typeface="Open Sans"/>
                <a:ea typeface="Open Sans"/>
                <a:cs typeface="Open Sans"/>
                <a:sym typeface="Open Sans"/>
              </a:defRPr>
            </a:lvl2pPr>
            <a:lvl3pPr marL="1371600" lvl="2" indent="-330200" algn="l">
              <a:lnSpc>
                <a:spcPct val="100000"/>
              </a:lnSpc>
              <a:spcBef>
                <a:spcPts val="500"/>
              </a:spcBef>
              <a:spcAft>
                <a:spcPts val="0"/>
              </a:spcAft>
              <a:buClr>
                <a:schemeClr val="dk1"/>
              </a:buClr>
              <a:buSzPts val="1600"/>
              <a:buChar char="•"/>
              <a:defRPr>
                <a:latin typeface="Open Sans"/>
                <a:ea typeface="Open Sans"/>
                <a:cs typeface="Open Sans"/>
                <a:sym typeface="Open Sans"/>
              </a:defRPr>
            </a:lvl3pPr>
            <a:lvl4pPr marL="1828800" lvl="3" indent="-330200" algn="l">
              <a:lnSpc>
                <a:spcPct val="100000"/>
              </a:lnSpc>
              <a:spcBef>
                <a:spcPts val="500"/>
              </a:spcBef>
              <a:spcAft>
                <a:spcPts val="0"/>
              </a:spcAft>
              <a:buClr>
                <a:schemeClr val="dk1"/>
              </a:buClr>
              <a:buSzPts val="1600"/>
              <a:buChar char="•"/>
              <a:defRPr>
                <a:latin typeface="Open Sans"/>
                <a:ea typeface="Open Sans"/>
                <a:cs typeface="Open Sans"/>
                <a:sym typeface="Open Sans"/>
              </a:defRPr>
            </a:lvl4pPr>
            <a:lvl5pPr marL="2286000" lvl="4" indent="-330200" algn="l">
              <a:lnSpc>
                <a:spcPct val="100000"/>
              </a:lnSpc>
              <a:spcBef>
                <a:spcPts val="500"/>
              </a:spcBef>
              <a:spcAft>
                <a:spcPts val="0"/>
              </a:spcAft>
              <a:buClr>
                <a:schemeClr val="dk1"/>
              </a:buClr>
              <a:buSzPts val="16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5"/>
          <p:cNvSpPr txBox="1">
            <a:spLocks noGrp="1"/>
          </p:cNvSpPr>
          <p:nvPr>
            <p:ph type="sldNum" idx="12"/>
          </p:nvPr>
        </p:nvSpPr>
        <p:spPr>
          <a:xfrm>
            <a:off x="11738529" y="6457571"/>
            <a:ext cx="453471"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54" name="Google Shape;54;p35"/>
          <p:cNvSpPr txBox="1">
            <a:spLocks noGrp="1"/>
          </p:cNvSpPr>
          <p:nvPr>
            <p:ph type="body" idx="3"/>
          </p:nvPr>
        </p:nvSpPr>
        <p:spPr>
          <a:xfrm>
            <a:off x="8465269" y="5750351"/>
            <a:ext cx="326282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10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5"/>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rgbClr val="9CC2E5"/>
              </a:buClr>
              <a:buSzPts val="2000"/>
              <a:buFont typeface="Open Sans SemiBold"/>
              <a:buNone/>
              <a:defRPr b="1" i="0">
                <a:solidFill>
                  <a:srgbClr val="9CC2E5"/>
                </a:solidFill>
                <a:latin typeface="Open Sans SemiBold"/>
                <a:ea typeface="Open Sans SemiBold"/>
                <a:cs typeface="Open Sans SemiBold"/>
                <a:sym typeface="Open Sans SemiBold"/>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5"/>
          <p:cNvSpPr txBox="1">
            <a:spLocks noGrp="1"/>
          </p:cNvSpPr>
          <p:nvPr>
            <p:ph type="body" idx="5"/>
          </p:nvPr>
        </p:nvSpPr>
        <p:spPr>
          <a:xfrm>
            <a:off x="663575" y="6127955"/>
            <a:ext cx="2500158" cy="26341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rgbClr val="1D1C1D"/>
              </a:buClr>
              <a:buSzPts val="1000"/>
              <a:buFont typeface="Open Sans"/>
              <a:buNone/>
              <a:defRPr sz="1000" b="0" i="0">
                <a:solidFill>
                  <a:srgbClr val="1D1C1D"/>
                </a:solidFill>
                <a:latin typeface="Open Sans"/>
                <a:ea typeface="Open Sans"/>
                <a:cs typeface="Open Sans"/>
                <a:sym typeface="Open Sans"/>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7"/>
        <p:cNvGrpSpPr/>
        <p:nvPr/>
      </p:nvGrpSpPr>
      <p:grpSpPr>
        <a:xfrm>
          <a:off x="0" y="0"/>
          <a:ext cx="0" cy="0"/>
          <a:chOff x="0" y="0"/>
          <a:chExt cx="0" cy="0"/>
        </a:xfrm>
      </p:grpSpPr>
      <p:pic>
        <p:nvPicPr>
          <p:cNvPr id="58" name="Google Shape;58;p36"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9" name="Google Shape;59;p36"/>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6"/>
          <p:cNvSpPr txBox="1">
            <a:spLocks noGrp="1"/>
          </p:cNvSpPr>
          <p:nvPr>
            <p:ph type="sldNum" idx="12"/>
          </p:nvPr>
        </p:nvSpPr>
        <p:spPr>
          <a:xfrm>
            <a:off x="11738529" y="6457571"/>
            <a:ext cx="453471"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61" name="Google Shape;61;p36"/>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30200" algn="l">
              <a:lnSpc>
                <a:spcPct val="100000"/>
              </a:lnSpc>
              <a:spcBef>
                <a:spcPts val="500"/>
              </a:spcBef>
              <a:spcAft>
                <a:spcPts val="0"/>
              </a:spcAft>
              <a:buClr>
                <a:schemeClr val="dk1"/>
              </a:buClr>
              <a:buSzPts val="1600"/>
              <a:buFont typeface="Calibri"/>
              <a:buAutoNum type="arabicPeriod"/>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62"/>
        <p:cNvGrpSpPr/>
        <p:nvPr/>
      </p:nvGrpSpPr>
      <p:grpSpPr>
        <a:xfrm>
          <a:off x="0" y="0"/>
          <a:ext cx="0" cy="0"/>
          <a:chOff x="0" y="0"/>
          <a:chExt cx="0" cy="0"/>
        </a:xfrm>
      </p:grpSpPr>
      <p:pic>
        <p:nvPicPr>
          <p:cNvPr id="63" name="Google Shape;63;p3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4" name="Google Shape;64;p37"/>
          <p:cNvSpPr txBox="1">
            <a:spLocks noGrp="1"/>
          </p:cNvSpPr>
          <p:nvPr>
            <p:ph type="sldNum" idx="12"/>
          </p:nvPr>
        </p:nvSpPr>
        <p:spPr>
          <a:xfrm>
            <a:off x="11738529" y="6457571"/>
            <a:ext cx="453471"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grpSp>
        <p:nvGrpSpPr>
          <p:cNvPr id="65" name="Google Shape;65;p37"/>
          <p:cNvGrpSpPr/>
          <p:nvPr/>
        </p:nvGrpSpPr>
        <p:grpSpPr>
          <a:xfrm>
            <a:off x="10464504" y="866053"/>
            <a:ext cx="955530" cy="955530"/>
            <a:chOff x="9022202" y="727174"/>
            <a:chExt cx="955530" cy="955530"/>
          </a:xfrm>
        </p:grpSpPr>
        <p:sp>
          <p:nvSpPr>
            <p:cNvPr id="66" name="Google Shape;66;p37"/>
            <p:cNvSpPr/>
            <p:nvPr/>
          </p:nvSpPr>
          <p:spPr>
            <a:xfrm>
              <a:off x="9022202" y="727174"/>
              <a:ext cx="955530" cy="95553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7" name="Google Shape;67;p37" descr="Track5_Lecture1_Slide25.mp3"/>
            <p:cNvPicPr preferRelativeResize="0"/>
            <p:nvPr/>
          </p:nvPicPr>
          <p:blipFill rotWithShape="1">
            <a:blip r:embed="rId3">
              <a:alphaModFix/>
            </a:blip>
            <a:srcRect/>
            <a:stretch/>
          </p:blipFill>
          <p:spPr>
            <a:xfrm>
              <a:off x="9093567" y="798539"/>
              <a:ext cx="812800" cy="81280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8" descr="Graphical user interface, text&#10;&#10;Description automatically generated"/>
          <p:cNvPicPr preferRelativeResize="0"/>
          <p:nvPr/>
        </p:nvPicPr>
        <p:blipFill rotWithShape="1">
          <a:blip r:embed="rId12">
            <a:alphaModFix/>
          </a:blip>
          <a:srcRect/>
          <a:stretch/>
        </p:blipFill>
        <p:spPr>
          <a:xfrm>
            <a:off x="0" y="0"/>
            <a:ext cx="12192000" cy="6858000"/>
          </a:xfrm>
          <a:prstGeom prst="rect">
            <a:avLst/>
          </a:prstGeom>
          <a:noFill/>
          <a:ln>
            <a:noFill/>
          </a:ln>
        </p:spPr>
      </p:pic>
      <p:sp>
        <p:nvSpPr>
          <p:cNvPr id="11" name="Google Shape;11;p28"/>
          <p:cNvSpPr txBox="1">
            <a:spLocks noGrp="1"/>
          </p:cNvSpPr>
          <p:nvPr>
            <p:ph type="title"/>
          </p:nvPr>
        </p:nvSpPr>
        <p:spPr>
          <a:xfrm>
            <a:off x="663880" y="681037"/>
            <a:ext cx="1068992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8"/>
          <p:cNvSpPr txBox="1">
            <a:spLocks noGrp="1"/>
          </p:cNvSpPr>
          <p:nvPr>
            <p:ph type="body" idx="1"/>
          </p:nvPr>
        </p:nvSpPr>
        <p:spPr>
          <a:xfrm>
            <a:off x="663880" y="2558970"/>
            <a:ext cx="10689920" cy="3721689"/>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1000"/>
              </a:spcBef>
              <a:spcAft>
                <a:spcPts val="0"/>
              </a:spcAft>
              <a:buClr>
                <a:schemeClr val="dk1"/>
              </a:buClr>
              <a:buSzPts val="2000"/>
              <a:buFont typeface="Arial"/>
              <a:buChar char="•"/>
              <a:defRPr sz="2000" b="1" i="0" u="none" strike="noStrike" cap="none">
                <a:solidFill>
                  <a:schemeClr val="dk1"/>
                </a:solidFill>
                <a:latin typeface="Open Sans SemiBold"/>
                <a:ea typeface="Open Sans SemiBold"/>
                <a:cs typeface="Open Sans SemiBold"/>
                <a:sym typeface="Open Sans SemiBold"/>
              </a:defRPr>
            </a:lvl1pPr>
            <a:lvl2pPr marL="914400" marR="0" lvl="1"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2pPr>
            <a:lvl3pPr marL="1371600" marR="0" lvl="2"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sldNum" idx="12"/>
          </p:nvPr>
        </p:nvSpPr>
        <p:spPr>
          <a:xfrm>
            <a:off x="11738529" y="6457571"/>
            <a:ext cx="453471"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chemeClr val="lt1"/>
                </a:solidFill>
                <a:latin typeface="Open Sans"/>
                <a:ea typeface="Open Sans"/>
                <a:cs typeface="Open Sans"/>
                <a:sym typeface="Open Sans"/>
              </a:defRPr>
            </a:lvl1pPr>
            <a:lvl2pPr marL="0" marR="0" lvl="1" indent="0" algn="ctr" rtl="0">
              <a:spcBef>
                <a:spcPts val="0"/>
              </a:spcBef>
              <a:buNone/>
              <a:defRPr sz="1400" b="1" i="0" u="none" strike="noStrike" cap="none">
                <a:solidFill>
                  <a:schemeClr val="lt1"/>
                </a:solidFill>
                <a:latin typeface="Open Sans"/>
                <a:ea typeface="Open Sans"/>
                <a:cs typeface="Open Sans"/>
                <a:sym typeface="Open Sans"/>
              </a:defRPr>
            </a:lvl2pPr>
            <a:lvl3pPr marL="0" marR="0" lvl="2" indent="0" algn="ctr" rtl="0">
              <a:spcBef>
                <a:spcPts val="0"/>
              </a:spcBef>
              <a:buNone/>
              <a:defRPr sz="1400" b="1" i="0" u="none" strike="noStrike" cap="none">
                <a:solidFill>
                  <a:schemeClr val="lt1"/>
                </a:solidFill>
                <a:latin typeface="Open Sans"/>
                <a:ea typeface="Open Sans"/>
                <a:cs typeface="Open Sans"/>
                <a:sym typeface="Open Sans"/>
              </a:defRPr>
            </a:lvl3pPr>
            <a:lvl4pPr marL="0" marR="0" lvl="3" indent="0" algn="ctr" rtl="0">
              <a:spcBef>
                <a:spcPts val="0"/>
              </a:spcBef>
              <a:buNone/>
              <a:defRPr sz="1400" b="1" i="0" u="none" strike="noStrike" cap="none">
                <a:solidFill>
                  <a:schemeClr val="lt1"/>
                </a:solidFill>
                <a:latin typeface="Open Sans"/>
                <a:ea typeface="Open Sans"/>
                <a:cs typeface="Open Sans"/>
                <a:sym typeface="Open Sans"/>
              </a:defRPr>
            </a:lvl4pPr>
            <a:lvl5pPr marL="0" marR="0" lvl="4" indent="0" algn="ctr" rtl="0">
              <a:spcBef>
                <a:spcPts val="0"/>
              </a:spcBef>
              <a:buNone/>
              <a:defRPr sz="1400" b="1" i="0" u="none" strike="noStrike" cap="none">
                <a:solidFill>
                  <a:schemeClr val="lt1"/>
                </a:solidFill>
                <a:latin typeface="Open Sans"/>
                <a:ea typeface="Open Sans"/>
                <a:cs typeface="Open Sans"/>
                <a:sym typeface="Open Sans"/>
              </a:defRPr>
            </a:lvl5pPr>
            <a:lvl6pPr marL="0" marR="0" lvl="5" indent="0" algn="ctr" rtl="0">
              <a:spcBef>
                <a:spcPts val="0"/>
              </a:spcBef>
              <a:buNone/>
              <a:defRPr sz="1400" b="1" i="0" u="none" strike="noStrike" cap="none">
                <a:solidFill>
                  <a:schemeClr val="lt1"/>
                </a:solidFill>
                <a:latin typeface="Open Sans"/>
                <a:ea typeface="Open Sans"/>
                <a:cs typeface="Open Sans"/>
                <a:sym typeface="Open Sans"/>
              </a:defRPr>
            </a:lvl6pPr>
            <a:lvl7pPr marL="0" marR="0" lvl="6" indent="0" algn="ctr" rtl="0">
              <a:spcBef>
                <a:spcPts val="0"/>
              </a:spcBef>
              <a:buNone/>
              <a:defRPr sz="1400" b="1" i="0" u="none" strike="noStrike" cap="none">
                <a:solidFill>
                  <a:schemeClr val="lt1"/>
                </a:solidFill>
                <a:latin typeface="Open Sans"/>
                <a:ea typeface="Open Sans"/>
                <a:cs typeface="Open Sans"/>
                <a:sym typeface="Open Sans"/>
              </a:defRPr>
            </a:lvl7pPr>
            <a:lvl8pPr marL="0" marR="0" lvl="7" indent="0" algn="ctr" rtl="0">
              <a:spcBef>
                <a:spcPts val="0"/>
              </a:spcBef>
              <a:buNone/>
              <a:defRPr sz="1400" b="1" i="0" u="none" strike="noStrike" cap="none">
                <a:solidFill>
                  <a:schemeClr val="lt1"/>
                </a:solidFill>
                <a:latin typeface="Open Sans"/>
                <a:ea typeface="Open Sans"/>
                <a:cs typeface="Open Sans"/>
                <a:sym typeface="Open Sans"/>
              </a:defRPr>
            </a:lvl8pPr>
            <a:lvl9pPr marL="0" marR="0" lvl="8" indent="0" algn="ctr" rtl="0">
              <a:spcBef>
                <a:spcPts val="0"/>
              </a:spcBef>
              <a:buNone/>
              <a:defRPr sz="1400" b="1" i="0" u="none" strike="noStrike" cap="none">
                <a:solidFill>
                  <a:schemeClr val="lt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90896682@N06/8264025043" TargetMode="External"/><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90896682@N0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unsplash.com/@gyostimages?utm_source=unsplash&amp;utm_medium=referral&amp;utm_content=creditCopyText" TargetMode="External"/><Relationship Id="rId7"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hyperlink" Target="https://unsplash.com/s/photos/hydropower?utm_source=unsplash&amp;utm_medium=referral&amp;utm_content=creditCopyTex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787/9789264301993-e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ipcc.ch/report/ar5/wg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pcc.ch/report/ar5/wg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nd/2.0/?ref=ccsearch&amp;atype=rich" TargetMode="External"/><Relationship Id="rId13" Type="http://schemas.openxmlformats.org/officeDocument/2006/relationships/image" Target="../media/image8.jpg"/><Relationship Id="rId3" Type="http://schemas.openxmlformats.org/officeDocument/2006/relationships/hyperlink" Target="https://www.flickr.com/photos/24662369@N07/11294706985" TargetMode="External"/><Relationship Id="rId7" Type="http://schemas.openxmlformats.org/officeDocument/2006/relationships/hyperlink" Target="https://www.flickr.com/photos/35483578@N03" TargetMode="External"/><Relationship Id="rId12"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flickr.com/photos/35483578@N03/15279859192" TargetMode="External"/><Relationship Id="rId11" Type="http://schemas.openxmlformats.org/officeDocument/2006/relationships/image" Target="../media/image6.jpg"/><Relationship Id="rId5" Type="http://schemas.openxmlformats.org/officeDocument/2006/relationships/hyperlink" Target="https://creativecommons.org/licenses/by/2.0/?ref=ccsearch&amp;atype=rich" TargetMode="External"/><Relationship Id="rId10" Type="http://schemas.openxmlformats.org/officeDocument/2006/relationships/hyperlink" Target="https://www.flickr.com/photos/76523360@N03" TargetMode="External"/><Relationship Id="rId4" Type="http://schemas.openxmlformats.org/officeDocument/2006/relationships/hyperlink" Target="https://www.flickr.com/photos/24662369@N07" TargetMode="External"/><Relationship Id="rId9" Type="http://schemas.openxmlformats.org/officeDocument/2006/relationships/hyperlink" Target="https://www.flickr.com/photos/76523360@N03/9554405492"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creativecommons.org/licenses/by-sa/3.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cdc.noaa.gov/global-warming/temperature-chang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bbc.com/news/science-environment-24021772" TargetMode="External"/><Relationship Id="rId4" Type="http://schemas.openxmlformats.org/officeDocument/2006/relationships/hyperlink" Target="https://www.ipcc.ch/sr1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
          <p:cNvSpPr txBox="1">
            <a:spLocks noGrp="1"/>
          </p:cNvSpPr>
          <p:nvPr>
            <p:ph type="subTitle" idx="1"/>
          </p:nvPr>
        </p:nvSpPr>
        <p:spPr>
          <a:xfrm>
            <a:off x="681600" y="4163775"/>
            <a:ext cx="3045300" cy="3612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100000"/>
              </a:lnSpc>
              <a:spcBef>
                <a:spcPts val="0"/>
              </a:spcBef>
              <a:spcAft>
                <a:spcPts val="0"/>
              </a:spcAft>
              <a:buClr>
                <a:schemeClr val="dk1"/>
              </a:buClr>
              <a:buSzPts val="1800"/>
              <a:buNone/>
            </a:pPr>
            <a:r>
              <a:rPr lang="en-GB"/>
              <a:t>Introduction aux CLEW</a:t>
            </a:r>
            <a:endParaRPr/>
          </a:p>
        </p:txBody>
      </p:sp>
      <p:sp>
        <p:nvSpPr>
          <p:cNvPr id="79" name="Google Shape;79;p1"/>
          <p:cNvSpPr txBox="1">
            <a:spLocks noGrp="1"/>
          </p:cNvSpPr>
          <p:nvPr>
            <p:ph type="ctrTitle"/>
          </p:nvPr>
        </p:nvSpPr>
        <p:spPr>
          <a:xfrm>
            <a:off x="651352" y="4301318"/>
            <a:ext cx="6663847" cy="194875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000"/>
              <a:buFont typeface="Open Sans ExtraBold"/>
              <a:buNone/>
            </a:pPr>
            <a:r>
              <a:rPr lang="en-GB">
                <a:solidFill>
                  <a:schemeClr val="lt1"/>
                </a:solidFill>
                <a:latin typeface="Open Sans ExtraBold"/>
                <a:ea typeface="Open Sans ExtraBold"/>
                <a:cs typeface="Open Sans ExtraBold"/>
                <a:sym typeface="Open Sans ExtraBold"/>
              </a:rPr>
              <a:t>LECTURE 10</a:t>
            </a:r>
            <a:br>
              <a:rPr lang="en-GB"/>
            </a:br>
            <a:r>
              <a:rPr lang="en-GB">
                <a:latin typeface="Open Sans ExtraBold"/>
                <a:ea typeface="Open Sans ExtraBold"/>
                <a:cs typeface="Open Sans ExtraBold"/>
                <a:sym typeface="Open Sans ExtraBold"/>
              </a:rPr>
              <a:t>LE SYSTÈME </a:t>
            </a:r>
            <a:br>
              <a:rPr lang="en-GB">
                <a:latin typeface="Open Sans ExtraBold"/>
                <a:ea typeface="Open Sans ExtraBold"/>
                <a:cs typeface="Open Sans ExtraBold"/>
                <a:sym typeface="Open Sans ExtraBold"/>
              </a:rPr>
            </a:br>
            <a:r>
              <a:rPr lang="en-GB">
                <a:latin typeface="Open Sans ExtraBold"/>
                <a:ea typeface="Open Sans ExtraBold"/>
                <a:cs typeface="Open Sans ExtraBold"/>
                <a:sym typeface="Open Sans ExtraBold"/>
              </a:rPr>
              <a:t>Partie II</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0"/>
          <p:cNvSpPr txBox="1"/>
          <p:nvPr/>
        </p:nvSpPr>
        <p:spPr>
          <a:xfrm>
            <a:off x="663575" y="564481"/>
            <a:ext cx="99096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10.2 Impacts du changement climatique</a:t>
            </a:r>
            <a:endParaRPr sz="4400" b="0" i="0">
              <a:solidFill>
                <a:schemeClr val="dk1"/>
              </a:solidFill>
              <a:latin typeface="Open Sans"/>
              <a:ea typeface="Open Sans"/>
              <a:cs typeface="Open Sans"/>
              <a:sym typeface="Open Sans"/>
            </a:endParaRPr>
          </a:p>
        </p:txBody>
      </p:sp>
      <p:sp>
        <p:nvSpPr>
          <p:cNvPr id="198" name="Google Shape;198;p10"/>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10</a:t>
            </a:fld>
            <a:endParaRPr>
              <a:latin typeface="Open Sans"/>
              <a:ea typeface="Open Sans"/>
              <a:cs typeface="Open Sans"/>
              <a:sym typeface="Open Sans"/>
            </a:endParaRPr>
          </a:p>
        </p:txBody>
      </p:sp>
      <p:sp>
        <p:nvSpPr>
          <p:cNvPr id="199" name="Google Shape;199;p10"/>
          <p:cNvSpPr txBox="1"/>
          <p:nvPr/>
        </p:nvSpPr>
        <p:spPr>
          <a:xfrm>
            <a:off x="663574" y="2549166"/>
            <a:ext cx="6078900" cy="668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CC2E5"/>
              </a:buClr>
              <a:buSzPts val="2000"/>
              <a:buFont typeface="Arial"/>
              <a:buNone/>
            </a:pPr>
            <a:endParaRPr sz="2000" b="1" i="0">
              <a:solidFill>
                <a:srgbClr val="9CC2E5"/>
              </a:solidFill>
              <a:latin typeface="Open Sans SemiBold"/>
              <a:ea typeface="Open Sans SemiBold"/>
              <a:cs typeface="Open Sans SemiBold"/>
              <a:sym typeface="Open Sans SemiBold"/>
            </a:endParaRPr>
          </a:p>
        </p:txBody>
      </p:sp>
      <p:sp>
        <p:nvSpPr>
          <p:cNvPr id="200" name="Google Shape;200;p10"/>
          <p:cNvSpPr txBox="1"/>
          <p:nvPr/>
        </p:nvSpPr>
        <p:spPr>
          <a:xfrm>
            <a:off x="7882957" y="5693856"/>
            <a:ext cx="33063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a:t>
            </a:r>
            <a:r>
              <a:rPr lang="en-GB" sz="1000" u="sng">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Le cycle de l'eau </a:t>
            </a:r>
            <a:r>
              <a:rPr lang="en-GB" sz="1000">
                <a:solidFill>
                  <a:schemeClr val="dk1"/>
                </a:solidFill>
                <a:latin typeface="Open Sans"/>
                <a:ea typeface="Open Sans"/>
                <a:cs typeface="Open Sans"/>
                <a:sym typeface="Open Sans"/>
              </a:rPr>
              <a:t>par </a:t>
            </a:r>
            <a:r>
              <a:rPr lang="en-GB" sz="1000"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Atmospheric Infrared Sounder </a:t>
            </a:r>
            <a:r>
              <a:rPr lang="en-GB" sz="1000">
                <a:solidFill>
                  <a:schemeClr val="dk1"/>
                </a:solidFill>
                <a:latin typeface="Open Sans"/>
                <a:ea typeface="Open Sans"/>
                <a:cs typeface="Open Sans"/>
                <a:sym typeface="Open Sans"/>
              </a:rPr>
              <a:t>est sous licence </a:t>
            </a:r>
            <a:r>
              <a:rPr lang="en-GB" sz="1000"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CC BY 2.0 </a:t>
            </a:r>
            <a:r>
              <a:rPr lang="en-GB" sz="1000">
                <a:solidFill>
                  <a:schemeClr val="dk1"/>
                </a:solidFill>
                <a:latin typeface="Open Sans"/>
                <a:ea typeface="Open Sans"/>
                <a:cs typeface="Open Sans"/>
                <a:sym typeface="Open Sans"/>
              </a:rPr>
              <a:t>(à gauche), interprétation du bilan hydrique par les auteurs (à droite).</a:t>
            </a:r>
            <a:endParaRPr sz="1000">
              <a:solidFill>
                <a:schemeClr val="dk1"/>
              </a:solidFill>
              <a:latin typeface="Open Sans"/>
              <a:ea typeface="Open Sans"/>
              <a:cs typeface="Open Sans"/>
              <a:sym typeface="Open Sans"/>
            </a:endParaRPr>
          </a:p>
        </p:txBody>
      </p:sp>
      <p:pic>
        <p:nvPicPr>
          <p:cNvPr id="201" name="Google Shape;201;p10"/>
          <p:cNvPicPr preferRelativeResize="0"/>
          <p:nvPr/>
        </p:nvPicPr>
        <p:blipFill rotWithShape="1">
          <a:blip r:embed="rId6">
            <a:alphaModFix/>
          </a:blip>
          <a:srcRect/>
          <a:stretch/>
        </p:blipFill>
        <p:spPr>
          <a:xfrm>
            <a:off x="3965255" y="2572026"/>
            <a:ext cx="3306190" cy="3679936"/>
          </a:xfrm>
          <a:prstGeom prst="rect">
            <a:avLst/>
          </a:prstGeom>
          <a:noFill/>
          <a:ln>
            <a:noFill/>
          </a:ln>
        </p:spPr>
      </p:pic>
      <p:pic>
        <p:nvPicPr>
          <p:cNvPr id="202" name="Google Shape;202;p10"/>
          <p:cNvPicPr preferRelativeResize="0"/>
          <p:nvPr/>
        </p:nvPicPr>
        <p:blipFill rotWithShape="1">
          <a:blip r:embed="rId7">
            <a:alphaModFix/>
          </a:blip>
          <a:srcRect/>
          <a:stretch/>
        </p:blipFill>
        <p:spPr>
          <a:xfrm>
            <a:off x="7882957" y="3189190"/>
            <a:ext cx="3645469" cy="2443706"/>
          </a:xfrm>
          <a:prstGeom prst="rect">
            <a:avLst/>
          </a:prstGeom>
          <a:noFill/>
          <a:ln>
            <a:noFill/>
          </a:ln>
        </p:spPr>
      </p:pic>
      <p:sp>
        <p:nvSpPr>
          <p:cNvPr id="203" name="Google Shape;203;p10"/>
          <p:cNvSpPr txBox="1">
            <a:spLocks noGrp="1"/>
          </p:cNvSpPr>
          <p:nvPr>
            <p:ph type="body" idx="2"/>
          </p:nvPr>
        </p:nvSpPr>
        <p:spPr>
          <a:xfrm>
            <a:off x="663574" y="1863627"/>
            <a:ext cx="8221200" cy="43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Impact climatique sur le système hydrique</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txBox="1"/>
          <p:nvPr/>
        </p:nvSpPr>
        <p:spPr>
          <a:xfrm>
            <a:off x="663575" y="564481"/>
            <a:ext cx="99096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10.2 Impacts du changement climatique</a:t>
            </a:r>
            <a:endParaRPr sz="4400" b="0" i="0">
              <a:solidFill>
                <a:schemeClr val="dk1"/>
              </a:solidFill>
              <a:latin typeface="Open Sans"/>
              <a:ea typeface="Open Sans"/>
              <a:cs typeface="Open Sans"/>
              <a:sym typeface="Open Sans"/>
            </a:endParaRPr>
          </a:p>
        </p:txBody>
      </p:sp>
      <p:sp>
        <p:nvSpPr>
          <p:cNvPr id="210" name="Google Shape;210;p11"/>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11</a:t>
            </a:fld>
            <a:endParaRPr>
              <a:latin typeface="Open Sans"/>
              <a:ea typeface="Open Sans"/>
              <a:cs typeface="Open Sans"/>
              <a:sym typeface="Open Sans"/>
            </a:endParaRPr>
          </a:p>
        </p:txBody>
      </p:sp>
      <p:sp>
        <p:nvSpPr>
          <p:cNvPr id="211" name="Google Shape;211;p11"/>
          <p:cNvSpPr txBox="1"/>
          <p:nvPr/>
        </p:nvSpPr>
        <p:spPr>
          <a:xfrm>
            <a:off x="480767" y="1546619"/>
            <a:ext cx="5964300" cy="402330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212" name="Google Shape;212;p11"/>
          <p:cNvSpPr txBox="1"/>
          <p:nvPr/>
        </p:nvSpPr>
        <p:spPr>
          <a:xfrm>
            <a:off x="7255669" y="5843920"/>
            <a:ext cx="42654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interprétation de l'auteur : </a:t>
            </a:r>
            <a:r>
              <a:rPr lang="en-GB" sz="1000">
                <a:solidFill>
                  <a:schemeClr val="dk1"/>
                </a:solidFill>
                <a:latin typeface="Open Sans"/>
                <a:ea typeface="Open Sans"/>
                <a:cs typeface="Open Sans"/>
                <a:sym typeface="Open Sans"/>
              </a:rPr>
              <a:t>Interprétation de l'auteur. Insérer la figure : Image créée par Abhishek Shivakumar dans le bloc de diapositives 6, disponible pour un usage libre.</a:t>
            </a:r>
            <a:endParaRPr/>
          </a:p>
        </p:txBody>
      </p:sp>
      <p:sp>
        <p:nvSpPr>
          <p:cNvPr id="213" name="Google Shape;213;p11"/>
          <p:cNvSpPr txBox="1"/>
          <p:nvPr/>
        </p:nvSpPr>
        <p:spPr>
          <a:xfrm>
            <a:off x="7021751" y="2277584"/>
            <a:ext cx="4461300" cy="3360900"/>
          </a:xfrm>
          <a:prstGeom prst="rect">
            <a:avLst/>
          </a:prstGeom>
          <a:noFill/>
          <a:ln>
            <a:noFill/>
          </a:ln>
        </p:spPr>
        <p:txBody>
          <a:bodyPr spcFirstLastPara="1" wrap="square" lIns="0" tIns="0" rIns="0" bIns="0" anchor="t" anchorCtr="0">
            <a:noAutofit/>
          </a:bodyPr>
          <a:lstStyle/>
          <a:p>
            <a:pPr marL="342265" marR="0" lvl="0" indent="-342265" algn="l" rtl="0">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L'augmentation ou la diminution des précipitations et de la température affecte le bilan hydrique.</a:t>
            </a:r>
            <a:endParaRPr sz="2000">
              <a:solidFill>
                <a:schemeClr val="dk1"/>
              </a:solidFill>
              <a:latin typeface="Calibri"/>
              <a:ea typeface="Calibri"/>
              <a:cs typeface="Calibri"/>
              <a:sym typeface="Calibri"/>
            </a:endParaRPr>
          </a:p>
          <a:p>
            <a:pPr marL="342265" marR="0" lvl="0" indent="-342265"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Fait une grande différence lorsqu'il s'agit de planifier le niveau des réservoirs (tous les secteurs)</a:t>
            </a:r>
            <a:endParaRPr/>
          </a:p>
          <a:p>
            <a:pPr marL="342265" marR="0" lvl="0" indent="-342265"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A un impact direct sur la demande d'irrigation (à la fois en énergie et en eau)</a:t>
            </a:r>
            <a:endParaRPr/>
          </a:p>
          <a:p>
            <a:pPr marL="342265" marR="0" lvl="0" indent="-342265"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Les températures élevées entraînent une augmentation de la demande en eau pour les ménages et le bétail.</a:t>
            </a:r>
            <a:endParaRPr/>
          </a:p>
        </p:txBody>
      </p:sp>
      <p:pic>
        <p:nvPicPr>
          <p:cNvPr id="214" name="Google Shape;214;p11"/>
          <p:cNvPicPr preferRelativeResize="0"/>
          <p:nvPr/>
        </p:nvPicPr>
        <p:blipFill rotWithShape="1">
          <a:blip r:embed="rId3">
            <a:alphaModFix/>
          </a:blip>
          <a:srcRect/>
          <a:stretch/>
        </p:blipFill>
        <p:spPr>
          <a:xfrm>
            <a:off x="524679" y="2537189"/>
            <a:ext cx="6139317" cy="3558403"/>
          </a:xfrm>
          <a:prstGeom prst="rect">
            <a:avLst/>
          </a:prstGeom>
          <a:noFill/>
          <a:ln>
            <a:noFill/>
          </a:ln>
        </p:spPr>
      </p:pic>
      <p:sp>
        <p:nvSpPr>
          <p:cNvPr id="215" name="Google Shape;215;p11"/>
          <p:cNvSpPr txBox="1">
            <a:spLocks noGrp="1"/>
          </p:cNvSpPr>
          <p:nvPr>
            <p:ph type="body" idx="2"/>
          </p:nvPr>
        </p:nvSpPr>
        <p:spPr>
          <a:xfrm>
            <a:off x="663575" y="1863627"/>
            <a:ext cx="4891500" cy="43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Impact climatique sur le système hydrique</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2"/>
          <p:cNvSpPr txBox="1"/>
          <p:nvPr/>
        </p:nvSpPr>
        <p:spPr>
          <a:xfrm>
            <a:off x="663575" y="716881"/>
            <a:ext cx="9909553" cy="132556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10.2 Impacts du changement climatique</a:t>
            </a:r>
            <a:endParaRPr sz="4400" b="0" i="0">
              <a:solidFill>
                <a:schemeClr val="dk1"/>
              </a:solidFill>
              <a:latin typeface="Open Sans"/>
              <a:ea typeface="Open Sans"/>
              <a:cs typeface="Open Sans"/>
              <a:sym typeface="Open Sans"/>
            </a:endParaRPr>
          </a:p>
        </p:txBody>
      </p:sp>
      <p:sp>
        <p:nvSpPr>
          <p:cNvPr id="222" name="Google Shape;222;p12"/>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12</a:t>
            </a:fld>
            <a:endParaRPr>
              <a:latin typeface="Open Sans"/>
              <a:ea typeface="Open Sans"/>
              <a:cs typeface="Open Sans"/>
              <a:sym typeface="Open Sans"/>
            </a:endParaRPr>
          </a:p>
        </p:txBody>
      </p:sp>
      <p:sp>
        <p:nvSpPr>
          <p:cNvPr id="223" name="Google Shape;223;p12"/>
          <p:cNvSpPr txBox="1"/>
          <p:nvPr/>
        </p:nvSpPr>
        <p:spPr>
          <a:xfrm>
            <a:off x="480767" y="1699019"/>
            <a:ext cx="5964368" cy="402336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224" name="Google Shape;224;p12"/>
          <p:cNvSpPr txBox="1"/>
          <p:nvPr/>
        </p:nvSpPr>
        <p:spPr>
          <a:xfrm>
            <a:off x="4501701" y="5990944"/>
            <a:ext cx="669095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a:t>
            </a:r>
            <a:r>
              <a:rPr lang="en-GB" sz="1000">
                <a:solidFill>
                  <a:schemeClr val="dk1"/>
                </a:solidFill>
                <a:latin typeface="Open Sans"/>
                <a:ea typeface="Open Sans"/>
                <a:cs typeface="Open Sans"/>
                <a:sym typeface="Open Sans"/>
              </a:rPr>
              <a:t>Photo de </a:t>
            </a:r>
            <a:r>
              <a:rPr lang="en-GB" sz="1000" u="sng">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Gary Yost </a:t>
            </a:r>
            <a:r>
              <a:rPr lang="en-GB" sz="1000">
                <a:solidFill>
                  <a:schemeClr val="dk1"/>
                </a:solidFill>
                <a:latin typeface="Open Sans"/>
                <a:ea typeface="Open Sans"/>
                <a:cs typeface="Open Sans"/>
                <a:sym typeface="Open Sans"/>
              </a:rPr>
              <a:t>sur </a:t>
            </a:r>
            <a:r>
              <a:rPr lang="en-GB" sz="1000"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Unsplash </a:t>
            </a:r>
            <a:r>
              <a:rPr lang="en-GB" sz="1000">
                <a:solidFill>
                  <a:schemeClr val="dk1"/>
                </a:solidFill>
                <a:latin typeface="Open Sans"/>
                <a:ea typeface="Open Sans"/>
                <a:cs typeface="Open Sans"/>
                <a:sym typeface="Open Sans"/>
              </a:rPr>
              <a:t>(en haut à gauche), photo de Tim Reckmann, sous licence CC BY-SA 3.0 via Wikimedia Commons (en bas à gauche), photo de chromatograph sur </a:t>
            </a:r>
            <a:r>
              <a:rPr lang="en-GB" sz="1000"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Unsplash </a:t>
            </a:r>
            <a:r>
              <a:rPr lang="en-GB" sz="1000">
                <a:solidFill>
                  <a:schemeClr val="dk1"/>
                </a:solidFill>
                <a:latin typeface="Open Sans"/>
                <a:ea typeface="Open Sans"/>
                <a:cs typeface="Open Sans"/>
                <a:sym typeface="Open Sans"/>
              </a:rPr>
              <a:t>(à droite),  </a:t>
            </a:r>
            <a:endParaRPr/>
          </a:p>
        </p:txBody>
      </p:sp>
      <p:sp>
        <p:nvSpPr>
          <p:cNvPr id="225" name="Google Shape;225;p12"/>
          <p:cNvSpPr txBox="1"/>
          <p:nvPr/>
        </p:nvSpPr>
        <p:spPr>
          <a:xfrm>
            <a:off x="4241125" y="3163980"/>
            <a:ext cx="3829725" cy="2220905"/>
          </a:xfrm>
          <a:prstGeom prst="rect">
            <a:avLst/>
          </a:prstGeom>
          <a:noFill/>
          <a:ln>
            <a:noFill/>
          </a:ln>
        </p:spPr>
        <p:txBody>
          <a:bodyPr spcFirstLastPara="1" wrap="square" lIns="0" tIns="0" rIns="0" bIns="0" anchor="t" anchorCtr="0">
            <a:noAutofit/>
          </a:bodyPr>
          <a:lstStyle/>
          <a:p>
            <a:pPr marL="342882" marR="0" lvl="0" indent="-342882" algn="l" rtl="0">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La demande de climatisation augmente en raison de la hausse des températures</a:t>
            </a:r>
            <a:endParaRPr/>
          </a:p>
          <a:p>
            <a:pPr marL="342882" marR="0" lvl="0" indent="-342882"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Vulnérabilité de la production hydroélectrique</a:t>
            </a:r>
            <a:endParaRPr/>
          </a:p>
          <a:p>
            <a:pPr marL="342882" marR="0" lvl="0" indent="-342882"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Variabilité de la production d'énergie thermique</a:t>
            </a:r>
            <a:endParaRPr/>
          </a:p>
        </p:txBody>
      </p:sp>
      <p:sp>
        <p:nvSpPr>
          <p:cNvPr id="226" name="Google Shape;226;p12"/>
          <p:cNvSpPr txBox="1"/>
          <p:nvPr/>
        </p:nvSpPr>
        <p:spPr>
          <a:xfrm>
            <a:off x="1316423" y="2520325"/>
            <a:ext cx="185516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dk1"/>
                </a:solidFill>
                <a:latin typeface="Open Sans"/>
                <a:ea typeface="Open Sans"/>
                <a:cs typeface="Open Sans"/>
                <a:sym typeface="Open Sans"/>
              </a:rPr>
              <a:t>Côté offre</a:t>
            </a:r>
            <a:endParaRPr/>
          </a:p>
        </p:txBody>
      </p:sp>
      <p:sp>
        <p:nvSpPr>
          <p:cNvPr id="227" name="Google Shape;227;p12"/>
          <p:cNvSpPr txBox="1"/>
          <p:nvPr/>
        </p:nvSpPr>
        <p:spPr>
          <a:xfrm>
            <a:off x="8750100" y="2520325"/>
            <a:ext cx="185516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dk1"/>
                </a:solidFill>
                <a:latin typeface="Open Sans"/>
                <a:ea typeface="Open Sans"/>
                <a:cs typeface="Open Sans"/>
                <a:sym typeface="Open Sans"/>
              </a:rPr>
              <a:t>Côté demande</a:t>
            </a:r>
            <a:endParaRPr/>
          </a:p>
        </p:txBody>
      </p:sp>
      <p:pic>
        <p:nvPicPr>
          <p:cNvPr id="228" name="Google Shape;228;p12"/>
          <p:cNvPicPr preferRelativeResize="0"/>
          <p:nvPr/>
        </p:nvPicPr>
        <p:blipFill rotWithShape="1">
          <a:blip r:embed="rId5">
            <a:alphaModFix/>
          </a:blip>
          <a:srcRect/>
          <a:stretch/>
        </p:blipFill>
        <p:spPr>
          <a:xfrm>
            <a:off x="1044724" y="2920435"/>
            <a:ext cx="2398563" cy="1599042"/>
          </a:xfrm>
          <a:prstGeom prst="rect">
            <a:avLst/>
          </a:prstGeom>
          <a:noFill/>
          <a:ln>
            <a:noFill/>
          </a:ln>
        </p:spPr>
      </p:pic>
      <p:pic>
        <p:nvPicPr>
          <p:cNvPr id="229" name="Google Shape;229;p12"/>
          <p:cNvPicPr preferRelativeResize="0"/>
          <p:nvPr/>
        </p:nvPicPr>
        <p:blipFill rotWithShape="1">
          <a:blip r:embed="rId6">
            <a:alphaModFix/>
          </a:blip>
          <a:srcRect/>
          <a:stretch/>
        </p:blipFill>
        <p:spPr>
          <a:xfrm>
            <a:off x="1369752" y="4642351"/>
            <a:ext cx="1748506" cy="1480138"/>
          </a:xfrm>
          <a:prstGeom prst="rect">
            <a:avLst/>
          </a:prstGeom>
          <a:noFill/>
          <a:ln>
            <a:noFill/>
          </a:ln>
        </p:spPr>
      </p:pic>
      <p:pic>
        <p:nvPicPr>
          <p:cNvPr id="230" name="Google Shape;230;p12"/>
          <p:cNvPicPr preferRelativeResize="0"/>
          <p:nvPr/>
        </p:nvPicPr>
        <p:blipFill rotWithShape="1">
          <a:blip r:embed="rId7">
            <a:alphaModFix/>
          </a:blip>
          <a:srcRect/>
          <a:stretch/>
        </p:blipFill>
        <p:spPr>
          <a:xfrm>
            <a:off x="8662969" y="2920435"/>
            <a:ext cx="1965154" cy="2949573"/>
          </a:xfrm>
          <a:prstGeom prst="rect">
            <a:avLst/>
          </a:prstGeom>
          <a:noFill/>
          <a:ln>
            <a:noFill/>
          </a:ln>
        </p:spPr>
      </p:pic>
      <p:sp>
        <p:nvSpPr>
          <p:cNvPr id="231" name="Google Shape;231;p12"/>
          <p:cNvSpPr txBox="1">
            <a:spLocks noGrp="1"/>
          </p:cNvSpPr>
          <p:nvPr>
            <p:ph type="body" idx="2"/>
          </p:nvPr>
        </p:nvSpPr>
        <p:spPr>
          <a:xfrm>
            <a:off x="663575" y="2016025"/>
            <a:ext cx="7069800" cy="43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Impact du climat sur le système énergétique</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3"/>
          <p:cNvSpPr txBox="1"/>
          <p:nvPr/>
        </p:nvSpPr>
        <p:spPr>
          <a:xfrm>
            <a:off x="663575" y="412081"/>
            <a:ext cx="99096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10.2 Impacts du changement climatique</a:t>
            </a:r>
            <a:endParaRPr sz="4400" b="0" i="0">
              <a:solidFill>
                <a:schemeClr val="dk1"/>
              </a:solidFill>
              <a:latin typeface="Open Sans"/>
              <a:ea typeface="Open Sans"/>
              <a:cs typeface="Open Sans"/>
              <a:sym typeface="Open Sans"/>
            </a:endParaRPr>
          </a:p>
        </p:txBody>
      </p:sp>
      <p:sp>
        <p:nvSpPr>
          <p:cNvPr id="238" name="Google Shape;238;p13"/>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13</a:t>
            </a:fld>
            <a:endParaRPr>
              <a:latin typeface="Open Sans"/>
              <a:ea typeface="Open Sans"/>
              <a:cs typeface="Open Sans"/>
              <a:sym typeface="Open Sans"/>
            </a:endParaRPr>
          </a:p>
        </p:txBody>
      </p:sp>
      <p:sp>
        <p:nvSpPr>
          <p:cNvPr id="239" name="Google Shape;239;p13"/>
          <p:cNvSpPr txBox="1"/>
          <p:nvPr/>
        </p:nvSpPr>
        <p:spPr>
          <a:xfrm>
            <a:off x="480767" y="1394219"/>
            <a:ext cx="5964300" cy="402330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240" name="Google Shape;240;p13"/>
          <p:cNvSpPr txBox="1"/>
          <p:nvPr/>
        </p:nvSpPr>
        <p:spPr>
          <a:xfrm>
            <a:off x="774884" y="5533019"/>
            <a:ext cx="39360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Ellis, E. C., Beusen, A. H. et </a:t>
            </a:r>
            <a:r>
              <a:rPr lang="en-GB" sz="1000">
                <a:solidFill>
                  <a:schemeClr val="dk1"/>
                </a:solidFill>
                <a:latin typeface="Open Sans"/>
                <a:ea typeface="Open Sans"/>
                <a:cs typeface="Open Sans"/>
                <a:sym typeface="Open Sans"/>
              </a:rPr>
              <a:t>Ellis, E. C., Beusen, A. H., &amp; Goldewijk, K. K. (2020). Anthropogenic Biomes : 10 000 BCE à 2015 CE. Land, 9 (5), 129 from Our world in Data publié sous la licence CC-BY.</a:t>
            </a:r>
            <a:endParaRPr/>
          </a:p>
        </p:txBody>
      </p:sp>
      <p:pic>
        <p:nvPicPr>
          <p:cNvPr id="241" name="Google Shape;241;p13"/>
          <p:cNvPicPr preferRelativeResize="0"/>
          <p:nvPr/>
        </p:nvPicPr>
        <p:blipFill rotWithShape="1">
          <a:blip r:embed="rId3">
            <a:alphaModFix/>
          </a:blip>
          <a:srcRect t="-153" r="-1764" b="6325"/>
          <a:stretch/>
        </p:blipFill>
        <p:spPr>
          <a:xfrm>
            <a:off x="680542" y="2727402"/>
            <a:ext cx="4021047" cy="2340873"/>
          </a:xfrm>
          <a:prstGeom prst="rect">
            <a:avLst/>
          </a:prstGeom>
          <a:noFill/>
          <a:ln>
            <a:noFill/>
          </a:ln>
        </p:spPr>
      </p:pic>
      <p:pic>
        <p:nvPicPr>
          <p:cNvPr id="242" name="Google Shape;242;p13"/>
          <p:cNvPicPr preferRelativeResize="0"/>
          <p:nvPr/>
        </p:nvPicPr>
        <p:blipFill rotWithShape="1">
          <a:blip r:embed="rId4">
            <a:alphaModFix/>
          </a:blip>
          <a:srcRect r="1169"/>
          <a:stretch/>
        </p:blipFill>
        <p:spPr>
          <a:xfrm>
            <a:off x="4787060" y="2911114"/>
            <a:ext cx="4563372" cy="2298888"/>
          </a:xfrm>
          <a:prstGeom prst="rect">
            <a:avLst/>
          </a:prstGeom>
          <a:noFill/>
          <a:ln>
            <a:noFill/>
          </a:ln>
        </p:spPr>
      </p:pic>
      <p:sp>
        <p:nvSpPr>
          <p:cNvPr id="243" name="Google Shape;243;p13"/>
          <p:cNvSpPr txBox="1"/>
          <p:nvPr/>
        </p:nvSpPr>
        <p:spPr>
          <a:xfrm>
            <a:off x="4901349" y="5689600"/>
            <a:ext cx="45720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GIEC, Rapport d'évaluation 5, Groupe de travail II, Résumé à l'intention des décideurs : </a:t>
            </a:r>
            <a:r>
              <a:rPr lang="en-GB" sz="1000">
                <a:solidFill>
                  <a:schemeClr val="dk1"/>
                </a:solidFill>
                <a:latin typeface="Open Sans"/>
                <a:ea typeface="Open Sans"/>
                <a:cs typeface="Open Sans"/>
                <a:sym typeface="Open Sans"/>
              </a:rPr>
              <a:t>GIEC, Rapport d'évaluation 5, Groupe de travail II, Résumé à l'intention des décideurs, disponible pour une utilisation gratuite sans demande.</a:t>
            </a:r>
            <a:endParaRPr/>
          </a:p>
        </p:txBody>
      </p:sp>
      <p:sp>
        <p:nvSpPr>
          <p:cNvPr id="244" name="Google Shape;244;p13"/>
          <p:cNvSpPr txBox="1"/>
          <p:nvPr/>
        </p:nvSpPr>
        <p:spPr>
          <a:xfrm>
            <a:off x="4858561" y="2603337"/>
            <a:ext cx="45720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Open Sans"/>
                <a:ea typeface="Open Sans"/>
                <a:cs typeface="Open Sans"/>
                <a:sym typeface="Open Sans"/>
              </a:rPr>
              <a:t>Projections de rendement des cultures, GIEC AR5, WGII</a:t>
            </a:r>
            <a:endParaRPr/>
          </a:p>
        </p:txBody>
      </p:sp>
      <p:sp>
        <p:nvSpPr>
          <p:cNvPr id="245" name="Google Shape;245;p13"/>
          <p:cNvSpPr txBox="1"/>
          <p:nvPr/>
        </p:nvSpPr>
        <p:spPr>
          <a:xfrm>
            <a:off x="9407066" y="2091251"/>
            <a:ext cx="2121300" cy="2953200"/>
          </a:xfrm>
          <a:prstGeom prst="rect">
            <a:avLst/>
          </a:prstGeom>
          <a:noFill/>
          <a:ln>
            <a:noFill/>
          </a:ln>
        </p:spPr>
        <p:txBody>
          <a:bodyPr spcFirstLastPara="1" wrap="square" lIns="0" tIns="0" rIns="0" bIns="0" anchor="t" anchorCtr="0">
            <a:noAutofit/>
          </a:bodyPr>
          <a:lstStyle/>
          <a:p>
            <a:pPr marL="342882" marR="0" lvl="0" indent="-342882" algn="l" rtl="0">
              <a:lnSpc>
                <a:spcPct val="100000"/>
              </a:lnSpc>
              <a:spcBef>
                <a:spcPts val="0"/>
              </a:spcBef>
              <a:spcAft>
                <a:spcPts val="0"/>
              </a:spcAft>
              <a:buClr>
                <a:schemeClr val="dk1"/>
              </a:buClr>
              <a:buSzPts val="1600"/>
              <a:buFont typeface="Arial"/>
              <a:buChar char="•"/>
            </a:pPr>
            <a:r>
              <a:rPr lang="en-GB" sz="1600">
                <a:solidFill>
                  <a:schemeClr val="dk1"/>
                </a:solidFill>
                <a:latin typeface="Open Sans"/>
                <a:ea typeface="Open Sans"/>
                <a:cs typeface="Open Sans"/>
                <a:sym typeface="Open Sans"/>
              </a:rPr>
              <a:t>Les réductions de rendement des cultures semblent prédominantes à l'avenir</a:t>
            </a:r>
            <a:endParaRPr/>
          </a:p>
          <a:p>
            <a:pPr marL="342882" marR="0" lvl="0" indent="-342882" algn="l" rtl="0">
              <a:lnSpc>
                <a:spcPct val="100000"/>
              </a:lnSpc>
              <a:spcBef>
                <a:spcPts val="320"/>
              </a:spcBef>
              <a:spcAft>
                <a:spcPts val="0"/>
              </a:spcAft>
              <a:buClr>
                <a:schemeClr val="dk1"/>
              </a:buClr>
              <a:buSzPts val="1600"/>
              <a:buFont typeface="Arial"/>
              <a:buChar char="•"/>
            </a:pPr>
            <a:r>
              <a:rPr lang="en-GB" sz="1600">
                <a:solidFill>
                  <a:schemeClr val="dk1"/>
                </a:solidFill>
                <a:latin typeface="Open Sans"/>
                <a:ea typeface="Open Sans"/>
                <a:cs typeface="Open Sans"/>
                <a:sym typeface="Open Sans"/>
              </a:rPr>
              <a:t>L'augmentation des rendements (bien que faible) devrait se produire dans les régions plus froides qui deviendront cultivables à l'avenir.</a:t>
            </a:r>
            <a:endParaRPr/>
          </a:p>
          <a:p>
            <a:pPr marL="342882" marR="0" lvl="0" indent="-241282" algn="l" rtl="0">
              <a:lnSpc>
                <a:spcPct val="100000"/>
              </a:lnSpc>
              <a:spcBef>
                <a:spcPts val="32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246" name="Google Shape;246;p13"/>
          <p:cNvSpPr txBox="1">
            <a:spLocks noGrp="1"/>
          </p:cNvSpPr>
          <p:nvPr>
            <p:ph type="body" idx="2"/>
          </p:nvPr>
        </p:nvSpPr>
        <p:spPr>
          <a:xfrm>
            <a:off x="663575" y="1711225"/>
            <a:ext cx="6600600" cy="43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Impact climatique sur le système terrestre</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4"/>
          <p:cNvSpPr txBox="1"/>
          <p:nvPr/>
        </p:nvSpPr>
        <p:spPr>
          <a:xfrm>
            <a:off x="663575" y="723466"/>
            <a:ext cx="10707258"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Lecture 10.2 Références</a:t>
            </a:r>
            <a:endParaRPr/>
          </a:p>
        </p:txBody>
      </p:sp>
      <p:sp>
        <p:nvSpPr>
          <p:cNvPr id="253" name="Google Shape;253;p14"/>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14</a:t>
            </a:fld>
            <a:endParaRPr sz="1400" b="1" i="0">
              <a:solidFill>
                <a:schemeClr val="lt1"/>
              </a:solidFill>
              <a:latin typeface="Open Sans"/>
              <a:ea typeface="Open Sans"/>
              <a:cs typeface="Open Sans"/>
              <a:sym typeface="Open Sans"/>
            </a:endParaRPr>
          </a:p>
        </p:txBody>
      </p:sp>
      <p:sp>
        <p:nvSpPr>
          <p:cNvPr id="254" name="Google Shape;254;p14"/>
          <p:cNvSpPr txBox="1"/>
          <p:nvPr/>
        </p:nvSpPr>
        <p:spPr>
          <a:xfrm>
            <a:off x="663879" y="2115680"/>
            <a:ext cx="9905100" cy="2517300"/>
          </a:xfrm>
          <a:prstGeom prst="rect">
            <a:avLst/>
          </a:prstGeom>
          <a:noFill/>
          <a:ln>
            <a:noFill/>
          </a:ln>
        </p:spPr>
        <p:txBody>
          <a:bodyPr spcFirstLastPara="1" wrap="square" lIns="91425" tIns="45700" rIns="91425" bIns="45700" anchor="t" anchorCtr="0">
            <a:normAutofit lnSpcReduction="10000"/>
          </a:bodyPr>
          <a:lstStyle/>
          <a:p>
            <a:pPr marL="457200" lvl="0" indent="-457200" algn="l" rtl="0">
              <a:spcBef>
                <a:spcPts val="0"/>
              </a:spcBef>
              <a:spcAft>
                <a:spcPts val="0"/>
              </a:spcAft>
              <a:buClr>
                <a:srgbClr val="000000"/>
              </a:buClr>
              <a:buSzPts val="1600"/>
              <a:buAutoNum type="arabicPeriod"/>
            </a:pPr>
            <a:r>
              <a:rPr lang="en-GB" sz="1600" u="sng">
                <a:solidFill>
                  <a:srgbClr val="0563C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https://doi.org/10.1787/9789264301993-en</a:t>
            </a:r>
            <a:r>
              <a:rPr lang="en-GB" sz="1600">
                <a:solidFill>
                  <a:srgbClr val="000000"/>
                </a:solidFill>
                <a:latin typeface="Open Sans"/>
                <a:ea typeface="Open Sans"/>
                <a:cs typeface="Open Sans"/>
                <a:sym typeface="Open Sans"/>
              </a:rPr>
              <a:t> (International Energy agency-Future of cooling report)</a:t>
            </a:r>
            <a:endParaRPr sz="2000" b="1">
              <a:solidFill>
                <a:srgbClr val="000000"/>
              </a:solidFill>
              <a:latin typeface="Open Sans SemiBold"/>
              <a:ea typeface="Open Sans SemiBold"/>
              <a:cs typeface="Open Sans SemiBold"/>
              <a:sym typeface="Open Sans SemiBold"/>
            </a:endParaRPr>
          </a:p>
          <a:p>
            <a:pPr marL="457200" lvl="0" indent="-457200" algn="l" rtl="0">
              <a:spcBef>
                <a:spcPts val="1200"/>
              </a:spcBef>
              <a:spcAft>
                <a:spcPts val="0"/>
              </a:spcAft>
              <a:buClr>
                <a:srgbClr val="000000"/>
              </a:buClr>
              <a:buSzPts val="1600"/>
              <a:buAutoNum type="arabicPeriod"/>
            </a:pPr>
            <a:r>
              <a:rPr lang="en-GB" sz="1600">
                <a:solidFill>
                  <a:srgbClr val="000000"/>
                </a:solidFill>
                <a:latin typeface="Open Sans"/>
                <a:ea typeface="Open Sans"/>
                <a:cs typeface="Open Sans"/>
                <a:sym typeface="Open Sans"/>
              </a:rPr>
              <a:t>IPCC, 2019: Summary for Policymakers. In: Climate Change and Land: an IPCC special report on climate change, desertification, land degradation, sustainable land management, food security, and greenhouse gas fluxes in terrestrial ecosystems [P.R. Shukla, J. Skea, E. Calvo Buendia, V. Masson-Delmotte, H.- O. Pörtner, D. C. Roberts, P. Zhai, R. Slade, S. Connors, R. van Diemen, M. Ferrat, E. Haughey, S. Luz, S. Neogi, M. Pathak, J. Petzold, J. Portugal Pereira, P. Vyas, E. Huntley, K. Kissick, M. Belkacemi, J. Malley, (eds.)]. In press.</a:t>
            </a:r>
            <a:endParaRPr sz="2000" b="1">
              <a:solidFill>
                <a:srgbClr val="000000"/>
              </a:solidFill>
              <a:latin typeface="Open Sans SemiBold"/>
              <a:ea typeface="Open Sans SemiBold"/>
              <a:cs typeface="Open Sans SemiBold"/>
              <a:sym typeface="Open Sans SemiBold"/>
            </a:endParaRPr>
          </a:p>
          <a:p>
            <a:pPr marL="457200" lvl="0" indent="-457200" algn="l" rtl="0">
              <a:spcBef>
                <a:spcPts val="1200"/>
              </a:spcBef>
              <a:spcAft>
                <a:spcPts val="0"/>
              </a:spcAft>
              <a:buClr>
                <a:srgbClr val="000000"/>
              </a:buClr>
              <a:buSzPts val="1600"/>
              <a:buAutoNum type="arabicPeriod"/>
            </a:pPr>
            <a:r>
              <a:rPr lang="en-GB" sz="1600" u="sng">
                <a:solidFill>
                  <a:srgbClr val="0563C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https://www.ipcc.ch/report/ar5/wg2/</a:t>
            </a:r>
            <a:r>
              <a:rPr lang="en-GB" sz="1600">
                <a:solidFill>
                  <a:srgbClr val="000000"/>
                </a:solidFill>
                <a:latin typeface="Open Sans"/>
                <a:ea typeface="Open Sans"/>
                <a:cs typeface="Open Sans"/>
                <a:sym typeface="Open Sans"/>
              </a:rPr>
              <a:t> </a:t>
            </a:r>
            <a:endParaRPr sz="2000" b="1">
              <a:solidFill>
                <a:srgbClr val="000000"/>
              </a:solidFill>
              <a:latin typeface="Open Sans SemiBold"/>
              <a:ea typeface="Open Sans SemiBold"/>
              <a:cs typeface="Open Sans SemiBold"/>
              <a:sym typeface="Open Sans SemiBold"/>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5"/>
          <p:cNvSpPr txBox="1"/>
          <p:nvPr/>
        </p:nvSpPr>
        <p:spPr>
          <a:xfrm>
            <a:off x="663575" y="716881"/>
            <a:ext cx="9909553" cy="132556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10.3 Adaptation au changement climatique</a:t>
            </a:r>
            <a:endParaRPr sz="4400" b="0" i="0">
              <a:solidFill>
                <a:schemeClr val="dk1"/>
              </a:solidFill>
              <a:latin typeface="Open Sans"/>
              <a:ea typeface="Open Sans"/>
              <a:cs typeface="Open Sans"/>
              <a:sym typeface="Open Sans"/>
            </a:endParaRPr>
          </a:p>
        </p:txBody>
      </p:sp>
      <p:sp>
        <p:nvSpPr>
          <p:cNvPr id="261" name="Google Shape;261;p15"/>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15</a:t>
            </a:fld>
            <a:endParaRPr>
              <a:latin typeface="Open Sans"/>
              <a:ea typeface="Open Sans"/>
              <a:cs typeface="Open Sans"/>
              <a:sym typeface="Open Sans"/>
            </a:endParaRPr>
          </a:p>
        </p:txBody>
      </p:sp>
      <p:sp>
        <p:nvSpPr>
          <p:cNvPr id="262" name="Google Shape;262;p15"/>
          <p:cNvSpPr txBox="1"/>
          <p:nvPr/>
        </p:nvSpPr>
        <p:spPr>
          <a:xfrm>
            <a:off x="480767" y="1699019"/>
            <a:ext cx="5964368" cy="402336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263" name="Google Shape;263;p15"/>
          <p:cNvSpPr txBox="1"/>
          <p:nvPr/>
        </p:nvSpPr>
        <p:spPr>
          <a:xfrm>
            <a:off x="663575" y="2509041"/>
            <a:ext cx="6524457" cy="3535244"/>
          </a:xfrm>
          <a:prstGeom prst="rect">
            <a:avLst/>
          </a:prstGeom>
          <a:noFill/>
          <a:ln>
            <a:noFill/>
          </a:ln>
        </p:spPr>
        <p:txBody>
          <a:bodyPr spcFirstLastPara="1" wrap="square" lIns="0" tIns="0" rIns="0" bIns="0" anchor="t" anchorCtr="0">
            <a:noAutofit/>
          </a:bodyPr>
          <a:lstStyle/>
          <a:p>
            <a:pPr marL="342265" marR="0" lvl="0" indent="-342265" algn="l" rtl="0">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Les mesures d'adaptation nous préparent à affronter le changement climatique imminent avec peu de regrets </a:t>
            </a:r>
            <a:endParaRPr sz="2000">
              <a:solidFill>
                <a:schemeClr val="dk1"/>
              </a:solidFill>
              <a:latin typeface="Calibri"/>
              <a:ea typeface="Calibri"/>
              <a:cs typeface="Calibri"/>
              <a:sym typeface="Calibri"/>
            </a:endParaRPr>
          </a:p>
          <a:p>
            <a:pPr marL="342265" marR="0" lvl="0" indent="-342265"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L'analyse de l'adaptation commence par la représentation des impacts climatiques</a:t>
            </a:r>
            <a:endParaRPr/>
          </a:p>
          <a:p>
            <a:pPr marL="697865" marR="0" lvl="1" indent="-342265" algn="l" rtl="0">
              <a:lnSpc>
                <a:spcPct val="100000"/>
              </a:lnSpc>
              <a:spcBef>
                <a:spcPts val="360"/>
              </a:spcBef>
              <a:spcAft>
                <a:spcPts val="0"/>
              </a:spcAft>
              <a:buClr>
                <a:schemeClr val="dk1"/>
              </a:buClr>
              <a:buSzPts val="1800"/>
              <a:buFont typeface="Arial"/>
              <a:buChar char="•"/>
            </a:pPr>
            <a:r>
              <a:rPr lang="en-GB" sz="1800" b="0" i="0" u="none" strike="noStrike" cap="none">
                <a:solidFill>
                  <a:schemeClr val="dk1"/>
                </a:solidFill>
                <a:latin typeface="Open Sans"/>
                <a:ea typeface="Open Sans"/>
                <a:cs typeface="Open Sans"/>
                <a:sym typeface="Open Sans"/>
              </a:rPr>
              <a:t>Précipitations, bilans hydrologiques, etc.</a:t>
            </a:r>
            <a:endParaRPr/>
          </a:p>
          <a:p>
            <a:pPr marL="697865" marR="0" lvl="1" indent="-342265" algn="l" rtl="0">
              <a:lnSpc>
                <a:spcPct val="100000"/>
              </a:lnSpc>
              <a:spcBef>
                <a:spcPts val="360"/>
              </a:spcBef>
              <a:spcAft>
                <a:spcPts val="0"/>
              </a:spcAft>
              <a:buClr>
                <a:schemeClr val="dk1"/>
              </a:buClr>
              <a:buSzPts val="1800"/>
              <a:buFont typeface="Arial"/>
              <a:buChar char="•"/>
            </a:pPr>
            <a:r>
              <a:rPr lang="en-GB" sz="1800" b="0" i="0" u="none" strike="noStrike" cap="none">
                <a:solidFill>
                  <a:schemeClr val="dk1"/>
                </a:solidFill>
                <a:latin typeface="Open Sans"/>
                <a:ea typeface="Open Sans"/>
                <a:cs typeface="Open Sans"/>
                <a:sym typeface="Open Sans"/>
              </a:rPr>
              <a:t>Réponse au rendement des cultures</a:t>
            </a:r>
            <a:endParaRPr/>
          </a:p>
          <a:p>
            <a:pPr marL="697865" marR="0" lvl="1" indent="-342265" algn="l" rtl="0">
              <a:lnSpc>
                <a:spcPct val="100000"/>
              </a:lnSpc>
              <a:spcBef>
                <a:spcPts val="360"/>
              </a:spcBef>
              <a:spcAft>
                <a:spcPts val="0"/>
              </a:spcAft>
              <a:buClr>
                <a:schemeClr val="dk1"/>
              </a:buClr>
              <a:buSzPts val="1800"/>
              <a:buFont typeface="Arial"/>
              <a:buChar char="•"/>
            </a:pPr>
            <a:r>
              <a:rPr lang="en-GB" sz="1800" b="0" i="0" u="none" strike="noStrike" cap="none">
                <a:solidFill>
                  <a:schemeClr val="dk1"/>
                </a:solidFill>
                <a:latin typeface="Open Sans"/>
                <a:ea typeface="Open Sans"/>
                <a:cs typeface="Open Sans"/>
                <a:sym typeface="Open Sans"/>
              </a:rPr>
              <a:t>Variabilité de la production d'hydroélectricité</a:t>
            </a:r>
            <a:endParaRPr/>
          </a:p>
          <a:p>
            <a:pPr marL="342265" marR="0" lvl="0" indent="-342265"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Dans la plupart des cas, la réponse à l'adaptation peut être évaluée par la variation des coûts </a:t>
            </a:r>
            <a:endParaRPr sz="1800">
              <a:solidFill>
                <a:schemeClr val="dk1"/>
              </a:solidFill>
              <a:latin typeface="Open Sans"/>
              <a:ea typeface="Open Sans"/>
              <a:cs typeface="Open Sans"/>
              <a:sym typeface="Open Sans"/>
            </a:endParaRPr>
          </a:p>
          <a:p>
            <a:pPr marL="342265" marR="0" lvl="0" indent="-342265"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La différence de coûts entre le scénario de référence et le scénario de changement climatique peut être attribuée au coût de l'adaptation au changement climatique. </a:t>
            </a:r>
            <a:endParaRPr/>
          </a:p>
          <a:p>
            <a:pPr marL="342265" marR="0" lvl="0" indent="-227965" algn="l" rtl="0">
              <a:lnSpc>
                <a:spcPct val="100000"/>
              </a:lnSpc>
              <a:spcBef>
                <a:spcPts val="360"/>
              </a:spcBef>
              <a:spcAft>
                <a:spcPts val="0"/>
              </a:spcAft>
              <a:buClr>
                <a:schemeClr val="dk1"/>
              </a:buClr>
              <a:buSzPts val="1800"/>
              <a:buFont typeface="Arial"/>
              <a:buNone/>
            </a:pPr>
            <a:endParaRPr sz="1800">
              <a:solidFill>
                <a:schemeClr val="dk1"/>
              </a:solidFill>
              <a:latin typeface="Open Sans"/>
              <a:ea typeface="Open Sans"/>
              <a:cs typeface="Open Sans"/>
              <a:sym typeface="Open Sans"/>
            </a:endParaRPr>
          </a:p>
        </p:txBody>
      </p:sp>
      <p:sp>
        <p:nvSpPr>
          <p:cNvPr id="264" name="Google Shape;264;p15"/>
          <p:cNvSpPr txBox="1"/>
          <p:nvPr/>
        </p:nvSpPr>
        <p:spPr>
          <a:xfrm>
            <a:off x="7894192" y="5989569"/>
            <a:ext cx="4054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a:t>
            </a:r>
            <a:r>
              <a:rPr lang="en-GB" sz="1000">
                <a:solidFill>
                  <a:schemeClr val="dk1"/>
                </a:solidFill>
                <a:latin typeface="Open Sans"/>
                <a:ea typeface="Open Sans"/>
                <a:cs typeface="Open Sans"/>
                <a:sym typeface="Open Sans"/>
              </a:rPr>
              <a:t>adaptation au changement climatique par Tommaso Sansone, sous licence CC0, disponible via Wikimedia Commons </a:t>
            </a:r>
            <a:endParaRPr/>
          </a:p>
        </p:txBody>
      </p:sp>
      <p:pic>
        <p:nvPicPr>
          <p:cNvPr id="265" name="Google Shape;265;p15"/>
          <p:cNvPicPr preferRelativeResize="0"/>
          <p:nvPr/>
        </p:nvPicPr>
        <p:blipFill rotWithShape="1">
          <a:blip r:embed="rId3">
            <a:alphaModFix/>
          </a:blip>
          <a:srcRect/>
          <a:stretch/>
        </p:blipFill>
        <p:spPr>
          <a:xfrm>
            <a:off x="7188032" y="2509041"/>
            <a:ext cx="4223071" cy="2820879"/>
          </a:xfrm>
          <a:prstGeom prst="rect">
            <a:avLst/>
          </a:prstGeom>
          <a:noFill/>
          <a:ln>
            <a:noFill/>
          </a:ln>
        </p:spPr>
      </p:pic>
      <p:sp>
        <p:nvSpPr>
          <p:cNvPr id="266" name="Google Shape;266;p15"/>
          <p:cNvSpPr txBox="1">
            <a:spLocks noGrp="1"/>
          </p:cNvSpPr>
          <p:nvPr>
            <p:ph type="body" idx="2"/>
          </p:nvPr>
        </p:nvSpPr>
        <p:spPr>
          <a:xfrm>
            <a:off x="663575" y="2016025"/>
            <a:ext cx="7800600" cy="43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latin typeface="Open Sans SemiBold"/>
                <a:ea typeface="Open Sans SemiBold"/>
                <a:cs typeface="Open Sans SemiBold"/>
                <a:sym typeface="Open Sans SemiBold"/>
              </a:rPr>
              <a:t>Qu'est-ce que l'adaptation et comment est-elle mesurée?</a:t>
            </a:r>
            <a:endParaRPr>
              <a:latin typeface="Open Sans SemiBold"/>
              <a:ea typeface="Open Sans SemiBold"/>
              <a:cs typeface="Open Sans SemiBold"/>
              <a:sym typeface="Open Sans SemiBold"/>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6"/>
          <p:cNvSpPr txBox="1"/>
          <p:nvPr/>
        </p:nvSpPr>
        <p:spPr>
          <a:xfrm>
            <a:off x="663575" y="412081"/>
            <a:ext cx="99096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10.3 Adaptation au changement climatique</a:t>
            </a:r>
            <a:endParaRPr sz="4400" b="0" i="0">
              <a:solidFill>
                <a:schemeClr val="dk1"/>
              </a:solidFill>
              <a:latin typeface="Open Sans"/>
              <a:ea typeface="Open Sans"/>
              <a:cs typeface="Open Sans"/>
              <a:sym typeface="Open Sans"/>
            </a:endParaRPr>
          </a:p>
        </p:txBody>
      </p:sp>
      <p:sp>
        <p:nvSpPr>
          <p:cNvPr id="273" name="Google Shape;273;p16"/>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16</a:t>
            </a:fld>
            <a:endParaRPr>
              <a:latin typeface="Open Sans"/>
              <a:ea typeface="Open Sans"/>
              <a:cs typeface="Open Sans"/>
              <a:sym typeface="Open Sans"/>
            </a:endParaRPr>
          </a:p>
        </p:txBody>
      </p:sp>
      <p:sp>
        <p:nvSpPr>
          <p:cNvPr id="274" name="Google Shape;274;p16"/>
          <p:cNvSpPr txBox="1"/>
          <p:nvPr/>
        </p:nvSpPr>
        <p:spPr>
          <a:xfrm>
            <a:off x="480767" y="1394219"/>
            <a:ext cx="5964300" cy="402330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275" name="Google Shape;275;p16"/>
          <p:cNvSpPr txBox="1"/>
          <p:nvPr/>
        </p:nvSpPr>
        <p:spPr>
          <a:xfrm>
            <a:off x="6014011" y="5690151"/>
            <a:ext cx="4364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GIEC, Rapport d'évaluation 5, Groupe de travail II, Résumé à l'intention des décideurs : </a:t>
            </a:r>
            <a:r>
              <a:rPr lang="en-GB" sz="1000">
                <a:solidFill>
                  <a:schemeClr val="dk1"/>
                </a:solidFill>
                <a:latin typeface="Open Sans"/>
                <a:ea typeface="Open Sans"/>
                <a:cs typeface="Open Sans"/>
                <a:sym typeface="Open Sans"/>
              </a:rPr>
              <a:t>GIEC, Rapport d'évaluation 5, Groupe de travail II, Résumé à l'intention des décideurs, disponible pour une utilisation gratuite sans demande (gauche et droite).</a:t>
            </a:r>
            <a:endParaRPr/>
          </a:p>
        </p:txBody>
      </p:sp>
      <p:pic>
        <p:nvPicPr>
          <p:cNvPr id="276" name="Google Shape;276;p16"/>
          <p:cNvPicPr preferRelativeResize="0"/>
          <p:nvPr/>
        </p:nvPicPr>
        <p:blipFill rotWithShape="1">
          <a:blip r:embed="rId3">
            <a:alphaModFix/>
          </a:blip>
          <a:srcRect l="-309" t="401" r="309" b="37055"/>
          <a:stretch/>
        </p:blipFill>
        <p:spPr>
          <a:xfrm>
            <a:off x="625547" y="2233417"/>
            <a:ext cx="5258298" cy="3863530"/>
          </a:xfrm>
          <a:prstGeom prst="rect">
            <a:avLst/>
          </a:prstGeom>
          <a:noFill/>
          <a:ln>
            <a:noFill/>
          </a:ln>
        </p:spPr>
      </p:pic>
      <p:pic>
        <p:nvPicPr>
          <p:cNvPr id="277" name="Google Shape;277;p16"/>
          <p:cNvPicPr preferRelativeResize="0"/>
          <p:nvPr/>
        </p:nvPicPr>
        <p:blipFill rotWithShape="1">
          <a:blip r:embed="rId3">
            <a:alphaModFix/>
          </a:blip>
          <a:srcRect l="52249" t="63770" b="1"/>
          <a:stretch/>
        </p:blipFill>
        <p:spPr>
          <a:xfrm>
            <a:off x="8467022" y="2026220"/>
            <a:ext cx="2787599" cy="2484537"/>
          </a:xfrm>
          <a:prstGeom prst="rect">
            <a:avLst/>
          </a:prstGeom>
          <a:noFill/>
          <a:ln>
            <a:noFill/>
          </a:ln>
        </p:spPr>
      </p:pic>
      <p:sp>
        <p:nvSpPr>
          <p:cNvPr id="278" name="Google Shape;278;p16"/>
          <p:cNvSpPr txBox="1"/>
          <p:nvPr/>
        </p:nvSpPr>
        <p:spPr>
          <a:xfrm>
            <a:off x="5883850" y="2218175"/>
            <a:ext cx="2552700" cy="2407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GB" sz="1800" b="1">
                <a:solidFill>
                  <a:schemeClr val="dk1"/>
                </a:solidFill>
                <a:latin typeface="Open Sans SemiBold"/>
                <a:ea typeface="Open Sans SemiBold"/>
                <a:cs typeface="Open Sans SemiBold"/>
                <a:sym typeface="Open Sans SemiBold"/>
              </a:rPr>
              <a:t>L'impact du changement climatique varie d'un pays à l'autre.</a:t>
            </a:r>
            <a:endParaRPr/>
          </a:p>
          <a:p>
            <a:pPr marL="698482" marR="0" lvl="1" indent="-342881" algn="l" rtl="0">
              <a:lnSpc>
                <a:spcPct val="100000"/>
              </a:lnSpc>
              <a:spcBef>
                <a:spcPts val="360"/>
              </a:spcBef>
              <a:spcAft>
                <a:spcPts val="0"/>
              </a:spcAft>
              <a:buClr>
                <a:schemeClr val="dk1"/>
              </a:buClr>
              <a:buSzPts val="1800"/>
              <a:buFont typeface="Arial"/>
              <a:buChar char="•"/>
            </a:pPr>
            <a:r>
              <a:rPr lang="en-GB" sz="1800" b="0" i="0" u="none" strike="noStrike" cap="none">
                <a:solidFill>
                  <a:schemeClr val="dk1"/>
                </a:solidFill>
                <a:latin typeface="Open Sans"/>
                <a:ea typeface="Open Sans"/>
                <a:cs typeface="Open Sans"/>
                <a:sym typeface="Open Sans"/>
              </a:rPr>
              <a:t>Régions géographiques</a:t>
            </a:r>
            <a:endParaRPr/>
          </a:p>
          <a:p>
            <a:pPr marL="698482" marR="0" lvl="1" indent="-342881" algn="l" rtl="0">
              <a:lnSpc>
                <a:spcPct val="100000"/>
              </a:lnSpc>
              <a:spcBef>
                <a:spcPts val="360"/>
              </a:spcBef>
              <a:spcAft>
                <a:spcPts val="0"/>
              </a:spcAft>
              <a:buClr>
                <a:schemeClr val="dk1"/>
              </a:buClr>
              <a:buSzPts val="1800"/>
              <a:buFont typeface="Arial"/>
              <a:buChar char="•"/>
            </a:pPr>
            <a:r>
              <a:rPr lang="en-GB" sz="1800" b="0" i="0" u="none" strike="noStrike" cap="none">
                <a:solidFill>
                  <a:schemeClr val="dk1"/>
                </a:solidFill>
                <a:latin typeface="Open Sans"/>
                <a:ea typeface="Open Sans"/>
                <a:cs typeface="Open Sans"/>
                <a:sym typeface="Open Sans"/>
              </a:rPr>
              <a:t>Systèmes de ressources</a:t>
            </a:r>
            <a:endParaRPr/>
          </a:p>
        </p:txBody>
      </p:sp>
      <p:sp>
        <p:nvSpPr>
          <p:cNvPr id="279" name="Google Shape;279;p16"/>
          <p:cNvSpPr txBox="1">
            <a:spLocks noGrp="1"/>
          </p:cNvSpPr>
          <p:nvPr>
            <p:ph type="body" idx="2"/>
          </p:nvPr>
        </p:nvSpPr>
        <p:spPr>
          <a:xfrm>
            <a:off x="663574" y="1711227"/>
            <a:ext cx="5432400" cy="43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Les impacts sont divers et variés</a:t>
            </a:r>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7"/>
          <p:cNvSpPr txBox="1"/>
          <p:nvPr/>
        </p:nvSpPr>
        <p:spPr>
          <a:xfrm>
            <a:off x="663575" y="412081"/>
            <a:ext cx="99096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10.3 Adaptation au changement climatique</a:t>
            </a:r>
            <a:endParaRPr sz="4400" b="0" i="0">
              <a:solidFill>
                <a:schemeClr val="dk1"/>
              </a:solidFill>
              <a:latin typeface="Open Sans"/>
              <a:ea typeface="Open Sans"/>
              <a:cs typeface="Open Sans"/>
              <a:sym typeface="Open Sans"/>
            </a:endParaRPr>
          </a:p>
        </p:txBody>
      </p:sp>
      <p:sp>
        <p:nvSpPr>
          <p:cNvPr id="286" name="Google Shape;286;p17"/>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17</a:t>
            </a:fld>
            <a:endParaRPr>
              <a:latin typeface="Open Sans"/>
              <a:ea typeface="Open Sans"/>
              <a:cs typeface="Open Sans"/>
              <a:sym typeface="Open Sans"/>
            </a:endParaRPr>
          </a:p>
        </p:txBody>
      </p:sp>
      <p:sp>
        <p:nvSpPr>
          <p:cNvPr id="287" name="Google Shape;287;p17"/>
          <p:cNvSpPr txBox="1"/>
          <p:nvPr/>
        </p:nvSpPr>
        <p:spPr>
          <a:xfrm>
            <a:off x="480767" y="1394219"/>
            <a:ext cx="5964300" cy="402330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288" name="Google Shape;288;p17"/>
          <p:cNvSpPr txBox="1"/>
          <p:nvPr/>
        </p:nvSpPr>
        <p:spPr>
          <a:xfrm>
            <a:off x="6776669" y="5039084"/>
            <a:ext cx="4596000" cy="244200"/>
          </a:xfrm>
          <a:prstGeom prst="rect">
            <a:avLst/>
          </a:prstGeom>
          <a:noFill/>
          <a:ln>
            <a:noFill/>
          </a:ln>
        </p:spPr>
        <p:txBody>
          <a:bodyPr spcFirstLastPara="1" wrap="square" lIns="0" tIns="0" rIns="0" bIns="0" anchor="t" anchorCtr="0">
            <a:noAutofit/>
          </a:bodyPr>
          <a:lstStyle/>
          <a:p>
            <a:pPr marL="342900" marR="0" lvl="0" indent="-342900" algn="l" rtl="0">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La réponse d'adaptation est spécifique au site</a:t>
            </a:r>
            <a:endParaRPr/>
          </a:p>
        </p:txBody>
      </p:sp>
      <p:grpSp>
        <p:nvGrpSpPr>
          <p:cNvPr id="289" name="Google Shape;289;p17"/>
          <p:cNvGrpSpPr/>
          <p:nvPr/>
        </p:nvGrpSpPr>
        <p:grpSpPr>
          <a:xfrm>
            <a:off x="773837" y="2423041"/>
            <a:ext cx="5204304" cy="3619148"/>
            <a:chOff x="206307" y="3101672"/>
            <a:chExt cx="6038176" cy="4338465"/>
          </a:xfrm>
        </p:grpSpPr>
        <p:pic>
          <p:nvPicPr>
            <p:cNvPr id="290" name="Google Shape;290;p17"/>
            <p:cNvPicPr preferRelativeResize="0"/>
            <p:nvPr/>
          </p:nvPicPr>
          <p:blipFill rotWithShape="1">
            <a:blip r:embed="rId3">
              <a:alphaModFix/>
            </a:blip>
            <a:srcRect/>
            <a:stretch/>
          </p:blipFill>
          <p:spPr>
            <a:xfrm>
              <a:off x="206307" y="3101672"/>
              <a:ext cx="6038176" cy="4338465"/>
            </a:xfrm>
            <a:prstGeom prst="rect">
              <a:avLst/>
            </a:prstGeom>
            <a:noFill/>
            <a:ln>
              <a:noFill/>
            </a:ln>
          </p:spPr>
        </p:pic>
        <p:sp>
          <p:nvSpPr>
            <p:cNvPr id="291" name="Google Shape;291;p17"/>
            <p:cNvSpPr/>
            <p:nvPr/>
          </p:nvSpPr>
          <p:spPr>
            <a:xfrm>
              <a:off x="4068127" y="3700235"/>
              <a:ext cx="2098057" cy="105224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292" name="Google Shape;292;p17"/>
          <p:cNvPicPr preferRelativeResize="0"/>
          <p:nvPr/>
        </p:nvPicPr>
        <p:blipFill rotWithShape="1">
          <a:blip r:embed="rId4">
            <a:alphaModFix/>
          </a:blip>
          <a:srcRect/>
          <a:stretch/>
        </p:blipFill>
        <p:spPr>
          <a:xfrm>
            <a:off x="6627943" y="2655949"/>
            <a:ext cx="4425603" cy="2176735"/>
          </a:xfrm>
          <a:prstGeom prst="rect">
            <a:avLst/>
          </a:prstGeom>
          <a:noFill/>
          <a:ln>
            <a:noFill/>
          </a:ln>
        </p:spPr>
      </p:pic>
      <p:sp>
        <p:nvSpPr>
          <p:cNvPr id="293" name="Google Shape;293;p17"/>
          <p:cNvSpPr txBox="1">
            <a:spLocks noGrp="1"/>
          </p:cNvSpPr>
          <p:nvPr>
            <p:ph type="body" idx="2"/>
          </p:nvPr>
        </p:nvSpPr>
        <p:spPr>
          <a:xfrm>
            <a:off x="663574" y="1711227"/>
            <a:ext cx="7238400" cy="43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La réponse d'adaptation est variée et diversifiée</a:t>
            </a:r>
            <a:endParaRPr/>
          </a:p>
        </p:txBody>
      </p:sp>
      <p:sp>
        <p:nvSpPr>
          <p:cNvPr id="294" name="Google Shape;294;p17"/>
          <p:cNvSpPr txBox="1"/>
          <p:nvPr/>
        </p:nvSpPr>
        <p:spPr>
          <a:xfrm>
            <a:off x="6014011" y="5690151"/>
            <a:ext cx="4364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GIEC, Rapport d'évaluation 5, Groupe de travail II, Résumé à l'intention des décideurs : </a:t>
            </a:r>
            <a:r>
              <a:rPr lang="en-GB" sz="1000">
                <a:solidFill>
                  <a:schemeClr val="dk1"/>
                </a:solidFill>
                <a:latin typeface="Open Sans"/>
                <a:ea typeface="Open Sans"/>
                <a:cs typeface="Open Sans"/>
                <a:sym typeface="Open Sans"/>
              </a:rPr>
              <a:t>GIEC, Rapport d'évaluation 5, Groupe de travail II, Résumé à l'intention des décideurs, disponible pour une utilisation gratuite sans demande (gauche et droite).</a:t>
            </a:r>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8"/>
          <p:cNvSpPr txBox="1"/>
          <p:nvPr/>
        </p:nvSpPr>
        <p:spPr>
          <a:xfrm>
            <a:off x="663575" y="412081"/>
            <a:ext cx="99096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10.3 Adaptation au changement climatique</a:t>
            </a:r>
            <a:endParaRPr sz="4400" b="0" i="0">
              <a:solidFill>
                <a:schemeClr val="dk1"/>
              </a:solidFill>
              <a:latin typeface="Open Sans"/>
              <a:ea typeface="Open Sans"/>
              <a:cs typeface="Open Sans"/>
              <a:sym typeface="Open Sans"/>
            </a:endParaRPr>
          </a:p>
        </p:txBody>
      </p:sp>
      <p:sp>
        <p:nvSpPr>
          <p:cNvPr id="301" name="Google Shape;301;p18"/>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18</a:t>
            </a:fld>
            <a:endParaRPr>
              <a:latin typeface="Open Sans"/>
              <a:ea typeface="Open Sans"/>
              <a:cs typeface="Open Sans"/>
              <a:sym typeface="Open Sans"/>
            </a:endParaRPr>
          </a:p>
        </p:txBody>
      </p:sp>
      <p:sp>
        <p:nvSpPr>
          <p:cNvPr id="302" name="Google Shape;302;p18"/>
          <p:cNvSpPr txBox="1"/>
          <p:nvPr/>
        </p:nvSpPr>
        <p:spPr>
          <a:xfrm>
            <a:off x="480767" y="1394219"/>
            <a:ext cx="5964300" cy="402330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303" name="Google Shape;303;p18"/>
          <p:cNvSpPr/>
          <p:nvPr/>
        </p:nvSpPr>
        <p:spPr>
          <a:xfrm>
            <a:off x="4103301" y="2833518"/>
            <a:ext cx="1868700" cy="90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4" name="Google Shape;304;p18"/>
          <p:cNvPicPr preferRelativeResize="0"/>
          <p:nvPr/>
        </p:nvPicPr>
        <p:blipFill rotWithShape="1">
          <a:blip r:embed="rId3">
            <a:alphaModFix/>
          </a:blip>
          <a:srcRect/>
          <a:stretch/>
        </p:blipFill>
        <p:spPr>
          <a:xfrm>
            <a:off x="758521" y="2481585"/>
            <a:ext cx="5213519" cy="3618080"/>
          </a:xfrm>
          <a:prstGeom prst="rect">
            <a:avLst/>
          </a:prstGeom>
          <a:noFill/>
          <a:ln>
            <a:noFill/>
          </a:ln>
        </p:spPr>
      </p:pic>
      <p:sp>
        <p:nvSpPr>
          <p:cNvPr id="305" name="Google Shape;305;p18"/>
          <p:cNvSpPr txBox="1"/>
          <p:nvPr/>
        </p:nvSpPr>
        <p:spPr>
          <a:xfrm>
            <a:off x="6460575" y="2398003"/>
            <a:ext cx="4972800" cy="2103900"/>
          </a:xfrm>
          <a:prstGeom prst="rect">
            <a:avLst/>
          </a:prstGeom>
          <a:noFill/>
          <a:ln>
            <a:noFill/>
          </a:ln>
        </p:spPr>
        <p:txBody>
          <a:bodyPr spcFirstLastPara="1" wrap="square" lIns="0" tIns="0" rIns="0" bIns="0" anchor="t" anchorCtr="0">
            <a:noAutofit/>
          </a:bodyPr>
          <a:lstStyle/>
          <a:p>
            <a:pPr marL="342265" marR="0" lvl="0" indent="-342265" algn="l" rtl="0">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Nos réponses politiques décideront de la résilience de nos systèmes de ressources face au changement climatique.</a:t>
            </a:r>
            <a:endParaRPr sz="2000">
              <a:solidFill>
                <a:schemeClr val="dk1"/>
              </a:solidFill>
              <a:latin typeface="Calibri"/>
              <a:ea typeface="Calibri"/>
              <a:cs typeface="Calibri"/>
              <a:sym typeface="Calibri"/>
            </a:endParaRPr>
          </a:p>
          <a:p>
            <a:pPr marL="342265" marR="0" lvl="0" indent="-342265"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Parfois, la résilience peut consister à trouver un terrain d'entente</a:t>
            </a:r>
            <a:endParaRPr/>
          </a:p>
          <a:p>
            <a:pPr marL="342265" marR="0" lvl="0" indent="-342265"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Il se peut que nous devions encore dépendre des combustibles fossiles, mais d'une manière durable.</a:t>
            </a:r>
            <a:endParaRPr/>
          </a:p>
        </p:txBody>
      </p:sp>
      <p:sp>
        <p:nvSpPr>
          <p:cNvPr id="306" name="Google Shape;306;p18"/>
          <p:cNvSpPr txBox="1">
            <a:spLocks noGrp="1"/>
          </p:cNvSpPr>
          <p:nvPr>
            <p:ph type="body" idx="2"/>
          </p:nvPr>
        </p:nvSpPr>
        <p:spPr>
          <a:xfrm>
            <a:off x="663575" y="1711225"/>
            <a:ext cx="3703800" cy="43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Résilience climatique</a:t>
            </a:r>
            <a:endParaRPr/>
          </a:p>
        </p:txBody>
      </p:sp>
      <p:sp>
        <p:nvSpPr>
          <p:cNvPr id="307" name="Google Shape;307;p18"/>
          <p:cNvSpPr txBox="1"/>
          <p:nvPr/>
        </p:nvSpPr>
        <p:spPr>
          <a:xfrm>
            <a:off x="6014011" y="5690151"/>
            <a:ext cx="4364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GIEC, Rapport d'évaluation 5, Groupe de travail II, Résumé à l'intention des décideurs : </a:t>
            </a:r>
            <a:r>
              <a:rPr lang="en-GB" sz="1000">
                <a:solidFill>
                  <a:schemeClr val="dk1"/>
                </a:solidFill>
                <a:latin typeface="Open Sans"/>
                <a:ea typeface="Open Sans"/>
                <a:cs typeface="Open Sans"/>
                <a:sym typeface="Open Sans"/>
              </a:rPr>
              <a:t>GIEC, Rapport d'évaluation 5, Groupe de travail II, Résumé à l'intention des décideurs, disponible pour une utilisation gratuite sans demande (gauche et droite).</a:t>
            </a:r>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9"/>
          <p:cNvSpPr txBox="1"/>
          <p:nvPr/>
        </p:nvSpPr>
        <p:spPr>
          <a:xfrm>
            <a:off x="663575" y="716881"/>
            <a:ext cx="9909553" cy="132556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10.3 Adaptation au changement climatique</a:t>
            </a:r>
            <a:endParaRPr sz="4400" b="0" i="0">
              <a:solidFill>
                <a:schemeClr val="dk1"/>
              </a:solidFill>
              <a:latin typeface="Open Sans"/>
              <a:ea typeface="Open Sans"/>
              <a:cs typeface="Open Sans"/>
              <a:sym typeface="Open Sans"/>
            </a:endParaRPr>
          </a:p>
        </p:txBody>
      </p:sp>
      <p:sp>
        <p:nvSpPr>
          <p:cNvPr id="314" name="Google Shape;314;p19"/>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19</a:t>
            </a:fld>
            <a:endParaRPr>
              <a:latin typeface="Open Sans"/>
              <a:ea typeface="Open Sans"/>
              <a:cs typeface="Open Sans"/>
              <a:sym typeface="Open Sans"/>
            </a:endParaRPr>
          </a:p>
        </p:txBody>
      </p:sp>
      <p:sp>
        <p:nvSpPr>
          <p:cNvPr id="315" name="Google Shape;315;p19"/>
          <p:cNvSpPr txBox="1"/>
          <p:nvPr/>
        </p:nvSpPr>
        <p:spPr>
          <a:xfrm>
            <a:off x="480767" y="1699019"/>
            <a:ext cx="5964368" cy="402336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316" name="Google Shape;316;p19"/>
          <p:cNvSpPr txBox="1"/>
          <p:nvPr/>
        </p:nvSpPr>
        <p:spPr>
          <a:xfrm>
            <a:off x="8593324" y="6149125"/>
            <a:ext cx="25149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a:t>
            </a:r>
            <a:r>
              <a:rPr lang="en-GB" sz="1000">
                <a:solidFill>
                  <a:schemeClr val="dk1"/>
                </a:solidFill>
                <a:latin typeface="Open Sans"/>
                <a:ea typeface="Open Sans"/>
                <a:cs typeface="Open Sans"/>
                <a:sym typeface="Open Sans"/>
              </a:rPr>
              <a:t>Interprétation de l'auteur</a:t>
            </a:r>
            <a:endParaRPr/>
          </a:p>
        </p:txBody>
      </p:sp>
      <p:sp>
        <p:nvSpPr>
          <p:cNvPr id="317" name="Google Shape;317;p19"/>
          <p:cNvSpPr/>
          <p:nvPr/>
        </p:nvSpPr>
        <p:spPr>
          <a:xfrm>
            <a:off x="4103301" y="3138318"/>
            <a:ext cx="1868741" cy="90706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8" name="Google Shape;318;p19"/>
          <p:cNvPicPr preferRelativeResize="0"/>
          <p:nvPr/>
        </p:nvPicPr>
        <p:blipFill rotWithShape="1">
          <a:blip r:embed="rId3">
            <a:alphaModFix/>
          </a:blip>
          <a:srcRect/>
          <a:stretch/>
        </p:blipFill>
        <p:spPr>
          <a:xfrm>
            <a:off x="2295660" y="2525587"/>
            <a:ext cx="8212024" cy="3755461"/>
          </a:xfrm>
          <a:prstGeom prst="rect">
            <a:avLst/>
          </a:prstGeom>
          <a:noFill/>
          <a:ln>
            <a:noFill/>
          </a:ln>
        </p:spPr>
      </p:pic>
      <p:sp>
        <p:nvSpPr>
          <p:cNvPr id="319" name="Google Shape;319;p19"/>
          <p:cNvSpPr txBox="1">
            <a:spLocks noGrp="1"/>
          </p:cNvSpPr>
          <p:nvPr>
            <p:ph type="body" idx="2"/>
          </p:nvPr>
        </p:nvSpPr>
        <p:spPr>
          <a:xfrm>
            <a:off x="663574" y="2016027"/>
            <a:ext cx="4007486" cy="43924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Adaptation dans les CLEW</a:t>
            </a:r>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2"/>
          <p:cNvSpPr txBox="1">
            <a:spLocks noGrp="1"/>
          </p:cNvSpPr>
          <p:nvPr>
            <p:ph type="title"/>
          </p:nvPr>
        </p:nvSpPr>
        <p:spPr>
          <a:xfrm>
            <a:off x="663880" y="714709"/>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Résultats de l'apprentissage</a:t>
            </a:r>
            <a:endParaRPr/>
          </a:p>
        </p:txBody>
      </p:sp>
      <p:sp>
        <p:nvSpPr>
          <p:cNvPr id="86" name="Google Shape;86;p2"/>
          <p:cNvSpPr txBox="1">
            <a:spLocks noGrp="1"/>
          </p:cNvSpPr>
          <p:nvPr>
            <p:ph type="body" idx="1"/>
          </p:nvPr>
        </p:nvSpPr>
        <p:spPr>
          <a:xfrm>
            <a:off x="663880" y="2616617"/>
            <a:ext cx="10514556" cy="342193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000"/>
              <a:buChar char="•"/>
            </a:pPr>
            <a:r>
              <a:rPr lang="en-GB" b="0">
                <a:latin typeface="Open Sans"/>
                <a:ea typeface="Open Sans"/>
                <a:cs typeface="Open Sans"/>
                <a:sym typeface="Open Sans"/>
              </a:rPr>
              <a:t>OIT1: comprendre l'impact du changement climatique sur les systèmes de ressources clés</a:t>
            </a:r>
            <a:endParaRPr/>
          </a:p>
          <a:p>
            <a:pPr marL="228600" lvl="0" indent="-228600" algn="l" rtl="0">
              <a:lnSpc>
                <a:spcPct val="100000"/>
              </a:lnSpc>
              <a:spcBef>
                <a:spcPts val="1200"/>
              </a:spcBef>
              <a:spcAft>
                <a:spcPts val="0"/>
              </a:spcAft>
              <a:buClr>
                <a:schemeClr val="dk1"/>
              </a:buClr>
              <a:buSzPts val="2000"/>
              <a:buChar char="•"/>
            </a:pPr>
            <a:r>
              <a:rPr lang="en-GB" b="0">
                <a:latin typeface="Open Sans"/>
                <a:ea typeface="Open Sans"/>
                <a:cs typeface="Open Sans"/>
                <a:sym typeface="Open Sans"/>
              </a:rPr>
              <a:t>OIT2: Comprendre l'importance de l'adaptation au changement climatique</a:t>
            </a:r>
            <a:endParaRPr/>
          </a:p>
          <a:p>
            <a:pPr marL="228600" lvl="0" indent="-228600" algn="l" rtl="0">
              <a:lnSpc>
                <a:spcPct val="100000"/>
              </a:lnSpc>
              <a:spcBef>
                <a:spcPts val="1200"/>
              </a:spcBef>
              <a:spcAft>
                <a:spcPts val="0"/>
              </a:spcAft>
              <a:buClr>
                <a:schemeClr val="dk1"/>
              </a:buClr>
              <a:buSzPts val="2000"/>
              <a:buChar char="•"/>
            </a:pPr>
            <a:r>
              <a:rPr lang="en-GB" b="0">
                <a:latin typeface="Open Sans"/>
                <a:ea typeface="Open Sans"/>
                <a:cs typeface="Open Sans"/>
                <a:sym typeface="Open Sans"/>
              </a:rPr>
              <a:t>OIT3: S'informer sur les études de cas CLEWs qui se concentrent sur l'atténuation du changement climatique</a:t>
            </a:r>
            <a:endParaRPr/>
          </a:p>
          <a:p>
            <a:pPr marL="228600" lvl="0" indent="-101600" algn="l" rtl="0">
              <a:lnSpc>
                <a:spcPct val="100000"/>
              </a:lnSpc>
              <a:spcBef>
                <a:spcPts val="1200"/>
              </a:spcBef>
              <a:spcAft>
                <a:spcPts val="0"/>
              </a:spcAft>
              <a:buClr>
                <a:schemeClr val="dk1"/>
              </a:buClr>
              <a:buSzPts val="2000"/>
              <a:buNone/>
            </a:pPr>
            <a:endParaRPr/>
          </a:p>
        </p:txBody>
      </p:sp>
      <p:sp>
        <p:nvSpPr>
          <p:cNvPr id="87" name="Google Shape;87;p2"/>
          <p:cNvSpPr txBox="1">
            <a:spLocks noGrp="1"/>
          </p:cNvSpPr>
          <p:nvPr>
            <p:ph type="sldNum" idx="12"/>
          </p:nvPr>
        </p:nvSpPr>
        <p:spPr>
          <a:xfrm>
            <a:off x="11743853" y="645757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2</a:t>
            </a:fld>
            <a:endParaRPr/>
          </a:p>
        </p:txBody>
      </p:sp>
      <p:sp>
        <p:nvSpPr>
          <p:cNvPr id="88" name="Google Shape;88;p2"/>
          <p:cNvSpPr txBox="1">
            <a:spLocks noGrp="1"/>
          </p:cNvSpPr>
          <p:nvPr>
            <p:ph type="body" idx="2"/>
          </p:nvPr>
        </p:nvSpPr>
        <p:spPr>
          <a:xfrm>
            <a:off x="663575" y="2042000"/>
            <a:ext cx="7295400" cy="447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latin typeface="Open Sans SemiBold"/>
                <a:ea typeface="Open Sans SemiBold"/>
                <a:cs typeface="Open Sans SemiBold"/>
                <a:sym typeface="Open Sans SemiBold"/>
              </a:rPr>
              <a:t>À la fin de cette conférence, vous serez en mesure de</a:t>
            </a:r>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0"/>
          <p:cNvSpPr txBox="1"/>
          <p:nvPr/>
        </p:nvSpPr>
        <p:spPr>
          <a:xfrm>
            <a:off x="663575" y="723466"/>
            <a:ext cx="10707258"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Lecture 10.3 Références</a:t>
            </a:r>
            <a:endParaRPr/>
          </a:p>
        </p:txBody>
      </p:sp>
      <p:sp>
        <p:nvSpPr>
          <p:cNvPr id="326" name="Google Shape;326;p20"/>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20</a:t>
            </a:fld>
            <a:endParaRPr sz="1400" b="1" i="0">
              <a:solidFill>
                <a:schemeClr val="lt1"/>
              </a:solidFill>
              <a:latin typeface="Open Sans"/>
              <a:ea typeface="Open Sans"/>
              <a:cs typeface="Open Sans"/>
              <a:sym typeface="Open Sans"/>
            </a:endParaRPr>
          </a:p>
        </p:txBody>
      </p:sp>
      <p:sp>
        <p:nvSpPr>
          <p:cNvPr id="327" name="Google Shape;327;p20"/>
          <p:cNvSpPr txBox="1"/>
          <p:nvPr/>
        </p:nvSpPr>
        <p:spPr>
          <a:xfrm>
            <a:off x="663879" y="2115680"/>
            <a:ext cx="7009500" cy="1679100"/>
          </a:xfrm>
          <a:prstGeom prst="rect">
            <a:avLst/>
          </a:prstGeom>
          <a:noFill/>
          <a:ln>
            <a:noFill/>
          </a:ln>
        </p:spPr>
        <p:txBody>
          <a:bodyPr spcFirstLastPara="1" wrap="square" lIns="91425" tIns="45700" rIns="91425" bIns="45700" anchor="t" anchorCtr="0">
            <a:normAutofit/>
          </a:bodyPr>
          <a:lstStyle/>
          <a:p>
            <a:pPr marL="457200" lvl="0" indent="-457200" algn="l" rtl="0">
              <a:spcBef>
                <a:spcPts val="0"/>
              </a:spcBef>
              <a:spcAft>
                <a:spcPts val="0"/>
              </a:spcAft>
              <a:buClr>
                <a:srgbClr val="000000"/>
              </a:buClr>
              <a:buSzPts val="1600"/>
              <a:buAutoNum type="arabicPeriod"/>
            </a:pPr>
            <a:r>
              <a:rPr lang="en-GB" sz="1600">
                <a:solidFill>
                  <a:srgbClr val="000000"/>
                </a:solidFill>
                <a:latin typeface="Open Sans"/>
                <a:ea typeface="Open Sans"/>
                <a:cs typeface="Open Sans"/>
                <a:sym typeface="Open Sans"/>
              </a:rPr>
              <a:t>Folke C. Resilience: The emergence of a perspective for social–ecological systems analyses. Glob Environ Change 2006;16:253–67. https://doi.org/10.1016/j.gloenvcha.2006.04.002.</a:t>
            </a:r>
            <a:endParaRPr sz="2000" b="1">
              <a:solidFill>
                <a:srgbClr val="000000"/>
              </a:solidFill>
              <a:latin typeface="Open Sans SemiBold"/>
              <a:ea typeface="Open Sans SemiBold"/>
              <a:cs typeface="Open Sans SemiBold"/>
              <a:sym typeface="Open Sans SemiBold"/>
            </a:endParaRPr>
          </a:p>
          <a:p>
            <a:pPr marL="457200" lvl="0" indent="-457200" algn="just" rtl="0">
              <a:spcBef>
                <a:spcPts val="1200"/>
              </a:spcBef>
              <a:spcAft>
                <a:spcPts val="0"/>
              </a:spcAft>
              <a:buClr>
                <a:srgbClr val="000000"/>
              </a:buClr>
              <a:buSzPts val="1600"/>
              <a:buAutoNum type="arabicPeriod"/>
            </a:pPr>
            <a:r>
              <a:rPr lang="en-GB" sz="1600" u="sng">
                <a:solidFill>
                  <a:srgbClr val="0563C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https://www.ipcc.ch/report/ar5/wg2/</a:t>
            </a:r>
            <a:endParaRPr sz="20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1"/>
          <p:cNvSpPr txBox="1"/>
          <p:nvPr/>
        </p:nvSpPr>
        <p:spPr>
          <a:xfrm>
            <a:off x="663575" y="412081"/>
            <a:ext cx="99096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10.4 Exemples de CLEWs</a:t>
            </a:r>
            <a:endParaRPr sz="4400" b="0" i="0">
              <a:solidFill>
                <a:schemeClr val="dk1"/>
              </a:solidFill>
              <a:latin typeface="Open Sans"/>
              <a:ea typeface="Open Sans"/>
              <a:cs typeface="Open Sans"/>
              <a:sym typeface="Open Sans"/>
            </a:endParaRPr>
          </a:p>
        </p:txBody>
      </p:sp>
      <p:sp>
        <p:nvSpPr>
          <p:cNvPr id="334" name="Google Shape;334;p21"/>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21</a:t>
            </a:fld>
            <a:endParaRPr>
              <a:latin typeface="Open Sans"/>
              <a:ea typeface="Open Sans"/>
              <a:cs typeface="Open Sans"/>
              <a:sym typeface="Open Sans"/>
            </a:endParaRPr>
          </a:p>
        </p:txBody>
      </p:sp>
      <p:sp>
        <p:nvSpPr>
          <p:cNvPr id="335" name="Google Shape;335;p21"/>
          <p:cNvSpPr txBox="1"/>
          <p:nvPr/>
        </p:nvSpPr>
        <p:spPr>
          <a:xfrm>
            <a:off x="480767" y="1394219"/>
            <a:ext cx="5964300" cy="402330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336" name="Google Shape;336;p21"/>
          <p:cNvSpPr txBox="1"/>
          <p:nvPr/>
        </p:nvSpPr>
        <p:spPr>
          <a:xfrm>
            <a:off x="3462951" y="67757"/>
            <a:ext cx="6809105" cy="66866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CC2E5"/>
              </a:buClr>
              <a:buSzPts val="2000"/>
              <a:buFont typeface="Arial"/>
              <a:buNone/>
            </a:pPr>
            <a:endParaRPr sz="2000" b="1" i="0">
              <a:solidFill>
                <a:srgbClr val="9CC2E5"/>
              </a:solidFill>
              <a:latin typeface="Open Sans SemiBold"/>
              <a:ea typeface="Open Sans SemiBold"/>
              <a:cs typeface="Open Sans SemiBold"/>
              <a:sym typeface="Open Sans SemiBold"/>
            </a:endParaRPr>
          </a:p>
        </p:txBody>
      </p:sp>
      <p:sp>
        <p:nvSpPr>
          <p:cNvPr id="337" name="Google Shape;337;p21"/>
          <p:cNvSpPr txBox="1"/>
          <p:nvPr/>
        </p:nvSpPr>
        <p:spPr>
          <a:xfrm>
            <a:off x="6410250" y="5836300"/>
            <a:ext cx="509897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Sridharan V, et al : </a:t>
            </a:r>
            <a:r>
              <a:rPr lang="en-GB" sz="1000">
                <a:solidFill>
                  <a:schemeClr val="dk1"/>
                </a:solidFill>
                <a:latin typeface="Open Sans"/>
                <a:ea typeface="Open Sans"/>
                <a:cs typeface="Open Sans"/>
                <a:sym typeface="Open Sans"/>
              </a:rPr>
              <a:t>Sridharan V, et al. Resilience of the Eastern African electricity sector to climate driven changes in hydropower generation. Nat Commun 2019;10:302. doi:10.1038/s41467-018-08275-7 (Travail de l'auteur)</a:t>
            </a:r>
            <a:endParaRPr/>
          </a:p>
        </p:txBody>
      </p:sp>
      <p:grpSp>
        <p:nvGrpSpPr>
          <p:cNvPr id="338" name="Google Shape;338;p21"/>
          <p:cNvGrpSpPr/>
          <p:nvPr/>
        </p:nvGrpSpPr>
        <p:grpSpPr>
          <a:xfrm>
            <a:off x="745211" y="2638228"/>
            <a:ext cx="5289829" cy="3627448"/>
            <a:chOff x="516220" y="2780856"/>
            <a:chExt cx="5289829" cy="3627448"/>
          </a:xfrm>
        </p:grpSpPr>
        <p:grpSp>
          <p:nvGrpSpPr>
            <p:cNvPr id="339" name="Google Shape;339;p21"/>
            <p:cNvGrpSpPr/>
            <p:nvPr/>
          </p:nvGrpSpPr>
          <p:grpSpPr>
            <a:xfrm>
              <a:off x="797939" y="2780856"/>
              <a:ext cx="4928027" cy="3627448"/>
              <a:chOff x="797939" y="2787915"/>
              <a:chExt cx="4928027" cy="3627448"/>
            </a:xfrm>
          </p:grpSpPr>
          <p:pic>
            <p:nvPicPr>
              <p:cNvPr id="340" name="Google Shape;340;p21"/>
              <p:cNvPicPr preferRelativeResize="0"/>
              <p:nvPr/>
            </p:nvPicPr>
            <p:blipFill rotWithShape="1">
              <a:blip r:embed="rId3">
                <a:alphaModFix/>
              </a:blip>
              <a:srcRect/>
              <a:stretch/>
            </p:blipFill>
            <p:spPr>
              <a:xfrm>
                <a:off x="797939" y="3116740"/>
                <a:ext cx="4928027" cy="3298623"/>
              </a:xfrm>
              <a:prstGeom prst="rect">
                <a:avLst/>
              </a:prstGeom>
              <a:noFill/>
              <a:ln>
                <a:noFill/>
              </a:ln>
            </p:spPr>
          </p:pic>
          <p:sp>
            <p:nvSpPr>
              <p:cNvPr id="341" name="Google Shape;341;p21"/>
              <p:cNvSpPr txBox="1"/>
              <p:nvPr/>
            </p:nvSpPr>
            <p:spPr>
              <a:xfrm>
                <a:off x="833935" y="2787915"/>
                <a:ext cx="366875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u="sng">
                    <a:solidFill>
                      <a:schemeClr val="dk1"/>
                    </a:solidFill>
                    <a:latin typeface="Calibri"/>
                    <a:ea typeface="Calibri"/>
                    <a:cs typeface="Calibri"/>
                    <a:sym typeface="Calibri"/>
                  </a:rPr>
                  <a:t>Indice d'humidité climatique (CMI)</a:t>
                </a:r>
                <a:endParaRPr/>
              </a:p>
            </p:txBody>
          </p:sp>
        </p:grpSp>
        <p:grpSp>
          <p:nvGrpSpPr>
            <p:cNvPr id="342" name="Google Shape;342;p21"/>
            <p:cNvGrpSpPr/>
            <p:nvPr/>
          </p:nvGrpSpPr>
          <p:grpSpPr>
            <a:xfrm>
              <a:off x="516220" y="4307953"/>
              <a:ext cx="5289829" cy="1729272"/>
              <a:chOff x="168387" y="2361659"/>
              <a:chExt cx="5102131" cy="1729272"/>
            </a:xfrm>
          </p:grpSpPr>
          <p:sp>
            <p:nvSpPr>
              <p:cNvPr id="343" name="Google Shape;343;p21"/>
              <p:cNvSpPr/>
              <p:nvPr/>
            </p:nvSpPr>
            <p:spPr>
              <a:xfrm rot="10800000">
                <a:off x="270771" y="3262817"/>
                <a:ext cx="329572" cy="828114"/>
              </a:xfrm>
              <a:prstGeom prst="rightBrace">
                <a:avLst>
                  <a:gd name="adj1" fmla="val 41745"/>
                  <a:gd name="adj2" fmla="val 50000"/>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44" name="Google Shape;344;p21"/>
              <p:cNvSpPr txBox="1"/>
              <p:nvPr/>
            </p:nvSpPr>
            <p:spPr>
              <a:xfrm rot="-5400000">
                <a:off x="-329796" y="2859841"/>
                <a:ext cx="1263535" cy="2671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dk1"/>
                    </a:solidFill>
                    <a:latin typeface="Calibri"/>
                    <a:ea typeface="Calibri"/>
                    <a:cs typeface="Calibri"/>
                    <a:sym typeface="Calibri"/>
                  </a:rPr>
                  <a:t>Bassin du Nil</a:t>
                </a:r>
                <a:endParaRPr/>
              </a:p>
            </p:txBody>
          </p:sp>
          <p:sp>
            <p:nvSpPr>
              <p:cNvPr id="345" name="Google Shape;345;p21"/>
              <p:cNvSpPr/>
              <p:nvPr/>
            </p:nvSpPr>
            <p:spPr>
              <a:xfrm>
                <a:off x="629724" y="3337473"/>
                <a:ext cx="2284162" cy="323799"/>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6" name="Google Shape;346;p21"/>
              <p:cNvSpPr/>
              <p:nvPr/>
            </p:nvSpPr>
            <p:spPr>
              <a:xfrm>
                <a:off x="629724" y="3672005"/>
                <a:ext cx="3372427" cy="345206"/>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Google Shape;347;p21"/>
              <p:cNvSpPr txBox="1"/>
              <p:nvPr/>
            </p:nvSpPr>
            <p:spPr>
              <a:xfrm>
                <a:off x="2958506" y="3317417"/>
                <a:ext cx="128787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accent1"/>
                    </a:solidFill>
                    <a:latin typeface="Calibri"/>
                    <a:ea typeface="Calibri"/>
                    <a:cs typeface="Calibri"/>
                    <a:sym typeface="Calibri"/>
                  </a:rPr>
                  <a:t>Le Nil Bleu</a:t>
                </a:r>
                <a:endParaRPr/>
              </a:p>
            </p:txBody>
          </p:sp>
          <p:sp>
            <p:nvSpPr>
              <p:cNvPr id="348" name="Google Shape;348;p21"/>
              <p:cNvSpPr txBox="1"/>
              <p:nvPr/>
            </p:nvSpPr>
            <p:spPr>
              <a:xfrm>
                <a:off x="3982645" y="3653005"/>
                <a:ext cx="128787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Calibri"/>
                    <a:ea typeface="Calibri"/>
                    <a:cs typeface="Calibri"/>
                    <a:sym typeface="Calibri"/>
                  </a:rPr>
                  <a:t>Nil blanc</a:t>
                </a:r>
                <a:endParaRPr/>
              </a:p>
            </p:txBody>
          </p:sp>
        </p:grpSp>
      </p:grpSp>
      <p:pic>
        <p:nvPicPr>
          <p:cNvPr id="349" name="Google Shape;349;p21"/>
          <p:cNvPicPr preferRelativeResize="0"/>
          <p:nvPr/>
        </p:nvPicPr>
        <p:blipFill rotWithShape="1">
          <a:blip r:embed="rId4">
            <a:alphaModFix/>
          </a:blip>
          <a:srcRect/>
          <a:stretch/>
        </p:blipFill>
        <p:spPr>
          <a:xfrm>
            <a:off x="6510070" y="2002988"/>
            <a:ext cx="4999153" cy="3731075"/>
          </a:xfrm>
          <a:prstGeom prst="rect">
            <a:avLst/>
          </a:prstGeom>
          <a:noFill/>
          <a:ln>
            <a:noFill/>
          </a:ln>
        </p:spPr>
      </p:pic>
      <p:sp>
        <p:nvSpPr>
          <p:cNvPr id="350" name="Google Shape;350;p21"/>
          <p:cNvSpPr txBox="1">
            <a:spLocks noGrp="1"/>
          </p:cNvSpPr>
          <p:nvPr>
            <p:ph type="body" idx="2"/>
          </p:nvPr>
        </p:nvSpPr>
        <p:spPr>
          <a:xfrm>
            <a:off x="663575" y="1711225"/>
            <a:ext cx="5616900" cy="43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La résilience climatique en Afrique de l'Est</a:t>
            </a:r>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2"/>
          <p:cNvSpPr txBox="1"/>
          <p:nvPr/>
        </p:nvSpPr>
        <p:spPr>
          <a:xfrm>
            <a:off x="663575" y="335881"/>
            <a:ext cx="99096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10.4 Exemples de CLEWs</a:t>
            </a:r>
            <a:endParaRPr sz="4400" b="0" i="0">
              <a:solidFill>
                <a:schemeClr val="dk1"/>
              </a:solidFill>
              <a:latin typeface="Open Sans"/>
              <a:ea typeface="Open Sans"/>
              <a:cs typeface="Open Sans"/>
              <a:sym typeface="Open Sans"/>
            </a:endParaRPr>
          </a:p>
        </p:txBody>
      </p:sp>
      <p:sp>
        <p:nvSpPr>
          <p:cNvPr id="357" name="Google Shape;357;p22"/>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22</a:t>
            </a:fld>
            <a:endParaRPr>
              <a:latin typeface="Open Sans"/>
              <a:ea typeface="Open Sans"/>
              <a:cs typeface="Open Sans"/>
              <a:sym typeface="Open Sans"/>
            </a:endParaRPr>
          </a:p>
        </p:txBody>
      </p:sp>
      <p:sp>
        <p:nvSpPr>
          <p:cNvPr id="358" name="Google Shape;358;p22"/>
          <p:cNvSpPr txBox="1"/>
          <p:nvPr/>
        </p:nvSpPr>
        <p:spPr>
          <a:xfrm>
            <a:off x="480767" y="1318019"/>
            <a:ext cx="5964300" cy="402330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pic>
        <p:nvPicPr>
          <p:cNvPr id="359" name="Google Shape;359;p22"/>
          <p:cNvPicPr preferRelativeResize="0"/>
          <p:nvPr/>
        </p:nvPicPr>
        <p:blipFill rotWithShape="1">
          <a:blip r:embed="rId3">
            <a:alphaModFix/>
          </a:blip>
          <a:srcRect/>
          <a:stretch/>
        </p:blipFill>
        <p:spPr>
          <a:xfrm>
            <a:off x="875096" y="2556522"/>
            <a:ext cx="5089357" cy="3733525"/>
          </a:xfrm>
          <a:prstGeom prst="rect">
            <a:avLst/>
          </a:prstGeom>
          <a:noFill/>
          <a:ln>
            <a:noFill/>
          </a:ln>
        </p:spPr>
      </p:pic>
      <p:pic>
        <p:nvPicPr>
          <p:cNvPr id="360" name="Google Shape;360;p22"/>
          <p:cNvPicPr preferRelativeResize="0"/>
          <p:nvPr/>
        </p:nvPicPr>
        <p:blipFill rotWithShape="1">
          <a:blip r:embed="rId4">
            <a:alphaModFix/>
          </a:blip>
          <a:srcRect/>
          <a:stretch/>
        </p:blipFill>
        <p:spPr>
          <a:xfrm>
            <a:off x="6335922" y="2044903"/>
            <a:ext cx="4644975" cy="3689625"/>
          </a:xfrm>
          <a:prstGeom prst="rect">
            <a:avLst/>
          </a:prstGeom>
          <a:noFill/>
          <a:ln>
            <a:noFill/>
          </a:ln>
        </p:spPr>
      </p:pic>
      <p:sp>
        <p:nvSpPr>
          <p:cNvPr id="361" name="Google Shape;361;p22"/>
          <p:cNvSpPr txBox="1">
            <a:spLocks noGrp="1"/>
          </p:cNvSpPr>
          <p:nvPr>
            <p:ph type="body" idx="2"/>
          </p:nvPr>
        </p:nvSpPr>
        <p:spPr>
          <a:xfrm>
            <a:off x="663575" y="1635025"/>
            <a:ext cx="6050100" cy="43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La résilience climatique en Afrique de l'Est</a:t>
            </a:r>
            <a:endParaRPr/>
          </a:p>
        </p:txBody>
      </p:sp>
      <p:sp>
        <p:nvSpPr>
          <p:cNvPr id="362" name="Google Shape;362;p22"/>
          <p:cNvSpPr txBox="1"/>
          <p:nvPr/>
        </p:nvSpPr>
        <p:spPr>
          <a:xfrm>
            <a:off x="6410250" y="5836300"/>
            <a:ext cx="509897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Sridharan V, et al : </a:t>
            </a:r>
            <a:r>
              <a:rPr lang="en-GB" sz="1000">
                <a:solidFill>
                  <a:schemeClr val="dk1"/>
                </a:solidFill>
                <a:latin typeface="Open Sans"/>
                <a:ea typeface="Open Sans"/>
                <a:cs typeface="Open Sans"/>
                <a:sym typeface="Open Sans"/>
              </a:rPr>
              <a:t>Sridharan V, et al. Resilience of the Eastern African electricity sector to climate driven changes in hydropower generation. Nat Commun 2019;10:302. doi:10.1038/s41467-018-08275-7 (Travail de l'auteur)</a:t>
            </a:r>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3"/>
          <p:cNvSpPr txBox="1"/>
          <p:nvPr/>
        </p:nvSpPr>
        <p:spPr>
          <a:xfrm>
            <a:off x="663575" y="412081"/>
            <a:ext cx="99096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10.4 Exemples de CLEWs</a:t>
            </a:r>
            <a:endParaRPr sz="4400" b="0" i="0">
              <a:solidFill>
                <a:schemeClr val="dk1"/>
              </a:solidFill>
              <a:latin typeface="Open Sans"/>
              <a:ea typeface="Open Sans"/>
              <a:cs typeface="Open Sans"/>
              <a:sym typeface="Open Sans"/>
            </a:endParaRPr>
          </a:p>
        </p:txBody>
      </p:sp>
      <p:sp>
        <p:nvSpPr>
          <p:cNvPr id="369" name="Google Shape;369;p23"/>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23</a:t>
            </a:fld>
            <a:endParaRPr>
              <a:latin typeface="Open Sans"/>
              <a:ea typeface="Open Sans"/>
              <a:cs typeface="Open Sans"/>
              <a:sym typeface="Open Sans"/>
            </a:endParaRPr>
          </a:p>
        </p:txBody>
      </p:sp>
      <p:sp>
        <p:nvSpPr>
          <p:cNvPr id="370" name="Google Shape;370;p23"/>
          <p:cNvSpPr txBox="1"/>
          <p:nvPr/>
        </p:nvSpPr>
        <p:spPr>
          <a:xfrm>
            <a:off x="480767" y="1394219"/>
            <a:ext cx="5964300" cy="402330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371" name="Google Shape;371;p23"/>
          <p:cNvSpPr txBox="1"/>
          <p:nvPr/>
        </p:nvSpPr>
        <p:spPr>
          <a:xfrm>
            <a:off x="6363327" y="6141119"/>
            <a:ext cx="572961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a:t>
            </a:r>
            <a:r>
              <a:rPr lang="en-GB" sz="1000">
                <a:solidFill>
                  <a:schemeClr val="dk1"/>
                </a:solidFill>
                <a:latin typeface="Open Sans"/>
                <a:ea typeface="Open Sans"/>
                <a:cs typeface="Open Sans"/>
                <a:sym typeface="Open Sans"/>
              </a:rPr>
              <a:t>"Deforestation in Guatemala" par Pati Gaitan est sous licence CC BY 2.0</a:t>
            </a:r>
            <a:endParaRPr/>
          </a:p>
        </p:txBody>
      </p:sp>
      <p:pic>
        <p:nvPicPr>
          <p:cNvPr id="372" name="Google Shape;372;p23"/>
          <p:cNvPicPr preferRelativeResize="0"/>
          <p:nvPr/>
        </p:nvPicPr>
        <p:blipFill rotWithShape="1">
          <a:blip r:embed="rId3">
            <a:alphaModFix/>
          </a:blip>
          <a:srcRect/>
          <a:stretch/>
        </p:blipFill>
        <p:spPr>
          <a:xfrm>
            <a:off x="770255" y="2621552"/>
            <a:ext cx="4762500" cy="3562350"/>
          </a:xfrm>
          <a:prstGeom prst="rect">
            <a:avLst/>
          </a:prstGeom>
          <a:noFill/>
          <a:ln>
            <a:noFill/>
          </a:ln>
        </p:spPr>
      </p:pic>
      <p:sp>
        <p:nvSpPr>
          <p:cNvPr id="373" name="Google Shape;373;p23"/>
          <p:cNvSpPr/>
          <p:nvPr/>
        </p:nvSpPr>
        <p:spPr>
          <a:xfrm>
            <a:off x="6391795" y="2045313"/>
            <a:ext cx="4514700" cy="1815900"/>
          </a:xfrm>
          <a:prstGeom prst="rect">
            <a:avLst/>
          </a:prstGeom>
          <a:noFill/>
          <a:ln>
            <a:noFill/>
          </a:ln>
        </p:spPr>
        <p:txBody>
          <a:bodyPr spcFirstLastPara="1" wrap="square" lIns="91425" tIns="45700" rIns="91425" bIns="45700" anchor="t" anchorCtr="0">
            <a:spAutoFit/>
          </a:bodyPr>
          <a:lstStyle/>
          <a:p>
            <a:pPr marL="380365" marR="0" lvl="0" indent="-380365" algn="l" rtl="0">
              <a:spcBef>
                <a:spcPts val="0"/>
              </a:spcBef>
              <a:spcAft>
                <a:spcPts val="0"/>
              </a:spcAft>
              <a:buClr>
                <a:schemeClr val="dk1"/>
              </a:buClr>
              <a:buSzPts val="1400"/>
              <a:buFont typeface="Arial"/>
              <a:buChar char="•"/>
            </a:pPr>
            <a:r>
              <a:rPr lang="en-GB" sz="1400">
                <a:solidFill>
                  <a:schemeClr val="dk1"/>
                </a:solidFill>
                <a:latin typeface="Open Sans"/>
                <a:ea typeface="Open Sans"/>
                <a:cs typeface="Open Sans"/>
                <a:sym typeface="Open Sans"/>
              </a:rPr>
              <a:t>Couvert forestier : 24% (1990), 9% (2015) </a:t>
            </a:r>
            <a:endParaRPr sz="1800">
              <a:solidFill>
                <a:schemeClr val="dk1"/>
              </a:solidFill>
              <a:latin typeface="Calibri"/>
              <a:ea typeface="Calibri"/>
              <a:cs typeface="Calibri"/>
              <a:sym typeface="Calibri"/>
            </a:endParaRPr>
          </a:p>
          <a:p>
            <a:pPr marL="380365" marR="0" lvl="0" indent="-380365" algn="l" rtl="0">
              <a:spcBef>
                <a:spcPts val="0"/>
              </a:spcBef>
              <a:spcAft>
                <a:spcPts val="0"/>
              </a:spcAft>
              <a:buClr>
                <a:schemeClr val="dk1"/>
              </a:buClr>
              <a:buSzPts val="1400"/>
              <a:buFont typeface="Arial"/>
              <a:buChar char="•"/>
            </a:pPr>
            <a:r>
              <a:rPr lang="en-GB" sz="1400">
                <a:solidFill>
                  <a:schemeClr val="dk1"/>
                </a:solidFill>
                <a:latin typeface="Open Sans"/>
                <a:ea typeface="Open Sans"/>
                <a:cs typeface="Open Sans"/>
                <a:sym typeface="Open Sans"/>
              </a:rPr>
              <a:t>Raisons de la déforestation</a:t>
            </a:r>
            <a:endParaRPr/>
          </a:p>
          <a:p>
            <a:pPr marL="989964" marR="0" lvl="1" indent="-380364" algn="l" rtl="0">
              <a:spcBef>
                <a:spcPts val="0"/>
              </a:spcBef>
              <a:spcAft>
                <a:spcPts val="0"/>
              </a:spcAft>
              <a:buClr>
                <a:schemeClr val="dk1"/>
              </a:buClr>
              <a:buSzPts val="1400"/>
              <a:buFont typeface="Arial"/>
              <a:buChar char="•"/>
            </a:pPr>
            <a:r>
              <a:rPr lang="en-GB" sz="1400" b="0" i="0" u="none" strike="noStrike" cap="none">
                <a:solidFill>
                  <a:schemeClr val="dk1"/>
                </a:solidFill>
                <a:latin typeface="Open Sans"/>
                <a:ea typeface="Open Sans"/>
                <a:cs typeface="Open Sans"/>
                <a:sym typeface="Open Sans"/>
              </a:rPr>
              <a:t>Expansion de l'agriculture</a:t>
            </a:r>
            <a:endParaRPr/>
          </a:p>
          <a:p>
            <a:pPr marL="989964" marR="0" lvl="1" indent="-380364" algn="l" rtl="0">
              <a:spcBef>
                <a:spcPts val="0"/>
              </a:spcBef>
              <a:spcAft>
                <a:spcPts val="0"/>
              </a:spcAft>
              <a:buClr>
                <a:schemeClr val="dk1"/>
              </a:buClr>
              <a:buSzPts val="1400"/>
              <a:buFont typeface="Arial"/>
              <a:buChar char="•"/>
            </a:pPr>
            <a:r>
              <a:rPr lang="en-GB" sz="1400" b="0" i="0" u="none" strike="noStrike" cap="none">
                <a:solidFill>
                  <a:schemeClr val="dk1"/>
                </a:solidFill>
                <a:latin typeface="Open Sans"/>
                <a:ea typeface="Open Sans"/>
                <a:cs typeface="Open Sans"/>
                <a:sym typeface="Open Sans"/>
              </a:rPr>
              <a:t>Exploitation forestière pour le bois de chauffage</a:t>
            </a:r>
            <a:endParaRPr/>
          </a:p>
          <a:p>
            <a:pPr marL="380365" marR="0" lvl="0" indent="-380365" algn="l" rtl="0">
              <a:spcBef>
                <a:spcPts val="0"/>
              </a:spcBef>
              <a:spcAft>
                <a:spcPts val="0"/>
              </a:spcAft>
              <a:buClr>
                <a:schemeClr val="dk1"/>
              </a:buClr>
              <a:buSzPts val="1400"/>
              <a:buFont typeface="Arial"/>
              <a:buChar char="•"/>
            </a:pPr>
            <a:r>
              <a:rPr lang="en-GB" sz="1400">
                <a:solidFill>
                  <a:schemeClr val="dk1"/>
                </a:solidFill>
                <a:latin typeface="Open Sans"/>
                <a:ea typeface="Open Sans"/>
                <a:cs typeface="Open Sans"/>
                <a:sym typeface="Open Sans"/>
              </a:rPr>
              <a:t>80% de l'énergie finale provient de la biomasse</a:t>
            </a:r>
            <a:endParaRPr/>
          </a:p>
          <a:p>
            <a:pPr marL="380365" marR="0" lvl="0" indent="-380365" algn="l" rtl="0">
              <a:spcBef>
                <a:spcPts val="0"/>
              </a:spcBef>
              <a:spcAft>
                <a:spcPts val="0"/>
              </a:spcAft>
              <a:buClr>
                <a:schemeClr val="dk1"/>
              </a:buClr>
              <a:buSzPts val="1400"/>
              <a:buFont typeface="Arial"/>
              <a:buChar char="•"/>
            </a:pPr>
            <a:r>
              <a:rPr lang="en-GB" sz="1400">
                <a:solidFill>
                  <a:schemeClr val="dk1"/>
                </a:solidFill>
                <a:latin typeface="Open Sans"/>
                <a:ea typeface="Open Sans"/>
                <a:cs typeface="Open Sans"/>
                <a:sym typeface="Open Sans"/>
              </a:rPr>
              <a:t>Action nationale de réduction de la consommation de biomasse</a:t>
            </a:r>
            <a:endParaRPr/>
          </a:p>
          <a:p>
            <a:pPr marL="380365" marR="0" lvl="0" indent="-380365" algn="l" rtl="0">
              <a:spcBef>
                <a:spcPts val="0"/>
              </a:spcBef>
              <a:spcAft>
                <a:spcPts val="0"/>
              </a:spcAft>
              <a:buClr>
                <a:schemeClr val="dk1"/>
              </a:buClr>
              <a:buSzPts val="1400"/>
              <a:buFont typeface="Arial"/>
              <a:buChar char="•"/>
            </a:pPr>
            <a:r>
              <a:rPr lang="en-GB" sz="1400">
                <a:solidFill>
                  <a:schemeClr val="dk1"/>
                </a:solidFill>
                <a:latin typeface="Open Sans"/>
                <a:ea typeface="Open Sans"/>
                <a:cs typeface="Open Sans"/>
                <a:sym typeface="Open Sans"/>
              </a:rPr>
              <a:t>Augmentation de l'irrigation, de la consommation d'eau par habitant et de la consommation d'électricité</a:t>
            </a:r>
            <a:endParaRPr/>
          </a:p>
        </p:txBody>
      </p:sp>
      <p:sp>
        <p:nvSpPr>
          <p:cNvPr id="374" name="Google Shape;374;p23"/>
          <p:cNvSpPr txBox="1"/>
          <p:nvPr/>
        </p:nvSpPr>
        <p:spPr>
          <a:xfrm>
            <a:off x="6391795" y="4491974"/>
            <a:ext cx="4283967" cy="1600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Open Sans"/>
                <a:ea typeface="Open Sans"/>
                <a:cs typeface="Open Sans"/>
                <a:sym typeface="Open Sans"/>
              </a:rPr>
              <a:t>Formulation de scénarios</a:t>
            </a:r>
            <a:endParaRPr/>
          </a:p>
          <a:p>
            <a:pPr marL="0" marR="0" lvl="0" indent="0" algn="l" rtl="0">
              <a:spcBef>
                <a:spcPts val="0"/>
              </a:spcBef>
              <a:spcAft>
                <a:spcPts val="0"/>
              </a:spcAft>
              <a:buNone/>
            </a:pPr>
            <a:endParaRPr sz="1400" b="1">
              <a:solidFill>
                <a:schemeClr val="dk1"/>
              </a:solidFill>
              <a:latin typeface="Open Sans"/>
              <a:ea typeface="Open Sans"/>
              <a:cs typeface="Open Sans"/>
              <a:sym typeface="Open Sans"/>
            </a:endParaRPr>
          </a:p>
          <a:p>
            <a:pPr marL="380973" marR="0" lvl="0" indent="-380973" algn="l" rtl="0">
              <a:spcBef>
                <a:spcPts val="0"/>
              </a:spcBef>
              <a:spcAft>
                <a:spcPts val="0"/>
              </a:spcAft>
              <a:buClr>
                <a:schemeClr val="dk1"/>
              </a:buClr>
              <a:buSzPts val="1400"/>
              <a:buFont typeface="Arial"/>
              <a:buChar char="•"/>
            </a:pPr>
            <a:r>
              <a:rPr lang="en-GB" sz="1400">
                <a:solidFill>
                  <a:schemeClr val="dk1"/>
                </a:solidFill>
                <a:latin typeface="Open Sans"/>
                <a:ea typeface="Open Sans"/>
                <a:cs typeface="Open Sans"/>
                <a:sym typeface="Open Sans"/>
              </a:rPr>
              <a:t>Base de référence : Statu quo jusqu'en 2050</a:t>
            </a:r>
            <a:endParaRPr/>
          </a:p>
          <a:p>
            <a:pPr marL="380973" marR="0" lvl="0" indent="-292073" algn="l" rtl="0">
              <a:spcBef>
                <a:spcPts val="0"/>
              </a:spcBef>
              <a:spcAft>
                <a:spcPts val="0"/>
              </a:spcAft>
              <a:buClr>
                <a:schemeClr val="dk1"/>
              </a:buClr>
              <a:buSzPts val="1400"/>
              <a:buFont typeface="Arial"/>
              <a:buNone/>
            </a:pPr>
            <a:endParaRPr sz="1400">
              <a:solidFill>
                <a:schemeClr val="dk1"/>
              </a:solidFill>
              <a:latin typeface="Open Sans"/>
              <a:ea typeface="Open Sans"/>
              <a:cs typeface="Open Sans"/>
              <a:sym typeface="Open Sans"/>
            </a:endParaRPr>
          </a:p>
          <a:p>
            <a:pPr marL="380973" marR="0" lvl="0" indent="-380973" algn="l" rtl="0">
              <a:spcBef>
                <a:spcPts val="0"/>
              </a:spcBef>
              <a:spcAft>
                <a:spcPts val="0"/>
              </a:spcAft>
              <a:buClr>
                <a:schemeClr val="dk1"/>
              </a:buClr>
              <a:buSzPts val="1400"/>
              <a:buFont typeface="Arial"/>
              <a:buChar char="•"/>
            </a:pPr>
            <a:r>
              <a:rPr lang="en-GB" sz="1400">
                <a:solidFill>
                  <a:schemeClr val="dk1"/>
                </a:solidFill>
                <a:latin typeface="Open Sans"/>
                <a:ea typeface="Open Sans"/>
                <a:cs typeface="Open Sans"/>
                <a:sym typeface="Open Sans"/>
              </a:rPr>
              <a:t>Sus-Dev : Réduction de la biomasse dans la consommation totale d'énergie finale ; 80% (2020) à 50% (2050)</a:t>
            </a:r>
            <a:endParaRPr/>
          </a:p>
        </p:txBody>
      </p:sp>
      <p:sp>
        <p:nvSpPr>
          <p:cNvPr id="375" name="Google Shape;375;p23"/>
          <p:cNvSpPr txBox="1">
            <a:spLocks noGrp="1"/>
          </p:cNvSpPr>
          <p:nvPr>
            <p:ph type="body" idx="2"/>
          </p:nvPr>
        </p:nvSpPr>
        <p:spPr>
          <a:xfrm>
            <a:off x="663575" y="1711225"/>
            <a:ext cx="5964300" cy="43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Analyse intégrée des ressources en Ouganda</a:t>
            </a:r>
            <a:endParaRP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4"/>
          <p:cNvSpPr txBox="1"/>
          <p:nvPr/>
        </p:nvSpPr>
        <p:spPr>
          <a:xfrm>
            <a:off x="663575" y="259681"/>
            <a:ext cx="99096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10.4 Exemples de CLEWs</a:t>
            </a:r>
            <a:endParaRPr sz="4400" b="0" i="0">
              <a:solidFill>
                <a:schemeClr val="dk1"/>
              </a:solidFill>
              <a:latin typeface="Open Sans"/>
              <a:ea typeface="Open Sans"/>
              <a:cs typeface="Open Sans"/>
              <a:sym typeface="Open Sans"/>
            </a:endParaRPr>
          </a:p>
        </p:txBody>
      </p:sp>
      <p:sp>
        <p:nvSpPr>
          <p:cNvPr id="382" name="Google Shape;382;p24"/>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24</a:t>
            </a:fld>
            <a:endParaRPr>
              <a:latin typeface="Open Sans"/>
              <a:ea typeface="Open Sans"/>
              <a:cs typeface="Open Sans"/>
              <a:sym typeface="Open Sans"/>
            </a:endParaRPr>
          </a:p>
        </p:txBody>
      </p:sp>
      <p:sp>
        <p:nvSpPr>
          <p:cNvPr id="383" name="Google Shape;383;p24"/>
          <p:cNvSpPr txBox="1"/>
          <p:nvPr/>
        </p:nvSpPr>
        <p:spPr>
          <a:xfrm>
            <a:off x="480767" y="784619"/>
            <a:ext cx="5964300" cy="402330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384" name="Google Shape;384;p24"/>
          <p:cNvSpPr txBox="1"/>
          <p:nvPr/>
        </p:nvSpPr>
        <p:spPr>
          <a:xfrm>
            <a:off x="8573026" y="6138050"/>
            <a:ext cx="2436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a:t>
            </a:r>
            <a:r>
              <a:rPr lang="en-GB" sz="1000">
                <a:solidFill>
                  <a:schemeClr val="dk1"/>
                </a:solidFill>
                <a:latin typeface="Open Sans"/>
                <a:ea typeface="Open Sans"/>
                <a:cs typeface="Open Sans"/>
                <a:sym typeface="Open Sans"/>
              </a:rPr>
              <a:t>Interprétation de l'auteur</a:t>
            </a:r>
            <a:endParaRPr/>
          </a:p>
        </p:txBody>
      </p:sp>
      <p:pic>
        <p:nvPicPr>
          <p:cNvPr id="385" name="Google Shape;385;p24"/>
          <p:cNvPicPr preferRelativeResize="0"/>
          <p:nvPr/>
        </p:nvPicPr>
        <p:blipFill rotWithShape="1">
          <a:blip r:embed="rId3">
            <a:alphaModFix/>
          </a:blip>
          <a:srcRect l="6465" r="7894"/>
          <a:stretch/>
        </p:blipFill>
        <p:spPr>
          <a:xfrm>
            <a:off x="7718257" y="1898057"/>
            <a:ext cx="3705218" cy="3842572"/>
          </a:xfrm>
          <a:prstGeom prst="rect">
            <a:avLst/>
          </a:prstGeom>
          <a:noFill/>
          <a:ln>
            <a:noFill/>
          </a:ln>
        </p:spPr>
      </p:pic>
      <p:sp>
        <p:nvSpPr>
          <p:cNvPr id="386" name="Google Shape;386;p24"/>
          <p:cNvSpPr txBox="1"/>
          <p:nvPr/>
        </p:nvSpPr>
        <p:spPr>
          <a:xfrm>
            <a:off x="663574" y="5989527"/>
            <a:ext cx="656322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a:t>
            </a:r>
            <a:r>
              <a:rPr lang="en-GB" sz="1000">
                <a:solidFill>
                  <a:schemeClr val="dk1"/>
                </a:solidFill>
                <a:latin typeface="Open Sans"/>
                <a:ea typeface="Open Sans"/>
                <a:cs typeface="Open Sans"/>
                <a:sym typeface="Open Sans"/>
              </a:rPr>
              <a:t>De gauche à droite, Icône libre réalisée par Manuel sax sous licence CC BY 3.0, Icône libre réalisée par Rafael sous licence CC BY 3.0, Icône libre réalisée par Giovanni Battistini sous licence CC BY 3.0</a:t>
            </a:r>
            <a:endParaRPr/>
          </a:p>
        </p:txBody>
      </p:sp>
      <p:pic>
        <p:nvPicPr>
          <p:cNvPr id="387" name="Google Shape;387;p24" descr="Drops PNG Transparent Images | PNG All"/>
          <p:cNvPicPr preferRelativeResize="0"/>
          <p:nvPr/>
        </p:nvPicPr>
        <p:blipFill rotWithShape="1">
          <a:blip r:embed="rId4">
            <a:alphaModFix/>
          </a:blip>
          <a:srcRect l="25889" r="25544"/>
          <a:stretch/>
        </p:blipFill>
        <p:spPr>
          <a:xfrm>
            <a:off x="1476522" y="2360833"/>
            <a:ext cx="560814" cy="923788"/>
          </a:xfrm>
          <a:prstGeom prst="rect">
            <a:avLst/>
          </a:prstGeom>
          <a:noFill/>
          <a:ln>
            <a:noFill/>
          </a:ln>
        </p:spPr>
      </p:pic>
      <p:pic>
        <p:nvPicPr>
          <p:cNvPr id="388" name="Google Shape;388;p24"/>
          <p:cNvPicPr preferRelativeResize="0"/>
          <p:nvPr/>
        </p:nvPicPr>
        <p:blipFill rotWithShape="1">
          <a:blip r:embed="rId5">
            <a:alphaModFix/>
          </a:blip>
          <a:srcRect/>
          <a:stretch/>
        </p:blipFill>
        <p:spPr>
          <a:xfrm>
            <a:off x="2881526" y="2422276"/>
            <a:ext cx="857865" cy="747566"/>
          </a:xfrm>
          <a:prstGeom prst="rect">
            <a:avLst/>
          </a:prstGeom>
          <a:noFill/>
          <a:ln>
            <a:noFill/>
          </a:ln>
        </p:spPr>
      </p:pic>
      <p:pic>
        <p:nvPicPr>
          <p:cNvPr id="389" name="Google Shape;389;p24"/>
          <p:cNvPicPr preferRelativeResize="0"/>
          <p:nvPr/>
        </p:nvPicPr>
        <p:blipFill rotWithShape="1">
          <a:blip r:embed="rId6">
            <a:alphaModFix/>
          </a:blip>
          <a:srcRect/>
          <a:stretch/>
        </p:blipFill>
        <p:spPr>
          <a:xfrm>
            <a:off x="4377414" y="2294275"/>
            <a:ext cx="950649" cy="954529"/>
          </a:xfrm>
          <a:prstGeom prst="rect">
            <a:avLst/>
          </a:prstGeom>
          <a:noFill/>
          <a:ln>
            <a:noFill/>
          </a:ln>
        </p:spPr>
      </p:pic>
      <p:sp>
        <p:nvSpPr>
          <p:cNvPr id="390" name="Google Shape;390;p24"/>
          <p:cNvSpPr/>
          <p:nvPr/>
        </p:nvSpPr>
        <p:spPr>
          <a:xfrm>
            <a:off x="1054367" y="3528094"/>
            <a:ext cx="5605500" cy="1477200"/>
          </a:xfrm>
          <a:prstGeom prst="rect">
            <a:avLst/>
          </a:prstGeom>
          <a:noFill/>
          <a:ln>
            <a:noFill/>
          </a:ln>
        </p:spPr>
        <p:txBody>
          <a:bodyPr spcFirstLastPara="1" wrap="square" lIns="91425" tIns="45700" rIns="91425" bIns="45700" anchor="t" anchorCtr="0">
            <a:spAutoFit/>
          </a:bodyPr>
          <a:lstStyle/>
          <a:p>
            <a:pPr marL="380365" marR="0" lvl="0" indent="-380365"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Tous les types d'utilisation et de couverture des sols représentés</a:t>
            </a:r>
            <a:endParaRPr sz="1800">
              <a:solidFill>
                <a:schemeClr val="dk1"/>
              </a:solidFill>
              <a:latin typeface="Open Sans"/>
              <a:ea typeface="Open Sans"/>
              <a:cs typeface="Open Sans"/>
              <a:sym typeface="Open Sans"/>
            </a:endParaRPr>
          </a:p>
          <a:p>
            <a:pPr marL="380365" marR="0" lvl="0" indent="-380365"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Rendements des cultures réalisables sur le plan agro-climatique, obtenus à partir de bases de données mondiales</a:t>
            </a:r>
            <a:endParaRPr/>
          </a:p>
          <a:p>
            <a:pPr marL="380365" marR="0" lvl="0" indent="-380365"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Concurrence pour les ressources en eau, en terre et en énergie établie</a:t>
            </a:r>
            <a:endParaRPr/>
          </a:p>
        </p:txBody>
      </p:sp>
      <p:sp>
        <p:nvSpPr>
          <p:cNvPr id="391" name="Google Shape;391;p24"/>
          <p:cNvSpPr txBox="1">
            <a:spLocks noGrp="1"/>
          </p:cNvSpPr>
          <p:nvPr>
            <p:ph type="body" idx="2"/>
          </p:nvPr>
        </p:nvSpPr>
        <p:spPr>
          <a:xfrm>
            <a:off x="663575" y="1558825"/>
            <a:ext cx="6230400" cy="43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Analyse intégrée des ressources en Ouganda</a:t>
            </a:r>
            <a:endParaRP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5"/>
          <p:cNvSpPr txBox="1"/>
          <p:nvPr/>
        </p:nvSpPr>
        <p:spPr>
          <a:xfrm>
            <a:off x="663575" y="107281"/>
            <a:ext cx="99096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10.4 Exemples de CLEWs</a:t>
            </a:r>
            <a:endParaRPr sz="4400" b="0" i="0">
              <a:solidFill>
                <a:schemeClr val="dk1"/>
              </a:solidFill>
              <a:latin typeface="Open Sans"/>
              <a:ea typeface="Open Sans"/>
              <a:cs typeface="Open Sans"/>
              <a:sym typeface="Open Sans"/>
            </a:endParaRPr>
          </a:p>
        </p:txBody>
      </p:sp>
      <p:sp>
        <p:nvSpPr>
          <p:cNvPr id="398" name="Google Shape;398;p25"/>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25</a:t>
            </a:fld>
            <a:endParaRPr>
              <a:latin typeface="Open Sans"/>
              <a:ea typeface="Open Sans"/>
              <a:cs typeface="Open Sans"/>
              <a:sym typeface="Open Sans"/>
            </a:endParaRPr>
          </a:p>
        </p:txBody>
      </p:sp>
      <p:sp>
        <p:nvSpPr>
          <p:cNvPr id="399" name="Google Shape;399;p25"/>
          <p:cNvSpPr txBox="1"/>
          <p:nvPr/>
        </p:nvSpPr>
        <p:spPr>
          <a:xfrm>
            <a:off x="480767" y="784619"/>
            <a:ext cx="5964300" cy="402330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grpSp>
        <p:nvGrpSpPr>
          <p:cNvPr id="400" name="Google Shape;400;p25"/>
          <p:cNvGrpSpPr/>
          <p:nvPr/>
        </p:nvGrpSpPr>
        <p:grpSpPr>
          <a:xfrm>
            <a:off x="6136215" y="1854800"/>
            <a:ext cx="5442882" cy="3461153"/>
            <a:chOff x="4729940" y="1210476"/>
            <a:chExt cx="4307100" cy="3238960"/>
          </a:xfrm>
        </p:grpSpPr>
        <p:sp>
          <p:nvSpPr>
            <p:cNvPr id="401" name="Google Shape;401;p25"/>
            <p:cNvSpPr txBox="1"/>
            <p:nvPr/>
          </p:nvSpPr>
          <p:spPr>
            <a:xfrm>
              <a:off x="4729940" y="3902236"/>
              <a:ext cx="4307100" cy="54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latin typeface="Calibri"/>
                  <a:ea typeface="Calibri"/>
                  <a:cs typeface="Calibri"/>
                  <a:sym typeface="Calibri"/>
                </a:rPr>
                <a:t>Modification des types d'utilisation de l'eau à des fins agricoles </a:t>
              </a:r>
              <a:endParaRPr/>
            </a:p>
            <a:p>
              <a:pPr marL="0" marR="0" lvl="0" indent="0" algn="ctr" rtl="0">
                <a:spcBef>
                  <a:spcPts val="0"/>
                </a:spcBef>
                <a:spcAft>
                  <a:spcPts val="0"/>
                </a:spcAft>
                <a:buNone/>
              </a:pPr>
              <a:r>
                <a:rPr lang="en-GB" sz="1600">
                  <a:solidFill>
                    <a:schemeClr val="dk1"/>
                  </a:solidFill>
                  <a:latin typeface="Calibri"/>
                  <a:ea typeface="Calibri"/>
                  <a:cs typeface="Calibri"/>
                  <a:sym typeface="Calibri"/>
                </a:rPr>
                <a:t>(différence entre le scénario sus-dev et le scénario de base) </a:t>
              </a:r>
              <a:endParaRPr sz="1600">
                <a:solidFill>
                  <a:schemeClr val="dk1"/>
                </a:solidFill>
                <a:latin typeface="Calibri"/>
                <a:ea typeface="Calibri"/>
                <a:cs typeface="Calibri"/>
                <a:sym typeface="Calibri"/>
              </a:endParaRPr>
            </a:p>
          </p:txBody>
        </p:sp>
        <p:pic>
          <p:nvPicPr>
            <p:cNvPr id="402" name="Google Shape;402;p25"/>
            <p:cNvPicPr preferRelativeResize="0"/>
            <p:nvPr/>
          </p:nvPicPr>
          <p:blipFill rotWithShape="1">
            <a:blip r:embed="rId3">
              <a:alphaModFix/>
            </a:blip>
            <a:srcRect l="2289" t="10868" r="9065"/>
            <a:stretch/>
          </p:blipFill>
          <p:spPr>
            <a:xfrm>
              <a:off x="4902935" y="1210476"/>
              <a:ext cx="3801328" cy="2563697"/>
            </a:xfrm>
            <a:prstGeom prst="rect">
              <a:avLst/>
            </a:prstGeom>
            <a:noFill/>
            <a:ln>
              <a:noFill/>
            </a:ln>
          </p:spPr>
        </p:pic>
      </p:grpSp>
      <p:grpSp>
        <p:nvGrpSpPr>
          <p:cNvPr id="403" name="Google Shape;403;p25"/>
          <p:cNvGrpSpPr/>
          <p:nvPr/>
        </p:nvGrpSpPr>
        <p:grpSpPr>
          <a:xfrm>
            <a:off x="322696" y="2403416"/>
            <a:ext cx="5941033" cy="3651655"/>
            <a:chOff x="222250" y="1032203"/>
            <a:chExt cx="4701300" cy="3417233"/>
          </a:xfrm>
        </p:grpSpPr>
        <p:grpSp>
          <p:nvGrpSpPr>
            <p:cNvPr id="404" name="Google Shape;404;p25"/>
            <p:cNvGrpSpPr/>
            <p:nvPr/>
          </p:nvGrpSpPr>
          <p:grpSpPr>
            <a:xfrm>
              <a:off x="222250" y="2376318"/>
              <a:ext cx="4701300" cy="2073118"/>
              <a:chOff x="222250" y="2376318"/>
              <a:chExt cx="4701300" cy="2073118"/>
            </a:xfrm>
          </p:grpSpPr>
          <p:sp>
            <p:nvSpPr>
              <p:cNvPr id="405" name="Google Shape;405;p25"/>
              <p:cNvSpPr txBox="1"/>
              <p:nvPr/>
            </p:nvSpPr>
            <p:spPr>
              <a:xfrm>
                <a:off x="222250" y="3902236"/>
                <a:ext cx="4701300" cy="54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latin typeface="Calibri"/>
                    <a:ea typeface="Calibri"/>
                    <a:cs typeface="Calibri"/>
                    <a:sym typeface="Calibri"/>
                  </a:rPr>
                  <a:t>Consommation d'eau et d'électricité </a:t>
                </a:r>
                <a:br>
                  <a:rPr lang="en-GB" sz="1600">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dans le secteur agricole</a:t>
                </a:r>
                <a:endParaRPr/>
              </a:p>
            </p:txBody>
          </p:sp>
          <p:pic>
            <p:nvPicPr>
              <p:cNvPr id="406" name="Google Shape;406;p25"/>
              <p:cNvPicPr preferRelativeResize="0"/>
              <p:nvPr/>
            </p:nvPicPr>
            <p:blipFill rotWithShape="1">
              <a:blip r:embed="rId4">
                <a:alphaModFix/>
              </a:blip>
              <a:srcRect b="48606"/>
              <a:stretch/>
            </p:blipFill>
            <p:spPr>
              <a:xfrm>
                <a:off x="467727" y="2376318"/>
                <a:ext cx="4210259" cy="1442549"/>
              </a:xfrm>
              <a:prstGeom prst="rect">
                <a:avLst/>
              </a:prstGeom>
              <a:noFill/>
              <a:ln>
                <a:noFill/>
              </a:ln>
            </p:spPr>
          </p:pic>
        </p:grpSp>
        <p:pic>
          <p:nvPicPr>
            <p:cNvPr id="407" name="Google Shape;407;p25"/>
            <p:cNvPicPr preferRelativeResize="0"/>
            <p:nvPr/>
          </p:nvPicPr>
          <p:blipFill rotWithShape="1">
            <a:blip r:embed="rId4">
              <a:alphaModFix/>
            </a:blip>
            <a:srcRect t="50324"/>
            <a:stretch/>
          </p:blipFill>
          <p:spPr>
            <a:xfrm>
              <a:off x="467726" y="1032203"/>
              <a:ext cx="4210259" cy="1394281"/>
            </a:xfrm>
            <a:prstGeom prst="rect">
              <a:avLst/>
            </a:prstGeom>
            <a:noFill/>
            <a:ln>
              <a:noFill/>
            </a:ln>
          </p:spPr>
        </p:pic>
      </p:grpSp>
      <p:sp>
        <p:nvSpPr>
          <p:cNvPr id="408" name="Google Shape;408;p25"/>
          <p:cNvSpPr txBox="1">
            <a:spLocks noGrp="1"/>
          </p:cNvSpPr>
          <p:nvPr>
            <p:ph type="body" idx="2"/>
          </p:nvPr>
        </p:nvSpPr>
        <p:spPr>
          <a:xfrm>
            <a:off x="663575" y="1406425"/>
            <a:ext cx="6014100" cy="43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Analyse intégrée des ressources en Ouganda</a:t>
            </a:r>
            <a:endParaRPr/>
          </a:p>
        </p:txBody>
      </p:sp>
      <p:sp>
        <p:nvSpPr>
          <p:cNvPr id="409" name="Google Shape;409;p25"/>
          <p:cNvSpPr txBox="1"/>
          <p:nvPr/>
        </p:nvSpPr>
        <p:spPr>
          <a:xfrm>
            <a:off x="5787019" y="5685797"/>
            <a:ext cx="60969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Sridharan V. et al : </a:t>
            </a:r>
            <a:r>
              <a:rPr lang="en-GB" sz="1000">
                <a:solidFill>
                  <a:schemeClr val="dk1"/>
                </a:solidFill>
                <a:latin typeface="Open Sans"/>
                <a:ea typeface="Open Sans"/>
                <a:cs typeface="Open Sans"/>
                <a:sym typeface="Open Sans"/>
              </a:rPr>
              <a:t>Sridharan V, et al. "Land, energy and water resource management and its impact on GHG emissions, electricity supply and food production- Insights from a Ugandan case study", Environ. Res. Commun. vol. 2, no. 8, p. 085003, août 2020, doi : 10.1088/2515-7620/abaf38 (Travail de l'auteur) </a:t>
            </a:r>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6"/>
          <p:cNvSpPr txBox="1"/>
          <p:nvPr/>
        </p:nvSpPr>
        <p:spPr>
          <a:xfrm>
            <a:off x="663575" y="723466"/>
            <a:ext cx="10707258"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Lecture 10.4 Références</a:t>
            </a:r>
            <a:endParaRPr/>
          </a:p>
        </p:txBody>
      </p:sp>
      <p:sp>
        <p:nvSpPr>
          <p:cNvPr id="416" name="Google Shape;416;p26"/>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26</a:t>
            </a:fld>
            <a:endParaRPr sz="1400" b="1" i="0">
              <a:solidFill>
                <a:schemeClr val="lt1"/>
              </a:solidFill>
              <a:latin typeface="Open Sans"/>
              <a:ea typeface="Open Sans"/>
              <a:cs typeface="Open Sans"/>
              <a:sym typeface="Open Sans"/>
            </a:endParaRPr>
          </a:p>
        </p:txBody>
      </p:sp>
      <p:sp>
        <p:nvSpPr>
          <p:cNvPr id="417" name="Google Shape;417;p26"/>
          <p:cNvSpPr txBox="1"/>
          <p:nvPr/>
        </p:nvSpPr>
        <p:spPr>
          <a:xfrm>
            <a:off x="663879" y="2115680"/>
            <a:ext cx="8746800" cy="2181900"/>
          </a:xfrm>
          <a:prstGeom prst="rect">
            <a:avLst/>
          </a:prstGeom>
          <a:noFill/>
          <a:ln>
            <a:noFill/>
          </a:ln>
        </p:spPr>
        <p:txBody>
          <a:bodyPr spcFirstLastPara="1" wrap="square" lIns="91425" tIns="45700" rIns="91425" bIns="45700" anchor="t" anchorCtr="0">
            <a:normAutofit fontScale="85000" lnSpcReduction="20000"/>
          </a:bodyPr>
          <a:lstStyle/>
          <a:p>
            <a:pPr marL="457200" lvl="0" indent="-441960" algn="l" rtl="0">
              <a:spcBef>
                <a:spcPts val="0"/>
              </a:spcBef>
              <a:spcAft>
                <a:spcPts val="0"/>
              </a:spcAft>
              <a:buClr>
                <a:srgbClr val="000000"/>
              </a:buClr>
              <a:buSzPct val="100000"/>
              <a:buAutoNum type="arabicPeriod"/>
            </a:pPr>
            <a:r>
              <a:rPr lang="en-GB" sz="1600">
                <a:solidFill>
                  <a:srgbClr val="000000"/>
                </a:solidFill>
                <a:latin typeface="Open Sans"/>
                <a:ea typeface="Open Sans"/>
                <a:cs typeface="Open Sans"/>
                <a:sym typeface="Open Sans"/>
              </a:rPr>
              <a:t>Sridharan V, Shivakumar A, Niet T, Ramos E.P, and Howells M, "Land, energy and water resource management and its impact on GHG emissions, electricity supply and food production- Insights from a Ugandan case study," Environ. Res. Commun., vol. 2, no. 8, p. 085003, Aug. 2020, doi: 10.1088/2515-7620/abaf38 </a:t>
            </a:r>
            <a:endParaRPr sz="2000" b="1">
              <a:solidFill>
                <a:srgbClr val="000000"/>
              </a:solidFill>
              <a:latin typeface="Open Sans SemiBold"/>
              <a:ea typeface="Open Sans SemiBold"/>
              <a:cs typeface="Open Sans SemiBold"/>
              <a:sym typeface="Open Sans SemiBold"/>
            </a:endParaRPr>
          </a:p>
          <a:p>
            <a:pPr marL="457200" lvl="0" indent="-441960" algn="l" rtl="0">
              <a:spcBef>
                <a:spcPts val="1200"/>
              </a:spcBef>
              <a:spcAft>
                <a:spcPts val="0"/>
              </a:spcAft>
              <a:buClr>
                <a:srgbClr val="000000"/>
              </a:buClr>
              <a:buSzPct val="100000"/>
              <a:buAutoNum type="arabicPeriod"/>
            </a:pPr>
            <a:r>
              <a:rPr lang="en-GB" sz="1600">
                <a:solidFill>
                  <a:srgbClr val="000000"/>
                </a:solidFill>
                <a:latin typeface="Open Sans"/>
                <a:ea typeface="Open Sans"/>
                <a:cs typeface="Open Sans"/>
                <a:sym typeface="Open Sans"/>
              </a:rPr>
              <a:t>Sridharan V, Broad O, Shivakumar A, Howells M, Boehlert B, Groves DG, et al. Resilience of the Eastern African electricity sector to climate driven changes in hydropower generation. Nat Commun 2019;10:302. doi:10.1038/s41467-018-08275-7.  </a:t>
            </a:r>
            <a:endParaRPr sz="2000" b="1">
              <a:solidFill>
                <a:srgbClr val="000000"/>
              </a:solidFill>
              <a:latin typeface="Open Sans SemiBold"/>
              <a:ea typeface="Open Sans SemiBold"/>
              <a:cs typeface="Open Sans SemiBold"/>
              <a:sym typeface="Open Sans SemiBold"/>
            </a:endParaRPr>
          </a:p>
          <a:p>
            <a:pPr marL="0" lvl="0" indent="0" algn="l" rtl="0">
              <a:spcBef>
                <a:spcPts val="1200"/>
              </a:spcBef>
              <a:spcAft>
                <a:spcPts val="0"/>
              </a:spcAft>
              <a:buNone/>
            </a:pPr>
            <a:endParaRPr sz="1600">
              <a:solidFill>
                <a:srgbClr val="000000"/>
              </a:solidFill>
              <a:latin typeface="Open Sans"/>
              <a:ea typeface="Open Sans"/>
              <a:cs typeface="Open Sans"/>
              <a:sym typeface="Open Sans"/>
            </a:endParaRPr>
          </a:p>
          <a:p>
            <a:pPr marL="0" lvl="0" indent="0" algn="just" rtl="0">
              <a:spcBef>
                <a:spcPts val="1200"/>
              </a:spcBef>
              <a:spcAft>
                <a:spcPts val="0"/>
              </a:spcAft>
              <a:buNone/>
            </a:pPr>
            <a:endParaRPr sz="20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7"/>
          <p:cNvSpPr txBox="1"/>
          <p:nvPr/>
        </p:nvSpPr>
        <p:spPr>
          <a:xfrm>
            <a:off x="9883907" y="5881992"/>
            <a:ext cx="206121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Cours de la GCC (cela vous amènera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au lien du site web http://www.ClimateCompatibleGrowth.com/teachingmaterials)</a:t>
            </a:r>
            <a:endParaRPr/>
          </a:p>
        </p:txBody>
      </p:sp>
      <p:sp>
        <p:nvSpPr>
          <p:cNvPr id="423" name="Google Shape;423;p27"/>
          <p:cNvSpPr txBox="1"/>
          <p:nvPr/>
        </p:nvSpPr>
        <p:spPr>
          <a:xfrm>
            <a:off x="397050" y="4245075"/>
            <a:ext cx="5045400" cy="80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900">
                <a:solidFill>
                  <a:srgbClr val="000000"/>
                </a:solidFill>
                <a:latin typeface="Open Sans"/>
                <a:ea typeface="Open Sans"/>
                <a:cs typeface="Open Sans"/>
                <a:sym typeface="Open Sans"/>
              </a:rPr>
              <a:t>“This material was translated in French by Pacifique Koshikwinja from the </a:t>
            </a:r>
            <a:r>
              <a:rPr lang="en-GB" sz="900">
                <a:latin typeface="Open Sans"/>
                <a:ea typeface="Open Sans"/>
                <a:cs typeface="Open Sans"/>
                <a:sym typeface="Open Sans"/>
              </a:rPr>
              <a:t>Université Catholique de Bukavu</a:t>
            </a:r>
            <a:r>
              <a:rPr lang="en-GB" sz="900">
                <a:solidFill>
                  <a:srgbClr val="000000"/>
                </a:solidFill>
                <a:latin typeface="Open Sans"/>
                <a:ea typeface="Open Sans"/>
                <a:cs typeface="Open Sans"/>
                <a:sym typeface="Open Sans"/>
              </a:rPr>
              <a:t> as part of the work of the RE-INTEGRATE project. The RE-INTEGRATE project has received funding from the European Union's HORIZON EUROPE Research and Innovation Programme under grant agreement No 101118217.”</a:t>
            </a:r>
            <a:endParaRPr sz="900">
              <a:solidFill>
                <a:srgbClr val="000000"/>
              </a:solidFill>
              <a:latin typeface="Open Sans"/>
              <a:ea typeface="Open Sans"/>
              <a:cs typeface="Open Sans"/>
              <a:sym typeface="Open Sans"/>
            </a:endParaRPr>
          </a:p>
        </p:txBody>
      </p:sp>
      <p:pic>
        <p:nvPicPr>
          <p:cNvPr id="424" name="Google Shape;424;p27"/>
          <p:cNvPicPr preferRelativeResize="0"/>
          <p:nvPr/>
        </p:nvPicPr>
        <p:blipFill>
          <a:blip r:embed="rId3">
            <a:alphaModFix/>
          </a:blip>
          <a:stretch>
            <a:fillRect/>
          </a:stretch>
        </p:blipFill>
        <p:spPr>
          <a:xfrm>
            <a:off x="5376100" y="4273575"/>
            <a:ext cx="1663150" cy="584699"/>
          </a:xfrm>
          <a:prstGeom prst="rect">
            <a:avLst/>
          </a:prstGeom>
          <a:noFill/>
          <a:ln>
            <a:noFill/>
          </a:ln>
        </p:spPr>
      </p:pic>
      <p:pic>
        <p:nvPicPr>
          <p:cNvPr id="425" name="Google Shape;425;p27"/>
          <p:cNvPicPr preferRelativeResize="0"/>
          <p:nvPr/>
        </p:nvPicPr>
        <p:blipFill rotWithShape="1">
          <a:blip r:embed="rId4">
            <a:alphaModFix/>
          </a:blip>
          <a:srcRect l="11449" t="7571" r="12476" b="17907"/>
          <a:stretch/>
        </p:blipFill>
        <p:spPr>
          <a:xfrm>
            <a:off x="7201650" y="4322688"/>
            <a:ext cx="754200" cy="486475"/>
          </a:xfrm>
          <a:prstGeom prst="rect">
            <a:avLst/>
          </a:prstGeom>
          <a:noFill/>
          <a:ln>
            <a:noFill/>
          </a:ln>
        </p:spPr>
      </p:pic>
      <p:sp>
        <p:nvSpPr>
          <p:cNvPr id="426" name="Google Shape;426;p27"/>
          <p:cNvSpPr txBox="1"/>
          <p:nvPr/>
        </p:nvSpPr>
        <p:spPr>
          <a:xfrm>
            <a:off x="8772368" y="4908365"/>
            <a:ext cx="31728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a:solidFill>
                  <a:srgbClr val="FFFFFF"/>
                </a:solidFill>
                <a:latin typeface="Open Sans"/>
                <a:ea typeface="Open Sans"/>
                <a:cs typeface="Open Sans"/>
                <a:sym typeface="Open Sans"/>
              </a:rPr>
              <a:t>Sridharan V. (KTH)., Shivakumar A. (UNDESA)., Gardumi F. (KTH)., Niet T. (SFU)., Ramos E.P. (KTH)., Alfstad T., (UNDESA) 2021. Lecture 10: The climate system – Part II. Release Version 1.0.  [online presentation]. Climate Compatible Growth Programme, United Nations Development Program and United Nations Department of Economic and Social Affairs.</a:t>
            </a:r>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3"/>
          <p:cNvSpPr txBox="1"/>
          <p:nvPr/>
        </p:nvSpPr>
        <p:spPr>
          <a:xfrm>
            <a:off x="663575" y="564475"/>
            <a:ext cx="76923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u="none" strike="noStrike" cap="none">
                <a:solidFill>
                  <a:schemeClr val="dk1"/>
                </a:solidFill>
                <a:latin typeface="Open Sans"/>
                <a:ea typeface="Open Sans"/>
                <a:cs typeface="Open Sans"/>
                <a:sym typeface="Open Sans"/>
              </a:rPr>
              <a:t>10.1 Gestion du changement climatique</a:t>
            </a:r>
            <a:endParaRPr/>
          </a:p>
        </p:txBody>
      </p:sp>
      <p:sp>
        <p:nvSpPr>
          <p:cNvPr id="95" name="Google Shape;95;p3"/>
          <p:cNvSpPr txBox="1">
            <a:spLocks noGrp="1"/>
          </p:cNvSpPr>
          <p:nvPr>
            <p:ph type="sldNum" idx="12"/>
          </p:nvPr>
        </p:nvSpPr>
        <p:spPr>
          <a:xfrm>
            <a:off x="11738529" y="6457571"/>
            <a:ext cx="453471"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3</a:t>
            </a:fld>
            <a:endParaRPr/>
          </a:p>
        </p:txBody>
      </p:sp>
      <p:sp>
        <p:nvSpPr>
          <p:cNvPr id="96" name="Google Shape;96;p3"/>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9CC2E5"/>
              </a:buClr>
              <a:buSzPts val="2000"/>
              <a:buNone/>
            </a:pPr>
            <a:r>
              <a:rPr lang="en-GB">
                <a:latin typeface="Open Sans SemiBold"/>
                <a:ea typeface="Open Sans SemiBold"/>
                <a:cs typeface="Open Sans SemiBold"/>
                <a:sym typeface="Open Sans SemiBold"/>
              </a:rPr>
              <a:t>Les bases du changement climatique : un récapitulatif </a:t>
            </a:r>
            <a:endParaRPr/>
          </a:p>
        </p:txBody>
      </p:sp>
      <p:sp>
        <p:nvSpPr>
          <p:cNvPr id="97" name="Google Shape;97;p3"/>
          <p:cNvSpPr txBox="1"/>
          <p:nvPr/>
        </p:nvSpPr>
        <p:spPr>
          <a:xfrm>
            <a:off x="480775" y="1699025"/>
            <a:ext cx="6178800" cy="402330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Open Sans"/>
              <a:ea typeface="Open Sans"/>
              <a:cs typeface="Open Sans"/>
              <a:sym typeface="Open Sans"/>
            </a:endParaRPr>
          </a:p>
        </p:txBody>
      </p:sp>
      <p:sp>
        <p:nvSpPr>
          <p:cNvPr id="98" name="Google Shape;98;p3"/>
          <p:cNvSpPr txBox="1"/>
          <p:nvPr/>
        </p:nvSpPr>
        <p:spPr>
          <a:xfrm>
            <a:off x="803098" y="1963725"/>
            <a:ext cx="10463700" cy="668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CC2E5"/>
              </a:buClr>
              <a:buSzPts val="2000"/>
              <a:buFont typeface="Arial"/>
              <a:buNone/>
            </a:pPr>
            <a:endParaRPr sz="2000" b="1" i="0" u="none" strike="noStrike" cap="none">
              <a:solidFill>
                <a:srgbClr val="9CC2E5"/>
              </a:solidFill>
              <a:latin typeface="Open Sans"/>
              <a:ea typeface="Open Sans"/>
              <a:cs typeface="Open Sans"/>
              <a:sym typeface="Open Sans"/>
            </a:endParaRPr>
          </a:p>
          <a:p>
            <a:pPr marL="0" marR="0" lvl="0" indent="0" algn="l" rtl="0">
              <a:lnSpc>
                <a:spcPct val="90000"/>
              </a:lnSpc>
              <a:spcBef>
                <a:spcPts val="1000"/>
              </a:spcBef>
              <a:spcAft>
                <a:spcPts val="0"/>
              </a:spcAft>
              <a:buClr>
                <a:srgbClr val="9CC2E5"/>
              </a:buClr>
              <a:buSzPts val="2000"/>
              <a:buFont typeface="Arial"/>
              <a:buNone/>
            </a:pPr>
            <a:endParaRPr sz="2000" b="1" i="0" u="none" strike="noStrike" cap="none">
              <a:solidFill>
                <a:srgbClr val="9CC2E5"/>
              </a:solidFill>
              <a:latin typeface="Open Sans"/>
              <a:ea typeface="Open Sans"/>
              <a:cs typeface="Open Sans"/>
              <a:sym typeface="Open Sans"/>
            </a:endParaRPr>
          </a:p>
        </p:txBody>
      </p:sp>
      <p:sp>
        <p:nvSpPr>
          <p:cNvPr id="99" name="Google Shape;99;p3"/>
          <p:cNvSpPr txBox="1"/>
          <p:nvPr/>
        </p:nvSpPr>
        <p:spPr>
          <a:xfrm>
            <a:off x="6736440" y="5382797"/>
            <a:ext cx="48804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i="0" u="none" strike="noStrike" cap="none">
                <a:solidFill>
                  <a:schemeClr val="dk1"/>
                </a:solidFill>
                <a:latin typeface="Open Sans"/>
                <a:ea typeface="Open Sans"/>
                <a:cs typeface="Open Sans"/>
                <a:sym typeface="Open Sans"/>
              </a:rPr>
              <a:t>Source : </a:t>
            </a:r>
            <a:r>
              <a:rPr lang="en-GB" sz="1000" b="0" i="0" u="sng" strike="noStrike" cap="none">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Cyclone tropical Madi approchant l'Inde" </a:t>
            </a:r>
            <a:r>
              <a:rPr lang="en-GB" sz="1000" b="0" i="0" u="none" strike="noStrike" cap="none">
                <a:solidFill>
                  <a:schemeClr val="dk1"/>
                </a:solidFill>
                <a:latin typeface="Open Sans"/>
                <a:ea typeface="Open Sans"/>
                <a:cs typeface="Open Sans"/>
                <a:sym typeface="Open Sans"/>
              </a:rPr>
              <a:t>par </a:t>
            </a:r>
            <a:r>
              <a:rPr lang="en-GB" sz="1000" b="0" i="0" u="sng" strike="noStrike" cap="none">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NASA Goddard Photo and Video sous </a:t>
            </a:r>
            <a:r>
              <a:rPr lang="en-GB" sz="1000" b="0" i="0" u="none" strike="noStrike" cap="none">
                <a:solidFill>
                  <a:schemeClr val="dk1"/>
                </a:solidFill>
                <a:latin typeface="Open Sans"/>
                <a:ea typeface="Open Sans"/>
                <a:cs typeface="Open Sans"/>
                <a:sym typeface="Open Sans"/>
              </a:rPr>
              <a:t>licence </a:t>
            </a:r>
            <a:r>
              <a:rPr lang="en-GB" sz="1000" b="0" i="0" u="sng" strike="noStrike" cap="none">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CC BY 2.0 </a:t>
            </a:r>
            <a:r>
              <a:rPr lang="en-GB" sz="1000" b="0" i="0" u="none" strike="noStrike" cap="none">
                <a:solidFill>
                  <a:schemeClr val="dk1"/>
                </a:solidFill>
                <a:latin typeface="Open Sans"/>
                <a:ea typeface="Open Sans"/>
                <a:cs typeface="Open Sans"/>
                <a:sym typeface="Open Sans"/>
              </a:rPr>
              <a:t>(à gauche), </a:t>
            </a:r>
            <a:r>
              <a:rPr lang="en-GB" sz="1000" b="0" i="0" u="sng" strike="noStrike" cap="none">
                <a:solidFill>
                  <a:schemeClr val="dk1"/>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"Journée mondiale de l'eau 2009" par United Nations Photo sous licence CC BY-NC-ND 2.0 (au centre) : Effets de la pénurie d'eau" </a:t>
            </a:r>
            <a:r>
              <a:rPr lang="en-GB" sz="1000" b="0" i="0" u="none" strike="noStrike" cap="none">
                <a:solidFill>
                  <a:schemeClr val="dk1"/>
                </a:solidFill>
                <a:latin typeface="Open Sans"/>
                <a:ea typeface="Open Sans"/>
                <a:cs typeface="Open Sans"/>
                <a:sym typeface="Open Sans"/>
              </a:rPr>
              <a:t>par </a:t>
            </a:r>
            <a:r>
              <a:rPr lang="en-GB" sz="1000" b="0" i="0" u="sng" strike="noStrike" cap="none">
                <a:solidFill>
                  <a:schemeClr val="dk1"/>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United Nations Photo </a:t>
            </a:r>
            <a:r>
              <a:rPr lang="en-GB" sz="1000" b="0" i="0" u="none" strike="noStrike" cap="none">
                <a:solidFill>
                  <a:schemeClr val="dk1"/>
                </a:solidFill>
                <a:latin typeface="Open Sans"/>
                <a:ea typeface="Open Sans"/>
                <a:cs typeface="Open Sans"/>
                <a:sym typeface="Open Sans"/>
              </a:rPr>
              <a:t>est sous licence </a:t>
            </a:r>
            <a:r>
              <a:rPr lang="en-GB" sz="1000" b="0" i="0" u="sng" strike="noStrike" cap="none">
                <a:solidFill>
                  <a:schemeClr val="dk1"/>
                </a:solid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CC BY-NC-ND 2.0 </a:t>
            </a:r>
            <a:r>
              <a:rPr lang="en-GB" sz="1000" b="0" i="0" u="none" strike="noStrike" cap="none">
                <a:solidFill>
                  <a:schemeClr val="dk1"/>
                </a:solidFill>
                <a:latin typeface="Open Sans"/>
                <a:ea typeface="Open Sans"/>
                <a:cs typeface="Open Sans"/>
                <a:sym typeface="Open Sans"/>
              </a:rPr>
              <a:t>(centre), </a:t>
            </a:r>
            <a:r>
              <a:rPr lang="en-GB" sz="1000" b="0" i="0" u="sng" strike="noStrike" cap="none">
                <a:solidFill>
                  <a:schemeClr val="dk1"/>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"Feu de forêt" </a:t>
            </a:r>
            <a:r>
              <a:rPr lang="en-GB" sz="1000" b="0" i="0" u="none" strike="noStrike" cap="none">
                <a:solidFill>
                  <a:schemeClr val="dk1"/>
                </a:solidFill>
                <a:latin typeface="Open Sans"/>
                <a:ea typeface="Open Sans"/>
                <a:cs typeface="Open Sans"/>
                <a:sym typeface="Open Sans"/>
              </a:rPr>
              <a:t>par </a:t>
            </a:r>
            <a:r>
              <a:rPr lang="en-GB" sz="1000" b="0" i="0" u="sng" strike="noStrike" cap="none">
                <a:solidFill>
                  <a:schemeClr val="dk1"/>
                </a:solidFill>
                <a:latin typeface="Open Sans"/>
                <a:ea typeface="Open Sans"/>
                <a:cs typeface="Open Sans"/>
                <a:sym typeface="Open Sans"/>
                <a:hlinkClick r:id="rId10">
                  <a:extLst>
                    <a:ext uri="{A12FA001-AC4F-418D-AE19-62706E023703}">
                      <ahyp:hlinkClr xmlns:ahyp="http://schemas.microsoft.com/office/drawing/2018/hyperlinkcolor" val="tx"/>
                    </a:ext>
                  </a:extLst>
                </a:hlinkClick>
              </a:rPr>
              <a:t>Ervins Strauhmanis </a:t>
            </a:r>
            <a:r>
              <a:rPr lang="en-GB" sz="1000" b="0" i="0" u="none" strike="noStrike" cap="none">
                <a:solidFill>
                  <a:schemeClr val="dk1"/>
                </a:solidFill>
                <a:latin typeface="Open Sans"/>
                <a:ea typeface="Open Sans"/>
                <a:cs typeface="Open Sans"/>
                <a:sym typeface="Open Sans"/>
              </a:rPr>
              <a:t>est sous licence </a:t>
            </a:r>
            <a:r>
              <a:rPr lang="en-GB" sz="1000" b="0" i="0" u="sng" strike="noStrike" cap="none">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CC BY 2.0 </a:t>
            </a:r>
            <a:r>
              <a:rPr lang="en-GB" sz="1000" b="0" i="0" u="none" strike="noStrike" cap="none">
                <a:solidFill>
                  <a:schemeClr val="dk1"/>
                </a:solidFill>
                <a:latin typeface="Open Sans"/>
                <a:ea typeface="Open Sans"/>
                <a:cs typeface="Open Sans"/>
                <a:sym typeface="Open Sans"/>
              </a:rPr>
              <a:t>(droite)</a:t>
            </a:r>
            <a:endParaRPr/>
          </a:p>
        </p:txBody>
      </p:sp>
      <p:sp>
        <p:nvSpPr>
          <p:cNvPr id="100" name="Google Shape;100;p3"/>
          <p:cNvSpPr txBox="1"/>
          <p:nvPr/>
        </p:nvSpPr>
        <p:spPr>
          <a:xfrm>
            <a:off x="662911" y="2455274"/>
            <a:ext cx="4181592" cy="366254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Tendances à la hausse de la température à la surface du globe </a:t>
            </a:r>
            <a:endParaRPr/>
          </a:p>
          <a:p>
            <a:pPr marL="698465" marR="0" lvl="1" indent="-228582" algn="l" rtl="0">
              <a:spcBef>
                <a:spcPts val="0"/>
              </a:spcBef>
              <a:spcAft>
                <a:spcPts val="0"/>
              </a:spcAft>
              <a:buClr>
                <a:schemeClr val="dk1"/>
              </a:buClr>
              <a:buSzPts val="1800"/>
              <a:buFont typeface="Arial"/>
              <a:buNone/>
            </a:pPr>
            <a:endParaRPr sz="1800" b="0" i="0" u="none" strike="noStrike" cap="none">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Des précipitations irrégulières</a:t>
            </a:r>
            <a:endParaRPr/>
          </a:p>
          <a:p>
            <a:pPr marL="698465" marR="0" lvl="1" indent="-228582" algn="l" rtl="0">
              <a:spcBef>
                <a:spcPts val="0"/>
              </a:spcBef>
              <a:spcAft>
                <a:spcPts val="0"/>
              </a:spcAft>
              <a:buClr>
                <a:schemeClr val="dk1"/>
              </a:buClr>
              <a:buSzPts val="1800"/>
              <a:buFont typeface="Arial"/>
              <a:buNone/>
            </a:pPr>
            <a:endParaRPr sz="1800" b="0" i="0" u="none" strike="noStrike" cap="none">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Acidification des océans</a:t>
            </a:r>
            <a:endParaRPr/>
          </a:p>
          <a:p>
            <a:pPr marL="698465" marR="0" lvl="1" indent="-228582" algn="l" rtl="0">
              <a:spcBef>
                <a:spcPts val="0"/>
              </a:spcBef>
              <a:spcAft>
                <a:spcPts val="0"/>
              </a:spcAft>
              <a:buClr>
                <a:schemeClr val="dk1"/>
              </a:buClr>
              <a:buSzPts val="1800"/>
              <a:buFont typeface="Arial"/>
              <a:buNone/>
            </a:pPr>
            <a:endParaRPr sz="1800" b="0" i="0" u="none" strike="noStrike" cap="none">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L'élévation du niveau de la mer</a:t>
            </a:r>
            <a:endParaRPr/>
          </a:p>
          <a:p>
            <a:pPr marL="698465" marR="0" lvl="1" indent="-228582" algn="l" rtl="0">
              <a:spcBef>
                <a:spcPts val="0"/>
              </a:spcBef>
              <a:spcAft>
                <a:spcPts val="0"/>
              </a:spcAft>
              <a:buClr>
                <a:schemeClr val="dk1"/>
              </a:buClr>
              <a:buSzPts val="1800"/>
              <a:buFont typeface="Arial"/>
              <a:buNone/>
            </a:pPr>
            <a:endParaRPr sz="1800" b="0" i="0" u="none" strike="noStrike" cap="none">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Changements soudains de la vitesse du vent, de l'humidité et de la pression</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0" marR="0" lvl="0" indent="0" algn="l" rtl="0">
              <a:spcBef>
                <a:spcPts val="0"/>
              </a:spcBef>
              <a:spcAft>
                <a:spcPts val="0"/>
              </a:spcAft>
              <a:buNone/>
            </a:pPr>
            <a:endParaRPr sz="1600" b="1">
              <a:solidFill>
                <a:schemeClr val="dk1"/>
              </a:solidFill>
              <a:latin typeface="Open Sans"/>
              <a:ea typeface="Open Sans"/>
              <a:cs typeface="Open Sans"/>
              <a:sym typeface="Open Sans"/>
            </a:endParaRPr>
          </a:p>
        </p:txBody>
      </p:sp>
      <p:pic>
        <p:nvPicPr>
          <p:cNvPr id="101" name="Google Shape;101;p3"/>
          <p:cNvPicPr preferRelativeResize="0"/>
          <p:nvPr/>
        </p:nvPicPr>
        <p:blipFill rotWithShape="1">
          <a:blip r:embed="rId11">
            <a:alphaModFix/>
          </a:blip>
          <a:srcRect/>
          <a:stretch/>
        </p:blipFill>
        <p:spPr>
          <a:xfrm>
            <a:off x="4765780" y="2567040"/>
            <a:ext cx="1949913" cy="2546826"/>
          </a:xfrm>
          <a:prstGeom prst="rect">
            <a:avLst/>
          </a:prstGeom>
          <a:noFill/>
          <a:ln>
            <a:noFill/>
          </a:ln>
        </p:spPr>
      </p:pic>
      <p:pic>
        <p:nvPicPr>
          <p:cNvPr id="102" name="Google Shape;102;p3"/>
          <p:cNvPicPr preferRelativeResize="0"/>
          <p:nvPr/>
        </p:nvPicPr>
        <p:blipFill rotWithShape="1">
          <a:blip r:embed="rId12">
            <a:alphaModFix/>
          </a:blip>
          <a:srcRect/>
          <a:stretch/>
        </p:blipFill>
        <p:spPr>
          <a:xfrm>
            <a:off x="6792407" y="3182875"/>
            <a:ext cx="1980779" cy="1321164"/>
          </a:xfrm>
          <a:prstGeom prst="rect">
            <a:avLst/>
          </a:prstGeom>
          <a:noFill/>
          <a:ln>
            <a:noFill/>
          </a:ln>
        </p:spPr>
      </p:pic>
      <p:pic>
        <p:nvPicPr>
          <p:cNvPr id="103" name="Google Shape;103;p3"/>
          <p:cNvPicPr preferRelativeResize="0"/>
          <p:nvPr/>
        </p:nvPicPr>
        <p:blipFill rotWithShape="1">
          <a:blip r:embed="rId13">
            <a:alphaModFix/>
          </a:blip>
          <a:srcRect/>
          <a:stretch/>
        </p:blipFill>
        <p:spPr>
          <a:xfrm>
            <a:off x="8845721" y="2903969"/>
            <a:ext cx="2815290" cy="1871356"/>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txBox="1"/>
          <p:nvPr/>
        </p:nvSpPr>
        <p:spPr>
          <a:xfrm>
            <a:off x="663574" y="564475"/>
            <a:ext cx="95511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10.1 Gestion du changement climatique</a:t>
            </a:r>
            <a:endParaRPr/>
          </a:p>
        </p:txBody>
      </p:sp>
      <p:sp>
        <p:nvSpPr>
          <p:cNvPr id="110" name="Google Shape;110;p4"/>
          <p:cNvSpPr txBox="1">
            <a:spLocks noGrp="1"/>
          </p:cNvSpPr>
          <p:nvPr>
            <p:ph type="sldNum" idx="12"/>
          </p:nvPr>
        </p:nvSpPr>
        <p:spPr>
          <a:xfrm>
            <a:off x="11738529" y="6457571"/>
            <a:ext cx="453471"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4</a:t>
            </a:fld>
            <a:endParaRPr/>
          </a:p>
        </p:txBody>
      </p:sp>
      <p:sp>
        <p:nvSpPr>
          <p:cNvPr id="111" name="Google Shape;111;p4"/>
          <p:cNvSpPr txBox="1">
            <a:spLocks noGrp="1"/>
          </p:cNvSpPr>
          <p:nvPr>
            <p:ph type="body" idx="2"/>
          </p:nvPr>
        </p:nvSpPr>
        <p:spPr>
          <a:xfrm>
            <a:off x="663574" y="2016027"/>
            <a:ext cx="4944745" cy="43924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Incertitude des projections climatiques</a:t>
            </a:r>
            <a:endParaRPr/>
          </a:p>
        </p:txBody>
      </p:sp>
      <p:sp>
        <p:nvSpPr>
          <p:cNvPr id="112" name="Google Shape;112;p4"/>
          <p:cNvSpPr txBox="1"/>
          <p:nvPr/>
        </p:nvSpPr>
        <p:spPr>
          <a:xfrm>
            <a:off x="480767" y="1699019"/>
            <a:ext cx="5964368" cy="402336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113" name="Google Shape;113;p4"/>
          <p:cNvSpPr txBox="1"/>
          <p:nvPr/>
        </p:nvSpPr>
        <p:spPr>
          <a:xfrm>
            <a:off x="2286633" y="2534600"/>
            <a:ext cx="8949057" cy="66866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CC2E5"/>
              </a:buClr>
              <a:buSzPts val="2000"/>
              <a:buFont typeface="Arial"/>
              <a:buNone/>
            </a:pPr>
            <a:endParaRPr sz="2000" b="1" i="0">
              <a:solidFill>
                <a:srgbClr val="9CC2E5"/>
              </a:solidFill>
              <a:latin typeface="Open Sans SemiBold"/>
              <a:ea typeface="Open Sans SemiBold"/>
              <a:cs typeface="Open Sans SemiBold"/>
              <a:sym typeface="Open Sans SemiBold"/>
            </a:endParaRPr>
          </a:p>
        </p:txBody>
      </p:sp>
      <p:sp>
        <p:nvSpPr>
          <p:cNvPr id="114" name="Google Shape;114;p4"/>
          <p:cNvSpPr txBox="1"/>
          <p:nvPr/>
        </p:nvSpPr>
        <p:spPr>
          <a:xfrm>
            <a:off x="5730050" y="6156350"/>
            <a:ext cx="6008400" cy="246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000" b="1">
                <a:solidFill>
                  <a:schemeClr val="dk1"/>
                </a:solidFill>
                <a:latin typeface="Open Sans"/>
                <a:ea typeface="Open Sans"/>
                <a:cs typeface="Open Sans"/>
                <a:sym typeface="Open Sans"/>
              </a:rPr>
              <a:t>Source : </a:t>
            </a:r>
            <a:r>
              <a:rPr lang="en-GB" sz="1000">
                <a:solidFill>
                  <a:schemeClr val="dk1"/>
                </a:solidFill>
                <a:latin typeface="Open Sans"/>
                <a:ea typeface="Open Sans"/>
                <a:cs typeface="Open Sans"/>
                <a:sym typeface="Open Sans"/>
              </a:rPr>
              <a:t>Projections du réchauffement climatique par Robert A. Rohde sous licence </a:t>
            </a:r>
            <a:r>
              <a:rPr lang="en-GB" sz="1000" u="sng">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CC BY-SA 3.0</a:t>
            </a:r>
            <a:endParaRPr sz="1000">
              <a:solidFill>
                <a:schemeClr val="dk1"/>
              </a:solidFill>
              <a:latin typeface="Open Sans"/>
              <a:ea typeface="Open Sans"/>
              <a:cs typeface="Open Sans"/>
              <a:sym typeface="Open Sans"/>
            </a:endParaRPr>
          </a:p>
        </p:txBody>
      </p:sp>
      <p:sp>
        <p:nvSpPr>
          <p:cNvPr id="115" name="Google Shape;115;p4"/>
          <p:cNvSpPr txBox="1"/>
          <p:nvPr/>
        </p:nvSpPr>
        <p:spPr>
          <a:xfrm>
            <a:off x="663574" y="2455274"/>
            <a:ext cx="4489765" cy="230832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Les projections concernant les températures et les précipitations sont entachées d'incertitudes</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Les résultats des scénarios se chevauchent</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Il n'existe pas de consensus au sein de la communauté scientifique</a:t>
            </a:r>
            <a:endParaRPr/>
          </a:p>
        </p:txBody>
      </p:sp>
      <p:pic>
        <p:nvPicPr>
          <p:cNvPr id="116" name="Google Shape;116;p4"/>
          <p:cNvPicPr preferRelativeResize="0"/>
          <p:nvPr/>
        </p:nvPicPr>
        <p:blipFill rotWithShape="1">
          <a:blip r:embed="rId4">
            <a:alphaModFix/>
          </a:blip>
          <a:srcRect/>
          <a:stretch/>
        </p:blipFill>
        <p:spPr>
          <a:xfrm>
            <a:off x="6445135" y="2369489"/>
            <a:ext cx="4676711" cy="3339243"/>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5"/>
          <p:cNvSpPr txBox="1"/>
          <p:nvPr/>
        </p:nvSpPr>
        <p:spPr>
          <a:xfrm>
            <a:off x="663575" y="716875"/>
            <a:ext cx="100296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10.1 Gestion du changement climatique</a:t>
            </a:r>
            <a:endParaRPr/>
          </a:p>
        </p:txBody>
      </p:sp>
      <p:sp>
        <p:nvSpPr>
          <p:cNvPr id="123" name="Google Shape;123;p5"/>
          <p:cNvSpPr txBox="1">
            <a:spLocks noGrp="1"/>
          </p:cNvSpPr>
          <p:nvPr>
            <p:ph type="sldNum" idx="12"/>
          </p:nvPr>
        </p:nvSpPr>
        <p:spPr>
          <a:xfrm>
            <a:off x="11738529" y="6457571"/>
            <a:ext cx="453471"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5</a:t>
            </a:fld>
            <a:endParaRPr/>
          </a:p>
        </p:txBody>
      </p:sp>
      <p:sp>
        <p:nvSpPr>
          <p:cNvPr id="124" name="Google Shape;124;p5"/>
          <p:cNvSpPr txBox="1">
            <a:spLocks noGrp="1"/>
          </p:cNvSpPr>
          <p:nvPr>
            <p:ph type="body" idx="2"/>
          </p:nvPr>
        </p:nvSpPr>
        <p:spPr>
          <a:xfrm>
            <a:off x="663574" y="2016027"/>
            <a:ext cx="8221345" cy="43924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Qui surveille les dialogues mondiaux sur la science du climat?</a:t>
            </a:r>
            <a:endParaRPr/>
          </a:p>
        </p:txBody>
      </p:sp>
      <p:sp>
        <p:nvSpPr>
          <p:cNvPr id="125" name="Google Shape;125;p5"/>
          <p:cNvSpPr txBox="1"/>
          <p:nvPr/>
        </p:nvSpPr>
        <p:spPr>
          <a:xfrm>
            <a:off x="480767" y="1699019"/>
            <a:ext cx="5964368" cy="402336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126" name="Google Shape;126;p5"/>
          <p:cNvSpPr txBox="1"/>
          <p:nvPr/>
        </p:nvSpPr>
        <p:spPr>
          <a:xfrm>
            <a:off x="4305725" y="-134206"/>
            <a:ext cx="5781562" cy="66866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CC2E5"/>
              </a:buClr>
              <a:buSzPts val="2000"/>
              <a:buFont typeface="Arial"/>
              <a:buNone/>
            </a:pPr>
            <a:endParaRPr sz="2000" b="1" i="0">
              <a:solidFill>
                <a:srgbClr val="9CC2E5"/>
              </a:solidFill>
              <a:latin typeface="Open Sans SemiBold"/>
              <a:ea typeface="Open Sans SemiBold"/>
              <a:cs typeface="Open Sans SemiBold"/>
              <a:sym typeface="Open Sans SemiBold"/>
            </a:endParaRPr>
          </a:p>
        </p:txBody>
      </p:sp>
      <p:sp>
        <p:nvSpPr>
          <p:cNvPr id="127" name="Google Shape;127;p5"/>
          <p:cNvSpPr txBox="1"/>
          <p:nvPr/>
        </p:nvSpPr>
        <p:spPr>
          <a:xfrm>
            <a:off x="6280851" y="6002325"/>
            <a:ext cx="48633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a:t>
            </a:r>
            <a:r>
              <a:rPr lang="en-GB" sz="1000">
                <a:solidFill>
                  <a:schemeClr val="dk1"/>
                </a:solidFill>
                <a:latin typeface="Open Sans"/>
                <a:ea typeface="Open Sans"/>
                <a:cs typeface="Open Sans"/>
                <a:sym typeface="Open Sans"/>
              </a:rPr>
              <a:t>Logo du GIEC et de la CCNUCC (domaine public librement disponible pour identification dans le cadre de l'utilisation équitable)</a:t>
            </a:r>
            <a:endParaRPr/>
          </a:p>
        </p:txBody>
      </p:sp>
      <p:sp>
        <p:nvSpPr>
          <p:cNvPr id="128" name="Google Shape;128;p5"/>
          <p:cNvSpPr txBox="1"/>
          <p:nvPr/>
        </p:nvSpPr>
        <p:spPr>
          <a:xfrm>
            <a:off x="663574" y="2455274"/>
            <a:ext cx="4677491" cy="341632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Groupe d'experts intergouvernemental sur l'évolution du climat (GIEC)</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Le GIEC contribue à la Convention-cadre des Nations unies sur les changements climatiques (CCNUCC)</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Le 6e rapport d'évaluation sera publié à la fin de l'année 2021.</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Les rapports d'évaluation sont basés sur les contributions de plus de 2 000 climatologues.</a:t>
            </a:r>
            <a:endParaRPr/>
          </a:p>
        </p:txBody>
      </p:sp>
      <p:pic>
        <p:nvPicPr>
          <p:cNvPr id="129" name="Google Shape;129;p5"/>
          <p:cNvPicPr preferRelativeResize="0"/>
          <p:nvPr/>
        </p:nvPicPr>
        <p:blipFill rotWithShape="1">
          <a:blip r:embed="rId3">
            <a:alphaModFix/>
          </a:blip>
          <a:srcRect/>
          <a:stretch/>
        </p:blipFill>
        <p:spPr>
          <a:xfrm>
            <a:off x="6334188" y="2707115"/>
            <a:ext cx="3412480" cy="1572080"/>
          </a:xfrm>
          <a:prstGeom prst="rect">
            <a:avLst/>
          </a:prstGeom>
          <a:noFill/>
          <a:ln>
            <a:noFill/>
          </a:ln>
        </p:spPr>
      </p:pic>
      <p:pic>
        <p:nvPicPr>
          <p:cNvPr id="130" name="Google Shape;130;p5"/>
          <p:cNvPicPr preferRelativeResize="0"/>
          <p:nvPr/>
        </p:nvPicPr>
        <p:blipFill rotWithShape="1">
          <a:blip r:embed="rId4">
            <a:alphaModFix/>
          </a:blip>
          <a:srcRect/>
          <a:stretch/>
        </p:blipFill>
        <p:spPr>
          <a:xfrm>
            <a:off x="6334189" y="4617032"/>
            <a:ext cx="5149050" cy="1150491"/>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
          <p:cNvSpPr txBox="1"/>
          <p:nvPr/>
        </p:nvSpPr>
        <p:spPr>
          <a:xfrm>
            <a:off x="663575" y="488275"/>
            <a:ext cx="101379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10.1 Gestion du changement climatique</a:t>
            </a:r>
            <a:endParaRPr/>
          </a:p>
        </p:txBody>
      </p:sp>
      <p:sp>
        <p:nvSpPr>
          <p:cNvPr id="137" name="Google Shape;137;p6"/>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6</a:t>
            </a:fld>
            <a:endParaRPr>
              <a:latin typeface="Open Sans"/>
              <a:ea typeface="Open Sans"/>
              <a:cs typeface="Open Sans"/>
              <a:sym typeface="Open Sans"/>
            </a:endParaRPr>
          </a:p>
        </p:txBody>
      </p:sp>
      <p:sp>
        <p:nvSpPr>
          <p:cNvPr id="138" name="Google Shape;138;p6"/>
          <p:cNvSpPr txBox="1"/>
          <p:nvPr/>
        </p:nvSpPr>
        <p:spPr>
          <a:xfrm>
            <a:off x="480767" y="1699019"/>
            <a:ext cx="5964368" cy="402336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139" name="Google Shape;139;p6"/>
          <p:cNvSpPr txBox="1"/>
          <p:nvPr/>
        </p:nvSpPr>
        <p:spPr>
          <a:xfrm>
            <a:off x="7103251" y="6147123"/>
            <a:ext cx="4648204" cy="24622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000" b="1">
                <a:solidFill>
                  <a:schemeClr val="dk1"/>
                </a:solidFill>
                <a:latin typeface="Open Sans"/>
                <a:ea typeface="Open Sans"/>
                <a:cs typeface="Open Sans"/>
                <a:sym typeface="Open Sans"/>
              </a:rPr>
              <a:t>Source : </a:t>
            </a:r>
            <a:r>
              <a:rPr lang="en-GB" sz="1000">
                <a:solidFill>
                  <a:schemeClr val="dk1"/>
                </a:solidFill>
                <a:latin typeface="Open Sans"/>
                <a:ea typeface="Open Sans"/>
                <a:cs typeface="Open Sans"/>
                <a:sym typeface="Open Sans"/>
              </a:rPr>
              <a:t>Interprétation des auteurs</a:t>
            </a:r>
            <a:endParaRPr/>
          </a:p>
        </p:txBody>
      </p:sp>
      <p:sp>
        <p:nvSpPr>
          <p:cNvPr id="140" name="Google Shape;140;p6"/>
          <p:cNvSpPr txBox="1"/>
          <p:nvPr/>
        </p:nvSpPr>
        <p:spPr>
          <a:xfrm>
            <a:off x="663574" y="2455274"/>
            <a:ext cx="5882561" cy="230832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Les réactions au changement climatique sont doubles :</a:t>
            </a:r>
            <a:endParaRPr sz="1800">
              <a:solidFill>
                <a:schemeClr val="dk1"/>
              </a:solidFill>
              <a:latin typeface="Open Sans"/>
              <a:ea typeface="Open Sans"/>
              <a:cs typeface="Open Sans"/>
              <a:sym typeface="Open Sans"/>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Open Sans"/>
                <a:ea typeface="Open Sans"/>
                <a:cs typeface="Open Sans"/>
                <a:sym typeface="Open Sans"/>
              </a:rPr>
              <a:t>Atténuation : </a:t>
            </a:r>
            <a:r>
              <a:rPr lang="en-GB" sz="1800">
                <a:solidFill>
                  <a:schemeClr val="dk1"/>
                </a:solidFill>
                <a:latin typeface="Open Sans"/>
                <a:ea typeface="Open Sans"/>
                <a:cs typeface="Open Sans"/>
                <a:sym typeface="Open Sans"/>
              </a:rPr>
              <a:t>Réduire les émissions et stabiliser les niveaux de gaz à effet de serre qui retiennent la chaleur dans l'atmosphère (abordé dans le cours 9).</a:t>
            </a:r>
            <a:endParaRPr/>
          </a:p>
          <a:p>
            <a:pPr marL="285750" marR="0" lvl="0" indent="-171450" algn="l" rtl="0">
              <a:spcBef>
                <a:spcPts val="0"/>
              </a:spcBef>
              <a:spcAft>
                <a:spcPts val="0"/>
              </a:spcAft>
              <a:buClr>
                <a:schemeClr val="dk1"/>
              </a:buClr>
              <a:buSzPts val="1800"/>
              <a:buFont typeface="Arial"/>
              <a:buNone/>
            </a:pPr>
            <a:endParaRPr sz="1800" b="1">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Open Sans"/>
                <a:ea typeface="Open Sans"/>
                <a:cs typeface="Open Sans"/>
                <a:sym typeface="Open Sans"/>
              </a:rPr>
              <a:t>Adaptation : </a:t>
            </a:r>
            <a:r>
              <a:rPr lang="en-GB" sz="1800">
                <a:solidFill>
                  <a:schemeClr val="dk1"/>
                </a:solidFill>
                <a:latin typeface="Open Sans"/>
                <a:ea typeface="Open Sans"/>
                <a:cs typeface="Open Sans"/>
                <a:sym typeface="Open Sans"/>
              </a:rPr>
              <a:t>S'adapter au changement climatique déjà en préparation </a:t>
            </a:r>
            <a:endParaRPr/>
          </a:p>
        </p:txBody>
      </p:sp>
      <p:grpSp>
        <p:nvGrpSpPr>
          <p:cNvPr id="141" name="Google Shape;141;p6"/>
          <p:cNvGrpSpPr/>
          <p:nvPr/>
        </p:nvGrpSpPr>
        <p:grpSpPr>
          <a:xfrm>
            <a:off x="7315587" y="2567936"/>
            <a:ext cx="3891738" cy="3053789"/>
            <a:chOff x="7315587" y="2709435"/>
            <a:chExt cx="3891738" cy="3053789"/>
          </a:xfrm>
        </p:grpSpPr>
        <p:grpSp>
          <p:nvGrpSpPr>
            <p:cNvPr id="142" name="Google Shape;142;p6"/>
            <p:cNvGrpSpPr/>
            <p:nvPr/>
          </p:nvGrpSpPr>
          <p:grpSpPr>
            <a:xfrm>
              <a:off x="7315587" y="2709435"/>
              <a:ext cx="3891738" cy="3053789"/>
              <a:chOff x="7315587" y="2709435"/>
              <a:chExt cx="3891738" cy="3053789"/>
            </a:xfrm>
          </p:grpSpPr>
          <p:sp>
            <p:nvSpPr>
              <p:cNvPr id="143" name="Google Shape;143;p6"/>
              <p:cNvSpPr/>
              <p:nvPr/>
            </p:nvSpPr>
            <p:spPr>
              <a:xfrm>
                <a:off x="8008568" y="2709435"/>
                <a:ext cx="2500975" cy="301432"/>
              </a:xfrm>
              <a:prstGeom prst="roundRect">
                <a:avLst>
                  <a:gd name="adj" fmla="val 16667"/>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chemeClr val="dk1"/>
                    </a:solidFill>
                    <a:latin typeface="Open Sans"/>
                    <a:ea typeface="Open Sans"/>
                    <a:cs typeface="Open Sans"/>
                    <a:sym typeface="Open Sans"/>
                  </a:rPr>
                  <a:t>Concentrations de gaz à effet de serre</a:t>
                </a:r>
                <a:endParaRPr/>
              </a:p>
            </p:txBody>
          </p:sp>
          <p:sp>
            <p:nvSpPr>
              <p:cNvPr id="144" name="Google Shape;144;p6"/>
              <p:cNvSpPr/>
              <p:nvPr/>
            </p:nvSpPr>
            <p:spPr>
              <a:xfrm>
                <a:off x="8556602" y="3498409"/>
                <a:ext cx="1404907" cy="347732"/>
              </a:xfrm>
              <a:prstGeom prst="roundRect">
                <a:avLst>
                  <a:gd name="adj" fmla="val 16667"/>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chemeClr val="dk1"/>
                    </a:solidFill>
                    <a:latin typeface="Open Sans"/>
                    <a:ea typeface="Open Sans"/>
                    <a:cs typeface="Open Sans"/>
                    <a:sym typeface="Open Sans"/>
                  </a:rPr>
                  <a:t>Changement climatique</a:t>
                </a:r>
                <a:endParaRPr/>
              </a:p>
            </p:txBody>
          </p:sp>
          <p:sp>
            <p:nvSpPr>
              <p:cNvPr id="145" name="Google Shape;145;p6"/>
              <p:cNvSpPr/>
              <p:nvPr/>
            </p:nvSpPr>
            <p:spPr>
              <a:xfrm>
                <a:off x="8841216" y="4333684"/>
                <a:ext cx="847788" cy="301837"/>
              </a:xfrm>
              <a:prstGeom prst="roundRect">
                <a:avLst>
                  <a:gd name="adj" fmla="val 16667"/>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chemeClr val="dk1"/>
                    </a:solidFill>
                    <a:latin typeface="Open Sans"/>
                    <a:ea typeface="Open Sans"/>
                    <a:cs typeface="Open Sans"/>
                    <a:sym typeface="Open Sans"/>
                  </a:rPr>
                  <a:t>Impacts</a:t>
                </a:r>
                <a:endParaRPr sz="1600">
                  <a:solidFill>
                    <a:schemeClr val="dk1"/>
                  </a:solidFill>
                  <a:latin typeface="Open Sans"/>
                  <a:ea typeface="Open Sans"/>
                  <a:cs typeface="Open Sans"/>
                  <a:sym typeface="Open Sans"/>
                </a:endParaRPr>
              </a:p>
            </p:txBody>
          </p:sp>
          <p:sp>
            <p:nvSpPr>
              <p:cNvPr id="146" name="Google Shape;146;p6"/>
              <p:cNvSpPr/>
              <p:nvPr/>
            </p:nvSpPr>
            <p:spPr>
              <a:xfrm>
                <a:off x="8774603" y="5077595"/>
                <a:ext cx="993124" cy="265106"/>
              </a:xfrm>
              <a:prstGeom prst="roundRect">
                <a:avLst>
                  <a:gd name="adj" fmla="val 16667"/>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chemeClr val="dk1"/>
                    </a:solidFill>
                    <a:latin typeface="Open Sans"/>
                    <a:ea typeface="Open Sans"/>
                    <a:cs typeface="Open Sans"/>
                    <a:sym typeface="Open Sans"/>
                  </a:rPr>
                  <a:t>Réponses</a:t>
                </a:r>
                <a:endParaRPr/>
              </a:p>
            </p:txBody>
          </p:sp>
          <p:sp>
            <p:nvSpPr>
              <p:cNvPr id="147" name="Google Shape;147;p6"/>
              <p:cNvSpPr/>
              <p:nvPr/>
            </p:nvSpPr>
            <p:spPr>
              <a:xfrm>
                <a:off x="7315587" y="5498024"/>
                <a:ext cx="1114800" cy="265200"/>
              </a:xfrm>
              <a:prstGeom prst="roundRect">
                <a:avLst>
                  <a:gd name="adj" fmla="val 16667"/>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chemeClr val="dk1"/>
                    </a:solidFill>
                    <a:latin typeface="Open Sans"/>
                    <a:ea typeface="Open Sans"/>
                    <a:cs typeface="Open Sans"/>
                    <a:sym typeface="Open Sans"/>
                  </a:rPr>
                  <a:t>Atténuation</a:t>
                </a:r>
                <a:endParaRPr/>
              </a:p>
            </p:txBody>
          </p:sp>
          <p:sp>
            <p:nvSpPr>
              <p:cNvPr id="148" name="Google Shape;148;p6"/>
              <p:cNvSpPr/>
              <p:nvPr/>
            </p:nvSpPr>
            <p:spPr>
              <a:xfrm>
                <a:off x="10149224" y="5498024"/>
                <a:ext cx="1058100" cy="265200"/>
              </a:xfrm>
              <a:prstGeom prst="roundRect">
                <a:avLst>
                  <a:gd name="adj" fmla="val 16667"/>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chemeClr val="dk1"/>
                    </a:solidFill>
                    <a:latin typeface="Open Sans"/>
                    <a:ea typeface="Open Sans"/>
                    <a:cs typeface="Open Sans"/>
                    <a:sym typeface="Open Sans"/>
                  </a:rPr>
                  <a:t>Adaptation</a:t>
                </a:r>
                <a:endParaRPr/>
              </a:p>
            </p:txBody>
          </p:sp>
          <p:cxnSp>
            <p:nvCxnSpPr>
              <p:cNvPr id="149" name="Google Shape;149;p6"/>
              <p:cNvCxnSpPr>
                <a:stCxn id="146" idx="2"/>
                <a:endCxn id="147" idx="3"/>
              </p:cNvCxnSpPr>
              <p:nvPr/>
            </p:nvCxnSpPr>
            <p:spPr>
              <a:xfrm rot="5400000">
                <a:off x="8706715" y="5066251"/>
                <a:ext cx="288000" cy="840900"/>
              </a:xfrm>
              <a:prstGeom prst="bentConnector2">
                <a:avLst/>
              </a:prstGeom>
              <a:noFill/>
              <a:ln w="28575" cap="flat" cmpd="sng">
                <a:solidFill>
                  <a:schemeClr val="accent1"/>
                </a:solidFill>
                <a:prstDash val="solid"/>
                <a:miter lim="800000"/>
                <a:headEnd type="none" w="sm" len="sm"/>
                <a:tailEnd type="triangle" w="med" len="med"/>
              </a:ln>
            </p:spPr>
          </p:cxnSp>
          <p:cxnSp>
            <p:nvCxnSpPr>
              <p:cNvPr id="150" name="Google Shape;150;p6"/>
              <p:cNvCxnSpPr>
                <a:stCxn id="146" idx="2"/>
                <a:endCxn id="148" idx="1"/>
              </p:cNvCxnSpPr>
              <p:nvPr/>
            </p:nvCxnSpPr>
            <p:spPr>
              <a:xfrm rot="-5400000" flipH="1">
                <a:off x="9566215" y="5047651"/>
                <a:ext cx="288000" cy="878100"/>
              </a:xfrm>
              <a:prstGeom prst="bentConnector2">
                <a:avLst/>
              </a:prstGeom>
              <a:noFill/>
              <a:ln w="28575" cap="flat" cmpd="sng">
                <a:solidFill>
                  <a:schemeClr val="accent1"/>
                </a:solidFill>
                <a:prstDash val="solid"/>
                <a:miter lim="800000"/>
                <a:headEnd type="none" w="sm" len="sm"/>
                <a:tailEnd type="triangle" w="med" len="med"/>
              </a:ln>
            </p:spPr>
          </p:cxnSp>
          <p:cxnSp>
            <p:nvCxnSpPr>
              <p:cNvPr id="151" name="Google Shape;151;p6"/>
              <p:cNvCxnSpPr>
                <a:stCxn id="148" idx="0"/>
                <a:endCxn id="145" idx="3"/>
              </p:cNvCxnSpPr>
              <p:nvPr/>
            </p:nvCxnSpPr>
            <p:spPr>
              <a:xfrm rot="5400000" flipH="1">
                <a:off x="9676874" y="4496624"/>
                <a:ext cx="1013400" cy="989400"/>
              </a:xfrm>
              <a:prstGeom prst="bentConnector2">
                <a:avLst/>
              </a:prstGeom>
              <a:noFill/>
              <a:ln w="28575" cap="flat" cmpd="sng">
                <a:solidFill>
                  <a:schemeClr val="accent1"/>
                </a:solidFill>
                <a:prstDash val="solid"/>
                <a:miter lim="800000"/>
                <a:headEnd type="none" w="sm" len="sm"/>
                <a:tailEnd type="triangle" w="med" len="med"/>
              </a:ln>
            </p:spPr>
          </p:cxnSp>
          <p:cxnSp>
            <p:nvCxnSpPr>
              <p:cNvPr id="152" name="Google Shape;152;p6"/>
              <p:cNvCxnSpPr>
                <a:stCxn id="143" idx="2"/>
                <a:endCxn id="144" idx="0"/>
              </p:cNvCxnSpPr>
              <p:nvPr/>
            </p:nvCxnSpPr>
            <p:spPr>
              <a:xfrm>
                <a:off x="9259056" y="3010867"/>
                <a:ext cx="0" cy="487500"/>
              </a:xfrm>
              <a:prstGeom prst="straightConnector1">
                <a:avLst/>
              </a:prstGeom>
              <a:noFill/>
              <a:ln w="28575" cap="flat" cmpd="sng">
                <a:solidFill>
                  <a:schemeClr val="accent1"/>
                </a:solidFill>
                <a:prstDash val="solid"/>
                <a:miter lim="800000"/>
                <a:headEnd type="none" w="sm" len="sm"/>
                <a:tailEnd type="triangle" w="med" len="med"/>
              </a:ln>
            </p:spPr>
          </p:cxnSp>
          <p:cxnSp>
            <p:nvCxnSpPr>
              <p:cNvPr id="153" name="Google Shape;153;p6"/>
              <p:cNvCxnSpPr>
                <a:stCxn id="144" idx="2"/>
                <a:endCxn id="145" idx="0"/>
              </p:cNvCxnSpPr>
              <p:nvPr/>
            </p:nvCxnSpPr>
            <p:spPr>
              <a:xfrm>
                <a:off x="9259056" y="3846141"/>
                <a:ext cx="6000" cy="487500"/>
              </a:xfrm>
              <a:prstGeom prst="straightConnector1">
                <a:avLst/>
              </a:prstGeom>
              <a:noFill/>
              <a:ln w="28575" cap="flat" cmpd="sng">
                <a:solidFill>
                  <a:schemeClr val="accent1"/>
                </a:solidFill>
                <a:prstDash val="solid"/>
                <a:miter lim="800000"/>
                <a:headEnd type="none" w="sm" len="sm"/>
                <a:tailEnd type="triangle" w="med" len="med"/>
              </a:ln>
            </p:spPr>
          </p:cxnSp>
          <p:cxnSp>
            <p:nvCxnSpPr>
              <p:cNvPr id="154" name="Google Shape;154;p6"/>
              <p:cNvCxnSpPr>
                <a:stCxn id="145" idx="2"/>
                <a:endCxn id="146" idx="0"/>
              </p:cNvCxnSpPr>
              <p:nvPr/>
            </p:nvCxnSpPr>
            <p:spPr>
              <a:xfrm>
                <a:off x="9265110" y="4635521"/>
                <a:ext cx="6000" cy="442200"/>
              </a:xfrm>
              <a:prstGeom prst="straightConnector1">
                <a:avLst/>
              </a:prstGeom>
              <a:noFill/>
              <a:ln w="28575" cap="flat" cmpd="sng">
                <a:solidFill>
                  <a:schemeClr val="accent1"/>
                </a:solidFill>
                <a:prstDash val="solid"/>
                <a:miter lim="800000"/>
                <a:headEnd type="none" w="sm" len="sm"/>
                <a:tailEnd type="triangle" w="med" len="med"/>
              </a:ln>
            </p:spPr>
          </p:cxnSp>
        </p:grpSp>
        <p:cxnSp>
          <p:nvCxnSpPr>
            <p:cNvPr id="155" name="Google Shape;155;p6"/>
            <p:cNvCxnSpPr/>
            <p:nvPr/>
          </p:nvCxnSpPr>
          <p:spPr>
            <a:xfrm rot="10800000" flipH="1">
              <a:off x="7437284" y="2860151"/>
              <a:ext cx="571284" cy="2770426"/>
            </a:xfrm>
            <a:prstGeom prst="bentConnector3">
              <a:avLst>
                <a:gd name="adj1" fmla="val -40015"/>
              </a:avLst>
            </a:prstGeom>
            <a:noFill/>
            <a:ln w="28575" cap="flat" cmpd="sng">
              <a:solidFill>
                <a:schemeClr val="accent1"/>
              </a:solidFill>
              <a:prstDash val="solid"/>
              <a:miter lim="800000"/>
              <a:headEnd type="none" w="sm" len="sm"/>
              <a:tailEnd type="triangle" w="med" len="med"/>
            </a:ln>
          </p:spPr>
        </p:cxnSp>
      </p:grpSp>
      <p:sp>
        <p:nvSpPr>
          <p:cNvPr id="156" name="Google Shape;156;p6"/>
          <p:cNvSpPr txBox="1">
            <a:spLocks noGrp="1"/>
          </p:cNvSpPr>
          <p:nvPr>
            <p:ph type="body" idx="2"/>
          </p:nvPr>
        </p:nvSpPr>
        <p:spPr>
          <a:xfrm>
            <a:off x="663574" y="1787427"/>
            <a:ext cx="8221200" cy="43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Réponses politiques pour lutter contre le changement climatique</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p:nvPr/>
        </p:nvSpPr>
        <p:spPr>
          <a:xfrm>
            <a:off x="663574" y="259675"/>
            <a:ext cx="9605400" cy="1325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10.1 Gestion du changement climatique</a:t>
            </a:r>
            <a:endParaRPr/>
          </a:p>
        </p:txBody>
      </p:sp>
      <p:sp>
        <p:nvSpPr>
          <p:cNvPr id="163" name="Google Shape;163;p7"/>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7</a:t>
            </a:fld>
            <a:endParaRPr>
              <a:latin typeface="Open Sans"/>
              <a:ea typeface="Open Sans"/>
              <a:cs typeface="Open Sans"/>
              <a:sym typeface="Open Sans"/>
            </a:endParaRPr>
          </a:p>
        </p:txBody>
      </p:sp>
      <p:sp>
        <p:nvSpPr>
          <p:cNvPr id="164" name="Google Shape;164;p7"/>
          <p:cNvSpPr txBox="1"/>
          <p:nvPr/>
        </p:nvSpPr>
        <p:spPr>
          <a:xfrm>
            <a:off x="480767" y="1241819"/>
            <a:ext cx="5964300" cy="402330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165" name="Google Shape;165;p7"/>
          <p:cNvSpPr txBox="1">
            <a:spLocks noGrp="1"/>
          </p:cNvSpPr>
          <p:nvPr>
            <p:ph type="body" idx="2"/>
          </p:nvPr>
        </p:nvSpPr>
        <p:spPr>
          <a:xfrm>
            <a:off x="663575" y="1558825"/>
            <a:ext cx="9776700" cy="43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Réponses politiques pour lutter contre le changement climatique</a:t>
            </a:r>
            <a:endParaRPr/>
          </a:p>
        </p:txBody>
      </p:sp>
      <p:graphicFrame>
        <p:nvGraphicFramePr>
          <p:cNvPr id="166" name="Google Shape;166;p7"/>
          <p:cNvGraphicFramePr/>
          <p:nvPr/>
        </p:nvGraphicFramePr>
        <p:xfrm>
          <a:off x="917579" y="2226674"/>
          <a:ext cx="3000000" cy="3000000"/>
        </p:xfrm>
        <a:graphic>
          <a:graphicData uri="http://schemas.openxmlformats.org/drawingml/2006/table">
            <a:tbl>
              <a:tblPr firstRow="1" bandRow="1">
                <a:noFill/>
                <a:tableStyleId>{30CA9D1B-992C-4548-89BA-E8A682D34F4A}</a:tableStyleId>
              </a:tblPr>
              <a:tblGrid>
                <a:gridCol w="5137125">
                  <a:extLst>
                    <a:ext uri="{9D8B030D-6E8A-4147-A177-3AD203B41FA5}">
                      <a16:colId xmlns:a16="http://schemas.microsoft.com/office/drawing/2014/main" val="20000"/>
                    </a:ext>
                  </a:extLst>
                </a:gridCol>
                <a:gridCol w="5137125">
                  <a:extLst>
                    <a:ext uri="{9D8B030D-6E8A-4147-A177-3AD203B41FA5}">
                      <a16:colId xmlns:a16="http://schemas.microsoft.com/office/drawing/2014/main" val="20001"/>
                    </a:ext>
                  </a:extLst>
                </a:gridCol>
              </a:tblGrid>
              <a:tr h="359600">
                <a:tc>
                  <a:txBody>
                    <a:bodyPr/>
                    <a:lstStyle/>
                    <a:p>
                      <a:pPr marL="0" marR="0" lvl="0" indent="0" algn="ctr" rtl="0">
                        <a:spcBef>
                          <a:spcPts val="0"/>
                        </a:spcBef>
                        <a:spcAft>
                          <a:spcPts val="0"/>
                        </a:spcAft>
                        <a:buNone/>
                      </a:pPr>
                      <a:r>
                        <a:rPr lang="en-GB" sz="1800" u="none" strike="noStrike" cap="none"/>
                        <a:t>Atténuation</a:t>
                      </a:r>
                      <a:endParaRPr/>
                    </a:p>
                  </a:txBody>
                  <a:tcPr marL="91450" marR="91450" marT="45725" marB="45725"/>
                </a:tc>
                <a:tc>
                  <a:txBody>
                    <a:bodyPr/>
                    <a:lstStyle/>
                    <a:p>
                      <a:pPr marL="0" marR="0" lvl="0" indent="0" algn="ctr" rtl="0">
                        <a:spcBef>
                          <a:spcPts val="0"/>
                        </a:spcBef>
                        <a:spcAft>
                          <a:spcPts val="0"/>
                        </a:spcAft>
                        <a:buNone/>
                      </a:pPr>
                      <a:r>
                        <a:rPr lang="en-GB" sz="1800" u="none" strike="noStrike" cap="none"/>
                        <a:t>Adaptation</a:t>
                      </a:r>
                      <a:endParaRPr/>
                    </a:p>
                  </a:txBody>
                  <a:tcPr marL="91450" marR="91450" marT="45725" marB="45725"/>
                </a:tc>
                <a:extLst>
                  <a:ext uri="{0D108BD9-81ED-4DB2-BD59-A6C34878D82A}">
                    <a16:rowId xmlns:a16="http://schemas.microsoft.com/office/drawing/2014/main" val="10000"/>
                  </a:ext>
                </a:extLst>
              </a:tr>
              <a:tr h="3596075">
                <a:tc>
                  <a:txBody>
                    <a:bodyPr/>
                    <a:lstStyle/>
                    <a:p>
                      <a:pPr marL="285750" marR="0" lvl="0" indent="-285750" algn="l" rtl="0">
                        <a:spcBef>
                          <a:spcPts val="0"/>
                        </a:spcBef>
                        <a:spcAft>
                          <a:spcPts val="0"/>
                        </a:spcAft>
                        <a:buClr>
                          <a:schemeClr val="dk1"/>
                        </a:buClr>
                        <a:buSzPts val="1800"/>
                        <a:buFont typeface="Arial"/>
                        <a:buChar char="•"/>
                      </a:pPr>
                      <a:r>
                        <a:rPr lang="en-GB" sz="1800" b="0" i="0" u="none" strike="noStrike" cap="none">
                          <a:solidFill>
                            <a:schemeClr val="dk1"/>
                          </a:solidFill>
                          <a:latin typeface="Open Sans"/>
                          <a:ea typeface="Open Sans"/>
                          <a:cs typeface="Open Sans"/>
                          <a:sym typeface="Open Sans"/>
                        </a:rPr>
                        <a:t>Pratique Efficacité énergétique</a:t>
                      </a:r>
                      <a:endParaRPr/>
                    </a:p>
                    <a:p>
                      <a:pPr marL="285750" marR="0" lvl="0" indent="-285750" algn="l" rtl="0">
                        <a:spcBef>
                          <a:spcPts val="0"/>
                        </a:spcBef>
                        <a:spcAft>
                          <a:spcPts val="0"/>
                        </a:spcAft>
                        <a:buClr>
                          <a:schemeClr val="dk1"/>
                        </a:buClr>
                        <a:buSzPts val="1800"/>
                        <a:buFont typeface="Arial"/>
                        <a:buChar char="•"/>
                      </a:pPr>
                      <a:r>
                        <a:rPr lang="en-GB" sz="1800" b="0" i="0" u="none" strike="noStrike" cap="none">
                          <a:solidFill>
                            <a:schemeClr val="dk1"/>
                          </a:solidFill>
                          <a:latin typeface="Open Sans"/>
                          <a:ea typeface="Open Sans"/>
                          <a:cs typeface="Open Sans"/>
                          <a:sym typeface="Open Sans"/>
                        </a:rPr>
                        <a:t>Utilisation accrue des énergies renouvelables</a:t>
                      </a:r>
                      <a:endParaRPr/>
                    </a:p>
                    <a:p>
                      <a:pPr marL="285750" marR="0" lvl="0" indent="-285750" algn="l" rtl="0">
                        <a:spcBef>
                          <a:spcPts val="0"/>
                        </a:spcBef>
                        <a:spcAft>
                          <a:spcPts val="0"/>
                        </a:spcAft>
                        <a:buClr>
                          <a:schemeClr val="dk1"/>
                        </a:buClr>
                        <a:buSzPts val="1800"/>
                        <a:buFont typeface="Arial"/>
                        <a:buChar char="•"/>
                      </a:pPr>
                      <a:r>
                        <a:rPr lang="en-GB" sz="1800" b="0" i="0" u="none" strike="noStrike" cap="none">
                          <a:solidFill>
                            <a:schemeClr val="dk1"/>
                          </a:solidFill>
                          <a:latin typeface="Open Sans"/>
                          <a:ea typeface="Open Sans"/>
                          <a:cs typeface="Open Sans"/>
                          <a:sym typeface="Open Sans"/>
                        </a:rPr>
                        <a:t>Électrification des processus industriels</a:t>
                      </a:r>
                      <a:endParaRPr/>
                    </a:p>
                    <a:p>
                      <a:pPr marL="285750" marR="0" lvl="0" indent="-285750" algn="l" rtl="0">
                        <a:spcBef>
                          <a:spcPts val="0"/>
                        </a:spcBef>
                        <a:spcAft>
                          <a:spcPts val="0"/>
                        </a:spcAft>
                        <a:buClr>
                          <a:schemeClr val="dk1"/>
                        </a:buClr>
                        <a:buSzPts val="1800"/>
                        <a:buFont typeface="Arial"/>
                        <a:buChar char="•"/>
                      </a:pPr>
                      <a:r>
                        <a:rPr lang="en-GB" sz="1800" b="0" i="0" u="none" strike="noStrike" cap="none">
                          <a:solidFill>
                            <a:schemeClr val="dk1"/>
                          </a:solidFill>
                          <a:latin typeface="Open Sans"/>
                          <a:ea typeface="Open Sans"/>
                          <a:cs typeface="Open Sans"/>
                          <a:sym typeface="Open Sans"/>
                        </a:rPr>
                        <a:t>Mise en place de moyens de transport efficaces : transports publics électriques, vélos, voitures partagées ...</a:t>
                      </a:r>
                      <a:endParaRPr/>
                    </a:p>
                    <a:p>
                      <a:pPr marL="285750" marR="0" lvl="0" indent="-285750" algn="l" rtl="0">
                        <a:spcBef>
                          <a:spcPts val="0"/>
                        </a:spcBef>
                        <a:spcAft>
                          <a:spcPts val="0"/>
                        </a:spcAft>
                        <a:buClr>
                          <a:schemeClr val="dk1"/>
                        </a:buClr>
                        <a:buSzPts val="1800"/>
                        <a:buFont typeface="Arial"/>
                        <a:buChar char="•"/>
                      </a:pPr>
                      <a:r>
                        <a:rPr lang="en-GB" sz="1800" b="0" i="0" u="none" strike="noStrike" cap="none">
                          <a:solidFill>
                            <a:schemeClr val="dk1"/>
                          </a:solidFill>
                          <a:latin typeface="Open Sans"/>
                          <a:ea typeface="Open Sans"/>
                          <a:cs typeface="Open Sans"/>
                          <a:sym typeface="Open Sans"/>
                        </a:rPr>
                        <a:t>Taxe sur le carbone et marchés des émissions</a:t>
                      </a:r>
                      <a:endParaRPr/>
                    </a:p>
                    <a:p>
                      <a:pPr marL="0" marR="0" lvl="0" indent="0" algn="l" rtl="0">
                        <a:spcBef>
                          <a:spcPts val="0"/>
                        </a:spcBef>
                        <a:spcAft>
                          <a:spcPts val="0"/>
                        </a:spcAft>
                        <a:buNone/>
                      </a:pPr>
                      <a:endParaRPr sz="1800" u="none" strike="noStrike" cap="none"/>
                    </a:p>
                  </a:txBody>
                  <a:tcPr marL="91450" marR="91450" marT="45725" marB="45725"/>
                </a:tc>
                <a:tc>
                  <a:txBody>
                    <a:bodyPr/>
                    <a:lstStyle/>
                    <a:p>
                      <a:pPr marL="285750" marR="0" lvl="0" indent="-285750" algn="l" rtl="0">
                        <a:spcBef>
                          <a:spcPts val="0"/>
                        </a:spcBef>
                        <a:spcAft>
                          <a:spcPts val="0"/>
                        </a:spcAft>
                        <a:buClr>
                          <a:schemeClr val="dk1"/>
                        </a:buClr>
                        <a:buSzPts val="1800"/>
                        <a:buFont typeface="Arial"/>
                        <a:buChar char="•"/>
                      </a:pPr>
                      <a:r>
                        <a:rPr lang="en-GB" sz="1800" b="0" i="0" u="none" strike="noStrike" cap="none">
                          <a:solidFill>
                            <a:schemeClr val="dk1"/>
                          </a:solidFill>
                          <a:latin typeface="Open Sans"/>
                          <a:ea typeface="Open Sans"/>
                          <a:cs typeface="Open Sans"/>
                          <a:sym typeface="Open Sans"/>
                        </a:rPr>
                        <a:t>Des installations et des infrastructures plus sûres</a:t>
                      </a:r>
                      <a:endParaRPr/>
                    </a:p>
                    <a:p>
                      <a:pPr marL="285750" marR="0" lvl="0" indent="-285750" algn="l" rtl="0">
                        <a:spcBef>
                          <a:spcPts val="0"/>
                        </a:spcBef>
                        <a:spcAft>
                          <a:spcPts val="0"/>
                        </a:spcAft>
                        <a:buClr>
                          <a:schemeClr val="dk1"/>
                        </a:buClr>
                        <a:buSzPts val="1800"/>
                        <a:buFont typeface="Arial"/>
                        <a:buChar char="•"/>
                      </a:pPr>
                      <a:r>
                        <a:rPr lang="en-GB" sz="1800" b="0" i="0" u="none" strike="noStrike" cap="none">
                          <a:solidFill>
                            <a:schemeClr val="dk1"/>
                          </a:solidFill>
                          <a:latin typeface="Open Sans"/>
                          <a:ea typeface="Open Sans"/>
                          <a:cs typeface="Open Sans"/>
                          <a:sym typeface="Open Sans"/>
                        </a:rPr>
                        <a:t>Restauration du paysage (paysage naturel) et reboisement</a:t>
                      </a:r>
                      <a:endParaRPr/>
                    </a:p>
                    <a:p>
                      <a:pPr marL="285750" marR="0" lvl="0" indent="-285750" algn="l" rtl="0">
                        <a:spcBef>
                          <a:spcPts val="0"/>
                        </a:spcBef>
                        <a:spcAft>
                          <a:spcPts val="0"/>
                        </a:spcAft>
                        <a:buClr>
                          <a:schemeClr val="dk1"/>
                        </a:buClr>
                        <a:buSzPts val="1800"/>
                        <a:buFont typeface="Arial"/>
                        <a:buChar char="•"/>
                      </a:pPr>
                      <a:r>
                        <a:rPr lang="en-GB" sz="1800" b="0" i="0" u="none" strike="noStrike" cap="none">
                          <a:solidFill>
                            <a:schemeClr val="dk1"/>
                          </a:solidFill>
                          <a:latin typeface="Open Sans"/>
                          <a:ea typeface="Open Sans"/>
                          <a:cs typeface="Open Sans"/>
                          <a:sym typeface="Open Sans"/>
                        </a:rPr>
                        <a:t>Une culture souple et diversifiée pour se préparer aux catastrophes naturelles</a:t>
                      </a:r>
                      <a:endParaRPr/>
                    </a:p>
                    <a:p>
                      <a:pPr marL="285750" marR="0" lvl="0" indent="-285750" algn="l" rtl="0">
                        <a:spcBef>
                          <a:spcPts val="0"/>
                        </a:spcBef>
                        <a:spcAft>
                          <a:spcPts val="0"/>
                        </a:spcAft>
                        <a:buClr>
                          <a:schemeClr val="dk1"/>
                        </a:buClr>
                        <a:buSzPts val="1800"/>
                        <a:buFont typeface="Arial"/>
                        <a:buChar char="•"/>
                      </a:pPr>
                      <a:r>
                        <a:rPr lang="en-GB" sz="1800" b="0" i="0" u="none" strike="noStrike" cap="none">
                          <a:solidFill>
                            <a:schemeClr val="dk1"/>
                          </a:solidFill>
                          <a:latin typeface="Open Sans"/>
                          <a:ea typeface="Open Sans"/>
                          <a:cs typeface="Open Sans"/>
                          <a:sym typeface="Open Sans"/>
                        </a:rPr>
                        <a:t>Recherche et développement sur les catastrophes possibles, le comportement des températures, etc.</a:t>
                      </a:r>
                      <a:endParaRPr/>
                    </a:p>
                    <a:p>
                      <a:pPr marL="285750" marR="0" lvl="0" indent="-285750" algn="l" rtl="0">
                        <a:spcBef>
                          <a:spcPts val="0"/>
                        </a:spcBef>
                        <a:spcAft>
                          <a:spcPts val="0"/>
                        </a:spcAft>
                        <a:buClr>
                          <a:schemeClr val="dk1"/>
                        </a:buClr>
                        <a:buSzPts val="1800"/>
                        <a:buFont typeface="Arial"/>
                        <a:buChar char="•"/>
                      </a:pPr>
                      <a:r>
                        <a:rPr lang="en-GB" sz="1800" b="0" i="0" u="none" strike="noStrike" cap="none">
                          <a:solidFill>
                            <a:schemeClr val="dk1"/>
                          </a:solidFill>
                          <a:latin typeface="Open Sans"/>
                          <a:ea typeface="Open Sans"/>
                          <a:cs typeface="Open Sans"/>
                          <a:sym typeface="Open Sans"/>
                        </a:rPr>
                        <a:t>Mesures de prévention et de précaution (plans d'évacuation, questions sanitaires, etc.)</a:t>
                      </a:r>
                      <a:endParaRPr/>
                    </a:p>
                    <a:p>
                      <a:pPr marL="0" marR="0" lvl="0" indent="0" algn="ctr" rtl="0">
                        <a:spcBef>
                          <a:spcPts val="0"/>
                        </a:spcBef>
                        <a:spcAft>
                          <a:spcPts val="0"/>
                        </a:spcAft>
                        <a:buNone/>
                      </a:pPr>
                      <a:endParaRPr sz="1800" u="none" strike="noStrike" cap="none"/>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8"/>
          <p:cNvSpPr txBox="1"/>
          <p:nvPr/>
        </p:nvSpPr>
        <p:spPr>
          <a:xfrm>
            <a:off x="663575" y="723466"/>
            <a:ext cx="10707258"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Lecture 10.1 Références</a:t>
            </a:r>
            <a:endParaRPr/>
          </a:p>
        </p:txBody>
      </p:sp>
      <p:sp>
        <p:nvSpPr>
          <p:cNvPr id="173" name="Google Shape;173;p8"/>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8</a:t>
            </a:fld>
            <a:endParaRPr sz="1400" b="1" i="0">
              <a:solidFill>
                <a:schemeClr val="lt1"/>
              </a:solidFill>
              <a:latin typeface="Open Sans"/>
              <a:ea typeface="Open Sans"/>
              <a:cs typeface="Open Sans"/>
              <a:sym typeface="Open Sans"/>
            </a:endParaRPr>
          </a:p>
        </p:txBody>
      </p:sp>
      <p:sp>
        <p:nvSpPr>
          <p:cNvPr id="174" name="Google Shape;174;p8"/>
          <p:cNvSpPr txBox="1"/>
          <p:nvPr/>
        </p:nvSpPr>
        <p:spPr>
          <a:xfrm>
            <a:off x="663879" y="2115680"/>
            <a:ext cx="10448100" cy="156480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rgbClr val="000000"/>
              </a:buClr>
              <a:buSzPts val="1600"/>
              <a:buAutoNum type="arabicPeriod"/>
            </a:pPr>
            <a:r>
              <a:rPr lang="en-GB" sz="1600">
                <a:solidFill>
                  <a:srgbClr val="000000"/>
                </a:solidFill>
                <a:latin typeface="Open Sans"/>
                <a:ea typeface="Open Sans"/>
                <a:cs typeface="Open Sans"/>
                <a:sym typeface="Open Sans"/>
              </a:rPr>
              <a:t> Basics of climate change. </a:t>
            </a:r>
            <a:r>
              <a:rPr lang="en-GB" sz="1600" u="sng">
                <a:solidFill>
                  <a:srgbClr val="0563C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https://www.ncdc.noaa.gov/global-warming/temperature-change</a:t>
            </a:r>
            <a:r>
              <a:rPr lang="en-GB" sz="1600">
                <a:solidFill>
                  <a:srgbClr val="000000"/>
                </a:solidFill>
                <a:latin typeface="Open Sans"/>
                <a:ea typeface="Open Sans"/>
                <a:cs typeface="Open Sans"/>
                <a:sym typeface="Open Sans"/>
              </a:rPr>
              <a:t> </a:t>
            </a:r>
            <a:endParaRPr sz="2000" b="1">
              <a:solidFill>
                <a:srgbClr val="000000"/>
              </a:solidFill>
              <a:latin typeface="Open Sans SemiBold"/>
              <a:ea typeface="Open Sans SemiBold"/>
              <a:cs typeface="Open Sans SemiBold"/>
              <a:sym typeface="Open Sans SemiBold"/>
            </a:endParaRPr>
          </a:p>
          <a:p>
            <a:pPr marL="457200" lvl="0" indent="-457200" algn="l" rtl="0">
              <a:spcBef>
                <a:spcPts val="1200"/>
              </a:spcBef>
              <a:spcAft>
                <a:spcPts val="0"/>
              </a:spcAft>
              <a:buClr>
                <a:srgbClr val="000000"/>
              </a:buClr>
              <a:buSzPts val="1600"/>
              <a:buAutoNum type="arabicPeriod"/>
            </a:pPr>
            <a:r>
              <a:rPr lang="en-GB" sz="1600">
                <a:solidFill>
                  <a:srgbClr val="000000"/>
                </a:solidFill>
                <a:latin typeface="Open Sans"/>
                <a:ea typeface="Open Sans"/>
                <a:cs typeface="Open Sans"/>
                <a:sym typeface="Open Sans"/>
              </a:rPr>
              <a:t>IPCC, 2018: Summary for Policymakers. In: 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[Masson-Delmotte, V., P. Zhai, H.-O. Pörtner, D. Roberts, J. Skea, P.R. Shukla, A. Pirani, W. Moufouma-Okia, C. Péan, R. Pidcock, S. Connors, J.B.R. Matthews, Y. Chen, X. Zhou, M.I. Gomis, E. Lonnoy, T. Maycock, M. Tignor, and T. Waterfield (eds.)]. World Meteorological Organization, Geneva, Switzerland, 32 pp</a:t>
            </a:r>
            <a:r>
              <a:rPr lang="en-GB" sz="1600" u="sng">
                <a:solidFill>
                  <a:srgbClr val="0563C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 https://www.ipcc.ch/sr15/</a:t>
            </a:r>
            <a:r>
              <a:rPr lang="en-GB" sz="1600">
                <a:solidFill>
                  <a:srgbClr val="000000"/>
                </a:solidFill>
                <a:latin typeface="Open Sans"/>
                <a:ea typeface="Open Sans"/>
                <a:cs typeface="Open Sans"/>
                <a:sym typeface="Open Sans"/>
              </a:rPr>
              <a:t> </a:t>
            </a:r>
            <a:endParaRPr sz="2000" b="1">
              <a:solidFill>
                <a:srgbClr val="000000"/>
              </a:solidFill>
              <a:latin typeface="Open Sans SemiBold"/>
              <a:ea typeface="Open Sans SemiBold"/>
              <a:cs typeface="Open Sans SemiBold"/>
              <a:sym typeface="Open Sans SemiBold"/>
            </a:endParaRPr>
          </a:p>
          <a:p>
            <a:pPr marL="457200" lvl="0" indent="-457200" algn="l" rtl="0">
              <a:spcBef>
                <a:spcPts val="1200"/>
              </a:spcBef>
              <a:spcAft>
                <a:spcPts val="0"/>
              </a:spcAft>
              <a:buClr>
                <a:srgbClr val="000000"/>
              </a:buClr>
              <a:buSzPts val="1600"/>
              <a:buAutoNum type="arabicPeriod"/>
            </a:pPr>
            <a:r>
              <a:rPr lang="en-GB" sz="1600">
                <a:solidFill>
                  <a:srgbClr val="000000"/>
                </a:solidFill>
                <a:latin typeface="Open Sans"/>
                <a:ea typeface="Open Sans"/>
                <a:cs typeface="Open Sans"/>
                <a:sym typeface="Open Sans"/>
              </a:rPr>
              <a:t>A simple guide to climatic change describing the impacts and responses</a:t>
            </a:r>
            <a:r>
              <a:rPr lang="en-GB" sz="1600" u="sng">
                <a:solidFill>
                  <a:srgbClr val="0563C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  https://www.bbc.com/news/science-environment-24021772</a:t>
            </a:r>
            <a:r>
              <a:rPr lang="en-GB" sz="1600">
                <a:solidFill>
                  <a:srgbClr val="000000"/>
                </a:solidFill>
                <a:latin typeface="Open Sans"/>
                <a:ea typeface="Open Sans"/>
                <a:cs typeface="Open Sans"/>
                <a:sym typeface="Open Sans"/>
              </a:rPr>
              <a:t> </a:t>
            </a:r>
            <a:endParaRPr sz="2000" b="1">
              <a:solidFill>
                <a:srgbClr val="000000"/>
              </a:solidFill>
              <a:latin typeface="Open Sans SemiBold"/>
              <a:ea typeface="Open Sans SemiBold"/>
              <a:cs typeface="Open Sans SemiBold"/>
              <a:sym typeface="Open Sans SemiBold"/>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9"/>
          <p:cNvSpPr txBox="1"/>
          <p:nvPr/>
        </p:nvSpPr>
        <p:spPr>
          <a:xfrm>
            <a:off x="663576" y="716881"/>
            <a:ext cx="8561448" cy="132556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10.2 Impacts du changement climatique</a:t>
            </a:r>
            <a:endParaRPr sz="4400" b="0" i="0">
              <a:solidFill>
                <a:schemeClr val="dk1"/>
              </a:solidFill>
              <a:latin typeface="Open Sans"/>
              <a:ea typeface="Open Sans"/>
              <a:cs typeface="Open Sans"/>
              <a:sym typeface="Open Sans"/>
            </a:endParaRPr>
          </a:p>
        </p:txBody>
      </p:sp>
      <p:sp>
        <p:nvSpPr>
          <p:cNvPr id="181" name="Google Shape;181;p9"/>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9</a:t>
            </a:fld>
            <a:endParaRPr>
              <a:latin typeface="Open Sans"/>
              <a:ea typeface="Open Sans"/>
              <a:cs typeface="Open Sans"/>
              <a:sym typeface="Open Sans"/>
            </a:endParaRPr>
          </a:p>
        </p:txBody>
      </p:sp>
      <p:sp>
        <p:nvSpPr>
          <p:cNvPr id="182" name="Google Shape;182;p9"/>
          <p:cNvSpPr txBox="1"/>
          <p:nvPr/>
        </p:nvSpPr>
        <p:spPr>
          <a:xfrm>
            <a:off x="480767" y="1699019"/>
            <a:ext cx="5964368" cy="402336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sp>
        <p:nvSpPr>
          <p:cNvPr id="183" name="Google Shape;183;p9"/>
          <p:cNvSpPr txBox="1"/>
          <p:nvPr/>
        </p:nvSpPr>
        <p:spPr>
          <a:xfrm>
            <a:off x="393293" y="2983042"/>
            <a:ext cx="6139316" cy="66866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9CC2E5"/>
              </a:buClr>
              <a:buSzPts val="2000"/>
              <a:buFont typeface="Arial"/>
              <a:buNone/>
            </a:pPr>
            <a:endParaRPr sz="2000" b="1" i="0">
              <a:solidFill>
                <a:srgbClr val="9CC2E5"/>
              </a:solidFill>
              <a:latin typeface="Open Sans SemiBold"/>
              <a:ea typeface="Open Sans SemiBold"/>
              <a:cs typeface="Open Sans SemiBold"/>
              <a:sym typeface="Open Sans SemiBold"/>
            </a:endParaRPr>
          </a:p>
        </p:txBody>
      </p:sp>
      <p:sp>
        <p:nvSpPr>
          <p:cNvPr id="184" name="Google Shape;184;p9"/>
          <p:cNvSpPr txBox="1"/>
          <p:nvPr/>
        </p:nvSpPr>
        <p:spPr>
          <a:xfrm>
            <a:off x="874150" y="6001750"/>
            <a:ext cx="7075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Open Sans"/>
                <a:ea typeface="Open Sans"/>
                <a:cs typeface="Open Sans"/>
                <a:sym typeface="Open Sans"/>
              </a:rPr>
              <a:t>Source : </a:t>
            </a:r>
            <a:r>
              <a:rPr lang="en-GB" sz="1000">
                <a:solidFill>
                  <a:schemeClr val="dk1"/>
                </a:solidFill>
                <a:latin typeface="Open Sans"/>
                <a:ea typeface="Open Sans"/>
                <a:cs typeface="Open Sans"/>
                <a:sym typeface="Open Sans"/>
              </a:rPr>
              <a:t>Icône gratuite réalisée par Manuel sax sous licence CC BY 3.0 (gauche), Icône gratuite réalisée par Rafael sous licence CC BY 3.0 (centre), Icône gratuite réalisée par Giovanni Battistini sous licence CC BY 3.0 (droite).</a:t>
            </a:r>
            <a:endParaRPr/>
          </a:p>
        </p:txBody>
      </p:sp>
      <p:pic>
        <p:nvPicPr>
          <p:cNvPr id="185" name="Google Shape;185;p9" descr="Drops PNG Transparent Images | PNG All"/>
          <p:cNvPicPr preferRelativeResize="0"/>
          <p:nvPr/>
        </p:nvPicPr>
        <p:blipFill rotWithShape="1">
          <a:blip r:embed="rId3">
            <a:alphaModFix/>
          </a:blip>
          <a:srcRect l="25889" r="25544"/>
          <a:stretch/>
        </p:blipFill>
        <p:spPr>
          <a:xfrm>
            <a:off x="1600888" y="2456448"/>
            <a:ext cx="1080654" cy="1780079"/>
          </a:xfrm>
          <a:prstGeom prst="rect">
            <a:avLst/>
          </a:prstGeom>
          <a:noFill/>
          <a:ln>
            <a:noFill/>
          </a:ln>
        </p:spPr>
      </p:pic>
      <p:pic>
        <p:nvPicPr>
          <p:cNvPr id="186" name="Google Shape;186;p9"/>
          <p:cNvPicPr preferRelativeResize="0"/>
          <p:nvPr/>
        </p:nvPicPr>
        <p:blipFill rotWithShape="1">
          <a:blip r:embed="rId4">
            <a:alphaModFix/>
          </a:blip>
          <a:srcRect/>
          <a:stretch/>
        </p:blipFill>
        <p:spPr>
          <a:xfrm>
            <a:off x="8659091" y="2532157"/>
            <a:ext cx="1510229" cy="1516394"/>
          </a:xfrm>
          <a:prstGeom prst="rect">
            <a:avLst/>
          </a:prstGeom>
          <a:noFill/>
          <a:ln>
            <a:noFill/>
          </a:ln>
        </p:spPr>
      </p:pic>
      <p:pic>
        <p:nvPicPr>
          <p:cNvPr id="187" name="Google Shape;187;p9"/>
          <p:cNvPicPr preferRelativeResize="0"/>
          <p:nvPr/>
        </p:nvPicPr>
        <p:blipFill rotWithShape="1">
          <a:blip r:embed="rId5">
            <a:alphaModFix/>
          </a:blip>
          <a:srcRect/>
          <a:stretch/>
        </p:blipFill>
        <p:spPr>
          <a:xfrm>
            <a:off x="4833843" y="2644425"/>
            <a:ext cx="1611292" cy="1404126"/>
          </a:xfrm>
          <a:prstGeom prst="rect">
            <a:avLst/>
          </a:prstGeom>
          <a:noFill/>
          <a:ln>
            <a:noFill/>
          </a:ln>
        </p:spPr>
      </p:pic>
      <p:sp>
        <p:nvSpPr>
          <p:cNvPr id="188" name="Google Shape;188;p9"/>
          <p:cNvSpPr txBox="1"/>
          <p:nvPr/>
        </p:nvSpPr>
        <p:spPr>
          <a:xfrm>
            <a:off x="1003699" y="4186556"/>
            <a:ext cx="3053555" cy="1582276"/>
          </a:xfrm>
          <a:prstGeom prst="rect">
            <a:avLst/>
          </a:prstGeom>
          <a:noFill/>
          <a:ln>
            <a:noFill/>
          </a:ln>
        </p:spPr>
        <p:txBody>
          <a:bodyPr spcFirstLastPara="1" wrap="square" lIns="0" tIns="0" rIns="0" bIns="0" anchor="t" anchorCtr="0">
            <a:noAutofit/>
          </a:bodyPr>
          <a:lstStyle/>
          <a:p>
            <a:pPr marL="342882" marR="0" lvl="0" indent="-342882" algn="l" rtl="0">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Modification du régime des précipitations</a:t>
            </a:r>
            <a:endParaRPr/>
          </a:p>
          <a:p>
            <a:pPr marL="342882" marR="0" lvl="0" indent="-342882"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Sécheresses</a:t>
            </a:r>
            <a:endParaRPr/>
          </a:p>
          <a:p>
            <a:pPr marL="342882" marR="0" lvl="0" indent="-342882"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Inondations</a:t>
            </a:r>
            <a:endParaRPr/>
          </a:p>
          <a:p>
            <a:pPr marL="355600" marR="0" lvl="1" indent="0" algn="l" rtl="0">
              <a:lnSpc>
                <a:spcPct val="100000"/>
              </a:lnSpc>
              <a:spcBef>
                <a:spcPts val="480"/>
              </a:spcBef>
              <a:spcAft>
                <a:spcPts val="0"/>
              </a:spcAft>
              <a:buClr>
                <a:schemeClr val="dk1"/>
              </a:buClr>
              <a:buSzPts val="2400"/>
              <a:buFont typeface="Arial"/>
              <a:buNone/>
            </a:pPr>
            <a:endParaRPr sz="2400" b="0" i="0" u="none" strike="noStrike" cap="none">
              <a:solidFill>
                <a:schemeClr val="dk1"/>
              </a:solidFill>
              <a:latin typeface="Open Sans"/>
              <a:ea typeface="Open Sans"/>
              <a:cs typeface="Open Sans"/>
              <a:sym typeface="Open Sans"/>
            </a:endParaRPr>
          </a:p>
        </p:txBody>
      </p:sp>
      <p:sp>
        <p:nvSpPr>
          <p:cNvPr id="189" name="Google Shape;189;p9"/>
          <p:cNvSpPr txBox="1"/>
          <p:nvPr/>
        </p:nvSpPr>
        <p:spPr>
          <a:xfrm>
            <a:off x="4234643" y="4183015"/>
            <a:ext cx="3271212" cy="1582276"/>
          </a:xfrm>
          <a:prstGeom prst="rect">
            <a:avLst/>
          </a:prstGeom>
          <a:noFill/>
          <a:ln>
            <a:noFill/>
          </a:ln>
        </p:spPr>
        <p:txBody>
          <a:bodyPr spcFirstLastPara="1" wrap="square" lIns="0" tIns="0" rIns="0" bIns="0" anchor="t" anchorCtr="0">
            <a:noAutofit/>
          </a:bodyPr>
          <a:lstStyle/>
          <a:p>
            <a:pPr marL="342882" marR="0" lvl="0" indent="-342882" algn="l" rtl="0">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Augmentation de la demande de froid</a:t>
            </a:r>
            <a:endParaRPr/>
          </a:p>
          <a:p>
            <a:pPr marL="342882" marR="0" lvl="0" indent="-342882"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Réduction de l'efficacité des centrales thermiques </a:t>
            </a:r>
            <a:endParaRPr/>
          </a:p>
          <a:p>
            <a:pPr marL="342882" marR="0" lvl="0" indent="-342882"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Vulnérabilité de l'hydroélectricité</a:t>
            </a:r>
            <a:endParaRPr/>
          </a:p>
          <a:p>
            <a:pPr marL="355600" marR="0" lvl="1" indent="0" algn="l" rtl="0">
              <a:lnSpc>
                <a:spcPct val="100000"/>
              </a:lnSpc>
              <a:spcBef>
                <a:spcPts val="240"/>
              </a:spcBef>
              <a:spcAft>
                <a:spcPts val="0"/>
              </a:spcAft>
              <a:buClr>
                <a:schemeClr val="dk1"/>
              </a:buClr>
              <a:buSzPts val="1200"/>
              <a:buFont typeface="Arial"/>
              <a:buNone/>
            </a:pPr>
            <a:endParaRPr sz="1200" b="0" i="0" u="none" strike="noStrike" cap="none">
              <a:solidFill>
                <a:schemeClr val="dk1"/>
              </a:solidFill>
              <a:latin typeface="Open Sans"/>
              <a:ea typeface="Open Sans"/>
              <a:cs typeface="Open Sans"/>
              <a:sym typeface="Open Sans"/>
            </a:endParaRPr>
          </a:p>
        </p:txBody>
      </p:sp>
      <p:sp>
        <p:nvSpPr>
          <p:cNvPr id="190" name="Google Shape;190;p9"/>
          <p:cNvSpPr txBox="1"/>
          <p:nvPr/>
        </p:nvSpPr>
        <p:spPr>
          <a:xfrm>
            <a:off x="8023368" y="4183015"/>
            <a:ext cx="3563391" cy="1037037"/>
          </a:xfrm>
          <a:prstGeom prst="rect">
            <a:avLst/>
          </a:prstGeom>
          <a:noFill/>
          <a:ln>
            <a:noFill/>
          </a:ln>
        </p:spPr>
        <p:txBody>
          <a:bodyPr spcFirstLastPara="1" wrap="square" lIns="0" tIns="0" rIns="0" bIns="0" anchor="t" anchorCtr="0">
            <a:noAutofit/>
          </a:bodyPr>
          <a:lstStyle/>
          <a:p>
            <a:pPr marL="342265" marR="0" lvl="0" indent="-342265" algn="l" rtl="0">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Influence sur la croissance des cultures</a:t>
            </a:r>
            <a:endParaRPr sz="2000">
              <a:solidFill>
                <a:schemeClr val="dk1"/>
              </a:solidFill>
              <a:latin typeface="Calibri"/>
              <a:ea typeface="Calibri"/>
              <a:cs typeface="Calibri"/>
              <a:sym typeface="Calibri"/>
            </a:endParaRPr>
          </a:p>
          <a:p>
            <a:pPr marL="342265" marR="0" lvl="0" indent="-342265"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Augmentation de l'infestation parasitaire</a:t>
            </a:r>
            <a:endParaRPr/>
          </a:p>
          <a:p>
            <a:pPr marL="342265" marR="0" lvl="0" indent="-342265" algn="l" rtl="0">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Augmentation de la fertilisation en CO2</a:t>
            </a:r>
            <a:endParaRPr sz="1800">
              <a:solidFill>
                <a:schemeClr val="dk1"/>
              </a:solidFill>
              <a:latin typeface="Open Sans"/>
              <a:ea typeface="Open Sans"/>
              <a:cs typeface="Open Sans"/>
              <a:sym typeface="Open Sans"/>
            </a:endParaRPr>
          </a:p>
        </p:txBody>
      </p:sp>
      <p:sp>
        <p:nvSpPr>
          <p:cNvPr id="191" name="Google Shape;191;p9"/>
          <p:cNvSpPr txBox="1">
            <a:spLocks noGrp="1"/>
          </p:cNvSpPr>
          <p:nvPr>
            <p:ph type="body" idx="2"/>
          </p:nvPr>
        </p:nvSpPr>
        <p:spPr>
          <a:xfrm>
            <a:off x="663574" y="2016027"/>
            <a:ext cx="8221345" cy="43924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9CC2E5"/>
              </a:buClr>
              <a:buSzPts val="2000"/>
              <a:buNone/>
            </a:pPr>
            <a:r>
              <a:rPr lang="en-GB"/>
              <a:t>Impact du climat sur les systèmes de ressources</a:t>
            </a:r>
            <a:endParaRPr/>
          </a:p>
        </p:txBody>
      </p:sp>
    </p:spTree>
  </p:cSld>
  <p:clrMapOvr>
    <a:masterClrMapping/>
  </p:clrMapOvr>
  <p:transition spd="slow">
    <p:push/>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7549</Words>
  <Application>Microsoft Macintosh PowerPoint</Application>
  <PresentationFormat>Widescreen</PresentationFormat>
  <Paragraphs>270</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Quattrocento Sans</vt:lpstr>
      <vt:lpstr>Open Sans SemiBold</vt:lpstr>
      <vt:lpstr>Open Sans ExtraBold</vt:lpstr>
      <vt:lpstr>Calibri</vt:lpstr>
      <vt:lpstr>Open Sans</vt:lpstr>
      <vt:lpstr>Office Theme</vt:lpstr>
      <vt:lpstr>LECTURE 10 LE SYSTÈME  Partie II</vt:lpstr>
      <vt:lpstr>Résultats de l'apprentissage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Sarel Greyling</dc:creator>
  <cp:lastModifiedBy>Yeganyan, Rudolf</cp:lastModifiedBy>
  <cp:revision>1</cp:revision>
  <dcterms:created xsi:type="dcterms:W3CDTF">2021-04-22T09:38:07Z</dcterms:created>
  <dcterms:modified xsi:type="dcterms:W3CDTF">2024-06-20T13:35:24Z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