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428" r:id="rId5"/>
    <p:sldId id="429" r:id="rId6"/>
    <p:sldId id="438" r:id="rId7"/>
    <p:sldId id="437" r:id="rId8"/>
    <p:sldId id="440" r:id="rId9"/>
    <p:sldId id="470" r:id="rId10"/>
    <p:sldId id="442" r:id="rId11"/>
    <p:sldId id="443" r:id="rId12"/>
    <p:sldId id="444" r:id="rId13"/>
    <p:sldId id="473" r:id="rId14"/>
    <p:sldId id="471" r:id="rId15"/>
    <p:sldId id="452" r:id="rId16"/>
    <p:sldId id="453" r:id="rId17"/>
    <p:sldId id="456" r:id="rId18"/>
    <p:sldId id="457" r:id="rId19"/>
    <p:sldId id="461" r:id="rId20"/>
    <p:sldId id="451" r:id="rId21"/>
    <p:sldId id="472" r:id="rId22"/>
    <p:sldId id="474" r:id="rId23"/>
    <p:sldId id="446" r:id="rId24"/>
    <p:sldId id="468" r:id="rId25"/>
    <p:sldId id="469" r:id="rId26"/>
    <p:sldId id="475" r:id="rId27"/>
    <p:sldId id="448" r:id="rId28"/>
    <p:sldId id="476" r:id="rId29"/>
    <p:sldId id="44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wnk/UMia1tRllqJCqVrXw==" hashData="04lIpsgvJt5blpYjO5pQ89ZoDF0rwztdkGho2xBeCjNEXu/X5V4EEsUqExhbj1Rf0hUFvAnzgj9ckKxZsc/U6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BAE24-9F04-A9B6-F298-85B7DE077BE9}" name="Janina Fuchs" initials="JF" userId="S::ucbqjlf@ucl.ac.uk::33f3e2f3-3cdd-4318-9c16-d94beac692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9FBBFE"/>
    <a:srgbClr val="EF3B59"/>
    <a:srgbClr val="910C22"/>
    <a:srgbClr val="5F8EFD"/>
    <a:srgbClr val="D4F1FF"/>
    <a:srgbClr val="A30605"/>
    <a:srgbClr val="023DC7"/>
    <a:srgbClr val="70A03E"/>
    <a:srgbClr val="6BC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4" autoAdjust="0"/>
    <p:restoredTop sz="71171" autoAdjust="0"/>
  </p:normalViewPr>
  <p:slideViewPr>
    <p:cSldViewPr snapToGrid="0">
      <p:cViewPr varScale="1">
        <p:scale>
          <a:sx n="81" d="100"/>
          <a:sy n="81" d="100"/>
        </p:scale>
        <p:origin x="138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09A5FE1D-F40D-4F4D-8237-68AD86F8F9C3}">
      <dgm:prSet phldrT="[Text]"/>
      <dgm:spPr>
        <a:solidFill>
          <a:schemeClr val="accent5">
            <a:lumMod val="75000"/>
          </a:schemeClr>
        </a:solidFill>
      </dgm:spPr>
      <dgm:t>
        <a:bodyPr/>
        <a:lstStyle/>
        <a:p>
          <a:r>
            <a:rPr lang="en-US" dirty="0"/>
            <a:t>Acceptance </a:t>
          </a:r>
        </a:p>
      </dgm:t>
    </dgm:pt>
    <dgm:pt modelId="{38DB2C4A-B344-2F4A-B149-7F10C737A8A0}" type="parTrans" cxnId="{296DBE26-BD41-8A47-8D8C-7A4F5EFE6578}">
      <dgm:prSet/>
      <dgm:spPr/>
      <dgm:t>
        <a:bodyPr/>
        <a:lstStyle/>
        <a:p>
          <a:endParaRPr lang="en-US"/>
        </a:p>
      </dgm:t>
    </dgm:pt>
    <dgm:pt modelId="{0A58FE06-BA3A-BD4F-9EE1-1872DC44477D}" type="sibTrans" cxnId="{296DBE26-BD41-8A47-8D8C-7A4F5EFE6578}">
      <dgm:prSet/>
      <dgm:spPr/>
      <dgm:t>
        <a:bodyPr/>
        <a:lstStyle/>
        <a:p>
          <a:endParaRPr lang="en-US"/>
        </a:p>
      </dgm:t>
    </dgm:pt>
    <dgm:pt modelId="{FC9C95D7-7FA3-0640-A139-B2096315F4B3}">
      <dgm:prSet phldrT="[Text]"/>
      <dgm:spPr>
        <a:solidFill>
          <a:srgbClr val="A30605"/>
        </a:solidFill>
      </dgm:spPr>
      <dgm:t>
        <a:bodyPr/>
        <a:lstStyle/>
        <a:p>
          <a:r>
            <a:rPr lang="en-US" dirty="0"/>
            <a:t>Credibility </a:t>
          </a:r>
        </a:p>
      </dgm:t>
    </dgm:pt>
    <dgm:pt modelId="{13AD7C05-6FAE-7245-932F-7BDF5534C825}" type="parTrans" cxnId="{CA4BE249-B58F-FC4E-B271-C26D98483763}">
      <dgm:prSet/>
      <dgm:spPr/>
      <dgm:t>
        <a:bodyPr/>
        <a:lstStyle/>
        <a:p>
          <a:endParaRPr lang="en-US"/>
        </a:p>
      </dgm:t>
    </dgm:pt>
    <dgm:pt modelId="{138A51B7-65D7-DE43-82D1-6B41B3A008D4}" type="sibTrans" cxnId="{CA4BE249-B58F-FC4E-B271-C26D98483763}">
      <dgm:prSet/>
      <dgm:spPr/>
      <dgm:t>
        <a:bodyPr/>
        <a:lstStyle/>
        <a:p>
          <a:endParaRPr lang="en-US"/>
        </a:p>
      </dgm:t>
    </dgm:pt>
    <dgm:pt modelId="{BECAF39A-9481-D743-B30C-AECF35DD745B}">
      <dgm:prSet phldrT="[Text]"/>
      <dgm:spPr>
        <a:solidFill>
          <a:srgbClr val="00B0F0"/>
        </a:solidFill>
      </dgm:spPr>
      <dgm:t>
        <a:bodyPr/>
        <a:lstStyle/>
        <a:p>
          <a:r>
            <a:rPr lang="en-US" dirty="0"/>
            <a:t>Salience</a:t>
          </a:r>
        </a:p>
      </dgm:t>
    </dgm:pt>
    <dgm:pt modelId="{503B9EB2-C9A7-7042-9147-1AB215957A86}" type="parTrans" cxnId="{F59A3352-95CF-6643-9AE4-26FE330DFE0C}">
      <dgm:prSet/>
      <dgm:spPr/>
      <dgm:t>
        <a:bodyPr/>
        <a:lstStyle/>
        <a:p>
          <a:endParaRPr lang="en-US"/>
        </a:p>
      </dgm:t>
    </dgm:pt>
    <dgm:pt modelId="{99CC6CFE-0D80-5143-8A9B-B5BB611113FC}" type="sibTrans" cxnId="{F59A3352-95CF-6643-9AE4-26FE330DFE0C}">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3"/>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3">
        <dgm:presLayoutVars>
          <dgm:chMax val="0"/>
          <dgm:chPref val="0"/>
          <dgm:bulletEnabled val="1"/>
        </dgm:presLayoutVars>
      </dgm:prSet>
      <dgm:spPr/>
    </dgm:pt>
    <dgm:pt modelId="{63FE4A93-1044-654A-AA47-709206441AC0}" type="pres">
      <dgm:prSet presAssocID="{F4C6CA74-FEA1-AA48-BD9D-911C4806657F}" presName="wedge2" presStyleLbl="node1" presStyleIdx="1" presStyleCnt="3"/>
      <dgm:spPr/>
    </dgm:pt>
    <dgm:pt modelId="{56BAD3E9-5217-374E-A635-49B9E01CF6A0}" type="pres">
      <dgm:prSet presAssocID="{F4C6CA74-FEA1-AA48-BD9D-911C4806657F}" presName="dummy2a" presStyleCnt="0"/>
      <dgm:spPr/>
    </dgm:pt>
    <dgm:pt modelId="{0EF087CD-D869-C14F-B4ED-E8ACBDB835BC}" type="pres">
      <dgm:prSet presAssocID="{F4C6CA74-FEA1-AA48-BD9D-911C4806657F}" presName="dummy2b" presStyleCnt="0"/>
      <dgm:spPr/>
    </dgm:pt>
    <dgm:pt modelId="{DCD8E116-6527-D144-8EBB-1EA3FC02F328}" type="pres">
      <dgm:prSet presAssocID="{F4C6CA74-FEA1-AA48-BD9D-911C4806657F}" presName="wedge2Tx" presStyleLbl="node1" presStyleIdx="1" presStyleCnt="3">
        <dgm:presLayoutVars>
          <dgm:chMax val="0"/>
          <dgm:chPref val="0"/>
          <dgm:bulletEnabled val="1"/>
        </dgm:presLayoutVars>
      </dgm:prSet>
      <dgm:spPr/>
    </dgm:pt>
    <dgm:pt modelId="{4F8653F1-66CF-A646-93DB-05234EE2B920}" type="pres">
      <dgm:prSet presAssocID="{F4C6CA74-FEA1-AA48-BD9D-911C4806657F}" presName="wedge3" presStyleLbl="node1" presStyleIdx="2" presStyleCnt="3"/>
      <dgm:spPr/>
    </dgm:pt>
    <dgm:pt modelId="{8ED1F902-BBC3-AF46-B6DF-46FB32459820}" type="pres">
      <dgm:prSet presAssocID="{F4C6CA74-FEA1-AA48-BD9D-911C4806657F}" presName="dummy3a" presStyleCnt="0"/>
      <dgm:spPr/>
    </dgm:pt>
    <dgm:pt modelId="{3A732E29-653E-2543-9440-710EC3CD4566}" type="pres">
      <dgm:prSet presAssocID="{F4C6CA74-FEA1-AA48-BD9D-911C4806657F}" presName="dummy3b" presStyleCnt="0"/>
      <dgm:spPr/>
    </dgm:pt>
    <dgm:pt modelId="{B18FF4E0-3C49-C849-B50D-C5A6CE207811}" type="pres">
      <dgm:prSet presAssocID="{F4C6CA74-FEA1-AA48-BD9D-911C4806657F}" presName="wedge3Tx" presStyleLbl="node1" presStyleIdx="2" presStyleCnt="3">
        <dgm:presLayoutVars>
          <dgm:chMax val="0"/>
          <dgm:chPref val="0"/>
          <dgm:bulletEnabled val="1"/>
        </dgm:presLayoutVars>
      </dgm:prSet>
      <dgm:spPr/>
    </dgm:pt>
    <dgm:pt modelId="{61FB409B-74C3-EE4A-BE28-9F2DEE52B27F}" type="pres">
      <dgm:prSet presAssocID="{0A58FE06-BA3A-BD4F-9EE1-1872DC44477D}" presName="arrowWedge1" presStyleLbl="fgSibTrans2D1" presStyleIdx="0" presStyleCnt="3"/>
      <dgm:spPr/>
    </dgm:pt>
    <dgm:pt modelId="{2AA8A7A6-F6C5-EC47-A7A5-A02D2D4C2514}" type="pres">
      <dgm:prSet presAssocID="{138A51B7-65D7-DE43-82D1-6B41B3A008D4}" presName="arrowWedge2" presStyleLbl="fgSibTrans2D1" presStyleIdx="1" presStyleCnt="3"/>
      <dgm:spPr/>
    </dgm:pt>
    <dgm:pt modelId="{1667D0B4-B75C-EA40-A4F7-1AA67CA92F47}" type="pres">
      <dgm:prSet presAssocID="{99CC6CFE-0D80-5143-8A9B-B5BB611113FC}" presName="arrowWedge3" presStyleLbl="fgSibTrans2D1" presStyleIdx="2" presStyleCnt="3"/>
      <dgm:spPr/>
    </dgm:pt>
  </dgm:ptLst>
  <dgm:cxnLst>
    <dgm:cxn modelId="{1F63200D-B61F-A743-80AE-CDED51A9BE00}" type="presOf" srcId="{BECAF39A-9481-D743-B30C-AECF35DD745B}" destId="{B18FF4E0-3C49-C849-B50D-C5A6CE207811}" srcOrd="1" destOrd="0" presId="urn:microsoft.com/office/officeart/2005/8/layout/cycle8"/>
    <dgm:cxn modelId="{B333CC15-EF47-0E4F-8A3D-182F199BD49F}" type="presOf" srcId="{BECAF39A-9481-D743-B30C-AECF35DD745B}" destId="{4F8653F1-66CF-A646-93DB-05234EE2B920}" srcOrd="0" destOrd="0" presId="urn:microsoft.com/office/officeart/2005/8/layout/cycle8"/>
    <dgm:cxn modelId="{296DBE26-BD41-8A47-8D8C-7A4F5EFE6578}" srcId="{F4C6CA74-FEA1-AA48-BD9D-911C4806657F}" destId="{09A5FE1D-F40D-4F4D-8237-68AD86F8F9C3}" srcOrd="0" destOrd="0" parTransId="{38DB2C4A-B344-2F4A-B149-7F10C737A8A0}" sibTransId="{0A58FE06-BA3A-BD4F-9EE1-1872DC44477D}"/>
    <dgm:cxn modelId="{E3494531-3238-1845-8612-8E0ABBC92AAC}" type="presOf" srcId="{FC9C95D7-7FA3-0640-A139-B2096315F4B3}" destId="{63FE4A93-1044-654A-AA47-709206441AC0}" srcOrd="0" destOrd="0" presId="urn:microsoft.com/office/officeart/2005/8/layout/cycle8"/>
    <dgm:cxn modelId="{F0B23E42-1F73-1846-BD56-04C70717C138}" type="presOf" srcId="{FC9C95D7-7FA3-0640-A139-B2096315F4B3}" destId="{DCD8E116-6527-D144-8EBB-1EA3FC02F328}" srcOrd="1" destOrd="0" presId="urn:microsoft.com/office/officeart/2005/8/layout/cycle8"/>
    <dgm:cxn modelId="{CA4BE249-B58F-FC4E-B271-C26D98483763}" srcId="{F4C6CA74-FEA1-AA48-BD9D-911C4806657F}" destId="{FC9C95D7-7FA3-0640-A139-B2096315F4B3}" srcOrd="1" destOrd="0" parTransId="{13AD7C05-6FAE-7245-932F-7BDF5534C825}" sibTransId="{138A51B7-65D7-DE43-82D1-6B41B3A008D4}"/>
    <dgm:cxn modelId="{1531CC6D-81C5-9243-AA37-11A8C88B0163}" type="presOf" srcId="{F4C6CA74-FEA1-AA48-BD9D-911C4806657F}" destId="{CAC64C3B-1008-DE43-B1EE-B1B953329D1A}" srcOrd="0" destOrd="0" presId="urn:microsoft.com/office/officeart/2005/8/layout/cycle8"/>
    <dgm:cxn modelId="{F59A3352-95CF-6643-9AE4-26FE330DFE0C}" srcId="{F4C6CA74-FEA1-AA48-BD9D-911C4806657F}" destId="{BECAF39A-9481-D743-B30C-AECF35DD745B}" srcOrd="2" destOrd="0" parTransId="{503B9EB2-C9A7-7042-9147-1AB215957A86}" sibTransId="{99CC6CFE-0D80-5143-8A9B-B5BB611113FC}"/>
    <dgm:cxn modelId="{DE9A3381-F07C-9646-991D-594A4109E679}" type="presOf" srcId="{09A5FE1D-F40D-4F4D-8237-68AD86F8F9C3}" destId="{CA83B92C-32C0-F844-B614-C816B833860A}" srcOrd="1" destOrd="0" presId="urn:microsoft.com/office/officeart/2005/8/layout/cycle8"/>
    <dgm:cxn modelId="{F8244DEF-B908-BE40-8ADB-992C73D50401}" type="presOf" srcId="{09A5FE1D-F40D-4F4D-8237-68AD86F8F9C3}" destId="{D43D457B-B761-A44D-A518-7EA8673AAE60}" srcOrd="0"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2D9C3D74-CDAB-3D40-BDD9-3B4C71D140C3}" type="presParOf" srcId="{CAC64C3B-1008-DE43-B1EE-B1B953329D1A}" destId="{63FE4A93-1044-654A-AA47-709206441AC0}" srcOrd="4" destOrd="0" presId="urn:microsoft.com/office/officeart/2005/8/layout/cycle8"/>
    <dgm:cxn modelId="{1DE3CD6A-03B5-D546-B8D7-8E23F0326425}" type="presParOf" srcId="{CAC64C3B-1008-DE43-B1EE-B1B953329D1A}" destId="{56BAD3E9-5217-374E-A635-49B9E01CF6A0}" srcOrd="5" destOrd="0" presId="urn:microsoft.com/office/officeart/2005/8/layout/cycle8"/>
    <dgm:cxn modelId="{678E5B1D-8383-8846-AC53-40793B1839F8}" type="presParOf" srcId="{CAC64C3B-1008-DE43-B1EE-B1B953329D1A}" destId="{0EF087CD-D869-C14F-B4ED-E8ACBDB835BC}" srcOrd="6" destOrd="0" presId="urn:microsoft.com/office/officeart/2005/8/layout/cycle8"/>
    <dgm:cxn modelId="{03D9E7B9-1459-E34D-A54D-24A822516241}" type="presParOf" srcId="{CAC64C3B-1008-DE43-B1EE-B1B953329D1A}" destId="{DCD8E116-6527-D144-8EBB-1EA3FC02F328}" srcOrd="7" destOrd="0" presId="urn:microsoft.com/office/officeart/2005/8/layout/cycle8"/>
    <dgm:cxn modelId="{6EB1654B-B077-364B-859D-E3262089D5FE}" type="presParOf" srcId="{CAC64C3B-1008-DE43-B1EE-B1B953329D1A}" destId="{4F8653F1-66CF-A646-93DB-05234EE2B920}" srcOrd="8" destOrd="0" presId="urn:microsoft.com/office/officeart/2005/8/layout/cycle8"/>
    <dgm:cxn modelId="{18E0AB89-3C4E-8D43-84E4-9CF48832D742}" type="presParOf" srcId="{CAC64C3B-1008-DE43-B1EE-B1B953329D1A}" destId="{8ED1F902-BBC3-AF46-B6DF-46FB32459820}" srcOrd="9" destOrd="0" presId="urn:microsoft.com/office/officeart/2005/8/layout/cycle8"/>
    <dgm:cxn modelId="{6E0E5F9B-C9EF-9E43-9914-E7E6D7D38F2E}" type="presParOf" srcId="{CAC64C3B-1008-DE43-B1EE-B1B953329D1A}" destId="{3A732E29-653E-2543-9440-710EC3CD4566}" srcOrd="10" destOrd="0" presId="urn:microsoft.com/office/officeart/2005/8/layout/cycle8"/>
    <dgm:cxn modelId="{7A732556-7996-0644-9E66-F8B9B6E86624}" type="presParOf" srcId="{CAC64C3B-1008-DE43-B1EE-B1B953329D1A}" destId="{B18FF4E0-3C49-C849-B50D-C5A6CE207811}" srcOrd="11" destOrd="0" presId="urn:microsoft.com/office/officeart/2005/8/layout/cycle8"/>
    <dgm:cxn modelId="{04A51899-ECFA-5049-A184-F7DBC2A921CA}" type="presParOf" srcId="{CAC64C3B-1008-DE43-B1EE-B1B953329D1A}" destId="{61FB409B-74C3-EE4A-BE28-9F2DEE52B27F}" srcOrd="12" destOrd="0" presId="urn:microsoft.com/office/officeart/2005/8/layout/cycle8"/>
    <dgm:cxn modelId="{1F191E00-DCCD-384B-A7E8-642C49342C11}" type="presParOf" srcId="{CAC64C3B-1008-DE43-B1EE-B1B953329D1A}" destId="{2AA8A7A6-F6C5-EC47-A7A5-A02D2D4C2514}" srcOrd="13" destOrd="0" presId="urn:microsoft.com/office/officeart/2005/8/layout/cycle8"/>
    <dgm:cxn modelId="{73E8AD80-7268-5042-A898-BDA3DA62CA81}" type="presParOf" srcId="{CAC64C3B-1008-DE43-B1EE-B1B953329D1A}" destId="{1667D0B4-B75C-EA40-A4F7-1AA67CA92F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t>
        <a:bodyPr/>
        <a:lstStyle/>
        <a:p>
          <a:endParaRPr lang="en-US"/>
        </a:p>
      </dgm:t>
    </dgm:pt>
    <dgm:pt modelId="{6D916B01-719B-2C4C-B82C-200EB798CA6F}">
      <dgm:prSet phldrT="[Text]"/>
      <dgm:spPr>
        <a:solidFill>
          <a:srgbClr val="00B0F0"/>
        </a:solidFill>
      </dgm:spPr>
      <dgm:t>
        <a:bodyPr/>
        <a:lstStyle/>
        <a:p>
          <a:r>
            <a:rPr lang="en-US" dirty="0"/>
            <a:t>Salience</a:t>
          </a:r>
        </a:p>
      </dgm:t>
    </dgm:pt>
    <dgm:pt modelId="{B309A6C3-53B8-A34B-8BD5-9151D6A7A1BA}" type="parTrans" cxnId="{0698EF82-A983-8343-BC3B-5C2E9351528C}">
      <dgm:prSet/>
      <dgm:spPr/>
      <dgm:t>
        <a:bodyPr/>
        <a:lstStyle/>
        <a:p>
          <a:endParaRPr lang="en-US"/>
        </a:p>
      </dgm:t>
    </dgm:pt>
    <dgm:pt modelId="{E4E789B1-F6F9-DD45-8E03-E71A6C3CB390}" type="sibTrans" cxnId="{0698EF82-A983-8343-BC3B-5C2E9351528C}">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222E005B-7672-D340-B317-7FA35368FB0E}" type="pres">
      <dgm:prSet presAssocID="{F4C6CA74-FEA1-AA48-BD9D-911C4806657F}" presName="wedge1" presStyleLbl="node1" presStyleIdx="0" presStyleCnt="1"/>
      <dgm:spPr/>
    </dgm:pt>
    <dgm:pt modelId="{6968E843-0BE2-2C47-ACF5-214504E21754}" type="pres">
      <dgm:prSet presAssocID="{F4C6CA74-FEA1-AA48-BD9D-911C4806657F}" presName="dummy1a" presStyleCnt="0"/>
      <dgm:spPr/>
    </dgm:pt>
    <dgm:pt modelId="{630879EF-C419-E746-AA83-E2CBBF4F1C05}" type="pres">
      <dgm:prSet presAssocID="{F4C6CA74-FEA1-AA48-BD9D-911C4806657F}" presName="dummy1b" presStyleCnt="0"/>
      <dgm:spPr/>
    </dgm:pt>
    <dgm:pt modelId="{9DE206FA-662A-8E48-B235-7AA780A19CE8}" type="pres">
      <dgm:prSet presAssocID="{F4C6CA74-FEA1-AA48-BD9D-911C4806657F}" presName="wedge1Tx" presStyleLbl="node1" presStyleIdx="0" presStyleCnt="1">
        <dgm:presLayoutVars>
          <dgm:chMax val="0"/>
          <dgm:chPref val="0"/>
          <dgm:bulletEnabled val="1"/>
        </dgm:presLayoutVars>
      </dgm:prSet>
      <dgm:spPr/>
    </dgm:pt>
    <dgm:pt modelId="{AC598F84-9D01-F241-BA91-EAA127500159}" type="pres">
      <dgm:prSet presAssocID="{E4E789B1-F6F9-DD45-8E03-E71A6C3CB390}" presName="arrowWedge1single" presStyleLbl="fgSibTrans2D1" presStyleIdx="0" presStyleCnt="1" custLinFactNeighborX="609" custLinFactNeighborY="-52"/>
      <dgm:spPr/>
    </dgm:pt>
  </dgm:ptLst>
  <dgm:cxnLst>
    <dgm:cxn modelId="{B255EA32-EAFB-C247-982C-ABB06254DF87}" type="presOf" srcId="{6D916B01-719B-2C4C-B82C-200EB798CA6F}" destId="{9DE206FA-662A-8E48-B235-7AA780A19CE8}" srcOrd="1" destOrd="0" presId="urn:microsoft.com/office/officeart/2005/8/layout/cycle8"/>
    <dgm:cxn modelId="{1531CC6D-81C5-9243-AA37-11A8C88B0163}" type="presOf" srcId="{F4C6CA74-FEA1-AA48-BD9D-911C4806657F}" destId="{CAC64C3B-1008-DE43-B1EE-B1B953329D1A}" srcOrd="0" destOrd="0" presId="urn:microsoft.com/office/officeart/2005/8/layout/cycle8"/>
    <dgm:cxn modelId="{0698EF82-A983-8343-BC3B-5C2E9351528C}" srcId="{F4C6CA74-FEA1-AA48-BD9D-911C4806657F}" destId="{6D916B01-719B-2C4C-B82C-200EB798CA6F}" srcOrd="0" destOrd="0" parTransId="{B309A6C3-53B8-A34B-8BD5-9151D6A7A1BA}" sibTransId="{E4E789B1-F6F9-DD45-8E03-E71A6C3CB390}"/>
    <dgm:cxn modelId="{EBE8FD9C-04B3-D84E-9A6B-71CF7E008971}" type="presOf" srcId="{6D916B01-719B-2C4C-B82C-200EB798CA6F}" destId="{222E005B-7672-D340-B317-7FA35368FB0E}" srcOrd="0" destOrd="0" presId="urn:microsoft.com/office/officeart/2005/8/layout/cycle8"/>
    <dgm:cxn modelId="{4F588E80-6EDD-3C4C-8B56-2B9DAD4A14DF}" type="presParOf" srcId="{CAC64C3B-1008-DE43-B1EE-B1B953329D1A}" destId="{222E005B-7672-D340-B317-7FA35368FB0E}" srcOrd="0" destOrd="0" presId="urn:microsoft.com/office/officeart/2005/8/layout/cycle8"/>
    <dgm:cxn modelId="{D254A76A-2332-524D-9BCD-041751B687E6}" type="presParOf" srcId="{CAC64C3B-1008-DE43-B1EE-B1B953329D1A}" destId="{6968E843-0BE2-2C47-ACF5-214504E21754}" srcOrd="1" destOrd="0" presId="urn:microsoft.com/office/officeart/2005/8/layout/cycle8"/>
    <dgm:cxn modelId="{01B79F49-76A4-5C40-9B4F-D2B635D633A3}" type="presParOf" srcId="{CAC64C3B-1008-DE43-B1EE-B1B953329D1A}" destId="{630879EF-C419-E746-AA83-E2CBBF4F1C05}" srcOrd="2" destOrd="0" presId="urn:microsoft.com/office/officeart/2005/8/layout/cycle8"/>
    <dgm:cxn modelId="{375712E9-87E7-1541-89B4-B84BFB44D169}" type="presParOf" srcId="{CAC64C3B-1008-DE43-B1EE-B1B953329D1A}" destId="{9DE206FA-662A-8E48-B235-7AA780A19CE8}" srcOrd="3" destOrd="0" presId="urn:microsoft.com/office/officeart/2005/8/layout/cycle8"/>
    <dgm:cxn modelId="{9CD8B8B3-4119-AB4F-8557-66830E68318B}" type="presParOf" srcId="{CAC64C3B-1008-DE43-B1EE-B1B953329D1A}" destId="{AC598F84-9D01-F241-BA91-EAA127500159}"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09A5FE1D-F40D-4F4D-8237-68AD86F8F9C3}">
      <dgm:prSet phldrT="[Text]"/>
      <dgm:spPr>
        <a:solidFill>
          <a:srgbClr val="023DC7"/>
        </a:solidFill>
      </dgm:spPr>
      <dgm:t>
        <a:bodyPr/>
        <a:lstStyle/>
        <a:p>
          <a:r>
            <a:rPr lang="en-US" dirty="0"/>
            <a:t>Acceptance </a:t>
          </a:r>
        </a:p>
      </dgm:t>
    </dgm:pt>
    <dgm:pt modelId="{38DB2C4A-B344-2F4A-B149-7F10C737A8A0}" type="parTrans" cxnId="{296DBE26-BD41-8A47-8D8C-7A4F5EFE6578}">
      <dgm:prSet/>
      <dgm:spPr/>
      <dgm:t>
        <a:bodyPr/>
        <a:lstStyle/>
        <a:p>
          <a:endParaRPr lang="en-US"/>
        </a:p>
      </dgm:t>
    </dgm:pt>
    <dgm:pt modelId="{0A58FE06-BA3A-BD4F-9EE1-1872DC44477D}" type="sibTrans" cxnId="{296DBE26-BD41-8A47-8D8C-7A4F5EFE6578}">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1" custScaleX="103356" custScaleY="103356"/>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1">
        <dgm:presLayoutVars>
          <dgm:chMax val="0"/>
          <dgm:chPref val="0"/>
          <dgm:bulletEnabled val="1"/>
        </dgm:presLayoutVars>
      </dgm:prSet>
      <dgm:spPr/>
    </dgm:pt>
    <dgm:pt modelId="{CA55B6C6-6DE3-384A-87FF-0D778C8E6D1C}" type="pres">
      <dgm:prSet presAssocID="{0A58FE06-BA3A-BD4F-9EE1-1872DC44477D}" presName="arrowWedge1single" presStyleLbl="fgSibTrans2D1" presStyleIdx="0" presStyleCnt="1"/>
      <dgm:spPr/>
    </dgm:pt>
  </dgm:ptLst>
  <dgm:cxnLst>
    <dgm:cxn modelId="{296DBE26-BD41-8A47-8D8C-7A4F5EFE6578}" srcId="{F4C6CA74-FEA1-AA48-BD9D-911C4806657F}" destId="{09A5FE1D-F40D-4F4D-8237-68AD86F8F9C3}" srcOrd="0" destOrd="0" parTransId="{38DB2C4A-B344-2F4A-B149-7F10C737A8A0}" sibTransId="{0A58FE06-BA3A-BD4F-9EE1-1872DC44477D}"/>
    <dgm:cxn modelId="{1531CC6D-81C5-9243-AA37-11A8C88B0163}" type="presOf" srcId="{F4C6CA74-FEA1-AA48-BD9D-911C4806657F}" destId="{CAC64C3B-1008-DE43-B1EE-B1B953329D1A}" srcOrd="0" destOrd="0" presId="urn:microsoft.com/office/officeart/2005/8/layout/cycle8"/>
    <dgm:cxn modelId="{DE9A3381-F07C-9646-991D-594A4109E679}" type="presOf" srcId="{09A5FE1D-F40D-4F4D-8237-68AD86F8F9C3}" destId="{CA83B92C-32C0-F844-B614-C816B833860A}" srcOrd="1" destOrd="0" presId="urn:microsoft.com/office/officeart/2005/8/layout/cycle8"/>
    <dgm:cxn modelId="{F8244DEF-B908-BE40-8ADB-992C73D50401}" type="presOf" srcId="{09A5FE1D-F40D-4F4D-8237-68AD86F8F9C3}" destId="{D43D457B-B761-A44D-A518-7EA8673AAE60}" srcOrd="0"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F1FD171F-C5D1-BD4E-A345-74BDD78F322A}" type="presParOf" srcId="{CAC64C3B-1008-DE43-B1EE-B1B953329D1A}" destId="{CA55B6C6-6DE3-384A-87FF-0D778C8E6D1C}"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FC9C95D7-7FA3-0640-A139-B2096315F4B3}">
      <dgm:prSet phldrT="[Text]" custT="1"/>
      <dgm:spPr>
        <a:solidFill>
          <a:srgbClr val="A30605"/>
        </a:solidFill>
      </dgm:spPr>
      <dgm:t>
        <a:bodyPr/>
        <a:lstStyle/>
        <a:p>
          <a:r>
            <a:rPr lang="en-US" sz="2800" dirty="0"/>
            <a:t>Credibility</a:t>
          </a:r>
          <a:r>
            <a:rPr lang="en-US" sz="5100" dirty="0"/>
            <a:t> </a:t>
          </a:r>
        </a:p>
      </dgm:t>
    </dgm:pt>
    <dgm:pt modelId="{13AD7C05-6FAE-7245-932F-7BDF5534C825}" type="parTrans" cxnId="{CA4BE249-B58F-FC4E-B271-C26D98483763}">
      <dgm:prSet/>
      <dgm:spPr/>
      <dgm:t>
        <a:bodyPr/>
        <a:lstStyle/>
        <a:p>
          <a:endParaRPr lang="en-US"/>
        </a:p>
      </dgm:t>
    </dgm:pt>
    <dgm:pt modelId="{138A51B7-65D7-DE43-82D1-6B41B3A008D4}" type="sibTrans" cxnId="{CA4BE249-B58F-FC4E-B271-C26D98483763}">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1" custScaleX="98023" custScaleY="94544"/>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1">
        <dgm:presLayoutVars>
          <dgm:chMax val="0"/>
          <dgm:chPref val="0"/>
          <dgm:bulletEnabled val="1"/>
        </dgm:presLayoutVars>
      </dgm:prSet>
      <dgm:spPr/>
    </dgm:pt>
    <dgm:pt modelId="{431B1D31-AC71-1F4A-B246-5C549014A927}" type="pres">
      <dgm:prSet presAssocID="{138A51B7-65D7-DE43-82D1-6B41B3A008D4}" presName="arrowWedge1single" presStyleLbl="fgSibTrans2D1" presStyleIdx="0" presStyleCnt="1"/>
      <dgm:spPr/>
    </dgm:pt>
  </dgm:ptLst>
  <dgm:cxnLst>
    <dgm:cxn modelId="{CA4BE249-B58F-FC4E-B271-C26D98483763}" srcId="{F4C6CA74-FEA1-AA48-BD9D-911C4806657F}" destId="{FC9C95D7-7FA3-0640-A139-B2096315F4B3}" srcOrd="0" destOrd="0" parTransId="{13AD7C05-6FAE-7245-932F-7BDF5534C825}" sibTransId="{138A51B7-65D7-DE43-82D1-6B41B3A008D4}"/>
    <dgm:cxn modelId="{1531CC6D-81C5-9243-AA37-11A8C88B0163}" type="presOf" srcId="{F4C6CA74-FEA1-AA48-BD9D-911C4806657F}" destId="{CAC64C3B-1008-DE43-B1EE-B1B953329D1A}" srcOrd="0" destOrd="0" presId="urn:microsoft.com/office/officeart/2005/8/layout/cycle8"/>
    <dgm:cxn modelId="{8FDD5599-B4E1-A147-9AA4-0D08BF2918BB}" type="presOf" srcId="{FC9C95D7-7FA3-0640-A139-B2096315F4B3}" destId="{D43D457B-B761-A44D-A518-7EA8673AAE60}" srcOrd="0" destOrd="0" presId="urn:microsoft.com/office/officeart/2005/8/layout/cycle8"/>
    <dgm:cxn modelId="{13BF559E-42DC-1A44-9967-B97A6B084801}" type="presOf" srcId="{FC9C95D7-7FA3-0640-A139-B2096315F4B3}" destId="{CA83B92C-32C0-F844-B614-C816B833860A}" srcOrd="1"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40C5F126-70D3-B241-81C4-67F69371CF36}" type="presParOf" srcId="{CAC64C3B-1008-DE43-B1EE-B1B953329D1A}" destId="{431B1D31-AC71-1F4A-B246-5C549014A92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634287" y="252170"/>
          <a:ext cx="3258816" cy="3258816"/>
        </a:xfrm>
        <a:prstGeom prst="pie">
          <a:avLst>
            <a:gd name="adj1" fmla="val 16200000"/>
            <a:gd name="adj2" fmla="val 1800000"/>
          </a:avLst>
        </a:prstGeom>
        <a:solidFill>
          <a:schemeClr val="accent5">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Acceptance </a:t>
          </a:r>
        </a:p>
      </dsp:txBody>
      <dsp:txXfrm>
        <a:off x="2351761" y="942729"/>
        <a:ext cx="1163863" cy="969886"/>
      </dsp:txXfrm>
    </dsp:sp>
    <dsp:sp modelId="{63FE4A93-1044-654A-AA47-709206441AC0}">
      <dsp:nvSpPr>
        <dsp:cNvPr id="0" name=""/>
        <dsp:cNvSpPr/>
      </dsp:nvSpPr>
      <dsp:spPr>
        <a:xfrm>
          <a:off x="567171" y="368556"/>
          <a:ext cx="3258816" cy="3258816"/>
        </a:xfrm>
        <a:prstGeom prst="pie">
          <a:avLst>
            <a:gd name="adj1" fmla="val 1800000"/>
            <a:gd name="adj2" fmla="val 9000000"/>
          </a:avLst>
        </a:prstGeom>
        <a:solidFill>
          <a:srgbClr val="A3060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Credibility </a:t>
          </a:r>
        </a:p>
      </dsp:txBody>
      <dsp:txXfrm>
        <a:off x="1343079" y="2482908"/>
        <a:ext cx="1745794" cy="853499"/>
      </dsp:txXfrm>
    </dsp:sp>
    <dsp:sp modelId="{4F8653F1-66CF-A646-93DB-05234EE2B920}">
      <dsp:nvSpPr>
        <dsp:cNvPr id="0" name=""/>
        <dsp:cNvSpPr/>
      </dsp:nvSpPr>
      <dsp:spPr>
        <a:xfrm>
          <a:off x="500054" y="252170"/>
          <a:ext cx="3258816" cy="3258816"/>
        </a:xfrm>
        <a:prstGeom prst="pie">
          <a:avLst>
            <a:gd name="adj1" fmla="val 9000000"/>
            <a:gd name="adj2" fmla="val 16200000"/>
          </a:avLst>
        </a:prstGeom>
        <a:solidFill>
          <a:srgbClr val="00B0F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Salience</a:t>
          </a:r>
        </a:p>
      </dsp:txBody>
      <dsp:txXfrm>
        <a:off x="877534" y="942729"/>
        <a:ext cx="1163863" cy="969886"/>
      </dsp:txXfrm>
    </dsp:sp>
    <dsp:sp modelId="{61FB409B-74C3-EE4A-BE28-9F2DEE52B27F}">
      <dsp:nvSpPr>
        <dsp:cNvPr id="0" name=""/>
        <dsp:cNvSpPr/>
      </dsp:nvSpPr>
      <dsp:spPr>
        <a:xfrm>
          <a:off x="432819" y="50434"/>
          <a:ext cx="3662289" cy="3662289"/>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A8A7A6-F6C5-EC47-A7A5-A02D2D4C2514}">
      <dsp:nvSpPr>
        <dsp:cNvPr id="0" name=""/>
        <dsp:cNvSpPr/>
      </dsp:nvSpPr>
      <dsp:spPr>
        <a:xfrm>
          <a:off x="365434" y="166614"/>
          <a:ext cx="3662289" cy="3662289"/>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67D0B4-B75C-EA40-A4F7-1AA67CA92F47}">
      <dsp:nvSpPr>
        <dsp:cNvPr id="0" name=""/>
        <dsp:cNvSpPr/>
      </dsp:nvSpPr>
      <dsp:spPr>
        <a:xfrm>
          <a:off x="298049" y="50434"/>
          <a:ext cx="3662289" cy="3662289"/>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E005B-7672-D340-B317-7FA35368FB0E}">
      <dsp:nvSpPr>
        <dsp:cNvPr id="0" name=""/>
        <dsp:cNvSpPr/>
      </dsp:nvSpPr>
      <dsp:spPr>
        <a:xfrm>
          <a:off x="345600" y="345600"/>
          <a:ext cx="3628800" cy="3628800"/>
        </a:xfrm>
        <a:prstGeom prst="ellipse">
          <a:avLst/>
        </a:prstGeom>
        <a:solidFill>
          <a:srgbClr val="00B0F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Salience</a:t>
          </a:r>
        </a:p>
      </dsp:txBody>
      <dsp:txXfrm>
        <a:off x="950400" y="950400"/>
        <a:ext cx="2419200" cy="2419200"/>
      </dsp:txXfrm>
    </dsp:sp>
    <dsp:sp modelId="{AC598F84-9D01-F241-BA91-EAA127500159}">
      <dsp:nvSpPr>
        <dsp:cNvPr id="0" name=""/>
        <dsp:cNvSpPr/>
      </dsp:nvSpPr>
      <dsp:spPr>
        <a:xfrm>
          <a:off x="163795" y="118750"/>
          <a:ext cx="4078080" cy="4078080"/>
        </a:xfrm>
        <a:prstGeom prst="circularArrow">
          <a:avLst>
            <a:gd name="adj1" fmla="val 5085"/>
            <a:gd name="adj2" fmla="val 327528"/>
            <a:gd name="adj3" fmla="val 15838366"/>
            <a:gd name="adj4" fmla="val 16234105"/>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284708" y="284708"/>
          <a:ext cx="3750582" cy="3750582"/>
        </a:xfrm>
        <a:prstGeom prst="ellipse">
          <a:avLst/>
        </a:prstGeom>
        <a:solidFill>
          <a:srgbClr val="023DC7"/>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Acceptance </a:t>
          </a:r>
        </a:p>
      </dsp:txBody>
      <dsp:txXfrm>
        <a:off x="909805" y="909805"/>
        <a:ext cx="2500388" cy="2500388"/>
      </dsp:txXfrm>
    </dsp:sp>
    <dsp:sp modelId="{CA55B6C6-6DE3-384A-87FF-0D778C8E6D1C}">
      <dsp:nvSpPr>
        <dsp:cNvPr id="0" name=""/>
        <dsp:cNvSpPr/>
      </dsp:nvSpPr>
      <dsp:spPr>
        <a:xfrm>
          <a:off x="138959" y="120260"/>
          <a:ext cx="4078080" cy="4078080"/>
        </a:xfrm>
        <a:prstGeom prst="circularArrow">
          <a:avLst>
            <a:gd name="adj1" fmla="val 5085"/>
            <a:gd name="adj2" fmla="val 327528"/>
            <a:gd name="adj3" fmla="val 15837222"/>
            <a:gd name="adj4" fmla="val 1623525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381470" y="493599"/>
          <a:ext cx="3557058" cy="3430812"/>
        </a:xfrm>
        <a:prstGeom prst="ellipse">
          <a:avLst/>
        </a:prstGeom>
        <a:solidFill>
          <a:srgbClr val="A3060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Credibility</a:t>
          </a:r>
          <a:r>
            <a:rPr lang="en-US" sz="5100" kern="1200" dirty="0"/>
            <a:t> </a:t>
          </a:r>
        </a:p>
      </dsp:txBody>
      <dsp:txXfrm>
        <a:off x="974313" y="1065401"/>
        <a:ext cx="2371372" cy="2287208"/>
      </dsp:txXfrm>
    </dsp:sp>
    <dsp:sp modelId="{431B1D31-AC71-1F4A-B246-5C549014A927}">
      <dsp:nvSpPr>
        <dsp:cNvPr id="0" name=""/>
        <dsp:cNvSpPr/>
      </dsp:nvSpPr>
      <dsp:spPr>
        <a:xfrm>
          <a:off x="138959" y="170862"/>
          <a:ext cx="4078080" cy="4078080"/>
        </a:xfrm>
        <a:prstGeom prst="circularArrow">
          <a:avLst>
            <a:gd name="adj1" fmla="val 5085"/>
            <a:gd name="adj2" fmla="val 327528"/>
            <a:gd name="adj3" fmla="val 15839041"/>
            <a:gd name="adj4" fmla="val 1623343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As modelling becomes an integral part of energy planning and policy </a:t>
            </a:r>
            <a:r>
              <a:rPr lang="en-GB" sz="1200" dirty="0" err="1">
                <a:latin typeface="Calibri Light" panose="020F0302020204030204" pitchFamily="34" charset="0"/>
                <a:cs typeface="Calibri Light" panose="020F0302020204030204" pitchFamily="34" charset="0"/>
              </a:rPr>
              <a:t>deiciosn</a:t>
            </a:r>
            <a:r>
              <a:rPr lang="en-GB" sz="1200" dirty="0">
                <a:latin typeface="Calibri Light" panose="020F0302020204030204" pitchFamily="34" charset="0"/>
                <a:cs typeface="Calibri Light" panose="020F0302020204030204" pitchFamily="34" charset="0"/>
              </a:rPr>
              <a:t> main, it has necessarily moved into areas where there is increased divergence in the viewpoints of stakeholders and contestation between different interest groups. </a:t>
            </a:r>
          </a:p>
          <a:p>
            <a:pPr marL="0" indent="0" algn="just">
              <a:buNone/>
            </a:pPr>
            <a:r>
              <a:rPr lang="en-GB" sz="1200" dirty="0">
                <a:latin typeface="Calibri Light" panose="020F0302020204030204" pitchFamily="34" charset="0"/>
                <a:cs typeface="Calibri Light" panose="020F0302020204030204" pitchFamily="34" charset="0"/>
              </a:rPr>
              <a:t>The use of models to support decision makers in energy policy faces many barriers. Knowledge is not applied for many reasons including:</a:t>
            </a:r>
          </a:p>
          <a:p>
            <a:pPr algn="just"/>
            <a:r>
              <a:rPr lang="en-GB" sz="1200" dirty="0">
                <a:latin typeface="Calibri Light" panose="020F0302020204030204" pitchFamily="34" charset="0"/>
                <a:cs typeface="Calibri Light" panose="020F0302020204030204" pitchFamily="34" charset="0"/>
              </a:rPr>
              <a:t>It does not reach its intended audience at the right time, </a:t>
            </a:r>
          </a:p>
          <a:p>
            <a:pPr algn="just"/>
            <a:r>
              <a:rPr lang="en-GB" sz="1200" dirty="0">
                <a:latin typeface="Calibri Light" panose="020F0302020204030204" pitchFamily="34" charset="0"/>
                <a:cs typeface="Calibri Light" panose="020F0302020204030204" pitchFamily="34" charset="0"/>
              </a:rPr>
              <a:t>Access to data hampered by cultural barriers at the national level, and divergent methods and formats, including a lack of clear explanations on how the data has been collected.</a:t>
            </a:r>
          </a:p>
          <a:p>
            <a:pPr algn="just"/>
            <a:r>
              <a:rPr lang="en-GB" sz="1200" dirty="0">
                <a:latin typeface="Calibri Light" panose="020F0302020204030204" pitchFamily="34" charset="0"/>
                <a:cs typeface="Calibri Light" panose="020F0302020204030204" pitchFamily="34" charset="0"/>
              </a:rPr>
              <a:t>Results face credibility challenge if modellers are not trusted by decision makers</a:t>
            </a:r>
          </a:p>
          <a:p>
            <a:pPr algn="just"/>
            <a:r>
              <a:rPr lang="en-GB" sz="1200" dirty="0">
                <a:latin typeface="Calibri Light" panose="020F0302020204030204" pitchFamily="34" charset="0"/>
                <a:cs typeface="Calibri Light" panose="020F0302020204030204" pitchFamily="34" charset="0"/>
              </a:rPr>
              <a:t>The exclusion of unstructured knowledge (societal and political issues) represents a knowledge gap</a:t>
            </a:r>
          </a:p>
          <a:p>
            <a:pPr algn="just"/>
            <a:r>
              <a:rPr lang="en-GB" sz="1200" dirty="0">
                <a:latin typeface="Calibri Light" panose="020F0302020204030204" pitchFamily="34" charset="0"/>
                <a:cs typeface="Calibri Light" panose="020F0302020204030204" pitchFamily="34" charset="0"/>
              </a:rPr>
              <a:t>Due to difficulties faced in dealing effectively with divergent viewpoints. Knowledge that does not fit well with existing viewpoints is often not accepted. </a:t>
            </a:r>
          </a:p>
          <a:p>
            <a:pPr algn="just"/>
            <a:r>
              <a:rPr lang="en-GB" sz="1200" dirty="0">
                <a:latin typeface="Calibri Light" panose="020F0302020204030204" pitchFamily="34" charset="0"/>
                <a:cs typeface="Calibri Light" panose="020F0302020204030204" pitchFamily="34" charset="0"/>
              </a:rPr>
              <a:t>Knowledge does not fit context needs – problem of relevance </a:t>
            </a:r>
          </a:p>
          <a:p>
            <a:pPr algn="just"/>
            <a:r>
              <a:rPr lang="en-GB" sz="1200" dirty="0">
                <a:latin typeface="Calibri Light" panose="020F0302020204030204" pitchFamily="34" charset="0"/>
                <a:cs typeface="Calibri Light" panose="020F0302020204030204" pitchFamily="34" charset="0"/>
              </a:rPr>
              <a:t>Problem related to the form of outputs does not meet the needs of intended users. The language lacks clarity and difficulty with which it is understood by those without a scientific background, thus inappropriate tool for this communication</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59061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sz="1200" dirty="0">
                <a:latin typeface="Calibri Light" panose="020F0302020204030204" pitchFamily="34" charset="0"/>
                <a:cs typeface="Calibri Light" panose="020F0302020204030204" pitchFamily="34" charset="0"/>
              </a:rPr>
              <a:t>﻿</a:t>
            </a:r>
            <a:r>
              <a:rPr lang="en-GB" sz="1200" b="0" i="0" u="none" strike="noStrike" kern="1200" dirty="0">
                <a:solidFill>
                  <a:schemeClr val="tx1"/>
                </a:solidFill>
                <a:effectLst/>
                <a:latin typeface="+mn-lt"/>
                <a:ea typeface="+mn-ea"/>
                <a:cs typeface="+mn-cs"/>
              </a:rPr>
              <a:t>The Salience, Acceptance, and Credibility model is a framework for linking scientific research, assessment, and decision-making in a given policy context. It was developed by PROFESSOR David Cash and colleagues (2002). </a:t>
            </a:r>
            <a:r>
              <a:rPr lang="en-GB" dirty="0"/>
              <a:t>The model suggests that for scientific information to be effectively used in decision-making, it must be salient, credible and legitimate.</a:t>
            </a:r>
          </a:p>
          <a:p>
            <a:pPr>
              <a:spcBef>
                <a:spcPts val="1000"/>
              </a:spcBef>
            </a:pPr>
            <a:r>
              <a:rPr lang="en-GB" dirty="0"/>
              <a:t>The framework can be a valuable tool for researchers who are looking to influence policy. By using this framework to understand their audience, build acceptance, enhance credibility, and develop effective communication strategies, researchers can increase the impact of their research on policy and decision-making. </a:t>
            </a:r>
          </a:p>
          <a:p>
            <a:pPr marL="0" indent="0" algn="just">
              <a:buNone/>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3511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﻿Modelling based evidence provision system would need to ensure three aspects: create salience, acceptance and credibility.</a:t>
            </a:r>
          </a:p>
          <a:p>
            <a:pPr marL="0" indent="0">
              <a:buNone/>
            </a:pPr>
            <a:r>
              <a:rPr lang="en-GB" sz="1200" b="1" dirty="0">
                <a:latin typeface="Calibri Light" panose="020F0302020204030204" pitchFamily="34" charset="0"/>
                <a:cs typeface="Calibri Light" panose="020F0302020204030204" pitchFamily="34" charset="0"/>
              </a:rPr>
              <a:t>Salience</a:t>
            </a:r>
            <a:r>
              <a:rPr lang="en-GB" sz="1200" dirty="0">
                <a:latin typeface="Calibri Light" panose="020F0302020204030204" pitchFamily="34" charset="0"/>
                <a:cs typeface="Calibri Light" panose="020F0302020204030204" pitchFamily="34" charset="0"/>
              </a:rPr>
              <a:t>: concerns the societal and political relevance of the use of the model. A model is deemed salient when it plays a role in understanding the policy issue at hand, and its output can answer research questions that have been brought up in the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By understanding the policy priorities of key stakeholders, researchers can tailor their research and messaging to highlight the relevance and importance of their findings.</a:t>
            </a:r>
          </a:p>
          <a:p>
            <a:pPr marL="0" indent="0">
              <a:buNone/>
            </a:pPr>
            <a:endParaRPr lang="en-GB" sz="1200" dirty="0">
              <a:latin typeface="Calibri Light" panose="020F0302020204030204" pitchFamily="34" charset="0"/>
              <a:cs typeface="Calibri Light" panose="020F03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780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a:t>
            </a:r>
            <a:r>
              <a:rPr lang="en-GB" sz="1200" b="1" dirty="0">
                <a:latin typeface="Calibri Light" panose="020F0302020204030204" pitchFamily="34" charset="0"/>
                <a:cs typeface="Calibri Light" panose="020F0302020204030204" pitchFamily="34" charset="0"/>
              </a:rPr>
              <a:t>Acceptance or legitimacy </a:t>
            </a:r>
            <a:r>
              <a:rPr lang="en-GB" sz="1200" dirty="0">
                <a:latin typeface="Calibri Light" panose="020F0302020204030204" pitchFamily="34" charset="0"/>
                <a:cs typeface="Calibri Light" panose="020F0302020204030204" pitchFamily="34" charset="0"/>
              </a:rPr>
              <a:t>concerns how fair the modelling process was in representing appropriate views, values and concerns of involved stakeholders. </a:t>
            </a:r>
            <a:r>
              <a:rPr lang="en-GB" dirty="0">
                <a:latin typeface="Open Sans" pitchFamily="2" charset="0"/>
                <a:ea typeface="Open Sans" pitchFamily="2" charset="0"/>
                <a:cs typeface="Open Sans" pitchFamily="2" charset="0"/>
              </a:rPr>
              <a:t>A model can deemed acceptable when participants see the process as transparent and represents realistic opportunities for participation by all stakeholders. </a:t>
            </a:r>
            <a:endParaRPr lang="en-GB" sz="1200" dirty="0">
              <a:latin typeface="Calibri Light" panose="020F0302020204030204" pitchFamily="34" charset="0"/>
              <a:cs typeface="Calibri Light" panose="020F0302020204030204" pitchFamily="34" charset="0"/>
            </a:endParaRPr>
          </a:p>
          <a:p>
            <a:pPr marL="0" indent="0">
              <a:buNone/>
            </a:pPr>
            <a:r>
              <a:rPr lang="en-GB" sz="1200" b="0" i="0" u="none" strike="noStrike" kern="1200" dirty="0">
                <a:solidFill>
                  <a:schemeClr val="tx1"/>
                </a:solidFill>
                <a:effectLst/>
                <a:latin typeface="+mn-lt"/>
                <a:ea typeface="+mn-ea"/>
                <a:cs typeface="+mn-cs"/>
              </a:rPr>
              <a:t>By presenting their research in a clear, transparent, and accessible manner, and by using language and concepts that resonate with their audience, researchers can increase the likelihood that their findings will be accepted and acted upon.</a:t>
            </a:r>
            <a:endParaRPr lang="en-GB" sz="1200" dirty="0">
              <a:latin typeface="Calibri Light" panose="020F0302020204030204" pitchFamily="34" charset="0"/>
              <a:cs typeface="Calibri Light" panose="020F0302020204030204" pitchFamily="34" charset="0"/>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67033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b="1" dirty="0">
                <a:latin typeface="Calibri Light" panose="020F0302020204030204" pitchFamily="34" charset="0"/>
                <a:cs typeface="Calibri Light" panose="020F0302020204030204" pitchFamily="34" charset="0"/>
              </a:rPr>
              <a:t>Credibility</a:t>
            </a:r>
            <a:r>
              <a:rPr lang="en-GB" sz="1200" dirty="0">
                <a:latin typeface="Calibri Light" panose="020F0302020204030204" pitchFamily="34" charset="0"/>
                <a:cs typeface="Calibri Light" panose="020F0302020204030204" pitchFamily="34" charset="0"/>
              </a:rPr>
              <a:t> refers to the degree of trust in the soundness of used knowledge during modelling. A model is deemed credible when concepts and processes are considered acceptable and sources of knowledge must be deemed trustworthy.</a:t>
            </a:r>
          </a:p>
          <a:p>
            <a:pPr marL="0" indent="0" algn="just">
              <a:buNone/>
            </a:pPr>
            <a:r>
              <a:rPr lang="en-GB" sz="1200" b="0" i="0" u="none" strike="noStrike" kern="1200" dirty="0">
                <a:solidFill>
                  <a:schemeClr val="tx1"/>
                </a:solidFill>
                <a:effectLst/>
                <a:latin typeface="+mn-lt"/>
                <a:ea typeface="+mn-ea"/>
                <a:cs typeface="+mn-cs"/>
              </a:rPr>
              <a:t>By ensuring that their research is based on sound methodology, rigorous analysis, and reliable data sources, researchers can increase the trustworthiness and validity of their findings. Additionally, by engaging in transparent and ethical research practices, such as sharing data and methods, researchers can demonstrate their commitment to scientific integrity and enhance their credibility with policymakers and decision-makers.</a:t>
            </a:r>
            <a:endParaRPr lang="en-GB" sz="1200" dirty="0">
              <a:latin typeface="Calibri Light" panose="020F0302020204030204" pitchFamily="34" charset="0"/>
              <a:cs typeface="Calibri Light" panose="020F03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62160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t>The SAC framework can be used in conjunction with PEA to ensure research is salient, credible and acceptable to researchers and help researchers understand how to effectively communicate findings within a particular political and economic context. </a:t>
            </a:r>
          </a:p>
          <a:p>
            <a:pPr marL="342900" indent="-342900">
              <a:spcBef>
                <a:spcPts val="1000"/>
              </a:spcBef>
              <a:buFont typeface="Arial" panose="020B0604020202020204" pitchFamily="34" charset="0"/>
              <a:buChar char="•"/>
            </a:pPr>
            <a:r>
              <a:rPr lang="en-GB" dirty="0">
                <a:ea typeface="+mn-lt"/>
              </a:rPr>
              <a:t>Advanced knowledge of the political and societal constraints and institutional processes will enable the modelling team to </a:t>
            </a:r>
            <a:r>
              <a:rPr lang="en-GB" b="1" dirty="0">
                <a:ea typeface="+mn-lt"/>
              </a:rPr>
              <a:t>enhance the model salience</a:t>
            </a:r>
            <a:r>
              <a:rPr lang="en-GB" dirty="0">
                <a:ea typeface="+mn-lt"/>
              </a:rPr>
              <a:t>. </a:t>
            </a:r>
          </a:p>
          <a:p>
            <a:pPr marL="342900" indent="-342900">
              <a:spcBef>
                <a:spcPts val="1000"/>
              </a:spcBef>
              <a:buFont typeface="Arial" panose="020B0604020202020204" pitchFamily="34" charset="0"/>
              <a:buChar char="•"/>
            </a:pPr>
            <a:r>
              <a:rPr lang="en-GB" dirty="0">
                <a:ea typeface="+mn-lt"/>
              </a:rPr>
              <a:t>Stakeholder mapping and analysis of interests and power relations could equip modellers to device effective and context appropriate stakeholder dialogue, thus </a:t>
            </a:r>
            <a:r>
              <a:rPr lang="en-GB" b="1" dirty="0">
                <a:ea typeface="+mn-lt"/>
              </a:rPr>
              <a:t>ensuring the legitimacy and acceptance of outputs</a:t>
            </a:r>
            <a:r>
              <a:rPr lang="en-GB" dirty="0">
                <a:ea typeface="+mn-lt"/>
              </a:rPr>
              <a:t>. </a:t>
            </a:r>
          </a:p>
          <a:p>
            <a:pPr marL="342900" indent="-342900">
              <a:spcBef>
                <a:spcPts val="1000"/>
              </a:spcBef>
              <a:buFont typeface="Arial" panose="020B0604020202020204" pitchFamily="34" charset="0"/>
              <a:buChar char="•"/>
            </a:pPr>
            <a:r>
              <a:rPr lang="en-GB" dirty="0">
                <a:ea typeface="+mn-lt"/>
              </a:rPr>
              <a:t>PEA can help to ensure assumptions and scenarios correspond with the values held by participants, and devise ways to communicate outputs, methods and assumptions, </a:t>
            </a:r>
            <a:r>
              <a:rPr lang="en-GB" b="1" dirty="0">
                <a:ea typeface="+mn-lt"/>
              </a:rPr>
              <a:t>to enhance the credibility</a:t>
            </a:r>
            <a:r>
              <a:rPr lang="en-GB" dirty="0">
                <a:ea typeface="+mn-lt"/>
              </a:rPr>
              <a:t>. </a:t>
            </a:r>
          </a:p>
          <a:p>
            <a:pPr>
              <a:spcBef>
                <a:spcPts val="1000"/>
              </a:spcBef>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9895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t>To ensure that the research process is effective and yields useful insights, researchers can follow these steps: </a:t>
            </a:r>
          </a:p>
          <a:p>
            <a:pPr marL="342900" indent="-342900">
              <a:spcBef>
                <a:spcPts val="1000"/>
              </a:spcBef>
              <a:buFont typeface="Arial" panose="020B0604020202020204" pitchFamily="34" charset="0"/>
              <a:buChar char="•"/>
            </a:pPr>
            <a:r>
              <a:rPr lang="en-GB" dirty="0"/>
              <a:t>Have a clear vision of statement and objectives.</a:t>
            </a:r>
          </a:p>
          <a:p>
            <a:pPr marL="342900" indent="-342900">
              <a:spcBef>
                <a:spcPts val="1000"/>
              </a:spcBef>
              <a:buFont typeface="Arial" panose="020B0604020202020204" pitchFamily="34" charset="0"/>
              <a:buChar char="•"/>
            </a:pPr>
            <a:r>
              <a:rPr lang="en-GB" dirty="0"/>
              <a:t>Triangulate to increase the validity and reliability of findings</a:t>
            </a:r>
          </a:p>
          <a:p>
            <a:pPr marL="342900" indent="-342900">
              <a:spcBef>
                <a:spcPts val="1000"/>
              </a:spcBef>
              <a:buFont typeface="Arial" panose="020B0604020202020204" pitchFamily="34" charset="0"/>
              <a:buChar char="•"/>
            </a:pPr>
            <a:r>
              <a:rPr lang="en-GB" dirty="0">
                <a:ea typeface="+mn-lt"/>
              </a:rPr>
              <a:t>Collaborative with sector/subject experts and other relevant stakeholders.</a:t>
            </a:r>
          </a:p>
          <a:p>
            <a:pPr marL="342900" indent="-342900">
              <a:spcBef>
                <a:spcPts val="1000"/>
              </a:spcBef>
              <a:buFont typeface="Arial" panose="020B0604020202020204" pitchFamily="34" charset="0"/>
              <a:buChar char="•"/>
            </a:pPr>
            <a:r>
              <a:rPr lang="en-GB" dirty="0">
                <a:ea typeface="+mn-lt"/>
              </a:rPr>
              <a:t>Consider the ethical implications and act accordingly.</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5607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define the research question: </a:t>
            </a:r>
          </a:p>
          <a:p>
            <a:endParaRPr lang="en-GB" dirty="0"/>
          </a:p>
          <a:p>
            <a:pPr marL="342900" indent="-342900">
              <a:buFont typeface="Arial" panose="020B0604020202020204" pitchFamily="34" charset="0"/>
              <a:buChar char="•"/>
            </a:pPr>
            <a:r>
              <a:rPr lang="en-GB" dirty="0"/>
              <a:t>Before beginning, it is essential to have a clear vision and statement of objectives as well as focused research question. This will help guide the process and ensure that it is relevant and useful.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Choose methods appropriate and relevant to the context. Political economy research often requires a mixed-methods approach, combining qualitative and quantitative data, such as economic indicators and political data.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41709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n-lt"/>
              </a:rPr>
              <a:t>When conducting a PEA it is important to triangulate using multiple datasets, methods and sources of information as possible. This is particularly important in where discourses and views divergent. Doing so would</a:t>
            </a:r>
          </a:p>
          <a:p>
            <a:endParaRPr lang="en-GB" dirty="0"/>
          </a:p>
          <a:p>
            <a:r>
              <a:rPr lang="en-GB" dirty="0"/>
              <a:t>Enhance the validity of research findings and can help to ensure that the findings are accurate and reliable.</a:t>
            </a:r>
          </a:p>
          <a:p>
            <a:r>
              <a:rPr lang="en-GB" dirty="0"/>
              <a:t>Minimize the impact of researcher bias: Researchers may have their biases or preconceptions, which can affect their interpretation of data. Triangulation can help to minimize the impact of researcher bias by providing multiple perspectives on the same research question.</a:t>
            </a:r>
          </a:p>
          <a:p>
            <a:r>
              <a:rPr lang="en-GB" dirty="0"/>
              <a:t>Increase the generalizability of research findings: Using multiple sources or methods can help to ensure that the research findings are representative of the broader population or context being studied, increasing their generalizability.</a:t>
            </a:r>
          </a:p>
          <a:p>
            <a:r>
              <a:rPr lang="en-GB" dirty="0"/>
              <a:t>Provide a more comprehensive understanding of the research question: Triangulation can help to provide a more complete and nuanced understanding of the research question by combining multiple sources or methods to </a:t>
            </a:r>
            <a:r>
              <a:rPr lang="en-GB" dirty="0" err="1"/>
              <a:t>analyze</a:t>
            </a:r>
            <a:r>
              <a:rPr lang="en-GB" dirty="0"/>
              <a:t> the data.</a:t>
            </a:r>
          </a:p>
          <a:p>
            <a:r>
              <a:rPr lang="en-GB" dirty="0"/>
              <a:t>Address the limitations of individual research methods by using multiple methods to study a research question.</a:t>
            </a:r>
          </a:p>
          <a:p>
            <a:r>
              <a:rPr lang="en-GB" dirty="0"/>
              <a:t>Overall, By using multiple sources or methods, can increase the validity and reliability of findings, minimize the impact of researcher bias, increase the generalizability of findings, and provide a more comprehensive understanding of the problem</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32682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n-lt"/>
              </a:rPr>
              <a:t>Conducting a PEA in collaboration with other sector experts as well as relevant stakeholders could help to develop a shared understanding of the political constraints and opportunities, provide the basis for shared vision and joint action to achieve common goals. </a:t>
            </a:r>
          </a:p>
          <a:p>
            <a:endParaRPr lang="en-GB" dirty="0"/>
          </a:p>
          <a:p>
            <a:r>
              <a:rPr lang="en-GB" dirty="0"/>
              <a:t>Collaborative approach can:</a:t>
            </a:r>
          </a:p>
          <a:p>
            <a:pPr marL="342900" indent="-342900">
              <a:buFont typeface="Arial" panose="020B0604020202020204" pitchFamily="34" charset="0"/>
              <a:buChar char="•"/>
            </a:pPr>
            <a:r>
              <a:rPr lang="en-GB" dirty="0"/>
              <a:t>Enhance the quality and impact: different expertise, perspectives, and skills can provide a more comprehensive and nuanced understanding of the political and economic dynamics and identify key drivers and potential roadblocks. </a:t>
            </a:r>
          </a:p>
          <a:p>
            <a:pPr marL="342900" indent="-342900">
              <a:buFont typeface="Arial" panose="020B0604020202020204" pitchFamily="34" charset="0"/>
              <a:buChar char="•"/>
            </a:pPr>
            <a:r>
              <a:rPr lang="en-GB" dirty="0"/>
              <a:t>Increased ownership: Involving a broad range of stakeholders can increase their ownership of the outcomes. When stakeholders feel invested in the process, they are more likely to support the resulting interventions.</a:t>
            </a:r>
          </a:p>
          <a:p>
            <a:pPr marL="342900" indent="-342900">
              <a:buFont typeface="Arial" panose="020B0604020202020204" pitchFamily="34" charset="0"/>
              <a:buChar char="•"/>
            </a:pPr>
            <a:r>
              <a:rPr lang="en-GB" dirty="0"/>
              <a:t>Improved acceptance: by involving stakeholders from the beginning, potential acceptance and feasibility challenges can be identified early on, allowing for more effective planning.</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52958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Political economy research often involves sensitive topics that may have ethical implications. What is considered sensitive will be context specific, however the modelling team need to be aware of these issues and take steps to ensure that analysis is conducted ethically. Some potential ethical and safety issues to consider:</a:t>
            </a:r>
          </a:p>
          <a:p>
            <a:pPr marL="800100" lvl="1" indent="-342900">
              <a:buFont typeface="Arial" panose="020B0604020202020204" pitchFamily="34" charset="0"/>
              <a:buChar char="•"/>
            </a:pPr>
            <a:r>
              <a:rPr lang="en-GB" sz="2000" dirty="0"/>
              <a:t>Privacy and confidentiality (may involve dealing with confidential or sensitive information) if and where it is needed - must take appropriate steps to protect the privacy of research participants and ensure that confidential information is kept secure.</a:t>
            </a:r>
          </a:p>
          <a:p>
            <a:pPr marL="800100" lvl="1" indent="-342900">
              <a:buFont typeface="Arial" panose="020B0604020202020204" pitchFamily="34" charset="0"/>
              <a:buChar char="•"/>
            </a:pPr>
            <a:r>
              <a:rPr lang="en-GB" sz="2000" dirty="0"/>
              <a:t>Informed consent: In some cases, participants may be vulnerable or may not fully understand the implications of participating: should ensure that participants are fully informed of the purpose.</a:t>
            </a:r>
          </a:p>
          <a:p>
            <a:pPr marL="800100" lvl="1" indent="-342900">
              <a:buFont typeface="Arial" panose="020B0604020202020204" pitchFamily="34" charset="0"/>
              <a:buChar char="•"/>
            </a:pPr>
            <a:r>
              <a:rPr lang="en-GB" sz="2000" dirty="0"/>
              <a:t>Political neutrality: discussions should be conducted in a neutral and objective manner. Avoid bias.</a:t>
            </a:r>
          </a:p>
          <a:p>
            <a:pPr marL="800100" lvl="1" indent="-342900">
              <a:buFont typeface="Arial" panose="020B0604020202020204" pitchFamily="34" charset="0"/>
              <a:buChar char="•"/>
            </a:pPr>
            <a:r>
              <a:rPr lang="en-GB" sz="2000" dirty="0"/>
              <a:t>Risks of harm: take measures to minimize risks with carefully consideration of the potential impacts of research.</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06001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dirty="0">
                <a:ea typeface="+mn-lt"/>
              </a:rPr>
              <a:t>To recap, political economy analysis can enhance systems modelling research at least in three ways:</a:t>
            </a:r>
          </a:p>
          <a:p>
            <a:pPr marL="342900" indent="-342900">
              <a:spcBef>
                <a:spcPts val="1000"/>
              </a:spcBef>
              <a:buFont typeface="Arial" panose="020B0604020202020204" pitchFamily="34" charset="0"/>
              <a:buChar char="•"/>
            </a:pPr>
            <a:r>
              <a:rPr lang="en-GB" dirty="0">
                <a:ea typeface="+mn-lt"/>
              </a:rPr>
              <a:t>understand the underlying forces or driving factors that contribute and give shape to the current state of the (technical) problem. </a:t>
            </a:r>
          </a:p>
          <a:p>
            <a:pPr marL="342900" indent="-342900">
              <a:spcBef>
                <a:spcPts val="1000"/>
              </a:spcBef>
              <a:buFont typeface="Arial" panose="020B0604020202020204" pitchFamily="34" charset="0"/>
              <a:buChar char="•"/>
            </a:pPr>
            <a:r>
              <a:rPr lang="en-GB" dirty="0">
                <a:ea typeface="+mn-lt"/>
              </a:rPr>
              <a:t>Understand what role different institutions and actors play as well as their interests and power relations could be instrumental during problem definition.</a:t>
            </a:r>
          </a:p>
          <a:p>
            <a:pPr marL="342900" indent="-342900">
              <a:spcBef>
                <a:spcPts val="1000"/>
              </a:spcBef>
              <a:buFont typeface="Arial" panose="020B0604020202020204" pitchFamily="34" charset="0"/>
              <a:buChar char="•"/>
            </a:pPr>
            <a:r>
              <a:rPr lang="en-GB" dirty="0">
                <a:ea typeface="+mn-lt"/>
              </a:rPr>
              <a:t>Understand and </a:t>
            </a:r>
            <a:r>
              <a:rPr lang="en-US" dirty="0">
                <a:ea typeface="+mn-lt"/>
              </a:rPr>
              <a:t>enable the modelling team to be grounded in contextual realities and take a pragmatic approach with consideration of what politically feasible (in addition to what is technically sound).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210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latin typeface="+mn-lt"/>
                <a:ea typeface="+mn-lt"/>
              </a:rPr>
              <a:t>Political economy analysis does not need to be a </a:t>
            </a:r>
            <a:r>
              <a:rPr lang="en-GB" dirty="0">
                <a:latin typeface="+mn-lt"/>
                <a:cs typeface="Calibri Light" panose="020F0302020204030204" pitchFamily="34" charset="0"/>
              </a:rPr>
              <a:t>one time exercise and can be used at various stages of a modelling research.</a:t>
            </a:r>
          </a:p>
          <a:p>
            <a:pPr>
              <a:spcBef>
                <a:spcPts val="1000"/>
              </a:spcBef>
            </a:pPr>
            <a:r>
              <a:rPr lang="en-GB" dirty="0">
                <a:ea typeface="+mn-lt"/>
              </a:rPr>
              <a:t>Ideally it should be done on ongoing basis with knowledge continuously updated and inform the modelling research and teams stakeholder engagement.</a:t>
            </a:r>
          </a:p>
          <a:p>
            <a:pPr>
              <a:spcBef>
                <a:spcPts val="1000"/>
              </a:spcBef>
            </a:pPr>
            <a:r>
              <a:rPr lang="en-GB" dirty="0">
                <a:ea typeface="+mn-lt"/>
              </a:rPr>
              <a:t>Here we have identified five possible points at which the modelling team might choose to integrate a political economy perspective in their analysis. </a:t>
            </a:r>
          </a:p>
          <a:p>
            <a:pPr marL="228600" indent="-228600">
              <a:buFont typeface="+mj-lt"/>
              <a:buAutoNum type="arabicPeriod"/>
            </a:pPr>
            <a:r>
              <a:rPr lang="en-GB" sz="1200" b="0" i="0" u="none" strike="noStrike" kern="1200" dirty="0">
                <a:solidFill>
                  <a:schemeClr val="tx1"/>
                </a:solidFill>
                <a:effectLst/>
                <a:latin typeface="+mn-lt"/>
                <a:ea typeface="+mn-ea"/>
                <a:cs typeface="+mn-cs"/>
              </a:rPr>
              <a:t>Before modelling a macro-level political economy analysis can enhance the general sensitivity of the broader political-economic environment.</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problem articulation, sector-level analysis can help to identify specific characteristics of the sector, as well as identify specific barriers and opportunities to the modelling exercise.</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scenario-building and stakeholder consultation, a political economy analysis-informed stakeholder mapping can be used to understand actors' interests, influence, and impact, as well as understand the underlying reasons behind diverging views among stakeholders.</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the interpretation of modelling results, a problem-focused political economy analysis can be used to anticipate and analyse potential problems such as resistance to the acceptance of the modelling results.</a:t>
            </a:r>
          </a:p>
          <a:p>
            <a:pPr marL="228600" indent="-228600">
              <a:buFont typeface="+mj-lt"/>
              <a:buAutoNum type="arabicPeriod"/>
            </a:pPr>
            <a:r>
              <a:rPr lang="en-GB" sz="1200" b="0" i="0" u="none" strike="noStrike" kern="1200" dirty="0">
                <a:solidFill>
                  <a:schemeClr val="tx1"/>
                </a:solidFill>
                <a:effectLst/>
                <a:latin typeface="+mn-lt"/>
                <a:ea typeface="+mn-ea"/>
                <a:cs typeface="+mn-cs"/>
              </a:rPr>
              <a:t>Finally, during communication of modelling output with diverse audiences, modelling can be used to plan and identify context-appropriate ways to disseminate results, as well as reflect and accommodate stakeholders' feedback.</a:t>
            </a:r>
          </a:p>
          <a:p>
            <a:pPr marL="0" indent="0">
              <a:buFontTx/>
              <a:buNone/>
            </a:pPr>
            <a:r>
              <a:rPr lang="en-GB" sz="1200" b="0" i="0" u="none" strike="noStrike" kern="1200" dirty="0">
                <a:solidFill>
                  <a:schemeClr val="tx1"/>
                </a:solidFill>
                <a:effectLst/>
                <a:latin typeface="+mn-lt"/>
                <a:ea typeface="+mn-ea"/>
                <a:cs typeface="+mn-cs"/>
              </a:rPr>
              <a:t>The point of entry and whether a political economy analysis is needed and at which stage would depend on the context, purpose of modelling and other factors specific to the project.</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530761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when conducting pre-modelling macro-level political economy analysis to enhance understanding of the broader context:  </a:t>
            </a:r>
          </a:p>
          <a:p>
            <a:pPr marL="342900" indent="-342900">
              <a:spcBef>
                <a:spcPts val="1000"/>
              </a:spcBef>
              <a:buFont typeface="Arial" panose="020B0604020202020204" pitchFamily="34" charset="0"/>
              <a:buChar char="•"/>
            </a:pPr>
            <a:r>
              <a:rPr lang="en-GB" sz="1400" dirty="0">
                <a:ea typeface="+mn-lt"/>
              </a:rPr>
              <a:t>What are the main characteristics of the context? What are the most important events in the country’s political history, and how do they shape contemporary politics? How does the country’s geography influence its politics and economics? How does the country’s society and culture impact political and economic life?  </a:t>
            </a:r>
          </a:p>
          <a:p>
            <a:pPr marL="342900" indent="-342900">
              <a:spcBef>
                <a:spcPts val="1000"/>
              </a:spcBef>
              <a:buFont typeface="Arial" panose="020B0604020202020204" pitchFamily="34" charset="0"/>
              <a:buChar char="•"/>
            </a:pPr>
            <a:r>
              <a:rPr lang="en-GB" sz="1400" dirty="0">
                <a:ea typeface="+mn-lt"/>
              </a:rPr>
              <a:t>What is the structure of the economy? Which sectors are most significant; what is the role of the state; is there a thriving informal economy? </a:t>
            </a:r>
          </a:p>
          <a:p>
            <a:pPr marL="342900" indent="-342900">
              <a:spcBef>
                <a:spcPts val="1000"/>
              </a:spcBef>
              <a:buFont typeface="Arial" panose="020B0604020202020204" pitchFamily="34" charset="0"/>
              <a:buChar char="•"/>
            </a:pPr>
            <a:r>
              <a:rPr lang="en-GB" sz="1400" dirty="0">
                <a:ea typeface="+mn-lt"/>
              </a:rPr>
              <a:t>How does geopolitics influence national politics and economics? What roles do external actors play (e.g. transnational government, donors, multinational companies, regional hegemons etc.)? </a:t>
            </a:r>
          </a:p>
          <a:p>
            <a:pPr marL="342900" indent="-342900">
              <a:spcBef>
                <a:spcPts val="1000"/>
              </a:spcBef>
              <a:buFont typeface="Arial" panose="020B0604020202020204" pitchFamily="34" charset="0"/>
              <a:buChar char="•"/>
            </a:pPr>
            <a:r>
              <a:rPr lang="en-GB" sz="1400" dirty="0">
                <a:ea typeface="+mn-lt"/>
              </a:rPr>
              <a:t>To what extent are political elites restrained by the rule of law? What is the official policy process, and how is legislation developed? What bureaucratic norms or practices influence how decisions are made?  </a:t>
            </a:r>
          </a:p>
          <a:p>
            <a:pPr marL="342900" indent="-342900">
              <a:spcBef>
                <a:spcPts val="1000"/>
              </a:spcBef>
              <a:buFont typeface="Arial" panose="020B0604020202020204" pitchFamily="34" charset="0"/>
              <a:buChar char="•"/>
            </a:pPr>
            <a:r>
              <a:rPr lang="en-GB" sz="1400" dirty="0">
                <a:ea typeface="+mn-lt"/>
              </a:rPr>
              <a:t>What new pressures have come to the fore? Are there particular events influencing the modelling process? </a:t>
            </a:r>
          </a:p>
          <a:p>
            <a:pPr marL="342900" indent="-342900">
              <a:spcBef>
                <a:spcPts val="1000"/>
              </a:spcBef>
              <a:buFont typeface="Arial" panose="020B0604020202020204" pitchFamily="34" charset="0"/>
              <a:buChar char="•"/>
            </a:pPr>
            <a:r>
              <a:rPr lang="en-GB" sz="1400" dirty="0">
                <a:ea typeface="+mn-lt"/>
              </a:rPr>
              <a:t>What formal and informal rules govern individuals’ and organisations’ behaviour (interests and actions)? What impact could they have on the modelling process and outputs uptake?</a:t>
            </a:r>
          </a:p>
          <a:p>
            <a:pPr marL="342900" indent="-342900">
              <a:spcBef>
                <a:spcPts val="1000"/>
              </a:spcBef>
              <a:buFont typeface="Arial" panose="020B0604020202020204" pitchFamily="34" charset="0"/>
              <a:buChar char="•"/>
            </a:pPr>
            <a:r>
              <a:rPr lang="en-GB" sz="1400" dirty="0">
                <a:ea typeface="+mn-lt"/>
              </a:rPr>
              <a:t>What incentives and pressures do stakeholders face? What are the dominant ideologies and values which shape the political system? What are the beliefs and worldviews that shape public policy and debate? What are the linkages between these beliefs, rules and attitudes towards evidence-based policymaking, including modelling?</a:t>
            </a:r>
          </a:p>
          <a:p>
            <a:pPr marL="342900" indent="-342900">
              <a:spcBef>
                <a:spcPts val="1000"/>
              </a:spcBef>
              <a:buFont typeface="Arial" panose="020B0604020202020204" pitchFamily="34" charset="0"/>
              <a:buChar char="•"/>
            </a:pPr>
            <a:r>
              <a:rPr lang="en-GB" sz="1400" dirty="0">
                <a:ea typeface="+mn-lt"/>
              </a:rPr>
              <a:t>Where does the uncertainty or complexity surrounding the modelling process and possible outputs come from? What larger trends are apparent that may influence the modelling process?</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68350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problem definition and research question development to better understand the factors that influence how the (energy) sector operates and develop an advanced understanding of the opportunities and barriers:  </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Sample questions for sector level political economy analysis </a:t>
            </a:r>
          </a:p>
          <a:p>
            <a:pPr marL="342900" indent="-342900">
              <a:spcBef>
                <a:spcPts val="1000"/>
              </a:spcBef>
              <a:buFont typeface="Arial" panose="020B0604020202020204" pitchFamily="34" charset="0"/>
              <a:buChar char="•"/>
            </a:pPr>
            <a:r>
              <a:rPr lang="en-GB" dirty="0">
                <a:ea typeface="+mn-lt"/>
              </a:rPr>
              <a:t>How is the sector in question organised and regulated? What are the rules and institutional structures? How are the sector and its components being funded?</a:t>
            </a:r>
          </a:p>
          <a:p>
            <a:pPr marL="342900" indent="-342900">
              <a:spcBef>
                <a:spcPts val="1000"/>
              </a:spcBef>
              <a:buFont typeface="Arial" panose="020B0604020202020204" pitchFamily="34" charset="0"/>
              <a:buChar char="•"/>
            </a:pPr>
            <a:r>
              <a:rPr lang="en-GB" dirty="0">
                <a:ea typeface="+mn-lt"/>
              </a:rPr>
              <a:t>What are the constraints and opportunities the sector faces? What interests drive/maintain the current system?</a:t>
            </a:r>
          </a:p>
          <a:p>
            <a:pPr marL="342900" indent="-342900">
              <a:spcBef>
                <a:spcPts val="1000"/>
              </a:spcBef>
              <a:buFont typeface="Arial" panose="020B0604020202020204" pitchFamily="34" charset="0"/>
              <a:buChar char="•"/>
            </a:pPr>
            <a:r>
              <a:rPr lang="en-GB" dirty="0"/>
              <a:t>How do technical characteristics of the sector influence actors’ interest? How has the sector been evolving? </a:t>
            </a:r>
            <a:r>
              <a:rPr lang="en-GB" dirty="0">
                <a:ea typeface="+mn-lt"/>
              </a:rPr>
              <a:t>How have structural factors shaped the way in which the sector has evolved?</a:t>
            </a:r>
          </a:p>
          <a:p>
            <a:pPr marL="342900" indent="-342900">
              <a:spcBef>
                <a:spcPts val="1000"/>
              </a:spcBef>
              <a:buFont typeface="Arial" panose="020B0604020202020204" pitchFamily="34" charset="0"/>
              <a:buChar char="•"/>
            </a:pPr>
            <a:r>
              <a:rPr lang="en-GB" dirty="0">
                <a:ea typeface="+mn-lt"/>
              </a:rPr>
              <a:t>What are the relevant policy processes linked to the sector?</a:t>
            </a:r>
          </a:p>
          <a:p>
            <a:pPr marL="342900" indent="-342900">
              <a:spcBef>
                <a:spcPts val="1000"/>
              </a:spcBef>
              <a:buFont typeface="Arial" panose="020B0604020202020204" pitchFamily="34" charset="0"/>
              <a:buChar char="•"/>
            </a:pPr>
            <a:r>
              <a:rPr lang="en-GB" dirty="0"/>
              <a:t>What ideas and narratives shape how policymakers define ‘acceptable evidence’ in the sector? How do policymakers rank different types of evidence (e.g. qualitative or quantitative)? How do they determine ‘relevance’ and ‘credibility’? </a:t>
            </a:r>
            <a:endParaRPr lang="en-GB" sz="1400" dirty="0">
              <a:ea typeface="+mn-lt"/>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9635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scenario building and consultations with stakeholders. A political economy lens can be used to understand who the various relevant stakeholders are and </a:t>
            </a:r>
            <a:r>
              <a:rPr lang="en-GB" dirty="0"/>
              <a:t>to assess their influence, knowledge, interests, positions, alliances, and importance</a:t>
            </a:r>
            <a:r>
              <a:rPr lang="en-GB" sz="1200" dirty="0">
                <a:latin typeface="Calibri Light" panose="020F0302020204030204" pitchFamily="34" charset="0"/>
                <a:ea typeface="Open Sans" panose="020B0606030504020204" pitchFamily="34" charset="0"/>
                <a:cs typeface="Calibri Light" panose="020F0302020204030204" pitchFamily="34" charset="0"/>
              </a:rPr>
              <a:t>. This will have two potential advantages, first, it enables the modelling team to have a better understanding of the context and enhance the relevance of the modelling research and, second, to those interested in influencing policy decisions, such information could enable to develop strategies to get the most effective.</a:t>
            </a:r>
          </a:p>
          <a:p>
            <a:pPr marL="342900" indent="-342900">
              <a:spcBef>
                <a:spcPts val="1000"/>
              </a:spcBef>
              <a:buFont typeface="Arial" panose="020B0604020202020204" pitchFamily="34" charset="0"/>
              <a:buChar char="•"/>
            </a:pPr>
            <a:r>
              <a:rPr lang="en-GB" sz="1100" dirty="0"/>
              <a:t>Who are the </a:t>
            </a:r>
            <a:r>
              <a:rPr lang="en-GB" sz="1100" b="1" dirty="0"/>
              <a:t>main actors </a:t>
            </a:r>
            <a:r>
              <a:rPr lang="en-GB" sz="1100" dirty="0"/>
              <a:t>in the sector? Are there any important actors from outside the sector?</a:t>
            </a:r>
          </a:p>
          <a:p>
            <a:pPr marL="342900" indent="-342900">
              <a:spcBef>
                <a:spcPts val="1000"/>
              </a:spcBef>
              <a:buFont typeface="Arial" panose="020B0604020202020204" pitchFamily="34" charset="0"/>
              <a:buChar char="•"/>
            </a:pPr>
            <a:r>
              <a:rPr lang="en-GB" sz="1100" dirty="0"/>
              <a:t>How much </a:t>
            </a:r>
            <a:r>
              <a:rPr lang="en-GB" sz="1100" b="1" dirty="0"/>
              <a:t>power or influence do these </a:t>
            </a:r>
            <a:r>
              <a:rPr lang="en-GB" sz="1100" dirty="0"/>
              <a:t>actors have? How do power relationships influence sector policy processes?  </a:t>
            </a:r>
          </a:p>
          <a:p>
            <a:pPr marL="342900" indent="-342900">
              <a:spcBef>
                <a:spcPts val="1000"/>
              </a:spcBef>
              <a:buFont typeface="Arial" panose="020B0604020202020204" pitchFamily="34" charset="0"/>
              <a:buChar char="•"/>
            </a:pPr>
            <a:r>
              <a:rPr lang="en-GB" sz="1100" dirty="0"/>
              <a:t>What is the nature of relationships between the </a:t>
            </a:r>
            <a:r>
              <a:rPr lang="en-GB" sz="1100" b="1" dirty="0"/>
              <a:t>key actors</a:t>
            </a:r>
            <a:r>
              <a:rPr lang="en-GB" sz="1100" dirty="0"/>
              <a:t>? Who are the key </a:t>
            </a:r>
            <a:r>
              <a:rPr lang="en-GB" sz="1100" b="1" dirty="0"/>
              <a:t>decision makers</a:t>
            </a:r>
            <a:r>
              <a:rPr lang="en-GB" sz="1100" dirty="0"/>
              <a:t>? What influences their decisions? </a:t>
            </a:r>
            <a:endParaRPr lang="en-GB" sz="1100" dirty="0">
              <a:ea typeface="+mn-lt"/>
            </a:endParaRPr>
          </a:p>
          <a:p>
            <a:pPr marL="342900" indent="-342900">
              <a:spcBef>
                <a:spcPts val="1000"/>
              </a:spcBef>
              <a:buFont typeface="Arial" panose="020B0604020202020204" pitchFamily="34" charset="0"/>
              <a:buChar char="•"/>
            </a:pPr>
            <a:r>
              <a:rPr lang="en-GB" sz="1200" dirty="0">
                <a:ea typeface="+mn-lt"/>
              </a:rPr>
              <a:t>What are the main issues or policy processes are prominent to the problem modelling is addressing? How are different groups organised around them?</a:t>
            </a:r>
          </a:p>
          <a:p>
            <a:pPr marL="342900" indent="-342900">
              <a:spcBef>
                <a:spcPts val="1000"/>
              </a:spcBef>
              <a:buFont typeface="Arial" panose="020B0604020202020204" pitchFamily="34" charset="0"/>
              <a:buChar char="•"/>
            </a:pPr>
            <a:r>
              <a:rPr lang="en-GB" sz="1200" dirty="0">
                <a:ea typeface="+mn-lt"/>
              </a:rPr>
              <a:t>Historically who are the most significant actors involved in issues relevant to the problem or sector? What effect do they currently have?</a:t>
            </a:r>
          </a:p>
          <a:p>
            <a:pPr marL="342900" indent="-342900">
              <a:spcBef>
                <a:spcPts val="1000"/>
              </a:spcBef>
              <a:buFont typeface="Arial" panose="020B0604020202020204" pitchFamily="34" charset="0"/>
              <a:buChar char="•"/>
            </a:pPr>
            <a:r>
              <a:rPr lang="en-GB" sz="1200" dirty="0">
                <a:ea typeface="+mn-lt"/>
              </a:rPr>
              <a:t>Who are the main actors interested in addressing the problem? How do they derive their authority? Which interests do they represent? </a:t>
            </a:r>
          </a:p>
          <a:p>
            <a:pPr marL="342900" indent="-342900">
              <a:spcBef>
                <a:spcPts val="1000"/>
              </a:spcBef>
              <a:buFont typeface="Arial" panose="020B0604020202020204" pitchFamily="34" charset="0"/>
              <a:buChar char="•"/>
            </a:pPr>
            <a:r>
              <a:rPr lang="en-GB" sz="1200" dirty="0">
                <a:ea typeface="+mn-lt"/>
              </a:rPr>
              <a:t>How do organise to exert pressure and influence? How unified or fragmented are these efforts? Why and to what effect? Are interests and priorities across these different groups  aligned?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    </a:t>
            </a:r>
          </a:p>
          <a:p>
            <a:pPr algn="just"/>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Times New Roman" panose="02020603050405020304" pitchFamily="18" charset="0"/>
                <a:ea typeface="Times New Roman" panose="02020603050405020304" pitchFamily="18" charset="0"/>
              </a:rPr>
              <a:t>In previous lecture we noted that It is used to look at how actors use their position to protect or strengthen their political or economic interests. PE analysis can reveal the conditions and processes under which political actors or political entrepreneurs’ manoeuvre within institutional contexts to negotiate, build consensus, and bargain to maintain or change policies and legislation.</a:t>
            </a:r>
          </a:p>
          <a:p>
            <a:pPr algn="just"/>
            <a:r>
              <a:rPr lang="en-GB" sz="1200" dirty="0">
                <a:effectLst/>
                <a:latin typeface="Times New Roman" panose="02020603050405020304" pitchFamily="18" charset="0"/>
                <a:ea typeface="Times New Roman" panose="02020603050405020304" pitchFamily="18" charset="0"/>
              </a:rPr>
              <a:t> </a:t>
            </a:r>
          </a:p>
          <a:p>
            <a:pPr algn="just"/>
            <a:r>
              <a:rPr lang="en-GB" sz="1200" dirty="0">
                <a:effectLst/>
                <a:latin typeface="Times New Roman" panose="02020603050405020304" pitchFamily="18" charset="0"/>
                <a:ea typeface="Times New Roman" panose="02020603050405020304" pitchFamily="18" charset="0"/>
              </a:rPr>
              <a:t>This section introduces political economy analysis and what it sets out to do and introduces a generic political economy framework that you can then use to analyse the policy problem you are trying to resolve, to understand the context you work in and to identify the drivers of observed policy outcomes in a wide range of social, political and economic settings.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35862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modelling analysis and results interpretation and communication back to the real world. What is proposed here is to take a problem driven approach to political economy. As you may remember from Lecture 5, a problem driven approach is used to focus efforts on understanding and analysing </a:t>
            </a:r>
            <a:r>
              <a:rPr lang="en-GB" sz="1200" dirty="0"/>
              <a:t>specific issues or problems. This level of analysis can look at questions like what factors constrain, for example, the utilisation of modelling results, or the acceptability of certain results. </a:t>
            </a:r>
          </a:p>
          <a:p>
            <a:pPr marL="342900" indent="-342900">
              <a:spcBef>
                <a:spcPts val="1000"/>
              </a:spcBef>
              <a:buFont typeface="Arial" panose="020B0604020202020204" pitchFamily="34" charset="0"/>
              <a:buChar char="•"/>
            </a:pPr>
            <a:r>
              <a:rPr lang="en-GB" dirty="0">
                <a:ea typeface="+mn-lt"/>
              </a:rPr>
              <a:t>To what extent can the the modelling results be nested in sector or national institutional frameworks? </a:t>
            </a:r>
          </a:p>
          <a:p>
            <a:pPr marL="342900" indent="-342900">
              <a:spcBef>
                <a:spcPts val="1000"/>
              </a:spcBef>
              <a:buFont typeface="Arial" panose="020B0604020202020204" pitchFamily="34" charset="0"/>
              <a:buChar char="•"/>
            </a:pPr>
            <a:r>
              <a:rPr lang="en-GB" dirty="0">
                <a:ea typeface="+mn-lt"/>
              </a:rPr>
              <a:t>Are the laws and regulations that are in place that can accommodate the modelling results? </a:t>
            </a:r>
          </a:p>
          <a:p>
            <a:pPr marL="342900" indent="-342900">
              <a:spcBef>
                <a:spcPts val="1000"/>
              </a:spcBef>
              <a:buFont typeface="Arial" panose="020B0604020202020204" pitchFamily="34" charset="0"/>
              <a:buChar char="•"/>
            </a:pPr>
            <a:r>
              <a:rPr lang="en-GB" dirty="0">
                <a:ea typeface="+mn-lt"/>
              </a:rPr>
              <a:t>What are the current contextual events and processes that are likely to impact how the modelling results are received by different stakeholders? </a:t>
            </a:r>
          </a:p>
          <a:p>
            <a:pPr marL="342900" indent="-342900">
              <a:spcBef>
                <a:spcPts val="1000"/>
              </a:spcBef>
              <a:buFont typeface="Arial" panose="020B0604020202020204" pitchFamily="34" charset="0"/>
              <a:buChar char="•"/>
            </a:pPr>
            <a:r>
              <a:rPr lang="en-GB" dirty="0"/>
              <a:t>Does the modelling outputs have a high profile in national or local politics, and why? What impact would that have on how policy and decision makers react to the result? </a:t>
            </a:r>
          </a:p>
          <a:p>
            <a:pPr marL="342900" indent="-342900">
              <a:spcBef>
                <a:spcPts val="1000"/>
              </a:spcBef>
              <a:buFont typeface="Arial" panose="020B0604020202020204" pitchFamily="34" charset="0"/>
              <a:buChar char="•"/>
            </a:pPr>
            <a:r>
              <a:rPr lang="en-GB" dirty="0"/>
              <a:t>What caveats and context related are important to consider and include related to recommendations and results interpretation?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335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There are a number of questions that can be asked and considered when planning on how to communicate modelling results to inform policy and decisions. A political economy lens here is useful to understand what is politically and socially feasible – what formats to consider for communicating results and work around any potential barriers to evidence-based policy engagement.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Modellers can draw on their understanding of </a:t>
            </a:r>
          </a:p>
          <a:p>
            <a:pPr marL="342900" indent="-342900">
              <a:spcBef>
                <a:spcPts val="1000"/>
              </a:spcBef>
              <a:buFont typeface="Arial" panose="020B0604020202020204" pitchFamily="34" charset="0"/>
              <a:buChar char="•"/>
            </a:pPr>
            <a:r>
              <a:rPr lang="en-GB" dirty="0">
                <a:ea typeface="+mn-lt"/>
              </a:rPr>
              <a:t>the broader political, institutional and policy context;</a:t>
            </a:r>
          </a:p>
          <a:p>
            <a:pPr marL="342900" indent="-342900">
              <a:spcBef>
                <a:spcPts val="1000"/>
              </a:spcBef>
              <a:buFont typeface="Arial" panose="020B0604020202020204" pitchFamily="34" charset="0"/>
              <a:buChar char="•"/>
            </a:pPr>
            <a:r>
              <a:rPr lang="en-GB" dirty="0"/>
              <a:t>who the key stakeholders are and how they make decisions; </a:t>
            </a:r>
            <a:r>
              <a:rPr lang="en-GB" sz="1200" b="0" i="1" kern="1200" dirty="0">
                <a:solidFill>
                  <a:schemeClr val="tx1"/>
                </a:solidFill>
                <a:effectLst/>
                <a:latin typeface="+mn-lt"/>
                <a:ea typeface="+mn-ea"/>
                <a:cs typeface="+mn-cs"/>
              </a:rPr>
              <a:t>and how this shapes the demand for and use of evidence </a:t>
            </a:r>
            <a:endParaRPr lang="en-GB" dirty="0"/>
          </a:p>
          <a:p>
            <a:pPr marL="342900" indent="-342900">
              <a:spcBef>
                <a:spcPts val="1000"/>
              </a:spcBef>
              <a:buFont typeface="Arial" panose="020B0604020202020204" pitchFamily="34" charset="0"/>
              <a:buChar char="•"/>
            </a:pPr>
            <a:r>
              <a:rPr lang="en-GB" dirty="0"/>
              <a:t>norms and attitudes around the demand for and use of research based evidence; and </a:t>
            </a:r>
          </a:p>
          <a:p>
            <a:pPr marL="342900" indent="-342900">
              <a:spcBef>
                <a:spcPts val="1000"/>
              </a:spcBef>
              <a:buFont typeface="Arial" panose="020B0604020202020204" pitchFamily="34" charset="0"/>
              <a:buChar char="•"/>
            </a:pPr>
            <a:r>
              <a:rPr lang="en-GB" dirty="0"/>
              <a:t>what political and economic factors influence public and political reactions to modelling outputs.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policy context and stakeholders to understand what shapes the demand for and use of modelling results and tailor their approach to communicating results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17589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Policymaking processes are always complex environments. They bring together interconnected decision- making processes based on varied goals and areas of interests, resources, and stakeholders. the acceptance of this evidence relies on the effective management of divergent viewpoints, so that knowledge is consistently accepted and applied. </a:t>
            </a:r>
          </a:p>
          <a:p>
            <a:pPr marL="0" indent="0" algn="just">
              <a:buNone/>
            </a:pPr>
            <a:r>
              <a:rPr lang="en-GB" sz="1200" dirty="0">
                <a:latin typeface="Calibri Light" panose="020F0302020204030204" pitchFamily="34" charset="0"/>
                <a:cs typeface="Calibri Light" panose="020F0302020204030204" pitchFamily="34" charset="0"/>
              </a:rPr>
              <a:t>The credibility of this evidence-based information is closely related to the reputation or relationship of the network or connection, as well as the reputation of the scientists or organisation producing that information </a:t>
            </a:r>
          </a:p>
          <a:p>
            <a:pPr marL="0" indent="0" algn="just">
              <a:buNone/>
            </a:pPr>
            <a:r>
              <a:rPr lang="en-GB" sz="1200" dirty="0">
                <a:latin typeface="Calibri Light" panose="020F0302020204030204" pitchFamily="34" charset="0"/>
                <a:cs typeface="Calibri Light" panose="020F0302020204030204" pitchFamily="34" charset="0"/>
              </a:rPr>
              <a:t>Transparent inclusion of a wide-range of viewpoints within the evidence-gathering process is necessary to legitimise the evidence acquired. </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400086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4188409"/>
            <a:ext cx="9332842"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4400" b="1" i="0" cap="all"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lang="en-ZA" dirty="0"/>
          </a:p>
        </p:txBody>
      </p:sp>
    </p:spTree>
    <p:extLst>
      <p:ext uri="{BB962C8B-B14F-4D97-AF65-F5344CB8AC3E}">
        <p14:creationId xmlns:p14="http://schemas.microsoft.com/office/powerpoint/2010/main" val="197668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26078"/>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8103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9C1E6-50FD-D1F4-B6AE-3CB391AEF37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15804"/>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20824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6008F99-8FE5-9E00-7B0F-AF9D96438CE0}"/>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93356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78798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Two Content">
    <p:bg>
      <p:bgPr>
        <a:solidFill>
          <a:schemeClr val="lt1"/>
        </a:solidFill>
        <a:effectLst/>
      </p:bgPr>
    </p:bg>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a:blip r:embed="rId3"/>
          <a:srcRect/>
          <a:stretch/>
        </p:blipFill>
        <p:spPr>
          <a:xfrm>
            <a:off x="0" y="0"/>
            <a:ext cx="12192000" cy="6858000"/>
          </a:xfrm>
          <a:prstGeom prst="rect">
            <a:avLst/>
          </a:prstGeom>
        </p:spPr>
      </p:pic>
      <p:sp>
        <p:nvSpPr>
          <p:cNvPr id="34" name="Google Shape;34;p20"/>
          <p:cNvSpPr txBox="1">
            <a:spLocks noGrp="1"/>
          </p:cNvSpPr>
          <p:nvPr>
            <p:ph type="title"/>
          </p:nvPr>
        </p:nvSpPr>
        <p:spPr>
          <a:xfrm>
            <a:off x="838200" y="5556"/>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4" name="Text Placeholder 2">
            <a:extLst>
              <a:ext uri="{FF2B5EF4-FFF2-40B4-BE49-F238E27FC236}">
                <a16:creationId xmlns:a16="http://schemas.microsoft.com/office/drawing/2014/main" id="{760B7BF7-863F-75BD-C74E-816BAC14E105}"/>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5" name="Google Shape;56;p21">
            <a:extLst>
              <a:ext uri="{FF2B5EF4-FFF2-40B4-BE49-F238E27FC236}">
                <a16:creationId xmlns:a16="http://schemas.microsoft.com/office/drawing/2014/main" id="{AF23B50F-DDC4-A9C5-C7A6-289F47F961E3}"/>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4236778107"/>
      </p:ext>
    </p:extLst>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bg>
      <p:bgPr>
        <a:solidFill>
          <a:schemeClr val="lt1"/>
        </a:solidFill>
        <a:effectLst/>
      </p:bgPr>
    </p:bg>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7" name="Text Placeholder 2">
            <a:extLst>
              <a:ext uri="{FF2B5EF4-FFF2-40B4-BE49-F238E27FC236}">
                <a16:creationId xmlns:a16="http://schemas.microsoft.com/office/drawing/2014/main" id="{EF52DA1A-27C3-A877-3F21-FC8B5AF4A011}"/>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8" name="Google Shape;56;p21">
            <a:extLst>
              <a:ext uri="{FF2B5EF4-FFF2-40B4-BE49-F238E27FC236}">
                <a16:creationId xmlns:a16="http://schemas.microsoft.com/office/drawing/2014/main" id="{1C3240EE-A0CD-0C76-C224-32839D7C8974}"/>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1081127059"/>
      </p:ext>
    </p:extLst>
  </p:cSld>
  <p:clrMapOvr>
    <a:overrideClrMapping bg1="lt1" tx1="dk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8A808F52-2EFE-5A38-4C09-1059549A0840}"/>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5" name="Google Shape;55;p21"/>
          <p:cNvSpPr txBox="1">
            <a:spLocks noGrp="1"/>
          </p:cNvSpPr>
          <p:nvPr>
            <p:ph type="body" idx="2"/>
          </p:nvPr>
        </p:nvSpPr>
        <p:spPr>
          <a:xfrm>
            <a:off x="839788" y="1346930"/>
            <a:ext cx="5157787" cy="3684588"/>
          </a:xfrm>
          <a:prstGeom prst="rect">
            <a:avLst/>
          </a:prstGeom>
          <a:noFill/>
          <a:ln>
            <a:noFill/>
          </a:ln>
        </p:spPr>
        <p:txBody>
          <a:bodyPr spcFirstLastPara="1" wrap="square" lIns="91425" tIns="45700" rIns="91425" bIns="45700" anchor="t" anchorCtr="0">
            <a:normAutofit/>
          </a:bodyPr>
          <a:lstStyle>
            <a:lvl1pPr marL="360000" lvl="0" indent="-360000" algn="l">
              <a:lnSpc>
                <a:spcPct val="90000"/>
              </a:lnSpc>
              <a:spcBef>
                <a:spcPts val="1000"/>
              </a:spcBef>
              <a:spcAft>
                <a:spcPts val="0"/>
              </a:spcAft>
              <a:buClr>
                <a:schemeClr val="dk1"/>
              </a:buClr>
              <a:buSzPts val="2400"/>
              <a:buFont typeface="Arial" panose="020B0604020202020204" pitchFamily="34" charset="0"/>
              <a:buChar char="•"/>
              <a:defRPr sz="2000" baseline="0">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77458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3A70E89C-24E2-3848-9105-E62A76FC275E}"/>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4" name="Google Shape;54;p21"/>
          <p:cNvSpPr txBox="1">
            <a:spLocks noGrp="1"/>
          </p:cNvSpPr>
          <p:nvPr>
            <p:ph type="body" idx="1"/>
          </p:nvPr>
        </p:nvSpPr>
        <p:spPr>
          <a:xfrm>
            <a:off x="839788" y="1316038"/>
            <a:ext cx="5157787"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5" name="Google Shape;55;p21"/>
          <p:cNvSpPr txBox="1">
            <a:spLocks noGrp="1"/>
          </p:cNvSpPr>
          <p:nvPr>
            <p:ph type="body" idx="2"/>
          </p:nvPr>
        </p:nvSpPr>
        <p:spPr>
          <a:xfrm>
            <a:off x="839788" y="1816278"/>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56" name="Google Shape;56;p21"/>
          <p:cNvSpPr txBox="1">
            <a:spLocks noGrp="1"/>
          </p:cNvSpPr>
          <p:nvPr>
            <p:ph type="body" idx="3"/>
          </p:nvPr>
        </p:nvSpPr>
        <p:spPr>
          <a:xfrm>
            <a:off x="6172200" y="1316038"/>
            <a:ext cx="5183188"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7" name="Google Shape;57;p21"/>
          <p:cNvSpPr txBox="1">
            <a:spLocks noGrp="1"/>
          </p:cNvSpPr>
          <p:nvPr>
            <p:ph type="body" idx="4"/>
          </p:nvPr>
        </p:nvSpPr>
        <p:spPr>
          <a:xfrm>
            <a:off x="6172200" y="1816278"/>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3015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349A7A53-15B1-F326-7739-9D4844E5EFB7}"/>
              </a:ext>
            </a:extLst>
          </p:cNvPr>
          <p:cNvPicPr>
            <a:picLocks noChangeAspect="1"/>
          </p:cNvPicPr>
          <p:nvPr/>
        </p:nvPicPr>
        <p:blipFill>
          <a:blip r:embed="rId2"/>
          <a:srcRect/>
          <a:stretch/>
        </p:blipFill>
        <p:spPr>
          <a:xfrm>
            <a:off x="0" y="0"/>
            <a:ext cx="12192000" cy="6858000"/>
          </a:xfrm>
          <a:prstGeom prst="rect">
            <a:avLst/>
          </a:prstGeom>
        </p:spPr>
      </p:pic>
      <p:sp>
        <p:nvSpPr>
          <p:cNvPr id="62" name="Google Shape;62;p22"/>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2">
            <a:extLst>
              <a:ext uri="{FF2B5EF4-FFF2-40B4-BE49-F238E27FC236}">
                <a16:creationId xmlns:a16="http://schemas.microsoft.com/office/drawing/2014/main" id="{B9AD8697-92AB-E546-E92A-46423E2D16EB}"/>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01520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bg>
      <p:bgPr>
        <a:solidFill>
          <a:schemeClr val="lt1"/>
        </a:solidFill>
        <a:effectLst/>
      </p:bgPr>
    </p:bg>
    <p:spTree>
      <p:nvGrpSpPr>
        <p:cNvPr id="1" name="Shape 77"/>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3135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
        <p:nvSpPr>
          <p:cNvPr id="5" name="Google Shape;53;p21">
            <a:extLst>
              <a:ext uri="{FF2B5EF4-FFF2-40B4-BE49-F238E27FC236}">
                <a16:creationId xmlns:a16="http://schemas.microsoft.com/office/drawing/2014/main" id="{2804BE51-4AE7-8958-602D-521D85C02AB0}"/>
              </a:ext>
            </a:extLst>
          </p:cNvPr>
          <p:cNvSpPr txBox="1">
            <a:spLocks noGrp="1"/>
          </p:cNvSpPr>
          <p:nvPr>
            <p:ph type="title"/>
          </p:nvPr>
        </p:nvSpPr>
        <p:spPr>
          <a:xfrm>
            <a:off x="839788" y="0"/>
            <a:ext cx="1086453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316038"/>
            <a:ext cx="4910771" cy="42963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1829664"/>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cxnSp>
        <p:nvCxnSpPr>
          <p:cNvPr id="3" name="Straight Connector 2">
            <a:extLst>
              <a:ext uri="{FF2B5EF4-FFF2-40B4-BE49-F238E27FC236}">
                <a16:creationId xmlns:a16="http://schemas.microsoft.com/office/drawing/2014/main" id="{C043EF58-EF2D-D14C-7319-81751CB2501A}"/>
              </a:ext>
            </a:extLst>
          </p:cNvPr>
          <p:cNvCxnSpPr>
            <a:cxnSpLocks/>
          </p:cNvCxnSpPr>
          <p:nvPr/>
        </p:nvCxnSpPr>
        <p:spPr>
          <a:xfrm>
            <a:off x="6169572" y="5370785"/>
            <a:ext cx="5517931"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026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00000000-1234-1234-1234-123412341234}" type="slidenum">
              <a:rPr lang="sv-SE" smtClean="0"/>
              <a:pPr/>
              <a:t>‹#›</a:t>
            </a:fld>
            <a:endParaRPr lang="sv-SE"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756881"/>
            <a:ext cx="4910771" cy="48288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400" b="1">
                <a:solidFill>
                  <a:schemeClr val="tx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2283087"/>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000">
                <a:solidFill>
                  <a:schemeClr val="tx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8" name="Google Shape;53;p21">
            <a:extLst>
              <a:ext uri="{FF2B5EF4-FFF2-40B4-BE49-F238E27FC236}">
                <a16:creationId xmlns:a16="http://schemas.microsoft.com/office/drawing/2014/main" id="{07213A82-FAAB-5D75-42CD-C50A00ED13EC}"/>
              </a:ext>
            </a:extLst>
          </p:cNvPr>
          <p:cNvSpPr txBox="1">
            <a:spLocks noGrp="1"/>
          </p:cNvSpPr>
          <p:nvPr>
            <p:ph type="title"/>
          </p:nvPr>
        </p:nvSpPr>
        <p:spPr>
          <a:xfrm>
            <a:off x="839788" y="5555"/>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Tree>
    <p:extLst>
      <p:ext uri="{BB962C8B-B14F-4D97-AF65-F5344CB8AC3E}">
        <p14:creationId xmlns:p14="http://schemas.microsoft.com/office/powerpoint/2010/main" val="100447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9F12B3B0-2BE9-CC4D-B1FD-EFE2D6A22EBD}" type="slidenum">
              <a:rPr lang="en-US" smtClean="0"/>
              <a:t>‹#›</a:t>
            </a:fld>
            <a:endParaRPr lang="en-US"/>
          </a:p>
        </p:txBody>
      </p:sp>
      <p:sp>
        <p:nvSpPr>
          <p:cNvPr id="5" name="Title Placeholder 4">
            <a:extLst>
              <a:ext uri="{FF2B5EF4-FFF2-40B4-BE49-F238E27FC236}">
                <a16:creationId xmlns:a16="http://schemas.microsoft.com/office/drawing/2014/main" id="{BE7CC00F-31E2-FDCD-E25C-C29A300A4667}"/>
              </a:ext>
            </a:extLst>
          </p:cNvPr>
          <p:cNvSpPr>
            <a:spLocks noGrp="1"/>
          </p:cNvSpPr>
          <p:nvPr>
            <p:ph type="title"/>
          </p:nvPr>
        </p:nvSpPr>
        <p:spPr>
          <a:xfrm>
            <a:off x="838200" y="0"/>
            <a:ext cx="10515600" cy="1325563"/>
          </a:xfrm>
          <a:prstGeom prst="rect">
            <a:avLst/>
          </a:prstGeom>
        </p:spPr>
        <p:txBody>
          <a:bodyPr vert="horz" lIns="91440" tIns="45720" rIns="91440" bIns="45720" rtlCol="0" anchor="b">
            <a:normAutofit/>
          </a:bodyPr>
          <a:lstStyle/>
          <a:p>
            <a:r>
              <a:rPr lang="en-GB"/>
              <a:t>Click to edit Master title style</a:t>
            </a:r>
            <a:endParaRPr lang="en-US" dirty="0"/>
          </a:p>
        </p:txBody>
      </p:sp>
    </p:spTree>
    <p:extLst>
      <p:ext uri="{BB962C8B-B14F-4D97-AF65-F5344CB8AC3E}">
        <p14:creationId xmlns:p14="http://schemas.microsoft.com/office/powerpoint/2010/main" val="13590319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1" i="0" u="none" strike="noStrike" cap="none"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google.com/" TargetMode="External"/><Relationship Id="rId3" Type="http://schemas.openxmlformats.org/officeDocument/2006/relationships/hyperlink" Target="https://www.facebook.com/ResearchCCG/" TargetMode="External"/><Relationship Id="rId7" Type="http://schemas.openxmlformats.org/officeDocument/2006/relationships/hyperlink" Target="mailto:ccg@lboro.ac.uk" TargetMode="External"/><Relationship Id="rId12" Type="http://schemas.openxmlformats.org/officeDocument/2006/relationships/image" Target="../media/image16.png"/><Relationship Id="rId2" Type="http://schemas.openxmlformats.org/officeDocument/2006/relationships/hyperlink" Target="https://twitter.com/researchccg" TargetMode="External"/><Relationship Id="rId16" Type="http://schemas.openxmlformats.org/officeDocument/2006/relationships/hyperlink" Target="http://www.climatecompatiblegrowth.com/" TargetMode="External"/><Relationship Id="rId1" Type="http://schemas.openxmlformats.org/officeDocument/2006/relationships/slideLayout" Target="../slideLayouts/slideLayout12.xml"/><Relationship Id="rId6" Type="http://schemas.openxmlformats.org/officeDocument/2006/relationships/hyperlink" Target="https://www.youtube.com/channel/UCnrr4preO57lHgt_6W2FyoA" TargetMode="External"/><Relationship Id="rId11" Type="http://schemas.openxmlformats.org/officeDocument/2006/relationships/image" Target="../media/image15.png"/><Relationship Id="rId5" Type="http://schemas.openxmlformats.org/officeDocument/2006/relationships/hyperlink" Target="https://www.linkedin.com/company/climate-compatible-growth-ccg" TargetMode="Externa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hyperlink" Target="https://www.instagram.com/research_ccg/" TargetMode="External"/><Relationship Id="rId9" Type="http://schemas.openxmlformats.org/officeDocument/2006/relationships/image" Target="../media/image13.png"/><Relationship Id="rId14" Type="http://schemas.openxmlformats.org/officeDocument/2006/relationships/hyperlink" Target="https://www.open.edu/openlearncreate/mod/quiz/view.php?id=174723"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50675-8ED0-2993-3039-653EDF5E9B9F}"/>
              </a:ext>
            </a:extLst>
          </p:cNvPr>
          <p:cNvSpPr txBox="1">
            <a:spLocks/>
          </p:cNvSpPr>
          <p:nvPr/>
        </p:nvSpPr>
        <p:spPr>
          <a:xfrm>
            <a:off x="976183" y="3633301"/>
            <a:ext cx="8356659" cy="2102863"/>
          </a:xfrm>
          <a:prstGeom prst="rect">
            <a:avLst/>
          </a:prstGeom>
          <a:noFill/>
          <a:ln>
            <a:noFill/>
          </a:ln>
        </p:spPr>
        <p:txBody>
          <a:bodyPr spcFirstLastPara="1" vert="horz" wrap="square" lIns="91425" tIns="45700" rIns="91425" bIns="45700" rtlCol="0" anchor="b" anchorCtr="0">
            <a:normAutofit fontScale="92500" lnSpcReduction="10000"/>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4800"/>
              <a:buFont typeface="Helvetica Neue"/>
              <a:buNone/>
              <a:defRPr sz="4400" b="1" i="0" u="none" strike="noStrike" cap="all" baseline="0">
                <a:solidFill>
                  <a:schemeClr val="bg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l"/>
            <a:r>
              <a:rPr lang="en-ZA" sz="4400" dirty="0">
                <a:solidFill>
                  <a:schemeClr val="tx1"/>
                </a:solidFill>
                <a:ea typeface="Open Sans ExtraBold" panose="020B0606030504020204" pitchFamily="34" charset="0"/>
              </a:rPr>
              <a:t>LECTURE 6 </a:t>
            </a:r>
            <a:br>
              <a:rPr lang="en-US" sz="4000" b="1" dirty="0">
                <a:solidFill>
                  <a:schemeClr val="bg1"/>
                </a:solidFill>
                <a:ea typeface="Open Sans ExtraBold" panose="020B0606030504020204" pitchFamily="34" charset="0"/>
              </a:rPr>
            </a:br>
            <a:r>
              <a:rPr lang="en-US" sz="4000" b="1" dirty="0">
                <a:solidFill>
                  <a:schemeClr val="bg1"/>
                </a:solidFill>
                <a:ea typeface="Open Sans ExtraBold" panose="020B0606030504020204" pitchFamily="34" charset="0"/>
              </a:rPr>
              <a:t>Integrating A </a:t>
            </a:r>
            <a:r>
              <a:rPr lang="en-GB" sz="4400" dirty="0">
                <a:ea typeface="Open Sans ExtraBold" panose="020B0606030504020204" pitchFamily="34" charset="0"/>
              </a:rPr>
              <a:t>political economy Lens to systems modelling</a:t>
            </a:r>
            <a:endParaRPr lang="en-US" kern="0"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36976F94-61EC-8497-9782-1D9971EBDFBE}"/>
              </a:ext>
            </a:extLst>
          </p:cNvPr>
          <p:cNvSpPr txBox="1"/>
          <p:nvPr/>
        </p:nvSpPr>
        <p:spPr>
          <a:xfrm>
            <a:off x="1016524" y="2870756"/>
            <a:ext cx="8050696" cy="707886"/>
          </a:xfrm>
          <a:prstGeom prst="rect">
            <a:avLst/>
          </a:prstGeom>
          <a:noFill/>
        </p:spPr>
        <p:txBody>
          <a:bodyPr wrap="square" lIns="91440" tIns="45720" rIns="91440" bIns="45720" rtlCol="0" anchor="b">
            <a:spAutoFit/>
          </a:bodyPr>
          <a:lstStyle/>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Modelling, policy </a:t>
            </a:r>
          </a:p>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and political economy</a:t>
            </a:r>
            <a:endParaRPr lang="en-US"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FDCB6A29-DBA3-B89E-D805-E1F87FD6F861}"/>
              </a:ext>
            </a:extLst>
          </p:cNvPr>
          <p:cNvSpPr txBox="1"/>
          <p:nvPr/>
        </p:nvSpPr>
        <p:spPr>
          <a:xfrm>
            <a:off x="9332842" y="6157376"/>
            <a:ext cx="257907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10159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019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endParaRPr lang="en-GB" sz="1800"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6.1.5 A political economy lens: results communication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10</a:t>
            </a:fld>
            <a:endParaRPr lang="sv-SE" sz="1400" b="1" dirty="0">
              <a:solidFill>
                <a:schemeClr val="bg1"/>
              </a:solidFill>
            </a:endParaRPr>
          </a:p>
        </p:txBody>
      </p:sp>
      <p:sp>
        <p:nvSpPr>
          <p:cNvPr id="10" name="Oval 9">
            <a:extLst>
              <a:ext uri="{FF2B5EF4-FFF2-40B4-BE49-F238E27FC236}">
                <a16:creationId xmlns:a16="http://schemas.microsoft.com/office/drawing/2014/main" id="{83D20FC0-81E5-4445-8DE8-3699076DBD16}"/>
              </a:ext>
            </a:extLst>
          </p:cNvPr>
          <p:cNvSpPr/>
          <p:nvPr/>
        </p:nvSpPr>
        <p:spPr>
          <a:xfrm>
            <a:off x="8036300" y="382568"/>
            <a:ext cx="3762000" cy="3906000"/>
          </a:xfrm>
          <a:prstGeom prst="ellipse">
            <a:avLst/>
          </a:prstGeom>
          <a:solidFill>
            <a:srgbClr val="00B0F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B805A69-DD87-6540-8B27-55909D3A005C}"/>
              </a:ext>
            </a:extLst>
          </p:cNvPr>
          <p:cNvSpPr txBox="1">
            <a:spLocks/>
          </p:cNvSpPr>
          <p:nvPr/>
        </p:nvSpPr>
        <p:spPr>
          <a:xfrm>
            <a:off x="986481" y="15543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ea typeface="+mn-lt"/>
              </a:rPr>
              <a:t>Teams can draw on aspects of the PEA and enhanced understanding of </a:t>
            </a:r>
          </a:p>
          <a:p>
            <a:pPr marL="342900" indent="-342900">
              <a:spcBef>
                <a:spcPts val="1000"/>
              </a:spcBef>
              <a:buFont typeface="Arial" panose="020B0604020202020204" pitchFamily="34" charset="0"/>
              <a:buChar char="•"/>
            </a:pPr>
            <a:r>
              <a:rPr lang="en-GB" dirty="0">
                <a:ea typeface="+mn-lt"/>
              </a:rPr>
              <a:t>the broader political, institutional and policy context;</a:t>
            </a:r>
          </a:p>
          <a:p>
            <a:pPr marL="342900" indent="-342900">
              <a:spcBef>
                <a:spcPts val="1000"/>
              </a:spcBef>
              <a:buFont typeface="Arial" panose="020B0604020202020204" pitchFamily="34" charset="0"/>
              <a:buChar char="•"/>
            </a:pPr>
            <a:r>
              <a:rPr lang="en-GB" dirty="0"/>
              <a:t>who the key stakeholders are and how they make decisions; </a:t>
            </a:r>
          </a:p>
          <a:p>
            <a:pPr marL="342900" indent="-342900">
              <a:spcBef>
                <a:spcPts val="1000"/>
              </a:spcBef>
              <a:buFont typeface="Arial" panose="020B0604020202020204" pitchFamily="34" charset="0"/>
              <a:buChar char="•"/>
            </a:pPr>
            <a:r>
              <a:rPr lang="en-GB" dirty="0"/>
              <a:t>norms and attitudes around the demand for and use of research based evidence; and </a:t>
            </a:r>
          </a:p>
          <a:p>
            <a:pPr marL="342900" indent="-342900">
              <a:spcBef>
                <a:spcPts val="1000"/>
              </a:spcBef>
              <a:buFont typeface="Arial" panose="020B0604020202020204" pitchFamily="34" charset="0"/>
              <a:buChar char="•"/>
            </a:pPr>
            <a:r>
              <a:rPr lang="en-GB" dirty="0"/>
              <a:t>what political and economic factors influence public and political reactions to modelling outputs. </a:t>
            </a:r>
          </a:p>
          <a:p>
            <a:pPr>
              <a:spcBef>
                <a:spcPts val="1000"/>
              </a:spcBef>
            </a:pPr>
            <a:r>
              <a:rPr lang="en-GB" dirty="0"/>
              <a:t>What caveats and context related are important to consider and include related to recommendations and results interpretation?</a:t>
            </a:r>
          </a:p>
          <a:p>
            <a:pPr marL="342900" indent="-342900">
              <a:spcBef>
                <a:spcPts val="1000"/>
              </a:spcBef>
              <a:buFont typeface="Arial" panose="020B0604020202020204" pitchFamily="34" charset="0"/>
              <a:buChar char="•"/>
            </a:pPr>
            <a:endParaRPr lang="en-GB" sz="1800" dirty="0"/>
          </a:p>
        </p:txBody>
      </p:sp>
    </p:spTree>
    <p:extLst>
      <p:ext uri="{BB962C8B-B14F-4D97-AF65-F5344CB8AC3E}">
        <p14:creationId xmlns:p14="http://schemas.microsoft.com/office/powerpoint/2010/main" val="408135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3AB757-69F4-35F1-EB5B-BE022AAA4227}"/>
              </a:ext>
            </a:extLst>
          </p:cNvPr>
          <p:cNvSpPr txBox="1">
            <a:spLocks/>
          </p:cNvSpPr>
          <p:nvPr/>
        </p:nvSpPr>
        <p:spPr>
          <a:xfrm>
            <a:off x="493854" y="4824413"/>
            <a:ext cx="6736779" cy="1366157"/>
          </a:xfrm>
          <a:prstGeom prst="rect">
            <a:avLst/>
          </a:prstGeom>
          <a:no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b="0" kern="0" dirty="0">
                <a:ea typeface="Open Sans" pitchFamily="2" charset="0"/>
              </a:rPr>
              <a:t>6.2 Linking knowledge to action and effective communication</a:t>
            </a:r>
            <a:endParaRPr lang="en-US" b="0" kern="0" dirty="0">
              <a:ea typeface="Open Sans" pitchFamily="2" charset="0"/>
            </a:endParaRPr>
          </a:p>
        </p:txBody>
      </p:sp>
      <p:sp>
        <p:nvSpPr>
          <p:cNvPr id="7" name="Slide Number Placeholder 1">
            <a:extLst>
              <a:ext uri="{FF2B5EF4-FFF2-40B4-BE49-F238E27FC236}">
                <a16:creationId xmlns:a16="http://schemas.microsoft.com/office/drawing/2014/main" id="{6C7448E7-3D4F-A744-C501-9ACBFCD210EC}"/>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11</a:t>
            </a:fld>
            <a:endParaRPr lang="sv-SE" sz="1400" b="1" dirty="0">
              <a:solidFill>
                <a:schemeClr val="bg1"/>
              </a:solidFill>
            </a:endParaRPr>
          </a:p>
        </p:txBody>
      </p:sp>
    </p:spTree>
    <p:extLst>
      <p:ext uri="{BB962C8B-B14F-4D97-AF65-F5344CB8AC3E}">
        <p14:creationId xmlns:p14="http://schemas.microsoft.com/office/powerpoint/2010/main" val="139690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8515662"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Open Sans" pitchFamily="2" charset="0"/>
              </a:rPr>
              <a:t>Policymaking is a complex process that brings together interconnected decision making processes and stakeholders with varied goals, interests and resources. </a:t>
            </a:r>
          </a:p>
          <a:p>
            <a:pPr>
              <a:spcBef>
                <a:spcPts val="1000"/>
              </a:spcBef>
            </a:pPr>
            <a:r>
              <a:rPr lang="en-GB" kern="0" dirty="0">
                <a:ea typeface="Open Sans" pitchFamily="2" charset="0"/>
              </a:rPr>
              <a:t>The acceptance and use of modelling results to inform policy decisions depends on the effective understanding and management of the complex process. </a:t>
            </a:r>
          </a:p>
          <a:p>
            <a:pPr>
              <a:spcBef>
                <a:spcPts val="1000"/>
              </a:spcBef>
            </a:pPr>
            <a:r>
              <a:rPr lang="en-GB" kern="0" dirty="0">
                <a:ea typeface="Open Sans" pitchFamily="2" charset="0"/>
              </a:rPr>
              <a:t>This includes </a:t>
            </a:r>
            <a:r>
              <a:rPr lang="en-GB" b="1" kern="0" dirty="0">
                <a:ea typeface="Open Sans" pitchFamily="2" charset="0"/>
              </a:rPr>
              <a:t>enhancing the credibility of the modelling results</a:t>
            </a:r>
            <a:r>
              <a:rPr lang="en-GB" kern="0" dirty="0">
                <a:ea typeface="Open Sans" pitchFamily="2" charset="0"/>
              </a:rPr>
              <a:t> and the </a:t>
            </a:r>
            <a:r>
              <a:rPr lang="en-GB" b="1" kern="0" dirty="0">
                <a:ea typeface="Open Sans" pitchFamily="2" charset="0"/>
              </a:rPr>
              <a:t>reputation of those producing </a:t>
            </a:r>
            <a:r>
              <a:rPr lang="en-GB" kern="0" dirty="0">
                <a:ea typeface="Open Sans" pitchFamily="2" charset="0"/>
              </a:rPr>
              <a:t>the knowledge.</a:t>
            </a:r>
          </a:p>
          <a:p>
            <a:pPr>
              <a:spcBef>
                <a:spcPts val="1000"/>
              </a:spcBef>
            </a:pPr>
            <a:r>
              <a:rPr lang="en-GB" kern="0" dirty="0">
                <a:ea typeface="Open Sans" pitchFamily="2" charset="0"/>
              </a:rPr>
              <a:t>Modellers can legitimise their outputs by </a:t>
            </a:r>
            <a:r>
              <a:rPr lang="en-GB" b="1" kern="0" dirty="0">
                <a:ea typeface="Open Sans" pitchFamily="2" charset="0"/>
              </a:rPr>
              <a:t>ensuring a transparent inclusion of a range of viewpoints </a:t>
            </a:r>
            <a:r>
              <a:rPr lang="en-GB" kern="0" dirty="0">
                <a:ea typeface="Open Sans" pitchFamily="2" charset="0"/>
              </a:rPr>
              <a:t>within the modelling process. </a:t>
            </a:r>
          </a:p>
          <a:p>
            <a:pPr>
              <a:spcBef>
                <a:spcPts val="1000"/>
              </a:spcBef>
            </a:pPr>
            <a:endParaRPr lang="en-GB"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.2 Linking modelling knowledge to policy action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12</a:t>
            </a:fld>
            <a:endParaRPr lang="sv-SE" sz="1400" b="1" dirty="0">
              <a:solidFill>
                <a:schemeClr val="bg1"/>
              </a:solidFill>
            </a:endParaRPr>
          </a:p>
        </p:txBody>
      </p:sp>
    </p:spTree>
    <p:extLst>
      <p:ext uri="{BB962C8B-B14F-4D97-AF65-F5344CB8AC3E}">
        <p14:creationId xmlns:p14="http://schemas.microsoft.com/office/powerpoint/2010/main" val="87389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DB0856-408C-0608-F55A-0AC813DC6A0F}"/>
              </a:ext>
            </a:extLst>
          </p:cNvPr>
          <p:cNvSpPr txBox="1">
            <a:spLocks/>
          </p:cNvSpPr>
          <p:nvPr/>
        </p:nvSpPr>
        <p:spPr>
          <a:xfrm>
            <a:off x="834080" y="1557724"/>
            <a:ext cx="7222525" cy="448798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ea typeface="Open Sans" pitchFamily="2" charset="0"/>
              </a:rPr>
              <a:t>The salience, acceptance, and credibility (SAC) is a framework for linking scientific research and decision-making in a context of policymaking. </a:t>
            </a:r>
          </a:p>
          <a:p>
            <a:pPr>
              <a:spcBef>
                <a:spcPts val="1000"/>
              </a:spcBef>
            </a:pPr>
            <a:r>
              <a:rPr lang="en-GB" dirty="0">
                <a:ea typeface="Open Sans" pitchFamily="2" charset="0"/>
              </a:rPr>
              <a:t>Framework suggests that for scientific information to be effectively used in decision-making, it must be salient, credible and legitimate or acceptable.</a:t>
            </a:r>
          </a:p>
          <a:p>
            <a:pPr>
              <a:spcBef>
                <a:spcPts val="1000"/>
              </a:spcBef>
            </a:pPr>
            <a:r>
              <a:rPr lang="en-GB" dirty="0">
                <a:ea typeface="Open Sans" pitchFamily="2" charset="0"/>
              </a:rPr>
              <a:t>To impact policy decisions, researchers must seek to understand the audience, build acceptance, enhance credibility, and develop effective communication strategy</a:t>
            </a:r>
            <a:r>
              <a:rPr lang="en-GB" dirty="0">
                <a:latin typeface="Open Sans" pitchFamily="2" charset="0"/>
                <a:ea typeface="Open Sans" pitchFamily="2" charset="0"/>
                <a:cs typeface="Open Sans" pitchFamily="2" charset="0"/>
              </a:rPr>
              <a:t>.</a:t>
            </a:r>
          </a:p>
          <a:p>
            <a:pPr>
              <a:spcBef>
                <a:spcPts val="1000"/>
              </a:spcBef>
            </a:pPr>
            <a:r>
              <a:rPr lang="en-GB" b="1" dirty="0">
                <a:latin typeface="Open Sans" pitchFamily="2" charset="0"/>
                <a:ea typeface="Open Sans" pitchFamily="2" charset="0"/>
                <a:cs typeface="Open Sans" pitchFamily="2" charset="0"/>
              </a:rPr>
              <a:t>﻿</a:t>
            </a:r>
            <a:endParaRPr lang="en-GB" dirty="0">
              <a:latin typeface="Open Sans" pitchFamily="2" charset="0"/>
              <a:ea typeface="Open Sans" pitchFamily="2" charset="0"/>
              <a:cs typeface="Open Sans" pitchFamily="2" charset="0"/>
            </a:endParaRPr>
          </a:p>
        </p:txBody>
      </p:sp>
      <p:sp>
        <p:nvSpPr>
          <p:cNvPr id="5" name="Text Placeholder 6">
            <a:extLst>
              <a:ext uri="{FF2B5EF4-FFF2-40B4-BE49-F238E27FC236}">
                <a16:creationId xmlns:a16="http://schemas.microsoft.com/office/drawing/2014/main" id="{7BB7CB4C-38F1-4E25-E87D-6B75613F787E}"/>
              </a:ext>
            </a:extLst>
          </p:cNvPr>
          <p:cNvSpPr txBox="1">
            <a:spLocks/>
          </p:cNvSpPr>
          <p:nvPr/>
        </p:nvSpPr>
        <p:spPr>
          <a:xfrm>
            <a:off x="834080" y="792158"/>
            <a:ext cx="83099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kern="0" dirty="0">
                <a:solidFill>
                  <a:schemeClr val="accent5"/>
                </a:solidFill>
                <a:ea typeface="Open Sans" panose="020B0606030504020204" pitchFamily="34" charset="0"/>
              </a:rPr>
              <a:t>6</a:t>
            </a:r>
            <a:r>
              <a:rPr lang="en-GB" sz="2400" kern="0" dirty="0">
                <a:solidFill>
                  <a:schemeClr val="accent5"/>
                </a:solidFill>
                <a:ea typeface="Open Sans" panose="020B0606030504020204" pitchFamily="34" charset="0"/>
                <a:sym typeface="Arial"/>
              </a:rPr>
              <a:t>.2 Salience, acceptance, and credibility</a:t>
            </a:r>
          </a:p>
        </p:txBody>
      </p:sp>
      <p:graphicFrame>
        <p:nvGraphicFramePr>
          <p:cNvPr id="6" name="Diagram 5">
            <a:extLst>
              <a:ext uri="{FF2B5EF4-FFF2-40B4-BE49-F238E27FC236}">
                <a16:creationId xmlns:a16="http://schemas.microsoft.com/office/drawing/2014/main" id="{30A015F5-5159-1E19-101C-ACA93E89AF69}"/>
              </a:ext>
            </a:extLst>
          </p:cNvPr>
          <p:cNvGraphicFramePr/>
          <p:nvPr>
            <p:extLst>
              <p:ext uri="{D42A27DB-BD31-4B8C-83A1-F6EECF244321}">
                <p14:modId xmlns:p14="http://schemas.microsoft.com/office/powerpoint/2010/main" val="1469060994"/>
              </p:ext>
            </p:extLst>
          </p:nvPr>
        </p:nvGraphicFramePr>
        <p:xfrm>
          <a:off x="7463140" y="1557724"/>
          <a:ext cx="4393159" cy="3879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F53AD21-FEE3-E7AD-C59A-5DC68C7A28CC}"/>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9" name="Slide Number Placeholder 1">
            <a:extLst>
              <a:ext uri="{FF2B5EF4-FFF2-40B4-BE49-F238E27FC236}">
                <a16:creationId xmlns:a16="http://schemas.microsoft.com/office/drawing/2014/main" id="{B72C4F07-BD83-7C71-B07B-6AE7BBDF65E1}"/>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13</a:t>
            </a:fld>
            <a:endParaRPr lang="sv-SE" sz="1400" b="1" dirty="0">
              <a:solidFill>
                <a:schemeClr val="bg1"/>
              </a:solidFill>
            </a:endParaRPr>
          </a:p>
        </p:txBody>
      </p:sp>
    </p:spTree>
    <p:extLst>
      <p:ext uri="{BB962C8B-B14F-4D97-AF65-F5344CB8AC3E}">
        <p14:creationId xmlns:p14="http://schemas.microsoft.com/office/powerpoint/2010/main" val="180398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14</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1363551267"/>
              </p:ext>
            </p:extLst>
          </p:nvPr>
        </p:nvGraphicFramePr>
        <p:xfrm>
          <a:off x="7253416" y="1167140"/>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85663" y="2076951"/>
            <a:ext cx="6567753" cy="2814703"/>
          </a:xfrm>
        </p:spPr>
        <p:txBody>
          <a:bodyPr/>
          <a:lstStyle/>
          <a:p>
            <a:pPr>
              <a:spcBef>
                <a:spcPts val="0"/>
              </a:spcBef>
            </a:pPr>
            <a:r>
              <a:rPr lang="en-GB" dirty="0">
                <a:ea typeface="Open Sans" pitchFamily="2" charset="0"/>
              </a:rPr>
              <a:t>Salience</a:t>
            </a:r>
            <a:r>
              <a:rPr lang="en-GB" b="1" dirty="0">
                <a:ea typeface="Open Sans" pitchFamily="2" charset="0"/>
              </a:rPr>
              <a:t> </a:t>
            </a:r>
            <a:r>
              <a:rPr lang="en-GB" dirty="0">
                <a:ea typeface="Open Sans" pitchFamily="2" charset="0"/>
              </a:rPr>
              <a:t>concerns the societal and political relevance of the use of the model. </a:t>
            </a:r>
          </a:p>
          <a:p>
            <a:pPr>
              <a:spcBef>
                <a:spcPts val="0"/>
              </a:spcBef>
            </a:pPr>
            <a:endParaRPr lang="en-GB" dirty="0">
              <a:ea typeface="Open Sans" pitchFamily="2" charset="0"/>
            </a:endParaRPr>
          </a:p>
          <a:p>
            <a:pPr>
              <a:spcBef>
                <a:spcPts val="0"/>
              </a:spcBef>
            </a:pPr>
            <a:r>
              <a:rPr lang="en-GB" dirty="0">
                <a:ea typeface="Open Sans" pitchFamily="2" charset="0"/>
              </a:rPr>
              <a:t>A research is salient when it plays a role in understanding complex problems, and answer questions that have been brought up in the context.</a:t>
            </a:r>
          </a:p>
          <a:p>
            <a:pPr>
              <a:spcBef>
                <a:spcPts val="0"/>
              </a:spcBef>
            </a:pPr>
            <a:endParaRPr lang="en-GB" kern="1200" dirty="0">
              <a:solidFill>
                <a:schemeClr val="tx1"/>
              </a:solidFill>
              <a:ea typeface="Open Sans" pitchFamily="2" charset="0"/>
            </a:endParaRPr>
          </a:p>
          <a:p>
            <a:pPr lvl="0">
              <a:lnSpc>
                <a:spcPct val="100000"/>
              </a:lnSpc>
              <a:spcBef>
                <a:spcPts val="0"/>
              </a:spcBef>
              <a:buClrTx/>
              <a:defRPr/>
            </a:pPr>
            <a:r>
              <a:rPr lang="en-GB" kern="1200" dirty="0">
                <a:solidFill>
                  <a:schemeClr val="tx1"/>
                </a:solidFill>
                <a:ea typeface="Open Sans" pitchFamily="2" charset="0"/>
              </a:rPr>
              <a:t>By understanding the policy priorities of stakeholders, modellers can enhance the salience of their results.</a:t>
            </a:r>
          </a:p>
          <a:p>
            <a:endParaRPr lang="en-US" dirty="0"/>
          </a:p>
        </p:txBody>
      </p:sp>
    </p:spTree>
    <p:extLst>
      <p:ext uri="{BB962C8B-B14F-4D97-AF65-F5344CB8AC3E}">
        <p14:creationId xmlns:p14="http://schemas.microsoft.com/office/powerpoint/2010/main" val="176134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7FD57-59D6-FAE1-977F-6DF1F2BC04BA}"/>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15</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2475271923"/>
              </p:ext>
            </p:extLst>
          </p:nvPr>
        </p:nvGraphicFramePr>
        <p:xfrm>
          <a:off x="7336491" y="1130718"/>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49620" y="1709977"/>
            <a:ext cx="7122780" cy="3161482"/>
          </a:xfrm>
        </p:spPr>
        <p:txBody>
          <a:bodyPr/>
          <a:lstStyle/>
          <a:p>
            <a:pPr>
              <a:lnSpc>
                <a:spcPct val="100000"/>
              </a:lnSpc>
              <a:spcBef>
                <a:spcPts val="0"/>
              </a:spcBef>
            </a:pPr>
            <a:r>
              <a:rPr lang="en-GB" dirty="0">
                <a:ea typeface="Open Sans" pitchFamily="2" charset="0"/>
              </a:rPr>
              <a:t>Acceptance concerns how fair the modelling process was in representing appropriate views and concerns of stakeholders.</a:t>
            </a:r>
          </a:p>
          <a:p>
            <a:pPr>
              <a:lnSpc>
                <a:spcPct val="100000"/>
              </a:lnSpc>
              <a:spcBef>
                <a:spcPts val="0"/>
              </a:spcBef>
            </a:pPr>
            <a:endParaRPr lang="en-GB" dirty="0">
              <a:ea typeface="Open Sans" pitchFamily="2" charset="0"/>
            </a:endParaRPr>
          </a:p>
          <a:p>
            <a:pPr>
              <a:lnSpc>
                <a:spcPct val="100000"/>
              </a:lnSpc>
              <a:spcBef>
                <a:spcPts val="0"/>
              </a:spcBef>
            </a:pPr>
            <a:r>
              <a:rPr lang="en-GB" dirty="0">
                <a:ea typeface="Open Sans" pitchFamily="2" charset="0"/>
              </a:rPr>
              <a:t>A research is deemed acceptable when participants see the process as transparent and representative.</a:t>
            </a:r>
          </a:p>
          <a:p>
            <a:pPr>
              <a:lnSpc>
                <a:spcPct val="100000"/>
              </a:lnSpc>
              <a:spcBef>
                <a:spcPts val="0"/>
              </a:spcBef>
            </a:pPr>
            <a:r>
              <a:rPr lang="en-GB" dirty="0">
                <a:ea typeface="Open Sans" pitchFamily="2" charset="0"/>
              </a:rPr>
              <a:t> </a:t>
            </a:r>
            <a:endParaRPr lang="en-GB" kern="1200" dirty="0">
              <a:solidFill>
                <a:schemeClr val="tx1"/>
              </a:solidFill>
              <a:ea typeface="Open Sans" pitchFamily="2" charset="0"/>
            </a:endParaRPr>
          </a:p>
          <a:p>
            <a:pPr>
              <a:lnSpc>
                <a:spcPct val="100000"/>
              </a:lnSpc>
              <a:spcBef>
                <a:spcPts val="0"/>
              </a:spcBef>
            </a:pPr>
            <a:r>
              <a:rPr lang="en-GB" kern="1200" dirty="0">
                <a:solidFill>
                  <a:schemeClr val="tx1"/>
                </a:solidFill>
                <a:ea typeface="Open Sans" pitchFamily="2" charset="0"/>
              </a:rPr>
              <a:t>Thus, a clear, transparent and accessible approach to communicating results can increase the likelihood that it will be accepted and acted upon.</a:t>
            </a:r>
            <a:endParaRPr lang="en-GB" dirty="0">
              <a:ea typeface="Open Sans" pitchFamily="2" charset="0"/>
            </a:endParaRPr>
          </a:p>
          <a:p>
            <a:endParaRPr lang="en-US" dirty="0"/>
          </a:p>
        </p:txBody>
      </p:sp>
    </p:spTree>
    <p:extLst>
      <p:ext uri="{BB962C8B-B14F-4D97-AF65-F5344CB8AC3E}">
        <p14:creationId xmlns:p14="http://schemas.microsoft.com/office/powerpoint/2010/main" val="180694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7FD57-59D6-FAE1-977F-6DF1F2BC04BA}"/>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16</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1619423061"/>
              </p:ext>
            </p:extLst>
          </p:nvPr>
        </p:nvGraphicFramePr>
        <p:xfrm>
          <a:off x="7179134" y="1258861"/>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98019" y="1988352"/>
            <a:ext cx="6765461" cy="2861018"/>
          </a:xfrm>
        </p:spPr>
        <p:txBody>
          <a:bodyPr/>
          <a:lstStyle/>
          <a:p>
            <a:r>
              <a:rPr lang="en-GB" dirty="0">
                <a:ea typeface="Open Sans" pitchFamily="2" charset="0"/>
              </a:rPr>
              <a:t>﻿Credibility refers to the degree of trust in the soundness of used knowledge during modelling. </a:t>
            </a:r>
          </a:p>
          <a:p>
            <a:r>
              <a:rPr lang="en-GB" dirty="0">
                <a:ea typeface="Open Sans" pitchFamily="2" charset="0"/>
              </a:rPr>
              <a:t>A research is deemed credible when concepts, processes and sources of knowledge are seen as trustworthy.</a:t>
            </a:r>
          </a:p>
          <a:p>
            <a:r>
              <a:rPr lang="en-GB" kern="1200" dirty="0">
                <a:solidFill>
                  <a:schemeClr val="tx1"/>
                </a:solidFill>
                <a:ea typeface="Open Sans" pitchFamily="2" charset="0"/>
              </a:rPr>
              <a:t>By ensuring rigorous analysis and reliable data sources, researchers can increase the trustworthiness and validity of their findings. </a:t>
            </a:r>
          </a:p>
          <a:p>
            <a:r>
              <a:rPr lang="en-GB" kern="1200" dirty="0">
                <a:solidFill>
                  <a:schemeClr val="tx1"/>
                </a:solidFill>
                <a:ea typeface="Open Sans" pitchFamily="2" charset="0"/>
              </a:rPr>
              <a:t>Transparent and ethical practices also enhance credibility.</a:t>
            </a:r>
            <a:endParaRPr lang="en-GB" dirty="0">
              <a:ea typeface="Open Sans" pitchFamily="2" charset="0"/>
            </a:endParaRPr>
          </a:p>
          <a:p>
            <a:endParaRPr lang="en-US" dirty="0"/>
          </a:p>
        </p:txBody>
      </p:sp>
    </p:spTree>
    <p:extLst>
      <p:ext uri="{BB962C8B-B14F-4D97-AF65-F5344CB8AC3E}">
        <p14:creationId xmlns:p14="http://schemas.microsoft.com/office/powerpoint/2010/main" val="4890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640330"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The salience, acceptance and credibility framework in conjunction with PEA can be used to ensure modelling process and results are effectively communicated. </a:t>
            </a:r>
          </a:p>
          <a:p>
            <a:pPr marL="342900" indent="-342900">
              <a:spcBef>
                <a:spcPts val="1000"/>
              </a:spcBef>
              <a:buFont typeface="Arial" panose="020B0604020202020204" pitchFamily="34" charset="0"/>
              <a:buChar char="•"/>
            </a:pPr>
            <a:r>
              <a:rPr lang="en-GB" dirty="0">
                <a:ea typeface="+mn-lt"/>
              </a:rPr>
              <a:t>Deeper knowledge of the political and societal constraints will enable the modelling team to </a:t>
            </a:r>
            <a:r>
              <a:rPr lang="en-GB" b="1" dirty="0">
                <a:ea typeface="+mn-lt"/>
              </a:rPr>
              <a:t>enhance the model salience</a:t>
            </a:r>
            <a:r>
              <a:rPr lang="en-GB" dirty="0">
                <a:ea typeface="+mn-lt"/>
              </a:rPr>
              <a:t>. </a:t>
            </a:r>
          </a:p>
          <a:p>
            <a:pPr marL="342900" indent="-342900">
              <a:spcBef>
                <a:spcPts val="1000"/>
              </a:spcBef>
              <a:buFont typeface="Arial" panose="020B0604020202020204" pitchFamily="34" charset="0"/>
              <a:buChar char="•"/>
            </a:pPr>
            <a:r>
              <a:rPr lang="en-GB" dirty="0">
                <a:ea typeface="+mn-lt"/>
              </a:rPr>
              <a:t>Stakeholder mapping and analysis of power relations could equip modellers to device context appropriate stakeholders dialogue, and </a:t>
            </a:r>
            <a:r>
              <a:rPr lang="en-GB" b="1" dirty="0">
                <a:ea typeface="+mn-lt"/>
              </a:rPr>
              <a:t>enhance the legitimacy and acceptance of model outputs</a:t>
            </a:r>
            <a:r>
              <a:rPr lang="en-GB" dirty="0">
                <a:ea typeface="+mn-lt"/>
              </a:rPr>
              <a:t>. </a:t>
            </a:r>
          </a:p>
          <a:p>
            <a:pPr marL="342900" indent="-342900">
              <a:spcBef>
                <a:spcPts val="1000"/>
              </a:spcBef>
              <a:buFont typeface="Arial" panose="020B0604020202020204" pitchFamily="34" charset="0"/>
              <a:buChar char="•"/>
            </a:pPr>
            <a:r>
              <a:rPr lang="en-GB" dirty="0">
                <a:ea typeface="+mn-lt"/>
              </a:rPr>
              <a:t>Ensuring assumptions and scenarios correspond with the values held by stakeholders, and devising context relevant ways to communicate outputs, methods and assumptions, </a:t>
            </a:r>
            <a:r>
              <a:rPr lang="en-GB" b="1" dirty="0">
                <a:ea typeface="+mn-lt"/>
              </a:rPr>
              <a:t>can also enhance the credibility</a:t>
            </a:r>
            <a:r>
              <a:rPr lang="en-GB" dirty="0">
                <a:ea typeface="+mn-lt"/>
              </a:rPr>
              <a:t>. </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ea typeface="Open Sans" panose="020B0606030504020204" pitchFamily="34" charset="0"/>
              </a:rPr>
              <a:t>6</a:t>
            </a:r>
            <a:r>
              <a:rPr lang="en-GB" sz="2400" dirty="0">
                <a:solidFill>
                  <a:schemeClr val="accent5"/>
                </a:solidFill>
                <a:ea typeface="Open Sans" panose="020B0606030504020204" pitchFamily="34" charset="0"/>
                <a:sym typeface="Arial"/>
              </a:rPr>
              <a:t>.2 the SAC framework </a:t>
            </a:r>
            <a:r>
              <a:rPr lang="en-GB" sz="2400" dirty="0">
                <a:solidFill>
                  <a:schemeClr val="accent5"/>
                </a:solidFill>
                <a:ea typeface="Open Sans" panose="020B0606030504020204" pitchFamily="34" charset="0"/>
              </a:rPr>
              <a:t>in conjunction with</a:t>
            </a:r>
            <a:r>
              <a:rPr lang="en-GB" sz="2400" dirty="0">
                <a:solidFill>
                  <a:schemeClr val="accent5"/>
                </a:solidFill>
                <a:ea typeface="Open Sans" panose="020B0606030504020204" pitchFamily="34" charset="0"/>
                <a:sym typeface="Arial"/>
              </a:rPr>
              <a:t> PEA</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17</a:t>
            </a:fld>
            <a:endParaRPr lang="sv-SE" sz="1400" b="1" dirty="0">
              <a:solidFill>
                <a:schemeClr val="bg1"/>
              </a:solidFill>
            </a:endParaRPr>
          </a:p>
        </p:txBody>
      </p:sp>
      <p:pic>
        <p:nvPicPr>
          <p:cNvPr id="2" name="Picture 1">
            <a:extLst>
              <a:ext uri="{FF2B5EF4-FFF2-40B4-BE49-F238E27FC236}">
                <a16:creationId xmlns:a16="http://schemas.microsoft.com/office/drawing/2014/main" id="{486DDDC0-1330-E942-8F4D-9D76FDF8E656}"/>
              </a:ext>
            </a:extLst>
          </p:cNvPr>
          <p:cNvPicPr>
            <a:picLocks noChangeAspect="1"/>
          </p:cNvPicPr>
          <p:nvPr/>
        </p:nvPicPr>
        <p:blipFill>
          <a:blip r:embed="rId3">
            <a:alphaModFix amt="12000"/>
          </a:blip>
          <a:stretch>
            <a:fillRect/>
          </a:stretch>
        </p:blipFill>
        <p:spPr>
          <a:xfrm>
            <a:off x="6539347" y="658617"/>
            <a:ext cx="5652653" cy="5244305"/>
          </a:xfrm>
          <a:prstGeom prst="rect">
            <a:avLst/>
          </a:prstGeom>
        </p:spPr>
      </p:pic>
    </p:spTree>
    <p:extLst>
      <p:ext uri="{BB962C8B-B14F-4D97-AF65-F5344CB8AC3E}">
        <p14:creationId xmlns:p14="http://schemas.microsoft.com/office/powerpoint/2010/main" val="187499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3AB757-69F4-35F1-EB5B-BE022AAA4227}"/>
              </a:ext>
            </a:extLst>
          </p:cNvPr>
          <p:cNvSpPr txBox="1">
            <a:spLocks/>
          </p:cNvSpPr>
          <p:nvPr/>
        </p:nvSpPr>
        <p:spPr>
          <a:xfrm>
            <a:off x="493854" y="4881562"/>
            <a:ext cx="6193082" cy="1366157"/>
          </a:xfrm>
          <a:prstGeom prst="rect">
            <a:avLst/>
          </a:prstGeom>
          <a:no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b="0" kern="0" dirty="0">
                <a:ea typeface="Open Sans" pitchFamily="2" charset="0"/>
              </a:rPr>
              <a:t>6.3 Getting the process right</a:t>
            </a:r>
            <a:endParaRPr lang="en-US" b="0" kern="0" dirty="0">
              <a:ea typeface="Open Sans" pitchFamily="2" charset="0"/>
            </a:endParaRPr>
          </a:p>
        </p:txBody>
      </p:sp>
      <p:sp>
        <p:nvSpPr>
          <p:cNvPr id="7" name="Slide Number Placeholder 1">
            <a:extLst>
              <a:ext uri="{FF2B5EF4-FFF2-40B4-BE49-F238E27FC236}">
                <a16:creationId xmlns:a16="http://schemas.microsoft.com/office/drawing/2014/main" id="{6C7448E7-3D4F-A744-C501-9ACBFCD210EC}"/>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18</a:t>
            </a:fld>
            <a:endParaRPr lang="sv-SE" sz="1400" b="1" dirty="0">
              <a:solidFill>
                <a:schemeClr val="bg1"/>
              </a:solidFill>
            </a:endParaRPr>
          </a:p>
        </p:txBody>
      </p:sp>
    </p:spTree>
    <p:extLst>
      <p:ext uri="{BB962C8B-B14F-4D97-AF65-F5344CB8AC3E}">
        <p14:creationId xmlns:p14="http://schemas.microsoft.com/office/powerpoint/2010/main" val="79815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26054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To ensure that the research process is effective and yields useful insights, researchers can follow these steps: </a:t>
            </a:r>
          </a:p>
          <a:p>
            <a:pPr marL="342900" indent="-342900">
              <a:spcBef>
                <a:spcPts val="1000"/>
              </a:spcBef>
              <a:buFont typeface="Arial" panose="020B0604020202020204" pitchFamily="34" charset="0"/>
              <a:buChar char="•"/>
            </a:pPr>
            <a:r>
              <a:rPr lang="en-GB" dirty="0"/>
              <a:t>Have a clear vision of statement and objectives.</a:t>
            </a:r>
          </a:p>
          <a:p>
            <a:pPr marL="342900" indent="-342900">
              <a:spcBef>
                <a:spcPts val="1000"/>
              </a:spcBef>
              <a:buFont typeface="Arial" panose="020B0604020202020204" pitchFamily="34" charset="0"/>
              <a:buChar char="•"/>
            </a:pPr>
            <a:r>
              <a:rPr lang="en-GB" dirty="0"/>
              <a:t>Triangulate to increase the validity and reliability of findings</a:t>
            </a:r>
          </a:p>
          <a:p>
            <a:pPr marL="342900" indent="-342900">
              <a:spcBef>
                <a:spcPts val="1000"/>
              </a:spcBef>
              <a:buFont typeface="Arial" panose="020B0604020202020204" pitchFamily="34" charset="0"/>
              <a:buChar char="•"/>
            </a:pPr>
            <a:r>
              <a:rPr lang="en-GB" dirty="0">
                <a:ea typeface="+mn-lt"/>
              </a:rPr>
              <a:t>Collaborative with sector/subject experts and other relevant stakeholders.</a:t>
            </a:r>
          </a:p>
          <a:p>
            <a:pPr marL="342900" indent="-342900">
              <a:spcBef>
                <a:spcPts val="1000"/>
              </a:spcBef>
              <a:buFont typeface="Arial" panose="020B0604020202020204" pitchFamily="34" charset="0"/>
              <a:buChar char="•"/>
            </a:pPr>
            <a:r>
              <a:rPr lang="en-GB" dirty="0">
                <a:ea typeface="+mn-lt"/>
              </a:rPr>
              <a:t>Consider the ethical implications and act accordingly.</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5.3 </a:t>
            </a:r>
            <a:r>
              <a:rPr lang="en-GB" sz="2400" dirty="0">
                <a:solidFill>
                  <a:schemeClr val="accent5"/>
                </a:solidFill>
                <a:ea typeface="Open Sans" panose="020B0606030504020204" pitchFamily="34" charset="0"/>
              </a:rPr>
              <a:t>Getting the process right:</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19</a:t>
            </a:fld>
            <a:endParaRPr lang="sv-SE" sz="1400" b="1" dirty="0">
              <a:solidFill>
                <a:schemeClr val="bg1"/>
              </a:solidFill>
            </a:endParaRPr>
          </a:p>
        </p:txBody>
      </p:sp>
    </p:spTree>
    <p:extLst>
      <p:ext uri="{BB962C8B-B14F-4D97-AF65-F5344CB8AC3E}">
        <p14:creationId xmlns:p14="http://schemas.microsoft.com/office/powerpoint/2010/main" val="2281612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5F12-A49C-88C1-5C9F-6B32D3CC55B1}"/>
              </a:ext>
            </a:extLst>
          </p:cNvPr>
          <p:cNvSpPr>
            <a:spLocks noGrp="1"/>
          </p:cNvSpPr>
          <p:nvPr>
            <p:ph type="title"/>
          </p:nvPr>
        </p:nvSpPr>
        <p:spPr/>
        <p:txBody>
          <a:bodyPr>
            <a:normAutofit/>
          </a:bodyPr>
          <a:lstStyle/>
          <a:p>
            <a:r>
              <a:rPr lang="en-GB" dirty="0">
                <a:latin typeface="Open Sans" pitchFamily="2" charset="0"/>
                <a:ea typeface="Open Sans" pitchFamily="2" charset="0"/>
                <a:cs typeface="Open Sans" pitchFamily="2" charset="0"/>
              </a:rPr>
              <a:t>Lecture 6: </a:t>
            </a:r>
            <a:r>
              <a:rPr lang="en-GB">
                <a:latin typeface="Open Sans" pitchFamily="2" charset="0"/>
                <a:ea typeface="Open Sans" pitchFamily="2" charset="0"/>
                <a:cs typeface="Open Sans" pitchFamily="2" charset="0"/>
              </a:rPr>
              <a:t>Learning Outcomes</a:t>
            </a:r>
            <a:endParaRPr lang="en-US" dirty="0">
              <a:latin typeface="Open Sans" pitchFamily="2" charset="0"/>
              <a:ea typeface="Open Sans" pitchFamily="2" charset="0"/>
              <a:cs typeface="Open Sans" pitchFamily="2" charset="0"/>
            </a:endParaRPr>
          </a:p>
        </p:txBody>
      </p:sp>
      <p:sp>
        <p:nvSpPr>
          <p:cNvPr id="3" name="Text Placeholder 2">
            <a:extLst>
              <a:ext uri="{FF2B5EF4-FFF2-40B4-BE49-F238E27FC236}">
                <a16:creationId xmlns:a16="http://schemas.microsoft.com/office/drawing/2014/main" id="{06CA5ECE-8B2B-3AC8-DD43-3C7959BB2511}"/>
              </a:ext>
            </a:extLst>
          </p:cNvPr>
          <p:cNvSpPr>
            <a:spLocks noGrp="1"/>
          </p:cNvSpPr>
          <p:nvPr>
            <p:ph type="body" idx="12"/>
          </p:nvPr>
        </p:nvSpPr>
        <p:spPr>
          <a:xfrm>
            <a:off x="834080" y="2076334"/>
            <a:ext cx="7301460" cy="4009674"/>
          </a:xfrm>
        </p:spPr>
        <p:txBody>
          <a:bodyPr/>
          <a:lstStyle/>
          <a:p>
            <a:r>
              <a:rPr lang="en-US" dirty="0">
                <a:ea typeface="Open Sans" pitchFamily="2" charset="0"/>
              </a:rPr>
              <a:t>ILO1. Understand how to integrate a political economy lens at various stages of a modelling research. </a:t>
            </a:r>
          </a:p>
          <a:p>
            <a:r>
              <a:rPr lang="en-US" dirty="0">
                <a:ea typeface="Open Sans" pitchFamily="2" charset="0"/>
              </a:rPr>
              <a:t>ILO2. Understand how to link modelling research with decision making in the context of policymaking</a:t>
            </a:r>
          </a:p>
          <a:p>
            <a:r>
              <a:rPr lang="en-US" dirty="0">
                <a:ea typeface="Open Sans" pitchFamily="2" charset="0"/>
              </a:rPr>
              <a:t>ILO2. Explain what practical steps to take to ensure a PEA is done right and ethically</a:t>
            </a:r>
            <a:endParaRPr lang="en-US" dirty="0"/>
          </a:p>
        </p:txBody>
      </p:sp>
      <p:sp>
        <p:nvSpPr>
          <p:cNvPr id="4" name="Text Placeholder 3">
            <a:extLst>
              <a:ext uri="{FF2B5EF4-FFF2-40B4-BE49-F238E27FC236}">
                <a16:creationId xmlns:a16="http://schemas.microsoft.com/office/drawing/2014/main" id="{4B2A221A-8E79-E099-1E34-C2C408893C3A}"/>
              </a:ext>
            </a:extLst>
          </p:cNvPr>
          <p:cNvSpPr>
            <a:spLocks noGrp="1"/>
          </p:cNvSpPr>
          <p:nvPr>
            <p:ph type="body" idx="13"/>
          </p:nvPr>
        </p:nvSpPr>
        <p:spPr>
          <a:xfrm>
            <a:off x="834080" y="1321595"/>
            <a:ext cx="6840883" cy="604836"/>
          </a:xfrm>
        </p:spPr>
        <p:txBody>
          <a:bodyPr/>
          <a:lstStyle/>
          <a:p>
            <a:r>
              <a:rPr lang="en-US" b="0" dirty="0"/>
              <a:t>By the end of this lecture, you will be able to: </a:t>
            </a:r>
          </a:p>
          <a:p>
            <a:r>
              <a:rPr lang="en-US" dirty="0"/>
              <a:t> </a:t>
            </a:r>
          </a:p>
        </p:txBody>
      </p:sp>
      <p:sp>
        <p:nvSpPr>
          <p:cNvPr id="5" name="Slide Number Placeholder 1">
            <a:extLst>
              <a:ext uri="{FF2B5EF4-FFF2-40B4-BE49-F238E27FC236}">
                <a16:creationId xmlns:a16="http://schemas.microsoft.com/office/drawing/2014/main" id="{5392CA4C-DE1B-DCB7-6475-1B186C76B28B}"/>
              </a:ext>
            </a:extLst>
          </p:cNvPr>
          <p:cNvSpPr>
            <a:spLocks noGrp="1"/>
          </p:cNvSpPr>
          <p:nvPr>
            <p:ph type="sldNum" idx="11"/>
          </p:nvPr>
        </p:nvSpPr>
        <p:spPr>
          <a:xfrm>
            <a:off x="11798300" y="6565900"/>
            <a:ext cx="393700" cy="292100"/>
          </a:xfrm>
        </p:spPr>
        <p:txBody>
          <a:bodyPr/>
          <a:lstStyle/>
          <a:p>
            <a:fld id="{00000000-1234-1234-1234-123412341234}" type="slidenum">
              <a:rPr lang="sv-SE" sz="1400" smtClean="0"/>
              <a:pPr/>
              <a:t>2</a:t>
            </a:fld>
            <a:endParaRPr lang="sv-SE" sz="1400" dirty="0"/>
          </a:p>
        </p:txBody>
      </p:sp>
    </p:spTree>
    <p:extLst>
      <p:ext uri="{BB962C8B-B14F-4D97-AF65-F5344CB8AC3E}">
        <p14:creationId xmlns:p14="http://schemas.microsoft.com/office/powerpoint/2010/main" val="387769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64586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Clearly define the research question: </a:t>
            </a:r>
          </a:p>
          <a:p>
            <a:endParaRPr lang="en-GB" dirty="0"/>
          </a:p>
          <a:p>
            <a:pPr marL="342900" indent="-342900">
              <a:buFont typeface="Arial" panose="020B0604020202020204" pitchFamily="34" charset="0"/>
              <a:buChar char="•"/>
            </a:pPr>
            <a:r>
              <a:rPr lang="en-GB" dirty="0"/>
              <a:t>Before beginning, it is essential to have a clear vision and statement of objectives as well as focused research question. This will help guide the process and ensure that it is relevant and useful.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Choose methods appropriate and relevant to the context. Political economy research often requires a mixed-methods approach, combining qualitative and quantitative data, such as economic indicators and political data. </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methods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20</a:t>
            </a:fld>
            <a:endParaRPr lang="sv-SE" sz="1400" b="1" dirty="0">
              <a:solidFill>
                <a:schemeClr val="bg1"/>
              </a:solidFill>
            </a:endParaRPr>
          </a:p>
        </p:txBody>
      </p:sp>
    </p:spTree>
    <p:extLst>
      <p:ext uri="{BB962C8B-B14F-4D97-AF65-F5344CB8AC3E}">
        <p14:creationId xmlns:p14="http://schemas.microsoft.com/office/powerpoint/2010/main" val="159859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70824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ea typeface="+mn-lt"/>
              </a:rPr>
              <a:t>When conducting a PEA it is important to triangulate using multiple datasets, methods and sources of information. </a:t>
            </a:r>
          </a:p>
          <a:p>
            <a:endParaRPr lang="en-GB" dirty="0">
              <a:ea typeface="+mn-lt"/>
            </a:endParaRPr>
          </a:p>
          <a:p>
            <a:r>
              <a:rPr lang="en-GB" dirty="0">
                <a:ea typeface="+mn-lt"/>
              </a:rPr>
              <a:t>Triangulation can:</a:t>
            </a:r>
          </a:p>
          <a:p>
            <a:pPr marL="342900" indent="-342900">
              <a:buFont typeface="Arial" panose="020B0604020202020204" pitchFamily="34" charset="0"/>
              <a:buChar char="•"/>
            </a:pPr>
            <a:r>
              <a:rPr lang="en-GB" dirty="0"/>
              <a:t>Help to ensure findings are accurate and reliable;</a:t>
            </a:r>
          </a:p>
          <a:p>
            <a:pPr marL="342900" indent="-342900">
              <a:buFont typeface="Arial" panose="020B0604020202020204" pitchFamily="34" charset="0"/>
              <a:buChar char="•"/>
            </a:pPr>
            <a:r>
              <a:rPr lang="en-GB" dirty="0"/>
              <a:t>Minimise the impact of researcher bias..</a:t>
            </a:r>
          </a:p>
          <a:p>
            <a:pPr marL="342900" indent="-342900">
              <a:buFont typeface="Arial" panose="020B0604020202020204" pitchFamily="34" charset="0"/>
              <a:buChar char="•"/>
            </a:pPr>
            <a:r>
              <a:rPr lang="en-GB" dirty="0"/>
              <a:t>Increase the generalisability of findings.</a:t>
            </a:r>
          </a:p>
          <a:p>
            <a:pPr marL="342900" indent="-342900">
              <a:buFont typeface="Arial" panose="020B0604020202020204" pitchFamily="34" charset="0"/>
              <a:buChar char="•"/>
            </a:pPr>
            <a:r>
              <a:rPr lang="en-GB" dirty="0"/>
              <a:t>Ensure analysis are representative of the broader context.</a:t>
            </a:r>
          </a:p>
          <a:p>
            <a:pPr marL="342900" indent="-342900">
              <a:buFont typeface="Arial" panose="020B0604020202020204" pitchFamily="34" charset="0"/>
              <a:buChar char="•"/>
            </a:pPr>
            <a:r>
              <a:rPr lang="en-GB" dirty="0"/>
              <a:t>Provide a more complete and nuanced understanding.</a:t>
            </a:r>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triangulation </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21</a:t>
            </a:fld>
            <a:endParaRPr lang="sv-SE" sz="1400" b="1" dirty="0">
              <a:solidFill>
                <a:schemeClr val="bg1"/>
              </a:solidFill>
            </a:endParaRPr>
          </a:p>
        </p:txBody>
      </p:sp>
      <p:pic>
        <p:nvPicPr>
          <p:cNvPr id="3" name="Picture 2">
            <a:extLst>
              <a:ext uri="{FF2B5EF4-FFF2-40B4-BE49-F238E27FC236}">
                <a16:creationId xmlns:a16="http://schemas.microsoft.com/office/drawing/2014/main" id="{AFA3C5D9-F185-9A4B-816D-E82C72069ECC}"/>
              </a:ext>
            </a:extLst>
          </p:cNvPr>
          <p:cNvPicPr>
            <a:picLocks noChangeAspect="1"/>
          </p:cNvPicPr>
          <p:nvPr/>
        </p:nvPicPr>
        <p:blipFill>
          <a:blip r:embed="rId3">
            <a:alphaModFix amt="50000"/>
          </a:blip>
          <a:stretch>
            <a:fillRect/>
          </a:stretch>
        </p:blipFill>
        <p:spPr>
          <a:xfrm>
            <a:off x="7092813" y="1099580"/>
            <a:ext cx="4804376" cy="4804376"/>
          </a:xfrm>
          <a:prstGeom prst="rect">
            <a:avLst/>
          </a:prstGeom>
        </p:spPr>
      </p:pic>
    </p:spTree>
    <p:extLst>
      <p:ext uri="{BB962C8B-B14F-4D97-AF65-F5344CB8AC3E}">
        <p14:creationId xmlns:p14="http://schemas.microsoft.com/office/powerpoint/2010/main" val="423932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10181897"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ea typeface="+mn-lt"/>
              </a:rPr>
              <a:t>Conducting a PEA in collaboration could help to develop a shared understanding of the constraints and opportunities, provide the basis for shared vision and joint action. </a:t>
            </a:r>
          </a:p>
          <a:p>
            <a:endParaRPr lang="en-GB" dirty="0"/>
          </a:p>
          <a:p>
            <a:r>
              <a:rPr lang="en-GB" dirty="0"/>
              <a:t>Collaborative approach would:</a:t>
            </a:r>
          </a:p>
          <a:p>
            <a:pPr marL="342900" indent="-342900">
              <a:buFont typeface="Arial" panose="020B0604020202020204" pitchFamily="34" charset="0"/>
              <a:buChar char="•"/>
            </a:pPr>
            <a:r>
              <a:rPr lang="en-GB" dirty="0"/>
              <a:t>Enhance understanding as different expertise and perspectives provide a nuanced understanding of the dynamics and potential roadblocks. </a:t>
            </a:r>
          </a:p>
          <a:p>
            <a:pPr marL="342900" indent="-342900">
              <a:buFont typeface="Arial" panose="020B0604020202020204" pitchFamily="34" charset="0"/>
              <a:buChar char="•"/>
            </a:pPr>
            <a:r>
              <a:rPr lang="en-GB" dirty="0"/>
              <a:t>Increase stakeholders ownership of the outcomes and support the outcomes; and</a:t>
            </a:r>
          </a:p>
          <a:p>
            <a:pPr marL="342900" indent="-342900">
              <a:buFont typeface="Arial" panose="020B0604020202020204" pitchFamily="34" charset="0"/>
              <a:buChar char="•"/>
            </a:pPr>
            <a:r>
              <a:rPr lang="en-GB" dirty="0"/>
              <a:t>Identify and address the social and political feasibility challenges from early on and improve acceptance, as well as allow for more effective planning.</a:t>
            </a:r>
          </a:p>
          <a:p>
            <a:endParaRPr lang="en-GB" dirty="0"/>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6.3 Getting the process right: collaboration  </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22</a:t>
            </a:fld>
            <a:endParaRPr lang="sv-SE" sz="1400" b="1" dirty="0">
              <a:solidFill>
                <a:schemeClr val="bg1"/>
              </a:solidFill>
            </a:endParaRPr>
          </a:p>
        </p:txBody>
      </p:sp>
      <p:pic>
        <p:nvPicPr>
          <p:cNvPr id="7" name="Picture 6">
            <a:extLst>
              <a:ext uri="{FF2B5EF4-FFF2-40B4-BE49-F238E27FC236}">
                <a16:creationId xmlns:a16="http://schemas.microsoft.com/office/drawing/2014/main" id="{28A6DE55-4E5A-A84F-9360-C6A6C63A5BBE}"/>
              </a:ext>
            </a:extLst>
          </p:cNvPr>
          <p:cNvPicPr>
            <a:picLocks noChangeAspect="1"/>
          </p:cNvPicPr>
          <p:nvPr/>
        </p:nvPicPr>
        <p:blipFill>
          <a:blip r:embed="rId3">
            <a:alphaModFix amt="15000"/>
          </a:blip>
          <a:stretch>
            <a:fillRect/>
          </a:stretch>
        </p:blipFill>
        <p:spPr>
          <a:xfrm>
            <a:off x="6366886" y="532021"/>
            <a:ext cx="5628264" cy="5628264"/>
          </a:xfrm>
          <a:prstGeom prst="rect">
            <a:avLst/>
          </a:prstGeom>
        </p:spPr>
      </p:pic>
    </p:spTree>
    <p:extLst>
      <p:ext uri="{BB962C8B-B14F-4D97-AF65-F5344CB8AC3E}">
        <p14:creationId xmlns:p14="http://schemas.microsoft.com/office/powerpoint/2010/main" val="129663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771993"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PEA sometimes involves sensitive topics with ethical implications. Hence, the team need to be aware and take steps to ensure that analysis is conducted ethically. </a:t>
            </a:r>
          </a:p>
          <a:p>
            <a:endParaRPr lang="en-GB" dirty="0"/>
          </a:p>
          <a:p>
            <a:r>
              <a:rPr lang="en-GB" dirty="0"/>
              <a:t>Some potential ethical issues to consider:</a:t>
            </a:r>
          </a:p>
          <a:p>
            <a:pPr marL="800100" lvl="1" indent="-342900">
              <a:buFont typeface="Arial" panose="020B0604020202020204" pitchFamily="34" charset="0"/>
              <a:buChar char="•"/>
            </a:pPr>
            <a:r>
              <a:rPr lang="en-GB" sz="2000" dirty="0"/>
              <a:t>Privacy and confidentiality: ensure that confidential information is kept secure.</a:t>
            </a:r>
          </a:p>
          <a:p>
            <a:pPr marL="800100" lvl="1" indent="-342900">
              <a:buFont typeface="Arial" panose="020B0604020202020204" pitchFamily="34" charset="0"/>
              <a:buChar char="•"/>
            </a:pPr>
            <a:r>
              <a:rPr lang="en-GB" sz="2000" dirty="0"/>
              <a:t>Informed consent: ensure participants are fully informed of the purpose.</a:t>
            </a:r>
          </a:p>
          <a:p>
            <a:pPr marL="800100" lvl="1" indent="-342900">
              <a:buFont typeface="Arial" panose="020B0604020202020204" pitchFamily="34" charset="0"/>
              <a:buChar char="•"/>
            </a:pPr>
            <a:r>
              <a:rPr lang="en-GB" sz="2000" dirty="0"/>
              <a:t>Political neutrality: conduct discussions in a neutral and objective manner. </a:t>
            </a:r>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ethical considerations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23</a:t>
            </a:fld>
            <a:endParaRPr lang="sv-SE" sz="1400" b="1" dirty="0">
              <a:solidFill>
                <a:schemeClr val="bg1"/>
              </a:solidFill>
            </a:endParaRPr>
          </a:p>
        </p:txBody>
      </p:sp>
    </p:spTree>
    <p:extLst>
      <p:ext uri="{BB962C8B-B14F-4D97-AF65-F5344CB8AC3E}">
        <p14:creationId xmlns:p14="http://schemas.microsoft.com/office/powerpoint/2010/main" val="63204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0D29F0-4097-1C95-3351-F43E91DF26C0}"/>
              </a:ext>
            </a:extLst>
          </p:cNvPr>
          <p:cNvSpPr>
            <a:spLocks noGrp="1"/>
          </p:cNvSpPr>
          <p:nvPr>
            <p:ph type="title"/>
          </p:nvPr>
        </p:nvSpPr>
        <p:spPr>
          <a:xfrm>
            <a:off x="839788" y="0"/>
            <a:ext cx="10515600" cy="1325563"/>
          </a:xfrm>
        </p:spPr>
        <p:txBody>
          <a:bodyPr/>
          <a:lstStyle/>
          <a:p>
            <a:r>
              <a:rPr lang="en-GB" sz="3200" dirty="0">
                <a:latin typeface="Arial" panose="020B0604020202020204" pitchFamily="34" charset="0"/>
                <a:cs typeface="Arial" panose="020B0604020202020204" pitchFamily="34" charset="0"/>
              </a:rPr>
              <a:t>Lecture 6 References</a:t>
            </a:r>
          </a:p>
        </p:txBody>
      </p:sp>
      <p:sp>
        <p:nvSpPr>
          <p:cNvPr id="5" name="Text Placeholder 2">
            <a:extLst>
              <a:ext uri="{FF2B5EF4-FFF2-40B4-BE49-F238E27FC236}">
                <a16:creationId xmlns:a16="http://schemas.microsoft.com/office/drawing/2014/main" id="{12EAB48B-02AC-326D-A622-326996DE8C57}"/>
              </a:ext>
            </a:extLst>
          </p:cNvPr>
          <p:cNvSpPr>
            <a:spLocks noGrp="1"/>
          </p:cNvSpPr>
          <p:nvPr>
            <p:ph type="body" idx="2"/>
          </p:nvPr>
        </p:nvSpPr>
        <p:spPr>
          <a:xfrm>
            <a:off x="839787" y="1346930"/>
            <a:ext cx="9187082" cy="5161446"/>
          </a:xfrm>
        </p:spPr>
        <p:txBody>
          <a:bodyPr>
            <a:normAutofit/>
          </a:bodyPr>
          <a:lstStyle/>
          <a:p>
            <a:r>
              <a:rPr lang="en-GB" dirty="0" err="1">
                <a:latin typeface="Arial" panose="020B0604020202020204" pitchFamily="34" charset="0"/>
                <a:cs typeface="Arial" panose="020B0604020202020204" pitchFamily="34" charset="0"/>
              </a:rPr>
              <a:t>Cairney</a:t>
            </a:r>
            <a:r>
              <a:rPr lang="en-GB" dirty="0">
                <a:latin typeface="Arial" panose="020B0604020202020204" pitchFamily="34" charset="0"/>
                <a:cs typeface="Arial" panose="020B0604020202020204" pitchFamily="34" charset="0"/>
              </a:rPr>
              <a:t>, P. (2016). The Politics of Evidence-Based Policy Making. Palgrave Macmillan UK. </a:t>
            </a:r>
          </a:p>
          <a:p>
            <a:r>
              <a:rPr lang="en-GB" dirty="0">
                <a:latin typeface="Arial" panose="020B0604020202020204" pitchFamily="34" charset="0"/>
                <a:cs typeface="Arial" panose="020B0604020202020204" pitchFamily="34" charset="0"/>
              </a:rPr>
              <a:t>Cash D., Clark W., </a:t>
            </a:r>
            <a:r>
              <a:rPr lang="en-GB" dirty="0" err="1">
                <a:latin typeface="Arial" panose="020B0604020202020204" pitchFamily="34" charset="0"/>
                <a:cs typeface="Arial" panose="020B0604020202020204" pitchFamily="34" charset="0"/>
              </a:rPr>
              <a:t>Alcock</a:t>
            </a:r>
            <a:r>
              <a:rPr lang="en-GB" dirty="0">
                <a:latin typeface="Arial" panose="020B0604020202020204" pitchFamily="34" charset="0"/>
                <a:cs typeface="Arial" panose="020B0604020202020204" pitchFamily="34" charset="0"/>
              </a:rPr>
              <a:t> F., Dickson N., </a:t>
            </a:r>
            <a:r>
              <a:rPr lang="en-GB" dirty="0" err="1">
                <a:latin typeface="Arial" panose="020B0604020202020204" pitchFamily="34" charset="0"/>
                <a:cs typeface="Arial" panose="020B0604020202020204" pitchFamily="34" charset="0"/>
              </a:rPr>
              <a:t>Eckley</a:t>
            </a:r>
            <a:r>
              <a:rPr lang="en-GB" dirty="0">
                <a:latin typeface="Arial" panose="020B0604020202020204" pitchFamily="34" charset="0"/>
                <a:cs typeface="Arial" panose="020B0604020202020204" pitchFamily="34" charset="0"/>
              </a:rPr>
              <a:t> N. and J., J. (2002). Salience, Credibility, Legitimacy and Boundaries: Linking Research, Assessment and Decision Making. KSG Faculty Research Working Paper Series. Cambridge, MA: Harvard University. </a:t>
            </a:r>
          </a:p>
          <a:p>
            <a:r>
              <a:rPr lang="en-GB" dirty="0">
                <a:latin typeface="Arial" panose="020B0604020202020204" pitchFamily="34" charset="0"/>
                <a:cs typeface="Arial" panose="020B0604020202020204" pitchFamily="34" charset="0"/>
              </a:rPr>
              <a:t>De </a:t>
            </a:r>
            <a:r>
              <a:rPr lang="en-GB" dirty="0" err="1">
                <a:latin typeface="Arial" panose="020B0604020202020204" pitchFamily="34" charset="0"/>
                <a:cs typeface="Arial" panose="020B0604020202020204" pitchFamily="34" charset="0"/>
              </a:rPr>
              <a:t>Marchi</a:t>
            </a:r>
            <a:r>
              <a:rPr lang="en-GB" dirty="0">
                <a:latin typeface="Arial" panose="020B0604020202020204" pitchFamily="34" charset="0"/>
                <a:cs typeface="Arial" panose="020B0604020202020204" pitchFamily="34" charset="0"/>
              </a:rPr>
              <a:t>, G., </a:t>
            </a:r>
            <a:r>
              <a:rPr lang="en-GB" dirty="0" err="1">
                <a:latin typeface="Arial" panose="020B0604020202020204" pitchFamily="34" charset="0"/>
                <a:cs typeface="Arial" panose="020B0604020202020204" pitchFamily="34" charset="0"/>
              </a:rPr>
              <a:t>Lucertini</a:t>
            </a:r>
            <a:r>
              <a:rPr lang="en-GB" dirty="0">
                <a:latin typeface="Arial" panose="020B0604020202020204" pitchFamily="34" charset="0"/>
                <a:cs typeface="Arial" panose="020B0604020202020204" pitchFamily="34" charset="0"/>
              </a:rPr>
              <a:t>, G. </a:t>
            </a:r>
            <a:r>
              <a:rPr lang="en-GB" dirty="0" err="1">
                <a:latin typeface="Arial" panose="020B0604020202020204" pitchFamily="34" charset="0"/>
                <a:cs typeface="Arial" panose="020B0604020202020204" pitchFamily="34" charset="0"/>
              </a:rPr>
              <a:t>Tsouki`as</a:t>
            </a:r>
            <a:r>
              <a:rPr lang="en-GB" dirty="0">
                <a:latin typeface="Arial" panose="020B0604020202020204" pitchFamily="34" charset="0"/>
                <a:cs typeface="Arial" panose="020B0604020202020204" pitchFamily="34" charset="0"/>
              </a:rPr>
              <a:t>, A. (2016). From evidence-based policy-making to policy analytics. Annals of Operations Research 236(1), 15–38. </a:t>
            </a:r>
          </a:p>
          <a:p>
            <a:pPr marL="0" indent="0">
              <a:buNone/>
            </a:pPr>
            <a:endParaRPr lang="en-GB"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DABA5452-1F88-AFA2-A232-68D53E6E314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24</a:t>
            </a:fld>
            <a:endParaRPr lang="sv-SE" sz="1400" b="1" dirty="0">
              <a:solidFill>
                <a:schemeClr val="bg1"/>
              </a:solidFill>
            </a:endParaRPr>
          </a:p>
        </p:txBody>
      </p:sp>
    </p:spTree>
    <p:extLst>
      <p:ext uri="{BB962C8B-B14F-4D97-AF65-F5344CB8AC3E}">
        <p14:creationId xmlns:p14="http://schemas.microsoft.com/office/powerpoint/2010/main" val="259625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0D29F0-4097-1C95-3351-F43E91DF26C0}"/>
              </a:ext>
            </a:extLst>
          </p:cNvPr>
          <p:cNvSpPr>
            <a:spLocks noGrp="1"/>
          </p:cNvSpPr>
          <p:nvPr>
            <p:ph type="title"/>
          </p:nvPr>
        </p:nvSpPr>
        <p:spPr>
          <a:xfrm>
            <a:off x="839788" y="0"/>
            <a:ext cx="10515600" cy="1325563"/>
          </a:xfrm>
        </p:spPr>
        <p:txBody>
          <a:bodyPr/>
          <a:lstStyle/>
          <a:p>
            <a:r>
              <a:rPr lang="en-GB" sz="3200" dirty="0">
                <a:latin typeface="Arial" panose="020B0604020202020204" pitchFamily="34" charset="0"/>
                <a:cs typeface="Arial" panose="020B0604020202020204" pitchFamily="34" charset="0"/>
              </a:rPr>
              <a:t>Lecture 6 References</a:t>
            </a:r>
          </a:p>
        </p:txBody>
      </p:sp>
      <p:sp>
        <p:nvSpPr>
          <p:cNvPr id="5" name="Text Placeholder 2">
            <a:extLst>
              <a:ext uri="{FF2B5EF4-FFF2-40B4-BE49-F238E27FC236}">
                <a16:creationId xmlns:a16="http://schemas.microsoft.com/office/drawing/2014/main" id="{12EAB48B-02AC-326D-A622-326996DE8C57}"/>
              </a:ext>
            </a:extLst>
          </p:cNvPr>
          <p:cNvSpPr>
            <a:spLocks noGrp="1"/>
          </p:cNvSpPr>
          <p:nvPr>
            <p:ph type="body" idx="2"/>
          </p:nvPr>
        </p:nvSpPr>
        <p:spPr>
          <a:xfrm>
            <a:off x="839787" y="1346930"/>
            <a:ext cx="9187082" cy="5161446"/>
          </a:xfrm>
        </p:spPr>
        <p:txBody>
          <a:bodyPr>
            <a:normAutofit/>
          </a:bodyPr>
          <a:lstStyle/>
          <a:p>
            <a:r>
              <a:rPr lang="en-GB" dirty="0" err="1">
                <a:latin typeface="Arial" panose="020B0604020202020204" pitchFamily="34" charset="0"/>
                <a:ea typeface="Times New Roman" panose="02020603050405020304" pitchFamily="18" charset="0"/>
                <a:cs typeface="Arial" panose="020B0604020202020204" pitchFamily="34" charset="0"/>
              </a:rPr>
              <a:t>Menocal</a:t>
            </a:r>
            <a:r>
              <a:rPr lang="en-GB" dirty="0">
                <a:latin typeface="Arial" panose="020B0604020202020204" pitchFamily="34" charset="0"/>
                <a:ea typeface="Times New Roman" panose="02020603050405020304" pitchFamily="18" charset="0"/>
                <a:cs typeface="Arial" panose="020B0604020202020204" pitchFamily="34" charset="0"/>
              </a:rPr>
              <a:t> AR, Cassidy M, Swift S, </a:t>
            </a:r>
            <a:r>
              <a:rPr lang="en-GB" dirty="0" err="1">
                <a:latin typeface="Arial" panose="020B0604020202020204" pitchFamily="34" charset="0"/>
                <a:ea typeface="Times New Roman" panose="02020603050405020304" pitchFamily="18" charset="0"/>
                <a:cs typeface="Arial" panose="020B0604020202020204" pitchFamily="34" charset="0"/>
              </a:rPr>
              <a:t>Jacobstein</a:t>
            </a:r>
            <a:r>
              <a:rPr lang="en-GB" dirty="0">
                <a:latin typeface="Arial" panose="020B0604020202020204" pitchFamily="34" charset="0"/>
                <a:ea typeface="Times New Roman" panose="02020603050405020304" pitchFamily="18" charset="0"/>
                <a:cs typeface="Arial" panose="020B0604020202020204" pitchFamily="34" charset="0"/>
              </a:rPr>
              <a:t> D, </a:t>
            </a:r>
            <a:r>
              <a:rPr lang="en-GB" dirty="0" err="1">
                <a:latin typeface="Arial" panose="020B0604020202020204" pitchFamily="34" charset="0"/>
                <a:ea typeface="Times New Roman" panose="02020603050405020304" pitchFamily="18" charset="0"/>
                <a:cs typeface="Arial" panose="020B0604020202020204" pitchFamily="34" charset="0"/>
              </a:rPr>
              <a:t>Rothblum</a:t>
            </a:r>
            <a:r>
              <a:rPr lang="en-GB" dirty="0">
                <a:latin typeface="Arial" panose="020B0604020202020204" pitchFamily="34" charset="0"/>
                <a:ea typeface="Times New Roman" panose="02020603050405020304" pitchFamily="18" charset="0"/>
                <a:cs typeface="Arial" panose="020B0604020202020204" pitchFamily="34" charset="0"/>
              </a:rPr>
              <a:t> C, </a:t>
            </a:r>
            <a:r>
              <a:rPr lang="en-GB" dirty="0" err="1">
                <a:latin typeface="Arial" panose="020B0604020202020204" pitchFamily="34" charset="0"/>
                <a:ea typeface="Times New Roman" panose="02020603050405020304" pitchFamily="18" charset="0"/>
                <a:cs typeface="Arial" panose="020B0604020202020204" pitchFamily="34" charset="0"/>
              </a:rPr>
              <a:t>Tservil</a:t>
            </a:r>
            <a:r>
              <a:rPr lang="en-GB" dirty="0">
                <a:latin typeface="Arial" panose="020B0604020202020204" pitchFamily="34" charset="0"/>
                <a:ea typeface="Times New Roman" panose="02020603050405020304" pitchFamily="18" charset="0"/>
                <a:cs typeface="Arial" panose="020B0604020202020204" pitchFamily="34" charset="0"/>
              </a:rPr>
              <a:t> I. (2018) Thinking and working politically through applied political economy analysis: a guide for practitioners. Washington (DC): USAID, DCHA Bureau </a:t>
            </a:r>
            <a:r>
              <a:rPr lang="en-GB" dirty="0" err="1">
                <a:latin typeface="Arial" panose="020B0604020202020204" pitchFamily="34" charset="0"/>
                <a:ea typeface="Times New Roman" panose="02020603050405020304" pitchFamily="18" charset="0"/>
                <a:cs typeface="Arial" panose="020B0604020202020204" pitchFamily="34" charset="0"/>
              </a:rPr>
              <a:t>Center</a:t>
            </a:r>
            <a:r>
              <a:rPr lang="en-GB" dirty="0">
                <a:latin typeface="Arial" panose="020B0604020202020204" pitchFamily="34" charset="0"/>
                <a:ea typeface="Times New Roman" panose="02020603050405020304" pitchFamily="18" charset="0"/>
                <a:cs typeface="Arial" panose="020B0604020202020204" pitchFamily="34" charset="0"/>
              </a:rPr>
              <a:t> of Excellence on Democracy, Human Rights and Governance.</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﻿Parkhurst, J. (2017). The Politics of Evidence: From Evidence-Based Policy to the Good Governance of Evidence. London: Routledge, Taylor &amp; Francis Group</a:t>
            </a:r>
          </a:p>
          <a:p>
            <a:r>
              <a:rPr lang="en-GB" dirty="0" err="1">
                <a:latin typeface="Arial" panose="020B0604020202020204" pitchFamily="34" charset="0"/>
                <a:cs typeface="Arial" panose="020B0604020202020204" pitchFamily="34" charset="0"/>
              </a:rPr>
              <a:t>Pielke</a:t>
            </a:r>
            <a:r>
              <a:rPr lang="en-GB" dirty="0">
                <a:latin typeface="Arial" panose="020B0604020202020204" pitchFamily="34" charset="0"/>
                <a:cs typeface="Arial" panose="020B0604020202020204" pitchFamily="34" charset="0"/>
              </a:rPr>
              <a:t> R. A.. (2007) The Honest Broker: Making Sense of Science in Policy and Politics Cambridge University Press, Cambridge</a:t>
            </a:r>
          </a:p>
          <a:p>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DABA5452-1F88-AFA2-A232-68D53E6E314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25</a:t>
            </a:fld>
            <a:endParaRPr lang="sv-SE" sz="1400" b="1" dirty="0">
              <a:solidFill>
                <a:schemeClr val="bg1"/>
              </a:solidFill>
            </a:endParaRPr>
          </a:p>
        </p:txBody>
      </p:sp>
    </p:spTree>
    <p:extLst>
      <p:ext uri="{BB962C8B-B14F-4D97-AF65-F5344CB8AC3E}">
        <p14:creationId xmlns:p14="http://schemas.microsoft.com/office/powerpoint/2010/main" val="142142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E77B10-91FA-9FC9-C021-150E43ACD692}"/>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26</a:t>
            </a:fld>
            <a:endParaRPr lang="sv-SE" sz="1400" b="1" dirty="0">
              <a:solidFill>
                <a:schemeClr val="bg1"/>
              </a:solidFill>
            </a:endParaRPr>
          </a:p>
        </p:txBody>
      </p:sp>
      <p:sp>
        <p:nvSpPr>
          <p:cNvPr id="3" name="TextBox 2">
            <a:extLst>
              <a:ext uri="{FF2B5EF4-FFF2-40B4-BE49-F238E27FC236}">
                <a16:creationId xmlns:a16="http://schemas.microsoft.com/office/drawing/2014/main" id="{9199BAE2-C268-93EB-67BB-3E28E93EF8CE}"/>
              </a:ext>
            </a:extLst>
          </p:cNvPr>
          <p:cNvSpPr txBox="1"/>
          <p:nvPr/>
        </p:nvSpPr>
        <p:spPr>
          <a:xfrm>
            <a:off x="4232564" y="810018"/>
            <a:ext cx="3727269"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a:ea typeface="Open Sans"/>
                <a:cs typeface="Open Sans"/>
              </a:rPr>
            </a:br>
            <a:r>
              <a:rPr lang="en-GB" sz="1400" b="1" dirty="0">
                <a:solidFill>
                  <a:schemeClr val="bg1"/>
                </a:solidFill>
                <a:latin typeface="Open Sans"/>
                <a:ea typeface="Open Sans"/>
                <a:cs typeface="Open Sans"/>
                <a:hlinkClick r:id="rId2">
                  <a:extLst>
                    <a:ext uri="{A12FA001-AC4F-418D-AE19-62706E023703}">
                      <ahyp:hlinkClr xmlns:ahyp="http://schemas.microsoft.com/office/drawing/2018/hyperlinkcolor" val="tx"/>
                    </a:ext>
                  </a:extLst>
                </a:hlinkClick>
              </a:rPr>
              <a:t>@ResearchCcg</a:t>
            </a:r>
            <a:endParaRPr lang="en-GB" sz="1400" b="1" dirty="0">
              <a:solidFill>
                <a:schemeClr val="bg1"/>
              </a:solidFill>
              <a:latin typeface="Open Sans"/>
              <a:ea typeface="Open Sans"/>
              <a:cs typeface="Open Sans"/>
            </a:endParaRPr>
          </a:p>
          <a:p>
            <a:pPr algn="ctr"/>
            <a:endParaRPr lang="en-GB" sz="1400" b="1" dirty="0">
              <a:solidFill>
                <a:schemeClr val="bg1"/>
              </a:solidFill>
              <a:latin typeface="Open Sans"/>
              <a:ea typeface="Open Sans"/>
              <a:cs typeface="Open Sans"/>
            </a:endParaRPr>
          </a:p>
          <a:p>
            <a:pPr algn="ctr"/>
            <a:br>
              <a:rPr lang="en-GB" sz="1400" b="1" dirty="0">
                <a:latin typeface="Open Sans"/>
                <a:ea typeface="Open Sans"/>
                <a:cs typeface="Open Sans"/>
              </a:rPr>
            </a:br>
            <a:r>
              <a:rPr lang="en-GB" sz="1400" b="1" dirty="0">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@ResearchCCG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@research_ccg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Climate Compatible Growth CCG</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algn="ctr"/>
            <a:br>
              <a:rPr lang="en-GB" sz="1400" dirty="0">
                <a:ea typeface="+mn-lt"/>
                <a:cs typeface="+mn-lt"/>
              </a:rPr>
            </a:br>
            <a:r>
              <a:rPr lang="en-GB" sz="14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#CCG – Climate Compatible Growth</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r>
              <a:rPr lang="en-ZA" sz="14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ccg@lboro.ac.uk</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endParaRPr lang="en-GB" sz="1400" b="1" dirty="0">
              <a:solidFill>
                <a:schemeClr val="bg1"/>
              </a:solidFill>
              <a:latin typeface="Open Sans"/>
              <a:ea typeface="Open Sans"/>
              <a:cs typeface="Open Sans"/>
            </a:endParaRPr>
          </a:p>
        </p:txBody>
      </p:sp>
      <p:pic>
        <p:nvPicPr>
          <p:cNvPr id="4" name="Picture 3" descr="Icon&#10;&#10;Description automatically generated">
            <a:extLst>
              <a:ext uri="{FF2B5EF4-FFF2-40B4-BE49-F238E27FC236}">
                <a16:creationId xmlns:a16="http://schemas.microsoft.com/office/drawing/2014/main" id="{AD0C4B6D-DD1E-EAAA-3AD2-99A9270D6EC7}"/>
              </a:ext>
            </a:extLst>
          </p:cNvPr>
          <p:cNvPicPr>
            <a:picLocks noChangeAspect="1"/>
          </p:cNvPicPr>
          <p:nvPr/>
        </p:nvPicPr>
        <p:blipFill>
          <a:blip r:embed="rId8"/>
          <a:stretch>
            <a:fillRect/>
          </a:stretch>
        </p:blipFill>
        <p:spPr>
          <a:xfrm>
            <a:off x="5779655" y="3184544"/>
            <a:ext cx="632873" cy="632873"/>
          </a:xfrm>
          <a:prstGeom prst="rect">
            <a:avLst/>
          </a:prstGeom>
        </p:spPr>
      </p:pic>
      <p:pic>
        <p:nvPicPr>
          <p:cNvPr id="5" name="Picture 4" descr="Icon&#10;&#10;Description automatically generated">
            <a:extLst>
              <a:ext uri="{FF2B5EF4-FFF2-40B4-BE49-F238E27FC236}">
                <a16:creationId xmlns:a16="http://schemas.microsoft.com/office/drawing/2014/main" id="{EE89030B-EDCA-A935-22CB-2D5D58239AD7}"/>
              </a:ext>
            </a:extLst>
          </p:cNvPr>
          <p:cNvPicPr>
            <a:picLocks noChangeAspect="1"/>
          </p:cNvPicPr>
          <p:nvPr/>
        </p:nvPicPr>
        <p:blipFill>
          <a:blip r:embed="rId9"/>
          <a:stretch>
            <a:fillRect/>
          </a:stretch>
        </p:blipFill>
        <p:spPr>
          <a:xfrm>
            <a:off x="5779655" y="1263681"/>
            <a:ext cx="632873" cy="632873"/>
          </a:xfrm>
          <a:prstGeom prst="rect">
            <a:avLst/>
          </a:prstGeom>
        </p:spPr>
      </p:pic>
      <p:pic>
        <p:nvPicPr>
          <p:cNvPr id="6" name="Picture 5" descr="Icon&#10;&#10;Description automatically generated">
            <a:extLst>
              <a:ext uri="{FF2B5EF4-FFF2-40B4-BE49-F238E27FC236}">
                <a16:creationId xmlns:a16="http://schemas.microsoft.com/office/drawing/2014/main" id="{60E941EA-278D-975E-86DB-04AEB7981F7F}"/>
              </a:ext>
            </a:extLst>
          </p:cNvPr>
          <p:cNvPicPr>
            <a:picLocks noChangeAspect="1"/>
          </p:cNvPicPr>
          <p:nvPr/>
        </p:nvPicPr>
        <p:blipFill>
          <a:blip r:embed="rId10"/>
          <a:stretch>
            <a:fillRect/>
          </a:stretch>
        </p:blipFill>
        <p:spPr>
          <a:xfrm>
            <a:off x="5779655" y="2542332"/>
            <a:ext cx="632873" cy="632873"/>
          </a:xfrm>
          <a:prstGeom prst="rect">
            <a:avLst/>
          </a:prstGeom>
        </p:spPr>
      </p:pic>
      <p:pic>
        <p:nvPicPr>
          <p:cNvPr id="7" name="Picture 6" descr="Icon&#10;&#10;Description automatically generated">
            <a:extLst>
              <a:ext uri="{FF2B5EF4-FFF2-40B4-BE49-F238E27FC236}">
                <a16:creationId xmlns:a16="http://schemas.microsoft.com/office/drawing/2014/main" id="{8C23D97D-BB76-5ACE-17CD-7A9D9E19986D}"/>
              </a:ext>
            </a:extLst>
          </p:cNvPr>
          <p:cNvPicPr>
            <a:picLocks noChangeAspect="1"/>
          </p:cNvPicPr>
          <p:nvPr/>
        </p:nvPicPr>
        <p:blipFill>
          <a:blip r:embed="rId11"/>
          <a:stretch>
            <a:fillRect/>
          </a:stretch>
        </p:blipFill>
        <p:spPr>
          <a:xfrm>
            <a:off x="5779655" y="1900120"/>
            <a:ext cx="632873" cy="632873"/>
          </a:xfrm>
          <a:prstGeom prst="rect">
            <a:avLst/>
          </a:prstGeom>
        </p:spPr>
      </p:pic>
      <p:pic>
        <p:nvPicPr>
          <p:cNvPr id="8" name="Picture 12" descr="Icon&#10;&#10;Description automatically generated">
            <a:extLst>
              <a:ext uri="{FF2B5EF4-FFF2-40B4-BE49-F238E27FC236}">
                <a16:creationId xmlns:a16="http://schemas.microsoft.com/office/drawing/2014/main" id="{B49C80AC-240C-490E-C8D3-B75CF14A4BDA}"/>
              </a:ext>
            </a:extLst>
          </p:cNvPr>
          <p:cNvPicPr>
            <a:picLocks noChangeAspect="1"/>
          </p:cNvPicPr>
          <p:nvPr/>
        </p:nvPicPr>
        <p:blipFill>
          <a:blip r:embed="rId12"/>
          <a:stretch>
            <a:fillRect/>
          </a:stretch>
        </p:blipFill>
        <p:spPr>
          <a:xfrm>
            <a:off x="5779655" y="3826756"/>
            <a:ext cx="638175" cy="638175"/>
          </a:xfrm>
          <a:prstGeom prst="rect">
            <a:avLst/>
          </a:prstGeom>
        </p:spPr>
      </p:pic>
      <p:grpSp>
        <p:nvGrpSpPr>
          <p:cNvPr id="9" name="Group 8">
            <a:extLst>
              <a:ext uri="{FF2B5EF4-FFF2-40B4-BE49-F238E27FC236}">
                <a16:creationId xmlns:a16="http://schemas.microsoft.com/office/drawing/2014/main" id="{69F48E23-8231-8D2F-DF0A-801A7310D86B}"/>
              </a:ext>
            </a:extLst>
          </p:cNvPr>
          <p:cNvGrpSpPr/>
          <p:nvPr/>
        </p:nvGrpSpPr>
        <p:grpSpPr>
          <a:xfrm>
            <a:off x="9506924" y="4559900"/>
            <a:ext cx="1877504" cy="558800"/>
            <a:chOff x="929196" y="5461000"/>
            <a:chExt cx="1877504" cy="558800"/>
          </a:xfrm>
        </p:grpSpPr>
        <p:sp>
          <p:nvSpPr>
            <p:cNvPr id="10" name="Rounded Rectangle 9">
              <a:hlinkClick r:id="rId13"/>
              <a:extLst>
                <a:ext uri="{FF2B5EF4-FFF2-40B4-BE49-F238E27FC236}">
                  <a16:creationId xmlns:a16="http://schemas.microsoft.com/office/drawing/2014/main" id="{BBFE882F-CB32-2E49-2652-7CA06535BBF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7316F1-9A8E-AD52-424A-AB49E03E812F}"/>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2" name="Rounded Rectangle 11">
              <a:hlinkClick r:id="rId14"/>
              <a:extLst>
                <a:ext uri="{FF2B5EF4-FFF2-40B4-BE49-F238E27FC236}">
                  <a16:creationId xmlns:a16="http://schemas.microsoft.com/office/drawing/2014/main" id="{329B9702-9FEA-B7E3-5132-23CD3DEDA83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4072077A-5602-2010-E5F4-DCF83A32FFD6}"/>
              </a:ext>
            </a:extLst>
          </p:cNvPr>
          <p:cNvPicPr>
            <a:picLocks noChangeAspect="1"/>
          </p:cNvPicPr>
          <p:nvPr/>
        </p:nvPicPr>
        <p:blipFill>
          <a:blip r:embed="rId15"/>
          <a:srcRect/>
          <a:stretch/>
        </p:blipFill>
        <p:spPr>
          <a:xfrm>
            <a:off x="5779655" y="4432931"/>
            <a:ext cx="638175" cy="638175"/>
          </a:xfrm>
          <a:prstGeom prst="rect">
            <a:avLst/>
          </a:prstGeom>
        </p:spPr>
      </p:pic>
      <p:sp>
        <p:nvSpPr>
          <p:cNvPr id="14" name="TextBox 13">
            <a:extLst>
              <a:ext uri="{FF2B5EF4-FFF2-40B4-BE49-F238E27FC236}">
                <a16:creationId xmlns:a16="http://schemas.microsoft.com/office/drawing/2014/main" id="{0AFF162B-AC36-7E16-ED6D-957AF298637A}"/>
              </a:ext>
            </a:extLst>
          </p:cNvPr>
          <p:cNvSpPr txBox="1"/>
          <p:nvPr/>
        </p:nvSpPr>
        <p:spPr>
          <a:xfrm>
            <a:off x="0" y="5702011"/>
            <a:ext cx="1191837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Open Sans"/>
                <a:ea typeface="Open Sans"/>
                <a:cs typeface="Open Sans"/>
                <a:hlinkClick r:id="rId16">
                  <a:extLst>
                    <a:ext uri="{A12FA001-AC4F-418D-AE19-62706E023703}">
                      <ahyp:hlinkClr xmlns:ahyp="http://schemas.microsoft.com/office/drawing/2018/hyperlinkcolor" val="tx"/>
                    </a:ext>
                  </a:extLst>
                </a:hlinkClick>
              </a:rPr>
              <a:t>www.climatecompatiblegrowth.com</a:t>
            </a:r>
            <a:endParaRPr lang="en-US" sz="2400" b="1" dirty="0">
              <a:solidFill>
                <a:schemeClr val="bg1"/>
              </a:solidFill>
              <a:latin typeface="Open Sans"/>
              <a:ea typeface="Open Sans"/>
              <a:cs typeface="Open Sans"/>
            </a:endParaRPr>
          </a:p>
        </p:txBody>
      </p:sp>
    </p:spTree>
    <p:extLst>
      <p:ext uri="{BB962C8B-B14F-4D97-AF65-F5344CB8AC3E}">
        <p14:creationId xmlns:p14="http://schemas.microsoft.com/office/powerpoint/2010/main" val="1772174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8515662"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latin typeface="Open Sans" pitchFamily="2" charset="0"/>
                <a:ea typeface="Open Sans" pitchFamily="2" charset="0"/>
                <a:cs typeface="Open Sans" pitchFamily="2" charset="0"/>
              </a:rPr>
              <a:t>Modelling is becoming integral part of energy planning and policymaking. </a:t>
            </a:r>
          </a:p>
          <a:p>
            <a:pPr>
              <a:spcBef>
                <a:spcPts val="1000"/>
              </a:spcBef>
            </a:pPr>
            <a:r>
              <a:rPr lang="en-GB" kern="0" dirty="0">
                <a:latin typeface="Open Sans" pitchFamily="2" charset="0"/>
                <a:ea typeface="Open Sans" pitchFamily="2" charset="0"/>
                <a:cs typeface="Open Sans" pitchFamily="2" charset="0"/>
              </a:rPr>
              <a:t>The utilisation of models to inform decisions can be hindered if:</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outputs do reach the intended audience at the right time </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results are met with scepticism from stakeholders</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assumptions and scenarios do not fit context</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The outputs format is not accessible or does not meet the needs of intended users.</a:t>
            </a:r>
          </a:p>
          <a:p>
            <a:pPr>
              <a:spcBef>
                <a:spcPts val="1000"/>
              </a:spcBef>
            </a:pPr>
            <a:endParaRPr lang="en-GB"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 Use and usability of modelling outputs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a:t>
            </a:fld>
            <a:endParaRPr lang="sv-SE" sz="1400" b="1" dirty="0">
              <a:solidFill>
                <a:schemeClr val="bg1"/>
              </a:solidFill>
            </a:endParaRPr>
          </a:p>
        </p:txBody>
      </p:sp>
    </p:spTree>
    <p:extLst>
      <p:ext uri="{BB962C8B-B14F-4D97-AF65-F5344CB8AC3E}">
        <p14:creationId xmlns:p14="http://schemas.microsoft.com/office/powerpoint/2010/main" val="6362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9"/>
            <a:ext cx="10173237" cy="371591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dirty="0">
                <a:ea typeface="+mn-lt"/>
              </a:rPr>
              <a:t>PEA can enhance systems modelling activities to understand:</a:t>
            </a:r>
          </a:p>
          <a:p>
            <a:pPr marL="342900" indent="-342900">
              <a:spcBef>
                <a:spcPts val="1000"/>
              </a:spcBef>
              <a:buFont typeface="Arial" panose="020B0604020202020204" pitchFamily="34" charset="0"/>
              <a:buChar char="•"/>
            </a:pPr>
            <a:r>
              <a:rPr lang="en-GB" dirty="0">
                <a:ea typeface="+mn-lt"/>
              </a:rPr>
              <a:t>the underlying forces or driving factors that contribute and give shape to the current state of the (technical) problem.</a:t>
            </a:r>
          </a:p>
          <a:p>
            <a:pPr marL="342900" indent="-342900">
              <a:spcBef>
                <a:spcPts val="1000"/>
              </a:spcBef>
              <a:buFont typeface="Arial" panose="020B0604020202020204" pitchFamily="34" charset="0"/>
              <a:buChar char="•"/>
            </a:pPr>
            <a:r>
              <a:rPr lang="en-GB" dirty="0">
                <a:ea typeface="+mn-lt"/>
              </a:rPr>
              <a:t>what role different institutions and actors play and how that may influence various aspects of modelling related activities</a:t>
            </a:r>
          </a:p>
          <a:p>
            <a:pPr marL="342900" indent="-342900">
              <a:spcBef>
                <a:spcPts val="1000"/>
              </a:spcBef>
              <a:buFont typeface="Arial" panose="020B0604020202020204" pitchFamily="34" charset="0"/>
              <a:buChar char="•"/>
            </a:pPr>
            <a:r>
              <a:rPr lang="en-US" dirty="0">
                <a:ea typeface="+mn-lt"/>
              </a:rPr>
              <a:t>and enable the modelling team to be grounded in contextual realities and take a pragmatic approach with consideration of what politically feasible.</a:t>
            </a:r>
          </a:p>
          <a:p>
            <a:pPr>
              <a:spcBef>
                <a:spcPts val="1000"/>
              </a:spcBef>
            </a:pPr>
            <a:endParaRPr lang="en-US"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 Integrating a political economy lens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4</a:t>
            </a:fld>
            <a:endParaRPr lang="sv-SE" sz="1400" b="1" dirty="0">
              <a:solidFill>
                <a:schemeClr val="bg1"/>
              </a:solidFill>
            </a:endParaRPr>
          </a:p>
        </p:txBody>
      </p:sp>
    </p:spTree>
    <p:extLst>
      <p:ext uri="{BB962C8B-B14F-4D97-AF65-F5344CB8AC3E}">
        <p14:creationId xmlns:p14="http://schemas.microsoft.com/office/powerpoint/2010/main" val="408251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5</a:t>
            </a:fld>
            <a:endParaRPr lang="sv-SE" sz="1400" b="1" dirty="0">
              <a:solidFill>
                <a:schemeClr val="bg1"/>
              </a:solidFill>
            </a:endParaRPr>
          </a:p>
        </p:txBody>
      </p:sp>
      <p:sp>
        <p:nvSpPr>
          <p:cNvPr id="3" name="Freeform: Shape 3">
            <a:extLst>
              <a:ext uri="{FF2B5EF4-FFF2-40B4-BE49-F238E27FC236}">
                <a16:creationId xmlns:a16="http://schemas.microsoft.com/office/drawing/2014/main" id="{B4A8133A-660E-5AC8-9838-3F253D72E050}"/>
              </a:ext>
            </a:extLst>
          </p:cNvPr>
          <p:cNvSpPr/>
          <p:nvPr/>
        </p:nvSpPr>
        <p:spPr>
          <a:xfrm rot="5400000">
            <a:off x="-121639" y="2978678"/>
            <a:ext cx="1125212" cy="917728"/>
          </a:xfrm>
          <a:custGeom>
            <a:avLst/>
            <a:gdLst>
              <a:gd name="connsiteX0" fmla="*/ 717550 w 1435100"/>
              <a:gd name="connsiteY0" fmla="*/ 0 h 1170474"/>
              <a:gd name="connsiteX1" fmla="*/ 1435100 w 1435100"/>
              <a:gd name="connsiteY1" fmla="*/ 717550 h 1170474"/>
              <a:gd name="connsiteX2" fmla="*/ 1435100 w 1435100"/>
              <a:gd name="connsiteY2" fmla="*/ 1170474 h 1170474"/>
              <a:gd name="connsiteX3" fmla="*/ 0 w 1435100"/>
              <a:gd name="connsiteY3" fmla="*/ 1170474 h 1170474"/>
              <a:gd name="connsiteX4" fmla="*/ 0 w 1435100"/>
              <a:gd name="connsiteY4" fmla="*/ 717550 h 1170474"/>
              <a:gd name="connsiteX5" fmla="*/ 717550 w 1435100"/>
              <a:gd name="connsiteY5" fmla="*/ 0 h 117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100" h="1170474">
                <a:moveTo>
                  <a:pt x="717550" y="0"/>
                </a:moveTo>
                <a:cubicBezTo>
                  <a:pt x="1113842" y="0"/>
                  <a:pt x="1435100" y="321258"/>
                  <a:pt x="1435100" y="717550"/>
                </a:cubicBezTo>
                <a:lnTo>
                  <a:pt x="1435100" y="1170474"/>
                </a:lnTo>
                <a:lnTo>
                  <a:pt x="0" y="1170474"/>
                </a:lnTo>
                <a:lnTo>
                  <a:pt x="0" y="717550"/>
                </a:lnTo>
                <a:cubicBezTo>
                  <a:pt x="0" y="321258"/>
                  <a:pt x="321258" y="0"/>
                  <a:pt x="717550" y="0"/>
                </a:cubicBezTo>
                <a:close/>
              </a:path>
            </a:pathLst>
          </a:cu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Shape 5">
            <a:extLst>
              <a:ext uri="{FF2B5EF4-FFF2-40B4-BE49-F238E27FC236}">
                <a16:creationId xmlns:a16="http://schemas.microsoft.com/office/drawing/2014/main" id="{7F16AAE0-2FED-DCAE-4031-4374775C8033}"/>
              </a:ext>
            </a:extLst>
          </p:cNvPr>
          <p:cNvSpPr/>
          <p:nvPr/>
        </p:nvSpPr>
        <p:spPr>
          <a:xfrm rot="16200000">
            <a:off x="10609076" y="2769473"/>
            <a:ext cx="1125237" cy="1336161"/>
          </a:xfrm>
          <a:custGeom>
            <a:avLst/>
            <a:gdLst>
              <a:gd name="connsiteX0" fmla="*/ 270209 w 1500316"/>
              <a:gd name="connsiteY0" fmla="*/ 1701923 h 1781548"/>
              <a:gd name="connsiteX1" fmla="*/ 264949 w 1500316"/>
              <a:gd name="connsiteY1" fmla="*/ 1694122 h 1781548"/>
              <a:gd name="connsiteX2" fmla="*/ 263856 w 1500316"/>
              <a:gd name="connsiteY2" fmla="*/ 1688708 h 1781548"/>
              <a:gd name="connsiteX3" fmla="*/ 300198 w 1500316"/>
              <a:gd name="connsiteY3" fmla="*/ 1742704 h 1781548"/>
              <a:gd name="connsiteX4" fmla="*/ 295626 w 1500316"/>
              <a:gd name="connsiteY4" fmla="*/ 1739622 h 1781548"/>
              <a:gd name="connsiteX5" fmla="*/ 290532 w 1500316"/>
              <a:gd name="connsiteY5" fmla="*/ 1732067 h 1781548"/>
              <a:gd name="connsiteX6" fmla="*/ 396844 w 1500316"/>
              <a:gd name="connsiteY6" fmla="*/ 1781548 h 1781548"/>
              <a:gd name="connsiteX7" fmla="*/ 396843 w 1500316"/>
              <a:gd name="connsiteY7" fmla="*/ 1781548 h 1781548"/>
              <a:gd name="connsiteX8" fmla="*/ 396844 w 1500316"/>
              <a:gd name="connsiteY8" fmla="*/ 1781548 h 1781548"/>
              <a:gd name="connsiteX9" fmla="*/ 503148 w 1500316"/>
              <a:gd name="connsiteY9" fmla="*/ 1732078 h 1781548"/>
              <a:gd name="connsiteX10" fmla="*/ 498061 w 1500316"/>
              <a:gd name="connsiteY10" fmla="*/ 1739622 h 1781548"/>
              <a:gd name="connsiteX11" fmla="*/ 493496 w 1500316"/>
              <a:gd name="connsiteY11" fmla="*/ 1742701 h 1781548"/>
              <a:gd name="connsiteX12" fmla="*/ 529830 w 1500316"/>
              <a:gd name="connsiteY12" fmla="*/ 1688716 h 1781548"/>
              <a:gd name="connsiteX13" fmla="*/ 528738 w 1500316"/>
              <a:gd name="connsiteY13" fmla="*/ 1694122 h 1781548"/>
              <a:gd name="connsiteX14" fmla="*/ 523485 w 1500316"/>
              <a:gd name="connsiteY14" fmla="*/ 1701914 h 1781548"/>
              <a:gd name="connsiteX15" fmla="*/ 539987 w 1500316"/>
              <a:gd name="connsiteY15" fmla="*/ 1223665 h 1781548"/>
              <a:gd name="connsiteX16" fmla="*/ 539987 w 1500316"/>
              <a:gd name="connsiteY16" fmla="*/ 1223666 h 1781548"/>
              <a:gd name="connsiteX17" fmla="*/ 253701 w 1500316"/>
              <a:gd name="connsiteY17" fmla="*/ 1223666 h 1781548"/>
              <a:gd name="connsiteX18" fmla="*/ 253701 w 1500316"/>
              <a:gd name="connsiteY18" fmla="*/ 1638404 h 1781548"/>
              <a:gd name="connsiteX19" fmla="*/ 253704 w 1500316"/>
              <a:gd name="connsiteY19" fmla="*/ 1638420 h 1781548"/>
              <a:gd name="connsiteX20" fmla="*/ 253700 w 1500316"/>
              <a:gd name="connsiteY20" fmla="*/ 1638403 h 1781548"/>
              <a:gd name="connsiteX21" fmla="*/ 253700 w 1500316"/>
              <a:gd name="connsiteY21" fmla="*/ 1223665 h 1781548"/>
              <a:gd name="connsiteX22" fmla="*/ 976840 w 1500316"/>
              <a:gd name="connsiteY22" fmla="*/ 1701925 h 1781548"/>
              <a:gd name="connsiteX23" fmla="*/ 971579 w 1500316"/>
              <a:gd name="connsiteY23" fmla="*/ 1694122 h 1781548"/>
              <a:gd name="connsiteX24" fmla="*/ 970486 w 1500316"/>
              <a:gd name="connsiteY24" fmla="*/ 1688707 h 1781548"/>
              <a:gd name="connsiteX25" fmla="*/ 1006828 w 1500316"/>
              <a:gd name="connsiteY25" fmla="*/ 1742705 h 1781548"/>
              <a:gd name="connsiteX26" fmla="*/ 1002256 w 1500316"/>
              <a:gd name="connsiteY26" fmla="*/ 1739622 h 1781548"/>
              <a:gd name="connsiteX27" fmla="*/ 997161 w 1500316"/>
              <a:gd name="connsiteY27" fmla="*/ 1732066 h 1781548"/>
              <a:gd name="connsiteX28" fmla="*/ 1103474 w 1500316"/>
              <a:gd name="connsiteY28" fmla="*/ 1781548 h 1781548"/>
              <a:gd name="connsiteX29" fmla="*/ 1103473 w 1500316"/>
              <a:gd name="connsiteY29" fmla="*/ 1781548 h 1781548"/>
              <a:gd name="connsiteX30" fmla="*/ 1103474 w 1500316"/>
              <a:gd name="connsiteY30" fmla="*/ 1781548 h 1781548"/>
              <a:gd name="connsiteX31" fmla="*/ 1209778 w 1500316"/>
              <a:gd name="connsiteY31" fmla="*/ 1732078 h 1781548"/>
              <a:gd name="connsiteX32" fmla="*/ 1204691 w 1500316"/>
              <a:gd name="connsiteY32" fmla="*/ 1739622 h 1781548"/>
              <a:gd name="connsiteX33" fmla="*/ 1200126 w 1500316"/>
              <a:gd name="connsiteY33" fmla="*/ 1742700 h 1781548"/>
              <a:gd name="connsiteX34" fmla="*/ 1236460 w 1500316"/>
              <a:gd name="connsiteY34" fmla="*/ 1688716 h 1781548"/>
              <a:gd name="connsiteX35" fmla="*/ 1235368 w 1500316"/>
              <a:gd name="connsiteY35" fmla="*/ 1694122 h 1781548"/>
              <a:gd name="connsiteX36" fmla="*/ 1230116 w 1500316"/>
              <a:gd name="connsiteY36" fmla="*/ 1701913 h 1781548"/>
              <a:gd name="connsiteX37" fmla="*/ 1246617 w 1500316"/>
              <a:gd name="connsiteY37" fmla="*/ 1223665 h 1781548"/>
              <a:gd name="connsiteX38" fmla="*/ 1246617 w 1500316"/>
              <a:gd name="connsiteY38" fmla="*/ 1223666 h 1781548"/>
              <a:gd name="connsiteX39" fmla="*/ 960331 w 1500316"/>
              <a:gd name="connsiteY39" fmla="*/ 1223666 h 1781548"/>
              <a:gd name="connsiteX40" fmla="*/ 960331 w 1500316"/>
              <a:gd name="connsiteY40" fmla="*/ 1638404 h 1781548"/>
              <a:gd name="connsiteX41" fmla="*/ 960334 w 1500316"/>
              <a:gd name="connsiteY41" fmla="*/ 1638425 h 1781548"/>
              <a:gd name="connsiteX42" fmla="*/ 960330 w 1500316"/>
              <a:gd name="connsiteY42" fmla="*/ 1638403 h 1781548"/>
              <a:gd name="connsiteX43" fmla="*/ 960330 w 1500316"/>
              <a:gd name="connsiteY43" fmla="*/ 1223665 h 1781548"/>
              <a:gd name="connsiteX44" fmla="*/ 1500316 w 1500316"/>
              <a:gd name="connsiteY44" fmla="*/ 750158 h 1781548"/>
              <a:gd name="connsiteX45" fmla="*/ 1500316 w 1500316"/>
              <a:gd name="connsiteY45" fmla="*/ 1097198 h 1781548"/>
              <a:gd name="connsiteX46" fmla="*/ 1 w 1500316"/>
              <a:gd name="connsiteY46" fmla="*/ 1097198 h 1781548"/>
              <a:gd name="connsiteX47" fmla="*/ 1 w 1500316"/>
              <a:gd name="connsiteY47" fmla="*/ 1223664 h 1781548"/>
              <a:gd name="connsiteX48" fmla="*/ 0 w 1500316"/>
              <a:gd name="connsiteY48" fmla="*/ 1223664 h 1781548"/>
              <a:gd name="connsiteX49" fmla="*/ 0 w 1500316"/>
              <a:gd name="connsiteY49" fmla="*/ 750158 h 1781548"/>
              <a:gd name="connsiteX50" fmla="*/ 750158 w 1500316"/>
              <a:gd name="connsiteY50" fmla="*/ 0 h 1781548"/>
              <a:gd name="connsiteX51" fmla="*/ 1500316 w 1500316"/>
              <a:gd name="connsiteY51" fmla="*/ 750158 h 178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0316" h="1781548">
                <a:moveTo>
                  <a:pt x="270209" y="1701923"/>
                </a:moveTo>
                <a:lnTo>
                  <a:pt x="264949" y="1694122"/>
                </a:lnTo>
                <a:lnTo>
                  <a:pt x="263856" y="1688708"/>
                </a:lnTo>
                <a:close/>
                <a:moveTo>
                  <a:pt x="300198" y="1742704"/>
                </a:moveTo>
                <a:lnTo>
                  <a:pt x="295626" y="1739622"/>
                </a:lnTo>
                <a:lnTo>
                  <a:pt x="290532" y="1732067"/>
                </a:lnTo>
                <a:close/>
                <a:moveTo>
                  <a:pt x="396844" y="1781548"/>
                </a:moveTo>
                <a:lnTo>
                  <a:pt x="396843" y="1781548"/>
                </a:lnTo>
                <a:lnTo>
                  <a:pt x="396844" y="1781548"/>
                </a:lnTo>
                <a:close/>
                <a:moveTo>
                  <a:pt x="503148" y="1732078"/>
                </a:moveTo>
                <a:lnTo>
                  <a:pt x="498061" y="1739622"/>
                </a:lnTo>
                <a:lnTo>
                  <a:pt x="493496" y="1742701"/>
                </a:lnTo>
                <a:close/>
                <a:moveTo>
                  <a:pt x="529830" y="1688716"/>
                </a:moveTo>
                <a:lnTo>
                  <a:pt x="528738" y="1694122"/>
                </a:lnTo>
                <a:lnTo>
                  <a:pt x="523485" y="1701914"/>
                </a:lnTo>
                <a:close/>
                <a:moveTo>
                  <a:pt x="539987" y="1223665"/>
                </a:moveTo>
                <a:lnTo>
                  <a:pt x="539987" y="1223666"/>
                </a:lnTo>
                <a:lnTo>
                  <a:pt x="253701" y="1223666"/>
                </a:lnTo>
                <a:lnTo>
                  <a:pt x="253701" y="1638404"/>
                </a:lnTo>
                <a:lnTo>
                  <a:pt x="253704" y="1638420"/>
                </a:lnTo>
                <a:lnTo>
                  <a:pt x="253700" y="1638403"/>
                </a:lnTo>
                <a:lnTo>
                  <a:pt x="253700" y="1223665"/>
                </a:lnTo>
                <a:close/>
                <a:moveTo>
                  <a:pt x="976840" y="1701925"/>
                </a:moveTo>
                <a:lnTo>
                  <a:pt x="971579" y="1694122"/>
                </a:lnTo>
                <a:lnTo>
                  <a:pt x="970486" y="1688707"/>
                </a:lnTo>
                <a:close/>
                <a:moveTo>
                  <a:pt x="1006828" y="1742705"/>
                </a:moveTo>
                <a:lnTo>
                  <a:pt x="1002256" y="1739622"/>
                </a:lnTo>
                <a:lnTo>
                  <a:pt x="997161" y="1732066"/>
                </a:lnTo>
                <a:close/>
                <a:moveTo>
                  <a:pt x="1103474" y="1781548"/>
                </a:moveTo>
                <a:lnTo>
                  <a:pt x="1103473" y="1781548"/>
                </a:lnTo>
                <a:lnTo>
                  <a:pt x="1103474" y="1781548"/>
                </a:lnTo>
                <a:close/>
                <a:moveTo>
                  <a:pt x="1209778" y="1732078"/>
                </a:moveTo>
                <a:lnTo>
                  <a:pt x="1204691" y="1739622"/>
                </a:lnTo>
                <a:lnTo>
                  <a:pt x="1200126" y="1742700"/>
                </a:lnTo>
                <a:close/>
                <a:moveTo>
                  <a:pt x="1236460" y="1688716"/>
                </a:moveTo>
                <a:lnTo>
                  <a:pt x="1235368" y="1694122"/>
                </a:lnTo>
                <a:lnTo>
                  <a:pt x="1230116" y="1701913"/>
                </a:lnTo>
                <a:close/>
                <a:moveTo>
                  <a:pt x="1246617" y="1223665"/>
                </a:moveTo>
                <a:lnTo>
                  <a:pt x="1246617" y="1223666"/>
                </a:lnTo>
                <a:lnTo>
                  <a:pt x="960331" y="1223666"/>
                </a:lnTo>
                <a:lnTo>
                  <a:pt x="960331" y="1638404"/>
                </a:lnTo>
                <a:lnTo>
                  <a:pt x="960334" y="1638425"/>
                </a:lnTo>
                <a:lnTo>
                  <a:pt x="960330" y="1638403"/>
                </a:lnTo>
                <a:lnTo>
                  <a:pt x="960330" y="1223665"/>
                </a:lnTo>
                <a:close/>
                <a:moveTo>
                  <a:pt x="1500316" y="750158"/>
                </a:moveTo>
                <a:lnTo>
                  <a:pt x="1500316" y="1097198"/>
                </a:lnTo>
                <a:lnTo>
                  <a:pt x="1" y="1097198"/>
                </a:lnTo>
                <a:lnTo>
                  <a:pt x="1" y="1223664"/>
                </a:lnTo>
                <a:lnTo>
                  <a:pt x="0" y="1223664"/>
                </a:lnTo>
                <a:lnTo>
                  <a:pt x="0" y="750158"/>
                </a:lnTo>
                <a:cubicBezTo>
                  <a:pt x="0" y="335857"/>
                  <a:pt x="335857" y="0"/>
                  <a:pt x="750158" y="0"/>
                </a:cubicBezTo>
                <a:cubicBezTo>
                  <a:pt x="1164459" y="0"/>
                  <a:pt x="1500316" y="335857"/>
                  <a:pt x="1500316" y="750158"/>
                </a:cubicBezTo>
                <a:close/>
              </a:path>
            </a:pathLst>
          </a:custGeom>
          <a:solidFill>
            <a:schemeClr val="accent3"/>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Freeform: Shape 6">
            <a:extLst>
              <a:ext uri="{FF2B5EF4-FFF2-40B4-BE49-F238E27FC236}">
                <a16:creationId xmlns:a16="http://schemas.microsoft.com/office/drawing/2014/main" id="{76AE847B-732F-7885-45F4-72FB84862F50}"/>
              </a:ext>
            </a:extLst>
          </p:cNvPr>
          <p:cNvSpPr/>
          <p:nvPr/>
        </p:nvSpPr>
        <p:spPr>
          <a:xfrm rot="16200000">
            <a:off x="11033148" y="3172368"/>
            <a:ext cx="1125237" cy="513263"/>
          </a:xfrm>
          <a:custGeom>
            <a:avLst/>
            <a:gdLst>
              <a:gd name="connsiteX0" fmla="*/ 396844 w 1500316"/>
              <a:gd name="connsiteY0" fmla="*/ 684351 h 684351"/>
              <a:gd name="connsiteX1" fmla="*/ 396843 w 1500316"/>
              <a:gd name="connsiteY1" fmla="*/ 684351 h 684351"/>
              <a:gd name="connsiteX2" fmla="*/ 396843 w 1500316"/>
              <a:gd name="connsiteY2" fmla="*/ 684351 h 684351"/>
              <a:gd name="connsiteX3" fmla="*/ 539987 w 1500316"/>
              <a:gd name="connsiteY3" fmla="*/ 126468 h 684351"/>
              <a:gd name="connsiteX4" fmla="*/ 539987 w 1500316"/>
              <a:gd name="connsiteY4" fmla="*/ 541207 h 684351"/>
              <a:gd name="connsiteX5" fmla="*/ 452561 w 1500316"/>
              <a:gd name="connsiteY5" fmla="*/ 673102 h 684351"/>
              <a:gd name="connsiteX6" fmla="*/ 396843 w 1500316"/>
              <a:gd name="connsiteY6" fmla="*/ 684351 h 684351"/>
              <a:gd name="connsiteX7" fmla="*/ 341126 w 1500316"/>
              <a:gd name="connsiteY7" fmla="*/ 673102 h 684351"/>
              <a:gd name="connsiteX8" fmla="*/ 253700 w 1500316"/>
              <a:gd name="connsiteY8" fmla="*/ 541206 h 684351"/>
              <a:gd name="connsiteX9" fmla="*/ 253700 w 1500316"/>
              <a:gd name="connsiteY9" fmla="*/ 126468 h 684351"/>
              <a:gd name="connsiteX10" fmla="*/ 1103474 w 1500316"/>
              <a:gd name="connsiteY10" fmla="*/ 684351 h 684351"/>
              <a:gd name="connsiteX11" fmla="*/ 1103473 w 1500316"/>
              <a:gd name="connsiteY11" fmla="*/ 684351 h 684351"/>
              <a:gd name="connsiteX12" fmla="*/ 1103473 w 1500316"/>
              <a:gd name="connsiteY12" fmla="*/ 684351 h 684351"/>
              <a:gd name="connsiteX13" fmla="*/ 1246617 w 1500316"/>
              <a:gd name="connsiteY13" fmla="*/ 126468 h 684351"/>
              <a:gd name="connsiteX14" fmla="*/ 1246617 w 1500316"/>
              <a:gd name="connsiteY14" fmla="*/ 541207 h 684351"/>
              <a:gd name="connsiteX15" fmla="*/ 1159191 w 1500316"/>
              <a:gd name="connsiteY15" fmla="*/ 673102 h 684351"/>
              <a:gd name="connsiteX16" fmla="*/ 1103473 w 1500316"/>
              <a:gd name="connsiteY16" fmla="*/ 684351 h 684351"/>
              <a:gd name="connsiteX17" fmla="*/ 1047756 w 1500316"/>
              <a:gd name="connsiteY17" fmla="*/ 673102 h 684351"/>
              <a:gd name="connsiteX18" fmla="*/ 960330 w 1500316"/>
              <a:gd name="connsiteY18" fmla="*/ 541206 h 684351"/>
              <a:gd name="connsiteX19" fmla="*/ 960330 w 1500316"/>
              <a:gd name="connsiteY19" fmla="*/ 126468 h 684351"/>
              <a:gd name="connsiteX20" fmla="*/ 1500316 w 1500316"/>
              <a:gd name="connsiteY20" fmla="*/ 0 h 684351"/>
              <a:gd name="connsiteX21" fmla="*/ 1500316 w 1500316"/>
              <a:gd name="connsiteY21" fmla="*/ 126467 h 684351"/>
              <a:gd name="connsiteX22" fmla="*/ 0 w 1500316"/>
              <a:gd name="connsiteY22" fmla="*/ 126467 h 684351"/>
              <a:gd name="connsiteX23" fmla="*/ 0 w 1500316"/>
              <a:gd name="connsiteY23" fmla="*/ 0 h 68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0316" h="684351">
                <a:moveTo>
                  <a:pt x="396844" y="684351"/>
                </a:moveTo>
                <a:lnTo>
                  <a:pt x="396843" y="684351"/>
                </a:lnTo>
                <a:lnTo>
                  <a:pt x="396843" y="684351"/>
                </a:lnTo>
                <a:close/>
                <a:moveTo>
                  <a:pt x="539987" y="126468"/>
                </a:moveTo>
                <a:lnTo>
                  <a:pt x="539987" y="541207"/>
                </a:lnTo>
                <a:cubicBezTo>
                  <a:pt x="539987" y="600500"/>
                  <a:pt x="503938" y="651372"/>
                  <a:pt x="452561" y="673102"/>
                </a:cubicBezTo>
                <a:lnTo>
                  <a:pt x="396843" y="684351"/>
                </a:lnTo>
                <a:lnTo>
                  <a:pt x="341126" y="673102"/>
                </a:lnTo>
                <a:cubicBezTo>
                  <a:pt x="289749" y="651371"/>
                  <a:pt x="253700" y="600499"/>
                  <a:pt x="253700" y="541206"/>
                </a:cubicBezTo>
                <a:lnTo>
                  <a:pt x="253700" y="126468"/>
                </a:lnTo>
                <a:close/>
                <a:moveTo>
                  <a:pt x="1103474" y="684351"/>
                </a:moveTo>
                <a:lnTo>
                  <a:pt x="1103473" y="684351"/>
                </a:lnTo>
                <a:lnTo>
                  <a:pt x="1103473" y="684351"/>
                </a:lnTo>
                <a:close/>
                <a:moveTo>
                  <a:pt x="1246617" y="126468"/>
                </a:moveTo>
                <a:lnTo>
                  <a:pt x="1246617" y="541207"/>
                </a:lnTo>
                <a:cubicBezTo>
                  <a:pt x="1246617" y="600500"/>
                  <a:pt x="1210568" y="651372"/>
                  <a:pt x="1159191" y="673102"/>
                </a:cubicBezTo>
                <a:lnTo>
                  <a:pt x="1103473" y="684351"/>
                </a:lnTo>
                <a:lnTo>
                  <a:pt x="1047756" y="673102"/>
                </a:lnTo>
                <a:cubicBezTo>
                  <a:pt x="996379" y="651371"/>
                  <a:pt x="960330" y="600499"/>
                  <a:pt x="960330" y="541206"/>
                </a:cubicBezTo>
                <a:lnTo>
                  <a:pt x="960330" y="126468"/>
                </a:lnTo>
                <a:close/>
                <a:moveTo>
                  <a:pt x="1500316" y="0"/>
                </a:moveTo>
                <a:lnTo>
                  <a:pt x="1500316" y="126467"/>
                </a:lnTo>
                <a:lnTo>
                  <a:pt x="0" y="12646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Freeform: Shape 40">
            <a:extLst>
              <a:ext uri="{FF2B5EF4-FFF2-40B4-BE49-F238E27FC236}">
                <a16:creationId xmlns:a16="http://schemas.microsoft.com/office/drawing/2014/main" id="{96FF55BC-46FE-6951-795D-B4D5EC0C7E78}"/>
              </a:ext>
            </a:extLst>
          </p:cNvPr>
          <p:cNvSpPr/>
          <p:nvPr/>
        </p:nvSpPr>
        <p:spPr>
          <a:xfrm>
            <a:off x="986826" y="282064"/>
            <a:ext cx="2880000" cy="2880000"/>
          </a:xfrm>
          <a:custGeom>
            <a:avLst/>
            <a:gdLst>
              <a:gd name="connsiteX0" fmla="*/ 277074 w 554145"/>
              <a:gd name="connsiteY0" fmla="*/ 14591 h 554145"/>
              <a:gd name="connsiteX1" fmla="*/ 539556 w 554145"/>
              <a:gd name="connsiteY1" fmla="*/ 277073 h 554145"/>
              <a:gd name="connsiteX2" fmla="*/ 277074 w 554145"/>
              <a:gd name="connsiteY2" fmla="*/ 539555 h 554145"/>
              <a:gd name="connsiteX3" fmla="*/ 14592 w 554145"/>
              <a:gd name="connsiteY3" fmla="*/ 277073 h 554145"/>
              <a:gd name="connsiteX4" fmla="*/ 277074 w 554145"/>
              <a:gd name="connsiteY4" fmla="*/ 14592 h 554145"/>
              <a:gd name="connsiteX5" fmla="*/ 277074 w 554145"/>
              <a:gd name="connsiteY5" fmla="*/ 0 h 554145"/>
              <a:gd name="connsiteX6" fmla="*/ 0 w 554145"/>
              <a:gd name="connsiteY6" fmla="*/ 277072 h 554145"/>
              <a:gd name="connsiteX7" fmla="*/ 277072 w 554145"/>
              <a:gd name="connsiteY7" fmla="*/ 554146 h 554145"/>
              <a:gd name="connsiteX8" fmla="*/ 554146 w 554145"/>
              <a:gd name="connsiteY8" fmla="*/ 277074 h 554145"/>
              <a:gd name="connsiteX9" fmla="*/ 277321 w 554145"/>
              <a:gd name="connsiteY9" fmla="*/ 2 h 554145"/>
              <a:gd name="connsiteX10" fmla="*/ 277074 w 554145"/>
              <a:gd name="connsiteY10" fmla="*/ 2 h 5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5" h="554145">
                <a:moveTo>
                  <a:pt x="277074" y="14591"/>
                </a:moveTo>
                <a:cubicBezTo>
                  <a:pt x="422039" y="14591"/>
                  <a:pt x="539556" y="132108"/>
                  <a:pt x="539556" y="277073"/>
                </a:cubicBezTo>
                <a:cubicBezTo>
                  <a:pt x="539556" y="422038"/>
                  <a:pt x="422039" y="539555"/>
                  <a:pt x="277074" y="539555"/>
                </a:cubicBezTo>
                <a:cubicBezTo>
                  <a:pt x="132108" y="539555"/>
                  <a:pt x="14592" y="422038"/>
                  <a:pt x="14592" y="277073"/>
                </a:cubicBezTo>
                <a:cubicBezTo>
                  <a:pt x="14756" y="132176"/>
                  <a:pt x="132177" y="14756"/>
                  <a:pt x="277074" y="14592"/>
                </a:cubicBezTo>
                <a:moveTo>
                  <a:pt x="277074" y="0"/>
                </a:moveTo>
                <a:cubicBezTo>
                  <a:pt x="124051" y="0"/>
                  <a:pt x="1" y="124049"/>
                  <a:pt x="0" y="277072"/>
                </a:cubicBezTo>
                <a:cubicBezTo>
                  <a:pt x="-1" y="430095"/>
                  <a:pt x="124049" y="554145"/>
                  <a:pt x="277072" y="554146"/>
                </a:cubicBezTo>
                <a:cubicBezTo>
                  <a:pt x="430095" y="554147"/>
                  <a:pt x="554145" y="430097"/>
                  <a:pt x="554146" y="277074"/>
                </a:cubicBezTo>
                <a:cubicBezTo>
                  <a:pt x="554214" y="124119"/>
                  <a:pt x="430275" y="70"/>
                  <a:pt x="277321" y="2"/>
                </a:cubicBezTo>
                <a:cubicBezTo>
                  <a:pt x="277239" y="2"/>
                  <a:pt x="277156" y="2"/>
                  <a:pt x="277074" y="2"/>
                </a:cubicBezTo>
                <a:close/>
              </a:path>
            </a:pathLst>
          </a:custGeom>
          <a:solidFill>
            <a:schemeClr val="accent4"/>
          </a:solidFill>
          <a:ln w="7243" cap="flat">
            <a:solidFill>
              <a:schemeClr val="accent4"/>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0" name="Freeform: Shape 43">
            <a:extLst>
              <a:ext uri="{FF2B5EF4-FFF2-40B4-BE49-F238E27FC236}">
                <a16:creationId xmlns:a16="http://schemas.microsoft.com/office/drawing/2014/main" id="{18E9C976-E1A6-FA9D-260A-FA4B39586000}"/>
              </a:ext>
            </a:extLst>
          </p:cNvPr>
          <p:cNvSpPr/>
          <p:nvPr/>
        </p:nvSpPr>
        <p:spPr>
          <a:xfrm>
            <a:off x="8039960" y="287552"/>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rgbClr val="00B0F0"/>
          </a:solidFill>
          <a:ln w="7243" cap="flat">
            <a:solidFill>
              <a:srgbClr val="65C8FF"/>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1" name="Freeform: Shape 46">
            <a:extLst>
              <a:ext uri="{FF2B5EF4-FFF2-40B4-BE49-F238E27FC236}">
                <a16:creationId xmlns:a16="http://schemas.microsoft.com/office/drawing/2014/main" id="{CA608AC1-2149-22B3-45B0-D5AA6FA3674C}"/>
              </a:ext>
            </a:extLst>
          </p:cNvPr>
          <p:cNvSpPr/>
          <p:nvPr/>
        </p:nvSpPr>
        <p:spPr>
          <a:xfrm>
            <a:off x="6303873" y="3685900"/>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chemeClr val="accent4">
              <a:lumMod val="60000"/>
              <a:lumOff val="40000"/>
            </a:schemeClr>
          </a:solidFill>
          <a:ln w="7243" cap="flat">
            <a:solidFill>
              <a:srgbClr val="C1ECFE"/>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2" name="Freeform: Shape 49">
            <a:extLst>
              <a:ext uri="{FF2B5EF4-FFF2-40B4-BE49-F238E27FC236}">
                <a16:creationId xmlns:a16="http://schemas.microsoft.com/office/drawing/2014/main" id="{B685F8C6-8A3D-8E35-4919-B650D05C2590}"/>
              </a:ext>
            </a:extLst>
          </p:cNvPr>
          <p:cNvSpPr/>
          <p:nvPr/>
        </p:nvSpPr>
        <p:spPr>
          <a:xfrm>
            <a:off x="2675302" y="3685900"/>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rgbClr val="C13018"/>
          </a:solidFill>
          <a:ln w="7243" cap="flat">
            <a:solidFill>
              <a:schemeClr val="accent6"/>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3" name="Freeform: Shape 40">
            <a:extLst>
              <a:ext uri="{FF2B5EF4-FFF2-40B4-BE49-F238E27FC236}">
                <a16:creationId xmlns:a16="http://schemas.microsoft.com/office/drawing/2014/main" id="{859825C3-784F-FBC8-538E-C5959CF4A5A1}"/>
              </a:ext>
            </a:extLst>
          </p:cNvPr>
          <p:cNvSpPr/>
          <p:nvPr/>
        </p:nvSpPr>
        <p:spPr>
          <a:xfrm>
            <a:off x="4513393" y="282064"/>
            <a:ext cx="2880000" cy="2880000"/>
          </a:xfrm>
          <a:custGeom>
            <a:avLst/>
            <a:gdLst>
              <a:gd name="connsiteX0" fmla="*/ 277074 w 554145"/>
              <a:gd name="connsiteY0" fmla="*/ 14591 h 554145"/>
              <a:gd name="connsiteX1" fmla="*/ 539556 w 554145"/>
              <a:gd name="connsiteY1" fmla="*/ 277073 h 554145"/>
              <a:gd name="connsiteX2" fmla="*/ 277074 w 554145"/>
              <a:gd name="connsiteY2" fmla="*/ 539555 h 554145"/>
              <a:gd name="connsiteX3" fmla="*/ 14592 w 554145"/>
              <a:gd name="connsiteY3" fmla="*/ 277073 h 554145"/>
              <a:gd name="connsiteX4" fmla="*/ 277074 w 554145"/>
              <a:gd name="connsiteY4" fmla="*/ 14592 h 554145"/>
              <a:gd name="connsiteX5" fmla="*/ 277074 w 554145"/>
              <a:gd name="connsiteY5" fmla="*/ 0 h 554145"/>
              <a:gd name="connsiteX6" fmla="*/ 0 w 554145"/>
              <a:gd name="connsiteY6" fmla="*/ 277072 h 554145"/>
              <a:gd name="connsiteX7" fmla="*/ 277072 w 554145"/>
              <a:gd name="connsiteY7" fmla="*/ 554146 h 554145"/>
              <a:gd name="connsiteX8" fmla="*/ 554146 w 554145"/>
              <a:gd name="connsiteY8" fmla="*/ 277074 h 554145"/>
              <a:gd name="connsiteX9" fmla="*/ 277321 w 554145"/>
              <a:gd name="connsiteY9" fmla="*/ 2 h 554145"/>
              <a:gd name="connsiteX10" fmla="*/ 277074 w 554145"/>
              <a:gd name="connsiteY10" fmla="*/ 2 h 5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5" h="554145">
                <a:moveTo>
                  <a:pt x="277074" y="14591"/>
                </a:moveTo>
                <a:cubicBezTo>
                  <a:pt x="422039" y="14591"/>
                  <a:pt x="539556" y="132108"/>
                  <a:pt x="539556" y="277073"/>
                </a:cubicBezTo>
                <a:cubicBezTo>
                  <a:pt x="539556" y="422038"/>
                  <a:pt x="422039" y="539555"/>
                  <a:pt x="277074" y="539555"/>
                </a:cubicBezTo>
                <a:cubicBezTo>
                  <a:pt x="132108" y="539555"/>
                  <a:pt x="14592" y="422038"/>
                  <a:pt x="14592" y="277073"/>
                </a:cubicBezTo>
                <a:cubicBezTo>
                  <a:pt x="14756" y="132176"/>
                  <a:pt x="132177" y="14756"/>
                  <a:pt x="277074" y="14592"/>
                </a:cubicBezTo>
                <a:moveTo>
                  <a:pt x="277074" y="0"/>
                </a:moveTo>
                <a:cubicBezTo>
                  <a:pt x="124051" y="0"/>
                  <a:pt x="1" y="124049"/>
                  <a:pt x="0" y="277072"/>
                </a:cubicBezTo>
                <a:cubicBezTo>
                  <a:pt x="-1" y="430095"/>
                  <a:pt x="124049" y="554145"/>
                  <a:pt x="277072" y="554146"/>
                </a:cubicBezTo>
                <a:cubicBezTo>
                  <a:pt x="430095" y="554147"/>
                  <a:pt x="554145" y="430097"/>
                  <a:pt x="554146" y="277074"/>
                </a:cubicBezTo>
                <a:cubicBezTo>
                  <a:pt x="554214" y="124119"/>
                  <a:pt x="430275" y="70"/>
                  <a:pt x="277321" y="2"/>
                </a:cubicBezTo>
                <a:cubicBezTo>
                  <a:pt x="277239" y="2"/>
                  <a:pt x="277156" y="2"/>
                  <a:pt x="277074" y="2"/>
                </a:cubicBezTo>
                <a:close/>
              </a:path>
            </a:pathLst>
          </a:custGeom>
          <a:solidFill>
            <a:schemeClr val="accent6">
              <a:lumMod val="60000"/>
              <a:lumOff val="40000"/>
            </a:schemeClr>
          </a:solidFill>
          <a:ln w="724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4" name="TextBox 13">
            <a:extLst>
              <a:ext uri="{FF2B5EF4-FFF2-40B4-BE49-F238E27FC236}">
                <a16:creationId xmlns:a16="http://schemas.microsoft.com/office/drawing/2014/main" id="{C3EB8DBF-40AB-2CF0-200D-91DF3C8F3D2E}"/>
              </a:ext>
            </a:extLst>
          </p:cNvPr>
          <p:cNvSpPr txBox="1"/>
          <p:nvPr/>
        </p:nvSpPr>
        <p:spPr>
          <a:xfrm>
            <a:off x="1154231" y="933827"/>
            <a:ext cx="2552215"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Pre-modelling:</a:t>
            </a:r>
          </a:p>
          <a:p>
            <a:pPr algn="ctr"/>
            <a:r>
              <a:rPr lang="en-US" dirty="0">
                <a:latin typeface="Arial" panose="020B0604020202020204" pitchFamily="34" charset="0"/>
                <a:cs typeface="Arial" panose="020B0604020202020204" pitchFamily="34" charset="0"/>
              </a:rPr>
              <a:t>Macro-level PEA </a:t>
            </a:r>
          </a:p>
          <a:p>
            <a:pPr algn="ctr"/>
            <a:r>
              <a:rPr lang="en-US" dirty="0">
                <a:latin typeface="Arial" panose="020B0604020202020204" pitchFamily="34" charset="0"/>
                <a:cs typeface="Arial" panose="020B0604020202020204" pitchFamily="34" charset="0"/>
              </a:rPr>
              <a:t>to enhance sensitivity of the broader context</a:t>
            </a:r>
          </a:p>
        </p:txBody>
      </p:sp>
      <p:sp>
        <p:nvSpPr>
          <p:cNvPr id="15" name="TextBox 14">
            <a:extLst>
              <a:ext uri="{FF2B5EF4-FFF2-40B4-BE49-F238E27FC236}">
                <a16:creationId xmlns:a16="http://schemas.microsoft.com/office/drawing/2014/main" id="{E0B5F89F-6DC5-9148-492E-81791661E305}"/>
              </a:ext>
            </a:extLst>
          </p:cNvPr>
          <p:cNvSpPr txBox="1"/>
          <p:nvPr/>
        </p:nvSpPr>
        <p:spPr>
          <a:xfrm>
            <a:off x="3925081" y="4027269"/>
            <a:ext cx="368135" cy="707886"/>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DBA6BF92-B713-6C14-04AC-4AB18C03D5CE}"/>
              </a:ext>
            </a:extLst>
          </p:cNvPr>
          <p:cNvSpPr txBox="1"/>
          <p:nvPr/>
        </p:nvSpPr>
        <p:spPr>
          <a:xfrm>
            <a:off x="2247432" y="290551"/>
            <a:ext cx="327265" cy="707886"/>
          </a:xfrm>
          <a:prstGeom prst="rect">
            <a:avLst/>
          </a:prstGeom>
          <a:noFill/>
        </p:spPr>
        <p:txBody>
          <a:bodyPr wrap="square" rtlCol="0">
            <a:spAutoFit/>
          </a:bodyPr>
          <a:lstStyle/>
          <a:p>
            <a:pPr algn="ctr"/>
            <a:r>
              <a:rPr lang="en-US" sz="4000" b="1" dirty="0">
                <a:solidFill>
                  <a:schemeClr val="accent4"/>
                </a:solidFill>
              </a:rPr>
              <a:t>1</a:t>
            </a:r>
          </a:p>
        </p:txBody>
      </p:sp>
      <p:sp>
        <p:nvSpPr>
          <p:cNvPr id="17" name="TextBox 16">
            <a:extLst>
              <a:ext uri="{FF2B5EF4-FFF2-40B4-BE49-F238E27FC236}">
                <a16:creationId xmlns:a16="http://schemas.microsoft.com/office/drawing/2014/main" id="{00B15ADB-857C-E1AD-F10D-7FE30512195C}"/>
              </a:ext>
            </a:extLst>
          </p:cNvPr>
          <p:cNvSpPr txBox="1"/>
          <p:nvPr/>
        </p:nvSpPr>
        <p:spPr>
          <a:xfrm>
            <a:off x="2770094" y="4707723"/>
            <a:ext cx="2675965"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Problem Identification: </a:t>
            </a:r>
          </a:p>
          <a:p>
            <a:pPr algn="ctr"/>
            <a:r>
              <a:rPr lang="en-US" dirty="0">
                <a:latin typeface="Arial" panose="020B0604020202020204" pitchFamily="34" charset="0"/>
                <a:cs typeface="Arial" panose="020B0604020202020204" pitchFamily="34" charset="0"/>
              </a:rPr>
              <a:t>Sector-level PEA to identify specific barriers and opportunities</a:t>
            </a:r>
          </a:p>
        </p:txBody>
      </p:sp>
      <p:sp>
        <p:nvSpPr>
          <p:cNvPr id="18" name="TextBox 17">
            <a:extLst>
              <a:ext uri="{FF2B5EF4-FFF2-40B4-BE49-F238E27FC236}">
                <a16:creationId xmlns:a16="http://schemas.microsoft.com/office/drawing/2014/main" id="{98A4D1A8-1267-5574-C18B-DC86A5A20C28}"/>
              </a:ext>
            </a:extLst>
          </p:cNvPr>
          <p:cNvSpPr txBox="1"/>
          <p:nvPr/>
        </p:nvSpPr>
        <p:spPr>
          <a:xfrm>
            <a:off x="5767555" y="321328"/>
            <a:ext cx="368135" cy="707886"/>
          </a:xfrm>
          <a:prstGeom prst="rect">
            <a:avLst/>
          </a:prstGeom>
          <a:noFill/>
        </p:spPr>
        <p:txBody>
          <a:bodyPr wrap="square" rtlCol="0">
            <a:spAutoFit/>
          </a:bodyPr>
          <a:lstStyle/>
          <a:p>
            <a:pPr algn="ctr"/>
            <a:r>
              <a:rPr lang="en-US" sz="4000" b="1" dirty="0">
                <a:solidFill>
                  <a:schemeClr val="accent6">
                    <a:lumMod val="60000"/>
                    <a:lumOff val="40000"/>
                  </a:schemeClr>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FC0E8176-90BE-FF80-E879-F96BCAA72C95}"/>
              </a:ext>
            </a:extLst>
          </p:cNvPr>
          <p:cNvSpPr txBox="1"/>
          <p:nvPr/>
        </p:nvSpPr>
        <p:spPr>
          <a:xfrm>
            <a:off x="4620975" y="933827"/>
            <a:ext cx="2772418" cy="1477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Scenario building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&amp; consultation: </a:t>
            </a:r>
          </a:p>
          <a:p>
            <a:pPr algn="ctr"/>
            <a:r>
              <a:rPr lang="en-US" dirty="0">
                <a:latin typeface="Arial" panose="020B0604020202020204" pitchFamily="34" charset="0"/>
                <a:cs typeface="Arial" panose="020B0604020202020204" pitchFamily="34" charset="0"/>
              </a:rPr>
              <a:t>To analysis stakeholders interests, influence &amp; impact</a:t>
            </a:r>
          </a:p>
        </p:txBody>
      </p:sp>
      <p:sp>
        <p:nvSpPr>
          <p:cNvPr id="20" name="TextBox 19">
            <a:extLst>
              <a:ext uri="{FF2B5EF4-FFF2-40B4-BE49-F238E27FC236}">
                <a16:creationId xmlns:a16="http://schemas.microsoft.com/office/drawing/2014/main" id="{6928FE95-99D9-5894-4738-697261F4A92F}"/>
              </a:ext>
            </a:extLst>
          </p:cNvPr>
          <p:cNvSpPr txBox="1"/>
          <p:nvPr/>
        </p:nvSpPr>
        <p:spPr>
          <a:xfrm>
            <a:off x="7580240" y="4026807"/>
            <a:ext cx="327265" cy="707886"/>
          </a:xfrm>
          <a:prstGeom prst="rect">
            <a:avLst/>
          </a:prstGeom>
          <a:noFill/>
        </p:spPr>
        <p:txBody>
          <a:bodyPr wrap="square" rtlCol="0">
            <a:spAutoFit/>
          </a:bodyPr>
          <a:lstStyle/>
          <a:p>
            <a:pPr algn="ctr"/>
            <a:r>
              <a:rPr lang="en-US" sz="4000" b="1" dirty="0">
                <a:solidFill>
                  <a:schemeClr val="accent3"/>
                </a:solidFill>
              </a:rPr>
              <a:t>4</a:t>
            </a:r>
          </a:p>
        </p:txBody>
      </p:sp>
      <p:sp>
        <p:nvSpPr>
          <p:cNvPr id="21" name="TextBox 20">
            <a:extLst>
              <a:ext uri="{FF2B5EF4-FFF2-40B4-BE49-F238E27FC236}">
                <a16:creationId xmlns:a16="http://schemas.microsoft.com/office/drawing/2014/main" id="{B94338BA-E92A-6736-26B3-999265881EF5}"/>
              </a:ext>
            </a:extLst>
          </p:cNvPr>
          <p:cNvSpPr txBox="1"/>
          <p:nvPr/>
        </p:nvSpPr>
        <p:spPr>
          <a:xfrm>
            <a:off x="6359059" y="4569223"/>
            <a:ext cx="2769626" cy="1477328"/>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Interpretation of results: </a:t>
            </a:r>
            <a:r>
              <a:rPr lang="en-GB" dirty="0">
                <a:latin typeface="Arial" panose="020B0604020202020204" pitchFamily="34" charset="0"/>
                <a:cs typeface="Arial" panose="020B0604020202020204" pitchFamily="34" charset="0"/>
              </a:rPr>
              <a:t>problem focused PEA to </a:t>
            </a:r>
            <a:r>
              <a:rPr lang="en-US" dirty="0">
                <a:latin typeface="Arial" panose="020B0604020202020204" pitchFamily="34" charset="0"/>
                <a:cs typeface="Arial" panose="020B0604020202020204" pitchFamily="34" charset="0"/>
              </a:rPr>
              <a:t>understand potential problem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related to results</a:t>
            </a:r>
          </a:p>
        </p:txBody>
      </p:sp>
      <p:sp>
        <p:nvSpPr>
          <p:cNvPr id="22" name="Rectangle 21">
            <a:extLst>
              <a:ext uri="{FF2B5EF4-FFF2-40B4-BE49-F238E27FC236}">
                <a16:creationId xmlns:a16="http://schemas.microsoft.com/office/drawing/2014/main" id="{11C3E2A9-3150-94E5-8DC1-187F7400C178}"/>
              </a:ext>
            </a:extLst>
          </p:cNvPr>
          <p:cNvSpPr/>
          <p:nvPr/>
        </p:nvSpPr>
        <p:spPr>
          <a:xfrm>
            <a:off x="9244959" y="321328"/>
            <a:ext cx="470001" cy="707886"/>
          </a:xfrm>
          <a:prstGeom prst="rect">
            <a:avLst/>
          </a:prstGeom>
        </p:spPr>
        <p:txBody>
          <a:bodyPr wrap="none">
            <a:spAutoFit/>
          </a:bodyPr>
          <a:lstStyle/>
          <a:p>
            <a:pPr algn="ctr"/>
            <a:r>
              <a:rPr lang="en-US" sz="4000" b="1" dirty="0">
                <a:solidFill>
                  <a:srgbClr val="00B0F0"/>
                </a:solidFill>
                <a:latin typeface="Arial" panose="020B0604020202020204" pitchFamily="34" charset="0"/>
                <a:cs typeface="Arial" panose="020B0604020202020204" pitchFamily="34" charset="0"/>
              </a:rPr>
              <a:t>5</a:t>
            </a:r>
          </a:p>
        </p:txBody>
      </p:sp>
      <p:cxnSp>
        <p:nvCxnSpPr>
          <p:cNvPr id="24" name="Straight Connector 23">
            <a:extLst>
              <a:ext uri="{FF2B5EF4-FFF2-40B4-BE49-F238E27FC236}">
                <a16:creationId xmlns:a16="http://schemas.microsoft.com/office/drawing/2014/main" id="{6DF79FA7-B444-45FA-DD74-C086610ED5A1}"/>
              </a:ext>
            </a:extLst>
          </p:cNvPr>
          <p:cNvCxnSpPr>
            <a:cxnSpLocks/>
          </p:cNvCxnSpPr>
          <p:nvPr/>
        </p:nvCxnSpPr>
        <p:spPr>
          <a:xfrm>
            <a:off x="645459" y="3437542"/>
            <a:ext cx="10112188" cy="0"/>
          </a:xfrm>
          <a:prstGeom prst="line">
            <a:avLst/>
          </a:prstGeom>
          <a:ln w="190500" cap="rnd" cmpd="sng">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5C89E7-63E9-6C92-C2E0-9EC4767EB322}"/>
              </a:ext>
            </a:extLst>
          </p:cNvPr>
          <p:cNvCxnSpPr>
            <a:cxnSpLocks/>
          </p:cNvCxnSpPr>
          <p:nvPr/>
        </p:nvCxnSpPr>
        <p:spPr>
          <a:xfrm>
            <a:off x="5939892" y="2866381"/>
            <a:ext cx="0" cy="810964"/>
          </a:xfrm>
          <a:prstGeom prst="line">
            <a:avLst/>
          </a:prstGeom>
          <a:ln w="76200">
            <a:solidFill>
              <a:schemeClr val="accent6">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9D0107-113F-764A-92F6-8E693DA0F451}"/>
              </a:ext>
            </a:extLst>
          </p:cNvPr>
          <p:cNvCxnSpPr>
            <a:cxnSpLocks/>
          </p:cNvCxnSpPr>
          <p:nvPr/>
        </p:nvCxnSpPr>
        <p:spPr>
          <a:xfrm>
            <a:off x="9479959" y="2874936"/>
            <a:ext cx="0" cy="802409"/>
          </a:xfrm>
          <a:prstGeom prst="line">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64C04E-450D-1DAD-3C88-8304399364AC}"/>
              </a:ext>
            </a:extLst>
          </p:cNvPr>
          <p:cNvCxnSpPr>
            <a:cxnSpLocks/>
          </p:cNvCxnSpPr>
          <p:nvPr/>
        </p:nvCxnSpPr>
        <p:spPr>
          <a:xfrm>
            <a:off x="7743873" y="3162064"/>
            <a:ext cx="0" cy="836027"/>
          </a:xfrm>
          <a:prstGeom prst="line">
            <a:avLst/>
          </a:prstGeom>
          <a:ln w="76200">
            <a:solidFill>
              <a:schemeClr val="accent4">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F32A7D-C235-B8B2-6F85-FD2353F081F4}"/>
              </a:ext>
            </a:extLst>
          </p:cNvPr>
          <p:cNvCxnSpPr>
            <a:cxnSpLocks/>
          </p:cNvCxnSpPr>
          <p:nvPr/>
        </p:nvCxnSpPr>
        <p:spPr>
          <a:xfrm flipV="1">
            <a:off x="4115302" y="3162064"/>
            <a:ext cx="0" cy="838085"/>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A2314C-07B7-8B0B-6BD4-793F187682C7}"/>
              </a:ext>
            </a:extLst>
          </p:cNvPr>
          <p:cNvCxnSpPr>
            <a:cxnSpLocks/>
          </p:cNvCxnSpPr>
          <p:nvPr/>
        </p:nvCxnSpPr>
        <p:spPr>
          <a:xfrm>
            <a:off x="2426826" y="2874936"/>
            <a:ext cx="0" cy="810964"/>
          </a:xfrm>
          <a:prstGeom prst="line">
            <a:avLst/>
          </a:prstGeom>
          <a:ln w="7620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78157C-8F32-F637-D135-7DC3B3B227AC}"/>
              </a:ext>
            </a:extLst>
          </p:cNvPr>
          <p:cNvSpPr txBox="1"/>
          <p:nvPr/>
        </p:nvSpPr>
        <p:spPr>
          <a:xfrm>
            <a:off x="8197241" y="933827"/>
            <a:ext cx="2658597" cy="1754326"/>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Communication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of results: </a:t>
            </a:r>
            <a:r>
              <a:rPr lang="en-US" dirty="0">
                <a:latin typeface="Arial" panose="020B0604020202020204" pitchFamily="34" charset="0"/>
                <a:cs typeface="Arial" panose="020B0604020202020204" pitchFamily="34" charset="0"/>
              </a:rPr>
              <a:t>reflect on feedback, devise communication plan (results, methods, assumptions)</a:t>
            </a:r>
          </a:p>
        </p:txBody>
      </p:sp>
    </p:spTree>
    <p:extLst>
      <p:ext uri="{BB962C8B-B14F-4D97-AF65-F5344CB8AC3E}">
        <p14:creationId xmlns:p14="http://schemas.microsoft.com/office/powerpoint/2010/main" val="121514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AD4557-564B-6C4D-8B6C-612D8855980C}"/>
              </a:ext>
            </a:extLst>
          </p:cNvPr>
          <p:cNvSpPr/>
          <p:nvPr/>
        </p:nvSpPr>
        <p:spPr>
          <a:xfrm>
            <a:off x="7964300" y="297423"/>
            <a:ext cx="3834000" cy="3908574"/>
          </a:xfrm>
          <a:prstGeom prst="ellipse">
            <a:avLst/>
          </a:prstGeom>
          <a:solidFill>
            <a:schemeClr val="accent4">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57731" y="1246227"/>
            <a:ext cx="902356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sz="1900" dirty="0">
                <a:ea typeface="+mn-lt"/>
              </a:rPr>
              <a:t>What are the main characteristics of the context? </a:t>
            </a:r>
            <a:r>
              <a:rPr lang="en-GB" dirty="0"/>
              <a:t>What are the most important events in the country’s political history? How does geography</a:t>
            </a:r>
            <a:r>
              <a:rPr lang="en-GB" b="1" dirty="0"/>
              <a:t> </a:t>
            </a:r>
            <a:r>
              <a:rPr lang="en-GB" dirty="0"/>
              <a:t>influence its politics and economics? </a:t>
            </a:r>
            <a:endParaRPr lang="en-GB" sz="1800" dirty="0"/>
          </a:p>
          <a:p>
            <a:pPr marL="342900" indent="-342900">
              <a:spcBef>
                <a:spcPts val="1000"/>
              </a:spcBef>
              <a:buFont typeface="Arial" panose="020B0604020202020204" pitchFamily="34" charset="0"/>
              <a:buChar char="•"/>
            </a:pPr>
            <a:r>
              <a:rPr lang="en-GB" dirty="0"/>
              <a:t>What is the structure of the economy? Which sectors are most significant; what is the role of the state? How does geopolitics</a:t>
            </a:r>
            <a:r>
              <a:rPr lang="en-GB" b="1" dirty="0"/>
              <a:t> </a:t>
            </a:r>
            <a:r>
              <a:rPr lang="en-GB" dirty="0"/>
              <a:t>influence national politics and economics? What roles do external actors play? </a:t>
            </a:r>
          </a:p>
          <a:p>
            <a:pPr marL="342900" indent="-342900">
              <a:spcBef>
                <a:spcPts val="1000"/>
              </a:spcBef>
              <a:buFont typeface="Arial" panose="020B0604020202020204" pitchFamily="34" charset="0"/>
              <a:buChar char="•"/>
            </a:pPr>
            <a:r>
              <a:rPr lang="en-GB" dirty="0">
                <a:ea typeface="+mn-lt"/>
              </a:rPr>
              <a:t>What formal and informal rules govern individuals and organisations behaviour? What new pressures have come to the fore? what impact could they have to the modelling process and outputs uptake?</a:t>
            </a:r>
          </a:p>
          <a:p>
            <a:pPr marL="342900" indent="-342900">
              <a:spcBef>
                <a:spcPts val="1000"/>
              </a:spcBef>
              <a:buFont typeface="Arial" panose="020B0604020202020204" pitchFamily="34" charset="0"/>
              <a:buChar char="•"/>
            </a:pPr>
            <a:r>
              <a:rPr lang="en-GB" dirty="0"/>
              <a:t>What are the dominant ideologies and values which shape the political system and </a:t>
            </a:r>
            <a:r>
              <a:rPr lang="en-GB" dirty="0">
                <a:ea typeface="+mn-lt"/>
              </a:rPr>
              <a:t>public policy? What are the </a:t>
            </a:r>
            <a:r>
              <a:rPr lang="en-GB" sz="1900" dirty="0">
                <a:ea typeface="+mn-lt"/>
              </a:rPr>
              <a:t>linkages between these beliefs, rules and attitudes towards evidence based policymaking, including modelling?</a:t>
            </a:r>
          </a:p>
          <a:p>
            <a:pPr marL="0" indent="0" algn="just">
              <a:buNone/>
            </a:pPr>
            <a:endParaRPr lang="en-GB" sz="20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dirty="0">
              <a:solidFill>
                <a:schemeClr val="bg1"/>
              </a:solidFill>
            </a:endParaRPr>
          </a:p>
        </p:txBody>
      </p:sp>
      <p:sp>
        <p:nvSpPr>
          <p:cNvPr id="10" name="Text Placeholder 3">
            <a:extLst>
              <a:ext uri="{FF2B5EF4-FFF2-40B4-BE49-F238E27FC236}">
                <a16:creationId xmlns:a16="http://schemas.microsoft.com/office/drawing/2014/main" id="{3F6A8BCE-B4D1-3844-8A56-066AAF616803}"/>
              </a:ext>
            </a:extLst>
          </p:cNvPr>
          <p:cNvSpPr txBox="1">
            <a:spLocks/>
          </p:cNvSpPr>
          <p:nvPr/>
        </p:nvSpPr>
        <p:spPr>
          <a:xfrm>
            <a:off x="986826" y="641391"/>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.1.1 A political economy lens: macro-level</a:t>
            </a:r>
          </a:p>
        </p:txBody>
      </p:sp>
    </p:spTree>
    <p:extLst>
      <p:ext uri="{BB962C8B-B14F-4D97-AF65-F5344CB8AC3E}">
        <p14:creationId xmlns:p14="http://schemas.microsoft.com/office/powerpoint/2010/main" val="217097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32396"/>
            <a:ext cx="9476567"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ea typeface="+mn-lt"/>
              </a:rPr>
              <a:t>How is the sector in question organised and regulated? What are the rules and institutional structures? How are the sector and its components being funded?</a:t>
            </a:r>
          </a:p>
          <a:p>
            <a:pPr marL="342900" indent="-342900">
              <a:spcBef>
                <a:spcPts val="1000"/>
              </a:spcBef>
              <a:buFont typeface="Arial" panose="020B0604020202020204" pitchFamily="34" charset="0"/>
              <a:buChar char="•"/>
            </a:pPr>
            <a:r>
              <a:rPr lang="en-GB" dirty="0">
                <a:ea typeface="+mn-lt"/>
              </a:rPr>
              <a:t>What are the constraints and opportunities the sector faces? What interests drive/maintain the current system?</a:t>
            </a:r>
          </a:p>
          <a:p>
            <a:pPr marL="342900" indent="-342900">
              <a:spcBef>
                <a:spcPts val="1000"/>
              </a:spcBef>
              <a:buFont typeface="Arial" panose="020B0604020202020204" pitchFamily="34" charset="0"/>
              <a:buChar char="•"/>
            </a:pPr>
            <a:r>
              <a:rPr lang="en-GB" dirty="0"/>
              <a:t>How do technical characteristics of the sector influence actors’ interest? How has the sector been evolving? </a:t>
            </a:r>
            <a:r>
              <a:rPr lang="en-GB" dirty="0">
                <a:ea typeface="+mn-lt"/>
              </a:rPr>
              <a:t>How have structural factors shaped the way in which the sector has evolved?</a:t>
            </a:r>
          </a:p>
          <a:p>
            <a:pPr marL="342900" indent="-342900">
              <a:spcBef>
                <a:spcPts val="1000"/>
              </a:spcBef>
              <a:buFont typeface="Arial" panose="020B0604020202020204" pitchFamily="34" charset="0"/>
              <a:buChar char="•"/>
            </a:pPr>
            <a:r>
              <a:rPr lang="en-GB" dirty="0">
                <a:ea typeface="+mn-lt"/>
              </a:rPr>
              <a:t>What are the relevant policy processes linked to the sector? </a:t>
            </a:r>
            <a:r>
              <a:rPr lang="en-GB" dirty="0"/>
              <a:t>What ideas and narratives shape how policymakers define ‘acceptable evidence’ in the sector? </a:t>
            </a:r>
          </a:p>
          <a:p>
            <a:pPr marL="342900" indent="-342900">
              <a:spcBef>
                <a:spcPts val="1000"/>
              </a:spcBef>
              <a:buFont typeface="Arial" panose="020B0604020202020204" pitchFamily="34" charset="0"/>
              <a:buChar char="•"/>
            </a:pPr>
            <a:r>
              <a:rPr lang="en-GB" dirty="0"/>
              <a:t>How do decision makers in the sector rank different types of evidence? How do they determine ‘relevance’ and ‘credibility’? </a:t>
            </a:r>
            <a:endParaRPr lang="en-GB" sz="1900" dirty="0">
              <a:ea typeface="+mn-lt"/>
            </a:endParaRPr>
          </a:p>
          <a:p>
            <a:pPr algn="just">
              <a:spcBef>
                <a:spcPts val="1000"/>
              </a:spcBef>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6.1.2 A political economy lens: sector-level </a:t>
            </a:r>
          </a:p>
          <a:p>
            <a:pPr>
              <a:spcAft>
                <a:spcPts val="1200"/>
              </a:spcAft>
              <a:buClr>
                <a:srgbClr val="000000"/>
              </a:buClr>
              <a:buFont typeface="Arial"/>
            </a:pPr>
            <a:endParaRPr lang="en-GB" sz="2400" b="1" dirty="0">
              <a:solidFill>
                <a:schemeClr val="accent5"/>
              </a:solidFill>
              <a:ea typeface="Open Sans" panose="020B0606030504020204" pitchFamily="34" charset="0"/>
              <a:sym typeface="Arial"/>
            </a:endParaRP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7</a:t>
            </a:fld>
            <a:endParaRPr lang="sv-SE" sz="1400" b="1" dirty="0">
              <a:solidFill>
                <a:schemeClr val="bg1"/>
              </a:solidFill>
            </a:endParaRPr>
          </a:p>
        </p:txBody>
      </p:sp>
      <p:sp>
        <p:nvSpPr>
          <p:cNvPr id="2" name="Oval 1">
            <a:extLst>
              <a:ext uri="{FF2B5EF4-FFF2-40B4-BE49-F238E27FC236}">
                <a16:creationId xmlns:a16="http://schemas.microsoft.com/office/drawing/2014/main" id="{138C5D80-84F6-914C-9D04-6DE8206C426E}"/>
              </a:ext>
            </a:extLst>
          </p:cNvPr>
          <p:cNvSpPr/>
          <p:nvPr/>
        </p:nvSpPr>
        <p:spPr>
          <a:xfrm>
            <a:off x="7964300" y="261135"/>
            <a:ext cx="3834000" cy="3906000"/>
          </a:xfrm>
          <a:prstGeom prst="ellipse">
            <a:avLst/>
          </a:prstGeom>
          <a:solidFill>
            <a:srgbClr val="910C22">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09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95597"/>
            <a:ext cx="914549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t>Who are the main actors in the sector? Are there any important actors from outside the sector? How much power</a:t>
            </a:r>
            <a:r>
              <a:rPr lang="en-GB" b="1" dirty="0"/>
              <a:t> </a:t>
            </a:r>
            <a:r>
              <a:rPr lang="en-GB" dirty="0"/>
              <a:t>do they have? How do these power relationships influence policy processes?  </a:t>
            </a:r>
          </a:p>
          <a:p>
            <a:pPr marL="342900" indent="-342900">
              <a:spcBef>
                <a:spcPts val="1000"/>
              </a:spcBef>
              <a:buFont typeface="Arial" panose="020B0604020202020204" pitchFamily="34" charset="0"/>
              <a:buChar char="•"/>
            </a:pPr>
            <a:r>
              <a:rPr lang="en-GB" dirty="0">
                <a:ea typeface="+mn-lt"/>
              </a:rPr>
              <a:t>What are the issues prominent to the problem modelling is addressing? How are different groups organised around these issues them? How do they derive their authority? Which interests do they represent? </a:t>
            </a:r>
            <a:endParaRPr lang="en-GB" dirty="0"/>
          </a:p>
          <a:p>
            <a:pPr marL="342900" indent="-342900">
              <a:spcBef>
                <a:spcPts val="1000"/>
              </a:spcBef>
              <a:buFont typeface="Arial" panose="020B0604020202020204" pitchFamily="34" charset="0"/>
              <a:buChar char="•"/>
            </a:pPr>
            <a:r>
              <a:rPr lang="en-GB" dirty="0"/>
              <a:t>What is the nature of relationships between the key actors? Who are the key decision makers? What influences their decisions? </a:t>
            </a:r>
            <a:endParaRPr lang="en-GB" dirty="0">
              <a:ea typeface="+mn-lt"/>
            </a:endParaRPr>
          </a:p>
          <a:p>
            <a:pPr marL="342900" indent="-342900">
              <a:spcBef>
                <a:spcPts val="1000"/>
              </a:spcBef>
              <a:buFont typeface="Arial" panose="020B0604020202020204" pitchFamily="34" charset="0"/>
              <a:buChar char="•"/>
            </a:pPr>
            <a:r>
              <a:rPr lang="en-GB" dirty="0">
                <a:ea typeface="+mn-lt"/>
              </a:rPr>
              <a:t>How do organise to exert pressure and influence? How unified or fragmented are these efforts? Why and to what effect? Are interests and priorities across these different groups  aligned?</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6.1.3 A political economy lens: stakeholder engagement</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8</a:t>
            </a:fld>
            <a:endParaRPr lang="sv-SE" sz="1400" b="1" dirty="0">
              <a:solidFill>
                <a:schemeClr val="bg1"/>
              </a:solidFill>
            </a:endParaRPr>
          </a:p>
        </p:txBody>
      </p:sp>
      <p:sp>
        <p:nvSpPr>
          <p:cNvPr id="2" name="Oval 1">
            <a:extLst>
              <a:ext uri="{FF2B5EF4-FFF2-40B4-BE49-F238E27FC236}">
                <a16:creationId xmlns:a16="http://schemas.microsoft.com/office/drawing/2014/main" id="{77A86C63-6236-A54D-9287-05E6F2DB3B24}"/>
              </a:ext>
            </a:extLst>
          </p:cNvPr>
          <p:cNvSpPr/>
          <p:nvPr/>
        </p:nvSpPr>
        <p:spPr>
          <a:xfrm>
            <a:off x="7964300" y="229463"/>
            <a:ext cx="3834000" cy="3906000"/>
          </a:xfrm>
          <a:prstGeom prst="ellipse">
            <a:avLst/>
          </a:prstGeom>
          <a:solidFill>
            <a:srgbClr val="EF3B5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20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019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ea typeface="+mn-lt"/>
              </a:rPr>
              <a:t>To what extent can the the modelling results be nested in sector or national institutional frameworks? </a:t>
            </a:r>
          </a:p>
          <a:p>
            <a:pPr marL="342900" indent="-342900">
              <a:spcBef>
                <a:spcPts val="1000"/>
              </a:spcBef>
              <a:buFont typeface="Arial" panose="020B0604020202020204" pitchFamily="34" charset="0"/>
              <a:buChar char="•"/>
            </a:pPr>
            <a:r>
              <a:rPr lang="en-GB" dirty="0">
                <a:ea typeface="+mn-lt"/>
              </a:rPr>
              <a:t>Are the laws and regulations that are in place that can accommodate the modelling results? </a:t>
            </a:r>
          </a:p>
          <a:p>
            <a:pPr marL="342900" indent="-342900">
              <a:spcBef>
                <a:spcPts val="1000"/>
              </a:spcBef>
              <a:buFont typeface="Arial" panose="020B0604020202020204" pitchFamily="34" charset="0"/>
              <a:buChar char="•"/>
            </a:pPr>
            <a:r>
              <a:rPr lang="en-GB" dirty="0">
                <a:ea typeface="+mn-lt"/>
              </a:rPr>
              <a:t>What are the current contextual events and processes that are likely to impact how the modelling results are received by different stakeholders? </a:t>
            </a:r>
          </a:p>
          <a:p>
            <a:pPr marL="342900" indent="-342900">
              <a:spcBef>
                <a:spcPts val="1000"/>
              </a:spcBef>
              <a:buFont typeface="Arial" panose="020B0604020202020204" pitchFamily="34" charset="0"/>
              <a:buChar char="•"/>
            </a:pPr>
            <a:r>
              <a:rPr lang="en-GB" dirty="0"/>
              <a:t>Does the modelling outputs have a high profile in national or local politics, and why? What impact would that have on how policy and decision makers react to the result? </a:t>
            </a:r>
          </a:p>
          <a:p>
            <a:pPr marL="342900" indent="-342900">
              <a:spcBef>
                <a:spcPts val="1000"/>
              </a:spcBef>
              <a:buFont typeface="Arial" panose="020B0604020202020204" pitchFamily="34" charset="0"/>
              <a:buChar char="•"/>
            </a:pPr>
            <a:r>
              <a:rPr lang="en-GB" dirty="0"/>
              <a:t>What caveats and context related are important to consider and include related to recommendations and results interpretation?</a:t>
            </a:r>
          </a:p>
          <a:p>
            <a:pPr marL="342900" indent="-342900">
              <a:spcBef>
                <a:spcPts val="1000"/>
              </a:spcBef>
              <a:buFont typeface="Arial" panose="020B0604020202020204" pitchFamily="34" charset="0"/>
              <a:buChar char="•"/>
            </a:pPr>
            <a:endParaRPr lang="en-GB" sz="1800"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6.1.4 A political economy lens: results interpretation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9</a:t>
            </a:fld>
            <a:endParaRPr lang="sv-SE" sz="1400" b="1" dirty="0">
              <a:solidFill>
                <a:schemeClr val="bg1"/>
              </a:solidFill>
            </a:endParaRPr>
          </a:p>
        </p:txBody>
      </p:sp>
      <p:sp>
        <p:nvSpPr>
          <p:cNvPr id="2" name="Oval 1">
            <a:extLst>
              <a:ext uri="{FF2B5EF4-FFF2-40B4-BE49-F238E27FC236}">
                <a16:creationId xmlns:a16="http://schemas.microsoft.com/office/drawing/2014/main" id="{CD7CA9B4-8998-8D4E-BC97-D97868DECC7C}"/>
              </a:ext>
            </a:extLst>
          </p:cNvPr>
          <p:cNvSpPr/>
          <p:nvPr/>
        </p:nvSpPr>
        <p:spPr>
          <a:xfrm>
            <a:off x="8067775" y="317303"/>
            <a:ext cx="3762000" cy="3906000"/>
          </a:xfrm>
          <a:prstGeom prst="ellipse">
            <a:avLst/>
          </a:prstGeom>
          <a:solidFill>
            <a:srgbClr val="9FBBF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D20FC0-81E5-4445-8DE8-3699076DBD16}"/>
              </a:ext>
            </a:extLst>
          </p:cNvPr>
          <p:cNvSpPr/>
          <p:nvPr/>
        </p:nvSpPr>
        <p:spPr>
          <a:xfrm>
            <a:off x="8067775" y="2526678"/>
            <a:ext cx="3762000" cy="3906000"/>
          </a:xfrm>
          <a:prstGeom prst="ellipse">
            <a:avLst/>
          </a:prstGeom>
          <a:solidFill>
            <a:srgbClr val="00B0F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631630"/>
      </p:ext>
    </p:extLst>
  </p:cSld>
  <p:clrMapOvr>
    <a:masterClrMapping/>
  </p:clrMapOvr>
</p:sld>
</file>

<file path=ppt/theme/theme1.xml><?xml version="1.0" encoding="utf-8"?>
<a:theme xmlns:a="http://schemas.openxmlformats.org/drawingml/2006/main" name="Theme1">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85ACDDE-B220-1643-8388-55F70AA8A4CA}" vid="{2711E5B1-E1A3-FB44-A9C1-3FEACC7BAA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ppt/theme/themeOverride2.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terms/"/>
    <ds:schemaRef ds:uri="http://purl.org/dc/dcmitype/"/>
    <ds:schemaRef ds:uri="35b8b66e-5759-43c1-a138-f967a8bf5a20"/>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85113</TotalTime>
  <Words>5225</Words>
  <Application>Microsoft Office PowerPoint</Application>
  <PresentationFormat>Widescreen</PresentationFormat>
  <Paragraphs>315</Paragraphs>
  <Slides>27</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Helvetica Neue</vt:lpstr>
      <vt:lpstr>Open Sans</vt:lpstr>
      <vt:lpstr>Open Sans ExtraBold</vt:lpstr>
      <vt:lpstr>Times New Roman</vt:lpstr>
      <vt:lpstr>Theme1</vt:lpstr>
      <vt:lpstr>PowerPoint Presentation</vt:lpstr>
      <vt:lpstr>Lecture 6: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6 References</vt:lpstr>
      <vt:lpstr>Lecture 6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596</cp:revision>
  <dcterms:created xsi:type="dcterms:W3CDTF">2021-02-10T16:48:02Z</dcterms:created>
  <dcterms:modified xsi:type="dcterms:W3CDTF">2024-11-01T16:37:03Z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