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1" r:id="rId4"/>
  </p:sldMasterIdLst>
  <p:notesMasterIdLst>
    <p:notesMasterId r:id="rId21"/>
  </p:notesMasterIdLst>
  <p:handoutMasterIdLst>
    <p:handoutMasterId r:id="rId22"/>
  </p:handoutMasterIdLst>
  <p:sldIdLst>
    <p:sldId id="258" r:id="rId5"/>
    <p:sldId id="265" r:id="rId6"/>
    <p:sldId id="304" r:id="rId7"/>
    <p:sldId id="305" r:id="rId8"/>
    <p:sldId id="302" r:id="rId9"/>
    <p:sldId id="312" r:id="rId10"/>
    <p:sldId id="303" r:id="rId11"/>
    <p:sldId id="285" r:id="rId12"/>
    <p:sldId id="307" r:id="rId13"/>
    <p:sldId id="275" r:id="rId14"/>
    <p:sldId id="306" r:id="rId15"/>
    <p:sldId id="311" r:id="rId16"/>
    <p:sldId id="308" r:id="rId17"/>
    <p:sldId id="315" r:id="rId18"/>
    <p:sldId id="314" r:id="rId19"/>
    <p:sldId id="310" r:id="rId20"/>
  </p:sldIdLst>
  <p:sldSz cx="9906000" cy="6858000" type="A4"/>
  <p:notesSz cx="6858000" cy="97742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cilia Medupin" initials="C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00"/>
    <a:srgbClr val="66FF33"/>
    <a:srgbClr val="66CCFF"/>
    <a:srgbClr val="FF66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B51CE-6D92-167E-71E6-B14AD64A5ABD}" v="51" dt="2021-04-09T16:54:26.469"/>
    <p1510:client id="{44C8FC0D-02C9-5337-8016-81695CBF6A8C}" v="2" dt="2021-04-08T15:14:30.686"/>
    <p1510:client id="{5E00EFEB-5E9E-A390-2FDB-EA6158DEAFD4}" v="1" dt="2021-04-07T15:38:26.574"/>
    <p1510:client id="{D1DAEAC0-9577-FB8F-1358-8AEB8A5D4EE0}" v="1" dt="2021-04-07T15:37:40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86"/>
    <p:restoredTop sz="97030" autoAdjust="0"/>
  </p:normalViewPr>
  <p:slideViewPr>
    <p:cSldViewPr>
      <p:cViewPr varScale="1">
        <p:scale>
          <a:sx n="67" d="100"/>
          <a:sy n="67" d="100"/>
        </p:scale>
        <p:origin x="996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>
        <p:scale>
          <a:sx n="50" d="100"/>
          <a:sy n="50" d="100"/>
        </p:scale>
        <p:origin x="-1992" y="-204"/>
      </p:cViewPr>
      <p:guideLst>
        <p:guide orient="horz" pos="307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6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96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1BF358-FBED-41B7-B62E-B641FF1503E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7706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GB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en-GB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4225" y="733425"/>
            <a:ext cx="5291138" cy="3663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1850"/>
            <a:ext cx="5029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Vorlagentextes zu bearbeiten</a:t>
            </a:r>
          </a:p>
          <a:p>
            <a:pPr lvl="1"/>
            <a:r>
              <a:rPr lang="en-GB" altLang="de-DE"/>
              <a:t>Zweite Ebene</a:t>
            </a:r>
          </a:p>
          <a:p>
            <a:pPr lvl="2"/>
            <a:r>
              <a:rPr lang="en-GB" altLang="de-DE"/>
              <a:t>Dritte Ebene</a:t>
            </a:r>
          </a:p>
          <a:p>
            <a:pPr lvl="3"/>
            <a:r>
              <a:rPr lang="en-GB" altLang="de-DE"/>
              <a:t>Vierte Ebene</a:t>
            </a:r>
          </a:p>
          <a:p>
            <a:pPr lvl="4"/>
            <a:r>
              <a:rPr lang="en-GB" alt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GB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EA737A86-8DFD-4CF2-AFC3-48F269AFC7AD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79310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A618-CC48-4948-A781-2EA77B32308B}" type="slidenum">
              <a:rPr lang="en-GB" altLang="de-DE"/>
              <a:pPr/>
              <a:t>1</a:t>
            </a:fld>
            <a:endParaRPr lang="en-GB" altLang="de-DE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32042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C6F85-D478-44F4-A85F-0E5214BBD68A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404807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37A86-8DFD-4CF2-AFC3-48F269AFC7AD}" type="slidenum">
              <a:rPr lang="en-GB" altLang="de-DE" smtClean="0"/>
              <a:pPr/>
              <a:t>10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6067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AE15-D42D-4391-B259-68A5D2A581CB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4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5523-5C77-4BA3-9957-3D432C6DE499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AF70-FB7F-4B9D-A18E-55766E8DA4A5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0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78EDC-E461-48CD-BB60-4D6CFA010FA2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6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9DF-43C1-4C10-908E-3DFE64052A21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8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FF4FF-2516-480F-9EB0-2E6701A5282B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1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65B5-8349-4E2F-8512-98997D859587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4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4DBC1-C709-4F52-AC06-9A84CEA4AA85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4E67-4956-45C0-BCBB-0C76270E1648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7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F91-AFE4-4AE6-AE1B-7E5200B77F11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4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E232-69EA-4845-9080-027BBC052F55}" type="slidenum">
              <a:rPr lang="de-DE" altLang="de-DE" smtClean="0"/>
              <a:pPr/>
              <a:t>‹#›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5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DBC74-E642-4EB3-AB1D-BB5453A854EA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506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2432719" y="2787359"/>
            <a:ext cx="5040561" cy="1105776"/>
          </a:xfrm>
        </p:spPr>
        <p:txBody>
          <a:bodyPr>
            <a:normAutofit fontScale="90000"/>
          </a:bodyPr>
          <a:lstStyle/>
          <a:p>
            <a:r>
              <a:rPr lang="en-GB" altLang="de-DE" b="1" dirty="0">
                <a:solidFill>
                  <a:srgbClr val="7030A0"/>
                </a:solidFill>
              </a:rPr>
              <a:t>Practical Workshop</a:t>
            </a:r>
            <a:br>
              <a:rPr lang="en-GB" altLang="de-DE" b="1" dirty="0">
                <a:solidFill>
                  <a:srgbClr val="0070C0"/>
                </a:solidFill>
              </a:rPr>
            </a:br>
            <a:r>
              <a:rPr lang="en-GB" altLang="de-DE" b="1" dirty="0">
                <a:solidFill>
                  <a:srgbClr val="0070C0"/>
                </a:solidFill>
              </a:rPr>
              <a:t> </a:t>
            </a:r>
            <a:endParaRPr lang="en-GB" altLang="de-DE" b="1" i="1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133-8F62-408F-AEFF-684B4C013434}" type="slidenum">
              <a:rPr lang="de-DE" altLang="de-DE"/>
              <a:pPr/>
              <a:t>1</a:t>
            </a:fld>
            <a:endParaRPr lang="de-DE" altLang="de-DE"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775242" y="6146314"/>
            <a:ext cx="431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Dr. Cecilia Medupin &amp; Professor Amanda Bamford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06839E-CCA6-A248-A313-C842A1E884BC}"/>
              </a:ext>
            </a:extLst>
          </p:cNvPr>
          <p:cNvGrpSpPr/>
          <p:nvPr/>
        </p:nvGrpSpPr>
        <p:grpSpPr>
          <a:xfrm>
            <a:off x="2736040" y="3463629"/>
            <a:ext cx="4500182" cy="2194993"/>
            <a:chOff x="3262720" y="3047398"/>
            <a:chExt cx="4500182" cy="2194993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720" y="3047398"/>
              <a:ext cx="1461448" cy="1048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2720" y="4136615"/>
              <a:ext cx="1461448" cy="1105776"/>
            </a:xfrm>
            <a:prstGeom prst="rect">
              <a:avLst/>
            </a:prstGeom>
          </p:spPr>
        </p:pic>
        <p:pic>
          <p:nvPicPr>
            <p:cNvPr id="3" name="Picture 2" descr="A picture containing sky, water, outdoor, mountain&#10;&#10;Description automatically generated">
              <a:extLst>
                <a:ext uri="{FF2B5EF4-FFF2-40B4-BE49-F238E27FC236}">
                  <a16:creationId xmlns:a16="http://schemas.microsoft.com/office/drawing/2014/main" id="{BE2698D4-A81B-2742-8939-23FA08951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852" y="3047398"/>
              <a:ext cx="2781050" cy="215590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0A36EE7-DBE2-3D46-8FA9-2B81E04FB516}"/>
              </a:ext>
            </a:extLst>
          </p:cNvPr>
          <p:cNvSpPr txBox="1"/>
          <p:nvPr/>
        </p:nvSpPr>
        <p:spPr>
          <a:xfrm>
            <a:off x="2751141" y="5464649"/>
            <a:ext cx="1701535" cy="14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© C. </a:t>
            </a:r>
            <a:r>
              <a:rPr lang="en-GB" sz="500" dirty="0" err="1">
                <a:solidFill>
                  <a:schemeClr val="bg1"/>
                </a:solidFill>
              </a:rPr>
              <a:t>Medupin</a:t>
            </a:r>
            <a:endParaRPr lang="en-GB" sz="5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A2BF3-0199-4C41-82B0-A1DFC156A525}"/>
              </a:ext>
            </a:extLst>
          </p:cNvPr>
          <p:cNvSpPr txBox="1"/>
          <p:nvPr/>
        </p:nvSpPr>
        <p:spPr>
          <a:xfrm>
            <a:off x="2736198" y="4307157"/>
            <a:ext cx="71572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/>
              <a:t>© A. Bamford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84745A-193E-754E-9DCC-EEFE4A6D7B32}"/>
              </a:ext>
            </a:extLst>
          </p:cNvPr>
          <p:cNvSpPr/>
          <p:nvPr/>
        </p:nvSpPr>
        <p:spPr>
          <a:xfrm>
            <a:off x="4482659" y="5443788"/>
            <a:ext cx="3901281" cy="1446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By Marc </a:t>
            </a:r>
            <a:r>
              <a:rPr lang="en-US" sz="500" dirty="0" err="1">
                <a:solidFill>
                  <a:schemeClr val="bg1"/>
                </a:solidFill>
              </a:rPr>
              <a:t>Veraart</a:t>
            </a:r>
            <a:r>
              <a:rPr lang="en-US" sz="500" dirty="0">
                <a:solidFill>
                  <a:schemeClr val="bg1"/>
                </a:solidFill>
              </a:rPr>
              <a:t> - Myanmar </a:t>
            </a:r>
            <a:r>
              <a:rPr lang="en-US" sz="500" dirty="0" err="1">
                <a:solidFill>
                  <a:schemeClr val="bg1"/>
                </a:solidFill>
              </a:rPr>
              <a:t>Inle</a:t>
            </a:r>
            <a:r>
              <a:rPr lang="en-US" sz="500" dirty="0">
                <a:solidFill>
                  <a:schemeClr val="bg1"/>
                </a:solidFill>
              </a:rPr>
              <a:t> Lake, CC BY 2.0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07DA078-47B0-084F-AB6D-C5445EB13056}"/>
              </a:ext>
            </a:extLst>
          </p:cNvPr>
          <p:cNvSpPr txBox="1">
            <a:spLocks/>
          </p:cNvSpPr>
          <p:nvPr/>
        </p:nvSpPr>
        <p:spPr>
          <a:xfrm>
            <a:off x="74712" y="136523"/>
            <a:ext cx="9699920" cy="17145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Aquascience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b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Assessing the health of rivers and lakes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1805" y="389821"/>
            <a:ext cx="6790229" cy="1147564"/>
          </a:xfrm>
        </p:spPr>
        <p:txBody>
          <a:bodyPr>
            <a:noAutofit/>
          </a:bodyPr>
          <a:lstStyle/>
          <a:p>
            <a:r>
              <a:rPr lang="de-DE" altLang="de-DE" sz="4000" b="1" dirty="0">
                <a:solidFill>
                  <a:srgbClr val="7030A0"/>
                </a:solidFill>
              </a:rPr>
              <a:t>Sorting &amp; Identification </a:t>
            </a:r>
            <a:br>
              <a:rPr lang="de-DE" altLang="de-DE" sz="4000" b="1" dirty="0">
                <a:solidFill>
                  <a:srgbClr val="7030A0"/>
                </a:solidFill>
              </a:rPr>
            </a:br>
            <a:r>
              <a:rPr lang="de-DE" altLang="de-DE" sz="4000" b="1" dirty="0">
                <a:solidFill>
                  <a:srgbClr val="7030A0"/>
                </a:solidFill>
              </a:rPr>
              <a:t> Benthic macroinvertebrates</a:t>
            </a:r>
            <a:endParaRPr lang="en-GB" sz="4000" b="1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8DA23-6F2B-49A1-8913-1F9BFA56DFF7}" type="slidenum">
              <a:rPr lang="de-DE" altLang="de-DE"/>
              <a:pPr/>
              <a:t>10</a:t>
            </a:fld>
            <a:endParaRPr lang="de-DE" altLang="de-DE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6525" y="4805841"/>
            <a:ext cx="201622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/>
              <a:t>http://www.visio-tek.net/public/files/16-VISIO-S.pdf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C7D7E-5B9A-EB48-9DDB-C36FEA8B4997}"/>
              </a:ext>
            </a:extLst>
          </p:cNvPr>
          <p:cNvSpPr txBox="1"/>
          <p:nvPr/>
        </p:nvSpPr>
        <p:spPr>
          <a:xfrm>
            <a:off x="5843076" y="2909396"/>
            <a:ext cx="21602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©  C. </a:t>
            </a:r>
            <a:r>
              <a:rPr lang="en-GB" sz="600" dirty="0" err="1">
                <a:solidFill>
                  <a:schemeClr val="bg1"/>
                </a:solidFill>
              </a:rPr>
              <a:t>medupin</a:t>
            </a:r>
            <a:endParaRPr lang="en-GB" sz="6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A06127-B126-5740-A397-06DA661AE117}"/>
              </a:ext>
            </a:extLst>
          </p:cNvPr>
          <p:cNvGrpSpPr/>
          <p:nvPr/>
        </p:nvGrpSpPr>
        <p:grpSpPr>
          <a:xfrm>
            <a:off x="759171" y="2492896"/>
            <a:ext cx="8387658" cy="2922345"/>
            <a:chOff x="798013" y="1921521"/>
            <a:chExt cx="8566404" cy="306872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13" y="1921521"/>
              <a:ext cx="4608512" cy="3014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45720" dist="12700" dir="2700000" algn="ctr" rotWithShape="0">
                      <a:schemeClr val="bg2">
                        <a:alpha val="75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 descr="Magnifying glass on clear background">
              <a:extLst>
                <a:ext uri="{FF2B5EF4-FFF2-40B4-BE49-F238E27FC236}">
                  <a16:creationId xmlns:a16="http://schemas.microsoft.com/office/drawing/2014/main" id="{51D5FB14-27FB-4341-9BFD-270940F91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6525" y="1921521"/>
              <a:ext cx="3957892" cy="301495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996" y="1948297"/>
              <a:ext cx="1489200" cy="11965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E1567-3CD5-1147-AEA9-B941D58B5917}"/>
                </a:ext>
              </a:extLst>
            </p:cNvPr>
            <p:cNvSpPr txBox="1"/>
            <p:nvPr/>
          </p:nvSpPr>
          <p:spPr>
            <a:xfrm>
              <a:off x="864955" y="4726903"/>
              <a:ext cx="216024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© A. Bamford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38C14B-E90C-684F-BE55-9C7D48BA60C4}"/>
                </a:ext>
              </a:extLst>
            </p:cNvPr>
            <p:cNvSpPr/>
            <p:nvPr/>
          </p:nvSpPr>
          <p:spPr>
            <a:xfrm>
              <a:off x="5329083" y="4812488"/>
              <a:ext cx="1108688" cy="177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</a:rPr>
                <a:t>Sarah Greenwood, CC BY-SA 4.0 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2E170A2-2DE3-C34B-8832-CCAA7C64B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765" y="3127594"/>
              <a:ext cx="1358650" cy="181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6748C6-F07D-164F-A660-C31FCBA755D7}"/>
              </a:ext>
            </a:extLst>
          </p:cNvPr>
          <p:cNvSpPr txBox="1"/>
          <p:nvPr/>
        </p:nvSpPr>
        <p:spPr>
          <a:xfrm>
            <a:off x="5201511" y="3516279"/>
            <a:ext cx="21602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© C. </a:t>
            </a:r>
            <a:r>
              <a:rPr lang="en-GB" sz="600" dirty="0" err="1">
                <a:solidFill>
                  <a:schemeClr val="bg1"/>
                </a:solidFill>
              </a:rPr>
              <a:t>Medupin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17280"/>
            <a:ext cx="7049988" cy="11430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Identification of lake organisms-</a:t>
            </a:r>
            <a:br>
              <a:rPr lang="en-GB" sz="4000" b="1" dirty="0">
                <a:solidFill>
                  <a:srgbClr val="7030A0"/>
                </a:solidFill>
              </a:rPr>
            </a:br>
            <a:r>
              <a:rPr lang="en-GB" sz="4000" b="1" dirty="0">
                <a:solidFill>
                  <a:srgbClr val="7030A0"/>
                </a:solidFill>
              </a:rPr>
              <a:t>Phytoplankton &amp; zooplankton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78EDC-E461-48CD-BB60-4D6CFA010FA2}" type="slidenum">
              <a:rPr lang="de-DE" altLang="de-DE" smtClean="0"/>
              <a:pPr/>
              <a:t>11</a:t>
            </a:fld>
            <a:endParaRPr lang="de-DE" altLang="de-DE"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3C019-8A0D-C549-ADDA-A7EBB979C9C2}"/>
              </a:ext>
            </a:extLst>
          </p:cNvPr>
          <p:cNvGrpSpPr/>
          <p:nvPr/>
        </p:nvGrpSpPr>
        <p:grpSpPr>
          <a:xfrm>
            <a:off x="1791720" y="2432880"/>
            <a:ext cx="6322560" cy="2976419"/>
            <a:chOff x="1791720" y="2150830"/>
            <a:chExt cx="6322560" cy="2976419"/>
          </a:xfrm>
        </p:grpSpPr>
        <p:pic>
          <p:nvPicPr>
            <p:cNvPr id="6" name="Picture 5" descr="Close-up of a slide in a microscope">
              <a:extLst>
                <a:ext uri="{FF2B5EF4-FFF2-40B4-BE49-F238E27FC236}">
                  <a16:creationId xmlns:a16="http://schemas.microsoft.com/office/drawing/2014/main" id="{B4A4A545-FDFC-7E4E-B86E-672AE6BC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720" y="2150830"/>
              <a:ext cx="4412808" cy="29411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F686FB-E017-9945-81AB-58CAACC4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1735" y="3650586"/>
              <a:ext cx="1932545" cy="1476663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0FF1543-7881-2645-92BA-61A8D40F5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735" y="2150830"/>
              <a:ext cx="1932545" cy="1521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8BE4DC4-4431-F943-B54E-F784F1C7767D}"/>
              </a:ext>
            </a:extLst>
          </p:cNvPr>
          <p:cNvSpPr/>
          <p:nvPr/>
        </p:nvSpPr>
        <p:spPr>
          <a:xfrm>
            <a:off x="6181735" y="3751813"/>
            <a:ext cx="161240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Dieter Ebert, Basel, Switzerland, CC BY-SA 4.0 </a:t>
            </a:r>
          </a:p>
        </p:txBody>
      </p:sp>
    </p:spTree>
    <p:extLst>
      <p:ext uri="{BB962C8B-B14F-4D97-AF65-F5344CB8AC3E}">
        <p14:creationId xmlns:p14="http://schemas.microsoft.com/office/powerpoint/2010/main" val="122430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5672" y="177968"/>
            <a:ext cx="89154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Nutrient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78EDC-E461-48CD-BB60-4D6CFA010FA2}" type="slidenum">
              <a:rPr lang="de-DE" altLang="de-DE" smtClean="0"/>
              <a:pPr/>
              <a:t>12</a:t>
            </a:fld>
            <a:endParaRPr lang="de-DE" altLang="de-DE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055" y="4982546"/>
            <a:ext cx="245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Vacuum pump with 0.45</a:t>
            </a:r>
            <a:r>
              <a:rPr lang="en-GB" dirty="0">
                <a:latin typeface="+mn-lt"/>
                <a:cs typeface="Times New Roman" panose="02020603050405020304" pitchFamily="18" charset="0"/>
              </a:rPr>
              <a:t>µ</a:t>
            </a:r>
            <a:r>
              <a:rPr lang="en-GB" dirty="0">
                <a:latin typeface="+mn-lt"/>
              </a:rPr>
              <a:t>m filter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D37F3D-2D7A-4247-9EF1-E9CBA997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490644"/>
            <a:ext cx="3528425" cy="21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77F4D0-DF78-554E-96F8-71B5B08EABFB}"/>
              </a:ext>
            </a:extLst>
          </p:cNvPr>
          <p:cNvSpPr/>
          <p:nvPr/>
        </p:nvSpPr>
        <p:spPr>
          <a:xfrm>
            <a:off x="4795978" y="4647860"/>
            <a:ext cx="211646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reefbuilders.com</a:t>
            </a:r>
            <a:r>
              <a:rPr lang="en-US" sz="500" dirty="0"/>
              <a:t>/2017/04/25/water-testing-nitrates-phosphates/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BC1D6-6E7A-FF42-B8B0-97A9D7458280}"/>
              </a:ext>
            </a:extLst>
          </p:cNvPr>
          <p:cNvSpPr txBox="1"/>
          <p:nvPr/>
        </p:nvSpPr>
        <p:spPr>
          <a:xfrm>
            <a:off x="4795978" y="4915790"/>
            <a:ext cx="3716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Nutrient testing kits for phosphate and nitrates/ion electrodes</a:t>
            </a:r>
          </a:p>
        </p:txBody>
      </p:sp>
      <p:pic>
        <p:nvPicPr>
          <p:cNvPr id="3076" name="Picture 4" descr="Vacuum filtration unit - 250mL, PES with .45um filter, individually wrapped, sterile, 12/CS">
            <a:extLst>
              <a:ext uri="{FF2B5EF4-FFF2-40B4-BE49-F238E27FC236}">
                <a16:creationId xmlns:a16="http://schemas.microsoft.com/office/drawing/2014/main" id="{16746C1E-FB7C-254D-8478-90DDD921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85" y="1786068"/>
            <a:ext cx="32807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18E80D-7D3C-9847-B465-71F7C7E8295B}"/>
              </a:ext>
            </a:extLst>
          </p:cNvPr>
          <p:cNvSpPr/>
          <p:nvPr/>
        </p:nvSpPr>
        <p:spPr>
          <a:xfrm>
            <a:off x="1139385" y="4598534"/>
            <a:ext cx="328073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www.stellarscientific.com</a:t>
            </a:r>
            <a:r>
              <a:rPr lang="en-US" sz="500" dirty="0"/>
              <a:t>/vacuum-filtration-unit-250ml-pes-with-45um-filter-individually-wrapped-sterile-12-cs/</a:t>
            </a:r>
          </a:p>
        </p:txBody>
      </p:sp>
    </p:spTree>
    <p:extLst>
      <p:ext uri="{BB962C8B-B14F-4D97-AF65-F5344CB8AC3E}">
        <p14:creationId xmlns:p14="http://schemas.microsoft.com/office/powerpoint/2010/main" val="404475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9014" y="3985"/>
            <a:ext cx="7940371" cy="6858000"/>
            <a:chOff x="1303402" y="3985"/>
            <a:chExt cx="9772765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656" y="2636912"/>
            <a:ext cx="4680688" cy="23042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Collation of results - </a:t>
            </a:r>
            <a:br>
              <a:rPr lang="en-US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Discussion &amp; Conclusion</a:t>
            </a:r>
            <a:br>
              <a:rPr lang="en-US" sz="33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3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</a:pPr>
            <a:fld id="{06178EDC-E461-48CD-BB60-4D6CFA010FA2}" type="slidenum">
              <a:rPr lang="en-US" altLang="de-DE" smtClean="0">
                <a:latin typeface="+mn-lt"/>
              </a:rPr>
              <a:pPr eaLnBrk="1" hangingPunct="1">
                <a:spcAft>
                  <a:spcPts val="600"/>
                </a:spcAft>
              </a:pPr>
              <a:t>13</a:t>
            </a:fld>
            <a:endParaRPr lang="en-US" altLang="de-DE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7" name="Picture 2" descr="Logo, icon&#10;&#10;Description automatically generated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Text&#10;&#10;Description automatically generated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36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oup working on graphs">
            <a:extLst>
              <a:ext uri="{FF2B5EF4-FFF2-40B4-BE49-F238E27FC236}">
                <a16:creationId xmlns:a16="http://schemas.microsoft.com/office/drawing/2014/main" id="{3188AC29-967B-4944-8894-B630D2BC2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66" y="1262339"/>
            <a:ext cx="5961112" cy="39744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0A540-D96A-C743-B460-BB7FF176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4E67-4956-45C0-BCBB-0C76270E1648}" type="slidenum">
              <a:rPr lang="de-DE" altLang="de-DE" smtClean="0"/>
              <a:pPr/>
              <a:t>14</a:t>
            </a:fld>
            <a:endParaRPr lang="de-DE" alt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5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9014" y="3985"/>
            <a:ext cx="7940371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213021-C33F-2243-B155-1FCA4C938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779" y="1764407"/>
            <a:ext cx="4680688" cy="2310312"/>
          </a:xfrm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rgbClr val="7030A0"/>
                </a:solidFill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82728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78EDC-E461-48CD-BB60-4D6CFA010FA2}" type="slidenum">
              <a:rPr lang="de-DE" altLang="de-DE" smtClean="0"/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20" y="781013"/>
            <a:ext cx="8406996" cy="452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83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650013" y="332656"/>
            <a:ext cx="6895275" cy="1053802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spcAft>
                <a:spcPct val="20000"/>
              </a:spcAft>
            </a:pPr>
            <a:r>
              <a:rPr lang="en-GB" altLang="de-DE" b="1" dirty="0">
                <a:solidFill>
                  <a:srgbClr val="7030A0"/>
                </a:solidFill>
              </a:rPr>
              <a:t>Objectives of the practical workshop</a:t>
            </a:r>
          </a:p>
        </p:txBody>
      </p:sp>
      <p:sp>
        <p:nvSpPr>
          <p:cNvPr id="297990" name="Rectangle 6"/>
          <p:cNvSpPr>
            <a:spLocks noGrp="1" noChangeArrowheads="1"/>
          </p:cNvSpPr>
          <p:nvPr>
            <p:ph idx="1"/>
          </p:nvPr>
        </p:nvSpPr>
        <p:spPr>
          <a:xfrm>
            <a:off x="1164283" y="1920937"/>
            <a:ext cx="8246417" cy="3966835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altLang="de-DE" sz="2100" b="0" dirty="0"/>
              <a:t> By end of workshop  you should be able to …….</a:t>
            </a:r>
          </a:p>
          <a:p>
            <a:pPr marL="609600" indent="-609600">
              <a:lnSpc>
                <a:spcPct val="150000"/>
              </a:lnSpc>
              <a:spcBef>
                <a:spcPts val="600"/>
              </a:spcBef>
            </a:pPr>
            <a:r>
              <a:rPr lang="en-GB" altLang="de-DE" sz="2100" b="0" dirty="0"/>
              <a:t>take </a:t>
            </a:r>
            <a:r>
              <a:rPr lang="en-GB" altLang="de-DE" sz="2100" dirty="0"/>
              <a:t>water and biological </a:t>
            </a:r>
            <a:r>
              <a:rPr lang="en-GB" altLang="de-DE" sz="2100" b="0" dirty="0"/>
              <a:t>samples in the field from rivers and lakes</a:t>
            </a:r>
            <a:endParaRPr lang="en-GB" altLang="de-DE" sz="2100" dirty="0"/>
          </a:p>
          <a:p>
            <a:pPr marL="609600" indent="-609600">
              <a:lnSpc>
                <a:spcPct val="150000"/>
              </a:lnSpc>
              <a:spcBef>
                <a:spcPts val="600"/>
              </a:spcBef>
            </a:pPr>
            <a:r>
              <a:rPr lang="en-GB" altLang="de-DE" sz="2100" dirty="0"/>
              <a:t>m</a:t>
            </a:r>
            <a:r>
              <a:rPr lang="en-GB" altLang="de-DE" sz="2100" b="0" dirty="0"/>
              <a:t>easure physical/chemical parameters </a:t>
            </a:r>
            <a:r>
              <a:rPr lang="en-GB" altLang="de-DE" sz="2100" dirty="0"/>
              <a:t>of rivers and lakes</a:t>
            </a:r>
          </a:p>
          <a:p>
            <a:pPr marL="609600" indent="-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altLang="de-DE" sz="2100" dirty="0"/>
              <a:t>assess the biodiversity of rivers and lakes (benthic invertebrates, phytoplankton &amp; zooplankton)</a:t>
            </a:r>
            <a:endParaRPr lang="en-GB" altLang="de-DE" sz="2100" b="0" dirty="0"/>
          </a:p>
          <a:p>
            <a:pPr marL="609600" indent="-60960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altLang="de-DE" sz="2100" dirty="0"/>
              <a:t>c</a:t>
            </a:r>
            <a:r>
              <a:rPr lang="en-GB" altLang="de-DE" sz="2100" b="0" dirty="0"/>
              <a:t>ollate the data and record results in workbook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altLang="de-DE" sz="2100" dirty="0">
                <a:solidFill>
                  <a:srgbClr val="7030A0"/>
                </a:solidFill>
              </a:rPr>
              <a:t>        </a:t>
            </a:r>
            <a:r>
              <a:rPr lang="en-GB" altLang="de-DE" sz="2100" b="1" dirty="0">
                <a:solidFill>
                  <a:srgbClr val="7030A0"/>
                </a:solidFill>
              </a:rPr>
              <a:t>Then finally……interpret the results and come to a conclusion!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7707-1E33-4FE0-A3A0-909830341959}" type="slidenum">
              <a:rPr lang="de-DE" altLang="de-DE"/>
              <a:pPr/>
              <a:t>2</a:t>
            </a:fld>
            <a:endParaRPr lang="de-DE" altLang="de-DE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770"/>
            <a:ext cx="702679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Methodology &amp;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901" y="1954936"/>
            <a:ext cx="8122197" cy="3939399"/>
          </a:xfrm>
        </p:spPr>
        <p:txBody>
          <a:bodyPr>
            <a:normAutofit/>
          </a:bodyPr>
          <a:lstStyle/>
          <a:p>
            <a:r>
              <a:rPr lang="en-GB" sz="2400" b="1" dirty="0"/>
              <a:t>Activity 1: Field work (mornings) </a:t>
            </a:r>
            <a:r>
              <a:rPr lang="en-GB" sz="2400" dirty="0"/>
              <a:t>visit to sample sites</a:t>
            </a:r>
          </a:p>
          <a:p>
            <a:pPr lvl="1"/>
            <a:r>
              <a:rPr lang="en-GB" sz="2400" dirty="0"/>
              <a:t>Collection of samples</a:t>
            </a:r>
          </a:p>
          <a:p>
            <a:endParaRPr lang="en-GB" sz="2400" dirty="0"/>
          </a:p>
          <a:p>
            <a:r>
              <a:rPr lang="en-GB" sz="2400" b="1" dirty="0"/>
              <a:t>Activity 2: In the Laboratory (afternoons)</a:t>
            </a:r>
          </a:p>
          <a:p>
            <a:pPr lvl="1"/>
            <a:r>
              <a:rPr lang="en-GB" sz="2400" dirty="0"/>
              <a:t>Sorting of samples, nutrient analysis &amp; record data</a:t>
            </a:r>
          </a:p>
          <a:p>
            <a:pPr lvl="1"/>
            <a:endParaRPr lang="en-GB" sz="2400" dirty="0"/>
          </a:p>
          <a:p>
            <a:r>
              <a:rPr lang="en-GB" sz="2400" b="1" dirty="0"/>
              <a:t>Final session: Discussion of class results &amp; 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78EDC-E461-48CD-BB60-4D6CFA010FA2}" type="slidenum">
              <a:rPr lang="de-DE" altLang="de-DE" smtClean="0"/>
              <a:pPr/>
              <a:t>3</a:t>
            </a:fld>
            <a:endParaRPr lang="de-DE" altLang="de-DE"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473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9014" y="3985"/>
            <a:ext cx="7940371" cy="6858000"/>
            <a:chOff x="1303402" y="3985"/>
            <a:chExt cx="9772765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779" y="1764407"/>
            <a:ext cx="4680688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Activity 1: Fieldwork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</a:pPr>
            <a:fld id="{06178EDC-E461-48CD-BB60-4D6CFA010FA2}" type="slidenum">
              <a:rPr lang="en-US" altLang="de-DE" smtClean="0">
                <a:latin typeface="+mn-lt"/>
              </a:rPr>
              <a:pPr eaLnBrk="1" hangingPunct="1">
                <a:spcAft>
                  <a:spcPts val="600"/>
                </a:spcAft>
              </a:pPr>
              <a:t>4</a:t>
            </a:fld>
            <a:endParaRPr lang="en-US" altLang="de-DE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679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9568" y="187647"/>
            <a:ext cx="8420100" cy="11430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7030A0"/>
                </a:solidFill>
              </a:rPr>
              <a:t>River Biomonitoring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057792" y="1916432"/>
            <a:ext cx="281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Collect benthic macroinvertebrates with 3 minute kick samples</a:t>
            </a:r>
          </a:p>
        </p:txBody>
      </p:sp>
      <p:pic>
        <p:nvPicPr>
          <p:cNvPr id="2050" name="Picture 2" descr="Professional Hand Net with Wooden Handle (250mm Wid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643" y="3270966"/>
            <a:ext cx="2667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15526" y="5503657"/>
            <a:ext cx="4953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00" dirty="0"/>
              <a:t>https://www.nhbs.com/professional-hand-net-with-wooden-handle-250mm-wide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10442-A724-2B4C-A800-73C431258A62}"/>
              </a:ext>
            </a:extLst>
          </p:cNvPr>
          <p:cNvGrpSpPr/>
          <p:nvPr/>
        </p:nvGrpSpPr>
        <p:grpSpPr>
          <a:xfrm>
            <a:off x="1856656" y="1804485"/>
            <a:ext cx="2451607" cy="3891167"/>
            <a:chOff x="2857564" y="1048115"/>
            <a:chExt cx="2160240" cy="3636314"/>
          </a:xfrm>
        </p:grpSpPr>
        <p:pic>
          <p:nvPicPr>
            <p:cNvPr id="11" name="Picture 10" descr="A picture containing outdoor, sky, water, boat&#10;&#10;Description automatically generated">
              <a:extLst>
                <a:ext uri="{FF2B5EF4-FFF2-40B4-BE49-F238E27FC236}">
                  <a16:creationId xmlns:a16="http://schemas.microsoft.com/office/drawing/2014/main" id="{DDD86EBD-22FB-3D4F-ADE5-467B77B42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02" b="72"/>
            <a:stretch/>
          </p:blipFill>
          <p:spPr>
            <a:xfrm>
              <a:off x="2880891" y="1048115"/>
              <a:ext cx="2072109" cy="36363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5705C-58B2-794D-A036-8EC17DF91806}"/>
                </a:ext>
              </a:extLst>
            </p:cNvPr>
            <p:cNvSpPr txBox="1"/>
            <p:nvPr/>
          </p:nvSpPr>
          <p:spPr>
            <a:xfrm>
              <a:off x="2857564" y="4499763"/>
              <a:ext cx="216024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© A. Bamford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3FF99C-7A27-6847-85DA-4F0041BF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4E67-4956-45C0-BCBB-0C76270E1648}" type="slidenum">
              <a:rPr lang="de-DE" altLang="de-DE" smtClean="0"/>
              <a:pPr/>
              <a:t>6</a:t>
            </a:fld>
            <a:endParaRPr lang="de-DE" altLang="de-DE">
              <a:latin typeface="Times New Roman" pitchFamily="18" charset="0"/>
            </a:endParaRPr>
          </a:p>
        </p:txBody>
      </p:sp>
      <p:pic>
        <p:nvPicPr>
          <p:cNvPr id="3" name="Cecilia demonstratingkick sampling in myanmar.MOV" descr="Cecilia demonstratingkick sampling in myanmar.MOV">
            <a:hlinkClick r:id="" action="ppaction://media"/>
            <a:extLst>
              <a:ext uri="{FF2B5EF4-FFF2-40B4-BE49-F238E27FC236}">
                <a16:creationId xmlns:a16="http://schemas.microsoft.com/office/drawing/2014/main" id="{2DB92409-C19E-ED42-84A7-8166A61323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509" y="1225411"/>
            <a:ext cx="7834982" cy="4407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8DA319-2063-254B-B3A0-5318CB452B5A}"/>
              </a:ext>
            </a:extLst>
          </p:cNvPr>
          <p:cNvSpPr/>
          <p:nvPr/>
        </p:nvSpPr>
        <p:spPr>
          <a:xfrm>
            <a:off x="2360712" y="270815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Dr. </a:t>
            </a:r>
            <a:r>
              <a:rPr lang="en-US" dirty="0" err="1">
                <a:solidFill>
                  <a:srgbClr val="7030A0"/>
                </a:solidFill>
              </a:rPr>
              <a:t>Medupin</a:t>
            </a:r>
            <a:r>
              <a:rPr lang="en-US" dirty="0">
                <a:solidFill>
                  <a:srgbClr val="7030A0"/>
                </a:solidFill>
              </a:rPr>
              <a:t> demonstrating kick sampling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6DBCB-50CA-4143-B5F6-6D3DBD9ECDEA}"/>
              </a:ext>
            </a:extLst>
          </p:cNvPr>
          <p:cNvSpPr txBox="1"/>
          <p:nvPr/>
        </p:nvSpPr>
        <p:spPr>
          <a:xfrm>
            <a:off x="1040382" y="5800682"/>
            <a:ext cx="599887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Video copyright </a:t>
            </a:r>
            <a:r>
              <a:rPr lang="en-US" sz="1000" dirty="0" err="1">
                <a:latin typeface="Times New Roman"/>
                <a:cs typeface="Times New Roman"/>
              </a:rPr>
              <a:t>A.Bamford</a:t>
            </a:r>
            <a:r>
              <a:rPr lang="en-US" sz="1000" dirty="0">
                <a:latin typeface="Times New Roman"/>
                <a:cs typeface="Times New Roman"/>
              </a:rPr>
              <a:t> &amp; C. </a:t>
            </a:r>
            <a:r>
              <a:rPr lang="en-US" sz="1000" dirty="0" err="1">
                <a:latin typeface="Times New Roman"/>
                <a:cs typeface="Times New Roman"/>
              </a:rPr>
              <a:t>Medupin</a:t>
            </a:r>
            <a:endParaRPr lang="en-US" sz="10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cdn.nhbs.com/jackets/jackets_resizer_xlarge/22/2291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752" y="1093244"/>
            <a:ext cx="3187509" cy="46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7640" y="166242"/>
            <a:ext cx="8915400" cy="919586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Lake Biomonitoring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80429" y="6621419"/>
            <a:ext cx="4953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00" dirty="0"/>
              <a:t>https://www.nhbs.com/plankton-net-250mm-frame-32mm-filter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7889" y="4538789"/>
            <a:ext cx="5489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Phytoplankton net (50µm) and Zooplankton net (250</a:t>
            </a:r>
            <a:r>
              <a:rPr lang="en-GB" sz="2000" dirty="0">
                <a:latin typeface="+mn-lt"/>
                <a:cs typeface="Times New Roman" panose="02020603050405020304" pitchFamily="18" charset="0"/>
              </a:rPr>
              <a:t>µ</a:t>
            </a:r>
            <a:r>
              <a:rPr lang="en-GB" sz="2000" dirty="0">
                <a:latin typeface="+mn-lt"/>
              </a:rPr>
              <a:t>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Collect 3 x 1 litre water samples to take back to lab.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61C8F-2F53-7D40-A4DF-BC68FA364FD3}"/>
              </a:ext>
            </a:extLst>
          </p:cNvPr>
          <p:cNvGrpSpPr/>
          <p:nvPr/>
        </p:nvGrpSpPr>
        <p:grpSpPr>
          <a:xfrm>
            <a:off x="7528410" y="4129559"/>
            <a:ext cx="4622000" cy="1323439"/>
            <a:chOff x="7785755" y="3244415"/>
            <a:chExt cx="4953000" cy="1454162"/>
          </a:xfrm>
        </p:grpSpPr>
        <p:pic>
          <p:nvPicPr>
            <p:cNvPr id="1029" name="Picture 5" descr="Image result for distilled  water bottle long spout lab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224" y="3244415"/>
              <a:ext cx="1287105" cy="128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785755" y="4529300"/>
              <a:ext cx="4953000" cy="1692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500" dirty="0"/>
                <a:t>http://www.benzermultitech.com/distilled-water.html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6E0970-E779-9148-B635-3A9E392F886B}"/>
              </a:ext>
            </a:extLst>
          </p:cNvPr>
          <p:cNvGrpSpPr/>
          <p:nvPr/>
        </p:nvGrpSpPr>
        <p:grpSpPr>
          <a:xfrm>
            <a:off x="7424125" y="2329156"/>
            <a:ext cx="1732789" cy="1525409"/>
            <a:chOff x="7785755" y="1225575"/>
            <a:chExt cx="1991781" cy="18517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627" y="1225575"/>
              <a:ext cx="1025476" cy="159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785755" y="2831137"/>
              <a:ext cx="19917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500" dirty="0"/>
                <a:t>http://www.elkaylabs.com/30ml-universal-container-with-cap-unlabelled-sterile-ps-pr-811.php</a:t>
              </a:r>
            </a:p>
          </p:txBody>
        </p:sp>
      </p:grpSp>
      <p:pic>
        <p:nvPicPr>
          <p:cNvPr id="13" name="Picture 12" descr="A child holding a bow and stan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49DF4FA9-4C9F-AF44-AC5C-444914781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8" y="1462799"/>
            <a:ext cx="3786515" cy="28326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9CD1CF-C14E-9A4E-9B4B-AFBA80EC872F}"/>
              </a:ext>
            </a:extLst>
          </p:cNvPr>
          <p:cNvSpPr txBox="1"/>
          <p:nvPr/>
        </p:nvSpPr>
        <p:spPr>
          <a:xfrm>
            <a:off x="2127949" y="3999733"/>
            <a:ext cx="71572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/>
              <a:t>© A. Bamford</a:t>
            </a:r>
          </a:p>
        </p:txBody>
      </p:sp>
    </p:spTree>
    <p:extLst>
      <p:ext uri="{BB962C8B-B14F-4D97-AF65-F5344CB8AC3E}">
        <p14:creationId xmlns:p14="http://schemas.microsoft.com/office/powerpoint/2010/main" val="641109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F6610CD7-6ECC-CA4D-9C00-FBF19D20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557" y="2252244"/>
            <a:ext cx="2272382" cy="227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69" y="167846"/>
            <a:ext cx="7284327" cy="1100334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>
                <a:solidFill>
                  <a:srgbClr val="7030A0"/>
                </a:solidFill>
              </a:rPr>
              <a:t>Physical &amp; chemical monitoring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048" y="2595881"/>
            <a:ext cx="1133641" cy="16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945" y="4823589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1. Measure </a:t>
            </a:r>
            <a:r>
              <a:rPr lang="en-GB" sz="2000" i="1" dirty="0">
                <a:latin typeface="+mn-lt"/>
              </a:rPr>
              <a:t>in situ……</a:t>
            </a:r>
            <a:r>
              <a:rPr lang="en-GB" sz="2000" dirty="0">
                <a:latin typeface="+mn-lt"/>
              </a:rPr>
              <a:t>pH, temperature and electrical conductivity </a:t>
            </a:r>
          </a:p>
          <a:p>
            <a:endParaRPr lang="en-GB" sz="2000" dirty="0">
              <a:latin typeface="+mn-lt"/>
            </a:endParaRPr>
          </a:p>
          <a:p>
            <a:r>
              <a:rPr lang="en-GB" sz="2000" dirty="0">
                <a:latin typeface="+mn-lt"/>
              </a:rPr>
              <a:t>2. Collect 3 x 1litre water samples to take back to lab.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A57F5-F93B-DD44-A5B4-78B7FB573A59}"/>
              </a:ext>
            </a:extLst>
          </p:cNvPr>
          <p:cNvGrpSpPr/>
          <p:nvPr/>
        </p:nvGrpSpPr>
        <p:grpSpPr>
          <a:xfrm>
            <a:off x="1496616" y="1595413"/>
            <a:ext cx="3327246" cy="2961870"/>
            <a:chOff x="760993" y="1187210"/>
            <a:chExt cx="4350901" cy="4129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993" y="1187210"/>
              <a:ext cx="4350901" cy="41294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63C639-1851-CA48-8DF9-6B628B7CB4FC}"/>
                </a:ext>
              </a:extLst>
            </p:cNvPr>
            <p:cNvSpPr txBox="1"/>
            <p:nvPr/>
          </p:nvSpPr>
          <p:spPr>
            <a:xfrm>
              <a:off x="777989" y="5110503"/>
              <a:ext cx="216024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© C. </a:t>
              </a:r>
              <a:r>
                <a:rPr lang="en-GB" sz="600" dirty="0" err="1">
                  <a:solidFill>
                    <a:schemeClr val="bg1"/>
                  </a:solidFill>
                </a:rPr>
                <a:t>Medupin</a:t>
              </a:r>
              <a:endParaRPr lang="en-GB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2E8803A-71CE-004D-B983-0E0B4BB39252}"/>
              </a:ext>
            </a:extLst>
          </p:cNvPr>
          <p:cNvSpPr/>
          <p:nvPr/>
        </p:nvSpPr>
        <p:spPr>
          <a:xfrm>
            <a:off x="5241389" y="4481031"/>
            <a:ext cx="18312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www.hydroponics.eu</a:t>
            </a:r>
            <a:r>
              <a:rPr lang="en-US" sz="500" dirty="0"/>
              <a:t>/digital-meter-</a:t>
            </a:r>
            <a:r>
              <a:rPr lang="en-US" sz="500" dirty="0" err="1"/>
              <a:t>hanna</a:t>
            </a:r>
            <a:r>
              <a:rPr lang="en-US" sz="500" dirty="0"/>
              <a:t>-instruments-</a:t>
            </a:r>
            <a:r>
              <a:rPr lang="en-US" sz="500" dirty="0" err="1"/>
              <a:t>phec</a:t>
            </a:r>
            <a:r>
              <a:rPr lang="en-US" sz="500" dirty="0"/>
              <a:t>-c-mod-combo-waterproof-~1112.html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8B593-E0BC-944B-8FAF-A59DC21677E1}"/>
              </a:ext>
            </a:extLst>
          </p:cNvPr>
          <p:cNvSpPr/>
          <p:nvPr/>
        </p:nvSpPr>
        <p:spPr>
          <a:xfrm>
            <a:off x="7463717" y="4514160"/>
            <a:ext cx="93006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www.ysi.com</a:t>
            </a:r>
            <a:r>
              <a:rPr lang="en-US" sz="500" dirty="0"/>
              <a:t>/</a:t>
            </a:r>
            <a:r>
              <a:rPr lang="en-US" sz="500" dirty="0" err="1"/>
              <a:t>proplus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406265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9057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9014" y="3985"/>
            <a:ext cx="7940371" cy="6858000"/>
            <a:chOff x="1303402" y="3985"/>
            <a:chExt cx="9772765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779" y="1764407"/>
            <a:ext cx="4680688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Activity 2: In the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</a:pPr>
            <a:fld id="{06178EDC-E461-48CD-BB60-4D6CFA010FA2}" type="slidenum">
              <a:rPr lang="en-US" altLang="de-DE" smtClean="0">
                <a:latin typeface="+mn-lt"/>
              </a:rPr>
              <a:pPr eaLnBrk="1" hangingPunct="1">
                <a:spcAft>
                  <a:spcPts val="600"/>
                </a:spcAft>
              </a:pPr>
              <a:t>9</a:t>
            </a:fld>
            <a:endParaRPr lang="en-US" altLang="de-DE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577" y="5698558"/>
            <a:ext cx="1440160" cy="868175"/>
            <a:chOff x="179512" y="5754217"/>
            <a:chExt cx="1440160" cy="868175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54217"/>
              <a:ext cx="894698" cy="378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161217"/>
              <a:ext cx="1440160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041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2|5.6|11.4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1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CBE3E-3C5B-4AFB-9D28-DD5EFA16174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bff5ba4-f8ce-4e5a-8d12-16d349a7a505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997F4A6-C6E4-463D-9AFF-A20DDB25AF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BDCAE0-9BF8-4EBC-95E5-833095B741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f5ba4-f8ce-4e5a-8d12-16d349a7a5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46287758</TotalTime>
  <Words>451</Words>
  <Application>Microsoft Office PowerPoint</Application>
  <PresentationFormat>A4 Paper (210x297 mm)</PresentationFormat>
  <Paragraphs>73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Office Theme</vt:lpstr>
      <vt:lpstr>Practical Workshop  </vt:lpstr>
      <vt:lpstr>Objectives of the practical workshop</vt:lpstr>
      <vt:lpstr>Methodology &amp; Approach</vt:lpstr>
      <vt:lpstr>Activity 1: Fieldwork</vt:lpstr>
      <vt:lpstr> River Biomonitoring</vt:lpstr>
      <vt:lpstr>PowerPoint Presentation</vt:lpstr>
      <vt:lpstr>Lake Biomonitoring</vt:lpstr>
      <vt:lpstr>Physical &amp; chemical monitoring</vt:lpstr>
      <vt:lpstr>Activity 2: In the Laboratory</vt:lpstr>
      <vt:lpstr>Sorting &amp; Identification   Benthic macroinvertebrates</vt:lpstr>
      <vt:lpstr>Identification of lake organisms- Phytoplankton &amp; zooplankton</vt:lpstr>
      <vt:lpstr>Nutrient analyses</vt:lpstr>
      <vt:lpstr>Collation of results -  Discussion &amp; Conclusion  </vt:lpstr>
      <vt:lpstr>PowerPoint Presentation</vt:lpstr>
      <vt:lpstr>Thanks for listening!</vt:lpstr>
      <vt:lpstr>PowerPoint Presentation</vt:lpstr>
    </vt:vector>
  </TitlesOfParts>
  <Company>Ecologic gGmbH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 20872 Urban Biodiversity and Conservation  Aquatic Biodiversity</dc:title>
  <dc:creator>Amanda Bamford</dc:creator>
  <cp:lastModifiedBy>Rachel.Rogers</cp:lastModifiedBy>
  <cp:revision>520</cp:revision>
  <cp:lastPrinted>2001-03-26T09:51:26Z</cp:lastPrinted>
  <dcterms:created xsi:type="dcterms:W3CDTF">2000-08-24T09:05:47Z</dcterms:created>
  <dcterms:modified xsi:type="dcterms:W3CDTF">2021-05-21T15:18:25Z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</Properties>
</file>