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87" r:id="rId23"/>
    <p:sldId id="285" r:id="rId24"/>
    <p:sldId id="282" r:id="rId25"/>
    <p:sldId id="281" r:id="rId26"/>
    <p:sldId id="280" r:id="rId27"/>
    <p:sldId id="278" r:id="rId28"/>
    <p:sldId id="288" r:id="rId29"/>
    <p:sldId id="286"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b3KOBoA0k8wQBEJAZgWkw==" hashData="VHK1StuSlWmiKiSbIlSq8BnfskZUNJS+RaE6VVOzB0VkbfXSmEvVKCuV98L2Bg2AAlRryw+HK7wY0EfyZMqt5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ngton, Lucy" initials="AL" lastIdx="3" clrIdx="0">
    <p:extLst>
      <p:ext uri="{19B8F6BF-5375-455C-9EA6-DF929625EA0E}">
        <p15:presenceInfo xmlns:p15="http://schemas.microsoft.com/office/powerpoint/2012/main" userId="S::lucy.allington19_imperial.ac.uk#ext#@lunet.onmicrosoft.com::4927d0bd-f935-4b67-a619-3e826b9f9a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5102"/>
  </p:normalViewPr>
  <p:slideViewPr>
    <p:cSldViewPr snapToGrid="0">
      <p:cViewPr varScale="1">
        <p:scale>
          <a:sx n="72" d="100"/>
          <a:sy n="72" d="100"/>
        </p:scale>
        <p:origin x="203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9B97935D-2C6B-4371-A3BA-397332FAA964}"/>
    <pc:docChg chg="modSld">
      <pc:chgData name="Allington, Lucy" userId="0c3dcd08-4988-403f-8eba-f42e59c87b71" providerId="ADAL" clId="{9B97935D-2C6B-4371-A3BA-397332FAA964}" dt="2021-03-25T13:22:28.302" v="5" actId="20577"/>
      <pc:docMkLst>
        <pc:docMk/>
      </pc:docMkLst>
      <pc:sldChg chg="modSp mod">
        <pc:chgData name="Allington, Lucy" userId="0c3dcd08-4988-403f-8eba-f42e59c87b71" providerId="ADAL" clId="{9B97935D-2C6B-4371-A3BA-397332FAA964}" dt="2021-03-25T13:21:31.085" v="1" actId="1076"/>
        <pc:sldMkLst>
          <pc:docMk/>
          <pc:sldMk cId="2559802330" sldId="256"/>
        </pc:sldMkLst>
        <pc:spChg chg="mod">
          <ac:chgData name="Allington, Lucy" userId="0c3dcd08-4988-403f-8eba-f42e59c87b71" providerId="ADAL" clId="{9B97935D-2C6B-4371-A3BA-397332FAA964}" dt="2021-03-25T13:21:31.085" v="1" actId="1076"/>
          <ac:spMkLst>
            <pc:docMk/>
            <pc:sldMk cId="2559802330" sldId="256"/>
            <ac:spMk id="9" creationId="{99CC590A-2F37-E74B-BC75-0CAE3F42756A}"/>
          </ac:spMkLst>
        </pc:spChg>
        <pc:picChg chg="mod">
          <ac:chgData name="Allington, Lucy" userId="0c3dcd08-4988-403f-8eba-f42e59c87b71" providerId="ADAL" clId="{9B97935D-2C6B-4371-A3BA-397332FAA964}" dt="2021-03-25T13:21:22.656" v="0" actId="1076"/>
          <ac:picMkLst>
            <pc:docMk/>
            <pc:sldMk cId="2559802330" sldId="256"/>
            <ac:picMk id="2" creationId="{2A173438-B855-1443-A54D-84578A1C066B}"/>
          </ac:picMkLst>
        </pc:picChg>
      </pc:sldChg>
      <pc:sldChg chg="modSp mod">
        <pc:chgData name="Allington, Lucy" userId="0c3dcd08-4988-403f-8eba-f42e59c87b71" providerId="ADAL" clId="{9B97935D-2C6B-4371-A3BA-397332FAA964}" dt="2021-03-25T13:22:28.302" v="5" actId="20577"/>
        <pc:sldMkLst>
          <pc:docMk/>
          <pc:sldMk cId="3720167370" sldId="269"/>
        </pc:sldMkLst>
        <pc:spChg chg="mod">
          <ac:chgData name="Allington, Lucy" userId="0c3dcd08-4988-403f-8eba-f42e59c87b71" providerId="ADAL" clId="{9B97935D-2C6B-4371-A3BA-397332FAA964}" dt="2021-03-25T13:22:28.302" v="5" actId="20577"/>
          <ac:spMkLst>
            <pc:docMk/>
            <pc:sldMk cId="3720167370" sldId="269"/>
            <ac:spMk id="3" creationId="{254D0B1E-30C6-47A5-9BF4-3A2804B5A93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6_2" csCatId="accent6" phldr="1"/>
      <dgm:spPr/>
      <dgm:t>
        <a:bodyPr/>
        <a:lstStyle/>
        <a:p>
          <a:endParaRPr lang="en-GB"/>
        </a:p>
      </dgm:t>
    </dgm:pt>
    <dgm:pt modelId="{956453F1-A86A-46B5-8FAB-F49EA0F57C01}">
      <dgm:prSet phldrT="[Text]" phldr="0"/>
      <dgm:spPr/>
      <dgm:t>
        <a:bodyPr/>
        <a:lstStyle/>
        <a:p>
          <a:r>
            <a:rPr lang="en-GB">
              <a:latin typeface="Calibri Light" panose="020F0302020204030204"/>
            </a:rPr>
            <a:t>Déforestation</a:t>
          </a:r>
          <a:endParaRPr lang="en-GB"/>
        </a:p>
      </dgm:t>
    </dgm:pt>
    <dgm:pt modelId="{01C7BCED-18C8-4CBD-B334-82F55246C0AB}" type="parTrans" cxnId="{7468DAE2-2C3E-416E-9DC5-D127D5716B6F}">
      <dgm:prSet/>
      <dgm:spPr/>
      <dgm:t>
        <a:bodyPr/>
        <a:lstStyle/>
        <a:p>
          <a:endParaRPr lang="en-GB"/>
        </a:p>
      </dgm:t>
    </dgm:pt>
    <dgm:pt modelId="{3B6CF0E6-FC42-443D-8C39-880B2FBDE3F2}" type="sibTrans" cxnId="{7468DAE2-2C3E-416E-9DC5-D127D5716B6F}">
      <dgm:prSet/>
      <dgm:spPr/>
      <dgm:t>
        <a:bodyPr/>
        <a:lstStyle/>
        <a:p>
          <a:endParaRPr lang="en-GB"/>
        </a:p>
      </dgm:t>
    </dgm:pt>
    <dgm:pt modelId="{3F0D4202-922A-47B4-ADB4-A0C86A444757}">
      <dgm:prSet phldrT="[Text]" phldr="0"/>
      <dgm:spPr/>
      <dgm:t>
        <a:bodyPr/>
        <a:lstStyle/>
        <a:p>
          <a:pPr rtl="0"/>
          <a:r>
            <a:rPr lang="en-GB">
              <a:latin typeface="Calibri Light" panose="020F0302020204030204"/>
            </a:rPr>
            <a:t>Réduction de la biodiversité</a:t>
          </a:r>
          <a:endParaRPr lang="en-GB"/>
        </a:p>
      </dgm:t>
    </dgm:pt>
    <dgm:pt modelId="{1CBA3A3A-2EF4-4464-BA01-B9DFE2F98A8A}" type="parTrans" cxnId="{A348B66C-0023-4007-9AAD-1AA549DB67DF}">
      <dgm:prSet/>
      <dgm:spPr/>
      <dgm:t>
        <a:bodyPr/>
        <a:lstStyle/>
        <a:p>
          <a:endParaRPr lang="en-GB"/>
        </a:p>
      </dgm:t>
    </dgm:pt>
    <dgm:pt modelId="{29A3A52A-15E6-47D6-974D-C50D1C1C3B92}" type="sibTrans" cxnId="{A348B66C-0023-4007-9AAD-1AA549DB67DF}">
      <dgm:prSet/>
      <dgm:spPr/>
      <dgm:t>
        <a:bodyPr/>
        <a:lstStyle/>
        <a:p>
          <a:endParaRPr lang="en-GB"/>
        </a:p>
      </dgm:t>
    </dgm:pt>
    <dgm:pt modelId="{467AD1F3-50B5-40E2-A5F7-95215B5941B2}">
      <dgm:prSet phldrT="[Text]" phldr="0"/>
      <dgm:spPr/>
      <dgm:t>
        <a:bodyPr/>
        <a:lstStyle/>
        <a:p>
          <a:pPr rtl="0"/>
          <a:r>
            <a:rPr lang="en-GB">
              <a:latin typeface="Calibri Light" panose="020F0302020204030204"/>
            </a:rPr>
            <a:t>Érosion des sols</a:t>
          </a:r>
          <a:endParaRPr lang="en-GB"/>
        </a:p>
      </dgm:t>
    </dgm:pt>
    <dgm:pt modelId="{FAFEEE23-5C72-40C0-BFBE-D56341967D11}" type="parTrans" cxnId="{BB230BC9-0FEC-4188-BD7C-C5A46CF9E204}">
      <dgm:prSet/>
      <dgm:spPr/>
      <dgm:t>
        <a:bodyPr/>
        <a:lstStyle/>
        <a:p>
          <a:endParaRPr lang="en-GB"/>
        </a:p>
      </dgm:t>
    </dgm:pt>
    <dgm:pt modelId="{A50E1DC0-30D3-45DB-85D5-6A4755EAB8CE}" type="sibTrans" cxnId="{BB230BC9-0FEC-4188-BD7C-C5A46CF9E204}">
      <dgm:prSet/>
      <dgm:spPr/>
      <dgm:t>
        <a:bodyPr/>
        <a:lstStyle/>
        <a:p>
          <a:endParaRPr lang="en-GB"/>
        </a:p>
      </dgm:t>
    </dgm:pt>
    <dgm:pt modelId="{6E56B420-1AE3-41E5-8FB9-91A11E04A0B8}">
      <dgm:prSet phldrT="[Text]" phldr="0"/>
      <dgm:spPr/>
      <dgm:t>
        <a:bodyPr/>
        <a:lstStyle/>
        <a:p>
          <a:pPr rtl="0"/>
          <a:r>
            <a:rPr lang="en-GB">
              <a:latin typeface="Calibri Light" panose="020F0302020204030204"/>
            </a:rPr>
            <a:t>Pollution des eaux souterraines</a:t>
          </a:r>
          <a:endParaRPr lang="en-GB"/>
        </a:p>
      </dgm:t>
    </dgm:pt>
    <dgm:pt modelId="{1758BD03-0D93-4E22-9779-417177B3BFA8}" type="parTrans" cxnId="{E812E8F4-D1FB-4544-906C-E9858451F1F8}">
      <dgm:prSet/>
      <dgm:spPr/>
      <dgm:t>
        <a:bodyPr/>
        <a:lstStyle/>
        <a:p>
          <a:endParaRPr lang="en-GB"/>
        </a:p>
      </dgm:t>
    </dgm:pt>
    <dgm:pt modelId="{6EFE9E17-D265-4859-9C09-85322FB729D0}" type="sibTrans" cxnId="{E812E8F4-D1FB-4544-906C-E9858451F1F8}">
      <dgm:prSet/>
      <dgm:spPr/>
      <dgm:t>
        <a:bodyPr/>
        <a:lstStyle/>
        <a:p>
          <a:endParaRPr lang="en-GB"/>
        </a:p>
      </dgm:t>
    </dgm:pt>
    <dgm:pt modelId="{E0DAC61E-DD15-426C-B139-D5F3E02239B0}">
      <dgm:prSet phldrT="[Text]" phldr="0"/>
      <dgm:spPr/>
      <dgm:t>
        <a:bodyPr/>
        <a:lstStyle/>
        <a:p>
          <a:pPr rtl="0"/>
          <a:r>
            <a:rPr lang="en-GB">
              <a:latin typeface="Calibri Light" panose="020F0302020204030204"/>
            </a:rPr>
            <a:t>Conflits avec l'approvisionnement en denrées alimentaires</a:t>
          </a:r>
          <a:endParaRPr lang="en-GB"/>
        </a:p>
      </dgm:t>
    </dgm:pt>
    <dgm:pt modelId="{06D9FE9E-F140-45B0-82AE-45213C9745CC}" type="parTrans" cxnId="{7844C15B-6039-49FB-8AF5-16ED218D1D0C}">
      <dgm:prSet/>
      <dgm:spPr/>
      <dgm:t>
        <a:bodyPr/>
        <a:lstStyle/>
        <a:p>
          <a:endParaRPr lang="en-GB"/>
        </a:p>
      </dgm:t>
    </dgm:pt>
    <dgm:pt modelId="{B792B13D-3A59-4801-9D39-88293D1F1251}" type="sibTrans" cxnId="{7844C15B-6039-49FB-8AF5-16ED218D1D0C}">
      <dgm:prSet/>
      <dgm:spPr/>
      <dgm:t>
        <a:bodyPr/>
        <a:lstStyle/>
        <a:p>
          <a:endParaRPr lang="en-GB"/>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2_2" csCatId="accent2" phldr="1"/>
      <dgm:spPr/>
      <dgm:t>
        <a:bodyPr/>
        <a:lstStyle/>
        <a:p>
          <a:endParaRPr lang="en-GB"/>
        </a:p>
      </dgm:t>
    </dgm:pt>
    <dgm:pt modelId="{956453F1-A86A-46B5-8FAB-F49EA0F57C01}">
      <dgm:prSet phldrT="[Text]" phldr="0"/>
      <dgm:spPr/>
      <dgm:t>
        <a:bodyPr/>
        <a:lstStyle/>
        <a:p>
          <a:pPr rtl="0"/>
          <a:r>
            <a:rPr lang="en-GB" dirty="0">
              <a:latin typeface="Calibri Light" panose="020F0302020204030204"/>
            </a:rPr>
            <a:t>Barrières administratives</a:t>
          </a:r>
          <a:endParaRPr lang="en-GB" dirty="0"/>
        </a:p>
      </dgm:t>
    </dgm:pt>
    <dgm:pt modelId="{01C7BCED-18C8-4CBD-B334-82F55246C0AB}" type="parTrans" cxnId="{7468DAE2-2C3E-416E-9DC5-D127D5716B6F}">
      <dgm:prSet/>
      <dgm:spPr/>
      <dgm:t>
        <a:bodyPr/>
        <a:lstStyle/>
        <a:p>
          <a:endParaRPr lang="en-GB"/>
        </a:p>
      </dgm:t>
    </dgm:pt>
    <dgm:pt modelId="{3B6CF0E6-FC42-443D-8C39-880B2FBDE3F2}" type="sibTrans" cxnId="{7468DAE2-2C3E-416E-9DC5-D127D5716B6F}">
      <dgm:prSet/>
      <dgm:spPr/>
      <dgm:t>
        <a:bodyPr/>
        <a:lstStyle/>
        <a:p>
          <a:endParaRPr lang="en-GB"/>
        </a:p>
      </dgm:t>
    </dgm:pt>
    <dgm:pt modelId="{3F0D4202-922A-47B4-ADB4-A0C86A444757}">
      <dgm:prSet phldrT="[Text]" phldr="0"/>
      <dgm:spPr/>
      <dgm:t>
        <a:bodyPr/>
        <a:lstStyle/>
        <a:p>
          <a:pPr rtl="0"/>
          <a:r>
            <a:rPr lang="en-GB" dirty="0">
              <a:latin typeface="Calibri Light" panose="020F0302020204030204"/>
            </a:rPr>
            <a:t>Intensif en capital</a:t>
          </a:r>
          <a:endParaRPr lang="en-GB" dirty="0"/>
        </a:p>
      </dgm:t>
    </dgm:pt>
    <dgm:pt modelId="{1CBA3A3A-2EF4-4464-BA01-B9DFE2F98A8A}" type="parTrans" cxnId="{A348B66C-0023-4007-9AAD-1AA549DB67DF}">
      <dgm:prSet/>
      <dgm:spPr/>
      <dgm:t>
        <a:bodyPr/>
        <a:lstStyle/>
        <a:p>
          <a:endParaRPr lang="en-GB"/>
        </a:p>
      </dgm:t>
    </dgm:pt>
    <dgm:pt modelId="{29A3A52A-15E6-47D6-974D-C50D1C1C3B92}" type="sibTrans" cxnId="{A348B66C-0023-4007-9AAD-1AA549DB67DF}">
      <dgm:prSet/>
      <dgm:spPr/>
      <dgm:t>
        <a:bodyPr/>
        <a:lstStyle/>
        <a:p>
          <a:endParaRPr lang="en-GB"/>
        </a:p>
      </dgm:t>
    </dgm:pt>
    <dgm:pt modelId="{467AD1F3-50B5-40E2-A5F7-95215B5941B2}">
      <dgm:prSet phldrT="[Text]" phldr="0"/>
      <dgm:spPr/>
      <dgm:t>
        <a:bodyPr/>
        <a:lstStyle/>
        <a:p>
          <a:pPr rtl="0"/>
          <a:r>
            <a:rPr lang="en-GB" dirty="0">
              <a:latin typeface="Calibri Light" panose="020F0302020204030204"/>
            </a:rPr>
            <a:t>L'exploration est une activité à haut risque</a:t>
          </a:r>
          <a:endParaRPr lang="en-GB" dirty="0"/>
        </a:p>
      </dgm:t>
    </dgm:pt>
    <dgm:pt modelId="{FAFEEE23-5C72-40C0-BFBE-D56341967D11}" type="parTrans" cxnId="{BB230BC9-0FEC-4188-BD7C-C5A46CF9E204}">
      <dgm:prSet/>
      <dgm:spPr/>
      <dgm:t>
        <a:bodyPr/>
        <a:lstStyle/>
        <a:p>
          <a:endParaRPr lang="en-GB"/>
        </a:p>
      </dgm:t>
    </dgm:pt>
    <dgm:pt modelId="{A50E1DC0-30D3-45DB-85D5-6A4755EAB8CE}" type="sibTrans" cxnId="{BB230BC9-0FEC-4188-BD7C-C5A46CF9E204}">
      <dgm:prSet/>
      <dgm:spPr/>
      <dgm:t>
        <a:bodyPr/>
        <a:lstStyle/>
        <a:p>
          <a:endParaRPr lang="en-GB"/>
        </a:p>
      </dgm:t>
    </dgm:pt>
    <dgm:pt modelId="{6E56B420-1AE3-41E5-8FB9-91A11E04A0B8}">
      <dgm:prSet phldrT="[Text]" phldr="0"/>
      <dgm:spPr/>
      <dgm:t>
        <a:bodyPr/>
        <a:lstStyle/>
        <a:p>
          <a:pPr rtl="0"/>
          <a:r>
            <a:rPr lang="en-GB" dirty="0">
              <a:latin typeface="Calibri Light" panose="020F0302020204030204"/>
            </a:rPr>
            <a:t>Impacts sur la communauté locale</a:t>
          </a:r>
          <a:endParaRPr lang="en-GB" dirty="0"/>
        </a:p>
      </dgm:t>
    </dgm:pt>
    <dgm:pt modelId="{1758BD03-0D93-4E22-9779-417177B3BFA8}" type="parTrans" cxnId="{E812E8F4-D1FB-4544-906C-E9858451F1F8}">
      <dgm:prSet/>
      <dgm:spPr/>
      <dgm:t>
        <a:bodyPr/>
        <a:lstStyle/>
        <a:p>
          <a:endParaRPr lang="en-GB"/>
        </a:p>
      </dgm:t>
    </dgm:pt>
    <dgm:pt modelId="{6EFE9E17-D265-4859-9C09-85322FB729D0}" type="sibTrans" cxnId="{E812E8F4-D1FB-4544-906C-E9858451F1F8}">
      <dgm:prSet/>
      <dgm:spPr/>
      <dgm:t>
        <a:bodyPr/>
        <a:lstStyle/>
        <a:p>
          <a:endParaRPr lang="en-GB"/>
        </a:p>
      </dgm:t>
    </dgm:pt>
    <dgm:pt modelId="{E0DAC61E-DD15-426C-B139-D5F3E02239B0}">
      <dgm:prSet phldrT="[Text]" phldr="0"/>
      <dgm:spPr/>
      <dgm:t>
        <a:bodyPr/>
        <a:lstStyle/>
        <a:p>
          <a:pPr rtl="0"/>
          <a:r>
            <a:rPr lang="en-GB" dirty="0">
              <a:latin typeface="Calibri Light" panose="020F0302020204030204"/>
            </a:rPr>
            <a:t>Utilisation du sol</a:t>
          </a:r>
          <a:endParaRPr lang="en-GB" dirty="0"/>
        </a:p>
      </dgm:t>
    </dgm:pt>
    <dgm:pt modelId="{06D9FE9E-F140-45B0-82AE-45213C9745CC}" type="parTrans" cxnId="{7844C15B-6039-49FB-8AF5-16ED218D1D0C}">
      <dgm:prSet/>
      <dgm:spPr/>
      <dgm:t>
        <a:bodyPr/>
        <a:lstStyle/>
        <a:p>
          <a:endParaRPr lang="en-GB"/>
        </a:p>
      </dgm:t>
    </dgm:pt>
    <dgm:pt modelId="{B792B13D-3A59-4801-9D39-88293D1F1251}" type="sibTrans" cxnId="{7844C15B-6039-49FB-8AF5-16ED218D1D0C}">
      <dgm:prSet/>
      <dgm:spPr/>
      <dgm:t>
        <a:bodyPr/>
        <a:lstStyle/>
        <a:p>
          <a:endParaRPr lang="en-GB"/>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956453F1-A86A-46B5-8FAB-F49EA0F57C01}">
      <dgm:prSet phldrT="[Text]" phldr="0"/>
      <dgm:spPr/>
      <dgm:t>
        <a:bodyPr/>
        <a:lstStyle/>
        <a:p>
          <a:pPr rtl="0"/>
          <a:r>
            <a:rPr lang="en-GB">
              <a:latin typeface="Calibri Light" panose="020F0302020204030204"/>
            </a:rPr>
            <a:t>Réduction de la qualité de l'eau </a:t>
          </a:r>
          <a:endParaRPr lang="en-GB"/>
        </a:p>
      </dgm:t>
    </dgm:pt>
    <dgm:pt modelId="{01C7BCED-18C8-4CBD-B334-82F55246C0AB}" type="parTrans" cxnId="{7468DAE2-2C3E-416E-9DC5-D127D5716B6F}">
      <dgm:prSet/>
      <dgm:spPr/>
      <dgm:t>
        <a:bodyPr/>
        <a:lstStyle/>
        <a:p>
          <a:endParaRPr lang="en-GB"/>
        </a:p>
      </dgm:t>
    </dgm:pt>
    <dgm:pt modelId="{3B6CF0E6-FC42-443D-8C39-880B2FBDE3F2}" type="sibTrans" cxnId="{7468DAE2-2C3E-416E-9DC5-D127D5716B6F}">
      <dgm:prSet/>
      <dgm:spPr/>
      <dgm:t>
        <a:bodyPr/>
        <a:lstStyle/>
        <a:p>
          <a:endParaRPr lang="en-GB"/>
        </a:p>
      </dgm:t>
    </dgm:pt>
    <dgm:pt modelId="{3F0D4202-922A-47B4-ADB4-A0C86A444757}">
      <dgm:prSet phldrT="[Text]" phldr="0"/>
      <dgm:spPr/>
      <dgm:t>
        <a:bodyPr/>
        <a:lstStyle/>
        <a:p>
          <a:pPr rtl="0"/>
          <a:r>
            <a:rPr lang="en-GB">
              <a:latin typeface="Calibri Light" panose="020F0302020204030204"/>
            </a:rPr>
            <a:t>Changements dans le régime hydrologique</a:t>
          </a:r>
          <a:endParaRPr lang="en-GB"/>
        </a:p>
      </dgm:t>
    </dgm:pt>
    <dgm:pt modelId="{1CBA3A3A-2EF4-4464-BA01-B9DFE2F98A8A}" type="parTrans" cxnId="{A348B66C-0023-4007-9AAD-1AA549DB67DF}">
      <dgm:prSet/>
      <dgm:spPr/>
      <dgm:t>
        <a:bodyPr/>
        <a:lstStyle/>
        <a:p>
          <a:endParaRPr lang="en-GB"/>
        </a:p>
      </dgm:t>
    </dgm:pt>
    <dgm:pt modelId="{29A3A52A-15E6-47D6-974D-C50D1C1C3B92}" type="sibTrans" cxnId="{A348B66C-0023-4007-9AAD-1AA549DB67DF}">
      <dgm:prSet/>
      <dgm:spPr/>
      <dgm:t>
        <a:bodyPr/>
        <a:lstStyle/>
        <a:p>
          <a:endParaRPr lang="en-GB"/>
        </a:p>
      </dgm:t>
    </dgm:pt>
    <dgm:pt modelId="{467AD1F3-50B5-40E2-A5F7-95215B5941B2}">
      <dgm:prSet phldrT="[Text]" phldr="0"/>
      <dgm:spPr/>
      <dgm:t>
        <a:bodyPr/>
        <a:lstStyle/>
        <a:p>
          <a:pPr rtl="0"/>
          <a:r>
            <a:rPr lang="en-GB">
              <a:latin typeface="Calibri Light" panose="020F0302020204030204"/>
            </a:rPr>
            <a:t>Dommages à l'écosystème</a:t>
          </a:r>
          <a:endParaRPr lang="en-GB"/>
        </a:p>
      </dgm:t>
    </dgm:pt>
    <dgm:pt modelId="{FAFEEE23-5C72-40C0-BFBE-D56341967D11}" type="parTrans" cxnId="{BB230BC9-0FEC-4188-BD7C-C5A46CF9E204}">
      <dgm:prSet/>
      <dgm:spPr/>
      <dgm:t>
        <a:bodyPr/>
        <a:lstStyle/>
        <a:p>
          <a:endParaRPr lang="en-GB"/>
        </a:p>
      </dgm:t>
    </dgm:pt>
    <dgm:pt modelId="{A50E1DC0-30D3-45DB-85D5-6A4755EAB8CE}" type="sibTrans" cxnId="{BB230BC9-0FEC-4188-BD7C-C5A46CF9E204}">
      <dgm:prSet/>
      <dgm:spPr/>
      <dgm:t>
        <a:bodyPr/>
        <a:lstStyle/>
        <a:p>
          <a:endParaRPr lang="en-GB"/>
        </a:p>
      </dgm:t>
    </dgm:pt>
    <dgm:pt modelId="{6E56B420-1AE3-41E5-8FB9-91A11E04A0B8}">
      <dgm:prSet phldrT="[Text]" phldr="0"/>
      <dgm:spPr/>
      <dgm:t>
        <a:bodyPr/>
        <a:lstStyle/>
        <a:p>
          <a:pPr rtl="0"/>
          <a:r>
            <a:rPr lang="en-GB" dirty="0" err="1">
              <a:latin typeface="Calibri Light" panose="020F0302020204030204"/>
            </a:rPr>
            <a:t>Déplacement</a:t>
          </a:r>
          <a:r>
            <a:rPr lang="en-GB" dirty="0">
              <a:latin typeface="Calibri Light" panose="020F0302020204030204"/>
            </a:rPr>
            <a:t> de </a:t>
          </a:r>
          <a:r>
            <a:rPr lang="en-GB" dirty="0" err="1">
              <a:latin typeface="Calibri Light" panose="020F0302020204030204"/>
            </a:rPr>
            <a:t>communautés</a:t>
          </a:r>
          <a:endParaRPr lang="en-GB" dirty="0"/>
        </a:p>
      </dgm:t>
    </dgm:pt>
    <dgm:pt modelId="{1758BD03-0D93-4E22-9779-417177B3BFA8}" type="parTrans" cxnId="{E812E8F4-D1FB-4544-906C-E9858451F1F8}">
      <dgm:prSet/>
      <dgm:spPr/>
      <dgm:t>
        <a:bodyPr/>
        <a:lstStyle/>
        <a:p>
          <a:endParaRPr lang="en-GB"/>
        </a:p>
      </dgm:t>
    </dgm:pt>
    <dgm:pt modelId="{6EFE9E17-D265-4859-9C09-85322FB729D0}" type="sibTrans" cxnId="{E812E8F4-D1FB-4544-906C-E9858451F1F8}">
      <dgm:prSet/>
      <dgm:spPr/>
      <dgm:t>
        <a:bodyPr/>
        <a:lstStyle/>
        <a:p>
          <a:endParaRPr lang="en-GB"/>
        </a:p>
      </dgm:t>
    </dgm:pt>
    <dgm:pt modelId="{E0DAC61E-DD15-426C-B139-D5F3E02239B0}">
      <dgm:prSet phldrT="[Text]" phldr="0"/>
      <dgm:spPr/>
      <dgm:t>
        <a:bodyPr/>
        <a:lstStyle/>
        <a:p>
          <a:pPr rtl="0"/>
          <a:r>
            <a:rPr lang="en-GB" dirty="0">
              <a:latin typeface="Calibri Light" panose="020F0302020204030204"/>
            </a:rPr>
            <a:t>Concurrence pour </a:t>
          </a:r>
          <a:r>
            <a:rPr lang="en-GB" dirty="0" err="1">
              <a:latin typeface="Calibri Light" panose="020F0302020204030204"/>
            </a:rPr>
            <a:t>l'eau</a:t>
          </a:r>
          <a:endParaRPr lang="en-GB" dirty="0"/>
        </a:p>
      </dgm:t>
    </dgm:pt>
    <dgm:pt modelId="{06D9FE9E-F140-45B0-82AE-45213C9745CC}" type="parTrans" cxnId="{7844C15B-6039-49FB-8AF5-16ED218D1D0C}">
      <dgm:prSet/>
      <dgm:spPr/>
      <dgm:t>
        <a:bodyPr/>
        <a:lstStyle/>
        <a:p>
          <a:endParaRPr lang="en-GB"/>
        </a:p>
      </dgm:t>
    </dgm:pt>
    <dgm:pt modelId="{B792B13D-3A59-4801-9D39-88293D1F1251}" type="sibTrans" cxnId="{7844C15B-6039-49FB-8AF5-16ED218D1D0C}">
      <dgm:prSet/>
      <dgm:spPr/>
      <dgm:t>
        <a:bodyPr/>
        <a:lstStyle/>
        <a:p>
          <a:endParaRPr lang="en-GB"/>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3_2" csCatId="accent3" phldr="1"/>
      <dgm:spPr/>
      <dgm:t>
        <a:bodyPr/>
        <a:lstStyle/>
        <a:p>
          <a:endParaRPr lang="en-GB"/>
        </a:p>
      </dgm:t>
    </dgm:pt>
    <dgm:pt modelId="{956453F1-A86A-46B5-8FAB-F49EA0F57C01}">
      <dgm:prSet phldrT="[Text]" phldr="0"/>
      <dgm:spPr/>
      <dgm:t>
        <a:bodyPr/>
        <a:lstStyle/>
        <a:p>
          <a:pPr rtl="0"/>
          <a:r>
            <a:rPr lang="en-GB">
              <a:latin typeface="Calibri Light" panose="020F0302020204030204"/>
            </a:rPr>
            <a:t>Intensif en capital</a:t>
          </a:r>
          <a:endParaRPr lang="en-GB"/>
        </a:p>
      </dgm:t>
    </dgm:pt>
    <dgm:pt modelId="{01C7BCED-18C8-4CBD-B334-82F55246C0AB}" type="parTrans" cxnId="{7468DAE2-2C3E-416E-9DC5-D127D5716B6F}">
      <dgm:prSet/>
      <dgm:spPr/>
      <dgm:t>
        <a:bodyPr/>
        <a:lstStyle/>
        <a:p>
          <a:endParaRPr lang="en-GB"/>
        </a:p>
      </dgm:t>
    </dgm:pt>
    <dgm:pt modelId="{3B6CF0E6-FC42-443D-8C39-880B2FBDE3F2}" type="sibTrans" cxnId="{7468DAE2-2C3E-416E-9DC5-D127D5716B6F}">
      <dgm:prSet/>
      <dgm:spPr/>
      <dgm:t>
        <a:bodyPr/>
        <a:lstStyle/>
        <a:p>
          <a:endParaRPr lang="en-GB"/>
        </a:p>
      </dgm:t>
    </dgm:pt>
    <dgm:pt modelId="{3F0D4202-922A-47B4-ADB4-A0C86A444757}">
      <dgm:prSet phldrT="[Text]" phldr="0"/>
      <dgm:spPr/>
      <dgm:t>
        <a:bodyPr/>
        <a:lstStyle/>
        <a:p>
          <a:pPr rtl="0"/>
          <a:r>
            <a:rPr lang="en-GB">
              <a:latin typeface="Calibri Light" panose="020F0302020204030204"/>
            </a:rPr>
            <a:t>Perception du public</a:t>
          </a:r>
          <a:endParaRPr lang="en-GB"/>
        </a:p>
      </dgm:t>
    </dgm:pt>
    <dgm:pt modelId="{1CBA3A3A-2EF4-4464-BA01-B9DFE2F98A8A}" type="parTrans" cxnId="{A348B66C-0023-4007-9AAD-1AA549DB67DF}">
      <dgm:prSet/>
      <dgm:spPr/>
      <dgm:t>
        <a:bodyPr/>
        <a:lstStyle/>
        <a:p>
          <a:endParaRPr lang="en-GB"/>
        </a:p>
      </dgm:t>
    </dgm:pt>
    <dgm:pt modelId="{29A3A52A-15E6-47D6-974D-C50D1C1C3B92}" type="sibTrans" cxnId="{A348B66C-0023-4007-9AAD-1AA549DB67DF}">
      <dgm:prSet/>
      <dgm:spPr/>
      <dgm:t>
        <a:bodyPr/>
        <a:lstStyle/>
        <a:p>
          <a:endParaRPr lang="en-GB"/>
        </a:p>
      </dgm:t>
    </dgm:pt>
    <dgm:pt modelId="{467AD1F3-50B5-40E2-A5F7-95215B5941B2}">
      <dgm:prSet phldrT="[Text]" phldr="0"/>
      <dgm:spPr/>
      <dgm:t>
        <a:bodyPr/>
        <a:lstStyle/>
        <a:p>
          <a:pPr rtl="0"/>
          <a:r>
            <a:rPr lang="en-GB">
              <a:latin typeface="Calibri Light" panose="020F0302020204030204"/>
            </a:rPr>
            <a:t>Déchets nucléaires</a:t>
          </a:r>
          <a:endParaRPr lang="en-GB"/>
        </a:p>
      </dgm:t>
    </dgm:pt>
    <dgm:pt modelId="{FAFEEE23-5C72-40C0-BFBE-D56341967D11}" type="parTrans" cxnId="{BB230BC9-0FEC-4188-BD7C-C5A46CF9E204}">
      <dgm:prSet/>
      <dgm:spPr/>
      <dgm:t>
        <a:bodyPr/>
        <a:lstStyle/>
        <a:p>
          <a:endParaRPr lang="en-GB"/>
        </a:p>
      </dgm:t>
    </dgm:pt>
    <dgm:pt modelId="{A50E1DC0-30D3-45DB-85D5-6A4755EAB8CE}" type="sibTrans" cxnId="{BB230BC9-0FEC-4188-BD7C-C5A46CF9E204}">
      <dgm:prSet/>
      <dgm:spPr/>
      <dgm:t>
        <a:bodyPr/>
        <a:lstStyle/>
        <a:p>
          <a:endParaRPr lang="en-GB"/>
        </a:p>
      </dgm:t>
    </dgm:pt>
    <dgm:pt modelId="{6E56B420-1AE3-41E5-8FB9-91A11E04A0B8}">
      <dgm:prSet phldrT="[Text]" phldr="0"/>
      <dgm:spPr/>
      <dgm:t>
        <a:bodyPr/>
        <a:lstStyle/>
        <a:p>
          <a:pPr rtl="0"/>
          <a:r>
            <a:rPr lang="en-GB">
              <a:latin typeface="Calibri Light" panose="020F0302020204030204"/>
            </a:rPr>
            <a:t>Accidents historiques</a:t>
          </a:r>
          <a:endParaRPr lang="en-GB"/>
        </a:p>
      </dgm:t>
    </dgm:pt>
    <dgm:pt modelId="{1758BD03-0D93-4E22-9779-417177B3BFA8}" type="parTrans" cxnId="{E812E8F4-D1FB-4544-906C-E9858451F1F8}">
      <dgm:prSet/>
      <dgm:spPr/>
      <dgm:t>
        <a:bodyPr/>
        <a:lstStyle/>
        <a:p>
          <a:endParaRPr lang="en-GB"/>
        </a:p>
      </dgm:t>
    </dgm:pt>
    <dgm:pt modelId="{6EFE9E17-D265-4859-9C09-85322FB729D0}" type="sibTrans" cxnId="{E812E8F4-D1FB-4544-906C-E9858451F1F8}">
      <dgm:prSet/>
      <dgm:spPr/>
      <dgm:t>
        <a:bodyPr/>
        <a:lstStyle/>
        <a:p>
          <a:endParaRPr lang="en-GB"/>
        </a:p>
      </dgm:t>
    </dgm:pt>
    <dgm:pt modelId="{E0DAC61E-DD15-426C-B139-D5F3E02239B0}">
      <dgm:prSet phldrT="[Text]" phldr="0"/>
      <dgm:spPr/>
      <dgm:t>
        <a:bodyPr/>
        <a:lstStyle/>
        <a:p>
          <a:pPr rtl="0"/>
          <a:r>
            <a:rPr lang="en-GB">
              <a:latin typeface="Calibri Light" panose="020F0302020204030204"/>
            </a:rPr>
            <a:t>Préoccupations politiques </a:t>
          </a:r>
          <a:endParaRPr lang="en-GB"/>
        </a:p>
      </dgm:t>
    </dgm:pt>
    <dgm:pt modelId="{06D9FE9E-F140-45B0-82AE-45213C9745CC}" type="parTrans" cxnId="{7844C15B-6039-49FB-8AF5-16ED218D1D0C}">
      <dgm:prSet/>
      <dgm:spPr/>
      <dgm:t>
        <a:bodyPr/>
        <a:lstStyle/>
        <a:p>
          <a:endParaRPr lang="en-GB"/>
        </a:p>
      </dgm:t>
    </dgm:pt>
    <dgm:pt modelId="{B792B13D-3A59-4801-9D39-88293D1F1251}" type="sibTrans" cxnId="{7844C15B-6039-49FB-8AF5-16ED218D1D0C}">
      <dgm:prSet/>
      <dgm:spPr/>
      <dgm:t>
        <a:bodyPr/>
        <a:lstStyle/>
        <a:p>
          <a:endParaRPr lang="en-GB"/>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1991134" y="1961"/>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latin typeface="Calibri Light" panose="020F0302020204030204"/>
            </a:rPr>
            <a:t>Déforestation</a:t>
          </a:r>
          <a:endParaRPr lang="en-GB" sz="1100" kern="1200"/>
        </a:p>
      </dsp:txBody>
      <dsp:txXfrm>
        <a:off x="2034025" y="44852"/>
        <a:ext cx="1265949" cy="792843"/>
      </dsp:txXfrm>
    </dsp:sp>
    <dsp:sp modelId="{59FCF34D-380A-4182-8E1F-D91BB4C883BC}">
      <dsp:nvSpPr>
        <dsp:cNvPr id="0" name=""/>
        <dsp:cNvSpPr/>
      </dsp:nvSpPr>
      <dsp:spPr>
        <a:xfrm>
          <a:off x="910883" y="441273"/>
          <a:ext cx="3512232" cy="3512232"/>
        </a:xfrm>
        <a:custGeom>
          <a:avLst/>
          <a:gdLst/>
          <a:ahLst/>
          <a:cxnLst/>
          <a:rect l="0" t="0" r="0" b="0"/>
          <a:pathLst>
            <a:path>
              <a:moveTo>
                <a:pt x="2441276" y="139174"/>
              </a:moveTo>
              <a:arcTo wR="1756116" hR="1756116" stAng="17577855" swAng="196246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3661300" y="1215407"/>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a:latin typeface="Calibri Light" panose="020F0302020204030204"/>
            </a:rPr>
            <a:t>Réduction de la biodiversité</a:t>
          </a:r>
          <a:endParaRPr lang="en-GB" sz="1100" kern="1200"/>
        </a:p>
      </dsp:txBody>
      <dsp:txXfrm>
        <a:off x="3704191" y="1258298"/>
        <a:ext cx="1265949" cy="792843"/>
      </dsp:txXfrm>
    </dsp:sp>
    <dsp:sp modelId="{1C4C76B0-7A7C-40AA-91EC-3828E0053F26}">
      <dsp:nvSpPr>
        <dsp:cNvPr id="0" name=""/>
        <dsp:cNvSpPr/>
      </dsp:nvSpPr>
      <dsp:spPr>
        <a:xfrm>
          <a:off x="910883" y="441273"/>
          <a:ext cx="3512232" cy="3512232"/>
        </a:xfrm>
        <a:custGeom>
          <a:avLst/>
          <a:gdLst/>
          <a:ahLst/>
          <a:cxnLst/>
          <a:rect l="0" t="0" r="0" b="0"/>
          <a:pathLst>
            <a:path>
              <a:moveTo>
                <a:pt x="3509814" y="1663988"/>
              </a:moveTo>
              <a:arcTo wR="1756116" hR="1756116" stAng="21419569" swAng="21970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3023353" y="3178805"/>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a:latin typeface="Calibri Light" panose="020F0302020204030204"/>
            </a:rPr>
            <a:t>Érosion des sols</a:t>
          </a:r>
          <a:endParaRPr lang="en-GB" sz="1100" kern="1200"/>
        </a:p>
      </dsp:txBody>
      <dsp:txXfrm>
        <a:off x="3066244" y="3221696"/>
        <a:ext cx="1265949" cy="792843"/>
      </dsp:txXfrm>
    </dsp:sp>
    <dsp:sp modelId="{468BFA4B-0F0C-40C1-BC82-9EEA71B8CD6B}">
      <dsp:nvSpPr>
        <dsp:cNvPr id="0" name=""/>
        <dsp:cNvSpPr/>
      </dsp:nvSpPr>
      <dsp:spPr>
        <a:xfrm>
          <a:off x="910883" y="441273"/>
          <a:ext cx="3512232" cy="3512232"/>
        </a:xfrm>
        <a:custGeom>
          <a:avLst/>
          <a:gdLst/>
          <a:ahLst/>
          <a:cxnLst/>
          <a:rect l="0" t="0" r="0" b="0"/>
          <a:pathLst>
            <a:path>
              <a:moveTo>
                <a:pt x="2105487" y="3477128"/>
              </a:moveTo>
              <a:arcTo wR="1756116" hR="1756116" stAng="4711481" swAng="1377038"/>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958915" y="3178805"/>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a:latin typeface="Calibri Light" panose="020F0302020204030204"/>
            </a:rPr>
            <a:t>Pollution des eaux souterraines</a:t>
          </a:r>
          <a:endParaRPr lang="en-GB" sz="1100" kern="1200"/>
        </a:p>
      </dsp:txBody>
      <dsp:txXfrm>
        <a:off x="1001806" y="3221696"/>
        <a:ext cx="1265949" cy="792843"/>
      </dsp:txXfrm>
    </dsp:sp>
    <dsp:sp modelId="{D49B8DB7-3F12-45F6-968D-7856C2C817CA}">
      <dsp:nvSpPr>
        <dsp:cNvPr id="0" name=""/>
        <dsp:cNvSpPr/>
      </dsp:nvSpPr>
      <dsp:spPr>
        <a:xfrm>
          <a:off x="910883" y="441273"/>
          <a:ext cx="3512232" cy="3512232"/>
        </a:xfrm>
        <a:custGeom>
          <a:avLst/>
          <a:gdLst/>
          <a:ahLst/>
          <a:cxnLst/>
          <a:rect l="0" t="0" r="0" b="0"/>
          <a:pathLst>
            <a:path>
              <a:moveTo>
                <a:pt x="293575" y="2728185"/>
              </a:moveTo>
              <a:arcTo wR="1756116" hR="1756116" stAng="8783415" swAng="21970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320968" y="1215407"/>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a:latin typeface="Calibri Light" panose="020F0302020204030204"/>
            </a:rPr>
            <a:t>Conflits avec l'approvisionnement en denrées alimentaires</a:t>
          </a:r>
          <a:endParaRPr lang="en-GB" sz="1100" kern="1200"/>
        </a:p>
      </dsp:txBody>
      <dsp:txXfrm>
        <a:off x="363859" y="1258298"/>
        <a:ext cx="1265949" cy="792843"/>
      </dsp:txXfrm>
    </dsp:sp>
    <dsp:sp modelId="{C7599EC1-BE91-49F6-A1FA-C8D65A907873}">
      <dsp:nvSpPr>
        <dsp:cNvPr id="0" name=""/>
        <dsp:cNvSpPr/>
      </dsp:nvSpPr>
      <dsp:spPr>
        <a:xfrm>
          <a:off x="910883" y="441273"/>
          <a:ext cx="3512232" cy="3512232"/>
        </a:xfrm>
        <a:custGeom>
          <a:avLst/>
          <a:gdLst/>
          <a:ahLst/>
          <a:cxnLst/>
          <a:rect l="0" t="0" r="0" b="0"/>
          <a:pathLst>
            <a:path>
              <a:moveTo>
                <a:pt x="305874" y="765790"/>
              </a:moveTo>
              <a:arcTo wR="1756116" hR="1756116" stAng="12859678" swAng="196246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1991134" y="1961"/>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Calibri Light" panose="020F0302020204030204"/>
            </a:rPr>
            <a:t>Barrières administratives</a:t>
          </a:r>
          <a:endParaRPr lang="en-GB" sz="1400" kern="1200" dirty="0"/>
        </a:p>
      </dsp:txBody>
      <dsp:txXfrm>
        <a:off x="2034025" y="44852"/>
        <a:ext cx="1265949" cy="792843"/>
      </dsp:txXfrm>
    </dsp:sp>
    <dsp:sp modelId="{59FCF34D-380A-4182-8E1F-D91BB4C883BC}">
      <dsp:nvSpPr>
        <dsp:cNvPr id="0" name=""/>
        <dsp:cNvSpPr/>
      </dsp:nvSpPr>
      <dsp:spPr>
        <a:xfrm>
          <a:off x="910883" y="441273"/>
          <a:ext cx="3512232" cy="3512232"/>
        </a:xfrm>
        <a:custGeom>
          <a:avLst/>
          <a:gdLst/>
          <a:ahLst/>
          <a:cxnLst/>
          <a:rect l="0" t="0" r="0" b="0"/>
          <a:pathLst>
            <a:path>
              <a:moveTo>
                <a:pt x="2441276" y="139174"/>
              </a:moveTo>
              <a:arcTo wR="1756116" hR="1756116" stAng="17577855" swAng="196246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3661300" y="1215407"/>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Calibri Light" panose="020F0302020204030204"/>
            </a:rPr>
            <a:t>Intensif en capital</a:t>
          </a:r>
          <a:endParaRPr lang="en-GB" sz="1400" kern="1200" dirty="0"/>
        </a:p>
      </dsp:txBody>
      <dsp:txXfrm>
        <a:off x="3704191" y="1258298"/>
        <a:ext cx="1265949" cy="792843"/>
      </dsp:txXfrm>
    </dsp:sp>
    <dsp:sp modelId="{1C4C76B0-7A7C-40AA-91EC-3828E0053F26}">
      <dsp:nvSpPr>
        <dsp:cNvPr id="0" name=""/>
        <dsp:cNvSpPr/>
      </dsp:nvSpPr>
      <dsp:spPr>
        <a:xfrm>
          <a:off x="910883" y="441273"/>
          <a:ext cx="3512232" cy="3512232"/>
        </a:xfrm>
        <a:custGeom>
          <a:avLst/>
          <a:gdLst/>
          <a:ahLst/>
          <a:cxnLst/>
          <a:rect l="0" t="0" r="0" b="0"/>
          <a:pathLst>
            <a:path>
              <a:moveTo>
                <a:pt x="3509814" y="1663988"/>
              </a:moveTo>
              <a:arcTo wR="1756116" hR="1756116" stAng="21419569" swAng="219701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3023353" y="3178805"/>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Calibri Light" panose="020F0302020204030204"/>
            </a:rPr>
            <a:t>L'exploration est une activité à haut risque</a:t>
          </a:r>
          <a:endParaRPr lang="en-GB" sz="1400" kern="1200" dirty="0"/>
        </a:p>
      </dsp:txBody>
      <dsp:txXfrm>
        <a:off x="3066244" y="3221696"/>
        <a:ext cx="1265949" cy="792843"/>
      </dsp:txXfrm>
    </dsp:sp>
    <dsp:sp modelId="{468BFA4B-0F0C-40C1-BC82-9EEA71B8CD6B}">
      <dsp:nvSpPr>
        <dsp:cNvPr id="0" name=""/>
        <dsp:cNvSpPr/>
      </dsp:nvSpPr>
      <dsp:spPr>
        <a:xfrm>
          <a:off x="910883" y="441273"/>
          <a:ext cx="3512232" cy="3512232"/>
        </a:xfrm>
        <a:custGeom>
          <a:avLst/>
          <a:gdLst/>
          <a:ahLst/>
          <a:cxnLst/>
          <a:rect l="0" t="0" r="0" b="0"/>
          <a:pathLst>
            <a:path>
              <a:moveTo>
                <a:pt x="2105487" y="3477128"/>
              </a:moveTo>
              <a:arcTo wR="1756116" hR="1756116" stAng="4711481" swAng="1377038"/>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958915" y="3178805"/>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Calibri Light" panose="020F0302020204030204"/>
            </a:rPr>
            <a:t>Impacts sur la communauté locale</a:t>
          </a:r>
          <a:endParaRPr lang="en-GB" sz="1400" kern="1200" dirty="0"/>
        </a:p>
      </dsp:txBody>
      <dsp:txXfrm>
        <a:off x="1001806" y="3221696"/>
        <a:ext cx="1265949" cy="792843"/>
      </dsp:txXfrm>
    </dsp:sp>
    <dsp:sp modelId="{D49B8DB7-3F12-45F6-968D-7856C2C817CA}">
      <dsp:nvSpPr>
        <dsp:cNvPr id="0" name=""/>
        <dsp:cNvSpPr/>
      </dsp:nvSpPr>
      <dsp:spPr>
        <a:xfrm>
          <a:off x="910883" y="441273"/>
          <a:ext cx="3512232" cy="3512232"/>
        </a:xfrm>
        <a:custGeom>
          <a:avLst/>
          <a:gdLst/>
          <a:ahLst/>
          <a:cxnLst/>
          <a:rect l="0" t="0" r="0" b="0"/>
          <a:pathLst>
            <a:path>
              <a:moveTo>
                <a:pt x="293575" y="2728185"/>
              </a:moveTo>
              <a:arcTo wR="1756116" hR="1756116" stAng="8783415" swAng="219701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320968" y="1215407"/>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Calibri Light" panose="020F0302020204030204"/>
            </a:rPr>
            <a:t>Utilisation du sol</a:t>
          </a:r>
          <a:endParaRPr lang="en-GB" sz="1400" kern="1200" dirty="0"/>
        </a:p>
      </dsp:txBody>
      <dsp:txXfrm>
        <a:off x="363859" y="1258298"/>
        <a:ext cx="1265949" cy="792843"/>
      </dsp:txXfrm>
    </dsp:sp>
    <dsp:sp modelId="{C7599EC1-BE91-49F6-A1FA-C8D65A907873}">
      <dsp:nvSpPr>
        <dsp:cNvPr id="0" name=""/>
        <dsp:cNvSpPr/>
      </dsp:nvSpPr>
      <dsp:spPr>
        <a:xfrm>
          <a:off x="910883" y="441273"/>
          <a:ext cx="3512232" cy="3512232"/>
        </a:xfrm>
        <a:custGeom>
          <a:avLst/>
          <a:gdLst/>
          <a:ahLst/>
          <a:cxnLst/>
          <a:rect l="0" t="0" r="0" b="0"/>
          <a:pathLst>
            <a:path>
              <a:moveTo>
                <a:pt x="305874" y="765790"/>
              </a:moveTo>
              <a:arcTo wR="1756116" hR="1756116" stAng="12859678" swAng="196246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1991134" y="1961"/>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Calibri Light" panose="020F0302020204030204"/>
            </a:rPr>
            <a:t>Réduction de la qualité de l'eau </a:t>
          </a:r>
          <a:endParaRPr lang="en-GB" sz="1500" kern="1200"/>
        </a:p>
      </dsp:txBody>
      <dsp:txXfrm>
        <a:off x="2034025" y="44852"/>
        <a:ext cx="1265949" cy="792843"/>
      </dsp:txXfrm>
    </dsp:sp>
    <dsp:sp modelId="{59FCF34D-380A-4182-8E1F-D91BB4C883BC}">
      <dsp:nvSpPr>
        <dsp:cNvPr id="0" name=""/>
        <dsp:cNvSpPr/>
      </dsp:nvSpPr>
      <dsp:spPr>
        <a:xfrm>
          <a:off x="910883" y="441273"/>
          <a:ext cx="3512232" cy="3512232"/>
        </a:xfrm>
        <a:custGeom>
          <a:avLst/>
          <a:gdLst/>
          <a:ahLst/>
          <a:cxnLst/>
          <a:rect l="0" t="0" r="0" b="0"/>
          <a:pathLst>
            <a:path>
              <a:moveTo>
                <a:pt x="2441276" y="139174"/>
              </a:moveTo>
              <a:arcTo wR="1756116" hR="1756116" stAng="17577855" swAng="196246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3661300" y="1215407"/>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Calibri Light" panose="020F0302020204030204"/>
            </a:rPr>
            <a:t>Changements dans le régime hydrologique</a:t>
          </a:r>
          <a:endParaRPr lang="en-GB" sz="1500" kern="1200"/>
        </a:p>
      </dsp:txBody>
      <dsp:txXfrm>
        <a:off x="3704191" y="1258298"/>
        <a:ext cx="1265949" cy="792843"/>
      </dsp:txXfrm>
    </dsp:sp>
    <dsp:sp modelId="{1C4C76B0-7A7C-40AA-91EC-3828E0053F26}">
      <dsp:nvSpPr>
        <dsp:cNvPr id="0" name=""/>
        <dsp:cNvSpPr/>
      </dsp:nvSpPr>
      <dsp:spPr>
        <a:xfrm>
          <a:off x="910883" y="441273"/>
          <a:ext cx="3512232" cy="3512232"/>
        </a:xfrm>
        <a:custGeom>
          <a:avLst/>
          <a:gdLst/>
          <a:ahLst/>
          <a:cxnLst/>
          <a:rect l="0" t="0" r="0" b="0"/>
          <a:pathLst>
            <a:path>
              <a:moveTo>
                <a:pt x="3509814" y="1663988"/>
              </a:moveTo>
              <a:arcTo wR="1756116" hR="1756116" stAng="21419569" swAng="21970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3023353" y="3178805"/>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a:latin typeface="Calibri Light" panose="020F0302020204030204"/>
            </a:rPr>
            <a:t>Dommages à l'écosystème</a:t>
          </a:r>
          <a:endParaRPr lang="en-GB" sz="1500" kern="1200"/>
        </a:p>
      </dsp:txBody>
      <dsp:txXfrm>
        <a:off x="3066244" y="3221696"/>
        <a:ext cx="1265949" cy="792843"/>
      </dsp:txXfrm>
    </dsp:sp>
    <dsp:sp modelId="{468BFA4B-0F0C-40C1-BC82-9EEA71B8CD6B}">
      <dsp:nvSpPr>
        <dsp:cNvPr id="0" name=""/>
        <dsp:cNvSpPr/>
      </dsp:nvSpPr>
      <dsp:spPr>
        <a:xfrm>
          <a:off x="910883" y="441273"/>
          <a:ext cx="3512232" cy="3512232"/>
        </a:xfrm>
        <a:custGeom>
          <a:avLst/>
          <a:gdLst/>
          <a:ahLst/>
          <a:cxnLst/>
          <a:rect l="0" t="0" r="0" b="0"/>
          <a:pathLst>
            <a:path>
              <a:moveTo>
                <a:pt x="2105487" y="3477128"/>
              </a:moveTo>
              <a:arcTo wR="1756116" hR="1756116" stAng="4711481" swAng="137703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958915" y="3178805"/>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err="1">
              <a:latin typeface="Calibri Light" panose="020F0302020204030204"/>
            </a:rPr>
            <a:t>Déplacement</a:t>
          </a:r>
          <a:r>
            <a:rPr lang="en-GB" sz="1500" kern="1200" dirty="0">
              <a:latin typeface="Calibri Light" panose="020F0302020204030204"/>
            </a:rPr>
            <a:t> de </a:t>
          </a:r>
          <a:r>
            <a:rPr lang="en-GB" sz="1500" kern="1200" dirty="0" err="1">
              <a:latin typeface="Calibri Light" panose="020F0302020204030204"/>
            </a:rPr>
            <a:t>communautés</a:t>
          </a:r>
          <a:endParaRPr lang="en-GB" sz="1500" kern="1200" dirty="0"/>
        </a:p>
      </dsp:txBody>
      <dsp:txXfrm>
        <a:off x="1001806" y="3221696"/>
        <a:ext cx="1265949" cy="792843"/>
      </dsp:txXfrm>
    </dsp:sp>
    <dsp:sp modelId="{D49B8DB7-3F12-45F6-968D-7856C2C817CA}">
      <dsp:nvSpPr>
        <dsp:cNvPr id="0" name=""/>
        <dsp:cNvSpPr/>
      </dsp:nvSpPr>
      <dsp:spPr>
        <a:xfrm>
          <a:off x="910883" y="441273"/>
          <a:ext cx="3512232" cy="3512232"/>
        </a:xfrm>
        <a:custGeom>
          <a:avLst/>
          <a:gdLst/>
          <a:ahLst/>
          <a:cxnLst/>
          <a:rect l="0" t="0" r="0" b="0"/>
          <a:pathLst>
            <a:path>
              <a:moveTo>
                <a:pt x="293575" y="2728185"/>
              </a:moveTo>
              <a:arcTo wR="1756116" hR="1756116" stAng="8783415" swAng="21970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320968" y="1215407"/>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Concurrence pour </a:t>
          </a:r>
          <a:r>
            <a:rPr lang="en-GB" sz="1500" kern="1200" dirty="0" err="1">
              <a:latin typeface="Calibri Light" panose="020F0302020204030204"/>
            </a:rPr>
            <a:t>l'eau</a:t>
          </a:r>
          <a:endParaRPr lang="en-GB" sz="1500" kern="1200" dirty="0"/>
        </a:p>
      </dsp:txBody>
      <dsp:txXfrm>
        <a:off x="363859" y="1258298"/>
        <a:ext cx="1265949" cy="792843"/>
      </dsp:txXfrm>
    </dsp:sp>
    <dsp:sp modelId="{C7599EC1-BE91-49F6-A1FA-C8D65A907873}">
      <dsp:nvSpPr>
        <dsp:cNvPr id="0" name=""/>
        <dsp:cNvSpPr/>
      </dsp:nvSpPr>
      <dsp:spPr>
        <a:xfrm>
          <a:off x="910883" y="441273"/>
          <a:ext cx="3512232" cy="3512232"/>
        </a:xfrm>
        <a:custGeom>
          <a:avLst/>
          <a:gdLst/>
          <a:ahLst/>
          <a:cxnLst/>
          <a:rect l="0" t="0" r="0" b="0"/>
          <a:pathLst>
            <a:path>
              <a:moveTo>
                <a:pt x="305874" y="765790"/>
              </a:moveTo>
              <a:arcTo wR="1756116" hR="1756116" stAng="12859678" swAng="196246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1991134" y="1961"/>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Intensif en capital</a:t>
          </a:r>
          <a:endParaRPr lang="en-GB" sz="1400" kern="1200"/>
        </a:p>
      </dsp:txBody>
      <dsp:txXfrm>
        <a:off x="2034025" y="44852"/>
        <a:ext cx="1265949" cy="792843"/>
      </dsp:txXfrm>
    </dsp:sp>
    <dsp:sp modelId="{59FCF34D-380A-4182-8E1F-D91BB4C883BC}">
      <dsp:nvSpPr>
        <dsp:cNvPr id="0" name=""/>
        <dsp:cNvSpPr/>
      </dsp:nvSpPr>
      <dsp:spPr>
        <a:xfrm>
          <a:off x="910883" y="441273"/>
          <a:ext cx="3512232" cy="3512232"/>
        </a:xfrm>
        <a:custGeom>
          <a:avLst/>
          <a:gdLst/>
          <a:ahLst/>
          <a:cxnLst/>
          <a:rect l="0" t="0" r="0" b="0"/>
          <a:pathLst>
            <a:path>
              <a:moveTo>
                <a:pt x="2441276" y="139174"/>
              </a:moveTo>
              <a:arcTo wR="1756116" hR="1756116" stAng="17577855" swAng="196246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3661300" y="1215407"/>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Perception du public</a:t>
          </a:r>
          <a:endParaRPr lang="en-GB" sz="1400" kern="1200"/>
        </a:p>
      </dsp:txBody>
      <dsp:txXfrm>
        <a:off x="3704191" y="1258298"/>
        <a:ext cx="1265949" cy="792843"/>
      </dsp:txXfrm>
    </dsp:sp>
    <dsp:sp modelId="{1C4C76B0-7A7C-40AA-91EC-3828E0053F26}">
      <dsp:nvSpPr>
        <dsp:cNvPr id="0" name=""/>
        <dsp:cNvSpPr/>
      </dsp:nvSpPr>
      <dsp:spPr>
        <a:xfrm>
          <a:off x="910883" y="441273"/>
          <a:ext cx="3512232" cy="3512232"/>
        </a:xfrm>
        <a:custGeom>
          <a:avLst/>
          <a:gdLst/>
          <a:ahLst/>
          <a:cxnLst/>
          <a:rect l="0" t="0" r="0" b="0"/>
          <a:pathLst>
            <a:path>
              <a:moveTo>
                <a:pt x="3509814" y="1663988"/>
              </a:moveTo>
              <a:arcTo wR="1756116" hR="1756116" stAng="21419569" swAng="219701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3023353" y="3178805"/>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Déchets nucléaires</a:t>
          </a:r>
          <a:endParaRPr lang="en-GB" sz="1400" kern="1200"/>
        </a:p>
      </dsp:txBody>
      <dsp:txXfrm>
        <a:off x="3066244" y="3221696"/>
        <a:ext cx="1265949" cy="792843"/>
      </dsp:txXfrm>
    </dsp:sp>
    <dsp:sp modelId="{468BFA4B-0F0C-40C1-BC82-9EEA71B8CD6B}">
      <dsp:nvSpPr>
        <dsp:cNvPr id="0" name=""/>
        <dsp:cNvSpPr/>
      </dsp:nvSpPr>
      <dsp:spPr>
        <a:xfrm>
          <a:off x="910883" y="441273"/>
          <a:ext cx="3512232" cy="3512232"/>
        </a:xfrm>
        <a:custGeom>
          <a:avLst/>
          <a:gdLst/>
          <a:ahLst/>
          <a:cxnLst/>
          <a:rect l="0" t="0" r="0" b="0"/>
          <a:pathLst>
            <a:path>
              <a:moveTo>
                <a:pt x="2105487" y="3477128"/>
              </a:moveTo>
              <a:arcTo wR="1756116" hR="1756116" stAng="4711481" swAng="1377038"/>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958915" y="3178805"/>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Accidents historiques</a:t>
          </a:r>
          <a:endParaRPr lang="en-GB" sz="1400" kern="1200"/>
        </a:p>
      </dsp:txBody>
      <dsp:txXfrm>
        <a:off x="1001806" y="3221696"/>
        <a:ext cx="1265949" cy="792843"/>
      </dsp:txXfrm>
    </dsp:sp>
    <dsp:sp modelId="{D49B8DB7-3F12-45F6-968D-7856C2C817CA}">
      <dsp:nvSpPr>
        <dsp:cNvPr id="0" name=""/>
        <dsp:cNvSpPr/>
      </dsp:nvSpPr>
      <dsp:spPr>
        <a:xfrm>
          <a:off x="910883" y="441273"/>
          <a:ext cx="3512232" cy="3512232"/>
        </a:xfrm>
        <a:custGeom>
          <a:avLst/>
          <a:gdLst/>
          <a:ahLst/>
          <a:cxnLst/>
          <a:rect l="0" t="0" r="0" b="0"/>
          <a:pathLst>
            <a:path>
              <a:moveTo>
                <a:pt x="293575" y="2728185"/>
              </a:moveTo>
              <a:arcTo wR="1756116" hR="1756116" stAng="8783415" swAng="219701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320968" y="1215407"/>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Préoccupations politiques </a:t>
          </a:r>
          <a:endParaRPr lang="en-GB" sz="1400" kern="1200"/>
        </a:p>
      </dsp:txBody>
      <dsp:txXfrm>
        <a:off x="363859" y="1258298"/>
        <a:ext cx="1265949" cy="792843"/>
      </dsp:txXfrm>
    </dsp:sp>
    <dsp:sp modelId="{C7599EC1-BE91-49F6-A1FA-C8D65A907873}">
      <dsp:nvSpPr>
        <dsp:cNvPr id="0" name=""/>
        <dsp:cNvSpPr/>
      </dsp:nvSpPr>
      <dsp:spPr>
        <a:xfrm>
          <a:off x="910883" y="441273"/>
          <a:ext cx="3512232" cy="3512232"/>
        </a:xfrm>
        <a:custGeom>
          <a:avLst/>
          <a:gdLst/>
          <a:ahLst/>
          <a:cxnLst/>
          <a:rect l="0" t="0" r="0" b="0"/>
          <a:pathLst>
            <a:path>
              <a:moveTo>
                <a:pt x="305874" y="765790"/>
              </a:moveTo>
              <a:arcTo wR="1756116" hR="1756116" stAng="12859678" swAng="196246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L'énergie géothermique présente de nombreux avantages potentiels. Tout d'abord, l'énergie géothermique est une ressource renouvelable qui peut aider les pays à réduire l'intensité en carbone de leurs </a:t>
            </a:r>
            <a:r>
              <a:rPr lang="en-US" dirty="0" err="1">
                <a:cs typeface="Calibri"/>
              </a:rPr>
              <a:t>systèmes</a:t>
            </a:r>
            <a:r>
              <a:rPr lang="en-US" dirty="0">
                <a:cs typeface="Calibri"/>
              </a:rPr>
              <a:t> </a:t>
            </a:r>
            <a:r>
              <a:rPr lang="en-US" dirty="0" err="1">
                <a:cs typeface="Calibri"/>
              </a:rPr>
              <a:t>électriques</a:t>
            </a:r>
            <a:r>
              <a:rPr lang="en-US" dirty="0">
                <a:cs typeface="Calibri"/>
              </a:rPr>
              <a:t> puisqu'elle n'est pas associée à des émissions de dioxyde de carbone liées à la combustion, comme c'est le cas pour les </a:t>
            </a:r>
            <a:r>
              <a:rPr lang="en-US" dirty="0" err="1">
                <a:cs typeface="Calibri"/>
              </a:rPr>
              <a:t>centrales</a:t>
            </a:r>
            <a:r>
              <a:rPr lang="en-US" dirty="0">
                <a:cs typeface="Calibri"/>
              </a:rPr>
              <a:t> </a:t>
            </a:r>
            <a:r>
              <a:rPr lang="en-US" dirty="0" err="1">
                <a:cs typeface="Calibri"/>
              </a:rPr>
              <a:t>thermiques</a:t>
            </a:r>
            <a:r>
              <a:rPr lang="en-US" dirty="0">
                <a:cs typeface="Calibri"/>
              </a:rPr>
              <a:t>. Certaines formes d'énergie renouvelable, telles que l'énergie solaire photovoltaïque et l'énergie éolienne, sont intermittentes, ce qui signifie que leur disponibilité varie considérablement au cours de la journée et de </a:t>
            </a:r>
            <a:r>
              <a:rPr lang="en-US" dirty="0" err="1">
                <a:cs typeface="Calibri"/>
              </a:rPr>
              <a:t>l'année</a:t>
            </a:r>
            <a:r>
              <a:rPr lang="en-US" dirty="0">
                <a:cs typeface="Calibri"/>
              </a:rPr>
              <a:t>. En revanche, l'énergie géothermique est disponible tout au long de l'année, ce qui signifie qu'elle peut constituer une source fiable de production d'électricité de base. L'énergie géothermique peut donc être très utile pour assurer la stabilité des systèmes électriques tout en réduisant les émissions et la dépendance à l'égard des combustibles </a:t>
            </a:r>
            <a:r>
              <a:rPr lang="en-US" dirty="0" err="1">
                <a:cs typeface="Calibri"/>
              </a:rPr>
              <a:t>fossiles</a:t>
            </a:r>
            <a:r>
              <a:rPr lang="en-US" dirty="0">
                <a:cs typeface="Calibri"/>
              </a:rPr>
              <a:t>. En outre, bien que nous ayons appris que les centrales géothermiques peuvent </a:t>
            </a:r>
            <a:r>
              <a:rPr lang="en-US" dirty="0" err="1">
                <a:cs typeface="Calibri"/>
              </a:rPr>
              <a:t>être</a:t>
            </a:r>
            <a:r>
              <a:rPr lang="en-US" dirty="0">
                <a:cs typeface="Calibri"/>
              </a:rPr>
              <a:t> </a:t>
            </a:r>
            <a:r>
              <a:rPr lang="en-US" dirty="0" err="1">
                <a:cs typeface="Calibri"/>
              </a:rPr>
              <a:t>sévères</a:t>
            </a:r>
            <a:r>
              <a:rPr lang="en-US" dirty="0">
                <a:cs typeface="Calibri"/>
              </a:rPr>
              <a:t> </a:t>
            </a:r>
            <a:r>
              <a:rPr lang="en-US" dirty="0" err="1">
                <a:cs typeface="Calibri"/>
              </a:rPr>
              <a:t>en</a:t>
            </a:r>
            <a:r>
              <a:rPr lang="en-US" dirty="0">
                <a:cs typeface="Calibri"/>
              </a:rPr>
              <a:t> </a:t>
            </a:r>
            <a:r>
              <a:rPr lang="en-US" dirty="0" err="1">
                <a:cs typeface="Calibri"/>
              </a:rPr>
              <a:t>besoin</a:t>
            </a:r>
            <a:r>
              <a:rPr lang="en-US" dirty="0">
                <a:cs typeface="Calibri"/>
              </a:rPr>
              <a:t> de capital, </a:t>
            </a:r>
            <a:r>
              <a:rPr lang="en-US" dirty="0" err="1">
                <a:cs typeface="Calibri"/>
              </a:rPr>
              <a:t>elles</a:t>
            </a:r>
            <a:r>
              <a:rPr lang="en-US" dirty="0">
                <a:cs typeface="Calibri"/>
              </a:rPr>
              <a:t> </a:t>
            </a:r>
            <a:r>
              <a:rPr lang="en-US" dirty="0" err="1">
                <a:cs typeface="Calibri"/>
              </a:rPr>
              <a:t>n’ont</a:t>
            </a:r>
            <a:r>
              <a:rPr lang="en-US" dirty="0">
                <a:cs typeface="Calibri"/>
              </a:rPr>
              <a:t> pas de coûts de combustible et les coûts d'exploitation sont stables et devraient baisser dans les années à venir.</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la première partie de ce cours, nous avons rappelé la signification de certains paramètres clés pour définir les centrales électriques dans </a:t>
            </a:r>
            <a:r>
              <a:rPr lang="en-US" dirty="0" err="1">
                <a:cs typeface="Calibri"/>
              </a:rPr>
              <a:t>OSeMOSYS</a:t>
            </a:r>
            <a:r>
              <a:rPr lang="en-US" dirty="0">
                <a:cs typeface="Calibri"/>
              </a:rPr>
              <a:t>, y compris le facteur de capacité, le rendement, les </a:t>
            </a:r>
            <a:r>
              <a:rPr lang="en-US" dirty="0" err="1">
                <a:cs typeface="Calibri"/>
              </a:rPr>
              <a:t>coûts</a:t>
            </a:r>
            <a:r>
              <a:rPr lang="en-US" dirty="0">
                <a:cs typeface="Calibri"/>
              </a:rPr>
              <a:t> </a:t>
            </a:r>
            <a:r>
              <a:rPr lang="en-US" dirty="0" err="1">
                <a:cs typeface="Calibri"/>
              </a:rPr>
              <a:t>d'investissement</a:t>
            </a:r>
            <a:r>
              <a:rPr lang="en-US" dirty="0">
                <a:cs typeface="Calibri"/>
              </a:rPr>
              <a:t>, les </a:t>
            </a:r>
            <a:r>
              <a:rPr lang="en-US" dirty="0" err="1">
                <a:cs typeface="Calibri"/>
              </a:rPr>
              <a:t>coûts</a:t>
            </a:r>
            <a:r>
              <a:rPr lang="en-US" dirty="0">
                <a:cs typeface="Calibri"/>
              </a:rPr>
              <a:t> fixes et les </a:t>
            </a:r>
            <a:r>
              <a:rPr lang="en-US" dirty="0" err="1">
                <a:cs typeface="Calibri"/>
              </a:rPr>
              <a:t>coûts</a:t>
            </a:r>
            <a:r>
              <a:rPr lang="en-US" dirty="0">
                <a:cs typeface="Calibri"/>
              </a:rPr>
              <a:t> variables, ainsi que la durée de vie opérationnelle. Cette diapositive montre quelques exemples de données pour ces paramètres pour les centrales géothermiques. Les centrales géothermiques ont des facteurs de </a:t>
            </a:r>
            <a:r>
              <a:rPr lang="en-US" dirty="0" err="1">
                <a:cs typeface="Calibri"/>
              </a:rPr>
              <a:t>capacité</a:t>
            </a:r>
            <a:r>
              <a:rPr lang="en-US" dirty="0">
                <a:cs typeface="Calibri"/>
              </a:rPr>
              <a:t> </a:t>
            </a:r>
            <a:r>
              <a:rPr lang="en-US" dirty="0" err="1">
                <a:cs typeface="Calibri"/>
              </a:rPr>
              <a:t>élevés</a:t>
            </a:r>
            <a:r>
              <a:rPr lang="en-US" dirty="0">
                <a:cs typeface="Calibri"/>
              </a:rPr>
              <a:t>. Les données de notre </a:t>
            </a:r>
            <a:r>
              <a:rPr lang="en-US" dirty="0" err="1">
                <a:cs typeface="Calibri"/>
              </a:rPr>
              <a:t>exemple</a:t>
            </a:r>
            <a:r>
              <a:rPr lang="en-US" dirty="0">
                <a:cs typeface="Calibri"/>
              </a:rPr>
              <a:t> </a:t>
            </a:r>
            <a:r>
              <a:rPr lang="en-US" dirty="0" err="1">
                <a:cs typeface="Calibri"/>
              </a:rPr>
              <a:t>présente</a:t>
            </a:r>
            <a:r>
              <a:rPr lang="en-US" dirty="0">
                <a:cs typeface="Calibri"/>
              </a:rPr>
              <a:t> un facteur de capacité de 0,85, comparé à une valeur de 0,5 pour les centrales à biomasse. Cela signifie que la quasi-totalité de la capacité installée d'une centrale géothermique est susceptible d'être utilisée dans chaque tranche de temps d'un modèle énergétique. Nous pouvons également constater un rendement relativement élevé de 80%, ce qui signifie que la majeure partie de l'énergie géothermique est convertie avec succès en énergie électrique. En termes de coûts, l'exemple de coût en capital présenté ici est beaucoup plus élevé que la valeur de notre exemple de centrale électrique à biomasse, ce qui reflète la forte </a:t>
            </a:r>
            <a:r>
              <a:rPr lang="en-US" dirty="0" err="1">
                <a:cs typeface="Calibri"/>
              </a:rPr>
              <a:t>intensité</a:t>
            </a:r>
            <a:r>
              <a:rPr lang="en-US" dirty="0">
                <a:cs typeface="Calibri"/>
              </a:rPr>
              <a:t> </a:t>
            </a:r>
            <a:r>
              <a:rPr lang="en-US" dirty="0" err="1">
                <a:cs typeface="Calibri"/>
              </a:rPr>
              <a:t>en</a:t>
            </a:r>
            <a:r>
              <a:rPr lang="en-US" dirty="0">
                <a:cs typeface="Calibri"/>
              </a:rPr>
              <a:t> capital des centrales géothermiques évoquée dans les diapositives précédentes. Toutefois, nous pouvons constater que le coût fixe est relativement modéré. Enfin, la durée d'exploitation est de 25 ans, ce qui correspond à la moyenne de la plupart des types de centrales électriques.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Comme nous l'avons fait pour les centrales à biomasse, examinons de plus près la façon dont les centrales géothermiques sont représentées dans les systèmes énergétiques de référence et un </a:t>
            </a:r>
            <a:r>
              <a:rPr lang="en-US" dirty="0" err="1">
                <a:cs typeface="Calibri"/>
              </a:rPr>
              <a:t>exemple</a:t>
            </a:r>
            <a:r>
              <a:rPr lang="en-US" dirty="0">
                <a:cs typeface="Calibri"/>
              </a:rPr>
              <a:t> </a:t>
            </a:r>
            <a:r>
              <a:rPr lang="en-US" dirty="0" err="1">
                <a:cs typeface="Calibri"/>
              </a:rPr>
              <a:t>concernant</a:t>
            </a:r>
            <a:r>
              <a:rPr lang="en-US" dirty="0">
                <a:cs typeface="Calibri"/>
              </a:rPr>
              <a:t> leurs ratios d'activité d'entrée et de sortie. Les </a:t>
            </a:r>
            <a:r>
              <a:rPr lang="en-US" dirty="0" err="1">
                <a:cs typeface="Calibri"/>
              </a:rPr>
              <a:t>centrales</a:t>
            </a:r>
            <a:r>
              <a:rPr lang="en-US" dirty="0">
                <a:cs typeface="Calibri"/>
              </a:rPr>
              <a:t> géothermiques sont </a:t>
            </a:r>
            <a:r>
              <a:rPr lang="en-US" dirty="0" err="1">
                <a:cs typeface="Calibri"/>
              </a:rPr>
              <a:t>représentées</a:t>
            </a:r>
            <a:r>
              <a:rPr lang="en-US" dirty="0">
                <a:cs typeface="Calibri"/>
              </a:rPr>
              <a:t> </a:t>
            </a:r>
            <a:r>
              <a:rPr lang="en-US" dirty="0" err="1">
                <a:cs typeface="Calibri"/>
              </a:rPr>
              <a:t>comme</a:t>
            </a:r>
            <a:r>
              <a:rPr lang="en-US" dirty="0">
                <a:cs typeface="Calibri"/>
              </a:rPr>
              <a:t> </a:t>
            </a:r>
            <a:r>
              <a:rPr lang="en-US" dirty="0" err="1">
                <a:cs typeface="Calibri"/>
              </a:rPr>
              <a:t>étant</a:t>
            </a:r>
            <a:r>
              <a:rPr lang="en-US" dirty="0">
                <a:cs typeface="Calibri"/>
              </a:rPr>
              <a:t> une technologie avec la ressource géothermique comme combustible d'entrée et l'électricité </a:t>
            </a:r>
            <a:r>
              <a:rPr lang="en-US" dirty="0" err="1">
                <a:cs typeface="Calibri"/>
              </a:rPr>
              <a:t>comme</a:t>
            </a:r>
            <a:r>
              <a:rPr lang="en-US" dirty="0">
                <a:cs typeface="Calibri"/>
              </a:rPr>
              <a:t> </a:t>
            </a:r>
            <a:r>
              <a:rPr lang="en-US" dirty="0" err="1">
                <a:cs typeface="Calibri"/>
              </a:rPr>
              <a:t>forme</a:t>
            </a:r>
            <a:r>
              <a:rPr lang="en-US" dirty="0">
                <a:cs typeface="Calibri"/>
              </a:rPr>
              <a:t> </a:t>
            </a:r>
            <a:r>
              <a:rPr lang="en-US" dirty="0" err="1">
                <a:cs typeface="Calibri"/>
              </a:rPr>
              <a:t>d’énergie</a:t>
            </a:r>
            <a:r>
              <a:rPr lang="en-US" dirty="0">
                <a:cs typeface="Calibri"/>
              </a:rPr>
              <a:t> de sortie. Les noms de code </a:t>
            </a:r>
            <a:r>
              <a:rPr lang="en-US" dirty="0" err="1">
                <a:cs typeface="Calibri"/>
              </a:rPr>
              <a:t>génériques</a:t>
            </a:r>
            <a:r>
              <a:rPr lang="en-US" dirty="0">
                <a:cs typeface="Calibri"/>
              </a:rPr>
              <a:t> pour la technologie de la centrale géothermique et ses combustibles d'entrée et de sortie </a:t>
            </a:r>
            <a:r>
              <a:rPr lang="en-US" dirty="0" err="1">
                <a:cs typeface="Calibri"/>
              </a:rPr>
              <a:t>sont</a:t>
            </a:r>
            <a:r>
              <a:rPr lang="en-US" dirty="0">
                <a:cs typeface="Calibri"/>
              </a:rPr>
              <a:t> </a:t>
            </a:r>
            <a:r>
              <a:rPr lang="en-US" dirty="0" err="1">
                <a:cs typeface="Calibri"/>
              </a:rPr>
              <a:t>mentionnés</a:t>
            </a:r>
            <a:r>
              <a:rPr lang="en-US" dirty="0">
                <a:cs typeface="Calibri"/>
              </a:rPr>
              <a:t> sur la diapositives. Les données de notre </a:t>
            </a:r>
            <a:r>
              <a:rPr lang="en-US" dirty="0" err="1">
                <a:cs typeface="Calibri"/>
              </a:rPr>
              <a:t>exemple</a:t>
            </a:r>
            <a:r>
              <a:rPr lang="en-US" dirty="0">
                <a:cs typeface="Calibri"/>
              </a:rPr>
              <a:t> </a:t>
            </a:r>
            <a:r>
              <a:rPr lang="en-US" dirty="0" err="1">
                <a:cs typeface="Calibri"/>
              </a:rPr>
              <a:t>présente</a:t>
            </a:r>
            <a:r>
              <a:rPr lang="en-US" dirty="0">
                <a:cs typeface="Calibri"/>
              </a:rPr>
              <a:t> </a:t>
            </a:r>
            <a:r>
              <a:rPr lang="en-US" dirty="0" err="1">
                <a:cs typeface="Calibri"/>
              </a:rPr>
              <a:t>une</a:t>
            </a:r>
            <a:r>
              <a:rPr lang="en-US" dirty="0">
                <a:cs typeface="Calibri"/>
              </a:rPr>
              <a:t> </a:t>
            </a:r>
            <a:r>
              <a:rPr lang="en-US" dirty="0" err="1">
                <a:cs typeface="Calibri"/>
              </a:rPr>
              <a:t>efficacité</a:t>
            </a:r>
            <a:r>
              <a:rPr lang="en-US" dirty="0">
                <a:cs typeface="Calibri"/>
              </a:rPr>
              <a:t> de 80% pour une centrale géothermique, que nous pouvons donc utiliser pour calculer les ratios d'activité en entrée et en sortie. Comme dans tous nos exemples précédents, le rapport d'activité à la sortie restera égal à 1 et sera attribué à ELC001 </a:t>
            </a:r>
            <a:r>
              <a:rPr lang="en-US" dirty="0" err="1">
                <a:cs typeface="Calibri"/>
              </a:rPr>
              <a:t>puisqu'il</a:t>
            </a:r>
            <a:r>
              <a:rPr lang="en-US" dirty="0">
                <a:cs typeface="Calibri"/>
              </a:rPr>
              <a:t> s'agit du combustible à la sortie. Dans ce cas, le rapport d'activité d'entrée est déterminé en calculant 1 divisé par </a:t>
            </a:r>
            <a:r>
              <a:rPr lang="en-US" dirty="0" err="1">
                <a:cs typeface="Calibri"/>
              </a:rPr>
              <a:t>l’efficacité</a:t>
            </a:r>
            <a:r>
              <a:rPr lang="en-US" dirty="0">
                <a:cs typeface="Calibri"/>
              </a:rPr>
              <a:t> de la centrale </a:t>
            </a:r>
            <a:r>
              <a:rPr lang="en-US" dirty="0" err="1">
                <a:cs typeface="Calibri"/>
              </a:rPr>
              <a:t>en</a:t>
            </a:r>
            <a:r>
              <a:rPr lang="en-US" dirty="0">
                <a:cs typeface="Calibri"/>
              </a:rPr>
              <a:t> </a:t>
            </a:r>
            <a:r>
              <a:rPr lang="en-US" dirty="0" err="1">
                <a:cs typeface="Calibri"/>
              </a:rPr>
              <a:t>décimales</a:t>
            </a:r>
            <a:r>
              <a:rPr lang="en-US" dirty="0">
                <a:cs typeface="Calibri"/>
              </a:rPr>
              <a:t>: ceci équivaut à 1 divisé par 0,8, ce qui nous donne un rapport d'activité d'entrée de 1,25 le combustible </a:t>
            </a:r>
            <a:r>
              <a:rPr lang="en-US" dirty="0" err="1">
                <a:cs typeface="Calibri"/>
              </a:rPr>
              <a:t>d'entrée</a:t>
            </a:r>
            <a:r>
              <a:rPr lang="en-US" dirty="0">
                <a:cs typeface="Calibri"/>
              </a:rPr>
              <a:t> GEO de la </a:t>
            </a:r>
            <a:r>
              <a:rPr lang="en-US" dirty="0" err="1">
                <a:cs typeface="Calibri"/>
              </a:rPr>
              <a:t>technologie</a:t>
            </a:r>
            <a:r>
              <a:rPr lang="en-US" dirty="0">
                <a:cs typeface="Calibri"/>
              </a:rPr>
              <a:t> representant la centrale géothermique.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Il existe plusieurs types de centrales hydroélectriques, notamment les centrales au fil de l'eau, les </a:t>
            </a:r>
            <a:r>
              <a:rPr lang="en-US" dirty="0" err="1">
                <a:cs typeface="Calibri"/>
              </a:rPr>
              <a:t>centrales</a:t>
            </a:r>
            <a:r>
              <a:rPr lang="en-US" dirty="0">
                <a:cs typeface="Calibri"/>
              </a:rPr>
              <a:t> à reservoir de stockage de </a:t>
            </a:r>
            <a:r>
              <a:rPr lang="en-US" dirty="0" err="1">
                <a:cs typeface="Calibri"/>
              </a:rPr>
              <a:t>l’eau</a:t>
            </a:r>
            <a:r>
              <a:rPr lang="en-US" dirty="0">
                <a:cs typeface="Calibri"/>
              </a:rPr>
              <a:t> et les centrales à pompage-turbinage, que nous allons brièvement passer en revue. Les centrales hydroélectriques au fil de l'eau utilisent la puissance de l'eau qui s'écoule dans une rivière pour actionner une turbine qui entraîne des générateurs électriques. Ces centrales n'ont généralement pas la capacité de stocker des quantités importantes d'énergie. En revanche, les centrales hydroélectriques à reservoir de stockage, comme celle représentée sur cette image, </a:t>
            </a:r>
            <a:r>
              <a:rPr lang="en-US" dirty="0" err="1">
                <a:cs typeface="Calibri"/>
              </a:rPr>
              <a:t>emmagasinent</a:t>
            </a:r>
            <a:r>
              <a:rPr lang="en-US" dirty="0">
                <a:cs typeface="Calibri"/>
              </a:rPr>
              <a:t> de l'eau dans un reservoir. Celle-ci peut être </a:t>
            </a:r>
            <a:r>
              <a:rPr lang="en-US" dirty="0" err="1">
                <a:cs typeface="Calibri"/>
              </a:rPr>
              <a:t>libérée</a:t>
            </a:r>
            <a:r>
              <a:rPr lang="en-US" dirty="0">
                <a:cs typeface="Calibri"/>
              </a:rPr>
              <a:t> sur demande pour actionner une turbine et produire de l'électricité. Cette capacité de stockage est utile car elle permet à la centrale hydroélectrique de continuer à produire de l'électricité même lorsque l'apport naturel </a:t>
            </a:r>
            <a:r>
              <a:rPr lang="en-US" dirty="0" err="1">
                <a:cs typeface="Calibri"/>
              </a:rPr>
              <a:t>en</a:t>
            </a:r>
            <a:r>
              <a:rPr lang="en-US" dirty="0">
                <a:cs typeface="Calibri"/>
              </a:rPr>
              <a:t> eau est faible. Enfin, il existe des centrales hydroélectriques à pompage-turbinage. Elles sont souvent utilisées spécifiquement pour assurer le stockage et la flexibilité du système électrique. Pour ce faire, elles pompent l'eau d'un réservoir inférieur vers un réservoir supérieur lorsque la demande d'électricité est faible, puis libèrent cette eau pour qu'elle redescende vers le réservoir inférieur et actionne une turbine pour produire de l'électricité lorsque la demande est élevée. Comme nous le verrons dans les diapositives suivantes, les différents types de centrales hydroélectriques peuvent jouer différents rôles dans les systèmes énergétiques. Les centrales hydroélectriques sont également souvent classées en fonction de </a:t>
            </a:r>
            <a:r>
              <a:rPr lang="en-US" dirty="0" err="1">
                <a:cs typeface="Calibri"/>
              </a:rPr>
              <a:t>leur</a:t>
            </a:r>
            <a:r>
              <a:rPr lang="en-US" dirty="0">
                <a:cs typeface="Calibri"/>
              </a:rPr>
              <a:t> </a:t>
            </a:r>
            <a:r>
              <a:rPr lang="en-US" dirty="0" err="1">
                <a:cs typeface="Calibri"/>
              </a:rPr>
              <a:t>capacité</a:t>
            </a:r>
            <a:r>
              <a:rPr lang="en-US" dirty="0">
                <a:cs typeface="Calibri"/>
              </a:rPr>
              <a:t>: les centrales d'une capacité supérieure à 100 MW sont considérées comme grandes, celles d'une capacité comprise entre 25 et 100 MW sont considérées comme moyennes, celles d'une capacité comprise entre 1 et </a:t>
            </a:r>
            <a:r>
              <a:rPr lang="en-US" dirty="0"/>
              <a:t>25</a:t>
            </a:r>
            <a:r>
              <a:rPr lang="en-US" dirty="0">
                <a:cs typeface="Calibri"/>
              </a:rPr>
              <a:t> MW sont considérées comme petites et celles d'une capacité inférieure à 1 MW sont considérées </a:t>
            </a:r>
            <a:r>
              <a:rPr lang="en-US" dirty="0" err="1">
                <a:cs typeface="Calibri"/>
              </a:rPr>
              <a:t>comme</a:t>
            </a:r>
            <a:r>
              <a:rPr lang="en-US" dirty="0">
                <a:cs typeface="Calibri"/>
              </a:rPr>
              <a:t> très petites.</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Comme tous les types de centrales électriques, les centrales hydroélectriques peuvent avoir plusieurs impacts environnementaux et </a:t>
            </a:r>
            <a:r>
              <a:rPr lang="en-US" dirty="0" err="1">
                <a:cs typeface="Calibri"/>
              </a:rPr>
              <a:t>sociaux</a:t>
            </a:r>
            <a:r>
              <a:rPr lang="en-US" dirty="0">
                <a:cs typeface="Calibri"/>
              </a:rPr>
              <a:t>. </a:t>
            </a:r>
            <a:r>
              <a:rPr lang="en-US" dirty="0" err="1">
                <a:cs typeface="Calibri"/>
              </a:rPr>
              <a:t>Mentionnons</a:t>
            </a:r>
            <a:r>
              <a:rPr lang="en-US" dirty="0">
                <a:cs typeface="Calibri"/>
              </a:rPr>
              <a:t> tout d'abord quelques-uns des problèmes environnementaux potentiels liés au développement de l'hydroélectricité. La construction de centrales hydroélectriques, en particulier de grandes centrales, peut endommager les écosystèmes et les habitats locaux et </a:t>
            </a:r>
            <a:r>
              <a:rPr lang="en-US" dirty="0" err="1">
                <a:cs typeface="Calibri"/>
              </a:rPr>
              <a:t>ainsi</a:t>
            </a:r>
            <a:r>
              <a:rPr lang="en-US" dirty="0">
                <a:cs typeface="Calibri"/>
              </a:rPr>
              <a:t> </a:t>
            </a:r>
            <a:r>
              <a:rPr lang="en-US" dirty="0" err="1">
                <a:cs typeface="Calibri"/>
              </a:rPr>
              <a:t>entraîner</a:t>
            </a:r>
            <a:r>
              <a:rPr lang="en-US" dirty="0">
                <a:cs typeface="Calibri"/>
              </a:rPr>
              <a:t> la perte de terres productives. En outre, le développement de l'énergie hydroélectrique </a:t>
            </a:r>
            <a:r>
              <a:rPr lang="en-US" dirty="0" err="1">
                <a:cs typeface="Calibri"/>
              </a:rPr>
              <a:t>peut</a:t>
            </a:r>
            <a:r>
              <a:rPr lang="en-US" dirty="0">
                <a:cs typeface="Calibri"/>
              </a:rPr>
              <a:t> </a:t>
            </a:r>
            <a:r>
              <a:rPr lang="en-US" dirty="0" err="1">
                <a:cs typeface="Calibri"/>
              </a:rPr>
              <a:t>nécessité</a:t>
            </a:r>
            <a:r>
              <a:rPr lang="en-US" dirty="0">
                <a:cs typeface="Calibri"/>
              </a:rPr>
              <a:t> la modification de </a:t>
            </a:r>
            <a:r>
              <a:rPr lang="en-US" dirty="0" err="1">
                <a:cs typeface="Calibri"/>
              </a:rPr>
              <a:t>l'écoulement</a:t>
            </a:r>
            <a:r>
              <a:rPr lang="en-US" dirty="0">
                <a:cs typeface="Calibri"/>
              </a:rPr>
              <a:t> naturel de </a:t>
            </a:r>
            <a:r>
              <a:rPr lang="en-US" dirty="0" err="1">
                <a:cs typeface="Calibri"/>
              </a:rPr>
              <a:t>l’eau</a:t>
            </a:r>
            <a:r>
              <a:rPr lang="en-US" dirty="0">
                <a:cs typeface="Calibri"/>
              </a:rPr>
              <a:t> des rivières et </a:t>
            </a:r>
            <a:r>
              <a:rPr lang="en-US" dirty="0" err="1">
                <a:cs typeface="Calibri"/>
              </a:rPr>
              <a:t>mener</a:t>
            </a:r>
            <a:r>
              <a:rPr lang="en-US" dirty="0">
                <a:cs typeface="Calibri"/>
              </a:rPr>
              <a:t> à </a:t>
            </a:r>
            <a:r>
              <a:rPr lang="en-US" dirty="0" err="1">
                <a:cs typeface="Calibri"/>
              </a:rPr>
              <a:t>une</a:t>
            </a:r>
            <a:r>
              <a:rPr lang="en-US" dirty="0">
                <a:cs typeface="Calibri"/>
              </a:rPr>
              <a:t> réduction de la qualité de l'eau. Ces impacts peuvent affecter les communautés locales. D'autres problèmes sociaux potentiels comprennent le déplacement des communautés locales pour faire place à une centrale </a:t>
            </a:r>
            <a:r>
              <a:rPr lang="en-US" dirty="0" err="1">
                <a:cs typeface="Calibri"/>
              </a:rPr>
              <a:t>hydroélectrique</a:t>
            </a:r>
            <a:r>
              <a:rPr lang="en-US" dirty="0">
                <a:cs typeface="Calibri"/>
              </a:rPr>
              <a:t> et une concurrence accrue pour les ressources en eau, ce qui peut réduire la quantité d'eau disponible pour l'irrigation des cultures. </a:t>
            </a:r>
            <a:r>
              <a:rPr lang="en-US" dirty="0" err="1">
                <a:cs typeface="Calibri"/>
              </a:rPr>
              <a:t>Ces</a:t>
            </a:r>
            <a:r>
              <a:rPr lang="en-US" dirty="0">
                <a:cs typeface="Calibri"/>
              </a:rPr>
              <a:t> impacts potentiels doivent être pris en compte lors de la planification des systèmes énergétiques, ce qui permet de prendre des </a:t>
            </a:r>
            <a:r>
              <a:rPr lang="en-US" dirty="0" err="1">
                <a:cs typeface="Calibri"/>
              </a:rPr>
              <a:t>mesures</a:t>
            </a:r>
            <a:r>
              <a:rPr lang="en-US" dirty="0">
                <a:cs typeface="Calibri"/>
              </a:rPr>
              <a:t> pour </a:t>
            </a:r>
            <a:r>
              <a:rPr lang="en-US" dirty="0" err="1">
                <a:cs typeface="Calibri"/>
              </a:rPr>
              <a:t>minimiser</a:t>
            </a:r>
            <a:r>
              <a:rPr lang="en-US" dirty="0">
                <a:cs typeface="Calibri"/>
              </a:rPr>
              <a:t> </a:t>
            </a:r>
            <a:r>
              <a:rPr lang="en-US" dirty="0" err="1">
                <a:cs typeface="Calibri"/>
              </a:rPr>
              <a:t>ces</a:t>
            </a:r>
            <a:r>
              <a:rPr lang="en-US" dirty="0">
                <a:cs typeface="Calibri"/>
              </a:rPr>
              <a:t> </a:t>
            </a:r>
            <a:r>
              <a:rPr lang="en-US" dirty="0" err="1">
                <a:cs typeface="Calibri"/>
              </a:rPr>
              <a:t>effets</a:t>
            </a:r>
            <a:r>
              <a:rPr lang="en-US" dirty="0">
                <a:cs typeface="Calibri"/>
              </a:rPr>
              <a:t> </a:t>
            </a:r>
            <a:r>
              <a:rPr lang="en-US" dirty="0" err="1">
                <a:cs typeface="Calibri"/>
              </a:rPr>
              <a:t>négatifs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 </a:t>
            </a:r>
            <a:r>
              <a:rPr lang="en-US" dirty="0" err="1">
                <a:cs typeface="Calibri"/>
              </a:rPr>
              <a:t>développement</a:t>
            </a:r>
            <a:r>
              <a:rPr lang="en-US" dirty="0">
                <a:cs typeface="Calibri"/>
              </a:rPr>
              <a:t> de l'hydroélectricité a historiquement largement dépassé celui des autres technologies de production d'énergie renouvelable. Bien que cette situation commence à changer avec la croissance rapide de technologies telles que le solaire photovoltaïque et l'éolien, l'hydroélectricité joue un rôle clé dans les systèmes énergétiques de nombreux pays, et ce pour plusieurs raisons. Du point de </a:t>
            </a:r>
            <a:r>
              <a:rPr lang="en-US" dirty="0" err="1">
                <a:cs typeface="Calibri"/>
              </a:rPr>
              <a:t>vue</a:t>
            </a:r>
            <a:r>
              <a:rPr lang="en-US" dirty="0">
                <a:cs typeface="Calibri"/>
              </a:rPr>
              <a:t> des </a:t>
            </a:r>
            <a:r>
              <a:rPr lang="en-US" dirty="0" err="1">
                <a:cs typeface="Calibri"/>
              </a:rPr>
              <a:t>changements</a:t>
            </a:r>
            <a:r>
              <a:rPr lang="en-US" dirty="0">
                <a:cs typeface="Calibri"/>
              </a:rPr>
              <a:t> </a:t>
            </a:r>
            <a:r>
              <a:rPr lang="en-US" dirty="0" err="1">
                <a:cs typeface="Calibri"/>
              </a:rPr>
              <a:t>climatiques</a:t>
            </a:r>
            <a:r>
              <a:rPr lang="en-US" dirty="0">
                <a:cs typeface="Calibri"/>
              </a:rPr>
              <a:t>, l'utilisation de l'hydroélectricité peut contribuer à réduire la dépendance à l'égard des combustibles fossiles, réduisant ainsi les émissions de dioxyde de carbone. L'hydroélectricité peut être particulièrement utile pour assurer la stabilité et la flexibilité des </a:t>
            </a:r>
            <a:r>
              <a:rPr lang="en-US" dirty="0" err="1">
                <a:cs typeface="Calibri"/>
              </a:rPr>
              <a:t>systèmes</a:t>
            </a:r>
            <a:r>
              <a:rPr lang="en-US" dirty="0">
                <a:cs typeface="Calibri"/>
              </a:rPr>
              <a:t> </a:t>
            </a:r>
            <a:r>
              <a:rPr lang="en-US" dirty="0" err="1">
                <a:cs typeface="Calibri"/>
              </a:rPr>
              <a:t>électriques</a:t>
            </a:r>
            <a:r>
              <a:rPr lang="en-US" dirty="0">
                <a:cs typeface="Calibri"/>
              </a:rPr>
              <a:t>. En effet, les centrales hydroélectriques peuvent fournir de l'électricité de manière quasi-continue (contrairement aux énergies renouvelables plus intermittentes) et les centrales hydroélectriques à reservoir de stockage et à </a:t>
            </a:r>
            <a:r>
              <a:rPr lang="en-US" dirty="0" err="1">
                <a:cs typeface="Calibri"/>
              </a:rPr>
              <a:t>pompage-turbinage</a:t>
            </a:r>
            <a:r>
              <a:rPr lang="en-US" dirty="0">
                <a:cs typeface="Calibri"/>
              </a:rPr>
              <a:t> offrent une flexibilité supplémentaire. Une capacité de stockage peut être utilisée pour fournir de l'électricité supplémentaire lors des pointes de la demande, contribuant ainsi à équilibrer le système électrique.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Il est important de noter que les </a:t>
            </a:r>
            <a:r>
              <a:rPr lang="en-US" dirty="0" err="1">
                <a:cs typeface="Calibri"/>
              </a:rPr>
              <a:t>valeurs</a:t>
            </a:r>
            <a:r>
              <a:rPr lang="en-US" dirty="0">
                <a:cs typeface="Calibri"/>
              </a:rPr>
              <a:t> des données seront différentes selon la taille de la centrale hydroélectrique et que nous utilisons </a:t>
            </a:r>
            <a:r>
              <a:rPr lang="en-US" dirty="0" err="1">
                <a:cs typeface="Calibri"/>
              </a:rPr>
              <a:t>ici</a:t>
            </a:r>
            <a:r>
              <a:rPr lang="en-US" dirty="0">
                <a:cs typeface="Calibri"/>
              </a:rPr>
              <a:t> </a:t>
            </a:r>
            <a:r>
              <a:rPr lang="en-US" dirty="0" err="1">
                <a:cs typeface="Calibri"/>
              </a:rPr>
              <a:t>l'exemple</a:t>
            </a:r>
            <a:r>
              <a:rPr lang="en-US" dirty="0">
                <a:cs typeface="Calibri"/>
              </a:rPr>
              <a:t> </a:t>
            </a:r>
            <a:r>
              <a:rPr lang="en-US" dirty="0" err="1">
                <a:cs typeface="Calibri"/>
              </a:rPr>
              <a:t>d’une</a:t>
            </a:r>
            <a:r>
              <a:rPr lang="en-US" dirty="0">
                <a:cs typeface="Calibri"/>
              </a:rPr>
              <a:t> </a:t>
            </a:r>
            <a:r>
              <a:rPr lang="en-US" dirty="0" err="1">
                <a:cs typeface="Calibri"/>
              </a:rPr>
              <a:t>grande</a:t>
            </a:r>
            <a:r>
              <a:rPr lang="en-US" dirty="0">
                <a:cs typeface="Calibri"/>
              </a:rPr>
              <a:t> centrale dont la capacité est supérieure à 100 MW. Le facteur de capacité des centrales hydroélectriques varie considérablement d'un pays à l'autre. En effet, le facteur de capacité dépend des facteurs hydrologiques spécifiques à chaque pays. Par exemple, si un pays a une très longue saison sèche qui inhibe la production d'énergie hydroélectrique, le facteur de capacité de l'énergie hydroélectrique sera plus faible que celui d'un pays ayant une saison sèche plus courte. En effet, une plus petite fraction de la capacité installée serait disponible pour produire de l'électricité à chaque tranche de temps. </a:t>
            </a:r>
            <a:r>
              <a:rPr lang="en-US" dirty="0" err="1">
                <a:cs typeface="Calibri"/>
              </a:rPr>
              <a:t>L'hydroélectricité</a:t>
            </a:r>
            <a:r>
              <a:rPr lang="en-US" dirty="0">
                <a:cs typeface="Calibri"/>
              </a:rPr>
              <a:t> se voit attribuer un rendement de 100% par convention, comme c'est le cas pour les technologies solaires photovoltaïques et éoliennes. En ce qui concerne les coûts, nos exemples de données suggèrent que les coûts sont similaires à ceux des centrales électriques à biomasse et moins intensifs en capital que les </a:t>
            </a:r>
            <a:r>
              <a:rPr lang="en-US" dirty="0" err="1">
                <a:cs typeface="Calibri"/>
              </a:rPr>
              <a:t>centrales</a:t>
            </a:r>
            <a:r>
              <a:rPr lang="en-US" dirty="0">
                <a:cs typeface="Calibri"/>
              </a:rPr>
              <a:t> géothermiques. Toutefois, il convient de noter qu'il </a:t>
            </a:r>
            <a:r>
              <a:rPr lang="en-US" dirty="0" err="1">
                <a:cs typeface="Calibri"/>
              </a:rPr>
              <a:t>s'agit</a:t>
            </a:r>
            <a:r>
              <a:rPr lang="en-US" dirty="0">
                <a:cs typeface="Calibri"/>
              </a:rPr>
              <a:t> que d’un </a:t>
            </a:r>
            <a:r>
              <a:rPr lang="en-US" dirty="0" err="1">
                <a:cs typeface="Calibri"/>
              </a:rPr>
              <a:t>exemple</a:t>
            </a:r>
            <a:r>
              <a:rPr lang="en-US" dirty="0">
                <a:cs typeface="Calibri"/>
              </a:rPr>
              <a:t> et que les coûts exacts varieront en fonction du pays et du contexte. Enfin, la durée de vie opérationnelle de </a:t>
            </a:r>
            <a:r>
              <a:rPr lang="en-US" dirty="0" err="1">
                <a:cs typeface="Calibri"/>
              </a:rPr>
              <a:t>l'exemple</a:t>
            </a:r>
            <a:r>
              <a:rPr lang="en-US" dirty="0">
                <a:cs typeface="Calibri"/>
              </a:rPr>
              <a:t> </a:t>
            </a:r>
            <a:r>
              <a:rPr lang="en-US" dirty="0" err="1">
                <a:cs typeface="Calibri"/>
              </a:rPr>
              <a:t>présenté</a:t>
            </a:r>
            <a:r>
              <a:rPr lang="en-US" dirty="0">
                <a:cs typeface="Calibri"/>
              </a:rPr>
              <a:t> est de 50 ans, ce qui est plus long que la durée de vie prévue pour la plupart des autres types de centrales électriques.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Une centrale hydroélectrique est représentée comme une technologie dont le </a:t>
            </a:r>
            <a:r>
              <a:rPr lang="en-US" dirty="0" err="1">
                <a:cs typeface="Calibri"/>
              </a:rPr>
              <a:t>forme</a:t>
            </a:r>
            <a:r>
              <a:rPr lang="en-US" dirty="0">
                <a:cs typeface="Calibri"/>
              </a:rPr>
              <a:t> </a:t>
            </a:r>
            <a:r>
              <a:rPr lang="en-US" dirty="0" err="1">
                <a:cs typeface="Calibri"/>
              </a:rPr>
              <a:t>d’énergie</a:t>
            </a:r>
            <a:r>
              <a:rPr lang="en-US" dirty="0">
                <a:cs typeface="Calibri"/>
              </a:rPr>
              <a:t> d'entrée </a:t>
            </a:r>
            <a:r>
              <a:rPr lang="en-US" dirty="0" err="1">
                <a:cs typeface="Calibri"/>
              </a:rPr>
              <a:t>est</a:t>
            </a:r>
            <a:r>
              <a:rPr lang="en-US" dirty="0">
                <a:cs typeface="Calibri"/>
              </a:rPr>
              <a:t> </a:t>
            </a:r>
            <a:r>
              <a:rPr lang="en-US" dirty="0" err="1">
                <a:cs typeface="Calibri"/>
              </a:rPr>
              <a:t>l’eau</a:t>
            </a:r>
            <a:r>
              <a:rPr lang="en-US" dirty="0">
                <a:cs typeface="Calibri"/>
              </a:rPr>
              <a:t> et la </a:t>
            </a:r>
            <a:r>
              <a:rPr lang="en-US" dirty="0" err="1">
                <a:cs typeface="Calibri"/>
              </a:rPr>
              <a:t>forme</a:t>
            </a:r>
            <a:r>
              <a:rPr lang="en-US" dirty="0">
                <a:cs typeface="Calibri"/>
              </a:rPr>
              <a:t> </a:t>
            </a:r>
            <a:r>
              <a:rPr lang="en-US" dirty="0" err="1">
                <a:cs typeface="Calibri"/>
              </a:rPr>
              <a:t>d’énergie</a:t>
            </a:r>
            <a:r>
              <a:rPr lang="en-US" dirty="0">
                <a:cs typeface="Calibri"/>
              </a:rPr>
              <a:t> de sortie est l'électricité. Il est important de noter que nous modélisons souvent les différentes tailles de centrales hydroélectriques comme des technologies différentes, car elles ont des coûts et des paramètres de performance différents. Cette diapositive montre comment nous pouvons faire la distinction entre les différentes tailles de centrales hydroélectriques en utilisant la convention de nomenclature </a:t>
            </a:r>
            <a:r>
              <a:rPr lang="en-US" dirty="0" err="1">
                <a:cs typeface="Calibri"/>
              </a:rPr>
              <a:t>générique</a:t>
            </a:r>
            <a:r>
              <a:rPr lang="en-US" dirty="0">
                <a:cs typeface="Calibri"/>
              </a:rPr>
              <a:t>. Tel que nous l'avons fait précédemment, nous </a:t>
            </a:r>
            <a:r>
              <a:rPr lang="en-US" dirty="0" err="1">
                <a:cs typeface="Calibri"/>
              </a:rPr>
              <a:t>définissons</a:t>
            </a:r>
            <a:r>
              <a:rPr lang="en-US" dirty="0">
                <a:cs typeface="Calibri"/>
              </a:rPr>
              <a:t> le rapport d'activité de sortie comme étant égal à 1 et </a:t>
            </a:r>
            <a:r>
              <a:rPr lang="en-US" dirty="0" err="1">
                <a:cs typeface="Calibri"/>
              </a:rPr>
              <a:t>l'attribuons</a:t>
            </a:r>
            <a:r>
              <a:rPr lang="en-US" dirty="0">
                <a:cs typeface="Calibri"/>
              </a:rPr>
              <a:t> à ELC001, qui est le combustible de sortie. Sur la diapositive précédente, nous avons vu que les centrales hydroélectriques sont généralement modélisées avec un rendement de 100%. Nous pouvons alors calculer le ratio d'activité d'entrée en utilisant le calcul 1 divisé par l'efficacité, qui dans ce cas est 1 divisé par 1, ce qui donne un ratio d'activité d'entrée de 1. Ce ratio sera attribué à HYD puisqu'il </a:t>
            </a:r>
            <a:r>
              <a:rPr lang="en-US" dirty="0" err="1">
                <a:cs typeface="Calibri"/>
              </a:rPr>
              <a:t>s'agit</a:t>
            </a:r>
            <a:r>
              <a:rPr lang="en-US" dirty="0">
                <a:cs typeface="Calibri"/>
              </a:rPr>
              <a:t> de la </a:t>
            </a:r>
            <a:r>
              <a:rPr lang="en-US" dirty="0" err="1">
                <a:cs typeface="Calibri"/>
              </a:rPr>
              <a:t>forme</a:t>
            </a:r>
            <a:r>
              <a:rPr lang="en-US" dirty="0">
                <a:cs typeface="Calibri"/>
              </a:rPr>
              <a:t> </a:t>
            </a:r>
            <a:r>
              <a:rPr lang="en-US" dirty="0" err="1">
                <a:cs typeface="Calibri"/>
              </a:rPr>
              <a:t>d’énergie</a:t>
            </a:r>
            <a:r>
              <a:rPr lang="en-US" dirty="0">
                <a:cs typeface="Calibri"/>
              </a:rPr>
              <a:t> d'entrée.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911045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 production d'énergie nucléaire est un processus très complexe et </a:t>
            </a:r>
            <a:r>
              <a:rPr lang="en-US" dirty="0" err="1">
                <a:cs typeface="Calibri"/>
              </a:rPr>
              <a:t>ce</a:t>
            </a:r>
            <a:r>
              <a:rPr lang="en-US" dirty="0">
                <a:cs typeface="Calibri"/>
              </a:rPr>
              <a:t> </a:t>
            </a:r>
            <a:r>
              <a:rPr lang="en-US" dirty="0" err="1">
                <a:cs typeface="Calibri"/>
              </a:rPr>
              <a:t>cours</a:t>
            </a:r>
            <a:r>
              <a:rPr lang="en-US" dirty="0">
                <a:cs typeface="Calibri"/>
              </a:rPr>
              <a:t> </a:t>
            </a:r>
            <a:r>
              <a:rPr lang="en-US" dirty="0" err="1">
                <a:cs typeface="Calibri"/>
              </a:rPr>
              <a:t>n’en</a:t>
            </a:r>
            <a:r>
              <a:rPr lang="en-US" dirty="0">
                <a:cs typeface="Calibri"/>
              </a:rPr>
              <a:t> </a:t>
            </a:r>
            <a:r>
              <a:rPr lang="en-US" dirty="0" err="1">
                <a:cs typeface="Calibri"/>
              </a:rPr>
              <a:t>présente</a:t>
            </a:r>
            <a:r>
              <a:rPr lang="en-US" dirty="0">
                <a:cs typeface="Calibri"/>
              </a:rPr>
              <a:t> </a:t>
            </a:r>
            <a:r>
              <a:rPr lang="en-US" dirty="0" err="1">
                <a:cs typeface="Calibri"/>
              </a:rPr>
              <a:t>qu’un</a:t>
            </a:r>
            <a:r>
              <a:rPr lang="en-US" dirty="0">
                <a:cs typeface="Calibri"/>
              </a:rPr>
              <a:t> </a:t>
            </a:r>
            <a:r>
              <a:rPr lang="en-US" dirty="0" err="1">
                <a:cs typeface="Calibri"/>
              </a:rPr>
              <a:t>bref</a:t>
            </a:r>
            <a:r>
              <a:rPr lang="en-US" dirty="0">
                <a:cs typeface="Calibri"/>
              </a:rPr>
              <a:t> </a:t>
            </a:r>
            <a:r>
              <a:rPr lang="en-US" dirty="0" err="1">
                <a:cs typeface="Calibri"/>
              </a:rPr>
              <a:t>survol</a:t>
            </a:r>
            <a:r>
              <a:rPr lang="en-US" dirty="0">
                <a:cs typeface="Calibri"/>
              </a:rPr>
              <a:t>. Nous allons passer en revue une description simplifiée du processus nucléaire. Toutes les centrales nucléaires en service aujourd'hui sont basées sur le processus de fission nucléaire, </a:t>
            </a:r>
            <a:r>
              <a:rPr lang="en-US" dirty="0" err="1">
                <a:cs typeface="Calibri"/>
              </a:rPr>
              <a:t>tel</a:t>
            </a:r>
            <a:r>
              <a:rPr lang="en-US" dirty="0">
                <a:cs typeface="Calibri"/>
              </a:rPr>
              <a:t> </a:t>
            </a:r>
            <a:r>
              <a:rPr lang="en-US" dirty="0" err="1">
                <a:cs typeface="Calibri"/>
              </a:rPr>
              <a:t>qu’illustré</a:t>
            </a:r>
            <a:r>
              <a:rPr lang="en-US" dirty="0">
                <a:cs typeface="Calibri"/>
              </a:rPr>
              <a:t> dans </a:t>
            </a:r>
            <a:r>
              <a:rPr lang="en-US" dirty="0" err="1">
                <a:cs typeface="Calibri"/>
              </a:rPr>
              <a:t>cette</a:t>
            </a:r>
            <a:r>
              <a:rPr lang="en-US" dirty="0">
                <a:cs typeface="Calibri"/>
              </a:rPr>
              <a:t> diapositive. Ce processus consiste essentiellement à </a:t>
            </a:r>
            <a:r>
              <a:rPr lang="en-US" dirty="0" err="1">
                <a:cs typeface="Calibri"/>
              </a:rPr>
              <a:t>bombarder</a:t>
            </a:r>
            <a:r>
              <a:rPr lang="en-US" dirty="0">
                <a:cs typeface="Calibri"/>
              </a:rPr>
              <a:t> des neutrons sur des </a:t>
            </a:r>
            <a:r>
              <a:rPr lang="en-US" dirty="0" err="1">
                <a:cs typeface="Calibri"/>
              </a:rPr>
              <a:t>noyaux</a:t>
            </a:r>
            <a:r>
              <a:rPr lang="en-US" dirty="0">
                <a:cs typeface="Calibri"/>
              </a:rPr>
              <a:t> </a:t>
            </a:r>
            <a:r>
              <a:rPr lang="en-US" dirty="0" err="1">
                <a:cs typeface="Calibri"/>
              </a:rPr>
              <a:t>atomiques</a:t>
            </a:r>
            <a:r>
              <a:rPr lang="en-US" dirty="0">
                <a:cs typeface="Calibri"/>
              </a:rPr>
              <a:t> </a:t>
            </a:r>
            <a:r>
              <a:rPr lang="en-US" dirty="0" err="1">
                <a:cs typeface="Calibri"/>
              </a:rPr>
              <a:t>lourds</a:t>
            </a:r>
            <a:r>
              <a:rPr lang="en-US" dirty="0">
                <a:cs typeface="Calibri"/>
              </a:rPr>
              <a:t>, tels que l'uranium 235, de sorte que </a:t>
            </a:r>
            <a:r>
              <a:rPr lang="en-US" dirty="0" err="1">
                <a:cs typeface="Calibri"/>
              </a:rPr>
              <a:t>chaque</a:t>
            </a:r>
            <a:r>
              <a:rPr lang="en-US" dirty="0">
                <a:cs typeface="Calibri"/>
              </a:rPr>
              <a:t> noyau massif se scinde en deux noyaux plus petits. Ce processus est utile pour la production d'électricité car il libère une grande quantité d'énergie. Dans une centrale nucléaire, cette réaction de fission nucléaire se produit à l'intérieur d'un réacteur nucléaire. L'énergie produite est utilisée pour chauffer de l'eau, créant ainsi de la vapeur qui actionne une turbine, entraînant un générateur électrique pour produire de l'électricité. Il existe plusieurs types de réacteurs nucléaires, mais ils sont tous basés sur ce processus. La diapositive suivante aborde les aspects environnementaux et sociaux potentiels de la production d'énergie nucléaire.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 dialogue sur l'énergie nucléaire est </a:t>
            </a:r>
            <a:r>
              <a:rPr lang="en-US" dirty="0" err="1">
                <a:cs typeface="Calibri"/>
              </a:rPr>
              <a:t>assez</a:t>
            </a:r>
            <a:r>
              <a:rPr lang="en-US" dirty="0">
                <a:cs typeface="Calibri"/>
              </a:rPr>
              <a:t> </a:t>
            </a:r>
            <a:r>
              <a:rPr lang="en-US" dirty="0" err="1">
                <a:cs typeface="Calibri"/>
              </a:rPr>
              <a:t>complexe</a:t>
            </a:r>
            <a:r>
              <a:rPr lang="en-US" dirty="0">
                <a:cs typeface="Calibri"/>
              </a:rPr>
              <a:t> et les opinions à </a:t>
            </a:r>
            <a:r>
              <a:rPr lang="en-US" dirty="0" err="1">
                <a:cs typeface="Calibri"/>
              </a:rPr>
              <a:t>ce</a:t>
            </a:r>
            <a:r>
              <a:rPr lang="en-US" dirty="0">
                <a:cs typeface="Calibri"/>
              </a:rPr>
              <a:t> </a:t>
            </a:r>
            <a:r>
              <a:rPr lang="en-US" dirty="0" err="1">
                <a:cs typeface="Calibri"/>
              </a:rPr>
              <a:t>sujet</a:t>
            </a:r>
            <a:r>
              <a:rPr lang="en-US" dirty="0">
                <a:cs typeface="Calibri"/>
              </a:rPr>
              <a:t> </a:t>
            </a:r>
            <a:r>
              <a:rPr lang="en-US" dirty="0" err="1">
                <a:cs typeface="Calibri"/>
              </a:rPr>
              <a:t>sont</a:t>
            </a:r>
            <a:r>
              <a:rPr lang="en-US" dirty="0">
                <a:cs typeface="Calibri"/>
              </a:rPr>
              <a:t> très tranchées en </a:t>
            </a:r>
            <a:r>
              <a:rPr lang="en-US" dirty="0" err="1">
                <a:cs typeface="Calibri"/>
              </a:rPr>
              <a:t>faveur</a:t>
            </a:r>
            <a:r>
              <a:rPr lang="en-US" dirty="0">
                <a:cs typeface="Calibri"/>
              </a:rPr>
              <a:t> ou contre l'énergie nucléaire. Cette conférence ne vise pas à présenter un certain point de vue, mais simplement à donner une vision objective de certaines des préoccupations potentielles associées à l'énergie nucléaire, ainsi que de certains des avantages potentiels présentés dans la diapositive suivante. L'un des principaux problèmes potentiels liés à l'énergie nucléaire est la perception négative qu'en a le public, qui est souvent due à des préoccupations en matière de sécurité fondées sur des accidents nucléaires historiques. Les trois principaux accidents </a:t>
            </a:r>
            <a:r>
              <a:rPr lang="en-US" dirty="0" err="1">
                <a:cs typeface="Calibri"/>
              </a:rPr>
              <a:t>nucléaires</a:t>
            </a:r>
            <a:r>
              <a:rPr lang="en-US" dirty="0">
                <a:cs typeface="Calibri"/>
              </a:rPr>
              <a:t> </a:t>
            </a:r>
            <a:r>
              <a:rPr lang="en-US" dirty="0" err="1">
                <a:cs typeface="Calibri"/>
              </a:rPr>
              <a:t>fréquemment</a:t>
            </a:r>
            <a:r>
              <a:rPr lang="en-US" dirty="0">
                <a:cs typeface="Calibri"/>
              </a:rPr>
              <a:t> évoqués sont ceux de Three Mile Island en 1979, de Tchernobyl en 1986 et de Fukushima en 2011. Nous ne nous attarderons pas sur les causes spécifiques de ces accidents, mais nous noterons qu'ils ont eu pour conséquences une exposition aux radiations, le déplacement de communautés et des opérations de nettoyage coûteuses. L'élimination des déchets constitue un autre défi potentiel de l'énergie nucléaire. Bien que les centrales nucléaires produisent de faibles quantités de déchets par rapport à de nombreuses autres centrales, et que seul un faible pourcentage de ces déchets soit considéré comme très dangereux pour l'homme, le stockage et l'élimination des déchets nucléaires peuvent s'avérer difficiles et coûteux. Cela signifie que les coûts de démantèlement peuvent être très élevés et que les coûts d'investissement de l'énergie nucléaire </a:t>
            </a:r>
            <a:r>
              <a:rPr lang="en-US" dirty="0" err="1">
                <a:cs typeface="Calibri"/>
              </a:rPr>
              <a:t>sont</a:t>
            </a:r>
            <a:r>
              <a:rPr lang="en-US" dirty="0">
                <a:cs typeface="Calibri"/>
              </a:rPr>
              <a:t> </a:t>
            </a:r>
            <a:r>
              <a:rPr lang="en-US" dirty="0" err="1">
                <a:cs typeface="Calibri"/>
              </a:rPr>
              <a:t>aussi</a:t>
            </a:r>
            <a:r>
              <a:rPr lang="en-US" dirty="0">
                <a:cs typeface="Calibri"/>
              </a:rPr>
              <a:t> très élevés, ce qui crée des défis économiques potentiels. Enfin, les risques de prolifération nucléaire peuvent susciter des inquiétudes, le développement de l'énergie nucléaire pouvant influencer la mise au point d'armes nucléaires. </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À la fin de </a:t>
            </a:r>
            <a:r>
              <a:rPr lang="en-US" b="1" dirty="0" err="1">
                <a:cs typeface="Calibri"/>
              </a:rPr>
              <a:t>ce</a:t>
            </a:r>
            <a:r>
              <a:rPr lang="en-US" b="1" dirty="0">
                <a:cs typeface="Calibri"/>
              </a:rPr>
              <a:t> </a:t>
            </a:r>
            <a:r>
              <a:rPr lang="en-US" b="1" dirty="0" err="1">
                <a:cs typeface="Calibri"/>
              </a:rPr>
              <a:t>cours</a:t>
            </a:r>
            <a:r>
              <a:rPr lang="en-US" b="1" dirty="0">
                <a:cs typeface="Calibri"/>
              </a:rPr>
              <a:t>, </a:t>
            </a:r>
            <a:r>
              <a:rPr lang="en-US" b="1" dirty="0" err="1">
                <a:cs typeface="Calibri"/>
              </a:rPr>
              <a:t>vous</a:t>
            </a:r>
            <a:r>
              <a:rPr lang="en-US" b="1" dirty="0">
                <a:cs typeface="Calibri"/>
              </a:rPr>
              <a:t> </a:t>
            </a:r>
            <a:r>
              <a:rPr lang="en-US" b="1" dirty="0" err="1">
                <a:cs typeface="Calibri"/>
              </a:rPr>
              <a:t>devriez</a:t>
            </a:r>
            <a:r>
              <a:rPr lang="en-US" b="1" dirty="0">
                <a:cs typeface="Calibri"/>
              </a:rPr>
              <a:t>:</a:t>
            </a:r>
          </a:p>
          <a:p>
            <a:r>
              <a:rPr lang="en-US" dirty="0">
                <a:cs typeface="Calibri"/>
              </a:rPr>
              <a:t>Comprendre les </a:t>
            </a:r>
            <a:r>
              <a:rPr lang="en-GB" dirty="0"/>
              <a:t>principales caractéristiques des centrales électriques à biomasse, géothermiques, hydroélectriques et nucléaires, leurs impacts environnementaux et sociaux, et la manière de les représenter dans </a:t>
            </a:r>
            <a:r>
              <a:rPr lang="en-GB" dirty="0" err="1"/>
              <a:t>OSeMOSYS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76804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Cette diapositive montre la capacité nucléaire installée dans le monde. On constate que la capacité est importante dans le monde entier, et on estime que l'énergie nucléaire </a:t>
            </a:r>
            <a:r>
              <a:rPr lang="en-US" dirty="0" err="1">
                <a:cs typeface="Calibri"/>
              </a:rPr>
              <a:t>fournit</a:t>
            </a:r>
            <a:r>
              <a:rPr lang="en-US" dirty="0">
                <a:cs typeface="Calibri"/>
              </a:rPr>
              <a:t> 11% de la production totale d'électricité et un tiers de l'électricité à faible teneur en carbone. Comme les autres technologies abordées dans ce cours, l'énergie nucléaire permet de réduire les émissions de dioxyde de carbone et la dépendance à l'égard des combustibles épuisables. L'un des principaux avantages de l'énergie nucléaire est qu'il s'agit d'une forme de production flexible et contrôlable. Ceci signifie qu'une centrale nucléaire peut produire de l'électricité à tout moment plutôt que de dépendre des conditions météorologiques, comme c'est le cas pour d'autres sources d'énergie renouvelables. Les centrales nucléaires offrent donc un moyen de garantir la stabilité et la fiabilité du </a:t>
            </a:r>
            <a:r>
              <a:rPr lang="en-US" dirty="0" err="1">
                <a:cs typeface="Calibri"/>
              </a:rPr>
              <a:t>système</a:t>
            </a:r>
            <a:r>
              <a:rPr lang="en-US" dirty="0">
                <a:cs typeface="Calibri"/>
              </a:rPr>
              <a:t> </a:t>
            </a:r>
            <a:r>
              <a:rPr lang="en-US" dirty="0" err="1">
                <a:cs typeface="Calibri"/>
              </a:rPr>
              <a:t>électrique</a:t>
            </a:r>
            <a:r>
              <a:rPr lang="en-US" dirty="0">
                <a:cs typeface="Calibri"/>
              </a:rPr>
              <a:t> tout en réduisant la dépendance à l'égard des combustibles fossiles. L'énergie nucléaire pourrait compléter les énergies renouvelables intermittentes telles que l'énergie solaire photovoltaïque et </a:t>
            </a:r>
            <a:r>
              <a:rPr lang="en-US" dirty="0" err="1">
                <a:cs typeface="Calibri"/>
              </a:rPr>
              <a:t>l'énergie</a:t>
            </a:r>
            <a:r>
              <a:rPr lang="en-US" dirty="0">
                <a:cs typeface="Calibri"/>
              </a:rPr>
              <a:t> </a:t>
            </a:r>
            <a:r>
              <a:rPr lang="en-US" dirty="0" err="1">
                <a:cs typeface="Calibri"/>
              </a:rPr>
              <a:t>éolienne</a:t>
            </a:r>
            <a:r>
              <a:rPr lang="en-US" dirty="0">
                <a:cs typeface="Calibri"/>
              </a:rPr>
              <a:t> en fournissant une production de base fiable à tout moment, à l'instar des autres technologies abordées dans ce cours. Un autre avantage potentiel de l'énergie nucléaire est le fait que le combustible nucléaire a une densité énergétique très élevée, ce qui signifie qu'il nécessite de plus petites quantités de combustible et des </a:t>
            </a:r>
            <a:r>
              <a:rPr lang="en-US" dirty="0" err="1">
                <a:cs typeface="Calibri"/>
              </a:rPr>
              <a:t>terres</a:t>
            </a:r>
            <a:r>
              <a:rPr lang="en-US" dirty="0">
                <a:cs typeface="Calibri"/>
              </a:rPr>
              <a:t> </a:t>
            </a:r>
            <a:r>
              <a:rPr lang="en-US" dirty="0" err="1">
                <a:cs typeface="Calibri"/>
              </a:rPr>
              <a:t>potentiellement</a:t>
            </a:r>
            <a:r>
              <a:rPr lang="en-US" dirty="0">
                <a:cs typeface="Calibri"/>
              </a:rPr>
              <a:t> </a:t>
            </a:r>
            <a:r>
              <a:rPr lang="en-US" dirty="0" err="1">
                <a:cs typeface="Calibri"/>
              </a:rPr>
              <a:t>cultivables</a:t>
            </a:r>
            <a:r>
              <a:rPr lang="en-US" dirty="0">
                <a:cs typeface="Calibri"/>
              </a:rPr>
              <a:t> que les autres technologies.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Comme pour les </a:t>
            </a:r>
            <a:r>
              <a:rPr lang="en-US" dirty="0" err="1">
                <a:cs typeface="Calibri"/>
              </a:rPr>
              <a:t>centrales</a:t>
            </a:r>
            <a:r>
              <a:rPr lang="en-US" dirty="0">
                <a:cs typeface="Calibri"/>
              </a:rPr>
              <a:t> </a:t>
            </a:r>
            <a:r>
              <a:rPr lang="en-US" dirty="0" err="1">
                <a:cs typeface="Calibri"/>
              </a:rPr>
              <a:t>goéthermiques</a:t>
            </a:r>
            <a:r>
              <a:rPr lang="en-US" dirty="0">
                <a:cs typeface="Calibri"/>
              </a:rPr>
              <a:t>, le facteur de capacité est </a:t>
            </a:r>
            <a:r>
              <a:rPr lang="en-US" dirty="0" err="1">
                <a:cs typeface="Calibri"/>
              </a:rPr>
              <a:t>assez</a:t>
            </a:r>
            <a:r>
              <a:rPr lang="en-US" dirty="0">
                <a:cs typeface="Calibri"/>
              </a:rPr>
              <a:t> </a:t>
            </a:r>
            <a:r>
              <a:rPr lang="en-US" dirty="0" err="1">
                <a:cs typeface="Calibri"/>
              </a:rPr>
              <a:t>élevé</a:t>
            </a:r>
            <a:r>
              <a:rPr lang="en-US" dirty="0">
                <a:cs typeface="Calibri"/>
              </a:rPr>
              <a:t>. Ceci reflète le fait que la majeure partie de la capacité installée d'une centrale nucléaire est susceptible d'être disponible dans toutes les tranches de temps. </a:t>
            </a:r>
            <a:r>
              <a:rPr lang="en-US" dirty="0" err="1">
                <a:cs typeface="Calibri"/>
              </a:rPr>
              <a:t>L’efficacité</a:t>
            </a:r>
            <a:r>
              <a:rPr lang="en-US" dirty="0">
                <a:cs typeface="Calibri"/>
              </a:rPr>
              <a:t> propose dans </a:t>
            </a:r>
            <a:r>
              <a:rPr lang="en-US" dirty="0" err="1">
                <a:cs typeface="Calibri"/>
              </a:rPr>
              <a:t>cet</a:t>
            </a:r>
            <a:r>
              <a:rPr lang="en-US" dirty="0">
                <a:cs typeface="Calibri"/>
              </a:rPr>
              <a:t> </a:t>
            </a:r>
            <a:r>
              <a:rPr lang="en-US" dirty="0" err="1">
                <a:cs typeface="Calibri"/>
              </a:rPr>
              <a:t>exemple</a:t>
            </a:r>
            <a:r>
              <a:rPr lang="en-US" dirty="0">
                <a:cs typeface="Calibri"/>
              </a:rPr>
              <a:t> est de 33%, ce qui reflète l'énergie perdue sous forme de chaleur résiduelle du réacteur nucléaire. </a:t>
            </a:r>
            <a:r>
              <a:rPr lang="en-US" dirty="0" err="1">
                <a:cs typeface="Calibri"/>
              </a:rPr>
              <a:t>Cette</a:t>
            </a:r>
            <a:r>
              <a:rPr lang="en-US" dirty="0">
                <a:cs typeface="Calibri"/>
              </a:rPr>
              <a:t> </a:t>
            </a:r>
            <a:r>
              <a:rPr lang="en-US" dirty="0" err="1">
                <a:cs typeface="Calibri"/>
              </a:rPr>
              <a:t>efficacité</a:t>
            </a:r>
            <a:r>
              <a:rPr lang="en-US" dirty="0">
                <a:cs typeface="Calibri"/>
              </a:rPr>
              <a:t> peut être plus élevé pour certains types de réacteurs qui sont ajustés pour réduire la quantité d'énergie perdue. En ce qui concerne les coûts, </a:t>
            </a:r>
            <a:r>
              <a:rPr lang="en-US" dirty="0" err="1">
                <a:cs typeface="Calibri"/>
              </a:rPr>
              <a:t>l'intensité</a:t>
            </a:r>
            <a:r>
              <a:rPr lang="en-US" dirty="0">
                <a:cs typeface="Calibri"/>
              </a:rPr>
              <a:t> </a:t>
            </a:r>
            <a:r>
              <a:rPr lang="en-US" dirty="0" err="1">
                <a:cs typeface="Calibri"/>
              </a:rPr>
              <a:t>en</a:t>
            </a:r>
            <a:r>
              <a:rPr lang="en-US" dirty="0">
                <a:cs typeface="Calibri"/>
              </a:rPr>
              <a:t> capital élevée de l'énergie nucléaire évoquée précédemment se </a:t>
            </a:r>
            <a:r>
              <a:rPr lang="en-US" dirty="0" err="1">
                <a:cs typeface="Calibri"/>
              </a:rPr>
              <a:t>reflète</a:t>
            </a:r>
            <a:r>
              <a:rPr lang="en-US" dirty="0">
                <a:cs typeface="Calibri"/>
              </a:rPr>
              <a:t> </a:t>
            </a:r>
            <a:r>
              <a:rPr lang="en-US" dirty="0" err="1">
                <a:cs typeface="Calibri"/>
              </a:rPr>
              <a:t>ici</a:t>
            </a:r>
            <a:r>
              <a:rPr lang="en-US" dirty="0">
                <a:cs typeface="Calibri"/>
              </a:rPr>
              <a:t> et les données de </a:t>
            </a:r>
            <a:r>
              <a:rPr lang="en-US" dirty="0" err="1">
                <a:cs typeface="Calibri"/>
              </a:rPr>
              <a:t>l'exemple</a:t>
            </a:r>
            <a:r>
              <a:rPr lang="en-US" dirty="0">
                <a:cs typeface="Calibri"/>
              </a:rPr>
              <a:t> </a:t>
            </a:r>
            <a:r>
              <a:rPr lang="en-US" dirty="0" err="1">
                <a:cs typeface="Calibri"/>
              </a:rPr>
              <a:t>présente</a:t>
            </a:r>
            <a:r>
              <a:rPr lang="en-US" dirty="0">
                <a:cs typeface="Calibri"/>
              </a:rPr>
              <a:t> un coût d'investissement plus élevé pour l'énergie nucléaire que pour la biomasse, la géothermie ou l'hydroélectricité. Les coûts fixes de l'énergie nucléaire sont également relativement élevés. Enfin, nous pouvons constater que la durée de vie </a:t>
            </a:r>
            <a:r>
              <a:rPr lang="en-US" dirty="0" err="1">
                <a:cs typeface="Calibri"/>
              </a:rPr>
              <a:t>opérationnelle</a:t>
            </a:r>
            <a:r>
              <a:rPr lang="en-US" dirty="0">
                <a:cs typeface="Calibri"/>
              </a:rPr>
              <a:t> propose </a:t>
            </a:r>
            <a:r>
              <a:rPr lang="en-US" dirty="0" err="1">
                <a:cs typeface="Calibri"/>
              </a:rPr>
              <a:t>est</a:t>
            </a:r>
            <a:r>
              <a:rPr lang="en-US" dirty="0">
                <a:cs typeface="Calibri"/>
              </a:rPr>
              <a:t> de 60 ans, ce qui est assez long par rapport à la durée de vie des </a:t>
            </a:r>
            <a:r>
              <a:rPr lang="en-US" dirty="0" err="1">
                <a:cs typeface="Calibri"/>
              </a:rPr>
              <a:t>centrales</a:t>
            </a:r>
            <a:r>
              <a:rPr lang="en-US" dirty="0">
                <a:cs typeface="Calibri"/>
              </a:rPr>
              <a:t> </a:t>
            </a:r>
            <a:r>
              <a:rPr lang="en-US" dirty="0" err="1">
                <a:cs typeface="Calibri"/>
              </a:rPr>
              <a:t>thermiques</a:t>
            </a:r>
            <a:r>
              <a:rPr lang="en-US" dirty="0">
                <a:cs typeface="Calibri"/>
              </a:rPr>
              <a:t> et de la plupart des énergies renouvelables, à l'exception de l'hydroélectricité.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centrales nucléaires sont représentées comme une technologie </a:t>
            </a:r>
            <a:r>
              <a:rPr lang="en-US" dirty="0" err="1">
                <a:cs typeface="Calibri"/>
              </a:rPr>
              <a:t>dont</a:t>
            </a:r>
            <a:r>
              <a:rPr lang="en-US" dirty="0">
                <a:cs typeface="Calibri"/>
              </a:rPr>
              <a:t> la </a:t>
            </a:r>
            <a:r>
              <a:rPr lang="en-US" dirty="0" err="1">
                <a:cs typeface="Calibri"/>
              </a:rPr>
              <a:t>forme</a:t>
            </a:r>
            <a:r>
              <a:rPr lang="en-US" dirty="0">
                <a:cs typeface="Calibri"/>
              </a:rPr>
              <a:t> </a:t>
            </a:r>
            <a:r>
              <a:rPr lang="en-US" dirty="0" err="1">
                <a:cs typeface="Calibri"/>
              </a:rPr>
              <a:t>d’énergie</a:t>
            </a:r>
            <a:r>
              <a:rPr lang="en-US" dirty="0">
                <a:cs typeface="Calibri"/>
              </a:rPr>
              <a:t> d'entrée </a:t>
            </a:r>
            <a:r>
              <a:rPr lang="en-US" dirty="0" err="1">
                <a:cs typeface="Calibri"/>
              </a:rPr>
              <a:t>est</a:t>
            </a:r>
            <a:r>
              <a:rPr lang="en-US" dirty="0">
                <a:cs typeface="Calibri"/>
              </a:rPr>
              <a:t> le nucléaire, ou plus précisément l'uranium, et dont le </a:t>
            </a:r>
            <a:r>
              <a:rPr lang="en-US" dirty="0" err="1">
                <a:cs typeface="Calibri"/>
              </a:rPr>
              <a:t>forme</a:t>
            </a:r>
            <a:r>
              <a:rPr lang="en-US" dirty="0">
                <a:cs typeface="Calibri"/>
              </a:rPr>
              <a:t> </a:t>
            </a:r>
            <a:r>
              <a:rPr lang="en-US" dirty="0" err="1">
                <a:cs typeface="Calibri"/>
              </a:rPr>
              <a:t>d’énergie</a:t>
            </a:r>
            <a:r>
              <a:rPr lang="en-US" dirty="0">
                <a:cs typeface="Calibri"/>
              </a:rPr>
              <a:t> de sortie est l'électricité. Les noms de code génériques pertinents sont également indiqués sur cette diapositive. Tel que pour les </a:t>
            </a:r>
            <a:r>
              <a:rPr lang="en-US" dirty="0" err="1">
                <a:cs typeface="Calibri"/>
              </a:rPr>
              <a:t>autres</a:t>
            </a:r>
            <a:r>
              <a:rPr lang="en-US" dirty="0">
                <a:cs typeface="Calibri"/>
              </a:rPr>
              <a:t> technologies, le ratio d'activité de sortie </a:t>
            </a:r>
            <a:r>
              <a:rPr lang="en-US" dirty="0" err="1">
                <a:cs typeface="Calibri"/>
              </a:rPr>
              <a:t>est</a:t>
            </a:r>
            <a:r>
              <a:rPr lang="en-US" dirty="0">
                <a:cs typeface="Calibri"/>
              </a:rPr>
              <a:t> </a:t>
            </a:r>
            <a:r>
              <a:rPr lang="en-US" dirty="0" err="1">
                <a:cs typeface="Calibri"/>
              </a:rPr>
              <a:t>égal</a:t>
            </a:r>
            <a:r>
              <a:rPr lang="en-US" dirty="0">
                <a:cs typeface="Calibri"/>
              </a:rPr>
              <a:t> à 1, attribué à ELC001. Nous pouvons ensuite calculer le rapport d'activité d'entrée en utilisant notre calcul de 1 divisé par </a:t>
            </a:r>
            <a:r>
              <a:rPr lang="en-US" dirty="0" err="1">
                <a:cs typeface="Calibri"/>
              </a:rPr>
              <a:t>l'efficacité</a:t>
            </a:r>
            <a:r>
              <a:rPr lang="en-US" dirty="0">
                <a:cs typeface="Calibri"/>
              </a:rPr>
              <a:t>, qui dans ce cas est 1 divisé par 0,33, ce qui donne un rapport </a:t>
            </a:r>
            <a:r>
              <a:rPr lang="en-US" dirty="0" err="1">
                <a:cs typeface="Calibri"/>
              </a:rPr>
              <a:t>d'activité</a:t>
            </a:r>
            <a:r>
              <a:rPr lang="en-US" dirty="0">
                <a:cs typeface="Calibri"/>
              </a:rPr>
              <a:t> </a:t>
            </a:r>
            <a:r>
              <a:rPr lang="en-US" dirty="0" err="1">
                <a:cs typeface="Calibri"/>
              </a:rPr>
              <a:t>d'entrée</a:t>
            </a:r>
            <a:r>
              <a:rPr lang="en-US" dirty="0">
                <a:cs typeface="Calibri"/>
              </a:rPr>
              <a:t> </a:t>
            </a:r>
            <a:r>
              <a:rPr lang="en-US" dirty="0" err="1">
                <a:cs typeface="Calibri"/>
              </a:rPr>
              <a:t>d’approximativement</a:t>
            </a:r>
            <a:r>
              <a:rPr lang="en-US" dirty="0">
                <a:cs typeface="Calibri"/>
              </a:rPr>
              <a:t> 3,03, attribué à URN, puisqu'il </a:t>
            </a:r>
            <a:r>
              <a:rPr lang="en-US" dirty="0" err="1">
                <a:cs typeface="Calibri"/>
              </a:rPr>
              <a:t>s'agit</a:t>
            </a:r>
            <a:r>
              <a:rPr lang="en-US" dirty="0">
                <a:cs typeface="Calibri"/>
              </a:rPr>
              <a:t> de la </a:t>
            </a:r>
            <a:r>
              <a:rPr lang="en-US" dirty="0" err="1">
                <a:cs typeface="Calibri"/>
              </a:rPr>
              <a:t>forme</a:t>
            </a:r>
            <a:r>
              <a:rPr lang="en-US" dirty="0">
                <a:cs typeface="Calibri"/>
              </a:rPr>
              <a:t> </a:t>
            </a:r>
            <a:r>
              <a:rPr lang="en-US" dirty="0" err="1">
                <a:cs typeface="Calibri"/>
              </a:rPr>
              <a:t>d’énergie</a:t>
            </a:r>
            <a:r>
              <a:rPr lang="en-US" dirty="0">
                <a:cs typeface="Calibri"/>
              </a:rPr>
              <a:t> d'entrée.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3332733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le Cours 6, nous avons étudié les </a:t>
            </a:r>
            <a:r>
              <a:rPr lang="en-US" dirty="0" err="1">
                <a:cs typeface="Calibri"/>
              </a:rPr>
              <a:t>centrales</a:t>
            </a:r>
            <a:r>
              <a:rPr lang="en-US" dirty="0">
                <a:cs typeface="Calibri"/>
              </a:rPr>
              <a:t> </a:t>
            </a:r>
            <a:r>
              <a:rPr lang="en-US" dirty="0" err="1">
                <a:cs typeface="Calibri"/>
              </a:rPr>
              <a:t>électriques</a:t>
            </a:r>
            <a:r>
              <a:rPr lang="en-US" dirty="0">
                <a:cs typeface="Calibri"/>
              </a:rPr>
              <a:t> à </a:t>
            </a:r>
            <a:r>
              <a:rPr lang="en-US" dirty="0" err="1">
                <a:cs typeface="Calibri"/>
              </a:rPr>
              <a:t>énergie</a:t>
            </a:r>
            <a:r>
              <a:rPr lang="en-US" dirty="0">
                <a:cs typeface="Calibri"/>
              </a:rPr>
              <a:t> </a:t>
            </a:r>
            <a:r>
              <a:rPr lang="en-US" dirty="0" err="1">
                <a:cs typeface="Calibri"/>
              </a:rPr>
              <a:t>fossile</a:t>
            </a:r>
            <a:r>
              <a:rPr lang="en-US" dirty="0">
                <a:cs typeface="Calibri"/>
              </a:rPr>
              <a:t>, qui entrent dans la catégorie des centrales thermiques. Les centrales à biomasse constituent un autre type de centrale thermique. Il s'agit de centrales dans lesquelles la biomasse est brûlée afin d'actionner </a:t>
            </a:r>
            <a:r>
              <a:rPr lang="en-US" dirty="0" err="1">
                <a:cs typeface="Calibri"/>
              </a:rPr>
              <a:t>une</a:t>
            </a:r>
            <a:r>
              <a:rPr lang="en-US" dirty="0">
                <a:cs typeface="Calibri"/>
              </a:rPr>
              <a:t> turbine qui entraîne un générateur pour produire de l'électricité. Les centrales à biomasse peuvent utiliser différents types de biomasse </a:t>
            </a:r>
            <a:r>
              <a:rPr lang="en-US" dirty="0" err="1">
                <a:cs typeface="Calibri"/>
              </a:rPr>
              <a:t>comme</a:t>
            </a:r>
            <a:r>
              <a:rPr lang="en-US" dirty="0">
                <a:cs typeface="Calibri"/>
              </a:rPr>
              <a:t> combustible (</a:t>
            </a:r>
            <a:r>
              <a:rPr lang="en-US" dirty="0" err="1">
                <a:cs typeface="Calibri"/>
              </a:rPr>
              <a:t>fréquemment</a:t>
            </a:r>
            <a:r>
              <a:rPr lang="en-US" dirty="0">
                <a:cs typeface="Calibri"/>
              </a:rPr>
              <a:t> des granulés de bois ou des </a:t>
            </a:r>
            <a:r>
              <a:rPr lang="en-US" dirty="0" err="1">
                <a:cs typeface="Calibri"/>
              </a:rPr>
              <a:t>déchets</a:t>
            </a:r>
            <a:r>
              <a:rPr lang="en-US" dirty="0">
                <a:cs typeface="Calibri"/>
              </a:rPr>
              <a:t> </a:t>
            </a:r>
            <a:r>
              <a:rPr lang="en-US" dirty="0" err="1">
                <a:cs typeface="Calibri"/>
              </a:rPr>
              <a:t>biologiques</a:t>
            </a:r>
            <a:r>
              <a:rPr lang="en-US" dirty="0">
                <a:cs typeface="Calibri"/>
              </a:rPr>
              <a:t>). Pour utiliser la biomasse à des fins énergétiques, il faut </a:t>
            </a:r>
            <a:r>
              <a:rPr lang="en-US" dirty="0" err="1">
                <a:cs typeface="Calibri"/>
              </a:rPr>
              <a:t>d'abord</a:t>
            </a:r>
            <a:r>
              <a:rPr lang="en-US" dirty="0">
                <a:cs typeface="Calibri"/>
              </a:rPr>
              <a:t> </a:t>
            </a:r>
            <a:r>
              <a:rPr lang="en-US" dirty="0" err="1">
                <a:cs typeface="Calibri"/>
              </a:rPr>
              <a:t>l'extraire</a:t>
            </a:r>
            <a:r>
              <a:rPr lang="en-US" dirty="0">
                <a:cs typeface="Calibri"/>
              </a:rPr>
              <a:t> soit des déchets, soit de l'agriculture ou de la sylviculture. Elle doit ensuite être traitée, par exemple en la transformant en granulés, et enfin être transportée jusqu'à la centrale </a:t>
            </a:r>
            <a:r>
              <a:rPr lang="en-US" dirty="0" err="1">
                <a:cs typeface="Calibri"/>
              </a:rPr>
              <a:t>électrique</a:t>
            </a:r>
            <a:r>
              <a:rPr lang="en-US" dirty="0">
                <a:cs typeface="Calibri"/>
              </a:rPr>
              <a:t>. Cette biomasse peut alors être brûlée dans une centrale thermique classique pour produire de l'électricité. La biomasse peut également alimenter une centrale de production combinée de chaleur et d'électricité à partir de la biomasse. Il s'agit d'un type de centrale électrique où la quantité d'énergie gaspillée est réduite puisque de la chaleur utile peut être produite et transmise à un système de chauffage, plutôt que de grandes quantités d'énergie perdues sous forme de </a:t>
            </a:r>
            <a:r>
              <a:rPr lang="en-US" dirty="0" err="1">
                <a:cs typeface="Calibri"/>
              </a:rPr>
              <a:t>chaleur</a:t>
            </a:r>
            <a:r>
              <a:rPr lang="en-US" dirty="0">
                <a:cs typeface="Calibri"/>
              </a:rPr>
              <a:t> </a:t>
            </a:r>
            <a:r>
              <a:rPr lang="en-US" dirty="0" err="1">
                <a:cs typeface="Calibri"/>
              </a:rPr>
              <a:t>résiduelle</a:t>
            </a:r>
            <a:r>
              <a:rPr lang="en-US" dirty="0">
                <a:cs typeface="Calibri"/>
              </a:rPr>
              <a:t>. </a:t>
            </a:r>
            <a:r>
              <a:rPr lang="en-US" dirty="0" err="1">
                <a:cs typeface="Calibri"/>
              </a:rPr>
              <a:t>L’utilisation</a:t>
            </a:r>
            <a:r>
              <a:rPr lang="en-US" dirty="0">
                <a:cs typeface="Calibri"/>
              </a:rPr>
              <a:t> de la </a:t>
            </a:r>
            <a:r>
              <a:rPr lang="en-US" dirty="0" err="1">
                <a:cs typeface="Calibri"/>
              </a:rPr>
              <a:t>chaleur</a:t>
            </a:r>
            <a:r>
              <a:rPr lang="en-US" dirty="0">
                <a:cs typeface="Calibri"/>
              </a:rPr>
              <a:t> </a:t>
            </a:r>
            <a:r>
              <a:rPr lang="en-US" dirty="0" err="1">
                <a:cs typeface="Calibri"/>
              </a:rPr>
              <a:t>produite</a:t>
            </a:r>
            <a:r>
              <a:rPr lang="en-US" dirty="0">
                <a:cs typeface="Calibri"/>
              </a:rPr>
              <a:t> augmente l'efficacité de la centrale électrique.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a:t>
            </a:r>
            <a:r>
              <a:rPr lang="en-US" dirty="0" err="1">
                <a:cs typeface="Calibri"/>
              </a:rPr>
              <a:t>centrales</a:t>
            </a:r>
            <a:r>
              <a:rPr lang="en-US" dirty="0">
                <a:cs typeface="Calibri"/>
              </a:rPr>
              <a:t> </a:t>
            </a:r>
            <a:r>
              <a:rPr lang="en-US" dirty="0" err="1">
                <a:cs typeface="Calibri"/>
              </a:rPr>
              <a:t>thermiques</a:t>
            </a:r>
            <a:r>
              <a:rPr lang="en-US" dirty="0">
                <a:cs typeface="Calibri"/>
              </a:rPr>
              <a:t> à biomasse sont considérées comme une forme de production d'énergie </a:t>
            </a:r>
            <a:r>
              <a:rPr lang="en-US" dirty="0" err="1">
                <a:cs typeface="Calibri"/>
              </a:rPr>
              <a:t>renouvelable</a:t>
            </a:r>
            <a:r>
              <a:rPr lang="en-US" dirty="0">
                <a:cs typeface="Calibri"/>
              </a:rPr>
              <a:t> </a:t>
            </a:r>
            <a:r>
              <a:rPr lang="en-US" dirty="0" err="1">
                <a:cs typeface="Calibri"/>
              </a:rPr>
              <a:t>puisque</a:t>
            </a:r>
            <a:r>
              <a:rPr lang="en-US" dirty="0">
                <a:cs typeface="Calibri"/>
              </a:rPr>
              <a:t> la </a:t>
            </a:r>
            <a:r>
              <a:rPr lang="en-US" dirty="0" err="1">
                <a:cs typeface="Calibri"/>
              </a:rPr>
              <a:t>biomasse</a:t>
            </a:r>
            <a:r>
              <a:rPr lang="en-US" dirty="0">
                <a:cs typeface="Calibri"/>
              </a:rPr>
              <a:t> </a:t>
            </a:r>
            <a:r>
              <a:rPr lang="en-US" dirty="0" err="1">
                <a:cs typeface="Calibri"/>
              </a:rPr>
              <a:t>diminue</a:t>
            </a:r>
            <a:r>
              <a:rPr lang="en-US" dirty="0">
                <a:cs typeface="Calibri"/>
              </a:rPr>
              <a:t> le dioxyde de </a:t>
            </a:r>
            <a:r>
              <a:rPr lang="en-US" dirty="0" err="1">
                <a:cs typeface="Calibri"/>
              </a:rPr>
              <a:t>carbone</a:t>
            </a:r>
            <a:r>
              <a:rPr lang="en-US" dirty="0">
                <a:cs typeface="Calibri"/>
              </a:rPr>
              <a:t> present dans </a:t>
            </a:r>
            <a:r>
              <a:rPr lang="en-US" dirty="0" err="1">
                <a:cs typeface="Calibri"/>
              </a:rPr>
              <a:t>l'air</a:t>
            </a:r>
            <a:r>
              <a:rPr lang="en-US" dirty="0">
                <a:cs typeface="Calibri"/>
              </a:rPr>
              <a:t> au cours de sa croissance, en tenant compte du dioxyde de carbone libéré lorsque la biomasse est brûlée pour produire de l'électricité. Cela signifie que le remplacement de la production d'énergie fossile par la biomasse peut entraîner une réduction des émissions de dioxyde de carbone. Toutefois, cette question est complexe et la production de biomasse peut avoir des impacts environnementaux et sociaux </a:t>
            </a:r>
            <a:r>
              <a:rPr lang="en-US" dirty="0" err="1">
                <a:cs typeface="Calibri"/>
              </a:rPr>
              <a:t>négatifs</a:t>
            </a:r>
            <a:r>
              <a:rPr lang="en-US" dirty="0">
                <a:cs typeface="Calibri"/>
              </a:rPr>
              <a:t> </a:t>
            </a:r>
            <a:r>
              <a:rPr lang="en-US" dirty="0" err="1">
                <a:cs typeface="Calibri"/>
              </a:rPr>
              <a:t>dont</a:t>
            </a:r>
            <a:r>
              <a:rPr lang="en-US" dirty="0">
                <a:cs typeface="Calibri"/>
              </a:rPr>
              <a:t> il faut </a:t>
            </a:r>
            <a:r>
              <a:rPr lang="en-US" dirty="0" err="1">
                <a:cs typeface="Calibri"/>
              </a:rPr>
              <a:t>tenir</a:t>
            </a:r>
            <a:r>
              <a:rPr lang="en-US" dirty="0">
                <a:cs typeface="Calibri"/>
              </a:rPr>
              <a:t> compte. Tout d'abord, la production de biomasse pour la production d'électricité peut entraîner la </a:t>
            </a:r>
            <a:r>
              <a:rPr lang="en-US" dirty="0" err="1">
                <a:cs typeface="Calibri"/>
              </a:rPr>
              <a:t>déforestation</a:t>
            </a:r>
            <a:r>
              <a:rPr lang="en-US" dirty="0">
                <a:cs typeface="Calibri"/>
              </a:rPr>
              <a:t> ainsi qu'une diminution de la biodiversité et une augmentation de l'érosion des sols. L'utilisation d'engrais pour les cultures de biomasse peut également entraîner une pollution des eaux souterraines. Sur le plan social, il peut y avoir des </a:t>
            </a:r>
            <a:r>
              <a:rPr lang="en-US" dirty="0" err="1">
                <a:cs typeface="Calibri"/>
              </a:rPr>
              <a:t>besoins</a:t>
            </a:r>
            <a:r>
              <a:rPr lang="en-US" dirty="0">
                <a:cs typeface="Calibri"/>
              </a:rPr>
              <a:t> </a:t>
            </a:r>
            <a:r>
              <a:rPr lang="en-US" dirty="0" err="1">
                <a:cs typeface="Calibri"/>
              </a:rPr>
              <a:t>contradictoires</a:t>
            </a:r>
            <a:r>
              <a:rPr lang="en-US" dirty="0">
                <a:cs typeface="Calibri"/>
              </a:rPr>
              <a:t>; par exemple, l'utilisation de vastes superficies de terres pour la production de biomasse peut réduire la quantité de terres disponibles pour l'agriculture, ce qui pourrait menacer la sécurité de l'approvisionnement en nourriture pour des populations croissantes. Il est important de </a:t>
            </a:r>
            <a:r>
              <a:rPr lang="en-US" dirty="0" err="1">
                <a:cs typeface="Calibri"/>
              </a:rPr>
              <a:t>connaître</a:t>
            </a:r>
            <a:r>
              <a:rPr lang="en-US" dirty="0">
                <a:cs typeface="Calibri"/>
              </a:rPr>
              <a:t> ces impacts potentiels et de les prendre en compte lors de l'interprétation des résultats des modèles et de l'élaboration des recommandations politiques.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 système énergétique mondial est fortement tributaire des combustibles fossiles, avec une forte consommation de pétrole brut, de gaz naturel et de </a:t>
            </a:r>
            <a:r>
              <a:rPr lang="en-US" dirty="0" err="1">
                <a:cs typeface="Calibri"/>
              </a:rPr>
              <a:t>charbon</a:t>
            </a:r>
            <a:r>
              <a:rPr lang="en-US" dirty="0">
                <a:cs typeface="Calibri"/>
              </a:rPr>
              <a:t>. Il </a:t>
            </a:r>
            <a:r>
              <a:rPr lang="en-US" dirty="0" err="1">
                <a:cs typeface="Calibri"/>
              </a:rPr>
              <a:t>est</a:t>
            </a:r>
            <a:r>
              <a:rPr lang="en-US" dirty="0">
                <a:cs typeface="Calibri"/>
              </a:rPr>
              <a:t> utile de rappeler que </a:t>
            </a:r>
            <a:r>
              <a:rPr lang="en-US" dirty="0" err="1">
                <a:cs typeface="Calibri"/>
              </a:rPr>
              <a:t>cette</a:t>
            </a:r>
            <a:r>
              <a:rPr lang="en-US" dirty="0">
                <a:cs typeface="Calibri"/>
              </a:rPr>
              <a:t> consummation </a:t>
            </a:r>
            <a:r>
              <a:rPr lang="en-US" dirty="0" err="1">
                <a:cs typeface="Calibri"/>
              </a:rPr>
              <a:t>inclut</a:t>
            </a:r>
            <a:r>
              <a:rPr lang="en-US" dirty="0">
                <a:cs typeface="Calibri"/>
              </a:rPr>
              <a:t> des </a:t>
            </a:r>
            <a:r>
              <a:rPr lang="en-US" dirty="0" err="1">
                <a:cs typeface="Calibri"/>
              </a:rPr>
              <a:t>besoins</a:t>
            </a:r>
            <a:r>
              <a:rPr lang="en-US" dirty="0">
                <a:cs typeface="Calibri"/>
              </a:rPr>
              <a:t> externes à </a:t>
            </a:r>
            <a:r>
              <a:rPr lang="en-US" dirty="0" err="1">
                <a:cs typeface="Calibri"/>
              </a:rPr>
              <a:t>ceux</a:t>
            </a:r>
            <a:r>
              <a:rPr lang="en-US" dirty="0">
                <a:cs typeface="Calibri"/>
              </a:rPr>
              <a:t> du secteur de la production </a:t>
            </a:r>
            <a:r>
              <a:rPr lang="en-US" dirty="0" err="1">
                <a:cs typeface="Calibri"/>
              </a:rPr>
              <a:t>d'électricité</a:t>
            </a:r>
            <a:r>
              <a:rPr lang="en-US" dirty="0">
                <a:cs typeface="Calibri"/>
              </a:rPr>
              <a:t>. Par </a:t>
            </a:r>
            <a:r>
              <a:rPr lang="en-US" dirty="0" err="1">
                <a:cs typeface="Calibri"/>
              </a:rPr>
              <a:t>exemple</a:t>
            </a:r>
            <a:r>
              <a:rPr lang="en-US" dirty="0">
                <a:cs typeface="Calibri"/>
              </a:rPr>
              <a:t>, une part importante de la consommation de pétrole est destinée au transport. Le secteur de la production </a:t>
            </a:r>
            <a:r>
              <a:rPr lang="en-US" dirty="0" err="1">
                <a:cs typeface="Calibri"/>
              </a:rPr>
              <a:t>d'électricité</a:t>
            </a:r>
            <a:r>
              <a:rPr lang="en-US" dirty="0">
                <a:cs typeface="Calibri"/>
              </a:rPr>
              <a:t> </a:t>
            </a:r>
            <a:r>
              <a:rPr lang="en-US" dirty="0" err="1">
                <a:cs typeface="Calibri"/>
              </a:rPr>
              <a:t>demeure</a:t>
            </a:r>
            <a:r>
              <a:rPr lang="en-US" dirty="0">
                <a:cs typeface="Calibri"/>
              </a:rPr>
              <a:t> </a:t>
            </a:r>
            <a:r>
              <a:rPr lang="en-US" dirty="0" err="1">
                <a:cs typeface="Calibri"/>
              </a:rPr>
              <a:t>toutefois</a:t>
            </a:r>
            <a:r>
              <a:rPr lang="en-US" dirty="0">
                <a:cs typeface="Calibri"/>
              </a:rPr>
              <a:t> un important </a:t>
            </a:r>
            <a:r>
              <a:rPr lang="en-US" dirty="0" err="1">
                <a:cs typeface="Calibri"/>
              </a:rPr>
              <a:t>consommateur</a:t>
            </a:r>
            <a:r>
              <a:rPr lang="en-US" dirty="0">
                <a:cs typeface="Calibri"/>
              </a:rPr>
              <a:t> de combustibles fossiles. Les </a:t>
            </a:r>
            <a:r>
              <a:rPr lang="en-US" dirty="0" err="1">
                <a:cs typeface="Calibri"/>
              </a:rPr>
              <a:t>centrales</a:t>
            </a:r>
            <a:r>
              <a:rPr lang="en-US" dirty="0">
                <a:cs typeface="Calibri"/>
              </a:rPr>
              <a:t> </a:t>
            </a:r>
            <a:r>
              <a:rPr lang="en-US" dirty="0" err="1">
                <a:cs typeface="Calibri"/>
              </a:rPr>
              <a:t>thermiques</a:t>
            </a:r>
            <a:r>
              <a:rPr lang="en-US" dirty="0">
                <a:cs typeface="Calibri"/>
              </a:rPr>
              <a:t> à biomasse peuvent jouer un rôle dans l'atténuation de ce phénomène, en contribuant à la réduction des émissions de gaz à effet de serre lorsqu'elles sont utilisées pour remplacer les </a:t>
            </a:r>
            <a:r>
              <a:rPr lang="en-US" dirty="0" err="1">
                <a:cs typeface="Calibri"/>
              </a:rPr>
              <a:t>centrales</a:t>
            </a:r>
            <a:r>
              <a:rPr lang="en-US" dirty="0">
                <a:cs typeface="Calibri"/>
              </a:rPr>
              <a:t> </a:t>
            </a:r>
            <a:r>
              <a:rPr lang="en-US" dirty="0" err="1">
                <a:cs typeface="Calibri"/>
              </a:rPr>
              <a:t>thermiques</a:t>
            </a:r>
            <a:r>
              <a:rPr lang="en-US" dirty="0">
                <a:cs typeface="Calibri"/>
              </a:rPr>
              <a:t> à combustibles fossiles. L'un des avantages des </a:t>
            </a:r>
            <a:r>
              <a:rPr lang="en-US" dirty="0" err="1">
                <a:cs typeface="Calibri"/>
              </a:rPr>
              <a:t>centrales</a:t>
            </a:r>
            <a:r>
              <a:rPr lang="en-US" dirty="0">
                <a:cs typeface="Calibri"/>
              </a:rPr>
              <a:t> </a:t>
            </a:r>
            <a:r>
              <a:rPr lang="en-US" dirty="0" err="1">
                <a:cs typeface="Calibri"/>
              </a:rPr>
              <a:t>thermiques</a:t>
            </a:r>
            <a:r>
              <a:rPr lang="en-US" dirty="0">
                <a:cs typeface="Calibri"/>
              </a:rPr>
              <a:t> à biomasse par rapport à d'autres technologies </a:t>
            </a:r>
            <a:r>
              <a:rPr lang="en-US" dirty="0" err="1">
                <a:cs typeface="Calibri"/>
              </a:rPr>
              <a:t>utilisant</a:t>
            </a:r>
            <a:r>
              <a:rPr lang="en-US" dirty="0">
                <a:cs typeface="Calibri"/>
              </a:rPr>
              <a:t> des </a:t>
            </a:r>
            <a:r>
              <a:rPr lang="en-US" dirty="0" err="1">
                <a:cs typeface="Calibri"/>
              </a:rPr>
              <a:t>formes</a:t>
            </a:r>
            <a:r>
              <a:rPr lang="en-US" dirty="0">
                <a:cs typeface="Calibri"/>
              </a:rPr>
              <a:t> </a:t>
            </a:r>
            <a:r>
              <a:rPr lang="en-US" dirty="0" err="1">
                <a:cs typeface="Calibri"/>
              </a:rPr>
              <a:t>d’énergie</a:t>
            </a:r>
            <a:r>
              <a:rPr lang="en-US" dirty="0">
                <a:cs typeface="Calibri"/>
              </a:rPr>
              <a:t> renouvelable est qu'elles peuvent être utilisées pour produire de l'électricité de base, ce qui signifie qu'elles peuvent fonctionner à tout moment et qu'elles ne dépendent pas des conditions météorologiques variables. Cela signifie que les </a:t>
            </a:r>
            <a:r>
              <a:rPr lang="en-US" dirty="0" err="1">
                <a:cs typeface="Calibri"/>
              </a:rPr>
              <a:t>centrales</a:t>
            </a:r>
            <a:r>
              <a:rPr lang="en-US" dirty="0">
                <a:cs typeface="Calibri"/>
              </a:rPr>
              <a:t> </a:t>
            </a:r>
            <a:r>
              <a:rPr lang="en-US" dirty="0" err="1">
                <a:cs typeface="Calibri"/>
              </a:rPr>
              <a:t>thermiques</a:t>
            </a:r>
            <a:r>
              <a:rPr lang="en-US" dirty="0">
                <a:cs typeface="Calibri"/>
              </a:rPr>
              <a:t> à biomasse peuvent contribuer à maintenir la stabilité du système électrique en réduisant la dépendance à l'égard des combustibles fossiles. </a:t>
            </a:r>
            <a:r>
              <a:rPr lang="en-US" dirty="0" err="1">
                <a:cs typeface="Calibri"/>
              </a:rPr>
              <a:t>Toutefois</a:t>
            </a:r>
            <a:r>
              <a:rPr lang="en-US" dirty="0">
                <a:cs typeface="Calibri"/>
              </a:rPr>
              <a:t>, la production d'énergie à partir de la </a:t>
            </a:r>
            <a:r>
              <a:rPr lang="en-US" dirty="0" err="1">
                <a:cs typeface="Calibri"/>
              </a:rPr>
              <a:t>biomasse</a:t>
            </a:r>
            <a:r>
              <a:rPr lang="en-US" dirty="0">
                <a:cs typeface="Calibri"/>
              </a:rPr>
              <a:t> a </a:t>
            </a:r>
            <a:r>
              <a:rPr lang="en-US" dirty="0" err="1">
                <a:cs typeface="Calibri"/>
              </a:rPr>
              <a:t>sa</a:t>
            </a:r>
            <a:r>
              <a:rPr lang="en-US" dirty="0">
                <a:cs typeface="Calibri"/>
              </a:rPr>
              <a:t> part de </a:t>
            </a:r>
            <a:r>
              <a:rPr lang="en-US" dirty="0" err="1">
                <a:cs typeface="Calibri"/>
              </a:rPr>
              <a:t>défis</a:t>
            </a:r>
            <a:r>
              <a:rPr lang="en-US" dirty="0">
                <a:cs typeface="Calibri"/>
              </a:rPr>
              <a:t>, notamment l'impact sur l'utilisation des terres, la biodiversité et la productivité agricole. Il s'agit là d'un exemple de la manière dont le système énergétique interagit avec plusieurs objectifs de </a:t>
            </a:r>
            <a:r>
              <a:rPr lang="en-US" dirty="0" err="1">
                <a:cs typeface="Calibri"/>
              </a:rPr>
              <a:t>développement</a:t>
            </a:r>
            <a:r>
              <a:rPr lang="en-US" dirty="0">
                <a:cs typeface="Calibri"/>
              </a:rPr>
              <a:t> durable (ODD). Par exemple, la demande de biomasse pour la production d'électricité peut entrer en conflit avec l'ODD2, qui vise à </a:t>
            </a:r>
            <a:r>
              <a:rPr lang="en-US" dirty="0" err="1">
                <a:cs typeface="Calibri"/>
              </a:rPr>
              <a:t>mettre</a:t>
            </a:r>
            <a:r>
              <a:rPr lang="en-US" dirty="0">
                <a:cs typeface="Calibri"/>
              </a:rPr>
              <a:t> un </a:t>
            </a:r>
            <a:r>
              <a:rPr lang="en-US" dirty="0" err="1">
                <a:cs typeface="Calibri"/>
              </a:rPr>
              <a:t>terme</a:t>
            </a:r>
            <a:r>
              <a:rPr lang="en-US" dirty="0">
                <a:cs typeface="Calibri"/>
              </a:rPr>
              <a:t> aux famines, et l'ODD15, qui vise à protéger la vie sur terre. Nous </a:t>
            </a:r>
            <a:r>
              <a:rPr lang="en-US" dirty="0" err="1">
                <a:cs typeface="Calibri"/>
              </a:rPr>
              <a:t>verrons</a:t>
            </a:r>
            <a:r>
              <a:rPr lang="en-US" dirty="0">
                <a:cs typeface="Calibri"/>
              </a:rPr>
              <a:t> plus loin dans </a:t>
            </a:r>
            <a:r>
              <a:rPr lang="en-US" dirty="0" err="1">
                <a:cs typeface="Calibri"/>
              </a:rPr>
              <a:t>ce</a:t>
            </a:r>
            <a:r>
              <a:rPr lang="en-US" dirty="0">
                <a:cs typeface="Calibri"/>
              </a:rPr>
              <a:t> </a:t>
            </a:r>
            <a:r>
              <a:rPr lang="en-US" dirty="0" err="1">
                <a:cs typeface="Calibri"/>
              </a:rPr>
              <a:t>cours</a:t>
            </a:r>
            <a:r>
              <a:rPr lang="en-US" dirty="0">
                <a:cs typeface="Calibri"/>
              </a:rPr>
              <a:t> </a:t>
            </a:r>
            <a:r>
              <a:rPr lang="en-US" dirty="0" err="1">
                <a:cs typeface="Calibri"/>
              </a:rPr>
              <a:t>qu’il</a:t>
            </a:r>
            <a:r>
              <a:rPr lang="en-US" dirty="0">
                <a:cs typeface="Calibri"/>
              </a:rPr>
              <a:t> </a:t>
            </a:r>
            <a:r>
              <a:rPr lang="en-US" dirty="0" err="1">
                <a:cs typeface="Calibri"/>
              </a:rPr>
              <a:t>existe</a:t>
            </a:r>
            <a:r>
              <a:rPr lang="en-US" dirty="0">
                <a:cs typeface="Calibri"/>
              </a:rPr>
              <a:t> </a:t>
            </a:r>
            <a:r>
              <a:rPr lang="en-US" dirty="0" err="1">
                <a:cs typeface="Calibri"/>
              </a:rPr>
              <a:t>d’autres</a:t>
            </a:r>
            <a:r>
              <a:rPr lang="en-US" dirty="0">
                <a:cs typeface="Calibri"/>
              </a:rPr>
              <a:t> technologies de production </a:t>
            </a:r>
            <a:r>
              <a:rPr lang="en-US" dirty="0" err="1">
                <a:cs typeface="Calibri"/>
              </a:rPr>
              <a:t>d’électricité</a:t>
            </a:r>
            <a:r>
              <a:rPr lang="en-US" dirty="0">
                <a:cs typeface="Calibri"/>
              </a:rPr>
              <a:t> </a:t>
            </a:r>
            <a:r>
              <a:rPr lang="en-US" dirty="0" err="1">
                <a:cs typeface="Calibri"/>
              </a:rPr>
              <a:t>provenant</a:t>
            </a:r>
            <a:r>
              <a:rPr lang="en-US" dirty="0">
                <a:cs typeface="Calibri"/>
              </a:rPr>
              <a:t> de sources </a:t>
            </a:r>
            <a:r>
              <a:rPr lang="en-US" dirty="0" err="1">
                <a:cs typeface="Calibri"/>
              </a:rPr>
              <a:t>d’énergie</a:t>
            </a:r>
            <a:r>
              <a:rPr lang="en-US" dirty="0">
                <a:cs typeface="Calibri"/>
              </a:rPr>
              <a:t> </a:t>
            </a:r>
            <a:r>
              <a:rPr lang="en-US" dirty="0" err="1">
                <a:cs typeface="Calibri"/>
              </a:rPr>
              <a:t>renouvelables</a:t>
            </a:r>
            <a:r>
              <a:rPr lang="en-US" dirty="0">
                <a:cs typeface="Calibri"/>
              </a:rPr>
              <a:t>, et qu'elles présentent toutes des avantages et des </a:t>
            </a:r>
            <a:r>
              <a:rPr lang="en-US" dirty="0" err="1">
                <a:cs typeface="Calibri"/>
              </a:rPr>
              <a:t>inconvénients</a:t>
            </a:r>
            <a:r>
              <a:rPr lang="en-US" dirty="0">
                <a:cs typeface="Calibri"/>
              </a:rPr>
              <a:t>; il n'existe pas de solution unique et </a:t>
            </a:r>
            <a:r>
              <a:rPr lang="en-US" dirty="0" err="1">
                <a:cs typeface="Calibri"/>
              </a:rPr>
              <a:t>optimale</a:t>
            </a:r>
            <a:r>
              <a:rPr lang="en-US" dirty="0">
                <a:cs typeface="Calibri"/>
              </a:rPr>
              <a:t>, et nous aurons probablement besoin d'une combinaison de ces technologies. La modélisation énergétique avec </a:t>
            </a:r>
            <a:r>
              <a:rPr lang="en-US" dirty="0" err="1">
                <a:cs typeface="Calibri"/>
              </a:rPr>
              <a:t>OSeMOSYS</a:t>
            </a:r>
            <a:r>
              <a:rPr lang="en-US" dirty="0">
                <a:cs typeface="Calibri"/>
              </a:rPr>
              <a:t> peut nous aider à comprendre à quoi pourrait </a:t>
            </a:r>
            <a:r>
              <a:rPr lang="en-US" dirty="0" err="1">
                <a:cs typeface="Calibri"/>
              </a:rPr>
              <a:t>ressembler</a:t>
            </a:r>
            <a:r>
              <a:rPr lang="en-US" dirty="0">
                <a:cs typeface="Calibri"/>
              </a:rPr>
              <a:t> </a:t>
            </a:r>
            <a:r>
              <a:rPr lang="en-US" dirty="0" err="1">
                <a:cs typeface="Calibri"/>
              </a:rPr>
              <a:t>cette</a:t>
            </a:r>
            <a:r>
              <a:rPr lang="en-US" dirty="0">
                <a:cs typeface="Calibri"/>
              </a:rPr>
              <a:t> </a:t>
            </a:r>
            <a:r>
              <a:rPr lang="en-US" dirty="0" err="1">
                <a:cs typeface="Calibri"/>
              </a:rPr>
              <a:t>combinaison</a:t>
            </a:r>
            <a:r>
              <a:rPr lang="en-US" dirty="0">
                <a:cs typeface="Calibri"/>
              </a:rPr>
              <a:t> de technologies; cependant, nous devons garder à l'esprit les facteurs </a:t>
            </a:r>
            <a:r>
              <a:rPr lang="en-US" dirty="0" err="1">
                <a:cs typeface="Calibri"/>
              </a:rPr>
              <a:t>qu'OSeMOSYS</a:t>
            </a:r>
            <a:r>
              <a:rPr lang="en-US" dirty="0">
                <a:cs typeface="Calibri"/>
              </a:rPr>
              <a:t> ne peut pas prendre en compte, comme les impacts environnementaux et sociaux </a:t>
            </a:r>
            <a:r>
              <a:rPr lang="en-US" dirty="0" err="1">
                <a:cs typeface="Calibri"/>
              </a:rPr>
              <a:t>supplémentaires</a:t>
            </a:r>
            <a:r>
              <a:rPr lang="en-US" dirty="0">
                <a:cs typeface="Calibri"/>
              </a:rPr>
              <a:t> </a:t>
            </a:r>
            <a:r>
              <a:rPr lang="en-US" dirty="0" err="1">
                <a:cs typeface="Calibri"/>
              </a:rPr>
              <a:t>présentés</a:t>
            </a:r>
            <a:r>
              <a:rPr lang="en-US" dirty="0">
                <a:cs typeface="Calibri"/>
              </a:rPr>
              <a:t> à la diapositive précédente.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paramètres clés pour définir les </a:t>
            </a:r>
            <a:r>
              <a:rPr lang="en-US" dirty="0" err="1">
                <a:cs typeface="Calibri"/>
              </a:rPr>
              <a:t>centrales</a:t>
            </a:r>
            <a:r>
              <a:rPr lang="en-US" dirty="0">
                <a:cs typeface="Calibri"/>
              </a:rPr>
              <a:t> </a:t>
            </a:r>
            <a:r>
              <a:rPr lang="en-US" dirty="0" err="1">
                <a:cs typeface="Calibri"/>
              </a:rPr>
              <a:t>thermiques</a:t>
            </a:r>
            <a:r>
              <a:rPr lang="en-US" dirty="0">
                <a:cs typeface="Calibri"/>
              </a:rPr>
              <a:t> à biomasse dans </a:t>
            </a:r>
            <a:r>
              <a:rPr lang="en-US" dirty="0" err="1">
                <a:cs typeface="Calibri"/>
              </a:rPr>
              <a:t>OSeMOSYS</a:t>
            </a:r>
            <a:r>
              <a:rPr lang="en-US" dirty="0">
                <a:cs typeface="Calibri"/>
              </a:rPr>
              <a:t> sont les mêmes que </a:t>
            </a:r>
            <a:r>
              <a:rPr lang="en-US" dirty="0" err="1">
                <a:cs typeface="Calibri"/>
              </a:rPr>
              <a:t>ceux</a:t>
            </a:r>
            <a:r>
              <a:rPr lang="en-US" dirty="0">
                <a:cs typeface="Calibri"/>
              </a:rPr>
              <a:t> dans le Cours 6 </a:t>
            </a:r>
            <a:r>
              <a:rPr lang="en-US" dirty="0" err="1">
                <a:cs typeface="Calibri"/>
              </a:rPr>
              <a:t>concernant</a:t>
            </a:r>
            <a:r>
              <a:rPr lang="en-US" dirty="0">
                <a:cs typeface="Calibri"/>
              </a:rPr>
              <a:t> les </a:t>
            </a:r>
            <a:r>
              <a:rPr lang="en-US" dirty="0" err="1">
                <a:cs typeface="Calibri"/>
              </a:rPr>
              <a:t>centrales</a:t>
            </a:r>
            <a:r>
              <a:rPr lang="en-US" dirty="0">
                <a:cs typeface="Calibri"/>
              </a:rPr>
              <a:t> </a:t>
            </a:r>
            <a:r>
              <a:rPr lang="en-US" dirty="0" err="1">
                <a:cs typeface="Calibri"/>
              </a:rPr>
              <a:t>termiques</a:t>
            </a:r>
            <a:r>
              <a:rPr lang="en-US" dirty="0">
                <a:cs typeface="Calibri"/>
              </a:rPr>
              <a:t> à </a:t>
            </a:r>
            <a:r>
              <a:rPr lang="en-US" dirty="0" err="1">
                <a:cs typeface="Calibri"/>
              </a:rPr>
              <a:t>énergies</a:t>
            </a:r>
            <a:r>
              <a:rPr lang="en-US" dirty="0">
                <a:cs typeface="Calibri"/>
              </a:rPr>
              <a:t> fossiles. La diapositive </a:t>
            </a:r>
            <a:r>
              <a:rPr lang="en-US" dirty="0" err="1">
                <a:cs typeface="Calibri"/>
              </a:rPr>
              <a:t>présente</a:t>
            </a:r>
            <a:r>
              <a:rPr lang="en-US" dirty="0">
                <a:cs typeface="Calibri"/>
              </a:rPr>
              <a:t> un exemple de données pour une centrale </a:t>
            </a:r>
            <a:r>
              <a:rPr lang="en-US" dirty="0" err="1">
                <a:cs typeface="Calibri"/>
              </a:rPr>
              <a:t>thermique</a:t>
            </a:r>
            <a:r>
              <a:rPr lang="en-US" dirty="0">
                <a:cs typeface="Calibri"/>
              </a:rPr>
              <a:t> à </a:t>
            </a:r>
            <a:r>
              <a:rPr lang="en-US" dirty="0" err="1">
                <a:cs typeface="Calibri"/>
              </a:rPr>
              <a:t>biomasse</a:t>
            </a:r>
            <a:r>
              <a:rPr lang="en-US" dirty="0">
                <a:cs typeface="Calibri"/>
              </a:rPr>
              <a:t> provenant d'un rapport de 2019 qui a utilisé </a:t>
            </a:r>
            <a:r>
              <a:rPr lang="en-US" dirty="0" err="1">
                <a:cs typeface="Calibri"/>
              </a:rPr>
              <a:t>OSeMOSYS</a:t>
            </a:r>
            <a:r>
              <a:rPr lang="en-US" dirty="0">
                <a:cs typeface="Calibri"/>
              </a:rPr>
              <a:t> pour modéliser le système énergétique africain. </a:t>
            </a:r>
            <a:r>
              <a:rPr lang="en-US" dirty="0" err="1">
                <a:cs typeface="Calibri"/>
              </a:rPr>
              <a:t>Rappelons</a:t>
            </a:r>
            <a:r>
              <a:rPr lang="en-US" dirty="0">
                <a:cs typeface="Calibri"/>
              </a:rPr>
              <a:t> que le </a:t>
            </a:r>
            <a:r>
              <a:rPr lang="en-US" dirty="0" err="1">
                <a:cs typeface="Calibri"/>
              </a:rPr>
              <a:t>facteur</a:t>
            </a:r>
            <a:r>
              <a:rPr lang="en-US" dirty="0">
                <a:cs typeface="Calibri"/>
              </a:rPr>
              <a:t> de capacité fait référence à la fraction de la capacité totale installée disponible dans chaque tranche de temps </a:t>
            </a:r>
            <a:r>
              <a:rPr lang="en-US" dirty="0" err="1">
                <a:cs typeface="Calibri"/>
              </a:rPr>
              <a:t>modélisée</a:t>
            </a:r>
            <a:r>
              <a:rPr lang="en-US" dirty="0">
                <a:cs typeface="Calibri"/>
              </a:rPr>
              <a:t> et </a:t>
            </a:r>
            <a:r>
              <a:rPr lang="en-US" dirty="0" err="1">
                <a:cs typeface="Calibri"/>
              </a:rPr>
              <a:t>qu’elle</a:t>
            </a:r>
            <a:r>
              <a:rPr lang="en-US" dirty="0">
                <a:cs typeface="Calibri"/>
              </a:rPr>
              <a:t> </a:t>
            </a:r>
            <a:r>
              <a:rPr lang="en-US" dirty="0" err="1">
                <a:cs typeface="Calibri"/>
              </a:rPr>
              <a:t>est</a:t>
            </a:r>
            <a:r>
              <a:rPr lang="en-US" dirty="0">
                <a:cs typeface="Calibri"/>
              </a:rPr>
              <a:t> comprise entre 0 et 1. </a:t>
            </a:r>
            <a:r>
              <a:rPr lang="en-US" dirty="0" err="1">
                <a:cs typeface="Calibri"/>
              </a:rPr>
              <a:t>L’exemple</a:t>
            </a:r>
            <a:r>
              <a:rPr lang="en-US" dirty="0">
                <a:cs typeface="Calibri"/>
              </a:rPr>
              <a:t> ci-dessus </a:t>
            </a:r>
            <a:r>
              <a:rPr lang="en-US" dirty="0" err="1">
                <a:cs typeface="Calibri"/>
              </a:rPr>
              <a:t>indique</a:t>
            </a:r>
            <a:r>
              <a:rPr lang="en-US" dirty="0">
                <a:cs typeface="Calibri"/>
              </a:rPr>
              <a:t> que la centrale </a:t>
            </a:r>
            <a:r>
              <a:rPr lang="en-US" dirty="0" err="1">
                <a:cs typeface="Calibri"/>
              </a:rPr>
              <a:t>thermique</a:t>
            </a:r>
            <a:r>
              <a:rPr lang="en-US" dirty="0">
                <a:cs typeface="Calibri"/>
              </a:rPr>
              <a:t> à biomasse a un facteur de capacité de 0,5, ce qui </a:t>
            </a:r>
            <a:r>
              <a:rPr lang="en-US" dirty="0" err="1">
                <a:cs typeface="Calibri"/>
              </a:rPr>
              <a:t>signifie</a:t>
            </a:r>
            <a:r>
              <a:rPr lang="en-US" dirty="0">
                <a:cs typeface="Calibri"/>
              </a:rPr>
              <a:t> que, </a:t>
            </a:r>
            <a:r>
              <a:rPr lang="en-US" dirty="0" err="1">
                <a:cs typeface="Calibri"/>
              </a:rPr>
              <a:t>en</a:t>
            </a:r>
            <a:r>
              <a:rPr lang="en-US" dirty="0">
                <a:cs typeface="Calibri"/>
              </a:rPr>
              <a:t> Moyenne, 50% de sa capacité installée totale est disponible pour être utilisée dans chaque tranche de temps. Il existe de nombreuses raisons pour lesquelles ce facteur de capacité peut n'être que de 50%; par exemple, </a:t>
            </a:r>
            <a:r>
              <a:rPr lang="en-US" dirty="0" err="1">
                <a:cs typeface="Calibri"/>
              </a:rPr>
              <a:t>cela</a:t>
            </a:r>
            <a:r>
              <a:rPr lang="en-US" dirty="0">
                <a:cs typeface="Calibri"/>
              </a:rPr>
              <a:t> </a:t>
            </a:r>
            <a:r>
              <a:rPr lang="en-US" dirty="0" err="1">
                <a:cs typeface="Calibri"/>
              </a:rPr>
              <a:t>peut</a:t>
            </a:r>
            <a:r>
              <a:rPr lang="en-US" dirty="0">
                <a:cs typeface="Calibri"/>
              </a:rPr>
              <a:t> </a:t>
            </a:r>
            <a:r>
              <a:rPr lang="en-US" dirty="0" err="1">
                <a:cs typeface="Calibri"/>
              </a:rPr>
              <a:t>être</a:t>
            </a:r>
            <a:r>
              <a:rPr lang="en-US" dirty="0">
                <a:cs typeface="Calibri"/>
              </a:rPr>
              <a:t> due à </a:t>
            </a:r>
            <a:r>
              <a:rPr lang="en-US" dirty="0" err="1">
                <a:cs typeface="Calibri"/>
              </a:rPr>
              <a:t>une</a:t>
            </a:r>
            <a:r>
              <a:rPr lang="en-US" dirty="0">
                <a:cs typeface="Calibri"/>
              </a:rPr>
              <a:t> disponibilité restreinte du combustible de </a:t>
            </a:r>
            <a:r>
              <a:rPr lang="en-US" dirty="0" err="1">
                <a:cs typeface="Calibri"/>
              </a:rPr>
              <a:t>biomasse</a:t>
            </a:r>
            <a:r>
              <a:rPr lang="en-US" dirty="0">
                <a:cs typeface="Calibri"/>
              </a:rPr>
              <a:t>, </a:t>
            </a:r>
            <a:r>
              <a:rPr lang="en-US" dirty="0" err="1">
                <a:cs typeface="Calibri"/>
              </a:rPr>
              <a:t>ou</a:t>
            </a:r>
            <a:r>
              <a:rPr lang="en-US" dirty="0">
                <a:cs typeface="Calibri"/>
              </a:rPr>
              <a:t> encore à divers facteurs techniques qui font que la centrale ne fonctionne qu'à certains moments. La deuxième donnée </a:t>
            </a:r>
            <a:r>
              <a:rPr lang="en-US" dirty="0" err="1">
                <a:cs typeface="Calibri"/>
              </a:rPr>
              <a:t>est</a:t>
            </a:r>
            <a:r>
              <a:rPr lang="en-US" dirty="0">
                <a:cs typeface="Calibri"/>
              </a:rPr>
              <a:t> </a:t>
            </a:r>
            <a:r>
              <a:rPr lang="en-US" dirty="0" err="1">
                <a:cs typeface="Calibri"/>
              </a:rPr>
              <a:t>l’efficacité</a:t>
            </a:r>
            <a:r>
              <a:rPr lang="en-US" dirty="0">
                <a:cs typeface="Calibri"/>
              </a:rPr>
              <a:t>. Dans le cours 6, nous avons appris que </a:t>
            </a:r>
            <a:r>
              <a:rPr lang="en-US" dirty="0" err="1">
                <a:cs typeface="Calibri"/>
              </a:rPr>
              <a:t>l'efficacité</a:t>
            </a:r>
            <a:r>
              <a:rPr lang="en-US" dirty="0">
                <a:cs typeface="Calibri"/>
              </a:rPr>
              <a:t> </a:t>
            </a:r>
            <a:r>
              <a:rPr lang="en-US" dirty="0" err="1">
                <a:cs typeface="Calibri"/>
              </a:rPr>
              <a:t>d’une</a:t>
            </a:r>
            <a:r>
              <a:rPr lang="en-US" dirty="0">
                <a:cs typeface="Calibri"/>
              </a:rPr>
              <a:t> centrale </a:t>
            </a:r>
            <a:r>
              <a:rPr lang="en-US" dirty="0" err="1">
                <a:cs typeface="Calibri"/>
              </a:rPr>
              <a:t>thermique</a:t>
            </a:r>
            <a:r>
              <a:rPr lang="en-US" dirty="0">
                <a:cs typeface="Calibri"/>
              </a:rPr>
              <a:t> est prise en compte dans </a:t>
            </a:r>
            <a:r>
              <a:rPr lang="en-US" dirty="0" err="1">
                <a:cs typeface="Calibri"/>
              </a:rPr>
              <a:t>OSeMOSYS</a:t>
            </a:r>
            <a:r>
              <a:rPr lang="en-US" dirty="0">
                <a:cs typeface="Calibri"/>
              </a:rPr>
              <a:t> en utilisant les ratios d'activité d'entrée et de sortie, et nous verrons comment cela fonctionnerait pour </a:t>
            </a:r>
            <a:r>
              <a:rPr lang="en-US" dirty="0" err="1">
                <a:cs typeface="Calibri"/>
              </a:rPr>
              <a:t>une</a:t>
            </a:r>
            <a:r>
              <a:rPr lang="en-US" dirty="0">
                <a:cs typeface="Calibri"/>
              </a:rPr>
              <a:t> centrale </a:t>
            </a:r>
            <a:r>
              <a:rPr lang="en-US" dirty="0" err="1">
                <a:cs typeface="Calibri"/>
              </a:rPr>
              <a:t>thermique</a:t>
            </a:r>
            <a:r>
              <a:rPr lang="en-US" dirty="0">
                <a:cs typeface="Calibri"/>
              </a:rPr>
              <a:t> à biomasse dans la diapositive suivante. L'une des raisons pour </a:t>
            </a:r>
            <a:r>
              <a:rPr lang="en-US" dirty="0" err="1">
                <a:cs typeface="Calibri"/>
              </a:rPr>
              <a:t>lesquelles</a:t>
            </a:r>
            <a:r>
              <a:rPr lang="en-US" dirty="0">
                <a:cs typeface="Calibri"/>
              </a:rPr>
              <a:t> </a:t>
            </a:r>
            <a:r>
              <a:rPr lang="en-US" dirty="0" err="1">
                <a:cs typeface="Calibri"/>
              </a:rPr>
              <a:t>l’efficacité</a:t>
            </a:r>
            <a:r>
              <a:rPr lang="en-US" dirty="0">
                <a:cs typeface="Calibri"/>
              </a:rPr>
              <a:t> </a:t>
            </a:r>
            <a:r>
              <a:rPr lang="en-US" dirty="0" err="1">
                <a:cs typeface="Calibri"/>
              </a:rPr>
              <a:t>d’une</a:t>
            </a:r>
            <a:r>
              <a:rPr lang="en-US" dirty="0">
                <a:cs typeface="Calibri"/>
              </a:rPr>
              <a:t> centrale à </a:t>
            </a:r>
            <a:r>
              <a:rPr lang="en-US" dirty="0" err="1">
                <a:cs typeface="Calibri"/>
              </a:rPr>
              <a:t>biomasse</a:t>
            </a:r>
            <a:r>
              <a:rPr lang="en-US" dirty="0">
                <a:cs typeface="Calibri"/>
              </a:rPr>
              <a:t> </a:t>
            </a:r>
            <a:r>
              <a:rPr lang="en-US" dirty="0" err="1">
                <a:cs typeface="Calibri"/>
              </a:rPr>
              <a:t>puisse</a:t>
            </a:r>
            <a:r>
              <a:rPr lang="en-US" dirty="0">
                <a:cs typeface="Calibri"/>
              </a:rPr>
              <a:t> </a:t>
            </a:r>
            <a:r>
              <a:rPr lang="en-US" dirty="0" err="1">
                <a:cs typeface="Calibri"/>
              </a:rPr>
              <a:t>n’être</a:t>
            </a:r>
            <a:r>
              <a:rPr lang="en-US" dirty="0">
                <a:cs typeface="Calibri"/>
              </a:rPr>
              <a:t> que de 35% est probablement qu'une quantité importante d'énergie est perdue sous forme de chaleur résiduelle, et </a:t>
            </a:r>
            <a:r>
              <a:rPr lang="en-US" dirty="0" err="1">
                <a:cs typeface="Calibri"/>
              </a:rPr>
              <a:t>l’efficacité</a:t>
            </a:r>
            <a:r>
              <a:rPr lang="en-US" dirty="0">
                <a:cs typeface="Calibri"/>
              </a:rPr>
              <a:t> </a:t>
            </a:r>
            <a:r>
              <a:rPr lang="en-US" dirty="0" err="1">
                <a:cs typeface="Calibri"/>
              </a:rPr>
              <a:t>serait</a:t>
            </a:r>
            <a:r>
              <a:rPr lang="en-US" dirty="0">
                <a:cs typeface="Calibri"/>
              </a:rPr>
              <a:t> </a:t>
            </a:r>
            <a:r>
              <a:rPr lang="en-US" dirty="0" err="1">
                <a:cs typeface="Calibri"/>
              </a:rPr>
              <a:t>potentiellement</a:t>
            </a:r>
            <a:r>
              <a:rPr lang="en-US" dirty="0">
                <a:cs typeface="Calibri"/>
              </a:rPr>
              <a:t> plus </a:t>
            </a:r>
            <a:r>
              <a:rPr lang="en-US" dirty="0" err="1">
                <a:cs typeface="Calibri"/>
              </a:rPr>
              <a:t>élevée</a:t>
            </a:r>
            <a:r>
              <a:rPr lang="en-US" dirty="0">
                <a:cs typeface="Calibri"/>
              </a:rPr>
              <a:t> pour une centrale de production combinée de chaleur et d'électricité à partir de </a:t>
            </a:r>
            <a:r>
              <a:rPr lang="en-US" dirty="0" err="1">
                <a:cs typeface="Calibri"/>
              </a:rPr>
              <a:t>biomasse</a:t>
            </a:r>
            <a:r>
              <a:rPr lang="en-US" dirty="0">
                <a:cs typeface="Calibri"/>
              </a:rPr>
              <a:t>. En </a:t>
            </a:r>
            <a:r>
              <a:rPr lang="en-US" dirty="0" err="1">
                <a:cs typeface="Calibri"/>
              </a:rPr>
              <a:t>ce</a:t>
            </a:r>
            <a:r>
              <a:rPr lang="en-US" dirty="0">
                <a:cs typeface="Calibri"/>
              </a:rPr>
              <a:t> qui </a:t>
            </a:r>
            <a:r>
              <a:rPr lang="en-US" dirty="0" err="1">
                <a:cs typeface="Calibri"/>
              </a:rPr>
              <a:t>concerne</a:t>
            </a:r>
            <a:r>
              <a:rPr lang="en-US" dirty="0">
                <a:cs typeface="Calibri"/>
              </a:rPr>
              <a:t> les paramètres de </a:t>
            </a:r>
            <a:r>
              <a:rPr lang="en-US" dirty="0" err="1">
                <a:cs typeface="Calibri"/>
              </a:rPr>
              <a:t>coûts</a:t>
            </a:r>
            <a:r>
              <a:rPr lang="en-US" dirty="0">
                <a:cs typeface="Calibri"/>
              </a:rPr>
              <a:t>, nous avons tout d'abord le </a:t>
            </a:r>
            <a:r>
              <a:rPr lang="en-US" dirty="0" err="1">
                <a:cs typeface="Calibri"/>
              </a:rPr>
              <a:t>coût</a:t>
            </a:r>
            <a:r>
              <a:rPr lang="en-US" dirty="0">
                <a:cs typeface="Calibri"/>
              </a:rPr>
              <a:t> </a:t>
            </a:r>
            <a:r>
              <a:rPr lang="en-US" dirty="0" err="1">
                <a:cs typeface="Calibri"/>
              </a:rPr>
              <a:t>en</a:t>
            </a:r>
            <a:r>
              <a:rPr lang="en-US" dirty="0">
                <a:cs typeface="Calibri"/>
              </a:rPr>
              <a:t> capital (</a:t>
            </a:r>
            <a:r>
              <a:rPr lang="en-US" dirty="0" err="1">
                <a:cs typeface="Calibri"/>
              </a:rPr>
              <a:t>coût</a:t>
            </a:r>
            <a:r>
              <a:rPr lang="en-US" dirty="0">
                <a:cs typeface="Calibri"/>
              </a:rPr>
              <a:t> d'investissement unique de la centrale), puis le coût fixe, qui est le coût annuel fixe de l'exploitation et de l'entretien. Dans </a:t>
            </a:r>
            <a:r>
              <a:rPr lang="en-US" dirty="0" err="1">
                <a:cs typeface="Calibri"/>
              </a:rPr>
              <a:t>l’exemple</a:t>
            </a:r>
            <a:r>
              <a:rPr lang="en-US" dirty="0">
                <a:cs typeface="Calibri"/>
              </a:rPr>
              <a:t> </a:t>
            </a:r>
            <a:r>
              <a:rPr lang="en-US" dirty="0" err="1">
                <a:cs typeface="Calibri"/>
              </a:rPr>
              <a:t>présenté</a:t>
            </a:r>
            <a:r>
              <a:rPr lang="en-US" dirty="0">
                <a:cs typeface="Calibri"/>
              </a:rPr>
              <a:t>, aucun coût variable n'a été attribué à la centrale à biomasse. Enfin, nous avons la durée de vie opérationnelle, qui est la durée de vie prévue de la </a:t>
            </a:r>
            <a:r>
              <a:rPr lang="en-US" dirty="0" err="1">
                <a:cs typeface="Calibri"/>
              </a:rPr>
              <a:t>technologie</a:t>
            </a:r>
            <a:r>
              <a:rPr lang="en-US" dirty="0">
                <a:cs typeface="Calibri"/>
              </a:rPr>
              <a:t> (</a:t>
            </a:r>
            <a:r>
              <a:rPr lang="en-US" dirty="0" err="1">
                <a:cs typeface="Calibri"/>
              </a:rPr>
              <a:t>en</a:t>
            </a:r>
            <a:r>
              <a:rPr lang="en-US" dirty="0">
                <a:cs typeface="Calibri"/>
              </a:rPr>
              <a:t> </a:t>
            </a:r>
            <a:r>
              <a:rPr lang="en-US" dirty="0" err="1">
                <a:cs typeface="Calibri"/>
              </a:rPr>
              <a:t>années</a:t>
            </a:r>
            <a:r>
              <a:rPr lang="en-US" dirty="0">
                <a:cs typeface="Calibri"/>
              </a:rPr>
              <a:t>). Les données de </a:t>
            </a:r>
            <a:r>
              <a:rPr lang="en-US" dirty="0" err="1">
                <a:cs typeface="Calibri"/>
              </a:rPr>
              <a:t>cet</a:t>
            </a:r>
            <a:r>
              <a:rPr lang="en-US" dirty="0">
                <a:cs typeface="Calibri"/>
              </a:rPr>
              <a:t> </a:t>
            </a:r>
            <a:r>
              <a:rPr lang="en-US" dirty="0" err="1">
                <a:cs typeface="Calibri"/>
              </a:rPr>
              <a:t>exemple</a:t>
            </a:r>
            <a:r>
              <a:rPr lang="en-US" dirty="0">
                <a:cs typeface="Calibri"/>
              </a:rPr>
              <a:t> </a:t>
            </a:r>
            <a:r>
              <a:rPr lang="en-US" dirty="0" err="1">
                <a:cs typeface="Calibri"/>
              </a:rPr>
              <a:t>représentent</a:t>
            </a:r>
            <a:r>
              <a:rPr lang="en-US" dirty="0">
                <a:cs typeface="Calibri"/>
              </a:rPr>
              <a:t> le fait que la centrale à biomasse devrait fonctionner pendant 40 ans.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 diapositive </a:t>
            </a:r>
            <a:r>
              <a:rPr lang="en-US" dirty="0" err="1">
                <a:cs typeface="Calibri"/>
              </a:rPr>
              <a:t>illustre</a:t>
            </a:r>
            <a:r>
              <a:rPr lang="en-US" dirty="0">
                <a:cs typeface="Calibri"/>
              </a:rPr>
              <a:t> la représentation d'une centrale électrique à biomasse dans un système énergétique de référence, y compris l'utilisation des codes de la convention de nomenclature générique. Nous pouvons voir que la centrale électrique à biomasse est une technologie dont le combustible d'entrée est la biomasse et le combustible de sortie l'électricité. Dans un modèle, nous pouvons vouloir modéliser plusieurs types de </a:t>
            </a:r>
            <a:r>
              <a:rPr lang="en-US" dirty="0" err="1">
                <a:cs typeface="Calibri"/>
              </a:rPr>
              <a:t>centrales</a:t>
            </a:r>
            <a:r>
              <a:rPr lang="en-US" dirty="0">
                <a:cs typeface="Calibri"/>
              </a:rPr>
              <a:t> </a:t>
            </a:r>
            <a:r>
              <a:rPr lang="en-US" dirty="0" err="1">
                <a:cs typeface="Calibri"/>
              </a:rPr>
              <a:t>thermiques</a:t>
            </a:r>
            <a:r>
              <a:rPr lang="en-US" dirty="0">
                <a:cs typeface="Calibri"/>
              </a:rPr>
              <a:t> à biomasse, par exemple une centrale </a:t>
            </a:r>
            <a:r>
              <a:rPr lang="en-US" dirty="0" err="1">
                <a:cs typeface="Calibri"/>
              </a:rPr>
              <a:t>thermique</a:t>
            </a:r>
            <a:r>
              <a:rPr lang="en-US" dirty="0">
                <a:cs typeface="Calibri"/>
              </a:rPr>
              <a:t> conventionnelle à biomasse et une centrale de production combinée de chaleur et d'électricité. Dans ce cas, nous pourrions distinguer les types de technologie en adaptant leurs noms de code, par exemple en utilisant les </a:t>
            </a:r>
            <a:r>
              <a:rPr lang="en-US" dirty="0" err="1">
                <a:cs typeface="Calibri"/>
              </a:rPr>
              <a:t>termes</a:t>
            </a:r>
            <a:r>
              <a:rPr lang="en-US" dirty="0">
                <a:cs typeface="Calibri"/>
              </a:rPr>
              <a:t> PWRBIO001 et PWRBIO002. </a:t>
            </a:r>
            <a:r>
              <a:rPr lang="en-US" dirty="0" err="1">
                <a:cs typeface="Calibri"/>
              </a:rPr>
              <a:t>Cette</a:t>
            </a:r>
            <a:r>
              <a:rPr lang="en-US" dirty="0">
                <a:cs typeface="Calibri"/>
              </a:rPr>
              <a:t> diapositive </a:t>
            </a:r>
            <a:r>
              <a:rPr lang="en-US" dirty="0" err="1">
                <a:cs typeface="Calibri"/>
              </a:rPr>
              <a:t>présente</a:t>
            </a:r>
            <a:r>
              <a:rPr lang="en-US" dirty="0">
                <a:cs typeface="Calibri"/>
              </a:rPr>
              <a:t> également un exemple de calcul du ratio d'activité des intrants pour une centrale </a:t>
            </a:r>
            <a:r>
              <a:rPr lang="en-US" dirty="0" err="1">
                <a:cs typeface="Calibri"/>
              </a:rPr>
              <a:t>thermique</a:t>
            </a:r>
            <a:r>
              <a:rPr lang="en-US" dirty="0">
                <a:cs typeface="Calibri"/>
              </a:rPr>
              <a:t> à la biomasse. Nous savons que le combustible de sortie est l'électricité, et nous </a:t>
            </a:r>
            <a:r>
              <a:rPr lang="en-US" dirty="0" err="1">
                <a:cs typeface="Calibri"/>
              </a:rPr>
              <a:t>définissons</a:t>
            </a:r>
            <a:r>
              <a:rPr lang="en-US" dirty="0">
                <a:cs typeface="Calibri"/>
              </a:rPr>
              <a:t> le rapport d'activité de sortie comme ayant une valeur de 1 par </a:t>
            </a:r>
            <a:r>
              <a:rPr lang="en-US" dirty="0" err="1">
                <a:cs typeface="Calibri"/>
              </a:rPr>
              <a:t>défaut</a:t>
            </a:r>
            <a:r>
              <a:rPr lang="en-US" dirty="0">
                <a:cs typeface="Calibri"/>
              </a:rPr>
              <a:t> (</a:t>
            </a:r>
            <a:r>
              <a:rPr lang="en-US" dirty="0" err="1">
                <a:cs typeface="Calibri"/>
              </a:rPr>
              <a:t>comme</a:t>
            </a:r>
            <a:r>
              <a:rPr lang="en-US" dirty="0">
                <a:cs typeface="Calibri"/>
              </a:rPr>
              <a:t> dans les </a:t>
            </a:r>
            <a:r>
              <a:rPr lang="en-US" dirty="0" err="1">
                <a:cs typeface="Calibri"/>
              </a:rPr>
              <a:t>exemples</a:t>
            </a:r>
            <a:r>
              <a:rPr lang="en-US" dirty="0">
                <a:cs typeface="Calibri"/>
              </a:rPr>
              <a:t> </a:t>
            </a:r>
            <a:r>
              <a:rPr lang="en-US" dirty="0" err="1">
                <a:cs typeface="Calibri"/>
              </a:rPr>
              <a:t>précédents</a:t>
            </a:r>
            <a:r>
              <a:rPr lang="en-US" dirty="0">
                <a:cs typeface="Calibri"/>
              </a:rPr>
              <a:t>). Par conséquent, comme pour les </a:t>
            </a:r>
            <a:r>
              <a:rPr lang="en-US" dirty="0" err="1">
                <a:cs typeface="Calibri"/>
              </a:rPr>
              <a:t>centrales</a:t>
            </a:r>
            <a:r>
              <a:rPr lang="en-US" dirty="0">
                <a:cs typeface="Calibri"/>
              </a:rPr>
              <a:t> </a:t>
            </a:r>
            <a:r>
              <a:rPr lang="en-US" dirty="0" err="1">
                <a:cs typeface="Calibri"/>
              </a:rPr>
              <a:t>thermiques</a:t>
            </a:r>
            <a:r>
              <a:rPr lang="en-US" dirty="0">
                <a:cs typeface="Calibri"/>
              </a:rPr>
              <a:t> à </a:t>
            </a:r>
            <a:r>
              <a:rPr lang="en-US" dirty="0" err="1">
                <a:cs typeface="Calibri"/>
              </a:rPr>
              <a:t>énergie</a:t>
            </a:r>
            <a:r>
              <a:rPr lang="en-US" dirty="0">
                <a:cs typeface="Calibri"/>
              </a:rPr>
              <a:t> </a:t>
            </a:r>
            <a:r>
              <a:rPr lang="en-US" dirty="0" err="1">
                <a:cs typeface="Calibri"/>
              </a:rPr>
              <a:t>fossile</a:t>
            </a:r>
            <a:r>
              <a:rPr lang="en-US" dirty="0">
                <a:cs typeface="Calibri"/>
              </a:rPr>
              <a:t> </a:t>
            </a:r>
            <a:r>
              <a:rPr lang="en-US" dirty="0" err="1">
                <a:cs typeface="Calibri"/>
              </a:rPr>
              <a:t>présentés</a:t>
            </a:r>
            <a:r>
              <a:rPr lang="en-US" dirty="0">
                <a:cs typeface="Calibri"/>
              </a:rPr>
              <a:t> au Cours 6, nous pouvons calculer le ratio d'activité en entrée en utilisant la formule 1 divisé par l'efficacité, dans ce cas 1 divisé par 0,35, ce qui donne un ratio d'activité en entrée </a:t>
            </a:r>
            <a:r>
              <a:rPr lang="en-US" dirty="0" err="1">
                <a:cs typeface="Calibri"/>
              </a:rPr>
              <a:t>d’approximativement</a:t>
            </a:r>
            <a:r>
              <a:rPr lang="en-US" dirty="0">
                <a:cs typeface="Calibri"/>
              </a:rPr>
              <a:t> 2,86. Cette valeur serait attribuée à la biomasse, puisque nous savons qu'il s'agit du combustible d'entrée d'une centrale </a:t>
            </a:r>
            <a:r>
              <a:rPr lang="en-US" dirty="0" err="1">
                <a:cs typeface="Calibri"/>
              </a:rPr>
              <a:t>thermique</a:t>
            </a:r>
            <a:r>
              <a:rPr lang="en-US" dirty="0">
                <a:cs typeface="Calibri"/>
              </a:rPr>
              <a:t> à biomasse.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centrales géothermiques utilisent la chaleur naturelle de la Terre. Au fur et à mesure que l'on descend sous la surface de la Terre, les températures augmentent et l'on peut trouver de l'eau chaude et de la </a:t>
            </a:r>
            <a:r>
              <a:rPr lang="en-US" dirty="0" err="1">
                <a:cs typeface="Calibri"/>
              </a:rPr>
              <a:t>vapeur</a:t>
            </a:r>
            <a:r>
              <a:rPr lang="en-US" dirty="0">
                <a:cs typeface="Calibri"/>
              </a:rPr>
              <a:t> </a:t>
            </a:r>
            <a:r>
              <a:rPr lang="en-US" dirty="0" err="1">
                <a:cs typeface="Calibri"/>
              </a:rPr>
              <a:t>d'eau</a:t>
            </a:r>
            <a:r>
              <a:rPr lang="en-US" dirty="0">
                <a:cs typeface="Calibri"/>
              </a:rPr>
              <a:t>. Les centrales géothermiques utilisent cette eau chaude et cette vapeur pour faire tourner des turbines qui entraînent ensuite un générateur pour produire de l'électricité. L'activité géothermique nécessaire pour produire de l'énergie de cette manière est concentrée autour des zones à forte activité tectonique et volcanique. Ceci signifie que seuls certains endroits disposent de ressources géothermiques suffisantes pour alimenter les centrales géothermiques. La capacité mondiale de production d'énergie géothermique est concentrée aux États-Unis, aux Philippines, en Indonésie, au Kenya et en Nouvelle-Zélande (IRENA, 2017).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Bien que le potentiel de production d'énergie géothermique soit important dans les pays qui </a:t>
            </a:r>
            <a:r>
              <a:rPr lang="en-US" dirty="0" err="1">
                <a:cs typeface="Calibri"/>
              </a:rPr>
              <a:t>disposent</a:t>
            </a:r>
            <a:r>
              <a:rPr lang="en-US" dirty="0">
                <a:cs typeface="Calibri"/>
              </a:rPr>
              <a:t> de </a:t>
            </a:r>
            <a:r>
              <a:rPr lang="en-US" dirty="0" err="1">
                <a:cs typeface="Calibri"/>
              </a:rPr>
              <a:t>grandes</a:t>
            </a:r>
            <a:r>
              <a:rPr lang="en-US" dirty="0">
                <a:cs typeface="Calibri"/>
              </a:rPr>
              <a:t> ressources géothermiques, il existe des obstacles environnementaux et sociaux potentiels dont nous devons être conscients, comme c'est le cas pour toutes les technologies de production d'énergie. Tout d'abord, les centrales géothermiques ont souvent des coûts d'investissement élevés et les processus d'exploration nécessaires pour évaluer les ressources géothermiques potentielles peuvent être très risqués et coûteux. Ces facteurs peuvent rendre difficile l'obtention du financement initial nécessaire à un projet géothermique, tout comme les obstacles administratifs associés au processus d'exploration. De plus, la création d'une centrale géothermique peut impliquer la conversion de terres naturelles précédemment inutilisées. Cela peut affecter la biodiversité et les paysages locaux et créer des perturbations pour les communautés locales, par exemple en raison de la pollution sonore ou visuelle. Bien que ces aspects environnementaux et sociaux doivent être pris en compte, les impacts peuvent être minimisés et la production d'énergie géothermique présente de nombreux avantages et peut jouer un rôle clé dans les systèmes énergétiques nationaux.</a:t>
            </a:r>
            <a:endParaRPr lang="en-US" dirty="0">
              <a:cs typeface="+mn-l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www.irena.org/publications/2017/Aug/Geothermal-power-Technology-brief"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irena.org/publications/2017/Aug/Geothermal-power-Technology-brief" TargetMode="External"/><Relationship Id="rId3" Type="http://schemas.openxmlformats.org/officeDocument/2006/relationships/image" Target="../media/image3.jpeg"/><Relationship Id="rId7" Type="http://schemas.openxmlformats.org/officeDocument/2006/relationships/hyperlink" Target="https://creativecommons.org/licenses/by/3.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ourworldindata.org/grapher/installed-geothermal-capacity" TargetMode="External"/><Relationship Id="rId5" Type="http://schemas.openxmlformats.org/officeDocument/2006/relationships/image" Target="../media/image10.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publications.jrc.ec.europa.eu/repository/bitstream/JRC118432/jrc118432_jrc118432_reviewed_by_ipo.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hyperlink" Target="https://www.irena.org/publications/2017/Aug/Geothermal-power-Technology-brief"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doi.org/10.5281/zenodo.4585607&#8203;" TargetMode="Externa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hyperlink" Target="http://doi.org/10.5281/zenodo.4585607&#820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creativecommons.org/licenses/by/3.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ourworldindata.org/grapher/modern-renewable-energy-consumption" TargetMode="External"/><Relationship Id="rId5" Type="http://schemas.openxmlformats.org/officeDocument/2006/relationships/image" Target="../media/image14.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publications.jrc.ec.europa.eu/repository/bitstream/JRC118432/jrc118432_jrc118432_reviewed_by_ipo.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creativecommons.org/licenses/by-sa/4.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commons.wikimedia.org/w/index.php?curid=60375907" TargetMode="External"/><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eg"/><Relationship Id="rId7"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hyperlink" Target="http://doi.org/10.5281/zenodo.4585607&#820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doi.org/10.5281/zenodo.4585607&#8203;" TargetMode="External"/><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publications.jrc.ec.europa.eu/repository/bitstream/JRC118432/jrc118432_jrc118432_reviewed_by_ipo.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62135710@N03/13454164705"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doi.org/10.5281/zenodo.458563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creativecommons.org/licenses/by/3.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ourworldindata.org/grapher/global-primary-energy-share-inc-biomass" TargetMode="Externa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publications.jrc.ec.europa.eu/repository/bitstream/JRC118432/jrc118432_jrc118432_reviewed_by_ipo.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9C815725-25F9-B14A-9E1C-A77755041996}"/>
              </a:ext>
            </a:extLst>
          </p:cNvPr>
          <p:cNvPicPr>
            <a:picLocks noChangeAspect="1"/>
          </p:cNvPicPr>
          <p:nvPr/>
        </p:nvPicPr>
        <p:blipFill>
          <a:blip r:embed="rId3"/>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2F0A218B-B7C1-F94F-8C17-0597FA6660F4}"/>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408040" y="3033426"/>
            <a:ext cx="4054778" cy="646331"/>
          </a:xfrm>
          <a:prstGeom prst="rect">
            <a:avLst/>
          </a:prstGeom>
          <a:noFill/>
        </p:spPr>
        <p:txBody>
          <a:bodyPr wrap="square" lIns="91440" tIns="45720" rIns="91440" bIns="45720" rtlCol="0" anchor="b">
            <a:spAutoFit/>
          </a:bodyPr>
          <a:lstStyle/>
          <a:p>
            <a:r>
              <a:rPr lang="fr-FR" b="1" dirty="0">
                <a:latin typeface="Open Sans ExtraBold"/>
                <a:ea typeface="Open Sans ExtraBold" panose="020B0606030504020204" pitchFamily="34" charset="0"/>
                <a:cs typeface="Open Sans ExtraBold" panose="020B0606030504020204" pitchFamily="34" charset="0"/>
              </a:rPr>
              <a:t>La modélisation et la flexibilité du secteur énergétique</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408040" y="3635417"/>
            <a:ext cx="7986787"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Cours 7 </a:t>
            </a:r>
            <a:r>
              <a:rPr lang="en-ZA" sz="4400" b="1" dirty="0">
                <a:latin typeface="Open Sans ExtraBold"/>
                <a:ea typeface="Open Sans ExtraBold" panose="020B0606030504020204" pitchFamily="34" charset="0"/>
                <a:cs typeface="Open Sans ExtraBold" panose="020B0606030504020204" pitchFamily="34" charset="0"/>
              </a:rPr>
              <a:t>BIOMASSE, GÉOTHERMIE, HYDROÉLECTRICITÉ ET CENTRALES NUCLÉAIRES</a:t>
            </a:r>
            <a:endParaRPr lang="en-US" sz="4400" b="1" dirty="0">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397013"/>
            <a:ext cx="1128213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7.2.2 Aspects environnementaux et sociaux des centrales géothermiques </a:t>
            </a:r>
          </a:p>
        </p:txBody>
      </p:sp>
      <p:sp>
        <p:nvSpPr>
          <p:cNvPr id="11" name="Title 10">
            <a:extLst>
              <a:ext uri="{FF2B5EF4-FFF2-40B4-BE49-F238E27FC236}">
                <a16:creationId xmlns:a16="http://schemas.microsoft.com/office/drawing/2014/main" id="{63A29263-8FDD-43B3-8131-47D2A16C275C}"/>
              </a:ext>
            </a:extLst>
          </p:cNvPr>
          <p:cNvSpPr txBox="1">
            <a:spLocks/>
          </p:cNvSpPr>
          <p:nvPr/>
        </p:nvSpPr>
        <p:spPr>
          <a:xfrm>
            <a:off x="895874" y="3238"/>
            <a:ext cx="11107236"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Introduction aux centrales géothermiques</a:t>
            </a:r>
            <a:endParaRPr lang="en-GB" sz="4400" dirty="0">
              <a:latin typeface="Open Sans"/>
              <a:ea typeface="Open Sans" panose="020B0606030504020204" pitchFamily="34" charset="0"/>
              <a:cs typeface="Open Sans" panose="020B0606030504020204" pitchFamily="34" charset="0"/>
            </a:endParaRPr>
          </a:p>
        </p:txBody>
      </p:sp>
      <p:graphicFrame>
        <p:nvGraphicFramePr>
          <p:cNvPr id="3" name="Diagram 6">
            <a:extLst>
              <a:ext uri="{FF2B5EF4-FFF2-40B4-BE49-F238E27FC236}">
                <a16:creationId xmlns:a16="http://schemas.microsoft.com/office/drawing/2014/main" id="{A54F7CCD-21FE-4A8A-AB84-108930DCEB10}"/>
              </a:ext>
            </a:extLst>
          </p:cNvPr>
          <p:cNvGraphicFramePr/>
          <p:nvPr>
            <p:extLst>
              <p:ext uri="{D42A27DB-BD31-4B8C-83A1-F6EECF244321}">
                <p14:modId xmlns:p14="http://schemas.microsoft.com/office/powerpoint/2010/main" val="1585602954"/>
              </p:ext>
            </p:extLst>
          </p:nvPr>
        </p:nvGraphicFramePr>
        <p:xfrm>
          <a:off x="3177397" y="1945257"/>
          <a:ext cx="5334000" cy="4117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xtBox 19">
            <a:extLst>
              <a:ext uri="{FF2B5EF4-FFF2-40B4-BE49-F238E27FC236}">
                <a16:creationId xmlns:a16="http://schemas.microsoft.com/office/drawing/2014/main" id="{050F5D43-4CED-449B-AA69-9C51BDEDC5F5}"/>
              </a:ext>
            </a:extLst>
          </p:cNvPr>
          <p:cNvSpPr txBox="1"/>
          <p:nvPr/>
        </p:nvSpPr>
        <p:spPr>
          <a:xfrm>
            <a:off x="4681182" y="3693866"/>
            <a:ext cx="234741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cs typeface="Calibri"/>
              </a:rPr>
              <a:t>Aspects </a:t>
            </a:r>
            <a:r>
              <a:rPr lang="en-GB" b="1" dirty="0" err="1">
                <a:cs typeface="Calibri"/>
              </a:rPr>
              <a:t>environnementaux</a:t>
            </a:r>
            <a:r>
              <a:rPr lang="en-GB" b="1" dirty="0">
                <a:cs typeface="Calibri"/>
              </a:rPr>
              <a:t> et </a:t>
            </a:r>
            <a:r>
              <a:rPr lang="en-GB" b="1" dirty="0" err="1">
                <a:cs typeface="Calibri"/>
              </a:rPr>
              <a:t>sociaux</a:t>
            </a:r>
            <a:r>
              <a:rPr lang="en-GB" b="1" dirty="0">
                <a:cs typeface="Calibri"/>
              </a:rPr>
              <a:t> des </a:t>
            </a:r>
            <a:r>
              <a:rPr lang="en-GB" b="1" dirty="0" err="1">
                <a:cs typeface="Calibri"/>
              </a:rPr>
              <a:t>centrales</a:t>
            </a:r>
            <a:r>
              <a:rPr lang="en-GB" b="1" dirty="0">
                <a:cs typeface="Calibri"/>
              </a:rPr>
              <a:t> </a:t>
            </a:r>
            <a:r>
              <a:rPr lang="en-GB" b="1" dirty="0" err="1">
                <a:cs typeface="Calibri"/>
              </a:rPr>
              <a:t>géothermiques</a:t>
            </a:r>
            <a:endParaRPr lang="en-GB" b="1" dirty="0">
              <a:cs typeface="Calibri"/>
            </a:endParaRPr>
          </a:p>
        </p:txBody>
      </p:sp>
      <p:sp>
        <p:nvSpPr>
          <p:cNvPr id="42" name="Rectangle 41">
            <a:extLst>
              <a:ext uri="{FF2B5EF4-FFF2-40B4-BE49-F238E27FC236}">
                <a16:creationId xmlns:a16="http://schemas.microsoft.com/office/drawing/2014/main" id="{C9D86065-F038-4050-B39C-7824B7338378}"/>
              </a:ext>
            </a:extLst>
          </p:cNvPr>
          <p:cNvSpPr/>
          <p:nvPr/>
        </p:nvSpPr>
        <p:spPr>
          <a:xfrm>
            <a:off x="9834114" y="6071906"/>
            <a:ext cx="3457467"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(Concepts de l'</a:t>
            </a:r>
            <a:r>
              <a:rPr lang="en-US" sz="1000" dirty="0">
                <a:latin typeface="Open Sans"/>
                <a:ea typeface="Open Sans" panose="020B0606030504020204" pitchFamily="34" charset="0"/>
                <a:cs typeface="Open Sans" panose="020B0606030504020204" pitchFamily="34" charset="0"/>
                <a:hlinkClick r:id="rId9"/>
              </a:rPr>
              <a:t>IRENA, 2017</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772688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364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4" y="1397013"/>
            <a:ext cx="990528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7.2.3 Rôle des centrales géothermiques dans les systèmes énergétiques </a:t>
            </a:r>
          </a:p>
        </p:txBody>
      </p:sp>
      <p:sp>
        <p:nvSpPr>
          <p:cNvPr id="11" name="Title 10">
            <a:extLst>
              <a:ext uri="{FF2B5EF4-FFF2-40B4-BE49-F238E27FC236}">
                <a16:creationId xmlns:a16="http://schemas.microsoft.com/office/drawing/2014/main" id="{F8A8D428-0DF9-4613-A19E-3720F8FB756B}"/>
              </a:ext>
            </a:extLst>
          </p:cNvPr>
          <p:cNvSpPr txBox="1">
            <a:spLocks/>
          </p:cNvSpPr>
          <p:nvPr/>
        </p:nvSpPr>
        <p:spPr>
          <a:xfrm>
            <a:off x="895874" y="3238"/>
            <a:ext cx="10076926"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Introduction aux centrales géothermiques</a:t>
            </a:r>
            <a:endParaRPr lang="en-GB" sz="4400" dirty="0">
              <a:latin typeface="Open Sans"/>
              <a:ea typeface="Open Sans" panose="020B0606030504020204" pitchFamily="34" charset="0"/>
              <a:cs typeface="Open Sans" panose="020B0606030504020204" pitchFamily="34" charset="0"/>
            </a:endParaRPr>
          </a:p>
        </p:txBody>
      </p:sp>
      <p:pic>
        <p:nvPicPr>
          <p:cNvPr id="3" name="Graphic 6">
            <a:extLst>
              <a:ext uri="{FF2B5EF4-FFF2-40B4-BE49-F238E27FC236}">
                <a16:creationId xmlns:a16="http://schemas.microsoft.com/office/drawing/2014/main" id="{05B798D6-BA85-486F-A396-BC7E1420AF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28513" y="1837950"/>
            <a:ext cx="5934972" cy="4236752"/>
          </a:xfrm>
          <a:prstGeom prst="rect">
            <a:avLst/>
          </a:prstGeom>
        </p:spPr>
      </p:pic>
      <p:sp>
        <p:nvSpPr>
          <p:cNvPr id="7" name="Rectangle 6">
            <a:extLst>
              <a:ext uri="{FF2B5EF4-FFF2-40B4-BE49-F238E27FC236}">
                <a16:creationId xmlns:a16="http://schemas.microsoft.com/office/drawing/2014/main" id="{026CBA57-9D0C-4C91-BD7B-925FC5185C49}"/>
              </a:ext>
            </a:extLst>
          </p:cNvPr>
          <p:cNvSpPr/>
          <p:nvPr/>
        </p:nvSpPr>
        <p:spPr>
          <a:xfrm>
            <a:off x="3128513" y="6071906"/>
            <a:ext cx="4268574"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(Source de l'image : Our World in Data, </a:t>
            </a:r>
            <a:r>
              <a:rPr lang="en-US" sz="1000" dirty="0">
                <a:latin typeface="Open Sans"/>
                <a:ea typeface="Open Sans" panose="020B0606030504020204" pitchFamily="34" charset="0"/>
                <a:cs typeface="Open Sans" panose="020B0606030504020204" pitchFamily="34" charset="0"/>
                <a:hlinkClick r:id="rId6"/>
              </a:rPr>
              <a:t>image</a:t>
            </a:r>
            <a:r>
              <a:rPr lang="en-US" sz="1000" dirty="0">
                <a:latin typeface="Open Sans"/>
                <a:ea typeface="Open Sans" panose="020B0606030504020204" pitchFamily="34" charset="0"/>
                <a:cs typeface="Open Sans" panose="020B0606030504020204" pitchFamily="34" charset="0"/>
              </a:rPr>
              <a:t>, licence : </a:t>
            </a:r>
            <a:r>
              <a:rPr lang="en-US" sz="1000" dirty="0">
                <a:latin typeface="Open Sans"/>
                <a:ea typeface="Open Sans" panose="020B0606030504020204" pitchFamily="34" charset="0"/>
                <a:cs typeface="Open Sans" panose="020B0606030504020204" pitchFamily="34" charset="0"/>
                <a:hlinkClick r:id="rId7"/>
              </a:rPr>
              <a:t>CC BY 3.0</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1876F5D8-0416-48E6-87BE-34DB9678E815}"/>
              </a:ext>
            </a:extLst>
          </p:cNvPr>
          <p:cNvSpPr/>
          <p:nvPr/>
        </p:nvSpPr>
        <p:spPr>
          <a:xfrm>
            <a:off x="9834114" y="6071906"/>
            <a:ext cx="3457467"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(Concepts de l'</a:t>
            </a:r>
            <a:r>
              <a:rPr lang="en-US" sz="1000" dirty="0">
                <a:latin typeface="Open Sans"/>
                <a:ea typeface="Open Sans" panose="020B0606030504020204" pitchFamily="34" charset="0"/>
                <a:cs typeface="Open Sans" panose="020B0606030504020204" pitchFamily="34" charset="0"/>
                <a:hlinkClick r:id="rId8"/>
              </a:rPr>
              <a:t>IRENA, 2017</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96403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915969" y="1397013"/>
            <a:ext cx="884897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7.2.4 Centrales géothermiques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a:t>
            </a:r>
          </a:p>
        </p:txBody>
      </p:sp>
      <p:sp>
        <p:nvSpPr>
          <p:cNvPr id="11" name="Title 10">
            <a:extLst>
              <a:ext uri="{FF2B5EF4-FFF2-40B4-BE49-F238E27FC236}">
                <a16:creationId xmlns:a16="http://schemas.microsoft.com/office/drawing/2014/main" id="{8270D858-B8FC-4FF6-82DB-64B9F30D8616}"/>
              </a:ext>
            </a:extLst>
          </p:cNvPr>
          <p:cNvSpPr txBox="1">
            <a:spLocks/>
          </p:cNvSpPr>
          <p:nvPr/>
        </p:nvSpPr>
        <p:spPr>
          <a:xfrm>
            <a:off x="895874" y="3238"/>
            <a:ext cx="11029963"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Introduction aux centrales géothermiques</a:t>
            </a:r>
            <a:endParaRPr lang="en-GB" sz="4400" dirty="0">
              <a:latin typeface="Open Sans"/>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254D0B1E-30C6-47A5-9BF4-3A2804B5A938}"/>
              </a:ext>
            </a:extLst>
          </p:cNvPr>
          <p:cNvSpPr/>
          <p:nvPr/>
        </p:nvSpPr>
        <p:spPr>
          <a:xfrm>
            <a:off x="901592" y="1885842"/>
            <a:ext cx="8863353" cy="464742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Exemple de données de centrales géothermiques pour les paramètres clés d'OSeMOSYS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Facteur de capacité : </a:t>
            </a:r>
            <a:r>
              <a:rPr lang="en-ZA" sz="2000" dirty="0">
                <a:solidFill>
                  <a:srgbClr val="000000"/>
                </a:solidFill>
                <a:latin typeface="Open Sans"/>
                <a:ea typeface="Open Sans" panose="020B0606030504020204" pitchFamily="34" charset="0"/>
                <a:cs typeface="Open Sans" panose="020B0606030504020204" pitchFamily="34" charset="0"/>
              </a:rPr>
              <a:t>0,85</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Efficacité : </a:t>
            </a:r>
            <a:r>
              <a:rPr lang="en-ZA" sz="2000" dirty="0">
                <a:solidFill>
                  <a:srgbClr val="000000"/>
                </a:solidFill>
                <a:latin typeface="Open Sans"/>
                <a:ea typeface="Open Sans" panose="020B0606030504020204" pitchFamily="34" charset="0"/>
                <a:cs typeface="Open Sans" panose="020B0606030504020204" pitchFamily="34" charset="0"/>
              </a:rPr>
              <a:t>80</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Coût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b="1" dirty="0" err="1">
                <a:solidFill>
                  <a:srgbClr val="000000"/>
                </a:solidFill>
                <a:latin typeface="Open Sans"/>
                <a:ea typeface="Open Sans" panose="020B0606030504020204" pitchFamily="34" charset="0"/>
                <a:cs typeface="Open Sans" panose="020B0606030504020204" pitchFamily="34" charset="0"/>
              </a:rPr>
              <a:t>en</a:t>
            </a:r>
            <a:r>
              <a:rPr lang="en-ZA" sz="2000" b="1" dirty="0">
                <a:solidFill>
                  <a:srgbClr val="000000"/>
                </a:solidFill>
                <a:latin typeface="Open Sans"/>
                <a:ea typeface="Open Sans" panose="020B0606030504020204" pitchFamily="34" charset="0"/>
                <a:cs typeface="Open Sans" panose="020B0606030504020204" pitchFamily="34" charset="0"/>
              </a:rPr>
              <a:t> capital : </a:t>
            </a:r>
            <a:r>
              <a:rPr lang="en-ZA" sz="2000" dirty="0">
                <a:solidFill>
                  <a:srgbClr val="000000"/>
                </a:solidFill>
                <a:latin typeface="Open Sans"/>
                <a:ea typeface="Open Sans" panose="020B0606030504020204" pitchFamily="34" charset="0"/>
                <a:cs typeface="Open Sans" panose="020B0606030504020204" pitchFamily="34" charset="0"/>
              </a:rPr>
              <a:t>3100 $/kW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Coût fixe : </a:t>
            </a:r>
            <a:r>
              <a:rPr lang="en-ZA" sz="2000" dirty="0">
                <a:solidFill>
                  <a:srgbClr val="000000"/>
                </a:solidFill>
                <a:latin typeface="Open Sans"/>
                <a:ea typeface="Open Sans" panose="020B0606030504020204" pitchFamily="34" charset="0"/>
                <a:cs typeface="Open Sans" panose="020B0606030504020204" pitchFamily="34" charset="0"/>
              </a:rPr>
              <a:t>60 $/kW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Durée de vie opérationnelle : </a:t>
            </a:r>
            <a:r>
              <a:rPr lang="en-ZA" sz="2000" dirty="0">
                <a:solidFill>
                  <a:srgbClr val="000000"/>
                </a:solidFill>
                <a:latin typeface="Open Sans"/>
                <a:ea typeface="Open Sans" panose="020B0606030504020204" pitchFamily="34" charset="0"/>
                <a:cs typeface="Open Sans" panose="020B0606030504020204" pitchFamily="34" charset="0"/>
              </a:rPr>
              <a:t>25 </a:t>
            </a:r>
            <a:r>
              <a:rPr lang="en-ZA" sz="2000" dirty="0" err="1">
                <a:solidFill>
                  <a:srgbClr val="000000"/>
                </a:solidFill>
                <a:latin typeface="Open Sans"/>
                <a:ea typeface="Open Sans" panose="020B0606030504020204" pitchFamily="34" charset="0"/>
                <a:cs typeface="Open Sans" panose="020B0606030504020204" pitchFamily="34" charset="0"/>
              </a:rPr>
              <a:t>ans</a:t>
            </a:r>
            <a:r>
              <a:rPr lang="en-ZA" sz="2000" dirty="0">
                <a:solidFill>
                  <a:srgbClr val="000000"/>
                </a:solidFill>
                <a:latin typeface="Open Sans"/>
                <a:ea typeface="Open Sans" panose="020B0606030504020204" pitchFamily="34" charset="0"/>
                <a:cs typeface="Open Sans" panose="020B0606030504020204" pitchFamily="34" charset="0"/>
              </a:rPr>
              <a:t> </a:t>
            </a:r>
            <a:r>
              <a:rPr lang="en-GB" sz="2000" dirty="0">
                <a:latin typeface="Open Sans" panose="020B0606030504020204" pitchFamily="34" charset="0"/>
                <a:ea typeface="Open Sans" panose="020B0606030504020204" pitchFamily="34" charset="0"/>
                <a:cs typeface="Open Sans" panose="020B0606030504020204" pitchFamily="34" charset="0"/>
              </a:rPr>
              <a:t>Energy Projections for African Countries</a:t>
            </a:r>
            <a:endParaRPr lang="en-ZA" sz="2000"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F812D2C9-1E31-DF91-FB32-B3D0B5079547}"/>
              </a:ext>
            </a:extLst>
          </p:cNvPr>
          <p:cNvSpPr txBox="1"/>
          <p:nvPr/>
        </p:nvSpPr>
        <p:spPr>
          <a:xfrm>
            <a:off x="1033528" y="5886937"/>
            <a:ext cx="8380927" cy="369332"/>
          </a:xfrm>
          <a:prstGeom prst="rect">
            <a:avLst/>
          </a:prstGeom>
          <a:noFill/>
        </p:spPr>
        <p:txBody>
          <a:bodyPr wrap="square">
            <a:spAutoFit/>
          </a:bodyPr>
          <a:lstStyle/>
          <a:p>
            <a:pPr>
              <a:spcAft>
                <a:spcPts val="1200"/>
              </a:spcAft>
            </a:pPr>
            <a:r>
              <a:rPr lang="en-ZA" sz="1800" dirty="0">
                <a:solidFill>
                  <a:srgbClr val="000000"/>
                </a:solidFill>
                <a:ea typeface="+mn-lt"/>
                <a:cs typeface="+mn-lt"/>
              </a:rPr>
              <a:t>Source : </a:t>
            </a:r>
            <a:r>
              <a:rPr lang="en-ZA" sz="1800" dirty="0" err="1">
                <a:solidFill>
                  <a:srgbClr val="000000"/>
                </a:solidFill>
                <a:ea typeface="+mn-lt"/>
                <a:cs typeface="+mn-lt"/>
              </a:rPr>
              <a:t>Pappis</a:t>
            </a:r>
            <a:r>
              <a:rPr lang="en-ZA" sz="1800" dirty="0">
                <a:solidFill>
                  <a:srgbClr val="000000"/>
                </a:solidFill>
                <a:ea typeface="+mn-lt"/>
                <a:cs typeface="+mn-lt"/>
              </a:rPr>
              <a:t>, I. et al. (2019) </a:t>
            </a:r>
            <a:r>
              <a:rPr lang="en-ZA" sz="1800" dirty="0">
                <a:solidFill>
                  <a:srgbClr val="000000"/>
                </a:solidFill>
                <a:ea typeface="+mn-lt"/>
                <a:cs typeface="+mn-lt"/>
                <a:hlinkClick r:id="rId4"/>
              </a:rPr>
              <a:t>Energy Projections for African Countries</a:t>
            </a:r>
            <a:endParaRPr lang="en-ZA" dirty="0"/>
          </a:p>
        </p:txBody>
      </p:sp>
    </p:spTree>
    <p:extLst>
      <p:ext uri="{BB962C8B-B14F-4D97-AF65-F5344CB8AC3E}">
        <p14:creationId xmlns:p14="http://schemas.microsoft.com/office/powerpoint/2010/main" val="372016737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3" y="1411390"/>
            <a:ext cx="892648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7.2.5 Centrales géothermiques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2)</a:t>
            </a:r>
          </a:p>
        </p:txBody>
      </p:sp>
      <p:sp>
        <p:nvSpPr>
          <p:cNvPr id="11" name="Title 10">
            <a:extLst>
              <a:ext uri="{FF2B5EF4-FFF2-40B4-BE49-F238E27FC236}">
                <a16:creationId xmlns:a16="http://schemas.microsoft.com/office/drawing/2014/main" id="{EB98103D-DAF7-47C5-87CD-7465BFA85044}"/>
              </a:ext>
            </a:extLst>
          </p:cNvPr>
          <p:cNvSpPr txBox="1">
            <a:spLocks/>
          </p:cNvSpPr>
          <p:nvPr/>
        </p:nvSpPr>
        <p:spPr>
          <a:xfrm>
            <a:off x="895874" y="3238"/>
            <a:ext cx="6356264" cy="137773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Introduction aux centrales géothermiques</a:t>
            </a:r>
            <a:endParaRPr lang="en-GB" sz="4400" dirty="0">
              <a:latin typeface="Open Sans"/>
              <a:ea typeface="Open Sans" panose="020B0606030504020204" pitchFamily="34" charset="0"/>
              <a:cs typeface="Open Sans" panose="020B0606030504020204" pitchFamily="34" charset="0"/>
            </a:endParaRPr>
          </a:p>
        </p:txBody>
      </p:sp>
      <p:pic>
        <p:nvPicPr>
          <p:cNvPr id="7" name="Picture 7" descr="Diagram&#10;&#10;Description automatically generated">
            <a:extLst>
              <a:ext uri="{FF2B5EF4-FFF2-40B4-BE49-F238E27FC236}">
                <a16:creationId xmlns:a16="http://schemas.microsoft.com/office/drawing/2014/main" id="{92C10615-A6E5-42D1-BBA8-D78EA3F8328B}"/>
              </a:ext>
            </a:extLst>
          </p:cNvPr>
          <p:cNvPicPr>
            <a:picLocks noChangeAspect="1"/>
          </p:cNvPicPr>
          <p:nvPr/>
        </p:nvPicPr>
        <p:blipFill>
          <a:blip r:embed="rId4"/>
          <a:stretch>
            <a:fillRect/>
          </a:stretch>
        </p:blipFill>
        <p:spPr>
          <a:xfrm>
            <a:off x="3444816" y="1810314"/>
            <a:ext cx="4784784" cy="4459445"/>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7.2 Références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35821" y="1170083"/>
            <a:ext cx="593794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IRENA (2017), Geothermal Power : Technology Brief, Internation Renewable Energy Agency, Abu Dhabi.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https://www.irena.org/publications/2017/Aug/Geothermal-power-Technology-brief</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et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et Kougias, I., éditeur(s), EUR 29904 FR, Office des publications de l'Union européenne, Luxembourg, 2019, ISBN 978-92-76-12391-0, doi:10.2760/678700, JRC118432.</a:t>
            </a: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7.3.1 Aperçu des centrales hydroélectriques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Introduction aux centrales hydroélectriques </a:t>
            </a:r>
          </a:p>
        </p:txBody>
      </p:sp>
      <p:pic>
        <p:nvPicPr>
          <p:cNvPr id="7" name="Picture 7" descr="A picture containing mountain, sky, outdoor, nature&#10;&#10;Description automatically generated">
            <a:extLst>
              <a:ext uri="{FF2B5EF4-FFF2-40B4-BE49-F238E27FC236}">
                <a16:creationId xmlns:a16="http://schemas.microsoft.com/office/drawing/2014/main" id="{3448EDF5-E0F5-4354-90B5-E8146D9CD8C1}"/>
              </a:ext>
            </a:extLst>
          </p:cNvPr>
          <p:cNvPicPr>
            <a:picLocks noChangeAspect="1"/>
          </p:cNvPicPr>
          <p:nvPr/>
        </p:nvPicPr>
        <p:blipFill>
          <a:blip r:embed="rId4"/>
          <a:stretch>
            <a:fillRect/>
          </a:stretch>
        </p:blipFill>
        <p:spPr>
          <a:xfrm>
            <a:off x="3348563" y="1954924"/>
            <a:ext cx="5494874" cy="4126702"/>
          </a:xfrm>
          <a:prstGeom prst="rect">
            <a:avLst/>
          </a:prstGeom>
        </p:spPr>
      </p:pic>
      <p:sp>
        <p:nvSpPr>
          <p:cNvPr id="9" name="TextBox 8">
            <a:extLst>
              <a:ext uri="{FF2B5EF4-FFF2-40B4-BE49-F238E27FC236}">
                <a16:creationId xmlns:a16="http://schemas.microsoft.com/office/drawing/2014/main" id="{2F7CC21E-497E-4AEB-87DC-70F6EBA9924C}"/>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de : </a:t>
            </a:r>
            <a:r>
              <a:rPr lang="en-US" sz="1000" dirty="0">
                <a:latin typeface="Open Sans"/>
                <a:ea typeface="Open Sans" panose="020B0606030504020204" pitchFamily="34" charset="0"/>
                <a:cs typeface="Open Sans" panose="020B0606030504020204" pitchFamily="34" charset="0"/>
                <a:hlinkClick r:id="rId5"/>
              </a:rPr>
              <a:t>Shivakumar et al. (2021)</a:t>
            </a:r>
          </a:p>
        </p:txBody>
      </p:sp>
    </p:spTree>
    <p:extLst>
      <p:ext uri="{BB962C8B-B14F-4D97-AF65-F5344CB8AC3E}">
        <p14:creationId xmlns:p14="http://schemas.microsoft.com/office/powerpoint/2010/main" val="1366613964"/>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4" y="1397013"/>
            <a:ext cx="1058786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7.3.2 Impacts environnementaux et sociaux des centrales hydroélectriques </a:t>
            </a:r>
          </a:p>
        </p:txBody>
      </p:sp>
      <p:sp>
        <p:nvSpPr>
          <p:cNvPr id="9" name="Title 10">
            <a:extLst>
              <a:ext uri="{FF2B5EF4-FFF2-40B4-BE49-F238E27FC236}">
                <a16:creationId xmlns:a16="http://schemas.microsoft.com/office/drawing/2014/main" id="{92AE2FD9-4A3F-4F1B-BCD4-090BCD54FACD}"/>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Introduction aux centrales hydroélectriques </a:t>
            </a:r>
          </a:p>
        </p:txBody>
      </p:sp>
      <p:graphicFrame>
        <p:nvGraphicFramePr>
          <p:cNvPr id="3" name="Diagram 6">
            <a:extLst>
              <a:ext uri="{FF2B5EF4-FFF2-40B4-BE49-F238E27FC236}">
                <a16:creationId xmlns:a16="http://schemas.microsoft.com/office/drawing/2014/main" id="{133C1582-D7AA-4909-BBD8-2B8622CAC6F9}"/>
              </a:ext>
            </a:extLst>
          </p:cNvPr>
          <p:cNvGraphicFramePr/>
          <p:nvPr>
            <p:extLst>
              <p:ext uri="{D42A27DB-BD31-4B8C-83A1-F6EECF244321}">
                <p14:modId xmlns:p14="http://schemas.microsoft.com/office/powerpoint/2010/main" val="2789555862"/>
              </p:ext>
            </p:extLst>
          </p:nvPr>
        </p:nvGraphicFramePr>
        <p:xfrm>
          <a:off x="3177397" y="1945257"/>
          <a:ext cx="5334000" cy="4117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xtBox 19">
            <a:extLst>
              <a:ext uri="{FF2B5EF4-FFF2-40B4-BE49-F238E27FC236}">
                <a16:creationId xmlns:a16="http://schemas.microsoft.com/office/drawing/2014/main" id="{A8DACD2F-17AD-4EA5-BBF4-D8EF58246CF9}"/>
              </a:ext>
            </a:extLst>
          </p:cNvPr>
          <p:cNvSpPr txBox="1"/>
          <p:nvPr/>
        </p:nvSpPr>
        <p:spPr>
          <a:xfrm>
            <a:off x="4674654" y="3646098"/>
            <a:ext cx="23607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cs typeface="Calibri"/>
              </a:rPr>
              <a:t>Impacts </a:t>
            </a:r>
            <a:r>
              <a:rPr lang="en-GB" b="1" dirty="0" err="1">
                <a:cs typeface="Calibri"/>
              </a:rPr>
              <a:t>environnementaux</a:t>
            </a:r>
            <a:r>
              <a:rPr lang="en-GB" b="1" dirty="0">
                <a:cs typeface="Calibri"/>
              </a:rPr>
              <a:t> et </a:t>
            </a:r>
            <a:r>
              <a:rPr lang="en-GB" b="1" dirty="0" err="1">
                <a:cs typeface="Calibri"/>
              </a:rPr>
              <a:t>sociaux</a:t>
            </a:r>
            <a:r>
              <a:rPr lang="en-GB" b="1" dirty="0">
                <a:cs typeface="Calibri"/>
              </a:rPr>
              <a:t> des </a:t>
            </a:r>
            <a:r>
              <a:rPr lang="en-GB" b="1" dirty="0" err="1">
                <a:cs typeface="Calibri"/>
              </a:rPr>
              <a:t>centrales</a:t>
            </a:r>
            <a:r>
              <a:rPr lang="en-GB" b="1" dirty="0">
                <a:cs typeface="Calibri"/>
              </a:rPr>
              <a:t> </a:t>
            </a:r>
            <a:r>
              <a:rPr lang="en-GB" b="1" dirty="0" err="1">
                <a:cs typeface="Calibri"/>
              </a:rPr>
              <a:t>hydroélectriques</a:t>
            </a:r>
            <a:endParaRPr lang="en-GB" b="1" dirty="0">
              <a:cs typeface="Calibri"/>
            </a:endParaRPr>
          </a:p>
        </p:txBody>
      </p:sp>
      <p:sp>
        <p:nvSpPr>
          <p:cNvPr id="18" name="TextBox 17">
            <a:extLst>
              <a:ext uri="{FF2B5EF4-FFF2-40B4-BE49-F238E27FC236}">
                <a16:creationId xmlns:a16="http://schemas.microsoft.com/office/drawing/2014/main" id="{388DF97B-9243-4CCB-8AE8-7E80EE09C9A9}"/>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de : </a:t>
            </a:r>
            <a:r>
              <a:rPr lang="en-US" sz="1000" dirty="0">
                <a:latin typeface="Open Sans"/>
                <a:ea typeface="Open Sans" panose="020B0606030504020204" pitchFamily="34" charset="0"/>
                <a:cs typeface="Open Sans" panose="020B0606030504020204" pitchFamily="34" charset="0"/>
                <a:hlinkClick r:id="rId9"/>
              </a:rPr>
              <a:t>Shivakumar et al. (2021)</a:t>
            </a:r>
          </a:p>
        </p:txBody>
      </p:sp>
    </p:spTree>
    <p:extLst>
      <p:ext uri="{BB962C8B-B14F-4D97-AF65-F5344CB8AC3E}">
        <p14:creationId xmlns:p14="http://schemas.microsoft.com/office/powerpoint/2010/main" val="9648915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397013"/>
            <a:ext cx="989240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7.3.3 Rôle des centrales hydroélectriques dans les systèmes énergétiques </a:t>
            </a:r>
          </a:p>
        </p:txBody>
      </p:sp>
      <p:sp>
        <p:nvSpPr>
          <p:cNvPr id="9" name="Title 10">
            <a:extLst>
              <a:ext uri="{FF2B5EF4-FFF2-40B4-BE49-F238E27FC236}">
                <a16:creationId xmlns:a16="http://schemas.microsoft.com/office/drawing/2014/main" id="{5748B348-0665-4199-8563-89BADBF379FE}"/>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Introduction aux centrales hydroélectriques </a:t>
            </a:r>
          </a:p>
        </p:txBody>
      </p:sp>
      <p:pic>
        <p:nvPicPr>
          <p:cNvPr id="3" name="Graphic 6">
            <a:extLst>
              <a:ext uri="{FF2B5EF4-FFF2-40B4-BE49-F238E27FC236}">
                <a16:creationId xmlns:a16="http://schemas.microsoft.com/office/drawing/2014/main" id="{291D9412-BBA8-4ADB-B02F-C3C8649B96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56627" y="1799455"/>
            <a:ext cx="6078745" cy="4366148"/>
          </a:xfrm>
          <a:prstGeom prst="rect">
            <a:avLst/>
          </a:prstGeom>
        </p:spPr>
      </p:pic>
      <p:sp>
        <p:nvSpPr>
          <p:cNvPr id="4" name="Rectangle 3">
            <a:extLst>
              <a:ext uri="{FF2B5EF4-FFF2-40B4-BE49-F238E27FC236}">
                <a16:creationId xmlns:a16="http://schemas.microsoft.com/office/drawing/2014/main" id="{F6E83D89-60B4-4C77-9AB9-21B782697D7E}"/>
              </a:ext>
            </a:extLst>
          </p:cNvPr>
          <p:cNvSpPr/>
          <p:nvPr/>
        </p:nvSpPr>
        <p:spPr>
          <a:xfrm>
            <a:off x="3461716" y="6128334"/>
            <a:ext cx="4201213"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(Notre monde en données, </a:t>
            </a:r>
            <a:r>
              <a:rPr lang="en-US"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US" sz="1000" dirty="0">
                <a:latin typeface="Open Sans" panose="020B0606030504020204" pitchFamily="34" charset="0"/>
                <a:ea typeface="Open Sans" panose="020B0606030504020204" pitchFamily="34" charset="0"/>
                <a:cs typeface="Open Sans" panose="020B0606030504020204" pitchFamily="34" charset="0"/>
              </a:rPr>
              <a:t>, sous licence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CC BY 3.0 </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3935878"/>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927421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7.3.4 Centrales hydroélectriques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a:t>
            </a:r>
          </a:p>
        </p:txBody>
      </p:sp>
      <p:sp>
        <p:nvSpPr>
          <p:cNvPr id="9" name="Title 10">
            <a:extLst>
              <a:ext uri="{FF2B5EF4-FFF2-40B4-BE49-F238E27FC236}">
                <a16:creationId xmlns:a16="http://schemas.microsoft.com/office/drawing/2014/main" id="{35551532-957E-44F6-AE0A-14129087CEEA}"/>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Introduction aux centrales hydroélectriques </a:t>
            </a:r>
          </a:p>
        </p:txBody>
      </p:sp>
      <p:sp>
        <p:nvSpPr>
          <p:cNvPr id="3" name="Rectangle 2">
            <a:extLst>
              <a:ext uri="{FF2B5EF4-FFF2-40B4-BE49-F238E27FC236}">
                <a16:creationId xmlns:a16="http://schemas.microsoft.com/office/drawing/2014/main" id="{C6AD11F4-0EA2-4D25-9846-1C11B3BFF72E}"/>
              </a:ext>
            </a:extLst>
          </p:cNvPr>
          <p:cNvSpPr/>
          <p:nvPr/>
        </p:nvSpPr>
        <p:spPr>
          <a:xfrm>
            <a:off x="901592" y="1914597"/>
            <a:ext cx="9122145" cy="3016210"/>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Exemple de données d'une grande centrale hydroélectrique pour les paramètres clés d'OSeMOSYS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Facteur de capacité : </a:t>
            </a:r>
            <a:r>
              <a:rPr lang="en-ZA" sz="2000" dirty="0">
                <a:solidFill>
                  <a:srgbClr val="000000"/>
                </a:solidFill>
                <a:latin typeface="Open Sans"/>
                <a:ea typeface="Open Sans" panose="020B0606030504020204" pitchFamily="34" charset="0"/>
                <a:cs typeface="Open Sans" panose="020B0606030504020204" pitchFamily="34" charset="0"/>
              </a:rPr>
              <a:t>varie selon les pays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Efficacité : </a:t>
            </a:r>
            <a:r>
              <a:rPr lang="en-ZA" sz="2000" dirty="0">
                <a:solidFill>
                  <a:srgbClr val="000000"/>
                </a:solidFill>
                <a:latin typeface="Open Sans"/>
                <a:ea typeface="Open Sans" panose="020B0606030504020204" pitchFamily="34" charset="0"/>
                <a:cs typeface="Open Sans" panose="020B0606030504020204" pitchFamily="34" charset="0"/>
              </a:rPr>
              <a:t>100</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Coût du capital : </a:t>
            </a:r>
            <a:r>
              <a:rPr lang="en-ZA" sz="2000" dirty="0">
                <a:solidFill>
                  <a:srgbClr val="000000"/>
                </a:solidFill>
                <a:latin typeface="Open Sans"/>
                <a:ea typeface="Open Sans" panose="020B0606030504020204" pitchFamily="34" charset="0"/>
                <a:cs typeface="Open Sans" panose="020B0606030504020204" pitchFamily="34" charset="0"/>
              </a:rPr>
              <a:t>2100 $/kW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Coût fixe : </a:t>
            </a:r>
            <a:r>
              <a:rPr lang="en-ZA" sz="2000" dirty="0">
                <a:solidFill>
                  <a:srgbClr val="000000"/>
                </a:solidFill>
                <a:latin typeface="Open Sans"/>
                <a:ea typeface="Open Sans" panose="020B0606030504020204" pitchFamily="34" charset="0"/>
                <a:cs typeface="Open Sans" panose="020B0606030504020204" pitchFamily="34" charset="0"/>
              </a:rPr>
              <a:t>55 $/kW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Durée de vie opérationnelle : </a:t>
            </a:r>
            <a:r>
              <a:rPr lang="en-ZA" sz="2000" dirty="0">
                <a:solidFill>
                  <a:srgbClr val="000000"/>
                </a:solidFill>
                <a:latin typeface="Open Sans"/>
                <a:ea typeface="Open Sans" panose="020B0606030504020204" pitchFamily="34" charset="0"/>
                <a:cs typeface="Open Sans" panose="020B0606030504020204" pitchFamily="34" charset="0"/>
              </a:rPr>
              <a:t>50 ans </a:t>
            </a:r>
            <a:endParaRPr lang="en-ZA" sz="1200" dirty="0">
              <a:ea typeface="+mn-lt"/>
              <a:cs typeface="+mn-lt"/>
            </a:endParaRPr>
          </a:p>
        </p:txBody>
      </p:sp>
      <p:sp>
        <p:nvSpPr>
          <p:cNvPr id="4" name="Rectangle 3">
            <a:extLst>
              <a:ext uri="{FF2B5EF4-FFF2-40B4-BE49-F238E27FC236}">
                <a16:creationId xmlns:a16="http://schemas.microsoft.com/office/drawing/2014/main" id="{5EAD6B6E-9CA0-4942-AE5B-A9FB7B42D053}"/>
              </a:ext>
            </a:extLst>
          </p:cNvPr>
          <p:cNvSpPr/>
          <p:nvPr/>
        </p:nvSpPr>
        <p:spPr>
          <a:xfrm>
            <a:off x="948175" y="6143323"/>
            <a:ext cx="6096000" cy="246221"/>
          </a:xfrm>
          <a:prstGeom prst="rect">
            <a:avLst/>
          </a:prstGeom>
        </p:spPr>
        <p:txBody>
          <a:bodyPr>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4"/>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6076522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842421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7.3.5 Centrales hydroélectriques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2)</a:t>
            </a:r>
          </a:p>
        </p:txBody>
      </p:sp>
      <p:sp>
        <p:nvSpPr>
          <p:cNvPr id="9" name="Title 10">
            <a:extLst>
              <a:ext uri="{FF2B5EF4-FFF2-40B4-BE49-F238E27FC236}">
                <a16:creationId xmlns:a16="http://schemas.microsoft.com/office/drawing/2014/main" id="{35551532-957E-44F6-AE0A-14129087CEEA}"/>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Introduction aux centrales hydroélectriques </a:t>
            </a:r>
          </a:p>
        </p:txBody>
      </p:sp>
      <p:pic>
        <p:nvPicPr>
          <p:cNvPr id="3" name="Picture 3">
            <a:extLst>
              <a:ext uri="{FF2B5EF4-FFF2-40B4-BE49-F238E27FC236}">
                <a16:creationId xmlns:a16="http://schemas.microsoft.com/office/drawing/2014/main" id="{1820D844-C0DC-4F7F-B6CF-04309F644EC2}"/>
              </a:ext>
            </a:extLst>
          </p:cNvPr>
          <p:cNvPicPr>
            <a:picLocks noChangeAspect="1"/>
          </p:cNvPicPr>
          <p:nvPr/>
        </p:nvPicPr>
        <p:blipFill>
          <a:blip r:embed="rId4"/>
          <a:stretch>
            <a:fillRect/>
          </a:stretch>
        </p:blipFill>
        <p:spPr>
          <a:xfrm>
            <a:off x="5414515" y="1711335"/>
            <a:ext cx="4971689" cy="4499256"/>
          </a:xfrm>
          <a:prstGeom prst="rect">
            <a:avLst/>
          </a:prstGeom>
        </p:spPr>
      </p:pic>
      <p:sp>
        <p:nvSpPr>
          <p:cNvPr id="4" name="Rectangle 3">
            <a:extLst>
              <a:ext uri="{FF2B5EF4-FFF2-40B4-BE49-F238E27FC236}">
                <a16:creationId xmlns:a16="http://schemas.microsoft.com/office/drawing/2014/main" id="{4C30FAFE-E384-4E0A-8F60-F31C98EF4479}"/>
              </a:ext>
            </a:extLst>
          </p:cNvPr>
          <p:cNvSpPr/>
          <p:nvPr/>
        </p:nvSpPr>
        <p:spPr>
          <a:xfrm>
            <a:off x="545910" y="2072748"/>
            <a:ext cx="5247565" cy="3631763"/>
          </a:xfrm>
          <a:prstGeom prst="rect">
            <a:avLst/>
          </a:prstGeom>
        </p:spPr>
        <p:txBody>
          <a:bodyPr wrap="square" lIns="91440" tIns="45720" rIns="91440" bIns="45720" anchor="t">
            <a:spAutoFit/>
          </a:bodyPr>
          <a:lstStyle/>
          <a:p>
            <a:pPr>
              <a:spcAft>
                <a:spcPts val="1200"/>
              </a:spcAft>
            </a:pPr>
            <a:r>
              <a:rPr lang="en-ZA" sz="2000" dirty="0" err="1">
                <a:latin typeface="Open Sans"/>
                <a:ea typeface="Open Sans" panose="020B0606030504020204" pitchFamily="34" charset="0"/>
                <a:cs typeface="Open Sans" panose="020B0606030504020204" pitchFamily="34" charset="0"/>
              </a:rPr>
              <a:t>Exemple</a:t>
            </a:r>
            <a:r>
              <a:rPr lang="en-ZA" sz="2000" dirty="0">
                <a:latin typeface="Open Sans"/>
                <a:ea typeface="Open Sans" panose="020B0606030504020204" pitchFamily="34" charset="0"/>
                <a:cs typeface="Open Sans" panose="020B0606030504020204" pitchFamily="34" charset="0"/>
              </a:rPr>
              <a:t> de nomenclature de </a:t>
            </a:r>
            <a:r>
              <a:rPr lang="en-ZA" sz="2000" dirty="0" err="1">
                <a:latin typeface="Open Sans"/>
                <a:ea typeface="Open Sans" panose="020B0606030504020204" pitchFamily="34" charset="0"/>
                <a:cs typeface="Open Sans" panose="020B0606030504020204" pitchFamily="34" charset="0"/>
              </a:rPr>
              <a:t>différentes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tailles</a:t>
            </a:r>
            <a:r>
              <a:rPr lang="en-ZA" sz="2000" dirty="0">
                <a:latin typeface="Open Sans"/>
                <a:ea typeface="Open Sans" panose="020B0606030504020204" pitchFamily="34" charset="0"/>
                <a:cs typeface="Open Sans" panose="020B0606030504020204" pitchFamily="34" charset="0"/>
              </a:rPr>
              <a:t> de </a:t>
            </a:r>
            <a:r>
              <a:rPr lang="en-ZA" sz="2000" dirty="0" err="1">
                <a:latin typeface="Open Sans"/>
                <a:ea typeface="Open Sans" panose="020B0606030504020204" pitchFamily="34" charset="0"/>
                <a:cs typeface="Open Sans" panose="020B0606030504020204" pitchFamily="34" charset="0"/>
              </a:rPr>
              <a:t>centrales</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hydroélectriques</a:t>
            </a:r>
            <a:r>
              <a:rPr lang="en-ZA" sz="2000" dirty="0">
                <a:latin typeface="Open Sans"/>
                <a:ea typeface="Open Sans" panose="020B0606030504020204" pitchFamily="34" charset="0"/>
                <a:cs typeface="Open Sans" panose="020B0606030504020204" pitchFamily="34" charset="0"/>
              </a:rPr>
              <a:t> à </a:t>
            </a:r>
            <a:r>
              <a:rPr lang="en-ZA" sz="2000" dirty="0" err="1">
                <a:latin typeface="Open Sans"/>
                <a:ea typeface="Open Sans" panose="020B0606030504020204" pitchFamily="34" charset="0"/>
                <a:cs typeface="Open Sans" panose="020B0606030504020204" pitchFamily="34" charset="0"/>
              </a:rPr>
              <a:t>l'aide</a:t>
            </a:r>
            <a:r>
              <a:rPr lang="en-ZA" sz="2000" dirty="0">
                <a:latin typeface="Open Sans"/>
                <a:ea typeface="Open Sans" panose="020B0606030504020204" pitchFamily="34" charset="0"/>
                <a:cs typeface="Open Sans" panose="020B0606030504020204" pitchFamily="34" charset="0"/>
              </a:rPr>
              <a:t> de la convention de </a:t>
            </a:r>
            <a:r>
              <a:rPr lang="en-ZA" sz="2000" dirty="0" err="1">
                <a:latin typeface="Open Sans"/>
                <a:ea typeface="Open Sans" panose="020B0606030504020204" pitchFamily="34" charset="0"/>
                <a:cs typeface="Open Sans" panose="020B0606030504020204" pitchFamily="34" charset="0"/>
              </a:rPr>
              <a:t>dénomination</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générique</a:t>
            </a:r>
            <a:r>
              <a:rPr lang="en-ZA" sz="2000" dirty="0">
                <a:latin typeface="Open Sans"/>
                <a:ea typeface="Open Sans" panose="020B0606030504020204" pitchFamily="34" charset="0"/>
                <a:cs typeface="Open Sans" panose="020B0606030504020204" pitchFamily="34" charset="0"/>
              </a:rPr>
              <a:t>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Grande </a:t>
            </a:r>
            <a:r>
              <a:rPr lang="en-ZA" sz="2000" dirty="0" err="1">
                <a:solidFill>
                  <a:srgbClr val="000000"/>
                </a:solidFill>
                <a:latin typeface="Open Sans"/>
                <a:ea typeface="Open Sans" panose="020B0606030504020204" pitchFamily="34" charset="0"/>
                <a:cs typeface="Open Sans" panose="020B0606030504020204" pitchFamily="34" charset="0"/>
              </a:rPr>
              <a:t>hydroélectricité</a:t>
            </a:r>
            <a:r>
              <a:rPr lang="en-ZA" sz="2000" dirty="0">
                <a:solidFill>
                  <a:srgbClr val="000000"/>
                </a:solidFill>
                <a:latin typeface="Open Sans"/>
                <a:ea typeface="Open Sans" panose="020B0606030504020204" pitchFamily="34" charset="0"/>
                <a:cs typeface="Open Sans" panose="020B0606030504020204" pitchFamily="34" charset="0"/>
              </a:rPr>
              <a:t> (&gt; 100MW) = PWRHYD001</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Moyenne </a:t>
            </a:r>
            <a:r>
              <a:rPr lang="en-ZA" sz="2000" dirty="0" err="1">
                <a:solidFill>
                  <a:srgbClr val="000000"/>
                </a:solidFill>
                <a:latin typeface="Open Sans"/>
                <a:ea typeface="Open Sans" panose="020B0606030504020204" pitchFamily="34" charset="0"/>
                <a:cs typeface="Open Sans" panose="020B0606030504020204" pitchFamily="34" charset="0"/>
              </a:rPr>
              <a:t>hydroélectricité</a:t>
            </a:r>
            <a:r>
              <a:rPr lang="en-ZA" sz="2000" dirty="0">
                <a:solidFill>
                  <a:srgbClr val="000000"/>
                </a:solidFill>
                <a:latin typeface="Open Sans"/>
                <a:ea typeface="Open Sans" panose="020B0606030504020204" pitchFamily="34" charset="0"/>
                <a:cs typeface="Open Sans" panose="020B0606030504020204" pitchFamily="34" charset="0"/>
              </a:rPr>
              <a:t> (25-100MW) = PWRHYD002</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Petite </a:t>
            </a:r>
            <a:r>
              <a:rPr lang="en-ZA" sz="2000" dirty="0" err="1">
                <a:solidFill>
                  <a:srgbClr val="000000"/>
                </a:solidFill>
                <a:latin typeface="Open Sans"/>
                <a:ea typeface="Open Sans" panose="020B0606030504020204" pitchFamily="34" charset="0"/>
                <a:cs typeface="Open Sans" panose="020B0606030504020204" pitchFamily="34" charset="0"/>
              </a:rPr>
              <a:t>hydroélectricité</a:t>
            </a:r>
            <a:r>
              <a:rPr lang="en-ZA" sz="2000" dirty="0">
                <a:solidFill>
                  <a:srgbClr val="000000"/>
                </a:solidFill>
                <a:latin typeface="Open Sans"/>
                <a:ea typeface="Open Sans" panose="020B0606030504020204" pitchFamily="34" charset="0"/>
                <a:cs typeface="Open Sans" panose="020B0606030504020204" pitchFamily="34" charset="0"/>
              </a:rPr>
              <a:t> (&lt; 25MW) = PWRHYD003</a:t>
            </a:r>
          </a:p>
        </p:txBody>
      </p:sp>
    </p:spTree>
    <p:extLst>
      <p:ext uri="{BB962C8B-B14F-4D97-AF65-F5344CB8AC3E}">
        <p14:creationId xmlns:p14="http://schemas.microsoft.com/office/powerpoint/2010/main" val="207687298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747853" y="150131"/>
            <a:ext cx="5932726" cy="1181707"/>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3700" dirty="0" err="1">
                <a:latin typeface="Open Sans"/>
              </a:rPr>
              <a:t>Résultats</a:t>
            </a:r>
            <a:r>
              <a:rPr lang="en-GB" sz="3700" dirty="0">
                <a:latin typeface="Open Sans"/>
              </a:rPr>
              <a:t> </a:t>
            </a:r>
            <a:r>
              <a:rPr lang="en-GB" sz="3700" dirty="0" err="1">
                <a:latin typeface="Open Sans"/>
              </a:rPr>
              <a:t>attendus</a:t>
            </a:r>
            <a:endParaRPr lang="en-GB" sz="3700" dirty="0">
              <a:latin typeface="Open Sans"/>
            </a:endParaRPr>
          </a:p>
          <a:p>
            <a:pPr algn="l"/>
            <a:r>
              <a:rPr lang="en-GB" sz="3700" dirty="0">
                <a:latin typeface="Open Sans"/>
              </a:rPr>
              <a:t>des </a:t>
            </a:r>
            <a:r>
              <a:rPr lang="en-GB" sz="3700" dirty="0" err="1">
                <a:latin typeface="Open Sans"/>
              </a:rPr>
              <a:t>apprentissages</a:t>
            </a:r>
            <a:r>
              <a:rPr lang="en-GB" sz="3700" dirty="0">
                <a:latin typeface="Open Sans"/>
              </a:rPr>
              <a:t> (RAA)</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53174" y="1389093"/>
            <a:ext cx="7815340" cy="484111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mn-lt"/>
                <a:cs typeface="+mn-lt"/>
              </a:rPr>
              <a:t>À la fin du Cours 7, </a:t>
            </a:r>
            <a:r>
              <a:rPr lang="en-GB" sz="2000" b="1" dirty="0" err="1">
                <a:solidFill>
                  <a:schemeClr val="accent5">
                    <a:lumMod val="60000"/>
                    <a:lumOff val="40000"/>
                  </a:schemeClr>
                </a:solidFill>
                <a:latin typeface="Open Sans"/>
                <a:ea typeface="+mn-lt"/>
                <a:cs typeface="+mn-lt"/>
              </a:rPr>
              <a:t>vous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devriez</a:t>
            </a:r>
            <a:r>
              <a:rPr lang="en-GB" sz="2000" b="1" dirty="0">
                <a:solidFill>
                  <a:schemeClr val="accent5">
                    <a:lumMod val="60000"/>
                    <a:lumOff val="40000"/>
                  </a:schemeClr>
                </a:solidFill>
                <a:latin typeface="Open Sans"/>
                <a:ea typeface="+mn-lt"/>
                <a:cs typeface="+mn-lt"/>
              </a:rPr>
              <a:t>:</a:t>
            </a:r>
            <a:endParaRPr lang="en-US" sz="2000" b="1" dirty="0">
              <a:solidFill>
                <a:schemeClr val="accent5">
                  <a:lumMod val="60000"/>
                  <a:lumOff val="40000"/>
                </a:schemeClr>
              </a:solidFill>
              <a:latin typeface="Open Sans"/>
              <a:ea typeface="+mn-lt"/>
              <a:cs typeface="+mn-lt"/>
            </a:endParaRPr>
          </a:p>
          <a:p>
            <a:pPr>
              <a:spcBef>
                <a:spcPts val="1000"/>
              </a:spcBef>
            </a:pPr>
            <a:r>
              <a:rPr lang="en-GB" sz="2000" dirty="0">
                <a:solidFill>
                  <a:srgbClr val="000000"/>
                </a:solidFill>
                <a:latin typeface="Open Sans"/>
                <a:ea typeface="+mn-lt"/>
                <a:cs typeface="+mn-lt"/>
              </a:rPr>
              <a:t>RAA1: Comprendre les principales caractéristiques des technologies utilisant la biomasse comme combustible, leurs impacts environnementaux et sociaux, et la manière de les représenter dans </a:t>
            </a:r>
            <a:r>
              <a:rPr lang="en-GB" sz="2000" dirty="0" err="1">
                <a:solidFill>
                  <a:srgbClr val="000000"/>
                </a:solidFill>
                <a:latin typeface="Open Sans"/>
                <a:ea typeface="+mn-lt"/>
                <a:cs typeface="+mn-lt"/>
              </a:rPr>
              <a:t>OSeMOSYS</a:t>
            </a:r>
            <a:r>
              <a:rPr lang="en-GB" sz="2000" dirty="0">
                <a:solidFill>
                  <a:srgbClr val="000000"/>
                </a:solidFill>
                <a:latin typeface="Open Sans"/>
                <a:ea typeface="+mn-lt"/>
                <a:cs typeface="+mn-lt"/>
              </a:rPr>
              <a:t> </a:t>
            </a:r>
            <a:endParaRPr lang="en-US" sz="2000" dirty="0">
              <a:solidFill>
                <a:srgbClr val="000000"/>
              </a:solidFill>
              <a:latin typeface="Open Sans"/>
              <a:ea typeface="+mn-lt"/>
              <a:cs typeface="+mn-lt"/>
            </a:endParaRPr>
          </a:p>
          <a:p>
            <a:pPr>
              <a:spcBef>
                <a:spcPts val="1000"/>
              </a:spcBef>
            </a:pPr>
            <a:r>
              <a:rPr lang="en-US" sz="2000" dirty="0">
                <a:solidFill>
                  <a:srgbClr val="000000"/>
                </a:solidFill>
                <a:latin typeface="Open Sans"/>
                <a:ea typeface="+mn-lt"/>
                <a:cs typeface="+mn-lt"/>
              </a:rPr>
              <a:t>RAA2: </a:t>
            </a:r>
            <a:r>
              <a:rPr lang="en-GB" sz="2000" dirty="0">
                <a:solidFill>
                  <a:srgbClr val="000000"/>
                </a:solidFill>
                <a:latin typeface="Open Sans"/>
                <a:ea typeface="+mn-lt"/>
                <a:cs typeface="+mn-lt"/>
              </a:rPr>
              <a:t>Comprendre les principales caractéristiques des technologies géothermiques, leurs impacts environnementaux et sociaux, et la manière de les représenter dans </a:t>
            </a:r>
            <a:r>
              <a:rPr lang="en-GB" sz="2000" dirty="0" err="1">
                <a:solidFill>
                  <a:srgbClr val="000000"/>
                </a:solidFill>
                <a:latin typeface="Open Sans"/>
                <a:ea typeface="+mn-lt"/>
                <a:cs typeface="+mn-lt"/>
              </a:rPr>
              <a:t>OSeMOSYS</a:t>
            </a:r>
            <a:endParaRPr lang="en-US" sz="2000" dirty="0">
              <a:solidFill>
                <a:srgbClr val="000000"/>
              </a:solidFill>
              <a:latin typeface="Open Sans"/>
              <a:ea typeface="+mn-lt"/>
              <a:cs typeface="+mn-lt"/>
            </a:endParaRPr>
          </a:p>
          <a:p>
            <a:pPr>
              <a:spcBef>
                <a:spcPts val="1000"/>
              </a:spcBef>
            </a:pPr>
            <a:r>
              <a:rPr lang="en-US" sz="2000" dirty="0">
                <a:solidFill>
                  <a:srgbClr val="000000"/>
                </a:solidFill>
                <a:latin typeface="Open Sans"/>
                <a:ea typeface="+mn-lt"/>
                <a:cs typeface="+mn-lt"/>
              </a:rPr>
              <a:t>RAA3: </a:t>
            </a:r>
            <a:r>
              <a:rPr lang="en-GB" sz="2000" dirty="0">
                <a:solidFill>
                  <a:srgbClr val="000000"/>
                </a:solidFill>
                <a:latin typeface="Open Sans"/>
                <a:ea typeface="+mn-lt"/>
                <a:cs typeface="+mn-lt"/>
              </a:rPr>
              <a:t>Comprendre les principales caractéristiques des technologies hydroélectriques, leurs impacts environnementaux et sociaux, et la manière de les représenter dans </a:t>
            </a:r>
            <a:r>
              <a:rPr lang="en-GB" sz="2000" dirty="0" err="1">
                <a:solidFill>
                  <a:srgbClr val="000000"/>
                </a:solidFill>
                <a:latin typeface="Open Sans"/>
                <a:ea typeface="+mn-lt"/>
                <a:cs typeface="+mn-lt"/>
              </a:rPr>
              <a:t>OSeMOSYS</a:t>
            </a:r>
            <a:endParaRPr lang="en-GB" sz="2000" dirty="0">
              <a:solidFill>
                <a:srgbClr val="000000"/>
              </a:solidFill>
              <a:latin typeface="Open Sans"/>
              <a:ea typeface="+mn-lt"/>
              <a:cs typeface="+mn-lt"/>
            </a:endParaRPr>
          </a:p>
          <a:p>
            <a:pPr>
              <a:spcBef>
                <a:spcPts val="1000"/>
              </a:spcBef>
            </a:pPr>
            <a:r>
              <a:rPr lang="en-US" sz="2000" dirty="0">
                <a:solidFill>
                  <a:srgbClr val="000000"/>
                </a:solidFill>
                <a:latin typeface="Open Sans"/>
                <a:cs typeface="Calibri"/>
              </a:rPr>
              <a:t>RAA4: </a:t>
            </a:r>
            <a:r>
              <a:rPr lang="en-GB" sz="2000" dirty="0" err="1">
                <a:solidFill>
                  <a:srgbClr val="000000"/>
                </a:solidFill>
                <a:latin typeface="Open Sans"/>
                <a:cs typeface="Calibri"/>
              </a:rPr>
              <a:t>Comprendre</a:t>
            </a:r>
            <a:r>
              <a:rPr lang="en-GB" sz="2000" dirty="0">
                <a:solidFill>
                  <a:srgbClr val="000000"/>
                </a:solidFill>
                <a:latin typeface="Open Sans"/>
                <a:cs typeface="Calibri"/>
              </a:rPr>
              <a:t> les principales caractéristiques des technologies nucléaires, leurs impacts environnementaux et sociaux, et la manière de les représenter dans </a:t>
            </a:r>
            <a:r>
              <a:rPr lang="en-GB" sz="2000" dirty="0" err="1">
                <a:solidFill>
                  <a:srgbClr val="000000"/>
                </a:solidFill>
                <a:latin typeface="Open Sans"/>
                <a:cs typeface="Calibri"/>
              </a:rPr>
              <a:t>OSeMOSYS</a:t>
            </a:r>
            <a:endParaRPr lang="en-US" sz="2000" b="1" dirty="0">
              <a:solidFill>
                <a:srgbClr val="000000"/>
              </a:solidFill>
              <a:latin typeface="Open Sans"/>
              <a:cs typeface="Calibri"/>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7.3 Références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Shivakumar, Abhishek, Sundin, Caroline, </a:t>
            </a: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Ioannis, Sridharan, Vignesh, &amp; </a:t>
            </a:r>
            <a:r>
              <a:rPr lang="en-GB" dirty="0" err="1">
                <a:latin typeface="Open Sans" panose="020B0606030504020204" pitchFamily="34" charset="0"/>
                <a:ea typeface="Open Sans" panose="020B0606030504020204" pitchFamily="34" charset="0"/>
                <a:cs typeface="Open Sans" panose="020B0606030504020204" pitchFamily="34" charset="0"/>
              </a:rPr>
              <a:t>Almulla</a:t>
            </a:r>
            <a:r>
              <a:rPr lang="en-GB" dirty="0">
                <a:latin typeface="Open Sans" panose="020B0606030504020204" pitchFamily="34" charset="0"/>
                <a:ea typeface="Open Sans" panose="020B0606030504020204" pitchFamily="34" charset="0"/>
                <a:cs typeface="Open Sans" panose="020B0606030504020204" pitchFamily="34" charset="0"/>
              </a:rPr>
              <a:t>, Youssef. (2021, mars). Hydro and Nuclear: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http://doi.org/10.5281/zenodo.4585607</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et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et Kougias, I., éditeur(s), EUR 29904 FR, Office des publications de l'Union européenne, Luxembourg, 2019, ISBN 978-92-76-12391-0, doi:10.2760/678700, JRC118432.</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519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Aperçu des centrales nucléaires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5875" y="3238"/>
            <a:ext cx="5620540"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Introduction aux centrales nucléaires </a:t>
            </a:r>
          </a:p>
        </p:txBody>
      </p:sp>
      <p:pic>
        <p:nvPicPr>
          <p:cNvPr id="7" name="Graphic 7">
            <a:extLst>
              <a:ext uri="{FF2B5EF4-FFF2-40B4-BE49-F238E27FC236}">
                <a16:creationId xmlns:a16="http://schemas.microsoft.com/office/drawing/2014/main" id="{BE893B0F-CC58-41FA-80F0-F088261164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5874" y="1991265"/>
            <a:ext cx="7070783" cy="3925016"/>
          </a:xfrm>
          <a:prstGeom prst="rect">
            <a:avLst/>
          </a:prstGeom>
        </p:spPr>
      </p:pic>
      <p:sp>
        <p:nvSpPr>
          <p:cNvPr id="8" name="Rectangle 7">
            <a:extLst>
              <a:ext uri="{FF2B5EF4-FFF2-40B4-BE49-F238E27FC236}">
                <a16:creationId xmlns:a16="http://schemas.microsoft.com/office/drawing/2014/main" id="{ADABEF66-F407-42E2-B18A-FAF403030D1B}"/>
              </a:ext>
            </a:extLst>
          </p:cNvPr>
          <p:cNvSpPr/>
          <p:nvPr/>
        </p:nvSpPr>
        <p:spPr>
          <a:xfrm>
            <a:off x="2638533" y="6151610"/>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err="1">
                <a:latin typeface="Open Sans" panose="020B0606030504020204" pitchFamily="34" charset="0"/>
                <a:ea typeface="Open Sans" panose="020B0606030504020204" pitchFamily="34" charset="0"/>
                <a:cs typeface="Open Sans" panose="020B0606030504020204" pitchFamily="34" charset="0"/>
              </a:rPr>
              <a:t>MikeRun</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licence :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CC BY-SA 4.0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770389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887215" y="1397013"/>
            <a:ext cx="980225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7.4.2 Aspects environnementaux et sociaux des centrales nucléaires </a:t>
            </a:r>
          </a:p>
        </p:txBody>
      </p:sp>
      <p:sp>
        <p:nvSpPr>
          <p:cNvPr id="9" name="Title 10">
            <a:extLst>
              <a:ext uri="{FF2B5EF4-FFF2-40B4-BE49-F238E27FC236}">
                <a16:creationId xmlns:a16="http://schemas.microsoft.com/office/drawing/2014/main" id="{0D5CC36C-62CD-4979-83E5-C5497B2E7E3F}"/>
              </a:ext>
            </a:extLst>
          </p:cNvPr>
          <p:cNvSpPr txBox="1">
            <a:spLocks/>
          </p:cNvSpPr>
          <p:nvPr/>
        </p:nvSpPr>
        <p:spPr>
          <a:xfrm>
            <a:off x="895874" y="3238"/>
            <a:ext cx="552594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Introduction aux centrales nucléaires </a:t>
            </a:r>
          </a:p>
        </p:txBody>
      </p:sp>
      <p:graphicFrame>
        <p:nvGraphicFramePr>
          <p:cNvPr id="3" name="Diagram 6">
            <a:extLst>
              <a:ext uri="{FF2B5EF4-FFF2-40B4-BE49-F238E27FC236}">
                <a16:creationId xmlns:a16="http://schemas.microsoft.com/office/drawing/2014/main" id="{FA306B65-C40A-44B6-833F-EC63C593A60A}"/>
              </a:ext>
            </a:extLst>
          </p:cNvPr>
          <p:cNvGraphicFramePr/>
          <p:nvPr>
            <p:extLst>
              <p:ext uri="{D42A27DB-BD31-4B8C-83A1-F6EECF244321}">
                <p14:modId xmlns:p14="http://schemas.microsoft.com/office/powerpoint/2010/main" val="4209598818"/>
              </p:ext>
            </p:extLst>
          </p:nvPr>
        </p:nvGraphicFramePr>
        <p:xfrm>
          <a:off x="3177397" y="1945257"/>
          <a:ext cx="5334000" cy="4117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xtBox 19">
            <a:extLst>
              <a:ext uri="{FF2B5EF4-FFF2-40B4-BE49-F238E27FC236}">
                <a16:creationId xmlns:a16="http://schemas.microsoft.com/office/drawing/2014/main" id="{4707A9A2-60AB-4B39-A948-5B0046D9D30A}"/>
              </a:ext>
            </a:extLst>
          </p:cNvPr>
          <p:cNvSpPr txBox="1"/>
          <p:nvPr/>
        </p:nvSpPr>
        <p:spPr>
          <a:xfrm>
            <a:off x="4804310" y="3646098"/>
            <a:ext cx="20809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cs typeface="Calibri"/>
              </a:rPr>
              <a:t>Aspects </a:t>
            </a:r>
            <a:r>
              <a:rPr lang="en-GB" b="1" dirty="0" err="1">
                <a:cs typeface="Calibri"/>
              </a:rPr>
              <a:t>environnementaux</a:t>
            </a:r>
            <a:r>
              <a:rPr lang="en-GB" b="1" dirty="0">
                <a:cs typeface="Calibri"/>
              </a:rPr>
              <a:t> et </a:t>
            </a:r>
            <a:r>
              <a:rPr lang="en-GB" b="1" dirty="0" err="1">
                <a:cs typeface="Calibri"/>
              </a:rPr>
              <a:t>sociaux</a:t>
            </a:r>
            <a:r>
              <a:rPr lang="en-GB" b="1" dirty="0">
                <a:cs typeface="Calibri"/>
              </a:rPr>
              <a:t> des </a:t>
            </a:r>
            <a:r>
              <a:rPr lang="en-GB" b="1" dirty="0" err="1">
                <a:cs typeface="Calibri"/>
              </a:rPr>
              <a:t>centrales</a:t>
            </a:r>
            <a:r>
              <a:rPr lang="en-GB" b="1" dirty="0">
                <a:cs typeface="Calibri"/>
              </a:rPr>
              <a:t> </a:t>
            </a:r>
            <a:r>
              <a:rPr lang="en-GB" b="1" dirty="0" err="1">
                <a:cs typeface="Calibri"/>
              </a:rPr>
              <a:t>nucléaires</a:t>
            </a:r>
            <a:endParaRPr lang="en-GB" b="1" dirty="0">
              <a:cs typeface="Calibri"/>
            </a:endParaRPr>
          </a:p>
        </p:txBody>
      </p:sp>
      <p:sp>
        <p:nvSpPr>
          <p:cNvPr id="18" name="TextBox 17">
            <a:extLst>
              <a:ext uri="{FF2B5EF4-FFF2-40B4-BE49-F238E27FC236}">
                <a16:creationId xmlns:a16="http://schemas.microsoft.com/office/drawing/2014/main" id="{035E786E-F8DF-4FAB-9B03-D05FFB382793}"/>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de : </a:t>
            </a:r>
            <a:r>
              <a:rPr lang="en-US" sz="1000" dirty="0">
                <a:latin typeface="Open Sans"/>
                <a:ea typeface="Open Sans" panose="020B0606030504020204" pitchFamily="34" charset="0"/>
                <a:cs typeface="Open Sans" panose="020B0606030504020204" pitchFamily="34" charset="0"/>
                <a:hlinkClick r:id="rId9"/>
              </a:rPr>
              <a:t>Shivakumar et al. (2021)</a:t>
            </a:r>
          </a:p>
        </p:txBody>
      </p:sp>
    </p:spTree>
    <p:extLst>
      <p:ext uri="{BB962C8B-B14F-4D97-AF65-F5344CB8AC3E}">
        <p14:creationId xmlns:p14="http://schemas.microsoft.com/office/powerpoint/2010/main" val="2832146655"/>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0C963D5-E744-4F4F-85F6-02DB6E445BB1}"/>
              </a:ext>
            </a:extLst>
          </p:cNvPr>
          <p:cNvSpPr/>
          <p:nvPr/>
        </p:nvSpPr>
        <p:spPr>
          <a:xfrm>
            <a:off x="887214" y="1397013"/>
            <a:ext cx="964770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7.4.3 Rôle des centrales nucléaires dans les systèmes énergétiques </a:t>
            </a:r>
          </a:p>
        </p:txBody>
      </p:sp>
      <p:sp>
        <p:nvSpPr>
          <p:cNvPr id="9" name="Title 10">
            <a:extLst>
              <a:ext uri="{FF2B5EF4-FFF2-40B4-BE49-F238E27FC236}">
                <a16:creationId xmlns:a16="http://schemas.microsoft.com/office/drawing/2014/main" id="{5AFABAE2-C5DD-4CDB-821F-3592DA2E24F0}"/>
              </a:ext>
            </a:extLst>
          </p:cNvPr>
          <p:cNvSpPr txBox="1">
            <a:spLocks/>
          </p:cNvSpPr>
          <p:nvPr/>
        </p:nvSpPr>
        <p:spPr>
          <a:xfrm>
            <a:off x="895875" y="3238"/>
            <a:ext cx="5504926"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Introduction aux centrales nucléaires </a:t>
            </a:r>
          </a:p>
        </p:txBody>
      </p:sp>
      <p:pic>
        <p:nvPicPr>
          <p:cNvPr id="3" name="Graphic 6">
            <a:extLst>
              <a:ext uri="{FF2B5EF4-FFF2-40B4-BE49-F238E27FC236}">
                <a16:creationId xmlns:a16="http://schemas.microsoft.com/office/drawing/2014/main" id="{24473EB8-8859-4276-96B8-DDD5157801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57909" y="1925847"/>
            <a:ext cx="5676180" cy="4271512"/>
          </a:xfrm>
          <a:prstGeom prst="rect">
            <a:avLst/>
          </a:prstGeom>
        </p:spPr>
      </p:pic>
      <p:sp>
        <p:nvSpPr>
          <p:cNvPr id="4" name="TextBox 3">
            <a:extLst>
              <a:ext uri="{FF2B5EF4-FFF2-40B4-BE49-F238E27FC236}">
                <a16:creationId xmlns:a16="http://schemas.microsoft.com/office/drawing/2014/main" id="{88504E16-D631-4BBE-8865-F23B83CE5019}"/>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de : </a:t>
            </a:r>
            <a:r>
              <a:rPr lang="en-US" sz="1000" dirty="0">
                <a:latin typeface="Open Sans"/>
                <a:ea typeface="Open Sans" panose="020B0606030504020204" pitchFamily="34" charset="0"/>
                <a:cs typeface="Open Sans" panose="020B0606030504020204" pitchFamily="34" charset="0"/>
                <a:hlinkClick r:id="rId6"/>
              </a:rPr>
              <a:t>Shivakumar et al. (2021)</a:t>
            </a:r>
          </a:p>
        </p:txBody>
      </p:sp>
    </p:spTree>
    <p:extLst>
      <p:ext uri="{BB962C8B-B14F-4D97-AF65-F5344CB8AC3E}">
        <p14:creationId xmlns:p14="http://schemas.microsoft.com/office/powerpoint/2010/main" val="139950760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411390"/>
            <a:ext cx="913652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7.4.4 Centrales nucléaires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a:t>
            </a:r>
          </a:p>
        </p:txBody>
      </p:sp>
      <p:sp>
        <p:nvSpPr>
          <p:cNvPr id="9" name="Title 10">
            <a:extLst>
              <a:ext uri="{FF2B5EF4-FFF2-40B4-BE49-F238E27FC236}">
                <a16:creationId xmlns:a16="http://schemas.microsoft.com/office/drawing/2014/main" id="{4FB1FC40-3F2E-445E-8355-9F3613D39AC5}"/>
              </a:ext>
            </a:extLst>
          </p:cNvPr>
          <p:cNvSpPr txBox="1">
            <a:spLocks/>
          </p:cNvSpPr>
          <p:nvPr/>
        </p:nvSpPr>
        <p:spPr>
          <a:xfrm>
            <a:off x="895875" y="3238"/>
            <a:ext cx="5494416"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Introduction aux centrales nucléaires </a:t>
            </a:r>
          </a:p>
        </p:txBody>
      </p:sp>
      <p:sp>
        <p:nvSpPr>
          <p:cNvPr id="3" name="Rectangle 2">
            <a:extLst>
              <a:ext uri="{FF2B5EF4-FFF2-40B4-BE49-F238E27FC236}">
                <a16:creationId xmlns:a16="http://schemas.microsoft.com/office/drawing/2014/main" id="{FFE9CB50-A958-4125-BBC7-061DADCD6F77}"/>
              </a:ext>
            </a:extLst>
          </p:cNvPr>
          <p:cNvSpPr/>
          <p:nvPr/>
        </p:nvSpPr>
        <p:spPr>
          <a:xfrm>
            <a:off x="901592" y="1828333"/>
            <a:ext cx="9122145" cy="2708434"/>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Exemple de données de centrales nucléaires pour les paramètres clés d'OSeMOSYS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Facteur de capacité : </a:t>
            </a:r>
            <a:r>
              <a:rPr lang="en-ZA" sz="2000" dirty="0">
                <a:solidFill>
                  <a:srgbClr val="000000"/>
                </a:solidFill>
                <a:latin typeface="Open Sans"/>
                <a:ea typeface="Open Sans" panose="020B0606030504020204" pitchFamily="34" charset="0"/>
                <a:cs typeface="Open Sans" panose="020B0606030504020204" pitchFamily="34" charset="0"/>
              </a:rPr>
              <a:t>0,85</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Efficacité : </a:t>
            </a:r>
            <a:r>
              <a:rPr lang="en-ZA" sz="2000" dirty="0">
                <a:solidFill>
                  <a:srgbClr val="000000"/>
                </a:solidFill>
                <a:latin typeface="Open Sans"/>
                <a:ea typeface="Open Sans" panose="020B0606030504020204" pitchFamily="34" charset="0"/>
                <a:cs typeface="Open Sans" panose="020B0606030504020204" pitchFamily="34" charset="0"/>
              </a:rPr>
              <a:t>33%</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Coût du capital : </a:t>
            </a:r>
            <a:r>
              <a:rPr lang="en-ZA" sz="2000" dirty="0">
                <a:solidFill>
                  <a:srgbClr val="000000"/>
                </a:solidFill>
                <a:latin typeface="Open Sans"/>
                <a:ea typeface="Open Sans" panose="020B0606030504020204" pitchFamily="34" charset="0"/>
                <a:cs typeface="Open Sans" panose="020B0606030504020204" pitchFamily="34" charset="0"/>
              </a:rPr>
              <a:t>4000 $/kW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Coût fixe : </a:t>
            </a:r>
            <a:r>
              <a:rPr lang="en-ZA" sz="2000" dirty="0">
                <a:solidFill>
                  <a:srgbClr val="000000"/>
                </a:solidFill>
                <a:latin typeface="Open Sans"/>
                <a:ea typeface="Open Sans" panose="020B0606030504020204" pitchFamily="34" charset="0"/>
                <a:cs typeface="Open Sans" panose="020B0606030504020204" pitchFamily="34" charset="0"/>
              </a:rPr>
              <a:t>170 $/kW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Durée de vie opérationnelle : </a:t>
            </a:r>
            <a:r>
              <a:rPr lang="en-ZA" sz="2000" dirty="0">
                <a:solidFill>
                  <a:srgbClr val="000000"/>
                </a:solidFill>
                <a:latin typeface="Open Sans"/>
                <a:ea typeface="Open Sans" panose="020B0606030504020204" pitchFamily="34" charset="0"/>
                <a:cs typeface="Open Sans" panose="020B0606030504020204" pitchFamily="34" charset="0"/>
              </a:rPr>
              <a:t>60 ans</a:t>
            </a:r>
          </a:p>
        </p:txBody>
      </p:sp>
      <p:sp>
        <p:nvSpPr>
          <p:cNvPr id="4" name="Rectangle 3">
            <a:extLst>
              <a:ext uri="{FF2B5EF4-FFF2-40B4-BE49-F238E27FC236}">
                <a16:creationId xmlns:a16="http://schemas.microsoft.com/office/drawing/2014/main" id="{9BE5AC72-907E-1A47-A974-5B95761C419C}"/>
              </a:ext>
            </a:extLst>
          </p:cNvPr>
          <p:cNvSpPr/>
          <p:nvPr/>
        </p:nvSpPr>
        <p:spPr>
          <a:xfrm>
            <a:off x="927404" y="6153834"/>
            <a:ext cx="4372303" cy="246965"/>
          </a:xfrm>
          <a:prstGeom prst="rect">
            <a:avLst/>
          </a:prstGeom>
        </p:spPr>
        <p:txBody>
          <a:bodyPr wrap="square">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4"/>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411390"/>
            <a:ext cx="868178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7.4.5 Centrales nucléaires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2)</a:t>
            </a:r>
          </a:p>
        </p:txBody>
      </p:sp>
      <p:sp>
        <p:nvSpPr>
          <p:cNvPr id="9" name="Title 10">
            <a:extLst>
              <a:ext uri="{FF2B5EF4-FFF2-40B4-BE49-F238E27FC236}">
                <a16:creationId xmlns:a16="http://schemas.microsoft.com/office/drawing/2014/main" id="{4FB1FC40-3F2E-445E-8355-9F3613D39AC5}"/>
              </a:ext>
            </a:extLst>
          </p:cNvPr>
          <p:cNvSpPr txBox="1">
            <a:spLocks/>
          </p:cNvSpPr>
          <p:nvPr/>
        </p:nvSpPr>
        <p:spPr>
          <a:xfrm>
            <a:off x="895874" y="3238"/>
            <a:ext cx="5357781" cy="137773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Introduction aux centrales nucléaires </a:t>
            </a:r>
          </a:p>
        </p:txBody>
      </p:sp>
      <p:pic>
        <p:nvPicPr>
          <p:cNvPr id="3" name="Picture 6" descr="Diagram&#10;&#10;Description automatically generated">
            <a:extLst>
              <a:ext uri="{FF2B5EF4-FFF2-40B4-BE49-F238E27FC236}">
                <a16:creationId xmlns:a16="http://schemas.microsoft.com/office/drawing/2014/main" id="{3EA9B2C4-379E-45CD-BE9E-3FB3E11F355E}"/>
              </a:ext>
            </a:extLst>
          </p:cNvPr>
          <p:cNvPicPr>
            <a:picLocks noChangeAspect="1"/>
          </p:cNvPicPr>
          <p:nvPr/>
        </p:nvPicPr>
        <p:blipFill>
          <a:blip r:embed="rId4"/>
          <a:stretch>
            <a:fillRect/>
          </a:stretch>
        </p:blipFill>
        <p:spPr>
          <a:xfrm>
            <a:off x="3617345" y="1819887"/>
            <a:ext cx="4957312" cy="4512189"/>
          </a:xfrm>
          <a:prstGeom prst="rect">
            <a:avLst/>
          </a:prstGeom>
        </p:spPr>
      </p:pic>
    </p:spTree>
    <p:extLst>
      <p:ext uri="{BB962C8B-B14F-4D97-AF65-F5344CB8AC3E}">
        <p14:creationId xmlns:p14="http://schemas.microsoft.com/office/powerpoint/2010/main" val="3173360124"/>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7.4 Références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18685" y="1093270"/>
            <a:ext cx="516680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Abhishek, </a:t>
            </a:r>
            <a:r>
              <a:rPr lang="en-GB" dirty="0" err="1">
                <a:latin typeface="Open Sans" panose="020B0606030504020204" pitchFamily="34" charset="0"/>
                <a:ea typeface="Open Sans" panose="020B0606030504020204" pitchFamily="34" charset="0"/>
                <a:cs typeface="Open Sans" panose="020B0606030504020204" pitchFamily="34" charset="0"/>
              </a:rPr>
              <a:t>Sundin</a:t>
            </a:r>
            <a:r>
              <a:rPr lang="en-GB" dirty="0">
                <a:latin typeface="Open Sans" panose="020B0606030504020204" pitchFamily="34" charset="0"/>
                <a:ea typeface="Open Sans" panose="020B0606030504020204" pitchFamily="34" charset="0"/>
                <a:cs typeface="Open Sans" panose="020B0606030504020204" pitchFamily="34" charset="0"/>
              </a:rPr>
              <a:t>, Caroline, </a:t>
            </a: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Ioannis, Sridharan, Vignesh, &amp; </a:t>
            </a:r>
            <a:r>
              <a:rPr lang="en-GB" dirty="0" err="1">
                <a:latin typeface="Open Sans" panose="020B0606030504020204" pitchFamily="34" charset="0"/>
                <a:ea typeface="Open Sans" panose="020B0606030504020204" pitchFamily="34" charset="0"/>
                <a:cs typeface="Open Sans" panose="020B0606030504020204" pitchFamily="34" charset="0"/>
              </a:rPr>
              <a:t>Almulla</a:t>
            </a:r>
            <a:r>
              <a:rPr lang="en-GB" dirty="0">
                <a:latin typeface="Open Sans" panose="020B0606030504020204" pitchFamily="34" charset="0"/>
                <a:ea typeface="Open Sans" panose="020B0606030504020204" pitchFamily="34" charset="0"/>
                <a:cs typeface="Open Sans" panose="020B0606030504020204" pitchFamily="34" charset="0"/>
              </a:rPr>
              <a:t>, Youssef. (2021, mars). Hydro and Nuclear: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http://doi.org/10.5281/zenodo.4585607</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et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et Kougias, I., éditeur(s), EUR 29904 FR, Office des publications de l'Union européenne, Luxembourg, 2019, ISBN 978-92-76-12391-0, doi:10.2760/678700, JRC118432.</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C189ABBE-2ED6-0347-BBC5-5FB76C40F702}"/>
              </a:ext>
            </a:extLst>
          </p:cNvPr>
          <p:cNvPicPr>
            <a:picLocks noChangeAspect="1"/>
          </p:cNvPicPr>
          <p:nvPr/>
        </p:nvPicPr>
        <p:blipFill>
          <a:blip r:embed="rId3"/>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63FBF30D-633D-F444-AF79-E6F4FC0F9AE1}"/>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Veuillez utiliser la citation suivante : Allington L., </a:t>
            </a:r>
            <a:r>
              <a:rPr lang="en-GB" sz="800" dirty="0" err="1">
                <a:solidFill>
                  <a:schemeClr val="bg1"/>
                </a:solidFill>
                <a:latin typeface="Open Sans"/>
                <a:ea typeface="+mn-lt"/>
                <a:cs typeface="+mn-lt"/>
              </a:rPr>
              <a:t>Cannone </a:t>
            </a:r>
            <a:r>
              <a:rPr lang="en-GB" sz="800" dirty="0">
                <a:solidFill>
                  <a:schemeClr val="bg1"/>
                </a:solidFill>
                <a:latin typeface="Open Sans"/>
                <a:ea typeface="+mn-lt"/>
                <a:cs typeface="+mn-lt"/>
              </a:rPr>
              <a:t>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a:t>
            </a:r>
            <a:r>
              <a:rPr lang="en-GB" sz="800" dirty="0" err="1">
                <a:solidFill>
                  <a:schemeClr val="bg1"/>
                </a:solidFill>
                <a:latin typeface="Open Sans"/>
                <a:ea typeface="+mn-lt"/>
                <a:cs typeface="+mn-lt"/>
              </a:rPr>
              <a:t>Taibi </a:t>
            </a:r>
            <a:r>
              <a:rPr lang="en-GB" sz="800" dirty="0">
                <a:solidFill>
                  <a:schemeClr val="bg1"/>
                </a:solidFill>
                <a:latin typeface="Open Sans"/>
                <a:ea typeface="+mn-lt"/>
                <a:cs typeface="+mn-lt"/>
              </a:rPr>
              <a:t>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Cours 7 : </a:t>
            </a:r>
            <a:r>
              <a:rPr lang="en-ZA" sz="800" dirty="0">
                <a:solidFill>
                  <a:schemeClr val="bg1"/>
                </a:solidFill>
                <a:latin typeface="Open Sans"/>
                <a:ea typeface="+mn-lt"/>
                <a:cs typeface="+mn-lt"/>
              </a:rPr>
              <a:t>Modélisation de l'énergie et de la flexibilité</a:t>
            </a:r>
            <a:r>
              <a:rPr lang="en-GB" sz="800" dirty="0">
                <a:solidFill>
                  <a:schemeClr val="bg1"/>
                </a:solidFill>
                <a:latin typeface="Open Sans"/>
                <a:ea typeface="+mn-lt"/>
                <a:cs typeface="+mn-lt"/>
              </a:rPr>
              <a:t>. Version 1.0. [présentation en ligne]. Programme de croissance compatible avec le climat et Agence internationale pour les énergies renouvelables.</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9E1C87AF-1741-2C45-90DA-4CB90A3E8F67}"/>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Cours de la GCC (cela vous amènera </a:t>
            </a:r>
            <a:br>
              <a:rPr lang="en-US" sz="800" dirty="0">
                <a:solidFill>
                  <a:schemeClr val="bg1"/>
                </a:solidFill>
                <a:latin typeface="Open Sans "/>
              </a:rPr>
            </a:br>
            <a:r>
              <a:rPr lang="en-US" sz="800" dirty="0">
                <a:solidFill>
                  <a:schemeClr val="bg1"/>
                </a:solidFill>
                <a:latin typeface="Open Sans "/>
              </a:rPr>
              <a:t>au lien du site web http://www.ClimateCompatibleGrowth.com/teachingmaterials)</a:t>
            </a:r>
            <a:endParaRPr lang="en-GB" sz="800" dirty="0">
              <a:solidFill>
                <a:schemeClr val="bg1"/>
              </a:solidFill>
              <a:latin typeface="Open Sans "/>
              <a:ea typeface="+mn-lt"/>
              <a:cs typeface="+mn-lt"/>
            </a:endParaRPr>
          </a:p>
        </p:txBody>
      </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323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390"/>
            <a:ext cx="769011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7.1.1 Aperçu des centrales électriques à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biomasse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5873" y="3238"/>
            <a:ext cx="9059495"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Introduction aux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r>
              <a:rPr lang="en-GB" sz="4400" dirty="0">
                <a:latin typeface="Open Sans"/>
                <a:ea typeface="Open Sans" panose="020B0606030504020204" pitchFamily="34" charset="0"/>
                <a:cs typeface="Open Sans" panose="020B0606030504020204" pitchFamily="34" charset="0"/>
              </a:rPr>
              <a:t> à biomasse</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7" name="Picture 9" descr="A picture containing outdoor, building, stone&#10;&#10;Description automatically generated">
            <a:extLst>
              <a:ext uri="{FF2B5EF4-FFF2-40B4-BE49-F238E27FC236}">
                <a16:creationId xmlns:a16="http://schemas.microsoft.com/office/drawing/2014/main" id="{D117DD11-1E24-42A0-B13C-58F9D0BF9B13}"/>
              </a:ext>
            </a:extLst>
          </p:cNvPr>
          <p:cNvPicPr>
            <a:picLocks noChangeAspect="1"/>
          </p:cNvPicPr>
          <p:nvPr/>
        </p:nvPicPr>
        <p:blipFill>
          <a:blip r:embed="rId4"/>
          <a:stretch>
            <a:fillRect/>
          </a:stretch>
        </p:blipFill>
        <p:spPr>
          <a:xfrm>
            <a:off x="2797834" y="1852795"/>
            <a:ext cx="6093123" cy="4144447"/>
          </a:xfrm>
          <a:prstGeom prst="rect">
            <a:avLst/>
          </a:prstGeom>
        </p:spPr>
      </p:pic>
      <p:sp>
        <p:nvSpPr>
          <p:cNvPr id="12" name="Rectangle 11">
            <a:extLst>
              <a:ext uri="{FF2B5EF4-FFF2-40B4-BE49-F238E27FC236}">
                <a16:creationId xmlns:a16="http://schemas.microsoft.com/office/drawing/2014/main" id="{8BDCDCF6-D6B2-45B9-8822-0DB8CCDB6742}"/>
              </a:ext>
            </a:extLst>
          </p:cNvPr>
          <p:cNvSpPr/>
          <p:nvPr/>
        </p:nvSpPr>
        <p:spPr>
          <a:xfrm>
            <a:off x="2686868" y="6018262"/>
            <a:ext cx="34055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(Mizzou CAFNR, </a:t>
            </a:r>
            <a:r>
              <a:rPr lang="en-US"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US" sz="1000" dirty="0">
                <a:latin typeface="Open Sans" panose="020B0606030504020204" pitchFamily="34" charset="0"/>
                <a:ea typeface="Open Sans" panose="020B0606030504020204" pitchFamily="34" charset="0"/>
                <a:cs typeface="Open Sans" panose="020B0606030504020204" pitchFamily="34" charset="0"/>
              </a:rPr>
              <a:t>, sous licence </a:t>
            </a:r>
            <a:r>
              <a:rPr lang="en-US" sz="1000" dirty="0">
                <a:latin typeface="Open Sans" panose="020B0606030504020204" pitchFamily="34" charset="0"/>
                <a:ea typeface="Open Sans" panose="020B0606030504020204" pitchFamily="34" charset="0"/>
                <a:cs typeface="Open Sans" panose="020B0606030504020204" pitchFamily="34" charset="0"/>
                <a:hlinkClick r:id="rId6"/>
              </a:rPr>
              <a:t>CC BY-NC 2.0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4" y="1397013"/>
            <a:ext cx="1088877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7.1.2 Impacts environnementaux et sociaux des centrales électriques à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biomasse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11" name="Title 10">
            <a:extLst>
              <a:ext uri="{FF2B5EF4-FFF2-40B4-BE49-F238E27FC236}">
                <a16:creationId xmlns:a16="http://schemas.microsoft.com/office/drawing/2014/main" id="{C15E8278-D6FE-4282-8593-50552B7B2308}"/>
              </a:ext>
            </a:extLst>
          </p:cNvPr>
          <p:cNvSpPr txBox="1">
            <a:spLocks/>
          </p:cNvSpPr>
          <p:nvPr/>
        </p:nvSpPr>
        <p:spPr>
          <a:xfrm>
            <a:off x="895874" y="3238"/>
            <a:ext cx="8741615"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Introduction aux centrales </a:t>
            </a:r>
            <a:r>
              <a:rPr lang="en-GB" sz="4400" dirty="0" err="1">
                <a:latin typeface="Open Sans"/>
                <a:ea typeface="Open Sans" panose="020B0606030504020204" pitchFamily="34" charset="0"/>
                <a:cs typeface="Open Sans" panose="020B0606030504020204" pitchFamily="34" charset="0"/>
              </a:rPr>
              <a:t>électriques</a:t>
            </a:r>
            <a:r>
              <a:rPr lang="en-GB" sz="4400" dirty="0">
                <a:latin typeface="Open Sans"/>
                <a:ea typeface="Open Sans" panose="020B0606030504020204" pitchFamily="34" charset="0"/>
                <a:cs typeface="Open Sans" panose="020B0606030504020204" pitchFamily="34" charset="0"/>
              </a:rPr>
              <a:t> à biomasse</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3" name="Diagram 6">
            <a:extLst>
              <a:ext uri="{FF2B5EF4-FFF2-40B4-BE49-F238E27FC236}">
                <a16:creationId xmlns:a16="http://schemas.microsoft.com/office/drawing/2014/main" id="{6299835A-E8D6-455F-8F71-8EDC444CD069}"/>
              </a:ext>
            </a:extLst>
          </p:cNvPr>
          <p:cNvGraphicFramePr/>
          <p:nvPr>
            <p:extLst>
              <p:ext uri="{D42A27DB-BD31-4B8C-83A1-F6EECF244321}">
                <p14:modId xmlns:p14="http://schemas.microsoft.com/office/powerpoint/2010/main" val="3218715637"/>
              </p:ext>
            </p:extLst>
          </p:nvPr>
        </p:nvGraphicFramePr>
        <p:xfrm>
          <a:off x="3177397" y="1945257"/>
          <a:ext cx="5334000" cy="4117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91" name="TextBox 690">
            <a:extLst>
              <a:ext uri="{FF2B5EF4-FFF2-40B4-BE49-F238E27FC236}">
                <a16:creationId xmlns:a16="http://schemas.microsoft.com/office/drawing/2014/main" id="{4396FC68-2B73-49B1-8885-6D72459F8CBC}"/>
              </a:ext>
            </a:extLst>
          </p:cNvPr>
          <p:cNvSpPr txBox="1"/>
          <p:nvPr/>
        </p:nvSpPr>
        <p:spPr>
          <a:xfrm>
            <a:off x="4790363" y="3311245"/>
            <a:ext cx="214269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cs typeface="Calibri"/>
              </a:rPr>
              <a:t>Impacts </a:t>
            </a:r>
            <a:r>
              <a:rPr lang="en-GB" b="1" dirty="0" err="1">
                <a:cs typeface="Calibri"/>
              </a:rPr>
              <a:t>environnementaux</a:t>
            </a:r>
            <a:r>
              <a:rPr lang="en-GB" b="1" dirty="0">
                <a:cs typeface="Calibri"/>
              </a:rPr>
              <a:t> et </a:t>
            </a:r>
            <a:r>
              <a:rPr lang="en-GB" b="1" dirty="0" err="1">
                <a:cs typeface="Calibri"/>
              </a:rPr>
              <a:t>sociaux</a:t>
            </a:r>
            <a:r>
              <a:rPr lang="en-GB" b="1" dirty="0">
                <a:cs typeface="Calibri"/>
              </a:rPr>
              <a:t> des </a:t>
            </a:r>
            <a:r>
              <a:rPr lang="en-GB" b="1" dirty="0" err="1">
                <a:cs typeface="Calibri"/>
              </a:rPr>
              <a:t>centrales</a:t>
            </a:r>
            <a:r>
              <a:rPr lang="en-GB" b="1" dirty="0">
                <a:cs typeface="Calibri"/>
              </a:rPr>
              <a:t> </a:t>
            </a:r>
            <a:r>
              <a:rPr lang="en-GB" b="1" dirty="0" err="1">
                <a:cs typeface="Calibri"/>
              </a:rPr>
              <a:t>électriques</a:t>
            </a:r>
            <a:r>
              <a:rPr lang="en-GB" b="1" dirty="0">
                <a:cs typeface="Calibri"/>
              </a:rPr>
              <a:t> à </a:t>
            </a:r>
            <a:r>
              <a:rPr lang="en-GB" b="1" dirty="0" err="1">
                <a:cs typeface="Calibri"/>
              </a:rPr>
              <a:t>biomasse</a:t>
            </a:r>
            <a:endParaRPr lang="en-GB" b="1" dirty="0">
              <a:cs typeface="Calibri"/>
            </a:endParaRPr>
          </a:p>
        </p:txBody>
      </p:sp>
      <p:sp>
        <p:nvSpPr>
          <p:cNvPr id="29" name="TextBox 28">
            <a:extLst>
              <a:ext uri="{FF2B5EF4-FFF2-40B4-BE49-F238E27FC236}">
                <a16:creationId xmlns:a16="http://schemas.microsoft.com/office/drawing/2014/main" id="{D6CEF792-245D-466F-A84E-E32F65880933}"/>
              </a:ext>
            </a:extLst>
          </p:cNvPr>
          <p:cNvSpPr txBox="1"/>
          <p:nvPr/>
        </p:nvSpPr>
        <p:spPr>
          <a:xfrm>
            <a:off x="9637489" y="6121581"/>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Concepts de : </a:t>
            </a:r>
            <a:r>
              <a:rPr lang="en-US" sz="1000" dirty="0">
                <a:latin typeface="Open Sans" panose="020B0606030504020204" pitchFamily="34" charset="0"/>
                <a:ea typeface="Open Sans" panose="020B0606030504020204" pitchFamily="34" charset="0"/>
                <a:cs typeface="Open Sans" panose="020B0606030504020204" pitchFamily="34" charset="0"/>
                <a:hlinkClick r:id="rId9"/>
              </a:rPr>
              <a:t>Usher, W. (2021)</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08744156"/>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397013"/>
            <a:ext cx="962194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7.1.3 Rôle des centrales à biomasse dans les systèmes énergétiques </a:t>
            </a:r>
          </a:p>
        </p:txBody>
      </p:sp>
      <p:sp>
        <p:nvSpPr>
          <p:cNvPr id="11" name="Title 10">
            <a:extLst>
              <a:ext uri="{FF2B5EF4-FFF2-40B4-BE49-F238E27FC236}">
                <a16:creationId xmlns:a16="http://schemas.microsoft.com/office/drawing/2014/main" id="{6BC917EC-6071-4691-B43C-17B47F0DDD28}"/>
              </a:ext>
            </a:extLst>
          </p:cNvPr>
          <p:cNvSpPr txBox="1">
            <a:spLocks/>
          </p:cNvSpPr>
          <p:nvPr/>
        </p:nvSpPr>
        <p:spPr>
          <a:xfrm>
            <a:off x="895873" y="3238"/>
            <a:ext cx="10038289"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Introduction aux centrales électriques à </a:t>
            </a:r>
            <a:r>
              <a:rPr lang="en-GB" sz="4400" dirty="0" err="1">
                <a:latin typeface="Open Sans"/>
                <a:ea typeface="Open Sans" panose="020B0606030504020204" pitchFamily="34" charset="0"/>
                <a:cs typeface="Open Sans" panose="020B0606030504020204" pitchFamily="34" charset="0"/>
              </a:rPr>
              <a:t>biomasse</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7" name="Graphic 7">
            <a:extLst>
              <a:ext uri="{FF2B5EF4-FFF2-40B4-BE49-F238E27FC236}">
                <a16:creationId xmlns:a16="http://schemas.microsoft.com/office/drawing/2014/main" id="{B4D8CEC9-50BF-41AA-BD2B-DA22024380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78493" y="1799454"/>
            <a:ext cx="6064368" cy="4265507"/>
          </a:xfrm>
          <a:prstGeom prst="rect">
            <a:avLst/>
          </a:prstGeom>
        </p:spPr>
      </p:pic>
      <p:sp>
        <p:nvSpPr>
          <p:cNvPr id="8" name="Rectangle 7">
            <a:extLst>
              <a:ext uri="{FF2B5EF4-FFF2-40B4-BE49-F238E27FC236}">
                <a16:creationId xmlns:a16="http://schemas.microsoft.com/office/drawing/2014/main" id="{DADFE6B3-E35C-4727-8EDB-7362B7417305}"/>
              </a:ext>
            </a:extLst>
          </p:cNvPr>
          <p:cNvSpPr/>
          <p:nvPr/>
        </p:nvSpPr>
        <p:spPr>
          <a:xfrm>
            <a:off x="2878493" y="6149533"/>
            <a:ext cx="4127614"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(Notre monde en données, </a:t>
            </a:r>
            <a:r>
              <a:rPr lang="en-US"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US" sz="1000" dirty="0">
                <a:latin typeface="Open Sans" panose="020B0606030504020204" pitchFamily="34" charset="0"/>
                <a:ea typeface="Open Sans" panose="020B0606030504020204" pitchFamily="34" charset="0"/>
                <a:cs typeface="Open Sans" panose="020B0606030504020204" pitchFamily="34" charset="0"/>
              </a:rPr>
              <a:t>, sous licence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CC BY 3.0 </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78782939"/>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4" y="1411390"/>
            <a:ext cx="807648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7.1.4 Centrales à biomasse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 </a:t>
            </a:r>
          </a:p>
        </p:txBody>
      </p:sp>
      <p:sp>
        <p:nvSpPr>
          <p:cNvPr id="11" name="Title 10">
            <a:extLst>
              <a:ext uri="{FF2B5EF4-FFF2-40B4-BE49-F238E27FC236}">
                <a16:creationId xmlns:a16="http://schemas.microsoft.com/office/drawing/2014/main" id="{DC88BA8D-6CE9-42F6-BD68-114AE222AD39}"/>
              </a:ext>
            </a:extLst>
          </p:cNvPr>
          <p:cNvSpPr txBox="1">
            <a:spLocks/>
          </p:cNvSpPr>
          <p:nvPr/>
        </p:nvSpPr>
        <p:spPr>
          <a:xfrm>
            <a:off x="895874" y="3238"/>
            <a:ext cx="987086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Introduction aux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r>
              <a:rPr lang="en-GB" sz="4400" dirty="0">
                <a:latin typeface="Open Sans"/>
                <a:ea typeface="Open Sans" panose="020B0606030504020204" pitchFamily="34" charset="0"/>
                <a:cs typeface="Open Sans" panose="020B0606030504020204" pitchFamily="34" charset="0"/>
              </a:rPr>
              <a:t> à </a:t>
            </a:r>
            <a:r>
              <a:rPr lang="en-GB" sz="4400" dirty="0" err="1">
                <a:latin typeface="Open Sans"/>
                <a:ea typeface="Open Sans" panose="020B0606030504020204" pitchFamily="34" charset="0"/>
                <a:cs typeface="Open Sans" panose="020B0606030504020204" pitchFamily="34" charset="0"/>
              </a:rPr>
              <a:t>biomasse</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6">
            <a:extLst>
              <a:ext uri="{FF2B5EF4-FFF2-40B4-BE49-F238E27FC236}">
                <a16:creationId xmlns:a16="http://schemas.microsoft.com/office/drawing/2014/main" id="{52351524-6D98-43EB-B692-4BEA8F764870}"/>
              </a:ext>
            </a:extLst>
          </p:cNvPr>
          <p:cNvSpPr/>
          <p:nvPr/>
        </p:nvSpPr>
        <p:spPr>
          <a:xfrm>
            <a:off x="901592" y="1914597"/>
            <a:ext cx="8863353" cy="3016210"/>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Exemple de données d'une centrale </a:t>
            </a:r>
            <a:r>
              <a:rPr lang="en-ZA" sz="2000" dirty="0" err="1">
                <a:latin typeface="Open Sans"/>
                <a:ea typeface="Open Sans" panose="020B0606030504020204" pitchFamily="34" charset="0"/>
                <a:cs typeface="Open Sans" panose="020B0606030504020204" pitchFamily="34" charset="0"/>
              </a:rPr>
              <a:t>thermique</a:t>
            </a:r>
            <a:r>
              <a:rPr lang="en-ZA" sz="2000" dirty="0">
                <a:latin typeface="Open Sans"/>
                <a:ea typeface="Open Sans" panose="020B0606030504020204" pitchFamily="34" charset="0"/>
                <a:cs typeface="Open Sans" panose="020B0606030504020204" pitchFamily="34" charset="0"/>
              </a:rPr>
              <a:t> à biomasse pour les paramètres clés d'OSeMOSYS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Facteur de capacité : </a:t>
            </a:r>
            <a:r>
              <a:rPr lang="en-ZA" sz="2000" dirty="0">
                <a:solidFill>
                  <a:srgbClr val="000000"/>
                </a:solidFill>
                <a:latin typeface="Open Sans"/>
                <a:ea typeface="Open Sans" panose="020B0606030504020204" pitchFamily="34" charset="0"/>
                <a:cs typeface="Open Sans" panose="020B0606030504020204" pitchFamily="34" charset="0"/>
              </a:rPr>
              <a:t>0,5</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Efficacité : </a:t>
            </a:r>
            <a:r>
              <a:rPr lang="en-ZA" sz="2000" dirty="0">
                <a:solidFill>
                  <a:srgbClr val="000000"/>
                </a:solidFill>
                <a:latin typeface="Open Sans"/>
                <a:ea typeface="Open Sans" panose="020B0606030504020204" pitchFamily="34" charset="0"/>
                <a:cs typeface="Open Sans" panose="020B0606030504020204" pitchFamily="34" charset="0"/>
              </a:rPr>
              <a:t>35</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Coût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b="1" dirty="0" err="1">
                <a:solidFill>
                  <a:srgbClr val="000000"/>
                </a:solidFill>
                <a:latin typeface="Open Sans"/>
                <a:ea typeface="Open Sans" panose="020B0606030504020204" pitchFamily="34" charset="0"/>
                <a:cs typeface="Open Sans" panose="020B0606030504020204" pitchFamily="34" charset="0"/>
              </a:rPr>
              <a:t>en</a:t>
            </a:r>
            <a:r>
              <a:rPr lang="en-ZA" sz="2000" b="1" dirty="0">
                <a:solidFill>
                  <a:srgbClr val="000000"/>
                </a:solidFill>
                <a:latin typeface="Open Sans"/>
                <a:ea typeface="Open Sans" panose="020B0606030504020204" pitchFamily="34" charset="0"/>
                <a:cs typeface="Open Sans" panose="020B0606030504020204" pitchFamily="34" charset="0"/>
              </a:rPr>
              <a:t> capital : </a:t>
            </a:r>
            <a:r>
              <a:rPr lang="en-ZA" sz="2000" dirty="0">
                <a:solidFill>
                  <a:srgbClr val="000000"/>
                </a:solidFill>
                <a:latin typeface="Open Sans"/>
                <a:ea typeface="Open Sans" panose="020B0606030504020204" pitchFamily="34" charset="0"/>
                <a:cs typeface="Open Sans" panose="020B0606030504020204" pitchFamily="34" charset="0"/>
              </a:rPr>
              <a:t>2100 $/kW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Coût fixe : </a:t>
            </a:r>
            <a:r>
              <a:rPr lang="en-ZA" sz="2000" dirty="0">
                <a:solidFill>
                  <a:srgbClr val="000000"/>
                </a:solidFill>
                <a:latin typeface="Open Sans"/>
                <a:ea typeface="Open Sans" panose="020B0606030504020204" pitchFamily="34" charset="0"/>
                <a:cs typeface="Open Sans" panose="020B0606030504020204" pitchFamily="34" charset="0"/>
              </a:rPr>
              <a:t>75 $/kW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Durée de vie opérationnelle : </a:t>
            </a:r>
            <a:r>
              <a:rPr lang="en-ZA" sz="2000" dirty="0">
                <a:solidFill>
                  <a:srgbClr val="000000"/>
                </a:solidFill>
                <a:latin typeface="Open Sans"/>
                <a:ea typeface="Open Sans" panose="020B0606030504020204" pitchFamily="34" charset="0"/>
                <a:cs typeface="Open Sans" panose="020B0606030504020204" pitchFamily="34" charset="0"/>
              </a:rPr>
              <a:t>40 </a:t>
            </a:r>
            <a:r>
              <a:rPr lang="en-ZA" sz="2000" dirty="0" err="1">
                <a:solidFill>
                  <a:srgbClr val="000000"/>
                </a:solidFill>
                <a:latin typeface="Open Sans"/>
                <a:ea typeface="Open Sans" panose="020B0606030504020204" pitchFamily="34" charset="0"/>
                <a:cs typeface="Open Sans" panose="020B0606030504020204" pitchFamily="34" charset="0"/>
              </a:rPr>
              <a:t>ans</a:t>
            </a:r>
            <a:endParaRPr lang="en-ZA" sz="2000" dirty="0">
              <a:solidFill>
                <a:srgbClr val="000000"/>
              </a:solidFill>
              <a:latin typeface="Open Sans"/>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707414AF-6A0C-8444-9223-917C8BFABB31}"/>
              </a:ext>
            </a:extLst>
          </p:cNvPr>
          <p:cNvSpPr/>
          <p:nvPr/>
        </p:nvSpPr>
        <p:spPr>
          <a:xfrm>
            <a:off x="946074" y="6143324"/>
            <a:ext cx="6096000" cy="246221"/>
          </a:xfrm>
          <a:prstGeom prst="rect">
            <a:avLst/>
          </a:prstGeom>
        </p:spPr>
        <p:txBody>
          <a:bodyPr>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 </a:t>
            </a:r>
            <a:r>
              <a:rPr lang="en-ZA" sz="1000" dirty="0" err="1">
                <a:solidFill>
                  <a:srgbClr val="000000"/>
                </a:solidFill>
                <a:latin typeface="Open Sans"/>
                <a:ea typeface="Open Sans" panose="020B0606030504020204" pitchFamily="34" charset="0"/>
                <a:cs typeface="Open Sans" panose="020B0606030504020204" pitchFamily="34" charset="0"/>
              </a:rPr>
              <a:t>Pappis</a:t>
            </a:r>
            <a:r>
              <a:rPr lang="en-ZA" sz="1000" dirty="0">
                <a:solidFill>
                  <a:srgbClr val="000000"/>
                </a:solidFill>
                <a:latin typeface="Open Sans"/>
                <a:ea typeface="Open Sans" panose="020B0606030504020204" pitchFamily="34" charset="0"/>
                <a:cs typeface="Open Sans" panose="020B0606030504020204" pitchFamily="34" charset="0"/>
              </a:rPr>
              <a:t>, I. et al. (2019) </a:t>
            </a:r>
            <a:r>
              <a:rPr lang="en-ZA" sz="1000" dirty="0">
                <a:solidFill>
                  <a:srgbClr val="000000"/>
                </a:solidFill>
                <a:latin typeface="Open Sans"/>
                <a:ea typeface="Open Sans" panose="020B0606030504020204" pitchFamily="34" charset="0"/>
                <a:cs typeface="Open Sans" panose="020B0606030504020204" pitchFamily="34" charset="0"/>
                <a:hlinkClick r:id="rId4"/>
              </a:rPr>
              <a:t>Energy Projections for African Countries</a:t>
            </a:r>
            <a:r>
              <a:rPr lang="en-ZA" sz="1000" dirty="0">
                <a:solidFill>
                  <a:srgbClr val="000000"/>
                </a:solidFill>
                <a:latin typeface="Open Sans"/>
                <a:ea typeface="Open Sans" panose="020B0606030504020204" pitchFamily="34" charset="0"/>
                <a:cs typeface="Open Sans" panose="020B0606030504020204" pitchFamily="34" charset="0"/>
              </a:rPr>
              <a:t>)</a:t>
            </a:r>
            <a:endParaRPr lang="en-ZA" sz="1000" dirty="0"/>
          </a:p>
        </p:txBody>
      </p:sp>
    </p:spTree>
    <p:extLst>
      <p:ext uri="{BB962C8B-B14F-4D97-AF65-F5344CB8AC3E}">
        <p14:creationId xmlns:p14="http://schemas.microsoft.com/office/powerpoint/2010/main" val="98610694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4" y="1411390"/>
            <a:ext cx="777370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7.1.5 Centrales à biomasse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Partie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2)</a:t>
            </a:r>
          </a:p>
        </p:txBody>
      </p:sp>
      <p:sp>
        <p:nvSpPr>
          <p:cNvPr id="11" name="Title 10">
            <a:extLst>
              <a:ext uri="{FF2B5EF4-FFF2-40B4-BE49-F238E27FC236}">
                <a16:creationId xmlns:a16="http://schemas.microsoft.com/office/drawing/2014/main" id="{5817F4A3-DB2F-4EF0-8A98-BA0005776399}"/>
              </a:ext>
            </a:extLst>
          </p:cNvPr>
          <p:cNvSpPr txBox="1">
            <a:spLocks/>
          </p:cNvSpPr>
          <p:nvPr/>
        </p:nvSpPr>
        <p:spPr>
          <a:xfrm>
            <a:off x="699196" y="-92112"/>
            <a:ext cx="8335622"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Introduction aux </a:t>
            </a:r>
            <a:r>
              <a:rPr lang="en-GB" sz="4400" dirty="0" err="1">
                <a:latin typeface="Open Sans"/>
                <a:ea typeface="Open Sans" panose="020B0606030504020204" pitchFamily="34" charset="0"/>
                <a:cs typeface="Open Sans" panose="020B0606030504020204" pitchFamily="34" charset="0"/>
              </a:rPr>
              <a:t>centrales</a:t>
            </a:r>
            <a:r>
              <a:rPr lang="en-GB" sz="4400" dirty="0">
                <a:latin typeface="Open Sans"/>
                <a:ea typeface="Open Sans" panose="020B0606030504020204" pitchFamily="34" charset="0"/>
                <a:cs typeface="Open Sans" panose="020B0606030504020204" pitchFamily="34" charset="0"/>
              </a:rPr>
              <a:t> </a:t>
            </a:r>
            <a:r>
              <a:rPr lang="en-GB" sz="4400" dirty="0" err="1">
                <a:latin typeface="Open Sans"/>
                <a:ea typeface="Open Sans" panose="020B0606030504020204" pitchFamily="34" charset="0"/>
                <a:cs typeface="Open Sans" panose="020B0606030504020204" pitchFamily="34" charset="0"/>
              </a:rPr>
              <a:t>thermiques</a:t>
            </a:r>
            <a:r>
              <a:rPr lang="en-GB" sz="4400" dirty="0">
                <a:latin typeface="Open Sans"/>
                <a:ea typeface="Open Sans" panose="020B0606030504020204" pitchFamily="34" charset="0"/>
                <a:cs typeface="Open Sans" panose="020B0606030504020204" pitchFamily="34" charset="0"/>
              </a:rPr>
              <a:t> à </a:t>
            </a:r>
            <a:r>
              <a:rPr lang="en-GB" sz="4400" dirty="0" err="1">
                <a:latin typeface="Open Sans"/>
                <a:ea typeface="Open Sans" panose="020B0606030504020204" pitchFamily="34" charset="0"/>
                <a:cs typeface="Open Sans" panose="020B0606030504020204" pitchFamily="34" charset="0"/>
              </a:rPr>
              <a:t>biomasse</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3" name="Picture 3" descr="Diagram&#10;&#10;Description automatically generated">
            <a:extLst>
              <a:ext uri="{FF2B5EF4-FFF2-40B4-BE49-F238E27FC236}">
                <a16:creationId xmlns:a16="http://schemas.microsoft.com/office/drawing/2014/main" id="{8DCDBE34-03FA-44F1-8EA4-CA65E57D8DF7}"/>
              </a:ext>
            </a:extLst>
          </p:cNvPr>
          <p:cNvPicPr>
            <a:picLocks noChangeAspect="1"/>
          </p:cNvPicPr>
          <p:nvPr/>
        </p:nvPicPr>
        <p:blipFill>
          <a:blip r:embed="rId4"/>
          <a:stretch>
            <a:fillRect/>
          </a:stretch>
        </p:blipFill>
        <p:spPr>
          <a:xfrm>
            <a:off x="3660476" y="1706545"/>
            <a:ext cx="5000444" cy="4638231"/>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7.1 </a:t>
            </a:r>
            <a:r>
              <a:rPr lang="en-GB" sz="4400" dirty="0" err="1">
                <a:latin typeface="Open Sans"/>
              </a:rPr>
              <a:t>Références</a:t>
            </a:r>
            <a:endParaRPr lang="en-GB" sz="4400" dirty="0">
              <a:latin typeface="Open Sans"/>
            </a:endParaRP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05119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mars). Wind, solar and biofuels: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Tx/>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et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et Kougias, I., éditeur(s), EUR 29904 FR, Office des publications de l'Union européenne, Luxembourg, 2019, ISBN 978-92-76-12391-0, doi:10.2760/678700, JRC118432.</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7.2.1 Aperçu des centrales géothermiques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5874" y="3238"/>
            <a:ext cx="6871271"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Introduction aux centrales géothermiques</a:t>
            </a:r>
            <a:endParaRPr lang="en-GB" sz="4400" dirty="0">
              <a:latin typeface="Open Sans"/>
              <a:ea typeface="Open Sans" panose="020B0606030504020204" pitchFamily="34" charset="0"/>
              <a:cs typeface="Open Sans" panose="020B0606030504020204" pitchFamily="34" charset="0"/>
            </a:endParaRPr>
          </a:p>
        </p:txBody>
      </p:sp>
      <p:pic>
        <p:nvPicPr>
          <p:cNvPr id="2" name="Picture 2" descr="A picture containing grass, smoke, train, outdoor&#10;&#10;Description automatically generated">
            <a:extLst>
              <a:ext uri="{FF2B5EF4-FFF2-40B4-BE49-F238E27FC236}">
                <a16:creationId xmlns:a16="http://schemas.microsoft.com/office/drawing/2014/main" id="{1F8A88F6-EB99-45D1-AF94-4F3E38B132F2}"/>
              </a:ext>
            </a:extLst>
          </p:cNvPr>
          <p:cNvPicPr>
            <a:picLocks noChangeAspect="1"/>
          </p:cNvPicPr>
          <p:nvPr/>
        </p:nvPicPr>
        <p:blipFill>
          <a:blip r:embed="rId4"/>
          <a:stretch>
            <a:fillRect/>
          </a:stretch>
        </p:blipFill>
        <p:spPr>
          <a:xfrm>
            <a:off x="2999118" y="1910751"/>
            <a:ext cx="6193765" cy="4143554"/>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1D0D74A2-AD99-4F84-A005-C04D3E46658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http://schemas.openxmlformats.org/package/2006/metadata/core-properties"/>
    <ds:schemaRef ds:uri="http://purl.org/dc/elements/1.1/"/>
    <ds:schemaRef ds:uri="35b8b66e-5759-43c1-a138-f967a8bf5a20"/>
    <ds:schemaRef ds:uri="http://www.w3.org/XML/1998/namespace"/>
    <ds:schemaRef ds:uri="http://schemas.microsoft.com/office/2006/metadata/properties"/>
    <ds:schemaRef ds:uri="http://schemas.microsoft.com/office/infopath/2007/PartnerControls"/>
    <ds:schemaRef ds:uri="http://purl.org/dc/terms/"/>
    <ds:schemaRef ds:uri="http://schemas.microsoft.com/office/2006/documentManagement/types"/>
    <ds:schemaRef ds:uri="0b696a8a-ab1a-459b-a09e-44df7cbe9330"/>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1703</TotalTime>
  <Words>6144</Words>
  <Application>Microsoft Office PowerPoint</Application>
  <PresentationFormat>Widescreen</PresentationFormat>
  <Paragraphs>214</Paragraphs>
  <Slides>27</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docId:81FC4997595BC4C42AE90BBD2950B8B5</cp:keywords>
  <cp:lastModifiedBy>Ashutosh.Bhagurkar</cp:lastModifiedBy>
  <cp:revision>348</cp:revision>
  <dcterms:created xsi:type="dcterms:W3CDTF">2021-02-10T16:48:02Z</dcterms:created>
  <dcterms:modified xsi:type="dcterms:W3CDTF">2025-03-19T16:33:27Z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