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1"/>
  </p:notesMasterIdLst>
  <p:handoutMasterIdLst>
    <p:handoutMasterId r:id="rId32"/>
  </p:handoutMasterIdLst>
  <p:sldIdLst>
    <p:sldId id="626" r:id="rId5"/>
    <p:sldId id="627" r:id="rId6"/>
    <p:sldId id="628" r:id="rId7"/>
    <p:sldId id="629" r:id="rId8"/>
    <p:sldId id="630" r:id="rId9"/>
    <p:sldId id="631" r:id="rId10"/>
    <p:sldId id="632" r:id="rId11"/>
    <p:sldId id="633" r:id="rId12"/>
    <p:sldId id="634" r:id="rId13"/>
    <p:sldId id="635" r:id="rId14"/>
    <p:sldId id="636" r:id="rId15"/>
    <p:sldId id="637" r:id="rId16"/>
    <p:sldId id="638" r:id="rId17"/>
    <p:sldId id="639" r:id="rId18"/>
    <p:sldId id="640" r:id="rId19"/>
    <p:sldId id="641" r:id="rId20"/>
    <p:sldId id="642" r:id="rId21"/>
    <p:sldId id="643" r:id="rId22"/>
    <p:sldId id="644" r:id="rId23"/>
    <p:sldId id="645" r:id="rId24"/>
    <p:sldId id="646" r:id="rId25"/>
    <p:sldId id="647" r:id="rId26"/>
    <p:sldId id="648" r:id="rId27"/>
    <p:sldId id="649" r:id="rId28"/>
    <p:sldId id="650" r:id="rId29"/>
    <p:sldId id="651" r:id="rId3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00AFF-16E1-2200-5AE5-EA3A54C7C021}" v="17" dt="2026-02-09T13:30:36.095"/>
    <p1510:client id="{5F51E71B-00A1-4B19-A2F9-FE16310C0B8C}" v="2" dt="2026-02-09T13:29:37.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9"/>
  </p:normalViewPr>
  <p:slideViewPr>
    <p:cSldViewPr snapToGrid="0">
      <p:cViewPr varScale="1">
        <p:scale>
          <a:sx n="90" d="100"/>
          <a:sy n="90" d="100"/>
        </p:scale>
        <p:origin x="232" y="448"/>
      </p:cViewPr>
      <p:guideLst/>
    </p:cSldViewPr>
  </p:slideViewPr>
  <p:outlineViewPr>
    <p:cViewPr>
      <p:scale>
        <a:sx n="33" d="100"/>
        <a:sy n="33" d="100"/>
      </p:scale>
      <p:origin x="0" y="-41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1A900AFF-16E1-2200-5AE5-EA3A54C7C021}"/>
    <pc:docChg chg="modSld">
      <pc:chgData name="Alexander Deliukov" userId="S::alexander_think-e.be#ext#@flux50.onmicrosoft.com::bee075c1-faac-4166-8fcb-7b2057bad6f6" providerId="AD" clId="Web-{1A900AFF-16E1-2200-5AE5-EA3A54C7C021}" dt="2026-02-09T13:30:36.095" v="13" actId="14100"/>
      <pc:docMkLst>
        <pc:docMk/>
      </pc:docMkLst>
      <pc:sldChg chg="addSp delSp modSp">
        <pc:chgData name="Alexander Deliukov" userId="S::alexander_think-e.be#ext#@flux50.onmicrosoft.com::bee075c1-faac-4166-8fcb-7b2057bad6f6" providerId="AD" clId="Web-{1A900AFF-16E1-2200-5AE5-EA3A54C7C021}" dt="2026-02-09T13:30:36.095" v="13" actId="14100"/>
        <pc:sldMkLst>
          <pc:docMk/>
          <pc:sldMk cId="762437489" sldId="626"/>
        </pc:sldMkLst>
        <pc:picChg chg="add del mod ord">
          <ac:chgData name="Alexander Deliukov" userId="S::alexander_think-e.be#ext#@flux50.onmicrosoft.com::bee075c1-faac-4166-8fcb-7b2057bad6f6" providerId="AD" clId="Web-{1A900AFF-16E1-2200-5AE5-EA3A54C7C021}" dt="2026-02-09T13:28:01.064" v="3"/>
          <ac:picMkLst>
            <pc:docMk/>
            <pc:sldMk cId="762437489" sldId="626"/>
            <ac:picMk id="4" creationId="{2C21B510-4F6E-5436-FE0E-E4AFD1A6372B}"/>
          </ac:picMkLst>
        </pc:picChg>
        <pc:picChg chg="add del mod">
          <ac:chgData name="Alexander Deliukov" userId="S::alexander_think-e.be#ext#@flux50.onmicrosoft.com::bee075c1-faac-4166-8fcb-7b2057bad6f6" providerId="AD" clId="Web-{1A900AFF-16E1-2200-5AE5-EA3A54C7C021}" dt="2026-02-09T13:28:24.439" v="5"/>
          <ac:picMkLst>
            <pc:docMk/>
            <pc:sldMk cId="762437489" sldId="626"/>
            <ac:picMk id="5" creationId="{F1E1614A-7303-C78F-B647-E591A25ECCF0}"/>
          </ac:picMkLst>
        </pc:picChg>
        <pc:picChg chg="add del mod">
          <ac:chgData name="Alexander Deliukov" userId="S::alexander_think-e.be#ext#@flux50.onmicrosoft.com::bee075c1-faac-4166-8fcb-7b2057bad6f6" providerId="AD" clId="Web-{1A900AFF-16E1-2200-5AE5-EA3A54C7C021}" dt="2026-02-09T13:30:31.048" v="11"/>
          <ac:picMkLst>
            <pc:docMk/>
            <pc:sldMk cId="762437489" sldId="626"/>
            <ac:picMk id="7" creationId="{A5D203A3-A2F8-3B7E-7720-D23E5B2031B0}"/>
          </ac:picMkLst>
        </pc:picChg>
        <pc:picChg chg="add mod">
          <ac:chgData name="Alexander Deliukov" userId="S::alexander_think-e.be#ext#@flux50.onmicrosoft.com::bee075c1-faac-4166-8fcb-7b2057bad6f6" providerId="AD" clId="Web-{1A900AFF-16E1-2200-5AE5-EA3A54C7C021}" dt="2026-02-09T13:30:36.095" v="13" actId="14100"/>
          <ac:picMkLst>
            <pc:docMk/>
            <pc:sldMk cId="762437489" sldId="626"/>
            <ac:picMk id="8" creationId="{1FD49809-9C89-86B0-D122-877E2588F7EB}"/>
          </ac:picMkLst>
        </pc:picChg>
      </pc:sldChg>
    </pc:docChg>
  </pc:docChgLst>
  <pc:docChgLst>
    <pc:chgData name="Alexander Deliukov" userId="d5fda0f2-1d08-4016-b7e9-bb882f168707" providerId="ADAL" clId="{FE9DFF45-01DC-45CC-A80A-B50597210401}"/>
    <pc:docChg chg="undo redo custSel addSld delSld modSld">
      <pc:chgData name="Alexander Deliukov" userId="d5fda0f2-1d08-4016-b7e9-bb882f168707" providerId="ADAL" clId="{FE9DFF45-01DC-45CC-A80A-B50597210401}" dt="2026-02-09T13:29:37.439" v="60" actId="478"/>
      <pc:docMkLst>
        <pc:docMk/>
      </pc:docMkLst>
      <pc:sldChg chg="addSp delSp modSp add del mod">
        <pc:chgData name="Alexander Deliukov" userId="d5fda0f2-1d08-4016-b7e9-bb882f168707" providerId="ADAL" clId="{FE9DFF45-01DC-45CC-A80A-B50597210401}" dt="2026-02-09T13:29:37.439" v="60" actId="478"/>
        <pc:sldMkLst>
          <pc:docMk/>
          <pc:sldMk cId="762437489" sldId="626"/>
        </pc:sldMkLst>
        <pc:spChg chg="mod">
          <ac:chgData name="Alexander Deliukov" userId="d5fda0f2-1d08-4016-b7e9-bb882f168707" providerId="ADAL" clId="{FE9DFF45-01DC-45CC-A80A-B50597210401}" dt="2026-01-27T14:43:52.369" v="18" actId="120"/>
          <ac:spMkLst>
            <pc:docMk/>
            <pc:sldMk cId="762437489" sldId="626"/>
            <ac:spMk id="2" creationId="{FFC334A6-DBAB-A543-12EB-79F451596E4F}"/>
          </ac:spMkLst>
        </pc:spChg>
        <pc:picChg chg="add del">
          <ac:chgData name="Alexander Deliukov" userId="d5fda0f2-1d08-4016-b7e9-bb882f168707" providerId="ADAL" clId="{FE9DFF45-01DC-45CC-A80A-B50597210401}" dt="2026-02-09T13:29:37.439" v="60" actId="478"/>
          <ac:picMkLst>
            <pc:docMk/>
            <pc:sldMk cId="762437489" sldId="626"/>
            <ac:picMk id="7" creationId="{A5D203A3-A2F8-3B7E-7720-D23E5B2031B0}"/>
          </ac:picMkLst>
        </pc:picChg>
      </pc:sldChg>
      <pc:sldChg chg="modSp add del">
        <pc:chgData name="Alexander Deliukov" userId="d5fda0f2-1d08-4016-b7e9-bb882f168707" providerId="ADAL" clId="{FE9DFF45-01DC-45CC-A80A-B50597210401}" dt="2026-01-27T14:49:49.333" v="42" actId="404"/>
        <pc:sldMkLst>
          <pc:docMk/>
          <pc:sldMk cId="3547527" sldId="627"/>
        </pc:sldMkLst>
        <pc:spChg chg="mod">
          <ac:chgData name="Alexander Deliukov" userId="d5fda0f2-1d08-4016-b7e9-bb882f168707" providerId="ADAL" clId="{FE9DFF45-01DC-45CC-A80A-B50597210401}" dt="2026-01-27T14:49:49.333" v="42" actId="404"/>
          <ac:spMkLst>
            <pc:docMk/>
            <pc:sldMk cId="3547527" sldId="627"/>
            <ac:spMk id="2" creationId="{0FE65402-2D24-4C0B-3A9B-70B199ADCEA8}"/>
          </ac:spMkLst>
        </pc:spChg>
      </pc:sldChg>
      <pc:sldChg chg="add del">
        <pc:chgData name="Alexander Deliukov" userId="d5fda0f2-1d08-4016-b7e9-bb882f168707" providerId="ADAL" clId="{FE9DFF45-01DC-45CC-A80A-B50597210401}" dt="2026-01-07T09:24:57.810" v="4" actId="47"/>
        <pc:sldMkLst>
          <pc:docMk/>
          <pc:sldMk cId="2090023336" sldId="628"/>
        </pc:sldMkLst>
      </pc:sldChg>
      <pc:sldChg chg="modSp add del mod">
        <pc:chgData name="Alexander Deliukov" userId="d5fda0f2-1d08-4016-b7e9-bb882f168707" providerId="ADAL" clId="{FE9DFF45-01DC-45CC-A80A-B50597210401}" dt="2026-01-27T14:49:40.909" v="41"/>
        <pc:sldMkLst>
          <pc:docMk/>
          <pc:sldMk cId="3196072528" sldId="629"/>
        </pc:sldMkLst>
        <pc:spChg chg="mod">
          <ac:chgData name="Alexander Deliukov" userId="d5fda0f2-1d08-4016-b7e9-bb882f168707" providerId="ADAL" clId="{FE9DFF45-01DC-45CC-A80A-B50597210401}" dt="2026-01-27T14:49:40.909" v="41"/>
          <ac:spMkLst>
            <pc:docMk/>
            <pc:sldMk cId="3196072528" sldId="629"/>
            <ac:spMk id="2" creationId="{1013318B-F51A-DE9B-4143-B6140E6B757E}"/>
          </ac:spMkLst>
        </pc:spChg>
      </pc:sldChg>
      <pc:sldChg chg="modSp add del mod">
        <pc:chgData name="Alexander Deliukov" userId="d5fda0f2-1d08-4016-b7e9-bb882f168707" providerId="ADAL" clId="{FE9DFF45-01DC-45CC-A80A-B50597210401}" dt="2026-01-27T14:50:01.192" v="43" actId="1076"/>
        <pc:sldMkLst>
          <pc:docMk/>
          <pc:sldMk cId="1634192365" sldId="630"/>
        </pc:sldMkLst>
        <pc:spChg chg="mod">
          <ac:chgData name="Alexander Deliukov" userId="d5fda0f2-1d08-4016-b7e9-bb882f168707" providerId="ADAL" clId="{FE9DFF45-01DC-45CC-A80A-B50597210401}" dt="2026-01-27T14:50:01.192" v="43" actId="1076"/>
          <ac:spMkLst>
            <pc:docMk/>
            <pc:sldMk cId="1634192365" sldId="630"/>
            <ac:spMk id="4" creationId="{3ECF41D1-D927-3D59-52A9-A0E9BBB94037}"/>
          </ac:spMkLst>
        </pc:spChg>
      </pc:sldChg>
      <pc:sldChg chg="modSp add del">
        <pc:chgData name="Alexander Deliukov" userId="d5fda0f2-1d08-4016-b7e9-bb882f168707" providerId="ADAL" clId="{FE9DFF45-01DC-45CC-A80A-B50597210401}" dt="2026-01-27T14:50:07.897" v="44" actId="404"/>
        <pc:sldMkLst>
          <pc:docMk/>
          <pc:sldMk cId="349749265" sldId="631"/>
        </pc:sldMkLst>
        <pc:spChg chg="mod">
          <ac:chgData name="Alexander Deliukov" userId="d5fda0f2-1d08-4016-b7e9-bb882f168707" providerId="ADAL" clId="{FE9DFF45-01DC-45CC-A80A-B50597210401}" dt="2026-01-27T14:50:07.897" v="44" actId="404"/>
          <ac:spMkLst>
            <pc:docMk/>
            <pc:sldMk cId="349749265" sldId="631"/>
            <ac:spMk id="4" creationId="{CB33C395-3CC3-4B54-6421-D833B99114A3}"/>
          </ac:spMkLst>
        </pc:spChg>
      </pc:sldChg>
      <pc:sldChg chg="add del">
        <pc:chgData name="Alexander Deliukov" userId="d5fda0f2-1d08-4016-b7e9-bb882f168707" providerId="ADAL" clId="{FE9DFF45-01DC-45CC-A80A-B50597210401}" dt="2026-01-07T09:24:57.810" v="4" actId="47"/>
        <pc:sldMkLst>
          <pc:docMk/>
          <pc:sldMk cId="2379613633" sldId="632"/>
        </pc:sldMkLst>
      </pc:sldChg>
      <pc:sldChg chg="modSp add del">
        <pc:chgData name="Alexander Deliukov" userId="d5fda0f2-1d08-4016-b7e9-bb882f168707" providerId="ADAL" clId="{FE9DFF45-01DC-45CC-A80A-B50597210401}" dt="2026-01-27T14:50:12.740" v="45" actId="404"/>
        <pc:sldMkLst>
          <pc:docMk/>
          <pc:sldMk cId="924459838" sldId="633"/>
        </pc:sldMkLst>
        <pc:spChg chg="mod">
          <ac:chgData name="Alexander Deliukov" userId="d5fda0f2-1d08-4016-b7e9-bb882f168707" providerId="ADAL" clId="{FE9DFF45-01DC-45CC-A80A-B50597210401}" dt="2026-01-27T14:50:12.740" v="45" actId="404"/>
          <ac:spMkLst>
            <pc:docMk/>
            <pc:sldMk cId="924459838" sldId="633"/>
            <ac:spMk id="4" creationId="{12E9D6D4-ADBC-D7EB-E231-9A2E3FFD7EF4}"/>
          </ac:spMkLst>
        </pc:spChg>
      </pc:sldChg>
      <pc:sldChg chg="add del">
        <pc:chgData name="Alexander Deliukov" userId="d5fda0f2-1d08-4016-b7e9-bb882f168707" providerId="ADAL" clId="{FE9DFF45-01DC-45CC-A80A-B50597210401}" dt="2026-01-07T09:24:57.810" v="4" actId="47"/>
        <pc:sldMkLst>
          <pc:docMk/>
          <pc:sldMk cId="997247673" sldId="634"/>
        </pc:sldMkLst>
      </pc:sldChg>
      <pc:sldChg chg="modSp add del">
        <pc:chgData name="Alexander Deliukov" userId="d5fda0f2-1d08-4016-b7e9-bb882f168707" providerId="ADAL" clId="{FE9DFF45-01DC-45CC-A80A-B50597210401}" dt="2026-01-27T14:50:17.363" v="46" actId="404"/>
        <pc:sldMkLst>
          <pc:docMk/>
          <pc:sldMk cId="3304620497" sldId="635"/>
        </pc:sldMkLst>
        <pc:spChg chg="mod">
          <ac:chgData name="Alexander Deliukov" userId="d5fda0f2-1d08-4016-b7e9-bb882f168707" providerId="ADAL" clId="{FE9DFF45-01DC-45CC-A80A-B50597210401}" dt="2026-01-27T14:50:17.363" v="46" actId="404"/>
          <ac:spMkLst>
            <pc:docMk/>
            <pc:sldMk cId="3304620497" sldId="635"/>
            <ac:spMk id="4" creationId="{92FE9A94-DCC1-E1C5-4D79-C962BC490CDE}"/>
          </ac:spMkLst>
        </pc:spChg>
      </pc:sldChg>
      <pc:sldChg chg="add del">
        <pc:chgData name="Alexander Deliukov" userId="d5fda0f2-1d08-4016-b7e9-bb882f168707" providerId="ADAL" clId="{FE9DFF45-01DC-45CC-A80A-B50597210401}" dt="2026-01-07T09:24:57.810" v="4" actId="47"/>
        <pc:sldMkLst>
          <pc:docMk/>
          <pc:sldMk cId="1507531401" sldId="636"/>
        </pc:sldMkLst>
      </pc:sldChg>
      <pc:sldChg chg="modSp add del">
        <pc:chgData name="Alexander Deliukov" userId="d5fda0f2-1d08-4016-b7e9-bb882f168707" providerId="ADAL" clId="{FE9DFF45-01DC-45CC-A80A-B50597210401}" dt="2026-01-27T14:50:22.972" v="47" actId="404"/>
        <pc:sldMkLst>
          <pc:docMk/>
          <pc:sldMk cId="473064951" sldId="637"/>
        </pc:sldMkLst>
        <pc:spChg chg="mod">
          <ac:chgData name="Alexander Deliukov" userId="d5fda0f2-1d08-4016-b7e9-bb882f168707" providerId="ADAL" clId="{FE9DFF45-01DC-45CC-A80A-B50597210401}" dt="2026-01-27T14:50:22.972" v="47" actId="404"/>
          <ac:spMkLst>
            <pc:docMk/>
            <pc:sldMk cId="473064951" sldId="637"/>
            <ac:spMk id="4" creationId="{B86F7BA3-B558-E7EE-49BC-1EDCDFCA81CE}"/>
          </ac:spMkLst>
        </pc:spChg>
      </pc:sldChg>
      <pc:sldChg chg="add del">
        <pc:chgData name="Alexander Deliukov" userId="d5fda0f2-1d08-4016-b7e9-bb882f168707" providerId="ADAL" clId="{FE9DFF45-01DC-45CC-A80A-B50597210401}" dt="2026-01-07T09:24:57.810" v="4" actId="47"/>
        <pc:sldMkLst>
          <pc:docMk/>
          <pc:sldMk cId="3736982321" sldId="638"/>
        </pc:sldMkLst>
      </pc:sldChg>
      <pc:sldChg chg="modSp add del mod">
        <pc:chgData name="Alexander Deliukov" userId="d5fda0f2-1d08-4016-b7e9-bb882f168707" providerId="ADAL" clId="{FE9DFF45-01DC-45CC-A80A-B50597210401}" dt="2026-01-27T14:50:27.096" v="48" actId="1076"/>
        <pc:sldMkLst>
          <pc:docMk/>
          <pc:sldMk cId="542654583" sldId="639"/>
        </pc:sldMkLst>
        <pc:spChg chg="mod">
          <ac:chgData name="Alexander Deliukov" userId="d5fda0f2-1d08-4016-b7e9-bb882f168707" providerId="ADAL" clId="{FE9DFF45-01DC-45CC-A80A-B50597210401}" dt="2026-01-27T14:50:27.096" v="48" actId="1076"/>
          <ac:spMkLst>
            <pc:docMk/>
            <pc:sldMk cId="542654583" sldId="639"/>
            <ac:spMk id="4" creationId="{C48B4B3E-49EA-5666-7C14-9015697F413B}"/>
          </ac:spMkLst>
        </pc:spChg>
      </pc:sldChg>
      <pc:sldChg chg="add del">
        <pc:chgData name="Alexander Deliukov" userId="d5fda0f2-1d08-4016-b7e9-bb882f168707" providerId="ADAL" clId="{FE9DFF45-01DC-45CC-A80A-B50597210401}" dt="2026-01-07T09:24:57.810" v="4" actId="47"/>
        <pc:sldMkLst>
          <pc:docMk/>
          <pc:sldMk cId="4114357694" sldId="640"/>
        </pc:sldMkLst>
      </pc:sldChg>
      <pc:sldChg chg="modSp add del">
        <pc:chgData name="Alexander Deliukov" userId="d5fda0f2-1d08-4016-b7e9-bb882f168707" providerId="ADAL" clId="{FE9DFF45-01DC-45CC-A80A-B50597210401}" dt="2026-01-27T14:50:31.490" v="49" actId="404"/>
        <pc:sldMkLst>
          <pc:docMk/>
          <pc:sldMk cId="1258875290" sldId="641"/>
        </pc:sldMkLst>
        <pc:spChg chg="mod">
          <ac:chgData name="Alexander Deliukov" userId="d5fda0f2-1d08-4016-b7e9-bb882f168707" providerId="ADAL" clId="{FE9DFF45-01DC-45CC-A80A-B50597210401}" dt="2026-01-27T14:50:31.490" v="49" actId="404"/>
          <ac:spMkLst>
            <pc:docMk/>
            <pc:sldMk cId="1258875290" sldId="641"/>
            <ac:spMk id="4" creationId="{5B37293F-24F8-0380-1F80-AE575BD0E6B4}"/>
          </ac:spMkLst>
        </pc:spChg>
      </pc:sldChg>
      <pc:sldChg chg="add del">
        <pc:chgData name="Alexander Deliukov" userId="d5fda0f2-1d08-4016-b7e9-bb882f168707" providerId="ADAL" clId="{FE9DFF45-01DC-45CC-A80A-B50597210401}" dt="2026-01-07T09:24:57.810" v="4" actId="47"/>
        <pc:sldMkLst>
          <pc:docMk/>
          <pc:sldMk cId="1107170548" sldId="642"/>
        </pc:sldMkLst>
      </pc:sldChg>
      <pc:sldChg chg="modSp add del mod">
        <pc:chgData name="Alexander Deliukov" userId="d5fda0f2-1d08-4016-b7e9-bb882f168707" providerId="ADAL" clId="{FE9DFF45-01DC-45CC-A80A-B50597210401}" dt="2026-01-27T14:50:38.300" v="50" actId="1076"/>
        <pc:sldMkLst>
          <pc:docMk/>
          <pc:sldMk cId="1833866021" sldId="643"/>
        </pc:sldMkLst>
        <pc:spChg chg="mod">
          <ac:chgData name="Alexander Deliukov" userId="d5fda0f2-1d08-4016-b7e9-bb882f168707" providerId="ADAL" clId="{FE9DFF45-01DC-45CC-A80A-B50597210401}" dt="2026-01-27T14:50:38.300" v="50" actId="1076"/>
          <ac:spMkLst>
            <pc:docMk/>
            <pc:sldMk cId="1833866021" sldId="643"/>
            <ac:spMk id="4" creationId="{C6FF838B-BFE6-EDA6-76BC-6105074602D6}"/>
          </ac:spMkLst>
        </pc:spChg>
      </pc:sldChg>
      <pc:sldChg chg="modSp add del mod">
        <pc:chgData name="Alexander Deliukov" userId="d5fda0f2-1d08-4016-b7e9-bb882f168707" providerId="ADAL" clId="{FE9DFF45-01DC-45CC-A80A-B50597210401}" dt="2026-01-27T14:49:40.909" v="41"/>
        <pc:sldMkLst>
          <pc:docMk/>
          <pc:sldMk cId="1732057522" sldId="644"/>
        </pc:sldMkLst>
        <pc:spChg chg="mod">
          <ac:chgData name="Alexander Deliukov" userId="d5fda0f2-1d08-4016-b7e9-bb882f168707" providerId="ADAL" clId="{FE9DFF45-01DC-45CC-A80A-B50597210401}" dt="2026-01-27T14:49:40.909" v="41"/>
          <ac:spMkLst>
            <pc:docMk/>
            <pc:sldMk cId="1732057522" sldId="644"/>
            <ac:spMk id="4" creationId="{3DEE6772-2864-A659-EF4C-1D84F481CA30}"/>
          </ac:spMkLst>
        </pc:spChg>
      </pc:sldChg>
      <pc:sldChg chg="modSp add del mod">
        <pc:chgData name="Alexander Deliukov" userId="d5fda0f2-1d08-4016-b7e9-bb882f168707" providerId="ADAL" clId="{FE9DFF45-01DC-45CC-A80A-B50597210401}" dt="2026-01-27T14:50:41.817" v="51" actId="1076"/>
        <pc:sldMkLst>
          <pc:docMk/>
          <pc:sldMk cId="315731832" sldId="645"/>
        </pc:sldMkLst>
        <pc:spChg chg="mod">
          <ac:chgData name="Alexander Deliukov" userId="d5fda0f2-1d08-4016-b7e9-bb882f168707" providerId="ADAL" clId="{FE9DFF45-01DC-45CC-A80A-B50597210401}" dt="2026-01-27T14:50:41.817" v="51" actId="1076"/>
          <ac:spMkLst>
            <pc:docMk/>
            <pc:sldMk cId="315731832" sldId="645"/>
            <ac:spMk id="4" creationId="{18C55726-5E4A-A0F6-F79D-6164468DD29C}"/>
          </ac:spMkLst>
        </pc:spChg>
      </pc:sldChg>
      <pc:sldChg chg="add del">
        <pc:chgData name="Alexander Deliukov" userId="d5fda0f2-1d08-4016-b7e9-bb882f168707" providerId="ADAL" clId="{FE9DFF45-01DC-45CC-A80A-B50597210401}" dt="2026-01-07T09:24:57.810" v="4" actId="47"/>
        <pc:sldMkLst>
          <pc:docMk/>
          <pc:sldMk cId="4252467158" sldId="646"/>
        </pc:sldMkLst>
      </pc:sldChg>
      <pc:sldChg chg="modSp add del">
        <pc:chgData name="Alexander Deliukov" userId="d5fda0f2-1d08-4016-b7e9-bb882f168707" providerId="ADAL" clId="{FE9DFF45-01DC-45CC-A80A-B50597210401}" dt="2026-01-27T14:50:45.532" v="52" actId="404"/>
        <pc:sldMkLst>
          <pc:docMk/>
          <pc:sldMk cId="1661331381" sldId="647"/>
        </pc:sldMkLst>
        <pc:spChg chg="mod">
          <ac:chgData name="Alexander Deliukov" userId="d5fda0f2-1d08-4016-b7e9-bb882f168707" providerId="ADAL" clId="{FE9DFF45-01DC-45CC-A80A-B50597210401}" dt="2026-01-27T14:50:45.532" v="52" actId="404"/>
          <ac:spMkLst>
            <pc:docMk/>
            <pc:sldMk cId="1661331381" sldId="647"/>
            <ac:spMk id="4" creationId="{98F002ED-7076-C12C-76BA-4FEBBC6F2705}"/>
          </ac:spMkLst>
        </pc:spChg>
      </pc:sldChg>
      <pc:sldChg chg="modSp add del mod">
        <pc:chgData name="Alexander Deliukov" userId="d5fda0f2-1d08-4016-b7e9-bb882f168707" providerId="ADAL" clId="{FE9DFF45-01DC-45CC-A80A-B50597210401}" dt="2026-01-27T14:51:00.452" v="58" actId="404"/>
        <pc:sldMkLst>
          <pc:docMk/>
          <pc:sldMk cId="3900357193" sldId="648"/>
        </pc:sldMkLst>
        <pc:spChg chg="mod">
          <ac:chgData name="Alexander Deliukov" userId="d5fda0f2-1d08-4016-b7e9-bb882f168707" providerId="ADAL" clId="{FE9DFF45-01DC-45CC-A80A-B50597210401}" dt="2026-01-27T14:50:51.850" v="56" actId="1076"/>
          <ac:spMkLst>
            <pc:docMk/>
            <pc:sldMk cId="3900357193" sldId="648"/>
            <ac:spMk id="19" creationId="{8DC1423C-2E75-48AE-A98F-626668954196}"/>
          </ac:spMkLst>
        </pc:spChg>
        <pc:spChg chg="mod">
          <ac:chgData name="Alexander Deliukov" userId="d5fda0f2-1d08-4016-b7e9-bb882f168707" providerId="ADAL" clId="{FE9DFF45-01DC-45CC-A80A-B50597210401}" dt="2026-01-27T14:50:53.759" v="57" actId="1076"/>
          <ac:spMkLst>
            <pc:docMk/>
            <pc:sldMk cId="3900357193" sldId="648"/>
            <ac:spMk id="29" creationId="{4ECDE187-04E2-45C2-AB71-3163282F7484}"/>
          </ac:spMkLst>
        </pc:spChg>
        <pc:spChg chg="mod">
          <ac:chgData name="Alexander Deliukov" userId="d5fda0f2-1d08-4016-b7e9-bb882f168707" providerId="ADAL" clId="{FE9DFF45-01DC-45CC-A80A-B50597210401}" dt="2026-01-27T14:51:00.452" v="58" actId="404"/>
          <ac:spMkLst>
            <pc:docMk/>
            <pc:sldMk cId="3900357193" sldId="648"/>
            <ac:spMk id="41" creationId="{D9C87595-16A2-4A0F-9DBB-4AF40FA3BA2C}"/>
          </ac:spMkLst>
        </pc:spChg>
        <pc:spChg chg="mod">
          <ac:chgData name="Alexander Deliukov" userId="d5fda0f2-1d08-4016-b7e9-bb882f168707" providerId="ADAL" clId="{FE9DFF45-01DC-45CC-A80A-B50597210401}" dt="2026-01-27T14:51:00.452" v="58" actId="404"/>
          <ac:spMkLst>
            <pc:docMk/>
            <pc:sldMk cId="3900357193" sldId="648"/>
            <ac:spMk id="49" creationId="{E8F01505-D47E-4B07-82B8-EC043F5EC813}"/>
          </ac:spMkLst>
        </pc:spChg>
      </pc:sldChg>
      <pc:sldChg chg="modSp add del mod">
        <pc:chgData name="Alexander Deliukov" userId="d5fda0f2-1d08-4016-b7e9-bb882f168707" providerId="ADAL" clId="{FE9DFF45-01DC-45CC-A80A-B50597210401}" dt="2026-01-27T14:43:40.914" v="15" actId="20577"/>
        <pc:sldMkLst>
          <pc:docMk/>
          <pc:sldMk cId="1215475497" sldId="649"/>
        </pc:sldMkLst>
        <pc:spChg chg="mod">
          <ac:chgData name="Alexander Deliukov" userId="d5fda0f2-1d08-4016-b7e9-bb882f168707" providerId="ADAL" clId="{FE9DFF45-01DC-45CC-A80A-B50597210401}" dt="2026-01-27T14:43:40.914" v="15" actId="20577"/>
          <ac:spMkLst>
            <pc:docMk/>
            <pc:sldMk cId="1215475497" sldId="649"/>
            <ac:spMk id="4" creationId="{B6E2F0C4-3708-062E-837B-49F21B8E51C4}"/>
          </ac:spMkLst>
        </pc:spChg>
      </pc:sldChg>
      <pc:sldChg chg="add del">
        <pc:chgData name="Alexander Deliukov" userId="d5fda0f2-1d08-4016-b7e9-bb882f168707" providerId="ADAL" clId="{FE9DFF45-01DC-45CC-A80A-B50597210401}" dt="2026-01-07T09:24:57.810" v="4" actId="47"/>
        <pc:sldMkLst>
          <pc:docMk/>
          <pc:sldMk cId="4182844884" sldId="650"/>
        </pc:sldMkLst>
      </pc:sldChg>
      <pc:sldChg chg="add del">
        <pc:chgData name="Alexander Deliukov" userId="d5fda0f2-1d08-4016-b7e9-bb882f168707" providerId="ADAL" clId="{FE9DFF45-01DC-45CC-A80A-B50597210401}" dt="2026-01-07T09:24:57.810" v="4" actId="47"/>
        <pc:sldMkLst>
          <pc:docMk/>
          <pc:sldMk cId="1015424754" sldId="6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Master-Textstil bearbeiten</a:t>
            </a:r>
          </a:p>
          <a:p>
            <a:pPr lvl="1"/>
            <a:r>
              <a:rPr lang="ko-KR" altLang="en-US"/>
              <a:t>Zweite Ebene</a:t>
            </a:r>
          </a:p>
          <a:p>
            <a:pPr lvl="2"/>
            <a:r>
              <a:rPr lang="ko-KR" altLang="en-US"/>
              <a:t>Dritte Ebene</a:t>
            </a:r>
          </a:p>
          <a:p>
            <a:pPr lvl="3"/>
            <a:r>
              <a:rPr lang="ko-KR" altLang="en-US"/>
              <a:t>Vierte Ebene</a:t>
            </a:r>
          </a:p>
          <a:p>
            <a:pPr lvl="4"/>
            <a:r>
              <a:rPr lang="ko-KR" altLang="en-US"/>
              <a:t>Fünfte Ebene</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ergysavingtrust.org.uk/advice/solar-panel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lasgowsciencecentre.org/our-blog/energy-saving-tips-for-kid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bbc.co.uk/bitesize/articles/zxxg3j6#zsmjh4j"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kvenergy.com/blog/sustainable-landscaping-idea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renewableenergyhub.co.uk/blog/how-landlords-can-create-energy-efficient-properti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commons.wikimedia.org/wiki/File:Daily_net_metering.png" TargetMode="External"/><Relationship Id="rId13"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ommons.wikimedia.org/wiki/File:Vorarlberger_Kraftwerke-Energy_meter_(electro)-smart_meter-02ASD.jpg" TargetMode="External"/><Relationship Id="rId12" Type="http://schemas.openxmlformats.org/officeDocument/2006/relationships/hyperlink" Target="https://commons.wikimedia.org/w/index.php?curid=119935282"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licenses/by/2.0/"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enecomedia/5600325194/" TargetMode="External"/><Relationship Id="rId4"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9" Type="http://schemas.openxmlformats.org/officeDocument/2006/relationships/hyperlink" Target="https://creativecommons.org/licenses/by-sa/3.0/deed.en"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hyperlink" Target="https://www.pexels.com/photo/vertical-forest-residential-skyscrapers-in-milan-italy-19579742/" TargetMode="External"/><Relationship Id="rId7" Type="http://schemas.openxmlformats.org/officeDocument/2006/relationships/hyperlink" Target="https://www.flickr.com/photos/jirka_matousek/50749644658/"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creativecommons.org/licenses/by-nd/2.0/" TargetMode="External"/><Relationship Id="rId5" Type="http://schemas.openxmlformats.org/officeDocument/2006/relationships/hyperlink" Target="https://www.flickr.com/photos/thebetterday4u/51174493609/in/photolist-2Hsku-d8MLGY-2g2Evun-2g2Ey3Y-2g2Ew9U-2kY7E4k-2kXZ9GG-2kY9cGj-V3w587-2kY4Lug-2dohZqx-7nGu5-2osSaWJ-29iEFg-fMVrz-2oiaDBr-2oMJ7Lb-5bG5rE-2kvmnH5-4TEpSW-fPFSBx-4Tbyib-FQo2Nu-3mnd3-2m14AXo-2iNznNK-4eY2Vj-2k3DLTG-2okiw8V-c4t8fE-2m6vnHC-2nCjkK1-GWnJks-2nfDJjQ-2jMsD4k-2aQvgoe-ePzjq-2qzRq1S-2qgAaJ8-2gssWMj-2mXd4wc-7FKzGD-29e47rR-9dtn7V-2mYRqic-8pMQHn-22J2TDQ-2hjf54F-2pUHkFe-2qzRq2J" TargetMode="External"/><Relationship Id="rId10" Type="http://schemas.openxmlformats.org/officeDocument/2006/relationships/hyperlink" Target="https://creativecommons.org/licenses/by-sa/2.0/" TargetMode="External"/><Relationship Id="rId4" Type="http://schemas.openxmlformats.org/officeDocument/2006/relationships/hyperlink" Target="https://www.pexels.com/license/" TargetMode="External"/><Relationship Id="rId9" Type="http://schemas.openxmlformats.org/officeDocument/2006/relationships/hyperlink" Target="https://www.flickr.com/photos/vizpix/4544572654/"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science.howstuffworks.com/environmental/green-tech/sustainable/smart-power-strip.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err="1">
                <a:solidFill>
                  <a:schemeClr val="tx1"/>
                </a:solidFill>
                <a:latin typeface="+mn-lt"/>
                <a:ea typeface="+mn-ea"/>
                <a:cs typeface="Arial" panose="020B0604020202020204" pitchFamily="34" charset="0"/>
              </a:rPr>
              <a:t>Beteiligen</a:t>
            </a:r>
            <a:r>
              <a:rPr lang="en-US" altLang="ko-KR" sz="1200" kern="1200" dirty="0">
                <a:solidFill>
                  <a:schemeClr val="tx1"/>
                </a:solidFill>
                <a:latin typeface="+mn-lt"/>
                <a:ea typeface="+mn-ea"/>
                <a:cs typeface="Arial" panose="020B0604020202020204" pitchFamily="34" charset="0"/>
              </a:rPr>
              <a:t> Sie </a:t>
            </a:r>
            <a:r>
              <a:rPr lang="en-US" altLang="ko-KR" sz="1200" kern="1200" dirty="0" err="1">
                <a:solidFill>
                  <a:schemeClr val="tx1"/>
                </a:solidFill>
                <a:latin typeface="+mn-lt"/>
                <a:ea typeface="+mn-ea"/>
                <a:cs typeface="Arial" panose="020B0604020202020204" pitchFamily="34" charset="0"/>
              </a:rPr>
              <a:t>sich</a:t>
            </a:r>
            <a:r>
              <a:rPr lang="en-US" altLang="ko-KR" sz="1200" kern="1200" dirty="0">
                <a:solidFill>
                  <a:schemeClr val="tx1"/>
                </a:solidFill>
                <a:latin typeface="+mn-lt"/>
                <a:ea typeface="+mn-ea"/>
                <a:cs typeface="Arial" panose="020B0604020202020204" pitchFamily="34" charset="0"/>
              </a:rPr>
              <a:t> an der </a:t>
            </a:r>
            <a:r>
              <a:rPr lang="en-US" altLang="ko-KR" sz="1200" kern="1200" dirty="0" err="1">
                <a:solidFill>
                  <a:schemeClr val="tx1"/>
                </a:solidFill>
                <a:latin typeface="+mn-lt"/>
                <a:ea typeface="+mn-ea"/>
                <a:cs typeface="Arial" panose="020B0604020202020204" pitchFamily="34" charset="0"/>
              </a:rPr>
              <a:t>digitalen</a:t>
            </a:r>
            <a:r>
              <a:rPr lang="en-US" altLang="ko-KR" sz="1200" kern="1200" dirty="0">
                <a:solidFill>
                  <a:schemeClr val="tx1"/>
                </a:solidFill>
                <a:latin typeface="+mn-lt"/>
                <a:ea typeface="+mn-ea"/>
                <a:cs typeface="Arial" panose="020B0604020202020204" pitchFamily="34" charset="0"/>
              </a:rPr>
              <a:t> Energiewende:</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2"/>
                </a:solidFill>
                <a:cs typeface="Arial" panose="020B0604020202020204" pitchFamily="34" charset="0"/>
              </a:rPr>
              <a:t>9 </a:t>
            </a:r>
            <a:r>
              <a:rPr lang="en-US" altLang="ko-KR" sz="1200" dirty="0" err="1">
                <a:solidFill>
                  <a:schemeClr val="tx2"/>
                </a:solidFill>
                <a:cs typeface="Arial" panose="020B0604020202020204" pitchFamily="34" charset="0"/>
              </a:rPr>
              <a:t>einfache</a:t>
            </a:r>
            <a:r>
              <a:rPr lang="en-US" altLang="ko-KR" sz="1200" dirty="0">
                <a:solidFill>
                  <a:schemeClr val="tx2"/>
                </a:solidFill>
                <a:cs typeface="Arial" panose="020B0604020202020204" pitchFamily="34" charset="0"/>
              </a:rPr>
              <a:t> </a:t>
            </a:r>
            <a:r>
              <a:rPr lang="en-US" altLang="ko-KR" sz="1200" dirty="0" err="1">
                <a:solidFill>
                  <a:schemeClr val="tx2"/>
                </a:solidFill>
                <a:cs typeface="Arial" panose="020B0604020202020204" pitchFamily="34" charset="0"/>
              </a:rPr>
              <a:t>Schritte</a:t>
            </a:r>
            <a:r>
              <a:rPr lang="en-US" altLang="ko-KR" sz="1200" dirty="0">
                <a:solidFill>
                  <a:schemeClr val="tx2"/>
                </a:solidFill>
                <a:cs typeface="Arial" panose="020B0604020202020204" pitchFamily="34" charset="0"/>
              </a:rPr>
              <a:t> für </a:t>
            </a:r>
            <a:r>
              <a:rPr lang="en-US" altLang="ko-KR" sz="1200" dirty="0" err="1">
                <a:solidFill>
                  <a:schemeClr val="tx2"/>
                </a:solidFill>
                <a:cs typeface="Arial" panose="020B0604020202020204" pitchFamily="34" charset="0"/>
              </a:rPr>
              <a:t>Hausbesitzer</a:t>
            </a:r>
            <a:r>
              <a:rPr lang="en-US" altLang="ko-KR" sz="1200" dirty="0">
                <a:solidFill>
                  <a:schemeClr val="tx2"/>
                </a:solidFill>
                <a:cs typeface="Arial" panose="020B0604020202020204" pitchFamily="34" charset="0"/>
              </a:rPr>
              <a:t> und </a:t>
            </a:r>
            <a:r>
              <a:rPr lang="en-US" altLang="ko-KR" sz="1200" dirty="0" err="1">
                <a:solidFill>
                  <a:schemeClr val="tx2"/>
                </a:solidFill>
                <a:cs typeface="Arial" panose="020B0604020202020204" pitchFamily="34" charset="0"/>
              </a:rPr>
              <a:t>Vermieter</a:t>
            </a:r>
            <a:r>
              <a:rPr lang="en-US" altLang="ko-KR" sz="1200" dirty="0">
                <a:solidFill>
                  <a:schemeClr val="tx2"/>
                </a:solidFill>
                <a:cs typeface="Arial" panose="020B0604020202020204" pitchFamily="34" charset="0"/>
              </a:rPr>
              <a:t> </a:t>
            </a:r>
            <a:endParaRPr lang="ko-KR" altLang="en-US" sz="1200" dirty="0">
              <a:solidFill>
                <a:schemeClr val="tx2"/>
              </a:solidFill>
              <a:cs typeface="Arial" panose="020B0604020202020204" pitchFamily="34" charset="0"/>
            </a:endParaRPr>
          </a:p>
          <a:p>
            <a:r>
              <a:rPr lang="en-GB" sz="1200" b="0" i="0" kern="1200" dirty="0">
                <a:solidFill>
                  <a:schemeClr val="tx1"/>
                </a:solidFill>
                <a:effectLst/>
                <a:latin typeface="+mn-lt"/>
                <a:ea typeface="+mn-ea"/>
                <a:cs typeface="+mn-cs"/>
              </a:rPr>
              <a:t>Dieses Projekt </a:t>
            </a:r>
            <a:r>
              <a:rPr lang="en-GB" sz="1200" b="0" i="0" kern="1200" dirty="0" err="1">
                <a:solidFill>
                  <a:schemeClr val="tx1"/>
                </a:solidFill>
                <a:effectLst/>
                <a:latin typeface="+mn-lt"/>
                <a:ea typeface="+mn-ea"/>
                <a:cs typeface="+mn-cs"/>
              </a:rPr>
              <a:t>wurde</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im</a:t>
            </a:r>
            <a:r>
              <a:rPr lang="en-GB" sz="1200" b="0" i="0" kern="1200" dirty="0">
                <a:solidFill>
                  <a:schemeClr val="tx1"/>
                </a:solidFill>
                <a:effectLst/>
                <a:latin typeface="+mn-lt"/>
                <a:ea typeface="+mn-ea"/>
                <a:cs typeface="+mn-cs"/>
              </a:rPr>
              <a:t> Rahmen des </a:t>
            </a:r>
            <a:r>
              <a:rPr lang="en-GB" sz="1200" b="0" i="0" kern="1200" dirty="0" err="1">
                <a:solidFill>
                  <a:schemeClr val="tx1"/>
                </a:solidFill>
                <a:effectLst/>
                <a:latin typeface="+mn-lt"/>
                <a:ea typeface="+mn-ea"/>
                <a:cs typeface="+mn-cs"/>
              </a:rPr>
              <a:t>Forschungs</a:t>
            </a:r>
            <a:r>
              <a:rPr lang="en-GB" sz="1200" b="0" i="0" kern="1200" dirty="0">
                <a:solidFill>
                  <a:schemeClr val="tx1"/>
                </a:solidFill>
                <a:effectLst/>
                <a:latin typeface="+mn-lt"/>
                <a:ea typeface="+mn-ea"/>
                <a:cs typeface="+mn-cs"/>
              </a:rPr>
              <a:t>- und Innovationsprogramms „</a:t>
            </a:r>
            <a:r>
              <a:rPr lang="en-GB" sz="1200" b="0" i="0" kern="1200" dirty="0" err="1">
                <a:solidFill>
                  <a:schemeClr val="tx1"/>
                </a:solidFill>
                <a:effectLst/>
                <a:latin typeface="+mn-lt"/>
                <a:ea typeface="+mn-ea"/>
                <a:cs typeface="+mn-cs"/>
              </a:rPr>
              <a:t>Horizont</a:t>
            </a:r>
            <a:r>
              <a:rPr lang="en-GB" sz="1200" b="0" i="0" kern="1200" dirty="0">
                <a:solidFill>
                  <a:schemeClr val="tx1"/>
                </a:solidFill>
                <a:effectLst/>
                <a:latin typeface="+mn-lt"/>
                <a:ea typeface="+mn-ea"/>
                <a:cs typeface="+mn-cs"/>
              </a:rPr>
              <a:t>“ der </a:t>
            </a:r>
            <a:r>
              <a:rPr lang="en-GB" sz="1200" b="0" i="0" kern="1200" dirty="0" err="1">
                <a:solidFill>
                  <a:schemeClr val="tx1"/>
                </a:solidFill>
                <a:effectLst/>
                <a:latin typeface="+mn-lt"/>
                <a:ea typeface="+mn-ea"/>
                <a:cs typeface="+mn-cs"/>
              </a:rPr>
              <a:t>Europäischen</a:t>
            </a:r>
            <a:r>
              <a:rPr lang="en-GB" sz="1200" b="0" i="0" kern="1200" dirty="0">
                <a:solidFill>
                  <a:schemeClr val="tx1"/>
                </a:solidFill>
                <a:effectLst/>
                <a:latin typeface="+mn-lt"/>
                <a:ea typeface="+mn-ea"/>
                <a:cs typeface="+mn-cs"/>
              </a:rPr>
              <a:t> Union (2021–2027) </a:t>
            </a:r>
            <a:r>
              <a:rPr lang="en-GB" sz="1200" b="0" i="0" kern="1200" dirty="0" err="1">
                <a:solidFill>
                  <a:schemeClr val="tx1"/>
                </a:solidFill>
                <a:effectLst/>
                <a:latin typeface="+mn-lt"/>
                <a:ea typeface="+mn-ea"/>
                <a:cs typeface="+mn-cs"/>
              </a:rPr>
              <a:t>unter</a:t>
            </a:r>
            <a:r>
              <a:rPr lang="en-GB" sz="1200" b="0" i="0" kern="1200" dirty="0">
                <a:solidFill>
                  <a:schemeClr val="tx1"/>
                </a:solidFill>
                <a:effectLst/>
                <a:latin typeface="+mn-lt"/>
                <a:ea typeface="+mn-ea"/>
                <a:cs typeface="+mn-cs"/>
              </a:rPr>
              <a:t> der </a:t>
            </a:r>
            <a:r>
              <a:rPr lang="en-GB" sz="1200" b="0" i="0" kern="1200" dirty="0" err="1">
                <a:solidFill>
                  <a:schemeClr val="tx1"/>
                </a:solidFill>
                <a:effectLst/>
                <a:latin typeface="+mn-lt"/>
                <a:ea typeface="+mn-ea"/>
                <a:cs typeface="+mn-cs"/>
              </a:rPr>
              <a:t>Fördervereinbarung</a:t>
            </a:r>
            <a:r>
              <a:rPr lang="en-GB" sz="1200" b="0" i="0" kern="1200" dirty="0">
                <a:solidFill>
                  <a:schemeClr val="tx1"/>
                </a:solidFill>
                <a:effectLst/>
                <a:latin typeface="+mn-lt"/>
                <a:ea typeface="+mn-ea"/>
                <a:cs typeface="+mn-cs"/>
              </a:rPr>
              <a:t> Nr. 101075596 </a:t>
            </a:r>
            <a:r>
              <a:rPr lang="en-GB" sz="1200" b="0" i="0" kern="1200" dirty="0" err="1">
                <a:solidFill>
                  <a:schemeClr val="tx1"/>
                </a:solidFill>
                <a:effectLst/>
                <a:latin typeface="+mn-lt"/>
                <a:ea typeface="+mn-ea"/>
                <a:cs typeface="+mn-cs"/>
              </a:rPr>
              <a:t>gefördert</a:t>
            </a:r>
            <a:r>
              <a:rPr lang="en-GB" sz="1200" b="0" i="0" kern="1200" dirty="0">
                <a:solidFill>
                  <a:schemeClr val="tx1"/>
                </a:solidFill>
                <a:effectLst/>
                <a:latin typeface="+mn-lt"/>
                <a:ea typeface="+mn-ea"/>
                <a:cs typeface="+mn-cs"/>
              </a:rPr>
              <a:t>. Die </a:t>
            </a:r>
            <a:r>
              <a:rPr lang="en-GB" sz="1200" b="0" i="0" kern="1200" dirty="0" err="1">
                <a:solidFill>
                  <a:schemeClr val="tx1"/>
                </a:solidFill>
                <a:effectLst/>
                <a:latin typeface="+mn-lt"/>
                <a:ea typeface="+mn-ea"/>
                <a:cs typeface="+mn-cs"/>
              </a:rPr>
              <a:t>Verantwortung</a:t>
            </a:r>
            <a:r>
              <a:rPr lang="en-GB" sz="1200" b="0" i="0" kern="1200" dirty="0">
                <a:solidFill>
                  <a:schemeClr val="tx1"/>
                </a:solidFill>
                <a:effectLst/>
                <a:latin typeface="+mn-lt"/>
                <a:ea typeface="+mn-ea"/>
                <a:cs typeface="+mn-cs"/>
              </a:rPr>
              <a:t> für den </a:t>
            </a:r>
            <a:r>
              <a:rPr lang="en-GB" sz="1200" b="0" i="0" kern="1200" dirty="0" err="1">
                <a:solidFill>
                  <a:schemeClr val="tx1"/>
                </a:solidFill>
                <a:effectLst/>
                <a:latin typeface="+mn-lt"/>
                <a:ea typeface="+mn-ea"/>
                <a:cs typeface="+mn-cs"/>
              </a:rPr>
              <a:t>Inhalt</a:t>
            </a:r>
            <a:r>
              <a:rPr lang="en-GB" sz="1200" b="0" i="0" kern="1200" dirty="0">
                <a:solidFill>
                  <a:schemeClr val="tx1"/>
                </a:solidFill>
                <a:effectLst/>
                <a:latin typeface="+mn-lt"/>
                <a:ea typeface="+mn-ea"/>
                <a:cs typeface="+mn-cs"/>
              </a:rPr>
              <a:t> dieses Materials </a:t>
            </a:r>
            <a:r>
              <a:rPr lang="en-GB" sz="1200" b="0" i="0" kern="1200" dirty="0" err="1">
                <a:solidFill>
                  <a:schemeClr val="tx1"/>
                </a:solidFill>
                <a:effectLst/>
                <a:latin typeface="+mn-lt"/>
                <a:ea typeface="+mn-ea"/>
                <a:cs typeface="+mn-cs"/>
              </a:rPr>
              <a:t>liegt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ausschließlich</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beim</a:t>
            </a:r>
            <a:r>
              <a:rPr lang="en-GB" sz="1200" b="0" i="0" kern="1200" dirty="0">
                <a:solidFill>
                  <a:schemeClr val="tx1"/>
                </a:solidFill>
                <a:effectLst/>
                <a:latin typeface="+mn-lt"/>
                <a:ea typeface="+mn-ea"/>
                <a:cs typeface="+mn-cs"/>
              </a:rPr>
              <a:t> Every1-Projekt und </a:t>
            </a:r>
            <a:r>
              <a:rPr lang="en-GB" sz="1200" b="0" i="0" kern="1200" dirty="0" err="1">
                <a:solidFill>
                  <a:schemeClr val="tx1"/>
                </a:solidFill>
                <a:effectLst/>
                <a:latin typeface="+mn-lt"/>
                <a:ea typeface="+mn-ea"/>
                <a:cs typeface="+mn-cs"/>
              </a:rPr>
              <a:t>spiegelt</a:t>
            </a:r>
            <a:r>
              <a:rPr lang="en-GB" sz="1200" b="0" i="0" kern="1200" dirty="0">
                <a:solidFill>
                  <a:schemeClr val="tx1"/>
                </a:solidFill>
                <a:effectLst/>
                <a:latin typeface="+mn-lt"/>
                <a:ea typeface="+mn-ea"/>
                <a:cs typeface="+mn-cs"/>
              </a:rPr>
              <a:t> nicht </a:t>
            </a:r>
            <a:r>
              <a:rPr lang="en-GB" sz="1200" b="0" i="0" kern="1200" dirty="0" err="1">
                <a:solidFill>
                  <a:schemeClr val="tx1"/>
                </a:solidFill>
                <a:effectLst/>
                <a:latin typeface="+mn-lt"/>
                <a:ea typeface="+mn-ea"/>
                <a:cs typeface="+mn-cs"/>
              </a:rPr>
              <a:t>unbedingt</a:t>
            </a:r>
            <a:r>
              <a:rPr lang="en-GB" sz="1200" b="0" i="0" kern="1200" dirty="0">
                <a:solidFill>
                  <a:schemeClr val="tx1"/>
                </a:solidFill>
                <a:effectLst/>
                <a:latin typeface="+mn-lt"/>
                <a:ea typeface="+mn-ea"/>
                <a:cs typeface="+mn-cs"/>
              </a:rPr>
              <a:t> die Meinung der </a:t>
            </a:r>
            <a:r>
              <a:rPr lang="en-GB" sz="1200" b="0" i="0" kern="1200" dirty="0" err="1">
                <a:solidFill>
                  <a:schemeClr val="tx1"/>
                </a:solidFill>
                <a:effectLst/>
                <a:latin typeface="+mn-lt"/>
                <a:ea typeface="+mn-ea"/>
                <a:cs typeface="+mn-cs"/>
              </a:rPr>
              <a:t>Europäischen</a:t>
            </a:r>
            <a:r>
              <a:rPr lang="en-GB" sz="1200" b="0" i="0" kern="1200" dirty="0">
                <a:solidFill>
                  <a:schemeClr val="tx1"/>
                </a:solidFill>
                <a:effectLst/>
                <a:latin typeface="+mn-lt"/>
                <a:ea typeface="+mn-ea"/>
                <a:cs typeface="+mn-cs"/>
              </a:rPr>
              <a:t> Union wider. Die </a:t>
            </a:r>
            <a:r>
              <a:rPr lang="en-GB" sz="1200" b="0" i="0" kern="1200" dirty="0" err="1">
                <a:solidFill>
                  <a:schemeClr val="tx1"/>
                </a:solidFill>
                <a:effectLst/>
                <a:latin typeface="+mn-lt"/>
                <a:ea typeface="+mn-ea"/>
                <a:cs typeface="+mn-cs"/>
              </a:rPr>
              <a:t>Präsentation</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ist</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 </a:t>
            </a:r>
            <a:r>
              <a:rPr lang="en-GB" sz="1200" b="0" i="0" kern="1200" dirty="0" err="1">
                <a:solidFill>
                  <a:schemeClr val="tx1"/>
                </a:solidFill>
                <a:effectLst/>
                <a:latin typeface="+mn-lt"/>
                <a:ea typeface="+mn-ea"/>
                <a:cs typeface="+mn-cs"/>
              </a:rPr>
              <a:t>sofern</a:t>
            </a:r>
            <a:r>
              <a:rPr lang="en-GB" sz="1200" b="0" i="0" kern="1200" dirty="0">
                <a:solidFill>
                  <a:schemeClr val="tx1"/>
                </a:solidFill>
                <a:effectLst/>
                <a:latin typeface="+mn-lt"/>
                <a:ea typeface="+mn-ea"/>
                <a:cs typeface="+mn-cs"/>
              </a:rPr>
              <a:t> nicht </a:t>
            </a:r>
            <a:r>
              <a:rPr lang="en-GB" sz="1200" b="0" i="0" kern="1200" dirty="0" err="1">
                <a:solidFill>
                  <a:schemeClr val="tx1"/>
                </a:solidFill>
                <a:effectLst/>
                <a:latin typeface="+mn-lt"/>
                <a:ea typeface="+mn-ea"/>
                <a:cs typeface="+mn-cs"/>
              </a:rPr>
              <a:t>anders</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angegeben</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 </a:t>
            </a:r>
            <a:r>
              <a:rPr lang="en-GB" sz="1200" b="0" i="0" kern="1200" dirty="0" err="1">
                <a:solidFill>
                  <a:schemeClr val="tx1"/>
                </a:solidFill>
                <a:effectLst/>
                <a:latin typeface="+mn-lt"/>
                <a:ea typeface="+mn-ea"/>
                <a:cs typeface="+mn-cs"/>
              </a:rPr>
              <a:t>unter</a:t>
            </a:r>
            <a:r>
              <a:rPr lang="en-GB" sz="1200" b="0" i="0" kern="1200" dirty="0">
                <a:solidFill>
                  <a:schemeClr val="tx1"/>
                </a:solidFill>
                <a:effectLst/>
                <a:latin typeface="+mn-lt"/>
                <a:ea typeface="+mn-ea"/>
                <a:cs typeface="+mn-cs"/>
              </a:rPr>
              <a:t>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err="1">
                <a:solidFill>
                  <a:schemeClr val="tx1"/>
                </a:solidFill>
                <a:effectLst/>
                <a:latin typeface="+mn-lt"/>
                <a:ea typeface="+mn-ea"/>
                <a:cs typeface="+mn-cs"/>
              </a:rPr>
              <a:t>lizenziert</a:t>
            </a:r>
            <a:r>
              <a:rPr lang="en-GB" sz="1200" b="0" i="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1536775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a:solidFill>
                  <a:schemeClr val="bg1"/>
                </a:solidFill>
                <a:latin typeface="+mn-lt"/>
                <a:ea typeface="Public Sans"/>
                <a:cs typeface="Public Sans"/>
                <a:sym typeface="Public Sans"/>
              </a:rPr>
              <a:t>3. Prosumer werden</a:t>
            </a:r>
            <a:endParaRPr lang="en-US" sz="1050" kern="1200">
              <a:solidFill>
                <a:schemeClr val="bg1"/>
              </a:solidFill>
              <a:latin typeface="+mn-lt"/>
              <a:ea typeface="+mn-ea"/>
              <a:cs typeface="+mn-cs"/>
            </a:endParaRPr>
          </a:p>
          <a:p>
            <a:pPr marL="457200" indent="-457200" latinLnBrk="0">
              <a:buChar char="•"/>
            </a:pPr>
            <a:r>
              <a:rPr lang="en-US" sz="1200">
                <a:solidFill>
                  <a:srgbClr val="2B2C30"/>
                </a:solidFill>
                <a:ea typeface="Public Sans"/>
                <a:cs typeface="Segoe UI"/>
              </a:rPr>
              <a:t>Ein Prosumer ist jemand, der sowohl Energie produziert als auch verbraucht. </a:t>
            </a:r>
          </a:p>
          <a:p>
            <a:pPr marL="457200" indent="-457200" latinLnBrk="0">
              <a:buChar char="•"/>
            </a:pPr>
            <a:r>
              <a:rPr lang="en-US" sz="1200">
                <a:solidFill>
                  <a:srgbClr val="2B2C30"/>
                </a:solidFill>
                <a:ea typeface="Public Sans"/>
                <a:cs typeface="Segoe UI"/>
              </a:rPr>
              <a:t>Wenn Sie beispielsweise in erneuerbare Energiesysteme wie Solarzellen investieren, erzeugen Sie Ihren eigenen Strom. Dadurch verringert sich Ihre Abhängigkeit vom Stromnetz. Möglicherweise können Sie überschüssige Energie auch an Energieversorgungsunternehmen zurückverkaufen.</a:t>
            </a:r>
          </a:p>
          <a:p>
            <a:pPr marL="457200" indent="-457200" latinLnBrk="0">
              <a:buChar char="•"/>
            </a:pPr>
            <a:r>
              <a:rPr lang="en-US" sz="1200">
                <a:solidFill>
                  <a:srgbClr val="2B2C30"/>
                </a:solidFill>
                <a:ea typeface="Public Sans"/>
                <a:cs typeface="Segoe UI"/>
              </a:rPr>
              <a:t>Die Installation von Sonnenkollektoren kann den Wert Ihrer Immobilie steigern. </a:t>
            </a:r>
          </a:p>
          <a:p>
            <a:pPr marL="457200" indent="-457200" latinLnBrk="0">
              <a:buChar char="•"/>
            </a:pPr>
            <a:r>
              <a:rPr lang="en-US" sz="1200">
                <a:solidFill>
                  <a:srgbClr val="2B2C30"/>
                </a:solidFill>
                <a:ea typeface="Public Sans"/>
                <a:cs typeface="Segoe UI"/>
              </a:rPr>
              <a:t>Wenn Sie Vermieter sind, kann die Installation von Sonnenkollektoren auch umweltbewusste Mieter ansprechen.</a:t>
            </a:r>
          </a:p>
          <a:p>
            <a:pPr marL="457200" indent="-457200" latinLnBrk="0">
              <a:buFontTx/>
              <a:buChar char="•"/>
            </a:pPr>
            <a:r>
              <a:rPr lang="en-US" sz="1200">
                <a:solidFill>
                  <a:srgbClr val="2B2C30"/>
                </a:solidFill>
                <a:ea typeface="Public Sans"/>
                <a:cs typeface="Segoe UI"/>
              </a:rPr>
              <a:t>Mit dem </a:t>
            </a:r>
            <a:r>
              <a:rPr lang="en-US" sz="1200">
                <a:solidFill>
                  <a:srgbClr val="2B2C30"/>
                </a:solidFill>
                <a:ea typeface="Public Sans"/>
                <a:cs typeface="Segoe UI"/>
                <a:hlinkClick r:id="rId3"/>
              </a:rPr>
              <a:t>Solarpanel-Rechner</a:t>
            </a:r>
            <a:r>
              <a:rPr lang="en-US" sz="1200">
                <a:solidFill>
                  <a:srgbClr val="2B2C30"/>
                </a:solidFill>
                <a:ea typeface="Public Sans"/>
                <a:cs typeface="Segoe UI"/>
              </a:rPr>
              <a:t> des Energy Saving Trust können Sie herausfinden, ob Sonnenkollektoren für Sie geeignet sind.</a:t>
            </a:r>
          </a:p>
          <a:p>
            <a:pPr latinLnBrk="0"/>
            <a:endParaRPr lang="en-US" sz="1200"/>
          </a:p>
          <a:p>
            <a:pPr marL="457200" indent="-457200" latinLnBrk="0">
              <a:buChar char="•"/>
            </a:pPr>
            <a:endParaRPr lang="en-US" sz="1200">
              <a:solidFill>
                <a:srgbClr val="2B2C30"/>
              </a:solidFill>
              <a:ea typeface="Public Sans"/>
              <a:cs typeface="Public Sans"/>
            </a:endParaRPr>
          </a:p>
          <a:p>
            <a:endParaRPr lang="en-GB"/>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147309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a:solidFill>
                  <a:schemeClr val="bg1"/>
                </a:solidFill>
                <a:latin typeface="Public Sans"/>
                <a:ea typeface="Public Sans"/>
                <a:cs typeface="Public Sans"/>
                <a:sym typeface="Public Sans"/>
              </a:rPr>
              <a:t>4. Zusammenarbeit: Energiegemeinschaften </a:t>
            </a:r>
            <a:endParaRPr lang="en-US" sz="1050">
              <a:solidFill>
                <a:schemeClr val="bg1"/>
              </a:solidFill>
            </a:endParaRPr>
          </a:p>
          <a:p>
            <a:pPr algn="ctr" latinLnBrk="0"/>
            <a:r>
              <a:rPr lang="en-US" sz="1200" i="1">
                <a:solidFill>
                  <a:schemeClr val="accent2"/>
                </a:solidFill>
              </a:rPr>
              <a:t>Wie kann der Beitritt zu einer Energiegemeinschaft die Energieeffizienz steigern und Kosteneinsparungen erzielen?</a:t>
            </a:r>
          </a:p>
          <a:p>
            <a:pPr algn="ctr" latinLnBrk="0"/>
            <a:endParaRPr lang="en-US" sz="1200" i="1">
              <a:solidFill>
                <a:schemeClr val="accent2"/>
              </a:solidFill>
            </a:endParaRPr>
          </a:p>
          <a:p>
            <a:endParaRPr lang="en-GB"/>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819704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a:solidFill>
                  <a:schemeClr val="bg1"/>
                </a:solidFill>
                <a:latin typeface="Public Sans"/>
                <a:ea typeface="Public Sans"/>
                <a:cs typeface="Public Sans"/>
                <a:sym typeface="Public Sans"/>
              </a:rPr>
              <a:t>4. Zusammenarbeit: Energiegemeinschaften </a:t>
            </a:r>
            <a:endParaRPr lang="en-US" sz="1050">
              <a:solidFill>
                <a:schemeClr val="bg1"/>
              </a:solidFill>
            </a:endParaRPr>
          </a:p>
          <a:p>
            <a:pPr marL="342900" indent="-342900" latinLnBrk="0">
              <a:buFont typeface="Arial" panose="020B0604020202020204" pitchFamily="34" charset="0"/>
              <a:buChar char="•"/>
            </a:pPr>
            <a:r>
              <a:rPr lang="en-US" sz="1200">
                <a:solidFill>
                  <a:srgbClr val="2B2C30"/>
                </a:solidFill>
                <a:ea typeface="Public Sans"/>
                <a:cs typeface="Segoe UI"/>
              </a:rPr>
              <a:t>Energiegemeinschaften investieren gemeinsam in Projekte für erneuerbare Energien, teilen Ressourcen und unterstützen sich gegenseitig bei der Reduzierung des Energieverbrauchs. </a:t>
            </a:r>
          </a:p>
          <a:p>
            <a:pPr marL="342900" indent="-342900" latinLnBrk="0">
              <a:buFont typeface="Arial" panose="020B0604020202020204" pitchFamily="34" charset="0"/>
              <a:buChar char="•"/>
            </a:pPr>
            <a:r>
              <a:rPr lang="en-US" sz="1200">
                <a:solidFill>
                  <a:srgbClr val="2B2C30"/>
                </a:solidFill>
                <a:ea typeface="Public Sans"/>
                <a:cs typeface="Segoe UI"/>
                <a:hlinkClick r:id="rId3"/>
              </a:rPr>
              <a:t>In ganz Europa gibt es Tausende von Energiegemeinschaften</a:t>
            </a:r>
            <a:r>
              <a:rPr lang="en-US" sz="1200">
                <a:solidFill>
                  <a:srgbClr val="2B2C30"/>
                </a:solidFill>
                <a:ea typeface="Public Sans"/>
                <a:cs typeface="Segoe UI"/>
              </a:rPr>
              <a:t>.</a:t>
            </a:r>
          </a:p>
          <a:p>
            <a:pPr marL="342900" indent="-342900" latinLnBrk="0">
              <a:buFont typeface="Arial" panose="020B0604020202020204" pitchFamily="34" charset="0"/>
              <a:buChar char="•"/>
            </a:pPr>
            <a:r>
              <a:rPr lang="en-US" sz="1200">
                <a:solidFill>
                  <a:srgbClr val="2B2C30"/>
                </a:solidFill>
                <a:ea typeface="Public Sans"/>
                <a:cs typeface="Segoe UI"/>
              </a:rPr>
              <a:t>Treten Sie einer Energiegemeinschaft bei oder gründen Sie eine, um gemeinsam mit Ihren Nachbarn Energiesparinitiativen umzusetzen. </a:t>
            </a:r>
            <a:endParaRPr lang="en-US" sz="1200">
              <a:ea typeface="Public Sans"/>
            </a:endParaRPr>
          </a:p>
          <a:p>
            <a:pPr marL="342900" indent="-342900" latinLnBrk="0">
              <a:buFont typeface="Arial" panose="020B0604020202020204" pitchFamily="34" charset="0"/>
              <a:buChar char="•"/>
            </a:pPr>
            <a:r>
              <a:rPr lang="en-US" sz="1200">
                <a:solidFill>
                  <a:srgbClr val="2B2C30"/>
                </a:solidFill>
                <a:ea typeface="Public Sans"/>
                <a:cs typeface="Segoe UI"/>
              </a:rPr>
              <a:t>Durch die Zusammenarbeit können die Mitglieder von gemeinsamem Wissen, Einkaufsvorteilen und Tarifverhandlungen für bessere Energiepreise profitieren.</a:t>
            </a:r>
            <a:r>
              <a:rPr lang="en-US" sz="1200">
                <a:solidFill>
                  <a:srgbClr val="2B2C30"/>
                </a:solidFill>
                <a:ea typeface="Public Sans"/>
                <a:cs typeface="Public Sans"/>
              </a:rPr>
              <a:t> </a:t>
            </a:r>
            <a:endParaRPr lang="en-US" sz="1200"/>
          </a:p>
          <a:p>
            <a:pPr marL="342900" indent="-342900" latinLnBrk="0">
              <a:buFont typeface="Arial" panose="020B0604020202020204" pitchFamily="34" charset="0"/>
              <a:buChar char="•"/>
            </a:pPr>
            <a:endParaRPr lang="en-GB" sz="1200" noProof="0"/>
          </a:p>
          <a:p>
            <a:endParaRPr lang="en-GB"/>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105816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a:solidFill>
                  <a:schemeClr val="bg1"/>
                </a:solidFill>
                <a:ea typeface="Public Sans"/>
                <a:cs typeface="Public Sans"/>
                <a:sym typeface="Public Sans"/>
              </a:rPr>
              <a:t>5. Andere beim Energiesparen unterstützen</a:t>
            </a:r>
            <a:endParaRPr lang="en-US" sz="105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a:solidFill>
                  <a:schemeClr val="accent2"/>
                </a:solidFill>
              </a:rPr>
              <a:t>Wie können Sie andere dabei unterstützen, energiesparende Maßnahmen zu ergreifen? </a:t>
            </a:r>
          </a:p>
          <a:p>
            <a:endParaRPr lang="en-GB"/>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663786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a:solidFill>
                  <a:schemeClr val="bg1"/>
                </a:solidFill>
                <a:ea typeface="Public Sans"/>
                <a:cs typeface="Public Sans"/>
                <a:sym typeface="Public Sans"/>
              </a:rPr>
              <a:t>5. Andere beim Energiesparen unterstützen</a:t>
            </a:r>
            <a:endParaRPr lang="en-US" sz="1050">
              <a:solidFill>
                <a:schemeClr val="bg1"/>
              </a:solidFill>
            </a:endParaRPr>
          </a:p>
          <a:p>
            <a:pPr marL="457200" indent="-457200" latinLnBrk="0">
              <a:buChar char="•"/>
            </a:pPr>
            <a:r>
              <a:rPr lang="en-GB" sz="1200" noProof="0">
                <a:solidFill>
                  <a:srgbClr val="2B2C30"/>
                </a:solidFill>
                <a:ea typeface="Public Sans"/>
                <a:cs typeface="Segoe UI"/>
              </a:rPr>
              <a:t>Ermutigen Sie Ihre Mitbewohner oder Mieter, sich bewusst zu machen, wie und wann sie Energie verbrauchen. </a:t>
            </a:r>
          </a:p>
          <a:p>
            <a:pPr marL="457200" indent="-457200" latinLnBrk="0">
              <a:buChar char="•"/>
            </a:pPr>
            <a:r>
              <a:rPr lang="en-GB" sz="1200" noProof="0">
                <a:solidFill>
                  <a:srgbClr val="2B2C30"/>
                </a:solidFill>
                <a:ea typeface="Public Sans"/>
                <a:cs typeface="Segoe UI"/>
              </a:rPr>
              <a:t>Man ist nie zu jung, um über Energiesparen nachzudenken! Lesen Sie einige </a:t>
            </a:r>
            <a:r>
              <a:rPr lang="en-GB" sz="1200" noProof="0">
                <a:solidFill>
                  <a:srgbClr val="2B2C30"/>
                </a:solidFill>
                <a:ea typeface="Public Sans"/>
                <a:cs typeface="Segoe UI"/>
                <a:hlinkClick r:id="rId3"/>
              </a:rPr>
              <a:t>Energiespartipps für Kinder </a:t>
            </a:r>
            <a:r>
              <a:rPr lang="en-GB" sz="1200" noProof="0">
                <a:solidFill>
                  <a:srgbClr val="2B2C30"/>
                </a:solidFill>
                <a:ea typeface="Public Sans"/>
                <a:cs typeface="Segoe UI"/>
              </a:rPr>
              <a:t>oder sehen Sie sich diesen BBC Bitesize-Artikel zum Thema </a:t>
            </a:r>
            <a:r>
              <a:rPr lang="en-GB" sz="1200" noProof="0">
                <a:solidFill>
                  <a:srgbClr val="2B2C30"/>
                </a:solidFill>
                <a:ea typeface="Public Sans"/>
                <a:cs typeface="Segoe UI"/>
                <a:hlinkClick r:id="rId4"/>
              </a:rPr>
              <a:t>Energiesparen</a:t>
            </a:r>
            <a:r>
              <a:rPr lang="en-GB" sz="1200" noProof="0">
                <a:solidFill>
                  <a:srgbClr val="2B2C30"/>
                </a:solidFill>
                <a:ea typeface="Public Sans"/>
                <a:cs typeface="Segoe UI"/>
              </a:rPr>
              <a:t> an.</a:t>
            </a:r>
          </a:p>
          <a:p>
            <a:pPr marL="457200" indent="-457200" latinLnBrk="0">
              <a:buChar char="•"/>
            </a:pPr>
            <a:r>
              <a:rPr lang="en-GB" sz="1200" noProof="0">
                <a:solidFill>
                  <a:srgbClr val="2B2C30"/>
                </a:solidFill>
                <a:ea typeface="Public Sans"/>
                <a:cs typeface="Segoe UI"/>
              </a:rPr>
              <a:t>Wenn Sie Vermieter sind, könnten Sie Mietern, die sich aktiv an Energiesparinitiativen beteiligen, Anreize wie Mietminderungen oder Gutschriften für Stromrechnungen anbieten. </a:t>
            </a:r>
            <a:endParaRPr lang="en-GB" sz="1200" noProof="0">
              <a:ea typeface="Public Sans"/>
            </a:endParaRPr>
          </a:p>
          <a:p>
            <a:pPr latinLnBrk="0"/>
            <a:endParaRPr lang="en-GB" sz="1200" noProof="0">
              <a:solidFill>
                <a:srgbClr val="2B2C30"/>
              </a:solidFill>
              <a:ea typeface="Public Sans"/>
              <a:cs typeface="Public Sans"/>
            </a:endParaRPr>
          </a:p>
          <a:p>
            <a:endParaRPr lang="en-GB"/>
          </a:p>
          <a:p>
            <a:endParaRPr lang="en-GB"/>
          </a:p>
          <a:p>
            <a:r>
              <a:rPr lang="en-GB"/>
              <a:t>https://www.glasgowsciencecentre.org/our-blog/energy-saving-tips-for-kids</a:t>
            </a:r>
          </a:p>
          <a:p>
            <a:r>
              <a:rPr lang="en-GB"/>
              <a:t>https://www.bbc.co.uk/bitesize/articles/zxxg3j6#zsmjh4j</a:t>
            </a:r>
          </a:p>
          <a:p>
            <a:endParaRPr lang="en-GB"/>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348751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a:solidFill>
                  <a:schemeClr val="bg1"/>
                </a:solidFill>
                <a:latin typeface="+mn-lt"/>
                <a:ea typeface="Public Sans"/>
                <a:cs typeface="Public Sans"/>
                <a:sym typeface="Public Sans"/>
              </a:rPr>
              <a:t>6. Energieeffiziente Landschaftsgestaltung </a:t>
            </a:r>
            <a:endParaRPr lang="en-US" sz="1050" kern="1200">
              <a:solidFill>
                <a:schemeClr val="bg1"/>
              </a:solidFill>
              <a:latin typeface="+mn-lt"/>
              <a:ea typeface="+mn-ea"/>
              <a:cs typeface="+mn-cs"/>
            </a:endParaRPr>
          </a:p>
          <a:p>
            <a:pPr algn="ctr" latinLnBrk="0"/>
            <a:r>
              <a:rPr lang="en-US" sz="1200" i="1">
                <a:solidFill>
                  <a:schemeClr val="accent2"/>
                </a:solidFill>
              </a:rPr>
              <a:t>Wie kann eine energieeffiziente Landschaftsgestaltung Energiekosten senken und den Komfort verbessern?</a:t>
            </a:r>
          </a:p>
          <a:p>
            <a:pPr algn="ctr" latinLnBrk="0"/>
            <a:endParaRPr lang="en-US" sz="1200" i="1">
              <a:solidFill>
                <a:schemeClr val="accent2"/>
              </a:solidFill>
            </a:endParaRPr>
          </a:p>
          <a:p>
            <a:endParaRPr lang="en-GB"/>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323607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a:solidFill>
                  <a:schemeClr val="bg1"/>
                </a:solidFill>
                <a:latin typeface="+mn-lt"/>
                <a:ea typeface="Public Sans"/>
                <a:cs typeface="Public Sans"/>
                <a:sym typeface="Public Sans"/>
              </a:rPr>
              <a:t>6. Energieeffiziente Landschaftsgestaltung </a:t>
            </a:r>
            <a:endParaRPr lang="en-US" sz="1050" kern="1200">
              <a:solidFill>
                <a:schemeClr val="bg1"/>
              </a:solidFill>
              <a:latin typeface="+mn-lt"/>
              <a:ea typeface="+mn-ea"/>
              <a:cs typeface="+mn-cs"/>
            </a:endParaRPr>
          </a:p>
          <a:p>
            <a:pPr marL="342900" indent="-342900" latinLnBrk="0">
              <a:buFont typeface="Arial" panose="020B0604020202020204" pitchFamily="34" charset="0"/>
              <a:buChar char="•"/>
            </a:pPr>
            <a:r>
              <a:rPr lang="en-US" sz="2200">
                <a:solidFill>
                  <a:srgbClr val="2B2C30"/>
                </a:solidFill>
                <a:ea typeface="Public Sans"/>
                <a:cs typeface="Segoe UI"/>
              </a:rPr>
              <a:t>Durch die Gestaltung von Außenbereichen kann der Energieverbrauch gesenkt und gleichzeitig der Komfort und die Artenvielfalt erhöht werden. </a:t>
            </a:r>
          </a:p>
          <a:p>
            <a:pPr marL="342900" indent="-342900" latinLnBrk="0">
              <a:buFont typeface="Arial" panose="020B0604020202020204" pitchFamily="34" charset="0"/>
              <a:buChar char="•"/>
            </a:pPr>
            <a:r>
              <a:rPr lang="en-US" sz="2200">
                <a:solidFill>
                  <a:srgbClr val="2B2C30"/>
                </a:solidFill>
                <a:ea typeface="Public Sans"/>
                <a:cs typeface="Segoe UI"/>
              </a:rPr>
              <a:t>Beispiel: </a:t>
            </a:r>
          </a:p>
          <a:p>
            <a:pPr marL="800100" lvl="1" indent="-342900" latinLnBrk="0">
              <a:buFont typeface="Arial" panose="020B0604020202020204" pitchFamily="34" charset="0"/>
              <a:buChar char="•"/>
            </a:pPr>
            <a:r>
              <a:rPr lang="en-US" sz="2200">
                <a:solidFill>
                  <a:srgbClr val="2B2C30"/>
                </a:solidFill>
                <a:ea typeface="Public Sans"/>
                <a:cs typeface="Segoe UI"/>
              </a:rPr>
              <a:t>Das Pflanzen von Bäumen kann zur Kühlung von Gebäuden beitragen </a:t>
            </a:r>
          </a:p>
          <a:p>
            <a:pPr marL="800100" lvl="1" indent="-342900" latinLnBrk="0">
              <a:buFont typeface="Arial" panose="020B0604020202020204" pitchFamily="34" charset="0"/>
              <a:buChar char="•"/>
            </a:pPr>
            <a:r>
              <a:rPr lang="en-US" sz="2200">
                <a:solidFill>
                  <a:srgbClr val="2B2C30"/>
                </a:solidFill>
                <a:ea typeface="Public Sans"/>
                <a:cs typeface="Segoe UI"/>
              </a:rPr>
              <a:t>Die Verwendung dürreresistenter Pflanzen kann den Wasserverbrauch senken</a:t>
            </a:r>
          </a:p>
          <a:p>
            <a:pPr marL="342900" indent="-342900" latinLnBrk="0">
              <a:buFont typeface="Arial" panose="020B0604020202020204" pitchFamily="34" charset="0"/>
              <a:buChar char="•"/>
            </a:pPr>
            <a:r>
              <a:rPr lang="en-US" sz="2200">
                <a:solidFill>
                  <a:srgbClr val="2B2C30"/>
                </a:solidFill>
                <a:ea typeface="Public Sans"/>
                <a:cs typeface="Segoe UI"/>
              </a:rPr>
              <a:t>Die Landschaftsgestaltung kann auch dazu genutzt werden, die Isolierung zu verbessern und den Bedarf an Heizung und Kühlung zu senken. </a:t>
            </a:r>
          </a:p>
          <a:p>
            <a:pPr marL="342900" indent="-342900" latinLnBrk="0">
              <a:buFont typeface="Arial" panose="020B0604020202020204" pitchFamily="34" charset="0"/>
              <a:buChar char="•"/>
            </a:pPr>
            <a:r>
              <a:rPr lang="en-US" sz="2200">
                <a:solidFill>
                  <a:srgbClr val="2B2C30"/>
                </a:solidFill>
                <a:ea typeface="Public Sans"/>
                <a:cs typeface="Segoe UI"/>
                <a:hlinkClick r:id="rId3"/>
              </a:rPr>
              <a:t>Erfahren Sie mehr über energieeffiziente Landschaftsgestaltung</a:t>
            </a:r>
            <a:r>
              <a:rPr lang="en-US" sz="2200">
                <a:solidFill>
                  <a:srgbClr val="2B2C30"/>
                </a:solidFill>
                <a:ea typeface="Public Sans"/>
                <a:cs typeface="Segoe UI"/>
              </a:rPr>
              <a:t>. </a:t>
            </a:r>
            <a:endParaRPr lang="en-US" sz="2200">
              <a:solidFill>
                <a:srgbClr val="2B2C30"/>
              </a:solidFill>
              <a:cs typeface="Segoe UI"/>
            </a:endParaRPr>
          </a:p>
          <a:p>
            <a:endParaRPr lang="en-GB"/>
          </a:p>
          <a:p>
            <a:endParaRPr lang="en-GB"/>
          </a:p>
          <a:p>
            <a:r>
              <a:rPr lang="en-GB"/>
              <a:t>https://bkvenergy.com/blog/sustainable-landscaping-ideas/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3495855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a:solidFill>
                  <a:schemeClr val="bg1"/>
                </a:solidFill>
                <a:latin typeface="+mn-lt"/>
                <a:ea typeface="Public Sans"/>
                <a:cs typeface="Public Sans"/>
                <a:sym typeface="Public Sans"/>
              </a:rPr>
              <a:t>7. Regelmäßige Wartung und Inspektionen</a:t>
            </a:r>
            <a:endParaRPr lang="en-US" sz="1050" kern="1200">
              <a:solidFill>
                <a:schemeClr val="bg1"/>
              </a:solidFill>
              <a:latin typeface="+mn-lt"/>
              <a:ea typeface="+mn-ea"/>
              <a:cs typeface="+mn-cs"/>
            </a:endParaRPr>
          </a:p>
          <a:p>
            <a:pPr algn="ctr" latinLnBrk="0"/>
            <a:r>
              <a:rPr lang="en-US" sz="1200" i="1">
                <a:solidFill>
                  <a:schemeClr val="accent2"/>
                </a:solidFill>
              </a:rPr>
              <a:t>Warum sind regelmäßige Wartung und Inspektion für die Energieeffizienz wichtig?</a:t>
            </a:r>
          </a:p>
          <a:p>
            <a:pPr algn="ctr" latinLnBrk="0"/>
            <a:endParaRPr lang="en-US" sz="1200" i="1">
              <a:solidFill>
                <a:schemeClr val="accent2"/>
              </a:solidFill>
            </a:endParaRPr>
          </a:p>
          <a:p>
            <a:endParaRPr lang="en-GB"/>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1888266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a:solidFill>
                  <a:schemeClr val="bg1"/>
                </a:solidFill>
                <a:latin typeface="+mn-lt"/>
                <a:ea typeface="Public Sans"/>
                <a:cs typeface="Public Sans"/>
                <a:sym typeface="Public Sans"/>
              </a:rPr>
              <a:t>7. Regelmäßige Wartung und Inspektionen</a:t>
            </a:r>
            <a:endParaRPr lang="en-US" sz="1050" kern="1200">
              <a:solidFill>
                <a:schemeClr val="bg1"/>
              </a:solidFill>
              <a:latin typeface="+mn-lt"/>
              <a:ea typeface="+mn-ea"/>
              <a:cs typeface="+mn-cs"/>
            </a:endParaRPr>
          </a:p>
          <a:p>
            <a:pPr marL="457200" indent="-457200" latinLnBrk="0">
              <a:buChar char="•"/>
            </a:pPr>
            <a:r>
              <a:rPr lang="en-US" sz="1200">
                <a:solidFill>
                  <a:srgbClr val="2B2C30"/>
                </a:solidFill>
                <a:ea typeface="Public Sans"/>
                <a:cs typeface="Segoe UI"/>
              </a:rPr>
              <a:t>Die Instandhaltung Ihres Hauses oder Ihrer Immobilie ist wichtig. </a:t>
            </a:r>
          </a:p>
          <a:p>
            <a:pPr marL="457200" indent="-457200" latinLnBrk="0">
              <a:buChar char="•"/>
            </a:pPr>
            <a:r>
              <a:rPr lang="en-US" sz="1200">
                <a:solidFill>
                  <a:srgbClr val="2B2C30"/>
                </a:solidFill>
                <a:ea typeface="Public Sans"/>
                <a:cs typeface="Segoe UI"/>
              </a:rPr>
              <a:t>Sie sollten regelmäßige Wartungen und Inspektionen von Heizungs-, Lüftungs- und Klimaanlagen (HLK), Isolierungen und Fenstern in Betracht ziehen, um sicherzustellen, dass diese effizient funktionieren. </a:t>
            </a:r>
          </a:p>
          <a:p>
            <a:pPr marL="457200" indent="-457200" latinLnBrk="0">
              <a:buChar char="•"/>
            </a:pPr>
            <a:r>
              <a:rPr lang="en-US" sz="1200">
                <a:solidFill>
                  <a:srgbClr val="2B2C30"/>
                </a:solidFill>
                <a:ea typeface="Public Sans"/>
                <a:cs typeface="Segoe UI"/>
              </a:rPr>
              <a:t>Beheben Sie etwaige Probleme umgehend, um Energieverschwendung zu vermeiden und die optimale Leistung Ihres Hauses zu erhalten.</a:t>
            </a:r>
          </a:p>
          <a:p>
            <a:pPr marL="457200" indent="-457200" latinLnBrk="0">
              <a:buChar char="•"/>
            </a:pPr>
            <a:r>
              <a:rPr lang="en-US" sz="1200" err="1">
                <a:solidFill>
                  <a:srgbClr val="2B2C30"/>
                </a:solidFill>
                <a:cs typeface="Segoe UI"/>
              </a:rPr>
              <a:t>Legen Sie </a:t>
            </a:r>
            <a:r>
              <a:rPr lang="en-US" sz="1200">
                <a:solidFill>
                  <a:srgbClr val="2B2C30"/>
                </a:solidFill>
                <a:cs typeface="Segoe UI"/>
              </a:rPr>
              <a:t>bei der Planung von Modernisierungen, neuen Systemen und Geräten für Ihr Haus </a:t>
            </a:r>
            <a:r>
              <a:rPr lang="en-US" sz="1200" err="1">
                <a:solidFill>
                  <a:srgbClr val="2B2C30"/>
                </a:solidFill>
                <a:cs typeface="Segoe UI"/>
              </a:rPr>
              <a:t>Wert auf </a:t>
            </a:r>
            <a:r>
              <a:rPr lang="en-US" sz="1200">
                <a:solidFill>
                  <a:srgbClr val="2B2C30"/>
                </a:solidFill>
                <a:cs typeface="Segoe UI"/>
              </a:rPr>
              <a:t>Energieeffizienz. </a:t>
            </a:r>
          </a:p>
          <a:p>
            <a:endParaRPr lang="en-GB"/>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2920366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a:solidFill>
                  <a:schemeClr val="bg1"/>
                </a:solidFill>
                <a:latin typeface="+mn-lt"/>
                <a:ea typeface="Public Sans"/>
                <a:cs typeface="Public Sans"/>
                <a:sym typeface="Public Sans"/>
              </a:rPr>
              <a:t>8. Umrüstung auf energieeffiziente Beleuchtung </a:t>
            </a:r>
            <a:endParaRPr lang="en-US" sz="1050" kern="1200">
              <a:solidFill>
                <a:schemeClr val="bg1"/>
              </a:solidFill>
              <a:latin typeface="+mn-lt"/>
              <a:ea typeface="+mn-ea"/>
              <a:cs typeface="+mn-cs"/>
            </a:endParaRPr>
          </a:p>
          <a:p>
            <a:pPr algn="ctr" latinLnBrk="0"/>
            <a:r>
              <a:rPr lang="en-US" sz="1200" i="1">
                <a:solidFill>
                  <a:schemeClr val="accent2"/>
                </a:solidFill>
              </a:rPr>
              <a:t>Was sind die Vorteile einer Umstellung auf intelligente und energieeffiziente Beleuchtung? </a:t>
            </a:r>
          </a:p>
          <a:p>
            <a:pPr algn="ctr" latinLnBrk="0"/>
            <a:endParaRPr lang="en-US" sz="1200" i="1">
              <a:solidFill>
                <a:schemeClr val="accent2"/>
              </a:solidFill>
            </a:endParaRPr>
          </a:p>
          <a:p>
            <a:endParaRPr lang="en-GB"/>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73926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a:t>Wenn Sie Eigentümer Ihrer Immobilie sind oder diese an Mieter vermieten, fragen Sie sich vielleicht, wie und warum Sie sich an der digitalen Energiewende beteiligen sollten. </a:t>
            </a:r>
          </a:p>
          <a:p>
            <a:pPr latinLnBrk="0"/>
            <a:endParaRPr lang="en-GB" sz="1200"/>
          </a:p>
          <a:p>
            <a:pPr latinLnBrk="0"/>
            <a:r>
              <a:rPr lang="en-GB" sz="1200"/>
              <a:t>Die digitale Energiewende ermöglicht es Ihnen und Ihren Mietern, Ihren Energieverbrauch besser zu verstehen. Durch dieses Verständnis können wir fundierte Entscheidungen darüber treffen, wie wir Energie sparen können, ohne dabei auf Komfort verzichten zu müssen. Investitionen in Ihre Immobilie können auch langfristig zu erheblichen Einsparungen führen! </a:t>
            </a:r>
          </a:p>
          <a:p>
            <a:pPr latinLnBrk="0"/>
            <a:endParaRPr lang="en-GB" sz="1200"/>
          </a:p>
          <a:p>
            <a:pPr latinLnBrk="0"/>
            <a:r>
              <a:rPr lang="en-GB" sz="1200"/>
              <a:t>In dieser kurzen Präsentation gehen wir auf folgende Fragen ein: </a:t>
            </a:r>
          </a:p>
          <a:p>
            <a:pPr latinLnBrk="0"/>
            <a:endParaRPr lang="en-GB" sz="1200"/>
          </a:p>
          <a:p>
            <a:pPr marL="457200" indent="-457200" latinLnBrk="0">
              <a:buChar char="•"/>
            </a:pPr>
            <a:r>
              <a:rPr lang="en-GB" sz="1200"/>
              <a:t>Warum Sie in digitale Energietechnologien investieren sollten. </a:t>
            </a:r>
          </a:p>
          <a:p>
            <a:pPr marL="457200" indent="-457200" latinLnBrk="0">
              <a:buChar char="•"/>
            </a:pPr>
            <a:r>
              <a:rPr lang="en-GB" sz="1200"/>
              <a:t>Chancen und Vorteile einer Investition in Ihre Immobilie. </a:t>
            </a:r>
          </a:p>
          <a:p>
            <a:pPr marL="457200" indent="-457200" latinLnBrk="0">
              <a:buChar char="•"/>
            </a:pPr>
            <a:r>
              <a:rPr lang="en-GB" sz="1200"/>
              <a:t>Einfache Schritte, mit denen Sie Ihren Energieverbrauch verstehen und reduzieren und möglicherweise Geld sparen können.</a:t>
            </a:r>
          </a:p>
          <a:p>
            <a:pPr marL="457200" indent="-457200" latinLnBrk="0">
              <a:buChar char="•"/>
            </a:pPr>
            <a:r>
              <a:rPr lang="en-GB" sz="1200"/>
              <a:t>Wenn Sie Ihre Immobilie vermieten, wie Sie Ihre Mieter dabei unterstützen können, Energie zu sparen. </a:t>
            </a:r>
          </a:p>
          <a:p>
            <a:pPr latinLnBrk="0"/>
            <a:endParaRPr lang="en-GB" sz="1200"/>
          </a:p>
          <a:p>
            <a:endParaRPr lang="en-GB"/>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662118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a:solidFill>
                  <a:schemeClr val="bg1"/>
                </a:solidFill>
                <a:latin typeface="+mn-lt"/>
                <a:ea typeface="Public Sans"/>
                <a:cs typeface="Public Sans"/>
                <a:sym typeface="Public Sans"/>
              </a:rPr>
              <a:t>8. Umstellung auf energieeffiziente Beleuchtung </a:t>
            </a:r>
            <a:endParaRPr lang="en-US" sz="1050" kern="1200">
              <a:solidFill>
                <a:schemeClr val="bg1"/>
              </a:solidFill>
              <a:latin typeface="+mn-lt"/>
              <a:ea typeface="+mn-ea"/>
              <a:cs typeface="+mn-cs"/>
            </a:endParaRPr>
          </a:p>
          <a:p>
            <a:pPr marL="457200" indent="-457200" latinLnBrk="0">
              <a:buChar char="•"/>
            </a:pPr>
            <a:r>
              <a:rPr lang="en-US" sz="1200">
                <a:solidFill>
                  <a:srgbClr val="2B2C30"/>
                </a:solidFill>
                <a:ea typeface="Public Sans"/>
                <a:cs typeface="Segoe UI"/>
              </a:rPr>
              <a:t>LED-Lampen verbrauchen deutlich weniger Energie und haben eine längere Lebensdauer, wodurch Wartungskosten und Energieverbrauch gesenkt werden.</a:t>
            </a:r>
          </a:p>
          <a:p>
            <a:pPr marL="457200" indent="-457200" latinLnBrk="0">
              <a:buFontTx/>
              <a:buChar char="•"/>
            </a:pPr>
            <a:r>
              <a:rPr lang="en-US" sz="1200">
                <a:solidFill>
                  <a:srgbClr val="2B2C30"/>
                </a:solidFill>
                <a:ea typeface="Public Sans"/>
                <a:cs typeface="Segoe UI"/>
              </a:rPr>
              <a:t>Erwägen Sie, herkömmliche Glühlampen durch intelligente und energieeffiziente LED-Beleuchtung zu ersetzen. </a:t>
            </a:r>
          </a:p>
          <a:p>
            <a:pPr marL="457200" indent="-457200" latinLnBrk="0">
              <a:buChar char="•"/>
            </a:pPr>
            <a:r>
              <a:rPr lang="en-US" sz="1200">
                <a:solidFill>
                  <a:srgbClr val="2B2C30"/>
                </a:solidFill>
                <a:cs typeface="Segoe UI"/>
              </a:rPr>
              <a:t>Intelligente Lampen können das Bewusstsein für den Energieverbrauch schärfen und zum Energiesparen anregen, da sie ferngesteuert werden können.  </a:t>
            </a:r>
          </a:p>
          <a:p>
            <a:endParaRPr lang="en-GB"/>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1378466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a:solidFill>
                  <a:schemeClr val="bg1"/>
                </a:solidFill>
                <a:latin typeface="+mn-lt"/>
                <a:ea typeface="Public Sans"/>
                <a:cs typeface="Public Sans"/>
                <a:sym typeface="Public Sans"/>
              </a:rPr>
              <a:t>9. Umsetzung von Lösungen für erneuerbare Energien </a:t>
            </a:r>
            <a:endParaRPr lang="en-US" sz="1050" kern="1200">
              <a:solidFill>
                <a:schemeClr val="bg1"/>
              </a:solidFill>
              <a:latin typeface="+mn-lt"/>
              <a:ea typeface="+mn-ea"/>
              <a:cs typeface="+mn-cs"/>
            </a:endParaRPr>
          </a:p>
          <a:p>
            <a:pPr algn="ctr" latinLnBrk="0"/>
            <a:r>
              <a:rPr lang="en-US" sz="1200" i="1">
                <a:solidFill>
                  <a:schemeClr val="accent2"/>
                </a:solidFill>
              </a:rPr>
              <a:t>Was sind die Vorteile der Umsetzung von Lösungen für erneuerbare Energien?</a:t>
            </a:r>
          </a:p>
          <a:p>
            <a:pPr algn="ctr" latinLnBrk="0"/>
            <a:endParaRPr lang="en-US" sz="1200" i="1">
              <a:solidFill>
                <a:schemeClr val="accent2"/>
              </a:solidFill>
            </a:endParaRPr>
          </a:p>
          <a:p>
            <a:endParaRPr lang="en-GB"/>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2131131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a:solidFill>
                  <a:schemeClr val="bg1"/>
                </a:solidFill>
                <a:latin typeface="+mn-lt"/>
                <a:ea typeface="Public Sans"/>
                <a:cs typeface="Public Sans"/>
                <a:sym typeface="Public Sans"/>
              </a:rPr>
              <a:t>9. Umsetzung von Lösungen für erneuerbare Energien </a:t>
            </a:r>
            <a:endParaRPr lang="en-US" sz="1050" kern="1200">
              <a:solidFill>
                <a:schemeClr val="bg1"/>
              </a:solidFill>
              <a:latin typeface="+mn-lt"/>
              <a:ea typeface="+mn-ea"/>
              <a:cs typeface="+mn-cs"/>
            </a:endParaRPr>
          </a:p>
          <a:p>
            <a:pPr marL="457200" indent="-457200" latinLnBrk="0">
              <a:buChar char="•"/>
            </a:pPr>
            <a:r>
              <a:rPr lang="en-US" sz="1200">
                <a:solidFill>
                  <a:srgbClr val="2B2C30"/>
                </a:solidFill>
                <a:ea typeface="Public Sans"/>
                <a:cs typeface="Segoe UI"/>
              </a:rPr>
              <a:t>Lösungen für erneuerbare Energien – wie die Installation von Sonnenkollektoren oder Windkraftanlagen – unterstützen die Erzeugung sauberer Energie.</a:t>
            </a:r>
          </a:p>
          <a:p>
            <a:pPr marL="457200" indent="-457200" latinLnBrk="0">
              <a:buChar char="•"/>
            </a:pPr>
            <a:r>
              <a:rPr lang="en-US" sz="1200">
                <a:solidFill>
                  <a:srgbClr val="2B2C30"/>
                </a:solidFill>
                <a:ea typeface="Public Sans"/>
                <a:cs typeface="Segoe UI"/>
              </a:rPr>
              <a:t>Durch die Verringerung der Abhängigkeit vom Stromnetz und die Senkung der Energiekosten lassen sich Kosten einsparen. </a:t>
            </a:r>
          </a:p>
          <a:p>
            <a:pPr marL="457200" indent="-457200" latinLnBrk="0">
              <a:buChar char="•"/>
            </a:pPr>
            <a:r>
              <a:rPr lang="en-US" sz="1200">
                <a:solidFill>
                  <a:srgbClr val="2B2C30"/>
                </a:solidFill>
                <a:ea typeface="Public Sans"/>
                <a:cs typeface="Segoe UI"/>
              </a:rPr>
              <a:t>Lösungen für erneuerbare Energien können umweltbewusste Mieter oder potenzielle Käufer ansprechen, wenn Sie Ihr Haus verkaufen.</a:t>
            </a:r>
          </a:p>
          <a:p>
            <a:pPr marL="457200" indent="-457200" latinLnBrk="0">
              <a:buChar char="•"/>
            </a:pPr>
            <a:r>
              <a:rPr lang="en-US" sz="1200">
                <a:solidFill>
                  <a:srgbClr val="2B2C30"/>
                </a:solidFill>
                <a:ea typeface="Public Sans"/>
                <a:cs typeface="Segoe UI"/>
              </a:rPr>
              <a:t>Relevante Ratschläge für alle Hausbesitzer finden Sie unter </a:t>
            </a:r>
            <a:r>
              <a:rPr lang="en-US" sz="1200">
                <a:solidFill>
                  <a:srgbClr val="2B2C30"/>
                </a:solidFill>
                <a:ea typeface="Public Sans"/>
                <a:cs typeface="Segoe UI"/>
                <a:hlinkClick r:id="rId3"/>
              </a:rPr>
              <a:t>„Wie Vermieter energieeffiziente Immobilien schaffen können</a:t>
            </a:r>
            <a:r>
              <a:rPr lang="en-US" sz="1200">
                <a:solidFill>
                  <a:srgbClr val="2B2C30"/>
                </a:solidFill>
                <a:ea typeface="Public Sans"/>
                <a:cs typeface="Segoe UI"/>
              </a:rPr>
              <a:t>”.</a:t>
            </a:r>
          </a:p>
          <a:p>
            <a:endParaRPr lang="en-GB"/>
          </a:p>
          <a:p>
            <a:r>
              <a:rPr lang="en-GB"/>
              <a:t>https://www.renewableenergyhub.co.uk/blog/how-landlords-can-create-energy-efficient-properties </a:t>
            </a:r>
          </a:p>
          <a:p>
            <a:r>
              <a:rPr lang="en-GB"/>
              <a:t>https://energysavingtrust.org.uk/advice/solar-panels/</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3157486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a:solidFill>
                  <a:schemeClr val="tx2"/>
                </a:solidFill>
                <a:latin typeface="+mn-lt"/>
                <a:ea typeface="+mn-ea"/>
                <a:cs typeface="Arial" panose="020B0604020202020204" pitchFamily="34" charset="0"/>
              </a:rPr>
              <a:t>Nächste Schritte</a:t>
            </a:r>
            <a:endParaRPr lang="ko-KR" altLang="en-US" sz="1200" kern="120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a:t>Wenn Sie mehr über die digitale Energiewende erfahren möchten, könnten die folgenden Ressourcen für Sie nützlich sein: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a:solidFill>
                  <a:srgbClr val="373737"/>
                </a:solidFill>
                <a:ea typeface="맑은 고딕"/>
              </a:rPr>
              <a:t> Sehen Sie sich die Kurzkurse von Every1 an: </a:t>
            </a:r>
            <a:r>
              <a:rPr lang="en-US" altLang="ko-KR" sz="1200" i="1">
                <a:solidFill>
                  <a:srgbClr val="373737"/>
                </a:solidFill>
                <a:ea typeface="맑은 고딕"/>
                <a:hlinkClick r:id="rId3"/>
              </a:rPr>
              <a:t>Grundlagen der digitalen Energie</a:t>
            </a:r>
            <a:r>
              <a:rPr lang="en-US" altLang="ko-KR" sz="1200" i="1">
                <a:solidFill>
                  <a:srgbClr val="373737"/>
                </a:solidFill>
                <a:ea typeface="맑은 고딕"/>
              </a:rPr>
              <a:t>.</a:t>
            </a:r>
            <a:endParaRPr lang="ko-KR" altLang="en-US" sz="120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a:solidFill>
                  <a:srgbClr val="373737"/>
                </a:solidFill>
              </a:rPr>
              <a:t>Lesen Sie die Informationsbroschüre von Every1: </a:t>
            </a:r>
            <a:r>
              <a:rPr lang="en-US" altLang="ko-KR" sz="1200" i="1">
                <a:solidFill>
                  <a:srgbClr val="373737"/>
                </a:solidFill>
                <a:hlinkClick r:id="rId4"/>
              </a:rPr>
              <a:t>Was ist eine Energiegemeinschaft und warum sollte ich ihr beitreten?</a:t>
            </a:r>
            <a:endParaRPr lang="ko-KR" altLang="en-US" sz="120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a:solidFill>
                  <a:srgbClr val="373737"/>
                </a:solidFill>
              </a:rPr>
              <a:t>Lesen Sie den Artikel von Energy Monitor </a:t>
            </a:r>
            <a:r>
              <a:rPr lang="en-US" altLang="ko-KR" sz="1200" i="1">
                <a:solidFill>
                  <a:srgbClr val="373737"/>
                </a:solidFill>
                <a:hlinkClick r:id="rId5"/>
              </a:rPr>
              <a:t>„Mythen rund um Technologien für erneuerbare Energien widerlegen</a:t>
            </a:r>
            <a:r>
              <a:rPr lang="en-US" altLang="ko-KR" sz="1200" i="1">
                <a:solidFill>
                  <a:srgbClr val="373737"/>
                </a:solidFill>
              </a:rPr>
              <a:t>“.</a:t>
            </a:r>
            <a:endParaRPr lang="ko-KR" altLang="en-US" sz="1200" i="1">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a:solidFill>
                  <a:srgbClr val="373737"/>
                </a:solidFill>
                <a:hlinkClick r:id="rId6"/>
              </a:rPr>
              <a:t>Erfahren Sie mehr über die Lernmaterialien des Every1-Projekts.</a:t>
            </a:r>
            <a:endParaRPr lang="ko-KR" altLang="en-US" sz="1200">
              <a:solidFill>
                <a:srgbClr val="373737"/>
              </a:solidFill>
            </a:endParaRPr>
          </a:p>
          <a:p>
            <a:endParaRPr lang="en-GB"/>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480331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a:solidFill>
                  <a:schemeClr val="bg1"/>
                </a:solidFill>
                <a:latin typeface="+mn-lt"/>
                <a:ea typeface="+mn-ea"/>
                <a:cs typeface="Arial" panose="020B0604020202020204" pitchFamily="34" charset="0"/>
              </a:rPr>
              <a:t>Danksagungen</a:t>
            </a:r>
          </a:p>
          <a:p>
            <a:pPr latinLnBrk="0"/>
            <a:r>
              <a:rPr lang="en-GB"/>
              <a:t>Diese Präsentation </a:t>
            </a:r>
            <a:r>
              <a:rPr lang="en-GB" i="1"/>
              <a:t>„Beteiligen Sie sich an der digitalen Energiewende: 10 einfache Schritte für Hausbesitzer und Vermieter“ </a:t>
            </a:r>
            <a:r>
              <a:rPr lang="en-GB"/>
              <a:t>wurde vom Every1-Projekt erstellt und ist, sofern nicht anders angegeben, unter </a:t>
            </a:r>
            <a:r>
              <a:rPr lang="en-GB">
                <a:hlinkClick r:id="rId3"/>
              </a:rPr>
              <a:t>CC BY-SA 4.0 </a:t>
            </a:r>
            <a:r>
              <a:rPr lang="en-GB"/>
              <a:t>lizenziert. </a:t>
            </a:r>
          </a:p>
          <a:p>
            <a:pPr latinLnBrk="0"/>
            <a:endParaRPr lang="en-GB"/>
          </a:p>
          <a:p>
            <a:pPr latinLnBrk="0"/>
            <a:r>
              <a:rPr lang="en-GB"/>
              <a:t>Die in dieser Präsentation verwendeten Bilder sind wie folgt: </a:t>
            </a:r>
          </a:p>
          <a:p>
            <a:pPr latinLnBrk="0"/>
            <a:endParaRPr lang="en-GB"/>
          </a:p>
          <a:p>
            <a:pPr marL="285750" indent="-285750" latinLnBrk="0">
              <a:buFont typeface="Arial" panose="020B0604020202020204" pitchFamily="34" charset="0"/>
              <a:buChar char="•"/>
            </a:pPr>
            <a:r>
              <a:rPr lang="en-US">
                <a:solidFill>
                  <a:schemeClr val="dk1"/>
                </a:solidFill>
                <a:ea typeface="Public Sans"/>
                <a:cs typeface="Public Sans"/>
                <a:sym typeface="Public Sans"/>
              </a:rPr>
              <a:t>Titelbild: </a:t>
            </a:r>
            <a:r>
              <a:rPr lang="en-US" i="1">
                <a:solidFill>
                  <a:schemeClr val="dk1"/>
                </a:solidFill>
                <a:ea typeface="Public Sans"/>
                <a:cs typeface="Public Sans"/>
                <a:sym typeface="Public Sans"/>
                <a:hlinkClick r:id="rId4"/>
              </a:rPr>
              <a:t>„home“ </a:t>
            </a:r>
            <a:r>
              <a:rPr lang="en-US">
                <a:solidFill>
                  <a:schemeClr val="dk1"/>
                </a:solidFill>
                <a:ea typeface="Public Sans"/>
                <a:cs typeface="Public Sans"/>
                <a:sym typeface="Public Sans"/>
              </a:rPr>
              <a:t>von Loraine und Mark ist unter </a:t>
            </a:r>
            <a:r>
              <a:rPr lang="en-US">
                <a:solidFill>
                  <a:schemeClr val="dk1"/>
                </a:solidFill>
                <a:ea typeface="Public Sans"/>
                <a:cs typeface="Public Sans"/>
                <a:sym typeface="Public Sans"/>
                <a:hlinkClick r:id="rId5"/>
              </a:rPr>
              <a:t>CC BY-SA 2.0 </a:t>
            </a:r>
            <a:r>
              <a:rPr lang="en-US">
                <a:solidFill>
                  <a:schemeClr val="dk1"/>
                </a:solidFill>
                <a:ea typeface="Public Sans"/>
                <a:cs typeface="Public Sans"/>
                <a:sym typeface="Public Sans"/>
              </a:rPr>
              <a:t>lizenziert.</a:t>
            </a:r>
            <a:endParaRPr lang="en-US" sz="1200" b="0" i="0" u="sng" strike="noStrike" cap="none">
              <a:solidFill>
                <a:srgbClr val="000000"/>
              </a:solidFill>
              <a:ea typeface="Public Sans"/>
              <a:cs typeface="Public Sans"/>
            </a:endParaRPr>
          </a:p>
          <a:p>
            <a:pPr marL="285750" indent="-285750" latinLnBrk="0">
              <a:buFont typeface="Arial" panose="020B0604020202020204" pitchFamily="34" charset="0"/>
              <a:buChar char="•"/>
            </a:pPr>
            <a:r>
              <a:rPr lang="en-US">
                <a:solidFill>
                  <a:schemeClr val="dk1"/>
                </a:solidFill>
                <a:ea typeface="Public Sans"/>
                <a:cs typeface="Public Sans"/>
                <a:sym typeface="Public Sans"/>
              </a:rPr>
              <a:t>Bild zum Einführungstext: </a:t>
            </a:r>
            <a:r>
              <a:rPr lang="en-US" i="1">
                <a:solidFill>
                  <a:schemeClr val="dk1"/>
                </a:solidFill>
                <a:ea typeface="Public Sans"/>
                <a:cs typeface="Public Sans"/>
                <a:sym typeface="Public Sans"/>
              </a:rPr>
              <a:t>„Paper Beside </a:t>
            </a:r>
            <a:r>
              <a:rPr lang="en-US" i="1" err="1">
                <a:solidFill>
                  <a:schemeClr val="dk1"/>
                </a:solidFill>
                <a:ea typeface="Public Sans"/>
                <a:cs typeface="Public Sans"/>
                <a:sym typeface="Public Sans"/>
              </a:rPr>
              <a:t>Macbook“ </a:t>
            </a:r>
            <a:r>
              <a:rPr lang="en-US">
                <a:solidFill>
                  <a:schemeClr val="dk1"/>
                </a:solidFill>
                <a:ea typeface="Public Sans"/>
                <a:cs typeface="Public Sans"/>
                <a:sym typeface="Public Sans"/>
              </a:rPr>
              <a:t>von </a:t>
            </a:r>
            <a:r>
              <a:rPr lang="en-US" sz="1200" u="sng">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auf Pexels.com</a:t>
            </a:r>
            <a:endParaRPr lang="en-US" sz="1200" u="sng">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200">
                <a:solidFill>
                  <a:schemeClr val="dk1"/>
                </a:solidFill>
                <a:ea typeface="Public Sans"/>
                <a:cs typeface="Public Sans"/>
                <a:sym typeface="Public Sans"/>
              </a:rPr>
              <a:t>Warum in digitale </a:t>
            </a:r>
            <a:r>
              <a:rPr lang="en-US">
                <a:solidFill>
                  <a:schemeClr val="dk1"/>
                </a:solidFill>
                <a:ea typeface="Public Sans"/>
                <a:cs typeface="Public Sans"/>
                <a:sym typeface="Public Sans"/>
              </a:rPr>
              <a:t>Technologien</a:t>
            </a:r>
            <a:r>
              <a:rPr lang="en-US" sz="1200">
                <a:solidFill>
                  <a:schemeClr val="dk1"/>
                </a:solidFill>
                <a:ea typeface="Public Sans"/>
                <a:cs typeface="Public Sans"/>
                <a:sym typeface="Public Sans"/>
              </a:rPr>
              <a:t> investieren</a:t>
            </a:r>
            <a:r>
              <a:rPr lang="en-US">
                <a:solidFill>
                  <a:schemeClr val="dk1"/>
                </a:solidFill>
                <a:ea typeface="Public Sans"/>
                <a:cs typeface="Public Sans"/>
                <a:sym typeface="Public Sans"/>
              </a:rPr>
              <a:t>?: </a:t>
            </a:r>
            <a:r>
              <a:rPr lang="en-GB" b="0" i="0" err="1">
                <a:solidFill>
                  <a:srgbClr val="242424"/>
                </a:solidFill>
                <a:effectLst/>
                <a:hlinkClick r:id="rId7"/>
              </a:rPr>
              <a:t>„Vorarlberger </a:t>
            </a:r>
            <a:r>
              <a:rPr lang="en-GB" b="0" i="0">
                <a:solidFill>
                  <a:srgbClr val="242424"/>
                </a:solidFill>
                <a:effectLst/>
                <a:hlinkClick r:id="rId7"/>
              </a:rPr>
              <a:t>Kraftwerke-Energy meter (electro)-smart meter-02ASD“ </a:t>
            </a:r>
            <a:r>
              <a:rPr lang="en-GB" b="0" i="0">
                <a:solidFill>
                  <a:srgbClr val="242424"/>
                </a:solidFill>
                <a:effectLst/>
              </a:rPr>
              <a:t>von </a:t>
            </a:r>
            <a:r>
              <a:rPr lang="en-GB" b="0" i="0" err="1">
                <a:solidFill>
                  <a:srgbClr val="242424"/>
                </a:solidFill>
                <a:effectLst/>
              </a:rPr>
              <a:t>Asurnipal </a:t>
            </a:r>
            <a:r>
              <a:rPr lang="en-GB" b="0" i="0">
                <a:solidFill>
                  <a:srgbClr val="242424"/>
                </a:solidFill>
                <a:effectLst/>
              </a:rPr>
              <a:t>ist unter </a:t>
            </a:r>
            <a:r>
              <a:rPr lang="en-GB" b="0" i="0">
                <a:solidFill>
                  <a:srgbClr val="242424"/>
                </a:solidFill>
                <a:effectLst/>
                <a:hlinkClick r:id="rId3"/>
              </a:rPr>
              <a:t>CC BY-SA 4.0 </a:t>
            </a:r>
            <a:r>
              <a:rPr lang="en-GB" b="0" i="0">
                <a:solidFill>
                  <a:srgbClr val="242424"/>
                </a:solidFill>
                <a:effectLst/>
              </a:rPr>
              <a:t>lizenziert.</a:t>
            </a:r>
          </a:p>
          <a:p>
            <a:pPr marL="285750" indent="-285750" latinLnBrk="0">
              <a:buFont typeface="Arial" panose="020B0604020202020204" pitchFamily="34" charset="0"/>
              <a:buChar char="•"/>
            </a:pPr>
            <a:r>
              <a:rPr lang="en-GB">
                <a:solidFill>
                  <a:srgbClr val="242424"/>
                </a:solidFill>
              </a:rPr>
              <a:t>Den eigenen Energieverbrauch verstehen: </a:t>
            </a:r>
            <a:r>
              <a:rPr lang="en-GB">
                <a:solidFill>
                  <a:srgbClr val="242424"/>
                </a:solidFill>
                <a:hlinkClick r:id="rId8"/>
              </a:rPr>
              <a:t>Daily net metering.png </a:t>
            </a:r>
            <a:r>
              <a:rPr lang="en-GB">
                <a:solidFill>
                  <a:srgbClr val="242424"/>
                </a:solidFill>
              </a:rPr>
              <a:t>von Delphi234 ist lizenziert </a:t>
            </a:r>
            <a:r>
              <a:rPr lang="en-GB">
                <a:solidFill>
                  <a:srgbClr val="242424"/>
                </a:solidFill>
                <a:hlinkClick r:id="rId9"/>
              </a:rPr>
              <a:t>unter CC BY-SA 3.0</a:t>
            </a:r>
            <a:r>
              <a:rPr lang="en-GB">
                <a:solidFill>
                  <a:srgbClr val="242424"/>
                </a:solidFill>
              </a:rPr>
              <a:t>. </a:t>
            </a:r>
          </a:p>
          <a:p>
            <a:pPr marL="285750" indent="-285750" latinLnBrk="0">
              <a:buFont typeface="Arial" panose="020B0604020202020204" pitchFamily="34" charset="0"/>
              <a:buChar char="•"/>
            </a:pPr>
            <a:r>
              <a:rPr lang="en-GB">
                <a:solidFill>
                  <a:srgbClr val="242424"/>
                </a:solidFill>
              </a:rPr>
              <a:t>Prosumer werden: </a:t>
            </a:r>
            <a:r>
              <a:rPr lang="en-GB">
                <a:solidFill>
                  <a:srgbClr val="242424"/>
                </a:solidFill>
                <a:hlinkClick r:id="rId10"/>
              </a:rPr>
              <a:t>Solarenergie, Amersfoort </a:t>
            </a:r>
            <a:r>
              <a:rPr lang="en-GB">
                <a:solidFill>
                  <a:srgbClr val="242424"/>
                </a:solidFill>
              </a:rPr>
              <a:t>von Eneco Group ist lizenziert </a:t>
            </a:r>
            <a:r>
              <a:rPr lang="en-GB">
                <a:solidFill>
                  <a:srgbClr val="242424"/>
                </a:solidFill>
                <a:hlinkClick r:id="rId11"/>
              </a:rPr>
              <a:t>unter CC BY 2.0</a:t>
            </a:r>
            <a:r>
              <a:rPr lang="en-GB">
                <a:solidFill>
                  <a:srgbClr val="242424"/>
                </a:solidFill>
              </a:rPr>
              <a:t>. </a:t>
            </a:r>
          </a:p>
          <a:p>
            <a:pPr marL="285750" indent="-285750" latinLnBrk="0">
              <a:buFont typeface="Arial" panose="020B0604020202020204" pitchFamily="34" charset="0"/>
              <a:buChar char="•"/>
            </a:pPr>
            <a:r>
              <a:rPr lang="en-GB">
                <a:solidFill>
                  <a:srgbClr val="242424"/>
                </a:solidFill>
              </a:rPr>
              <a:t>Zusammenarbeiten: Kollektive Energiegruppen: </a:t>
            </a:r>
            <a:r>
              <a:rPr lang="en-GB">
                <a:solidFill>
                  <a:srgbClr val="242424"/>
                </a:solidFill>
                <a:hlinkClick r:id="rId12"/>
              </a:rPr>
              <a:t>Energie-Gemeinschaften report.jpg </a:t>
            </a:r>
            <a:r>
              <a:rPr lang="en-GB">
                <a:solidFill>
                  <a:srgbClr val="242424"/>
                </a:solidFill>
              </a:rPr>
              <a:t>von Joint Research Centre (JRC) ist lizenziert </a:t>
            </a:r>
            <a:r>
              <a:rPr lang="en-GB">
                <a:solidFill>
                  <a:srgbClr val="242424"/>
                </a:solidFill>
                <a:hlinkClick r:id="rId3"/>
              </a:rPr>
              <a:t>unter CC BY-SA 4.0</a:t>
            </a:r>
            <a:r>
              <a:rPr lang="en-GB">
                <a:solidFill>
                  <a:srgbClr val="242424"/>
                </a:solidFill>
              </a:rPr>
              <a:t>. </a:t>
            </a:r>
          </a:p>
          <a:p>
            <a:pPr marL="285750" indent="-285750" latinLnBrk="0">
              <a:buFont typeface="Arial" panose="020B0604020202020204" pitchFamily="34" charset="0"/>
              <a:buChar char="•"/>
            </a:pPr>
            <a:r>
              <a:rPr lang="en-GB">
                <a:solidFill>
                  <a:srgbClr val="242424"/>
                </a:solidFill>
              </a:rPr>
              <a:t>Andere beim Energiesparen unterstützen: </a:t>
            </a:r>
            <a:r>
              <a:rPr lang="en-GB" sz="1200">
                <a:solidFill>
                  <a:srgbClr val="242424"/>
                </a:solidFill>
                <a:ea typeface="Public Sans"/>
                <a:cs typeface="Public Sans"/>
                <a:sym typeface="Public Sans"/>
                <a:hlinkClick r:id="rId13"/>
              </a:rPr>
              <a:t>Stromrechnungen mit Glühbirne und Taschenrechner </a:t>
            </a:r>
            <a:r>
              <a:rPr lang="en-GB" sz="1200">
                <a:solidFill>
                  <a:srgbClr val="242424"/>
                </a:solidFill>
                <a:ea typeface="Public Sans"/>
                <a:cs typeface="Public Sans"/>
                <a:sym typeface="Public Sans"/>
              </a:rPr>
              <a:t>von Uswitch.com Images ist </a:t>
            </a:r>
            <a:r>
              <a:rPr lang="en-GB">
                <a:solidFill>
                  <a:srgbClr val="242424"/>
                </a:solidFill>
              </a:rPr>
              <a:t>lizenziert </a:t>
            </a:r>
            <a:r>
              <a:rPr lang="en-GB" noProof="0">
                <a:solidFill>
                  <a:schemeClr val="dk1"/>
                </a:solidFill>
                <a:ea typeface="Public Sans"/>
                <a:cs typeface="Public Sans"/>
                <a:sym typeface="Public Sans"/>
                <a:hlinkClick r:id="rId11"/>
              </a:rPr>
              <a:t>unter CC BY 2.0</a:t>
            </a:r>
            <a:r>
              <a:rPr lang="en-GB">
                <a:solidFill>
                  <a:srgbClr val="242424"/>
                </a:solidFill>
              </a:rPr>
              <a:t>. Dieses Bild wurde beschnitten.</a:t>
            </a:r>
          </a:p>
          <a:p>
            <a:endParaRPr lang="en-BE"/>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2C076-5568-11C7-637A-4FC27F0AB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78696-0E21-77A1-9189-23747D4FCA8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5BF1581-5471-3531-8D5E-1126FB2C687C}"/>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a:solidFill>
                  <a:schemeClr val="bg1"/>
                </a:solidFill>
                <a:latin typeface="+mn-lt"/>
                <a:ea typeface="+mn-ea"/>
                <a:cs typeface="Arial" panose="020B0604020202020204" pitchFamily="34" charset="0"/>
              </a:rPr>
              <a:t>Danksagungen</a:t>
            </a:r>
          </a:p>
          <a:p>
            <a:pPr marL="285750" indent="-285750" latinLnBrk="0">
              <a:buFont typeface="Arial" panose="020B0604020202020204" pitchFamily="34" charset="0"/>
              <a:buChar char="•"/>
            </a:pPr>
            <a:r>
              <a:rPr lang="en-GB">
                <a:solidFill>
                  <a:schemeClr val="dk1"/>
                </a:solidFill>
                <a:ea typeface="Public Sans"/>
                <a:cs typeface="Public Sans"/>
                <a:sym typeface="Public Sans"/>
              </a:rPr>
              <a:t>Energieeffiziente Landschaftsgestaltung: </a:t>
            </a:r>
            <a:r>
              <a:rPr lang="en-GB">
                <a:solidFill>
                  <a:schemeClr val="dk1"/>
                </a:solidFill>
                <a:ea typeface="Public Sans"/>
                <a:cs typeface="Public Sans"/>
                <a:sym typeface="Public Sans"/>
                <a:hlinkClick r:id="rId3"/>
              </a:rPr>
              <a:t>Vertikale Wald-Wohnhochhäuser in Mailand, Italien</a:t>
            </a:r>
            <a:r>
              <a:rPr lang="en-GB">
                <a:solidFill>
                  <a:schemeClr val="dk1"/>
                </a:solidFill>
                <a:ea typeface="Public Sans"/>
                <a:cs typeface="Public Sans"/>
                <a:sym typeface="Public Sans"/>
              </a:rPr>
              <a:t>, von Sophie Otto auf </a:t>
            </a:r>
            <a:r>
              <a:rPr lang="en-GB">
                <a:solidFill>
                  <a:schemeClr val="dk1"/>
                </a:solidFill>
                <a:ea typeface="Public Sans"/>
                <a:cs typeface="Public Sans"/>
                <a:sym typeface="Public Sans"/>
                <a:hlinkClick r:id="rId4"/>
              </a:rPr>
              <a:t>Pexels.com</a:t>
            </a:r>
            <a:r>
              <a:rPr lang="en-GB">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a:solidFill>
                  <a:schemeClr val="dk1"/>
                </a:solidFill>
                <a:ea typeface="Public Sans"/>
                <a:cs typeface="Public Sans"/>
                <a:sym typeface="Public Sans"/>
              </a:rPr>
              <a:t>Regelmäßige Wartung und Inspektionen: </a:t>
            </a:r>
            <a:r>
              <a:rPr lang="en-GB">
                <a:solidFill>
                  <a:schemeClr val="dk1"/>
                </a:solidFill>
                <a:ea typeface="Public Sans"/>
                <a:cs typeface="Public Sans"/>
                <a:sym typeface="Public Sans"/>
                <a:hlinkClick r:id="rId5"/>
              </a:rPr>
              <a:t>PASECO Air Condition </a:t>
            </a:r>
            <a:r>
              <a:rPr lang="en-GB">
                <a:solidFill>
                  <a:schemeClr val="dk1"/>
                </a:solidFill>
                <a:ea typeface="Public Sans"/>
                <a:cs typeface="Public Sans"/>
                <a:sym typeface="Public Sans"/>
              </a:rPr>
              <a:t>von HS You ist lizenziert </a:t>
            </a:r>
            <a:r>
              <a:rPr lang="en-GB" noProof="0">
                <a:solidFill>
                  <a:schemeClr val="dk1"/>
                </a:solidFill>
                <a:ea typeface="Public Sans"/>
                <a:cs typeface="Public Sans"/>
                <a:sym typeface="Public Sans"/>
                <a:hlinkClick r:id="rId6"/>
              </a:rPr>
              <a:t>unter CC </a:t>
            </a:r>
            <a:r>
              <a:rPr lang="en-GB">
                <a:solidFill>
                  <a:schemeClr val="dk1"/>
                </a:solidFill>
                <a:ea typeface="Public Sans"/>
                <a:cs typeface="Public Sans"/>
                <a:sym typeface="Public Sans"/>
                <a:hlinkClick r:id="rId6"/>
              </a:rPr>
              <a:t>BY-ND 2.0</a:t>
            </a:r>
            <a:r>
              <a:rPr lang="en-GB">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noProof="0">
                <a:solidFill>
                  <a:schemeClr val="dk1"/>
                </a:solidFill>
                <a:ea typeface="Public Sans"/>
                <a:cs typeface="Public Sans"/>
                <a:sym typeface="Public Sans"/>
              </a:rPr>
              <a:t>Umrüstung auf energieeffiziente Beleuchtung: </a:t>
            </a:r>
            <a:r>
              <a:rPr lang="en-GB" noProof="0">
                <a:solidFill>
                  <a:schemeClr val="dk1"/>
                </a:solidFill>
                <a:ea typeface="Public Sans"/>
                <a:cs typeface="Public Sans"/>
                <a:sym typeface="Public Sans"/>
                <a:hlinkClick r:id="rId7"/>
              </a:rPr>
              <a:t>UMAX U-Smart </a:t>
            </a:r>
            <a:r>
              <a:rPr lang="en-GB" noProof="0" err="1">
                <a:solidFill>
                  <a:schemeClr val="dk1"/>
                </a:solidFill>
                <a:ea typeface="Public Sans"/>
                <a:cs typeface="Public Sans"/>
                <a:sym typeface="Public Sans"/>
                <a:hlinkClick r:id="rId7"/>
              </a:rPr>
              <a:t>Wifi </a:t>
            </a:r>
            <a:r>
              <a:rPr lang="en-GB" noProof="0">
                <a:solidFill>
                  <a:schemeClr val="dk1"/>
                </a:solidFill>
                <a:ea typeface="Public Sans"/>
                <a:cs typeface="Public Sans"/>
                <a:sym typeface="Public Sans"/>
                <a:hlinkClick r:id="rId7"/>
              </a:rPr>
              <a:t>Bulb </a:t>
            </a:r>
            <a:r>
              <a:rPr lang="en-GB" noProof="0">
                <a:solidFill>
                  <a:schemeClr val="dk1"/>
                </a:solidFill>
                <a:ea typeface="Public Sans"/>
                <a:cs typeface="Public Sans"/>
                <a:sym typeface="Public Sans"/>
              </a:rPr>
              <a:t>von Jirka Matousek ist lizenziert </a:t>
            </a:r>
            <a:r>
              <a:rPr lang="en-GB" noProof="0">
                <a:solidFill>
                  <a:schemeClr val="dk1"/>
                </a:solidFill>
                <a:ea typeface="Public Sans"/>
                <a:cs typeface="Public Sans"/>
                <a:sym typeface="Public Sans"/>
                <a:hlinkClick r:id="rId8"/>
              </a:rPr>
              <a:t>unter CC BY 2.0</a:t>
            </a:r>
            <a:r>
              <a:rPr lang="en-GB" noProof="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a:solidFill>
                  <a:schemeClr val="dk1"/>
                </a:solidFill>
                <a:ea typeface="Public Sans"/>
                <a:cs typeface="Public Sans"/>
                <a:sym typeface="Public Sans"/>
              </a:rPr>
              <a:t>Implementierung von Lösungen für erneuerbare Energien: </a:t>
            </a:r>
            <a:r>
              <a:rPr lang="en-GB">
                <a:solidFill>
                  <a:schemeClr val="dk1"/>
                </a:solidFill>
                <a:ea typeface="Public Sans"/>
                <a:cs typeface="Public Sans"/>
                <a:sym typeface="Public Sans"/>
                <a:hlinkClick r:id="rId9"/>
              </a:rPr>
              <a:t>Saubere Energie am Arbeitsplatz für </a:t>
            </a:r>
            <a:r>
              <a:rPr lang="en-GB" err="1">
                <a:solidFill>
                  <a:schemeClr val="dk1"/>
                </a:solidFill>
                <a:ea typeface="Public Sans"/>
                <a:cs typeface="Public Sans"/>
                <a:sym typeface="Public Sans"/>
                <a:hlinkClick r:id="rId9"/>
              </a:rPr>
              <a:t>den Earth Day</a:t>
            </a:r>
            <a:r>
              <a:rPr lang="en-GB">
                <a:solidFill>
                  <a:schemeClr val="dk1"/>
                </a:solidFill>
                <a:ea typeface="Public Sans"/>
                <a:cs typeface="Public Sans"/>
                <a:sym typeface="Public Sans"/>
                <a:hlinkClick r:id="rId9"/>
              </a:rPr>
              <a:t>! </a:t>
            </a:r>
            <a:r>
              <a:rPr lang="en-GB">
                <a:solidFill>
                  <a:schemeClr val="dk1"/>
                </a:solidFill>
                <a:ea typeface="Public Sans"/>
                <a:cs typeface="Public Sans"/>
                <a:sym typeface="Public Sans"/>
              </a:rPr>
              <a:t>von </a:t>
            </a:r>
            <a:r>
              <a:rPr lang="en-GB" err="1">
                <a:solidFill>
                  <a:schemeClr val="dk1"/>
                </a:solidFill>
                <a:ea typeface="Public Sans"/>
                <a:cs typeface="Public Sans"/>
                <a:sym typeface="Public Sans"/>
              </a:rPr>
              <a:t>naturalflow </a:t>
            </a:r>
            <a:r>
              <a:rPr lang="en-GB">
                <a:solidFill>
                  <a:schemeClr val="dk1"/>
                </a:solidFill>
                <a:ea typeface="Public Sans"/>
                <a:cs typeface="Public Sans"/>
                <a:sym typeface="Public Sans"/>
              </a:rPr>
              <a:t>ist lizenziert </a:t>
            </a:r>
            <a:r>
              <a:rPr lang="en-US">
                <a:solidFill>
                  <a:schemeClr val="dk1"/>
                </a:solidFill>
                <a:ea typeface="Public Sans"/>
                <a:cs typeface="Public Sans"/>
                <a:sym typeface="Public Sans"/>
                <a:hlinkClick r:id="rId10"/>
              </a:rPr>
              <a:t>unter CC BY-SA 2.0</a:t>
            </a:r>
            <a:r>
              <a:rPr lang="en-US">
                <a:solidFill>
                  <a:schemeClr val="dk1"/>
                </a:solidFill>
                <a:ea typeface="Public Sans"/>
                <a:cs typeface="Public Sans"/>
                <a:sym typeface="Public Sans"/>
              </a:rPr>
              <a:t>.</a:t>
            </a:r>
            <a:endParaRPr lang="en-GB" noProof="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a:solidFill>
                <a:srgbClr val="242424"/>
              </a:solidFill>
            </a:endParaRPr>
          </a:p>
          <a:p>
            <a:pPr marL="285750" indent="-285750" latinLnBrk="0">
              <a:buFont typeface="Arial" panose="020B0604020202020204" pitchFamily="34" charset="0"/>
              <a:buChar char="•"/>
            </a:pPr>
            <a:endParaRPr lang="en-GB" b="0" i="0">
              <a:solidFill>
                <a:srgbClr val="242424"/>
              </a:solidFill>
              <a:effectLst/>
            </a:endParaRPr>
          </a:p>
          <a:p>
            <a:pPr marL="285750" indent="-285750" latinLnBrk="0">
              <a:buFont typeface="Arial" panose="020B0604020202020204" pitchFamily="34" charset="0"/>
              <a:buChar char="•"/>
            </a:pPr>
            <a:endParaRPr lang="en-GB">
              <a:solidFill>
                <a:srgbClr val="242424"/>
              </a:solidFill>
            </a:endParaRPr>
          </a:p>
          <a:p>
            <a:pPr marL="285750" indent="-285750" latinLnBrk="0">
              <a:buFont typeface="Arial" panose="020B0604020202020204" pitchFamily="34" charset="0"/>
              <a:buChar char="•"/>
            </a:pPr>
            <a:endParaRPr lang="en-US" sz="1200">
              <a:solidFill>
                <a:schemeClr val="dk1"/>
              </a:solidFill>
              <a:ea typeface="Public Sans"/>
              <a:cs typeface="Public Sans"/>
              <a:sym typeface="Public Sans"/>
            </a:endParaRPr>
          </a:p>
          <a:p>
            <a:pPr latinLnBrk="0"/>
            <a:endParaRPr lang="en-US" sz="120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20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2000">
              <a:solidFill>
                <a:schemeClr val="dk1"/>
              </a:solidFill>
              <a:ea typeface="Calibri"/>
              <a:cs typeface="Calibri"/>
              <a:sym typeface="Calibri"/>
            </a:endParaRPr>
          </a:p>
          <a:p>
            <a:pPr latinLnBrk="0"/>
            <a:endParaRPr lang="en-GB"/>
          </a:p>
          <a:p>
            <a:endParaRPr lang="en-BE"/>
          </a:p>
        </p:txBody>
      </p:sp>
      <p:sp>
        <p:nvSpPr>
          <p:cNvPr id="4" name="Slide Number Placeholder 3">
            <a:extLst>
              <a:ext uri="{FF2B5EF4-FFF2-40B4-BE49-F238E27FC236}">
                <a16:creationId xmlns:a16="http://schemas.microsoft.com/office/drawing/2014/main" id="{B40D3E98-DD98-53AF-BD13-DD97A5DDEBA3}"/>
              </a:ext>
            </a:extLst>
          </p:cNvPr>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2412844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a:solidFill>
                  <a:schemeClr val="bg1"/>
                </a:solidFill>
              </a:rPr>
              <a:t>Danke!</a:t>
            </a:r>
          </a:p>
          <a:p>
            <a:endParaRPr lang="en-GB"/>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934306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a:solidFill>
                  <a:srgbClr val="2B2C30"/>
                </a:solidFill>
                <a:ea typeface="Public Sans"/>
                <a:cs typeface="Public Sans"/>
                <a:sym typeface="Public Sans"/>
              </a:rPr>
              <a:t>Unsere Erforschung jedes Schrittes beginnt mit einer reflektierenden Frage. Nehmen Sie sich einen Moment Zeit, um über jede Frage nachzudenken, bevor Sie zur nächsten Folie übergehen.</a:t>
            </a:r>
          </a:p>
          <a:p>
            <a:pPr latinLnBrk="0"/>
            <a:endParaRPr lang="en-GB" sz="1200" noProof="0">
              <a:solidFill>
                <a:srgbClr val="2B2C30"/>
              </a:solidFill>
              <a:sym typeface="Public Sans"/>
            </a:endParaRPr>
          </a:p>
          <a:p>
            <a:pPr latinLnBrk="0"/>
            <a:r>
              <a:rPr lang="en-GB" sz="1200">
                <a:solidFill>
                  <a:srgbClr val="2B2C30"/>
                </a:solidFill>
                <a:sym typeface="Public Sans"/>
              </a:rPr>
              <a:t>Sie können jeden Schritt nacheinander durcharbeiten. Alternativ können Sie über das Menü einen bestimmten Schritt auswählen, den Sie zuerst erkunden möchten. </a:t>
            </a:r>
            <a:endParaRPr lang="en-GB" sz="1200" noProof="0"/>
          </a:p>
          <a:p>
            <a:endParaRPr lang="en-GB"/>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3395353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a:solidFill>
                  <a:schemeClr val="bg1"/>
                </a:solidFill>
                <a:latin typeface="+mn-lt"/>
                <a:ea typeface="Public Sans"/>
                <a:cs typeface="Public Sans"/>
                <a:sym typeface="Public Sans"/>
              </a:rPr>
              <a:t>9 einfache Schritte für Hausbesitzer und Vermieter</a:t>
            </a:r>
            <a:endParaRPr lang="en-US" sz="1050" kern="1200">
              <a:solidFill>
                <a:schemeClr val="bg1"/>
              </a:solidFill>
              <a:latin typeface="+mn-lt"/>
              <a:ea typeface="+mn-ea"/>
              <a:cs typeface="+mn-cs"/>
            </a:endParaRPr>
          </a:p>
          <a:p>
            <a:pPr marL="342900" indent="-342900" latinLnBrk="0">
              <a:buFont typeface="+mj-lt"/>
              <a:buAutoNum type="arabicPeriod"/>
            </a:pPr>
            <a:r>
              <a:rPr lang="en-GB" sz="1200" noProof="0">
                <a:ea typeface="Public Sans"/>
                <a:cs typeface="Public Sans"/>
                <a:sym typeface="Public Sans"/>
              </a:rPr>
              <a:t>Warum in digitale Energietechnologien investieren?</a:t>
            </a:r>
          </a:p>
          <a:p>
            <a:pPr marL="342900" indent="-342900" latinLnBrk="0">
              <a:buFont typeface="+mj-lt"/>
              <a:buAutoNum type="arabicPeriod"/>
            </a:pPr>
            <a:r>
              <a:rPr lang="en-GB" sz="1200" noProof="0">
                <a:ea typeface="Public Sans"/>
                <a:cs typeface="Public Sans"/>
                <a:sym typeface="Public Sans"/>
              </a:rPr>
              <a:t>Verstehen Sie Ihren eigenen Energieverbrauch.</a:t>
            </a:r>
          </a:p>
          <a:p>
            <a:pPr marL="342900" indent="-342900" latinLnBrk="0">
              <a:buFont typeface="+mj-lt"/>
              <a:buAutoNum type="arabicPeriod"/>
            </a:pPr>
            <a:r>
              <a:rPr lang="en-GB" sz="1200" noProof="0">
                <a:ea typeface="Public Sans"/>
                <a:cs typeface="Public Sans"/>
                <a:sym typeface="Public Sans"/>
              </a:rPr>
              <a:t>Prosumer werden.</a:t>
            </a:r>
          </a:p>
          <a:p>
            <a:pPr marL="342900" indent="-342900" latinLnBrk="0">
              <a:buFont typeface="+mj-lt"/>
              <a:buAutoNum type="arabicPeriod"/>
            </a:pPr>
            <a:r>
              <a:rPr lang="en-GB" sz="1200" noProof="0">
                <a:ea typeface="Public Sans"/>
                <a:cs typeface="Public Sans"/>
                <a:sym typeface="Public Sans"/>
              </a:rPr>
              <a:t>Zusammenarbeit: Energiegemeinschaften.</a:t>
            </a:r>
          </a:p>
          <a:p>
            <a:pPr marL="342900" indent="-342900" latinLnBrk="0">
              <a:buFont typeface="+mj-lt"/>
              <a:buAutoNum type="arabicPeriod"/>
            </a:pPr>
            <a:r>
              <a:rPr lang="en-GB" sz="1200" noProof="0">
                <a:ea typeface="Public Sans"/>
                <a:cs typeface="Public Sans"/>
                <a:sym typeface="Public Sans"/>
              </a:rPr>
              <a:t>Andere beim Energiesparen unterstützen.</a:t>
            </a:r>
          </a:p>
          <a:p>
            <a:pPr marL="342900" indent="-342900" latinLnBrk="0">
              <a:buFont typeface="+mj-lt"/>
              <a:buAutoNum type="arabicPeriod"/>
            </a:pPr>
            <a:r>
              <a:rPr lang="en-GB" sz="1200" noProof="0">
                <a:ea typeface="Public Sans"/>
                <a:cs typeface="Public Sans"/>
                <a:sym typeface="Public Sans"/>
              </a:rPr>
              <a:t>Energieeffiziente Landschaftsgestaltung.</a:t>
            </a:r>
          </a:p>
          <a:p>
            <a:pPr marL="342900" indent="-342900" latinLnBrk="0">
              <a:buFont typeface="+mj-lt"/>
              <a:buAutoNum type="arabicPeriod"/>
            </a:pPr>
            <a:r>
              <a:rPr lang="en-GB" sz="1200" noProof="0">
                <a:ea typeface="Public Sans"/>
                <a:cs typeface="Public Sans"/>
                <a:sym typeface="Public Sans"/>
              </a:rPr>
              <a:t>Regelmäßige Wartung und Inspektionen.</a:t>
            </a:r>
          </a:p>
          <a:p>
            <a:pPr marL="342900" indent="-342900" latinLnBrk="0">
              <a:buFont typeface="+mj-lt"/>
              <a:buAutoNum type="arabicPeriod"/>
            </a:pPr>
            <a:r>
              <a:rPr lang="en-GB" sz="1200" noProof="0">
                <a:ea typeface="Public Sans"/>
                <a:cs typeface="Public Sans"/>
                <a:sym typeface="Public Sans"/>
              </a:rPr>
              <a:t>Umstellung auf energieeffiziente Beleuchtung.</a:t>
            </a:r>
          </a:p>
          <a:p>
            <a:pPr marL="342900" indent="-342900" latinLnBrk="0">
              <a:buFont typeface="+mj-lt"/>
              <a:buAutoNum type="arabicPeriod"/>
            </a:pPr>
            <a:r>
              <a:rPr lang="en-GB" sz="1200" noProof="0">
                <a:ea typeface="Public Sans"/>
                <a:cs typeface="Public Sans"/>
                <a:sym typeface="Public Sans"/>
              </a:rPr>
              <a:t> Implementierung von Lösungen für erneuerbare Energien.</a:t>
            </a:r>
          </a:p>
          <a:p>
            <a:pPr marL="342900" indent="-342900" latinLnBrk="0">
              <a:buFont typeface="+mj-lt"/>
              <a:buAutoNum type="arabicPeriod"/>
            </a:pPr>
            <a:endParaRPr lang="en-GB" sz="1200" noProof="0">
              <a:ea typeface="Public Sans"/>
              <a:cs typeface="Public Sans"/>
              <a:sym typeface="Public Sans"/>
            </a:endParaRPr>
          </a:p>
          <a:p>
            <a:endParaRPr lang="en-GB"/>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4863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a:solidFill>
                  <a:schemeClr val="bg1"/>
                </a:solidFill>
                <a:latin typeface="+mn-lt"/>
                <a:ea typeface="Public Sans"/>
                <a:cs typeface="Public Sans"/>
                <a:sym typeface="Public Sans"/>
              </a:rPr>
              <a:t>1. Warum in digitale Energietechnologien investieren? </a:t>
            </a:r>
            <a:endParaRPr lang="en-US" sz="1050" kern="120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a:solidFill>
                  <a:schemeClr val="accent5"/>
                </a:solidFill>
              </a:rPr>
              <a:t>Wie können digitale Energietechnologien Ihnen helfen, den Energieverbrauch zu optimieren und Kosten zu senken?</a:t>
            </a:r>
          </a:p>
          <a:p>
            <a:endParaRPr lang="en-GB"/>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08483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a:solidFill>
                  <a:schemeClr val="bg1"/>
                </a:solidFill>
                <a:latin typeface="+mn-lt"/>
                <a:ea typeface="Public Sans"/>
                <a:cs typeface="Public Sans"/>
                <a:sym typeface="Public Sans"/>
              </a:rPr>
              <a:t>1. Warum in digitale Energietechnologien investieren? </a:t>
            </a:r>
            <a:endParaRPr lang="en-US" sz="1050" kern="1200">
              <a:solidFill>
                <a:schemeClr val="bg1"/>
              </a:solidFill>
              <a:latin typeface="+mn-lt"/>
              <a:ea typeface="+mn-ea"/>
              <a:cs typeface="+mn-cs"/>
            </a:endParaRPr>
          </a:p>
          <a:p>
            <a:pPr marL="457200" indent="-457200" latinLnBrk="0">
              <a:buChar char="•"/>
            </a:pPr>
            <a:r>
              <a:rPr lang="en-GB" sz="1200" noProof="1">
                <a:solidFill>
                  <a:srgbClr val="2B2C30"/>
                </a:solidFill>
                <a:ea typeface="Public Sans"/>
                <a:cs typeface="Segoe UI"/>
              </a:rPr>
              <a:t>Zu den digitalen Energietechnologien zählen intelligente Zähler, Energiemanagementsysteme und intelligente Thermostate.</a:t>
            </a:r>
          </a:p>
          <a:p>
            <a:pPr marL="457200" indent="-457200" latinLnBrk="0">
              <a:buChar char="•"/>
            </a:pPr>
            <a:r>
              <a:rPr lang="en-GB" sz="1200" noProof="1">
                <a:solidFill>
                  <a:srgbClr val="2B2C30"/>
                </a:solidFill>
                <a:ea typeface="Public Sans"/>
                <a:cs typeface="Segoe UI"/>
              </a:rPr>
              <a:t>Digitale Energietechnologien liefern Echtzeitdaten zum Energieverbrauch, die zur Fernüberwachung und -optimierung des Energieverbrauchs genutzt werden können, z. B. mithilfe von Smartphone-Apps. </a:t>
            </a:r>
          </a:p>
          <a:p>
            <a:pPr marL="457200" indent="-457200" latinLnBrk="0">
              <a:buChar char="•"/>
            </a:pPr>
            <a:r>
              <a:rPr lang="en-GB" sz="1200">
                <a:solidFill>
                  <a:srgbClr val="2B2C30"/>
                </a:solidFill>
                <a:cs typeface="Segoe UI"/>
              </a:rPr>
              <a:t>Es kann Zeiten am Tag geben, in denen Sie mehr Energie verbrauchen. Mit digitalen Energietechnologien können Sie Trends und Möglichkeiten zur Verbrauchsreduzierung erkennen.</a:t>
            </a:r>
          </a:p>
          <a:p>
            <a:pPr marL="457200" indent="-457200" latinLnBrk="0">
              <a:buChar char="•"/>
            </a:pPr>
            <a:r>
              <a:rPr lang="en-GB" sz="1200" noProof="1">
                <a:solidFill>
                  <a:srgbClr val="2B2C30"/>
                </a:solidFill>
                <a:ea typeface="Public Sans"/>
                <a:cs typeface="Segoe UI"/>
              </a:rPr>
              <a:t>Wenn Sie Vermieter sind, können diese Technologien die Zufriedenheit Ihrer Mieter steigern, indem sie ihnen Tools zur Verfügung stellen, mit denen sie ihren eigenen Energieverbrauch besser verstehen und steuern können.</a:t>
            </a:r>
            <a:endParaRPr lang="en-GB" sz="1200" noProof="1">
              <a:solidFill>
                <a:srgbClr val="2B2C30"/>
              </a:solidFill>
              <a:cs typeface="Segoe UI"/>
            </a:endParaRPr>
          </a:p>
          <a:p>
            <a:endParaRPr lang="en-GB"/>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56860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a:solidFill>
                  <a:schemeClr val="bg1"/>
                </a:solidFill>
                <a:latin typeface="+mn-lt"/>
                <a:ea typeface="Public Sans"/>
                <a:cs typeface="Public Sans"/>
                <a:sym typeface="Public Sans"/>
              </a:rPr>
              <a:t>2. Den eigenen Energieverbrauch verstehen</a:t>
            </a:r>
            <a:endParaRPr lang="en-US" sz="1050" kern="1200">
              <a:solidFill>
                <a:schemeClr val="bg1"/>
              </a:solidFill>
              <a:latin typeface="+mn-lt"/>
              <a:ea typeface="+mn-ea"/>
              <a:cs typeface="+mn-cs"/>
            </a:endParaRPr>
          </a:p>
          <a:p>
            <a:pPr algn="ctr" latinLnBrk="0"/>
            <a:r>
              <a:rPr lang="en-GB" sz="1200" i="1">
                <a:solidFill>
                  <a:schemeClr val="accent5"/>
                </a:solidFill>
              </a:rPr>
              <a:t>Wie kann das Verständnis Ihres Energieverbrauchs dazu beitragen, Energie zu sparen und Stromkosten zu senken?</a:t>
            </a:r>
          </a:p>
          <a:p>
            <a:pPr algn="ctr" latinLnBrk="0"/>
            <a:endParaRPr lang="en-GB" sz="1200" i="1">
              <a:solidFill>
                <a:schemeClr val="accent5"/>
              </a:solidFill>
            </a:endParaRPr>
          </a:p>
          <a:p>
            <a:endParaRPr lang="en-GB"/>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255718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a:solidFill>
                  <a:schemeClr val="bg1"/>
                </a:solidFill>
                <a:latin typeface="+mn-lt"/>
                <a:ea typeface="Public Sans"/>
                <a:cs typeface="Public Sans"/>
                <a:sym typeface="Public Sans"/>
              </a:rPr>
              <a:t>2. Ihren eigenen Energieverbrauch verstehen</a:t>
            </a:r>
            <a:endParaRPr lang="en-US" sz="1050" kern="1200">
              <a:solidFill>
                <a:schemeClr val="bg1"/>
              </a:solidFill>
              <a:latin typeface="+mn-lt"/>
              <a:ea typeface="+mn-ea"/>
              <a:cs typeface="+mn-cs"/>
            </a:endParaRPr>
          </a:p>
          <a:p>
            <a:pPr marL="457200" indent="-457200" latinLnBrk="0">
              <a:buFontTx/>
              <a:buChar char="•"/>
            </a:pPr>
            <a:r>
              <a:rPr lang="en-GB" sz="2200">
                <a:solidFill>
                  <a:srgbClr val="2B2C30"/>
                </a:solidFill>
                <a:cs typeface="Segoe UI"/>
              </a:rPr>
              <a:t>Mit einem intelligenten Stromzähler können Sie – und Ihr Energieversorger – Ihre Energieverbrauchsmuster in Echtzeit überwachen und analysieren. </a:t>
            </a:r>
            <a:endParaRPr lang="en-GB" sz="2200" noProof="0">
              <a:solidFill>
                <a:srgbClr val="2B2C30"/>
              </a:solidFill>
              <a:ea typeface="Public Sans"/>
              <a:cs typeface="Segoe UI"/>
            </a:endParaRPr>
          </a:p>
          <a:p>
            <a:pPr marL="457200" indent="-457200" latinLnBrk="0">
              <a:buFontTx/>
              <a:buChar char="•"/>
            </a:pPr>
            <a:r>
              <a:rPr lang="en-GB" sz="2200" noProof="0">
                <a:solidFill>
                  <a:srgbClr val="2B2C30"/>
                </a:solidFill>
                <a:ea typeface="Public Sans"/>
                <a:cs typeface="Segoe UI"/>
              </a:rPr>
              <a:t>Anhand der Daten </a:t>
            </a:r>
            <a:r>
              <a:rPr lang="en-GB" sz="2200">
                <a:solidFill>
                  <a:srgbClr val="2B2C30"/>
                </a:solidFill>
                <a:ea typeface="Public Sans"/>
                <a:cs typeface="Segoe UI"/>
              </a:rPr>
              <a:t>können Sie </a:t>
            </a:r>
            <a:r>
              <a:rPr lang="en-GB" sz="2200" noProof="0">
                <a:solidFill>
                  <a:srgbClr val="2B2C30"/>
                </a:solidFill>
                <a:ea typeface="Public Sans"/>
                <a:cs typeface="Segoe UI"/>
              </a:rPr>
              <a:t>Trends, Spitzenverbrauchszeiten und Bereiche identifizieren, in denen Energie </a:t>
            </a:r>
            <a:r>
              <a:rPr lang="en-GB" sz="2200">
                <a:solidFill>
                  <a:srgbClr val="2B2C30"/>
                </a:solidFill>
                <a:ea typeface="Public Sans"/>
                <a:cs typeface="Segoe UI"/>
              </a:rPr>
              <a:t>effizienter genutzt werden könnte</a:t>
            </a:r>
            <a:r>
              <a:rPr lang="en-GB" sz="2200" noProof="0">
                <a:solidFill>
                  <a:srgbClr val="2B2C30"/>
                </a:solidFill>
                <a:ea typeface="Public Sans"/>
                <a:cs typeface="Segoe UI"/>
              </a:rPr>
              <a:t>. </a:t>
            </a:r>
          </a:p>
          <a:p>
            <a:pPr marL="457200" indent="-457200" latinLnBrk="0">
              <a:buFontTx/>
              <a:buChar char="•"/>
            </a:pPr>
            <a:r>
              <a:rPr lang="en-GB" sz="2200" noProof="0">
                <a:solidFill>
                  <a:srgbClr val="2B2C30"/>
                </a:solidFill>
                <a:ea typeface="Public Sans"/>
                <a:cs typeface="Segoe UI"/>
              </a:rPr>
              <a:t>Anhand dieser Informationen </a:t>
            </a:r>
            <a:r>
              <a:rPr lang="en-GB" sz="2200">
                <a:solidFill>
                  <a:srgbClr val="2B2C30"/>
                </a:solidFill>
                <a:ea typeface="Public Sans"/>
                <a:cs typeface="Segoe UI"/>
              </a:rPr>
              <a:t>können Sie </a:t>
            </a:r>
            <a:r>
              <a:rPr lang="en-GB" sz="2200" noProof="0">
                <a:solidFill>
                  <a:srgbClr val="2B2C30"/>
                </a:solidFill>
                <a:ea typeface="Public Sans"/>
                <a:cs typeface="Segoe UI"/>
              </a:rPr>
              <a:t>Energiesparmaßnahmen umsetzen, ohne dabei </a:t>
            </a:r>
            <a:r>
              <a:rPr lang="en-GB" sz="2200">
                <a:solidFill>
                  <a:srgbClr val="2B2C30"/>
                </a:solidFill>
                <a:cs typeface="Segoe UI"/>
              </a:rPr>
              <a:t>auf Komfort verzichten zu müssen. Zum Beispiel: </a:t>
            </a:r>
          </a:p>
          <a:p>
            <a:pPr marL="914400" lvl="1" indent="-457200" latinLnBrk="0">
              <a:buFontTx/>
              <a:buChar char="•"/>
            </a:pPr>
            <a:r>
              <a:rPr lang="en-GB" sz="2200">
                <a:solidFill>
                  <a:srgbClr val="2B2C30"/>
                </a:solidFill>
                <a:cs typeface="Segoe UI"/>
                <a:hlinkClick r:id="rId3"/>
              </a:rPr>
              <a:t>Das Herausziehen des Steckers von Geräten, die nicht verwendet werden, anstatt sie im Standby-Modus zu lassen</a:t>
            </a:r>
            <a:r>
              <a:rPr lang="en-GB" sz="2200">
                <a:solidFill>
                  <a:srgbClr val="2B2C30"/>
                </a:solidFill>
                <a:cs typeface="Segoe UI"/>
              </a:rPr>
              <a:t>, reduziert den Energieverbrauch. </a:t>
            </a:r>
          </a:p>
          <a:p>
            <a:pPr marL="914400" lvl="1" indent="-457200" latinLnBrk="0">
              <a:buFontTx/>
              <a:buChar char="•"/>
            </a:pPr>
            <a:r>
              <a:rPr lang="en-GB" sz="2200">
                <a:solidFill>
                  <a:srgbClr val="2B2C30"/>
                </a:solidFill>
                <a:cs typeface="Segoe UI"/>
                <a:hlinkClick r:id="rId4"/>
              </a:rPr>
              <a:t>Intelligente Steckdosenleisten </a:t>
            </a:r>
            <a:r>
              <a:rPr lang="en-GB" sz="2200">
                <a:solidFill>
                  <a:srgbClr val="2B2C30"/>
                </a:solidFill>
                <a:cs typeface="Segoe UI"/>
              </a:rPr>
              <a:t>können Ihnen ebenfalls dabei helfen, mehrere Geräte effizienter zu verwalten. </a:t>
            </a:r>
            <a:endParaRPr lang="en-GB" sz="2200" noProof="0">
              <a:ea typeface="Public San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a:p>
          <a:p>
            <a:pPr marL="0" marR="0" lvl="0" indent="0" algn="l" defTabSz="914400" rtl="0" eaLnBrk="1" fontAlgn="auto" latinLnBrk="1" hangingPunct="1">
              <a:lnSpc>
                <a:spcPct val="100000"/>
              </a:lnSpc>
              <a:spcBef>
                <a:spcPts val="0"/>
              </a:spcBef>
              <a:spcAft>
                <a:spcPts val="0"/>
              </a:spcAft>
              <a:buClrTx/>
              <a:buSzTx/>
              <a:buFontTx/>
              <a:buNone/>
              <a:tabLst/>
              <a:defRPr/>
            </a:pPr>
            <a:endParaRPr lang="en-GB"/>
          </a:p>
          <a:p>
            <a:pPr marL="0" marR="0" lvl="0" indent="0" algn="l" defTabSz="914400" rtl="0" eaLnBrk="1" fontAlgn="auto" latinLnBrk="1" hangingPunct="1">
              <a:lnSpc>
                <a:spcPct val="100000"/>
              </a:lnSpc>
              <a:spcBef>
                <a:spcPts val="0"/>
              </a:spcBef>
              <a:spcAft>
                <a:spcPts val="0"/>
              </a:spcAft>
              <a:buClrTx/>
              <a:buSzTx/>
              <a:buFontTx/>
              <a:buNone/>
              <a:tabLst/>
              <a:defRPr/>
            </a:pPr>
            <a:r>
              <a:rPr lang="en-GB"/>
              <a:t>https://www.smartenergygb.org/smart-living/smart-energy-tips/switching-appliances-off-stand-by</a:t>
            </a:r>
          </a:p>
          <a:p>
            <a:pPr marL="0" marR="0" lvl="0" indent="0" algn="l" defTabSz="914400" rtl="0" eaLnBrk="1" fontAlgn="auto" latinLnBrk="1" hangingPunct="1">
              <a:lnSpc>
                <a:spcPct val="100000"/>
              </a:lnSpc>
              <a:spcBef>
                <a:spcPts val="0"/>
              </a:spcBef>
              <a:spcAft>
                <a:spcPts val="0"/>
              </a:spcAft>
              <a:buClrTx/>
              <a:buSzTx/>
              <a:buFontTx/>
              <a:buNone/>
              <a:tabLst/>
              <a:defRPr/>
            </a:pPr>
            <a:r>
              <a:rPr lang="en-GB" err="1"/>
              <a:t>https://science.howstuffworks.com/environmental/green-tech/sustainable/smart-power-strip.htm</a:t>
            </a:r>
            <a:endParaRPr lang="en-GB"/>
          </a:p>
          <a:p>
            <a:endParaRPr lang="en-GB"/>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1998175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a:solidFill>
                  <a:schemeClr val="bg1"/>
                </a:solidFill>
                <a:latin typeface="+mn-lt"/>
                <a:ea typeface="Public Sans"/>
                <a:cs typeface="Public Sans"/>
                <a:sym typeface="Public Sans"/>
              </a:rPr>
              <a:t>3. Prosumer werden</a:t>
            </a:r>
            <a:endParaRPr lang="en-US" sz="1050" kern="120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a:solidFill>
                  <a:schemeClr val="accent5"/>
                </a:solidFill>
              </a:rPr>
              <a:t>Was sind die Vorteile, ein Prosumer zu sein und in erneuerbare Energiesysteme zu investieren? </a:t>
            </a:r>
          </a:p>
          <a:p>
            <a:endParaRPr lang="en-GB"/>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2631737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C9FBF3BD-F48D-2903-F9AC-1393D7FB73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0603" y="6182579"/>
            <a:ext cx="2063262" cy="448316"/>
          </a:xfrm>
          <a:prstGeom prst="rect">
            <a:avLst/>
          </a:prstGeom>
        </p:spPr>
      </p:pic>
      <p:sp>
        <p:nvSpPr>
          <p:cNvPr id="6" name="TextBox 5">
            <a:extLst>
              <a:ext uri="{FF2B5EF4-FFF2-40B4-BE49-F238E27FC236}">
                <a16:creationId xmlns:a16="http://schemas.microsoft.com/office/drawing/2014/main" id="{8A5F27BC-A688-FECE-D9BD-7AD592F9B7C6}"/>
              </a:ext>
            </a:extLst>
          </p:cNvPr>
          <p:cNvSpPr txBox="1"/>
          <p:nvPr userDrawn="1"/>
        </p:nvSpPr>
        <p:spPr>
          <a:xfrm>
            <a:off x="2223865" y="5884797"/>
            <a:ext cx="5360966" cy="861774"/>
          </a:xfrm>
          <a:prstGeom prst="rect">
            <a:avLst/>
          </a:prstGeom>
          <a:noFill/>
        </p:spPr>
        <p:txBody>
          <a:bodyPr wrap="square" rtlCol="0">
            <a:spAutoFit/>
          </a:bodyPr>
          <a:lstStyle/>
          <a:p>
            <a:pPr latinLnBrk="0" hangingPunct="0"/>
            <a:r>
              <a:rPr lang="de-DE" sz="1000" b="0" i="0" kern="1200" noProof="1">
                <a:solidFill>
                  <a:schemeClr val="tx1"/>
                </a:solidFill>
                <a:effectLst/>
                <a:latin typeface="+mn-lt"/>
                <a:ea typeface="+mn-ea"/>
                <a:cs typeface="+mn-cs"/>
              </a:rPr>
              <a:t>Dieses Projekt wurde im Rahmen des Forschungs- und Innovationsprogramms „Horizont“ der Europäischen Union (2021–2027) unter der Fördervereinbarung Nr. 101075596 gefördert. Die Verantwortung für den Inhalt dieses Materials liegt ausschließlich beim Every1-Projekt und spiegelt nicht unbedingt die Meinung der Europäischen Union wider. Die Präsentation ist,</a:t>
            </a:r>
            <a:r>
              <a:rPr lang="de-DE" sz="1000" noProof="1"/>
              <a:t> </a:t>
            </a:r>
            <a:r>
              <a:rPr lang="de-DE" sz="1000" b="0" i="0" kern="1200" noProof="1">
                <a:solidFill>
                  <a:schemeClr val="tx1"/>
                </a:solidFill>
                <a:effectLst/>
                <a:latin typeface="+mn-lt"/>
                <a:ea typeface="+mn-ea"/>
                <a:cs typeface="+mn-cs"/>
              </a:rPr>
              <a:t>sofern nicht anders angegeben</a:t>
            </a:r>
            <a:r>
              <a:rPr lang="de-DE" sz="1000" b="0" i="0" u="sng" kern="1200" noProof="1">
                <a:solidFill>
                  <a:schemeClr val="tx1"/>
                </a:solidFill>
                <a:effectLst/>
                <a:latin typeface="+mn-lt"/>
                <a:ea typeface="+mn-ea"/>
                <a:cs typeface="+mn-cs"/>
                <a:hlinkClick r:id="rId4"/>
              </a:rPr>
              <a:t>, </a:t>
            </a:r>
            <a:r>
              <a:rPr lang="de-DE" sz="1000" b="0" i="0" kern="1200" noProof="1">
                <a:solidFill>
                  <a:schemeClr val="tx1"/>
                </a:solidFill>
                <a:effectLst/>
                <a:latin typeface="+mn-lt"/>
                <a:ea typeface="+mn-ea"/>
                <a:cs typeface="+mn-cs"/>
              </a:rPr>
              <a:t>unter </a:t>
            </a:r>
            <a:r>
              <a:rPr lang="de-DE" sz="1000" b="0" i="0" u="sng" kern="1200" noProof="1">
                <a:solidFill>
                  <a:schemeClr val="tx1"/>
                </a:solidFill>
                <a:effectLst/>
                <a:latin typeface="+mn-lt"/>
                <a:ea typeface="+mn-ea"/>
                <a:cs typeface="+mn-cs"/>
                <a:hlinkClick r:id="rId4"/>
              </a:rPr>
              <a:t>CC BY-SA 4.0 </a:t>
            </a:r>
            <a:r>
              <a:rPr lang="de-DE" sz="1000" b="0" i="0" kern="1200" noProof="1">
                <a:solidFill>
                  <a:schemeClr val="tx1"/>
                </a:solidFill>
                <a:effectLst/>
                <a:latin typeface="+mn-lt"/>
                <a:ea typeface="+mn-ea"/>
                <a:cs typeface="+mn-cs"/>
              </a:rPr>
              <a:t>lizenziert. </a:t>
            </a:r>
            <a:endParaRPr lang="de-DE"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s://energysavingtrust.org.uk/advice/solar-panel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glasgowsciencecentre.org/our-blog/energy-saving-tips-for-kid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hyperlink" Target="https://www.bbc.co.uk/bitesize/articles/zxxg3j6#zsmjh4j"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bkvenergy.com/blog/sustainable-landscaping-idea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newableenergyhub.co.uk/blog/how-landlords-can-create-energy-efficient-propertie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commons.wikimedia.org/wiki/File:Daily_net_metering.png" TargetMode="External"/><Relationship Id="rId13"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ommons.wikimedia.org/wiki/File:Vorarlberger_Kraftwerke-Energy_meter_(electro)-smart_meter-02ASD.jpg" TargetMode="External"/><Relationship Id="rId12" Type="http://schemas.openxmlformats.org/officeDocument/2006/relationships/hyperlink" Target="https://commons.wikimedia.org/w/index.php?curid=11993528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pexels.com/photo/paper-beside-macbook-669623/" TargetMode="External"/><Relationship Id="rId11" Type="http://schemas.openxmlformats.org/officeDocument/2006/relationships/hyperlink" Target="https://creativecommons.org/licenses/by/2.0/" TargetMode="External"/><Relationship Id="rId5" Type="http://schemas.openxmlformats.org/officeDocument/2006/relationships/hyperlink" Target="https://creativecommons.org/licenses/by-sa/2.0/" TargetMode="External"/><Relationship Id="rId10" Type="http://schemas.openxmlformats.org/officeDocument/2006/relationships/hyperlink" Target="https://www.flickr.com/photos/enecomedia/5600325194/" TargetMode="External"/><Relationship Id="rId4"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9" Type="http://schemas.openxmlformats.org/officeDocument/2006/relationships/hyperlink" Target="https://creativecommons.org/licenses/by-sa/3.0/deed.en"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creativecommons.org/licenses/by/2.0/" TargetMode="External"/><Relationship Id="rId3" Type="http://schemas.openxmlformats.org/officeDocument/2006/relationships/hyperlink" Target="https://www.pexels.com/photo/vertical-forest-residential-skyscrapers-in-milan-italy-19579742/" TargetMode="External"/><Relationship Id="rId7" Type="http://schemas.openxmlformats.org/officeDocument/2006/relationships/hyperlink" Target="https://www.flickr.com/photos/jirka_matousek/5074964465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creativecommons.org/licenses/by-nd/2.0/" TargetMode="External"/><Relationship Id="rId5" Type="http://schemas.openxmlformats.org/officeDocument/2006/relationships/hyperlink" Target="https://www.flickr.com/photos/thebetterday4u/51174493609/in/photolist-2Hsku-d8MLGY-2g2Evun-2g2Ey3Y-2g2Ew9U-2kY7E4k-2kXZ9GG-2kY9cGj-V3w587-2kY4Lug-2dohZqx-7nGu5-2osSaWJ-29iEFg-fMVrz-2oiaDBr-2oMJ7Lb-5bG5rE-2kvmnH5-4TEpSW-fPFSBx-4Tbyib-FQo2Nu-3mnd3-2m14AXo-2iNznNK-4eY2Vj-2k3DLTG-2okiw8V-c4t8fE-2m6vnHC-2nCjkK1-GWnJks-2nfDJjQ-2jMsD4k-2aQvgoe-ePzjq-2qzRq1S-2qgAaJ8-2gssWMj-2mXd4wc-7FKzGD-29e47rR-9dtn7V-2mYRqic-8pMQHn-22J2TDQ-2hjf54F-2pUHkFe-2qzRq2J" TargetMode="External"/><Relationship Id="rId10" Type="http://schemas.openxmlformats.org/officeDocument/2006/relationships/hyperlink" Target="https://creativecommons.org/licenses/by-sa/2.0/" TargetMode="External"/><Relationship Id="rId4" Type="http://schemas.openxmlformats.org/officeDocument/2006/relationships/hyperlink" Target="https://www.pexels.com/license/" TargetMode="External"/><Relationship Id="rId9" Type="http://schemas.openxmlformats.org/officeDocument/2006/relationships/hyperlink" Target="https://www.flickr.com/photos/vizpix/4544572654/"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science.howstuffworks.com/environmental/green-tech/sustainable/smart-power-strip.ht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6" name="Picture 5">
            <a:extLst>
              <a:ext uri="{FF2B5EF4-FFF2-40B4-BE49-F238E27FC236}">
                <a16:creationId xmlns:a16="http://schemas.microsoft.com/office/drawing/2014/main" id="{FF547F62-1C5C-142D-81C4-0CDB05DF3DF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981" y="1875711"/>
            <a:ext cx="4501019" cy="3376626"/>
          </a:xfrm>
          <a:prstGeom prst="rect">
            <a:avLst/>
          </a:prstGeom>
        </p:spPr>
      </p:pic>
      <p:sp>
        <p:nvSpPr>
          <p:cNvPr id="2" name="Title 1">
            <a:extLst>
              <a:ext uri="{FF2B5EF4-FFF2-40B4-BE49-F238E27FC236}">
                <a16:creationId xmlns:a16="http://schemas.microsoft.com/office/drawing/2014/main" id="{FFC334A6-DBAB-A543-12EB-79F451596E4F}"/>
              </a:ext>
            </a:extLst>
          </p:cNvPr>
          <p:cNvSpPr>
            <a:spLocks noGrp="1"/>
          </p:cNvSpPr>
          <p:nvPr>
            <p:ph type="title" idx="4294967295"/>
          </p:nvPr>
        </p:nvSpPr>
        <p:spPr>
          <a:xfrm>
            <a:off x="576943" y="420576"/>
            <a:ext cx="6777446" cy="5470773"/>
          </a:xfrm>
          <a:prstGeom prst="rect">
            <a:avLst/>
          </a:prstGeom>
        </p:spPr>
        <p:txBody>
          <a:bodyPr/>
          <a:lstStyle/>
          <a:p>
            <a:pPr lvl="0" latinLnBrk="0">
              <a:defRPr/>
            </a:pPr>
            <a:r>
              <a:rPr lang="de-DE" sz="6000" noProof="1"/>
              <a:t>Engagieren Sie sich bei der digitalen Energiewende: 9 einfache Schritte für Hausbesitzer und Vermieter</a:t>
            </a:r>
            <a:endParaRPr lang="de-DE" sz="6000" noProof="1">
              <a:effectLst/>
            </a:endParaRPr>
          </a:p>
        </p:txBody>
      </p:sp>
    </p:spTree>
    <p:extLst>
      <p:ext uri="{BB962C8B-B14F-4D97-AF65-F5344CB8AC3E}">
        <p14:creationId xmlns:p14="http://schemas.microsoft.com/office/powerpoint/2010/main" val="762437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27C7BF-6E5E-B9AD-A627-48AFBB0BE61F}"/>
              </a:ext>
            </a:extLst>
          </p:cNvPr>
          <p:cNvSpPr>
            <a:spLocks noGrp="1"/>
          </p:cNvSpPr>
          <p:nvPr>
            <p:ph type="title" idx="4294967295"/>
          </p:nvPr>
        </p:nvSpPr>
        <p:spPr>
          <a:xfrm>
            <a:off x="511628" y="620485"/>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3. Prosumer werden</a:t>
            </a:r>
            <a:endParaRPr lang="de-DE" noProof="1">
              <a:effectLst/>
            </a:endParaRPr>
          </a:p>
          <a:p>
            <a:endParaRPr lang="de-DE"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4491346" y="1946048"/>
            <a:ext cx="7700654" cy="4708981"/>
          </a:xfrm>
          <a:prstGeom prst="rect">
            <a:avLst/>
          </a:prstGeom>
          <a:noFill/>
        </p:spPr>
        <p:txBody>
          <a:bodyPr wrap="square" rtlCol="0">
            <a:spAutoFit/>
          </a:bodyPr>
          <a:lstStyle/>
          <a:p>
            <a:pPr marL="457200" indent="-457200" latinLnBrk="0">
              <a:buChar char="•"/>
            </a:pPr>
            <a:r>
              <a:rPr lang="en-US" sz="2000">
                <a:solidFill>
                  <a:srgbClr val="2B2C30"/>
                </a:solidFill>
                <a:ea typeface="Public Sans"/>
                <a:cs typeface="Segoe UI"/>
              </a:rPr>
              <a:t>Ein Prosumer ist jemand, der sowohl Energie produziert als auch verbraucht. </a:t>
            </a:r>
          </a:p>
          <a:p>
            <a:pPr marL="457200" indent="-457200" latinLnBrk="0">
              <a:buChar char="•"/>
            </a:pPr>
            <a:r>
              <a:rPr lang="en-US" sz="2000">
                <a:solidFill>
                  <a:srgbClr val="2B2C30"/>
                </a:solidFill>
                <a:ea typeface="Public Sans"/>
                <a:cs typeface="Segoe UI"/>
              </a:rPr>
              <a:t>Wenn Sie beispielsweise in erneuerbare Energiesysteme wie Solarmodule investieren, erzeugen Sie Ihren eigenen Strom. Dadurch verringert sich Ihre Abhängigkeit vom Stromnetz. Möglicherweise können Sie überschüssige Energie auch an Energieversorgungsunternehmen zurückverkaufen.</a:t>
            </a:r>
          </a:p>
          <a:p>
            <a:pPr marL="457200" indent="-457200" latinLnBrk="0">
              <a:buChar char="•"/>
            </a:pPr>
            <a:r>
              <a:rPr lang="en-US" sz="2000">
                <a:solidFill>
                  <a:srgbClr val="2B2C30"/>
                </a:solidFill>
                <a:ea typeface="Public Sans"/>
                <a:cs typeface="Segoe UI"/>
              </a:rPr>
              <a:t>Die Installation von Sonnenkollektoren kann den Wert Ihrer Immobilie steigern. </a:t>
            </a:r>
          </a:p>
          <a:p>
            <a:pPr marL="457200" indent="-457200" latinLnBrk="0">
              <a:buChar char="•"/>
            </a:pPr>
            <a:r>
              <a:rPr lang="en-US" sz="2000">
                <a:solidFill>
                  <a:srgbClr val="2B2C30"/>
                </a:solidFill>
                <a:ea typeface="Public Sans"/>
                <a:cs typeface="Segoe UI"/>
              </a:rPr>
              <a:t>Wenn Sie Vermieter sind, kann die Installation von Sonnenkollektoren auch umweltbewusste Mieter ansprechen.</a:t>
            </a:r>
          </a:p>
          <a:p>
            <a:pPr marL="457200" indent="-457200" latinLnBrk="0">
              <a:buFontTx/>
              <a:buChar char="•"/>
            </a:pPr>
            <a:r>
              <a:rPr lang="en-US" sz="2000">
                <a:solidFill>
                  <a:srgbClr val="2B2C30"/>
                </a:solidFill>
                <a:ea typeface="Public Sans"/>
                <a:cs typeface="Segoe UI"/>
              </a:rPr>
              <a:t>Mit dem </a:t>
            </a:r>
            <a:r>
              <a:rPr lang="en-US" sz="2000">
                <a:solidFill>
                  <a:srgbClr val="2B2C30"/>
                </a:solidFill>
                <a:ea typeface="Public Sans"/>
                <a:cs typeface="Segoe UI"/>
                <a:hlinkClick r:id="rId3"/>
              </a:rPr>
              <a:t>Solarpanel-Rechner </a:t>
            </a:r>
            <a:r>
              <a:rPr lang="en-US" sz="2000">
                <a:solidFill>
                  <a:srgbClr val="2B2C30"/>
                </a:solidFill>
                <a:ea typeface="Public Sans"/>
                <a:cs typeface="Segoe UI"/>
              </a:rPr>
              <a:t>des Energy Saving Trust können Sie herausfinden, ob Sonnenkollektoren für Sie geeignet sind.</a:t>
            </a:r>
          </a:p>
          <a:p>
            <a:pPr latinLnBrk="0"/>
            <a:endParaRPr lang="en-US" sz="2000"/>
          </a:p>
          <a:p>
            <a:pPr marL="457200" indent="-457200" latinLnBrk="0">
              <a:buChar char="•"/>
            </a:pPr>
            <a:endParaRPr lang="en-US" sz="2000">
              <a:solidFill>
                <a:srgbClr val="2B2C30"/>
              </a:solidFill>
              <a:ea typeface="Public Sans"/>
              <a:cs typeface="Public Sans"/>
            </a:endParaRPr>
          </a:p>
        </p:txBody>
      </p:sp>
      <p:pic>
        <p:nvPicPr>
          <p:cNvPr id="7" name="Picture 6">
            <a:extLst>
              <a:ext uri="{FF2B5EF4-FFF2-40B4-BE49-F238E27FC236}">
                <a16:creationId xmlns:a16="http://schemas.microsoft.com/office/drawing/2014/main" id="{9DF7CFAA-ECA7-9A7A-CAA7-AB424970667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36691"/>
            <a:ext cx="4491346" cy="2982589"/>
          </a:xfrm>
          <a:prstGeom prst="rect">
            <a:avLst/>
          </a:prstGeom>
        </p:spPr>
      </p:pic>
    </p:spTree>
    <p:extLst>
      <p:ext uri="{BB962C8B-B14F-4D97-AF65-F5344CB8AC3E}">
        <p14:creationId xmlns:p14="http://schemas.microsoft.com/office/powerpoint/2010/main" val="330462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7624E-35BF-3B85-1628-D369F47D5779}"/>
              </a:ext>
            </a:extLst>
          </p:cNvPr>
          <p:cNvSpPr>
            <a:spLocks noGrp="1"/>
          </p:cNvSpPr>
          <p:nvPr>
            <p:ph type="title" idx="4294967295"/>
          </p:nvPr>
        </p:nvSpPr>
        <p:spPr>
          <a:xfrm>
            <a:off x="557408" y="678634"/>
            <a:ext cx="10515600" cy="1325563"/>
          </a:xfrm>
          <a:prstGeom prst="rect">
            <a:avLst/>
          </a:prstGeom>
        </p:spPr>
        <p:txBody>
          <a:bodyPr/>
          <a:lstStyle/>
          <a:p>
            <a:pPr rtl="0" eaLnBrk="1" latinLnBrk="0" hangingPunct="1"/>
            <a:r>
              <a:rPr lang="de-DE" sz="2800" b="1" kern="1200" noProof="1">
                <a:solidFill>
                  <a:srgbClr val="FFFFFF"/>
                </a:solidFill>
                <a:effectLst/>
                <a:latin typeface="Public Sans"/>
                <a:ea typeface="Public Sans"/>
                <a:cs typeface="Public Sans"/>
              </a:rPr>
              <a:t>4. Zusammenarbeit: Energiegemeinschaften – Einführung</a:t>
            </a:r>
            <a:endParaRPr lang="de-DE" noProof="1">
              <a:effectLst/>
            </a:endParaRPr>
          </a:p>
          <a:p>
            <a:endParaRPr lang="de-DE"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1478071" y="2718148"/>
            <a:ext cx="9594937" cy="3046988"/>
          </a:xfrm>
          <a:prstGeom prst="rect">
            <a:avLst/>
          </a:prstGeom>
          <a:noFill/>
        </p:spPr>
        <p:txBody>
          <a:bodyPr wrap="square" rtlCol="0">
            <a:spAutoFit/>
          </a:bodyPr>
          <a:lstStyle/>
          <a:p>
            <a:pPr algn="ctr" latinLnBrk="0"/>
            <a:r>
              <a:rPr lang="en-US" sz="4800" i="1">
                <a:solidFill>
                  <a:schemeClr val="accent2"/>
                </a:solidFill>
              </a:rPr>
              <a:t>Wie kann der Beitritt zu einer Energiegemeinschaft die Energieeffizienz steigern und Kosteneinsparungen erzielen?</a:t>
            </a:r>
          </a:p>
          <a:p>
            <a:pPr algn="ctr" latinLnBrk="0"/>
            <a:endParaRPr lang="en-US" sz="4800" i="1">
              <a:solidFill>
                <a:schemeClr val="accent2"/>
              </a:solidFill>
            </a:endParaRPr>
          </a:p>
        </p:txBody>
      </p:sp>
    </p:spTree>
    <p:extLst>
      <p:ext uri="{BB962C8B-B14F-4D97-AF65-F5344CB8AC3E}">
        <p14:creationId xmlns:p14="http://schemas.microsoft.com/office/powerpoint/2010/main" val="1507531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F6551-3F84-A61D-A32C-FB3218F8387F}"/>
              </a:ext>
            </a:extLst>
          </p:cNvPr>
          <p:cNvSpPr>
            <a:spLocks noGrp="1"/>
          </p:cNvSpPr>
          <p:nvPr>
            <p:ph type="title" idx="4294967295"/>
          </p:nvPr>
        </p:nvSpPr>
        <p:spPr>
          <a:xfrm>
            <a:off x="498565" y="638790"/>
            <a:ext cx="10515600" cy="1325563"/>
          </a:xfrm>
          <a:prstGeom prst="rect">
            <a:avLst/>
          </a:prstGeom>
        </p:spPr>
        <p:txBody>
          <a:bodyPr/>
          <a:lstStyle/>
          <a:p>
            <a:pPr rtl="0" eaLnBrk="1" latinLnBrk="0" hangingPunct="1"/>
            <a:r>
              <a:rPr lang="de-DE" sz="2800" b="1" kern="1200" noProof="1">
                <a:solidFill>
                  <a:srgbClr val="FFFFFF"/>
                </a:solidFill>
                <a:effectLst/>
                <a:latin typeface="Public Sans"/>
                <a:ea typeface="Public Sans"/>
                <a:cs typeface="Public Sans"/>
              </a:rPr>
              <a:t>4. Zusammenarbeit: Energiegemeinschaften </a:t>
            </a:r>
            <a:endParaRPr lang="de-DE" noProof="1">
              <a:effectLst/>
            </a:endParaRPr>
          </a:p>
          <a:p>
            <a:endParaRPr lang="de-DE"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5443991" y="1964353"/>
            <a:ext cx="6504749" cy="4093428"/>
          </a:xfrm>
          <a:prstGeom prst="rect">
            <a:avLst/>
          </a:prstGeom>
          <a:noFill/>
        </p:spPr>
        <p:txBody>
          <a:bodyPr wrap="square" rtlCol="0">
            <a:spAutoFit/>
          </a:bodyPr>
          <a:lstStyle/>
          <a:p>
            <a:pPr marL="342900" indent="-342900" latinLnBrk="0">
              <a:buFont typeface="Arial" panose="020B0604020202020204" pitchFamily="34" charset="0"/>
              <a:buChar char="•"/>
            </a:pPr>
            <a:r>
              <a:rPr lang="en-US" sz="2000">
                <a:solidFill>
                  <a:srgbClr val="2B2C30"/>
                </a:solidFill>
                <a:ea typeface="Public Sans"/>
                <a:cs typeface="Segoe UI"/>
              </a:rPr>
              <a:t>Energiegemeinschaften investieren gemeinsam in Projekte im Bereich erneuerbare Energien, teilen Ressourcen und unterstützen sich gegenseitig bei der Reduzierung des Energieverbrauchs. </a:t>
            </a:r>
          </a:p>
          <a:p>
            <a:pPr marL="342900" indent="-342900" latinLnBrk="0">
              <a:buFont typeface="Arial" panose="020B0604020202020204" pitchFamily="34" charset="0"/>
              <a:buChar char="•"/>
            </a:pPr>
            <a:r>
              <a:rPr lang="en-US" sz="2000">
                <a:solidFill>
                  <a:srgbClr val="2B2C30"/>
                </a:solidFill>
                <a:ea typeface="Public Sans"/>
                <a:cs typeface="Segoe UI"/>
                <a:hlinkClick r:id="rId3"/>
              </a:rPr>
              <a:t>In ganz Europa gibt es Tausende von Energiegemeinschaften</a:t>
            </a:r>
            <a:r>
              <a:rPr lang="en-US" sz="2000">
                <a:solidFill>
                  <a:srgbClr val="2B2C30"/>
                </a:solidFill>
                <a:ea typeface="Public Sans"/>
                <a:cs typeface="Segoe UI"/>
              </a:rPr>
              <a:t>.</a:t>
            </a:r>
          </a:p>
          <a:p>
            <a:pPr marL="342900" indent="-342900" latinLnBrk="0">
              <a:buFont typeface="Arial" panose="020B0604020202020204" pitchFamily="34" charset="0"/>
              <a:buChar char="•"/>
            </a:pPr>
            <a:r>
              <a:rPr lang="en-US" sz="2000">
                <a:solidFill>
                  <a:srgbClr val="2B2C30"/>
                </a:solidFill>
                <a:ea typeface="Public Sans"/>
                <a:cs typeface="Segoe UI"/>
              </a:rPr>
              <a:t>Treten Sie einer Energiegemeinschaft bei oder gründen Sie eine, um gemeinsam mit Ihren Nachbarn Energiesparinitiativen umzusetzen. </a:t>
            </a:r>
            <a:endParaRPr lang="en-US" sz="2000">
              <a:ea typeface="Public Sans"/>
            </a:endParaRPr>
          </a:p>
          <a:p>
            <a:pPr marL="342900" indent="-342900" latinLnBrk="0">
              <a:buFont typeface="Arial" panose="020B0604020202020204" pitchFamily="34" charset="0"/>
              <a:buChar char="•"/>
            </a:pPr>
            <a:r>
              <a:rPr lang="en-US" sz="2000">
                <a:solidFill>
                  <a:srgbClr val="2B2C30"/>
                </a:solidFill>
                <a:ea typeface="Public Sans"/>
                <a:cs typeface="Segoe UI"/>
              </a:rPr>
              <a:t>Durch die Zusammenarbeit können die Mitglieder von gemeinsamem Wissen, Einkaufsvorteilen und Tarifverhandlungen für bessere Energiepreise profitieren.</a:t>
            </a:r>
            <a:r>
              <a:rPr lang="en-US" sz="2000">
                <a:solidFill>
                  <a:srgbClr val="2B2C30"/>
                </a:solidFill>
                <a:ea typeface="Public Sans"/>
                <a:cs typeface="Public Sans"/>
              </a:rPr>
              <a:t> </a:t>
            </a:r>
            <a:endParaRPr lang="en-US" sz="2000"/>
          </a:p>
          <a:p>
            <a:pPr marL="342900" indent="-342900" latinLnBrk="0">
              <a:buFont typeface="Arial" panose="020B0604020202020204" pitchFamily="34" charset="0"/>
              <a:buChar char="•"/>
            </a:pPr>
            <a:endParaRPr lang="en-GB" sz="2000" noProof="0"/>
          </a:p>
        </p:txBody>
      </p:sp>
      <p:pic>
        <p:nvPicPr>
          <p:cNvPr id="7" name="Picture 6">
            <a:extLst>
              <a:ext uri="{FF2B5EF4-FFF2-40B4-BE49-F238E27FC236}">
                <a16:creationId xmlns:a16="http://schemas.microsoft.com/office/drawing/2014/main" id="{6C6D64EB-C785-0DF9-1A1E-7E4D921486D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95" y="2962021"/>
            <a:ext cx="5197866" cy="2594565"/>
          </a:xfrm>
          <a:prstGeom prst="rect">
            <a:avLst/>
          </a:prstGeom>
        </p:spPr>
      </p:pic>
    </p:spTree>
    <p:extLst>
      <p:ext uri="{BB962C8B-B14F-4D97-AF65-F5344CB8AC3E}">
        <p14:creationId xmlns:p14="http://schemas.microsoft.com/office/powerpoint/2010/main" val="47306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43C754-7477-97EF-D72C-660366773EFC}"/>
              </a:ext>
            </a:extLst>
          </p:cNvPr>
          <p:cNvSpPr>
            <a:spLocks noGrp="1"/>
          </p:cNvSpPr>
          <p:nvPr>
            <p:ph type="title" idx="4294967295"/>
          </p:nvPr>
        </p:nvSpPr>
        <p:spPr>
          <a:xfrm>
            <a:off x="544882" y="704760"/>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5. Andere beim Energiesparen unterstützen – Einleitung</a:t>
            </a:r>
            <a:endParaRPr lang="de-DE" noProof="1">
              <a:effectLst/>
            </a:endParaRPr>
          </a:p>
          <a:p>
            <a:endParaRPr lang="de-DE"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1465545" y="2693096"/>
            <a:ext cx="9594937" cy="1569660"/>
          </a:xfrm>
          <a:prstGeom prst="rect">
            <a:avLst/>
          </a:prstGeom>
          <a:noFill/>
        </p:spPr>
        <p:txBody>
          <a:bodyPr wrap="square" rtlCol="0">
            <a:spAutoFit/>
          </a:bodyPr>
          <a:lstStyle/>
          <a:p>
            <a:pPr algn="ctr" latinLnBrk="0"/>
            <a:r>
              <a:rPr lang="en-US" sz="4800" i="1">
                <a:solidFill>
                  <a:schemeClr val="accent2"/>
                </a:solidFill>
              </a:rPr>
              <a:t>Wie können Sie andere dabei unterstützen, energiesparende Maßnahmen zu ergreifen? </a:t>
            </a:r>
          </a:p>
        </p:txBody>
      </p:sp>
    </p:spTree>
    <p:extLst>
      <p:ext uri="{BB962C8B-B14F-4D97-AF65-F5344CB8AC3E}">
        <p14:creationId xmlns:p14="http://schemas.microsoft.com/office/powerpoint/2010/main" val="3736982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3A4A22-610E-74D8-6B7C-A0E8F809E41A}"/>
              </a:ext>
            </a:extLst>
          </p:cNvPr>
          <p:cNvSpPr>
            <a:spLocks noGrp="1"/>
          </p:cNvSpPr>
          <p:nvPr>
            <p:ph type="title" idx="4294967295"/>
          </p:nvPr>
        </p:nvSpPr>
        <p:spPr>
          <a:xfrm>
            <a:off x="583376" y="764667"/>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5. Andere beim Energiesparen unterstützen</a:t>
            </a:r>
            <a:endParaRPr lang="de-DE" noProof="1">
              <a:effectLst/>
            </a:endParaRPr>
          </a:p>
          <a:p>
            <a:endParaRPr lang="de-DE"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4144841" y="2307681"/>
            <a:ext cx="7675982" cy="3785652"/>
          </a:xfrm>
          <a:prstGeom prst="rect">
            <a:avLst/>
          </a:prstGeom>
          <a:noFill/>
        </p:spPr>
        <p:txBody>
          <a:bodyPr wrap="square" rtlCol="0">
            <a:spAutoFit/>
          </a:bodyPr>
          <a:lstStyle/>
          <a:p>
            <a:pPr marL="457200" indent="-457200" latinLnBrk="0">
              <a:buChar char="•"/>
            </a:pPr>
            <a:r>
              <a:rPr lang="en-GB" sz="2400" noProof="0">
                <a:solidFill>
                  <a:srgbClr val="2B2C30"/>
                </a:solidFill>
                <a:ea typeface="Public Sans"/>
                <a:cs typeface="Segoe UI"/>
              </a:rPr>
              <a:t>Ermutigen Sie Ihre Mitbewohner oder Mieter, sich bewusst zu machen, wie und wann sie Energie verbrauchen. </a:t>
            </a:r>
          </a:p>
          <a:p>
            <a:pPr marL="457200" indent="-457200" latinLnBrk="0">
              <a:buChar char="•"/>
            </a:pPr>
            <a:r>
              <a:rPr lang="en-GB" sz="2400" noProof="0">
                <a:solidFill>
                  <a:srgbClr val="2B2C30"/>
                </a:solidFill>
                <a:ea typeface="Public Sans"/>
                <a:cs typeface="Segoe UI"/>
              </a:rPr>
              <a:t>Man ist nie zu jung, um über Energiesparen nachzudenken! Lesen Sie einige </a:t>
            </a:r>
            <a:r>
              <a:rPr lang="en-GB" sz="2400" noProof="0">
                <a:solidFill>
                  <a:srgbClr val="2B2C30"/>
                </a:solidFill>
                <a:ea typeface="Public Sans"/>
                <a:cs typeface="Segoe UI"/>
                <a:hlinkClick r:id="rId3"/>
              </a:rPr>
              <a:t>Energiespartipps für Kinder </a:t>
            </a:r>
            <a:r>
              <a:rPr lang="en-GB" sz="2400" noProof="0">
                <a:solidFill>
                  <a:srgbClr val="2B2C30"/>
                </a:solidFill>
                <a:ea typeface="Public Sans"/>
                <a:cs typeface="Segoe UI"/>
              </a:rPr>
              <a:t>oder schauen Sie sich diesen BBC Bitesize-Artikel zum Thema </a:t>
            </a:r>
            <a:r>
              <a:rPr lang="en-GB" sz="2400" noProof="0">
                <a:solidFill>
                  <a:srgbClr val="2B2C30"/>
                </a:solidFill>
                <a:ea typeface="Public Sans"/>
                <a:cs typeface="Segoe UI"/>
                <a:hlinkClick r:id="rId4"/>
              </a:rPr>
              <a:t>Energiesparen</a:t>
            </a:r>
            <a:r>
              <a:rPr lang="en-GB" sz="2400" noProof="0">
                <a:solidFill>
                  <a:srgbClr val="2B2C30"/>
                </a:solidFill>
                <a:ea typeface="Public Sans"/>
                <a:cs typeface="Segoe UI"/>
              </a:rPr>
              <a:t> an.</a:t>
            </a:r>
          </a:p>
          <a:p>
            <a:pPr marL="457200" indent="-457200" latinLnBrk="0">
              <a:buChar char="•"/>
            </a:pPr>
            <a:r>
              <a:rPr lang="en-GB" sz="2400" noProof="0">
                <a:solidFill>
                  <a:srgbClr val="2B2C30"/>
                </a:solidFill>
                <a:ea typeface="Public Sans"/>
                <a:cs typeface="Segoe UI"/>
              </a:rPr>
              <a:t>Wenn Sie Vermieter sind, könnten Sie Mietern, die sich aktiv an Energiesparinitiativen beteiligen, Anreize wie Mietminderungen oder Gutschriften für Stromrechnungen anbieten. </a:t>
            </a:r>
            <a:endParaRPr lang="en-GB" sz="2400" noProof="0">
              <a:ea typeface="Public Sans"/>
            </a:endParaRPr>
          </a:p>
          <a:p>
            <a:pPr latinLnBrk="0"/>
            <a:endParaRPr lang="en-GB" sz="2400" noProof="0">
              <a:solidFill>
                <a:srgbClr val="2B2C30"/>
              </a:solidFill>
              <a:ea typeface="Public Sans"/>
              <a:cs typeface="Public Sans"/>
            </a:endParaRPr>
          </a:p>
        </p:txBody>
      </p:sp>
      <p:pic>
        <p:nvPicPr>
          <p:cNvPr id="9" name="Picture 8">
            <a:extLst>
              <a:ext uri="{FF2B5EF4-FFF2-40B4-BE49-F238E27FC236}">
                <a16:creationId xmlns:a16="http://schemas.microsoft.com/office/drawing/2014/main" id="{C9AA019A-3DA0-9B9E-8470-EDE6DEB81CE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376" y="2090230"/>
            <a:ext cx="3249588" cy="4559734"/>
          </a:xfrm>
          <a:prstGeom prst="rect">
            <a:avLst/>
          </a:prstGeom>
        </p:spPr>
      </p:pic>
    </p:spTree>
    <p:extLst>
      <p:ext uri="{BB962C8B-B14F-4D97-AF65-F5344CB8AC3E}">
        <p14:creationId xmlns:p14="http://schemas.microsoft.com/office/powerpoint/2010/main" val="54265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32CAC-892E-6ED1-89B2-C5EC92C8D715}"/>
              </a:ext>
            </a:extLst>
          </p:cNvPr>
          <p:cNvSpPr>
            <a:spLocks noGrp="1"/>
          </p:cNvSpPr>
          <p:nvPr>
            <p:ph type="title" idx="4294967295"/>
          </p:nvPr>
        </p:nvSpPr>
        <p:spPr>
          <a:xfrm>
            <a:off x="557408" y="717822"/>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6. Energieeffiziente Landschaftsgestaltung – Einführung</a:t>
            </a:r>
            <a:endParaRPr lang="de-DE" noProof="1">
              <a:effectLst/>
            </a:endParaRPr>
          </a:p>
          <a:p>
            <a:endParaRPr lang="de-DE"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478071" y="2906038"/>
            <a:ext cx="9594937" cy="3046988"/>
          </a:xfrm>
          <a:prstGeom prst="rect">
            <a:avLst/>
          </a:prstGeom>
          <a:noFill/>
        </p:spPr>
        <p:txBody>
          <a:bodyPr wrap="square" rtlCol="0">
            <a:spAutoFit/>
          </a:bodyPr>
          <a:lstStyle/>
          <a:p>
            <a:pPr algn="ctr" latinLnBrk="0"/>
            <a:r>
              <a:rPr lang="en-US" sz="4800" i="1">
                <a:solidFill>
                  <a:schemeClr val="accent2"/>
                </a:solidFill>
              </a:rPr>
              <a:t>Wie kann eine energieeffiziente Gartengestaltung Energiekosten senken und den Komfort verbessern?</a:t>
            </a:r>
          </a:p>
          <a:p>
            <a:pPr algn="ctr" latinLnBrk="0"/>
            <a:endParaRPr lang="en-US" sz="4800" i="1">
              <a:solidFill>
                <a:schemeClr val="accent2"/>
              </a:solidFill>
            </a:endParaRPr>
          </a:p>
        </p:txBody>
      </p:sp>
    </p:spTree>
    <p:extLst>
      <p:ext uri="{BB962C8B-B14F-4D97-AF65-F5344CB8AC3E}">
        <p14:creationId xmlns:p14="http://schemas.microsoft.com/office/powerpoint/2010/main" val="4114357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14CFAE-2A20-93D4-EA4F-0AC98D5534E3}"/>
              </a:ext>
            </a:extLst>
          </p:cNvPr>
          <p:cNvSpPr>
            <a:spLocks noGrp="1"/>
          </p:cNvSpPr>
          <p:nvPr>
            <p:ph type="title" idx="4294967295"/>
          </p:nvPr>
        </p:nvSpPr>
        <p:spPr>
          <a:xfrm>
            <a:off x="481594" y="706902"/>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6. Energieeffiziente Landschaftsgestaltung </a:t>
            </a:r>
            <a:endParaRPr lang="de-DE" noProof="1">
              <a:effectLst/>
            </a:endParaRPr>
          </a:p>
          <a:p>
            <a:endParaRPr lang="de-DE" noProof="1"/>
          </a:p>
        </p:txBody>
      </p:sp>
      <p:sp>
        <p:nvSpPr>
          <p:cNvPr id="4" name="TextBox 3">
            <a:extLst>
              <a:ext uri="{FF2B5EF4-FFF2-40B4-BE49-F238E27FC236}">
                <a16:creationId xmlns:a16="http://schemas.microsoft.com/office/drawing/2014/main" id="{5B37293F-24F8-0380-1F80-AE575BD0E6B4}"/>
              </a:ext>
            </a:extLst>
          </p:cNvPr>
          <p:cNvSpPr txBox="1"/>
          <p:nvPr/>
        </p:nvSpPr>
        <p:spPr>
          <a:xfrm>
            <a:off x="5739394" y="2032465"/>
            <a:ext cx="6075123" cy="4093428"/>
          </a:xfrm>
          <a:prstGeom prst="rect">
            <a:avLst/>
          </a:prstGeom>
          <a:noFill/>
        </p:spPr>
        <p:txBody>
          <a:bodyPr wrap="square" rtlCol="0">
            <a:spAutoFit/>
          </a:bodyPr>
          <a:lstStyle/>
          <a:p>
            <a:pPr marL="342900" indent="-342900" latinLnBrk="0">
              <a:buFont typeface="Arial" panose="020B0604020202020204" pitchFamily="34" charset="0"/>
              <a:buChar char="•"/>
            </a:pPr>
            <a:r>
              <a:rPr lang="en-US" sz="2000">
                <a:solidFill>
                  <a:srgbClr val="2B2C30"/>
                </a:solidFill>
                <a:ea typeface="Public Sans"/>
                <a:cs typeface="Segoe UI"/>
              </a:rPr>
              <a:t>Die Gestaltung von Außenbereichen kann den Energieverbrauch senken und gleichzeitig den Komfort und die Artenvielfalt erhöhen. </a:t>
            </a:r>
          </a:p>
          <a:p>
            <a:pPr marL="342900" indent="-342900" latinLnBrk="0">
              <a:buFont typeface="Arial" panose="020B0604020202020204" pitchFamily="34" charset="0"/>
              <a:buChar char="•"/>
            </a:pPr>
            <a:r>
              <a:rPr lang="en-US" sz="2000">
                <a:solidFill>
                  <a:srgbClr val="2B2C30"/>
                </a:solidFill>
                <a:ea typeface="Public Sans"/>
                <a:cs typeface="Segoe UI"/>
              </a:rPr>
              <a:t>Beispiel: </a:t>
            </a:r>
          </a:p>
          <a:p>
            <a:pPr marL="800100" lvl="1" indent="-342900" latinLnBrk="0">
              <a:buFont typeface="Arial" panose="020B0604020202020204" pitchFamily="34" charset="0"/>
              <a:buChar char="•"/>
            </a:pPr>
            <a:r>
              <a:rPr lang="en-US" sz="2000">
                <a:solidFill>
                  <a:srgbClr val="2B2C30"/>
                </a:solidFill>
                <a:ea typeface="Public Sans"/>
                <a:cs typeface="Segoe UI"/>
              </a:rPr>
              <a:t>Das Pflanzen von Bäumen kann zur Kühlung von Gebäuden beitragen </a:t>
            </a:r>
          </a:p>
          <a:p>
            <a:pPr marL="800100" lvl="1" indent="-342900" latinLnBrk="0">
              <a:buFont typeface="Arial" panose="020B0604020202020204" pitchFamily="34" charset="0"/>
              <a:buChar char="•"/>
            </a:pPr>
            <a:r>
              <a:rPr lang="en-US" sz="2000">
                <a:solidFill>
                  <a:srgbClr val="2B2C30"/>
                </a:solidFill>
                <a:ea typeface="Public Sans"/>
                <a:cs typeface="Segoe UI"/>
              </a:rPr>
              <a:t>Die Verwendung dürreresistenter Pflanzen kann den Wasserverbrauch senken</a:t>
            </a:r>
          </a:p>
          <a:p>
            <a:pPr marL="342900" indent="-342900" latinLnBrk="0">
              <a:buFont typeface="Arial" panose="020B0604020202020204" pitchFamily="34" charset="0"/>
              <a:buChar char="•"/>
            </a:pPr>
            <a:r>
              <a:rPr lang="en-US" sz="2000">
                <a:solidFill>
                  <a:srgbClr val="2B2C30"/>
                </a:solidFill>
                <a:ea typeface="Public Sans"/>
                <a:cs typeface="Segoe UI"/>
              </a:rPr>
              <a:t>Die Landschaftsgestaltung kann auch dazu genutzt werden, die Isolierung zu verbessern und den Bedarf an Heizung und Kühlung zu senken. </a:t>
            </a:r>
          </a:p>
          <a:p>
            <a:pPr marL="342900" indent="-342900" latinLnBrk="0">
              <a:buFont typeface="Arial" panose="020B0604020202020204" pitchFamily="34" charset="0"/>
              <a:buChar char="•"/>
            </a:pPr>
            <a:r>
              <a:rPr lang="en-US" sz="2000">
                <a:solidFill>
                  <a:srgbClr val="2B2C30"/>
                </a:solidFill>
                <a:ea typeface="Public Sans"/>
                <a:cs typeface="Segoe UI"/>
                <a:hlinkClick r:id="rId3"/>
              </a:rPr>
              <a:t>Erfahren Sie mehr über energieeffiziente Landschaftsgestaltung</a:t>
            </a:r>
            <a:r>
              <a:rPr lang="en-US" sz="2000">
                <a:solidFill>
                  <a:srgbClr val="2B2C30"/>
                </a:solidFill>
                <a:ea typeface="Public Sans"/>
                <a:cs typeface="Segoe UI"/>
              </a:rPr>
              <a:t>. </a:t>
            </a:r>
            <a:endParaRPr lang="en-US" sz="2000">
              <a:solidFill>
                <a:srgbClr val="2B2C30"/>
              </a:solidFill>
              <a:cs typeface="Segoe UI"/>
            </a:endParaRPr>
          </a:p>
        </p:txBody>
      </p:sp>
      <p:pic>
        <p:nvPicPr>
          <p:cNvPr id="7" name="Picture 6">
            <a:extLst>
              <a:ext uri="{FF2B5EF4-FFF2-40B4-BE49-F238E27FC236}">
                <a16:creationId xmlns:a16="http://schemas.microsoft.com/office/drawing/2014/main" id="{E3B16652-390B-8B26-E7A3-42D71352B8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170" y="2292039"/>
            <a:ext cx="5259230" cy="3944423"/>
          </a:xfrm>
          <a:prstGeom prst="rect">
            <a:avLst/>
          </a:prstGeom>
        </p:spPr>
      </p:pic>
    </p:spTree>
    <p:extLst>
      <p:ext uri="{BB962C8B-B14F-4D97-AF65-F5344CB8AC3E}">
        <p14:creationId xmlns:p14="http://schemas.microsoft.com/office/powerpoint/2010/main" val="12588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6C88A-4827-E78F-6E46-7015F147CC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33B342-4CF9-03A9-AC2E-86118EF6A560}"/>
              </a:ext>
            </a:extLst>
          </p:cNvPr>
          <p:cNvSpPr>
            <a:spLocks noGrp="1"/>
          </p:cNvSpPr>
          <p:nvPr>
            <p:ph type="title" idx="4294967295"/>
          </p:nvPr>
        </p:nvSpPr>
        <p:spPr>
          <a:xfrm>
            <a:off x="557408" y="743948"/>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7. Regelmäßige Wartung und Inspektionen – Einleitung</a:t>
            </a:r>
            <a:endParaRPr lang="de-DE" noProof="1">
              <a:effectLst/>
            </a:endParaRPr>
          </a:p>
          <a:p>
            <a:endParaRPr lang="de-DE" noProof="1"/>
          </a:p>
        </p:txBody>
      </p:sp>
      <p:sp>
        <p:nvSpPr>
          <p:cNvPr id="4" name="TextBox 3">
            <a:extLst>
              <a:ext uri="{FF2B5EF4-FFF2-40B4-BE49-F238E27FC236}">
                <a16:creationId xmlns:a16="http://schemas.microsoft.com/office/drawing/2014/main" id="{C3AB2072-28EA-1A3F-E8BA-84B26C31EC0A}"/>
              </a:ext>
            </a:extLst>
          </p:cNvPr>
          <p:cNvSpPr txBox="1"/>
          <p:nvPr/>
        </p:nvSpPr>
        <p:spPr>
          <a:xfrm>
            <a:off x="1478071" y="2906038"/>
            <a:ext cx="9594937" cy="3046988"/>
          </a:xfrm>
          <a:prstGeom prst="rect">
            <a:avLst/>
          </a:prstGeom>
          <a:noFill/>
        </p:spPr>
        <p:txBody>
          <a:bodyPr wrap="square" rtlCol="0">
            <a:spAutoFit/>
          </a:bodyPr>
          <a:lstStyle/>
          <a:p>
            <a:pPr algn="ctr" latinLnBrk="0"/>
            <a:r>
              <a:rPr lang="en-US" sz="4800" i="1">
                <a:solidFill>
                  <a:schemeClr val="accent2"/>
                </a:solidFill>
              </a:rPr>
              <a:t>Warum sind regelmäßige Wartung und Inspektion für die Energieeffizienz wichtig?</a:t>
            </a:r>
          </a:p>
          <a:p>
            <a:pPr algn="ctr" latinLnBrk="0"/>
            <a:endParaRPr lang="en-US" sz="4800" i="1">
              <a:solidFill>
                <a:schemeClr val="accent2"/>
              </a:solidFill>
            </a:endParaRPr>
          </a:p>
        </p:txBody>
      </p:sp>
    </p:spTree>
    <p:extLst>
      <p:ext uri="{BB962C8B-B14F-4D97-AF65-F5344CB8AC3E}">
        <p14:creationId xmlns:p14="http://schemas.microsoft.com/office/powerpoint/2010/main" val="1107170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7DC49-6DA9-659C-DAE8-BA0B96A6BCF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FF838B-BFE6-EDA6-76BC-6105074602D6}"/>
              </a:ext>
            </a:extLst>
          </p:cNvPr>
          <p:cNvSpPr txBox="1"/>
          <p:nvPr/>
        </p:nvSpPr>
        <p:spPr>
          <a:xfrm>
            <a:off x="4896067" y="1947531"/>
            <a:ext cx="6726476" cy="4154984"/>
          </a:xfrm>
          <a:prstGeom prst="rect">
            <a:avLst/>
          </a:prstGeom>
          <a:noFill/>
        </p:spPr>
        <p:txBody>
          <a:bodyPr wrap="square" rtlCol="0">
            <a:spAutoFit/>
          </a:bodyPr>
          <a:lstStyle/>
          <a:p>
            <a:pPr marL="457200" indent="-457200" latinLnBrk="0">
              <a:buChar char="•"/>
            </a:pPr>
            <a:r>
              <a:rPr lang="en-US" sz="2400">
                <a:solidFill>
                  <a:srgbClr val="2B2C30"/>
                </a:solidFill>
                <a:ea typeface="Public Sans"/>
                <a:cs typeface="Segoe UI"/>
              </a:rPr>
              <a:t>Die Instandhaltung Ihres Hauses oder Ihrer Immobilie ist wichtig. </a:t>
            </a:r>
          </a:p>
          <a:p>
            <a:pPr marL="457200" indent="-457200" latinLnBrk="0">
              <a:buChar char="•"/>
            </a:pPr>
            <a:r>
              <a:rPr lang="en-US" sz="2400">
                <a:solidFill>
                  <a:srgbClr val="2B2C30"/>
                </a:solidFill>
                <a:ea typeface="Public Sans"/>
                <a:cs typeface="Segoe UI"/>
              </a:rPr>
              <a:t>Sie sollten regelmäßige Wartungsarbeiten und Inspektionen von Heizungs-, Lüftungs- und Klimaanlagen (HLK), Isolierungen und Fenstern in Betracht ziehen, um sicherzustellen, dass diese effizient funktionieren. </a:t>
            </a:r>
          </a:p>
          <a:p>
            <a:pPr marL="457200" indent="-457200" latinLnBrk="0">
              <a:buChar char="•"/>
            </a:pPr>
            <a:r>
              <a:rPr lang="en-US" sz="2400">
                <a:solidFill>
                  <a:srgbClr val="2B2C30"/>
                </a:solidFill>
                <a:ea typeface="Public Sans"/>
                <a:cs typeface="Segoe UI"/>
              </a:rPr>
              <a:t>Beheben Sie etwaige Probleme umgehend, um Energieverschwendung zu vermeiden und die optimale Leistung Ihres Hauses zu erhalten.</a:t>
            </a:r>
          </a:p>
          <a:p>
            <a:pPr marL="457200" indent="-457200" latinLnBrk="0">
              <a:buChar char="•"/>
            </a:pPr>
            <a:r>
              <a:rPr lang="en-US" sz="2400">
                <a:solidFill>
                  <a:srgbClr val="2B2C30"/>
                </a:solidFill>
                <a:cs typeface="Segoe UI"/>
              </a:rPr>
              <a:t>Legen Sie bei der Planung von Modernisierungen, neuen Systemen und Geräten Wert auf Energieeffizienz. </a:t>
            </a:r>
          </a:p>
        </p:txBody>
      </p:sp>
      <p:pic>
        <p:nvPicPr>
          <p:cNvPr id="5" name="Picture 4">
            <a:extLst>
              <a:ext uri="{FF2B5EF4-FFF2-40B4-BE49-F238E27FC236}">
                <a16:creationId xmlns:a16="http://schemas.microsoft.com/office/drawing/2014/main" id="{6C0B4A65-77A0-DCC1-6CFA-F83F1857B9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431" y="2101736"/>
            <a:ext cx="4136809" cy="4603315"/>
          </a:xfrm>
          <a:prstGeom prst="rect">
            <a:avLst/>
          </a:prstGeom>
        </p:spPr>
      </p:pic>
      <p:sp>
        <p:nvSpPr>
          <p:cNvPr id="2" name="Title 1">
            <a:extLst>
              <a:ext uri="{FF2B5EF4-FFF2-40B4-BE49-F238E27FC236}">
                <a16:creationId xmlns:a16="http://schemas.microsoft.com/office/drawing/2014/main" id="{5EF15D84-A160-9D70-14B1-05EB1E8BD90B}"/>
              </a:ext>
            </a:extLst>
          </p:cNvPr>
          <p:cNvSpPr>
            <a:spLocks noGrp="1"/>
          </p:cNvSpPr>
          <p:nvPr>
            <p:ph type="title" idx="4294967295"/>
          </p:nvPr>
        </p:nvSpPr>
        <p:spPr>
          <a:xfrm>
            <a:off x="569457" y="776173"/>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7. Regelmäßige Wartung und Inspektionen</a:t>
            </a:r>
            <a:endParaRPr lang="de-DE" noProof="1">
              <a:effectLst/>
            </a:endParaRPr>
          </a:p>
          <a:p>
            <a:endParaRPr lang="de-DE" noProof="1"/>
          </a:p>
        </p:txBody>
      </p:sp>
    </p:spTree>
    <p:extLst>
      <p:ext uri="{BB962C8B-B14F-4D97-AF65-F5344CB8AC3E}">
        <p14:creationId xmlns:p14="http://schemas.microsoft.com/office/powerpoint/2010/main" val="183386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D807-DAB9-1AB0-3541-504CB006F4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968650-E49A-EC62-296F-09C4430C51A9}"/>
              </a:ext>
            </a:extLst>
          </p:cNvPr>
          <p:cNvSpPr>
            <a:spLocks noGrp="1"/>
          </p:cNvSpPr>
          <p:nvPr>
            <p:ph type="title" idx="4294967295"/>
          </p:nvPr>
        </p:nvSpPr>
        <p:spPr>
          <a:xfrm>
            <a:off x="563671" y="717822"/>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8. Umstellung auf energieeffiziente Beleuchtung – Einführung</a:t>
            </a:r>
            <a:endParaRPr lang="de-DE" noProof="1">
              <a:effectLst/>
            </a:endParaRPr>
          </a:p>
          <a:p>
            <a:endParaRPr lang="de-DE" noProof="1"/>
          </a:p>
        </p:txBody>
      </p:sp>
      <p:sp>
        <p:nvSpPr>
          <p:cNvPr id="4" name="TextBox 3">
            <a:extLst>
              <a:ext uri="{FF2B5EF4-FFF2-40B4-BE49-F238E27FC236}">
                <a16:creationId xmlns:a16="http://schemas.microsoft.com/office/drawing/2014/main" id="{3DEE6772-2864-A659-EF4C-1D84F481CA30}"/>
              </a:ext>
            </a:extLst>
          </p:cNvPr>
          <p:cNvSpPr txBox="1"/>
          <p:nvPr/>
        </p:nvSpPr>
        <p:spPr>
          <a:xfrm>
            <a:off x="563671" y="2906038"/>
            <a:ext cx="11085534" cy="3046988"/>
          </a:xfrm>
          <a:prstGeom prst="rect">
            <a:avLst/>
          </a:prstGeom>
          <a:noFill/>
        </p:spPr>
        <p:txBody>
          <a:bodyPr wrap="square" rtlCol="0">
            <a:spAutoFit/>
          </a:bodyPr>
          <a:lstStyle/>
          <a:p>
            <a:pPr algn="ctr" latinLnBrk="0"/>
            <a:r>
              <a:rPr lang="en-US" sz="4800" i="1">
                <a:solidFill>
                  <a:schemeClr val="accent2"/>
                </a:solidFill>
              </a:rPr>
              <a:t>Was sind die Vorteile </a:t>
            </a:r>
            <a:r>
              <a:rPr lang="en-US" sz="4800" i="1" err="1">
                <a:solidFill>
                  <a:schemeClr val="accent2"/>
                </a:solidFill>
              </a:rPr>
              <a:t>einer</a:t>
            </a:r>
            <a:r>
              <a:rPr lang="en-US" sz="4800" i="1">
                <a:solidFill>
                  <a:schemeClr val="accent2"/>
                </a:solidFill>
              </a:rPr>
              <a:t> </a:t>
            </a:r>
            <a:r>
              <a:rPr lang="en-US" sz="4800" i="1" err="1">
                <a:solidFill>
                  <a:schemeClr val="accent2"/>
                </a:solidFill>
              </a:rPr>
              <a:t>Umstieg</a:t>
            </a:r>
            <a:r>
              <a:rPr lang="en-US" sz="4800" i="1">
                <a:solidFill>
                  <a:schemeClr val="accent2"/>
                </a:solidFill>
              </a:rPr>
              <a:t> auf intelligente und energieeffiziente Beleuchtung? </a:t>
            </a:r>
          </a:p>
          <a:p>
            <a:pPr algn="ctr" latinLnBrk="0"/>
            <a:endParaRPr lang="en-US" sz="4800" i="1">
              <a:solidFill>
                <a:schemeClr val="accent2"/>
              </a:solidFill>
            </a:endParaRPr>
          </a:p>
        </p:txBody>
      </p:sp>
    </p:spTree>
    <p:extLst>
      <p:ext uri="{BB962C8B-B14F-4D97-AF65-F5344CB8AC3E}">
        <p14:creationId xmlns:p14="http://schemas.microsoft.com/office/powerpoint/2010/main" val="1732057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361D24-B993-F460-A104-4A972DC81205}"/>
              </a:ext>
            </a:extLst>
          </p:cNvPr>
          <p:cNvSpPr>
            <a:spLocks noGrp="1"/>
          </p:cNvSpPr>
          <p:nvPr>
            <p:ph type="title" idx="4294967295"/>
          </p:nvPr>
        </p:nvSpPr>
        <p:spPr>
          <a:xfrm>
            <a:off x="838200" y="365125"/>
            <a:ext cx="10515600" cy="1325563"/>
          </a:xfrm>
          <a:prstGeom prst="rect">
            <a:avLst/>
          </a:prstGeom>
        </p:spPr>
        <p:txBody>
          <a:bodyPr/>
          <a:lstStyle/>
          <a:p>
            <a:r>
              <a:rPr lang="de-DE" sz="2800" b="1" noProof="1">
                <a:solidFill>
                  <a:schemeClr val="bg1"/>
                </a:solidFill>
              </a:rPr>
              <a:t>Einführung</a:t>
            </a:r>
          </a:p>
        </p:txBody>
      </p:sp>
      <p:sp>
        <p:nvSpPr>
          <p:cNvPr id="2" name="TextBox 1">
            <a:extLst>
              <a:ext uri="{FF2B5EF4-FFF2-40B4-BE49-F238E27FC236}">
                <a16:creationId xmlns:a16="http://schemas.microsoft.com/office/drawing/2014/main" id="{0FE65402-2D24-4C0B-3A9B-70B199ADCEA8}"/>
              </a:ext>
            </a:extLst>
          </p:cNvPr>
          <p:cNvSpPr txBox="1"/>
          <p:nvPr/>
        </p:nvSpPr>
        <p:spPr>
          <a:xfrm>
            <a:off x="4306868" y="333137"/>
            <a:ext cx="7678453" cy="5539978"/>
          </a:xfrm>
          <a:prstGeom prst="rect">
            <a:avLst/>
          </a:prstGeom>
          <a:noFill/>
        </p:spPr>
        <p:txBody>
          <a:bodyPr wrap="square" rtlCol="0">
            <a:spAutoFit/>
          </a:bodyPr>
          <a:lstStyle/>
          <a:p>
            <a:pPr latinLnBrk="0"/>
            <a:r>
              <a:rPr lang="en-GB" sz="2000" dirty="0"/>
              <a:t>Wenn Sie </a:t>
            </a:r>
            <a:r>
              <a:rPr lang="en-GB" sz="2000" dirty="0" err="1"/>
              <a:t>Eigentümer</a:t>
            </a:r>
            <a:r>
              <a:rPr lang="en-GB" sz="2000" dirty="0"/>
              <a:t> </a:t>
            </a:r>
            <a:r>
              <a:rPr lang="en-GB" sz="2000" dirty="0" err="1"/>
              <a:t>Ihrer</a:t>
            </a:r>
            <a:r>
              <a:rPr lang="en-GB" sz="2000" dirty="0"/>
              <a:t> </a:t>
            </a:r>
            <a:r>
              <a:rPr lang="en-GB" sz="2000" dirty="0" err="1"/>
              <a:t>Immobilie</a:t>
            </a:r>
            <a:r>
              <a:rPr lang="en-GB" sz="2000" dirty="0"/>
              <a:t> </a:t>
            </a:r>
            <a:r>
              <a:rPr lang="en-GB" sz="2000" dirty="0" err="1"/>
              <a:t>sind</a:t>
            </a:r>
            <a:r>
              <a:rPr lang="en-GB" sz="2000" dirty="0"/>
              <a:t> </a:t>
            </a:r>
            <a:r>
              <a:rPr lang="en-GB" sz="2000" dirty="0" err="1"/>
              <a:t>oder</a:t>
            </a:r>
            <a:r>
              <a:rPr lang="en-GB" sz="2000" dirty="0"/>
              <a:t> </a:t>
            </a:r>
            <a:r>
              <a:rPr lang="en-GB" sz="2000" dirty="0" err="1"/>
              <a:t>diese</a:t>
            </a:r>
            <a:r>
              <a:rPr lang="en-GB" sz="2000" dirty="0"/>
              <a:t> an </a:t>
            </a:r>
            <a:r>
              <a:rPr lang="en-GB" sz="2000" dirty="0" err="1"/>
              <a:t>Mieter</a:t>
            </a:r>
            <a:r>
              <a:rPr lang="en-GB" sz="2000" dirty="0"/>
              <a:t> </a:t>
            </a:r>
            <a:r>
              <a:rPr lang="en-GB" sz="2000" dirty="0" err="1"/>
              <a:t>vermieten</a:t>
            </a:r>
            <a:r>
              <a:rPr lang="en-GB" sz="2000" dirty="0"/>
              <a:t>, </a:t>
            </a:r>
            <a:r>
              <a:rPr lang="en-GB" sz="2000" dirty="0" err="1"/>
              <a:t>fragen</a:t>
            </a:r>
            <a:r>
              <a:rPr lang="en-GB" sz="2000" dirty="0"/>
              <a:t> Sie </a:t>
            </a:r>
            <a:r>
              <a:rPr lang="en-GB" sz="2000" dirty="0" err="1"/>
              <a:t>sich</a:t>
            </a:r>
            <a:r>
              <a:rPr lang="en-GB" sz="2000" dirty="0"/>
              <a:t> </a:t>
            </a:r>
            <a:r>
              <a:rPr lang="en-GB" sz="2000" dirty="0" err="1"/>
              <a:t>vielleicht</a:t>
            </a:r>
            <a:r>
              <a:rPr lang="en-GB" sz="2000" dirty="0"/>
              <a:t>, </a:t>
            </a:r>
            <a:r>
              <a:rPr lang="en-GB" sz="2000" dirty="0" err="1"/>
              <a:t>wie</a:t>
            </a:r>
            <a:r>
              <a:rPr lang="en-GB" sz="2000" dirty="0"/>
              <a:t> und </a:t>
            </a:r>
            <a:r>
              <a:rPr lang="en-GB" sz="2000" dirty="0" err="1"/>
              <a:t>warum</a:t>
            </a:r>
            <a:r>
              <a:rPr lang="en-GB" sz="2000" dirty="0"/>
              <a:t> Sie </a:t>
            </a:r>
            <a:r>
              <a:rPr lang="en-GB" sz="2000" dirty="0" err="1"/>
              <a:t>sich</a:t>
            </a:r>
            <a:r>
              <a:rPr lang="en-GB" sz="2000" dirty="0"/>
              <a:t> an der </a:t>
            </a:r>
            <a:r>
              <a:rPr lang="en-GB" sz="2000" dirty="0" err="1"/>
              <a:t>digitalen</a:t>
            </a:r>
            <a:r>
              <a:rPr lang="en-GB" sz="2000" dirty="0"/>
              <a:t> Energiewende </a:t>
            </a:r>
            <a:r>
              <a:rPr lang="en-GB" sz="2000" dirty="0" err="1"/>
              <a:t>beteiligen</a:t>
            </a:r>
            <a:r>
              <a:rPr lang="en-GB" sz="2000" dirty="0"/>
              <a:t> </a:t>
            </a:r>
            <a:r>
              <a:rPr lang="en-GB" sz="2000" dirty="0" err="1"/>
              <a:t>sollten</a:t>
            </a:r>
            <a:r>
              <a:rPr lang="en-GB" sz="2000" dirty="0"/>
              <a:t>. </a:t>
            </a:r>
          </a:p>
          <a:p>
            <a:pPr latinLnBrk="0"/>
            <a:endParaRPr lang="en-GB" sz="700" dirty="0"/>
          </a:p>
          <a:p>
            <a:pPr latinLnBrk="0"/>
            <a:r>
              <a:rPr lang="en-GB" sz="2000" dirty="0"/>
              <a:t>Die </a:t>
            </a:r>
            <a:r>
              <a:rPr lang="en-GB" sz="2000" dirty="0" err="1"/>
              <a:t>digitale</a:t>
            </a:r>
            <a:r>
              <a:rPr lang="en-GB" sz="2000" dirty="0"/>
              <a:t> Energiewende </a:t>
            </a:r>
            <a:r>
              <a:rPr lang="en-GB" sz="2000" dirty="0" err="1"/>
              <a:t>ermöglicht</a:t>
            </a:r>
            <a:r>
              <a:rPr lang="en-GB" sz="2000" dirty="0"/>
              <a:t> es Ihnen und </a:t>
            </a:r>
            <a:r>
              <a:rPr lang="en-GB" sz="2000" dirty="0" err="1"/>
              <a:t>Ihren</a:t>
            </a:r>
            <a:r>
              <a:rPr lang="en-GB" sz="2000" dirty="0"/>
              <a:t> </a:t>
            </a:r>
            <a:r>
              <a:rPr lang="en-GB" sz="2000" dirty="0" err="1"/>
              <a:t>Mietern</a:t>
            </a:r>
            <a:r>
              <a:rPr lang="en-GB" sz="2000" dirty="0"/>
              <a:t>, </a:t>
            </a:r>
            <a:r>
              <a:rPr lang="en-GB" sz="2000" dirty="0" err="1"/>
              <a:t>Ihren</a:t>
            </a:r>
            <a:r>
              <a:rPr lang="en-GB" sz="2000" dirty="0"/>
              <a:t> </a:t>
            </a:r>
            <a:r>
              <a:rPr lang="en-GB" sz="2000" dirty="0" err="1"/>
              <a:t>Energieverbrauch</a:t>
            </a:r>
            <a:r>
              <a:rPr lang="en-GB" sz="2000" dirty="0"/>
              <a:t> </a:t>
            </a:r>
            <a:r>
              <a:rPr lang="en-GB" sz="2000" dirty="0" err="1"/>
              <a:t>besser</a:t>
            </a:r>
            <a:r>
              <a:rPr lang="en-GB" sz="2000" dirty="0"/>
              <a:t> </a:t>
            </a:r>
            <a:r>
              <a:rPr lang="en-GB" sz="2000" dirty="0" err="1"/>
              <a:t>zu</a:t>
            </a:r>
            <a:r>
              <a:rPr lang="en-GB" sz="2000" dirty="0"/>
              <a:t> verstehen. Durch dieses </a:t>
            </a:r>
            <a:r>
              <a:rPr lang="en-GB" sz="2000" dirty="0" err="1"/>
              <a:t>Verständnis</a:t>
            </a:r>
            <a:r>
              <a:rPr lang="en-GB" sz="2000" dirty="0"/>
              <a:t> </a:t>
            </a:r>
            <a:r>
              <a:rPr lang="en-GB" sz="2000" dirty="0" err="1"/>
              <a:t>können</a:t>
            </a:r>
            <a:r>
              <a:rPr lang="en-GB" sz="2000" dirty="0"/>
              <a:t> </a:t>
            </a:r>
            <a:r>
              <a:rPr lang="en-GB" sz="2000" dirty="0" err="1"/>
              <a:t>wir</a:t>
            </a:r>
            <a:r>
              <a:rPr lang="en-GB" sz="2000" dirty="0"/>
              <a:t> </a:t>
            </a:r>
            <a:r>
              <a:rPr lang="en-GB" sz="2000" dirty="0" err="1"/>
              <a:t>fundierte</a:t>
            </a:r>
            <a:r>
              <a:rPr lang="en-GB" sz="2000" dirty="0"/>
              <a:t> </a:t>
            </a:r>
            <a:r>
              <a:rPr lang="en-GB" sz="2000" dirty="0" err="1"/>
              <a:t>Entscheidungen</a:t>
            </a:r>
            <a:r>
              <a:rPr lang="en-GB" sz="2000" dirty="0"/>
              <a:t> </a:t>
            </a:r>
            <a:r>
              <a:rPr lang="en-GB" sz="2000" dirty="0" err="1"/>
              <a:t>darüber</a:t>
            </a:r>
            <a:r>
              <a:rPr lang="en-GB" sz="2000" dirty="0"/>
              <a:t> </a:t>
            </a:r>
            <a:r>
              <a:rPr lang="en-GB" sz="2000" dirty="0" err="1"/>
              <a:t>treffen</a:t>
            </a:r>
            <a:r>
              <a:rPr lang="en-GB" sz="2000" dirty="0"/>
              <a:t>, </a:t>
            </a:r>
            <a:r>
              <a:rPr lang="en-GB" sz="2000" dirty="0" err="1"/>
              <a:t>wie</a:t>
            </a:r>
            <a:r>
              <a:rPr lang="en-GB" sz="2000" dirty="0"/>
              <a:t> </a:t>
            </a:r>
            <a:r>
              <a:rPr lang="en-GB" sz="2000" dirty="0" err="1"/>
              <a:t>wir</a:t>
            </a:r>
            <a:r>
              <a:rPr lang="en-GB" sz="2000" dirty="0"/>
              <a:t> Energie </a:t>
            </a:r>
            <a:r>
              <a:rPr lang="en-GB" sz="2000" dirty="0" err="1"/>
              <a:t>sparen</a:t>
            </a:r>
            <a:r>
              <a:rPr lang="en-GB" sz="2000" dirty="0"/>
              <a:t> </a:t>
            </a:r>
            <a:r>
              <a:rPr lang="en-GB" sz="2000" dirty="0" err="1"/>
              <a:t>können</a:t>
            </a:r>
            <a:r>
              <a:rPr lang="en-GB" sz="2000" dirty="0"/>
              <a:t>, </a:t>
            </a:r>
            <a:r>
              <a:rPr lang="en-GB" sz="2000" dirty="0" err="1"/>
              <a:t>ohne</a:t>
            </a:r>
            <a:r>
              <a:rPr lang="en-GB" sz="2000" dirty="0"/>
              <a:t> </a:t>
            </a:r>
            <a:r>
              <a:rPr lang="en-GB" sz="2000" dirty="0" err="1"/>
              <a:t>dabei</a:t>
            </a:r>
            <a:r>
              <a:rPr lang="en-GB" sz="2000" dirty="0"/>
              <a:t> auf </a:t>
            </a:r>
            <a:r>
              <a:rPr lang="en-GB" sz="2000" dirty="0" err="1"/>
              <a:t>Komfort</a:t>
            </a:r>
            <a:r>
              <a:rPr lang="en-GB" sz="2000" dirty="0"/>
              <a:t> </a:t>
            </a:r>
            <a:r>
              <a:rPr lang="en-GB" sz="2000" dirty="0" err="1"/>
              <a:t>verzichten</a:t>
            </a:r>
            <a:r>
              <a:rPr lang="en-GB" sz="2000" dirty="0"/>
              <a:t> </a:t>
            </a:r>
            <a:r>
              <a:rPr lang="en-GB" sz="2000" dirty="0" err="1"/>
              <a:t>zu</a:t>
            </a:r>
            <a:r>
              <a:rPr lang="en-GB" sz="2000" dirty="0"/>
              <a:t> </a:t>
            </a:r>
            <a:r>
              <a:rPr lang="en-GB" sz="2000" dirty="0" err="1"/>
              <a:t>müssen</a:t>
            </a:r>
            <a:r>
              <a:rPr lang="en-GB" sz="2000" dirty="0"/>
              <a:t>. </a:t>
            </a:r>
            <a:r>
              <a:rPr lang="en-GB" sz="2000" dirty="0" err="1"/>
              <a:t>Investitionen</a:t>
            </a:r>
            <a:r>
              <a:rPr lang="en-GB" sz="2000" dirty="0"/>
              <a:t> in </a:t>
            </a:r>
            <a:r>
              <a:rPr lang="en-GB" sz="2000" dirty="0" err="1"/>
              <a:t>Ihre</a:t>
            </a:r>
            <a:r>
              <a:rPr lang="en-GB" sz="2000" dirty="0"/>
              <a:t> </a:t>
            </a:r>
            <a:r>
              <a:rPr lang="en-GB" sz="2000" dirty="0" err="1"/>
              <a:t>Immobilie</a:t>
            </a:r>
            <a:r>
              <a:rPr lang="en-GB" sz="2000" dirty="0"/>
              <a:t> </a:t>
            </a:r>
            <a:r>
              <a:rPr lang="en-GB" sz="2000" dirty="0" err="1"/>
              <a:t>können</a:t>
            </a:r>
            <a:r>
              <a:rPr lang="en-GB" sz="2000" dirty="0"/>
              <a:t> </a:t>
            </a:r>
            <a:r>
              <a:rPr lang="en-GB" sz="2000" dirty="0" err="1"/>
              <a:t>auch</a:t>
            </a:r>
            <a:r>
              <a:rPr lang="en-GB" sz="2000" dirty="0"/>
              <a:t> </a:t>
            </a:r>
            <a:r>
              <a:rPr lang="en-GB" sz="2000" dirty="0" err="1"/>
              <a:t>langfristig</a:t>
            </a:r>
            <a:r>
              <a:rPr lang="en-GB" sz="2000" dirty="0"/>
              <a:t> </a:t>
            </a:r>
            <a:r>
              <a:rPr lang="en-GB" sz="2000" dirty="0" err="1"/>
              <a:t>zu</a:t>
            </a:r>
            <a:r>
              <a:rPr lang="en-GB" sz="2000" dirty="0"/>
              <a:t> </a:t>
            </a:r>
            <a:r>
              <a:rPr lang="en-GB" sz="2000" dirty="0" err="1"/>
              <a:t>erheblichen</a:t>
            </a:r>
            <a:r>
              <a:rPr lang="en-GB" sz="2000" dirty="0"/>
              <a:t> </a:t>
            </a:r>
            <a:r>
              <a:rPr lang="en-GB" sz="2000" dirty="0" err="1"/>
              <a:t>Einsparungen</a:t>
            </a:r>
            <a:r>
              <a:rPr lang="en-GB" sz="2000" dirty="0"/>
              <a:t> </a:t>
            </a:r>
            <a:r>
              <a:rPr lang="en-GB" sz="2000" dirty="0" err="1"/>
              <a:t>führen</a:t>
            </a:r>
            <a:r>
              <a:rPr lang="en-GB" sz="2000" dirty="0"/>
              <a:t>! </a:t>
            </a:r>
          </a:p>
          <a:p>
            <a:pPr latinLnBrk="0"/>
            <a:endParaRPr lang="en-GB" sz="700" dirty="0"/>
          </a:p>
          <a:p>
            <a:pPr latinLnBrk="0"/>
            <a:r>
              <a:rPr lang="en-GB" sz="2000" dirty="0"/>
              <a:t>In </a:t>
            </a:r>
            <a:r>
              <a:rPr lang="en-GB" sz="2000" dirty="0" err="1"/>
              <a:t>dieser</a:t>
            </a:r>
            <a:r>
              <a:rPr lang="en-GB" sz="2000" dirty="0"/>
              <a:t> </a:t>
            </a:r>
            <a:r>
              <a:rPr lang="en-GB" sz="2000" dirty="0" err="1"/>
              <a:t>kurzen</a:t>
            </a:r>
            <a:r>
              <a:rPr lang="en-GB" sz="2000" dirty="0"/>
              <a:t> </a:t>
            </a:r>
            <a:r>
              <a:rPr lang="en-GB" sz="2000" dirty="0" err="1"/>
              <a:t>Präsentation</a:t>
            </a:r>
            <a:r>
              <a:rPr lang="en-GB" sz="2000" dirty="0"/>
              <a:t> </a:t>
            </a:r>
            <a:r>
              <a:rPr lang="en-GB" sz="2000" dirty="0" err="1"/>
              <a:t>gehen</a:t>
            </a:r>
            <a:r>
              <a:rPr lang="en-GB" sz="2000" dirty="0"/>
              <a:t> </a:t>
            </a:r>
            <a:r>
              <a:rPr lang="en-GB" sz="2000" dirty="0" err="1"/>
              <a:t>wir</a:t>
            </a:r>
            <a:r>
              <a:rPr lang="en-GB" sz="2000" dirty="0"/>
              <a:t> auf </a:t>
            </a:r>
            <a:r>
              <a:rPr lang="en-GB" sz="2000" dirty="0" err="1"/>
              <a:t>folgende</a:t>
            </a:r>
            <a:r>
              <a:rPr lang="en-GB" sz="2000" dirty="0"/>
              <a:t> </a:t>
            </a:r>
            <a:r>
              <a:rPr lang="en-GB" sz="2000" dirty="0" err="1"/>
              <a:t>Fragen</a:t>
            </a:r>
            <a:r>
              <a:rPr lang="en-GB" sz="2000" dirty="0"/>
              <a:t> </a:t>
            </a:r>
            <a:r>
              <a:rPr lang="en-GB" sz="2000" dirty="0" err="1"/>
              <a:t>ein</a:t>
            </a:r>
            <a:r>
              <a:rPr lang="en-GB" sz="2000" dirty="0"/>
              <a:t>: </a:t>
            </a:r>
          </a:p>
          <a:p>
            <a:pPr marL="457200" indent="-457200" latinLnBrk="0">
              <a:buChar char="•"/>
            </a:pPr>
            <a:r>
              <a:rPr lang="en-GB" sz="2000" dirty="0" err="1"/>
              <a:t>Warum</a:t>
            </a:r>
            <a:r>
              <a:rPr lang="en-GB" sz="2000" dirty="0"/>
              <a:t> Sie in </a:t>
            </a:r>
            <a:r>
              <a:rPr lang="en-GB" sz="2000" dirty="0" err="1"/>
              <a:t>digitale</a:t>
            </a:r>
            <a:r>
              <a:rPr lang="en-GB" sz="2000" dirty="0"/>
              <a:t> </a:t>
            </a:r>
            <a:r>
              <a:rPr lang="en-GB" sz="2000" dirty="0" err="1"/>
              <a:t>Energietechnologien</a:t>
            </a:r>
            <a:r>
              <a:rPr lang="en-GB" sz="2000" dirty="0"/>
              <a:t> </a:t>
            </a:r>
            <a:r>
              <a:rPr lang="en-GB" sz="2000" dirty="0" err="1"/>
              <a:t>investieren</a:t>
            </a:r>
            <a:r>
              <a:rPr lang="en-GB" sz="2000" dirty="0"/>
              <a:t> </a:t>
            </a:r>
            <a:r>
              <a:rPr lang="en-GB" sz="2000" dirty="0" err="1"/>
              <a:t>sollten</a:t>
            </a:r>
            <a:r>
              <a:rPr lang="en-GB" sz="2000" dirty="0"/>
              <a:t>. </a:t>
            </a:r>
          </a:p>
          <a:p>
            <a:pPr marL="457200" indent="-457200" latinLnBrk="0">
              <a:buChar char="•"/>
            </a:pPr>
            <a:r>
              <a:rPr lang="en-GB" sz="2000" dirty="0" err="1"/>
              <a:t>Chancen</a:t>
            </a:r>
            <a:r>
              <a:rPr lang="en-GB" sz="2000" dirty="0"/>
              <a:t> und </a:t>
            </a:r>
            <a:r>
              <a:rPr lang="en-GB" sz="2000" dirty="0" err="1"/>
              <a:t>Vorteile</a:t>
            </a:r>
            <a:r>
              <a:rPr lang="en-GB" sz="2000" dirty="0"/>
              <a:t> </a:t>
            </a:r>
            <a:r>
              <a:rPr lang="en-GB" sz="2000" dirty="0" err="1"/>
              <a:t>einer</a:t>
            </a:r>
            <a:r>
              <a:rPr lang="en-GB" sz="2000" dirty="0"/>
              <a:t> </a:t>
            </a:r>
            <a:r>
              <a:rPr lang="en-GB" sz="2000" dirty="0" err="1"/>
              <a:t>Investition</a:t>
            </a:r>
            <a:r>
              <a:rPr lang="en-GB" sz="2000" dirty="0"/>
              <a:t> in </a:t>
            </a:r>
            <a:r>
              <a:rPr lang="en-GB" sz="2000" dirty="0" err="1"/>
              <a:t>Ihre</a:t>
            </a:r>
            <a:r>
              <a:rPr lang="en-GB" sz="2000" dirty="0"/>
              <a:t> </a:t>
            </a:r>
            <a:r>
              <a:rPr lang="en-GB" sz="2000" dirty="0" err="1"/>
              <a:t>Immobilie</a:t>
            </a:r>
            <a:r>
              <a:rPr lang="en-GB" sz="2000" dirty="0"/>
              <a:t>. </a:t>
            </a:r>
          </a:p>
          <a:p>
            <a:pPr marL="457200" indent="-457200" latinLnBrk="0">
              <a:buChar char="•"/>
            </a:pPr>
            <a:r>
              <a:rPr lang="en-GB" sz="2000" dirty="0" err="1"/>
              <a:t>Einfache</a:t>
            </a:r>
            <a:r>
              <a:rPr lang="en-GB" sz="2000" dirty="0"/>
              <a:t> </a:t>
            </a:r>
            <a:r>
              <a:rPr lang="en-GB" sz="2000" dirty="0" err="1"/>
              <a:t>Schritte</a:t>
            </a:r>
            <a:r>
              <a:rPr lang="en-GB" sz="2000" dirty="0"/>
              <a:t>, </a:t>
            </a:r>
            <a:r>
              <a:rPr lang="en-GB" sz="2000" dirty="0" err="1"/>
              <a:t>mit</a:t>
            </a:r>
            <a:r>
              <a:rPr lang="en-GB" sz="2000" dirty="0"/>
              <a:t> </a:t>
            </a:r>
            <a:r>
              <a:rPr lang="en-GB" sz="2000" dirty="0" err="1"/>
              <a:t>denen</a:t>
            </a:r>
            <a:r>
              <a:rPr lang="en-GB" sz="2000" dirty="0"/>
              <a:t> Sie </a:t>
            </a:r>
            <a:r>
              <a:rPr lang="en-GB" sz="2000" dirty="0" err="1"/>
              <a:t>Ihren</a:t>
            </a:r>
            <a:r>
              <a:rPr lang="en-GB" sz="2000" dirty="0"/>
              <a:t> </a:t>
            </a:r>
            <a:r>
              <a:rPr lang="en-GB" sz="2000" dirty="0" err="1"/>
              <a:t>Energieverbrauch</a:t>
            </a:r>
            <a:r>
              <a:rPr lang="en-GB" sz="2000" dirty="0"/>
              <a:t> verstehen und </a:t>
            </a:r>
            <a:r>
              <a:rPr lang="en-GB" sz="2000" dirty="0" err="1"/>
              <a:t>reduzieren</a:t>
            </a:r>
            <a:r>
              <a:rPr lang="en-GB" sz="2000" dirty="0"/>
              <a:t> und </a:t>
            </a:r>
            <a:r>
              <a:rPr lang="en-GB" sz="2000" dirty="0" err="1"/>
              <a:t>möglicherweise</a:t>
            </a:r>
            <a:r>
              <a:rPr lang="en-GB" sz="2000" dirty="0"/>
              <a:t> Geld </a:t>
            </a:r>
            <a:r>
              <a:rPr lang="en-GB" sz="2000" dirty="0" err="1"/>
              <a:t>sparen</a:t>
            </a:r>
            <a:r>
              <a:rPr lang="en-GB" sz="2000" dirty="0"/>
              <a:t> </a:t>
            </a:r>
            <a:r>
              <a:rPr lang="en-GB" sz="2000" dirty="0" err="1"/>
              <a:t>können</a:t>
            </a:r>
            <a:r>
              <a:rPr lang="en-GB" sz="2000" dirty="0"/>
              <a:t>.</a:t>
            </a:r>
          </a:p>
          <a:p>
            <a:pPr marL="457200" indent="-457200" latinLnBrk="0">
              <a:buChar char="•"/>
            </a:pPr>
            <a:r>
              <a:rPr lang="en-GB" sz="2000" dirty="0"/>
              <a:t>Wenn Sie </a:t>
            </a:r>
            <a:r>
              <a:rPr lang="en-GB" sz="2000" dirty="0" err="1"/>
              <a:t>Ihre</a:t>
            </a:r>
            <a:r>
              <a:rPr lang="en-GB" sz="2000" dirty="0"/>
              <a:t> </a:t>
            </a:r>
            <a:r>
              <a:rPr lang="en-GB" sz="2000" dirty="0" err="1"/>
              <a:t>Immobilie</a:t>
            </a:r>
            <a:r>
              <a:rPr lang="en-GB" sz="2000" dirty="0"/>
              <a:t> </a:t>
            </a:r>
            <a:r>
              <a:rPr lang="en-GB" sz="2000" dirty="0" err="1"/>
              <a:t>vermieten</a:t>
            </a:r>
            <a:r>
              <a:rPr lang="en-GB" sz="2000" dirty="0"/>
              <a:t>, </a:t>
            </a:r>
            <a:r>
              <a:rPr lang="en-GB" sz="2000" dirty="0" err="1"/>
              <a:t>wie</a:t>
            </a:r>
            <a:r>
              <a:rPr lang="en-GB" sz="2000" dirty="0"/>
              <a:t> Sie </a:t>
            </a:r>
            <a:r>
              <a:rPr lang="en-GB" sz="2000" dirty="0" err="1"/>
              <a:t>Ihre</a:t>
            </a:r>
            <a:r>
              <a:rPr lang="en-GB" sz="2000" dirty="0"/>
              <a:t> </a:t>
            </a:r>
            <a:r>
              <a:rPr lang="en-GB" sz="2000" dirty="0" err="1"/>
              <a:t>Mieter</a:t>
            </a:r>
            <a:r>
              <a:rPr lang="en-GB" sz="2000" dirty="0"/>
              <a:t> </a:t>
            </a:r>
            <a:r>
              <a:rPr lang="en-GB" sz="2000" dirty="0" err="1"/>
              <a:t>dabei</a:t>
            </a:r>
            <a:r>
              <a:rPr lang="en-GB" sz="2000" dirty="0"/>
              <a:t> </a:t>
            </a:r>
            <a:r>
              <a:rPr lang="en-GB" sz="2000" dirty="0" err="1"/>
              <a:t>unterstützen</a:t>
            </a:r>
            <a:r>
              <a:rPr lang="en-GB" sz="2000" dirty="0"/>
              <a:t> </a:t>
            </a:r>
            <a:r>
              <a:rPr lang="en-GB" sz="2000" dirty="0" err="1"/>
              <a:t>können</a:t>
            </a:r>
            <a:r>
              <a:rPr lang="en-GB" sz="2000" dirty="0"/>
              <a:t>, Energie </a:t>
            </a:r>
            <a:r>
              <a:rPr lang="en-GB" sz="2000" dirty="0" err="1"/>
              <a:t>zu</a:t>
            </a:r>
            <a:r>
              <a:rPr lang="en-GB" sz="2000" dirty="0"/>
              <a:t> </a:t>
            </a:r>
            <a:r>
              <a:rPr lang="en-GB" sz="2000" dirty="0" err="1"/>
              <a:t>sparen</a:t>
            </a:r>
            <a:r>
              <a:rPr lang="en-GB" sz="2000" dirty="0"/>
              <a:t>. </a:t>
            </a:r>
          </a:p>
          <a:p>
            <a:pPr latinLnBrk="0"/>
            <a:endParaRPr lang="en-GB" sz="2000" dirty="0"/>
          </a:p>
        </p:txBody>
      </p:sp>
      <p:pic>
        <p:nvPicPr>
          <p:cNvPr id="3" name="Google Shape;97;p2">
            <a:extLst>
              <a:ext uri="{FF2B5EF4-FFF2-40B4-BE49-F238E27FC236}">
                <a16:creationId xmlns:a16="http://schemas.microsoft.com/office/drawing/2014/main" id="{E0824120-B2DC-DB41-8E97-86CAA2E28F5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Tree>
    <p:extLst>
      <p:ext uri="{BB962C8B-B14F-4D97-AF65-F5344CB8AC3E}">
        <p14:creationId xmlns:p14="http://schemas.microsoft.com/office/powerpoint/2010/main" val="354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92EE8-091B-0FE0-B4BE-A7D17AA556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B35A1-50A2-9344-4C19-FE53E688B229}"/>
              </a:ext>
            </a:extLst>
          </p:cNvPr>
          <p:cNvSpPr>
            <a:spLocks noGrp="1"/>
          </p:cNvSpPr>
          <p:nvPr>
            <p:ph type="title" idx="4294967295"/>
          </p:nvPr>
        </p:nvSpPr>
        <p:spPr>
          <a:xfrm>
            <a:off x="485503" y="704759"/>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8. Umstieg auf energieeffiziente Beleuchtung </a:t>
            </a:r>
            <a:endParaRPr lang="de-DE" noProof="1">
              <a:effectLst/>
            </a:endParaRPr>
          </a:p>
          <a:p>
            <a:endParaRPr lang="de-DE" noProof="1"/>
          </a:p>
        </p:txBody>
      </p:sp>
      <p:sp>
        <p:nvSpPr>
          <p:cNvPr id="4" name="TextBox 3">
            <a:extLst>
              <a:ext uri="{FF2B5EF4-FFF2-40B4-BE49-F238E27FC236}">
                <a16:creationId xmlns:a16="http://schemas.microsoft.com/office/drawing/2014/main" id="{18C55726-5E4A-A0F6-F79D-6164468DD29C}"/>
              </a:ext>
            </a:extLst>
          </p:cNvPr>
          <p:cNvSpPr txBox="1"/>
          <p:nvPr/>
        </p:nvSpPr>
        <p:spPr>
          <a:xfrm>
            <a:off x="5917233" y="2138421"/>
            <a:ext cx="5897285" cy="4154984"/>
          </a:xfrm>
          <a:prstGeom prst="rect">
            <a:avLst/>
          </a:prstGeom>
          <a:noFill/>
        </p:spPr>
        <p:txBody>
          <a:bodyPr wrap="square" rtlCol="0">
            <a:spAutoFit/>
          </a:bodyPr>
          <a:lstStyle/>
          <a:p>
            <a:pPr marL="457200" indent="-457200" latinLnBrk="0">
              <a:buChar char="•"/>
            </a:pPr>
            <a:r>
              <a:rPr lang="en-US" sz="2400">
                <a:solidFill>
                  <a:srgbClr val="2B2C30"/>
                </a:solidFill>
                <a:ea typeface="Public Sans"/>
                <a:cs typeface="Segoe UI"/>
              </a:rPr>
              <a:t>Leuchtdiodenlampen (LED) verbrauchen deutlich weniger Energie und haben eine längere Lebensdauer, wodurch Wartungskosten und Energieverbrauch gesenkt werden.</a:t>
            </a:r>
          </a:p>
          <a:p>
            <a:pPr marL="457200" indent="-457200" latinLnBrk="0">
              <a:buFontTx/>
              <a:buChar char="•"/>
            </a:pPr>
            <a:r>
              <a:rPr lang="en-US" sz="2400">
                <a:solidFill>
                  <a:srgbClr val="2B2C30"/>
                </a:solidFill>
                <a:ea typeface="Public Sans"/>
                <a:cs typeface="Segoe UI"/>
              </a:rPr>
              <a:t>Erwägen Sie, herkömmliche Glühlampen durch intelligente und energieeffiziente LED-Beleuchtung zu ersetzen. </a:t>
            </a:r>
          </a:p>
          <a:p>
            <a:pPr marL="457200" indent="-457200" latinLnBrk="0">
              <a:buChar char="•"/>
            </a:pPr>
            <a:r>
              <a:rPr lang="en-US" sz="2400">
                <a:solidFill>
                  <a:srgbClr val="2B2C30"/>
                </a:solidFill>
                <a:cs typeface="Segoe UI"/>
              </a:rPr>
              <a:t>Intelligente Lampen können das Bewusstsein für den Energieverbrauch schärfen und zum Energiesparen anregen, da sie ferngesteuert werden können.  </a:t>
            </a:r>
          </a:p>
        </p:txBody>
      </p:sp>
      <p:pic>
        <p:nvPicPr>
          <p:cNvPr id="5" name="Picture 4">
            <a:extLst>
              <a:ext uri="{FF2B5EF4-FFF2-40B4-BE49-F238E27FC236}">
                <a16:creationId xmlns:a16="http://schemas.microsoft.com/office/drawing/2014/main" id="{F39CB6B6-9BB0-0902-DE11-18FF7F51B26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434812"/>
            <a:ext cx="5252581" cy="3939436"/>
          </a:xfrm>
          <a:prstGeom prst="rect">
            <a:avLst/>
          </a:prstGeom>
        </p:spPr>
      </p:pic>
    </p:spTree>
    <p:extLst>
      <p:ext uri="{BB962C8B-B14F-4D97-AF65-F5344CB8AC3E}">
        <p14:creationId xmlns:p14="http://schemas.microsoft.com/office/powerpoint/2010/main" val="31573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F82FF-2403-0C51-C25B-F24163585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40BAAC-901C-2533-E07E-F4ABBE8AC778}"/>
              </a:ext>
            </a:extLst>
          </p:cNvPr>
          <p:cNvSpPr>
            <a:spLocks noGrp="1"/>
          </p:cNvSpPr>
          <p:nvPr>
            <p:ph type="title" idx="4294967295"/>
          </p:nvPr>
        </p:nvSpPr>
        <p:spPr>
          <a:xfrm>
            <a:off x="749280" y="783137"/>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9. Einsatz von Lösungen für erneuerbare Energien </a:t>
            </a:r>
            <a:endParaRPr lang="de-DE" noProof="1">
              <a:effectLst/>
            </a:endParaRPr>
          </a:p>
          <a:p>
            <a:endParaRPr lang="de-DE" noProof="1"/>
          </a:p>
        </p:txBody>
      </p:sp>
      <p:sp>
        <p:nvSpPr>
          <p:cNvPr id="4" name="TextBox 3">
            <a:extLst>
              <a:ext uri="{FF2B5EF4-FFF2-40B4-BE49-F238E27FC236}">
                <a16:creationId xmlns:a16="http://schemas.microsoft.com/office/drawing/2014/main" id="{25E5C836-0C4E-2B70-2559-800920D4B8CB}"/>
              </a:ext>
            </a:extLst>
          </p:cNvPr>
          <p:cNvSpPr txBox="1"/>
          <p:nvPr/>
        </p:nvSpPr>
        <p:spPr>
          <a:xfrm>
            <a:off x="377482" y="2693096"/>
            <a:ext cx="11259196" cy="2308324"/>
          </a:xfrm>
          <a:prstGeom prst="rect">
            <a:avLst/>
          </a:prstGeom>
          <a:noFill/>
        </p:spPr>
        <p:txBody>
          <a:bodyPr wrap="square" rtlCol="0">
            <a:spAutoFit/>
          </a:bodyPr>
          <a:lstStyle/>
          <a:p>
            <a:pPr algn="ctr" latinLnBrk="0"/>
            <a:r>
              <a:rPr lang="en-US" sz="4800" i="1">
                <a:solidFill>
                  <a:schemeClr val="accent2"/>
                </a:solidFill>
              </a:rPr>
              <a:t>Was sind die Vorteile der Umsetzung von Lösungen für erneuerbare Energien?</a:t>
            </a:r>
          </a:p>
          <a:p>
            <a:pPr algn="ctr" latinLnBrk="0"/>
            <a:endParaRPr lang="en-US" sz="4800" i="1">
              <a:solidFill>
                <a:schemeClr val="accent2"/>
              </a:solidFill>
            </a:endParaRPr>
          </a:p>
        </p:txBody>
      </p:sp>
    </p:spTree>
    <p:extLst>
      <p:ext uri="{BB962C8B-B14F-4D97-AF65-F5344CB8AC3E}">
        <p14:creationId xmlns:p14="http://schemas.microsoft.com/office/powerpoint/2010/main" val="4252467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F51B-8541-BED7-1085-2608B37A20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DC311A-63E6-AD38-E85F-2277301254D9}"/>
              </a:ext>
            </a:extLst>
          </p:cNvPr>
          <p:cNvSpPr>
            <a:spLocks noGrp="1"/>
          </p:cNvSpPr>
          <p:nvPr>
            <p:ph type="title" idx="4294967295"/>
          </p:nvPr>
        </p:nvSpPr>
        <p:spPr>
          <a:xfrm>
            <a:off x="517743" y="757010"/>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9. Umsetzung von Lösungen für erneuerbare Energien </a:t>
            </a:r>
            <a:endParaRPr lang="de-DE" noProof="1">
              <a:effectLst/>
            </a:endParaRPr>
          </a:p>
          <a:p>
            <a:endParaRPr lang="de-DE" noProof="1"/>
          </a:p>
        </p:txBody>
      </p:sp>
      <p:sp>
        <p:nvSpPr>
          <p:cNvPr id="4" name="TextBox 3">
            <a:extLst>
              <a:ext uri="{FF2B5EF4-FFF2-40B4-BE49-F238E27FC236}">
                <a16:creationId xmlns:a16="http://schemas.microsoft.com/office/drawing/2014/main" id="{98F002ED-7076-C12C-76BA-4FEBBC6F2705}"/>
              </a:ext>
            </a:extLst>
          </p:cNvPr>
          <p:cNvSpPr txBox="1"/>
          <p:nvPr/>
        </p:nvSpPr>
        <p:spPr>
          <a:xfrm>
            <a:off x="5599134" y="1978208"/>
            <a:ext cx="6075123" cy="3785652"/>
          </a:xfrm>
          <a:prstGeom prst="rect">
            <a:avLst/>
          </a:prstGeom>
          <a:noFill/>
        </p:spPr>
        <p:txBody>
          <a:bodyPr wrap="square" rtlCol="0">
            <a:spAutoFit/>
          </a:bodyPr>
          <a:lstStyle/>
          <a:p>
            <a:pPr marL="457200" indent="-457200" latinLnBrk="0">
              <a:buChar char="•"/>
            </a:pPr>
            <a:r>
              <a:rPr lang="en-US" sz="2000">
                <a:solidFill>
                  <a:srgbClr val="2B2C30"/>
                </a:solidFill>
                <a:ea typeface="Public Sans"/>
                <a:cs typeface="Segoe UI"/>
              </a:rPr>
              <a:t>Lösungen für erneuerbare Energien – wie die Installation von Solarzellen oder Windkraftanlagen – unterstützen die Erzeugung sauberer Energie.</a:t>
            </a:r>
          </a:p>
          <a:p>
            <a:pPr marL="457200" indent="-457200" latinLnBrk="0">
              <a:buChar char="•"/>
            </a:pPr>
            <a:r>
              <a:rPr lang="en-US" sz="2000">
                <a:solidFill>
                  <a:srgbClr val="2B2C30"/>
                </a:solidFill>
                <a:ea typeface="Public Sans"/>
                <a:cs typeface="Segoe UI"/>
              </a:rPr>
              <a:t>Durch die Verringerung der Abhängigkeit vom Stromnetz und niedrigere Energiekosten können Sie Geld sparen. </a:t>
            </a:r>
          </a:p>
          <a:p>
            <a:pPr marL="457200" indent="-457200" latinLnBrk="0">
              <a:buChar char="•"/>
            </a:pPr>
            <a:r>
              <a:rPr lang="en-US" sz="2000">
                <a:solidFill>
                  <a:srgbClr val="2B2C30"/>
                </a:solidFill>
                <a:ea typeface="Public Sans"/>
                <a:cs typeface="Segoe UI"/>
              </a:rPr>
              <a:t>Lösungen für erneuerbare Energien können umweltbewusste Mieter oder potenzielle Käufer ansprechen, wenn Sie Ihr Haus verkaufen.</a:t>
            </a:r>
          </a:p>
          <a:p>
            <a:pPr marL="457200" indent="-457200" latinLnBrk="0">
              <a:buChar char="•"/>
            </a:pPr>
            <a:r>
              <a:rPr lang="en-US" sz="2000">
                <a:solidFill>
                  <a:srgbClr val="2B2C30"/>
                </a:solidFill>
                <a:ea typeface="Public Sans"/>
                <a:cs typeface="Segoe UI"/>
              </a:rPr>
              <a:t>Relevante Ratschläge für alle Hausbesitzer finden Sie unter </a:t>
            </a:r>
            <a:r>
              <a:rPr lang="en-US" sz="2000">
                <a:solidFill>
                  <a:srgbClr val="2B2C30"/>
                </a:solidFill>
                <a:ea typeface="Public Sans"/>
                <a:cs typeface="Segoe UI"/>
                <a:hlinkClick r:id="rId3"/>
              </a:rPr>
              <a:t>„Wie Vermieter energieeffiziente Immobilien schaffen können</a:t>
            </a:r>
            <a:r>
              <a:rPr lang="en-US" sz="2000">
                <a:solidFill>
                  <a:srgbClr val="2B2C30"/>
                </a:solidFill>
                <a:ea typeface="Public Sans"/>
                <a:cs typeface="Segoe UI"/>
              </a:rPr>
              <a:t>“.</a:t>
            </a:r>
          </a:p>
        </p:txBody>
      </p:sp>
      <p:pic>
        <p:nvPicPr>
          <p:cNvPr id="6" name="Picture 5">
            <a:extLst>
              <a:ext uri="{FF2B5EF4-FFF2-40B4-BE49-F238E27FC236}">
                <a16:creationId xmlns:a16="http://schemas.microsoft.com/office/drawing/2014/main" id="{52D3D558-C361-A745-D15A-55913F4240C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024" y="2419850"/>
            <a:ext cx="5343742" cy="3403120"/>
          </a:xfrm>
          <a:prstGeom prst="rect">
            <a:avLst/>
          </a:prstGeom>
        </p:spPr>
      </p:pic>
    </p:spTree>
    <p:extLst>
      <p:ext uri="{BB962C8B-B14F-4D97-AF65-F5344CB8AC3E}">
        <p14:creationId xmlns:p14="http://schemas.microsoft.com/office/powerpoint/2010/main" val="166133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5" name="Title 4">
            <a:extLst>
              <a:ext uri="{FF2B5EF4-FFF2-40B4-BE49-F238E27FC236}">
                <a16:creationId xmlns:a16="http://schemas.microsoft.com/office/drawing/2014/main" id="{CDF8FBA0-89C2-DA26-70E1-50529B2E516E}"/>
              </a:ext>
            </a:extLst>
          </p:cNvPr>
          <p:cNvSpPr>
            <a:spLocks noGrp="1"/>
          </p:cNvSpPr>
          <p:nvPr>
            <p:ph type="title" idx="4294967295"/>
          </p:nvPr>
        </p:nvSpPr>
        <p:spPr>
          <a:xfrm>
            <a:off x="714363" y="598624"/>
            <a:ext cx="10515600" cy="1325563"/>
          </a:xfrm>
          <a:prstGeom prst="rect">
            <a:avLst/>
          </a:prstGeom>
        </p:spPr>
        <p:txBody>
          <a:bodyPr/>
          <a:lstStyle/>
          <a:p>
            <a:pPr rtl="0" eaLnBrk="1" latinLnBrk="1" hangingPunct="1"/>
            <a:r>
              <a:rPr lang="de-DE"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Nächste Schritte</a:t>
            </a:r>
            <a:endParaRPr lang="de-DE" noProof="1">
              <a:effectLst/>
            </a:endParaRPr>
          </a:p>
          <a:p>
            <a:endParaRPr lang="de-DE"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a:t>Wenn Sie mehr über die digitale Energiewende erfahren möchten, könnten die folgenden Ressourcen für Sie nützlich sein: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49909" y="3504565"/>
            <a:ext cx="2175491" cy="1446550"/>
          </a:xfrm>
          <a:prstGeom prst="rect">
            <a:avLst/>
          </a:prstGeom>
          <a:noFill/>
        </p:spPr>
        <p:txBody>
          <a:bodyPr wrap="square" lIns="91440" tIns="45720" rIns="91440" bIns="45720" rtlCol="0" anchor="t" anchorCtr="0">
            <a:spAutoFit/>
          </a:bodyPr>
          <a:lstStyle/>
          <a:p>
            <a:pPr algn="ctr"/>
            <a:r>
              <a:rPr lang="en-US" altLang="ko-KR" sz="2200">
                <a:solidFill>
                  <a:srgbClr val="373737"/>
                </a:solidFill>
                <a:ea typeface="맑은 고딕"/>
              </a:rPr>
              <a:t> Sehen Sie sich die Kurzkurse von Every1 an: </a:t>
            </a:r>
            <a:r>
              <a:rPr lang="en-US" altLang="ko-KR" sz="2200" i="1">
                <a:solidFill>
                  <a:srgbClr val="373737"/>
                </a:solidFill>
                <a:ea typeface="맑은 고딕"/>
                <a:hlinkClick r:id="rId3"/>
              </a:rPr>
              <a:t>Grundlagen der digitalen Energie</a:t>
            </a:r>
            <a:r>
              <a:rPr lang="en-US" altLang="ko-KR" sz="2200" i="1">
                <a:solidFill>
                  <a:srgbClr val="373737"/>
                </a:solidFill>
                <a:ea typeface="맑은 고딕"/>
              </a:rPr>
              <a:t>.</a:t>
            </a:r>
            <a:endParaRPr lang="ko-KR" altLang="en-US" sz="220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6" y="3518824"/>
            <a:ext cx="2364667" cy="2246769"/>
          </a:xfrm>
          <a:prstGeom prst="rect">
            <a:avLst/>
          </a:prstGeom>
          <a:noFill/>
        </p:spPr>
        <p:txBody>
          <a:bodyPr wrap="square" rtlCol="0" anchor="t" anchorCtr="0">
            <a:spAutoFit/>
          </a:bodyPr>
          <a:lstStyle/>
          <a:p>
            <a:pPr algn="ctr"/>
            <a:r>
              <a:rPr lang="en-US" altLang="ko-KR" sz="2000">
                <a:solidFill>
                  <a:srgbClr val="373737"/>
                </a:solidFill>
              </a:rPr>
              <a:t>Lesen Sie die Informationsbroschüre von Every1: </a:t>
            </a:r>
            <a:r>
              <a:rPr lang="en-US" altLang="ko-KR" sz="2000" i="1">
                <a:solidFill>
                  <a:srgbClr val="373737"/>
                </a:solidFill>
                <a:hlinkClick r:id="rId4"/>
              </a:rPr>
              <a:t>Was ist eine Energiegemeinschaft und warum sollte ich ihr beitreten?</a:t>
            </a:r>
            <a:endParaRPr lang="ko-KR" altLang="en-US" sz="200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270165" y="3504565"/>
            <a:ext cx="2338969" cy="2246769"/>
          </a:xfrm>
          <a:prstGeom prst="rect">
            <a:avLst/>
          </a:prstGeom>
          <a:noFill/>
        </p:spPr>
        <p:txBody>
          <a:bodyPr wrap="square" rtlCol="0" anchor="t" anchorCtr="0">
            <a:spAutoFit/>
          </a:bodyPr>
          <a:lstStyle/>
          <a:p>
            <a:pPr algn="ctr"/>
            <a:r>
              <a:rPr lang="en-US" altLang="ko-KR" sz="2000">
                <a:solidFill>
                  <a:srgbClr val="373737"/>
                </a:solidFill>
              </a:rPr>
              <a:t>Lesen Sie den Artikel von Energy Monitor </a:t>
            </a:r>
            <a:r>
              <a:rPr lang="en-US" altLang="ko-KR" sz="2000" i="1">
                <a:solidFill>
                  <a:srgbClr val="373737"/>
                </a:solidFill>
                <a:hlinkClick r:id="rId5"/>
              </a:rPr>
              <a:t>„Mythen rund um Technologien für erneuerbare Energien widerlegen</a:t>
            </a:r>
            <a:r>
              <a:rPr lang="en-US" altLang="ko-KR" sz="2000" i="1">
                <a:solidFill>
                  <a:srgbClr val="373737"/>
                </a:solidFill>
              </a:rPr>
              <a:t>“.</a:t>
            </a:r>
            <a:endParaRPr lang="ko-KR" altLang="en-US" sz="2000" i="1">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102884" y="3798409"/>
            <a:ext cx="2071376" cy="1785104"/>
          </a:xfrm>
          <a:prstGeom prst="rect">
            <a:avLst/>
          </a:prstGeom>
          <a:noFill/>
        </p:spPr>
        <p:txBody>
          <a:bodyPr wrap="square" rtlCol="0" anchor="t" anchorCtr="0">
            <a:spAutoFit/>
          </a:bodyPr>
          <a:lstStyle/>
          <a:p>
            <a:pPr algn="ctr"/>
            <a:r>
              <a:rPr lang="en-US" altLang="ko-KR" sz="2200">
                <a:solidFill>
                  <a:srgbClr val="373737"/>
                </a:solidFill>
                <a:hlinkClick r:id="rId6"/>
              </a:rPr>
              <a:t>Erfahren Sie mehr über die Lernmaterialien des Every1-Projekts.</a:t>
            </a:r>
            <a:endParaRPr lang="ko-KR" altLang="en-US" sz="2200">
              <a:solidFill>
                <a:srgbClr val="373737"/>
              </a:solidFill>
            </a:endParaRPr>
          </a:p>
        </p:txBody>
      </p:sp>
    </p:spTree>
    <p:extLst>
      <p:ext uri="{BB962C8B-B14F-4D97-AF65-F5344CB8AC3E}">
        <p14:creationId xmlns:p14="http://schemas.microsoft.com/office/powerpoint/2010/main" val="3900357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2F0C4-3708-062E-837B-49F21B8E51C4}"/>
              </a:ext>
            </a:extLst>
          </p:cNvPr>
          <p:cNvSpPr txBox="1"/>
          <p:nvPr/>
        </p:nvSpPr>
        <p:spPr>
          <a:xfrm>
            <a:off x="4246322" y="308388"/>
            <a:ext cx="7628351" cy="5632311"/>
          </a:xfrm>
          <a:prstGeom prst="rect">
            <a:avLst/>
          </a:prstGeom>
          <a:noFill/>
        </p:spPr>
        <p:txBody>
          <a:bodyPr wrap="square" lIns="91440" tIns="45720" rIns="91440" bIns="45720" rtlCol="0" anchor="t">
            <a:spAutoFit/>
          </a:bodyPr>
          <a:lstStyle/>
          <a:p>
            <a:pPr latinLnBrk="0"/>
            <a:r>
              <a:rPr lang="en-GB"/>
              <a:t>Diese </a:t>
            </a:r>
            <a:r>
              <a:rPr lang="en-GB" err="1"/>
              <a:t>Präsentation</a:t>
            </a:r>
            <a:r>
              <a:rPr lang="en-GB"/>
              <a:t> </a:t>
            </a:r>
            <a:r>
              <a:rPr lang="en-GB" i="1"/>
              <a:t>„</a:t>
            </a:r>
            <a:r>
              <a:rPr lang="de-DE"/>
              <a:t>Engagieren Sie sich bei der digitalen Energiewende: 9 einfache Schritte für Hausbesitzer und Vermieter</a:t>
            </a:r>
            <a:r>
              <a:rPr lang="en-GB" i="1"/>
              <a:t>“ </a:t>
            </a:r>
            <a:r>
              <a:rPr lang="en-GB"/>
              <a:t>wurde vom Every1-Projekt erstellt und unterliegt, sofern nicht anders angegeben, der Lizenz </a:t>
            </a:r>
            <a:r>
              <a:rPr lang="en-GB">
                <a:hlinkClick r:id="rId3"/>
              </a:rPr>
              <a:t>CC BY-SA 4.0</a:t>
            </a:r>
            <a:r>
              <a:rPr lang="en-GB"/>
              <a:t>. </a:t>
            </a:r>
          </a:p>
          <a:p>
            <a:pPr latinLnBrk="0"/>
            <a:endParaRPr lang="en-GB"/>
          </a:p>
          <a:p>
            <a:pPr latinLnBrk="0"/>
            <a:r>
              <a:rPr lang="en-GB"/>
              <a:t>Die in dieser Präsentation verwendeten Bilder sind wie folgt: </a:t>
            </a:r>
          </a:p>
          <a:p>
            <a:pPr latinLnBrk="0"/>
            <a:endParaRPr lang="en-GB"/>
          </a:p>
          <a:p>
            <a:pPr marL="285750" indent="-285750" latinLnBrk="0">
              <a:buFont typeface="Arial" panose="020B0604020202020204" pitchFamily="34" charset="0"/>
              <a:buChar char="•"/>
            </a:pPr>
            <a:r>
              <a:rPr lang="en-US">
                <a:solidFill>
                  <a:schemeClr val="dk1"/>
                </a:solidFill>
                <a:ea typeface="Public Sans"/>
                <a:cs typeface="Public Sans"/>
                <a:sym typeface="Public Sans"/>
              </a:rPr>
              <a:t>Titelbild: </a:t>
            </a:r>
            <a:r>
              <a:rPr lang="en-US" i="1">
                <a:solidFill>
                  <a:schemeClr val="dk1"/>
                </a:solidFill>
                <a:ea typeface="Public Sans"/>
                <a:cs typeface="Public Sans"/>
                <a:sym typeface="Public Sans"/>
                <a:hlinkClick r:id="rId4"/>
              </a:rPr>
              <a:t>„home“ </a:t>
            </a:r>
            <a:r>
              <a:rPr lang="en-US">
                <a:solidFill>
                  <a:schemeClr val="dk1"/>
                </a:solidFill>
                <a:ea typeface="Public Sans"/>
                <a:cs typeface="Public Sans"/>
                <a:sym typeface="Public Sans"/>
              </a:rPr>
              <a:t>von Loraine und Mark ist unter </a:t>
            </a:r>
            <a:r>
              <a:rPr lang="en-US">
                <a:solidFill>
                  <a:schemeClr val="dk1"/>
                </a:solidFill>
                <a:ea typeface="Public Sans"/>
                <a:cs typeface="Public Sans"/>
                <a:sym typeface="Public Sans"/>
                <a:hlinkClick r:id="rId5"/>
              </a:rPr>
              <a:t>CC BY-SA 2.0 </a:t>
            </a:r>
            <a:r>
              <a:rPr lang="en-US">
                <a:solidFill>
                  <a:schemeClr val="dk1"/>
                </a:solidFill>
                <a:ea typeface="Public Sans"/>
                <a:cs typeface="Public Sans"/>
                <a:sym typeface="Public Sans"/>
              </a:rPr>
              <a:t>lizenziert.</a:t>
            </a:r>
            <a:endParaRPr lang="en-US" sz="1800" b="0" i="0" u="sng" strike="noStrike" cap="none">
              <a:solidFill>
                <a:srgbClr val="000000"/>
              </a:solidFill>
              <a:ea typeface="Public Sans"/>
              <a:cs typeface="Public Sans"/>
            </a:endParaRPr>
          </a:p>
          <a:p>
            <a:pPr marL="285750" indent="-285750" latinLnBrk="0">
              <a:buFont typeface="Arial" panose="020B0604020202020204" pitchFamily="34" charset="0"/>
              <a:buChar char="•"/>
            </a:pPr>
            <a:r>
              <a:rPr lang="en-US">
                <a:solidFill>
                  <a:schemeClr val="dk1"/>
                </a:solidFill>
                <a:ea typeface="Public Sans"/>
                <a:cs typeface="Public Sans"/>
                <a:sym typeface="Public Sans"/>
              </a:rPr>
              <a:t>Bild zum Einführungstext: </a:t>
            </a:r>
            <a:r>
              <a:rPr lang="en-US" i="1">
                <a:solidFill>
                  <a:schemeClr val="dk1"/>
                </a:solidFill>
                <a:ea typeface="Public Sans"/>
                <a:cs typeface="Public Sans"/>
                <a:sym typeface="Public Sans"/>
              </a:rPr>
              <a:t>„Paper Beside </a:t>
            </a:r>
            <a:r>
              <a:rPr lang="en-US" i="1" err="1">
                <a:solidFill>
                  <a:schemeClr val="dk1"/>
                </a:solidFill>
                <a:ea typeface="Public Sans"/>
                <a:cs typeface="Public Sans"/>
                <a:sym typeface="Public Sans"/>
              </a:rPr>
              <a:t>Macbook“ </a:t>
            </a:r>
            <a:r>
              <a:rPr lang="en-US">
                <a:solidFill>
                  <a:schemeClr val="dk1"/>
                </a:solidFill>
                <a:ea typeface="Public Sans"/>
                <a:cs typeface="Public Sans"/>
                <a:sym typeface="Public Sans"/>
              </a:rPr>
              <a:t>von </a:t>
            </a:r>
            <a:r>
              <a:rPr lang="en-US" sz="1800" u="sng">
                <a:solidFill>
                  <a:schemeClr val="dk1"/>
                </a:solidFill>
                <a:ea typeface="Public Sans"/>
                <a:cs typeface="Public Sans"/>
                <a:sym typeface="Public Sans"/>
                <a:hlinkClick r:id="rId6">
                  <a:extLst>
                    <a:ext uri="{A12FA001-AC4F-418D-AE19-62706E023703}">
                      <ahyp:hlinkClr xmlns:ahyp="http://schemas.microsoft.com/office/drawing/2018/hyperlinkcolor" val="tx"/>
                    </a:ext>
                  </a:extLst>
                </a:hlinkClick>
              </a:rPr>
              <a:t>Lukas auf Pexels.com</a:t>
            </a:r>
            <a:endParaRPr lang="en-US" sz="1800" u="sng">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sz="1800">
                <a:solidFill>
                  <a:schemeClr val="dk1"/>
                </a:solidFill>
                <a:ea typeface="Public Sans"/>
                <a:cs typeface="Public Sans"/>
                <a:sym typeface="Public Sans"/>
              </a:rPr>
              <a:t>Warum in digitale </a:t>
            </a:r>
            <a:r>
              <a:rPr lang="en-US">
                <a:solidFill>
                  <a:schemeClr val="dk1"/>
                </a:solidFill>
                <a:ea typeface="Public Sans"/>
                <a:cs typeface="Public Sans"/>
                <a:sym typeface="Public Sans"/>
              </a:rPr>
              <a:t>Technologien</a:t>
            </a:r>
            <a:r>
              <a:rPr lang="en-US" sz="1800">
                <a:solidFill>
                  <a:schemeClr val="dk1"/>
                </a:solidFill>
                <a:ea typeface="Public Sans"/>
                <a:cs typeface="Public Sans"/>
                <a:sym typeface="Public Sans"/>
              </a:rPr>
              <a:t> investieren</a:t>
            </a:r>
            <a:r>
              <a:rPr lang="en-US">
                <a:solidFill>
                  <a:schemeClr val="dk1"/>
                </a:solidFill>
                <a:ea typeface="Public Sans"/>
                <a:cs typeface="Public Sans"/>
                <a:sym typeface="Public Sans"/>
              </a:rPr>
              <a:t>?: </a:t>
            </a:r>
            <a:r>
              <a:rPr lang="en-GB" b="0" i="0">
                <a:solidFill>
                  <a:srgbClr val="242424"/>
                </a:solidFill>
                <a:effectLst/>
                <a:hlinkClick r:id="rId7"/>
              </a:rPr>
              <a:t>„Vorarlberger Kraftwerke-Energy meter (electro)-smart meter-02ASD“ </a:t>
            </a:r>
            <a:r>
              <a:rPr lang="en-GB" b="0" i="0">
                <a:solidFill>
                  <a:srgbClr val="242424"/>
                </a:solidFill>
                <a:effectLst/>
              </a:rPr>
              <a:t>von </a:t>
            </a:r>
            <a:r>
              <a:rPr lang="en-GB" b="0" i="0" err="1">
                <a:solidFill>
                  <a:srgbClr val="242424"/>
                </a:solidFill>
                <a:effectLst/>
              </a:rPr>
              <a:t>Asurnipal </a:t>
            </a:r>
            <a:r>
              <a:rPr lang="en-GB" b="0" i="0">
                <a:solidFill>
                  <a:srgbClr val="242424"/>
                </a:solidFill>
                <a:effectLst/>
              </a:rPr>
              <a:t>ist unter </a:t>
            </a:r>
            <a:r>
              <a:rPr lang="en-GB" b="0" i="0">
                <a:solidFill>
                  <a:srgbClr val="242424"/>
                </a:solidFill>
                <a:effectLst/>
                <a:hlinkClick r:id="rId3"/>
              </a:rPr>
              <a:t>CC BY-SA 4.0 </a:t>
            </a:r>
            <a:r>
              <a:rPr lang="en-GB" b="0" i="0">
                <a:solidFill>
                  <a:srgbClr val="242424"/>
                </a:solidFill>
                <a:effectLst/>
              </a:rPr>
              <a:t>lizenziert.</a:t>
            </a:r>
          </a:p>
          <a:p>
            <a:pPr marL="285750" indent="-285750" latinLnBrk="0">
              <a:buFont typeface="Arial" panose="020B0604020202020204" pitchFamily="34" charset="0"/>
              <a:buChar char="•"/>
            </a:pPr>
            <a:r>
              <a:rPr lang="en-GB">
                <a:solidFill>
                  <a:srgbClr val="242424"/>
                </a:solidFill>
              </a:rPr>
              <a:t>Den eigenen Energieverbrauch verstehen: </a:t>
            </a:r>
            <a:r>
              <a:rPr lang="en-GB">
                <a:solidFill>
                  <a:srgbClr val="242424"/>
                </a:solidFill>
                <a:hlinkClick r:id="rId8"/>
              </a:rPr>
              <a:t>Daily net metering.png </a:t>
            </a:r>
            <a:r>
              <a:rPr lang="en-GB">
                <a:solidFill>
                  <a:srgbClr val="242424"/>
                </a:solidFill>
              </a:rPr>
              <a:t>von Delphi234 ist lizenziert </a:t>
            </a:r>
            <a:r>
              <a:rPr lang="en-GB">
                <a:solidFill>
                  <a:srgbClr val="242424"/>
                </a:solidFill>
                <a:hlinkClick r:id="rId9"/>
              </a:rPr>
              <a:t>unter CC BY-SA 3.0</a:t>
            </a:r>
            <a:r>
              <a:rPr lang="en-GB">
                <a:solidFill>
                  <a:srgbClr val="242424"/>
                </a:solidFill>
              </a:rPr>
              <a:t>. </a:t>
            </a:r>
          </a:p>
          <a:p>
            <a:pPr marL="285750" indent="-285750" latinLnBrk="0">
              <a:buFont typeface="Arial" panose="020B0604020202020204" pitchFamily="34" charset="0"/>
              <a:buChar char="•"/>
            </a:pPr>
            <a:r>
              <a:rPr lang="en-GB">
                <a:solidFill>
                  <a:srgbClr val="242424"/>
                </a:solidFill>
              </a:rPr>
              <a:t>Prosumer werden: </a:t>
            </a:r>
            <a:r>
              <a:rPr lang="en-GB">
                <a:solidFill>
                  <a:srgbClr val="242424"/>
                </a:solidFill>
                <a:hlinkClick r:id="rId10"/>
              </a:rPr>
              <a:t>Solarenergie, Amersfoort </a:t>
            </a:r>
            <a:r>
              <a:rPr lang="en-GB">
                <a:solidFill>
                  <a:srgbClr val="242424"/>
                </a:solidFill>
              </a:rPr>
              <a:t>von Eneco Group ist lizenziert </a:t>
            </a:r>
            <a:r>
              <a:rPr lang="en-GB">
                <a:solidFill>
                  <a:srgbClr val="242424"/>
                </a:solidFill>
                <a:hlinkClick r:id="rId11"/>
              </a:rPr>
              <a:t>unter CC BY 2.0</a:t>
            </a:r>
            <a:r>
              <a:rPr lang="en-GB">
                <a:solidFill>
                  <a:srgbClr val="242424"/>
                </a:solidFill>
              </a:rPr>
              <a:t>. </a:t>
            </a:r>
          </a:p>
          <a:p>
            <a:pPr marL="285750" indent="-285750" latinLnBrk="0">
              <a:buFont typeface="Arial" panose="020B0604020202020204" pitchFamily="34" charset="0"/>
              <a:buChar char="•"/>
            </a:pPr>
            <a:r>
              <a:rPr lang="en-GB">
                <a:solidFill>
                  <a:srgbClr val="242424"/>
                </a:solidFill>
              </a:rPr>
              <a:t>Zusammenarbeiten: Kollektive Energiegruppen: </a:t>
            </a:r>
            <a:r>
              <a:rPr lang="en-GB">
                <a:solidFill>
                  <a:srgbClr val="242424"/>
                </a:solidFill>
                <a:hlinkClick r:id="rId12"/>
              </a:rPr>
              <a:t>Energie-Gemeinschaften report.jpg </a:t>
            </a:r>
            <a:r>
              <a:rPr lang="en-GB">
                <a:solidFill>
                  <a:srgbClr val="242424"/>
                </a:solidFill>
              </a:rPr>
              <a:t>von Joint Research Centre (JRC) ist lizenziert </a:t>
            </a:r>
            <a:r>
              <a:rPr lang="en-GB">
                <a:solidFill>
                  <a:srgbClr val="242424"/>
                </a:solidFill>
                <a:hlinkClick r:id="rId3"/>
              </a:rPr>
              <a:t>unter CC BY-SA 4.0</a:t>
            </a:r>
            <a:r>
              <a:rPr lang="en-GB">
                <a:solidFill>
                  <a:srgbClr val="242424"/>
                </a:solidFill>
              </a:rPr>
              <a:t>. </a:t>
            </a:r>
          </a:p>
          <a:p>
            <a:pPr marL="285750" indent="-285750" latinLnBrk="0">
              <a:buFont typeface="Arial" panose="020B0604020202020204" pitchFamily="34" charset="0"/>
              <a:buChar char="•"/>
            </a:pPr>
            <a:r>
              <a:rPr lang="en-GB">
                <a:solidFill>
                  <a:srgbClr val="242424"/>
                </a:solidFill>
              </a:rPr>
              <a:t>Andere beim Energiesparen unterstützen: </a:t>
            </a:r>
            <a:r>
              <a:rPr lang="en-GB" sz="1800">
                <a:solidFill>
                  <a:srgbClr val="242424"/>
                </a:solidFill>
                <a:ea typeface="Public Sans"/>
                <a:cs typeface="Public Sans"/>
                <a:sym typeface="Public Sans"/>
                <a:hlinkClick r:id="rId13"/>
              </a:rPr>
              <a:t>Stromrechnungen mit Glühbirne und Taschenrechner </a:t>
            </a:r>
            <a:r>
              <a:rPr lang="en-GB" sz="1800">
                <a:solidFill>
                  <a:srgbClr val="242424"/>
                </a:solidFill>
                <a:ea typeface="Public Sans"/>
                <a:cs typeface="Public Sans"/>
                <a:sym typeface="Public Sans"/>
              </a:rPr>
              <a:t>von </a:t>
            </a:r>
            <a:r>
              <a:rPr lang="en-GB" sz="1800" err="1">
                <a:solidFill>
                  <a:srgbClr val="242424"/>
                </a:solidFill>
                <a:ea typeface="Public Sans"/>
                <a:cs typeface="Public Sans"/>
                <a:sym typeface="Public Sans"/>
              </a:rPr>
              <a:t>Uswitch.com </a:t>
            </a:r>
            <a:r>
              <a:rPr lang="en-GB" sz="1800">
                <a:solidFill>
                  <a:srgbClr val="242424"/>
                </a:solidFill>
                <a:ea typeface="Public Sans"/>
                <a:cs typeface="Public Sans"/>
                <a:sym typeface="Public Sans"/>
              </a:rPr>
              <a:t>Images ist </a:t>
            </a:r>
            <a:r>
              <a:rPr lang="en-GB">
                <a:solidFill>
                  <a:srgbClr val="242424"/>
                </a:solidFill>
              </a:rPr>
              <a:t>lizenziert </a:t>
            </a:r>
            <a:r>
              <a:rPr lang="en-GB" noProof="0">
                <a:solidFill>
                  <a:schemeClr val="dk1"/>
                </a:solidFill>
                <a:ea typeface="Public Sans"/>
                <a:cs typeface="Public Sans"/>
                <a:sym typeface="Public Sans"/>
                <a:hlinkClick r:id="rId11"/>
              </a:rPr>
              <a:t>unter CC BY 2.0</a:t>
            </a:r>
            <a:r>
              <a:rPr lang="en-GB">
                <a:solidFill>
                  <a:srgbClr val="242424"/>
                </a:solidFill>
              </a:rPr>
              <a:t>. Dieses Bild wurde beschnitten.</a:t>
            </a:r>
          </a:p>
        </p:txBody>
      </p:sp>
      <p:sp>
        <p:nvSpPr>
          <p:cNvPr id="3" name="Title 2">
            <a:extLst>
              <a:ext uri="{FF2B5EF4-FFF2-40B4-BE49-F238E27FC236}">
                <a16:creationId xmlns:a16="http://schemas.microsoft.com/office/drawing/2014/main" id="{6EA18C26-1269-C927-57EE-BF4F66460367}"/>
              </a:ext>
            </a:extLst>
          </p:cNvPr>
          <p:cNvSpPr>
            <a:spLocks noGrp="1"/>
          </p:cNvSpPr>
          <p:nvPr>
            <p:ph type="title" idx="4294967295"/>
          </p:nvPr>
        </p:nvSpPr>
        <p:spPr>
          <a:xfrm>
            <a:off x="317327" y="1018268"/>
            <a:ext cx="10515600" cy="1325563"/>
          </a:xfrm>
          <a:prstGeom prst="rect">
            <a:avLst/>
          </a:prstGeom>
        </p:spPr>
        <p:txBody>
          <a:bodyPr/>
          <a:lstStyle/>
          <a:p>
            <a:pPr rtl="0" eaLnBrk="1" latinLnBrk="1" hangingPunct="1"/>
            <a:r>
              <a:rPr lang="de-DE"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Danksagungen 1</a:t>
            </a:r>
            <a:endParaRPr lang="de-DE" noProof="1">
              <a:effectLst/>
            </a:endParaRPr>
          </a:p>
          <a:p>
            <a:endParaRPr lang="de-DE" noProof="1"/>
          </a:p>
        </p:txBody>
      </p:sp>
    </p:spTree>
    <p:extLst>
      <p:ext uri="{BB962C8B-B14F-4D97-AF65-F5344CB8AC3E}">
        <p14:creationId xmlns:p14="http://schemas.microsoft.com/office/powerpoint/2010/main" val="121547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93706-38C2-DA73-1F48-3591D20800F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BA671B-4366-A68A-28DD-76DB95051182}"/>
              </a:ext>
            </a:extLst>
          </p:cNvPr>
          <p:cNvSpPr txBox="1"/>
          <p:nvPr/>
        </p:nvSpPr>
        <p:spPr>
          <a:xfrm>
            <a:off x="4246322" y="308388"/>
            <a:ext cx="7628351" cy="5016758"/>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a:solidFill>
                  <a:schemeClr val="dk1"/>
                </a:solidFill>
                <a:ea typeface="Public Sans"/>
                <a:cs typeface="Public Sans"/>
                <a:sym typeface="Public Sans"/>
              </a:rPr>
              <a:t>Energieeffiziente Landschaftsgestaltung: </a:t>
            </a:r>
            <a:r>
              <a:rPr lang="en-GB">
                <a:solidFill>
                  <a:schemeClr val="dk1"/>
                </a:solidFill>
                <a:ea typeface="Public Sans"/>
                <a:cs typeface="Public Sans"/>
                <a:sym typeface="Public Sans"/>
                <a:hlinkClick r:id="rId3"/>
              </a:rPr>
              <a:t>Vertikale Wald-Wohnhochhäuser in Mailand, Italien</a:t>
            </a:r>
            <a:r>
              <a:rPr lang="en-GB">
                <a:solidFill>
                  <a:schemeClr val="dk1"/>
                </a:solidFill>
                <a:ea typeface="Public Sans"/>
                <a:cs typeface="Public Sans"/>
                <a:sym typeface="Public Sans"/>
              </a:rPr>
              <a:t>, von Sophie Otto auf </a:t>
            </a:r>
            <a:r>
              <a:rPr lang="en-GB">
                <a:solidFill>
                  <a:schemeClr val="dk1"/>
                </a:solidFill>
                <a:ea typeface="Public Sans"/>
                <a:cs typeface="Public Sans"/>
                <a:sym typeface="Public Sans"/>
                <a:hlinkClick r:id="rId4"/>
              </a:rPr>
              <a:t>Pexels.com</a:t>
            </a:r>
            <a:r>
              <a:rPr lang="en-GB">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a:solidFill>
                  <a:schemeClr val="dk1"/>
                </a:solidFill>
                <a:ea typeface="Public Sans"/>
                <a:cs typeface="Public Sans"/>
                <a:sym typeface="Public Sans"/>
              </a:rPr>
              <a:t>Regelmäßige Wartung und Inspektionen: </a:t>
            </a:r>
            <a:r>
              <a:rPr lang="en-GB">
                <a:solidFill>
                  <a:schemeClr val="dk1"/>
                </a:solidFill>
                <a:ea typeface="Public Sans"/>
                <a:cs typeface="Public Sans"/>
                <a:sym typeface="Public Sans"/>
                <a:hlinkClick r:id="rId5"/>
              </a:rPr>
              <a:t>PASECO Air Condition </a:t>
            </a:r>
            <a:r>
              <a:rPr lang="en-GB">
                <a:solidFill>
                  <a:schemeClr val="dk1"/>
                </a:solidFill>
                <a:ea typeface="Public Sans"/>
                <a:cs typeface="Public Sans"/>
                <a:sym typeface="Public Sans"/>
              </a:rPr>
              <a:t>von HS You ist lizenziert </a:t>
            </a:r>
            <a:r>
              <a:rPr lang="en-GB" noProof="0">
                <a:solidFill>
                  <a:schemeClr val="dk1"/>
                </a:solidFill>
                <a:ea typeface="Public Sans"/>
                <a:cs typeface="Public Sans"/>
                <a:sym typeface="Public Sans"/>
                <a:hlinkClick r:id="rId6"/>
              </a:rPr>
              <a:t>unter CC </a:t>
            </a:r>
            <a:r>
              <a:rPr lang="en-GB">
                <a:solidFill>
                  <a:schemeClr val="dk1"/>
                </a:solidFill>
                <a:ea typeface="Public Sans"/>
                <a:cs typeface="Public Sans"/>
                <a:sym typeface="Public Sans"/>
                <a:hlinkClick r:id="rId6"/>
              </a:rPr>
              <a:t>BY-ND 2.0</a:t>
            </a:r>
            <a:r>
              <a:rPr lang="en-GB">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noProof="0">
                <a:solidFill>
                  <a:schemeClr val="dk1"/>
                </a:solidFill>
                <a:ea typeface="Public Sans"/>
                <a:cs typeface="Public Sans"/>
                <a:sym typeface="Public Sans"/>
              </a:rPr>
              <a:t>Umrüstung auf energieeffiziente Beleuchtung: </a:t>
            </a:r>
            <a:r>
              <a:rPr lang="en-GB" noProof="0">
                <a:solidFill>
                  <a:schemeClr val="dk1"/>
                </a:solidFill>
                <a:ea typeface="Public Sans"/>
                <a:cs typeface="Public Sans"/>
                <a:sym typeface="Public Sans"/>
                <a:hlinkClick r:id="rId7"/>
              </a:rPr>
              <a:t>UMAX U-Smart Wifi Bulb </a:t>
            </a:r>
            <a:r>
              <a:rPr lang="en-GB" noProof="0">
                <a:solidFill>
                  <a:schemeClr val="dk1"/>
                </a:solidFill>
                <a:ea typeface="Public Sans"/>
                <a:cs typeface="Public Sans"/>
                <a:sym typeface="Public Sans"/>
              </a:rPr>
              <a:t>von Jirka Matousek ist lizenziert </a:t>
            </a:r>
            <a:r>
              <a:rPr lang="en-GB" noProof="0">
                <a:solidFill>
                  <a:schemeClr val="dk1"/>
                </a:solidFill>
                <a:ea typeface="Public Sans"/>
                <a:cs typeface="Public Sans"/>
                <a:sym typeface="Public Sans"/>
                <a:hlinkClick r:id="rId8"/>
              </a:rPr>
              <a:t>unter CC BY 2.0</a:t>
            </a:r>
            <a:r>
              <a:rPr lang="en-GB" noProof="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a:solidFill>
                  <a:schemeClr val="dk1"/>
                </a:solidFill>
                <a:ea typeface="Public Sans"/>
                <a:cs typeface="Public Sans"/>
                <a:sym typeface="Public Sans"/>
              </a:rPr>
              <a:t>Implementierung von Lösungen für erneuerbare Energien: </a:t>
            </a:r>
            <a:r>
              <a:rPr lang="en-GB">
                <a:solidFill>
                  <a:schemeClr val="dk1"/>
                </a:solidFill>
                <a:ea typeface="Public Sans"/>
                <a:cs typeface="Public Sans"/>
                <a:sym typeface="Public Sans"/>
                <a:hlinkClick r:id="rId9"/>
              </a:rPr>
              <a:t>Saubere Energie am Arbeitsplatz für </a:t>
            </a:r>
            <a:r>
              <a:rPr lang="en-GB" err="1">
                <a:solidFill>
                  <a:schemeClr val="dk1"/>
                </a:solidFill>
                <a:ea typeface="Public Sans"/>
                <a:cs typeface="Public Sans"/>
                <a:sym typeface="Public Sans"/>
                <a:hlinkClick r:id="rId9"/>
              </a:rPr>
              <a:t>den Earth Day</a:t>
            </a:r>
            <a:r>
              <a:rPr lang="en-GB">
                <a:solidFill>
                  <a:schemeClr val="dk1"/>
                </a:solidFill>
                <a:ea typeface="Public Sans"/>
                <a:cs typeface="Public Sans"/>
                <a:sym typeface="Public Sans"/>
                <a:hlinkClick r:id="rId9"/>
              </a:rPr>
              <a:t>! </a:t>
            </a:r>
            <a:r>
              <a:rPr lang="en-GB">
                <a:solidFill>
                  <a:schemeClr val="dk1"/>
                </a:solidFill>
                <a:ea typeface="Public Sans"/>
                <a:cs typeface="Public Sans"/>
                <a:sym typeface="Public Sans"/>
              </a:rPr>
              <a:t>von </a:t>
            </a:r>
            <a:r>
              <a:rPr lang="en-GB" err="1">
                <a:solidFill>
                  <a:schemeClr val="dk1"/>
                </a:solidFill>
                <a:ea typeface="Public Sans"/>
                <a:cs typeface="Public Sans"/>
                <a:sym typeface="Public Sans"/>
              </a:rPr>
              <a:t>naturalflow </a:t>
            </a:r>
            <a:r>
              <a:rPr lang="en-GB">
                <a:solidFill>
                  <a:schemeClr val="dk1"/>
                </a:solidFill>
                <a:ea typeface="Public Sans"/>
                <a:cs typeface="Public Sans"/>
                <a:sym typeface="Public Sans"/>
              </a:rPr>
              <a:t>ist lizenziert </a:t>
            </a:r>
            <a:r>
              <a:rPr lang="en-US">
                <a:solidFill>
                  <a:schemeClr val="dk1"/>
                </a:solidFill>
                <a:ea typeface="Public Sans"/>
                <a:cs typeface="Public Sans"/>
                <a:sym typeface="Public Sans"/>
                <a:hlinkClick r:id="rId10"/>
              </a:rPr>
              <a:t>unter CC BY-SA 2.0</a:t>
            </a:r>
            <a:r>
              <a:rPr lang="en-US">
                <a:solidFill>
                  <a:schemeClr val="dk1"/>
                </a:solidFill>
                <a:ea typeface="Public Sans"/>
                <a:cs typeface="Public Sans"/>
                <a:sym typeface="Public Sans"/>
              </a:rPr>
              <a:t>.</a:t>
            </a:r>
            <a:endParaRPr lang="en-GB" noProof="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noProof="0">
              <a:solidFill>
                <a:schemeClr val="dk1"/>
              </a:solidFill>
              <a:ea typeface="Public Sans"/>
              <a:cs typeface="Public Sans"/>
              <a:sym typeface="Public Sans"/>
            </a:endParaRPr>
          </a:p>
          <a:p>
            <a:pPr marL="285750" indent="-285750" latinLnBrk="0">
              <a:buFont typeface="Arial" panose="020B0604020202020204" pitchFamily="34" charset="0"/>
              <a:buChar char="•"/>
            </a:pPr>
            <a:endParaRPr lang="en-GB">
              <a:solidFill>
                <a:srgbClr val="242424"/>
              </a:solidFill>
            </a:endParaRPr>
          </a:p>
          <a:p>
            <a:pPr marL="285750" indent="-285750" latinLnBrk="0">
              <a:buFont typeface="Arial" panose="020B0604020202020204" pitchFamily="34" charset="0"/>
              <a:buChar char="•"/>
            </a:pPr>
            <a:endParaRPr lang="en-GB" b="0" i="0">
              <a:solidFill>
                <a:srgbClr val="242424"/>
              </a:solidFill>
              <a:effectLst/>
            </a:endParaRPr>
          </a:p>
          <a:p>
            <a:pPr marL="285750" indent="-285750" latinLnBrk="0">
              <a:buFont typeface="Arial" panose="020B0604020202020204" pitchFamily="34" charset="0"/>
              <a:buChar char="•"/>
            </a:pPr>
            <a:endParaRPr lang="en-GB">
              <a:solidFill>
                <a:srgbClr val="242424"/>
              </a:solidFill>
            </a:endParaRPr>
          </a:p>
          <a:p>
            <a:pPr marL="285750" indent="-285750" latinLnBrk="0">
              <a:buFont typeface="Arial" panose="020B0604020202020204" pitchFamily="34" charset="0"/>
              <a:buChar char="•"/>
            </a:pPr>
            <a:endParaRPr lang="en-US" sz="1800">
              <a:solidFill>
                <a:schemeClr val="dk1"/>
              </a:solidFill>
              <a:ea typeface="Public Sans"/>
              <a:cs typeface="Public Sans"/>
              <a:sym typeface="Public Sans"/>
            </a:endParaRPr>
          </a:p>
          <a:p>
            <a:pPr latinLnBrk="0"/>
            <a:endParaRPr lang="en-US" sz="1800">
              <a:solidFill>
                <a:schemeClr val="dk1"/>
              </a:solidFill>
              <a:ea typeface="Public Sans"/>
              <a:cs typeface="Public Sans"/>
              <a:sym typeface="Public Sans"/>
            </a:endParaRPr>
          </a:p>
          <a:p>
            <a:pPr marL="0" marR="0" lvl="0" indent="0" algn="l" rtl="0" latinLnBrk="0">
              <a:spcBef>
                <a:spcPts val="0"/>
              </a:spcBef>
              <a:spcAft>
                <a:spcPts val="0"/>
              </a:spcAft>
              <a:buNone/>
            </a:pPr>
            <a:endParaRPr lang="en-US" sz="1800">
              <a:solidFill>
                <a:srgbClr val="000000"/>
              </a:solidFill>
              <a:ea typeface="Public Sans"/>
              <a:cs typeface="Public Sans"/>
              <a:sym typeface="Public Sans"/>
            </a:endParaRPr>
          </a:p>
          <a:p>
            <a:pPr marL="0" marR="0" lvl="0" indent="0" algn="l" rtl="0" latinLnBrk="0">
              <a:spcBef>
                <a:spcPts val="0"/>
              </a:spcBef>
              <a:spcAft>
                <a:spcPts val="0"/>
              </a:spcAft>
              <a:buNone/>
            </a:pPr>
            <a:endParaRPr lang="en-US" sz="3200">
              <a:solidFill>
                <a:schemeClr val="dk1"/>
              </a:solidFill>
              <a:ea typeface="Calibri"/>
              <a:cs typeface="Calibri"/>
              <a:sym typeface="Calibri"/>
            </a:endParaRPr>
          </a:p>
          <a:p>
            <a:pPr latinLnBrk="0"/>
            <a:endParaRPr lang="en-GB"/>
          </a:p>
        </p:txBody>
      </p:sp>
      <p:sp>
        <p:nvSpPr>
          <p:cNvPr id="3" name="Title 2">
            <a:extLst>
              <a:ext uri="{FF2B5EF4-FFF2-40B4-BE49-F238E27FC236}">
                <a16:creationId xmlns:a16="http://schemas.microsoft.com/office/drawing/2014/main" id="{882A671B-98E0-1953-CED2-0F85C0E4D397}"/>
              </a:ext>
            </a:extLst>
          </p:cNvPr>
          <p:cNvSpPr>
            <a:spLocks noGrp="1"/>
          </p:cNvSpPr>
          <p:nvPr>
            <p:ph type="title" idx="4294967295"/>
          </p:nvPr>
        </p:nvSpPr>
        <p:spPr>
          <a:xfrm>
            <a:off x="317327" y="1031330"/>
            <a:ext cx="10515600"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de-DE" sz="2800" b="1" kern="1200" noProof="1">
                <a:solidFill>
                  <a:schemeClr val="bg1"/>
                </a:solidFill>
                <a:effectLst/>
              </a:rPr>
              <a:t>Danksagungen 2</a:t>
            </a:r>
            <a:endParaRPr lang="de-DE" sz="2800" b="1" noProof="1">
              <a:solidFill>
                <a:schemeClr val="bg1"/>
              </a:solidFill>
              <a:effectLst/>
            </a:endParaRPr>
          </a:p>
        </p:txBody>
      </p:sp>
    </p:spTree>
    <p:extLst>
      <p:ext uri="{BB962C8B-B14F-4D97-AF65-F5344CB8AC3E}">
        <p14:creationId xmlns:p14="http://schemas.microsoft.com/office/powerpoint/2010/main" val="4182844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B2BD-8A64-2A9E-36B6-889EBDC727F1}"/>
              </a:ext>
            </a:extLst>
          </p:cNvPr>
          <p:cNvSpPr>
            <a:spLocks noGrp="1"/>
          </p:cNvSpPr>
          <p:nvPr>
            <p:ph type="title" idx="4294967295"/>
          </p:nvPr>
        </p:nvSpPr>
        <p:spPr>
          <a:xfrm>
            <a:off x="3816532" y="2624999"/>
            <a:ext cx="10515600" cy="1325563"/>
          </a:xfrm>
          <a:prstGeom prst="rect">
            <a:avLst/>
          </a:prstGeom>
        </p:spPr>
        <p:txBody>
          <a:bodyPr/>
          <a:lstStyle/>
          <a:p>
            <a:pPr rtl="0" eaLnBrk="1" latinLnBrk="1" hangingPunct="1"/>
            <a:r>
              <a:rPr lang="de-DE" sz="6000" b="0" kern="1200" noProof="1">
                <a:solidFill>
                  <a:srgbClr val="FFFFFF"/>
                </a:solidFill>
                <a:effectLst/>
                <a:latin typeface="Calibri" panose="020F0502020204030204" pitchFamily="34" charset="0"/>
                <a:ea typeface="맑은 고딕" panose="020B0503020000020004" pitchFamily="34" charset="-127"/>
                <a:cs typeface="+mn-cs"/>
              </a:rPr>
              <a:t>Danke!</a:t>
            </a:r>
            <a:endParaRPr lang="de-DE" noProof="1">
              <a:effectLst/>
            </a:endParaRPr>
          </a:p>
          <a:p>
            <a:endParaRPr lang="de-DE" noProof="1"/>
          </a:p>
        </p:txBody>
      </p:sp>
    </p:spTree>
    <p:extLst>
      <p:ext uri="{BB962C8B-B14F-4D97-AF65-F5344CB8AC3E}">
        <p14:creationId xmlns:p14="http://schemas.microsoft.com/office/powerpoint/2010/main" val="101542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366B55-7ACA-91FD-62DA-6FBF6BEC8E01}"/>
              </a:ext>
            </a:extLst>
          </p:cNvPr>
          <p:cNvSpPr txBox="1"/>
          <p:nvPr/>
        </p:nvSpPr>
        <p:spPr>
          <a:xfrm>
            <a:off x="4484947" y="2090172"/>
            <a:ext cx="6944367" cy="2677656"/>
          </a:xfrm>
          <a:prstGeom prst="rect">
            <a:avLst/>
          </a:prstGeom>
          <a:noFill/>
        </p:spPr>
        <p:txBody>
          <a:bodyPr wrap="square" rtlCol="0">
            <a:spAutoFit/>
          </a:bodyPr>
          <a:lstStyle/>
          <a:p>
            <a:pPr latinLnBrk="0"/>
            <a:r>
              <a:rPr lang="en-GB" sz="2400">
                <a:solidFill>
                  <a:srgbClr val="2B2C30"/>
                </a:solidFill>
                <a:ea typeface="Public Sans"/>
                <a:cs typeface="Public Sans"/>
                <a:sym typeface="Public Sans"/>
              </a:rPr>
              <a:t>Unsere Erforschung jedes Schrittes beginnt mit einer reflektierenden Frage. Nehmen Sie sich einen Moment Zeit, um über jede Frage nachzudenken, bevor Sie zur nächsten Folie übergehen.</a:t>
            </a:r>
          </a:p>
          <a:p>
            <a:pPr latinLnBrk="0"/>
            <a:endParaRPr lang="en-GB" sz="2400" noProof="0">
              <a:solidFill>
                <a:srgbClr val="2B2C30"/>
              </a:solidFill>
              <a:sym typeface="Public Sans"/>
            </a:endParaRPr>
          </a:p>
          <a:p>
            <a:pPr latinLnBrk="0"/>
            <a:r>
              <a:rPr lang="en-GB" sz="2400">
                <a:solidFill>
                  <a:srgbClr val="2B2C30"/>
                </a:solidFill>
                <a:sym typeface="Public Sans"/>
              </a:rPr>
              <a:t>Sie können jeden Schritt nacheinander durcharbeiten. Alternativ können Sie über das Menü einen bestimmten Schritt auswählen, den Sie zuerst erkunden möchten. </a:t>
            </a:r>
            <a:endParaRPr lang="en-GB" sz="2400" noProof="0"/>
          </a:p>
        </p:txBody>
      </p:sp>
      <p:pic>
        <p:nvPicPr>
          <p:cNvPr id="3" name="Google Shape;97;p2">
            <a:extLst>
              <a:ext uri="{FF2B5EF4-FFF2-40B4-BE49-F238E27FC236}">
                <a16:creationId xmlns:a16="http://schemas.microsoft.com/office/drawing/2014/main" id="{46CBB049-FC30-E97A-C61F-2DF4AC28F8F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82388"/>
            <a:ext cx="4045907" cy="3293224"/>
          </a:xfrm>
          <a:prstGeom prst="rect">
            <a:avLst/>
          </a:prstGeom>
          <a:noFill/>
          <a:ln>
            <a:noFill/>
          </a:ln>
        </p:spPr>
      </p:pic>
      <p:sp>
        <p:nvSpPr>
          <p:cNvPr id="5" name="Title 4">
            <a:extLst>
              <a:ext uri="{FF2B5EF4-FFF2-40B4-BE49-F238E27FC236}">
                <a16:creationId xmlns:a16="http://schemas.microsoft.com/office/drawing/2014/main" id="{30E6374C-C291-6834-91B4-BD411A47047F}"/>
              </a:ext>
            </a:extLst>
          </p:cNvPr>
          <p:cNvSpPr>
            <a:spLocks noGrp="1"/>
          </p:cNvSpPr>
          <p:nvPr>
            <p:ph type="title" idx="4294967295"/>
          </p:nvPr>
        </p:nvSpPr>
        <p:spPr>
          <a:xfrm>
            <a:off x="654547" y="594231"/>
            <a:ext cx="10515600" cy="1325563"/>
          </a:xfrm>
          <a:prstGeom prst="rect">
            <a:avLst/>
          </a:prstGeom>
        </p:spPr>
        <p:txBody>
          <a:bodyPr/>
          <a:lstStyle/>
          <a:p>
            <a:r>
              <a:rPr lang="de-DE" sz="2800" b="1" noProof="1">
                <a:solidFill>
                  <a:schemeClr val="bg1"/>
                </a:solidFill>
              </a:rPr>
              <a:t>Diese Präsentation</a:t>
            </a:r>
          </a:p>
        </p:txBody>
      </p:sp>
    </p:spTree>
    <p:extLst>
      <p:ext uri="{BB962C8B-B14F-4D97-AF65-F5344CB8AC3E}">
        <p14:creationId xmlns:p14="http://schemas.microsoft.com/office/powerpoint/2010/main" val="209002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1D369A-7542-6E47-111F-18346733C474}"/>
              </a:ext>
            </a:extLst>
          </p:cNvPr>
          <p:cNvSpPr>
            <a:spLocks noGrp="1"/>
          </p:cNvSpPr>
          <p:nvPr>
            <p:ph type="title" idx="4294967295"/>
          </p:nvPr>
        </p:nvSpPr>
        <p:spPr>
          <a:xfrm>
            <a:off x="384131" y="691697"/>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Public Sans"/>
                <a:cs typeface="Public Sans"/>
              </a:rPr>
              <a:t>9 einfache Schritte für Hausbesitzer und Vermieter</a:t>
            </a:r>
            <a:endParaRPr lang="de-DE" noProof="1">
              <a:effectLst/>
            </a:endParaRPr>
          </a:p>
          <a:p>
            <a:endParaRPr lang="de-DE"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1" y="2149019"/>
            <a:ext cx="11423738" cy="3785652"/>
          </a:xfrm>
          <a:prstGeom prst="rect">
            <a:avLst/>
          </a:prstGeom>
          <a:noFill/>
        </p:spPr>
        <p:txBody>
          <a:bodyPr wrap="square" rtlCol="0">
            <a:spAutoFit/>
          </a:bodyPr>
          <a:lstStyle/>
          <a:p>
            <a:pPr marL="342900" indent="-342900" latinLnBrk="0">
              <a:buFont typeface="+mj-lt"/>
              <a:buAutoNum type="arabicPeriod"/>
            </a:pPr>
            <a:r>
              <a:rPr lang="en-GB" sz="2400" noProof="0">
                <a:ea typeface="Public Sans"/>
                <a:cs typeface="Public Sans"/>
                <a:sym typeface="Public Sans"/>
              </a:rPr>
              <a:t>Warum in digitale Energietechnologien investieren?</a:t>
            </a:r>
          </a:p>
          <a:p>
            <a:pPr marL="342900" indent="-342900" latinLnBrk="0">
              <a:buFont typeface="+mj-lt"/>
              <a:buAutoNum type="arabicPeriod"/>
            </a:pPr>
            <a:r>
              <a:rPr lang="en-GB" sz="2400" noProof="0">
                <a:ea typeface="Public Sans"/>
                <a:cs typeface="Public Sans"/>
                <a:sym typeface="Public Sans"/>
              </a:rPr>
              <a:t>Den eigenen Energieverbrauch verstehen.</a:t>
            </a:r>
          </a:p>
          <a:p>
            <a:pPr marL="342900" indent="-342900" latinLnBrk="0">
              <a:buFont typeface="+mj-lt"/>
              <a:buAutoNum type="arabicPeriod"/>
            </a:pPr>
            <a:r>
              <a:rPr lang="en-GB" sz="2400" noProof="0">
                <a:ea typeface="Public Sans"/>
                <a:cs typeface="Public Sans"/>
                <a:sym typeface="Public Sans"/>
              </a:rPr>
              <a:t>Prosumer werden.</a:t>
            </a:r>
          </a:p>
          <a:p>
            <a:pPr marL="342900" indent="-342900" latinLnBrk="0">
              <a:buFont typeface="+mj-lt"/>
              <a:buAutoNum type="arabicPeriod"/>
            </a:pPr>
            <a:r>
              <a:rPr lang="en-GB" sz="2400" noProof="0">
                <a:ea typeface="Public Sans"/>
                <a:cs typeface="Public Sans"/>
                <a:sym typeface="Public Sans"/>
              </a:rPr>
              <a:t>Zusammenarbeit: Energiegemeinschaften.</a:t>
            </a:r>
          </a:p>
          <a:p>
            <a:pPr marL="342900" indent="-342900" latinLnBrk="0">
              <a:buFont typeface="+mj-lt"/>
              <a:buAutoNum type="arabicPeriod"/>
            </a:pPr>
            <a:r>
              <a:rPr lang="en-GB" sz="2400" noProof="0">
                <a:ea typeface="Public Sans"/>
                <a:cs typeface="Public Sans"/>
                <a:sym typeface="Public Sans"/>
              </a:rPr>
              <a:t>Andere beim Energiesparen unterstützen.</a:t>
            </a:r>
          </a:p>
          <a:p>
            <a:pPr marL="342900" indent="-342900" latinLnBrk="0">
              <a:buFont typeface="+mj-lt"/>
              <a:buAutoNum type="arabicPeriod"/>
            </a:pPr>
            <a:r>
              <a:rPr lang="en-GB" sz="2400" noProof="0">
                <a:ea typeface="Public Sans"/>
                <a:cs typeface="Public Sans"/>
                <a:sym typeface="Public Sans"/>
              </a:rPr>
              <a:t>Energieeffiziente Landschaftsgestaltung.</a:t>
            </a:r>
          </a:p>
          <a:p>
            <a:pPr marL="342900" indent="-342900" latinLnBrk="0">
              <a:buFont typeface="+mj-lt"/>
              <a:buAutoNum type="arabicPeriod"/>
            </a:pPr>
            <a:r>
              <a:rPr lang="en-GB" sz="2400" noProof="0">
                <a:ea typeface="Public Sans"/>
                <a:cs typeface="Public Sans"/>
                <a:sym typeface="Public Sans"/>
              </a:rPr>
              <a:t>Regelmäßige Wartung und Inspektionen.</a:t>
            </a:r>
          </a:p>
          <a:p>
            <a:pPr marL="342900" indent="-342900" latinLnBrk="0">
              <a:buFont typeface="+mj-lt"/>
              <a:buAutoNum type="arabicPeriod"/>
            </a:pPr>
            <a:r>
              <a:rPr lang="en-GB" sz="2400" noProof="0" err="1">
                <a:ea typeface="Public Sans"/>
                <a:cs typeface="Public Sans"/>
                <a:sym typeface="Public Sans"/>
              </a:rPr>
              <a:t>Umstieg</a:t>
            </a:r>
            <a:r>
              <a:rPr lang="en-GB" sz="2400" noProof="0">
                <a:ea typeface="Public Sans"/>
                <a:cs typeface="Public Sans"/>
                <a:sym typeface="Public Sans"/>
              </a:rPr>
              <a:t> auf energieeffiziente Beleuchtung.</a:t>
            </a:r>
          </a:p>
          <a:p>
            <a:pPr marL="342900" indent="-342900" latinLnBrk="0">
              <a:buFont typeface="+mj-lt"/>
              <a:buAutoNum type="arabicPeriod"/>
            </a:pPr>
            <a:r>
              <a:rPr lang="en-GB" sz="2400" noProof="0">
                <a:ea typeface="Public Sans"/>
                <a:cs typeface="Public Sans"/>
                <a:sym typeface="Public Sans"/>
              </a:rPr>
              <a:t> Implementierung von Lösungen für erneuerbare Energien.</a:t>
            </a:r>
          </a:p>
          <a:p>
            <a:pPr marL="342900" indent="-342900" latinLnBrk="0">
              <a:buFont typeface="+mj-lt"/>
              <a:buAutoNum type="arabicPeriod"/>
            </a:pPr>
            <a:endParaRPr lang="en-GB" sz="2400" noProof="0">
              <a:ea typeface="Public Sans"/>
              <a:cs typeface="Public Sans"/>
              <a:sym typeface="Public Sans"/>
            </a:endParaRPr>
          </a:p>
        </p:txBody>
      </p:sp>
    </p:spTree>
    <p:extLst>
      <p:ext uri="{BB962C8B-B14F-4D97-AF65-F5344CB8AC3E}">
        <p14:creationId xmlns:p14="http://schemas.microsoft.com/office/powerpoint/2010/main" val="319607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76AD-17BC-8F0E-A09F-10D83311C5FD}"/>
              </a:ext>
            </a:extLst>
          </p:cNvPr>
          <p:cNvSpPr>
            <a:spLocks noGrp="1"/>
          </p:cNvSpPr>
          <p:nvPr>
            <p:ph type="title" idx="4294967295"/>
          </p:nvPr>
        </p:nvSpPr>
        <p:spPr>
          <a:xfrm>
            <a:off x="377867" y="692757"/>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Public Sans"/>
                <a:cs typeface="Public Sans"/>
              </a:rPr>
              <a:t>1. Warum in digitale Energietechnologien investieren? – Einleitung </a:t>
            </a:r>
            <a:endParaRPr lang="de-DE" noProof="1">
              <a:effectLst/>
            </a:endParaRPr>
          </a:p>
          <a:p>
            <a:endParaRPr lang="de-DE"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1298530" y="2740090"/>
            <a:ext cx="9594937" cy="2308324"/>
          </a:xfrm>
          <a:prstGeom prst="rect">
            <a:avLst/>
          </a:prstGeom>
          <a:noFill/>
        </p:spPr>
        <p:txBody>
          <a:bodyPr wrap="square" rtlCol="0">
            <a:spAutoFit/>
          </a:bodyPr>
          <a:lstStyle/>
          <a:p>
            <a:pPr algn="ctr" latinLnBrk="0"/>
            <a:r>
              <a:rPr lang="en-GB" sz="4800" i="1" noProof="0">
                <a:solidFill>
                  <a:schemeClr val="accent5"/>
                </a:solidFill>
              </a:rPr>
              <a:t>Wie können digitale Energietechnologien Ihnen helfen, den Energieverbrauch zu optimieren und Kosten zu senken?</a:t>
            </a:r>
          </a:p>
        </p:txBody>
      </p:sp>
    </p:spTree>
    <p:extLst>
      <p:ext uri="{BB962C8B-B14F-4D97-AF65-F5344CB8AC3E}">
        <p14:creationId xmlns:p14="http://schemas.microsoft.com/office/powerpoint/2010/main" val="163419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3C88A-D5C6-7421-F82E-1B039E9BE1CE}"/>
              </a:ext>
            </a:extLst>
          </p:cNvPr>
          <p:cNvSpPr>
            <a:spLocks noGrp="1"/>
          </p:cNvSpPr>
          <p:nvPr>
            <p:ph type="title" idx="4294967295"/>
          </p:nvPr>
        </p:nvSpPr>
        <p:spPr>
          <a:xfrm>
            <a:off x="459377" y="665571"/>
            <a:ext cx="10515600" cy="1325563"/>
          </a:xfrm>
          <a:prstGeom prst="rect">
            <a:avLst/>
          </a:prstGeom>
        </p:spPr>
        <p:txBody>
          <a:bodyPr/>
          <a:lstStyle/>
          <a:p>
            <a:pPr rtl="0" eaLnBrk="1" latinLnBrk="1" hangingPunct="1"/>
            <a:r>
              <a:rPr lang="de-DE" sz="2800" b="1" kern="1200" noProof="1">
                <a:solidFill>
                  <a:srgbClr val="FFFFFF"/>
                </a:solidFill>
                <a:effectLst/>
                <a:latin typeface="Calibri" panose="020F0502020204030204" pitchFamily="34" charset="0"/>
                <a:ea typeface="Public Sans"/>
                <a:cs typeface="Public Sans"/>
              </a:rPr>
              <a:t>1. Warum in digitale Energietechnologien investieren? </a:t>
            </a:r>
            <a:endParaRPr lang="de-DE" noProof="1">
              <a:effectLst/>
            </a:endParaRPr>
          </a:p>
          <a:p>
            <a:endParaRPr lang="de-DE"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3738304" y="2119407"/>
            <a:ext cx="7906396" cy="4093428"/>
          </a:xfrm>
          <a:prstGeom prst="rect">
            <a:avLst/>
          </a:prstGeom>
          <a:noFill/>
        </p:spPr>
        <p:txBody>
          <a:bodyPr wrap="square" rtlCol="0">
            <a:spAutoFit/>
          </a:bodyPr>
          <a:lstStyle/>
          <a:p>
            <a:pPr marL="457200" indent="-457200" latinLnBrk="0">
              <a:buChar char="•"/>
            </a:pPr>
            <a:r>
              <a:rPr lang="en-GB" sz="2000" noProof="1">
                <a:solidFill>
                  <a:srgbClr val="2B2C30"/>
                </a:solidFill>
                <a:ea typeface="Public Sans"/>
                <a:cs typeface="Segoe UI"/>
              </a:rPr>
              <a:t>Digitale Energietechnologien umfassen intelligente Zähler, Energiemanagementsysteme und intelligente Thermostate.</a:t>
            </a:r>
          </a:p>
          <a:p>
            <a:pPr marL="457200" indent="-457200" latinLnBrk="0">
              <a:buChar char="•"/>
            </a:pPr>
            <a:r>
              <a:rPr lang="en-GB" sz="2000" noProof="1">
                <a:solidFill>
                  <a:srgbClr val="2B2C30"/>
                </a:solidFill>
                <a:ea typeface="Public Sans"/>
                <a:cs typeface="Segoe UI"/>
              </a:rPr>
              <a:t>Digitale Energietechnologien liefern Echtzeitdaten zum Energieverbrauch, die zur Fernüberwachung und -optimierung des Energieverbrauchs genutzt werden können, z. B. mithilfe von Smartphone-Apps. </a:t>
            </a:r>
          </a:p>
          <a:p>
            <a:pPr marL="457200" indent="-457200" latinLnBrk="0">
              <a:buChar char="•"/>
            </a:pPr>
            <a:r>
              <a:rPr lang="en-GB" sz="2000">
                <a:solidFill>
                  <a:srgbClr val="2B2C30"/>
                </a:solidFill>
                <a:cs typeface="Segoe UI"/>
              </a:rPr>
              <a:t>Es kann Zeiten am Tag geben, in denen Sie mehr Energie verbrauchen. Mit digitalen Energietechnologien können Sie Trends und Möglichkeiten zur Verbrauchsreduzierung erkennen.</a:t>
            </a:r>
          </a:p>
          <a:p>
            <a:pPr marL="457200" indent="-457200" latinLnBrk="0">
              <a:buChar char="•"/>
            </a:pPr>
            <a:r>
              <a:rPr lang="en-GB" sz="2000" noProof="1">
                <a:solidFill>
                  <a:srgbClr val="2B2C30"/>
                </a:solidFill>
                <a:ea typeface="Public Sans"/>
                <a:cs typeface="Segoe UI"/>
              </a:rPr>
              <a:t>Wenn Sie Vermieter sind, können diese Technologien die Zufriedenheit Ihrer Mieter steigern, indem sie ihnen Tools zur Verfügung stellen, mit denen sie ihren eigenen Energieverbrauch besser verstehen und steuern können.</a:t>
            </a:r>
            <a:endParaRPr lang="en-GB" sz="2000" noProof="1">
              <a:solidFill>
                <a:srgbClr val="2B2C30"/>
              </a:solidFill>
              <a:cs typeface="Segoe UI"/>
            </a:endParaRPr>
          </a:p>
        </p:txBody>
      </p:sp>
      <p:pic>
        <p:nvPicPr>
          <p:cNvPr id="7" name="Picture 6">
            <a:extLst>
              <a:ext uri="{FF2B5EF4-FFF2-40B4-BE49-F238E27FC236}">
                <a16:creationId xmlns:a16="http://schemas.microsoft.com/office/drawing/2014/main" id="{2BA414CB-E4FB-3249-B22D-6AE5311A8B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35" y="2119407"/>
            <a:ext cx="2803801" cy="4555012"/>
          </a:xfrm>
          <a:prstGeom prst="rect">
            <a:avLst/>
          </a:prstGeom>
        </p:spPr>
      </p:pic>
    </p:spTree>
    <p:extLst>
      <p:ext uri="{BB962C8B-B14F-4D97-AF65-F5344CB8AC3E}">
        <p14:creationId xmlns:p14="http://schemas.microsoft.com/office/powerpoint/2010/main" val="34974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18B32-CB9A-8867-599F-97DF6D2D80BE}"/>
              </a:ext>
            </a:extLst>
          </p:cNvPr>
          <p:cNvSpPr>
            <a:spLocks noGrp="1"/>
          </p:cNvSpPr>
          <p:nvPr>
            <p:ph type="title" idx="4294967295"/>
          </p:nvPr>
        </p:nvSpPr>
        <p:spPr>
          <a:xfrm>
            <a:off x="553231" y="678634"/>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2. Ihren eigenen Energieverbrauch verstehen – Einführung</a:t>
            </a:r>
            <a:endParaRPr lang="de-DE" noProof="1">
              <a:effectLst/>
            </a:endParaRPr>
          </a:p>
          <a:p>
            <a:endParaRPr lang="de-DE"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553231" y="2768252"/>
            <a:ext cx="11085535" cy="3046988"/>
          </a:xfrm>
          <a:prstGeom prst="rect">
            <a:avLst/>
          </a:prstGeom>
          <a:noFill/>
        </p:spPr>
        <p:txBody>
          <a:bodyPr wrap="square" rtlCol="0">
            <a:spAutoFit/>
          </a:bodyPr>
          <a:lstStyle/>
          <a:p>
            <a:pPr algn="ctr" latinLnBrk="0"/>
            <a:r>
              <a:rPr lang="en-GB" sz="4800" i="1">
                <a:solidFill>
                  <a:schemeClr val="accent5"/>
                </a:solidFill>
              </a:rPr>
              <a:t>Wie kann das Verständnis Ihres Energieverbrauchs dazu beitragen, Energie zu sparen und Stromkosten zu senken?</a:t>
            </a:r>
          </a:p>
          <a:p>
            <a:pPr algn="ctr" latinLnBrk="0"/>
            <a:endParaRPr lang="en-GB" sz="4800" i="1">
              <a:solidFill>
                <a:schemeClr val="accent5"/>
              </a:solidFill>
            </a:endParaRPr>
          </a:p>
        </p:txBody>
      </p:sp>
    </p:spTree>
    <p:extLst>
      <p:ext uri="{BB962C8B-B14F-4D97-AF65-F5344CB8AC3E}">
        <p14:creationId xmlns:p14="http://schemas.microsoft.com/office/powerpoint/2010/main" val="2379613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BF80ED-6F9E-5DB6-BDF0-1610D3110FCA}"/>
              </a:ext>
            </a:extLst>
          </p:cNvPr>
          <p:cNvSpPr>
            <a:spLocks noGrp="1"/>
          </p:cNvSpPr>
          <p:nvPr>
            <p:ph type="title" idx="4294967295"/>
          </p:nvPr>
        </p:nvSpPr>
        <p:spPr>
          <a:xfrm>
            <a:off x="394062" y="640952"/>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2. Verstehen Sie Ihren eigenen Energieverbrauch</a:t>
            </a:r>
            <a:endParaRPr lang="de-DE" noProof="1">
              <a:effectLst/>
            </a:endParaRPr>
          </a:p>
          <a:p>
            <a:endParaRPr lang="de-DE"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4300993" y="1922486"/>
            <a:ext cx="7756023" cy="4401205"/>
          </a:xfrm>
          <a:prstGeom prst="rect">
            <a:avLst/>
          </a:prstGeom>
          <a:noFill/>
        </p:spPr>
        <p:txBody>
          <a:bodyPr wrap="square" rtlCol="0">
            <a:spAutoFit/>
          </a:bodyPr>
          <a:lstStyle/>
          <a:p>
            <a:pPr marL="457200" indent="-457200" latinLnBrk="0">
              <a:buFontTx/>
              <a:buChar char="•"/>
            </a:pPr>
            <a:r>
              <a:rPr lang="de-DE" sz="2000" noProof="1">
                <a:solidFill>
                  <a:srgbClr val="2B2C30"/>
                </a:solidFill>
                <a:cs typeface="Segoe UI"/>
              </a:rPr>
              <a:t>Mit einem intelligenten Stromzähler können Sie – und Ihr Energieversorger – Ihren Energieverbrauch in Echtzeit überwachen und analysieren. </a:t>
            </a:r>
            <a:endParaRPr lang="de-DE" sz="2000" noProof="1">
              <a:solidFill>
                <a:srgbClr val="2B2C30"/>
              </a:solidFill>
              <a:ea typeface="Public Sans"/>
              <a:cs typeface="Segoe UI"/>
            </a:endParaRPr>
          </a:p>
          <a:p>
            <a:pPr marL="457200" indent="-457200" latinLnBrk="0">
              <a:buFontTx/>
              <a:buChar char="•"/>
            </a:pPr>
            <a:r>
              <a:rPr lang="de-DE" sz="2000" noProof="1">
                <a:solidFill>
                  <a:srgbClr val="2B2C30"/>
                </a:solidFill>
                <a:ea typeface="Public Sans"/>
                <a:cs typeface="Segoe UI"/>
              </a:rPr>
              <a:t>Anhand der Daten können Sie Trends, Spitzenverbrauchszeiten und Bereiche identifizieren, in denen Energie effizienter genutzt werden könnte. </a:t>
            </a:r>
          </a:p>
          <a:p>
            <a:pPr marL="457200" indent="-457200" latinLnBrk="0">
              <a:buFontTx/>
              <a:buChar char="•"/>
            </a:pPr>
            <a:r>
              <a:rPr lang="de-DE" sz="2000" noProof="1">
                <a:solidFill>
                  <a:srgbClr val="2B2C30"/>
                </a:solidFill>
                <a:ea typeface="Public Sans"/>
                <a:cs typeface="Segoe UI"/>
              </a:rPr>
              <a:t>Anhand dieser Informationen können Sie Energiesparmaßnahmen umsetzen, ohne dabei </a:t>
            </a:r>
            <a:r>
              <a:rPr lang="de-DE" sz="2000" noProof="1">
                <a:solidFill>
                  <a:srgbClr val="2B2C30"/>
                </a:solidFill>
                <a:cs typeface="Segoe UI"/>
              </a:rPr>
              <a:t>auf Komfort verzichten zu müssen. Zum Beispiel: </a:t>
            </a:r>
          </a:p>
          <a:p>
            <a:pPr marL="914400" lvl="1" indent="-457200" latinLnBrk="0">
              <a:buFontTx/>
              <a:buChar char="•"/>
            </a:pPr>
            <a:r>
              <a:rPr lang="de-DE" sz="2000" noProof="1">
                <a:solidFill>
                  <a:srgbClr val="2B2C30"/>
                </a:solidFill>
                <a:cs typeface="Segoe UI"/>
                <a:hlinkClick r:id="rId3"/>
              </a:rPr>
              <a:t>Das Herausziehen des Steckers von Geräten, die nicht verwendet werden, anstatt sie im Standby-Modus zu lassen</a:t>
            </a:r>
            <a:r>
              <a:rPr lang="de-DE" sz="2000" noProof="1">
                <a:solidFill>
                  <a:srgbClr val="2B2C30"/>
                </a:solidFill>
                <a:cs typeface="Segoe UI"/>
              </a:rPr>
              <a:t>, reduziert den Energieverbrauch. </a:t>
            </a:r>
          </a:p>
          <a:p>
            <a:pPr marL="914400" lvl="1" indent="-457200" latinLnBrk="0">
              <a:buFontTx/>
              <a:buChar char="•"/>
            </a:pPr>
            <a:r>
              <a:rPr lang="de-DE" sz="2000" noProof="1">
                <a:solidFill>
                  <a:srgbClr val="2B2C30"/>
                </a:solidFill>
                <a:cs typeface="Segoe UI"/>
                <a:hlinkClick r:id="rId4"/>
              </a:rPr>
              <a:t>Intelligente Steckdosenleisten </a:t>
            </a:r>
            <a:r>
              <a:rPr lang="de-DE" sz="2000" noProof="1">
                <a:solidFill>
                  <a:srgbClr val="2B2C30"/>
                </a:solidFill>
                <a:cs typeface="Segoe UI"/>
              </a:rPr>
              <a:t>können Ihnen ebenfalls dabei helfen, mehrere Geräte effizienter zu verwalten. </a:t>
            </a:r>
            <a:endParaRPr lang="de-DE" sz="2000" noProof="1">
              <a:ea typeface="Public Sans"/>
            </a:endParaRPr>
          </a:p>
        </p:txBody>
      </p:sp>
      <p:pic>
        <p:nvPicPr>
          <p:cNvPr id="7" name="Picture 6">
            <a:extLst>
              <a:ext uri="{FF2B5EF4-FFF2-40B4-BE49-F238E27FC236}">
                <a16:creationId xmlns:a16="http://schemas.microsoft.com/office/drawing/2014/main" id="{AE93BBF7-D67E-03E5-4172-D95CF9CCC59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983" y="2406249"/>
            <a:ext cx="4166011" cy="3970150"/>
          </a:xfrm>
          <a:prstGeom prst="rect">
            <a:avLst/>
          </a:prstGeom>
        </p:spPr>
      </p:pic>
    </p:spTree>
    <p:extLst>
      <p:ext uri="{BB962C8B-B14F-4D97-AF65-F5344CB8AC3E}">
        <p14:creationId xmlns:p14="http://schemas.microsoft.com/office/powerpoint/2010/main" val="92445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859D6-E751-58A9-03D7-8A3CB5A076DB}"/>
              </a:ext>
            </a:extLst>
          </p:cNvPr>
          <p:cNvSpPr>
            <a:spLocks noGrp="1"/>
          </p:cNvSpPr>
          <p:nvPr>
            <p:ph type="title" idx="4294967295"/>
          </p:nvPr>
        </p:nvSpPr>
        <p:spPr>
          <a:xfrm>
            <a:off x="459377" y="717822"/>
            <a:ext cx="10515600" cy="1325563"/>
          </a:xfrm>
          <a:prstGeom prst="rect">
            <a:avLst/>
          </a:prstGeom>
        </p:spPr>
        <p:txBody>
          <a:bodyPr/>
          <a:lstStyle/>
          <a:p>
            <a:pPr rtl="0" eaLnBrk="1" latinLnBrk="0" hangingPunct="1"/>
            <a:r>
              <a:rPr lang="de-DE" sz="2800" b="1" kern="1200" noProof="1">
                <a:solidFill>
                  <a:srgbClr val="FFFFFF"/>
                </a:solidFill>
                <a:effectLst/>
                <a:latin typeface="Calibri" panose="020F0502020204030204" pitchFamily="34" charset="0"/>
                <a:ea typeface="Public Sans"/>
                <a:cs typeface="Public Sans"/>
              </a:rPr>
              <a:t>3. Prosumer werden – Einführung</a:t>
            </a:r>
            <a:endParaRPr lang="de-DE" noProof="1">
              <a:effectLst/>
            </a:endParaRPr>
          </a:p>
          <a:p>
            <a:endParaRPr lang="de-DE"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1" y="2868460"/>
            <a:ext cx="10421655" cy="1446550"/>
          </a:xfrm>
          <a:prstGeom prst="rect">
            <a:avLst/>
          </a:prstGeom>
          <a:noFill/>
        </p:spPr>
        <p:txBody>
          <a:bodyPr wrap="square" rtlCol="0">
            <a:spAutoFit/>
          </a:bodyPr>
          <a:lstStyle/>
          <a:p>
            <a:pPr algn="ctr" latinLnBrk="0"/>
            <a:r>
              <a:rPr lang="en-US" sz="4400" i="1">
                <a:solidFill>
                  <a:schemeClr val="accent5"/>
                </a:solidFill>
              </a:rPr>
              <a:t>Was sind die Vorteile, ein Prosument zu sein und in erneuerbare Energiesysteme zu investieren? </a:t>
            </a:r>
          </a:p>
        </p:txBody>
      </p:sp>
    </p:spTree>
    <p:extLst>
      <p:ext uri="{BB962C8B-B14F-4D97-AF65-F5344CB8AC3E}">
        <p14:creationId xmlns:p14="http://schemas.microsoft.com/office/powerpoint/2010/main" val="997247673"/>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37E67D-B912-4C3B-A0AE-C81BEF92B937}">
  <ds:schemaRefs>
    <ds:schemaRef ds:uri="59c2b11d-9272-4eed-95ac-95725493c81f"/>
    <ds:schemaRef ds:uri="c67c0ac7-78b5-4864-aca3-db9996adcf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CA0DD0-504F-4EB9-B60E-59D0E157F7B9}">
  <ds:schemaRefs>
    <ds:schemaRef ds:uri="59c2b11d-9272-4eed-95ac-95725493c81f"/>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E3774D8-BCA8-4A02-93E0-3307429344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3272</Words>
  <Application>Microsoft Macintosh PowerPoint</Application>
  <PresentationFormat>Widescreen</PresentationFormat>
  <Paragraphs>286</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맑은 고딕</vt:lpstr>
      <vt:lpstr>Arial</vt:lpstr>
      <vt:lpstr>Calibri</vt:lpstr>
      <vt:lpstr>Public Sans</vt:lpstr>
      <vt:lpstr>Segoe UI</vt:lpstr>
      <vt:lpstr>Every1 slide master</vt:lpstr>
      <vt:lpstr>Engagieren Sie sich bei der digitalen Energiewende: 9 einfache Schritte für Hausbesitzer und Vermieter</vt:lpstr>
      <vt:lpstr>Einführung</vt:lpstr>
      <vt:lpstr>Diese Präsentation</vt:lpstr>
      <vt:lpstr>9 einfache Schritte für Hausbesitzer und Vermieter </vt:lpstr>
      <vt:lpstr>1. Warum in digitale Energietechnologien investieren? – Einleitung  </vt:lpstr>
      <vt:lpstr>1. Warum in digitale Energietechnologien investieren?  </vt:lpstr>
      <vt:lpstr>2. Ihren eigenen Energieverbrauch verstehen – Einführung </vt:lpstr>
      <vt:lpstr>2. Verstehen Sie Ihren eigenen Energieverbrauch </vt:lpstr>
      <vt:lpstr>3. Prosumer werden – Einführung </vt:lpstr>
      <vt:lpstr>3. Prosumer werden </vt:lpstr>
      <vt:lpstr>4. Zusammenarbeit: Energiegemeinschaften – Einführung </vt:lpstr>
      <vt:lpstr>4. Zusammenarbeit: Energiegemeinschaften  </vt:lpstr>
      <vt:lpstr>5. Andere beim Energiesparen unterstützen – Einleitung </vt:lpstr>
      <vt:lpstr>5. Andere beim Energiesparen unterstützen </vt:lpstr>
      <vt:lpstr>6. Energieeffiziente Landschaftsgestaltung – Einführung </vt:lpstr>
      <vt:lpstr>6. Energieeffiziente Landschaftsgestaltung  </vt:lpstr>
      <vt:lpstr>7. Regelmäßige Wartung und Inspektionen – Einleitung </vt:lpstr>
      <vt:lpstr>7. Regelmäßige Wartung und Inspektionen </vt:lpstr>
      <vt:lpstr>8. Umstellung auf energieeffiziente Beleuchtung – Einführung </vt:lpstr>
      <vt:lpstr>8. Umstieg auf energieeffiziente Beleuchtung  </vt:lpstr>
      <vt:lpstr>9. Einsatz von Lösungen für erneuerbare Energien  </vt:lpstr>
      <vt:lpstr>9. Umsetzung von Lösungen für erneuerbare Energien  </vt:lpstr>
      <vt:lpstr>Nächste Schritte </vt:lpstr>
      <vt:lpstr>Danksagungen 1 </vt:lpstr>
      <vt:lpstr>Danksagungen 2</vt:lpstr>
      <vt:lpstr>Danke!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3</cp:revision>
  <cp:lastPrinted>2025-03-21T11:31:47Z</cp:lastPrinted>
  <dcterms:created xsi:type="dcterms:W3CDTF">2019-04-06T05:20:47Z</dcterms:created>
  <dcterms:modified xsi:type="dcterms:W3CDTF">2026-03-15T09:37:06Z</dcterms:modified>
  <cp:category/>
</cp:coreProperties>
</file>