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sldIdLst>
    <p:sldId id="283" r:id="rId5"/>
    <p:sldId id="284" r:id="rId6"/>
    <p:sldId id="263" r:id="rId7"/>
    <p:sldId id="264" r:id="rId8"/>
    <p:sldId id="265" r:id="rId9"/>
    <p:sldId id="266" r:id="rId10"/>
    <p:sldId id="267" r:id="rId11"/>
    <p:sldId id="285" r:id="rId12"/>
    <p:sldId id="268" r:id="rId13"/>
    <p:sldId id="269" r:id="rId14"/>
    <p:sldId id="270" r:id="rId15"/>
    <p:sldId id="271" r:id="rId16"/>
    <p:sldId id="272" r:id="rId17"/>
    <p:sldId id="286" r:id="rId18"/>
    <p:sldId id="273" r:id="rId19"/>
    <p:sldId id="274" r:id="rId20"/>
    <p:sldId id="275" r:id="rId21"/>
    <p:sldId id="276" r:id="rId22"/>
    <p:sldId id="277" r:id="rId23"/>
    <p:sldId id="287" r:id="rId24"/>
    <p:sldId id="278" r:id="rId25"/>
    <p:sldId id="279" r:id="rId26"/>
    <p:sldId id="280" r:id="rId27"/>
    <p:sldId id="281" r:id="rId28"/>
    <p:sldId id="282" r:id="rId29"/>
    <p:sldId id="288"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tqSpYmX9d1o2zjaBe3s2g==" hashData="pWEeZST9J1b4wcWErkWz/a2vWUviva0nGhJCMAgiLnyPvbpqDPFHvaTFH7Q1pgyPK49Bjz5HRy+gPusA1MiNf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EFD"/>
    <a:srgbClr val="B3C8F3"/>
    <a:srgbClr val="BEFEFC"/>
    <a:srgbClr val="79FEFB"/>
    <a:srgbClr val="39F9F9"/>
    <a:srgbClr val="41E9F1"/>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F296C-2C5B-A557-FE7D-71B5E55D15ED}" v="46" dt="2021-02-11T13:03:36.240"/>
    <p1510:client id="{2ECFB97C-BA11-AA91-AD29-7833DFDA5B02}" v="570" dt="2021-02-11T13:06:18.913"/>
    <p1510:client id="{4089F39A-38F4-089A-DEB2-ED5D68B895CA}" v="7" dt="2021-03-26T14:20:51.473"/>
    <p1510:client id="{741C036C-3727-DADF-8A49-D959871B70EE}" v="88" dt="2021-03-26T18:50:36.840"/>
    <p1510:client id="{783A9284-1DE9-ACCA-09CD-7F40CBF76697}" v="43" dt="2021-03-29T06:42:54.420"/>
    <p1510:client id="{B707300F-30EC-3167-C026-B1A84C741F63}" v="407" dt="2021-03-26T16:29:28.293"/>
    <p1510:client id="{CD75E7EF-D802-4D3F-51D8-C0880CDB6F1A}" v="3" dt="2021-02-11T13:24:16.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53" autoAdjust="0"/>
  </p:normalViewPr>
  <p:slideViewPr>
    <p:cSldViewPr snapToGrid="0">
      <p:cViewPr varScale="1">
        <p:scale>
          <a:sx n="90" d="100"/>
          <a:sy n="90" d="100"/>
        </p:scale>
        <p:origin x="1356"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einpoori, Pooya" userId="S::p.hoseinpoori17_imperial.ac.uk#ext#@lunet.onmicrosoft.com::21ee0378-0e1f-48ad-9526-41a3769fce93" providerId="AD" clId="Web-{B6BF0937-3EDF-ACDD-4155-50C6D422E640}"/>
    <pc:docChg chg="modSld">
      <pc:chgData name="Hoseinpoori, Pooya" userId="S::p.hoseinpoori17_imperial.ac.uk#ext#@lunet.onmicrosoft.com::21ee0378-0e1f-48ad-9526-41a3769fce93" providerId="AD" clId="Web-{B6BF0937-3EDF-ACDD-4155-50C6D422E640}" dt="2021-03-26T16:49:37.866" v="1"/>
      <pc:docMkLst>
        <pc:docMk/>
      </pc:docMkLst>
      <pc:sldChg chg="modNotes">
        <pc:chgData name="Hoseinpoori, Pooya" userId="S::p.hoseinpoori17_imperial.ac.uk#ext#@lunet.onmicrosoft.com::21ee0378-0e1f-48ad-9526-41a3769fce93" providerId="AD" clId="Web-{B6BF0937-3EDF-ACDD-4155-50C6D422E640}" dt="2021-03-26T16:49:37.866" v="1"/>
        <pc:sldMkLst>
          <pc:docMk/>
          <pc:sldMk cId="1488400554" sldId="266"/>
        </pc:sldMkLst>
      </pc:sldChg>
    </pc:docChg>
  </pc:docChgLst>
  <pc:docChgLst>
    <pc:chgData name="simon.anthony.patterson@gmail.com" userId="S::urn:spo:guest#simon.anthony.patterson@gmail.com::" providerId="AD" clId="Web-{B707300F-30EC-3167-C026-B1A84C741F63}"/>
    <pc:docChg chg="modSld">
      <pc:chgData name="simon.anthony.patterson@gmail.com" userId="S::urn:spo:guest#simon.anthony.patterson@gmail.com::" providerId="AD" clId="Web-{B707300F-30EC-3167-C026-B1A84C741F63}" dt="2021-03-26T16:29:28.293" v="392" actId="20577"/>
      <pc:docMkLst>
        <pc:docMk/>
      </pc:docMkLst>
      <pc:sldChg chg="modSp modNotes">
        <pc:chgData name="simon.anthony.patterson@gmail.com" userId="S::urn:spo:guest#simon.anthony.patterson@gmail.com::" providerId="AD" clId="Web-{B707300F-30EC-3167-C026-B1A84C741F63}" dt="2021-03-26T15:45:23.477" v="236"/>
        <pc:sldMkLst>
          <pc:docMk/>
          <pc:sldMk cId="348628638" sldId="263"/>
        </pc:sldMkLst>
        <pc:spChg chg="mod">
          <ac:chgData name="simon.anthony.patterson@gmail.com" userId="S::urn:spo:guest#simon.anthony.patterson@gmail.com::" providerId="AD" clId="Web-{B707300F-30EC-3167-C026-B1A84C741F63}" dt="2021-03-26T14:57:03.065" v="4" actId="20577"/>
          <ac:spMkLst>
            <pc:docMk/>
            <pc:sldMk cId="348628638" sldId="263"/>
            <ac:spMk id="8" creationId="{63FE2775-FB72-4D44-B480-06EBB7F679B3}"/>
          </ac:spMkLst>
        </pc:spChg>
        <pc:spChg chg="mod">
          <ac:chgData name="simon.anthony.patterson@gmail.com" userId="S::urn:spo:guest#simon.anthony.patterson@gmail.com::" providerId="AD" clId="Web-{B707300F-30EC-3167-C026-B1A84C741F63}" dt="2021-03-26T14:56:57.080" v="2" actId="20577"/>
          <ac:spMkLst>
            <pc:docMk/>
            <pc:sldMk cId="348628638" sldId="263"/>
            <ac:spMk id="9" creationId="{D65E6D98-BE8C-6B4C-B23E-6167300445AE}"/>
          </ac:spMkLst>
        </pc:spChg>
        <pc:spChg chg="mod">
          <ac:chgData name="simon.anthony.patterson@gmail.com" userId="S::urn:spo:guest#simon.anthony.patterson@gmail.com::" providerId="AD" clId="Web-{B707300F-30EC-3167-C026-B1A84C741F63}" dt="2021-03-26T15:10:23.729" v="159" actId="20577"/>
          <ac:spMkLst>
            <pc:docMk/>
            <pc:sldMk cId="348628638" sldId="263"/>
            <ac:spMk id="10" creationId="{05BC8BFA-0F54-4B4D-A7CD-E1A7C978FEFC}"/>
          </ac:spMkLst>
        </pc:spChg>
      </pc:sldChg>
      <pc:sldChg chg="modSp modNotes">
        <pc:chgData name="simon.anthony.patterson@gmail.com" userId="S::urn:spo:guest#simon.anthony.patterson@gmail.com::" providerId="AD" clId="Web-{B707300F-30EC-3167-C026-B1A84C741F63}" dt="2021-03-26T15:42:39.318" v="207"/>
        <pc:sldMkLst>
          <pc:docMk/>
          <pc:sldMk cId="2708744156" sldId="264"/>
        </pc:sldMkLst>
        <pc:spChg chg="mod">
          <ac:chgData name="simon.anthony.patterson@gmail.com" userId="S::urn:spo:guest#simon.anthony.patterson@gmail.com::" providerId="AD" clId="Web-{B707300F-30EC-3167-C026-B1A84C741F63}" dt="2021-03-26T14:58:03.320" v="28" actId="1076"/>
          <ac:spMkLst>
            <pc:docMk/>
            <pc:sldMk cId="2708744156" sldId="264"/>
            <ac:spMk id="8" creationId="{63FE2775-FB72-4D44-B480-06EBB7F679B3}"/>
          </ac:spMkLst>
        </pc:spChg>
        <pc:spChg chg="mod">
          <ac:chgData name="simon.anthony.patterson@gmail.com" userId="S::urn:spo:guest#simon.anthony.patterson@gmail.com::" providerId="AD" clId="Web-{B707300F-30EC-3167-C026-B1A84C741F63}" dt="2021-03-26T14:57:23.880" v="14" actId="20577"/>
          <ac:spMkLst>
            <pc:docMk/>
            <pc:sldMk cId="2708744156" sldId="264"/>
            <ac:spMk id="9" creationId="{D65E6D98-BE8C-6B4C-B23E-6167300445AE}"/>
          </ac:spMkLst>
        </pc:spChg>
        <pc:spChg chg="mod">
          <ac:chgData name="simon.anthony.patterson@gmail.com" userId="S::urn:spo:guest#simon.anthony.patterson@gmail.com::" providerId="AD" clId="Web-{B707300F-30EC-3167-C026-B1A84C741F63}" dt="2021-03-26T15:37:10.546" v="204" actId="20577"/>
          <ac:spMkLst>
            <pc:docMk/>
            <pc:sldMk cId="2708744156" sldId="264"/>
            <ac:spMk id="10" creationId="{0010AC28-02EA-47E9-92CF-69F816859E74}"/>
          </ac:spMkLst>
        </pc:spChg>
        <pc:spChg chg="mod">
          <ac:chgData name="simon.anthony.patterson@gmail.com" userId="S::urn:spo:guest#simon.anthony.patterson@gmail.com::" providerId="AD" clId="Web-{B707300F-30EC-3167-C026-B1A84C741F63}" dt="2021-03-26T15:35:32.107" v="198" actId="20577"/>
          <ac:spMkLst>
            <pc:docMk/>
            <pc:sldMk cId="2708744156" sldId="264"/>
            <ac:spMk id="17" creationId="{53EB0BB2-0F13-4409-B953-15F28223E4E6}"/>
          </ac:spMkLst>
        </pc:spChg>
      </pc:sldChg>
      <pc:sldChg chg="modSp modNotes">
        <pc:chgData name="simon.anthony.patterson@gmail.com" userId="S::urn:spo:guest#simon.anthony.patterson@gmail.com::" providerId="AD" clId="Web-{B707300F-30EC-3167-C026-B1A84C741F63}" dt="2021-03-26T15:50:49.170" v="249"/>
        <pc:sldMkLst>
          <pc:docMk/>
          <pc:sldMk cId="4013554774" sldId="265"/>
        </pc:sldMkLst>
        <pc:spChg chg="mod">
          <ac:chgData name="simon.anthony.patterson@gmail.com" userId="S::urn:spo:guest#simon.anthony.patterson@gmail.com::" providerId="AD" clId="Web-{B707300F-30EC-3167-C026-B1A84C741F63}" dt="2021-03-26T15:43:22.959" v="209" actId="20577"/>
          <ac:spMkLst>
            <pc:docMk/>
            <pc:sldMk cId="4013554774" sldId="265"/>
            <ac:spMk id="7" creationId="{324AA4DD-D3D1-46B6-9514-A3460EF3CEC9}"/>
          </ac:spMkLst>
        </pc:spChg>
        <pc:spChg chg="mod">
          <ac:chgData name="simon.anthony.patterson@gmail.com" userId="S::urn:spo:guest#simon.anthony.patterson@gmail.com::" providerId="AD" clId="Web-{B707300F-30EC-3167-C026-B1A84C741F63}" dt="2021-03-26T14:57:33.458" v="21" actId="20577"/>
          <ac:spMkLst>
            <pc:docMk/>
            <pc:sldMk cId="4013554774" sldId="265"/>
            <ac:spMk id="8" creationId="{63FE2775-FB72-4D44-B480-06EBB7F679B3}"/>
          </ac:spMkLst>
        </pc:spChg>
        <pc:spChg chg="mod">
          <ac:chgData name="simon.anthony.patterson@gmail.com" userId="S::urn:spo:guest#simon.anthony.patterson@gmail.com::" providerId="AD" clId="Web-{B707300F-30EC-3167-C026-B1A84C741F63}" dt="2021-03-26T14:57:47.678" v="27" actId="14100"/>
          <ac:spMkLst>
            <pc:docMk/>
            <pc:sldMk cId="4013554774" sldId="265"/>
            <ac:spMk id="9" creationId="{D65E6D98-BE8C-6B4C-B23E-6167300445AE}"/>
          </ac:spMkLst>
        </pc:spChg>
      </pc:sldChg>
      <pc:sldChg chg="modSp modNotes">
        <pc:chgData name="simon.anthony.patterson@gmail.com" userId="S::urn:spo:guest#simon.anthony.patterson@gmail.com::" providerId="AD" clId="Web-{B707300F-30EC-3167-C026-B1A84C741F63}" dt="2021-03-26T15:52:21.500" v="257"/>
        <pc:sldMkLst>
          <pc:docMk/>
          <pc:sldMk cId="1488400554" sldId="266"/>
        </pc:sldMkLst>
        <pc:spChg chg="mod">
          <ac:chgData name="simon.anthony.patterson@gmail.com" userId="S::urn:spo:guest#simon.anthony.patterson@gmail.com::" providerId="AD" clId="Web-{B707300F-30EC-3167-C026-B1A84C741F63}" dt="2021-03-26T14:58:13.071" v="31" actId="20577"/>
          <ac:spMkLst>
            <pc:docMk/>
            <pc:sldMk cId="1488400554" sldId="266"/>
            <ac:spMk id="8" creationId="{63FE2775-FB72-4D44-B480-06EBB7F679B3}"/>
          </ac:spMkLst>
        </pc:spChg>
        <pc:spChg chg="mod">
          <ac:chgData name="simon.anthony.patterson@gmail.com" userId="S::urn:spo:guest#simon.anthony.patterson@gmail.com::" providerId="AD" clId="Web-{B707300F-30EC-3167-C026-B1A84C741F63}" dt="2021-03-26T14:58:08.508" v="29" actId="14100"/>
          <ac:spMkLst>
            <pc:docMk/>
            <pc:sldMk cId="1488400554" sldId="266"/>
            <ac:spMk id="9" creationId="{D65E6D98-BE8C-6B4C-B23E-6167300445AE}"/>
          </ac:spMkLst>
        </pc:spChg>
      </pc:sldChg>
      <pc:sldChg chg="modSp modNotes">
        <pc:chgData name="simon.anthony.patterson@gmail.com" userId="S::urn:spo:guest#simon.anthony.patterson@gmail.com::" providerId="AD" clId="Web-{B707300F-30EC-3167-C026-B1A84C741F63}" dt="2021-03-26T15:56:19.895" v="305"/>
        <pc:sldMkLst>
          <pc:docMk/>
          <pc:sldMk cId="2592404286" sldId="267"/>
        </pc:sldMkLst>
        <pc:spChg chg="mod">
          <ac:chgData name="simon.anthony.patterson@gmail.com" userId="S::urn:spo:guest#simon.anthony.patterson@gmail.com::" providerId="AD" clId="Web-{B707300F-30EC-3167-C026-B1A84C741F63}" dt="2021-03-26T14:58:30.681" v="39" actId="20577"/>
          <ac:spMkLst>
            <pc:docMk/>
            <pc:sldMk cId="2592404286" sldId="267"/>
            <ac:spMk id="8" creationId="{63FE2775-FB72-4D44-B480-06EBB7F679B3}"/>
          </ac:spMkLst>
        </pc:spChg>
        <pc:spChg chg="mod">
          <ac:chgData name="simon.anthony.patterson@gmail.com" userId="S::urn:spo:guest#simon.anthony.patterson@gmail.com::" providerId="AD" clId="Web-{B707300F-30EC-3167-C026-B1A84C741F63}" dt="2021-03-26T14:58:24.681" v="35" actId="14100"/>
          <ac:spMkLst>
            <pc:docMk/>
            <pc:sldMk cId="2592404286" sldId="267"/>
            <ac:spMk id="9" creationId="{D65E6D98-BE8C-6B4C-B23E-6167300445AE}"/>
          </ac:spMkLst>
        </pc:spChg>
      </pc:sldChg>
      <pc:sldChg chg="modSp modNotes">
        <pc:chgData name="simon.anthony.patterson@gmail.com" userId="S::urn:spo:guest#simon.anthony.patterson@gmail.com::" providerId="AD" clId="Web-{B707300F-30EC-3167-C026-B1A84C741F63}" dt="2021-03-26T16:07:51.362" v="328"/>
        <pc:sldMkLst>
          <pc:docMk/>
          <pc:sldMk cId="677919598" sldId="268"/>
        </pc:sldMkLst>
        <pc:spChg chg="mod">
          <ac:chgData name="simon.anthony.patterson@gmail.com" userId="S::urn:spo:guest#simon.anthony.patterson@gmail.com::" providerId="AD" clId="Web-{B707300F-30EC-3167-C026-B1A84C741F63}" dt="2021-03-26T15:57:43.287" v="307" actId="20577"/>
          <ac:spMkLst>
            <pc:docMk/>
            <pc:sldMk cId="677919598" sldId="268"/>
            <ac:spMk id="4" creationId="{1D40D6BD-B27C-43ED-9BEE-EA3A6B2224B8}"/>
          </ac:spMkLst>
        </pc:spChg>
        <pc:spChg chg="mod">
          <ac:chgData name="simon.anthony.patterson@gmail.com" userId="S::urn:spo:guest#simon.anthony.patterson@gmail.com::" providerId="AD" clId="Web-{B707300F-30EC-3167-C026-B1A84C741F63}" dt="2021-03-26T14:58:41.682" v="48" actId="20577"/>
          <ac:spMkLst>
            <pc:docMk/>
            <pc:sldMk cId="677919598" sldId="268"/>
            <ac:spMk id="8" creationId="{63FE2775-FB72-4D44-B480-06EBB7F679B3}"/>
          </ac:spMkLst>
        </pc:spChg>
        <pc:spChg chg="mod">
          <ac:chgData name="simon.anthony.patterson@gmail.com" userId="S::urn:spo:guest#simon.anthony.patterson@gmail.com::" providerId="AD" clId="Web-{B707300F-30EC-3167-C026-B1A84C741F63}" dt="2021-03-26T14:58:37.432" v="42" actId="14100"/>
          <ac:spMkLst>
            <pc:docMk/>
            <pc:sldMk cId="677919598" sldId="268"/>
            <ac:spMk id="9" creationId="{D65E6D98-BE8C-6B4C-B23E-6167300445AE}"/>
          </ac:spMkLst>
        </pc:spChg>
      </pc:sldChg>
      <pc:sldChg chg="modSp modNotes">
        <pc:chgData name="simon.anthony.patterson@gmail.com" userId="S::urn:spo:guest#simon.anthony.patterson@gmail.com::" providerId="AD" clId="Web-{B707300F-30EC-3167-C026-B1A84C741F63}" dt="2021-03-26T16:28:29.448" v="379"/>
        <pc:sldMkLst>
          <pc:docMk/>
          <pc:sldMk cId="3512518988" sldId="269"/>
        </pc:sldMkLst>
        <pc:spChg chg="mod">
          <ac:chgData name="simon.anthony.patterson@gmail.com" userId="S::urn:spo:guest#simon.anthony.patterson@gmail.com::" providerId="AD" clId="Web-{B707300F-30EC-3167-C026-B1A84C741F63}" dt="2021-03-26T16:11:22.679" v="351" actId="20577"/>
          <ac:spMkLst>
            <pc:docMk/>
            <pc:sldMk cId="3512518988" sldId="269"/>
            <ac:spMk id="8" creationId="{63FE2775-FB72-4D44-B480-06EBB7F679B3}"/>
          </ac:spMkLst>
        </pc:spChg>
        <pc:spChg chg="mod">
          <ac:chgData name="simon.anthony.patterson@gmail.com" userId="S::urn:spo:guest#simon.anthony.patterson@gmail.com::" providerId="AD" clId="Web-{B707300F-30EC-3167-C026-B1A84C741F63}" dt="2021-03-26T14:58:48.792" v="51" actId="14100"/>
          <ac:spMkLst>
            <pc:docMk/>
            <pc:sldMk cId="3512518988" sldId="269"/>
            <ac:spMk id="9" creationId="{D65E6D98-BE8C-6B4C-B23E-6167300445AE}"/>
          </ac:spMkLst>
        </pc:spChg>
        <pc:spChg chg="mod">
          <ac:chgData name="simon.anthony.patterson@gmail.com" userId="S::urn:spo:guest#simon.anthony.patterson@gmail.com::" providerId="AD" clId="Web-{B707300F-30EC-3167-C026-B1A84C741F63}" dt="2021-03-26T16:28:15.291" v="378" actId="20577"/>
          <ac:spMkLst>
            <pc:docMk/>
            <pc:sldMk cId="3512518988" sldId="269"/>
            <ac:spMk id="10" creationId="{94F976BC-2C95-4029-A836-9034DF813837}"/>
          </ac:spMkLst>
        </pc:spChg>
      </pc:sldChg>
      <pc:sldChg chg="modSp">
        <pc:chgData name="simon.anthony.patterson@gmail.com" userId="S::urn:spo:guest#simon.anthony.patterson@gmail.com::" providerId="AD" clId="Web-{B707300F-30EC-3167-C026-B1A84C741F63}" dt="2021-03-26T16:29:28.293" v="392" actId="20577"/>
        <pc:sldMkLst>
          <pc:docMk/>
          <pc:sldMk cId="3811373095" sldId="270"/>
        </pc:sldMkLst>
        <pc:spChg chg="mod">
          <ac:chgData name="simon.anthony.patterson@gmail.com" userId="S::urn:spo:guest#simon.anthony.patterson@gmail.com::" providerId="AD" clId="Web-{B707300F-30EC-3167-C026-B1A84C741F63}" dt="2021-03-26T16:29:28.293" v="392" actId="20577"/>
          <ac:spMkLst>
            <pc:docMk/>
            <pc:sldMk cId="3811373095" sldId="270"/>
            <ac:spMk id="7" creationId="{1FB1289E-909B-42FF-B359-DCCAADD8F2F7}"/>
          </ac:spMkLst>
        </pc:spChg>
        <pc:spChg chg="mod">
          <ac:chgData name="simon.anthony.patterson@gmail.com" userId="S::urn:spo:guest#simon.anthony.patterson@gmail.com::" providerId="AD" clId="Web-{B707300F-30EC-3167-C026-B1A84C741F63}" dt="2021-03-26T14:59:20.888" v="64" actId="20577"/>
          <ac:spMkLst>
            <pc:docMk/>
            <pc:sldMk cId="3811373095" sldId="270"/>
            <ac:spMk id="8" creationId="{63FE2775-FB72-4D44-B480-06EBB7F679B3}"/>
          </ac:spMkLst>
        </pc:spChg>
        <pc:spChg chg="mod">
          <ac:chgData name="simon.anthony.patterson@gmail.com" userId="S::urn:spo:guest#simon.anthony.patterson@gmail.com::" providerId="AD" clId="Web-{B707300F-30EC-3167-C026-B1A84C741F63}" dt="2021-03-26T14:59:16.700" v="62" actId="20577"/>
          <ac:spMkLst>
            <pc:docMk/>
            <pc:sldMk cId="3811373095" sldId="270"/>
            <ac:spMk id="9" creationId="{D65E6D98-BE8C-6B4C-B23E-6167300445AE}"/>
          </ac:spMkLst>
        </pc:spChg>
        <pc:spChg chg="mod">
          <ac:chgData name="simon.anthony.patterson@gmail.com" userId="S::urn:spo:guest#simon.anthony.patterson@gmail.com::" providerId="AD" clId="Web-{B707300F-30EC-3167-C026-B1A84C741F63}" dt="2021-03-26T16:29:07.089" v="390" actId="20577"/>
          <ac:spMkLst>
            <pc:docMk/>
            <pc:sldMk cId="3811373095" sldId="270"/>
            <ac:spMk id="30" creationId="{D83ACB00-324E-4A69-B991-BFADE1D96BEF}"/>
          </ac:spMkLst>
        </pc:spChg>
        <pc:spChg chg="mod">
          <ac:chgData name="simon.anthony.patterson@gmail.com" userId="S::urn:spo:guest#simon.anthony.patterson@gmail.com::" providerId="AD" clId="Web-{B707300F-30EC-3167-C026-B1A84C741F63}" dt="2021-03-26T16:29:01.073" v="387" actId="20577"/>
          <ac:spMkLst>
            <pc:docMk/>
            <pc:sldMk cId="3811373095" sldId="270"/>
            <ac:spMk id="31" creationId="{4D784DAE-BE4A-42B8-A3BC-6DF025EA9431}"/>
          </ac:spMkLst>
        </pc:spChg>
      </pc:sldChg>
      <pc:sldChg chg="modSp">
        <pc:chgData name="simon.anthony.patterson@gmail.com" userId="S::urn:spo:guest#simon.anthony.patterson@gmail.com::" providerId="AD" clId="Web-{B707300F-30EC-3167-C026-B1A84C741F63}" dt="2021-03-26T14:59:30.435" v="72" actId="20577"/>
        <pc:sldMkLst>
          <pc:docMk/>
          <pc:sldMk cId="2118919257" sldId="271"/>
        </pc:sldMkLst>
        <pc:spChg chg="mod">
          <ac:chgData name="simon.anthony.patterson@gmail.com" userId="S::urn:spo:guest#simon.anthony.patterson@gmail.com::" providerId="AD" clId="Web-{B707300F-30EC-3167-C026-B1A84C741F63}" dt="2021-03-26T14:59:30.435" v="72" actId="20577"/>
          <ac:spMkLst>
            <pc:docMk/>
            <pc:sldMk cId="2118919257" sldId="271"/>
            <ac:spMk id="8" creationId="{63FE2775-FB72-4D44-B480-06EBB7F679B3}"/>
          </ac:spMkLst>
        </pc:spChg>
        <pc:spChg chg="mod">
          <ac:chgData name="simon.anthony.patterson@gmail.com" userId="S::urn:spo:guest#simon.anthony.patterson@gmail.com::" providerId="AD" clId="Web-{B707300F-30EC-3167-C026-B1A84C741F63}" dt="2021-03-26T14:59:26.607" v="68" actId="14100"/>
          <ac:spMkLst>
            <pc:docMk/>
            <pc:sldMk cId="2118919257" sldId="271"/>
            <ac:spMk id="9" creationId="{D65E6D98-BE8C-6B4C-B23E-6167300445AE}"/>
          </ac:spMkLst>
        </pc:spChg>
      </pc:sldChg>
      <pc:sldChg chg="modSp">
        <pc:chgData name="simon.anthony.patterson@gmail.com" userId="S::urn:spo:guest#simon.anthony.patterson@gmail.com::" providerId="AD" clId="Web-{B707300F-30EC-3167-C026-B1A84C741F63}" dt="2021-03-26T14:59:39.873" v="79" actId="20577"/>
        <pc:sldMkLst>
          <pc:docMk/>
          <pc:sldMk cId="1552795712" sldId="272"/>
        </pc:sldMkLst>
        <pc:spChg chg="mod">
          <ac:chgData name="simon.anthony.patterson@gmail.com" userId="S::urn:spo:guest#simon.anthony.patterson@gmail.com::" providerId="AD" clId="Web-{B707300F-30EC-3167-C026-B1A84C741F63}" dt="2021-03-26T14:59:39.873" v="79" actId="20577"/>
          <ac:spMkLst>
            <pc:docMk/>
            <pc:sldMk cId="1552795712" sldId="272"/>
            <ac:spMk id="8" creationId="{63FE2775-FB72-4D44-B480-06EBB7F679B3}"/>
          </ac:spMkLst>
        </pc:spChg>
        <pc:spChg chg="mod">
          <ac:chgData name="simon.anthony.patterson@gmail.com" userId="S::urn:spo:guest#simon.anthony.patterson@gmail.com::" providerId="AD" clId="Web-{B707300F-30EC-3167-C026-B1A84C741F63}" dt="2021-03-26T14:59:36.326" v="74" actId="14100"/>
          <ac:spMkLst>
            <pc:docMk/>
            <pc:sldMk cId="1552795712" sldId="272"/>
            <ac:spMk id="9" creationId="{D65E6D98-BE8C-6B4C-B23E-6167300445AE}"/>
          </ac:spMkLst>
        </pc:spChg>
      </pc:sldChg>
      <pc:sldChg chg="modSp">
        <pc:chgData name="simon.anthony.patterson@gmail.com" userId="S::urn:spo:guest#simon.anthony.patterson@gmail.com::" providerId="AD" clId="Web-{B707300F-30EC-3167-C026-B1A84C741F63}" dt="2021-03-26T14:59:51.827" v="84" actId="20577"/>
        <pc:sldMkLst>
          <pc:docMk/>
          <pc:sldMk cId="721003045" sldId="273"/>
        </pc:sldMkLst>
        <pc:spChg chg="mod">
          <ac:chgData name="simon.anthony.patterson@gmail.com" userId="S::urn:spo:guest#simon.anthony.patterson@gmail.com::" providerId="AD" clId="Web-{B707300F-30EC-3167-C026-B1A84C741F63}" dt="2021-03-26T14:59:51.827" v="84" actId="20577"/>
          <ac:spMkLst>
            <pc:docMk/>
            <pc:sldMk cId="721003045" sldId="273"/>
            <ac:spMk id="8" creationId="{63FE2775-FB72-4D44-B480-06EBB7F679B3}"/>
          </ac:spMkLst>
        </pc:spChg>
        <pc:spChg chg="mod">
          <ac:chgData name="simon.anthony.patterson@gmail.com" userId="S::urn:spo:guest#simon.anthony.patterson@gmail.com::" providerId="AD" clId="Web-{B707300F-30EC-3167-C026-B1A84C741F63}" dt="2021-03-26T14:59:45.796" v="80" actId="20577"/>
          <ac:spMkLst>
            <pc:docMk/>
            <pc:sldMk cId="721003045" sldId="273"/>
            <ac:spMk id="9" creationId="{D65E6D98-BE8C-6B4C-B23E-6167300445AE}"/>
          </ac:spMkLst>
        </pc:spChg>
      </pc:sldChg>
      <pc:sldChg chg="modSp">
        <pc:chgData name="simon.anthony.patterson@gmail.com" userId="S::urn:spo:guest#simon.anthony.patterson@gmail.com::" providerId="AD" clId="Web-{B707300F-30EC-3167-C026-B1A84C741F63}" dt="2021-03-26T15:00:03.453" v="92" actId="20577"/>
        <pc:sldMkLst>
          <pc:docMk/>
          <pc:sldMk cId="1397153153" sldId="274"/>
        </pc:sldMkLst>
        <pc:spChg chg="mod">
          <ac:chgData name="simon.anthony.patterson@gmail.com" userId="S::urn:spo:guest#simon.anthony.patterson@gmail.com::" providerId="AD" clId="Web-{B707300F-30EC-3167-C026-B1A84C741F63}" dt="2021-03-26T15:00:03.453" v="92" actId="20577"/>
          <ac:spMkLst>
            <pc:docMk/>
            <pc:sldMk cId="1397153153" sldId="274"/>
            <ac:spMk id="7" creationId="{71407528-366E-4FB2-9581-94A379A8D3E7}"/>
          </ac:spMkLst>
        </pc:spChg>
        <pc:spChg chg="mod">
          <ac:chgData name="simon.anthony.patterson@gmail.com" userId="S::urn:spo:guest#simon.anthony.patterson@gmail.com::" providerId="AD" clId="Web-{B707300F-30EC-3167-C026-B1A84C741F63}" dt="2021-03-26T14:59:59.265" v="90" actId="20577"/>
          <ac:spMkLst>
            <pc:docMk/>
            <pc:sldMk cId="1397153153" sldId="274"/>
            <ac:spMk id="8" creationId="{63FE2775-FB72-4D44-B480-06EBB7F679B3}"/>
          </ac:spMkLst>
        </pc:spChg>
        <pc:spChg chg="mod">
          <ac:chgData name="simon.anthony.patterson@gmail.com" userId="S::urn:spo:guest#simon.anthony.patterson@gmail.com::" providerId="AD" clId="Web-{B707300F-30EC-3167-C026-B1A84C741F63}" dt="2021-03-26T14:59:55.578" v="89" actId="20577"/>
          <ac:spMkLst>
            <pc:docMk/>
            <pc:sldMk cId="1397153153" sldId="274"/>
            <ac:spMk id="9" creationId="{D65E6D98-BE8C-6B4C-B23E-6167300445AE}"/>
          </ac:spMkLst>
        </pc:spChg>
      </pc:sldChg>
      <pc:sldChg chg="modSp">
        <pc:chgData name="simon.anthony.patterson@gmail.com" userId="S::urn:spo:guest#simon.anthony.patterson@gmail.com::" providerId="AD" clId="Web-{B707300F-30EC-3167-C026-B1A84C741F63}" dt="2021-03-26T15:00:12.360" v="96" actId="20577"/>
        <pc:sldMkLst>
          <pc:docMk/>
          <pc:sldMk cId="3979666558" sldId="275"/>
        </pc:sldMkLst>
        <pc:spChg chg="mod">
          <ac:chgData name="simon.anthony.patterson@gmail.com" userId="S::urn:spo:guest#simon.anthony.patterson@gmail.com::" providerId="AD" clId="Web-{B707300F-30EC-3167-C026-B1A84C741F63}" dt="2021-03-26T15:00:12.360" v="96" actId="20577"/>
          <ac:spMkLst>
            <pc:docMk/>
            <pc:sldMk cId="3979666558" sldId="275"/>
            <ac:spMk id="8" creationId="{63FE2775-FB72-4D44-B480-06EBB7F679B3}"/>
          </ac:spMkLst>
        </pc:spChg>
        <pc:spChg chg="mod">
          <ac:chgData name="simon.anthony.patterson@gmail.com" userId="S::urn:spo:guest#simon.anthony.patterson@gmail.com::" providerId="AD" clId="Web-{B707300F-30EC-3167-C026-B1A84C741F63}" dt="2021-03-26T15:00:07.610" v="94" actId="20577"/>
          <ac:spMkLst>
            <pc:docMk/>
            <pc:sldMk cId="3979666558" sldId="275"/>
            <ac:spMk id="9" creationId="{D65E6D98-BE8C-6B4C-B23E-6167300445AE}"/>
          </ac:spMkLst>
        </pc:spChg>
      </pc:sldChg>
      <pc:sldChg chg="modSp">
        <pc:chgData name="simon.anthony.patterson@gmail.com" userId="S::urn:spo:guest#simon.anthony.patterson@gmail.com::" providerId="AD" clId="Web-{B707300F-30EC-3167-C026-B1A84C741F63}" dt="2021-03-26T15:00:19.267" v="98" actId="20577"/>
        <pc:sldMkLst>
          <pc:docMk/>
          <pc:sldMk cId="2489997649" sldId="276"/>
        </pc:sldMkLst>
        <pc:spChg chg="mod">
          <ac:chgData name="simon.anthony.patterson@gmail.com" userId="S::urn:spo:guest#simon.anthony.patterson@gmail.com::" providerId="AD" clId="Web-{B707300F-30EC-3167-C026-B1A84C741F63}" dt="2021-03-26T15:00:19.267" v="98" actId="20577"/>
          <ac:spMkLst>
            <pc:docMk/>
            <pc:sldMk cId="2489997649" sldId="276"/>
            <ac:spMk id="8" creationId="{63FE2775-FB72-4D44-B480-06EBB7F679B3}"/>
          </ac:spMkLst>
        </pc:spChg>
        <pc:spChg chg="mod">
          <ac:chgData name="simon.anthony.patterson@gmail.com" userId="S::urn:spo:guest#simon.anthony.patterson@gmail.com::" providerId="AD" clId="Web-{B707300F-30EC-3167-C026-B1A84C741F63}" dt="2021-03-26T15:00:15.860" v="97" actId="20577"/>
          <ac:spMkLst>
            <pc:docMk/>
            <pc:sldMk cId="2489997649" sldId="276"/>
            <ac:spMk id="9" creationId="{D65E6D98-BE8C-6B4C-B23E-6167300445AE}"/>
          </ac:spMkLst>
        </pc:spChg>
      </pc:sldChg>
      <pc:sldChg chg="modSp">
        <pc:chgData name="simon.anthony.patterson@gmail.com" userId="S::urn:spo:guest#simon.anthony.patterson@gmail.com::" providerId="AD" clId="Web-{B707300F-30EC-3167-C026-B1A84C741F63}" dt="2021-03-26T15:01:23.130" v="101" actId="20577"/>
        <pc:sldMkLst>
          <pc:docMk/>
          <pc:sldMk cId="2892294853" sldId="277"/>
        </pc:sldMkLst>
        <pc:spChg chg="mod">
          <ac:chgData name="simon.anthony.patterson@gmail.com" userId="S::urn:spo:guest#simon.anthony.patterson@gmail.com::" providerId="AD" clId="Web-{B707300F-30EC-3167-C026-B1A84C741F63}" dt="2021-03-26T15:01:23.130" v="101" actId="20577"/>
          <ac:spMkLst>
            <pc:docMk/>
            <pc:sldMk cId="2892294853" sldId="277"/>
            <ac:spMk id="8" creationId="{63FE2775-FB72-4D44-B480-06EBB7F679B3}"/>
          </ac:spMkLst>
        </pc:spChg>
        <pc:spChg chg="mod">
          <ac:chgData name="simon.anthony.patterson@gmail.com" userId="S::urn:spo:guest#simon.anthony.patterson@gmail.com::" providerId="AD" clId="Web-{B707300F-30EC-3167-C026-B1A84C741F63}" dt="2021-03-26T15:00:22.954" v="100" actId="20577"/>
          <ac:spMkLst>
            <pc:docMk/>
            <pc:sldMk cId="2892294853" sldId="277"/>
            <ac:spMk id="9" creationId="{D65E6D98-BE8C-6B4C-B23E-6167300445AE}"/>
          </ac:spMkLst>
        </pc:spChg>
      </pc:sldChg>
      <pc:sldChg chg="modSp">
        <pc:chgData name="simon.anthony.patterson@gmail.com" userId="S::urn:spo:guest#simon.anthony.patterson@gmail.com::" providerId="AD" clId="Web-{B707300F-30EC-3167-C026-B1A84C741F63}" dt="2021-03-26T15:01:23.740" v="112" actId="20577"/>
        <pc:sldMkLst>
          <pc:docMk/>
          <pc:sldMk cId="1593113208" sldId="278"/>
        </pc:sldMkLst>
        <pc:spChg chg="mod">
          <ac:chgData name="simon.anthony.patterson@gmail.com" userId="S::urn:spo:guest#simon.anthony.patterson@gmail.com::" providerId="AD" clId="Web-{B707300F-30EC-3167-C026-B1A84C741F63}" dt="2021-03-26T15:01:23.740" v="112" actId="20577"/>
          <ac:spMkLst>
            <pc:docMk/>
            <pc:sldMk cId="1593113208" sldId="278"/>
            <ac:spMk id="8" creationId="{63FE2775-FB72-4D44-B480-06EBB7F679B3}"/>
          </ac:spMkLst>
        </pc:spChg>
        <pc:spChg chg="mod">
          <ac:chgData name="simon.anthony.patterson@gmail.com" userId="S::urn:spo:guest#simon.anthony.patterson@gmail.com::" providerId="AD" clId="Web-{B707300F-30EC-3167-C026-B1A84C741F63}" dt="2021-03-26T15:01:23.208" v="102" actId="20577"/>
          <ac:spMkLst>
            <pc:docMk/>
            <pc:sldMk cId="1593113208" sldId="278"/>
            <ac:spMk id="9" creationId="{D65E6D98-BE8C-6B4C-B23E-6167300445AE}"/>
          </ac:spMkLst>
        </pc:spChg>
      </pc:sldChg>
      <pc:sldChg chg="modSp">
        <pc:chgData name="simon.anthony.patterson@gmail.com" userId="S::urn:spo:guest#simon.anthony.patterson@gmail.com::" providerId="AD" clId="Web-{B707300F-30EC-3167-C026-B1A84C741F63}" dt="2021-03-26T15:01:23.693" v="111" actId="20577"/>
        <pc:sldMkLst>
          <pc:docMk/>
          <pc:sldMk cId="1861816974" sldId="279"/>
        </pc:sldMkLst>
        <pc:spChg chg="mod">
          <ac:chgData name="simon.anthony.patterson@gmail.com" userId="S::urn:spo:guest#simon.anthony.patterson@gmail.com::" providerId="AD" clId="Web-{B707300F-30EC-3167-C026-B1A84C741F63}" dt="2021-03-26T15:01:23.693" v="111" actId="20577"/>
          <ac:spMkLst>
            <pc:docMk/>
            <pc:sldMk cId="1861816974" sldId="279"/>
            <ac:spMk id="8" creationId="{63FE2775-FB72-4D44-B480-06EBB7F679B3}"/>
          </ac:spMkLst>
        </pc:spChg>
        <pc:spChg chg="mod">
          <ac:chgData name="simon.anthony.patterson@gmail.com" userId="S::urn:spo:guest#simon.anthony.patterson@gmail.com::" providerId="AD" clId="Web-{B707300F-30EC-3167-C026-B1A84C741F63}" dt="2021-03-26T15:01:23.583" v="110" actId="20577"/>
          <ac:spMkLst>
            <pc:docMk/>
            <pc:sldMk cId="1861816974" sldId="279"/>
            <ac:spMk id="9" creationId="{D65E6D98-BE8C-6B4C-B23E-6167300445AE}"/>
          </ac:spMkLst>
        </pc:spChg>
      </pc:sldChg>
      <pc:sldChg chg="modSp">
        <pc:chgData name="simon.anthony.patterson@gmail.com" userId="S::urn:spo:guest#simon.anthony.patterson@gmail.com::" providerId="AD" clId="Web-{B707300F-30EC-3167-C026-B1A84C741F63}" dt="2021-03-26T15:05:14.614" v="123" actId="14100"/>
        <pc:sldMkLst>
          <pc:docMk/>
          <pc:sldMk cId="2228457789" sldId="280"/>
        </pc:sldMkLst>
        <pc:spChg chg="mod">
          <ac:chgData name="simon.anthony.patterson@gmail.com" userId="S::urn:spo:guest#simon.anthony.patterson@gmail.com::" providerId="AD" clId="Web-{B707300F-30EC-3167-C026-B1A84C741F63}" dt="2021-03-26T15:05:14.614" v="123" actId="14100"/>
          <ac:spMkLst>
            <pc:docMk/>
            <pc:sldMk cId="2228457789" sldId="280"/>
            <ac:spMk id="8" creationId="{63FE2775-FB72-4D44-B480-06EBB7F679B3}"/>
          </ac:spMkLst>
        </pc:spChg>
        <pc:spChg chg="mod">
          <ac:chgData name="simon.anthony.patterson@gmail.com" userId="S::urn:spo:guest#simon.anthony.patterson@gmail.com::" providerId="AD" clId="Web-{B707300F-30EC-3167-C026-B1A84C741F63}" dt="2021-03-26T15:01:23.552" v="109" actId="20577"/>
          <ac:spMkLst>
            <pc:docMk/>
            <pc:sldMk cId="2228457789" sldId="280"/>
            <ac:spMk id="9" creationId="{D65E6D98-BE8C-6B4C-B23E-6167300445AE}"/>
          </ac:spMkLst>
        </pc:spChg>
      </pc:sldChg>
      <pc:sldChg chg="modSp">
        <pc:chgData name="simon.anthony.patterson@gmail.com" userId="S::urn:spo:guest#simon.anthony.patterson@gmail.com::" providerId="AD" clId="Web-{B707300F-30EC-3167-C026-B1A84C741F63}" dt="2021-03-26T15:01:26.162" v="115" actId="20577"/>
        <pc:sldMkLst>
          <pc:docMk/>
          <pc:sldMk cId="931941983" sldId="281"/>
        </pc:sldMkLst>
        <pc:spChg chg="mod">
          <ac:chgData name="simon.anthony.patterson@gmail.com" userId="S::urn:spo:guest#simon.anthony.patterson@gmail.com::" providerId="AD" clId="Web-{B707300F-30EC-3167-C026-B1A84C741F63}" dt="2021-03-26T15:01:26.162" v="115" actId="20577"/>
          <ac:spMkLst>
            <pc:docMk/>
            <pc:sldMk cId="931941983" sldId="281"/>
            <ac:spMk id="8" creationId="{63FE2775-FB72-4D44-B480-06EBB7F679B3}"/>
          </ac:spMkLst>
        </pc:spChg>
        <pc:spChg chg="mod">
          <ac:chgData name="simon.anthony.patterson@gmail.com" userId="S::urn:spo:guest#simon.anthony.patterson@gmail.com::" providerId="AD" clId="Web-{B707300F-30EC-3167-C026-B1A84C741F63}" dt="2021-03-26T15:01:23.818" v="113" actId="20577"/>
          <ac:spMkLst>
            <pc:docMk/>
            <pc:sldMk cId="931941983" sldId="281"/>
            <ac:spMk id="9" creationId="{D65E6D98-BE8C-6B4C-B23E-6167300445AE}"/>
          </ac:spMkLst>
        </pc:spChg>
      </pc:sldChg>
      <pc:sldChg chg="modSp">
        <pc:chgData name="simon.anthony.patterson@gmail.com" userId="S::urn:spo:guest#simon.anthony.patterson@gmail.com::" providerId="AD" clId="Web-{B707300F-30EC-3167-C026-B1A84C741F63}" dt="2021-03-26T15:05:04.536" v="122" actId="20577"/>
        <pc:sldMkLst>
          <pc:docMk/>
          <pc:sldMk cId="3377165934" sldId="282"/>
        </pc:sldMkLst>
        <pc:spChg chg="mod">
          <ac:chgData name="simon.anthony.patterson@gmail.com" userId="S::urn:spo:guest#simon.anthony.patterson@gmail.com::" providerId="AD" clId="Web-{B707300F-30EC-3167-C026-B1A84C741F63}" dt="2021-03-26T15:01:37.037" v="120" actId="20577"/>
          <ac:spMkLst>
            <pc:docMk/>
            <pc:sldMk cId="3377165934" sldId="282"/>
            <ac:spMk id="8" creationId="{63FE2775-FB72-4D44-B480-06EBB7F679B3}"/>
          </ac:spMkLst>
        </pc:spChg>
        <pc:spChg chg="mod">
          <ac:chgData name="simon.anthony.patterson@gmail.com" userId="S::urn:spo:guest#simon.anthony.patterson@gmail.com::" providerId="AD" clId="Web-{B707300F-30EC-3167-C026-B1A84C741F63}" dt="2021-03-26T15:01:31.709" v="118" actId="20577"/>
          <ac:spMkLst>
            <pc:docMk/>
            <pc:sldMk cId="3377165934" sldId="282"/>
            <ac:spMk id="9" creationId="{D65E6D98-BE8C-6B4C-B23E-6167300445AE}"/>
          </ac:spMkLst>
        </pc:spChg>
        <pc:spChg chg="mod">
          <ac:chgData name="simon.anthony.patterson@gmail.com" userId="S::urn:spo:guest#simon.anthony.patterson@gmail.com::" providerId="AD" clId="Web-{B707300F-30EC-3167-C026-B1A84C741F63}" dt="2021-03-26T15:05:04.536" v="122" actId="20577"/>
          <ac:spMkLst>
            <pc:docMk/>
            <pc:sldMk cId="3377165934" sldId="282"/>
            <ac:spMk id="10" creationId="{8008E615-9707-4CDE-99EB-9F074B988E91}"/>
          </ac:spMkLst>
        </pc:spChg>
      </pc:sldChg>
      <pc:sldChg chg="modSp modNotes">
        <pc:chgData name="simon.anthony.patterson@gmail.com" userId="S::urn:spo:guest#simon.anthony.patterson@gmail.com::" providerId="AD" clId="Web-{B707300F-30EC-3167-C026-B1A84C741F63}" dt="2021-03-26T15:08:34.300" v="157"/>
        <pc:sldMkLst>
          <pc:docMk/>
          <pc:sldMk cId="3526649994" sldId="284"/>
        </pc:sldMkLst>
        <pc:spChg chg="mod">
          <ac:chgData name="simon.anthony.patterson@gmail.com" userId="S::urn:spo:guest#simon.anthony.patterson@gmail.com::" providerId="AD" clId="Web-{B707300F-30EC-3167-C026-B1A84C741F63}" dt="2021-03-26T15:07:44.593" v="144" actId="20577"/>
          <ac:spMkLst>
            <pc:docMk/>
            <pc:sldMk cId="3526649994" sldId="284"/>
            <ac:spMk id="18" creationId="{C955E120-6C4A-409B-B2BB-F331E08FAC4E}"/>
          </ac:spMkLst>
        </pc:spChg>
      </pc:sldChg>
    </pc:docChg>
  </pc:docChgLst>
  <pc:docChgLst>
    <pc:chgData name="simon.anthony.patterson@gmail.com" userId="S::urn:spo:guest#simon.anthony.patterson@gmail.com::" providerId="AD" clId="Web-{4089F39A-38F4-089A-DEB2-ED5D68B895CA}"/>
    <pc:docChg chg="modSld">
      <pc:chgData name="simon.anthony.patterson@gmail.com" userId="S::urn:spo:guest#simon.anthony.patterson@gmail.com::" providerId="AD" clId="Web-{4089F39A-38F4-089A-DEB2-ED5D68B895CA}" dt="2021-03-26T14:20:51.473" v="37" actId="20577"/>
      <pc:docMkLst>
        <pc:docMk/>
      </pc:docMkLst>
      <pc:sldChg chg="modNotes">
        <pc:chgData name="simon.anthony.patterson@gmail.com" userId="S::urn:spo:guest#simon.anthony.patterson@gmail.com::" providerId="AD" clId="Web-{4089F39A-38F4-089A-DEB2-ED5D68B895CA}" dt="2021-03-26T14:19:21.987" v="2"/>
        <pc:sldMkLst>
          <pc:docMk/>
          <pc:sldMk cId="3811373095" sldId="270"/>
        </pc:sldMkLst>
      </pc:sldChg>
      <pc:sldChg chg="modNotes">
        <pc:chgData name="simon.anthony.patterson@gmail.com" userId="S::urn:spo:guest#simon.anthony.patterson@gmail.com::" providerId="AD" clId="Web-{4089F39A-38F4-089A-DEB2-ED5D68B895CA}" dt="2021-03-26T14:19:26.768" v="4"/>
        <pc:sldMkLst>
          <pc:docMk/>
          <pc:sldMk cId="1593113208" sldId="278"/>
        </pc:sldMkLst>
      </pc:sldChg>
      <pc:sldChg chg="modSp modNotes">
        <pc:chgData name="simon.anthony.patterson@gmail.com" userId="S::urn:spo:guest#simon.anthony.patterson@gmail.com::" providerId="AD" clId="Web-{4089F39A-38F4-089A-DEB2-ED5D68B895CA}" dt="2021-03-26T14:20:51.473" v="37" actId="20577"/>
        <pc:sldMkLst>
          <pc:docMk/>
          <pc:sldMk cId="931941983" sldId="281"/>
        </pc:sldMkLst>
        <pc:spChg chg="mod">
          <ac:chgData name="simon.anthony.patterson@gmail.com" userId="S::urn:spo:guest#simon.anthony.patterson@gmail.com::" providerId="AD" clId="Web-{4089F39A-38F4-089A-DEB2-ED5D68B895CA}" dt="2021-03-26T14:20:51.473" v="37" actId="20577"/>
          <ac:spMkLst>
            <pc:docMk/>
            <pc:sldMk cId="931941983" sldId="281"/>
            <ac:spMk id="8" creationId="{63FE2775-FB72-4D44-B480-06EBB7F679B3}"/>
          </ac:spMkLst>
        </pc:spChg>
      </pc:sldChg>
    </pc:docChg>
  </pc:docChgLst>
  <pc:docChgLst>
    <pc:chgData name="Allington, Lucy" userId="S::lucy.allington19_imperial.ac.uk#ext#@lunet.onmicrosoft.com::4927d0bd-f935-4b67-a619-3e826b9f9ac1" providerId="AD" clId="Web-{783A9284-1DE9-ACCA-09CD-7F40CBF76697}"/>
    <pc:docChg chg="modSld">
      <pc:chgData name="Allington, Lucy" userId="S::lucy.allington19_imperial.ac.uk#ext#@lunet.onmicrosoft.com::4927d0bd-f935-4b67-a619-3e826b9f9ac1" providerId="AD" clId="Web-{783A9284-1DE9-ACCA-09CD-7F40CBF76697}" dt="2021-03-29T06:42:54.326" v="20" actId="1076"/>
      <pc:docMkLst>
        <pc:docMk/>
      </pc:docMkLst>
      <pc:sldChg chg="modSp">
        <pc:chgData name="Allington, Lucy" userId="S::lucy.allington19_imperial.ac.uk#ext#@lunet.onmicrosoft.com::4927d0bd-f935-4b67-a619-3e826b9f9ac1" providerId="AD" clId="Web-{783A9284-1DE9-ACCA-09CD-7F40CBF76697}" dt="2021-03-29T06:42:54.326" v="20" actId="1076"/>
        <pc:sldMkLst>
          <pc:docMk/>
          <pc:sldMk cId="992802351" sldId="283"/>
        </pc:sldMkLst>
        <pc:spChg chg="mod">
          <ac:chgData name="Allington, Lucy" userId="S::lucy.allington19_imperial.ac.uk#ext#@lunet.onmicrosoft.com::4927d0bd-f935-4b67-a619-3e826b9f9ac1" providerId="AD" clId="Web-{783A9284-1DE9-ACCA-09CD-7F40CBF76697}" dt="2021-03-29T06:42:54.326" v="20" actId="1076"/>
          <ac:spMkLst>
            <pc:docMk/>
            <pc:sldMk cId="992802351" sldId="283"/>
            <ac:spMk id="6" creationId="{99DEA05E-3DE2-714D-9D7C-D14D82DB9D79}"/>
          </ac:spMkLst>
        </pc:spChg>
      </pc:sldChg>
    </pc:docChg>
  </pc:docChgLst>
  <pc:docChgLst>
    <pc:chgData name="simon.anthony.patterson@gmail.com" userId="S::urn:spo:guest#simon.anthony.patterson@gmail.com::" providerId="AD" clId="Web-{741C036C-3727-DADF-8A49-D959871B70EE}"/>
    <pc:docChg chg="modSld">
      <pc:chgData name="simon.anthony.patterson@gmail.com" userId="S::urn:spo:guest#simon.anthony.patterson@gmail.com::" providerId="AD" clId="Web-{741C036C-3727-DADF-8A49-D959871B70EE}" dt="2021-03-26T18:50:31.636" v="470" actId="20577"/>
      <pc:docMkLst>
        <pc:docMk/>
      </pc:docMkLst>
      <pc:sldChg chg="modNotes">
        <pc:chgData name="simon.anthony.patterson@gmail.com" userId="S::urn:spo:guest#simon.anthony.patterson@gmail.com::" providerId="AD" clId="Web-{741C036C-3727-DADF-8A49-D959871B70EE}" dt="2021-03-26T16:59:15.618" v="31"/>
        <pc:sldMkLst>
          <pc:docMk/>
          <pc:sldMk cId="1488400554" sldId="266"/>
        </pc:sldMkLst>
      </pc:sldChg>
      <pc:sldChg chg="modNotes">
        <pc:chgData name="simon.anthony.patterson@gmail.com" userId="S::urn:spo:guest#simon.anthony.patterson@gmail.com::" providerId="AD" clId="Web-{741C036C-3727-DADF-8A49-D959871B70EE}" dt="2021-03-26T17:25:55.186" v="185"/>
        <pc:sldMkLst>
          <pc:docMk/>
          <pc:sldMk cId="2592404286" sldId="267"/>
        </pc:sldMkLst>
      </pc:sldChg>
      <pc:sldChg chg="modNotes">
        <pc:chgData name="simon.anthony.patterson@gmail.com" userId="S::urn:spo:guest#simon.anthony.patterson@gmail.com::" providerId="AD" clId="Web-{741C036C-3727-DADF-8A49-D959871B70EE}" dt="2021-03-26T17:01:56.356" v="34"/>
        <pc:sldMkLst>
          <pc:docMk/>
          <pc:sldMk cId="677919598" sldId="268"/>
        </pc:sldMkLst>
      </pc:sldChg>
      <pc:sldChg chg="modSp modNotes">
        <pc:chgData name="simon.anthony.patterson@gmail.com" userId="S::urn:spo:guest#simon.anthony.patterson@gmail.com::" providerId="AD" clId="Web-{741C036C-3727-DADF-8A49-D959871B70EE}" dt="2021-03-26T17:04:23.125" v="46"/>
        <pc:sldMkLst>
          <pc:docMk/>
          <pc:sldMk cId="3811373095" sldId="270"/>
        </pc:sldMkLst>
        <pc:spChg chg="mod">
          <ac:chgData name="simon.anthony.patterson@gmail.com" userId="S::urn:spo:guest#simon.anthony.patterson@gmail.com::" providerId="AD" clId="Web-{741C036C-3727-DADF-8A49-D959871B70EE}" dt="2021-03-26T17:03:30.483" v="40" actId="20577"/>
          <ac:spMkLst>
            <pc:docMk/>
            <pc:sldMk cId="3811373095" sldId="270"/>
            <ac:spMk id="7" creationId="{1FB1289E-909B-42FF-B359-DCCAADD8F2F7}"/>
          </ac:spMkLst>
        </pc:spChg>
      </pc:sldChg>
      <pc:sldChg chg="modNotes">
        <pc:chgData name="simon.anthony.patterson@gmail.com" userId="S::urn:spo:guest#simon.anthony.patterson@gmail.com::" providerId="AD" clId="Web-{741C036C-3727-DADF-8A49-D959871B70EE}" dt="2021-03-26T17:07:35.145" v="61"/>
        <pc:sldMkLst>
          <pc:docMk/>
          <pc:sldMk cId="2118919257" sldId="271"/>
        </pc:sldMkLst>
      </pc:sldChg>
      <pc:sldChg chg="modSp modNotes">
        <pc:chgData name="simon.anthony.patterson@gmail.com" userId="S::urn:spo:guest#simon.anthony.patterson@gmail.com::" providerId="AD" clId="Web-{741C036C-3727-DADF-8A49-D959871B70EE}" dt="2021-03-26T17:15:35.391" v="105" actId="20577"/>
        <pc:sldMkLst>
          <pc:docMk/>
          <pc:sldMk cId="1552795712" sldId="272"/>
        </pc:sldMkLst>
        <pc:spChg chg="mod">
          <ac:chgData name="simon.anthony.patterson@gmail.com" userId="S::urn:spo:guest#simon.anthony.patterson@gmail.com::" providerId="AD" clId="Web-{741C036C-3727-DADF-8A49-D959871B70EE}" dt="2021-03-26T17:14:24.967" v="103" actId="20577"/>
          <ac:spMkLst>
            <pc:docMk/>
            <pc:sldMk cId="1552795712" sldId="272"/>
            <ac:spMk id="18" creationId="{6F4060B9-57FC-4701-B2B9-C7EDD50CA30D}"/>
          </ac:spMkLst>
        </pc:spChg>
        <pc:spChg chg="mod">
          <ac:chgData name="simon.anthony.patterson@gmail.com" userId="S::urn:spo:guest#simon.anthony.patterson@gmail.com::" providerId="AD" clId="Web-{741C036C-3727-DADF-8A49-D959871B70EE}" dt="2021-03-26T17:13:14.044" v="97" actId="20577"/>
          <ac:spMkLst>
            <pc:docMk/>
            <pc:sldMk cId="1552795712" sldId="272"/>
            <ac:spMk id="21" creationId="{EE6D7F8D-D1F8-4EF1-BC31-087028129918}"/>
          </ac:spMkLst>
        </pc:spChg>
        <pc:spChg chg="mod">
          <ac:chgData name="simon.anthony.patterson@gmail.com" userId="S::urn:spo:guest#simon.anthony.patterson@gmail.com::" providerId="AD" clId="Web-{741C036C-3727-DADF-8A49-D959871B70EE}" dt="2021-03-26T17:13:41.154" v="99" actId="20577"/>
          <ac:spMkLst>
            <pc:docMk/>
            <pc:sldMk cId="1552795712" sldId="272"/>
            <ac:spMk id="25" creationId="{534DD4A5-13C2-42BC-83C7-CF112B9160E0}"/>
          </ac:spMkLst>
        </pc:spChg>
        <pc:spChg chg="mod">
          <ac:chgData name="simon.anthony.patterson@gmail.com" userId="S::urn:spo:guest#simon.anthony.patterson@gmail.com::" providerId="AD" clId="Web-{741C036C-3727-DADF-8A49-D959871B70EE}" dt="2021-03-26T17:15:35.391" v="105" actId="20577"/>
          <ac:spMkLst>
            <pc:docMk/>
            <pc:sldMk cId="1552795712" sldId="272"/>
            <ac:spMk id="26" creationId="{87F6E91E-0831-40A9-877F-84F2D8405C38}"/>
          </ac:spMkLst>
        </pc:spChg>
      </pc:sldChg>
      <pc:sldChg chg="modNotes">
        <pc:chgData name="simon.anthony.patterson@gmail.com" userId="S::urn:spo:guest#simon.anthony.patterson@gmail.com::" providerId="AD" clId="Web-{741C036C-3727-DADF-8A49-D959871B70EE}" dt="2021-03-26T17:22:04.274" v="130"/>
        <pc:sldMkLst>
          <pc:docMk/>
          <pc:sldMk cId="721003045" sldId="273"/>
        </pc:sldMkLst>
      </pc:sldChg>
      <pc:sldChg chg="modSp modNotes">
        <pc:chgData name="simon.anthony.patterson@gmail.com" userId="S::urn:spo:guest#simon.anthony.patterson@gmail.com::" providerId="AD" clId="Web-{741C036C-3727-DADF-8A49-D959871B70EE}" dt="2021-03-26T17:37:11.343" v="239"/>
        <pc:sldMkLst>
          <pc:docMk/>
          <pc:sldMk cId="1397153153" sldId="274"/>
        </pc:sldMkLst>
        <pc:spChg chg="mod">
          <ac:chgData name="simon.anthony.patterson@gmail.com" userId="S::urn:spo:guest#simon.anthony.patterson@gmail.com::" providerId="AD" clId="Web-{741C036C-3727-DADF-8A49-D959871B70EE}" dt="2021-03-26T17:30:08.551" v="198" actId="20577"/>
          <ac:spMkLst>
            <pc:docMk/>
            <pc:sldMk cId="1397153153" sldId="274"/>
            <ac:spMk id="7" creationId="{71407528-366E-4FB2-9581-94A379A8D3E7}"/>
          </ac:spMkLst>
        </pc:spChg>
      </pc:sldChg>
      <pc:sldChg chg="modSp modNotes">
        <pc:chgData name="simon.anthony.patterson@gmail.com" userId="S::urn:spo:guest#simon.anthony.patterson@gmail.com::" providerId="AD" clId="Web-{741C036C-3727-DADF-8A49-D959871B70EE}" dt="2021-03-26T17:40:33.222" v="242"/>
        <pc:sldMkLst>
          <pc:docMk/>
          <pc:sldMk cId="3979666558" sldId="275"/>
        </pc:sldMkLst>
        <pc:spChg chg="mod">
          <ac:chgData name="simon.anthony.patterson@gmail.com" userId="S::urn:spo:guest#simon.anthony.patterson@gmail.com::" providerId="AD" clId="Web-{741C036C-3727-DADF-8A49-D959871B70EE}" dt="2021-03-26T17:31:27.756" v="200" actId="20577"/>
          <ac:spMkLst>
            <pc:docMk/>
            <pc:sldMk cId="3979666558" sldId="275"/>
            <ac:spMk id="46" creationId="{6D5D8011-107F-4088-93E6-DE9F518F2FDD}"/>
          </ac:spMkLst>
        </pc:spChg>
      </pc:sldChg>
      <pc:sldChg chg="modNotes">
        <pc:chgData name="simon.anthony.patterson@gmail.com" userId="S::urn:spo:guest#simon.anthony.patterson@gmail.com::" providerId="AD" clId="Web-{741C036C-3727-DADF-8A49-D959871B70EE}" dt="2021-03-26T17:53:04.458" v="279"/>
        <pc:sldMkLst>
          <pc:docMk/>
          <pc:sldMk cId="2489997649" sldId="276"/>
        </pc:sldMkLst>
      </pc:sldChg>
      <pc:sldChg chg="modSp modNotes">
        <pc:chgData name="simon.anthony.patterson@gmail.com" userId="S::urn:spo:guest#simon.anthony.patterson@gmail.com::" providerId="AD" clId="Web-{741C036C-3727-DADF-8A49-D959871B70EE}" dt="2021-03-26T18:16:53.695" v="307"/>
        <pc:sldMkLst>
          <pc:docMk/>
          <pc:sldMk cId="2892294853" sldId="277"/>
        </pc:sldMkLst>
        <pc:spChg chg="mod">
          <ac:chgData name="simon.anthony.patterson@gmail.com" userId="S::urn:spo:guest#simon.anthony.patterson@gmail.com::" providerId="AD" clId="Web-{741C036C-3727-DADF-8A49-D959871B70EE}" dt="2021-03-26T17:53:52.053" v="283" actId="20577"/>
          <ac:spMkLst>
            <pc:docMk/>
            <pc:sldMk cId="2892294853" sldId="277"/>
            <ac:spMk id="45" creationId="{2A219B61-29B1-4EE1-B61D-DF3561006DBA}"/>
          </ac:spMkLst>
        </pc:spChg>
      </pc:sldChg>
      <pc:sldChg chg="modSp modNotes">
        <pc:chgData name="simon.anthony.patterson@gmail.com" userId="S::urn:spo:guest#simon.anthony.patterson@gmail.com::" providerId="AD" clId="Web-{741C036C-3727-DADF-8A49-D959871B70EE}" dt="2021-03-26T18:30:49.636" v="358"/>
        <pc:sldMkLst>
          <pc:docMk/>
          <pc:sldMk cId="1593113208" sldId="278"/>
        </pc:sldMkLst>
        <pc:spChg chg="mod">
          <ac:chgData name="simon.anthony.patterson@gmail.com" userId="S::urn:spo:guest#simon.anthony.patterson@gmail.com::" providerId="AD" clId="Web-{741C036C-3727-DADF-8A49-D959871B70EE}" dt="2021-03-26T18:17:52.149" v="311" actId="20577"/>
          <ac:spMkLst>
            <pc:docMk/>
            <pc:sldMk cId="1593113208" sldId="278"/>
            <ac:spMk id="7" creationId="{238A05AB-C2B2-44BA-B5B8-B0A9F3D13171}"/>
          </ac:spMkLst>
        </pc:spChg>
      </pc:sldChg>
      <pc:sldChg chg="modNotes">
        <pc:chgData name="simon.anthony.patterson@gmail.com" userId="S::urn:spo:guest#simon.anthony.patterson@gmail.com::" providerId="AD" clId="Web-{741C036C-3727-DADF-8A49-D959871B70EE}" dt="2021-03-26T18:35:03.845" v="387"/>
        <pc:sldMkLst>
          <pc:docMk/>
          <pc:sldMk cId="1861816974" sldId="279"/>
        </pc:sldMkLst>
      </pc:sldChg>
      <pc:sldChg chg="modSp modNotes">
        <pc:chgData name="simon.anthony.patterson@gmail.com" userId="S::urn:spo:guest#simon.anthony.patterson@gmail.com::" providerId="AD" clId="Web-{741C036C-3727-DADF-8A49-D959871B70EE}" dt="2021-03-26T18:42:29.123" v="413"/>
        <pc:sldMkLst>
          <pc:docMk/>
          <pc:sldMk cId="2228457789" sldId="280"/>
        </pc:sldMkLst>
        <pc:spChg chg="mod">
          <ac:chgData name="simon.anthony.patterson@gmail.com" userId="S::urn:spo:guest#simon.anthony.patterson@gmail.com::" providerId="AD" clId="Web-{741C036C-3727-DADF-8A49-D959871B70EE}" dt="2021-03-26T18:36:05.862" v="389" actId="20577"/>
          <ac:spMkLst>
            <pc:docMk/>
            <pc:sldMk cId="2228457789" sldId="280"/>
            <ac:spMk id="8" creationId="{63FE2775-FB72-4D44-B480-06EBB7F679B3}"/>
          </ac:spMkLst>
        </pc:spChg>
      </pc:sldChg>
      <pc:sldChg chg="modNotes">
        <pc:chgData name="simon.anthony.patterson@gmail.com" userId="S::urn:spo:guest#simon.anthony.patterson@gmail.com::" providerId="AD" clId="Web-{741C036C-3727-DADF-8A49-D959871B70EE}" dt="2021-03-26T18:47:34.351" v="437"/>
        <pc:sldMkLst>
          <pc:docMk/>
          <pc:sldMk cId="931941983" sldId="281"/>
        </pc:sldMkLst>
      </pc:sldChg>
      <pc:sldChg chg="modSp modNotes">
        <pc:chgData name="simon.anthony.patterson@gmail.com" userId="S::urn:spo:guest#simon.anthony.patterson@gmail.com::" providerId="AD" clId="Web-{741C036C-3727-DADF-8A49-D959871B70EE}" dt="2021-03-26T18:50:31.636" v="470" actId="20577"/>
        <pc:sldMkLst>
          <pc:docMk/>
          <pc:sldMk cId="3377165934" sldId="282"/>
        </pc:sldMkLst>
        <pc:spChg chg="mod">
          <ac:chgData name="simon.anthony.patterson@gmail.com" userId="S::urn:spo:guest#simon.anthony.patterson@gmail.com::" providerId="AD" clId="Web-{741C036C-3727-DADF-8A49-D959871B70EE}" dt="2021-03-26T18:50:15.714" v="469" actId="20577"/>
          <ac:spMkLst>
            <pc:docMk/>
            <pc:sldMk cId="3377165934" sldId="282"/>
            <ac:spMk id="10" creationId="{8008E615-9707-4CDE-99EB-9F074B988E91}"/>
          </ac:spMkLst>
        </pc:spChg>
        <pc:spChg chg="mod">
          <ac:chgData name="simon.anthony.patterson@gmail.com" userId="S::urn:spo:guest#simon.anthony.patterson@gmail.com::" providerId="AD" clId="Web-{741C036C-3727-DADF-8A49-D959871B70EE}" dt="2021-03-26T18:50:31.636" v="470" actId="20577"/>
          <ac:spMkLst>
            <pc:docMk/>
            <pc:sldMk cId="3377165934" sldId="282"/>
            <ac:spMk id="11" creationId="{867FA5A9-093E-4279-AA82-1D7C18F6D2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320057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Selon l'IRENA, un système électrique est considéré comme flexible s'il peut, de manière rentable, fiable et sur toutes les échelles de temps, </a:t>
            </a:r>
            <a:r>
              <a:rPr lang="en-GB" dirty="0"/>
              <a:t>effectuer les </a:t>
            </a:r>
            <a:r>
              <a:rPr lang="en-GB" dirty="0" err="1"/>
              <a:t>opérations</a:t>
            </a:r>
            <a:r>
              <a:rPr lang="en-GB" dirty="0"/>
              <a:t> </a:t>
            </a:r>
            <a:r>
              <a:rPr lang="en-GB" dirty="0" err="1"/>
              <a:t>suivantes</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1) </a:t>
            </a:r>
            <a:r>
              <a:rPr lang="en-GB" dirty="0" err="1"/>
              <a:t>Éviter</a:t>
            </a:r>
            <a:r>
              <a:rPr lang="en-GB" dirty="0"/>
              <a:t> la perte de </a:t>
            </a:r>
            <a:r>
              <a:rPr lang="en-GB" sz="1200" kern="1200" dirty="0">
                <a:solidFill>
                  <a:schemeClr val="tx1"/>
                </a:solidFill>
                <a:effectLst/>
                <a:latin typeface="+mn-lt"/>
                <a:ea typeface="+mn-ea"/>
                <a:cs typeface="+mn-cs"/>
              </a:rPr>
              <a:t>charges et </a:t>
            </a:r>
            <a:r>
              <a:rPr lang="en-GB" sz="1200" kern="1200" dirty="0" err="1">
                <a:solidFill>
                  <a:schemeClr val="tx1"/>
                </a:solidFill>
                <a:effectLst/>
                <a:latin typeface="+mn-lt"/>
                <a:ea typeface="+mn-ea"/>
                <a:cs typeface="+mn-cs"/>
              </a:rPr>
              <a:t>répondre</a:t>
            </a:r>
            <a:r>
              <a:rPr lang="en-GB" sz="1200" kern="1200" dirty="0">
                <a:solidFill>
                  <a:schemeClr val="tx1"/>
                </a:solidFill>
                <a:effectLst/>
                <a:latin typeface="+mn-lt"/>
                <a:ea typeface="+mn-ea"/>
                <a:cs typeface="+mn-cs"/>
              </a:rPr>
              <a:t> à la demande de pointe et aux charges nettes de pointe. Par conséquent, la perte de charge est l'une des mesures souvent utilisées pour l'évaluation du risque de flexibilité d'un système ou des scénarios de transition du système.</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Maintenir à tout moment un équilibre fiable entre l'offre et la demande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assurant</a:t>
            </a:r>
            <a:r>
              <a:rPr lang="en-GB" sz="1200" kern="1200" dirty="0">
                <a:solidFill>
                  <a:schemeClr val="tx1"/>
                </a:solidFill>
                <a:effectLst/>
                <a:latin typeface="+mn-lt"/>
                <a:ea typeface="+mn-ea"/>
                <a:cs typeface="+mn-cs"/>
              </a:rPr>
              <a:t>: </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 la disponibilité d'une capacité suffisante pour augmenter et réduire la demande ou l'offre, ou les deux</a:t>
            </a:r>
            <a:r>
              <a:rPr lang="en-GB" dirty="0"/>
              <a:t>, </a:t>
            </a:r>
            <a:r>
              <a:rPr lang="en-GB" sz="1200" kern="1200" dirty="0">
                <a:solidFill>
                  <a:schemeClr val="tx1"/>
                </a:solidFill>
                <a:effectLst/>
                <a:latin typeface="+mn-lt"/>
                <a:ea typeface="+mn-ea"/>
                <a:cs typeface="+mn-cs"/>
              </a:rPr>
              <a:t>en garantissant une capacité de réserve minimale et une limite </a:t>
            </a:r>
            <a:r>
              <a:rPr lang="en-GB" sz="1200" kern="1200" dirty="0" err="1">
                <a:solidFill>
                  <a:schemeClr val="tx1"/>
                </a:solidFill>
                <a:effectLst/>
                <a:latin typeface="+mn-lt"/>
                <a:ea typeface="+mn-ea"/>
                <a:cs typeface="+mn-cs"/>
              </a:rPr>
              <a:t>d'inertie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minimale</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 la disponibilité d'une capacité de démarrage </a:t>
            </a:r>
            <a:r>
              <a:rPr lang="en-GB" sz="1200" kern="1200" dirty="0" err="1">
                <a:solidFill>
                  <a:schemeClr val="tx1"/>
                </a:solidFill>
                <a:effectLst/>
                <a:latin typeface="+mn-lt"/>
                <a:ea typeface="+mn-ea"/>
                <a:cs typeface="+mn-cs"/>
              </a:rPr>
              <a:t>rapide</a:t>
            </a:r>
            <a:r>
              <a:rPr lang="en-GB" sz="1200" kern="1200" dirty="0">
                <a:solidFill>
                  <a:schemeClr val="tx1"/>
                </a:solidFill>
                <a:effectLst/>
                <a:latin typeface="+mn-lt"/>
                <a:ea typeface="+mn-ea"/>
                <a:cs typeface="+mn-cs"/>
              </a:rPr>
              <a:t> adequate;</a:t>
            </a:r>
            <a:endParaRPr lang="en-GB" sz="1200" kern="1200" dirty="0">
              <a:solidFill>
                <a:schemeClr val="tx1"/>
              </a:solidFill>
              <a:effectLst/>
              <a:latin typeface="+mn-lt"/>
              <a:cs typeface="Calibri"/>
            </a:endParaRPr>
          </a:p>
          <a:p>
            <a:pPr lvl="1"/>
            <a:r>
              <a:rPr lang="en-GB" sz="1200" kern="1200" dirty="0">
                <a:solidFill>
                  <a:schemeClr val="tx1"/>
                </a:solidFill>
                <a:effectLst/>
                <a:latin typeface="+mn-lt"/>
                <a:ea typeface="+mn-ea"/>
                <a:cs typeface="+mn-cs"/>
              </a:rPr>
              <a:t>- un </a:t>
            </a:r>
            <a:r>
              <a:rPr lang="en-GB" dirty="0"/>
              <a:t>système qui </a:t>
            </a:r>
            <a:r>
              <a:rPr lang="en-GB" sz="1200" kern="1200" dirty="0">
                <a:solidFill>
                  <a:schemeClr val="tx1"/>
                </a:solidFill>
                <a:effectLst/>
                <a:latin typeface="+mn-lt"/>
                <a:ea typeface="+mn-ea"/>
                <a:cs typeface="+mn-cs"/>
              </a:rPr>
              <a:t>peut fonctionner en toute sécurité lorsque les charges nettes </a:t>
            </a:r>
            <a:r>
              <a:rPr lang="en-GB" sz="1200" kern="1200" dirty="0" err="1">
                <a:solidFill>
                  <a:schemeClr val="tx1"/>
                </a:solidFill>
                <a:effectLst/>
                <a:latin typeface="+mn-lt"/>
                <a:ea typeface="+mn-ea"/>
                <a:cs typeface="+mn-cs"/>
              </a:rPr>
              <a:t>sont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faibles</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r>
              <a:rPr lang="en-GB" sz="1200" kern="1200" dirty="0" err="1">
                <a:solidFill>
                  <a:schemeClr val="tx1"/>
                </a:solidFill>
                <a:effectLst/>
                <a:latin typeface="+mn-lt"/>
                <a:ea typeface="+mn-ea"/>
                <a:cs typeface="+mn-cs"/>
              </a:rPr>
              <a:t>L'insuffisance</a:t>
            </a:r>
            <a:r>
              <a:rPr lang="en-GB" sz="1200" kern="1200" dirty="0">
                <a:solidFill>
                  <a:schemeClr val="tx1"/>
                </a:solidFill>
                <a:effectLst/>
                <a:latin typeface="+mn-lt"/>
                <a:ea typeface="+mn-ea"/>
                <a:cs typeface="+mn-cs"/>
              </a:rPr>
              <a:t> des réserves est une autre mesure utilisée pour évaluer les risques de flexibilité dans un système.</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3) </a:t>
            </a:r>
            <a:r>
              <a:rPr lang="en-GB" sz="1200" kern="1200" dirty="0" err="1">
                <a:solidFill>
                  <a:schemeClr val="tx1"/>
                </a:solidFill>
                <a:effectLst/>
                <a:latin typeface="+mn-lt"/>
                <a:ea typeface="+mn-ea"/>
                <a:cs typeface="+mn-cs"/>
              </a:rPr>
              <a:t>Intégrer</a:t>
            </a:r>
            <a:r>
              <a:rPr lang="en-GB" sz="1200" kern="1200" dirty="0">
                <a:solidFill>
                  <a:schemeClr val="tx1"/>
                </a:solidFill>
                <a:effectLst/>
                <a:latin typeface="+mn-lt"/>
                <a:ea typeface="+mn-ea"/>
                <a:cs typeface="+mn-cs"/>
              </a:rPr>
              <a:t> un potentiel de stockage adéquat grâce au couplage des secteurs et à l'investissement dans les capacités de stockage </a:t>
            </a:r>
            <a:r>
              <a:rPr lang="en-GB" sz="1200" kern="1200" dirty="0" err="1">
                <a:solidFill>
                  <a:schemeClr val="tx1"/>
                </a:solidFill>
                <a:effectLst/>
                <a:latin typeface="+mn-lt"/>
                <a:ea typeface="+mn-ea"/>
                <a:cs typeface="+mn-cs"/>
              </a:rPr>
              <a:t>afin</a:t>
            </a:r>
            <a:r>
              <a:rPr lang="en-GB" sz="1200" kern="1200" dirty="0">
                <a:solidFill>
                  <a:schemeClr val="tx1"/>
                </a:solidFill>
                <a:effectLst/>
                <a:latin typeface="+mn-lt"/>
                <a:ea typeface="+mn-ea"/>
                <a:cs typeface="+mn-cs"/>
              </a:rPr>
              <a:t> de (a) </a:t>
            </a:r>
            <a:r>
              <a:rPr lang="en-GB" sz="1200" kern="1200" dirty="0" err="1">
                <a:solidFill>
                  <a:schemeClr val="tx1"/>
                </a:solidFill>
                <a:effectLst/>
                <a:latin typeface="+mn-lt"/>
                <a:ea typeface="+mn-ea"/>
                <a:cs typeface="+mn-cs"/>
              </a:rPr>
              <a:t>équilibrer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périodes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faible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demande</a:t>
            </a:r>
            <a:r>
              <a:rPr lang="en-GB" sz="1200" kern="1200" dirty="0">
                <a:solidFill>
                  <a:schemeClr val="tx1"/>
                </a:solidFill>
                <a:effectLst/>
                <a:latin typeface="+mn-lt"/>
                <a:ea typeface="+mn-ea"/>
                <a:cs typeface="+mn-cs"/>
              </a:rPr>
              <a:t> et de forte production </a:t>
            </a:r>
            <a:r>
              <a:rPr lang="en-GB" sz="1200" kern="1200" dirty="0" err="1">
                <a:solidFill>
                  <a:schemeClr val="tx1"/>
                </a:solidFill>
                <a:effectLst/>
                <a:latin typeface="+mn-lt"/>
                <a:ea typeface="+mn-ea"/>
                <a:cs typeface="+mn-cs"/>
              </a:rPr>
              <a:t>d’É</a:t>
            </a:r>
            <a:r>
              <a:rPr lang="en-GB" dirty="0" err="1"/>
              <a:t>RV</a:t>
            </a:r>
            <a:r>
              <a:rPr lang="en-GB" dirty="0"/>
              <a:t>, </a:t>
            </a:r>
            <a:r>
              <a:rPr lang="en-GB" sz="1200" kern="1200" dirty="0">
                <a:solidFill>
                  <a:schemeClr val="tx1"/>
                </a:solidFill>
                <a:effectLst/>
                <a:latin typeface="+mn-lt"/>
                <a:ea typeface="+mn-ea"/>
                <a:cs typeface="+mn-cs"/>
              </a:rPr>
              <a:t>(b) </a:t>
            </a:r>
            <a:r>
              <a:rPr lang="en-GB" sz="1200" kern="1200" dirty="0" err="1">
                <a:solidFill>
                  <a:schemeClr val="tx1"/>
                </a:solidFill>
                <a:effectLst/>
                <a:latin typeface="+mn-lt"/>
                <a:ea typeface="+mn-ea"/>
                <a:cs typeface="+mn-cs"/>
              </a:rPr>
              <a:t>équilibrer</a:t>
            </a:r>
            <a:r>
              <a:rPr lang="en-GB" sz="1200" kern="1200" dirty="0">
                <a:solidFill>
                  <a:schemeClr val="tx1"/>
                </a:solidFill>
                <a:effectLst/>
                <a:latin typeface="+mn-lt"/>
                <a:ea typeface="+mn-ea"/>
                <a:cs typeface="+mn-cs"/>
              </a:rPr>
              <a:t> les périodes de forte demande mais de faible production </a:t>
            </a:r>
            <a:r>
              <a:rPr lang="en-GB" sz="1200" kern="1200" dirty="0" err="1">
                <a:solidFill>
                  <a:schemeClr val="tx1"/>
                </a:solidFill>
                <a:effectLst/>
                <a:latin typeface="+mn-lt"/>
                <a:ea typeface="+mn-ea"/>
                <a:cs typeface="+mn-cs"/>
              </a:rPr>
              <a:t>d’ÉRV</a:t>
            </a:r>
            <a:r>
              <a:rPr lang="en-GB" sz="1200" kern="1200" dirty="0">
                <a:solidFill>
                  <a:schemeClr val="tx1"/>
                </a:solidFill>
                <a:effectLst/>
                <a:latin typeface="+mn-lt"/>
                <a:ea typeface="+mn-ea"/>
                <a:cs typeface="+mn-cs"/>
              </a:rPr>
              <a:t>, et (c) </a:t>
            </a:r>
            <a:r>
              <a:rPr lang="en-GB" sz="1200" kern="1200" dirty="0" err="1">
                <a:solidFill>
                  <a:schemeClr val="tx1"/>
                </a:solidFill>
                <a:effectLst/>
                <a:latin typeface="+mn-lt"/>
                <a:ea typeface="+mn-ea"/>
                <a:cs typeface="+mn-cs"/>
              </a:rPr>
              <a:t>éviter</a:t>
            </a:r>
            <a:r>
              <a:rPr lang="en-GB" sz="1200" kern="1200" dirty="0">
                <a:solidFill>
                  <a:schemeClr val="tx1"/>
                </a:solidFill>
                <a:effectLst/>
                <a:latin typeface="+mn-lt"/>
                <a:ea typeface="+mn-ea"/>
                <a:cs typeface="+mn-cs"/>
              </a:rPr>
              <a:t> les </a:t>
            </a:r>
            <a:r>
              <a:rPr lang="en-GB" sz="1200" kern="1200" dirty="0" err="1">
                <a:solidFill>
                  <a:schemeClr val="tx1"/>
                </a:solidFill>
                <a:effectLst/>
                <a:latin typeface="+mn-lt"/>
                <a:ea typeface="+mn-ea"/>
                <a:cs typeface="+mn-cs"/>
              </a:rPr>
              <a:t>réductions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d’ÉRV</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L’inutilisation</a:t>
            </a:r>
            <a:r>
              <a:rPr lang="en-GB" sz="1200" kern="1200" dirty="0">
                <a:solidFill>
                  <a:schemeClr val="tx1"/>
                </a:solidFill>
                <a:effectLst/>
                <a:latin typeface="+mn-lt"/>
                <a:ea typeface="+mn-ea"/>
                <a:cs typeface="+mn-cs"/>
              </a:rPr>
              <a:t> de la puissance disponible des ÉRV (</a:t>
            </a:r>
            <a:r>
              <a:rPr lang="en-GB" dirty="0"/>
              <a:t>c'est-à-dire la </a:t>
            </a:r>
            <a:r>
              <a:rPr lang="en-GB" sz="1200" kern="1200" dirty="0">
                <a:solidFill>
                  <a:schemeClr val="tx1"/>
                </a:solidFill>
                <a:effectLst/>
                <a:latin typeface="+mn-lt"/>
                <a:ea typeface="+mn-ea"/>
                <a:cs typeface="+mn-cs"/>
              </a:rPr>
              <a:t>quantité d'électricité renouvelable variable qui n'est pas utilisée</a:t>
            </a:r>
            <a:r>
              <a:rPr lang="en-GB" dirty="0"/>
              <a:t>) </a:t>
            </a:r>
            <a:r>
              <a:rPr lang="en-GB" sz="1200" kern="1200" dirty="0">
                <a:solidFill>
                  <a:schemeClr val="tx1"/>
                </a:solidFill>
                <a:effectLst/>
                <a:latin typeface="+mn-lt"/>
                <a:ea typeface="+mn-ea"/>
                <a:cs typeface="+mn-cs"/>
              </a:rPr>
              <a:t>et la réduction de puissance des ÉRV sont d'autres </a:t>
            </a:r>
            <a:r>
              <a:rPr lang="en-GB" sz="1200" kern="1200" dirty="0" err="1">
                <a:solidFill>
                  <a:schemeClr val="tx1"/>
                </a:solidFill>
                <a:effectLst/>
                <a:latin typeface="+mn-lt"/>
                <a:ea typeface="+mn-ea"/>
                <a:cs typeface="+mn-cs"/>
              </a:rPr>
              <a:t>mesures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fréquemment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utilisées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lors</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l’analyse</a:t>
            </a:r>
            <a:r>
              <a:rPr lang="en-GB" sz="1200" kern="1200" dirty="0">
                <a:solidFill>
                  <a:schemeClr val="tx1"/>
                </a:solidFill>
                <a:effectLst/>
                <a:latin typeface="+mn-lt"/>
                <a:ea typeface="+mn-ea"/>
                <a:cs typeface="+mn-cs"/>
              </a:rPr>
              <a:t> de la flexibilité.</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4) </a:t>
            </a:r>
            <a:r>
              <a:rPr lang="en-GB" sz="1200" kern="1200" dirty="0" err="1">
                <a:solidFill>
                  <a:schemeClr val="tx1"/>
                </a:solidFill>
                <a:effectLst/>
                <a:latin typeface="+mn-lt"/>
                <a:ea typeface="+mn-ea"/>
                <a:cs typeface="+mn-cs"/>
              </a:rPr>
              <a:t>Intégrer</a:t>
            </a:r>
            <a:r>
              <a:rPr lang="en-GB" sz="1200" kern="1200" dirty="0">
                <a:solidFill>
                  <a:schemeClr val="tx1"/>
                </a:solidFill>
                <a:effectLst/>
                <a:latin typeface="+mn-lt"/>
                <a:ea typeface="+mn-ea"/>
                <a:cs typeface="+mn-cs"/>
              </a:rPr>
              <a:t> des mesures de gestion de la demande afin d'ajuster la demande pour répondre aux périodes de pénurie d'approvisionnement et de </a:t>
            </a:r>
            <a:r>
              <a:rPr lang="en-GB" dirty="0"/>
              <a:t>surproduction</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5) Assure</a:t>
            </a:r>
            <a:r>
              <a:rPr lang="en-GB" dirty="0"/>
              <a:t>r </a:t>
            </a:r>
            <a:r>
              <a:rPr lang="en-GB" sz="1200" kern="1200" dirty="0">
                <a:solidFill>
                  <a:schemeClr val="tx1"/>
                </a:solidFill>
                <a:effectLst/>
                <a:latin typeface="+mn-lt"/>
                <a:ea typeface="+mn-ea"/>
                <a:cs typeface="+mn-cs"/>
              </a:rPr>
              <a:t>une offre adéquate de services </a:t>
            </a:r>
            <a:r>
              <a:rPr lang="en-GB" sz="1200" kern="1200" dirty="0" err="1">
                <a:solidFill>
                  <a:schemeClr val="tx1"/>
                </a:solidFill>
                <a:effectLst/>
                <a:latin typeface="+mn-lt"/>
                <a:ea typeface="+mn-ea"/>
                <a:cs typeface="+mn-cs"/>
              </a:rPr>
              <a:t>auxiliaires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afin</a:t>
            </a:r>
            <a:r>
              <a:rPr lang="en-GB" sz="1200" kern="1200" dirty="0">
                <a:solidFill>
                  <a:schemeClr val="tx1"/>
                </a:solidFill>
                <a:effectLst/>
                <a:latin typeface="+mn-lt"/>
                <a:ea typeface="+mn-ea"/>
                <a:cs typeface="+mn-cs"/>
              </a:rPr>
              <a:t> de maintenir les capacités du </a:t>
            </a:r>
            <a:r>
              <a:rPr lang="en-GB" sz="1200" kern="1200" dirty="0" err="1">
                <a:solidFill>
                  <a:schemeClr val="tx1"/>
                </a:solidFill>
                <a:effectLst/>
                <a:latin typeface="+mn-lt"/>
                <a:ea typeface="+mn-ea"/>
                <a:cs typeface="+mn-cs"/>
              </a:rPr>
              <a:t>système</a:t>
            </a:r>
            <a:r>
              <a:rPr lang="en-GB" sz="1200" kern="1200" dirty="0">
                <a:solidFill>
                  <a:schemeClr val="tx1"/>
                </a:solidFill>
                <a:effectLst/>
                <a:latin typeface="+mn-lt"/>
                <a:ea typeface="+mn-ea"/>
                <a:cs typeface="+mn-cs"/>
              </a:rPr>
              <a:t> et </a:t>
            </a:r>
            <a:r>
              <a:rPr lang="en-GB" sz="1200" kern="1200" dirty="0" err="1">
                <a:solidFill>
                  <a:schemeClr val="tx1"/>
                </a:solidFill>
                <a:effectLst/>
                <a:latin typeface="+mn-lt"/>
                <a:ea typeface="+mn-ea"/>
                <a:cs typeface="+mn-cs"/>
              </a:rPr>
              <a:t>d’ainsi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atténuer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risques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cas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d’éventuels</a:t>
            </a:r>
            <a:r>
              <a:rPr lang="en-GB" sz="1200" kern="1200" dirty="0">
                <a:solidFill>
                  <a:schemeClr val="tx1"/>
                </a:solidFill>
                <a:effectLst/>
                <a:latin typeface="+mn-lt"/>
                <a:ea typeface="+mn-ea"/>
                <a:cs typeface="+mn-cs"/>
              </a:rPr>
              <a:t> événements </a:t>
            </a:r>
            <a:r>
              <a:rPr lang="en-GB" dirty="0"/>
              <a:t>déstabilisants.</a:t>
            </a:r>
            <a:endParaRPr lang="en-GB" sz="1200" kern="1200" dirty="0">
              <a:solidFill>
                <a:schemeClr val="tx1"/>
              </a:solidFill>
              <a:effectLst/>
              <a:latin typeface="+mn-lt"/>
              <a:cs typeface="Calibri"/>
            </a:endParaRPr>
          </a:p>
          <a:p>
            <a:r>
              <a:rPr lang="en-GB" sz="1200" kern="1200" dirty="0">
                <a:solidFill>
                  <a:schemeClr val="tx1"/>
                </a:solidFill>
                <a:effectLst/>
                <a:latin typeface="+mn-lt"/>
                <a:ea typeface="+mn-ea"/>
                <a:cs typeface="+mn-cs"/>
              </a:rPr>
              <a:t>6) Améliorer les pratiques d'exploitation et intégrer la restructuration du marché pour libérer le potentiel de flexibilité du réseau.</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9726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La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d’un système électrique est traditionnellement associée à des centrales thermiques répartissables. Cependant, les systèmes électriques peuvent utiliser une gamme de ressources de flexibilité pour gérer les variations de la charge nette. Les types et les potentiels de ces ressources varient d'une région à l'autre.</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Selon l'IRENA, ces solutions comprennent "la répartition géographique des producteurs d'électricité renouvelable variable, la mise en commun des ressources, la restructuration des marchés pour rémunérer la flexibilité, l'amélioration de l'infrastructure du réseau, le déploiement de technologies de batterie avancées, l'élaboration de programmes de gestion de la demande et l'amélioration des capacités de cyclage des générateurs thermiques. Le </a:t>
            </a:r>
            <a:r>
              <a:rPr lang="en-GB" sz="1200" b="0" i="0" u="none" strike="noStrike" cap="none" dirty="0" err="1">
                <a:solidFill>
                  <a:srgbClr val="000000"/>
                </a:solidFill>
                <a:effectLst/>
                <a:latin typeface="Arial"/>
                <a:ea typeface="Arial"/>
                <a:cs typeface="Arial"/>
                <a:sym typeface="Arial"/>
              </a:rPr>
              <a:t>couplage</a:t>
            </a:r>
            <a:r>
              <a:rPr lang="en-GB" sz="1200" b="0" i="0" u="none" strike="noStrike" cap="none" dirty="0">
                <a:solidFill>
                  <a:srgbClr val="000000"/>
                </a:solidFill>
                <a:effectLst/>
                <a:latin typeface="Arial"/>
                <a:ea typeface="Arial"/>
                <a:cs typeface="Arial"/>
                <a:sym typeface="Arial"/>
              </a:rPr>
              <a:t> des </a:t>
            </a:r>
            <a:r>
              <a:rPr lang="en-GB" sz="1200" b="0" i="0" u="none" strike="noStrike" cap="none" dirty="0" err="1">
                <a:solidFill>
                  <a:srgbClr val="000000"/>
                </a:solidFill>
                <a:effectLst/>
                <a:latin typeface="Arial"/>
                <a:ea typeface="Arial"/>
                <a:cs typeface="Arial"/>
                <a:sym typeface="Arial"/>
              </a:rPr>
              <a:t>secteurs</a:t>
            </a:r>
            <a:r>
              <a:rPr lang="en-GB" sz="1200" b="0" i="0" u="none" strike="noStrike" cap="none" dirty="0">
                <a:solidFill>
                  <a:srgbClr val="000000"/>
                </a:solidFill>
                <a:effectLst/>
                <a:latin typeface="Arial"/>
                <a:ea typeface="Arial"/>
                <a:cs typeface="Arial"/>
                <a:sym typeface="Arial"/>
              </a:rPr>
              <a:t> apporte également de la flexibilité au système grâce à la conversion de l'électricité en chaleur, au “Power-to-Gas” et à l'exploitation du potentiel de stockage par le biais de la recharge des </a:t>
            </a:r>
            <a:r>
              <a:rPr lang="en-GB" dirty="0">
                <a:solidFill>
                  <a:srgbClr val="000000"/>
                </a:solidFill>
                <a:latin typeface="Arial"/>
                <a:ea typeface="Arial"/>
                <a:cs typeface="Arial"/>
                <a:sym typeface="Arial"/>
              </a:rPr>
              <a:t>véhicules </a:t>
            </a:r>
            <a:r>
              <a:rPr lang="en-GB" dirty="0" err="1">
                <a:solidFill>
                  <a:srgbClr val="000000"/>
                </a:solidFill>
                <a:latin typeface="Arial"/>
                <a:ea typeface="Arial"/>
                <a:cs typeface="Arial"/>
                <a:sym typeface="Arial"/>
              </a:rPr>
              <a:t>électriques</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Afin </a:t>
            </a:r>
            <a:r>
              <a:rPr lang="en-GB" sz="1200" b="0" i="0" u="none" strike="noStrike" cap="none" dirty="0" err="1">
                <a:solidFill>
                  <a:srgbClr val="000000"/>
                </a:solidFill>
                <a:effectLst/>
                <a:latin typeface="Arial"/>
                <a:ea typeface="Arial"/>
                <a:cs typeface="Arial"/>
                <a:sym typeface="Arial"/>
              </a:rPr>
              <a:t>d’assurer</a:t>
            </a:r>
            <a:r>
              <a:rPr lang="en-GB" sz="1200" b="0" i="0" u="none" strike="noStrike" cap="none" dirty="0">
                <a:solidFill>
                  <a:srgbClr val="000000"/>
                </a:solidFill>
                <a:effectLst/>
                <a:latin typeface="Arial"/>
                <a:ea typeface="Arial"/>
                <a:cs typeface="Arial"/>
                <a:sym typeface="Arial"/>
              </a:rPr>
              <a:t> la </a:t>
            </a:r>
            <a:r>
              <a:rPr lang="en-GB" sz="1200" b="0" i="0" u="none" strike="noStrike" cap="none" dirty="0" err="1">
                <a:solidFill>
                  <a:srgbClr val="000000"/>
                </a:solidFill>
                <a:effectLst/>
                <a:latin typeface="Arial"/>
                <a:ea typeface="Arial"/>
                <a:cs typeface="Arial"/>
                <a:sym typeface="Arial"/>
              </a:rPr>
              <a:t>fiabilité</a:t>
            </a:r>
            <a:r>
              <a:rPr lang="en-GB" sz="1200" b="0" i="0" u="none" strike="noStrike" cap="none" dirty="0">
                <a:solidFill>
                  <a:srgbClr val="000000"/>
                </a:solidFill>
                <a:effectLst/>
                <a:latin typeface="Arial"/>
                <a:ea typeface="Arial"/>
                <a:cs typeface="Arial"/>
                <a:sym typeface="Arial"/>
              </a:rPr>
              <a:t> d’un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électrique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ayant</a:t>
            </a:r>
            <a:r>
              <a:rPr lang="en-GB" sz="1200" b="0" i="0" u="none" strike="noStrike" cap="none" dirty="0">
                <a:solidFill>
                  <a:srgbClr val="000000"/>
                </a:solidFill>
                <a:effectLst/>
                <a:latin typeface="Arial"/>
                <a:ea typeface="Arial"/>
                <a:cs typeface="Arial"/>
                <a:sym typeface="Arial"/>
              </a:rPr>
              <a:t> des parts importantes </a:t>
            </a:r>
            <a:r>
              <a:rPr lang="en-GB" sz="1200" b="0" i="0" u="none" strike="noStrike" cap="none" dirty="0" err="1">
                <a:solidFill>
                  <a:srgbClr val="000000"/>
                </a:solidFill>
                <a:effectLst/>
                <a:latin typeface="Arial"/>
                <a:ea typeface="Arial"/>
                <a:cs typeface="Arial"/>
                <a:sym typeface="Arial"/>
              </a:rPr>
              <a:t>d'énergies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renouvelables</a:t>
            </a:r>
            <a:r>
              <a:rPr lang="en-GB" sz="1200" b="0" i="0" u="none" strike="noStrike" cap="none" dirty="0">
                <a:solidFill>
                  <a:srgbClr val="000000"/>
                </a:solidFill>
                <a:effectLst/>
                <a:latin typeface="Arial"/>
                <a:ea typeface="Arial"/>
                <a:cs typeface="Arial"/>
                <a:sym typeface="Arial"/>
              </a:rPr>
              <a:t>, il faut (a) </a:t>
            </a:r>
            <a:r>
              <a:rPr lang="en-GB" sz="1200" b="0" i="0" u="none" strike="noStrike" cap="none" dirty="0" err="1">
                <a:solidFill>
                  <a:srgbClr val="000000"/>
                </a:solidFill>
                <a:effectLst/>
                <a:latin typeface="Arial"/>
                <a:ea typeface="Arial"/>
                <a:cs typeface="Arial"/>
                <a:sym typeface="Arial"/>
              </a:rPr>
              <a:t>libérer</a:t>
            </a:r>
            <a:r>
              <a:rPr lang="en-GB" sz="1200" b="0" i="0" u="none" strike="noStrike" cap="none" dirty="0">
                <a:solidFill>
                  <a:srgbClr val="000000"/>
                </a:solidFill>
                <a:effectLst/>
                <a:latin typeface="Arial"/>
                <a:ea typeface="Arial"/>
                <a:cs typeface="Arial"/>
                <a:sym typeface="Arial"/>
              </a:rPr>
              <a:t> le potentiel de flexibilité du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énergétique</a:t>
            </a:r>
            <a:r>
              <a:rPr lang="en-GB" sz="1200" b="0" i="0" u="none" strike="noStrike" cap="none" dirty="0">
                <a:solidFill>
                  <a:srgbClr val="000000"/>
                </a:solidFill>
                <a:effectLst/>
                <a:latin typeface="Arial"/>
                <a:ea typeface="Arial"/>
                <a:cs typeface="Arial"/>
                <a:sym typeface="Arial"/>
              </a:rPr>
              <a:t> et (b) exploiter la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dans tous les secteurs du système énergétique. L'identification du potentiel et de la disponibilité des ressources de flexibilité dans un système électrique est </a:t>
            </a:r>
            <a:r>
              <a:rPr lang="en-GB" sz="1200" b="0" i="0" u="none" strike="noStrike" cap="none" dirty="0" err="1">
                <a:solidFill>
                  <a:srgbClr val="000000"/>
                </a:solidFill>
                <a:effectLst/>
                <a:latin typeface="Arial"/>
                <a:ea typeface="Arial"/>
                <a:cs typeface="Arial"/>
                <a:sym typeface="Arial"/>
              </a:rPr>
              <a:t>essentielle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afin</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favoriser</a:t>
            </a:r>
            <a:r>
              <a:rPr lang="en-GB" sz="1200" b="0" i="0" u="none" strike="noStrike" cap="none" dirty="0">
                <a:solidFill>
                  <a:srgbClr val="000000"/>
                </a:solidFill>
                <a:effectLst/>
                <a:latin typeface="Arial"/>
                <a:ea typeface="Arial"/>
                <a:cs typeface="Arial"/>
                <a:sym typeface="Arial"/>
              </a:rPr>
              <a:t> la </a:t>
            </a:r>
            <a:r>
              <a:rPr lang="en-GB" sz="1200" b="0" i="0" u="none" strike="noStrike" cap="none" dirty="0" err="1">
                <a:solidFill>
                  <a:srgbClr val="000000"/>
                </a:solidFill>
                <a:effectLst/>
                <a:latin typeface="Arial"/>
                <a:ea typeface="Arial"/>
                <a:cs typeface="Arial"/>
                <a:sym typeface="Arial"/>
              </a:rPr>
              <a:t>réussite</a:t>
            </a:r>
            <a:r>
              <a:rPr lang="en-GB" sz="1200" b="0" i="0" u="none" strike="noStrike" cap="none" dirty="0">
                <a:solidFill>
                  <a:srgbClr val="000000"/>
                </a:solidFill>
                <a:effectLst/>
                <a:latin typeface="Arial"/>
                <a:ea typeface="Arial"/>
                <a:cs typeface="Arial"/>
                <a:sym typeface="Arial"/>
              </a:rPr>
              <a:t> de la transition énergétique.</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81523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La flexibilité d'un réseau électrique dépend de la manière dont il s'est développé au fil du temps en fonction des ressources, des politiques et de la trajectoire de croissance. La taille, le niveau de modernisation d'un réseau électrique et les perspectives de croissance de la demande sont des </a:t>
            </a:r>
            <a:r>
              <a:rPr lang="en-GB" sz="1200" b="0" i="0" u="none" strike="noStrike" cap="none" dirty="0" err="1">
                <a:solidFill>
                  <a:srgbClr val="000000"/>
                </a:solidFill>
                <a:effectLst/>
                <a:latin typeface="Arial"/>
                <a:ea typeface="Arial"/>
                <a:cs typeface="Arial"/>
                <a:sym typeface="Arial"/>
              </a:rPr>
              <a:t>éléments</a:t>
            </a:r>
            <a:r>
              <a:rPr lang="en-GB" sz="1200" b="0" i="0" u="none" strike="noStrike" cap="none" dirty="0">
                <a:solidFill>
                  <a:srgbClr val="000000"/>
                </a:solidFill>
                <a:effectLst/>
                <a:latin typeface="Arial"/>
                <a:ea typeface="Arial"/>
                <a:cs typeface="Arial"/>
                <a:sym typeface="Arial"/>
              </a:rPr>
              <a:t> clés de la flexibilité. Par exemple, la croissance de la demande stagne dans de nombreux grands systèmes modernes en raison de l'arrivée à maturité de l'industrialisation et de l'accent mis sur l'efficacité énergétique. Le système est donc confronté à une surcapacité qui a </a:t>
            </a:r>
            <a:r>
              <a:rPr lang="en-GB" sz="1200" b="0" i="0" u="none" strike="noStrike" cap="none" dirty="0" err="1">
                <a:solidFill>
                  <a:srgbClr val="000000"/>
                </a:solidFill>
                <a:effectLst/>
                <a:latin typeface="Arial"/>
                <a:ea typeface="Arial"/>
                <a:cs typeface="Arial"/>
                <a:sym typeface="Arial"/>
              </a:rPr>
              <a:t>été</a:t>
            </a:r>
            <a:r>
              <a:rPr lang="en-GB" sz="1200" b="0" i="0" u="none" strike="noStrike" cap="none" dirty="0">
                <a:solidFill>
                  <a:srgbClr val="000000"/>
                </a:solidFill>
                <a:effectLst/>
                <a:latin typeface="Arial"/>
                <a:ea typeface="Arial"/>
                <a:cs typeface="Arial"/>
                <a:sym typeface="Arial"/>
              </a:rPr>
              <a:t> mise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oeuvre </a:t>
            </a:r>
            <a:r>
              <a:rPr lang="en-GB" sz="1200" b="0" i="0" u="none" strike="noStrike" cap="none" dirty="0" err="1">
                <a:solidFill>
                  <a:srgbClr val="000000"/>
                </a:solidFill>
                <a:effectLst/>
                <a:latin typeface="Arial"/>
                <a:ea typeface="Arial"/>
                <a:cs typeface="Arial"/>
                <a:sym typeface="Arial"/>
              </a:rPr>
              <a:t>afin</a:t>
            </a:r>
            <a:r>
              <a:rPr lang="en-GB" sz="1200" b="0" i="0" u="none" strike="noStrike" cap="none" dirty="0">
                <a:solidFill>
                  <a:srgbClr val="000000"/>
                </a:solidFill>
                <a:effectLst/>
                <a:latin typeface="Arial"/>
                <a:ea typeface="Arial"/>
                <a:cs typeface="Arial"/>
                <a:sym typeface="Arial"/>
              </a:rPr>
              <a:t> de soutenir la croissance passée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(avec de nombreuses centrales thermiques qui se </a:t>
            </a:r>
            <a:r>
              <a:rPr lang="en-GB" sz="1200" b="0" i="0" u="none" strike="noStrike" cap="none" dirty="0" err="1">
                <a:solidFill>
                  <a:srgbClr val="000000"/>
                </a:solidFill>
                <a:effectLst/>
                <a:latin typeface="Arial"/>
                <a:ea typeface="Arial"/>
                <a:cs typeface="Arial"/>
                <a:sym typeface="Arial"/>
              </a:rPr>
              <a:t>déprécient</a:t>
            </a:r>
            <a:r>
              <a:rPr lang="en-GB" sz="1200" b="0" i="0" u="none" strike="noStrike" cap="none" dirty="0">
                <a:solidFill>
                  <a:srgbClr val="000000"/>
                </a:solidFill>
                <a:effectLst/>
                <a:latin typeface="Arial"/>
                <a:ea typeface="Arial"/>
                <a:cs typeface="Arial"/>
                <a:sym typeface="Arial"/>
              </a:rPr>
              <a:t>). Un </a:t>
            </a:r>
            <a:r>
              <a:rPr lang="en-GB" sz="1200" b="0" i="0" u="none" strike="noStrike" cap="none" dirty="0" err="1">
                <a:solidFill>
                  <a:srgbClr val="000000"/>
                </a:solidFill>
                <a:effectLst/>
                <a:latin typeface="Arial"/>
                <a:ea typeface="Arial"/>
                <a:cs typeface="Arial"/>
                <a:sym typeface="Arial"/>
              </a:rPr>
              <a:t>tel</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nécessitera</a:t>
            </a:r>
            <a:r>
              <a:rPr lang="en-GB" sz="1200" b="0" i="0" u="none" strike="noStrike" cap="none" dirty="0">
                <a:solidFill>
                  <a:srgbClr val="000000"/>
                </a:solidFill>
                <a:effectLst/>
                <a:latin typeface="Arial"/>
                <a:ea typeface="Arial"/>
                <a:cs typeface="Arial"/>
                <a:sym typeface="Arial"/>
              </a:rPr>
              <a:t> des </a:t>
            </a:r>
            <a:r>
              <a:rPr lang="en-GB" sz="1200" b="0" i="0" u="none" strike="noStrike" cap="none" dirty="0" err="1">
                <a:solidFill>
                  <a:srgbClr val="000000"/>
                </a:solidFill>
                <a:effectLst/>
                <a:latin typeface="Arial"/>
                <a:ea typeface="Arial"/>
                <a:cs typeface="Arial"/>
                <a:sym typeface="Arial"/>
              </a:rPr>
              <a:t>investissements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coûteux</a:t>
            </a:r>
            <a:r>
              <a:rPr lang="en-GB" sz="1200" b="0" i="0" u="none" strike="noStrike" cap="none" dirty="0">
                <a:solidFill>
                  <a:srgbClr val="000000"/>
                </a:solidFill>
                <a:effectLst/>
                <a:latin typeface="Arial"/>
                <a:ea typeface="Arial"/>
                <a:cs typeface="Arial"/>
                <a:sym typeface="Arial"/>
              </a:rPr>
              <a:t> dans (a) des options de modernisation et (b) de nouveaux </a:t>
            </a:r>
            <a:r>
              <a:rPr lang="en-GB" sz="1200" b="0" i="0" u="none" strike="noStrike" cap="none" dirty="0" err="1">
                <a:solidFill>
                  <a:srgbClr val="000000"/>
                </a:solidFill>
                <a:effectLst/>
                <a:latin typeface="Arial"/>
                <a:ea typeface="Arial"/>
                <a:cs typeface="Arial"/>
                <a:sym typeface="Arial"/>
              </a:rPr>
              <a:t>actifs</a:t>
            </a:r>
            <a:r>
              <a:rPr lang="en-GB" sz="1200" b="0" i="0" u="none" strike="noStrike" cap="none" dirty="0">
                <a:solidFill>
                  <a:srgbClr val="000000"/>
                </a:solidFill>
                <a:effectLst/>
                <a:latin typeface="Arial"/>
                <a:ea typeface="Arial"/>
                <a:cs typeface="Arial"/>
                <a:sym typeface="Arial"/>
              </a:rPr>
              <a:t>.</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Dans les </a:t>
            </a:r>
            <a:r>
              <a:rPr lang="en-GB" sz="1200" b="0" i="0" u="none" strike="noStrike" cap="none" dirty="0" err="1">
                <a:solidFill>
                  <a:srgbClr val="000000"/>
                </a:solidFill>
                <a:effectLst/>
                <a:latin typeface="Arial"/>
                <a:ea typeface="Arial"/>
                <a:cs typeface="Arial"/>
                <a:sym typeface="Arial"/>
              </a:rPr>
              <a:t>régions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voie</a:t>
            </a:r>
            <a:r>
              <a:rPr lang="en-GB" sz="1200" b="0" i="0" u="none" strike="noStrike" cap="none" dirty="0">
                <a:solidFill>
                  <a:srgbClr val="000000"/>
                </a:solidFill>
                <a:effectLst/>
                <a:latin typeface="Arial"/>
                <a:ea typeface="Arial"/>
                <a:cs typeface="Arial"/>
                <a:sym typeface="Arial"/>
              </a:rPr>
              <a:t> de développement, cependant, il est plus facile de planifier la flexibilité. De nouvelles capacités doivent être construites pour répondre à la demande croissante, ce qui offre la </a:t>
            </a:r>
            <a:r>
              <a:rPr lang="en-GB" sz="1200" b="0" i="0" u="none" strike="noStrike" cap="none" dirty="0" err="1">
                <a:solidFill>
                  <a:srgbClr val="000000"/>
                </a:solidFill>
                <a:effectLst/>
                <a:latin typeface="Arial"/>
                <a:ea typeface="Arial"/>
                <a:cs typeface="Arial"/>
                <a:sym typeface="Arial"/>
              </a:rPr>
              <a:t>possibilité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d'intégrer</a:t>
            </a:r>
            <a:r>
              <a:rPr lang="en-GB" sz="1200" b="0" i="0" u="none" strike="noStrike" cap="none" dirty="0">
                <a:solidFill>
                  <a:srgbClr val="000000"/>
                </a:solidFill>
                <a:effectLst/>
                <a:latin typeface="Arial"/>
                <a:ea typeface="Arial"/>
                <a:cs typeface="Arial"/>
                <a:sym typeface="Arial"/>
              </a:rPr>
              <a:t> dans </a:t>
            </a:r>
            <a:r>
              <a:rPr lang="en-GB" sz="1200" b="0" i="0" u="none" strike="noStrike" cap="none" dirty="0" err="1">
                <a:solidFill>
                  <a:srgbClr val="000000"/>
                </a:solidFill>
                <a:effectLst/>
                <a:latin typeface="Arial"/>
                <a:ea typeface="Arial"/>
                <a:cs typeface="Arial"/>
                <a:sym typeface="Arial"/>
              </a:rPr>
              <a:t>ces</a:t>
            </a:r>
            <a:r>
              <a:rPr lang="en-GB" sz="1200" b="0" i="0" u="none" strike="noStrike" cap="none" dirty="0">
                <a:solidFill>
                  <a:srgbClr val="000000"/>
                </a:solidFill>
                <a:effectLst/>
                <a:latin typeface="Arial"/>
                <a:ea typeface="Arial"/>
                <a:cs typeface="Arial"/>
                <a:sym typeface="Arial"/>
              </a:rPr>
              <a:t> nouveaux </a:t>
            </a:r>
            <a:r>
              <a:rPr lang="en-GB" sz="1200" b="0" i="0" u="none" strike="noStrike" cap="none" dirty="0" err="1">
                <a:solidFill>
                  <a:srgbClr val="000000"/>
                </a:solidFill>
                <a:effectLst/>
                <a:latin typeface="Arial"/>
                <a:ea typeface="Arial"/>
                <a:cs typeface="Arial"/>
                <a:sym typeface="Arial"/>
              </a:rPr>
              <a:t>actifs</a:t>
            </a:r>
            <a:r>
              <a:rPr lang="en-GB" sz="1200" b="0" i="0" u="none" strike="noStrike" cap="none" dirty="0">
                <a:solidFill>
                  <a:srgbClr val="000000"/>
                </a:solidFill>
                <a:effectLst/>
                <a:latin typeface="Arial"/>
                <a:ea typeface="Arial"/>
                <a:cs typeface="Arial"/>
                <a:sym typeface="Arial"/>
              </a:rPr>
              <a:t> des mesures de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dans (a) la conception du marché et (b) les codes de </a:t>
            </a:r>
            <a:r>
              <a:rPr lang="en-GB" sz="1200" b="0" i="0" u="none" strike="noStrike" cap="none" dirty="0" err="1">
                <a:solidFill>
                  <a:srgbClr val="000000"/>
                </a:solidFill>
                <a:effectLst/>
                <a:latin typeface="Arial"/>
                <a:ea typeface="Arial"/>
                <a:cs typeface="Arial"/>
                <a:sym typeface="Arial"/>
              </a:rPr>
              <a:t>réseau</a:t>
            </a:r>
            <a:r>
              <a:rPr lang="en-GB" sz="1200" b="0" i="0" u="none" strike="noStrike" cap="none" dirty="0">
                <a:solidFill>
                  <a:srgbClr val="000000"/>
                </a:solidFill>
                <a:effectLst/>
                <a:latin typeface="Arial"/>
                <a:ea typeface="Arial"/>
                <a:cs typeface="Arial"/>
                <a:sym typeface="Arial"/>
              </a:rPr>
              <a:t>.</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planification de la flexibilité est un processus continu, complexe et à plusieurs étapes, qui nécessite la prise en compte de toutes les sources possibles. De </a:t>
            </a:r>
            <a:r>
              <a:rPr lang="en-GB" sz="1200" b="0" i="0" u="none" strike="noStrike" cap="none" dirty="0" err="1">
                <a:solidFill>
                  <a:srgbClr val="000000"/>
                </a:solidFill>
                <a:effectLst/>
                <a:latin typeface="Arial"/>
                <a:ea typeface="Arial"/>
                <a:cs typeface="Arial"/>
                <a:sym typeface="Arial"/>
              </a:rPr>
              <a:t>nombreux</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facteurs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diversifiés</a:t>
            </a:r>
            <a:r>
              <a:rPr lang="en-GB" sz="1200" b="0" i="0" u="none" strike="noStrike" cap="none" dirty="0">
                <a:solidFill>
                  <a:srgbClr val="000000"/>
                </a:solidFill>
                <a:effectLst/>
                <a:latin typeface="Arial"/>
                <a:ea typeface="Arial"/>
                <a:cs typeface="Arial"/>
                <a:sym typeface="Arial"/>
              </a:rPr>
              <a:t> doivent être pris en compte et constituent un problème mathématique complexe qui doit être résolu à l'aide d'outils appropriés. Au fur et à mesure que la part des ÉRV augmente, les systèmes </a:t>
            </a:r>
            <a:r>
              <a:rPr lang="en-GB" sz="1200" b="0" i="0" u="none" strike="noStrike" cap="none" dirty="0" err="1">
                <a:solidFill>
                  <a:srgbClr val="000000"/>
                </a:solidFill>
                <a:effectLst/>
                <a:latin typeface="Arial"/>
                <a:ea typeface="Arial"/>
                <a:cs typeface="Arial"/>
                <a:sym typeface="Arial"/>
              </a:rPr>
              <a:t>électriques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nécessitent</a:t>
            </a:r>
            <a:r>
              <a:rPr lang="en-GB" sz="1200" b="0" i="0" u="none" strike="noStrike" cap="none" dirty="0">
                <a:solidFill>
                  <a:srgbClr val="000000"/>
                </a:solidFill>
                <a:effectLst/>
                <a:latin typeface="Arial"/>
                <a:ea typeface="Arial"/>
                <a:cs typeface="Arial"/>
                <a:sym typeface="Arial"/>
              </a:rPr>
              <a:t> une période de transition. Une étude détaillée du système est nécessaire pour </a:t>
            </a:r>
            <a:r>
              <a:rPr lang="en-GB" sz="1200" b="0" i="0" u="none" strike="noStrike" cap="none" dirty="0" err="1">
                <a:solidFill>
                  <a:srgbClr val="000000"/>
                </a:solidFill>
                <a:effectLst/>
                <a:latin typeface="Arial"/>
                <a:ea typeface="Arial"/>
                <a:cs typeface="Arial"/>
                <a:sym typeface="Arial"/>
              </a:rPr>
              <a:t>tenir</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compte</a:t>
            </a:r>
            <a:r>
              <a:rPr lang="en-GB" sz="1200" b="0" i="0" u="none" strike="noStrike" cap="none" dirty="0">
                <a:solidFill>
                  <a:srgbClr val="000000"/>
                </a:solidFill>
                <a:effectLst/>
                <a:latin typeface="Arial"/>
                <a:ea typeface="Arial"/>
                <a:cs typeface="Arial"/>
                <a:sym typeface="Arial"/>
              </a:rPr>
              <a:t> des aspects techniques et institutionnels de la flexibilité, tandis que les décisions finales sont généralement prises sur la base du </a:t>
            </a:r>
            <a:r>
              <a:rPr lang="en-GB" sz="1200" b="0" i="0" u="none" strike="noStrike" cap="none" dirty="0" err="1">
                <a:solidFill>
                  <a:srgbClr val="000000"/>
                </a:solidFill>
                <a:effectLst/>
                <a:latin typeface="Arial"/>
                <a:ea typeface="Arial"/>
                <a:cs typeface="Arial"/>
                <a:sym typeface="Arial"/>
              </a:rPr>
              <a:t>principe</a:t>
            </a:r>
            <a:r>
              <a:rPr lang="en-GB" sz="1200" b="0" i="0" u="none" strike="noStrike" cap="none" dirty="0">
                <a:solidFill>
                  <a:srgbClr val="000000"/>
                </a:solidFill>
                <a:effectLst/>
                <a:latin typeface="Arial"/>
                <a:ea typeface="Arial"/>
                <a:cs typeface="Arial"/>
                <a:sym typeface="Arial"/>
              </a:rPr>
              <a:t> du moindre coût. Il est judicieux de planifier la flexibilité à l'avance plutôt que d'explorer des investissements sous-optimaux après que des problèmes de flexibilité se soient posés dans un système électrique. Nous examinons ici la méthode d'évaluation de la flexibilité décrite par l'IRENA.</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2733690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 processus d'évaluation de la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débute</a:t>
            </a:r>
            <a:r>
              <a:rPr lang="en-GB" sz="1200" kern="1200" dirty="0">
                <a:solidFill>
                  <a:schemeClr val="tx1"/>
                </a:solidFill>
                <a:effectLst/>
                <a:latin typeface="+mn-lt"/>
                <a:ea typeface="+mn-ea"/>
                <a:cs typeface="+mn-cs"/>
              </a:rPr>
              <a:t> par une évaluation des lacunes </a:t>
            </a:r>
            <a:r>
              <a:rPr lang="en-GB" sz="1200" kern="1200" dirty="0" err="1">
                <a:solidFill>
                  <a:schemeClr val="tx1"/>
                </a:solidFill>
                <a:effectLst/>
                <a:latin typeface="+mn-lt"/>
                <a:ea typeface="+mn-ea"/>
                <a:cs typeface="+mn-cs"/>
              </a:rPr>
              <a:t>actuelles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concernant</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 d’un </a:t>
            </a:r>
            <a:r>
              <a:rPr lang="en-GB" sz="1200" kern="1200" dirty="0" err="1">
                <a:solidFill>
                  <a:schemeClr val="tx1"/>
                </a:solidFill>
                <a:effectLst/>
                <a:latin typeface="+mn-lt"/>
                <a:ea typeface="+mn-ea"/>
                <a:cs typeface="+mn-cs"/>
              </a:rPr>
              <a:t>système</a:t>
            </a:r>
            <a:r>
              <a:rPr lang="en-GB" sz="1200" kern="1200" dirty="0">
                <a:solidFill>
                  <a:schemeClr val="tx1"/>
                </a:solidFill>
                <a:effectLst/>
                <a:latin typeface="+mn-lt"/>
                <a:ea typeface="+mn-ea"/>
                <a:cs typeface="+mn-cs"/>
              </a:rPr>
              <a:t>. En fonction de l'état actuel du système, des mesures d'intégration peuvent être nécessaires à l'avenir ou être déjà </a:t>
            </a:r>
            <a:r>
              <a:rPr lang="en-GB" sz="1200" kern="1200" dirty="0" err="1">
                <a:solidFill>
                  <a:schemeClr val="tx1"/>
                </a:solidFill>
                <a:effectLst/>
                <a:latin typeface="+mn-lt"/>
                <a:ea typeface="+mn-ea"/>
                <a:cs typeface="+mn-cs"/>
              </a:rPr>
              <a:t>une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tâche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urgente</a:t>
            </a:r>
            <a:r>
              <a:rPr lang="en-GB" sz="1200" kern="1200" dirty="0">
                <a:solidFill>
                  <a:schemeClr val="tx1"/>
                </a:solidFill>
                <a:effectLst/>
                <a:latin typeface="+mn-lt"/>
                <a:ea typeface="+mn-ea"/>
                <a:cs typeface="+mn-cs"/>
              </a:rPr>
              <a:t> à </a:t>
            </a:r>
            <a:r>
              <a:rPr lang="en-GB" sz="1200" kern="1200" dirty="0" err="1">
                <a:solidFill>
                  <a:schemeClr val="tx1"/>
                </a:solidFill>
                <a:effectLst/>
                <a:latin typeface="+mn-lt"/>
                <a:ea typeface="+mn-ea"/>
                <a:cs typeface="+mn-cs"/>
              </a:rPr>
              <a:t>accomplir</a:t>
            </a:r>
            <a:r>
              <a:rPr lang="en-GB" dirty="0"/>
              <a:t>. Ceci </a:t>
            </a:r>
            <a:r>
              <a:rPr lang="en-GB" sz="1200" kern="1200" dirty="0">
                <a:solidFill>
                  <a:schemeClr val="tx1"/>
                </a:solidFill>
                <a:effectLst/>
                <a:latin typeface="+mn-lt"/>
                <a:ea typeface="+mn-ea"/>
                <a:cs typeface="+mn-cs"/>
              </a:rPr>
              <a:t>modifie considérablement la liste des options disponibles et des coûts associés. La méthode comporte trois étapes.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 première étape consiste à évaluer l</a:t>
            </a:r>
            <a:r>
              <a:rPr lang="en-GB" dirty="0"/>
              <a:t>'</a:t>
            </a:r>
            <a:r>
              <a:rPr lang="en-GB" sz="1200" kern="1200" dirty="0">
                <a:solidFill>
                  <a:schemeClr val="tx1"/>
                </a:solidFill>
                <a:effectLst/>
                <a:latin typeface="+mn-lt"/>
                <a:ea typeface="+mn-ea"/>
                <a:cs typeface="+mn-cs"/>
              </a:rPr>
              <a:t>état actuel de la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 d’un </a:t>
            </a:r>
            <a:r>
              <a:rPr lang="en-GB" sz="1200" kern="1200" dirty="0" err="1">
                <a:solidFill>
                  <a:schemeClr val="tx1"/>
                </a:solidFill>
                <a:effectLst/>
                <a:latin typeface="+mn-lt"/>
                <a:ea typeface="+mn-ea"/>
                <a:cs typeface="+mn-cs"/>
              </a:rPr>
              <a:t>système</a:t>
            </a:r>
            <a:r>
              <a:rPr lang="en-GB" sz="1200" kern="1200" dirty="0">
                <a:solidFill>
                  <a:schemeClr val="tx1"/>
                </a:solidFill>
                <a:effectLst/>
                <a:latin typeface="+mn-lt"/>
                <a:ea typeface="+mn-ea"/>
                <a:cs typeface="+mn-cs"/>
              </a:rPr>
              <a:t> et à identifier les </a:t>
            </a:r>
            <a:r>
              <a:rPr lang="en-GB" sz="1200" kern="1200" dirty="0" err="1">
                <a:solidFill>
                  <a:schemeClr val="tx1"/>
                </a:solidFill>
                <a:effectLst/>
                <a:latin typeface="+mn-lt"/>
                <a:ea typeface="+mn-ea"/>
                <a:cs typeface="+mn-cs"/>
              </a:rPr>
              <a:t>moyens</a:t>
            </a:r>
            <a:r>
              <a:rPr lang="en-GB" sz="1200" kern="1200" dirty="0">
                <a:solidFill>
                  <a:schemeClr val="tx1"/>
                </a:solidFill>
                <a:effectLst/>
                <a:latin typeface="+mn-lt"/>
                <a:ea typeface="+mn-ea"/>
                <a:cs typeface="+mn-cs"/>
              </a:rPr>
              <a:t> peu </a:t>
            </a:r>
            <a:r>
              <a:rPr lang="en-GB" sz="1200" kern="1200" dirty="0" err="1">
                <a:solidFill>
                  <a:schemeClr val="tx1"/>
                </a:solidFill>
                <a:effectLst/>
                <a:latin typeface="+mn-lt"/>
                <a:ea typeface="+mn-ea"/>
                <a:cs typeface="+mn-cs"/>
              </a:rPr>
              <a:t>coûteux</a:t>
            </a:r>
            <a:r>
              <a:rPr lang="en-GB" sz="1200" kern="1200" dirty="0">
                <a:solidFill>
                  <a:schemeClr val="tx1"/>
                </a:solidFill>
                <a:effectLst/>
                <a:latin typeface="+mn-lt"/>
                <a:ea typeface="+mn-ea"/>
                <a:cs typeface="+mn-cs"/>
              </a:rPr>
              <a:t> (sans </a:t>
            </a:r>
            <a:r>
              <a:rPr lang="en-GB" sz="1200" kern="1200" dirty="0" err="1">
                <a:solidFill>
                  <a:schemeClr val="tx1"/>
                </a:solidFill>
                <a:effectLst/>
                <a:latin typeface="+mn-lt"/>
                <a:ea typeface="+mn-ea"/>
                <a:cs typeface="+mn-cs"/>
              </a:rPr>
              <a:t>investissements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importants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afin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libérer</a:t>
            </a:r>
            <a:r>
              <a:rPr lang="en-GB" sz="1200" kern="1200" dirty="0">
                <a:solidFill>
                  <a:schemeClr val="tx1"/>
                </a:solidFill>
                <a:effectLst/>
                <a:latin typeface="+mn-lt"/>
                <a:ea typeface="+mn-ea"/>
                <a:cs typeface="+mn-cs"/>
              </a:rPr>
              <a:t> la flexibilité existante en améliorant les pratiques opérationnelles et en restructurant le marché. L'objectif principal de l'évaluation de la </a:t>
            </a:r>
            <a:r>
              <a:rPr lang="en-GB" dirty="0"/>
              <a:t>flexibilité d'</a:t>
            </a:r>
            <a:r>
              <a:rPr lang="en-GB" sz="1200" kern="1200" dirty="0">
                <a:solidFill>
                  <a:schemeClr val="tx1"/>
                </a:solidFill>
                <a:effectLst/>
                <a:latin typeface="+mn-lt"/>
                <a:ea typeface="+mn-ea"/>
                <a:cs typeface="+mn-cs"/>
              </a:rPr>
              <a:t>un système existant est le </a:t>
            </a:r>
            <a:r>
              <a:rPr lang="en-GB" sz="1200" kern="1200" dirty="0" err="1">
                <a:solidFill>
                  <a:schemeClr val="tx1"/>
                </a:solidFill>
                <a:effectLst/>
                <a:latin typeface="+mn-lt"/>
                <a:ea typeface="+mn-ea"/>
                <a:cs typeface="+mn-cs"/>
              </a:rPr>
              <a:t>suivant</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identifier les lacunes actuelles en matière de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évaluer la part </a:t>
            </a:r>
            <a:r>
              <a:rPr lang="en-GB" sz="1200" kern="1200" dirty="0" err="1">
                <a:solidFill>
                  <a:schemeClr val="tx1"/>
                </a:solidFill>
                <a:effectLst/>
                <a:latin typeface="+mn-lt"/>
                <a:ea typeface="+mn-ea"/>
                <a:cs typeface="+mn-cs"/>
              </a:rPr>
              <a:t>maximale</a:t>
            </a:r>
            <a:r>
              <a:rPr lang="en-GB" sz="1200" kern="1200" dirty="0">
                <a:solidFill>
                  <a:schemeClr val="tx1"/>
                </a:solidFill>
                <a:effectLst/>
                <a:latin typeface="+mn-lt"/>
                <a:ea typeface="+mn-ea"/>
                <a:cs typeface="+mn-cs"/>
              </a:rPr>
              <a:t> des ÉRV</a:t>
            </a:r>
            <a:r>
              <a:rPr lang="en-GB" dirty="0"/>
              <a:t> </a:t>
            </a:r>
            <a:r>
              <a:rPr lang="en-GB" sz="1200" kern="1200" dirty="0">
                <a:solidFill>
                  <a:schemeClr val="tx1"/>
                </a:solidFill>
                <a:effectLst/>
                <a:latin typeface="+mn-lt"/>
                <a:ea typeface="+mn-ea"/>
                <a:cs typeface="+mn-cs"/>
              </a:rPr>
              <a:t>qui peut être intégrée sans modifier de manière significative la </a:t>
            </a:r>
            <a:r>
              <a:rPr lang="en-GB" sz="1200" kern="1200" dirty="0" err="1">
                <a:solidFill>
                  <a:schemeClr val="tx1"/>
                </a:solidFill>
                <a:effectLst/>
                <a:latin typeface="+mn-lt"/>
                <a:ea typeface="+mn-ea"/>
                <a:cs typeface="+mn-cs"/>
              </a:rPr>
              <a:t>composante</a:t>
            </a:r>
            <a:r>
              <a:rPr lang="en-GB" sz="1200" kern="1200" dirty="0">
                <a:solidFill>
                  <a:schemeClr val="tx1"/>
                </a:solidFill>
                <a:effectLst/>
                <a:latin typeface="+mn-lt"/>
                <a:ea typeface="+mn-ea"/>
                <a:cs typeface="+mn-cs"/>
              </a:rPr>
              <a:t> </a:t>
            </a:r>
            <a:r>
              <a:rPr lang="en-GB" dirty="0"/>
              <a:t>non-ÉRV </a:t>
            </a:r>
            <a:r>
              <a:rPr lang="en-GB" sz="1200" kern="1200" dirty="0">
                <a:solidFill>
                  <a:schemeClr val="tx1"/>
                </a:solidFill>
                <a:effectLst/>
                <a:latin typeface="+mn-lt"/>
                <a:ea typeface="+mn-ea"/>
                <a:cs typeface="+mn-cs"/>
              </a:rPr>
              <a:t>du reseau;</a:t>
            </a:r>
            <a:endParaRPr lang="en-GB" sz="1200" kern="1200" dirty="0">
              <a:solidFill>
                <a:schemeClr val="tx1"/>
              </a:solidFill>
              <a:effectLst/>
              <a:latin typeface="+mn-lt"/>
              <a:cs typeface="Calibri" panose="020F0502020204030204"/>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estimer le temps restant avant l'épuisement de la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existante</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identifier un ensemble de solutions à moindre </a:t>
            </a:r>
            <a:r>
              <a:rPr lang="en-GB" sz="1200" kern="1200" dirty="0" err="1">
                <a:solidFill>
                  <a:schemeClr val="tx1"/>
                </a:solidFill>
                <a:effectLst/>
                <a:latin typeface="+mn-lt"/>
                <a:ea typeface="+mn-ea"/>
                <a:cs typeface="+mn-cs"/>
              </a:rPr>
              <a:t>coût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afin</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libérer</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existante</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Dans les étapes suivantes, si des déficits de flexibilité sont identifiés, des mesures d'atténuation peuvent être simulées et </a:t>
            </a:r>
            <a:r>
              <a:rPr lang="en-GB" sz="1200" kern="1200" dirty="0" err="1">
                <a:solidFill>
                  <a:schemeClr val="tx1"/>
                </a:solidFill>
                <a:effectLst/>
                <a:latin typeface="+mn-lt"/>
                <a:ea typeface="+mn-ea"/>
                <a:cs typeface="+mn-cs"/>
              </a:rPr>
              <a:t>évaluées</a:t>
            </a:r>
            <a:r>
              <a:rPr lang="en-GB" sz="1200" kern="1200" dirty="0">
                <a:solidFill>
                  <a:schemeClr val="tx1"/>
                </a:solidFill>
                <a:effectLst/>
                <a:latin typeface="+mn-lt"/>
                <a:ea typeface="+mn-ea"/>
                <a:cs typeface="+mn-cs"/>
              </a:rPr>
              <a:t> et ensuite comparées sur la base de leurs coûts et </a:t>
            </a:r>
            <a:r>
              <a:rPr lang="en-GB" sz="1200" kern="1200" dirty="0" err="1">
                <a:solidFill>
                  <a:schemeClr val="tx1"/>
                </a:solidFill>
                <a:effectLst/>
                <a:latin typeface="+mn-lt"/>
                <a:ea typeface="+mn-ea"/>
                <a:cs typeface="+mn-cs"/>
              </a:rPr>
              <a:t>avantages</a:t>
            </a:r>
            <a:r>
              <a:rPr lang="en-GB" sz="1200" kern="1200" dirty="0">
                <a:solidFill>
                  <a:schemeClr val="tx1"/>
                </a:solidFill>
                <a:effectLst/>
                <a:latin typeface="+mn-lt"/>
                <a:ea typeface="+mn-ea"/>
                <a:cs typeface="+mn-cs"/>
              </a:rPr>
              <a:t>; sinon, après avoir identifié une voie pour exploiter la flexibilité existante, une évaluation à long terme devrait être menée pour compléter le processus de planification. L'objectif principal d'</a:t>
            </a:r>
            <a:r>
              <a:rPr lang="en-GB" dirty="0"/>
              <a:t>une </a:t>
            </a:r>
            <a:r>
              <a:rPr lang="en-GB" sz="1200" kern="1200" dirty="0">
                <a:solidFill>
                  <a:schemeClr val="tx1"/>
                </a:solidFill>
                <a:effectLst/>
                <a:latin typeface="+mn-lt"/>
                <a:ea typeface="+mn-ea"/>
                <a:cs typeface="+mn-cs"/>
              </a:rPr>
              <a:t>évaluation de la flexibilité à </a:t>
            </a:r>
            <a:r>
              <a:rPr lang="en-GB" dirty="0"/>
              <a:t>long terme </a:t>
            </a:r>
            <a:r>
              <a:rPr lang="en-GB" sz="1200" kern="1200" dirty="0">
                <a:solidFill>
                  <a:schemeClr val="tx1"/>
                </a:solidFill>
                <a:effectLst/>
                <a:latin typeface="+mn-lt"/>
                <a:ea typeface="+mn-ea"/>
                <a:cs typeface="+mn-cs"/>
              </a:rPr>
              <a:t>est d'identifier les investissements futurs dans la production, le transport et le stockage </a:t>
            </a:r>
            <a:r>
              <a:rPr lang="en-GB" sz="1200" kern="1200" dirty="0" err="1">
                <a:solidFill>
                  <a:schemeClr val="tx1"/>
                </a:solidFill>
                <a:effectLst/>
                <a:latin typeface="+mn-lt"/>
                <a:ea typeface="+mn-ea"/>
                <a:cs typeface="+mn-cs"/>
              </a:rPr>
              <a:t>afin</a:t>
            </a:r>
            <a:r>
              <a:rPr lang="en-GB" sz="1200" kern="1200" dirty="0">
                <a:solidFill>
                  <a:schemeClr val="tx1"/>
                </a:solidFill>
                <a:effectLst/>
                <a:latin typeface="+mn-lt"/>
                <a:ea typeface="+mn-ea"/>
                <a:cs typeface="+mn-cs"/>
              </a:rPr>
              <a:t> d'explorer tout le potentiel de flexibilité à long terme des programmes de gestion de la demande et du couplage des </a:t>
            </a:r>
            <a:r>
              <a:rPr lang="en-GB" sz="1200" kern="1200" dirty="0" err="1">
                <a:solidFill>
                  <a:schemeClr val="tx1"/>
                </a:solidFill>
                <a:effectLst/>
                <a:latin typeface="+mn-lt"/>
                <a:ea typeface="+mn-ea"/>
                <a:cs typeface="+mn-cs"/>
              </a:rPr>
              <a:t>secteurs</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La méthodologie suggère d'utiliser un ou plusieurs outils dotés de capacités de calcul </a:t>
            </a:r>
            <a:r>
              <a:rPr lang="en-GB" sz="1200" kern="1200" dirty="0" err="1">
                <a:solidFill>
                  <a:schemeClr val="tx1"/>
                </a:solidFill>
                <a:effectLst/>
                <a:latin typeface="+mn-lt"/>
                <a:ea typeface="+mn-ea"/>
                <a:cs typeface="+mn-cs"/>
              </a:rPr>
              <a:t>spécifiques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tels</a:t>
            </a:r>
            <a:r>
              <a:rPr lang="en-GB" sz="1200" kern="1200" dirty="0">
                <a:solidFill>
                  <a:schemeClr val="tx1"/>
                </a:solidFill>
                <a:effectLst/>
                <a:latin typeface="+mn-lt"/>
                <a:ea typeface="+mn-ea"/>
                <a:cs typeface="+mn-cs"/>
              </a:rPr>
              <a:t> que la planification géospatiale, la simulation de </a:t>
            </a:r>
            <a:r>
              <a:rPr lang="en-GB" sz="1200" kern="1200" dirty="0" err="1">
                <a:solidFill>
                  <a:schemeClr val="tx1"/>
                </a:solidFill>
                <a:effectLst/>
                <a:latin typeface="+mn-lt"/>
                <a:ea typeface="+mn-ea"/>
                <a:cs typeface="+mn-cs"/>
              </a:rPr>
              <a:t>répartition</a:t>
            </a:r>
            <a:r>
              <a:rPr lang="en-GB" sz="1200" kern="1200" dirty="0">
                <a:solidFill>
                  <a:schemeClr val="tx1"/>
                </a:solidFill>
                <a:effectLst/>
                <a:latin typeface="+mn-lt"/>
                <a:ea typeface="+mn-ea"/>
                <a:cs typeface="+mn-cs"/>
              </a:rPr>
              <a:t> </a:t>
            </a:r>
            <a:r>
              <a:rPr lang="en-GB" dirty="0"/>
              <a:t>et de </a:t>
            </a:r>
            <a:r>
              <a:rPr lang="en-GB" sz="1200" kern="1200" dirty="0">
                <a:solidFill>
                  <a:schemeClr val="tx1"/>
                </a:solidFill>
                <a:effectLst/>
                <a:latin typeface="+mn-lt"/>
                <a:ea typeface="+mn-ea"/>
                <a:cs typeface="+mn-cs"/>
              </a:rPr>
              <a:t>l'expansion de la capacité à long terme. Ces outils peuvent </a:t>
            </a:r>
            <a:r>
              <a:rPr lang="en-GB" dirty="0"/>
              <a:t>optimiser les </a:t>
            </a:r>
            <a:r>
              <a:rPr lang="en-GB" sz="1200" kern="1200" dirty="0">
                <a:solidFill>
                  <a:schemeClr val="tx1"/>
                </a:solidFill>
                <a:effectLst/>
                <a:latin typeface="+mn-lt"/>
                <a:ea typeface="+mn-ea"/>
                <a:cs typeface="+mn-cs"/>
              </a:rPr>
              <a:t>opérations et les investissements du </a:t>
            </a:r>
            <a:r>
              <a:rPr lang="en-GB" sz="1200" kern="1200" dirty="0" err="1">
                <a:solidFill>
                  <a:schemeClr val="tx1"/>
                </a:solidFill>
                <a:effectLst/>
                <a:latin typeface="+mn-lt"/>
                <a:ea typeface="+mn-ea"/>
                <a:cs typeface="+mn-cs"/>
              </a:rPr>
              <a:t>système</a:t>
            </a:r>
            <a:r>
              <a:rPr lang="en-GB" sz="1200" kern="1200" dirty="0">
                <a:solidFill>
                  <a:schemeClr val="tx1"/>
                </a:solidFill>
                <a:effectLst/>
                <a:latin typeface="+mn-lt"/>
                <a:ea typeface="+mn-ea"/>
                <a:cs typeface="+mn-cs"/>
              </a:rPr>
              <a:t> sur des échelles de temps représentatives des marchés de </a:t>
            </a:r>
            <a:r>
              <a:rPr lang="en-GB" sz="1200" kern="1200" dirty="0" err="1">
                <a:solidFill>
                  <a:schemeClr val="tx1"/>
                </a:solidFill>
                <a:effectLst/>
                <a:latin typeface="+mn-lt"/>
                <a:ea typeface="+mn-ea"/>
                <a:cs typeface="+mn-cs"/>
              </a:rPr>
              <a:t>l'électricité</a:t>
            </a:r>
            <a:r>
              <a:rPr lang="en-GB" sz="1200" kern="1200" dirty="0">
                <a:solidFill>
                  <a:schemeClr val="tx1"/>
                </a:solidFill>
                <a:effectLst/>
                <a:latin typeface="+mn-lt"/>
                <a:ea typeface="+mn-ea"/>
                <a:cs typeface="+mn-cs"/>
              </a:rPr>
              <a:t>.</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92286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206831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dirty="0">
                <a:solidFill>
                  <a:srgbClr val="0E101A"/>
                </a:solidFill>
                <a:effectLst/>
              </a:rPr>
              <a:t>À l'heure actuelle, les </a:t>
            </a:r>
            <a:r>
              <a:rPr lang="en-GB" dirty="0" err="1">
                <a:solidFill>
                  <a:srgbClr val="0E101A"/>
                </a:solidFill>
                <a:effectLst/>
              </a:rPr>
              <a:t>générateurs</a:t>
            </a:r>
            <a:r>
              <a:rPr lang="en-GB" dirty="0">
                <a:solidFill>
                  <a:srgbClr val="0E101A"/>
                </a:solidFill>
                <a:effectLst/>
              </a:rPr>
              <a:t> répartissables constituent la plus grande source de flexibilité du côté de l'offre. </a:t>
            </a:r>
            <a:r>
              <a:rPr lang="en-GB" dirty="0" err="1">
                <a:solidFill>
                  <a:srgbClr val="0E101A"/>
                </a:solidFill>
                <a:effectLst/>
              </a:rPr>
              <a:t>Selon</a:t>
            </a:r>
            <a:r>
              <a:rPr lang="en-GB" dirty="0">
                <a:solidFill>
                  <a:srgbClr val="0E101A"/>
                </a:solidFill>
                <a:effectLst/>
              </a:rPr>
              <a:t> </a:t>
            </a:r>
            <a:r>
              <a:rPr lang="en-GB" dirty="0" err="1">
                <a:solidFill>
                  <a:srgbClr val="0E101A"/>
                </a:solidFill>
                <a:effectLst/>
              </a:rPr>
              <a:t>l’Agence</a:t>
            </a:r>
            <a:r>
              <a:rPr lang="en-GB" dirty="0">
                <a:solidFill>
                  <a:srgbClr val="0E101A"/>
                </a:solidFill>
                <a:effectLst/>
              </a:rPr>
              <a:t> </a:t>
            </a:r>
            <a:r>
              <a:rPr lang="en-GB" dirty="0" err="1">
                <a:solidFill>
                  <a:srgbClr val="0E101A"/>
                </a:solidFill>
                <a:effectLst/>
              </a:rPr>
              <a:t>internationale</a:t>
            </a:r>
            <a:r>
              <a:rPr lang="en-GB" dirty="0">
                <a:solidFill>
                  <a:srgbClr val="0E101A"/>
                </a:solidFill>
                <a:effectLst/>
              </a:rPr>
              <a:t> de </a:t>
            </a:r>
            <a:r>
              <a:rPr lang="en-GB" dirty="0" err="1">
                <a:solidFill>
                  <a:srgbClr val="0E101A"/>
                </a:solidFill>
                <a:effectLst/>
              </a:rPr>
              <a:t>l’énergie</a:t>
            </a:r>
            <a:r>
              <a:rPr lang="en-GB" dirty="0">
                <a:solidFill>
                  <a:srgbClr val="0E101A"/>
                </a:solidFill>
                <a:effectLst/>
              </a:rPr>
              <a:t>, "un générateur flexible est un générateur doté de capacités de montée en puissance rapide, d'un niveau de </a:t>
            </a:r>
            <a:r>
              <a:rPr lang="en-GB" dirty="0" err="1">
                <a:solidFill>
                  <a:srgbClr val="0E101A"/>
                </a:solidFill>
                <a:effectLst/>
              </a:rPr>
              <a:t>fonctionnement</a:t>
            </a:r>
            <a:r>
              <a:rPr lang="en-GB" dirty="0">
                <a:solidFill>
                  <a:srgbClr val="0E101A"/>
                </a:solidFill>
                <a:effectLst/>
              </a:rPr>
              <a:t> minimal peu élevé et de temps de démarrage et d'arrêt rapides". Trois grands groupes de technologies de production peuvent être identifiés en fonction de leur capacité à modifier </a:t>
            </a:r>
            <a:r>
              <a:rPr lang="en-GB" dirty="0" err="1">
                <a:solidFill>
                  <a:srgbClr val="0E101A"/>
                </a:solidFill>
                <a:effectLst/>
              </a:rPr>
              <a:t>leur</a:t>
            </a:r>
            <a:r>
              <a:rPr lang="en-GB" dirty="0">
                <a:solidFill>
                  <a:srgbClr val="0E101A"/>
                </a:solidFill>
                <a:effectLst/>
              </a:rPr>
              <a:t> production:</a:t>
            </a:r>
          </a:p>
          <a:p>
            <a:pPr>
              <a:spcBef>
                <a:spcPts val="0"/>
              </a:spcBef>
              <a:spcAft>
                <a:spcPts val="0"/>
              </a:spcAft>
            </a:pPr>
            <a:endParaRPr lang="en-GB" dirty="0">
              <a:solidFill>
                <a:srgbClr val="0E101A"/>
              </a:solidFill>
              <a:effectLst/>
            </a:endParaRPr>
          </a:p>
          <a:p>
            <a:pPr>
              <a:spcBef>
                <a:spcPts val="0"/>
              </a:spcBef>
              <a:spcAft>
                <a:spcPts val="0"/>
              </a:spcAft>
            </a:pPr>
            <a:r>
              <a:rPr lang="en-GB" b="1" dirty="0">
                <a:solidFill>
                  <a:srgbClr val="0E101A"/>
                </a:solidFill>
                <a:effectLst/>
              </a:rPr>
              <a:t>(1) Les unités de charge de base </a:t>
            </a:r>
            <a:r>
              <a:rPr lang="en-GB" dirty="0">
                <a:solidFill>
                  <a:srgbClr val="0E101A"/>
                </a:solidFill>
                <a:effectLst/>
              </a:rPr>
              <a:t>ont généralement des capacités de cycles limitées et ne peuvent pas augmenter ou diminuer leur production rapidement. Les technologies de charge de base nécessitent généralement un investissement initial important. Cependant, elles peuvent produire de grandes quantités d'électricité à un coût d'exploitation relativement faible. Elles sont donc utilisées pour répondre à la partie non variable de la demande d'électricité. Une centrale nucléaire est un exemple d'unité de base.</a:t>
            </a:r>
          </a:p>
          <a:p>
            <a:pPr>
              <a:spcBef>
                <a:spcPts val="0"/>
              </a:spcBef>
              <a:spcAft>
                <a:spcPts val="0"/>
              </a:spcAft>
            </a:pPr>
            <a:endParaRPr lang="en-GB" b="1" dirty="0">
              <a:solidFill>
                <a:srgbClr val="0E101A"/>
              </a:solidFill>
              <a:effectLst/>
            </a:endParaRPr>
          </a:p>
          <a:p>
            <a:pPr>
              <a:spcBef>
                <a:spcPts val="0"/>
              </a:spcBef>
              <a:spcAft>
                <a:spcPts val="0"/>
              </a:spcAft>
            </a:pPr>
            <a:r>
              <a:rPr lang="en-GB" b="1" dirty="0">
                <a:solidFill>
                  <a:srgbClr val="0E101A"/>
                </a:solidFill>
                <a:effectLst/>
              </a:rPr>
              <a:t>Les générateurs de pointe </a:t>
            </a:r>
            <a:r>
              <a:rPr lang="en-GB" dirty="0">
                <a:solidFill>
                  <a:srgbClr val="0E101A"/>
                </a:solidFill>
                <a:effectLst/>
              </a:rPr>
              <a:t>ont généralement des caractéristiques </a:t>
            </a:r>
            <a:r>
              <a:rPr lang="en-GB" dirty="0" err="1">
                <a:solidFill>
                  <a:srgbClr val="0E101A"/>
                </a:solidFill>
                <a:effectLst/>
              </a:rPr>
              <a:t>technico-économiques</a:t>
            </a:r>
            <a:r>
              <a:rPr lang="en-GB" dirty="0">
                <a:solidFill>
                  <a:srgbClr val="0E101A"/>
                </a:solidFill>
                <a:effectLst/>
              </a:rPr>
              <a:t> </a:t>
            </a:r>
            <a:r>
              <a:rPr lang="en-GB" dirty="0" err="1">
                <a:solidFill>
                  <a:srgbClr val="0E101A"/>
                </a:solidFill>
                <a:effectLst/>
              </a:rPr>
              <a:t>opposées</a:t>
            </a:r>
            <a:r>
              <a:rPr lang="en-GB" dirty="0">
                <a:solidFill>
                  <a:srgbClr val="0E101A"/>
                </a:solidFill>
                <a:effectLst/>
              </a:rPr>
              <a:t>; ils nécessitent un investissement initial plus faible mais des coûts d'exploitation plus élevés. Les générateurs de pointe ont un fonctionnement très souple et présentent les </a:t>
            </a:r>
            <a:r>
              <a:rPr lang="en-GB" dirty="0" err="1">
                <a:solidFill>
                  <a:srgbClr val="0E101A"/>
                </a:solidFill>
                <a:effectLst/>
              </a:rPr>
              <a:t>caractéristiques</a:t>
            </a:r>
            <a:r>
              <a:rPr lang="en-GB" dirty="0">
                <a:solidFill>
                  <a:srgbClr val="0E101A"/>
                </a:solidFill>
                <a:effectLst/>
              </a:rPr>
              <a:t> </a:t>
            </a:r>
            <a:r>
              <a:rPr lang="en-GB" dirty="0" err="1">
                <a:solidFill>
                  <a:srgbClr val="0E101A"/>
                </a:solidFill>
                <a:effectLst/>
              </a:rPr>
              <a:t>suivantes</a:t>
            </a:r>
            <a:r>
              <a:rPr lang="en-GB" dirty="0">
                <a:solidFill>
                  <a:srgbClr val="0E101A"/>
                </a:solidFill>
                <a:effectLst/>
              </a:rPr>
              <a:t>: démarrage et arrêt rapides, capacités de montée en puissance </a:t>
            </a:r>
            <a:r>
              <a:rPr lang="en-GB" dirty="0" err="1">
                <a:solidFill>
                  <a:srgbClr val="0E101A"/>
                </a:solidFill>
                <a:effectLst/>
              </a:rPr>
              <a:t>rapide</a:t>
            </a:r>
            <a:r>
              <a:rPr lang="en-GB" dirty="0">
                <a:solidFill>
                  <a:srgbClr val="0E101A"/>
                </a:solidFill>
                <a:effectLst/>
              </a:rPr>
              <a:t> et niveau </a:t>
            </a:r>
            <a:r>
              <a:rPr lang="en-GB" dirty="0" err="1">
                <a:solidFill>
                  <a:srgbClr val="0E101A"/>
                </a:solidFill>
                <a:effectLst/>
              </a:rPr>
              <a:t>opérationnel</a:t>
            </a:r>
            <a:r>
              <a:rPr lang="en-GB" dirty="0">
                <a:solidFill>
                  <a:srgbClr val="0E101A"/>
                </a:solidFill>
                <a:effectLst/>
              </a:rPr>
              <a:t> minimal </a:t>
            </a:r>
            <a:r>
              <a:rPr lang="en-GB" dirty="0" err="1">
                <a:solidFill>
                  <a:srgbClr val="0E101A"/>
                </a:solidFill>
                <a:effectLst/>
              </a:rPr>
              <a:t>faible</a:t>
            </a:r>
            <a:r>
              <a:rPr lang="en-GB" dirty="0">
                <a:solidFill>
                  <a:srgbClr val="0E101A"/>
                </a:solidFill>
                <a:effectLst/>
              </a:rPr>
              <a:t>. Ils conviennent donc pour réagir rapidement à la variabilité à court terme des heures de pointe et aux erreurs de prévision. Les générateurs de pointe ont généralement des facteurs de capacité très faibles et ont un modèle commercial différent de celui des unités de base. Les turbines à gaz à cycle ouvert et les générateurs à combustion interne sont des exemples d'unités de production de pointe.</a:t>
            </a:r>
          </a:p>
          <a:p>
            <a:pPr>
              <a:spcBef>
                <a:spcPts val="0"/>
              </a:spcBef>
              <a:spcAft>
                <a:spcPts val="0"/>
              </a:spcAft>
            </a:pPr>
            <a:endParaRPr lang="en-GB" b="1" dirty="0">
              <a:solidFill>
                <a:srgbClr val="0E101A"/>
              </a:solidFill>
              <a:effectLst/>
            </a:endParaRPr>
          </a:p>
          <a:p>
            <a:pPr>
              <a:spcBef>
                <a:spcPts val="0"/>
              </a:spcBef>
              <a:spcAft>
                <a:spcPts val="0"/>
              </a:spcAft>
            </a:pPr>
            <a:r>
              <a:rPr lang="en-GB" b="1" dirty="0">
                <a:solidFill>
                  <a:srgbClr val="0E101A"/>
                </a:solidFill>
                <a:effectLst/>
              </a:rPr>
              <a:t>Les </a:t>
            </a:r>
            <a:r>
              <a:rPr lang="en-GB" b="1" dirty="0" err="1">
                <a:solidFill>
                  <a:srgbClr val="0E101A"/>
                </a:solidFill>
                <a:effectLst/>
              </a:rPr>
              <a:t>générateurs</a:t>
            </a:r>
            <a:r>
              <a:rPr lang="en-GB" b="1" dirty="0">
                <a:solidFill>
                  <a:srgbClr val="0E101A"/>
                </a:solidFill>
                <a:effectLst/>
              </a:rPr>
              <a:t> de mi-</a:t>
            </a:r>
            <a:r>
              <a:rPr lang="en-GB" b="1" dirty="0" err="1">
                <a:solidFill>
                  <a:srgbClr val="0E101A"/>
                </a:solidFill>
                <a:effectLst/>
              </a:rPr>
              <a:t>mérite</a:t>
            </a:r>
            <a:r>
              <a:rPr lang="en-GB" b="1" dirty="0">
                <a:solidFill>
                  <a:srgbClr val="0E101A"/>
                </a:solidFill>
                <a:effectLst/>
              </a:rPr>
              <a:t> </a:t>
            </a:r>
            <a:r>
              <a:rPr lang="en-GB" dirty="0">
                <a:solidFill>
                  <a:srgbClr val="0E101A"/>
                </a:solidFill>
                <a:effectLst/>
              </a:rPr>
              <a:t>peuvent être utilisés comme charge de base ou charge de pointe et ont généralement un taux de réponse plus lent que les générateurs de pointe. Ils peuvent offrir une certaine flexibilité en l'espace d'une heure et sont utilisés pour suivre la charge et répondre à la demande intermédiaire. Les turbines à gaz à cycle combiné et l'hydroélectricité sont des exemples de générateurs intermédiaires.</a:t>
            </a:r>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2298065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Les sources </a:t>
            </a:r>
            <a:r>
              <a:rPr lang="en-GB" sz="1200" b="0" i="0" u="none" strike="noStrike" cap="none" dirty="0" err="1">
                <a:solidFill>
                  <a:srgbClr val="000000"/>
                </a:solidFill>
                <a:effectLst/>
                <a:latin typeface="Arial"/>
                <a:ea typeface="Arial"/>
                <a:cs typeface="Arial"/>
                <a:sym typeface="Arial"/>
              </a:rPr>
              <a:t>d'</a:t>
            </a:r>
            <a:r>
              <a:rPr lang="en-GB" dirty="0" err="1">
                <a:solidFill>
                  <a:srgbClr val="000000"/>
                </a:solidFill>
                <a:latin typeface="Arial"/>
                <a:ea typeface="Arial"/>
                <a:cs typeface="Arial"/>
                <a:sym typeface="Arial"/>
              </a:rPr>
              <a:t>énergie</a:t>
            </a:r>
            <a:r>
              <a:rPr lang="en-GB" dirty="0">
                <a:solidFill>
                  <a:srgbClr val="000000"/>
                </a:solidFill>
                <a:latin typeface="Arial"/>
                <a:ea typeface="Arial"/>
                <a:cs typeface="Arial"/>
                <a:sym typeface="Arial"/>
              </a:rPr>
              <a:t> </a:t>
            </a:r>
            <a:r>
              <a:rPr lang="en-GB" dirty="0" err="1">
                <a:solidFill>
                  <a:srgbClr val="000000"/>
                </a:solidFill>
                <a:latin typeface="Arial"/>
                <a:ea typeface="Arial"/>
                <a:cs typeface="Arial"/>
                <a:sym typeface="Arial"/>
              </a:rPr>
              <a:t>renouvelables</a:t>
            </a:r>
            <a:r>
              <a:rPr lang="en-GB" dirty="0">
                <a:solidFill>
                  <a:srgbClr val="000000"/>
                </a:solidFill>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devenant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progressivement</a:t>
            </a:r>
            <a:r>
              <a:rPr lang="en-GB" sz="1200" b="0" i="0" u="none" strike="noStrike" cap="none" dirty="0">
                <a:solidFill>
                  <a:srgbClr val="000000"/>
                </a:solidFill>
                <a:effectLst/>
                <a:latin typeface="Arial"/>
                <a:ea typeface="Arial"/>
                <a:cs typeface="Arial"/>
                <a:sym typeface="Arial"/>
              </a:rPr>
              <a:t> le </a:t>
            </a:r>
            <a:r>
              <a:rPr lang="en-GB" sz="1200" b="0" i="0" u="none" strike="noStrike" cap="none" dirty="0" err="1">
                <a:solidFill>
                  <a:srgbClr val="000000"/>
                </a:solidFill>
                <a:effectLst/>
                <a:latin typeface="Arial"/>
                <a:ea typeface="Arial"/>
                <a:cs typeface="Arial"/>
                <a:sym typeface="Arial"/>
              </a:rPr>
              <a:t>pilier</a:t>
            </a:r>
            <a:r>
              <a:rPr lang="en-GB" sz="1200" b="0" i="0" u="none" strike="noStrike" cap="none" dirty="0">
                <a:solidFill>
                  <a:srgbClr val="000000"/>
                </a:solidFill>
                <a:effectLst/>
                <a:latin typeface="Arial"/>
                <a:ea typeface="Arial"/>
                <a:cs typeface="Arial"/>
                <a:sym typeface="Arial"/>
              </a:rPr>
              <a:t> du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électrique</a:t>
            </a:r>
            <a:r>
              <a:rPr lang="en-GB" sz="1200" b="0" i="0" u="none" strike="noStrike" cap="none" dirty="0">
                <a:solidFill>
                  <a:srgbClr val="000000"/>
                </a:solidFill>
                <a:effectLst/>
                <a:latin typeface="Arial"/>
                <a:ea typeface="Arial"/>
                <a:cs typeface="Arial"/>
                <a:sym typeface="Arial"/>
              </a:rPr>
              <a:t>, les tentatives d'amélioration de la flexibilité offerte par les générateurs thermiques se </a:t>
            </a:r>
            <a:r>
              <a:rPr lang="en-GB" sz="1200" b="0" i="0" u="none" strike="noStrike" cap="none" dirty="0" err="1">
                <a:solidFill>
                  <a:srgbClr val="000000"/>
                </a:solidFill>
                <a:effectLst/>
                <a:latin typeface="Arial"/>
                <a:ea typeface="Arial"/>
                <a:cs typeface="Arial"/>
                <a:sym typeface="Arial"/>
              </a:rPr>
              <a:t>sont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multipliées</a:t>
            </a:r>
            <a:r>
              <a:rPr lang="en-GB" sz="1200" b="0" i="0" u="none" strike="noStrike" cap="none" dirty="0">
                <a:solidFill>
                  <a:srgbClr val="000000"/>
                </a:solidFill>
                <a:effectLst/>
                <a:latin typeface="Arial"/>
                <a:ea typeface="Arial"/>
                <a:cs typeface="Arial"/>
                <a:sym typeface="Arial"/>
              </a:rPr>
              <a:t>. Les conceptions modernes des générateurs thermiques offrent de meilleures performances, telles que des taux de montée en puissance plus élevés et un démarrage plus rapide, en particulier pour les technologies au charbon et au gaz.</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Les centrales nucléaires ont des niveaux de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variables et certaines ont la capacité technique de monter ou descendre en puissance relativement rapidement. </a:t>
            </a:r>
            <a:r>
              <a:rPr lang="en-GB" sz="1200" b="0" i="0" u="none" strike="noStrike" cap="none" dirty="0" err="1">
                <a:solidFill>
                  <a:srgbClr val="000000"/>
                </a:solidFill>
                <a:effectLst/>
                <a:latin typeface="Arial"/>
                <a:ea typeface="Arial"/>
                <a:cs typeface="Arial"/>
                <a:sym typeface="Arial"/>
              </a:rPr>
              <a:t>Selon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l’Agence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internationale</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l’énergie</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les données d'exploitation de certaines centrales nucléaires </a:t>
            </a:r>
            <a:r>
              <a:rPr lang="en-GB" dirty="0">
                <a:solidFill>
                  <a:srgbClr val="000000"/>
                </a:solidFill>
                <a:latin typeface="Arial"/>
                <a:ea typeface="Arial"/>
                <a:cs typeface="Arial"/>
                <a:sym typeface="Arial"/>
              </a:rPr>
              <a:t>montrent qu'</a:t>
            </a:r>
            <a:r>
              <a:rPr lang="en-GB" sz="1200" b="0" i="0" u="none" strike="noStrike" cap="none" dirty="0">
                <a:solidFill>
                  <a:srgbClr val="000000"/>
                </a:solidFill>
                <a:effectLst/>
                <a:latin typeface="Arial"/>
                <a:ea typeface="Arial"/>
                <a:cs typeface="Arial"/>
                <a:sym typeface="Arial"/>
              </a:rPr>
              <a:t>en mode de suivi de la charge elles peuvent passer de 30% à 100% en une heure (et vice-versa). Toutefois, cette capacité peut être limitée à une utilisation en cas d'urgence pour des raisons économiques ou de sécurité.</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Dans un système où la part des ÉRV est élevée</a:t>
            </a:r>
            <a:r>
              <a:rPr lang="en-GB" dirty="0">
                <a:solidFill>
                  <a:srgbClr val="000000"/>
                </a:solidFill>
                <a:latin typeface="Arial"/>
                <a:ea typeface="Arial"/>
                <a:cs typeface="Arial"/>
                <a:sym typeface="Arial"/>
              </a:rPr>
              <a:t>, une </a:t>
            </a:r>
            <a:r>
              <a:rPr lang="en-GB" sz="1200" b="0" i="0" u="none" strike="noStrike" cap="none" dirty="0">
                <a:solidFill>
                  <a:srgbClr val="000000"/>
                </a:solidFill>
                <a:effectLst/>
                <a:latin typeface="Arial"/>
                <a:ea typeface="Arial"/>
                <a:cs typeface="Arial"/>
                <a:sym typeface="Arial"/>
              </a:rPr>
              <a:t>réduction </a:t>
            </a:r>
            <a:r>
              <a:rPr lang="en-GB" sz="1200" b="0" i="0" u="none" strike="noStrike" cap="none" dirty="0" err="1">
                <a:solidFill>
                  <a:srgbClr val="000000"/>
                </a:solidFill>
                <a:effectLst/>
                <a:latin typeface="Arial"/>
                <a:ea typeface="Arial"/>
                <a:cs typeface="Arial"/>
                <a:sym typeface="Arial"/>
              </a:rPr>
              <a:t>limitée</a:t>
            </a:r>
            <a:r>
              <a:rPr lang="en-GB" sz="1200" b="0" i="0" u="none" strike="noStrike" cap="none" dirty="0">
                <a:solidFill>
                  <a:srgbClr val="000000"/>
                </a:solidFill>
                <a:effectLst/>
                <a:latin typeface="Arial"/>
                <a:ea typeface="Arial"/>
                <a:cs typeface="Arial"/>
                <a:sym typeface="Arial"/>
              </a:rPr>
              <a:t> des ÉRV</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peut également constituer une source de flexibilité très rentable et permettre une régulation à la baisse. La dispersion géographique des </a:t>
            </a:r>
            <a:r>
              <a:rPr lang="en-GB" sz="1200" b="0" i="0" u="none" strike="noStrike" cap="none" dirty="0" err="1">
                <a:solidFill>
                  <a:srgbClr val="000000"/>
                </a:solidFill>
                <a:effectLst/>
                <a:latin typeface="Arial"/>
                <a:ea typeface="Arial"/>
                <a:cs typeface="Arial"/>
                <a:sym typeface="Arial"/>
              </a:rPr>
              <a:t>ressources</a:t>
            </a:r>
            <a:r>
              <a:rPr lang="en-GB" sz="1200" b="0" i="0" u="none" strike="noStrike" cap="none" dirty="0">
                <a:solidFill>
                  <a:srgbClr val="000000"/>
                </a:solidFill>
                <a:effectLst/>
                <a:latin typeface="Arial"/>
                <a:ea typeface="Arial"/>
                <a:cs typeface="Arial"/>
                <a:sym typeface="Arial"/>
              </a:rPr>
              <a:t> des ÉRV</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peut également réduire la congestion sur le reseau de transmission et fournir plus de flexibilité au système. Sur les marchés déréglementés, la flexibilité devient progressivement une source de </a:t>
            </a:r>
            <a:r>
              <a:rPr lang="en-GB" sz="1200" b="0" i="0" u="none" strike="noStrike" cap="none" dirty="0" err="1">
                <a:solidFill>
                  <a:srgbClr val="000000"/>
                </a:solidFill>
                <a:effectLst/>
                <a:latin typeface="Arial"/>
                <a:ea typeface="Arial"/>
                <a:cs typeface="Arial"/>
                <a:sym typeface="Arial"/>
              </a:rPr>
              <a:t>revenus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importante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puisque</a:t>
            </a:r>
            <a:r>
              <a:rPr lang="en-GB" sz="1200" b="0" i="0" u="none" strike="noStrike" cap="none" dirty="0">
                <a:solidFill>
                  <a:srgbClr val="000000"/>
                </a:solidFill>
                <a:effectLst/>
                <a:latin typeface="Arial"/>
                <a:ea typeface="Arial"/>
                <a:cs typeface="Arial"/>
                <a:sym typeface="Arial"/>
              </a:rPr>
              <a:t> les producteurs doivent répondre aux signaux de prix; la flexibilité est donc rémunérée. Dans les environnements réglementés</a:t>
            </a:r>
            <a:r>
              <a:rPr lang="en-GB" dirty="0">
                <a:solidFill>
                  <a:srgbClr val="000000"/>
                </a:solidFill>
                <a:latin typeface="Arial"/>
                <a:ea typeface="Arial"/>
                <a:cs typeface="Arial"/>
                <a:sym typeface="Arial"/>
              </a:rPr>
              <a:t>, l'</a:t>
            </a:r>
            <a:r>
              <a:rPr lang="en-GB" sz="1200" b="0" i="0" u="none" strike="noStrike" cap="none" dirty="0">
                <a:solidFill>
                  <a:srgbClr val="000000"/>
                </a:solidFill>
                <a:effectLst/>
                <a:latin typeface="Arial"/>
                <a:ea typeface="Arial"/>
                <a:cs typeface="Arial"/>
                <a:sym typeface="Arial"/>
              </a:rPr>
              <a:t>augmentation de la flexibilité des centrales existantes par le biais de plans de modernisation gagne de l'attention en tant que solution à </a:t>
            </a:r>
            <a:r>
              <a:rPr lang="en-GB" dirty="0">
                <a:solidFill>
                  <a:srgbClr val="000000"/>
                </a:solidFill>
                <a:latin typeface="Arial"/>
                <a:ea typeface="Arial"/>
                <a:cs typeface="Arial"/>
                <a:sym typeface="Arial"/>
              </a:rPr>
              <a:t>court ou moyen </a:t>
            </a:r>
            <a:r>
              <a:rPr lang="en-GB" dirty="0" err="1">
                <a:solidFill>
                  <a:srgbClr val="000000"/>
                </a:solidFill>
                <a:latin typeface="Arial"/>
                <a:ea typeface="Arial"/>
                <a:cs typeface="Arial"/>
                <a:sym typeface="Arial"/>
              </a:rPr>
              <a:t>terme</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En résumé, il convient de répondre à quatre questions clés pour évaluer la flexibilité fournie par les </a:t>
            </a:r>
            <a:r>
              <a:rPr lang="en-GB" sz="1200" b="0" i="0" u="none" strike="noStrike" cap="none" dirty="0" err="1">
                <a:solidFill>
                  <a:srgbClr val="000000"/>
                </a:solidFill>
                <a:effectLst/>
                <a:latin typeface="Arial"/>
                <a:ea typeface="Arial"/>
                <a:cs typeface="Arial"/>
                <a:sym typeface="Arial"/>
              </a:rPr>
              <a:t>générateurs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répartissables</a:t>
            </a:r>
            <a:r>
              <a:rPr lang="en-GB" sz="1200" b="0" i="0" u="none" strike="noStrike" cap="none" dirty="0">
                <a:solidFill>
                  <a:srgbClr val="000000"/>
                </a:solidFill>
                <a:effectLst/>
                <a:latin typeface="Arial"/>
                <a:ea typeface="Arial"/>
                <a:cs typeface="Arial"/>
                <a:sym typeface="Arial"/>
              </a:rPr>
              <a:t>:</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 Quelle est la capacité installée de chaque </a:t>
            </a:r>
            <a:r>
              <a:rPr lang="en-GB" sz="1200" b="0" i="0" u="none" strike="noStrike" cap="none" dirty="0" err="1">
                <a:solidFill>
                  <a:srgbClr val="000000"/>
                </a:solidFill>
                <a:effectLst/>
                <a:latin typeface="Arial"/>
                <a:ea typeface="Arial"/>
                <a:cs typeface="Arial"/>
                <a:sym typeface="Arial"/>
              </a:rPr>
              <a:t>technologie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répartissable</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 À quelle vitesse chaque unité peut-elle augmenter </a:t>
            </a:r>
            <a:r>
              <a:rPr lang="en-GB" dirty="0">
                <a:solidFill>
                  <a:srgbClr val="000000"/>
                </a:solidFill>
                <a:latin typeface="Arial"/>
                <a:ea typeface="Arial"/>
                <a:cs typeface="Arial"/>
                <a:sym typeface="Arial"/>
              </a:rPr>
              <a:t>ou diminuer sa </a:t>
            </a:r>
            <a:r>
              <a:rPr lang="en-GB" sz="1200" b="0" i="0" u="none" strike="noStrike" cap="none" dirty="0">
                <a:solidFill>
                  <a:srgbClr val="000000"/>
                </a:solidFill>
                <a:effectLst/>
                <a:latin typeface="Arial"/>
                <a:ea typeface="Arial"/>
                <a:cs typeface="Arial"/>
                <a:sym typeface="Arial"/>
              </a:rPr>
              <a:t>production </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Quelle est la vitesse de démarrage </a:t>
            </a:r>
            <a:r>
              <a:rPr lang="en-GB" dirty="0">
                <a:solidFill>
                  <a:srgbClr val="000000"/>
                </a:solidFill>
                <a:latin typeface="Arial"/>
                <a:ea typeface="Arial"/>
                <a:cs typeface="Arial"/>
                <a:sym typeface="Arial"/>
              </a:rPr>
              <a:t>ou d'arrêt de l'</a:t>
            </a:r>
            <a:r>
              <a:rPr lang="en-GB" sz="1200" b="0" i="0" u="none" strike="noStrike" cap="none" dirty="0">
                <a:solidFill>
                  <a:srgbClr val="000000"/>
                </a:solidFill>
                <a:effectLst/>
                <a:latin typeface="Arial"/>
                <a:ea typeface="Arial"/>
                <a:cs typeface="Arial"/>
                <a:sym typeface="Arial"/>
              </a:rPr>
              <a:t>appareil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Quel est le niveau </a:t>
            </a:r>
            <a:r>
              <a:rPr lang="en-GB" sz="1200" b="0" i="0" u="none" strike="noStrike" cap="none">
                <a:solidFill>
                  <a:srgbClr val="000000"/>
                </a:solidFill>
                <a:effectLst/>
                <a:latin typeface="Arial"/>
                <a:ea typeface="Arial"/>
                <a:cs typeface="Arial"/>
                <a:sym typeface="Arial"/>
              </a:rPr>
              <a:t>de production </a:t>
            </a:r>
            <a:r>
              <a:rPr lang="en-GB" sz="1200" b="0" i="0" u="none" strike="noStrike" cap="none" dirty="0">
                <a:solidFill>
                  <a:srgbClr val="000000"/>
                </a:solidFill>
                <a:effectLst/>
                <a:latin typeface="Arial"/>
                <a:ea typeface="Arial"/>
                <a:cs typeface="Arial"/>
                <a:sym typeface="Arial"/>
              </a:rPr>
              <a:t>minimal stable ?</a:t>
            </a: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486742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L'objectif premier du stockage de l'électricité est de déplacer l'offre d'électricité dans le temps en stockant l'électricité lorsque sa valeur est la plus faible et en la déchargeant lorsque sa valeur est la plus élevée. La valeur attribuée au stockage de l'électricité dans ce contexte provient de la réduction du coût global de production en évitant la </a:t>
            </a:r>
            <a:r>
              <a:rPr lang="en-GB" sz="1200" b="0" i="0" u="none" strike="noStrike" cap="none" dirty="0" err="1">
                <a:solidFill>
                  <a:srgbClr val="000000"/>
                </a:solidFill>
                <a:effectLst/>
                <a:latin typeface="Arial"/>
                <a:ea typeface="Arial"/>
                <a:cs typeface="Arial"/>
                <a:sym typeface="Arial"/>
              </a:rPr>
              <a:t>réduction</a:t>
            </a:r>
            <a:r>
              <a:rPr lang="en-GB" sz="1200" b="0" i="0" u="none" strike="noStrike" cap="none" dirty="0">
                <a:solidFill>
                  <a:srgbClr val="000000"/>
                </a:solidFill>
                <a:effectLst/>
                <a:latin typeface="Arial"/>
                <a:ea typeface="Arial"/>
                <a:cs typeface="Arial"/>
                <a:sym typeface="Arial"/>
              </a:rPr>
              <a:t> des ÉRV en réduisant les cycles d'exploitation des centrales thermiques et en empêchant les générateurs les plus coûteux de fonctionner. Le stockage peut faciliter les parts </a:t>
            </a:r>
            <a:r>
              <a:rPr lang="en-GB" sz="1200" b="0" i="0" u="none" strike="noStrike" cap="none" dirty="0" err="1">
                <a:solidFill>
                  <a:srgbClr val="000000"/>
                </a:solidFill>
                <a:effectLst/>
                <a:latin typeface="Arial"/>
                <a:ea typeface="Arial"/>
                <a:cs typeface="Arial"/>
                <a:sym typeface="Arial"/>
              </a:rPr>
              <a:t>élevées</a:t>
            </a:r>
            <a:r>
              <a:rPr lang="en-GB" sz="1200" b="0" i="0" u="none" strike="noStrike" cap="none" dirty="0">
                <a:solidFill>
                  <a:srgbClr val="000000"/>
                </a:solidFill>
                <a:effectLst/>
                <a:latin typeface="Arial"/>
                <a:ea typeface="Arial"/>
                <a:cs typeface="Arial"/>
                <a:sym typeface="Arial"/>
              </a:rPr>
              <a:t> des É</a:t>
            </a:r>
            <a:r>
              <a:rPr lang="en-GB" dirty="0">
                <a:solidFill>
                  <a:srgbClr val="000000"/>
                </a:solidFill>
                <a:latin typeface="Arial"/>
                <a:ea typeface="Arial"/>
                <a:cs typeface="Arial"/>
                <a:sym typeface="Arial"/>
              </a:rPr>
              <a:t>RV </a:t>
            </a:r>
            <a:r>
              <a:rPr lang="en-GB" sz="1200" b="0" i="0" u="none" strike="noStrike" cap="none" dirty="0">
                <a:solidFill>
                  <a:srgbClr val="000000"/>
                </a:solidFill>
                <a:effectLst/>
                <a:latin typeface="Arial"/>
                <a:ea typeface="Arial"/>
                <a:cs typeface="Arial"/>
                <a:sym typeface="Arial"/>
              </a:rPr>
              <a:t>en </a:t>
            </a:r>
            <a:r>
              <a:rPr lang="en-GB" sz="1200" b="0" i="0" u="none" strike="noStrike" cap="none" dirty="0" err="1">
                <a:solidFill>
                  <a:srgbClr val="000000"/>
                </a:solidFill>
                <a:effectLst/>
                <a:latin typeface="Arial"/>
                <a:ea typeface="Arial"/>
                <a:cs typeface="Arial"/>
                <a:sym typeface="Arial"/>
              </a:rPr>
              <a:t>atténuant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leurs</a:t>
            </a:r>
            <a:r>
              <a:rPr lang="en-GB" sz="1200" b="0" i="0" u="none" strike="noStrike" cap="none" dirty="0">
                <a:solidFill>
                  <a:srgbClr val="000000"/>
                </a:solidFill>
                <a:effectLst/>
                <a:latin typeface="Arial"/>
                <a:ea typeface="Arial"/>
                <a:cs typeface="Arial"/>
                <a:sym typeface="Arial"/>
              </a:rPr>
              <a:t> impacts sur les opérations du réseau. Nous </a:t>
            </a:r>
            <a:r>
              <a:rPr lang="en-GB" sz="1200" b="0" i="0" u="none" strike="noStrike" cap="none" dirty="0" err="1">
                <a:solidFill>
                  <a:srgbClr val="000000"/>
                </a:solidFill>
                <a:effectLst/>
                <a:latin typeface="Arial"/>
                <a:ea typeface="Arial"/>
                <a:cs typeface="Arial"/>
                <a:sym typeface="Arial"/>
              </a:rPr>
              <a:t>avons</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vu </a:t>
            </a:r>
            <a:r>
              <a:rPr lang="en-GB" sz="1200" b="0" i="0" u="none" strike="noStrike" cap="none" dirty="0">
                <a:solidFill>
                  <a:srgbClr val="000000"/>
                </a:solidFill>
                <a:effectLst/>
                <a:latin typeface="Arial"/>
                <a:ea typeface="Arial"/>
                <a:cs typeface="Arial"/>
                <a:sym typeface="Arial"/>
              </a:rPr>
              <a:t>que </a:t>
            </a:r>
            <a:r>
              <a:rPr lang="en-GB" sz="1200" b="0" i="0" u="none" strike="noStrike" cap="none" dirty="0" err="1">
                <a:solidFill>
                  <a:srgbClr val="000000"/>
                </a:solidFill>
                <a:effectLst/>
                <a:latin typeface="Arial"/>
                <a:ea typeface="Arial"/>
                <a:cs typeface="Arial"/>
                <a:sym typeface="Arial"/>
              </a:rPr>
              <a:t>ces</a:t>
            </a:r>
            <a:r>
              <a:rPr lang="en-GB" sz="1200" b="0" i="0" u="none" strike="noStrike" cap="none" dirty="0">
                <a:solidFill>
                  <a:srgbClr val="000000"/>
                </a:solidFill>
                <a:effectLst/>
                <a:latin typeface="Arial"/>
                <a:ea typeface="Arial"/>
                <a:cs typeface="Arial"/>
                <a:sym typeface="Arial"/>
              </a:rPr>
              <a:t> impacts </a:t>
            </a:r>
            <a:r>
              <a:rPr lang="en-GB" sz="1200" b="0" i="0" u="none" strike="noStrike" cap="none" dirty="0" err="1">
                <a:solidFill>
                  <a:srgbClr val="000000"/>
                </a:solidFill>
                <a:effectLst/>
                <a:latin typeface="Arial"/>
                <a:ea typeface="Arial"/>
                <a:cs typeface="Arial"/>
                <a:sym typeface="Arial"/>
              </a:rPr>
              <a:t>varient</a:t>
            </a:r>
            <a:r>
              <a:rPr lang="en-GB" sz="1200" b="0" i="0" u="none" strike="noStrike" cap="none" dirty="0">
                <a:solidFill>
                  <a:srgbClr val="000000"/>
                </a:solidFill>
                <a:effectLst/>
                <a:latin typeface="Arial"/>
                <a:ea typeface="Arial"/>
                <a:cs typeface="Arial"/>
                <a:sym typeface="Arial"/>
              </a:rPr>
              <a:t> sur différentes échelles de temps. Par conséquent, pour </a:t>
            </a:r>
            <a:r>
              <a:rPr lang="en-GB" dirty="0">
                <a:solidFill>
                  <a:srgbClr val="000000"/>
                </a:solidFill>
                <a:latin typeface="Arial"/>
                <a:ea typeface="Arial"/>
                <a:cs typeface="Arial"/>
                <a:sym typeface="Arial"/>
              </a:rPr>
              <a:t>maximiser </a:t>
            </a:r>
            <a:r>
              <a:rPr lang="en-GB" sz="1200" b="0" i="0" u="none" strike="noStrike" cap="none" dirty="0">
                <a:solidFill>
                  <a:srgbClr val="000000"/>
                </a:solidFill>
                <a:effectLst/>
                <a:latin typeface="Arial"/>
                <a:ea typeface="Arial"/>
                <a:cs typeface="Arial"/>
                <a:sym typeface="Arial"/>
              </a:rPr>
              <a:t>leur valeur pour le système électrique, les technologies de stockage doivent présenter des caractéristiques techniques appropriées à différentes échelles de temps, telles qu'un temps de réponse rapide et la capacité de fournir de </a:t>
            </a:r>
            <a:r>
              <a:rPr lang="en-GB" sz="1200" b="0" i="0" u="none" strike="noStrike" cap="none" dirty="0" err="1">
                <a:solidFill>
                  <a:srgbClr val="000000"/>
                </a:solidFill>
                <a:effectLst/>
                <a:latin typeface="Arial"/>
                <a:ea typeface="Arial"/>
                <a:cs typeface="Arial"/>
                <a:sym typeface="Arial"/>
              </a:rPr>
              <a:t>l'inertie</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À l'échelle de temps la plus courte (secondes), les technologies de stockage telles que </a:t>
            </a:r>
            <a:r>
              <a:rPr lang="en-GB" sz="1200" b="0" i="0" u="none" strike="noStrike" cap="none" dirty="0" err="1">
                <a:solidFill>
                  <a:srgbClr val="000000"/>
                </a:solidFill>
                <a:effectLst/>
                <a:latin typeface="Arial"/>
                <a:ea typeface="Arial"/>
                <a:cs typeface="Arial"/>
                <a:sym typeface="Arial"/>
              </a:rPr>
              <a:t>l'hydroélectricité</a:t>
            </a:r>
            <a:r>
              <a:rPr lang="en-GB" sz="1200" b="0" i="0" u="none" strike="noStrike" cap="none" dirty="0">
                <a:solidFill>
                  <a:srgbClr val="000000"/>
                </a:solidFill>
                <a:effectLst/>
                <a:latin typeface="Arial"/>
                <a:ea typeface="Arial"/>
                <a:cs typeface="Arial"/>
                <a:sym typeface="Arial"/>
              </a:rPr>
              <a:t> par </a:t>
            </a:r>
            <a:r>
              <a:rPr lang="en-GB" sz="1200" b="0" i="0" u="none" strike="noStrike" cap="none" dirty="0" err="1">
                <a:solidFill>
                  <a:srgbClr val="000000"/>
                </a:solidFill>
                <a:effectLst/>
                <a:latin typeface="Arial"/>
                <a:ea typeface="Arial"/>
                <a:cs typeface="Arial"/>
                <a:sym typeface="Arial"/>
              </a:rPr>
              <a:t>pompage</a:t>
            </a:r>
            <a:r>
              <a:rPr lang="en-GB" sz="1200" b="0" i="0" u="none" strike="noStrike" cap="none" dirty="0">
                <a:solidFill>
                  <a:srgbClr val="000000"/>
                </a:solidFill>
                <a:effectLst/>
                <a:latin typeface="Arial"/>
                <a:ea typeface="Arial"/>
                <a:cs typeface="Arial"/>
                <a:sym typeface="Arial"/>
              </a:rPr>
              <a:t> </a:t>
            </a:r>
            <a:r>
              <a:rPr lang="en-GB" sz="1200" b="0" i="0" u="none" strike="noStrike" cap="none" baseline="0" dirty="0">
                <a:solidFill>
                  <a:srgbClr val="000000"/>
                </a:solidFill>
                <a:effectLst/>
                <a:latin typeface="Arial"/>
                <a:ea typeface="Arial"/>
                <a:cs typeface="Arial"/>
                <a:sym typeface="Arial"/>
              </a:rPr>
              <a:t>et les </a:t>
            </a:r>
            <a:r>
              <a:rPr lang="en-GB" sz="1200" b="0" i="0" u="none" strike="noStrike" cap="none" dirty="0">
                <a:solidFill>
                  <a:srgbClr val="000000"/>
                </a:solidFill>
                <a:effectLst/>
                <a:latin typeface="Arial"/>
                <a:ea typeface="Arial"/>
                <a:cs typeface="Arial"/>
                <a:sym typeface="Arial"/>
              </a:rPr>
              <a:t>volants d'inertie synchrones peuvent fournir de l'inertie et réduire la dépendance d'un système à l'égard des générateurs thermiques pour fournir de l'inertie. À une échelle de temps allant de quelques secondes à quelques minutes, le stockage est principalement utilisé pour l'équilibrage et la fourniture de réserves opérationnelles. Les technologies telles que l'hydroélectricité par pompage, le “Power-to-Gas” et les batteries de longue durée les plus modernes sont utilisées pour l'équilibrage sur des périodes plus longues et entre les saisons.</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En résumé, il convient de répondre à quatre questions clés pour évaluer la flexibilité offerte par une unité de stockage </a:t>
            </a:r>
            <a:r>
              <a:rPr lang="en-GB" sz="1200" b="0" i="0" u="none" strike="noStrike" cap="none" dirty="0" err="1">
                <a:solidFill>
                  <a:srgbClr val="000000"/>
                </a:solidFill>
                <a:effectLst/>
                <a:latin typeface="Arial"/>
                <a:ea typeface="Arial"/>
                <a:cs typeface="Arial"/>
                <a:sym typeface="Arial"/>
              </a:rPr>
              <a:t>d'énergie</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Quelle est la capacité installée de chaque type de stockage ?</a:t>
            </a:r>
          </a:p>
          <a:p>
            <a:pPr marL="158750"/>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Quelles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sont</a:t>
            </a:r>
            <a:r>
              <a:rPr lang="en-GB" sz="1200" b="0" i="0" u="none" strike="noStrike" cap="none" dirty="0">
                <a:solidFill>
                  <a:srgbClr val="000000"/>
                </a:solidFill>
                <a:effectLst/>
                <a:latin typeface="Arial"/>
                <a:ea typeface="Arial"/>
                <a:cs typeface="Arial"/>
                <a:sym typeface="Arial"/>
              </a:rPr>
              <a:t> les </a:t>
            </a:r>
            <a:r>
              <a:rPr lang="en-GB" sz="1200" b="0" i="0" u="none" strike="noStrike" cap="none" dirty="0" err="1">
                <a:solidFill>
                  <a:srgbClr val="000000"/>
                </a:solidFill>
                <a:effectLst/>
                <a:latin typeface="Arial"/>
                <a:ea typeface="Arial"/>
                <a:cs typeface="Arial"/>
                <a:sym typeface="Arial"/>
              </a:rPr>
              <a:t>vitesses</a:t>
            </a:r>
            <a:r>
              <a:rPr lang="en-GB" sz="1200" b="0" i="0" u="none" strike="noStrike" cap="none" dirty="0">
                <a:solidFill>
                  <a:srgbClr val="000000"/>
                </a:solidFill>
                <a:effectLst/>
                <a:latin typeface="Arial"/>
                <a:ea typeface="Arial"/>
                <a:cs typeface="Arial"/>
                <a:sym typeface="Arial"/>
              </a:rPr>
              <a:t> de chargement </a:t>
            </a:r>
            <a:r>
              <a:rPr lang="en-GB" dirty="0">
                <a:solidFill>
                  <a:srgbClr val="000000"/>
                </a:solidFill>
                <a:latin typeface="Arial"/>
                <a:ea typeface="Arial"/>
                <a:cs typeface="Arial"/>
                <a:sym typeface="Arial"/>
              </a:rPr>
              <a:t>et de </a:t>
            </a:r>
            <a:r>
              <a:rPr lang="en-GB" sz="1200" b="0" i="0" u="none" strike="noStrike" cap="none" dirty="0">
                <a:solidFill>
                  <a:srgbClr val="000000"/>
                </a:solidFill>
                <a:effectLst/>
                <a:latin typeface="Arial"/>
                <a:ea typeface="Arial"/>
                <a:cs typeface="Arial"/>
                <a:sym typeface="Arial"/>
              </a:rPr>
              <a:t>déchargement </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Quelle est la capacité maximale de stockage d'énergie ? </a:t>
            </a:r>
          </a:p>
          <a:p>
            <a:pPr marL="158750" indent="0" rtl="0">
              <a:buNone/>
            </a:pPr>
            <a:r>
              <a:rPr lang="en-GB" sz="1200" b="0" i="0" u="none" strike="noStrike" cap="none" dirty="0">
                <a:solidFill>
                  <a:srgbClr val="000000"/>
                </a:solidFill>
                <a:effectLst/>
                <a:latin typeface="Arial"/>
                <a:ea typeface="Arial"/>
                <a:cs typeface="Arial"/>
                <a:sym typeface="Arial"/>
              </a:rPr>
              <a:t>- L'unité de stockage a-t-</a:t>
            </a:r>
            <a:r>
              <a:rPr lang="en-GB" sz="1200" b="0" i="0" u="none" strike="noStrike" cap="none" dirty="0" err="1">
                <a:solidFill>
                  <a:srgbClr val="000000"/>
                </a:solidFill>
                <a:effectLst/>
                <a:latin typeface="Arial"/>
                <a:ea typeface="Arial"/>
                <a:cs typeface="Arial"/>
                <a:sym typeface="Arial"/>
              </a:rPr>
              <a:t>elle</a:t>
            </a:r>
            <a:r>
              <a:rPr lang="en-GB" sz="1200" b="0" i="0" u="none" strike="noStrike" cap="none" dirty="0">
                <a:solidFill>
                  <a:srgbClr val="000000"/>
                </a:solidFill>
                <a:effectLst/>
                <a:latin typeface="Arial"/>
                <a:ea typeface="Arial"/>
                <a:cs typeface="Arial"/>
                <a:sym typeface="Arial"/>
              </a:rPr>
              <a:t> la </a:t>
            </a:r>
            <a:r>
              <a:rPr lang="en-GB" sz="1200" b="0" i="0" u="none" strike="noStrike" cap="none" dirty="0" err="1">
                <a:solidFill>
                  <a:srgbClr val="000000"/>
                </a:solidFill>
                <a:effectLst/>
                <a:latin typeface="Arial"/>
                <a:ea typeface="Arial"/>
                <a:cs typeface="Arial"/>
                <a:sym typeface="Arial"/>
              </a:rPr>
              <a:t>capacité</a:t>
            </a:r>
            <a:r>
              <a:rPr lang="en-GB" sz="1200" b="0" i="0" u="none" strike="noStrike" cap="none" dirty="0">
                <a:solidFill>
                  <a:srgbClr val="000000"/>
                </a:solidFill>
                <a:effectLst/>
                <a:latin typeface="Arial"/>
                <a:ea typeface="Arial"/>
                <a:cs typeface="Arial"/>
                <a:sym typeface="Arial"/>
              </a:rPr>
              <a:t> de fournir de </a:t>
            </a:r>
            <a:r>
              <a:rPr lang="en-GB" sz="1200" b="0" i="0" u="none" strike="noStrike" cap="none" dirty="0" err="1">
                <a:solidFill>
                  <a:srgbClr val="000000"/>
                </a:solidFill>
                <a:effectLst/>
                <a:latin typeface="Arial"/>
                <a:ea typeface="Arial"/>
                <a:cs typeface="Arial"/>
                <a:sym typeface="Arial"/>
              </a:rPr>
              <a:t>l'inertie</a:t>
            </a:r>
            <a:r>
              <a:rPr lang="en-GB" sz="1200" b="0" i="0" u="none" strike="noStrike" cap="none" dirty="0">
                <a:solidFill>
                  <a:srgbClr val="000000"/>
                </a:solidFill>
                <a:effectLst/>
                <a:latin typeface="Arial"/>
                <a:ea typeface="Arial"/>
                <a:cs typeface="Arial"/>
                <a:sym typeface="Arial"/>
              </a:rPr>
              <a:t> au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3439237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La flexibilité du réseau grâce à l'extension des interconnexions et des lignes de transport permet l'utilisation partagée de ressources flexibles pour gérer la variabilité entre les régions connectées. Par conséquent, si le stockage équilibre l'offre et la demande dans le temps, la transmission </a:t>
            </a:r>
            <a:r>
              <a:rPr lang="en-GB" b="0" dirty="0">
                <a:solidFill>
                  <a:srgbClr val="000000"/>
                </a:solidFill>
                <a:latin typeface="Arial"/>
                <a:ea typeface="Arial"/>
                <a:cs typeface="Arial"/>
                <a:sym typeface="Arial"/>
              </a:rPr>
              <a:t>et l'</a:t>
            </a:r>
            <a:r>
              <a:rPr lang="en-GB" dirty="0">
                <a:solidFill>
                  <a:srgbClr val="000000"/>
                </a:solidFill>
                <a:latin typeface="Arial"/>
                <a:ea typeface="Arial"/>
                <a:cs typeface="Arial"/>
                <a:sym typeface="Arial"/>
              </a:rPr>
              <a:t>interconnexion </a:t>
            </a:r>
            <a:r>
              <a:rPr lang="en-GB" sz="1200" b="0" i="0" u="none" strike="noStrike" cap="none" dirty="0">
                <a:solidFill>
                  <a:srgbClr val="000000"/>
                </a:solidFill>
                <a:effectLst/>
                <a:latin typeface="Arial"/>
                <a:ea typeface="Arial"/>
                <a:cs typeface="Arial"/>
                <a:sym typeface="Arial"/>
              </a:rPr>
              <a:t>le font dans l'espace. La flexibilité du réseau fait le lien entre la flexibilité de l'offre et celle de la demande.</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Par conséquent, une faible flexibilité du réseau peut devenir un goulot d'étranglement pour la flexibilité du système. Par exemple, dans un système avec une grande flexibilité du côté de l'offre, la congestion du réseau pourrait encore limiter l'intégration de parts </a:t>
            </a:r>
            <a:r>
              <a:rPr lang="en-GB" sz="1200" b="0" i="0" u="none" strike="noStrike" cap="none" dirty="0" err="1">
                <a:solidFill>
                  <a:srgbClr val="000000"/>
                </a:solidFill>
                <a:effectLst/>
                <a:latin typeface="Arial"/>
                <a:ea typeface="Arial"/>
                <a:cs typeface="Arial"/>
                <a:sym typeface="Arial"/>
              </a:rPr>
              <a:t>élevées</a:t>
            </a:r>
            <a:r>
              <a:rPr lang="en-GB" sz="1200" b="0" i="0" u="none" strike="noStrike" cap="none" dirty="0">
                <a:solidFill>
                  <a:srgbClr val="000000"/>
                </a:solidFill>
                <a:effectLst/>
                <a:latin typeface="Arial"/>
                <a:ea typeface="Arial"/>
                <a:cs typeface="Arial"/>
                <a:sym typeface="Arial"/>
              </a:rPr>
              <a:t> des ÉRN</a:t>
            </a:r>
            <a:r>
              <a:rPr lang="en-GB" dirty="0">
                <a:solidFill>
                  <a:srgbClr val="000000"/>
                </a:solidFill>
                <a:latin typeface="Arial"/>
                <a:ea typeface="Arial"/>
                <a:cs typeface="Arial"/>
                <a:sym typeface="Arial"/>
              </a:rPr>
              <a:t>. De plus</a:t>
            </a:r>
            <a:r>
              <a:rPr lang="en-GB" sz="1200" b="0" i="0" u="none" strike="noStrike" cap="none" dirty="0">
                <a:solidFill>
                  <a:srgbClr val="000000"/>
                </a:solidFill>
                <a:effectLst/>
                <a:latin typeface="Arial"/>
                <a:ea typeface="Arial"/>
                <a:cs typeface="Arial"/>
                <a:sym typeface="Arial"/>
              </a:rPr>
              <a:t>, l'inertie entre deux </a:t>
            </a:r>
            <a:r>
              <a:rPr lang="en-GB" sz="1200" b="0" i="0" u="none" strike="noStrike" cap="none" dirty="0" err="1">
                <a:solidFill>
                  <a:srgbClr val="000000"/>
                </a:solidFill>
                <a:effectLst/>
                <a:latin typeface="Arial"/>
                <a:ea typeface="Arial"/>
                <a:cs typeface="Arial"/>
                <a:sym typeface="Arial"/>
              </a:rPr>
              <a:t>systèmes</a:t>
            </a:r>
            <a:r>
              <a:rPr lang="en-GB" sz="1200" b="0" i="0" u="none" strike="noStrike" cap="none" dirty="0">
                <a:solidFill>
                  <a:srgbClr val="000000"/>
                </a:solidFill>
                <a:effectLst/>
                <a:latin typeface="Arial"/>
                <a:ea typeface="Arial"/>
                <a:cs typeface="Arial"/>
                <a:sym typeface="Arial"/>
              </a:rPr>
              <a:t> doit être partagée par des connexions synchrones (</a:t>
            </a:r>
            <a:r>
              <a:rPr lang="en-GB" b="0" dirty="0">
                <a:solidFill>
                  <a:srgbClr val="000000"/>
                </a:solidFill>
                <a:latin typeface="Arial"/>
                <a:ea typeface="Arial"/>
                <a:cs typeface="Arial"/>
                <a:sym typeface="Arial"/>
              </a:rPr>
              <a:t>via le courant </a:t>
            </a:r>
            <a:r>
              <a:rPr lang="en-GB" b="0" dirty="0" err="1">
                <a:solidFill>
                  <a:srgbClr val="000000"/>
                </a:solidFill>
                <a:latin typeface="Arial"/>
                <a:ea typeface="Arial"/>
                <a:cs typeface="Arial"/>
                <a:sym typeface="Arial"/>
              </a:rPr>
              <a:t>alternatif</a:t>
            </a:r>
            <a:r>
              <a:rPr lang="en-GB" b="0" dirty="0">
                <a:solidFill>
                  <a:srgbClr val="000000"/>
                </a:solidFill>
                <a:latin typeface="Arial"/>
                <a:ea typeface="Arial"/>
                <a:cs typeface="Arial"/>
                <a:sym typeface="Arial"/>
              </a:rPr>
              <a:t>). </a:t>
            </a:r>
            <a:r>
              <a:rPr lang="en-GB" b="0" dirty="0" err="1">
                <a:solidFill>
                  <a:srgbClr val="000000"/>
                </a:solidFill>
                <a:latin typeface="Arial"/>
                <a:ea typeface="Arial"/>
                <a:cs typeface="Arial"/>
                <a:sym typeface="Arial"/>
              </a:rPr>
              <a:t>Toutefois</a:t>
            </a:r>
            <a:r>
              <a:rPr lang="en-GB" b="0" dirty="0">
                <a:solidFill>
                  <a:srgbClr val="000000"/>
                </a:solidFill>
                <a:latin typeface="Arial"/>
                <a:ea typeface="Arial"/>
                <a:cs typeface="Arial"/>
                <a:sym typeface="Arial"/>
              </a:rPr>
              <a:t>, par exemple, </a:t>
            </a:r>
            <a:r>
              <a:rPr lang="en-GB" sz="1200" b="0" i="0" u="none" strike="noStrike" cap="none" dirty="0" err="1">
                <a:solidFill>
                  <a:srgbClr val="000000"/>
                </a:solidFill>
                <a:effectLst/>
                <a:latin typeface="Arial"/>
                <a:ea typeface="Arial"/>
                <a:cs typeface="Arial"/>
                <a:sym typeface="Arial"/>
              </a:rPr>
              <a:t>l'interconnexion</a:t>
            </a:r>
            <a:r>
              <a:rPr lang="en-GB" sz="1200" b="0" i="0" u="none" strike="noStrike" cap="none" dirty="0">
                <a:solidFill>
                  <a:srgbClr val="000000"/>
                </a:solidFill>
                <a:effectLst/>
                <a:latin typeface="Arial"/>
                <a:ea typeface="Arial"/>
                <a:cs typeface="Arial"/>
                <a:sym typeface="Arial"/>
              </a:rPr>
              <a:t> entre l'Irlande et le Royaume-Uni est en courant </a:t>
            </a:r>
            <a:r>
              <a:rPr lang="en-GB" dirty="0" err="1">
                <a:solidFill>
                  <a:srgbClr val="000000"/>
                </a:solidFill>
                <a:latin typeface="Arial"/>
                <a:ea typeface="Arial"/>
                <a:cs typeface="Arial"/>
                <a:sym typeface="Arial"/>
              </a:rPr>
              <a:t>continu</a:t>
            </a:r>
            <a:r>
              <a:rPr lang="en-GB" dirty="0">
                <a:solidFill>
                  <a:srgbClr val="000000"/>
                </a:solidFill>
                <a:latin typeface="Arial"/>
                <a:ea typeface="Arial"/>
                <a:cs typeface="Arial"/>
                <a:sym typeface="Arial"/>
              </a:rPr>
              <a:t> et les </a:t>
            </a:r>
            <a:r>
              <a:rPr lang="en-GB" sz="1200" b="0" i="0" u="none" strike="noStrike" cap="none" dirty="0">
                <a:solidFill>
                  <a:srgbClr val="000000"/>
                </a:solidFill>
                <a:effectLst/>
                <a:latin typeface="Arial"/>
                <a:ea typeface="Arial"/>
                <a:cs typeface="Arial"/>
                <a:sym typeface="Arial"/>
              </a:rPr>
              <a:t>deux régions ne </a:t>
            </a:r>
            <a:r>
              <a:rPr lang="en-GB" sz="1200" b="0" i="0" u="none" strike="noStrike" cap="none" dirty="0" err="1">
                <a:solidFill>
                  <a:srgbClr val="000000"/>
                </a:solidFill>
                <a:effectLst/>
                <a:latin typeface="Arial"/>
                <a:ea typeface="Arial"/>
                <a:cs typeface="Arial"/>
                <a:sym typeface="Arial"/>
              </a:rPr>
              <a:t>peuvent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donc</a:t>
            </a:r>
            <a:r>
              <a:rPr lang="en-GB" sz="1200" b="0" i="0" u="none" strike="noStrike" cap="none" dirty="0">
                <a:solidFill>
                  <a:srgbClr val="000000"/>
                </a:solidFill>
                <a:effectLst/>
                <a:latin typeface="Arial"/>
                <a:ea typeface="Arial"/>
                <a:cs typeface="Arial"/>
                <a:sym typeface="Arial"/>
              </a:rPr>
              <a:t> pas partager l'inertie</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capacité de flexibilité </a:t>
            </a:r>
            <a:r>
              <a:rPr lang="en-GB" sz="1200" b="0" i="0" u="none" strike="noStrike" cap="none" dirty="0" err="1">
                <a:solidFill>
                  <a:srgbClr val="000000"/>
                </a:solidFill>
                <a:effectLst/>
                <a:latin typeface="Arial"/>
                <a:ea typeface="Arial"/>
                <a:cs typeface="Arial"/>
                <a:sym typeface="Arial"/>
              </a:rPr>
              <a:t>maximale</a:t>
            </a:r>
            <a:r>
              <a:rPr lang="en-GB" sz="1200" b="0" i="0" u="none" strike="noStrike" cap="none" dirty="0">
                <a:solidFill>
                  <a:srgbClr val="000000"/>
                </a:solidFill>
                <a:effectLst/>
                <a:latin typeface="Arial"/>
                <a:ea typeface="Arial"/>
                <a:cs typeface="Arial"/>
                <a:sym typeface="Arial"/>
              </a:rPr>
              <a:t> (montée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puissance) fournie par une </a:t>
            </a:r>
            <a:r>
              <a:rPr lang="en-GB" dirty="0">
                <a:solidFill>
                  <a:srgbClr val="000000"/>
                </a:solidFill>
                <a:latin typeface="Arial"/>
                <a:ea typeface="Arial"/>
                <a:cs typeface="Arial"/>
                <a:sym typeface="Arial"/>
              </a:rPr>
              <a:t>interconnexion </a:t>
            </a:r>
            <a:r>
              <a:rPr lang="en-GB" b="0" dirty="0">
                <a:solidFill>
                  <a:srgbClr val="000000"/>
                </a:solidFill>
                <a:latin typeface="Arial"/>
                <a:ea typeface="Arial"/>
                <a:cs typeface="Arial"/>
                <a:sym typeface="Arial"/>
              </a:rPr>
              <a:t>ou une </a:t>
            </a:r>
            <a:r>
              <a:rPr lang="en-GB" sz="1200" b="0" i="0" u="none" strike="noStrike" cap="none" dirty="0">
                <a:solidFill>
                  <a:srgbClr val="000000"/>
                </a:solidFill>
                <a:effectLst/>
                <a:latin typeface="Arial"/>
                <a:ea typeface="Arial"/>
                <a:cs typeface="Arial"/>
                <a:sym typeface="Arial"/>
              </a:rPr>
              <a:t>ligne de </a:t>
            </a:r>
            <a:r>
              <a:rPr lang="en-GB" dirty="0">
                <a:solidFill>
                  <a:srgbClr val="000000"/>
                </a:solidFill>
                <a:latin typeface="Arial"/>
                <a:ea typeface="Arial"/>
                <a:cs typeface="Arial"/>
                <a:sym typeface="Arial"/>
              </a:rPr>
              <a:t>transport </a:t>
            </a:r>
            <a:r>
              <a:rPr lang="en-GB" sz="1200" b="0" i="0" u="none" strike="noStrike" cap="none" dirty="0">
                <a:solidFill>
                  <a:srgbClr val="000000"/>
                </a:solidFill>
                <a:effectLst/>
                <a:latin typeface="Arial"/>
                <a:ea typeface="Arial"/>
                <a:cs typeface="Arial"/>
                <a:sym typeface="Arial"/>
              </a:rPr>
              <a:t>est approximativement égale au double de sa capacité nominale</a:t>
            </a:r>
            <a:r>
              <a:rPr lang="en-GB" dirty="0">
                <a:solidFill>
                  <a:srgbClr val="000000"/>
                </a:solidFill>
                <a:latin typeface="Arial"/>
                <a:ea typeface="Arial"/>
                <a:cs typeface="Arial"/>
                <a:sym typeface="Arial"/>
              </a:rPr>
              <a:t>. </a:t>
            </a:r>
            <a:r>
              <a:rPr lang="en-GB" b="0" dirty="0">
                <a:solidFill>
                  <a:srgbClr val="000000"/>
                </a:solidFill>
                <a:latin typeface="Arial"/>
                <a:ea typeface="Arial"/>
                <a:cs typeface="Arial"/>
                <a:sym typeface="Arial"/>
              </a:rPr>
              <a:t>Cette capacité nominale </a:t>
            </a:r>
            <a:r>
              <a:rPr lang="en-GB" sz="1200" b="0" i="0" u="none" strike="noStrike" cap="none" dirty="0">
                <a:solidFill>
                  <a:srgbClr val="000000"/>
                </a:solidFill>
                <a:effectLst/>
                <a:latin typeface="Arial"/>
                <a:ea typeface="Arial"/>
                <a:cs typeface="Arial"/>
                <a:sym typeface="Arial"/>
              </a:rPr>
              <a:t>est égale à la montée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puissance globale fournie si la ligne de transport exportant à sa capacité maximale peut passer à l'importation à sa capacité maximale</a:t>
            </a:r>
            <a:r>
              <a:rPr lang="en-GB" b="0"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Il convient </a:t>
            </a:r>
            <a:r>
              <a:rPr lang="en-GB" dirty="0">
                <a:solidFill>
                  <a:srgbClr val="000000"/>
                </a:solidFill>
                <a:latin typeface="Arial"/>
                <a:ea typeface="Arial"/>
                <a:cs typeface="Arial"/>
                <a:sym typeface="Arial"/>
              </a:rPr>
              <a:t>donc </a:t>
            </a:r>
            <a:r>
              <a:rPr lang="en-GB" sz="1200" b="0" i="0" u="none" strike="noStrike" cap="none" dirty="0">
                <a:solidFill>
                  <a:srgbClr val="000000"/>
                </a:solidFill>
                <a:effectLst/>
                <a:latin typeface="Arial"/>
                <a:ea typeface="Arial"/>
                <a:cs typeface="Arial"/>
                <a:sym typeface="Arial"/>
              </a:rPr>
              <a:t>de répondre à trois questions essentielles pour évaluer la flexibilité offerte par une ligne de transport </a:t>
            </a:r>
            <a:r>
              <a:rPr lang="en-GB" sz="1200" b="0" i="0" u="none" strike="noStrike" cap="none" dirty="0" err="1">
                <a:solidFill>
                  <a:srgbClr val="000000"/>
                </a:solidFill>
                <a:effectLst/>
                <a:latin typeface="Arial"/>
                <a:ea typeface="Arial"/>
                <a:cs typeface="Arial"/>
                <a:sym typeface="Arial"/>
              </a:rPr>
              <a:t>ou</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d'interconnexion</a:t>
            </a:r>
            <a:r>
              <a:rPr lang="en-GB" sz="1200" b="0" i="0" u="none" strike="noStrike" cap="none" dirty="0">
                <a:solidFill>
                  <a:srgbClr val="000000"/>
                </a:solidFill>
                <a:effectLst/>
                <a:latin typeface="Arial"/>
                <a:ea typeface="Arial"/>
                <a:cs typeface="Arial"/>
                <a:sym typeface="Arial"/>
              </a:rPr>
              <a:t>:</a:t>
            </a:r>
          </a:p>
          <a:p>
            <a:pPr marL="158750" indent="0" rtl="0">
              <a:buNone/>
            </a:pP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Quelle est la capacité d'interconnexion </a:t>
            </a:r>
            <a:r>
              <a:rPr lang="en-GB" dirty="0">
                <a:solidFill>
                  <a:srgbClr val="000000"/>
                </a:solidFill>
                <a:latin typeface="Arial"/>
                <a:ea typeface="Arial"/>
                <a:cs typeface="Arial"/>
                <a:sym typeface="Arial"/>
              </a:rPr>
              <a:t>et de transmission </a:t>
            </a:r>
            <a:r>
              <a:rPr lang="en-GB" sz="1200" b="0" i="0" u="none" strike="noStrike" cap="none" dirty="0">
                <a:solidFill>
                  <a:srgbClr val="000000"/>
                </a:solidFill>
                <a:effectLst/>
                <a:latin typeface="Arial"/>
                <a:ea typeface="Arial"/>
                <a:cs typeface="Arial"/>
                <a:sym typeface="Arial"/>
              </a:rPr>
              <a:t>avec les régions </a:t>
            </a:r>
            <a:r>
              <a:rPr lang="en-GB" dirty="0">
                <a:solidFill>
                  <a:srgbClr val="000000"/>
                </a:solidFill>
                <a:latin typeface="Arial"/>
                <a:ea typeface="Arial"/>
                <a:cs typeface="Arial"/>
                <a:sym typeface="Arial"/>
              </a:rPr>
              <a:t>et </a:t>
            </a:r>
            <a:r>
              <a:rPr lang="en-GB" sz="1200" b="0" i="0" u="none" strike="noStrike" cap="none" dirty="0">
                <a:solidFill>
                  <a:srgbClr val="000000"/>
                </a:solidFill>
                <a:effectLst/>
                <a:latin typeface="Arial"/>
                <a:ea typeface="Arial"/>
                <a:cs typeface="Arial"/>
                <a:sym typeface="Arial"/>
              </a:rPr>
              <a:t>pays </a:t>
            </a:r>
            <a:r>
              <a:rPr lang="en-GB" sz="1200" b="0" i="0" u="none" strike="noStrike" cap="none" dirty="0" err="1">
                <a:solidFill>
                  <a:srgbClr val="000000"/>
                </a:solidFill>
                <a:effectLst/>
                <a:latin typeface="Arial"/>
                <a:ea typeface="Arial"/>
                <a:cs typeface="Arial"/>
                <a:sym typeface="Arial"/>
              </a:rPr>
              <a:t>voisins</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Y a-t-il une </a:t>
            </a:r>
            <a:r>
              <a:rPr lang="en-GB" sz="1200" b="0" i="0" u="none" strike="noStrike" cap="none" dirty="0" err="1">
                <a:solidFill>
                  <a:srgbClr val="000000"/>
                </a:solidFill>
                <a:effectLst/>
                <a:latin typeface="Arial"/>
                <a:ea typeface="Arial"/>
                <a:cs typeface="Arial"/>
                <a:sym typeface="Arial"/>
              </a:rPr>
              <a:t>limite</a:t>
            </a:r>
            <a:r>
              <a:rPr lang="en-GB" sz="1200" b="0" i="0" u="none" strike="noStrike" cap="none" dirty="0">
                <a:solidFill>
                  <a:srgbClr val="000000"/>
                </a:solidFill>
                <a:effectLst/>
                <a:latin typeface="Arial"/>
                <a:ea typeface="Arial"/>
                <a:cs typeface="Arial"/>
                <a:sym typeface="Arial"/>
              </a:rPr>
              <a:t> au </a:t>
            </a:r>
            <a:r>
              <a:rPr lang="en-GB" sz="1200" b="0" i="0" u="none" strike="noStrike" cap="none" dirty="0" err="1">
                <a:solidFill>
                  <a:srgbClr val="000000"/>
                </a:solidFill>
                <a:effectLst/>
                <a:latin typeface="Arial"/>
                <a:ea typeface="Arial"/>
                <a:cs typeface="Arial"/>
                <a:sym typeface="Arial"/>
              </a:rPr>
              <a:t>taux</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fonctionnement</a:t>
            </a:r>
            <a:r>
              <a:rPr lang="en-GB" sz="1200" b="0" i="0" u="none" strike="noStrike" cap="none" dirty="0">
                <a:solidFill>
                  <a:srgbClr val="000000"/>
                </a:solidFill>
                <a:effectLst/>
                <a:latin typeface="Arial"/>
                <a:ea typeface="Arial"/>
                <a:cs typeface="Arial"/>
                <a:sym typeface="Arial"/>
              </a:rPr>
              <a:t> ?</a:t>
            </a:r>
          </a:p>
          <a:p>
            <a:pPr marL="158750"/>
            <a:r>
              <a:rPr lang="en-GB" sz="1200" b="0" i="0" u="none" strike="noStrike" cap="none" dirty="0">
                <a:solidFill>
                  <a:srgbClr val="000000"/>
                </a:solidFill>
                <a:effectLst/>
                <a:latin typeface="Arial"/>
                <a:ea typeface="Arial"/>
                <a:cs typeface="Arial"/>
                <a:sym typeface="Arial"/>
              </a:rPr>
              <a:t>- La connexion apporte-t-elle de l'inertie au système ?</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1179270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La dernière source de flexibilité du côté de l'offre est la flexibilité opérationnelle, qui concerne le cadre réglementaire et l'environnement de marché entourant le système électrique. La flexibilité opérationnelle comprend des solutions sans investissement pour débloquer la flexibilité du système en améliorant la façon dont les actifs du système électrique sont exploités. Le marché et les cadres réglementaires constituent un frein à la flexibilité technique existante du côté de l'offre et de la demande. La </a:t>
            </a:r>
            <a:r>
              <a:rPr lang="en-GB" sz="1200" b="0" i="0" u="none" strike="noStrike" cap="none" dirty="0" err="1">
                <a:solidFill>
                  <a:srgbClr val="000000"/>
                </a:solidFill>
                <a:effectLst/>
                <a:latin typeface="Arial"/>
                <a:ea typeface="Arial"/>
                <a:cs typeface="Arial"/>
                <a:sym typeface="Arial"/>
              </a:rPr>
              <a:t>répartition</a:t>
            </a:r>
            <a:r>
              <a:rPr lang="en-GB" sz="1200" b="0" i="0" u="none" strike="noStrike" cap="none" dirty="0">
                <a:solidFill>
                  <a:srgbClr val="000000"/>
                </a:solidFill>
                <a:effectLst/>
                <a:latin typeface="Arial"/>
                <a:ea typeface="Arial"/>
                <a:cs typeface="Arial"/>
                <a:sym typeface="Arial"/>
              </a:rPr>
              <a:t> </a:t>
            </a:r>
            <a:r>
              <a:rPr lang="en-GB" b="0" dirty="0" err="1">
                <a:solidFill>
                  <a:srgbClr val="000000"/>
                </a:solidFill>
                <a:latin typeface="Arial"/>
                <a:ea typeface="Arial"/>
                <a:cs typeface="Arial"/>
                <a:sym typeface="Arial"/>
              </a:rPr>
              <a:t>centralisée</a:t>
            </a:r>
            <a:r>
              <a:rPr lang="en-GB" b="0"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et la création d'un marché basé sur les prix pour </a:t>
            </a:r>
            <a:r>
              <a:rPr lang="en-GB" sz="1200" b="0" i="0" u="none" strike="noStrike" cap="none" dirty="0" err="1">
                <a:solidFill>
                  <a:srgbClr val="000000"/>
                </a:solidFill>
                <a:effectLst/>
                <a:latin typeface="Arial"/>
                <a:ea typeface="Arial"/>
                <a:cs typeface="Arial"/>
                <a:sym typeface="Arial"/>
              </a:rPr>
              <a:t>planifier</a:t>
            </a:r>
            <a:r>
              <a:rPr lang="en-GB" sz="1200" b="0" i="0" u="none" strike="noStrike" cap="none" dirty="0">
                <a:solidFill>
                  <a:srgbClr val="000000"/>
                </a:solidFill>
                <a:effectLst/>
                <a:latin typeface="Arial"/>
                <a:ea typeface="Arial"/>
                <a:cs typeface="Arial"/>
                <a:sym typeface="Arial"/>
              </a:rPr>
              <a:t> les échanges d'électricité sont des exemples de mécanismes d'exploitation qui pourraient faciliter l'investissement et la coordination pour </a:t>
            </a:r>
            <a:r>
              <a:rPr lang="en-GB" sz="1200" b="0" i="0" u="none" strike="noStrike" cap="none" dirty="0" err="1">
                <a:solidFill>
                  <a:srgbClr val="000000"/>
                </a:solidFill>
                <a:effectLst/>
                <a:latin typeface="Arial"/>
                <a:ea typeface="Arial"/>
                <a:cs typeface="Arial"/>
                <a:sym typeface="Arial"/>
              </a:rPr>
              <a:t>libérer</a:t>
            </a:r>
            <a:r>
              <a:rPr lang="en-GB" sz="1200" b="0" i="0" u="none" strike="noStrike" cap="none" dirty="0">
                <a:solidFill>
                  <a:srgbClr val="000000"/>
                </a:solidFill>
                <a:effectLst/>
                <a:latin typeface="Arial"/>
                <a:ea typeface="Arial"/>
                <a:cs typeface="Arial"/>
                <a:sym typeface="Arial"/>
              </a:rPr>
              <a:t> la flexibilité du système </a:t>
            </a:r>
            <a:r>
              <a:rPr lang="en-GB" sz="1200" b="0" i="0" u="none" strike="noStrike" cap="none" dirty="0" err="1">
                <a:solidFill>
                  <a:srgbClr val="000000"/>
                </a:solidFill>
                <a:effectLst/>
                <a:latin typeface="Arial"/>
                <a:ea typeface="Arial"/>
                <a:cs typeface="Arial"/>
                <a:sym typeface="Arial"/>
              </a:rPr>
              <a:t>électrique</a:t>
            </a:r>
            <a:r>
              <a:rPr lang="en-GB" sz="1200" b="0" i="0" u="none" strike="noStrike" cap="none" dirty="0">
                <a:solidFill>
                  <a:srgbClr val="000000"/>
                </a:solidFill>
                <a:effectLst/>
                <a:latin typeface="Arial"/>
                <a:ea typeface="Arial"/>
                <a:cs typeface="Arial"/>
                <a:sym typeface="Arial"/>
              </a:rPr>
              <a:t>.</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flexibilité opérationnelle peut également exister à différentes échelles de temps pour répondre à </a:t>
            </a:r>
            <a:r>
              <a:rPr lang="en-GB" sz="1200" b="0" i="0" u="none" strike="noStrike" cap="none" dirty="0" err="1">
                <a:solidFill>
                  <a:srgbClr val="000000"/>
                </a:solidFill>
                <a:effectLst/>
                <a:latin typeface="Arial"/>
                <a:ea typeface="Arial"/>
                <a:cs typeface="Arial"/>
                <a:sym typeface="Arial"/>
              </a:rPr>
              <a:t>différents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défis</a:t>
            </a:r>
            <a:r>
              <a:rPr lang="en-GB" sz="1200" b="0" i="0" u="none" strike="noStrike" cap="none" dirty="0">
                <a:solidFill>
                  <a:srgbClr val="000000"/>
                </a:solidFill>
                <a:effectLst/>
                <a:latin typeface="Arial"/>
                <a:ea typeface="Arial"/>
                <a:cs typeface="Arial"/>
                <a:sym typeface="Arial"/>
              </a:rPr>
              <a:t> de flexibilité. À court et </a:t>
            </a:r>
            <a:r>
              <a:rPr lang="en-GB" sz="1200" b="0" i="0" u="none" strike="noStrike" cap="none" dirty="0" err="1">
                <a:solidFill>
                  <a:srgbClr val="000000"/>
                </a:solidFill>
                <a:effectLst/>
                <a:latin typeface="Arial"/>
                <a:ea typeface="Arial"/>
                <a:cs typeface="Arial"/>
                <a:sym typeface="Arial"/>
              </a:rPr>
              <a:t>moyen</a:t>
            </a:r>
            <a:r>
              <a:rPr lang="en-GB" b="0" dirty="0">
                <a:solidFill>
                  <a:srgbClr val="000000"/>
                </a:solidFill>
                <a:latin typeface="Arial"/>
                <a:ea typeface="Arial"/>
                <a:cs typeface="Arial"/>
                <a:sym typeface="Arial"/>
              </a:rPr>
              <a:t> terme</a:t>
            </a:r>
            <a:r>
              <a:rPr lang="en-GB" sz="1200" b="0" i="0" u="none" strike="noStrike" cap="none" dirty="0">
                <a:solidFill>
                  <a:srgbClr val="000000"/>
                </a:solidFill>
                <a:effectLst/>
                <a:latin typeface="Arial"/>
                <a:ea typeface="Arial"/>
                <a:cs typeface="Arial"/>
                <a:sym typeface="Arial"/>
              </a:rPr>
              <a:t>, l'utilisation de technologies de prévision modernes et la </a:t>
            </a:r>
            <a:r>
              <a:rPr lang="en-GB" b="0" dirty="0" err="1">
                <a:solidFill>
                  <a:srgbClr val="000000"/>
                </a:solidFill>
                <a:latin typeface="Arial"/>
                <a:ea typeface="Arial"/>
                <a:cs typeface="Arial"/>
                <a:sym typeface="Arial"/>
              </a:rPr>
              <a:t>réduction</a:t>
            </a:r>
            <a:r>
              <a:rPr lang="en-GB" b="0" dirty="0">
                <a:solidFill>
                  <a:srgbClr val="000000"/>
                </a:solidFill>
                <a:latin typeface="Arial"/>
                <a:ea typeface="Arial"/>
                <a:cs typeface="Arial"/>
                <a:sym typeface="Arial"/>
              </a:rPr>
              <a:t> de </a:t>
            </a:r>
            <a:r>
              <a:rPr lang="en-GB" b="0" dirty="0" err="1">
                <a:solidFill>
                  <a:srgbClr val="000000"/>
                </a:solidFill>
                <a:latin typeface="Arial"/>
                <a:ea typeface="Arial"/>
                <a:cs typeface="Arial"/>
                <a:sym typeface="Arial"/>
              </a:rPr>
              <a:t>l’échelle</a:t>
            </a:r>
            <a:r>
              <a:rPr lang="en-GB" sz="1200" b="0" i="0" u="none" strike="noStrike" cap="none" dirty="0">
                <a:solidFill>
                  <a:srgbClr val="000000"/>
                </a:solidFill>
                <a:effectLst/>
                <a:latin typeface="Arial"/>
                <a:ea typeface="Arial"/>
                <a:cs typeface="Arial"/>
                <a:sym typeface="Arial"/>
              </a:rPr>
              <a:t> de temps de </a:t>
            </a:r>
            <a:r>
              <a:rPr lang="en-GB" sz="1200" b="0" i="0" u="none" strike="noStrike" cap="none" dirty="0" err="1">
                <a:solidFill>
                  <a:srgbClr val="000000"/>
                </a:solidFill>
                <a:effectLst/>
                <a:latin typeface="Arial"/>
                <a:ea typeface="Arial"/>
                <a:cs typeface="Arial"/>
                <a:sym typeface="Arial"/>
              </a:rPr>
              <a:t>l'équilibrage</a:t>
            </a:r>
            <a:r>
              <a:rPr lang="en-GB" sz="1200" b="0" i="0" u="none" strike="noStrike" cap="none" dirty="0">
                <a:solidFill>
                  <a:srgbClr val="000000"/>
                </a:solidFill>
                <a:effectLst/>
                <a:latin typeface="Arial"/>
                <a:ea typeface="Arial"/>
                <a:cs typeface="Arial"/>
                <a:sym typeface="Arial"/>
              </a:rPr>
              <a:t> du </a:t>
            </a:r>
            <a:r>
              <a:rPr lang="en-GB" sz="1200" b="0" i="0" u="none" strike="noStrike" cap="none" dirty="0" err="1">
                <a:solidFill>
                  <a:srgbClr val="000000"/>
                </a:solidFill>
                <a:effectLst/>
                <a:latin typeface="Arial"/>
                <a:ea typeface="Arial"/>
                <a:cs typeface="Arial"/>
                <a:sym typeface="Arial"/>
              </a:rPr>
              <a:t>marché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quotidien</a:t>
            </a:r>
            <a:r>
              <a:rPr lang="en-GB" sz="1200" b="0" i="0" u="none" strike="noStrike" cap="none" dirty="0">
                <a:solidFill>
                  <a:srgbClr val="000000"/>
                </a:solidFill>
                <a:effectLst/>
                <a:latin typeface="Arial"/>
                <a:ea typeface="Arial"/>
                <a:cs typeface="Arial"/>
                <a:sym typeface="Arial"/>
              </a:rPr>
              <a:t> et </a:t>
            </a:r>
            <a:r>
              <a:rPr lang="en-GB" sz="1200" b="0" i="0" u="none" strike="noStrike" cap="none" dirty="0" err="1">
                <a:solidFill>
                  <a:srgbClr val="000000"/>
                </a:solidFill>
                <a:effectLst/>
                <a:latin typeface="Arial"/>
                <a:ea typeface="Arial"/>
                <a:cs typeface="Arial"/>
                <a:sym typeface="Arial"/>
              </a:rPr>
              <a:t>celle</a:t>
            </a:r>
            <a:r>
              <a:rPr lang="en-GB" sz="1200" b="0" i="0" u="none" strike="noStrike" cap="none" dirty="0">
                <a:solidFill>
                  <a:srgbClr val="000000"/>
                </a:solidFill>
                <a:effectLst/>
                <a:latin typeface="Arial"/>
                <a:ea typeface="Arial"/>
                <a:cs typeface="Arial"/>
                <a:sym typeface="Arial"/>
              </a:rPr>
              <a:t> du </a:t>
            </a:r>
            <a:r>
              <a:rPr lang="en-GB" sz="1200" b="0" i="0" u="none" strike="noStrike" cap="none" dirty="0" err="1">
                <a:solidFill>
                  <a:srgbClr val="000000"/>
                </a:solidFill>
                <a:effectLst/>
                <a:latin typeface="Arial"/>
                <a:ea typeface="Arial"/>
                <a:cs typeface="Arial"/>
                <a:sym typeface="Arial"/>
              </a:rPr>
              <a:t>marché</a:t>
            </a:r>
            <a:r>
              <a:rPr lang="en-GB" sz="1200" b="0" i="0" u="none" strike="noStrike" cap="none" dirty="0">
                <a:solidFill>
                  <a:srgbClr val="000000"/>
                </a:solidFill>
                <a:effectLst/>
                <a:latin typeface="Arial"/>
                <a:ea typeface="Arial"/>
                <a:cs typeface="Arial"/>
                <a:sym typeface="Arial"/>
              </a:rPr>
              <a:t> intrajournalier sont des mesures opérationnelles qui peuvent réduire l'impact de </a:t>
            </a:r>
            <a:r>
              <a:rPr lang="en-GB" sz="1200" b="0" i="0" u="none" strike="noStrike" cap="none" dirty="0" err="1">
                <a:solidFill>
                  <a:srgbClr val="000000"/>
                </a:solidFill>
                <a:effectLst/>
                <a:latin typeface="Arial"/>
                <a:ea typeface="Arial"/>
                <a:cs typeface="Arial"/>
                <a:sym typeface="Arial"/>
              </a:rPr>
              <a:t>l'incertitude</a:t>
            </a:r>
            <a:r>
              <a:rPr lang="en-GB" sz="1200" b="0" i="0" u="none" strike="noStrike" cap="none" dirty="0">
                <a:solidFill>
                  <a:srgbClr val="000000"/>
                </a:solidFill>
                <a:effectLst/>
                <a:latin typeface="Arial"/>
                <a:ea typeface="Arial"/>
                <a:cs typeface="Arial"/>
                <a:sym typeface="Arial"/>
              </a:rPr>
              <a:t> des ÉRV</a:t>
            </a:r>
            <a:r>
              <a:rPr lang="en-GB" b="0"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sur le système. À </a:t>
            </a:r>
            <a:r>
              <a:rPr lang="en-GB" dirty="0">
                <a:solidFill>
                  <a:srgbClr val="000000"/>
                </a:solidFill>
                <a:latin typeface="Arial"/>
                <a:ea typeface="Arial"/>
                <a:cs typeface="Arial"/>
                <a:sym typeface="Arial"/>
              </a:rPr>
              <a:t>long terme, </a:t>
            </a:r>
            <a:r>
              <a:rPr lang="en-GB" sz="1200" b="0" i="0" u="none" strike="noStrike" cap="none" dirty="0">
                <a:solidFill>
                  <a:srgbClr val="000000"/>
                </a:solidFill>
                <a:effectLst/>
                <a:latin typeface="Arial"/>
                <a:ea typeface="Arial"/>
                <a:cs typeface="Arial"/>
                <a:sym typeface="Arial"/>
              </a:rPr>
              <a:t>les régulateurs peuvent fournir de meilleurs signaux de prix à long terme pour </a:t>
            </a:r>
            <a:r>
              <a:rPr lang="en-GB" dirty="0">
                <a:solidFill>
                  <a:srgbClr val="000000"/>
                </a:solidFill>
                <a:latin typeface="Arial"/>
                <a:ea typeface="Arial"/>
                <a:cs typeface="Arial"/>
                <a:sym typeface="Arial"/>
              </a:rPr>
              <a:t>encourager l'</a:t>
            </a:r>
            <a:r>
              <a:rPr lang="en-GB" sz="1200" b="0" i="0" u="none" strike="noStrike" cap="none" dirty="0">
                <a:solidFill>
                  <a:srgbClr val="000000"/>
                </a:solidFill>
                <a:effectLst/>
                <a:latin typeface="Arial"/>
                <a:ea typeface="Arial"/>
                <a:cs typeface="Arial"/>
                <a:sym typeface="Arial"/>
              </a:rPr>
              <a:t>investissement dans les ressources flexibles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améliorant</a:t>
            </a:r>
            <a:r>
              <a:rPr lang="en-GB" sz="1200" b="0" i="0" u="none" strike="noStrike" cap="none" dirty="0">
                <a:solidFill>
                  <a:srgbClr val="000000"/>
                </a:solidFill>
                <a:effectLst/>
                <a:latin typeface="Arial"/>
                <a:ea typeface="Arial"/>
                <a:cs typeface="Arial"/>
                <a:sym typeface="Arial"/>
              </a:rPr>
              <a:t> la finesse des </a:t>
            </a:r>
            <a:r>
              <a:rPr lang="en-GB" sz="1200" b="0" i="0" u="none" strike="noStrike" cap="none" dirty="0" err="1">
                <a:solidFill>
                  <a:srgbClr val="000000"/>
                </a:solidFill>
                <a:effectLst/>
                <a:latin typeface="Arial"/>
                <a:ea typeface="Arial"/>
                <a:cs typeface="Arial"/>
                <a:sym typeface="Arial"/>
              </a:rPr>
              <a:t>représentations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temporelle</a:t>
            </a:r>
            <a:r>
              <a:rPr lang="en-GB" sz="1200" b="0" i="0" u="none" strike="noStrike" cap="none" dirty="0">
                <a:solidFill>
                  <a:srgbClr val="000000"/>
                </a:solidFill>
                <a:effectLst/>
                <a:latin typeface="Arial"/>
                <a:ea typeface="Arial"/>
                <a:cs typeface="Arial"/>
                <a:sym typeface="Arial"/>
              </a:rPr>
              <a:t> et spatiale des marchés de gros ou en </a:t>
            </a:r>
            <a:r>
              <a:rPr lang="en-GB" b="0" dirty="0">
                <a:solidFill>
                  <a:srgbClr val="000000"/>
                </a:solidFill>
                <a:latin typeface="Arial"/>
                <a:ea typeface="Arial"/>
                <a:cs typeface="Arial"/>
                <a:sym typeface="Arial"/>
              </a:rPr>
              <a:t>restructurant </a:t>
            </a:r>
            <a:r>
              <a:rPr lang="en-GB" sz="1200" b="0" i="0" u="none" strike="noStrike" cap="none" dirty="0">
                <a:solidFill>
                  <a:srgbClr val="000000"/>
                </a:solidFill>
                <a:effectLst/>
                <a:latin typeface="Arial"/>
                <a:ea typeface="Arial"/>
                <a:cs typeface="Arial"/>
                <a:sym typeface="Arial"/>
              </a:rPr>
              <a:t>le</a:t>
            </a:r>
            <a:r>
              <a:rPr lang="en-GB" sz="1200" b="1" i="0" u="none" strike="noStrike" cap="none" dirty="0">
                <a:solidFill>
                  <a:srgbClr val="000000"/>
                </a:solidFill>
                <a:effectLst/>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marché des capacités</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Il convient donc de répondre à diverses questions pour évaluer le </a:t>
            </a:r>
            <a:r>
              <a:rPr lang="en-GB" sz="1200" b="0" i="0" u="none" strike="noStrike" cap="none" dirty="0" err="1">
                <a:solidFill>
                  <a:srgbClr val="000000"/>
                </a:solidFill>
                <a:effectLst/>
                <a:latin typeface="Arial"/>
                <a:ea typeface="Arial"/>
                <a:cs typeface="Arial"/>
                <a:sym typeface="Arial"/>
              </a:rPr>
              <a:t>potentiel</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d’ouverture</a:t>
            </a:r>
            <a:r>
              <a:rPr lang="en-GB" sz="1200" b="0" i="0" u="none" strike="noStrike" cap="none" dirty="0">
                <a:solidFill>
                  <a:srgbClr val="000000"/>
                </a:solidFill>
                <a:effectLst/>
                <a:latin typeface="Arial"/>
                <a:ea typeface="Arial"/>
                <a:cs typeface="Arial"/>
                <a:sym typeface="Arial"/>
              </a:rPr>
              <a:t> de la flexibilité dans le système électrique par des mesures opérationnelles </a:t>
            </a:r>
            <a:r>
              <a:rPr lang="en-GB" sz="1200" b="0" i="0" u="none" strike="noStrike" cap="none" dirty="0" err="1">
                <a:solidFill>
                  <a:srgbClr val="000000"/>
                </a:solidFill>
                <a:effectLst/>
                <a:latin typeface="Arial"/>
                <a:ea typeface="Arial"/>
                <a:cs typeface="Arial"/>
                <a:sym typeface="Arial"/>
              </a:rPr>
              <a:t>telles</a:t>
            </a:r>
            <a:r>
              <a:rPr lang="en-GB" sz="1200" b="0" i="0" u="none" strike="noStrike" cap="none" dirty="0">
                <a:solidFill>
                  <a:srgbClr val="000000"/>
                </a:solidFill>
                <a:effectLst/>
                <a:latin typeface="Arial"/>
                <a:ea typeface="Arial"/>
                <a:cs typeface="Arial"/>
                <a:sym typeface="Arial"/>
              </a:rPr>
              <a:t> que:</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Le cadre réglementaire et la structure du marché </a:t>
            </a:r>
            <a:r>
              <a:rPr lang="en-GB" dirty="0">
                <a:solidFill>
                  <a:srgbClr val="000000"/>
                </a:solidFill>
                <a:latin typeface="Arial"/>
                <a:ea typeface="Arial"/>
                <a:cs typeface="Arial"/>
                <a:sym typeface="Arial"/>
              </a:rPr>
              <a:t>favorisent-ils l'</a:t>
            </a:r>
            <a:r>
              <a:rPr lang="en-GB" sz="1200" b="0" i="0" u="none" strike="noStrike" cap="none" dirty="0">
                <a:solidFill>
                  <a:srgbClr val="000000"/>
                </a:solidFill>
                <a:effectLst/>
                <a:latin typeface="Arial"/>
                <a:ea typeface="Arial"/>
                <a:cs typeface="Arial"/>
                <a:sym typeface="Arial"/>
              </a:rPr>
              <a:t>échange d'électricité entre les régions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La structure du marché </a:t>
            </a:r>
            <a:r>
              <a:rPr lang="en-GB" dirty="0">
                <a:solidFill>
                  <a:srgbClr val="000000"/>
                </a:solidFill>
                <a:latin typeface="Arial"/>
                <a:ea typeface="Arial"/>
                <a:cs typeface="Arial"/>
                <a:sym typeface="Arial"/>
              </a:rPr>
              <a:t>incite-t-elle à </a:t>
            </a:r>
            <a:r>
              <a:rPr lang="en-GB" sz="1200" b="0" i="0" u="none" strike="noStrike" cap="none" dirty="0">
                <a:solidFill>
                  <a:srgbClr val="000000"/>
                </a:solidFill>
                <a:effectLst/>
                <a:latin typeface="Arial"/>
                <a:ea typeface="Arial"/>
                <a:cs typeface="Arial"/>
                <a:sym typeface="Arial"/>
              </a:rPr>
              <a:t>investir dans la production flexible ?</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Est-il possible la finesse de la representation </a:t>
            </a:r>
            <a:r>
              <a:rPr lang="en-GB" sz="1200" b="0" i="0" u="none" strike="noStrike" cap="none" dirty="0" err="1">
                <a:solidFill>
                  <a:srgbClr val="000000"/>
                </a:solidFill>
                <a:effectLst/>
                <a:latin typeface="Arial"/>
                <a:ea typeface="Arial"/>
                <a:cs typeface="Arial"/>
                <a:sym typeface="Arial"/>
              </a:rPr>
              <a:t>temporelle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nécessaire</a:t>
            </a:r>
            <a:r>
              <a:rPr lang="en-GB" sz="1200" b="0" i="0" u="none" strike="noStrike" cap="none" dirty="0">
                <a:solidFill>
                  <a:srgbClr val="000000"/>
                </a:solidFill>
                <a:effectLst/>
                <a:latin typeface="Arial"/>
                <a:ea typeface="Arial"/>
                <a:cs typeface="Arial"/>
                <a:sym typeface="Arial"/>
              </a:rPr>
              <a:t> à la planification de la </a:t>
            </a:r>
            <a:r>
              <a:rPr lang="en-GB" sz="1200" b="0" i="0" u="none" strike="noStrike" cap="none" dirty="0" err="1">
                <a:solidFill>
                  <a:srgbClr val="000000"/>
                </a:solidFill>
                <a:effectLst/>
                <a:latin typeface="Arial"/>
                <a:ea typeface="Arial"/>
                <a:cs typeface="Arial"/>
                <a:sym typeface="Arial"/>
              </a:rPr>
              <a:t>journée</a:t>
            </a:r>
            <a:r>
              <a:rPr lang="en-GB" sz="1200" b="0" i="0" u="none" strike="noStrike" cap="none" dirty="0">
                <a:solidFill>
                  <a:srgbClr val="000000"/>
                </a:solidFill>
                <a:effectLst/>
                <a:latin typeface="Arial"/>
                <a:ea typeface="Arial"/>
                <a:cs typeface="Arial"/>
                <a:sym typeface="Arial"/>
              </a:rPr>
              <a:t> à </a:t>
            </a:r>
            <a:r>
              <a:rPr lang="en-GB" sz="1200" b="0" i="0" u="none" strike="noStrike" cap="none" dirty="0" err="1">
                <a:solidFill>
                  <a:srgbClr val="000000"/>
                </a:solidFill>
                <a:effectLst/>
                <a:latin typeface="Arial"/>
                <a:ea typeface="Arial"/>
                <a:cs typeface="Arial"/>
                <a:sym typeface="Arial"/>
              </a:rPr>
              <a:t>venir</a:t>
            </a:r>
            <a:r>
              <a:rPr lang="en-GB" sz="1200" b="0" i="0" u="none" strike="noStrike" cap="none" dirty="0">
                <a:solidFill>
                  <a:srgbClr val="000000"/>
                </a:solidFill>
                <a:effectLst/>
                <a:latin typeface="Arial"/>
                <a:ea typeface="Arial"/>
                <a:cs typeface="Arial"/>
                <a:sym typeface="Arial"/>
              </a:rPr>
              <a:t> et à l'équilibrage du marché intrajournalier ?</a:t>
            </a:r>
          </a:p>
          <a:p>
            <a:pPr marL="158750" indent="0" rtl="0">
              <a:buNone/>
            </a:pPr>
            <a:r>
              <a:rPr lang="en-GB" sz="1200" b="0" i="0" u="none" strike="noStrike" cap="none" dirty="0">
                <a:solidFill>
                  <a:srgbClr val="000000"/>
                </a:solidFill>
                <a:effectLst/>
                <a:latin typeface="Arial"/>
                <a:ea typeface="Arial"/>
                <a:cs typeface="Arial"/>
                <a:sym typeface="Arial"/>
              </a:rPr>
              <a:t>- Les prévisions </a:t>
            </a:r>
            <a:r>
              <a:rPr lang="en-GB" sz="1200" b="0" i="0" u="none" strike="noStrike" cap="none" dirty="0" err="1">
                <a:solidFill>
                  <a:srgbClr val="000000"/>
                </a:solidFill>
                <a:effectLst/>
                <a:latin typeface="Arial"/>
                <a:ea typeface="Arial"/>
                <a:cs typeface="Arial"/>
                <a:sym typeface="Arial"/>
              </a:rPr>
              <a:t>améliorées</a:t>
            </a:r>
            <a:r>
              <a:rPr lang="en-GB" sz="1200" b="0" i="0" u="none" strike="noStrike" cap="none" dirty="0">
                <a:solidFill>
                  <a:srgbClr val="000000"/>
                </a:solidFill>
                <a:effectLst/>
                <a:latin typeface="Arial"/>
                <a:ea typeface="Arial"/>
                <a:cs typeface="Arial"/>
                <a:sym typeface="Arial"/>
              </a:rPr>
              <a:t> les ÉRV</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peuvent-elles être intégrées dans la planification du marché ?</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634836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À la fin de </a:t>
            </a:r>
            <a:r>
              <a:rPr lang="en-GB" sz="1200" b="0"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ce</a:t>
            </a:r>
            <a:r>
              <a:rPr lang="en-GB" sz="1200" b="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b="0"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cours</a:t>
            </a:r>
            <a:r>
              <a:rPr lang="en-GB" sz="1200" b="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b="0"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vous</a:t>
            </a:r>
            <a:r>
              <a:rPr lang="en-GB" sz="1200" b="0"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1200" b="0"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devriez</a:t>
            </a:r>
            <a:r>
              <a:rPr lang="en-GB" dirty="0"/>
              <a:t>:</a:t>
            </a:r>
            <a:endParaRPr lang="en-US" dirty="0"/>
          </a:p>
          <a:p>
            <a:endParaRPr lang="en-US" dirty="0"/>
          </a:p>
          <a:p>
            <a:pPr>
              <a:lnSpc>
                <a:spcPct val="150000"/>
              </a:lnSpc>
            </a:pPr>
            <a:r>
              <a:rPr lang="en-GB" dirty="0"/>
              <a:t>1) Comprendre le défi que représente l'intégration des énergies renouvelables dans le </a:t>
            </a:r>
            <a:r>
              <a:rPr lang="en-GB" dirty="0" err="1"/>
              <a:t>système</a:t>
            </a:r>
            <a:r>
              <a:rPr lang="en-GB" dirty="0"/>
              <a:t> </a:t>
            </a:r>
            <a:r>
              <a:rPr lang="en-GB" dirty="0" err="1"/>
              <a:t>électrique</a:t>
            </a:r>
            <a:endParaRPr lang="en-US" dirty="0"/>
          </a:p>
          <a:p>
            <a:pPr>
              <a:lnSpc>
                <a:spcPct val="150000"/>
              </a:lnSpc>
            </a:pPr>
            <a:r>
              <a:rPr lang="en-GB" dirty="0"/>
              <a:t>2) Comprendre la valeur de la flexibilité dans le système électrique et savoir comment la </a:t>
            </a:r>
            <a:r>
              <a:rPr lang="en-GB" dirty="0" err="1"/>
              <a:t>planifier</a:t>
            </a:r>
            <a:endParaRPr lang="en-US" dirty="0"/>
          </a:p>
          <a:p>
            <a:pPr>
              <a:lnSpc>
                <a:spcPct val="150000"/>
              </a:lnSpc>
            </a:pPr>
            <a:r>
              <a:rPr lang="en-GB" dirty="0"/>
              <a:t>3) Identifier les sources de flexibilité du côté de l'offre et leurs </a:t>
            </a:r>
            <a:r>
              <a:rPr lang="en-GB" dirty="0" err="1"/>
              <a:t>caractéristiques</a:t>
            </a:r>
            <a:r>
              <a:rPr lang="en-GB" dirty="0"/>
              <a:t> </a:t>
            </a:r>
            <a:r>
              <a:rPr lang="en-GB" dirty="0" err="1"/>
              <a:t>particulières</a:t>
            </a:r>
            <a:endParaRPr lang="en-US" dirty="0"/>
          </a:p>
          <a:p>
            <a:pPr>
              <a:lnSpc>
                <a:spcPct val="150000"/>
              </a:lnSpc>
            </a:pPr>
            <a:r>
              <a:rPr lang="en-GB" dirty="0"/>
              <a:t>4) Identifier les sources de flexibilité du côté de la demande et leurs </a:t>
            </a:r>
            <a:r>
              <a:rPr lang="en-GB" dirty="0" err="1"/>
              <a:t>caractéristiques</a:t>
            </a:r>
            <a:r>
              <a:rPr lang="en-GB" dirty="0"/>
              <a:t> </a:t>
            </a:r>
            <a:r>
              <a:rPr lang="en-GB" dirty="0" err="1"/>
              <a:t>particulières</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289916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Traditionnellement, la demande était considérée comme inflexible dans le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électrique</a:t>
            </a:r>
            <a:r>
              <a:rPr lang="en-GB" sz="1200" b="0" i="0" u="none" strike="noStrike" cap="none" dirty="0">
                <a:solidFill>
                  <a:srgbClr val="000000"/>
                </a:solidFill>
                <a:effectLst/>
                <a:latin typeface="Arial"/>
                <a:ea typeface="Arial"/>
                <a:cs typeface="Arial"/>
                <a:sym typeface="Arial"/>
              </a:rPr>
              <a:t> et les opérateurs du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dirty="0" err="1">
                <a:solidFill>
                  <a:srgbClr val="000000"/>
                </a:solidFill>
                <a:latin typeface="Arial"/>
                <a:ea typeface="Arial"/>
                <a:cs typeface="Arial"/>
                <a:sym typeface="Arial"/>
              </a:rPr>
              <a:t>ajustaient</a:t>
            </a:r>
            <a:r>
              <a:rPr lang="en-GB" dirty="0">
                <a:solidFill>
                  <a:srgbClr val="000000"/>
                </a:solidFill>
                <a:latin typeface="Arial"/>
                <a:ea typeface="Arial"/>
                <a:cs typeface="Arial"/>
                <a:sym typeface="Arial"/>
              </a:rPr>
              <a:t> l'</a:t>
            </a:r>
            <a:r>
              <a:rPr lang="en-GB" sz="1200" b="0" i="0" u="none" strike="noStrike" cap="none" dirty="0">
                <a:solidFill>
                  <a:srgbClr val="000000"/>
                </a:solidFill>
                <a:effectLst/>
                <a:latin typeface="Arial"/>
                <a:ea typeface="Arial"/>
                <a:cs typeface="Arial"/>
                <a:sym typeface="Arial"/>
              </a:rPr>
              <a:t>offre pour répondre à la demande d'électricité. Cependant, comme la part des ÉRV, l'</a:t>
            </a:r>
            <a:r>
              <a:rPr lang="en-GB" dirty="0">
                <a:solidFill>
                  <a:srgbClr val="000000"/>
                </a:solidFill>
                <a:latin typeface="Arial"/>
                <a:ea typeface="Arial"/>
                <a:cs typeface="Arial"/>
                <a:sym typeface="Arial"/>
              </a:rPr>
              <a:t>offre </a:t>
            </a:r>
            <a:r>
              <a:rPr lang="en-GB" sz="1200" b="0" i="0" u="none" strike="noStrike" cap="none" dirty="0">
                <a:solidFill>
                  <a:srgbClr val="000000"/>
                </a:solidFill>
                <a:effectLst/>
                <a:latin typeface="Arial"/>
                <a:ea typeface="Arial"/>
                <a:cs typeface="Arial"/>
                <a:sym typeface="Arial"/>
              </a:rPr>
              <a:t>devient </a:t>
            </a:r>
            <a:r>
              <a:rPr lang="en-GB" sz="1200" b="0" i="0" u="none" strike="noStrike" cap="none" dirty="0" err="1">
                <a:solidFill>
                  <a:srgbClr val="000000"/>
                </a:solidFill>
                <a:effectLst/>
                <a:latin typeface="Arial"/>
                <a:ea typeface="Arial"/>
                <a:cs typeface="Arial"/>
                <a:sym typeface="Arial"/>
              </a:rPr>
              <a:t>moins</a:t>
            </a:r>
            <a:r>
              <a:rPr lang="en-GB" sz="1200" b="0" i="0" u="none" strike="noStrike" cap="none" dirty="0">
                <a:solidFill>
                  <a:srgbClr val="000000"/>
                </a:solidFill>
                <a:effectLst/>
                <a:latin typeface="Arial"/>
                <a:ea typeface="Arial"/>
                <a:cs typeface="Arial"/>
                <a:sym typeface="Arial"/>
              </a:rPr>
              <a:t> flexible… et l</a:t>
            </a:r>
            <a:r>
              <a:rPr lang="en-GB" dirty="0">
                <a:solidFill>
                  <a:srgbClr val="000000"/>
                </a:solidFill>
                <a:latin typeface="Arial"/>
                <a:ea typeface="Arial"/>
                <a:cs typeface="Arial"/>
                <a:sym typeface="Arial"/>
              </a:rPr>
              <a:t>a </a:t>
            </a:r>
            <a:r>
              <a:rPr lang="en-GB" sz="1200" b="0" i="0" u="none" strike="noStrike" cap="none" dirty="0">
                <a:solidFill>
                  <a:srgbClr val="000000"/>
                </a:solidFill>
                <a:effectLst/>
                <a:latin typeface="Arial"/>
                <a:ea typeface="Arial"/>
                <a:cs typeface="Arial"/>
                <a:sym typeface="Arial"/>
              </a:rPr>
              <a:t>demande doit </a:t>
            </a:r>
            <a:r>
              <a:rPr lang="en-GB" sz="1200" b="0" i="0" u="none" strike="noStrike" cap="none" dirty="0" err="1">
                <a:solidFill>
                  <a:srgbClr val="000000"/>
                </a:solidFill>
                <a:effectLst/>
                <a:latin typeface="Arial"/>
                <a:ea typeface="Arial"/>
                <a:cs typeface="Arial"/>
                <a:sym typeface="Arial"/>
              </a:rPr>
              <a:t>ainsi</a:t>
            </a:r>
            <a:r>
              <a:rPr lang="en-GB" dirty="0">
                <a:solidFill>
                  <a:srgbClr val="000000"/>
                </a:solidFill>
                <a:latin typeface="Arial"/>
                <a:ea typeface="Arial"/>
                <a:cs typeface="Arial"/>
                <a:sym typeface="Arial"/>
              </a:rPr>
              <a:t> </a:t>
            </a:r>
            <a:r>
              <a:rPr lang="en-GB" dirty="0" err="1">
                <a:solidFill>
                  <a:srgbClr val="000000"/>
                </a:solidFill>
                <a:latin typeface="Arial"/>
                <a:ea typeface="Arial"/>
                <a:cs typeface="Arial"/>
                <a:sym typeface="Arial"/>
              </a:rPr>
              <a:t>permettre</a:t>
            </a:r>
            <a:r>
              <a:rPr lang="en-GB" sz="1200" b="0" i="0" u="none" strike="noStrike" cap="none" dirty="0">
                <a:solidFill>
                  <a:srgbClr val="000000"/>
                </a:solidFill>
                <a:effectLst/>
                <a:latin typeface="Arial"/>
                <a:ea typeface="Arial"/>
                <a:cs typeface="Arial"/>
                <a:sym typeface="Arial"/>
              </a:rPr>
              <a:t> plus de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La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de la demande fait référence au déplacement ou à la réduction de la demande des consommateurs et implique la transition vers un système </a:t>
            </a:r>
            <a:r>
              <a:rPr lang="en-GB" dirty="0">
                <a:solidFill>
                  <a:srgbClr val="000000"/>
                </a:solidFill>
                <a:latin typeface="Arial"/>
                <a:ea typeface="Arial"/>
                <a:cs typeface="Arial"/>
                <a:sym typeface="Arial"/>
              </a:rPr>
              <a:t>dans lequel la </a:t>
            </a:r>
            <a:r>
              <a:rPr lang="en-GB" sz="1200" b="0" i="0" u="none" strike="noStrike" cap="none" dirty="0">
                <a:solidFill>
                  <a:srgbClr val="000000"/>
                </a:solidFill>
                <a:effectLst/>
                <a:latin typeface="Arial"/>
                <a:ea typeface="Arial"/>
                <a:cs typeface="Arial"/>
                <a:sym typeface="Arial"/>
              </a:rPr>
              <a:t>demande peut être modifiée pour mieux s'adapter à l'offre </a:t>
            </a:r>
            <a:r>
              <a:rPr lang="en-GB" sz="1200" b="0" i="0" u="none" strike="noStrike" cap="none" dirty="0" err="1">
                <a:solidFill>
                  <a:srgbClr val="000000"/>
                </a:solidFill>
                <a:effectLst/>
                <a:latin typeface="Arial"/>
                <a:ea typeface="Arial"/>
                <a:cs typeface="Arial"/>
                <a:sym typeface="Arial"/>
              </a:rPr>
              <a:t>d'électricité</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L’AIÉ </a:t>
            </a:r>
            <a:r>
              <a:rPr lang="en-GB" dirty="0" err="1">
                <a:solidFill>
                  <a:srgbClr val="000000"/>
                </a:solidFill>
                <a:latin typeface="Arial"/>
                <a:ea typeface="Arial"/>
                <a:cs typeface="Arial"/>
                <a:sym typeface="Arial"/>
              </a:rPr>
              <a:t>classe</a:t>
            </a:r>
            <a:r>
              <a:rPr lang="en-GB" dirty="0">
                <a:solidFill>
                  <a:srgbClr val="000000"/>
                </a:solidFill>
                <a:latin typeface="Arial"/>
                <a:ea typeface="Arial"/>
                <a:cs typeface="Arial"/>
                <a:sym typeface="Arial"/>
              </a:rPr>
              <a:t> les </a:t>
            </a:r>
            <a:r>
              <a:rPr lang="en-GB" sz="1200" b="0" i="0" u="none" strike="noStrike" cap="none" dirty="0">
                <a:solidFill>
                  <a:srgbClr val="000000"/>
                </a:solidFill>
                <a:effectLst/>
                <a:latin typeface="Arial"/>
                <a:ea typeface="Arial"/>
                <a:cs typeface="Arial"/>
                <a:sym typeface="Arial"/>
              </a:rPr>
              <a:t>sources de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de la demande en deux </a:t>
            </a:r>
            <a:r>
              <a:rPr lang="en-GB" sz="1200" b="0" i="0" u="none" strike="noStrike" cap="none" dirty="0" err="1">
                <a:solidFill>
                  <a:srgbClr val="000000"/>
                </a:solidFill>
                <a:effectLst/>
                <a:latin typeface="Arial"/>
                <a:ea typeface="Arial"/>
                <a:cs typeface="Arial"/>
                <a:sym typeface="Arial"/>
              </a:rPr>
              <a:t>catégories</a:t>
            </a:r>
            <a:r>
              <a:rPr lang="en-GB" sz="1200" b="0" i="0" u="none" strike="noStrike" cap="none" dirty="0">
                <a:solidFill>
                  <a:srgbClr val="000000"/>
                </a:solidFill>
                <a:effectLst/>
                <a:latin typeface="Arial"/>
                <a:ea typeface="Arial"/>
                <a:cs typeface="Arial"/>
                <a:sym typeface="Arial"/>
              </a:rPr>
              <a:t>: les sources gérées et les sources réactives. Les </a:t>
            </a:r>
            <a:r>
              <a:rPr lang="en-GB" sz="1200" i="0" u="none" strike="noStrike" cap="none" dirty="0">
                <a:solidFill>
                  <a:srgbClr val="000000"/>
                </a:solidFill>
                <a:effectLst/>
                <a:latin typeface="Arial"/>
                <a:ea typeface="Arial"/>
                <a:cs typeface="Arial"/>
                <a:sym typeface="Arial"/>
              </a:rPr>
              <a:t>sources gérées </a:t>
            </a:r>
            <a:r>
              <a:rPr lang="en-GB" sz="1200" b="0" i="0" u="none" strike="noStrike" cap="none" dirty="0">
                <a:solidFill>
                  <a:srgbClr val="000000"/>
                </a:solidFill>
                <a:effectLst/>
                <a:latin typeface="Arial"/>
                <a:ea typeface="Arial"/>
                <a:cs typeface="Arial"/>
                <a:sym typeface="Arial"/>
              </a:rPr>
              <a:t>sont des consommateurs, généralement industriels ou commerciaux, qui ajustent leur consommation d'électricité sur la base d'accords de contrôle direct à long terme. </a:t>
            </a:r>
            <a:r>
              <a:rPr lang="en-GB" sz="1200" b="0" i="0" u="none" strike="noStrike" cap="none" dirty="0" err="1">
                <a:solidFill>
                  <a:srgbClr val="000000"/>
                </a:solidFill>
                <a:effectLst/>
                <a:latin typeface="Arial"/>
                <a:ea typeface="Arial"/>
                <a:cs typeface="Arial"/>
                <a:sym typeface="Arial"/>
              </a:rPr>
              <a:t>Ces</a:t>
            </a:r>
            <a:r>
              <a:rPr lang="en-GB" sz="1200" b="0" i="0" u="none" strike="noStrike" cap="none" dirty="0">
                <a:solidFill>
                  <a:srgbClr val="000000"/>
                </a:solidFill>
                <a:effectLst/>
                <a:latin typeface="Arial"/>
                <a:ea typeface="Arial"/>
                <a:cs typeface="Arial"/>
                <a:sym typeface="Arial"/>
              </a:rPr>
              <a:t> sources </a:t>
            </a:r>
            <a:r>
              <a:rPr lang="en-GB" sz="1200" b="0" i="0" u="none" strike="noStrike" cap="none" dirty="0" err="1">
                <a:solidFill>
                  <a:srgbClr val="000000"/>
                </a:solidFill>
                <a:effectLst/>
                <a:latin typeface="Arial"/>
                <a:ea typeface="Arial"/>
                <a:cs typeface="Arial"/>
                <a:sym typeface="Arial"/>
              </a:rPr>
              <a:t>s’engagent</a:t>
            </a:r>
            <a:r>
              <a:rPr lang="en-GB" sz="1200" b="0" i="0" u="none" strike="noStrike" cap="none" dirty="0">
                <a:solidFill>
                  <a:srgbClr val="000000"/>
                </a:solidFill>
                <a:effectLst/>
                <a:latin typeface="Arial"/>
                <a:ea typeface="Arial"/>
                <a:cs typeface="Arial"/>
                <a:sym typeface="Arial"/>
              </a:rPr>
              <a:t> à </a:t>
            </a:r>
            <a:r>
              <a:rPr lang="en-GB" sz="1200" b="0" i="0" u="none" strike="noStrike" cap="none" dirty="0" err="1">
                <a:solidFill>
                  <a:srgbClr val="000000"/>
                </a:solidFill>
                <a:effectLst/>
                <a:latin typeface="Arial"/>
                <a:ea typeface="Arial"/>
                <a:cs typeface="Arial"/>
                <a:sym typeface="Arial"/>
              </a:rPr>
              <a:t>l'avance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envers</a:t>
            </a:r>
            <a:r>
              <a:rPr lang="en-GB" sz="1200" b="0" i="0" u="none" strike="noStrike" cap="none" dirty="0">
                <a:solidFill>
                  <a:srgbClr val="000000"/>
                </a:solidFill>
                <a:effectLst/>
                <a:latin typeface="Arial"/>
                <a:ea typeface="Arial"/>
                <a:cs typeface="Arial"/>
                <a:sym typeface="Arial"/>
              </a:rPr>
              <a:t> un gestionnaire de réseau pour réduire leur consommation pendant un certain nombre d'heures par </a:t>
            </a:r>
            <a:r>
              <a:rPr lang="en-GB" sz="1200" b="0" i="0" u="none" strike="noStrike" cap="none" dirty="0" err="1">
                <a:solidFill>
                  <a:srgbClr val="000000"/>
                </a:solidFill>
                <a:effectLst/>
                <a:latin typeface="Arial"/>
                <a:ea typeface="Arial"/>
                <a:cs typeface="Arial"/>
                <a:sym typeface="Arial"/>
              </a:rPr>
              <a:t>année</a:t>
            </a:r>
            <a:r>
              <a:rPr lang="en-GB" sz="1200" b="0" i="0" u="none" strike="noStrike" cap="none" dirty="0">
                <a:solidFill>
                  <a:srgbClr val="000000"/>
                </a:solidFill>
                <a:effectLst/>
                <a:latin typeface="Arial"/>
                <a:ea typeface="Arial"/>
                <a:cs typeface="Arial"/>
                <a:sym typeface="Arial"/>
              </a:rPr>
              <a:t>. Ceci signifie qu'une certaine proportion de la demande du consommateur peut être reportée sans </a:t>
            </a:r>
            <a:r>
              <a:rPr lang="en-GB" sz="1200" b="0" i="0" u="none" strike="noStrike" cap="none" dirty="0" err="1">
                <a:solidFill>
                  <a:srgbClr val="000000"/>
                </a:solidFill>
                <a:effectLst/>
                <a:latin typeface="Arial"/>
                <a:ea typeface="Arial"/>
                <a:cs typeface="Arial"/>
                <a:sym typeface="Arial"/>
              </a:rPr>
              <a:t>difficultés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économiques</a:t>
            </a:r>
            <a:r>
              <a:rPr lang="en-GB" sz="1200" b="0" i="0" u="none" strike="noStrike" cap="none" dirty="0">
                <a:solidFill>
                  <a:srgbClr val="000000"/>
                </a:solidFill>
                <a:effectLst/>
                <a:latin typeface="Arial"/>
                <a:ea typeface="Arial"/>
                <a:cs typeface="Arial"/>
                <a:sym typeface="Arial"/>
              </a:rPr>
              <a:t> majeures</a:t>
            </a:r>
            <a:r>
              <a:rPr lang="en-GB" dirty="0">
                <a:solidFill>
                  <a:srgbClr val="000000"/>
                </a:solidFill>
                <a:latin typeface="Arial"/>
                <a:ea typeface="Arial"/>
                <a:cs typeface="Arial"/>
                <a:sym typeface="Arial"/>
              </a:rPr>
              <a:t>.</a:t>
            </a:r>
            <a:endParaRPr lang="en-GB" dirty="0">
              <a:solidFill>
                <a:srgbClr val="000000"/>
              </a:solidFill>
              <a:latin typeface="Arial"/>
              <a:ea typeface="Arial"/>
              <a:cs typeface="Arial"/>
            </a:endParaRPr>
          </a:p>
          <a:p>
            <a:pPr marL="158750"/>
            <a:endParaRPr lang="en-GB" b="1" dirty="0">
              <a:solidFill>
                <a:srgbClr val="000000"/>
              </a:solidFill>
              <a:latin typeface="Arial"/>
              <a:ea typeface="Arial"/>
              <a:cs typeface="Arial"/>
              <a:sym typeface="Arial"/>
            </a:endParaRPr>
          </a:p>
          <a:p>
            <a:pPr marL="158750"/>
            <a:r>
              <a:rPr lang="en-GB" sz="1200" i="0" u="none" strike="noStrike" cap="none" dirty="0">
                <a:solidFill>
                  <a:srgbClr val="000000"/>
                </a:solidFill>
                <a:effectLst/>
                <a:latin typeface="Arial"/>
                <a:ea typeface="Arial"/>
                <a:cs typeface="Arial"/>
                <a:sym typeface="Arial"/>
              </a:rPr>
              <a:t>Une source réactive </a:t>
            </a:r>
            <a:r>
              <a:rPr lang="en-GB" sz="1200" b="0" i="0" u="none" strike="noStrike" cap="none" dirty="0">
                <a:solidFill>
                  <a:srgbClr val="000000"/>
                </a:solidFill>
                <a:effectLst/>
                <a:latin typeface="Arial"/>
                <a:ea typeface="Arial"/>
                <a:cs typeface="Arial"/>
                <a:sym typeface="Arial"/>
              </a:rPr>
              <a:t>est la proportion de la demande du consommateur sur laquelle le système peut compter pour répondre dynamiquement, par des signaux de prix, à la rareté </a:t>
            </a:r>
            <a:r>
              <a:rPr lang="en-GB" b="0" dirty="0">
                <a:solidFill>
                  <a:srgbClr val="000000"/>
                </a:solidFill>
                <a:latin typeface="Arial"/>
                <a:ea typeface="Arial"/>
                <a:cs typeface="Arial"/>
                <a:sym typeface="Arial"/>
              </a:rPr>
              <a:t>ou à l'</a:t>
            </a:r>
            <a:r>
              <a:rPr lang="en-GB" dirty="0">
                <a:solidFill>
                  <a:srgbClr val="000000"/>
                </a:solidFill>
                <a:latin typeface="Arial"/>
                <a:ea typeface="Arial"/>
                <a:cs typeface="Arial"/>
                <a:sym typeface="Arial"/>
              </a:rPr>
              <a:t>excédent d'</a:t>
            </a:r>
            <a:r>
              <a:rPr lang="en-GB" sz="1200" b="0" i="0" u="none" strike="noStrike" cap="none" dirty="0">
                <a:solidFill>
                  <a:srgbClr val="000000"/>
                </a:solidFill>
                <a:effectLst/>
                <a:latin typeface="Arial"/>
                <a:ea typeface="Arial"/>
                <a:cs typeface="Arial"/>
                <a:sym typeface="Arial"/>
              </a:rPr>
              <a:t>électricité en </a:t>
            </a:r>
            <a:r>
              <a:rPr lang="en-GB" b="0" dirty="0">
                <a:solidFill>
                  <a:srgbClr val="000000"/>
                </a:solidFill>
                <a:latin typeface="Arial"/>
                <a:ea typeface="Arial"/>
                <a:cs typeface="Arial"/>
                <a:sym typeface="Arial"/>
              </a:rPr>
              <a:t>diminuant ou en </a:t>
            </a:r>
            <a:r>
              <a:rPr lang="en-GB" dirty="0">
                <a:solidFill>
                  <a:srgbClr val="000000"/>
                </a:solidFill>
                <a:latin typeface="Arial"/>
                <a:ea typeface="Arial"/>
                <a:cs typeface="Arial"/>
                <a:sym typeface="Arial"/>
              </a:rPr>
              <a:t>augmentant la </a:t>
            </a:r>
            <a:r>
              <a:rPr lang="en-GB" sz="1200" b="0" i="0" u="none" strike="noStrike" cap="none" dirty="0" err="1">
                <a:solidFill>
                  <a:srgbClr val="000000"/>
                </a:solidFill>
                <a:effectLst/>
                <a:latin typeface="Arial"/>
                <a:ea typeface="Arial"/>
                <a:cs typeface="Arial"/>
                <a:sym typeface="Arial"/>
              </a:rPr>
              <a:t>consommation</a:t>
            </a:r>
            <a:r>
              <a:rPr lang="en-GB" sz="1200" b="0" i="0" u="none" strike="noStrike" cap="none" dirty="0">
                <a:solidFill>
                  <a:srgbClr val="000000"/>
                </a:solidFill>
                <a:effectLst/>
                <a:latin typeface="Arial"/>
                <a:ea typeface="Arial"/>
                <a:cs typeface="Arial"/>
                <a:sym typeface="Arial"/>
              </a:rPr>
              <a:t>.</a:t>
            </a:r>
          </a:p>
          <a:p>
            <a:pPr marL="158750"/>
            <a:endParaRPr lang="en-GB" dirty="0">
              <a:cs typeface="Calibri"/>
            </a:endParaRPr>
          </a:p>
          <a:p>
            <a:pPr marL="158750"/>
            <a:r>
              <a:rPr lang="en-GB" sz="1200" b="0" i="0" u="none" strike="noStrike" cap="none" dirty="0">
                <a:solidFill>
                  <a:srgbClr val="000000"/>
                </a:solidFill>
                <a:effectLst/>
                <a:latin typeface="Arial"/>
                <a:ea typeface="Arial"/>
                <a:cs typeface="Arial"/>
                <a:sym typeface="Arial"/>
              </a:rPr>
              <a:t>Il faut </a:t>
            </a:r>
            <a:r>
              <a:rPr lang="en-GB" sz="1200" b="0" i="0" u="none" strike="noStrike" cap="none" dirty="0" err="1">
                <a:solidFill>
                  <a:srgbClr val="000000"/>
                </a:solidFill>
                <a:effectLst/>
                <a:latin typeface="Arial"/>
                <a:ea typeface="Arial"/>
                <a:cs typeface="Arial"/>
                <a:sym typeface="Arial"/>
              </a:rPr>
              <a:t>répondre</a:t>
            </a:r>
            <a:r>
              <a:rPr lang="en-GB" sz="1200" b="0" i="0" u="none" strike="noStrike" cap="none" dirty="0">
                <a:solidFill>
                  <a:srgbClr val="000000"/>
                </a:solidFill>
                <a:effectLst/>
                <a:latin typeface="Arial"/>
                <a:ea typeface="Arial"/>
                <a:cs typeface="Arial"/>
                <a:sym typeface="Arial"/>
              </a:rPr>
              <a:t> à </a:t>
            </a:r>
            <a:r>
              <a:rPr lang="en-GB" dirty="0">
                <a:solidFill>
                  <a:srgbClr val="000000"/>
                </a:solidFill>
                <a:latin typeface="Arial"/>
                <a:ea typeface="Arial"/>
                <a:cs typeface="Arial"/>
                <a:sym typeface="Arial"/>
              </a:rPr>
              <a:t>trois </a:t>
            </a:r>
            <a:r>
              <a:rPr lang="en-GB" sz="1200" b="0" i="0" u="none" strike="noStrike" cap="none" dirty="0">
                <a:solidFill>
                  <a:srgbClr val="000000"/>
                </a:solidFill>
                <a:effectLst/>
                <a:latin typeface="Arial"/>
                <a:ea typeface="Arial"/>
                <a:cs typeface="Arial"/>
                <a:sym typeface="Arial"/>
              </a:rPr>
              <a:t>questions clés pour évaluer la capacité technique des sources de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du côté de la </a:t>
            </a:r>
            <a:r>
              <a:rPr lang="en-GB" sz="1200" b="0" i="0" u="none" strike="noStrike" cap="none" dirty="0" err="1">
                <a:solidFill>
                  <a:srgbClr val="000000"/>
                </a:solidFill>
                <a:effectLst/>
                <a:latin typeface="Arial"/>
                <a:ea typeface="Arial"/>
                <a:cs typeface="Arial"/>
                <a:sym typeface="Arial"/>
              </a:rPr>
              <a:t>demande</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Quelle </a:t>
            </a:r>
            <a:r>
              <a:rPr lang="en-GB" sz="1200" b="0" i="0" u="none" strike="noStrike" cap="none" dirty="0" err="1">
                <a:solidFill>
                  <a:srgbClr val="000000"/>
                </a:solidFill>
                <a:effectLst/>
                <a:latin typeface="Arial"/>
                <a:ea typeface="Arial"/>
                <a:cs typeface="Arial"/>
                <a:sym typeface="Arial"/>
              </a:rPr>
              <a:t>est</a:t>
            </a:r>
            <a:r>
              <a:rPr lang="en-GB" sz="1200" b="0" i="0" u="none" strike="noStrike" cap="none" dirty="0">
                <a:solidFill>
                  <a:srgbClr val="000000"/>
                </a:solidFill>
                <a:effectLst/>
                <a:latin typeface="Arial"/>
                <a:ea typeface="Arial"/>
                <a:cs typeface="Arial"/>
                <a:sym typeface="Arial"/>
              </a:rPr>
              <a:t> le </a:t>
            </a:r>
            <a:r>
              <a:rPr lang="en-GB" sz="1200" b="0" i="0" u="none" strike="noStrike" cap="none" dirty="0" err="1">
                <a:solidFill>
                  <a:srgbClr val="000000"/>
                </a:solidFill>
                <a:effectLst/>
                <a:latin typeface="Arial"/>
                <a:ea typeface="Arial"/>
                <a:cs typeface="Arial"/>
                <a:sym typeface="Arial"/>
              </a:rPr>
              <a:t>niveau</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potentiel</a:t>
            </a:r>
            <a:r>
              <a:rPr lang="en-GB" sz="1200" b="0" i="0" u="none" strike="noStrike" cap="none" dirty="0">
                <a:solidFill>
                  <a:srgbClr val="000000"/>
                </a:solidFill>
                <a:effectLst/>
                <a:latin typeface="Arial"/>
                <a:ea typeface="Arial"/>
                <a:cs typeface="Arial"/>
                <a:sym typeface="Arial"/>
              </a:rPr>
              <a:t>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totale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pouvant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être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réduite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ou</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déplacée</a:t>
            </a:r>
            <a:r>
              <a:rPr lang="en-GB" sz="1200" b="0" i="0" u="none" strike="noStrike" cap="none" dirty="0">
                <a:solidFill>
                  <a:srgbClr val="000000"/>
                </a:solidFill>
                <a:effectLst/>
                <a:latin typeface="Arial"/>
                <a:ea typeface="Arial"/>
                <a:cs typeface="Arial"/>
                <a:sym typeface="Arial"/>
              </a:rPr>
              <a:t> ?</a:t>
            </a:r>
          </a:p>
          <a:p>
            <a:pPr marL="158750"/>
            <a:r>
              <a:rPr lang="en-GB" sz="1200" b="0" i="0" u="none" strike="noStrike" cap="none" dirty="0">
                <a:solidFill>
                  <a:srgbClr val="000000"/>
                </a:solidFill>
                <a:effectLst/>
                <a:latin typeface="Arial"/>
                <a:ea typeface="Arial"/>
                <a:cs typeface="Arial"/>
                <a:sym typeface="Arial"/>
              </a:rPr>
              <a:t>- À quelle vitesse la demande peut-elle être </a:t>
            </a:r>
            <a:r>
              <a:rPr lang="en-GB" dirty="0">
                <a:solidFill>
                  <a:srgbClr val="000000"/>
                </a:solidFill>
                <a:latin typeface="Arial"/>
                <a:ea typeface="Arial"/>
                <a:cs typeface="Arial"/>
                <a:sym typeface="Arial"/>
              </a:rPr>
              <a:t>réduite </a:t>
            </a:r>
            <a:r>
              <a:rPr lang="en-GB" b="0" dirty="0">
                <a:solidFill>
                  <a:srgbClr val="000000"/>
                </a:solidFill>
                <a:latin typeface="Arial"/>
                <a:ea typeface="Arial"/>
                <a:cs typeface="Arial"/>
                <a:sym typeface="Arial"/>
              </a:rPr>
              <a:t>ou </a:t>
            </a:r>
            <a:r>
              <a:rPr lang="en-GB" dirty="0">
                <a:solidFill>
                  <a:srgbClr val="000000"/>
                </a:solidFill>
                <a:latin typeface="Arial"/>
                <a:ea typeface="Arial"/>
                <a:cs typeface="Arial"/>
                <a:sym typeface="Arial"/>
              </a:rPr>
              <a:t>déplacée </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a:r>
              <a:rPr lang="en-GB" sz="1200" b="0" i="0" u="none" strike="noStrike" cap="none" dirty="0">
                <a:solidFill>
                  <a:srgbClr val="000000"/>
                </a:solidFill>
                <a:effectLst/>
                <a:latin typeface="Arial"/>
                <a:ea typeface="Arial"/>
                <a:cs typeface="Arial"/>
                <a:sym typeface="Arial"/>
              </a:rPr>
              <a:t>- La durée de la </a:t>
            </a:r>
            <a:r>
              <a:rPr lang="en-GB" dirty="0">
                <a:solidFill>
                  <a:srgbClr val="000000"/>
                </a:solidFill>
                <a:latin typeface="Arial"/>
                <a:ea typeface="Arial"/>
                <a:cs typeface="Arial"/>
                <a:sym typeface="Arial"/>
              </a:rPr>
              <a:t>réduction ou du </a:t>
            </a:r>
            <a:r>
              <a:rPr lang="en-GB" dirty="0" err="1">
                <a:solidFill>
                  <a:srgbClr val="000000"/>
                </a:solidFill>
                <a:latin typeface="Arial"/>
                <a:ea typeface="Arial"/>
                <a:cs typeface="Arial"/>
                <a:sym typeface="Arial"/>
              </a:rPr>
              <a:t>déplacemen</a:t>
            </a:r>
            <a:r>
              <a:rPr lang="en-GB" sz="1200" b="0" i="0" u="none" strike="noStrike" cap="none" dirty="0" err="1">
                <a:solidFill>
                  <a:srgbClr val="000000"/>
                </a:solidFill>
                <a:effectLst/>
                <a:latin typeface="Arial"/>
                <a:ea typeface="Arial"/>
                <a:cs typeface="Arial"/>
                <a:sym typeface="Arial"/>
              </a:rPr>
              <a:t>t</a:t>
            </a:r>
            <a:r>
              <a:rPr lang="en-GB" sz="1200" b="0" i="0" u="none" strike="noStrike" cap="none" dirty="0">
                <a:solidFill>
                  <a:srgbClr val="000000"/>
                </a:solidFill>
                <a:effectLst/>
                <a:latin typeface="Arial"/>
                <a:ea typeface="Arial"/>
                <a:cs typeface="Arial"/>
                <a:sym typeface="Arial"/>
              </a:rPr>
              <a:t>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est-elle </a:t>
            </a:r>
            <a:r>
              <a:rPr lang="en-GB" sz="1200" b="0" i="0" u="none" strike="noStrike" cap="none" dirty="0" err="1">
                <a:solidFill>
                  <a:srgbClr val="000000"/>
                </a:solidFill>
                <a:effectLst/>
                <a:latin typeface="Arial"/>
                <a:ea typeface="Arial"/>
                <a:cs typeface="Arial"/>
                <a:sym typeface="Arial"/>
              </a:rPr>
              <a:t>limitée</a:t>
            </a:r>
            <a:r>
              <a:rPr lang="en-GB" sz="1200" b="0" i="0" u="none" strike="noStrike" cap="none" dirty="0">
                <a:solidFill>
                  <a:srgbClr val="000000"/>
                </a:solidFill>
                <a:effectLst/>
                <a:latin typeface="Arial"/>
                <a:ea typeface="Arial"/>
                <a:cs typeface="Arial"/>
                <a:sym typeface="Arial"/>
              </a:rPr>
              <a:t> </a:t>
            </a:r>
            <a:r>
              <a:rPr lang="en-GB" dirty="0">
                <a:solidFill>
                  <a:srgbClr val="000000"/>
                </a:solidFill>
                <a:latin typeface="Arial"/>
                <a:ea typeface="Arial"/>
                <a:cs typeface="Arial"/>
                <a:sym typeface="Arial"/>
              </a:rPr>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702771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Les consommateurs qui </a:t>
            </a:r>
            <a:r>
              <a:rPr lang="en-GB" sz="1200" b="0" i="0" u="none" strike="noStrike" cap="none" dirty="0" err="1">
                <a:solidFill>
                  <a:srgbClr val="000000"/>
                </a:solidFill>
                <a:effectLst/>
                <a:latin typeface="Arial"/>
                <a:ea typeface="Arial"/>
                <a:cs typeface="Arial"/>
                <a:sym typeface="Arial"/>
              </a:rPr>
              <a:t>participent</a:t>
            </a:r>
            <a:r>
              <a:rPr lang="en-GB" b="0" dirty="0">
                <a:solidFill>
                  <a:srgbClr val="000000"/>
                </a:solidFill>
                <a:latin typeface="Arial"/>
                <a:ea typeface="Arial"/>
                <a:cs typeface="Arial"/>
                <a:sym typeface="Arial"/>
              </a:rPr>
              <a:t> à la </a:t>
            </a:r>
            <a:r>
              <a:rPr lang="en-GB" dirty="0">
                <a:solidFill>
                  <a:srgbClr val="000000"/>
                </a:solidFill>
                <a:latin typeface="Arial"/>
                <a:ea typeface="Arial"/>
                <a:cs typeface="Arial"/>
                <a:sym typeface="Arial"/>
              </a:rPr>
              <a:t>gestion de la </a:t>
            </a:r>
            <a:r>
              <a:rPr lang="en-GB" sz="1200" b="0" i="0" u="none" strike="noStrike" cap="none" dirty="0">
                <a:solidFill>
                  <a:srgbClr val="000000"/>
                </a:solidFill>
                <a:effectLst/>
                <a:latin typeface="Arial"/>
                <a:ea typeface="Arial"/>
                <a:cs typeface="Arial"/>
                <a:sym typeface="Arial"/>
              </a:rPr>
              <a:t>demande sont de tailles diverses, allant des consommateurs </a:t>
            </a:r>
            <a:r>
              <a:rPr lang="en-GB" dirty="0">
                <a:solidFill>
                  <a:srgbClr val="000000"/>
                </a:solidFill>
                <a:latin typeface="Arial"/>
                <a:ea typeface="Arial"/>
                <a:cs typeface="Arial"/>
                <a:sym typeface="Arial"/>
              </a:rPr>
              <a:t>résidentiels </a:t>
            </a:r>
            <a:r>
              <a:rPr lang="en-GB" b="0" dirty="0">
                <a:solidFill>
                  <a:srgbClr val="000000"/>
                </a:solidFill>
                <a:latin typeface="Arial"/>
                <a:ea typeface="Arial"/>
                <a:cs typeface="Arial"/>
                <a:sym typeface="Arial"/>
              </a:rPr>
              <a:t>et </a:t>
            </a:r>
            <a:r>
              <a:rPr lang="en-GB" sz="1200" b="0" i="0" u="none" strike="noStrike" cap="none" dirty="0">
                <a:solidFill>
                  <a:srgbClr val="000000"/>
                </a:solidFill>
                <a:effectLst/>
                <a:latin typeface="Arial"/>
                <a:ea typeface="Arial"/>
                <a:cs typeface="Arial"/>
                <a:sym typeface="Arial"/>
              </a:rPr>
              <a:t>commerciaux individuels aux grands consommateurs industriels</a:t>
            </a:r>
            <a:r>
              <a:rPr lang="en-GB" dirty="0">
                <a:solidFill>
                  <a:srgbClr val="000000"/>
                </a:solidFill>
                <a:latin typeface="Arial"/>
                <a:ea typeface="Arial"/>
                <a:cs typeface="Arial"/>
                <a:sym typeface="Arial"/>
              </a:rPr>
              <a:t>. Ils </a:t>
            </a:r>
            <a:r>
              <a:rPr lang="en-GB" sz="1200" b="0" i="0" u="none" strike="noStrike" cap="none" dirty="0">
                <a:solidFill>
                  <a:srgbClr val="000000"/>
                </a:solidFill>
                <a:effectLst/>
                <a:latin typeface="Arial"/>
                <a:ea typeface="Arial"/>
                <a:cs typeface="Arial"/>
                <a:sym typeface="Arial"/>
              </a:rPr>
              <a:t>sont situés dans différentes zones du réseau électrique. L'un des principaux défis de la participation à la gestion de la demande consiste à coordonner des charges de tailles </a:t>
            </a:r>
            <a:r>
              <a:rPr lang="en-GB" sz="1200" b="0" i="0" u="none" strike="noStrike" cap="none" dirty="0" err="1">
                <a:solidFill>
                  <a:srgbClr val="000000"/>
                </a:solidFill>
                <a:effectLst/>
                <a:latin typeface="Arial"/>
                <a:ea typeface="Arial"/>
                <a:cs typeface="Arial"/>
                <a:sym typeface="Arial"/>
              </a:rPr>
              <a:t>diverses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afin</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satisfaire</a:t>
            </a:r>
            <a:r>
              <a:rPr lang="en-GB" sz="1200" b="0" i="0" u="none" strike="noStrike" cap="none" dirty="0">
                <a:solidFill>
                  <a:srgbClr val="000000"/>
                </a:solidFill>
                <a:effectLst/>
                <a:latin typeface="Arial"/>
                <a:ea typeface="Arial"/>
                <a:cs typeface="Arial"/>
                <a:sym typeface="Arial"/>
              </a:rPr>
              <a:t> les taux de réponse requis </a:t>
            </a:r>
            <a:r>
              <a:rPr lang="en-GB" sz="1200" b="0" i="0" u="none" strike="noStrike" cap="none" dirty="0" err="1">
                <a:solidFill>
                  <a:srgbClr val="000000"/>
                </a:solidFill>
                <a:effectLst/>
                <a:latin typeface="Arial"/>
                <a:ea typeface="Arial"/>
                <a:cs typeface="Arial"/>
                <a:sym typeface="Arial"/>
              </a:rPr>
              <a:t>ou</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réduire</a:t>
            </a:r>
            <a:r>
              <a:rPr lang="en-GB" sz="1200" b="0" i="0" u="none" strike="noStrike" cap="none" dirty="0">
                <a:solidFill>
                  <a:srgbClr val="000000"/>
                </a:solidFill>
                <a:effectLst/>
                <a:latin typeface="Arial"/>
                <a:ea typeface="Arial"/>
                <a:cs typeface="Arial"/>
                <a:sym typeface="Arial"/>
              </a:rPr>
              <a:t> la </a:t>
            </a:r>
            <a:r>
              <a:rPr lang="en-GB" sz="1200" b="0" i="0" u="none" strike="noStrike" cap="none" dirty="0" err="1">
                <a:solidFill>
                  <a:srgbClr val="000000"/>
                </a:solidFill>
                <a:effectLst/>
                <a:latin typeface="Arial"/>
                <a:ea typeface="Arial"/>
                <a:cs typeface="Arial"/>
                <a:sym typeface="Arial"/>
              </a:rPr>
              <a:t>capacité</a:t>
            </a:r>
            <a:r>
              <a:rPr lang="en-GB" sz="1200" b="0" i="0" u="none" strike="noStrike" cap="none" dirty="0">
                <a:solidFill>
                  <a:srgbClr val="000000"/>
                </a:solidFill>
                <a:effectLst/>
                <a:latin typeface="Arial"/>
                <a:ea typeface="Arial"/>
                <a:cs typeface="Arial"/>
                <a:sym typeface="Arial"/>
              </a:rPr>
              <a:t> aux </a:t>
            </a:r>
            <a:r>
              <a:rPr lang="en-GB" sz="1200" b="0" i="0" u="none" strike="noStrike" cap="none" dirty="0" err="1">
                <a:solidFill>
                  <a:srgbClr val="000000"/>
                </a:solidFill>
                <a:effectLst/>
                <a:latin typeface="Arial"/>
                <a:ea typeface="Arial"/>
                <a:cs typeface="Arial"/>
                <a:sym typeface="Arial"/>
              </a:rPr>
              <a:t>endroits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appropriés</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sym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dirty="0">
                <a:solidFill>
                  <a:srgbClr val="000000"/>
                </a:solidFill>
                <a:latin typeface="Arial"/>
                <a:ea typeface="Arial"/>
                <a:cs typeface="Arial"/>
                <a:sym typeface="Arial"/>
              </a:rPr>
              <a:t>L'un des </a:t>
            </a:r>
            <a:r>
              <a:rPr lang="en-GB" sz="1200" b="0" i="0" u="none" strike="noStrike" cap="none" dirty="0">
                <a:solidFill>
                  <a:srgbClr val="000000"/>
                </a:solidFill>
                <a:effectLst/>
                <a:latin typeface="Arial"/>
                <a:ea typeface="Arial"/>
                <a:cs typeface="Arial"/>
                <a:sym typeface="Arial"/>
              </a:rPr>
              <a:t>moyens d'</a:t>
            </a:r>
            <a:r>
              <a:rPr lang="en-GB" dirty="0">
                <a:solidFill>
                  <a:srgbClr val="000000"/>
                </a:solidFill>
                <a:latin typeface="Arial"/>
                <a:ea typeface="Arial"/>
                <a:cs typeface="Arial"/>
                <a:sym typeface="Arial"/>
              </a:rPr>
              <a:t>accroître la </a:t>
            </a:r>
            <a:r>
              <a:rPr lang="en-GB" sz="1200" b="0" i="0" u="none" strike="noStrike" cap="none" dirty="0">
                <a:solidFill>
                  <a:srgbClr val="000000"/>
                </a:solidFill>
                <a:effectLst/>
                <a:latin typeface="Arial"/>
                <a:ea typeface="Arial"/>
                <a:cs typeface="Arial"/>
                <a:sym typeface="Arial"/>
              </a:rPr>
              <a:t>réactivité consiste à regrouper la demande d'utilisateurs finaux de différentes </a:t>
            </a:r>
            <a:r>
              <a:rPr lang="en-GB" dirty="0">
                <a:solidFill>
                  <a:srgbClr val="000000"/>
                </a:solidFill>
                <a:latin typeface="Arial"/>
                <a:ea typeface="Arial"/>
                <a:cs typeface="Arial"/>
                <a:sym typeface="Arial"/>
              </a:rPr>
              <a:t>tailles </a:t>
            </a:r>
            <a:r>
              <a:rPr lang="en-GB" sz="1200" b="0" i="0" u="none" strike="noStrike" cap="none" dirty="0">
                <a:solidFill>
                  <a:srgbClr val="000000"/>
                </a:solidFill>
                <a:effectLst/>
                <a:latin typeface="Arial"/>
                <a:ea typeface="Arial"/>
                <a:cs typeface="Arial"/>
                <a:sym typeface="Arial"/>
              </a:rPr>
              <a:t>pour former un bloc de demande plus important. Les agrégateurs sont des entreprises qui passent des contrats avec différents utilisateurs finaux et propriétaires de ressources énergétiques distribuées pour contrôler leurs actifs en leur nom. Les agrégateurs agissent alors en tant que participants au marché de l'électricité et des services auxiliaires en contrôlant les actifs appartenant aux </a:t>
            </a:r>
            <a:r>
              <a:rPr lang="en-GB" sz="1200" b="0" i="0" u="none" strike="noStrike" cap="none" dirty="0" err="1">
                <a:solidFill>
                  <a:srgbClr val="000000"/>
                </a:solidFill>
                <a:effectLst/>
                <a:latin typeface="Arial"/>
                <a:ea typeface="Arial"/>
                <a:cs typeface="Arial"/>
                <a:sym typeface="Arial"/>
              </a:rPr>
              <a:t>utilisateurs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finaux</a:t>
            </a:r>
            <a:r>
              <a:rPr lang="en-GB" sz="1200" b="0" i="0" u="none" strike="noStrike" cap="none" dirty="0">
                <a:solidFill>
                  <a:srgbClr val="000000"/>
                </a:solidFill>
                <a:effectLst/>
                <a:latin typeface="Arial"/>
                <a:ea typeface="Arial"/>
                <a:cs typeface="Arial"/>
                <a:sym typeface="Arial"/>
              </a:rPr>
              <a:t>. À </a:t>
            </a:r>
            <a:r>
              <a:rPr lang="en-GB" sz="1200" b="0" i="0" u="none" strike="noStrike" cap="none" dirty="0" err="1">
                <a:solidFill>
                  <a:srgbClr val="000000"/>
                </a:solidFill>
                <a:effectLst/>
                <a:latin typeface="Arial"/>
                <a:ea typeface="Arial"/>
                <a:cs typeface="Arial"/>
                <a:sym typeface="Arial"/>
              </a:rPr>
              <a:t>cette</a:t>
            </a:r>
            <a:r>
              <a:rPr lang="en-GB" sz="1200" b="0" i="0" u="none" strike="noStrike" cap="none" dirty="0">
                <a:solidFill>
                  <a:srgbClr val="000000"/>
                </a:solidFill>
                <a:effectLst/>
                <a:latin typeface="Arial"/>
                <a:ea typeface="Arial"/>
                <a:cs typeface="Arial"/>
                <a:sym typeface="Arial"/>
              </a:rPr>
              <a:t> fin, les agrégateurs pourraient utiliser des compteurs ou des appareils intelligents capables de répondre automatiquement aux signaux de prix émis par le </a:t>
            </a:r>
            <a:r>
              <a:rPr lang="en-GB" sz="1200" b="0" i="0" u="none" strike="noStrike" cap="none" dirty="0" err="1">
                <a:solidFill>
                  <a:srgbClr val="000000"/>
                </a:solidFill>
                <a:effectLst/>
                <a:latin typeface="Arial"/>
                <a:ea typeface="Arial"/>
                <a:cs typeface="Arial"/>
                <a:sym typeface="Arial"/>
              </a:rPr>
              <a:t>système</a:t>
            </a:r>
            <a:r>
              <a:rPr lang="en-GB" dirty="0">
                <a:solidFill>
                  <a:srgbClr val="000000"/>
                </a:solidFill>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Une autre mesure visant à faciliter la participation à la gestion de la demande consiste à adopter des tarifs en fonction de l'heure de consommation qui varient en fonction des prix du marché de </a:t>
            </a:r>
            <a:r>
              <a:rPr lang="en-GB" sz="1200" b="0" i="0" u="none" strike="noStrike" cap="none" dirty="0" err="1">
                <a:solidFill>
                  <a:srgbClr val="000000"/>
                </a:solidFill>
                <a:effectLst/>
                <a:latin typeface="Arial"/>
                <a:ea typeface="Arial"/>
                <a:cs typeface="Arial"/>
                <a:sym typeface="Arial"/>
              </a:rPr>
              <a:t>l'électricité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afin</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favoriser</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une</a:t>
            </a:r>
            <a:r>
              <a:rPr lang="en-GB" sz="1200" b="0" i="0" u="none" strike="noStrike" cap="none" dirty="0">
                <a:solidFill>
                  <a:srgbClr val="000000"/>
                </a:solidFill>
                <a:effectLst/>
                <a:latin typeface="Arial"/>
                <a:ea typeface="Arial"/>
                <a:cs typeface="Arial"/>
                <a:sym typeface="Arial"/>
              </a:rPr>
              <a:t> reduction de la consommation pendant les heures de pointe. La tarification en fonction de l'heure d'utilisation peut également </a:t>
            </a:r>
            <a:r>
              <a:rPr lang="en-GB" sz="1200" b="0" i="0" u="none" strike="noStrike" cap="none" dirty="0" err="1">
                <a:solidFill>
                  <a:srgbClr val="000000"/>
                </a:solidFill>
                <a:effectLst/>
                <a:latin typeface="Arial"/>
                <a:ea typeface="Arial"/>
                <a:cs typeface="Arial"/>
                <a:sym typeface="Arial"/>
              </a:rPr>
              <a:t>soutenir</a:t>
            </a:r>
            <a:r>
              <a:rPr lang="en-GB" sz="1200" b="0" i="0" u="none" strike="noStrike" cap="none" dirty="0">
                <a:solidFill>
                  <a:srgbClr val="000000"/>
                </a:solidFill>
                <a:effectLst/>
                <a:latin typeface="Arial"/>
                <a:ea typeface="Arial"/>
                <a:cs typeface="Arial"/>
                <a:sym typeface="Arial"/>
              </a:rPr>
              <a:t> les ÉRV</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en augmentant la demande en cas de </a:t>
            </a:r>
            <a:r>
              <a:rPr lang="en-GB" dirty="0">
                <a:solidFill>
                  <a:srgbClr val="000000"/>
                </a:solidFill>
                <a:latin typeface="Arial"/>
                <a:ea typeface="Arial"/>
                <a:cs typeface="Arial"/>
                <a:sym typeface="Arial"/>
              </a:rPr>
              <a:t>surproduction </a:t>
            </a:r>
            <a:r>
              <a:rPr lang="en-GB" sz="1200" b="0" i="0" u="none" strike="noStrike" cap="none" dirty="0">
                <a:solidFill>
                  <a:srgbClr val="000000"/>
                </a:solidFill>
                <a:effectLst/>
                <a:latin typeface="Arial"/>
                <a:ea typeface="Arial"/>
                <a:cs typeface="Arial"/>
                <a:sym typeface="Arial"/>
              </a:rPr>
              <a:t>et en ajustant la demande pour </a:t>
            </a:r>
            <a:r>
              <a:rPr lang="en-GB" sz="1200" b="0" i="0" u="none" strike="noStrike" cap="none" dirty="0" err="1">
                <a:solidFill>
                  <a:srgbClr val="000000"/>
                </a:solidFill>
                <a:effectLst/>
                <a:latin typeface="Arial"/>
                <a:ea typeface="Arial"/>
                <a:cs typeface="Arial"/>
                <a:sym typeface="Arial"/>
              </a:rPr>
              <a:t>réduire</a:t>
            </a:r>
            <a:r>
              <a:rPr lang="en-GB" sz="1200" b="0" i="0" u="none" strike="noStrike" cap="none" dirty="0">
                <a:solidFill>
                  <a:srgbClr val="000000"/>
                </a:solidFill>
                <a:effectLst/>
                <a:latin typeface="Arial"/>
                <a:ea typeface="Arial"/>
                <a:cs typeface="Arial"/>
                <a:sym typeface="Arial"/>
              </a:rPr>
              <a:t> les augmentations de charge nette. Il </a:t>
            </a:r>
            <a:r>
              <a:rPr lang="en-GB" sz="1200" b="0" i="0" u="none" strike="noStrike" cap="none" dirty="0" err="1">
                <a:solidFill>
                  <a:srgbClr val="000000"/>
                </a:solidFill>
                <a:effectLst/>
                <a:latin typeface="Arial"/>
                <a:ea typeface="Arial"/>
                <a:cs typeface="Arial"/>
                <a:sym typeface="Arial"/>
              </a:rPr>
              <a:t>en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résulte</a:t>
            </a:r>
            <a:r>
              <a:rPr lang="en-GB" sz="1200" b="0" i="0" u="none" strike="noStrike" cap="none" dirty="0">
                <a:solidFill>
                  <a:srgbClr val="000000"/>
                </a:solidFill>
                <a:effectLst/>
                <a:latin typeface="Arial"/>
                <a:ea typeface="Arial"/>
                <a:cs typeface="Arial"/>
                <a:sym typeface="Arial"/>
              </a:rPr>
              <a:t> que le besoin de capacité de pointe </a:t>
            </a:r>
            <a:r>
              <a:rPr lang="en-GB" sz="1200" b="0" i="0" u="none" strike="noStrike" cap="none" dirty="0" err="1">
                <a:solidFill>
                  <a:srgbClr val="000000"/>
                </a:solidFill>
                <a:effectLst/>
                <a:latin typeface="Arial"/>
                <a:ea typeface="Arial"/>
                <a:cs typeface="Arial"/>
                <a:sym typeface="Arial"/>
              </a:rPr>
              <a:t>conventionnelle</a:t>
            </a:r>
            <a:r>
              <a:rPr lang="en-GB" sz="1200" b="0" i="0" u="none" strike="noStrike" cap="none" dirty="0">
                <a:solidFill>
                  <a:srgbClr val="000000"/>
                </a:solidFill>
                <a:effectLst/>
                <a:latin typeface="Arial"/>
                <a:ea typeface="Arial"/>
                <a:cs typeface="Arial"/>
                <a:sym typeface="Arial"/>
              </a:rPr>
              <a:t> du système électrique et le cycle des générations thermiques diminuent. Comme pour les autres ressources, la capacité maximale de réponse à la demande est limitée. L'efficacité économique et technique de la participation à la gestion de la demande est </a:t>
            </a:r>
            <a:r>
              <a:rPr lang="en-GB" dirty="0">
                <a:solidFill>
                  <a:srgbClr val="000000"/>
                </a:solidFill>
                <a:latin typeface="Arial"/>
                <a:ea typeface="Arial"/>
                <a:cs typeface="Arial"/>
                <a:sym typeface="Arial"/>
              </a:rPr>
              <a:t>maximale </a:t>
            </a:r>
            <a:r>
              <a:rPr lang="en-GB" sz="1200" b="0" i="0" u="none" strike="noStrike" cap="none" dirty="0">
                <a:solidFill>
                  <a:srgbClr val="000000"/>
                </a:solidFill>
                <a:effectLst/>
                <a:latin typeface="Arial"/>
                <a:ea typeface="Arial"/>
                <a:cs typeface="Arial"/>
                <a:sym typeface="Arial"/>
              </a:rPr>
              <a:t>au cours des premières phases et </a:t>
            </a:r>
            <a:r>
              <a:rPr lang="en-GB" dirty="0">
                <a:solidFill>
                  <a:srgbClr val="000000"/>
                </a:solidFill>
                <a:latin typeface="Arial"/>
                <a:ea typeface="Arial"/>
                <a:cs typeface="Arial"/>
                <a:sym typeface="Arial"/>
              </a:rPr>
              <a:t>diminue </a:t>
            </a:r>
            <a:r>
              <a:rPr lang="en-GB" sz="1200" b="0" i="0" u="none" strike="noStrike" cap="none" dirty="0">
                <a:solidFill>
                  <a:srgbClr val="000000"/>
                </a:solidFill>
                <a:effectLst/>
                <a:latin typeface="Arial"/>
                <a:ea typeface="Arial"/>
                <a:cs typeface="Arial"/>
                <a:sym typeface="Arial"/>
              </a:rPr>
              <a:t>au fur et à mesure que cette capacité </a:t>
            </a:r>
            <a:r>
              <a:rPr lang="en-GB" sz="1200" b="0" i="0" u="none" strike="noStrike" cap="none" dirty="0" err="1">
                <a:solidFill>
                  <a:srgbClr val="000000"/>
                </a:solidFill>
                <a:effectLst/>
                <a:latin typeface="Arial"/>
                <a:ea typeface="Arial"/>
                <a:cs typeface="Arial"/>
                <a:sym typeface="Arial"/>
              </a:rPr>
              <a:t>augmente</a:t>
            </a:r>
            <a:r>
              <a:rPr lang="en-GB" dirty="0">
                <a:solidFill>
                  <a:srgbClr val="000000"/>
                </a:solidFill>
                <a:latin typeface="Arial"/>
                <a:ea typeface="Arial"/>
                <a:cs typeface="Arial"/>
                <a:sym typeface="Arial"/>
              </a:rPr>
              <a:t>.</a:t>
            </a:r>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188776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L'électrification est un élément essentiel de la transition énergétique. Si l'électrification et le couplage des secteurs </a:t>
            </a:r>
            <a:r>
              <a:rPr lang="en-GB" sz="1200" kern="1200" dirty="0" err="1">
                <a:solidFill>
                  <a:schemeClr val="tx1"/>
                </a:solidFill>
                <a:effectLst/>
                <a:latin typeface="+mn-lt"/>
                <a:ea typeface="+mn-ea"/>
                <a:cs typeface="+mn-cs"/>
              </a:rPr>
              <a:t>s'effectuent</a:t>
            </a:r>
            <a:r>
              <a:rPr lang="en-GB" sz="1200" kern="1200" dirty="0">
                <a:solidFill>
                  <a:schemeClr val="tx1"/>
                </a:solidFill>
                <a:effectLst/>
                <a:latin typeface="+mn-lt"/>
                <a:ea typeface="+mn-ea"/>
                <a:cs typeface="+mn-cs"/>
              </a:rPr>
              <a:t> de façon </a:t>
            </a:r>
            <a:r>
              <a:rPr lang="en-GB" sz="1200" kern="1200" dirty="0" err="1">
                <a:solidFill>
                  <a:schemeClr val="tx1"/>
                </a:solidFill>
                <a:effectLst/>
                <a:latin typeface="+mn-lt"/>
                <a:ea typeface="+mn-ea"/>
                <a:cs typeface="+mn-cs"/>
              </a:rPr>
              <a:t>gérable</a:t>
            </a:r>
            <a:r>
              <a:rPr lang="en-GB" sz="1200" kern="1200" dirty="0">
                <a:solidFill>
                  <a:schemeClr val="tx1"/>
                </a:solidFill>
                <a:effectLst/>
                <a:latin typeface="+mn-lt"/>
                <a:ea typeface="+mn-ea"/>
                <a:cs typeface="+mn-cs"/>
              </a:rPr>
              <a:t>, la </a:t>
            </a:r>
            <a:r>
              <a:rPr lang="en-GB" sz="1200" kern="1200" dirty="0" err="1">
                <a:solidFill>
                  <a:schemeClr val="tx1"/>
                </a:solidFill>
                <a:effectLst/>
                <a:latin typeface="+mn-lt"/>
                <a:ea typeface="+mn-ea"/>
                <a:cs typeface="+mn-cs"/>
              </a:rPr>
              <a:t>demande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d’électricité</a:t>
            </a:r>
            <a:r>
              <a:rPr lang="en-GB" sz="1200" kern="1200" dirty="0">
                <a:solidFill>
                  <a:schemeClr val="tx1"/>
                </a:solidFill>
                <a:effectLst/>
                <a:latin typeface="+mn-lt"/>
                <a:ea typeface="+mn-ea"/>
                <a:cs typeface="+mn-cs"/>
              </a:rPr>
              <a:t> peut être une source de </a:t>
            </a:r>
            <a:r>
              <a:rPr lang="en-GB" sz="1200" kern="1200" dirty="0" err="1">
                <a:solidFill>
                  <a:schemeClr val="tx1"/>
                </a:solidFill>
                <a:effectLst/>
                <a:latin typeface="+mn-lt"/>
                <a:ea typeface="+mn-ea"/>
                <a:cs typeface="+mn-cs"/>
              </a:rPr>
              <a:t>flexibilité</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Le couplage des secteurs de la chaleur et de l'électricité par le biais de l'électrification de la chaleur peut augmenter la demande d'électricité de pointe et les exigences de montée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puissance et, </a:t>
            </a:r>
            <a:r>
              <a:rPr lang="en-GB" sz="1200" kern="1200" dirty="0" err="1">
                <a:solidFill>
                  <a:schemeClr val="tx1"/>
                </a:solidFill>
                <a:effectLst/>
                <a:latin typeface="+mn-lt"/>
                <a:ea typeface="+mn-ea"/>
                <a:cs typeface="+mn-cs"/>
              </a:rPr>
              <a:t>s’il</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n’est</a:t>
            </a:r>
            <a:r>
              <a:rPr lang="en-GB" sz="1200" kern="1200" dirty="0">
                <a:solidFill>
                  <a:schemeClr val="tx1"/>
                </a:solidFill>
                <a:effectLst/>
                <a:latin typeface="+mn-lt"/>
                <a:ea typeface="+mn-ea"/>
                <a:cs typeface="+mn-cs"/>
              </a:rPr>
              <a:t> pas </a:t>
            </a:r>
            <a:r>
              <a:rPr lang="en-GB" sz="1200" kern="1200" dirty="0" err="1">
                <a:solidFill>
                  <a:schemeClr val="tx1"/>
                </a:solidFill>
                <a:effectLst/>
                <a:latin typeface="+mn-lt"/>
                <a:ea typeface="+mn-ea"/>
                <a:cs typeface="+mn-cs"/>
              </a:rPr>
              <a:t>soigneusement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planifié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ainsi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ajouter</a:t>
            </a:r>
            <a:r>
              <a:rPr lang="en-GB" sz="1200" kern="1200" dirty="0">
                <a:solidFill>
                  <a:schemeClr val="tx1"/>
                </a:solidFill>
                <a:effectLst/>
                <a:latin typeface="+mn-lt"/>
                <a:ea typeface="+mn-ea"/>
                <a:cs typeface="+mn-cs"/>
              </a:rPr>
              <a:t> des risques de </a:t>
            </a:r>
            <a:r>
              <a:rPr lang="en-GB" sz="1200" kern="1200" dirty="0" err="1">
                <a:solidFill>
                  <a:schemeClr val="tx1"/>
                </a:solidFill>
                <a:effectLst/>
                <a:latin typeface="+mn-lt"/>
                <a:ea typeface="+mn-ea"/>
                <a:cs typeface="+mn-cs"/>
              </a:rPr>
              <a:t>fiabilité</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additionnels</a:t>
            </a:r>
            <a:r>
              <a:rPr lang="en-GB" sz="1200" kern="1200" dirty="0">
                <a:solidFill>
                  <a:schemeClr val="tx1"/>
                </a:solidFill>
                <a:effectLst/>
                <a:latin typeface="+mn-lt"/>
                <a:ea typeface="+mn-ea"/>
                <a:cs typeface="+mn-cs"/>
              </a:rPr>
              <a:t> sur un </a:t>
            </a:r>
            <a:r>
              <a:rPr lang="en-GB" sz="1200" kern="1200" dirty="0" err="1">
                <a:solidFill>
                  <a:schemeClr val="tx1"/>
                </a:solidFill>
                <a:effectLst/>
                <a:latin typeface="+mn-lt"/>
                <a:ea typeface="+mn-ea"/>
                <a:cs typeface="+mn-cs"/>
              </a:rPr>
              <a:t>système</a:t>
            </a:r>
            <a:r>
              <a:rPr lang="en-GB" sz="1200" kern="1200" dirty="0">
                <a:solidFill>
                  <a:schemeClr val="tx1"/>
                </a:solidFill>
                <a:effectLst/>
                <a:latin typeface="+mn-lt"/>
                <a:ea typeface="+mn-ea"/>
                <a:cs typeface="+mn-cs"/>
              </a:rPr>
              <a:t>. Cependant, si l'électrification de la chaleur </a:t>
            </a:r>
            <a:r>
              <a:rPr lang="en-GB" sz="1200" kern="1200" dirty="0" err="1">
                <a:solidFill>
                  <a:schemeClr val="tx1"/>
                </a:solidFill>
                <a:effectLst/>
                <a:latin typeface="+mn-lt"/>
                <a:ea typeface="+mn-ea"/>
                <a:cs typeface="+mn-cs"/>
              </a:rPr>
              <a:t>est</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géré</a:t>
            </a:r>
            <a:r>
              <a:rPr lang="en-GB" sz="1200" kern="1200" dirty="0">
                <a:solidFill>
                  <a:schemeClr val="tx1"/>
                </a:solidFill>
                <a:effectLst/>
                <a:latin typeface="+mn-lt"/>
                <a:ea typeface="+mn-ea"/>
                <a:cs typeface="+mn-cs"/>
              </a:rPr>
              <a:t> de façon </a:t>
            </a:r>
            <a:r>
              <a:rPr lang="en-GB" sz="1200" kern="1200" dirty="0" err="1">
                <a:solidFill>
                  <a:schemeClr val="tx1"/>
                </a:solidFill>
                <a:effectLst/>
                <a:latin typeface="+mn-lt"/>
                <a:ea typeface="+mn-ea"/>
                <a:cs typeface="+mn-cs"/>
              </a:rPr>
              <a:t>adéquate</a:t>
            </a:r>
            <a:r>
              <a:rPr lang="en-GB" sz="1200" kern="1200" dirty="0">
                <a:solidFill>
                  <a:schemeClr val="tx1"/>
                </a:solidFill>
                <a:effectLst/>
                <a:latin typeface="+mn-lt"/>
                <a:ea typeface="+mn-ea"/>
                <a:cs typeface="+mn-cs"/>
              </a:rPr>
              <a:t>, elle peut contribuer à </a:t>
            </a:r>
            <a:r>
              <a:rPr lang="en-GB" sz="1200" kern="1200" dirty="0" err="1">
                <a:solidFill>
                  <a:schemeClr val="tx1"/>
                </a:solidFill>
                <a:effectLst/>
                <a:latin typeface="+mn-lt"/>
                <a:ea typeface="+mn-ea"/>
                <a:cs typeface="+mn-cs"/>
              </a:rPr>
              <a:t>l'intégration</a:t>
            </a:r>
            <a:r>
              <a:rPr lang="en-GB" sz="1200" kern="1200" dirty="0">
                <a:solidFill>
                  <a:schemeClr val="tx1"/>
                </a:solidFill>
                <a:effectLst/>
                <a:latin typeface="+mn-lt"/>
                <a:ea typeface="+mn-ea"/>
                <a:cs typeface="+mn-cs"/>
              </a:rPr>
              <a:t> des ÉRV</a:t>
            </a:r>
            <a:r>
              <a:rPr lang="en-GB" dirty="0"/>
              <a:t> </a:t>
            </a:r>
            <a:r>
              <a:rPr lang="en-GB" sz="1200" kern="1200" dirty="0">
                <a:solidFill>
                  <a:schemeClr val="tx1"/>
                </a:solidFill>
                <a:effectLst/>
                <a:latin typeface="+mn-lt"/>
                <a:ea typeface="+mn-ea"/>
                <a:cs typeface="+mn-cs"/>
              </a:rPr>
              <a:t>et à la </a:t>
            </a:r>
            <a:r>
              <a:rPr lang="en-GB" dirty="0"/>
              <a:t>décarbonisation </a:t>
            </a:r>
            <a:r>
              <a:rPr lang="en-GB" sz="1200" kern="1200" dirty="0">
                <a:solidFill>
                  <a:schemeClr val="tx1"/>
                </a:solidFill>
                <a:effectLst/>
                <a:latin typeface="+mn-lt"/>
                <a:ea typeface="+mn-ea"/>
                <a:cs typeface="+mn-cs"/>
              </a:rPr>
              <a:t>du réseau électrique. Un système de chauffage composé d'une pompe à chaleur et d'un stockage thermique peut apporter de la flexibilité au réseau électrique en produisant du chauffage </a:t>
            </a:r>
            <a:r>
              <a:rPr lang="en-GB" dirty="0"/>
              <a:t>lorsque l'</a:t>
            </a:r>
            <a:r>
              <a:rPr lang="en-GB" b="0" dirty="0"/>
              <a:t>énergie </a:t>
            </a:r>
            <a:r>
              <a:rPr lang="en-GB" sz="1200" kern="1200" dirty="0">
                <a:solidFill>
                  <a:schemeClr val="tx1"/>
                </a:solidFill>
                <a:effectLst/>
                <a:latin typeface="+mn-lt"/>
                <a:ea typeface="+mn-ea"/>
                <a:cs typeface="+mn-cs"/>
              </a:rPr>
              <a:t>renouvelable est abondante dans le système et que les prix de l'électricité sont bas</a:t>
            </a:r>
            <a:r>
              <a:rPr lang="en-GB" dirty="0"/>
              <a:t>. </a:t>
            </a:r>
            <a:r>
              <a:rPr lang="en-GB" b="0" dirty="0"/>
              <a:t>Cette énergie peut être stockée </a:t>
            </a:r>
            <a:r>
              <a:rPr lang="en-GB" sz="1200" b="0" kern="1200" dirty="0">
                <a:solidFill>
                  <a:schemeClr val="tx1"/>
                </a:solidFill>
                <a:effectLst/>
                <a:latin typeface="+mn-lt"/>
                <a:ea typeface="+mn-ea"/>
                <a:cs typeface="+mn-cs"/>
              </a:rPr>
              <a:t>dans un réservoir thermique et </a:t>
            </a:r>
            <a:r>
              <a:rPr lang="en-GB" b="0" dirty="0"/>
              <a:t>utilisée </a:t>
            </a:r>
            <a:r>
              <a:rPr lang="en-GB" sz="1200" kern="1200" dirty="0">
                <a:solidFill>
                  <a:schemeClr val="tx1"/>
                </a:solidFill>
                <a:effectLst/>
                <a:latin typeface="+mn-lt"/>
                <a:ea typeface="+mn-ea"/>
                <a:cs typeface="+mn-cs"/>
              </a:rPr>
              <a:t>ultérieurement pour répondre à la demande de </a:t>
            </a:r>
            <a:r>
              <a:rPr lang="en-GB" sz="1200" kern="1200" dirty="0" err="1">
                <a:solidFill>
                  <a:schemeClr val="tx1"/>
                </a:solidFill>
                <a:effectLst/>
                <a:latin typeface="+mn-lt"/>
                <a:ea typeface="+mn-ea"/>
                <a:cs typeface="+mn-cs"/>
              </a:rPr>
              <a:t>chauffage</a:t>
            </a:r>
            <a:r>
              <a:rPr lang="en-GB" sz="1200" kern="1200" dirty="0">
                <a:solidFill>
                  <a:schemeClr val="tx1"/>
                </a:solidFill>
                <a:effectLst/>
                <a:latin typeface="+mn-lt"/>
                <a:ea typeface="+mn-ea"/>
                <a:cs typeface="+mn-cs"/>
              </a:rPr>
              <a:t> lorsque la production d'énergie renouvelable variable est faible ou que les prix de l'électricité sont élevés.</a:t>
            </a:r>
            <a:endParaRPr lang="en-GB" sz="1200" kern="1200" dirty="0">
              <a:solidFill>
                <a:schemeClr val="tx1"/>
              </a:solidFill>
              <a:effectLst/>
              <a:latin typeface="+mn-lt"/>
              <a:cs typeface="Calibri"/>
            </a:endParaRPr>
          </a:p>
          <a:p>
            <a:endParaRPr lang="en-GB" sz="1200" kern="1200" dirty="0">
              <a:effectLst/>
              <a:cs typeface="+mn-lt"/>
            </a:endParaRPr>
          </a:p>
          <a:p>
            <a:r>
              <a:rPr lang="en-GB" sz="1200" kern="1200" dirty="0">
                <a:solidFill>
                  <a:schemeClr val="tx1"/>
                </a:solidFill>
                <a:effectLst/>
                <a:latin typeface="+mn-lt"/>
                <a:ea typeface="+mn-ea"/>
                <a:cs typeface="+mn-cs"/>
              </a:rPr>
              <a:t>L'hydrogène est un autre vecteur énergétique à faible teneur en carbone qui pourrait jouer un rôle clé dans la </a:t>
            </a:r>
            <a:r>
              <a:rPr lang="en-GB" dirty="0" err="1"/>
              <a:t>décarbonisation</a:t>
            </a:r>
            <a:r>
              <a:rPr lang="en-GB" dirty="0"/>
              <a:t> </a:t>
            </a:r>
            <a:r>
              <a:rPr lang="en-GB" sz="1200" kern="1200" dirty="0">
                <a:solidFill>
                  <a:schemeClr val="tx1"/>
                </a:solidFill>
                <a:effectLst/>
                <a:latin typeface="+mn-lt"/>
                <a:ea typeface="+mn-ea"/>
                <a:cs typeface="+mn-cs"/>
              </a:rPr>
              <a:t>du secteur de l'énergie. L'hydrogène peut être produit à partir d'énergies renouvelables par le biais d'électrolyseurs. Les électrolyseurs sont des dispositifs qui utilisent l'électricité pour séparer l'eau en hydrogène et en oxygène. Les électrolyseurs peuvent fournir des services de flexibilité et d'équilibrage du côté de la demande en ajustant la production d'hydrogène pour </a:t>
            </a:r>
            <a:r>
              <a:rPr lang="en-GB" sz="1200" kern="1200" dirty="0" err="1">
                <a:solidFill>
                  <a:schemeClr val="tx1"/>
                </a:solidFill>
                <a:effectLst/>
                <a:latin typeface="+mn-lt"/>
                <a:ea typeface="+mn-ea"/>
                <a:cs typeface="+mn-cs"/>
              </a:rPr>
              <a:t>s’adapter</a:t>
            </a:r>
            <a:r>
              <a:rPr lang="en-GB" sz="1200" kern="1200" dirty="0">
                <a:solidFill>
                  <a:schemeClr val="tx1"/>
                </a:solidFill>
                <a:effectLst/>
                <a:latin typeface="+mn-lt"/>
                <a:ea typeface="+mn-ea"/>
                <a:cs typeface="+mn-cs"/>
              </a:rPr>
              <a:t> aux générateurs renouvelables variables dans les périodes de grande disponibilité des ressources. L'hydrogène produit peut être injecté dans le réseau de gaz et </a:t>
            </a:r>
            <a:r>
              <a:rPr lang="en-GB" sz="1200" kern="1200" dirty="0" err="1">
                <a:solidFill>
                  <a:schemeClr val="tx1"/>
                </a:solidFill>
                <a:effectLst/>
                <a:latin typeface="+mn-lt"/>
                <a:ea typeface="+mn-ea"/>
                <a:cs typeface="+mn-cs"/>
              </a:rPr>
              <a:t>ainsi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réduire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l'intensité</a:t>
            </a:r>
            <a:r>
              <a:rPr lang="en-GB" sz="1200" kern="1200" dirty="0">
                <a:solidFill>
                  <a:schemeClr val="tx1"/>
                </a:solidFill>
                <a:effectLst/>
                <a:latin typeface="+mn-lt"/>
                <a:ea typeface="+mn-ea"/>
                <a:cs typeface="+mn-cs"/>
              </a:rPr>
              <a:t> du </a:t>
            </a:r>
            <a:r>
              <a:rPr lang="en-GB" sz="1200" kern="1200" dirty="0" err="1">
                <a:solidFill>
                  <a:schemeClr val="tx1"/>
                </a:solidFill>
                <a:effectLst/>
                <a:latin typeface="+mn-lt"/>
                <a:ea typeface="+mn-ea"/>
                <a:cs typeface="+mn-cs"/>
              </a:rPr>
              <a:t>carbone</a:t>
            </a:r>
            <a:r>
              <a:rPr lang="en-GB" sz="1200" kern="1200" dirty="0">
                <a:solidFill>
                  <a:schemeClr val="tx1"/>
                </a:solidFill>
                <a:effectLst/>
                <a:latin typeface="+mn-lt"/>
                <a:ea typeface="+mn-ea"/>
                <a:cs typeface="+mn-cs"/>
              </a:rPr>
              <a:t> de </a:t>
            </a:r>
            <a:r>
              <a:rPr lang="en-GB" sz="1200" kern="1200" dirty="0" err="1">
                <a:solidFill>
                  <a:schemeClr val="tx1"/>
                </a:solidFill>
                <a:effectLst/>
                <a:latin typeface="+mn-lt"/>
                <a:ea typeface="+mn-ea"/>
                <a:cs typeface="+mn-cs"/>
              </a:rPr>
              <a:t>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réseau</a:t>
            </a:r>
            <a:r>
              <a:rPr lang="en-GB" sz="1200" kern="1200" dirty="0">
                <a:solidFill>
                  <a:schemeClr val="tx1"/>
                </a:solidFill>
                <a:effectLst/>
                <a:latin typeface="+mn-lt"/>
                <a:ea typeface="+mn-ea"/>
                <a:cs typeface="+mn-cs"/>
              </a:rPr>
              <a:t>. Il peut également être stocké dans des installations souterraines de stockage de gaz</a:t>
            </a:r>
            <a:r>
              <a:rPr lang="en-GB" dirty="0"/>
              <a:t>, </a:t>
            </a:r>
            <a:r>
              <a:rPr lang="en-GB" sz="1200" kern="1200" dirty="0">
                <a:solidFill>
                  <a:schemeClr val="tx1"/>
                </a:solidFill>
                <a:effectLst/>
                <a:latin typeface="+mn-lt"/>
                <a:ea typeface="+mn-ea"/>
                <a:cs typeface="+mn-cs"/>
              </a:rPr>
              <a:t>fournissant </a:t>
            </a:r>
            <a:r>
              <a:rPr lang="en-GB" dirty="0"/>
              <a:t>ainsi </a:t>
            </a:r>
            <a:r>
              <a:rPr lang="en-GB" sz="1200" kern="1200" dirty="0">
                <a:solidFill>
                  <a:schemeClr val="tx1"/>
                </a:solidFill>
                <a:effectLst/>
                <a:latin typeface="+mn-lt"/>
                <a:ea typeface="+mn-ea"/>
                <a:cs typeface="+mn-cs"/>
              </a:rPr>
              <a:t>un stockage saisonnier bon marché pour l'</a:t>
            </a:r>
            <a:r>
              <a:rPr lang="en-GB" sz="1200" b="0" kern="1200" dirty="0">
                <a:solidFill>
                  <a:schemeClr val="tx1"/>
                </a:solidFill>
                <a:effectLst/>
                <a:latin typeface="+mn-lt"/>
                <a:ea typeface="+mn-ea"/>
                <a:cs typeface="+mn-cs"/>
              </a:rPr>
              <a:t>excédent d'énergie renouvelable.</a:t>
            </a:r>
            <a:endParaRPr lang="en-GB" sz="1200" b="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25790006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Tout comme le chauffage, l'électrification est l'une des options clés pour </a:t>
            </a:r>
            <a:r>
              <a:rPr lang="en-GB" dirty="0" err="1"/>
              <a:t>décarboniser</a:t>
            </a:r>
            <a:r>
              <a:rPr lang="en-GB" dirty="0"/>
              <a:t> le </a:t>
            </a:r>
            <a:r>
              <a:rPr lang="en-GB" dirty="0" err="1"/>
              <a:t>secteur</a:t>
            </a:r>
            <a:r>
              <a:rPr lang="en-GB" dirty="0"/>
              <a:t> des </a:t>
            </a:r>
            <a:r>
              <a:rPr lang="en-GB" sz="1200" kern="1200" dirty="0">
                <a:solidFill>
                  <a:schemeClr val="tx1"/>
                </a:solidFill>
                <a:effectLst/>
                <a:latin typeface="+mn-lt"/>
                <a:ea typeface="+mn-ea"/>
                <a:cs typeface="+mn-cs"/>
              </a:rPr>
              <a:t>transports. Dans ce cas, le couplage des secteurs est facilité par les véhicules </a:t>
            </a:r>
            <a:r>
              <a:rPr lang="en-GB" sz="1200" kern="1200" dirty="0" err="1">
                <a:solidFill>
                  <a:schemeClr val="tx1"/>
                </a:solidFill>
                <a:effectLst/>
                <a:latin typeface="+mn-lt"/>
                <a:ea typeface="+mn-ea"/>
                <a:cs typeface="+mn-cs"/>
              </a:rPr>
              <a:t>électriques</a:t>
            </a:r>
            <a:r>
              <a:rPr lang="en-GB" sz="1200" kern="1200" dirty="0">
                <a:solidFill>
                  <a:schemeClr val="tx1"/>
                </a:solidFill>
                <a:effectLst/>
                <a:latin typeface="+mn-lt"/>
                <a:ea typeface="+mn-ea"/>
                <a:cs typeface="+mn-cs"/>
              </a:rPr>
              <a:t> </a:t>
            </a:r>
            <a:r>
              <a:rPr lang="en-GB" dirty="0"/>
              <a:t>(VÉ). Les véhicules électriques </a:t>
            </a:r>
            <a:r>
              <a:rPr lang="en-GB" sz="1200" kern="1200" dirty="0">
                <a:solidFill>
                  <a:schemeClr val="tx1"/>
                </a:solidFill>
                <a:effectLst/>
                <a:latin typeface="+mn-lt"/>
                <a:ea typeface="+mn-ea"/>
                <a:cs typeface="+mn-cs"/>
              </a:rPr>
              <a:t>peuvent avoir différentes stratégies de charge. </a:t>
            </a:r>
            <a:r>
              <a:rPr lang="en-GB" dirty="0"/>
              <a:t>Leur </a:t>
            </a:r>
            <a:r>
              <a:rPr lang="en-GB" sz="1200" kern="1200" dirty="0">
                <a:solidFill>
                  <a:schemeClr val="tx1"/>
                </a:solidFill>
                <a:effectLst/>
                <a:latin typeface="+mn-lt"/>
                <a:ea typeface="+mn-ea"/>
                <a:cs typeface="+mn-cs"/>
              </a:rPr>
              <a:t>mode de chargement aura une incidence considérable sur les implications de l'électrification des transports dans le système électrique. Les stratégies de recharge peuvent être divisées en deux </a:t>
            </a:r>
            <a:r>
              <a:rPr lang="en-GB" sz="1200" kern="1200" dirty="0" err="1">
                <a:solidFill>
                  <a:schemeClr val="tx1"/>
                </a:solidFill>
                <a:effectLst/>
                <a:latin typeface="+mn-lt"/>
                <a:ea typeface="+mn-ea"/>
                <a:cs typeface="+mn-cs"/>
              </a:rPr>
              <a:t>groupes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principaux</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(1) La charge non contrôlée est une stratégie de charge inflexible qui implique que les </a:t>
            </a:r>
            <a:r>
              <a:rPr lang="en-GB" b="0" dirty="0"/>
              <a:t>véhicules électriques se </a:t>
            </a:r>
            <a:r>
              <a:rPr lang="en-GB" sz="1200" b="0" kern="1200" dirty="0">
                <a:solidFill>
                  <a:schemeClr val="tx1"/>
                </a:solidFill>
                <a:effectLst/>
                <a:latin typeface="+mn-lt"/>
                <a:ea typeface="+mn-ea"/>
                <a:cs typeface="+mn-cs"/>
              </a:rPr>
              <a:t>rechargent à la puissance maximale lorsqu'ils sont branchés. Par conséquent, la demande d'électricité augmentera rapidement si de nombreux </a:t>
            </a:r>
            <a:r>
              <a:rPr lang="en-GB" b="0" dirty="0"/>
              <a:t>véhicules électriques </a:t>
            </a:r>
            <a:r>
              <a:rPr lang="en-GB" sz="1200" b="0" kern="1200" dirty="0">
                <a:solidFill>
                  <a:schemeClr val="tx1"/>
                </a:solidFill>
                <a:effectLst/>
                <a:latin typeface="+mn-lt"/>
                <a:ea typeface="+mn-ea"/>
                <a:cs typeface="+mn-cs"/>
              </a:rPr>
              <a:t>sont connectés au réseau, ce qui pose simultanément des risques de fiabilité pour le réseau électrique. La charge non contrôlée augmente la demande d'électricité de pointe et les exigences en matière de taux de montée en puissance du réseau électrique, ce qui pourrait entraîner des problèmes de flexibilité pour le réseau électrique.</a:t>
            </a:r>
            <a:endParaRPr lang="en-GB" sz="1200" b="0" kern="1200" dirty="0">
              <a:solidFill>
                <a:schemeClr val="tx1"/>
              </a:solidFill>
              <a:effectLst/>
              <a:latin typeface="+mn-lt"/>
              <a:cs typeface="Calibri"/>
            </a:endParaRPr>
          </a:p>
          <a:p>
            <a:endParaRPr lang="en-GB" sz="1200" b="0" kern="1200" dirty="0">
              <a:solidFill>
                <a:schemeClr val="tx1"/>
              </a:solidFill>
              <a:effectLst/>
              <a:latin typeface="+mn-lt"/>
              <a:ea typeface="+mn-ea"/>
              <a:cs typeface="+mn-cs"/>
            </a:endParaRPr>
          </a:p>
          <a:p>
            <a:r>
              <a:rPr lang="en-GB" b="0" dirty="0"/>
              <a:t>(2) </a:t>
            </a:r>
            <a:r>
              <a:rPr lang="en-GB" b="0" dirty="0" err="1"/>
              <a:t>L'autre</a:t>
            </a:r>
            <a:r>
              <a:rPr lang="en-GB" b="0" dirty="0"/>
              <a:t> groupe est appelé "charge intelligente". L'IRENA la</a:t>
            </a:r>
            <a:r>
              <a:rPr lang="en-GB" sz="1200" b="0" kern="1200" dirty="0">
                <a:solidFill>
                  <a:schemeClr val="tx1"/>
                </a:solidFill>
                <a:effectLst/>
                <a:latin typeface="+mn-lt"/>
                <a:ea typeface="+mn-ea"/>
                <a:cs typeface="+mn-cs"/>
              </a:rPr>
              <a:t> définit </a:t>
            </a:r>
            <a:r>
              <a:rPr lang="en-GB" sz="1200" b="0" kern="1200" dirty="0" err="1">
                <a:solidFill>
                  <a:schemeClr val="tx1"/>
                </a:solidFill>
                <a:effectLst/>
                <a:latin typeface="+mn-lt"/>
                <a:ea typeface="+mn-ea"/>
                <a:cs typeface="+mn-cs"/>
              </a:rPr>
              <a:t>comme</a:t>
            </a:r>
            <a:r>
              <a:rPr lang="en-GB" sz="1200" b="0" kern="1200" dirty="0">
                <a:solidFill>
                  <a:schemeClr val="tx1"/>
                </a:solidFill>
                <a:effectLst/>
                <a:latin typeface="+mn-lt"/>
                <a:ea typeface="+mn-ea"/>
                <a:cs typeface="+mn-cs"/>
              </a:rPr>
              <a:t> suit: "une manière d'optimiser le processus de charge en fonction des contraintes du réseau de distribution et/ou de transport, de la disponibilité locale des sources d'énergie renouvelables et des préférences des clients". Si les </a:t>
            </a:r>
            <a:r>
              <a:rPr lang="en-GB" b="0" dirty="0"/>
              <a:t>véhicules électriques </a:t>
            </a:r>
            <a:r>
              <a:rPr lang="en-GB" sz="1200" b="0" kern="1200" dirty="0">
                <a:solidFill>
                  <a:schemeClr val="tx1"/>
                </a:solidFill>
                <a:effectLst/>
                <a:latin typeface="+mn-lt"/>
                <a:ea typeface="+mn-ea"/>
                <a:cs typeface="+mn-cs"/>
              </a:rPr>
              <a:t>sont rechargés de manière intelligente, ils peuvent apporter au réseau électrique une flexibilité du côté de la demande en ajustant leur charge en fonction de la disponibilité des </a:t>
            </a:r>
            <a:r>
              <a:rPr lang="en-GB" sz="1200" kern="1200" dirty="0">
                <a:solidFill>
                  <a:schemeClr val="tx1"/>
                </a:solidFill>
                <a:effectLst/>
                <a:latin typeface="+mn-lt"/>
                <a:ea typeface="+mn-ea"/>
                <a:cs typeface="+mn-cs"/>
              </a:rPr>
              <a:t>sources d'énergie </a:t>
            </a:r>
            <a:r>
              <a:rPr lang="en-GB" sz="1200" b="0" kern="1200" dirty="0">
                <a:solidFill>
                  <a:schemeClr val="tx1"/>
                </a:solidFill>
                <a:effectLst/>
                <a:latin typeface="+mn-lt"/>
                <a:ea typeface="+mn-ea"/>
                <a:cs typeface="+mn-cs"/>
              </a:rPr>
              <a:t>renouvelables variables </a:t>
            </a:r>
            <a:r>
              <a:rPr lang="en-GB" sz="1200" kern="1200" dirty="0">
                <a:solidFill>
                  <a:schemeClr val="tx1"/>
                </a:solidFill>
                <a:effectLst/>
                <a:latin typeface="+mn-lt"/>
                <a:ea typeface="+mn-ea"/>
                <a:cs typeface="+mn-cs"/>
              </a:rPr>
              <a:t>et en évitant les heures de pointe. Par conséquent, la disponibilité de l'infrastructure pour la recharge intelligente des </a:t>
            </a:r>
            <a:r>
              <a:rPr lang="en-GB" dirty="0"/>
              <a:t>véhicules électriques </a:t>
            </a:r>
            <a:r>
              <a:rPr lang="en-GB" sz="1200" kern="1200" dirty="0">
                <a:solidFill>
                  <a:schemeClr val="tx1"/>
                </a:solidFill>
                <a:effectLst/>
                <a:latin typeface="+mn-lt"/>
                <a:ea typeface="+mn-ea"/>
                <a:cs typeface="+mn-cs"/>
              </a:rPr>
              <a:t>réduit la pression exercée sur le réseau électrique par la charge supplémentaire liée à l'électrification des transports. Elle pourrait également faciliter l'intégration d'une plus grande quantité d'énergie solaire et éolienne dans le réseau électrique en déplaçant la charge et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générant</a:t>
            </a:r>
            <a:r>
              <a:rPr lang="en-GB" sz="1200" kern="1200" dirty="0">
                <a:solidFill>
                  <a:schemeClr val="tx1"/>
                </a:solidFill>
                <a:effectLst/>
                <a:latin typeface="+mn-lt"/>
                <a:ea typeface="+mn-ea"/>
                <a:cs typeface="+mn-cs"/>
              </a:rPr>
              <a:t> des réserves.</a:t>
            </a:r>
            <a:endParaRPr lang="en-GB"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174619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Il existe plusieurs outils d'évaluation de la flexibilité utilisant différentes méthodes et présentant différents niveaux de complexité. L'IRENA classe les différentes approches d'évaluation de la flexibilité en trois catégories d'outils d'évaluation, en fonction de leur complexité et de leur niveau de </a:t>
            </a:r>
            <a:r>
              <a:rPr lang="en-GB" sz="1200" b="0" i="0" u="none" strike="noStrike" cap="none" dirty="0" err="1">
                <a:solidFill>
                  <a:srgbClr val="000000"/>
                </a:solidFill>
                <a:effectLst/>
                <a:latin typeface="Arial"/>
                <a:ea typeface="Arial"/>
                <a:cs typeface="Arial"/>
                <a:sym typeface="Arial"/>
              </a:rPr>
              <a:t>détail</a:t>
            </a:r>
            <a:r>
              <a:rPr lang="en-GB" sz="1200" b="0" i="0" u="none" strike="noStrike" cap="none" dirty="0">
                <a:solidFill>
                  <a:srgbClr val="000000"/>
                </a:solidFill>
                <a:effectLst/>
                <a:latin typeface="Arial"/>
                <a:ea typeface="Arial"/>
                <a:cs typeface="Arial"/>
                <a:sym typeface="Arial"/>
              </a:rPr>
              <a:t>:</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indent="0" rtl="0">
              <a:buNone/>
            </a:pPr>
            <a:r>
              <a:rPr lang="en-GB" sz="1200" b="0" i="0" u="none" strike="noStrike" cap="none" dirty="0">
                <a:solidFill>
                  <a:srgbClr val="000000"/>
                </a:solidFill>
                <a:effectLst/>
                <a:latin typeface="Arial"/>
                <a:ea typeface="Arial"/>
                <a:cs typeface="Arial"/>
                <a:sym typeface="Arial"/>
              </a:rPr>
              <a:t>- Les outils de niveau 1 fournissent principalement une comparaison qualitative de différents systèmes électriques et ne nécessitent donc pas beaucoup de données.</a:t>
            </a:r>
          </a:p>
          <a:p>
            <a:pPr marL="158750" indent="0" rtl="0">
              <a:buNone/>
            </a:pPr>
            <a:r>
              <a:rPr lang="en-GB" sz="1200" b="0" i="0" u="none" strike="noStrike" cap="none" dirty="0">
                <a:solidFill>
                  <a:srgbClr val="000000"/>
                </a:solidFill>
                <a:effectLst/>
                <a:latin typeface="Arial"/>
                <a:ea typeface="Arial"/>
                <a:cs typeface="Arial"/>
                <a:sym typeface="Arial"/>
              </a:rPr>
              <a:t>- Les outils de niveau 2 vérifient la suffisance de la flexibilité sans procéder à une optimisation complète du système électrique. Les outils de niveau 2 sont principalement destinés à examiner les problèmes potentiels de flexibilité en utilisant des séries temporelles et des données de répartition provenant d'un outil externe.</a:t>
            </a:r>
          </a:p>
          <a:p>
            <a:pPr marL="330200" indent="-171450" rtl="0">
              <a:buFontTx/>
              <a:buChar char="-"/>
            </a:pPr>
            <a:r>
              <a:rPr lang="en-GB" sz="1200" b="0" i="0" u="none" strike="noStrike" cap="none" dirty="0">
                <a:solidFill>
                  <a:srgbClr val="000000"/>
                </a:solidFill>
                <a:effectLst/>
                <a:latin typeface="Arial"/>
                <a:ea typeface="Arial"/>
                <a:cs typeface="Arial"/>
                <a:sym typeface="Arial"/>
              </a:rPr>
              <a:t>Les outils de niveau 3 sont basés sur des modèles d'engagement et de répartition des unités et sont parfois combinés à des modèles de planification des </a:t>
            </a:r>
            <a:r>
              <a:rPr lang="en-GB" sz="1200" b="0" i="0" u="none" strike="noStrike" cap="none" dirty="0" err="1">
                <a:solidFill>
                  <a:srgbClr val="000000"/>
                </a:solidFill>
                <a:effectLst/>
                <a:latin typeface="Arial"/>
                <a:ea typeface="Arial"/>
                <a:cs typeface="Arial"/>
                <a:sym typeface="Arial"/>
              </a:rPr>
              <a:t>capacités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Ces</a:t>
            </a:r>
            <a:r>
              <a:rPr lang="en-GB" sz="1200" b="0" i="0" u="none" strike="noStrike" cap="none" dirty="0">
                <a:solidFill>
                  <a:srgbClr val="000000"/>
                </a:solidFill>
                <a:effectLst/>
                <a:latin typeface="Arial"/>
                <a:ea typeface="Arial"/>
                <a:cs typeface="Arial"/>
                <a:sym typeface="Arial"/>
              </a:rPr>
              <a:t> modèles fournissent une image détaillée du fonctionnement et de l'évolution du système électrique dans différents scénarios et constituent une base solide pour l'évaluation de la flexibilité. Cependant, les modèles de niveau 3 sont complexes et nécessitent beaucoup de données.</a:t>
            </a:r>
          </a:p>
          <a:p>
            <a:pPr marL="330200" indent="-171450" rtl="0">
              <a:buFontTx/>
              <a:buChar char="-"/>
            </a:pPr>
            <a:endParaRPr lang="en-GB" sz="1200" b="0" i="0" u="none" strike="noStrike" cap="none" dirty="0">
              <a:solidFill>
                <a:srgbClr val="000000"/>
              </a:solidFill>
              <a:effectLst/>
              <a:latin typeface="Arial"/>
              <a:ea typeface="Arial"/>
              <a:cs typeface="Arial"/>
              <a:sym typeface="Arial"/>
            </a:endParaRPr>
          </a:p>
          <a:p>
            <a:pPr marL="158750" indent="0" rtl="0">
              <a:buFontTx/>
              <a:buNone/>
            </a:pPr>
            <a:r>
              <a:rPr lang="en-GB" sz="1200" b="0" i="0" u="none" strike="noStrike" cap="none" dirty="0">
                <a:solidFill>
                  <a:srgbClr val="000000"/>
                </a:solidFill>
                <a:effectLst/>
                <a:latin typeface="Arial"/>
                <a:ea typeface="Arial"/>
                <a:cs typeface="Arial"/>
                <a:sym typeface="Arial"/>
              </a:rPr>
              <a:t>Dans ce cours, nous </a:t>
            </a:r>
            <a:r>
              <a:rPr lang="en-GB" sz="1200" b="0" i="0" u="none" strike="noStrike" cap="none" dirty="0" err="1">
                <a:solidFill>
                  <a:srgbClr val="000000"/>
                </a:solidFill>
                <a:effectLst/>
                <a:latin typeface="Arial"/>
                <a:ea typeface="Arial"/>
                <a:cs typeface="Arial"/>
                <a:sym typeface="Arial"/>
              </a:rPr>
              <a:t>utilisons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l’outil</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modélisation</a:t>
            </a:r>
            <a:r>
              <a:rPr lang="en-GB" sz="1200" b="0" i="0" u="none" strike="noStrike" cap="none" dirty="0">
                <a:solidFill>
                  <a:srgbClr val="000000"/>
                </a:solidFill>
                <a:effectLst/>
                <a:latin typeface="Arial"/>
                <a:ea typeface="Arial"/>
                <a:cs typeface="Arial"/>
                <a:sym typeface="Arial"/>
              </a:rPr>
              <a:t> FlexTool de </a:t>
            </a:r>
            <a:r>
              <a:rPr lang="en-GB" sz="1200" b="0" i="0" u="none" strike="noStrike" cap="none" dirty="0" err="1">
                <a:solidFill>
                  <a:srgbClr val="000000"/>
                </a:solidFill>
                <a:effectLst/>
                <a:latin typeface="Arial"/>
                <a:ea typeface="Arial"/>
                <a:cs typeface="Arial"/>
                <a:sym typeface="Arial"/>
              </a:rPr>
              <a:t>l'IRENA</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afin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d’évaluer</a:t>
            </a:r>
            <a:r>
              <a:rPr lang="en-GB" sz="1200" b="0" i="0" u="none" strike="noStrike" cap="none" dirty="0">
                <a:solidFill>
                  <a:srgbClr val="000000"/>
                </a:solidFill>
                <a:effectLst/>
                <a:latin typeface="Arial"/>
                <a:ea typeface="Arial"/>
                <a:cs typeface="Arial"/>
                <a:sym typeface="Arial"/>
              </a:rPr>
              <a:t> la flexibilité d'un réseau électrique.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est un modèle de niveau 3 qui analyse les opérations et la flexibilité d'un système sur un horizon </a:t>
            </a:r>
            <a:r>
              <a:rPr lang="en-GB" sz="1200" b="0" i="0" u="none" strike="noStrike" cap="none" dirty="0" err="1">
                <a:solidFill>
                  <a:srgbClr val="000000"/>
                </a:solidFill>
                <a:effectLst/>
                <a:latin typeface="Arial"/>
                <a:ea typeface="Arial"/>
                <a:cs typeface="Arial"/>
                <a:sym typeface="Arial"/>
              </a:rPr>
              <a:t>d’une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année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FlexTool</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est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basé</a:t>
            </a:r>
            <a:r>
              <a:rPr lang="en-GB" sz="1200" b="0" i="0" u="none" strike="noStrike" cap="none" dirty="0">
                <a:solidFill>
                  <a:srgbClr val="000000"/>
                </a:solidFill>
                <a:effectLst/>
                <a:latin typeface="Arial"/>
                <a:ea typeface="Arial"/>
                <a:cs typeface="Arial"/>
                <a:sym typeface="Arial"/>
              </a:rPr>
              <a:t> sur un ensemble de données et il utilise une structure de modèle d'engagement </a:t>
            </a:r>
            <a:r>
              <a:rPr lang="en-GB" sz="1200" b="0" i="0" u="none" strike="noStrike" cap="none" dirty="0" err="1">
                <a:solidFill>
                  <a:srgbClr val="000000"/>
                </a:solidFill>
                <a:effectLst/>
                <a:latin typeface="Arial"/>
                <a:ea typeface="Arial"/>
                <a:cs typeface="Arial"/>
                <a:sym typeface="Arial"/>
              </a:rPr>
              <a:t>unitaire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général</a:t>
            </a:r>
            <a:r>
              <a:rPr lang="en-GB" sz="1200" b="0" i="0" u="none" strike="noStrike" cap="none" dirty="0">
                <a:solidFill>
                  <a:srgbClr val="000000"/>
                </a:solidFill>
                <a:effectLst/>
                <a:latin typeface="Arial"/>
                <a:ea typeface="Arial"/>
                <a:cs typeface="Arial"/>
                <a:sym typeface="Arial"/>
              </a:rPr>
              <a:t>; par conséquent, les données d'entrée jouent un rôle majeur dans la spécification de ce que fait le modèle.</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25</a:t>
            </a:fld>
            <a:endParaRPr lang="en-US"/>
          </a:p>
        </p:txBody>
      </p:sp>
    </p:spTree>
    <p:extLst>
      <p:ext uri="{BB962C8B-B14F-4D97-AF65-F5344CB8AC3E}">
        <p14:creationId xmlns:p14="http://schemas.microsoft.com/office/powerpoint/2010/main" val="1834933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6A28AF-C390-D94A-86D3-7BD7243CB0E2}" type="slidenum">
              <a:rPr lang="en-US" smtClean="0"/>
              <a:t>26</a:t>
            </a:fld>
            <a:endParaRPr lang="en-US"/>
          </a:p>
        </p:txBody>
      </p:sp>
    </p:spTree>
    <p:extLst>
      <p:ext uri="{BB962C8B-B14F-4D97-AF65-F5344CB8AC3E}">
        <p14:creationId xmlns:p14="http://schemas.microsoft.com/office/powerpoint/2010/main" val="3039892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La transition énergétique visant à maintenir l'augmentation de la température mondiale en dessous de 2 </a:t>
            </a:r>
            <a:r>
              <a:rPr lang="en-GB" sz="1200" b="0" i="0" u="none" strike="noStrike" cap="none" dirty="0" err="1">
                <a:solidFill>
                  <a:srgbClr val="000000"/>
                </a:solidFill>
                <a:effectLst/>
                <a:latin typeface="Arial"/>
                <a:ea typeface="Arial"/>
                <a:cs typeface="Arial"/>
                <a:sym typeface="Arial"/>
              </a:rPr>
              <a:t>degrés</a:t>
            </a:r>
            <a:r>
              <a:rPr lang="en-GB" sz="1200" b="0" i="0" u="none" strike="noStrike" cap="none" dirty="0">
                <a:solidFill>
                  <a:srgbClr val="000000"/>
                </a:solidFill>
                <a:effectLst/>
                <a:latin typeface="Arial"/>
                <a:ea typeface="Arial"/>
                <a:cs typeface="Arial"/>
                <a:sym typeface="Arial"/>
              </a:rPr>
              <a:t> Celsius nécessite des changements structurels majeurs dans les systèmes électriques du monde entier. L'électrification des secteurs d'utilisation finale tels que l'industrie, les bâtiments et les transports, ainsi que la </a:t>
            </a:r>
            <a:r>
              <a:rPr lang="en-GB" sz="1200" b="0" i="0" u="none" strike="noStrike" cap="none" dirty="0" err="1">
                <a:solidFill>
                  <a:srgbClr val="000000"/>
                </a:solidFill>
                <a:effectLst/>
                <a:latin typeface="Arial"/>
                <a:ea typeface="Arial"/>
                <a:cs typeface="Arial"/>
                <a:sym typeface="Arial"/>
              </a:rPr>
              <a:t>décarbonisation</a:t>
            </a:r>
            <a:r>
              <a:rPr lang="en-GB" sz="1200" b="0" i="0" u="none" strike="noStrike" cap="none" dirty="0">
                <a:solidFill>
                  <a:srgbClr val="000000"/>
                </a:solidFill>
                <a:effectLst/>
                <a:latin typeface="Arial"/>
                <a:ea typeface="Arial"/>
                <a:cs typeface="Arial"/>
                <a:sym typeface="Arial"/>
              </a:rPr>
              <a:t> du secteur de la production </a:t>
            </a:r>
            <a:r>
              <a:rPr lang="en-GB" sz="1200" b="0" i="0" u="none" strike="noStrike" cap="none" dirty="0" err="1">
                <a:solidFill>
                  <a:srgbClr val="000000"/>
                </a:solidFill>
                <a:effectLst/>
                <a:latin typeface="Arial"/>
                <a:ea typeface="Arial"/>
                <a:cs typeface="Arial"/>
                <a:sym typeface="Arial"/>
              </a:rPr>
              <a:t>d’électricité</a:t>
            </a:r>
            <a:r>
              <a:rPr lang="en-GB" sz="1200" b="0" i="0" u="none" strike="noStrike" cap="none" dirty="0">
                <a:solidFill>
                  <a:srgbClr val="000000"/>
                </a:solidFill>
                <a:effectLst/>
                <a:latin typeface="Arial"/>
                <a:ea typeface="Arial"/>
                <a:cs typeface="Arial"/>
                <a:sym typeface="Arial"/>
              </a:rPr>
              <a:t> sont des éléments clés de la transition énergétique. La décarbonisation du secteur de la production </a:t>
            </a:r>
            <a:r>
              <a:rPr lang="en-GB" sz="1200" b="0" i="0" u="none" strike="noStrike" cap="none" dirty="0" err="1">
                <a:solidFill>
                  <a:srgbClr val="000000"/>
                </a:solidFill>
                <a:effectLst/>
                <a:latin typeface="Arial"/>
                <a:ea typeface="Arial"/>
                <a:cs typeface="Arial"/>
                <a:sym typeface="Arial"/>
              </a:rPr>
              <a:t>d'électricité</a:t>
            </a:r>
            <a:r>
              <a:rPr lang="en-GB" sz="1200" b="0" i="0" u="none" strike="noStrike" cap="none" dirty="0">
                <a:solidFill>
                  <a:srgbClr val="000000"/>
                </a:solidFill>
                <a:effectLst/>
                <a:latin typeface="Arial"/>
                <a:ea typeface="Arial"/>
                <a:cs typeface="Arial"/>
                <a:sym typeface="Arial"/>
              </a:rPr>
              <a:t> nécessite de passer d'un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principalement</a:t>
            </a:r>
            <a:r>
              <a:rPr lang="en-GB" sz="1200" b="0" i="0" u="none" strike="noStrike" cap="none" dirty="0">
                <a:solidFill>
                  <a:srgbClr val="000000"/>
                </a:solidFill>
                <a:effectLst/>
                <a:latin typeface="Arial"/>
                <a:ea typeface="Arial"/>
                <a:cs typeface="Arial"/>
                <a:sym typeface="Arial"/>
              </a:rPr>
              <a:t> basé sur les combustibles fossiles à un système basé sur les énergies renouvelables.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Les </a:t>
            </a:r>
            <a:r>
              <a:rPr lang="en-GB" sz="1200" b="0" i="0" u="none" strike="noStrike" cap="none" dirty="0" err="1">
                <a:solidFill>
                  <a:srgbClr val="000000"/>
                </a:solidFill>
                <a:effectLst/>
                <a:latin typeface="Arial"/>
                <a:ea typeface="Arial"/>
                <a:cs typeface="Arial"/>
                <a:sym typeface="Arial"/>
              </a:rPr>
              <a:t>énergies</a:t>
            </a:r>
            <a:r>
              <a:rPr lang="en-GB" sz="1200" b="0" i="0" u="none" strike="noStrike" cap="none" dirty="0">
                <a:solidFill>
                  <a:srgbClr val="000000"/>
                </a:solidFill>
                <a:effectLst/>
                <a:latin typeface="Arial"/>
                <a:ea typeface="Arial"/>
                <a:cs typeface="Arial"/>
                <a:sym typeface="Arial"/>
              </a:rPr>
              <a:t> renouvelables variables, principalement le solaire et l'éolien, sont devenues moins chères que les centrales thermiques et </a:t>
            </a:r>
            <a:r>
              <a:rPr lang="en-GB" sz="1200" b="0" i="0" u="none" strike="noStrike" cap="none" dirty="0" err="1">
                <a:solidFill>
                  <a:srgbClr val="000000"/>
                </a:solidFill>
                <a:effectLst/>
                <a:latin typeface="Arial"/>
                <a:ea typeface="Arial"/>
                <a:cs typeface="Arial"/>
                <a:sym typeface="Arial"/>
              </a:rPr>
              <a:t>nucléaires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conventionnelles</a:t>
            </a:r>
            <a:r>
              <a:rPr lang="en-GB" sz="1200" b="0" i="0" u="none" strike="noStrike" cap="none" dirty="0">
                <a:solidFill>
                  <a:srgbClr val="000000"/>
                </a:solidFill>
                <a:effectLst/>
                <a:latin typeface="Arial"/>
                <a:ea typeface="Arial"/>
                <a:cs typeface="Arial"/>
                <a:sym typeface="Arial"/>
              </a:rPr>
              <a:t> et leur part dans la production d'électricité augmente rapidement. L'intégration à grande échelle de </a:t>
            </a:r>
            <a:r>
              <a:rPr lang="en-GB" sz="1200" b="0" i="0" u="none" strike="noStrike" cap="none" dirty="0" err="1">
                <a:solidFill>
                  <a:srgbClr val="000000"/>
                </a:solidFill>
                <a:effectLst/>
                <a:latin typeface="Arial"/>
                <a:ea typeface="Arial"/>
                <a:cs typeface="Arial"/>
                <a:sym typeface="Arial"/>
              </a:rPr>
              <a:t>ces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énergies</a:t>
            </a:r>
            <a:r>
              <a:rPr lang="en-GB" sz="1200" b="0" i="0" u="none" strike="noStrike" cap="none" dirty="0">
                <a:solidFill>
                  <a:srgbClr val="000000"/>
                </a:solidFill>
                <a:effectLst/>
                <a:latin typeface="Arial"/>
                <a:ea typeface="Arial"/>
                <a:cs typeface="Arial"/>
                <a:sym typeface="Arial"/>
              </a:rPr>
              <a:t> renouvelables variables dans le système électrique, bien que </a:t>
            </a:r>
            <a:r>
              <a:rPr lang="en-GB" sz="1200" b="0" i="0" u="none" strike="noStrike" cap="none" dirty="0" err="1">
                <a:solidFill>
                  <a:srgbClr val="000000"/>
                </a:solidFill>
                <a:effectLst/>
                <a:latin typeface="Arial"/>
                <a:ea typeface="Arial"/>
                <a:cs typeface="Arial"/>
                <a:sym typeface="Arial"/>
              </a:rPr>
              <a:t>complexe</a:t>
            </a:r>
            <a:r>
              <a:rPr lang="en-GB" sz="1200" b="0" i="0" u="none" strike="noStrike" cap="none" dirty="0">
                <a:solidFill>
                  <a:srgbClr val="000000"/>
                </a:solidFill>
                <a:effectLst/>
                <a:latin typeface="Arial"/>
                <a:ea typeface="Arial"/>
                <a:cs typeface="Arial"/>
                <a:sym typeface="Arial"/>
              </a:rPr>
              <a:t>, est essentielle pour décarboniser le secteur de l'électricité tout en continuant à répondre à la demande croissante d'énergie. De plus, le solaire et l'éolien sont des ressources locales et leur croissance rapide réduit les </a:t>
            </a:r>
            <a:r>
              <a:rPr lang="en-GB" sz="1200" b="0" i="0" u="none" strike="noStrike" cap="none" dirty="0" err="1">
                <a:solidFill>
                  <a:srgbClr val="000000"/>
                </a:solidFill>
                <a:effectLst/>
                <a:latin typeface="Arial"/>
                <a:ea typeface="Arial"/>
                <a:cs typeface="Arial"/>
                <a:sym typeface="Arial"/>
              </a:rPr>
              <a:t>difficultés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liées</a:t>
            </a:r>
            <a:r>
              <a:rPr lang="en-GB" sz="1200" b="0" i="0" u="none" strike="noStrike" cap="none" dirty="0">
                <a:solidFill>
                  <a:srgbClr val="000000"/>
                </a:solidFill>
                <a:effectLst/>
                <a:latin typeface="Arial"/>
                <a:ea typeface="Arial"/>
                <a:cs typeface="Arial"/>
                <a:sym typeface="Arial"/>
              </a:rPr>
              <a:t> à la sécurité énergétique dans de nombreuses régions. Cependant, la pénétration croissante des énergies renouvelables variables dans le système électrique, qui repose principalement sur une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peu flexible et une production thermique répartissable, suscite des inquiétudes quant à la fiabilité de </a:t>
            </a:r>
            <a:r>
              <a:rPr lang="en-GB" sz="1200" b="0" i="0" u="none" strike="noStrike" cap="none" dirty="0" err="1">
                <a:solidFill>
                  <a:srgbClr val="000000"/>
                </a:solidFill>
                <a:effectLst/>
                <a:latin typeface="Arial"/>
                <a:ea typeface="Arial"/>
                <a:cs typeface="Arial"/>
                <a:sym typeface="Arial"/>
              </a:rPr>
              <a:t>l’offre</a:t>
            </a:r>
            <a:r>
              <a:rPr lang="en-GB" sz="1200" b="0" i="0" u="none" strike="noStrike" cap="none" dirty="0">
                <a:solidFill>
                  <a:srgbClr val="000000"/>
                </a:solidFill>
                <a:effectLst/>
                <a:latin typeface="Arial"/>
                <a:ea typeface="Arial"/>
                <a:cs typeface="Arial"/>
                <a:sym typeface="Arial"/>
              </a:rPr>
              <a:t> d'électricité. C'est pourquoi il est de plus en plus demandé d'accroître rapidement la flexibilité des systèmes électriques afin de pouvoir accueillir de manière fiable une part plus importante d'énergies renouvelables variables.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part de l'électricité dans la demande totale d'énergie finale devrait passer de 20% en 2015 à 40% en 2050. Selon l'IRENA </a:t>
            </a:r>
            <a:r>
              <a:rPr lang="en-GB" sz="1200" b="0" i="0" u="none" strike="noStrike" cap="none" dirty="0" err="1">
                <a:solidFill>
                  <a:srgbClr val="000000"/>
                </a:solidFill>
                <a:effectLst/>
                <a:latin typeface="Arial"/>
                <a:ea typeface="Arial"/>
                <a:cs typeface="Arial"/>
                <a:sym typeface="Arial"/>
              </a:rPr>
              <a:t>REmap</a:t>
            </a:r>
            <a:r>
              <a:rPr lang="en-GB" sz="1200" b="0" i="0" u="none" strike="noStrike" cap="none" dirty="0">
                <a:solidFill>
                  <a:srgbClr val="000000"/>
                </a:solidFill>
                <a:effectLst/>
                <a:latin typeface="Arial"/>
                <a:ea typeface="Arial"/>
                <a:cs typeface="Arial"/>
                <a:sym typeface="Arial"/>
              </a:rPr>
              <a:t>, les </a:t>
            </a:r>
            <a:r>
              <a:rPr lang="en-GB" sz="1200" b="0" i="0" u="none" strike="noStrike" cap="none" dirty="0" err="1">
                <a:solidFill>
                  <a:srgbClr val="000000"/>
                </a:solidFill>
                <a:effectLst/>
                <a:latin typeface="Arial"/>
                <a:ea typeface="Arial"/>
                <a:cs typeface="Arial"/>
                <a:sym typeface="Arial"/>
              </a:rPr>
              <a:t>énergies</a:t>
            </a:r>
            <a:r>
              <a:rPr lang="en-GB" sz="1200" b="0" i="0" u="none" strike="noStrike" cap="none" dirty="0">
                <a:solidFill>
                  <a:srgbClr val="000000"/>
                </a:solidFill>
                <a:effectLst/>
                <a:latin typeface="Arial"/>
                <a:ea typeface="Arial"/>
                <a:cs typeface="Arial"/>
                <a:sym typeface="Arial"/>
              </a:rPr>
              <a:t> renouvelables fourniront plus de 86% de l'électricité produite dans le monde et les </a:t>
            </a:r>
            <a:r>
              <a:rPr lang="en-GB" sz="1200" b="0" i="0" u="none" strike="noStrike" cap="none" dirty="0" err="1">
                <a:solidFill>
                  <a:srgbClr val="000000"/>
                </a:solidFill>
                <a:effectLst/>
                <a:latin typeface="Arial"/>
                <a:ea typeface="Arial"/>
                <a:cs typeface="Arial"/>
                <a:sym typeface="Arial"/>
              </a:rPr>
              <a:t>énergies</a:t>
            </a:r>
            <a:r>
              <a:rPr lang="en-GB" sz="1200" b="0" i="0" u="none" strike="noStrike" cap="none" dirty="0">
                <a:solidFill>
                  <a:srgbClr val="000000"/>
                </a:solidFill>
                <a:effectLst/>
                <a:latin typeface="Arial"/>
                <a:ea typeface="Arial"/>
                <a:cs typeface="Arial"/>
                <a:sym typeface="Arial"/>
              </a:rPr>
              <a:t> renouvelables variables plus de 60% de l'électricité produite.</a:t>
            </a:r>
            <a:endParaRPr lang="en-GB"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Les réseaux électriques doivent être gérés activement pour maintenir un équilibre constant entre l'offre et la demande. Il s'agit d'une tâche complexe car la demande varie continuellement et les prévisions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peuvent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comporter</a:t>
            </a:r>
            <a:r>
              <a:rPr lang="en-GB" sz="1200" b="0" i="0" u="none" strike="noStrike" cap="none" dirty="0">
                <a:solidFill>
                  <a:srgbClr val="000000"/>
                </a:solidFill>
                <a:effectLst/>
                <a:latin typeface="Arial"/>
                <a:ea typeface="Arial"/>
                <a:cs typeface="Arial"/>
                <a:sym typeface="Arial"/>
              </a:rPr>
              <a:t> des anomalies. Le niveau d'incertitude augmente sur de longues périodes et </a:t>
            </a:r>
            <a:r>
              <a:rPr lang="en-GB" sz="1200" b="0" i="0" u="none" strike="noStrike" cap="none" dirty="0" err="1">
                <a:solidFill>
                  <a:srgbClr val="000000"/>
                </a:solidFill>
                <a:effectLst/>
                <a:latin typeface="Arial"/>
                <a:ea typeface="Arial"/>
                <a:cs typeface="Arial"/>
                <a:sym typeface="Arial"/>
              </a:rPr>
              <a:t>eset</a:t>
            </a:r>
            <a:r>
              <a:rPr lang="en-GB" sz="1200" b="0" i="0" u="none" strike="noStrike" cap="none" dirty="0">
                <a:solidFill>
                  <a:srgbClr val="000000"/>
                </a:solidFill>
                <a:effectLst/>
                <a:latin typeface="Arial"/>
                <a:ea typeface="Arial"/>
                <a:cs typeface="Arial"/>
                <a:sym typeface="Arial"/>
              </a:rPr>
              <a:t> à son </a:t>
            </a:r>
            <a:r>
              <a:rPr lang="en-GB" sz="1200" b="0" i="0" u="none" strike="noStrike" cap="none" dirty="0" err="1">
                <a:solidFill>
                  <a:srgbClr val="000000"/>
                </a:solidFill>
                <a:effectLst/>
                <a:latin typeface="Arial"/>
                <a:ea typeface="Arial"/>
                <a:cs typeface="Arial"/>
                <a:sym typeface="Arial"/>
              </a:rPr>
              <a:t>niveau</a:t>
            </a:r>
            <a:r>
              <a:rPr lang="en-GB" sz="1200" b="0" i="0" u="none" strike="noStrike" cap="none" dirty="0">
                <a:solidFill>
                  <a:srgbClr val="000000"/>
                </a:solidFill>
                <a:effectLst/>
                <a:latin typeface="Arial"/>
                <a:ea typeface="Arial"/>
                <a:cs typeface="Arial"/>
                <a:sym typeface="Arial"/>
              </a:rPr>
              <a:t> le plus élevé lorsque les consommateurs réagissent à un stimulus inattendu et partagé, tel qu'une vague de froid. L'autre grande source d'incertitude est la perte d'un ou de plusieurs générateurs </a:t>
            </a:r>
            <a:r>
              <a:rPr lang="en-GB" sz="1200" b="0" i="0" u="none" strike="noStrike" cap="none" dirty="0" err="1">
                <a:solidFill>
                  <a:srgbClr val="000000"/>
                </a:solidFill>
                <a:effectLst/>
                <a:latin typeface="Arial"/>
                <a:ea typeface="Arial"/>
                <a:cs typeface="Arial"/>
                <a:sym typeface="Arial"/>
              </a:rPr>
              <a:t>ou</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lignes</a:t>
            </a:r>
            <a:r>
              <a:rPr lang="en-GB" sz="1200" b="0" i="0" u="none" strike="noStrike" cap="none" dirty="0">
                <a:solidFill>
                  <a:srgbClr val="000000"/>
                </a:solidFill>
                <a:effectLst/>
                <a:latin typeface="Arial"/>
                <a:ea typeface="Arial"/>
                <a:cs typeface="Arial"/>
                <a:sym typeface="Arial"/>
              </a:rPr>
              <a:t> de transmission. La variabilité et </a:t>
            </a:r>
            <a:r>
              <a:rPr lang="en-GB" sz="1200" b="0" i="0" u="none" strike="noStrike" cap="none" dirty="0" err="1">
                <a:solidFill>
                  <a:srgbClr val="000000"/>
                </a:solidFill>
                <a:effectLst/>
                <a:latin typeface="Arial"/>
                <a:ea typeface="Arial"/>
                <a:cs typeface="Arial"/>
                <a:sym typeface="Arial"/>
              </a:rPr>
              <a:t>l'incertitude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sont</a:t>
            </a:r>
            <a:r>
              <a:rPr lang="en-GB" sz="1200" b="0" i="0" u="none" strike="noStrike" cap="none" dirty="0">
                <a:solidFill>
                  <a:srgbClr val="000000"/>
                </a:solidFill>
                <a:effectLst/>
                <a:latin typeface="Arial"/>
                <a:ea typeface="Arial"/>
                <a:cs typeface="Arial"/>
                <a:sym typeface="Arial"/>
              </a:rPr>
              <a:t> des phénomènes courants dans l'exploitation des réseaux électriques. Dans les systèmes actuels dominés par les combustibles fossiles, les déséquilibres résultant de la variation et de l'incertitude de la demande sont gérés principalement par des centrales thermiques pouvant </a:t>
            </a:r>
            <a:r>
              <a:rPr lang="en-GB" sz="1200" b="0" i="0" u="none" strike="noStrike" cap="none" dirty="0" err="1">
                <a:solidFill>
                  <a:srgbClr val="000000"/>
                </a:solidFill>
                <a:effectLst/>
                <a:latin typeface="Arial"/>
                <a:ea typeface="Arial"/>
                <a:cs typeface="Arial"/>
                <a:sym typeface="Arial"/>
              </a:rPr>
              <a:t>être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réparties</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répartissables</a:t>
            </a:r>
            <a:r>
              <a:rPr lang="en-GB" sz="1200" b="0" i="0" u="none" strike="noStrike" cap="none" dirty="0">
                <a:solidFill>
                  <a:srgbClr val="000000"/>
                </a:solidFill>
                <a:effectLst/>
                <a:latin typeface="Arial"/>
                <a:ea typeface="Arial"/>
                <a:cs typeface="Arial"/>
                <a:sym typeface="Arial"/>
              </a:rPr>
              <a:t>.</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production des ressources renouvelables variables augmente et diminue rapidement en fonction des ressources disponibles, et il est difficile de prévoir </a:t>
            </a:r>
            <a:r>
              <a:rPr lang="en-GB" sz="1200" b="0" i="0" u="none" strike="noStrike" cap="none" dirty="0" err="1">
                <a:solidFill>
                  <a:srgbClr val="000000"/>
                </a:solidFill>
                <a:effectLst/>
                <a:latin typeface="Arial"/>
                <a:ea typeface="Arial"/>
                <a:cs typeface="Arial"/>
                <a:sym typeface="Arial"/>
              </a:rPr>
              <a:t>leur</a:t>
            </a:r>
            <a:r>
              <a:rPr lang="en-GB" sz="1200" b="0" i="0" u="none" strike="noStrike" cap="none" dirty="0">
                <a:solidFill>
                  <a:srgbClr val="000000"/>
                </a:solidFill>
                <a:effectLst/>
                <a:latin typeface="Arial"/>
                <a:ea typeface="Arial"/>
                <a:cs typeface="Arial"/>
                <a:sym typeface="Arial"/>
              </a:rPr>
              <a:t> production avec </a:t>
            </a:r>
            <a:r>
              <a:rPr lang="en-GB" sz="1200" b="0" i="0" u="none" strike="noStrike" cap="none" dirty="0" err="1">
                <a:solidFill>
                  <a:srgbClr val="000000"/>
                </a:solidFill>
                <a:effectLst/>
                <a:latin typeface="Arial"/>
                <a:ea typeface="Arial"/>
                <a:cs typeface="Arial"/>
                <a:sym typeface="Arial"/>
              </a:rPr>
              <a:t>précision</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L'intégration</a:t>
            </a:r>
            <a:r>
              <a:rPr lang="en-GB" sz="1200" b="0" i="0" u="none" strike="noStrike" cap="none" dirty="0">
                <a:solidFill>
                  <a:srgbClr val="000000"/>
                </a:solidFill>
                <a:effectLst/>
                <a:latin typeface="Arial"/>
                <a:ea typeface="Arial"/>
                <a:cs typeface="Arial"/>
                <a:sym typeface="Arial"/>
              </a:rPr>
              <a:t> d'une part plus importante d'énergies renouvelables variables dans le système électrique introduit une variabilité et une incertitude supplémentaires, plutôt que nouvelles, du côté de </a:t>
            </a:r>
            <a:r>
              <a:rPr lang="en-GB" sz="1200" b="0" i="0" u="none" strike="noStrike" cap="none" dirty="0" err="1">
                <a:solidFill>
                  <a:srgbClr val="000000"/>
                </a:solidFill>
                <a:effectLst/>
                <a:latin typeface="Arial"/>
                <a:ea typeface="Arial"/>
                <a:cs typeface="Arial"/>
                <a:sym typeface="Arial"/>
              </a:rPr>
              <a:t>l’offre</a:t>
            </a:r>
            <a:r>
              <a:rPr lang="en-GB" sz="1200" b="0" i="0" u="none" strike="noStrike" cap="none" dirty="0">
                <a:solidFill>
                  <a:srgbClr val="000000"/>
                </a:solidFill>
                <a:effectLst/>
                <a:latin typeface="Arial"/>
                <a:ea typeface="Arial"/>
                <a:cs typeface="Arial"/>
                <a:sym typeface="Arial"/>
              </a:rPr>
              <a:t> du </a:t>
            </a:r>
            <a:r>
              <a:rPr lang="en-GB" sz="1200" b="0" i="0" u="none" strike="noStrike" cap="none" dirty="0" err="1">
                <a:solidFill>
                  <a:srgbClr val="000000"/>
                </a:solidFill>
                <a:effectLst/>
                <a:latin typeface="Arial"/>
                <a:ea typeface="Arial"/>
                <a:cs typeface="Arial"/>
                <a:sym typeface="Arial"/>
              </a:rPr>
              <a:t>système</a:t>
            </a:r>
            <a:r>
              <a:rPr lang="en-GB" sz="1200" b="0" i="0" u="none" strike="noStrike" cap="none" dirty="0">
                <a:solidFill>
                  <a:srgbClr val="000000"/>
                </a:solidFill>
                <a:effectLst/>
                <a:latin typeface="Arial"/>
                <a:ea typeface="Arial"/>
                <a:cs typeface="Arial"/>
                <a:sym typeface="Arial"/>
              </a:rPr>
              <a:t>.</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Le défi de l'équilibrage du système et de l'intégration des énergies renouvelables est </a:t>
            </a:r>
            <a:r>
              <a:rPr lang="en-GB" sz="1200" b="0" i="0" u="none" strike="noStrike" cap="none" dirty="0" err="1">
                <a:solidFill>
                  <a:srgbClr val="000000"/>
                </a:solidFill>
                <a:effectLst/>
                <a:latin typeface="Arial"/>
                <a:ea typeface="Arial"/>
                <a:cs typeface="Arial"/>
                <a:sym typeface="Arial"/>
              </a:rPr>
              <a:t>généralement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effectué</a:t>
            </a:r>
            <a:r>
              <a:rPr lang="en-GB" sz="1200" b="0" i="0" u="none" strike="noStrike" cap="none" dirty="0">
                <a:solidFill>
                  <a:srgbClr val="000000"/>
                </a:solidFill>
                <a:effectLst/>
                <a:latin typeface="Arial"/>
                <a:ea typeface="Arial"/>
                <a:cs typeface="Arial"/>
                <a:sym typeface="Arial"/>
              </a:rPr>
              <a:t> sur trois </a:t>
            </a:r>
            <a:r>
              <a:rPr lang="en-GB" sz="1200" b="0" i="0" u="none" strike="noStrike" cap="none" dirty="0" err="1">
                <a:solidFill>
                  <a:srgbClr val="000000"/>
                </a:solidFill>
                <a:effectLst/>
                <a:latin typeface="Arial"/>
                <a:ea typeface="Arial"/>
                <a:cs typeface="Arial"/>
                <a:sym typeface="Arial"/>
              </a:rPr>
              <a:t>périodes</a:t>
            </a:r>
            <a:r>
              <a:rPr lang="en-GB" sz="1200" b="0" i="0" u="none" strike="noStrike" cap="none" dirty="0">
                <a:solidFill>
                  <a:srgbClr val="000000"/>
                </a:solidFill>
                <a:effectLst/>
                <a:latin typeface="Arial"/>
                <a:ea typeface="Arial"/>
                <a:cs typeface="Arial"/>
                <a:sym typeface="Arial"/>
              </a:rPr>
              <a:t>: </a:t>
            </a:r>
          </a:p>
          <a:p>
            <a:pPr marL="158750"/>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stabilité</a:t>
            </a:r>
            <a:r>
              <a:rPr lang="en-GB" sz="1200" b="0" i="0" u="none" strike="noStrike" cap="none" dirty="0">
                <a:solidFill>
                  <a:srgbClr val="000000"/>
                </a:solidFill>
                <a:effectLst/>
                <a:latin typeface="Arial"/>
                <a:ea typeface="Arial"/>
                <a:cs typeface="Arial"/>
                <a:sym typeface="Arial"/>
              </a:rPr>
              <a:t> et </a:t>
            </a:r>
            <a:r>
              <a:rPr lang="en-GB" sz="1200" b="0" i="0" u="none" strike="noStrike" cap="none" dirty="0" err="1">
                <a:solidFill>
                  <a:srgbClr val="000000"/>
                </a:solidFill>
                <a:effectLst/>
                <a:latin typeface="Arial"/>
                <a:ea typeface="Arial"/>
                <a:cs typeface="Arial"/>
                <a:sym typeface="Arial"/>
              </a:rPr>
              <a:t>résilience</a:t>
            </a:r>
            <a:r>
              <a:rPr lang="en-GB" sz="1200" b="0" i="0" u="none" strike="noStrike" cap="none" dirty="0">
                <a:solidFill>
                  <a:srgbClr val="000000"/>
                </a:solidFill>
                <a:effectLst/>
                <a:latin typeface="Arial"/>
                <a:ea typeface="Arial"/>
                <a:cs typeface="Arial"/>
                <a:sym typeface="Arial"/>
              </a:rPr>
              <a:t>: La capacité instantanée du système à </a:t>
            </a:r>
            <a:r>
              <a:rPr lang="en-GB" sz="1200" b="0" i="0" u="none" strike="noStrike" cap="none" dirty="0" err="1">
                <a:solidFill>
                  <a:srgbClr val="000000"/>
                </a:solidFill>
                <a:effectLst/>
                <a:latin typeface="Arial"/>
                <a:ea typeface="Arial"/>
                <a:cs typeface="Arial"/>
                <a:sym typeface="Arial"/>
              </a:rPr>
              <a:t>résoudre</a:t>
            </a:r>
            <a:r>
              <a:rPr lang="en-GB" sz="1200" b="0" i="0" u="none" strike="noStrike" cap="none" dirty="0">
                <a:solidFill>
                  <a:srgbClr val="000000"/>
                </a:solidFill>
                <a:effectLst/>
                <a:latin typeface="Arial"/>
                <a:ea typeface="Arial"/>
                <a:cs typeface="Arial"/>
                <a:sym typeface="Arial"/>
              </a:rPr>
              <a:t> les perturbations instantanées et les déséquilibres entre l'offre et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et à maintenir la réserve d'exploitation et l'inertie.</a:t>
            </a:r>
          </a:p>
          <a:p>
            <a:pPr marL="158750"/>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équilibrage</a:t>
            </a:r>
            <a:r>
              <a:rPr lang="en-GB" sz="1200" b="0" i="0" u="none" strike="noStrike" cap="none" dirty="0">
                <a:solidFill>
                  <a:srgbClr val="000000"/>
                </a:solidFill>
                <a:effectLst/>
                <a:latin typeface="Arial"/>
                <a:ea typeface="Arial"/>
                <a:cs typeface="Arial"/>
                <a:sym typeface="Arial"/>
              </a:rPr>
              <a:t> et </a:t>
            </a:r>
            <a:r>
              <a:rPr lang="en-GB" sz="1200" b="0" i="0" u="none" strike="noStrike" cap="none" dirty="0" err="1">
                <a:solidFill>
                  <a:srgbClr val="000000"/>
                </a:solidFill>
                <a:effectLst/>
                <a:latin typeface="Arial"/>
                <a:ea typeface="Arial"/>
                <a:cs typeface="Arial"/>
                <a:sym typeface="Arial"/>
              </a:rPr>
              <a:t>sécurité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d'exploitation</a:t>
            </a:r>
            <a:r>
              <a:rPr lang="en-GB" sz="1200" b="0" i="0" u="none" strike="noStrike" cap="none" dirty="0">
                <a:solidFill>
                  <a:srgbClr val="000000"/>
                </a:solidFill>
                <a:effectLst/>
                <a:latin typeface="Arial"/>
                <a:ea typeface="Arial"/>
                <a:cs typeface="Arial"/>
                <a:sym typeface="Arial"/>
              </a:rPr>
              <a:t>: La capacité du système à maintenir l'équilibre entre la demande et </a:t>
            </a:r>
            <a:r>
              <a:rPr lang="en-GB" sz="1200" b="0" i="0" u="none" strike="noStrike" cap="none" dirty="0" err="1">
                <a:solidFill>
                  <a:srgbClr val="000000"/>
                </a:solidFill>
                <a:effectLst/>
                <a:latin typeface="Arial"/>
                <a:ea typeface="Arial"/>
                <a:cs typeface="Arial"/>
                <a:sym typeface="Arial"/>
              </a:rPr>
              <a:t>l'offer</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c’est</a:t>
            </a:r>
            <a:r>
              <a:rPr lang="en-GB" sz="1200" b="0" i="0" u="none" strike="noStrike" cap="none" dirty="0">
                <a:solidFill>
                  <a:srgbClr val="000000"/>
                </a:solidFill>
                <a:effectLst/>
                <a:latin typeface="Arial"/>
                <a:ea typeface="Arial"/>
                <a:cs typeface="Arial"/>
                <a:sym typeface="Arial"/>
              </a:rPr>
              <a:t> le “</a:t>
            </a:r>
            <a:r>
              <a:rPr lang="en-GB" sz="1200" b="0" i="0" u="none" strike="noStrike" cap="none" dirty="0" err="1">
                <a:solidFill>
                  <a:srgbClr val="000000"/>
                </a:solidFill>
                <a:effectLst/>
                <a:latin typeface="Arial"/>
                <a:ea typeface="Arial"/>
                <a:cs typeface="Arial"/>
                <a:sym typeface="Arial"/>
              </a:rPr>
              <a:t>suivi</a:t>
            </a:r>
            <a:r>
              <a:rPr lang="en-GB" sz="1200" b="0" i="0" u="none" strike="noStrike" cap="none" dirty="0">
                <a:solidFill>
                  <a:srgbClr val="000000"/>
                </a:solidFill>
                <a:effectLst/>
                <a:latin typeface="Arial"/>
                <a:ea typeface="Arial"/>
                <a:cs typeface="Arial"/>
                <a:sym typeface="Arial"/>
              </a:rPr>
              <a:t> de la charge”). Ceci comprend l'équilibrage en temps réel, intrajournalier et à l'avance.</a:t>
            </a:r>
          </a:p>
          <a:p>
            <a:pPr marL="158750"/>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adéquation</a:t>
            </a:r>
            <a:r>
              <a:rPr lang="en-GB" sz="1200" b="0" i="0" u="none" strike="noStrike" cap="none" dirty="0">
                <a:solidFill>
                  <a:srgbClr val="000000"/>
                </a:solidFill>
                <a:effectLst/>
                <a:latin typeface="Arial"/>
                <a:ea typeface="Arial"/>
                <a:cs typeface="Arial"/>
                <a:sym typeface="Arial"/>
              </a:rPr>
              <a:t>: Capacité du réseau électrique à répondre à tout moment à la demande de pointe et à la demande globale d'électricité dans des conditions d'exploitation normales.</a:t>
            </a: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rtl="0">
              <a:buNone/>
            </a:pPr>
            <a:r>
              <a:rPr lang="en-GB" sz="1200" b="0" i="0" u="none" strike="noStrike" cap="none" dirty="0">
                <a:solidFill>
                  <a:srgbClr val="000000"/>
                </a:solidFill>
                <a:effectLst/>
                <a:latin typeface="Arial"/>
                <a:ea typeface="Arial"/>
                <a:cs typeface="Arial"/>
                <a:sym typeface="Arial"/>
              </a:rPr>
              <a:t>Traditionnellement, les réseaux électriques sont conçus pour faire face aux variations et aux incertitudes liées à la demande. Le profil de la demande d'électricité dépend de divers facteurs tels que les conditions météorologiques locales, le PIB et les facteurs sociaux et culturels. Toutefois, la demande d'électricité suit généralement un schéma régulier dans chaque région. Il est généralement plus facile de prévoir les fluctuations de la demande que celles de l'offre renouvelable variable.</a:t>
            </a: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charge nette est une caractéristique importante du système électrique. La charge nette est la demande d'électricité après prise en compte de la production variable des énergies renouvelables. Lorsque la pénétration des énergies renouvelables est faible, la différence entre la charge nette et la demande </a:t>
            </a:r>
            <a:r>
              <a:rPr lang="en-GB" sz="1200" b="0" i="0" u="none" strike="noStrike" cap="none" dirty="0" err="1">
                <a:solidFill>
                  <a:srgbClr val="000000"/>
                </a:solidFill>
                <a:effectLst/>
                <a:latin typeface="Arial"/>
                <a:ea typeface="Arial"/>
                <a:cs typeface="Arial"/>
                <a:sym typeface="Arial"/>
              </a:rPr>
              <a:t>d'électricité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l’est</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aussi</a:t>
            </a:r>
            <a:r>
              <a:rPr lang="en-GB" sz="1200" b="0" i="0" u="none" strike="noStrike" cap="none" dirty="0">
                <a:solidFill>
                  <a:srgbClr val="000000"/>
                </a:solidFill>
                <a:effectLst/>
                <a:latin typeface="Arial"/>
                <a:ea typeface="Arial"/>
                <a:cs typeface="Arial"/>
                <a:sym typeface="Arial"/>
              </a:rPr>
              <a:t>. Cependant, à mesure que la part des énergies renouvelables augmente, la différence entre les deux s'accroît. Le défi de l'équilibrage </a:t>
            </a:r>
            <a:r>
              <a:rPr lang="en-GB" sz="1200" b="0" i="0" u="none" strike="noStrike" cap="none" dirty="0" err="1">
                <a:solidFill>
                  <a:srgbClr val="000000"/>
                </a:solidFill>
                <a:effectLst/>
                <a:latin typeface="Arial"/>
                <a:ea typeface="Arial"/>
                <a:cs typeface="Arial"/>
                <a:sym typeface="Arial"/>
              </a:rPr>
              <a:t>réside</a:t>
            </a:r>
            <a:r>
              <a:rPr lang="en-GB" sz="1200" b="0" i="0" u="none" strike="noStrike" cap="none" dirty="0">
                <a:solidFill>
                  <a:srgbClr val="000000"/>
                </a:solidFill>
                <a:effectLst/>
                <a:latin typeface="Arial"/>
                <a:ea typeface="Arial"/>
                <a:cs typeface="Arial"/>
                <a:sym typeface="Arial"/>
              </a:rPr>
              <a:t> dans la capacité du système à réagir suffisamment rapidement pour s'adapter à des </a:t>
            </a:r>
            <a:r>
              <a:rPr lang="en-GB" sz="1200" b="0" i="0" u="none" strike="noStrike" cap="none" dirty="0" err="1">
                <a:solidFill>
                  <a:srgbClr val="000000"/>
                </a:solidFill>
                <a:effectLst/>
                <a:latin typeface="Arial"/>
                <a:ea typeface="Arial"/>
                <a:cs typeface="Arial"/>
                <a:sym typeface="Arial"/>
              </a:rPr>
              <a:t>changements</a:t>
            </a:r>
            <a:r>
              <a:rPr lang="en-GB" sz="1200" b="0" i="0" u="none" strike="noStrike" cap="none" dirty="0">
                <a:solidFill>
                  <a:srgbClr val="000000"/>
                </a:solidFill>
                <a:effectLst/>
                <a:latin typeface="Arial"/>
                <a:ea typeface="Arial"/>
                <a:cs typeface="Arial"/>
                <a:sym typeface="Arial"/>
              </a:rPr>
              <a:t> importants et rapides tout en conservant la stabilité du système</a:t>
            </a:r>
            <a:r>
              <a:rPr lang="en-GB" dirty="0">
                <a:solidFill>
                  <a:srgbClr val="000000"/>
                </a:solidFill>
                <a:latin typeface="Arial"/>
                <a:ea typeface="Arial"/>
                <a:cs typeface="Arial"/>
                <a:sym typeface="Arial"/>
              </a:rPr>
              <a:t>. </a:t>
            </a:r>
            <a:endParaRPr lang="en-GB" sz="1200" b="0" i="0" u="none" strike="noStrike" cap="none" dirty="0">
              <a:solidFill>
                <a:srgbClr val="000000"/>
              </a:solidFill>
              <a:effectLst/>
              <a:latin typeface="Arial"/>
              <a:ea typeface="Arial"/>
              <a:cs typeface="Arial"/>
            </a:endParaRPr>
          </a:p>
          <a:p>
            <a:pPr marL="158750" indent="0" rtl="0">
              <a:buNone/>
            </a:pPr>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Le défi de l'équilibrage sera à son </a:t>
            </a:r>
            <a:r>
              <a:rPr lang="en-GB" sz="1200" b="0" i="0" u="none" strike="noStrike" cap="none" dirty="0" err="1">
                <a:solidFill>
                  <a:srgbClr val="000000"/>
                </a:solidFill>
                <a:effectLst/>
                <a:latin typeface="Arial"/>
                <a:ea typeface="Arial"/>
                <a:cs typeface="Arial"/>
                <a:sym typeface="Arial"/>
              </a:rPr>
              <a:t>niveau</a:t>
            </a:r>
            <a:r>
              <a:rPr lang="en-GB" sz="1200" b="0" i="0" u="none" strike="noStrike" cap="none" dirty="0">
                <a:solidFill>
                  <a:srgbClr val="000000"/>
                </a:solidFill>
                <a:effectLst/>
                <a:latin typeface="Arial"/>
                <a:ea typeface="Arial"/>
                <a:cs typeface="Arial"/>
                <a:sym typeface="Arial"/>
              </a:rPr>
              <a:t> maximal lorsque la demande d'électricité et la production des centrales électriques variables évoluent simultanément dans des directions opposées. Les deux cas extrêmes sont les </a:t>
            </a:r>
            <a:r>
              <a:rPr lang="en-GB" dirty="0" err="1">
                <a:solidFill>
                  <a:srgbClr val="000000"/>
                </a:solidFill>
                <a:latin typeface="Arial"/>
                <a:ea typeface="Arial"/>
                <a:cs typeface="Arial"/>
                <a:sym typeface="Arial"/>
              </a:rPr>
              <a:t>suivants</a:t>
            </a:r>
            <a:r>
              <a:rPr lang="en-GB" sz="1200" b="0" i="0" u="none" strike="noStrike" cap="none" dirty="0">
                <a:solidFill>
                  <a:srgbClr val="000000"/>
                </a:solidFill>
                <a:effectLst/>
                <a:latin typeface="Arial"/>
                <a:ea typeface="Arial"/>
                <a:cs typeface="Arial"/>
                <a:sym typeface="Arial"/>
              </a:rPr>
              <a:t>:</a:t>
            </a:r>
            <a:endParaRPr lang="en-GB" sz="1200" b="0" i="0" u="none" strike="noStrike" cap="none" dirty="0">
              <a:solidFill>
                <a:srgbClr val="000000"/>
              </a:solidFill>
              <a:effectLst/>
              <a:latin typeface="Arial"/>
              <a:ea typeface="Arial"/>
              <a:cs typeface="Arial"/>
            </a:endParaRPr>
          </a:p>
          <a:p>
            <a:pPr marL="158750" indent="0" rtl="0">
              <a:buNone/>
            </a:pP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lorsque</a:t>
            </a:r>
            <a:r>
              <a:rPr lang="en-GB" sz="1200" b="0" i="0" u="none" strike="noStrike" cap="none" dirty="0">
                <a:solidFill>
                  <a:srgbClr val="000000"/>
                </a:solidFill>
                <a:effectLst/>
                <a:latin typeface="Arial"/>
                <a:ea typeface="Arial"/>
                <a:cs typeface="Arial"/>
                <a:sym typeface="Arial"/>
              </a:rPr>
              <a:t> la pointe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d'électricité </a:t>
            </a:r>
            <a:r>
              <a:rPr lang="en-GB" sz="1200" b="0" i="0" u="none" strike="noStrike" cap="none" dirty="0" err="1">
                <a:solidFill>
                  <a:srgbClr val="000000"/>
                </a:solidFill>
                <a:effectLst/>
                <a:latin typeface="Arial"/>
                <a:ea typeface="Arial"/>
                <a:cs typeface="Arial"/>
                <a:sym typeface="Arial"/>
              </a:rPr>
              <a:t>est</a:t>
            </a:r>
            <a:r>
              <a:rPr lang="en-GB" sz="1200" b="0" i="0" u="none" strike="noStrike" cap="none" dirty="0">
                <a:solidFill>
                  <a:srgbClr val="000000"/>
                </a:solidFill>
                <a:effectLst/>
                <a:latin typeface="Arial"/>
                <a:ea typeface="Arial"/>
                <a:cs typeface="Arial"/>
                <a:sym typeface="Arial"/>
              </a:rPr>
              <a:t> très </a:t>
            </a:r>
            <a:r>
              <a:rPr lang="en-GB" sz="1200" b="0" i="0" u="none" strike="noStrike" cap="none" dirty="0" err="1">
                <a:solidFill>
                  <a:srgbClr val="000000"/>
                </a:solidFill>
                <a:effectLst/>
                <a:latin typeface="Arial"/>
                <a:ea typeface="Arial"/>
                <a:cs typeface="Arial"/>
                <a:sym typeface="Arial"/>
              </a:rPr>
              <a:t>faible</a:t>
            </a:r>
            <a:r>
              <a:rPr lang="en-GB" sz="1200" b="0" i="0" u="none" strike="noStrike" cap="none" dirty="0">
                <a:solidFill>
                  <a:srgbClr val="000000"/>
                </a:solidFill>
                <a:effectLst/>
                <a:latin typeface="Arial"/>
                <a:ea typeface="Arial"/>
                <a:cs typeface="Arial"/>
                <a:sym typeface="Arial"/>
              </a:rPr>
              <a:t> et que la production des énergies renouvelables variables </a:t>
            </a:r>
            <a:r>
              <a:rPr lang="en-GB" sz="1200" b="0" i="0" u="none" strike="noStrike" cap="none" dirty="0" err="1">
                <a:solidFill>
                  <a:srgbClr val="000000"/>
                </a:solidFill>
                <a:effectLst/>
                <a:latin typeface="Arial"/>
                <a:ea typeface="Arial"/>
                <a:cs typeface="Arial"/>
                <a:sym typeface="Arial"/>
              </a:rPr>
              <a:t>augmente</a:t>
            </a:r>
            <a:r>
              <a:rPr lang="en-GB" sz="1200" b="0" i="0" u="none" strike="noStrike" cap="none" dirty="0">
                <a:solidFill>
                  <a:srgbClr val="000000"/>
                </a:solidFill>
                <a:effectLst/>
                <a:latin typeface="Arial"/>
                <a:ea typeface="Arial"/>
                <a:cs typeface="Arial"/>
                <a:sym typeface="Arial"/>
              </a:rPr>
              <a:t> à son </a:t>
            </a:r>
            <a:r>
              <a:rPr lang="en-GB" sz="1200" b="0" i="0" u="none" strike="noStrike" cap="none" dirty="0" err="1">
                <a:solidFill>
                  <a:srgbClr val="000000"/>
                </a:solidFill>
                <a:effectLst/>
                <a:latin typeface="Arial"/>
                <a:ea typeface="Arial"/>
                <a:cs typeface="Arial"/>
                <a:sym typeface="Arial"/>
              </a:rPr>
              <a:t>niveau</a:t>
            </a:r>
            <a:r>
              <a:rPr lang="en-GB" sz="1200" b="0" i="0" u="none" strike="noStrike" cap="none" dirty="0">
                <a:solidFill>
                  <a:srgbClr val="000000"/>
                </a:solidFill>
                <a:effectLst/>
                <a:latin typeface="Arial"/>
                <a:ea typeface="Arial"/>
                <a:cs typeface="Arial"/>
                <a:sym typeface="Arial"/>
              </a:rPr>
              <a:t> maximal;</a:t>
            </a:r>
          </a:p>
          <a:p>
            <a:pPr marL="158750" indent="0" rtl="0">
              <a:buNone/>
            </a:pP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lorsque</a:t>
            </a:r>
            <a:r>
              <a:rPr lang="en-GB" sz="1200" b="0" i="0" u="none" strike="noStrike" cap="none" dirty="0">
                <a:solidFill>
                  <a:srgbClr val="000000"/>
                </a:solidFill>
                <a:effectLst/>
                <a:latin typeface="Arial"/>
                <a:ea typeface="Arial"/>
                <a:cs typeface="Arial"/>
                <a:sym typeface="Arial"/>
              </a:rPr>
              <a:t> la pointe de la </a:t>
            </a:r>
            <a:r>
              <a:rPr lang="en-GB" sz="1200" b="0" i="0" u="none" strike="noStrike" cap="none" dirty="0" err="1">
                <a:solidFill>
                  <a:srgbClr val="000000"/>
                </a:solidFill>
                <a:effectLst/>
                <a:latin typeface="Arial"/>
                <a:ea typeface="Arial"/>
                <a:cs typeface="Arial"/>
                <a:sym typeface="Arial"/>
              </a:rPr>
              <a:t>demande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d'électricité</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eset</a:t>
            </a:r>
            <a:r>
              <a:rPr lang="en-GB" sz="1200" b="0" i="0" u="none" strike="noStrike" cap="none" dirty="0">
                <a:solidFill>
                  <a:srgbClr val="000000"/>
                </a:solidFill>
                <a:effectLst/>
                <a:latin typeface="Arial"/>
                <a:ea typeface="Arial"/>
                <a:cs typeface="Arial"/>
                <a:sym typeface="Arial"/>
              </a:rPr>
              <a:t> très </a:t>
            </a:r>
            <a:r>
              <a:rPr lang="en-GB" sz="1200" b="0" i="0" u="none" strike="noStrike" cap="none" dirty="0" err="1">
                <a:solidFill>
                  <a:srgbClr val="000000"/>
                </a:solidFill>
                <a:effectLst/>
                <a:latin typeface="Arial"/>
                <a:ea typeface="Arial"/>
                <a:cs typeface="Arial"/>
                <a:sym typeface="Arial"/>
              </a:rPr>
              <a:t>élevée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alors</a:t>
            </a:r>
            <a:r>
              <a:rPr lang="en-GB" sz="1200" b="0" i="0" u="none" strike="noStrike" cap="none" dirty="0">
                <a:solidFill>
                  <a:srgbClr val="000000"/>
                </a:solidFill>
                <a:effectLst/>
                <a:latin typeface="Arial"/>
                <a:ea typeface="Arial"/>
                <a:cs typeface="Arial"/>
                <a:sym typeface="Arial"/>
              </a:rPr>
              <a:t> que la production de ÉRV</a:t>
            </a:r>
            <a:r>
              <a:rPr lang="en-GB" dirty="0">
                <a:solidFill>
                  <a:srgbClr val="000000"/>
                </a:solidFill>
                <a:latin typeface="Arial"/>
                <a:ea typeface="Arial"/>
                <a:cs typeface="Arial"/>
                <a:sym typeface="Arial"/>
              </a:rPr>
              <a:t> </a:t>
            </a:r>
            <a:r>
              <a:rPr lang="en-GB" sz="1200" b="0" i="0" u="none" strike="noStrike" cap="none" dirty="0">
                <a:solidFill>
                  <a:srgbClr val="000000"/>
                </a:solidFill>
                <a:effectLst/>
                <a:latin typeface="Arial"/>
                <a:ea typeface="Arial"/>
                <a:cs typeface="Arial"/>
                <a:sym typeface="Arial"/>
              </a:rPr>
              <a:t>diminue.</a:t>
            </a:r>
            <a:endParaRPr lang="en-GB" sz="1200" b="0" i="0" u="none" strike="noStrike" cap="none" dirty="0">
              <a:solidFill>
                <a:srgbClr val="000000"/>
              </a:solidFill>
              <a:effectLst/>
              <a:latin typeface="Arial"/>
              <a:ea typeface="Arial"/>
              <a:cs typeface="Arial"/>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68437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L'intégration à grande échelle de sources d'électricité renouvelables variables pose cinq grands </a:t>
            </a:r>
            <a:r>
              <a:rPr lang="en-GB" dirty="0" err="1"/>
              <a:t>défis</a:t>
            </a:r>
            <a:r>
              <a:rPr lang="en-GB" dirty="0"/>
              <a:t>:</a:t>
            </a:r>
          </a:p>
          <a:p>
            <a:endParaRPr lang="en-GB" dirty="0"/>
          </a:p>
          <a:p>
            <a:r>
              <a:rPr lang="en-GB" dirty="0"/>
              <a:t>Tout d'abord, la </a:t>
            </a:r>
            <a:r>
              <a:rPr lang="en-GB" dirty="0" err="1"/>
              <a:t>fréquence</a:t>
            </a:r>
            <a:r>
              <a:rPr lang="en-GB" dirty="0"/>
              <a:t> et l'ampleur des erreurs de prévision sur la charge nette augmentent à mesure que la part des ÉRV s'accroît. Ces </a:t>
            </a:r>
            <a:r>
              <a:rPr lang="en-GB" dirty="0" err="1"/>
              <a:t>erreurs</a:t>
            </a:r>
            <a:r>
              <a:rPr lang="en-GB" dirty="0"/>
              <a:t> </a:t>
            </a:r>
            <a:r>
              <a:rPr lang="en-GB" dirty="0" err="1"/>
              <a:t>génèrent</a:t>
            </a:r>
            <a:r>
              <a:rPr lang="en-GB" dirty="0"/>
              <a:t> un cycle de production </a:t>
            </a:r>
            <a:r>
              <a:rPr lang="en-GB" dirty="0" err="1"/>
              <a:t>thermique</a:t>
            </a:r>
            <a:r>
              <a:rPr lang="en-GB" dirty="0"/>
              <a:t> plus </a:t>
            </a:r>
            <a:r>
              <a:rPr lang="en-GB" dirty="0" err="1"/>
              <a:t>élevé</a:t>
            </a:r>
            <a:r>
              <a:rPr lang="en-GB" dirty="0"/>
              <a:t> et </a:t>
            </a:r>
            <a:r>
              <a:rPr lang="en-GB" dirty="0" err="1"/>
              <a:t>une</a:t>
            </a:r>
            <a:r>
              <a:rPr lang="en-GB" dirty="0"/>
              <a:t> </a:t>
            </a:r>
            <a:r>
              <a:rPr lang="en-GB" dirty="0" err="1"/>
              <a:t>surproduction</a:t>
            </a:r>
            <a:r>
              <a:rPr lang="en-GB" dirty="0"/>
              <a:t>. Dans </a:t>
            </a:r>
            <a:r>
              <a:rPr lang="en-GB" dirty="0" err="1"/>
              <a:t>certains</a:t>
            </a:r>
            <a:r>
              <a:rPr lang="en-GB" dirty="0"/>
              <a:t> </a:t>
            </a:r>
            <a:r>
              <a:rPr lang="en-GB" dirty="0" err="1"/>
              <a:t>cas</a:t>
            </a:r>
            <a:r>
              <a:rPr lang="en-GB" dirty="0"/>
              <a:t> la puissance produite dans le système est supérieure à la </a:t>
            </a:r>
            <a:r>
              <a:rPr lang="en-GB" dirty="0" err="1"/>
              <a:t>demande</a:t>
            </a:r>
            <a:r>
              <a:rPr lang="en-GB" dirty="0"/>
              <a:t> en raison de contraintes techniques sur le taux et la mesure dans laquelle les générateurs thermiques peuvent réduire leur production. Pour maintenir la fréquence à sa valeur nominale, l'opérateur du système doit réduire la production d'électricité à partir d'énergies renouvelables variables.  </a:t>
            </a:r>
            <a:r>
              <a:rPr lang="en-GB" dirty="0" err="1"/>
              <a:t>Cette</a:t>
            </a:r>
            <a:r>
              <a:rPr lang="en-GB" dirty="0"/>
              <a:t> réduction est une mesure d'atténuation des risques qui est généralement appliquée lorsqu'un système ne </a:t>
            </a:r>
            <a:r>
              <a:rPr lang="en-GB" dirty="0" err="1"/>
              <a:t>peut</a:t>
            </a:r>
            <a:r>
              <a:rPr lang="en-GB" dirty="0"/>
              <a:t> </a:t>
            </a:r>
            <a:r>
              <a:rPr lang="en-GB" dirty="0" err="1"/>
              <a:t>répondre</a:t>
            </a:r>
            <a:r>
              <a:rPr lang="en-GB" dirty="0"/>
              <a:t> aux problèmes d'équilibrage en raison d'un manque de flexibilité. La réduction de la production d'énergie </a:t>
            </a:r>
            <a:r>
              <a:rPr lang="en-GB" dirty="0" err="1"/>
              <a:t>renouvelable</a:t>
            </a:r>
            <a:r>
              <a:rPr lang="en-GB" dirty="0"/>
              <a:t> variable </a:t>
            </a:r>
            <a:r>
              <a:rPr lang="en-GB" dirty="0" err="1"/>
              <a:t>réduit</a:t>
            </a:r>
            <a:r>
              <a:rPr lang="en-GB" dirty="0"/>
              <a:t> le facteur de capacité des générateurs d'énergie </a:t>
            </a:r>
            <a:r>
              <a:rPr lang="en-GB" dirty="0" err="1"/>
              <a:t>renouvelable</a:t>
            </a:r>
            <a:r>
              <a:rPr lang="en-GB" dirty="0"/>
              <a:t> </a:t>
            </a:r>
            <a:r>
              <a:rPr lang="en-GB" dirty="0" err="1"/>
              <a:t>ainsi</a:t>
            </a:r>
            <a:r>
              <a:rPr lang="en-GB" dirty="0"/>
              <a:t> que leur </a:t>
            </a:r>
            <a:r>
              <a:rPr lang="en-GB" dirty="0" err="1"/>
              <a:t>attrait</a:t>
            </a:r>
            <a:r>
              <a:rPr lang="en-GB" dirty="0"/>
              <a:t> </a:t>
            </a:r>
            <a:r>
              <a:rPr lang="en-GB" dirty="0" err="1"/>
              <a:t>économique</a:t>
            </a:r>
            <a:r>
              <a:rPr lang="en-GB" dirty="0"/>
              <a:t>; elle réduit également les avantages de l'énergie renouvelable variable pour l'ensemble du système. Il est donc essentiel de combler les lacunes en matière de flexibilité pour assurer une intégration fiable des énergies renouvelables dans le système électrique.  </a:t>
            </a:r>
          </a:p>
          <a:p>
            <a:endParaRPr lang="en-GB" dirty="0"/>
          </a:p>
          <a:p>
            <a:r>
              <a:rPr lang="en-GB" dirty="0"/>
              <a:t>Deuxièmement, le taux de montée en puissance de la charge nette qui en résulte peut être supérieur à la demande et à la production d'énergie renouvelable. À mesure que la part des énergies renouvelables variables augmente, le taux de montée en puissance de la charge nette augmente également. </a:t>
            </a:r>
          </a:p>
          <a:p>
            <a:endParaRPr lang="en-GB" dirty="0"/>
          </a:p>
          <a:p>
            <a:r>
              <a:rPr lang="en-GB" dirty="0"/>
              <a:t>Outre l'augmentation des taux de montée </a:t>
            </a:r>
            <a:r>
              <a:rPr lang="en-GB" dirty="0" err="1"/>
              <a:t>en</a:t>
            </a:r>
            <a:r>
              <a:rPr lang="en-GB" dirty="0"/>
              <a:t> puissance, les ÉRV </a:t>
            </a:r>
            <a:r>
              <a:rPr lang="en-GB" dirty="0" err="1"/>
              <a:t>augmentent</a:t>
            </a:r>
            <a:r>
              <a:rPr lang="en-GB" dirty="0"/>
              <a:t> les plages de montée </a:t>
            </a:r>
            <a:r>
              <a:rPr lang="en-GB" dirty="0" err="1"/>
              <a:t>en</a:t>
            </a:r>
            <a:r>
              <a:rPr lang="en-GB" dirty="0"/>
              <a:t> puissance, c'est-à-dire la différence entre les charges minimales et maximales. Par conséquent, les unités conventionnelles répartissables doivent fonctionner plus rapidement et plus fréquemment pour répondre aux nouvelles exigences </a:t>
            </a:r>
            <a:r>
              <a:rPr lang="en-GB" dirty="0" err="1"/>
              <a:t>concernant</a:t>
            </a:r>
            <a:r>
              <a:rPr lang="en-GB" dirty="0"/>
              <a:t> les plages de montée </a:t>
            </a:r>
            <a:r>
              <a:rPr lang="en-GB" dirty="0" err="1"/>
              <a:t>en</a:t>
            </a:r>
            <a:r>
              <a:rPr lang="en-GB" dirty="0"/>
              <a:t> puissance. La capacité de production flexible doit être suffisante pour couvrir les exigences accrues en matière de plage de montée </a:t>
            </a:r>
            <a:r>
              <a:rPr lang="en-GB" dirty="0" err="1"/>
              <a:t>en</a:t>
            </a:r>
            <a:r>
              <a:rPr lang="en-GB" dirty="0"/>
              <a:t> puissance. Si le système ne </a:t>
            </a:r>
            <a:r>
              <a:rPr lang="en-GB" dirty="0" err="1"/>
              <a:t>peut</a:t>
            </a:r>
            <a:r>
              <a:rPr lang="en-GB" dirty="0"/>
              <a:t> répondre à </a:t>
            </a:r>
            <a:r>
              <a:rPr lang="en-GB" dirty="0" err="1"/>
              <a:t>l'exigence</a:t>
            </a:r>
            <a:r>
              <a:rPr lang="en-GB" dirty="0"/>
              <a:t> de </a:t>
            </a:r>
            <a:r>
              <a:rPr lang="en-GB" dirty="0" err="1"/>
              <a:t>réduction</a:t>
            </a:r>
            <a:r>
              <a:rPr lang="en-GB" dirty="0"/>
              <a:t> de la charge nette, il doit réduire la production des ÉRV. De même, si le système ne </a:t>
            </a:r>
            <a:r>
              <a:rPr lang="en-GB" dirty="0" err="1"/>
              <a:t>peut</a:t>
            </a:r>
            <a:r>
              <a:rPr lang="en-GB" dirty="0"/>
              <a:t> répondre à l'exigence d'augmentation de la charge nette, ceci peut entraîner une perte de </a:t>
            </a:r>
            <a:r>
              <a:rPr lang="en-GB"/>
              <a:t>charge.</a:t>
            </a:r>
            <a:endParaRPr lang="en-GB"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22697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Pour faire face à l'incertitude, la régulation des systèmes électriques exige qu'une certaine quantité de capacité de réserve </a:t>
            </a:r>
            <a:r>
              <a:rPr lang="en-GB" sz="1200" b="0" i="0" u="none" strike="noStrike" cap="none" dirty="0" err="1">
                <a:solidFill>
                  <a:srgbClr val="000000"/>
                </a:solidFill>
                <a:effectLst/>
                <a:latin typeface="Arial"/>
                <a:ea typeface="Arial"/>
                <a:cs typeface="Arial"/>
                <a:sym typeface="Arial"/>
              </a:rPr>
              <a:t>soit</a:t>
            </a:r>
            <a:r>
              <a:rPr lang="en-GB" sz="1200" b="0" i="0" u="none" strike="noStrike" cap="none" dirty="0">
                <a:solidFill>
                  <a:srgbClr val="000000"/>
                </a:solidFill>
                <a:effectLst/>
                <a:latin typeface="Arial"/>
                <a:ea typeface="Arial"/>
                <a:cs typeface="Arial"/>
                <a:sym typeface="Arial"/>
              </a:rPr>
              <a:t> disponible à tout moment. Le premier objectif de la capacité de réserve est d'aider le système à se rétablir en cas d'incident (par </a:t>
            </a:r>
            <a:r>
              <a:rPr lang="en-GB" sz="1200" b="0" i="0" u="none" strike="noStrike" cap="none" dirty="0" err="1">
                <a:solidFill>
                  <a:srgbClr val="000000"/>
                </a:solidFill>
                <a:effectLst/>
                <a:latin typeface="Arial"/>
                <a:ea typeface="Arial"/>
                <a:cs typeface="Arial"/>
                <a:sym typeface="Arial"/>
              </a:rPr>
              <a:t>exemple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lors</a:t>
            </a:r>
            <a:r>
              <a:rPr lang="en-GB" sz="1200" b="0" i="0" u="none" strike="noStrike" cap="none" dirty="0">
                <a:solidFill>
                  <a:srgbClr val="000000"/>
                </a:solidFill>
                <a:effectLst/>
                <a:latin typeface="Arial"/>
                <a:ea typeface="Arial"/>
                <a:cs typeface="Arial"/>
                <a:sym typeface="Arial"/>
              </a:rPr>
              <a:t> de </a:t>
            </a:r>
            <a:r>
              <a:rPr lang="en-GB" sz="1200" b="0" i="0" u="none" strike="noStrike" cap="none" dirty="0" err="1">
                <a:solidFill>
                  <a:srgbClr val="000000"/>
                </a:solidFill>
                <a:effectLst/>
                <a:latin typeface="Arial"/>
                <a:ea typeface="Arial"/>
                <a:cs typeface="Arial"/>
                <a:sym typeface="Arial"/>
              </a:rPr>
              <a:t>perte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soudaine</a:t>
            </a:r>
            <a:r>
              <a:rPr lang="en-GB" sz="1200" b="0" i="0" u="none" strike="noStrike" cap="none" dirty="0">
                <a:solidFill>
                  <a:srgbClr val="000000"/>
                </a:solidFill>
                <a:effectLst/>
                <a:latin typeface="Arial"/>
                <a:ea typeface="Arial"/>
                <a:cs typeface="Arial"/>
                <a:sym typeface="Arial"/>
              </a:rPr>
              <a:t> de production). Cet objectif peut être atteint grâce à une réserve de stabilisation de la fréquence à action rapide, qui permet de rétablir la fréquence à sa valeur nominale. Le deuxième objectif de la capacité de réserve est de compenser les erreurs de prévision de la demande (également appelée réserve de régulation). À mesure que la part de la production </a:t>
            </a:r>
            <a:r>
              <a:rPr lang="en-GB" sz="1200" b="0" i="0" u="none" strike="noStrike" cap="none" dirty="0" err="1">
                <a:solidFill>
                  <a:srgbClr val="000000"/>
                </a:solidFill>
                <a:effectLst/>
                <a:latin typeface="Arial"/>
                <a:ea typeface="Arial"/>
                <a:cs typeface="Arial"/>
                <a:sym typeface="Arial"/>
              </a:rPr>
              <a:t>renouvelable</a:t>
            </a:r>
            <a:r>
              <a:rPr lang="en-GB" sz="1200" b="0" i="0" u="none" strike="noStrike" cap="none" dirty="0">
                <a:solidFill>
                  <a:srgbClr val="000000"/>
                </a:solidFill>
                <a:effectLst/>
                <a:latin typeface="Arial"/>
                <a:ea typeface="Arial"/>
                <a:cs typeface="Arial"/>
                <a:sym typeface="Arial"/>
              </a:rPr>
              <a:t> variable augmente, les erreurs de prévision de </a:t>
            </a:r>
            <a:r>
              <a:rPr lang="en-GB" sz="1200" b="0" i="0" u="none" strike="noStrike" cap="none" dirty="0" err="1">
                <a:solidFill>
                  <a:srgbClr val="000000"/>
                </a:solidFill>
                <a:effectLst/>
                <a:latin typeface="Arial"/>
                <a:ea typeface="Arial"/>
                <a:cs typeface="Arial"/>
                <a:sym typeface="Arial"/>
              </a:rPr>
              <a:t>l’ÉRV</a:t>
            </a:r>
            <a:r>
              <a:rPr lang="en-GB" sz="1200" b="0" i="0" u="none" strike="noStrike" cap="none" dirty="0">
                <a:solidFill>
                  <a:srgbClr val="000000"/>
                </a:solidFill>
                <a:effectLst/>
                <a:latin typeface="Arial"/>
                <a:ea typeface="Arial"/>
                <a:cs typeface="Arial"/>
                <a:sym typeface="Arial"/>
              </a:rPr>
              <a:t> (plutôt que les erreurs de prévision de la demande) deviennent la principale source d'incertitude de la charge nette et, par conséquent, le principal facteur des besoins en réserve de régulation. </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Enfin, une part très </a:t>
            </a:r>
            <a:r>
              <a:rPr lang="en-GB" sz="1200" b="0" i="0" u="none" strike="noStrike" cap="none" dirty="0" err="1">
                <a:solidFill>
                  <a:srgbClr val="000000"/>
                </a:solidFill>
                <a:effectLst/>
                <a:latin typeface="Arial"/>
                <a:ea typeface="Arial"/>
                <a:cs typeface="Arial"/>
                <a:sym typeface="Arial"/>
              </a:rPr>
              <a:t>importante</a:t>
            </a:r>
            <a:r>
              <a:rPr lang="en-GB" sz="1200" b="0" i="0" u="none" strike="noStrike" cap="none" dirty="0">
                <a:solidFill>
                  <a:srgbClr val="000000"/>
                </a:solidFill>
                <a:effectLst/>
                <a:latin typeface="Arial"/>
                <a:ea typeface="Arial"/>
                <a:cs typeface="Arial"/>
                <a:sym typeface="Arial"/>
              </a:rPr>
              <a:t> des ÉRV est qu'elle pose des risques de fiabilité du système liés au manque d'inertie du système. L'inertie du système électrique correspond à l'inertie instantanée totale des rotors en rotation des générateurs synchrones. Cette inertie aide les générateurs à résister aux changements de leur vitesse de rotation dus aux déséquilibres du système et donne aux opérateurs du système le temps d'activer les contrôles nécessaires pour rétablir le système. L'inertie est liée à la quantité de capacité synchrone conventionnelle en ligne à chaque instant, et elle est inversement proportionnelle au taux de variation de la fréquence. En d'autres termes, plus l'inertie est faible, plus le changement de fréquence est rapide et plus il est difficile de maintenir des opérations fiables. Le système électrique a des exigences spécifiques en matière d'inertie qui imposent d'avoir une certaine capacité synchrone en </a:t>
            </a:r>
            <a:r>
              <a:rPr lang="en-GB" sz="1200" b="0" i="0" u="none" strike="noStrike" cap="none" dirty="0" err="1">
                <a:solidFill>
                  <a:srgbClr val="000000"/>
                </a:solidFill>
                <a:effectLst/>
                <a:latin typeface="Arial"/>
                <a:ea typeface="Arial"/>
                <a:cs typeface="Arial"/>
                <a:sym typeface="Arial"/>
              </a:rPr>
              <a:t>ligne</a:t>
            </a:r>
            <a:r>
              <a:rPr lang="en-GB" sz="1200" b="0" i="0" u="none" strike="noStrike" cap="none" dirty="0">
                <a:solidFill>
                  <a:srgbClr val="000000"/>
                </a:solidFill>
                <a:effectLst/>
                <a:latin typeface="Arial"/>
                <a:ea typeface="Arial"/>
                <a:cs typeface="Arial"/>
                <a:sym typeface="Arial"/>
              </a:rPr>
              <a:t>.</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21596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3828671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a:r>
              <a:rPr lang="en-GB" sz="1200" b="0" i="0" u="none" strike="noStrike" cap="none" dirty="0">
                <a:solidFill>
                  <a:srgbClr val="000000"/>
                </a:solidFill>
                <a:effectLst/>
                <a:latin typeface="Arial"/>
                <a:ea typeface="Arial"/>
                <a:cs typeface="Arial"/>
                <a:sym typeface="Arial"/>
              </a:rPr>
              <a:t>Le taux, </a:t>
            </a:r>
            <a:r>
              <a:rPr lang="en-GB" sz="1200" b="0" i="0" u="none" strike="noStrike" cap="none" dirty="0" err="1">
                <a:solidFill>
                  <a:srgbClr val="000000"/>
                </a:solidFill>
                <a:effectLst/>
                <a:latin typeface="Arial"/>
                <a:ea typeface="Arial"/>
                <a:cs typeface="Arial"/>
                <a:sym typeface="Arial"/>
              </a:rPr>
              <a:t>l'etendue</a:t>
            </a:r>
            <a:r>
              <a:rPr lang="en-GB" sz="1200" b="0" i="0" u="none" strike="noStrike" cap="none" dirty="0">
                <a:solidFill>
                  <a:srgbClr val="000000"/>
                </a:solidFill>
                <a:effectLst/>
                <a:latin typeface="Arial"/>
                <a:ea typeface="Arial"/>
                <a:cs typeface="Arial"/>
                <a:sym typeface="Arial"/>
              </a:rPr>
              <a:t> (</a:t>
            </a:r>
            <a:r>
              <a:rPr lang="en-GB" sz="1200" b="0" i="0" u="none" strike="noStrike" cap="none" dirty="0" err="1">
                <a:solidFill>
                  <a:srgbClr val="000000"/>
                </a:solidFill>
                <a:effectLst/>
                <a:latin typeface="Arial"/>
                <a:ea typeface="Arial"/>
                <a:cs typeface="Arial"/>
                <a:sym typeface="Arial"/>
              </a:rPr>
              <a:t>c'est</a:t>
            </a:r>
            <a:r>
              <a:rPr lang="en-GB" sz="1200" b="0" i="0" u="none" strike="noStrike" cap="none" dirty="0">
                <a:solidFill>
                  <a:srgbClr val="000000"/>
                </a:solidFill>
                <a:effectLst/>
                <a:latin typeface="Arial"/>
                <a:ea typeface="Arial"/>
                <a:cs typeface="Arial"/>
                <a:sym typeface="Arial"/>
              </a:rPr>
              <a:t>-à-dire la différence entre le minimum et le maximum), et la fréquence des variations de la charge nette spécifient les besoins de flexibilité du système. Une plus grande pénétration des énergies renouvelables variables augmente un ou plusieurs de ces facteurs. Par conséquent, l'estimation du profil de la charge nette pour différentes parts d'énergies renouvelables variables est cruciale pour la planification de la </a:t>
            </a:r>
            <a:r>
              <a:rPr lang="en-GB" sz="1200" b="0" i="0" u="none" strike="noStrike" cap="none" dirty="0" err="1">
                <a:solidFill>
                  <a:srgbClr val="000000"/>
                </a:solidFill>
                <a:effectLst/>
                <a:latin typeface="Arial"/>
                <a:ea typeface="Arial"/>
                <a:cs typeface="Arial"/>
                <a:sym typeface="Arial"/>
              </a:rPr>
              <a:t>flexibilité</a:t>
            </a:r>
            <a:r>
              <a:rPr lang="en-GB" sz="1200" b="0" i="0" u="none" strike="noStrike" cap="none" dirty="0">
                <a:solidFill>
                  <a:srgbClr val="000000"/>
                </a:solidFill>
                <a:effectLst/>
                <a:latin typeface="Arial"/>
                <a:ea typeface="Arial"/>
                <a:cs typeface="Arial"/>
                <a:sym typeface="Arial"/>
              </a:rPr>
              <a:t> car elle indique la part de la charge qui doit être fournie par des générateurs répartissables (contrôlables).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Selon l'Agence internationale de l'énergie, la flexibilité du système électrique désigne "la capacité d'un système électrique à gérer de manière fiable et rentable la variabilité et l'incertitude de la demande et de l'offre sur toutes les échelles de temps pertinentes".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En d'autres termes, elle exprime la capacité d'un système électrique à maintenir un équilibre fiable entre l'offre et la demande face à des déséquilibres rapides, importants, prévus et inattendus.</a:t>
            </a:r>
          </a:p>
          <a:p>
            <a:pPr marL="158750"/>
            <a:endParaRPr lang="en-GB" sz="1200" b="0" i="0" u="none" strike="noStrike" cap="none" dirty="0">
              <a:solidFill>
                <a:srgbClr val="000000"/>
              </a:solidFill>
              <a:effectLst/>
              <a:latin typeface="Arial"/>
              <a:ea typeface="Arial"/>
              <a:cs typeface="Arial"/>
              <a:sym typeface="Arial"/>
            </a:endParaRPr>
          </a:p>
          <a:p>
            <a:pPr marL="158750"/>
            <a:r>
              <a:rPr lang="en-GB" sz="1200" b="0" i="0" u="none" strike="noStrike" cap="none" dirty="0">
                <a:solidFill>
                  <a:srgbClr val="000000"/>
                </a:solidFill>
                <a:effectLst/>
                <a:latin typeface="Arial"/>
                <a:ea typeface="Arial"/>
                <a:cs typeface="Arial"/>
                <a:sym typeface="Arial"/>
              </a:rPr>
              <a:t>La flexibilité est mesurée en termes de </a:t>
            </a:r>
            <a:r>
              <a:rPr lang="en-GB" sz="1200" b="0" i="0" u="none" strike="noStrike" cap="none" dirty="0" err="1">
                <a:solidFill>
                  <a:srgbClr val="000000"/>
                </a:solidFill>
                <a:effectLst/>
                <a:latin typeface="Arial"/>
                <a:ea typeface="Arial"/>
                <a:cs typeface="Arial"/>
                <a:sym typeface="Arial"/>
              </a:rPr>
              <a:t>mégawatts</a:t>
            </a:r>
            <a:r>
              <a:rPr lang="en-GB" sz="1200" b="0" i="0" u="none" strike="noStrike" cap="none" dirty="0">
                <a:solidFill>
                  <a:srgbClr val="000000"/>
                </a:solidFill>
                <a:effectLst/>
                <a:latin typeface="Arial"/>
                <a:ea typeface="Arial"/>
                <a:cs typeface="Arial"/>
                <a:sym typeface="Arial"/>
              </a:rPr>
              <a:t> (MW) disponibles pour l'augmentation et la diminution de la production au fil du temps. Afin d'intégrer de manière fiable de grandes capacités de production d'électricité renouvelable dans le réseau électrique, les planificateurs doivent s'assurer que des ressources de flexibilité et des capacités d'équilibrage suffisantes sont disponibles.</a:t>
            </a:r>
            <a:endParaRPr lang="en-GB" dirty="0">
              <a:effectLst/>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1416845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3/19/2025</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Cliquez pour modifier les styles de texte du Master</a:t>
            </a:r>
          </a:p>
          <a:p>
            <a:pPr lvl="1"/>
            <a:r>
              <a:rPr lang="en-GB"/>
              <a:t>Deuxième niveau</a:t>
            </a:r>
          </a:p>
          <a:p>
            <a:pPr lvl="2"/>
            <a:r>
              <a:rPr lang="en-GB"/>
              <a:t>Troisième niveau</a:t>
            </a:r>
          </a:p>
          <a:p>
            <a:pPr lvl="3"/>
            <a:r>
              <a:rPr lang="en-GB"/>
              <a:t>Quatrième niveau</a:t>
            </a:r>
          </a:p>
          <a:p>
            <a:pPr lvl="4"/>
            <a:r>
              <a:rPr lang="en-GB"/>
              <a:t>Cinquième niveau</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3/19/2025</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9/Feb/Innovation-landscape-for-a-renewable-powered-futur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oecd.org/publications/harnessing-variable-renewables-9789264111394-en.htm" TargetMode="External"/><Relationship Id="rId5" Type="http://schemas.openxmlformats.org/officeDocument/2006/relationships/hyperlink" Target="https://www.irena.org/publications/2019/Jun/Solutions-to-integrate-high-shares-of-variable-renewable-energy" TargetMode="External"/><Relationship Id="rId4" Type="http://schemas.openxmlformats.org/officeDocument/2006/relationships/hyperlink" Target="https://www.irena.org/publications/2018/Nov/Power-system-flexibility-for-the-energy-transi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rena.org/publications/2018/Nov/Power-system-flexibility-for-the-energy-transition"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irena.org/publications/2020/Jul/System-Operation-Innovation-Landscape-briefs" TargetMode="External"/><Relationship Id="rId5" Type="http://schemas.openxmlformats.org/officeDocument/2006/relationships/hyperlink" Target="https://www.irena.org/publications/2020/Mar/Electricity-Storage-Valuation-Framework-2020" TargetMode="External"/><Relationship Id="rId4" Type="http://schemas.openxmlformats.org/officeDocument/2006/relationships/hyperlink" Target="https://www.irena.org/publications/2019/Sep/Enabling-Technologi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pixabay.com/photos/smart-home-house-technology-3920905/" TargetMode="Externa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pixabay.com/photos/ev-charging-vehicle-electric-5704430/" TargetMode="Externa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8" Type="http://schemas.openxmlformats.org/officeDocument/2006/relationships/hyperlink" Target="https://www.irena.org/-/media/Files/IRENA/Agency/Publication/2019/Sep/IRENA_Hydrogen_2019.pdf" TargetMode="External"/><Relationship Id="rId3" Type="http://schemas.openxmlformats.org/officeDocument/2006/relationships/image" Target="../media/image2.jpeg"/><Relationship Id="rId7" Type="http://schemas.openxmlformats.org/officeDocument/2006/relationships/hyperlink" Target="https://www.irena.org/publications/2019/Jun/Market-Design-Innovation-Landscape-briefs"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irena.org/media/Files/IRENA/Agency/Publication/2020/Jul/IRENA_Aggregators_2020.pdf?la=en&amp;hash=34E90050F80DD1B012F2E6C9E4C90EE11BED6A82" TargetMode="External"/><Relationship Id="rId5" Type="http://schemas.openxmlformats.org/officeDocument/2006/relationships/hyperlink" Target="https://www.irena.org/publications/2019/Dec/Demand-side-flexibility-for-power-sector-transformation" TargetMode="External"/><Relationship Id="rId4" Type="http://schemas.openxmlformats.org/officeDocument/2006/relationships/hyperlink" Target="https://www.irena.org/publications/2018/Nov/Power-system-flexibility-for-the-energy-transit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irena.org/publications/2018/Nov/Power-system-flexibility-for-the-energy-transition"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iea.org/reports/power-systems-in-transition" TargetMode="External"/><Relationship Id="rId5" Type="http://schemas.openxmlformats.org/officeDocument/2006/relationships/hyperlink" Target="https://www.oecd.org/publications/harnessing-variable-renewables-9789264111394-en.htm" TargetMode="External"/><Relationship Id="rId4" Type="http://schemas.openxmlformats.org/officeDocument/2006/relationships/hyperlink" Target="http://www.irena.org/publications/2019/Apr/Global-energy-transformation-A-roadmap-to-2050-2019Edi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3BAF3904-44E0-4C3F-A22C-DBEDF2BA6BDF}"/>
              </a:ext>
            </a:extLst>
          </p:cNvPr>
          <p:cNvPicPr>
            <a:picLocks noChangeAspect="1"/>
          </p:cNvPicPr>
          <p:nvPr/>
        </p:nvPicPr>
        <p:blipFill>
          <a:blip r:embed="rId3"/>
          <a:stretch>
            <a:fillRect/>
          </a:stretch>
        </p:blipFill>
        <p:spPr>
          <a:xfrm>
            <a:off x="0" y="153"/>
            <a:ext cx="12192000" cy="6857693"/>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461526" y="3616785"/>
            <a:ext cx="5066437"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La </a:t>
            </a:r>
            <a:r>
              <a:rPr lang="en-ZA" b="1" dirty="0" err="1">
                <a:latin typeface="Open Sans ExtraBold"/>
                <a:ea typeface="Open Sans ExtraBold" panose="020B0606030504020204" pitchFamily="34" charset="0"/>
                <a:cs typeface="Open Sans ExtraBold" panose="020B0606030504020204" pitchFamily="34" charset="0"/>
              </a:rPr>
              <a:t>modélisation</a:t>
            </a:r>
            <a:r>
              <a:rPr lang="en-ZA" b="1" dirty="0">
                <a:latin typeface="Open Sans ExtraBold"/>
                <a:ea typeface="Open Sans ExtraBold" panose="020B0606030504020204" pitchFamily="34" charset="0"/>
                <a:cs typeface="Open Sans ExtraBold" panose="020B0606030504020204" pitchFamily="34" charset="0"/>
              </a:rPr>
              <a:t> et la </a:t>
            </a:r>
            <a:r>
              <a:rPr lang="en-ZA" b="1" dirty="0" err="1">
                <a:latin typeface="Open Sans ExtraBold"/>
                <a:ea typeface="Open Sans ExtraBold" panose="020B0606030504020204" pitchFamily="34" charset="0"/>
                <a:cs typeface="Open Sans ExtraBold" panose="020B0606030504020204" pitchFamily="34" charset="0"/>
              </a:rPr>
              <a:t>flexibilité</a:t>
            </a:r>
            <a:r>
              <a:rPr lang="en-ZA" b="1" dirty="0">
                <a:latin typeface="Open Sans ExtraBold"/>
                <a:ea typeface="Open Sans ExtraBold" panose="020B0606030504020204" pitchFamily="34" charset="0"/>
                <a:cs typeface="Open Sans ExtraBold" panose="020B0606030504020204" pitchFamily="34" charset="0"/>
              </a:rPr>
              <a:t> </a:t>
            </a:r>
            <a:br>
              <a:rPr lang="en-ZA" b="1" dirty="0">
                <a:latin typeface="Open Sans ExtraBold"/>
                <a:ea typeface="Open Sans ExtraBold" panose="020B0606030504020204" pitchFamily="34" charset="0"/>
                <a:cs typeface="Open Sans ExtraBold" panose="020B0606030504020204" pitchFamily="34" charset="0"/>
              </a:rPr>
            </a:br>
            <a:r>
              <a:rPr lang="en-ZA" b="1" dirty="0">
                <a:latin typeface="Open Sans ExtraBold"/>
                <a:ea typeface="Open Sans ExtraBold" panose="020B0606030504020204" pitchFamily="34" charset="0"/>
                <a:cs typeface="Open Sans ExtraBold" panose="020B0606030504020204" pitchFamily="34" charset="0"/>
              </a:rPr>
              <a:t>du </a:t>
            </a:r>
            <a:r>
              <a:rPr lang="en-ZA" b="1" dirty="0" err="1">
                <a:latin typeface="Open Sans ExtraBold"/>
                <a:ea typeface="Open Sans ExtraBold" panose="020B0606030504020204" pitchFamily="34" charset="0"/>
                <a:cs typeface="Open Sans ExtraBold" panose="020B0606030504020204" pitchFamily="34" charset="0"/>
              </a:rPr>
              <a:t>secteur</a:t>
            </a:r>
            <a:r>
              <a:rPr lang="en-ZA" b="1" dirty="0">
                <a:latin typeface="Open Sans ExtraBold"/>
                <a:ea typeface="Open Sans ExtraBold" panose="020B0606030504020204" pitchFamily="34" charset="0"/>
                <a:cs typeface="Open Sans ExtraBold" panose="020B0606030504020204" pitchFamily="34" charset="0"/>
              </a:rPr>
              <a:t> </a:t>
            </a:r>
            <a:r>
              <a:rPr lang="en-ZA" b="1" dirty="0" err="1">
                <a:latin typeface="Open Sans ExtraBold"/>
                <a:ea typeface="Open Sans ExtraBold" panose="020B0606030504020204" pitchFamily="34" charset="0"/>
                <a:cs typeface="Open Sans ExtraBold" panose="020B0606030504020204" pitchFamily="34" charset="0"/>
              </a:rPr>
              <a:t>énergétique</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371335" y="4331548"/>
            <a:ext cx="8147953"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Cours </a:t>
            </a:r>
            <a:r>
              <a:rPr lang="en-ZA" sz="4400" b="1" dirty="0">
                <a:latin typeface="Open Sans ExtraBold"/>
                <a:ea typeface="Open Sans ExtraBold" panose="020B0606030504020204" pitchFamily="34" charset="0"/>
                <a:cs typeface="Open Sans ExtraBold" panose="020B0606030504020204" pitchFamily="34" charset="0"/>
              </a:rPr>
              <a:t>13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FLEXIBILITÉ</a:t>
            </a:r>
          </a:p>
          <a:p>
            <a:r>
              <a:rPr lang="en-ZA" sz="4400" b="1" dirty="0">
                <a:latin typeface="Open Sans ExtraBold"/>
                <a:ea typeface="Open Sans ExtraBold" panose="020B0606030504020204" pitchFamily="34" charset="0"/>
                <a:cs typeface="Open Sans ExtraBold" panose="020B0606030504020204" pitchFamily="34" charset="0"/>
              </a:rPr>
              <a:t>DU SYSTÈME ÉLECTRIQUE</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992802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464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505830" y="5813169"/>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26648" y="838250"/>
            <a:ext cx="8553769"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13.2.2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Systèmes</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d'alimentation</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électrique</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flexibles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43521" y="-540852"/>
            <a:ext cx="10792167"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Flexibilité du système électrique</a:t>
            </a:r>
          </a:p>
        </p:txBody>
      </p:sp>
      <p:sp>
        <p:nvSpPr>
          <p:cNvPr id="7" name="Rounded Rectangle 4">
            <a:extLst>
              <a:ext uri="{FF2B5EF4-FFF2-40B4-BE49-F238E27FC236}">
                <a16:creationId xmlns:a16="http://schemas.microsoft.com/office/drawing/2014/main" id="{FBC74310-63E4-402A-B0D0-4611831CF88B}"/>
              </a:ext>
            </a:extLst>
          </p:cNvPr>
          <p:cNvSpPr/>
          <p:nvPr/>
        </p:nvSpPr>
        <p:spPr>
          <a:xfrm>
            <a:off x="673358" y="1238360"/>
            <a:ext cx="10750000" cy="5131267"/>
          </a:xfrm>
          <a:prstGeom prst="roundRect">
            <a:avLst>
              <a:gd name="adj" fmla="val 3826"/>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a:extLst>
              <a:ext uri="{FF2B5EF4-FFF2-40B4-BE49-F238E27FC236}">
                <a16:creationId xmlns:a16="http://schemas.microsoft.com/office/drawing/2014/main" id="{94F976BC-2C95-4029-A836-9034DF813837}"/>
              </a:ext>
            </a:extLst>
          </p:cNvPr>
          <p:cNvSpPr txBox="1">
            <a:spLocks/>
          </p:cNvSpPr>
          <p:nvPr/>
        </p:nvSpPr>
        <p:spPr>
          <a:xfrm>
            <a:off x="673358" y="1459934"/>
            <a:ext cx="10053992" cy="48189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15950" indent="-457200">
              <a:buSzPct val="125000"/>
              <a:buAutoNum type="arabicPeriod"/>
            </a:pPr>
            <a:r>
              <a:rPr lang="en-GB" sz="2000" dirty="0" err="1">
                <a:latin typeface="Open Sans"/>
                <a:ea typeface="Open Sans" panose="020B0606030504020204" pitchFamily="34" charset="0"/>
                <a:cs typeface="Open Sans" panose="020B0606030504020204" pitchFamily="34" charset="0"/>
                <a:sym typeface="Arial"/>
              </a:rPr>
              <a:t>Éviter</a:t>
            </a:r>
            <a:r>
              <a:rPr lang="en-GB" sz="2000" dirty="0">
                <a:latin typeface="Open Sans"/>
                <a:ea typeface="Open Sans" panose="020B0606030504020204" pitchFamily="34" charset="0"/>
                <a:cs typeface="Open Sans" panose="020B0606030504020204" pitchFamily="34" charset="0"/>
                <a:sym typeface="Arial"/>
              </a:rPr>
              <a:t> la </a:t>
            </a:r>
            <a:r>
              <a:rPr lang="en-GB" sz="2000" b="1" dirty="0">
                <a:latin typeface="Open Sans"/>
                <a:ea typeface="Open Sans" panose="020B0606030504020204" pitchFamily="34" charset="0"/>
                <a:cs typeface="Open Sans" panose="020B0606030504020204" pitchFamily="34" charset="0"/>
                <a:sym typeface="Arial"/>
              </a:rPr>
              <a:t>perte de charges </a:t>
            </a:r>
            <a:r>
              <a:rPr lang="en-GB" sz="2000" dirty="0">
                <a:latin typeface="Open Sans"/>
                <a:ea typeface="Open Sans" panose="020B0606030504020204" pitchFamily="34" charset="0"/>
                <a:cs typeface="Open Sans" panose="020B0606030504020204" pitchFamily="34" charset="0"/>
                <a:sym typeface="Arial"/>
              </a:rPr>
              <a:t>et répondre à la demande de pointe et aux charges nettes de pointe.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dirty="0" err="1">
                <a:latin typeface="Open Sans"/>
                <a:ea typeface="Open Sans" panose="020B0606030504020204" pitchFamily="34" charset="0"/>
                <a:cs typeface="Open Sans" panose="020B0606030504020204" pitchFamily="34" charset="0"/>
                <a:sym typeface="Arial"/>
              </a:rPr>
              <a:t>Maintenir</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en</a:t>
            </a:r>
            <a:r>
              <a:rPr lang="en-GB" sz="2000" dirty="0">
                <a:latin typeface="Open Sans"/>
                <a:ea typeface="Open Sans" panose="020B0606030504020204" pitchFamily="34" charset="0"/>
                <a:cs typeface="Open Sans" panose="020B0606030504020204" pitchFamily="34" charset="0"/>
                <a:sym typeface="Arial"/>
              </a:rPr>
              <a:t> permanence </a:t>
            </a:r>
            <a:r>
              <a:rPr lang="en-GB" sz="2000" b="1" dirty="0">
                <a:latin typeface="Open Sans"/>
                <a:ea typeface="Open Sans" panose="020B0606030504020204" pitchFamily="34" charset="0"/>
                <a:cs typeface="Open Sans" panose="020B0606030504020204" pitchFamily="34" charset="0"/>
                <a:sym typeface="Arial"/>
              </a:rPr>
              <a:t>un équilibre fiable </a:t>
            </a:r>
            <a:r>
              <a:rPr lang="en-GB" sz="2000" dirty="0">
                <a:latin typeface="Open Sans"/>
                <a:ea typeface="Open Sans" panose="020B0606030504020204" pitchFamily="34" charset="0"/>
                <a:cs typeface="Open Sans" panose="020B0606030504020204" pitchFamily="34" charset="0"/>
                <a:sym typeface="Arial"/>
              </a:rPr>
              <a:t>entre l'offre et la demande. </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dirty="0" err="1">
                <a:latin typeface="Open Sans"/>
                <a:ea typeface="Open Sans" panose="020B0606030504020204" pitchFamily="34" charset="0"/>
                <a:cs typeface="Open Sans" panose="020B0606030504020204" pitchFamily="34" charset="0"/>
                <a:sym typeface="Arial"/>
              </a:rPr>
              <a:t>Intégrer</a:t>
            </a:r>
            <a:r>
              <a:rPr lang="en-GB" sz="2000" dirty="0">
                <a:latin typeface="Open Sans"/>
                <a:ea typeface="Open Sans" panose="020B0606030504020204" pitchFamily="34" charset="0"/>
                <a:cs typeface="Open Sans" panose="020B0606030504020204" pitchFamily="34" charset="0"/>
                <a:sym typeface="Arial"/>
              </a:rPr>
              <a:t> un </a:t>
            </a:r>
            <a:r>
              <a:rPr lang="en-GB" sz="2000" dirty="0" err="1">
                <a:latin typeface="Open Sans"/>
                <a:ea typeface="Open Sans" panose="020B0606030504020204" pitchFamily="34" charset="0"/>
                <a:cs typeface="Open Sans" panose="020B0606030504020204" pitchFamily="34" charset="0"/>
                <a:sym typeface="Arial"/>
              </a:rPr>
              <a:t>potentiel</a:t>
            </a:r>
            <a:r>
              <a:rPr lang="en-GB" sz="2000" dirty="0">
                <a:latin typeface="Open Sans"/>
                <a:ea typeface="Open Sans" panose="020B0606030504020204" pitchFamily="34" charset="0"/>
                <a:cs typeface="Open Sans" panose="020B0606030504020204" pitchFamily="34" charset="0"/>
                <a:sym typeface="Arial"/>
              </a:rPr>
              <a:t> de stockage </a:t>
            </a:r>
            <a:r>
              <a:rPr lang="en-GB" sz="2000" dirty="0" err="1">
                <a:latin typeface="Open Sans"/>
                <a:ea typeface="Open Sans" panose="020B0606030504020204" pitchFamily="34" charset="0"/>
                <a:cs typeface="Open Sans" panose="020B0606030504020204" pitchFamily="34" charset="0"/>
                <a:sym typeface="Arial"/>
              </a:rPr>
              <a:t>adéquat</a:t>
            </a:r>
            <a:r>
              <a:rPr lang="en-GB" sz="2000" dirty="0">
                <a:latin typeface="Open Sans"/>
                <a:ea typeface="Open Sans" panose="020B0606030504020204" pitchFamily="34" charset="0"/>
                <a:cs typeface="Open Sans" panose="020B0606030504020204" pitchFamily="34" charset="0"/>
                <a:sym typeface="Arial"/>
              </a:rPr>
              <a:t> par le </a:t>
            </a:r>
            <a:r>
              <a:rPr lang="en-GB" sz="2000" b="1" dirty="0">
                <a:latin typeface="Open Sans"/>
                <a:ea typeface="Open Sans" panose="020B0606030504020204" pitchFamily="34" charset="0"/>
                <a:cs typeface="Open Sans" panose="020B0606030504020204" pitchFamily="34" charset="0"/>
                <a:sym typeface="Arial"/>
              </a:rPr>
              <a:t>couplage des secteurs </a:t>
            </a:r>
            <a:r>
              <a:rPr lang="en-GB" sz="2000" dirty="0">
                <a:latin typeface="Open Sans"/>
                <a:ea typeface="Open Sans" panose="020B0606030504020204" pitchFamily="34" charset="0"/>
                <a:cs typeface="Open Sans" panose="020B0606030504020204" pitchFamily="34" charset="0"/>
                <a:sym typeface="Arial"/>
              </a:rPr>
              <a:t>et l'investissement dans les </a:t>
            </a:r>
            <a:r>
              <a:rPr lang="en-GB" sz="2000" b="1" dirty="0">
                <a:latin typeface="Open Sans"/>
                <a:ea typeface="Open Sans" panose="020B0606030504020204" pitchFamily="34" charset="0"/>
                <a:cs typeface="Open Sans" panose="020B0606030504020204" pitchFamily="34" charset="0"/>
                <a:sym typeface="Arial"/>
              </a:rPr>
              <a:t>capacités de stockage </a:t>
            </a:r>
            <a:r>
              <a:rPr lang="en-GB" sz="2000" dirty="0" err="1">
                <a:latin typeface="Open Sans"/>
                <a:ea typeface="Open Sans" panose="020B0606030504020204" pitchFamily="34" charset="0"/>
                <a:cs typeface="Open Sans" panose="020B0606030504020204" pitchFamily="34" charset="0"/>
                <a:sym typeface="Arial"/>
              </a:rPr>
              <a:t>afin</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d'équilibrer</a:t>
            </a:r>
            <a:r>
              <a:rPr lang="en-GB" sz="2000" dirty="0">
                <a:latin typeface="Open Sans"/>
                <a:ea typeface="Open Sans" panose="020B0606030504020204" pitchFamily="34" charset="0"/>
                <a:cs typeface="Open Sans" panose="020B0606030504020204" pitchFamily="34" charset="0"/>
                <a:sym typeface="Arial"/>
              </a:rPr>
              <a:t> les </a:t>
            </a:r>
            <a:r>
              <a:rPr lang="en-GB" sz="2000" dirty="0" err="1">
                <a:latin typeface="Open Sans"/>
                <a:ea typeface="Open Sans" panose="020B0606030504020204" pitchFamily="34" charset="0"/>
                <a:cs typeface="Open Sans" panose="020B0606030504020204" pitchFamily="34" charset="0"/>
                <a:sym typeface="Arial"/>
              </a:rPr>
              <a:t>périodes</a:t>
            </a:r>
            <a:r>
              <a:rPr lang="en-GB" sz="2000" dirty="0">
                <a:latin typeface="Open Sans"/>
                <a:ea typeface="Open Sans" panose="020B0606030504020204" pitchFamily="34" charset="0"/>
                <a:cs typeface="Open Sans" panose="020B0606030504020204" pitchFamily="34" charset="0"/>
                <a:sym typeface="Arial"/>
              </a:rPr>
              <a:t> de forte production </a:t>
            </a:r>
            <a:r>
              <a:rPr lang="en-GB" sz="2000" dirty="0" err="1">
                <a:latin typeface="Open Sans"/>
                <a:ea typeface="Open Sans" panose="020B0606030504020204" pitchFamily="34" charset="0"/>
                <a:cs typeface="Open Sans" panose="020B0606030504020204" pitchFamily="34" charset="0"/>
                <a:sym typeface="Arial"/>
              </a:rPr>
              <a:t>d’ÉRV</a:t>
            </a:r>
            <a:r>
              <a:rPr lang="en-GB" sz="2000" dirty="0">
                <a:latin typeface="Open Sans"/>
                <a:ea typeface="Open Sans" panose="020B0606030504020204" pitchFamily="34" charset="0"/>
                <a:cs typeface="Open Sans" panose="020B0606030504020204" pitchFamily="34" charset="0"/>
                <a:sym typeface="Arial"/>
              </a:rPr>
              <a:t> et de </a:t>
            </a:r>
            <a:r>
              <a:rPr lang="en-GB" sz="2000" dirty="0" err="1">
                <a:latin typeface="Open Sans"/>
                <a:ea typeface="Open Sans" panose="020B0606030504020204" pitchFamily="34" charset="0"/>
                <a:cs typeface="Open Sans" panose="020B0606030504020204" pitchFamily="34" charset="0"/>
                <a:sym typeface="Arial"/>
              </a:rPr>
              <a:t>faible</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demande</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ainsi</a:t>
            </a:r>
            <a:r>
              <a:rPr lang="en-GB" sz="2000" dirty="0">
                <a:latin typeface="Open Sans"/>
                <a:ea typeface="Open Sans" panose="020B0606030504020204" pitchFamily="34" charset="0"/>
                <a:cs typeface="Open Sans" panose="020B0606030504020204" pitchFamily="34" charset="0"/>
                <a:sym typeface="Arial"/>
              </a:rPr>
              <a:t> que les périodes de forte demande et de faible production </a:t>
            </a:r>
            <a:r>
              <a:rPr lang="en-GB" sz="2000" dirty="0" err="1">
                <a:latin typeface="Open Sans"/>
                <a:ea typeface="Open Sans" panose="020B0606030504020204" pitchFamily="34" charset="0"/>
                <a:cs typeface="Open Sans" panose="020B0606030504020204" pitchFamily="34" charset="0"/>
                <a:sym typeface="Arial"/>
              </a:rPr>
              <a:t>d’ÉRV</a:t>
            </a:r>
            <a:r>
              <a:rPr lang="en-GB" sz="2000" dirty="0">
                <a:latin typeface="Open Sans"/>
                <a:ea typeface="Open Sans" panose="020B0606030504020204" pitchFamily="34" charset="0"/>
                <a:cs typeface="Open Sans" panose="020B0606030504020204" pitchFamily="34" charset="0"/>
                <a:sym typeface="Arial"/>
              </a:rPr>
              <a:t>.</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615950" indent="-457200">
              <a:buSzPct val="125000"/>
              <a:buAutoNum type="arabicPeriod"/>
            </a:pPr>
            <a:r>
              <a:rPr lang="en-GB" sz="2000" dirty="0" err="1">
                <a:latin typeface="Open Sans"/>
                <a:ea typeface="Open Sans" panose="020B0606030504020204" pitchFamily="34" charset="0"/>
                <a:cs typeface="Open Sans" panose="020B0606030504020204" pitchFamily="34" charset="0"/>
                <a:sym typeface="Arial"/>
              </a:rPr>
              <a:t>Intégrer</a:t>
            </a:r>
            <a:r>
              <a:rPr lang="en-GB" sz="2000" dirty="0">
                <a:latin typeface="Open Sans"/>
                <a:ea typeface="Open Sans" panose="020B0606030504020204" pitchFamily="34" charset="0"/>
                <a:cs typeface="Open Sans" panose="020B0606030504020204" pitchFamily="34" charset="0"/>
                <a:sym typeface="Arial"/>
              </a:rPr>
              <a:t> des mesures de </a:t>
            </a:r>
            <a:r>
              <a:rPr lang="en-GB" sz="2000" b="1" dirty="0">
                <a:latin typeface="Open Sans"/>
                <a:ea typeface="Open Sans" panose="020B0606030504020204" pitchFamily="34" charset="0"/>
                <a:cs typeface="Open Sans" panose="020B0606030504020204" pitchFamily="34" charset="0"/>
                <a:sym typeface="Arial"/>
              </a:rPr>
              <a:t>gestion de la </a:t>
            </a:r>
            <a:r>
              <a:rPr lang="en-GB" sz="2000" b="1" dirty="0" err="1">
                <a:latin typeface="Open Sans"/>
                <a:ea typeface="Open Sans" panose="020B0606030504020204" pitchFamily="34" charset="0"/>
                <a:cs typeface="Open Sans" panose="020B0606030504020204" pitchFamily="34" charset="0"/>
                <a:sym typeface="Arial"/>
              </a:rPr>
              <a:t>demande</a:t>
            </a:r>
            <a:r>
              <a:rPr lang="en-GB" sz="2000" b="1"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afin</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d'ajuster</a:t>
            </a:r>
            <a:r>
              <a:rPr lang="en-GB" sz="2000" dirty="0">
                <a:latin typeface="Open Sans"/>
                <a:ea typeface="Open Sans" panose="020B0606030504020204" pitchFamily="34" charset="0"/>
                <a:cs typeface="Open Sans" panose="020B0606030504020204" pitchFamily="34" charset="0"/>
                <a:sym typeface="Arial"/>
              </a:rPr>
              <a:t> la demande en fonction des périodes de pénurie d'approvisionnement et de surproduction.</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dirty="0">
                <a:latin typeface="Open Sans"/>
                <a:ea typeface="Open Sans" panose="020B0606030504020204" pitchFamily="34" charset="0"/>
                <a:cs typeface="Open Sans" panose="020B0606030504020204" pitchFamily="34" charset="0"/>
                <a:sym typeface="Arial"/>
              </a:rPr>
              <a:t>Assurer </a:t>
            </a:r>
            <a:r>
              <a:rPr lang="en-GB" sz="2000" dirty="0" err="1">
                <a:latin typeface="Open Sans"/>
                <a:ea typeface="Open Sans" panose="020B0606030504020204" pitchFamily="34" charset="0"/>
                <a:cs typeface="Open Sans" panose="020B0606030504020204" pitchFamily="34" charset="0"/>
                <a:sym typeface="Arial"/>
              </a:rPr>
              <a:t>une</a:t>
            </a:r>
            <a:r>
              <a:rPr lang="en-GB" sz="2000" dirty="0">
                <a:latin typeface="Open Sans"/>
                <a:ea typeface="Open Sans" panose="020B0606030504020204" pitchFamily="34" charset="0"/>
                <a:cs typeface="Open Sans" panose="020B0606030504020204" pitchFamily="34" charset="0"/>
                <a:sym typeface="Arial"/>
              </a:rPr>
              <a:t> </a:t>
            </a:r>
            <a:r>
              <a:rPr lang="en-GB" sz="2000" b="1" dirty="0" err="1">
                <a:latin typeface="Open Sans"/>
                <a:ea typeface="Open Sans" panose="020B0606030504020204" pitchFamily="34" charset="0"/>
                <a:cs typeface="Open Sans" panose="020B0606030504020204" pitchFamily="34" charset="0"/>
                <a:sym typeface="Arial"/>
              </a:rPr>
              <a:t>offre</a:t>
            </a:r>
            <a:r>
              <a:rPr lang="en-GB" sz="2000" b="1"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adéquate</a:t>
            </a:r>
            <a:r>
              <a:rPr lang="en-GB" sz="2000" dirty="0">
                <a:latin typeface="Open Sans"/>
                <a:ea typeface="Open Sans" panose="020B0606030504020204" pitchFamily="34" charset="0"/>
                <a:cs typeface="Open Sans" panose="020B0606030504020204" pitchFamily="34" charset="0"/>
                <a:sym typeface="Arial"/>
              </a:rPr>
              <a:t> </a:t>
            </a:r>
            <a:r>
              <a:rPr lang="en-GB" sz="2000" b="1" dirty="0">
                <a:latin typeface="Open Sans"/>
                <a:ea typeface="Open Sans" panose="020B0606030504020204" pitchFamily="34" charset="0"/>
                <a:cs typeface="Open Sans" panose="020B0606030504020204" pitchFamily="34" charset="0"/>
                <a:sym typeface="Arial"/>
              </a:rPr>
              <a:t>de services </a:t>
            </a:r>
            <a:r>
              <a:rPr lang="en-GB" sz="2000" b="1" dirty="0" err="1">
                <a:latin typeface="Open Sans"/>
                <a:ea typeface="Open Sans" panose="020B0606030504020204" pitchFamily="34" charset="0"/>
                <a:cs typeface="Open Sans" panose="020B0606030504020204" pitchFamily="34" charset="0"/>
                <a:sym typeface="Arial"/>
              </a:rPr>
              <a:t>auxiliaires</a:t>
            </a:r>
            <a:r>
              <a:rPr lang="en-GB" sz="2000" b="1"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afin</a:t>
            </a:r>
            <a:r>
              <a:rPr lang="en-GB" sz="2000" dirty="0">
                <a:latin typeface="Open Sans"/>
                <a:ea typeface="Open Sans" panose="020B0606030504020204" pitchFamily="34" charset="0"/>
                <a:cs typeface="Open Sans" panose="020B0606030504020204" pitchFamily="34" charset="0"/>
                <a:sym typeface="Arial"/>
              </a:rPr>
              <a:t> de maintenir les </a:t>
            </a:r>
            <a:r>
              <a:rPr lang="en-GB" sz="2000" dirty="0" err="1">
                <a:latin typeface="Open Sans"/>
                <a:ea typeface="Open Sans" panose="020B0606030504020204" pitchFamily="34" charset="0"/>
                <a:cs typeface="Open Sans" panose="020B0606030504020204" pitchFamily="34" charset="0"/>
                <a:sym typeface="Arial"/>
              </a:rPr>
              <a:t>capacités</a:t>
            </a:r>
            <a:r>
              <a:rPr lang="en-GB" sz="2000" dirty="0">
                <a:latin typeface="Open Sans"/>
                <a:ea typeface="Open Sans" panose="020B0606030504020204" pitchFamily="34" charset="0"/>
                <a:cs typeface="Open Sans" panose="020B0606030504020204" pitchFamily="34" charset="0"/>
                <a:sym typeface="Arial"/>
              </a:rPr>
              <a:t> du </a:t>
            </a:r>
            <a:r>
              <a:rPr lang="en-GB" sz="2000" dirty="0" err="1">
                <a:latin typeface="Open Sans"/>
                <a:ea typeface="Open Sans" panose="020B0606030504020204" pitchFamily="34" charset="0"/>
                <a:cs typeface="Open Sans" panose="020B0606030504020204" pitchFamily="34" charset="0"/>
                <a:sym typeface="Arial"/>
              </a:rPr>
              <a:t>système</a:t>
            </a:r>
            <a:r>
              <a:rPr lang="en-GB" sz="2000" dirty="0">
                <a:latin typeface="Open Sans"/>
                <a:ea typeface="Open Sans" panose="020B0606030504020204" pitchFamily="34" charset="0"/>
                <a:cs typeface="Open Sans" panose="020B0606030504020204" pitchFamily="34" charset="0"/>
                <a:sym typeface="Arial"/>
              </a:rPr>
              <a:t> et </a:t>
            </a:r>
            <a:r>
              <a:rPr lang="en-GB" sz="2000" dirty="0" err="1">
                <a:latin typeface="Open Sans"/>
                <a:ea typeface="Open Sans" panose="020B0606030504020204" pitchFamily="34" charset="0"/>
                <a:cs typeface="Open Sans" panose="020B0606030504020204" pitchFamily="34" charset="0"/>
                <a:sym typeface="Arial"/>
              </a:rPr>
              <a:t>d’ainsi</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atténuer</a:t>
            </a:r>
            <a:r>
              <a:rPr lang="en-GB" sz="2000" dirty="0">
                <a:latin typeface="Open Sans"/>
                <a:ea typeface="Open Sans" panose="020B0606030504020204" pitchFamily="34" charset="0"/>
                <a:cs typeface="Open Sans" panose="020B0606030504020204" pitchFamily="34" charset="0"/>
                <a:sym typeface="Arial"/>
              </a:rPr>
              <a:t> les </a:t>
            </a:r>
            <a:r>
              <a:rPr lang="en-GB" sz="2000" dirty="0" err="1">
                <a:latin typeface="Open Sans"/>
                <a:ea typeface="Open Sans" panose="020B0606030504020204" pitchFamily="34" charset="0"/>
                <a:cs typeface="Open Sans" panose="020B0606030504020204" pitchFamily="34" charset="0"/>
                <a:sym typeface="Arial"/>
              </a:rPr>
              <a:t>risques</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en</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cas</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d’éventuels</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événements</a:t>
            </a:r>
            <a:r>
              <a:rPr lang="en-GB" sz="2000" dirty="0">
                <a:latin typeface="Open Sans"/>
                <a:ea typeface="Open Sans" panose="020B0606030504020204" pitchFamily="34" charset="0"/>
                <a:cs typeface="Open Sans" panose="020B0606030504020204" pitchFamily="34" charset="0"/>
                <a:sym typeface="Arial"/>
              </a:rPr>
              <a:t> </a:t>
            </a:r>
            <a:r>
              <a:rPr lang="en-GB" sz="2000" dirty="0" err="1">
                <a:latin typeface="Open Sans"/>
                <a:ea typeface="Open Sans" panose="020B0606030504020204" pitchFamily="34" charset="0"/>
                <a:cs typeface="Open Sans" panose="020B0606030504020204" pitchFamily="34" charset="0"/>
                <a:sym typeface="Arial"/>
              </a:rPr>
              <a:t>déstabilisants</a:t>
            </a:r>
            <a:r>
              <a:rPr lang="en-GB" sz="2000" dirty="0">
                <a:latin typeface="Open Sans"/>
                <a:ea typeface="Open Sans" panose="020B0606030504020204" pitchFamily="34" charset="0"/>
                <a:cs typeface="Open Sans" panose="020B0606030504020204" pitchFamily="34" charset="0"/>
                <a:sym typeface="Arial"/>
              </a:rPr>
              <a:t>.</a:t>
            </a:r>
            <a:endParaRPr lang="en-GB" sz="2000" dirty="0">
              <a:latin typeface="Open Sans"/>
              <a:ea typeface="Open Sans" panose="020B0606030504020204" pitchFamily="34" charset="0"/>
              <a:cs typeface="Open Sans" panose="020B0606030504020204" pitchFamily="34" charset="0"/>
            </a:endParaRPr>
          </a:p>
          <a:p>
            <a:pPr marL="615950" indent="-457200">
              <a:buSzPct val="125000"/>
              <a:buAutoNum type="arabicPeriod"/>
            </a:pPr>
            <a:r>
              <a:rPr lang="en-GB" sz="2000" dirty="0" err="1">
                <a:latin typeface="Open Sans"/>
                <a:ea typeface="Open Sans" panose="020B0606030504020204" pitchFamily="34" charset="0"/>
                <a:cs typeface="Open Sans" panose="020B0606030504020204" pitchFamily="34" charset="0"/>
                <a:sym typeface="Arial"/>
              </a:rPr>
              <a:t>Améliorer</a:t>
            </a:r>
            <a:r>
              <a:rPr lang="en-GB" sz="2000" dirty="0">
                <a:latin typeface="Open Sans"/>
                <a:ea typeface="Open Sans" panose="020B0606030504020204" pitchFamily="34" charset="0"/>
                <a:cs typeface="Open Sans" panose="020B0606030504020204" pitchFamily="34" charset="0"/>
                <a:sym typeface="Arial"/>
              </a:rPr>
              <a:t> les </a:t>
            </a:r>
            <a:r>
              <a:rPr lang="en-GB" sz="2000" b="1" dirty="0">
                <a:latin typeface="Open Sans"/>
                <a:ea typeface="Open Sans" panose="020B0606030504020204" pitchFamily="34" charset="0"/>
                <a:cs typeface="Open Sans" panose="020B0606030504020204" pitchFamily="34" charset="0"/>
                <a:sym typeface="Arial"/>
              </a:rPr>
              <a:t>pratiques </a:t>
            </a:r>
            <a:r>
              <a:rPr lang="en-GB" sz="2000" b="1" dirty="0" err="1">
                <a:latin typeface="Open Sans"/>
                <a:ea typeface="Open Sans" panose="020B0606030504020204" pitchFamily="34" charset="0"/>
                <a:cs typeface="Open Sans" panose="020B0606030504020204" pitchFamily="34" charset="0"/>
                <a:sym typeface="Arial"/>
              </a:rPr>
              <a:t>d'exploitation</a:t>
            </a:r>
            <a:r>
              <a:rPr lang="en-GB" sz="2000" b="1" dirty="0">
                <a:latin typeface="Open Sans"/>
                <a:ea typeface="Open Sans" panose="020B0606030504020204" pitchFamily="34" charset="0"/>
                <a:cs typeface="Open Sans" panose="020B0606030504020204" pitchFamily="34" charset="0"/>
                <a:sym typeface="Arial"/>
              </a:rPr>
              <a:t> </a:t>
            </a:r>
            <a:r>
              <a:rPr lang="en-GB" sz="2000" dirty="0">
                <a:latin typeface="Open Sans"/>
                <a:ea typeface="Open Sans" panose="020B0606030504020204" pitchFamily="34" charset="0"/>
                <a:cs typeface="Open Sans" panose="020B0606030504020204" pitchFamily="34" charset="0"/>
                <a:sym typeface="Arial"/>
              </a:rPr>
              <a:t>et intégrer la </a:t>
            </a:r>
            <a:r>
              <a:rPr lang="en-GB" sz="2000" b="1" dirty="0">
                <a:latin typeface="Open Sans"/>
                <a:ea typeface="Open Sans" panose="020B0606030504020204" pitchFamily="34" charset="0"/>
                <a:cs typeface="Open Sans" panose="020B0606030504020204" pitchFamily="34" charset="0"/>
                <a:sym typeface="Arial"/>
              </a:rPr>
              <a:t>restructuration du marché </a:t>
            </a:r>
            <a:r>
              <a:rPr lang="en-GB" sz="2000" dirty="0">
                <a:latin typeface="Open Sans"/>
                <a:ea typeface="Open Sans" panose="020B0606030504020204" pitchFamily="34" charset="0"/>
                <a:cs typeface="Open Sans" panose="020B0606030504020204" pitchFamily="34" charset="0"/>
                <a:sym typeface="Arial"/>
              </a:rPr>
              <a:t>pour </a:t>
            </a:r>
            <a:r>
              <a:rPr lang="en-GB" sz="2000" dirty="0" err="1">
                <a:latin typeface="Open Sans"/>
                <a:ea typeface="Open Sans" panose="020B0606030504020204" pitchFamily="34" charset="0"/>
                <a:cs typeface="Open Sans" panose="020B0606030504020204" pitchFamily="34" charset="0"/>
                <a:sym typeface="Arial"/>
              </a:rPr>
              <a:t>libérer</a:t>
            </a:r>
            <a:r>
              <a:rPr lang="en-GB" sz="2000" dirty="0">
                <a:latin typeface="Open Sans"/>
                <a:ea typeface="Open Sans" panose="020B0606030504020204" pitchFamily="34" charset="0"/>
                <a:cs typeface="Open Sans" panose="020B0606030504020204" pitchFamily="34" charset="0"/>
                <a:sym typeface="Arial"/>
              </a:rPr>
              <a:t> le potentiel de </a:t>
            </a:r>
            <a:r>
              <a:rPr lang="en-GB" sz="2000" dirty="0" err="1">
                <a:latin typeface="Open Sans"/>
                <a:ea typeface="Open Sans" panose="020B0606030504020204" pitchFamily="34" charset="0"/>
                <a:cs typeface="Open Sans" panose="020B0606030504020204" pitchFamily="34" charset="0"/>
                <a:sym typeface="Arial"/>
              </a:rPr>
              <a:t>flexibilité</a:t>
            </a:r>
            <a:r>
              <a:rPr lang="en-GB" sz="2000" dirty="0">
                <a:latin typeface="Open Sans"/>
                <a:ea typeface="Open Sans" panose="020B0606030504020204" pitchFamily="34" charset="0"/>
                <a:cs typeface="Open Sans" panose="020B0606030504020204" pitchFamily="34" charset="0"/>
                <a:sym typeface="Arial"/>
              </a:rPr>
              <a:t> du </a:t>
            </a:r>
            <a:r>
              <a:rPr lang="en-GB" sz="2000" dirty="0" err="1">
                <a:latin typeface="Open Sans"/>
                <a:ea typeface="Open Sans" panose="020B0606030504020204" pitchFamily="34" charset="0"/>
                <a:cs typeface="Open Sans" panose="020B0606030504020204" pitchFamily="34" charset="0"/>
                <a:sym typeface="Arial"/>
              </a:rPr>
              <a:t>réseau</a:t>
            </a:r>
            <a:r>
              <a:rPr lang="en-GB" sz="2000" dirty="0">
                <a:latin typeface="Open Sans"/>
                <a:ea typeface="Open Sans" panose="020B0606030504020204" pitchFamily="34" charset="0"/>
                <a:cs typeface="Open Sans" panose="020B0606030504020204" pitchFamily="34" charset="0"/>
                <a:sym typeface="Arial"/>
              </a:rPr>
              <a:t>.</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12518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37046" y="954232"/>
            <a:ext cx="8670636" cy="400110"/>
          </a:xfrm>
          <a:prstGeom prst="rect">
            <a:avLst/>
          </a:prstGeom>
        </p:spPr>
        <p:txBody>
          <a:bodyPr wrap="square" lIns="91440" tIns="45720" rIns="91440" bIns="45720" anchor="t">
            <a:spAutoFit/>
          </a:bodyPr>
          <a:lstStyle/>
          <a:p>
            <a:pPr>
              <a:spcAft>
                <a:spcPts val="1200"/>
              </a:spcAft>
            </a:pP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13.2.3 Ressources de flexibilité dans le </a:t>
            </a:r>
            <a:r>
              <a:rPr lang="en-ZA" b="1" dirty="0">
                <a:solidFill>
                  <a:schemeClr val="accent1">
                    <a:lumMod val="60000"/>
                    <a:lumOff val="40000"/>
                  </a:schemeClr>
                </a:solidFill>
                <a:latin typeface="Open Sans"/>
                <a:ea typeface="Open Sans" panose="020B0606030504020204" pitchFamily="34" charset="0"/>
                <a:cs typeface="Open Sans" panose="020B0606030504020204" pitchFamily="34" charset="0"/>
              </a:rPr>
              <a:t>système</a:t>
            </a: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 électrique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745980" y="-523406"/>
            <a:ext cx="113047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Flexibilité du système électrique</a:t>
            </a:r>
          </a:p>
        </p:txBody>
      </p:sp>
      <p:sp>
        <p:nvSpPr>
          <p:cNvPr id="7" name="Google Shape;110;p16">
            <a:extLst>
              <a:ext uri="{FF2B5EF4-FFF2-40B4-BE49-F238E27FC236}">
                <a16:creationId xmlns:a16="http://schemas.microsoft.com/office/drawing/2014/main" id="{1FB1289E-909B-42FF-B359-DCCAADD8F2F7}"/>
              </a:ext>
            </a:extLst>
          </p:cNvPr>
          <p:cNvSpPr txBox="1">
            <a:spLocks/>
          </p:cNvSpPr>
          <p:nvPr/>
        </p:nvSpPr>
        <p:spPr>
          <a:xfrm>
            <a:off x="560394" y="1413868"/>
            <a:ext cx="4604139" cy="4489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Les réseaux électriques peuvent utiliser une série de ressources de flexibilité au niveau de la demande, de l'offre et de l'exploitation pour gérer les variations de la charge </a:t>
            </a:r>
            <a:r>
              <a:rPr lang="en-US" sz="2000" dirty="0" err="1">
                <a:latin typeface="Open Sans"/>
                <a:ea typeface="Open Sans" panose="020B0606030504020204" pitchFamily="34" charset="0"/>
                <a:cs typeface="Open Sans" panose="020B0606030504020204" pitchFamily="34" charset="0"/>
              </a:rPr>
              <a:t>nette</a:t>
            </a:r>
            <a:r>
              <a:rPr lang="en-US" sz="2000" dirty="0">
                <a:latin typeface="Open Sans"/>
                <a:ea typeface="Open Sans" panose="020B0606030504020204" pitchFamily="34" charset="0"/>
                <a:cs typeface="Open Sans" panose="020B0606030504020204" pitchFamily="34" charset="0"/>
              </a:rPr>
              <a:t>.</a:t>
            </a:r>
          </a:p>
          <a:p>
            <a:pPr marL="285750" indent="-285750">
              <a:spcAft>
                <a:spcPts val="1200"/>
              </a:spcAft>
              <a:buSzPct val="125000"/>
            </a:pPr>
            <a:r>
              <a:rPr lang="en-US" sz="2000" dirty="0">
                <a:latin typeface="Open Sans" panose="020B0606030504020204" pitchFamily="34" charset="0"/>
                <a:ea typeface="Open Sans" panose="020B0606030504020204" pitchFamily="34" charset="0"/>
                <a:cs typeface="Open Sans" panose="020B0606030504020204" pitchFamily="34" charset="0"/>
              </a:rPr>
              <a:t>Le potentiel et la disponibilité de ces solutions varient d'une région à l'autre.</a:t>
            </a:r>
          </a:p>
          <a:p>
            <a:pPr marL="285750" indent="-285750">
              <a:spcAft>
                <a:spcPts val="1200"/>
              </a:spcAft>
              <a:buSzPct val="125000"/>
            </a:pPr>
            <a:r>
              <a:rPr lang="en-US" sz="2000" dirty="0">
                <a:latin typeface="Open Sans"/>
                <a:ea typeface="Open Sans" panose="020B0606030504020204" pitchFamily="34" charset="0"/>
                <a:cs typeface="Open Sans" panose="020B0606030504020204" pitchFamily="34" charset="0"/>
              </a:rPr>
              <a:t>Pour atteindre les objectifs de la transition énergétique, la flexibilité doit être exploitée dans tous les secteurs du système énergétique.</a:t>
            </a:r>
          </a:p>
        </p:txBody>
      </p:sp>
      <p:grpSp>
        <p:nvGrpSpPr>
          <p:cNvPr id="10" name="Group 9">
            <a:extLst>
              <a:ext uri="{FF2B5EF4-FFF2-40B4-BE49-F238E27FC236}">
                <a16:creationId xmlns:a16="http://schemas.microsoft.com/office/drawing/2014/main" id="{D46E58FC-1C79-4E71-9849-BA3C0FC29860}"/>
              </a:ext>
            </a:extLst>
          </p:cNvPr>
          <p:cNvGrpSpPr/>
          <p:nvPr/>
        </p:nvGrpSpPr>
        <p:grpSpPr>
          <a:xfrm>
            <a:off x="5272633" y="2021952"/>
            <a:ext cx="6275198" cy="4013632"/>
            <a:chOff x="3636430" y="1735888"/>
            <a:chExt cx="4713189" cy="3014567"/>
          </a:xfrm>
        </p:grpSpPr>
        <p:sp>
          <p:nvSpPr>
            <p:cNvPr id="11" name="Flowchart: Connector 10">
              <a:extLst>
                <a:ext uri="{FF2B5EF4-FFF2-40B4-BE49-F238E27FC236}">
                  <a16:creationId xmlns:a16="http://schemas.microsoft.com/office/drawing/2014/main" id="{28E1DD8B-7222-40D0-8935-4F57C9A0471A}"/>
                </a:ext>
              </a:extLst>
            </p:cNvPr>
            <p:cNvSpPr/>
            <p:nvPr/>
          </p:nvSpPr>
          <p:spPr>
            <a:xfrm>
              <a:off x="4857594" y="2697361"/>
              <a:ext cx="1024128" cy="1024128"/>
            </a:xfrm>
            <a:prstGeom prst="flowChartConnector">
              <a:avLst/>
            </a:prstGeom>
            <a:solidFill>
              <a:srgbClr val="DEFEFD"/>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lowchart: Connector 11">
              <a:extLst>
                <a:ext uri="{FF2B5EF4-FFF2-40B4-BE49-F238E27FC236}">
                  <a16:creationId xmlns:a16="http://schemas.microsoft.com/office/drawing/2014/main" id="{B9B69AD5-426E-4284-BDA0-155CBAE67829}"/>
                </a:ext>
              </a:extLst>
            </p:cNvPr>
            <p:cNvSpPr/>
            <p:nvPr/>
          </p:nvSpPr>
          <p:spPr>
            <a:xfrm>
              <a:off x="6412110" y="2814036"/>
              <a:ext cx="766540" cy="735270"/>
            </a:xfrm>
            <a:prstGeom prst="flowChartConnector">
              <a:avLst/>
            </a:prstGeom>
            <a:solidFill>
              <a:srgbClr val="DEFEFD"/>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Connector 12">
              <a:extLst>
                <a:ext uri="{FF2B5EF4-FFF2-40B4-BE49-F238E27FC236}">
                  <a16:creationId xmlns:a16="http://schemas.microsoft.com/office/drawing/2014/main" id="{6A638CC7-44C7-4A3D-B0AC-5798CABB1B09}"/>
                </a:ext>
              </a:extLst>
            </p:cNvPr>
            <p:cNvSpPr/>
            <p:nvPr/>
          </p:nvSpPr>
          <p:spPr>
            <a:xfrm>
              <a:off x="7041692" y="1955462"/>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lowchart: Connector 13">
              <a:extLst>
                <a:ext uri="{FF2B5EF4-FFF2-40B4-BE49-F238E27FC236}">
                  <a16:creationId xmlns:a16="http://schemas.microsoft.com/office/drawing/2014/main" id="{C6EAD12B-27B1-4CA9-A9E5-4BBF823F531D}"/>
                </a:ext>
              </a:extLst>
            </p:cNvPr>
            <p:cNvSpPr/>
            <p:nvPr/>
          </p:nvSpPr>
          <p:spPr>
            <a:xfrm>
              <a:off x="7586734" y="284829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lowchart: Connector 14">
              <a:extLst>
                <a:ext uri="{FF2B5EF4-FFF2-40B4-BE49-F238E27FC236}">
                  <a16:creationId xmlns:a16="http://schemas.microsoft.com/office/drawing/2014/main" id="{91DEAAB1-388F-436D-AEBB-D470D5A6D235}"/>
                </a:ext>
              </a:extLst>
            </p:cNvPr>
            <p:cNvSpPr/>
            <p:nvPr/>
          </p:nvSpPr>
          <p:spPr>
            <a:xfrm>
              <a:off x="7148126" y="361640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Connector 15">
              <a:extLst>
                <a:ext uri="{FF2B5EF4-FFF2-40B4-BE49-F238E27FC236}">
                  <a16:creationId xmlns:a16="http://schemas.microsoft.com/office/drawing/2014/main" id="{6B695E8D-5BE0-4E4F-B942-8495CCCA2658}"/>
                </a:ext>
              </a:extLst>
            </p:cNvPr>
            <p:cNvSpPr/>
            <p:nvPr/>
          </p:nvSpPr>
          <p:spPr>
            <a:xfrm rot="16200000" flipH="1">
              <a:off x="4169496" y="1968329"/>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0AF70280-D9EC-4EEA-B0F8-61E550E4D12C}"/>
                </a:ext>
              </a:extLst>
            </p:cNvPr>
            <p:cNvSpPr/>
            <p:nvPr/>
          </p:nvSpPr>
          <p:spPr>
            <a:xfrm rot="16200000" flipH="1">
              <a:off x="3733010" y="2854480"/>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Connector 17">
              <a:extLst>
                <a:ext uri="{FF2B5EF4-FFF2-40B4-BE49-F238E27FC236}">
                  <a16:creationId xmlns:a16="http://schemas.microsoft.com/office/drawing/2014/main" id="{B7CD4E8D-E9D8-4A2C-92B4-17F59376B717}"/>
                </a:ext>
              </a:extLst>
            </p:cNvPr>
            <p:cNvSpPr/>
            <p:nvPr/>
          </p:nvSpPr>
          <p:spPr>
            <a:xfrm rot="16200000" flipH="1">
              <a:off x="4120423" y="3721637"/>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Connector 18">
              <a:extLst>
                <a:ext uri="{FF2B5EF4-FFF2-40B4-BE49-F238E27FC236}">
                  <a16:creationId xmlns:a16="http://schemas.microsoft.com/office/drawing/2014/main" id="{85DF2631-B9C7-49A5-A730-4D1681DB4B07}"/>
                </a:ext>
              </a:extLst>
            </p:cNvPr>
            <p:cNvSpPr/>
            <p:nvPr/>
          </p:nvSpPr>
          <p:spPr>
            <a:xfrm rot="16200000" flipH="1">
              <a:off x="5020424" y="1736035"/>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Connector 19">
              <a:extLst>
                <a:ext uri="{FF2B5EF4-FFF2-40B4-BE49-F238E27FC236}">
                  <a16:creationId xmlns:a16="http://schemas.microsoft.com/office/drawing/2014/main" id="{7EB1D231-4528-4325-B04C-DA919CBFB821}"/>
                </a:ext>
              </a:extLst>
            </p:cNvPr>
            <p:cNvSpPr/>
            <p:nvPr/>
          </p:nvSpPr>
          <p:spPr>
            <a:xfrm rot="16200000" flipH="1">
              <a:off x="5030751" y="4064626"/>
              <a:ext cx="685976" cy="685681"/>
            </a:xfrm>
            <a:prstGeom prst="flowChartConnector">
              <a:avLst/>
            </a:prstGeom>
            <a:solidFill>
              <a:schemeClr val="bg1">
                <a:lumMod val="85000"/>
              </a:schemeClr>
            </a:solidFill>
            <a:ln w="95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22787130-66A1-47A1-823E-19118F8267BD}"/>
                </a:ext>
              </a:extLst>
            </p:cNvPr>
            <p:cNvCxnSpPr>
              <a:stCxn id="11" idx="0"/>
              <a:endCxn id="19" idx="6"/>
            </p:cNvCxnSpPr>
            <p:nvPr/>
          </p:nvCxnSpPr>
          <p:spPr>
            <a:xfrm flipH="1" flipV="1">
              <a:off x="5363413" y="2421864"/>
              <a:ext cx="6245" cy="27549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564FB9-A7DD-469B-B808-762E69DBBADF}"/>
                </a:ext>
              </a:extLst>
            </p:cNvPr>
            <p:cNvCxnSpPr>
              <a:stCxn id="11" idx="1"/>
              <a:endCxn id="16" idx="5"/>
            </p:cNvCxnSpPr>
            <p:nvPr/>
          </p:nvCxnSpPr>
          <p:spPr>
            <a:xfrm flipH="1" flipV="1">
              <a:off x="4754909" y="2553699"/>
              <a:ext cx="252665" cy="293642"/>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243A8F2-5A11-468E-AA71-CDE2627DBD59}"/>
                </a:ext>
              </a:extLst>
            </p:cNvPr>
            <p:cNvCxnSpPr>
              <a:stCxn id="11" idx="2"/>
              <a:endCxn id="17" idx="4"/>
            </p:cNvCxnSpPr>
            <p:nvPr/>
          </p:nvCxnSpPr>
          <p:spPr>
            <a:xfrm flipH="1" flipV="1">
              <a:off x="4418839" y="3197321"/>
              <a:ext cx="438755" cy="12104"/>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B44AD2C-67C4-49B6-88F1-B091C5461688}"/>
                </a:ext>
              </a:extLst>
            </p:cNvPr>
            <p:cNvCxnSpPr>
              <a:stCxn id="11" idx="4"/>
            </p:cNvCxnSpPr>
            <p:nvPr/>
          </p:nvCxnSpPr>
          <p:spPr>
            <a:xfrm flipH="1">
              <a:off x="5366324" y="3721489"/>
              <a:ext cx="3334" cy="36261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C06C75-ABC9-4ABB-8DB5-A8C6F3E90D9F}"/>
                </a:ext>
              </a:extLst>
            </p:cNvPr>
            <p:cNvCxnSpPr>
              <a:cxnSpLocks/>
              <a:stCxn id="12" idx="7"/>
            </p:cNvCxnSpPr>
            <p:nvPr/>
          </p:nvCxnSpPr>
          <p:spPr>
            <a:xfrm flipV="1">
              <a:off x="7066393" y="2626102"/>
              <a:ext cx="196165" cy="295612"/>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9B2890B-D855-45F6-931C-FA887B2C827C}"/>
                </a:ext>
              </a:extLst>
            </p:cNvPr>
            <p:cNvCxnSpPr>
              <a:cxnSpLocks/>
              <a:stCxn id="12" idx="6"/>
              <a:endCxn id="14" idx="2"/>
            </p:cNvCxnSpPr>
            <p:nvPr/>
          </p:nvCxnSpPr>
          <p:spPr>
            <a:xfrm>
              <a:off x="7178650" y="3181671"/>
              <a:ext cx="408083" cy="9465"/>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D64710E-F573-494A-AD75-AE28052C040A}"/>
                </a:ext>
              </a:extLst>
            </p:cNvPr>
            <p:cNvCxnSpPr>
              <a:cxnSpLocks/>
              <a:stCxn id="12" idx="5"/>
              <a:endCxn id="15" idx="1"/>
            </p:cNvCxnSpPr>
            <p:nvPr/>
          </p:nvCxnSpPr>
          <p:spPr>
            <a:xfrm>
              <a:off x="7066393" y="3441628"/>
              <a:ext cx="182191" cy="27518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D343068-59F2-4BD6-BE13-E33F5CB44894}"/>
                </a:ext>
              </a:extLst>
            </p:cNvPr>
            <p:cNvCxnSpPr>
              <a:stCxn id="11" idx="3"/>
              <a:endCxn id="18" idx="3"/>
            </p:cNvCxnSpPr>
            <p:nvPr/>
          </p:nvCxnSpPr>
          <p:spPr>
            <a:xfrm flipH="1">
              <a:off x="4705836" y="3571509"/>
              <a:ext cx="301738" cy="2504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BEA657E-8F37-421B-8EAA-E1CDB8164677}"/>
                </a:ext>
              </a:extLst>
            </p:cNvPr>
            <p:cNvCxnSpPr>
              <a:cxnSpLocks/>
              <a:stCxn id="11" idx="6"/>
            </p:cNvCxnSpPr>
            <p:nvPr/>
          </p:nvCxnSpPr>
          <p:spPr>
            <a:xfrm flipV="1">
              <a:off x="5881722" y="3208586"/>
              <a:ext cx="525064" cy="84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3ACB00-324E-4A69-B991-BFADE1D96BEF}"/>
                </a:ext>
              </a:extLst>
            </p:cNvPr>
            <p:cNvSpPr txBox="1"/>
            <p:nvPr/>
          </p:nvSpPr>
          <p:spPr>
            <a:xfrm>
              <a:off x="4908937" y="2897457"/>
              <a:ext cx="888877" cy="624147"/>
            </a:xfrm>
            <a:prstGeom prst="rect">
              <a:avLst/>
            </a:prstGeom>
            <a:noFill/>
          </p:spPr>
          <p:txBody>
            <a:bodyPr wrap="square" lIns="91440" tIns="45720" rIns="91440" bIns="45720" rtlCol="0" anchor="t">
              <a:spAutoFit/>
            </a:bodyPr>
            <a:lstStyle/>
            <a:p>
              <a:pPr algn="ctr"/>
              <a:r>
                <a:rPr lang="en-GB" sz="1600" b="1" dirty="0" err="1"/>
                <a:t>Flexibilité</a:t>
              </a:r>
              <a:r>
                <a:rPr lang="en-GB" sz="1600" b="1" dirty="0"/>
                <a:t> du </a:t>
              </a:r>
              <a:r>
                <a:rPr lang="en-GB" sz="1600" b="1" dirty="0" err="1"/>
                <a:t>système</a:t>
              </a:r>
              <a:r>
                <a:rPr lang="en-GB" sz="1600" b="1" dirty="0"/>
                <a:t> électrique</a:t>
              </a:r>
            </a:p>
          </p:txBody>
        </p:sp>
        <p:sp>
          <p:nvSpPr>
            <p:cNvPr id="31" name="TextBox 30">
              <a:extLst>
                <a:ext uri="{FF2B5EF4-FFF2-40B4-BE49-F238E27FC236}">
                  <a16:creationId xmlns:a16="http://schemas.microsoft.com/office/drawing/2014/main" id="{4D784DAE-BE4A-42B8-A3BC-6DF025EA9431}"/>
                </a:ext>
              </a:extLst>
            </p:cNvPr>
            <p:cNvSpPr txBox="1"/>
            <p:nvPr/>
          </p:nvSpPr>
          <p:spPr>
            <a:xfrm>
              <a:off x="6383332" y="2981921"/>
              <a:ext cx="829140" cy="392981"/>
            </a:xfrm>
            <a:prstGeom prst="rect">
              <a:avLst/>
            </a:prstGeom>
            <a:noFill/>
          </p:spPr>
          <p:txBody>
            <a:bodyPr wrap="square" rtlCol="0">
              <a:spAutoFit/>
            </a:bodyPr>
            <a:lstStyle/>
            <a:p>
              <a:pPr algn="ctr"/>
              <a:r>
                <a:rPr lang="en-GB" sz="1400" b="1" dirty="0" err="1"/>
                <a:t>Couplage</a:t>
              </a:r>
              <a:r>
                <a:rPr lang="en-GB" sz="1400" b="1" dirty="0"/>
                <a:t> des </a:t>
              </a:r>
              <a:r>
                <a:rPr lang="en-GB" sz="1400" b="1" dirty="0" err="1"/>
                <a:t>secteurs</a:t>
              </a:r>
              <a:endParaRPr lang="en-GB" sz="1400" b="1" dirty="0"/>
            </a:p>
          </p:txBody>
        </p:sp>
        <p:sp>
          <p:nvSpPr>
            <p:cNvPr id="32" name="TextBox 31">
              <a:extLst>
                <a:ext uri="{FF2B5EF4-FFF2-40B4-BE49-F238E27FC236}">
                  <a16:creationId xmlns:a16="http://schemas.microsoft.com/office/drawing/2014/main" id="{880222EC-6C15-468A-9754-45A03A72114F}"/>
                </a:ext>
              </a:extLst>
            </p:cNvPr>
            <p:cNvSpPr txBox="1"/>
            <p:nvPr/>
          </p:nvSpPr>
          <p:spPr>
            <a:xfrm>
              <a:off x="4851926" y="4366359"/>
              <a:ext cx="1064131" cy="277399"/>
            </a:xfrm>
            <a:prstGeom prst="rect">
              <a:avLst/>
            </a:prstGeom>
            <a:noFill/>
          </p:spPr>
          <p:txBody>
            <a:bodyPr wrap="square" rtlCol="0">
              <a:spAutoFit/>
            </a:bodyPr>
            <a:lstStyle/>
            <a:p>
              <a:pPr algn="ctr"/>
              <a:r>
                <a:rPr lang="en-GB" sz="900" b="1" dirty="0"/>
                <a:t>Gestion</a:t>
              </a:r>
            </a:p>
            <a:p>
              <a:pPr algn="ctr"/>
              <a:r>
                <a:rPr lang="en-GB" sz="900" b="1" dirty="0"/>
                <a:t>de la </a:t>
              </a:r>
              <a:r>
                <a:rPr lang="en-GB" sz="900" b="1" dirty="0" err="1"/>
                <a:t>demande</a:t>
              </a:r>
              <a:endParaRPr lang="en-GB" sz="900" b="1" dirty="0"/>
            </a:p>
          </p:txBody>
        </p:sp>
        <p:sp>
          <p:nvSpPr>
            <p:cNvPr id="33" name="TextBox 32">
              <a:extLst>
                <a:ext uri="{FF2B5EF4-FFF2-40B4-BE49-F238E27FC236}">
                  <a16:creationId xmlns:a16="http://schemas.microsoft.com/office/drawing/2014/main" id="{5B2939EB-BD75-436A-A82D-0F8AA609AB13}"/>
                </a:ext>
              </a:extLst>
            </p:cNvPr>
            <p:cNvSpPr txBox="1"/>
            <p:nvPr/>
          </p:nvSpPr>
          <p:spPr>
            <a:xfrm>
              <a:off x="4075998" y="4097243"/>
              <a:ext cx="791248" cy="196491"/>
            </a:xfrm>
            <a:prstGeom prst="rect">
              <a:avLst/>
            </a:prstGeom>
            <a:noFill/>
          </p:spPr>
          <p:txBody>
            <a:bodyPr wrap="square" rtlCol="0">
              <a:spAutoFit/>
            </a:bodyPr>
            <a:lstStyle/>
            <a:p>
              <a:pPr algn="ctr"/>
              <a:r>
                <a:rPr lang="en-GB" sz="1100" b="1" dirty="0"/>
                <a:t>Stockage</a:t>
              </a:r>
            </a:p>
          </p:txBody>
        </p:sp>
        <p:sp>
          <p:nvSpPr>
            <p:cNvPr id="34" name="TextBox 33">
              <a:extLst>
                <a:ext uri="{FF2B5EF4-FFF2-40B4-BE49-F238E27FC236}">
                  <a16:creationId xmlns:a16="http://schemas.microsoft.com/office/drawing/2014/main" id="{A8E60EF6-EDD1-4493-9244-3BE0B4712994}"/>
                </a:ext>
              </a:extLst>
            </p:cNvPr>
            <p:cNvSpPr txBox="1"/>
            <p:nvPr/>
          </p:nvSpPr>
          <p:spPr>
            <a:xfrm>
              <a:off x="7095490" y="3934596"/>
              <a:ext cx="791248" cy="184932"/>
            </a:xfrm>
            <a:prstGeom prst="rect">
              <a:avLst/>
            </a:prstGeom>
            <a:noFill/>
          </p:spPr>
          <p:txBody>
            <a:bodyPr wrap="square" rtlCol="0">
              <a:spAutoFit/>
            </a:bodyPr>
            <a:lstStyle/>
            <a:p>
              <a:pPr algn="ctr"/>
              <a:r>
                <a:rPr lang="en-GB" sz="1000" b="1" dirty="0"/>
                <a:t>Véhicules électriques</a:t>
              </a:r>
            </a:p>
          </p:txBody>
        </p:sp>
        <p:sp>
          <p:nvSpPr>
            <p:cNvPr id="35" name="TextBox 34">
              <a:extLst>
                <a:ext uri="{FF2B5EF4-FFF2-40B4-BE49-F238E27FC236}">
                  <a16:creationId xmlns:a16="http://schemas.microsoft.com/office/drawing/2014/main" id="{1BD2EFCF-DF35-4A62-9234-495961DC9F06}"/>
                </a:ext>
              </a:extLst>
            </p:cNvPr>
            <p:cNvSpPr txBox="1"/>
            <p:nvPr/>
          </p:nvSpPr>
          <p:spPr>
            <a:xfrm>
              <a:off x="7558371" y="3248691"/>
              <a:ext cx="791248" cy="196491"/>
            </a:xfrm>
            <a:prstGeom prst="rect">
              <a:avLst/>
            </a:prstGeom>
            <a:noFill/>
          </p:spPr>
          <p:txBody>
            <a:bodyPr wrap="square" rtlCol="0">
              <a:spAutoFit/>
            </a:bodyPr>
            <a:lstStyle/>
            <a:p>
              <a:pPr algn="ctr"/>
              <a:r>
                <a:rPr lang="en-GB" sz="1100" b="1" dirty="0"/>
                <a:t>Gaz</a:t>
              </a:r>
            </a:p>
          </p:txBody>
        </p:sp>
        <p:sp>
          <p:nvSpPr>
            <p:cNvPr id="36" name="TextBox 35">
              <a:extLst>
                <a:ext uri="{FF2B5EF4-FFF2-40B4-BE49-F238E27FC236}">
                  <a16:creationId xmlns:a16="http://schemas.microsoft.com/office/drawing/2014/main" id="{869E6C9A-278F-47F1-8F8E-74A208D65E75}"/>
                </a:ext>
              </a:extLst>
            </p:cNvPr>
            <p:cNvSpPr txBox="1"/>
            <p:nvPr/>
          </p:nvSpPr>
          <p:spPr>
            <a:xfrm>
              <a:off x="6989056" y="2368416"/>
              <a:ext cx="791248" cy="196491"/>
            </a:xfrm>
            <a:prstGeom prst="rect">
              <a:avLst/>
            </a:prstGeom>
            <a:noFill/>
          </p:spPr>
          <p:txBody>
            <a:bodyPr wrap="square" rtlCol="0">
              <a:spAutoFit/>
            </a:bodyPr>
            <a:lstStyle/>
            <a:p>
              <a:pPr algn="ctr"/>
              <a:r>
                <a:rPr lang="en-GB" sz="1100" b="1" dirty="0"/>
                <a:t>Chaleur</a:t>
              </a:r>
            </a:p>
          </p:txBody>
        </p:sp>
        <p:sp>
          <p:nvSpPr>
            <p:cNvPr id="37" name="TextBox 36">
              <a:extLst>
                <a:ext uri="{FF2B5EF4-FFF2-40B4-BE49-F238E27FC236}">
                  <a16:creationId xmlns:a16="http://schemas.microsoft.com/office/drawing/2014/main" id="{869F745D-B290-42EC-86C3-85E7A3F2049A}"/>
                </a:ext>
              </a:extLst>
            </p:cNvPr>
            <p:cNvSpPr txBox="1"/>
            <p:nvPr/>
          </p:nvSpPr>
          <p:spPr>
            <a:xfrm>
              <a:off x="3636430" y="3233530"/>
              <a:ext cx="876054" cy="190712"/>
            </a:xfrm>
            <a:prstGeom prst="rect">
              <a:avLst/>
            </a:prstGeom>
            <a:noFill/>
          </p:spPr>
          <p:txBody>
            <a:bodyPr wrap="square" rtlCol="0">
              <a:spAutoFit/>
            </a:bodyPr>
            <a:lstStyle/>
            <a:p>
              <a:pPr algn="ctr"/>
              <a:r>
                <a:rPr lang="en-GB" sz="1050" b="1" dirty="0"/>
                <a:t>Transmission</a:t>
              </a:r>
            </a:p>
          </p:txBody>
        </p:sp>
        <p:sp>
          <p:nvSpPr>
            <p:cNvPr id="38" name="TextBox 37">
              <a:extLst>
                <a:ext uri="{FF2B5EF4-FFF2-40B4-BE49-F238E27FC236}">
                  <a16:creationId xmlns:a16="http://schemas.microsoft.com/office/drawing/2014/main" id="{1BE151B7-28FE-483E-8BC9-B19B1614F3E8}"/>
                </a:ext>
              </a:extLst>
            </p:cNvPr>
            <p:cNvSpPr txBox="1"/>
            <p:nvPr/>
          </p:nvSpPr>
          <p:spPr>
            <a:xfrm>
              <a:off x="4085488" y="2363082"/>
              <a:ext cx="876054" cy="190712"/>
            </a:xfrm>
            <a:prstGeom prst="rect">
              <a:avLst/>
            </a:prstGeom>
            <a:noFill/>
          </p:spPr>
          <p:txBody>
            <a:bodyPr wrap="square" rtlCol="0">
              <a:spAutoFit/>
            </a:bodyPr>
            <a:lstStyle/>
            <a:p>
              <a:pPr algn="ctr"/>
              <a:r>
                <a:rPr lang="en-GB" sz="1050" b="1" dirty="0"/>
                <a:t>Distribution</a:t>
              </a:r>
            </a:p>
          </p:txBody>
        </p:sp>
        <p:sp>
          <p:nvSpPr>
            <p:cNvPr id="39" name="TextBox 38">
              <a:extLst>
                <a:ext uri="{FF2B5EF4-FFF2-40B4-BE49-F238E27FC236}">
                  <a16:creationId xmlns:a16="http://schemas.microsoft.com/office/drawing/2014/main" id="{4322B39E-FF86-44A3-8C0E-C68F53593322}"/>
                </a:ext>
              </a:extLst>
            </p:cNvPr>
            <p:cNvSpPr txBox="1"/>
            <p:nvPr/>
          </p:nvSpPr>
          <p:spPr>
            <a:xfrm>
              <a:off x="4925385" y="2140738"/>
              <a:ext cx="876054" cy="190712"/>
            </a:xfrm>
            <a:prstGeom prst="rect">
              <a:avLst/>
            </a:prstGeom>
            <a:noFill/>
          </p:spPr>
          <p:txBody>
            <a:bodyPr wrap="square" rtlCol="0">
              <a:spAutoFit/>
            </a:bodyPr>
            <a:lstStyle/>
            <a:p>
              <a:pPr algn="ctr"/>
              <a:r>
                <a:rPr lang="en-GB" sz="1050" b="1" dirty="0"/>
                <a:t>Génération</a:t>
              </a:r>
            </a:p>
          </p:txBody>
        </p:sp>
        <p:pic>
          <p:nvPicPr>
            <p:cNvPr id="40" name="Picture 39">
              <a:extLst>
                <a:ext uri="{FF2B5EF4-FFF2-40B4-BE49-F238E27FC236}">
                  <a16:creationId xmlns:a16="http://schemas.microsoft.com/office/drawing/2014/main" id="{E59B4062-F03A-4F63-8E76-50E519CE1607}"/>
                </a:ext>
              </a:extLst>
            </p:cNvPr>
            <p:cNvPicPr>
              <a:picLocks noChangeAspect="1"/>
            </p:cNvPicPr>
            <p:nvPr/>
          </p:nvPicPr>
          <p:blipFill rotWithShape="1">
            <a:blip r:embed="rId4">
              <a:extLst>
                <a:ext uri="{28A0092B-C50C-407E-A947-70E740481C1C}">
                  <a14:useLocalDpi xmlns:a14="http://schemas.microsoft.com/office/drawing/2010/main" val="0"/>
                </a:ext>
              </a:extLst>
            </a:blip>
            <a:srcRect l="-2025" t="-13226" r="2025" b="13226"/>
            <a:stretch/>
          </p:blipFill>
          <p:spPr>
            <a:xfrm>
              <a:off x="4302777" y="2022605"/>
              <a:ext cx="419115" cy="348414"/>
            </a:xfrm>
            <a:prstGeom prst="rect">
              <a:avLst/>
            </a:prstGeom>
          </p:spPr>
        </p:pic>
        <p:pic>
          <p:nvPicPr>
            <p:cNvPr id="41" name="Picture 40">
              <a:extLst>
                <a:ext uri="{FF2B5EF4-FFF2-40B4-BE49-F238E27FC236}">
                  <a16:creationId xmlns:a16="http://schemas.microsoft.com/office/drawing/2014/main" id="{58188C91-E5A3-4BA3-A084-ABF83E508081}"/>
                </a:ext>
              </a:extLst>
            </p:cNvPr>
            <p:cNvPicPr>
              <a:picLocks noChangeAspect="1"/>
            </p:cNvPicPr>
            <p:nvPr/>
          </p:nvPicPr>
          <p:blipFill rotWithShape="1">
            <a:blip r:embed="rId5">
              <a:extLst>
                <a:ext uri="{28A0092B-C50C-407E-A947-70E740481C1C}">
                  <a14:useLocalDpi xmlns:a14="http://schemas.microsoft.com/office/drawing/2010/main" val="0"/>
                </a:ext>
              </a:extLst>
            </a:blip>
            <a:srcRect l="7690" t="4977" r="7155" b="24089"/>
            <a:stretch/>
          </p:blipFill>
          <p:spPr>
            <a:xfrm>
              <a:off x="7176275" y="2040898"/>
              <a:ext cx="404023" cy="336545"/>
            </a:xfrm>
            <a:prstGeom prst="rect">
              <a:avLst/>
            </a:prstGeom>
          </p:spPr>
        </p:pic>
        <p:pic>
          <p:nvPicPr>
            <p:cNvPr id="42" name="Picture 41">
              <a:extLst>
                <a:ext uri="{FF2B5EF4-FFF2-40B4-BE49-F238E27FC236}">
                  <a16:creationId xmlns:a16="http://schemas.microsoft.com/office/drawing/2014/main" id="{E077C372-CE53-459E-8FF5-EB7A5C9AE483}"/>
                </a:ext>
              </a:extLst>
            </p:cNvPr>
            <p:cNvPicPr>
              <a:picLocks noChangeAspect="1"/>
            </p:cNvPicPr>
            <p:nvPr/>
          </p:nvPicPr>
          <p:blipFill rotWithShape="1">
            <a:blip r:embed="rId6">
              <a:extLst>
                <a:ext uri="{28A0092B-C50C-407E-A947-70E740481C1C}">
                  <a14:useLocalDpi xmlns:a14="http://schemas.microsoft.com/office/drawing/2010/main" val="0"/>
                </a:ext>
              </a:extLst>
            </a:blip>
            <a:srcRect l="3556" t="-14400" r="-3556" b="14400"/>
            <a:stretch/>
          </p:blipFill>
          <p:spPr>
            <a:xfrm>
              <a:off x="5187782" y="1755238"/>
              <a:ext cx="432003" cy="400448"/>
            </a:xfrm>
            <a:prstGeom prst="rect">
              <a:avLst/>
            </a:prstGeom>
          </p:spPr>
        </p:pic>
        <p:pic>
          <p:nvPicPr>
            <p:cNvPr id="43" name="Picture 42">
              <a:extLst>
                <a:ext uri="{FF2B5EF4-FFF2-40B4-BE49-F238E27FC236}">
                  <a16:creationId xmlns:a16="http://schemas.microsoft.com/office/drawing/2014/main" id="{72252467-B8E5-421E-B62D-15581E9D3095}"/>
                </a:ext>
              </a:extLst>
            </p:cNvPr>
            <p:cNvPicPr>
              <a:picLocks noChangeAspect="1"/>
            </p:cNvPicPr>
            <p:nvPr/>
          </p:nvPicPr>
          <p:blipFill rotWithShape="1">
            <a:blip r:embed="rId7">
              <a:extLst>
                <a:ext uri="{28A0092B-C50C-407E-A947-70E740481C1C}">
                  <a14:useLocalDpi xmlns:a14="http://schemas.microsoft.com/office/drawing/2010/main" val="0"/>
                </a:ext>
              </a:extLst>
            </a:blip>
            <a:srcRect b="13066"/>
            <a:stretch/>
          </p:blipFill>
          <p:spPr>
            <a:xfrm>
              <a:off x="3875322" y="2899141"/>
              <a:ext cx="396813" cy="344963"/>
            </a:xfrm>
            <a:prstGeom prst="rect">
              <a:avLst/>
            </a:prstGeom>
          </p:spPr>
        </p:pic>
        <p:pic>
          <p:nvPicPr>
            <p:cNvPr id="44" name="Picture 43">
              <a:extLst>
                <a:ext uri="{FF2B5EF4-FFF2-40B4-BE49-F238E27FC236}">
                  <a16:creationId xmlns:a16="http://schemas.microsoft.com/office/drawing/2014/main" id="{1442ED87-F5C4-4386-9933-7327B604ED28}"/>
                </a:ext>
              </a:extLst>
            </p:cNvPr>
            <p:cNvPicPr>
              <a:picLocks noChangeAspect="1"/>
            </p:cNvPicPr>
            <p:nvPr/>
          </p:nvPicPr>
          <p:blipFill rotWithShape="1">
            <a:blip r:embed="rId8">
              <a:extLst>
                <a:ext uri="{28A0092B-C50C-407E-A947-70E740481C1C}">
                  <a14:useLocalDpi xmlns:a14="http://schemas.microsoft.com/office/drawing/2010/main" val="0"/>
                </a:ext>
              </a:extLst>
            </a:blip>
            <a:srcRect b="20533"/>
            <a:stretch/>
          </p:blipFill>
          <p:spPr>
            <a:xfrm>
              <a:off x="4259834" y="3787267"/>
              <a:ext cx="444238" cy="353022"/>
            </a:xfrm>
            <a:prstGeom prst="rect">
              <a:avLst/>
            </a:prstGeom>
          </p:spPr>
        </p:pic>
        <p:pic>
          <p:nvPicPr>
            <p:cNvPr id="45" name="Picture 44">
              <a:extLst>
                <a:ext uri="{FF2B5EF4-FFF2-40B4-BE49-F238E27FC236}">
                  <a16:creationId xmlns:a16="http://schemas.microsoft.com/office/drawing/2014/main" id="{896701B7-73CA-419B-947B-D143E0127FAE}"/>
                </a:ext>
              </a:extLst>
            </p:cNvPr>
            <p:cNvPicPr>
              <a:picLocks noChangeAspect="1"/>
            </p:cNvPicPr>
            <p:nvPr/>
          </p:nvPicPr>
          <p:blipFill rotWithShape="1">
            <a:blip r:embed="rId9">
              <a:extLst>
                <a:ext uri="{28A0092B-C50C-407E-A947-70E740481C1C}">
                  <a14:useLocalDpi xmlns:a14="http://schemas.microsoft.com/office/drawing/2010/main" val="0"/>
                </a:ext>
              </a:extLst>
            </a:blip>
            <a:srcRect b="20356"/>
            <a:stretch/>
          </p:blipFill>
          <p:spPr>
            <a:xfrm>
              <a:off x="5130476" y="4093250"/>
              <a:ext cx="489309" cy="314216"/>
            </a:xfrm>
            <a:prstGeom prst="rect">
              <a:avLst/>
            </a:prstGeom>
          </p:spPr>
        </p:pic>
        <p:pic>
          <p:nvPicPr>
            <p:cNvPr id="46" name="Picture 45">
              <a:extLst>
                <a:ext uri="{FF2B5EF4-FFF2-40B4-BE49-F238E27FC236}">
                  <a16:creationId xmlns:a16="http://schemas.microsoft.com/office/drawing/2014/main" id="{63D16C96-FB5A-4522-8A25-5353D1D9C3DA}"/>
                </a:ext>
              </a:extLst>
            </p:cNvPr>
            <p:cNvPicPr>
              <a:picLocks noChangeAspect="1"/>
            </p:cNvPicPr>
            <p:nvPr/>
          </p:nvPicPr>
          <p:blipFill rotWithShape="1">
            <a:blip r:embed="rId10">
              <a:extLst>
                <a:ext uri="{28A0092B-C50C-407E-A947-70E740481C1C}">
                  <a14:useLocalDpi xmlns:a14="http://schemas.microsoft.com/office/drawing/2010/main" val="0"/>
                </a:ext>
              </a:extLst>
            </a:blip>
            <a:srcRect b="20356"/>
            <a:stretch/>
          </p:blipFill>
          <p:spPr>
            <a:xfrm>
              <a:off x="7252744" y="3608565"/>
              <a:ext cx="476739" cy="379696"/>
            </a:xfrm>
            <a:prstGeom prst="rect">
              <a:avLst/>
            </a:prstGeom>
          </p:spPr>
        </p:pic>
        <p:sp>
          <p:nvSpPr>
            <p:cNvPr id="47" name="TextBox 46">
              <a:extLst>
                <a:ext uri="{FF2B5EF4-FFF2-40B4-BE49-F238E27FC236}">
                  <a16:creationId xmlns:a16="http://schemas.microsoft.com/office/drawing/2014/main" id="{49A88D7D-A45B-4347-9329-B1139C73BCD6}"/>
                </a:ext>
              </a:extLst>
            </p:cNvPr>
            <p:cNvSpPr txBox="1"/>
            <p:nvPr/>
          </p:nvSpPr>
          <p:spPr>
            <a:xfrm>
              <a:off x="7779720" y="2922216"/>
              <a:ext cx="491244" cy="346748"/>
            </a:xfrm>
            <a:prstGeom prst="rect">
              <a:avLst/>
            </a:prstGeom>
            <a:noFill/>
          </p:spPr>
          <p:txBody>
            <a:bodyPr wrap="square" rtlCol="0">
              <a:spAutoFit/>
            </a:bodyPr>
            <a:lstStyle/>
            <a:p>
              <a:r>
                <a:rPr lang="en-GB" sz="2400" b="1" dirty="0"/>
                <a:t>H</a:t>
              </a:r>
              <a:r>
                <a:rPr lang="en-GB" sz="2400" b="1" baseline="-25000" dirty="0"/>
                <a:t>2</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5755876" y="5994602"/>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2019b</a:t>
            </a:r>
          </a:p>
        </p:txBody>
      </p:sp>
    </p:spTree>
    <p:extLst>
      <p:ext uri="{BB962C8B-B14F-4D97-AF65-F5344CB8AC3E}">
        <p14:creationId xmlns:p14="http://schemas.microsoft.com/office/powerpoint/2010/main" val="381137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07333" y="1009217"/>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13.2.4 Planifier la flexibilité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719374" y="-476417"/>
            <a:ext cx="10888779"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Flexibilité du système électrique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6642" y="1805634"/>
            <a:ext cx="8654245" cy="4088156"/>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1836642" y="598348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2019c</a:t>
            </a:r>
          </a:p>
        </p:txBody>
      </p:sp>
    </p:spTree>
    <p:extLst>
      <p:ext uri="{BB962C8B-B14F-4D97-AF65-F5344CB8AC3E}">
        <p14:creationId xmlns:p14="http://schemas.microsoft.com/office/powerpoint/2010/main" val="211891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02628" y="81010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13.2.5 Évaluation de la flexibilité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535" y="-535485"/>
            <a:ext cx="1126181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Flexibilité du système électrique</a:t>
            </a:r>
          </a:p>
        </p:txBody>
      </p:sp>
      <p:grpSp>
        <p:nvGrpSpPr>
          <p:cNvPr id="7" name="Group 6">
            <a:extLst>
              <a:ext uri="{FF2B5EF4-FFF2-40B4-BE49-F238E27FC236}">
                <a16:creationId xmlns:a16="http://schemas.microsoft.com/office/drawing/2014/main" id="{3EB8BC62-4E8E-49FF-9C74-0DB61D66B3D3}"/>
              </a:ext>
            </a:extLst>
          </p:cNvPr>
          <p:cNvGrpSpPr/>
          <p:nvPr/>
        </p:nvGrpSpPr>
        <p:grpSpPr>
          <a:xfrm>
            <a:off x="176645" y="1219345"/>
            <a:ext cx="11466710" cy="4759806"/>
            <a:chOff x="438884" y="-39117"/>
            <a:chExt cx="11942615" cy="6593723"/>
          </a:xfrm>
        </p:grpSpPr>
        <p:grpSp>
          <p:nvGrpSpPr>
            <p:cNvPr id="10" name="Group 9">
              <a:extLst>
                <a:ext uri="{FF2B5EF4-FFF2-40B4-BE49-F238E27FC236}">
                  <a16:creationId xmlns:a16="http://schemas.microsoft.com/office/drawing/2014/main" id="{DA91A86C-8A36-404E-988C-1C52A8DCD3BF}"/>
                </a:ext>
              </a:extLst>
            </p:cNvPr>
            <p:cNvGrpSpPr/>
            <p:nvPr/>
          </p:nvGrpSpPr>
          <p:grpSpPr>
            <a:xfrm>
              <a:off x="438884" y="4373318"/>
              <a:ext cx="11313671" cy="2181288"/>
              <a:chOff x="438884" y="4373318"/>
              <a:chExt cx="11313671" cy="2181288"/>
            </a:xfrm>
          </p:grpSpPr>
          <p:sp>
            <p:nvSpPr>
              <p:cNvPr id="22" name="Rectangle 21">
                <a:extLst>
                  <a:ext uri="{FF2B5EF4-FFF2-40B4-BE49-F238E27FC236}">
                    <a16:creationId xmlns:a16="http://schemas.microsoft.com/office/drawing/2014/main" id="{E897C4A9-1182-4004-A6AC-AE3830B63A38}"/>
                  </a:ext>
                </a:extLst>
              </p:cNvPr>
              <p:cNvSpPr/>
              <p:nvPr/>
            </p:nvSpPr>
            <p:spPr>
              <a:xfrm>
                <a:off x="439445" y="4391530"/>
                <a:ext cx="11313110" cy="2163076"/>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B9D709D-63E5-4723-9A4B-5164F9D02FA8}"/>
                  </a:ext>
                </a:extLst>
              </p:cNvPr>
              <p:cNvSpPr txBox="1"/>
              <p:nvPr/>
            </p:nvSpPr>
            <p:spPr>
              <a:xfrm>
                <a:off x="438884" y="4373318"/>
                <a:ext cx="3098306" cy="4080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Étape 3 : Évaluer la flexibilité future</a:t>
                </a:r>
              </a:p>
            </p:txBody>
          </p:sp>
          <p:sp>
            <p:nvSpPr>
              <p:cNvPr id="24" name="TextBox 23">
                <a:extLst>
                  <a:ext uri="{FF2B5EF4-FFF2-40B4-BE49-F238E27FC236}">
                    <a16:creationId xmlns:a16="http://schemas.microsoft.com/office/drawing/2014/main" id="{5A11414C-A092-471F-B472-A85F5F163343}"/>
                  </a:ext>
                </a:extLst>
              </p:cNvPr>
              <p:cNvSpPr txBox="1"/>
              <p:nvPr/>
            </p:nvSpPr>
            <p:spPr>
              <a:xfrm>
                <a:off x="482825" y="4748565"/>
                <a:ext cx="3680199" cy="1300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a:t>
                </a:r>
                <a:r>
                  <a:rPr kumimoji="0" lang="en-US" sz="11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Optimiser</a:t>
                </a: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les ÉRV à l'aide de l'optimisation géospatiale</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Optimiser l'éventail des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capacités</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des ÉRV</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Estimer la production des ÉRV en fonction de la localisation et des objectifs politiques</a:t>
                </a:r>
              </a:p>
              <a:p>
                <a:pPr marL="233363"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Estimation de la charge nette future</a:t>
                </a:r>
              </a:p>
            </p:txBody>
          </p:sp>
          <p:sp>
            <p:nvSpPr>
              <p:cNvPr id="25" name="TextBox 24">
                <a:extLst>
                  <a:ext uri="{FF2B5EF4-FFF2-40B4-BE49-F238E27FC236}">
                    <a16:creationId xmlns:a16="http://schemas.microsoft.com/office/drawing/2014/main" id="{534DD4A5-13C2-42BC-83C7-CF112B9160E0}"/>
                  </a:ext>
                </a:extLst>
              </p:cNvPr>
              <p:cNvSpPr txBox="1"/>
              <p:nvPr/>
            </p:nvSpPr>
            <p:spPr>
              <a:xfrm>
                <a:off x="4350741" y="4471717"/>
                <a:ext cx="3978155" cy="200389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Expansion de la capacité à moindre coût pour identifier les futurs actifs</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Étudier la charge nette pour évaluer les besoins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cycles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Optimiser la combinaison des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capacités</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non-ÉRV en fonction des technologies futures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Identifier des actifs de </a:t>
                </a:r>
                <a:r>
                  <a:rPr kumimoji="0" lang="en-US" sz="1100" b="0" i="0" u="none" strike="noStrike" kern="1200" cap="none" spc="0" normalizeH="0" baseline="0" noProof="0" dirty="0" err="1">
                    <a:ln>
                      <a:noFill/>
                    </a:ln>
                    <a:effectLst/>
                    <a:uLnTx/>
                    <a:uFillTx/>
                    <a:latin typeface="Calibri" panose="020F0502020204030204"/>
                    <a:ea typeface="+mn-ea"/>
                    <a:cs typeface="+mn-cs"/>
                  </a:rPr>
                  <a:t>flexibilité</a:t>
                </a:r>
                <a:r>
                  <a:rPr kumimoji="0" lang="en-US" sz="1100" b="0" i="0" u="none" strike="noStrike" kern="1200" cap="none" spc="0" normalizeH="0" baseline="0" noProof="0" dirty="0">
                    <a:ln>
                      <a:noFill/>
                    </a:ln>
                    <a:effectLst/>
                    <a:uLnTx/>
                    <a:uFillTx/>
                    <a:latin typeface="Calibri" panose="020F0502020204030204"/>
                    <a:ea typeface="+mn-ea"/>
                    <a:cs typeface="+mn-cs"/>
                  </a:rPr>
                  <a:t> </a:t>
                </a:r>
                <a:r>
                  <a:rPr lang="en-US" sz="1100" dirty="0" err="1">
                    <a:latin typeface="Calibri" panose="020F0502020204030204"/>
                  </a:rPr>
                  <a:t>additionnel</a:t>
                </a:r>
                <a:r>
                  <a:rPr kumimoji="0" lang="en-US" sz="1100" b="0" i="0" u="none" strike="noStrike" kern="1200" cap="none" spc="0" normalizeH="0" baseline="0" noProof="0" dirty="0">
                    <a:ln>
                      <a:noFill/>
                    </a:ln>
                    <a:effectLst/>
                    <a:uLnTx/>
                    <a:uFillTx/>
                    <a:latin typeface="Calibri" panose="020F0502020204030204"/>
                    <a:ea typeface="+mn-ea"/>
                    <a:cs typeface="+mn-cs"/>
                  </a:rPr>
                  <a:t>s (par </a:t>
                </a:r>
                <a:r>
                  <a:rPr kumimoji="0" lang="en-US" sz="1100" b="0" i="0" u="none" strike="noStrike" kern="1200" cap="none" spc="0" normalizeH="0" baseline="0" noProof="0" dirty="0" err="1">
                    <a:ln>
                      <a:noFill/>
                    </a:ln>
                    <a:effectLst/>
                    <a:uLnTx/>
                    <a:uFillTx/>
                    <a:latin typeface="Calibri" panose="020F0502020204030204"/>
                    <a:ea typeface="+mn-ea"/>
                    <a:cs typeface="+mn-cs"/>
                  </a:rPr>
                  <a:t>exemple</a:t>
                </a:r>
                <a:r>
                  <a:rPr kumimoji="0" lang="en-US" sz="1100" b="0" i="0" u="none" strike="noStrike" kern="1200" cap="none" spc="0" normalizeH="0" baseline="0" noProof="0" dirty="0">
                    <a:ln>
                      <a:noFill/>
                    </a:ln>
                    <a:effectLst/>
                    <a:uLnTx/>
                    <a:uFillTx/>
                    <a:latin typeface="Calibri" panose="020F0502020204030204"/>
                    <a:ea typeface="+mn-ea"/>
                    <a:cs typeface="+mn-cs"/>
                  </a:rPr>
                  <a:t>:</a:t>
                </a:r>
                <a:r>
                  <a:rPr lang="en-US" sz="1100" dirty="0">
                    <a:latin typeface="Calibri" panose="020F0502020204030204"/>
                  </a:rPr>
                  <a:t> </a:t>
                </a:r>
                <a:r>
                  <a:rPr kumimoji="0" lang="en-US" sz="1100" b="0" i="0" u="none" strike="noStrike" kern="1200" cap="none" spc="0" normalizeH="0" baseline="0" noProof="0" dirty="0">
                    <a:ln>
                      <a:noFill/>
                    </a:ln>
                    <a:effectLst/>
                    <a:uLnTx/>
                    <a:uFillTx/>
                    <a:latin typeface="Calibri" panose="020F0502020204030204"/>
                    <a:ea typeface="+mn-ea"/>
                    <a:cs typeface="+mn-cs"/>
                  </a:rPr>
                  <a:t>stockage, </a:t>
                </a:r>
                <a:r>
                  <a:rPr lang="en-US" sz="1100" dirty="0">
                    <a:latin typeface="Calibri" panose="020F0502020204030204"/>
                  </a:rPr>
                  <a:t>gestion de la </a:t>
                </a:r>
                <a:r>
                  <a:rPr lang="en-US" sz="1100" dirty="0" err="1">
                    <a:latin typeface="Calibri" panose="020F0502020204030204"/>
                  </a:rPr>
                  <a:t>demande</a:t>
                </a:r>
                <a:r>
                  <a:rPr kumimoji="0" lang="en-US" sz="1100" b="0" i="0" u="none" strike="noStrike" kern="1200" cap="none" spc="0" normalizeH="0" baseline="0" noProof="0" dirty="0">
                    <a:ln>
                      <a:noFill/>
                    </a:ln>
                    <a:effectLst/>
                    <a:uLnTx/>
                    <a:uFillTx/>
                    <a:latin typeface="Calibri" panose="020F0502020204030204"/>
                    <a:ea typeface="+mn-ea"/>
                    <a:cs typeface="+mn-cs"/>
                  </a:rPr>
                  <a:t>)</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les avantages du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couplage</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lang="en-US" sz="1100" dirty="0">
                    <a:solidFill>
                      <a:prstClr val="black">
                        <a:lumMod val="75000"/>
                        <a:lumOff val="25000"/>
                      </a:prstClr>
                    </a:solidFill>
                    <a:latin typeface="Calibri" panose="020F0502020204030204"/>
                  </a:rPr>
                  <a:t>des </a:t>
                </a:r>
                <a:r>
                  <a:rPr lang="en-US" sz="1100" dirty="0" err="1">
                    <a:solidFill>
                      <a:prstClr val="black">
                        <a:lumMod val="75000"/>
                        <a:lumOff val="25000"/>
                      </a:prstClr>
                    </a:solidFill>
                    <a:latin typeface="Calibri" panose="020F0502020204030204"/>
                  </a:rPr>
                  <a:t>secteurs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sp>
            <p:nvSpPr>
              <p:cNvPr id="26" name="TextBox 25">
                <a:extLst>
                  <a:ext uri="{FF2B5EF4-FFF2-40B4-BE49-F238E27FC236}">
                    <a16:creationId xmlns:a16="http://schemas.microsoft.com/office/drawing/2014/main" id="{87F6E91E-0831-40A9-877F-84F2D8405C38}"/>
                  </a:ext>
                </a:extLst>
              </p:cNvPr>
              <p:cNvSpPr txBox="1"/>
              <p:nvPr/>
            </p:nvSpPr>
            <p:spPr>
              <a:xfrm>
                <a:off x="8516612" y="4553954"/>
                <a:ext cx="3048228" cy="936202"/>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Répéter l'étape 1</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Évaluer l'opérabilité des plans à long terme identifiés </a:t>
                </a:r>
                <a:r>
                  <a:rPr lang="en-US" sz="1100" dirty="0">
                    <a:latin typeface="Calibri" panose="020F0502020204030204"/>
                  </a:rPr>
                  <a:t>dans les </a:t>
                </a:r>
                <a:r>
                  <a:rPr kumimoji="0" lang="en-US" sz="1100" b="0" i="0" u="none" strike="noStrike" kern="1200" cap="none" spc="0" normalizeH="0" baseline="0" noProof="0" dirty="0">
                    <a:ln>
                      <a:noFill/>
                    </a:ln>
                    <a:effectLst/>
                    <a:uLnTx/>
                    <a:uFillTx/>
                    <a:latin typeface="Calibri" panose="020F0502020204030204"/>
                    <a:ea typeface="+mn-ea"/>
                    <a:cs typeface="+mn-cs"/>
                  </a:rPr>
                  <a:t>étapes précédentes</a:t>
                </a:r>
                <a:endParaRPr lang="en-US" sz="1100" b="0" i="0" u="none" strike="noStrike" kern="1200" cap="none" spc="0" normalizeH="0" baseline="0" noProof="0" dirty="0">
                  <a:ln>
                    <a:noFill/>
                  </a:ln>
                  <a:effectLst/>
                  <a:uLnTx/>
                  <a:uFillTx/>
                  <a:latin typeface="Calibri" panose="020F0502020204030204"/>
                  <a:cs typeface="Calibri"/>
                </a:endParaRPr>
              </a:p>
            </p:txBody>
          </p:sp>
        </p:grpSp>
        <p:grpSp>
          <p:nvGrpSpPr>
            <p:cNvPr id="11" name="Group 10">
              <a:extLst>
                <a:ext uri="{FF2B5EF4-FFF2-40B4-BE49-F238E27FC236}">
                  <a16:creationId xmlns:a16="http://schemas.microsoft.com/office/drawing/2014/main" id="{8CC9CEDD-971A-4D39-A7A2-53E0BD163EF9}"/>
                </a:ext>
              </a:extLst>
            </p:cNvPr>
            <p:cNvGrpSpPr/>
            <p:nvPr/>
          </p:nvGrpSpPr>
          <p:grpSpPr>
            <a:xfrm>
              <a:off x="438885" y="97624"/>
              <a:ext cx="4377828" cy="3866997"/>
              <a:chOff x="438885" y="97624"/>
              <a:chExt cx="4377828" cy="3866997"/>
            </a:xfrm>
          </p:grpSpPr>
          <p:sp>
            <p:nvSpPr>
              <p:cNvPr id="19" name="Rectangle 18">
                <a:extLst>
                  <a:ext uri="{FF2B5EF4-FFF2-40B4-BE49-F238E27FC236}">
                    <a16:creationId xmlns:a16="http://schemas.microsoft.com/office/drawing/2014/main" id="{C0655E36-344C-4F7A-A50F-814399D58459}"/>
                  </a:ext>
                </a:extLst>
              </p:cNvPr>
              <p:cNvSpPr/>
              <p:nvPr/>
            </p:nvSpPr>
            <p:spPr>
              <a:xfrm>
                <a:off x="439443" y="97624"/>
                <a:ext cx="4207262" cy="3866997"/>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CFAB616-44CE-4929-8896-006A5986FFC9}"/>
                  </a:ext>
                </a:extLst>
              </p:cNvPr>
              <p:cNvSpPr txBox="1"/>
              <p:nvPr/>
            </p:nvSpPr>
            <p:spPr>
              <a:xfrm>
                <a:off x="439444" y="105152"/>
                <a:ext cx="2442860" cy="3624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Étape 1: Évaluer la flexibilité actuelle</a:t>
                </a:r>
              </a:p>
            </p:txBody>
          </p:sp>
          <p:sp>
            <p:nvSpPr>
              <p:cNvPr id="21" name="TextBox 20">
                <a:extLst>
                  <a:ext uri="{FF2B5EF4-FFF2-40B4-BE49-F238E27FC236}">
                    <a16:creationId xmlns:a16="http://schemas.microsoft.com/office/drawing/2014/main" id="{EE6D7F8D-D1F8-4EF1-BC31-087028129918}"/>
                  </a:ext>
                </a:extLst>
              </p:cNvPr>
              <p:cNvSpPr txBox="1"/>
              <p:nvPr/>
            </p:nvSpPr>
            <p:spPr>
              <a:xfrm>
                <a:off x="438885" y="452909"/>
                <a:ext cx="4377828" cy="3059137"/>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Calibri" panose="020F0502020204030204"/>
                    <a:ea typeface="+mn-ea"/>
                    <a:cs typeface="+mn-cs"/>
                  </a:rPr>
                  <a:t>1. </a:t>
                </a:r>
                <a:r>
                  <a:rPr lang="en-US" sz="1100" b="1" dirty="0">
                    <a:latin typeface="Calibri" panose="020F0502020204030204"/>
                  </a:rPr>
                  <a:t>Modélisation des </a:t>
                </a:r>
                <a:r>
                  <a:rPr kumimoji="0" lang="en-US" sz="1100" b="1" i="0" u="none" strike="noStrike" kern="1200" cap="none" spc="0" normalizeH="0" baseline="0" noProof="0" dirty="0">
                    <a:ln>
                      <a:noFill/>
                    </a:ln>
                    <a:effectLst/>
                    <a:uLnTx/>
                    <a:uFillTx/>
                    <a:latin typeface="Calibri" panose="020F0502020204030204"/>
                    <a:ea typeface="+mn-ea"/>
                    <a:cs typeface="+mn-cs"/>
                  </a:rPr>
                  <a:t>coûts de production</a:t>
                </a: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les niveaux actuels de réduction et de perte de charge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Évaluer les incidents de </a:t>
                </a:r>
                <a:r>
                  <a:rPr lang="en-US" sz="1100" dirty="0">
                    <a:latin typeface="Calibri" panose="020F0502020204030204"/>
                  </a:rPr>
                  <a:t>surproduction </a:t>
                </a:r>
                <a:r>
                  <a:rPr kumimoji="0" lang="en-US" sz="1100" b="0" i="0" u="none" strike="noStrike" kern="1200" cap="none" spc="0" normalizeH="0" baseline="0" noProof="0" dirty="0">
                    <a:ln>
                      <a:noFill/>
                    </a:ln>
                    <a:effectLst/>
                    <a:uLnTx/>
                    <a:uFillTx/>
                    <a:latin typeface="Calibri" panose="020F0502020204030204"/>
                    <a:ea typeface="+mn-ea"/>
                    <a:cs typeface="+mn-cs"/>
                  </a:rPr>
                  <a:t>et la fluctuation des prix</a:t>
                </a:r>
                <a:endParaRPr lang="en-US" sz="1100" b="0" i="0" u="none" strike="noStrike" kern="1200" cap="none" spc="0" normalizeH="0" baseline="0" noProof="0" dirty="0">
                  <a:ln>
                    <a:noFill/>
                  </a:ln>
                  <a:effectLst/>
                  <a:uLnTx/>
                  <a:uFillTx/>
                  <a:latin typeface="Calibri" panose="020F0502020204030204"/>
                  <a:cs typeface="Calibri"/>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le cycle des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unités</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démarrage</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de la montée </a:t>
                </a:r>
                <a:r>
                  <a:rPr kumimoji="0" lang="en-US" sz="1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en</a:t>
                </a: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puissance et incidents de génération minimale)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si les réserves de fonctionnement sont suffisantes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Études de réseaux</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si le système peut réguler efficacement la fréquence et la tension</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Évaluer si le système peut se remettre d'événements inattendus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Déterminer si le système a une inertie suffisante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Déterminer si les éléments de transmission sont surchargés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p:txBody>
          </p:sp>
        </p:grpSp>
        <p:grpSp>
          <p:nvGrpSpPr>
            <p:cNvPr id="12" name="Group 11">
              <a:extLst>
                <a:ext uri="{FF2B5EF4-FFF2-40B4-BE49-F238E27FC236}">
                  <a16:creationId xmlns:a16="http://schemas.microsoft.com/office/drawing/2014/main" id="{8282B5BA-42BB-40C1-9418-868FAE4C5549}"/>
                </a:ext>
              </a:extLst>
            </p:cNvPr>
            <p:cNvGrpSpPr/>
            <p:nvPr/>
          </p:nvGrpSpPr>
          <p:grpSpPr>
            <a:xfrm>
              <a:off x="7725939" y="-39117"/>
              <a:ext cx="4655560" cy="3979945"/>
              <a:chOff x="7725376" y="-39117"/>
              <a:chExt cx="4655560" cy="3979945"/>
            </a:xfrm>
          </p:grpSpPr>
          <p:sp>
            <p:nvSpPr>
              <p:cNvPr id="16" name="Rectangle 15">
                <a:extLst>
                  <a:ext uri="{FF2B5EF4-FFF2-40B4-BE49-F238E27FC236}">
                    <a16:creationId xmlns:a16="http://schemas.microsoft.com/office/drawing/2014/main" id="{378A60CB-22AA-4DAE-BFFF-0075CEB82D74}"/>
                  </a:ext>
                </a:extLst>
              </p:cNvPr>
              <p:cNvSpPr/>
              <p:nvPr/>
            </p:nvSpPr>
            <p:spPr>
              <a:xfrm>
                <a:off x="7725376" y="-39117"/>
                <a:ext cx="4595578" cy="3979945"/>
              </a:xfrm>
              <a:prstGeom prst="rect">
                <a:avLst/>
              </a:prstGeom>
              <a:solidFill>
                <a:srgbClr val="DCF8F5"/>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341320A9-8176-4F28-9180-0CB6AED75EB9}"/>
                  </a:ext>
                </a:extLst>
              </p:cNvPr>
              <p:cNvSpPr txBox="1"/>
              <p:nvPr/>
            </p:nvSpPr>
            <p:spPr>
              <a:xfrm>
                <a:off x="7785359" y="159190"/>
                <a:ext cx="4321085" cy="362406"/>
              </a:xfrm>
              <a:prstGeom prst="rect">
                <a:avLst/>
              </a:prstGeom>
              <a:solidFill>
                <a:srgbClr val="DCF8F5"/>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Étape 2: Combler les lacunes en suivant l'approche du moindre coût</a:t>
                </a:r>
              </a:p>
            </p:txBody>
          </p:sp>
          <p:sp>
            <p:nvSpPr>
              <p:cNvPr id="18" name="TextBox 17">
                <a:extLst>
                  <a:ext uri="{FF2B5EF4-FFF2-40B4-BE49-F238E27FC236}">
                    <a16:creationId xmlns:a16="http://schemas.microsoft.com/office/drawing/2014/main" id="{6F4060B9-57FC-4701-B2B9-C7EDD50CA30D}"/>
                  </a:ext>
                </a:extLst>
              </p:cNvPr>
              <p:cNvSpPr txBox="1"/>
              <p:nvPr/>
            </p:nvSpPr>
            <p:spPr>
              <a:xfrm>
                <a:off x="7785358" y="500794"/>
                <a:ext cx="4595578" cy="3410885"/>
              </a:xfrm>
              <a:prstGeom prst="rect">
                <a:avLst/>
              </a:prstGeom>
              <a:noFill/>
            </p:spPr>
            <p:txBody>
              <a:bodyPr wrap="square" lIns="91440" tIns="45720" rIns="91440" bIns="4572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1. Libérer la flexibilité existante</a:t>
                </a: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Changements dans la réglementation et le marché</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Répartir les unités sur la base de l'ordre de mérite</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Former le personnel des unités de production à l'exploitation flexible des centrales</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Mise en commun avec les </a:t>
                </a:r>
                <a:r>
                  <a:rPr kumimoji="0" lang="en-US" sz="1100" b="0" i="0" u="none" strike="noStrike" kern="1200" cap="none" spc="0" normalizeH="0" baseline="0" noProof="0" dirty="0" err="1">
                    <a:ln>
                      <a:noFill/>
                    </a:ln>
                    <a:effectLst/>
                    <a:uLnTx/>
                    <a:uFillTx/>
                    <a:latin typeface="Calibri" panose="020F0502020204030204"/>
                    <a:ea typeface="+mn-ea"/>
                    <a:cs typeface="+mn-cs"/>
                  </a:rPr>
                  <a:t>partenair</a:t>
                </a:r>
                <a:r>
                  <a:rPr lang="en-US" sz="1100" dirty="0">
                    <a:latin typeface="Calibri" panose="020F0502020204030204"/>
                  </a:rPr>
                  <a:t>es</a:t>
                </a:r>
                <a:endParaRPr lang="en-US" sz="1100" b="0" i="0" u="none" strike="noStrike" kern="1200" cap="none" spc="0" normalizeH="0" baseline="0" noProof="0" dirty="0" err="1">
                  <a:ln>
                    <a:noFill/>
                  </a:ln>
                  <a:effectLst/>
                  <a:uLnTx/>
                  <a:uFillTx/>
                  <a:latin typeface="Calibri" panose="020F0502020204030204"/>
                  <a:cs typeface="Calibri"/>
                </a:endParaRPr>
              </a:p>
              <a:p>
                <a:pPr marL="233045" marR="0" lvl="0" indent="-1206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Ajuster les réserves de fonctionnement en fonction des nouveaux besoins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 Mettre en œuvre des programmes de gestion de la </a:t>
                </a:r>
                <a:r>
                  <a:rPr kumimoji="0" lang="en-US" sz="1100" b="1"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demande</a:t>
                </a: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(“DSM”)</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3. Investir dans de nouveaux actifs</a:t>
                </a:r>
                <a:endPar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Amélioration de la transmission</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Modernisation des unités existantes </a:t>
                </a:r>
                <a:endParaRPr lang="en-US" sz="1100" b="0" i="0" u="none" strike="noStrike" kern="1200" cap="none" spc="0" normalizeH="0" baseline="0" noProof="0" dirty="0">
                  <a:ln>
                    <a:noFill/>
                  </a:ln>
                  <a:solidFill>
                    <a:prstClr val="black">
                      <a:lumMod val="75000"/>
                      <a:lumOff val="25000"/>
                    </a:prstClr>
                  </a:solidFill>
                  <a:effectLst/>
                  <a:uLnTx/>
                  <a:uFillTx/>
                  <a:latin typeface="Calibri" panose="020F0502020204030204"/>
                  <a:cs typeface="Calibri" panose="020F0502020204030204"/>
                </a:endParaRPr>
              </a:p>
              <a:p>
                <a:pPr marL="233045" marR="0" lvl="1" indent="-11239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effectLst/>
                    <a:uLnTx/>
                    <a:uFillTx/>
                    <a:latin typeface="Calibri" panose="020F0502020204030204"/>
                    <a:ea typeface="+mn-ea"/>
                    <a:cs typeface="+mn-cs"/>
                  </a:rPr>
                  <a:t>Investir </a:t>
                </a:r>
                <a:r>
                  <a:rPr lang="en-US" sz="1100" dirty="0">
                    <a:latin typeface="Calibri" panose="020F0502020204030204"/>
                  </a:rPr>
                  <a:t>dans la </a:t>
                </a:r>
                <a:r>
                  <a:rPr kumimoji="0" lang="en-US" sz="1100" b="0" i="0" u="none" strike="noStrike" kern="1200" cap="none" spc="0" normalizeH="0" baseline="0" noProof="0" dirty="0">
                    <a:ln>
                      <a:noFill/>
                    </a:ln>
                    <a:effectLst/>
                    <a:uLnTx/>
                    <a:uFillTx/>
                    <a:latin typeface="Calibri" panose="020F0502020204030204"/>
                    <a:ea typeface="+mn-ea"/>
                    <a:cs typeface="+mn-cs"/>
                  </a:rPr>
                  <a:t>nouvelle production et/ou le stockage</a:t>
                </a:r>
                <a:endParaRPr lang="en-US" sz="1100" b="0" i="0" u="none" strike="noStrike" kern="1200" cap="none" spc="0" normalizeH="0" baseline="0" noProof="0" dirty="0">
                  <a:ln>
                    <a:noFill/>
                  </a:ln>
                  <a:effectLst/>
                  <a:uLnTx/>
                  <a:uFillTx/>
                  <a:latin typeface="Calibri" panose="020F0502020204030204"/>
                  <a:cs typeface="Calibri"/>
                </a:endParaRPr>
              </a:p>
            </p:txBody>
          </p:sp>
        </p:grpSp>
        <p:cxnSp>
          <p:nvCxnSpPr>
            <p:cNvPr id="13" name="Straight Arrow Connector 12">
              <a:extLst>
                <a:ext uri="{FF2B5EF4-FFF2-40B4-BE49-F238E27FC236}">
                  <a16:creationId xmlns:a16="http://schemas.microsoft.com/office/drawing/2014/main" id="{A11C6CE9-4665-4B59-9DB6-674923DE5665}"/>
                </a:ext>
              </a:extLst>
            </p:cNvPr>
            <p:cNvCxnSpPr/>
            <p:nvPr/>
          </p:nvCxnSpPr>
          <p:spPr>
            <a:xfrm>
              <a:off x="2260222" y="3964619"/>
              <a:ext cx="1" cy="397285"/>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cxnSp>
          <p:nvCxnSpPr>
            <p:cNvPr id="14" name="Straight Arrow Connector 13">
              <a:extLst>
                <a:ext uri="{FF2B5EF4-FFF2-40B4-BE49-F238E27FC236}">
                  <a16:creationId xmlns:a16="http://schemas.microsoft.com/office/drawing/2014/main" id="{E499D485-AC1C-4FBF-82E8-CEB36081DFEF}"/>
                </a:ext>
              </a:extLst>
            </p:cNvPr>
            <p:cNvCxnSpPr>
              <a:cxnSpLocks/>
              <a:stCxn id="19" idx="3"/>
            </p:cNvCxnSpPr>
            <p:nvPr/>
          </p:nvCxnSpPr>
          <p:spPr>
            <a:xfrm>
              <a:off x="4646705" y="2031121"/>
              <a:ext cx="3053197" cy="2"/>
            </a:xfrm>
            <a:prstGeom prst="straightConnector1">
              <a:avLst/>
            </a:prstGeom>
            <a:noFill/>
            <a:ln w="25400" cap="flat" cmpd="sng" algn="ctr">
              <a:solidFill>
                <a:sysClr val="windowText" lastClr="000000">
                  <a:lumMod val="75000"/>
                  <a:lumOff val="25000"/>
                </a:sysClr>
              </a:solidFill>
              <a:prstDash val="solid"/>
              <a:miter lim="800000"/>
              <a:tailEnd type="triangle" w="lg" len="med"/>
            </a:ln>
            <a:effectLst/>
          </p:spPr>
        </p:cxnSp>
        <p:sp>
          <p:nvSpPr>
            <p:cNvPr id="15" name="Rectangle 14">
              <a:extLst>
                <a:ext uri="{FF2B5EF4-FFF2-40B4-BE49-F238E27FC236}">
                  <a16:creationId xmlns:a16="http://schemas.microsoft.com/office/drawing/2014/main" id="{556E4362-3D96-4249-AA9A-13C6839EB182}"/>
                </a:ext>
              </a:extLst>
            </p:cNvPr>
            <p:cNvSpPr/>
            <p:nvPr/>
          </p:nvSpPr>
          <p:spPr>
            <a:xfrm>
              <a:off x="5169779" y="945219"/>
              <a:ext cx="1760926" cy="2023920"/>
            </a:xfrm>
            <a:prstGeom prst="rect">
              <a:avLst/>
            </a:prstGeom>
            <a:solidFill>
              <a:sysClr val="window" lastClr="FFFFFF"/>
            </a:solidFill>
            <a:ln w="254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Si des écarts de flexibilité sont identifiés, passez à l'étape 2. Sinon, passer directement à l'étape 3 </a:t>
              </a:r>
            </a:p>
          </p:txBody>
        </p:sp>
      </p:grpSp>
      <p:sp>
        <p:nvSpPr>
          <p:cNvPr id="28" name="TextBox 27">
            <a:extLst>
              <a:ext uri="{FF2B5EF4-FFF2-40B4-BE49-F238E27FC236}">
                <a16:creationId xmlns:a16="http://schemas.microsoft.com/office/drawing/2014/main" id="{EBBA698C-A4B5-4A45-A331-924AE64DAAE7}"/>
              </a:ext>
            </a:extLst>
          </p:cNvPr>
          <p:cNvSpPr txBox="1"/>
          <p:nvPr/>
        </p:nvSpPr>
        <p:spPr>
          <a:xfrm>
            <a:off x="1002628" y="611675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Tree>
    <p:extLst>
      <p:ext uri="{BB962C8B-B14F-4D97-AF65-F5344CB8AC3E}">
        <p14:creationId xmlns:p14="http://schemas.microsoft.com/office/powerpoint/2010/main" val="1552795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13.2 Références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10624517"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 Overview for policy makers", 2018,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 Solution to integrate high shares of variable renewable energy " (2019), Agence internationale pour les énergies renouvelables,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5"/>
              </a:rPr>
              <a:t>https://www.irena.org/publications/2019/Jun/Solutions-to-integrate-high-shares-of-variable-renewable-energy.</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AIE (2011), "Harnessing Variable Renewables : a guide to balancing Challenge" (2011), Agence internationale de l'énergie (AIE).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(2019c), "Innovation landscape for a renewable-powered future : Solutions to integrate variable renewables"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https://www.irena.org/publications/2019/Feb/Innovation-landscape-for-a-renewable-powered-future</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84061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47847"/>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09608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13.3.1 Production flexible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703147" y="-420303"/>
            <a:ext cx="797258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Flexibilité de l'offre</a:t>
            </a:r>
          </a:p>
        </p:txBody>
      </p:sp>
      <p:grpSp>
        <p:nvGrpSpPr>
          <p:cNvPr id="15" name="Group 14">
            <a:extLst>
              <a:ext uri="{FF2B5EF4-FFF2-40B4-BE49-F238E27FC236}">
                <a16:creationId xmlns:a16="http://schemas.microsoft.com/office/drawing/2014/main" id="{675A24E4-E5CB-4F9D-A95B-DC70A16CD69F}"/>
              </a:ext>
            </a:extLst>
          </p:cNvPr>
          <p:cNvGrpSpPr/>
          <p:nvPr/>
        </p:nvGrpSpPr>
        <p:grpSpPr>
          <a:xfrm>
            <a:off x="887215" y="1715389"/>
            <a:ext cx="10165788" cy="4237468"/>
            <a:chOff x="822251" y="1850065"/>
            <a:chExt cx="7277841" cy="3062177"/>
          </a:xfrm>
        </p:grpSpPr>
        <p:grpSp>
          <p:nvGrpSpPr>
            <p:cNvPr id="19" name="Group 18">
              <a:extLst>
                <a:ext uri="{FF2B5EF4-FFF2-40B4-BE49-F238E27FC236}">
                  <a16:creationId xmlns:a16="http://schemas.microsoft.com/office/drawing/2014/main" id="{75CFFC82-0162-4061-852A-C28878C769E5}"/>
                </a:ext>
              </a:extLst>
            </p:cNvPr>
            <p:cNvGrpSpPr/>
            <p:nvPr/>
          </p:nvGrpSpPr>
          <p:grpSpPr>
            <a:xfrm>
              <a:off x="822251" y="1850065"/>
              <a:ext cx="7277841" cy="3062177"/>
              <a:chOff x="822251" y="1850065"/>
              <a:chExt cx="7277841" cy="3062177"/>
            </a:xfrm>
          </p:grpSpPr>
          <p:pic>
            <p:nvPicPr>
              <p:cNvPr id="20" name="Picture 19">
                <a:extLst>
                  <a:ext uri="{FF2B5EF4-FFF2-40B4-BE49-F238E27FC236}">
                    <a16:creationId xmlns:a16="http://schemas.microsoft.com/office/drawing/2014/main" id="{823C36A2-270F-45CB-8198-4A19EE0135B3}"/>
                  </a:ext>
                </a:extLst>
              </p:cNvPr>
              <p:cNvPicPr>
                <a:picLocks noChangeAspect="1"/>
              </p:cNvPicPr>
              <p:nvPr/>
            </p:nvPicPr>
            <p:blipFill rotWithShape="1">
              <a:blip r:embed="rId4"/>
              <a:srcRect l="2054" t="1842" r="673" b="1091"/>
              <a:stretch/>
            </p:blipFill>
            <p:spPr>
              <a:xfrm>
                <a:off x="822251" y="1850065"/>
                <a:ext cx="5443870" cy="3062177"/>
              </a:xfrm>
              <a:prstGeom prst="rect">
                <a:avLst/>
              </a:prstGeom>
              <a:ln>
                <a:noFill/>
              </a:ln>
            </p:spPr>
          </p:pic>
          <p:sp>
            <p:nvSpPr>
              <p:cNvPr id="21" name="TextBox 20">
                <a:extLst>
                  <a:ext uri="{FF2B5EF4-FFF2-40B4-BE49-F238E27FC236}">
                    <a16:creationId xmlns:a16="http://schemas.microsoft.com/office/drawing/2014/main" id="{42AC2812-75C0-464F-9B77-A4F2D876A299}"/>
                  </a:ext>
                </a:extLst>
              </p:cNvPr>
              <p:cNvSpPr txBox="1"/>
              <p:nvPr/>
            </p:nvSpPr>
            <p:spPr>
              <a:xfrm>
                <a:off x="6163569" y="2449811"/>
                <a:ext cx="1817325" cy="266895"/>
              </a:xfrm>
              <a:prstGeom prst="rect">
                <a:avLst/>
              </a:prstGeom>
              <a:noFill/>
            </p:spPr>
            <p:txBody>
              <a:bodyPr wrap="square" rtlCol="0">
                <a:spAutoFit/>
              </a:bodyPr>
              <a:lstStyle/>
              <a:p>
                <a:r>
                  <a:rPr lang="en-GB" dirty="0"/>
                  <a:t>Générateurs de pointe</a:t>
                </a:r>
              </a:p>
            </p:txBody>
          </p:sp>
          <p:sp>
            <p:nvSpPr>
              <p:cNvPr id="22" name="TextBox 21">
                <a:extLst>
                  <a:ext uri="{FF2B5EF4-FFF2-40B4-BE49-F238E27FC236}">
                    <a16:creationId xmlns:a16="http://schemas.microsoft.com/office/drawing/2014/main" id="{F0C970FA-DDFB-4BA9-BDCA-38E83164D2CA}"/>
                  </a:ext>
                </a:extLst>
              </p:cNvPr>
              <p:cNvSpPr txBox="1"/>
              <p:nvPr/>
            </p:nvSpPr>
            <p:spPr>
              <a:xfrm>
                <a:off x="6168292" y="2887327"/>
                <a:ext cx="1931800" cy="266895"/>
              </a:xfrm>
              <a:prstGeom prst="rect">
                <a:avLst/>
              </a:prstGeom>
              <a:noFill/>
            </p:spPr>
            <p:txBody>
              <a:bodyPr wrap="square" rtlCol="0">
                <a:spAutoFit/>
              </a:bodyPr>
              <a:lstStyle/>
              <a:p>
                <a:r>
                  <a:rPr lang="en-GB" dirty="0"/>
                  <a:t>Générateurs de mi-mérite</a:t>
                </a:r>
              </a:p>
            </p:txBody>
          </p:sp>
        </p:grpSp>
        <p:sp>
          <p:nvSpPr>
            <p:cNvPr id="17" name="TextBox 16">
              <a:extLst>
                <a:ext uri="{FF2B5EF4-FFF2-40B4-BE49-F238E27FC236}">
                  <a16:creationId xmlns:a16="http://schemas.microsoft.com/office/drawing/2014/main" id="{3BEBEFC5-403E-4FBB-A33D-AFF3BFA16816}"/>
                </a:ext>
              </a:extLst>
            </p:cNvPr>
            <p:cNvSpPr txBox="1"/>
            <p:nvPr/>
          </p:nvSpPr>
          <p:spPr>
            <a:xfrm>
              <a:off x="6159108" y="3818734"/>
              <a:ext cx="1817325" cy="266895"/>
            </a:xfrm>
            <a:prstGeom prst="rect">
              <a:avLst/>
            </a:prstGeom>
            <a:noFill/>
          </p:spPr>
          <p:txBody>
            <a:bodyPr wrap="square" rtlCol="0">
              <a:spAutoFit/>
            </a:bodyPr>
            <a:lstStyle/>
            <a:p>
              <a:r>
                <a:rPr lang="en-GB" dirty="0"/>
                <a:t>Générateurs de base</a:t>
              </a:r>
            </a:p>
          </p:txBody>
        </p:sp>
      </p:grpSp>
      <p:sp>
        <p:nvSpPr>
          <p:cNvPr id="23" name="Right Bracket 22"/>
          <p:cNvSpPr/>
          <p:nvPr/>
        </p:nvSpPr>
        <p:spPr>
          <a:xfrm>
            <a:off x="8226451" y="2505379"/>
            <a:ext cx="115275" cy="421443"/>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a:extLst>
              <a:ext uri="{FF2B5EF4-FFF2-40B4-BE49-F238E27FC236}">
                <a16:creationId xmlns:a16="http://schemas.microsoft.com/office/drawing/2014/main" id="{EBBA698C-A4B5-4A45-A331-924AE64DAAE7}"/>
              </a:ext>
            </a:extLst>
          </p:cNvPr>
          <p:cNvSpPr txBox="1"/>
          <p:nvPr/>
        </p:nvSpPr>
        <p:spPr>
          <a:xfrm>
            <a:off x="1311548" y="5952857"/>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
        <p:nvSpPr>
          <p:cNvPr id="2" name="Right Bracket 22">
            <a:extLst>
              <a:ext uri="{FF2B5EF4-FFF2-40B4-BE49-F238E27FC236}">
                <a16:creationId xmlns:a16="http://schemas.microsoft.com/office/drawing/2014/main" id="{1CC84F35-E138-DA26-7388-B2003EC35A2F}"/>
              </a:ext>
            </a:extLst>
          </p:cNvPr>
          <p:cNvSpPr/>
          <p:nvPr/>
        </p:nvSpPr>
        <p:spPr>
          <a:xfrm>
            <a:off x="8226451" y="2932099"/>
            <a:ext cx="118403" cy="771501"/>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ight Bracket 22">
            <a:extLst>
              <a:ext uri="{FF2B5EF4-FFF2-40B4-BE49-F238E27FC236}">
                <a16:creationId xmlns:a16="http://schemas.microsoft.com/office/drawing/2014/main" id="{CBC865B6-5BD1-FC79-25A3-77BE0F5CF95C}"/>
              </a:ext>
            </a:extLst>
          </p:cNvPr>
          <p:cNvSpPr/>
          <p:nvPr/>
        </p:nvSpPr>
        <p:spPr>
          <a:xfrm>
            <a:off x="8229600" y="3721044"/>
            <a:ext cx="113690" cy="1866956"/>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2100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752133" y="97682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13.3.2 Production flexible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615895" y="-554180"/>
            <a:ext cx="791079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Flexibilité de l'offre</a:t>
            </a:r>
          </a:p>
        </p:txBody>
      </p:sp>
      <p:sp>
        <p:nvSpPr>
          <p:cNvPr id="7" name="TextBox 6">
            <a:extLst>
              <a:ext uri="{FF2B5EF4-FFF2-40B4-BE49-F238E27FC236}">
                <a16:creationId xmlns:a16="http://schemas.microsoft.com/office/drawing/2014/main" id="{71407528-366E-4FB2-9581-94A379A8D3E7}"/>
              </a:ext>
            </a:extLst>
          </p:cNvPr>
          <p:cNvSpPr txBox="1"/>
          <p:nvPr/>
        </p:nvSpPr>
        <p:spPr>
          <a:xfrm>
            <a:off x="448427" y="1538874"/>
            <a:ext cx="4039738" cy="4247317"/>
          </a:xfrm>
          <a:prstGeom prst="rect">
            <a:avLst/>
          </a:prstGeom>
          <a:noFill/>
        </p:spPr>
        <p:txBody>
          <a:bodyPr wrap="square" lIns="91440" tIns="45720" rIns="91440" bIns="45720" rtlCol="0" anchor="t">
            <a:spAutoFit/>
          </a:bodyPr>
          <a:lstStyle/>
          <a:p>
            <a:r>
              <a:rPr lang="en-GB" dirty="0">
                <a:latin typeface="Open Sans"/>
                <a:ea typeface="Open Sans" panose="020B0606030504020204" pitchFamily="34" charset="0"/>
                <a:cs typeface="Open Sans" panose="020B0606030504020204" pitchFamily="34" charset="0"/>
              </a:rPr>
              <a:t>Questions clés sur la flexibilité apportée au système par la production </a:t>
            </a:r>
            <a:r>
              <a:rPr lang="en-GB" dirty="0" err="1">
                <a:latin typeface="Open Sans"/>
                <a:ea typeface="Open Sans" panose="020B0606030504020204" pitchFamily="34" charset="0"/>
                <a:cs typeface="Open Sans" panose="020B0606030504020204" pitchFamily="34" charset="0"/>
              </a:rPr>
              <a:t>décentralisée</a:t>
            </a:r>
            <a:r>
              <a:rPr lang="en-GB" dirty="0">
                <a:latin typeface="Open Sans"/>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Quelle est la capacité installée de chaque technologie répartissable ? (MW)</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Quelle est la vitesse de montée/descente de la production de chaque centrale ? (MW/minute)</a:t>
            </a:r>
          </a:p>
          <a:p>
            <a:pPr marL="372745" indent="-28575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Quelle est la vitesse de démarrage/arrêt de l'appareil ?</a:t>
            </a:r>
          </a:p>
          <a:p>
            <a:pPr marL="372745" indent="-28575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Quel est le niveau de production minimal stable ?</a:t>
            </a:r>
          </a:p>
        </p:txBody>
      </p:sp>
      <p:pic>
        <p:nvPicPr>
          <p:cNvPr id="10" name="Picture 9">
            <a:extLst>
              <a:ext uri="{FF2B5EF4-FFF2-40B4-BE49-F238E27FC236}">
                <a16:creationId xmlns:a16="http://schemas.microsoft.com/office/drawing/2014/main" id="{9FAA062D-C41F-4C66-ABAE-C3BC053AC36D}"/>
              </a:ext>
            </a:extLst>
          </p:cNvPr>
          <p:cNvPicPr>
            <a:picLocks noChangeAspect="1"/>
          </p:cNvPicPr>
          <p:nvPr/>
        </p:nvPicPr>
        <p:blipFill>
          <a:blip r:embed="rId4"/>
          <a:stretch>
            <a:fillRect/>
          </a:stretch>
        </p:blipFill>
        <p:spPr>
          <a:xfrm>
            <a:off x="4488165" y="1162291"/>
            <a:ext cx="6819990" cy="3963415"/>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4488165" y="5287641"/>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Tree>
    <p:extLst>
      <p:ext uri="{BB962C8B-B14F-4D97-AF65-F5344CB8AC3E}">
        <p14:creationId xmlns:p14="http://schemas.microsoft.com/office/powerpoint/2010/main" val="139715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73386" y="109756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13.3.3 Stockage de l'énergie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42034" y="-483897"/>
            <a:ext cx="787689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Flexibilité de l'offre</a:t>
            </a:r>
          </a:p>
        </p:txBody>
      </p:sp>
      <p:grpSp>
        <p:nvGrpSpPr>
          <p:cNvPr id="7" name="Group 6">
            <a:extLst>
              <a:ext uri="{FF2B5EF4-FFF2-40B4-BE49-F238E27FC236}">
                <a16:creationId xmlns:a16="http://schemas.microsoft.com/office/drawing/2014/main" id="{882F2236-7E69-4BE3-BFF5-676598417EB9}"/>
              </a:ext>
            </a:extLst>
          </p:cNvPr>
          <p:cNvGrpSpPr/>
          <p:nvPr/>
        </p:nvGrpSpPr>
        <p:grpSpPr>
          <a:xfrm>
            <a:off x="2227472" y="1704476"/>
            <a:ext cx="7806796" cy="2120245"/>
            <a:chOff x="1891089" y="1927741"/>
            <a:chExt cx="5698311" cy="1142650"/>
          </a:xfrm>
        </p:grpSpPr>
        <p:sp>
          <p:nvSpPr>
            <p:cNvPr id="10" name="TextBox 9">
              <a:extLst>
                <a:ext uri="{FF2B5EF4-FFF2-40B4-BE49-F238E27FC236}">
                  <a16:creationId xmlns:a16="http://schemas.microsoft.com/office/drawing/2014/main" id="{9DFFD3ED-1A2D-4238-96E8-FD7AA1232121}"/>
                </a:ext>
              </a:extLst>
            </p:cNvPr>
            <p:cNvSpPr txBox="1"/>
            <p:nvPr/>
          </p:nvSpPr>
          <p:spPr>
            <a:xfrm>
              <a:off x="6484713" y="2893883"/>
              <a:ext cx="1104687" cy="140988"/>
            </a:xfrm>
            <a:prstGeom prst="rect">
              <a:avLst/>
            </a:prstGeom>
            <a:noFill/>
          </p:spPr>
          <p:txBody>
            <a:bodyPr wrap="square" rtlCol="0">
              <a:spAutoFit/>
            </a:bodyPr>
            <a:lstStyle/>
            <a:p>
              <a:r>
                <a:rPr lang="en-GB" sz="1100" dirty="0"/>
                <a:t>Mois</a:t>
              </a:r>
            </a:p>
          </p:txBody>
        </p:sp>
        <p:grpSp>
          <p:nvGrpSpPr>
            <p:cNvPr id="11" name="Group 10">
              <a:extLst>
                <a:ext uri="{FF2B5EF4-FFF2-40B4-BE49-F238E27FC236}">
                  <a16:creationId xmlns:a16="http://schemas.microsoft.com/office/drawing/2014/main" id="{6CE8C541-EEB0-483A-AE48-9868F64EAC00}"/>
                </a:ext>
              </a:extLst>
            </p:cNvPr>
            <p:cNvGrpSpPr/>
            <p:nvPr/>
          </p:nvGrpSpPr>
          <p:grpSpPr>
            <a:xfrm>
              <a:off x="1891089" y="1927741"/>
              <a:ext cx="5224643" cy="1142650"/>
              <a:chOff x="1809283" y="1771361"/>
              <a:chExt cx="5224643" cy="1142650"/>
            </a:xfrm>
          </p:grpSpPr>
          <p:cxnSp>
            <p:nvCxnSpPr>
              <p:cNvPr id="12" name="Straight Arrow Connector 11">
                <a:extLst>
                  <a:ext uri="{FF2B5EF4-FFF2-40B4-BE49-F238E27FC236}">
                    <a16:creationId xmlns:a16="http://schemas.microsoft.com/office/drawing/2014/main" id="{8BE3AB73-75CC-44FC-B493-50F72EE1067A}"/>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8EAF0C-53A9-425E-8229-7FD72F43BF7D}"/>
                  </a:ext>
                </a:extLst>
              </p:cNvPr>
              <p:cNvSpPr txBox="1"/>
              <p:nvPr/>
            </p:nvSpPr>
            <p:spPr>
              <a:xfrm>
                <a:off x="1809283" y="2773023"/>
                <a:ext cx="1104687" cy="140988"/>
              </a:xfrm>
              <a:prstGeom prst="rect">
                <a:avLst/>
              </a:prstGeom>
              <a:noFill/>
            </p:spPr>
            <p:txBody>
              <a:bodyPr wrap="square" rtlCol="0">
                <a:spAutoFit/>
              </a:bodyPr>
              <a:lstStyle/>
              <a:p>
                <a:r>
                  <a:rPr lang="en-GB" sz="1100" dirty="0"/>
                  <a:t>Secondes</a:t>
                </a:r>
              </a:p>
            </p:txBody>
          </p:sp>
          <p:sp>
            <p:nvSpPr>
              <p:cNvPr id="14" name="TextBox 13">
                <a:extLst>
                  <a:ext uri="{FF2B5EF4-FFF2-40B4-BE49-F238E27FC236}">
                    <a16:creationId xmlns:a16="http://schemas.microsoft.com/office/drawing/2014/main" id="{E1972297-192F-41F6-8D91-94CF2CCCE559}"/>
                  </a:ext>
                </a:extLst>
              </p:cNvPr>
              <p:cNvSpPr txBox="1"/>
              <p:nvPr/>
            </p:nvSpPr>
            <p:spPr>
              <a:xfrm>
                <a:off x="3090196" y="2773023"/>
                <a:ext cx="505882" cy="140988"/>
              </a:xfrm>
              <a:prstGeom prst="rect">
                <a:avLst/>
              </a:prstGeom>
              <a:noFill/>
            </p:spPr>
            <p:txBody>
              <a:bodyPr wrap="square" rtlCol="0">
                <a:spAutoFit/>
              </a:bodyPr>
              <a:lstStyle/>
              <a:p>
                <a:r>
                  <a:rPr lang="en-GB" sz="1100" dirty="0"/>
                  <a:t>Minutes</a:t>
                </a:r>
              </a:p>
            </p:txBody>
          </p:sp>
          <p:sp>
            <p:nvSpPr>
              <p:cNvPr id="15" name="TextBox 14">
                <a:extLst>
                  <a:ext uri="{FF2B5EF4-FFF2-40B4-BE49-F238E27FC236}">
                    <a16:creationId xmlns:a16="http://schemas.microsoft.com/office/drawing/2014/main" id="{8EC7B504-CD1E-40D4-ACCE-9E56E410F0A7}"/>
                  </a:ext>
                </a:extLst>
              </p:cNvPr>
              <p:cNvSpPr txBox="1"/>
              <p:nvPr/>
            </p:nvSpPr>
            <p:spPr>
              <a:xfrm>
                <a:off x="4354309" y="2758868"/>
                <a:ext cx="1104687" cy="140988"/>
              </a:xfrm>
              <a:prstGeom prst="rect">
                <a:avLst/>
              </a:prstGeom>
              <a:noFill/>
            </p:spPr>
            <p:txBody>
              <a:bodyPr wrap="square" rtlCol="0">
                <a:spAutoFit/>
              </a:bodyPr>
              <a:lstStyle/>
              <a:p>
                <a:r>
                  <a:rPr lang="en-GB" sz="1100" dirty="0"/>
                  <a:t>Heures</a:t>
                </a:r>
              </a:p>
            </p:txBody>
          </p:sp>
          <p:sp>
            <p:nvSpPr>
              <p:cNvPr id="16" name="TextBox 15">
                <a:extLst>
                  <a:ext uri="{FF2B5EF4-FFF2-40B4-BE49-F238E27FC236}">
                    <a16:creationId xmlns:a16="http://schemas.microsoft.com/office/drawing/2014/main" id="{BA1025DB-8DFC-4145-BAD0-6ECC154F21C6}"/>
                  </a:ext>
                </a:extLst>
              </p:cNvPr>
              <p:cNvSpPr txBox="1"/>
              <p:nvPr/>
            </p:nvSpPr>
            <p:spPr>
              <a:xfrm>
                <a:off x="5475795" y="2756232"/>
                <a:ext cx="1104687" cy="140988"/>
              </a:xfrm>
              <a:prstGeom prst="rect">
                <a:avLst/>
              </a:prstGeom>
              <a:noFill/>
            </p:spPr>
            <p:txBody>
              <a:bodyPr wrap="square" rtlCol="0">
                <a:spAutoFit/>
              </a:bodyPr>
              <a:lstStyle/>
              <a:p>
                <a:r>
                  <a:rPr lang="en-GB" sz="1100" dirty="0"/>
                  <a:t>Jours</a:t>
                </a:r>
              </a:p>
            </p:txBody>
          </p:sp>
          <p:grpSp>
            <p:nvGrpSpPr>
              <p:cNvPr id="17" name="Group 16">
                <a:extLst>
                  <a:ext uri="{FF2B5EF4-FFF2-40B4-BE49-F238E27FC236}">
                    <a16:creationId xmlns:a16="http://schemas.microsoft.com/office/drawing/2014/main" id="{0314F285-BFCE-4B50-BD50-767410A9217B}"/>
                  </a:ext>
                </a:extLst>
              </p:cNvPr>
              <p:cNvGrpSpPr/>
              <p:nvPr/>
            </p:nvGrpSpPr>
            <p:grpSpPr>
              <a:xfrm>
                <a:off x="1920790" y="1950744"/>
                <a:ext cx="887504" cy="94849"/>
                <a:chOff x="1958986" y="1916263"/>
                <a:chExt cx="1227464" cy="133878"/>
              </a:xfrm>
            </p:grpSpPr>
            <p:cxnSp>
              <p:nvCxnSpPr>
                <p:cNvPr id="43" name="Straight Connector 42">
                  <a:extLst>
                    <a:ext uri="{FF2B5EF4-FFF2-40B4-BE49-F238E27FC236}">
                      <a16:creationId xmlns:a16="http://schemas.microsoft.com/office/drawing/2014/main" id="{C0A53333-6EEF-477D-BE03-D05EC951ABC2}"/>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01F3C4-52D7-4B6F-98BE-EF194210C237}"/>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9642F9A-AC79-4284-809B-BABC929E6F2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C4AFA65-D2CB-4595-82E2-432010EDDA65}"/>
                  </a:ext>
                </a:extLst>
              </p:cNvPr>
              <p:cNvGrpSpPr/>
              <p:nvPr/>
            </p:nvGrpSpPr>
            <p:grpSpPr>
              <a:xfrm>
                <a:off x="2832812" y="1951470"/>
                <a:ext cx="1047791" cy="91933"/>
                <a:chOff x="1958986" y="1916265"/>
                <a:chExt cx="1227464" cy="133876"/>
              </a:xfrm>
            </p:grpSpPr>
            <p:cxnSp>
              <p:nvCxnSpPr>
                <p:cNvPr id="40" name="Straight Connector 39">
                  <a:extLst>
                    <a:ext uri="{FF2B5EF4-FFF2-40B4-BE49-F238E27FC236}">
                      <a16:creationId xmlns:a16="http://schemas.microsoft.com/office/drawing/2014/main" id="{481782C7-CEB6-441D-B82B-1A66E479A48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B19F434-88B7-47BC-A683-703958A164E3}"/>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DA49405-F0E5-4503-9E10-0BB4909F8393}"/>
                    </a:ext>
                  </a:extLst>
                </p:cNvPr>
                <p:cNvCxnSpPr/>
                <p:nvPr/>
              </p:nvCxnSpPr>
              <p:spPr>
                <a:xfrm>
                  <a:off x="1958987" y="1916265"/>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B9C9211-E97B-4BBC-9D9F-9AA7ECD7E703}"/>
                  </a:ext>
                </a:extLst>
              </p:cNvPr>
              <p:cNvGrpSpPr/>
              <p:nvPr/>
            </p:nvGrpSpPr>
            <p:grpSpPr>
              <a:xfrm>
                <a:off x="3897741" y="1955117"/>
                <a:ext cx="1988515" cy="88280"/>
                <a:chOff x="1958986" y="1916263"/>
                <a:chExt cx="1227464" cy="133878"/>
              </a:xfrm>
            </p:grpSpPr>
            <p:cxnSp>
              <p:nvCxnSpPr>
                <p:cNvPr id="37" name="Straight Connector 36">
                  <a:extLst>
                    <a:ext uri="{FF2B5EF4-FFF2-40B4-BE49-F238E27FC236}">
                      <a16:creationId xmlns:a16="http://schemas.microsoft.com/office/drawing/2014/main" id="{4A0F175B-A7C8-474C-A062-FA5D89A8FAE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F19358C-131F-43F9-B70A-B983BA5705B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E9C543-D17F-42FD-B65D-1EDF3386106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F77623C-EEB8-4E28-B7C0-FDB04CF70732}"/>
                  </a:ext>
                </a:extLst>
              </p:cNvPr>
              <p:cNvGrpSpPr/>
              <p:nvPr/>
            </p:nvGrpSpPr>
            <p:grpSpPr>
              <a:xfrm>
                <a:off x="5903394" y="1957246"/>
                <a:ext cx="925159" cy="82027"/>
                <a:chOff x="1958986" y="1916263"/>
                <a:chExt cx="1227464" cy="133878"/>
              </a:xfrm>
            </p:grpSpPr>
            <p:cxnSp>
              <p:nvCxnSpPr>
                <p:cNvPr id="34" name="Straight Connector 33">
                  <a:extLst>
                    <a:ext uri="{FF2B5EF4-FFF2-40B4-BE49-F238E27FC236}">
                      <a16:creationId xmlns:a16="http://schemas.microsoft.com/office/drawing/2014/main" id="{51C3A800-26FD-461F-80E9-EFB89AE8B2E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ED1FA8A-C4FB-4B52-ADA8-0390992B5D7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0B663CE-0E74-496F-9758-F423BCA0491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B632176-9FFC-4A20-8F84-143004F07792}"/>
                  </a:ext>
                </a:extLst>
              </p:cNvPr>
              <p:cNvSpPr txBox="1"/>
              <p:nvPr/>
            </p:nvSpPr>
            <p:spPr>
              <a:xfrm>
                <a:off x="1947550" y="1771361"/>
                <a:ext cx="833985" cy="140988"/>
              </a:xfrm>
              <a:prstGeom prst="rect">
                <a:avLst/>
              </a:prstGeom>
              <a:noFill/>
            </p:spPr>
            <p:txBody>
              <a:bodyPr wrap="square" rtlCol="0">
                <a:spAutoFit/>
              </a:bodyPr>
              <a:lstStyle/>
              <a:p>
                <a:pPr algn="ctr"/>
                <a:r>
                  <a:rPr lang="en-GB" sz="1100" dirty="0" err="1"/>
                  <a:t>Réglementation</a:t>
                </a:r>
                <a:endParaRPr lang="en-GB" sz="1100" dirty="0"/>
              </a:p>
            </p:txBody>
          </p:sp>
          <p:sp>
            <p:nvSpPr>
              <p:cNvPr id="22" name="TextBox 21">
                <a:extLst>
                  <a:ext uri="{FF2B5EF4-FFF2-40B4-BE49-F238E27FC236}">
                    <a16:creationId xmlns:a16="http://schemas.microsoft.com/office/drawing/2014/main" id="{4F77F037-178A-43A9-B4D5-2A86DCF6A828}"/>
                  </a:ext>
                </a:extLst>
              </p:cNvPr>
              <p:cNvSpPr txBox="1"/>
              <p:nvPr/>
            </p:nvSpPr>
            <p:spPr>
              <a:xfrm>
                <a:off x="3033269" y="1778720"/>
                <a:ext cx="639497" cy="136841"/>
              </a:xfrm>
              <a:prstGeom prst="rect">
                <a:avLst/>
              </a:prstGeom>
              <a:noFill/>
            </p:spPr>
            <p:txBody>
              <a:bodyPr wrap="square" rtlCol="0">
                <a:spAutoFit/>
              </a:bodyPr>
              <a:lstStyle/>
              <a:p>
                <a:pPr algn="ctr"/>
                <a:r>
                  <a:rPr lang="en-GB" sz="1050" dirty="0"/>
                  <a:t>Équilibre</a:t>
                </a:r>
              </a:p>
            </p:txBody>
          </p:sp>
          <p:sp>
            <p:nvSpPr>
              <p:cNvPr id="23" name="TextBox 22">
                <a:extLst>
                  <a:ext uri="{FF2B5EF4-FFF2-40B4-BE49-F238E27FC236}">
                    <a16:creationId xmlns:a16="http://schemas.microsoft.com/office/drawing/2014/main" id="{C924E2C2-DC34-4340-84E3-BDBD2E0D59F5}"/>
                  </a:ext>
                </a:extLst>
              </p:cNvPr>
              <p:cNvSpPr txBox="1"/>
              <p:nvPr/>
            </p:nvSpPr>
            <p:spPr>
              <a:xfrm>
                <a:off x="4360181" y="1773434"/>
                <a:ext cx="1115613" cy="136841"/>
              </a:xfrm>
              <a:prstGeom prst="rect">
                <a:avLst/>
              </a:prstGeom>
              <a:noFill/>
            </p:spPr>
            <p:txBody>
              <a:bodyPr wrap="square" rtlCol="0">
                <a:spAutoFit/>
              </a:bodyPr>
              <a:lstStyle/>
              <a:p>
                <a:pPr algn="ctr"/>
                <a:r>
                  <a:rPr lang="en-GB" sz="1050" dirty="0"/>
                  <a:t>Engagement de l'unité</a:t>
                </a:r>
              </a:p>
            </p:txBody>
          </p:sp>
          <p:sp>
            <p:nvSpPr>
              <p:cNvPr id="24" name="TextBox 23">
                <a:extLst>
                  <a:ext uri="{FF2B5EF4-FFF2-40B4-BE49-F238E27FC236}">
                    <a16:creationId xmlns:a16="http://schemas.microsoft.com/office/drawing/2014/main" id="{712EB0A4-B00E-44EF-B928-AFC38760A699}"/>
                  </a:ext>
                </a:extLst>
              </p:cNvPr>
              <p:cNvSpPr txBox="1"/>
              <p:nvPr/>
            </p:nvSpPr>
            <p:spPr>
              <a:xfrm>
                <a:off x="5735759" y="1774520"/>
                <a:ext cx="1298167" cy="136841"/>
              </a:xfrm>
              <a:prstGeom prst="rect">
                <a:avLst/>
              </a:prstGeom>
              <a:noFill/>
            </p:spPr>
            <p:txBody>
              <a:bodyPr wrap="square" rtlCol="0">
                <a:spAutoFit/>
              </a:bodyPr>
              <a:lstStyle/>
              <a:p>
                <a:pPr algn="ctr"/>
                <a:r>
                  <a:rPr lang="en-GB" sz="1050" dirty="0"/>
                  <a:t>Équilibre saisonnier</a:t>
                </a:r>
              </a:p>
            </p:txBody>
          </p:sp>
          <p:grpSp>
            <p:nvGrpSpPr>
              <p:cNvPr id="25" name="Group 24">
                <a:extLst>
                  <a:ext uri="{FF2B5EF4-FFF2-40B4-BE49-F238E27FC236}">
                    <a16:creationId xmlns:a16="http://schemas.microsoft.com/office/drawing/2014/main" id="{F8B0DAF0-E205-4783-9E4F-328DA643A40B}"/>
                  </a:ext>
                </a:extLst>
              </p:cNvPr>
              <p:cNvGrpSpPr/>
              <p:nvPr/>
            </p:nvGrpSpPr>
            <p:grpSpPr>
              <a:xfrm>
                <a:off x="3353833" y="2172387"/>
                <a:ext cx="1280160" cy="104487"/>
                <a:chOff x="1958986" y="1916263"/>
                <a:chExt cx="1227464" cy="133878"/>
              </a:xfrm>
            </p:grpSpPr>
            <p:cxnSp>
              <p:nvCxnSpPr>
                <p:cNvPr id="31" name="Straight Connector 30">
                  <a:extLst>
                    <a:ext uri="{FF2B5EF4-FFF2-40B4-BE49-F238E27FC236}">
                      <a16:creationId xmlns:a16="http://schemas.microsoft.com/office/drawing/2014/main" id="{57933225-4FD1-4EDF-B39D-B5C536EF407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89319-B3DB-41D5-9AE2-9B69AEF01DD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90B055D-260D-4EE8-A285-1FF303781A9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09DBA14-5AC3-4459-94B3-32030A6D8455}"/>
                  </a:ext>
                </a:extLst>
              </p:cNvPr>
              <p:cNvSpPr txBox="1"/>
              <p:nvPr/>
            </p:nvSpPr>
            <p:spPr>
              <a:xfrm>
                <a:off x="3431461" y="2089592"/>
                <a:ext cx="1120946" cy="136841"/>
              </a:xfrm>
              <a:prstGeom prst="rect">
                <a:avLst/>
              </a:prstGeom>
              <a:noFill/>
            </p:spPr>
            <p:txBody>
              <a:bodyPr wrap="square" rtlCol="0">
                <a:spAutoFit/>
              </a:bodyPr>
              <a:lstStyle/>
              <a:p>
                <a:pPr algn="ctr"/>
                <a:r>
                  <a:rPr lang="en-GB" sz="1050" dirty="0"/>
                  <a:t>Surveillance de la charge</a:t>
                </a:r>
              </a:p>
            </p:txBody>
          </p:sp>
          <p:sp>
            <p:nvSpPr>
              <p:cNvPr id="27" name="TextBox 26">
                <a:extLst>
                  <a:ext uri="{FF2B5EF4-FFF2-40B4-BE49-F238E27FC236}">
                    <a16:creationId xmlns:a16="http://schemas.microsoft.com/office/drawing/2014/main" id="{3DC66E3B-8230-4F40-8117-2DE8E7C30E3F}"/>
                  </a:ext>
                </a:extLst>
              </p:cNvPr>
              <p:cNvSpPr txBox="1"/>
              <p:nvPr/>
            </p:nvSpPr>
            <p:spPr>
              <a:xfrm>
                <a:off x="1919171" y="2423302"/>
                <a:ext cx="3956713" cy="149281"/>
              </a:xfrm>
              <a:prstGeom prst="rect">
                <a:avLst/>
              </a:prstGeom>
              <a:solidFill>
                <a:srgbClr val="B3C8F3"/>
              </a:solidFill>
            </p:spPr>
            <p:txBody>
              <a:bodyPr wrap="square" lIns="36000" rIns="36000" rtlCol="0">
                <a:spAutoFit/>
              </a:bodyPr>
              <a:lstStyle/>
              <a:p>
                <a:r>
                  <a:rPr lang="en-GB" sz="1200" dirty="0"/>
                  <a:t>                                                                                        </a:t>
                </a:r>
                <a:r>
                  <a:rPr lang="en-GB" sz="1200" dirty="0" err="1"/>
                  <a:t>Hydroélectricité</a:t>
                </a:r>
                <a:r>
                  <a:rPr lang="en-GB" sz="1200" dirty="0"/>
                  <a:t> par pompage, CAES</a:t>
                </a:r>
              </a:p>
            </p:txBody>
          </p:sp>
          <p:sp>
            <p:nvSpPr>
              <p:cNvPr id="28" name="TextBox 27">
                <a:extLst>
                  <a:ext uri="{FF2B5EF4-FFF2-40B4-BE49-F238E27FC236}">
                    <a16:creationId xmlns:a16="http://schemas.microsoft.com/office/drawing/2014/main" id="{CA384978-1615-4713-B525-558E9208C6DF}"/>
                  </a:ext>
                </a:extLst>
              </p:cNvPr>
              <p:cNvSpPr txBox="1"/>
              <p:nvPr/>
            </p:nvSpPr>
            <p:spPr>
              <a:xfrm>
                <a:off x="5903393" y="2427362"/>
                <a:ext cx="962899" cy="149281"/>
              </a:xfrm>
              <a:prstGeom prst="rect">
                <a:avLst/>
              </a:prstGeom>
              <a:solidFill>
                <a:srgbClr val="39F9F9"/>
              </a:solidFill>
            </p:spPr>
            <p:txBody>
              <a:bodyPr wrap="square" lIns="36000" rIns="36000" rtlCol="0">
                <a:spAutoFit/>
              </a:bodyPr>
              <a:lstStyle/>
              <a:p>
                <a:pPr algn="ctr"/>
                <a:r>
                  <a:rPr lang="en-GB" sz="1200" dirty="0"/>
                  <a:t>“Power-to-Gas”</a:t>
                </a:r>
              </a:p>
            </p:txBody>
          </p:sp>
          <p:sp>
            <p:nvSpPr>
              <p:cNvPr id="29" name="TextBox 28">
                <a:extLst>
                  <a:ext uri="{FF2B5EF4-FFF2-40B4-BE49-F238E27FC236}">
                    <a16:creationId xmlns:a16="http://schemas.microsoft.com/office/drawing/2014/main" id="{B45F98F4-8105-4C73-8C20-90775D65422E}"/>
                  </a:ext>
                </a:extLst>
              </p:cNvPr>
              <p:cNvSpPr txBox="1"/>
              <p:nvPr/>
            </p:nvSpPr>
            <p:spPr>
              <a:xfrm>
                <a:off x="2752163" y="2489560"/>
                <a:ext cx="1145577" cy="149281"/>
              </a:xfrm>
              <a:prstGeom prst="rect">
                <a:avLst/>
              </a:prstGeom>
              <a:solidFill>
                <a:srgbClr val="39F9F9"/>
              </a:solidFill>
            </p:spPr>
            <p:txBody>
              <a:bodyPr wrap="square" lIns="36000" rIns="36000" rtlCol="0">
                <a:spAutoFit/>
              </a:bodyPr>
              <a:lstStyle/>
              <a:p>
                <a:pPr algn="ctr"/>
                <a:r>
                  <a:rPr lang="en-GB" sz="1200" dirty="0"/>
                  <a:t>Piles</a:t>
                </a:r>
              </a:p>
            </p:txBody>
          </p:sp>
          <p:sp>
            <p:nvSpPr>
              <p:cNvPr id="30" name="TextBox 29">
                <a:extLst>
                  <a:ext uri="{FF2B5EF4-FFF2-40B4-BE49-F238E27FC236}">
                    <a16:creationId xmlns:a16="http://schemas.microsoft.com/office/drawing/2014/main" id="{A70A48F8-C052-41EB-8DB0-DB4BFDD3C890}"/>
                  </a:ext>
                </a:extLst>
              </p:cNvPr>
              <p:cNvSpPr txBox="1"/>
              <p:nvPr/>
            </p:nvSpPr>
            <p:spPr>
              <a:xfrm>
                <a:off x="1919171" y="2493351"/>
                <a:ext cx="798521" cy="149281"/>
              </a:xfrm>
              <a:prstGeom prst="rect">
                <a:avLst/>
              </a:prstGeom>
              <a:solidFill>
                <a:srgbClr val="39F9F9"/>
              </a:solidFill>
            </p:spPr>
            <p:txBody>
              <a:bodyPr wrap="square" lIns="36000" rIns="36000" rtlCol="0">
                <a:spAutoFit/>
              </a:bodyPr>
              <a:lstStyle/>
              <a:p>
                <a:pPr algn="ctr"/>
                <a:r>
                  <a:rPr lang="en-GB" sz="1200" dirty="0" err="1"/>
                  <a:t>Volants</a:t>
                </a:r>
                <a:r>
                  <a:rPr lang="en-GB" sz="1200" dirty="0"/>
                  <a:t> d'inertie</a:t>
                </a:r>
              </a:p>
            </p:txBody>
          </p:sp>
        </p:grpSp>
      </p:grpSp>
      <p:sp>
        <p:nvSpPr>
          <p:cNvPr id="46" name="TextBox 45">
            <a:extLst>
              <a:ext uri="{FF2B5EF4-FFF2-40B4-BE49-F238E27FC236}">
                <a16:creationId xmlns:a16="http://schemas.microsoft.com/office/drawing/2014/main" id="{6D5D8011-107F-4088-93E6-DE9F518F2FDD}"/>
              </a:ext>
            </a:extLst>
          </p:cNvPr>
          <p:cNvSpPr txBox="1"/>
          <p:nvPr/>
        </p:nvSpPr>
        <p:spPr>
          <a:xfrm>
            <a:off x="1681325" y="4383619"/>
            <a:ext cx="9410898" cy="1754326"/>
          </a:xfrm>
          <a:prstGeom prst="rect">
            <a:avLst/>
          </a:prstGeom>
          <a:noFill/>
        </p:spPr>
        <p:txBody>
          <a:bodyPr wrap="square" lIns="91440" tIns="45720" rIns="91440" bIns="45720" rtlCol="0" anchor="t">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Questions clés sur la flexibilité apportée au système par le stockage de </a:t>
            </a:r>
            <a:r>
              <a:rPr lang="en-GB" dirty="0" err="1">
                <a:latin typeface="Open Sans" panose="020B0606030504020204" pitchFamily="34" charset="0"/>
                <a:ea typeface="Open Sans" panose="020B0606030504020204" pitchFamily="34" charset="0"/>
                <a:cs typeface="Open Sans" panose="020B0606030504020204" pitchFamily="34" charset="0"/>
              </a:rPr>
              <a:t>l'énergie</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Quelle est la capacité installée de chaque type de stockage (MW) ?</a:t>
            </a:r>
          </a:p>
          <a:p>
            <a:pPr marL="445770" indent="-266700">
              <a:buSzPct val="125000"/>
              <a:buFont typeface="Arial" panose="020B0604020202020204" pitchFamily="34" charset="0"/>
              <a:buChar char="•"/>
            </a:pPr>
            <a:r>
              <a:rPr lang="en-GB" dirty="0" err="1">
                <a:latin typeface="Open Sans" panose="020B0606030504020204" pitchFamily="34" charset="0"/>
                <a:ea typeface="Open Sans" panose="020B0606030504020204" pitchFamily="34" charset="0"/>
                <a:cs typeface="Open Sans" panose="020B0606030504020204" pitchFamily="34" charset="0"/>
              </a:rPr>
              <a:t>Quelles</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sont</a:t>
            </a:r>
            <a:r>
              <a:rPr lang="en-GB" dirty="0">
                <a:latin typeface="Open Sans" panose="020B0606030504020204" pitchFamily="34" charset="0"/>
                <a:ea typeface="Open Sans" panose="020B0606030504020204" pitchFamily="34" charset="0"/>
                <a:cs typeface="Open Sans" panose="020B0606030504020204" pitchFamily="34" charset="0"/>
              </a:rPr>
              <a:t> les </a:t>
            </a:r>
            <a:r>
              <a:rPr lang="en-GB" dirty="0" err="1">
                <a:latin typeface="Open Sans" panose="020B0606030504020204" pitchFamily="34" charset="0"/>
                <a:ea typeface="Open Sans" panose="020B0606030504020204" pitchFamily="34" charset="0"/>
                <a:cs typeface="Open Sans" panose="020B0606030504020204" pitchFamily="34" charset="0"/>
              </a:rPr>
              <a:t>vitesses</a:t>
            </a:r>
            <a:r>
              <a:rPr lang="en-GB" dirty="0">
                <a:latin typeface="Open Sans" panose="020B0606030504020204" pitchFamily="34" charset="0"/>
                <a:ea typeface="Open Sans" panose="020B0606030504020204" pitchFamily="34" charset="0"/>
                <a:cs typeface="Open Sans" panose="020B0606030504020204" pitchFamily="34" charset="0"/>
              </a:rPr>
              <a:t> de charge/décharge (MW/minute) ?</a:t>
            </a:r>
          </a:p>
          <a:p>
            <a:pPr marL="445770"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Quelle est la capacité maximale de stockage </a:t>
            </a:r>
            <a:r>
              <a:rPr lang="en-GB" dirty="0" err="1">
                <a:latin typeface="Open Sans" panose="020B0606030504020204" pitchFamily="34" charset="0"/>
                <a:ea typeface="Open Sans" panose="020B0606030504020204" pitchFamily="34" charset="0"/>
                <a:cs typeface="Open Sans" panose="020B0606030504020204" pitchFamily="34" charset="0"/>
              </a:rPr>
              <a:t>d'énergie</a:t>
            </a:r>
            <a:r>
              <a:rPr lang="en-GB" dirty="0">
                <a:latin typeface="Open Sans" panose="020B0606030504020204" pitchFamily="34" charset="0"/>
                <a:ea typeface="Open Sans" panose="020B0606030504020204" pitchFamily="34" charset="0"/>
                <a:cs typeface="Open Sans" panose="020B0606030504020204" pitchFamily="34" charset="0"/>
              </a:rPr>
              <a:t> (MWh) ?</a:t>
            </a:r>
          </a:p>
          <a:p>
            <a:pPr marL="445770" indent="-266700">
              <a:buSzPct val="125000"/>
              <a:buFont typeface="Arial" panose="020B0604020202020204" pitchFamily="34" charset="0"/>
              <a:buChar char="•"/>
            </a:pPr>
            <a:r>
              <a:rPr lang="en-GB" dirty="0">
                <a:latin typeface="Open Sans"/>
                <a:ea typeface="Open Sans" panose="020B0606030504020204" pitchFamily="34" charset="0"/>
                <a:cs typeface="Open Sans" panose="020B0606030504020204" pitchFamily="34" charset="0"/>
              </a:rPr>
              <a:t>L'unité de stockage a-t-elle la capacité de fournir de l'inertie au système ?</a:t>
            </a:r>
          </a:p>
        </p:txBody>
      </p:sp>
      <p:sp>
        <p:nvSpPr>
          <p:cNvPr id="47" name="TextBox 46">
            <a:extLst>
              <a:ext uri="{FF2B5EF4-FFF2-40B4-BE49-F238E27FC236}">
                <a16:creationId xmlns:a16="http://schemas.microsoft.com/office/drawing/2014/main" id="{EBBA698C-A4B5-4A45-A331-924AE64DAAE7}"/>
              </a:ext>
            </a:extLst>
          </p:cNvPr>
          <p:cNvSpPr txBox="1"/>
          <p:nvPr/>
        </p:nvSpPr>
        <p:spPr>
          <a:xfrm>
            <a:off x="2227472" y="3918111"/>
            <a:ext cx="441281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 IRENA 2020a, IRENA2018a :</a:t>
            </a:r>
            <a:r>
              <a:rPr lang="en-US" sz="1100" dirty="0">
                <a:solidFill>
                  <a:schemeClr val="bg2">
                    <a:lumMod val="50000"/>
                  </a:schemeClr>
                </a:solidFill>
                <a:latin typeface="Open Sans"/>
              </a:rPr>
              <a:t> IRENA 2020a, IRENA2018a</a:t>
            </a:r>
          </a:p>
        </p:txBody>
      </p:sp>
    </p:spTree>
    <p:extLst>
      <p:ext uri="{BB962C8B-B14F-4D97-AF65-F5344CB8AC3E}">
        <p14:creationId xmlns:p14="http://schemas.microsoft.com/office/powerpoint/2010/main" val="397966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36643" y="1389619"/>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13.3.4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Flexibilité</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du réseau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009110"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Flexibilité de l'offre</a:t>
            </a:r>
          </a:p>
        </p:txBody>
      </p:sp>
      <p:grpSp>
        <p:nvGrpSpPr>
          <p:cNvPr id="7" name="Group 6">
            <a:extLst>
              <a:ext uri="{FF2B5EF4-FFF2-40B4-BE49-F238E27FC236}">
                <a16:creationId xmlns:a16="http://schemas.microsoft.com/office/drawing/2014/main" id="{D0F6ACA4-6A4D-4285-AE3C-A0466715AF17}"/>
              </a:ext>
            </a:extLst>
          </p:cNvPr>
          <p:cNvGrpSpPr/>
          <p:nvPr/>
        </p:nvGrpSpPr>
        <p:grpSpPr>
          <a:xfrm>
            <a:off x="2350602" y="1824969"/>
            <a:ext cx="7976291" cy="2359811"/>
            <a:chOff x="1861977" y="1853850"/>
            <a:chExt cx="5761199" cy="1127602"/>
          </a:xfrm>
        </p:grpSpPr>
        <p:grpSp>
          <p:nvGrpSpPr>
            <p:cNvPr id="10" name="Group 9">
              <a:extLst>
                <a:ext uri="{FF2B5EF4-FFF2-40B4-BE49-F238E27FC236}">
                  <a16:creationId xmlns:a16="http://schemas.microsoft.com/office/drawing/2014/main" id="{C857311D-B6D0-4622-AB45-F37640AE98CA}"/>
                </a:ext>
              </a:extLst>
            </p:cNvPr>
            <p:cNvGrpSpPr/>
            <p:nvPr/>
          </p:nvGrpSpPr>
          <p:grpSpPr>
            <a:xfrm>
              <a:off x="1861977" y="1853850"/>
              <a:ext cx="5194180" cy="1127602"/>
              <a:chOff x="1809283" y="1770428"/>
              <a:chExt cx="5194180" cy="1127602"/>
            </a:xfrm>
          </p:grpSpPr>
          <p:cxnSp>
            <p:nvCxnSpPr>
              <p:cNvPr id="12" name="Straight Arrow Connector 11">
                <a:extLst>
                  <a:ext uri="{FF2B5EF4-FFF2-40B4-BE49-F238E27FC236}">
                    <a16:creationId xmlns:a16="http://schemas.microsoft.com/office/drawing/2014/main" id="{F46AA30F-549C-4E17-BF73-09B2C5E2EE07}"/>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4ED514-BB8A-427D-BBED-4DF6F20B0B9A}"/>
                  </a:ext>
                </a:extLst>
              </p:cNvPr>
              <p:cNvSpPr txBox="1"/>
              <p:nvPr/>
            </p:nvSpPr>
            <p:spPr>
              <a:xfrm>
                <a:off x="1809283" y="2773023"/>
                <a:ext cx="1104687" cy="125007"/>
              </a:xfrm>
              <a:prstGeom prst="rect">
                <a:avLst/>
              </a:prstGeom>
              <a:noFill/>
            </p:spPr>
            <p:txBody>
              <a:bodyPr wrap="square" rtlCol="0">
                <a:spAutoFit/>
              </a:bodyPr>
              <a:lstStyle/>
              <a:p>
                <a:r>
                  <a:rPr lang="en-GB" sz="1100" dirty="0"/>
                  <a:t>Secondes</a:t>
                </a:r>
              </a:p>
            </p:txBody>
          </p:sp>
          <p:sp>
            <p:nvSpPr>
              <p:cNvPr id="14" name="TextBox 13">
                <a:extLst>
                  <a:ext uri="{FF2B5EF4-FFF2-40B4-BE49-F238E27FC236}">
                    <a16:creationId xmlns:a16="http://schemas.microsoft.com/office/drawing/2014/main" id="{E47621E8-5DF1-4D96-8487-2E945E37E8B2}"/>
                  </a:ext>
                </a:extLst>
              </p:cNvPr>
              <p:cNvSpPr txBox="1"/>
              <p:nvPr/>
            </p:nvSpPr>
            <p:spPr>
              <a:xfrm>
                <a:off x="3090195" y="2773023"/>
                <a:ext cx="1104687" cy="125007"/>
              </a:xfrm>
              <a:prstGeom prst="rect">
                <a:avLst/>
              </a:prstGeom>
              <a:noFill/>
            </p:spPr>
            <p:txBody>
              <a:bodyPr wrap="square" rtlCol="0">
                <a:spAutoFit/>
              </a:bodyPr>
              <a:lstStyle/>
              <a:p>
                <a:r>
                  <a:rPr lang="en-GB" sz="1100" dirty="0"/>
                  <a:t>Procès-verbal</a:t>
                </a:r>
              </a:p>
            </p:txBody>
          </p:sp>
          <p:sp>
            <p:nvSpPr>
              <p:cNvPr id="15" name="TextBox 14">
                <a:extLst>
                  <a:ext uri="{FF2B5EF4-FFF2-40B4-BE49-F238E27FC236}">
                    <a16:creationId xmlns:a16="http://schemas.microsoft.com/office/drawing/2014/main" id="{9D10F4D0-8801-4FC7-B223-201500C13CB2}"/>
                  </a:ext>
                </a:extLst>
              </p:cNvPr>
              <p:cNvSpPr txBox="1"/>
              <p:nvPr/>
            </p:nvSpPr>
            <p:spPr>
              <a:xfrm>
                <a:off x="4354309" y="2758868"/>
                <a:ext cx="1104687" cy="125007"/>
              </a:xfrm>
              <a:prstGeom prst="rect">
                <a:avLst/>
              </a:prstGeom>
              <a:noFill/>
            </p:spPr>
            <p:txBody>
              <a:bodyPr wrap="square" rtlCol="0">
                <a:spAutoFit/>
              </a:bodyPr>
              <a:lstStyle/>
              <a:p>
                <a:r>
                  <a:rPr lang="en-GB" sz="1100" dirty="0"/>
                  <a:t>Heures</a:t>
                </a:r>
              </a:p>
            </p:txBody>
          </p:sp>
          <p:sp>
            <p:nvSpPr>
              <p:cNvPr id="16" name="TextBox 15">
                <a:extLst>
                  <a:ext uri="{FF2B5EF4-FFF2-40B4-BE49-F238E27FC236}">
                    <a16:creationId xmlns:a16="http://schemas.microsoft.com/office/drawing/2014/main" id="{60284CB6-C3EE-4EE4-AC7E-147C21CC6453}"/>
                  </a:ext>
                </a:extLst>
              </p:cNvPr>
              <p:cNvSpPr txBox="1"/>
              <p:nvPr/>
            </p:nvSpPr>
            <p:spPr>
              <a:xfrm>
                <a:off x="5475795" y="2756232"/>
                <a:ext cx="1104687" cy="125007"/>
              </a:xfrm>
              <a:prstGeom prst="rect">
                <a:avLst/>
              </a:prstGeom>
              <a:noFill/>
            </p:spPr>
            <p:txBody>
              <a:bodyPr wrap="square" rtlCol="0">
                <a:spAutoFit/>
              </a:bodyPr>
              <a:lstStyle/>
              <a:p>
                <a:r>
                  <a:rPr lang="en-GB" sz="1100" dirty="0"/>
                  <a:t>Jours</a:t>
                </a:r>
              </a:p>
            </p:txBody>
          </p:sp>
          <p:grpSp>
            <p:nvGrpSpPr>
              <p:cNvPr id="17" name="Group 16">
                <a:extLst>
                  <a:ext uri="{FF2B5EF4-FFF2-40B4-BE49-F238E27FC236}">
                    <a16:creationId xmlns:a16="http://schemas.microsoft.com/office/drawing/2014/main" id="{B26AA804-B87D-4794-B679-4D685F6BFC8A}"/>
                  </a:ext>
                </a:extLst>
              </p:cNvPr>
              <p:cNvGrpSpPr/>
              <p:nvPr/>
            </p:nvGrpSpPr>
            <p:grpSpPr>
              <a:xfrm>
                <a:off x="1920790" y="1950744"/>
                <a:ext cx="887504" cy="94849"/>
                <a:chOff x="1958986" y="1916263"/>
                <a:chExt cx="1227464" cy="133878"/>
              </a:xfrm>
            </p:grpSpPr>
            <p:cxnSp>
              <p:nvCxnSpPr>
                <p:cNvPr id="40" name="Straight Connector 39">
                  <a:extLst>
                    <a:ext uri="{FF2B5EF4-FFF2-40B4-BE49-F238E27FC236}">
                      <a16:creationId xmlns:a16="http://schemas.microsoft.com/office/drawing/2014/main" id="{6DB9BC41-3FF0-41BB-9556-0FB0FE909F7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162AF2-CCCA-4298-B751-608F93EC257F}"/>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6138F16-5CA7-49A5-A41D-6533999AF596}"/>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08BE729D-7241-4340-BCF2-CD3D5FC8DE5F}"/>
                  </a:ext>
                </a:extLst>
              </p:cNvPr>
              <p:cNvGrpSpPr/>
              <p:nvPr/>
            </p:nvGrpSpPr>
            <p:grpSpPr>
              <a:xfrm>
                <a:off x="2832812" y="1951463"/>
                <a:ext cx="1047791" cy="91934"/>
                <a:chOff x="1958986" y="1916263"/>
                <a:chExt cx="1227464" cy="133878"/>
              </a:xfrm>
            </p:grpSpPr>
            <p:cxnSp>
              <p:nvCxnSpPr>
                <p:cNvPr id="37" name="Straight Connector 36">
                  <a:extLst>
                    <a:ext uri="{FF2B5EF4-FFF2-40B4-BE49-F238E27FC236}">
                      <a16:creationId xmlns:a16="http://schemas.microsoft.com/office/drawing/2014/main" id="{C821707E-E9DB-4A6E-BA9C-25671FB9626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7305BFD-5345-4951-A075-E56FE600E49D}"/>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B61FF8-1B2E-4F33-B715-113B23A2C4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78DB500-2C35-44DC-90B2-1F13475A8EEF}"/>
                  </a:ext>
                </a:extLst>
              </p:cNvPr>
              <p:cNvGrpSpPr/>
              <p:nvPr/>
            </p:nvGrpSpPr>
            <p:grpSpPr>
              <a:xfrm>
                <a:off x="3897741" y="1955117"/>
                <a:ext cx="1988515" cy="88280"/>
                <a:chOff x="1958986" y="1916263"/>
                <a:chExt cx="1227464" cy="133878"/>
              </a:xfrm>
            </p:grpSpPr>
            <p:cxnSp>
              <p:nvCxnSpPr>
                <p:cNvPr id="34" name="Straight Connector 33">
                  <a:extLst>
                    <a:ext uri="{FF2B5EF4-FFF2-40B4-BE49-F238E27FC236}">
                      <a16:creationId xmlns:a16="http://schemas.microsoft.com/office/drawing/2014/main" id="{1807577F-4F20-4C7B-876A-2A1FE21969D4}"/>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F2B3346-3CA5-4D97-8B63-4C5461606475}"/>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6CCF939-A861-4EB1-B9A5-847FCECB6A6F}"/>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5A87309-FFB4-4244-BEE9-47E270AF397B}"/>
                  </a:ext>
                </a:extLst>
              </p:cNvPr>
              <p:cNvGrpSpPr/>
              <p:nvPr/>
            </p:nvGrpSpPr>
            <p:grpSpPr>
              <a:xfrm>
                <a:off x="5903394" y="1957246"/>
                <a:ext cx="925159" cy="82027"/>
                <a:chOff x="1958986" y="1916263"/>
                <a:chExt cx="1227464" cy="133878"/>
              </a:xfrm>
            </p:grpSpPr>
            <p:cxnSp>
              <p:nvCxnSpPr>
                <p:cNvPr id="31" name="Straight Connector 30">
                  <a:extLst>
                    <a:ext uri="{FF2B5EF4-FFF2-40B4-BE49-F238E27FC236}">
                      <a16:creationId xmlns:a16="http://schemas.microsoft.com/office/drawing/2014/main" id="{0B2C5BCE-8E9D-4BCE-A575-9BAEC721E939}"/>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2946110-6E90-4BDB-822A-B986103FFB34}"/>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3A9AE-355B-40AC-9992-C2F8D53A62C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20AA672-47DE-4078-BD18-917F367777B5}"/>
                  </a:ext>
                </a:extLst>
              </p:cNvPr>
              <p:cNvSpPr txBox="1"/>
              <p:nvPr/>
            </p:nvSpPr>
            <p:spPr>
              <a:xfrm>
                <a:off x="1971138" y="1771361"/>
                <a:ext cx="798268" cy="125007"/>
              </a:xfrm>
              <a:prstGeom prst="rect">
                <a:avLst/>
              </a:prstGeom>
              <a:noFill/>
            </p:spPr>
            <p:txBody>
              <a:bodyPr wrap="square" rtlCol="0">
                <a:spAutoFit/>
              </a:bodyPr>
              <a:lstStyle/>
              <a:p>
                <a:pPr algn="ctr"/>
                <a:r>
                  <a:rPr lang="en-GB" sz="1100" dirty="0" err="1"/>
                  <a:t>Réglementation</a:t>
                </a:r>
                <a:endParaRPr lang="en-GB" sz="1100" dirty="0"/>
              </a:p>
            </p:txBody>
          </p:sp>
          <p:sp>
            <p:nvSpPr>
              <p:cNvPr id="22" name="TextBox 21">
                <a:extLst>
                  <a:ext uri="{FF2B5EF4-FFF2-40B4-BE49-F238E27FC236}">
                    <a16:creationId xmlns:a16="http://schemas.microsoft.com/office/drawing/2014/main" id="{FCDBBDC9-D200-4F4C-86C6-AA6B097CCEB7}"/>
                  </a:ext>
                </a:extLst>
              </p:cNvPr>
              <p:cNvSpPr txBox="1"/>
              <p:nvPr/>
            </p:nvSpPr>
            <p:spPr>
              <a:xfrm>
                <a:off x="3033269" y="1778720"/>
                <a:ext cx="639497" cy="125007"/>
              </a:xfrm>
              <a:prstGeom prst="rect">
                <a:avLst/>
              </a:prstGeom>
              <a:noFill/>
            </p:spPr>
            <p:txBody>
              <a:bodyPr wrap="square" rtlCol="0">
                <a:spAutoFit/>
              </a:bodyPr>
              <a:lstStyle/>
              <a:p>
                <a:pPr algn="ctr"/>
                <a:r>
                  <a:rPr lang="en-GB" sz="1100" dirty="0"/>
                  <a:t>Équilibre</a:t>
                </a:r>
              </a:p>
            </p:txBody>
          </p:sp>
          <p:sp>
            <p:nvSpPr>
              <p:cNvPr id="23" name="TextBox 22">
                <a:extLst>
                  <a:ext uri="{FF2B5EF4-FFF2-40B4-BE49-F238E27FC236}">
                    <a16:creationId xmlns:a16="http://schemas.microsoft.com/office/drawing/2014/main" id="{C01D6BB4-7B59-46F2-ACD2-81AFCFD8512D}"/>
                  </a:ext>
                </a:extLst>
              </p:cNvPr>
              <p:cNvSpPr txBox="1"/>
              <p:nvPr/>
            </p:nvSpPr>
            <p:spPr>
              <a:xfrm>
                <a:off x="4500572" y="1781735"/>
                <a:ext cx="1204723" cy="125007"/>
              </a:xfrm>
              <a:prstGeom prst="rect">
                <a:avLst/>
              </a:prstGeom>
              <a:noFill/>
            </p:spPr>
            <p:txBody>
              <a:bodyPr wrap="square" rtlCol="0">
                <a:spAutoFit/>
              </a:bodyPr>
              <a:lstStyle/>
              <a:p>
                <a:pPr algn="ctr"/>
                <a:r>
                  <a:rPr lang="en-GB" sz="1100" dirty="0"/>
                  <a:t>Engagement de l'unité</a:t>
                </a:r>
              </a:p>
            </p:txBody>
          </p:sp>
          <p:sp>
            <p:nvSpPr>
              <p:cNvPr id="24" name="TextBox 23">
                <a:extLst>
                  <a:ext uri="{FF2B5EF4-FFF2-40B4-BE49-F238E27FC236}">
                    <a16:creationId xmlns:a16="http://schemas.microsoft.com/office/drawing/2014/main" id="{74C5DE57-0DCD-48D2-92BC-3214CAEF1BD7}"/>
                  </a:ext>
                </a:extLst>
              </p:cNvPr>
              <p:cNvSpPr txBox="1"/>
              <p:nvPr/>
            </p:nvSpPr>
            <p:spPr>
              <a:xfrm>
                <a:off x="5705296" y="1770428"/>
                <a:ext cx="1298167" cy="125007"/>
              </a:xfrm>
              <a:prstGeom prst="rect">
                <a:avLst/>
              </a:prstGeom>
              <a:noFill/>
            </p:spPr>
            <p:txBody>
              <a:bodyPr wrap="square" rtlCol="0">
                <a:spAutoFit/>
              </a:bodyPr>
              <a:lstStyle/>
              <a:p>
                <a:pPr algn="ctr"/>
                <a:r>
                  <a:rPr lang="en-GB" sz="1100" dirty="0"/>
                  <a:t>Équilibre saisonnier</a:t>
                </a:r>
              </a:p>
            </p:txBody>
          </p:sp>
          <p:grpSp>
            <p:nvGrpSpPr>
              <p:cNvPr id="25" name="Group 24">
                <a:extLst>
                  <a:ext uri="{FF2B5EF4-FFF2-40B4-BE49-F238E27FC236}">
                    <a16:creationId xmlns:a16="http://schemas.microsoft.com/office/drawing/2014/main" id="{2822EACD-2374-47F7-A977-52663530CE0B}"/>
                  </a:ext>
                </a:extLst>
              </p:cNvPr>
              <p:cNvGrpSpPr/>
              <p:nvPr/>
            </p:nvGrpSpPr>
            <p:grpSpPr>
              <a:xfrm>
                <a:off x="3353833" y="2172387"/>
                <a:ext cx="1280160" cy="104487"/>
                <a:chOff x="1958986" y="1916263"/>
                <a:chExt cx="1227464" cy="133878"/>
              </a:xfrm>
            </p:grpSpPr>
            <p:cxnSp>
              <p:nvCxnSpPr>
                <p:cNvPr id="28" name="Straight Connector 27">
                  <a:extLst>
                    <a:ext uri="{FF2B5EF4-FFF2-40B4-BE49-F238E27FC236}">
                      <a16:creationId xmlns:a16="http://schemas.microsoft.com/office/drawing/2014/main" id="{21741C23-6A67-4E66-9086-144A40F8645F}"/>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9BB535-5C5F-4E3D-850C-DDEFDC31719E}"/>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BB27E4-FAC5-4469-A337-7FBE5EC232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225CFD4C-DA2A-4A2C-AD42-416A556E5808}"/>
                  </a:ext>
                </a:extLst>
              </p:cNvPr>
              <p:cNvSpPr txBox="1"/>
              <p:nvPr/>
            </p:nvSpPr>
            <p:spPr>
              <a:xfrm>
                <a:off x="3412767" y="2071603"/>
                <a:ext cx="1159660" cy="125007"/>
              </a:xfrm>
              <a:prstGeom prst="rect">
                <a:avLst/>
              </a:prstGeom>
              <a:noFill/>
            </p:spPr>
            <p:txBody>
              <a:bodyPr wrap="square" rtlCol="0">
                <a:spAutoFit/>
              </a:bodyPr>
              <a:lstStyle/>
              <a:p>
                <a:pPr algn="ctr"/>
                <a:r>
                  <a:rPr lang="en-GB" sz="1100" dirty="0"/>
                  <a:t>Surveillance de la charge</a:t>
                </a:r>
              </a:p>
            </p:txBody>
          </p:sp>
          <p:sp>
            <p:nvSpPr>
              <p:cNvPr id="27" name="TextBox 26">
                <a:extLst>
                  <a:ext uri="{FF2B5EF4-FFF2-40B4-BE49-F238E27FC236}">
                    <a16:creationId xmlns:a16="http://schemas.microsoft.com/office/drawing/2014/main" id="{CC307BEA-605F-4E23-B339-3C26180E7E9C}"/>
                  </a:ext>
                </a:extLst>
              </p:cNvPr>
              <p:cNvSpPr txBox="1"/>
              <p:nvPr/>
            </p:nvSpPr>
            <p:spPr>
              <a:xfrm>
                <a:off x="1919173" y="2464066"/>
                <a:ext cx="3984222" cy="161773"/>
              </a:xfrm>
              <a:prstGeom prst="rect">
                <a:avLst/>
              </a:prstGeom>
              <a:solidFill>
                <a:srgbClr val="39F9F9"/>
              </a:solidFill>
            </p:spPr>
            <p:txBody>
              <a:bodyPr wrap="square" lIns="36000" rIns="36000" rtlCol="0">
                <a:spAutoFit/>
              </a:bodyPr>
              <a:lstStyle/>
              <a:p>
                <a:pPr algn="ctr"/>
                <a:r>
                  <a:rPr lang="en-GB" sz="1600" dirty="0" err="1"/>
                  <a:t>Interconnecteurs</a:t>
                </a:r>
                <a:r>
                  <a:rPr lang="en-GB" sz="1600" dirty="0"/>
                  <a:t> et transmission</a:t>
                </a:r>
              </a:p>
            </p:txBody>
          </p:sp>
        </p:grpSp>
        <p:sp>
          <p:nvSpPr>
            <p:cNvPr id="11" name="TextBox 10">
              <a:extLst>
                <a:ext uri="{FF2B5EF4-FFF2-40B4-BE49-F238E27FC236}">
                  <a16:creationId xmlns:a16="http://schemas.microsoft.com/office/drawing/2014/main" id="{095E202A-2A10-45F1-A508-13A0D97ED166}"/>
                </a:ext>
              </a:extLst>
            </p:cNvPr>
            <p:cNvSpPr txBox="1"/>
            <p:nvPr/>
          </p:nvSpPr>
          <p:spPr>
            <a:xfrm>
              <a:off x="6518489" y="2848517"/>
              <a:ext cx="1104687" cy="125007"/>
            </a:xfrm>
            <a:prstGeom prst="rect">
              <a:avLst/>
            </a:prstGeom>
            <a:noFill/>
          </p:spPr>
          <p:txBody>
            <a:bodyPr wrap="square" rtlCol="0">
              <a:spAutoFit/>
            </a:bodyPr>
            <a:lstStyle/>
            <a:p>
              <a:r>
                <a:rPr lang="en-GB" sz="1100" dirty="0"/>
                <a:t>Mois</a:t>
              </a:r>
            </a:p>
          </p:txBody>
        </p:sp>
      </p:grpSp>
      <p:sp>
        <p:nvSpPr>
          <p:cNvPr id="43" name="TextBox 42">
            <a:extLst>
              <a:ext uri="{FF2B5EF4-FFF2-40B4-BE49-F238E27FC236}">
                <a16:creationId xmlns:a16="http://schemas.microsoft.com/office/drawing/2014/main" id="{A3D8DB09-D1D1-410B-AEE9-7BC2F54624E2}"/>
              </a:ext>
            </a:extLst>
          </p:cNvPr>
          <p:cNvSpPr txBox="1"/>
          <p:nvPr/>
        </p:nvSpPr>
        <p:spPr>
          <a:xfrm>
            <a:off x="1191986" y="4663198"/>
            <a:ext cx="10029558" cy="1477328"/>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Questions clés sur la flexibilité fournie par l'interconnexion/transmission dans les </a:t>
            </a:r>
            <a:r>
              <a:rPr lang="en-GB" dirty="0" err="1">
                <a:latin typeface="Open Sans" panose="020B0606030504020204" pitchFamily="34" charset="0"/>
                <a:ea typeface="Open Sans" panose="020B0606030504020204" pitchFamily="34" charset="0"/>
                <a:cs typeface="Open Sans" panose="020B0606030504020204" pitchFamily="34" charset="0"/>
              </a:rPr>
              <a:t>régions</a:t>
            </a:r>
            <a:r>
              <a:rPr lang="en-GB" dirty="0">
                <a:latin typeface="Open Sans" panose="020B0606030504020204" pitchFamily="34" charset="0"/>
                <a:ea typeface="Open Sans" panose="020B0606030504020204" pitchFamily="34" charset="0"/>
                <a:cs typeface="Open Sans" panose="020B0606030504020204" pitchFamily="34" charset="0"/>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Quelle est la capacité d'interconnexion/transmission vers les régions/pays </a:t>
            </a:r>
            <a:r>
              <a:rPr lang="en-GB" dirty="0" err="1">
                <a:latin typeface="Open Sans" panose="020B0606030504020204" pitchFamily="34" charset="0"/>
                <a:ea typeface="Open Sans" panose="020B0606030504020204" pitchFamily="34" charset="0"/>
                <a:cs typeface="Open Sans" panose="020B0606030504020204" pitchFamily="34" charset="0"/>
              </a:rPr>
              <a:t>voisins</a:t>
            </a:r>
            <a:r>
              <a:rPr lang="en-GB" dirty="0">
                <a:latin typeface="Open Sans" panose="020B0606030504020204" pitchFamily="34" charset="0"/>
                <a:ea typeface="Open Sans" panose="020B0606030504020204" pitchFamily="34" charset="0"/>
                <a:cs typeface="Open Sans" panose="020B0606030504020204" pitchFamily="34" charset="0"/>
              </a:rPr>
              <a:t> (MW) ? </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Y a-t-il une limite au taux de </a:t>
            </a:r>
            <a:r>
              <a:rPr lang="en-GB" dirty="0" err="1">
                <a:latin typeface="Open Sans" panose="020B0606030504020204" pitchFamily="34" charset="0"/>
                <a:ea typeface="Open Sans" panose="020B0606030504020204" pitchFamily="34" charset="0"/>
                <a:cs typeface="Open Sans" panose="020B0606030504020204" pitchFamily="34" charset="0"/>
              </a:rPr>
              <a:t>fonctionnement</a:t>
            </a:r>
            <a:r>
              <a:rPr lang="en-GB" dirty="0">
                <a:latin typeface="Open Sans" panose="020B0606030504020204" pitchFamily="34" charset="0"/>
                <a:ea typeface="Open Sans" panose="020B0606030504020204" pitchFamily="34" charset="0"/>
                <a:cs typeface="Open Sans" panose="020B0606030504020204" pitchFamily="34" charset="0"/>
              </a:rPr>
              <a:t> (MW / minute) ?</a:t>
            </a:r>
          </a:p>
          <a:p>
            <a:pPr marL="446088" indent="-266700">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La connexion apporte-t-elle de l'inertie au </a:t>
            </a:r>
            <a:r>
              <a:rPr lang="en-GB" dirty="0" err="1">
                <a:latin typeface="Open Sans" panose="020B0606030504020204" pitchFamily="34" charset="0"/>
                <a:ea typeface="Open Sans" panose="020B0606030504020204" pitchFamily="34" charset="0"/>
                <a:cs typeface="Open Sans" panose="020B0606030504020204" pitchFamily="34" charset="0"/>
              </a:rPr>
              <a:t>système</a:t>
            </a:r>
            <a:r>
              <a:rPr lang="en-GB" dirty="0">
                <a:latin typeface="Open Sans" panose="020B0606030504020204" pitchFamily="34" charset="0"/>
                <a:ea typeface="Open Sans" panose="020B0606030504020204" pitchFamily="34" charset="0"/>
                <a:cs typeface="Open Sans" panose="020B0606030504020204" pitchFamily="34" charset="0"/>
              </a:rPr>
              <a:t> ?</a:t>
            </a:r>
          </a:p>
        </p:txBody>
      </p:sp>
      <p:sp>
        <p:nvSpPr>
          <p:cNvPr id="44" name="TextBox 43">
            <a:extLst>
              <a:ext uri="{FF2B5EF4-FFF2-40B4-BE49-F238E27FC236}">
                <a16:creationId xmlns:a16="http://schemas.microsoft.com/office/drawing/2014/main" id="{EBBA698C-A4B5-4A45-A331-924AE64DAAE7}"/>
              </a:ext>
            </a:extLst>
          </p:cNvPr>
          <p:cNvSpPr txBox="1"/>
          <p:nvPr/>
        </p:nvSpPr>
        <p:spPr>
          <a:xfrm>
            <a:off x="2350602" y="4204133"/>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Tree>
    <p:extLst>
      <p:ext uri="{BB962C8B-B14F-4D97-AF65-F5344CB8AC3E}">
        <p14:creationId xmlns:p14="http://schemas.microsoft.com/office/powerpoint/2010/main" val="248999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29907" y="91228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13.3.5 Flexibilité de fonctionnement</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06201" y="-471653"/>
            <a:ext cx="85714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13.3 Flexibilité de l'offre</a:t>
            </a:r>
          </a:p>
        </p:txBody>
      </p:sp>
      <p:grpSp>
        <p:nvGrpSpPr>
          <p:cNvPr id="7" name="Group 6">
            <a:extLst>
              <a:ext uri="{FF2B5EF4-FFF2-40B4-BE49-F238E27FC236}">
                <a16:creationId xmlns:a16="http://schemas.microsoft.com/office/drawing/2014/main" id="{2624A75F-49BD-4EB7-8A1A-48954C570D6A}"/>
              </a:ext>
            </a:extLst>
          </p:cNvPr>
          <p:cNvGrpSpPr/>
          <p:nvPr/>
        </p:nvGrpSpPr>
        <p:grpSpPr>
          <a:xfrm>
            <a:off x="1437346" y="1353930"/>
            <a:ext cx="9720423" cy="2302214"/>
            <a:chOff x="1861977" y="1853850"/>
            <a:chExt cx="5761199" cy="1136929"/>
          </a:xfrm>
        </p:grpSpPr>
        <p:grpSp>
          <p:nvGrpSpPr>
            <p:cNvPr id="10" name="Group 9">
              <a:extLst>
                <a:ext uri="{FF2B5EF4-FFF2-40B4-BE49-F238E27FC236}">
                  <a16:creationId xmlns:a16="http://schemas.microsoft.com/office/drawing/2014/main" id="{E9C916A1-5278-42DC-BE1F-CC23601F0C8F}"/>
                </a:ext>
              </a:extLst>
            </p:cNvPr>
            <p:cNvGrpSpPr/>
            <p:nvPr/>
          </p:nvGrpSpPr>
          <p:grpSpPr>
            <a:xfrm>
              <a:off x="1861977" y="1853850"/>
              <a:ext cx="5208860" cy="1136929"/>
              <a:chOff x="1809283" y="1770428"/>
              <a:chExt cx="5208860" cy="1136929"/>
            </a:xfrm>
          </p:grpSpPr>
          <p:cxnSp>
            <p:nvCxnSpPr>
              <p:cNvPr id="12" name="Straight Arrow Connector 11">
                <a:extLst>
                  <a:ext uri="{FF2B5EF4-FFF2-40B4-BE49-F238E27FC236}">
                    <a16:creationId xmlns:a16="http://schemas.microsoft.com/office/drawing/2014/main" id="{F35E7D40-B2DF-477B-8EA7-0273E20B499C}"/>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72CC5A4-BB10-4BA3-B7EF-7F566CCC7FD8}"/>
                  </a:ext>
                </a:extLst>
              </p:cNvPr>
              <p:cNvSpPr txBox="1"/>
              <p:nvPr/>
            </p:nvSpPr>
            <p:spPr>
              <a:xfrm>
                <a:off x="1809283" y="2773023"/>
                <a:ext cx="1104687" cy="134334"/>
              </a:xfrm>
              <a:prstGeom prst="rect">
                <a:avLst/>
              </a:prstGeom>
              <a:noFill/>
            </p:spPr>
            <p:txBody>
              <a:bodyPr wrap="square" rtlCol="0">
                <a:spAutoFit/>
              </a:bodyPr>
              <a:lstStyle/>
              <a:p>
                <a:r>
                  <a:rPr lang="en-GB" sz="1100" dirty="0"/>
                  <a:t>Secondes</a:t>
                </a:r>
              </a:p>
            </p:txBody>
          </p:sp>
          <p:sp>
            <p:nvSpPr>
              <p:cNvPr id="14" name="TextBox 13">
                <a:extLst>
                  <a:ext uri="{FF2B5EF4-FFF2-40B4-BE49-F238E27FC236}">
                    <a16:creationId xmlns:a16="http://schemas.microsoft.com/office/drawing/2014/main" id="{481B5CFC-ED7F-4614-B66F-7088B3C3D105}"/>
                  </a:ext>
                </a:extLst>
              </p:cNvPr>
              <p:cNvSpPr txBox="1"/>
              <p:nvPr/>
            </p:nvSpPr>
            <p:spPr>
              <a:xfrm>
                <a:off x="3090195" y="2773023"/>
                <a:ext cx="1104687" cy="134334"/>
              </a:xfrm>
              <a:prstGeom prst="rect">
                <a:avLst/>
              </a:prstGeom>
              <a:noFill/>
            </p:spPr>
            <p:txBody>
              <a:bodyPr wrap="square" rtlCol="0">
                <a:spAutoFit/>
              </a:bodyPr>
              <a:lstStyle/>
              <a:p>
                <a:r>
                  <a:rPr lang="en-GB" sz="1100" dirty="0"/>
                  <a:t>Procès-verbal</a:t>
                </a:r>
              </a:p>
            </p:txBody>
          </p:sp>
          <p:sp>
            <p:nvSpPr>
              <p:cNvPr id="15" name="TextBox 14">
                <a:extLst>
                  <a:ext uri="{FF2B5EF4-FFF2-40B4-BE49-F238E27FC236}">
                    <a16:creationId xmlns:a16="http://schemas.microsoft.com/office/drawing/2014/main" id="{1710711A-9AF9-4AFA-A7F9-639E5D31A6DF}"/>
                  </a:ext>
                </a:extLst>
              </p:cNvPr>
              <p:cNvSpPr txBox="1"/>
              <p:nvPr/>
            </p:nvSpPr>
            <p:spPr>
              <a:xfrm>
                <a:off x="4354309" y="2758868"/>
                <a:ext cx="1104687" cy="134334"/>
              </a:xfrm>
              <a:prstGeom prst="rect">
                <a:avLst/>
              </a:prstGeom>
              <a:noFill/>
            </p:spPr>
            <p:txBody>
              <a:bodyPr wrap="square" rtlCol="0">
                <a:spAutoFit/>
              </a:bodyPr>
              <a:lstStyle/>
              <a:p>
                <a:r>
                  <a:rPr lang="en-GB" sz="1100" dirty="0"/>
                  <a:t>Heures</a:t>
                </a:r>
              </a:p>
            </p:txBody>
          </p:sp>
          <p:sp>
            <p:nvSpPr>
              <p:cNvPr id="16" name="TextBox 15">
                <a:extLst>
                  <a:ext uri="{FF2B5EF4-FFF2-40B4-BE49-F238E27FC236}">
                    <a16:creationId xmlns:a16="http://schemas.microsoft.com/office/drawing/2014/main" id="{5A938E29-810A-43A7-A564-F4B4D586417C}"/>
                  </a:ext>
                </a:extLst>
              </p:cNvPr>
              <p:cNvSpPr txBox="1"/>
              <p:nvPr/>
            </p:nvSpPr>
            <p:spPr>
              <a:xfrm>
                <a:off x="5475795" y="2756232"/>
                <a:ext cx="1104687" cy="134334"/>
              </a:xfrm>
              <a:prstGeom prst="rect">
                <a:avLst/>
              </a:prstGeom>
              <a:noFill/>
            </p:spPr>
            <p:txBody>
              <a:bodyPr wrap="square" rtlCol="0">
                <a:spAutoFit/>
              </a:bodyPr>
              <a:lstStyle/>
              <a:p>
                <a:r>
                  <a:rPr lang="en-GB" sz="1100" dirty="0"/>
                  <a:t>Jours</a:t>
                </a:r>
              </a:p>
            </p:txBody>
          </p:sp>
          <p:grpSp>
            <p:nvGrpSpPr>
              <p:cNvPr id="17" name="Group 16">
                <a:extLst>
                  <a:ext uri="{FF2B5EF4-FFF2-40B4-BE49-F238E27FC236}">
                    <a16:creationId xmlns:a16="http://schemas.microsoft.com/office/drawing/2014/main" id="{3C9A1568-0906-4295-B69F-253CFCEE320D}"/>
                  </a:ext>
                </a:extLst>
              </p:cNvPr>
              <p:cNvGrpSpPr/>
              <p:nvPr/>
            </p:nvGrpSpPr>
            <p:grpSpPr>
              <a:xfrm>
                <a:off x="1920790" y="1950744"/>
                <a:ext cx="887504" cy="94849"/>
                <a:chOff x="1958986" y="1916263"/>
                <a:chExt cx="1227464" cy="133878"/>
              </a:xfrm>
            </p:grpSpPr>
            <p:cxnSp>
              <p:nvCxnSpPr>
                <p:cNvPr id="42" name="Straight Connector 41">
                  <a:extLst>
                    <a:ext uri="{FF2B5EF4-FFF2-40B4-BE49-F238E27FC236}">
                      <a16:creationId xmlns:a16="http://schemas.microsoft.com/office/drawing/2014/main" id="{92AC695D-C186-4A34-A0C5-E0DE4FE3DA7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04B6FD9-B99B-4CE0-8534-170DB00E6591}"/>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CF9B8BF-96D8-4D51-AB3F-2D756FD39890}"/>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B7589A8-EBD1-4BB4-A8E4-0E692BDB25AD}"/>
                  </a:ext>
                </a:extLst>
              </p:cNvPr>
              <p:cNvGrpSpPr/>
              <p:nvPr/>
            </p:nvGrpSpPr>
            <p:grpSpPr>
              <a:xfrm>
                <a:off x="2832812" y="1951463"/>
                <a:ext cx="1047791" cy="91934"/>
                <a:chOff x="1958986" y="1916263"/>
                <a:chExt cx="1227464" cy="133878"/>
              </a:xfrm>
            </p:grpSpPr>
            <p:cxnSp>
              <p:nvCxnSpPr>
                <p:cNvPr id="39" name="Straight Connector 38">
                  <a:extLst>
                    <a:ext uri="{FF2B5EF4-FFF2-40B4-BE49-F238E27FC236}">
                      <a16:creationId xmlns:a16="http://schemas.microsoft.com/office/drawing/2014/main" id="{5A284CA5-0F3A-4097-AE65-2D8223419550}"/>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5EC9522-ACF1-48E4-999B-F39C9694697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C0CD618-FE51-4088-A2E2-309C61943AD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9E236502-5BAB-48AB-B00B-58D94146E583}"/>
                  </a:ext>
                </a:extLst>
              </p:cNvPr>
              <p:cNvGrpSpPr/>
              <p:nvPr/>
            </p:nvGrpSpPr>
            <p:grpSpPr>
              <a:xfrm>
                <a:off x="3897741" y="1955117"/>
                <a:ext cx="1988515" cy="88280"/>
                <a:chOff x="1958986" y="1916263"/>
                <a:chExt cx="1227464" cy="133878"/>
              </a:xfrm>
            </p:grpSpPr>
            <p:cxnSp>
              <p:nvCxnSpPr>
                <p:cNvPr id="36" name="Straight Connector 35">
                  <a:extLst>
                    <a:ext uri="{FF2B5EF4-FFF2-40B4-BE49-F238E27FC236}">
                      <a16:creationId xmlns:a16="http://schemas.microsoft.com/office/drawing/2014/main" id="{D25C60FB-FD49-4440-ABCE-5D6021827147}"/>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8D3AF5-E310-4612-84A3-8D0A143B5E4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B5DA6AE-5A8A-4D65-AA0E-FC2C48DE2E32}"/>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D600DB69-FE63-458C-9404-373EDF7F897F}"/>
                  </a:ext>
                </a:extLst>
              </p:cNvPr>
              <p:cNvGrpSpPr/>
              <p:nvPr/>
            </p:nvGrpSpPr>
            <p:grpSpPr>
              <a:xfrm>
                <a:off x="5903394" y="1957246"/>
                <a:ext cx="925159" cy="82027"/>
                <a:chOff x="1958986" y="1916263"/>
                <a:chExt cx="1227464" cy="133878"/>
              </a:xfrm>
            </p:grpSpPr>
            <p:cxnSp>
              <p:nvCxnSpPr>
                <p:cNvPr id="33" name="Straight Connector 32">
                  <a:extLst>
                    <a:ext uri="{FF2B5EF4-FFF2-40B4-BE49-F238E27FC236}">
                      <a16:creationId xmlns:a16="http://schemas.microsoft.com/office/drawing/2014/main" id="{9BB8AC6F-881A-42D1-9004-E2737B0B07C6}"/>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4D49767-3506-41DB-9174-5155AD3C51A8}"/>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090EDDE-0263-4F6B-AA4F-761A9015A631}"/>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9F04E969-340E-413E-BD12-041A02B23362}"/>
                  </a:ext>
                </a:extLst>
              </p:cNvPr>
              <p:cNvSpPr txBox="1"/>
              <p:nvPr/>
            </p:nvSpPr>
            <p:spPr>
              <a:xfrm>
                <a:off x="2012678" y="1771361"/>
                <a:ext cx="719745" cy="129194"/>
              </a:xfrm>
              <a:prstGeom prst="rect">
                <a:avLst/>
              </a:prstGeom>
              <a:noFill/>
            </p:spPr>
            <p:txBody>
              <a:bodyPr wrap="square" rtlCol="0">
                <a:spAutoFit/>
              </a:bodyPr>
              <a:lstStyle/>
              <a:p>
                <a:pPr algn="ctr"/>
                <a:r>
                  <a:rPr lang="en-GB" sz="1100" dirty="0" err="1"/>
                  <a:t>Réglementation</a:t>
                </a:r>
                <a:endParaRPr lang="en-GB" sz="1100" dirty="0"/>
              </a:p>
            </p:txBody>
          </p:sp>
          <p:sp>
            <p:nvSpPr>
              <p:cNvPr id="22" name="TextBox 21">
                <a:extLst>
                  <a:ext uri="{FF2B5EF4-FFF2-40B4-BE49-F238E27FC236}">
                    <a16:creationId xmlns:a16="http://schemas.microsoft.com/office/drawing/2014/main" id="{AE6C5869-49B9-4BB3-B199-D35C0086C15B}"/>
                  </a:ext>
                </a:extLst>
              </p:cNvPr>
              <p:cNvSpPr txBox="1"/>
              <p:nvPr/>
            </p:nvSpPr>
            <p:spPr>
              <a:xfrm>
                <a:off x="3033269" y="1778720"/>
                <a:ext cx="639497" cy="134334"/>
              </a:xfrm>
              <a:prstGeom prst="rect">
                <a:avLst/>
              </a:prstGeom>
              <a:noFill/>
            </p:spPr>
            <p:txBody>
              <a:bodyPr wrap="square" rtlCol="0">
                <a:spAutoFit/>
              </a:bodyPr>
              <a:lstStyle/>
              <a:p>
                <a:pPr algn="ctr"/>
                <a:r>
                  <a:rPr lang="en-GB" sz="1100" dirty="0"/>
                  <a:t>Équilibre</a:t>
                </a:r>
              </a:p>
            </p:txBody>
          </p:sp>
          <p:sp>
            <p:nvSpPr>
              <p:cNvPr id="23" name="TextBox 22">
                <a:extLst>
                  <a:ext uri="{FF2B5EF4-FFF2-40B4-BE49-F238E27FC236}">
                    <a16:creationId xmlns:a16="http://schemas.microsoft.com/office/drawing/2014/main" id="{67800E89-883D-4206-9C0A-6880412FF0AB}"/>
                  </a:ext>
                </a:extLst>
              </p:cNvPr>
              <p:cNvSpPr txBox="1"/>
              <p:nvPr/>
            </p:nvSpPr>
            <p:spPr>
              <a:xfrm>
                <a:off x="4500573" y="1781735"/>
                <a:ext cx="958423" cy="134334"/>
              </a:xfrm>
              <a:prstGeom prst="rect">
                <a:avLst/>
              </a:prstGeom>
              <a:noFill/>
            </p:spPr>
            <p:txBody>
              <a:bodyPr wrap="square" rtlCol="0">
                <a:spAutoFit/>
              </a:bodyPr>
              <a:lstStyle/>
              <a:p>
                <a:pPr algn="ctr"/>
                <a:r>
                  <a:rPr lang="en-GB" sz="1100" dirty="0"/>
                  <a:t>Engagement de l'unité</a:t>
                </a:r>
              </a:p>
            </p:txBody>
          </p:sp>
          <p:sp>
            <p:nvSpPr>
              <p:cNvPr id="24" name="TextBox 23">
                <a:extLst>
                  <a:ext uri="{FF2B5EF4-FFF2-40B4-BE49-F238E27FC236}">
                    <a16:creationId xmlns:a16="http://schemas.microsoft.com/office/drawing/2014/main" id="{3A1D533A-0C14-492E-AF94-1098AB1E7C7B}"/>
                  </a:ext>
                </a:extLst>
              </p:cNvPr>
              <p:cNvSpPr txBox="1"/>
              <p:nvPr/>
            </p:nvSpPr>
            <p:spPr>
              <a:xfrm>
                <a:off x="5719976" y="1770428"/>
                <a:ext cx="1298167" cy="134334"/>
              </a:xfrm>
              <a:prstGeom prst="rect">
                <a:avLst/>
              </a:prstGeom>
              <a:noFill/>
            </p:spPr>
            <p:txBody>
              <a:bodyPr wrap="square" rtlCol="0">
                <a:spAutoFit/>
              </a:bodyPr>
              <a:lstStyle/>
              <a:p>
                <a:pPr algn="ctr"/>
                <a:r>
                  <a:rPr lang="en-GB" sz="1100" dirty="0"/>
                  <a:t>Équilibre saisonnier</a:t>
                </a:r>
              </a:p>
            </p:txBody>
          </p:sp>
          <p:grpSp>
            <p:nvGrpSpPr>
              <p:cNvPr id="25" name="Group 24">
                <a:extLst>
                  <a:ext uri="{FF2B5EF4-FFF2-40B4-BE49-F238E27FC236}">
                    <a16:creationId xmlns:a16="http://schemas.microsoft.com/office/drawing/2014/main" id="{43BD6F55-920E-4485-A578-2C7F5909E12B}"/>
                  </a:ext>
                </a:extLst>
              </p:cNvPr>
              <p:cNvGrpSpPr/>
              <p:nvPr/>
            </p:nvGrpSpPr>
            <p:grpSpPr>
              <a:xfrm>
                <a:off x="3353833" y="2172387"/>
                <a:ext cx="1280160" cy="104487"/>
                <a:chOff x="1958986" y="1916263"/>
                <a:chExt cx="1227464" cy="133878"/>
              </a:xfrm>
            </p:grpSpPr>
            <p:cxnSp>
              <p:nvCxnSpPr>
                <p:cNvPr id="30" name="Straight Connector 29">
                  <a:extLst>
                    <a:ext uri="{FF2B5EF4-FFF2-40B4-BE49-F238E27FC236}">
                      <a16:creationId xmlns:a16="http://schemas.microsoft.com/office/drawing/2014/main" id="{2A156FA7-14D2-438A-ABE1-CBF0CCB9459C}"/>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1AA7BB0-F601-4EBA-A5B7-43DE8F2F038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F838A8-93C5-43D6-985E-5A696D164ABD}"/>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9088B507-8A3C-4FC0-B394-A097C19177B6}"/>
                  </a:ext>
                </a:extLst>
              </p:cNvPr>
              <p:cNvSpPr txBox="1"/>
              <p:nvPr/>
            </p:nvSpPr>
            <p:spPr>
              <a:xfrm>
                <a:off x="3558227" y="2045593"/>
                <a:ext cx="958423" cy="134334"/>
              </a:xfrm>
              <a:prstGeom prst="rect">
                <a:avLst/>
              </a:prstGeom>
              <a:noFill/>
            </p:spPr>
            <p:txBody>
              <a:bodyPr wrap="square" rtlCol="0">
                <a:spAutoFit/>
              </a:bodyPr>
              <a:lstStyle/>
              <a:p>
                <a:pPr algn="ctr"/>
                <a:r>
                  <a:rPr lang="en-GB" sz="1100" dirty="0"/>
                  <a:t>Surveillance de la charge</a:t>
                </a:r>
              </a:p>
            </p:txBody>
          </p:sp>
          <p:sp>
            <p:nvSpPr>
              <p:cNvPr id="27" name="TextBox 26">
                <a:extLst>
                  <a:ext uri="{FF2B5EF4-FFF2-40B4-BE49-F238E27FC236}">
                    <a16:creationId xmlns:a16="http://schemas.microsoft.com/office/drawing/2014/main" id="{A66F8312-10C3-4B8C-A1C0-EC8F7DF6DEAD}"/>
                  </a:ext>
                </a:extLst>
              </p:cNvPr>
              <p:cNvSpPr txBox="1"/>
              <p:nvPr/>
            </p:nvSpPr>
            <p:spPr>
              <a:xfrm>
                <a:off x="1957745" y="2493085"/>
                <a:ext cx="4904710" cy="167192"/>
              </a:xfrm>
              <a:prstGeom prst="rect">
                <a:avLst/>
              </a:prstGeom>
              <a:solidFill>
                <a:srgbClr val="B3C8F3"/>
              </a:solidFill>
            </p:spPr>
            <p:txBody>
              <a:bodyPr wrap="square" lIns="36000" rIns="36000" rtlCol="0">
                <a:spAutoFit/>
              </a:bodyPr>
              <a:lstStyle/>
              <a:p>
                <a:r>
                  <a:rPr lang="en-GB" sz="1600" dirty="0"/>
                  <a:t>                                                                                                 Mise en commun des ressources</a:t>
                </a:r>
              </a:p>
            </p:txBody>
          </p:sp>
          <p:sp>
            <p:nvSpPr>
              <p:cNvPr id="28" name="TextBox 27">
                <a:extLst>
                  <a:ext uri="{FF2B5EF4-FFF2-40B4-BE49-F238E27FC236}">
                    <a16:creationId xmlns:a16="http://schemas.microsoft.com/office/drawing/2014/main" id="{F78191E0-4670-4879-9FBC-78C73EA15D81}"/>
                  </a:ext>
                </a:extLst>
              </p:cNvPr>
              <p:cNvSpPr txBox="1"/>
              <p:nvPr/>
            </p:nvSpPr>
            <p:spPr>
              <a:xfrm>
                <a:off x="2504844" y="2280783"/>
                <a:ext cx="1348987" cy="212790"/>
              </a:xfrm>
              <a:prstGeom prst="rect">
                <a:avLst/>
              </a:prstGeom>
              <a:solidFill>
                <a:srgbClr val="39F9F9"/>
              </a:solidFill>
            </p:spPr>
            <p:txBody>
              <a:bodyPr wrap="square" lIns="36000" rIns="36000" rtlCol="0">
                <a:spAutoFit/>
              </a:bodyPr>
              <a:lstStyle/>
              <a:p>
                <a:pPr algn="ctr"/>
                <a:r>
                  <a:rPr lang="en-GB" sz="1100" dirty="0"/>
                  <a:t>Marché intrajournalier et amélioration des </a:t>
                </a:r>
                <a:r>
                  <a:rPr lang="en-GB" sz="1100" dirty="0" err="1"/>
                  <a:t>prévisions</a:t>
                </a:r>
                <a:r>
                  <a:rPr lang="en-GB" sz="1100" dirty="0"/>
                  <a:t> </a:t>
                </a:r>
                <a:r>
                  <a:rPr lang="en-GB" sz="1100" dirty="0" err="1"/>
                  <a:t>concernant</a:t>
                </a:r>
                <a:r>
                  <a:rPr lang="en-GB" sz="1100" dirty="0"/>
                  <a:t> les ÉRV</a:t>
                </a:r>
              </a:p>
            </p:txBody>
          </p:sp>
          <p:sp>
            <p:nvSpPr>
              <p:cNvPr id="29" name="TextBox 28">
                <a:extLst>
                  <a:ext uri="{FF2B5EF4-FFF2-40B4-BE49-F238E27FC236}">
                    <a16:creationId xmlns:a16="http://schemas.microsoft.com/office/drawing/2014/main" id="{7CF10742-D5C2-4524-BAE5-9CE31A3DA938}"/>
                  </a:ext>
                </a:extLst>
              </p:cNvPr>
              <p:cNvSpPr txBox="1"/>
              <p:nvPr/>
            </p:nvSpPr>
            <p:spPr>
              <a:xfrm>
                <a:off x="3971617" y="2321330"/>
                <a:ext cx="2042930" cy="136794"/>
              </a:xfrm>
              <a:prstGeom prst="rect">
                <a:avLst/>
              </a:prstGeom>
              <a:solidFill>
                <a:srgbClr val="39F9F9"/>
              </a:solidFill>
            </p:spPr>
            <p:txBody>
              <a:bodyPr wrap="square" lIns="36000" rIns="36000" rtlCol="0">
                <a:spAutoFit/>
              </a:bodyPr>
              <a:lstStyle/>
              <a:p>
                <a:pPr algn="ctr"/>
                <a:r>
                  <a:rPr lang="en-GB" sz="1200" dirty="0"/>
                  <a:t>Engagement d'unités hydro-thermales co-optimisées</a:t>
                </a:r>
              </a:p>
            </p:txBody>
          </p:sp>
        </p:grpSp>
        <p:sp>
          <p:nvSpPr>
            <p:cNvPr id="11" name="TextBox 10">
              <a:extLst>
                <a:ext uri="{FF2B5EF4-FFF2-40B4-BE49-F238E27FC236}">
                  <a16:creationId xmlns:a16="http://schemas.microsoft.com/office/drawing/2014/main" id="{8A52517B-8D3A-42AF-A0C4-310717197B5D}"/>
                </a:ext>
              </a:extLst>
            </p:cNvPr>
            <p:cNvSpPr txBox="1"/>
            <p:nvPr/>
          </p:nvSpPr>
          <p:spPr>
            <a:xfrm>
              <a:off x="6518489" y="2848517"/>
              <a:ext cx="1104687" cy="134334"/>
            </a:xfrm>
            <a:prstGeom prst="rect">
              <a:avLst/>
            </a:prstGeom>
            <a:noFill/>
          </p:spPr>
          <p:txBody>
            <a:bodyPr wrap="square" rtlCol="0">
              <a:spAutoFit/>
            </a:bodyPr>
            <a:lstStyle/>
            <a:p>
              <a:r>
                <a:rPr lang="en-GB" sz="1100" dirty="0"/>
                <a:t>Mois</a:t>
              </a:r>
            </a:p>
          </p:txBody>
        </p:sp>
      </p:grpSp>
      <p:sp>
        <p:nvSpPr>
          <p:cNvPr id="45" name="TextBox 44">
            <a:extLst>
              <a:ext uri="{FF2B5EF4-FFF2-40B4-BE49-F238E27FC236}">
                <a16:creationId xmlns:a16="http://schemas.microsoft.com/office/drawing/2014/main" id="{2A219B61-29B1-4EE1-B61D-DF3561006DBA}"/>
              </a:ext>
            </a:extLst>
          </p:cNvPr>
          <p:cNvSpPr txBox="1"/>
          <p:nvPr/>
        </p:nvSpPr>
        <p:spPr>
          <a:xfrm>
            <a:off x="190501" y="4031221"/>
            <a:ext cx="11343626" cy="1923604"/>
          </a:xfrm>
          <a:prstGeom prst="rect">
            <a:avLst/>
          </a:prstGeom>
          <a:noFill/>
        </p:spPr>
        <p:txBody>
          <a:bodyPr wrap="square" lIns="91440" tIns="45720" rIns="91440" bIns="45720" rtlCol="0" anchor="t">
            <a:spAutoFit/>
          </a:bodyPr>
          <a:lstStyle/>
          <a:p>
            <a:r>
              <a:rPr lang="en-GB" sz="1700" dirty="0">
                <a:latin typeface="Open Sans" panose="020B0606030504020204" pitchFamily="34" charset="0"/>
                <a:ea typeface="Open Sans" panose="020B0606030504020204" pitchFamily="34" charset="0"/>
                <a:cs typeface="Open Sans" panose="020B0606030504020204" pitchFamily="34" charset="0"/>
              </a:rPr>
              <a:t>Exemples de questions clés sur la flexibilité offerte par les pratiques </a:t>
            </a:r>
            <a:r>
              <a:rPr lang="en-GB" sz="1700" dirty="0" err="1">
                <a:latin typeface="Open Sans" panose="020B0606030504020204" pitchFamily="34" charset="0"/>
                <a:ea typeface="Open Sans" panose="020B0606030504020204" pitchFamily="34" charset="0"/>
                <a:cs typeface="Open Sans" panose="020B0606030504020204" pitchFamily="34" charset="0"/>
              </a:rPr>
              <a:t>d'exploitation</a:t>
            </a:r>
            <a:r>
              <a:rPr lang="en-GB" sz="1700" dirty="0">
                <a:latin typeface="Open Sans" panose="020B0606030504020204" pitchFamily="34" charset="0"/>
                <a:ea typeface="Open Sans" panose="020B0606030504020204" pitchFamily="34" charset="0"/>
                <a:cs typeface="Open Sans" panose="020B0606030504020204" pitchFamily="34" charset="0"/>
              </a:rPr>
              <a:t> du </a:t>
            </a:r>
            <a:r>
              <a:rPr lang="en-GB" sz="1700" dirty="0" err="1">
                <a:latin typeface="Open Sans" panose="020B0606030504020204" pitchFamily="34" charset="0"/>
                <a:ea typeface="Open Sans" panose="020B0606030504020204" pitchFamily="34" charset="0"/>
                <a:cs typeface="Open Sans" panose="020B0606030504020204" pitchFamily="34" charset="0"/>
              </a:rPr>
              <a:t>système</a:t>
            </a:r>
            <a:r>
              <a:rPr lang="en-GB" sz="1700" dirty="0">
                <a:latin typeface="Open Sans" panose="020B0606030504020204" pitchFamily="34" charset="0"/>
                <a:ea typeface="Open Sans" panose="020B0606030504020204" pitchFamily="34" charset="0"/>
                <a:cs typeface="Open Sans" panose="020B0606030504020204" pitchFamily="34" charset="0"/>
              </a:rPr>
              <a:t>:</a:t>
            </a:r>
          </a:p>
          <a:p>
            <a:endParaRPr lang="en-GB" sz="1700" dirty="0">
              <a:latin typeface="Open Sans" panose="020B0606030504020204" pitchFamily="34" charset="0"/>
              <a:ea typeface="Open Sans" panose="020B0606030504020204" pitchFamily="34" charset="0"/>
              <a:cs typeface="Open Sans" panose="020B0606030504020204" pitchFamily="34" charset="0"/>
            </a:endParaRP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Le cadre réglementaire et la structure du </a:t>
            </a:r>
            <a:r>
              <a:rPr lang="en-GB" sz="1700" dirty="0" err="1">
                <a:latin typeface="Open Sans" panose="020B0606030504020204" pitchFamily="34" charset="0"/>
                <a:ea typeface="Open Sans" panose="020B0606030504020204" pitchFamily="34" charset="0"/>
                <a:cs typeface="Open Sans" panose="020B0606030504020204" pitchFamily="34" charset="0"/>
              </a:rPr>
              <a:t>marché</a:t>
            </a:r>
            <a:r>
              <a:rPr lang="en-GB" sz="1700" dirty="0">
                <a:latin typeface="Open Sans" panose="020B0606030504020204" pitchFamily="34" charset="0"/>
                <a:ea typeface="Open Sans" panose="020B0606030504020204" pitchFamily="34" charset="0"/>
                <a:cs typeface="Open Sans" panose="020B0606030504020204" pitchFamily="34" charset="0"/>
              </a:rPr>
              <a:t> </a:t>
            </a:r>
            <a:r>
              <a:rPr lang="en-GB" sz="1700" dirty="0" err="1">
                <a:latin typeface="Open Sans" panose="020B0606030504020204" pitchFamily="34" charset="0"/>
                <a:ea typeface="Open Sans" panose="020B0606030504020204" pitchFamily="34" charset="0"/>
                <a:cs typeface="Open Sans" panose="020B0606030504020204" pitchFamily="34" charset="0"/>
              </a:rPr>
              <a:t>favorisent-ils</a:t>
            </a:r>
            <a:r>
              <a:rPr lang="en-GB" sz="1700" dirty="0">
                <a:latin typeface="Open Sans" panose="020B0606030504020204" pitchFamily="34" charset="0"/>
                <a:ea typeface="Open Sans" panose="020B0606030504020204" pitchFamily="34" charset="0"/>
                <a:cs typeface="Open Sans" panose="020B0606030504020204" pitchFamily="34" charset="0"/>
              </a:rPr>
              <a:t> l'échange d'électricité entre les régions ?</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La structure actuelle du marché incite-t-elle à investir dans la production flexible ?</a:t>
            </a:r>
          </a:p>
          <a:p>
            <a:pPr marL="358775" indent="-179070">
              <a:buSzPct val="125000"/>
              <a:buFont typeface="Arial" panose="020B0604020202020204" pitchFamily="34" charset="0"/>
              <a:buChar char="•"/>
            </a:pPr>
            <a:r>
              <a:rPr lang="en-GB" sz="1700" dirty="0">
                <a:latin typeface="Open Sans"/>
                <a:ea typeface="Open Sans" panose="020B0606030504020204" pitchFamily="34" charset="0"/>
                <a:cs typeface="Open Sans" panose="020B0606030504020204" pitchFamily="34" charset="0"/>
              </a:rPr>
              <a:t>Est-il possible </a:t>
            </a:r>
            <a:r>
              <a:rPr lang="en-GB" sz="1700" dirty="0" err="1">
                <a:latin typeface="Open Sans"/>
                <a:ea typeface="Open Sans" panose="020B0606030504020204" pitchFamily="34" charset="0"/>
                <a:cs typeface="Open Sans" panose="020B0606030504020204" pitchFamily="34" charset="0"/>
              </a:rPr>
              <a:t>d’améliorer</a:t>
            </a:r>
            <a:r>
              <a:rPr lang="en-GB" sz="1700" dirty="0">
                <a:latin typeface="Open Sans"/>
                <a:ea typeface="Open Sans" panose="020B0606030504020204" pitchFamily="34" charset="0"/>
                <a:cs typeface="Open Sans" panose="020B0606030504020204" pitchFamily="34" charset="0"/>
              </a:rPr>
              <a:t> la finesse de la </a:t>
            </a:r>
            <a:r>
              <a:rPr lang="en-GB" sz="1700" dirty="0" err="1">
                <a:latin typeface="Open Sans"/>
                <a:ea typeface="Open Sans" panose="020B0606030504020204" pitchFamily="34" charset="0"/>
                <a:cs typeface="Open Sans" panose="020B0606030504020204" pitchFamily="34" charset="0"/>
              </a:rPr>
              <a:t>représentation</a:t>
            </a:r>
            <a:r>
              <a:rPr lang="en-GB" sz="1700" dirty="0">
                <a:latin typeface="Open Sans"/>
                <a:ea typeface="Open Sans" panose="020B0606030504020204" pitchFamily="34" charset="0"/>
                <a:cs typeface="Open Sans" panose="020B0606030504020204" pitchFamily="34" charset="0"/>
              </a:rPr>
              <a:t> </a:t>
            </a:r>
            <a:r>
              <a:rPr lang="en-GB" sz="1700" dirty="0" err="1">
                <a:latin typeface="Open Sans"/>
                <a:ea typeface="Open Sans" panose="020B0606030504020204" pitchFamily="34" charset="0"/>
                <a:cs typeface="Open Sans" panose="020B0606030504020204" pitchFamily="34" charset="0"/>
              </a:rPr>
              <a:t>temporelle</a:t>
            </a:r>
            <a:r>
              <a:rPr lang="en-GB" sz="1700" dirty="0">
                <a:latin typeface="Open Sans"/>
                <a:ea typeface="Open Sans" panose="020B0606030504020204" pitchFamily="34" charset="0"/>
                <a:cs typeface="Open Sans" panose="020B0606030504020204" pitchFamily="34" charset="0"/>
              </a:rPr>
              <a:t> </a:t>
            </a:r>
            <a:r>
              <a:rPr lang="en-GB" sz="1700" dirty="0" err="1">
                <a:latin typeface="Open Sans"/>
                <a:ea typeface="Open Sans" panose="020B0606030504020204" pitchFamily="34" charset="0"/>
                <a:cs typeface="Open Sans" panose="020B0606030504020204" pitchFamily="34" charset="0"/>
              </a:rPr>
              <a:t>nécessaire</a:t>
            </a:r>
            <a:r>
              <a:rPr lang="en-GB" sz="1700" dirty="0">
                <a:latin typeface="Open Sans"/>
                <a:ea typeface="Open Sans" panose="020B0606030504020204" pitchFamily="34" charset="0"/>
                <a:cs typeface="Open Sans" panose="020B0606030504020204" pitchFamily="34" charset="0"/>
              </a:rPr>
              <a:t> à la planification de la journée à venir et à l'équilibrage du marché </a:t>
            </a:r>
            <a:r>
              <a:rPr lang="en-GB" sz="1700" dirty="0" err="1">
                <a:latin typeface="Open Sans"/>
                <a:ea typeface="Open Sans" panose="020B0606030504020204" pitchFamily="34" charset="0"/>
                <a:cs typeface="Open Sans" panose="020B0606030504020204" pitchFamily="34" charset="0"/>
              </a:rPr>
              <a:t>intrajournalier</a:t>
            </a:r>
            <a:r>
              <a:rPr lang="en-GB" sz="1700" dirty="0">
                <a:latin typeface="Open Sans"/>
                <a:ea typeface="Open Sans" panose="020B0606030504020204" pitchFamily="34" charset="0"/>
                <a:cs typeface="Open Sans" panose="020B0606030504020204" pitchFamily="34" charset="0"/>
              </a:rPr>
              <a:t> ?</a:t>
            </a:r>
          </a:p>
          <a:p>
            <a:pPr marL="358775" indent="-179070">
              <a:buSzPct val="125000"/>
              <a:buFont typeface="Arial" panose="020B0604020202020204" pitchFamily="34" charset="0"/>
              <a:buChar char="•"/>
            </a:pPr>
            <a:r>
              <a:rPr lang="en-GB" sz="1700" dirty="0">
                <a:latin typeface="Open Sans" panose="020B0606030504020204" pitchFamily="34" charset="0"/>
                <a:ea typeface="Open Sans" panose="020B0606030504020204" pitchFamily="34" charset="0"/>
                <a:cs typeface="Open Sans" panose="020B0606030504020204" pitchFamily="34" charset="0"/>
              </a:rPr>
              <a:t>Les prévisions améliorées </a:t>
            </a:r>
            <a:r>
              <a:rPr lang="en-GB" sz="1700" dirty="0" err="1">
                <a:latin typeface="Open Sans" panose="020B0606030504020204" pitchFamily="34" charset="0"/>
                <a:ea typeface="Open Sans" panose="020B0606030504020204" pitchFamily="34" charset="0"/>
                <a:cs typeface="Open Sans" panose="020B0606030504020204" pitchFamily="34" charset="0"/>
              </a:rPr>
              <a:t>concernant</a:t>
            </a:r>
            <a:r>
              <a:rPr lang="en-GB" sz="1700" dirty="0">
                <a:latin typeface="Open Sans" panose="020B0606030504020204" pitchFamily="34" charset="0"/>
                <a:ea typeface="Open Sans" panose="020B0606030504020204" pitchFamily="34" charset="0"/>
                <a:cs typeface="Open Sans" panose="020B0606030504020204" pitchFamily="34" charset="0"/>
              </a:rPr>
              <a:t> les ÉRV peuvent-elles être intégrées dans la planification du marché ?</a:t>
            </a:r>
          </a:p>
        </p:txBody>
      </p:sp>
      <p:sp>
        <p:nvSpPr>
          <p:cNvPr id="46" name="TextBox 45">
            <a:extLst>
              <a:ext uri="{FF2B5EF4-FFF2-40B4-BE49-F238E27FC236}">
                <a16:creationId xmlns:a16="http://schemas.microsoft.com/office/drawing/2014/main" id="{EBBA698C-A4B5-4A45-A331-924AE64DAAE7}"/>
              </a:ext>
            </a:extLst>
          </p:cNvPr>
          <p:cNvSpPr txBox="1"/>
          <p:nvPr/>
        </p:nvSpPr>
        <p:spPr>
          <a:xfrm>
            <a:off x="1435993" y="3622493"/>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Tree>
    <p:extLst>
      <p:ext uri="{BB962C8B-B14F-4D97-AF65-F5344CB8AC3E}">
        <p14:creationId xmlns:p14="http://schemas.microsoft.com/office/powerpoint/2010/main" val="2892294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dirty="0" err="1">
                <a:latin typeface="Open Sans"/>
              </a:rPr>
              <a:t>Résultats</a:t>
            </a:r>
            <a:r>
              <a:rPr lang="en-GB" sz="4400" dirty="0">
                <a:latin typeface="Open Sans"/>
              </a:rPr>
              <a:t> </a:t>
            </a:r>
            <a:r>
              <a:rPr lang="en-GB" sz="4400" dirty="0" err="1">
                <a:latin typeface="Open Sans"/>
              </a:rPr>
              <a:t>attendus</a:t>
            </a:r>
            <a:endParaRPr lang="en-GB" sz="4400" dirty="0">
              <a:latin typeface="Open Sans"/>
            </a:endParaRPr>
          </a:p>
          <a:p>
            <a:pPr algn="l"/>
            <a:r>
              <a:rPr lang="en-GB" sz="4400" dirty="0">
                <a:latin typeface="Open Sans"/>
              </a:rPr>
              <a:t>des </a:t>
            </a:r>
            <a:r>
              <a:rPr lang="en-GB" sz="4400" dirty="0" err="1">
                <a:latin typeface="Open Sans"/>
              </a:rPr>
              <a:t>apprentissages</a:t>
            </a:r>
            <a:endParaRPr lang="en-GB" sz="4400" dirty="0">
              <a:latin typeface="Open Sans"/>
            </a:endParaRP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1" y="1425005"/>
            <a:ext cx="9057308" cy="3490271"/>
          </a:xfrm>
          <a:prstGeom prst="rect">
            <a:avLst/>
          </a:prstGeom>
        </p:spPr>
        <p:txBody>
          <a:bodyPr vert="horz" lIns="91440" tIns="45720" rIns="91440" bIns="45720" rtlCol="0" anchor="t">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À la fin de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ce</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cours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vous</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 </a:t>
            </a:r>
            <a:r>
              <a:rPr lang="en-GB" sz="2000" b="1" dirty="0" err="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devriez</a:t>
            </a: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fontAlgn="base">
              <a:lnSpc>
                <a:spcPct val="150000"/>
              </a:lnSpc>
            </a:pPr>
            <a:r>
              <a:rPr lang="en-GB" sz="2000" dirty="0">
                <a:latin typeface="Open Sans"/>
                <a:ea typeface="Open Sans" panose="020B0606030504020204" pitchFamily="34" charset="0"/>
                <a:cs typeface="Open Sans" panose="020B0606030504020204" pitchFamily="34" charset="0"/>
              </a:rPr>
              <a:t>RAA1: Comprendre le défi que représente l'intégration des énergies renouvelables dans le système électrique</a:t>
            </a:r>
          </a:p>
          <a:p>
            <a:pPr fontAlgn="base">
              <a:lnSpc>
                <a:spcPct val="150000"/>
              </a:lnSpc>
            </a:pPr>
            <a:r>
              <a:rPr lang="en-GB" sz="2000" dirty="0">
                <a:latin typeface="Open Sans"/>
                <a:ea typeface="Open Sans" panose="020B0606030504020204" pitchFamily="34" charset="0"/>
                <a:cs typeface="Open Sans" panose="020B0606030504020204" pitchFamily="34" charset="0"/>
              </a:rPr>
              <a:t>RAA2: Comprendre la valeur de la flexibilité dans le système électrique et savoir comment la planifier</a:t>
            </a:r>
          </a:p>
          <a:p>
            <a:pPr fontAlgn="base">
              <a:lnSpc>
                <a:spcPct val="150000"/>
              </a:lnSpc>
            </a:pPr>
            <a:r>
              <a:rPr lang="en-GB" sz="2000" dirty="0">
                <a:latin typeface="Open Sans"/>
                <a:ea typeface="Open Sans" panose="020B0606030504020204" pitchFamily="34" charset="0"/>
                <a:cs typeface="Open Sans" panose="020B0606030504020204" pitchFamily="34" charset="0"/>
              </a:rPr>
              <a:t>RAA3: Identifier les sources de flexibilité du côté de l'offre et </a:t>
            </a:r>
            <a:r>
              <a:rPr lang="en-GB" sz="2000" dirty="0" err="1">
                <a:latin typeface="Open Sans"/>
                <a:ea typeface="Open Sans" panose="020B0606030504020204" pitchFamily="34" charset="0"/>
                <a:cs typeface="Open Sans" panose="020B0606030504020204" pitchFamily="34" charset="0"/>
              </a:rPr>
              <a:t>leurs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caractéristiques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particulières</a:t>
            </a:r>
            <a:endParaRPr lang="en-GB" sz="2000" dirty="0">
              <a:latin typeface="Open Sans"/>
              <a:ea typeface="Open Sans" panose="020B0606030504020204" pitchFamily="34" charset="0"/>
              <a:cs typeface="Open Sans" panose="020B0606030504020204" pitchFamily="34" charset="0"/>
            </a:endParaRPr>
          </a:p>
          <a:p>
            <a:pPr fontAlgn="base">
              <a:lnSpc>
                <a:spcPct val="150000"/>
              </a:lnSpc>
            </a:pPr>
            <a:r>
              <a:rPr lang="en-GB" sz="2000" dirty="0">
                <a:latin typeface="Open Sans"/>
                <a:ea typeface="Open Sans" panose="020B0606030504020204" pitchFamily="34" charset="0"/>
                <a:cs typeface="Open Sans" panose="020B0606030504020204" pitchFamily="34" charset="0"/>
              </a:rPr>
              <a:t>RAA4: Identifier les sources de flexibilité du côté de la demande et </a:t>
            </a:r>
            <a:r>
              <a:rPr lang="en-GB" sz="2000" dirty="0" err="1">
                <a:latin typeface="Open Sans"/>
                <a:ea typeface="Open Sans" panose="020B0606030504020204" pitchFamily="34" charset="0"/>
                <a:cs typeface="Open Sans" panose="020B0606030504020204" pitchFamily="34" charset="0"/>
              </a:rPr>
              <a:t>leurs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caractéristiques</a:t>
            </a:r>
            <a:r>
              <a:rPr lang="en-GB" sz="2000" dirty="0">
                <a:latin typeface="Open Sans"/>
                <a:ea typeface="Open Sans" panose="020B0606030504020204" pitchFamily="34" charset="0"/>
                <a:cs typeface="Open Sans" panose="020B0606030504020204" pitchFamily="34" charset="0"/>
              </a:rPr>
              <a:t> </a:t>
            </a:r>
            <a:r>
              <a:rPr lang="en-GB" sz="2000" dirty="0" err="1">
                <a:latin typeface="Open Sans"/>
                <a:ea typeface="Open Sans" panose="020B0606030504020204" pitchFamily="34" charset="0"/>
                <a:cs typeface="Open Sans" panose="020B0606030504020204" pitchFamily="34" charset="0"/>
              </a:rPr>
              <a:t>particulières</a:t>
            </a:r>
            <a:endParaRPr lang="en-GB" sz="2000" dirty="0">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26649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2"/>
          <a:srcRect/>
          <a:stretch/>
        </p:blipFill>
        <p:spPr>
          <a:xfrm>
            <a:off x="0" y="-213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13.3 Références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929195" y="1494761"/>
            <a:ext cx="9906445"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 Overview for policy makers", 2018,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3"/>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(2019d), " Innovation landscape brief : Utility-scale batteries"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https://www.irena.org/publications/2019/Sep/Enabling-Technologies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(2020a), "Electricity storage valuation framework : Assessing system value and ensuring project viability" (2020),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https://www.irena.org/publications/2020/Mar/Electricity-Storage-Valuation-Framework-2020</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7016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(2020b), "Innovation landscape brief : Advanced forecasting of variable renewable power generation " (2020),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(2020c), "Innovation landscape brief : Co-operation between transmission and distribution system operators" (2020),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https://www.irena.org/publications/2020/Jul/System-Operation-Innovation-Landscape-briefs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19405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745534"/>
            <a:ext cx="7018431"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13.4.1 Sources de flexibilité du </a:t>
            </a: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côté de la</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demande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596495"/>
            <a:ext cx="8209483"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Flexibilité de la demande</a:t>
            </a:r>
          </a:p>
        </p:txBody>
      </p:sp>
      <p:sp>
        <p:nvSpPr>
          <p:cNvPr id="7" name="TextBox 6">
            <a:extLst>
              <a:ext uri="{FF2B5EF4-FFF2-40B4-BE49-F238E27FC236}">
                <a16:creationId xmlns:a16="http://schemas.microsoft.com/office/drawing/2014/main" id="{238A05AB-C2B2-44BA-B5B8-B0A9F3D13171}"/>
              </a:ext>
            </a:extLst>
          </p:cNvPr>
          <p:cNvSpPr txBox="1"/>
          <p:nvPr/>
        </p:nvSpPr>
        <p:spPr>
          <a:xfrm>
            <a:off x="1006929" y="4018642"/>
            <a:ext cx="10528179" cy="2031325"/>
          </a:xfrm>
          <a:prstGeom prst="rect">
            <a:avLst/>
          </a:prstGeom>
          <a:noFill/>
        </p:spPr>
        <p:txBody>
          <a:bodyPr wrap="square" lIns="91440" tIns="45720" rIns="91440" bIns="45720" rtlCol="0" anchor="t">
            <a:spAutoFit/>
          </a:bodyPr>
          <a:lstStyle/>
          <a:p>
            <a:pPr marL="146050"/>
            <a:r>
              <a:rPr lang="en-GB" dirty="0">
                <a:latin typeface="Open Sans"/>
                <a:ea typeface="Open Sans" panose="020B0606030504020204" pitchFamily="34" charset="0"/>
                <a:cs typeface="Open Sans" panose="020B0606030504020204" pitchFamily="34" charset="0"/>
              </a:rPr>
              <a:t>Par conséquent, comme pour les autres ressources, il convient de répondre à certaines questions clés pour évaluer la capacité technique des sources de flexibilité du côté de la </a:t>
            </a:r>
            <a:r>
              <a:rPr lang="en-GB" dirty="0" err="1">
                <a:latin typeface="Open Sans"/>
                <a:ea typeface="Open Sans" panose="020B0606030504020204" pitchFamily="34" charset="0"/>
                <a:cs typeface="Open Sans" panose="020B0606030504020204" pitchFamily="34" charset="0"/>
              </a:rPr>
              <a:t>demande</a:t>
            </a:r>
            <a:r>
              <a:rPr lang="en-GB" dirty="0">
                <a:latin typeface="Open Sans"/>
                <a:ea typeface="Open Sans" panose="020B0606030504020204" pitchFamily="34" charset="0"/>
                <a:cs typeface="Open Sans" panose="020B0606030504020204" pitchFamily="34" charset="0"/>
              </a:rPr>
              <a:t>:</a:t>
            </a:r>
          </a:p>
          <a:p>
            <a:pPr marL="146050"/>
            <a:endParaRPr lang="en-GB" dirty="0">
              <a:latin typeface="Open Sans"/>
              <a:ea typeface="Open Sans" panose="020B0606030504020204" pitchFamily="34" charset="0"/>
              <a:cs typeface="Open Sans" panose="020B0606030504020204" pitchFamily="34" charset="0"/>
            </a:endParaRP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Quelle </a:t>
            </a:r>
            <a:r>
              <a:rPr lang="en-GB" dirty="0" err="1">
                <a:latin typeface="Open Sans" panose="020B0606030504020204" pitchFamily="34" charset="0"/>
                <a:ea typeface="Open Sans" panose="020B0606030504020204" pitchFamily="34" charset="0"/>
                <a:cs typeface="Open Sans" panose="020B0606030504020204" pitchFamily="34" charset="0"/>
              </a:rPr>
              <a:t>est</a:t>
            </a:r>
            <a:r>
              <a:rPr lang="en-GB" dirty="0">
                <a:latin typeface="Open Sans" panose="020B0606030504020204" pitchFamily="34" charset="0"/>
                <a:ea typeface="Open Sans" panose="020B0606030504020204" pitchFamily="34" charset="0"/>
                <a:cs typeface="Open Sans" panose="020B0606030504020204" pitchFamily="34" charset="0"/>
              </a:rPr>
              <a:t> le </a:t>
            </a:r>
            <a:r>
              <a:rPr lang="en-GB" dirty="0" err="1">
                <a:latin typeface="Open Sans" panose="020B0606030504020204" pitchFamily="34" charset="0"/>
                <a:ea typeface="Open Sans" panose="020B0606030504020204" pitchFamily="34" charset="0"/>
                <a:cs typeface="Open Sans" panose="020B0606030504020204" pitchFamily="34" charset="0"/>
              </a:rPr>
              <a:t>niveau</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potentiel</a:t>
            </a:r>
            <a:r>
              <a:rPr lang="en-GB" dirty="0">
                <a:latin typeface="Open Sans" panose="020B0606030504020204" pitchFamily="34" charset="0"/>
                <a:ea typeface="Open Sans" panose="020B0606030504020204" pitchFamily="34" charset="0"/>
                <a:cs typeface="Open Sans" panose="020B0606030504020204" pitchFamily="34" charset="0"/>
              </a:rPr>
              <a:t> de la </a:t>
            </a:r>
            <a:r>
              <a:rPr lang="en-GB" dirty="0" err="1">
                <a:latin typeface="Open Sans" panose="020B0606030504020204" pitchFamily="34" charset="0"/>
                <a:ea typeface="Open Sans" panose="020B0606030504020204" pitchFamily="34" charset="0"/>
                <a:cs typeface="Open Sans" panose="020B0606030504020204" pitchFamily="34" charset="0"/>
              </a:rPr>
              <a:t>demande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totale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pouvant</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être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réduite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ou</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déplacée</a:t>
            </a:r>
            <a:r>
              <a:rPr lang="en-GB" dirty="0">
                <a:latin typeface="Open Sans" panose="020B0606030504020204" pitchFamily="34" charset="0"/>
                <a:ea typeface="Open Sans" panose="020B0606030504020204" pitchFamily="34" charset="0"/>
                <a:cs typeface="Open Sans" panose="020B0606030504020204" pitchFamily="34" charset="0"/>
              </a:rPr>
              <a:t> (MW) ?</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À quelle vitesse la demande peut-elle </a:t>
            </a:r>
            <a:r>
              <a:rPr lang="en-GB" dirty="0" err="1">
                <a:latin typeface="Open Sans" panose="020B0606030504020204" pitchFamily="34" charset="0"/>
                <a:ea typeface="Open Sans" panose="020B0606030504020204" pitchFamily="34" charset="0"/>
                <a:cs typeface="Open Sans" panose="020B0606030504020204" pitchFamily="34" charset="0"/>
              </a:rPr>
              <a:t>être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réduite</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ou</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déplacée</a:t>
            </a:r>
            <a:r>
              <a:rPr lang="en-GB" dirty="0">
                <a:latin typeface="Open Sans" panose="020B0606030504020204" pitchFamily="34" charset="0"/>
                <a:ea typeface="Open Sans" panose="020B0606030504020204" pitchFamily="34" charset="0"/>
                <a:cs typeface="Open Sans" panose="020B0606030504020204" pitchFamily="34" charset="0"/>
              </a:rPr>
              <a:t> (MW/Minute) ?</a:t>
            </a:r>
          </a:p>
          <a:p>
            <a:pPr marL="537845" indent="-271145">
              <a:buSzPct val="125000"/>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Y a-t-il une limite à la durée de la </a:t>
            </a:r>
            <a:r>
              <a:rPr lang="en-GB" dirty="0" err="1">
                <a:latin typeface="Open Sans" panose="020B0606030504020204" pitchFamily="34" charset="0"/>
                <a:ea typeface="Open Sans" panose="020B0606030504020204" pitchFamily="34" charset="0"/>
                <a:cs typeface="Open Sans" panose="020B0606030504020204" pitchFamily="34" charset="0"/>
              </a:rPr>
              <a:t>réduction</a:t>
            </a:r>
            <a:r>
              <a:rPr lang="en-GB" dirty="0">
                <a:latin typeface="Open Sans" panose="020B0606030504020204" pitchFamily="34" charset="0"/>
                <a:ea typeface="Open Sans" panose="020B0606030504020204" pitchFamily="34" charset="0"/>
                <a:cs typeface="Open Sans" panose="020B0606030504020204" pitchFamily="34" charset="0"/>
              </a:rPr>
              <a:t> </a:t>
            </a:r>
            <a:r>
              <a:rPr lang="en-GB" dirty="0" err="1">
                <a:latin typeface="Open Sans" panose="020B0606030504020204" pitchFamily="34" charset="0"/>
                <a:ea typeface="Open Sans" panose="020B0606030504020204" pitchFamily="34" charset="0"/>
                <a:cs typeface="Open Sans" panose="020B0606030504020204" pitchFamily="34" charset="0"/>
              </a:rPr>
              <a:t>ou</a:t>
            </a:r>
            <a:r>
              <a:rPr lang="en-GB" dirty="0">
                <a:latin typeface="Open Sans" panose="020B0606030504020204" pitchFamily="34" charset="0"/>
                <a:ea typeface="Open Sans" panose="020B0606030504020204" pitchFamily="34" charset="0"/>
                <a:cs typeface="Open Sans" panose="020B0606030504020204" pitchFamily="34" charset="0"/>
              </a:rPr>
              <a:t> du </a:t>
            </a:r>
            <a:r>
              <a:rPr lang="en-GB" dirty="0" err="1">
                <a:latin typeface="Open Sans" panose="020B0606030504020204" pitchFamily="34" charset="0"/>
                <a:ea typeface="Open Sans" panose="020B0606030504020204" pitchFamily="34" charset="0"/>
                <a:cs typeface="Open Sans" panose="020B0606030504020204" pitchFamily="34" charset="0"/>
              </a:rPr>
              <a:t>déplacement</a:t>
            </a:r>
            <a:r>
              <a:rPr lang="en-GB" dirty="0">
                <a:latin typeface="Open Sans" panose="020B0606030504020204" pitchFamily="34" charset="0"/>
                <a:ea typeface="Open Sans" panose="020B0606030504020204" pitchFamily="34" charset="0"/>
                <a:cs typeface="Open Sans" panose="020B0606030504020204" pitchFamily="34" charset="0"/>
              </a:rPr>
              <a:t> de la </a:t>
            </a:r>
            <a:r>
              <a:rPr lang="en-GB" dirty="0" err="1">
                <a:latin typeface="Open Sans" panose="020B0606030504020204" pitchFamily="34" charset="0"/>
                <a:ea typeface="Open Sans" panose="020B0606030504020204" pitchFamily="34" charset="0"/>
                <a:cs typeface="Open Sans" panose="020B0606030504020204" pitchFamily="34" charset="0"/>
              </a:rPr>
              <a:t>demande</a:t>
            </a:r>
            <a:r>
              <a:rPr lang="en-GB" dirty="0">
                <a:latin typeface="Open Sans" panose="020B0606030504020204" pitchFamily="34" charset="0"/>
                <a:ea typeface="Open Sans" panose="020B0606030504020204" pitchFamily="34" charset="0"/>
                <a:cs typeface="Open Sans" panose="020B0606030504020204" pitchFamily="34" charset="0"/>
              </a:rPr>
              <a:t> (MWh) ?</a:t>
            </a:r>
          </a:p>
        </p:txBody>
      </p:sp>
      <p:grpSp>
        <p:nvGrpSpPr>
          <p:cNvPr id="10" name="Group 9">
            <a:extLst>
              <a:ext uri="{FF2B5EF4-FFF2-40B4-BE49-F238E27FC236}">
                <a16:creationId xmlns:a16="http://schemas.microsoft.com/office/drawing/2014/main" id="{3E78285C-B1FF-4574-BFBD-CF05262AD893}"/>
              </a:ext>
            </a:extLst>
          </p:cNvPr>
          <p:cNvGrpSpPr/>
          <p:nvPr/>
        </p:nvGrpSpPr>
        <p:grpSpPr>
          <a:xfrm>
            <a:off x="2001336" y="1321263"/>
            <a:ext cx="9744080" cy="2322624"/>
            <a:chOff x="2085153" y="1922042"/>
            <a:chExt cx="5917765" cy="1140678"/>
          </a:xfrm>
        </p:grpSpPr>
        <p:grpSp>
          <p:nvGrpSpPr>
            <p:cNvPr id="11" name="Group 10">
              <a:extLst>
                <a:ext uri="{FF2B5EF4-FFF2-40B4-BE49-F238E27FC236}">
                  <a16:creationId xmlns:a16="http://schemas.microsoft.com/office/drawing/2014/main" id="{79F99C4F-A472-4726-961C-9BE77B923628}"/>
                </a:ext>
              </a:extLst>
            </p:cNvPr>
            <p:cNvGrpSpPr/>
            <p:nvPr/>
          </p:nvGrpSpPr>
          <p:grpSpPr>
            <a:xfrm>
              <a:off x="2085153" y="1922042"/>
              <a:ext cx="5180693" cy="1140678"/>
              <a:chOff x="1809283" y="1770428"/>
              <a:chExt cx="5180693" cy="1140678"/>
            </a:xfrm>
          </p:grpSpPr>
          <p:cxnSp>
            <p:nvCxnSpPr>
              <p:cNvPr id="16" name="Straight Arrow Connector 15">
                <a:extLst>
                  <a:ext uri="{FF2B5EF4-FFF2-40B4-BE49-F238E27FC236}">
                    <a16:creationId xmlns:a16="http://schemas.microsoft.com/office/drawing/2014/main" id="{FA011544-8308-4131-95BB-86E3044D7F58}"/>
                  </a:ext>
                </a:extLst>
              </p:cNvPr>
              <p:cNvCxnSpPr/>
              <p:nvPr/>
            </p:nvCxnSpPr>
            <p:spPr>
              <a:xfrm>
                <a:off x="1919172" y="2747368"/>
                <a:ext cx="50192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53B99D1-39DB-4BE7-ACD4-1E03BA3A7C37}"/>
                  </a:ext>
                </a:extLst>
              </p:cNvPr>
              <p:cNvSpPr txBox="1"/>
              <p:nvPr/>
            </p:nvSpPr>
            <p:spPr>
              <a:xfrm>
                <a:off x="1809283" y="2773023"/>
                <a:ext cx="1104687" cy="138083"/>
              </a:xfrm>
              <a:prstGeom prst="rect">
                <a:avLst/>
              </a:prstGeom>
              <a:noFill/>
            </p:spPr>
            <p:txBody>
              <a:bodyPr wrap="square" rtlCol="0">
                <a:spAutoFit/>
              </a:bodyPr>
              <a:lstStyle/>
              <a:p>
                <a:r>
                  <a:rPr lang="en-GB" sz="1100" dirty="0"/>
                  <a:t>Secondes</a:t>
                </a:r>
              </a:p>
            </p:txBody>
          </p:sp>
          <p:sp>
            <p:nvSpPr>
              <p:cNvPr id="18" name="TextBox 17">
                <a:extLst>
                  <a:ext uri="{FF2B5EF4-FFF2-40B4-BE49-F238E27FC236}">
                    <a16:creationId xmlns:a16="http://schemas.microsoft.com/office/drawing/2014/main" id="{B0AB87F5-1FBB-4C4C-B1E4-67DDA9208656}"/>
                  </a:ext>
                </a:extLst>
              </p:cNvPr>
              <p:cNvSpPr txBox="1"/>
              <p:nvPr/>
            </p:nvSpPr>
            <p:spPr>
              <a:xfrm>
                <a:off x="3090195" y="2773023"/>
                <a:ext cx="1104687" cy="138083"/>
              </a:xfrm>
              <a:prstGeom prst="rect">
                <a:avLst/>
              </a:prstGeom>
              <a:noFill/>
            </p:spPr>
            <p:txBody>
              <a:bodyPr wrap="square" rtlCol="0">
                <a:spAutoFit/>
              </a:bodyPr>
              <a:lstStyle/>
              <a:p>
                <a:r>
                  <a:rPr lang="en-GB" sz="1100" dirty="0"/>
                  <a:t>Procès-verbal</a:t>
                </a:r>
              </a:p>
            </p:txBody>
          </p:sp>
          <p:sp>
            <p:nvSpPr>
              <p:cNvPr id="19" name="TextBox 18">
                <a:extLst>
                  <a:ext uri="{FF2B5EF4-FFF2-40B4-BE49-F238E27FC236}">
                    <a16:creationId xmlns:a16="http://schemas.microsoft.com/office/drawing/2014/main" id="{60B1EB85-4443-45C9-94E7-41D734AE07F4}"/>
                  </a:ext>
                </a:extLst>
              </p:cNvPr>
              <p:cNvSpPr txBox="1"/>
              <p:nvPr/>
            </p:nvSpPr>
            <p:spPr>
              <a:xfrm>
                <a:off x="4354309" y="2758868"/>
                <a:ext cx="1104687" cy="138083"/>
              </a:xfrm>
              <a:prstGeom prst="rect">
                <a:avLst/>
              </a:prstGeom>
              <a:noFill/>
            </p:spPr>
            <p:txBody>
              <a:bodyPr wrap="square" rtlCol="0">
                <a:spAutoFit/>
              </a:bodyPr>
              <a:lstStyle/>
              <a:p>
                <a:r>
                  <a:rPr lang="en-GB" sz="1100" dirty="0"/>
                  <a:t>Heures</a:t>
                </a:r>
              </a:p>
            </p:txBody>
          </p:sp>
          <p:sp>
            <p:nvSpPr>
              <p:cNvPr id="20" name="TextBox 19">
                <a:extLst>
                  <a:ext uri="{FF2B5EF4-FFF2-40B4-BE49-F238E27FC236}">
                    <a16:creationId xmlns:a16="http://schemas.microsoft.com/office/drawing/2014/main" id="{B7C56E29-4994-4916-AABB-B7909EEAC2BF}"/>
                  </a:ext>
                </a:extLst>
              </p:cNvPr>
              <p:cNvSpPr txBox="1"/>
              <p:nvPr/>
            </p:nvSpPr>
            <p:spPr>
              <a:xfrm>
                <a:off x="5475795" y="2756232"/>
                <a:ext cx="1104687" cy="138083"/>
              </a:xfrm>
              <a:prstGeom prst="rect">
                <a:avLst/>
              </a:prstGeom>
              <a:noFill/>
            </p:spPr>
            <p:txBody>
              <a:bodyPr wrap="square" rtlCol="0">
                <a:spAutoFit/>
              </a:bodyPr>
              <a:lstStyle/>
              <a:p>
                <a:r>
                  <a:rPr lang="en-GB" sz="1100" dirty="0"/>
                  <a:t>Jours</a:t>
                </a:r>
              </a:p>
            </p:txBody>
          </p:sp>
          <p:grpSp>
            <p:nvGrpSpPr>
              <p:cNvPr id="21" name="Group 20">
                <a:extLst>
                  <a:ext uri="{FF2B5EF4-FFF2-40B4-BE49-F238E27FC236}">
                    <a16:creationId xmlns:a16="http://schemas.microsoft.com/office/drawing/2014/main" id="{9D21DBA4-ACB3-4FF1-B0C0-0688B279A241}"/>
                  </a:ext>
                </a:extLst>
              </p:cNvPr>
              <p:cNvGrpSpPr/>
              <p:nvPr/>
            </p:nvGrpSpPr>
            <p:grpSpPr>
              <a:xfrm>
                <a:off x="1920790" y="1950744"/>
                <a:ext cx="887504" cy="94849"/>
                <a:chOff x="1958986" y="1916263"/>
                <a:chExt cx="1227464" cy="133878"/>
              </a:xfrm>
            </p:grpSpPr>
            <p:cxnSp>
              <p:nvCxnSpPr>
                <p:cNvPr id="45" name="Straight Connector 44">
                  <a:extLst>
                    <a:ext uri="{FF2B5EF4-FFF2-40B4-BE49-F238E27FC236}">
                      <a16:creationId xmlns:a16="http://schemas.microsoft.com/office/drawing/2014/main" id="{2D06982D-4780-4991-9C35-E1DCCDFE4AC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4C017B3-8D31-4F34-8AD5-8716492F4FAC}"/>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C8859BB-1B3F-4A8C-B05E-5F79609DB9C5}"/>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BBF0D1A-51C6-451B-B9A8-9707A0772248}"/>
                  </a:ext>
                </a:extLst>
              </p:cNvPr>
              <p:cNvGrpSpPr/>
              <p:nvPr/>
            </p:nvGrpSpPr>
            <p:grpSpPr>
              <a:xfrm>
                <a:off x="2832812" y="1951463"/>
                <a:ext cx="1047791" cy="91934"/>
                <a:chOff x="1958986" y="1916263"/>
                <a:chExt cx="1227464" cy="133878"/>
              </a:xfrm>
            </p:grpSpPr>
            <p:cxnSp>
              <p:nvCxnSpPr>
                <p:cNvPr id="42" name="Straight Connector 41">
                  <a:extLst>
                    <a:ext uri="{FF2B5EF4-FFF2-40B4-BE49-F238E27FC236}">
                      <a16:creationId xmlns:a16="http://schemas.microsoft.com/office/drawing/2014/main" id="{01818E45-BDF4-46ED-94F6-038423AD251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DED551-91D4-49AF-B148-408B92981B6A}"/>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5BAAFE-D1E7-4759-ABD1-6EA07BBD1C03}"/>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FA02C628-E8B1-40BD-97E0-B5E2FD8D9D9D}"/>
                  </a:ext>
                </a:extLst>
              </p:cNvPr>
              <p:cNvGrpSpPr/>
              <p:nvPr/>
            </p:nvGrpSpPr>
            <p:grpSpPr>
              <a:xfrm>
                <a:off x="3897741" y="1955117"/>
                <a:ext cx="1988515" cy="88280"/>
                <a:chOff x="1958986" y="1916263"/>
                <a:chExt cx="1227464" cy="133878"/>
              </a:xfrm>
            </p:grpSpPr>
            <p:cxnSp>
              <p:nvCxnSpPr>
                <p:cNvPr id="39" name="Straight Connector 38">
                  <a:extLst>
                    <a:ext uri="{FF2B5EF4-FFF2-40B4-BE49-F238E27FC236}">
                      <a16:creationId xmlns:a16="http://schemas.microsoft.com/office/drawing/2014/main" id="{222D783A-67B2-416E-9AC4-09052F3E6228}"/>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A00652-3B28-4A49-AA09-A2D3EDC065D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88CACEE-434D-43CA-8F0E-BEFB080F2E2A}"/>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8802ABFF-0231-48CE-A070-72380F51AEFD}"/>
                  </a:ext>
                </a:extLst>
              </p:cNvPr>
              <p:cNvGrpSpPr/>
              <p:nvPr/>
            </p:nvGrpSpPr>
            <p:grpSpPr>
              <a:xfrm>
                <a:off x="5903394" y="1957246"/>
                <a:ext cx="925159" cy="82027"/>
                <a:chOff x="1958986" y="1916263"/>
                <a:chExt cx="1227464" cy="133878"/>
              </a:xfrm>
            </p:grpSpPr>
            <p:cxnSp>
              <p:nvCxnSpPr>
                <p:cNvPr id="36" name="Straight Connector 35">
                  <a:extLst>
                    <a:ext uri="{FF2B5EF4-FFF2-40B4-BE49-F238E27FC236}">
                      <a16:creationId xmlns:a16="http://schemas.microsoft.com/office/drawing/2014/main" id="{E10EA68C-3F0A-47B0-8D4F-310A69919FB5}"/>
                    </a:ext>
                  </a:extLst>
                </p:cNvPr>
                <p:cNvCxnSpPr/>
                <p:nvPr/>
              </p:nvCxnSpPr>
              <p:spPr>
                <a:xfrm>
                  <a:off x="1958986" y="1974484"/>
                  <a:ext cx="1221266" cy="31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8775978-354A-48B2-AE2D-DE2E44F815F9}"/>
                    </a:ext>
                  </a:extLst>
                </p:cNvPr>
                <p:cNvCxnSpPr/>
                <p:nvPr/>
              </p:nvCxnSpPr>
              <p:spPr>
                <a:xfrm>
                  <a:off x="3183351" y="19193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E0AA72-AA1C-4DCF-9597-E6FA498B76E9}"/>
                    </a:ext>
                  </a:extLst>
                </p:cNvPr>
                <p:cNvCxnSpPr/>
                <p:nvPr/>
              </p:nvCxnSpPr>
              <p:spPr>
                <a:xfrm>
                  <a:off x="1958986" y="1916263"/>
                  <a:ext cx="3099" cy="1307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E69732D-FA59-4CD7-8FA6-CEF87BA23F2A}"/>
                  </a:ext>
                </a:extLst>
              </p:cNvPr>
              <p:cNvSpPr txBox="1"/>
              <p:nvPr/>
            </p:nvSpPr>
            <p:spPr>
              <a:xfrm>
                <a:off x="2012678" y="1771361"/>
                <a:ext cx="700284" cy="128481"/>
              </a:xfrm>
              <a:prstGeom prst="rect">
                <a:avLst/>
              </a:prstGeom>
              <a:noFill/>
            </p:spPr>
            <p:txBody>
              <a:bodyPr wrap="square" rtlCol="0">
                <a:spAutoFit/>
              </a:bodyPr>
              <a:lstStyle/>
              <a:p>
                <a:pPr algn="ctr"/>
                <a:r>
                  <a:rPr lang="en-GB" sz="1100" dirty="0" err="1"/>
                  <a:t>Réglementation</a:t>
                </a:r>
                <a:endParaRPr lang="en-GB" sz="1100" dirty="0"/>
              </a:p>
            </p:txBody>
          </p:sp>
          <p:sp>
            <p:nvSpPr>
              <p:cNvPr id="26" name="TextBox 25">
                <a:extLst>
                  <a:ext uri="{FF2B5EF4-FFF2-40B4-BE49-F238E27FC236}">
                    <a16:creationId xmlns:a16="http://schemas.microsoft.com/office/drawing/2014/main" id="{236F4731-1615-4BFC-BC47-BAA8737CB3ED}"/>
                  </a:ext>
                </a:extLst>
              </p:cNvPr>
              <p:cNvSpPr txBox="1"/>
              <p:nvPr/>
            </p:nvSpPr>
            <p:spPr>
              <a:xfrm>
                <a:off x="3033269" y="1778720"/>
                <a:ext cx="639497" cy="138083"/>
              </a:xfrm>
              <a:prstGeom prst="rect">
                <a:avLst/>
              </a:prstGeom>
              <a:noFill/>
            </p:spPr>
            <p:txBody>
              <a:bodyPr wrap="square" rtlCol="0">
                <a:spAutoFit/>
              </a:bodyPr>
              <a:lstStyle/>
              <a:p>
                <a:pPr algn="ctr"/>
                <a:r>
                  <a:rPr lang="en-GB" sz="1100" dirty="0"/>
                  <a:t>Équilibre</a:t>
                </a:r>
              </a:p>
            </p:txBody>
          </p:sp>
          <p:sp>
            <p:nvSpPr>
              <p:cNvPr id="27" name="TextBox 26">
                <a:extLst>
                  <a:ext uri="{FF2B5EF4-FFF2-40B4-BE49-F238E27FC236}">
                    <a16:creationId xmlns:a16="http://schemas.microsoft.com/office/drawing/2014/main" id="{31AAFB4D-3E70-4739-BD62-001A1EF3DF19}"/>
                  </a:ext>
                </a:extLst>
              </p:cNvPr>
              <p:cNvSpPr txBox="1"/>
              <p:nvPr/>
            </p:nvSpPr>
            <p:spPr>
              <a:xfrm>
                <a:off x="4500573" y="1781735"/>
                <a:ext cx="958423" cy="138083"/>
              </a:xfrm>
              <a:prstGeom prst="rect">
                <a:avLst/>
              </a:prstGeom>
              <a:noFill/>
            </p:spPr>
            <p:txBody>
              <a:bodyPr wrap="square" rtlCol="0">
                <a:spAutoFit/>
              </a:bodyPr>
              <a:lstStyle/>
              <a:p>
                <a:pPr algn="ctr"/>
                <a:r>
                  <a:rPr lang="en-GB" sz="1100" dirty="0"/>
                  <a:t>Engagement de l'unité</a:t>
                </a:r>
              </a:p>
            </p:txBody>
          </p:sp>
          <p:sp>
            <p:nvSpPr>
              <p:cNvPr id="28" name="TextBox 27">
                <a:extLst>
                  <a:ext uri="{FF2B5EF4-FFF2-40B4-BE49-F238E27FC236}">
                    <a16:creationId xmlns:a16="http://schemas.microsoft.com/office/drawing/2014/main" id="{99B13755-478E-4534-B1D1-870F2E19C6BA}"/>
                  </a:ext>
                </a:extLst>
              </p:cNvPr>
              <p:cNvSpPr txBox="1"/>
              <p:nvPr/>
            </p:nvSpPr>
            <p:spPr>
              <a:xfrm>
                <a:off x="5691809" y="1770428"/>
                <a:ext cx="1298167" cy="138083"/>
              </a:xfrm>
              <a:prstGeom prst="rect">
                <a:avLst/>
              </a:prstGeom>
              <a:noFill/>
            </p:spPr>
            <p:txBody>
              <a:bodyPr wrap="square" rtlCol="0">
                <a:spAutoFit/>
              </a:bodyPr>
              <a:lstStyle/>
              <a:p>
                <a:pPr algn="ctr"/>
                <a:r>
                  <a:rPr lang="en-GB" sz="1100" dirty="0"/>
                  <a:t>Équilibre saisonnier</a:t>
                </a:r>
              </a:p>
            </p:txBody>
          </p:sp>
          <p:grpSp>
            <p:nvGrpSpPr>
              <p:cNvPr id="29" name="Group 28">
                <a:extLst>
                  <a:ext uri="{FF2B5EF4-FFF2-40B4-BE49-F238E27FC236}">
                    <a16:creationId xmlns:a16="http://schemas.microsoft.com/office/drawing/2014/main" id="{FFF79616-6E05-4DE5-97F4-539C9E6500D9}"/>
                  </a:ext>
                </a:extLst>
              </p:cNvPr>
              <p:cNvGrpSpPr/>
              <p:nvPr/>
            </p:nvGrpSpPr>
            <p:grpSpPr>
              <a:xfrm>
                <a:off x="3353833" y="2147178"/>
                <a:ext cx="1280160" cy="106782"/>
                <a:chOff x="1958986" y="1883956"/>
                <a:chExt cx="1227464" cy="136818"/>
              </a:xfrm>
            </p:grpSpPr>
            <p:cxnSp>
              <p:nvCxnSpPr>
                <p:cNvPr id="33" name="Straight Connector 32">
                  <a:extLst>
                    <a:ext uri="{FF2B5EF4-FFF2-40B4-BE49-F238E27FC236}">
                      <a16:creationId xmlns:a16="http://schemas.microsoft.com/office/drawing/2014/main" id="{44159883-19EB-40E2-BF0C-4332E6CEEE27}"/>
                    </a:ext>
                  </a:extLst>
                </p:cNvPr>
                <p:cNvCxnSpPr/>
                <p:nvPr/>
              </p:nvCxnSpPr>
              <p:spPr>
                <a:xfrm>
                  <a:off x="1958986" y="1948053"/>
                  <a:ext cx="1221266" cy="30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C59380A-348A-4EF6-B872-EA4ADA329A06}"/>
                    </a:ext>
                  </a:extLst>
                </p:cNvPr>
                <p:cNvCxnSpPr/>
                <p:nvPr/>
              </p:nvCxnSpPr>
              <p:spPr>
                <a:xfrm>
                  <a:off x="3183351" y="1889995"/>
                  <a:ext cx="3099" cy="130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3F638CB-19E9-4802-B010-933F9650E965}"/>
                    </a:ext>
                  </a:extLst>
                </p:cNvPr>
                <p:cNvCxnSpPr/>
                <p:nvPr/>
              </p:nvCxnSpPr>
              <p:spPr>
                <a:xfrm>
                  <a:off x="1958986" y="1883956"/>
                  <a:ext cx="3099" cy="13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72EAED2-A79E-4416-9446-B9B5FA56B9D5}"/>
                  </a:ext>
                </a:extLst>
              </p:cNvPr>
              <p:cNvSpPr txBox="1"/>
              <p:nvPr/>
            </p:nvSpPr>
            <p:spPr>
              <a:xfrm>
                <a:off x="3472792" y="2067887"/>
                <a:ext cx="1032876" cy="128481"/>
              </a:xfrm>
              <a:prstGeom prst="rect">
                <a:avLst/>
              </a:prstGeom>
              <a:noFill/>
            </p:spPr>
            <p:txBody>
              <a:bodyPr wrap="square" rtlCol="0">
                <a:spAutoFit/>
              </a:bodyPr>
              <a:lstStyle/>
              <a:p>
                <a:pPr algn="ctr"/>
                <a:r>
                  <a:rPr lang="en-GB" sz="1100" dirty="0"/>
                  <a:t>Surveillance de la charge</a:t>
                </a:r>
              </a:p>
            </p:txBody>
          </p:sp>
          <p:sp>
            <p:nvSpPr>
              <p:cNvPr id="31" name="TextBox 30">
                <a:extLst>
                  <a:ext uri="{FF2B5EF4-FFF2-40B4-BE49-F238E27FC236}">
                    <a16:creationId xmlns:a16="http://schemas.microsoft.com/office/drawing/2014/main" id="{72B1D808-5860-4AA7-95A8-8F9701D331B5}"/>
                  </a:ext>
                </a:extLst>
              </p:cNvPr>
              <p:cNvSpPr txBox="1"/>
              <p:nvPr/>
            </p:nvSpPr>
            <p:spPr>
              <a:xfrm>
                <a:off x="1925425" y="2501885"/>
                <a:ext cx="2580243" cy="128481"/>
              </a:xfrm>
              <a:prstGeom prst="rect">
                <a:avLst/>
              </a:prstGeom>
              <a:solidFill>
                <a:srgbClr val="B3C8F3"/>
              </a:solidFill>
            </p:spPr>
            <p:txBody>
              <a:bodyPr wrap="square" lIns="36000" rIns="36000" rtlCol="0">
                <a:spAutoFit/>
              </a:bodyPr>
              <a:lstStyle/>
              <a:p>
                <a:pPr algn="ctr"/>
                <a:r>
                  <a:rPr lang="en-GB" sz="1100" dirty="0"/>
                  <a:t>Les agrégateurs </a:t>
                </a:r>
                <a:r>
                  <a:rPr lang="en-GB" sz="1100" dirty="0" err="1"/>
                  <a:t>fournissent</a:t>
                </a:r>
                <a:r>
                  <a:rPr lang="en-GB" sz="1100" dirty="0"/>
                  <a:t> la flexibilité du côté de la demande</a:t>
                </a:r>
              </a:p>
            </p:txBody>
          </p:sp>
          <p:sp>
            <p:nvSpPr>
              <p:cNvPr id="32" name="TextBox 31">
                <a:extLst>
                  <a:ext uri="{FF2B5EF4-FFF2-40B4-BE49-F238E27FC236}">
                    <a16:creationId xmlns:a16="http://schemas.microsoft.com/office/drawing/2014/main" id="{C30505F0-C979-4BE6-B4D4-1750E7A3F8A8}"/>
                  </a:ext>
                </a:extLst>
              </p:cNvPr>
              <p:cNvSpPr txBox="1"/>
              <p:nvPr/>
            </p:nvSpPr>
            <p:spPr>
              <a:xfrm>
                <a:off x="3437660" y="2283581"/>
                <a:ext cx="631013" cy="128481"/>
              </a:xfrm>
              <a:prstGeom prst="rect">
                <a:avLst/>
              </a:prstGeom>
              <a:solidFill>
                <a:srgbClr val="39F9F9"/>
              </a:solidFill>
            </p:spPr>
            <p:txBody>
              <a:bodyPr wrap="square" lIns="36000" rIns="36000" rtlCol="0">
                <a:spAutoFit/>
              </a:bodyPr>
              <a:lstStyle/>
              <a:p>
                <a:pPr algn="ctr"/>
                <a:r>
                  <a:rPr lang="en-GB" sz="1100" dirty="0"/>
                  <a:t>VE</a:t>
                </a:r>
              </a:p>
            </p:txBody>
          </p:sp>
        </p:grpSp>
        <p:sp>
          <p:nvSpPr>
            <p:cNvPr id="12" name="TextBox 11">
              <a:extLst>
                <a:ext uri="{FF2B5EF4-FFF2-40B4-BE49-F238E27FC236}">
                  <a16:creationId xmlns:a16="http://schemas.microsoft.com/office/drawing/2014/main" id="{A27DC3BC-F998-43BE-92CC-28A2F67E7572}"/>
                </a:ext>
              </a:extLst>
            </p:cNvPr>
            <p:cNvSpPr txBox="1"/>
            <p:nvPr/>
          </p:nvSpPr>
          <p:spPr>
            <a:xfrm>
              <a:off x="4364856" y="2431146"/>
              <a:ext cx="1160693" cy="128481"/>
            </a:xfrm>
            <a:prstGeom prst="rect">
              <a:avLst/>
            </a:prstGeom>
            <a:solidFill>
              <a:srgbClr val="39F9F9"/>
            </a:solidFill>
          </p:spPr>
          <p:txBody>
            <a:bodyPr wrap="square" lIns="36000" rIns="36000" rtlCol="0">
              <a:spAutoFit/>
            </a:bodyPr>
            <a:lstStyle/>
            <a:p>
              <a:pPr algn="ctr"/>
              <a:r>
                <a:rPr lang="en-GB" sz="1100" dirty="0"/>
                <a:t>La puissance pour le </a:t>
              </a:r>
              <a:r>
                <a:rPr lang="en-GB" sz="1100" dirty="0" err="1"/>
                <a:t>chauffage</a:t>
              </a:r>
              <a:endParaRPr lang="en-GB" sz="1100" dirty="0"/>
            </a:p>
          </p:txBody>
        </p:sp>
        <p:sp>
          <p:nvSpPr>
            <p:cNvPr id="13" name="TextBox 12">
              <a:extLst>
                <a:ext uri="{FF2B5EF4-FFF2-40B4-BE49-F238E27FC236}">
                  <a16:creationId xmlns:a16="http://schemas.microsoft.com/office/drawing/2014/main" id="{9D2BE178-5BC7-45A2-9A18-FACD091EB677}"/>
                </a:ext>
              </a:extLst>
            </p:cNvPr>
            <p:cNvSpPr txBox="1"/>
            <p:nvPr/>
          </p:nvSpPr>
          <p:spPr>
            <a:xfrm>
              <a:off x="5542453" y="2422965"/>
              <a:ext cx="1660911" cy="128481"/>
            </a:xfrm>
            <a:prstGeom prst="rect">
              <a:avLst/>
            </a:prstGeom>
            <a:solidFill>
              <a:srgbClr val="39F9F9"/>
            </a:solidFill>
          </p:spPr>
          <p:txBody>
            <a:bodyPr wrap="square" lIns="36000" rIns="36000" rtlCol="0">
              <a:spAutoFit/>
            </a:bodyPr>
            <a:lstStyle/>
            <a:p>
              <a:pPr algn="ctr"/>
              <a:r>
                <a:rPr lang="en-GB" sz="1100" dirty="0"/>
                <a:t>“Power-to-Gas”</a:t>
              </a:r>
            </a:p>
          </p:txBody>
        </p:sp>
        <p:sp>
          <p:nvSpPr>
            <p:cNvPr id="14" name="Rectangle 13">
              <a:extLst>
                <a:ext uri="{FF2B5EF4-FFF2-40B4-BE49-F238E27FC236}">
                  <a16:creationId xmlns:a16="http://schemas.microsoft.com/office/drawing/2014/main" id="{697B649F-190F-4719-A0D5-6E676B38E98B}"/>
                </a:ext>
              </a:extLst>
            </p:cNvPr>
            <p:cNvSpPr/>
            <p:nvPr/>
          </p:nvSpPr>
          <p:spPr>
            <a:xfrm>
              <a:off x="2199323" y="2366458"/>
              <a:ext cx="1410067" cy="256562"/>
            </a:xfrm>
            <a:prstGeom prst="rect">
              <a:avLst/>
            </a:prstGeom>
            <a:solidFill>
              <a:srgbClr val="B3C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Réponse à la demande industrielle/commerciale fournissant une réserve</a:t>
              </a:r>
            </a:p>
          </p:txBody>
        </p:sp>
        <p:sp>
          <p:nvSpPr>
            <p:cNvPr id="15" name="TextBox 14">
              <a:extLst>
                <a:ext uri="{FF2B5EF4-FFF2-40B4-BE49-F238E27FC236}">
                  <a16:creationId xmlns:a16="http://schemas.microsoft.com/office/drawing/2014/main" id="{4EFC6D14-8325-4767-B098-A8E4278BE576}"/>
                </a:ext>
              </a:extLst>
            </p:cNvPr>
            <p:cNvSpPr txBox="1"/>
            <p:nvPr/>
          </p:nvSpPr>
          <p:spPr>
            <a:xfrm>
              <a:off x="6898231" y="2911589"/>
              <a:ext cx="1104687" cy="138083"/>
            </a:xfrm>
            <a:prstGeom prst="rect">
              <a:avLst/>
            </a:prstGeom>
            <a:noFill/>
          </p:spPr>
          <p:txBody>
            <a:bodyPr wrap="square" rtlCol="0">
              <a:spAutoFit/>
            </a:bodyPr>
            <a:lstStyle/>
            <a:p>
              <a:r>
                <a:rPr lang="en-GB" sz="1100" dirty="0"/>
                <a:t>Mois</a:t>
              </a:r>
            </a:p>
          </p:txBody>
        </p:sp>
      </p:grpSp>
      <p:sp>
        <p:nvSpPr>
          <p:cNvPr id="48" name="TextBox 47">
            <a:extLst>
              <a:ext uri="{FF2B5EF4-FFF2-40B4-BE49-F238E27FC236}">
                <a16:creationId xmlns:a16="http://schemas.microsoft.com/office/drawing/2014/main" id="{EBBA698C-A4B5-4A45-A331-924AE64DAAE7}"/>
              </a:ext>
            </a:extLst>
          </p:cNvPr>
          <p:cNvSpPr txBox="1"/>
          <p:nvPr/>
        </p:nvSpPr>
        <p:spPr>
          <a:xfrm>
            <a:off x="1990024" y="3656952"/>
            <a:ext cx="65616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 IRENA 2018a, IRENA 2019e, IRENA 2019e :</a:t>
            </a:r>
            <a:r>
              <a:rPr lang="en-US" sz="1100" dirty="0">
                <a:solidFill>
                  <a:schemeClr val="bg2">
                    <a:lumMod val="50000"/>
                  </a:schemeClr>
                </a:solidFill>
                <a:latin typeface="Open Sans"/>
              </a:rPr>
              <a:t> IRENA 2018a, IRENA 2019e</a:t>
            </a:r>
          </a:p>
          <a:p>
            <a:endParaRPr lang="en-US" sz="1100" dirty="0">
              <a:solidFill>
                <a:schemeClr val="bg2">
                  <a:lumMod val="50000"/>
                </a:schemeClr>
              </a:solidFill>
              <a:latin typeface="Open Sans"/>
            </a:endParaRPr>
          </a:p>
        </p:txBody>
      </p:sp>
    </p:spTree>
    <p:extLst>
      <p:ext uri="{BB962C8B-B14F-4D97-AF65-F5344CB8AC3E}">
        <p14:creationId xmlns:p14="http://schemas.microsoft.com/office/powerpoint/2010/main" val="159311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1850" y="14221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13.4.2 Agrégateurs de la demande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835510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Flexibilité de la demande</a:t>
            </a:r>
          </a:p>
        </p:txBody>
      </p:sp>
      <p:sp>
        <p:nvSpPr>
          <p:cNvPr id="10" name="Text Placeholder 1">
            <a:extLst>
              <a:ext uri="{FF2B5EF4-FFF2-40B4-BE49-F238E27FC236}">
                <a16:creationId xmlns:a16="http://schemas.microsoft.com/office/drawing/2014/main" id="{9BDC557C-7E2C-4805-A9B0-FAF2DEC9E2A4}"/>
              </a:ext>
            </a:extLst>
          </p:cNvPr>
          <p:cNvSpPr txBox="1">
            <a:spLocks/>
          </p:cNvSpPr>
          <p:nvPr/>
        </p:nvSpPr>
        <p:spPr>
          <a:xfrm>
            <a:off x="881850" y="2036396"/>
            <a:ext cx="9605175" cy="39643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346" b="1829"/>
          <a:stretch/>
        </p:blipFill>
        <p:spPr>
          <a:xfrm>
            <a:off x="2854411" y="1851660"/>
            <a:ext cx="6774986" cy="4509430"/>
          </a:xfrm>
          <a:prstGeom prst="rect">
            <a:avLst/>
          </a:prstGeom>
        </p:spPr>
      </p:pic>
      <p:sp>
        <p:nvSpPr>
          <p:cNvPr id="11" name="TextBox 10">
            <a:extLst>
              <a:ext uri="{FF2B5EF4-FFF2-40B4-BE49-F238E27FC236}">
                <a16:creationId xmlns:a16="http://schemas.microsoft.com/office/drawing/2014/main" id="{EBBA698C-A4B5-4A45-A331-924AE64DAAE7}"/>
              </a:ext>
            </a:extLst>
          </p:cNvPr>
          <p:cNvSpPr txBox="1"/>
          <p:nvPr/>
        </p:nvSpPr>
        <p:spPr>
          <a:xfrm>
            <a:off x="2985118" y="5856790"/>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2019f</a:t>
            </a:r>
          </a:p>
        </p:txBody>
      </p:sp>
    </p:spTree>
    <p:extLst>
      <p:ext uri="{BB962C8B-B14F-4D97-AF65-F5344CB8AC3E}">
        <p14:creationId xmlns:p14="http://schemas.microsoft.com/office/powerpoint/2010/main" val="186181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97189" y="1008462"/>
            <a:ext cx="7680960" cy="707886"/>
          </a:xfrm>
          <a:prstGeom prst="rect">
            <a:avLst/>
          </a:prstGeom>
        </p:spPr>
        <p:txBody>
          <a:bodyPr wrap="square" lIns="91440" tIns="45720" rIns="91440" bIns="45720" anchor="t">
            <a:spAutoFit/>
          </a:bodyPr>
          <a:lstStyle/>
          <a:p>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13.4.3 Couplage des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secteurs</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a:t>
            </a:r>
          </a:p>
          <a:p>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production de </a:t>
            </a:r>
            <a:r>
              <a:rPr lang="en-GB" sz="2000" b="1" dirty="0" err="1">
                <a:solidFill>
                  <a:schemeClr val="accent5">
                    <a:lumMod val="60000"/>
                    <a:lumOff val="40000"/>
                  </a:schemeClr>
                </a:solidFill>
                <a:latin typeface="Open Sans"/>
                <a:ea typeface="Open Sans" panose="020B0606030504020204" pitchFamily="34" charset="0"/>
                <a:cs typeface="Open Sans" panose="020B0606030504020204" pitchFamily="34" charset="0"/>
              </a:rPr>
              <a:t>chaleur</a:t>
            </a: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 et “Power-to-Gas”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36642" y="-420376"/>
            <a:ext cx="8266617"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Flexibilité de la demande</a:t>
            </a:r>
          </a:p>
        </p:txBody>
      </p:sp>
      <p:pic>
        <p:nvPicPr>
          <p:cNvPr id="7" name="Picture 6">
            <a:extLst>
              <a:ext uri="{FF2B5EF4-FFF2-40B4-BE49-F238E27FC236}">
                <a16:creationId xmlns:a16="http://schemas.microsoft.com/office/drawing/2014/main" id="{3A183F78-42BB-4D39-83FE-A705E9F211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865" y="1897395"/>
            <a:ext cx="7226128" cy="4063807"/>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2038864" y="6017186"/>
            <a:ext cx="559761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5"/>
              </a:rPr>
              <a:t>: https://pixabay.com/photos/smart-home-house-technology-3920905/</a:t>
            </a:r>
            <a:endParaRPr lang="en-US" sz="900" dirty="0">
              <a:solidFill>
                <a:schemeClr val="bg2">
                  <a:lumMod val="50000"/>
                </a:schemeClr>
              </a:solidFill>
              <a:latin typeface="Open Sans"/>
            </a:endParaRPr>
          </a:p>
        </p:txBody>
      </p:sp>
    </p:spTree>
    <p:extLst>
      <p:ext uri="{BB962C8B-B14F-4D97-AF65-F5344CB8AC3E}">
        <p14:creationId xmlns:p14="http://schemas.microsoft.com/office/powerpoint/2010/main" val="2228457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63860" y="892112"/>
            <a:ext cx="8624426" cy="400110"/>
          </a:xfrm>
          <a:prstGeom prst="rect">
            <a:avLst/>
          </a:prstGeom>
        </p:spPr>
        <p:txBody>
          <a:bodyPr wrap="square" lIns="91440" tIns="45720" rIns="91440" bIns="45720" anchor="t">
            <a:spAutoFit/>
          </a:bodyPr>
          <a:lstStyle/>
          <a:p>
            <a:pPr>
              <a:spcAft>
                <a:spcPts val="1200"/>
              </a:spcAft>
            </a:pP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13.4.4 </a:t>
            </a:r>
            <a:r>
              <a:rPr lang="en-GB" sz="2000" b="1" dirty="0" err="1">
                <a:solidFill>
                  <a:schemeClr val="accent1">
                    <a:lumMod val="60000"/>
                    <a:lumOff val="40000"/>
                  </a:schemeClr>
                </a:solidFill>
                <a:latin typeface="Open Sans"/>
                <a:ea typeface="Open Sans" panose="020B0606030504020204" pitchFamily="34" charset="0"/>
                <a:cs typeface="Open Sans" panose="020B0606030504020204" pitchFamily="34" charset="0"/>
              </a:rPr>
              <a:t>Couplage</a:t>
            </a: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 </a:t>
            </a:r>
            <a:r>
              <a:rPr lang="en-GB" sz="2000" b="1" dirty="0" err="1">
                <a:solidFill>
                  <a:schemeClr val="accent1">
                    <a:lumMod val="60000"/>
                    <a:lumOff val="40000"/>
                  </a:schemeClr>
                </a:solidFill>
                <a:latin typeface="Open Sans"/>
                <a:ea typeface="Open Sans" panose="020B0606030504020204" pitchFamily="34" charset="0"/>
                <a:cs typeface="Open Sans" panose="020B0606030504020204" pitchFamily="34" charset="0"/>
              </a:rPr>
              <a:t>sectoriel</a:t>
            </a: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 de l'électricité aux </a:t>
            </a:r>
            <a:r>
              <a:rPr lang="en-GB" sz="2000" b="1" dirty="0" err="1">
                <a:solidFill>
                  <a:schemeClr val="accent1">
                    <a:lumMod val="60000"/>
                    <a:lumOff val="40000"/>
                  </a:schemeClr>
                </a:solidFill>
                <a:latin typeface="Open Sans"/>
                <a:ea typeface="Open Sans" panose="020B0606030504020204" pitchFamily="34" charset="0"/>
                <a:cs typeface="Open Sans" panose="020B0606030504020204" pitchFamily="34" charset="0"/>
              </a:rPr>
              <a:t>véhicules</a:t>
            </a: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 </a:t>
            </a:r>
            <a:r>
              <a:rPr lang="en-GB" sz="2000" b="1" dirty="0" err="1">
                <a:solidFill>
                  <a:schemeClr val="accent1">
                    <a:lumMod val="60000"/>
                    <a:lumOff val="40000"/>
                  </a:schemeClr>
                </a:solidFill>
                <a:latin typeface="Open Sans"/>
                <a:ea typeface="Open Sans" panose="020B0606030504020204" pitchFamily="34" charset="0"/>
                <a:cs typeface="Open Sans" panose="020B0606030504020204" pitchFamily="34" charset="0"/>
              </a:rPr>
              <a:t>électriques</a:t>
            </a:r>
            <a:r>
              <a:rPr lang="en-ZA" b="1" dirty="0">
                <a:solidFill>
                  <a:schemeClr val="accent1">
                    <a:lumMod val="60000"/>
                    <a:lumOff val="40000"/>
                  </a:schemeClr>
                </a:solidFill>
                <a:latin typeface="Open Sans"/>
                <a:ea typeface="Open Sans" panose="020B0606030504020204" pitchFamily="34" charset="0"/>
                <a:cs typeface="Open Sans" panose="020B0606030504020204" pitchFamily="34" charset="0"/>
              </a:rPr>
              <a:t>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91123" y="-546409"/>
            <a:ext cx="818795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Flexibilité de la demande</a:t>
            </a:r>
          </a:p>
        </p:txBody>
      </p:sp>
      <p:pic>
        <p:nvPicPr>
          <p:cNvPr id="7" name="Picture 6">
            <a:extLst>
              <a:ext uri="{FF2B5EF4-FFF2-40B4-BE49-F238E27FC236}">
                <a16:creationId xmlns:a16="http://schemas.microsoft.com/office/drawing/2014/main" id="{A3CA10B5-9C0E-4B94-97BD-C2944E0C77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891" y="1527505"/>
            <a:ext cx="7815208" cy="4004939"/>
          </a:xfrm>
          <a:prstGeom prst="rect">
            <a:avLst/>
          </a:prstGeom>
        </p:spPr>
      </p:pic>
      <p:sp>
        <p:nvSpPr>
          <p:cNvPr id="10" name="TextBox 9">
            <a:extLst>
              <a:ext uri="{FF2B5EF4-FFF2-40B4-BE49-F238E27FC236}">
                <a16:creationId xmlns:a16="http://schemas.microsoft.com/office/drawing/2014/main" id="{EBBA698C-A4B5-4A45-A331-924AE64DAAE7}"/>
              </a:ext>
            </a:extLst>
          </p:cNvPr>
          <p:cNvSpPr txBox="1"/>
          <p:nvPr/>
        </p:nvSpPr>
        <p:spPr>
          <a:xfrm>
            <a:off x="1655804" y="5631358"/>
            <a:ext cx="764883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GB" sz="1200" u="sng" dirty="0">
                <a:hlinkClick r:id="rId5"/>
              </a:rPr>
              <a:t>: </a:t>
            </a:r>
            <a:r>
              <a:rPr lang="en-US" sz="1200" b="1" dirty="0">
                <a:solidFill>
                  <a:schemeClr val="bg2">
                    <a:lumMod val="50000"/>
                  </a:schemeClr>
                </a:solidFill>
                <a:latin typeface="Open Sans"/>
              </a:rPr>
              <a:t>https://pixabay.com/photos/ev-charging-vehicle-electric-5704430/ </a:t>
            </a:r>
            <a:endParaRPr lang="en-US" sz="1200" dirty="0">
              <a:solidFill>
                <a:schemeClr val="bg2">
                  <a:lumMod val="50000"/>
                </a:schemeClr>
              </a:solidFill>
              <a:latin typeface="Open Sans"/>
            </a:endParaRPr>
          </a:p>
        </p:txBody>
      </p:sp>
    </p:spTree>
    <p:extLst>
      <p:ext uri="{BB962C8B-B14F-4D97-AF65-F5344CB8AC3E}">
        <p14:creationId xmlns:p14="http://schemas.microsoft.com/office/powerpoint/2010/main" val="931941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61907" y="5771471"/>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01515" y="79652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13.4.5 Outils d'évaluation de la flexibilité</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1302" y="-543178"/>
            <a:ext cx="10114559"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13.4 Flexibilité du système électrique</a:t>
            </a:r>
          </a:p>
        </p:txBody>
      </p:sp>
      <p:sp>
        <p:nvSpPr>
          <p:cNvPr id="10" name="Google Shape;134;p19">
            <a:extLst>
              <a:ext uri="{FF2B5EF4-FFF2-40B4-BE49-F238E27FC236}">
                <a16:creationId xmlns:a16="http://schemas.microsoft.com/office/drawing/2014/main" id="{8008E615-9707-4CDE-99EB-9F074B988E91}"/>
              </a:ext>
            </a:extLst>
          </p:cNvPr>
          <p:cNvSpPr txBox="1">
            <a:spLocks/>
          </p:cNvSpPr>
          <p:nvPr/>
        </p:nvSpPr>
        <p:spPr>
          <a:xfrm>
            <a:off x="873128" y="1402433"/>
            <a:ext cx="10142734" cy="298451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5770" indent="-445770">
              <a:spcAft>
                <a:spcPts val="1200"/>
              </a:spcAft>
              <a:buFont typeface="Arial" panose="020B0604020202020204" pitchFamily="34" charset="0"/>
              <a:buNone/>
            </a:pPr>
            <a:r>
              <a:rPr lang="en-US" sz="1800" dirty="0">
                <a:latin typeface="Open Sans"/>
                <a:ea typeface="Open Sans" panose="020B0606030504020204" pitchFamily="34" charset="0"/>
                <a:cs typeface="Open Sans" panose="020B0606030504020204" pitchFamily="34" charset="0"/>
              </a:rPr>
              <a:t>Les outils de </a:t>
            </a:r>
            <a:r>
              <a:rPr lang="en-US" sz="1800" b="1" dirty="0">
                <a:latin typeface="Open Sans"/>
                <a:ea typeface="Open Sans" panose="020B0606030504020204" pitchFamily="34" charset="0"/>
                <a:cs typeface="Open Sans" panose="020B0606030504020204" pitchFamily="34" charset="0"/>
              </a:rPr>
              <a:t>niveau 1 </a:t>
            </a:r>
            <a:r>
              <a:rPr lang="en-US" sz="1800" dirty="0">
                <a:latin typeface="Open Sans"/>
                <a:ea typeface="Open Sans" panose="020B0606030504020204" pitchFamily="34" charset="0"/>
                <a:cs typeface="Open Sans" panose="020B0606030504020204" pitchFamily="34" charset="0"/>
              </a:rPr>
              <a:t>fournissent principalement une comparaison qualitative de différents systèmes électriques et ne nécessitent donc pas beaucoup de données.</a:t>
            </a:r>
            <a:endParaRPr lang="en-US" dirty="0">
              <a:latin typeface="Open Sans"/>
            </a:endParaRPr>
          </a:p>
          <a:p>
            <a:pPr marL="445770" indent="-445770">
              <a:spcAft>
                <a:spcPts val="1200"/>
              </a:spcAft>
              <a:buFont typeface="Arial" panose="020B0604020202020204" pitchFamily="34" charset="0"/>
              <a:buNone/>
            </a:pPr>
            <a:r>
              <a:rPr lang="en-US" sz="1800" dirty="0">
                <a:latin typeface="Open Sans"/>
                <a:ea typeface="Open Sans" panose="020B0606030504020204" pitchFamily="34" charset="0"/>
                <a:cs typeface="Open Sans" panose="020B0606030504020204" pitchFamily="34" charset="0"/>
              </a:rPr>
              <a:t>Les outils de </a:t>
            </a:r>
            <a:r>
              <a:rPr lang="en-US" sz="1800" b="1" dirty="0">
                <a:latin typeface="Open Sans"/>
                <a:ea typeface="Open Sans" panose="020B0606030504020204" pitchFamily="34" charset="0"/>
                <a:cs typeface="Open Sans" panose="020B0606030504020204" pitchFamily="34" charset="0"/>
              </a:rPr>
              <a:t>niveau 2 </a:t>
            </a:r>
            <a:r>
              <a:rPr lang="en-US" sz="1800" dirty="0">
                <a:latin typeface="Open Sans"/>
                <a:ea typeface="Open Sans" panose="020B0606030504020204" pitchFamily="34" charset="0"/>
                <a:cs typeface="Open Sans" panose="020B0606030504020204" pitchFamily="34" charset="0"/>
              </a:rPr>
              <a:t>vérifient la suffisance de la flexibilité sans procéder à une optimisation complète du système électrique. Ces outils sont principalement destinés à identifier les problèmes potentiels de </a:t>
            </a:r>
            <a:r>
              <a:rPr lang="en-US" sz="1800" dirty="0" err="1">
                <a:latin typeface="Open Sans"/>
                <a:ea typeface="Open Sans" panose="020B0606030504020204" pitchFamily="34" charset="0"/>
                <a:cs typeface="Open Sans" panose="020B0606030504020204" pitchFamily="34" charset="0"/>
              </a:rPr>
              <a:t>flexibilité</a:t>
            </a:r>
            <a:r>
              <a:rPr lang="en-US" sz="1800" dirty="0">
                <a:latin typeface="Open Sans"/>
                <a:ea typeface="Open Sans" panose="020B0606030504020204" pitchFamily="34" charset="0"/>
                <a:cs typeface="Open Sans" panose="020B0606030504020204" pitchFamily="34" charset="0"/>
              </a:rPr>
              <a:t> en utilisant des séries temporelles et des données de répartition provenant d'un outil externe.</a:t>
            </a:r>
          </a:p>
          <a:p>
            <a:pPr marL="445770" indent="-445770">
              <a:spcAft>
                <a:spcPts val="1200"/>
              </a:spcAft>
              <a:buNone/>
            </a:pPr>
            <a:r>
              <a:rPr lang="en-US" sz="1800" dirty="0">
                <a:latin typeface="Open Sans"/>
                <a:ea typeface="Open Sans" panose="020B0606030504020204" pitchFamily="34" charset="0"/>
                <a:cs typeface="Open Sans" panose="020B0606030504020204" pitchFamily="34" charset="0"/>
              </a:rPr>
              <a:t>Les outils de </a:t>
            </a:r>
            <a:r>
              <a:rPr lang="en-US" sz="1800" b="1" dirty="0">
                <a:latin typeface="Open Sans"/>
                <a:ea typeface="Open Sans" panose="020B0606030504020204" pitchFamily="34" charset="0"/>
                <a:cs typeface="Open Sans" panose="020B0606030504020204" pitchFamily="34" charset="0"/>
              </a:rPr>
              <a:t>niveau 3 </a:t>
            </a:r>
            <a:r>
              <a:rPr lang="en-US" sz="1800" dirty="0">
                <a:latin typeface="Open Sans"/>
                <a:ea typeface="Open Sans" panose="020B0606030504020204" pitchFamily="34" charset="0"/>
                <a:cs typeface="Open Sans" panose="020B0606030504020204" pitchFamily="34" charset="0"/>
              </a:rPr>
              <a:t>sont basés sur des modèles d'engagement et de répartition des unités et sont parfois combinés avec des modèles de planification de la capacité. Les modèles de niveau 3 sont complexes et nécessitent beaucoup de données.</a:t>
            </a:r>
          </a:p>
        </p:txBody>
      </p:sp>
      <p:sp>
        <p:nvSpPr>
          <p:cNvPr id="11" name="TextBox 10">
            <a:extLst>
              <a:ext uri="{FF2B5EF4-FFF2-40B4-BE49-F238E27FC236}">
                <a16:creationId xmlns:a16="http://schemas.microsoft.com/office/drawing/2014/main" id="{867FA5A9-093E-4279-AA82-1D7C18F6D26B}"/>
              </a:ext>
            </a:extLst>
          </p:cNvPr>
          <p:cNvSpPr txBox="1"/>
          <p:nvPr/>
        </p:nvSpPr>
        <p:spPr>
          <a:xfrm>
            <a:off x="856253" y="4984849"/>
            <a:ext cx="8134865" cy="879087"/>
          </a:xfrm>
          <a:prstGeom prst="rect">
            <a:avLst/>
          </a:prstGeom>
          <a:noFill/>
        </p:spPr>
        <p:txBody>
          <a:bodyPr wrap="square" lIns="91440" tIns="45720" rIns="91440" bIns="45720" rtlCol="0" anchor="t">
            <a:spAutoFit/>
          </a:bodyPr>
          <a:lstStyle/>
          <a:p>
            <a:pPr>
              <a:lnSpc>
                <a:spcPct val="150000"/>
              </a:lnSpc>
            </a:pPr>
            <a:r>
              <a:rPr lang="en-GB" dirty="0">
                <a:latin typeface="Open Sans"/>
                <a:ea typeface="Open Sans" panose="020B0606030504020204" pitchFamily="34" charset="0"/>
                <a:cs typeface="Open Sans" panose="020B0606030504020204" pitchFamily="34" charset="0"/>
              </a:rPr>
              <a:t>L'outil FlexTool de l'IRENA est un modèle de niveau 3 qui analyse les opérations et la flexibilité d'un système sur un horizon </a:t>
            </a:r>
            <a:r>
              <a:rPr lang="en-GB" dirty="0" err="1">
                <a:latin typeface="Open Sans"/>
                <a:ea typeface="Open Sans" panose="020B0606030504020204" pitchFamily="34" charset="0"/>
                <a:cs typeface="Open Sans" panose="020B0606030504020204" pitchFamily="34" charset="0"/>
              </a:rPr>
              <a:t>d’une</a:t>
            </a:r>
            <a:r>
              <a:rPr lang="en-GB" dirty="0">
                <a:latin typeface="Open Sans"/>
                <a:ea typeface="Open Sans" panose="020B0606030504020204" pitchFamily="34" charset="0"/>
                <a:cs typeface="Open Sans" panose="020B0606030504020204" pitchFamily="34" charset="0"/>
              </a:rPr>
              <a:t> </a:t>
            </a:r>
            <a:r>
              <a:rPr lang="en-GB" dirty="0" err="1">
                <a:latin typeface="Open Sans"/>
                <a:ea typeface="Open Sans" panose="020B0606030504020204" pitchFamily="34" charset="0"/>
                <a:cs typeface="Open Sans" panose="020B0606030504020204" pitchFamily="34" charset="0"/>
              </a:rPr>
              <a:t>année</a:t>
            </a:r>
            <a:r>
              <a:rPr lang="en-GB" dirty="0">
                <a:latin typeface="Open Sans"/>
                <a:ea typeface="Open Sans" panose="020B0606030504020204" pitchFamily="34" charset="0"/>
                <a:cs typeface="Open Sans" panose="020B0606030504020204" pitchFamily="34" charset="0"/>
              </a:rPr>
              <a:t>.</a:t>
            </a:r>
          </a:p>
        </p:txBody>
      </p:sp>
      <p:sp>
        <p:nvSpPr>
          <p:cNvPr id="12" name="Rounded Rectangle 4">
            <a:extLst>
              <a:ext uri="{FF2B5EF4-FFF2-40B4-BE49-F238E27FC236}">
                <a16:creationId xmlns:a16="http://schemas.microsoft.com/office/drawing/2014/main" id="{6E7706AF-52C7-42A1-BF0B-BBF52DBA490C}"/>
              </a:ext>
            </a:extLst>
          </p:cNvPr>
          <p:cNvSpPr/>
          <p:nvPr/>
        </p:nvSpPr>
        <p:spPr>
          <a:xfrm>
            <a:off x="742029" y="4908560"/>
            <a:ext cx="10300500" cy="1094013"/>
          </a:xfrm>
          <a:prstGeom prst="round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9">
            <a:extLst>
              <a:ext uri="{FF2B5EF4-FFF2-40B4-BE49-F238E27FC236}">
                <a16:creationId xmlns:a16="http://schemas.microsoft.com/office/drawing/2014/main" id="{C727CEB5-5F06-490F-8AB8-9AF3FCF3239F}"/>
              </a:ext>
            </a:extLst>
          </p:cNvPr>
          <p:cNvSpPr/>
          <p:nvPr/>
        </p:nvSpPr>
        <p:spPr>
          <a:xfrm>
            <a:off x="715362" y="1276676"/>
            <a:ext cx="10327167" cy="3316105"/>
          </a:xfrm>
          <a:prstGeom prst="roundRect">
            <a:avLst>
              <a:gd name="adj" fmla="val 7350"/>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5F2AFA8F-071F-4C30-9AF2-656143A96539}"/>
              </a:ext>
            </a:extLst>
          </p:cNvPr>
          <p:cNvPicPr>
            <a:picLocks noChangeAspect="1"/>
          </p:cNvPicPr>
          <p:nvPr/>
        </p:nvPicPr>
        <p:blipFill>
          <a:blip r:embed="rId4"/>
          <a:stretch>
            <a:fillRect/>
          </a:stretch>
        </p:blipFill>
        <p:spPr>
          <a:xfrm>
            <a:off x="8938439" y="4998796"/>
            <a:ext cx="2032373" cy="895436"/>
          </a:xfrm>
          <a:prstGeom prst="rect">
            <a:avLst/>
          </a:prstGeom>
        </p:spPr>
      </p:pic>
    </p:spTree>
    <p:extLst>
      <p:ext uri="{BB962C8B-B14F-4D97-AF65-F5344CB8AC3E}">
        <p14:creationId xmlns:p14="http://schemas.microsoft.com/office/powerpoint/2010/main" val="337716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8748"/>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26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13.4 Références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735496" y="1377822"/>
            <a:ext cx="10624517"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 Overview for policy makers", 2018,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4"/>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(2019e), "Demand-side flexibility for power sector transformation"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https://www.irena.org/publications/2019/Dec/Demand-side-flexibility-for-power-sector-transformation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(2019f), " Innovation landscape brief : Aggregators"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https://www.irena.org//media/Files/IRENA/Agency/Publication/2020/Jul/IRENA_Aggregators_2020.pdf?la=en&amp;hash=34E90050F80DD1B012F2E6C9E4C90EE11BED6A82</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(2019g), "Innovation landscape brief : Time-of-use tariff"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https://www.irena.org/publications/2019/Jun/Market-Design-Innovation-Landscape-briefs</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indent="-358775">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(2019h), "Hydrogen : A renewable energy perspective" (2019),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8"/>
              </a:rPr>
              <a:t>https://www.irena.org/-/media/Files/IRENA/Agency/Publication/2019/Sep/IRENA_Hydrogen_2019.pdf</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58775"/>
            <a:endParaRPr lang="en-GB" sz="1600" dirty="0"/>
          </a:p>
          <a:p>
            <a:pPr marL="358775"/>
            <a:endParaRPr lang="en-GB" sz="1600" dirty="0"/>
          </a:p>
          <a:p>
            <a:endParaRPr lang="en-GB" sz="1600" dirty="0"/>
          </a:p>
        </p:txBody>
      </p:sp>
    </p:spTree>
    <p:extLst>
      <p:ext uri="{BB962C8B-B14F-4D97-AF65-F5344CB8AC3E}">
        <p14:creationId xmlns:p14="http://schemas.microsoft.com/office/powerpoint/2010/main" val="394352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s://ukc-powerpoint.officeapps.live.com/pods/GetClipboardImage.ashx?Id=fdd7a6e6-5703-4923-b815-7eb6e6a19c62&amp;DC=GUK4&amp;wdoverrides=GetClipboardImageEnabled: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562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22650" y="-223"/>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4" y="1389619"/>
            <a:ext cx="8855301" cy="400110"/>
          </a:xfrm>
          <a:prstGeom prst="rect">
            <a:avLst/>
          </a:prstGeom>
        </p:spPr>
        <p:txBody>
          <a:bodyPr wrap="square" lIns="91440" tIns="45720" rIns="91440" bIns="45720" anchor="t">
            <a:spAutoFit/>
          </a:bodyPr>
          <a:lstStyle/>
          <a:p>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sym typeface="Bodoni SvtyTwo ITC TT-Book"/>
              </a:rPr>
              <a:t>13.1.1 Accélération de la croissance des énergies renouvelables</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3" y="4640"/>
            <a:ext cx="9622943"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Le défi de </a:t>
            </a:r>
            <a:r>
              <a:rPr lang="en-GB" sz="4400" dirty="0" err="1">
                <a:latin typeface="Open Sans"/>
                <a:ea typeface="Open Sans" panose="020B0606030504020204" pitchFamily="34" charset="0"/>
                <a:cs typeface="Open Sans" panose="020B0606030504020204" pitchFamily="34" charset="0"/>
                <a:sym typeface="Bodoni SvtyTwo ITC TT-Book"/>
              </a:rPr>
              <a:t>l'intégration</a:t>
            </a:r>
            <a:r>
              <a:rPr lang="en-GB" sz="4400" dirty="0">
                <a:latin typeface="Open Sans"/>
                <a:ea typeface="Open Sans" panose="020B0606030504020204" pitchFamily="34" charset="0"/>
                <a:cs typeface="Open Sans" panose="020B0606030504020204" pitchFamily="34" charset="0"/>
                <a:sym typeface="Bodoni SvtyTwo ITC TT-Book"/>
              </a:rPr>
              <a:t> des ÉRV</a:t>
            </a:r>
          </a:p>
        </p:txBody>
      </p:sp>
      <p:grpSp>
        <p:nvGrpSpPr>
          <p:cNvPr id="4" name="Group 3">
            <a:extLst>
              <a:ext uri="{FF2B5EF4-FFF2-40B4-BE49-F238E27FC236}">
                <a16:creationId xmlns:a16="http://schemas.microsoft.com/office/drawing/2014/main" id="{00AFF395-20CC-45E8-B93E-9148BFCB8C94}"/>
              </a:ext>
            </a:extLst>
          </p:cNvPr>
          <p:cNvGrpSpPr/>
          <p:nvPr/>
        </p:nvGrpSpPr>
        <p:grpSpPr>
          <a:xfrm>
            <a:off x="548649" y="1885182"/>
            <a:ext cx="10968605" cy="4172718"/>
            <a:chOff x="525999" y="2161493"/>
            <a:chExt cx="10968605" cy="4172718"/>
          </a:xfrm>
        </p:grpSpPr>
        <p:sp>
          <p:nvSpPr>
            <p:cNvPr id="10" name="Google Shape;102;p15">
              <a:extLst>
                <a:ext uri="{FF2B5EF4-FFF2-40B4-BE49-F238E27FC236}">
                  <a16:creationId xmlns:a16="http://schemas.microsoft.com/office/drawing/2014/main" id="{05BC8BFA-0F54-4B4D-A7CD-E1A7C978FEFC}"/>
                </a:ext>
              </a:extLst>
            </p:cNvPr>
            <p:cNvSpPr txBox="1">
              <a:spLocks/>
            </p:cNvSpPr>
            <p:nvPr/>
          </p:nvSpPr>
          <p:spPr>
            <a:xfrm>
              <a:off x="525999" y="2161493"/>
              <a:ext cx="4912958" cy="4172718"/>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215900">
                <a:buSzPct val="125000"/>
              </a:pPr>
              <a:r>
                <a:rPr lang="en-GB" sz="1800" dirty="0">
                  <a:latin typeface="Open Sans" panose="020B0606030504020204" pitchFamily="34" charset="0"/>
                  <a:ea typeface="Open Sans" panose="020B0606030504020204" pitchFamily="34" charset="0"/>
                  <a:cs typeface="Open Sans" panose="020B0606030504020204" pitchFamily="34" charset="0"/>
                </a:rPr>
                <a:t>Les énergies renouvelables variables (ÉRV), principalement solaires et éoliennes, sont devenues moins chères que les centrales thermiques et nucléaires conventionnelles et leur part dans la production d'électricité augmente rapidement.</a:t>
              </a:r>
            </a:p>
            <a:p>
              <a:pPr marL="361950" indent="-215900">
                <a:buSzPct val="125000"/>
              </a:pPr>
              <a:r>
                <a:rPr lang="en-GB" sz="1800" dirty="0">
                  <a:latin typeface="Open Sans"/>
                  <a:ea typeface="Open Sans" panose="020B0606030504020204" pitchFamily="34" charset="0"/>
                  <a:cs typeface="Open Sans" panose="020B0606030504020204" pitchFamily="34" charset="0"/>
                </a:rPr>
                <a:t>L'énergie solaire et l'énergie éolienne sont des </a:t>
              </a:r>
              <a:r>
                <a:rPr lang="en-GB" sz="1800" dirty="0" err="1">
                  <a:latin typeface="Open Sans"/>
                  <a:ea typeface="Open Sans" panose="020B0606030504020204" pitchFamily="34" charset="0"/>
                  <a:cs typeface="Open Sans" panose="020B0606030504020204" pitchFamily="34" charset="0"/>
                </a:rPr>
                <a:t>ressources</a:t>
              </a:r>
              <a:r>
                <a:rPr lang="en-GB" sz="1800" dirty="0">
                  <a:latin typeface="Open Sans"/>
                  <a:ea typeface="Open Sans" panose="020B0606030504020204" pitchFamily="34" charset="0"/>
                  <a:cs typeface="Open Sans" panose="020B0606030504020204" pitchFamily="34" charset="0"/>
                </a:rPr>
                <a:t> locales et leur croissance rapide réduit les </a:t>
              </a:r>
              <a:r>
                <a:rPr lang="en-GB" sz="1800" dirty="0" err="1">
                  <a:latin typeface="Open Sans"/>
                  <a:ea typeface="Open Sans" panose="020B0606030504020204" pitchFamily="34" charset="0"/>
                  <a:cs typeface="Open Sans" panose="020B0606030504020204" pitchFamily="34" charset="0"/>
                </a:rPr>
                <a:t>difficultés</a:t>
              </a:r>
              <a:r>
                <a:rPr lang="en-GB" sz="1800" dirty="0">
                  <a:latin typeface="Open Sans"/>
                  <a:ea typeface="Open Sans" panose="020B0606030504020204" pitchFamily="34" charset="0"/>
                  <a:cs typeface="Open Sans" panose="020B0606030504020204" pitchFamily="34" charset="0"/>
                </a:rPr>
                <a:t> </a:t>
              </a:r>
              <a:r>
                <a:rPr lang="en-GB" sz="1800" dirty="0" err="1">
                  <a:latin typeface="Open Sans"/>
                  <a:ea typeface="Open Sans" panose="020B0606030504020204" pitchFamily="34" charset="0"/>
                  <a:cs typeface="Open Sans" panose="020B0606030504020204" pitchFamily="34" charset="0"/>
                </a:rPr>
                <a:t>liées</a:t>
              </a:r>
              <a:r>
                <a:rPr lang="en-GB" sz="1800" dirty="0">
                  <a:latin typeface="Open Sans"/>
                  <a:ea typeface="Open Sans" panose="020B0606030504020204" pitchFamily="34" charset="0"/>
                  <a:cs typeface="Open Sans" panose="020B0606030504020204" pitchFamily="34" charset="0"/>
                </a:rPr>
                <a:t> à la sécurité énergétique. Toutefois, la pénétration croissante des ÉRV dans le </a:t>
              </a:r>
              <a:r>
                <a:rPr lang="en-GB" sz="1800" dirty="0" err="1">
                  <a:latin typeface="Open Sans"/>
                  <a:ea typeface="Open Sans" panose="020B0606030504020204" pitchFamily="34" charset="0"/>
                  <a:cs typeface="Open Sans" panose="020B0606030504020204" pitchFamily="34" charset="0"/>
                </a:rPr>
                <a:t>système</a:t>
              </a:r>
              <a:r>
                <a:rPr lang="en-GB" sz="1800" dirty="0">
                  <a:latin typeface="Open Sans"/>
                  <a:ea typeface="Open Sans" panose="020B0606030504020204" pitchFamily="34" charset="0"/>
                  <a:cs typeface="Open Sans" panose="020B0606030504020204" pitchFamily="34" charset="0"/>
                </a:rPr>
                <a:t> </a:t>
              </a:r>
              <a:r>
                <a:rPr lang="en-GB" sz="1800" dirty="0" err="1">
                  <a:latin typeface="Open Sans"/>
                  <a:ea typeface="Open Sans" panose="020B0606030504020204" pitchFamily="34" charset="0"/>
                  <a:cs typeface="Open Sans" panose="020B0606030504020204" pitchFamily="34" charset="0"/>
                </a:rPr>
                <a:t>électrique</a:t>
              </a:r>
              <a:r>
                <a:rPr lang="en-GB" sz="1800" dirty="0">
                  <a:latin typeface="Open Sans"/>
                  <a:ea typeface="Open Sans" panose="020B0606030504020204" pitchFamily="34" charset="0"/>
                  <a:cs typeface="Open Sans" panose="020B0606030504020204" pitchFamily="34" charset="0"/>
                </a:rPr>
                <a:t> </a:t>
              </a:r>
              <a:r>
                <a:rPr lang="en-GB" sz="1800" dirty="0" err="1">
                  <a:latin typeface="Open Sans"/>
                  <a:ea typeface="Open Sans" panose="020B0606030504020204" pitchFamily="34" charset="0"/>
                  <a:cs typeface="Open Sans" panose="020B0606030504020204" pitchFamily="34" charset="0"/>
                </a:rPr>
                <a:t>crée</a:t>
              </a:r>
              <a:r>
                <a:rPr lang="en-GB" sz="1800" dirty="0">
                  <a:latin typeface="Open Sans"/>
                  <a:ea typeface="Open Sans" panose="020B0606030504020204" pitchFamily="34" charset="0"/>
                  <a:cs typeface="Open Sans" panose="020B0606030504020204" pitchFamily="34" charset="0"/>
                </a:rPr>
                <a:t> des </a:t>
              </a:r>
              <a:r>
                <a:rPr lang="en-GB" sz="1800" dirty="0" err="1">
                  <a:latin typeface="Open Sans"/>
                  <a:ea typeface="Open Sans" panose="020B0606030504020204" pitchFamily="34" charset="0"/>
                  <a:cs typeface="Open Sans" panose="020B0606030504020204" pitchFamily="34" charset="0"/>
                </a:rPr>
                <a:t>défis</a:t>
              </a:r>
              <a:r>
                <a:rPr lang="en-GB" sz="1800" dirty="0">
                  <a:latin typeface="Open Sans"/>
                  <a:ea typeface="Open Sans" panose="020B0606030504020204" pitchFamily="34" charset="0"/>
                  <a:cs typeface="Open Sans" panose="020B0606030504020204" pitchFamily="34" charset="0"/>
                </a:rPr>
                <a:t> de fiabilité de la fourniture d'électricité. </a:t>
              </a:r>
              <a:endParaRPr lang="en-GB" sz="1800" dirty="0"/>
            </a:p>
            <a:p>
              <a:pPr marL="146050" indent="0">
                <a:buFont typeface="Arial" panose="020B0604020202020204" pitchFamily="34" charset="0"/>
                <a:buNone/>
              </a:pPr>
              <a:endParaRPr lang="en-GB" sz="2000" dirty="0"/>
            </a:p>
          </p:txBody>
        </p:sp>
        <p:pic>
          <p:nvPicPr>
            <p:cNvPr id="11" name="Picture 10">
              <a:extLst>
                <a:ext uri="{FF2B5EF4-FFF2-40B4-BE49-F238E27FC236}">
                  <a16:creationId xmlns:a16="http://schemas.microsoft.com/office/drawing/2014/main" id="{35AB27C1-9677-4C1D-913C-B280B25D2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3" y="2290461"/>
              <a:ext cx="5932001" cy="3705069"/>
            </a:xfrm>
            <a:prstGeom prst="rect">
              <a:avLst/>
            </a:prstGeom>
          </p:spPr>
        </p:pic>
      </p:grpSp>
      <p:sp>
        <p:nvSpPr>
          <p:cNvPr id="12" name="TextBox 11">
            <a:extLst>
              <a:ext uri="{FF2B5EF4-FFF2-40B4-BE49-F238E27FC236}">
                <a16:creationId xmlns:a16="http://schemas.microsoft.com/office/drawing/2014/main" id="{EBBA698C-A4B5-4A45-A331-924AE64DAAE7}"/>
              </a:ext>
            </a:extLst>
          </p:cNvPr>
          <p:cNvSpPr txBox="1"/>
          <p:nvPr/>
        </p:nvSpPr>
        <p:spPr>
          <a:xfrm>
            <a:off x="6118650" y="584911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2019a</a:t>
            </a:r>
          </a:p>
        </p:txBody>
      </p:sp>
    </p:spTree>
    <p:extLst>
      <p:ext uri="{BB962C8B-B14F-4D97-AF65-F5344CB8AC3E}">
        <p14:creationId xmlns:p14="http://schemas.microsoft.com/office/powerpoint/2010/main" val="348628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113651" y="1014322"/>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13.1.2 Le défi de l'intégration des systèmes</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75043" y="-537262"/>
            <a:ext cx="9744264"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Le défi de l'intégration de </a:t>
            </a:r>
            <a:r>
              <a:rPr lang="en-GB" sz="4400" dirty="0" err="1">
                <a:latin typeface="Open Sans"/>
                <a:ea typeface="Open Sans" panose="020B0606030504020204" pitchFamily="34" charset="0"/>
                <a:cs typeface="Open Sans" panose="020B0606030504020204" pitchFamily="34" charset="0"/>
                <a:sym typeface="Bodoni SvtyTwo ITC TT-Book"/>
              </a:rPr>
              <a:t>l’ÉRV</a:t>
            </a:r>
            <a:endParaRPr lang="en-GB" sz="4400" dirty="0">
              <a:latin typeface="Open Sans"/>
              <a:ea typeface="Open Sans" panose="020B0606030504020204" pitchFamily="34" charset="0"/>
              <a:cs typeface="Open Sans" panose="020B0606030504020204" pitchFamily="34" charset="0"/>
              <a:sym typeface="Bodoni SvtyTwo ITC TT-Book"/>
            </a:endParaRPr>
          </a:p>
        </p:txBody>
      </p:sp>
      <p:sp>
        <p:nvSpPr>
          <p:cNvPr id="10" name="Google Shape;118;p17">
            <a:extLst>
              <a:ext uri="{FF2B5EF4-FFF2-40B4-BE49-F238E27FC236}">
                <a16:creationId xmlns:a16="http://schemas.microsoft.com/office/drawing/2014/main" id="{0010AC28-02EA-47E9-92CF-69F816859E74}"/>
              </a:ext>
            </a:extLst>
          </p:cNvPr>
          <p:cNvSpPr txBox="1">
            <a:spLocks/>
          </p:cNvSpPr>
          <p:nvPr/>
        </p:nvSpPr>
        <p:spPr>
          <a:xfrm>
            <a:off x="145472" y="4577984"/>
            <a:ext cx="11630521" cy="174478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1200"/>
              </a:spcAft>
              <a:buSzPct val="135000"/>
              <a:buFont typeface="Arial" panose="020B0604020202020204" pitchFamily="34" charset="0"/>
              <a:buNone/>
            </a:pPr>
            <a:r>
              <a:rPr lang="en-GB" sz="1500" dirty="0">
                <a:latin typeface="Open Sans" panose="020B0606030504020204" pitchFamily="34" charset="0"/>
                <a:ea typeface="Open Sans" panose="020B0606030504020204" pitchFamily="34" charset="0"/>
                <a:cs typeface="Open Sans" panose="020B0606030504020204" pitchFamily="34" charset="0"/>
                <a:sym typeface="Arial"/>
              </a:rPr>
              <a:t>Le défi de l'équilibrage du système et de l'intégration des énergies renouvelables est </a:t>
            </a:r>
            <a:r>
              <a:rPr lang="en-GB" sz="1500" dirty="0" err="1">
                <a:latin typeface="Open Sans" panose="020B0606030504020204" pitchFamily="34" charset="0"/>
                <a:ea typeface="Open Sans" panose="020B0606030504020204" pitchFamily="34" charset="0"/>
                <a:cs typeface="Open Sans" panose="020B0606030504020204" pitchFamily="34" charset="0"/>
                <a:sym typeface="Arial"/>
              </a:rPr>
              <a:t>généralement</a:t>
            </a:r>
            <a:r>
              <a:rPr lang="en-GB" sz="1500" dirty="0">
                <a:latin typeface="Open Sans" panose="020B0606030504020204" pitchFamily="34" charset="0"/>
                <a:ea typeface="Open Sans" panose="020B0606030504020204" pitchFamily="34" charset="0"/>
                <a:cs typeface="Open Sans" panose="020B0606030504020204" pitchFamily="34" charset="0"/>
                <a:sym typeface="Arial"/>
              </a:rPr>
              <a:t> </a:t>
            </a:r>
            <a:r>
              <a:rPr lang="en-GB" sz="1500" dirty="0" err="1">
                <a:latin typeface="Open Sans" panose="020B0606030504020204" pitchFamily="34" charset="0"/>
                <a:ea typeface="Open Sans" panose="020B0606030504020204" pitchFamily="34" charset="0"/>
                <a:cs typeface="Open Sans" panose="020B0606030504020204" pitchFamily="34" charset="0"/>
                <a:sym typeface="Arial"/>
              </a:rPr>
              <a:t>effectué</a:t>
            </a:r>
            <a:r>
              <a:rPr lang="en-GB" sz="1500" dirty="0">
                <a:latin typeface="Open Sans" panose="020B0606030504020204" pitchFamily="34" charset="0"/>
                <a:ea typeface="Open Sans" panose="020B0606030504020204" pitchFamily="34" charset="0"/>
                <a:cs typeface="Open Sans" panose="020B0606030504020204" pitchFamily="34" charset="0"/>
                <a:sym typeface="Arial"/>
              </a:rPr>
              <a:t> sur trois </a:t>
            </a:r>
            <a:r>
              <a:rPr lang="en-GB" sz="1500" dirty="0" err="1">
                <a:latin typeface="Open Sans" panose="020B0606030504020204" pitchFamily="34" charset="0"/>
                <a:ea typeface="Open Sans" panose="020B0606030504020204" pitchFamily="34" charset="0"/>
                <a:cs typeface="Open Sans" panose="020B0606030504020204" pitchFamily="34" charset="0"/>
                <a:sym typeface="Arial"/>
              </a:rPr>
              <a:t>périodes</a:t>
            </a:r>
            <a:r>
              <a:rPr lang="en-GB" sz="1500" dirty="0">
                <a:latin typeface="Open Sans" panose="020B0606030504020204" pitchFamily="34" charset="0"/>
                <a:ea typeface="Open Sans" panose="020B0606030504020204" pitchFamily="34" charset="0"/>
                <a:cs typeface="Open Sans" panose="020B0606030504020204" pitchFamily="34" charset="0"/>
                <a:sym typeface="Arial"/>
              </a:rPr>
              <a:t>: </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indent="-298450">
              <a:buSzPct val="150000"/>
            </a:pPr>
            <a:r>
              <a:rPr lang="en-GB" sz="1400" b="1" dirty="0">
                <a:latin typeface="Open Sans"/>
                <a:ea typeface="Open Sans" panose="020B0606030504020204" pitchFamily="34" charset="0"/>
                <a:cs typeface="Open Sans" panose="020B0606030504020204" pitchFamily="34" charset="0"/>
                <a:sym typeface="Arial"/>
              </a:rPr>
              <a:t>Stabilité et </a:t>
            </a:r>
            <a:r>
              <a:rPr lang="en-GB" sz="1400" b="1" dirty="0" err="1">
                <a:latin typeface="Open Sans"/>
                <a:ea typeface="Open Sans" panose="020B0606030504020204" pitchFamily="34" charset="0"/>
                <a:cs typeface="Open Sans" panose="020B0606030504020204" pitchFamily="34" charset="0"/>
                <a:sym typeface="Arial"/>
              </a:rPr>
              <a:t>résilience</a:t>
            </a:r>
            <a:r>
              <a:rPr lang="en-GB" sz="1400" b="1" dirty="0">
                <a:latin typeface="Open Sans"/>
                <a:ea typeface="Open Sans" panose="020B0606030504020204" pitchFamily="34" charset="0"/>
                <a:cs typeface="Open Sans" panose="020B0606030504020204" pitchFamily="34" charset="0"/>
                <a:sym typeface="Arial"/>
              </a:rPr>
              <a:t>:</a:t>
            </a:r>
            <a:r>
              <a:rPr lang="en-GB" sz="1400" dirty="0">
                <a:latin typeface="Open Sans"/>
                <a:ea typeface="Open Sans" panose="020B0606030504020204" pitchFamily="34" charset="0"/>
                <a:cs typeface="Open Sans" panose="020B0606030504020204" pitchFamily="34" charset="0"/>
                <a:sym typeface="Arial"/>
              </a:rPr>
              <a:t>  Capacité du système à se remettre d'une perturbation (en </a:t>
            </a:r>
            <a:r>
              <a:rPr lang="en-GB" sz="1400" dirty="0" err="1">
                <a:latin typeface="Open Sans"/>
                <a:ea typeface="Open Sans" panose="020B0606030504020204" pitchFamily="34" charset="0"/>
                <a:cs typeface="Open Sans" panose="020B0606030504020204" pitchFamily="34" charset="0"/>
                <a:sym typeface="Arial"/>
              </a:rPr>
              <a:t>secondes</a:t>
            </a:r>
            <a:r>
              <a:rPr lang="en-GB" sz="1400" dirty="0">
                <a:latin typeface="Open Sans"/>
                <a:ea typeface="Open Sans" panose="020B0606030504020204" pitchFamily="34" charset="0"/>
                <a:cs typeface="Open Sans" panose="020B0606030504020204" pitchFamily="34" charset="0"/>
                <a:sym typeface="Arial"/>
              </a:rPr>
              <a:t>)</a:t>
            </a:r>
            <a:endParaRPr lang="en-GB" sz="1400" dirty="0">
              <a:latin typeface="Open Sans"/>
              <a:ea typeface="Open Sans" panose="020B0606030504020204" pitchFamily="34" charset="0"/>
              <a:cs typeface="Open Sans" panose="020B0606030504020204" pitchFamily="34" charset="0"/>
            </a:endParaRPr>
          </a:p>
          <a:p>
            <a:pPr indent="-298450">
              <a:buSzPct val="150000"/>
            </a:pPr>
            <a:r>
              <a:rPr lang="en-GB" sz="1400" b="1" dirty="0" err="1">
                <a:latin typeface="Open Sans" panose="020B0606030504020204" pitchFamily="34" charset="0"/>
                <a:ea typeface="Open Sans" panose="020B0606030504020204" pitchFamily="34" charset="0"/>
                <a:cs typeface="Open Sans" panose="020B0606030504020204" pitchFamily="34" charset="0"/>
                <a:sym typeface="Arial"/>
              </a:rPr>
              <a:t>Équilibrage</a:t>
            </a:r>
            <a:r>
              <a:rPr lang="en-GB" sz="1400" b="1" dirty="0">
                <a:latin typeface="Open Sans" panose="020B0606030504020204" pitchFamily="34" charset="0"/>
                <a:ea typeface="Open Sans" panose="020B0606030504020204" pitchFamily="34" charset="0"/>
                <a:cs typeface="Open Sans" panose="020B0606030504020204" pitchFamily="34" charset="0"/>
                <a:sym typeface="Arial"/>
              </a:rPr>
              <a:t> et </a:t>
            </a:r>
            <a:r>
              <a:rPr lang="en-GB" sz="1400" b="1" dirty="0" err="1">
                <a:latin typeface="Open Sans" panose="020B0606030504020204" pitchFamily="34" charset="0"/>
                <a:ea typeface="Open Sans" panose="020B0606030504020204" pitchFamily="34" charset="0"/>
                <a:cs typeface="Open Sans" panose="020B0606030504020204" pitchFamily="34" charset="0"/>
                <a:sym typeface="Arial"/>
              </a:rPr>
              <a:t>sécurité</a:t>
            </a:r>
            <a:r>
              <a:rPr lang="en-GB" sz="1400" b="1" dirty="0">
                <a:latin typeface="Open Sans" panose="020B0606030504020204" pitchFamily="34" charset="0"/>
                <a:ea typeface="Open Sans" panose="020B0606030504020204" pitchFamily="34" charset="0"/>
                <a:cs typeface="Open Sans" panose="020B0606030504020204" pitchFamily="34" charset="0"/>
                <a:sym typeface="Arial"/>
              </a:rPr>
              <a:t> </a:t>
            </a:r>
            <a:r>
              <a:rPr lang="en-GB" sz="1400" b="1" dirty="0" err="1">
                <a:latin typeface="Open Sans" panose="020B0606030504020204" pitchFamily="34" charset="0"/>
                <a:ea typeface="Open Sans" panose="020B0606030504020204" pitchFamily="34" charset="0"/>
                <a:cs typeface="Open Sans" panose="020B0606030504020204" pitchFamily="34" charset="0"/>
                <a:sym typeface="Arial"/>
              </a:rPr>
              <a:t>opérationnelle</a:t>
            </a:r>
            <a:r>
              <a:rPr lang="en-GB" sz="1400" b="1" dirty="0">
                <a:latin typeface="Open Sans" panose="020B0606030504020204" pitchFamily="34" charset="0"/>
                <a:ea typeface="Open Sans" panose="020B0606030504020204" pitchFamily="34" charset="0"/>
                <a:cs typeface="Open Sans" panose="020B0606030504020204" pitchFamily="34" charset="0"/>
                <a:sym typeface="Arial"/>
              </a:rPr>
              <a:t>:</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a:t>
            </a:r>
            <a:r>
              <a:rPr lang="en-GB" sz="1400" dirty="0" err="1">
                <a:latin typeface="Open Sans" panose="020B0606030504020204" pitchFamily="34" charset="0"/>
                <a:ea typeface="Open Sans" panose="020B0606030504020204" pitchFamily="34" charset="0"/>
                <a:cs typeface="Open Sans" panose="020B0606030504020204" pitchFamily="34" charset="0"/>
                <a:sym typeface="Arial"/>
              </a:rPr>
              <a:t>Capacité</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du système à maintenir l'équilibre de la </a:t>
            </a:r>
            <a:r>
              <a:rPr lang="en-GB" sz="1400" dirty="0" err="1">
                <a:latin typeface="Open Sans" panose="020B0606030504020204" pitchFamily="34" charset="0"/>
                <a:ea typeface="Open Sans" panose="020B0606030504020204" pitchFamily="34" charset="0"/>
                <a:cs typeface="Open Sans" panose="020B0606030504020204" pitchFamily="34" charset="0"/>
                <a:sym typeface="Arial"/>
              </a:rPr>
              <a:t>demande</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a:t>
            </a:r>
            <a:r>
              <a:rPr lang="en-GB" sz="1400" dirty="0" err="1">
                <a:latin typeface="Open Sans" panose="020B0606030504020204" pitchFamily="34" charset="0"/>
                <a:ea typeface="Open Sans" panose="020B0606030504020204" pitchFamily="34" charset="0"/>
                <a:cs typeface="Open Sans" panose="020B0606030504020204" pitchFamily="34" charset="0"/>
                <a:sym typeface="Arial"/>
              </a:rPr>
              <a:t>en</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 minutes aux </a:t>
            </a:r>
            <a:r>
              <a:rPr lang="en-GB" sz="1400" dirty="0" err="1">
                <a:latin typeface="Open Sans" panose="020B0606030504020204" pitchFamily="34" charset="0"/>
                <a:ea typeface="Open Sans" panose="020B0606030504020204" pitchFamily="34" charset="0"/>
                <a:cs typeface="Open Sans" panose="020B0606030504020204" pitchFamily="34" charset="0"/>
                <a:sym typeface="Arial"/>
              </a:rPr>
              <a:t>jours</a:t>
            </a:r>
            <a:r>
              <a:rPr lang="en-GB" sz="1400" dirty="0">
                <a:latin typeface="Open Sans" panose="020B0606030504020204" pitchFamily="34" charset="0"/>
                <a:ea typeface="Open Sans" panose="020B0606030504020204" pitchFamily="34" charset="0"/>
                <a:cs typeface="Open Sans" panose="020B0606030504020204" pitchFamily="34" charset="0"/>
                <a:sym typeface="Arial"/>
              </a:rPr>
              <a:t>)</a:t>
            </a:r>
          </a:p>
          <a:p>
            <a:pPr indent="-298450">
              <a:buSzPct val="150000"/>
            </a:pPr>
            <a:r>
              <a:rPr lang="en-GB" sz="1400" b="1" dirty="0" err="1">
                <a:latin typeface="Open Sans"/>
                <a:ea typeface="Open Sans" panose="020B0606030504020204" pitchFamily="34" charset="0"/>
                <a:cs typeface="Open Sans" panose="020B0606030504020204" pitchFamily="34" charset="0"/>
                <a:sym typeface="Arial"/>
              </a:rPr>
              <a:t>Adéquation</a:t>
            </a:r>
            <a:r>
              <a:rPr lang="en-GB" sz="1400" b="1" dirty="0">
                <a:latin typeface="Open Sans"/>
                <a:ea typeface="Open Sans" panose="020B0606030504020204" pitchFamily="34" charset="0"/>
                <a:cs typeface="Open Sans" panose="020B0606030504020204" pitchFamily="34" charset="0"/>
                <a:sym typeface="Arial"/>
              </a:rPr>
              <a:t>: </a:t>
            </a:r>
            <a:r>
              <a:rPr lang="en-GB" sz="1400" dirty="0">
                <a:latin typeface="Open Sans"/>
                <a:ea typeface="Open Sans" panose="020B0606030504020204" pitchFamily="34" charset="0"/>
                <a:cs typeface="Open Sans" panose="020B0606030504020204" pitchFamily="34" charset="0"/>
                <a:sym typeface="Arial"/>
              </a:rPr>
              <a:t>Capacité du réseau électrique à répondre à la demande de pointe et à la demande globale d'électricité dans une zone donnée à tout moment (</a:t>
            </a:r>
            <a:r>
              <a:rPr lang="en-GB" sz="1400" dirty="0" err="1">
                <a:latin typeface="Open Sans"/>
                <a:ea typeface="Open Sans" panose="020B0606030504020204" pitchFamily="34" charset="0"/>
                <a:cs typeface="Open Sans" panose="020B0606030504020204" pitchFamily="34" charset="0"/>
                <a:sym typeface="Arial"/>
              </a:rPr>
              <a:t>en</a:t>
            </a:r>
            <a:r>
              <a:rPr lang="en-GB" sz="1400" dirty="0">
                <a:latin typeface="Open Sans"/>
                <a:ea typeface="Open Sans" panose="020B0606030504020204" pitchFamily="34" charset="0"/>
                <a:cs typeface="Open Sans" panose="020B0606030504020204" pitchFamily="34" charset="0"/>
                <a:sym typeface="Arial"/>
              </a:rPr>
              <a:t> </a:t>
            </a:r>
            <a:r>
              <a:rPr lang="en-GB" sz="1400" dirty="0" err="1">
                <a:latin typeface="Open Sans"/>
                <a:ea typeface="Open Sans" panose="020B0606030504020204" pitchFamily="34" charset="0"/>
                <a:cs typeface="Open Sans" panose="020B0606030504020204" pitchFamily="34" charset="0"/>
                <a:sym typeface="Arial"/>
              </a:rPr>
              <a:t>mois</a:t>
            </a:r>
            <a:r>
              <a:rPr lang="en-GB" sz="1400" dirty="0">
                <a:latin typeface="Open Sans"/>
                <a:ea typeface="Open Sans" panose="020B0606030504020204" pitchFamily="34" charset="0"/>
                <a:cs typeface="Open Sans" panose="020B0606030504020204" pitchFamily="34" charset="0"/>
                <a:sym typeface="Arial"/>
              </a:rPr>
              <a:t> </a:t>
            </a:r>
            <a:r>
              <a:rPr lang="en-GB" sz="1400" dirty="0" err="1">
                <a:latin typeface="Open Sans"/>
                <a:ea typeface="Open Sans" panose="020B0606030504020204" pitchFamily="34" charset="0"/>
                <a:cs typeface="Open Sans" panose="020B0606030504020204" pitchFamily="34" charset="0"/>
                <a:sym typeface="Arial"/>
              </a:rPr>
              <a:t>ou</a:t>
            </a:r>
            <a:r>
              <a:rPr lang="en-GB" sz="1400" dirty="0">
                <a:latin typeface="Open Sans"/>
                <a:ea typeface="Open Sans" panose="020B0606030504020204" pitchFamily="34" charset="0"/>
                <a:cs typeface="Open Sans" panose="020B0606030504020204" pitchFamily="34" charset="0"/>
                <a:sym typeface="Arial"/>
              </a:rPr>
              <a:t> </a:t>
            </a:r>
            <a:r>
              <a:rPr lang="en-GB" sz="1400" dirty="0" err="1">
                <a:latin typeface="Open Sans"/>
                <a:ea typeface="Open Sans" panose="020B0606030504020204" pitchFamily="34" charset="0"/>
                <a:cs typeface="Open Sans" panose="020B0606030504020204" pitchFamily="34" charset="0"/>
                <a:sym typeface="Arial"/>
              </a:rPr>
              <a:t>en</a:t>
            </a:r>
            <a:r>
              <a:rPr lang="en-GB" sz="1400" dirty="0">
                <a:latin typeface="Open Sans"/>
                <a:ea typeface="Open Sans" panose="020B0606030504020204" pitchFamily="34" charset="0"/>
                <a:cs typeface="Open Sans" panose="020B0606030504020204" pitchFamily="34" charset="0"/>
                <a:sym typeface="Arial"/>
              </a:rPr>
              <a:t> </a:t>
            </a:r>
            <a:r>
              <a:rPr lang="en-GB" sz="1400" dirty="0" err="1">
                <a:latin typeface="Open Sans"/>
                <a:ea typeface="Open Sans" panose="020B0606030504020204" pitchFamily="34" charset="0"/>
                <a:cs typeface="Open Sans" panose="020B0606030504020204" pitchFamily="34" charset="0"/>
                <a:sym typeface="Arial"/>
              </a:rPr>
              <a:t>années</a:t>
            </a:r>
            <a:r>
              <a:rPr lang="en-GB" sz="1400" dirty="0">
                <a:latin typeface="Open Sans"/>
                <a:ea typeface="Open Sans" panose="020B0606030504020204" pitchFamily="34" charset="0"/>
                <a:cs typeface="Open Sans" panose="020B0606030504020204" pitchFamily="34" charset="0"/>
                <a:sym typeface="Arial"/>
              </a:rPr>
              <a:t>)</a:t>
            </a:r>
            <a:endParaRPr lang="en-GB" sz="1400" dirty="0">
              <a:latin typeface="Open Sans"/>
              <a:ea typeface="Open Sans" panose="020B0606030504020204" pitchFamily="34" charset="0"/>
              <a:cs typeface="Open Sans" panose="020B0606030504020204" pitchFamily="34" charset="0"/>
            </a:endParaRPr>
          </a:p>
          <a:p>
            <a:pPr marL="285750" indent="-285750">
              <a:spcAft>
                <a:spcPts val="1200"/>
              </a:spcAft>
            </a:pPr>
            <a:endParaRPr lang="en-GB" sz="1050" dirty="0"/>
          </a:p>
          <a:p>
            <a:pPr marL="0" indent="0">
              <a:spcAft>
                <a:spcPts val="1200"/>
              </a:spcAft>
              <a:buFont typeface="Arial" panose="020B0604020202020204" pitchFamily="34" charset="0"/>
              <a:buNone/>
            </a:pPr>
            <a:endParaRPr lang="en-GB" sz="1050" dirty="0"/>
          </a:p>
          <a:p>
            <a:pPr marL="0" indent="0">
              <a:spcAft>
                <a:spcPts val="1200"/>
              </a:spcAft>
              <a:buFont typeface="Arial" panose="020B0604020202020204" pitchFamily="34" charset="0"/>
              <a:buNone/>
            </a:pPr>
            <a:endParaRPr lang="en-GB" sz="1050" dirty="0"/>
          </a:p>
        </p:txBody>
      </p:sp>
      <p:grpSp>
        <p:nvGrpSpPr>
          <p:cNvPr id="11" name="Group 10">
            <a:extLst>
              <a:ext uri="{FF2B5EF4-FFF2-40B4-BE49-F238E27FC236}">
                <a16:creationId xmlns:a16="http://schemas.microsoft.com/office/drawing/2014/main" id="{114631E7-051D-4C54-8663-C65471AFE8AB}"/>
              </a:ext>
            </a:extLst>
          </p:cNvPr>
          <p:cNvGrpSpPr/>
          <p:nvPr/>
        </p:nvGrpSpPr>
        <p:grpSpPr>
          <a:xfrm>
            <a:off x="2541057" y="1625429"/>
            <a:ext cx="7397469" cy="2380095"/>
            <a:chOff x="2034977" y="2107364"/>
            <a:chExt cx="5505317" cy="1260079"/>
          </a:xfrm>
        </p:grpSpPr>
        <p:cxnSp>
          <p:nvCxnSpPr>
            <p:cNvPr id="12" name="Straight Arrow Connector 11">
              <a:extLst>
                <a:ext uri="{FF2B5EF4-FFF2-40B4-BE49-F238E27FC236}">
                  <a16:creationId xmlns:a16="http://schemas.microsoft.com/office/drawing/2014/main" id="{D8DC22F2-A9DD-4E30-A5CC-FF0C80879C3C}"/>
                </a:ext>
              </a:extLst>
            </p:cNvPr>
            <p:cNvCxnSpPr/>
            <p:nvPr/>
          </p:nvCxnSpPr>
          <p:spPr>
            <a:xfrm>
              <a:off x="2138954" y="3170420"/>
              <a:ext cx="473403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730554E-2ADD-484F-BBAD-0718AE9DB7A7}"/>
                </a:ext>
              </a:extLst>
            </p:cNvPr>
            <p:cNvCxnSpPr/>
            <p:nvPr/>
          </p:nvCxnSpPr>
          <p:spPr>
            <a:xfrm flipV="1">
              <a:off x="2138954"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85CEF65-F4F3-433D-AA1A-A8F701BBFF5A}"/>
                </a:ext>
              </a:extLst>
            </p:cNvPr>
            <p:cNvCxnSpPr/>
            <p:nvPr/>
          </p:nvCxnSpPr>
          <p:spPr>
            <a:xfrm flipV="1">
              <a:off x="337907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53CA400-D111-4A34-A17F-2C74063034B8}"/>
                </a:ext>
              </a:extLst>
            </p:cNvPr>
            <p:cNvCxnSpPr/>
            <p:nvPr/>
          </p:nvCxnSpPr>
          <p:spPr>
            <a:xfrm flipV="1">
              <a:off x="5385542"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B6DA75-C75C-4BA4-9A17-A3CDF6FF5EE3}"/>
                </a:ext>
              </a:extLst>
            </p:cNvPr>
            <p:cNvCxnSpPr/>
            <p:nvPr/>
          </p:nvCxnSpPr>
          <p:spPr>
            <a:xfrm flipV="1">
              <a:off x="6703458" y="2173574"/>
              <a:ext cx="0" cy="99684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3EB0BB2-0F13-4409-B953-15F28223E4E6}"/>
                </a:ext>
              </a:extLst>
            </p:cNvPr>
            <p:cNvSpPr txBox="1"/>
            <p:nvPr/>
          </p:nvSpPr>
          <p:spPr>
            <a:xfrm>
              <a:off x="2134116" y="2107364"/>
              <a:ext cx="1248824" cy="496980"/>
            </a:xfrm>
            <a:prstGeom prst="rect">
              <a:avLst/>
            </a:prstGeom>
            <a:noFill/>
          </p:spPr>
          <p:txBody>
            <a:bodyPr wrap="square" lIns="91440" tIns="45720" rIns="91440" bIns="45720" rtlCol="0" anchor="t">
              <a:spAutoFit/>
            </a:bodyPr>
            <a:lstStyle/>
            <a:p>
              <a:r>
                <a:rPr lang="en-GB" sz="1100" dirty="0" err="1"/>
                <a:t>Résoudre</a:t>
              </a:r>
              <a:r>
                <a:rPr lang="en-GB" sz="1100" dirty="0"/>
                <a:t> les perturbations et équilibrer les changements rapides et imprévisibles</a:t>
              </a:r>
            </a:p>
          </p:txBody>
        </p:sp>
        <p:sp>
          <p:nvSpPr>
            <p:cNvPr id="18" name="TextBox 17">
              <a:extLst>
                <a:ext uri="{FF2B5EF4-FFF2-40B4-BE49-F238E27FC236}">
                  <a16:creationId xmlns:a16="http://schemas.microsoft.com/office/drawing/2014/main" id="{8AFA80FD-6B07-460B-BABC-AB33FF5D33B8}"/>
                </a:ext>
              </a:extLst>
            </p:cNvPr>
            <p:cNvSpPr txBox="1"/>
            <p:nvPr/>
          </p:nvSpPr>
          <p:spPr>
            <a:xfrm>
              <a:off x="2180705" y="2937260"/>
              <a:ext cx="952566" cy="219975"/>
            </a:xfrm>
            <a:prstGeom prst="rect">
              <a:avLst/>
            </a:prstGeom>
            <a:solidFill>
              <a:srgbClr val="79FEFB"/>
            </a:solidFill>
          </p:spPr>
          <p:txBody>
            <a:bodyPr wrap="square" lIns="36000" rIns="36000" rtlCol="0">
              <a:spAutoFit/>
            </a:bodyPr>
            <a:lstStyle/>
            <a:p>
              <a:r>
                <a:rPr lang="en-GB" sz="1000" b="1" dirty="0"/>
                <a:t>Gestion de la </a:t>
              </a:r>
              <a:r>
                <a:rPr lang="en-GB" sz="1000" b="1" dirty="0" err="1"/>
                <a:t>réserve</a:t>
              </a:r>
              <a:r>
                <a:rPr lang="en-GB" sz="1000" b="1" dirty="0"/>
                <a:t> et de </a:t>
              </a:r>
              <a:r>
                <a:rPr lang="en-GB" sz="1000" b="1" dirty="0" err="1"/>
                <a:t>l’inertie</a:t>
              </a:r>
              <a:endParaRPr lang="en-GB" sz="1000" b="1" dirty="0"/>
            </a:p>
          </p:txBody>
        </p:sp>
        <p:sp>
          <p:nvSpPr>
            <p:cNvPr id="19" name="TextBox 18">
              <a:extLst>
                <a:ext uri="{FF2B5EF4-FFF2-40B4-BE49-F238E27FC236}">
                  <a16:creationId xmlns:a16="http://schemas.microsoft.com/office/drawing/2014/main" id="{69B2F119-EF5D-4185-B940-D7017DE74739}"/>
                </a:ext>
              </a:extLst>
            </p:cNvPr>
            <p:cNvSpPr txBox="1"/>
            <p:nvPr/>
          </p:nvSpPr>
          <p:spPr>
            <a:xfrm>
              <a:off x="2034977" y="3233013"/>
              <a:ext cx="633047" cy="134429"/>
            </a:xfrm>
            <a:prstGeom prst="rect">
              <a:avLst/>
            </a:prstGeom>
            <a:noFill/>
          </p:spPr>
          <p:txBody>
            <a:bodyPr wrap="square" rtlCol="0">
              <a:spAutoFit/>
            </a:bodyPr>
            <a:lstStyle/>
            <a:p>
              <a:r>
                <a:rPr lang="en-GB" sz="1050" dirty="0"/>
                <a:t>Maintenant</a:t>
              </a:r>
            </a:p>
          </p:txBody>
        </p:sp>
        <p:sp>
          <p:nvSpPr>
            <p:cNvPr id="20" name="TextBox 19">
              <a:extLst>
                <a:ext uri="{FF2B5EF4-FFF2-40B4-BE49-F238E27FC236}">
                  <a16:creationId xmlns:a16="http://schemas.microsoft.com/office/drawing/2014/main" id="{9C540C6E-9AA8-47D3-8115-2D2F85A09FF6}"/>
                </a:ext>
              </a:extLst>
            </p:cNvPr>
            <p:cNvSpPr txBox="1"/>
            <p:nvPr/>
          </p:nvSpPr>
          <p:spPr>
            <a:xfrm>
              <a:off x="2765463" y="3233013"/>
              <a:ext cx="1041908" cy="134429"/>
            </a:xfrm>
            <a:prstGeom prst="rect">
              <a:avLst/>
            </a:prstGeom>
            <a:noFill/>
          </p:spPr>
          <p:txBody>
            <a:bodyPr wrap="square" rtlCol="0">
              <a:spAutoFit/>
            </a:bodyPr>
            <a:lstStyle/>
            <a:p>
              <a:r>
                <a:rPr lang="en-GB" sz="1050" dirty="0"/>
                <a:t>Secondes</a:t>
              </a:r>
            </a:p>
          </p:txBody>
        </p:sp>
        <p:sp>
          <p:nvSpPr>
            <p:cNvPr id="21" name="TextBox 20">
              <a:extLst>
                <a:ext uri="{FF2B5EF4-FFF2-40B4-BE49-F238E27FC236}">
                  <a16:creationId xmlns:a16="http://schemas.microsoft.com/office/drawing/2014/main" id="{687537D7-D7CF-4984-AE90-89389E205EA6}"/>
                </a:ext>
              </a:extLst>
            </p:cNvPr>
            <p:cNvSpPr txBox="1"/>
            <p:nvPr/>
          </p:nvSpPr>
          <p:spPr>
            <a:xfrm>
              <a:off x="3388237" y="3233014"/>
              <a:ext cx="1041908" cy="134429"/>
            </a:xfrm>
            <a:prstGeom prst="rect">
              <a:avLst/>
            </a:prstGeom>
            <a:noFill/>
          </p:spPr>
          <p:txBody>
            <a:bodyPr wrap="square" rtlCol="0">
              <a:spAutoFit/>
            </a:bodyPr>
            <a:lstStyle/>
            <a:p>
              <a:r>
                <a:rPr lang="en-GB" sz="1050" dirty="0"/>
                <a:t>Procès-verbal</a:t>
              </a:r>
            </a:p>
          </p:txBody>
        </p:sp>
        <p:sp>
          <p:nvSpPr>
            <p:cNvPr id="22" name="TextBox 21">
              <a:extLst>
                <a:ext uri="{FF2B5EF4-FFF2-40B4-BE49-F238E27FC236}">
                  <a16:creationId xmlns:a16="http://schemas.microsoft.com/office/drawing/2014/main" id="{B994EC74-B032-48A2-BAA1-67AD2F35A514}"/>
                </a:ext>
              </a:extLst>
            </p:cNvPr>
            <p:cNvSpPr txBox="1"/>
            <p:nvPr/>
          </p:nvSpPr>
          <p:spPr>
            <a:xfrm>
              <a:off x="4127631" y="3230214"/>
              <a:ext cx="1041908" cy="134429"/>
            </a:xfrm>
            <a:prstGeom prst="rect">
              <a:avLst/>
            </a:prstGeom>
            <a:noFill/>
          </p:spPr>
          <p:txBody>
            <a:bodyPr wrap="square" rtlCol="0">
              <a:spAutoFit/>
            </a:bodyPr>
            <a:lstStyle/>
            <a:p>
              <a:r>
                <a:rPr lang="en-GB" sz="1050" dirty="0"/>
                <a:t>Heures</a:t>
              </a:r>
            </a:p>
          </p:txBody>
        </p:sp>
        <p:sp>
          <p:nvSpPr>
            <p:cNvPr id="23" name="TextBox 22">
              <a:extLst>
                <a:ext uri="{FF2B5EF4-FFF2-40B4-BE49-F238E27FC236}">
                  <a16:creationId xmlns:a16="http://schemas.microsoft.com/office/drawing/2014/main" id="{5488759A-028A-4273-B4C7-078952A2AB6E}"/>
                </a:ext>
              </a:extLst>
            </p:cNvPr>
            <p:cNvSpPr txBox="1"/>
            <p:nvPr/>
          </p:nvSpPr>
          <p:spPr>
            <a:xfrm>
              <a:off x="4679801" y="3225786"/>
              <a:ext cx="1041908" cy="134429"/>
            </a:xfrm>
            <a:prstGeom prst="rect">
              <a:avLst/>
            </a:prstGeom>
            <a:noFill/>
          </p:spPr>
          <p:txBody>
            <a:bodyPr wrap="square" rtlCol="0">
              <a:spAutoFit/>
            </a:bodyPr>
            <a:lstStyle/>
            <a:p>
              <a:r>
                <a:rPr lang="en-GB" sz="1050" dirty="0"/>
                <a:t>Jours</a:t>
              </a:r>
            </a:p>
          </p:txBody>
        </p:sp>
        <p:sp>
          <p:nvSpPr>
            <p:cNvPr id="24" name="TextBox 23">
              <a:extLst>
                <a:ext uri="{FF2B5EF4-FFF2-40B4-BE49-F238E27FC236}">
                  <a16:creationId xmlns:a16="http://schemas.microsoft.com/office/drawing/2014/main" id="{B7325E9B-AF5C-4719-B078-422238B25557}"/>
                </a:ext>
              </a:extLst>
            </p:cNvPr>
            <p:cNvSpPr txBox="1"/>
            <p:nvPr/>
          </p:nvSpPr>
          <p:spPr>
            <a:xfrm>
              <a:off x="5645819" y="3233013"/>
              <a:ext cx="1041908" cy="134429"/>
            </a:xfrm>
            <a:prstGeom prst="rect">
              <a:avLst/>
            </a:prstGeom>
            <a:noFill/>
          </p:spPr>
          <p:txBody>
            <a:bodyPr wrap="square" rtlCol="0">
              <a:spAutoFit/>
            </a:bodyPr>
            <a:lstStyle/>
            <a:p>
              <a:r>
                <a:rPr lang="en-GB" sz="1050" dirty="0"/>
                <a:t>Mois</a:t>
              </a:r>
            </a:p>
          </p:txBody>
        </p:sp>
        <p:sp>
          <p:nvSpPr>
            <p:cNvPr id="25" name="TextBox 24">
              <a:extLst>
                <a:ext uri="{FF2B5EF4-FFF2-40B4-BE49-F238E27FC236}">
                  <a16:creationId xmlns:a16="http://schemas.microsoft.com/office/drawing/2014/main" id="{3BDA452D-55DF-4D0E-A17B-B5FD599CEB9E}"/>
                </a:ext>
              </a:extLst>
            </p:cNvPr>
            <p:cNvSpPr txBox="1"/>
            <p:nvPr/>
          </p:nvSpPr>
          <p:spPr>
            <a:xfrm>
              <a:off x="6498386" y="3217001"/>
              <a:ext cx="1041908" cy="134429"/>
            </a:xfrm>
            <a:prstGeom prst="rect">
              <a:avLst/>
            </a:prstGeom>
            <a:noFill/>
          </p:spPr>
          <p:txBody>
            <a:bodyPr wrap="square" rtlCol="0">
              <a:spAutoFit/>
            </a:bodyPr>
            <a:lstStyle/>
            <a:p>
              <a:r>
                <a:rPr lang="en-GB" sz="1050" dirty="0"/>
                <a:t>Années</a:t>
              </a:r>
            </a:p>
          </p:txBody>
        </p:sp>
        <p:sp>
          <p:nvSpPr>
            <p:cNvPr id="26" name="TextBox 25">
              <a:extLst>
                <a:ext uri="{FF2B5EF4-FFF2-40B4-BE49-F238E27FC236}">
                  <a16:creationId xmlns:a16="http://schemas.microsoft.com/office/drawing/2014/main" id="{20BC4D92-C8D0-4C3C-B7C9-0A9E71ECB064}"/>
                </a:ext>
              </a:extLst>
            </p:cNvPr>
            <p:cNvSpPr txBox="1"/>
            <p:nvPr/>
          </p:nvSpPr>
          <p:spPr>
            <a:xfrm>
              <a:off x="3458563" y="2107364"/>
              <a:ext cx="1577816" cy="407360"/>
            </a:xfrm>
            <a:prstGeom prst="rect">
              <a:avLst/>
            </a:prstGeom>
            <a:noFill/>
          </p:spPr>
          <p:txBody>
            <a:bodyPr wrap="square" rtlCol="0">
              <a:spAutoFit/>
            </a:bodyPr>
            <a:lstStyle/>
            <a:p>
              <a:r>
                <a:rPr lang="en-GB" sz="1100" dirty="0"/>
                <a:t>Suivi de la charge: équilibrer les erreurs de prévision (dans la charge et la production) et la variabilité de la charge nette.</a:t>
              </a:r>
            </a:p>
          </p:txBody>
        </p:sp>
        <p:sp>
          <p:nvSpPr>
            <p:cNvPr id="27" name="TextBox 26">
              <a:extLst>
                <a:ext uri="{FF2B5EF4-FFF2-40B4-BE49-F238E27FC236}">
                  <a16:creationId xmlns:a16="http://schemas.microsoft.com/office/drawing/2014/main" id="{6C489B56-E4D1-43A3-ADBE-7D38F600C338}"/>
                </a:ext>
              </a:extLst>
            </p:cNvPr>
            <p:cNvSpPr txBox="1"/>
            <p:nvPr/>
          </p:nvSpPr>
          <p:spPr>
            <a:xfrm>
              <a:off x="3413182" y="2538509"/>
              <a:ext cx="1174276" cy="130355"/>
            </a:xfrm>
            <a:prstGeom prst="rect">
              <a:avLst/>
            </a:prstGeom>
            <a:solidFill>
              <a:srgbClr val="79FEFB"/>
            </a:solidFill>
          </p:spPr>
          <p:txBody>
            <a:bodyPr wrap="square" lIns="36000" rIns="36000" rtlCol="0">
              <a:spAutoFit/>
            </a:bodyPr>
            <a:lstStyle/>
            <a:p>
              <a:r>
                <a:rPr lang="en-GB" sz="1000" b="1" dirty="0"/>
                <a:t>Équilibrage en temps réel</a:t>
              </a:r>
            </a:p>
          </p:txBody>
        </p:sp>
        <p:sp>
          <p:nvSpPr>
            <p:cNvPr id="28" name="TextBox 27">
              <a:extLst>
                <a:ext uri="{FF2B5EF4-FFF2-40B4-BE49-F238E27FC236}">
                  <a16:creationId xmlns:a16="http://schemas.microsoft.com/office/drawing/2014/main" id="{245D4870-4D39-4652-8553-02306FB1D267}"/>
                </a:ext>
              </a:extLst>
            </p:cNvPr>
            <p:cNvSpPr txBox="1"/>
            <p:nvPr/>
          </p:nvSpPr>
          <p:spPr>
            <a:xfrm>
              <a:off x="3962389" y="2741605"/>
              <a:ext cx="1092105" cy="130355"/>
            </a:xfrm>
            <a:prstGeom prst="rect">
              <a:avLst/>
            </a:prstGeom>
            <a:solidFill>
              <a:srgbClr val="79FEFB"/>
            </a:solidFill>
          </p:spPr>
          <p:txBody>
            <a:bodyPr wrap="square" lIns="36000" rIns="36000" rtlCol="0">
              <a:spAutoFit/>
            </a:bodyPr>
            <a:lstStyle/>
            <a:p>
              <a:r>
                <a:rPr lang="en-GB" sz="1000" b="1" dirty="0"/>
                <a:t>Équilibrage intrajournalier</a:t>
              </a:r>
            </a:p>
          </p:txBody>
        </p:sp>
        <p:sp>
          <p:nvSpPr>
            <p:cNvPr id="29" name="TextBox 28">
              <a:extLst>
                <a:ext uri="{FF2B5EF4-FFF2-40B4-BE49-F238E27FC236}">
                  <a16:creationId xmlns:a16="http://schemas.microsoft.com/office/drawing/2014/main" id="{F66474F8-4F96-4AD5-A8CC-B26EBD7BEBB4}"/>
                </a:ext>
              </a:extLst>
            </p:cNvPr>
            <p:cNvSpPr txBox="1"/>
            <p:nvPr/>
          </p:nvSpPr>
          <p:spPr>
            <a:xfrm>
              <a:off x="4451186" y="2942420"/>
              <a:ext cx="909638" cy="130355"/>
            </a:xfrm>
            <a:prstGeom prst="rect">
              <a:avLst/>
            </a:prstGeom>
            <a:solidFill>
              <a:srgbClr val="79FEFB"/>
            </a:solidFill>
          </p:spPr>
          <p:txBody>
            <a:bodyPr wrap="square" lIns="36000" rIns="36000" rtlCol="0">
              <a:spAutoFit/>
            </a:bodyPr>
            <a:lstStyle/>
            <a:p>
              <a:r>
                <a:rPr lang="en-GB" sz="1000" b="1" dirty="0"/>
                <a:t>Equilibrage journalier</a:t>
              </a:r>
            </a:p>
          </p:txBody>
        </p:sp>
        <p:sp>
          <p:nvSpPr>
            <p:cNvPr id="30" name="TextBox 29">
              <a:extLst>
                <a:ext uri="{FF2B5EF4-FFF2-40B4-BE49-F238E27FC236}">
                  <a16:creationId xmlns:a16="http://schemas.microsoft.com/office/drawing/2014/main" id="{36329373-8888-456A-8488-CC7D042033C3}"/>
                </a:ext>
              </a:extLst>
            </p:cNvPr>
            <p:cNvSpPr txBox="1"/>
            <p:nvPr/>
          </p:nvSpPr>
          <p:spPr>
            <a:xfrm>
              <a:off x="5422380" y="2110490"/>
              <a:ext cx="1344851" cy="317741"/>
            </a:xfrm>
            <a:prstGeom prst="rect">
              <a:avLst/>
            </a:prstGeom>
            <a:noFill/>
          </p:spPr>
          <p:txBody>
            <a:bodyPr wrap="square" rtlCol="0">
              <a:spAutoFit/>
            </a:bodyPr>
            <a:lstStyle/>
            <a:p>
              <a:r>
                <a:rPr lang="en-GB" sz="1100" dirty="0"/>
                <a:t>Équilibrage annuel et saisonnier / Planification de la capacité</a:t>
              </a:r>
            </a:p>
          </p:txBody>
        </p:sp>
        <p:sp>
          <p:nvSpPr>
            <p:cNvPr id="31" name="TextBox 30">
              <a:extLst>
                <a:ext uri="{FF2B5EF4-FFF2-40B4-BE49-F238E27FC236}">
                  <a16:creationId xmlns:a16="http://schemas.microsoft.com/office/drawing/2014/main" id="{AA030EAB-F56A-4843-9D05-62F05933FF8E}"/>
                </a:ext>
              </a:extLst>
            </p:cNvPr>
            <p:cNvSpPr txBox="1"/>
            <p:nvPr/>
          </p:nvSpPr>
          <p:spPr>
            <a:xfrm>
              <a:off x="5963351" y="2926269"/>
              <a:ext cx="711795" cy="130355"/>
            </a:xfrm>
            <a:prstGeom prst="rect">
              <a:avLst/>
            </a:prstGeom>
            <a:solidFill>
              <a:srgbClr val="79FEFB"/>
            </a:solidFill>
          </p:spPr>
          <p:txBody>
            <a:bodyPr wrap="square" lIns="36000" rIns="36000" rtlCol="0">
              <a:spAutoFit/>
            </a:bodyPr>
            <a:lstStyle/>
            <a:p>
              <a:r>
                <a:rPr lang="en-GB" sz="1000" b="1" dirty="0"/>
                <a:t>Investissement</a:t>
              </a:r>
            </a:p>
          </p:txBody>
        </p:sp>
        <p:sp>
          <p:nvSpPr>
            <p:cNvPr id="32" name="TextBox 31">
              <a:extLst>
                <a:ext uri="{FF2B5EF4-FFF2-40B4-BE49-F238E27FC236}">
                  <a16:creationId xmlns:a16="http://schemas.microsoft.com/office/drawing/2014/main" id="{7FBA5681-97A4-47DB-AAF9-35FA25824D39}"/>
                </a:ext>
              </a:extLst>
            </p:cNvPr>
            <p:cNvSpPr txBox="1"/>
            <p:nvPr/>
          </p:nvSpPr>
          <p:spPr>
            <a:xfrm>
              <a:off x="5426944" y="2553218"/>
              <a:ext cx="904066" cy="293300"/>
            </a:xfrm>
            <a:prstGeom prst="rect">
              <a:avLst/>
            </a:prstGeom>
            <a:solidFill>
              <a:srgbClr val="79FEFB"/>
            </a:solidFill>
          </p:spPr>
          <p:txBody>
            <a:bodyPr wrap="square" lIns="36000" rIns="36000" rtlCol="0">
              <a:spAutoFit/>
            </a:bodyPr>
            <a:lstStyle/>
            <a:p>
              <a:r>
                <a:rPr lang="en-GB" sz="1000" b="1" dirty="0"/>
                <a:t>Planification de la production et de la maintenance</a:t>
              </a:r>
            </a:p>
          </p:txBody>
        </p:sp>
      </p:grpSp>
      <p:sp>
        <p:nvSpPr>
          <p:cNvPr id="33" name="TextBox 32">
            <a:extLst>
              <a:ext uri="{FF2B5EF4-FFF2-40B4-BE49-F238E27FC236}">
                <a16:creationId xmlns:a16="http://schemas.microsoft.com/office/drawing/2014/main" id="{EBBA698C-A4B5-4A45-A331-924AE64DAAE7}"/>
              </a:ext>
            </a:extLst>
          </p:cNvPr>
          <p:cNvSpPr txBox="1"/>
          <p:nvPr/>
        </p:nvSpPr>
        <p:spPr>
          <a:xfrm>
            <a:off x="2541057" y="4350439"/>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spTree>
    <p:extLst>
      <p:ext uri="{BB962C8B-B14F-4D97-AF65-F5344CB8AC3E}">
        <p14:creationId xmlns:p14="http://schemas.microsoft.com/office/powerpoint/2010/main" val="270874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5548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373714"/>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13.1.3 La charge nette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937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Le défi de </a:t>
            </a:r>
            <a:r>
              <a:rPr lang="en-GB" sz="4400" dirty="0" err="1">
                <a:latin typeface="Open Sans"/>
                <a:ea typeface="Open Sans" panose="020B0606030504020204" pitchFamily="34" charset="0"/>
                <a:cs typeface="Open Sans" panose="020B0606030504020204" pitchFamily="34" charset="0"/>
                <a:sym typeface="Bodoni SvtyTwo ITC TT-Book"/>
              </a:rPr>
              <a:t>l'intégration</a:t>
            </a:r>
            <a:r>
              <a:rPr lang="en-GB" sz="4400" dirty="0">
                <a:latin typeface="Open Sans"/>
                <a:ea typeface="Open Sans" panose="020B0606030504020204" pitchFamily="34" charset="0"/>
                <a:cs typeface="Open Sans" panose="020B0606030504020204" pitchFamily="34" charset="0"/>
                <a:sym typeface="Bodoni SvtyTwo ITC TT-Book"/>
              </a:rPr>
              <a:t> des ÉRV</a:t>
            </a:r>
          </a:p>
        </p:txBody>
      </p:sp>
      <p:sp>
        <p:nvSpPr>
          <p:cNvPr id="7" name="Text Placeholder 1">
            <a:extLst>
              <a:ext uri="{FF2B5EF4-FFF2-40B4-BE49-F238E27FC236}">
                <a16:creationId xmlns:a16="http://schemas.microsoft.com/office/drawing/2014/main" id="{324AA4DD-D3D1-46B6-9514-A3460EF3CEC9}"/>
              </a:ext>
            </a:extLst>
          </p:cNvPr>
          <p:cNvSpPr txBox="1">
            <a:spLocks/>
          </p:cNvSpPr>
          <p:nvPr/>
        </p:nvSpPr>
        <p:spPr>
          <a:xfrm>
            <a:off x="777484" y="2298014"/>
            <a:ext cx="5074485" cy="389595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Open Sans"/>
                <a:ea typeface="Open Sans" panose="020B0606030504020204" pitchFamily="34" charset="0"/>
                <a:cs typeface="Open Sans" panose="020B0606030504020204" pitchFamily="34" charset="0"/>
              </a:rPr>
              <a:t>La charge nette est la demande d'électricité après la prise en compte de la production renouvelable variable.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À mesure que la part des énergies renouvelables augmente, la différence entre la demande d'électricité et la charge nette s'accroît. </a:t>
            </a:r>
            <a:endParaRPr lang="en-GB" sz="2000" dirty="0">
              <a:latin typeface="Open Sans" panose="020B0606030504020204" pitchFamily="34" charset="0"/>
              <a:ea typeface="Open Sans" panose="020B0606030504020204" pitchFamily="34" charset="0"/>
              <a:cs typeface="Open Sans" panose="020B0606030504020204" pitchFamily="34" charset="0"/>
            </a:endParaRPr>
          </a:p>
          <a:p>
            <a:r>
              <a:rPr lang="en-GB" sz="2000" dirty="0">
                <a:latin typeface="Open Sans"/>
                <a:ea typeface="Open Sans" panose="020B0606030504020204" pitchFamily="34" charset="0"/>
                <a:cs typeface="Open Sans" panose="020B0606030504020204" pitchFamily="34" charset="0"/>
                <a:sym typeface="Arial"/>
              </a:rPr>
              <a:t>Le défi de l'équilibrage sera à son </a:t>
            </a:r>
            <a:r>
              <a:rPr lang="en-GB" sz="2000" dirty="0" err="1">
                <a:latin typeface="Open Sans"/>
                <a:ea typeface="Open Sans" panose="020B0606030504020204" pitchFamily="34" charset="0"/>
                <a:cs typeface="Open Sans" panose="020B0606030504020204" pitchFamily="34" charset="0"/>
                <a:sym typeface="Arial"/>
              </a:rPr>
              <a:t>niveau</a:t>
            </a:r>
            <a:r>
              <a:rPr lang="en-GB" sz="2000" dirty="0">
                <a:latin typeface="Open Sans"/>
                <a:ea typeface="Open Sans" panose="020B0606030504020204" pitchFamily="34" charset="0"/>
                <a:cs typeface="Open Sans" panose="020B0606030504020204" pitchFamily="34" charset="0"/>
                <a:sym typeface="Arial"/>
              </a:rPr>
              <a:t> maximal lorsque la demande d'électricité et la production des centrales électriques variables évoluent simultanément dans des directions opposées.</a:t>
            </a:r>
            <a:endParaRPr lang="en-GB" sz="20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1969" y="2642905"/>
            <a:ext cx="5634057" cy="2923590"/>
          </a:xfrm>
          <a:prstGeom prst="rect">
            <a:avLst/>
          </a:prstGeom>
        </p:spPr>
      </p:pic>
      <p:sp>
        <p:nvSpPr>
          <p:cNvPr id="12" name="TextBox 11">
            <a:extLst>
              <a:ext uri="{FF2B5EF4-FFF2-40B4-BE49-F238E27FC236}">
                <a16:creationId xmlns:a16="http://schemas.microsoft.com/office/drawing/2014/main" id="{EBBA698C-A4B5-4A45-A331-924AE64DAAE7}"/>
              </a:ext>
            </a:extLst>
          </p:cNvPr>
          <p:cNvSpPr txBox="1"/>
          <p:nvPr/>
        </p:nvSpPr>
        <p:spPr>
          <a:xfrm>
            <a:off x="6265449" y="5599524"/>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2020a</a:t>
            </a:r>
          </a:p>
        </p:txBody>
      </p:sp>
    </p:spTree>
    <p:extLst>
      <p:ext uri="{BB962C8B-B14F-4D97-AF65-F5344CB8AC3E}">
        <p14:creationId xmlns:p14="http://schemas.microsoft.com/office/powerpoint/2010/main" val="401355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907997" y="1112103"/>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13.1.4 Principaux </a:t>
            </a:r>
            <a:r>
              <a:rPr lang="en-ZA"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défis en matière d'</a:t>
            </a:r>
            <a:r>
              <a:rPr lang="en-GB" sz="2000" b="1" dirty="0">
                <a:solidFill>
                  <a:schemeClr val="accent1">
                    <a:lumMod val="60000"/>
                    <a:lumOff val="40000"/>
                  </a:schemeClr>
                </a:solidFill>
                <a:latin typeface="Open Sans"/>
                <a:ea typeface="Open Sans" panose="020B0606030504020204" pitchFamily="34" charset="0"/>
                <a:cs typeface="Open Sans" panose="020B0606030504020204" pitchFamily="34" charset="0"/>
              </a:rPr>
              <a:t>intégration  </a:t>
            </a: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907997" y="-338312"/>
            <a:ext cx="974426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Le défi de </a:t>
            </a:r>
            <a:r>
              <a:rPr lang="en-GB" sz="4400" dirty="0" err="1">
                <a:latin typeface="Open Sans"/>
                <a:ea typeface="Open Sans" panose="020B0606030504020204" pitchFamily="34" charset="0"/>
                <a:cs typeface="Open Sans" panose="020B0606030504020204" pitchFamily="34" charset="0"/>
                <a:sym typeface="Bodoni SvtyTwo ITC TT-Book"/>
              </a:rPr>
              <a:t>l'intégration</a:t>
            </a:r>
            <a:r>
              <a:rPr lang="en-GB" sz="4400" dirty="0">
                <a:latin typeface="Open Sans"/>
                <a:ea typeface="Open Sans" panose="020B0606030504020204" pitchFamily="34" charset="0"/>
                <a:cs typeface="Open Sans" panose="020B0606030504020204" pitchFamily="34" charset="0"/>
                <a:sym typeface="Bodoni SvtyTwo ITC TT-Book"/>
              </a:rPr>
              <a:t> des ÉRV</a:t>
            </a:r>
          </a:p>
        </p:txBody>
      </p:sp>
      <p:sp>
        <p:nvSpPr>
          <p:cNvPr id="12" name="TextBox 11">
            <a:extLst>
              <a:ext uri="{FF2B5EF4-FFF2-40B4-BE49-F238E27FC236}">
                <a16:creationId xmlns:a16="http://schemas.microsoft.com/office/drawing/2014/main" id="{EBBA698C-A4B5-4A45-A331-924AE64DAAE7}"/>
              </a:ext>
            </a:extLst>
          </p:cNvPr>
          <p:cNvSpPr txBox="1"/>
          <p:nvPr/>
        </p:nvSpPr>
        <p:spPr>
          <a:xfrm>
            <a:off x="5594172" y="6033598"/>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pic>
        <p:nvPicPr>
          <p:cNvPr id="11" name="Picture 10">
            <a:extLst>
              <a:ext uri="{FF2B5EF4-FFF2-40B4-BE49-F238E27FC236}">
                <a16:creationId xmlns:a16="http://schemas.microsoft.com/office/drawing/2014/main" id="{9B90CED0-3EC0-4598-A063-83B7A277E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059" y="1643792"/>
            <a:ext cx="6535435" cy="4084608"/>
          </a:xfrm>
          <a:prstGeom prst="rect">
            <a:avLst/>
          </a:prstGeom>
        </p:spPr>
      </p:pic>
      <p:sp>
        <p:nvSpPr>
          <p:cNvPr id="13" name="TextBox 12"/>
          <p:cNvSpPr txBox="1"/>
          <p:nvPr/>
        </p:nvSpPr>
        <p:spPr>
          <a:xfrm>
            <a:off x="332509" y="1692116"/>
            <a:ext cx="4766370" cy="4985980"/>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Surproduction et évitement de la réduction de </a:t>
            </a:r>
            <a:r>
              <a:rPr lang="en-GB" sz="2000" dirty="0" err="1">
                <a:latin typeface="Open Sans" panose="020B0606030504020204" pitchFamily="34" charset="0"/>
                <a:ea typeface="Open Sans" panose="020B0606030504020204" pitchFamily="34" charset="0"/>
                <a:cs typeface="Open Sans" panose="020B0606030504020204" pitchFamily="34" charset="0"/>
              </a:rPr>
              <a:t>l’ÉRV</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Augmentation du taux de montée en puissance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Augmentation de la plage de rampe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Incertitude et erreurs de prévision</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Stabilité du système et respect des exigences en matière d'inertie</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Tree>
    <p:extLst>
      <p:ext uri="{BB962C8B-B14F-4D97-AF65-F5344CB8AC3E}">
        <p14:creationId xmlns:p14="http://schemas.microsoft.com/office/powerpoint/2010/main" val="148840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1006851" y="1076441"/>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13.1.5 Principaux défis en matière d'intégration</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556043"/>
            <a:ext cx="10888779" cy="138939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13.1 Le défi de </a:t>
            </a:r>
            <a:r>
              <a:rPr lang="en-GB" sz="4400" dirty="0" err="1">
                <a:latin typeface="Open Sans"/>
                <a:ea typeface="Open Sans" panose="020B0606030504020204" pitchFamily="34" charset="0"/>
                <a:cs typeface="Open Sans" panose="020B0606030504020204" pitchFamily="34" charset="0"/>
                <a:sym typeface="Bodoni SvtyTwo ITC TT-Book"/>
              </a:rPr>
              <a:t>l'intégration</a:t>
            </a:r>
            <a:r>
              <a:rPr lang="en-GB" sz="4400" dirty="0">
                <a:latin typeface="Open Sans"/>
                <a:ea typeface="Open Sans" panose="020B0606030504020204" pitchFamily="34" charset="0"/>
                <a:cs typeface="Open Sans" panose="020B0606030504020204" pitchFamily="34" charset="0"/>
                <a:sym typeface="Bodoni SvtyTwo ITC TT-Book"/>
              </a:rPr>
              <a:t> des </a:t>
            </a:r>
            <a:r>
              <a:rPr lang="fr-CA" sz="4400" dirty="0">
                <a:latin typeface="Open Sans"/>
                <a:ea typeface="Open Sans" panose="020B0606030504020204" pitchFamily="34" charset="0"/>
                <a:cs typeface="Open Sans" panose="020B0606030504020204" pitchFamily="34" charset="0"/>
                <a:sym typeface="Bodoni SvtyTwo ITC TT-Book"/>
              </a:rPr>
              <a:t>É</a:t>
            </a:r>
            <a:r>
              <a:rPr lang="en-GB" sz="4400" dirty="0">
                <a:latin typeface="Open Sans"/>
                <a:ea typeface="Open Sans" panose="020B0606030504020204" pitchFamily="34" charset="0"/>
                <a:cs typeface="Open Sans" panose="020B0606030504020204" pitchFamily="34" charset="0"/>
                <a:sym typeface="Bodoni SvtyTwo ITC TT-Book"/>
              </a:rPr>
              <a:t>RV</a:t>
            </a:r>
          </a:p>
        </p:txBody>
      </p:sp>
      <p:sp>
        <p:nvSpPr>
          <p:cNvPr id="10" name="TextBox 9"/>
          <p:cNvSpPr txBox="1"/>
          <p:nvPr/>
        </p:nvSpPr>
        <p:spPr>
          <a:xfrm>
            <a:off x="387293" y="1881635"/>
            <a:ext cx="5254970" cy="4524315"/>
          </a:xfrm>
          <a:prstGeom prst="rect">
            <a:avLst/>
          </a:prstGeom>
          <a:noFill/>
        </p:spPr>
        <p:txBody>
          <a:bodyPr wrap="square" rtlCol="0">
            <a:spAutoFit/>
          </a:bodyPr>
          <a:lstStyle/>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Surproduction et évitement de la réduction de l'ERV</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Augmentation du taux de montée en puissance</a:t>
            </a:r>
          </a:p>
          <a:p>
            <a:pPr marL="542925" indent="-542925">
              <a:lnSpc>
                <a:spcPct val="150000"/>
              </a:lnSpc>
              <a:buFont typeface="Wingdings" panose="05000000000000000000" pitchFamily="2" charset="2"/>
              <a:buChar char="Ø"/>
            </a:pPr>
            <a:r>
              <a:rPr lang="en-GB" sz="20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Augmentation de la plage de rampe</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Incertitude et erreurs de prévision</a:t>
            </a:r>
          </a:p>
          <a:p>
            <a:pPr marL="542925" indent="-542925">
              <a:lnSpc>
                <a:spcPct val="150000"/>
              </a:lnSpc>
              <a:buFont typeface="Wingdings" panose="05000000000000000000" pitchFamily="2" charset="2"/>
              <a:buChar char="Ø"/>
            </a:pPr>
            <a:r>
              <a:rPr lang="en-GB" sz="2000" dirty="0">
                <a:latin typeface="Open Sans" panose="020B0606030504020204" pitchFamily="34" charset="0"/>
                <a:ea typeface="Open Sans" panose="020B0606030504020204" pitchFamily="34" charset="0"/>
                <a:cs typeface="Open Sans" panose="020B0606030504020204" pitchFamily="34" charset="0"/>
              </a:rPr>
              <a:t>Stabilité du système et respect des exigences en matière d'inertie</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endParaRPr lang="en-GB" dirty="0"/>
          </a:p>
        </p:txBody>
      </p:sp>
      <p:sp>
        <p:nvSpPr>
          <p:cNvPr id="14" name="TextBox 13">
            <a:extLst>
              <a:ext uri="{FF2B5EF4-FFF2-40B4-BE49-F238E27FC236}">
                <a16:creationId xmlns:a16="http://schemas.microsoft.com/office/drawing/2014/main" id="{EBBA698C-A4B5-4A45-A331-924AE64DAAE7}"/>
              </a:ext>
            </a:extLst>
          </p:cNvPr>
          <p:cNvSpPr txBox="1"/>
          <p:nvPr/>
        </p:nvSpPr>
        <p:spPr>
          <a:xfrm>
            <a:off x="5297610" y="6007501"/>
            <a:ext cx="4159302"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dirty="0">
                <a:solidFill>
                  <a:schemeClr val="bg2">
                    <a:lumMod val="50000"/>
                  </a:schemeClr>
                </a:solidFill>
                <a:latin typeface="Open Sans"/>
              </a:rPr>
              <a:t>Source :</a:t>
            </a:r>
            <a:r>
              <a:rPr lang="en-US" sz="1100" dirty="0">
                <a:solidFill>
                  <a:schemeClr val="bg2">
                    <a:lumMod val="50000"/>
                  </a:schemeClr>
                </a:solidFill>
                <a:latin typeface="Open Sans"/>
              </a:rPr>
              <a:t> IRENA 2018a</a:t>
            </a:r>
          </a:p>
        </p:txBody>
      </p:sp>
      <p:pic>
        <p:nvPicPr>
          <p:cNvPr id="12" name="Picture 11">
            <a:extLst>
              <a:ext uri="{FF2B5EF4-FFF2-40B4-BE49-F238E27FC236}">
                <a16:creationId xmlns:a16="http://schemas.microsoft.com/office/drawing/2014/main" id="{99CF4B4E-C805-49B9-A1E6-1E0E4E923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0160" y="1881635"/>
            <a:ext cx="6182545" cy="3720782"/>
          </a:xfrm>
          <a:prstGeom prst="rect">
            <a:avLst/>
          </a:prstGeom>
        </p:spPr>
      </p:pic>
    </p:spTree>
    <p:extLst>
      <p:ext uri="{BB962C8B-B14F-4D97-AF65-F5344CB8AC3E}">
        <p14:creationId xmlns:p14="http://schemas.microsoft.com/office/powerpoint/2010/main" val="2592404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Nom du cours</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735496" y="4391402"/>
            <a:ext cx="5801228" cy="1323439"/>
          </a:xfrm>
          <a:prstGeom prst="rect">
            <a:avLst/>
          </a:prstGeom>
          <a:noFill/>
        </p:spPr>
        <p:txBody>
          <a:bodyPr wrap="square" rtlCol="0" anchor="b">
            <a:spAutoFit/>
          </a:bodyPr>
          <a:lstStyle/>
          <a:p>
            <a:r>
              <a:rPr lang="en-ZA" sz="4000" b="1">
                <a:latin typeface="Open Sans ExtraBold" panose="020B0606030504020204" pitchFamily="34" charset="0"/>
                <a:ea typeface="Open Sans ExtraBold" panose="020B0606030504020204" pitchFamily="34" charset="0"/>
                <a:cs typeface="Open Sans ExtraBold" panose="020B0606030504020204" pitchFamily="34" charset="0"/>
              </a:rPr>
              <a:t>NUMÉRO ET NOM DE LA MINI CONFÉRENCE</a:t>
            </a:r>
            <a:endParaRPr lang="en-US" sz="8800" b="1">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conférence Objectif d'apprentissage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F5E45B2B-0ACF-1146-83DF-4C27539A76BC}"/>
              </a:ext>
            </a:extLst>
          </p:cNvPr>
          <p:cNvPicPr>
            <a:picLocks noChangeAspect="1"/>
          </p:cNvPicPr>
          <p:nvPr/>
        </p:nvPicPr>
        <p:blipFill>
          <a:blip r:embed="rId3"/>
          <a:srcRect/>
          <a:stretch/>
        </p:blipFill>
        <p:spPr>
          <a:xfrm>
            <a:off x="0" y="679"/>
            <a:ext cx="12192000" cy="6858000"/>
          </a:xfrm>
          <a:prstGeom prst="rect">
            <a:avLst/>
          </a:prstGeom>
        </p:spPr>
      </p:pic>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 name="Title 10">
            <a:extLst>
              <a:ext uri="{FF2B5EF4-FFF2-40B4-BE49-F238E27FC236}">
                <a16:creationId xmlns:a16="http://schemas.microsoft.com/office/drawing/2014/main" id="{E3F33BE3-7756-EF44-9269-DDA634DF88BE}"/>
              </a:ext>
            </a:extLst>
          </p:cNvPr>
          <p:cNvSpPr txBox="1">
            <a:spLocks/>
          </p:cNvSpPr>
          <p:nvPr/>
        </p:nvSpPr>
        <p:spPr>
          <a:xfrm>
            <a:off x="887215" y="8748"/>
            <a:ext cx="7651304"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rPr>
              <a:t>Cours 13.1 Références</a:t>
            </a:r>
          </a:p>
        </p:txBody>
      </p:sp>
      <p:sp>
        <p:nvSpPr>
          <p:cNvPr id="2" name="TextBox 1">
            <a:extLst>
              <a:ext uri="{FF2B5EF4-FFF2-40B4-BE49-F238E27FC236}">
                <a16:creationId xmlns:a16="http://schemas.microsoft.com/office/drawing/2014/main" id="{FAF90D44-5101-4EC2-B9CE-EAF183347C86}"/>
              </a:ext>
            </a:extLst>
          </p:cNvPr>
          <p:cNvSpPr txBox="1"/>
          <p:nvPr/>
        </p:nvSpPr>
        <p:spPr>
          <a:xfrm>
            <a:off x="887215" y="1590635"/>
            <a:ext cx="10624517"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(2019a), "Global energy transformation : Une feuille de route pour 2050" (édition 2019), Agence internationale pour les énergies renouvelables,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rPr>
              <a:t>www.irena.org/publications/2019/Apr/Global-energy-transformation-A-roadmap-to-2050-2019Edition</a:t>
            </a: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AIE (2011), "Harnessing Variable Renewables : a guide to balancing Challenge" (2011), Agence internationale de l'énergie (AIE). </a:t>
            </a:r>
            <a:r>
              <a:rPr lang="en-GB" sz="1600" dirty="0">
                <a:latin typeface="Open Sans" panose="020B0606030504020204" pitchFamily="34" charset="0"/>
                <a:ea typeface="Open Sans" panose="020B0606030504020204" pitchFamily="34" charset="0"/>
                <a:cs typeface="Open Sans" panose="020B0606030504020204" pitchFamily="34" charset="0"/>
                <a:hlinkClick r:id="rId5"/>
              </a:rPr>
              <a:t>https://www.oecd.org/publications/harnessing-variable-renewables-9789264111394-en.htm</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AIE (2020), "Power system in transition, Challenges and opportunities ahead for electricity security", 2020, Agence internationale de l'énergie (AIE) </a:t>
            </a:r>
            <a:r>
              <a:rPr lang="en-GB" sz="1600" dirty="0">
                <a:latin typeface="Open Sans" panose="020B0606030504020204" pitchFamily="34" charset="0"/>
                <a:ea typeface="Open Sans" panose="020B0606030504020204" pitchFamily="34" charset="0"/>
                <a:cs typeface="Open Sans" panose="020B0606030504020204" pitchFamily="34" charset="0"/>
                <a:hlinkClick r:id="rId6"/>
              </a:rPr>
              <a:t>https://www.iea.org/reports/power-systems-in-transition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(2018a), "Power system flexibility for the energy transition, Part I : Overview for policy makers", 2018, Agence internationale pour les énergies renouvelables, Abu Dhabi, </a:t>
            </a:r>
            <a:r>
              <a:rPr lang="en-GB" sz="1600" dirty="0">
                <a:latin typeface="Open Sans" panose="020B0606030504020204" pitchFamily="34" charset="0"/>
                <a:ea typeface="Open Sans" panose="020B0606030504020204" pitchFamily="34" charset="0"/>
                <a:cs typeface="Open Sans" panose="020B0606030504020204" pitchFamily="34" charset="0"/>
                <a:hlinkClick r:id="rId7"/>
              </a:rPr>
              <a:t>https://www.irena.org/publications/2018/Nov/Power-system-flexibility-for-the-energy-transition.</a:t>
            </a: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en-GB"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en-GB" sz="1600" dirty="0">
                <a:latin typeface="Open Sans" panose="020B0606030504020204" pitchFamily="34" charset="0"/>
                <a:ea typeface="Open Sans" panose="020B0606030504020204" pitchFamily="34" charset="0"/>
                <a:cs typeface="Open Sans" panose="020B0606030504020204" pitchFamily="34" charset="0"/>
              </a:rPr>
              <a:t>IRENA (2019b), " Solution to integrate high shares of variable renewable energy " (2019), Agence internationale pour les énergies renouvelables, Abu Dhabi, </a:t>
            </a:r>
            <a:r>
              <a:rPr lang="en-GB" sz="1600" u="sng"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https://www.irena.org/publications/2019/Jun/Solutions-to-integrate-high-shares-of-variable-renewable-energy.</a:t>
            </a:r>
          </a:p>
          <a:p>
            <a:pPr marL="271463"/>
            <a:endParaRPr lang="en-GB" sz="1600" dirty="0"/>
          </a:p>
          <a:p>
            <a:pPr marL="263525"/>
            <a:endParaRPr lang="en-GB" sz="1600" u="sng" dirty="0">
              <a:solidFill>
                <a:schemeClr val="accent1">
                  <a:lumMod val="75000"/>
                </a:schemeClr>
              </a:solidFill>
            </a:endParaRPr>
          </a:p>
          <a:p>
            <a:endParaRPr lang="en-GB" dirty="0"/>
          </a:p>
          <a:p>
            <a:r>
              <a:rPr lang="en-GB" dirty="0"/>
              <a:t> </a:t>
            </a:r>
          </a:p>
        </p:txBody>
      </p:sp>
    </p:spTree>
    <p:extLst>
      <p:ext uri="{BB962C8B-B14F-4D97-AF65-F5344CB8AC3E}">
        <p14:creationId xmlns:p14="http://schemas.microsoft.com/office/powerpoint/2010/main" val="37798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217517"/>
            <a:ext cx="6217920" cy="400110"/>
          </a:xfrm>
          <a:prstGeom prst="rect">
            <a:avLst/>
          </a:prstGeom>
        </p:spPr>
        <p:txBody>
          <a:bodyPr wrap="square" lIns="91440" tIns="45720" rIns="91440" bIns="45720" anchor="t">
            <a:spAutoFit/>
          </a:bodyPr>
          <a:lstStyle/>
          <a:p>
            <a:pPr>
              <a:spcAft>
                <a:spcPts val="1200"/>
              </a:spcAft>
            </a:pPr>
            <a:r>
              <a:rPr lang="en-GB"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13.2.1 Flexibilité du système électrique</a:t>
            </a:r>
            <a:endPar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01324" y="-408666"/>
            <a:ext cx="10589352" cy="13792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13.2 Flexibilité du système électrique</a:t>
            </a:r>
          </a:p>
        </p:txBody>
      </p:sp>
      <p:sp>
        <p:nvSpPr>
          <p:cNvPr id="11" name="Google Shape;126;p18">
            <a:extLst>
              <a:ext uri="{FF2B5EF4-FFF2-40B4-BE49-F238E27FC236}">
                <a16:creationId xmlns:a16="http://schemas.microsoft.com/office/drawing/2014/main" id="{3EDA4906-1E5B-4306-8D11-C30B48BBA9F1}"/>
              </a:ext>
            </a:extLst>
          </p:cNvPr>
          <p:cNvSpPr txBox="1">
            <a:spLocks/>
          </p:cNvSpPr>
          <p:nvPr/>
        </p:nvSpPr>
        <p:spPr>
          <a:xfrm>
            <a:off x="392360" y="2058996"/>
            <a:ext cx="10589352" cy="837092"/>
          </a:xfrm>
          <a:prstGeom prst="rect">
            <a:avLst/>
          </a:prstGeom>
        </p:spPr>
        <p:txBody>
          <a:bodyPr spcFirstLastPara="1" vert="horz" wrap="square" lIns="91425" tIns="91425" rIns="91425" bIns="91425"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Open Sans" panose="020B0606030504020204" pitchFamily="34" charset="0"/>
                <a:ea typeface="Open Sans" panose="020B0606030504020204" pitchFamily="34" charset="0"/>
                <a:cs typeface="Open Sans" panose="020B0606030504020204" pitchFamily="34" charset="0"/>
              </a:rPr>
              <a:t>     La flexibilité du système électrique se </a:t>
            </a:r>
            <a:r>
              <a:rPr lang="en-US" sz="2000" dirty="0" err="1">
                <a:latin typeface="Open Sans" panose="020B0606030504020204" pitchFamily="34" charset="0"/>
                <a:ea typeface="Open Sans" panose="020B0606030504020204" pitchFamily="34" charset="0"/>
                <a:cs typeface="Open Sans" panose="020B0606030504020204" pitchFamily="34" charset="0"/>
              </a:rPr>
              <a:t>réfère</a:t>
            </a:r>
            <a:r>
              <a:rPr lang="en-US" sz="2000" dirty="0">
                <a:latin typeface="Open Sans" panose="020B0606030504020204" pitchFamily="34" charset="0"/>
                <a:ea typeface="Open Sans" panose="020B0606030504020204" pitchFamily="34" charset="0"/>
                <a:cs typeface="Open Sans" panose="020B0606030504020204" pitchFamily="34" charset="0"/>
              </a:rPr>
              <a:t> à:</a:t>
            </a:r>
          </a:p>
        </p:txBody>
      </p:sp>
      <p:sp>
        <p:nvSpPr>
          <p:cNvPr id="12" name="Rectangle 11">
            <a:extLst>
              <a:ext uri="{FF2B5EF4-FFF2-40B4-BE49-F238E27FC236}">
                <a16:creationId xmlns:a16="http://schemas.microsoft.com/office/drawing/2014/main" id="{4E05CEAB-CD76-44D0-95B2-3A56D3C959A1}"/>
              </a:ext>
            </a:extLst>
          </p:cNvPr>
          <p:cNvSpPr/>
          <p:nvPr/>
        </p:nvSpPr>
        <p:spPr>
          <a:xfrm>
            <a:off x="887215" y="4932597"/>
            <a:ext cx="10270936" cy="707886"/>
          </a:xfrm>
          <a:prstGeom prst="rect">
            <a:avLst/>
          </a:prstGeom>
        </p:spPr>
        <p:txBody>
          <a:bodyPr wrap="square">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La flexibilité est mesurée en termes de mégawatts (MW) disponibles pour l'augmentation et la diminution de la puissance au fil du temps.</a:t>
            </a:r>
          </a:p>
        </p:txBody>
      </p:sp>
      <p:sp>
        <p:nvSpPr>
          <p:cNvPr id="4" name="Rectangle: Rounded Corners 3">
            <a:extLst>
              <a:ext uri="{FF2B5EF4-FFF2-40B4-BE49-F238E27FC236}">
                <a16:creationId xmlns:a16="http://schemas.microsoft.com/office/drawing/2014/main" id="{1D40D6BD-B27C-43ED-9BEE-EA3A6B2224B8}"/>
              </a:ext>
            </a:extLst>
          </p:cNvPr>
          <p:cNvSpPr/>
          <p:nvPr/>
        </p:nvSpPr>
        <p:spPr>
          <a:xfrm>
            <a:off x="887215" y="3145794"/>
            <a:ext cx="9883851" cy="1557866"/>
          </a:xfrm>
          <a:prstGeom prst="roundRect">
            <a:avLst>
              <a:gd name="adj" fmla="val 10322"/>
            </a:avLst>
          </a:prstGeom>
          <a:solidFill>
            <a:srgbClr val="DEFE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Open Sans"/>
                <a:ea typeface="Open Sans" panose="020B0606030504020204" pitchFamily="34" charset="0"/>
                <a:cs typeface="Open Sans" panose="020B0606030504020204" pitchFamily="34" charset="0"/>
              </a:rPr>
              <a:t> ”La capacité d'un réseau électrique à gérer de manière fiable et rentable la variabilité et l'incertitude de la demande et de l'offre sur toutes les échelles de temps </a:t>
            </a:r>
            <a:r>
              <a:rPr lang="en-US" sz="2400" dirty="0" err="1">
                <a:solidFill>
                  <a:schemeClr val="tx1"/>
                </a:solidFill>
                <a:latin typeface="Open Sans"/>
                <a:ea typeface="Open Sans" panose="020B0606030504020204" pitchFamily="34" charset="0"/>
                <a:cs typeface="Open Sans" panose="020B0606030504020204" pitchFamily="34" charset="0"/>
              </a:rPr>
              <a:t>pertinentes</a:t>
            </a:r>
            <a:r>
              <a:rPr lang="en-US" sz="2400" dirty="0">
                <a:solidFill>
                  <a:schemeClr val="tx1"/>
                </a:solidFill>
                <a:latin typeface="Open Sans"/>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67791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58E951D5-CE1D-4509-BD13-848C17BB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F587A4-2E70-45EC-BE7D-17F9D27F3F2F}">
  <ds:schemaRefs>
    <ds:schemaRef ds:uri="http://schemas.microsoft.com/office/2006/metadata/properties"/>
    <ds:schemaRef ds:uri="35b8b66e-5759-43c1-a138-f967a8bf5a20"/>
    <ds:schemaRef ds:uri="http://purl.org/dc/terms/"/>
    <ds:schemaRef ds:uri="http://schemas.microsoft.com/office/2006/documentManagement/types"/>
    <ds:schemaRef ds:uri="0b696a8a-ab1a-459b-a09e-44df7cbe9330"/>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8033</TotalTime>
  <Words>9374</Words>
  <Application>Microsoft Office PowerPoint</Application>
  <PresentationFormat>Widescreen</PresentationFormat>
  <Paragraphs>531</Paragraphs>
  <Slides>27</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Open Sans</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keywords>, docId:DD7A8814BC45F96070D8DE8DC2E753C0</cp:keywords>
  <cp:lastModifiedBy>Ashutosh.Bhagurkar</cp:lastModifiedBy>
  <cp:revision>550</cp:revision>
  <dcterms:created xsi:type="dcterms:W3CDTF">2021-02-10T16:48:02Z</dcterms:created>
  <dcterms:modified xsi:type="dcterms:W3CDTF">2025-03-19T16:35:22Z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