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comment1.xml" ContentType="application/vnd.openxmlformats-officedocument.presentationml.comments+xml"/>
  <Override PartName="/ppt/notesSlides/notesSlide11.xml" ContentType="application/vnd.openxmlformats-officedocument.presentationml.notesSlide+xml"/>
  <Override PartName="/ppt/comments/comment2.xml" ContentType="application/vnd.openxmlformats-officedocument.presentationml.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1"/>
  </p:notesMasterIdLst>
  <p:sldIdLst>
    <p:sldId id="256" r:id="rId5"/>
    <p:sldId id="257" r:id="rId6"/>
    <p:sldId id="263" r:id="rId7"/>
    <p:sldId id="264" r:id="rId8"/>
    <p:sldId id="265" r:id="rId9"/>
    <p:sldId id="266" r:id="rId10"/>
    <p:sldId id="267" r:id="rId11"/>
    <p:sldId id="283" r:id="rId12"/>
    <p:sldId id="272" r:id="rId13"/>
    <p:sldId id="271" r:id="rId14"/>
    <p:sldId id="270" r:id="rId15"/>
    <p:sldId id="269" r:id="rId16"/>
    <p:sldId id="268" r:id="rId17"/>
    <p:sldId id="284" r:id="rId18"/>
    <p:sldId id="289" r:id="rId19"/>
    <p:sldId id="290" r:id="rId20"/>
    <p:sldId id="291" r:id="rId21"/>
    <p:sldId id="292" r:id="rId22"/>
    <p:sldId id="293" r:id="rId23"/>
    <p:sldId id="282" r:id="rId24"/>
    <p:sldId id="281" r:id="rId25"/>
    <p:sldId id="280" r:id="rId26"/>
    <p:sldId id="279" r:id="rId27"/>
    <p:sldId id="278" r:id="rId28"/>
    <p:sldId id="286" r:id="rId29"/>
    <p:sldId id="288"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3LL93qkeUxeHaLYh2XdgIQ==" hashData="LkOI5ED+KrHVjvZAoaiwgEWlPGGUOW3RUli289UWVbNBctxX9brGMFwTTvpNJ+2Nrpc5netS4g6UQeiV2dQBjw=="/>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Yoselyn Seas" initials="YS" lastIdx="2" clrIdx="0">
    <p:extLst>
      <p:ext uri="{19B8F6BF-5375-455C-9EA6-DF929625EA0E}">
        <p15:presenceInfo xmlns:p15="http://schemas.microsoft.com/office/powerpoint/2012/main" userId="a142b7270f99387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2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255" autoAdjust="0"/>
    <p:restoredTop sz="85509" autoAdjust="0"/>
  </p:normalViewPr>
  <p:slideViewPr>
    <p:cSldViewPr snapToGrid="0">
      <p:cViewPr varScale="1">
        <p:scale>
          <a:sx n="73" d="100"/>
          <a:sy n="73" d="100"/>
        </p:scale>
        <p:origin x="624" y="43"/>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lington, Lucy" userId="0c3dcd08-4988-403f-8eba-f42e59c87b71" providerId="ADAL" clId="{B001DA51-B748-4578-B5DB-9517535067F5}"/>
    <pc:docChg chg="custSel modSld">
      <pc:chgData name="Allington, Lucy" userId="0c3dcd08-4988-403f-8eba-f42e59c87b71" providerId="ADAL" clId="{B001DA51-B748-4578-B5DB-9517535067F5}" dt="2021-03-24T11:58:08.965" v="39" actId="20577"/>
      <pc:docMkLst>
        <pc:docMk/>
      </pc:docMkLst>
      <pc:sldChg chg="modSp mod">
        <pc:chgData name="Allington, Lucy" userId="0c3dcd08-4988-403f-8eba-f42e59c87b71" providerId="ADAL" clId="{B001DA51-B748-4578-B5DB-9517535067F5}" dt="2021-03-24T11:58:08.965" v="39" actId="20577"/>
        <pc:sldMkLst>
          <pc:docMk/>
          <pc:sldMk cId="2559802330" sldId="256"/>
        </pc:sldMkLst>
        <pc:spChg chg="mod">
          <ac:chgData name="Allington, Lucy" userId="0c3dcd08-4988-403f-8eba-f42e59c87b71" providerId="ADAL" clId="{B001DA51-B748-4578-B5DB-9517535067F5}" dt="2021-03-24T11:58:08.965" v="39" actId="20577"/>
          <ac:spMkLst>
            <pc:docMk/>
            <pc:sldMk cId="2559802330" sldId="256"/>
            <ac:spMk id="6" creationId="{99DEA05E-3DE2-714D-9D7C-D14D82DB9D79}"/>
          </ac:spMkLst>
        </pc:spChg>
      </pc:sldChg>
      <pc:sldChg chg="modSp mod">
        <pc:chgData name="Allington, Lucy" userId="0c3dcd08-4988-403f-8eba-f42e59c87b71" providerId="ADAL" clId="{B001DA51-B748-4578-B5DB-9517535067F5}" dt="2021-03-24T11:47:45.038" v="3" actId="20577"/>
        <pc:sldMkLst>
          <pc:docMk/>
          <pc:sldMk cId="348628638" sldId="263"/>
        </pc:sldMkLst>
        <pc:spChg chg="mod">
          <ac:chgData name="Allington, Lucy" userId="0c3dcd08-4988-403f-8eba-f42e59c87b71" providerId="ADAL" clId="{B001DA51-B748-4578-B5DB-9517535067F5}" dt="2021-03-24T11:47:45.038" v="3" actId="20577"/>
          <ac:spMkLst>
            <pc:docMk/>
            <pc:sldMk cId="348628638" sldId="263"/>
            <ac:spMk id="12" creationId="{6E3B38D3-F381-6241-BDAC-66BC8B5F698F}"/>
          </ac:spMkLst>
        </pc:spChg>
      </pc:sldChg>
      <pc:sldChg chg="addSp delSp modSp mod">
        <pc:chgData name="Allington, Lucy" userId="0c3dcd08-4988-403f-8eba-f42e59c87b71" providerId="ADAL" clId="{B001DA51-B748-4578-B5DB-9517535067F5}" dt="2021-03-24T11:47:57.099" v="5"/>
        <pc:sldMkLst>
          <pc:docMk/>
          <pc:sldMk cId="2708744156" sldId="264"/>
        </pc:sldMkLst>
        <pc:spChg chg="del">
          <ac:chgData name="Allington, Lucy" userId="0c3dcd08-4988-403f-8eba-f42e59c87b71" providerId="ADAL" clId="{B001DA51-B748-4578-B5DB-9517535067F5}" dt="2021-03-24T11:47:56.163" v="4" actId="478"/>
          <ac:spMkLst>
            <pc:docMk/>
            <pc:sldMk cId="2708744156" sldId="264"/>
            <ac:spMk id="12" creationId="{F655321F-A391-1141-B0F4-0E727D938566}"/>
          </ac:spMkLst>
        </pc:spChg>
        <pc:spChg chg="add mod">
          <ac:chgData name="Allington, Lucy" userId="0c3dcd08-4988-403f-8eba-f42e59c87b71" providerId="ADAL" clId="{B001DA51-B748-4578-B5DB-9517535067F5}" dt="2021-03-24T11:47:57.099" v="5"/>
          <ac:spMkLst>
            <pc:docMk/>
            <pc:sldMk cId="2708744156" sldId="264"/>
            <ac:spMk id="13" creationId="{9006C9FA-5A52-4BA5-9B29-D14A7B9ADD2C}"/>
          </ac:spMkLst>
        </pc:spChg>
      </pc:sldChg>
      <pc:sldChg chg="addSp delSp modSp mod">
        <pc:chgData name="Allington, Lucy" userId="0c3dcd08-4988-403f-8eba-f42e59c87b71" providerId="ADAL" clId="{B001DA51-B748-4578-B5DB-9517535067F5}" dt="2021-03-24T11:48:04.158" v="7"/>
        <pc:sldMkLst>
          <pc:docMk/>
          <pc:sldMk cId="3278782939" sldId="265"/>
        </pc:sldMkLst>
        <pc:spChg chg="del">
          <ac:chgData name="Allington, Lucy" userId="0c3dcd08-4988-403f-8eba-f42e59c87b71" providerId="ADAL" clId="{B001DA51-B748-4578-B5DB-9517535067F5}" dt="2021-03-24T11:48:03.376" v="6" actId="478"/>
          <ac:spMkLst>
            <pc:docMk/>
            <pc:sldMk cId="3278782939" sldId="265"/>
            <ac:spMk id="12" creationId="{B1FB2874-7C5A-EF48-89FA-2DE41EDB12D3}"/>
          </ac:spMkLst>
        </pc:spChg>
        <pc:spChg chg="add mod">
          <ac:chgData name="Allington, Lucy" userId="0c3dcd08-4988-403f-8eba-f42e59c87b71" providerId="ADAL" clId="{B001DA51-B748-4578-B5DB-9517535067F5}" dt="2021-03-24T11:48:04.158" v="7"/>
          <ac:spMkLst>
            <pc:docMk/>
            <pc:sldMk cId="3278782939" sldId="265"/>
            <ac:spMk id="13" creationId="{D8AAB52A-6BAA-47AC-AE67-1830DEA90161}"/>
          </ac:spMkLst>
        </pc:spChg>
      </pc:sldChg>
      <pc:sldChg chg="addSp delSp modSp mod">
        <pc:chgData name="Allington, Lucy" userId="0c3dcd08-4988-403f-8eba-f42e59c87b71" providerId="ADAL" clId="{B001DA51-B748-4578-B5DB-9517535067F5}" dt="2021-03-24T11:48:13.534" v="9"/>
        <pc:sldMkLst>
          <pc:docMk/>
          <pc:sldMk cId="986106943" sldId="266"/>
        </pc:sldMkLst>
        <pc:spChg chg="del">
          <ac:chgData name="Allington, Lucy" userId="0c3dcd08-4988-403f-8eba-f42e59c87b71" providerId="ADAL" clId="{B001DA51-B748-4578-B5DB-9517535067F5}" dt="2021-03-24T11:48:12.739" v="8" actId="478"/>
          <ac:spMkLst>
            <pc:docMk/>
            <pc:sldMk cId="986106943" sldId="266"/>
            <ac:spMk id="4" creationId="{E795793A-BA3E-4D80-B825-B86B9562A549}"/>
          </ac:spMkLst>
        </pc:spChg>
        <pc:spChg chg="add mod">
          <ac:chgData name="Allington, Lucy" userId="0c3dcd08-4988-403f-8eba-f42e59c87b71" providerId="ADAL" clId="{B001DA51-B748-4578-B5DB-9517535067F5}" dt="2021-03-24T11:48:13.534" v="9"/>
          <ac:spMkLst>
            <pc:docMk/>
            <pc:sldMk cId="986106943" sldId="266"/>
            <ac:spMk id="12" creationId="{D5ED12A9-CE73-4F83-A9CB-BBBEC4396A06}"/>
          </ac:spMkLst>
        </pc:spChg>
      </pc:sldChg>
      <pc:sldChg chg="addSp delSp modSp mod">
        <pc:chgData name="Allington, Lucy" userId="0c3dcd08-4988-403f-8eba-f42e59c87b71" providerId="ADAL" clId="{B001DA51-B748-4578-B5DB-9517535067F5}" dt="2021-03-24T11:48:22.236" v="11"/>
        <pc:sldMkLst>
          <pc:docMk/>
          <pc:sldMk cId="174070660" sldId="267"/>
        </pc:sldMkLst>
        <pc:spChg chg="del">
          <ac:chgData name="Allington, Lucy" userId="0c3dcd08-4988-403f-8eba-f42e59c87b71" providerId="ADAL" clId="{B001DA51-B748-4578-B5DB-9517535067F5}" dt="2021-03-24T11:48:21.422" v="10" actId="478"/>
          <ac:spMkLst>
            <pc:docMk/>
            <pc:sldMk cId="174070660" sldId="267"/>
            <ac:spMk id="4" creationId="{B9F677D9-FFE2-47AB-A984-D8F1386A1DDA}"/>
          </ac:spMkLst>
        </pc:spChg>
        <pc:spChg chg="add mod">
          <ac:chgData name="Allington, Lucy" userId="0c3dcd08-4988-403f-8eba-f42e59c87b71" providerId="ADAL" clId="{B001DA51-B748-4578-B5DB-9517535067F5}" dt="2021-03-24T11:48:22.236" v="11"/>
          <ac:spMkLst>
            <pc:docMk/>
            <pc:sldMk cId="174070660" sldId="267"/>
            <ac:spMk id="12" creationId="{585E16E9-A037-4EEF-864E-B16550F0A1B8}"/>
          </ac:spMkLst>
        </pc:spChg>
      </pc:sldChg>
      <pc:sldChg chg="modSp mod">
        <pc:chgData name="Allington, Lucy" userId="0c3dcd08-4988-403f-8eba-f42e59c87b71" providerId="ADAL" clId="{B001DA51-B748-4578-B5DB-9517535067F5}" dt="2021-03-24T11:55:26.348" v="37" actId="113"/>
        <pc:sldMkLst>
          <pc:docMk/>
          <pc:sldMk cId="1732966013" sldId="268"/>
        </pc:sldMkLst>
        <pc:spChg chg="mod">
          <ac:chgData name="Allington, Lucy" userId="0c3dcd08-4988-403f-8eba-f42e59c87b71" providerId="ADAL" clId="{B001DA51-B748-4578-B5DB-9517535067F5}" dt="2021-03-24T11:55:26.348" v="37" actId="113"/>
          <ac:spMkLst>
            <pc:docMk/>
            <pc:sldMk cId="1732966013" sldId="268"/>
            <ac:spMk id="13" creationId="{AFE85073-4313-4FBF-AE8D-9AA112953D43}"/>
          </ac:spMkLst>
        </pc:spChg>
      </pc:sldChg>
      <pc:sldChg chg="addSp delSp modSp mod">
        <pc:chgData name="Allington, Lucy" userId="0c3dcd08-4988-403f-8eba-f42e59c87b71" providerId="ADAL" clId="{B001DA51-B748-4578-B5DB-9517535067F5}" dt="2021-03-24T11:54:57.091" v="27"/>
        <pc:sldMkLst>
          <pc:docMk/>
          <pc:sldMk cId="114964038" sldId="270"/>
        </pc:sldMkLst>
        <pc:spChg chg="del">
          <ac:chgData name="Allington, Lucy" userId="0c3dcd08-4988-403f-8eba-f42e59c87b71" providerId="ADAL" clId="{B001DA51-B748-4578-B5DB-9517535067F5}" dt="2021-03-24T11:54:56.413" v="26" actId="478"/>
          <ac:spMkLst>
            <pc:docMk/>
            <pc:sldMk cId="114964038" sldId="270"/>
            <ac:spMk id="4" creationId="{061FDCAD-7BFD-437E-8FA0-2669724FCFDA}"/>
          </ac:spMkLst>
        </pc:spChg>
        <pc:spChg chg="add mod">
          <ac:chgData name="Allington, Lucy" userId="0c3dcd08-4988-403f-8eba-f42e59c87b71" providerId="ADAL" clId="{B001DA51-B748-4578-B5DB-9517535067F5}" dt="2021-03-24T11:54:57.091" v="27"/>
          <ac:spMkLst>
            <pc:docMk/>
            <pc:sldMk cId="114964038" sldId="270"/>
            <ac:spMk id="14" creationId="{00281E9C-F00A-4DC1-82B1-13C33E87395B}"/>
          </ac:spMkLst>
        </pc:spChg>
      </pc:sldChg>
      <pc:sldChg chg="modSp mod">
        <pc:chgData name="Allington, Lucy" userId="0c3dcd08-4988-403f-8eba-f42e59c87b71" providerId="ADAL" clId="{B001DA51-B748-4578-B5DB-9517535067F5}" dt="2021-03-24T11:54:48.274" v="25" actId="113"/>
        <pc:sldMkLst>
          <pc:docMk/>
          <pc:sldMk cId="587726888" sldId="271"/>
        </pc:sldMkLst>
        <pc:spChg chg="mod">
          <ac:chgData name="Allington, Lucy" userId="0c3dcd08-4988-403f-8eba-f42e59c87b71" providerId="ADAL" clId="{B001DA51-B748-4578-B5DB-9517535067F5}" dt="2021-03-24T11:54:48.274" v="25" actId="113"/>
          <ac:spMkLst>
            <pc:docMk/>
            <pc:sldMk cId="587726888" sldId="271"/>
            <ac:spMk id="3" creationId="{58A31644-2218-4856-B677-769BF84B24A8}"/>
          </ac:spMkLst>
        </pc:sp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22-10-18T09:44:56.676" idx="1">
    <p:pos x="7376" y="1501"/>
    <p:text>Estado del acceso a la electricidad en el año 2000 y progreso entre 2000-2010, 2010-2018, progreso proyectado hasta 2030 y faltante para alcanzar el objetivo en 230</p:text>
    <p:extLst>
      <p:ext uri="{C676402C-5697-4E1C-873F-D02D1690AC5C}">
        <p15:threadingInfo xmlns:p15="http://schemas.microsoft.com/office/powerpoint/2012/main" timeZoneBias="36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2-10-18T09:46:03.540" idx="2">
    <p:pos x="5890" y="1131"/>
    <p:text>Electricidad, Calor excluyendo fuentes de biomasa tradicionales, calor incluyendo fuentes de biomasa tradicionales y transporte</p:text>
    <p:extLst>
      <p:ext uri="{C676402C-5697-4E1C-873F-D02D1690AC5C}">
        <p15:threadingInfo xmlns:p15="http://schemas.microsoft.com/office/powerpoint/2012/main" timeZoneBias="360"/>
      </p:ext>
    </p:extLst>
  </p:cm>
</p:cmLst>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FD741B4-7C23-4B53-A6E8-69796673A561}" type="doc">
      <dgm:prSet loTypeId="urn:microsoft.com/office/officeart/2005/8/layout/vList6" loCatId="process" qsTypeId="urn:microsoft.com/office/officeart/2005/8/quickstyle/simple2" qsCatId="simple" csTypeId="urn:microsoft.com/office/officeart/2005/8/colors/accent0_3" csCatId="mainScheme" phldr="1"/>
      <dgm:spPr/>
      <dgm:t>
        <a:bodyPr/>
        <a:lstStyle/>
        <a:p>
          <a:endParaRPr lang="en-GB"/>
        </a:p>
      </dgm:t>
    </dgm:pt>
    <dgm:pt modelId="{26781080-3D9D-4AF6-898F-5CD835632BF0}">
      <dgm:prSet phldrT="[Text]" phldr="0"/>
      <dgm:spPr/>
      <dgm:t>
        <a:bodyPr/>
        <a:lstStyle/>
        <a:p>
          <a:r>
            <a:rPr lang="en-GB" dirty="0">
              <a:latin typeface="Calibri Light" panose="020F0302020204030204"/>
            </a:rPr>
            <a:t>OSeMOSYS</a:t>
          </a:r>
          <a:endParaRPr lang="en-GB" dirty="0"/>
        </a:p>
      </dgm:t>
    </dgm:pt>
    <dgm:pt modelId="{EAC124D7-35F5-4F5A-AD43-A91ABAC0FADE}" type="parTrans" cxnId="{426868C6-4E1B-4606-BB0C-949178532F27}">
      <dgm:prSet/>
      <dgm:spPr/>
      <dgm:t>
        <a:bodyPr/>
        <a:lstStyle/>
        <a:p>
          <a:endParaRPr lang="en-GB"/>
        </a:p>
      </dgm:t>
    </dgm:pt>
    <dgm:pt modelId="{96C22E2B-3DB5-4250-BCDC-ED7C3B90C0C0}" type="sibTrans" cxnId="{426868C6-4E1B-4606-BB0C-949178532F27}">
      <dgm:prSet/>
      <dgm:spPr/>
      <dgm:t>
        <a:bodyPr/>
        <a:lstStyle/>
        <a:p>
          <a:endParaRPr lang="en-GB"/>
        </a:p>
      </dgm:t>
    </dgm:pt>
    <dgm:pt modelId="{1C42BBBA-BD3A-477A-8925-C18F49A4531F}">
      <dgm:prSet phldrT="[Text]" phldr="0"/>
      <dgm:spPr/>
      <dgm:t>
        <a:bodyPr/>
        <a:lstStyle/>
        <a:p>
          <a:pPr rtl="0"/>
          <a:r>
            <a:rPr lang="en-GB">
              <a:latin typeface="Calibri Light" panose="020F0302020204030204"/>
            </a:rPr>
            <a:t>Sistema de modelización energética de código abierto</a:t>
          </a:r>
          <a:endParaRPr lang="en-GB"/>
        </a:p>
      </dgm:t>
    </dgm:pt>
    <dgm:pt modelId="{83597B38-BE97-48D4-8D33-3156673705CE}" type="parTrans" cxnId="{A5BDDBAB-4A64-49F7-A340-587A669EE95F}">
      <dgm:prSet/>
      <dgm:spPr/>
      <dgm:t>
        <a:bodyPr/>
        <a:lstStyle/>
        <a:p>
          <a:endParaRPr lang="en-GB"/>
        </a:p>
      </dgm:t>
    </dgm:pt>
    <dgm:pt modelId="{8E3CD7E9-229C-4064-BBBA-8FC01B7DDC58}" type="sibTrans" cxnId="{A5BDDBAB-4A64-49F7-A340-587A669EE95F}">
      <dgm:prSet/>
      <dgm:spPr/>
      <dgm:t>
        <a:bodyPr/>
        <a:lstStyle/>
        <a:p>
          <a:endParaRPr lang="en-GB"/>
        </a:p>
      </dgm:t>
    </dgm:pt>
    <dgm:pt modelId="{7DD5214F-EC5F-4AAF-9DDF-CB276F86A674}">
      <dgm:prSet phldrT="[Text]" phldr="0"/>
      <dgm:spPr/>
      <dgm:t>
        <a:bodyPr/>
        <a:lstStyle/>
        <a:p>
          <a:pPr rtl="0"/>
          <a:r>
            <a:rPr lang="en-GB">
              <a:latin typeface="Calibri Light" panose="020F0302020204030204"/>
            </a:rPr>
            <a:t>Planificación de la ampliación de la capacidad</a:t>
          </a:r>
          <a:endParaRPr lang="en-GB"/>
        </a:p>
      </dgm:t>
    </dgm:pt>
    <dgm:pt modelId="{40F6BC29-AC8B-4E24-8B9D-BF8E0421CCB7}" type="parTrans" cxnId="{8F213E04-F2CA-4656-8AF8-EEF077BA584C}">
      <dgm:prSet/>
      <dgm:spPr/>
      <dgm:t>
        <a:bodyPr/>
        <a:lstStyle/>
        <a:p>
          <a:endParaRPr lang="en-GB"/>
        </a:p>
      </dgm:t>
    </dgm:pt>
    <dgm:pt modelId="{0A21F158-2AB7-491A-A4AC-95B5A9D0B21A}" type="sibTrans" cxnId="{8F213E04-F2CA-4656-8AF8-EEF077BA584C}">
      <dgm:prSet/>
      <dgm:spPr/>
      <dgm:t>
        <a:bodyPr/>
        <a:lstStyle/>
        <a:p>
          <a:endParaRPr lang="en-GB"/>
        </a:p>
      </dgm:t>
    </dgm:pt>
    <dgm:pt modelId="{91BCEA05-8719-4993-AE23-3E406B67C42F}">
      <dgm:prSet phldrT="[Text]" phldr="0"/>
      <dgm:spPr/>
      <dgm:t>
        <a:bodyPr/>
        <a:lstStyle/>
        <a:p>
          <a:r>
            <a:rPr lang="en-GB" dirty="0">
              <a:latin typeface="Calibri Light" panose="020F0302020204030204"/>
            </a:rPr>
            <a:t>FlexTool</a:t>
          </a:r>
          <a:endParaRPr lang="en-GB" dirty="0"/>
        </a:p>
      </dgm:t>
    </dgm:pt>
    <dgm:pt modelId="{F8AFDC5D-3633-47E9-9027-6A552071ED2A}" type="parTrans" cxnId="{D75E3EE7-8154-4F0F-B628-E0E490A8A13F}">
      <dgm:prSet/>
      <dgm:spPr/>
      <dgm:t>
        <a:bodyPr/>
        <a:lstStyle/>
        <a:p>
          <a:endParaRPr lang="en-GB"/>
        </a:p>
      </dgm:t>
    </dgm:pt>
    <dgm:pt modelId="{450D79E5-1261-41C0-986C-37C5B8A42F0E}" type="sibTrans" cxnId="{D75E3EE7-8154-4F0F-B628-E0E490A8A13F}">
      <dgm:prSet/>
      <dgm:spPr/>
      <dgm:t>
        <a:bodyPr/>
        <a:lstStyle/>
        <a:p>
          <a:endParaRPr lang="en-GB"/>
        </a:p>
      </dgm:t>
    </dgm:pt>
    <dgm:pt modelId="{934656C4-4386-4E3A-AFA8-733C52DF4DEF}">
      <dgm:prSet phldrT="[Text]" phldr="0"/>
      <dgm:spPr/>
      <dgm:t>
        <a:bodyPr/>
        <a:lstStyle/>
        <a:p>
          <a:pPr rtl="0"/>
          <a:r>
            <a:rPr lang="en-GB">
              <a:latin typeface="Calibri Light" panose="020F0302020204030204"/>
            </a:rPr>
            <a:t>Herramienta de libre acceso de IRENA</a:t>
          </a:r>
          <a:endParaRPr lang="en-GB"/>
        </a:p>
      </dgm:t>
    </dgm:pt>
    <dgm:pt modelId="{95F7908F-EA58-4F42-A447-008B9EAC88EC}" type="parTrans" cxnId="{EB2583A5-48B5-41E7-B415-2EAD682F9D45}">
      <dgm:prSet/>
      <dgm:spPr/>
      <dgm:t>
        <a:bodyPr/>
        <a:lstStyle/>
        <a:p>
          <a:endParaRPr lang="en-GB"/>
        </a:p>
      </dgm:t>
    </dgm:pt>
    <dgm:pt modelId="{D4C8A0A2-C81A-456E-A364-0A0DB3901F9F}" type="sibTrans" cxnId="{EB2583A5-48B5-41E7-B415-2EAD682F9D45}">
      <dgm:prSet/>
      <dgm:spPr/>
      <dgm:t>
        <a:bodyPr/>
        <a:lstStyle/>
        <a:p>
          <a:endParaRPr lang="en-GB"/>
        </a:p>
      </dgm:t>
    </dgm:pt>
    <dgm:pt modelId="{C12AAC64-BB27-4C5F-927B-7AF6FFA84934}">
      <dgm:prSet phldrT="[Text]" phldr="0"/>
      <dgm:spPr/>
      <dgm:t>
        <a:bodyPr/>
        <a:lstStyle/>
        <a:p>
          <a:pPr rtl="0"/>
          <a:r>
            <a:rPr lang="en-GB">
              <a:latin typeface="Calibri Light" panose="020F0302020204030204"/>
            </a:rPr>
            <a:t>Evaluación de la flexibilidad del sistema</a:t>
          </a:r>
          <a:endParaRPr lang="en-GB"/>
        </a:p>
      </dgm:t>
    </dgm:pt>
    <dgm:pt modelId="{47E29AF0-1780-4BC5-B4DB-D88AD07B1F4D}" type="parTrans" cxnId="{75439920-8F96-4E73-BB4A-EE1D22F73A2A}">
      <dgm:prSet/>
      <dgm:spPr/>
      <dgm:t>
        <a:bodyPr/>
        <a:lstStyle/>
        <a:p>
          <a:endParaRPr lang="en-GB"/>
        </a:p>
      </dgm:t>
    </dgm:pt>
    <dgm:pt modelId="{A6A318D6-5407-4A58-BE79-E49579E8F27E}" type="sibTrans" cxnId="{75439920-8F96-4E73-BB4A-EE1D22F73A2A}">
      <dgm:prSet/>
      <dgm:spPr/>
      <dgm:t>
        <a:bodyPr/>
        <a:lstStyle/>
        <a:p>
          <a:endParaRPr lang="en-GB"/>
        </a:p>
      </dgm:t>
    </dgm:pt>
    <dgm:pt modelId="{63FA3D40-7ACF-4A3B-80EE-05E3D477F38A}" type="pres">
      <dgm:prSet presAssocID="{5FD741B4-7C23-4B53-A6E8-69796673A561}" presName="Name0" presStyleCnt="0">
        <dgm:presLayoutVars>
          <dgm:dir/>
          <dgm:animLvl val="lvl"/>
          <dgm:resizeHandles/>
        </dgm:presLayoutVars>
      </dgm:prSet>
      <dgm:spPr/>
    </dgm:pt>
    <dgm:pt modelId="{DAED1D13-A00F-414C-9D7E-CBA0FC7837A9}" type="pres">
      <dgm:prSet presAssocID="{26781080-3D9D-4AF6-898F-5CD835632BF0}" presName="linNode" presStyleCnt="0"/>
      <dgm:spPr/>
    </dgm:pt>
    <dgm:pt modelId="{19FA7A5A-1B3E-4EC4-8BF7-062AA4160233}" type="pres">
      <dgm:prSet presAssocID="{26781080-3D9D-4AF6-898F-5CD835632BF0}" presName="parentShp" presStyleLbl="node1" presStyleIdx="0" presStyleCnt="2">
        <dgm:presLayoutVars>
          <dgm:bulletEnabled val="1"/>
        </dgm:presLayoutVars>
      </dgm:prSet>
      <dgm:spPr/>
    </dgm:pt>
    <dgm:pt modelId="{FF323B80-9818-4B42-92D6-B4CA9A939ED2}" type="pres">
      <dgm:prSet presAssocID="{26781080-3D9D-4AF6-898F-5CD835632BF0}" presName="childShp" presStyleLbl="bgAccFollowNode1" presStyleIdx="0" presStyleCnt="2">
        <dgm:presLayoutVars>
          <dgm:bulletEnabled val="1"/>
        </dgm:presLayoutVars>
      </dgm:prSet>
      <dgm:spPr/>
    </dgm:pt>
    <dgm:pt modelId="{61A9C6C5-7C57-46A6-A083-323B79285417}" type="pres">
      <dgm:prSet presAssocID="{96C22E2B-3DB5-4250-BCDC-ED7C3B90C0C0}" presName="spacing" presStyleCnt="0"/>
      <dgm:spPr/>
    </dgm:pt>
    <dgm:pt modelId="{FAC9C0B1-698A-46DD-9339-645989C86604}" type="pres">
      <dgm:prSet presAssocID="{91BCEA05-8719-4993-AE23-3E406B67C42F}" presName="linNode" presStyleCnt="0"/>
      <dgm:spPr/>
    </dgm:pt>
    <dgm:pt modelId="{244FB5B9-9DA9-41C6-AD53-4C2CEDF92437}" type="pres">
      <dgm:prSet presAssocID="{91BCEA05-8719-4993-AE23-3E406B67C42F}" presName="parentShp" presStyleLbl="node1" presStyleIdx="1" presStyleCnt="2">
        <dgm:presLayoutVars>
          <dgm:bulletEnabled val="1"/>
        </dgm:presLayoutVars>
      </dgm:prSet>
      <dgm:spPr/>
    </dgm:pt>
    <dgm:pt modelId="{7685E3B1-BF72-455D-AD46-8456B0FAB69E}" type="pres">
      <dgm:prSet presAssocID="{91BCEA05-8719-4993-AE23-3E406B67C42F}" presName="childShp" presStyleLbl="bgAccFollowNode1" presStyleIdx="1" presStyleCnt="2">
        <dgm:presLayoutVars>
          <dgm:bulletEnabled val="1"/>
        </dgm:presLayoutVars>
      </dgm:prSet>
      <dgm:spPr/>
    </dgm:pt>
  </dgm:ptLst>
  <dgm:cxnLst>
    <dgm:cxn modelId="{8F213E04-F2CA-4656-8AF8-EEF077BA584C}" srcId="{26781080-3D9D-4AF6-898F-5CD835632BF0}" destId="{7DD5214F-EC5F-4AAF-9DDF-CB276F86A674}" srcOrd="1" destOrd="0" parTransId="{40F6BC29-AC8B-4E24-8B9D-BF8E0421CCB7}" sibTransId="{0A21F158-2AB7-491A-A4AC-95B5A9D0B21A}"/>
    <dgm:cxn modelId="{75439920-8F96-4E73-BB4A-EE1D22F73A2A}" srcId="{91BCEA05-8719-4993-AE23-3E406B67C42F}" destId="{C12AAC64-BB27-4C5F-927B-7AF6FFA84934}" srcOrd="1" destOrd="0" parTransId="{47E29AF0-1780-4BC5-B4DB-D88AD07B1F4D}" sibTransId="{A6A318D6-5407-4A58-BE79-E49579E8F27E}"/>
    <dgm:cxn modelId="{C1B4702C-A1B6-48B5-9099-2BE26646F543}" type="presOf" srcId="{C12AAC64-BB27-4C5F-927B-7AF6FFA84934}" destId="{7685E3B1-BF72-455D-AD46-8456B0FAB69E}" srcOrd="0" destOrd="1" presId="urn:microsoft.com/office/officeart/2005/8/layout/vList6"/>
    <dgm:cxn modelId="{9D0B116E-8D20-4BDC-9126-959534D9A61A}" type="presOf" srcId="{7DD5214F-EC5F-4AAF-9DDF-CB276F86A674}" destId="{FF323B80-9818-4B42-92D6-B4CA9A939ED2}" srcOrd="0" destOrd="1" presId="urn:microsoft.com/office/officeart/2005/8/layout/vList6"/>
    <dgm:cxn modelId="{AE390680-30DF-4C42-B69B-72B6502538EC}" type="presOf" srcId="{934656C4-4386-4E3A-AFA8-733C52DF4DEF}" destId="{7685E3B1-BF72-455D-AD46-8456B0FAB69E}" srcOrd="0" destOrd="0" presId="urn:microsoft.com/office/officeart/2005/8/layout/vList6"/>
    <dgm:cxn modelId="{8AA4958D-6414-4D71-B3EE-076521068DF5}" type="presOf" srcId="{5FD741B4-7C23-4B53-A6E8-69796673A561}" destId="{63FA3D40-7ACF-4A3B-80EE-05E3D477F38A}" srcOrd="0" destOrd="0" presId="urn:microsoft.com/office/officeart/2005/8/layout/vList6"/>
    <dgm:cxn modelId="{EB2583A5-48B5-41E7-B415-2EAD682F9D45}" srcId="{91BCEA05-8719-4993-AE23-3E406B67C42F}" destId="{934656C4-4386-4E3A-AFA8-733C52DF4DEF}" srcOrd="0" destOrd="0" parTransId="{95F7908F-EA58-4F42-A447-008B9EAC88EC}" sibTransId="{D4C8A0A2-C81A-456E-A364-0A0DB3901F9F}"/>
    <dgm:cxn modelId="{A5BDDBAB-4A64-49F7-A340-587A669EE95F}" srcId="{26781080-3D9D-4AF6-898F-5CD835632BF0}" destId="{1C42BBBA-BD3A-477A-8925-C18F49A4531F}" srcOrd="0" destOrd="0" parTransId="{83597B38-BE97-48D4-8D33-3156673705CE}" sibTransId="{8E3CD7E9-229C-4064-BBBA-8FC01B7DDC58}"/>
    <dgm:cxn modelId="{426868C6-4E1B-4606-BB0C-949178532F27}" srcId="{5FD741B4-7C23-4B53-A6E8-69796673A561}" destId="{26781080-3D9D-4AF6-898F-5CD835632BF0}" srcOrd="0" destOrd="0" parTransId="{EAC124D7-35F5-4F5A-AD43-A91ABAC0FADE}" sibTransId="{96C22E2B-3DB5-4250-BCDC-ED7C3B90C0C0}"/>
    <dgm:cxn modelId="{32E9E4D1-C8FC-4C27-86B0-F4E7C33B805D}" type="presOf" srcId="{1C42BBBA-BD3A-477A-8925-C18F49A4531F}" destId="{FF323B80-9818-4B42-92D6-B4CA9A939ED2}" srcOrd="0" destOrd="0" presId="urn:microsoft.com/office/officeart/2005/8/layout/vList6"/>
    <dgm:cxn modelId="{ABBC93D5-FAF9-43F0-B803-FF397B500867}" type="presOf" srcId="{91BCEA05-8719-4993-AE23-3E406B67C42F}" destId="{244FB5B9-9DA9-41C6-AD53-4C2CEDF92437}" srcOrd="0" destOrd="0" presId="urn:microsoft.com/office/officeart/2005/8/layout/vList6"/>
    <dgm:cxn modelId="{D75E3EE7-8154-4F0F-B628-E0E490A8A13F}" srcId="{5FD741B4-7C23-4B53-A6E8-69796673A561}" destId="{91BCEA05-8719-4993-AE23-3E406B67C42F}" srcOrd="1" destOrd="0" parTransId="{F8AFDC5D-3633-47E9-9027-6A552071ED2A}" sibTransId="{450D79E5-1261-41C0-986C-37C5B8A42F0E}"/>
    <dgm:cxn modelId="{C66B54FF-9048-4D82-9510-9FEB2C051430}" type="presOf" srcId="{26781080-3D9D-4AF6-898F-5CD835632BF0}" destId="{19FA7A5A-1B3E-4EC4-8BF7-062AA4160233}" srcOrd="0" destOrd="0" presId="urn:microsoft.com/office/officeart/2005/8/layout/vList6"/>
    <dgm:cxn modelId="{CC24638C-BE0B-4906-A4E8-92ED805CECAA}" type="presParOf" srcId="{63FA3D40-7ACF-4A3B-80EE-05E3D477F38A}" destId="{DAED1D13-A00F-414C-9D7E-CBA0FC7837A9}" srcOrd="0" destOrd="0" presId="urn:microsoft.com/office/officeart/2005/8/layout/vList6"/>
    <dgm:cxn modelId="{B905257F-72ED-4494-B1EB-50F2639870D3}" type="presParOf" srcId="{DAED1D13-A00F-414C-9D7E-CBA0FC7837A9}" destId="{19FA7A5A-1B3E-4EC4-8BF7-062AA4160233}" srcOrd="0" destOrd="0" presId="urn:microsoft.com/office/officeart/2005/8/layout/vList6"/>
    <dgm:cxn modelId="{66C9C98D-071A-4F23-AD1A-1F5751A1241A}" type="presParOf" srcId="{DAED1D13-A00F-414C-9D7E-CBA0FC7837A9}" destId="{FF323B80-9818-4B42-92D6-B4CA9A939ED2}" srcOrd="1" destOrd="0" presId="urn:microsoft.com/office/officeart/2005/8/layout/vList6"/>
    <dgm:cxn modelId="{6815BC28-3EF3-4DBC-90A0-9352CFED03FC}" type="presParOf" srcId="{63FA3D40-7ACF-4A3B-80EE-05E3D477F38A}" destId="{61A9C6C5-7C57-46A6-A083-323B79285417}" srcOrd="1" destOrd="0" presId="urn:microsoft.com/office/officeart/2005/8/layout/vList6"/>
    <dgm:cxn modelId="{2ADA4638-AA9C-45FD-B20C-F09F3EEC51C7}" type="presParOf" srcId="{63FA3D40-7ACF-4A3B-80EE-05E3D477F38A}" destId="{FAC9C0B1-698A-46DD-9339-645989C86604}" srcOrd="2" destOrd="0" presId="urn:microsoft.com/office/officeart/2005/8/layout/vList6"/>
    <dgm:cxn modelId="{60ACC95C-2F05-47B0-8780-98D82B4C8D2A}" type="presParOf" srcId="{FAC9C0B1-698A-46DD-9339-645989C86604}" destId="{244FB5B9-9DA9-41C6-AD53-4C2CEDF92437}" srcOrd="0" destOrd="0" presId="urn:microsoft.com/office/officeart/2005/8/layout/vList6"/>
    <dgm:cxn modelId="{A5401133-3A56-4DB9-A866-4C239E3BA01C}" type="presParOf" srcId="{FAC9C0B1-698A-46DD-9339-645989C86604}" destId="{7685E3B1-BF72-455D-AD46-8456B0FAB69E}" srcOrd="1" destOrd="0" presId="urn:microsoft.com/office/officeart/2005/8/layout/vList6"/>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323B80-9818-4B42-92D6-B4CA9A939ED2}">
      <dsp:nvSpPr>
        <dsp:cNvPr id="0" name=""/>
        <dsp:cNvSpPr/>
      </dsp:nvSpPr>
      <dsp:spPr>
        <a:xfrm>
          <a:off x="2923779" y="353"/>
          <a:ext cx="4385670" cy="1380247"/>
        </a:xfrm>
        <a:prstGeom prst="rightArrow">
          <a:avLst>
            <a:gd name="adj1" fmla="val 75000"/>
            <a:gd name="adj2" fmla="val 50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795" tIns="10795" rIns="10795" bIns="10795" numCol="1" spcCol="1270" anchor="t" anchorCtr="0">
          <a:noAutofit/>
        </a:bodyPr>
        <a:lstStyle/>
        <a:p>
          <a:pPr marL="171450" lvl="1" indent="-171450" algn="l" defTabSz="755650" rtl="0">
            <a:lnSpc>
              <a:spcPct val="90000"/>
            </a:lnSpc>
            <a:spcBef>
              <a:spcPct val="0"/>
            </a:spcBef>
            <a:spcAft>
              <a:spcPct val="15000"/>
            </a:spcAft>
            <a:buChar char="•"/>
          </a:pPr>
          <a:r>
            <a:rPr lang="en-GB" sz="1700" kern="1200">
              <a:latin typeface="Calibri Light" panose="020F0302020204030204"/>
            </a:rPr>
            <a:t>Sistema de modelización energética de código abierto</a:t>
          </a:r>
          <a:endParaRPr lang="en-GB" sz="1700" kern="1200"/>
        </a:p>
        <a:p>
          <a:pPr marL="171450" lvl="1" indent="-171450" algn="l" defTabSz="755650" rtl="0">
            <a:lnSpc>
              <a:spcPct val="90000"/>
            </a:lnSpc>
            <a:spcBef>
              <a:spcPct val="0"/>
            </a:spcBef>
            <a:spcAft>
              <a:spcPct val="15000"/>
            </a:spcAft>
            <a:buChar char="•"/>
          </a:pPr>
          <a:r>
            <a:rPr lang="en-GB" sz="1700" kern="1200">
              <a:latin typeface="Calibri Light" panose="020F0302020204030204"/>
            </a:rPr>
            <a:t>Planificación de la ampliación de la capacidad</a:t>
          </a:r>
          <a:endParaRPr lang="en-GB" sz="1700" kern="1200"/>
        </a:p>
      </dsp:txBody>
      <dsp:txXfrm>
        <a:off x="2923779" y="172884"/>
        <a:ext cx="3868077" cy="1035185"/>
      </dsp:txXfrm>
    </dsp:sp>
    <dsp:sp modelId="{19FA7A5A-1B3E-4EC4-8BF7-062AA4160233}">
      <dsp:nvSpPr>
        <dsp:cNvPr id="0" name=""/>
        <dsp:cNvSpPr/>
      </dsp:nvSpPr>
      <dsp:spPr>
        <a:xfrm>
          <a:off x="0" y="353"/>
          <a:ext cx="2923780" cy="1380247"/>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6210" tIns="78105" rIns="156210" bIns="78105" numCol="1" spcCol="1270" anchor="ctr" anchorCtr="0">
          <a:noAutofit/>
        </a:bodyPr>
        <a:lstStyle/>
        <a:p>
          <a:pPr marL="0" lvl="0" indent="0" algn="ctr" defTabSz="1822450">
            <a:lnSpc>
              <a:spcPct val="90000"/>
            </a:lnSpc>
            <a:spcBef>
              <a:spcPct val="0"/>
            </a:spcBef>
            <a:spcAft>
              <a:spcPct val="35000"/>
            </a:spcAft>
            <a:buNone/>
          </a:pPr>
          <a:r>
            <a:rPr lang="en-GB" sz="4100" kern="1200" dirty="0">
              <a:latin typeface="Calibri Light" panose="020F0302020204030204"/>
            </a:rPr>
            <a:t>OSeMOSYS</a:t>
          </a:r>
          <a:endParaRPr lang="en-GB" sz="4100" kern="1200" dirty="0"/>
        </a:p>
      </dsp:txBody>
      <dsp:txXfrm>
        <a:off x="67378" y="67731"/>
        <a:ext cx="2789024" cy="1245491"/>
      </dsp:txXfrm>
    </dsp:sp>
    <dsp:sp modelId="{7685E3B1-BF72-455D-AD46-8456B0FAB69E}">
      <dsp:nvSpPr>
        <dsp:cNvPr id="0" name=""/>
        <dsp:cNvSpPr/>
      </dsp:nvSpPr>
      <dsp:spPr>
        <a:xfrm>
          <a:off x="2923779" y="1518625"/>
          <a:ext cx="4385670" cy="1380247"/>
        </a:xfrm>
        <a:prstGeom prst="rightArrow">
          <a:avLst>
            <a:gd name="adj1" fmla="val 75000"/>
            <a:gd name="adj2" fmla="val 50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795" tIns="10795" rIns="10795" bIns="10795" numCol="1" spcCol="1270" anchor="t" anchorCtr="0">
          <a:noAutofit/>
        </a:bodyPr>
        <a:lstStyle/>
        <a:p>
          <a:pPr marL="171450" lvl="1" indent="-171450" algn="l" defTabSz="755650" rtl="0">
            <a:lnSpc>
              <a:spcPct val="90000"/>
            </a:lnSpc>
            <a:spcBef>
              <a:spcPct val="0"/>
            </a:spcBef>
            <a:spcAft>
              <a:spcPct val="15000"/>
            </a:spcAft>
            <a:buChar char="•"/>
          </a:pPr>
          <a:r>
            <a:rPr lang="en-GB" sz="1700" kern="1200">
              <a:latin typeface="Calibri Light" panose="020F0302020204030204"/>
            </a:rPr>
            <a:t>Herramienta de libre acceso de IRENA</a:t>
          </a:r>
          <a:endParaRPr lang="en-GB" sz="1700" kern="1200"/>
        </a:p>
        <a:p>
          <a:pPr marL="171450" lvl="1" indent="-171450" algn="l" defTabSz="755650" rtl="0">
            <a:lnSpc>
              <a:spcPct val="90000"/>
            </a:lnSpc>
            <a:spcBef>
              <a:spcPct val="0"/>
            </a:spcBef>
            <a:spcAft>
              <a:spcPct val="15000"/>
            </a:spcAft>
            <a:buChar char="•"/>
          </a:pPr>
          <a:r>
            <a:rPr lang="en-GB" sz="1700" kern="1200">
              <a:latin typeface="Calibri Light" panose="020F0302020204030204"/>
            </a:rPr>
            <a:t>Evaluación de la flexibilidad del sistema</a:t>
          </a:r>
          <a:endParaRPr lang="en-GB" sz="1700" kern="1200"/>
        </a:p>
      </dsp:txBody>
      <dsp:txXfrm>
        <a:off x="2923779" y="1691156"/>
        <a:ext cx="3868077" cy="1035185"/>
      </dsp:txXfrm>
    </dsp:sp>
    <dsp:sp modelId="{244FB5B9-9DA9-41C6-AD53-4C2CEDF92437}">
      <dsp:nvSpPr>
        <dsp:cNvPr id="0" name=""/>
        <dsp:cNvSpPr/>
      </dsp:nvSpPr>
      <dsp:spPr>
        <a:xfrm>
          <a:off x="0" y="1518625"/>
          <a:ext cx="2923780" cy="1380247"/>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6210" tIns="78105" rIns="156210" bIns="78105" numCol="1" spcCol="1270" anchor="ctr" anchorCtr="0">
          <a:noAutofit/>
        </a:bodyPr>
        <a:lstStyle/>
        <a:p>
          <a:pPr marL="0" lvl="0" indent="0" algn="ctr" defTabSz="1822450">
            <a:lnSpc>
              <a:spcPct val="90000"/>
            </a:lnSpc>
            <a:spcBef>
              <a:spcPct val="0"/>
            </a:spcBef>
            <a:spcAft>
              <a:spcPct val="35000"/>
            </a:spcAft>
            <a:buNone/>
          </a:pPr>
          <a:r>
            <a:rPr lang="en-GB" sz="4100" kern="1200" dirty="0">
              <a:latin typeface="Calibri Light" panose="020F0302020204030204"/>
            </a:rPr>
            <a:t>FlexTool</a:t>
          </a:r>
          <a:endParaRPr lang="en-GB" sz="4100" kern="1200" dirty="0"/>
        </a:p>
      </dsp:txBody>
      <dsp:txXfrm>
        <a:off x="67378" y="1586003"/>
        <a:ext cx="2789024" cy="1245491"/>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10/18/2022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Haga clic para editar los estilos de texto maestro</a:t>
            </a:r>
          </a:p>
          <a:p>
            <a:pPr lvl="1"/>
            <a:r>
              <a:rPr lang="en-GB"/>
              <a:t>Segundo nivel</a:t>
            </a:r>
          </a:p>
          <a:p>
            <a:pPr lvl="2"/>
            <a:r>
              <a:rPr lang="en-GB"/>
              <a:t>Tercer nivel</a:t>
            </a:r>
          </a:p>
          <a:p>
            <a:pPr lvl="3"/>
            <a:r>
              <a:rPr lang="en-GB"/>
              <a:t>Cuarto nivel</a:t>
            </a:r>
          </a:p>
          <a:p>
            <a:pPr lvl="4"/>
            <a:r>
              <a:rPr lang="en-GB"/>
              <a:t>Quinto nivel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‹Nº›</a:t>
            </a:fld>
            <a:endParaRPr lang="en-US"/>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1</a:t>
            </a:fld>
            <a:endParaRPr lang="en-US"/>
          </a:p>
        </p:txBody>
      </p:sp>
    </p:spTree>
    <p:extLst>
      <p:ext uri="{BB962C8B-B14F-4D97-AF65-F5344CB8AC3E}">
        <p14:creationId xmlns:p14="http://schemas.microsoft.com/office/powerpoint/2010/main" val="758460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Según el informe Tracking S.D.G. 7, en los últimos años se ha avanzado en la mejora del acceso tanto a la electricidad como a la cocina limpia. Este informe afirma que el acceso a la electricidad aumentó del 83% en 2010 al 90% en 2018, mientras que el acceso a la cocina limpia aumentó del 56% al 63%. Sin embargo, el análisis del informe también concluye que las tasas actuales de progreso son insuficientes para alcanzar los objetivos establecidos por el Subdirector General 7 para 2030. También hay regiones clave en las que el progreso ha sido más lento. Por ejemplo, la población sin acceso a la electricidad se concentra en el África subsahariana, que tiene una tasa de acceso global del 47%. Las herramientas de modelización de la energía pueden servir de apoyo a la elaboración de políticas para aumentar el acceso tanto a la electricidad como a la cocina limpia de varias maneras. Esto incluye el uso de modelos de electrificación geoespacial para evaluar qué soluciones de acceso son más económicas para las diferentes regiones. También incluye la planificación de la expansión de la capacidad para evaluar cómo se puede aumentar el suministro con un impacto económico y medioambiental mínimo. </a:t>
            </a:r>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a:p>
        </p:txBody>
      </p:sp>
    </p:spTree>
    <p:extLst>
      <p:ext uri="{BB962C8B-B14F-4D97-AF65-F5344CB8AC3E}">
        <p14:creationId xmlns:p14="http://schemas.microsoft.com/office/powerpoint/2010/main" val="27407359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Este gráfico muestra la proporción de la demanda de electricidad, calor y transporte satisfecha por las energías renovables a nivel mundial. Podemos ver que ha habido algunos avances en el aumento de la cuota de renovables en los sectores de la electricidad y el transporte, y también en el sector del calor cuando se excluye el uso tradicional de la biomasa. En general, según el informe de seguimiento del ODS 7, la proporción de energía renovable en el consumo total de energía final alcanzó el 17,3% en 2017, frente al 16,3% de 2010. Los mayores avances se han producido en el sector eléctrico, lo que se atribuye en gran medida al crecimiento de la energía solar fotovoltaica y eólica. Sin embargo, para alcanzar el ODS 7, es necesario avanzar más, ya que la mayoría de los escenarios requieren la descarbonización de los sectores de uso final. Esto incluye la electrificación del transporte y la calefacción, en los que el progreso ha sido relativamente lento. </a:t>
            </a:r>
          </a:p>
          <a:p>
            <a:pPr rtl="0" fontAlgn="base"/>
            <a:r>
              <a:rPr lang="en-US" sz="1200" b="0" i="0" u="none" strike="noStrike" kern="1200" dirty="0">
                <a:solidFill>
                  <a:schemeClr val="tx1"/>
                </a:solidFill>
                <a:effectLst/>
                <a:latin typeface="+mn-lt"/>
                <a:ea typeface="+mn-ea"/>
                <a:cs typeface="+mn-cs"/>
              </a:rPr>
              <a:t>En cuanto a la eficiencia energética, las reducciones globales de la intensidad energética primaria se han ralentizado, lamentablemente, en los últimos años, a pesar de que los avances siguen siendo mayores que en el periodo anterior a 2010. El análisis del Informe de Seguimiento del ODS 7 muestra que el sector del transporte ha experimentado un aumento en la mejora de la intensidad energética desde 2010, mientras que otros sectores han experimentado una disminución. También hay diferencias por regiones, ya que el África subsahariana tiene la mayor intensidad energética, mientras que América Latina y el Caribe tienen la más baja. Si se quiere alcanzar la meta del ODS 7 de duplicar la tasa de mejora global de la eficiencia energética para 2030, las medidas de eficiencia energética deben ser prioritarias en la formulación de políticas y la planificación de inversiones. </a:t>
            </a:r>
          </a:p>
          <a:p>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a:p>
        </p:txBody>
      </p:sp>
    </p:spTree>
    <p:extLst>
      <p:ext uri="{BB962C8B-B14F-4D97-AF65-F5344CB8AC3E}">
        <p14:creationId xmlns:p14="http://schemas.microsoft.com/office/powerpoint/2010/main" val="42394809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Los objetivos de desarrollo sostenible están diseñados para ser vistos como un grupo y muchos estudios han encontrado un gran número de sinergias y compensaciones entre los diferentes objetivos. Es importante entender estas interacciones para que los responsables políticos puedan hacer planes para maximizar las sinergias y minimizar las compensaciones. Las herramientas de modelización tienen un papel fundamental en la comprensión de estas interacciones, ya que pueden utilizarse para desarrollar escenarios intersectoriales y explorar sus impactos. Hay muchos vínculos, a menudo complejos, entre los sistemas y los Objetivos de Desarrollo Sostenible. </a:t>
            </a:r>
            <a:endParaRPr lang="en-US"/>
          </a:p>
          <a:p>
            <a:endParaRPr lang="en-US" dirty="0">
              <a:cs typeface="Calibri"/>
            </a:endParaRPr>
          </a:p>
          <a:p>
            <a:r>
              <a:rPr lang="en-US" dirty="0">
                <a:cs typeface="Calibri"/>
              </a:rPr>
              <a:t>Como ejemplo, pensemos en los vínculos entre el sistema energético y los objetivos del SDG. </a:t>
            </a:r>
            <a:r>
              <a:rPr lang="en-US" err="1">
                <a:cs typeface="Calibri"/>
              </a:rPr>
              <a:t>Nerini </a:t>
            </a:r>
            <a:r>
              <a:rPr lang="en-US">
                <a:cs typeface="Calibri"/>
              </a:rPr>
              <a:t>et al. (2018) descubrieron que al menos 113 de los 169 objetivos del Subdirector General requieren cambios en los sistemas energéticos. Los ejemplos incluyen las metas del Subdirector General 13, que se centran en la acción contra el cambio climático, que requieren la descarbonización del sistema energético, y las metas del Subdirector General 1, que se centran en poner fin a la pobreza, que requieren una mejor infraestructura energética para aumentar el acceso a la energía moderna. Hay muchas más sinergias y compensaciones que no tenemos tiempo de explorar con más detalle; sin embargo, está claro que los responsables políticos necesitan entender estas interacciones para apoyar el progreso hacia los OD. </a:t>
            </a:r>
            <a:r>
              <a:rPr lang="en-US" err="1">
                <a:cs typeface="Calibri"/>
              </a:rPr>
              <a:t>Nerini </a:t>
            </a:r>
            <a:r>
              <a:rPr lang="en-US">
                <a:cs typeface="Calibri"/>
              </a:rPr>
              <a:t>et al. destacan que no podemos pensar en silos y que debemos utilizar enfoques de planificación integrados con una perspectiva a largo plazo. Las herramientas de modelización de la energía son un elemento clave de estos enfoques. </a:t>
            </a:r>
          </a:p>
        </p:txBody>
      </p:sp>
      <p:sp>
        <p:nvSpPr>
          <p:cNvPr id="4" name="Slide Number Placeholder 3"/>
          <p:cNvSpPr>
            <a:spLocks noGrp="1"/>
          </p:cNvSpPr>
          <p:nvPr>
            <p:ph type="sldNum" sz="quarter" idx="5"/>
          </p:nvPr>
        </p:nvSpPr>
        <p:spPr/>
        <p:txBody>
          <a:bodyPr/>
          <a:lstStyle/>
          <a:p>
            <a:fld id="{496A28AF-C390-D94A-86D3-7BD7243CB0E2}" type="slidenum">
              <a:rPr lang="en-US" smtClean="0"/>
              <a:t>13</a:t>
            </a:fld>
            <a:endParaRPr lang="en-US"/>
          </a:p>
        </p:txBody>
      </p:sp>
    </p:spTree>
    <p:extLst>
      <p:ext uri="{BB962C8B-B14F-4D97-AF65-F5344CB8AC3E}">
        <p14:creationId xmlns:p14="http://schemas.microsoft.com/office/powerpoint/2010/main" val="26845950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 sistema energético está muy interrelacionado con muchos otros sectores. Por lo tanto, la trayectoria que emprenda el sistema energético tendrá muchas implicaciones diferentes fuera del sistema energético. Para el progreso socioeconómico y el bienestar de las personas es importante que exista un amplio acceso a un suministro energético moderno. </a:t>
            </a:r>
          </a:p>
          <a:p>
            <a:endParaRPr lang="en-US" dirty="0"/>
          </a:p>
          <a:p>
            <a:r>
              <a:rPr lang="en-US" dirty="0"/>
              <a:t>Para ayudar a la elaboración de políticas en el ámbito de la energía, la modelización energética puede aportar conocimientos y motivar diferentes vías. Sin embargo, a menudo la modelización de la energía es realizada por unos pocos analistas. Además, pueden trabajar con herramientas energéticas de código cerrado. Esto puede hacer que el proceso de modelización energética sea opaco.</a:t>
            </a:r>
            <a:endParaRPr lang="en-US" dirty="0">
              <a:cs typeface="Calibri"/>
            </a:endParaRPr>
          </a:p>
          <a:p>
            <a:endParaRPr lang="en-US" dirty="0"/>
          </a:p>
          <a:p>
            <a:r>
              <a:rPr lang="en-US" dirty="0"/>
              <a:t>Sin embargo, es cierto que la modelización puede tener un gran impacto en la política energética, por lo que es importante que la modelización energética se base en un análisis profundo y riguroso guiado por los principios de la buena gobernanza.</a:t>
            </a:r>
            <a:endParaRPr lang="en-US" dirty="0">
              <a:cs typeface="Calibri"/>
            </a:endParaRPr>
          </a:p>
          <a:p>
            <a:endParaRPr lang="en-US" dirty="0"/>
          </a:p>
          <a:p>
            <a:r>
              <a:rPr lang="en-US" dirty="0"/>
              <a:t>En esta miniconferencia, presentaremos el concepto de U4RIA, que está diseñado para ayudar en estas cuestiones.</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a:p>
        </p:txBody>
      </p:sp>
    </p:spTree>
    <p:extLst>
      <p:ext uri="{BB962C8B-B14F-4D97-AF65-F5344CB8AC3E}">
        <p14:creationId xmlns:p14="http://schemas.microsoft.com/office/powerpoint/2010/main" val="26446000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 identificaron cuatro observaciones críticas para la modelización de la energía para la política energética. </a:t>
            </a:r>
          </a:p>
          <a:p>
            <a:endParaRPr lang="en-US"/>
          </a:p>
          <a:p>
            <a:r>
              <a:rPr lang="en-US"/>
              <a:t>En primer lugar, como ya se ha dicho, el análisis suele ser opaco. Por ejemplo, el proceso de modelización es una caja negra. Esto significa que el funcionamiento del modelo no se entiende completamente. Esto dificulta el examen adecuado de los resultados de los modelos. </a:t>
            </a:r>
          </a:p>
          <a:p>
            <a:endParaRPr lang="en-US"/>
          </a:p>
          <a:p>
            <a:r>
              <a:rPr lang="en-US"/>
              <a:t>Además, la opacidad conduce a una escasa gestión del conocimiento por parte de la comunidad nacional de modelización energética, ya que las universidades e instituciones no pueden aumentar la competencia y la capacidad nacional.</a:t>
            </a:r>
          </a:p>
          <a:p>
            <a:endParaRPr lang="en-US"/>
          </a:p>
          <a:p>
            <a:r>
              <a:rPr lang="en-US"/>
              <a:t>En segundo lugar, la falta de cooperación de la comunidad con los agentes socioeconómicos disminuye la responsabilidad de la modelización. Además, pueden faltar interfaces y organización que permitan la cooperación.</a:t>
            </a:r>
          </a:p>
          <a:p>
            <a:endParaRPr lang="en-US"/>
          </a:p>
          <a:p>
            <a:r>
              <a:rPr lang="en-US"/>
              <a:t>En tercer lugar, las cuestiones derivadas son importantes. Esto significa que la política energética puede tener un gran impacto en otros sectores.</a:t>
            </a:r>
          </a:p>
          <a:p>
            <a:endParaRPr lang="en-US"/>
          </a:p>
          <a:p>
            <a:r>
              <a:rPr lang="en-US"/>
              <a:t>Por último, es necesario que la responsabilidad sea adecuada, ya que el impacto financiero de la modelización de la energía puede llevar a un uso ineficiente de las finanzas públicas.</a:t>
            </a:r>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a:p>
        </p:txBody>
      </p:sp>
    </p:spTree>
    <p:extLst>
      <p:ext uri="{BB962C8B-B14F-4D97-AF65-F5344CB8AC3E}">
        <p14:creationId xmlns:p14="http://schemas.microsoft.com/office/powerpoint/2010/main" val="34448219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Para mitigar las cuatro observaciones críticas mencionadas anteriormente, se proponen los siguientes principios de gobernanza:</a:t>
            </a:r>
          </a:p>
          <a:p>
            <a:endParaRPr lang="en-US"/>
          </a:p>
          <a:p>
            <a:r>
              <a:rPr lang="en-US" dirty="0"/>
              <a:t>Ubuntu. </a:t>
            </a:r>
            <a:r>
              <a:rPr lang="en-US"/>
              <a:t>Se trata de un concepto tomado de la filosofía africana sobre nuestra humanidad compartida. En este caso, se refiere al hecho de que las comunidades deben participar en la elaboración de modelos energéticos.</a:t>
            </a:r>
          </a:p>
          <a:p>
            <a:endParaRPr lang="en-US"/>
          </a:p>
          <a:p>
            <a:r>
              <a:rPr lang="en-US"/>
              <a:t>Capacidad de recuperación. A menudo resulta difícil encontrar los datos. Sin embargo, debería darse el caso de que los datos sean fácilmente accesibles y encontrados.</a:t>
            </a:r>
          </a:p>
          <a:p>
            <a:endParaRPr lang="en-US"/>
          </a:p>
          <a:p>
            <a:r>
              <a:rPr lang="en-US"/>
              <a:t>Reutilización. El modelo debe ser reutilizable, independientemente de la cantidad de veces que se licencie.</a:t>
            </a:r>
          </a:p>
          <a:p>
            <a:endParaRPr lang="en-US"/>
          </a:p>
          <a:p>
            <a:r>
              <a:rPr lang="en-US"/>
              <a:t>Repetibilidad. El modelo debe ser repetible y fácil de usar en un flujo de trabajo digital.</a:t>
            </a:r>
          </a:p>
          <a:p>
            <a:endParaRPr lang="en-US"/>
          </a:p>
          <a:p>
            <a:r>
              <a:rPr lang="en-US" err="1"/>
              <a:t>Reconstrucción</a:t>
            </a:r>
            <a:r>
              <a:rPr lang="en-US"/>
              <a:t>. Esto amplía el concepto de repetibilidad para incluir las instrucciones sobre cómo reconstruir los elementos de modelización de la energía. Por ejemplo, los datos de entrada, las relaciones del modelo y los escenarios resultantes.</a:t>
            </a:r>
          </a:p>
          <a:p>
            <a:endParaRPr lang="en-US"/>
          </a:p>
          <a:p>
            <a:r>
              <a:rPr lang="en-US"/>
              <a:t>Interoperabilidad. Esto permite que los escenarios sean probados por otros modelos o enfoques y que se integren con otros subsectores y más ampliamente en general</a:t>
            </a:r>
            <a:r>
              <a:rPr lang="en-US" dirty="0"/>
              <a:t>.</a:t>
            </a:r>
            <a:endParaRPr lang="en-US" dirty="0">
              <a:cs typeface="Calibri"/>
            </a:endParaRPr>
          </a:p>
          <a:p>
            <a:endParaRPr lang="en-US"/>
          </a:p>
          <a:p>
            <a:r>
              <a:rPr lang="en-US"/>
              <a:t>Capacidad de auditoría. Esto significa que debe haber una responsabilidad directa ante los financiadores internos o externos de la modelización energética para el apoyo a la política, así como ante la sociedad en general.</a:t>
            </a:r>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a:p>
        </p:txBody>
      </p:sp>
    </p:spTree>
    <p:extLst>
      <p:ext uri="{BB962C8B-B14F-4D97-AF65-F5344CB8AC3E}">
        <p14:creationId xmlns:p14="http://schemas.microsoft.com/office/powerpoint/2010/main" val="17203574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continuación veremos un breve ejemplo de cómo se pueden aplicar los principios de U4RIA.</a:t>
            </a:r>
          </a:p>
          <a:p>
            <a:r>
              <a:rPr lang="en-US"/>
              <a:t>Costa Rica tiene un objetivo de Contribución Determinada a Nivel Nacional o C.D.N. compatible con una trayectoria de dos grados.</a:t>
            </a:r>
          </a:p>
          <a:p>
            <a:endParaRPr lang="en-US"/>
          </a:p>
          <a:p>
            <a:r>
              <a:rPr lang="en-US" dirty="0"/>
              <a:t>Para ayudar al desarrollo del </a:t>
            </a:r>
            <a:r>
              <a:rPr lang="en-US"/>
              <a:t>plan nacional de descarbonización o P.N., </a:t>
            </a:r>
            <a:r>
              <a:rPr lang="en-US" dirty="0"/>
              <a:t>el gobierno de Costa Rica reconoció que un marco requería métodos tanto cualitativos como cuantitativos. </a:t>
            </a:r>
            <a:br>
              <a:rPr lang="en-US" dirty="0">
                <a:cs typeface="+mn-lt"/>
              </a:rPr>
            </a:br>
            <a:br>
              <a:rPr lang="en-US" dirty="0">
                <a:cs typeface="+mn-lt"/>
              </a:rPr>
            </a:br>
            <a:r>
              <a:rPr lang="en-US" dirty="0"/>
              <a:t>El primer paso que se dio fue involucrar a las partes interesadas con actores gubernamentales de alto nivel, como el presidente y los ministros, y con el sector privado, el mundo académico y la sociedad en general. </a:t>
            </a:r>
            <a:br>
              <a:rPr lang="en-US" dirty="0">
                <a:cs typeface="+mn-lt"/>
              </a:rPr>
            </a:br>
            <a:br>
              <a:rPr lang="en-US" dirty="0">
                <a:cs typeface="+mn-lt"/>
              </a:rPr>
            </a:br>
            <a:r>
              <a:rPr lang="en-US" dirty="0"/>
              <a:t>El segundo paso fue una serie de talleres, en los que surgieron dos escenarios: un escenario de continuidad y un escenario de descarbonización profunda. Estos escenarios se construyeron con el modelo </a:t>
            </a:r>
            <a:r>
              <a:rPr lang="en-US" dirty="0" err="1"/>
              <a:t>OSeMOSYS</a:t>
            </a:r>
            <a:r>
              <a:rPr lang="en-US" dirty="0"/>
              <a:t>. Los resultados fueron revisados por las partes interesadas en un proceso participativo de retroalimentación, que condujo a un N. D. P. final. </a:t>
            </a:r>
            <a:endParaRPr lang="en-US" dirty="0">
              <a:cs typeface="Calibri"/>
            </a:endParaRPr>
          </a:p>
          <a:p>
            <a:endParaRPr lang="en-US"/>
          </a:p>
          <a:p>
            <a:r>
              <a:rPr lang="en-US"/>
              <a:t>El trabajo introdujo un marco que puede orientar la política energética nacional de acuerdo con los principios rectores de U4RIA.</a:t>
            </a:r>
            <a:endParaRPr lang="en-US">
              <a:cs typeface="Calibri"/>
            </a:endParaRPr>
          </a:p>
          <a:p>
            <a:endParaRPr lang="en-US"/>
          </a:p>
          <a:p>
            <a:r>
              <a:rPr lang="en-US"/>
              <a:t>Específicamente, el compromiso de las partes interesadas involucró a la comunidad (es decir, ubuntu) y los datos de </a:t>
            </a:r>
            <a:r>
              <a:rPr lang="en-US" err="1"/>
              <a:t>OSeMOSYS </a:t>
            </a:r>
            <a:r>
              <a:rPr lang="en-US"/>
              <a:t>y el código del modelo se publican abiertamente en GitHub para su recuperación, reutilización y repetición. </a:t>
            </a:r>
            <a:endParaRPr lang="en-US">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a:p>
        </p:txBody>
      </p:sp>
    </p:spTree>
    <p:extLst>
      <p:ext uri="{BB962C8B-B14F-4D97-AF65-F5344CB8AC3E}">
        <p14:creationId xmlns:p14="http://schemas.microsoft.com/office/powerpoint/2010/main" val="16677326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Los mensajes clave de esta miniconferencia son que los sistemas energéticos tienen muchas interrelaciones y son importantes para el bienestar de los ciudadanos. </a:t>
            </a:r>
          </a:p>
          <a:p>
            <a:endParaRPr lang="en-US"/>
          </a:p>
          <a:p>
            <a:r>
              <a:rPr lang="en-US"/>
              <a:t>La elaboración de modelos energéticos para apoyar las políticas puede ser un proceso opaco y carecer de la participación de la comunidad. </a:t>
            </a:r>
          </a:p>
          <a:p>
            <a:endParaRPr lang="en-US"/>
          </a:p>
          <a:p>
            <a:r>
              <a:rPr lang="en-US"/>
              <a:t>La política energética también tiene un gran impacto en otros sectores, por lo que se requiere un alto nivel de responsabilidad.</a:t>
            </a:r>
          </a:p>
          <a:p>
            <a:endParaRPr lang="en-US"/>
          </a:p>
          <a:p>
            <a:pPr>
              <a:buClr>
                <a:schemeClr val="dk1"/>
              </a:buClr>
              <a:buSzPts val="1100"/>
              <a:defRPr/>
            </a:pPr>
            <a:r>
              <a:rPr lang="en-US">
                <a:solidFill>
                  <a:srgbClr val="000000"/>
                </a:solidFill>
                <a:latin typeface="Arial"/>
                <a:ea typeface="Arial"/>
                <a:cs typeface="Arial"/>
                <a:sym typeface="Arial"/>
              </a:rPr>
              <a:t>Por lo tanto, el principio </a:t>
            </a:r>
            <a:r>
              <a:rPr lang="en-US" sz="1200" b="0" i="0" u="none" strike="noStrike" cap="none">
                <a:solidFill>
                  <a:srgbClr val="000000"/>
                </a:solidFill>
                <a:effectLst/>
                <a:latin typeface="Arial"/>
                <a:ea typeface="Arial"/>
                <a:cs typeface="Arial"/>
                <a:sym typeface="Arial"/>
              </a:rPr>
              <a:t>que rige </a:t>
            </a:r>
            <a:r>
              <a:rPr lang="en-US" sz="1200" b="0" i="0" u="none" strike="noStrike" cap="none" baseline="0">
                <a:solidFill>
                  <a:srgbClr val="000000"/>
                </a:solidFill>
                <a:effectLst/>
                <a:latin typeface="Arial"/>
                <a:ea typeface="Arial"/>
                <a:cs typeface="Arial"/>
                <a:sym typeface="Arial"/>
              </a:rPr>
              <a:t>la modelización de la energía para el apoyo a las políticas es seguir </a:t>
            </a:r>
            <a:r>
              <a:rPr lang="en-US">
                <a:solidFill>
                  <a:srgbClr val="000000"/>
                </a:solidFill>
                <a:latin typeface="Arial"/>
                <a:ea typeface="Arial"/>
                <a:cs typeface="Arial"/>
                <a:sym typeface="Arial"/>
              </a:rPr>
              <a:t>la U4RIA, es decir, Ubuntu</a:t>
            </a:r>
            <a:r>
              <a:rPr lang="en-US" sz="1200" b="0" i="0" u="none" strike="noStrike" cap="none">
                <a:solidFill>
                  <a:srgbClr val="000000"/>
                </a:solidFill>
                <a:effectLst/>
                <a:latin typeface="Arial"/>
                <a:ea typeface="Arial"/>
                <a:cs typeface="Arial"/>
                <a:sym typeface="Arial"/>
              </a:rPr>
              <a:t>, Recuperabilidad, Reutilización, Repetibilidad, </a:t>
            </a:r>
            <a:r>
              <a:rPr lang="en-US" sz="1200" b="0" i="0" u="none" strike="noStrike" cap="none" dirty="0" err="1">
                <a:solidFill>
                  <a:srgbClr val="000000"/>
                </a:solidFill>
                <a:effectLst/>
                <a:latin typeface="Arial"/>
                <a:ea typeface="Arial"/>
                <a:cs typeface="Arial"/>
                <a:sym typeface="Arial"/>
              </a:rPr>
              <a:t>Reconstrucción</a:t>
            </a:r>
            <a:r>
              <a:rPr lang="en-US" sz="1200" b="0" i="0" u="none" strike="noStrike" cap="none" dirty="0">
                <a:solidFill>
                  <a:srgbClr val="000000"/>
                </a:solidFill>
                <a:effectLst/>
                <a:latin typeface="Arial"/>
                <a:ea typeface="Arial"/>
                <a:cs typeface="Arial"/>
                <a:sym typeface="Arial"/>
              </a:rPr>
              <a:t>, Interoperabilidad y Auditabilidad.</a:t>
            </a:r>
            <a:endParaRPr lang="en-US" sz="1200" b="0" i="0" u="none" strike="noStrike" cap="none" dirty="0">
              <a:solidFill>
                <a:srgbClr val="000000"/>
              </a:solidFill>
              <a:effectLst/>
              <a:latin typeface="Arial"/>
              <a:ea typeface="Arial"/>
              <a:cs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19</a:t>
            </a:fld>
            <a:endParaRPr lang="en-US"/>
          </a:p>
        </p:txBody>
      </p:sp>
    </p:spTree>
    <p:extLst>
      <p:ext uri="{BB962C8B-B14F-4D97-AF65-F5344CB8AC3E}">
        <p14:creationId xmlns:p14="http://schemas.microsoft.com/office/powerpoint/2010/main" val="12231660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a:rPr>
              <a:t>Hasta ahora hemos visto la importancia de la planificación energética para el desarrollo sostenible y el papel que puede desempeñar la modelización energética en el apoyo a la elaboración de políticas. Este curso se centra en los conceptos de modelización de la energía y la flexibilidad, y en cómo pueden utilizarse en el proceso político. El curso introducirá primero las herramientas de modelización energética y sus aplicaciones. El resto del curso se centrará en dos herramientas de modelización energética: OSeMOSYS y FlexTool. En las clases 3 a 12 se verá cómo se desarrollan los modelos de OSeMOSYS y se tratarán los conceptos teóricos clave en la planificación de la expansión de la capacidad. En las clases 13 a 16 se estudiará cómo se puede utilizar FlexTool para evaluar la flexibilidad de los sistemas energéticos y se analizará por qué es cada vez más importante. El curso también contiene ejercicios prácticos, en los que aprenderá a desarrollar modelos y análisis propios y explorará cómo los conocimientos adquiridos pueden aplicarse a futuros análisis específicos de países para apoyar la elaboración de políticas. </a:t>
            </a:r>
          </a:p>
        </p:txBody>
      </p:sp>
      <p:sp>
        <p:nvSpPr>
          <p:cNvPr id="4" name="Slide Number Placeholder 3"/>
          <p:cNvSpPr>
            <a:spLocks noGrp="1"/>
          </p:cNvSpPr>
          <p:nvPr>
            <p:ph type="sldNum" sz="quarter" idx="5"/>
          </p:nvPr>
        </p:nvSpPr>
        <p:spPr/>
        <p:txBody>
          <a:bodyPr/>
          <a:lstStyle/>
          <a:p>
            <a:fld id="{496A28AF-C390-D94A-86D3-7BD7243CB0E2}" type="slidenum">
              <a:rPr lang="en-US" smtClean="0"/>
              <a:t>20</a:t>
            </a:fld>
            <a:endParaRPr lang="en-US"/>
          </a:p>
        </p:txBody>
      </p:sp>
    </p:spTree>
    <p:extLst>
      <p:ext uri="{BB962C8B-B14F-4D97-AF65-F5344CB8AC3E}">
        <p14:creationId xmlns:p14="http://schemas.microsoft.com/office/powerpoint/2010/main" val="34034400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En la </a:t>
            </a:r>
            <a:r>
              <a:rPr lang="en-US">
                <a:cs typeface="Calibri"/>
              </a:rPr>
              <a:t>parte de </a:t>
            </a:r>
            <a:r>
              <a:rPr lang="en-US" dirty="0" err="1">
                <a:cs typeface="Calibri"/>
              </a:rPr>
              <a:t>OSeMOSYS </a:t>
            </a:r>
            <a:r>
              <a:rPr lang="en-US">
                <a:cs typeface="Calibri"/>
              </a:rPr>
              <a:t>de este curso, comprenderás los procesos clave de los sistemas energéticos. Analizaremos estos procesos con respecto a su rendimiento, costes, necesidades de recursos e impactos ambientales, considerándolos como parte del sistema energético en su conjunto. Este conocimiento se aplicará para explorar cómo las diferentes configuraciones del sistema energético afectan a la mitigación del cambio climático y a los Objetivos de Desarrollo Sostenible. Tanto en las clases como en los ejercicios prácticos, aprenderás a desarrollar tu propio modelo utilizando </a:t>
            </a:r>
            <a:r>
              <a:rPr lang="en-US" dirty="0" err="1">
                <a:cs typeface="Calibri"/>
              </a:rPr>
              <a:t>OSeMOSYS</a:t>
            </a:r>
            <a:r>
              <a:rPr lang="en-US" dirty="0">
                <a:cs typeface="Calibri"/>
              </a:rPr>
              <a:t>. Esto puede servir de base para realizar su propio análisis a nivel de país, y se hará hincapié en cómo los conocimientos adquiridos en este curso pueden aplicarse en futuros trabajos y en la elaboración de políticas. </a:t>
            </a:r>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a:p>
        </p:txBody>
      </p:sp>
    </p:spTree>
    <p:extLst>
      <p:ext uri="{BB962C8B-B14F-4D97-AF65-F5344CB8AC3E}">
        <p14:creationId xmlns:p14="http://schemas.microsoft.com/office/powerpoint/2010/main" val="14693365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pPr>
            <a:r>
              <a:rPr lang="en-GB" b="1" dirty="0"/>
              <a:t>Al final de esta conferencia, serás capaz de:</a:t>
            </a:r>
            <a:endParaRPr lang="en-US" dirty="0"/>
          </a:p>
          <a:p>
            <a:pPr>
              <a:spcBef>
                <a:spcPts val="1000"/>
              </a:spcBef>
            </a:pPr>
            <a:r>
              <a:rPr lang="en-GB" dirty="0"/>
              <a:t>1) Aprender por qué es necesaria la modelización energética y los principios de la planificación energética</a:t>
            </a:r>
            <a:endParaRPr lang="en-US" dirty="0"/>
          </a:p>
          <a:p>
            <a:pPr>
              <a:spcBef>
                <a:spcPts val="1000"/>
              </a:spcBef>
            </a:pPr>
            <a:r>
              <a:rPr lang="en-US" dirty="0"/>
              <a:t>2) Conocer el concepto de los ODS, las fuertes interrelaciones entre ellos y las agendas climáticas globales</a:t>
            </a:r>
            <a:endParaRPr lang="en-US" dirty="0">
              <a:cs typeface="Calibri"/>
            </a:endParaRPr>
          </a:p>
          <a:p>
            <a:pPr>
              <a:spcBef>
                <a:spcPts val="1000"/>
              </a:spcBef>
            </a:pPr>
            <a:r>
              <a:rPr lang="en-US" dirty="0"/>
              <a:t>3) Aprender a utilizar de la mejor manera posible las directrices de U4RIA sobre procesos, herramientas y </a:t>
            </a:r>
            <a:r>
              <a:rPr lang="en-US" b="1" dirty="0"/>
              <a:t>datos de </a:t>
            </a:r>
            <a:r>
              <a:rPr lang="en-US" dirty="0"/>
              <a:t>modelización </a:t>
            </a:r>
          </a:p>
          <a:p>
            <a:pPr>
              <a:spcBef>
                <a:spcPts val="1000"/>
              </a:spcBef>
            </a:pPr>
            <a:r>
              <a:rPr lang="en-US" dirty="0"/>
              <a:t>4) Obtenga una visión general de este curso de Modelización de la Energía y la Flexibilidad</a:t>
            </a:r>
            <a:endParaRPr lang="en-GB" dirty="0"/>
          </a:p>
        </p:txBody>
      </p:sp>
      <p:sp>
        <p:nvSpPr>
          <p:cNvPr id="4" name="Slide Number Placeholder 3"/>
          <p:cNvSpPr>
            <a:spLocks noGrp="1"/>
          </p:cNvSpPr>
          <p:nvPr>
            <p:ph type="sldNum" sz="quarter" idx="5"/>
          </p:nvPr>
        </p:nvSpPr>
        <p:spPr/>
        <p:txBody>
          <a:bodyPr/>
          <a:lstStyle/>
          <a:p>
            <a:fld id="{496A28AF-C390-D94A-86D3-7BD7243CB0E2}" type="slidenum">
              <a:rPr lang="en-US" smtClean="0"/>
              <a:t>2</a:t>
            </a:fld>
            <a:endParaRPr lang="en-US"/>
          </a:p>
        </p:txBody>
      </p:sp>
    </p:spTree>
    <p:extLst>
      <p:ext uri="{BB962C8B-B14F-4D97-AF65-F5344CB8AC3E}">
        <p14:creationId xmlns:p14="http://schemas.microsoft.com/office/powerpoint/2010/main" val="28066287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cs typeface="Calibri"/>
              </a:rPr>
              <a:t>OSeMOSYS </a:t>
            </a:r>
            <a:r>
              <a:rPr lang="en-US" dirty="0">
                <a:cs typeface="Calibri"/>
              </a:rPr>
              <a:t>son las siglas de Open Source energy Modelling System. </a:t>
            </a:r>
            <a:r>
              <a:rPr lang="en-US" err="1">
                <a:cs typeface="Calibri"/>
              </a:rPr>
              <a:t>OSeMOSYS se distingue </a:t>
            </a:r>
            <a:r>
              <a:rPr lang="en-US" dirty="0">
                <a:cs typeface="Calibri"/>
              </a:rPr>
              <a:t>de muchas otras herramientas de modelización por ser completamente de código abierto, de libre acceso y transparente. Esto significa que </a:t>
            </a:r>
            <a:r>
              <a:rPr lang="en-US" err="1">
                <a:cs typeface="Calibri"/>
              </a:rPr>
              <a:t>OSeMOSYS </a:t>
            </a:r>
            <a:r>
              <a:rPr lang="en-US" dirty="0">
                <a:cs typeface="Calibri"/>
              </a:rPr>
              <a:t>se utiliza ampliamente para la formación y el desarrollo de capacidades. Además, es posible aprender a utilizar </a:t>
            </a:r>
            <a:r>
              <a:rPr lang="en-US" err="1">
                <a:cs typeface="Calibri"/>
              </a:rPr>
              <a:t>OSeMOSYS </a:t>
            </a:r>
            <a:r>
              <a:rPr lang="en-US">
                <a:cs typeface="Calibri"/>
              </a:rPr>
              <a:t>en un plazo relativamente corto, especialmente en comparación con otras herramientas de modelización menos accesibles. En general, estas características clave significan que </a:t>
            </a:r>
            <a:r>
              <a:rPr lang="en-US" err="1">
                <a:cs typeface="Calibri"/>
              </a:rPr>
              <a:t>OSeMOSYS </a:t>
            </a:r>
            <a:r>
              <a:rPr lang="en-US">
                <a:cs typeface="Calibri"/>
              </a:rPr>
              <a:t>está bien situado para ser utilizado en una serie de entornos, desde los desarrolladores hasta los académicos y los responsables políticos. Dado que el sistema no requiere una inversión financiera inicial, puede ser utilizado por gobiernos e instituciones con recursos limitados. </a:t>
            </a:r>
            <a:r>
              <a:rPr lang="en-US" err="1">
                <a:cs typeface="Calibri"/>
              </a:rPr>
              <a:t>OSeMOSYS </a:t>
            </a:r>
            <a:r>
              <a:rPr lang="en-US">
                <a:cs typeface="Calibri"/>
              </a:rPr>
              <a:t>se utiliza para desarrollar análisis a largo plazo del sector energético a diversas escalas, incluyendo estudios a nivel continental, nacional y regional. </a:t>
            </a:r>
            <a:r>
              <a:rPr lang="en-US" err="1">
                <a:cs typeface="Calibri"/>
              </a:rPr>
              <a:t>OSeMOSYS se </a:t>
            </a:r>
            <a:r>
              <a:rPr lang="en-US">
                <a:cs typeface="Calibri"/>
              </a:rPr>
              <a:t>ha utilizado para una gran cantidad de aplicaciones, desde la evaluación de las vías de electrificación hasta la comprensión de las implicaciones ambientales y económicas de los </a:t>
            </a:r>
            <a:r>
              <a:rPr lang="en-US" dirty="0">
                <a:cs typeface="Calibri"/>
              </a:rPr>
              <a:t>escenarios de </a:t>
            </a:r>
            <a:r>
              <a:rPr lang="en-US">
                <a:cs typeface="Calibri"/>
              </a:rPr>
              <a:t>descarbonización</a:t>
            </a:r>
            <a:r>
              <a:rPr lang="en-US" dirty="0">
                <a:cs typeface="Calibri"/>
              </a:rPr>
              <a:t>. Aprenderá más sobre </a:t>
            </a:r>
            <a:r>
              <a:rPr lang="en-US" err="1">
                <a:cs typeface="Calibri"/>
              </a:rPr>
              <a:t>OSeMOSYS </a:t>
            </a:r>
            <a:r>
              <a:rPr lang="en-US" dirty="0">
                <a:cs typeface="Calibri"/>
              </a:rPr>
              <a:t>y sus aplicaciones a medida que avance en este curso. </a:t>
            </a:r>
          </a:p>
        </p:txBody>
      </p:sp>
      <p:sp>
        <p:nvSpPr>
          <p:cNvPr id="4" name="Slide Number Placeholder 3"/>
          <p:cNvSpPr>
            <a:spLocks noGrp="1"/>
          </p:cNvSpPr>
          <p:nvPr>
            <p:ph type="sldNum" sz="quarter" idx="5"/>
          </p:nvPr>
        </p:nvSpPr>
        <p:spPr/>
        <p:txBody>
          <a:bodyPr/>
          <a:lstStyle/>
          <a:p>
            <a:fld id="{496A28AF-C390-D94A-86D3-7BD7243CB0E2}" type="slidenum">
              <a:rPr lang="en-US" smtClean="0"/>
              <a:t>22</a:t>
            </a:fld>
            <a:endParaRPr lang="en-US"/>
          </a:p>
        </p:txBody>
      </p:sp>
    </p:spTree>
    <p:extLst>
      <p:ext uri="{BB962C8B-B14F-4D97-AF65-F5344CB8AC3E}">
        <p14:creationId xmlns:p14="http://schemas.microsoft.com/office/powerpoint/2010/main" val="42438750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Durante la </a:t>
            </a:r>
            <a:r>
              <a:rPr lang="en-US"/>
              <a:t>parte de </a:t>
            </a:r>
            <a:r>
              <a:rPr lang="en-US" dirty="0" err="1"/>
              <a:t>FlexTool del curso </a:t>
            </a:r>
            <a:r>
              <a:rPr lang="en-US"/>
              <a:t>aprenderás varias cosas. Empezará por comprender el reto que supone la integración de las energías renovables en el sistema eléctrico y el valor de añadir flexibilidad a este sistema.</a:t>
            </a:r>
          </a:p>
          <a:p>
            <a:endParaRPr lang="en-US"/>
          </a:p>
          <a:p>
            <a:r>
              <a:rPr lang="en-US"/>
              <a:t>A continuación, aprenderá a comprender los fundamentos metodológicos del modelo </a:t>
            </a:r>
            <a:r>
              <a:rPr lang="en-US" err="1"/>
              <a:t>FlexTool</a:t>
            </a:r>
            <a:r>
              <a:rPr lang="en-US"/>
              <a:t>, que puede ayudarle a mejorar la flexibilidad de un sistema energético.</a:t>
            </a:r>
            <a:endParaRPr lang="en-US">
              <a:cs typeface="Calibri"/>
            </a:endParaRPr>
          </a:p>
          <a:p>
            <a:endParaRPr lang="en-US"/>
          </a:p>
          <a:p>
            <a:r>
              <a:rPr lang="en-US"/>
              <a:t>También aprenderá a diseñar una evaluación de la flexibilidad </a:t>
            </a:r>
            <a:r>
              <a:rPr lang="en-US" err="1"/>
              <a:t>con FlexTool</a:t>
            </a:r>
            <a:r>
              <a:rPr lang="en-US"/>
              <a:t>. Con esto, usted será capaz de aumentar la flexibilidad dentro de un sistema.</a:t>
            </a:r>
          </a:p>
        </p:txBody>
      </p:sp>
      <p:sp>
        <p:nvSpPr>
          <p:cNvPr id="4" name="Slide Number Placeholder 3"/>
          <p:cNvSpPr>
            <a:spLocks noGrp="1"/>
          </p:cNvSpPr>
          <p:nvPr>
            <p:ph type="sldNum" sz="quarter" idx="5"/>
          </p:nvPr>
        </p:nvSpPr>
        <p:spPr/>
        <p:txBody>
          <a:bodyPr/>
          <a:lstStyle/>
          <a:p>
            <a:fld id="{496A28AF-C390-D94A-86D3-7BD7243CB0E2}" type="slidenum">
              <a:rPr lang="en-US" smtClean="0"/>
              <a:t>23</a:t>
            </a:fld>
            <a:endParaRPr lang="en-US"/>
          </a:p>
        </p:txBody>
      </p:sp>
    </p:spTree>
    <p:extLst>
      <p:ext uri="{BB962C8B-B14F-4D97-AF65-F5344CB8AC3E}">
        <p14:creationId xmlns:p14="http://schemas.microsoft.com/office/powerpoint/2010/main" val="30766606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Para el curso de </a:t>
            </a:r>
            <a:r>
              <a:rPr lang="en-US" err="1"/>
              <a:t>FlexTool, </a:t>
            </a:r>
            <a:r>
              <a:rPr lang="en-US"/>
              <a:t>usted pasará por un conjunto racionalizado de conferencias que construye su conocimiento y experiencia.</a:t>
            </a:r>
          </a:p>
          <a:p>
            <a:endParaRPr lang="en-US"/>
          </a:p>
          <a:p>
            <a:r>
              <a:rPr lang="en-US" dirty="0"/>
              <a:t>En primer lugar, aprenderá sobre el poder de la flexibilidad, luego aprenderá a entender las suposiciones que </a:t>
            </a:r>
            <a:r>
              <a:rPr lang="en-US"/>
              <a:t>hace </a:t>
            </a:r>
            <a:r>
              <a:rPr lang="en-US" dirty="0" err="1"/>
              <a:t>FlexTool, así como </a:t>
            </a:r>
            <a:r>
              <a:rPr lang="en-US"/>
              <a:t>la forma en que calcula las soluciones óptimas en cuanto a costes. A continuación, aprenderás a investigar la flexibilidad de un sistema concreto, a modificar los datos de entrada para realizar diferentes casos prácticos y, por último, a aumentar la flexibilidad de un sistema, ya sea mediante la alimentación de vehículos eléctricos, el hidrógeno o la red de calor.</a:t>
            </a:r>
            <a:endParaRPr lang="en-US">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24</a:t>
            </a:fld>
            <a:endParaRPr lang="en-US"/>
          </a:p>
        </p:txBody>
      </p:sp>
    </p:spTree>
    <p:extLst>
      <p:ext uri="{BB962C8B-B14F-4D97-AF65-F5344CB8AC3E}">
        <p14:creationId xmlns:p14="http://schemas.microsoft.com/office/powerpoint/2010/main" val="41016748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¿Por qué es importante la planificación energética? </a:t>
            </a:r>
          </a:p>
          <a:p>
            <a:endParaRPr lang="en-US">
              <a:cs typeface="Calibri"/>
            </a:endParaRPr>
          </a:p>
          <a:p>
            <a:r>
              <a:rPr lang="en-US" dirty="0">
                <a:cs typeface="Calibri"/>
              </a:rPr>
              <a:t>Un sistema energético sostenible puede sacar a la gente de la pobreza en todo el mundo. Pero, ¿cómo podemos facilitar el acceso a todos evitando los escollos del pasado y no creando otros nuevos?</a:t>
            </a:r>
          </a:p>
          <a:p>
            <a:endParaRPr lang="en-US">
              <a:cs typeface="Calibri"/>
            </a:endParaRPr>
          </a:p>
          <a:p>
            <a:r>
              <a:rPr lang="en-US" dirty="0">
                <a:cs typeface="Calibri"/>
              </a:rPr>
              <a:t>Lo cierto es que, para lograr este objetivo, se requiere una transformación fundamental del sistema energético. Se trata de una tarea difícil, sobre todo teniendo en cuenta que los sistemas energéticos modernos son muy complejos y requieren mucho capital. Además, estos sistemas interactúan constantemente con muchos otros sistemas, como el medio ambiente, los sistemas de recursos naturales y las infraestructuras.</a:t>
            </a:r>
          </a:p>
          <a:p>
            <a:endParaRPr lang="en-US">
              <a:cs typeface="Calibri"/>
            </a:endParaRPr>
          </a:p>
          <a:p>
            <a:r>
              <a:rPr lang="en-US" dirty="0">
                <a:cs typeface="Calibri"/>
              </a:rPr>
              <a:t>Por lo tanto, para lograrlo, los países tendrán que realizar análisis y planificaciones exhaustivas y sistemáticas para identificar y evitar costosas medidas provisionales y el "encierro" a largo plazo en infraestructuras inadecuadas e insostenibles. Esto puede suponer un reto, ya que, en muchos casos, las presiones a corto plazo para realizar acciones inmediatas tienen prioridad sobre la consideración a largo plazo de la sostenibilidad.</a:t>
            </a:r>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a:p>
        </p:txBody>
      </p:sp>
    </p:spTree>
    <p:extLst>
      <p:ext uri="{BB962C8B-B14F-4D97-AF65-F5344CB8AC3E}">
        <p14:creationId xmlns:p14="http://schemas.microsoft.com/office/powerpoint/2010/main" val="2599110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 diferentes economías y geografías requieren soluciones diferentes para el reto de proporcionar energía asequible. No existe un sistema energético único para todos. </a:t>
            </a:r>
          </a:p>
          <a:p>
            <a:endParaRPr lang="en-US"/>
          </a:p>
          <a:p>
            <a:r>
              <a:rPr lang="en-US" dirty="0"/>
              <a:t>Por ejemplo, en los países en desarrollo, el acceso a servicios energéticos asequibles es importante para combatir la pobreza energética. Esto es especialmente cierto para las zonas rurales, pero también lo es cada vez más para las grandes áreas metropolitanas a medida que se acelera la urbanización. En estos países hay 2.000 millones de personas sin electricidad y casi 3.000 millones que dependen de combustibles sucios para cocinar y calentarse.</a:t>
            </a:r>
            <a:endParaRPr lang="en-US" dirty="0">
              <a:cs typeface="Calibri"/>
            </a:endParaRPr>
          </a:p>
          <a:p>
            <a:endParaRPr lang="en-US"/>
          </a:p>
          <a:p>
            <a:r>
              <a:rPr lang="en-US" dirty="0"/>
              <a:t>En cambio, los países desarrollados de Europa, América del Norte y Asia se enfrentan a la sustitución de plantas y equipos envejecidos, con cerca del 40% de la capacidad existente prevista para su retirada en 2040.</a:t>
            </a:r>
            <a:endParaRPr lang="en-US" dirty="0">
              <a:cs typeface="Calibri"/>
            </a:endParaRPr>
          </a:p>
          <a:p>
            <a:endParaRPr lang="en-US"/>
          </a:p>
          <a:p>
            <a:r>
              <a:rPr lang="en-US" dirty="0"/>
              <a:t>Sin embargo, las decisiones de inversión se ven empañadas por la incertidumbre de la demanda debido a factores como la mejora de la eficiencia, la aparición de las redes inteligentes y la posible evolución de nuevos mercados eléctricos, como el de los vehículos eléctricos.</a:t>
            </a:r>
            <a:endParaRPr lang="en-US" dirty="0">
              <a:cs typeface="Calibri"/>
            </a:endParaRPr>
          </a:p>
          <a:p>
            <a:endParaRPr lang="en-US"/>
          </a:p>
          <a:p>
            <a:r>
              <a:rPr lang="en-US" dirty="0"/>
              <a:t>Los mercados energéticos competitivos y dominados por el sector privado dependen de la existencia de políticas gubernamentales claras y coherentes en materia de energía y medio ambiente para alinear sus decisiones de inversión con los objetivos de desarrollo sostenible.</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a:p>
        </p:txBody>
      </p:sp>
    </p:spTree>
    <p:extLst>
      <p:ext uri="{BB962C8B-B14F-4D97-AF65-F5344CB8AC3E}">
        <p14:creationId xmlns:p14="http://schemas.microsoft.com/office/powerpoint/2010/main" val="34769331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 planificación energética es el acto de evaluar la capacidad de un sistema regional para proporcionar servicios energéticos fiables en condiciones que cambian constantemente. Por ejemplo, variables como el coste de los materiales y los combustibles, los costes de inversión en tecnologías, los niveles de demanda y la distribución pueden cambiar.</a:t>
            </a:r>
          </a:p>
          <a:p>
            <a:endParaRPr lang="en-US"/>
          </a:p>
          <a:p>
            <a:r>
              <a:rPr lang="en-US"/>
              <a:t>Basándose en el campo de la investigación operativa, la planificación eléctrica aplica métodos y herramientas analíticas avanzadas para tomar mejores decisiones cuando se enfrentan a decisiones complejas. Este proceso debe realizarse de forma iterativa debido a las rápidas transformaciones que pueden producirse en un periodo muy limitado.</a:t>
            </a:r>
            <a:endParaRPr lang="en-US">
              <a:cs typeface="Calibri"/>
            </a:endParaRPr>
          </a:p>
          <a:p>
            <a:endParaRPr lang="en-US"/>
          </a:p>
          <a:p>
            <a:r>
              <a:rPr lang="en-US"/>
              <a:t>Los modelos de planificación energética permiten encontrar la forma más rentable de suministrar energía al consumidor final. Por supuesto, la forma más rentable de suministrar energía cambia en diferentes partes del mundo. Sin embargo, la modelización cuantitativa de la energía ofrece una herramienta prometedora para tomar mejores decisiones en condiciones de incertidumbre.</a:t>
            </a:r>
            <a:endParaRPr lang="en-US">
              <a:cs typeface="Calibri"/>
            </a:endParaRPr>
          </a:p>
          <a:p>
            <a:endParaRPr lang="en-US"/>
          </a:p>
          <a:p>
            <a:pPr>
              <a:defRPr/>
            </a:pPr>
            <a:r>
              <a:rPr lang="en-US"/>
              <a:t>Los principales obstáculos para los países en desarrollo son la falta de datos adecuados y la escasez de recursos humanos cualificados para realizar el análisis. Por ello, las decisiones de inversión se basan a menudo en objetivos políticos mal informados y en la necesidad de adoptar medidas provisionales ad hoc. Estas medidas, por lo tanto, tienden a centrarse en tecnologías baratas y de rápida construcción, lo que puede dar lugar a mayores costes medioambientales y de funcionamiento. </a:t>
            </a:r>
            <a:r>
              <a:rPr lang="en-GB" sz="1200" kern="1200">
                <a:solidFill>
                  <a:schemeClr val="tx1"/>
                </a:solidFill>
                <a:effectLst/>
                <a:latin typeface="+mn-lt"/>
                <a:ea typeface="+mn-ea"/>
                <a:cs typeface="+mn-cs"/>
              </a:rPr>
              <a:t>Dado que estas acciones atienden a las carencias de suministro de los consumidores </a:t>
            </a:r>
            <a:r>
              <a:rPr lang="en-GB"/>
              <a:t>ya conectados</a:t>
            </a:r>
            <a:r>
              <a:rPr lang="en-GB" sz="1200" kern="1200">
                <a:solidFill>
                  <a:schemeClr val="tx1"/>
                </a:solidFill>
                <a:effectLst/>
                <a:latin typeface="+mn-lt"/>
                <a:ea typeface="+mn-ea"/>
                <a:cs typeface="+mn-cs"/>
              </a:rPr>
              <a:t>, el aumento del acceso rara vez forma parte de la estrategia</a:t>
            </a:r>
            <a:r>
              <a:rPr lang="en-GB"/>
              <a:t>. </a:t>
            </a:r>
            <a:endParaRPr lang="en-GB">
              <a:cs typeface="Calibri"/>
            </a:endParaRPr>
          </a:p>
          <a:p>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a:p>
        </p:txBody>
      </p:sp>
    </p:spTree>
    <p:extLst>
      <p:ext uri="{BB962C8B-B14F-4D97-AF65-F5344CB8AC3E}">
        <p14:creationId xmlns:p14="http://schemas.microsoft.com/office/powerpoint/2010/main" val="17829503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 embargo, la planificación energética no es un fin en sí mismo. La planificación energética requiere algo más que el mero dominio de las herramientas de modelización energética. La mera planificación sin su posterior aplicación es un uso ineficaz de los recursos. La aplicación requiere un marco institucional funcional que garantice la disponibilidad de fondos, la oportuna preparación de las inversiones en infraestructuras energéticas y un mecanismo de supervisión del progreso y control de calidad.</a:t>
            </a:r>
          </a:p>
          <a:p>
            <a:endParaRPr lang="en-US"/>
          </a:p>
          <a:p>
            <a:r>
              <a:rPr lang="en-US" dirty="0"/>
              <a:t>Es cierto que una buena economía de proyecto moviliza la financiación necesaria, lo que es especialmente cierto en el caso de las grandes inversiones en infraestructuras. </a:t>
            </a:r>
            <a:endParaRPr lang="en-US" dirty="0">
              <a:cs typeface="Calibri"/>
            </a:endParaRPr>
          </a:p>
          <a:p>
            <a:endParaRPr lang="en-US"/>
          </a:p>
          <a:p>
            <a:r>
              <a:rPr lang="en-US" dirty="0"/>
              <a:t>Por último, el despliegue físico de las infraestructuras debe ajustarse a la logística del calendario. Por ejemplo, la implantación de una gran central hidroeléctrica puede superar la demanda actual de electricidad. Esto puede dificultar el pago de dividendos y el servicio de la deuda. Sin embargo, la escasez también puede producirse cuando la demanda de electricidad crece más rápido que la oferta, lo que conduce a medidas provisionales y al retraso del desarrollo económico. </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a:p>
        </p:txBody>
      </p:sp>
    </p:spTree>
    <p:extLst>
      <p:ext uri="{BB962C8B-B14F-4D97-AF65-F5344CB8AC3E}">
        <p14:creationId xmlns:p14="http://schemas.microsoft.com/office/powerpoint/2010/main" val="30602776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Los modelos cuantificados de sistemas complejos pueden ayudar a los responsables de la toma de decisiones de múltiples maneras. Desde un punto de vista técnico, permiten a los analistas comparar diferentes configuraciones del sistema sin incurrir en los costes iniciales de su construcción. Esto permite mitigar la incertidumbre. </a:t>
            </a:r>
          </a:p>
          <a:p>
            <a:endParaRPr lang="en-US"/>
          </a:p>
          <a:p>
            <a:r>
              <a:rPr lang="en-US"/>
              <a:t>Desde un punto de vista práctico, facilitan el diseño de sistemas de forma que se tengan en cuenta los recursos, las demandas y las limitaciones locales que se imponen a los sistemas eléctricos de la vida real. Esto permite minimizar las facturas de electricidad de los consumidores al permitir que las instituciones gubernamentales estructuren las tarifas de forma óptima.</a:t>
            </a:r>
            <a:endParaRPr lang="en-US">
              <a:cs typeface="Calibri"/>
            </a:endParaRPr>
          </a:p>
          <a:p>
            <a:endParaRPr lang="en-US"/>
          </a:p>
          <a:p>
            <a:r>
              <a:rPr lang="en-US"/>
              <a:t>El desarrollo de escenarios puede servir como una herramienta de comunicación eficaz para el compromiso político no partidista, que ayudará tanto a conseguir y movilizar el apoyo del sector privado, como a solicitar el acuerdo de la sociedad en general. </a:t>
            </a:r>
            <a:endParaRPr lang="en-US">
              <a:cs typeface="Calibri"/>
            </a:endParaRPr>
          </a:p>
          <a:p>
            <a:endParaRPr lang="en-US"/>
          </a:p>
          <a:p>
            <a:r>
              <a:rPr lang="en-US"/>
              <a:t>Para los países en vías de desarrollo, el impacto de incluso pequeñas mejoras en el sistema puede tener a menudo un rendimiento económico y medioambiental desproporcionadamente alto.</a:t>
            </a:r>
            <a:endParaRPr lang="en-US">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a:p>
        </p:txBody>
      </p:sp>
    </p:spTree>
    <p:extLst>
      <p:ext uri="{BB962C8B-B14F-4D97-AF65-F5344CB8AC3E}">
        <p14:creationId xmlns:p14="http://schemas.microsoft.com/office/powerpoint/2010/main" val="1472016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Los Objetivos de Desarrollo Sostenible (ODS) son un conjunto de objetivos universales para todos los países centrados en acabar con la pobreza, mejorar la calidad de vida y proteger el medio ambiente. Estos objetivos se acordaron en 2015 y se fijó el año 2030 como meta para alcanzarlos. Los objetivos de desarrollo sostenible pretenden abordar múltiples cuestiones, con objetivos basados en la pobreza, la salud, la igualdad de género, la protección del medio ambiente, la acción climática y la justicia, entre otros. Los objetivos están diseñados para ser considerados en conjunto, y no de forma aislada, y hay muchos vínculos entre los diferentes objetivos, que discutiremos en diapositivas posteriores. También analizaremos el progreso global y veremos que es esencial tener en cuenta estos objetivos en la planificación y los modelos nacionales. </a:t>
            </a:r>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a:p>
        </p:txBody>
      </p:sp>
    </p:spTree>
    <p:extLst>
      <p:ext uri="{BB962C8B-B14F-4D97-AF65-F5344CB8AC3E}">
        <p14:creationId xmlns:p14="http://schemas.microsoft.com/office/powerpoint/2010/main" val="7371549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El Objetivo de Desarrollo Sostenible 7 (o S.D.G. 7 para abreviar) se centra específicamente en el sector energético. La primera meta del ODS 7 es el acceso universal a servicios energéticos asequibles, fiables y modernos. Esto incluye el acceso a la electricidad y a la cocina limpia. En segundo lugar, el Subdirector General 7 pide un aumento sustancial de la cuota de energías renovables para reducir las emisiones de gases de efecto invernadero y aumentar la sostenibilidad del suministro energético. Otro elemento importante para mejorar la sostenibilidad del sector energético es la eficiencia energética, por lo que el Subdirector General 7 se propone duplicar la tasa de mejora global de la eficiencia energética. Además, este Subdirector General se propone mejorar la cooperación para aumentar el acceso a la investigación y la tecnología en materia de energía limpia y promover la inversión, así como ampliar y mejorar las infraestructuras energéticas modernas en los países en desarrollo. Todos estos objetivos se establecen en pos de la reducción de la pobreza y de una mayor sostenibilidad. Aunque el D.G. 7 se centra explícitamente en el sector energético, veremos más adelante que todos los objetivos están fuertemente interrelacionados y que la energía es importante para otros muchos objetivos. </a:t>
            </a:r>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a:p>
        </p:txBody>
      </p:sp>
    </p:spTree>
    <p:extLst>
      <p:ext uri="{BB962C8B-B14F-4D97-AF65-F5344CB8AC3E}">
        <p14:creationId xmlns:p14="http://schemas.microsoft.com/office/powerpoint/2010/main" val="5772067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p>
            <a:fld id="{986BB1F3-09E8-2A4B-94FB-2B55395E3B4A}" type="datetimeFigureOut">
              <a:rPr lang="en-US" smtClean="0"/>
              <a:t>10/18/2022</a:t>
            </a:fld>
            <a:endParaRPr lang="en-US"/>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‹Nº›</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smtClean="0"/>
              <a:pPr/>
              <a:t>‹Nº›</a:t>
            </a:fld>
            <a:endParaRPr lang="en-US"/>
          </a:p>
        </p:txBody>
      </p:sp>
    </p:spTree>
    <p:extLst>
      <p:ext uri="{BB962C8B-B14F-4D97-AF65-F5344CB8AC3E}">
        <p14:creationId xmlns:p14="http://schemas.microsoft.com/office/powerpoint/2010/main" val="29721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986BB1F3-09E8-2A4B-94FB-2B55395E3B4A}" type="datetimeFigureOut">
              <a:rPr lang="en-US" smtClean="0"/>
              <a:t>10/18/2022</a:t>
            </a:fld>
            <a:endParaRPr lang="en-US"/>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2860928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986BB1F3-09E8-2A4B-94FB-2B55395E3B4A}" type="datetimeFigureOut">
              <a:rPr lang="en-US" smtClean="0"/>
              <a:t>10/18/2022</a:t>
            </a:fld>
            <a:endParaRPr lang="en-US"/>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1427761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10/18/2022</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1959851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986BB1F3-09E8-2A4B-94FB-2B55395E3B4A}" type="datetimeFigureOut">
              <a:rPr lang="en-US" smtClean="0"/>
              <a:t>10/18/2022</a:t>
            </a:fld>
            <a:endParaRPr lang="en-US"/>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4135808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986BB1F3-09E8-2A4B-94FB-2B55395E3B4A}" type="datetimeFigureOut">
              <a:rPr lang="en-US" smtClean="0"/>
              <a:t>10/18/2022</a:t>
            </a:fld>
            <a:endParaRPr lang="en-US"/>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2287273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986BB1F3-09E8-2A4B-94FB-2B55395E3B4A}" type="datetimeFigureOut">
              <a:rPr lang="en-US" smtClean="0"/>
              <a:t>10/18/2022</a:t>
            </a:fld>
            <a:endParaRPr lang="en-US"/>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503341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986BB1F3-09E8-2A4B-94FB-2B55395E3B4A}" type="datetimeFigureOut">
              <a:rPr lang="en-US" smtClean="0"/>
              <a:t>10/18/2022</a:t>
            </a:fld>
            <a:endParaRPr lang="en-US"/>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4009780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986BB1F3-09E8-2A4B-94FB-2B55395E3B4A}" type="datetimeFigureOut">
              <a:rPr lang="en-US" smtClean="0"/>
              <a:t>10/18/2022</a:t>
            </a:fld>
            <a:endParaRPr lang="en-US"/>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617824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986BB1F3-09E8-2A4B-94FB-2B55395E3B4A}" type="datetimeFigureOut">
              <a:rPr lang="en-US" smtClean="0"/>
              <a:t>10/18/2022</a:t>
            </a:fld>
            <a:endParaRPr lang="en-US"/>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2819461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986BB1F3-09E8-2A4B-94FB-2B55395E3B4A}" type="datetimeFigureOut">
              <a:rPr lang="en-US" smtClean="0"/>
              <a:t>10/18/2022</a:t>
            </a:fld>
            <a:endParaRPr lang="en-US"/>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91079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Haga clic para editar el estilo del título principal</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Haga clic para editar los estilos de texto maestro</a:t>
            </a:r>
          </a:p>
          <a:p>
            <a:pPr lvl="1"/>
            <a:r>
              <a:rPr lang="en-GB"/>
              <a:t>Segundo nivel</a:t>
            </a:r>
          </a:p>
          <a:p>
            <a:pPr lvl="2"/>
            <a:r>
              <a:rPr lang="en-GB"/>
              <a:t>Tercer nivel</a:t>
            </a:r>
          </a:p>
          <a:p>
            <a:pPr lvl="3"/>
            <a:r>
              <a:rPr lang="en-GB"/>
              <a:t>Cuarto nivel</a:t>
            </a:r>
          </a:p>
          <a:p>
            <a:pPr lvl="4"/>
            <a:r>
              <a:rPr lang="en-GB"/>
              <a:t>Quinto nivel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BB1F3-09E8-2A4B-94FB-2B55395E3B4A}" type="datetimeFigureOut">
              <a:rPr lang="en-US" smtClean="0"/>
              <a:t>10/18/2022</a:t>
            </a:fld>
            <a:endParaRPr lang="en-US"/>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‹Nº›</a:t>
            </a:fld>
            <a:endParaRPr lang="en-US"/>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hyperlink" Target="https://creativecommons.org/licenses/by-nc/2.0/" TargetMode="External"/><Relationship Id="rId3" Type="http://schemas.openxmlformats.org/officeDocument/2006/relationships/slideLayout" Target="../slideLayouts/slideLayout2.xml"/><Relationship Id="rId7" Type="http://schemas.openxmlformats.org/officeDocument/2006/relationships/hyperlink" Target="https://www.flickr.com/photos/86859554@N06/32918355820" TargetMode="Externa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1.jpeg"/><Relationship Id="rId5" Type="http://schemas.openxmlformats.org/officeDocument/2006/relationships/image" Target="../media/image4.jpeg"/><Relationship Id="rId4" Type="http://schemas.openxmlformats.org/officeDocument/2006/relationships/notesSlide" Target="../notesSlides/notesSlide9.xml"/><Relationship Id="rId9"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hyperlink" Target="https://creativecommons.org/licenses/by-nc/3.0/igo/" TargetMode="External"/><Relationship Id="rId3" Type="http://schemas.openxmlformats.org/officeDocument/2006/relationships/slideLayout" Target="../slideLayouts/slideLayout2.xml"/><Relationship Id="rId7" Type="http://schemas.openxmlformats.org/officeDocument/2006/relationships/hyperlink" Target="https://www.irena.org/-/media/Files/IRENA/Agency/Publication/2020/May/SDG7Tracking_Energy_Progress_2020.pdf" TargetMode="Externa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2.png"/><Relationship Id="rId5" Type="http://schemas.openxmlformats.org/officeDocument/2006/relationships/image" Target="../media/image4.jpeg"/><Relationship Id="rId10" Type="http://schemas.openxmlformats.org/officeDocument/2006/relationships/comments" Target="../comments/comment1.xml"/><Relationship Id="rId4" Type="http://schemas.openxmlformats.org/officeDocument/2006/relationships/notesSlide" Target="../notesSlides/notesSlide10.xml"/><Relationship Id="rId9"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hyperlink" Target="https://creativecommons.org/licenses/by-nc/3.0/igo/" TargetMode="External"/><Relationship Id="rId3" Type="http://schemas.openxmlformats.org/officeDocument/2006/relationships/slideLayout" Target="../slideLayouts/slideLayout2.xml"/><Relationship Id="rId7" Type="http://schemas.openxmlformats.org/officeDocument/2006/relationships/hyperlink" Target="https://www.irena.org/-/media/Files/IRENA/Agency/Publication/2020/May/SDG7Tracking_Energy_Progress_2020.pdf" TargetMode="Externa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13.png"/><Relationship Id="rId5" Type="http://schemas.openxmlformats.org/officeDocument/2006/relationships/image" Target="../media/image4.jpeg"/><Relationship Id="rId10" Type="http://schemas.openxmlformats.org/officeDocument/2006/relationships/comments" Target="../comments/comment2.xml"/><Relationship Id="rId4" Type="http://schemas.openxmlformats.org/officeDocument/2006/relationships/notesSlide" Target="../notesSlides/notesSlide11.xml"/><Relationship Id="rId9"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hyperlink" Target="https://doi.org/10.3390/su10114128" TargetMode="External"/><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s://pixabay.com/photos/wind-farm-wind-energy-1747331/" TargetMode="Externa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14.jpeg"/><Relationship Id="rId5" Type="http://schemas.openxmlformats.org/officeDocument/2006/relationships/image" Target="../media/image4.jpe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s://www.flickr.com/photos/nodstrum/28491519927" TargetMode="Externa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15.jpeg"/><Relationship Id="rId5" Type="http://schemas.openxmlformats.org/officeDocument/2006/relationships/image" Target="../media/image4.jpe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2.xml"/><Relationship Id="rId7" Type="http://schemas.openxmlformats.org/officeDocument/2006/relationships/diagramLayout" Target="../diagrams/layout1.xm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diagramData" Target="../diagrams/data1.xml"/><Relationship Id="rId11" Type="http://schemas.openxmlformats.org/officeDocument/2006/relationships/image" Target="../media/image2.png"/><Relationship Id="rId5" Type="http://schemas.openxmlformats.org/officeDocument/2006/relationships/image" Target="../media/image4.jpeg"/><Relationship Id="rId10" Type="http://schemas.microsoft.com/office/2007/relationships/diagramDrawing" Target="../diagrams/drawing1.xml"/><Relationship Id="rId4" Type="http://schemas.openxmlformats.org/officeDocument/2006/relationships/notesSlide" Target="../notesSlides/notesSlide18.xml"/><Relationship Id="rId9" Type="http://schemas.openxmlformats.org/officeDocument/2006/relationships/diagramColors" Target="../diagrams/colors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s://creativecommons.org/licenses/by/4.0/" TargetMode="External"/><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hyperlink" Target="https://www.mdpi.com/1996-1073/10/10/1468/htm#B20-energies-10-01468" TargetMode="External"/><Relationship Id="rId5" Type="http://schemas.openxmlformats.org/officeDocument/2006/relationships/image" Target="../media/image4.jpeg"/><Relationship Id="rId4"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16.jpeg"/><Relationship Id="rId5" Type="http://schemas.openxmlformats.org/officeDocument/2006/relationships/image" Target="../media/image4.jpeg"/><Relationship Id="rId4"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3" Type="http://schemas.openxmlformats.org/officeDocument/2006/relationships/hyperlink" Target="https://doi.org/10.3390/en10101468" TargetMode="External"/><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hyperlink" Target="http://www.google.com/" TargetMode="External"/><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hyperlink" Target="https://www.open.edu/openlearncreate/mod/quiz/view.php?id=174723"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s://pixabay.com/illustrations/energy-solar-panel-renewable-energy-3191780/" TargetMode="Externa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s://earthjustice.org/sites/default/files/styles/image_800x600/public/office/coal-plant-ohio-river_robert-s-donovan-800.jpg?itok=aUD-JAxY" TargetMode="Externa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6.jpeg"/><Relationship Id="rId5" Type="http://schemas.openxmlformats.org/officeDocument/2006/relationships/image" Target="../media/image4.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s://pixabay.com/vectors/graph-chart-finance-statistics-5000784/" TargetMode="Externa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7.png"/><Relationship Id="rId5" Type="http://schemas.openxmlformats.org/officeDocument/2006/relationships/image" Target="../media/image4.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s://www.flickr.com/photos/pictures-of-money/17096832777" TargetMode="Externa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8.jpeg"/><Relationship Id="rId5" Type="http://schemas.openxmlformats.org/officeDocument/2006/relationships/image" Target="../media/image4.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s://pixabay.com/illustrations/environment-environmental-protection-4403467/" TargetMode="Externa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9.jpeg"/><Relationship Id="rId5" Type="http://schemas.openxmlformats.org/officeDocument/2006/relationships/image" Target="../media/image4.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hyperlink" Target="https://creativecommons.org/licenses/by/4.0/" TargetMode="External"/><Relationship Id="rId3" Type="http://schemas.openxmlformats.org/officeDocument/2006/relationships/slideLayout" Target="../slideLayouts/slideLayout2.xml"/><Relationship Id="rId7" Type="http://schemas.openxmlformats.org/officeDocument/2006/relationships/hyperlink" Target="https://www.mdpi.com/2071-1050/10/11/4128" TargetMode="Externa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0.png"/><Relationship Id="rId5" Type="http://schemas.openxmlformats.org/officeDocument/2006/relationships/image" Target="../media/image4.jpeg"/><Relationship Id="rId4" Type="http://schemas.openxmlformats.org/officeDocument/2006/relationships/notesSlide" Target="../notesSlides/notesSlide8.xml"/><Relationship Id="rId9"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picture containing website&#10;&#10;Description automatically generated">
            <a:extLst>
              <a:ext uri="{FF2B5EF4-FFF2-40B4-BE49-F238E27FC236}">
                <a16:creationId xmlns:a16="http://schemas.microsoft.com/office/drawing/2014/main" id="{DA37A2FA-8C18-4A3B-B0FF-9BCA86F92A4A}"/>
              </a:ext>
            </a:extLst>
          </p:cNvPr>
          <p:cNvPicPr>
            <a:picLocks noChangeAspect="1"/>
          </p:cNvPicPr>
          <p:nvPr/>
        </p:nvPicPr>
        <p:blipFill>
          <a:blip r:embed="rId5"/>
          <a:stretch>
            <a:fillRect/>
          </a:stretch>
        </p:blipFill>
        <p:spPr>
          <a:xfrm>
            <a:off x="0" y="-4445"/>
            <a:ext cx="12192000" cy="6866890"/>
          </a:xfrm>
          <a:prstGeom prst="rect">
            <a:avLst/>
          </a:prstGeom>
        </p:spPr>
      </p:pic>
      <p:sp>
        <p:nvSpPr>
          <p:cNvPr id="5" name="TextBox 4">
            <a:extLst>
              <a:ext uri="{FF2B5EF4-FFF2-40B4-BE49-F238E27FC236}">
                <a16:creationId xmlns:a16="http://schemas.microsoft.com/office/drawing/2014/main" id="{7A64E691-7814-FE47-A332-0A7257AB0132}"/>
              </a:ext>
            </a:extLst>
          </p:cNvPr>
          <p:cNvSpPr txBox="1"/>
          <p:nvPr/>
        </p:nvSpPr>
        <p:spPr>
          <a:xfrm>
            <a:off x="521158" y="2340947"/>
            <a:ext cx="8050696" cy="646331"/>
          </a:xfrm>
          <a:prstGeom prst="rect">
            <a:avLst/>
          </a:prstGeom>
          <a:noFill/>
        </p:spPr>
        <p:txBody>
          <a:bodyPr wrap="square" lIns="91440" tIns="45720" rIns="91440" bIns="45720" rtlCol="0" anchor="b">
            <a:spAutoFit/>
          </a:bodyPr>
          <a:lstStyle/>
          <a:p>
            <a:r>
              <a:rPr lang="en-ZA" b="1" dirty="0" err="1">
                <a:latin typeface="Open Sans ExtraBold"/>
                <a:ea typeface="Open Sans ExtraBold" panose="020B0606030504020204" pitchFamily="34" charset="0"/>
                <a:cs typeface="Open Sans ExtraBold" panose="020B0606030504020204" pitchFamily="34" charset="0"/>
              </a:rPr>
              <a:t>Energía</a:t>
            </a:r>
            <a:r>
              <a:rPr lang="en-ZA" b="1" dirty="0">
                <a:latin typeface="Open Sans ExtraBold"/>
                <a:ea typeface="Open Sans ExtraBold" panose="020B0606030504020204" pitchFamily="34" charset="0"/>
                <a:cs typeface="Open Sans ExtraBold" panose="020B0606030504020204" pitchFamily="34" charset="0"/>
              </a:rPr>
              <a:t> y </a:t>
            </a:r>
            <a:br>
              <a:rPr lang="en-ZA" b="1" dirty="0">
                <a:latin typeface="Open Sans ExtraBold"/>
                <a:ea typeface="Open Sans ExtraBold" panose="020B0606030504020204" pitchFamily="34" charset="0"/>
                <a:cs typeface="Open Sans ExtraBold" panose="020B0606030504020204" pitchFamily="34" charset="0"/>
              </a:rPr>
            </a:br>
            <a:r>
              <a:rPr lang="en-ZA" b="1" dirty="0" err="1">
                <a:latin typeface="Open Sans ExtraBold"/>
                <a:ea typeface="Open Sans ExtraBold" panose="020B0606030504020204" pitchFamily="34" charset="0"/>
                <a:cs typeface="Open Sans ExtraBold" panose="020B0606030504020204" pitchFamily="34" charset="0"/>
              </a:rPr>
              <a:t>Modelización</a:t>
            </a:r>
            <a:r>
              <a:rPr lang="en-ZA" b="1" dirty="0">
                <a:latin typeface="Open Sans ExtraBold"/>
                <a:ea typeface="Open Sans ExtraBold" panose="020B0606030504020204" pitchFamily="34" charset="0"/>
                <a:cs typeface="Open Sans ExtraBold" panose="020B0606030504020204" pitchFamily="34" charset="0"/>
              </a:rPr>
              <a:t> de la </a:t>
            </a:r>
            <a:r>
              <a:rPr lang="en-ZA" b="1" dirty="0" err="1">
                <a:latin typeface="Open Sans ExtraBold"/>
                <a:ea typeface="Open Sans ExtraBold" panose="020B0606030504020204" pitchFamily="34" charset="0"/>
                <a:cs typeface="Open Sans ExtraBold" panose="020B0606030504020204" pitchFamily="34" charset="0"/>
              </a:rPr>
              <a:t>flexibilidad</a:t>
            </a:r>
            <a:endParaRPr lang="en-US" b="1" dirty="0">
              <a:latin typeface="Open Sans ExtraBold"/>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521158" y="2987278"/>
            <a:ext cx="7587564" cy="3477875"/>
          </a:xfrm>
          <a:prstGeom prst="rect">
            <a:avLst/>
          </a:prstGeom>
          <a:noFill/>
        </p:spPr>
        <p:txBody>
          <a:bodyPr wrap="square" lIns="91440" tIns="45720" rIns="91440" bIns="45720" rtlCol="0" anchor="b">
            <a:spAutoFit/>
          </a:bodyPr>
          <a:lstStyle/>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LECTURA 1 </a:t>
            </a:r>
            <a:endParaRPr lang="en-US" sz="4400" b="1" dirty="0">
              <a:solidFill>
                <a:schemeClr val="bg1"/>
              </a:solidFill>
              <a:latin typeface="Open Sans ExtraBold"/>
              <a:ea typeface="Open Sans ExtraBold" panose="020B0606030504020204" pitchFamily="34" charset="0"/>
              <a:cs typeface="Open Sans ExtraBold" panose="020B0606030504020204" pitchFamily="34" charset="0"/>
            </a:endParaRPr>
          </a:p>
          <a:p>
            <a:r>
              <a:rPr lang="en-ZA" sz="4400" b="1" dirty="0">
                <a:latin typeface="Open Sans ExtraBold"/>
                <a:ea typeface="Open Sans ExtraBold" panose="020B0606030504020204" pitchFamily="34" charset="0"/>
                <a:cs typeface="Open Sans ExtraBold" panose="020B0606030504020204" pitchFamily="34" charset="0"/>
              </a:rPr>
              <a:t>MODELIZACIÓN ENERGÉTICA </a:t>
            </a:r>
            <a:br>
              <a:rPr lang="en-ZA" sz="4400" b="1" dirty="0">
                <a:latin typeface="Open Sans ExtraBold"/>
                <a:ea typeface="Open Sans ExtraBold" panose="020B0606030504020204" pitchFamily="34" charset="0"/>
                <a:cs typeface="Open Sans ExtraBold" panose="020B0606030504020204" pitchFamily="34" charset="0"/>
              </a:rPr>
            </a:br>
            <a:r>
              <a:rPr lang="en-ZA" sz="4400" b="1" dirty="0">
                <a:latin typeface="Open Sans ExtraBold"/>
                <a:ea typeface="Open Sans ExtraBold" panose="020B0606030504020204" pitchFamily="34" charset="0"/>
                <a:cs typeface="Open Sans ExtraBold" panose="020B0606030504020204" pitchFamily="34" charset="0"/>
              </a:rPr>
              <a:t>PARA EL DESARROLLO SOSTENIBLE</a:t>
            </a:r>
            <a:endParaRPr lang="en-US" sz="4400" b="1" dirty="0">
              <a:solidFill>
                <a:srgbClr val="000000"/>
              </a:solidFill>
              <a:latin typeface="Open Sans ExtraBold"/>
              <a:ea typeface="Open Sans ExtraBold" panose="020B0606030504020204" pitchFamily="34" charset="0"/>
              <a:cs typeface="Open Sans ExtraBold" panose="020B0606030504020204" pitchFamily="34" charset="0"/>
            </a:endParaRPr>
          </a:p>
        </p:txBody>
      </p:sp>
      <p:sp>
        <p:nvSpPr>
          <p:cNvPr id="7" name="TextBox 1">
            <a:extLst>
              <a:ext uri="{FF2B5EF4-FFF2-40B4-BE49-F238E27FC236}">
                <a16:creationId xmlns:a16="http://schemas.microsoft.com/office/drawing/2014/main" id="{85FAB40C-A5AA-9F41-BCD8-7AF3D182B85D}"/>
              </a:ext>
            </a:extLst>
          </p:cNvPr>
          <p:cNvSpPr txBox="1"/>
          <p:nvPr/>
        </p:nvSpPr>
        <p:spPr>
          <a:xfrm>
            <a:off x="8832600" y="6157376"/>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a:ea typeface="+mn-lt"/>
                <a:cs typeface="+mn-lt"/>
              </a:rPr>
              <a:t>Versión 1.0</a:t>
            </a:r>
            <a:endParaRPr lang="en-US" sz="1050">
              <a:solidFill>
                <a:schemeClr val="bg1"/>
              </a:solidFill>
              <a:latin typeface="Open Sans"/>
              <a:ea typeface="+mn-lt"/>
              <a:cs typeface="+mn-lt"/>
            </a:endParaRPr>
          </a:p>
        </p:txBody>
      </p:sp>
      <p:sp>
        <p:nvSpPr>
          <p:cNvPr id="8" name="Oval 7">
            <a:extLst>
              <a:ext uri="{FF2B5EF4-FFF2-40B4-BE49-F238E27FC236}">
                <a16:creationId xmlns:a16="http://schemas.microsoft.com/office/drawing/2014/main" id="{63D18003-D208-5C42-83F5-AD89244D111A}"/>
              </a:ext>
            </a:extLst>
          </p:cNvPr>
          <p:cNvSpPr/>
          <p:nvPr/>
        </p:nvSpPr>
        <p:spPr>
          <a:xfrm>
            <a:off x="6763334" y="448629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2_Lecture1_Slide1.mp3" descr="Track2_Lecture1_Slide1.mp3">
            <a:hlinkClick r:id="" action="ppaction://media"/>
            <a:extLst>
              <a:ext uri="{FF2B5EF4-FFF2-40B4-BE49-F238E27FC236}">
                <a16:creationId xmlns:a16="http://schemas.microsoft.com/office/drawing/2014/main" id="{6F84C658-B8CB-3F46-AFE7-56CF4F05CDF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34699" y="4557662"/>
            <a:ext cx="812800" cy="812800"/>
          </a:xfrm>
          <a:prstGeom prst="rect">
            <a:avLst/>
          </a:prstGeom>
        </p:spPr>
      </p:pic>
    </p:spTree>
    <p:extLst>
      <p:ext uri="{BB962C8B-B14F-4D97-AF65-F5344CB8AC3E}">
        <p14:creationId xmlns:p14="http://schemas.microsoft.com/office/powerpoint/2010/main" val="2559802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0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t>10</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613BA12B-0FEF-4ABB-890B-4DBB09D7E127}"/>
              </a:ext>
            </a:extLst>
          </p:cNvPr>
          <p:cNvSpPr/>
          <p:nvPr/>
        </p:nvSpPr>
        <p:spPr>
          <a:xfrm>
            <a:off x="644799" y="143620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1.2.2 ODS7 </a:t>
            </a:r>
          </a:p>
        </p:txBody>
      </p:sp>
      <p:sp>
        <p:nvSpPr>
          <p:cNvPr id="11" name="Title 10">
            <a:extLst>
              <a:ext uri="{FF2B5EF4-FFF2-40B4-BE49-F238E27FC236}">
                <a16:creationId xmlns:a16="http://schemas.microsoft.com/office/drawing/2014/main" id="{F7ED550B-C024-4550-BBD7-0C3D1E941F05}"/>
              </a:ext>
            </a:extLst>
          </p:cNvPr>
          <p:cNvSpPr txBox="1">
            <a:spLocks/>
          </p:cNvSpPr>
          <p:nvPr/>
        </p:nvSpPr>
        <p:spPr>
          <a:xfrm>
            <a:off x="591772" y="81623"/>
            <a:ext cx="941679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1.2 Los ODS y la Agenda de Acción Climática</a:t>
            </a:r>
          </a:p>
        </p:txBody>
      </p:sp>
      <p:pic>
        <p:nvPicPr>
          <p:cNvPr id="8" name="Picture 9">
            <a:extLst>
              <a:ext uri="{FF2B5EF4-FFF2-40B4-BE49-F238E27FC236}">
                <a16:creationId xmlns:a16="http://schemas.microsoft.com/office/drawing/2014/main" id="{8C78832C-EC0F-47FE-AC7C-9C12628E4370}"/>
              </a:ext>
            </a:extLst>
          </p:cNvPr>
          <p:cNvPicPr>
            <a:picLocks noChangeAspect="1"/>
          </p:cNvPicPr>
          <p:nvPr/>
        </p:nvPicPr>
        <p:blipFill>
          <a:blip r:embed="rId6"/>
          <a:stretch>
            <a:fillRect/>
          </a:stretch>
        </p:blipFill>
        <p:spPr>
          <a:xfrm>
            <a:off x="6988624" y="2341444"/>
            <a:ext cx="4887132" cy="2456481"/>
          </a:xfrm>
          <a:prstGeom prst="rect">
            <a:avLst/>
          </a:prstGeom>
        </p:spPr>
      </p:pic>
      <p:sp>
        <p:nvSpPr>
          <p:cNvPr id="10" name="TextBox 9">
            <a:extLst>
              <a:ext uri="{FF2B5EF4-FFF2-40B4-BE49-F238E27FC236}">
                <a16:creationId xmlns:a16="http://schemas.microsoft.com/office/drawing/2014/main" id="{B26EBBE1-9E38-4AE3-A142-4964CBA76BA1}"/>
              </a:ext>
            </a:extLst>
          </p:cNvPr>
          <p:cNvSpPr txBox="1"/>
          <p:nvPr/>
        </p:nvSpPr>
        <p:spPr>
          <a:xfrm>
            <a:off x="7006922" y="4948109"/>
            <a:ext cx="464263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latin typeface="Open Sans"/>
                <a:cs typeface="Calibri"/>
              </a:rPr>
              <a:t>(ONU </a:t>
            </a:r>
            <a:r>
              <a:rPr lang="en-GB" sz="1000" dirty="0" err="1">
                <a:latin typeface="Open Sans"/>
                <a:cs typeface="Calibri"/>
              </a:rPr>
              <a:t>Mujeres</a:t>
            </a:r>
            <a:r>
              <a:rPr lang="en-GB" sz="1000" dirty="0">
                <a:latin typeface="Open Sans"/>
                <a:cs typeface="Calibri"/>
              </a:rPr>
              <a:t> Europa y Asia Central, </a:t>
            </a:r>
            <a:r>
              <a:rPr lang="en-GB" sz="1000" dirty="0">
                <a:latin typeface="Open Sans"/>
                <a:cs typeface="Calibri"/>
                <a:hlinkClick r:id="rId7"/>
              </a:rPr>
              <a:t>imagen</a:t>
            </a:r>
            <a:r>
              <a:rPr lang="en-GB" sz="1000" dirty="0">
                <a:latin typeface="Open Sans"/>
                <a:cs typeface="Calibri"/>
              </a:rPr>
              <a:t>, con </a:t>
            </a:r>
            <a:r>
              <a:rPr lang="en-GB" sz="1000" dirty="0" err="1">
                <a:latin typeface="Open Sans"/>
                <a:cs typeface="Calibri"/>
              </a:rPr>
              <a:t>licencia</a:t>
            </a:r>
            <a:r>
              <a:rPr lang="en-GB" sz="1000" dirty="0">
                <a:latin typeface="Open Sans"/>
                <a:cs typeface="Calibri"/>
              </a:rPr>
              <a:t> </a:t>
            </a:r>
            <a:r>
              <a:rPr lang="en-GB" sz="1000" dirty="0">
                <a:latin typeface="Open Sans"/>
                <a:cs typeface="Calibri"/>
                <a:hlinkClick r:id="rId8"/>
              </a:rPr>
              <a:t>CC BY NC 2.0</a:t>
            </a:r>
            <a:r>
              <a:rPr lang="en-GB" sz="1000" dirty="0">
                <a:latin typeface="Open Sans"/>
                <a:cs typeface="Calibri"/>
              </a:rPr>
              <a:t>)</a:t>
            </a:r>
          </a:p>
        </p:txBody>
      </p:sp>
      <p:sp>
        <p:nvSpPr>
          <p:cNvPr id="9" name="Rectangle 8">
            <a:extLst>
              <a:ext uri="{FF2B5EF4-FFF2-40B4-BE49-F238E27FC236}">
                <a16:creationId xmlns:a16="http://schemas.microsoft.com/office/drawing/2014/main" id="{04F130A4-9605-4D6A-A98F-A9F55892A0EE}"/>
              </a:ext>
            </a:extLst>
          </p:cNvPr>
          <p:cNvSpPr/>
          <p:nvPr/>
        </p:nvSpPr>
        <p:spPr>
          <a:xfrm>
            <a:off x="542442" y="1798829"/>
            <a:ext cx="6543098" cy="4370427"/>
          </a:xfrm>
          <a:prstGeom prst="rect">
            <a:avLst/>
          </a:prstGeom>
        </p:spPr>
        <p:txBody>
          <a:bodyPr wrap="square" lIns="91440" tIns="45720" rIns="91440" bIns="45720" anchor="t">
            <a:spAutoFit/>
          </a:bodyPr>
          <a:lstStyle/>
          <a:p>
            <a:pPr>
              <a:spcAft>
                <a:spcPts val="1200"/>
              </a:spcAft>
            </a:pPr>
            <a:r>
              <a:rPr lang="en-ZA" sz="1900" dirty="0">
                <a:solidFill>
                  <a:srgbClr val="000000"/>
                </a:solidFill>
                <a:latin typeface="Open Sans"/>
                <a:ea typeface="Open Sans" panose="020B0606030504020204" pitchFamily="34" charset="0"/>
                <a:cs typeface="Open Sans" panose="020B0606030504020204" pitchFamily="34" charset="0"/>
              </a:rPr>
              <a:t>Metas del ODS7 para 2030:</a:t>
            </a:r>
          </a:p>
          <a:p>
            <a:pPr marL="342900" indent="-342900">
              <a:spcAft>
                <a:spcPts val="1200"/>
              </a:spcAft>
              <a:buFont typeface="Arial"/>
              <a:buChar char="•"/>
            </a:pPr>
            <a:r>
              <a:rPr lang="en-ZA" sz="1900" dirty="0">
                <a:solidFill>
                  <a:srgbClr val="000000"/>
                </a:solidFill>
                <a:latin typeface="Open Sans"/>
                <a:ea typeface="Open Sans" panose="020B0606030504020204" pitchFamily="34" charset="0"/>
                <a:cs typeface="Open Sans" panose="020B0606030504020204" pitchFamily="34" charset="0"/>
              </a:rPr>
              <a:t>Acceso universal a servicios energéticos asequibles, </a:t>
            </a:r>
            <a:r>
              <a:rPr lang="en-ZA" sz="1900" dirty="0" err="1">
                <a:solidFill>
                  <a:srgbClr val="000000"/>
                </a:solidFill>
                <a:latin typeface="Open Sans"/>
                <a:ea typeface="Open Sans" panose="020B0606030504020204" pitchFamily="34" charset="0"/>
                <a:cs typeface="Open Sans" panose="020B0606030504020204" pitchFamily="34" charset="0"/>
              </a:rPr>
              <a:t>fiables</a:t>
            </a:r>
            <a:r>
              <a:rPr lang="en-ZA" sz="1900" dirty="0">
                <a:solidFill>
                  <a:srgbClr val="000000"/>
                </a:solidFill>
                <a:latin typeface="Open Sans"/>
                <a:ea typeface="Open Sans" panose="020B0606030504020204" pitchFamily="34" charset="0"/>
                <a:cs typeface="Open Sans" panose="020B0606030504020204" pitchFamily="34" charset="0"/>
              </a:rPr>
              <a:t> y modernos servicios energéticos.</a:t>
            </a:r>
          </a:p>
          <a:p>
            <a:pPr marL="342900" indent="-342900">
              <a:spcAft>
                <a:spcPts val="1200"/>
              </a:spcAft>
              <a:buFont typeface="Arial"/>
              <a:buChar char="•"/>
            </a:pPr>
            <a:r>
              <a:rPr lang="en-ZA" sz="1900" dirty="0">
                <a:solidFill>
                  <a:srgbClr val="000000"/>
                </a:solidFill>
                <a:latin typeface="Open Sans"/>
                <a:ea typeface="Open Sans" panose="020B0606030504020204" pitchFamily="34" charset="0"/>
                <a:cs typeface="Open Sans" panose="020B0606030504020204" pitchFamily="34" charset="0"/>
              </a:rPr>
              <a:t>Aumento sustancial de la cuota de las energías renovables.</a:t>
            </a:r>
          </a:p>
          <a:p>
            <a:pPr marL="342900" indent="-342900">
              <a:spcAft>
                <a:spcPts val="1200"/>
              </a:spcAft>
              <a:buFont typeface="Arial"/>
              <a:buChar char="•"/>
            </a:pPr>
            <a:r>
              <a:rPr lang="en-ZA" sz="1900" dirty="0">
                <a:solidFill>
                  <a:srgbClr val="000000"/>
                </a:solidFill>
                <a:latin typeface="Open Sans"/>
                <a:ea typeface="Open Sans" panose="020B0606030504020204" pitchFamily="34" charset="0"/>
                <a:cs typeface="Open Sans" panose="020B0606030504020204" pitchFamily="34" charset="0"/>
              </a:rPr>
              <a:t>Duplicación del ritmo global de mejora de la eficiencia energética.</a:t>
            </a:r>
          </a:p>
          <a:p>
            <a:pPr marL="342900" indent="-342900">
              <a:spcAft>
                <a:spcPts val="1200"/>
              </a:spcAft>
              <a:buFont typeface="Arial"/>
              <a:buChar char="•"/>
            </a:pPr>
            <a:r>
              <a:rPr lang="en-ZA" sz="1900" dirty="0">
                <a:solidFill>
                  <a:srgbClr val="000000"/>
                </a:solidFill>
                <a:latin typeface="Open Sans"/>
                <a:ea typeface="Open Sans" panose="020B0606030504020204" pitchFamily="34" charset="0"/>
                <a:cs typeface="Open Sans" panose="020B0606030504020204" pitchFamily="34" charset="0"/>
              </a:rPr>
              <a:t>Mejora del acceso a la investigación y la tecnología en materia de energía limpia para promover la inversión.</a:t>
            </a:r>
          </a:p>
          <a:p>
            <a:pPr marL="342900" indent="-342900">
              <a:spcAft>
                <a:spcPts val="1200"/>
              </a:spcAft>
              <a:buFont typeface="Arial"/>
              <a:buChar char="•"/>
            </a:pPr>
            <a:r>
              <a:rPr lang="en-ZA" sz="1900" dirty="0">
                <a:solidFill>
                  <a:srgbClr val="000000"/>
                </a:solidFill>
                <a:latin typeface="Open Sans"/>
                <a:ea typeface="Open Sans" panose="020B0606030504020204" pitchFamily="34" charset="0"/>
                <a:cs typeface="Open Sans" panose="020B0606030504020204" pitchFamily="34" charset="0"/>
              </a:rPr>
              <a:t>Ampliación y mejora de las infraestructuras energéticas modernas en los países en desarrollo.</a:t>
            </a:r>
          </a:p>
        </p:txBody>
      </p:sp>
      <p:sp>
        <p:nvSpPr>
          <p:cNvPr id="3" name="TextBox 2">
            <a:extLst>
              <a:ext uri="{FF2B5EF4-FFF2-40B4-BE49-F238E27FC236}">
                <a16:creationId xmlns:a16="http://schemas.microsoft.com/office/drawing/2014/main" id="{58A31644-2218-4856-B677-769BF84B24A8}"/>
              </a:ext>
            </a:extLst>
          </p:cNvPr>
          <p:cNvSpPr txBox="1"/>
          <p:nvPr/>
        </p:nvSpPr>
        <p:spPr>
          <a:xfrm>
            <a:off x="859816" y="6132688"/>
            <a:ext cx="478283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b="1" dirty="0">
                <a:latin typeface="Open Sans"/>
                <a:ea typeface="+mn-lt"/>
                <a:cs typeface="Calibri"/>
              </a:rPr>
              <a:t>Fuente: </a:t>
            </a:r>
            <a:r>
              <a:rPr lang="en-GB" sz="1000" dirty="0">
                <a:latin typeface="Open Sans"/>
                <a:ea typeface="+mn-lt"/>
                <a:cs typeface="Calibri"/>
              </a:rPr>
              <a:t>(</a:t>
            </a:r>
            <a:r>
              <a:rPr lang="en-GB" sz="1000" dirty="0">
                <a:latin typeface="Open Sans"/>
                <a:ea typeface="+mn-lt"/>
                <a:cs typeface="+mn-lt"/>
              </a:rPr>
              <a:t>AIE, IRENA, UNSD, Banco Mundial, OMS </a:t>
            </a:r>
            <a:r>
              <a:rPr lang="en-GB" sz="1000" dirty="0">
                <a:latin typeface="Open Sans"/>
                <a:cs typeface="Calibri"/>
              </a:rPr>
              <a:t>(2020))</a:t>
            </a:r>
          </a:p>
        </p:txBody>
      </p:sp>
      <p:sp>
        <p:nvSpPr>
          <p:cNvPr id="12" name="Oval 11">
            <a:extLst>
              <a:ext uri="{FF2B5EF4-FFF2-40B4-BE49-F238E27FC236}">
                <a16:creationId xmlns:a16="http://schemas.microsoft.com/office/drawing/2014/main" id="{25D4AD59-4B9D-DB47-BA53-391064C14F29}"/>
              </a:ext>
            </a:extLst>
          </p:cNvPr>
          <p:cNvSpPr/>
          <p:nvPr/>
        </p:nvSpPr>
        <p:spPr>
          <a:xfrm>
            <a:off x="10008571" y="12699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Track2_Lecture1_Slide10.mp3" descr="Track2_Lecture1_Slide10.mp3">
            <a:hlinkClick r:id="" action="ppaction://media"/>
            <a:extLst>
              <a:ext uri="{FF2B5EF4-FFF2-40B4-BE49-F238E27FC236}">
                <a16:creationId xmlns:a16="http://schemas.microsoft.com/office/drawing/2014/main" id="{D1E03A39-3B70-7445-98A9-4B72E4C0069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008571" y="198355"/>
            <a:ext cx="812800" cy="812800"/>
          </a:xfrm>
          <a:prstGeom prst="rect">
            <a:avLst/>
          </a:prstGeom>
        </p:spPr>
      </p:pic>
    </p:spTree>
    <p:extLst>
      <p:ext uri="{BB962C8B-B14F-4D97-AF65-F5344CB8AC3E}">
        <p14:creationId xmlns:p14="http://schemas.microsoft.com/office/powerpoint/2010/main" val="58772688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230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22650" y="32414"/>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11</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5F3B2F5C-3EEC-46B5-82C9-37BD0B5A8ABA}"/>
              </a:ext>
            </a:extLst>
          </p:cNvPr>
          <p:cNvSpPr/>
          <p:nvPr/>
        </p:nvSpPr>
        <p:spPr>
          <a:xfrm>
            <a:off x="638470" y="1447074"/>
            <a:ext cx="9728233"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1.2.3 Progreso en el ODS7: Acceso a la electricidad y a la cocina limpia </a:t>
            </a:r>
          </a:p>
        </p:txBody>
      </p:sp>
      <p:sp>
        <p:nvSpPr>
          <p:cNvPr id="11" name="Title 10">
            <a:extLst>
              <a:ext uri="{FF2B5EF4-FFF2-40B4-BE49-F238E27FC236}">
                <a16:creationId xmlns:a16="http://schemas.microsoft.com/office/drawing/2014/main" id="{D20C791A-20EB-413B-B737-3495ADD3B3D6}"/>
              </a:ext>
            </a:extLst>
          </p:cNvPr>
          <p:cNvSpPr txBox="1">
            <a:spLocks/>
          </p:cNvSpPr>
          <p:nvPr/>
        </p:nvSpPr>
        <p:spPr>
          <a:xfrm>
            <a:off x="638470" y="-27414"/>
            <a:ext cx="8982983"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1.2 Los ODS y la Agenda de Acción Climática</a:t>
            </a:r>
          </a:p>
        </p:txBody>
      </p:sp>
      <p:pic>
        <p:nvPicPr>
          <p:cNvPr id="8" name="Picture 9" descr="A picture containing text&#10;&#10;Description automatically generated">
            <a:extLst>
              <a:ext uri="{FF2B5EF4-FFF2-40B4-BE49-F238E27FC236}">
                <a16:creationId xmlns:a16="http://schemas.microsoft.com/office/drawing/2014/main" id="{2F68907D-04D0-4523-9382-59E93D30DB00}"/>
              </a:ext>
            </a:extLst>
          </p:cNvPr>
          <p:cNvPicPr>
            <a:picLocks noChangeAspect="1"/>
          </p:cNvPicPr>
          <p:nvPr/>
        </p:nvPicPr>
        <p:blipFill rotWithShape="1">
          <a:blip r:embed="rId6"/>
          <a:srcRect l="4922" r="5178" b="578"/>
          <a:stretch/>
        </p:blipFill>
        <p:spPr>
          <a:xfrm>
            <a:off x="5933956" y="2382423"/>
            <a:ext cx="5775037" cy="2995891"/>
          </a:xfrm>
          <a:prstGeom prst="rect">
            <a:avLst/>
          </a:prstGeom>
        </p:spPr>
      </p:pic>
      <p:sp>
        <p:nvSpPr>
          <p:cNvPr id="10" name="TextBox 9">
            <a:extLst>
              <a:ext uri="{FF2B5EF4-FFF2-40B4-BE49-F238E27FC236}">
                <a16:creationId xmlns:a16="http://schemas.microsoft.com/office/drawing/2014/main" id="{AD9E9948-DC84-4970-8160-40DDD1E62227}"/>
              </a:ext>
            </a:extLst>
          </p:cNvPr>
          <p:cNvSpPr txBox="1"/>
          <p:nvPr/>
        </p:nvSpPr>
        <p:spPr>
          <a:xfrm>
            <a:off x="6316578" y="5220006"/>
            <a:ext cx="542509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a:latin typeface="Open Sans"/>
                <a:cs typeface="Calibri"/>
              </a:rPr>
              <a:t>(</a:t>
            </a:r>
            <a:r>
              <a:rPr lang="en-GB" sz="1000">
                <a:latin typeface="Open Sans"/>
                <a:ea typeface="+mn-lt"/>
                <a:cs typeface="+mn-lt"/>
              </a:rPr>
              <a:t>AIE, IRENA, UNSD, Banco Mundial, OMS </a:t>
            </a:r>
            <a:r>
              <a:rPr lang="en-GB" sz="1000">
                <a:latin typeface="Open Sans"/>
                <a:cs typeface="Calibri"/>
              </a:rPr>
              <a:t>(2020), </a:t>
            </a:r>
            <a:r>
              <a:rPr lang="en-GB" sz="1000">
                <a:latin typeface="Open Sans"/>
                <a:cs typeface="Calibri"/>
                <a:hlinkClick r:id="rId7"/>
              </a:rPr>
              <a:t>imagen</a:t>
            </a:r>
            <a:r>
              <a:rPr lang="en-GB" sz="1000">
                <a:latin typeface="Open Sans"/>
                <a:cs typeface="Calibri"/>
              </a:rPr>
              <a:t>, con licencia </a:t>
            </a:r>
            <a:r>
              <a:rPr lang="en-GB" sz="1000">
                <a:latin typeface="Open Sans"/>
                <a:cs typeface="Calibri"/>
                <a:hlinkClick r:id="rId8"/>
              </a:rPr>
              <a:t>CC BY NC 3.0 IGO</a:t>
            </a:r>
            <a:r>
              <a:rPr lang="en-GB" sz="1000">
                <a:latin typeface="Open Sans"/>
                <a:cs typeface="Calibri"/>
              </a:rPr>
              <a:t>)</a:t>
            </a:r>
          </a:p>
        </p:txBody>
      </p:sp>
      <p:sp>
        <p:nvSpPr>
          <p:cNvPr id="3" name="Rectangle 2">
            <a:extLst>
              <a:ext uri="{FF2B5EF4-FFF2-40B4-BE49-F238E27FC236}">
                <a16:creationId xmlns:a16="http://schemas.microsoft.com/office/drawing/2014/main" id="{13E31C5E-48D6-4E41-964A-AFE3A8C8EF67}"/>
              </a:ext>
            </a:extLst>
          </p:cNvPr>
          <p:cNvSpPr/>
          <p:nvPr/>
        </p:nvSpPr>
        <p:spPr>
          <a:xfrm>
            <a:off x="450326" y="2000861"/>
            <a:ext cx="5833571" cy="4247317"/>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El 90% de la población </a:t>
            </a:r>
            <a:r>
              <a:rPr lang="en-ZA" sz="2000" dirty="0" err="1">
                <a:solidFill>
                  <a:srgbClr val="000000"/>
                </a:solidFill>
                <a:latin typeface="Open Sans"/>
                <a:ea typeface="Open Sans" panose="020B0606030504020204" pitchFamily="34" charset="0"/>
                <a:cs typeface="Open Sans" panose="020B0606030504020204" pitchFamily="34" charset="0"/>
              </a:rPr>
              <a:t>tenía</a:t>
            </a:r>
            <a:r>
              <a:rPr lang="en-ZA" sz="2000" dirty="0">
                <a:solidFill>
                  <a:srgbClr val="000000"/>
                </a:solidFill>
                <a:latin typeface="Open Sans"/>
                <a:ea typeface="Open Sans" panose="020B0606030504020204" pitchFamily="34" charset="0"/>
                <a:cs typeface="Open Sans" panose="020B0606030504020204" pitchFamily="34" charset="0"/>
              </a:rPr>
              <a:t> </a:t>
            </a:r>
            <a:r>
              <a:rPr lang="en-ZA" sz="2000" dirty="0" err="1">
                <a:solidFill>
                  <a:srgbClr val="000000"/>
                </a:solidFill>
                <a:latin typeface="Open Sans"/>
                <a:ea typeface="Open Sans" panose="020B0606030504020204" pitchFamily="34" charset="0"/>
                <a:cs typeface="Open Sans" panose="020B0606030504020204" pitchFamily="34" charset="0"/>
              </a:rPr>
              <a:t>acceso</a:t>
            </a:r>
            <a:r>
              <a:rPr lang="en-ZA" sz="2000" dirty="0">
                <a:solidFill>
                  <a:srgbClr val="000000"/>
                </a:solidFill>
                <a:latin typeface="Open Sans"/>
                <a:ea typeface="Open Sans" panose="020B0606030504020204" pitchFamily="34" charset="0"/>
                <a:cs typeface="Open Sans" panose="020B0606030504020204" pitchFamily="34" charset="0"/>
              </a:rPr>
              <a:t> a la </a:t>
            </a:r>
            <a:r>
              <a:rPr lang="en-ZA" sz="2000" dirty="0" err="1">
                <a:solidFill>
                  <a:srgbClr val="000000"/>
                </a:solidFill>
                <a:latin typeface="Open Sans"/>
                <a:ea typeface="Open Sans" panose="020B0606030504020204" pitchFamily="34" charset="0"/>
                <a:cs typeface="Open Sans" panose="020B0606030504020204" pitchFamily="34" charset="0"/>
              </a:rPr>
              <a:t>electricidad</a:t>
            </a:r>
            <a:r>
              <a:rPr lang="en-ZA" sz="2000" dirty="0">
                <a:solidFill>
                  <a:srgbClr val="000000"/>
                </a:solidFill>
                <a:latin typeface="Open Sans"/>
                <a:ea typeface="Open Sans" panose="020B0606030504020204" pitchFamily="34" charset="0"/>
                <a:cs typeface="Open Sans" panose="020B0606030504020204" pitchFamily="34" charset="0"/>
              </a:rPr>
              <a:t> </a:t>
            </a:r>
            <a:r>
              <a:rPr lang="en-ZA" sz="2000" dirty="0" err="1">
                <a:solidFill>
                  <a:srgbClr val="000000"/>
                </a:solidFill>
                <a:latin typeface="Open Sans"/>
                <a:ea typeface="Open Sans" panose="020B0606030504020204" pitchFamily="34" charset="0"/>
                <a:cs typeface="Open Sans" panose="020B0606030504020204" pitchFamily="34" charset="0"/>
              </a:rPr>
              <a:t>en</a:t>
            </a:r>
            <a:r>
              <a:rPr lang="en-ZA" sz="2000" dirty="0">
                <a:solidFill>
                  <a:srgbClr val="000000"/>
                </a:solidFill>
                <a:latin typeface="Open Sans"/>
                <a:ea typeface="Open Sans" panose="020B0606030504020204" pitchFamily="34" charset="0"/>
                <a:cs typeface="Open Sans" panose="020B0606030504020204" pitchFamily="34" charset="0"/>
              </a:rPr>
              <a:t> 2018, </a:t>
            </a:r>
            <a:r>
              <a:rPr lang="en-ZA" sz="2000" dirty="0" err="1">
                <a:solidFill>
                  <a:srgbClr val="000000"/>
                </a:solidFill>
                <a:latin typeface="Open Sans"/>
                <a:ea typeface="Open Sans" panose="020B0606030504020204" pitchFamily="34" charset="0"/>
                <a:cs typeface="Open Sans" panose="020B0606030504020204" pitchFamily="34" charset="0"/>
              </a:rPr>
              <a:t>frente</a:t>
            </a:r>
            <a:r>
              <a:rPr lang="en-ZA" sz="2000" dirty="0">
                <a:solidFill>
                  <a:srgbClr val="000000"/>
                </a:solidFill>
                <a:latin typeface="Open Sans"/>
                <a:ea typeface="Open Sans" panose="020B0606030504020204" pitchFamily="34" charset="0"/>
                <a:cs typeface="Open Sans" panose="020B0606030504020204" pitchFamily="34" charset="0"/>
              </a:rPr>
              <a:t> al 83% </a:t>
            </a:r>
            <a:r>
              <a:rPr lang="en-ZA" sz="2000" dirty="0" err="1">
                <a:solidFill>
                  <a:srgbClr val="000000"/>
                </a:solidFill>
                <a:latin typeface="Open Sans"/>
                <a:ea typeface="Open Sans" panose="020B0606030504020204" pitchFamily="34" charset="0"/>
                <a:cs typeface="Open Sans" panose="020B0606030504020204" pitchFamily="34" charset="0"/>
              </a:rPr>
              <a:t>en</a:t>
            </a:r>
            <a:r>
              <a:rPr lang="en-ZA" sz="2000" dirty="0">
                <a:solidFill>
                  <a:srgbClr val="000000"/>
                </a:solidFill>
                <a:latin typeface="Open Sans"/>
                <a:ea typeface="Open Sans" panose="020B0606030504020204" pitchFamily="34" charset="0"/>
                <a:cs typeface="Open Sans" panose="020B0606030504020204" pitchFamily="34" charset="0"/>
              </a:rPr>
              <a:t> 2010.</a:t>
            </a:r>
            <a:endParaRPr lang="en-US" dirty="0"/>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Sin embargo, la </a:t>
            </a:r>
            <a:r>
              <a:rPr lang="en-ZA" sz="2000" dirty="0" err="1">
                <a:solidFill>
                  <a:srgbClr val="000000"/>
                </a:solidFill>
                <a:latin typeface="Open Sans"/>
                <a:ea typeface="Open Sans" panose="020B0606030504020204" pitchFamily="34" charset="0"/>
                <a:cs typeface="Open Sans" panose="020B0606030504020204" pitchFamily="34" charset="0"/>
              </a:rPr>
              <a:t>tasa</a:t>
            </a:r>
            <a:r>
              <a:rPr lang="en-ZA" sz="2000" dirty="0">
                <a:solidFill>
                  <a:srgbClr val="000000"/>
                </a:solidFill>
                <a:latin typeface="Open Sans"/>
                <a:ea typeface="Open Sans" panose="020B0606030504020204" pitchFamily="34" charset="0"/>
                <a:cs typeface="Open Sans" panose="020B0606030504020204" pitchFamily="34" charset="0"/>
              </a:rPr>
              <a:t> de </a:t>
            </a:r>
            <a:r>
              <a:rPr lang="en-ZA" sz="2000" dirty="0" err="1">
                <a:solidFill>
                  <a:srgbClr val="000000"/>
                </a:solidFill>
                <a:latin typeface="Open Sans"/>
                <a:ea typeface="Open Sans" panose="020B0606030504020204" pitchFamily="34" charset="0"/>
                <a:cs typeface="Open Sans" panose="020B0606030504020204" pitchFamily="34" charset="0"/>
              </a:rPr>
              <a:t>electrificación</a:t>
            </a:r>
            <a:r>
              <a:rPr lang="en-ZA" sz="2000" dirty="0">
                <a:solidFill>
                  <a:srgbClr val="000000"/>
                </a:solidFill>
                <a:latin typeface="Open Sans"/>
                <a:ea typeface="Open Sans" panose="020B0606030504020204" pitchFamily="34" charset="0"/>
                <a:cs typeface="Open Sans" panose="020B0606030504020204" pitchFamily="34" charset="0"/>
              </a:rPr>
              <a:t> </a:t>
            </a:r>
            <a:r>
              <a:rPr lang="en-ZA" sz="2000" dirty="0" err="1">
                <a:solidFill>
                  <a:srgbClr val="000000"/>
                </a:solidFill>
                <a:latin typeface="Open Sans"/>
                <a:ea typeface="Open Sans" panose="020B0606030504020204" pitchFamily="34" charset="0"/>
                <a:cs typeface="Open Sans" panose="020B0606030504020204" pitchFamily="34" charset="0"/>
              </a:rPr>
              <a:t>anual</a:t>
            </a:r>
            <a:r>
              <a:rPr lang="en-ZA" sz="2000" dirty="0">
                <a:solidFill>
                  <a:srgbClr val="000000"/>
                </a:solidFill>
                <a:latin typeface="Open Sans"/>
                <a:ea typeface="Open Sans" panose="020B0606030504020204" pitchFamily="34" charset="0"/>
                <a:cs typeface="Open Sans" panose="020B0606030504020204" pitchFamily="34" charset="0"/>
              </a:rPr>
              <a:t> no es lo </a:t>
            </a:r>
            <a:r>
              <a:rPr lang="en-ZA" sz="2000" dirty="0" err="1">
                <a:solidFill>
                  <a:srgbClr val="000000"/>
                </a:solidFill>
                <a:latin typeface="Open Sans"/>
                <a:ea typeface="Open Sans" panose="020B0606030504020204" pitchFamily="34" charset="0"/>
                <a:cs typeface="Open Sans" panose="020B0606030504020204" pitchFamily="34" charset="0"/>
              </a:rPr>
              <a:t>suficientemente</a:t>
            </a:r>
            <a:r>
              <a:rPr lang="en-ZA" sz="2000" dirty="0">
                <a:solidFill>
                  <a:srgbClr val="000000"/>
                </a:solidFill>
                <a:latin typeface="Open Sans"/>
                <a:ea typeface="Open Sans" panose="020B0606030504020204" pitchFamily="34" charset="0"/>
                <a:cs typeface="Open Sans" panose="020B0606030504020204" pitchFamily="34" charset="0"/>
              </a:rPr>
              <a:t> </a:t>
            </a:r>
            <a:r>
              <a:rPr lang="en-ZA" sz="2000" dirty="0" err="1">
                <a:solidFill>
                  <a:srgbClr val="000000"/>
                </a:solidFill>
                <a:latin typeface="Open Sans"/>
                <a:ea typeface="Open Sans" panose="020B0606030504020204" pitchFamily="34" charset="0"/>
                <a:cs typeface="Open Sans" panose="020B0606030504020204" pitchFamily="34" charset="0"/>
              </a:rPr>
              <a:t>alta</a:t>
            </a:r>
            <a:r>
              <a:rPr lang="en-ZA" sz="2000" dirty="0">
                <a:solidFill>
                  <a:srgbClr val="000000"/>
                </a:solidFill>
                <a:latin typeface="Open Sans"/>
                <a:ea typeface="Open Sans" panose="020B0606030504020204" pitchFamily="34" charset="0"/>
                <a:cs typeface="Open Sans" panose="020B0606030504020204" pitchFamily="34" charset="0"/>
              </a:rPr>
              <a:t> </a:t>
            </a:r>
            <a:r>
              <a:rPr lang="en-ZA" sz="2000" dirty="0" err="1">
                <a:solidFill>
                  <a:srgbClr val="000000"/>
                </a:solidFill>
                <a:latin typeface="Open Sans"/>
                <a:ea typeface="Open Sans" panose="020B0606030504020204" pitchFamily="34" charset="0"/>
                <a:cs typeface="Open Sans" panose="020B0606030504020204" pitchFamily="34" charset="0"/>
              </a:rPr>
              <a:t>como</a:t>
            </a:r>
            <a:r>
              <a:rPr lang="en-ZA" sz="2000" dirty="0">
                <a:solidFill>
                  <a:srgbClr val="000000"/>
                </a:solidFill>
                <a:latin typeface="Open Sans"/>
                <a:ea typeface="Open Sans" panose="020B0606030504020204" pitchFamily="34" charset="0"/>
                <a:cs typeface="Open Sans" panose="020B0606030504020204" pitchFamily="34" charset="0"/>
              </a:rPr>
              <a:t> para </a:t>
            </a:r>
            <a:r>
              <a:rPr lang="en-ZA" sz="2000" dirty="0" err="1">
                <a:solidFill>
                  <a:srgbClr val="000000"/>
                </a:solidFill>
                <a:latin typeface="Open Sans"/>
                <a:ea typeface="Open Sans" panose="020B0606030504020204" pitchFamily="34" charset="0"/>
                <a:cs typeface="Open Sans" panose="020B0606030504020204" pitchFamily="34" charset="0"/>
              </a:rPr>
              <a:t>lograr</a:t>
            </a:r>
            <a:r>
              <a:rPr lang="en-ZA" sz="2000" dirty="0">
                <a:solidFill>
                  <a:srgbClr val="000000"/>
                </a:solidFill>
                <a:latin typeface="Open Sans"/>
                <a:ea typeface="Open Sans" panose="020B0606030504020204" pitchFamily="34" charset="0"/>
                <a:cs typeface="Open Sans" panose="020B0606030504020204" pitchFamily="34" charset="0"/>
              </a:rPr>
              <a:t> </a:t>
            </a:r>
            <a:r>
              <a:rPr lang="en-ZA" sz="2000" dirty="0" err="1">
                <a:solidFill>
                  <a:srgbClr val="000000"/>
                </a:solidFill>
                <a:latin typeface="Open Sans"/>
                <a:ea typeface="Open Sans" panose="020B0606030504020204" pitchFamily="34" charset="0"/>
                <a:cs typeface="Open Sans" panose="020B0606030504020204" pitchFamily="34" charset="0"/>
              </a:rPr>
              <a:t>el</a:t>
            </a:r>
            <a:r>
              <a:rPr lang="en-ZA" sz="2000" dirty="0">
                <a:solidFill>
                  <a:srgbClr val="000000"/>
                </a:solidFill>
                <a:latin typeface="Open Sans"/>
                <a:ea typeface="Open Sans" panose="020B0606030504020204" pitchFamily="34" charset="0"/>
                <a:cs typeface="Open Sans" panose="020B0606030504020204" pitchFamily="34" charset="0"/>
              </a:rPr>
              <a:t> </a:t>
            </a:r>
            <a:r>
              <a:rPr lang="en-ZA" sz="2000" dirty="0" err="1">
                <a:solidFill>
                  <a:srgbClr val="000000"/>
                </a:solidFill>
                <a:latin typeface="Open Sans"/>
                <a:ea typeface="Open Sans" panose="020B0606030504020204" pitchFamily="34" charset="0"/>
                <a:cs typeface="Open Sans" panose="020B0606030504020204" pitchFamily="34" charset="0"/>
              </a:rPr>
              <a:t>acceso</a:t>
            </a:r>
            <a:r>
              <a:rPr lang="en-ZA" sz="2000" dirty="0">
                <a:solidFill>
                  <a:srgbClr val="000000"/>
                </a:solidFill>
                <a:latin typeface="Open Sans"/>
                <a:ea typeface="Open Sans" panose="020B0606030504020204" pitchFamily="34" charset="0"/>
                <a:cs typeface="Open Sans" panose="020B0606030504020204" pitchFamily="34" charset="0"/>
              </a:rPr>
              <a:t> universal </a:t>
            </a:r>
            <a:r>
              <a:rPr lang="en-ZA" sz="2000" dirty="0" err="1">
                <a:solidFill>
                  <a:srgbClr val="000000"/>
                </a:solidFill>
                <a:latin typeface="Open Sans"/>
                <a:ea typeface="Open Sans" panose="020B0606030504020204" pitchFamily="34" charset="0"/>
                <a:cs typeface="Open Sans" panose="020B0606030504020204" pitchFamily="34" charset="0"/>
              </a:rPr>
              <a:t>en</a:t>
            </a:r>
            <a:r>
              <a:rPr lang="en-ZA" sz="2000" dirty="0">
                <a:solidFill>
                  <a:srgbClr val="000000"/>
                </a:solidFill>
                <a:latin typeface="Open Sans"/>
                <a:ea typeface="Open Sans" panose="020B0606030504020204" pitchFamily="34" charset="0"/>
                <a:cs typeface="Open Sans" panose="020B0606030504020204" pitchFamily="34" charset="0"/>
              </a:rPr>
              <a:t> 2030.</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El 63% de la población </a:t>
            </a:r>
            <a:r>
              <a:rPr lang="en-ZA" sz="2000" dirty="0" err="1">
                <a:solidFill>
                  <a:srgbClr val="000000"/>
                </a:solidFill>
                <a:latin typeface="Open Sans"/>
                <a:ea typeface="Open Sans" panose="020B0606030504020204" pitchFamily="34" charset="0"/>
                <a:cs typeface="Open Sans" panose="020B0606030504020204" pitchFamily="34" charset="0"/>
              </a:rPr>
              <a:t>tenía</a:t>
            </a:r>
            <a:r>
              <a:rPr lang="en-ZA" sz="2000" dirty="0">
                <a:solidFill>
                  <a:srgbClr val="000000"/>
                </a:solidFill>
                <a:latin typeface="Open Sans"/>
                <a:ea typeface="Open Sans" panose="020B0606030504020204" pitchFamily="34" charset="0"/>
                <a:cs typeface="Open Sans" panose="020B0606030504020204" pitchFamily="34" charset="0"/>
              </a:rPr>
              <a:t> </a:t>
            </a:r>
            <a:r>
              <a:rPr lang="en-ZA" sz="2000" dirty="0" err="1">
                <a:solidFill>
                  <a:srgbClr val="000000"/>
                </a:solidFill>
                <a:latin typeface="Open Sans"/>
                <a:ea typeface="Open Sans" panose="020B0606030504020204" pitchFamily="34" charset="0"/>
                <a:cs typeface="Open Sans" panose="020B0606030504020204" pitchFamily="34" charset="0"/>
              </a:rPr>
              <a:t>acceso</a:t>
            </a:r>
            <a:r>
              <a:rPr lang="en-ZA" sz="2000" dirty="0">
                <a:solidFill>
                  <a:srgbClr val="000000"/>
                </a:solidFill>
                <a:latin typeface="Open Sans"/>
                <a:ea typeface="Open Sans" panose="020B0606030504020204" pitchFamily="34" charset="0"/>
                <a:cs typeface="Open Sans" panose="020B0606030504020204" pitchFamily="34" charset="0"/>
              </a:rPr>
              <a:t> a </a:t>
            </a:r>
            <a:r>
              <a:rPr lang="en-ZA" sz="2000" dirty="0" err="1">
                <a:solidFill>
                  <a:srgbClr val="000000"/>
                </a:solidFill>
                <a:latin typeface="Open Sans"/>
                <a:ea typeface="Open Sans" panose="020B0606030504020204" pitchFamily="34" charset="0"/>
                <a:cs typeface="Open Sans" panose="020B0606030504020204" pitchFamily="34" charset="0"/>
              </a:rPr>
              <a:t>una</a:t>
            </a:r>
            <a:r>
              <a:rPr lang="en-ZA" sz="2000" dirty="0">
                <a:solidFill>
                  <a:srgbClr val="000000"/>
                </a:solidFill>
                <a:latin typeface="Open Sans"/>
                <a:ea typeface="Open Sans" panose="020B0606030504020204" pitchFamily="34" charset="0"/>
                <a:cs typeface="Open Sans" panose="020B0606030504020204" pitchFamily="34" charset="0"/>
              </a:rPr>
              <a:t> </a:t>
            </a:r>
            <a:r>
              <a:rPr lang="en-ZA" sz="2000" dirty="0" err="1">
                <a:solidFill>
                  <a:srgbClr val="000000"/>
                </a:solidFill>
                <a:latin typeface="Open Sans"/>
                <a:ea typeface="Open Sans" panose="020B0606030504020204" pitchFamily="34" charset="0"/>
                <a:cs typeface="Open Sans" panose="020B0606030504020204" pitchFamily="34" charset="0"/>
              </a:rPr>
              <a:t>cocina</a:t>
            </a:r>
            <a:r>
              <a:rPr lang="en-ZA" sz="2000" dirty="0">
                <a:solidFill>
                  <a:srgbClr val="000000"/>
                </a:solidFill>
                <a:latin typeface="Open Sans"/>
                <a:ea typeface="Open Sans" panose="020B0606030504020204" pitchFamily="34" charset="0"/>
                <a:cs typeface="Open Sans" panose="020B0606030504020204" pitchFamily="34" charset="0"/>
              </a:rPr>
              <a:t> </a:t>
            </a:r>
            <a:r>
              <a:rPr lang="en-ZA" sz="2000" dirty="0" err="1">
                <a:solidFill>
                  <a:srgbClr val="000000"/>
                </a:solidFill>
                <a:latin typeface="Open Sans"/>
                <a:ea typeface="Open Sans" panose="020B0606030504020204" pitchFamily="34" charset="0"/>
                <a:cs typeface="Open Sans" panose="020B0606030504020204" pitchFamily="34" charset="0"/>
              </a:rPr>
              <a:t>limpia</a:t>
            </a:r>
            <a:r>
              <a:rPr lang="en-ZA" sz="2000" dirty="0">
                <a:solidFill>
                  <a:srgbClr val="000000"/>
                </a:solidFill>
                <a:latin typeface="Open Sans"/>
                <a:ea typeface="Open Sans" panose="020B0606030504020204" pitchFamily="34" charset="0"/>
                <a:cs typeface="Open Sans" panose="020B0606030504020204" pitchFamily="34" charset="0"/>
              </a:rPr>
              <a:t> </a:t>
            </a:r>
            <a:r>
              <a:rPr lang="en-ZA" sz="2000" dirty="0" err="1">
                <a:solidFill>
                  <a:srgbClr val="000000"/>
                </a:solidFill>
                <a:latin typeface="Open Sans"/>
                <a:ea typeface="Open Sans" panose="020B0606030504020204" pitchFamily="34" charset="0"/>
                <a:cs typeface="Open Sans" panose="020B0606030504020204" pitchFamily="34" charset="0"/>
              </a:rPr>
              <a:t>en</a:t>
            </a:r>
            <a:r>
              <a:rPr lang="en-ZA" sz="2000" dirty="0">
                <a:solidFill>
                  <a:srgbClr val="000000"/>
                </a:solidFill>
                <a:latin typeface="Open Sans"/>
                <a:ea typeface="Open Sans" panose="020B0606030504020204" pitchFamily="34" charset="0"/>
                <a:cs typeface="Open Sans" panose="020B0606030504020204" pitchFamily="34" charset="0"/>
              </a:rPr>
              <a:t> 2018, </a:t>
            </a:r>
            <a:r>
              <a:rPr lang="en-ZA" sz="2000" dirty="0" err="1">
                <a:solidFill>
                  <a:srgbClr val="000000"/>
                </a:solidFill>
                <a:latin typeface="Open Sans"/>
                <a:ea typeface="Open Sans" panose="020B0606030504020204" pitchFamily="34" charset="0"/>
                <a:cs typeface="Open Sans" panose="020B0606030504020204" pitchFamily="34" charset="0"/>
              </a:rPr>
              <a:t>frente</a:t>
            </a:r>
            <a:r>
              <a:rPr lang="en-ZA" sz="2000" dirty="0">
                <a:solidFill>
                  <a:srgbClr val="000000"/>
                </a:solidFill>
                <a:latin typeface="Open Sans"/>
                <a:ea typeface="Open Sans" panose="020B0606030504020204" pitchFamily="34" charset="0"/>
                <a:cs typeface="Open Sans" panose="020B0606030504020204" pitchFamily="34" charset="0"/>
              </a:rPr>
              <a:t> al 56% </a:t>
            </a:r>
            <a:r>
              <a:rPr lang="en-ZA" sz="2000" dirty="0" err="1">
                <a:solidFill>
                  <a:srgbClr val="000000"/>
                </a:solidFill>
                <a:latin typeface="Open Sans"/>
                <a:ea typeface="Open Sans" panose="020B0606030504020204" pitchFamily="34" charset="0"/>
                <a:cs typeface="Open Sans" panose="020B0606030504020204" pitchFamily="34" charset="0"/>
              </a:rPr>
              <a:t>en</a:t>
            </a:r>
            <a:r>
              <a:rPr lang="en-ZA" sz="2000" dirty="0">
                <a:solidFill>
                  <a:srgbClr val="000000"/>
                </a:solidFill>
                <a:latin typeface="Open Sans"/>
                <a:ea typeface="Open Sans" panose="020B0606030504020204" pitchFamily="34" charset="0"/>
                <a:cs typeface="Open Sans" panose="020B0606030504020204" pitchFamily="34" charset="0"/>
              </a:rPr>
              <a:t> 2010.</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El </a:t>
            </a:r>
            <a:r>
              <a:rPr lang="en-ZA" sz="2000" dirty="0" err="1">
                <a:solidFill>
                  <a:srgbClr val="000000"/>
                </a:solidFill>
                <a:latin typeface="Open Sans"/>
                <a:ea typeface="Open Sans" panose="020B0606030504020204" pitchFamily="34" charset="0"/>
                <a:cs typeface="Open Sans" panose="020B0606030504020204" pitchFamily="34" charset="0"/>
              </a:rPr>
              <a:t>progreso</a:t>
            </a:r>
            <a:r>
              <a:rPr lang="en-ZA" sz="2000" dirty="0">
                <a:solidFill>
                  <a:srgbClr val="000000"/>
                </a:solidFill>
                <a:latin typeface="Open Sans"/>
                <a:ea typeface="Open Sans" panose="020B0606030504020204" pitchFamily="34" charset="0"/>
                <a:cs typeface="Open Sans" panose="020B0606030504020204" pitchFamily="34" charset="0"/>
              </a:rPr>
              <a:t> </a:t>
            </a:r>
            <a:r>
              <a:rPr lang="en-ZA" sz="2000" dirty="0" err="1">
                <a:solidFill>
                  <a:srgbClr val="000000"/>
                </a:solidFill>
                <a:latin typeface="Open Sans"/>
                <a:ea typeface="Open Sans" panose="020B0606030504020204" pitchFamily="34" charset="0"/>
                <a:cs typeface="Open Sans" panose="020B0606030504020204" pitchFamily="34" charset="0"/>
              </a:rPr>
              <a:t>anual</a:t>
            </a:r>
            <a:r>
              <a:rPr lang="en-ZA" sz="2000" dirty="0">
                <a:solidFill>
                  <a:srgbClr val="000000"/>
                </a:solidFill>
                <a:latin typeface="Open Sans"/>
                <a:ea typeface="Open Sans" panose="020B0606030504020204" pitchFamily="34" charset="0"/>
                <a:cs typeface="Open Sans" panose="020B0606030504020204" pitchFamily="34" charset="0"/>
              </a:rPr>
              <a:t> es </a:t>
            </a:r>
            <a:r>
              <a:rPr lang="en-ZA" sz="2000" dirty="0" err="1">
                <a:solidFill>
                  <a:srgbClr val="000000"/>
                </a:solidFill>
                <a:latin typeface="Open Sans"/>
                <a:ea typeface="Open Sans" panose="020B0606030504020204" pitchFamily="34" charset="0"/>
                <a:cs typeface="Open Sans" panose="020B0606030504020204" pitchFamily="34" charset="0"/>
              </a:rPr>
              <a:t>actualmente</a:t>
            </a:r>
            <a:r>
              <a:rPr lang="en-ZA" sz="2000" dirty="0">
                <a:solidFill>
                  <a:srgbClr val="000000"/>
                </a:solidFill>
                <a:latin typeface="Open Sans"/>
                <a:ea typeface="Open Sans" panose="020B0606030504020204" pitchFamily="34" charset="0"/>
                <a:cs typeface="Open Sans" panose="020B0606030504020204" pitchFamily="34" charset="0"/>
              </a:rPr>
              <a:t> inferior a 1/3 de lo que se </a:t>
            </a:r>
            <a:r>
              <a:rPr lang="en-ZA" sz="2000" dirty="0" err="1">
                <a:solidFill>
                  <a:srgbClr val="000000"/>
                </a:solidFill>
                <a:latin typeface="Open Sans"/>
                <a:ea typeface="Open Sans" panose="020B0606030504020204" pitchFamily="34" charset="0"/>
                <a:cs typeface="Open Sans" panose="020B0606030504020204" pitchFamily="34" charset="0"/>
              </a:rPr>
              <a:t>necesita</a:t>
            </a:r>
            <a:r>
              <a:rPr lang="en-ZA" sz="2000" dirty="0">
                <a:solidFill>
                  <a:srgbClr val="000000"/>
                </a:solidFill>
                <a:latin typeface="Open Sans"/>
                <a:ea typeface="Open Sans" panose="020B0606030504020204" pitchFamily="34" charset="0"/>
                <a:cs typeface="Open Sans" panose="020B0606030504020204" pitchFamily="34" charset="0"/>
              </a:rPr>
              <a:t> para </a:t>
            </a:r>
            <a:r>
              <a:rPr lang="en-ZA" sz="2000" dirty="0" err="1">
                <a:solidFill>
                  <a:srgbClr val="000000"/>
                </a:solidFill>
                <a:latin typeface="Open Sans"/>
                <a:ea typeface="Open Sans" panose="020B0606030504020204" pitchFamily="34" charset="0"/>
                <a:cs typeface="Open Sans" panose="020B0606030504020204" pitchFamily="34" charset="0"/>
              </a:rPr>
              <a:t>lograr</a:t>
            </a:r>
            <a:r>
              <a:rPr lang="en-ZA" sz="2000" dirty="0">
                <a:solidFill>
                  <a:srgbClr val="000000"/>
                </a:solidFill>
                <a:latin typeface="Open Sans"/>
                <a:ea typeface="Open Sans" panose="020B0606030504020204" pitchFamily="34" charset="0"/>
                <a:cs typeface="Open Sans" panose="020B0606030504020204" pitchFamily="34" charset="0"/>
              </a:rPr>
              <a:t> </a:t>
            </a:r>
            <a:r>
              <a:rPr lang="en-ZA" sz="2000" dirty="0" err="1">
                <a:solidFill>
                  <a:srgbClr val="000000"/>
                </a:solidFill>
                <a:latin typeface="Open Sans"/>
                <a:ea typeface="Open Sans" panose="020B0606030504020204" pitchFamily="34" charset="0"/>
                <a:cs typeface="Open Sans" panose="020B0606030504020204" pitchFamily="34" charset="0"/>
              </a:rPr>
              <a:t>el</a:t>
            </a:r>
            <a:r>
              <a:rPr lang="en-ZA" sz="2000" dirty="0">
                <a:solidFill>
                  <a:srgbClr val="000000"/>
                </a:solidFill>
                <a:latin typeface="Open Sans"/>
                <a:ea typeface="Open Sans" panose="020B0606030504020204" pitchFamily="34" charset="0"/>
                <a:cs typeface="Open Sans" panose="020B0606030504020204" pitchFamily="34" charset="0"/>
              </a:rPr>
              <a:t> </a:t>
            </a:r>
            <a:r>
              <a:rPr lang="en-ZA" sz="2000" dirty="0" err="1">
                <a:solidFill>
                  <a:srgbClr val="000000"/>
                </a:solidFill>
                <a:latin typeface="Open Sans"/>
                <a:ea typeface="Open Sans" panose="020B0606030504020204" pitchFamily="34" charset="0"/>
                <a:cs typeface="Open Sans" panose="020B0606030504020204" pitchFamily="34" charset="0"/>
              </a:rPr>
              <a:t>acceso</a:t>
            </a:r>
            <a:r>
              <a:rPr lang="en-ZA" sz="2000" dirty="0">
                <a:solidFill>
                  <a:srgbClr val="000000"/>
                </a:solidFill>
                <a:latin typeface="Open Sans"/>
                <a:ea typeface="Open Sans" panose="020B0606030504020204" pitchFamily="34" charset="0"/>
                <a:cs typeface="Open Sans" panose="020B0606030504020204" pitchFamily="34" charset="0"/>
              </a:rPr>
              <a:t> universal a la </a:t>
            </a:r>
            <a:r>
              <a:rPr lang="en-ZA" sz="2000" dirty="0" err="1">
                <a:solidFill>
                  <a:srgbClr val="000000"/>
                </a:solidFill>
                <a:latin typeface="Open Sans"/>
                <a:ea typeface="Open Sans" panose="020B0606030504020204" pitchFamily="34" charset="0"/>
                <a:cs typeface="Open Sans" panose="020B0606030504020204" pitchFamily="34" charset="0"/>
              </a:rPr>
              <a:t>cocina</a:t>
            </a:r>
            <a:r>
              <a:rPr lang="en-ZA" sz="2000" dirty="0">
                <a:solidFill>
                  <a:srgbClr val="000000"/>
                </a:solidFill>
                <a:latin typeface="Open Sans"/>
                <a:ea typeface="Open Sans" panose="020B0606030504020204" pitchFamily="34" charset="0"/>
                <a:cs typeface="Open Sans" panose="020B0606030504020204" pitchFamily="34" charset="0"/>
              </a:rPr>
              <a:t> </a:t>
            </a:r>
            <a:r>
              <a:rPr lang="en-ZA" sz="2000" dirty="0" err="1">
                <a:solidFill>
                  <a:srgbClr val="000000"/>
                </a:solidFill>
                <a:latin typeface="Open Sans"/>
                <a:ea typeface="Open Sans" panose="020B0606030504020204" pitchFamily="34" charset="0"/>
                <a:cs typeface="Open Sans" panose="020B0606030504020204" pitchFamily="34" charset="0"/>
              </a:rPr>
              <a:t>limpia</a:t>
            </a:r>
            <a:r>
              <a:rPr lang="en-ZA" sz="2000" dirty="0">
                <a:solidFill>
                  <a:srgbClr val="000000"/>
                </a:solidFill>
                <a:latin typeface="Open Sans"/>
                <a:ea typeface="Open Sans" panose="020B0606030504020204" pitchFamily="34" charset="0"/>
                <a:cs typeface="Open Sans" panose="020B0606030504020204" pitchFamily="34" charset="0"/>
              </a:rPr>
              <a:t> para 2030.</a:t>
            </a:r>
          </a:p>
        </p:txBody>
      </p:sp>
      <p:sp>
        <p:nvSpPr>
          <p:cNvPr id="12" name="Rectangle 11">
            <a:extLst>
              <a:ext uri="{FF2B5EF4-FFF2-40B4-BE49-F238E27FC236}">
                <a16:creationId xmlns:a16="http://schemas.microsoft.com/office/drawing/2014/main" id="{7C1B95B3-9F8F-4916-B9FF-233A1689C6FE}"/>
              </a:ext>
            </a:extLst>
          </p:cNvPr>
          <p:cNvSpPr/>
          <p:nvPr/>
        </p:nvSpPr>
        <p:spPr>
          <a:xfrm>
            <a:off x="7204508" y="2440971"/>
            <a:ext cx="4794562" cy="338554"/>
          </a:xfrm>
          <a:prstGeom prst="rect">
            <a:avLst/>
          </a:prstGeom>
        </p:spPr>
        <p:txBody>
          <a:bodyPr wrap="square" lIns="91440" tIns="45720" rIns="91440" bIns="45720" anchor="t">
            <a:spAutoFit/>
          </a:bodyPr>
          <a:lstStyle/>
          <a:p>
            <a:pPr>
              <a:spcAft>
                <a:spcPts val="1200"/>
              </a:spcAft>
            </a:pPr>
            <a:r>
              <a:rPr lang="en-ZA" sz="1600" dirty="0" err="1">
                <a:solidFill>
                  <a:srgbClr val="000000"/>
                </a:solidFill>
                <a:latin typeface="Open Sans"/>
              </a:rPr>
              <a:t>Acceso</a:t>
            </a:r>
            <a:r>
              <a:rPr lang="en-ZA" sz="1600" dirty="0">
                <a:solidFill>
                  <a:srgbClr val="000000"/>
                </a:solidFill>
                <a:latin typeface="Open Sans"/>
              </a:rPr>
              <a:t> </a:t>
            </a:r>
            <a:r>
              <a:rPr lang="en-ZA" sz="1600" dirty="0" err="1">
                <a:solidFill>
                  <a:srgbClr val="000000"/>
                </a:solidFill>
                <a:latin typeface="Open Sans"/>
              </a:rPr>
              <a:t>mundial</a:t>
            </a:r>
            <a:r>
              <a:rPr lang="en-ZA" sz="1600" dirty="0">
                <a:solidFill>
                  <a:srgbClr val="000000"/>
                </a:solidFill>
                <a:latin typeface="Open Sans"/>
              </a:rPr>
              <a:t> a la </a:t>
            </a:r>
            <a:r>
              <a:rPr lang="en-ZA" sz="1600" dirty="0" err="1">
                <a:solidFill>
                  <a:srgbClr val="000000"/>
                </a:solidFill>
                <a:latin typeface="Open Sans"/>
              </a:rPr>
              <a:t>electricidad</a:t>
            </a:r>
            <a:endParaRPr lang="en-US" sz="1600" dirty="0"/>
          </a:p>
        </p:txBody>
      </p:sp>
      <p:sp>
        <p:nvSpPr>
          <p:cNvPr id="13" name="Oval 12">
            <a:extLst>
              <a:ext uri="{FF2B5EF4-FFF2-40B4-BE49-F238E27FC236}">
                <a16:creationId xmlns:a16="http://schemas.microsoft.com/office/drawing/2014/main" id="{C9F7979F-AB65-3545-BD4F-3B1C9F5D6BC0}"/>
              </a:ext>
            </a:extLst>
          </p:cNvPr>
          <p:cNvSpPr/>
          <p:nvPr/>
        </p:nvSpPr>
        <p:spPr>
          <a:xfrm>
            <a:off x="9482538" y="7946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Track2_Lecture1_Slide11.mp3" descr="Track2_Lecture1_Slide11.mp3">
            <a:hlinkClick r:id="" action="ppaction://media"/>
            <a:extLst>
              <a:ext uri="{FF2B5EF4-FFF2-40B4-BE49-F238E27FC236}">
                <a16:creationId xmlns:a16="http://schemas.microsoft.com/office/drawing/2014/main" id="{BEE7D271-9651-F642-9AB6-3659B57024E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553903" y="150832"/>
            <a:ext cx="812800" cy="812800"/>
          </a:xfrm>
          <a:prstGeom prst="rect">
            <a:avLst/>
          </a:prstGeom>
        </p:spPr>
      </p:pic>
      <p:sp>
        <p:nvSpPr>
          <p:cNvPr id="14" name="TextBox 13">
            <a:extLst>
              <a:ext uri="{FF2B5EF4-FFF2-40B4-BE49-F238E27FC236}">
                <a16:creationId xmlns:a16="http://schemas.microsoft.com/office/drawing/2014/main" id="{00281E9C-F00A-4DC1-82B1-13C33E87395B}"/>
              </a:ext>
            </a:extLst>
          </p:cNvPr>
          <p:cNvSpPr txBox="1"/>
          <p:nvPr/>
        </p:nvSpPr>
        <p:spPr>
          <a:xfrm>
            <a:off x="859816" y="6132688"/>
            <a:ext cx="478283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b="1" dirty="0">
                <a:latin typeface="Open Sans"/>
                <a:ea typeface="+mn-lt"/>
                <a:cs typeface="Calibri"/>
              </a:rPr>
              <a:t>Fuente: </a:t>
            </a:r>
            <a:r>
              <a:rPr lang="en-GB" sz="1000" dirty="0">
                <a:latin typeface="Open Sans"/>
                <a:ea typeface="+mn-lt"/>
                <a:cs typeface="Calibri"/>
              </a:rPr>
              <a:t>(</a:t>
            </a:r>
            <a:r>
              <a:rPr lang="en-GB" sz="1000" dirty="0">
                <a:latin typeface="Open Sans"/>
                <a:ea typeface="+mn-lt"/>
                <a:cs typeface="+mn-lt"/>
              </a:rPr>
              <a:t>AIE, IRENA, UNSD, Banco Mundial, OMS </a:t>
            </a:r>
            <a:r>
              <a:rPr lang="en-GB" sz="1000" dirty="0">
                <a:latin typeface="Open Sans"/>
                <a:cs typeface="Calibri"/>
              </a:rPr>
              <a:t>(2020))</a:t>
            </a:r>
          </a:p>
        </p:txBody>
      </p:sp>
    </p:spTree>
    <p:extLst>
      <p:ext uri="{BB962C8B-B14F-4D97-AF65-F5344CB8AC3E}">
        <p14:creationId xmlns:p14="http://schemas.microsoft.com/office/powerpoint/2010/main" val="11496403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2568"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12</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29640623-8B58-4DD6-8CCD-D161D15E0210}"/>
              </a:ext>
            </a:extLst>
          </p:cNvPr>
          <p:cNvSpPr/>
          <p:nvPr/>
        </p:nvSpPr>
        <p:spPr>
          <a:xfrm>
            <a:off x="887215" y="1397013"/>
            <a:ext cx="8547052"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1.2.4 Progreso en el ODS7: Energía renovable y eficiencia energética </a:t>
            </a:r>
          </a:p>
        </p:txBody>
      </p:sp>
      <p:sp>
        <p:nvSpPr>
          <p:cNvPr id="11" name="Title 10">
            <a:extLst>
              <a:ext uri="{FF2B5EF4-FFF2-40B4-BE49-F238E27FC236}">
                <a16:creationId xmlns:a16="http://schemas.microsoft.com/office/drawing/2014/main" id="{B3A291FD-1B77-47B8-8C4F-E6696A8201C3}"/>
              </a:ext>
            </a:extLst>
          </p:cNvPr>
          <p:cNvSpPr txBox="1">
            <a:spLocks/>
          </p:cNvSpPr>
          <p:nvPr/>
        </p:nvSpPr>
        <p:spPr>
          <a:xfrm>
            <a:off x="896740" y="2372"/>
            <a:ext cx="5829881" cy="1397649"/>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1.2 Los ODS y la Agenda de Acción Climática</a:t>
            </a:r>
          </a:p>
        </p:txBody>
      </p:sp>
      <p:pic>
        <p:nvPicPr>
          <p:cNvPr id="8" name="Picture 9" descr="Chart, line chart&#10;&#10;Description automatically generated">
            <a:extLst>
              <a:ext uri="{FF2B5EF4-FFF2-40B4-BE49-F238E27FC236}">
                <a16:creationId xmlns:a16="http://schemas.microsoft.com/office/drawing/2014/main" id="{D58A280A-1F94-4371-826A-9A89CB6BBA32}"/>
              </a:ext>
            </a:extLst>
          </p:cNvPr>
          <p:cNvPicPr>
            <a:picLocks noChangeAspect="1"/>
          </p:cNvPicPr>
          <p:nvPr/>
        </p:nvPicPr>
        <p:blipFill>
          <a:blip r:embed="rId6"/>
          <a:stretch>
            <a:fillRect/>
          </a:stretch>
        </p:blipFill>
        <p:spPr>
          <a:xfrm>
            <a:off x="2840967" y="1796004"/>
            <a:ext cx="6510067" cy="4344294"/>
          </a:xfrm>
          <a:prstGeom prst="rect">
            <a:avLst/>
          </a:prstGeom>
        </p:spPr>
      </p:pic>
      <p:sp>
        <p:nvSpPr>
          <p:cNvPr id="10" name="TextBox 9">
            <a:extLst>
              <a:ext uri="{FF2B5EF4-FFF2-40B4-BE49-F238E27FC236}">
                <a16:creationId xmlns:a16="http://schemas.microsoft.com/office/drawing/2014/main" id="{67CB7DF0-CE2B-45D6-A515-CF83FEF11894}"/>
              </a:ext>
            </a:extLst>
          </p:cNvPr>
          <p:cNvSpPr txBox="1"/>
          <p:nvPr/>
        </p:nvSpPr>
        <p:spPr>
          <a:xfrm>
            <a:off x="3140626" y="6144855"/>
            <a:ext cx="703166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a:latin typeface="Open Sans"/>
                <a:cs typeface="Calibri"/>
              </a:rPr>
              <a:t>(</a:t>
            </a:r>
            <a:r>
              <a:rPr lang="en-GB" sz="1000">
                <a:latin typeface="Open Sans"/>
                <a:ea typeface="+mn-lt"/>
                <a:cs typeface="+mn-lt"/>
              </a:rPr>
              <a:t>AIE, IRENA, UNSD, Banco Mundial, OMS </a:t>
            </a:r>
            <a:r>
              <a:rPr lang="en-GB" sz="1000">
                <a:latin typeface="Open Sans"/>
                <a:cs typeface="Calibri"/>
              </a:rPr>
              <a:t>(2020), </a:t>
            </a:r>
            <a:r>
              <a:rPr lang="en-GB" sz="1000">
                <a:latin typeface="Open Sans"/>
                <a:cs typeface="Calibri"/>
                <a:hlinkClick r:id="rId7"/>
              </a:rPr>
              <a:t>imagen</a:t>
            </a:r>
            <a:r>
              <a:rPr lang="en-GB" sz="1000">
                <a:latin typeface="Open Sans"/>
                <a:cs typeface="Calibri"/>
              </a:rPr>
              <a:t>, con licencia </a:t>
            </a:r>
            <a:r>
              <a:rPr lang="en-GB" sz="1000">
                <a:latin typeface="Open Sans"/>
                <a:cs typeface="Calibri"/>
                <a:hlinkClick r:id="rId8"/>
              </a:rPr>
              <a:t>CC BY NC 3.0 IGO</a:t>
            </a:r>
            <a:r>
              <a:rPr lang="en-GB" sz="1000">
                <a:latin typeface="Open Sans"/>
                <a:cs typeface="Calibri"/>
              </a:rPr>
              <a:t>)</a:t>
            </a:r>
          </a:p>
        </p:txBody>
      </p:sp>
      <p:sp>
        <p:nvSpPr>
          <p:cNvPr id="9" name="Oval 8">
            <a:extLst>
              <a:ext uri="{FF2B5EF4-FFF2-40B4-BE49-F238E27FC236}">
                <a16:creationId xmlns:a16="http://schemas.microsoft.com/office/drawing/2014/main" id="{456BB9F9-A689-A548-AF46-591F84A8741D}"/>
              </a:ext>
            </a:extLst>
          </p:cNvPr>
          <p:cNvSpPr/>
          <p:nvPr/>
        </p:nvSpPr>
        <p:spPr>
          <a:xfrm>
            <a:off x="6814978" y="24984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Track2_Lecture1_Slide12.mp3" descr="Track2_Lecture1_Slide12.mp3">
            <a:hlinkClick r:id="" action="ppaction://media"/>
            <a:extLst>
              <a:ext uri="{FF2B5EF4-FFF2-40B4-BE49-F238E27FC236}">
                <a16:creationId xmlns:a16="http://schemas.microsoft.com/office/drawing/2014/main" id="{40FDDC66-B729-DA47-A290-804C92DC2E7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888214" y="321212"/>
            <a:ext cx="812800" cy="812800"/>
          </a:xfrm>
          <a:prstGeom prst="rect">
            <a:avLst/>
          </a:prstGeom>
        </p:spPr>
      </p:pic>
    </p:spTree>
    <p:extLst>
      <p:ext uri="{BB962C8B-B14F-4D97-AF65-F5344CB8AC3E}">
        <p14:creationId xmlns:p14="http://schemas.microsoft.com/office/powerpoint/2010/main" val="372016737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98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t>13</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28CDE5CA-C3C5-43BA-974E-1857E9FDEFE0}"/>
              </a:ext>
            </a:extLst>
          </p:cNvPr>
          <p:cNvSpPr/>
          <p:nvPr/>
        </p:nvSpPr>
        <p:spPr>
          <a:xfrm>
            <a:off x="896740" y="1659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1.2.5 ¿Vínculos entre los ODS? </a:t>
            </a:r>
          </a:p>
        </p:txBody>
      </p:sp>
      <p:sp>
        <p:nvSpPr>
          <p:cNvPr id="11" name="Title 10">
            <a:extLst>
              <a:ext uri="{FF2B5EF4-FFF2-40B4-BE49-F238E27FC236}">
                <a16:creationId xmlns:a16="http://schemas.microsoft.com/office/drawing/2014/main" id="{894943DC-837E-4733-BBBD-06BEE14C0EB7}"/>
              </a:ext>
            </a:extLst>
          </p:cNvPr>
          <p:cNvSpPr txBox="1">
            <a:spLocks/>
          </p:cNvSpPr>
          <p:nvPr/>
        </p:nvSpPr>
        <p:spPr>
          <a:xfrm>
            <a:off x="896740" y="130871"/>
            <a:ext cx="7248777"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1.2 Los ODS y la Agenda de Acción Climática</a:t>
            </a:r>
          </a:p>
        </p:txBody>
      </p:sp>
      <p:sp>
        <p:nvSpPr>
          <p:cNvPr id="8" name="Rectangle 7">
            <a:extLst>
              <a:ext uri="{FF2B5EF4-FFF2-40B4-BE49-F238E27FC236}">
                <a16:creationId xmlns:a16="http://schemas.microsoft.com/office/drawing/2014/main" id="{E789B0DE-BCA0-4DE4-878C-DE86A6A6A45F}"/>
              </a:ext>
            </a:extLst>
          </p:cNvPr>
          <p:cNvSpPr/>
          <p:nvPr/>
        </p:nvSpPr>
        <p:spPr>
          <a:xfrm>
            <a:off x="887215" y="2222057"/>
            <a:ext cx="9136524" cy="3016210"/>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Los ODS están muy interrelacionados, con sinergias y compensaciones entre las </a:t>
            </a:r>
            <a:r>
              <a:rPr lang="en-ZA" sz="2000" dirty="0" err="1">
                <a:solidFill>
                  <a:srgbClr val="000000"/>
                </a:solidFill>
                <a:latin typeface="Open Sans"/>
                <a:ea typeface="Open Sans" panose="020B0606030504020204" pitchFamily="34" charset="0"/>
                <a:cs typeface="Open Sans" panose="020B0606030504020204" pitchFamily="34" charset="0"/>
              </a:rPr>
              <a:t>diferentes</a:t>
            </a:r>
            <a:r>
              <a:rPr lang="en-ZA" sz="2000" dirty="0">
                <a:solidFill>
                  <a:srgbClr val="000000"/>
                </a:solidFill>
                <a:latin typeface="Open Sans"/>
                <a:ea typeface="Open Sans" panose="020B0606030504020204" pitchFamily="34" charset="0"/>
                <a:cs typeface="Open Sans" panose="020B0606030504020204" pitchFamily="34" charset="0"/>
              </a:rPr>
              <a:t> </a:t>
            </a:r>
            <a:r>
              <a:rPr lang="en-ZA" sz="2000" dirty="0" err="1">
                <a:solidFill>
                  <a:srgbClr val="000000"/>
                </a:solidFill>
                <a:latin typeface="Open Sans"/>
                <a:ea typeface="Open Sans" panose="020B0606030504020204" pitchFamily="34" charset="0"/>
                <a:cs typeface="Open Sans" panose="020B0606030504020204" pitchFamily="34" charset="0"/>
              </a:rPr>
              <a:t>metas</a:t>
            </a:r>
            <a:r>
              <a:rPr lang="en-ZA" sz="2000" dirty="0">
                <a:solidFill>
                  <a:srgbClr val="000000"/>
                </a:solidFill>
                <a:latin typeface="Open Sans"/>
                <a:ea typeface="Open Sans" panose="020B0606030504020204" pitchFamily="34" charset="0"/>
                <a:cs typeface="Open Sans" panose="020B0606030504020204" pitchFamily="34" charset="0"/>
              </a:rPr>
              <a:t>.</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De un total de 169 objetivos, al menos 113 requieren acciones para </a:t>
            </a:r>
            <a:r>
              <a:rPr lang="en-ZA" sz="2000" dirty="0" err="1">
                <a:solidFill>
                  <a:srgbClr val="000000"/>
                </a:solidFill>
                <a:latin typeface="Open Sans"/>
                <a:ea typeface="Open Sans" panose="020B0606030504020204" pitchFamily="34" charset="0"/>
                <a:cs typeface="Open Sans" panose="020B0606030504020204" pitchFamily="34" charset="0"/>
              </a:rPr>
              <a:t>cambiar</a:t>
            </a:r>
            <a:r>
              <a:rPr lang="en-ZA" sz="2000" dirty="0">
                <a:solidFill>
                  <a:srgbClr val="000000"/>
                </a:solidFill>
                <a:latin typeface="Open Sans"/>
                <a:ea typeface="Open Sans" panose="020B0606030504020204" pitchFamily="34" charset="0"/>
                <a:cs typeface="Open Sans" panose="020B0606030504020204" pitchFamily="34" charset="0"/>
              </a:rPr>
              <a:t> </a:t>
            </a:r>
            <a:r>
              <a:rPr lang="en-ZA" sz="2000" dirty="0" err="1">
                <a:solidFill>
                  <a:srgbClr val="000000"/>
                </a:solidFill>
                <a:latin typeface="Open Sans"/>
                <a:ea typeface="Open Sans" panose="020B0606030504020204" pitchFamily="34" charset="0"/>
                <a:cs typeface="Open Sans" panose="020B0606030504020204" pitchFamily="34" charset="0"/>
              </a:rPr>
              <a:t>los</a:t>
            </a:r>
            <a:r>
              <a:rPr lang="en-ZA" sz="2000" dirty="0">
                <a:solidFill>
                  <a:srgbClr val="000000"/>
                </a:solidFill>
                <a:latin typeface="Open Sans"/>
                <a:ea typeface="Open Sans" panose="020B0606030504020204" pitchFamily="34" charset="0"/>
                <a:cs typeface="Open Sans" panose="020B0606030504020204" pitchFamily="34" charset="0"/>
              </a:rPr>
              <a:t> </a:t>
            </a:r>
            <a:r>
              <a:rPr lang="en-ZA" sz="2000" dirty="0" err="1">
                <a:solidFill>
                  <a:srgbClr val="000000"/>
                </a:solidFill>
                <a:latin typeface="Open Sans"/>
                <a:ea typeface="Open Sans" panose="020B0606030504020204" pitchFamily="34" charset="0"/>
                <a:cs typeface="Open Sans" panose="020B0606030504020204" pitchFamily="34" charset="0"/>
              </a:rPr>
              <a:t>sistemas</a:t>
            </a:r>
            <a:r>
              <a:rPr lang="en-ZA" sz="2000" dirty="0">
                <a:solidFill>
                  <a:srgbClr val="000000"/>
                </a:solidFill>
                <a:latin typeface="Open Sans"/>
                <a:ea typeface="Open Sans" panose="020B0606030504020204" pitchFamily="34" charset="0"/>
                <a:cs typeface="Open Sans" panose="020B0606030504020204" pitchFamily="34" charset="0"/>
              </a:rPr>
              <a:t> </a:t>
            </a:r>
            <a:r>
              <a:rPr lang="en-ZA" sz="2000" dirty="0" err="1">
                <a:solidFill>
                  <a:srgbClr val="000000"/>
                </a:solidFill>
                <a:latin typeface="Open Sans"/>
                <a:ea typeface="Open Sans" panose="020B0606030504020204" pitchFamily="34" charset="0"/>
                <a:cs typeface="Open Sans" panose="020B0606030504020204" pitchFamily="34" charset="0"/>
              </a:rPr>
              <a:t>energéticos</a:t>
            </a:r>
            <a:r>
              <a:rPr lang="en-ZA" sz="2000" dirty="0">
                <a:solidFill>
                  <a:srgbClr val="000000"/>
                </a:solidFill>
                <a:latin typeface="Open Sans"/>
                <a:ea typeface="Open Sans" panose="020B0606030504020204" pitchFamily="34" charset="0"/>
                <a:cs typeface="Open Sans" panose="020B0606030504020204" pitchFamily="34" charset="0"/>
              </a:rPr>
              <a:t>.</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Por lo tanto, la planificación energética debe ir más allá del ODS7 y considerar los vínculos con </a:t>
            </a:r>
            <a:r>
              <a:rPr lang="en-ZA" sz="2000" dirty="0" err="1">
                <a:solidFill>
                  <a:srgbClr val="000000"/>
                </a:solidFill>
                <a:latin typeface="Open Sans"/>
                <a:ea typeface="Open Sans" panose="020B0606030504020204" pitchFamily="34" charset="0"/>
                <a:cs typeface="Open Sans" panose="020B0606030504020204" pitchFamily="34" charset="0"/>
              </a:rPr>
              <a:t>otros</a:t>
            </a:r>
            <a:r>
              <a:rPr lang="en-ZA" sz="2000" dirty="0">
                <a:solidFill>
                  <a:srgbClr val="000000"/>
                </a:solidFill>
                <a:latin typeface="Open Sans"/>
                <a:ea typeface="Open Sans" panose="020B0606030504020204" pitchFamily="34" charset="0"/>
                <a:cs typeface="Open Sans" panose="020B0606030504020204" pitchFamily="34" charset="0"/>
              </a:rPr>
              <a:t> </a:t>
            </a:r>
            <a:r>
              <a:rPr lang="en-ZA" sz="2000" dirty="0" err="1">
                <a:solidFill>
                  <a:srgbClr val="000000"/>
                </a:solidFill>
                <a:latin typeface="Open Sans"/>
                <a:ea typeface="Open Sans" panose="020B0606030504020204" pitchFamily="34" charset="0"/>
                <a:cs typeface="Open Sans" panose="020B0606030504020204" pitchFamily="34" charset="0"/>
              </a:rPr>
              <a:t>sistemas</a:t>
            </a:r>
            <a:r>
              <a:rPr lang="en-ZA" sz="2000" dirty="0">
                <a:solidFill>
                  <a:srgbClr val="000000"/>
                </a:solidFill>
                <a:latin typeface="Open Sans"/>
                <a:ea typeface="Open Sans" panose="020B0606030504020204" pitchFamily="34" charset="0"/>
                <a:cs typeface="Open Sans" panose="020B0606030504020204" pitchFamily="34" charset="0"/>
              </a:rPr>
              <a:t>, </a:t>
            </a:r>
            <a:r>
              <a:rPr lang="en-ZA" sz="2000" dirty="0" err="1">
                <a:solidFill>
                  <a:srgbClr val="000000"/>
                </a:solidFill>
                <a:latin typeface="Open Sans"/>
                <a:ea typeface="Open Sans" panose="020B0606030504020204" pitchFamily="34" charset="0"/>
                <a:cs typeface="Open Sans" panose="020B0606030504020204" pitchFamily="34" charset="0"/>
              </a:rPr>
              <a:t>objetivos</a:t>
            </a:r>
            <a:r>
              <a:rPr lang="en-ZA" sz="2000" dirty="0">
                <a:solidFill>
                  <a:srgbClr val="000000"/>
                </a:solidFill>
                <a:latin typeface="Open Sans"/>
                <a:ea typeface="Open Sans" panose="020B0606030504020204" pitchFamily="34" charset="0"/>
                <a:cs typeface="Open Sans" panose="020B0606030504020204" pitchFamily="34" charset="0"/>
              </a:rPr>
              <a:t> y </a:t>
            </a:r>
            <a:r>
              <a:rPr lang="en-ZA" sz="2000" dirty="0" err="1">
                <a:solidFill>
                  <a:srgbClr val="000000"/>
                </a:solidFill>
                <a:latin typeface="Open Sans"/>
                <a:ea typeface="Open Sans" panose="020B0606030504020204" pitchFamily="34" charset="0"/>
                <a:cs typeface="Open Sans" panose="020B0606030504020204" pitchFamily="34" charset="0"/>
              </a:rPr>
              <a:t>áreas</a:t>
            </a:r>
            <a:r>
              <a:rPr lang="en-ZA" sz="2000" dirty="0">
                <a:solidFill>
                  <a:srgbClr val="000000"/>
                </a:solidFill>
                <a:latin typeface="Open Sans"/>
                <a:ea typeface="Open Sans" panose="020B0606030504020204" pitchFamily="34" charset="0"/>
                <a:cs typeface="Open Sans" panose="020B0606030504020204" pitchFamily="34" charset="0"/>
              </a:rPr>
              <a:t> </a:t>
            </a:r>
            <a:r>
              <a:rPr lang="en-ZA" sz="2000" dirty="0" err="1">
                <a:solidFill>
                  <a:srgbClr val="000000"/>
                </a:solidFill>
                <a:latin typeface="Open Sans"/>
                <a:ea typeface="Open Sans" panose="020B0606030504020204" pitchFamily="34" charset="0"/>
                <a:cs typeface="Open Sans" panose="020B0606030504020204" pitchFamily="34" charset="0"/>
              </a:rPr>
              <a:t>políticas</a:t>
            </a:r>
            <a:r>
              <a:rPr lang="en-ZA" sz="2000" dirty="0">
                <a:solidFill>
                  <a:srgbClr val="000000"/>
                </a:solidFill>
                <a:latin typeface="Open Sans"/>
                <a:ea typeface="Open Sans" panose="020B0606030504020204" pitchFamily="34" charset="0"/>
                <a:cs typeface="Open Sans" panose="020B0606030504020204" pitchFamily="34" charset="0"/>
              </a:rPr>
              <a:t>.</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Las </a:t>
            </a:r>
            <a:r>
              <a:rPr lang="en-ZA" sz="2000" dirty="0" err="1">
                <a:solidFill>
                  <a:srgbClr val="000000"/>
                </a:solidFill>
                <a:latin typeface="Open Sans"/>
                <a:ea typeface="Open Sans" panose="020B0606030504020204" pitchFamily="34" charset="0"/>
                <a:cs typeface="Open Sans" panose="020B0606030504020204" pitchFamily="34" charset="0"/>
              </a:rPr>
              <a:t>evaluaciones</a:t>
            </a:r>
            <a:r>
              <a:rPr lang="en-ZA" sz="2000" dirty="0">
                <a:solidFill>
                  <a:srgbClr val="000000"/>
                </a:solidFill>
                <a:latin typeface="Open Sans"/>
                <a:ea typeface="Open Sans" panose="020B0606030504020204" pitchFamily="34" charset="0"/>
                <a:cs typeface="Open Sans" panose="020B0606030504020204" pitchFamily="34" charset="0"/>
              </a:rPr>
              <a:t> y la </a:t>
            </a:r>
            <a:r>
              <a:rPr lang="en-ZA" sz="2000" dirty="0" err="1">
                <a:solidFill>
                  <a:srgbClr val="000000"/>
                </a:solidFill>
                <a:latin typeface="Open Sans"/>
                <a:ea typeface="Open Sans" panose="020B0606030504020204" pitchFamily="34" charset="0"/>
                <a:cs typeface="Open Sans" panose="020B0606030504020204" pitchFamily="34" charset="0"/>
              </a:rPr>
              <a:t>elaboración</a:t>
            </a:r>
            <a:r>
              <a:rPr lang="en-ZA" sz="2000" dirty="0">
                <a:solidFill>
                  <a:srgbClr val="000000"/>
                </a:solidFill>
                <a:latin typeface="Open Sans"/>
                <a:ea typeface="Open Sans" panose="020B0606030504020204" pitchFamily="34" charset="0"/>
                <a:cs typeface="Open Sans" panose="020B0606030504020204" pitchFamily="34" charset="0"/>
              </a:rPr>
              <a:t> de </a:t>
            </a:r>
            <a:r>
              <a:rPr lang="en-ZA" sz="2000" dirty="0" err="1">
                <a:solidFill>
                  <a:srgbClr val="000000"/>
                </a:solidFill>
                <a:latin typeface="Open Sans"/>
                <a:ea typeface="Open Sans" panose="020B0606030504020204" pitchFamily="34" charset="0"/>
                <a:cs typeface="Open Sans" panose="020B0606030504020204" pitchFamily="34" charset="0"/>
              </a:rPr>
              <a:t>políticas</a:t>
            </a:r>
            <a:r>
              <a:rPr lang="en-ZA" sz="2000" dirty="0">
                <a:solidFill>
                  <a:srgbClr val="000000"/>
                </a:solidFill>
                <a:latin typeface="Open Sans"/>
                <a:ea typeface="Open Sans" panose="020B0606030504020204" pitchFamily="34" charset="0"/>
                <a:cs typeface="Open Sans" panose="020B0606030504020204" pitchFamily="34" charset="0"/>
              </a:rPr>
              <a:t> </a:t>
            </a:r>
            <a:r>
              <a:rPr lang="en-ZA" sz="2000" dirty="0" err="1">
                <a:solidFill>
                  <a:srgbClr val="000000"/>
                </a:solidFill>
                <a:latin typeface="Open Sans"/>
                <a:ea typeface="Open Sans" panose="020B0606030504020204" pitchFamily="34" charset="0"/>
                <a:cs typeface="Open Sans" panose="020B0606030504020204" pitchFamily="34" charset="0"/>
              </a:rPr>
              <a:t>integradas</a:t>
            </a:r>
            <a:r>
              <a:rPr lang="en-ZA" sz="2000" dirty="0">
                <a:solidFill>
                  <a:srgbClr val="000000"/>
                </a:solidFill>
                <a:latin typeface="Open Sans"/>
                <a:ea typeface="Open Sans" panose="020B0606030504020204" pitchFamily="34" charset="0"/>
                <a:cs typeface="Open Sans" panose="020B0606030504020204" pitchFamily="34" charset="0"/>
              </a:rPr>
              <a:t> </a:t>
            </a:r>
            <a:r>
              <a:rPr lang="en-ZA" sz="2000" dirty="0" err="1">
                <a:solidFill>
                  <a:srgbClr val="000000"/>
                </a:solidFill>
                <a:latin typeface="Open Sans"/>
                <a:ea typeface="Open Sans" panose="020B0606030504020204" pitchFamily="34" charset="0"/>
                <a:cs typeface="Open Sans" panose="020B0606030504020204" pitchFamily="34" charset="0"/>
              </a:rPr>
              <a:t>serán</a:t>
            </a:r>
            <a:r>
              <a:rPr lang="en-ZA" sz="2000" dirty="0">
                <a:solidFill>
                  <a:srgbClr val="000000"/>
                </a:solidFill>
                <a:latin typeface="Open Sans"/>
                <a:ea typeface="Open Sans" panose="020B0606030504020204" pitchFamily="34" charset="0"/>
                <a:cs typeface="Open Sans" panose="020B0606030504020204" pitchFamily="34" charset="0"/>
              </a:rPr>
              <a:t> </a:t>
            </a:r>
            <a:r>
              <a:rPr lang="en-ZA" sz="2000" dirty="0" err="1">
                <a:solidFill>
                  <a:srgbClr val="000000"/>
                </a:solidFill>
                <a:latin typeface="Open Sans"/>
                <a:ea typeface="Open Sans" panose="020B0606030504020204" pitchFamily="34" charset="0"/>
                <a:cs typeface="Open Sans" panose="020B0606030504020204" pitchFamily="34" charset="0"/>
              </a:rPr>
              <a:t>esenciales</a:t>
            </a:r>
            <a:r>
              <a:rPr lang="en-ZA" sz="2000" dirty="0">
                <a:solidFill>
                  <a:srgbClr val="000000"/>
                </a:solidFill>
                <a:latin typeface="Open Sans"/>
                <a:ea typeface="Open Sans" panose="020B0606030504020204" pitchFamily="34" charset="0"/>
                <a:cs typeface="Open Sans" panose="020B0606030504020204" pitchFamily="34" charset="0"/>
              </a:rPr>
              <a:t> para </a:t>
            </a:r>
            <a:r>
              <a:rPr lang="en-ZA" sz="2000" dirty="0" err="1">
                <a:solidFill>
                  <a:srgbClr val="000000"/>
                </a:solidFill>
                <a:latin typeface="Open Sans"/>
                <a:ea typeface="Open Sans" panose="020B0606030504020204" pitchFamily="34" charset="0"/>
                <a:cs typeface="Open Sans" panose="020B0606030504020204" pitchFamily="34" charset="0"/>
              </a:rPr>
              <a:t>maximizar</a:t>
            </a:r>
            <a:r>
              <a:rPr lang="en-ZA" sz="2000" dirty="0">
                <a:solidFill>
                  <a:srgbClr val="000000"/>
                </a:solidFill>
                <a:latin typeface="Open Sans"/>
                <a:ea typeface="Open Sans" panose="020B0606030504020204" pitchFamily="34" charset="0"/>
                <a:cs typeface="Open Sans" panose="020B0606030504020204" pitchFamily="34" charset="0"/>
              </a:rPr>
              <a:t> las </a:t>
            </a:r>
            <a:r>
              <a:rPr lang="en-ZA" sz="2000" dirty="0" err="1">
                <a:solidFill>
                  <a:srgbClr val="000000"/>
                </a:solidFill>
                <a:latin typeface="Open Sans"/>
                <a:ea typeface="Open Sans" panose="020B0606030504020204" pitchFamily="34" charset="0"/>
                <a:cs typeface="Open Sans" panose="020B0606030504020204" pitchFamily="34" charset="0"/>
              </a:rPr>
              <a:t>sinergias</a:t>
            </a:r>
            <a:r>
              <a:rPr lang="en-ZA" sz="2000" dirty="0">
                <a:solidFill>
                  <a:srgbClr val="000000"/>
                </a:solidFill>
                <a:latin typeface="Open Sans"/>
                <a:ea typeface="Open Sans" panose="020B0606030504020204" pitchFamily="34" charset="0"/>
                <a:cs typeface="Open Sans" panose="020B0606030504020204" pitchFamily="34" charset="0"/>
              </a:rPr>
              <a:t> entre las </a:t>
            </a:r>
            <a:r>
              <a:rPr lang="en-ZA" sz="2000" dirty="0" err="1">
                <a:solidFill>
                  <a:srgbClr val="000000"/>
                </a:solidFill>
                <a:latin typeface="Open Sans"/>
                <a:ea typeface="Open Sans" panose="020B0606030504020204" pitchFamily="34" charset="0"/>
                <a:cs typeface="Open Sans" panose="020B0606030504020204" pitchFamily="34" charset="0"/>
              </a:rPr>
              <a:t>metas</a:t>
            </a:r>
            <a:r>
              <a:rPr lang="en-ZA" sz="2000" dirty="0">
                <a:solidFill>
                  <a:srgbClr val="000000"/>
                </a:solidFill>
                <a:latin typeface="Open Sans"/>
                <a:ea typeface="Open Sans" panose="020B0606030504020204" pitchFamily="34" charset="0"/>
                <a:cs typeface="Open Sans" panose="020B0606030504020204" pitchFamily="34" charset="0"/>
              </a:rPr>
              <a:t> y para </a:t>
            </a:r>
            <a:r>
              <a:rPr lang="en-ZA" sz="2000" dirty="0" err="1">
                <a:solidFill>
                  <a:srgbClr val="000000"/>
                </a:solidFill>
                <a:latin typeface="Open Sans"/>
                <a:ea typeface="Open Sans" panose="020B0606030504020204" pitchFamily="34" charset="0"/>
                <a:cs typeface="Open Sans" panose="020B0606030504020204" pitchFamily="34" charset="0"/>
              </a:rPr>
              <a:t>alcanzar</a:t>
            </a:r>
            <a:r>
              <a:rPr lang="en-ZA" sz="2000" dirty="0">
                <a:solidFill>
                  <a:srgbClr val="000000"/>
                </a:solidFill>
                <a:latin typeface="Open Sans"/>
                <a:ea typeface="Open Sans" panose="020B0606030504020204" pitchFamily="34" charset="0"/>
                <a:cs typeface="Open Sans" panose="020B0606030504020204" pitchFamily="34" charset="0"/>
              </a:rPr>
              <a:t> todos los ODS.</a:t>
            </a:r>
          </a:p>
        </p:txBody>
      </p:sp>
      <p:sp>
        <p:nvSpPr>
          <p:cNvPr id="13" name="TextBox 12">
            <a:extLst>
              <a:ext uri="{FF2B5EF4-FFF2-40B4-BE49-F238E27FC236}">
                <a16:creationId xmlns:a16="http://schemas.microsoft.com/office/drawing/2014/main" id="{AFE85073-4313-4FBF-AE8D-9AA112953D43}"/>
              </a:ext>
            </a:extLst>
          </p:cNvPr>
          <p:cNvSpPr txBox="1"/>
          <p:nvPr/>
        </p:nvSpPr>
        <p:spPr>
          <a:xfrm>
            <a:off x="1084068" y="6157115"/>
            <a:ext cx="478283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b="1" dirty="0">
                <a:latin typeface="Open Sans"/>
                <a:cs typeface="Calibri"/>
              </a:rPr>
              <a:t>Fuente: </a:t>
            </a:r>
            <a:r>
              <a:rPr lang="en-GB" sz="1000" dirty="0">
                <a:latin typeface="Open Sans"/>
                <a:cs typeface="Calibri"/>
              </a:rPr>
              <a:t>(</a:t>
            </a:r>
            <a:r>
              <a:rPr lang="en-GB" sz="1000" dirty="0" err="1">
                <a:latin typeface="Open Sans"/>
                <a:ea typeface="+mn-lt"/>
                <a:cs typeface="+mn-lt"/>
              </a:rPr>
              <a:t>Nerini</a:t>
            </a:r>
            <a:r>
              <a:rPr lang="en-GB" sz="1000" dirty="0">
                <a:latin typeface="Open Sans"/>
                <a:cs typeface="Calibri"/>
              </a:rPr>
              <a:t>, Tomei y To et al. (2018))</a:t>
            </a:r>
          </a:p>
        </p:txBody>
      </p:sp>
      <p:sp>
        <p:nvSpPr>
          <p:cNvPr id="9" name="Oval 8">
            <a:extLst>
              <a:ext uri="{FF2B5EF4-FFF2-40B4-BE49-F238E27FC236}">
                <a16:creationId xmlns:a16="http://schemas.microsoft.com/office/drawing/2014/main" id="{2CAE3869-08CA-EA4B-A019-1F0B022A9936}"/>
              </a:ext>
            </a:extLst>
          </p:cNvPr>
          <p:cNvSpPr/>
          <p:nvPr/>
        </p:nvSpPr>
        <p:spPr>
          <a:xfrm>
            <a:off x="8429367" y="24984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2_Lecture1_Slide13.mp3" descr="Track2_Lecture1_Slide13.mp3">
            <a:hlinkClick r:id="" action="ppaction://media"/>
            <a:extLst>
              <a:ext uri="{FF2B5EF4-FFF2-40B4-BE49-F238E27FC236}">
                <a16:creationId xmlns:a16="http://schemas.microsoft.com/office/drawing/2014/main" id="{A69028A1-D374-124D-9D5D-645E04319D0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29367" y="321212"/>
            <a:ext cx="812800" cy="812800"/>
          </a:xfrm>
          <a:prstGeom prst="rect">
            <a:avLst/>
          </a:prstGeom>
        </p:spPr>
      </p:pic>
    </p:spTree>
    <p:extLst>
      <p:ext uri="{BB962C8B-B14F-4D97-AF65-F5344CB8AC3E}">
        <p14:creationId xmlns:p14="http://schemas.microsoft.com/office/powerpoint/2010/main" val="173296601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056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Title 10">
            <a:extLst>
              <a:ext uri="{FF2B5EF4-FFF2-40B4-BE49-F238E27FC236}">
                <a16:creationId xmlns:a16="http://schemas.microsoft.com/office/drawing/2014/main" id="{03B02CEE-7EEE-42EE-829E-04AA912D4508}"/>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rPr>
              <a:t>Conferencia 1.2 Referencias</a:t>
            </a:r>
          </a:p>
        </p:txBody>
      </p:sp>
      <p:sp>
        <p:nvSpPr>
          <p:cNvPr id="14" name="TextBox 13">
            <a:extLst>
              <a:ext uri="{FF2B5EF4-FFF2-40B4-BE49-F238E27FC236}">
                <a16:creationId xmlns:a16="http://schemas.microsoft.com/office/drawing/2014/main" id="{8818C6DB-DCC8-4F77-9788-739B2C5587D2}"/>
              </a:ext>
            </a:extLst>
          </p:cNvPr>
          <p:cNvSpPr txBox="1"/>
          <p:nvPr/>
        </p:nvSpPr>
        <p:spPr>
          <a:xfrm>
            <a:off x="929196" y="1494761"/>
            <a:ext cx="5191416" cy="40318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1600">
                <a:latin typeface="Open Sans"/>
                <a:ea typeface="+mn-lt"/>
                <a:cs typeface="+mn-lt"/>
              </a:rPr>
              <a:t>Kim, R.C. ¿Pueden la Creación de Valor Compartido (CVC) y los Objetivos de Desarrollo Sostenible de las Naciones Unidas (ODS) colaborar para un mundo mejor? Insights from East Asia. Sustainability 2018, 10, 4128. </a:t>
            </a:r>
            <a:r>
              <a:rPr lang="en-GB" sz="1600">
                <a:latin typeface="Open Sans"/>
                <a:ea typeface="+mn-lt"/>
                <a:cs typeface="+mn-lt"/>
                <a:hlinkClick r:id="rId3"/>
              </a:rPr>
              <a:t>https://doi.org/10.3390/su10114128</a:t>
            </a:r>
            <a:endParaRPr lang="en-GB" sz="1600">
              <a:latin typeface="Open Sans"/>
              <a:ea typeface="+mn-lt"/>
              <a:cs typeface="+mn-lt"/>
            </a:endParaRPr>
          </a:p>
          <a:p>
            <a:pPr marL="342900" indent="-342900">
              <a:buAutoNum type="arabicPeriod"/>
            </a:pPr>
            <a:r>
              <a:rPr lang="en-GB" sz="1600">
                <a:latin typeface="Open Sans"/>
                <a:ea typeface="+mn-lt"/>
                <a:cs typeface="+mn-lt"/>
              </a:rPr>
              <a:t>AIE, IRENA, UNSD, Banco Mundial, OMS. 2020. Tracking SDG 7: The Energy Progress Report. Banco Mundial, Washington DC. Banco Mundial. Licencia: Creative Commons Reconocimiento-No comercial 3.0 IGO (CC BY-NC 3.0 IGO).</a:t>
            </a:r>
          </a:p>
          <a:p>
            <a:pPr marL="342900" indent="-342900">
              <a:buAutoNum type="arabicPeriod"/>
            </a:pPr>
            <a:r>
              <a:rPr lang="en-GB" sz="1600">
                <a:latin typeface="Open Sans"/>
                <a:ea typeface="+mn-lt"/>
                <a:cs typeface="+mn-lt"/>
              </a:rPr>
              <a:t>Fuso </a:t>
            </a:r>
            <a:r>
              <a:rPr lang="en-GB" sz="1600" err="1">
                <a:latin typeface="Open Sans"/>
                <a:ea typeface="+mn-lt"/>
                <a:cs typeface="+mn-lt"/>
              </a:rPr>
              <a:t>Nerini</a:t>
            </a:r>
            <a:r>
              <a:rPr lang="en-GB" sz="1600">
                <a:latin typeface="Open Sans"/>
                <a:ea typeface="+mn-lt"/>
                <a:cs typeface="+mn-lt"/>
              </a:rPr>
              <a:t>, F., Tomei, J., To, L.S. </a:t>
            </a:r>
            <a:r>
              <a:rPr lang="en-GB" sz="1600" i="1">
                <a:latin typeface="Open Sans"/>
                <a:ea typeface="+mn-lt"/>
                <a:cs typeface="+mn-lt"/>
              </a:rPr>
              <a:t>et al. </a:t>
            </a:r>
            <a:r>
              <a:rPr lang="en-GB" sz="1600">
                <a:latin typeface="Open Sans"/>
                <a:ea typeface="+mn-lt"/>
                <a:cs typeface="+mn-lt"/>
              </a:rPr>
              <a:t>Mapeo de sinergias y compensaciones entre la energía y los Objetivos de Desarrollo Sostenible. </a:t>
            </a:r>
            <a:r>
              <a:rPr lang="en-GB" sz="1600" i="1">
                <a:latin typeface="Open Sans"/>
                <a:ea typeface="+mn-lt"/>
                <a:cs typeface="+mn-lt"/>
              </a:rPr>
              <a:t>Nat Energy </a:t>
            </a:r>
            <a:r>
              <a:rPr lang="en-GB" sz="1600" b="1">
                <a:latin typeface="Open Sans"/>
                <a:ea typeface="+mn-lt"/>
                <a:cs typeface="+mn-lt"/>
              </a:rPr>
              <a:t>3, </a:t>
            </a:r>
            <a:r>
              <a:rPr lang="en-GB" sz="1600">
                <a:latin typeface="Open Sans"/>
                <a:ea typeface="+mn-lt"/>
                <a:cs typeface="+mn-lt"/>
              </a:rPr>
              <a:t>10-15 (2018). https://doi.org/10.1038/s41560-017-0036-5</a:t>
            </a:r>
          </a:p>
          <a:p>
            <a:pPr marL="342900" indent="-342900">
              <a:buAutoNum type="arabicPeriod"/>
            </a:pPr>
            <a:endParaRPr lang="en-GB" sz="1600">
              <a:latin typeface="Open Sans"/>
              <a:ea typeface="+mn-lt"/>
              <a:cs typeface="+mn-lt"/>
            </a:endParaRPr>
          </a:p>
        </p:txBody>
      </p:sp>
    </p:spTree>
    <p:extLst>
      <p:ext uri="{BB962C8B-B14F-4D97-AF65-F5344CB8AC3E}">
        <p14:creationId xmlns:p14="http://schemas.microsoft.com/office/powerpoint/2010/main" val="1491342558"/>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5290789-4A7F-4A16-A49B-ED3E401AA4D0}"/>
              </a:ext>
            </a:extLst>
          </p:cNvPr>
          <p:cNvSpPr/>
          <p:nvPr/>
        </p:nvSpPr>
        <p:spPr>
          <a:xfrm>
            <a:off x="758446" y="1214733"/>
            <a:ext cx="7563102"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1.3.1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Modelización</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energética</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para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el</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apoyo</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 las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políticas</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3" name="Title 10">
            <a:extLst>
              <a:ext uri="{FF2B5EF4-FFF2-40B4-BE49-F238E27FC236}">
                <a16:creationId xmlns:a16="http://schemas.microsoft.com/office/drawing/2014/main" id="{10D20B26-BC9C-42AC-BE6B-C7F1D0F1B2DE}"/>
              </a:ext>
            </a:extLst>
          </p:cNvPr>
          <p:cNvSpPr txBox="1">
            <a:spLocks/>
          </p:cNvSpPr>
          <p:nvPr/>
        </p:nvSpPr>
        <p:spPr>
          <a:xfrm>
            <a:off x="698466" y="-255978"/>
            <a:ext cx="10470704" cy="14071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 Objetivos de U4RIA</a:t>
            </a:r>
            <a:endParaRPr lang="en-GB" sz="4400" dirty="0">
              <a:latin typeface="Open Sans"/>
              <a:ea typeface="Open Sans" panose="020B0606030504020204" pitchFamily="34" charset="0"/>
              <a:cs typeface="Open Sans" panose="020B0606030504020204" pitchFamily="34" charset="0"/>
            </a:endParaRPr>
          </a:p>
        </p:txBody>
      </p:sp>
      <p:sp>
        <p:nvSpPr>
          <p:cNvPr id="9" name="Content Placeholder 8">
            <a:extLst>
              <a:ext uri="{FF2B5EF4-FFF2-40B4-BE49-F238E27FC236}">
                <a16:creationId xmlns:a16="http://schemas.microsoft.com/office/drawing/2014/main" id="{A0E6C372-0383-49C7-9EB8-3B13F3482F4C}"/>
              </a:ext>
            </a:extLst>
          </p:cNvPr>
          <p:cNvSpPr>
            <a:spLocks noGrp="1"/>
          </p:cNvSpPr>
          <p:nvPr>
            <p:ph idx="1"/>
          </p:nvPr>
        </p:nvSpPr>
        <p:spPr>
          <a:xfrm>
            <a:off x="698466" y="1811500"/>
            <a:ext cx="7280253" cy="4254412"/>
          </a:xfrm>
        </p:spPr>
        <p:txBody>
          <a:bodyPr vert="horz" lIns="91440" tIns="45720" rIns="91440" bIns="45720" rtlCol="0" anchor="t">
            <a:noAutofit/>
          </a:bodyPr>
          <a:lstStyle/>
          <a:p>
            <a:pPr>
              <a:lnSpc>
                <a:spcPct val="100000"/>
              </a:lnSpc>
              <a:spcBef>
                <a:spcPts val="400"/>
              </a:spcBef>
            </a:pPr>
            <a:r>
              <a:rPr lang="en-GB" sz="1900" dirty="0">
                <a:latin typeface="Open Sans"/>
                <a:ea typeface="Open Sans" panose="020B0606030504020204" pitchFamily="34" charset="0"/>
                <a:cs typeface="Calibri"/>
              </a:rPr>
              <a:t>El sistema energético está interrelacionado con muchos otros sectores.</a:t>
            </a:r>
            <a:endParaRPr lang="en-US" sz="1900" dirty="0">
              <a:cs typeface="Calibri" panose="020F0502020204030204"/>
            </a:endParaRPr>
          </a:p>
          <a:p>
            <a:pPr>
              <a:lnSpc>
                <a:spcPct val="100000"/>
              </a:lnSpc>
              <a:spcBef>
                <a:spcPts val="400"/>
              </a:spcBef>
            </a:pPr>
            <a:r>
              <a:rPr lang="en-GB" sz="1900" dirty="0">
                <a:latin typeface="Open Sans"/>
                <a:ea typeface="Open Sans" panose="020B0606030504020204" pitchFamily="34" charset="0"/>
                <a:cs typeface="Calibri"/>
              </a:rPr>
              <a:t>La evolución del sistema energético tendrá muchas </a:t>
            </a:r>
            <a:r>
              <a:rPr lang="en-GB" sz="1900" b="1" dirty="0">
                <a:latin typeface="Open Sans"/>
                <a:ea typeface="Open Sans" panose="020B0606030504020204" pitchFamily="34" charset="0"/>
                <a:cs typeface="Calibri"/>
              </a:rPr>
              <a:t>implicaciones diferentes fuera del sistema energético.</a:t>
            </a:r>
          </a:p>
          <a:p>
            <a:pPr>
              <a:lnSpc>
                <a:spcPct val="100000"/>
              </a:lnSpc>
              <a:spcBef>
                <a:spcPts val="400"/>
              </a:spcBef>
            </a:pPr>
            <a:r>
              <a:rPr lang="en-GB" sz="1900" dirty="0">
                <a:latin typeface="Open Sans"/>
                <a:ea typeface="Open Sans" panose="020B0606030504020204" pitchFamily="34" charset="0"/>
                <a:cs typeface="Calibri"/>
              </a:rPr>
              <a:t>Es </a:t>
            </a:r>
            <a:r>
              <a:rPr lang="en-GB" sz="1900" dirty="0" err="1">
                <a:latin typeface="Open Sans"/>
                <a:ea typeface="Open Sans" panose="020B0606030504020204" pitchFamily="34" charset="0"/>
                <a:cs typeface="Calibri"/>
              </a:rPr>
              <a:t>importante</a:t>
            </a:r>
            <a:r>
              <a:rPr lang="en-GB" sz="1900" dirty="0">
                <a:latin typeface="Open Sans"/>
                <a:ea typeface="Open Sans" panose="020B0606030504020204" pitchFamily="34" charset="0"/>
                <a:cs typeface="Calibri"/>
              </a:rPr>
              <a:t> que la </a:t>
            </a:r>
            <a:r>
              <a:rPr lang="en-GB" sz="1900" dirty="0" err="1">
                <a:latin typeface="Open Sans"/>
                <a:ea typeface="Open Sans" panose="020B0606030504020204" pitchFamily="34" charset="0"/>
                <a:cs typeface="Calibri"/>
              </a:rPr>
              <a:t>política</a:t>
            </a:r>
            <a:r>
              <a:rPr lang="en-GB" sz="1900" dirty="0">
                <a:latin typeface="Open Sans"/>
                <a:ea typeface="Open Sans" panose="020B0606030504020204" pitchFamily="34" charset="0"/>
                <a:cs typeface="Calibri"/>
              </a:rPr>
              <a:t> </a:t>
            </a:r>
            <a:r>
              <a:rPr lang="en-GB" sz="1900" dirty="0" err="1">
                <a:latin typeface="Open Sans"/>
                <a:ea typeface="Open Sans" panose="020B0606030504020204" pitchFamily="34" charset="0"/>
                <a:cs typeface="Calibri"/>
              </a:rPr>
              <a:t>energética</a:t>
            </a:r>
            <a:r>
              <a:rPr lang="en-GB" sz="1900" dirty="0">
                <a:latin typeface="Open Sans"/>
                <a:ea typeface="Open Sans" panose="020B0606030504020204" pitchFamily="34" charset="0"/>
                <a:cs typeface="Calibri"/>
              </a:rPr>
              <a:t> se </a:t>
            </a:r>
            <a:r>
              <a:rPr lang="en-GB" sz="1900" dirty="0" err="1">
                <a:latin typeface="Open Sans"/>
                <a:ea typeface="Open Sans" panose="020B0606030504020204" pitchFamily="34" charset="0"/>
                <a:cs typeface="Calibri"/>
              </a:rPr>
              <a:t>desarrolle</a:t>
            </a:r>
            <a:r>
              <a:rPr lang="en-GB" sz="1900" dirty="0">
                <a:latin typeface="Open Sans"/>
                <a:ea typeface="Open Sans" panose="020B0606030504020204" pitchFamily="34" charset="0"/>
                <a:cs typeface="Calibri"/>
              </a:rPr>
              <a:t> para </a:t>
            </a:r>
            <a:r>
              <a:rPr lang="en-GB" sz="1900" dirty="0" err="1">
                <a:latin typeface="Open Sans"/>
                <a:ea typeface="Open Sans" panose="020B0606030504020204" pitchFamily="34" charset="0"/>
                <a:cs typeface="Calibri"/>
              </a:rPr>
              <a:t>garantizar</a:t>
            </a:r>
            <a:r>
              <a:rPr lang="en-GB" sz="1900" dirty="0">
                <a:latin typeface="Open Sans"/>
                <a:ea typeface="Open Sans" panose="020B0606030504020204" pitchFamily="34" charset="0"/>
                <a:cs typeface="Calibri"/>
              </a:rPr>
              <a:t> </a:t>
            </a:r>
            <a:r>
              <a:rPr lang="en-GB" sz="1900" dirty="0" err="1">
                <a:latin typeface="Open Sans"/>
                <a:ea typeface="Open Sans" panose="020B0606030504020204" pitchFamily="34" charset="0"/>
                <a:cs typeface="Calibri"/>
              </a:rPr>
              <a:t>el</a:t>
            </a:r>
            <a:r>
              <a:rPr lang="en-GB" sz="1900" dirty="0">
                <a:latin typeface="Open Sans"/>
                <a:ea typeface="Open Sans" panose="020B0606030504020204" pitchFamily="34" charset="0"/>
                <a:cs typeface="Calibri"/>
              </a:rPr>
              <a:t> bienestar de las personas.</a:t>
            </a:r>
          </a:p>
          <a:p>
            <a:pPr>
              <a:lnSpc>
                <a:spcPct val="100000"/>
              </a:lnSpc>
              <a:spcBef>
                <a:spcPts val="400"/>
              </a:spcBef>
            </a:pPr>
            <a:r>
              <a:rPr lang="en-GB" sz="1900" dirty="0">
                <a:latin typeface="Open Sans"/>
                <a:ea typeface="Open Sans" panose="020B0606030504020204" pitchFamily="34" charset="0"/>
                <a:cs typeface="Calibri"/>
              </a:rPr>
              <a:t>Sin embargo, la modelización de la energía puede ser </a:t>
            </a:r>
            <a:r>
              <a:rPr lang="en-GB" sz="1900" b="1" dirty="0">
                <a:latin typeface="Open Sans"/>
                <a:ea typeface="Open Sans" panose="020B0606030504020204" pitchFamily="34" charset="0"/>
                <a:cs typeface="Calibri"/>
              </a:rPr>
              <a:t>opaca</a:t>
            </a:r>
            <a:r>
              <a:rPr lang="en-GB" sz="1900" dirty="0">
                <a:latin typeface="Open Sans"/>
                <a:ea typeface="Open Sans" panose="020B0606030504020204" pitchFamily="34" charset="0"/>
                <a:cs typeface="Calibri"/>
              </a:rPr>
              <a:t>.</a:t>
            </a:r>
          </a:p>
          <a:p>
            <a:pPr>
              <a:lnSpc>
                <a:spcPct val="100000"/>
              </a:lnSpc>
              <a:spcBef>
                <a:spcPts val="400"/>
              </a:spcBef>
            </a:pPr>
            <a:r>
              <a:rPr lang="en-GB" sz="1900" b="1" dirty="0">
                <a:latin typeface="Open Sans"/>
                <a:ea typeface="Open Sans" panose="020B0606030504020204" pitchFamily="34" charset="0"/>
                <a:cs typeface="Calibri"/>
              </a:rPr>
              <a:t>Las </a:t>
            </a:r>
            <a:r>
              <a:rPr lang="en-GB" sz="1900" b="1" dirty="0" err="1">
                <a:latin typeface="Open Sans"/>
                <a:ea typeface="Open Sans" panose="020B0606030504020204" pitchFamily="34" charset="0"/>
                <a:cs typeface="Calibri"/>
              </a:rPr>
              <a:t>herramientas</a:t>
            </a:r>
            <a:r>
              <a:rPr lang="en-GB" sz="1900" b="1" dirty="0">
                <a:latin typeface="Open Sans"/>
                <a:ea typeface="Open Sans" panose="020B0606030504020204" pitchFamily="34" charset="0"/>
                <a:cs typeface="Calibri"/>
              </a:rPr>
              <a:t> de </a:t>
            </a:r>
            <a:r>
              <a:rPr lang="en-GB" sz="1900" b="1" dirty="0" err="1">
                <a:latin typeface="Open Sans"/>
                <a:ea typeface="Open Sans" panose="020B0606030504020204" pitchFamily="34" charset="0"/>
                <a:cs typeface="Calibri"/>
              </a:rPr>
              <a:t>modelización</a:t>
            </a:r>
            <a:r>
              <a:rPr lang="en-GB" sz="1900" b="1" dirty="0">
                <a:latin typeface="Open Sans"/>
                <a:ea typeface="Open Sans" panose="020B0606030504020204" pitchFamily="34" charset="0"/>
                <a:cs typeface="Calibri"/>
              </a:rPr>
              <a:t> </a:t>
            </a:r>
            <a:r>
              <a:rPr lang="en-GB" sz="1900" b="1" dirty="0" err="1">
                <a:latin typeface="Open Sans"/>
                <a:ea typeface="Open Sans" panose="020B0606030504020204" pitchFamily="34" charset="0"/>
                <a:cs typeface="Calibri"/>
              </a:rPr>
              <a:t>cerradas</a:t>
            </a:r>
            <a:r>
              <a:rPr lang="en-GB" sz="1900" b="1" dirty="0">
                <a:latin typeface="Open Sans"/>
                <a:ea typeface="Open Sans" panose="020B0606030504020204" pitchFamily="34" charset="0"/>
                <a:cs typeface="Calibri"/>
              </a:rPr>
              <a:t> </a:t>
            </a:r>
            <a:r>
              <a:rPr lang="en-GB" sz="1900" dirty="0">
                <a:latin typeface="Open Sans"/>
                <a:ea typeface="Open Sans" panose="020B0606030504020204" pitchFamily="34" charset="0"/>
                <a:cs typeface="Calibri"/>
              </a:rPr>
              <a:t>son analizadas por pocos analistas. </a:t>
            </a:r>
          </a:p>
          <a:p>
            <a:pPr>
              <a:lnSpc>
                <a:spcPct val="100000"/>
              </a:lnSpc>
              <a:spcBef>
                <a:spcPts val="400"/>
              </a:spcBef>
            </a:pPr>
            <a:r>
              <a:rPr lang="en-GB" sz="1900" dirty="0">
                <a:latin typeface="Open Sans"/>
                <a:ea typeface="Open Sans" panose="020B0606030504020204" pitchFamily="34" charset="0"/>
                <a:cs typeface="Calibri"/>
              </a:rPr>
              <a:t>La </a:t>
            </a:r>
            <a:r>
              <a:rPr lang="en-GB" sz="1900" dirty="0" err="1">
                <a:latin typeface="Open Sans"/>
                <a:ea typeface="Open Sans" panose="020B0606030504020204" pitchFamily="34" charset="0"/>
                <a:cs typeface="Calibri"/>
              </a:rPr>
              <a:t>modelización</a:t>
            </a:r>
            <a:r>
              <a:rPr lang="en-GB" sz="1900" dirty="0">
                <a:latin typeface="Open Sans"/>
                <a:ea typeface="Open Sans" panose="020B0606030504020204" pitchFamily="34" charset="0"/>
                <a:cs typeface="Calibri"/>
              </a:rPr>
              <a:t> </a:t>
            </a:r>
            <a:r>
              <a:rPr lang="en-GB" sz="1900" dirty="0" err="1">
                <a:latin typeface="Open Sans"/>
                <a:ea typeface="Open Sans" panose="020B0606030504020204" pitchFamily="34" charset="0"/>
                <a:cs typeface="Calibri"/>
              </a:rPr>
              <a:t>aplicada</a:t>
            </a:r>
            <a:r>
              <a:rPr lang="en-GB" sz="1900" dirty="0">
                <a:latin typeface="Open Sans"/>
                <a:ea typeface="Open Sans" panose="020B0606030504020204" pitchFamily="34" charset="0"/>
                <a:cs typeface="Calibri"/>
              </a:rPr>
              <a:t> a la </a:t>
            </a:r>
            <a:r>
              <a:rPr lang="en-GB" sz="1900" dirty="0" err="1">
                <a:latin typeface="Open Sans"/>
                <a:ea typeface="Open Sans" panose="020B0606030504020204" pitchFamily="34" charset="0"/>
                <a:cs typeface="Calibri"/>
              </a:rPr>
              <a:t>política</a:t>
            </a:r>
            <a:r>
              <a:rPr lang="en-GB" sz="1900" dirty="0">
                <a:latin typeface="Open Sans"/>
                <a:ea typeface="Open Sans" panose="020B0606030504020204" pitchFamily="34" charset="0"/>
                <a:cs typeface="Calibri"/>
              </a:rPr>
              <a:t> </a:t>
            </a:r>
            <a:r>
              <a:rPr lang="en-GB" sz="1900" dirty="0" err="1">
                <a:latin typeface="Open Sans"/>
                <a:ea typeface="Open Sans" panose="020B0606030504020204" pitchFamily="34" charset="0"/>
                <a:cs typeface="Calibri"/>
              </a:rPr>
              <a:t>energética</a:t>
            </a:r>
            <a:r>
              <a:rPr lang="en-GB" sz="1900" dirty="0">
                <a:latin typeface="Open Sans"/>
                <a:ea typeface="Open Sans" panose="020B0606030504020204" pitchFamily="34" charset="0"/>
                <a:cs typeface="Calibri"/>
              </a:rPr>
              <a:t> </a:t>
            </a:r>
            <a:r>
              <a:rPr lang="en-GB" sz="1900" dirty="0" err="1">
                <a:latin typeface="Open Sans"/>
                <a:ea typeface="Open Sans" panose="020B0606030504020204" pitchFamily="34" charset="0"/>
                <a:cs typeface="Calibri"/>
              </a:rPr>
              <a:t>puede</a:t>
            </a:r>
            <a:r>
              <a:rPr lang="en-GB" sz="1900" dirty="0">
                <a:latin typeface="Open Sans"/>
                <a:ea typeface="Open Sans" panose="020B0606030504020204" pitchFamily="34" charset="0"/>
                <a:cs typeface="Calibri"/>
              </a:rPr>
              <a:t> </a:t>
            </a:r>
            <a:r>
              <a:rPr lang="en-GB" sz="1900" dirty="0" err="1">
                <a:latin typeface="Open Sans"/>
                <a:ea typeface="Open Sans" panose="020B0606030504020204" pitchFamily="34" charset="0"/>
                <a:cs typeface="Calibri"/>
              </a:rPr>
              <a:t>tener</a:t>
            </a:r>
            <a:r>
              <a:rPr lang="en-GB" sz="1900" dirty="0">
                <a:latin typeface="Open Sans"/>
                <a:ea typeface="Open Sans" panose="020B0606030504020204" pitchFamily="34" charset="0"/>
                <a:cs typeface="Calibri"/>
              </a:rPr>
              <a:t> un gran </a:t>
            </a:r>
            <a:r>
              <a:rPr lang="en-GB" sz="1900" dirty="0" err="1">
                <a:latin typeface="Open Sans"/>
                <a:ea typeface="Open Sans" panose="020B0606030504020204" pitchFamily="34" charset="0"/>
                <a:cs typeface="Calibri"/>
              </a:rPr>
              <a:t>impacto</a:t>
            </a:r>
            <a:r>
              <a:rPr lang="en-GB" sz="1900" dirty="0">
                <a:latin typeface="Open Sans"/>
                <a:ea typeface="Open Sans" panose="020B0606030504020204" pitchFamily="34" charset="0"/>
                <a:cs typeface="Calibri"/>
              </a:rPr>
              <a:t>.</a:t>
            </a:r>
            <a:endParaRPr lang="en-GB" sz="1900" dirty="0">
              <a:latin typeface="Open Sans" panose="020B0606030504020204" pitchFamily="34" charset="0"/>
              <a:ea typeface="Open Sans" panose="020B0606030504020204" pitchFamily="34" charset="0"/>
              <a:cs typeface="Calibri"/>
            </a:endParaRPr>
          </a:p>
          <a:p>
            <a:pPr>
              <a:lnSpc>
                <a:spcPct val="100000"/>
              </a:lnSpc>
              <a:spcBef>
                <a:spcPts val="400"/>
              </a:spcBef>
            </a:pPr>
            <a:r>
              <a:rPr lang="en-GB" sz="1900" dirty="0">
                <a:latin typeface="Open Sans"/>
                <a:ea typeface="Open Sans" panose="020B0606030504020204" pitchFamily="34" charset="0"/>
                <a:cs typeface="Calibri"/>
              </a:rPr>
              <a:t>Así pues, la modelización de la energía debe basarse en un análisis profundo y riguroso de los modelos, guiado por los principios de la gobernanza.</a:t>
            </a:r>
          </a:p>
        </p:txBody>
      </p:sp>
      <p:pic>
        <p:nvPicPr>
          <p:cNvPr id="10" name="Picture 9" descr="A wind turbine in a field&#10;&#10;Description automatically generated with low confidence">
            <a:extLst>
              <a:ext uri="{FF2B5EF4-FFF2-40B4-BE49-F238E27FC236}">
                <a16:creationId xmlns:a16="http://schemas.microsoft.com/office/drawing/2014/main" id="{B1229CB2-9CAC-1346-857D-FDE8329EA044}"/>
              </a:ext>
            </a:extLst>
          </p:cNvPr>
          <p:cNvPicPr>
            <a:picLocks noChangeAspect="1"/>
          </p:cNvPicPr>
          <p:nvPr/>
        </p:nvPicPr>
        <p:blipFill>
          <a:blip r:embed="rId6"/>
          <a:stretch>
            <a:fillRect/>
          </a:stretch>
        </p:blipFill>
        <p:spPr>
          <a:xfrm>
            <a:off x="7860093" y="2048114"/>
            <a:ext cx="3697012" cy="2460824"/>
          </a:xfrm>
          <a:prstGeom prst="rect">
            <a:avLst/>
          </a:prstGeom>
        </p:spPr>
      </p:pic>
      <p:sp>
        <p:nvSpPr>
          <p:cNvPr id="4" name="TextBox 3">
            <a:extLst>
              <a:ext uri="{FF2B5EF4-FFF2-40B4-BE49-F238E27FC236}">
                <a16:creationId xmlns:a16="http://schemas.microsoft.com/office/drawing/2014/main" id="{4DADAF3F-1300-4976-8AB5-282ABD722138}"/>
              </a:ext>
            </a:extLst>
          </p:cNvPr>
          <p:cNvSpPr txBox="1"/>
          <p:nvPr/>
        </p:nvSpPr>
        <p:spPr>
          <a:xfrm>
            <a:off x="10554486" y="4525017"/>
            <a:ext cx="282302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rgbClr val="1D1C1D"/>
                </a:solidFill>
                <a:latin typeface="Open Sans"/>
              </a:rPr>
              <a:t>(</a:t>
            </a:r>
            <a:r>
              <a:rPr lang="en-US" sz="1000" err="1">
                <a:solidFill>
                  <a:srgbClr val="1D1C1D"/>
                </a:solidFill>
                <a:latin typeface="Open Sans"/>
              </a:rPr>
              <a:t>Pixabay</a:t>
            </a:r>
            <a:r>
              <a:rPr lang="en-US" sz="1000">
                <a:solidFill>
                  <a:srgbClr val="1D1C1D"/>
                </a:solidFill>
                <a:latin typeface="Open Sans"/>
              </a:rPr>
              <a:t>, </a:t>
            </a:r>
            <a:r>
              <a:rPr lang="en-US" sz="1000">
                <a:solidFill>
                  <a:srgbClr val="1D1C1D"/>
                </a:solidFill>
                <a:latin typeface="Open Sans"/>
                <a:hlinkClick r:id="rId7"/>
              </a:rPr>
              <a:t>imagen</a:t>
            </a:r>
            <a:r>
              <a:rPr lang="en-US" sz="1000">
                <a:solidFill>
                  <a:srgbClr val="1D1C1D"/>
                </a:solidFill>
                <a:latin typeface="Open Sans"/>
              </a:rPr>
              <a:t>)</a:t>
            </a:r>
            <a:endParaRPr lang="en-US" sz="1000">
              <a:latin typeface="Open Sans"/>
            </a:endParaRPr>
          </a:p>
        </p:txBody>
      </p:sp>
      <p:sp>
        <p:nvSpPr>
          <p:cNvPr id="11" name="Oval 10">
            <a:extLst>
              <a:ext uri="{FF2B5EF4-FFF2-40B4-BE49-F238E27FC236}">
                <a16:creationId xmlns:a16="http://schemas.microsoft.com/office/drawing/2014/main" id="{94591A6D-BBA3-AC47-A0CB-098BB8BBE6E9}"/>
              </a:ext>
            </a:extLst>
          </p:cNvPr>
          <p:cNvSpPr/>
          <p:nvPr/>
        </p:nvSpPr>
        <p:spPr>
          <a:xfrm>
            <a:off x="7843783" y="39232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Track2_Lecture1_Slide15.mp3" descr="Track2_Lecture1_Slide15.mp3">
            <a:hlinkClick r:id="" action="ppaction://media"/>
            <a:extLst>
              <a:ext uri="{FF2B5EF4-FFF2-40B4-BE49-F238E27FC236}">
                <a16:creationId xmlns:a16="http://schemas.microsoft.com/office/drawing/2014/main" id="{DEF118ED-63A1-2C46-A7FF-2A615FCC594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915148" y="463688"/>
            <a:ext cx="812800" cy="812800"/>
          </a:xfrm>
          <a:prstGeom prst="rect">
            <a:avLst/>
          </a:prstGeom>
        </p:spPr>
      </p:pic>
    </p:spTree>
    <p:extLst>
      <p:ext uri="{BB962C8B-B14F-4D97-AF65-F5344CB8AC3E}">
        <p14:creationId xmlns:p14="http://schemas.microsoft.com/office/powerpoint/2010/main" val="344655183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843"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t>16</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204DB0F-0438-4977-BCCA-7331495AFA49}"/>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1.3.2 Cuatro observaciones críticas</a:t>
            </a:r>
          </a:p>
        </p:txBody>
      </p:sp>
      <p:sp>
        <p:nvSpPr>
          <p:cNvPr id="9" name="Content Placeholder 8">
            <a:extLst>
              <a:ext uri="{FF2B5EF4-FFF2-40B4-BE49-F238E27FC236}">
                <a16:creationId xmlns:a16="http://schemas.microsoft.com/office/drawing/2014/main" id="{62B71CF2-5CCC-48E4-BBA5-7026B69815AD}"/>
              </a:ext>
            </a:extLst>
          </p:cNvPr>
          <p:cNvSpPr>
            <a:spLocks noGrp="1"/>
          </p:cNvSpPr>
          <p:nvPr>
            <p:ph idx="1"/>
          </p:nvPr>
        </p:nvSpPr>
        <p:spPr>
          <a:xfrm>
            <a:off x="838200" y="1926267"/>
            <a:ext cx="10515600" cy="4535418"/>
          </a:xfrm>
        </p:spPr>
        <p:txBody>
          <a:bodyPr vert="horz" lIns="91440" tIns="45720" rIns="91440" bIns="45720" rtlCol="0" anchor="t">
            <a:normAutofit/>
          </a:bodyPr>
          <a:lstStyle/>
          <a:p>
            <a:r>
              <a:rPr lang="en-GB" sz="2000" b="1" dirty="0">
                <a:latin typeface="Open Sans"/>
                <a:ea typeface="Open Sans" panose="020B0606030504020204" pitchFamily="34" charset="0"/>
                <a:cs typeface="Open Sans" panose="020B0606030504020204" pitchFamily="34" charset="0"/>
              </a:rPr>
              <a:t>Análisis opaco</a:t>
            </a:r>
          </a:p>
          <a:p>
            <a:pPr lvl="1"/>
            <a:r>
              <a:rPr lang="en-GB" sz="2000">
                <a:latin typeface="Open Sans"/>
                <a:ea typeface="Open Sans" panose="020B0606030504020204" pitchFamily="34" charset="0"/>
                <a:cs typeface="Open Sans" panose="020B0606030504020204" pitchFamily="34" charset="0"/>
              </a:rPr>
              <a:t>El proceso de modelización suele ser una "caja negra".</a:t>
            </a:r>
          </a:p>
          <a:p>
            <a:pPr lvl="1"/>
            <a:r>
              <a:rPr lang="en-GB" sz="2000">
                <a:latin typeface="Open Sans"/>
                <a:ea typeface="Open Sans" panose="020B0606030504020204" pitchFamily="34" charset="0"/>
                <a:cs typeface="Open Sans" panose="020B0606030504020204" pitchFamily="34" charset="0"/>
              </a:rPr>
              <a:t>Esto lleva a una baja gestión del conocimiento de la modelización energética nacional.</a:t>
            </a:r>
          </a:p>
          <a:p>
            <a:r>
              <a:rPr lang="en-GB" sz="2000" b="1" dirty="0">
                <a:latin typeface="Open Sans"/>
                <a:ea typeface="Open Sans" panose="020B0606030504020204" pitchFamily="34" charset="0"/>
                <a:cs typeface="Open Sans" panose="020B0606030504020204" pitchFamily="34" charset="0"/>
              </a:rPr>
              <a:t>Cooperación comunitaria</a:t>
            </a:r>
          </a:p>
          <a:p>
            <a:pPr lvl="1"/>
            <a:r>
              <a:rPr lang="en-GB" sz="2000">
                <a:latin typeface="Open Sans"/>
                <a:ea typeface="Open Sans" panose="020B0606030504020204" pitchFamily="34" charset="0"/>
                <a:cs typeface="Open Sans" panose="020B0606030504020204" pitchFamily="34" charset="0"/>
              </a:rPr>
              <a:t>La participación de los agentes socioeconómicos puede aumentar la responsabilidad de los </a:t>
            </a:r>
            <a:r>
              <a:rPr lang="en-GB" sz="2000" dirty="0">
                <a:latin typeface="Open Sans"/>
                <a:ea typeface="Open Sans" panose="020B0606030504020204" pitchFamily="34" charset="0"/>
                <a:cs typeface="Open Sans" panose="020B0606030504020204" pitchFamily="34" charset="0"/>
              </a:rPr>
              <a:t>modelos.</a:t>
            </a:r>
          </a:p>
          <a:p>
            <a:pPr lvl="1"/>
            <a:r>
              <a:rPr lang="en-GB" sz="2000">
                <a:latin typeface="Open Sans"/>
                <a:ea typeface="Open Sans" panose="020B0606030504020204" pitchFamily="34" charset="0"/>
                <a:cs typeface="Open Sans" panose="020B0606030504020204" pitchFamily="34" charset="0"/>
              </a:rPr>
              <a:t>Faltan interfaces y organización para permitir la participación de la comunidad.</a:t>
            </a:r>
          </a:p>
          <a:p>
            <a:r>
              <a:rPr lang="en-GB" sz="2000" b="1" dirty="0">
                <a:latin typeface="Open Sans"/>
                <a:ea typeface="Open Sans" panose="020B0606030504020204" pitchFamily="34" charset="0"/>
                <a:cs typeface="Open Sans" panose="020B0606030504020204" pitchFamily="34" charset="0"/>
              </a:rPr>
              <a:t>Cuestiones de fondo</a:t>
            </a:r>
          </a:p>
          <a:p>
            <a:pPr lvl="1"/>
            <a:r>
              <a:rPr lang="en-GB" sz="2000" dirty="0">
                <a:latin typeface="Open Sans"/>
                <a:ea typeface="Open Sans" panose="020B0606030504020204" pitchFamily="34" charset="0"/>
                <a:cs typeface="Open Sans" panose="020B0606030504020204" pitchFamily="34" charset="0"/>
              </a:rPr>
              <a:t>La política energética tiene un gran impacto en otros sectores.</a:t>
            </a:r>
          </a:p>
          <a:p>
            <a:r>
              <a:rPr lang="en-GB" sz="2000" b="1" dirty="0">
                <a:latin typeface="Open Sans"/>
                <a:ea typeface="Open Sans" panose="020B0606030504020204" pitchFamily="34" charset="0"/>
                <a:cs typeface="Open Sans" panose="020B0606030504020204" pitchFamily="34" charset="0"/>
              </a:rPr>
              <a:t>Responsabilidad adecuada</a:t>
            </a:r>
          </a:p>
          <a:p>
            <a:pPr lvl="1"/>
            <a:r>
              <a:rPr lang="en-GB" sz="2000" dirty="0">
                <a:latin typeface="Open Sans"/>
                <a:ea typeface="Open Sans" panose="020B0606030504020204" pitchFamily="34" charset="0"/>
                <a:cs typeface="Open Sans" panose="020B0606030504020204" pitchFamily="34" charset="0"/>
              </a:rPr>
              <a:t>El impacto financiero causado por la modelización de la energía puede llevar a usos ineficientes del dinero.</a:t>
            </a:r>
          </a:p>
        </p:txBody>
      </p:sp>
      <p:sp>
        <p:nvSpPr>
          <p:cNvPr id="11" name="Title 10">
            <a:extLst>
              <a:ext uri="{FF2B5EF4-FFF2-40B4-BE49-F238E27FC236}">
                <a16:creationId xmlns:a16="http://schemas.microsoft.com/office/drawing/2014/main" id="{CEB3138C-D2FE-4830-AF32-4BB7A9B948DD}"/>
              </a:ext>
            </a:extLst>
          </p:cNvPr>
          <p:cNvSpPr txBox="1">
            <a:spLocks/>
          </p:cNvSpPr>
          <p:nvPr/>
        </p:nvSpPr>
        <p:spPr>
          <a:xfrm>
            <a:off x="887215" y="2372"/>
            <a:ext cx="10470704" cy="14071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 Objetivos de U4RIA</a:t>
            </a:r>
            <a:endParaRPr lang="en-GB" sz="4400" dirty="0">
              <a:latin typeface="Open Sans"/>
              <a:ea typeface="Open Sans" panose="020B0606030504020204" pitchFamily="34" charset="0"/>
              <a:cs typeface="Open Sans" panose="020B0606030504020204" pitchFamily="34" charset="0"/>
            </a:endParaRPr>
          </a:p>
        </p:txBody>
      </p:sp>
      <p:sp>
        <p:nvSpPr>
          <p:cNvPr id="7" name="Oval 6">
            <a:extLst>
              <a:ext uri="{FF2B5EF4-FFF2-40B4-BE49-F238E27FC236}">
                <a16:creationId xmlns:a16="http://schemas.microsoft.com/office/drawing/2014/main" id="{836C3763-410F-5543-902D-5426129BD327}"/>
              </a:ext>
            </a:extLst>
          </p:cNvPr>
          <p:cNvSpPr/>
          <p:nvPr/>
        </p:nvSpPr>
        <p:spPr>
          <a:xfrm>
            <a:off x="7655806" y="48536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2_Lecture1_Slide16.mp3" descr="Track2_Lecture1_Slide16.mp3">
            <a:hlinkClick r:id="" action="ppaction://media"/>
            <a:extLst>
              <a:ext uri="{FF2B5EF4-FFF2-40B4-BE49-F238E27FC236}">
                <a16:creationId xmlns:a16="http://schemas.microsoft.com/office/drawing/2014/main" id="{B94A697B-DE11-6C4D-BE71-CB7B704EF6F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27171" y="556734"/>
            <a:ext cx="812800" cy="812800"/>
          </a:xfrm>
          <a:prstGeom prst="rect">
            <a:avLst/>
          </a:prstGeom>
        </p:spPr>
      </p:pic>
    </p:spTree>
    <p:extLst>
      <p:ext uri="{BB962C8B-B14F-4D97-AF65-F5344CB8AC3E}">
        <p14:creationId xmlns:p14="http://schemas.microsoft.com/office/powerpoint/2010/main" val="249365400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48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2102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t>17</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5B4051D8-337D-4286-834F-0ECA129E5358}"/>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1.3.4 Principios de análisis y gobernanza</a:t>
            </a:r>
          </a:p>
        </p:txBody>
      </p:sp>
      <p:sp>
        <p:nvSpPr>
          <p:cNvPr id="9" name="Content Placeholder 8">
            <a:extLst>
              <a:ext uri="{FF2B5EF4-FFF2-40B4-BE49-F238E27FC236}">
                <a16:creationId xmlns:a16="http://schemas.microsoft.com/office/drawing/2014/main" id="{8960FCE3-646C-4572-BC67-EF18D0061F08}"/>
              </a:ext>
            </a:extLst>
          </p:cNvPr>
          <p:cNvSpPr>
            <a:spLocks noGrp="1"/>
          </p:cNvSpPr>
          <p:nvPr>
            <p:ph idx="1"/>
          </p:nvPr>
        </p:nvSpPr>
        <p:spPr>
          <a:xfrm>
            <a:off x="838200" y="1983776"/>
            <a:ext cx="10515600" cy="4469158"/>
          </a:xfrm>
        </p:spPr>
        <p:txBody>
          <a:bodyPr vert="horz" lIns="91440" tIns="45720" rIns="91440" bIns="45720" rtlCol="0" anchor="t">
            <a:normAutofit/>
          </a:bodyPr>
          <a:lstStyle/>
          <a:p>
            <a:r>
              <a:rPr lang="en-GB" sz="2000" dirty="0">
                <a:latin typeface="Open Sans"/>
                <a:ea typeface="Open Sans" panose="020B0606030504020204" pitchFamily="34" charset="0"/>
                <a:cs typeface="Open Sans" panose="020B0606030504020204" pitchFamily="34" charset="0"/>
              </a:rPr>
              <a:t>U4RIA amplía las mejores prácticas y los avances en materia de transparencia mediante un conjunto de directrices:</a:t>
            </a:r>
          </a:p>
          <a:p>
            <a:pPr lvl="1"/>
            <a:r>
              <a:rPr lang="en-GB" sz="2000" b="1" dirty="0">
                <a:latin typeface="Open Sans"/>
                <a:ea typeface="Open Sans" panose="020B0606030504020204" pitchFamily="34" charset="0"/>
                <a:cs typeface="Open Sans" panose="020B0606030504020204" pitchFamily="34" charset="0"/>
              </a:rPr>
              <a:t>Ubuntu</a:t>
            </a:r>
            <a:r>
              <a:rPr lang="en-GB" sz="2000" dirty="0">
                <a:latin typeface="Open Sans"/>
                <a:ea typeface="Open Sans" panose="020B0606030504020204" pitchFamily="34" charset="0"/>
                <a:cs typeface="Open Sans" panose="020B0606030504020204" pitchFamily="34" charset="0"/>
              </a:rPr>
              <a:t>: los modelos deben involucrar a las comunidades.</a:t>
            </a:r>
            <a:endParaRPr lang="en-GB" sz="2000" b="1" dirty="0">
              <a:latin typeface="Open Sans"/>
              <a:ea typeface="Open Sans" panose="020B0606030504020204" pitchFamily="34" charset="0"/>
              <a:cs typeface="Open Sans" panose="020B0606030504020204" pitchFamily="34" charset="0"/>
            </a:endParaRPr>
          </a:p>
          <a:p>
            <a:pPr lvl="1"/>
            <a:r>
              <a:rPr lang="en-GB" sz="2000" b="1" dirty="0">
                <a:latin typeface="Open Sans"/>
                <a:ea typeface="Open Sans" panose="020B0606030504020204" pitchFamily="34" charset="0"/>
                <a:cs typeface="Open Sans" panose="020B0606030504020204" pitchFamily="34" charset="0"/>
              </a:rPr>
              <a:t>Recuperabilidad</a:t>
            </a:r>
            <a:r>
              <a:rPr lang="en-GB" sz="2000" dirty="0">
                <a:latin typeface="Open Sans"/>
                <a:ea typeface="Open Sans" panose="020B0606030504020204" pitchFamily="34" charset="0"/>
                <a:cs typeface="Open Sans" panose="020B0606030504020204" pitchFamily="34" charset="0"/>
              </a:rPr>
              <a:t>: debe ser fácil encontrar y acceder a los datos.</a:t>
            </a:r>
            <a:endParaRPr lang="en-GB" sz="2000" b="1" dirty="0">
              <a:latin typeface="Open Sans"/>
              <a:ea typeface="Open Sans" panose="020B0606030504020204" pitchFamily="34" charset="0"/>
              <a:cs typeface="Open Sans" panose="020B0606030504020204" pitchFamily="34" charset="0"/>
            </a:endParaRPr>
          </a:p>
          <a:p>
            <a:pPr lvl="1"/>
            <a:r>
              <a:rPr lang="en-GB" sz="2000" b="1" dirty="0">
                <a:latin typeface="Open Sans"/>
                <a:ea typeface="Open Sans" panose="020B0606030504020204" pitchFamily="34" charset="0"/>
                <a:cs typeface="Open Sans" panose="020B0606030504020204" pitchFamily="34" charset="0"/>
              </a:rPr>
              <a:t>Reutilización</a:t>
            </a:r>
            <a:r>
              <a:rPr lang="en-GB" sz="2000">
                <a:latin typeface="Open Sans"/>
                <a:ea typeface="Open Sans" panose="020B0606030504020204" pitchFamily="34" charset="0"/>
                <a:cs typeface="Open Sans" panose="020B0606030504020204" pitchFamily="34" charset="0"/>
              </a:rPr>
              <a:t>: debe ser reutilizable.</a:t>
            </a:r>
          </a:p>
          <a:p>
            <a:pPr lvl="1"/>
            <a:r>
              <a:rPr lang="en-GB" sz="2000" b="1" dirty="0">
                <a:latin typeface="Open Sans"/>
                <a:ea typeface="Open Sans" panose="020B0606030504020204" pitchFamily="34" charset="0"/>
                <a:cs typeface="Open Sans" panose="020B0606030504020204" pitchFamily="34" charset="0"/>
              </a:rPr>
              <a:t>Repetibilidad</a:t>
            </a:r>
            <a:r>
              <a:rPr lang="en-GB" sz="2000">
                <a:latin typeface="Open Sans"/>
                <a:ea typeface="Open Sans" panose="020B0606030504020204" pitchFamily="34" charset="0"/>
                <a:cs typeface="Open Sans" panose="020B0606030504020204" pitchFamily="34" charset="0"/>
              </a:rPr>
              <a:t>: debe ser repetible y fácil de usar.</a:t>
            </a:r>
            <a:endParaRPr lang="en-GB" sz="2000" b="1">
              <a:latin typeface="Open Sans"/>
              <a:ea typeface="Open Sans" panose="020B0606030504020204" pitchFamily="34" charset="0"/>
              <a:cs typeface="Open Sans" panose="020B0606030504020204" pitchFamily="34" charset="0"/>
            </a:endParaRPr>
          </a:p>
          <a:p>
            <a:pPr lvl="1"/>
            <a:r>
              <a:rPr lang="en-GB" sz="2000" b="1" err="1">
                <a:latin typeface="Open Sans"/>
                <a:ea typeface="Open Sans" panose="020B0606030504020204" pitchFamily="34" charset="0"/>
                <a:cs typeface="Open Sans" panose="020B0606030504020204" pitchFamily="34" charset="0"/>
              </a:rPr>
              <a:t>Reconstrucción</a:t>
            </a:r>
            <a:r>
              <a:rPr lang="en-GB" sz="2000">
                <a:latin typeface="Open Sans"/>
                <a:ea typeface="Open Sans" panose="020B0606030504020204" pitchFamily="34" charset="0"/>
                <a:cs typeface="Open Sans" panose="020B0606030504020204" pitchFamily="34" charset="0"/>
              </a:rPr>
              <a:t>: debe incluir instrucciones sobre cómo reconstruir los </a:t>
            </a:r>
            <a:r>
              <a:rPr lang="en-GB" sz="2000" dirty="0">
                <a:latin typeface="Open Sans"/>
                <a:ea typeface="Open Sans" panose="020B0606030504020204" pitchFamily="34" charset="0"/>
                <a:cs typeface="Open Sans" panose="020B0606030504020204" pitchFamily="34" charset="0"/>
              </a:rPr>
              <a:t>elementos de </a:t>
            </a:r>
            <a:r>
              <a:rPr lang="en-GB" sz="2000">
                <a:latin typeface="Open Sans"/>
                <a:ea typeface="Open Sans" panose="020B0606030504020204" pitchFamily="34" charset="0"/>
                <a:cs typeface="Open Sans" panose="020B0606030504020204" pitchFamily="34" charset="0"/>
              </a:rPr>
              <a:t>la modelización energética</a:t>
            </a:r>
            <a:r>
              <a:rPr lang="en-GB" sz="2000" dirty="0">
                <a:latin typeface="Open Sans"/>
                <a:ea typeface="Open Sans" panose="020B0606030504020204" pitchFamily="34" charset="0"/>
                <a:cs typeface="Open Sans" panose="020B0606030504020204" pitchFamily="34" charset="0"/>
              </a:rPr>
              <a:t>.</a:t>
            </a:r>
            <a:endParaRPr lang="en-GB" sz="2000" b="1" dirty="0">
              <a:latin typeface="Open Sans"/>
              <a:ea typeface="Open Sans" panose="020B0606030504020204" pitchFamily="34" charset="0"/>
              <a:cs typeface="Open Sans" panose="020B0606030504020204" pitchFamily="34" charset="0"/>
            </a:endParaRPr>
          </a:p>
          <a:p>
            <a:pPr lvl="1"/>
            <a:r>
              <a:rPr lang="en-GB" sz="2000" b="1" dirty="0">
                <a:latin typeface="Open Sans"/>
                <a:ea typeface="Open Sans" panose="020B0606030504020204" pitchFamily="34" charset="0"/>
                <a:cs typeface="Open Sans" panose="020B0606030504020204" pitchFamily="34" charset="0"/>
              </a:rPr>
              <a:t>Interoperabilidad</a:t>
            </a:r>
            <a:r>
              <a:rPr lang="en-GB" sz="2000">
                <a:latin typeface="Open Sans"/>
                <a:ea typeface="Open Sans" panose="020B0606030504020204" pitchFamily="34" charset="0"/>
                <a:cs typeface="Open Sans" panose="020B0606030504020204" pitchFamily="34" charset="0"/>
              </a:rPr>
              <a:t>: debe permitir que los escenarios sean probados por otros modelos o enfoques </a:t>
            </a:r>
            <a:r>
              <a:rPr lang="en-GB" sz="2000" dirty="0">
                <a:latin typeface="Open Sans"/>
                <a:ea typeface="Open Sans" panose="020B0606030504020204" pitchFamily="34" charset="0"/>
                <a:cs typeface="Open Sans" panose="020B0606030504020204" pitchFamily="34" charset="0"/>
              </a:rPr>
              <a:t>y su compatibilidad con el subsector o una integración más amplia.</a:t>
            </a:r>
            <a:endParaRPr lang="en-GB" sz="2000" b="1" dirty="0">
              <a:latin typeface="Open Sans"/>
              <a:ea typeface="Open Sans" panose="020B0606030504020204" pitchFamily="34" charset="0"/>
              <a:cs typeface="Open Sans" panose="020B0606030504020204" pitchFamily="34" charset="0"/>
            </a:endParaRPr>
          </a:p>
          <a:p>
            <a:pPr lvl="1"/>
            <a:r>
              <a:rPr lang="en-GB" sz="2000" b="1" dirty="0">
                <a:latin typeface="Open Sans"/>
                <a:ea typeface="Open Sans" panose="020B0606030504020204" pitchFamily="34" charset="0"/>
                <a:cs typeface="Open Sans" panose="020B0606030504020204" pitchFamily="34" charset="0"/>
              </a:rPr>
              <a:t>Auditabilidad</a:t>
            </a:r>
            <a:r>
              <a:rPr lang="en-GB" sz="2000">
                <a:latin typeface="Open Sans"/>
                <a:ea typeface="Open Sans" panose="020B0606030504020204" pitchFamily="34" charset="0"/>
                <a:cs typeface="Open Sans" panose="020B0606030504020204" pitchFamily="34" charset="0"/>
              </a:rPr>
              <a:t>: debe proporcionar una responsabilidad directa al financiador de la modelización energética para el </a:t>
            </a:r>
            <a:r>
              <a:rPr lang="en-GB" sz="2000" dirty="0">
                <a:latin typeface="Open Sans"/>
                <a:ea typeface="Open Sans" panose="020B0606030504020204" pitchFamily="34" charset="0"/>
                <a:cs typeface="Open Sans" panose="020B0606030504020204" pitchFamily="34" charset="0"/>
              </a:rPr>
              <a:t>apoyo a </a:t>
            </a:r>
            <a:r>
              <a:rPr lang="en-GB" sz="2000">
                <a:latin typeface="Open Sans"/>
                <a:ea typeface="Open Sans" panose="020B0606030504020204" pitchFamily="34" charset="0"/>
                <a:cs typeface="Open Sans" panose="020B0606030504020204" pitchFamily="34" charset="0"/>
              </a:rPr>
              <a:t>la política, así como </a:t>
            </a:r>
            <a:r>
              <a:rPr lang="en-GB" sz="2000" dirty="0">
                <a:latin typeface="Open Sans"/>
                <a:ea typeface="Open Sans" panose="020B0606030504020204" pitchFamily="34" charset="0"/>
                <a:cs typeface="Open Sans" panose="020B0606030504020204" pitchFamily="34" charset="0"/>
              </a:rPr>
              <a:t>a la sociedad en general. </a:t>
            </a:r>
            <a:endParaRPr lang="en-GB" sz="2000" b="1">
              <a:latin typeface="Open Sans"/>
              <a:ea typeface="Open Sans" panose="020B0606030504020204" pitchFamily="34" charset="0"/>
              <a:cs typeface="Open Sans" panose="020B0606030504020204" pitchFamily="34" charset="0"/>
            </a:endParaRPr>
          </a:p>
          <a:p>
            <a:endParaRPr lang="en-GB" sz="2000">
              <a:latin typeface="Open Sans" panose="020B0606030504020204" pitchFamily="34" charset="0"/>
              <a:ea typeface="Open Sans" panose="020B0606030504020204" pitchFamily="34" charset="0"/>
              <a:cs typeface="Open Sans" panose="020B0606030504020204" pitchFamily="34" charset="0"/>
            </a:endParaRPr>
          </a:p>
        </p:txBody>
      </p:sp>
      <p:sp>
        <p:nvSpPr>
          <p:cNvPr id="11" name="Title 10">
            <a:extLst>
              <a:ext uri="{FF2B5EF4-FFF2-40B4-BE49-F238E27FC236}">
                <a16:creationId xmlns:a16="http://schemas.microsoft.com/office/drawing/2014/main" id="{14EBE8F9-1AE8-4208-9ADF-0C9933988FCF}"/>
              </a:ext>
            </a:extLst>
          </p:cNvPr>
          <p:cNvSpPr txBox="1">
            <a:spLocks/>
          </p:cNvSpPr>
          <p:nvPr/>
        </p:nvSpPr>
        <p:spPr>
          <a:xfrm>
            <a:off x="887215" y="2372"/>
            <a:ext cx="10470704" cy="14071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 Objetivos de U4RIA</a:t>
            </a:r>
            <a:endParaRPr lang="en-GB" sz="4400" dirty="0">
              <a:latin typeface="Open Sans"/>
              <a:ea typeface="Open Sans" panose="020B0606030504020204" pitchFamily="34" charset="0"/>
              <a:cs typeface="Open Sans" panose="020B0606030504020204" pitchFamily="34" charset="0"/>
            </a:endParaRPr>
          </a:p>
        </p:txBody>
      </p:sp>
      <p:sp>
        <p:nvSpPr>
          <p:cNvPr id="7" name="Oval 6">
            <a:extLst>
              <a:ext uri="{FF2B5EF4-FFF2-40B4-BE49-F238E27FC236}">
                <a16:creationId xmlns:a16="http://schemas.microsoft.com/office/drawing/2014/main" id="{F10C1D59-D518-3240-A65F-38BE85225382}"/>
              </a:ext>
            </a:extLst>
          </p:cNvPr>
          <p:cNvSpPr/>
          <p:nvPr/>
        </p:nvSpPr>
        <p:spPr>
          <a:xfrm>
            <a:off x="7321613" y="40506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2_Lecture1_Slide17.mp3" descr="Track2_Lecture1_Slide17.mp3">
            <a:hlinkClick r:id="" action="ppaction://media"/>
            <a:extLst>
              <a:ext uri="{FF2B5EF4-FFF2-40B4-BE49-F238E27FC236}">
                <a16:creationId xmlns:a16="http://schemas.microsoft.com/office/drawing/2014/main" id="{A620FB35-C231-B446-824E-F7574FBFA77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92978" y="477461"/>
            <a:ext cx="812800" cy="812800"/>
          </a:xfrm>
          <a:prstGeom prst="rect">
            <a:avLst/>
          </a:prstGeom>
        </p:spPr>
      </p:pic>
    </p:spTree>
    <p:extLst>
      <p:ext uri="{BB962C8B-B14F-4D97-AF65-F5344CB8AC3E}">
        <p14:creationId xmlns:p14="http://schemas.microsoft.com/office/powerpoint/2010/main" val="384667453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52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1051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t>18</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49229B8C-5752-4C60-83BF-591678EEB8F7}"/>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1.3.5 Ejemplo de estado del arte - Costa Rica</a:t>
            </a:r>
          </a:p>
        </p:txBody>
      </p:sp>
      <p:sp>
        <p:nvSpPr>
          <p:cNvPr id="9" name="Content Placeholder 8">
            <a:extLst>
              <a:ext uri="{FF2B5EF4-FFF2-40B4-BE49-F238E27FC236}">
                <a16:creationId xmlns:a16="http://schemas.microsoft.com/office/drawing/2014/main" id="{F5CD71D0-C99B-4119-9110-FD95496BC1EA}"/>
              </a:ext>
            </a:extLst>
          </p:cNvPr>
          <p:cNvSpPr>
            <a:spLocks noGrp="1"/>
          </p:cNvSpPr>
          <p:nvPr>
            <p:ph idx="1"/>
          </p:nvPr>
        </p:nvSpPr>
        <p:spPr>
          <a:xfrm>
            <a:off x="838200" y="1955021"/>
            <a:ext cx="9976625" cy="4351338"/>
          </a:xfrm>
        </p:spPr>
        <p:txBody>
          <a:bodyPr vert="horz" lIns="91440" tIns="45720" rIns="91440" bIns="45720" rtlCol="0" anchor="t">
            <a:normAutofit fontScale="92500" lnSpcReduction="20000"/>
          </a:bodyPr>
          <a:lstStyle/>
          <a:p>
            <a:pPr>
              <a:lnSpc>
                <a:spcPct val="110000"/>
              </a:lnSpc>
              <a:spcBef>
                <a:spcPts val="500"/>
              </a:spcBef>
            </a:pPr>
            <a:r>
              <a:rPr lang="en-GB" sz="2000" dirty="0">
                <a:latin typeface="Open Sans"/>
                <a:ea typeface="Open Sans" panose="020B0606030504020204" pitchFamily="34" charset="0"/>
                <a:cs typeface="Open Sans" panose="020B0606030504020204" pitchFamily="34" charset="0"/>
              </a:rPr>
              <a:t>Costa Rica tiene un objetivo de </a:t>
            </a:r>
            <a:r>
              <a:rPr lang="en-GB" sz="2000" b="1" dirty="0">
                <a:latin typeface="Open Sans"/>
                <a:ea typeface="Open Sans" panose="020B0606030504020204" pitchFamily="34" charset="0"/>
                <a:cs typeface="Open Sans" panose="020B0606030504020204" pitchFamily="34" charset="0"/>
              </a:rPr>
              <a:t>Contribución Nacionalmente Determinada (NDC) </a:t>
            </a:r>
            <a:r>
              <a:rPr lang="en-GB" sz="2000" dirty="0">
                <a:latin typeface="Open Sans"/>
                <a:ea typeface="Open Sans" panose="020B0606030504020204" pitchFamily="34" charset="0"/>
                <a:cs typeface="Open Sans" panose="020B0606030504020204" pitchFamily="34" charset="0"/>
              </a:rPr>
              <a:t>compatible con una trayectoria de 2°C.</a:t>
            </a:r>
            <a:endParaRPr lang="en-US" dirty="0">
              <a:latin typeface="Open Sans"/>
              <a:cs typeface="Calibri" panose="020F0502020204030204"/>
            </a:endParaRPr>
          </a:p>
          <a:p>
            <a:pPr>
              <a:lnSpc>
                <a:spcPct val="110000"/>
              </a:lnSpc>
              <a:spcBef>
                <a:spcPts val="500"/>
              </a:spcBef>
            </a:pPr>
            <a:r>
              <a:rPr lang="en-GB" sz="2000">
                <a:latin typeface="Open Sans"/>
                <a:ea typeface="Open Sans" panose="020B0606030504020204" pitchFamily="34" charset="0"/>
                <a:cs typeface="Open Sans" panose="020B0606030504020204" pitchFamily="34" charset="0"/>
              </a:rPr>
              <a:t>Para desarrollar un Plan Nacional de Descarbonización (PND), el gobierno de Costa Rica reconoció </a:t>
            </a:r>
            <a:r>
              <a:rPr lang="en-GB" sz="2000" dirty="0">
                <a:latin typeface="Open Sans"/>
                <a:ea typeface="Open Sans" panose="020B0606030504020204" pitchFamily="34" charset="0"/>
                <a:cs typeface="Open Sans" panose="020B0606030504020204" pitchFamily="34" charset="0"/>
              </a:rPr>
              <a:t>que un marco requiere </a:t>
            </a:r>
            <a:r>
              <a:rPr lang="en-GB" sz="2000" b="1" dirty="0">
                <a:latin typeface="Open Sans"/>
                <a:ea typeface="Open Sans" panose="020B0606030504020204" pitchFamily="34" charset="0"/>
                <a:cs typeface="Open Sans" panose="020B0606030504020204" pitchFamily="34" charset="0"/>
              </a:rPr>
              <a:t>métodos cualitativos y cuantitativos</a:t>
            </a:r>
            <a:r>
              <a:rPr lang="en-GB" sz="2000" dirty="0">
                <a:latin typeface="Open Sans"/>
                <a:ea typeface="Open Sans" panose="020B0606030504020204" pitchFamily="34" charset="0"/>
                <a:cs typeface="Open Sans" panose="020B0606030504020204" pitchFamily="34" charset="0"/>
              </a:rPr>
              <a:t>.</a:t>
            </a:r>
          </a:p>
          <a:p>
            <a:pPr>
              <a:lnSpc>
                <a:spcPct val="110000"/>
              </a:lnSpc>
              <a:spcBef>
                <a:spcPts val="500"/>
              </a:spcBef>
            </a:pPr>
            <a:r>
              <a:rPr lang="en-GB" sz="2000" dirty="0">
                <a:latin typeface="Open Sans"/>
                <a:ea typeface="Open Sans" panose="020B0606030504020204" pitchFamily="34" charset="0"/>
                <a:cs typeface="Open Sans" panose="020B0606030504020204" pitchFamily="34" charset="0"/>
              </a:rPr>
              <a:t>Pasos dados:</a:t>
            </a:r>
          </a:p>
          <a:p>
            <a:pPr marL="800100" lvl="1" indent="-342900">
              <a:lnSpc>
                <a:spcPct val="110000"/>
              </a:lnSpc>
              <a:buFont typeface="+mj-lt"/>
              <a:buAutoNum type="arabicPeriod"/>
            </a:pPr>
            <a:r>
              <a:rPr lang="en-GB" sz="2000" b="1" dirty="0">
                <a:latin typeface="Open Sans"/>
                <a:ea typeface="Open Sans" panose="020B0606030504020204" pitchFamily="34" charset="0"/>
                <a:cs typeface="Open Sans" panose="020B0606030504020204" pitchFamily="34" charset="0"/>
              </a:rPr>
              <a:t>Involucrar a las partes interesadas </a:t>
            </a:r>
            <a:r>
              <a:rPr lang="en-GB" sz="2000">
                <a:latin typeface="Open Sans"/>
                <a:ea typeface="Open Sans" panose="020B0606030504020204" pitchFamily="34" charset="0"/>
                <a:cs typeface="Open Sans" panose="020B0606030504020204" pitchFamily="34" charset="0"/>
              </a:rPr>
              <a:t>con el gobierno, el sector privado, el mundo académico y la sociedad.</a:t>
            </a:r>
          </a:p>
          <a:p>
            <a:pPr marL="800100" lvl="1" indent="-342900">
              <a:lnSpc>
                <a:spcPct val="110000"/>
              </a:lnSpc>
              <a:buFont typeface="+mj-lt"/>
              <a:buAutoNum type="arabicPeriod"/>
            </a:pPr>
            <a:r>
              <a:rPr lang="en-GB" sz="2000">
                <a:latin typeface="Open Sans"/>
                <a:ea typeface="Open Sans" panose="020B0606030504020204" pitchFamily="34" charset="0"/>
                <a:cs typeface="Open Sans" panose="020B0606030504020204" pitchFamily="34" charset="0"/>
              </a:rPr>
              <a:t>Talleres: escenario de continuidad y escenario de descarbonización profunda.</a:t>
            </a:r>
          </a:p>
          <a:p>
            <a:pPr marL="800100" lvl="1" indent="-342900">
              <a:lnSpc>
                <a:spcPct val="110000"/>
              </a:lnSpc>
              <a:buFont typeface="+mj-lt"/>
              <a:buAutoNum type="arabicPeriod"/>
            </a:pPr>
            <a:r>
              <a:rPr lang="en-GB" sz="2000" dirty="0">
                <a:latin typeface="Open Sans"/>
                <a:ea typeface="Open Sans" panose="020B0606030504020204" pitchFamily="34" charset="0"/>
                <a:cs typeface="Open Sans" panose="020B0606030504020204" pitchFamily="34" charset="0"/>
              </a:rPr>
              <a:t>Escenarios construidos con el </a:t>
            </a:r>
            <a:r>
              <a:rPr lang="en-GB" sz="2000" b="1" dirty="0">
                <a:latin typeface="Open Sans"/>
                <a:ea typeface="Open Sans" panose="020B0606030504020204" pitchFamily="34" charset="0"/>
                <a:cs typeface="Open Sans" panose="020B0606030504020204" pitchFamily="34" charset="0"/>
              </a:rPr>
              <a:t>modelo </a:t>
            </a:r>
            <a:r>
              <a:rPr lang="en-GB" sz="2000" b="1" err="1">
                <a:latin typeface="Open Sans"/>
                <a:ea typeface="Open Sans" panose="020B0606030504020204" pitchFamily="34" charset="0"/>
                <a:cs typeface="Open Sans" panose="020B0606030504020204" pitchFamily="34" charset="0"/>
              </a:rPr>
              <a:t>OSeMOSYS</a:t>
            </a:r>
            <a:r>
              <a:rPr lang="en-GB" sz="2000" dirty="0">
                <a:latin typeface="Open Sans"/>
                <a:ea typeface="Open Sans" panose="020B0606030504020204" pitchFamily="34" charset="0"/>
                <a:cs typeface="Open Sans" panose="020B0606030504020204" pitchFamily="34" charset="0"/>
              </a:rPr>
              <a:t>.</a:t>
            </a:r>
          </a:p>
          <a:p>
            <a:pPr marL="800100" lvl="1" indent="-342900">
              <a:lnSpc>
                <a:spcPct val="110000"/>
              </a:lnSpc>
              <a:buFont typeface="+mj-lt"/>
              <a:buAutoNum type="arabicPeriod"/>
            </a:pPr>
            <a:r>
              <a:rPr lang="en-GB" sz="2000" dirty="0">
                <a:latin typeface="Open Sans"/>
                <a:ea typeface="Open Sans" panose="020B0606030504020204" pitchFamily="34" charset="0"/>
                <a:cs typeface="Open Sans" panose="020B0606030504020204" pitchFamily="34" charset="0"/>
              </a:rPr>
              <a:t>Resultados revisados por las partes interesadas en un proceso participativo de retroalimentación</a:t>
            </a:r>
          </a:p>
          <a:p>
            <a:pPr marL="800100" lvl="1" indent="-342900">
              <a:lnSpc>
                <a:spcPct val="110000"/>
              </a:lnSpc>
              <a:buFont typeface="+mj-lt"/>
              <a:buAutoNum type="arabicPeriod"/>
            </a:pPr>
            <a:r>
              <a:rPr lang="en-GB" sz="2000" b="1" dirty="0">
                <a:latin typeface="Open Sans"/>
                <a:ea typeface="Open Sans" panose="020B0606030504020204" pitchFamily="34" charset="0"/>
                <a:cs typeface="Open Sans" panose="020B0606030504020204" pitchFamily="34" charset="0"/>
              </a:rPr>
              <a:t>Llevado a un PND</a:t>
            </a:r>
          </a:p>
          <a:p>
            <a:pPr>
              <a:lnSpc>
                <a:spcPct val="110000"/>
              </a:lnSpc>
              <a:spcBef>
                <a:spcPts val="500"/>
              </a:spcBef>
            </a:pPr>
            <a:r>
              <a:rPr lang="en-GB" sz="2000">
                <a:latin typeface="Open Sans"/>
                <a:ea typeface="Open Sans" panose="020B0606030504020204" pitchFamily="34" charset="0"/>
                <a:cs typeface="Open Sans" panose="020B0606030504020204" pitchFamily="34" charset="0"/>
              </a:rPr>
              <a:t>Este trabajo introdujo un marco que puede </a:t>
            </a:r>
            <a:r>
              <a:rPr lang="en-GB" sz="2000" b="1">
                <a:latin typeface="Open Sans"/>
                <a:ea typeface="Open Sans" panose="020B0606030504020204" pitchFamily="34" charset="0"/>
                <a:cs typeface="Open Sans" panose="020B0606030504020204" pitchFamily="34" charset="0"/>
              </a:rPr>
              <a:t>guiar la política energética nacional en </a:t>
            </a:r>
            <a:r>
              <a:rPr lang="en-GB" sz="2000" b="1" dirty="0">
                <a:latin typeface="Open Sans"/>
                <a:ea typeface="Open Sans" panose="020B0606030504020204" pitchFamily="34" charset="0"/>
                <a:cs typeface="Open Sans" panose="020B0606030504020204" pitchFamily="34" charset="0"/>
              </a:rPr>
              <a:t>línea con los principios rectores de U4RIA.</a:t>
            </a:r>
          </a:p>
        </p:txBody>
      </p:sp>
      <p:sp>
        <p:nvSpPr>
          <p:cNvPr id="11" name="Title 10">
            <a:extLst>
              <a:ext uri="{FF2B5EF4-FFF2-40B4-BE49-F238E27FC236}">
                <a16:creationId xmlns:a16="http://schemas.microsoft.com/office/drawing/2014/main" id="{9E5D33A0-ED25-4451-AD74-84A83B5197E0}"/>
              </a:ext>
            </a:extLst>
          </p:cNvPr>
          <p:cNvSpPr txBox="1">
            <a:spLocks/>
          </p:cNvSpPr>
          <p:nvPr/>
        </p:nvSpPr>
        <p:spPr>
          <a:xfrm>
            <a:off x="887215" y="2372"/>
            <a:ext cx="10470704" cy="14071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 Objetivos de U4RIA</a:t>
            </a:r>
            <a:endParaRPr lang="en-GB" sz="4400" dirty="0">
              <a:latin typeface="Open Sans"/>
              <a:ea typeface="Open Sans" panose="020B0606030504020204" pitchFamily="34" charset="0"/>
              <a:cs typeface="Open Sans" panose="020B0606030504020204" pitchFamily="34" charset="0"/>
            </a:endParaRPr>
          </a:p>
        </p:txBody>
      </p:sp>
      <p:sp>
        <p:nvSpPr>
          <p:cNvPr id="7" name="Oval 6">
            <a:extLst>
              <a:ext uri="{FF2B5EF4-FFF2-40B4-BE49-F238E27FC236}">
                <a16:creationId xmlns:a16="http://schemas.microsoft.com/office/drawing/2014/main" id="{2D18459E-924E-DF43-85A7-A134AC288F42}"/>
              </a:ext>
            </a:extLst>
          </p:cNvPr>
          <p:cNvSpPr/>
          <p:nvPr/>
        </p:nvSpPr>
        <p:spPr>
          <a:xfrm>
            <a:off x="7036820" y="48322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2_Lecture1_Slide18.mp3" descr="Track2_Lecture1_Slide18.mp3">
            <a:hlinkClick r:id="" action="ppaction://media"/>
            <a:extLst>
              <a:ext uri="{FF2B5EF4-FFF2-40B4-BE49-F238E27FC236}">
                <a16:creationId xmlns:a16="http://schemas.microsoft.com/office/drawing/2014/main" id="{7F5E3D18-D2C6-1C43-AA27-684752FE7D2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108185" y="556718"/>
            <a:ext cx="812800" cy="812800"/>
          </a:xfrm>
          <a:prstGeom prst="rect">
            <a:avLst/>
          </a:prstGeom>
        </p:spPr>
      </p:pic>
    </p:spTree>
    <p:extLst>
      <p:ext uri="{BB962C8B-B14F-4D97-AF65-F5344CB8AC3E}">
        <p14:creationId xmlns:p14="http://schemas.microsoft.com/office/powerpoint/2010/main" val="53931725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19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t>19</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FADB97D1-802D-4A55-8795-73969639FFD8}"/>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Mensajes clave</a:t>
            </a:r>
            <a:endParaRPr lang="en-US">
              <a:solidFill>
                <a:schemeClr val="accent5">
                  <a:lumMod val="60000"/>
                  <a:lumOff val="40000"/>
                </a:schemeClr>
              </a:solidFill>
            </a:endParaRPr>
          </a:p>
        </p:txBody>
      </p:sp>
      <p:sp>
        <p:nvSpPr>
          <p:cNvPr id="9" name="Content Placeholder 8">
            <a:extLst>
              <a:ext uri="{FF2B5EF4-FFF2-40B4-BE49-F238E27FC236}">
                <a16:creationId xmlns:a16="http://schemas.microsoft.com/office/drawing/2014/main" id="{3D2CB28B-FADD-45D6-BB18-150607ABC0B9}"/>
              </a:ext>
            </a:extLst>
          </p:cNvPr>
          <p:cNvSpPr>
            <a:spLocks noGrp="1"/>
          </p:cNvSpPr>
          <p:nvPr>
            <p:ph idx="1"/>
          </p:nvPr>
        </p:nvSpPr>
        <p:spPr>
          <a:xfrm>
            <a:off x="838200" y="1816333"/>
            <a:ext cx="4972152" cy="4292919"/>
          </a:xfrm>
        </p:spPr>
        <p:txBody>
          <a:bodyPr vert="horz" lIns="91440" tIns="45720" rIns="91440" bIns="45720" rtlCol="0" anchor="t">
            <a:normAutofit fontScale="92500" lnSpcReduction="10000"/>
          </a:bodyPr>
          <a:lstStyle/>
          <a:p>
            <a:pPr>
              <a:lnSpc>
                <a:spcPct val="100000"/>
              </a:lnSpc>
              <a:spcBef>
                <a:spcPts val="500"/>
              </a:spcBef>
            </a:pPr>
            <a:r>
              <a:rPr lang="en-GB" sz="2000" dirty="0">
                <a:latin typeface="Open Sans"/>
                <a:ea typeface="Open Sans" panose="020B0606030504020204" pitchFamily="34" charset="0"/>
                <a:cs typeface="Open Sans" panose="020B0606030504020204" pitchFamily="34" charset="0"/>
              </a:rPr>
              <a:t>El sistema energético tiene muchas interrelaciones y es </a:t>
            </a:r>
            <a:r>
              <a:rPr lang="en-GB" sz="2000" b="1" dirty="0">
                <a:latin typeface="Open Sans"/>
                <a:ea typeface="Open Sans" panose="020B0606030504020204" pitchFamily="34" charset="0"/>
                <a:cs typeface="Open Sans" panose="020B0606030504020204" pitchFamily="34" charset="0"/>
              </a:rPr>
              <a:t>importante para el bienestar </a:t>
            </a:r>
            <a:r>
              <a:rPr lang="en-GB" sz="2000" b="1">
                <a:latin typeface="Open Sans"/>
                <a:ea typeface="Open Sans" panose="020B0606030504020204" pitchFamily="34" charset="0"/>
                <a:cs typeface="Open Sans" panose="020B0606030504020204" pitchFamily="34" charset="0"/>
              </a:rPr>
              <a:t>de las personas</a:t>
            </a:r>
            <a:r>
              <a:rPr lang="en-GB" sz="2000" b="1" dirty="0">
                <a:latin typeface="Open Sans"/>
                <a:ea typeface="Open Sans" panose="020B0606030504020204" pitchFamily="34" charset="0"/>
                <a:cs typeface="Open Sans" panose="020B0606030504020204" pitchFamily="34" charset="0"/>
              </a:rPr>
              <a:t>. </a:t>
            </a:r>
            <a:endParaRPr lang="en-US" dirty="0">
              <a:cs typeface="Calibri" panose="020F0502020204030204"/>
            </a:endParaRPr>
          </a:p>
          <a:p>
            <a:pPr>
              <a:lnSpc>
                <a:spcPct val="100000"/>
              </a:lnSpc>
              <a:spcBef>
                <a:spcPts val="500"/>
              </a:spcBef>
            </a:pPr>
            <a:r>
              <a:rPr lang="en-GB" sz="2000" dirty="0">
                <a:latin typeface="Open Sans"/>
                <a:ea typeface="Open Sans" panose="020B0606030504020204" pitchFamily="34" charset="0"/>
                <a:cs typeface="Open Sans" panose="020B0606030504020204" pitchFamily="34" charset="0"/>
              </a:rPr>
              <a:t>La elaboración de modelos energéticos para el apoyo a las políticas puede ser un </a:t>
            </a:r>
            <a:r>
              <a:rPr lang="en-GB" sz="2000">
                <a:latin typeface="Open Sans"/>
                <a:ea typeface="Open Sans" panose="020B0606030504020204" pitchFamily="34" charset="0"/>
                <a:cs typeface="Open Sans" panose="020B0606030504020204" pitchFamily="34" charset="0"/>
              </a:rPr>
              <a:t>proceso </a:t>
            </a:r>
            <a:r>
              <a:rPr lang="en-GB" sz="2000" dirty="0">
                <a:latin typeface="Open Sans"/>
                <a:ea typeface="Open Sans" panose="020B0606030504020204" pitchFamily="34" charset="0"/>
                <a:cs typeface="Open Sans" panose="020B0606030504020204" pitchFamily="34" charset="0"/>
              </a:rPr>
              <a:t>opaco </a:t>
            </a:r>
            <a:r>
              <a:rPr lang="en-GB" sz="2000">
                <a:latin typeface="Open Sans"/>
                <a:ea typeface="Open Sans" panose="020B0606030504020204" pitchFamily="34" charset="0"/>
                <a:cs typeface="Open Sans" panose="020B0606030504020204" pitchFamily="34" charset="0"/>
              </a:rPr>
              <a:t>y </a:t>
            </a:r>
            <a:r>
              <a:rPr lang="en-GB" sz="2000" dirty="0">
                <a:latin typeface="Open Sans"/>
                <a:ea typeface="Open Sans" panose="020B0606030504020204" pitchFamily="34" charset="0"/>
                <a:cs typeface="Open Sans" panose="020B0606030504020204" pitchFamily="34" charset="0"/>
              </a:rPr>
              <a:t>carecer de participación comunitaria.</a:t>
            </a:r>
          </a:p>
          <a:p>
            <a:pPr>
              <a:lnSpc>
                <a:spcPct val="100000"/>
              </a:lnSpc>
              <a:spcBef>
                <a:spcPts val="500"/>
              </a:spcBef>
            </a:pPr>
            <a:r>
              <a:rPr lang="en-GB" sz="2000">
                <a:latin typeface="Open Sans"/>
                <a:ea typeface="Open Sans" panose="020B0606030504020204" pitchFamily="34" charset="0"/>
                <a:cs typeface="Open Sans" panose="020B0606030504020204" pitchFamily="34" charset="0"/>
              </a:rPr>
              <a:t>La política energética tiene un gran impacto en otros sectores y</a:t>
            </a:r>
            <a:r>
              <a:rPr lang="en-GB" sz="2000" dirty="0">
                <a:latin typeface="Open Sans"/>
                <a:ea typeface="Open Sans" panose="020B0606030504020204" pitchFamily="34" charset="0"/>
                <a:cs typeface="Open Sans" panose="020B0606030504020204" pitchFamily="34" charset="0"/>
              </a:rPr>
              <a:t>, por lo tanto, requiere responsabilidad.</a:t>
            </a:r>
          </a:p>
          <a:p>
            <a:pPr>
              <a:lnSpc>
                <a:spcPct val="100000"/>
              </a:lnSpc>
              <a:spcBef>
                <a:spcPts val="500"/>
              </a:spcBef>
            </a:pPr>
            <a:r>
              <a:rPr lang="en-GB" sz="2000" b="1" dirty="0">
                <a:latin typeface="Open Sans"/>
                <a:ea typeface="Open Sans" panose="020B0606030504020204" pitchFamily="34" charset="0"/>
                <a:cs typeface="Open Sans" panose="020B0606030504020204" pitchFamily="34" charset="0"/>
              </a:rPr>
              <a:t>Principios rectores: U4RIA </a:t>
            </a:r>
            <a:r>
              <a:rPr lang="en-GB" sz="2000" dirty="0">
                <a:latin typeface="Open Sans"/>
                <a:ea typeface="Open Sans" panose="020B0606030504020204" pitchFamily="34" charset="0"/>
                <a:cs typeface="Open Sans" panose="020B0606030504020204" pitchFamily="34" charset="0"/>
              </a:rPr>
              <a:t>(Ubuntu, Recuperabilidad, Reutilización, Repetibilidad, </a:t>
            </a:r>
            <a:r>
              <a:rPr lang="en-GB" sz="2000" dirty="0" err="1">
                <a:latin typeface="Open Sans"/>
                <a:ea typeface="Open Sans" panose="020B0606030504020204" pitchFamily="34" charset="0"/>
                <a:cs typeface="Open Sans" panose="020B0606030504020204" pitchFamily="34" charset="0"/>
              </a:rPr>
              <a:t>Reconstrucción</a:t>
            </a:r>
            <a:r>
              <a:rPr lang="en-GB" sz="2000" dirty="0">
                <a:latin typeface="Open Sans"/>
                <a:ea typeface="Open Sans" panose="020B0606030504020204" pitchFamily="34" charset="0"/>
                <a:cs typeface="Open Sans" panose="020B0606030504020204" pitchFamily="34" charset="0"/>
              </a:rPr>
              <a:t>, Interoperabilidad y Auditabilidad)</a:t>
            </a:r>
          </a:p>
        </p:txBody>
      </p:sp>
      <p:sp>
        <p:nvSpPr>
          <p:cNvPr id="11" name="Title 10">
            <a:extLst>
              <a:ext uri="{FF2B5EF4-FFF2-40B4-BE49-F238E27FC236}">
                <a16:creationId xmlns:a16="http://schemas.microsoft.com/office/drawing/2014/main" id="{190854D9-1C3D-435A-9183-5A2D22F62CB9}"/>
              </a:ext>
            </a:extLst>
          </p:cNvPr>
          <p:cNvSpPr txBox="1">
            <a:spLocks/>
          </p:cNvSpPr>
          <p:nvPr/>
        </p:nvSpPr>
        <p:spPr>
          <a:xfrm>
            <a:off x="887215" y="2372"/>
            <a:ext cx="10470704" cy="14071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 Objetivos de U4RIA</a:t>
            </a:r>
            <a:endParaRPr lang="en-GB" sz="4400" dirty="0">
              <a:latin typeface="Open Sans"/>
              <a:ea typeface="Open Sans" panose="020B0606030504020204" pitchFamily="34" charset="0"/>
              <a:cs typeface="Open Sans" panose="020B0606030504020204" pitchFamily="34" charset="0"/>
            </a:endParaRPr>
          </a:p>
        </p:txBody>
      </p:sp>
      <p:pic>
        <p:nvPicPr>
          <p:cNvPr id="8" name="Picture 7" descr="People working on their laptops&#10;&#10;Description automatically generated with low confidence">
            <a:extLst>
              <a:ext uri="{FF2B5EF4-FFF2-40B4-BE49-F238E27FC236}">
                <a16:creationId xmlns:a16="http://schemas.microsoft.com/office/drawing/2014/main" id="{04FB2193-B85A-AC49-9E8C-FA8962628CD5}"/>
              </a:ext>
            </a:extLst>
          </p:cNvPr>
          <p:cNvPicPr>
            <a:picLocks noChangeAspect="1"/>
          </p:cNvPicPr>
          <p:nvPr/>
        </p:nvPicPr>
        <p:blipFill>
          <a:blip r:embed="rId6"/>
          <a:stretch>
            <a:fillRect/>
          </a:stretch>
        </p:blipFill>
        <p:spPr>
          <a:xfrm>
            <a:off x="6364355" y="1631239"/>
            <a:ext cx="5122893" cy="3415262"/>
          </a:xfrm>
          <a:prstGeom prst="rect">
            <a:avLst/>
          </a:prstGeom>
        </p:spPr>
      </p:pic>
      <p:sp>
        <p:nvSpPr>
          <p:cNvPr id="4" name="TextBox 3">
            <a:extLst>
              <a:ext uri="{FF2B5EF4-FFF2-40B4-BE49-F238E27FC236}">
                <a16:creationId xmlns:a16="http://schemas.microsoft.com/office/drawing/2014/main" id="{0187FFB3-CF7F-4DCD-AC23-B7BB48AD5423}"/>
              </a:ext>
            </a:extLst>
          </p:cNvPr>
          <p:cNvSpPr txBox="1"/>
          <p:nvPr/>
        </p:nvSpPr>
        <p:spPr>
          <a:xfrm>
            <a:off x="9950637" y="5056979"/>
            <a:ext cx="282302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rgbClr val="1D1C1D"/>
                </a:solidFill>
                <a:latin typeface="Open Sans"/>
              </a:rPr>
              <a:t>(</a:t>
            </a:r>
            <a:r>
              <a:rPr lang="en-US" sz="1000" err="1">
                <a:solidFill>
                  <a:srgbClr val="1D1C1D"/>
                </a:solidFill>
                <a:latin typeface="Open Sans"/>
              </a:rPr>
              <a:t>Lyncconf </a:t>
            </a:r>
            <a:r>
              <a:rPr lang="en-US" sz="1000">
                <a:solidFill>
                  <a:srgbClr val="1D1C1D"/>
                </a:solidFill>
                <a:latin typeface="Open Sans"/>
              </a:rPr>
              <a:t>Games, </a:t>
            </a:r>
            <a:r>
              <a:rPr lang="en-US" sz="1000">
                <a:solidFill>
                  <a:srgbClr val="1D1C1D"/>
                </a:solidFill>
                <a:latin typeface="Open Sans"/>
                <a:hlinkClick r:id="rId7"/>
              </a:rPr>
              <a:t>imagen</a:t>
            </a:r>
            <a:r>
              <a:rPr lang="en-US" sz="1000">
                <a:solidFill>
                  <a:srgbClr val="1D1C1D"/>
                </a:solidFill>
                <a:latin typeface="Open Sans"/>
              </a:rPr>
              <a:t>)</a:t>
            </a:r>
            <a:endParaRPr lang="en-US" sz="1000">
              <a:latin typeface="Open Sans"/>
            </a:endParaRPr>
          </a:p>
        </p:txBody>
      </p:sp>
      <p:sp>
        <p:nvSpPr>
          <p:cNvPr id="10" name="Oval 9">
            <a:extLst>
              <a:ext uri="{FF2B5EF4-FFF2-40B4-BE49-F238E27FC236}">
                <a16:creationId xmlns:a16="http://schemas.microsoft.com/office/drawing/2014/main" id="{784F6FAA-B7A0-6142-AB9A-97EC776EEBB5}"/>
              </a:ext>
            </a:extLst>
          </p:cNvPr>
          <p:cNvSpPr/>
          <p:nvPr/>
        </p:nvSpPr>
        <p:spPr>
          <a:xfrm>
            <a:off x="7295815" y="36972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2_Lecture1_Slide19.mp3" descr="Track2_Lecture1_Slide19.mp3">
            <a:hlinkClick r:id="" action="ppaction://media"/>
            <a:extLst>
              <a:ext uri="{FF2B5EF4-FFF2-40B4-BE49-F238E27FC236}">
                <a16:creationId xmlns:a16="http://schemas.microsoft.com/office/drawing/2014/main" id="{0A0C442F-ADA2-EC4D-9DD3-2565B66685F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367180" y="438265"/>
            <a:ext cx="812800" cy="812800"/>
          </a:xfrm>
          <a:prstGeom prst="rect">
            <a:avLst/>
          </a:prstGeom>
        </p:spPr>
      </p:pic>
    </p:spTree>
    <p:extLst>
      <p:ext uri="{BB962C8B-B14F-4D97-AF65-F5344CB8AC3E}">
        <p14:creationId xmlns:p14="http://schemas.microsoft.com/office/powerpoint/2010/main" val="42034628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44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Nombre del curso</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NÚMERO Y NOMBRE DE LA MINI CONFERENCIA</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conferencia Objetivo de aprendizaje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5"/>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a:latin typeface="Open Sans" panose="020B0606030504020204" pitchFamily="34" charset="0"/>
              <a:ea typeface="Open Sans" panose="020B0606030504020204" pitchFamily="34" charset="0"/>
              <a:cs typeface="Open Sans" panose="020B0606030504020204" pitchFamily="34" charset="0"/>
            </a:endParaRPr>
          </a:p>
          <a:p>
            <a:br>
              <a:rPr lang="en-ZA"/>
            </a:br>
            <a:endParaRPr lang="en-US"/>
          </a:p>
        </p:txBody>
      </p:sp>
      <p:sp>
        <p:nvSpPr>
          <p:cNvPr id="8" name="Title 10">
            <a:extLst>
              <a:ext uri="{FF2B5EF4-FFF2-40B4-BE49-F238E27FC236}">
                <a16:creationId xmlns:a16="http://schemas.microsoft.com/office/drawing/2014/main" id="{6557CF9A-6914-444F-AC1E-3F0D640570C2}"/>
              </a:ext>
            </a:extLst>
          </p:cNvPr>
          <p:cNvSpPr txBox="1">
            <a:spLocks/>
          </p:cNvSpPr>
          <p:nvPr/>
        </p:nvSpPr>
        <p:spPr>
          <a:xfrm>
            <a:off x="835429" y="46372"/>
            <a:ext cx="7651304" cy="1361676"/>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4400">
                <a:latin typeface="Open Sans"/>
              </a:rPr>
              <a:t>Resultados del aprendizaje</a:t>
            </a:r>
          </a:p>
        </p:txBody>
      </p:sp>
      <p:sp>
        <p:nvSpPr>
          <p:cNvPr id="18" name="Content Placeholder 13">
            <a:extLst>
              <a:ext uri="{FF2B5EF4-FFF2-40B4-BE49-F238E27FC236}">
                <a16:creationId xmlns:a16="http://schemas.microsoft.com/office/drawing/2014/main" id="{C955E120-6C4A-409B-B2BB-F331E08FAC4E}"/>
              </a:ext>
            </a:extLst>
          </p:cNvPr>
          <p:cNvSpPr txBox="1">
            <a:spLocks/>
          </p:cNvSpPr>
          <p:nvPr/>
        </p:nvSpPr>
        <p:spPr>
          <a:xfrm>
            <a:off x="865021" y="1425005"/>
            <a:ext cx="5993532" cy="3490271"/>
          </a:xfrm>
          <a:prstGeom prst="rect">
            <a:avLst/>
          </a:prstGeom>
        </p:spPr>
        <p:txBody>
          <a:bodyPr vert="horz" lIns="91440" tIns="45720" rIns="91440" bIns="45720" rtlCol="0" anchor="t">
            <a:normAutofit fontScale="925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spcBef>
                <a:spcPts val="1000"/>
              </a:spcBef>
            </a:pPr>
            <a:r>
              <a:rPr lang="en-GB" sz="2000" b="1" dirty="0">
                <a:solidFill>
                  <a:schemeClr val="accent5">
                    <a:lumMod val="60000"/>
                    <a:lumOff val="40000"/>
                  </a:schemeClr>
                </a:solidFill>
                <a:latin typeface="Open Sans"/>
                <a:ea typeface="+mn-lt"/>
                <a:cs typeface="+mn-lt"/>
              </a:rPr>
              <a:t>Al final de esta conferencia, serás capaz de:</a:t>
            </a:r>
            <a:endParaRPr lang="en-US" sz="2000" b="1" dirty="0">
              <a:solidFill>
                <a:schemeClr val="accent5">
                  <a:lumMod val="60000"/>
                  <a:lumOff val="40000"/>
                </a:schemeClr>
              </a:solidFill>
              <a:latin typeface="Open Sans"/>
              <a:cs typeface="Calibri" panose="020F0502020204030204"/>
            </a:endParaRPr>
          </a:p>
          <a:p>
            <a:pPr>
              <a:spcBef>
                <a:spcPts val="1000"/>
              </a:spcBef>
            </a:pPr>
            <a:r>
              <a:rPr lang="en-GB" sz="2000" dirty="0">
                <a:latin typeface="Open Sans"/>
                <a:ea typeface="+mn-lt"/>
                <a:cs typeface="+mn-lt"/>
              </a:rPr>
              <a:t>OIT1: Aprender por qué es necesaria la modelización energética y los principios de la planificación energética</a:t>
            </a:r>
          </a:p>
          <a:p>
            <a:pPr>
              <a:spcBef>
                <a:spcPts val="1000"/>
              </a:spcBef>
            </a:pPr>
            <a:r>
              <a:rPr lang="en-US" sz="2000" dirty="0">
                <a:latin typeface="Open Sans"/>
                <a:ea typeface="+mn-lt"/>
                <a:cs typeface="+mn-lt"/>
              </a:rPr>
              <a:t>OIT2: Conozca el concepto de los ODS, las fuertes interrelaciones entre ellos y las agendas climáticas globales</a:t>
            </a:r>
            <a:endParaRPr lang="en-US" sz="2000" dirty="0">
              <a:latin typeface="Open Sans"/>
              <a:cs typeface="Calibri"/>
            </a:endParaRPr>
          </a:p>
          <a:p>
            <a:pPr>
              <a:spcBef>
                <a:spcPts val="1000"/>
              </a:spcBef>
            </a:pPr>
            <a:r>
              <a:rPr lang="en-US" sz="2000" dirty="0">
                <a:latin typeface="Open Sans"/>
                <a:ea typeface="+mn-lt"/>
                <a:cs typeface="+mn-lt"/>
              </a:rPr>
              <a:t>OIT3: Aprender a utilizar de la mejor manera posible las directrices de U4RIA sobre procesos, herramientas y </a:t>
            </a:r>
            <a:r>
              <a:rPr lang="en-US" sz="2000" b="1" dirty="0">
                <a:latin typeface="Open Sans"/>
                <a:ea typeface="+mn-lt"/>
                <a:cs typeface="+mn-lt"/>
              </a:rPr>
              <a:t>datos de </a:t>
            </a:r>
            <a:r>
              <a:rPr lang="en-US" sz="2000" dirty="0">
                <a:latin typeface="Open Sans"/>
                <a:ea typeface="+mn-lt"/>
                <a:cs typeface="+mn-lt"/>
              </a:rPr>
              <a:t>modelización </a:t>
            </a:r>
          </a:p>
          <a:p>
            <a:pPr>
              <a:spcBef>
                <a:spcPts val="1000"/>
              </a:spcBef>
            </a:pPr>
            <a:r>
              <a:rPr lang="en-US" sz="2000" dirty="0">
                <a:latin typeface="Open Sans"/>
                <a:ea typeface="+mn-lt"/>
                <a:cs typeface="+mn-lt"/>
              </a:rPr>
              <a:t>OIT4: Obtenga una visión general de este curso de Modelización de la Energía y la Flexibilidad</a:t>
            </a:r>
            <a:endParaRPr lang="en-US" sz="2000" b="1" dirty="0">
              <a:latin typeface="Open Sans"/>
              <a:cs typeface="Calibri"/>
            </a:endParaRPr>
          </a:p>
        </p:txBody>
      </p:sp>
      <p:sp>
        <p:nvSpPr>
          <p:cNvPr id="11" name="Oval 10">
            <a:extLst>
              <a:ext uri="{FF2B5EF4-FFF2-40B4-BE49-F238E27FC236}">
                <a16:creationId xmlns:a16="http://schemas.microsoft.com/office/drawing/2014/main" id="{7917630A-6769-D349-871E-2418E7954E3E}"/>
              </a:ext>
            </a:extLst>
          </p:cNvPr>
          <p:cNvSpPr/>
          <p:nvPr/>
        </p:nvSpPr>
        <p:spPr>
          <a:xfrm>
            <a:off x="9640837" y="54084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2_Lecture1_Slide2.mp3" descr="Track2_Lecture1_Slide2.mp3">
            <a:hlinkClick r:id="" action="ppaction://media"/>
            <a:extLst>
              <a:ext uri="{FF2B5EF4-FFF2-40B4-BE49-F238E27FC236}">
                <a16:creationId xmlns:a16="http://schemas.microsoft.com/office/drawing/2014/main" id="{DB07BB00-A65B-ED47-898F-38FB4182385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726960" y="612205"/>
            <a:ext cx="812800" cy="812800"/>
          </a:xfrm>
          <a:prstGeom prst="rect">
            <a:avLst/>
          </a:prstGeom>
        </p:spPr>
      </p:pic>
    </p:spTree>
    <p:extLst>
      <p:ext uri="{BB962C8B-B14F-4D97-AF65-F5344CB8AC3E}">
        <p14:creationId xmlns:p14="http://schemas.microsoft.com/office/powerpoint/2010/main" val="423301814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82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8940687F-D932-47B2-AC62-223983333317}"/>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1.4.1 Enfoque del curso </a:t>
            </a:r>
          </a:p>
        </p:txBody>
      </p:sp>
      <p:sp>
        <p:nvSpPr>
          <p:cNvPr id="3" name="Title 10">
            <a:extLst>
              <a:ext uri="{FF2B5EF4-FFF2-40B4-BE49-F238E27FC236}">
                <a16:creationId xmlns:a16="http://schemas.microsoft.com/office/drawing/2014/main" id="{CF31A909-63D7-4AE0-89F9-809218C9F44C}"/>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1.4 Esquema del curso </a:t>
            </a:r>
          </a:p>
        </p:txBody>
      </p:sp>
      <p:graphicFrame>
        <p:nvGraphicFramePr>
          <p:cNvPr id="10" name="Diagram 10">
            <a:extLst>
              <a:ext uri="{FF2B5EF4-FFF2-40B4-BE49-F238E27FC236}">
                <a16:creationId xmlns:a16="http://schemas.microsoft.com/office/drawing/2014/main" id="{FFA0114C-7916-4883-9DAF-497583278792}"/>
              </a:ext>
            </a:extLst>
          </p:cNvPr>
          <p:cNvGraphicFramePr>
            <a:graphicFrameLocks noGrp="1"/>
          </p:cNvGraphicFramePr>
          <p:nvPr>
            <p:ph idx="1"/>
            <p:extLst>
              <p:ext uri="{D42A27DB-BD31-4B8C-83A1-F6EECF244321}">
                <p14:modId xmlns:p14="http://schemas.microsoft.com/office/powerpoint/2010/main" val="10826564"/>
              </p:ext>
            </p:extLst>
          </p:nvPr>
        </p:nvGraphicFramePr>
        <p:xfrm>
          <a:off x="2434086" y="3076455"/>
          <a:ext cx="7309450" cy="289922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41" name="Rectangle 40">
            <a:extLst>
              <a:ext uri="{FF2B5EF4-FFF2-40B4-BE49-F238E27FC236}">
                <a16:creationId xmlns:a16="http://schemas.microsoft.com/office/drawing/2014/main" id="{A6932134-7DE1-41B5-8A5B-B483F8F2A652}"/>
              </a:ext>
            </a:extLst>
          </p:cNvPr>
          <p:cNvSpPr/>
          <p:nvPr/>
        </p:nvSpPr>
        <p:spPr>
          <a:xfrm>
            <a:off x="887214" y="1986484"/>
            <a:ext cx="9654108" cy="707886"/>
          </a:xfrm>
          <a:prstGeom prst="rect">
            <a:avLst/>
          </a:prstGeom>
        </p:spPr>
        <p:txBody>
          <a:bodyPr wrap="square" lIns="91440" tIns="45720" rIns="91440" bIns="45720" anchor="t">
            <a:spAutoFit/>
          </a:bodyPr>
          <a:lstStyle/>
          <a:p>
            <a:pPr>
              <a:spcAft>
                <a:spcPts val="1200"/>
              </a:spcAft>
            </a:pPr>
            <a:r>
              <a:rPr lang="en-ZA" sz="2000" dirty="0">
                <a:latin typeface="Open Sans"/>
                <a:ea typeface="Open Sans" panose="020B0606030504020204" pitchFamily="34" charset="0"/>
                <a:cs typeface="Open Sans" panose="020B0606030504020204" pitchFamily="34" charset="0"/>
              </a:rPr>
              <a:t>Este curso introducirá la modelización de la energía y la flexibilidad y su uso para apoyar la elaboración de políticas. El curso se centrará en dos herramientas: OSeMOSYS y FlexTool.</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8" name="Oval 7">
            <a:extLst>
              <a:ext uri="{FF2B5EF4-FFF2-40B4-BE49-F238E27FC236}">
                <a16:creationId xmlns:a16="http://schemas.microsoft.com/office/drawing/2014/main" id="{EFBB3E69-DCE4-314A-8206-C62A6FCF1C0C}"/>
              </a:ext>
            </a:extLst>
          </p:cNvPr>
          <p:cNvSpPr/>
          <p:nvPr/>
        </p:nvSpPr>
        <p:spPr>
          <a:xfrm>
            <a:off x="7514585" y="77330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Track2_Lecture1_Slide20.mp3" descr="Track2_Lecture1_Slide20.mp3">
            <a:hlinkClick r:id="" action="ppaction://media"/>
            <a:extLst>
              <a:ext uri="{FF2B5EF4-FFF2-40B4-BE49-F238E27FC236}">
                <a16:creationId xmlns:a16="http://schemas.microsoft.com/office/drawing/2014/main" id="{77ADE004-C08C-2042-9CF2-9E96FD6BF51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7585950" y="844665"/>
            <a:ext cx="812800" cy="812800"/>
          </a:xfrm>
          <a:prstGeom prst="rect">
            <a:avLst/>
          </a:prstGeom>
        </p:spPr>
      </p:pic>
    </p:spTree>
    <p:extLst>
      <p:ext uri="{BB962C8B-B14F-4D97-AF65-F5344CB8AC3E}">
        <p14:creationId xmlns:p14="http://schemas.microsoft.com/office/powerpoint/2010/main" val="404770389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05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21</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20E7C9F4-C39A-42AD-AAC3-76FBE09D7CC1}"/>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1.4.2 Resultados de aprendizaje de OSeMOSYS  </a:t>
            </a:r>
          </a:p>
        </p:txBody>
      </p:sp>
      <p:sp>
        <p:nvSpPr>
          <p:cNvPr id="11" name="Title 10">
            <a:extLst>
              <a:ext uri="{FF2B5EF4-FFF2-40B4-BE49-F238E27FC236}">
                <a16:creationId xmlns:a16="http://schemas.microsoft.com/office/drawing/2014/main" id="{0FC0C29D-054D-43AD-8929-C76A7EC98C25}"/>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1.4 Esquema del curso </a:t>
            </a:r>
          </a:p>
        </p:txBody>
      </p:sp>
      <p:sp>
        <p:nvSpPr>
          <p:cNvPr id="7" name="Rectangle 6">
            <a:extLst>
              <a:ext uri="{FF2B5EF4-FFF2-40B4-BE49-F238E27FC236}">
                <a16:creationId xmlns:a16="http://schemas.microsoft.com/office/drawing/2014/main" id="{DCAD733D-CA84-45E1-9825-970F4EF6DFDD}"/>
              </a:ext>
            </a:extLst>
          </p:cNvPr>
          <p:cNvSpPr/>
          <p:nvPr/>
        </p:nvSpPr>
        <p:spPr>
          <a:xfrm>
            <a:off x="887214" y="1943352"/>
            <a:ext cx="9654108" cy="2708434"/>
          </a:xfrm>
          <a:prstGeom prst="rect">
            <a:avLst/>
          </a:prstGeom>
        </p:spPr>
        <p:txBody>
          <a:bodyPr wrap="square" lIns="91440" tIns="45720" rIns="91440" bIns="45720" anchor="t">
            <a:spAutoFit/>
          </a:bodyPr>
          <a:lstStyle/>
          <a:p>
            <a:pPr>
              <a:spcAft>
                <a:spcPts val="1200"/>
              </a:spcAft>
            </a:pPr>
            <a:r>
              <a:rPr lang="en-ZA" sz="2000" dirty="0">
                <a:solidFill>
                  <a:srgbClr val="000000"/>
                </a:solidFill>
                <a:latin typeface="Open Sans"/>
                <a:ea typeface="Open Sans" panose="020B0606030504020204" pitchFamily="34" charset="0"/>
                <a:cs typeface="Open Sans" panose="020B0606030504020204" pitchFamily="34" charset="0"/>
              </a:rPr>
              <a:t>Objetivos de la parte del curso OSeMOSYS: </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Comprender los principales procesos de conversión de energía en términos de necesidades de recursos, costes, rendimiento e impacto medioambiental</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Analizar cómo las configuraciones de sistemas energéticos alternativos se relacionan con la sostenibilidad e interactúan con los Objetivos de Desarrollo Sostenible y la seguridad energética</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Aprender a desarrollar un modelo OSeMOSYS y escenarios alternativos, trabajando con ejemplos</a:t>
            </a:r>
          </a:p>
        </p:txBody>
      </p:sp>
      <p:sp>
        <p:nvSpPr>
          <p:cNvPr id="8" name="Oval 7">
            <a:extLst>
              <a:ext uri="{FF2B5EF4-FFF2-40B4-BE49-F238E27FC236}">
                <a16:creationId xmlns:a16="http://schemas.microsoft.com/office/drawing/2014/main" id="{50D632A9-D337-A446-A761-EB9DAA89234F}"/>
              </a:ext>
            </a:extLst>
          </p:cNvPr>
          <p:cNvSpPr/>
          <p:nvPr/>
        </p:nvSpPr>
        <p:spPr>
          <a:xfrm>
            <a:off x="7598665" y="77330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2_Lecture1_Slide21.mp3" descr="Track2_Lecture1_Slide21.mp3">
            <a:hlinkClick r:id="" action="ppaction://media"/>
            <a:extLst>
              <a:ext uri="{FF2B5EF4-FFF2-40B4-BE49-F238E27FC236}">
                <a16:creationId xmlns:a16="http://schemas.microsoft.com/office/drawing/2014/main" id="{69D9BBB6-F25B-8247-9F3C-440B62016BB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70030" y="844665"/>
            <a:ext cx="812800" cy="812800"/>
          </a:xfrm>
          <a:prstGeom prst="rect">
            <a:avLst/>
          </a:prstGeom>
        </p:spPr>
      </p:pic>
    </p:spTree>
    <p:extLst>
      <p:ext uri="{BB962C8B-B14F-4D97-AF65-F5344CB8AC3E}">
        <p14:creationId xmlns:p14="http://schemas.microsoft.com/office/powerpoint/2010/main" val="283214665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34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22</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A0C963D5-E744-4F4F-85F6-02DB6E445BB1}"/>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1.4.3 Visión general de OSeMOSYS </a:t>
            </a:r>
          </a:p>
        </p:txBody>
      </p:sp>
      <p:sp>
        <p:nvSpPr>
          <p:cNvPr id="11" name="Title 10">
            <a:extLst>
              <a:ext uri="{FF2B5EF4-FFF2-40B4-BE49-F238E27FC236}">
                <a16:creationId xmlns:a16="http://schemas.microsoft.com/office/drawing/2014/main" id="{AE40826E-3528-4E41-B2FE-628261351E17}"/>
              </a:ext>
            </a:extLst>
          </p:cNvPr>
          <p:cNvSpPr txBox="1">
            <a:spLocks/>
          </p:cNvSpPr>
          <p:nvPr/>
        </p:nvSpPr>
        <p:spPr>
          <a:xfrm>
            <a:off x="887215" y="11897"/>
            <a:ext cx="3900916"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1.4 Esquema del curso </a:t>
            </a:r>
          </a:p>
        </p:txBody>
      </p:sp>
      <p:sp>
        <p:nvSpPr>
          <p:cNvPr id="13" name="TextBox 12">
            <a:extLst>
              <a:ext uri="{FF2B5EF4-FFF2-40B4-BE49-F238E27FC236}">
                <a16:creationId xmlns:a16="http://schemas.microsoft.com/office/drawing/2014/main" id="{E4504EF4-ED7B-44AF-8290-57F03BA76CD6}"/>
              </a:ext>
            </a:extLst>
          </p:cNvPr>
          <p:cNvSpPr txBox="1"/>
          <p:nvPr/>
        </p:nvSpPr>
        <p:spPr>
          <a:xfrm>
            <a:off x="1036213" y="6211286"/>
            <a:ext cx="457333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latin typeface="Open Sans"/>
                <a:cs typeface="Calibri"/>
              </a:rPr>
              <a:t>(Adaptado de Loffler et al. (2017), </a:t>
            </a:r>
            <a:r>
              <a:rPr lang="en-GB" sz="1000" dirty="0">
                <a:latin typeface="Open Sans"/>
                <a:cs typeface="Calibri"/>
                <a:hlinkClick r:id="rId6"/>
              </a:rPr>
              <a:t>imagen</a:t>
            </a:r>
            <a:r>
              <a:rPr lang="en-GB" sz="1000" dirty="0">
                <a:latin typeface="Open Sans"/>
                <a:cs typeface="Calibri"/>
              </a:rPr>
              <a:t>, con licencia </a:t>
            </a:r>
            <a:r>
              <a:rPr lang="en-GB" sz="1000" dirty="0">
                <a:latin typeface="Open Sans"/>
                <a:cs typeface="Calibri"/>
                <a:hlinkClick r:id="rId7"/>
              </a:rPr>
              <a:t>CC BY 4.0</a:t>
            </a:r>
            <a:r>
              <a:rPr lang="en-GB" sz="1000" dirty="0">
                <a:latin typeface="Open Sans"/>
                <a:cs typeface="Calibri"/>
              </a:rPr>
              <a:t>)</a:t>
            </a:r>
          </a:p>
        </p:txBody>
      </p:sp>
      <p:grpSp>
        <p:nvGrpSpPr>
          <p:cNvPr id="7" name="Group 6">
            <a:extLst>
              <a:ext uri="{FF2B5EF4-FFF2-40B4-BE49-F238E27FC236}">
                <a16:creationId xmlns:a16="http://schemas.microsoft.com/office/drawing/2014/main" id="{976B1976-EDD4-424F-94A2-D6248F810B41}"/>
              </a:ext>
            </a:extLst>
          </p:cNvPr>
          <p:cNvGrpSpPr/>
          <p:nvPr/>
        </p:nvGrpSpPr>
        <p:grpSpPr>
          <a:xfrm>
            <a:off x="1210487" y="1228450"/>
            <a:ext cx="9376492" cy="4982836"/>
            <a:chOff x="1007927" y="1036992"/>
            <a:chExt cx="9376492" cy="4982836"/>
          </a:xfrm>
        </p:grpSpPr>
        <p:sp>
          <p:nvSpPr>
            <p:cNvPr id="3" name="Rectangle 2">
              <a:extLst>
                <a:ext uri="{FF2B5EF4-FFF2-40B4-BE49-F238E27FC236}">
                  <a16:creationId xmlns:a16="http://schemas.microsoft.com/office/drawing/2014/main" id="{DE58ABE5-6020-4B9F-8F17-26940B014986}"/>
                </a:ext>
              </a:extLst>
            </p:cNvPr>
            <p:cNvSpPr/>
            <p:nvPr/>
          </p:nvSpPr>
          <p:spPr>
            <a:xfrm>
              <a:off x="1007927" y="5619718"/>
              <a:ext cx="9376492" cy="4001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Open Sans" panose="020B0606030504020204"/>
                </a:rPr>
                <a:t>Implementación básica de OSeMOSYS</a:t>
              </a:r>
            </a:p>
          </p:txBody>
        </p:sp>
        <p:sp>
          <p:nvSpPr>
            <p:cNvPr id="4" name="Rectangle 3">
              <a:extLst>
                <a:ext uri="{FF2B5EF4-FFF2-40B4-BE49-F238E27FC236}">
                  <a16:creationId xmlns:a16="http://schemas.microsoft.com/office/drawing/2014/main" id="{23A3A2EA-7DF4-4EE0-A519-9E29B638F8A4}"/>
                </a:ext>
              </a:extLst>
            </p:cNvPr>
            <p:cNvSpPr/>
            <p:nvPr/>
          </p:nvSpPr>
          <p:spPr>
            <a:xfrm>
              <a:off x="1007927" y="4836161"/>
              <a:ext cx="1250469" cy="706056"/>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latin typeface="Open Sans" panose="020B0606030504020204"/>
                </a:rPr>
                <a:t>Objetivo</a:t>
              </a:r>
            </a:p>
          </p:txBody>
        </p:sp>
        <p:sp>
          <p:nvSpPr>
            <p:cNvPr id="12" name="Rectangle 11">
              <a:extLst>
                <a:ext uri="{FF2B5EF4-FFF2-40B4-BE49-F238E27FC236}">
                  <a16:creationId xmlns:a16="http://schemas.microsoft.com/office/drawing/2014/main" id="{9B9601FE-90C6-4285-AF91-02D313A6F10F}"/>
                </a:ext>
              </a:extLst>
            </p:cNvPr>
            <p:cNvSpPr/>
            <p:nvPr/>
          </p:nvSpPr>
          <p:spPr>
            <a:xfrm>
              <a:off x="2364094" y="4839892"/>
              <a:ext cx="1250469" cy="706056"/>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latin typeface="Open Sans" panose="020B0606030504020204"/>
                </a:rPr>
                <a:t>Costes</a:t>
              </a:r>
            </a:p>
          </p:txBody>
        </p:sp>
        <p:sp>
          <p:nvSpPr>
            <p:cNvPr id="14" name="Rectangle 13">
              <a:extLst>
                <a:ext uri="{FF2B5EF4-FFF2-40B4-BE49-F238E27FC236}">
                  <a16:creationId xmlns:a16="http://schemas.microsoft.com/office/drawing/2014/main" id="{7026E4A7-B19C-4367-A927-808E116C236C}"/>
                </a:ext>
              </a:extLst>
            </p:cNvPr>
            <p:cNvSpPr/>
            <p:nvPr/>
          </p:nvSpPr>
          <p:spPr>
            <a:xfrm>
              <a:off x="3720261" y="4836161"/>
              <a:ext cx="1250469" cy="706056"/>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latin typeface="Open Sans" panose="020B0606030504020204"/>
                </a:rPr>
                <a:t>Almacenamiento</a:t>
              </a:r>
            </a:p>
          </p:txBody>
        </p:sp>
        <p:sp>
          <p:nvSpPr>
            <p:cNvPr id="15" name="Rectangle 14">
              <a:extLst>
                <a:ext uri="{FF2B5EF4-FFF2-40B4-BE49-F238E27FC236}">
                  <a16:creationId xmlns:a16="http://schemas.microsoft.com/office/drawing/2014/main" id="{2747D062-7DF2-48F8-96C0-4D75E0686303}"/>
                </a:ext>
              </a:extLst>
            </p:cNvPr>
            <p:cNvSpPr/>
            <p:nvPr/>
          </p:nvSpPr>
          <p:spPr>
            <a:xfrm>
              <a:off x="5076428" y="4837911"/>
              <a:ext cx="1250469" cy="706056"/>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latin typeface="Open Sans" panose="020B0606030504020204"/>
                </a:rPr>
                <a:t>Adecuación de la capacidad</a:t>
              </a:r>
            </a:p>
          </p:txBody>
        </p:sp>
        <p:sp>
          <p:nvSpPr>
            <p:cNvPr id="16" name="Rectangle 15">
              <a:extLst>
                <a:ext uri="{FF2B5EF4-FFF2-40B4-BE49-F238E27FC236}">
                  <a16:creationId xmlns:a16="http://schemas.microsoft.com/office/drawing/2014/main" id="{E96E3170-80A5-49A0-9F27-661EA2288140}"/>
                </a:ext>
              </a:extLst>
            </p:cNvPr>
            <p:cNvSpPr/>
            <p:nvPr/>
          </p:nvSpPr>
          <p:spPr>
            <a:xfrm>
              <a:off x="6432595" y="4839892"/>
              <a:ext cx="1250469" cy="706056"/>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latin typeface="Open Sans" panose="020B0606030504020204"/>
                </a:rPr>
                <a:t>Balance energético</a:t>
              </a:r>
              <a:endParaRPr lang="en-GB" dirty="0">
                <a:latin typeface="Open Sans" panose="020B0606030504020204"/>
              </a:endParaRPr>
            </a:p>
          </p:txBody>
        </p:sp>
        <p:sp>
          <p:nvSpPr>
            <p:cNvPr id="17" name="Rectangle 16">
              <a:extLst>
                <a:ext uri="{FF2B5EF4-FFF2-40B4-BE49-F238E27FC236}">
                  <a16:creationId xmlns:a16="http://schemas.microsoft.com/office/drawing/2014/main" id="{3BC546E2-13AE-452E-9602-D30419082F72}"/>
                </a:ext>
              </a:extLst>
            </p:cNvPr>
            <p:cNvSpPr/>
            <p:nvPr/>
          </p:nvSpPr>
          <p:spPr>
            <a:xfrm>
              <a:off x="7788762" y="4836161"/>
              <a:ext cx="1250469" cy="706056"/>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latin typeface="Open Sans" panose="020B0606030504020204"/>
                </a:rPr>
                <a:t>Restricciones</a:t>
              </a:r>
            </a:p>
          </p:txBody>
        </p:sp>
        <p:sp>
          <p:nvSpPr>
            <p:cNvPr id="18" name="Rectangle 17">
              <a:extLst>
                <a:ext uri="{FF2B5EF4-FFF2-40B4-BE49-F238E27FC236}">
                  <a16:creationId xmlns:a16="http://schemas.microsoft.com/office/drawing/2014/main" id="{89AF7DA6-62BF-4B40-83B0-76AC53EFE270}"/>
                </a:ext>
              </a:extLst>
            </p:cNvPr>
            <p:cNvSpPr/>
            <p:nvPr/>
          </p:nvSpPr>
          <p:spPr>
            <a:xfrm>
              <a:off x="9133950" y="4838426"/>
              <a:ext cx="1250469" cy="706056"/>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latin typeface="Open Sans" panose="020B0606030504020204"/>
                </a:rPr>
                <a:t>Emisiones</a:t>
              </a:r>
            </a:p>
          </p:txBody>
        </p:sp>
        <p:sp>
          <p:nvSpPr>
            <p:cNvPr id="19" name="Rectangle 18">
              <a:extLst>
                <a:ext uri="{FF2B5EF4-FFF2-40B4-BE49-F238E27FC236}">
                  <a16:creationId xmlns:a16="http://schemas.microsoft.com/office/drawing/2014/main" id="{0D9FFBB7-F338-457F-9278-BBC8ED99E6A8}"/>
                </a:ext>
              </a:extLst>
            </p:cNvPr>
            <p:cNvSpPr/>
            <p:nvPr/>
          </p:nvSpPr>
          <p:spPr>
            <a:xfrm>
              <a:off x="2364094" y="4109151"/>
              <a:ext cx="1250469" cy="672395"/>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atin typeface="Open Sans" panose="020B0606030504020204"/>
                </a:rPr>
                <a:t>Costes totales descontados</a:t>
              </a:r>
            </a:p>
          </p:txBody>
        </p:sp>
        <p:sp>
          <p:nvSpPr>
            <p:cNvPr id="20" name="Rectangle 19">
              <a:extLst>
                <a:ext uri="{FF2B5EF4-FFF2-40B4-BE49-F238E27FC236}">
                  <a16:creationId xmlns:a16="http://schemas.microsoft.com/office/drawing/2014/main" id="{4F9A50D7-1069-4D9F-86FB-B62498061121}"/>
                </a:ext>
              </a:extLst>
            </p:cNvPr>
            <p:cNvSpPr/>
            <p:nvPr/>
          </p:nvSpPr>
          <p:spPr>
            <a:xfrm>
              <a:off x="2364094" y="3337037"/>
              <a:ext cx="1250469" cy="70605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atin typeface="Open Sans" panose="020B0606030504020204"/>
                </a:rPr>
                <a:t>Costes de explotación</a:t>
              </a:r>
            </a:p>
          </p:txBody>
        </p:sp>
        <p:sp>
          <p:nvSpPr>
            <p:cNvPr id="21" name="Rectangle 20">
              <a:extLst>
                <a:ext uri="{FF2B5EF4-FFF2-40B4-BE49-F238E27FC236}">
                  <a16:creationId xmlns:a16="http://schemas.microsoft.com/office/drawing/2014/main" id="{3CC23226-245C-403E-A201-48ACC6873455}"/>
                </a:ext>
              </a:extLst>
            </p:cNvPr>
            <p:cNvSpPr/>
            <p:nvPr/>
          </p:nvSpPr>
          <p:spPr>
            <a:xfrm>
              <a:off x="2364094" y="2562835"/>
              <a:ext cx="1250469" cy="70605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atin typeface="Open Sans" panose="020B0606030504020204"/>
                </a:rPr>
                <a:t>Costes de capital</a:t>
              </a:r>
            </a:p>
          </p:txBody>
        </p:sp>
        <p:sp>
          <p:nvSpPr>
            <p:cNvPr id="22" name="Rectangle 21">
              <a:extLst>
                <a:ext uri="{FF2B5EF4-FFF2-40B4-BE49-F238E27FC236}">
                  <a16:creationId xmlns:a16="http://schemas.microsoft.com/office/drawing/2014/main" id="{5C7AFDCC-DA1E-42ED-8B83-0B5C08141C13}"/>
                </a:ext>
              </a:extLst>
            </p:cNvPr>
            <p:cNvSpPr/>
            <p:nvPr/>
          </p:nvSpPr>
          <p:spPr>
            <a:xfrm>
              <a:off x="2364093" y="1798433"/>
              <a:ext cx="1250469" cy="70605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atin typeface="Open Sans" panose="020B0606030504020204"/>
                </a:rPr>
                <a:t>Valor de salvamento</a:t>
              </a:r>
            </a:p>
          </p:txBody>
        </p:sp>
        <p:sp>
          <p:nvSpPr>
            <p:cNvPr id="23" name="Rectangle 22">
              <a:extLst>
                <a:ext uri="{FF2B5EF4-FFF2-40B4-BE49-F238E27FC236}">
                  <a16:creationId xmlns:a16="http://schemas.microsoft.com/office/drawing/2014/main" id="{0E819B56-9584-4961-B96F-276D7BAE4C43}"/>
                </a:ext>
              </a:extLst>
            </p:cNvPr>
            <p:cNvSpPr/>
            <p:nvPr/>
          </p:nvSpPr>
          <p:spPr>
            <a:xfrm>
              <a:off x="5076428" y="4091277"/>
              <a:ext cx="1250469" cy="70605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atin typeface="Open Sans" panose="020B0606030504020204"/>
                </a:rPr>
                <a:t>Adecuación de los cortes de tiempo</a:t>
              </a:r>
            </a:p>
          </p:txBody>
        </p:sp>
        <p:sp>
          <p:nvSpPr>
            <p:cNvPr id="24" name="Rectangle 23">
              <a:extLst>
                <a:ext uri="{FF2B5EF4-FFF2-40B4-BE49-F238E27FC236}">
                  <a16:creationId xmlns:a16="http://schemas.microsoft.com/office/drawing/2014/main" id="{624D00C2-75A5-4F08-8131-1409C9EA1D08}"/>
                </a:ext>
              </a:extLst>
            </p:cNvPr>
            <p:cNvSpPr/>
            <p:nvPr/>
          </p:nvSpPr>
          <p:spPr>
            <a:xfrm>
              <a:off x="5070938" y="3314812"/>
              <a:ext cx="1250469" cy="70605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atin typeface="Open Sans" panose="020B0606030504020204"/>
                </a:rPr>
                <a:t>Adecuación anual</a:t>
              </a:r>
            </a:p>
          </p:txBody>
        </p:sp>
        <p:sp>
          <p:nvSpPr>
            <p:cNvPr id="25" name="Rectangle 24">
              <a:extLst>
                <a:ext uri="{FF2B5EF4-FFF2-40B4-BE49-F238E27FC236}">
                  <a16:creationId xmlns:a16="http://schemas.microsoft.com/office/drawing/2014/main" id="{4EDE79A9-6958-47F6-A4E8-0EB533D5296D}"/>
                </a:ext>
              </a:extLst>
            </p:cNvPr>
            <p:cNvSpPr/>
            <p:nvPr/>
          </p:nvSpPr>
          <p:spPr>
            <a:xfrm>
              <a:off x="6432594" y="4075672"/>
              <a:ext cx="1250469" cy="70605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atin typeface="Open Sans" panose="020B0606030504020204"/>
                </a:rPr>
                <a:t>Balance energético en el tiempo</a:t>
              </a:r>
            </a:p>
          </p:txBody>
        </p:sp>
        <p:sp>
          <p:nvSpPr>
            <p:cNvPr id="26" name="Rectangle 25">
              <a:extLst>
                <a:ext uri="{FF2B5EF4-FFF2-40B4-BE49-F238E27FC236}">
                  <a16:creationId xmlns:a16="http://schemas.microsoft.com/office/drawing/2014/main" id="{95C5369D-B232-45AA-8B70-BE33894714B6}"/>
                </a:ext>
              </a:extLst>
            </p:cNvPr>
            <p:cNvSpPr/>
            <p:nvPr/>
          </p:nvSpPr>
          <p:spPr>
            <a:xfrm>
              <a:off x="6432593" y="3314812"/>
              <a:ext cx="1250469" cy="70605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atin typeface="Open Sans" panose="020B0606030504020204"/>
                </a:rPr>
                <a:t>Balance energético anual</a:t>
              </a:r>
            </a:p>
          </p:txBody>
        </p:sp>
        <p:sp>
          <p:nvSpPr>
            <p:cNvPr id="27" name="Rectangle 26">
              <a:extLst>
                <a:ext uri="{FF2B5EF4-FFF2-40B4-BE49-F238E27FC236}">
                  <a16:creationId xmlns:a16="http://schemas.microsoft.com/office/drawing/2014/main" id="{35910500-352C-4BD9-AEF1-CA17755EC07B}"/>
                </a:ext>
              </a:extLst>
            </p:cNvPr>
            <p:cNvSpPr/>
            <p:nvPr/>
          </p:nvSpPr>
          <p:spPr>
            <a:xfrm>
              <a:off x="7788762" y="4075672"/>
              <a:ext cx="1250469" cy="70605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atin typeface="Open Sans" panose="020B0606030504020204"/>
                </a:rPr>
                <a:t>Capacidad total</a:t>
              </a:r>
            </a:p>
          </p:txBody>
        </p:sp>
        <p:sp>
          <p:nvSpPr>
            <p:cNvPr id="28" name="Rectangle 27">
              <a:extLst>
                <a:ext uri="{FF2B5EF4-FFF2-40B4-BE49-F238E27FC236}">
                  <a16:creationId xmlns:a16="http://schemas.microsoft.com/office/drawing/2014/main" id="{39934864-C0B7-4A9B-AD14-6280B80C65E3}"/>
                </a:ext>
              </a:extLst>
            </p:cNvPr>
            <p:cNvSpPr/>
            <p:nvPr/>
          </p:nvSpPr>
          <p:spPr>
            <a:xfrm>
              <a:off x="7788762" y="3314812"/>
              <a:ext cx="1250469" cy="70605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atin typeface="Open Sans" panose="020B0606030504020204"/>
                </a:rPr>
                <a:t>Nueva capacidad</a:t>
              </a:r>
            </a:p>
          </p:txBody>
        </p:sp>
        <p:sp>
          <p:nvSpPr>
            <p:cNvPr id="29" name="Rectangle 28">
              <a:extLst>
                <a:ext uri="{FF2B5EF4-FFF2-40B4-BE49-F238E27FC236}">
                  <a16:creationId xmlns:a16="http://schemas.microsoft.com/office/drawing/2014/main" id="{BC41FA0F-DF71-48CF-9C8F-7FC7D0F96E0D}"/>
                </a:ext>
              </a:extLst>
            </p:cNvPr>
            <p:cNvSpPr/>
            <p:nvPr/>
          </p:nvSpPr>
          <p:spPr>
            <a:xfrm>
              <a:off x="7788165" y="2550592"/>
              <a:ext cx="1250469" cy="70605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atin typeface="Open Sans" panose="020B0606030504020204"/>
                </a:rPr>
                <a:t>Actividad total</a:t>
              </a:r>
            </a:p>
          </p:txBody>
        </p:sp>
        <p:sp>
          <p:nvSpPr>
            <p:cNvPr id="30" name="Rectangle 29">
              <a:extLst>
                <a:ext uri="{FF2B5EF4-FFF2-40B4-BE49-F238E27FC236}">
                  <a16:creationId xmlns:a16="http://schemas.microsoft.com/office/drawing/2014/main" id="{A9D9F33A-E757-4C9F-A2FD-9C868F5F54D7}"/>
                </a:ext>
              </a:extLst>
            </p:cNvPr>
            <p:cNvSpPr/>
            <p:nvPr/>
          </p:nvSpPr>
          <p:spPr>
            <a:xfrm>
              <a:off x="7788164" y="1786371"/>
              <a:ext cx="1250469" cy="70605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atin typeface="Open Sans" panose="020B0606030504020204"/>
                </a:rPr>
                <a:t>Actividad anual</a:t>
              </a:r>
            </a:p>
          </p:txBody>
        </p:sp>
        <p:sp>
          <p:nvSpPr>
            <p:cNvPr id="31" name="Rectangle 30">
              <a:extLst>
                <a:ext uri="{FF2B5EF4-FFF2-40B4-BE49-F238E27FC236}">
                  <a16:creationId xmlns:a16="http://schemas.microsoft.com/office/drawing/2014/main" id="{95C4BE51-EC9F-4D00-BC67-9BBFBB4C8FA7}"/>
                </a:ext>
              </a:extLst>
            </p:cNvPr>
            <p:cNvSpPr/>
            <p:nvPr/>
          </p:nvSpPr>
          <p:spPr>
            <a:xfrm>
              <a:off x="7788164" y="1036992"/>
              <a:ext cx="1250469" cy="70605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atin typeface="Open Sans" panose="020B0606030504020204"/>
                </a:rPr>
                <a:t>Margen de reserva</a:t>
              </a:r>
            </a:p>
          </p:txBody>
        </p:sp>
      </p:grpSp>
      <p:sp>
        <p:nvSpPr>
          <p:cNvPr id="32" name="Oval 31">
            <a:extLst>
              <a:ext uri="{FF2B5EF4-FFF2-40B4-BE49-F238E27FC236}">
                <a16:creationId xmlns:a16="http://schemas.microsoft.com/office/drawing/2014/main" id="{83D04064-AB35-4742-A0AA-2BFBB4E650F7}"/>
              </a:ext>
            </a:extLst>
          </p:cNvPr>
          <p:cNvSpPr/>
          <p:nvPr/>
        </p:nvSpPr>
        <p:spPr>
          <a:xfrm>
            <a:off x="4859789" y="20264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Track2_Lecture1_Slide22.mp3" descr="Track2_Lecture1_Slide22.mp3">
            <a:hlinkClick r:id="" action="ppaction://media"/>
            <a:extLst>
              <a:ext uri="{FF2B5EF4-FFF2-40B4-BE49-F238E27FC236}">
                <a16:creationId xmlns:a16="http://schemas.microsoft.com/office/drawing/2014/main" id="{DF7EA91F-FA59-9948-B74F-C44B041E521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931154" y="283952"/>
            <a:ext cx="812800" cy="812800"/>
          </a:xfrm>
          <a:prstGeom prst="rect">
            <a:avLst/>
          </a:prstGeom>
        </p:spPr>
      </p:pic>
    </p:spTree>
    <p:extLst>
      <p:ext uri="{BB962C8B-B14F-4D97-AF65-F5344CB8AC3E}">
        <p14:creationId xmlns:p14="http://schemas.microsoft.com/office/powerpoint/2010/main" val="139950760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164"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23</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719454D-F154-4623-87A1-5C8A8D35B8D6}"/>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1.4.4 Esquema de FlexTool</a:t>
            </a:r>
          </a:p>
        </p:txBody>
      </p:sp>
      <p:sp>
        <p:nvSpPr>
          <p:cNvPr id="9" name="Content Placeholder 8">
            <a:extLst>
              <a:ext uri="{FF2B5EF4-FFF2-40B4-BE49-F238E27FC236}">
                <a16:creationId xmlns:a16="http://schemas.microsoft.com/office/drawing/2014/main" id="{9000B572-D90A-48C3-BAE8-8A9117AF3360}"/>
              </a:ext>
            </a:extLst>
          </p:cNvPr>
          <p:cNvSpPr>
            <a:spLocks noGrp="1"/>
          </p:cNvSpPr>
          <p:nvPr>
            <p:ph idx="1"/>
          </p:nvPr>
        </p:nvSpPr>
        <p:spPr>
          <a:xfrm>
            <a:off x="838200" y="1825625"/>
            <a:ext cx="5705475" cy="4351338"/>
          </a:xfrm>
        </p:spPr>
        <p:txBody>
          <a:bodyPr vert="horz" lIns="91440" tIns="45720" rIns="91440" bIns="45720" rtlCol="0" anchor="t">
            <a:normAutofit/>
          </a:bodyPr>
          <a:lstStyle/>
          <a:p>
            <a:r>
              <a:rPr lang="en-GB" sz="2000" dirty="0">
                <a:latin typeface="Open Sans"/>
                <a:ea typeface="Open Sans" panose="020B0606030504020204" pitchFamily="34" charset="0"/>
                <a:cs typeface="Open Sans" panose="020B0606030504020204" pitchFamily="34" charset="0"/>
              </a:rPr>
              <a:t>Resultados del aprendizaje de FlexTool:</a:t>
            </a:r>
          </a:p>
          <a:p>
            <a:pPr lvl="1"/>
            <a:r>
              <a:rPr lang="en-GB" sz="2000" dirty="0">
                <a:latin typeface="Open Sans"/>
                <a:ea typeface="Open Sans" panose="020B0606030504020204" pitchFamily="34" charset="0"/>
                <a:cs typeface="Open Sans" panose="020B0606030504020204" pitchFamily="34" charset="0"/>
              </a:rPr>
              <a:t>Comprender el reto de integrar las energías renovables en el sistema eléctrico.</a:t>
            </a:r>
          </a:p>
          <a:p>
            <a:pPr lvl="1"/>
            <a:r>
              <a:rPr lang="en-GB" sz="2000" dirty="0">
                <a:latin typeface="Open Sans"/>
                <a:ea typeface="Open Sans" panose="020B0606030504020204" pitchFamily="34" charset="0"/>
                <a:cs typeface="Open Sans" panose="020B0606030504020204" pitchFamily="34" charset="0"/>
              </a:rPr>
              <a:t>Comprender el valor de la flexibilidad en el sistema eléctrico.</a:t>
            </a:r>
          </a:p>
          <a:p>
            <a:pPr lvl="1"/>
            <a:r>
              <a:rPr lang="en-GB" sz="2000" dirty="0">
                <a:latin typeface="Open Sans"/>
                <a:ea typeface="Open Sans" panose="020B0606030504020204" pitchFamily="34" charset="0"/>
                <a:cs typeface="Open Sans" panose="020B0606030504020204" pitchFamily="34" charset="0"/>
              </a:rPr>
              <a:t>Comprender la metodología del modelo FlexTool.</a:t>
            </a:r>
          </a:p>
          <a:p>
            <a:pPr lvl="1"/>
            <a:r>
              <a:rPr lang="en-GB" sz="2000" dirty="0">
                <a:latin typeface="Open Sans"/>
                <a:ea typeface="Open Sans" panose="020B0606030504020204" pitchFamily="34" charset="0"/>
                <a:cs typeface="Open Sans" panose="020B0606030504020204" pitchFamily="34" charset="0"/>
              </a:rPr>
              <a:t>Cómo diseñar una evaluación de la flexibilidad con FlexTool.</a:t>
            </a:r>
          </a:p>
          <a:p>
            <a:pPr lvl="1"/>
            <a:r>
              <a:rPr lang="en-GB" sz="2000" dirty="0">
                <a:latin typeface="Open Sans"/>
                <a:ea typeface="Open Sans" panose="020B0606030504020204" pitchFamily="34" charset="0"/>
                <a:cs typeface="Open Sans" panose="020B0606030504020204" pitchFamily="34" charset="0"/>
              </a:rPr>
              <a:t>Cómo aumentar la flexibilidad de un sistema. Por ejemplo, con el uso de energía para vehículos eléctricos o de hidrógeno.</a:t>
            </a:r>
          </a:p>
        </p:txBody>
      </p:sp>
      <p:sp>
        <p:nvSpPr>
          <p:cNvPr id="11" name="Title 10">
            <a:extLst>
              <a:ext uri="{FF2B5EF4-FFF2-40B4-BE49-F238E27FC236}">
                <a16:creationId xmlns:a16="http://schemas.microsoft.com/office/drawing/2014/main" id="{6E25F746-BE87-4F0B-A066-883D5FCBB9DA}"/>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1.4 Esquema del curso </a:t>
            </a:r>
          </a:p>
        </p:txBody>
      </p:sp>
      <p:pic>
        <p:nvPicPr>
          <p:cNvPr id="7" name="Picture 6" descr="A picture containing text, clipart&#10;&#10;Description automatically generated">
            <a:extLst>
              <a:ext uri="{FF2B5EF4-FFF2-40B4-BE49-F238E27FC236}">
                <a16:creationId xmlns:a16="http://schemas.microsoft.com/office/drawing/2014/main" id="{210EA3A7-98B7-0A4F-8237-8F2C9FAF28D4}"/>
              </a:ext>
            </a:extLst>
          </p:cNvPr>
          <p:cNvPicPr>
            <a:picLocks noChangeAspect="1"/>
          </p:cNvPicPr>
          <p:nvPr/>
        </p:nvPicPr>
        <p:blipFill>
          <a:blip r:embed="rId6"/>
          <a:stretch>
            <a:fillRect/>
          </a:stretch>
        </p:blipFill>
        <p:spPr>
          <a:xfrm>
            <a:off x="7105135" y="2744463"/>
            <a:ext cx="3885210" cy="1369074"/>
          </a:xfrm>
          <a:prstGeom prst="rect">
            <a:avLst/>
          </a:prstGeom>
        </p:spPr>
      </p:pic>
      <p:sp>
        <p:nvSpPr>
          <p:cNvPr id="8" name="Oval 7">
            <a:extLst>
              <a:ext uri="{FF2B5EF4-FFF2-40B4-BE49-F238E27FC236}">
                <a16:creationId xmlns:a16="http://schemas.microsoft.com/office/drawing/2014/main" id="{153BE285-A1E4-6244-93FB-C5ECB83FA5C7}"/>
              </a:ext>
            </a:extLst>
          </p:cNvPr>
          <p:cNvSpPr/>
          <p:nvPr/>
        </p:nvSpPr>
        <p:spPr>
          <a:xfrm>
            <a:off x="7598665" y="77330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2_Lecture1_Slide23.mp3" descr="Track2_Lecture1_Slide23.mp3">
            <a:hlinkClick r:id="" action="ppaction://media"/>
            <a:extLst>
              <a:ext uri="{FF2B5EF4-FFF2-40B4-BE49-F238E27FC236}">
                <a16:creationId xmlns:a16="http://schemas.microsoft.com/office/drawing/2014/main" id="{003B2168-A23A-8443-8C3F-D5B6C9BA7DB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70030" y="844665"/>
            <a:ext cx="812800" cy="812800"/>
          </a:xfrm>
          <a:prstGeom prst="rect">
            <a:avLst/>
          </a:prstGeom>
        </p:spPr>
      </p:pic>
    </p:spTree>
    <p:extLst>
      <p:ext uri="{BB962C8B-B14F-4D97-AF65-F5344CB8AC3E}">
        <p14:creationId xmlns:p14="http://schemas.microsoft.com/office/powerpoint/2010/main" val="295223306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20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2088"/>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24</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23C18A49-8C6D-4875-A379-745FACC0F575}"/>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1.4.5 Estructura del curso FlexTool</a:t>
            </a:r>
          </a:p>
        </p:txBody>
      </p:sp>
      <p:sp>
        <p:nvSpPr>
          <p:cNvPr id="7" name="Rounded Rectangle 6">
            <a:extLst>
              <a:ext uri="{FF2B5EF4-FFF2-40B4-BE49-F238E27FC236}">
                <a16:creationId xmlns:a16="http://schemas.microsoft.com/office/drawing/2014/main" id="{39E37663-88A0-5949-A57B-D77BA7DAA8AA}"/>
              </a:ext>
            </a:extLst>
          </p:cNvPr>
          <p:cNvSpPr/>
          <p:nvPr/>
        </p:nvSpPr>
        <p:spPr>
          <a:xfrm>
            <a:off x="1042988" y="1951572"/>
            <a:ext cx="2443162" cy="11430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t>¿Cómo integrar las energías renovables en el sistema eléctrico?</a:t>
            </a:r>
          </a:p>
        </p:txBody>
      </p:sp>
      <p:sp>
        <p:nvSpPr>
          <p:cNvPr id="10" name="Rounded Rectangle 9">
            <a:extLst>
              <a:ext uri="{FF2B5EF4-FFF2-40B4-BE49-F238E27FC236}">
                <a16:creationId xmlns:a16="http://schemas.microsoft.com/office/drawing/2014/main" id="{17A9909F-6805-0640-BF2E-C20F0E701B78}"/>
              </a:ext>
            </a:extLst>
          </p:cNvPr>
          <p:cNvSpPr/>
          <p:nvPr/>
        </p:nvSpPr>
        <p:spPr>
          <a:xfrm>
            <a:off x="3838576" y="1951572"/>
            <a:ext cx="2443162" cy="11430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t>¿Cuál es el valor de la flexibilidad en el sistema eléctrico?</a:t>
            </a:r>
          </a:p>
        </p:txBody>
      </p:sp>
      <p:sp>
        <p:nvSpPr>
          <p:cNvPr id="12" name="Rounded Rectangle 11">
            <a:extLst>
              <a:ext uri="{FF2B5EF4-FFF2-40B4-BE49-F238E27FC236}">
                <a16:creationId xmlns:a16="http://schemas.microsoft.com/office/drawing/2014/main" id="{98D653B6-049C-5C42-977C-492AFA39741D}"/>
              </a:ext>
            </a:extLst>
          </p:cNvPr>
          <p:cNvSpPr/>
          <p:nvPr/>
        </p:nvSpPr>
        <p:spPr>
          <a:xfrm>
            <a:off x="6634164" y="1951572"/>
            <a:ext cx="2443162" cy="11430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t>¿Qué fuentes de flexibilidad existen tanto en la demanda como en la oferta?</a:t>
            </a:r>
          </a:p>
        </p:txBody>
      </p:sp>
      <p:sp>
        <p:nvSpPr>
          <p:cNvPr id="13" name="Rounded Rectangle 12">
            <a:extLst>
              <a:ext uri="{FF2B5EF4-FFF2-40B4-BE49-F238E27FC236}">
                <a16:creationId xmlns:a16="http://schemas.microsoft.com/office/drawing/2014/main" id="{4CDAC0ED-35C4-F04D-A24C-1286BDA8DA04}"/>
              </a:ext>
            </a:extLst>
          </p:cNvPr>
          <p:cNvSpPr/>
          <p:nvPr/>
        </p:nvSpPr>
        <p:spPr>
          <a:xfrm>
            <a:off x="1042988" y="3429000"/>
            <a:ext cx="2443162" cy="1143000"/>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a:t>¿Qué supuestos y bloques de construcción componen </a:t>
            </a:r>
            <a:r>
              <a:rPr lang="en-US" err="1"/>
              <a:t>FlexTool</a:t>
            </a:r>
            <a:r>
              <a:rPr lang="en-US"/>
              <a:t>?</a:t>
            </a:r>
          </a:p>
        </p:txBody>
      </p:sp>
      <p:sp>
        <p:nvSpPr>
          <p:cNvPr id="14" name="Rounded Rectangle 13">
            <a:extLst>
              <a:ext uri="{FF2B5EF4-FFF2-40B4-BE49-F238E27FC236}">
                <a16:creationId xmlns:a16="http://schemas.microsoft.com/office/drawing/2014/main" id="{93A53B77-4D4A-8B45-BEE3-B983C52ACC2A}"/>
              </a:ext>
            </a:extLst>
          </p:cNvPr>
          <p:cNvSpPr/>
          <p:nvPr/>
        </p:nvSpPr>
        <p:spPr>
          <a:xfrm>
            <a:off x="3838576" y="3429000"/>
            <a:ext cx="2443162" cy="1143000"/>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a:t>¿Cómo calcula </a:t>
            </a:r>
            <a:r>
              <a:rPr lang="en-US" err="1"/>
              <a:t>FlexTool </a:t>
            </a:r>
            <a:r>
              <a:rPr lang="en-US"/>
              <a:t>las soluciones?</a:t>
            </a:r>
          </a:p>
        </p:txBody>
      </p:sp>
      <p:sp>
        <p:nvSpPr>
          <p:cNvPr id="15" name="Rounded Rectangle 14">
            <a:extLst>
              <a:ext uri="{FF2B5EF4-FFF2-40B4-BE49-F238E27FC236}">
                <a16:creationId xmlns:a16="http://schemas.microsoft.com/office/drawing/2014/main" id="{819F1A1B-C84C-774C-9A94-4E176791097F}"/>
              </a:ext>
            </a:extLst>
          </p:cNvPr>
          <p:cNvSpPr/>
          <p:nvPr/>
        </p:nvSpPr>
        <p:spPr>
          <a:xfrm>
            <a:off x="6634164" y="3429000"/>
            <a:ext cx="2443162" cy="1143000"/>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a:t>¿Cómo se investiga la flexibilidad en un estudio de casos?</a:t>
            </a:r>
          </a:p>
        </p:txBody>
      </p:sp>
      <p:sp>
        <p:nvSpPr>
          <p:cNvPr id="16" name="Rounded Rectangle 15">
            <a:extLst>
              <a:ext uri="{FF2B5EF4-FFF2-40B4-BE49-F238E27FC236}">
                <a16:creationId xmlns:a16="http://schemas.microsoft.com/office/drawing/2014/main" id="{EA5B2FBD-79B2-7C45-AF97-987EFD86F888}"/>
              </a:ext>
            </a:extLst>
          </p:cNvPr>
          <p:cNvSpPr/>
          <p:nvPr/>
        </p:nvSpPr>
        <p:spPr>
          <a:xfrm>
            <a:off x="1042988" y="4906428"/>
            <a:ext cx="2443162" cy="1143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Cómo modificar los datos de entrada para realizar estudios de casos de flexibilidad diferentes</a:t>
            </a:r>
          </a:p>
        </p:txBody>
      </p:sp>
      <p:sp>
        <p:nvSpPr>
          <p:cNvPr id="17" name="Rounded Rectangle 16">
            <a:extLst>
              <a:ext uri="{FF2B5EF4-FFF2-40B4-BE49-F238E27FC236}">
                <a16:creationId xmlns:a16="http://schemas.microsoft.com/office/drawing/2014/main" id="{EABC7460-CA44-454E-8820-A1C25A03ACDB}"/>
              </a:ext>
            </a:extLst>
          </p:cNvPr>
          <p:cNvSpPr/>
          <p:nvPr/>
        </p:nvSpPr>
        <p:spPr>
          <a:xfrm>
            <a:off x="3838576" y="4906428"/>
            <a:ext cx="2443162" cy="1143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Cómo aumentar la flexibilidad de un sistema</a:t>
            </a:r>
          </a:p>
        </p:txBody>
      </p:sp>
      <p:sp>
        <p:nvSpPr>
          <p:cNvPr id="18" name="Rounded Rectangle 17">
            <a:extLst>
              <a:ext uri="{FF2B5EF4-FFF2-40B4-BE49-F238E27FC236}">
                <a16:creationId xmlns:a16="http://schemas.microsoft.com/office/drawing/2014/main" id="{FB403338-73B1-2349-9E2B-88EC37DBAA63}"/>
              </a:ext>
            </a:extLst>
          </p:cNvPr>
          <p:cNvSpPr/>
          <p:nvPr/>
        </p:nvSpPr>
        <p:spPr>
          <a:xfrm>
            <a:off x="6634164" y="4906428"/>
            <a:ext cx="2443162" cy="1143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t>Red de </a:t>
            </a:r>
            <a:r>
              <a:rPr lang="en-US"/>
              <a:t>energía para vehículos eléctricos, hidrógeno </a:t>
            </a:r>
            <a:r>
              <a:rPr lang="en-US" dirty="0"/>
              <a:t>y calor.</a:t>
            </a:r>
          </a:p>
        </p:txBody>
      </p:sp>
      <p:cxnSp>
        <p:nvCxnSpPr>
          <p:cNvPr id="24" name="Straight Arrow Connector 23">
            <a:extLst>
              <a:ext uri="{FF2B5EF4-FFF2-40B4-BE49-F238E27FC236}">
                <a16:creationId xmlns:a16="http://schemas.microsoft.com/office/drawing/2014/main" id="{979E9F95-0BDA-0D46-8DC7-6204F4C65C78}"/>
              </a:ext>
            </a:extLst>
          </p:cNvPr>
          <p:cNvCxnSpPr>
            <a:cxnSpLocks/>
          </p:cNvCxnSpPr>
          <p:nvPr/>
        </p:nvCxnSpPr>
        <p:spPr>
          <a:xfrm>
            <a:off x="3486150" y="4000500"/>
            <a:ext cx="352426" cy="0"/>
          </a:xfrm>
          <a:prstGeom prst="straightConnector1">
            <a:avLst/>
          </a:prstGeom>
          <a:ln>
            <a:tailEnd type="triangle"/>
          </a:ln>
        </p:spPr>
        <p:style>
          <a:lnRef idx="3">
            <a:schemeClr val="lt1"/>
          </a:lnRef>
          <a:fillRef idx="1">
            <a:schemeClr val="accent6"/>
          </a:fillRef>
          <a:effectRef idx="1">
            <a:schemeClr val="accent6"/>
          </a:effectRef>
          <a:fontRef idx="minor">
            <a:schemeClr val="lt1"/>
          </a:fontRef>
        </p:style>
      </p:cxnSp>
      <p:cxnSp>
        <p:nvCxnSpPr>
          <p:cNvPr id="25" name="Straight Arrow Connector 24">
            <a:extLst>
              <a:ext uri="{FF2B5EF4-FFF2-40B4-BE49-F238E27FC236}">
                <a16:creationId xmlns:a16="http://schemas.microsoft.com/office/drawing/2014/main" id="{074BFA63-FC5D-C14E-9AEC-3D87FF475441}"/>
              </a:ext>
            </a:extLst>
          </p:cNvPr>
          <p:cNvCxnSpPr>
            <a:cxnSpLocks/>
          </p:cNvCxnSpPr>
          <p:nvPr/>
        </p:nvCxnSpPr>
        <p:spPr>
          <a:xfrm>
            <a:off x="6281738" y="3989922"/>
            <a:ext cx="352426" cy="0"/>
          </a:xfrm>
          <a:prstGeom prst="straightConnector1">
            <a:avLst/>
          </a:prstGeom>
          <a:ln>
            <a:tailEnd type="triangle"/>
          </a:ln>
        </p:spPr>
        <p:style>
          <a:lnRef idx="3">
            <a:schemeClr val="lt1"/>
          </a:lnRef>
          <a:fillRef idx="1">
            <a:schemeClr val="accent6"/>
          </a:fillRef>
          <a:effectRef idx="1">
            <a:schemeClr val="accent6"/>
          </a:effectRef>
          <a:fontRef idx="minor">
            <a:schemeClr val="lt1"/>
          </a:fontRef>
        </p:style>
      </p:cxnSp>
      <p:cxnSp>
        <p:nvCxnSpPr>
          <p:cNvPr id="26" name="Straight Arrow Connector 25">
            <a:extLst>
              <a:ext uri="{FF2B5EF4-FFF2-40B4-BE49-F238E27FC236}">
                <a16:creationId xmlns:a16="http://schemas.microsoft.com/office/drawing/2014/main" id="{8D3AEC35-2C27-8443-AFB0-A628661544FC}"/>
              </a:ext>
            </a:extLst>
          </p:cNvPr>
          <p:cNvCxnSpPr>
            <a:cxnSpLocks/>
          </p:cNvCxnSpPr>
          <p:nvPr/>
        </p:nvCxnSpPr>
        <p:spPr>
          <a:xfrm>
            <a:off x="6281738" y="5462587"/>
            <a:ext cx="352426" cy="0"/>
          </a:xfrm>
          <a:prstGeom prst="straightConnector1">
            <a:avLst/>
          </a:prstGeom>
          <a:ln w="57150">
            <a:tailEnd type="triangle"/>
          </a:ln>
        </p:spPr>
        <p:style>
          <a:lnRef idx="3">
            <a:schemeClr val="accent5"/>
          </a:lnRef>
          <a:fillRef idx="0">
            <a:schemeClr val="accent5"/>
          </a:fillRef>
          <a:effectRef idx="2">
            <a:schemeClr val="accent5"/>
          </a:effectRef>
          <a:fontRef idx="minor">
            <a:schemeClr val="tx1"/>
          </a:fontRef>
        </p:style>
      </p:cxnSp>
      <p:cxnSp>
        <p:nvCxnSpPr>
          <p:cNvPr id="27" name="Straight Arrow Connector 26">
            <a:extLst>
              <a:ext uri="{FF2B5EF4-FFF2-40B4-BE49-F238E27FC236}">
                <a16:creationId xmlns:a16="http://schemas.microsoft.com/office/drawing/2014/main" id="{7B5AE324-E5E5-804B-95FE-35C440F40215}"/>
              </a:ext>
            </a:extLst>
          </p:cNvPr>
          <p:cNvCxnSpPr>
            <a:cxnSpLocks/>
          </p:cNvCxnSpPr>
          <p:nvPr/>
        </p:nvCxnSpPr>
        <p:spPr>
          <a:xfrm>
            <a:off x="3486150" y="5477928"/>
            <a:ext cx="352426" cy="0"/>
          </a:xfrm>
          <a:prstGeom prst="straightConnector1">
            <a:avLst/>
          </a:prstGeom>
          <a:ln w="57150">
            <a:tailEnd type="triangle"/>
          </a:ln>
        </p:spPr>
        <p:style>
          <a:lnRef idx="3">
            <a:schemeClr val="accent5"/>
          </a:lnRef>
          <a:fillRef idx="0">
            <a:schemeClr val="accent5"/>
          </a:fillRef>
          <a:effectRef idx="2">
            <a:schemeClr val="accent5"/>
          </a:effectRef>
          <a:fontRef idx="minor">
            <a:schemeClr val="tx1"/>
          </a:fontRef>
        </p:style>
      </p:cxnSp>
      <p:cxnSp>
        <p:nvCxnSpPr>
          <p:cNvPr id="36" name="Elbow Connector 35">
            <a:extLst>
              <a:ext uri="{FF2B5EF4-FFF2-40B4-BE49-F238E27FC236}">
                <a16:creationId xmlns:a16="http://schemas.microsoft.com/office/drawing/2014/main" id="{67EF1153-8BFC-AC4A-BA38-A984F78149D9}"/>
              </a:ext>
            </a:extLst>
          </p:cNvPr>
          <p:cNvCxnSpPr>
            <a:cxnSpLocks/>
            <a:stCxn id="12" idx="2"/>
            <a:endCxn id="13" idx="0"/>
          </p:cNvCxnSpPr>
          <p:nvPr/>
        </p:nvCxnSpPr>
        <p:spPr>
          <a:xfrm rot="5400000">
            <a:off x="4892943" y="466198"/>
            <a:ext cx="334428" cy="5591176"/>
          </a:xfrm>
          <a:prstGeom prst="bentConnector3">
            <a:avLst>
              <a:gd name="adj1" fmla="val 28639"/>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39" name="Elbow Connector 38">
            <a:extLst>
              <a:ext uri="{FF2B5EF4-FFF2-40B4-BE49-F238E27FC236}">
                <a16:creationId xmlns:a16="http://schemas.microsoft.com/office/drawing/2014/main" id="{45680320-2270-0241-8D27-2DD987D9A8AB}"/>
              </a:ext>
            </a:extLst>
          </p:cNvPr>
          <p:cNvCxnSpPr>
            <a:cxnSpLocks/>
          </p:cNvCxnSpPr>
          <p:nvPr/>
        </p:nvCxnSpPr>
        <p:spPr>
          <a:xfrm rot="5400000">
            <a:off x="4892943" y="1928286"/>
            <a:ext cx="334428" cy="5591176"/>
          </a:xfrm>
          <a:prstGeom prst="bentConnector3">
            <a:avLst>
              <a:gd name="adj1" fmla="val 28639"/>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1FE079A8-9FF3-CB40-AA3C-FB9A32E45B37}"/>
              </a:ext>
            </a:extLst>
          </p:cNvPr>
          <p:cNvCxnSpPr>
            <a:cxnSpLocks/>
          </p:cNvCxnSpPr>
          <p:nvPr/>
        </p:nvCxnSpPr>
        <p:spPr>
          <a:xfrm>
            <a:off x="3486150" y="2509837"/>
            <a:ext cx="352426" cy="0"/>
          </a:xfrm>
          <a:prstGeom prst="straightConnector1">
            <a:avLst/>
          </a:prstGeom>
          <a:ln w="57150">
            <a:tailEnd type="triangle"/>
          </a:ln>
        </p:spPr>
        <p:style>
          <a:lnRef idx="3">
            <a:schemeClr val="accent5"/>
          </a:lnRef>
          <a:fillRef idx="0">
            <a:schemeClr val="accent5"/>
          </a:fillRef>
          <a:effectRef idx="2">
            <a:schemeClr val="accent5"/>
          </a:effectRef>
          <a:fontRef idx="minor">
            <a:schemeClr val="tx1"/>
          </a:fontRef>
        </p:style>
      </p:cxnSp>
      <p:cxnSp>
        <p:nvCxnSpPr>
          <p:cNvPr id="41" name="Straight Arrow Connector 40">
            <a:extLst>
              <a:ext uri="{FF2B5EF4-FFF2-40B4-BE49-F238E27FC236}">
                <a16:creationId xmlns:a16="http://schemas.microsoft.com/office/drawing/2014/main" id="{9F199A50-AD65-704A-95C9-38982124D585}"/>
              </a:ext>
            </a:extLst>
          </p:cNvPr>
          <p:cNvCxnSpPr>
            <a:cxnSpLocks/>
          </p:cNvCxnSpPr>
          <p:nvPr/>
        </p:nvCxnSpPr>
        <p:spPr>
          <a:xfrm>
            <a:off x="6281738" y="2500311"/>
            <a:ext cx="352426" cy="0"/>
          </a:xfrm>
          <a:prstGeom prst="straightConnector1">
            <a:avLst/>
          </a:prstGeom>
          <a:ln w="57150">
            <a:tailEnd type="triangle"/>
          </a:ln>
        </p:spPr>
        <p:style>
          <a:lnRef idx="3">
            <a:schemeClr val="accent5"/>
          </a:lnRef>
          <a:fillRef idx="0">
            <a:schemeClr val="accent5"/>
          </a:fillRef>
          <a:effectRef idx="2">
            <a:schemeClr val="accent5"/>
          </a:effectRef>
          <a:fontRef idx="minor">
            <a:schemeClr val="tx1"/>
          </a:fontRef>
        </p:style>
      </p:cxnSp>
      <p:cxnSp>
        <p:nvCxnSpPr>
          <p:cNvPr id="42" name="Straight Arrow Connector 41">
            <a:extLst>
              <a:ext uri="{FF2B5EF4-FFF2-40B4-BE49-F238E27FC236}">
                <a16:creationId xmlns:a16="http://schemas.microsoft.com/office/drawing/2014/main" id="{B2ED7FF1-5204-724A-929F-00B3A6BED6C4}"/>
              </a:ext>
            </a:extLst>
          </p:cNvPr>
          <p:cNvCxnSpPr>
            <a:cxnSpLocks/>
          </p:cNvCxnSpPr>
          <p:nvPr/>
        </p:nvCxnSpPr>
        <p:spPr>
          <a:xfrm>
            <a:off x="6305551" y="3989921"/>
            <a:ext cx="352426" cy="0"/>
          </a:xfrm>
          <a:prstGeom prst="straightConnector1">
            <a:avLst/>
          </a:prstGeom>
          <a:ln w="57150">
            <a:tailEnd type="triangle"/>
          </a:ln>
        </p:spPr>
        <p:style>
          <a:lnRef idx="3">
            <a:schemeClr val="accent5"/>
          </a:lnRef>
          <a:fillRef idx="0">
            <a:schemeClr val="accent5"/>
          </a:fillRef>
          <a:effectRef idx="2">
            <a:schemeClr val="accent5"/>
          </a:effectRef>
          <a:fontRef idx="minor">
            <a:schemeClr val="tx1"/>
          </a:fontRef>
        </p:style>
      </p:cxnSp>
      <p:cxnSp>
        <p:nvCxnSpPr>
          <p:cNvPr id="43" name="Straight Arrow Connector 42">
            <a:extLst>
              <a:ext uri="{FF2B5EF4-FFF2-40B4-BE49-F238E27FC236}">
                <a16:creationId xmlns:a16="http://schemas.microsoft.com/office/drawing/2014/main" id="{64BA2100-F893-1944-BFCA-F5CC4EEE4E82}"/>
              </a:ext>
            </a:extLst>
          </p:cNvPr>
          <p:cNvCxnSpPr>
            <a:cxnSpLocks/>
          </p:cNvCxnSpPr>
          <p:nvPr/>
        </p:nvCxnSpPr>
        <p:spPr>
          <a:xfrm>
            <a:off x="3486150" y="4000500"/>
            <a:ext cx="352426" cy="0"/>
          </a:xfrm>
          <a:prstGeom prst="straightConnector1">
            <a:avLst/>
          </a:prstGeom>
          <a:ln w="57150">
            <a:tailEnd type="triangle"/>
          </a:ln>
        </p:spPr>
        <p:style>
          <a:lnRef idx="3">
            <a:schemeClr val="accent5"/>
          </a:lnRef>
          <a:fillRef idx="0">
            <a:schemeClr val="accent5"/>
          </a:fillRef>
          <a:effectRef idx="2">
            <a:schemeClr val="accent5"/>
          </a:effectRef>
          <a:fontRef idx="minor">
            <a:schemeClr val="tx1"/>
          </a:fontRef>
        </p:style>
      </p:cxnSp>
      <p:sp>
        <p:nvSpPr>
          <p:cNvPr id="3" name="Title 10">
            <a:extLst>
              <a:ext uri="{FF2B5EF4-FFF2-40B4-BE49-F238E27FC236}">
                <a16:creationId xmlns:a16="http://schemas.microsoft.com/office/drawing/2014/main" id="{F68B2C93-FCC6-4A0E-8128-4AF73F83F385}"/>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1.4 Esquema del curso </a:t>
            </a:r>
          </a:p>
        </p:txBody>
      </p:sp>
      <p:sp>
        <p:nvSpPr>
          <p:cNvPr id="28" name="Oval 27">
            <a:extLst>
              <a:ext uri="{FF2B5EF4-FFF2-40B4-BE49-F238E27FC236}">
                <a16:creationId xmlns:a16="http://schemas.microsoft.com/office/drawing/2014/main" id="{C1514105-8E6A-2B4C-8D13-2F70391FA539}"/>
              </a:ext>
            </a:extLst>
          </p:cNvPr>
          <p:cNvSpPr/>
          <p:nvPr/>
        </p:nvSpPr>
        <p:spPr>
          <a:xfrm>
            <a:off x="7598665" y="77330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Track2_Lecture1_Slide24.mp3" descr="Track2_Lecture1_Slide24.mp3">
            <a:hlinkClick r:id="" action="ppaction://media"/>
            <a:extLst>
              <a:ext uri="{FF2B5EF4-FFF2-40B4-BE49-F238E27FC236}">
                <a16:creationId xmlns:a16="http://schemas.microsoft.com/office/drawing/2014/main" id="{F697C2C0-7010-FC4E-9079-C3C5B4E0304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70030" y="845979"/>
            <a:ext cx="812800" cy="812800"/>
          </a:xfrm>
          <a:prstGeom prst="rect">
            <a:avLst/>
          </a:prstGeom>
        </p:spPr>
      </p:pic>
    </p:spTree>
    <p:extLst>
      <p:ext uri="{BB962C8B-B14F-4D97-AF65-F5344CB8AC3E}">
        <p14:creationId xmlns:p14="http://schemas.microsoft.com/office/powerpoint/2010/main" val="368893534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27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Title 10">
            <a:extLst>
              <a:ext uri="{FF2B5EF4-FFF2-40B4-BE49-F238E27FC236}">
                <a16:creationId xmlns:a16="http://schemas.microsoft.com/office/drawing/2014/main" id="{4681F426-BB8F-4E0B-9EAE-F53969EB0D7A}"/>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rPr>
              <a:t>Conferencia 1.4 Referencias</a:t>
            </a:r>
          </a:p>
        </p:txBody>
      </p:sp>
      <p:sp>
        <p:nvSpPr>
          <p:cNvPr id="14" name="TextBox 13">
            <a:extLst>
              <a:ext uri="{FF2B5EF4-FFF2-40B4-BE49-F238E27FC236}">
                <a16:creationId xmlns:a16="http://schemas.microsoft.com/office/drawing/2014/main" id="{C69CA143-2BD3-4F7E-B9FC-DD699FDC0A63}"/>
              </a:ext>
            </a:extLst>
          </p:cNvPr>
          <p:cNvSpPr txBox="1"/>
          <p:nvPr/>
        </p:nvSpPr>
        <p:spPr>
          <a:xfrm>
            <a:off x="929196" y="1494761"/>
            <a:ext cx="5302928"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GB" sz="1600">
                <a:latin typeface="Open Sans"/>
                <a:ea typeface="+mn-lt"/>
                <a:cs typeface="+mn-lt"/>
              </a:rPr>
              <a:t>Löffler, K.; </a:t>
            </a:r>
            <a:r>
              <a:rPr lang="en-GB" sz="1600" err="1">
                <a:latin typeface="Open Sans"/>
                <a:ea typeface="+mn-lt"/>
                <a:cs typeface="+mn-lt"/>
              </a:rPr>
              <a:t>Hainsch</a:t>
            </a:r>
            <a:r>
              <a:rPr lang="en-GB" sz="1600">
                <a:latin typeface="Open Sans"/>
                <a:ea typeface="+mn-lt"/>
                <a:cs typeface="+mn-lt"/>
              </a:rPr>
              <a:t>, K.; Burandt, T.; Oei, P.-Y.; </a:t>
            </a:r>
            <a:r>
              <a:rPr lang="en-GB" sz="1600" err="1">
                <a:latin typeface="Open Sans"/>
                <a:ea typeface="+mn-lt"/>
                <a:cs typeface="+mn-lt"/>
              </a:rPr>
              <a:t>Kemfert</a:t>
            </a:r>
            <a:r>
              <a:rPr lang="en-GB" sz="1600">
                <a:latin typeface="Open Sans"/>
                <a:ea typeface="+mn-lt"/>
                <a:cs typeface="+mn-lt"/>
              </a:rPr>
              <a:t>, C.; Von </a:t>
            </a:r>
            <a:r>
              <a:rPr lang="en-GB" sz="1600" err="1">
                <a:latin typeface="Open Sans"/>
                <a:ea typeface="+mn-lt"/>
                <a:cs typeface="+mn-lt"/>
              </a:rPr>
              <a:t>Hirschhausen</a:t>
            </a:r>
            <a:r>
              <a:rPr lang="en-GB" sz="1600">
                <a:latin typeface="Open Sans"/>
                <a:ea typeface="+mn-lt"/>
                <a:cs typeface="+mn-lt"/>
              </a:rPr>
              <a:t>, C. Designing a Model for the Global Energy System-GENeSYS-MOD: An Application of the Open-Source Energy </a:t>
            </a:r>
            <a:r>
              <a:rPr lang="en-GB" sz="1600" err="1">
                <a:latin typeface="Open Sans"/>
                <a:ea typeface="+mn-lt"/>
                <a:cs typeface="+mn-lt"/>
              </a:rPr>
              <a:t>Modeling </a:t>
            </a:r>
            <a:r>
              <a:rPr lang="en-GB" sz="1600">
                <a:latin typeface="Open Sans"/>
                <a:ea typeface="+mn-lt"/>
                <a:cs typeface="+mn-lt"/>
              </a:rPr>
              <a:t>System (</a:t>
            </a:r>
            <a:r>
              <a:rPr lang="en-GB" sz="1600" err="1">
                <a:latin typeface="Open Sans"/>
                <a:ea typeface="+mn-lt"/>
                <a:cs typeface="+mn-lt"/>
              </a:rPr>
              <a:t>OSeMOSYS</a:t>
            </a:r>
            <a:r>
              <a:rPr lang="en-GB" sz="1600">
                <a:latin typeface="Open Sans"/>
                <a:ea typeface="+mn-lt"/>
                <a:cs typeface="+mn-lt"/>
              </a:rPr>
              <a:t>). Energies 2017, 10, 1468. </a:t>
            </a:r>
            <a:r>
              <a:rPr lang="en-GB" sz="1600">
                <a:latin typeface="Open Sans"/>
                <a:ea typeface="+mn-lt"/>
                <a:cs typeface="+mn-lt"/>
                <a:hlinkClick r:id="rId3"/>
              </a:rPr>
              <a:t>https://doi.org/10.3390/en10101468</a:t>
            </a:r>
            <a:endParaRPr lang="en-GB" sz="1600">
              <a:latin typeface="Open Sans"/>
              <a:cs typeface="Calibri"/>
            </a:endParaRPr>
          </a:p>
          <a:p>
            <a:pPr marL="342900" indent="-342900">
              <a:buAutoNum type="arabicPeriod"/>
            </a:pPr>
            <a:endParaRPr lang="en-GB" sz="1600">
              <a:latin typeface="Open Sans"/>
              <a:cs typeface="Calibri"/>
            </a:endParaRPr>
          </a:p>
        </p:txBody>
      </p:sp>
    </p:spTree>
    <p:extLst>
      <p:ext uri="{BB962C8B-B14F-4D97-AF65-F5344CB8AC3E}">
        <p14:creationId xmlns:p14="http://schemas.microsoft.com/office/powerpoint/2010/main" val="1201676088"/>
      </p:ext>
    </p:extLst>
  </p:cSld>
  <p:clrMapOvr>
    <a:masterClrMapping/>
  </p:clrMapOvr>
  <p:transition spd="slow">
    <p:push/>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raphical user interface, website&#10;&#10;Description automatically generated">
            <a:extLst>
              <a:ext uri="{FF2B5EF4-FFF2-40B4-BE49-F238E27FC236}">
                <a16:creationId xmlns:a16="http://schemas.microsoft.com/office/drawing/2014/main" id="{51A61F8A-795B-44E4-909E-C7C2188630F6}"/>
              </a:ext>
            </a:extLst>
          </p:cNvPr>
          <p:cNvPicPr>
            <a:picLocks noChangeAspect="1"/>
          </p:cNvPicPr>
          <p:nvPr/>
        </p:nvPicPr>
        <p:blipFill>
          <a:blip r:embed="rId2"/>
          <a:stretch>
            <a:fillRect/>
          </a:stretch>
        </p:blipFill>
        <p:spPr>
          <a:xfrm>
            <a:off x="-5751" y="-2336"/>
            <a:ext cx="12275388" cy="6920182"/>
          </a:xfrm>
          <a:prstGeom prst="rect">
            <a:avLst/>
          </a:prstGeom>
        </p:spPr>
      </p:pic>
      <p:sp>
        <p:nvSpPr>
          <p:cNvPr id="6" name="TextBox 5">
            <a:extLst>
              <a:ext uri="{FF2B5EF4-FFF2-40B4-BE49-F238E27FC236}">
                <a16:creationId xmlns:a16="http://schemas.microsoft.com/office/drawing/2014/main" id="{DA98F1BB-D40C-491E-825B-16B848281D77}"/>
              </a:ext>
            </a:extLst>
          </p:cNvPr>
          <p:cNvSpPr txBox="1"/>
          <p:nvPr/>
        </p:nvSpPr>
        <p:spPr>
          <a:xfrm>
            <a:off x="8961864" y="4882376"/>
            <a:ext cx="2836126"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800" dirty="0">
                <a:solidFill>
                  <a:schemeClr val="bg1"/>
                </a:solidFill>
                <a:latin typeface="Open Sans"/>
                <a:ea typeface="+mn-lt"/>
                <a:cs typeface="+mn-lt"/>
              </a:rPr>
              <a:t>Por favor, utilice la siguiente cita: Allington L., Cannone C., </a:t>
            </a:r>
            <a:r>
              <a:rPr lang="en-GB" sz="800" dirty="0" err="1">
                <a:solidFill>
                  <a:schemeClr val="bg1"/>
                </a:solidFill>
                <a:latin typeface="Open Sans"/>
                <a:ea typeface="+mn-lt"/>
                <a:cs typeface="+mn-lt"/>
              </a:rPr>
              <a:t>Hoseinpoori </a:t>
            </a:r>
            <a:r>
              <a:rPr lang="en-GB" sz="800" dirty="0">
                <a:solidFill>
                  <a:schemeClr val="bg1"/>
                </a:solidFill>
                <a:latin typeface="Open Sans"/>
                <a:ea typeface="+mn-lt"/>
                <a:cs typeface="+mn-lt"/>
              </a:rPr>
              <a:t>P., Kell A., Taibi E., Fernandez C. </a:t>
            </a:r>
            <a:endParaRPr lang="en-US" sz="800" dirty="0">
              <a:solidFill>
                <a:schemeClr val="bg1"/>
              </a:solidFill>
              <a:latin typeface="Open Sans"/>
              <a:ea typeface="+mn-lt"/>
              <a:cs typeface="+mn-lt"/>
            </a:endParaRPr>
          </a:p>
          <a:p>
            <a:pPr algn="ctr"/>
            <a:r>
              <a:rPr lang="en-GB" sz="800" dirty="0">
                <a:solidFill>
                  <a:schemeClr val="bg1"/>
                </a:solidFill>
                <a:latin typeface="Open Sans"/>
                <a:ea typeface="+mn-lt"/>
                <a:cs typeface="+mn-lt"/>
              </a:rPr>
              <a:t>Hawkes A., Howells M., 2021. Lecture 1: Energy and Flexibility Modelling. Release Version 1.0. [presentación en línea]. Programa de Crecimiento Compatible con el Clima y la Agencia Internacional de Energías Renovables</a:t>
            </a:r>
            <a:endParaRPr lang="en-US" sz="800" dirty="0">
              <a:solidFill>
                <a:schemeClr val="bg1"/>
              </a:solidFill>
              <a:latin typeface="Open Sans"/>
              <a:cs typeface="Calibri" panose="020F0502020204030204"/>
            </a:endParaRPr>
          </a:p>
          <a:p>
            <a:pPr algn="ctr"/>
            <a:endParaRPr lang="en-GB" sz="800">
              <a:solidFill>
                <a:schemeClr val="bg1"/>
              </a:solidFill>
              <a:latin typeface="Open Sans"/>
              <a:cs typeface="Calibri"/>
            </a:endParaRPr>
          </a:p>
        </p:txBody>
      </p:sp>
      <p:sp>
        <p:nvSpPr>
          <p:cNvPr id="5" name="TextBox 4">
            <a:extLst>
              <a:ext uri="{FF2B5EF4-FFF2-40B4-BE49-F238E27FC236}">
                <a16:creationId xmlns:a16="http://schemas.microsoft.com/office/drawing/2014/main" id="{B6F9771B-81C2-CF43-9E5A-47EAAB957C51}"/>
              </a:ext>
            </a:extLst>
          </p:cNvPr>
          <p:cNvSpPr txBox="1"/>
          <p:nvPr/>
        </p:nvSpPr>
        <p:spPr>
          <a:xfrm>
            <a:off x="9919335" y="5936897"/>
            <a:ext cx="1866900" cy="584775"/>
          </a:xfrm>
          <a:prstGeom prst="rect">
            <a:avLst/>
          </a:prstGeom>
          <a:noFill/>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r>
              <a:rPr lang="en-US" sz="800">
                <a:solidFill>
                  <a:schemeClr val="bg1"/>
                </a:solidFill>
                <a:latin typeface="Open Sans "/>
              </a:rPr>
              <a:t>Cursos CCG (esto le llevará </a:t>
            </a:r>
            <a:br>
              <a:rPr lang="en-US" sz="800">
                <a:solidFill>
                  <a:schemeClr val="bg1"/>
                </a:solidFill>
                <a:latin typeface="Open Sans "/>
              </a:rPr>
            </a:br>
            <a:r>
              <a:rPr lang="en-US" sz="800">
                <a:solidFill>
                  <a:schemeClr val="bg1"/>
                </a:solidFill>
                <a:latin typeface="Open Sans "/>
              </a:rPr>
              <a:t>a la página web http://www.ClimateCompatibleGrowth.com/teachingmaterials)</a:t>
            </a:r>
            <a:endParaRPr lang="en-GB" sz="800">
              <a:solidFill>
                <a:schemeClr val="bg1"/>
              </a:solidFill>
              <a:latin typeface="Open Sans "/>
              <a:ea typeface="+mn-lt"/>
              <a:cs typeface="+mn-lt"/>
            </a:endParaRPr>
          </a:p>
        </p:txBody>
      </p:sp>
      <p:grpSp>
        <p:nvGrpSpPr>
          <p:cNvPr id="7" name="Group 6">
            <a:extLst>
              <a:ext uri="{FF2B5EF4-FFF2-40B4-BE49-F238E27FC236}">
                <a16:creationId xmlns:a16="http://schemas.microsoft.com/office/drawing/2014/main" id="{0DEDC5AA-E4D6-404A-A81B-23CAE000D021}"/>
              </a:ext>
            </a:extLst>
          </p:cNvPr>
          <p:cNvGrpSpPr/>
          <p:nvPr/>
        </p:nvGrpSpPr>
        <p:grpSpPr>
          <a:xfrm>
            <a:off x="3339465" y="4126495"/>
            <a:ext cx="1877504" cy="558800"/>
            <a:chOff x="929196" y="5461000"/>
            <a:chExt cx="1877504" cy="558800"/>
          </a:xfrm>
        </p:grpSpPr>
        <p:sp>
          <p:nvSpPr>
            <p:cNvPr id="8" name="Rounded Rectangle 7">
              <a:hlinkClick r:id="rId3"/>
              <a:extLst>
                <a:ext uri="{FF2B5EF4-FFF2-40B4-BE49-F238E27FC236}">
                  <a16:creationId xmlns:a16="http://schemas.microsoft.com/office/drawing/2014/main" id="{125A5E6B-AA43-9246-A0B9-85C0833EFD50}"/>
                </a:ext>
              </a:extLst>
            </p:cNvPr>
            <p:cNvSpPr/>
            <p:nvPr/>
          </p:nvSpPr>
          <p:spPr>
            <a:xfrm>
              <a:off x="929196" y="5461000"/>
              <a:ext cx="1877504" cy="55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FE6E1FB-2BF7-BD40-90BE-6CE584DF671A}"/>
                </a:ext>
              </a:extLst>
            </p:cNvPr>
            <p:cNvSpPr txBox="1"/>
            <p:nvPr/>
          </p:nvSpPr>
          <p:spPr>
            <a:xfrm>
              <a:off x="951053" y="5551169"/>
              <a:ext cx="1792147" cy="369332"/>
            </a:xfrm>
            <a:prstGeom prst="rect">
              <a:avLst/>
            </a:prstGeom>
            <a:noFill/>
          </p:spPr>
          <p:txBody>
            <a:bodyPr wrap="square" rtlCol="0">
              <a:spAutoFit/>
            </a:bodyPr>
            <a:lstStyle/>
            <a:p>
              <a:pPr algn="ctr"/>
              <a:r>
                <a:rPr lang="en-US" dirty="0">
                  <a:solidFill>
                    <a:schemeClr val="bg1"/>
                  </a:solidFill>
                </a:rPr>
                <a:t>Hacer la prueba</a:t>
              </a:r>
            </a:p>
          </p:txBody>
        </p:sp>
        <p:sp>
          <p:nvSpPr>
            <p:cNvPr id="10" name="Rounded Rectangle 9">
              <a:hlinkClick r:id="rId4"/>
              <a:extLst>
                <a:ext uri="{FF2B5EF4-FFF2-40B4-BE49-F238E27FC236}">
                  <a16:creationId xmlns:a16="http://schemas.microsoft.com/office/drawing/2014/main" id="{E0CD5A35-EF26-E44A-9716-1B23793B8A24}"/>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599250645"/>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37669"/>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685092" y="153413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1.1.1 ¿Por qué planificar un sistema energético?</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677640" y="182283"/>
            <a:ext cx="6217920" cy="1397649"/>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 ¿Por qué es importante la </a:t>
            </a:r>
            <a:r>
              <a:rPr lang="en-GB" sz="4000" dirty="0">
                <a:latin typeface="Open Sans"/>
                <a:ea typeface="Open Sans" panose="020B0606030504020204" pitchFamily="34" charset="0"/>
                <a:cs typeface="Open Sans" panose="020B0606030504020204" pitchFamily="34" charset="0"/>
                <a:sym typeface="Bodoni SvtyTwo ITC TT-Book"/>
              </a:rPr>
              <a:t>planificación</a:t>
            </a:r>
            <a:r>
              <a:rPr lang="en-GB" sz="4400" dirty="0">
                <a:latin typeface="Open Sans"/>
                <a:ea typeface="Open Sans" panose="020B0606030504020204" pitchFamily="34" charset="0"/>
                <a:cs typeface="Open Sans" panose="020B0606030504020204" pitchFamily="34" charset="0"/>
                <a:sym typeface="Bodoni SvtyTwo ITC TT-Book"/>
              </a:rPr>
              <a:t> energética?  </a:t>
            </a:r>
            <a:endParaRPr lang="en-US" dirty="0">
              <a:cs typeface="Calibri Light" panose="020F0302020204030204"/>
            </a:endParaRPr>
          </a:p>
        </p:txBody>
      </p:sp>
      <p:sp>
        <p:nvSpPr>
          <p:cNvPr id="4" name="Content Placeholder 3">
            <a:extLst>
              <a:ext uri="{FF2B5EF4-FFF2-40B4-BE49-F238E27FC236}">
                <a16:creationId xmlns:a16="http://schemas.microsoft.com/office/drawing/2014/main" id="{98BE334F-20CF-4A9E-8AEB-F99372136F6A}"/>
              </a:ext>
            </a:extLst>
          </p:cNvPr>
          <p:cNvSpPr>
            <a:spLocks noGrp="1"/>
          </p:cNvSpPr>
          <p:nvPr>
            <p:ph idx="1"/>
          </p:nvPr>
        </p:nvSpPr>
        <p:spPr>
          <a:xfrm>
            <a:off x="563420" y="2020005"/>
            <a:ext cx="6110649" cy="4361498"/>
          </a:xfrm>
        </p:spPr>
        <p:txBody>
          <a:bodyPr vert="horz" lIns="91440" tIns="45720" rIns="91440" bIns="45720" rtlCol="0" anchor="t">
            <a:normAutofit lnSpcReduction="10000"/>
          </a:bodyPr>
          <a:lstStyle/>
          <a:p>
            <a:r>
              <a:rPr lang="en-GB" sz="2000" dirty="0">
                <a:latin typeface="Open Sans"/>
                <a:ea typeface="Open Sans" panose="020B0606030504020204" pitchFamily="34" charset="0"/>
                <a:cs typeface="Open Sans" panose="020B0606030504020204" pitchFamily="34" charset="0"/>
              </a:rPr>
              <a:t>¿Cómo podemos proporcionar acceso a la energía a todos, evitando los errores del pasado?</a:t>
            </a:r>
          </a:p>
          <a:p>
            <a:r>
              <a:rPr lang="en-GB" sz="2000" dirty="0">
                <a:latin typeface="Open Sans"/>
                <a:ea typeface="Open Sans" panose="020B0606030504020204" pitchFamily="34" charset="0"/>
                <a:cs typeface="Open Sans" panose="020B0606030504020204" pitchFamily="34" charset="0"/>
              </a:rPr>
              <a:t>Es necesaria una transformación </a:t>
            </a:r>
            <a:r>
              <a:rPr lang="en-GB" sz="1800" dirty="0">
                <a:latin typeface="Open Sans"/>
                <a:ea typeface="Open Sans" panose="020B0606030504020204" pitchFamily="34" charset="0"/>
                <a:cs typeface="Open Sans" panose="020B0606030504020204" pitchFamily="34" charset="0"/>
              </a:rPr>
              <a:t>fundamental</a:t>
            </a:r>
            <a:r>
              <a:rPr lang="en-GB" sz="2000" dirty="0">
                <a:latin typeface="Open Sans"/>
                <a:ea typeface="Open Sans" panose="020B0606030504020204" pitchFamily="34" charset="0"/>
                <a:cs typeface="Open Sans" panose="020B0606030504020204" pitchFamily="34" charset="0"/>
              </a:rPr>
              <a:t> de los sistemas energéticos.</a:t>
            </a:r>
          </a:p>
          <a:p>
            <a:r>
              <a:rPr lang="en-GB" sz="2000" dirty="0">
                <a:latin typeface="Open Sans"/>
                <a:ea typeface="Open Sans" panose="020B0606030504020204" pitchFamily="34" charset="0"/>
                <a:cs typeface="Open Sans" panose="020B0606030504020204" pitchFamily="34" charset="0"/>
              </a:rPr>
              <a:t>Los sistemas energéticos modernos son muy complejos y requieren mucho capital.</a:t>
            </a:r>
          </a:p>
          <a:p>
            <a:r>
              <a:rPr lang="en-GB" sz="2000" dirty="0">
                <a:latin typeface="Open Sans"/>
                <a:ea typeface="Open Sans" panose="020B0606030504020204" pitchFamily="34" charset="0"/>
                <a:cs typeface="Open Sans" panose="020B0606030504020204" pitchFamily="34" charset="0"/>
              </a:rPr>
              <a:t>Es necesario realizar análisis y planificaciones exhaustivas y sistemáticas para evitar costosas medidas provisionales y el "bloqueo" a largo plazo.</a:t>
            </a:r>
          </a:p>
          <a:p>
            <a:r>
              <a:rPr lang="en-GB" sz="2000" dirty="0">
                <a:latin typeface="Open Sans"/>
                <a:ea typeface="Open Sans" panose="020B0606030504020204" pitchFamily="34" charset="0"/>
                <a:cs typeface="Open Sans" panose="020B0606030504020204" pitchFamily="34" charset="0"/>
              </a:rPr>
              <a:t>En muchos casos, las presiones a corto plazo para llevar a cabo acciones inmediatas tienen prioridad sobre la consideración a largo plazo de la sostenibilidad.</a:t>
            </a:r>
          </a:p>
          <a:p>
            <a:endParaRPr lang="en-GB" sz="2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E10770C9-A395-C14D-8E47-F5D346584456}"/>
              </a:ext>
            </a:extLst>
          </p:cNvPr>
          <p:cNvPicPr>
            <a:picLocks noChangeAspect="1"/>
          </p:cNvPicPr>
          <p:nvPr/>
        </p:nvPicPr>
        <p:blipFill>
          <a:blip r:embed="rId6"/>
          <a:stretch>
            <a:fillRect/>
          </a:stretch>
        </p:blipFill>
        <p:spPr>
          <a:xfrm>
            <a:off x="6596743" y="2223526"/>
            <a:ext cx="5031837" cy="2830408"/>
          </a:xfrm>
          <a:prstGeom prst="rect">
            <a:avLst/>
          </a:prstGeom>
        </p:spPr>
      </p:pic>
      <p:sp>
        <p:nvSpPr>
          <p:cNvPr id="12" name="TextBox 11">
            <a:extLst>
              <a:ext uri="{FF2B5EF4-FFF2-40B4-BE49-F238E27FC236}">
                <a16:creationId xmlns:a16="http://schemas.microsoft.com/office/drawing/2014/main" id="{6E3B38D3-F381-6241-BDAC-66BC8B5F698F}"/>
              </a:ext>
            </a:extLst>
          </p:cNvPr>
          <p:cNvSpPr txBox="1"/>
          <p:nvPr/>
        </p:nvSpPr>
        <p:spPr>
          <a:xfrm>
            <a:off x="786803" y="6258392"/>
            <a:ext cx="282302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dirty="0">
                <a:solidFill>
                  <a:srgbClr val="1D1C1D"/>
                </a:solidFill>
                <a:latin typeface="Open Sans"/>
              </a:rPr>
              <a:t>Fuente: </a:t>
            </a:r>
            <a:r>
              <a:rPr lang="en-US" sz="1000" dirty="0">
                <a:solidFill>
                  <a:srgbClr val="1D1C1D"/>
                </a:solidFill>
                <a:latin typeface="Open Sans"/>
              </a:rPr>
              <a:t>(Banco Mundial 2017)</a:t>
            </a:r>
            <a:endParaRPr lang="en-US" sz="1000" dirty="0">
              <a:latin typeface="Open Sans"/>
            </a:endParaRPr>
          </a:p>
        </p:txBody>
      </p:sp>
      <p:sp>
        <p:nvSpPr>
          <p:cNvPr id="10" name="TextBox 9">
            <a:extLst>
              <a:ext uri="{FF2B5EF4-FFF2-40B4-BE49-F238E27FC236}">
                <a16:creationId xmlns:a16="http://schemas.microsoft.com/office/drawing/2014/main" id="{42B50DA6-6CC8-4585-A74E-FF9199B9B03B}"/>
              </a:ext>
            </a:extLst>
          </p:cNvPr>
          <p:cNvSpPr txBox="1"/>
          <p:nvPr/>
        </p:nvSpPr>
        <p:spPr>
          <a:xfrm>
            <a:off x="10008147" y="5056980"/>
            <a:ext cx="282302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rgbClr val="1D1C1D"/>
                </a:solidFill>
                <a:latin typeface="Open Sans"/>
              </a:rPr>
              <a:t>(</a:t>
            </a:r>
            <a:r>
              <a:rPr lang="en-US" sz="1000" err="1">
                <a:solidFill>
                  <a:srgbClr val="1D1C1D"/>
                </a:solidFill>
                <a:latin typeface="Open Sans"/>
              </a:rPr>
              <a:t>DavidRockDesign</a:t>
            </a:r>
            <a:r>
              <a:rPr lang="en-US" sz="1000">
                <a:solidFill>
                  <a:srgbClr val="1D1C1D"/>
                </a:solidFill>
                <a:latin typeface="Open Sans"/>
              </a:rPr>
              <a:t>, </a:t>
            </a:r>
            <a:r>
              <a:rPr lang="en-US" sz="1000">
                <a:solidFill>
                  <a:srgbClr val="1D1C1D"/>
                </a:solidFill>
                <a:latin typeface="Open Sans"/>
                <a:hlinkClick r:id="rId7"/>
              </a:rPr>
              <a:t>imagen</a:t>
            </a:r>
            <a:r>
              <a:rPr lang="en-US" sz="1000">
                <a:solidFill>
                  <a:srgbClr val="1D1C1D"/>
                </a:solidFill>
                <a:latin typeface="Open Sans"/>
              </a:rPr>
              <a:t>)</a:t>
            </a:r>
            <a:endParaRPr lang="en-US" sz="1000">
              <a:latin typeface="Open Sans"/>
            </a:endParaRPr>
          </a:p>
        </p:txBody>
      </p:sp>
      <p:sp>
        <p:nvSpPr>
          <p:cNvPr id="11" name="Oval 10">
            <a:extLst>
              <a:ext uri="{FF2B5EF4-FFF2-40B4-BE49-F238E27FC236}">
                <a16:creationId xmlns:a16="http://schemas.microsoft.com/office/drawing/2014/main" id="{876753B9-2897-7E47-9B44-409747E1D8D9}"/>
              </a:ext>
            </a:extLst>
          </p:cNvPr>
          <p:cNvSpPr/>
          <p:nvPr/>
        </p:nvSpPr>
        <p:spPr>
          <a:xfrm>
            <a:off x="7511535" y="34001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2_Lecture1_Slide3.mp3" descr="Track2_Lecture1_Slide3.mp3">
            <a:hlinkClick r:id="" action="ppaction://media"/>
            <a:extLst>
              <a:ext uri="{FF2B5EF4-FFF2-40B4-BE49-F238E27FC236}">
                <a16:creationId xmlns:a16="http://schemas.microsoft.com/office/drawing/2014/main" id="{B3CC0B49-1E55-DC4D-8C82-587628B349A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582900" y="457123"/>
            <a:ext cx="812800" cy="812800"/>
          </a:xfrm>
          <a:prstGeom prst="rect">
            <a:avLst/>
          </a:prstGeom>
        </p:spPr>
      </p:pic>
    </p:spTree>
    <p:extLst>
      <p:ext uri="{BB962C8B-B14F-4D97-AF65-F5344CB8AC3E}">
        <p14:creationId xmlns:p14="http://schemas.microsoft.com/office/powerpoint/2010/main" val="34862863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31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1A6FC7C2-CCA9-470D-AF59-C536F4780FC9}"/>
              </a:ext>
            </a:extLst>
          </p:cNvPr>
          <p:cNvSpPr/>
          <p:nvPr/>
        </p:nvSpPr>
        <p:spPr>
          <a:xfrm>
            <a:off x="530008" y="1365738"/>
            <a:ext cx="6827378"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1.1.2. Importancia de la planificación energética </a:t>
            </a:r>
          </a:p>
        </p:txBody>
      </p:sp>
      <p:sp>
        <p:nvSpPr>
          <p:cNvPr id="9" name="Content Placeholder 8">
            <a:extLst>
              <a:ext uri="{FF2B5EF4-FFF2-40B4-BE49-F238E27FC236}">
                <a16:creationId xmlns:a16="http://schemas.microsoft.com/office/drawing/2014/main" id="{FA56B976-E206-4EE6-997F-E4C01FE8CFDC}"/>
              </a:ext>
            </a:extLst>
          </p:cNvPr>
          <p:cNvSpPr>
            <a:spLocks noGrp="1"/>
          </p:cNvSpPr>
          <p:nvPr>
            <p:ph idx="1"/>
          </p:nvPr>
        </p:nvSpPr>
        <p:spPr>
          <a:xfrm>
            <a:off x="555751" y="1856683"/>
            <a:ext cx="6032118" cy="4376012"/>
          </a:xfrm>
        </p:spPr>
        <p:txBody>
          <a:bodyPr vert="horz" lIns="91440" tIns="45720" rIns="91440" bIns="45720" rtlCol="0" anchor="t">
            <a:normAutofit lnSpcReduction="10000"/>
          </a:bodyPr>
          <a:lstStyle/>
          <a:p>
            <a:r>
              <a:rPr lang="en-GB" sz="2000" dirty="0">
                <a:latin typeface="Open Sans"/>
                <a:ea typeface="Open Sans" panose="020B0606030504020204" pitchFamily="34" charset="0"/>
                <a:cs typeface="Open Sans" panose="020B0606030504020204" pitchFamily="34" charset="0"/>
              </a:rPr>
              <a:t>La planificación energética global se complica aún más porque no existe un sistema energético de "talla única".</a:t>
            </a:r>
          </a:p>
          <a:p>
            <a:r>
              <a:rPr lang="en-GB" sz="2000" dirty="0">
                <a:latin typeface="Open Sans"/>
                <a:ea typeface="Open Sans" panose="020B0606030504020204" pitchFamily="34" charset="0"/>
                <a:cs typeface="Open Sans" panose="020B0606030504020204" pitchFamily="34" charset="0"/>
              </a:rPr>
              <a:t>En los países en desarrollo, el acceso a servicios energéticos asequibles es importante para combatir la pobreza energética.</a:t>
            </a:r>
          </a:p>
          <a:p>
            <a:r>
              <a:rPr lang="en-GB" sz="2000" dirty="0">
                <a:latin typeface="Open Sans"/>
                <a:ea typeface="Open Sans" panose="020B0606030504020204" pitchFamily="34" charset="0"/>
                <a:cs typeface="Open Sans" panose="020B0606030504020204" pitchFamily="34" charset="0"/>
              </a:rPr>
              <a:t>En los países desarrollados se lucha por la sustitución de los equipos antiguos.</a:t>
            </a:r>
          </a:p>
          <a:p>
            <a:r>
              <a:rPr lang="en-GB" sz="2000" dirty="0">
                <a:latin typeface="Open Sans"/>
                <a:ea typeface="Open Sans" panose="020B0606030504020204" pitchFamily="34" charset="0"/>
                <a:cs typeface="Open Sans" panose="020B0606030504020204" pitchFamily="34" charset="0"/>
              </a:rPr>
              <a:t>Pero las </a:t>
            </a:r>
            <a:r>
              <a:rPr lang="en-GB" sz="1800" dirty="0">
                <a:latin typeface="Open Sans"/>
                <a:ea typeface="Open Sans" panose="020B0606030504020204" pitchFamily="34" charset="0"/>
                <a:cs typeface="Open Sans" panose="020B0606030504020204" pitchFamily="34" charset="0"/>
              </a:rPr>
              <a:t>decisiones</a:t>
            </a:r>
            <a:r>
              <a:rPr lang="en-GB" sz="2000" dirty="0">
                <a:latin typeface="Open Sans"/>
                <a:ea typeface="Open Sans" panose="020B0606030504020204" pitchFamily="34" charset="0"/>
                <a:cs typeface="Open Sans" panose="020B0606030504020204" pitchFamily="34" charset="0"/>
              </a:rPr>
              <a:t> de inversión se ven empañadas por la incertidumbre de la demanda.</a:t>
            </a:r>
          </a:p>
          <a:p>
            <a:r>
              <a:rPr lang="en-GB" sz="2000" dirty="0">
                <a:latin typeface="Open Sans"/>
                <a:ea typeface="Open Sans" panose="020B0606030504020204" pitchFamily="34" charset="0"/>
                <a:cs typeface="Open Sans" panose="020B0606030504020204" pitchFamily="34" charset="0"/>
              </a:rPr>
              <a:t>Los mercados energéticos competitivos y dominados por el sector privado se basan en políticas gubernamentales claras y coherentes en materia de energía y medio ambiente.</a:t>
            </a:r>
          </a:p>
        </p:txBody>
      </p:sp>
      <p:sp>
        <p:nvSpPr>
          <p:cNvPr id="11" name="Title 10">
            <a:extLst>
              <a:ext uri="{FF2B5EF4-FFF2-40B4-BE49-F238E27FC236}">
                <a16:creationId xmlns:a16="http://schemas.microsoft.com/office/drawing/2014/main" id="{5B7C5B01-9340-445D-A5F4-99D141931BFD}"/>
              </a:ext>
            </a:extLst>
          </p:cNvPr>
          <p:cNvSpPr txBox="1">
            <a:spLocks/>
          </p:cNvSpPr>
          <p:nvPr/>
        </p:nvSpPr>
        <p:spPr>
          <a:xfrm>
            <a:off x="555751" y="-42062"/>
            <a:ext cx="6071619" cy="1397649"/>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 ¿Por qué es </a:t>
            </a:r>
            <a:r>
              <a:rPr lang="en-GB" sz="4000" dirty="0">
                <a:latin typeface="Open Sans"/>
                <a:ea typeface="Open Sans" panose="020B0606030504020204" pitchFamily="34" charset="0"/>
                <a:cs typeface="Open Sans" panose="020B0606030504020204" pitchFamily="34" charset="0"/>
                <a:sym typeface="Bodoni SvtyTwo ITC TT-Book"/>
              </a:rPr>
              <a:t>importante</a:t>
            </a:r>
            <a:r>
              <a:rPr lang="en-GB" sz="4400" dirty="0">
                <a:latin typeface="Open Sans"/>
                <a:ea typeface="Open Sans" panose="020B0606030504020204" pitchFamily="34" charset="0"/>
                <a:cs typeface="Open Sans" panose="020B0606030504020204" pitchFamily="34" charset="0"/>
                <a:sym typeface="Bodoni SvtyTwo ITC TT-Book"/>
              </a:rPr>
              <a:t> la planificación energética?  </a:t>
            </a:r>
            <a:endParaRPr lang="en-US" dirty="0">
              <a:cs typeface="Calibri Light" panose="020F0302020204030204"/>
            </a:endParaRPr>
          </a:p>
        </p:txBody>
      </p:sp>
      <p:pic>
        <p:nvPicPr>
          <p:cNvPr id="7" name="Picture 6" descr="A picture containing sky, outdoor, smoke, factory&#10;&#10;Description automatically generated">
            <a:extLst>
              <a:ext uri="{FF2B5EF4-FFF2-40B4-BE49-F238E27FC236}">
                <a16:creationId xmlns:a16="http://schemas.microsoft.com/office/drawing/2014/main" id="{A216963B-A605-D440-96F6-848ACD6F485A}"/>
              </a:ext>
            </a:extLst>
          </p:cNvPr>
          <p:cNvPicPr>
            <a:picLocks noChangeAspect="1"/>
          </p:cNvPicPr>
          <p:nvPr/>
        </p:nvPicPr>
        <p:blipFill>
          <a:blip r:embed="rId6"/>
          <a:stretch>
            <a:fillRect/>
          </a:stretch>
        </p:blipFill>
        <p:spPr>
          <a:xfrm>
            <a:off x="6627370" y="1822869"/>
            <a:ext cx="5080000" cy="3810000"/>
          </a:xfrm>
          <a:prstGeom prst="rect">
            <a:avLst/>
          </a:prstGeom>
        </p:spPr>
      </p:pic>
      <p:sp>
        <p:nvSpPr>
          <p:cNvPr id="3" name="TextBox 2">
            <a:extLst>
              <a:ext uri="{FF2B5EF4-FFF2-40B4-BE49-F238E27FC236}">
                <a16:creationId xmlns:a16="http://schemas.microsoft.com/office/drawing/2014/main" id="{AAE458DF-C703-489C-8CBE-5834D6066037}"/>
              </a:ext>
            </a:extLst>
          </p:cNvPr>
          <p:cNvSpPr txBox="1"/>
          <p:nvPr/>
        </p:nvSpPr>
        <p:spPr>
          <a:xfrm>
            <a:off x="9368971" y="5621500"/>
            <a:ext cx="282302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solidFill>
                  <a:srgbClr val="1D1C1D"/>
                </a:solidFill>
                <a:latin typeface="Open Sans"/>
              </a:rPr>
              <a:t> (Donavon R.S, Earth Justice, </a:t>
            </a:r>
            <a:r>
              <a:rPr lang="en-US" sz="1000" dirty="0">
                <a:solidFill>
                  <a:srgbClr val="1D1C1D"/>
                </a:solidFill>
                <a:latin typeface="Open Sans"/>
                <a:hlinkClick r:id="rId7"/>
              </a:rPr>
              <a:t>imagen</a:t>
            </a:r>
            <a:r>
              <a:rPr lang="en-US" sz="1000" dirty="0">
                <a:solidFill>
                  <a:srgbClr val="1D1C1D"/>
                </a:solidFill>
                <a:latin typeface="Open Sans"/>
              </a:rPr>
              <a:t>)</a:t>
            </a:r>
            <a:endParaRPr lang="en-US" sz="1000" dirty="0">
              <a:latin typeface="Open Sans"/>
            </a:endParaRPr>
          </a:p>
        </p:txBody>
      </p:sp>
      <p:sp>
        <p:nvSpPr>
          <p:cNvPr id="10" name="Oval 9">
            <a:extLst>
              <a:ext uri="{FF2B5EF4-FFF2-40B4-BE49-F238E27FC236}">
                <a16:creationId xmlns:a16="http://schemas.microsoft.com/office/drawing/2014/main" id="{8EA358C5-428B-F944-8E08-FC190ABEE6D1}"/>
              </a:ext>
            </a:extLst>
          </p:cNvPr>
          <p:cNvSpPr/>
          <p:nvPr/>
        </p:nvSpPr>
        <p:spPr>
          <a:xfrm>
            <a:off x="7174960" y="26960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Track2_Lecture1_Slide4.mp3" descr="Track2_Lecture1_Slide4.mp3">
            <a:hlinkClick r:id="" action="ppaction://media"/>
            <a:extLst>
              <a:ext uri="{FF2B5EF4-FFF2-40B4-BE49-F238E27FC236}">
                <a16:creationId xmlns:a16="http://schemas.microsoft.com/office/drawing/2014/main" id="{1B055321-B9B9-0449-839F-89542DAAECE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246325" y="336277"/>
            <a:ext cx="812800" cy="812800"/>
          </a:xfrm>
          <a:prstGeom prst="rect">
            <a:avLst/>
          </a:prstGeom>
        </p:spPr>
      </p:pic>
      <p:sp>
        <p:nvSpPr>
          <p:cNvPr id="13" name="TextBox 12">
            <a:extLst>
              <a:ext uri="{FF2B5EF4-FFF2-40B4-BE49-F238E27FC236}">
                <a16:creationId xmlns:a16="http://schemas.microsoft.com/office/drawing/2014/main" id="{9006C9FA-5A52-4BA5-9B29-D14A7B9ADD2C}"/>
              </a:ext>
            </a:extLst>
          </p:cNvPr>
          <p:cNvSpPr txBox="1"/>
          <p:nvPr/>
        </p:nvSpPr>
        <p:spPr>
          <a:xfrm>
            <a:off x="768531" y="6176016"/>
            <a:ext cx="282302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dirty="0">
                <a:solidFill>
                  <a:srgbClr val="1D1C1D"/>
                </a:solidFill>
                <a:latin typeface="Open Sans"/>
              </a:rPr>
              <a:t>Fuente: </a:t>
            </a:r>
            <a:r>
              <a:rPr lang="en-US" sz="1000" dirty="0">
                <a:solidFill>
                  <a:srgbClr val="1D1C1D"/>
                </a:solidFill>
                <a:latin typeface="Open Sans"/>
              </a:rPr>
              <a:t>(Banco Mundial 2017)</a:t>
            </a:r>
            <a:endParaRPr lang="en-US" sz="1000" dirty="0">
              <a:latin typeface="Open Sans"/>
            </a:endParaRPr>
          </a:p>
        </p:txBody>
      </p:sp>
    </p:spTree>
    <p:extLst>
      <p:ext uri="{BB962C8B-B14F-4D97-AF65-F5344CB8AC3E}">
        <p14:creationId xmlns:p14="http://schemas.microsoft.com/office/powerpoint/2010/main" val="270874415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68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A63B7A96-ECCB-46C0-8C20-BFD1C7DDC1F2}"/>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1.1.3 ¿Qué es la planificación energética?</a:t>
            </a:r>
          </a:p>
        </p:txBody>
      </p:sp>
      <p:sp>
        <p:nvSpPr>
          <p:cNvPr id="9" name="Content Placeholder 8">
            <a:extLst>
              <a:ext uri="{FF2B5EF4-FFF2-40B4-BE49-F238E27FC236}">
                <a16:creationId xmlns:a16="http://schemas.microsoft.com/office/drawing/2014/main" id="{394F9C01-2CEF-4295-AA5A-920099C86191}"/>
              </a:ext>
            </a:extLst>
          </p:cNvPr>
          <p:cNvSpPr>
            <a:spLocks noGrp="1"/>
          </p:cNvSpPr>
          <p:nvPr>
            <p:ph idx="1"/>
          </p:nvPr>
        </p:nvSpPr>
        <p:spPr>
          <a:xfrm>
            <a:off x="714790" y="1885765"/>
            <a:ext cx="6562769" cy="4660061"/>
          </a:xfrm>
        </p:spPr>
        <p:txBody>
          <a:bodyPr vert="horz" lIns="91440" tIns="45720" rIns="91440" bIns="45720" rtlCol="0" anchor="t">
            <a:normAutofit lnSpcReduction="10000"/>
          </a:bodyPr>
          <a:lstStyle/>
          <a:p>
            <a:r>
              <a:rPr lang="en-GB" sz="2000" dirty="0">
                <a:latin typeface="Open Sans"/>
                <a:ea typeface="Open Sans" panose="020B0606030504020204" pitchFamily="34" charset="0"/>
                <a:cs typeface="Open Sans" panose="020B0606030504020204" pitchFamily="34" charset="0"/>
              </a:rPr>
              <a:t>La </a:t>
            </a:r>
            <a:r>
              <a:rPr lang="en-GB" sz="2000" dirty="0" err="1">
                <a:latin typeface="Open Sans"/>
                <a:ea typeface="Open Sans" panose="020B0606030504020204" pitchFamily="34" charset="0"/>
                <a:cs typeface="Open Sans" panose="020B0606030504020204" pitchFamily="34" charset="0"/>
              </a:rPr>
              <a:t>planificación</a:t>
            </a:r>
            <a:r>
              <a:rPr lang="en-GB" sz="2000" dirty="0">
                <a:latin typeface="Open Sans"/>
                <a:ea typeface="Open Sans" panose="020B0606030504020204" pitchFamily="34" charset="0"/>
                <a:cs typeface="Open Sans" panose="020B0606030504020204" pitchFamily="34" charset="0"/>
              </a:rPr>
              <a:t> </a:t>
            </a:r>
            <a:r>
              <a:rPr lang="en-GB" sz="2000" dirty="0" err="1">
                <a:latin typeface="Open Sans"/>
                <a:ea typeface="Open Sans" panose="020B0606030504020204" pitchFamily="34" charset="0"/>
                <a:cs typeface="Open Sans" panose="020B0606030504020204" pitchFamily="34" charset="0"/>
              </a:rPr>
              <a:t>energética</a:t>
            </a:r>
            <a:r>
              <a:rPr lang="en-GB" sz="2000" dirty="0">
                <a:latin typeface="Open Sans"/>
                <a:ea typeface="Open Sans" panose="020B0606030504020204" pitchFamily="34" charset="0"/>
                <a:cs typeface="Open Sans" panose="020B0606030504020204" pitchFamily="34" charset="0"/>
              </a:rPr>
              <a:t> es </a:t>
            </a:r>
            <a:r>
              <a:rPr lang="en-GB" sz="2000" dirty="0" err="1">
                <a:latin typeface="Open Sans"/>
                <a:ea typeface="Open Sans" panose="020B0606030504020204" pitchFamily="34" charset="0"/>
                <a:cs typeface="Open Sans" panose="020B0606030504020204" pitchFamily="34" charset="0"/>
              </a:rPr>
              <a:t>el</a:t>
            </a:r>
            <a:r>
              <a:rPr lang="en-GB" sz="2000" dirty="0">
                <a:latin typeface="Open Sans"/>
                <a:ea typeface="Open Sans" panose="020B0606030504020204" pitchFamily="34" charset="0"/>
                <a:cs typeface="Open Sans" panose="020B0606030504020204" pitchFamily="34" charset="0"/>
              </a:rPr>
              <a:t> </a:t>
            </a:r>
            <a:r>
              <a:rPr lang="en-GB" sz="2000" dirty="0" err="1">
                <a:latin typeface="Open Sans"/>
                <a:ea typeface="Open Sans" panose="020B0606030504020204" pitchFamily="34" charset="0"/>
                <a:cs typeface="Open Sans" panose="020B0606030504020204" pitchFamily="34" charset="0"/>
              </a:rPr>
              <a:t>acto</a:t>
            </a:r>
            <a:r>
              <a:rPr lang="en-GB" sz="2000" dirty="0">
                <a:latin typeface="Open Sans"/>
                <a:ea typeface="Open Sans" panose="020B0606030504020204" pitchFamily="34" charset="0"/>
                <a:cs typeface="Open Sans" panose="020B0606030504020204" pitchFamily="34" charset="0"/>
              </a:rPr>
              <a:t> de </a:t>
            </a:r>
            <a:r>
              <a:rPr lang="en-GB" sz="2000" dirty="0" err="1">
                <a:latin typeface="Open Sans"/>
                <a:ea typeface="Open Sans" panose="020B0606030504020204" pitchFamily="34" charset="0"/>
                <a:cs typeface="Open Sans" panose="020B0606030504020204" pitchFamily="34" charset="0"/>
              </a:rPr>
              <a:t>evaluar</a:t>
            </a:r>
            <a:r>
              <a:rPr lang="en-GB" sz="2000" dirty="0">
                <a:latin typeface="Open Sans"/>
                <a:ea typeface="Open Sans" panose="020B0606030504020204" pitchFamily="34" charset="0"/>
                <a:cs typeface="Open Sans" panose="020B0606030504020204" pitchFamily="34" charset="0"/>
              </a:rPr>
              <a:t> la </a:t>
            </a:r>
            <a:r>
              <a:rPr lang="en-GB" sz="2000" dirty="0" err="1">
                <a:latin typeface="Open Sans"/>
                <a:ea typeface="Open Sans" panose="020B0606030504020204" pitchFamily="34" charset="0"/>
                <a:cs typeface="Open Sans" panose="020B0606030504020204" pitchFamily="34" charset="0"/>
              </a:rPr>
              <a:t>capacidad</a:t>
            </a:r>
            <a:r>
              <a:rPr lang="en-GB" sz="2000" dirty="0">
                <a:latin typeface="Open Sans"/>
                <a:ea typeface="Open Sans" panose="020B0606030504020204" pitchFamily="34" charset="0"/>
                <a:cs typeface="Open Sans" panose="020B0606030504020204" pitchFamily="34" charset="0"/>
              </a:rPr>
              <a:t> de un </a:t>
            </a:r>
            <a:r>
              <a:rPr lang="en-GB" sz="2000" dirty="0" err="1">
                <a:latin typeface="Open Sans"/>
                <a:ea typeface="Open Sans" panose="020B0606030504020204" pitchFamily="34" charset="0"/>
                <a:cs typeface="Open Sans" panose="020B0606030504020204" pitchFamily="34" charset="0"/>
              </a:rPr>
              <a:t>sistema</a:t>
            </a:r>
            <a:r>
              <a:rPr lang="en-GB" sz="2000" dirty="0">
                <a:latin typeface="Open Sans"/>
                <a:ea typeface="Open Sans" panose="020B0606030504020204" pitchFamily="34" charset="0"/>
                <a:cs typeface="Open Sans" panose="020B0606030504020204" pitchFamily="34" charset="0"/>
              </a:rPr>
              <a:t> regional para </a:t>
            </a:r>
            <a:r>
              <a:rPr lang="en-GB" sz="2000" dirty="0" err="1">
                <a:latin typeface="Open Sans"/>
                <a:ea typeface="Open Sans" panose="020B0606030504020204" pitchFamily="34" charset="0"/>
                <a:cs typeface="Open Sans" panose="020B0606030504020204" pitchFamily="34" charset="0"/>
              </a:rPr>
              <a:t>proporcionar</a:t>
            </a:r>
            <a:r>
              <a:rPr lang="en-GB" sz="2000" dirty="0">
                <a:latin typeface="Open Sans"/>
                <a:ea typeface="Open Sans" panose="020B0606030504020204" pitchFamily="34" charset="0"/>
                <a:cs typeface="Open Sans" panose="020B0606030504020204" pitchFamily="34" charset="0"/>
              </a:rPr>
              <a:t> </a:t>
            </a:r>
            <a:r>
              <a:rPr lang="en-GB" sz="2000" dirty="0" err="1">
                <a:latin typeface="Open Sans"/>
                <a:ea typeface="Open Sans" panose="020B0606030504020204" pitchFamily="34" charset="0"/>
                <a:cs typeface="Open Sans" panose="020B0606030504020204" pitchFamily="34" charset="0"/>
              </a:rPr>
              <a:t>servicios</a:t>
            </a:r>
            <a:r>
              <a:rPr lang="en-GB" sz="2000" dirty="0">
                <a:latin typeface="Open Sans"/>
                <a:ea typeface="Open Sans" panose="020B0606030504020204" pitchFamily="34" charset="0"/>
                <a:cs typeface="Open Sans" panose="020B0606030504020204" pitchFamily="34" charset="0"/>
              </a:rPr>
              <a:t> </a:t>
            </a:r>
            <a:r>
              <a:rPr lang="en-GB" sz="2000" dirty="0" err="1">
                <a:latin typeface="Open Sans"/>
                <a:ea typeface="Open Sans" panose="020B0606030504020204" pitchFamily="34" charset="0"/>
                <a:cs typeface="Open Sans" panose="020B0606030504020204" pitchFamily="34" charset="0"/>
              </a:rPr>
              <a:t>energéticos</a:t>
            </a:r>
            <a:r>
              <a:rPr lang="en-GB" sz="2000" dirty="0">
                <a:latin typeface="Open Sans"/>
                <a:ea typeface="Open Sans" panose="020B0606030504020204" pitchFamily="34" charset="0"/>
                <a:cs typeface="Open Sans" panose="020B0606030504020204" pitchFamily="34" charset="0"/>
              </a:rPr>
              <a:t> </a:t>
            </a:r>
            <a:r>
              <a:rPr lang="en-GB" sz="2000" dirty="0" err="1">
                <a:latin typeface="Open Sans"/>
                <a:ea typeface="Open Sans" panose="020B0606030504020204" pitchFamily="34" charset="0"/>
                <a:cs typeface="Open Sans" panose="020B0606030504020204" pitchFamily="34" charset="0"/>
              </a:rPr>
              <a:t>fiables</a:t>
            </a:r>
            <a:r>
              <a:rPr lang="en-GB" sz="2000" dirty="0">
                <a:latin typeface="Open Sans"/>
                <a:ea typeface="Open Sans" panose="020B0606030504020204" pitchFamily="34" charset="0"/>
                <a:cs typeface="Open Sans" panose="020B0606030504020204" pitchFamily="34" charset="0"/>
              </a:rPr>
              <a:t> </a:t>
            </a:r>
            <a:r>
              <a:rPr lang="en-GB" sz="2000" dirty="0" err="1">
                <a:latin typeface="Open Sans"/>
                <a:ea typeface="Open Sans" panose="020B0606030504020204" pitchFamily="34" charset="0"/>
                <a:cs typeface="Open Sans" panose="020B0606030504020204" pitchFamily="34" charset="0"/>
              </a:rPr>
              <a:t>en</a:t>
            </a:r>
            <a:r>
              <a:rPr lang="en-GB" sz="2000" dirty="0">
                <a:latin typeface="Open Sans"/>
                <a:ea typeface="Open Sans" panose="020B0606030504020204" pitchFamily="34" charset="0"/>
                <a:cs typeface="Open Sans" panose="020B0606030504020204" pitchFamily="34" charset="0"/>
              </a:rPr>
              <a:t> </a:t>
            </a:r>
            <a:r>
              <a:rPr lang="en-GB" sz="2000" b="1" dirty="0" err="1">
                <a:latin typeface="Open Sans"/>
                <a:ea typeface="Open Sans" panose="020B0606030504020204" pitchFamily="34" charset="0"/>
                <a:cs typeface="Open Sans" panose="020B0606030504020204" pitchFamily="34" charset="0"/>
              </a:rPr>
              <a:t>condiciones</a:t>
            </a:r>
            <a:r>
              <a:rPr lang="en-GB" sz="2000" b="1" dirty="0">
                <a:latin typeface="Open Sans"/>
                <a:ea typeface="Open Sans" panose="020B0606030504020204" pitchFamily="34" charset="0"/>
                <a:cs typeface="Open Sans" panose="020B0606030504020204" pitchFamily="34" charset="0"/>
              </a:rPr>
              <a:t> </a:t>
            </a:r>
            <a:r>
              <a:rPr lang="en-GB" sz="2000" b="1" dirty="0" err="1">
                <a:latin typeface="Open Sans"/>
                <a:ea typeface="Open Sans" panose="020B0606030504020204" pitchFamily="34" charset="0"/>
                <a:cs typeface="Open Sans" panose="020B0606030504020204" pitchFamily="34" charset="0"/>
              </a:rPr>
              <a:t>constantemente</a:t>
            </a:r>
            <a:r>
              <a:rPr lang="en-GB" sz="2000" b="1" dirty="0">
                <a:latin typeface="Open Sans"/>
                <a:ea typeface="Open Sans" panose="020B0606030504020204" pitchFamily="34" charset="0"/>
                <a:cs typeface="Open Sans" panose="020B0606030504020204" pitchFamily="34" charset="0"/>
              </a:rPr>
              <a:t> </a:t>
            </a:r>
            <a:r>
              <a:rPr lang="en-GB" sz="2000" b="1" dirty="0" err="1">
                <a:latin typeface="Open Sans"/>
                <a:ea typeface="Open Sans" panose="020B0606030504020204" pitchFamily="34" charset="0"/>
                <a:cs typeface="Open Sans" panose="020B0606030504020204" pitchFamily="34" charset="0"/>
              </a:rPr>
              <a:t>cambiantes</a:t>
            </a:r>
            <a:r>
              <a:rPr lang="en-GB" sz="2000" b="1" dirty="0">
                <a:latin typeface="Open Sans"/>
                <a:ea typeface="Open Sans" panose="020B0606030504020204" pitchFamily="34" charset="0"/>
                <a:cs typeface="Open Sans" panose="020B0606030504020204" pitchFamily="34" charset="0"/>
              </a:rPr>
              <a:t>.</a:t>
            </a:r>
          </a:p>
          <a:p>
            <a:r>
              <a:rPr lang="en-GB" sz="2000" dirty="0" err="1">
                <a:latin typeface="Open Sans"/>
                <a:ea typeface="Open Sans" panose="020B0606030504020204" pitchFamily="34" charset="0"/>
                <a:cs typeface="Open Sans" panose="020B0606030504020204" pitchFamily="34" charset="0"/>
              </a:rPr>
              <a:t>Métodos</a:t>
            </a:r>
            <a:r>
              <a:rPr lang="en-GB" sz="2000" dirty="0">
                <a:latin typeface="Open Sans"/>
                <a:ea typeface="Open Sans" panose="020B0606030504020204" pitchFamily="34" charset="0"/>
                <a:cs typeface="Open Sans" panose="020B0606030504020204" pitchFamily="34" charset="0"/>
              </a:rPr>
              <a:t> y </a:t>
            </a:r>
            <a:r>
              <a:rPr lang="en-GB" sz="2000" dirty="0" err="1">
                <a:latin typeface="Open Sans"/>
                <a:ea typeface="Open Sans" panose="020B0606030504020204" pitchFamily="34" charset="0"/>
                <a:cs typeface="Open Sans" panose="020B0606030504020204" pitchFamily="34" charset="0"/>
              </a:rPr>
              <a:t>herramientas</a:t>
            </a:r>
            <a:r>
              <a:rPr lang="en-GB" sz="2000" dirty="0">
                <a:latin typeface="Open Sans"/>
                <a:ea typeface="Open Sans" panose="020B0606030504020204" pitchFamily="34" charset="0"/>
                <a:cs typeface="Open Sans" panose="020B0606030504020204" pitchFamily="34" charset="0"/>
              </a:rPr>
              <a:t> </a:t>
            </a:r>
            <a:r>
              <a:rPr lang="en-GB" sz="2000" dirty="0" err="1">
                <a:latin typeface="Open Sans"/>
                <a:ea typeface="Open Sans" panose="020B0606030504020204" pitchFamily="34" charset="0"/>
                <a:cs typeface="Open Sans" panose="020B0606030504020204" pitchFamily="34" charset="0"/>
              </a:rPr>
              <a:t>analíticas</a:t>
            </a:r>
            <a:r>
              <a:rPr lang="en-GB" sz="2000" dirty="0">
                <a:latin typeface="Open Sans"/>
                <a:ea typeface="Open Sans" panose="020B0606030504020204" pitchFamily="34" charset="0"/>
                <a:cs typeface="Open Sans" panose="020B0606030504020204" pitchFamily="34" charset="0"/>
              </a:rPr>
              <a:t> </a:t>
            </a:r>
            <a:r>
              <a:rPr lang="en-GB" sz="2000" dirty="0" err="1">
                <a:latin typeface="Open Sans"/>
                <a:ea typeface="Open Sans" panose="020B0606030504020204" pitchFamily="34" charset="0"/>
                <a:cs typeface="Open Sans" panose="020B0606030504020204" pitchFamily="34" charset="0"/>
              </a:rPr>
              <a:t>avanzadas</a:t>
            </a:r>
            <a:r>
              <a:rPr lang="en-GB" sz="2000" dirty="0">
                <a:latin typeface="Open Sans"/>
                <a:ea typeface="Open Sans" panose="020B0606030504020204" pitchFamily="34" charset="0"/>
                <a:cs typeface="Open Sans" panose="020B0606030504020204" pitchFamily="34" charset="0"/>
              </a:rPr>
              <a:t> para </a:t>
            </a:r>
            <a:r>
              <a:rPr lang="en-GB" sz="2000" dirty="0" err="1">
                <a:latin typeface="Open Sans"/>
                <a:ea typeface="Open Sans" panose="020B0606030504020204" pitchFamily="34" charset="0"/>
                <a:cs typeface="Open Sans" panose="020B0606030504020204" pitchFamily="34" charset="0"/>
              </a:rPr>
              <a:t>tomar</a:t>
            </a:r>
            <a:r>
              <a:rPr lang="en-GB" sz="2000" dirty="0">
                <a:latin typeface="Open Sans"/>
                <a:ea typeface="Open Sans" panose="020B0606030504020204" pitchFamily="34" charset="0"/>
                <a:cs typeface="Open Sans" panose="020B0606030504020204" pitchFamily="34" charset="0"/>
              </a:rPr>
              <a:t> </a:t>
            </a:r>
            <a:r>
              <a:rPr lang="en-GB" sz="2000" dirty="0" err="1">
                <a:latin typeface="Open Sans"/>
                <a:ea typeface="Open Sans" panose="020B0606030504020204" pitchFamily="34" charset="0"/>
                <a:cs typeface="Open Sans" panose="020B0606030504020204" pitchFamily="34" charset="0"/>
              </a:rPr>
              <a:t>mejores</a:t>
            </a:r>
            <a:r>
              <a:rPr lang="en-GB" sz="2000" dirty="0">
                <a:latin typeface="Open Sans"/>
                <a:ea typeface="Open Sans" panose="020B0606030504020204" pitchFamily="34" charset="0"/>
                <a:cs typeface="Open Sans" panose="020B0606030504020204" pitchFamily="34" charset="0"/>
              </a:rPr>
              <a:t> </a:t>
            </a:r>
            <a:r>
              <a:rPr lang="en-GB" sz="2000" dirty="0" err="1">
                <a:latin typeface="Open Sans"/>
                <a:ea typeface="Open Sans" panose="020B0606030504020204" pitchFamily="34" charset="0"/>
                <a:cs typeface="Open Sans" panose="020B0606030504020204" pitchFamily="34" charset="0"/>
              </a:rPr>
              <a:t>decisiones</a:t>
            </a:r>
            <a:r>
              <a:rPr lang="en-GB" sz="2000" dirty="0">
                <a:latin typeface="Open Sans"/>
                <a:ea typeface="Open Sans" panose="020B0606030504020204" pitchFamily="34" charset="0"/>
                <a:cs typeface="Open Sans" panose="020B0606030504020204" pitchFamily="34" charset="0"/>
              </a:rPr>
              <a:t> </a:t>
            </a:r>
            <a:r>
              <a:rPr lang="en-GB" sz="2000" dirty="0" err="1">
                <a:latin typeface="Open Sans"/>
                <a:ea typeface="Open Sans" panose="020B0606030504020204" pitchFamily="34" charset="0"/>
                <a:cs typeface="Open Sans" panose="020B0606030504020204" pitchFamily="34" charset="0"/>
              </a:rPr>
              <a:t>cuando</a:t>
            </a:r>
            <a:r>
              <a:rPr lang="en-GB" sz="2000" dirty="0">
                <a:latin typeface="Open Sans"/>
                <a:ea typeface="Open Sans" panose="020B0606030504020204" pitchFamily="34" charset="0"/>
                <a:cs typeface="Open Sans" panose="020B0606030504020204" pitchFamily="34" charset="0"/>
              </a:rPr>
              <a:t> se </a:t>
            </a:r>
            <a:r>
              <a:rPr lang="en-GB" sz="2000" dirty="0" err="1">
                <a:latin typeface="Open Sans"/>
                <a:ea typeface="Open Sans" panose="020B0606030504020204" pitchFamily="34" charset="0"/>
                <a:cs typeface="Open Sans" panose="020B0606030504020204" pitchFamily="34" charset="0"/>
              </a:rPr>
              <a:t>enfrentan</a:t>
            </a:r>
            <a:r>
              <a:rPr lang="en-GB" sz="2000" dirty="0">
                <a:latin typeface="Open Sans"/>
                <a:ea typeface="Open Sans" panose="020B0606030504020204" pitchFamily="34" charset="0"/>
                <a:cs typeface="Open Sans" panose="020B0606030504020204" pitchFamily="34" charset="0"/>
              </a:rPr>
              <a:t> a </a:t>
            </a:r>
            <a:r>
              <a:rPr lang="en-GB" sz="2000" dirty="0" err="1">
                <a:latin typeface="Open Sans"/>
                <a:ea typeface="Open Sans" panose="020B0606030504020204" pitchFamily="34" charset="0"/>
                <a:cs typeface="Open Sans" panose="020B0606030504020204" pitchFamily="34" charset="0"/>
              </a:rPr>
              <a:t>decisiones</a:t>
            </a:r>
            <a:r>
              <a:rPr lang="en-GB" sz="2000" dirty="0">
                <a:latin typeface="Open Sans"/>
                <a:ea typeface="Open Sans" panose="020B0606030504020204" pitchFamily="34" charset="0"/>
                <a:cs typeface="Open Sans" panose="020B0606030504020204" pitchFamily="34" charset="0"/>
              </a:rPr>
              <a:t> </a:t>
            </a:r>
            <a:r>
              <a:rPr lang="en-GB" sz="2000" dirty="0" err="1">
                <a:latin typeface="Open Sans"/>
                <a:ea typeface="Open Sans" panose="020B0606030504020204" pitchFamily="34" charset="0"/>
                <a:cs typeface="Open Sans" panose="020B0606030504020204" pitchFamily="34" charset="0"/>
              </a:rPr>
              <a:t>complejas</a:t>
            </a:r>
            <a:r>
              <a:rPr lang="en-GB" sz="2000" dirty="0">
                <a:latin typeface="Open Sans"/>
                <a:ea typeface="Open Sans" panose="020B0606030504020204" pitchFamily="34" charset="0"/>
                <a:cs typeface="Open Sans" panose="020B0606030504020204" pitchFamily="34" charset="0"/>
              </a:rPr>
              <a:t>.</a:t>
            </a:r>
          </a:p>
          <a:p>
            <a:r>
              <a:rPr lang="en-GB" sz="2000" b="1" dirty="0" err="1">
                <a:latin typeface="Open Sans"/>
                <a:ea typeface="Open Sans" panose="020B0606030504020204" pitchFamily="34" charset="0"/>
                <a:cs typeface="Open Sans" panose="020B0606030504020204" pitchFamily="34" charset="0"/>
              </a:rPr>
              <a:t>Identifica</a:t>
            </a:r>
            <a:r>
              <a:rPr lang="en-GB" sz="2000" b="1" dirty="0">
                <a:latin typeface="Open Sans"/>
                <a:ea typeface="Open Sans" panose="020B0606030504020204" pitchFamily="34" charset="0"/>
                <a:cs typeface="Open Sans" panose="020B0606030504020204" pitchFamily="34" charset="0"/>
              </a:rPr>
              <a:t> la forma </a:t>
            </a:r>
            <a:r>
              <a:rPr lang="en-GB" sz="2000" b="1" dirty="0" err="1">
                <a:latin typeface="Open Sans"/>
                <a:ea typeface="Open Sans" panose="020B0606030504020204" pitchFamily="34" charset="0"/>
                <a:cs typeface="Open Sans" panose="020B0606030504020204" pitchFamily="34" charset="0"/>
              </a:rPr>
              <a:t>más</a:t>
            </a:r>
            <a:r>
              <a:rPr lang="en-GB" sz="2000" b="1" dirty="0">
                <a:latin typeface="Open Sans"/>
                <a:ea typeface="Open Sans" panose="020B0606030504020204" pitchFamily="34" charset="0"/>
                <a:cs typeface="Open Sans" panose="020B0606030504020204" pitchFamily="34" charset="0"/>
              </a:rPr>
              <a:t> rentable de </a:t>
            </a:r>
            <a:r>
              <a:rPr lang="en-GB" sz="2000" b="1" dirty="0" err="1">
                <a:latin typeface="Open Sans"/>
                <a:ea typeface="Open Sans" panose="020B0606030504020204" pitchFamily="34" charset="0"/>
                <a:cs typeface="Open Sans" panose="020B0606030504020204" pitchFamily="34" charset="0"/>
              </a:rPr>
              <a:t>hacer</a:t>
            </a:r>
            <a:r>
              <a:rPr lang="en-GB" sz="2000" b="1" dirty="0">
                <a:latin typeface="Open Sans"/>
                <a:ea typeface="Open Sans" panose="020B0606030504020204" pitchFamily="34" charset="0"/>
                <a:cs typeface="Open Sans" panose="020B0606030504020204" pitchFamily="34" charset="0"/>
              </a:rPr>
              <a:t> </a:t>
            </a:r>
            <a:r>
              <a:rPr lang="en-GB" sz="2000" b="1" dirty="0" err="1">
                <a:latin typeface="Open Sans"/>
                <a:ea typeface="Open Sans" panose="020B0606030504020204" pitchFamily="34" charset="0"/>
                <a:cs typeface="Open Sans" panose="020B0606030504020204" pitchFamily="34" charset="0"/>
              </a:rPr>
              <a:t>llegar</a:t>
            </a:r>
            <a:r>
              <a:rPr lang="en-GB" sz="2000" b="1" dirty="0">
                <a:latin typeface="Open Sans"/>
                <a:ea typeface="Open Sans" panose="020B0606030504020204" pitchFamily="34" charset="0"/>
                <a:cs typeface="Open Sans" panose="020B0606030504020204" pitchFamily="34" charset="0"/>
              </a:rPr>
              <a:t> la </a:t>
            </a:r>
            <a:r>
              <a:rPr lang="en-GB" sz="2000" b="1" dirty="0" err="1">
                <a:latin typeface="Open Sans"/>
                <a:ea typeface="Open Sans" panose="020B0606030504020204" pitchFamily="34" charset="0"/>
                <a:cs typeface="Open Sans" panose="020B0606030504020204" pitchFamily="34" charset="0"/>
              </a:rPr>
              <a:t>energía</a:t>
            </a:r>
            <a:r>
              <a:rPr lang="en-GB" sz="2000" b="1" dirty="0">
                <a:latin typeface="Open Sans"/>
                <a:ea typeface="Open Sans" panose="020B0606030504020204" pitchFamily="34" charset="0"/>
                <a:cs typeface="Open Sans" panose="020B0606030504020204" pitchFamily="34" charset="0"/>
              </a:rPr>
              <a:t> al </a:t>
            </a:r>
            <a:r>
              <a:rPr lang="en-GB" sz="2000" b="1" dirty="0" err="1">
                <a:latin typeface="Open Sans"/>
                <a:ea typeface="Open Sans" panose="020B0606030504020204" pitchFamily="34" charset="0"/>
                <a:cs typeface="Open Sans" panose="020B0606030504020204" pitchFamily="34" charset="0"/>
              </a:rPr>
              <a:t>consumidor</a:t>
            </a:r>
            <a:r>
              <a:rPr lang="en-GB" sz="2000" b="1" dirty="0">
                <a:latin typeface="Open Sans"/>
                <a:ea typeface="Open Sans" panose="020B0606030504020204" pitchFamily="34" charset="0"/>
                <a:cs typeface="Open Sans" panose="020B0606030504020204" pitchFamily="34" charset="0"/>
              </a:rPr>
              <a:t> final.</a:t>
            </a:r>
          </a:p>
          <a:p>
            <a:r>
              <a:rPr lang="en-GB" sz="2000" dirty="0">
                <a:latin typeface="Open Sans"/>
                <a:ea typeface="Open Sans" panose="020B0606030504020204" pitchFamily="34" charset="0"/>
                <a:cs typeface="Open Sans" panose="020B0606030504020204" pitchFamily="34" charset="0"/>
              </a:rPr>
              <a:t>Los </a:t>
            </a:r>
            <a:r>
              <a:rPr lang="en-GB" sz="2000" dirty="0" err="1">
                <a:latin typeface="Open Sans"/>
                <a:ea typeface="Open Sans" panose="020B0606030504020204" pitchFamily="34" charset="0"/>
                <a:cs typeface="Open Sans" panose="020B0606030504020204" pitchFamily="34" charset="0"/>
              </a:rPr>
              <a:t>principales</a:t>
            </a:r>
            <a:r>
              <a:rPr lang="en-GB" sz="2000" dirty="0">
                <a:latin typeface="Open Sans"/>
                <a:ea typeface="Open Sans" panose="020B0606030504020204" pitchFamily="34" charset="0"/>
                <a:cs typeface="Open Sans" panose="020B0606030504020204" pitchFamily="34" charset="0"/>
              </a:rPr>
              <a:t> </a:t>
            </a:r>
            <a:r>
              <a:rPr lang="en-GB" sz="2000" dirty="0" err="1">
                <a:latin typeface="Open Sans"/>
                <a:ea typeface="Open Sans" panose="020B0606030504020204" pitchFamily="34" charset="0"/>
                <a:cs typeface="Open Sans" panose="020B0606030504020204" pitchFamily="34" charset="0"/>
              </a:rPr>
              <a:t>obstáculos</a:t>
            </a:r>
            <a:r>
              <a:rPr lang="en-GB" sz="2000" dirty="0">
                <a:latin typeface="Open Sans"/>
                <a:ea typeface="Open Sans" panose="020B0606030504020204" pitchFamily="34" charset="0"/>
                <a:cs typeface="Open Sans" panose="020B0606030504020204" pitchFamily="34" charset="0"/>
              </a:rPr>
              <a:t> son la </a:t>
            </a:r>
            <a:r>
              <a:rPr lang="en-GB" sz="2000" dirty="0" err="1">
                <a:latin typeface="Open Sans"/>
                <a:ea typeface="Open Sans" panose="020B0606030504020204" pitchFamily="34" charset="0"/>
                <a:cs typeface="Open Sans" panose="020B0606030504020204" pitchFamily="34" charset="0"/>
              </a:rPr>
              <a:t>falta</a:t>
            </a:r>
            <a:r>
              <a:rPr lang="en-GB" sz="2000" dirty="0">
                <a:latin typeface="Open Sans"/>
                <a:ea typeface="Open Sans" panose="020B0606030504020204" pitchFamily="34" charset="0"/>
                <a:cs typeface="Open Sans" panose="020B0606030504020204" pitchFamily="34" charset="0"/>
              </a:rPr>
              <a:t> de </a:t>
            </a:r>
            <a:r>
              <a:rPr lang="en-GB" sz="2000" dirty="0" err="1">
                <a:latin typeface="Open Sans"/>
                <a:ea typeface="Open Sans" panose="020B0606030504020204" pitchFamily="34" charset="0"/>
                <a:cs typeface="Open Sans" panose="020B0606030504020204" pitchFamily="34" charset="0"/>
              </a:rPr>
              <a:t>datos</a:t>
            </a:r>
            <a:r>
              <a:rPr lang="en-GB" sz="2000" dirty="0">
                <a:latin typeface="Open Sans"/>
                <a:ea typeface="Open Sans" panose="020B0606030504020204" pitchFamily="34" charset="0"/>
                <a:cs typeface="Open Sans" panose="020B0606030504020204" pitchFamily="34" charset="0"/>
              </a:rPr>
              <a:t> </a:t>
            </a:r>
            <a:r>
              <a:rPr lang="en-GB" sz="2000" dirty="0" err="1">
                <a:latin typeface="Open Sans"/>
                <a:ea typeface="Open Sans" panose="020B0606030504020204" pitchFamily="34" charset="0"/>
                <a:cs typeface="Open Sans" panose="020B0606030504020204" pitchFamily="34" charset="0"/>
              </a:rPr>
              <a:t>adecuados</a:t>
            </a:r>
            <a:r>
              <a:rPr lang="en-GB" sz="2000" dirty="0">
                <a:latin typeface="Open Sans"/>
                <a:ea typeface="Open Sans" panose="020B0606030504020204" pitchFamily="34" charset="0"/>
                <a:cs typeface="Open Sans" panose="020B0606030504020204" pitchFamily="34" charset="0"/>
              </a:rPr>
              <a:t> y la </a:t>
            </a:r>
            <a:r>
              <a:rPr lang="en-GB" sz="2000" dirty="0" err="1">
                <a:latin typeface="Open Sans"/>
                <a:ea typeface="Open Sans" panose="020B0606030504020204" pitchFamily="34" charset="0"/>
                <a:cs typeface="Open Sans" panose="020B0606030504020204" pitchFamily="34" charset="0"/>
              </a:rPr>
              <a:t>escasez</a:t>
            </a:r>
            <a:r>
              <a:rPr lang="en-GB" sz="2000" dirty="0">
                <a:latin typeface="Open Sans"/>
                <a:ea typeface="Open Sans" panose="020B0606030504020204" pitchFamily="34" charset="0"/>
                <a:cs typeface="Open Sans" panose="020B0606030504020204" pitchFamily="34" charset="0"/>
              </a:rPr>
              <a:t> de </a:t>
            </a:r>
            <a:r>
              <a:rPr lang="en-GB" sz="2000" dirty="0" err="1">
                <a:latin typeface="Open Sans"/>
                <a:ea typeface="Open Sans" panose="020B0606030504020204" pitchFamily="34" charset="0"/>
                <a:cs typeface="Open Sans" panose="020B0606030504020204" pitchFamily="34" charset="0"/>
              </a:rPr>
              <a:t>recursos</a:t>
            </a:r>
            <a:r>
              <a:rPr lang="en-GB" sz="2000" dirty="0">
                <a:latin typeface="Open Sans"/>
                <a:ea typeface="Open Sans" panose="020B0606030504020204" pitchFamily="34" charset="0"/>
                <a:cs typeface="Open Sans" panose="020B0606030504020204" pitchFamily="34" charset="0"/>
              </a:rPr>
              <a:t> </a:t>
            </a:r>
            <a:r>
              <a:rPr lang="en-GB" sz="2000" dirty="0" err="1">
                <a:latin typeface="Open Sans"/>
                <a:ea typeface="Open Sans" panose="020B0606030504020204" pitchFamily="34" charset="0"/>
                <a:cs typeface="Open Sans" panose="020B0606030504020204" pitchFamily="34" charset="0"/>
              </a:rPr>
              <a:t>humanos</a:t>
            </a:r>
            <a:r>
              <a:rPr lang="en-GB" sz="2000" dirty="0">
                <a:latin typeface="Open Sans"/>
                <a:ea typeface="Open Sans" panose="020B0606030504020204" pitchFamily="34" charset="0"/>
                <a:cs typeface="Open Sans" panose="020B0606030504020204" pitchFamily="34" charset="0"/>
              </a:rPr>
              <a:t> </a:t>
            </a:r>
            <a:r>
              <a:rPr lang="en-GB" sz="2000" dirty="0" err="1">
                <a:latin typeface="Open Sans"/>
                <a:ea typeface="Open Sans" panose="020B0606030504020204" pitchFamily="34" charset="0"/>
                <a:cs typeface="Open Sans" panose="020B0606030504020204" pitchFamily="34" charset="0"/>
              </a:rPr>
              <a:t>cualificados</a:t>
            </a:r>
            <a:r>
              <a:rPr lang="en-GB" sz="2000" dirty="0">
                <a:latin typeface="Open Sans"/>
                <a:ea typeface="Open Sans" panose="020B0606030504020204" pitchFamily="34" charset="0"/>
                <a:cs typeface="Open Sans" panose="020B0606030504020204" pitchFamily="34" charset="0"/>
              </a:rPr>
              <a:t>.</a:t>
            </a:r>
          </a:p>
          <a:p>
            <a:r>
              <a:rPr lang="en-GB" sz="2000" dirty="0">
                <a:latin typeface="Open Sans"/>
                <a:ea typeface="Open Sans" panose="020B0606030504020204" pitchFamily="34" charset="0"/>
                <a:cs typeface="Open Sans" panose="020B0606030504020204" pitchFamily="34" charset="0"/>
              </a:rPr>
              <a:t>Por lo tanto, las </a:t>
            </a:r>
            <a:r>
              <a:rPr lang="en-GB" sz="2000" dirty="0" err="1">
                <a:latin typeface="Open Sans"/>
                <a:ea typeface="Open Sans" panose="020B0606030504020204" pitchFamily="34" charset="0"/>
                <a:cs typeface="Open Sans" panose="020B0606030504020204" pitchFamily="34" charset="0"/>
              </a:rPr>
              <a:t>decisiones</a:t>
            </a:r>
            <a:r>
              <a:rPr lang="en-GB" sz="2000" dirty="0">
                <a:latin typeface="Open Sans"/>
                <a:ea typeface="Open Sans" panose="020B0606030504020204" pitchFamily="34" charset="0"/>
                <a:cs typeface="Open Sans" panose="020B0606030504020204" pitchFamily="34" charset="0"/>
              </a:rPr>
              <a:t> de </a:t>
            </a:r>
            <a:r>
              <a:rPr lang="en-GB" sz="2000" dirty="0" err="1">
                <a:latin typeface="Open Sans"/>
                <a:ea typeface="Open Sans" panose="020B0606030504020204" pitchFamily="34" charset="0"/>
                <a:cs typeface="Open Sans" panose="020B0606030504020204" pitchFamily="34" charset="0"/>
              </a:rPr>
              <a:t>inversión</a:t>
            </a:r>
            <a:r>
              <a:rPr lang="en-GB" sz="2000" dirty="0">
                <a:latin typeface="Open Sans"/>
                <a:ea typeface="Open Sans" panose="020B0606030504020204" pitchFamily="34" charset="0"/>
                <a:cs typeface="Open Sans" panose="020B0606030504020204" pitchFamily="34" charset="0"/>
              </a:rPr>
              <a:t> se </a:t>
            </a:r>
            <a:r>
              <a:rPr lang="en-GB" sz="2000" dirty="0" err="1">
                <a:latin typeface="Open Sans"/>
                <a:ea typeface="Open Sans" panose="020B0606030504020204" pitchFamily="34" charset="0"/>
                <a:cs typeface="Open Sans" panose="020B0606030504020204" pitchFamily="34" charset="0"/>
              </a:rPr>
              <a:t>basan</a:t>
            </a:r>
            <a:r>
              <a:rPr lang="en-GB" sz="2000" dirty="0">
                <a:latin typeface="Open Sans"/>
                <a:ea typeface="Open Sans" panose="020B0606030504020204" pitchFamily="34" charset="0"/>
                <a:cs typeface="Open Sans" panose="020B0606030504020204" pitchFamily="34" charset="0"/>
              </a:rPr>
              <a:t> a menudo </a:t>
            </a:r>
            <a:r>
              <a:rPr lang="en-GB" sz="2000" dirty="0" err="1">
                <a:latin typeface="Open Sans"/>
                <a:ea typeface="Open Sans" panose="020B0606030504020204" pitchFamily="34" charset="0"/>
                <a:cs typeface="Open Sans" panose="020B0606030504020204" pitchFamily="34" charset="0"/>
              </a:rPr>
              <a:t>en</a:t>
            </a:r>
            <a:r>
              <a:rPr lang="en-GB" sz="2000" dirty="0">
                <a:latin typeface="Open Sans"/>
                <a:ea typeface="Open Sans" panose="020B0606030504020204" pitchFamily="34" charset="0"/>
                <a:cs typeface="Open Sans" panose="020B0606030504020204" pitchFamily="34" charset="0"/>
              </a:rPr>
              <a:t> </a:t>
            </a:r>
            <a:r>
              <a:rPr lang="en-GB" sz="2000" dirty="0" err="1">
                <a:latin typeface="Open Sans"/>
                <a:ea typeface="Open Sans" panose="020B0606030504020204" pitchFamily="34" charset="0"/>
                <a:cs typeface="Open Sans" panose="020B0606030504020204" pitchFamily="34" charset="0"/>
              </a:rPr>
              <a:t>objetivos</a:t>
            </a:r>
            <a:r>
              <a:rPr lang="en-GB" sz="2000" dirty="0">
                <a:latin typeface="Open Sans"/>
                <a:ea typeface="Open Sans" panose="020B0606030504020204" pitchFamily="34" charset="0"/>
                <a:cs typeface="Open Sans" panose="020B0606030504020204" pitchFamily="34" charset="0"/>
              </a:rPr>
              <a:t> </a:t>
            </a:r>
            <a:r>
              <a:rPr lang="en-GB" sz="2000" dirty="0" err="1">
                <a:latin typeface="Open Sans"/>
                <a:ea typeface="Open Sans" panose="020B0606030504020204" pitchFamily="34" charset="0"/>
                <a:cs typeface="Open Sans" panose="020B0606030504020204" pitchFamily="34" charset="0"/>
              </a:rPr>
              <a:t>políticos</a:t>
            </a:r>
            <a:r>
              <a:rPr lang="en-GB" sz="2000" dirty="0">
                <a:latin typeface="Open Sans"/>
                <a:ea typeface="Open Sans" panose="020B0606030504020204" pitchFamily="34" charset="0"/>
                <a:cs typeface="Open Sans" panose="020B0606030504020204" pitchFamily="34" charset="0"/>
              </a:rPr>
              <a:t> mal </a:t>
            </a:r>
            <a:r>
              <a:rPr lang="en-GB" sz="2000" dirty="0" err="1">
                <a:latin typeface="Open Sans"/>
                <a:ea typeface="Open Sans" panose="020B0606030504020204" pitchFamily="34" charset="0"/>
                <a:cs typeface="Open Sans" panose="020B0606030504020204" pitchFamily="34" charset="0"/>
              </a:rPr>
              <a:t>informados</a:t>
            </a:r>
            <a:r>
              <a:rPr lang="en-GB" sz="2000" dirty="0">
                <a:latin typeface="Open Sans"/>
                <a:ea typeface="Open Sans" panose="020B0606030504020204" pitchFamily="34" charset="0"/>
                <a:cs typeface="Open Sans" panose="020B0606030504020204" pitchFamily="34" charset="0"/>
              </a:rPr>
              <a:t> y </a:t>
            </a:r>
            <a:r>
              <a:rPr lang="en-GB" sz="2000" dirty="0" err="1">
                <a:latin typeface="Open Sans"/>
                <a:ea typeface="Open Sans" panose="020B0606030504020204" pitchFamily="34" charset="0"/>
                <a:cs typeface="Open Sans" panose="020B0606030504020204" pitchFamily="34" charset="0"/>
              </a:rPr>
              <a:t>en</a:t>
            </a:r>
            <a:r>
              <a:rPr lang="en-GB" sz="2000" dirty="0">
                <a:latin typeface="Open Sans"/>
                <a:ea typeface="Open Sans" panose="020B0606030504020204" pitchFamily="34" charset="0"/>
                <a:cs typeface="Open Sans" panose="020B0606030504020204" pitchFamily="34" charset="0"/>
              </a:rPr>
              <a:t> la </a:t>
            </a:r>
            <a:r>
              <a:rPr lang="en-GB" sz="2000" dirty="0" err="1">
                <a:latin typeface="Open Sans"/>
                <a:ea typeface="Open Sans" panose="020B0606030504020204" pitchFamily="34" charset="0"/>
                <a:cs typeface="Open Sans" panose="020B0606030504020204" pitchFamily="34" charset="0"/>
              </a:rPr>
              <a:t>necesidad</a:t>
            </a:r>
            <a:r>
              <a:rPr lang="en-GB" sz="2000" dirty="0">
                <a:latin typeface="Open Sans"/>
                <a:ea typeface="Open Sans" panose="020B0606030504020204" pitchFamily="34" charset="0"/>
                <a:cs typeface="Open Sans" panose="020B0606030504020204" pitchFamily="34" charset="0"/>
              </a:rPr>
              <a:t> de </a:t>
            </a:r>
            <a:r>
              <a:rPr lang="en-GB" sz="2000" dirty="0" err="1">
                <a:latin typeface="Open Sans"/>
                <a:ea typeface="Open Sans" panose="020B0606030504020204" pitchFamily="34" charset="0"/>
                <a:cs typeface="Open Sans" panose="020B0606030504020204" pitchFamily="34" charset="0"/>
              </a:rPr>
              <a:t>medidas</a:t>
            </a:r>
            <a:r>
              <a:rPr lang="en-GB" sz="2000" dirty="0">
                <a:latin typeface="Open Sans"/>
                <a:ea typeface="Open Sans" panose="020B0606030504020204" pitchFamily="34" charset="0"/>
                <a:cs typeface="Open Sans" panose="020B0606030504020204" pitchFamily="34" charset="0"/>
              </a:rPr>
              <a:t> ad hoc.</a:t>
            </a:r>
          </a:p>
        </p:txBody>
      </p:sp>
      <p:sp>
        <p:nvSpPr>
          <p:cNvPr id="11" name="Title 10">
            <a:extLst>
              <a:ext uri="{FF2B5EF4-FFF2-40B4-BE49-F238E27FC236}">
                <a16:creationId xmlns:a16="http://schemas.microsoft.com/office/drawing/2014/main" id="{E94F0A86-4BC4-459F-A7E0-2C61643DBCAF}"/>
              </a:ext>
            </a:extLst>
          </p:cNvPr>
          <p:cNvSpPr txBox="1">
            <a:spLocks/>
          </p:cNvSpPr>
          <p:nvPr/>
        </p:nvSpPr>
        <p:spPr>
          <a:xfrm>
            <a:off x="896740" y="2372"/>
            <a:ext cx="7522046"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 ¿Por qué es importante la planificación energética?  </a:t>
            </a:r>
            <a:endParaRPr lang="en-US" dirty="0">
              <a:cs typeface="Calibri Light" panose="020F0302020204030204"/>
            </a:endParaRPr>
          </a:p>
        </p:txBody>
      </p:sp>
      <p:pic>
        <p:nvPicPr>
          <p:cNvPr id="7" name="Picture 6" descr="Graphical user interface, application&#10;&#10;Description automatically generated">
            <a:extLst>
              <a:ext uri="{FF2B5EF4-FFF2-40B4-BE49-F238E27FC236}">
                <a16:creationId xmlns:a16="http://schemas.microsoft.com/office/drawing/2014/main" id="{0C9134D0-F7CD-D047-A6F0-B811C5383A82}"/>
              </a:ext>
            </a:extLst>
          </p:cNvPr>
          <p:cNvPicPr>
            <a:picLocks noChangeAspect="1"/>
          </p:cNvPicPr>
          <p:nvPr/>
        </p:nvPicPr>
        <p:blipFill>
          <a:blip r:embed="rId6"/>
          <a:stretch>
            <a:fillRect/>
          </a:stretch>
        </p:blipFill>
        <p:spPr>
          <a:xfrm>
            <a:off x="7327095" y="1885765"/>
            <a:ext cx="3946783" cy="3906143"/>
          </a:xfrm>
          <a:prstGeom prst="rect">
            <a:avLst/>
          </a:prstGeom>
        </p:spPr>
      </p:pic>
      <p:sp>
        <p:nvSpPr>
          <p:cNvPr id="4" name="TextBox 3">
            <a:extLst>
              <a:ext uri="{FF2B5EF4-FFF2-40B4-BE49-F238E27FC236}">
                <a16:creationId xmlns:a16="http://schemas.microsoft.com/office/drawing/2014/main" id="{AD3E4085-2239-4F53-8772-DA576786BC48}"/>
              </a:ext>
            </a:extLst>
          </p:cNvPr>
          <p:cNvSpPr txBox="1"/>
          <p:nvPr/>
        </p:nvSpPr>
        <p:spPr>
          <a:xfrm>
            <a:off x="10036902" y="5790225"/>
            <a:ext cx="282302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rgbClr val="1D1C1D"/>
                </a:solidFill>
                <a:latin typeface="Open Sans"/>
              </a:rPr>
              <a:t>(</a:t>
            </a:r>
            <a:r>
              <a:rPr lang="en-US" sz="1000" err="1">
                <a:solidFill>
                  <a:srgbClr val="1D1C1D"/>
                </a:solidFill>
                <a:latin typeface="Open Sans"/>
              </a:rPr>
              <a:t>Rexazin</a:t>
            </a:r>
            <a:r>
              <a:rPr lang="en-US" sz="1000">
                <a:solidFill>
                  <a:srgbClr val="1D1C1D"/>
                </a:solidFill>
                <a:latin typeface="Open Sans"/>
              </a:rPr>
              <a:t>, M., </a:t>
            </a:r>
            <a:r>
              <a:rPr lang="en-US" sz="1000">
                <a:solidFill>
                  <a:srgbClr val="1D1C1D"/>
                </a:solidFill>
                <a:latin typeface="Open Sans"/>
                <a:hlinkClick r:id="rId7"/>
              </a:rPr>
              <a:t>imagen</a:t>
            </a:r>
            <a:r>
              <a:rPr lang="en-US" sz="1000">
                <a:solidFill>
                  <a:srgbClr val="1D1C1D"/>
                </a:solidFill>
                <a:latin typeface="Open Sans"/>
              </a:rPr>
              <a:t>)</a:t>
            </a:r>
            <a:endParaRPr lang="en-US" sz="1000">
              <a:latin typeface="Open Sans"/>
            </a:endParaRPr>
          </a:p>
        </p:txBody>
      </p:sp>
      <p:sp>
        <p:nvSpPr>
          <p:cNvPr id="10" name="Oval 9">
            <a:extLst>
              <a:ext uri="{FF2B5EF4-FFF2-40B4-BE49-F238E27FC236}">
                <a16:creationId xmlns:a16="http://schemas.microsoft.com/office/drawing/2014/main" id="{E594CA87-7778-104E-BDB4-56F40E6E863E}"/>
              </a:ext>
            </a:extLst>
          </p:cNvPr>
          <p:cNvSpPr/>
          <p:nvPr/>
        </p:nvSpPr>
        <p:spPr>
          <a:xfrm>
            <a:off x="8835695" y="24984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2_Lecture1_Slide5.mp3" descr="Track2_Lecture1_Slide5.mp3">
            <a:hlinkClick r:id="" action="ppaction://media"/>
            <a:extLst>
              <a:ext uri="{FF2B5EF4-FFF2-40B4-BE49-F238E27FC236}">
                <a16:creationId xmlns:a16="http://schemas.microsoft.com/office/drawing/2014/main" id="{CA58F747-2543-7A4E-865C-248538B838E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909126" y="321212"/>
            <a:ext cx="812800" cy="812800"/>
          </a:xfrm>
          <a:prstGeom prst="rect">
            <a:avLst/>
          </a:prstGeom>
        </p:spPr>
      </p:pic>
      <p:sp>
        <p:nvSpPr>
          <p:cNvPr id="13" name="TextBox 12">
            <a:extLst>
              <a:ext uri="{FF2B5EF4-FFF2-40B4-BE49-F238E27FC236}">
                <a16:creationId xmlns:a16="http://schemas.microsoft.com/office/drawing/2014/main" id="{D8AAB52A-6BAA-47AC-AE67-1830DEA90161}"/>
              </a:ext>
            </a:extLst>
          </p:cNvPr>
          <p:cNvSpPr txBox="1"/>
          <p:nvPr/>
        </p:nvSpPr>
        <p:spPr>
          <a:xfrm>
            <a:off x="921657" y="6135282"/>
            <a:ext cx="282302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dirty="0">
                <a:solidFill>
                  <a:srgbClr val="1D1C1D"/>
                </a:solidFill>
                <a:latin typeface="Open Sans"/>
              </a:rPr>
              <a:t>Fuente: </a:t>
            </a:r>
            <a:r>
              <a:rPr lang="en-US" sz="1000" dirty="0">
                <a:solidFill>
                  <a:srgbClr val="1D1C1D"/>
                </a:solidFill>
                <a:latin typeface="Open Sans"/>
              </a:rPr>
              <a:t>(Banco Mundial 2017)</a:t>
            </a:r>
            <a:endParaRPr lang="en-US" sz="1000" dirty="0">
              <a:latin typeface="Open Sans"/>
            </a:endParaRPr>
          </a:p>
        </p:txBody>
      </p:sp>
    </p:spTree>
    <p:extLst>
      <p:ext uri="{BB962C8B-B14F-4D97-AF65-F5344CB8AC3E}">
        <p14:creationId xmlns:p14="http://schemas.microsoft.com/office/powerpoint/2010/main" val="327878293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787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pic>
        <p:nvPicPr>
          <p:cNvPr id="7" name="Picture 6" descr="A plant growing from a pile of coins&#10;&#10;Description automatically generated with medium confidence">
            <a:extLst>
              <a:ext uri="{FF2B5EF4-FFF2-40B4-BE49-F238E27FC236}">
                <a16:creationId xmlns:a16="http://schemas.microsoft.com/office/drawing/2014/main" id="{A44B94B3-B916-6F42-9721-100DE00E2937}"/>
              </a:ext>
            </a:extLst>
          </p:cNvPr>
          <p:cNvPicPr>
            <a:picLocks noChangeAspect="1"/>
          </p:cNvPicPr>
          <p:nvPr/>
        </p:nvPicPr>
        <p:blipFill>
          <a:blip r:embed="rId6"/>
          <a:stretch>
            <a:fillRect/>
          </a:stretch>
        </p:blipFill>
        <p:spPr>
          <a:xfrm>
            <a:off x="6515100" y="2097882"/>
            <a:ext cx="5080000" cy="2921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1E5CB060-C008-4424-93CC-4448E5F712D1}"/>
              </a:ext>
            </a:extLst>
          </p:cNvPr>
          <p:cNvSpPr/>
          <p:nvPr/>
        </p:nvSpPr>
        <p:spPr>
          <a:xfrm>
            <a:off x="887215" y="154889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1.1.4 Actuar sobre la planificación energética</a:t>
            </a:r>
          </a:p>
        </p:txBody>
      </p:sp>
      <p:sp>
        <p:nvSpPr>
          <p:cNvPr id="9" name="Content Placeholder 8">
            <a:extLst>
              <a:ext uri="{FF2B5EF4-FFF2-40B4-BE49-F238E27FC236}">
                <a16:creationId xmlns:a16="http://schemas.microsoft.com/office/drawing/2014/main" id="{AF0A42F6-1895-4D6C-9459-6C32A26391DB}"/>
              </a:ext>
            </a:extLst>
          </p:cNvPr>
          <p:cNvSpPr>
            <a:spLocks noGrp="1"/>
          </p:cNvSpPr>
          <p:nvPr>
            <p:ph idx="1"/>
          </p:nvPr>
        </p:nvSpPr>
        <p:spPr>
          <a:xfrm>
            <a:off x="732517" y="2097882"/>
            <a:ext cx="6673335" cy="4229173"/>
          </a:xfrm>
        </p:spPr>
        <p:txBody>
          <a:bodyPr vert="horz" lIns="91440" tIns="45720" rIns="91440" bIns="45720" rtlCol="0" anchor="t">
            <a:normAutofit/>
          </a:bodyPr>
          <a:lstStyle/>
          <a:p>
            <a:r>
              <a:rPr lang="en-GB" sz="2000" dirty="0">
                <a:latin typeface="Open Sans"/>
                <a:ea typeface="Open Sans" panose="020B0606030504020204" pitchFamily="34" charset="0"/>
                <a:cs typeface="Open Sans" panose="020B0606030504020204" pitchFamily="34" charset="0"/>
              </a:rPr>
              <a:t>La planificación energética no es un fin en sí mismo.</a:t>
            </a:r>
          </a:p>
          <a:p>
            <a:r>
              <a:rPr lang="en-GB" sz="2000" dirty="0">
                <a:latin typeface="Open Sans"/>
                <a:ea typeface="Open Sans" panose="020B0606030504020204" pitchFamily="34" charset="0"/>
                <a:cs typeface="Open Sans" panose="020B0606030504020204" pitchFamily="34" charset="0"/>
              </a:rPr>
              <a:t>La planificación sin ejecución es un uso ineficaz de los recursos.</a:t>
            </a:r>
          </a:p>
          <a:p>
            <a:r>
              <a:rPr lang="en-GB" sz="2000" dirty="0">
                <a:latin typeface="Open Sans"/>
                <a:ea typeface="Open Sans" panose="020B0606030504020204" pitchFamily="34" charset="0"/>
                <a:cs typeface="Open Sans" panose="020B0606030504020204" pitchFamily="34" charset="0"/>
              </a:rPr>
              <a:t>La aplicación requiere un marco institucional funcional que garantice la disponibilidad de fondos.</a:t>
            </a:r>
          </a:p>
          <a:p>
            <a:r>
              <a:rPr lang="en-GB" sz="2000" dirty="0">
                <a:latin typeface="Open Sans"/>
                <a:ea typeface="Open Sans" panose="020B0606030504020204" pitchFamily="34" charset="0"/>
                <a:cs typeface="Open Sans" panose="020B0606030504020204" pitchFamily="34" charset="0"/>
              </a:rPr>
              <a:t>Una buena economía de proyecto moviliza la financiación necesaria.</a:t>
            </a:r>
          </a:p>
          <a:p>
            <a:r>
              <a:rPr lang="en-GB" sz="2000" dirty="0">
                <a:latin typeface="Open Sans"/>
                <a:ea typeface="Open Sans" panose="020B0606030504020204" pitchFamily="34" charset="0"/>
                <a:cs typeface="Open Sans" panose="020B0606030504020204" pitchFamily="34" charset="0"/>
              </a:rPr>
              <a:t>El despliegue físico de las infraestructuras debe ajustarse a la logística del calendario.</a:t>
            </a:r>
          </a:p>
          <a:p>
            <a:r>
              <a:rPr lang="en-GB" sz="2000" dirty="0">
                <a:latin typeface="Open Sans"/>
                <a:ea typeface="Open Sans" panose="020B0606030504020204" pitchFamily="34" charset="0"/>
                <a:cs typeface="Open Sans" panose="020B0606030504020204" pitchFamily="34" charset="0"/>
              </a:rPr>
              <a:t>La implantación de una gran central hidroeléctrica puede superar la demanda actual de electricidad.</a:t>
            </a:r>
          </a:p>
          <a:p>
            <a:endParaRPr lang="en-GB"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Title 10">
            <a:extLst>
              <a:ext uri="{FF2B5EF4-FFF2-40B4-BE49-F238E27FC236}">
                <a16:creationId xmlns:a16="http://schemas.microsoft.com/office/drawing/2014/main" id="{A5268B73-9150-4AF4-B76A-255659DDAAC5}"/>
              </a:ext>
            </a:extLst>
          </p:cNvPr>
          <p:cNvSpPr txBox="1">
            <a:spLocks/>
          </p:cNvSpPr>
          <p:nvPr/>
        </p:nvSpPr>
        <p:spPr>
          <a:xfrm>
            <a:off x="732517" y="75624"/>
            <a:ext cx="7469493"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 ¿Por qué es importante la planificación energética?  </a:t>
            </a:r>
            <a:endParaRPr lang="en-US" dirty="0">
              <a:cs typeface="Calibri Light" panose="020F0302020204030204"/>
            </a:endParaRPr>
          </a:p>
        </p:txBody>
      </p:sp>
      <p:sp>
        <p:nvSpPr>
          <p:cNvPr id="3" name="TextBox 2">
            <a:extLst>
              <a:ext uri="{FF2B5EF4-FFF2-40B4-BE49-F238E27FC236}">
                <a16:creationId xmlns:a16="http://schemas.microsoft.com/office/drawing/2014/main" id="{7CF3B18E-5AD0-46C0-B7F5-8A9AD1D4E2E8}"/>
              </a:ext>
            </a:extLst>
          </p:cNvPr>
          <p:cNvSpPr txBox="1"/>
          <p:nvPr/>
        </p:nvSpPr>
        <p:spPr>
          <a:xfrm>
            <a:off x="9727351" y="4682544"/>
            <a:ext cx="282302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rgbClr val="1D1C1D"/>
                </a:solidFill>
                <a:latin typeface="Open Sans"/>
              </a:rPr>
              <a:t>(Fotos de dinero, </a:t>
            </a:r>
            <a:r>
              <a:rPr lang="en-US" sz="1000">
                <a:solidFill>
                  <a:srgbClr val="1D1C1D"/>
                </a:solidFill>
                <a:latin typeface="Open Sans"/>
                <a:hlinkClick r:id="rId7"/>
              </a:rPr>
              <a:t>imagen</a:t>
            </a:r>
            <a:r>
              <a:rPr lang="en-US" sz="1000">
                <a:solidFill>
                  <a:srgbClr val="1D1C1D"/>
                </a:solidFill>
                <a:latin typeface="Open Sans"/>
              </a:rPr>
              <a:t>)</a:t>
            </a:r>
            <a:endParaRPr lang="en-US" sz="1000">
              <a:latin typeface="Open Sans"/>
            </a:endParaRPr>
          </a:p>
        </p:txBody>
      </p:sp>
      <p:sp>
        <p:nvSpPr>
          <p:cNvPr id="10" name="Oval 9">
            <a:extLst>
              <a:ext uri="{FF2B5EF4-FFF2-40B4-BE49-F238E27FC236}">
                <a16:creationId xmlns:a16="http://schemas.microsoft.com/office/drawing/2014/main" id="{9B7B55A2-9E62-3347-861D-0A5C531C8134}"/>
              </a:ext>
            </a:extLst>
          </p:cNvPr>
          <p:cNvSpPr/>
          <p:nvPr/>
        </p:nvSpPr>
        <p:spPr>
          <a:xfrm>
            <a:off x="8771821" y="29604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Track2_Lecture1_Slide6.mp3" descr="Track2_Lecture1_Slide6.mp3">
            <a:hlinkClick r:id="" action="ppaction://media"/>
            <a:extLst>
              <a:ext uri="{FF2B5EF4-FFF2-40B4-BE49-F238E27FC236}">
                <a16:creationId xmlns:a16="http://schemas.microsoft.com/office/drawing/2014/main" id="{56F807D1-DAB4-1D44-8302-576B7852177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856573" y="392989"/>
            <a:ext cx="812800" cy="812800"/>
          </a:xfrm>
          <a:prstGeom prst="rect">
            <a:avLst/>
          </a:prstGeom>
        </p:spPr>
      </p:pic>
      <p:sp>
        <p:nvSpPr>
          <p:cNvPr id="12" name="TextBox 11">
            <a:extLst>
              <a:ext uri="{FF2B5EF4-FFF2-40B4-BE49-F238E27FC236}">
                <a16:creationId xmlns:a16="http://schemas.microsoft.com/office/drawing/2014/main" id="{D5ED12A9-CE73-4F83-A9CB-BBBEC4396A06}"/>
              </a:ext>
            </a:extLst>
          </p:cNvPr>
          <p:cNvSpPr txBox="1"/>
          <p:nvPr/>
        </p:nvSpPr>
        <p:spPr>
          <a:xfrm>
            <a:off x="921657" y="6135282"/>
            <a:ext cx="282302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dirty="0">
                <a:solidFill>
                  <a:srgbClr val="1D1C1D"/>
                </a:solidFill>
                <a:latin typeface="Open Sans"/>
              </a:rPr>
              <a:t>Fuente: </a:t>
            </a:r>
            <a:r>
              <a:rPr lang="en-US" sz="1000" dirty="0">
                <a:solidFill>
                  <a:srgbClr val="1D1C1D"/>
                </a:solidFill>
                <a:latin typeface="Open Sans"/>
              </a:rPr>
              <a:t>(Banco Mundial 2017)</a:t>
            </a:r>
            <a:endParaRPr lang="en-US" sz="1000" dirty="0">
              <a:latin typeface="Open Sans"/>
            </a:endParaRPr>
          </a:p>
        </p:txBody>
      </p:sp>
    </p:spTree>
    <p:extLst>
      <p:ext uri="{BB962C8B-B14F-4D97-AF65-F5344CB8AC3E}">
        <p14:creationId xmlns:p14="http://schemas.microsoft.com/office/powerpoint/2010/main" val="98610694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817"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0D518822-2540-4C37-94DC-7D4210115BF3}"/>
              </a:ext>
            </a:extLst>
          </p:cNvPr>
          <p:cNvSpPr/>
          <p:nvPr/>
        </p:nvSpPr>
        <p:spPr>
          <a:xfrm>
            <a:off x="431231" y="1492653"/>
            <a:ext cx="720575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1.1.5 Ventajas de los modelos de sistemas energéticos</a:t>
            </a:r>
          </a:p>
        </p:txBody>
      </p:sp>
      <p:sp>
        <p:nvSpPr>
          <p:cNvPr id="9" name="Content Placeholder 8">
            <a:extLst>
              <a:ext uri="{FF2B5EF4-FFF2-40B4-BE49-F238E27FC236}">
                <a16:creationId xmlns:a16="http://schemas.microsoft.com/office/drawing/2014/main" id="{41B185D6-8344-407A-A0AC-91D0DAB8CB01}"/>
              </a:ext>
            </a:extLst>
          </p:cNvPr>
          <p:cNvSpPr>
            <a:spLocks noGrp="1"/>
          </p:cNvSpPr>
          <p:nvPr>
            <p:ph idx="1"/>
          </p:nvPr>
        </p:nvSpPr>
        <p:spPr>
          <a:xfrm>
            <a:off x="376044" y="1893415"/>
            <a:ext cx="8235125" cy="4586645"/>
          </a:xfrm>
        </p:spPr>
        <p:txBody>
          <a:bodyPr vert="horz" lIns="91440" tIns="45720" rIns="91440" bIns="45720" rtlCol="0" anchor="t">
            <a:normAutofit lnSpcReduction="10000"/>
          </a:bodyPr>
          <a:lstStyle/>
          <a:p>
            <a:pPr algn="just"/>
            <a:r>
              <a:rPr lang="en-GB" sz="2000" dirty="0">
                <a:latin typeface="Open Sans"/>
                <a:ea typeface="Open Sans" panose="020B0606030504020204" pitchFamily="34" charset="0"/>
                <a:cs typeface="Open Sans" panose="020B0606030504020204" pitchFamily="34" charset="0"/>
              </a:rPr>
              <a:t>Los modelos cuantificados de sistemas complejos ayudan a los responsables de la toma de decisiones de numerosas maneras.</a:t>
            </a:r>
          </a:p>
          <a:p>
            <a:pPr algn="just"/>
            <a:r>
              <a:rPr lang="en-GB" sz="2000" dirty="0">
                <a:latin typeface="Open Sans"/>
                <a:ea typeface="Open Sans" panose="020B0606030504020204" pitchFamily="34" charset="0"/>
                <a:cs typeface="Open Sans" panose="020B0606030504020204" pitchFamily="34" charset="0"/>
              </a:rPr>
              <a:t>Permite a los analistas comparar diferentes configuraciones de sistemas sin los costes de su construcción.</a:t>
            </a:r>
          </a:p>
          <a:p>
            <a:pPr algn="just"/>
            <a:r>
              <a:rPr lang="en-GB" sz="2000" dirty="0">
                <a:latin typeface="Open Sans"/>
                <a:ea typeface="Open Sans" panose="020B0606030504020204" pitchFamily="34" charset="0"/>
                <a:cs typeface="Open Sans" panose="020B0606030504020204" pitchFamily="34" charset="0"/>
              </a:rPr>
              <a:t>Mitigación de la incertidumbre.</a:t>
            </a:r>
          </a:p>
          <a:p>
            <a:pPr algn="just"/>
            <a:r>
              <a:rPr lang="en-GB" sz="2000" dirty="0">
                <a:latin typeface="Open Sans"/>
                <a:ea typeface="Open Sans" panose="020B0606030504020204" pitchFamily="34" charset="0"/>
                <a:cs typeface="Open Sans" panose="020B0606030504020204" pitchFamily="34" charset="0"/>
              </a:rPr>
              <a:t>Facilitar el diseño de sistemas que tengan en cuenta los recursos, demandas y limitaciones locales.</a:t>
            </a:r>
          </a:p>
          <a:p>
            <a:pPr algn="just"/>
            <a:r>
              <a:rPr lang="en-GB" sz="2000" dirty="0">
                <a:latin typeface="Open Sans"/>
                <a:ea typeface="Open Sans" panose="020B0606030504020204" pitchFamily="34" charset="0"/>
                <a:cs typeface="Open Sans" panose="020B0606030504020204" pitchFamily="34" charset="0"/>
              </a:rPr>
              <a:t>Garantizar la minimización de las facturas de electricidad de los consumidores.</a:t>
            </a:r>
          </a:p>
          <a:p>
            <a:pPr algn="just"/>
            <a:r>
              <a:rPr lang="en-GB" sz="2000" dirty="0">
                <a:latin typeface="Open Sans"/>
                <a:ea typeface="Open Sans" panose="020B0606030504020204" pitchFamily="34" charset="0"/>
                <a:cs typeface="Open Sans" panose="020B0606030504020204" pitchFamily="34" charset="0"/>
              </a:rPr>
              <a:t>Desarrollo de escenarios para el compromiso político no partidista.</a:t>
            </a:r>
          </a:p>
          <a:p>
            <a:pPr algn="just"/>
            <a:r>
              <a:rPr lang="en-GB" sz="2000" b="1" dirty="0">
                <a:latin typeface="Open Sans"/>
                <a:ea typeface="Open Sans" panose="020B0606030504020204" pitchFamily="34" charset="0"/>
                <a:cs typeface="Open Sans" panose="020B0606030504020204" pitchFamily="34" charset="0"/>
              </a:rPr>
              <a:t>Las mejoras menores del sistema pueden tener un rendimiento económico y medioambiental desproporcionadamente alto.</a:t>
            </a:r>
          </a:p>
        </p:txBody>
      </p:sp>
      <p:sp>
        <p:nvSpPr>
          <p:cNvPr id="11" name="Title 10">
            <a:extLst>
              <a:ext uri="{FF2B5EF4-FFF2-40B4-BE49-F238E27FC236}">
                <a16:creationId xmlns:a16="http://schemas.microsoft.com/office/drawing/2014/main" id="{289A3792-FCEA-4A76-9142-274456514DA2}"/>
              </a:ext>
            </a:extLst>
          </p:cNvPr>
          <p:cNvSpPr txBox="1">
            <a:spLocks/>
          </p:cNvSpPr>
          <p:nvPr/>
        </p:nvSpPr>
        <p:spPr>
          <a:xfrm>
            <a:off x="509104" y="95004"/>
            <a:ext cx="8142156"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 ¿Por qué es importante la planificación energética?  </a:t>
            </a:r>
            <a:endParaRPr lang="en-US" dirty="0">
              <a:cs typeface="Calibri Light" panose="020F0302020204030204"/>
            </a:endParaRPr>
          </a:p>
        </p:txBody>
      </p:sp>
      <p:pic>
        <p:nvPicPr>
          <p:cNvPr id="7" name="Picture 6">
            <a:extLst>
              <a:ext uri="{FF2B5EF4-FFF2-40B4-BE49-F238E27FC236}">
                <a16:creationId xmlns:a16="http://schemas.microsoft.com/office/drawing/2014/main" id="{9F2601A7-26F0-174C-B672-DC31A39BC39A}"/>
              </a:ext>
            </a:extLst>
          </p:cNvPr>
          <p:cNvPicPr>
            <a:picLocks noChangeAspect="1"/>
          </p:cNvPicPr>
          <p:nvPr/>
        </p:nvPicPr>
        <p:blipFill>
          <a:blip r:embed="rId6"/>
          <a:stretch>
            <a:fillRect/>
          </a:stretch>
        </p:blipFill>
        <p:spPr>
          <a:xfrm>
            <a:off x="8611169" y="1497361"/>
            <a:ext cx="3149600" cy="4335996"/>
          </a:xfrm>
          <a:prstGeom prst="rect">
            <a:avLst/>
          </a:prstGeom>
        </p:spPr>
      </p:pic>
      <p:sp>
        <p:nvSpPr>
          <p:cNvPr id="3" name="TextBox 2">
            <a:extLst>
              <a:ext uri="{FF2B5EF4-FFF2-40B4-BE49-F238E27FC236}">
                <a16:creationId xmlns:a16="http://schemas.microsoft.com/office/drawing/2014/main" id="{6008818A-9774-4F8C-AFFF-A10D04C81E0C}"/>
              </a:ext>
            </a:extLst>
          </p:cNvPr>
          <p:cNvSpPr txBox="1"/>
          <p:nvPr/>
        </p:nvSpPr>
        <p:spPr>
          <a:xfrm>
            <a:off x="9936260" y="5833357"/>
            <a:ext cx="282302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rgbClr val="1D1C1D"/>
                </a:solidFill>
                <a:latin typeface="Open Sans"/>
              </a:rPr>
              <a:t>(</a:t>
            </a:r>
            <a:r>
              <a:rPr lang="en-US" sz="1000" err="1">
                <a:solidFill>
                  <a:srgbClr val="1D1C1D"/>
                </a:solidFill>
                <a:latin typeface="Open Sans"/>
              </a:rPr>
              <a:t>Segerst</a:t>
            </a:r>
            <a:r>
              <a:rPr lang="en-US" sz="1000">
                <a:solidFill>
                  <a:srgbClr val="1D1C1D"/>
                </a:solidFill>
                <a:latin typeface="Open Sans"/>
              </a:rPr>
              <a:t>, </a:t>
            </a:r>
            <a:r>
              <a:rPr lang="en-US" sz="1000">
                <a:solidFill>
                  <a:srgbClr val="1D1C1D"/>
                </a:solidFill>
                <a:latin typeface="Open Sans"/>
                <a:hlinkClick r:id="rId7"/>
              </a:rPr>
              <a:t>imagen</a:t>
            </a:r>
            <a:r>
              <a:rPr lang="en-US" sz="1000">
                <a:solidFill>
                  <a:srgbClr val="1D1C1D"/>
                </a:solidFill>
                <a:latin typeface="Open Sans"/>
              </a:rPr>
              <a:t>)</a:t>
            </a:r>
            <a:endParaRPr lang="en-US" sz="1000">
              <a:latin typeface="Open Sans"/>
            </a:endParaRPr>
          </a:p>
        </p:txBody>
      </p:sp>
      <p:sp>
        <p:nvSpPr>
          <p:cNvPr id="10" name="Oval 9">
            <a:extLst>
              <a:ext uri="{FF2B5EF4-FFF2-40B4-BE49-F238E27FC236}">
                <a16:creationId xmlns:a16="http://schemas.microsoft.com/office/drawing/2014/main" id="{5CCC7431-BED0-2A45-9D50-69D82A4A67EA}"/>
              </a:ext>
            </a:extLst>
          </p:cNvPr>
          <p:cNvSpPr/>
          <p:nvPr/>
        </p:nvSpPr>
        <p:spPr>
          <a:xfrm>
            <a:off x="9160364" y="22343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Track2_Lecture1_Slide7.mp3" descr="Track2_Lecture1_Slide7.mp3">
            <a:hlinkClick r:id="" action="ppaction://media"/>
            <a:extLst>
              <a:ext uri="{FF2B5EF4-FFF2-40B4-BE49-F238E27FC236}">
                <a16:creationId xmlns:a16="http://schemas.microsoft.com/office/drawing/2014/main" id="{EFE5B2FD-5F8F-4349-BDF3-BB00A4A6A8E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231729" y="294796"/>
            <a:ext cx="812800" cy="812800"/>
          </a:xfrm>
          <a:prstGeom prst="rect">
            <a:avLst/>
          </a:prstGeom>
        </p:spPr>
      </p:pic>
      <p:sp>
        <p:nvSpPr>
          <p:cNvPr id="12" name="TextBox 11">
            <a:extLst>
              <a:ext uri="{FF2B5EF4-FFF2-40B4-BE49-F238E27FC236}">
                <a16:creationId xmlns:a16="http://schemas.microsoft.com/office/drawing/2014/main" id="{585E16E9-A037-4EEF-864E-B16550F0A1B8}"/>
              </a:ext>
            </a:extLst>
          </p:cNvPr>
          <p:cNvSpPr txBox="1"/>
          <p:nvPr/>
        </p:nvSpPr>
        <p:spPr>
          <a:xfrm>
            <a:off x="669409" y="6222428"/>
            <a:ext cx="282302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dirty="0">
                <a:solidFill>
                  <a:srgbClr val="1D1C1D"/>
                </a:solidFill>
                <a:latin typeface="Open Sans"/>
              </a:rPr>
              <a:t>Fuente: </a:t>
            </a:r>
            <a:r>
              <a:rPr lang="en-US" sz="1000" dirty="0">
                <a:solidFill>
                  <a:srgbClr val="1D1C1D"/>
                </a:solidFill>
                <a:latin typeface="Open Sans"/>
              </a:rPr>
              <a:t>(Banco Mundial 2017)</a:t>
            </a:r>
            <a:endParaRPr lang="en-US" sz="1000" dirty="0">
              <a:latin typeface="Open Sans"/>
            </a:endParaRPr>
          </a:p>
        </p:txBody>
      </p:sp>
    </p:spTree>
    <p:extLst>
      <p:ext uri="{BB962C8B-B14F-4D97-AF65-F5344CB8AC3E}">
        <p14:creationId xmlns:p14="http://schemas.microsoft.com/office/powerpoint/2010/main" val="17407066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910"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Nombre del curso</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NÚMERO Y NOMBRE DE LA MINI CONFERENCIA</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conferencia Objetivo de aprendizaje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rPr>
              <a:t>Conferencia 1.1 Referencias</a:t>
            </a:r>
          </a:p>
        </p:txBody>
      </p:sp>
      <p:sp>
        <p:nvSpPr>
          <p:cNvPr id="2" name="TextBox 1">
            <a:extLst>
              <a:ext uri="{FF2B5EF4-FFF2-40B4-BE49-F238E27FC236}">
                <a16:creationId xmlns:a16="http://schemas.microsoft.com/office/drawing/2014/main" id="{FAF90D44-5101-4EC2-B9CE-EAF183347C86}"/>
              </a:ext>
            </a:extLst>
          </p:cNvPr>
          <p:cNvSpPr txBox="1"/>
          <p:nvPr/>
        </p:nvSpPr>
        <p:spPr>
          <a:xfrm>
            <a:off x="929196" y="1494761"/>
            <a:ext cx="5127708"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1600">
                <a:latin typeface="Open Sans"/>
              </a:rPr>
              <a:t>Howells M, Rogner H.H, Mentis D, Broad O. SEAR Energy Access and Electricity Planning Special Feature, The World Bank, 2017.</a:t>
            </a:r>
          </a:p>
          <a:p>
            <a:pPr marL="342900" indent="-342900">
              <a:buAutoNum type="arabicPeriod"/>
            </a:pPr>
            <a:endParaRPr lang="en-GB" sz="1600">
              <a:latin typeface="Open Sans"/>
              <a:cs typeface="Calibri"/>
            </a:endParaRPr>
          </a:p>
          <a:p>
            <a:endParaRPr lang="en-US" sz="1600">
              <a:latin typeface="Open Sans"/>
              <a:cs typeface="Calibri"/>
            </a:endParaRPr>
          </a:p>
          <a:p>
            <a:pPr marL="342900" indent="-342900">
              <a:buFontTx/>
              <a:buAutoNum type="arabicPeriod"/>
            </a:pPr>
            <a:endParaRPr lang="en-US" sz="1600">
              <a:latin typeface="Open Sans"/>
            </a:endParaRPr>
          </a:p>
          <a:p>
            <a:pPr marL="342900" indent="-342900">
              <a:buFontTx/>
              <a:buAutoNum type="arabicPeriod"/>
            </a:pPr>
            <a:endParaRPr lang="en-US" sz="1600">
              <a:latin typeface="Open Sans"/>
            </a:endParaRPr>
          </a:p>
          <a:p>
            <a:pPr marL="342900" indent="-342900">
              <a:buAutoNum type="arabicPeriod"/>
            </a:pPr>
            <a:endParaRPr lang="en-US" sz="1600">
              <a:latin typeface="Open Sans"/>
              <a:cs typeface="Calibri" panose="020F0502020204030204"/>
            </a:endParaRPr>
          </a:p>
          <a:p>
            <a:pPr marL="342900" indent="-342900">
              <a:buAutoNum type="arabicPeriod"/>
            </a:pPr>
            <a:endParaRPr lang="en-GB" sz="1600">
              <a:latin typeface="Open Sans"/>
              <a:cs typeface="Calibri" panose="020F0502020204030204"/>
            </a:endParaRPr>
          </a:p>
          <a:p>
            <a:pPr marL="342900" indent="-342900">
              <a:buAutoNum type="arabicPeriod"/>
            </a:pPr>
            <a:endParaRPr lang="en-US" sz="1600">
              <a:latin typeface="Open Sans"/>
              <a:cs typeface="Calibri" panose="020F0502020204030204"/>
            </a:endParaRPr>
          </a:p>
        </p:txBody>
      </p:sp>
    </p:spTree>
    <p:extLst>
      <p:ext uri="{BB962C8B-B14F-4D97-AF65-F5344CB8AC3E}">
        <p14:creationId xmlns:p14="http://schemas.microsoft.com/office/powerpoint/2010/main" val="1195408070"/>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2265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4" name="Rectangle 13">
            <a:extLst>
              <a:ext uri="{FF2B5EF4-FFF2-40B4-BE49-F238E27FC236}">
                <a16:creationId xmlns:a16="http://schemas.microsoft.com/office/drawing/2014/main" id="{A58EF622-1AB4-4544-9FE7-2A7013B49AA2}"/>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1.2.1 Visión general de los ODS </a:t>
            </a:r>
          </a:p>
        </p:txBody>
      </p:sp>
      <p:sp>
        <p:nvSpPr>
          <p:cNvPr id="16" name="Title 10">
            <a:extLst>
              <a:ext uri="{FF2B5EF4-FFF2-40B4-BE49-F238E27FC236}">
                <a16:creationId xmlns:a16="http://schemas.microsoft.com/office/drawing/2014/main" id="{DD127327-DFED-4F90-BAD9-25607E1245A9}"/>
              </a:ext>
            </a:extLst>
          </p:cNvPr>
          <p:cNvSpPr txBox="1">
            <a:spLocks/>
          </p:cNvSpPr>
          <p:nvPr/>
        </p:nvSpPr>
        <p:spPr>
          <a:xfrm>
            <a:off x="896741" y="2372"/>
            <a:ext cx="7437962"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1.2 Los ODS y la Agenda de Acción Climática</a:t>
            </a:r>
          </a:p>
        </p:txBody>
      </p:sp>
      <p:pic>
        <p:nvPicPr>
          <p:cNvPr id="2" name="Picture 3" descr="Graphical user interface, application&#10;&#10;Description automatically generated">
            <a:extLst>
              <a:ext uri="{FF2B5EF4-FFF2-40B4-BE49-F238E27FC236}">
                <a16:creationId xmlns:a16="http://schemas.microsoft.com/office/drawing/2014/main" id="{0DAA6985-668D-4D1B-94A4-48019A00BB07}"/>
              </a:ext>
            </a:extLst>
          </p:cNvPr>
          <p:cNvPicPr>
            <a:picLocks noChangeAspect="1"/>
          </p:cNvPicPr>
          <p:nvPr/>
        </p:nvPicPr>
        <p:blipFill rotWithShape="1">
          <a:blip r:embed="rId6"/>
          <a:srcRect l="1274" r="-1062" b="-372"/>
          <a:stretch/>
        </p:blipFill>
        <p:spPr>
          <a:xfrm>
            <a:off x="2711570" y="1973929"/>
            <a:ext cx="6754496" cy="3887826"/>
          </a:xfrm>
          <a:prstGeom prst="rect">
            <a:avLst/>
          </a:prstGeom>
        </p:spPr>
      </p:pic>
      <p:sp>
        <p:nvSpPr>
          <p:cNvPr id="4" name="TextBox 3">
            <a:extLst>
              <a:ext uri="{FF2B5EF4-FFF2-40B4-BE49-F238E27FC236}">
                <a16:creationId xmlns:a16="http://schemas.microsoft.com/office/drawing/2014/main" id="{B4A68F7C-32F7-4A6D-A15D-55D1F059165E}"/>
              </a:ext>
            </a:extLst>
          </p:cNvPr>
          <p:cNvSpPr txBox="1"/>
          <p:nvPr/>
        </p:nvSpPr>
        <p:spPr>
          <a:xfrm>
            <a:off x="2607795" y="5921080"/>
            <a:ext cx="443282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latin typeface="Open Sans"/>
                <a:cs typeface="Calibri"/>
              </a:rPr>
              <a:t>(Kim et al. (2018), </a:t>
            </a:r>
            <a:r>
              <a:rPr lang="en-GB" sz="1000" dirty="0">
                <a:latin typeface="Open Sans"/>
                <a:cs typeface="Calibri"/>
                <a:hlinkClick r:id="rId7"/>
              </a:rPr>
              <a:t>imagen</a:t>
            </a:r>
            <a:r>
              <a:rPr lang="en-GB" sz="1000" dirty="0">
                <a:latin typeface="Open Sans"/>
                <a:cs typeface="Calibri"/>
              </a:rPr>
              <a:t>, con </a:t>
            </a:r>
            <a:r>
              <a:rPr lang="en-GB" sz="1000" dirty="0" err="1">
                <a:latin typeface="Open Sans"/>
                <a:cs typeface="Calibri"/>
              </a:rPr>
              <a:t>licencia</a:t>
            </a:r>
            <a:r>
              <a:rPr lang="en-GB" sz="1000" dirty="0">
                <a:latin typeface="Open Sans"/>
                <a:cs typeface="Calibri"/>
              </a:rPr>
              <a:t> </a:t>
            </a:r>
            <a:r>
              <a:rPr lang="en-GB" sz="1000" dirty="0">
                <a:latin typeface="Open Sans"/>
                <a:cs typeface="Calibri"/>
                <a:hlinkClick r:id="rId8"/>
              </a:rPr>
              <a:t>CC BY 4.0</a:t>
            </a:r>
            <a:r>
              <a:rPr lang="en-GB" sz="1000" dirty="0">
                <a:latin typeface="Open Sans"/>
                <a:cs typeface="Calibri"/>
              </a:rPr>
              <a:t>)</a:t>
            </a:r>
          </a:p>
        </p:txBody>
      </p:sp>
      <p:sp>
        <p:nvSpPr>
          <p:cNvPr id="8" name="Oval 7">
            <a:extLst>
              <a:ext uri="{FF2B5EF4-FFF2-40B4-BE49-F238E27FC236}">
                <a16:creationId xmlns:a16="http://schemas.microsoft.com/office/drawing/2014/main" id="{1FAF9CF8-5A18-A740-9A00-3C0188A1AB0C}"/>
              </a:ext>
            </a:extLst>
          </p:cNvPr>
          <p:cNvSpPr/>
          <p:nvPr/>
        </p:nvSpPr>
        <p:spPr>
          <a:xfrm>
            <a:off x="8581901" y="20177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2_Lecture1_Slide9.mp3" descr="Track2_Lecture1_Slide9.mp3">
            <a:hlinkClick r:id="" action="ppaction://media"/>
            <a:extLst>
              <a:ext uri="{FF2B5EF4-FFF2-40B4-BE49-F238E27FC236}">
                <a16:creationId xmlns:a16="http://schemas.microsoft.com/office/drawing/2014/main" id="{86D11049-70A2-2248-876E-0BAA09C4A2A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653266" y="273142"/>
            <a:ext cx="812800" cy="812800"/>
          </a:xfrm>
          <a:prstGeom prst="rect">
            <a:avLst/>
          </a:prstGeom>
        </p:spPr>
      </p:pic>
    </p:spTree>
    <p:extLst>
      <p:ext uri="{BB962C8B-B14F-4D97-AF65-F5344CB8AC3E}">
        <p14:creationId xmlns:p14="http://schemas.microsoft.com/office/powerpoint/2010/main" val="5128696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03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7F587A4-2E70-45EC-BE7D-17F9D27F3F2F}">
  <ds:schemaRefs>
    <ds:schemaRef ds:uri="http://www.w3.org/XML/1998/namespace"/>
    <ds:schemaRef ds:uri="http://purl.org/dc/terms/"/>
    <ds:schemaRef ds:uri="http://schemas.openxmlformats.org/package/2006/metadata/core-properties"/>
    <ds:schemaRef ds:uri="http://schemas.microsoft.com/office/2006/documentManagement/types"/>
    <ds:schemaRef ds:uri="http://purl.org/dc/elements/1.1/"/>
    <ds:schemaRef ds:uri="http://purl.org/dc/dcmitype/"/>
    <ds:schemaRef ds:uri="http://schemas.microsoft.com/office/2006/metadata/properties"/>
    <ds:schemaRef ds:uri="http://schemas.microsoft.com/office/infopath/2007/PartnerControls"/>
    <ds:schemaRef ds:uri="0b696a8a-ab1a-459b-a09e-44df7cbe9330"/>
    <ds:schemaRef ds:uri="35b8b66e-5759-43c1-a138-f967a8bf5a20"/>
  </ds:schemaRefs>
</ds:datastoreItem>
</file>

<file path=customXml/itemProps2.xml><?xml version="1.0" encoding="utf-8"?>
<ds:datastoreItem xmlns:ds="http://schemas.openxmlformats.org/officeDocument/2006/customXml" ds:itemID="{2EB3F4BA-3ED4-445A-AA25-511F9A78EF61}">
  <ds:schemaRefs>
    <ds:schemaRef ds:uri="http://schemas.microsoft.com/sharepoint/v3/contenttype/forms"/>
  </ds:schemaRefs>
</ds:datastoreItem>
</file>

<file path=customXml/itemProps3.xml><?xml version="1.0" encoding="utf-8"?>
<ds:datastoreItem xmlns:ds="http://schemas.openxmlformats.org/officeDocument/2006/customXml" ds:itemID="{CF080DD0-36FB-4738-81E8-2667F4339BC0}">
  <ds:schemaRefs>
    <ds:schemaRef ds:uri="0b696a8a-ab1a-459b-a09e-44df7cbe9330"/>
    <ds:schemaRef ds:uri="35b8b66e-5759-43c1-a138-f967a8bf5a2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111</TotalTime>
  <Words>6645</Words>
  <Application>Microsoft Office PowerPoint</Application>
  <PresentationFormat>Panorámica</PresentationFormat>
  <Paragraphs>376</Paragraphs>
  <Slides>26</Slides>
  <Notes>22</Notes>
  <HiddenSlides>0</HiddenSlides>
  <MMClips>22</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26</vt:i4>
      </vt:variant>
    </vt:vector>
  </HeadingPairs>
  <TitlesOfParts>
    <vt:vector size="33" baseType="lpstr">
      <vt:lpstr>Arial</vt:lpstr>
      <vt:lpstr>Calibri</vt:lpstr>
      <vt:lpstr>Calibri Light</vt:lpstr>
      <vt:lpstr>Open Sans</vt:lpstr>
      <vt:lpstr>Open Sans </vt:lpstr>
      <vt:lpstr>Open Sans ExtraBold</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keywords>, docId:0D5D73C8B27CE67C3D3E42E77FCD62D1</cp:keywords>
  <cp:lastModifiedBy>Yoselyn Seas</cp:lastModifiedBy>
  <cp:revision>312</cp:revision>
  <dcterms:created xsi:type="dcterms:W3CDTF">2021-02-10T16:48:02Z</dcterms:created>
  <dcterms:modified xsi:type="dcterms:W3CDTF">2022-10-18T15:49:49Z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