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Lst>
  <p:sldSz cy="6858000" cx="12192000"/>
  <p:notesSz cx="6858000" cy="9144000"/>
  <p:embeddedFontLst>
    <p:embeddedFont>
      <p:font typeface="Open Sans ExtraBold"/>
      <p:bold r:id="rId38"/>
      <p:boldItalic r:id="rId39"/>
    </p:embeddedFont>
    <p:embeddedFont>
      <p:font typeface="Open Sans"/>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4" roundtripDataSignature="AMtx7mjUERF5J5dZGKdhO19XZ+xmtJQt0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regular.fntdata"/><Relationship Id="rId20" Type="http://schemas.openxmlformats.org/officeDocument/2006/relationships/slide" Target="slides/slide15.xml"/><Relationship Id="rId42" Type="http://schemas.openxmlformats.org/officeDocument/2006/relationships/font" Target="fonts/OpenSans-italic.fntdata"/><Relationship Id="rId41" Type="http://schemas.openxmlformats.org/officeDocument/2006/relationships/font" Target="fonts/OpenSans-bold.fntdata"/><Relationship Id="rId22" Type="http://schemas.openxmlformats.org/officeDocument/2006/relationships/slide" Target="slides/slide17.xml"/><Relationship Id="rId44" Type="http://customschemas.google.com/relationships/presentationmetadata" Target="metadata"/><Relationship Id="rId21" Type="http://schemas.openxmlformats.org/officeDocument/2006/relationships/slide" Target="slides/slide16.xml"/><Relationship Id="rId43" Type="http://schemas.openxmlformats.org/officeDocument/2006/relationships/font" Target="fonts/OpenSans-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font" Target="fonts/OpenSansExtraBold-boldItalic.fntdata"/><Relationship Id="rId16" Type="http://schemas.openxmlformats.org/officeDocument/2006/relationships/slide" Target="slides/slide11.xml"/><Relationship Id="rId38" Type="http://schemas.openxmlformats.org/officeDocument/2006/relationships/font" Target="fonts/OpenSansExtraBold-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5" name="Google Shape;5;n"/>
          <p:cNvSpPr txBox="1"/>
          <p:nvPr>
            <p:ph idx="3" type="hdr"/>
          </p:nvPr>
        </p:nvSpPr>
        <p:spPr>
          <a:xfrm>
            <a:off x="0" y="0"/>
            <a:ext cx="3280680" cy="5342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 name="Google Shape;6;n"/>
          <p:cNvSpPr txBox="1"/>
          <p:nvPr>
            <p:ph idx="10" type="dt"/>
          </p:nvPr>
        </p:nvSpPr>
        <p:spPr>
          <a:xfrm>
            <a:off x="4278960" y="0"/>
            <a:ext cx="3280680" cy="534240"/>
          </a:xfrm>
          <a:prstGeom prst="rect">
            <a:avLst/>
          </a:prstGeom>
          <a:noFill/>
          <a:ln>
            <a:noFill/>
          </a:ln>
        </p:spPr>
        <p:txBody>
          <a:bodyPr anchorCtr="0" anchor="t" bIns="0" lIns="0" spcFirstLastPara="1" rIns="0" wrap="square" tIns="0">
            <a:noAutofit/>
          </a:bodyPr>
          <a:lstStyle>
            <a:lvl1pPr lvl="0" marR="0" rtl="0" algn="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10157400"/>
            <a:ext cx="3280680" cy="53424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gisgeography.com/image-classification-techniques-remote-sensing/" TargetMode="External"/><Relationship Id="rId3" Type="http://schemas.openxmlformats.org/officeDocument/2006/relationships/hyperlink" Target="https://gisgeography.com/deep-machine-learning-ml-artificial-intelligence-ai-gis/"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qgis.org/3.28/en/docs/gentle_gis_introduction/data_capture.html#example-1-creating-a-tourism-map"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92" name="Google Shape;192;p1: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7" name="Google Shape;317;p10: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318" name="Google Shape;318;p10: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3" name="Google Shape;333;p11: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No Cables: Seamlessly transfer data to/from your device without the hassle of cables.</a:t>
            </a:r>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High-Accuracy Location: Connect to external GNSS devices for precise location data.</a:t>
            </a:r>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Flexible Coordinate Systems: Choose from a wide range of Coordinate Reference Systems (CRS) with optional transformations and datum shifts.</a:t>
            </a:r>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Stakeout and Line Recording: Utilize GPS for stakeout and line recording tasks.</a:t>
            </a:r>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Collaborative Field Surveys: Share your field survey data with team members for collaborative work.</a:t>
            </a:r>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Collaborate seamlessly on shared datasets, even without an internet connection.</a:t>
            </a:r>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Surveyors' updates are intelligently merged to prevent conflicts.</a:t>
            </a:r>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Instantly push field data updates back to the database in real-time.</a:t>
            </a:r>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Access version history and enjoy the security of cloud-based backup.</a:t>
            </a:r>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Control access to data with fine-grained permissions.</a:t>
            </a:r>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Keep your PostGIS datasets in sync for consistent and up-to-date information.</a:t>
            </a:r>
            <a:endParaRPr/>
          </a:p>
        </p:txBody>
      </p:sp>
      <p:sp>
        <p:nvSpPr>
          <p:cNvPr id="334" name="Google Shape;334;p11: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12: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5" name="Google Shape;345;p12: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346" name="Google Shape;346;p12: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3: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6" name="Google Shape;356;p13: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357" name="Google Shape;357;p13: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14: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6" name="Google Shape;366;p14: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367" name="Google Shape;367;p14: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7" name="Google Shape;377;p15: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378" name="Google Shape;378;p15: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89" name="Google Shape;389;p16: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0" rtl="0" algn="l">
              <a:lnSpc>
                <a:spcPct val="2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The two </a:t>
            </a:r>
            <a:r>
              <a:rPr b="1" lang="en-GB" sz="1200" strike="noStrike">
                <a:solidFill>
                  <a:srgbClr val="000000"/>
                </a:solidFill>
                <a:latin typeface="Open Sans"/>
                <a:ea typeface="Open Sans"/>
                <a:cs typeface="Open Sans"/>
                <a:sym typeface="Open Sans"/>
              </a:rPr>
              <a:t>basic steps </a:t>
            </a:r>
            <a:r>
              <a:rPr b="0" lang="en-GB" sz="1200" strike="noStrike">
                <a:solidFill>
                  <a:srgbClr val="000000"/>
                </a:solidFill>
                <a:latin typeface="Open Sans"/>
                <a:ea typeface="Open Sans"/>
                <a:cs typeface="Open Sans"/>
                <a:sym typeface="Open Sans"/>
              </a:rPr>
              <a:t>for unsupervised classification are:</a:t>
            </a:r>
            <a:endParaRPr b="0" sz="1200" strike="noStrike">
              <a:solidFill>
                <a:srgbClr val="000000"/>
              </a:solidFill>
              <a:latin typeface="Open Sans"/>
              <a:ea typeface="Open Sans"/>
              <a:cs typeface="Open Sans"/>
              <a:sym typeface="Open Sans"/>
            </a:endParaRPr>
          </a:p>
          <a:p>
            <a:pPr indent="-171360" lvl="0" marL="171360" rtl="0" algn="l">
              <a:lnSpc>
                <a:spcPct val="2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Generate clusters</a:t>
            </a:r>
            <a:endParaRPr b="0" sz="1200" strike="noStrike">
              <a:solidFill>
                <a:srgbClr val="000000"/>
              </a:solidFill>
              <a:latin typeface="Open Sans"/>
              <a:ea typeface="Open Sans"/>
              <a:cs typeface="Open Sans"/>
              <a:sym typeface="Open Sans"/>
            </a:endParaRPr>
          </a:p>
          <a:p>
            <a:pPr indent="-171360" lvl="0" marL="171360" rtl="0" algn="l">
              <a:lnSpc>
                <a:spcPct val="2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Assign classes</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Some of the common image clustering algorithms examples are: </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K-means</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ISODATA</a:t>
            </a:r>
            <a:endParaRPr b="0" sz="1200" strike="noStrike">
              <a:solidFill>
                <a:srgbClr val="000000"/>
              </a:solidFill>
              <a:latin typeface="Open Sans"/>
              <a:ea typeface="Open Sans"/>
              <a:cs typeface="Open Sans"/>
              <a:sym typeface="Open Sans"/>
            </a:endParaRPr>
          </a:p>
        </p:txBody>
      </p:sp>
      <p:sp>
        <p:nvSpPr>
          <p:cNvPr id="390" name="Google Shape;390;p16: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7: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1" name="Google Shape;401;p17: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402" name="Google Shape;402;p17: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3" name="Google Shape;413;p18: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0" rtl="0" algn="l">
              <a:lnSpc>
                <a:spcPct val="2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The three basic steps for supervised classification are:</a:t>
            </a:r>
            <a:endParaRPr b="0" sz="1200" strike="noStrike">
              <a:solidFill>
                <a:srgbClr val="000000"/>
              </a:solidFill>
              <a:latin typeface="Open Sans"/>
              <a:ea typeface="Open Sans"/>
              <a:cs typeface="Open Sans"/>
              <a:sym typeface="Open Sans"/>
            </a:endParaRPr>
          </a:p>
          <a:p>
            <a:pPr indent="-171360" lvl="0" marL="171360" rtl="0" algn="l">
              <a:lnSpc>
                <a:spcPct val="2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Select training areas</a:t>
            </a:r>
            <a:endParaRPr b="0" sz="1200" strike="noStrike">
              <a:solidFill>
                <a:srgbClr val="000000"/>
              </a:solidFill>
              <a:latin typeface="Open Sans"/>
              <a:ea typeface="Open Sans"/>
              <a:cs typeface="Open Sans"/>
              <a:sym typeface="Open Sans"/>
            </a:endParaRPr>
          </a:p>
          <a:p>
            <a:pPr indent="-171360" lvl="0" marL="171360" rtl="0" algn="l">
              <a:lnSpc>
                <a:spcPct val="2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Generate a signature file</a:t>
            </a:r>
            <a:endParaRPr b="0" sz="1200" strike="noStrike">
              <a:solidFill>
                <a:srgbClr val="000000"/>
              </a:solidFill>
              <a:latin typeface="Open Sans"/>
              <a:ea typeface="Open Sans"/>
              <a:cs typeface="Open Sans"/>
              <a:sym typeface="Open Sans"/>
            </a:endParaRPr>
          </a:p>
          <a:p>
            <a:pPr indent="-171360" lvl="0" marL="171360" rtl="0" algn="l">
              <a:lnSpc>
                <a:spcPct val="2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Classify</a:t>
            </a:r>
            <a:endParaRPr b="0" sz="1200" strike="noStrike">
              <a:solidFill>
                <a:srgbClr val="000000"/>
              </a:solidFill>
              <a:latin typeface="Open Sans"/>
              <a:ea typeface="Open Sans"/>
              <a:cs typeface="Open Sans"/>
              <a:sym typeface="Open Sans"/>
            </a:endParaRPr>
          </a:p>
          <a:p>
            <a:pPr indent="0" lvl="0" marL="0" rtl="0" algn="l">
              <a:lnSpc>
                <a:spcPct val="2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0" rtl="0" algn="l">
              <a:lnSpc>
                <a:spcPct val="2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Some of the common image clustering algorithms are:</a:t>
            </a:r>
            <a:endParaRPr b="0" sz="1200" strike="noStrike">
              <a:solidFill>
                <a:srgbClr val="000000"/>
              </a:solidFill>
              <a:latin typeface="Open Sans"/>
              <a:ea typeface="Open Sans"/>
              <a:cs typeface="Open Sans"/>
              <a:sym typeface="Open Sans"/>
            </a:endParaRPr>
          </a:p>
          <a:p>
            <a:pPr indent="-171360" lvl="0" marL="171360" rtl="0" algn="l">
              <a:lnSpc>
                <a:spcPct val="2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Maximum likelihood</a:t>
            </a:r>
            <a:endParaRPr b="0" sz="1200" strike="noStrike">
              <a:solidFill>
                <a:srgbClr val="000000"/>
              </a:solidFill>
              <a:latin typeface="Open Sans"/>
              <a:ea typeface="Open Sans"/>
              <a:cs typeface="Open Sans"/>
              <a:sym typeface="Open Sans"/>
            </a:endParaRPr>
          </a:p>
          <a:p>
            <a:pPr indent="-171360" lvl="0" marL="171360" rtl="0" algn="l">
              <a:lnSpc>
                <a:spcPct val="2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Minimum-distance</a:t>
            </a:r>
            <a:endParaRPr b="0" sz="1200" strike="noStrike">
              <a:solidFill>
                <a:srgbClr val="000000"/>
              </a:solidFill>
              <a:latin typeface="Open Sans"/>
              <a:ea typeface="Open Sans"/>
              <a:cs typeface="Open Sans"/>
              <a:sym typeface="Open Sans"/>
            </a:endParaRPr>
          </a:p>
          <a:p>
            <a:pPr indent="-171360" lvl="0" marL="171360" rtl="0" algn="l">
              <a:lnSpc>
                <a:spcPct val="2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Principal components</a:t>
            </a:r>
            <a:endParaRPr b="0" sz="1200" strike="noStrike">
              <a:solidFill>
                <a:srgbClr val="000000"/>
              </a:solidFill>
              <a:latin typeface="Open Sans"/>
              <a:ea typeface="Open Sans"/>
              <a:cs typeface="Open Sans"/>
              <a:sym typeface="Open Sans"/>
            </a:endParaRPr>
          </a:p>
          <a:p>
            <a:pPr indent="-171360" lvl="0" marL="171360" rtl="0" algn="l">
              <a:lnSpc>
                <a:spcPct val="2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Support vector machine (SVM)</a:t>
            </a:r>
            <a:endParaRPr b="0" sz="1200" strike="noStrike">
              <a:solidFill>
                <a:srgbClr val="000000"/>
              </a:solidFill>
              <a:latin typeface="Open Sans"/>
              <a:ea typeface="Open Sans"/>
              <a:cs typeface="Open Sans"/>
              <a:sym typeface="Open Sans"/>
            </a:endParaRPr>
          </a:p>
          <a:p>
            <a:pPr indent="-171360" lvl="0" marL="171360" rtl="0" algn="l">
              <a:lnSpc>
                <a:spcPct val="2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Iso cluster</a:t>
            </a:r>
            <a:endParaRPr b="0" sz="1200" strike="noStrike">
              <a:solidFill>
                <a:srgbClr val="000000"/>
              </a:solidFill>
              <a:latin typeface="Open Sans"/>
              <a:ea typeface="Open Sans"/>
              <a:cs typeface="Open Sans"/>
              <a:sym typeface="Open Sans"/>
            </a:endParaRPr>
          </a:p>
        </p:txBody>
      </p:sp>
      <p:sp>
        <p:nvSpPr>
          <p:cNvPr id="414" name="Google Shape;414;p18: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9: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5" name="Google Shape;425;p19: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426" name="Google Shape;426;p19: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2" name="Google Shape;202;p2: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203" name="Google Shape;203;p2: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7" name="Google Shape;437;p20: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0" rtl="0" algn="l">
              <a:lnSpc>
                <a:spcPct val="2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Here are the steps to perform object-based image analysis classification:</a:t>
            </a:r>
            <a:endParaRPr b="0" sz="1200" strike="noStrike">
              <a:solidFill>
                <a:srgbClr val="000000"/>
              </a:solidFill>
              <a:latin typeface="Open Sans"/>
              <a:ea typeface="Open Sans"/>
              <a:cs typeface="Open Sans"/>
              <a:sym typeface="Open Sans"/>
            </a:endParaRPr>
          </a:p>
          <a:p>
            <a:pPr indent="-171360" lvl="0" marL="171360" rtl="0" algn="l">
              <a:lnSpc>
                <a:spcPct val="2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Perform multiresolution segmentation</a:t>
            </a:r>
            <a:endParaRPr b="0" sz="1200" strike="noStrike">
              <a:solidFill>
                <a:srgbClr val="000000"/>
              </a:solidFill>
              <a:latin typeface="Open Sans"/>
              <a:ea typeface="Open Sans"/>
              <a:cs typeface="Open Sans"/>
              <a:sym typeface="Open Sans"/>
            </a:endParaRPr>
          </a:p>
          <a:p>
            <a:pPr indent="-171360" lvl="0" marL="171360" rtl="0" algn="l">
              <a:lnSpc>
                <a:spcPct val="2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Select training areas</a:t>
            </a:r>
            <a:endParaRPr b="0" sz="1200" strike="noStrike">
              <a:solidFill>
                <a:srgbClr val="000000"/>
              </a:solidFill>
              <a:latin typeface="Open Sans"/>
              <a:ea typeface="Open Sans"/>
              <a:cs typeface="Open Sans"/>
              <a:sym typeface="Open Sans"/>
            </a:endParaRPr>
          </a:p>
          <a:p>
            <a:pPr indent="-171360" lvl="0" marL="171360" rtl="0" algn="l">
              <a:lnSpc>
                <a:spcPct val="2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Define statistics</a:t>
            </a:r>
            <a:endParaRPr b="0" sz="1200" strike="noStrike">
              <a:solidFill>
                <a:srgbClr val="000000"/>
              </a:solidFill>
              <a:latin typeface="Open Sans"/>
              <a:ea typeface="Open Sans"/>
              <a:cs typeface="Open Sans"/>
              <a:sym typeface="Open Sans"/>
            </a:endParaRPr>
          </a:p>
          <a:p>
            <a:pPr indent="-171360" lvl="0" marL="171360" rtl="0" algn="l">
              <a:lnSpc>
                <a:spcPct val="2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Classify</a:t>
            </a:r>
            <a:endParaRPr b="0" sz="1200" strike="noStrike">
              <a:solidFill>
                <a:srgbClr val="000000"/>
              </a:solidFill>
              <a:latin typeface="Open Sans"/>
              <a:ea typeface="Open Sans"/>
              <a:cs typeface="Open Sans"/>
              <a:sym typeface="Open Sans"/>
            </a:endParaRPr>
          </a:p>
          <a:p>
            <a:pPr indent="0" lvl="0" marL="0" rtl="0" algn="l">
              <a:lnSpc>
                <a:spcPct val="2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The common segmentation algorithm is:</a:t>
            </a:r>
            <a:endParaRPr b="0" sz="1200" strike="noStrike">
              <a:solidFill>
                <a:srgbClr val="000000"/>
              </a:solidFill>
              <a:latin typeface="Open Sans"/>
              <a:ea typeface="Open Sans"/>
              <a:cs typeface="Open Sans"/>
              <a:sym typeface="Open Sans"/>
            </a:endParaRPr>
          </a:p>
          <a:p>
            <a:pPr indent="-171360" lvl="0" marL="171360" rtl="0" algn="l">
              <a:lnSpc>
                <a:spcPct val="2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Multi-resolution segmentation in eCognition</a:t>
            </a:r>
            <a:endParaRPr b="0" sz="1200" strike="noStrike">
              <a:solidFill>
                <a:srgbClr val="000000"/>
              </a:solidFill>
              <a:latin typeface="Open Sans"/>
              <a:ea typeface="Open Sans"/>
              <a:cs typeface="Open Sans"/>
              <a:sym typeface="Open Sans"/>
            </a:endParaRPr>
          </a:p>
          <a:p>
            <a:pPr indent="0" lvl="0" marL="0" rtl="0" algn="l">
              <a:lnSpc>
                <a:spcPct val="200000"/>
              </a:lnSpc>
              <a:spcBef>
                <a:spcPts val="0"/>
              </a:spcBef>
              <a:spcAft>
                <a:spcPts val="0"/>
              </a:spcAft>
              <a:buClr>
                <a:srgbClr val="000000"/>
              </a:buClr>
              <a:buSzPts val="1200"/>
              <a:buFont typeface="Arial"/>
              <a:buNone/>
            </a:pPr>
            <a:r>
              <a:t/>
            </a:r>
            <a:endParaRPr b="0" sz="1200" strike="noStrike">
              <a:solidFill>
                <a:srgbClr val="000000"/>
              </a:solidFill>
              <a:latin typeface="Open Sans"/>
              <a:ea typeface="Open Sans"/>
              <a:cs typeface="Open Sans"/>
              <a:sym typeface="Open Sans"/>
            </a:endParaRPr>
          </a:p>
          <a:p>
            <a:pPr indent="0" lvl="0" marL="0" marR="0" rtl="0" algn="l">
              <a:lnSpc>
                <a:spcPct val="200000"/>
              </a:lnSpc>
              <a:spcBef>
                <a:spcPts val="0"/>
              </a:spcBef>
              <a:spcAft>
                <a:spcPts val="0"/>
              </a:spcAft>
              <a:buClr>
                <a:srgbClr val="000000"/>
              </a:buClr>
              <a:buSzPts val="1200"/>
              <a:buFont typeface="Arial"/>
              <a:buNone/>
            </a:pPr>
            <a:r>
              <a:rPr b="0" i="1" lang="en-GB" sz="1200" strike="noStrike">
                <a:solidFill>
                  <a:srgbClr val="000000"/>
                </a:solidFill>
                <a:latin typeface="Open Sans"/>
                <a:ea typeface="Open Sans"/>
                <a:cs typeface="Open Sans"/>
                <a:sym typeface="Open Sans"/>
              </a:rPr>
              <a:t>Read More: </a:t>
            </a:r>
            <a:r>
              <a:rPr b="0" i="1" lang="en-GB" sz="1200" u="sng" strike="noStrike">
                <a:solidFill>
                  <a:srgbClr val="0563C1"/>
                </a:solidFill>
                <a:latin typeface="Open Sans"/>
                <a:ea typeface="Open Sans"/>
                <a:cs typeface="Open Sans"/>
                <a:sym typeface="Open Sans"/>
                <a:hlinkClick r:id="rId2">
                  <a:extLst>
                    <a:ext uri="{A12FA001-AC4F-418D-AE19-62706E023703}">
                      <ahyp:hlinkClr val="tx"/>
                    </a:ext>
                  </a:extLst>
                </a:hlinkClick>
              </a:rPr>
              <a:t>Image Classification Techniques in Remote Sensing</a:t>
            </a:r>
            <a:r>
              <a:rPr b="0" i="1" lang="en-GB" sz="1200" strike="noStrike">
                <a:solidFill>
                  <a:srgbClr val="000000"/>
                </a:solidFill>
                <a:latin typeface="Open Sans"/>
                <a:ea typeface="Open Sans"/>
                <a:cs typeface="Open Sans"/>
                <a:sym typeface="Open Sans"/>
              </a:rPr>
              <a:t> and</a:t>
            </a:r>
            <a:r>
              <a:rPr b="0" i="1" lang="en-GB" sz="1200" u="sng" strike="noStrike">
                <a:solidFill>
                  <a:srgbClr val="0563C1"/>
                </a:solidFill>
                <a:latin typeface="Open Sans"/>
                <a:ea typeface="Open Sans"/>
                <a:cs typeface="Open Sans"/>
                <a:sym typeface="Open Sans"/>
                <a:hlinkClick r:id="rId3">
                  <a:extLst>
                    <a:ext uri="{A12FA001-AC4F-418D-AE19-62706E023703}">
                      <ahyp:hlinkClr val="tx"/>
                    </a:ext>
                  </a:extLst>
                </a:hlinkClick>
              </a:rPr>
              <a:t> The Rise of Machine Learning (ML): How to Use Artificial Intelligence in GIS</a:t>
            </a:r>
            <a:endParaRPr b="0" sz="1200" strike="noStrike">
              <a:solidFill>
                <a:srgbClr val="000000"/>
              </a:solidFill>
              <a:latin typeface="Open Sans"/>
              <a:ea typeface="Open Sans"/>
              <a:cs typeface="Open Sans"/>
              <a:sym typeface="Open Sans"/>
            </a:endParaRPr>
          </a:p>
          <a:p>
            <a:pPr indent="-95160" lvl="0" marL="171360" rtl="0" algn="l">
              <a:lnSpc>
                <a:spcPct val="200000"/>
              </a:lnSpc>
              <a:spcBef>
                <a:spcPts val="0"/>
              </a:spcBef>
              <a:spcAft>
                <a:spcPts val="0"/>
              </a:spcAft>
              <a:buClr>
                <a:srgbClr val="000000"/>
              </a:buClr>
              <a:buSzPts val="1200"/>
              <a:buFont typeface="Arial"/>
              <a:buNone/>
            </a:pPr>
            <a:r>
              <a:t/>
            </a:r>
            <a:endParaRPr b="0" sz="1200" strike="noStrike">
              <a:solidFill>
                <a:srgbClr val="000000"/>
              </a:solidFill>
              <a:latin typeface="Open Sans"/>
              <a:ea typeface="Open Sans"/>
              <a:cs typeface="Open Sans"/>
              <a:sym typeface="Open Sans"/>
            </a:endParaRPr>
          </a:p>
        </p:txBody>
      </p:sp>
      <p:sp>
        <p:nvSpPr>
          <p:cNvPr id="438" name="Google Shape;438;p20: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1: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9" name="Google Shape;449;p21: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450" name="Google Shape;450;p21: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2: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1" name="Google Shape;461;p22: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462" name="Google Shape;462;p22: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1" name="Google Shape;471;p23: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Along with being carried aboard satellites or aircraft, sensors also can be installed on the ground (in situ). There are two types of sensors: </a:t>
            </a:r>
            <a:r>
              <a:rPr b="1" lang="en-GB" sz="1200" strike="noStrike">
                <a:solidFill>
                  <a:srgbClr val="000000"/>
                </a:solidFill>
                <a:latin typeface="Open Sans"/>
                <a:ea typeface="Open Sans"/>
                <a:cs typeface="Open Sans"/>
                <a:sym typeface="Open Sans"/>
              </a:rPr>
              <a:t>active</a:t>
            </a:r>
            <a:r>
              <a:rPr b="0" lang="en-GB" sz="1200" strike="noStrike">
                <a:solidFill>
                  <a:srgbClr val="000000"/>
                </a:solidFill>
                <a:latin typeface="Open Sans"/>
                <a:ea typeface="Open Sans"/>
                <a:cs typeface="Open Sans"/>
                <a:sym typeface="Open Sans"/>
              </a:rPr>
              <a:t> and </a:t>
            </a:r>
            <a:r>
              <a:rPr b="1" lang="en-GB" sz="1200" strike="noStrike">
                <a:solidFill>
                  <a:srgbClr val="000000"/>
                </a:solidFill>
                <a:latin typeface="Open Sans"/>
                <a:ea typeface="Open Sans"/>
                <a:cs typeface="Open Sans"/>
                <a:sym typeface="Open Sans"/>
              </a:rPr>
              <a:t>passive</a:t>
            </a:r>
            <a:r>
              <a:rPr b="0" lang="en-GB" sz="1200" strike="noStrike">
                <a:solidFill>
                  <a:srgbClr val="000000"/>
                </a:solidFill>
                <a:latin typeface="Open Sans"/>
                <a:ea typeface="Open Sans"/>
                <a:cs typeface="Open Sans"/>
                <a:sym typeface="Open Sans"/>
              </a:rPr>
              <a:t>.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1" lang="en-GB" sz="1200" strike="noStrike">
                <a:solidFill>
                  <a:srgbClr val="000000"/>
                </a:solidFill>
                <a:latin typeface="Open Sans"/>
                <a:ea typeface="Open Sans"/>
                <a:cs typeface="Open Sans"/>
                <a:sym typeface="Open Sans"/>
              </a:rPr>
              <a:t>Active sensors </a:t>
            </a:r>
            <a:r>
              <a:rPr b="0" lang="en-GB" sz="1200" strike="noStrike">
                <a:solidFill>
                  <a:srgbClr val="000000"/>
                </a:solidFill>
                <a:latin typeface="Open Sans"/>
                <a:ea typeface="Open Sans"/>
                <a:cs typeface="Open Sans"/>
                <a:sym typeface="Open Sans"/>
              </a:rPr>
              <a:t>provide their source of energy to illuminate the objects they observe.</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Active sensors include different types of radio detection and ranging (radar) sensors, altimeters, and scatterometers. The majority of active sensors operate in the microwave band of the electromagnetic spectrum, which gives them the ability to penetrate the atmosphere under most conditions. These types of sensors are useful for measuring the vertical profiles of aerosols, forest structures, precipitation and winds, sea surface topography, and ice, among others.</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1" lang="en-GB" sz="1200" strike="noStrike">
                <a:solidFill>
                  <a:srgbClr val="000000"/>
                </a:solidFill>
                <a:latin typeface="Open Sans"/>
                <a:ea typeface="Open Sans"/>
                <a:cs typeface="Open Sans"/>
                <a:sym typeface="Open Sans"/>
              </a:rPr>
              <a:t>Passive sensors </a:t>
            </a:r>
            <a:r>
              <a:rPr b="0" lang="en-GB" sz="1200" strike="noStrike">
                <a:solidFill>
                  <a:srgbClr val="000000"/>
                </a:solidFill>
                <a:latin typeface="Open Sans"/>
                <a:ea typeface="Open Sans"/>
                <a:cs typeface="Open Sans"/>
                <a:sym typeface="Open Sans"/>
              </a:rPr>
              <a:t>detect energy emitted or reflected from the environment.</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Passive sensors include different types of radiometers (instruments that quantitatively measure the intensity of electromagnetic radiation in select bands) and spectrometers (devices that are designed to detect, measure, and analyse the spectral content of reflected electromagnetic radiation). Most passive systems used by remote sensing applications operate in the visible, infrared, thermal infrared, and microwave portions of the electromagnetic spectrum. These sensors measure land and sea surface temperature, vegetation properties, cloud and aerosol properties, and other physical attributes. Most passive sensors cannot penetrate dense cloud cover and thus have limitations in observing areas like the tropics where dense cloud cover is frequent.</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Arial"/>
              <a:ea typeface="Arial"/>
              <a:cs typeface="Arial"/>
              <a:sym typeface="Arial"/>
            </a:endParaRPr>
          </a:p>
        </p:txBody>
      </p:sp>
      <p:sp>
        <p:nvSpPr>
          <p:cNvPr id="472" name="Google Shape;472;p23: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4: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4" name="Google Shape;484;p24: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485" name="Google Shape;485;p24: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1" name="Google Shape;501;p25: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0" rtl="0" algn="l">
              <a:lnSpc>
                <a:spcPct val="2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The connection between IoT and GIS is geographic location. Most devices combine their physical location from a GPS receiver giving real-time sensor information and positioning.</a:t>
            </a:r>
            <a:endParaRPr b="0" sz="1200" strike="noStrike">
              <a:solidFill>
                <a:srgbClr val="000000"/>
              </a:solidFill>
              <a:latin typeface="Open Sans"/>
              <a:ea typeface="Open Sans"/>
              <a:cs typeface="Open Sans"/>
              <a:sym typeface="Open Sans"/>
            </a:endParaRPr>
          </a:p>
          <a:p>
            <a:pPr indent="0" lvl="0" marL="0" rtl="0" algn="l">
              <a:lnSpc>
                <a:spcPct val="2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0" rtl="0" algn="l">
              <a:lnSpc>
                <a:spcPct val="2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For IoT, location data are critical as information is tracked in space and time. Spatial data are the common thread for data and information is keyed or tagged based on space and time.</a:t>
            </a:r>
            <a:endParaRPr b="0" sz="1200" strike="noStrike">
              <a:solidFill>
                <a:srgbClr val="000000"/>
              </a:solidFill>
              <a:latin typeface="Open Sans"/>
              <a:ea typeface="Open Sans"/>
              <a:cs typeface="Open Sans"/>
              <a:sym typeface="Open Sans"/>
            </a:endParaRPr>
          </a:p>
          <a:p>
            <a:pPr indent="0" lvl="0" marL="0" rtl="0" algn="l">
              <a:lnSpc>
                <a:spcPct val="200000"/>
              </a:lnSpc>
              <a:spcBef>
                <a:spcPts val="0"/>
              </a:spcBef>
              <a:spcAft>
                <a:spcPts val="0"/>
              </a:spcAft>
              <a:buClr>
                <a:schemeClr val="dk1"/>
              </a:buClr>
              <a:buSzPts val="1200"/>
              <a:buFont typeface="Arial"/>
              <a:buNone/>
            </a:pPr>
            <a:r>
              <a:t/>
            </a:r>
            <a:endParaRPr b="0" sz="1200" strike="noStrike">
              <a:solidFill>
                <a:srgbClr val="000000"/>
              </a:solidFill>
              <a:latin typeface="Arial"/>
              <a:ea typeface="Arial"/>
              <a:cs typeface="Arial"/>
              <a:sym typeface="Arial"/>
            </a:endParaRPr>
          </a:p>
          <a:p>
            <a:pPr indent="0" lvl="0" marL="0" rtl="0" algn="l">
              <a:lnSpc>
                <a:spcPct val="200000"/>
              </a:lnSpc>
              <a:spcBef>
                <a:spcPts val="0"/>
              </a:spcBef>
              <a:spcAft>
                <a:spcPts val="0"/>
              </a:spcAft>
              <a:buClr>
                <a:schemeClr val="dk1"/>
              </a:buClr>
              <a:buSzPts val="1200"/>
              <a:buFont typeface="Arial"/>
              <a:buNone/>
            </a:pPr>
            <a:r>
              <a:t/>
            </a:r>
            <a:endParaRPr b="0" sz="1200" strike="noStrike">
              <a:solidFill>
                <a:srgbClr val="000000"/>
              </a:solidFill>
              <a:latin typeface="Arial"/>
              <a:ea typeface="Arial"/>
              <a:cs typeface="Arial"/>
              <a:sym typeface="Arial"/>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Arial"/>
              <a:ea typeface="Arial"/>
              <a:cs typeface="Arial"/>
              <a:sym typeface="Arial"/>
            </a:endParaRPr>
          </a:p>
        </p:txBody>
      </p:sp>
      <p:sp>
        <p:nvSpPr>
          <p:cNvPr id="502" name="Google Shape;502;p25: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4" name="Google Shape;514;p26: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0" rtl="0" algn="l">
              <a:lnSpc>
                <a:spcPct val="2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Sensor technology - </a:t>
            </a:r>
            <a:r>
              <a:rPr b="0" lang="en-GB" sz="1200" strike="noStrike">
                <a:solidFill>
                  <a:srgbClr val="000000"/>
                </a:solidFill>
                <a:latin typeface="Open Sans"/>
                <a:ea typeface="Open Sans"/>
                <a:cs typeface="Open Sans"/>
                <a:sym typeface="Open Sans"/>
              </a:rPr>
              <a:t>A sensor having a transmitter and receiver, through which energy gets converted to electrical energy and passed through the air medium to get received by the receiver, is the core component of IoT. Common sensors are temperature sensors and thermostats. </a:t>
            </a:r>
            <a:endParaRPr b="0" sz="1200" strike="noStrike">
              <a:solidFill>
                <a:srgbClr val="000000"/>
              </a:solidFill>
              <a:latin typeface="Open Sans"/>
              <a:ea typeface="Open Sans"/>
              <a:cs typeface="Open Sans"/>
              <a:sym typeface="Open Sans"/>
            </a:endParaRPr>
          </a:p>
          <a:p>
            <a:pPr indent="0" lvl="0" marL="0" rtl="0" algn="l">
              <a:lnSpc>
                <a:spcPct val="2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0" rtl="0" algn="l">
              <a:lnSpc>
                <a:spcPct val="2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Connectivity - </a:t>
            </a:r>
            <a:r>
              <a:rPr b="0" lang="en-GB" sz="1200" strike="noStrike">
                <a:solidFill>
                  <a:srgbClr val="000000"/>
                </a:solidFill>
                <a:latin typeface="Open Sans"/>
                <a:ea typeface="Open Sans"/>
                <a:cs typeface="Open Sans"/>
                <a:sym typeface="Open Sans"/>
              </a:rPr>
              <a:t>Most modern smart devices and sensors can be connected to low-power wireless networks like Wi-Fi, ZigBee, Bluetooth, Z-wave, LoRAWAN etc… Each of these wireless technologies has its own pros and cons in terms of power, data transfer rate and overall efficiency.</a:t>
            </a:r>
            <a:endParaRPr b="0" sz="1200" strike="noStrike">
              <a:solidFill>
                <a:srgbClr val="000000"/>
              </a:solidFill>
              <a:latin typeface="Open Sans"/>
              <a:ea typeface="Open Sans"/>
              <a:cs typeface="Open Sans"/>
              <a:sym typeface="Open Sans"/>
            </a:endParaRPr>
          </a:p>
          <a:p>
            <a:pPr indent="0" lvl="0" marL="0" rtl="0" algn="l">
              <a:lnSpc>
                <a:spcPct val="2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0" rtl="0" algn="l">
              <a:lnSpc>
                <a:spcPct val="2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Cloud computing platforms - </a:t>
            </a:r>
            <a:r>
              <a:rPr b="0" lang="en-GB" sz="1200" strike="noStrike">
                <a:solidFill>
                  <a:srgbClr val="000000"/>
                </a:solidFill>
                <a:latin typeface="Open Sans"/>
                <a:ea typeface="Open Sans"/>
                <a:cs typeface="Open Sans"/>
                <a:sym typeface="Open Sans"/>
              </a:rPr>
              <a:t>Cloud system integrates billions of devices, sensors, gateways, protocols, and data storage and provides predictive analytics. </a:t>
            </a:r>
            <a:endParaRPr b="0" sz="1200" strike="noStrike">
              <a:solidFill>
                <a:srgbClr val="000000"/>
              </a:solidFill>
              <a:latin typeface="Open Sans"/>
              <a:ea typeface="Open Sans"/>
              <a:cs typeface="Open Sans"/>
              <a:sym typeface="Open Sans"/>
            </a:endParaRPr>
          </a:p>
          <a:p>
            <a:pPr indent="0" lvl="0" marL="0" rtl="0" algn="l">
              <a:lnSpc>
                <a:spcPct val="2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0" rtl="0" algn="l">
              <a:lnSpc>
                <a:spcPct val="2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Machine learning and analytics - </a:t>
            </a:r>
            <a:r>
              <a:rPr b="0" lang="en-GB" sz="1200" strike="noStrike">
                <a:solidFill>
                  <a:srgbClr val="000000"/>
                </a:solidFill>
                <a:latin typeface="Open Sans"/>
                <a:ea typeface="Open Sans"/>
                <a:cs typeface="Open Sans"/>
                <a:sym typeface="Open Sans"/>
              </a:rPr>
              <a:t>Analytics is the process of converting analogue data from billions of smart devices and sensors into useful insights which can be interpreted and used for detailed analysis. Smart analytics solutions are inevitable for IoT system for management and improvement of the entire system.</a:t>
            </a:r>
            <a:endParaRPr b="0" sz="1200" strike="noStrike">
              <a:solidFill>
                <a:srgbClr val="000000"/>
              </a:solidFill>
              <a:latin typeface="Open Sans"/>
              <a:ea typeface="Open Sans"/>
              <a:cs typeface="Open Sans"/>
              <a:sym typeface="Open Sans"/>
            </a:endParaRPr>
          </a:p>
          <a:p>
            <a:pPr indent="0" lvl="0" marL="0" rtl="0" algn="l">
              <a:lnSpc>
                <a:spcPct val="2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0" rtl="0" algn="l">
              <a:lnSpc>
                <a:spcPct val="2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User interfaces </a:t>
            </a:r>
            <a:r>
              <a:rPr b="0" lang="en-GB" sz="1200" strike="noStrike">
                <a:solidFill>
                  <a:srgbClr val="000000"/>
                </a:solidFill>
                <a:latin typeface="Open Sans"/>
                <a:ea typeface="Open Sans"/>
                <a:cs typeface="Open Sans"/>
                <a:sym typeface="Open Sans"/>
              </a:rPr>
              <a:t>are the visible, tangible part of the IoT system which can be accessible by users. User interface design has higher significance in today’s competitive market, it often determines the user whether to choose a particular device or appliance. Users will be interested to buy new devices or smart gadgets if it is very user-friendly and compatible with common wireless standards.</a:t>
            </a:r>
            <a:endParaRPr b="0" sz="1200" strike="noStrike">
              <a:solidFill>
                <a:srgbClr val="000000"/>
              </a:solidFill>
              <a:latin typeface="Open Sans"/>
              <a:ea typeface="Open Sans"/>
              <a:cs typeface="Open Sans"/>
              <a:sym typeface="Open Sans"/>
            </a:endParaRPr>
          </a:p>
          <a:p>
            <a:pPr indent="0" lvl="0" marL="0" rtl="0" algn="l">
              <a:lnSpc>
                <a:spcPct val="2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0" rtl="0" algn="l">
              <a:lnSpc>
                <a:spcPct val="2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0" rtl="0" algn="l">
              <a:lnSpc>
                <a:spcPct val="2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0" rtl="0" algn="l">
              <a:lnSpc>
                <a:spcPct val="2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0" rtl="0" algn="l">
              <a:lnSpc>
                <a:spcPct val="2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0" rtl="0" algn="l">
              <a:lnSpc>
                <a:spcPct val="2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Arial"/>
              <a:ea typeface="Arial"/>
              <a:cs typeface="Arial"/>
              <a:sym typeface="Arial"/>
            </a:endParaRPr>
          </a:p>
        </p:txBody>
      </p:sp>
      <p:sp>
        <p:nvSpPr>
          <p:cNvPr id="515" name="Google Shape;515;p26: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7" name="Google Shape;527;p27: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Internet of Wearable Things: </a:t>
            </a:r>
            <a:r>
              <a:rPr b="0" lang="en-GB" sz="1200" strike="noStrike">
                <a:solidFill>
                  <a:srgbClr val="000000"/>
                </a:solidFill>
                <a:latin typeface="Open Sans"/>
                <a:ea typeface="Open Sans"/>
                <a:cs typeface="Open Sans"/>
                <a:sym typeface="Open Sans"/>
              </a:rPr>
              <a:t>A connection between devices that can be worn as an accessory or as part of clothing ranging from smart wristbands, smart watches, and fitness trackers to plastic/ coin payment rings. The main challenge of IoWT is the consolidation of its appropriate operational position in designing solutions</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2E75B5"/>
              </a:buClr>
              <a:buSzPts val="1200"/>
              <a:buFont typeface="Open Sans"/>
              <a:buNone/>
            </a:pPr>
            <a:r>
              <a:rPr b="1" lang="en-GB" sz="1200" strike="noStrike">
                <a:solidFill>
                  <a:srgbClr val="2E75B5"/>
                </a:solidFill>
                <a:latin typeface="Open Sans"/>
                <a:ea typeface="Open Sans"/>
                <a:cs typeface="Open Sans"/>
                <a:sym typeface="Open Sans"/>
              </a:rPr>
              <a:t>Internet of Spatial Things: </a:t>
            </a:r>
            <a:r>
              <a:rPr b="0" lang="en-GB" sz="1200" strike="noStrike">
                <a:solidFill>
                  <a:srgbClr val="2E75B5"/>
                </a:solidFill>
                <a:latin typeface="Open Sans"/>
                <a:ea typeface="Open Sans"/>
                <a:cs typeface="Open Sans"/>
                <a:sym typeface="Open Sans"/>
              </a:rPr>
              <a:t>A connection between devices to track location and time.</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Internet of Robotics Things: </a:t>
            </a:r>
            <a:r>
              <a:rPr b="0" lang="en-GB" sz="1200" strike="noStrike">
                <a:solidFill>
                  <a:srgbClr val="000000"/>
                </a:solidFill>
                <a:latin typeface="Open Sans"/>
                <a:ea typeface="Open Sans"/>
                <a:cs typeface="Open Sans"/>
                <a:sym typeface="Open Sans"/>
              </a:rPr>
              <a:t>Robots can facilitate advanced robotic services/actions via events monitoring, the collection of data from different sensors, and the use of distributed intelligence.</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Internet of Healthcare Things: </a:t>
            </a:r>
            <a:r>
              <a:rPr b="0" lang="en-GB" sz="1200" strike="noStrike">
                <a:solidFill>
                  <a:srgbClr val="000000"/>
                </a:solidFill>
                <a:latin typeface="Open Sans"/>
                <a:ea typeface="Open Sans"/>
                <a:cs typeface="Open Sans"/>
                <a:sym typeface="Open Sans"/>
              </a:rPr>
              <a:t>A concept that describes uniquely identifiable devices connected to the Internet and able to communicate with each other, used in the medical area.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Arial"/>
              <a:ea typeface="Arial"/>
              <a:cs typeface="Arial"/>
              <a:sym typeface="Arial"/>
            </a:endParaRPr>
          </a:p>
        </p:txBody>
      </p:sp>
      <p:sp>
        <p:nvSpPr>
          <p:cNvPr id="528" name="Google Shape;528;p27: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0" name="Google Shape;540;p28: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Internet of Spatial Things (IoST) combines IoT with spatial context, where the location information of the objects plays an important role.</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Arial"/>
              <a:ea typeface="Arial"/>
              <a:cs typeface="Arial"/>
              <a:sym typeface="Arial"/>
            </a:endParaRPr>
          </a:p>
        </p:txBody>
      </p:sp>
      <p:sp>
        <p:nvSpPr>
          <p:cNvPr id="541" name="Google Shape;541;p28: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29: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51" name="Google Shape;551;p29: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552" name="Google Shape;552;p29: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3: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3" name="Google Shape;213;p3: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214" name="Google Shape;214;p3: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30: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1" name="Google Shape;561;p30: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562" name="Google Shape;562;p30: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0" name="Google Shape;570;p31: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571" name="Google Shape;571;p31: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p32: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84" name="Google Shape;584;p32: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4" name="Google Shape;224;p4: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Remember:</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Always plan before you begin to capture your data.</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You need to know what the geometry of that layer will be (point, polyline or polygon), and you need to know what the attributes of that layer will be.</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Example of planning before digitising: </a:t>
            </a:r>
            <a:r>
              <a:rPr b="0" lang="en-GB" sz="1200" u="sng" strike="noStrike">
                <a:solidFill>
                  <a:srgbClr val="000000"/>
                </a:solidFill>
                <a:latin typeface="Open Sans"/>
                <a:ea typeface="Open Sans"/>
                <a:cs typeface="Open Sans"/>
                <a:sym typeface="Open Sans"/>
                <a:hlinkClick r:id="rId2">
                  <a:extLst>
                    <a:ext uri="{A12FA001-AC4F-418D-AE19-62706E023703}">
                      <ahyp:hlinkClr val="tx"/>
                    </a:ext>
                  </a:extLst>
                </a:hlinkClick>
              </a:rPr>
              <a:t>Creating a Tourism Map </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Arial"/>
              <a:ea typeface="Arial"/>
              <a:cs typeface="Arial"/>
              <a:sym typeface="Arial"/>
            </a:endParaRPr>
          </a:p>
        </p:txBody>
      </p:sp>
      <p:sp>
        <p:nvSpPr>
          <p:cNvPr id="225" name="Google Shape;225;p4: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8" name="Google Shape;238;p5: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0" rtl="0" algn="l">
              <a:lnSpc>
                <a:spcPct val="150000"/>
              </a:lnSpc>
              <a:spcBef>
                <a:spcPts val="0"/>
              </a:spcBef>
              <a:spcAft>
                <a:spcPts val="0"/>
              </a:spcAft>
              <a:buClr>
                <a:srgbClr val="000000"/>
              </a:buClr>
              <a:buSzPts val="1800"/>
              <a:buFont typeface="Open Sans"/>
              <a:buNone/>
            </a:pPr>
            <a:r>
              <a:rPr b="1" lang="en-GB" sz="1800" strike="noStrike">
                <a:solidFill>
                  <a:srgbClr val="000000"/>
                </a:solidFill>
                <a:latin typeface="Open Sans"/>
                <a:ea typeface="Open Sans"/>
                <a:cs typeface="Open Sans"/>
                <a:sym typeface="Open Sans"/>
              </a:rPr>
              <a:t>Manual Digitising </a:t>
            </a:r>
            <a:r>
              <a:rPr b="0" lang="en-GB" sz="1800" strike="noStrike">
                <a:solidFill>
                  <a:srgbClr val="000000"/>
                </a:solidFill>
                <a:latin typeface="Open Sans"/>
                <a:ea typeface="Open Sans"/>
                <a:cs typeface="Open Sans"/>
                <a:sym typeface="Open Sans"/>
              </a:rPr>
              <a:t>is done by digitizing tablets. The digitiser manually traces all the lines from the hardcopy map (e.g. Toposheet), and parallelly.</a:t>
            </a:r>
            <a:endParaRPr b="0" sz="1800" strike="noStrike">
              <a:solidFill>
                <a:srgbClr val="000000"/>
              </a:solidFill>
              <a:latin typeface="Arial"/>
              <a:ea typeface="Arial"/>
              <a:cs typeface="Arial"/>
              <a:sym typeface="Arial"/>
            </a:endParaRPr>
          </a:p>
          <a:p>
            <a:pPr indent="0" lvl="0" marL="0" rtl="0" algn="l">
              <a:lnSpc>
                <a:spcPct val="150000"/>
              </a:lnSpc>
              <a:spcBef>
                <a:spcPts val="1001"/>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a:p>
            <a:pPr indent="0" lvl="0" marL="0" rtl="0" algn="l">
              <a:lnSpc>
                <a:spcPct val="150000"/>
              </a:lnSpc>
              <a:spcBef>
                <a:spcPts val="1001"/>
              </a:spcBef>
              <a:spcAft>
                <a:spcPts val="0"/>
              </a:spcAft>
              <a:buClr>
                <a:srgbClr val="000000"/>
              </a:buClr>
              <a:buSzPts val="1800"/>
              <a:buFont typeface="Open Sans"/>
              <a:buNone/>
            </a:pPr>
            <a:r>
              <a:rPr b="1" lang="en-GB" sz="1800" strike="noStrike">
                <a:solidFill>
                  <a:srgbClr val="000000"/>
                </a:solidFill>
                <a:latin typeface="Open Sans"/>
                <a:ea typeface="Open Sans"/>
                <a:cs typeface="Open Sans"/>
                <a:sym typeface="Open Sans"/>
              </a:rPr>
              <a:t>Heads-up Digitising </a:t>
            </a:r>
            <a:r>
              <a:rPr b="0" lang="en-GB" sz="1800" strike="noStrike">
                <a:solidFill>
                  <a:srgbClr val="000000"/>
                </a:solidFill>
                <a:latin typeface="Open Sans"/>
                <a:ea typeface="Open Sans"/>
                <a:cs typeface="Open Sans"/>
                <a:sym typeface="Open Sans"/>
              </a:rPr>
              <a:t>is similar to manual digitising. In the manual digitizing process, it digitises in hardcopy, but in this method, it scans the map directly and displays it on the desktop screen.</a:t>
            </a:r>
            <a:endParaRPr b="0" sz="1800" strike="noStrike">
              <a:solidFill>
                <a:srgbClr val="000000"/>
              </a:solidFill>
              <a:latin typeface="Arial"/>
              <a:ea typeface="Arial"/>
              <a:cs typeface="Arial"/>
              <a:sym typeface="Arial"/>
            </a:endParaRPr>
          </a:p>
          <a:p>
            <a:pPr indent="0" lvl="0" marL="0" rtl="0" algn="l">
              <a:lnSpc>
                <a:spcPct val="150000"/>
              </a:lnSpc>
              <a:spcBef>
                <a:spcPts val="1001"/>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a:p>
            <a:pPr indent="0" lvl="0" marL="0" rtl="0" algn="l">
              <a:lnSpc>
                <a:spcPct val="150000"/>
              </a:lnSpc>
              <a:spcBef>
                <a:spcPts val="1001"/>
              </a:spcBef>
              <a:spcAft>
                <a:spcPts val="0"/>
              </a:spcAft>
              <a:buClr>
                <a:srgbClr val="000000"/>
              </a:buClr>
              <a:buSzPts val="1800"/>
              <a:buFont typeface="Open Sans"/>
              <a:buNone/>
            </a:pPr>
            <a:r>
              <a:rPr b="0" lang="en-GB" sz="1800" strike="noStrike">
                <a:solidFill>
                  <a:srgbClr val="000000"/>
                </a:solidFill>
                <a:latin typeface="Open Sans"/>
                <a:ea typeface="Open Sans"/>
                <a:cs typeface="Open Sans"/>
                <a:sym typeface="Open Sans"/>
              </a:rPr>
              <a:t>The </a:t>
            </a:r>
            <a:r>
              <a:rPr b="1" lang="en-GB" sz="1800" strike="noStrike">
                <a:solidFill>
                  <a:srgbClr val="000000"/>
                </a:solidFill>
                <a:latin typeface="Open Sans"/>
                <a:ea typeface="Open Sans"/>
                <a:cs typeface="Open Sans"/>
                <a:sym typeface="Open Sans"/>
              </a:rPr>
              <a:t>interactive tracing </a:t>
            </a:r>
            <a:r>
              <a:rPr b="0" lang="en-GB" sz="1800" strike="noStrike">
                <a:solidFill>
                  <a:srgbClr val="000000"/>
                </a:solidFill>
                <a:latin typeface="Open Sans"/>
                <a:ea typeface="Open Sans"/>
                <a:cs typeface="Open Sans"/>
                <a:sym typeface="Open Sans"/>
              </a:rPr>
              <a:t>method is an advanced technique that has evolved from Heads-up digitising. It is quite excellent in terms of accuracy and speed.</a:t>
            </a:r>
            <a:endParaRPr b="0" sz="1800" strike="noStrike">
              <a:solidFill>
                <a:srgbClr val="000000"/>
              </a:solidFill>
              <a:latin typeface="Arial"/>
              <a:ea typeface="Arial"/>
              <a:cs typeface="Arial"/>
              <a:sym typeface="Arial"/>
            </a:endParaRPr>
          </a:p>
          <a:p>
            <a:pPr indent="0" lvl="0" marL="0" rtl="0" algn="l">
              <a:lnSpc>
                <a:spcPct val="150000"/>
              </a:lnSpc>
              <a:spcBef>
                <a:spcPts val="1001"/>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a:p>
            <a:pPr indent="0" lvl="0" marL="0" rtl="0" algn="l">
              <a:lnSpc>
                <a:spcPct val="150000"/>
              </a:lnSpc>
              <a:spcBef>
                <a:spcPts val="1001"/>
              </a:spcBef>
              <a:spcAft>
                <a:spcPts val="0"/>
              </a:spcAft>
              <a:buClr>
                <a:srgbClr val="000000"/>
              </a:buClr>
              <a:buSzPts val="1800"/>
              <a:buFont typeface="Open Sans"/>
              <a:buNone/>
            </a:pPr>
            <a:r>
              <a:rPr b="1" lang="en-GB" sz="1800" strike="noStrike">
                <a:solidFill>
                  <a:srgbClr val="000000"/>
                </a:solidFill>
                <a:latin typeface="Open Sans"/>
                <a:ea typeface="Open Sans"/>
                <a:cs typeface="Open Sans"/>
                <a:sym typeface="Open Sans"/>
              </a:rPr>
              <a:t>Automatic Digitising </a:t>
            </a:r>
            <a:r>
              <a:rPr b="0" lang="en-GB" sz="1800" strike="noStrike">
                <a:solidFill>
                  <a:srgbClr val="000000"/>
                </a:solidFill>
                <a:latin typeface="Open Sans"/>
                <a:ea typeface="Open Sans"/>
                <a:cs typeface="Open Sans"/>
                <a:sym typeface="Open Sans"/>
              </a:rPr>
              <a:t>is the process of converting raster to vector in an automated method using pattern recognition and image processing techniques.</a:t>
            </a:r>
            <a:endParaRPr b="0" sz="1800" strike="noStrike">
              <a:solidFill>
                <a:srgbClr val="000000"/>
              </a:solidFill>
              <a:latin typeface="Arial"/>
              <a:ea typeface="Arial"/>
              <a:cs typeface="Arial"/>
              <a:sym typeface="Arial"/>
            </a:endParaRPr>
          </a:p>
          <a:p>
            <a:pPr indent="0" lvl="0" marL="0" rtl="0" algn="l">
              <a:lnSpc>
                <a:spcPct val="150000"/>
              </a:lnSpc>
              <a:spcBef>
                <a:spcPts val="1001"/>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a:p>
            <a:pPr indent="0" lvl="0" marL="0" rtl="0" algn="l">
              <a:lnSpc>
                <a:spcPct val="150000"/>
              </a:lnSpc>
              <a:spcBef>
                <a:spcPts val="1001"/>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a:p>
            <a:pPr indent="0" lvl="0" marL="0" rtl="0" algn="l">
              <a:lnSpc>
                <a:spcPct val="150000"/>
              </a:lnSpc>
              <a:spcBef>
                <a:spcPts val="1001"/>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a:p>
            <a:pPr indent="0" lvl="0" marL="0" rtl="0" algn="l">
              <a:lnSpc>
                <a:spcPct val="150000"/>
              </a:lnSpc>
              <a:spcBef>
                <a:spcPts val="1001"/>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a:p>
            <a:pPr indent="0" lvl="0" marL="0" rtl="0" algn="l">
              <a:lnSpc>
                <a:spcPct val="150000"/>
              </a:lnSpc>
              <a:spcBef>
                <a:spcPts val="1001"/>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a:p>
            <a:pPr indent="0" lvl="0" marL="0" rtl="0" algn="l">
              <a:lnSpc>
                <a:spcPct val="150000"/>
              </a:lnSpc>
              <a:spcBef>
                <a:spcPts val="1001"/>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239" name="Google Shape;239;p5: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6: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0" name="Google Shape;260;p6: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261" name="Google Shape;261;p6: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7: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6" name="Google Shape;276;p7: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277" name="Google Shape;277;p7: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8: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3" name="Google Shape;293;p8: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294" name="Google Shape;294;p8: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3" name="Google Shape;303;p9: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304" name="Google Shape;304;p9: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jpg"/><Relationship Id="rId3" Type="http://schemas.openxmlformats.org/officeDocument/2006/relationships/image" Target="../media/image3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6" name="Shape 16"/>
        <p:cNvGrpSpPr/>
        <p:nvPr/>
      </p:nvGrpSpPr>
      <p:grpSpPr>
        <a:xfrm>
          <a:off x="0" y="0"/>
          <a:ext cx="0" cy="0"/>
          <a:chOff x="0" y="0"/>
          <a:chExt cx="0" cy="0"/>
        </a:xfrm>
      </p:grpSpPr>
      <p:pic>
        <p:nvPicPr>
          <p:cNvPr descr="A picture containing website&#10;&#10;Description automatically generated" id="17" name="Google Shape;17;p3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 name="Google Shape;18;p34"/>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i="0" sz="440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4"/>
          <p:cNvSpPr txBox="1"/>
          <p:nvPr>
            <p:ph idx="1" type="subTitle"/>
          </p:nvPr>
        </p:nvSpPr>
        <p:spPr>
          <a:xfrm>
            <a:off x="688931" y="3374796"/>
            <a:ext cx="2846121" cy="954803"/>
          </a:xfrm>
          <a:prstGeom prst="rect">
            <a:avLst/>
          </a:prstGeom>
          <a:noFill/>
          <a:ln>
            <a:noFill/>
          </a:ln>
        </p:spPr>
        <p:txBody>
          <a:bodyPr anchorCtr="0" anchor="b" bIns="0" lIns="0" spcFirstLastPara="1" rIns="0" wrap="square" tIns="0">
            <a:normAutofit/>
          </a:bodyPr>
          <a:lstStyle>
            <a:lvl1pPr lvl="0" algn="l">
              <a:lnSpc>
                <a:spcPct val="90000"/>
              </a:lnSpc>
              <a:spcBef>
                <a:spcPts val="1000"/>
              </a:spcBef>
              <a:spcAft>
                <a:spcPts val="0"/>
              </a:spcAft>
              <a:buClr>
                <a:schemeClr val="dk1"/>
              </a:buClr>
              <a:buSzPts val="1800"/>
              <a:buNone/>
              <a:defRPr b="1" i="0" sz="180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34"/>
          <p:cNvSpPr txBox="1"/>
          <p:nvPr>
            <p:ph idx="2" type="body"/>
          </p:nvPr>
        </p:nvSpPr>
        <p:spPr>
          <a:xfrm>
            <a:off x="8453438" y="6106160"/>
            <a:ext cx="3738562" cy="335915"/>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1" name="Google Shape;21;p34"/>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62" name="Shape 62"/>
        <p:cNvGrpSpPr/>
        <p:nvPr/>
      </p:nvGrpSpPr>
      <p:grpSpPr>
        <a:xfrm>
          <a:off x="0" y="0"/>
          <a:ext cx="0" cy="0"/>
          <a:chOff x="0" y="0"/>
          <a:chExt cx="0" cy="0"/>
        </a:xfrm>
      </p:grpSpPr>
      <p:sp>
        <p:nvSpPr>
          <p:cNvPr id="63" name="Google Shape;63;p45"/>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45"/>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45"/>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45"/>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45"/>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45"/>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9" name="Shape 69"/>
        <p:cNvGrpSpPr/>
        <p:nvPr/>
      </p:nvGrpSpPr>
      <p:grpSpPr>
        <a:xfrm>
          <a:off x="0" y="0"/>
          <a:ext cx="0" cy="0"/>
          <a:chOff x="0" y="0"/>
          <a:chExt cx="0" cy="0"/>
        </a:xfrm>
      </p:grpSpPr>
      <p:sp>
        <p:nvSpPr>
          <p:cNvPr id="70" name="Google Shape;70;p46"/>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46"/>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46"/>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46"/>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46"/>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6"/>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76" name="Shape 76"/>
        <p:cNvGrpSpPr/>
        <p:nvPr/>
      </p:nvGrpSpPr>
      <p:grpSpPr>
        <a:xfrm>
          <a:off x="0" y="0"/>
          <a:ext cx="0" cy="0"/>
          <a:chOff x="0" y="0"/>
          <a:chExt cx="0" cy="0"/>
        </a:xfrm>
      </p:grpSpPr>
      <p:sp>
        <p:nvSpPr>
          <p:cNvPr id="77" name="Google Shape;77;p47"/>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47"/>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47"/>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47"/>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7"/>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82" name="Shape 82"/>
        <p:cNvGrpSpPr/>
        <p:nvPr/>
      </p:nvGrpSpPr>
      <p:grpSpPr>
        <a:xfrm>
          <a:off x="0" y="0"/>
          <a:ext cx="0" cy="0"/>
          <a:chOff x="0" y="0"/>
          <a:chExt cx="0" cy="0"/>
        </a:xfrm>
      </p:grpSpPr>
      <p:sp>
        <p:nvSpPr>
          <p:cNvPr id="83" name="Google Shape;83;p48"/>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48"/>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48"/>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48"/>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48"/>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48"/>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8"/>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90" name="Shape 90"/>
        <p:cNvGrpSpPr/>
        <p:nvPr/>
      </p:nvGrpSpPr>
      <p:grpSpPr>
        <a:xfrm>
          <a:off x="0" y="0"/>
          <a:ext cx="0" cy="0"/>
          <a:chOff x="0" y="0"/>
          <a:chExt cx="0" cy="0"/>
        </a:xfrm>
      </p:grpSpPr>
      <p:sp>
        <p:nvSpPr>
          <p:cNvPr id="91" name="Google Shape;91;p49"/>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49"/>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49"/>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49"/>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49"/>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49"/>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49"/>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49"/>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9"/>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06" name="Shape 106"/>
        <p:cNvGrpSpPr/>
        <p:nvPr/>
      </p:nvGrpSpPr>
      <p:grpSpPr>
        <a:xfrm>
          <a:off x="0" y="0"/>
          <a:ext cx="0" cy="0"/>
          <a:chOff x="0" y="0"/>
          <a:chExt cx="0" cy="0"/>
        </a:xfrm>
      </p:grpSpPr>
      <p:sp>
        <p:nvSpPr>
          <p:cNvPr id="107" name="Google Shape;107;p36"/>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36"/>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09" name="Google Shape;109;p36"/>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10" name="Shape 110"/>
        <p:cNvGrpSpPr/>
        <p:nvPr/>
      </p:nvGrpSpPr>
      <p:grpSpPr>
        <a:xfrm>
          <a:off x="0" y="0"/>
          <a:ext cx="0" cy="0"/>
          <a:chOff x="0" y="0"/>
          <a:chExt cx="0" cy="0"/>
        </a:xfrm>
      </p:grpSpPr>
      <p:sp>
        <p:nvSpPr>
          <p:cNvPr id="111" name="Google Shape;111;p50"/>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50"/>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113" name="Google Shape;113;p50"/>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50"/>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15" name="Google Shape;115;p50"/>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16" name="Shape 116"/>
        <p:cNvGrpSpPr/>
        <p:nvPr/>
      </p:nvGrpSpPr>
      <p:grpSpPr>
        <a:xfrm>
          <a:off x="0" y="0"/>
          <a:ext cx="0" cy="0"/>
          <a:chOff x="0" y="0"/>
          <a:chExt cx="0" cy="0"/>
        </a:xfrm>
      </p:grpSpPr>
      <p:sp>
        <p:nvSpPr>
          <p:cNvPr id="117" name="Google Shape;117;p51"/>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51"/>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51"/>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51"/>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21" name="Google Shape;121;p51"/>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22" name="Shape 122"/>
        <p:cNvGrpSpPr/>
        <p:nvPr/>
      </p:nvGrpSpPr>
      <p:grpSpPr>
        <a:xfrm>
          <a:off x="0" y="0"/>
          <a:ext cx="0" cy="0"/>
          <a:chOff x="0" y="0"/>
          <a:chExt cx="0" cy="0"/>
        </a:xfrm>
      </p:grpSpPr>
      <p:sp>
        <p:nvSpPr>
          <p:cNvPr id="123" name="Google Shape;123;p52"/>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52"/>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52"/>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52"/>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52"/>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28" name="Google Shape;128;p52"/>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9" name="Shape 129"/>
        <p:cNvGrpSpPr/>
        <p:nvPr/>
      </p:nvGrpSpPr>
      <p:grpSpPr>
        <a:xfrm>
          <a:off x="0" y="0"/>
          <a:ext cx="0" cy="0"/>
          <a:chOff x="0" y="0"/>
          <a:chExt cx="0" cy="0"/>
        </a:xfrm>
      </p:grpSpPr>
      <p:sp>
        <p:nvSpPr>
          <p:cNvPr id="130" name="Google Shape;130;p53"/>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53"/>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53"/>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33" name="Google Shape;133;p53"/>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22" name="Shape 22"/>
        <p:cNvGrpSpPr/>
        <p:nvPr/>
      </p:nvGrpSpPr>
      <p:grpSpPr>
        <a:xfrm>
          <a:off x="0" y="0"/>
          <a:ext cx="0" cy="0"/>
          <a:chOff x="0" y="0"/>
          <a:chExt cx="0" cy="0"/>
        </a:xfrm>
      </p:grpSpPr>
      <p:sp>
        <p:nvSpPr>
          <p:cNvPr id="23" name="Google Shape;23;p37"/>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7"/>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25" name="Google Shape;25;p37"/>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7"/>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34" name="Shape 134"/>
        <p:cNvGrpSpPr/>
        <p:nvPr/>
      </p:nvGrpSpPr>
      <p:grpSpPr>
        <a:xfrm>
          <a:off x="0" y="0"/>
          <a:ext cx="0" cy="0"/>
          <a:chOff x="0" y="0"/>
          <a:chExt cx="0" cy="0"/>
        </a:xfrm>
      </p:grpSpPr>
      <p:sp>
        <p:nvSpPr>
          <p:cNvPr id="135" name="Google Shape;135;p54"/>
          <p:cNvSpPr txBox="1"/>
          <p:nvPr>
            <p:ph idx="1" type="subTitle"/>
          </p:nvPr>
        </p:nvSpPr>
        <p:spPr>
          <a:xfrm>
            <a:off x="1523880" y="1122480"/>
            <a:ext cx="9143640" cy="1106676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136" name="Google Shape;136;p54"/>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54"/>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38" name="Google Shape;138;p54"/>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39" name="Shape 139"/>
        <p:cNvGrpSpPr/>
        <p:nvPr/>
      </p:nvGrpSpPr>
      <p:grpSpPr>
        <a:xfrm>
          <a:off x="0" y="0"/>
          <a:ext cx="0" cy="0"/>
          <a:chOff x="0" y="0"/>
          <a:chExt cx="0" cy="0"/>
        </a:xfrm>
      </p:grpSpPr>
      <p:sp>
        <p:nvSpPr>
          <p:cNvPr id="140" name="Google Shape;140;p55"/>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55"/>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55"/>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55"/>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55"/>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55"/>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46" name="Google Shape;146;p55"/>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47" name="Shape 147"/>
        <p:cNvGrpSpPr/>
        <p:nvPr/>
      </p:nvGrpSpPr>
      <p:grpSpPr>
        <a:xfrm>
          <a:off x="0" y="0"/>
          <a:ext cx="0" cy="0"/>
          <a:chOff x="0" y="0"/>
          <a:chExt cx="0" cy="0"/>
        </a:xfrm>
      </p:grpSpPr>
      <p:sp>
        <p:nvSpPr>
          <p:cNvPr id="148" name="Google Shape;148;p56"/>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56"/>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56"/>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56"/>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56"/>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56"/>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54" name="Google Shape;154;p56"/>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55" name="Shape 155"/>
        <p:cNvGrpSpPr/>
        <p:nvPr/>
      </p:nvGrpSpPr>
      <p:grpSpPr>
        <a:xfrm>
          <a:off x="0" y="0"/>
          <a:ext cx="0" cy="0"/>
          <a:chOff x="0" y="0"/>
          <a:chExt cx="0" cy="0"/>
        </a:xfrm>
      </p:grpSpPr>
      <p:sp>
        <p:nvSpPr>
          <p:cNvPr id="156" name="Google Shape;156;p57"/>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57"/>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57"/>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57"/>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57"/>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57"/>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62" name="Google Shape;162;p57"/>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63" name="Shape 163"/>
        <p:cNvGrpSpPr/>
        <p:nvPr/>
      </p:nvGrpSpPr>
      <p:grpSpPr>
        <a:xfrm>
          <a:off x="0" y="0"/>
          <a:ext cx="0" cy="0"/>
          <a:chOff x="0" y="0"/>
          <a:chExt cx="0" cy="0"/>
        </a:xfrm>
      </p:grpSpPr>
      <p:sp>
        <p:nvSpPr>
          <p:cNvPr id="164" name="Google Shape;164;p58"/>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58"/>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58"/>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58"/>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58"/>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69" name="Google Shape;169;p58"/>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70" name="Shape 170"/>
        <p:cNvGrpSpPr/>
        <p:nvPr/>
      </p:nvGrpSpPr>
      <p:grpSpPr>
        <a:xfrm>
          <a:off x="0" y="0"/>
          <a:ext cx="0" cy="0"/>
          <a:chOff x="0" y="0"/>
          <a:chExt cx="0" cy="0"/>
        </a:xfrm>
      </p:grpSpPr>
      <p:sp>
        <p:nvSpPr>
          <p:cNvPr id="171" name="Google Shape;171;p59"/>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59"/>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59"/>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59"/>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p59"/>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59"/>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59"/>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78" name="Google Shape;178;p59"/>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79" name="Shape 179"/>
        <p:cNvGrpSpPr/>
        <p:nvPr/>
      </p:nvGrpSpPr>
      <p:grpSpPr>
        <a:xfrm>
          <a:off x="0" y="0"/>
          <a:ext cx="0" cy="0"/>
          <a:chOff x="0" y="0"/>
          <a:chExt cx="0" cy="0"/>
        </a:xfrm>
      </p:grpSpPr>
      <p:sp>
        <p:nvSpPr>
          <p:cNvPr id="180" name="Google Shape;180;p60"/>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60"/>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60"/>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3" name="Google Shape;183;p60"/>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60"/>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60"/>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60"/>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60"/>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60"/>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89" name="Google Shape;189;p60"/>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38"/>
          <p:cNvSpPr txBox="1"/>
          <p:nvPr>
            <p:ph type="title"/>
          </p:nvPr>
        </p:nvSpPr>
        <p:spPr>
          <a:xfrm>
            <a:off x="1523880" y="1122480"/>
            <a:ext cx="9143640" cy="238716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8"/>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38"/>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8"/>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8"/>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33" name="Shape 33"/>
        <p:cNvGrpSpPr/>
        <p:nvPr/>
      </p:nvGrpSpPr>
      <p:grpSpPr>
        <a:xfrm>
          <a:off x="0" y="0"/>
          <a:ext cx="0" cy="0"/>
          <a:chOff x="0" y="0"/>
          <a:chExt cx="0" cy="0"/>
        </a:xfrm>
      </p:grpSpPr>
      <p:sp>
        <p:nvSpPr>
          <p:cNvPr id="34" name="Google Shape;34;p39"/>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9"/>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p:cSld name="Title, Content">
    <p:spTree>
      <p:nvGrpSpPr>
        <p:cNvPr id="36" name="Shape 36"/>
        <p:cNvGrpSpPr/>
        <p:nvPr/>
      </p:nvGrpSpPr>
      <p:grpSpPr>
        <a:xfrm>
          <a:off x="0" y="0"/>
          <a:ext cx="0" cy="0"/>
          <a:chOff x="0" y="0"/>
          <a:chExt cx="0" cy="0"/>
        </a:xfrm>
      </p:grpSpPr>
      <p:sp>
        <p:nvSpPr>
          <p:cNvPr id="37" name="Google Shape;37;p40"/>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40"/>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40"/>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40"/>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41" name="Shape 41"/>
        <p:cNvGrpSpPr/>
        <p:nvPr/>
      </p:nvGrpSpPr>
      <p:grpSpPr>
        <a:xfrm>
          <a:off x="0" y="0"/>
          <a:ext cx="0" cy="0"/>
          <a:chOff x="0" y="0"/>
          <a:chExt cx="0" cy="0"/>
        </a:xfrm>
      </p:grpSpPr>
      <p:sp>
        <p:nvSpPr>
          <p:cNvPr id="42" name="Google Shape;42;p41"/>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41"/>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41"/>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41"/>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41"/>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42"/>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42"/>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42"/>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51" name="Shape 51"/>
        <p:cNvGrpSpPr/>
        <p:nvPr/>
      </p:nvGrpSpPr>
      <p:grpSpPr>
        <a:xfrm>
          <a:off x="0" y="0"/>
          <a:ext cx="0" cy="0"/>
          <a:chOff x="0" y="0"/>
          <a:chExt cx="0" cy="0"/>
        </a:xfrm>
      </p:grpSpPr>
      <p:sp>
        <p:nvSpPr>
          <p:cNvPr id="52" name="Google Shape;52;p43"/>
          <p:cNvSpPr txBox="1"/>
          <p:nvPr>
            <p:ph idx="1" type="subTitle"/>
          </p:nvPr>
        </p:nvSpPr>
        <p:spPr>
          <a:xfrm>
            <a:off x="1523880" y="1122480"/>
            <a:ext cx="9143640" cy="1106676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53" name="Google Shape;53;p43"/>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3"/>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55" name="Shape 55"/>
        <p:cNvGrpSpPr/>
        <p:nvPr/>
      </p:nvGrpSpPr>
      <p:grpSpPr>
        <a:xfrm>
          <a:off x="0" y="0"/>
          <a:ext cx="0" cy="0"/>
          <a:chOff x="0" y="0"/>
          <a:chExt cx="0" cy="0"/>
        </a:xfrm>
      </p:grpSpPr>
      <p:sp>
        <p:nvSpPr>
          <p:cNvPr id="56" name="Google Shape;56;p44"/>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44"/>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44"/>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44"/>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44"/>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44"/>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theme" Target="../theme/theme2.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33"/>
          <p:cNvSpPr txBox="1"/>
          <p:nvPr>
            <p:ph type="title"/>
          </p:nvPr>
        </p:nvSpPr>
        <p:spPr>
          <a:xfrm>
            <a:off x="1523880" y="1122480"/>
            <a:ext cx="9143640" cy="238716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3"/>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 name="Google Shape;12;p33"/>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33"/>
          <p:cNvSpPr/>
          <p:nvPr/>
        </p:nvSpPr>
        <p:spPr>
          <a:xfrm>
            <a:off x="11701800" y="6455880"/>
            <a:ext cx="45288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1" i="0" lang="en-GB" sz="1400" u="none" cap="none" strike="noStrike">
                <a:solidFill>
                  <a:srgbClr val="FFFFFF"/>
                </a:solidFill>
                <a:latin typeface="Open Sans ExtraBold"/>
                <a:ea typeface="Open Sans ExtraBold"/>
                <a:cs typeface="Open Sans ExtraBold"/>
                <a:sym typeface="Open Sans ExtraBold"/>
              </a:rPr>
              <a:t>‹#›</a:t>
            </a:fld>
            <a:endParaRPr b="0" i="0" sz="1400" u="none" cap="none" strike="noStrike">
              <a:solidFill>
                <a:srgbClr val="000000"/>
              </a:solidFill>
              <a:latin typeface="Arial"/>
              <a:ea typeface="Arial"/>
              <a:cs typeface="Arial"/>
              <a:sym typeface="Arial"/>
            </a:endParaRPr>
          </a:p>
        </p:txBody>
      </p:sp>
      <p:sp>
        <p:nvSpPr>
          <p:cNvPr id="14" name="Google Shape;14;p33"/>
          <p:cNvSpPr/>
          <p:nvPr/>
        </p:nvSpPr>
        <p:spPr>
          <a:xfrm>
            <a:off x="11798640" y="6492960"/>
            <a:ext cx="393120" cy="36468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GB" sz="1200" u="none" cap="none" strike="noStrike">
                <a:solidFill>
                  <a:srgbClr val="8B8B8B"/>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
        <p:nvSpPr>
          <p:cNvPr id="15" name="Google Shape;15;p33"/>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0" name="Shape 100"/>
        <p:cNvGrpSpPr/>
        <p:nvPr/>
      </p:nvGrpSpPr>
      <p:grpSpPr>
        <a:xfrm>
          <a:off x="0" y="0"/>
          <a:ext cx="0" cy="0"/>
          <a:chOff x="0" y="0"/>
          <a:chExt cx="0" cy="0"/>
        </a:xfrm>
      </p:grpSpPr>
      <p:sp>
        <p:nvSpPr>
          <p:cNvPr id="101" name="Google Shape;101;p35"/>
          <p:cNvSpPr txBox="1"/>
          <p:nvPr>
            <p:ph type="title"/>
          </p:nvPr>
        </p:nvSpPr>
        <p:spPr>
          <a:xfrm>
            <a:off x="838080" y="365040"/>
            <a:ext cx="10515240" cy="132516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2" name="Google Shape;102;p35"/>
          <p:cNvSpPr txBox="1"/>
          <p:nvPr>
            <p:ph idx="1" type="body"/>
          </p:nvPr>
        </p:nvSpPr>
        <p:spPr>
          <a:xfrm>
            <a:off x="838080" y="1825560"/>
            <a:ext cx="10515240" cy="435096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3" name="Google Shape;103;p35"/>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B8B8B"/>
              </a:buClr>
              <a:buSzPts val="1200"/>
              <a:buFont typeface="Calibri"/>
              <a:buNone/>
              <a:defRPr b="0" sz="1200" strike="noStrike">
                <a:solidFill>
                  <a:srgbClr val="8B8B8B"/>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4" name="Google Shape;104;p35"/>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5" name="Google Shape;105;p35"/>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2.jpg"/><Relationship Id="rId4" Type="http://schemas.openxmlformats.org/officeDocument/2006/relationships/hyperlink" Target="https://merginmaps.com/docs/" TargetMode="External"/><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3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2.jpg"/><Relationship Id="rId4" Type="http://schemas.openxmlformats.org/officeDocument/2006/relationships/hyperlink" Target="https://merginmaps.com/doc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2.jpg"/><Relationship Id="rId4" Type="http://schemas.openxmlformats.org/officeDocument/2006/relationships/hyperlink" Target="https://merginmaps.com/doc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2.jpg"/><Relationship Id="rId4" Type="http://schemas.openxmlformats.org/officeDocument/2006/relationships/hyperlink" Target="https://www.gislounge.com/imagery-use-gis/#:~:text=Image%20processing%20in%20GIS%20involves,software%20packages%20such%20as%20ArcGI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2.jpg"/><Relationship Id="rId4" Type="http://schemas.openxmlformats.org/officeDocument/2006/relationships/hyperlink" Target="https://www.gislounge.com/imagery-use-gis/#:~:text=Image%20processing%20in%20GIS%20involves,software%20packages%20such%20as%20ArcGIS." TargetMode="External"/><Relationship Id="rId5"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2.jpg"/><Relationship Id="rId4" Type="http://schemas.openxmlformats.org/officeDocument/2006/relationships/image" Target="../media/image15.png"/><Relationship Id="rId5" Type="http://schemas.openxmlformats.org/officeDocument/2006/relationships/hyperlink" Target="about:blan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2.jpg"/><Relationship Id="rId4" Type="http://schemas.openxmlformats.org/officeDocument/2006/relationships/hyperlink" Target="https://gisgeography.com/image-classification-techniques-remote-sensing/" TargetMode="External"/><Relationship Id="rId5" Type="http://schemas.openxmlformats.org/officeDocument/2006/relationships/hyperlink" Target="https://gisgeography.com/deep-machine-learning-ml-artificial-intelligence-ai-gi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2.jpg"/><Relationship Id="rId4" Type="http://schemas.openxmlformats.org/officeDocument/2006/relationships/image" Target="../media/image17.png"/><Relationship Id="rId5" Type="http://schemas.openxmlformats.org/officeDocument/2006/relationships/hyperlink" Target="about:blank"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2.jpg"/><Relationship Id="rId4" Type="http://schemas.openxmlformats.org/officeDocument/2006/relationships/hyperlink" Target="https://gisgeography.com/image-classification-techniques-remote-sensing/" TargetMode="External"/><Relationship Id="rId5" Type="http://schemas.openxmlformats.org/officeDocument/2006/relationships/hyperlink" Target="https://gisgeography.com/deep-machine-learning-ml-artificial-intelligence-ai-gi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hyperlink" Target="https://youtu.be/qNi2X5nt__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2.jpg"/><Relationship Id="rId4" Type="http://schemas.openxmlformats.org/officeDocument/2006/relationships/hyperlink" Target="about:blank" TargetMode="External"/><Relationship Id="rId5"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2.jpg"/><Relationship Id="rId4" Type="http://schemas.openxmlformats.org/officeDocument/2006/relationships/hyperlink" Target="https://gisgeography.com/image-classification-techniques-remote-sensing/" TargetMode="External"/><Relationship Id="rId5" Type="http://schemas.openxmlformats.org/officeDocument/2006/relationships/hyperlink" Target="https://gisgeography.com/deep-machine-learning-ml-artificial-intelligence-ai-gis/"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2.jpg"/><Relationship Id="rId4" Type="http://schemas.openxmlformats.org/officeDocument/2006/relationships/hyperlink" Target="https://www.earthdata.nasa.gov/sensors#:~:text=Sensors%20are%20instruments%20that%20collect,of%20sensors%3A%20active%20and%20passive." TargetMode="External"/><Relationship Id="rId5" Type="http://schemas.openxmlformats.org/officeDocument/2006/relationships/image" Target="../media/image32.png"/><Relationship Id="rId6" Type="http://schemas.openxmlformats.org/officeDocument/2006/relationships/hyperlink" Target="https://www.earthdata.nasa.gov/learn/backgrounders/remote-sensing" TargetMode="External"/></Relationships>
</file>

<file path=ppt/slides/_rels/slide24.xml.rels><?xml version="1.0" encoding="UTF-8" standalone="yes"?><Relationships xmlns="http://schemas.openxmlformats.org/package/2006/relationships"><Relationship Id="rId11" Type="http://schemas.openxmlformats.org/officeDocument/2006/relationships/hyperlink" Target="https://www.researchgate.net/figure/Shuttle-Radar-Topography-Mission-SRTM-11_fig2_362144672" TargetMode="External"/><Relationship Id="rId10" Type="http://schemas.openxmlformats.org/officeDocument/2006/relationships/image" Target="../media/image20.png"/><Relationship Id="rId13" Type="http://schemas.openxmlformats.org/officeDocument/2006/relationships/hyperlink" Target="https://gisgeography.com/modis-satellite/" TargetMode="External"/><Relationship Id="rId12" Type="http://schemas.openxmlformats.org/officeDocument/2006/relationships/hyperlink" Target="https://www.pling.com/p/1397846" TargetMode="External"/><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2.jpg"/><Relationship Id="rId4" Type="http://schemas.openxmlformats.org/officeDocument/2006/relationships/hyperlink" Target="https://www.earthdata.nasa.gov/sensors/modis" TargetMode="External"/><Relationship Id="rId9" Type="http://schemas.openxmlformats.org/officeDocument/2006/relationships/image" Target="../media/image21.png"/><Relationship Id="rId5" Type="http://schemas.openxmlformats.org/officeDocument/2006/relationships/hyperlink" Target="https://www.earthdata.nasa.gov/sensors/srtm" TargetMode="External"/><Relationship Id="rId6" Type="http://schemas.openxmlformats.org/officeDocument/2006/relationships/hyperlink" Target="https://www.earthdata.nasa.gov/sensors/viirs" TargetMode="External"/><Relationship Id="rId7" Type="http://schemas.openxmlformats.org/officeDocument/2006/relationships/hyperlink" Target="https://www.earthdata.nasa.gov/sensors#:~:text=Sensors%20are%20instruments%20that%20collect,of%20sensors%3A%20active%20and%20passive." TargetMode="External"/><Relationship Id="rId8"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2.jpg"/><Relationship Id="rId4" Type="http://schemas.openxmlformats.org/officeDocument/2006/relationships/hyperlink" Target="https://medium.com/analytics-vidhya/iot-in-gis-990f9097e6b4" TargetMode="External"/><Relationship Id="rId5" Type="http://schemas.openxmlformats.org/officeDocument/2006/relationships/hyperlink" Target="https://gisgeography.com/internet-of-things-iot/#:~:text=IoT%20is%20a%20connected%20world,Soil%20moisture%20monitoring%20feeds" TargetMode="External"/><Relationship Id="rId6" Type="http://schemas.openxmlformats.org/officeDocument/2006/relationships/hyperlink" Target="https://www.gislounge.com/the-spatial-internet-of-things/" TargetMode="External"/><Relationship Id="rId7" Type="http://schemas.openxmlformats.org/officeDocument/2006/relationships/image" Target="../media/image25.png"/><Relationship Id="rId8" Type="http://schemas.openxmlformats.org/officeDocument/2006/relationships/hyperlink" Target="https://gisgeography.com/internet-of-things-iot/#:~:text=IoT%20is%20a%20connected%20world,Soil%20moisture%20monitoring%20feeds"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2.jpg"/><Relationship Id="rId4" Type="http://schemas.openxmlformats.org/officeDocument/2006/relationships/hyperlink" Target="https://medium.com/analytics-vidhya/iot-in-gis-990f9097e6b4" TargetMode="External"/><Relationship Id="rId5" Type="http://schemas.openxmlformats.org/officeDocument/2006/relationships/image" Target="../media/image25.png"/><Relationship Id="rId6" Type="http://schemas.openxmlformats.org/officeDocument/2006/relationships/hyperlink" Target="https://gisgeography.com/internet-of-things-iot/#:~:text=IoT%20is%20a%20connected%20world,Soil%20moisture%20monitoring%20feeds"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2.jpg"/><Relationship Id="rId4" Type="http://schemas.openxmlformats.org/officeDocument/2006/relationships/hyperlink" Target="https://medium.com/analytics-vidhya/iot-in-gis-990f9097e6b4" TargetMode="External"/><Relationship Id="rId5" Type="http://schemas.openxmlformats.org/officeDocument/2006/relationships/image" Target="../media/image25.png"/><Relationship Id="rId6" Type="http://schemas.openxmlformats.org/officeDocument/2006/relationships/hyperlink" Target="https://gisgeography.com/internet-of-things-iot/#:~:text=IoT%20is%20a%20connected%20world,Soil%20moisture%20monitoring%20feeds"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8.xml"/><Relationship Id="rId3" Type="http://schemas.openxmlformats.org/officeDocument/2006/relationships/image" Target="../media/image2.jpg"/><Relationship Id="rId4" Type="http://schemas.openxmlformats.org/officeDocument/2006/relationships/hyperlink" Target="https://medium.com/analytics-vidhya/iot-in-gis-990f9097e6b4"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9.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hyperlink" Target="https://docs.qgis.org/3.28/en/docs/gentle_gis_introduction/data_capture.html#how-does-gis-digital-data-get-stored" TargetMode="External"/></Relationships>
</file>

<file path=ppt/slides/_rels/slide30.xml.rels><?xml version="1.0" encoding="UTF-8" standalone="yes"?><Relationships xmlns="http://schemas.openxmlformats.org/package/2006/relationships"><Relationship Id="rId11" Type="http://schemas.openxmlformats.org/officeDocument/2006/relationships/hyperlink" Target="https://gisgeography.com/internet-of-things-iot/" TargetMode="External"/><Relationship Id="rId10" Type="http://schemas.openxmlformats.org/officeDocument/2006/relationships/hyperlink" Target="https://www.earthdata.nasa.gov/sensors" TargetMode="External"/><Relationship Id="rId13" Type="http://schemas.openxmlformats.org/officeDocument/2006/relationships/hyperlink" Target="https://medium.com/analytics-vidhya/iot-in-gis-990f9097e6b4" TargetMode="External"/><Relationship Id="rId12" Type="http://schemas.openxmlformats.org/officeDocument/2006/relationships/hyperlink" Target="https://www.gislounge.com/the-spatial-internet-of-things/" TargetMode="External"/><Relationship Id="rId1" Type="http://schemas.openxmlformats.org/officeDocument/2006/relationships/slideLayout" Target="../slideLayouts/slideLayout15.xml"/><Relationship Id="rId2" Type="http://schemas.openxmlformats.org/officeDocument/2006/relationships/notesSlide" Target="../notesSlides/notesSlide30.xml"/><Relationship Id="rId3" Type="http://schemas.openxmlformats.org/officeDocument/2006/relationships/image" Target="../media/image2.jpg"/><Relationship Id="rId4" Type="http://schemas.openxmlformats.org/officeDocument/2006/relationships/hyperlink" Target="https://docs.qgis.org/3.28/en/docs/gentle_gis_introduction/data_capture.html#how-does-gis-digital-data-get-stored" TargetMode="External"/><Relationship Id="rId9" Type="http://schemas.openxmlformats.org/officeDocument/2006/relationships/hyperlink" Target="https://gisgeography.com/deep-machine-learning-ml-artificial-intelligence-ai-gis/" TargetMode="External"/><Relationship Id="rId5" Type="http://schemas.openxmlformats.org/officeDocument/2006/relationships/hyperlink" Target="https://www.agiratech.com/types-of-digitization-and-error-in-gis" TargetMode="External"/><Relationship Id="rId6" Type="http://schemas.openxmlformats.org/officeDocument/2006/relationships/hyperlink" Target="https://merginmaps.com/docs/" TargetMode="External"/><Relationship Id="rId7" Type="http://schemas.openxmlformats.org/officeDocument/2006/relationships/hyperlink" Target="https://www.gislounge.com/imagery-use-gis/" TargetMode="External"/><Relationship Id="rId8" Type="http://schemas.openxmlformats.org/officeDocument/2006/relationships/hyperlink" Target="https://gisgeography.com/image-classification-techniques-remote-sensin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8.jpg"/><Relationship Id="rId4" Type="http://schemas.openxmlformats.org/officeDocument/2006/relationships/image" Target="../media/image27.png"/><Relationship Id="rId5" Type="http://schemas.openxmlformats.org/officeDocument/2006/relationships/image" Target="../media/image3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hyperlink" Target="https://docs.qgis.org/3.28/en/docs/gentle_gis_introduction/data_capture.html#how-does-gis-digital-data-get-stored" TargetMode="External"/><Relationship Id="rId5" Type="http://schemas.openxmlformats.org/officeDocument/2006/relationships/image" Target="../media/image9.png"/><Relationship Id="rId6" Type="http://schemas.openxmlformats.org/officeDocument/2006/relationships/hyperlink" Target="https://gsp.humboldt.edu/olm/Lessons/GIS/04%20CreatingSpatialData/Images/DigitizingHSUSportsFields.PNG" TargetMode="External"/><Relationship Id="rId7" Type="http://schemas.openxmlformats.org/officeDocument/2006/relationships/hyperlink" Target="https://docs.qgis.org/3.28/en/docs/gentle_gis_introduction/data_capture.html#example-1-creating-a-tourism-map" TargetMode="External"/></Relationships>
</file>

<file path=ppt/slides/_rels/slide5.xml.rels><?xml version="1.0" encoding="UTF-8" standalone="yes"?><Relationships xmlns="http://schemas.openxmlformats.org/package/2006/relationships"><Relationship Id="rId11" Type="http://schemas.openxmlformats.org/officeDocument/2006/relationships/hyperlink" Target="https://www.polosoftech.com/gis-services/data-digitization" TargetMode="External"/><Relationship Id="rId10" Type="http://schemas.openxmlformats.org/officeDocument/2006/relationships/image" Target="../media/image7.png"/><Relationship Id="rId12" Type="http://schemas.openxmlformats.org/officeDocument/2006/relationships/hyperlink" Target="https://www.polosoftech.com/gis-services/data-digitization" TargetMode="External"/><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hyperlink" Target="https://www.agiratech.com/types-of-digitization-and-error-in-gis" TargetMode="External"/><Relationship Id="rId9"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hyperlink" Target="https://www.researchgate.net/figure/Example-of-heads-up-digitizing-from-satellite-imagery_fig1_272222042" TargetMode="External"/><Relationship Id="rId7" Type="http://schemas.openxmlformats.org/officeDocument/2006/relationships/image" Target="../media/image16.png"/><Relationship Id="rId8" Type="http://schemas.openxmlformats.org/officeDocument/2006/relationships/hyperlink" Target="https://slideplayer.com/slide/13712920/"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hyperlink" Target="https://www.agiratech.com/types-of-digitization-and-error-in-gis" TargetMode="External"/></Relationships>
</file>

<file path=ppt/slides/_rels/slide7.xml.rels><?xml version="1.0" encoding="UTF-8" standalone="yes"?><Relationships xmlns="http://schemas.openxmlformats.org/package/2006/relationships"><Relationship Id="rId10" Type="http://schemas.openxmlformats.org/officeDocument/2006/relationships/hyperlink" Target="https://www.agiratech.com/types-of-digitization-and-error-in-gis" TargetMode="External"/><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2.jpg"/><Relationship Id="rId4" Type="http://schemas.openxmlformats.org/officeDocument/2006/relationships/hyperlink" Target="https://www.agiratech.com/types-of-digitization-and-error-in-gis" TargetMode="External"/><Relationship Id="rId9"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6.png"/><Relationship Id="rId7" Type="http://schemas.openxmlformats.org/officeDocument/2006/relationships/image" Target="../media/image22.png"/><Relationship Id="rId8" Type="http://schemas.openxmlformats.org/officeDocument/2006/relationships/image" Target="../media/image2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2.jpg"/><Relationship Id="rId4" Type="http://schemas.openxmlformats.org/officeDocument/2006/relationships/image" Target="../media/image18.png"/><Relationship Id="rId5" Type="http://schemas.openxmlformats.org/officeDocument/2006/relationships/image" Target="../media/image14.png"/><Relationship Id="rId6" Type="http://schemas.openxmlformats.org/officeDocument/2006/relationships/hyperlink" Target="https://merginmaps.com/" TargetMode="External"/><Relationship Id="rId7" Type="http://schemas.openxmlformats.org/officeDocument/2006/relationships/hyperlink" Target="https://qfield.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
          <p:cNvSpPr txBox="1"/>
          <p:nvPr>
            <p:ph type="ctrTitle"/>
          </p:nvPr>
        </p:nvSpPr>
        <p:spPr>
          <a:xfrm>
            <a:off x="651352" y="4301318"/>
            <a:ext cx="7029608" cy="2232832"/>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rgbClr val="FFFFFF"/>
              </a:buClr>
              <a:buSzPct val="100000"/>
              <a:buFont typeface="Open Sans ExtraBold"/>
              <a:buNone/>
            </a:pPr>
            <a:r>
              <a:rPr b="1" lang="en-GB" sz="4900" strike="noStrike">
                <a:solidFill>
                  <a:srgbClr val="FFFFFF"/>
                </a:solidFill>
                <a:latin typeface="Open Sans ExtraBold"/>
                <a:ea typeface="Open Sans ExtraBold"/>
                <a:cs typeface="Open Sans ExtraBold"/>
                <a:sym typeface="Open Sans ExtraBold"/>
              </a:rPr>
              <a:t>LECTURE 4</a:t>
            </a:r>
            <a:r>
              <a:rPr b="1" lang="en-GB" sz="7200" strike="noStrike">
                <a:solidFill>
                  <a:srgbClr val="FFFFFF"/>
                </a:solidFill>
                <a:latin typeface="Open Sans ExtraBold"/>
                <a:ea typeface="Open Sans ExtraBold"/>
                <a:cs typeface="Open Sans ExtraBold"/>
                <a:sym typeface="Open Sans ExtraBold"/>
              </a:rPr>
              <a:t> </a:t>
            </a:r>
            <a:br>
              <a:rPr b="0" lang="en-GB" sz="7200" strike="noStrike">
                <a:solidFill>
                  <a:srgbClr val="000000"/>
                </a:solidFill>
                <a:latin typeface="Arial"/>
                <a:ea typeface="Arial"/>
                <a:cs typeface="Arial"/>
                <a:sym typeface="Arial"/>
              </a:rPr>
            </a:br>
            <a:r>
              <a:rPr b="1" lang="en-GB" sz="2700" strike="noStrike">
                <a:solidFill>
                  <a:srgbClr val="000000"/>
                </a:solidFill>
                <a:latin typeface="Open Sans ExtraBold"/>
                <a:ea typeface="Open Sans ExtraBold"/>
                <a:cs typeface="Open Sans ExtraBold"/>
                <a:sym typeface="Open Sans ExtraBold"/>
              </a:rPr>
              <a:t>DATA COLLECTION, QUALITY STANDARDS &amp; BEST PRACTICES FOR DOCUMENTATION (METADATA) AND SHARING</a:t>
            </a:r>
            <a:br>
              <a:rPr b="0" lang="en-GB" sz="4400" strike="noStrike">
                <a:solidFill>
                  <a:srgbClr val="000000"/>
                </a:solidFill>
                <a:latin typeface="Arial"/>
                <a:ea typeface="Arial"/>
                <a:cs typeface="Arial"/>
                <a:sym typeface="Arial"/>
              </a:rPr>
            </a:br>
            <a:r>
              <a:rPr b="1" lang="en-GB" sz="2700" strike="noStrike">
                <a:solidFill>
                  <a:srgbClr val="FFFFFF"/>
                </a:solidFill>
                <a:latin typeface="Open Sans ExtraBold"/>
                <a:ea typeface="Open Sans ExtraBold"/>
                <a:cs typeface="Open Sans ExtraBold"/>
                <a:sym typeface="Open Sans ExtraBold"/>
              </a:rPr>
              <a:t>Part B</a:t>
            </a:r>
            <a:endParaRPr/>
          </a:p>
        </p:txBody>
      </p:sp>
      <p:sp>
        <p:nvSpPr>
          <p:cNvPr id="195" name="Google Shape;195;p1"/>
          <p:cNvSpPr txBox="1"/>
          <p:nvPr>
            <p:ph idx="1" type="subTitle"/>
          </p:nvPr>
        </p:nvSpPr>
        <p:spPr>
          <a:xfrm>
            <a:off x="688931" y="3374796"/>
            <a:ext cx="4187869" cy="95480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rgbClr val="000000"/>
              </a:buClr>
              <a:buSzPts val="1800"/>
              <a:buNone/>
            </a:pPr>
            <a:r>
              <a:rPr b="1" lang="en-GB" sz="1800" strike="noStrike">
                <a:solidFill>
                  <a:srgbClr val="000000"/>
                </a:solidFill>
                <a:latin typeface="Open Sans ExtraBold"/>
                <a:ea typeface="Open Sans ExtraBold"/>
                <a:cs typeface="Open Sans ExtraBold"/>
                <a:sym typeface="Open Sans ExtraBold"/>
              </a:rPr>
              <a:t>GEOSPATIAL DATA MANAGEMENT FOR ENERGY ACCESS</a:t>
            </a:r>
            <a:endParaRPr b="0" sz="1800" strike="noStrike">
              <a:solidFill>
                <a:srgbClr val="000000"/>
              </a:solidFill>
              <a:latin typeface="Arial"/>
              <a:ea typeface="Arial"/>
              <a:cs typeface="Arial"/>
              <a:sym typeface="Arial"/>
            </a:endParaRPr>
          </a:p>
        </p:txBody>
      </p:sp>
      <p:sp>
        <p:nvSpPr>
          <p:cNvPr id="196" name="Google Shape;196;p1"/>
          <p:cNvSpPr txBox="1"/>
          <p:nvPr>
            <p:ph idx="2" type="body"/>
          </p:nvPr>
        </p:nvSpPr>
        <p:spPr>
          <a:xfrm>
            <a:off x="8707582" y="6106160"/>
            <a:ext cx="3484418" cy="335915"/>
          </a:xfrm>
          <a:prstGeom prst="rect">
            <a:avLst/>
          </a:prstGeom>
          <a:noFill/>
          <a:ln>
            <a:noFill/>
          </a:ln>
        </p:spPr>
        <p:txBody>
          <a:bodyPr anchorCtr="0" anchor="ctr" bIns="0" lIns="0" spcFirstLastPara="1" rIns="0" wrap="square" tIns="0">
            <a:normAutofit/>
          </a:bodyPr>
          <a:lstStyle/>
          <a:p>
            <a:pPr indent="0" lvl="0" marL="0" rtl="0" algn="ctr">
              <a:lnSpc>
                <a:spcPct val="90000"/>
              </a:lnSpc>
              <a:spcBef>
                <a:spcPts val="0"/>
              </a:spcBef>
              <a:spcAft>
                <a:spcPts val="0"/>
              </a:spcAft>
              <a:buClr>
                <a:schemeClr val="lt1"/>
              </a:buClr>
              <a:buSzPts val="1600"/>
              <a:buNone/>
            </a:pPr>
            <a:r>
              <a:rPr lang="en-GB"/>
              <a:t>Version 1.0</a:t>
            </a:r>
            <a:endParaRPr/>
          </a:p>
        </p:txBody>
      </p:sp>
      <p:sp>
        <p:nvSpPr>
          <p:cNvPr id="197" name="Google Shape;197;p1"/>
          <p:cNvSpPr txBox="1"/>
          <p:nvPr/>
        </p:nvSpPr>
        <p:spPr>
          <a:xfrm>
            <a:off x="8788857" y="3367815"/>
            <a:ext cx="169083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900" u="none" cap="none" strike="noStrike">
                <a:solidFill>
                  <a:schemeClr val="lt1"/>
                </a:solidFill>
                <a:latin typeface="Open Sans"/>
                <a:ea typeface="Open Sans"/>
                <a:cs typeface="Open Sans"/>
                <a:sym typeface="Open Sans"/>
              </a:rPr>
              <a:t>Supported by and in collaboration with Sustainable Energy for All. Consolidated by Kartoza</a:t>
            </a:r>
            <a:endParaRPr b="1" sz="900">
              <a:solidFill>
                <a:schemeClr val="lt1"/>
              </a:solidFill>
              <a:latin typeface="Open Sans"/>
              <a:ea typeface="Open Sans"/>
              <a:cs typeface="Open Sans"/>
              <a:sym typeface="Open Sans"/>
            </a:endParaRPr>
          </a:p>
        </p:txBody>
      </p:sp>
      <p:pic>
        <p:nvPicPr>
          <p:cNvPr descr="A white circle with white text&#10;&#10;Description automatically generated" id="198" name="Google Shape;198;p1"/>
          <p:cNvPicPr preferRelativeResize="0"/>
          <p:nvPr/>
        </p:nvPicPr>
        <p:blipFill rotWithShape="1">
          <a:blip r:embed="rId3">
            <a:alphaModFix/>
          </a:blip>
          <a:srcRect b="0" l="0" r="0" t="0"/>
          <a:stretch/>
        </p:blipFill>
        <p:spPr>
          <a:xfrm>
            <a:off x="10479687" y="3481710"/>
            <a:ext cx="482722" cy="485636"/>
          </a:xfrm>
          <a:prstGeom prst="rect">
            <a:avLst/>
          </a:prstGeom>
          <a:noFill/>
          <a:ln>
            <a:noFill/>
          </a:ln>
        </p:spPr>
      </p:pic>
      <p:pic>
        <p:nvPicPr>
          <p:cNvPr id="199" name="Google Shape;199;p1"/>
          <p:cNvPicPr preferRelativeResize="0"/>
          <p:nvPr/>
        </p:nvPicPr>
        <p:blipFill rotWithShape="1">
          <a:blip r:embed="rId4">
            <a:alphaModFix/>
          </a:blip>
          <a:srcRect b="0" l="0" r="0" t="0"/>
          <a:stretch/>
        </p:blipFill>
        <p:spPr>
          <a:xfrm>
            <a:off x="11076962" y="3621295"/>
            <a:ext cx="747893" cy="2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pic>
        <p:nvPicPr>
          <p:cNvPr descr="Graphical user interface, sunburst chart&#10;&#10;Description automatically generated" id="320" name="Google Shape;320;p10"/>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321" name="Google Shape;321;p10"/>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9</a:t>
            </a:r>
            <a:endParaRPr b="0" sz="1400" strike="noStrike">
              <a:solidFill>
                <a:srgbClr val="000000"/>
              </a:solidFill>
              <a:latin typeface="Arial"/>
              <a:ea typeface="Arial"/>
              <a:cs typeface="Arial"/>
              <a:sym typeface="Arial"/>
            </a:endParaRPr>
          </a:p>
        </p:txBody>
      </p:sp>
      <p:sp>
        <p:nvSpPr>
          <p:cNvPr id="322" name="Google Shape;322;p10"/>
          <p:cNvSpPr/>
          <p:nvPr/>
        </p:nvSpPr>
        <p:spPr>
          <a:xfrm>
            <a:off x="554040" y="37080"/>
            <a:ext cx="105663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4.2 Field Data Capture </a:t>
            </a:r>
            <a:endParaRPr b="0" sz="4400" strike="noStrike">
              <a:solidFill>
                <a:srgbClr val="000000"/>
              </a:solidFill>
              <a:latin typeface="Arial"/>
              <a:ea typeface="Arial"/>
              <a:cs typeface="Arial"/>
              <a:sym typeface="Arial"/>
            </a:endParaRPr>
          </a:p>
        </p:txBody>
      </p:sp>
      <p:sp>
        <p:nvSpPr>
          <p:cNvPr id="323" name="Google Shape;323;p10"/>
          <p:cNvSpPr txBox="1"/>
          <p:nvPr>
            <p:ph idx="4294967295" type="body"/>
          </p:nvPr>
        </p:nvSpPr>
        <p:spPr>
          <a:xfrm>
            <a:off x="139680" y="2362680"/>
            <a:ext cx="3790440" cy="163152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50000"/>
              </a:lnSpc>
              <a:spcBef>
                <a:spcPts val="0"/>
              </a:spcBef>
              <a:spcAft>
                <a:spcPts val="0"/>
              </a:spcAft>
              <a:buClr>
                <a:srgbClr val="000000"/>
              </a:buClr>
              <a:buSzPts val="1800"/>
              <a:buFont typeface="Arial"/>
              <a:buChar char="•"/>
            </a:pPr>
            <a:r>
              <a:rPr b="0" i="0" lang="en-GB" sz="1800" u="none" cap="none" strike="noStrike">
                <a:solidFill>
                  <a:srgbClr val="000000"/>
                </a:solidFill>
                <a:latin typeface="Open Sans"/>
                <a:ea typeface="Open Sans"/>
                <a:cs typeface="Open Sans"/>
                <a:sym typeface="Open Sans"/>
              </a:rPr>
              <a:t>MerginMaps allows users to create custom forms for collecting data in the field using QGIS.</a:t>
            </a:r>
            <a:endParaRPr b="0" i="0" sz="1800" u="none" cap="none" strike="noStrike">
              <a:solidFill>
                <a:srgbClr val="000000"/>
              </a:solidFill>
              <a:latin typeface="Calibri"/>
              <a:ea typeface="Calibri"/>
              <a:cs typeface="Calibri"/>
              <a:sym typeface="Calibri"/>
            </a:endParaRPr>
          </a:p>
        </p:txBody>
      </p:sp>
      <p:sp>
        <p:nvSpPr>
          <p:cNvPr id="324" name="Google Shape;324;p10"/>
          <p:cNvSpPr/>
          <p:nvPr/>
        </p:nvSpPr>
        <p:spPr>
          <a:xfrm>
            <a:off x="554040" y="1848240"/>
            <a:ext cx="609552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Field Data Capture: Mobile Applications</a:t>
            </a:r>
            <a:endParaRPr b="0" sz="2000" strike="noStrike">
              <a:solidFill>
                <a:srgbClr val="000000"/>
              </a:solidFill>
              <a:latin typeface="Arial"/>
              <a:ea typeface="Arial"/>
              <a:cs typeface="Arial"/>
              <a:sym typeface="Arial"/>
            </a:endParaRPr>
          </a:p>
        </p:txBody>
      </p:sp>
      <p:sp>
        <p:nvSpPr>
          <p:cNvPr id="325" name="Google Shape;325;p10"/>
          <p:cNvSpPr/>
          <p:nvPr/>
        </p:nvSpPr>
        <p:spPr>
          <a:xfrm>
            <a:off x="7459560" y="6008040"/>
            <a:ext cx="4177800" cy="27216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Mergin Maps Documentation</a:t>
            </a:r>
            <a:endParaRPr b="0" sz="1200" strike="noStrike">
              <a:solidFill>
                <a:srgbClr val="000000"/>
              </a:solidFill>
              <a:latin typeface="Arial"/>
              <a:ea typeface="Arial"/>
              <a:cs typeface="Arial"/>
              <a:sym typeface="Arial"/>
            </a:endParaRPr>
          </a:p>
        </p:txBody>
      </p:sp>
      <p:pic>
        <p:nvPicPr>
          <p:cNvPr id="326" name="Google Shape;326;p10"/>
          <p:cNvPicPr preferRelativeResize="0"/>
          <p:nvPr/>
        </p:nvPicPr>
        <p:blipFill rotWithShape="1">
          <a:blip r:embed="rId5">
            <a:alphaModFix/>
          </a:blip>
          <a:srcRect b="0" l="0" r="0" t="0"/>
          <a:stretch/>
        </p:blipFill>
        <p:spPr>
          <a:xfrm>
            <a:off x="1146600" y="3726360"/>
            <a:ext cx="2584440" cy="2572920"/>
          </a:xfrm>
          <a:prstGeom prst="rect">
            <a:avLst/>
          </a:prstGeom>
          <a:noFill/>
          <a:ln>
            <a:noFill/>
          </a:ln>
        </p:spPr>
      </p:pic>
      <p:sp>
        <p:nvSpPr>
          <p:cNvPr id="327" name="Google Shape;327;p10"/>
          <p:cNvSpPr/>
          <p:nvPr/>
        </p:nvSpPr>
        <p:spPr>
          <a:xfrm>
            <a:off x="3930480" y="4836240"/>
            <a:ext cx="3790440" cy="128988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50000"/>
              </a:lnSpc>
              <a:spcBef>
                <a:spcPts val="0"/>
              </a:spcBef>
              <a:spcAft>
                <a:spcPts val="0"/>
              </a:spcAft>
              <a:buClr>
                <a:srgbClr val="000000"/>
              </a:buClr>
              <a:buSzPts val="1800"/>
              <a:buFont typeface="Arial"/>
              <a:buChar char="•"/>
            </a:pPr>
            <a:r>
              <a:rPr b="0" lang="en-GB" sz="1800" strike="noStrike">
                <a:solidFill>
                  <a:srgbClr val="000000"/>
                </a:solidFill>
                <a:latin typeface="Open Sans"/>
                <a:ea typeface="Open Sans"/>
                <a:cs typeface="Open Sans"/>
                <a:sym typeface="Open Sans"/>
              </a:rPr>
              <a:t>Data collected in the field is synchronised and stored in a cloud.</a:t>
            </a:r>
            <a:endParaRPr b="0" sz="1800" strike="noStrike">
              <a:solidFill>
                <a:srgbClr val="000000"/>
              </a:solidFill>
              <a:latin typeface="Arial"/>
              <a:ea typeface="Arial"/>
              <a:cs typeface="Arial"/>
              <a:sym typeface="Arial"/>
            </a:endParaRPr>
          </a:p>
        </p:txBody>
      </p:sp>
      <p:pic>
        <p:nvPicPr>
          <p:cNvPr id="328" name="Google Shape;328;p10"/>
          <p:cNvPicPr preferRelativeResize="0"/>
          <p:nvPr/>
        </p:nvPicPr>
        <p:blipFill rotWithShape="1">
          <a:blip r:embed="rId6">
            <a:alphaModFix/>
          </a:blip>
          <a:srcRect b="0" l="0" r="0" t="0"/>
          <a:stretch/>
        </p:blipFill>
        <p:spPr>
          <a:xfrm>
            <a:off x="4308480" y="2479320"/>
            <a:ext cx="2953440" cy="2072160"/>
          </a:xfrm>
          <a:prstGeom prst="rect">
            <a:avLst/>
          </a:prstGeom>
          <a:noFill/>
          <a:ln>
            <a:noFill/>
          </a:ln>
        </p:spPr>
      </p:pic>
      <p:sp>
        <p:nvSpPr>
          <p:cNvPr id="329" name="Google Shape;329;p10"/>
          <p:cNvSpPr/>
          <p:nvPr/>
        </p:nvSpPr>
        <p:spPr>
          <a:xfrm>
            <a:off x="7342920" y="2359800"/>
            <a:ext cx="4432680" cy="1068840"/>
          </a:xfrm>
          <a:prstGeom prst="rect">
            <a:avLst/>
          </a:prstGeom>
          <a:noFill/>
          <a:ln>
            <a:noFill/>
          </a:ln>
        </p:spPr>
        <p:txBody>
          <a:bodyPr anchorCtr="0" anchor="t" bIns="45700" lIns="91425" spcFirstLastPara="1" rIns="91425" wrap="square" tIns="45700">
            <a:normAutofit/>
          </a:bodyPr>
          <a:lstStyle/>
          <a:p>
            <a:pPr indent="-203400" lvl="0" marL="203400" marR="0" rtl="0" algn="l">
              <a:lnSpc>
                <a:spcPct val="150000"/>
              </a:lnSpc>
              <a:spcBef>
                <a:spcPts val="0"/>
              </a:spcBef>
              <a:spcAft>
                <a:spcPts val="0"/>
              </a:spcAft>
              <a:buClr>
                <a:srgbClr val="000000"/>
              </a:buClr>
              <a:buSzPts val="1737"/>
              <a:buFont typeface="Arial"/>
              <a:buChar char="•"/>
            </a:pPr>
            <a:r>
              <a:rPr b="0" lang="en-GB" sz="1737" strike="noStrike">
                <a:solidFill>
                  <a:srgbClr val="000000"/>
                </a:solidFill>
                <a:latin typeface="Open Sans"/>
                <a:ea typeface="Open Sans"/>
                <a:cs typeface="Open Sans"/>
                <a:sym typeface="Open Sans"/>
              </a:rPr>
              <a:t>It allows for further customisation of the form, to suit your survey needs.</a:t>
            </a:r>
            <a:endParaRPr b="0" sz="1737" strike="noStrike">
              <a:solidFill>
                <a:srgbClr val="000000"/>
              </a:solidFill>
              <a:latin typeface="Arial"/>
              <a:ea typeface="Arial"/>
              <a:cs typeface="Arial"/>
              <a:sym typeface="Arial"/>
            </a:endParaRPr>
          </a:p>
        </p:txBody>
      </p:sp>
      <p:pic>
        <p:nvPicPr>
          <p:cNvPr id="330" name="Google Shape;330;p10"/>
          <p:cNvPicPr preferRelativeResize="0"/>
          <p:nvPr/>
        </p:nvPicPr>
        <p:blipFill rotWithShape="1">
          <a:blip r:embed="rId7">
            <a:alphaModFix/>
          </a:blip>
          <a:srcRect b="0" l="0" r="0" t="0"/>
          <a:stretch/>
        </p:blipFill>
        <p:spPr>
          <a:xfrm>
            <a:off x="7721280" y="3507840"/>
            <a:ext cx="3484440" cy="1840320"/>
          </a:xfrm>
          <a:prstGeom prst="rect">
            <a:avLst/>
          </a:prstGeom>
          <a:noFill/>
          <a:ln>
            <a:noFill/>
          </a:ln>
        </p:spPr>
      </p:pic>
    </p:spTree>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pic>
        <p:nvPicPr>
          <p:cNvPr descr="Graphical user interface, sunburst chart&#10;&#10;Description automatically generated" id="336" name="Google Shape;336;p11"/>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337" name="Google Shape;337;p11"/>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10</a:t>
            </a:r>
            <a:endParaRPr b="0" sz="1400" strike="noStrike">
              <a:solidFill>
                <a:srgbClr val="000000"/>
              </a:solidFill>
              <a:latin typeface="Arial"/>
              <a:ea typeface="Arial"/>
              <a:cs typeface="Arial"/>
              <a:sym typeface="Arial"/>
            </a:endParaRPr>
          </a:p>
        </p:txBody>
      </p:sp>
      <p:sp>
        <p:nvSpPr>
          <p:cNvPr id="338" name="Google Shape;338;p11"/>
          <p:cNvSpPr/>
          <p:nvPr/>
        </p:nvSpPr>
        <p:spPr>
          <a:xfrm>
            <a:off x="554040" y="37080"/>
            <a:ext cx="105663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4.2 Field Data Capture </a:t>
            </a:r>
            <a:endParaRPr b="0" sz="4400" strike="noStrike">
              <a:solidFill>
                <a:srgbClr val="000000"/>
              </a:solidFill>
              <a:latin typeface="Arial"/>
              <a:ea typeface="Arial"/>
              <a:cs typeface="Arial"/>
              <a:sym typeface="Arial"/>
            </a:endParaRPr>
          </a:p>
        </p:txBody>
      </p:sp>
      <p:sp>
        <p:nvSpPr>
          <p:cNvPr id="339" name="Google Shape;339;p11"/>
          <p:cNvSpPr txBox="1"/>
          <p:nvPr>
            <p:ph idx="4294967295" type="body"/>
          </p:nvPr>
        </p:nvSpPr>
        <p:spPr>
          <a:xfrm>
            <a:off x="554040" y="2362680"/>
            <a:ext cx="5909040" cy="427572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1600"/>
              <a:buFont typeface="Arial"/>
              <a:buNone/>
            </a:pPr>
            <a:r>
              <a:rPr b="0" i="0" lang="en-GB" sz="1600" u="none" cap="none" strike="noStrike">
                <a:solidFill>
                  <a:srgbClr val="000000"/>
                </a:solidFill>
                <a:latin typeface="Open Sans"/>
                <a:ea typeface="Open Sans"/>
                <a:cs typeface="Open Sans"/>
                <a:sym typeface="Open Sans"/>
              </a:rPr>
              <a:t>Advantages of the Mergin Maps system:</a:t>
            </a:r>
            <a:endParaRPr b="0" i="0" sz="1600" u="none" cap="none" strike="noStrike">
              <a:solidFill>
                <a:srgbClr val="000000"/>
              </a:solidFill>
              <a:latin typeface="Calibri"/>
              <a:ea typeface="Calibri"/>
              <a:cs typeface="Calibri"/>
              <a:sym typeface="Calibri"/>
            </a:endParaRPr>
          </a:p>
          <a:p>
            <a:pPr indent="-343080" lvl="0" marL="343080" marR="0" rtl="0" algn="l">
              <a:lnSpc>
                <a:spcPct val="150000"/>
              </a:lnSpc>
              <a:spcBef>
                <a:spcPts val="1001"/>
              </a:spcBef>
              <a:spcAft>
                <a:spcPts val="0"/>
              </a:spcAft>
              <a:buClr>
                <a:srgbClr val="000000"/>
              </a:buClr>
              <a:buSzPts val="1600"/>
              <a:buFont typeface="Calibri"/>
              <a:buAutoNum type="arabicPeriod"/>
            </a:pPr>
            <a:r>
              <a:rPr b="0" i="0" lang="en-GB" sz="1600" u="none" cap="none" strike="noStrike">
                <a:solidFill>
                  <a:srgbClr val="000000"/>
                </a:solidFill>
                <a:latin typeface="Open Sans"/>
                <a:ea typeface="Open Sans"/>
                <a:cs typeface="Open Sans"/>
                <a:sym typeface="Open Sans"/>
              </a:rPr>
              <a:t>No Cables</a:t>
            </a:r>
            <a:endParaRPr b="0" i="0" sz="1600" u="none" cap="none" strike="noStrike">
              <a:solidFill>
                <a:srgbClr val="000000"/>
              </a:solidFill>
              <a:latin typeface="Calibri"/>
              <a:ea typeface="Calibri"/>
              <a:cs typeface="Calibri"/>
              <a:sym typeface="Calibri"/>
            </a:endParaRPr>
          </a:p>
          <a:p>
            <a:pPr indent="-343080" lvl="0" marL="343080" marR="0" rtl="0" algn="l">
              <a:lnSpc>
                <a:spcPct val="150000"/>
              </a:lnSpc>
              <a:spcBef>
                <a:spcPts val="1001"/>
              </a:spcBef>
              <a:spcAft>
                <a:spcPts val="0"/>
              </a:spcAft>
              <a:buClr>
                <a:srgbClr val="000000"/>
              </a:buClr>
              <a:buSzPts val="1600"/>
              <a:buFont typeface="Calibri"/>
              <a:buAutoNum type="arabicPeriod"/>
            </a:pPr>
            <a:r>
              <a:rPr b="0" i="0" lang="en-GB" sz="1600" u="none" cap="none" strike="noStrike">
                <a:solidFill>
                  <a:srgbClr val="000000"/>
                </a:solidFill>
                <a:latin typeface="Open Sans"/>
                <a:ea typeface="Open Sans"/>
                <a:cs typeface="Open Sans"/>
                <a:sym typeface="Open Sans"/>
              </a:rPr>
              <a:t>High-Accuracy Location</a:t>
            </a:r>
            <a:endParaRPr b="0" i="0" sz="1600" u="none" cap="none" strike="noStrike">
              <a:solidFill>
                <a:srgbClr val="000000"/>
              </a:solidFill>
              <a:latin typeface="Calibri"/>
              <a:ea typeface="Calibri"/>
              <a:cs typeface="Calibri"/>
              <a:sym typeface="Calibri"/>
            </a:endParaRPr>
          </a:p>
          <a:p>
            <a:pPr indent="-343080" lvl="0" marL="343080" marR="0" rtl="0" algn="l">
              <a:lnSpc>
                <a:spcPct val="150000"/>
              </a:lnSpc>
              <a:spcBef>
                <a:spcPts val="1001"/>
              </a:spcBef>
              <a:spcAft>
                <a:spcPts val="0"/>
              </a:spcAft>
              <a:buClr>
                <a:srgbClr val="000000"/>
              </a:buClr>
              <a:buSzPts val="1600"/>
              <a:buFont typeface="Calibri"/>
              <a:buAutoNum type="arabicPeriod"/>
            </a:pPr>
            <a:r>
              <a:rPr b="0" i="0" lang="en-GB" sz="1600" u="none" cap="none" strike="noStrike">
                <a:solidFill>
                  <a:srgbClr val="000000"/>
                </a:solidFill>
                <a:latin typeface="Open Sans"/>
                <a:ea typeface="Open Sans"/>
                <a:cs typeface="Open Sans"/>
                <a:sym typeface="Open Sans"/>
              </a:rPr>
              <a:t>Flexible Coordinate Systems</a:t>
            </a:r>
            <a:endParaRPr b="0" i="0" sz="1600" u="none" cap="none" strike="noStrike">
              <a:solidFill>
                <a:srgbClr val="000000"/>
              </a:solidFill>
              <a:latin typeface="Calibri"/>
              <a:ea typeface="Calibri"/>
              <a:cs typeface="Calibri"/>
              <a:sym typeface="Calibri"/>
            </a:endParaRPr>
          </a:p>
          <a:p>
            <a:pPr indent="-343080" lvl="0" marL="343080" marR="0" rtl="0" algn="l">
              <a:lnSpc>
                <a:spcPct val="150000"/>
              </a:lnSpc>
              <a:spcBef>
                <a:spcPts val="1001"/>
              </a:spcBef>
              <a:spcAft>
                <a:spcPts val="0"/>
              </a:spcAft>
              <a:buClr>
                <a:srgbClr val="000000"/>
              </a:buClr>
              <a:buSzPts val="1600"/>
              <a:buFont typeface="Calibri"/>
              <a:buAutoNum type="arabicPeriod"/>
            </a:pPr>
            <a:r>
              <a:rPr b="0" i="0" lang="en-GB" sz="1600" u="none" cap="none" strike="noStrike">
                <a:solidFill>
                  <a:srgbClr val="000000"/>
                </a:solidFill>
                <a:latin typeface="Open Sans"/>
                <a:ea typeface="Open Sans"/>
                <a:cs typeface="Open Sans"/>
                <a:sym typeface="Open Sans"/>
              </a:rPr>
              <a:t>Stakeout and Line Recording</a:t>
            </a:r>
            <a:endParaRPr b="0" i="0" sz="1600" u="none" cap="none" strike="noStrike">
              <a:solidFill>
                <a:srgbClr val="000000"/>
              </a:solidFill>
              <a:latin typeface="Calibri"/>
              <a:ea typeface="Calibri"/>
              <a:cs typeface="Calibri"/>
              <a:sym typeface="Calibri"/>
            </a:endParaRPr>
          </a:p>
          <a:p>
            <a:pPr indent="-343080" lvl="0" marL="343080" marR="0" rtl="0" algn="l">
              <a:lnSpc>
                <a:spcPct val="150000"/>
              </a:lnSpc>
              <a:spcBef>
                <a:spcPts val="1001"/>
              </a:spcBef>
              <a:spcAft>
                <a:spcPts val="0"/>
              </a:spcAft>
              <a:buClr>
                <a:srgbClr val="000000"/>
              </a:buClr>
              <a:buSzPts val="1600"/>
              <a:buFont typeface="Calibri"/>
              <a:buAutoNum type="arabicPeriod"/>
            </a:pPr>
            <a:r>
              <a:rPr b="0" i="0" lang="en-GB" sz="1600" u="none" cap="none" strike="noStrike">
                <a:solidFill>
                  <a:srgbClr val="000000"/>
                </a:solidFill>
                <a:latin typeface="Open Sans"/>
                <a:ea typeface="Open Sans"/>
                <a:cs typeface="Open Sans"/>
                <a:sym typeface="Open Sans"/>
              </a:rPr>
              <a:t>Collaborative Field Surveys</a:t>
            </a:r>
            <a:endParaRPr b="0" i="0" sz="1600" u="none" cap="none" strike="noStrike">
              <a:solidFill>
                <a:srgbClr val="000000"/>
              </a:solidFill>
              <a:latin typeface="Calibri"/>
              <a:ea typeface="Calibri"/>
              <a:cs typeface="Calibri"/>
              <a:sym typeface="Calibri"/>
            </a:endParaRPr>
          </a:p>
        </p:txBody>
      </p:sp>
      <p:sp>
        <p:nvSpPr>
          <p:cNvPr id="340" name="Google Shape;340;p11"/>
          <p:cNvSpPr/>
          <p:nvPr/>
        </p:nvSpPr>
        <p:spPr>
          <a:xfrm>
            <a:off x="554040" y="1848240"/>
            <a:ext cx="929088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Pros and Cons of using Field Mobile Applications</a:t>
            </a:r>
            <a:endParaRPr b="0" sz="2000" strike="noStrike">
              <a:solidFill>
                <a:srgbClr val="000000"/>
              </a:solidFill>
              <a:latin typeface="Arial"/>
              <a:ea typeface="Arial"/>
              <a:cs typeface="Arial"/>
              <a:sym typeface="Arial"/>
            </a:endParaRPr>
          </a:p>
        </p:txBody>
      </p:sp>
      <p:sp>
        <p:nvSpPr>
          <p:cNvPr id="341" name="Google Shape;341;p11"/>
          <p:cNvSpPr/>
          <p:nvPr/>
        </p:nvSpPr>
        <p:spPr>
          <a:xfrm>
            <a:off x="7459560" y="6008040"/>
            <a:ext cx="4177800" cy="27216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Mergin Maps Documentation</a:t>
            </a:r>
            <a:endParaRPr b="0" sz="1200" strike="noStrike">
              <a:solidFill>
                <a:srgbClr val="000000"/>
              </a:solidFill>
              <a:latin typeface="Arial"/>
              <a:ea typeface="Arial"/>
              <a:cs typeface="Arial"/>
              <a:sym typeface="Arial"/>
            </a:endParaRPr>
          </a:p>
        </p:txBody>
      </p:sp>
      <p:sp>
        <p:nvSpPr>
          <p:cNvPr id="342" name="Google Shape;342;p11"/>
          <p:cNvSpPr/>
          <p:nvPr/>
        </p:nvSpPr>
        <p:spPr>
          <a:xfrm>
            <a:off x="6751080" y="2248560"/>
            <a:ext cx="4737240" cy="3830040"/>
          </a:xfrm>
          <a:prstGeom prst="rect">
            <a:avLst/>
          </a:prstGeom>
          <a:noFill/>
          <a:ln>
            <a:noFill/>
          </a:ln>
        </p:spPr>
        <p:txBody>
          <a:bodyPr anchorCtr="0" anchor="t" bIns="45700" lIns="91425" spcFirstLastPara="1" rIns="91425" wrap="square" tIns="45700">
            <a:noAutofit/>
          </a:bodyPr>
          <a:lstStyle/>
          <a:p>
            <a:pPr indent="-343080" lvl="0" marL="343080" marR="0" rtl="0" algn="l">
              <a:lnSpc>
                <a:spcPct val="150000"/>
              </a:lnSpc>
              <a:spcBef>
                <a:spcPts val="0"/>
              </a:spcBef>
              <a:spcAft>
                <a:spcPts val="0"/>
              </a:spcAft>
              <a:buClr>
                <a:srgbClr val="000000"/>
              </a:buClr>
              <a:buSzPts val="1600"/>
              <a:buFont typeface="Calibri"/>
              <a:buAutoNum type="arabicPeriod" startAt="6"/>
            </a:pPr>
            <a:r>
              <a:rPr b="0" lang="en-GB" sz="1600" strike="noStrike">
                <a:solidFill>
                  <a:srgbClr val="000000"/>
                </a:solidFill>
                <a:latin typeface="Open Sans"/>
                <a:ea typeface="Open Sans"/>
                <a:cs typeface="Open Sans"/>
                <a:sym typeface="Open Sans"/>
              </a:rPr>
              <a:t>Safely Collaborate Offline</a:t>
            </a:r>
            <a:endParaRPr b="0" sz="1600" strike="noStrike">
              <a:solidFill>
                <a:srgbClr val="000000"/>
              </a:solidFill>
              <a:latin typeface="Arial"/>
              <a:ea typeface="Arial"/>
              <a:cs typeface="Arial"/>
              <a:sym typeface="Arial"/>
            </a:endParaRPr>
          </a:p>
          <a:p>
            <a:pPr indent="-343080" lvl="0" marL="343080" marR="0" rtl="0" algn="l">
              <a:lnSpc>
                <a:spcPct val="150000"/>
              </a:lnSpc>
              <a:spcBef>
                <a:spcPts val="1001"/>
              </a:spcBef>
              <a:spcAft>
                <a:spcPts val="0"/>
              </a:spcAft>
              <a:buClr>
                <a:srgbClr val="000000"/>
              </a:buClr>
              <a:buSzPts val="1600"/>
              <a:buFont typeface="Calibri"/>
              <a:buAutoNum type="arabicPeriod"/>
            </a:pPr>
            <a:r>
              <a:rPr b="0" lang="en-GB" sz="1600" strike="noStrike">
                <a:solidFill>
                  <a:srgbClr val="000000"/>
                </a:solidFill>
                <a:latin typeface="Open Sans"/>
                <a:ea typeface="Open Sans"/>
                <a:cs typeface="Open Sans"/>
                <a:sym typeface="Open Sans"/>
              </a:rPr>
              <a:t>Intelligent Surveyor Updates</a:t>
            </a:r>
            <a:endParaRPr b="0" sz="1600" strike="noStrike">
              <a:solidFill>
                <a:srgbClr val="000000"/>
              </a:solidFill>
              <a:latin typeface="Arial"/>
              <a:ea typeface="Arial"/>
              <a:cs typeface="Arial"/>
              <a:sym typeface="Arial"/>
            </a:endParaRPr>
          </a:p>
          <a:p>
            <a:pPr indent="-343080" lvl="0" marL="343080" marR="0" rtl="0" algn="l">
              <a:lnSpc>
                <a:spcPct val="150000"/>
              </a:lnSpc>
              <a:spcBef>
                <a:spcPts val="1001"/>
              </a:spcBef>
              <a:spcAft>
                <a:spcPts val="0"/>
              </a:spcAft>
              <a:buClr>
                <a:srgbClr val="000000"/>
              </a:buClr>
              <a:buSzPts val="1600"/>
              <a:buFont typeface="Calibri"/>
              <a:buAutoNum type="arabicPeriod"/>
            </a:pPr>
            <a:r>
              <a:rPr b="0" lang="en-GB" sz="1600" strike="noStrike">
                <a:solidFill>
                  <a:srgbClr val="000000"/>
                </a:solidFill>
                <a:latin typeface="Open Sans"/>
                <a:ea typeface="Open Sans"/>
                <a:cs typeface="Open Sans"/>
                <a:sym typeface="Open Sans"/>
              </a:rPr>
              <a:t>Real-Time Field Data Upload</a:t>
            </a:r>
            <a:endParaRPr b="0" sz="1600" strike="noStrike">
              <a:solidFill>
                <a:srgbClr val="000000"/>
              </a:solidFill>
              <a:latin typeface="Arial"/>
              <a:ea typeface="Arial"/>
              <a:cs typeface="Arial"/>
              <a:sym typeface="Arial"/>
            </a:endParaRPr>
          </a:p>
          <a:p>
            <a:pPr indent="-343080" lvl="0" marL="343080" marR="0" rtl="0" algn="l">
              <a:lnSpc>
                <a:spcPct val="150000"/>
              </a:lnSpc>
              <a:spcBef>
                <a:spcPts val="1001"/>
              </a:spcBef>
              <a:spcAft>
                <a:spcPts val="0"/>
              </a:spcAft>
              <a:buClr>
                <a:srgbClr val="000000"/>
              </a:buClr>
              <a:buSzPts val="1600"/>
              <a:buFont typeface="Calibri"/>
              <a:buAutoNum type="arabicPeriod"/>
            </a:pPr>
            <a:r>
              <a:rPr b="0" lang="en-GB" sz="1600" strike="noStrike">
                <a:solidFill>
                  <a:srgbClr val="000000"/>
                </a:solidFill>
                <a:latin typeface="Open Sans"/>
                <a:ea typeface="Open Sans"/>
                <a:cs typeface="Open Sans"/>
                <a:sym typeface="Open Sans"/>
              </a:rPr>
              <a:t>Version History and Cloud Backup</a:t>
            </a:r>
            <a:endParaRPr b="0" sz="1600" strike="noStrike">
              <a:solidFill>
                <a:srgbClr val="000000"/>
              </a:solidFill>
              <a:latin typeface="Arial"/>
              <a:ea typeface="Arial"/>
              <a:cs typeface="Arial"/>
              <a:sym typeface="Arial"/>
            </a:endParaRPr>
          </a:p>
          <a:p>
            <a:pPr indent="-343080" lvl="0" marL="343080" marR="0" rtl="0" algn="l">
              <a:lnSpc>
                <a:spcPct val="150000"/>
              </a:lnSpc>
              <a:spcBef>
                <a:spcPts val="1001"/>
              </a:spcBef>
              <a:spcAft>
                <a:spcPts val="0"/>
              </a:spcAft>
              <a:buClr>
                <a:srgbClr val="000000"/>
              </a:buClr>
              <a:buSzPts val="1600"/>
              <a:buFont typeface="Calibri"/>
              <a:buAutoNum type="arabicPeriod"/>
            </a:pPr>
            <a:r>
              <a:rPr b="0" lang="en-GB" sz="1600" strike="noStrike">
                <a:solidFill>
                  <a:srgbClr val="000000"/>
                </a:solidFill>
                <a:latin typeface="Open Sans"/>
                <a:ea typeface="Open Sans"/>
                <a:cs typeface="Open Sans"/>
                <a:sym typeface="Open Sans"/>
              </a:rPr>
              <a:t>Precise Access Control</a:t>
            </a:r>
            <a:endParaRPr b="0" sz="1600" strike="noStrike">
              <a:solidFill>
                <a:srgbClr val="000000"/>
              </a:solidFill>
              <a:latin typeface="Arial"/>
              <a:ea typeface="Arial"/>
              <a:cs typeface="Arial"/>
              <a:sym typeface="Arial"/>
            </a:endParaRPr>
          </a:p>
          <a:p>
            <a:pPr indent="-343080" lvl="0" marL="343080" marR="0" rtl="0" algn="l">
              <a:lnSpc>
                <a:spcPct val="150000"/>
              </a:lnSpc>
              <a:spcBef>
                <a:spcPts val="1001"/>
              </a:spcBef>
              <a:spcAft>
                <a:spcPts val="0"/>
              </a:spcAft>
              <a:buClr>
                <a:srgbClr val="000000"/>
              </a:buClr>
              <a:buSzPts val="1600"/>
              <a:buFont typeface="Calibri"/>
              <a:buAutoNum type="arabicPeriod"/>
            </a:pPr>
            <a:r>
              <a:rPr b="0" lang="en-GB" sz="1600" strike="noStrike">
                <a:solidFill>
                  <a:srgbClr val="000000"/>
                </a:solidFill>
                <a:latin typeface="Open Sans"/>
                <a:ea typeface="Open Sans"/>
                <a:cs typeface="Open Sans"/>
                <a:sym typeface="Open Sans"/>
              </a:rPr>
              <a:t>PostGIS Data Synchronization</a:t>
            </a:r>
            <a:endParaRPr b="0" sz="16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pic>
        <p:nvPicPr>
          <p:cNvPr descr="Graphical user interface, sunburst chart&#10;&#10;Description automatically generated" id="348" name="Google Shape;348;p12"/>
          <p:cNvPicPr preferRelativeResize="0"/>
          <p:nvPr/>
        </p:nvPicPr>
        <p:blipFill rotWithShape="1">
          <a:blip r:embed="rId3">
            <a:alphaModFix/>
          </a:blip>
          <a:srcRect b="0" l="0" r="0" t="0"/>
          <a:stretch/>
        </p:blipFill>
        <p:spPr>
          <a:xfrm>
            <a:off x="22680" y="1440"/>
            <a:ext cx="12188880" cy="6854760"/>
          </a:xfrm>
          <a:prstGeom prst="rect">
            <a:avLst/>
          </a:prstGeom>
          <a:noFill/>
          <a:ln>
            <a:noFill/>
          </a:ln>
        </p:spPr>
      </p:pic>
      <p:sp>
        <p:nvSpPr>
          <p:cNvPr id="349" name="Google Shape;349;p12"/>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11</a:t>
            </a:r>
            <a:endParaRPr b="0" sz="1400" strike="noStrike">
              <a:solidFill>
                <a:srgbClr val="000000"/>
              </a:solidFill>
              <a:latin typeface="Arial"/>
              <a:ea typeface="Arial"/>
              <a:cs typeface="Arial"/>
              <a:sym typeface="Arial"/>
            </a:endParaRPr>
          </a:p>
        </p:txBody>
      </p:sp>
      <p:sp>
        <p:nvSpPr>
          <p:cNvPr id="350" name="Google Shape;350;p12"/>
          <p:cNvSpPr/>
          <p:nvPr/>
        </p:nvSpPr>
        <p:spPr>
          <a:xfrm>
            <a:off x="554040" y="37080"/>
            <a:ext cx="105663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4.2 Field Data Capture </a:t>
            </a:r>
            <a:endParaRPr b="0" sz="4400" strike="noStrike">
              <a:solidFill>
                <a:srgbClr val="000000"/>
              </a:solidFill>
              <a:latin typeface="Arial"/>
              <a:ea typeface="Arial"/>
              <a:cs typeface="Arial"/>
              <a:sym typeface="Arial"/>
            </a:endParaRPr>
          </a:p>
        </p:txBody>
      </p:sp>
      <p:sp>
        <p:nvSpPr>
          <p:cNvPr id="351" name="Google Shape;351;p12"/>
          <p:cNvSpPr txBox="1"/>
          <p:nvPr>
            <p:ph idx="4294967295" type="body"/>
          </p:nvPr>
        </p:nvSpPr>
        <p:spPr>
          <a:xfrm>
            <a:off x="554040" y="2362680"/>
            <a:ext cx="9616680" cy="392220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2000"/>
              <a:buFont typeface="Arial"/>
              <a:buNone/>
            </a:pPr>
            <a:r>
              <a:rPr b="0" i="0" lang="en-GB" sz="2000" u="none" cap="none" strike="noStrike">
                <a:solidFill>
                  <a:srgbClr val="000000"/>
                </a:solidFill>
                <a:latin typeface="Open Sans"/>
                <a:ea typeface="Open Sans"/>
                <a:cs typeface="Open Sans"/>
                <a:sym typeface="Open Sans"/>
              </a:rPr>
              <a:t>Disadvantages of the Mergin Maps system:</a:t>
            </a:r>
            <a:endParaRPr b="0" i="0" sz="2000" u="none" cap="none" strike="noStrike">
              <a:solidFill>
                <a:srgbClr val="000000"/>
              </a:solidFill>
              <a:latin typeface="Calibri"/>
              <a:ea typeface="Calibri"/>
              <a:cs typeface="Calibri"/>
              <a:sym typeface="Calibri"/>
            </a:endParaRPr>
          </a:p>
          <a:p>
            <a:pPr indent="-343080" lvl="0" marL="343080" marR="0" rtl="0" algn="l">
              <a:lnSpc>
                <a:spcPct val="150000"/>
              </a:lnSpc>
              <a:spcBef>
                <a:spcPts val="1001"/>
              </a:spcBef>
              <a:spcAft>
                <a:spcPts val="0"/>
              </a:spcAft>
              <a:buClr>
                <a:srgbClr val="000000"/>
              </a:buClr>
              <a:buSzPts val="2000"/>
              <a:buFont typeface="Calibri"/>
              <a:buAutoNum type="arabicPeriod"/>
            </a:pPr>
            <a:r>
              <a:rPr b="0" i="0" lang="en-GB" sz="2000" u="none" cap="none" strike="noStrike">
                <a:solidFill>
                  <a:srgbClr val="000000"/>
                </a:solidFill>
                <a:latin typeface="Open Sans"/>
                <a:ea typeface="Open Sans"/>
                <a:cs typeface="Open Sans"/>
                <a:sym typeface="Open Sans"/>
              </a:rPr>
              <a:t>They require connectivity, and some areas may not have network connections. </a:t>
            </a:r>
            <a:endParaRPr b="0" i="0" sz="2000" u="none" cap="none" strike="noStrike">
              <a:solidFill>
                <a:srgbClr val="000000"/>
              </a:solidFill>
              <a:latin typeface="Calibri"/>
              <a:ea typeface="Calibri"/>
              <a:cs typeface="Calibri"/>
              <a:sym typeface="Calibri"/>
            </a:endParaRPr>
          </a:p>
          <a:p>
            <a:pPr indent="-343080" lvl="0" marL="343080" marR="0" rtl="0" algn="l">
              <a:lnSpc>
                <a:spcPct val="150000"/>
              </a:lnSpc>
              <a:spcBef>
                <a:spcPts val="1001"/>
              </a:spcBef>
              <a:spcAft>
                <a:spcPts val="0"/>
              </a:spcAft>
              <a:buClr>
                <a:srgbClr val="000000"/>
              </a:buClr>
              <a:buSzPts val="2000"/>
              <a:buFont typeface="Calibri"/>
              <a:buAutoNum type="arabicPeriod"/>
            </a:pPr>
            <a:r>
              <a:rPr b="0" i="0" lang="en-GB" sz="2000" u="none" cap="none" strike="noStrike">
                <a:solidFill>
                  <a:srgbClr val="000000"/>
                </a:solidFill>
                <a:latin typeface="Open Sans"/>
                <a:ea typeface="Open Sans"/>
                <a:cs typeface="Open Sans"/>
                <a:sym typeface="Open Sans"/>
              </a:rPr>
              <a:t>Limited space in the mobile device.</a:t>
            </a:r>
            <a:endParaRPr b="0" i="0" sz="2000" u="none" cap="none" strike="noStrike">
              <a:solidFill>
                <a:srgbClr val="000000"/>
              </a:solidFill>
              <a:latin typeface="Calibri"/>
              <a:ea typeface="Calibri"/>
              <a:cs typeface="Calibri"/>
              <a:sym typeface="Calibri"/>
            </a:endParaRPr>
          </a:p>
          <a:p>
            <a:pPr indent="-343080" lvl="0" marL="343080" marR="0" rtl="0" algn="l">
              <a:lnSpc>
                <a:spcPct val="150000"/>
              </a:lnSpc>
              <a:spcBef>
                <a:spcPts val="1001"/>
              </a:spcBef>
              <a:spcAft>
                <a:spcPts val="0"/>
              </a:spcAft>
              <a:buClr>
                <a:srgbClr val="000000"/>
              </a:buClr>
              <a:buSzPts val="2000"/>
              <a:buFont typeface="Calibri"/>
              <a:buAutoNum type="arabicPeriod"/>
            </a:pPr>
            <a:r>
              <a:rPr b="0" i="0" lang="en-GB" sz="2000" u="none" cap="none" strike="noStrike">
                <a:solidFill>
                  <a:srgbClr val="000000"/>
                </a:solidFill>
                <a:latin typeface="Open Sans"/>
                <a:ea typeface="Open Sans"/>
                <a:cs typeface="Open Sans"/>
                <a:sym typeface="Open Sans"/>
              </a:rPr>
              <a:t>The costs of designing survey instruments delivered digitally may be considerably higher when constructing traditional paper-based questionnaires. </a:t>
            </a:r>
            <a:endParaRPr b="0" i="0" sz="20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chemeClr val="dk1"/>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352" name="Google Shape;352;p12"/>
          <p:cNvSpPr/>
          <p:nvPr/>
        </p:nvSpPr>
        <p:spPr>
          <a:xfrm>
            <a:off x="554040" y="1848240"/>
            <a:ext cx="929088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Pros and Cons of using Field Mobile Applications</a:t>
            </a:r>
            <a:endParaRPr b="0" sz="2000" strike="noStrike">
              <a:solidFill>
                <a:srgbClr val="000000"/>
              </a:solidFill>
              <a:latin typeface="Arial"/>
              <a:ea typeface="Arial"/>
              <a:cs typeface="Arial"/>
              <a:sym typeface="Arial"/>
            </a:endParaRPr>
          </a:p>
        </p:txBody>
      </p:sp>
      <p:sp>
        <p:nvSpPr>
          <p:cNvPr id="353" name="Google Shape;353;p12"/>
          <p:cNvSpPr/>
          <p:nvPr/>
        </p:nvSpPr>
        <p:spPr>
          <a:xfrm>
            <a:off x="7459560" y="6008040"/>
            <a:ext cx="4177800" cy="27216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Mergin Maps Documentation</a:t>
            </a:r>
            <a:endParaRPr b="0" sz="12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descr="Graphical user interface, sunburst chart&#10;&#10;Description automatically generated" id="359" name="Google Shape;359;p13"/>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360" name="Google Shape;360;p13"/>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12</a:t>
            </a:r>
            <a:endParaRPr b="0" sz="1400" strike="noStrike">
              <a:solidFill>
                <a:srgbClr val="000000"/>
              </a:solidFill>
              <a:latin typeface="Arial"/>
              <a:ea typeface="Arial"/>
              <a:cs typeface="Arial"/>
              <a:sym typeface="Arial"/>
            </a:endParaRPr>
          </a:p>
        </p:txBody>
      </p:sp>
      <p:sp>
        <p:nvSpPr>
          <p:cNvPr id="361" name="Google Shape;361;p13"/>
          <p:cNvSpPr/>
          <p:nvPr/>
        </p:nvSpPr>
        <p:spPr>
          <a:xfrm>
            <a:off x="887040" y="4680"/>
            <a:ext cx="765108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Summary</a:t>
            </a:r>
            <a:endParaRPr b="0" sz="4400" strike="noStrike">
              <a:solidFill>
                <a:srgbClr val="000000"/>
              </a:solidFill>
              <a:latin typeface="Arial"/>
              <a:ea typeface="Arial"/>
              <a:cs typeface="Arial"/>
              <a:sym typeface="Arial"/>
            </a:endParaRPr>
          </a:p>
        </p:txBody>
      </p:sp>
      <p:sp>
        <p:nvSpPr>
          <p:cNvPr id="362" name="Google Shape;362;p13"/>
          <p:cNvSpPr txBox="1"/>
          <p:nvPr>
            <p:ph idx="4294967295" type="body"/>
          </p:nvPr>
        </p:nvSpPr>
        <p:spPr>
          <a:xfrm>
            <a:off x="887040" y="2184480"/>
            <a:ext cx="10792080" cy="3419640"/>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50000"/>
              </a:lnSpc>
              <a:spcBef>
                <a:spcPts val="0"/>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Going through available field  data applications - Mergin Maps</a:t>
            </a:r>
            <a:endParaRPr b="0" i="0" sz="24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Advantages and disadvantages of using field data capture applications</a:t>
            </a:r>
            <a:endParaRPr b="0" i="0" sz="2400" u="none" cap="none" strike="noStrike">
              <a:solidFill>
                <a:srgbClr val="000000"/>
              </a:solidFill>
              <a:latin typeface="Calibri"/>
              <a:ea typeface="Calibri"/>
              <a:cs typeface="Calibri"/>
              <a:sym typeface="Calibri"/>
            </a:endParaRPr>
          </a:p>
        </p:txBody>
      </p:sp>
      <p:sp>
        <p:nvSpPr>
          <p:cNvPr id="363" name="Google Shape;363;p13"/>
          <p:cNvSpPr/>
          <p:nvPr/>
        </p:nvSpPr>
        <p:spPr>
          <a:xfrm>
            <a:off x="887040" y="141516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Key Concepts of Field Data Capture </a:t>
            </a:r>
            <a:endParaRPr b="0" sz="20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descr="Graphical user interface, sunburst chart&#10;&#10;Description automatically generated" id="369" name="Google Shape;369;p14"/>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370" name="Google Shape;370;p14"/>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13</a:t>
            </a:r>
            <a:endParaRPr b="0" sz="1400" strike="noStrike">
              <a:solidFill>
                <a:srgbClr val="000000"/>
              </a:solidFill>
              <a:latin typeface="Arial"/>
              <a:ea typeface="Arial"/>
              <a:cs typeface="Arial"/>
              <a:sym typeface="Arial"/>
            </a:endParaRPr>
          </a:p>
        </p:txBody>
      </p:sp>
      <p:sp>
        <p:nvSpPr>
          <p:cNvPr id="371" name="Google Shape;371;p14"/>
          <p:cNvSpPr/>
          <p:nvPr/>
        </p:nvSpPr>
        <p:spPr>
          <a:xfrm>
            <a:off x="887040" y="4680"/>
            <a:ext cx="105663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4.3 Image Processing </a:t>
            </a:r>
            <a:endParaRPr b="0" sz="4400" strike="noStrike">
              <a:solidFill>
                <a:srgbClr val="000000"/>
              </a:solidFill>
              <a:latin typeface="Arial"/>
              <a:ea typeface="Arial"/>
              <a:cs typeface="Arial"/>
              <a:sym typeface="Arial"/>
            </a:endParaRPr>
          </a:p>
        </p:txBody>
      </p:sp>
      <p:sp>
        <p:nvSpPr>
          <p:cNvPr id="372" name="Google Shape;372;p14"/>
          <p:cNvSpPr txBox="1"/>
          <p:nvPr>
            <p:ph idx="4294967295" type="body"/>
          </p:nvPr>
        </p:nvSpPr>
        <p:spPr>
          <a:xfrm>
            <a:off x="887040" y="2639880"/>
            <a:ext cx="10566360" cy="2365200"/>
          </a:xfrm>
          <a:prstGeom prst="rect">
            <a:avLst/>
          </a:prstGeom>
          <a:noFill/>
          <a:ln>
            <a:noFill/>
          </a:ln>
        </p:spPr>
        <p:txBody>
          <a:bodyPr anchorCtr="0" anchor="t" bIns="45700" lIns="91425" spcFirstLastPara="1" rIns="91425" wrap="square" tIns="45700">
            <a:normAutofit fontScale="99000"/>
          </a:bodyPr>
          <a:lstStyle/>
          <a:p>
            <a:pPr indent="0" lvl="0" marL="228600" marR="0" rtl="0" algn="l">
              <a:lnSpc>
                <a:spcPct val="200000"/>
              </a:lnSpc>
              <a:spcBef>
                <a:spcPts val="0"/>
              </a:spcBef>
              <a:spcAft>
                <a:spcPts val="0"/>
              </a:spcAft>
              <a:buClr>
                <a:srgbClr val="000000"/>
              </a:buClr>
              <a:buSzPct val="100000"/>
              <a:buFont typeface="Arial"/>
              <a:buNone/>
            </a:pPr>
            <a:r>
              <a:rPr b="0" i="0" lang="en-GB" sz="2400" u="none" cap="none" strike="noStrike">
                <a:solidFill>
                  <a:srgbClr val="000000"/>
                </a:solidFill>
                <a:latin typeface="Open Sans"/>
                <a:ea typeface="Open Sans"/>
                <a:cs typeface="Open Sans"/>
                <a:sym typeface="Open Sans"/>
              </a:rPr>
              <a:t>Image processing in GIS involves performing operations on raster layers using one or many of the spatial analysis and/or image processing tools available in software packages such as QGIS.</a:t>
            </a:r>
            <a:endParaRPr b="0" i="0" sz="2400" u="none" cap="none" strike="noStrike">
              <a:solidFill>
                <a:srgbClr val="000000"/>
              </a:solidFill>
              <a:latin typeface="Calibri"/>
              <a:ea typeface="Calibri"/>
              <a:cs typeface="Calibri"/>
              <a:sym typeface="Calibri"/>
            </a:endParaRPr>
          </a:p>
        </p:txBody>
      </p:sp>
      <p:sp>
        <p:nvSpPr>
          <p:cNvPr id="373" name="Google Shape;373;p14"/>
          <p:cNvSpPr/>
          <p:nvPr/>
        </p:nvSpPr>
        <p:spPr>
          <a:xfrm>
            <a:off x="887040" y="1821960"/>
            <a:ext cx="609552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What Is Image Processing?</a:t>
            </a:r>
            <a:endParaRPr b="0" sz="2000" strike="noStrike">
              <a:solidFill>
                <a:srgbClr val="000000"/>
              </a:solidFill>
              <a:latin typeface="Arial"/>
              <a:ea typeface="Arial"/>
              <a:cs typeface="Arial"/>
              <a:sym typeface="Arial"/>
            </a:endParaRPr>
          </a:p>
        </p:txBody>
      </p:sp>
      <p:sp>
        <p:nvSpPr>
          <p:cNvPr id="374" name="Google Shape;374;p14"/>
          <p:cNvSpPr/>
          <p:nvPr/>
        </p:nvSpPr>
        <p:spPr>
          <a:xfrm>
            <a:off x="7459560" y="6008040"/>
            <a:ext cx="4177800" cy="27216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Source</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 Imagery and Its Use in GIS </a:t>
            </a:r>
            <a:endParaRPr b="0" sz="12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pic>
        <p:nvPicPr>
          <p:cNvPr descr="Graphical user interface, sunburst chart&#10;&#10;Description automatically generated" id="380" name="Google Shape;380;p15"/>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381" name="Google Shape;381;p15"/>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14</a:t>
            </a:r>
            <a:endParaRPr b="0" sz="1400" strike="noStrike">
              <a:solidFill>
                <a:srgbClr val="000000"/>
              </a:solidFill>
              <a:latin typeface="Arial"/>
              <a:ea typeface="Arial"/>
              <a:cs typeface="Arial"/>
              <a:sym typeface="Arial"/>
            </a:endParaRPr>
          </a:p>
        </p:txBody>
      </p:sp>
      <p:sp>
        <p:nvSpPr>
          <p:cNvPr id="382" name="Google Shape;382;p15"/>
          <p:cNvSpPr/>
          <p:nvPr/>
        </p:nvSpPr>
        <p:spPr>
          <a:xfrm>
            <a:off x="664200" y="-48960"/>
            <a:ext cx="105663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4.3 Image Processing </a:t>
            </a:r>
            <a:endParaRPr b="0" sz="4400" strike="noStrike">
              <a:solidFill>
                <a:srgbClr val="000000"/>
              </a:solidFill>
              <a:latin typeface="Arial"/>
              <a:ea typeface="Arial"/>
              <a:cs typeface="Arial"/>
              <a:sym typeface="Arial"/>
            </a:endParaRPr>
          </a:p>
        </p:txBody>
      </p:sp>
      <p:sp>
        <p:nvSpPr>
          <p:cNvPr id="383" name="Google Shape;383;p15"/>
          <p:cNvSpPr txBox="1"/>
          <p:nvPr>
            <p:ph idx="4294967295" type="body"/>
          </p:nvPr>
        </p:nvSpPr>
        <p:spPr>
          <a:xfrm>
            <a:off x="664200" y="2362680"/>
            <a:ext cx="5336640" cy="3645000"/>
          </a:xfrm>
          <a:prstGeom prst="rect">
            <a:avLst/>
          </a:prstGeom>
          <a:noFill/>
          <a:ln>
            <a:noFill/>
          </a:ln>
        </p:spPr>
        <p:txBody>
          <a:bodyPr anchorCtr="0" anchor="t" bIns="45700" lIns="91425" spcFirstLastPara="1" rIns="91425" wrap="square" tIns="45700">
            <a:normAutofit fontScale="86000" lnSpcReduction="20000"/>
          </a:bodyPr>
          <a:lstStyle/>
          <a:p>
            <a:pPr indent="0" lvl="0" marL="228600" marR="0" rtl="0" algn="l">
              <a:lnSpc>
                <a:spcPct val="200000"/>
              </a:lnSpc>
              <a:spcBef>
                <a:spcPts val="0"/>
              </a:spcBef>
              <a:spcAft>
                <a:spcPts val="0"/>
              </a:spcAft>
              <a:buClr>
                <a:srgbClr val="000000"/>
              </a:buClr>
              <a:buSzPct val="100000"/>
              <a:buFont typeface="Arial"/>
              <a:buNone/>
            </a:pPr>
            <a:r>
              <a:rPr b="0" i="0" lang="en-GB" sz="2400" u="none" cap="none" strike="noStrike">
                <a:solidFill>
                  <a:srgbClr val="000000"/>
                </a:solidFill>
                <a:latin typeface="Open Sans"/>
                <a:ea typeface="Open Sans"/>
                <a:cs typeface="Open Sans"/>
                <a:sym typeface="Open Sans"/>
              </a:rPr>
              <a:t>Image processing in GIS involves performing operations on raster layers using one or many of the spatial analysis and/or image processing tools available in software packages such as QGIS.</a:t>
            </a:r>
            <a:endParaRPr b="0" i="0" sz="2400" u="none" cap="none" strike="noStrike">
              <a:solidFill>
                <a:srgbClr val="000000"/>
              </a:solidFill>
              <a:latin typeface="Calibri"/>
              <a:ea typeface="Calibri"/>
              <a:cs typeface="Calibri"/>
              <a:sym typeface="Calibri"/>
            </a:endParaRPr>
          </a:p>
        </p:txBody>
      </p:sp>
      <p:sp>
        <p:nvSpPr>
          <p:cNvPr id="384" name="Google Shape;384;p15"/>
          <p:cNvSpPr/>
          <p:nvPr/>
        </p:nvSpPr>
        <p:spPr>
          <a:xfrm>
            <a:off x="664200" y="1806480"/>
            <a:ext cx="609552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What Is Image Processing?</a:t>
            </a:r>
            <a:endParaRPr b="0" sz="2000" strike="noStrike">
              <a:solidFill>
                <a:srgbClr val="000000"/>
              </a:solidFill>
              <a:latin typeface="Arial"/>
              <a:ea typeface="Arial"/>
              <a:cs typeface="Arial"/>
              <a:sym typeface="Arial"/>
            </a:endParaRPr>
          </a:p>
        </p:txBody>
      </p:sp>
      <p:sp>
        <p:nvSpPr>
          <p:cNvPr id="385" name="Google Shape;385;p15"/>
          <p:cNvSpPr/>
          <p:nvPr/>
        </p:nvSpPr>
        <p:spPr>
          <a:xfrm>
            <a:off x="7459560" y="6008040"/>
            <a:ext cx="4177800" cy="27216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 Imagery and Its Use in GIS </a:t>
            </a:r>
            <a:endParaRPr b="0" sz="1200" strike="noStrike">
              <a:solidFill>
                <a:srgbClr val="000000"/>
              </a:solidFill>
              <a:latin typeface="Arial"/>
              <a:ea typeface="Arial"/>
              <a:cs typeface="Arial"/>
              <a:sym typeface="Arial"/>
            </a:endParaRPr>
          </a:p>
        </p:txBody>
      </p:sp>
      <p:pic>
        <p:nvPicPr>
          <p:cNvPr id="386" name="Google Shape;386;p15"/>
          <p:cNvPicPr preferRelativeResize="0"/>
          <p:nvPr/>
        </p:nvPicPr>
        <p:blipFill rotWithShape="1">
          <a:blip r:embed="rId5">
            <a:alphaModFix/>
          </a:blip>
          <a:srcRect b="0" l="0" r="0" t="0"/>
          <a:stretch/>
        </p:blipFill>
        <p:spPr>
          <a:xfrm>
            <a:off x="6190560" y="1806480"/>
            <a:ext cx="5336640" cy="3966840"/>
          </a:xfrm>
          <a:prstGeom prst="rect">
            <a:avLst/>
          </a:prstGeom>
          <a:noFill/>
          <a:ln>
            <a:noFill/>
          </a:ln>
        </p:spPr>
      </p:pic>
    </p:spTree>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descr="Graphical user interface, sunburst chart&#10;&#10;Description automatically generated" id="392" name="Google Shape;392;p16"/>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393" name="Google Shape;393;p16"/>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15</a:t>
            </a:r>
            <a:endParaRPr b="0" sz="1400" strike="noStrike">
              <a:solidFill>
                <a:srgbClr val="000000"/>
              </a:solidFill>
              <a:latin typeface="Arial"/>
              <a:ea typeface="Arial"/>
              <a:cs typeface="Arial"/>
              <a:sym typeface="Arial"/>
            </a:endParaRPr>
          </a:p>
        </p:txBody>
      </p:sp>
      <p:sp>
        <p:nvSpPr>
          <p:cNvPr id="394" name="Google Shape;394;p16"/>
          <p:cNvSpPr/>
          <p:nvPr/>
        </p:nvSpPr>
        <p:spPr>
          <a:xfrm>
            <a:off x="887040" y="4680"/>
            <a:ext cx="105663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4.3 Image Processing </a:t>
            </a:r>
            <a:endParaRPr b="0" sz="4400" strike="noStrike">
              <a:solidFill>
                <a:srgbClr val="000000"/>
              </a:solidFill>
              <a:latin typeface="Arial"/>
              <a:ea typeface="Arial"/>
              <a:cs typeface="Arial"/>
              <a:sym typeface="Arial"/>
            </a:endParaRPr>
          </a:p>
        </p:txBody>
      </p:sp>
      <p:sp>
        <p:nvSpPr>
          <p:cNvPr id="395" name="Google Shape;395;p16"/>
          <p:cNvSpPr txBox="1"/>
          <p:nvPr>
            <p:ph idx="4294967295" type="body"/>
          </p:nvPr>
        </p:nvSpPr>
        <p:spPr>
          <a:xfrm>
            <a:off x="256680" y="2253240"/>
            <a:ext cx="6962040" cy="4031640"/>
          </a:xfrm>
          <a:prstGeom prst="rect">
            <a:avLst/>
          </a:prstGeom>
          <a:noFill/>
          <a:ln>
            <a:noFill/>
          </a:ln>
        </p:spPr>
        <p:txBody>
          <a:bodyPr anchorCtr="0" anchor="t" bIns="45700" lIns="91425" spcFirstLastPara="1" rIns="91425" wrap="square" tIns="45700">
            <a:normAutofit fontScale="79500" lnSpcReduction="10000"/>
          </a:bodyPr>
          <a:lstStyle/>
          <a:p>
            <a:pPr indent="0" lvl="0" marL="228600" marR="0" rtl="0" algn="l">
              <a:lnSpc>
                <a:spcPct val="200000"/>
              </a:lnSpc>
              <a:spcBef>
                <a:spcPts val="0"/>
              </a:spcBef>
              <a:spcAft>
                <a:spcPts val="0"/>
              </a:spcAft>
              <a:buClr>
                <a:srgbClr val="000000"/>
              </a:buClr>
              <a:buSzPct val="100000"/>
              <a:buFont typeface="Arial"/>
              <a:buNone/>
            </a:pPr>
            <a:r>
              <a:rPr b="1" i="0" lang="en-GB" sz="2400" u="none" cap="none" strike="noStrike">
                <a:solidFill>
                  <a:srgbClr val="000000"/>
                </a:solidFill>
                <a:latin typeface="Open Sans"/>
                <a:ea typeface="Open Sans"/>
                <a:cs typeface="Open Sans"/>
                <a:sym typeface="Open Sans"/>
              </a:rPr>
              <a:t>Unsupervised image classification</a:t>
            </a:r>
            <a:endParaRPr b="0" i="0" sz="2400" u="none" cap="none" strike="noStrike">
              <a:solidFill>
                <a:srgbClr val="000000"/>
              </a:solidFill>
              <a:latin typeface="Open Sans"/>
              <a:ea typeface="Open Sans"/>
              <a:cs typeface="Open Sans"/>
              <a:sym typeface="Open Sans"/>
            </a:endParaRPr>
          </a:p>
          <a:p>
            <a:pPr indent="0" lvl="0" marL="228600" marR="0" rtl="0" algn="l">
              <a:lnSpc>
                <a:spcPct val="200000"/>
              </a:lnSpc>
              <a:spcBef>
                <a:spcPts val="1001"/>
              </a:spcBef>
              <a:spcAft>
                <a:spcPts val="0"/>
              </a:spcAft>
              <a:buClr>
                <a:srgbClr val="000000"/>
              </a:buClr>
              <a:buSzPct val="100000"/>
              <a:buFont typeface="Arial"/>
              <a:buNone/>
            </a:pPr>
            <a:r>
              <a:rPr b="0" i="0" lang="en-GB" sz="2400" u="none" cap="none" strike="noStrike">
                <a:solidFill>
                  <a:srgbClr val="000000"/>
                </a:solidFill>
                <a:latin typeface="Open Sans"/>
                <a:ea typeface="Open Sans"/>
                <a:cs typeface="Open Sans"/>
                <a:sym typeface="Open Sans"/>
              </a:rPr>
              <a:t>Unsupervised classification first groups pixels into “clusters” based on their properties. Unsupervised classification is the most basic technique because you don’t need samples for unsupervised classification, it’s an easy way to segment and understand an image.</a:t>
            </a:r>
            <a:endParaRPr b="0" i="0" sz="2400" u="none" cap="none" strike="noStrike">
              <a:solidFill>
                <a:srgbClr val="000000"/>
              </a:solidFill>
              <a:latin typeface="Open Sans"/>
              <a:ea typeface="Open Sans"/>
              <a:cs typeface="Open Sans"/>
              <a:sym typeface="Open Sans"/>
            </a:endParaRPr>
          </a:p>
        </p:txBody>
      </p:sp>
      <p:sp>
        <p:nvSpPr>
          <p:cNvPr id="396" name="Google Shape;396;p16"/>
          <p:cNvSpPr/>
          <p:nvPr/>
        </p:nvSpPr>
        <p:spPr>
          <a:xfrm>
            <a:off x="887040" y="1806840"/>
            <a:ext cx="609552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Image Classification Techniques</a:t>
            </a:r>
            <a:endParaRPr b="0" sz="2000" strike="noStrike">
              <a:solidFill>
                <a:srgbClr val="000000"/>
              </a:solidFill>
              <a:latin typeface="Arial"/>
              <a:ea typeface="Arial"/>
              <a:cs typeface="Arial"/>
              <a:sym typeface="Arial"/>
            </a:endParaRPr>
          </a:p>
        </p:txBody>
      </p:sp>
      <p:pic>
        <p:nvPicPr>
          <p:cNvPr id="397" name="Google Shape;397;p16"/>
          <p:cNvPicPr preferRelativeResize="0"/>
          <p:nvPr/>
        </p:nvPicPr>
        <p:blipFill rotWithShape="1">
          <a:blip r:embed="rId4">
            <a:alphaModFix/>
          </a:blip>
          <a:srcRect b="0" l="0" r="0" t="0"/>
          <a:stretch/>
        </p:blipFill>
        <p:spPr>
          <a:xfrm>
            <a:off x="7459560" y="1681920"/>
            <a:ext cx="3994200" cy="4031640"/>
          </a:xfrm>
          <a:prstGeom prst="rect">
            <a:avLst/>
          </a:prstGeom>
          <a:noFill/>
          <a:ln>
            <a:noFill/>
          </a:ln>
        </p:spPr>
      </p:pic>
      <p:sp>
        <p:nvSpPr>
          <p:cNvPr id="398" name="Google Shape;398;p16"/>
          <p:cNvSpPr/>
          <p:nvPr/>
        </p:nvSpPr>
        <p:spPr>
          <a:xfrm>
            <a:off x="6426720" y="5713560"/>
            <a:ext cx="5348880" cy="27216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Picture Source: </a:t>
            </a:r>
            <a:r>
              <a:rPr b="0" i="1" lang="en-GB" sz="1200" u="sng" strike="noStrike">
                <a:solidFill>
                  <a:srgbClr val="0563C1"/>
                </a:solidFill>
                <a:latin typeface="Open Sans"/>
                <a:ea typeface="Open Sans"/>
                <a:cs typeface="Open Sans"/>
                <a:sym typeface="Open Sans"/>
                <a:hlinkClick r:id="rId5">
                  <a:extLst>
                    <a:ext uri="{A12FA001-AC4F-418D-AE19-62706E023703}">
                      <ahyp:hlinkClr val="tx"/>
                    </a:ext>
                  </a:extLst>
                </a:hlinkClick>
              </a:rPr>
              <a:t>Image Classification Techniques in Remote Sensing</a:t>
            </a:r>
            <a:endParaRPr b="0" sz="12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pic>
        <p:nvPicPr>
          <p:cNvPr descr="Graphical user interface, sunburst chart&#10;&#10;Description automatically generated" id="404" name="Google Shape;404;p17"/>
          <p:cNvPicPr preferRelativeResize="0"/>
          <p:nvPr/>
        </p:nvPicPr>
        <p:blipFill rotWithShape="1">
          <a:blip r:embed="rId3">
            <a:alphaModFix/>
          </a:blip>
          <a:srcRect b="0" l="0" r="0" t="0"/>
          <a:stretch/>
        </p:blipFill>
        <p:spPr>
          <a:xfrm>
            <a:off x="-19800" y="38520"/>
            <a:ext cx="12188880" cy="6854760"/>
          </a:xfrm>
          <a:prstGeom prst="rect">
            <a:avLst/>
          </a:prstGeom>
          <a:noFill/>
          <a:ln>
            <a:noFill/>
          </a:ln>
        </p:spPr>
      </p:pic>
      <p:sp>
        <p:nvSpPr>
          <p:cNvPr id="405" name="Google Shape;405;p17"/>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16</a:t>
            </a:r>
            <a:endParaRPr b="0" sz="1400" strike="noStrike">
              <a:solidFill>
                <a:srgbClr val="000000"/>
              </a:solidFill>
              <a:latin typeface="Arial"/>
              <a:ea typeface="Arial"/>
              <a:cs typeface="Arial"/>
              <a:sym typeface="Arial"/>
            </a:endParaRPr>
          </a:p>
        </p:txBody>
      </p:sp>
      <p:sp>
        <p:nvSpPr>
          <p:cNvPr id="406" name="Google Shape;406;p17"/>
          <p:cNvSpPr/>
          <p:nvPr/>
        </p:nvSpPr>
        <p:spPr>
          <a:xfrm>
            <a:off x="887040" y="4680"/>
            <a:ext cx="105663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4.3 Image Processing </a:t>
            </a:r>
            <a:endParaRPr b="0" sz="4400" strike="noStrike">
              <a:solidFill>
                <a:srgbClr val="000000"/>
              </a:solidFill>
              <a:latin typeface="Arial"/>
              <a:ea typeface="Arial"/>
              <a:cs typeface="Arial"/>
              <a:sym typeface="Arial"/>
            </a:endParaRPr>
          </a:p>
        </p:txBody>
      </p:sp>
      <p:sp>
        <p:nvSpPr>
          <p:cNvPr id="407" name="Google Shape;407;p17"/>
          <p:cNvSpPr txBox="1"/>
          <p:nvPr>
            <p:ph idx="4294967295" type="body"/>
          </p:nvPr>
        </p:nvSpPr>
        <p:spPr>
          <a:xfrm>
            <a:off x="405720" y="2406960"/>
            <a:ext cx="4920120" cy="2044080"/>
          </a:xfrm>
          <a:prstGeom prst="rect">
            <a:avLst/>
          </a:prstGeom>
          <a:noFill/>
          <a:ln>
            <a:noFill/>
          </a:ln>
        </p:spPr>
        <p:txBody>
          <a:bodyPr anchorCtr="0" anchor="t" bIns="45700" lIns="91425" spcFirstLastPara="1" rIns="91425" wrap="square" tIns="45700">
            <a:noAutofit/>
          </a:bodyPr>
          <a:lstStyle/>
          <a:p>
            <a:pPr indent="0" lvl="0" marL="228600" marR="0" rtl="0" algn="l">
              <a:lnSpc>
                <a:spcPct val="100000"/>
              </a:lnSpc>
              <a:spcBef>
                <a:spcPts val="0"/>
              </a:spcBef>
              <a:spcAft>
                <a:spcPts val="0"/>
              </a:spcAft>
              <a:buClr>
                <a:srgbClr val="000000"/>
              </a:buClr>
              <a:buSzPts val="2000"/>
              <a:buFont typeface="Arial"/>
              <a:buNone/>
            </a:pPr>
            <a:r>
              <a:rPr b="1" i="0" lang="en-GB" sz="2000" u="none" cap="none" strike="noStrike">
                <a:solidFill>
                  <a:srgbClr val="000000"/>
                </a:solidFill>
                <a:latin typeface="Open Sans"/>
                <a:ea typeface="Open Sans"/>
                <a:cs typeface="Open Sans"/>
                <a:sym typeface="Open Sans"/>
              </a:rPr>
              <a:t>Pros</a:t>
            </a:r>
            <a:endParaRPr b="0" i="0" sz="2000" u="none" cap="none" strike="noStrike">
              <a:solidFill>
                <a:srgbClr val="000000"/>
              </a:solidFill>
              <a:latin typeface="Calibri"/>
              <a:ea typeface="Calibri"/>
              <a:cs typeface="Calibri"/>
              <a:sym typeface="Calibri"/>
            </a:endParaRPr>
          </a:p>
          <a:p>
            <a:pPr indent="-228600" lvl="0" marL="228600" marR="0" rtl="0" algn="l">
              <a:lnSpc>
                <a:spcPct val="100000"/>
              </a:lnSpc>
              <a:spcBef>
                <a:spcPts val="1001"/>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It is not necessary to label the training data set.</a:t>
            </a:r>
            <a:endParaRPr b="0" i="0" sz="2000" u="none" cap="none" strike="noStrike">
              <a:solidFill>
                <a:srgbClr val="000000"/>
              </a:solidFill>
              <a:latin typeface="Calibri"/>
              <a:ea typeface="Calibri"/>
              <a:cs typeface="Calibri"/>
              <a:sym typeface="Calibri"/>
            </a:endParaRPr>
          </a:p>
          <a:p>
            <a:pPr indent="-228600" lvl="0" marL="228600" marR="0" rtl="0" algn="l">
              <a:lnSpc>
                <a:spcPct val="100000"/>
              </a:lnSpc>
              <a:spcBef>
                <a:spcPts val="1001"/>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it is a time-saving process</a:t>
            </a:r>
            <a:endParaRPr b="0" i="0" sz="2000" u="none" cap="none" strike="noStrike">
              <a:solidFill>
                <a:srgbClr val="000000"/>
              </a:solidFill>
              <a:latin typeface="Calibri"/>
              <a:ea typeface="Calibri"/>
              <a:cs typeface="Calibri"/>
              <a:sym typeface="Calibri"/>
            </a:endParaRPr>
          </a:p>
          <a:p>
            <a:pPr indent="-228600" lvl="0" marL="228600" marR="0" rtl="0" algn="l">
              <a:lnSpc>
                <a:spcPct val="100000"/>
              </a:lnSpc>
              <a:spcBef>
                <a:spcPts val="1001"/>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Fast classification</a:t>
            </a:r>
            <a:endParaRPr b="0" i="0" sz="2000" u="none" cap="none" strike="noStrike">
              <a:solidFill>
                <a:srgbClr val="000000"/>
              </a:solidFill>
              <a:latin typeface="Calibri"/>
              <a:ea typeface="Calibri"/>
              <a:cs typeface="Calibri"/>
              <a:sym typeface="Calibri"/>
            </a:endParaRPr>
          </a:p>
        </p:txBody>
      </p:sp>
      <p:sp>
        <p:nvSpPr>
          <p:cNvPr id="408" name="Google Shape;408;p17"/>
          <p:cNvSpPr/>
          <p:nvPr/>
        </p:nvSpPr>
        <p:spPr>
          <a:xfrm>
            <a:off x="887040" y="1806840"/>
            <a:ext cx="95216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Pros and Cons of Unsupervised Image Classification</a:t>
            </a:r>
            <a:endParaRPr b="0" sz="2000" strike="noStrike">
              <a:solidFill>
                <a:srgbClr val="000000"/>
              </a:solidFill>
              <a:latin typeface="Arial"/>
              <a:ea typeface="Arial"/>
              <a:cs typeface="Arial"/>
              <a:sym typeface="Arial"/>
            </a:endParaRPr>
          </a:p>
        </p:txBody>
      </p:sp>
      <p:sp>
        <p:nvSpPr>
          <p:cNvPr id="409" name="Google Shape;409;p17"/>
          <p:cNvSpPr/>
          <p:nvPr/>
        </p:nvSpPr>
        <p:spPr>
          <a:xfrm>
            <a:off x="1153800" y="6008040"/>
            <a:ext cx="10566360" cy="27216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Read More: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Image Classification Techniques in Remote Sensing</a:t>
            </a:r>
            <a:r>
              <a:rPr b="0" i="1" lang="en-GB" sz="1200" strike="noStrike">
                <a:solidFill>
                  <a:srgbClr val="000000"/>
                </a:solidFill>
                <a:latin typeface="Open Sans"/>
                <a:ea typeface="Open Sans"/>
                <a:cs typeface="Open Sans"/>
                <a:sym typeface="Open Sans"/>
              </a:rPr>
              <a:t> and</a:t>
            </a:r>
            <a:r>
              <a:rPr b="0" i="1" lang="en-GB" sz="1200" u="sng" strike="noStrike">
                <a:solidFill>
                  <a:srgbClr val="0563C1"/>
                </a:solidFill>
                <a:latin typeface="Open Sans"/>
                <a:ea typeface="Open Sans"/>
                <a:cs typeface="Open Sans"/>
                <a:sym typeface="Open Sans"/>
                <a:hlinkClick r:id="rId5">
                  <a:extLst>
                    <a:ext uri="{A12FA001-AC4F-418D-AE19-62706E023703}">
                      <ahyp:hlinkClr val="tx"/>
                    </a:ext>
                  </a:extLst>
                </a:hlinkClick>
              </a:rPr>
              <a:t> The Rise of Machine Learning (ML): How to Use Artificial Intelligence in GIS</a:t>
            </a:r>
            <a:endParaRPr b="0" sz="1200" strike="noStrike">
              <a:solidFill>
                <a:srgbClr val="000000"/>
              </a:solidFill>
              <a:latin typeface="Arial"/>
              <a:ea typeface="Arial"/>
              <a:cs typeface="Arial"/>
              <a:sym typeface="Arial"/>
            </a:endParaRPr>
          </a:p>
        </p:txBody>
      </p:sp>
      <p:sp>
        <p:nvSpPr>
          <p:cNvPr id="410" name="Google Shape;410;p17"/>
          <p:cNvSpPr/>
          <p:nvPr/>
        </p:nvSpPr>
        <p:spPr>
          <a:xfrm>
            <a:off x="5480280" y="2358360"/>
            <a:ext cx="6239880" cy="21934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1800" strike="noStrike">
                <a:solidFill>
                  <a:srgbClr val="000000"/>
                </a:solidFill>
                <a:latin typeface="Open Sans"/>
                <a:ea typeface="Open Sans"/>
                <a:cs typeface="Open Sans"/>
                <a:sym typeface="Open Sans"/>
              </a:rPr>
              <a:t>Cons</a:t>
            </a:r>
            <a:endParaRPr b="0" sz="1800" strike="noStrike">
              <a:solidFill>
                <a:srgbClr val="000000"/>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Along the classification process, there is no concept of output.</a:t>
            </a:r>
            <a:endParaRPr b="0" sz="2000" strike="noStrike">
              <a:solidFill>
                <a:srgbClr val="000000"/>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It is not possible to estimate or map the outcome of a new sample.</a:t>
            </a:r>
            <a:endParaRPr b="0" sz="2000" strike="noStrike">
              <a:solidFill>
                <a:srgbClr val="000000"/>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2000"/>
              <a:buFont typeface="Arial"/>
              <a:buChar char="•"/>
            </a:pPr>
            <a:r>
              <a:rPr b="0" lang="en-GB" sz="2000" strike="noStrike">
                <a:solidFill>
                  <a:srgbClr val="000000"/>
                </a:solidFill>
                <a:latin typeface="Open Sans"/>
                <a:ea typeface="Open Sans"/>
                <a:cs typeface="Open Sans"/>
                <a:sym typeface="Open Sans"/>
              </a:rPr>
              <a:t>In the presence of outliers, the outcome varies greatly.</a:t>
            </a:r>
            <a:endParaRPr b="0" sz="20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descr="Graphical user interface, sunburst chart&#10;&#10;Description automatically generated" id="416" name="Google Shape;416;p18"/>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417" name="Google Shape;417;p18"/>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17</a:t>
            </a:r>
            <a:endParaRPr b="0" sz="1400" strike="noStrike">
              <a:solidFill>
                <a:srgbClr val="000000"/>
              </a:solidFill>
              <a:latin typeface="Arial"/>
              <a:ea typeface="Arial"/>
              <a:cs typeface="Arial"/>
              <a:sym typeface="Arial"/>
            </a:endParaRPr>
          </a:p>
        </p:txBody>
      </p:sp>
      <p:sp>
        <p:nvSpPr>
          <p:cNvPr id="418" name="Google Shape;418;p18"/>
          <p:cNvSpPr/>
          <p:nvPr/>
        </p:nvSpPr>
        <p:spPr>
          <a:xfrm>
            <a:off x="887040" y="4680"/>
            <a:ext cx="105663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4.3 Image Processing </a:t>
            </a:r>
            <a:endParaRPr b="0" sz="4400" strike="noStrike">
              <a:solidFill>
                <a:srgbClr val="000000"/>
              </a:solidFill>
              <a:latin typeface="Arial"/>
              <a:ea typeface="Arial"/>
              <a:cs typeface="Arial"/>
              <a:sym typeface="Arial"/>
            </a:endParaRPr>
          </a:p>
        </p:txBody>
      </p:sp>
      <p:sp>
        <p:nvSpPr>
          <p:cNvPr id="419" name="Google Shape;419;p18"/>
          <p:cNvSpPr txBox="1"/>
          <p:nvPr>
            <p:ph idx="4294967295" type="body"/>
          </p:nvPr>
        </p:nvSpPr>
        <p:spPr>
          <a:xfrm>
            <a:off x="256680" y="2253240"/>
            <a:ext cx="6384600" cy="4031640"/>
          </a:xfrm>
          <a:prstGeom prst="rect">
            <a:avLst/>
          </a:prstGeom>
          <a:noFill/>
          <a:ln>
            <a:noFill/>
          </a:ln>
        </p:spPr>
        <p:txBody>
          <a:bodyPr anchorCtr="0" anchor="t" bIns="45700" lIns="91425" spcFirstLastPara="1" rIns="91425" wrap="square" tIns="45700">
            <a:normAutofit fontScale="98000"/>
          </a:bodyPr>
          <a:lstStyle/>
          <a:p>
            <a:pPr indent="0" lvl="0" marL="228600" marR="0" rtl="0" algn="l">
              <a:lnSpc>
                <a:spcPct val="200000"/>
              </a:lnSpc>
              <a:spcBef>
                <a:spcPts val="0"/>
              </a:spcBef>
              <a:spcAft>
                <a:spcPts val="0"/>
              </a:spcAft>
              <a:buClr>
                <a:srgbClr val="000000"/>
              </a:buClr>
              <a:buSzPct val="100000"/>
              <a:buFont typeface="Arial"/>
              <a:buNone/>
            </a:pPr>
            <a:r>
              <a:rPr b="1" i="0" lang="en-GB" sz="2000" u="none" cap="none" strike="noStrike">
                <a:solidFill>
                  <a:srgbClr val="000000"/>
                </a:solidFill>
                <a:latin typeface="Open Sans"/>
                <a:ea typeface="Open Sans"/>
                <a:cs typeface="Open Sans"/>
                <a:sym typeface="Open Sans"/>
              </a:rPr>
              <a:t>Supervised Image Classification</a:t>
            </a:r>
            <a:endParaRPr b="0" i="0" sz="2000" u="none" cap="none" strike="noStrike">
              <a:solidFill>
                <a:srgbClr val="000000"/>
              </a:solidFill>
              <a:latin typeface="Open Sans"/>
              <a:ea typeface="Open Sans"/>
              <a:cs typeface="Open Sans"/>
              <a:sym typeface="Open Sans"/>
            </a:endParaRPr>
          </a:p>
          <a:p>
            <a:pPr indent="0" lvl="0" marL="228600" marR="0" rtl="0" algn="l">
              <a:lnSpc>
                <a:spcPct val="200000"/>
              </a:lnSpc>
              <a:spcBef>
                <a:spcPts val="1001"/>
              </a:spcBef>
              <a:spcAft>
                <a:spcPts val="0"/>
              </a:spcAft>
              <a:buClr>
                <a:srgbClr val="000000"/>
              </a:buClr>
              <a:buSzPct val="100000"/>
              <a:buFont typeface="Arial"/>
              <a:buNone/>
            </a:pPr>
            <a:r>
              <a:rPr b="0" i="0" lang="en-GB" sz="2000" u="none" cap="none" strike="noStrike">
                <a:solidFill>
                  <a:srgbClr val="000000"/>
                </a:solidFill>
                <a:latin typeface="Open Sans"/>
                <a:ea typeface="Open Sans"/>
                <a:cs typeface="Open Sans"/>
                <a:sym typeface="Open Sans"/>
              </a:rPr>
              <a:t>In supervised classification, you select representative samples for each land cover class. The software then uses these “training sites” and applies them to the entire image.</a:t>
            </a:r>
            <a:endParaRPr b="0" i="0" sz="2000" u="none" cap="none" strike="noStrike">
              <a:solidFill>
                <a:srgbClr val="000000"/>
              </a:solidFill>
              <a:latin typeface="Open Sans"/>
              <a:ea typeface="Open Sans"/>
              <a:cs typeface="Open Sans"/>
              <a:sym typeface="Open Sans"/>
            </a:endParaRPr>
          </a:p>
        </p:txBody>
      </p:sp>
      <p:sp>
        <p:nvSpPr>
          <p:cNvPr id="420" name="Google Shape;420;p18"/>
          <p:cNvSpPr/>
          <p:nvPr/>
        </p:nvSpPr>
        <p:spPr>
          <a:xfrm>
            <a:off x="887040" y="1806840"/>
            <a:ext cx="609552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Image Classification Techniques</a:t>
            </a:r>
            <a:endParaRPr b="0" sz="2000" strike="noStrike">
              <a:solidFill>
                <a:srgbClr val="000000"/>
              </a:solidFill>
              <a:latin typeface="Arial"/>
              <a:ea typeface="Arial"/>
              <a:cs typeface="Arial"/>
              <a:sym typeface="Arial"/>
            </a:endParaRPr>
          </a:p>
        </p:txBody>
      </p:sp>
      <p:pic>
        <p:nvPicPr>
          <p:cNvPr id="421" name="Google Shape;421;p18"/>
          <p:cNvPicPr preferRelativeResize="0"/>
          <p:nvPr/>
        </p:nvPicPr>
        <p:blipFill rotWithShape="1">
          <a:blip r:embed="rId4">
            <a:alphaModFix/>
          </a:blip>
          <a:srcRect b="0" l="0" r="0" t="0"/>
          <a:stretch/>
        </p:blipFill>
        <p:spPr>
          <a:xfrm>
            <a:off x="6641280" y="2746800"/>
            <a:ext cx="4812120" cy="2412360"/>
          </a:xfrm>
          <a:prstGeom prst="rect">
            <a:avLst/>
          </a:prstGeom>
          <a:noFill/>
          <a:ln>
            <a:noFill/>
          </a:ln>
        </p:spPr>
      </p:pic>
      <p:sp>
        <p:nvSpPr>
          <p:cNvPr id="422" name="Google Shape;422;p18"/>
          <p:cNvSpPr/>
          <p:nvPr/>
        </p:nvSpPr>
        <p:spPr>
          <a:xfrm>
            <a:off x="6426720" y="5283360"/>
            <a:ext cx="5348880" cy="27216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Picture Source: </a:t>
            </a:r>
            <a:r>
              <a:rPr b="0" i="1" lang="en-GB" sz="1200" u="sng" strike="noStrike">
                <a:solidFill>
                  <a:srgbClr val="0563C1"/>
                </a:solidFill>
                <a:latin typeface="Open Sans"/>
                <a:ea typeface="Open Sans"/>
                <a:cs typeface="Open Sans"/>
                <a:sym typeface="Open Sans"/>
                <a:hlinkClick r:id="rId5">
                  <a:extLst>
                    <a:ext uri="{A12FA001-AC4F-418D-AE19-62706E023703}">
                      <ahyp:hlinkClr val="tx"/>
                    </a:ext>
                  </a:extLst>
                </a:hlinkClick>
              </a:rPr>
              <a:t>Image Classification Techniques in Remote Sensing</a:t>
            </a:r>
            <a:endParaRPr b="0" sz="12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descr="Graphical user interface, sunburst chart&#10;&#10;Description automatically generated" id="428" name="Google Shape;428;p19"/>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429" name="Google Shape;429;p19"/>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18</a:t>
            </a:r>
            <a:endParaRPr b="0" sz="1400" strike="noStrike">
              <a:solidFill>
                <a:srgbClr val="000000"/>
              </a:solidFill>
              <a:latin typeface="Arial"/>
              <a:ea typeface="Arial"/>
              <a:cs typeface="Arial"/>
              <a:sym typeface="Arial"/>
            </a:endParaRPr>
          </a:p>
        </p:txBody>
      </p:sp>
      <p:sp>
        <p:nvSpPr>
          <p:cNvPr id="430" name="Google Shape;430;p19"/>
          <p:cNvSpPr/>
          <p:nvPr/>
        </p:nvSpPr>
        <p:spPr>
          <a:xfrm>
            <a:off x="887040" y="4680"/>
            <a:ext cx="105663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4.3 Image Processing </a:t>
            </a:r>
            <a:endParaRPr b="0" sz="4400" strike="noStrike">
              <a:solidFill>
                <a:srgbClr val="000000"/>
              </a:solidFill>
              <a:latin typeface="Arial"/>
              <a:ea typeface="Arial"/>
              <a:cs typeface="Arial"/>
              <a:sym typeface="Arial"/>
            </a:endParaRPr>
          </a:p>
        </p:txBody>
      </p:sp>
      <p:sp>
        <p:nvSpPr>
          <p:cNvPr id="431" name="Google Shape;431;p19"/>
          <p:cNvSpPr txBox="1"/>
          <p:nvPr>
            <p:ph idx="4294967295" type="body"/>
          </p:nvPr>
        </p:nvSpPr>
        <p:spPr>
          <a:xfrm>
            <a:off x="272880" y="2253240"/>
            <a:ext cx="6485400" cy="4078080"/>
          </a:xfrm>
          <a:prstGeom prst="rect">
            <a:avLst/>
          </a:prstGeom>
          <a:noFill/>
          <a:ln>
            <a:noFill/>
          </a:ln>
        </p:spPr>
        <p:txBody>
          <a:bodyPr anchorCtr="0" anchor="t" bIns="45700" lIns="91425" spcFirstLastPara="1" rIns="91425" wrap="square" tIns="45700">
            <a:noAutofit/>
          </a:bodyPr>
          <a:lstStyle/>
          <a:p>
            <a:pPr indent="0" lvl="0" marL="228600" marR="0" rtl="0" algn="l">
              <a:lnSpc>
                <a:spcPct val="200000"/>
              </a:lnSpc>
              <a:spcBef>
                <a:spcPts val="0"/>
              </a:spcBef>
              <a:spcAft>
                <a:spcPts val="0"/>
              </a:spcAft>
              <a:buClr>
                <a:srgbClr val="000000"/>
              </a:buClr>
              <a:buSzPts val="1600"/>
              <a:buFont typeface="Arial"/>
              <a:buNone/>
            </a:pPr>
            <a:r>
              <a:rPr b="1" i="0" lang="en-GB" sz="1600" u="none" cap="none" strike="noStrike">
                <a:solidFill>
                  <a:srgbClr val="000000"/>
                </a:solidFill>
                <a:latin typeface="Open Sans"/>
                <a:ea typeface="Open Sans"/>
                <a:cs typeface="Open Sans"/>
                <a:sym typeface="Open Sans"/>
              </a:rPr>
              <a:t>Pros</a:t>
            </a:r>
            <a:endParaRPr b="0" i="0" sz="1600" u="none" cap="none" strike="noStrike">
              <a:solidFill>
                <a:srgbClr val="000000"/>
              </a:solidFill>
              <a:latin typeface="Calibri"/>
              <a:ea typeface="Calibri"/>
              <a:cs typeface="Calibri"/>
              <a:sym typeface="Calibri"/>
            </a:endParaRPr>
          </a:p>
          <a:p>
            <a:pPr indent="-228600" lvl="0" marL="228600" marR="0" rtl="0" algn="l">
              <a:lnSpc>
                <a:spcPct val="200000"/>
              </a:lnSpc>
              <a:spcBef>
                <a:spcPts val="1001"/>
              </a:spcBef>
              <a:spcAft>
                <a:spcPts val="0"/>
              </a:spcAft>
              <a:buClr>
                <a:srgbClr val="000000"/>
              </a:buClr>
              <a:buSzPts val="1600"/>
              <a:buFont typeface="Arial"/>
              <a:buChar char="•"/>
            </a:pPr>
            <a:r>
              <a:rPr b="0" i="0" lang="en-GB" sz="1600" u="none" cap="none" strike="noStrike">
                <a:solidFill>
                  <a:srgbClr val="000000"/>
                </a:solidFill>
                <a:latin typeface="Open Sans"/>
                <a:ea typeface="Open Sans"/>
                <a:cs typeface="Open Sans"/>
                <a:sym typeface="Open Sans"/>
              </a:rPr>
              <a:t>The operator does not have to worry about matching categories on the final map to field data.</a:t>
            </a:r>
            <a:endParaRPr b="0" i="0" sz="1600" u="none" cap="none" strike="noStrike">
              <a:solidFill>
                <a:srgbClr val="000000"/>
              </a:solidFill>
              <a:latin typeface="Calibri"/>
              <a:ea typeface="Calibri"/>
              <a:cs typeface="Calibri"/>
              <a:sym typeface="Calibri"/>
            </a:endParaRPr>
          </a:p>
          <a:p>
            <a:pPr indent="-228600" lvl="0" marL="228600" marR="0" rtl="0" algn="l">
              <a:lnSpc>
                <a:spcPct val="200000"/>
              </a:lnSpc>
              <a:spcBef>
                <a:spcPts val="1001"/>
              </a:spcBef>
              <a:spcAft>
                <a:spcPts val="0"/>
              </a:spcAft>
              <a:buClr>
                <a:srgbClr val="000000"/>
              </a:buClr>
              <a:buSzPts val="1600"/>
              <a:buFont typeface="Arial"/>
              <a:buChar char="•"/>
            </a:pPr>
            <a:r>
              <a:rPr b="0" i="0" lang="en-GB" sz="1600" u="none" cap="none" strike="noStrike">
                <a:solidFill>
                  <a:srgbClr val="000000"/>
                </a:solidFill>
                <a:latin typeface="Open Sans"/>
                <a:ea typeface="Open Sans"/>
                <a:cs typeface="Open Sans"/>
                <a:sym typeface="Open Sans"/>
              </a:rPr>
              <a:t>The process is completely within the control of the analyser.</a:t>
            </a:r>
            <a:endParaRPr b="0" i="0" sz="1600" u="none" cap="none" strike="noStrike">
              <a:solidFill>
                <a:srgbClr val="000000"/>
              </a:solidFill>
              <a:latin typeface="Calibri"/>
              <a:ea typeface="Calibri"/>
              <a:cs typeface="Calibri"/>
              <a:sym typeface="Calibri"/>
            </a:endParaRPr>
          </a:p>
          <a:p>
            <a:pPr indent="-228600" lvl="0" marL="228600" marR="0" rtl="0" algn="l">
              <a:lnSpc>
                <a:spcPct val="200000"/>
              </a:lnSpc>
              <a:spcBef>
                <a:spcPts val="1001"/>
              </a:spcBef>
              <a:spcAft>
                <a:spcPts val="0"/>
              </a:spcAft>
              <a:buClr>
                <a:srgbClr val="000000"/>
              </a:buClr>
              <a:buSzPts val="1600"/>
              <a:buFont typeface="Arial"/>
              <a:buChar char="•"/>
            </a:pPr>
            <a:r>
              <a:rPr b="0" i="0" lang="en-GB" sz="1600" u="none" cap="none" strike="noStrike">
                <a:solidFill>
                  <a:srgbClr val="000000"/>
                </a:solidFill>
                <a:latin typeface="Open Sans"/>
                <a:ea typeface="Open Sans"/>
                <a:cs typeface="Open Sans"/>
                <a:sym typeface="Open Sans"/>
              </a:rPr>
              <a:t>Specific sections of known identity are linked to processing.</a:t>
            </a:r>
            <a:endParaRPr b="0" i="0" sz="1600" u="none" cap="none" strike="noStrike">
              <a:solidFill>
                <a:srgbClr val="000000"/>
              </a:solidFill>
              <a:latin typeface="Calibri"/>
              <a:ea typeface="Calibri"/>
              <a:cs typeface="Calibri"/>
              <a:sym typeface="Calibri"/>
            </a:endParaRPr>
          </a:p>
          <a:p>
            <a:pPr indent="-228600" lvl="0" marL="228600" marR="0" rtl="0" algn="l">
              <a:lnSpc>
                <a:spcPct val="200000"/>
              </a:lnSpc>
              <a:spcBef>
                <a:spcPts val="1001"/>
              </a:spcBef>
              <a:spcAft>
                <a:spcPts val="0"/>
              </a:spcAft>
              <a:buClr>
                <a:srgbClr val="000000"/>
              </a:buClr>
              <a:buSzPts val="1600"/>
              <a:buFont typeface="Arial"/>
              <a:buChar char="•"/>
            </a:pPr>
            <a:r>
              <a:rPr b="0" i="0" lang="en-GB" sz="1600" u="none" cap="none" strike="noStrike">
                <a:solidFill>
                  <a:srgbClr val="000000"/>
                </a:solidFill>
                <a:latin typeface="Open Sans"/>
                <a:ea typeface="Open Sans"/>
                <a:cs typeface="Open Sans"/>
                <a:sym typeface="Open Sans"/>
              </a:rPr>
              <a:t>The class is defined by the Analyst</a:t>
            </a:r>
            <a:endParaRPr b="0" i="0" sz="1600" u="none" cap="none" strike="noStrike">
              <a:solidFill>
                <a:srgbClr val="000000"/>
              </a:solidFill>
              <a:latin typeface="Calibri"/>
              <a:ea typeface="Calibri"/>
              <a:cs typeface="Calibri"/>
              <a:sym typeface="Calibri"/>
            </a:endParaRPr>
          </a:p>
        </p:txBody>
      </p:sp>
      <p:sp>
        <p:nvSpPr>
          <p:cNvPr id="432" name="Google Shape;432;p19"/>
          <p:cNvSpPr/>
          <p:nvPr/>
        </p:nvSpPr>
        <p:spPr>
          <a:xfrm>
            <a:off x="887040" y="1806840"/>
            <a:ext cx="955908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Pros and Cons of Supervised Image Classification</a:t>
            </a:r>
            <a:endParaRPr b="0" sz="2000" strike="noStrike">
              <a:solidFill>
                <a:srgbClr val="000000"/>
              </a:solidFill>
              <a:latin typeface="Arial"/>
              <a:ea typeface="Arial"/>
              <a:cs typeface="Arial"/>
              <a:sym typeface="Arial"/>
            </a:endParaRPr>
          </a:p>
        </p:txBody>
      </p:sp>
      <p:sp>
        <p:nvSpPr>
          <p:cNvPr id="433" name="Google Shape;433;p19"/>
          <p:cNvSpPr/>
          <p:nvPr/>
        </p:nvSpPr>
        <p:spPr>
          <a:xfrm>
            <a:off x="1139040" y="6012720"/>
            <a:ext cx="10568880" cy="27216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Read More: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Image Classification Techniques in Remote Sensing</a:t>
            </a:r>
            <a:r>
              <a:rPr b="0" i="1" lang="en-GB" sz="1200" strike="noStrike">
                <a:solidFill>
                  <a:srgbClr val="000000"/>
                </a:solidFill>
                <a:latin typeface="Open Sans"/>
                <a:ea typeface="Open Sans"/>
                <a:cs typeface="Open Sans"/>
                <a:sym typeface="Open Sans"/>
              </a:rPr>
              <a:t> and</a:t>
            </a:r>
            <a:r>
              <a:rPr b="0" i="1" lang="en-GB" sz="1200" u="sng" strike="noStrike">
                <a:solidFill>
                  <a:srgbClr val="0563C1"/>
                </a:solidFill>
                <a:latin typeface="Open Sans"/>
                <a:ea typeface="Open Sans"/>
                <a:cs typeface="Open Sans"/>
                <a:sym typeface="Open Sans"/>
                <a:hlinkClick r:id="rId5">
                  <a:extLst>
                    <a:ext uri="{A12FA001-AC4F-418D-AE19-62706E023703}">
                      <ahyp:hlinkClr val="tx"/>
                    </a:ext>
                  </a:extLst>
                </a:hlinkClick>
              </a:rPr>
              <a:t> The Rise of Machine Learning (ML): How to Use Artificial Intelligence in GIS</a:t>
            </a:r>
            <a:endParaRPr b="0" sz="1200" strike="noStrike">
              <a:solidFill>
                <a:srgbClr val="000000"/>
              </a:solidFill>
              <a:latin typeface="Arial"/>
              <a:ea typeface="Arial"/>
              <a:cs typeface="Arial"/>
              <a:sym typeface="Arial"/>
            </a:endParaRPr>
          </a:p>
        </p:txBody>
      </p:sp>
      <p:sp>
        <p:nvSpPr>
          <p:cNvPr id="434" name="Google Shape;434;p19"/>
          <p:cNvSpPr/>
          <p:nvPr/>
        </p:nvSpPr>
        <p:spPr>
          <a:xfrm>
            <a:off x="6758640" y="2253240"/>
            <a:ext cx="4949280" cy="3496680"/>
          </a:xfrm>
          <a:prstGeom prst="rect">
            <a:avLst/>
          </a:prstGeom>
          <a:noFill/>
          <a:ln>
            <a:noFill/>
          </a:ln>
        </p:spPr>
        <p:txBody>
          <a:bodyPr anchorCtr="0" anchor="t" bIns="45000" lIns="90000" spcFirstLastPara="1" rIns="90000" wrap="square" tIns="45000">
            <a:spAutoFit/>
          </a:bodyPr>
          <a:lstStyle/>
          <a:p>
            <a:pPr indent="0" lvl="0" marL="0" marR="0" rtl="0" algn="l">
              <a:lnSpc>
                <a:spcPct val="200000"/>
              </a:lnSpc>
              <a:spcBef>
                <a:spcPts val="0"/>
              </a:spcBef>
              <a:spcAft>
                <a:spcPts val="0"/>
              </a:spcAft>
              <a:buNone/>
            </a:pPr>
            <a:r>
              <a:rPr b="1" lang="en-GB" sz="1600" strike="noStrike">
                <a:solidFill>
                  <a:srgbClr val="000000"/>
                </a:solidFill>
                <a:latin typeface="Open Sans"/>
                <a:ea typeface="Open Sans"/>
                <a:cs typeface="Open Sans"/>
                <a:sym typeface="Open Sans"/>
              </a:rPr>
              <a:t>Cons</a:t>
            </a:r>
            <a:endParaRPr b="0" sz="1600" strike="noStrike">
              <a:solidFill>
                <a:srgbClr val="000000"/>
              </a:solidFill>
              <a:latin typeface="Arial"/>
              <a:ea typeface="Arial"/>
              <a:cs typeface="Arial"/>
              <a:sym typeface="Arial"/>
            </a:endParaRPr>
          </a:p>
          <a:p>
            <a:pPr indent="-285840" lvl="0" marL="285840" marR="0" rtl="0" algn="l">
              <a:lnSpc>
                <a:spcPct val="200000"/>
              </a:lnSpc>
              <a:spcBef>
                <a:spcPts val="0"/>
              </a:spcBef>
              <a:spcAft>
                <a:spcPts val="0"/>
              </a:spcAft>
              <a:buClr>
                <a:srgbClr val="000000"/>
              </a:buClr>
              <a:buSzPts val="1600"/>
              <a:buFont typeface="Arial"/>
              <a:buChar char="•"/>
            </a:pPr>
            <a:r>
              <a:rPr b="0" lang="en-GB" sz="1600" strike="noStrike">
                <a:solidFill>
                  <a:srgbClr val="000000"/>
                </a:solidFill>
                <a:latin typeface="Open Sans"/>
                <a:ea typeface="Open Sans"/>
                <a:cs typeface="Open Sans"/>
                <a:sym typeface="Open Sans"/>
              </a:rPr>
              <a:t>Gathering training for the different classes is very difficult and time-consuming</a:t>
            </a:r>
            <a:endParaRPr b="0" sz="1600" strike="noStrike">
              <a:solidFill>
                <a:srgbClr val="000000"/>
              </a:solidFill>
              <a:latin typeface="Arial"/>
              <a:ea typeface="Arial"/>
              <a:cs typeface="Arial"/>
              <a:sym typeface="Arial"/>
            </a:endParaRPr>
          </a:p>
          <a:p>
            <a:pPr indent="-285840" lvl="0" marL="285840" marR="0" rtl="0" algn="l">
              <a:lnSpc>
                <a:spcPct val="200000"/>
              </a:lnSpc>
              <a:spcBef>
                <a:spcPts val="0"/>
              </a:spcBef>
              <a:spcAft>
                <a:spcPts val="0"/>
              </a:spcAft>
              <a:buClr>
                <a:srgbClr val="000000"/>
              </a:buClr>
              <a:buSzPts val="1600"/>
              <a:buFont typeface="Arial"/>
              <a:buChar char="•"/>
            </a:pPr>
            <a:r>
              <a:rPr b="0" lang="en-GB" sz="1600" strike="noStrike">
                <a:solidFill>
                  <a:srgbClr val="000000"/>
                </a:solidFill>
                <a:latin typeface="Open Sans"/>
                <a:ea typeface="Open Sans"/>
                <a:cs typeface="Open Sans"/>
                <a:sym typeface="Open Sans"/>
              </a:rPr>
              <a:t>The unrepresented place in training data is difficult to recognize</a:t>
            </a:r>
            <a:endParaRPr b="0" sz="1600" strike="noStrike">
              <a:solidFill>
                <a:srgbClr val="000000"/>
              </a:solidFill>
              <a:latin typeface="Arial"/>
              <a:ea typeface="Arial"/>
              <a:cs typeface="Arial"/>
              <a:sym typeface="Arial"/>
            </a:endParaRPr>
          </a:p>
          <a:p>
            <a:pPr indent="-285840" lvl="0" marL="285840" marR="0" rtl="0" algn="l">
              <a:lnSpc>
                <a:spcPct val="200000"/>
              </a:lnSpc>
              <a:spcBef>
                <a:spcPts val="0"/>
              </a:spcBef>
              <a:spcAft>
                <a:spcPts val="0"/>
              </a:spcAft>
              <a:buClr>
                <a:srgbClr val="000000"/>
              </a:buClr>
              <a:buSzPts val="1600"/>
              <a:buFont typeface="Arial"/>
              <a:buChar char="•"/>
            </a:pPr>
            <a:r>
              <a:rPr b="0" lang="en-GB" sz="1600" strike="noStrike">
                <a:solidFill>
                  <a:srgbClr val="000000"/>
                </a:solidFill>
                <a:latin typeface="Open Sans"/>
                <a:ea typeface="Open Sans"/>
                <a:cs typeface="Open Sans"/>
                <a:sym typeface="Open Sans"/>
              </a:rPr>
              <a:t>It needs a very clear training process</a:t>
            </a:r>
            <a:endParaRPr b="0" sz="1600" strike="noStrike">
              <a:solidFill>
                <a:srgbClr val="000000"/>
              </a:solidFill>
              <a:latin typeface="Arial"/>
              <a:ea typeface="Arial"/>
              <a:cs typeface="Arial"/>
              <a:sym typeface="Arial"/>
            </a:endParaRPr>
          </a:p>
          <a:p>
            <a:pPr indent="-285840" lvl="0" marL="285840" marR="0" rtl="0" algn="l">
              <a:lnSpc>
                <a:spcPct val="200000"/>
              </a:lnSpc>
              <a:spcBef>
                <a:spcPts val="0"/>
              </a:spcBef>
              <a:spcAft>
                <a:spcPts val="0"/>
              </a:spcAft>
              <a:buClr>
                <a:srgbClr val="000000"/>
              </a:buClr>
              <a:buSzPts val="1600"/>
              <a:buFont typeface="Arial"/>
              <a:buChar char="•"/>
            </a:pPr>
            <a:r>
              <a:rPr b="0" lang="en-GB" sz="1600" strike="noStrike">
                <a:solidFill>
                  <a:srgbClr val="000000"/>
                </a:solidFill>
                <a:latin typeface="Open Sans"/>
                <a:ea typeface="Open Sans"/>
                <a:cs typeface="Open Sans"/>
                <a:sym typeface="Open Sans"/>
              </a:rPr>
              <a:t>It requires a labelled data set</a:t>
            </a:r>
            <a:endParaRPr b="0" sz="16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descr="Graphical user interface, sunburst chart&#10;&#10;Description automatically generated" id="205" name="Google Shape;205;p2"/>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06" name="Google Shape;206;p2"/>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a:t>
            </a:r>
            <a:endParaRPr b="0" sz="1400" strike="noStrike">
              <a:solidFill>
                <a:srgbClr val="000000"/>
              </a:solidFill>
              <a:latin typeface="Arial"/>
              <a:ea typeface="Arial"/>
              <a:cs typeface="Arial"/>
              <a:sym typeface="Arial"/>
            </a:endParaRPr>
          </a:p>
        </p:txBody>
      </p:sp>
      <p:sp>
        <p:nvSpPr>
          <p:cNvPr id="207" name="Google Shape;207;p2"/>
          <p:cNvSpPr/>
          <p:nvPr/>
        </p:nvSpPr>
        <p:spPr>
          <a:xfrm>
            <a:off x="887040" y="4680"/>
            <a:ext cx="765108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Learning Outcome</a:t>
            </a:r>
            <a:endParaRPr b="0" sz="4400" strike="noStrike">
              <a:solidFill>
                <a:srgbClr val="000000"/>
              </a:solidFill>
              <a:latin typeface="Arial"/>
              <a:ea typeface="Arial"/>
              <a:cs typeface="Arial"/>
              <a:sym typeface="Arial"/>
            </a:endParaRPr>
          </a:p>
        </p:txBody>
      </p:sp>
      <p:sp>
        <p:nvSpPr>
          <p:cNvPr id="208" name="Google Shape;208;p2"/>
          <p:cNvSpPr txBox="1"/>
          <p:nvPr>
            <p:ph idx="4294967295" type="body"/>
          </p:nvPr>
        </p:nvSpPr>
        <p:spPr>
          <a:xfrm>
            <a:off x="299520" y="1625040"/>
            <a:ext cx="3799800" cy="4401000"/>
          </a:xfrm>
          <a:prstGeom prst="rect">
            <a:avLst/>
          </a:prstGeom>
          <a:noFill/>
          <a:ln>
            <a:noFill/>
          </a:ln>
        </p:spPr>
        <p:txBody>
          <a:bodyPr anchorCtr="0" anchor="t" bIns="45700" lIns="91425" spcFirstLastPara="1" rIns="91425" wrap="square" tIns="45700">
            <a:noAutofit/>
          </a:bodyPr>
          <a:lstStyle/>
          <a:p>
            <a:pPr indent="0" lvl="0" marL="228600" marR="0" rtl="0" algn="l">
              <a:lnSpc>
                <a:spcPct val="90000"/>
              </a:lnSpc>
              <a:spcBef>
                <a:spcPts val="0"/>
              </a:spcBef>
              <a:spcAft>
                <a:spcPts val="0"/>
              </a:spcAft>
              <a:buClr>
                <a:srgbClr val="9CC2E5"/>
              </a:buClr>
              <a:buSzPts val="1400"/>
              <a:buFont typeface="Arial"/>
              <a:buNone/>
            </a:pPr>
            <a:r>
              <a:rPr b="1" i="0" lang="en-GB" sz="1400" u="none" cap="none" strike="noStrike">
                <a:solidFill>
                  <a:srgbClr val="9CC2E5"/>
                </a:solidFill>
                <a:latin typeface="Open Sans"/>
                <a:ea typeface="Open Sans"/>
                <a:cs typeface="Open Sans"/>
                <a:sym typeface="Open Sans"/>
              </a:rPr>
              <a:t>About Lecture</a:t>
            </a:r>
            <a:endParaRPr b="0" i="0" sz="1400" u="none" cap="none" strike="noStrike">
              <a:solidFill>
                <a:srgbClr val="000000"/>
              </a:solidFill>
              <a:latin typeface="Calibri"/>
              <a:ea typeface="Calibri"/>
              <a:cs typeface="Calibri"/>
              <a:sym typeface="Calibri"/>
            </a:endParaRPr>
          </a:p>
          <a:p>
            <a:pPr indent="0" lvl="0" marL="228600" marR="0" rtl="0" algn="l">
              <a:lnSpc>
                <a:spcPct val="90000"/>
              </a:lnSpc>
              <a:spcBef>
                <a:spcPts val="1001"/>
              </a:spcBef>
              <a:spcAft>
                <a:spcPts val="0"/>
              </a:spcAft>
              <a:buClr>
                <a:srgbClr val="000000"/>
              </a:buClr>
              <a:buSzPts val="1400"/>
              <a:buFont typeface="Arial"/>
              <a:buNone/>
            </a:pPr>
            <a:r>
              <a:rPr b="0" i="0" lang="en-GB" sz="1400" u="none" cap="none" strike="noStrike">
                <a:solidFill>
                  <a:srgbClr val="000000"/>
                </a:solidFill>
                <a:latin typeface="Open Sans"/>
                <a:ea typeface="Open Sans"/>
                <a:cs typeface="Open Sans"/>
                <a:sym typeface="Open Sans"/>
              </a:rPr>
              <a:t>The lecture will cover the following themes: </a:t>
            </a:r>
            <a:endParaRPr b="0" i="0" sz="1400" u="none" cap="none" strike="noStrike">
              <a:solidFill>
                <a:srgbClr val="000000"/>
              </a:solidFill>
              <a:latin typeface="Calibri"/>
              <a:ea typeface="Calibri"/>
              <a:cs typeface="Calibri"/>
              <a:sym typeface="Calibri"/>
            </a:endParaRPr>
          </a:p>
          <a:p>
            <a:pPr indent="-228600" lvl="0" marL="228600" marR="0" rtl="0" algn="l">
              <a:lnSpc>
                <a:spcPct val="90000"/>
              </a:lnSpc>
              <a:spcBef>
                <a:spcPts val="1001"/>
              </a:spcBef>
              <a:spcAft>
                <a:spcPts val="0"/>
              </a:spcAft>
              <a:buClr>
                <a:srgbClr val="000000"/>
              </a:buClr>
              <a:buSzPts val="1400"/>
              <a:buFont typeface="Arial"/>
              <a:buChar char="•"/>
            </a:pPr>
            <a:r>
              <a:rPr b="0" i="0" lang="en-GB" sz="1400" u="none" cap="none" strike="noStrike">
                <a:solidFill>
                  <a:srgbClr val="000000"/>
                </a:solidFill>
                <a:latin typeface="Open Sans"/>
                <a:ea typeface="Open Sans"/>
                <a:cs typeface="Open Sans"/>
                <a:sym typeface="Open Sans"/>
              </a:rPr>
              <a:t>Importance of accuracy and reliable data collection methods</a:t>
            </a:r>
            <a:endParaRPr b="0" i="0" sz="1400" u="none" cap="none" strike="noStrike">
              <a:solidFill>
                <a:srgbClr val="000000"/>
              </a:solidFill>
              <a:latin typeface="Calibri"/>
              <a:ea typeface="Calibri"/>
              <a:cs typeface="Calibri"/>
              <a:sym typeface="Calibri"/>
            </a:endParaRPr>
          </a:p>
          <a:p>
            <a:pPr indent="-228600" lvl="0" marL="228600" marR="0" rtl="0" algn="l">
              <a:lnSpc>
                <a:spcPct val="90000"/>
              </a:lnSpc>
              <a:spcBef>
                <a:spcPts val="1001"/>
              </a:spcBef>
              <a:spcAft>
                <a:spcPts val="0"/>
              </a:spcAft>
              <a:buClr>
                <a:srgbClr val="000000"/>
              </a:buClr>
              <a:buSzPts val="1400"/>
              <a:buFont typeface="Arial"/>
              <a:buChar char="•"/>
            </a:pPr>
            <a:r>
              <a:rPr b="0" i="0" lang="en-GB" sz="1400" u="none" cap="none" strike="noStrike">
                <a:solidFill>
                  <a:srgbClr val="000000"/>
                </a:solidFill>
                <a:latin typeface="Open Sans"/>
                <a:ea typeface="Open Sans"/>
                <a:cs typeface="Open Sans"/>
                <a:sym typeface="Open Sans"/>
              </a:rPr>
              <a:t>Overview of GIS data collection methods and principles</a:t>
            </a:r>
            <a:endParaRPr b="0" i="0" sz="1400" u="none" cap="none" strike="noStrike">
              <a:solidFill>
                <a:srgbClr val="000000"/>
              </a:solidFill>
              <a:latin typeface="Calibri"/>
              <a:ea typeface="Calibri"/>
              <a:cs typeface="Calibri"/>
              <a:sym typeface="Calibri"/>
            </a:endParaRPr>
          </a:p>
          <a:p>
            <a:pPr indent="-228600" lvl="0" marL="228600" marR="0" rtl="0" algn="l">
              <a:lnSpc>
                <a:spcPct val="90000"/>
              </a:lnSpc>
              <a:spcBef>
                <a:spcPts val="1001"/>
              </a:spcBef>
              <a:spcAft>
                <a:spcPts val="0"/>
              </a:spcAft>
              <a:buClr>
                <a:srgbClr val="000000"/>
              </a:buClr>
              <a:buSzPts val="1400"/>
              <a:buFont typeface="Arial"/>
              <a:buChar char="•"/>
            </a:pPr>
            <a:r>
              <a:rPr b="0" i="0" lang="en-GB" sz="1400" u="none" cap="none" strike="noStrike">
                <a:solidFill>
                  <a:srgbClr val="000000"/>
                </a:solidFill>
                <a:latin typeface="Open Sans"/>
                <a:ea typeface="Open Sans"/>
                <a:cs typeface="Open Sans"/>
                <a:sym typeface="Open Sans"/>
              </a:rPr>
              <a:t>Overview of the capturing data in a GIS and using mobile applications</a:t>
            </a:r>
            <a:endParaRPr b="0" i="0" sz="1400" u="none" cap="none" strike="noStrike">
              <a:solidFill>
                <a:srgbClr val="000000"/>
              </a:solidFill>
              <a:latin typeface="Calibri"/>
              <a:ea typeface="Calibri"/>
              <a:cs typeface="Calibri"/>
              <a:sym typeface="Calibri"/>
            </a:endParaRPr>
          </a:p>
          <a:p>
            <a:pPr indent="-228600" lvl="0" marL="228600" marR="0" rtl="0" algn="l">
              <a:lnSpc>
                <a:spcPct val="90000"/>
              </a:lnSpc>
              <a:spcBef>
                <a:spcPts val="1001"/>
              </a:spcBef>
              <a:spcAft>
                <a:spcPts val="0"/>
              </a:spcAft>
              <a:buClr>
                <a:srgbClr val="000000"/>
              </a:buClr>
              <a:buSzPts val="1400"/>
              <a:buFont typeface="Arial"/>
              <a:buChar char="•"/>
            </a:pPr>
            <a:r>
              <a:rPr b="0" i="0" lang="en-GB" sz="1400" u="none" cap="none" strike="noStrike">
                <a:solidFill>
                  <a:srgbClr val="000000"/>
                </a:solidFill>
                <a:latin typeface="Open Sans"/>
                <a:ea typeface="Open Sans"/>
                <a:cs typeface="Open Sans"/>
                <a:sym typeface="Open Sans"/>
              </a:rPr>
              <a:t>An overview of the different image processing methods, pros, and cons and available software used to process imagery</a:t>
            </a:r>
            <a:endParaRPr b="0" i="0" sz="1400" u="none" cap="none" strike="noStrike">
              <a:solidFill>
                <a:srgbClr val="000000"/>
              </a:solidFill>
              <a:latin typeface="Calibri"/>
              <a:ea typeface="Calibri"/>
              <a:cs typeface="Calibri"/>
              <a:sym typeface="Calibri"/>
            </a:endParaRPr>
          </a:p>
          <a:p>
            <a:pPr indent="-228600" lvl="0" marL="228600" marR="0" rtl="0" algn="l">
              <a:lnSpc>
                <a:spcPct val="90000"/>
              </a:lnSpc>
              <a:spcBef>
                <a:spcPts val="1001"/>
              </a:spcBef>
              <a:spcAft>
                <a:spcPts val="0"/>
              </a:spcAft>
              <a:buClr>
                <a:srgbClr val="000000"/>
              </a:buClr>
              <a:buSzPts val="1400"/>
              <a:buFont typeface="Arial"/>
              <a:buChar char="•"/>
            </a:pPr>
            <a:r>
              <a:rPr b="0" i="0" lang="en-GB" sz="1400" u="none" cap="none" strike="noStrike">
                <a:solidFill>
                  <a:srgbClr val="000000"/>
                </a:solidFill>
                <a:latin typeface="Open Sans"/>
                <a:ea typeface="Open Sans"/>
                <a:cs typeface="Open Sans"/>
                <a:sym typeface="Open Sans"/>
              </a:rPr>
              <a:t>Exploring APIs and third-party courses</a:t>
            </a:r>
            <a:endParaRPr b="0" i="0" sz="1400" u="none" cap="none" strike="noStrike">
              <a:solidFill>
                <a:srgbClr val="000000"/>
              </a:solidFill>
              <a:latin typeface="Calibri"/>
              <a:ea typeface="Calibri"/>
              <a:cs typeface="Calibri"/>
              <a:sym typeface="Calibri"/>
            </a:endParaRPr>
          </a:p>
          <a:p>
            <a:pPr indent="-228600" lvl="0" marL="228600" marR="0" rtl="0" algn="l">
              <a:lnSpc>
                <a:spcPct val="90000"/>
              </a:lnSpc>
              <a:spcBef>
                <a:spcPts val="1001"/>
              </a:spcBef>
              <a:spcAft>
                <a:spcPts val="0"/>
              </a:spcAft>
              <a:buClr>
                <a:srgbClr val="000000"/>
              </a:buClr>
              <a:buSzPts val="1400"/>
              <a:buFont typeface="Arial"/>
              <a:buChar char="•"/>
            </a:pPr>
            <a:r>
              <a:rPr b="0" i="0" lang="en-GB" sz="1400" u="none" cap="none" strike="noStrike">
                <a:solidFill>
                  <a:srgbClr val="000000"/>
                </a:solidFill>
                <a:latin typeface="Open Sans"/>
                <a:ea typeface="Open Sans"/>
                <a:cs typeface="Open Sans"/>
                <a:sym typeface="Open Sans"/>
              </a:rPr>
              <a:t>Brief look at the different sensors available and the IoTs in GIS</a:t>
            </a:r>
            <a:endParaRPr b="0" i="0" sz="1400" u="none" cap="none" strike="noStrike">
              <a:solidFill>
                <a:srgbClr val="000000"/>
              </a:solidFill>
              <a:latin typeface="Calibri"/>
              <a:ea typeface="Calibri"/>
              <a:cs typeface="Calibri"/>
              <a:sym typeface="Calibri"/>
            </a:endParaRPr>
          </a:p>
          <a:p>
            <a:pPr indent="0" lvl="0" marL="228600" marR="0" rtl="0" algn="l">
              <a:lnSpc>
                <a:spcPct val="90000"/>
              </a:lnSpc>
              <a:spcBef>
                <a:spcPts val="1001"/>
              </a:spcBef>
              <a:spcAft>
                <a:spcPts val="0"/>
              </a:spcAft>
              <a:buClr>
                <a:schemeClr val="dk1"/>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09" name="Google Shape;209;p2"/>
          <p:cNvSpPr/>
          <p:nvPr/>
        </p:nvSpPr>
        <p:spPr>
          <a:xfrm>
            <a:off x="8092440" y="1625040"/>
            <a:ext cx="3568680" cy="413892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1400" strike="noStrike">
                <a:solidFill>
                  <a:srgbClr val="000000"/>
                </a:solidFill>
                <a:latin typeface="Open Sans"/>
                <a:ea typeface="Open Sans"/>
                <a:cs typeface="Open Sans"/>
                <a:sym typeface="Open Sans"/>
              </a:rPr>
              <a:t>1.3 Image Processing </a:t>
            </a:r>
            <a:endParaRPr b="0" sz="14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GB" sz="1400" strike="noStrike">
                <a:solidFill>
                  <a:srgbClr val="000000"/>
                </a:solidFill>
                <a:latin typeface="Open Sans"/>
                <a:ea typeface="Open Sans"/>
                <a:cs typeface="Open Sans"/>
                <a:sym typeface="Open Sans"/>
              </a:rPr>
              <a:t>In this lesson, you will learn about the various types of image processes, platforms that support the various processes and the pros and cons of the various software used to process an image.</a:t>
            </a:r>
            <a:endParaRPr b="0" sz="14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4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en-GB" sz="1400" strike="noStrike">
                <a:solidFill>
                  <a:srgbClr val="000000"/>
                </a:solidFill>
                <a:latin typeface="Open Sans"/>
                <a:ea typeface="Open Sans"/>
                <a:cs typeface="Open Sans"/>
                <a:sym typeface="Open Sans"/>
              </a:rPr>
              <a:t>1.4 Sensors and Internet Of Things (IoTs)</a:t>
            </a:r>
            <a:endParaRPr b="0" sz="14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GB" sz="1400" strike="noStrike">
                <a:solidFill>
                  <a:srgbClr val="000000"/>
                </a:solidFill>
                <a:latin typeface="Open Sans"/>
                <a:ea typeface="Open Sans"/>
                <a:cs typeface="Open Sans"/>
                <a:sym typeface="Open Sans"/>
              </a:rPr>
              <a:t>This will be a brief introduction to sensors, how they work, their roles and pros and cons.</a:t>
            </a:r>
            <a:endParaRPr b="0" sz="14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GB" sz="1400" strike="noStrike">
                <a:solidFill>
                  <a:srgbClr val="000000"/>
                </a:solidFill>
                <a:latin typeface="Open Sans"/>
                <a:ea typeface="Open Sans"/>
                <a:cs typeface="Open Sans"/>
                <a:sym typeface="Open Sans"/>
              </a:rPr>
              <a:t>APIs and Other Third-Party Sources in GIS Data Collection - discussing what APIs are and how they are used in GIS</a:t>
            </a:r>
            <a:endParaRPr b="0" sz="14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4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en-GB" sz="1400" strike="noStrike">
                <a:solidFill>
                  <a:srgbClr val="000000"/>
                </a:solidFill>
                <a:latin typeface="Open Sans"/>
                <a:ea typeface="Open Sans"/>
                <a:cs typeface="Open Sans"/>
                <a:sym typeface="Open Sans"/>
              </a:rPr>
              <a:t>Lecture Recording: </a:t>
            </a:r>
            <a:r>
              <a:rPr b="0" lang="en-GB" sz="1400" u="sng" strike="noStrike">
                <a:solidFill>
                  <a:srgbClr val="0563C1"/>
                </a:solidFill>
                <a:latin typeface="Open Sans"/>
                <a:ea typeface="Open Sans"/>
                <a:cs typeface="Open Sans"/>
                <a:sym typeface="Open Sans"/>
                <a:hlinkClick r:id="rId4">
                  <a:extLst>
                    <a:ext uri="{A12FA001-AC4F-418D-AE19-62706E023703}">
                      <ahyp:hlinkClr val="tx"/>
                    </a:ext>
                  </a:extLst>
                </a:hlinkClick>
              </a:rPr>
              <a:t>https://youtu.be/qNi2X5nt__g</a:t>
            </a:r>
            <a:r>
              <a:rPr b="0" lang="en-GB" sz="1400" strike="noStrike">
                <a:solidFill>
                  <a:srgbClr val="000000"/>
                </a:solidFill>
                <a:latin typeface="Open Sans"/>
                <a:ea typeface="Open Sans"/>
                <a:cs typeface="Open Sans"/>
                <a:sym typeface="Open Sans"/>
              </a:rPr>
              <a:t> </a:t>
            </a:r>
            <a:endParaRPr b="0" sz="1400" strike="noStrike">
              <a:solidFill>
                <a:srgbClr val="000000"/>
              </a:solidFill>
              <a:latin typeface="Arial"/>
              <a:ea typeface="Arial"/>
              <a:cs typeface="Arial"/>
              <a:sym typeface="Arial"/>
            </a:endParaRPr>
          </a:p>
        </p:txBody>
      </p:sp>
      <p:sp>
        <p:nvSpPr>
          <p:cNvPr id="210" name="Google Shape;210;p2"/>
          <p:cNvSpPr/>
          <p:nvPr/>
        </p:nvSpPr>
        <p:spPr>
          <a:xfrm>
            <a:off x="4386960" y="1625040"/>
            <a:ext cx="3417480" cy="435204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1400" strike="noStrike">
                <a:solidFill>
                  <a:srgbClr val="9CC2E5"/>
                </a:solidFill>
                <a:latin typeface="Open Sans"/>
                <a:ea typeface="Open Sans"/>
                <a:cs typeface="Open Sans"/>
                <a:sym typeface="Open Sans"/>
              </a:rPr>
              <a:t>Topics Covered</a:t>
            </a:r>
            <a:endParaRPr b="0" sz="14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GB" sz="1400" strike="noStrike">
                <a:solidFill>
                  <a:srgbClr val="000000"/>
                </a:solidFill>
                <a:latin typeface="Open Sans"/>
                <a:ea typeface="Open Sans"/>
                <a:cs typeface="Open Sans"/>
                <a:sym typeface="Open Sans"/>
              </a:rPr>
              <a:t>The following topics will be covered during the lecture:</a:t>
            </a:r>
            <a:endParaRPr b="0" sz="14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4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en-GB" sz="1400" strike="noStrike">
                <a:solidFill>
                  <a:srgbClr val="000000"/>
                </a:solidFill>
                <a:latin typeface="Open Sans"/>
                <a:ea typeface="Open Sans"/>
                <a:cs typeface="Open Sans"/>
                <a:sym typeface="Open Sans"/>
              </a:rPr>
              <a:t>1.1 On-Screen Data Capturing </a:t>
            </a:r>
            <a:endParaRPr b="0" sz="14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GB" sz="1400" strike="noStrike">
                <a:solidFill>
                  <a:srgbClr val="000000"/>
                </a:solidFill>
                <a:latin typeface="Open Sans"/>
                <a:ea typeface="Open Sans"/>
                <a:cs typeface="Open Sans"/>
                <a:sym typeface="Open Sans"/>
              </a:rPr>
              <a:t>You will learn about the commonly used on-screen capturing methods, i.e. digitising. You will learn the advantages and disadvantages of using on-screen data capturing.</a:t>
            </a:r>
            <a:endParaRPr b="0" sz="14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4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lang="en-GB" sz="1400" strike="noStrike">
                <a:solidFill>
                  <a:srgbClr val="000000"/>
                </a:solidFill>
                <a:latin typeface="Open Sans"/>
                <a:ea typeface="Open Sans"/>
                <a:cs typeface="Open Sans"/>
                <a:sym typeface="Open Sans"/>
              </a:rPr>
              <a:t>1.2 Field Data Capture </a:t>
            </a:r>
            <a:endParaRPr b="0" sz="14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lang="en-GB" sz="1400" strike="noStrike">
                <a:solidFill>
                  <a:srgbClr val="000000"/>
                </a:solidFill>
                <a:latin typeface="Open Sans"/>
                <a:ea typeface="Open Sans"/>
                <a:cs typeface="Open Sans"/>
                <a:sym typeface="Open Sans"/>
              </a:rPr>
              <a:t> We will be exploring the various field data-capturing applications:</a:t>
            </a:r>
            <a:endParaRPr b="0" sz="1400"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0" sz="1400" strike="noStrike">
              <a:solidFill>
                <a:srgbClr val="000000"/>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400"/>
              <a:buFont typeface="Arial"/>
              <a:buChar char="•"/>
            </a:pPr>
            <a:r>
              <a:rPr b="0" lang="en-GB" sz="1400" strike="noStrike">
                <a:solidFill>
                  <a:srgbClr val="000000"/>
                </a:solidFill>
                <a:latin typeface="Open Sans"/>
                <a:ea typeface="Open Sans"/>
                <a:cs typeface="Open Sans"/>
                <a:sym typeface="Open Sans"/>
              </a:rPr>
              <a:t>Where to access them</a:t>
            </a:r>
            <a:endParaRPr b="0" sz="1400" strike="noStrike">
              <a:solidFill>
                <a:srgbClr val="000000"/>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400"/>
              <a:buFont typeface="Arial"/>
              <a:buChar char="•"/>
            </a:pPr>
            <a:r>
              <a:rPr b="0" lang="en-GB" sz="1400" strike="noStrike">
                <a:solidFill>
                  <a:srgbClr val="000000"/>
                </a:solidFill>
                <a:latin typeface="Open Sans"/>
                <a:ea typeface="Open Sans"/>
                <a:cs typeface="Open Sans"/>
                <a:sym typeface="Open Sans"/>
              </a:rPr>
              <a:t>How they work</a:t>
            </a:r>
            <a:endParaRPr b="0" sz="1400" strike="noStrike">
              <a:solidFill>
                <a:srgbClr val="000000"/>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400"/>
              <a:buFont typeface="Arial"/>
              <a:buChar char="•"/>
            </a:pPr>
            <a:r>
              <a:rPr b="0" lang="en-GB" sz="1400" strike="noStrike">
                <a:solidFill>
                  <a:srgbClr val="000000"/>
                </a:solidFill>
                <a:latin typeface="Open Sans"/>
                <a:ea typeface="Open Sans"/>
                <a:cs typeface="Open Sans"/>
                <a:sym typeface="Open Sans"/>
              </a:rPr>
              <a:t>Their uses</a:t>
            </a:r>
            <a:endParaRPr b="0" sz="1400" strike="noStrike">
              <a:solidFill>
                <a:srgbClr val="000000"/>
              </a:solidFill>
              <a:latin typeface="Arial"/>
              <a:ea typeface="Arial"/>
              <a:cs typeface="Arial"/>
              <a:sym typeface="Arial"/>
            </a:endParaRPr>
          </a:p>
          <a:p>
            <a:pPr indent="-285840" lvl="0" marL="285840" marR="0" rtl="0" algn="l">
              <a:lnSpc>
                <a:spcPct val="100000"/>
              </a:lnSpc>
              <a:spcBef>
                <a:spcPts val="0"/>
              </a:spcBef>
              <a:spcAft>
                <a:spcPts val="0"/>
              </a:spcAft>
              <a:buClr>
                <a:srgbClr val="000000"/>
              </a:buClr>
              <a:buSzPts val="1400"/>
              <a:buFont typeface="Arial"/>
              <a:buChar char="•"/>
            </a:pPr>
            <a:r>
              <a:rPr b="0" lang="en-GB" sz="1400" strike="noStrike">
                <a:solidFill>
                  <a:srgbClr val="000000"/>
                </a:solidFill>
                <a:latin typeface="Open Sans"/>
                <a:ea typeface="Open Sans"/>
                <a:cs typeface="Open Sans"/>
                <a:sym typeface="Open Sans"/>
              </a:rPr>
              <a:t>The pros and cons of using the applications</a:t>
            </a:r>
            <a:endParaRPr b="0" sz="14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pic>
        <p:nvPicPr>
          <p:cNvPr descr="Graphical user interface, sunburst chart&#10;&#10;Description automatically generated" id="440" name="Google Shape;440;p20"/>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441" name="Google Shape;441;p20"/>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19</a:t>
            </a:r>
            <a:endParaRPr b="0" sz="1400" strike="noStrike">
              <a:solidFill>
                <a:srgbClr val="000000"/>
              </a:solidFill>
              <a:latin typeface="Arial"/>
              <a:ea typeface="Arial"/>
              <a:cs typeface="Arial"/>
              <a:sym typeface="Arial"/>
            </a:endParaRPr>
          </a:p>
        </p:txBody>
      </p:sp>
      <p:sp>
        <p:nvSpPr>
          <p:cNvPr id="442" name="Google Shape;442;p20"/>
          <p:cNvSpPr/>
          <p:nvPr/>
        </p:nvSpPr>
        <p:spPr>
          <a:xfrm>
            <a:off x="887040" y="4680"/>
            <a:ext cx="105663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4.3 Image Processing </a:t>
            </a:r>
            <a:endParaRPr b="0" sz="4400" strike="noStrike">
              <a:solidFill>
                <a:srgbClr val="000000"/>
              </a:solidFill>
              <a:latin typeface="Arial"/>
              <a:ea typeface="Arial"/>
              <a:cs typeface="Arial"/>
              <a:sym typeface="Arial"/>
            </a:endParaRPr>
          </a:p>
        </p:txBody>
      </p:sp>
      <p:sp>
        <p:nvSpPr>
          <p:cNvPr id="443" name="Google Shape;443;p20"/>
          <p:cNvSpPr txBox="1"/>
          <p:nvPr>
            <p:ph idx="4294967295" type="body"/>
          </p:nvPr>
        </p:nvSpPr>
        <p:spPr>
          <a:xfrm>
            <a:off x="256680" y="2253240"/>
            <a:ext cx="6566760" cy="4031640"/>
          </a:xfrm>
          <a:prstGeom prst="rect">
            <a:avLst/>
          </a:prstGeom>
          <a:noFill/>
          <a:ln>
            <a:noFill/>
          </a:ln>
        </p:spPr>
        <p:txBody>
          <a:bodyPr anchorCtr="0" anchor="t" bIns="45700" lIns="91425" spcFirstLastPara="1" rIns="91425" wrap="square" tIns="45700">
            <a:normAutofit fontScale="79000" lnSpcReduction="10000"/>
          </a:bodyPr>
          <a:lstStyle/>
          <a:p>
            <a:pPr indent="0" lvl="0" marL="228600" marR="0" rtl="0" algn="l">
              <a:lnSpc>
                <a:spcPct val="200000"/>
              </a:lnSpc>
              <a:spcBef>
                <a:spcPts val="0"/>
              </a:spcBef>
              <a:spcAft>
                <a:spcPts val="0"/>
              </a:spcAft>
              <a:buClr>
                <a:srgbClr val="000000"/>
              </a:buClr>
              <a:buSzPct val="100000"/>
              <a:buFont typeface="Arial"/>
              <a:buNone/>
            </a:pPr>
            <a:r>
              <a:rPr b="1" i="0" lang="en-GB" sz="2400" u="none" cap="none" strike="noStrike">
                <a:solidFill>
                  <a:srgbClr val="000000"/>
                </a:solidFill>
                <a:latin typeface="Open Sans"/>
                <a:ea typeface="Open Sans"/>
                <a:cs typeface="Open Sans"/>
                <a:sym typeface="Open Sans"/>
              </a:rPr>
              <a:t>Object-based image analysis (OBIA) </a:t>
            </a:r>
            <a:r>
              <a:rPr b="0" i="0" lang="en-GB" sz="2400" u="none" cap="none" strike="noStrike">
                <a:solidFill>
                  <a:srgbClr val="000000"/>
                </a:solidFill>
                <a:latin typeface="Open Sans"/>
                <a:ea typeface="Open Sans"/>
                <a:cs typeface="Open Sans"/>
                <a:sym typeface="Open Sans"/>
              </a:rPr>
              <a:t>segments an image by grouping pixels. It doesn’t create single pixels. Instead, it generates objects with different geometries. If you have the right image, objects can be so meaningful that it does the digitizing for you. For example, the segmentation results below highlight buildings.</a:t>
            </a:r>
            <a:endParaRPr b="0" i="0" sz="2400" u="none" cap="none" strike="noStrike">
              <a:solidFill>
                <a:srgbClr val="000000"/>
              </a:solidFill>
              <a:latin typeface="Calibri"/>
              <a:ea typeface="Calibri"/>
              <a:cs typeface="Calibri"/>
              <a:sym typeface="Calibri"/>
            </a:endParaRPr>
          </a:p>
        </p:txBody>
      </p:sp>
      <p:sp>
        <p:nvSpPr>
          <p:cNvPr id="444" name="Google Shape;444;p20"/>
          <p:cNvSpPr/>
          <p:nvPr/>
        </p:nvSpPr>
        <p:spPr>
          <a:xfrm>
            <a:off x="887040" y="1806840"/>
            <a:ext cx="609552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Image Classification Techniques</a:t>
            </a:r>
            <a:endParaRPr b="0" sz="2000" strike="noStrike">
              <a:solidFill>
                <a:srgbClr val="000000"/>
              </a:solidFill>
              <a:latin typeface="Arial"/>
              <a:ea typeface="Arial"/>
              <a:cs typeface="Arial"/>
              <a:sym typeface="Arial"/>
            </a:endParaRPr>
          </a:p>
        </p:txBody>
      </p:sp>
      <p:sp>
        <p:nvSpPr>
          <p:cNvPr id="445" name="Google Shape;445;p20"/>
          <p:cNvSpPr/>
          <p:nvPr/>
        </p:nvSpPr>
        <p:spPr>
          <a:xfrm>
            <a:off x="6426720" y="5283360"/>
            <a:ext cx="5348880" cy="27216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Picture Source: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Image Classification Techniques in Remote Sensing</a:t>
            </a:r>
            <a:endParaRPr b="0" sz="1200" strike="noStrike">
              <a:solidFill>
                <a:srgbClr val="000000"/>
              </a:solidFill>
              <a:latin typeface="Arial"/>
              <a:ea typeface="Arial"/>
              <a:cs typeface="Arial"/>
              <a:sym typeface="Arial"/>
            </a:endParaRPr>
          </a:p>
        </p:txBody>
      </p:sp>
      <p:pic>
        <p:nvPicPr>
          <p:cNvPr id="446" name="Google Shape;446;p20"/>
          <p:cNvPicPr preferRelativeResize="0"/>
          <p:nvPr/>
        </p:nvPicPr>
        <p:blipFill rotWithShape="1">
          <a:blip r:embed="rId5">
            <a:alphaModFix/>
          </a:blip>
          <a:srcRect b="0" l="0" r="0" t="0"/>
          <a:stretch/>
        </p:blipFill>
        <p:spPr>
          <a:xfrm>
            <a:off x="6613200" y="2260440"/>
            <a:ext cx="4840560" cy="2454480"/>
          </a:xfrm>
          <a:prstGeom prst="rect">
            <a:avLst/>
          </a:prstGeom>
          <a:noFill/>
          <a:ln>
            <a:noFill/>
          </a:ln>
        </p:spPr>
      </p:pic>
    </p:spTree>
  </p:cSld>
  <p:clrMapOvr>
    <a:masterClrMapping/>
  </p:clrMapOvr>
  <p:transition spd="slow">
    <p:push dir="r"/>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pic>
        <p:nvPicPr>
          <p:cNvPr descr="Graphical user interface, sunburst chart&#10;&#10;Description automatically generated" id="452" name="Google Shape;452;p21"/>
          <p:cNvPicPr preferRelativeResize="0"/>
          <p:nvPr/>
        </p:nvPicPr>
        <p:blipFill rotWithShape="1">
          <a:blip r:embed="rId3">
            <a:alphaModFix/>
          </a:blip>
          <a:srcRect b="0" l="0" r="0" t="0"/>
          <a:stretch/>
        </p:blipFill>
        <p:spPr>
          <a:xfrm>
            <a:off x="22680" y="1440"/>
            <a:ext cx="12188880" cy="6854760"/>
          </a:xfrm>
          <a:prstGeom prst="rect">
            <a:avLst/>
          </a:prstGeom>
          <a:noFill/>
          <a:ln>
            <a:noFill/>
          </a:ln>
        </p:spPr>
      </p:pic>
      <p:sp>
        <p:nvSpPr>
          <p:cNvPr id="453" name="Google Shape;453;p21"/>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20</a:t>
            </a:r>
            <a:endParaRPr b="0" sz="1400" strike="noStrike">
              <a:solidFill>
                <a:srgbClr val="000000"/>
              </a:solidFill>
              <a:latin typeface="Arial"/>
              <a:ea typeface="Arial"/>
              <a:cs typeface="Arial"/>
              <a:sym typeface="Arial"/>
            </a:endParaRPr>
          </a:p>
        </p:txBody>
      </p:sp>
      <p:sp>
        <p:nvSpPr>
          <p:cNvPr id="454" name="Google Shape;454;p21"/>
          <p:cNvSpPr/>
          <p:nvPr/>
        </p:nvSpPr>
        <p:spPr>
          <a:xfrm>
            <a:off x="887040" y="4680"/>
            <a:ext cx="105663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4.3 Image Processing </a:t>
            </a:r>
            <a:endParaRPr b="0" sz="4400" strike="noStrike">
              <a:solidFill>
                <a:srgbClr val="000000"/>
              </a:solidFill>
              <a:latin typeface="Arial"/>
              <a:ea typeface="Arial"/>
              <a:cs typeface="Arial"/>
              <a:sym typeface="Arial"/>
            </a:endParaRPr>
          </a:p>
        </p:txBody>
      </p:sp>
      <p:sp>
        <p:nvSpPr>
          <p:cNvPr id="455" name="Google Shape;455;p21"/>
          <p:cNvSpPr txBox="1"/>
          <p:nvPr>
            <p:ph idx="4294967295" type="body"/>
          </p:nvPr>
        </p:nvSpPr>
        <p:spPr>
          <a:xfrm>
            <a:off x="327240" y="2413440"/>
            <a:ext cx="5146200" cy="3361320"/>
          </a:xfrm>
          <a:prstGeom prst="rect">
            <a:avLst/>
          </a:prstGeom>
          <a:noFill/>
          <a:ln>
            <a:noFill/>
          </a:ln>
        </p:spPr>
        <p:txBody>
          <a:bodyPr anchorCtr="0" anchor="t" bIns="45700" lIns="91425" spcFirstLastPara="1" rIns="91425" wrap="square" tIns="45700">
            <a:normAutofit/>
          </a:bodyPr>
          <a:lstStyle/>
          <a:p>
            <a:pPr indent="0" lvl="0" marL="228600" marR="0" rtl="0" algn="l">
              <a:lnSpc>
                <a:spcPct val="150000"/>
              </a:lnSpc>
              <a:spcBef>
                <a:spcPts val="0"/>
              </a:spcBef>
              <a:spcAft>
                <a:spcPts val="0"/>
              </a:spcAft>
              <a:buClr>
                <a:srgbClr val="000000"/>
              </a:buClr>
              <a:buSzPts val="2000"/>
              <a:buFont typeface="Arial"/>
              <a:buNone/>
            </a:pPr>
            <a:r>
              <a:rPr b="1" i="0" lang="en-GB" sz="2000" u="none" cap="none" strike="noStrike">
                <a:solidFill>
                  <a:srgbClr val="000000"/>
                </a:solidFill>
                <a:latin typeface="Open Sans"/>
                <a:ea typeface="Open Sans"/>
                <a:cs typeface="Open Sans"/>
                <a:sym typeface="Open Sans"/>
              </a:rPr>
              <a:t>Pros</a:t>
            </a:r>
            <a:endParaRPr b="0" i="0" sz="20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rgbClr val="000000"/>
              </a:buClr>
              <a:buSzPts val="2000"/>
              <a:buFont typeface="Arial"/>
              <a:buNone/>
            </a:pPr>
            <a:r>
              <a:rPr b="0" i="0" lang="en-GB" sz="2000" u="none" cap="none" strike="noStrike">
                <a:solidFill>
                  <a:srgbClr val="000000"/>
                </a:solidFill>
                <a:latin typeface="Open Sans"/>
                <a:ea typeface="Open Sans"/>
                <a:cs typeface="Open Sans"/>
                <a:sym typeface="Open Sans"/>
              </a:rPr>
              <a:t>It reduces computational classifier load by orders of magnitude, and at the same time enables the user to take advantage of more complex techniques (e.g. non-parametric).</a:t>
            </a:r>
            <a:endParaRPr b="0" i="0" sz="2000" u="none" cap="none" strike="noStrike">
              <a:solidFill>
                <a:srgbClr val="000000"/>
              </a:solidFill>
              <a:latin typeface="Calibri"/>
              <a:ea typeface="Calibri"/>
              <a:cs typeface="Calibri"/>
              <a:sym typeface="Calibri"/>
            </a:endParaRPr>
          </a:p>
        </p:txBody>
      </p:sp>
      <p:sp>
        <p:nvSpPr>
          <p:cNvPr id="456" name="Google Shape;456;p21"/>
          <p:cNvSpPr/>
          <p:nvPr/>
        </p:nvSpPr>
        <p:spPr>
          <a:xfrm>
            <a:off x="887040" y="1806840"/>
            <a:ext cx="1003716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Pros and Cons of using Object-based image analysis  </a:t>
            </a:r>
            <a:endParaRPr b="0" sz="2000" strike="noStrike">
              <a:solidFill>
                <a:srgbClr val="000000"/>
              </a:solidFill>
              <a:latin typeface="Arial"/>
              <a:ea typeface="Arial"/>
              <a:cs typeface="Arial"/>
              <a:sym typeface="Arial"/>
            </a:endParaRPr>
          </a:p>
        </p:txBody>
      </p:sp>
      <p:sp>
        <p:nvSpPr>
          <p:cNvPr id="457" name="Google Shape;457;p21"/>
          <p:cNvSpPr/>
          <p:nvPr/>
        </p:nvSpPr>
        <p:spPr>
          <a:xfrm>
            <a:off x="955080" y="6097320"/>
            <a:ext cx="10820880" cy="27216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Read More: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Image Classification Techniques in Remote Sensing</a:t>
            </a:r>
            <a:r>
              <a:rPr b="0" i="1" lang="en-GB" sz="1200" strike="noStrike">
                <a:solidFill>
                  <a:srgbClr val="000000"/>
                </a:solidFill>
                <a:latin typeface="Open Sans"/>
                <a:ea typeface="Open Sans"/>
                <a:cs typeface="Open Sans"/>
                <a:sym typeface="Open Sans"/>
              </a:rPr>
              <a:t> and</a:t>
            </a:r>
            <a:r>
              <a:rPr b="0" i="1" lang="en-GB" sz="1200" u="sng" strike="noStrike">
                <a:solidFill>
                  <a:srgbClr val="0563C1"/>
                </a:solidFill>
                <a:latin typeface="Open Sans"/>
                <a:ea typeface="Open Sans"/>
                <a:cs typeface="Open Sans"/>
                <a:sym typeface="Open Sans"/>
                <a:hlinkClick r:id="rId5">
                  <a:extLst>
                    <a:ext uri="{A12FA001-AC4F-418D-AE19-62706E023703}">
                      <ahyp:hlinkClr val="tx"/>
                    </a:ext>
                  </a:extLst>
                </a:hlinkClick>
              </a:rPr>
              <a:t> The Rise of Machine Learning (ML): How to Use Artificial Intelligence in GIS</a:t>
            </a:r>
            <a:endParaRPr b="0" sz="1200" strike="noStrike">
              <a:solidFill>
                <a:srgbClr val="000000"/>
              </a:solidFill>
              <a:latin typeface="Arial"/>
              <a:ea typeface="Arial"/>
              <a:cs typeface="Arial"/>
              <a:sym typeface="Arial"/>
            </a:endParaRPr>
          </a:p>
        </p:txBody>
      </p:sp>
      <p:sp>
        <p:nvSpPr>
          <p:cNvPr id="458" name="Google Shape;458;p21"/>
          <p:cNvSpPr/>
          <p:nvPr/>
        </p:nvSpPr>
        <p:spPr>
          <a:xfrm>
            <a:off x="5636880" y="2416680"/>
            <a:ext cx="5911920" cy="2832840"/>
          </a:xfrm>
          <a:prstGeom prst="rect">
            <a:avLst/>
          </a:prstGeom>
          <a:noFill/>
          <a:ln>
            <a:noFill/>
          </a:ln>
        </p:spPr>
        <p:txBody>
          <a:bodyPr anchorCtr="0" anchor="t" bIns="45000" lIns="90000" spcFirstLastPara="1" rIns="90000" wrap="square" tIns="45000">
            <a:spAutoFit/>
          </a:bodyPr>
          <a:lstStyle/>
          <a:p>
            <a:pPr indent="0" lvl="0" marL="0" marR="0" rtl="0" algn="l">
              <a:lnSpc>
                <a:spcPct val="150000"/>
              </a:lnSpc>
              <a:spcBef>
                <a:spcPts val="0"/>
              </a:spcBef>
              <a:spcAft>
                <a:spcPts val="0"/>
              </a:spcAft>
              <a:buNone/>
            </a:pPr>
            <a:r>
              <a:rPr b="1" lang="en-GB" sz="2000" strike="noStrike">
                <a:solidFill>
                  <a:srgbClr val="000000"/>
                </a:solidFill>
                <a:latin typeface="Open Sans"/>
                <a:ea typeface="Open Sans"/>
                <a:cs typeface="Open Sans"/>
                <a:sym typeface="Open Sans"/>
              </a:rPr>
              <a:t>Cons</a:t>
            </a:r>
            <a:endParaRPr b="0" sz="2000"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lang="en-GB" sz="2000" strike="noStrike">
                <a:solidFill>
                  <a:srgbClr val="000000"/>
                </a:solidFill>
                <a:latin typeface="Open Sans"/>
                <a:ea typeface="Open Sans"/>
                <a:cs typeface="Open Sans"/>
                <a:sym typeface="Open Sans"/>
              </a:rPr>
              <a:t>There are numerous challenges involved in processing very large datasets. </a:t>
            </a:r>
            <a:endParaRPr b="0" sz="2000"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t/>
            </a:r>
            <a:endParaRPr b="0" sz="2000"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lang="en-GB" sz="2000" strike="noStrike">
                <a:solidFill>
                  <a:srgbClr val="000000"/>
                </a:solidFill>
                <a:latin typeface="Open Sans"/>
                <a:ea typeface="Open Sans"/>
                <a:cs typeface="Open Sans"/>
                <a:sym typeface="Open Sans"/>
              </a:rPr>
              <a:t>Segmenting a multispectral image of several tens of mega-pixels is a formidable task.</a:t>
            </a:r>
            <a:endParaRPr b="0" sz="20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pic>
        <p:nvPicPr>
          <p:cNvPr descr="Graphical user interface, sunburst chart&#10;&#10;Description automatically generated" id="464" name="Google Shape;464;p22"/>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465" name="Google Shape;465;p22"/>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21</a:t>
            </a:r>
            <a:endParaRPr b="0" sz="1400" strike="noStrike">
              <a:solidFill>
                <a:srgbClr val="000000"/>
              </a:solidFill>
              <a:latin typeface="Arial"/>
              <a:ea typeface="Arial"/>
              <a:cs typeface="Arial"/>
              <a:sym typeface="Arial"/>
            </a:endParaRPr>
          </a:p>
        </p:txBody>
      </p:sp>
      <p:sp>
        <p:nvSpPr>
          <p:cNvPr id="466" name="Google Shape;466;p22"/>
          <p:cNvSpPr/>
          <p:nvPr/>
        </p:nvSpPr>
        <p:spPr>
          <a:xfrm>
            <a:off x="887040" y="4680"/>
            <a:ext cx="765108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Summary</a:t>
            </a:r>
            <a:endParaRPr b="0" sz="4400" strike="noStrike">
              <a:solidFill>
                <a:srgbClr val="000000"/>
              </a:solidFill>
              <a:latin typeface="Arial"/>
              <a:ea typeface="Arial"/>
              <a:cs typeface="Arial"/>
              <a:sym typeface="Arial"/>
            </a:endParaRPr>
          </a:p>
        </p:txBody>
      </p:sp>
      <p:sp>
        <p:nvSpPr>
          <p:cNvPr id="467" name="Google Shape;467;p22"/>
          <p:cNvSpPr txBox="1"/>
          <p:nvPr>
            <p:ph idx="4294967295" type="body"/>
          </p:nvPr>
        </p:nvSpPr>
        <p:spPr>
          <a:xfrm>
            <a:off x="838080" y="1825560"/>
            <a:ext cx="9348120" cy="3820680"/>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200000"/>
              </a:lnSpc>
              <a:spcBef>
                <a:spcPts val="0"/>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Defining image processing </a:t>
            </a:r>
            <a:endParaRPr b="0" i="0" sz="2400" u="none" cap="none" strike="noStrike">
              <a:solidFill>
                <a:srgbClr val="000000"/>
              </a:solidFill>
              <a:latin typeface="Calibri"/>
              <a:ea typeface="Calibri"/>
              <a:cs typeface="Calibri"/>
              <a:sym typeface="Calibri"/>
            </a:endParaRPr>
          </a:p>
          <a:p>
            <a:pPr indent="-228600" lvl="0" marL="228600" marR="0" rtl="0" algn="l">
              <a:lnSpc>
                <a:spcPct val="200000"/>
              </a:lnSpc>
              <a:spcBef>
                <a:spcPts val="1001"/>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Image classification techniques</a:t>
            </a:r>
            <a:endParaRPr b="0" i="0" sz="2400" u="none" cap="none" strike="noStrike">
              <a:solidFill>
                <a:srgbClr val="000000"/>
              </a:solidFill>
              <a:latin typeface="Calibri"/>
              <a:ea typeface="Calibri"/>
              <a:cs typeface="Calibri"/>
              <a:sym typeface="Calibri"/>
            </a:endParaRPr>
          </a:p>
          <a:p>
            <a:pPr indent="-228600" lvl="0" marL="228600" marR="0" rtl="0" algn="l">
              <a:lnSpc>
                <a:spcPct val="200000"/>
              </a:lnSpc>
              <a:spcBef>
                <a:spcPts val="1001"/>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Pros and cons of the image classification techniques</a:t>
            </a:r>
            <a:endParaRPr b="0" i="0" sz="2400" u="none" cap="none" strike="noStrike">
              <a:solidFill>
                <a:srgbClr val="000000"/>
              </a:solidFill>
              <a:latin typeface="Calibri"/>
              <a:ea typeface="Calibri"/>
              <a:cs typeface="Calibri"/>
              <a:sym typeface="Calibri"/>
            </a:endParaRPr>
          </a:p>
        </p:txBody>
      </p:sp>
      <p:sp>
        <p:nvSpPr>
          <p:cNvPr id="468" name="Google Shape;468;p22"/>
          <p:cNvSpPr/>
          <p:nvPr/>
        </p:nvSpPr>
        <p:spPr>
          <a:xfrm>
            <a:off x="838080" y="137376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Key Concepts of Image Processing </a:t>
            </a:r>
            <a:endParaRPr b="0" sz="20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pic>
        <p:nvPicPr>
          <p:cNvPr descr="Graphical user interface, sunburst chart&#10;&#10;Description automatically generated" id="474" name="Google Shape;474;p23"/>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475" name="Google Shape;475;p23"/>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22</a:t>
            </a:r>
            <a:endParaRPr b="0" sz="1400" strike="noStrike">
              <a:solidFill>
                <a:srgbClr val="000000"/>
              </a:solidFill>
              <a:latin typeface="Arial"/>
              <a:ea typeface="Arial"/>
              <a:cs typeface="Arial"/>
              <a:sym typeface="Arial"/>
            </a:endParaRPr>
          </a:p>
        </p:txBody>
      </p:sp>
      <p:sp>
        <p:nvSpPr>
          <p:cNvPr id="476" name="Google Shape;476;p23"/>
          <p:cNvSpPr/>
          <p:nvPr/>
        </p:nvSpPr>
        <p:spPr>
          <a:xfrm>
            <a:off x="887040" y="4680"/>
            <a:ext cx="1075032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4.4 Sensors and Internet Of Things (IoTs)</a:t>
            </a:r>
            <a:endParaRPr b="0" sz="4400" strike="noStrike">
              <a:solidFill>
                <a:srgbClr val="000000"/>
              </a:solidFill>
              <a:latin typeface="Arial"/>
              <a:ea typeface="Arial"/>
              <a:cs typeface="Arial"/>
              <a:sym typeface="Arial"/>
            </a:endParaRPr>
          </a:p>
        </p:txBody>
      </p:sp>
      <p:sp>
        <p:nvSpPr>
          <p:cNvPr id="477" name="Google Shape;477;p23"/>
          <p:cNvSpPr txBox="1"/>
          <p:nvPr>
            <p:ph idx="4294967295" type="body"/>
          </p:nvPr>
        </p:nvSpPr>
        <p:spPr>
          <a:xfrm>
            <a:off x="112320" y="2325240"/>
            <a:ext cx="11525040" cy="745200"/>
          </a:xfrm>
          <a:prstGeom prst="rect">
            <a:avLst/>
          </a:prstGeom>
          <a:noFill/>
          <a:ln>
            <a:noFill/>
          </a:ln>
        </p:spPr>
        <p:txBody>
          <a:bodyPr anchorCtr="0" anchor="t" bIns="45700" lIns="91425" spcFirstLastPara="1" rIns="91425" wrap="square" tIns="45700">
            <a:normAutofit fontScale="97000"/>
          </a:bodyPr>
          <a:lstStyle/>
          <a:p>
            <a:pPr indent="0" lvl="0" marL="228600" marR="0" rtl="0" algn="l">
              <a:lnSpc>
                <a:spcPct val="200000"/>
              </a:lnSpc>
              <a:spcBef>
                <a:spcPts val="0"/>
              </a:spcBef>
              <a:spcAft>
                <a:spcPts val="0"/>
              </a:spcAft>
              <a:buClr>
                <a:srgbClr val="000000"/>
              </a:buClr>
              <a:buSzPct val="100000"/>
              <a:buFont typeface="Arial"/>
              <a:buNone/>
            </a:pPr>
            <a:r>
              <a:rPr b="0" i="0" lang="en-GB" sz="2000" u="none" cap="none" strike="noStrike">
                <a:solidFill>
                  <a:srgbClr val="000000"/>
                </a:solidFill>
                <a:latin typeface="Open Sans"/>
                <a:ea typeface="Open Sans"/>
                <a:cs typeface="Open Sans"/>
                <a:sym typeface="Open Sans"/>
              </a:rPr>
              <a:t>Sensors are instruments that collect data about Earth’s processes or atmospheric components. </a:t>
            </a:r>
            <a:endParaRPr b="0" i="0" sz="2000" u="none" cap="none" strike="noStrike">
              <a:solidFill>
                <a:srgbClr val="000000"/>
              </a:solidFill>
              <a:latin typeface="Calibri"/>
              <a:ea typeface="Calibri"/>
              <a:cs typeface="Calibri"/>
              <a:sym typeface="Calibri"/>
            </a:endParaRPr>
          </a:p>
        </p:txBody>
      </p:sp>
      <p:sp>
        <p:nvSpPr>
          <p:cNvPr id="478" name="Google Shape;478;p23"/>
          <p:cNvSpPr/>
          <p:nvPr/>
        </p:nvSpPr>
        <p:spPr>
          <a:xfrm>
            <a:off x="887040" y="1821960"/>
            <a:ext cx="609552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Sensors</a:t>
            </a:r>
            <a:endParaRPr b="0" sz="2000" strike="noStrike">
              <a:solidFill>
                <a:srgbClr val="000000"/>
              </a:solidFill>
              <a:latin typeface="Arial"/>
              <a:ea typeface="Arial"/>
              <a:cs typeface="Arial"/>
              <a:sym typeface="Arial"/>
            </a:endParaRPr>
          </a:p>
        </p:txBody>
      </p:sp>
      <p:sp>
        <p:nvSpPr>
          <p:cNvPr id="479" name="Google Shape;479;p23"/>
          <p:cNvSpPr/>
          <p:nvPr/>
        </p:nvSpPr>
        <p:spPr>
          <a:xfrm>
            <a:off x="7128360" y="2980800"/>
            <a:ext cx="4177800" cy="27216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Source :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Earth Data</a:t>
            </a:r>
            <a:endParaRPr b="0" sz="1200" strike="noStrike">
              <a:solidFill>
                <a:srgbClr val="000000"/>
              </a:solidFill>
              <a:latin typeface="Arial"/>
              <a:ea typeface="Arial"/>
              <a:cs typeface="Arial"/>
              <a:sym typeface="Arial"/>
            </a:endParaRPr>
          </a:p>
        </p:txBody>
      </p:sp>
      <p:pic>
        <p:nvPicPr>
          <p:cNvPr id="480" name="Google Shape;480;p23"/>
          <p:cNvPicPr preferRelativeResize="0"/>
          <p:nvPr/>
        </p:nvPicPr>
        <p:blipFill rotWithShape="1">
          <a:blip r:embed="rId5">
            <a:alphaModFix/>
          </a:blip>
          <a:srcRect b="0" l="0" r="0" t="0"/>
          <a:stretch/>
        </p:blipFill>
        <p:spPr>
          <a:xfrm>
            <a:off x="1595880" y="3429000"/>
            <a:ext cx="9333000" cy="2694960"/>
          </a:xfrm>
          <a:prstGeom prst="rect">
            <a:avLst/>
          </a:prstGeom>
          <a:noFill/>
          <a:ln>
            <a:noFill/>
          </a:ln>
        </p:spPr>
      </p:pic>
      <p:sp>
        <p:nvSpPr>
          <p:cNvPr id="481" name="Google Shape;481;p23"/>
          <p:cNvSpPr/>
          <p:nvPr/>
        </p:nvSpPr>
        <p:spPr>
          <a:xfrm>
            <a:off x="5539320" y="6124320"/>
            <a:ext cx="6020280" cy="27216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Picture Source:  </a:t>
            </a:r>
            <a:r>
              <a:rPr b="0" i="1" lang="en-GB" sz="1200" u="sng" strike="noStrike">
                <a:solidFill>
                  <a:srgbClr val="0563C1"/>
                </a:solidFill>
                <a:latin typeface="Open Sans"/>
                <a:ea typeface="Open Sans"/>
                <a:cs typeface="Open Sans"/>
                <a:sym typeface="Open Sans"/>
                <a:hlinkClick r:id="rId6">
                  <a:extLst>
                    <a:ext uri="{A12FA001-AC4F-418D-AE19-62706E023703}">
                      <ahyp:hlinkClr val="tx"/>
                    </a:ext>
                  </a:extLst>
                </a:hlinkClick>
              </a:rPr>
              <a:t>NASA Applied Sciences Remote Sensing Training Program.</a:t>
            </a:r>
            <a:endParaRPr b="0" sz="12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pic>
        <p:nvPicPr>
          <p:cNvPr descr="Graphical user interface, sunburst chart&#10;&#10;Description automatically generated" id="487" name="Google Shape;487;p24"/>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488" name="Google Shape;488;p24"/>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23</a:t>
            </a:r>
            <a:endParaRPr b="0" sz="1400" strike="noStrike">
              <a:solidFill>
                <a:srgbClr val="000000"/>
              </a:solidFill>
              <a:latin typeface="Arial"/>
              <a:ea typeface="Arial"/>
              <a:cs typeface="Arial"/>
              <a:sym typeface="Arial"/>
            </a:endParaRPr>
          </a:p>
        </p:txBody>
      </p:sp>
      <p:sp>
        <p:nvSpPr>
          <p:cNvPr id="489" name="Google Shape;489;p24"/>
          <p:cNvSpPr/>
          <p:nvPr/>
        </p:nvSpPr>
        <p:spPr>
          <a:xfrm>
            <a:off x="887040" y="4680"/>
            <a:ext cx="1075032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4.4 Sensors and Internet Of Things (IoTs)</a:t>
            </a:r>
            <a:endParaRPr b="0" sz="4400" strike="noStrike">
              <a:solidFill>
                <a:srgbClr val="000000"/>
              </a:solidFill>
              <a:latin typeface="Arial"/>
              <a:ea typeface="Arial"/>
              <a:cs typeface="Arial"/>
              <a:sym typeface="Arial"/>
            </a:endParaRPr>
          </a:p>
        </p:txBody>
      </p:sp>
      <p:sp>
        <p:nvSpPr>
          <p:cNvPr id="490" name="Google Shape;490;p24"/>
          <p:cNvSpPr txBox="1"/>
          <p:nvPr>
            <p:ph idx="4294967295" type="body"/>
          </p:nvPr>
        </p:nvSpPr>
        <p:spPr>
          <a:xfrm>
            <a:off x="112320" y="2325240"/>
            <a:ext cx="5582160" cy="3729600"/>
          </a:xfrm>
          <a:prstGeom prst="rect">
            <a:avLst/>
          </a:prstGeom>
          <a:noFill/>
          <a:ln>
            <a:noFill/>
          </a:ln>
        </p:spPr>
        <p:txBody>
          <a:bodyPr anchorCtr="0" anchor="t" bIns="45700" lIns="91425" spcFirstLastPara="1" rIns="91425" wrap="square" tIns="45700">
            <a:normAutofit fontScale="96000"/>
          </a:bodyPr>
          <a:lstStyle/>
          <a:p>
            <a:pPr indent="-438839" lvl="0" marL="438839" marR="0" rtl="0" algn="l">
              <a:lnSpc>
                <a:spcPct val="200000"/>
              </a:lnSpc>
              <a:spcBef>
                <a:spcPts val="0"/>
              </a:spcBef>
              <a:spcAft>
                <a:spcPts val="0"/>
              </a:spcAft>
              <a:buClr>
                <a:srgbClr val="000000"/>
              </a:buClr>
              <a:buSzPct val="100000"/>
              <a:buFont typeface="Calibri"/>
              <a:buAutoNum type="arabicPeriod"/>
            </a:pPr>
            <a:r>
              <a:rPr b="0" i="0" lang="en-GB" sz="2000" u="none" cap="none" strike="noStrike">
                <a:solidFill>
                  <a:srgbClr val="000000"/>
                </a:solidFill>
                <a:latin typeface="Open Sans"/>
                <a:ea typeface="Open Sans"/>
                <a:cs typeface="Open Sans"/>
                <a:sym typeface="Open Sans"/>
              </a:rPr>
              <a:t>Moderate-Resolution Imaging Spectroradiometer (</a:t>
            </a:r>
            <a:r>
              <a:rPr b="0" i="0" lang="en-GB" sz="2000" u="sng" cap="none" strike="noStrike">
                <a:solidFill>
                  <a:srgbClr val="0563C1"/>
                </a:solidFill>
                <a:latin typeface="Open Sans"/>
                <a:ea typeface="Open Sans"/>
                <a:cs typeface="Open Sans"/>
                <a:sym typeface="Open Sans"/>
                <a:hlinkClick r:id="rId4">
                  <a:extLst>
                    <a:ext uri="{A12FA001-AC4F-418D-AE19-62706E023703}">
                      <ahyp:hlinkClr val="tx"/>
                    </a:ext>
                  </a:extLst>
                </a:hlinkClick>
              </a:rPr>
              <a:t>MODIS</a:t>
            </a:r>
            <a:r>
              <a:rPr b="0" i="0" lang="en-GB" sz="2000" u="none" cap="none" strike="noStrike">
                <a:solidFill>
                  <a:srgbClr val="000000"/>
                </a:solidFill>
                <a:latin typeface="Open Sans"/>
                <a:ea typeface="Open Sans"/>
                <a:cs typeface="Open Sans"/>
                <a:sym typeface="Open Sans"/>
              </a:rPr>
              <a:t>)</a:t>
            </a:r>
            <a:endParaRPr b="0" i="0" sz="2000" u="none" cap="none" strike="noStrike">
              <a:solidFill>
                <a:srgbClr val="000000"/>
              </a:solidFill>
              <a:latin typeface="Calibri"/>
              <a:ea typeface="Calibri"/>
              <a:cs typeface="Calibri"/>
              <a:sym typeface="Calibri"/>
            </a:endParaRPr>
          </a:p>
          <a:p>
            <a:pPr indent="-438839" lvl="0" marL="438839" marR="0" rtl="0" algn="l">
              <a:lnSpc>
                <a:spcPct val="200000"/>
              </a:lnSpc>
              <a:spcBef>
                <a:spcPts val="1001"/>
              </a:spcBef>
              <a:spcAft>
                <a:spcPts val="0"/>
              </a:spcAft>
              <a:buClr>
                <a:srgbClr val="000000"/>
              </a:buClr>
              <a:buSzPct val="100000"/>
              <a:buFont typeface="Calibri"/>
              <a:buAutoNum type="arabicPeriod"/>
            </a:pPr>
            <a:r>
              <a:rPr b="0" i="0" lang="en-GB" sz="2000" u="none" cap="none" strike="noStrike">
                <a:solidFill>
                  <a:srgbClr val="000000"/>
                </a:solidFill>
                <a:latin typeface="Open Sans"/>
                <a:ea typeface="Open Sans"/>
                <a:cs typeface="Open Sans"/>
                <a:sym typeface="Open Sans"/>
              </a:rPr>
              <a:t>Shuttle Radar Topography Mission (</a:t>
            </a:r>
            <a:r>
              <a:rPr b="0" i="0" lang="en-GB" sz="2000" u="sng" cap="none" strike="noStrike">
                <a:solidFill>
                  <a:srgbClr val="0563C1"/>
                </a:solidFill>
                <a:latin typeface="Open Sans"/>
                <a:ea typeface="Open Sans"/>
                <a:cs typeface="Open Sans"/>
                <a:sym typeface="Open Sans"/>
                <a:hlinkClick r:id="rId5">
                  <a:extLst>
                    <a:ext uri="{A12FA001-AC4F-418D-AE19-62706E023703}">
                      <ahyp:hlinkClr val="tx"/>
                    </a:ext>
                  </a:extLst>
                </a:hlinkClick>
              </a:rPr>
              <a:t>SRTM</a:t>
            </a:r>
            <a:r>
              <a:rPr b="0" i="0" lang="en-GB" sz="2000" u="none" cap="none" strike="noStrike">
                <a:solidFill>
                  <a:srgbClr val="000000"/>
                </a:solidFill>
                <a:latin typeface="Open Sans"/>
                <a:ea typeface="Open Sans"/>
                <a:cs typeface="Open Sans"/>
                <a:sym typeface="Open Sans"/>
              </a:rPr>
              <a:t>)</a:t>
            </a:r>
            <a:endParaRPr b="0" i="0" sz="2000" u="none" cap="none" strike="noStrike">
              <a:solidFill>
                <a:srgbClr val="000000"/>
              </a:solidFill>
              <a:latin typeface="Calibri"/>
              <a:ea typeface="Calibri"/>
              <a:cs typeface="Calibri"/>
              <a:sym typeface="Calibri"/>
            </a:endParaRPr>
          </a:p>
          <a:p>
            <a:pPr indent="-438839" lvl="0" marL="438839" marR="0" rtl="0" algn="l">
              <a:lnSpc>
                <a:spcPct val="200000"/>
              </a:lnSpc>
              <a:spcBef>
                <a:spcPts val="1001"/>
              </a:spcBef>
              <a:spcAft>
                <a:spcPts val="0"/>
              </a:spcAft>
              <a:buClr>
                <a:srgbClr val="000000"/>
              </a:buClr>
              <a:buSzPct val="100000"/>
              <a:buFont typeface="Calibri"/>
              <a:buAutoNum type="arabicPeriod"/>
            </a:pPr>
            <a:r>
              <a:rPr b="0" i="0" lang="en-GB" sz="2000" u="none" cap="none" strike="noStrike">
                <a:solidFill>
                  <a:srgbClr val="000000"/>
                </a:solidFill>
                <a:latin typeface="Open Sans"/>
                <a:ea typeface="Open Sans"/>
                <a:cs typeface="Open Sans"/>
                <a:sym typeface="Open Sans"/>
              </a:rPr>
              <a:t>Visible Infrared Imager-Radiometer Suite (</a:t>
            </a:r>
            <a:r>
              <a:rPr b="0" i="0" lang="en-GB" sz="2000" u="sng" cap="none" strike="noStrike">
                <a:solidFill>
                  <a:srgbClr val="0563C1"/>
                </a:solidFill>
                <a:latin typeface="Open Sans"/>
                <a:ea typeface="Open Sans"/>
                <a:cs typeface="Open Sans"/>
                <a:sym typeface="Open Sans"/>
                <a:hlinkClick r:id="rId6">
                  <a:extLst>
                    <a:ext uri="{A12FA001-AC4F-418D-AE19-62706E023703}">
                      <ahyp:hlinkClr val="tx"/>
                    </a:ext>
                  </a:extLst>
                </a:hlinkClick>
              </a:rPr>
              <a:t>VIIRS</a:t>
            </a:r>
            <a:r>
              <a:rPr b="0" i="0" lang="en-GB" sz="2000" u="none" cap="none" strike="noStrike">
                <a:solidFill>
                  <a:srgbClr val="000000"/>
                </a:solidFill>
                <a:latin typeface="Open Sans"/>
                <a:ea typeface="Open Sans"/>
                <a:cs typeface="Open Sans"/>
                <a:sym typeface="Open Sans"/>
              </a:rPr>
              <a:t>)</a:t>
            </a:r>
            <a:endParaRPr b="0" i="0" sz="2000" u="none" cap="none" strike="noStrike">
              <a:solidFill>
                <a:srgbClr val="000000"/>
              </a:solidFill>
              <a:latin typeface="Calibri"/>
              <a:ea typeface="Calibri"/>
              <a:cs typeface="Calibri"/>
              <a:sym typeface="Calibri"/>
            </a:endParaRPr>
          </a:p>
        </p:txBody>
      </p:sp>
      <p:sp>
        <p:nvSpPr>
          <p:cNvPr id="491" name="Google Shape;491;p24"/>
          <p:cNvSpPr/>
          <p:nvPr/>
        </p:nvSpPr>
        <p:spPr>
          <a:xfrm>
            <a:off x="887040" y="1821960"/>
            <a:ext cx="609552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Examples of Sensors</a:t>
            </a:r>
            <a:endParaRPr b="0" sz="2000" strike="noStrike">
              <a:solidFill>
                <a:srgbClr val="000000"/>
              </a:solidFill>
              <a:latin typeface="Arial"/>
              <a:ea typeface="Arial"/>
              <a:cs typeface="Arial"/>
              <a:sym typeface="Arial"/>
            </a:endParaRPr>
          </a:p>
        </p:txBody>
      </p:sp>
      <p:sp>
        <p:nvSpPr>
          <p:cNvPr id="492" name="Google Shape;492;p24"/>
          <p:cNvSpPr/>
          <p:nvPr/>
        </p:nvSpPr>
        <p:spPr>
          <a:xfrm>
            <a:off x="7320600" y="5980680"/>
            <a:ext cx="4177800" cy="27216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7">
                  <a:extLst>
                    <a:ext uri="{A12FA001-AC4F-418D-AE19-62706E023703}">
                      <ahyp:hlinkClr val="tx"/>
                    </a:ext>
                  </a:extLst>
                </a:hlinkClick>
              </a:rPr>
              <a:t>Earth Data</a:t>
            </a:r>
            <a:endParaRPr b="0" sz="1200" strike="noStrike">
              <a:solidFill>
                <a:srgbClr val="000000"/>
              </a:solidFill>
              <a:latin typeface="Arial"/>
              <a:ea typeface="Arial"/>
              <a:cs typeface="Arial"/>
              <a:sym typeface="Arial"/>
            </a:endParaRPr>
          </a:p>
        </p:txBody>
      </p:sp>
      <p:pic>
        <p:nvPicPr>
          <p:cNvPr id="493" name="Google Shape;493;p24"/>
          <p:cNvPicPr preferRelativeResize="0"/>
          <p:nvPr/>
        </p:nvPicPr>
        <p:blipFill rotWithShape="1">
          <a:blip r:embed="rId8">
            <a:alphaModFix/>
          </a:blip>
          <a:srcRect b="0" l="0" r="0" t="0"/>
          <a:stretch/>
        </p:blipFill>
        <p:spPr>
          <a:xfrm>
            <a:off x="5040000" y="1478160"/>
            <a:ext cx="2614320" cy="1761840"/>
          </a:xfrm>
          <a:prstGeom prst="rect">
            <a:avLst/>
          </a:prstGeom>
          <a:noFill/>
          <a:ln>
            <a:noFill/>
          </a:ln>
        </p:spPr>
      </p:pic>
      <p:pic>
        <p:nvPicPr>
          <p:cNvPr id="494" name="Google Shape;494;p24"/>
          <p:cNvPicPr preferRelativeResize="0"/>
          <p:nvPr/>
        </p:nvPicPr>
        <p:blipFill rotWithShape="1">
          <a:blip r:embed="rId9">
            <a:alphaModFix/>
          </a:blip>
          <a:srcRect b="0" l="0" r="0" t="0"/>
          <a:stretch/>
        </p:blipFill>
        <p:spPr>
          <a:xfrm>
            <a:off x="8100000" y="1240200"/>
            <a:ext cx="2520000" cy="1999800"/>
          </a:xfrm>
          <a:prstGeom prst="rect">
            <a:avLst/>
          </a:prstGeom>
          <a:noFill/>
          <a:ln>
            <a:noFill/>
          </a:ln>
        </p:spPr>
      </p:pic>
      <p:pic>
        <p:nvPicPr>
          <p:cNvPr id="495" name="Google Shape;495;p24"/>
          <p:cNvPicPr preferRelativeResize="0"/>
          <p:nvPr/>
        </p:nvPicPr>
        <p:blipFill rotWithShape="1">
          <a:blip r:embed="rId10">
            <a:alphaModFix/>
          </a:blip>
          <a:srcRect b="14909" l="0" r="0" t="0"/>
          <a:stretch/>
        </p:blipFill>
        <p:spPr>
          <a:xfrm>
            <a:off x="6660000" y="3705480"/>
            <a:ext cx="2711160" cy="2054160"/>
          </a:xfrm>
          <a:prstGeom prst="rect">
            <a:avLst/>
          </a:prstGeom>
          <a:noFill/>
          <a:ln>
            <a:noFill/>
          </a:ln>
        </p:spPr>
      </p:pic>
      <p:sp>
        <p:nvSpPr>
          <p:cNvPr id="496" name="Google Shape;496;p24"/>
          <p:cNvSpPr txBox="1"/>
          <p:nvPr/>
        </p:nvSpPr>
        <p:spPr>
          <a:xfrm>
            <a:off x="9144000" y="3240000"/>
            <a:ext cx="825480" cy="3466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600" u="sng" strike="noStrike">
                <a:solidFill>
                  <a:srgbClr val="000000"/>
                </a:solidFill>
                <a:latin typeface="Arial"/>
                <a:ea typeface="Arial"/>
                <a:cs typeface="Arial"/>
                <a:sym typeface="Arial"/>
                <a:hlinkClick r:id="rId11">
                  <a:extLst>
                    <a:ext uri="{A12FA001-AC4F-418D-AE19-62706E023703}">
                      <ahyp:hlinkClr val="tx"/>
                    </a:ext>
                  </a:extLst>
                </a:hlinkClick>
              </a:rPr>
              <a:t>SRTM</a:t>
            </a:r>
            <a:endParaRPr b="0" sz="600" strike="noStrike">
              <a:solidFill>
                <a:srgbClr val="000000"/>
              </a:solidFill>
              <a:latin typeface="Arial"/>
              <a:ea typeface="Arial"/>
              <a:cs typeface="Arial"/>
              <a:sym typeface="Arial"/>
            </a:endParaRPr>
          </a:p>
        </p:txBody>
      </p:sp>
      <p:sp>
        <p:nvSpPr>
          <p:cNvPr id="497" name="Google Shape;497;p24"/>
          <p:cNvSpPr txBox="1"/>
          <p:nvPr/>
        </p:nvSpPr>
        <p:spPr>
          <a:xfrm>
            <a:off x="7668000" y="5760000"/>
            <a:ext cx="825480" cy="3466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600" u="sng" strike="noStrike">
                <a:solidFill>
                  <a:srgbClr val="000000"/>
                </a:solidFill>
                <a:latin typeface="Arial"/>
                <a:ea typeface="Arial"/>
                <a:cs typeface="Arial"/>
                <a:sym typeface="Arial"/>
                <a:hlinkClick r:id="rId12">
                  <a:extLst>
                    <a:ext uri="{A12FA001-AC4F-418D-AE19-62706E023703}">
                      <ahyp:hlinkClr val="tx"/>
                    </a:ext>
                  </a:extLst>
                </a:hlinkClick>
              </a:rPr>
              <a:t>VIIRS</a:t>
            </a:r>
            <a:endParaRPr b="0" sz="600" strike="noStrike">
              <a:solidFill>
                <a:srgbClr val="000000"/>
              </a:solidFill>
              <a:latin typeface="Arial"/>
              <a:ea typeface="Arial"/>
              <a:cs typeface="Arial"/>
              <a:sym typeface="Arial"/>
            </a:endParaRPr>
          </a:p>
        </p:txBody>
      </p:sp>
      <p:sp>
        <p:nvSpPr>
          <p:cNvPr id="498" name="Google Shape;498;p24"/>
          <p:cNvSpPr txBox="1"/>
          <p:nvPr/>
        </p:nvSpPr>
        <p:spPr>
          <a:xfrm>
            <a:off x="6120000" y="3253320"/>
            <a:ext cx="540000" cy="34668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b="0" lang="en-GB" sz="600" u="sng" strike="noStrike">
                <a:solidFill>
                  <a:srgbClr val="000000"/>
                </a:solidFill>
                <a:latin typeface="Arial"/>
                <a:ea typeface="Arial"/>
                <a:cs typeface="Arial"/>
                <a:sym typeface="Arial"/>
                <a:hlinkClick r:id="rId13">
                  <a:extLst>
                    <a:ext uri="{A12FA001-AC4F-418D-AE19-62706E023703}">
                      <ahyp:hlinkClr val="tx"/>
                    </a:ext>
                  </a:extLst>
                </a:hlinkClick>
              </a:rPr>
              <a:t>MODIS</a:t>
            </a:r>
            <a:endParaRPr b="0" sz="6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pic>
        <p:nvPicPr>
          <p:cNvPr descr="Graphical user interface, sunburst chart&#10;&#10;Description automatically generated" id="504" name="Google Shape;504;p25"/>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505" name="Google Shape;505;p25"/>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24</a:t>
            </a:r>
            <a:endParaRPr b="0" sz="1400" strike="noStrike">
              <a:solidFill>
                <a:srgbClr val="000000"/>
              </a:solidFill>
              <a:latin typeface="Arial"/>
              <a:ea typeface="Arial"/>
              <a:cs typeface="Arial"/>
              <a:sym typeface="Arial"/>
            </a:endParaRPr>
          </a:p>
        </p:txBody>
      </p:sp>
      <p:sp>
        <p:nvSpPr>
          <p:cNvPr id="506" name="Google Shape;506;p25"/>
          <p:cNvSpPr/>
          <p:nvPr/>
        </p:nvSpPr>
        <p:spPr>
          <a:xfrm>
            <a:off x="887040" y="4680"/>
            <a:ext cx="1075032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4.4 Sensors and Internet Of Things (IoTs)</a:t>
            </a:r>
            <a:endParaRPr b="0" sz="4400" strike="noStrike">
              <a:solidFill>
                <a:srgbClr val="000000"/>
              </a:solidFill>
              <a:latin typeface="Arial"/>
              <a:ea typeface="Arial"/>
              <a:cs typeface="Arial"/>
              <a:sym typeface="Arial"/>
            </a:endParaRPr>
          </a:p>
        </p:txBody>
      </p:sp>
      <p:sp>
        <p:nvSpPr>
          <p:cNvPr id="507" name="Google Shape;507;p25"/>
          <p:cNvSpPr txBox="1"/>
          <p:nvPr>
            <p:ph idx="4294967295" type="body"/>
          </p:nvPr>
        </p:nvSpPr>
        <p:spPr>
          <a:xfrm>
            <a:off x="982440" y="2325240"/>
            <a:ext cx="5646600" cy="3931920"/>
          </a:xfrm>
          <a:prstGeom prst="rect">
            <a:avLst/>
          </a:prstGeom>
          <a:noFill/>
          <a:ln>
            <a:noFill/>
          </a:ln>
        </p:spPr>
        <p:txBody>
          <a:bodyPr anchorCtr="0" anchor="t" bIns="45700" lIns="91425" spcFirstLastPara="1" rIns="91425" wrap="square" tIns="45700">
            <a:normAutofit/>
          </a:bodyPr>
          <a:lstStyle/>
          <a:p>
            <a:pPr indent="0" lvl="0" marL="228600" marR="0" rtl="0" algn="l">
              <a:lnSpc>
                <a:spcPct val="200000"/>
              </a:lnSpc>
              <a:spcBef>
                <a:spcPts val="0"/>
              </a:spcBef>
              <a:spcAft>
                <a:spcPts val="0"/>
              </a:spcAft>
              <a:buClr>
                <a:srgbClr val="000000"/>
              </a:buClr>
              <a:buSzPts val="2000"/>
              <a:buFont typeface="Arial"/>
              <a:buNone/>
            </a:pPr>
            <a:r>
              <a:rPr b="0" i="1" lang="en-GB" sz="2000" u="none" cap="none" strike="noStrike">
                <a:solidFill>
                  <a:srgbClr val="000000"/>
                </a:solidFill>
                <a:latin typeface="Open Sans"/>
                <a:ea typeface="Open Sans"/>
                <a:cs typeface="Open Sans"/>
                <a:sym typeface="Open Sans"/>
              </a:rPr>
              <a:t>“The Internet of Things refers to the network of physical objects that are embedded with sensors, software, and other technologies to connect and exchange data with other devices and systems over the Internet.”</a:t>
            </a:r>
            <a:endParaRPr b="0" i="0" sz="2000" u="none" cap="none" strike="noStrike">
              <a:solidFill>
                <a:srgbClr val="000000"/>
              </a:solidFill>
              <a:latin typeface="Calibri"/>
              <a:ea typeface="Calibri"/>
              <a:cs typeface="Calibri"/>
              <a:sym typeface="Calibri"/>
            </a:endParaRPr>
          </a:p>
          <a:p>
            <a:pPr indent="0" lvl="0" marL="228600" marR="0" rtl="0" algn="l">
              <a:lnSpc>
                <a:spcPct val="200000"/>
              </a:lnSpc>
              <a:spcBef>
                <a:spcPts val="1001"/>
              </a:spcBef>
              <a:spcAft>
                <a:spcPts val="0"/>
              </a:spcAft>
              <a:buClr>
                <a:srgbClr val="000000"/>
              </a:buClr>
              <a:buSzPts val="1200"/>
              <a:buFont typeface="Arial"/>
              <a:buNone/>
            </a:pPr>
            <a:r>
              <a:rPr b="0" i="1" lang="en-GB" sz="1200" u="none" cap="none" strike="noStrike">
                <a:solidFill>
                  <a:srgbClr val="000000"/>
                </a:solidFill>
                <a:latin typeface="Open Sans"/>
                <a:ea typeface="Open Sans"/>
                <a:cs typeface="Open Sans"/>
                <a:sym typeface="Open Sans"/>
              </a:rPr>
              <a:t>Source: </a:t>
            </a:r>
            <a:r>
              <a:rPr b="0" i="1" lang="en-GB" sz="1200" u="sng" cap="none" strike="noStrike">
                <a:solidFill>
                  <a:srgbClr val="0563C1"/>
                </a:solidFill>
                <a:latin typeface="Open Sans"/>
                <a:ea typeface="Open Sans"/>
                <a:cs typeface="Open Sans"/>
                <a:sym typeface="Open Sans"/>
                <a:hlinkClick r:id="rId4">
                  <a:extLst>
                    <a:ext uri="{A12FA001-AC4F-418D-AE19-62706E023703}">
                      <ahyp:hlinkClr val="tx"/>
                    </a:ext>
                  </a:extLst>
                </a:hlinkClick>
              </a:rPr>
              <a:t>IoT in GIS</a:t>
            </a:r>
            <a:endParaRPr b="0" i="0" sz="1200" u="none" cap="none" strike="noStrike">
              <a:solidFill>
                <a:srgbClr val="000000"/>
              </a:solidFill>
              <a:latin typeface="Calibri"/>
              <a:ea typeface="Calibri"/>
              <a:cs typeface="Calibri"/>
              <a:sym typeface="Calibri"/>
            </a:endParaRPr>
          </a:p>
        </p:txBody>
      </p:sp>
      <p:sp>
        <p:nvSpPr>
          <p:cNvPr id="508" name="Google Shape;508;p25"/>
          <p:cNvSpPr/>
          <p:nvPr/>
        </p:nvSpPr>
        <p:spPr>
          <a:xfrm>
            <a:off x="887040" y="1821960"/>
            <a:ext cx="456660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Internet of Things</a:t>
            </a:r>
            <a:endParaRPr b="0" sz="2000" strike="noStrike">
              <a:solidFill>
                <a:srgbClr val="000000"/>
              </a:solidFill>
              <a:latin typeface="Arial"/>
              <a:ea typeface="Arial"/>
              <a:cs typeface="Arial"/>
              <a:sym typeface="Arial"/>
            </a:endParaRPr>
          </a:p>
        </p:txBody>
      </p:sp>
      <p:sp>
        <p:nvSpPr>
          <p:cNvPr id="509" name="Google Shape;509;p25"/>
          <p:cNvSpPr/>
          <p:nvPr/>
        </p:nvSpPr>
        <p:spPr>
          <a:xfrm>
            <a:off x="5903640" y="6080400"/>
            <a:ext cx="5920200" cy="27216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Source</a:t>
            </a:r>
            <a:r>
              <a:rPr b="0" i="1" lang="en-GB" sz="1200" u="sng" strike="noStrike">
                <a:solidFill>
                  <a:srgbClr val="0563C1"/>
                </a:solidFill>
                <a:latin typeface="Open Sans"/>
                <a:ea typeface="Open Sans"/>
                <a:cs typeface="Open Sans"/>
                <a:sym typeface="Open Sans"/>
                <a:hlinkClick r:id="rId5">
                  <a:extLst>
                    <a:ext uri="{A12FA001-AC4F-418D-AE19-62706E023703}">
                      <ahyp:hlinkClr val="tx"/>
                    </a:ext>
                  </a:extLst>
                </a:hlinkClick>
              </a:rPr>
              <a:t>: Internet of Things (IoT) in GIS</a:t>
            </a:r>
            <a:r>
              <a:rPr b="0" i="1" lang="en-GB" sz="1200" strike="noStrike">
                <a:solidFill>
                  <a:srgbClr val="000000"/>
                </a:solidFill>
                <a:latin typeface="Open Sans"/>
                <a:ea typeface="Open Sans"/>
                <a:cs typeface="Open Sans"/>
                <a:sym typeface="Open Sans"/>
              </a:rPr>
              <a:t> and </a:t>
            </a:r>
            <a:r>
              <a:rPr b="0" i="1" lang="en-GB" sz="1200" u="sng" strike="noStrike">
                <a:solidFill>
                  <a:srgbClr val="0563C1"/>
                </a:solidFill>
                <a:latin typeface="Open Sans"/>
                <a:ea typeface="Open Sans"/>
                <a:cs typeface="Open Sans"/>
                <a:sym typeface="Open Sans"/>
                <a:hlinkClick r:id="rId6">
                  <a:extLst>
                    <a:ext uri="{A12FA001-AC4F-418D-AE19-62706E023703}">
                      <ahyp:hlinkClr val="tx"/>
                    </a:ext>
                  </a:extLst>
                </a:hlinkClick>
              </a:rPr>
              <a:t>The Spatial Internet of Things </a:t>
            </a:r>
            <a:endParaRPr b="0" sz="1200" strike="noStrike">
              <a:solidFill>
                <a:srgbClr val="000000"/>
              </a:solidFill>
              <a:latin typeface="Arial"/>
              <a:ea typeface="Arial"/>
              <a:cs typeface="Arial"/>
              <a:sym typeface="Arial"/>
            </a:endParaRPr>
          </a:p>
        </p:txBody>
      </p:sp>
      <p:pic>
        <p:nvPicPr>
          <p:cNvPr id="510" name="Google Shape;510;p25"/>
          <p:cNvPicPr preferRelativeResize="0"/>
          <p:nvPr/>
        </p:nvPicPr>
        <p:blipFill rotWithShape="1">
          <a:blip r:embed="rId7">
            <a:alphaModFix/>
          </a:blip>
          <a:srcRect b="0" l="0" r="0" t="0"/>
          <a:stretch/>
        </p:blipFill>
        <p:spPr>
          <a:xfrm>
            <a:off x="7070760" y="2470680"/>
            <a:ext cx="4566600" cy="3044520"/>
          </a:xfrm>
          <a:prstGeom prst="rect">
            <a:avLst/>
          </a:prstGeom>
          <a:noFill/>
          <a:ln>
            <a:noFill/>
          </a:ln>
        </p:spPr>
      </p:pic>
      <p:sp>
        <p:nvSpPr>
          <p:cNvPr id="511" name="Google Shape;511;p25"/>
          <p:cNvSpPr/>
          <p:nvPr/>
        </p:nvSpPr>
        <p:spPr>
          <a:xfrm>
            <a:off x="6931800" y="5515200"/>
            <a:ext cx="4566600" cy="27216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Picture Source</a:t>
            </a:r>
            <a:r>
              <a:rPr b="0" i="1" lang="en-GB" sz="1200" u="sng" strike="noStrike">
                <a:solidFill>
                  <a:srgbClr val="0563C1"/>
                </a:solidFill>
                <a:latin typeface="Open Sans"/>
                <a:ea typeface="Open Sans"/>
                <a:cs typeface="Open Sans"/>
                <a:sym typeface="Open Sans"/>
                <a:hlinkClick r:id="rId8">
                  <a:extLst>
                    <a:ext uri="{A12FA001-AC4F-418D-AE19-62706E023703}">
                      <ahyp:hlinkClr val="tx"/>
                    </a:ext>
                  </a:extLst>
                </a:hlinkClick>
              </a:rPr>
              <a:t>: Internet of Things (IoT) in GIS</a:t>
            </a:r>
            <a:r>
              <a:rPr b="0" i="1" lang="en-GB" sz="1200" strike="noStrike">
                <a:solidFill>
                  <a:srgbClr val="000000"/>
                </a:solidFill>
                <a:latin typeface="Open Sans"/>
                <a:ea typeface="Open Sans"/>
                <a:cs typeface="Open Sans"/>
                <a:sym typeface="Open Sans"/>
              </a:rPr>
              <a:t> </a:t>
            </a:r>
            <a:endParaRPr b="0" sz="12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pic>
        <p:nvPicPr>
          <p:cNvPr descr="Graphical user interface, sunburst chart&#10;&#10;Description automatically generated" id="517" name="Google Shape;517;p26"/>
          <p:cNvPicPr preferRelativeResize="0"/>
          <p:nvPr/>
        </p:nvPicPr>
        <p:blipFill rotWithShape="1">
          <a:blip r:embed="rId3">
            <a:alphaModFix/>
          </a:blip>
          <a:srcRect b="0" l="0" r="0" t="0"/>
          <a:stretch/>
        </p:blipFill>
        <p:spPr>
          <a:xfrm>
            <a:off x="-19800" y="-34920"/>
            <a:ext cx="12188880" cy="6854760"/>
          </a:xfrm>
          <a:prstGeom prst="rect">
            <a:avLst/>
          </a:prstGeom>
          <a:noFill/>
          <a:ln>
            <a:noFill/>
          </a:ln>
        </p:spPr>
      </p:pic>
      <p:sp>
        <p:nvSpPr>
          <p:cNvPr id="518" name="Google Shape;518;p26"/>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25</a:t>
            </a:r>
            <a:endParaRPr b="0" sz="1400" strike="noStrike">
              <a:solidFill>
                <a:srgbClr val="000000"/>
              </a:solidFill>
              <a:latin typeface="Arial"/>
              <a:ea typeface="Arial"/>
              <a:cs typeface="Arial"/>
              <a:sym typeface="Arial"/>
            </a:endParaRPr>
          </a:p>
        </p:txBody>
      </p:sp>
      <p:sp>
        <p:nvSpPr>
          <p:cNvPr id="519" name="Google Shape;519;p26"/>
          <p:cNvSpPr/>
          <p:nvPr/>
        </p:nvSpPr>
        <p:spPr>
          <a:xfrm>
            <a:off x="887040" y="4680"/>
            <a:ext cx="1075032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4.4 Sensors and Internet Of Things (IoTs)</a:t>
            </a:r>
            <a:endParaRPr b="0" sz="4400" strike="noStrike">
              <a:solidFill>
                <a:srgbClr val="000000"/>
              </a:solidFill>
              <a:latin typeface="Arial"/>
              <a:ea typeface="Arial"/>
              <a:cs typeface="Arial"/>
              <a:sym typeface="Arial"/>
            </a:endParaRPr>
          </a:p>
        </p:txBody>
      </p:sp>
      <p:sp>
        <p:nvSpPr>
          <p:cNvPr id="520" name="Google Shape;520;p26"/>
          <p:cNvSpPr txBox="1"/>
          <p:nvPr>
            <p:ph idx="4294967295" type="body"/>
          </p:nvPr>
        </p:nvSpPr>
        <p:spPr>
          <a:xfrm>
            <a:off x="982440" y="2325240"/>
            <a:ext cx="5646600" cy="3931920"/>
          </a:xfrm>
          <a:prstGeom prst="rect">
            <a:avLst/>
          </a:prstGeom>
          <a:noFill/>
          <a:ln>
            <a:noFill/>
          </a:ln>
        </p:spPr>
        <p:txBody>
          <a:bodyPr anchorCtr="0" anchor="t" bIns="45700" lIns="91425" spcFirstLastPara="1" rIns="91425" wrap="square" tIns="45700">
            <a:normAutofit/>
          </a:bodyPr>
          <a:lstStyle/>
          <a:p>
            <a:pPr indent="0" lvl="0" marL="228600" marR="0" rtl="0" algn="l">
              <a:lnSpc>
                <a:spcPct val="200000"/>
              </a:lnSpc>
              <a:spcBef>
                <a:spcPts val="0"/>
              </a:spcBef>
              <a:spcAft>
                <a:spcPts val="0"/>
              </a:spcAft>
              <a:buClr>
                <a:srgbClr val="000000"/>
              </a:buClr>
              <a:buSzPts val="2000"/>
              <a:buFont typeface="Arial"/>
              <a:buNone/>
            </a:pPr>
            <a:r>
              <a:rPr b="0" i="0" lang="en-GB" sz="2000" u="none" cap="none" strike="noStrike">
                <a:solidFill>
                  <a:srgbClr val="000000"/>
                </a:solidFill>
                <a:latin typeface="Open Sans"/>
                <a:ea typeface="Open Sans"/>
                <a:cs typeface="Open Sans"/>
                <a:sym typeface="Open Sans"/>
              </a:rPr>
              <a:t>Sensors or Things or Devices</a:t>
            </a:r>
            <a:endParaRPr b="0" i="0" sz="2000" u="none" cap="none" strike="noStrike">
              <a:solidFill>
                <a:srgbClr val="000000"/>
              </a:solidFill>
              <a:latin typeface="Calibri"/>
              <a:ea typeface="Calibri"/>
              <a:cs typeface="Calibri"/>
              <a:sym typeface="Calibri"/>
            </a:endParaRPr>
          </a:p>
          <a:p>
            <a:pPr indent="0" lvl="0" marL="228600" marR="0" rtl="0" algn="l">
              <a:lnSpc>
                <a:spcPct val="200000"/>
              </a:lnSpc>
              <a:spcBef>
                <a:spcPts val="1001"/>
              </a:spcBef>
              <a:spcAft>
                <a:spcPts val="0"/>
              </a:spcAft>
              <a:buClr>
                <a:srgbClr val="000000"/>
              </a:buClr>
              <a:buSzPts val="2000"/>
              <a:buFont typeface="Arial"/>
              <a:buNone/>
            </a:pPr>
            <a:r>
              <a:rPr b="0" i="0" lang="en-GB" sz="2000" u="none" cap="none" strike="noStrike">
                <a:solidFill>
                  <a:srgbClr val="000000"/>
                </a:solidFill>
                <a:latin typeface="Open Sans"/>
                <a:ea typeface="Open Sans"/>
                <a:cs typeface="Open Sans"/>
                <a:sym typeface="Open Sans"/>
              </a:rPr>
              <a:t>Gateway</a:t>
            </a:r>
            <a:endParaRPr b="0" i="0" sz="2000" u="none" cap="none" strike="noStrike">
              <a:solidFill>
                <a:srgbClr val="000000"/>
              </a:solidFill>
              <a:latin typeface="Calibri"/>
              <a:ea typeface="Calibri"/>
              <a:cs typeface="Calibri"/>
              <a:sym typeface="Calibri"/>
            </a:endParaRPr>
          </a:p>
          <a:p>
            <a:pPr indent="0" lvl="0" marL="228600" marR="0" rtl="0" algn="l">
              <a:lnSpc>
                <a:spcPct val="200000"/>
              </a:lnSpc>
              <a:spcBef>
                <a:spcPts val="1001"/>
              </a:spcBef>
              <a:spcAft>
                <a:spcPts val="0"/>
              </a:spcAft>
              <a:buClr>
                <a:srgbClr val="000000"/>
              </a:buClr>
              <a:buSzPts val="2000"/>
              <a:buFont typeface="Arial"/>
              <a:buNone/>
            </a:pPr>
            <a:r>
              <a:rPr b="0" i="0" lang="en-GB" sz="2000" u="none" cap="none" strike="noStrike">
                <a:solidFill>
                  <a:srgbClr val="000000"/>
                </a:solidFill>
                <a:latin typeface="Open Sans"/>
                <a:ea typeface="Open Sans"/>
                <a:cs typeface="Open Sans"/>
                <a:sym typeface="Open Sans"/>
              </a:rPr>
              <a:t>Cloud</a:t>
            </a:r>
            <a:endParaRPr b="0" i="0" sz="2000" u="none" cap="none" strike="noStrike">
              <a:solidFill>
                <a:srgbClr val="000000"/>
              </a:solidFill>
              <a:latin typeface="Calibri"/>
              <a:ea typeface="Calibri"/>
              <a:cs typeface="Calibri"/>
              <a:sym typeface="Calibri"/>
            </a:endParaRPr>
          </a:p>
          <a:p>
            <a:pPr indent="0" lvl="0" marL="228600" marR="0" rtl="0" algn="l">
              <a:lnSpc>
                <a:spcPct val="200000"/>
              </a:lnSpc>
              <a:spcBef>
                <a:spcPts val="1001"/>
              </a:spcBef>
              <a:spcAft>
                <a:spcPts val="0"/>
              </a:spcAft>
              <a:buClr>
                <a:srgbClr val="000000"/>
              </a:buClr>
              <a:buSzPts val="2000"/>
              <a:buFont typeface="Arial"/>
              <a:buNone/>
            </a:pPr>
            <a:r>
              <a:rPr b="0" i="0" lang="en-GB" sz="2000" u="none" cap="none" strike="noStrike">
                <a:solidFill>
                  <a:srgbClr val="000000"/>
                </a:solidFill>
                <a:latin typeface="Open Sans"/>
                <a:ea typeface="Open Sans"/>
                <a:cs typeface="Open Sans"/>
                <a:sym typeface="Open Sans"/>
              </a:rPr>
              <a:t>Analytics</a:t>
            </a:r>
            <a:endParaRPr b="0" i="0" sz="2000" u="none" cap="none" strike="noStrike">
              <a:solidFill>
                <a:srgbClr val="000000"/>
              </a:solidFill>
              <a:latin typeface="Calibri"/>
              <a:ea typeface="Calibri"/>
              <a:cs typeface="Calibri"/>
              <a:sym typeface="Calibri"/>
            </a:endParaRPr>
          </a:p>
          <a:p>
            <a:pPr indent="0" lvl="0" marL="228600" marR="0" rtl="0" algn="l">
              <a:lnSpc>
                <a:spcPct val="200000"/>
              </a:lnSpc>
              <a:spcBef>
                <a:spcPts val="1001"/>
              </a:spcBef>
              <a:spcAft>
                <a:spcPts val="0"/>
              </a:spcAft>
              <a:buClr>
                <a:srgbClr val="000000"/>
              </a:buClr>
              <a:buSzPts val="2000"/>
              <a:buFont typeface="Arial"/>
              <a:buNone/>
            </a:pPr>
            <a:r>
              <a:rPr b="0" i="0" lang="en-GB" sz="2000" u="none" cap="none" strike="noStrike">
                <a:solidFill>
                  <a:srgbClr val="000000"/>
                </a:solidFill>
                <a:latin typeface="Open Sans"/>
                <a:ea typeface="Open Sans"/>
                <a:cs typeface="Open Sans"/>
                <a:sym typeface="Open Sans"/>
              </a:rPr>
              <a:t>User Interface </a:t>
            </a:r>
            <a:endParaRPr b="0" i="0" sz="2000" u="none" cap="none" strike="noStrike">
              <a:solidFill>
                <a:srgbClr val="000000"/>
              </a:solidFill>
              <a:latin typeface="Calibri"/>
              <a:ea typeface="Calibri"/>
              <a:cs typeface="Calibri"/>
              <a:sym typeface="Calibri"/>
            </a:endParaRPr>
          </a:p>
        </p:txBody>
      </p:sp>
      <p:sp>
        <p:nvSpPr>
          <p:cNvPr id="521" name="Google Shape;521;p26"/>
          <p:cNvSpPr/>
          <p:nvPr/>
        </p:nvSpPr>
        <p:spPr>
          <a:xfrm>
            <a:off x="887040" y="1821960"/>
            <a:ext cx="456660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Technologies in IoT</a:t>
            </a:r>
            <a:endParaRPr b="0" sz="2000" strike="noStrike">
              <a:solidFill>
                <a:srgbClr val="000000"/>
              </a:solidFill>
              <a:latin typeface="Arial"/>
              <a:ea typeface="Arial"/>
              <a:cs typeface="Arial"/>
              <a:sym typeface="Arial"/>
            </a:endParaRPr>
          </a:p>
        </p:txBody>
      </p:sp>
      <p:sp>
        <p:nvSpPr>
          <p:cNvPr id="522" name="Google Shape;522;p26"/>
          <p:cNvSpPr/>
          <p:nvPr/>
        </p:nvSpPr>
        <p:spPr>
          <a:xfrm>
            <a:off x="5855400" y="5987160"/>
            <a:ext cx="5920200" cy="454680"/>
          </a:xfrm>
          <a:prstGeom prst="rect">
            <a:avLst/>
          </a:prstGeom>
          <a:noFill/>
          <a:ln>
            <a:noFill/>
          </a:ln>
        </p:spPr>
        <p:txBody>
          <a:bodyPr anchorCtr="0" anchor="t" bIns="45000" lIns="90000" spcFirstLastPara="1" rIns="90000" wrap="square" tIns="45000">
            <a:spAutoFit/>
          </a:bodyPr>
          <a:lstStyle/>
          <a:p>
            <a:pPr indent="0" lvl="0" marL="0" marR="0" rtl="0" algn="r">
              <a:lnSpc>
                <a:spcPct val="2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IoT in GIS</a:t>
            </a:r>
            <a:endParaRPr b="0" sz="1200" strike="noStrike">
              <a:solidFill>
                <a:srgbClr val="000000"/>
              </a:solidFill>
              <a:latin typeface="Arial"/>
              <a:ea typeface="Arial"/>
              <a:cs typeface="Arial"/>
              <a:sym typeface="Arial"/>
            </a:endParaRPr>
          </a:p>
        </p:txBody>
      </p:sp>
      <p:pic>
        <p:nvPicPr>
          <p:cNvPr id="523" name="Google Shape;523;p26"/>
          <p:cNvPicPr preferRelativeResize="0"/>
          <p:nvPr/>
        </p:nvPicPr>
        <p:blipFill rotWithShape="1">
          <a:blip r:embed="rId5">
            <a:alphaModFix/>
          </a:blip>
          <a:srcRect b="0" l="0" r="0" t="0"/>
          <a:stretch/>
        </p:blipFill>
        <p:spPr>
          <a:xfrm>
            <a:off x="7070760" y="2470680"/>
            <a:ext cx="4566600" cy="3044520"/>
          </a:xfrm>
          <a:prstGeom prst="rect">
            <a:avLst/>
          </a:prstGeom>
          <a:noFill/>
          <a:ln>
            <a:noFill/>
          </a:ln>
        </p:spPr>
      </p:pic>
      <p:sp>
        <p:nvSpPr>
          <p:cNvPr id="524" name="Google Shape;524;p26"/>
          <p:cNvSpPr/>
          <p:nvPr/>
        </p:nvSpPr>
        <p:spPr>
          <a:xfrm>
            <a:off x="6931800" y="5515200"/>
            <a:ext cx="4566600" cy="27216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Picture Source</a:t>
            </a:r>
            <a:r>
              <a:rPr b="0" i="1" lang="en-GB" sz="1200" u="sng" strike="noStrike">
                <a:solidFill>
                  <a:srgbClr val="0563C1"/>
                </a:solidFill>
                <a:latin typeface="Open Sans"/>
                <a:ea typeface="Open Sans"/>
                <a:cs typeface="Open Sans"/>
                <a:sym typeface="Open Sans"/>
                <a:hlinkClick r:id="rId6">
                  <a:extLst>
                    <a:ext uri="{A12FA001-AC4F-418D-AE19-62706E023703}">
                      <ahyp:hlinkClr val="tx"/>
                    </a:ext>
                  </a:extLst>
                </a:hlinkClick>
              </a:rPr>
              <a:t>: Internet of Things (IoT) in GIS</a:t>
            </a:r>
            <a:r>
              <a:rPr b="0" i="1" lang="en-GB" sz="1200" strike="noStrike">
                <a:solidFill>
                  <a:srgbClr val="000000"/>
                </a:solidFill>
                <a:latin typeface="Open Sans"/>
                <a:ea typeface="Open Sans"/>
                <a:cs typeface="Open Sans"/>
                <a:sym typeface="Open Sans"/>
              </a:rPr>
              <a:t> </a:t>
            </a:r>
            <a:endParaRPr b="0" sz="12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pic>
        <p:nvPicPr>
          <p:cNvPr descr="Graphical user interface, sunburst chart&#10;&#10;Description automatically generated" id="530" name="Google Shape;530;p27"/>
          <p:cNvPicPr preferRelativeResize="0"/>
          <p:nvPr/>
        </p:nvPicPr>
        <p:blipFill rotWithShape="1">
          <a:blip r:embed="rId3">
            <a:alphaModFix/>
          </a:blip>
          <a:srcRect b="0" l="0" r="0" t="0"/>
          <a:stretch/>
        </p:blipFill>
        <p:spPr>
          <a:xfrm>
            <a:off x="-19800" y="-34920"/>
            <a:ext cx="12188880" cy="6854760"/>
          </a:xfrm>
          <a:prstGeom prst="rect">
            <a:avLst/>
          </a:prstGeom>
          <a:noFill/>
          <a:ln>
            <a:noFill/>
          </a:ln>
        </p:spPr>
      </p:pic>
      <p:sp>
        <p:nvSpPr>
          <p:cNvPr id="531" name="Google Shape;531;p27"/>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26</a:t>
            </a:r>
            <a:endParaRPr b="0" sz="1400" strike="noStrike">
              <a:solidFill>
                <a:srgbClr val="000000"/>
              </a:solidFill>
              <a:latin typeface="Arial"/>
              <a:ea typeface="Arial"/>
              <a:cs typeface="Arial"/>
              <a:sym typeface="Arial"/>
            </a:endParaRPr>
          </a:p>
        </p:txBody>
      </p:sp>
      <p:sp>
        <p:nvSpPr>
          <p:cNvPr id="532" name="Google Shape;532;p27"/>
          <p:cNvSpPr/>
          <p:nvPr/>
        </p:nvSpPr>
        <p:spPr>
          <a:xfrm>
            <a:off x="887040" y="4680"/>
            <a:ext cx="1075032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4.4 Sensors and Internet Of Things (IoTs)</a:t>
            </a:r>
            <a:endParaRPr b="0" sz="4400" strike="noStrike">
              <a:solidFill>
                <a:srgbClr val="000000"/>
              </a:solidFill>
              <a:latin typeface="Arial"/>
              <a:ea typeface="Arial"/>
              <a:cs typeface="Arial"/>
              <a:sym typeface="Arial"/>
            </a:endParaRPr>
          </a:p>
        </p:txBody>
      </p:sp>
      <p:sp>
        <p:nvSpPr>
          <p:cNvPr id="533" name="Google Shape;533;p27"/>
          <p:cNvSpPr txBox="1"/>
          <p:nvPr>
            <p:ph idx="4294967295" type="body"/>
          </p:nvPr>
        </p:nvSpPr>
        <p:spPr>
          <a:xfrm>
            <a:off x="982440" y="2325240"/>
            <a:ext cx="5646600" cy="3931920"/>
          </a:xfrm>
          <a:prstGeom prst="rect">
            <a:avLst/>
          </a:prstGeom>
          <a:noFill/>
          <a:ln>
            <a:noFill/>
          </a:ln>
        </p:spPr>
        <p:txBody>
          <a:bodyPr anchorCtr="0" anchor="t" bIns="45700" lIns="91425" spcFirstLastPara="1" rIns="91425" wrap="square" tIns="45700">
            <a:normAutofit/>
          </a:bodyPr>
          <a:lstStyle/>
          <a:p>
            <a:pPr indent="0" lvl="0" marL="228600" marR="0" rtl="0" algn="l">
              <a:lnSpc>
                <a:spcPct val="200000"/>
              </a:lnSpc>
              <a:spcBef>
                <a:spcPts val="0"/>
              </a:spcBef>
              <a:spcAft>
                <a:spcPts val="0"/>
              </a:spcAft>
              <a:buClr>
                <a:srgbClr val="000000"/>
              </a:buClr>
              <a:buSzPts val="2000"/>
              <a:buFont typeface="Arial"/>
              <a:buNone/>
            </a:pPr>
            <a:r>
              <a:rPr b="0" i="0" lang="en-GB" sz="2000" u="none" cap="none" strike="noStrike">
                <a:solidFill>
                  <a:srgbClr val="000000"/>
                </a:solidFill>
                <a:latin typeface="Open Sans"/>
                <a:ea typeface="Open Sans"/>
                <a:cs typeface="Open Sans"/>
                <a:sym typeface="Open Sans"/>
              </a:rPr>
              <a:t>Internet of Wearable Things</a:t>
            </a:r>
            <a:endParaRPr b="0" i="0" sz="2000" u="none" cap="none" strike="noStrike">
              <a:solidFill>
                <a:srgbClr val="000000"/>
              </a:solidFill>
              <a:latin typeface="Calibri"/>
              <a:ea typeface="Calibri"/>
              <a:cs typeface="Calibri"/>
              <a:sym typeface="Calibri"/>
            </a:endParaRPr>
          </a:p>
          <a:p>
            <a:pPr indent="0" lvl="0" marL="228600" marR="0" rtl="0" algn="l">
              <a:lnSpc>
                <a:spcPct val="200000"/>
              </a:lnSpc>
              <a:spcBef>
                <a:spcPts val="1001"/>
              </a:spcBef>
              <a:spcAft>
                <a:spcPts val="0"/>
              </a:spcAft>
              <a:buClr>
                <a:srgbClr val="000000"/>
              </a:buClr>
              <a:buSzPts val="2000"/>
              <a:buFont typeface="Arial"/>
              <a:buNone/>
            </a:pPr>
            <a:r>
              <a:rPr b="0" i="0" lang="en-GB" sz="2000" u="none" cap="none" strike="noStrike">
                <a:solidFill>
                  <a:srgbClr val="000000"/>
                </a:solidFill>
                <a:latin typeface="Open Sans"/>
                <a:ea typeface="Open Sans"/>
                <a:cs typeface="Open Sans"/>
                <a:sym typeface="Open Sans"/>
              </a:rPr>
              <a:t>Internet of Spatial Things</a:t>
            </a:r>
            <a:endParaRPr b="0" i="0" sz="2000" u="none" cap="none" strike="noStrike">
              <a:solidFill>
                <a:srgbClr val="000000"/>
              </a:solidFill>
              <a:latin typeface="Calibri"/>
              <a:ea typeface="Calibri"/>
              <a:cs typeface="Calibri"/>
              <a:sym typeface="Calibri"/>
            </a:endParaRPr>
          </a:p>
          <a:p>
            <a:pPr indent="0" lvl="0" marL="228600" marR="0" rtl="0" algn="l">
              <a:lnSpc>
                <a:spcPct val="200000"/>
              </a:lnSpc>
              <a:spcBef>
                <a:spcPts val="1001"/>
              </a:spcBef>
              <a:spcAft>
                <a:spcPts val="0"/>
              </a:spcAft>
              <a:buClr>
                <a:srgbClr val="000000"/>
              </a:buClr>
              <a:buSzPts val="2000"/>
              <a:buFont typeface="Arial"/>
              <a:buNone/>
            </a:pPr>
            <a:r>
              <a:rPr b="0" i="0" lang="en-GB" sz="2000" u="none" cap="none" strike="noStrike">
                <a:solidFill>
                  <a:srgbClr val="000000"/>
                </a:solidFill>
                <a:latin typeface="Open Sans"/>
                <a:ea typeface="Open Sans"/>
                <a:cs typeface="Open Sans"/>
                <a:sym typeface="Open Sans"/>
              </a:rPr>
              <a:t>Internet of Robotics Things</a:t>
            </a:r>
            <a:endParaRPr b="0" i="0" sz="2000" u="none" cap="none" strike="noStrike">
              <a:solidFill>
                <a:srgbClr val="000000"/>
              </a:solidFill>
              <a:latin typeface="Calibri"/>
              <a:ea typeface="Calibri"/>
              <a:cs typeface="Calibri"/>
              <a:sym typeface="Calibri"/>
            </a:endParaRPr>
          </a:p>
          <a:p>
            <a:pPr indent="0" lvl="0" marL="228600" marR="0" rtl="0" algn="l">
              <a:lnSpc>
                <a:spcPct val="200000"/>
              </a:lnSpc>
              <a:spcBef>
                <a:spcPts val="1001"/>
              </a:spcBef>
              <a:spcAft>
                <a:spcPts val="0"/>
              </a:spcAft>
              <a:buClr>
                <a:srgbClr val="000000"/>
              </a:buClr>
              <a:buSzPts val="2000"/>
              <a:buFont typeface="Arial"/>
              <a:buNone/>
            </a:pPr>
            <a:r>
              <a:rPr b="0" i="0" lang="en-GB" sz="2000" u="none" cap="none" strike="noStrike">
                <a:solidFill>
                  <a:srgbClr val="000000"/>
                </a:solidFill>
                <a:latin typeface="Open Sans"/>
                <a:ea typeface="Open Sans"/>
                <a:cs typeface="Open Sans"/>
                <a:sym typeface="Open Sans"/>
              </a:rPr>
              <a:t>Internet of Healthcare Things</a:t>
            </a:r>
            <a:endParaRPr b="0" i="0" sz="2000" u="none" cap="none" strike="noStrike">
              <a:solidFill>
                <a:srgbClr val="000000"/>
              </a:solidFill>
              <a:latin typeface="Calibri"/>
              <a:ea typeface="Calibri"/>
              <a:cs typeface="Calibri"/>
              <a:sym typeface="Calibri"/>
            </a:endParaRPr>
          </a:p>
        </p:txBody>
      </p:sp>
      <p:sp>
        <p:nvSpPr>
          <p:cNvPr id="534" name="Google Shape;534;p27"/>
          <p:cNvSpPr/>
          <p:nvPr/>
        </p:nvSpPr>
        <p:spPr>
          <a:xfrm>
            <a:off x="887040" y="1821960"/>
            <a:ext cx="456660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Applications of IoT</a:t>
            </a:r>
            <a:endParaRPr b="0" sz="2000" strike="noStrike">
              <a:solidFill>
                <a:srgbClr val="000000"/>
              </a:solidFill>
              <a:latin typeface="Arial"/>
              <a:ea typeface="Arial"/>
              <a:cs typeface="Arial"/>
              <a:sym typeface="Arial"/>
            </a:endParaRPr>
          </a:p>
        </p:txBody>
      </p:sp>
      <p:sp>
        <p:nvSpPr>
          <p:cNvPr id="535" name="Google Shape;535;p27"/>
          <p:cNvSpPr/>
          <p:nvPr/>
        </p:nvSpPr>
        <p:spPr>
          <a:xfrm>
            <a:off x="5855400" y="5987160"/>
            <a:ext cx="5920200" cy="454680"/>
          </a:xfrm>
          <a:prstGeom prst="rect">
            <a:avLst/>
          </a:prstGeom>
          <a:noFill/>
          <a:ln>
            <a:noFill/>
          </a:ln>
        </p:spPr>
        <p:txBody>
          <a:bodyPr anchorCtr="0" anchor="t" bIns="45000" lIns="90000" spcFirstLastPara="1" rIns="90000" wrap="square" tIns="45000">
            <a:spAutoFit/>
          </a:bodyPr>
          <a:lstStyle/>
          <a:p>
            <a:pPr indent="0" lvl="0" marL="0" marR="0" rtl="0" algn="r">
              <a:lnSpc>
                <a:spcPct val="2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IoT in GIS</a:t>
            </a:r>
            <a:endParaRPr b="0" sz="1200" strike="noStrike">
              <a:solidFill>
                <a:srgbClr val="000000"/>
              </a:solidFill>
              <a:latin typeface="Arial"/>
              <a:ea typeface="Arial"/>
              <a:cs typeface="Arial"/>
              <a:sym typeface="Arial"/>
            </a:endParaRPr>
          </a:p>
        </p:txBody>
      </p:sp>
      <p:pic>
        <p:nvPicPr>
          <p:cNvPr id="536" name="Google Shape;536;p27"/>
          <p:cNvPicPr preferRelativeResize="0"/>
          <p:nvPr/>
        </p:nvPicPr>
        <p:blipFill rotWithShape="1">
          <a:blip r:embed="rId5">
            <a:alphaModFix/>
          </a:blip>
          <a:srcRect b="0" l="0" r="0" t="0"/>
          <a:stretch/>
        </p:blipFill>
        <p:spPr>
          <a:xfrm>
            <a:off x="7070760" y="2470680"/>
            <a:ext cx="4566600" cy="3044520"/>
          </a:xfrm>
          <a:prstGeom prst="rect">
            <a:avLst/>
          </a:prstGeom>
          <a:noFill/>
          <a:ln>
            <a:noFill/>
          </a:ln>
        </p:spPr>
      </p:pic>
      <p:sp>
        <p:nvSpPr>
          <p:cNvPr id="537" name="Google Shape;537;p27"/>
          <p:cNvSpPr/>
          <p:nvPr/>
        </p:nvSpPr>
        <p:spPr>
          <a:xfrm>
            <a:off x="6931800" y="5515200"/>
            <a:ext cx="4566600" cy="27216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Picture Source</a:t>
            </a:r>
            <a:r>
              <a:rPr b="0" i="1" lang="en-GB" sz="1200" u="sng" strike="noStrike">
                <a:solidFill>
                  <a:srgbClr val="0563C1"/>
                </a:solidFill>
                <a:latin typeface="Open Sans"/>
                <a:ea typeface="Open Sans"/>
                <a:cs typeface="Open Sans"/>
                <a:sym typeface="Open Sans"/>
                <a:hlinkClick r:id="rId6">
                  <a:extLst>
                    <a:ext uri="{A12FA001-AC4F-418D-AE19-62706E023703}">
                      <ahyp:hlinkClr val="tx"/>
                    </a:ext>
                  </a:extLst>
                </a:hlinkClick>
              </a:rPr>
              <a:t>: Internet of Things (IoT) in GIS</a:t>
            </a:r>
            <a:r>
              <a:rPr b="0" i="1" lang="en-GB" sz="1200" strike="noStrike">
                <a:solidFill>
                  <a:srgbClr val="000000"/>
                </a:solidFill>
                <a:latin typeface="Open Sans"/>
                <a:ea typeface="Open Sans"/>
                <a:cs typeface="Open Sans"/>
                <a:sym typeface="Open Sans"/>
              </a:rPr>
              <a:t> </a:t>
            </a:r>
            <a:endParaRPr b="0" sz="12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pic>
        <p:nvPicPr>
          <p:cNvPr descr="Graphical user interface, sunburst chart&#10;&#10;Description automatically generated" id="543" name="Google Shape;543;p28"/>
          <p:cNvPicPr preferRelativeResize="0"/>
          <p:nvPr/>
        </p:nvPicPr>
        <p:blipFill rotWithShape="1">
          <a:blip r:embed="rId3">
            <a:alphaModFix/>
          </a:blip>
          <a:srcRect b="0" l="0" r="0" t="0"/>
          <a:stretch/>
        </p:blipFill>
        <p:spPr>
          <a:xfrm>
            <a:off x="-19800" y="-34920"/>
            <a:ext cx="12188880" cy="6854760"/>
          </a:xfrm>
          <a:prstGeom prst="rect">
            <a:avLst/>
          </a:prstGeom>
          <a:noFill/>
          <a:ln>
            <a:noFill/>
          </a:ln>
        </p:spPr>
      </p:pic>
      <p:sp>
        <p:nvSpPr>
          <p:cNvPr id="544" name="Google Shape;544;p28"/>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27</a:t>
            </a:r>
            <a:endParaRPr b="0" sz="1400" strike="noStrike">
              <a:solidFill>
                <a:srgbClr val="000000"/>
              </a:solidFill>
              <a:latin typeface="Arial"/>
              <a:ea typeface="Arial"/>
              <a:cs typeface="Arial"/>
              <a:sym typeface="Arial"/>
            </a:endParaRPr>
          </a:p>
        </p:txBody>
      </p:sp>
      <p:sp>
        <p:nvSpPr>
          <p:cNvPr id="545" name="Google Shape;545;p28"/>
          <p:cNvSpPr/>
          <p:nvPr/>
        </p:nvSpPr>
        <p:spPr>
          <a:xfrm>
            <a:off x="887040" y="4680"/>
            <a:ext cx="1075032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4.4 Sensors and Internet Of Things (IoTs)</a:t>
            </a:r>
            <a:endParaRPr b="0" sz="4400" strike="noStrike">
              <a:solidFill>
                <a:srgbClr val="000000"/>
              </a:solidFill>
              <a:latin typeface="Arial"/>
              <a:ea typeface="Arial"/>
              <a:cs typeface="Arial"/>
              <a:sym typeface="Arial"/>
            </a:endParaRPr>
          </a:p>
        </p:txBody>
      </p:sp>
      <p:sp>
        <p:nvSpPr>
          <p:cNvPr id="546" name="Google Shape;546;p28"/>
          <p:cNvSpPr txBox="1"/>
          <p:nvPr>
            <p:ph idx="4294967295" type="body"/>
          </p:nvPr>
        </p:nvSpPr>
        <p:spPr>
          <a:xfrm>
            <a:off x="887040" y="2445840"/>
            <a:ext cx="10214640" cy="348156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2000"/>
              <a:buFont typeface="Arial"/>
              <a:buNone/>
            </a:pPr>
            <a:r>
              <a:rPr b="0" i="0" lang="en-GB" sz="2000" u="none" cap="none" strike="noStrike">
                <a:solidFill>
                  <a:srgbClr val="000000"/>
                </a:solidFill>
                <a:latin typeface="Open Sans"/>
                <a:ea typeface="Open Sans"/>
                <a:cs typeface="Open Sans"/>
                <a:sym typeface="Open Sans"/>
              </a:rPr>
              <a:t>Main Components of Internet of Spatial Things</a:t>
            </a:r>
            <a:endParaRPr b="0" i="0" sz="20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Object or environment which is targeted to seize its spatial characteristic(s).</a:t>
            </a:r>
            <a:endParaRPr b="0" i="0" sz="20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Spatial Things are the sources of needed spatial data.</a:t>
            </a:r>
            <a:endParaRPr b="0" i="0" sz="20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F/edge computing which can be considered the responder of real-time rapid spatial processing with distributed intelligence.</a:t>
            </a:r>
            <a:endParaRPr b="0" i="0" sz="20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The processed data is transferred for storage, processing, or visualising etc.</a:t>
            </a:r>
            <a:endParaRPr b="0" i="0" sz="2000" u="none" cap="none" strike="noStrike">
              <a:solidFill>
                <a:srgbClr val="000000"/>
              </a:solidFill>
              <a:latin typeface="Calibri"/>
              <a:ea typeface="Calibri"/>
              <a:cs typeface="Calibri"/>
              <a:sym typeface="Calibri"/>
            </a:endParaRPr>
          </a:p>
        </p:txBody>
      </p:sp>
      <p:sp>
        <p:nvSpPr>
          <p:cNvPr id="547" name="Google Shape;547;p28"/>
          <p:cNvSpPr/>
          <p:nvPr/>
        </p:nvSpPr>
        <p:spPr>
          <a:xfrm>
            <a:off x="887040" y="1821960"/>
            <a:ext cx="456660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Internet of Spatial Things</a:t>
            </a:r>
            <a:endParaRPr b="0" sz="2000" strike="noStrike">
              <a:solidFill>
                <a:srgbClr val="000000"/>
              </a:solidFill>
              <a:latin typeface="Arial"/>
              <a:ea typeface="Arial"/>
              <a:cs typeface="Arial"/>
              <a:sym typeface="Arial"/>
            </a:endParaRPr>
          </a:p>
        </p:txBody>
      </p:sp>
      <p:sp>
        <p:nvSpPr>
          <p:cNvPr id="548" name="Google Shape;548;p28"/>
          <p:cNvSpPr/>
          <p:nvPr/>
        </p:nvSpPr>
        <p:spPr>
          <a:xfrm>
            <a:off x="5855400" y="5987160"/>
            <a:ext cx="5920200" cy="454680"/>
          </a:xfrm>
          <a:prstGeom prst="rect">
            <a:avLst/>
          </a:prstGeom>
          <a:noFill/>
          <a:ln>
            <a:noFill/>
          </a:ln>
        </p:spPr>
        <p:txBody>
          <a:bodyPr anchorCtr="0" anchor="t" bIns="45000" lIns="90000" spcFirstLastPara="1" rIns="90000" wrap="square" tIns="45000">
            <a:spAutoFit/>
          </a:bodyPr>
          <a:lstStyle/>
          <a:p>
            <a:pPr indent="0" lvl="0" marL="0" marR="0" rtl="0" algn="r">
              <a:lnSpc>
                <a:spcPct val="2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IoT in GIS</a:t>
            </a:r>
            <a:endParaRPr b="0" sz="12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pic>
        <p:nvPicPr>
          <p:cNvPr descr="Graphical user interface, sunburst chart&#10;&#10;Description automatically generated" id="554" name="Google Shape;554;p29"/>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555" name="Google Shape;555;p29"/>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28</a:t>
            </a:r>
            <a:endParaRPr b="0" sz="1400" strike="noStrike">
              <a:solidFill>
                <a:srgbClr val="000000"/>
              </a:solidFill>
              <a:latin typeface="Arial"/>
              <a:ea typeface="Arial"/>
              <a:cs typeface="Arial"/>
              <a:sym typeface="Arial"/>
            </a:endParaRPr>
          </a:p>
        </p:txBody>
      </p:sp>
      <p:sp>
        <p:nvSpPr>
          <p:cNvPr id="556" name="Google Shape;556;p29"/>
          <p:cNvSpPr/>
          <p:nvPr/>
        </p:nvSpPr>
        <p:spPr>
          <a:xfrm>
            <a:off x="887040" y="4680"/>
            <a:ext cx="765108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Summary</a:t>
            </a:r>
            <a:endParaRPr b="0" sz="4400" strike="noStrike">
              <a:solidFill>
                <a:srgbClr val="000000"/>
              </a:solidFill>
              <a:latin typeface="Arial"/>
              <a:ea typeface="Arial"/>
              <a:cs typeface="Arial"/>
              <a:sym typeface="Arial"/>
            </a:endParaRPr>
          </a:p>
        </p:txBody>
      </p:sp>
      <p:sp>
        <p:nvSpPr>
          <p:cNvPr id="557" name="Google Shape;557;p29"/>
          <p:cNvSpPr txBox="1"/>
          <p:nvPr>
            <p:ph idx="4294967295" type="body"/>
          </p:nvPr>
        </p:nvSpPr>
        <p:spPr>
          <a:xfrm>
            <a:off x="838080" y="1825560"/>
            <a:ext cx="10679760" cy="4494600"/>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50000"/>
              </a:lnSpc>
              <a:spcBef>
                <a:spcPts val="0"/>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Differentiating between the different types of sensors</a:t>
            </a:r>
            <a:endParaRPr b="0" i="0" sz="24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Examples of available sensors</a:t>
            </a:r>
            <a:endParaRPr b="0" i="0" sz="24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Defining the Internet of Things</a:t>
            </a:r>
            <a:endParaRPr b="0" i="0" sz="24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Different technologies in the Internet of Things</a:t>
            </a:r>
            <a:endParaRPr b="0" i="0" sz="24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The application of the Internet of Things - Internet of Spatial Things</a:t>
            </a:r>
            <a:endParaRPr b="0" i="0" sz="24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The main components of the Internet of Spatial Things</a:t>
            </a:r>
            <a:endParaRPr b="0" i="0" sz="2400" u="none" cap="none" strike="noStrike">
              <a:solidFill>
                <a:srgbClr val="000000"/>
              </a:solidFill>
              <a:latin typeface="Calibri"/>
              <a:ea typeface="Calibri"/>
              <a:cs typeface="Calibri"/>
              <a:sym typeface="Calibri"/>
            </a:endParaRPr>
          </a:p>
        </p:txBody>
      </p:sp>
      <p:sp>
        <p:nvSpPr>
          <p:cNvPr id="558" name="Google Shape;558;p29"/>
          <p:cNvSpPr/>
          <p:nvPr/>
        </p:nvSpPr>
        <p:spPr>
          <a:xfrm>
            <a:off x="838080" y="1415160"/>
            <a:ext cx="881892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Key Concepts of Sensors and the Internet Of Things (IoTs)</a:t>
            </a:r>
            <a:endParaRPr b="0" sz="20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pic>
        <p:nvPicPr>
          <p:cNvPr descr="Graphical user interface, sunburst chart&#10;&#10;Description automatically generated" id="216" name="Google Shape;216;p3"/>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17" name="Google Shape;217;p3"/>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a:t>
            </a:r>
            <a:endParaRPr b="0" sz="1400" strike="noStrike">
              <a:solidFill>
                <a:srgbClr val="000000"/>
              </a:solidFill>
              <a:latin typeface="Arial"/>
              <a:ea typeface="Arial"/>
              <a:cs typeface="Arial"/>
              <a:sym typeface="Arial"/>
            </a:endParaRPr>
          </a:p>
        </p:txBody>
      </p:sp>
      <p:sp>
        <p:nvSpPr>
          <p:cNvPr id="218" name="Google Shape;218;p3"/>
          <p:cNvSpPr/>
          <p:nvPr/>
        </p:nvSpPr>
        <p:spPr>
          <a:xfrm>
            <a:off x="887040" y="4680"/>
            <a:ext cx="105663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4.1 On Screen Data Capturing </a:t>
            </a:r>
            <a:endParaRPr b="0" sz="4400" strike="noStrike">
              <a:solidFill>
                <a:srgbClr val="000000"/>
              </a:solidFill>
              <a:latin typeface="Arial"/>
              <a:ea typeface="Arial"/>
              <a:cs typeface="Arial"/>
              <a:sym typeface="Arial"/>
            </a:endParaRPr>
          </a:p>
        </p:txBody>
      </p:sp>
      <p:sp>
        <p:nvSpPr>
          <p:cNvPr id="219" name="Google Shape;219;p3"/>
          <p:cNvSpPr txBox="1"/>
          <p:nvPr>
            <p:ph idx="4294967295" type="body"/>
          </p:nvPr>
        </p:nvSpPr>
        <p:spPr>
          <a:xfrm>
            <a:off x="887040" y="2639880"/>
            <a:ext cx="10261800" cy="3183120"/>
          </a:xfrm>
          <a:prstGeom prst="rect">
            <a:avLst/>
          </a:prstGeom>
          <a:noFill/>
          <a:ln>
            <a:noFill/>
          </a:ln>
        </p:spPr>
        <p:txBody>
          <a:bodyPr anchorCtr="0" anchor="t" bIns="45700" lIns="91425" spcFirstLastPara="1" rIns="91425" wrap="square" tIns="45700">
            <a:normAutofit fontScale="98000"/>
          </a:bodyPr>
          <a:lstStyle/>
          <a:p>
            <a:pPr indent="-223920" lvl="0" marL="223920" marR="0" rtl="0" algn="l">
              <a:lnSpc>
                <a:spcPct val="150000"/>
              </a:lnSpc>
              <a:spcBef>
                <a:spcPts val="0"/>
              </a:spcBef>
              <a:spcAft>
                <a:spcPts val="0"/>
              </a:spcAft>
              <a:buClr>
                <a:srgbClr val="000000"/>
              </a:buClr>
              <a:buSzPct val="100000"/>
              <a:buFont typeface="Arial"/>
              <a:buChar char="•"/>
            </a:pPr>
            <a:r>
              <a:rPr b="0" i="0" lang="en-GB" sz="2400" u="none" cap="none" strike="noStrike">
                <a:solidFill>
                  <a:srgbClr val="000000"/>
                </a:solidFill>
                <a:latin typeface="Open Sans"/>
                <a:ea typeface="Open Sans"/>
                <a:cs typeface="Open Sans"/>
                <a:sym typeface="Open Sans"/>
              </a:rPr>
              <a:t>Just like these other applications, GIS Applications can store their data in files on the computer’s hard disk. </a:t>
            </a:r>
            <a:endParaRPr b="0" i="0" sz="2400" u="none" cap="none" strike="noStrike">
              <a:solidFill>
                <a:srgbClr val="000000"/>
              </a:solidFill>
              <a:latin typeface="Calibri"/>
              <a:ea typeface="Calibri"/>
              <a:cs typeface="Calibri"/>
              <a:sym typeface="Calibri"/>
            </a:endParaRPr>
          </a:p>
          <a:p>
            <a:pPr indent="-223920" lvl="0" marL="223920" marR="0" rtl="0" algn="l">
              <a:lnSpc>
                <a:spcPct val="150000"/>
              </a:lnSpc>
              <a:spcBef>
                <a:spcPts val="1001"/>
              </a:spcBef>
              <a:spcAft>
                <a:spcPts val="0"/>
              </a:spcAft>
              <a:buClr>
                <a:srgbClr val="000000"/>
              </a:buClr>
              <a:buSzPct val="100000"/>
              <a:buFont typeface="Arial"/>
              <a:buChar char="•"/>
            </a:pPr>
            <a:r>
              <a:rPr b="0" i="0" lang="en-GB" sz="2400" u="none" cap="none" strike="noStrike">
                <a:solidFill>
                  <a:srgbClr val="000000"/>
                </a:solidFill>
                <a:latin typeface="Open Sans"/>
                <a:ea typeface="Open Sans"/>
                <a:cs typeface="Open Sans"/>
                <a:sym typeface="Open Sans"/>
              </a:rPr>
              <a:t>GIS Data can be stored in a database or as files.</a:t>
            </a:r>
            <a:endParaRPr b="0" i="0" sz="2400" u="none" cap="none" strike="noStrike">
              <a:solidFill>
                <a:srgbClr val="000000"/>
              </a:solidFill>
              <a:latin typeface="Calibri"/>
              <a:ea typeface="Calibri"/>
              <a:cs typeface="Calibri"/>
              <a:sym typeface="Calibri"/>
            </a:endParaRPr>
          </a:p>
          <a:p>
            <a:pPr indent="-223920" lvl="0" marL="223920" marR="0" rtl="0" algn="l">
              <a:lnSpc>
                <a:spcPct val="150000"/>
              </a:lnSpc>
              <a:spcBef>
                <a:spcPts val="1001"/>
              </a:spcBef>
              <a:spcAft>
                <a:spcPts val="0"/>
              </a:spcAft>
              <a:buClr>
                <a:srgbClr val="000000"/>
              </a:buClr>
              <a:buSzPct val="100000"/>
              <a:buFont typeface="Arial"/>
              <a:buChar char="•"/>
            </a:pPr>
            <a:r>
              <a:rPr b="0" i="0" lang="en-GB" sz="2400" u="none" cap="none" strike="noStrike">
                <a:solidFill>
                  <a:srgbClr val="000000"/>
                </a:solidFill>
                <a:latin typeface="Open Sans"/>
                <a:ea typeface="Open Sans"/>
                <a:cs typeface="Open Sans"/>
                <a:sym typeface="Open Sans"/>
              </a:rPr>
              <a:t>There are a number of different file formats for GIS data, but the most common one is probably the ‘shape file’.</a:t>
            </a:r>
            <a:endParaRPr b="0" i="0" sz="24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chemeClr val="dk1"/>
              </a:buClr>
              <a:buSzPct val="100000"/>
              <a:buFont typeface="Arial"/>
              <a:buNone/>
            </a:pPr>
            <a:r>
              <a:t/>
            </a:r>
            <a:endParaRPr b="0" i="0" sz="2400" u="none" cap="none" strike="noStrike">
              <a:solidFill>
                <a:srgbClr val="000000"/>
              </a:solidFill>
              <a:latin typeface="Calibri"/>
              <a:ea typeface="Calibri"/>
              <a:cs typeface="Calibri"/>
              <a:sym typeface="Calibri"/>
            </a:endParaRPr>
          </a:p>
        </p:txBody>
      </p:sp>
      <p:sp>
        <p:nvSpPr>
          <p:cNvPr id="220" name="Google Shape;220;p3"/>
          <p:cNvSpPr/>
          <p:nvPr/>
        </p:nvSpPr>
        <p:spPr>
          <a:xfrm>
            <a:off x="887040" y="1821960"/>
            <a:ext cx="609552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Creating A Dataset In A GIS Software</a:t>
            </a:r>
            <a:endParaRPr b="0" sz="2000" strike="noStrike">
              <a:solidFill>
                <a:srgbClr val="000000"/>
              </a:solidFill>
              <a:latin typeface="Arial"/>
              <a:ea typeface="Arial"/>
              <a:cs typeface="Arial"/>
              <a:sym typeface="Arial"/>
            </a:endParaRPr>
          </a:p>
        </p:txBody>
      </p:sp>
      <p:sp>
        <p:nvSpPr>
          <p:cNvPr id="221" name="Google Shape;221;p3"/>
          <p:cNvSpPr/>
          <p:nvPr/>
        </p:nvSpPr>
        <p:spPr>
          <a:xfrm>
            <a:off x="7459560" y="6008040"/>
            <a:ext cx="4177800" cy="27216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How does GIS digital data get stored? </a:t>
            </a:r>
            <a:endParaRPr b="0" sz="12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pic>
        <p:nvPicPr>
          <p:cNvPr descr="Graphical user interface, sunburst chart&#10;&#10;Description automatically generated" id="564" name="Google Shape;564;p30"/>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565" name="Google Shape;565;p30"/>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29</a:t>
            </a:r>
            <a:endParaRPr b="0" sz="1400" strike="noStrike">
              <a:solidFill>
                <a:srgbClr val="000000"/>
              </a:solidFill>
              <a:latin typeface="Arial"/>
              <a:ea typeface="Arial"/>
              <a:cs typeface="Arial"/>
              <a:sym typeface="Arial"/>
            </a:endParaRPr>
          </a:p>
        </p:txBody>
      </p:sp>
      <p:sp>
        <p:nvSpPr>
          <p:cNvPr id="566" name="Google Shape;566;p30"/>
          <p:cNvSpPr/>
          <p:nvPr/>
        </p:nvSpPr>
        <p:spPr>
          <a:xfrm>
            <a:off x="887040" y="4680"/>
            <a:ext cx="765108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References</a:t>
            </a:r>
            <a:endParaRPr b="0" sz="4400" strike="noStrike">
              <a:solidFill>
                <a:srgbClr val="000000"/>
              </a:solidFill>
              <a:latin typeface="Arial"/>
              <a:ea typeface="Arial"/>
              <a:cs typeface="Arial"/>
              <a:sym typeface="Arial"/>
            </a:endParaRPr>
          </a:p>
        </p:txBody>
      </p:sp>
      <p:sp>
        <p:nvSpPr>
          <p:cNvPr id="567" name="Google Shape;567;p30"/>
          <p:cNvSpPr txBox="1"/>
          <p:nvPr>
            <p:ph idx="4294967295" type="body"/>
          </p:nvPr>
        </p:nvSpPr>
        <p:spPr>
          <a:xfrm>
            <a:off x="887040" y="1373760"/>
            <a:ext cx="10566360" cy="5081040"/>
          </a:xfrm>
          <a:prstGeom prst="rect">
            <a:avLst/>
          </a:prstGeom>
          <a:noFill/>
          <a:ln>
            <a:noFill/>
          </a:ln>
        </p:spPr>
        <p:txBody>
          <a:bodyPr anchorCtr="0" anchor="t" bIns="45700" lIns="91425" spcFirstLastPara="1" rIns="91425" wrap="square" tIns="45700">
            <a:normAutofit fontScale="99000"/>
          </a:bodyPr>
          <a:lstStyle/>
          <a:p>
            <a:pPr indent="-226080" lvl="0" marL="226080" marR="0" rtl="0" algn="l">
              <a:lnSpc>
                <a:spcPct val="90000"/>
              </a:lnSpc>
              <a:spcBef>
                <a:spcPts val="0"/>
              </a:spcBef>
              <a:spcAft>
                <a:spcPts val="0"/>
              </a:spcAft>
              <a:buClr>
                <a:srgbClr val="000000"/>
              </a:buClr>
              <a:buSzPct val="100000"/>
              <a:buFont typeface="Arial"/>
              <a:buChar char="•"/>
            </a:pPr>
            <a:r>
              <a:rPr b="0" i="0" lang="en-GB" sz="2000" u="none" cap="none" strike="noStrike">
                <a:solidFill>
                  <a:srgbClr val="000000"/>
                </a:solidFill>
                <a:latin typeface="Open Sans"/>
                <a:ea typeface="Open Sans"/>
                <a:cs typeface="Open Sans"/>
                <a:sym typeface="Open Sans"/>
              </a:rPr>
              <a:t>How does GIS digital data get stored? URL </a:t>
            </a:r>
            <a:r>
              <a:rPr b="0" i="0" lang="en-GB" sz="2000" u="sng" cap="none" strike="noStrike">
                <a:solidFill>
                  <a:srgbClr val="0563C1"/>
                </a:solidFill>
                <a:latin typeface="Open Sans"/>
                <a:ea typeface="Open Sans"/>
                <a:cs typeface="Open Sans"/>
                <a:sym typeface="Open Sans"/>
                <a:hlinkClick r:id="rId4">
                  <a:extLst>
                    <a:ext uri="{A12FA001-AC4F-418D-AE19-62706E023703}">
                      <ahyp:hlinkClr val="tx"/>
                    </a:ext>
                  </a:extLst>
                </a:hlinkClick>
              </a:rPr>
              <a:t>https://docs.qgis.org/3.28/en/docs/gentle_gis_introduction/data_capture.html#how-does-gis-digital-data-get-stored</a:t>
            </a:r>
            <a:r>
              <a:rPr b="0" i="0" lang="en-GB" sz="2000" u="none" cap="none" strike="noStrike">
                <a:solidFill>
                  <a:srgbClr val="000000"/>
                </a:solidFill>
                <a:latin typeface="Open Sans"/>
                <a:ea typeface="Open Sans"/>
                <a:cs typeface="Open Sans"/>
                <a:sym typeface="Open Sans"/>
              </a:rPr>
              <a:t> </a:t>
            </a:r>
            <a:endParaRPr b="0" i="0" sz="2000" u="none" cap="none" strike="noStrike">
              <a:solidFill>
                <a:srgbClr val="000000"/>
              </a:solidFill>
              <a:latin typeface="Calibri"/>
              <a:ea typeface="Calibri"/>
              <a:cs typeface="Calibri"/>
              <a:sym typeface="Calibri"/>
            </a:endParaRPr>
          </a:p>
          <a:p>
            <a:pPr indent="-226080" lvl="0" marL="226080" marR="0" rtl="0" algn="l">
              <a:lnSpc>
                <a:spcPct val="90000"/>
              </a:lnSpc>
              <a:spcBef>
                <a:spcPts val="1001"/>
              </a:spcBef>
              <a:spcAft>
                <a:spcPts val="0"/>
              </a:spcAft>
              <a:buClr>
                <a:srgbClr val="000000"/>
              </a:buClr>
              <a:buSzPct val="100000"/>
              <a:buFont typeface="Arial"/>
              <a:buChar char="•"/>
            </a:pPr>
            <a:r>
              <a:rPr b="0" i="0" lang="en-GB" sz="2000" u="none" cap="none" strike="noStrike">
                <a:solidFill>
                  <a:srgbClr val="000000"/>
                </a:solidFill>
                <a:latin typeface="Open Sans"/>
                <a:ea typeface="Open Sans"/>
                <a:cs typeface="Open Sans"/>
                <a:sym typeface="Open Sans"/>
              </a:rPr>
              <a:t>Types of Digitization and Its Error in GIS. URL </a:t>
            </a:r>
            <a:r>
              <a:rPr b="0" i="0" lang="en-GB" sz="2000" u="sng" cap="none" strike="noStrike">
                <a:solidFill>
                  <a:srgbClr val="0563C1"/>
                </a:solidFill>
                <a:latin typeface="Open Sans"/>
                <a:ea typeface="Open Sans"/>
                <a:cs typeface="Open Sans"/>
                <a:sym typeface="Open Sans"/>
                <a:hlinkClick r:id="rId5">
                  <a:extLst>
                    <a:ext uri="{A12FA001-AC4F-418D-AE19-62706E023703}">
                      <ahyp:hlinkClr val="tx"/>
                    </a:ext>
                  </a:extLst>
                </a:hlinkClick>
              </a:rPr>
              <a:t>https://www.agiratech.com/types-of-digitization-and-error-in-gis</a:t>
            </a:r>
            <a:r>
              <a:rPr b="0" i="0" lang="en-GB" sz="2000" u="none" cap="none" strike="noStrike">
                <a:solidFill>
                  <a:srgbClr val="000000"/>
                </a:solidFill>
                <a:latin typeface="Open Sans"/>
                <a:ea typeface="Open Sans"/>
                <a:cs typeface="Open Sans"/>
                <a:sym typeface="Open Sans"/>
              </a:rPr>
              <a:t> </a:t>
            </a:r>
            <a:endParaRPr b="0" i="0" sz="2000" u="none" cap="none" strike="noStrike">
              <a:solidFill>
                <a:srgbClr val="000000"/>
              </a:solidFill>
              <a:latin typeface="Calibri"/>
              <a:ea typeface="Calibri"/>
              <a:cs typeface="Calibri"/>
              <a:sym typeface="Calibri"/>
            </a:endParaRPr>
          </a:p>
          <a:p>
            <a:pPr indent="-226080" lvl="0" marL="226080" marR="0" rtl="0" algn="l">
              <a:lnSpc>
                <a:spcPct val="90000"/>
              </a:lnSpc>
              <a:spcBef>
                <a:spcPts val="1001"/>
              </a:spcBef>
              <a:spcAft>
                <a:spcPts val="0"/>
              </a:spcAft>
              <a:buClr>
                <a:srgbClr val="000000"/>
              </a:buClr>
              <a:buSzPct val="100000"/>
              <a:buFont typeface="Arial"/>
              <a:buChar char="•"/>
            </a:pPr>
            <a:r>
              <a:rPr b="0" i="0" lang="en-GB" sz="2000" u="none" cap="none" strike="noStrike">
                <a:solidFill>
                  <a:srgbClr val="000000"/>
                </a:solidFill>
                <a:latin typeface="Open Sans"/>
                <a:ea typeface="Open Sans"/>
                <a:cs typeface="Open Sans"/>
                <a:sym typeface="Open Sans"/>
              </a:rPr>
              <a:t>Mergin Maps Documentation. URL </a:t>
            </a:r>
            <a:r>
              <a:rPr b="0" i="0" lang="en-GB" sz="2000" u="sng" cap="none" strike="noStrike">
                <a:solidFill>
                  <a:srgbClr val="0563C1"/>
                </a:solidFill>
                <a:latin typeface="Open Sans"/>
                <a:ea typeface="Open Sans"/>
                <a:cs typeface="Open Sans"/>
                <a:sym typeface="Open Sans"/>
                <a:hlinkClick r:id="rId6">
                  <a:extLst>
                    <a:ext uri="{A12FA001-AC4F-418D-AE19-62706E023703}">
                      <ahyp:hlinkClr val="tx"/>
                    </a:ext>
                  </a:extLst>
                </a:hlinkClick>
              </a:rPr>
              <a:t>https://merginmaps.com/docs/</a:t>
            </a:r>
            <a:r>
              <a:rPr b="0" i="0" lang="en-GB" sz="2000" u="none" cap="none" strike="noStrike">
                <a:solidFill>
                  <a:srgbClr val="000000"/>
                </a:solidFill>
                <a:latin typeface="Open Sans"/>
                <a:ea typeface="Open Sans"/>
                <a:cs typeface="Open Sans"/>
                <a:sym typeface="Open Sans"/>
              </a:rPr>
              <a:t> </a:t>
            </a:r>
            <a:endParaRPr b="0" i="0" sz="2000" u="none" cap="none" strike="noStrike">
              <a:solidFill>
                <a:srgbClr val="000000"/>
              </a:solidFill>
              <a:latin typeface="Calibri"/>
              <a:ea typeface="Calibri"/>
              <a:cs typeface="Calibri"/>
              <a:sym typeface="Calibri"/>
            </a:endParaRPr>
          </a:p>
          <a:p>
            <a:pPr indent="-226080" lvl="0" marL="226080" marR="0" rtl="0" algn="l">
              <a:lnSpc>
                <a:spcPct val="90000"/>
              </a:lnSpc>
              <a:spcBef>
                <a:spcPts val="1001"/>
              </a:spcBef>
              <a:spcAft>
                <a:spcPts val="0"/>
              </a:spcAft>
              <a:buClr>
                <a:srgbClr val="000000"/>
              </a:buClr>
              <a:buSzPct val="100000"/>
              <a:buFont typeface="Arial"/>
              <a:buChar char="•"/>
            </a:pPr>
            <a:r>
              <a:rPr b="0" i="0" lang="en-GB" sz="2000" u="none" cap="none" strike="noStrike">
                <a:solidFill>
                  <a:srgbClr val="000000"/>
                </a:solidFill>
                <a:latin typeface="Open Sans"/>
                <a:ea typeface="Open Sans"/>
                <a:cs typeface="Open Sans"/>
                <a:sym typeface="Open Sans"/>
              </a:rPr>
              <a:t>Imagery and Its Use in GIS. URL </a:t>
            </a:r>
            <a:r>
              <a:rPr b="0" i="0" lang="en-GB" sz="2000" u="sng" cap="none" strike="noStrike">
                <a:solidFill>
                  <a:srgbClr val="0563C1"/>
                </a:solidFill>
                <a:latin typeface="Open Sans"/>
                <a:ea typeface="Open Sans"/>
                <a:cs typeface="Open Sans"/>
                <a:sym typeface="Open Sans"/>
                <a:hlinkClick r:id="rId7">
                  <a:extLst>
                    <a:ext uri="{A12FA001-AC4F-418D-AE19-62706E023703}">
                      <ahyp:hlinkClr val="tx"/>
                    </a:ext>
                  </a:extLst>
                </a:hlinkClick>
              </a:rPr>
              <a:t>https://www.gislounge.com/imagery-use-gis/</a:t>
            </a:r>
            <a:r>
              <a:rPr b="0" i="0" lang="en-GB" sz="2000" u="none" cap="none" strike="noStrike">
                <a:solidFill>
                  <a:srgbClr val="000000"/>
                </a:solidFill>
                <a:latin typeface="Open Sans"/>
                <a:ea typeface="Open Sans"/>
                <a:cs typeface="Open Sans"/>
                <a:sym typeface="Open Sans"/>
              </a:rPr>
              <a:t> </a:t>
            </a:r>
            <a:endParaRPr b="0" i="0" sz="2000" u="none" cap="none" strike="noStrike">
              <a:solidFill>
                <a:srgbClr val="000000"/>
              </a:solidFill>
              <a:latin typeface="Calibri"/>
              <a:ea typeface="Calibri"/>
              <a:cs typeface="Calibri"/>
              <a:sym typeface="Calibri"/>
            </a:endParaRPr>
          </a:p>
          <a:p>
            <a:pPr indent="-226080" lvl="0" marL="226080" marR="0" rtl="0" algn="l">
              <a:lnSpc>
                <a:spcPct val="90000"/>
              </a:lnSpc>
              <a:spcBef>
                <a:spcPts val="1001"/>
              </a:spcBef>
              <a:spcAft>
                <a:spcPts val="0"/>
              </a:spcAft>
              <a:buClr>
                <a:srgbClr val="000000"/>
              </a:buClr>
              <a:buSzPct val="100000"/>
              <a:buFont typeface="Arial"/>
              <a:buChar char="•"/>
            </a:pPr>
            <a:r>
              <a:rPr b="0" i="0" lang="en-GB" sz="2000" u="none" cap="none" strike="noStrike">
                <a:solidFill>
                  <a:srgbClr val="000000"/>
                </a:solidFill>
                <a:latin typeface="Open Sans"/>
                <a:ea typeface="Open Sans"/>
                <a:cs typeface="Open Sans"/>
                <a:sym typeface="Open Sans"/>
              </a:rPr>
              <a:t>Image Classification Techniques in Remote Sensing. URL - </a:t>
            </a:r>
            <a:r>
              <a:rPr b="0" i="0" lang="en-GB" sz="2000" u="sng" cap="none" strike="noStrike">
                <a:solidFill>
                  <a:srgbClr val="0563C1"/>
                </a:solidFill>
                <a:latin typeface="Open Sans"/>
                <a:ea typeface="Open Sans"/>
                <a:cs typeface="Open Sans"/>
                <a:sym typeface="Open Sans"/>
                <a:hlinkClick r:id="rId8">
                  <a:extLst>
                    <a:ext uri="{A12FA001-AC4F-418D-AE19-62706E023703}">
                      <ahyp:hlinkClr val="tx"/>
                    </a:ext>
                  </a:extLst>
                </a:hlinkClick>
              </a:rPr>
              <a:t>https://gisgeography.com/image-classification-techniques-remote-sensing/</a:t>
            </a:r>
            <a:r>
              <a:rPr b="0" i="0" lang="en-GB" sz="2000" u="none" cap="none" strike="noStrike">
                <a:solidFill>
                  <a:srgbClr val="000000"/>
                </a:solidFill>
                <a:latin typeface="Open Sans"/>
                <a:ea typeface="Open Sans"/>
                <a:cs typeface="Open Sans"/>
                <a:sym typeface="Open Sans"/>
              </a:rPr>
              <a:t> </a:t>
            </a:r>
            <a:endParaRPr b="0" i="0" sz="2000" u="none" cap="none" strike="noStrike">
              <a:solidFill>
                <a:srgbClr val="000000"/>
              </a:solidFill>
              <a:latin typeface="Calibri"/>
              <a:ea typeface="Calibri"/>
              <a:cs typeface="Calibri"/>
              <a:sym typeface="Calibri"/>
            </a:endParaRPr>
          </a:p>
          <a:p>
            <a:pPr indent="-226080" lvl="0" marL="226080" marR="0" rtl="0" algn="l">
              <a:lnSpc>
                <a:spcPct val="90000"/>
              </a:lnSpc>
              <a:spcBef>
                <a:spcPts val="1001"/>
              </a:spcBef>
              <a:spcAft>
                <a:spcPts val="0"/>
              </a:spcAft>
              <a:buClr>
                <a:srgbClr val="000000"/>
              </a:buClr>
              <a:buSzPct val="100000"/>
              <a:buFont typeface="Arial"/>
              <a:buChar char="•"/>
            </a:pPr>
            <a:r>
              <a:rPr b="0" i="0" lang="en-GB" sz="2000" u="none" cap="none" strike="noStrike">
                <a:solidFill>
                  <a:srgbClr val="000000"/>
                </a:solidFill>
                <a:latin typeface="Open Sans"/>
                <a:ea typeface="Open Sans"/>
                <a:cs typeface="Open Sans"/>
                <a:sym typeface="Open Sans"/>
              </a:rPr>
              <a:t>The Rise of Machine Learning (ML): How to Use Artificial Intelligence in GIS. URL </a:t>
            </a:r>
            <a:r>
              <a:rPr b="0" i="0" lang="en-GB" sz="2000" u="sng" cap="none" strike="noStrike">
                <a:solidFill>
                  <a:srgbClr val="0563C1"/>
                </a:solidFill>
                <a:latin typeface="Open Sans"/>
                <a:ea typeface="Open Sans"/>
                <a:cs typeface="Open Sans"/>
                <a:sym typeface="Open Sans"/>
                <a:hlinkClick r:id="rId9">
                  <a:extLst>
                    <a:ext uri="{A12FA001-AC4F-418D-AE19-62706E023703}">
                      <ahyp:hlinkClr val="tx"/>
                    </a:ext>
                  </a:extLst>
                </a:hlinkClick>
              </a:rPr>
              <a:t>https://gisgeography.com/deep-machine-learning-ml-artificial-intelligence-ai-gis/</a:t>
            </a:r>
            <a:r>
              <a:rPr b="0" i="0" lang="en-GB" sz="2000" u="none" cap="none" strike="noStrike">
                <a:solidFill>
                  <a:srgbClr val="000000"/>
                </a:solidFill>
                <a:latin typeface="Open Sans"/>
                <a:ea typeface="Open Sans"/>
                <a:cs typeface="Open Sans"/>
                <a:sym typeface="Open Sans"/>
              </a:rPr>
              <a:t> </a:t>
            </a:r>
            <a:endParaRPr b="0" i="0" sz="2000" u="none" cap="none" strike="noStrike">
              <a:solidFill>
                <a:srgbClr val="000000"/>
              </a:solidFill>
              <a:latin typeface="Calibri"/>
              <a:ea typeface="Calibri"/>
              <a:cs typeface="Calibri"/>
              <a:sym typeface="Calibri"/>
            </a:endParaRPr>
          </a:p>
          <a:p>
            <a:pPr indent="-226080" lvl="0" marL="226080" marR="0" rtl="0" algn="l">
              <a:lnSpc>
                <a:spcPct val="90000"/>
              </a:lnSpc>
              <a:spcBef>
                <a:spcPts val="1001"/>
              </a:spcBef>
              <a:spcAft>
                <a:spcPts val="0"/>
              </a:spcAft>
              <a:buClr>
                <a:srgbClr val="000000"/>
              </a:buClr>
              <a:buSzPct val="100000"/>
              <a:buFont typeface="Arial"/>
              <a:buChar char="•"/>
            </a:pPr>
            <a:r>
              <a:rPr b="0" i="0" lang="en-GB" sz="2000" u="none" cap="none" strike="noStrike">
                <a:solidFill>
                  <a:srgbClr val="000000"/>
                </a:solidFill>
                <a:latin typeface="Open Sans"/>
                <a:ea typeface="Open Sans"/>
                <a:cs typeface="Open Sans"/>
                <a:sym typeface="Open Sans"/>
              </a:rPr>
              <a:t>Earth Data. URL </a:t>
            </a:r>
            <a:r>
              <a:rPr b="0" i="0" lang="en-GB" sz="2000" u="sng" cap="none" strike="noStrike">
                <a:solidFill>
                  <a:srgbClr val="0563C1"/>
                </a:solidFill>
                <a:latin typeface="Open Sans"/>
                <a:ea typeface="Open Sans"/>
                <a:cs typeface="Open Sans"/>
                <a:sym typeface="Open Sans"/>
                <a:hlinkClick r:id="rId10">
                  <a:extLst>
                    <a:ext uri="{A12FA001-AC4F-418D-AE19-62706E023703}">
                      <ahyp:hlinkClr val="tx"/>
                    </a:ext>
                  </a:extLst>
                </a:hlinkClick>
              </a:rPr>
              <a:t>https://www.earthdata.nasa.gov/sensors</a:t>
            </a:r>
            <a:r>
              <a:rPr b="0" i="0" lang="en-GB" sz="2000" u="none" cap="none" strike="noStrike">
                <a:solidFill>
                  <a:srgbClr val="000000"/>
                </a:solidFill>
                <a:latin typeface="Open Sans"/>
                <a:ea typeface="Open Sans"/>
                <a:cs typeface="Open Sans"/>
                <a:sym typeface="Open Sans"/>
              </a:rPr>
              <a:t> </a:t>
            </a:r>
            <a:endParaRPr b="0" i="0" sz="2000" u="none" cap="none" strike="noStrike">
              <a:solidFill>
                <a:srgbClr val="000000"/>
              </a:solidFill>
              <a:latin typeface="Calibri"/>
              <a:ea typeface="Calibri"/>
              <a:cs typeface="Calibri"/>
              <a:sym typeface="Calibri"/>
            </a:endParaRPr>
          </a:p>
          <a:p>
            <a:pPr indent="-226080" lvl="0" marL="226080" marR="0" rtl="0" algn="l">
              <a:lnSpc>
                <a:spcPct val="90000"/>
              </a:lnSpc>
              <a:spcBef>
                <a:spcPts val="1001"/>
              </a:spcBef>
              <a:spcAft>
                <a:spcPts val="0"/>
              </a:spcAft>
              <a:buClr>
                <a:srgbClr val="000000"/>
              </a:buClr>
              <a:buSzPct val="100000"/>
              <a:buFont typeface="Arial"/>
              <a:buChar char="•"/>
            </a:pPr>
            <a:r>
              <a:rPr b="0" i="0" lang="en-GB" sz="2000" u="none" cap="none" strike="noStrike">
                <a:solidFill>
                  <a:srgbClr val="000000"/>
                </a:solidFill>
                <a:latin typeface="Open Sans"/>
                <a:ea typeface="Open Sans"/>
                <a:cs typeface="Open Sans"/>
                <a:sym typeface="Open Sans"/>
              </a:rPr>
              <a:t>Internet of Things (IoT) in GIS. URL </a:t>
            </a:r>
            <a:r>
              <a:rPr b="0" i="0" lang="en-GB" sz="2000" u="sng" cap="none" strike="noStrike">
                <a:solidFill>
                  <a:srgbClr val="0563C1"/>
                </a:solidFill>
                <a:latin typeface="Open Sans"/>
                <a:ea typeface="Open Sans"/>
                <a:cs typeface="Open Sans"/>
                <a:sym typeface="Open Sans"/>
                <a:hlinkClick r:id="rId11">
                  <a:extLst>
                    <a:ext uri="{A12FA001-AC4F-418D-AE19-62706E023703}">
                      <ahyp:hlinkClr val="tx"/>
                    </a:ext>
                  </a:extLst>
                </a:hlinkClick>
              </a:rPr>
              <a:t>https://gisgeography.com/internet-of-things-iot/</a:t>
            </a:r>
            <a:r>
              <a:rPr b="0" i="0" lang="en-GB" sz="2000" u="none" cap="none" strike="noStrike">
                <a:solidFill>
                  <a:srgbClr val="000000"/>
                </a:solidFill>
                <a:latin typeface="Open Sans"/>
                <a:ea typeface="Open Sans"/>
                <a:cs typeface="Open Sans"/>
                <a:sym typeface="Open Sans"/>
              </a:rPr>
              <a:t> </a:t>
            </a:r>
            <a:endParaRPr b="0" i="0" sz="2000" u="none" cap="none" strike="noStrike">
              <a:solidFill>
                <a:srgbClr val="000000"/>
              </a:solidFill>
              <a:latin typeface="Calibri"/>
              <a:ea typeface="Calibri"/>
              <a:cs typeface="Calibri"/>
              <a:sym typeface="Calibri"/>
            </a:endParaRPr>
          </a:p>
          <a:p>
            <a:pPr indent="-226080" lvl="0" marL="226080" marR="0" rtl="0" algn="l">
              <a:lnSpc>
                <a:spcPct val="90000"/>
              </a:lnSpc>
              <a:spcBef>
                <a:spcPts val="1001"/>
              </a:spcBef>
              <a:spcAft>
                <a:spcPts val="0"/>
              </a:spcAft>
              <a:buClr>
                <a:srgbClr val="000000"/>
              </a:buClr>
              <a:buSzPct val="100000"/>
              <a:buFont typeface="Arial"/>
              <a:buChar char="•"/>
            </a:pPr>
            <a:r>
              <a:rPr b="0" i="0" lang="en-GB" sz="2000" u="none" cap="none" strike="noStrike">
                <a:solidFill>
                  <a:srgbClr val="000000"/>
                </a:solidFill>
                <a:latin typeface="Open Sans"/>
                <a:ea typeface="Open Sans"/>
                <a:cs typeface="Open Sans"/>
                <a:sym typeface="Open Sans"/>
              </a:rPr>
              <a:t>The Spatial Internet of Things. URL </a:t>
            </a:r>
            <a:r>
              <a:rPr b="0" i="0" lang="en-GB" sz="2000" u="sng" cap="none" strike="noStrike">
                <a:solidFill>
                  <a:srgbClr val="0563C1"/>
                </a:solidFill>
                <a:latin typeface="Open Sans"/>
                <a:ea typeface="Open Sans"/>
                <a:cs typeface="Open Sans"/>
                <a:sym typeface="Open Sans"/>
                <a:hlinkClick r:id="rId12">
                  <a:extLst>
                    <a:ext uri="{A12FA001-AC4F-418D-AE19-62706E023703}">
                      <ahyp:hlinkClr val="tx"/>
                    </a:ext>
                  </a:extLst>
                </a:hlinkClick>
              </a:rPr>
              <a:t>https://www.gislounge.com/the-spatial-internet-of-things/</a:t>
            </a:r>
            <a:r>
              <a:rPr b="0" i="0" lang="en-GB" sz="2000" u="none" cap="none" strike="noStrike">
                <a:solidFill>
                  <a:srgbClr val="000000"/>
                </a:solidFill>
                <a:latin typeface="Open Sans"/>
                <a:ea typeface="Open Sans"/>
                <a:cs typeface="Open Sans"/>
                <a:sym typeface="Open Sans"/>
              </a:rPr>
              <a:t> </a:t>
            </a:r>
            <a:endParaRPr b="0" i="0" sz="2000" u="none" cap="none" strike="noStrike">
              <a:solidFill>
                <a:srgbClr val="000000"/>
              </a:solidFill>
              <a:latin typeface="Calibri"/>
              <a:ea typeface="Calibri"/>
              <a:cs typeface="Calibri"/>
              <a:sym typeface="Calibri"/>
            </a:endParaRPr>
          </a:p>
          <a:p>
            <a:pPr indent="-226080" lvl="0" marL="226080" marR="0" rtl="0" algn="l">
              <a:lnSpc>
                <a:spcPct val="90000"/>
              </a:lnSpc>
              <a:spcBef>
                <a:spcPts val="1001"/>
              </a:spcBef>
              <a:spcAft>
                <a:spcPts val="0"/>
              </a:spcAft>
              <a:buClr>
                <a:srgbClr val="000000"/>
              </a:buClr>
              <a:buSzPct val="100000"/>
              <a:buFont typeface="Arial"/>
              <a:buChar char="•"/>
            </a:pPr>
            <a:r>
              <a:rPr b="0" i="0" lang="en-GB" sz="2000" u="none" cap="none" strike="noStrike">
                <a:solidFill>
                  <a:srgbClr val="000000"/>
                </a:solidFill>
                <a:latin typeface="Open Sans"/>
                <a:ea typeface="Open Sans"/>
                <a:cs typeface="Open Sans"/>
                <a:sym typeface="Open Sans"/>
              </a:rPr>
              <a:t>IoT in GIS. URL </a:t>
            </a:r>
            <a:r>
              <a:rPr b="0" i="0" lang="en-GB" sz="2000" u="sng" cap="none" strike="noStrike">
                <a:solidFill>
                  <a:srgbClr val="0563C1"/>
                </a:solidFill>
                <a:latin typeface="Open Sans"/>
                <a:ea typeface="Open Sans"/>
                <a:cs typeface="Open Sans"/>
                <a:sym typeface="Open Sans"/>
                <a:hlinkClick r:id="rId13">
                  <a:extLst>
                    <a:ext uri="{A12FA001-AC4F-418D-AE19-62706E023703}">
                      <ahyp:hlinkClr val="tx"/>
                    </a:ext>
                  </a:extLst>
                </a:hlinkClick>
              </a:rPr>
              <a:t>https://medium.com/analytics-vidhya/iot-in-gis-990f9097e6b4</a:t>
            </a:r>
            <a:r>
              <a:rPr b="0" i="0" lang="en-GB" sz="2000" u="none" cap="none" strike="noStrike">
                <a:solidFill>
                  <a:srgbClr val="000000"/>
                </a:solidFill>
                <a:latin typeface="Open Sans"/>
                <a:ea typeface="Open Sans"/>
                <a:cs typeface="Open Sans"/>
                <a:sym typeface="Open Sans"/>
              </a:rPr>
              <a:t> </a:t>
            </a:r>
            <a:endParaRPr b="0" i="0" sz="2000" u="none" cap="none" strike="noStrike">
              <a:solidFill>
                <a:srgbClr val="000000"/>
              </a:solidFill>
              <a:latin typeface="Calibri"/>
              <a:ea typeface="Calibri"/>
              <a:cs typeface="Calibri"/>
              <a:sym typeface="Calibri"/>
            </a:endParaRPr>
          </a:p>
          <a:p>
            <a:pPr indent="0" lvl="0" marL="228600" marR="0" rtl="0" algn="l">
              <a:lnSpc>
                <a:spcPct val="90000"/>
              </a:lnSpc>
              <a:spcBef>
                <a:spcPts val="1001"/>
              </a:spcBef>
              <a:spcAft>
                <a:spcPts val="0"/>
              </a:spcAft>
              <a:buClr>
                <a:schemeClr val="dk1"/>
              </a:buClr>
              <a:buSzPct val="100000"/>
              <a:buFont typeface="Arial"/>
              <a:buNone/>
            </a:pPr>
            <a:r>
              <a:t/>
            </a:r>
            <a:endParaRPr b="0" i="0" sz="2000" u="none" cap="none" strike="noStrike">
              <a:solidFill>
                <a:srgbClr val="000000"/>
              </a:solidFill>
              <a:latin typeface="Calibri"/>
              <a:ea typeface="Calibri"/>
              <a:cs typeface="Calibri"/>
              <a:sym typeface="Calibri"/>
            </a:endParaRPr>
          </a:p>
        </p:txBody>
      </p:sp>
    </p:spTree>
  </p:cSld>
  <p:clrMapOvr>
    <a:masterClrMapping/>
  </p:clrMapOvr>
  <p:transition spd="slow">
    <p:push dir="r"/>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31"/>
          <p:cNvSpPr/>
          <p:nvPr/>
        </p:nvSpPr>
        <p:spPr>
          <a:xfrm>
            <a:off x="9919440" y="5892480"/>
            <a:ext cx="1866600" cy="5778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None/>
            </a:pPr>
            <a:r>
              <a:rPr b="0" lang="en-GB" sz="800" strike="noStrike">
                <a:solidFill>
                  <a:srgbClr val="FFFFFF"/>
                </a:solidFill>
                <a:latin typeface="Open Sans"/>
                <a:ea typeface="Open Sans"/>
                <a:cs typeface="Open Sans"/>
                <a:sym typeface="Open Sans"/>
              </a:rPr>
              <a:t>CCG courses (this will take </a:t>
            </a:r>
            <a:br>
              <a:rPr lang="en-GB" sz="800">
                <a:solidFill>
                  <a:schemeClr val="dk1"/>
                </a:solidFill>
                <a:latin typeface="Arial"/>
                <a:ea typeface="Arial"/>
                <a:cs typeface="Arial"/>
                <a:sym typeface="Arial"/>
              </a:rPr>
            </a:br>
            <a:r>
              <a:rPr b="0" lang="en-GB" sz="800" strike="noStrike">
                <a:solidFill>
                  <a:srgbClr val="FFFFFF"/>
                </a:solidFill>
                <a:latin typeface="Open Sans"/>
                <a:ea typeface="Open Sans"/>
                <a:cs typeface="Open Sans"/>
                <a:sym typeface="Open Sans"/>
              </a:rPr>
              <a:t>you to the website link http://www.ClimateCompatibleGrowth.com/teachingmaterials)</a:t>
            </a:r>
            <a:endParaRPr b="0" sz="800" strike="noStrike">
              <a:solidFill>
                <a:srgbClr val="000000"/>
              </a:solidFill>
              <a:latin typeface="Arial"/>
              <a:ea typeface="Arial"/>
              <a:cs typeface="Arial"/>
              <a:sym typeface="Arial"/>
            </a:endParaRPr>
          </a:p>
        </p:txBody>
      </p:sp>
      <p:sp>
        <p:nvSpPr>
          <p:cNvPr id="574" name="Google Shape;574;p31"/>
          <p:cNvSpPr/>
          <p:nvPr/>
        </p:nvSpPr>
        <p:spPr>
          <a:xfrm>
            <a:off x="9108360" y="4845960"/>
            <a:ext cx="2371680" cy="8211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lang="en-GB" sz="800" strike="noStrike">
                <a:solidFill>
                  <a:srgbClr val="FFFFFF"/>
                </a:solidFill>
                <a:latin typeface="Open Sans"/>
                <a:ea typeface="Open Sans"/>
                <a:cs typeface="Open Sans"/>
                <a:sym typeface="Open Sans"/>
              </a:rPr>
              <a:t>Moksnes N., Sahlberg A., Khavari B. 2021.</a:t>
            </a:r>
            <a:br>
              <a:rPr lang="en-GB" sz="800">
                <a:solidFill>
                  <a:schemeClr val="dk1"/>
                </a:solidFill>
                <a:latin typeface="Arial"/>
                <a:ea typeface="Arial"/>
                <a:cs typeface="Arial"/>
                <a:sym typeface="Arial"/>
              </a:rPr>
            </a:br>
            <a:r>
              <a:rPr b="0" lang="en-GB" sz="800" strike="noStrike">
                <a:solidFill>
                  <a:srgbClr val="FFFFFF"/>
                </a:solidFill>
                <a:latin typeface="Open Sans"/>
                <a:ea typeface="Open Sans"/>
                <a:cs typeface="Open Sans"/>
                <a:sym typeface="Open Sans"/>
              </a:rPr>
              <a:t>Lecture 1: OnSSET/Global Electrification</a:t>
            </a:r>
            <a:br>
              <a:rPr lang="en-GB" sz="800">
                <a:solidFill>
                  <a:schemeClr val="dk1"/>
                </a:solidFill>
                <a:latin typeface="Arial"/>
                <a:ea typeface="Arial"/>
                <a:cs typeface="Arial"/>
                <a:sym typeface="Arial"/>
              </a:rPr>
            </a:br>
            <a:r>
              <a:rPr b="0" lang="en-GB" sz="800" strike="noStrike">
                <a:solidFill>
                  <a:srgbClr val="FFFFFF"/>
                </a:solidFill>
                <a:latin typeface="Open Sans"/>
                <a:ea typeface="Open Sans"/>
                <a:cs typeface="Open Sans"/>
                <a:sym typeface="Open Sans"/>
              </a:rPr>
              <a:t>Platform. Release Version 1.0. [online</a:t>
            </a:r>
            <a:br>
              <a:rPr lang="en-GB" sz="800">
                <a:solidFill>
                  <a:schemeClr val="dk1"/>
                </a:solidFill>
                <a:latin typeface="Arial"/>
                <a:ea typeface="Arial"/>
                <a:cs typeface="Arial"/>
                <a:sym typeface="Arial"/>
              </a:rPr>
            </a:br>
            <a:r>
              <a:rPr b="0" lang="en-GB" sz="800" strike="noStrike">
                <a:solidFill>
                  <a:srgbClr val="FFFFFF"/>
                </a:solidFill>
                <a:latin typeface="Open Sans"/>
                <a:ea typeface="Open Sans"/>
                <a:cs typeface="Open Sans"/>
                <a:sym typeface="Open Sans"/>
              </a:rPr>
              <a:t>presentation]. Climate Compatible Growth</a:t>
            </a:r>
            <a:br>
              <a:rPr lang="en-GB" sz="800">
                <a:solidFill>
                  <a:schemeClr val="dk1"/>
                </a:solidFill>
                <a:latin typeface="Arial"/>
                <a:ea typeface="Arial"/>
                <a:cs typeface="Arial"/>
                <a:sym typeface="Arial"/>
              </a:rPr>
            </a:br>
            <a:r>
              <a:rPr b="0" lang="en-GB" sz="800" strike="noStrike">
                <a:solidFill>
                  <a:srgbClr val="FFFFFF"/>
                </a:solidFill>
                <a:latin typeface="Open Sans"/>
                <a:ea typeface="Open Sans"/>
                <a:cs typeface="Open Sans"/>
                <a:sym typeface="Open Sans"/>
              </a:rPr>
              <a:t>Programme, Energy Sector Management Assistance Program and World Bank Group</a:t>
            </a:r>
            <a:endParaRPr b="0" sz="800" strike="noStrike">
              <a:solidFill>
                <a:srgbClr val="000000"/>
              </a:solidFill>
              <a:latin typeface="Arial"/>
              <a:ea typeface="Arial"/>
              <a:cs typeface="Arial"/>
              <a:sym typeface="Arial"/>
            </a:endParaRPr>
          </a:p>
        </p:txBody>
      </p:sp>
      <p:grpSp>
        <p:nvGrpSpPr>
          <p:cNvPr id="575" name="Google Shape;575;p31"/>
          <p:cNvGrpSpPr/>
          <p:nvPr/>
        </p:nvGrpSpPr>
        <p:grpSpPr>
          <a:xfrm>
            <a:off x="0" y="0"/>
            <a:ext cx="12192000" cy="6858000"/>
            <a:chOff x="0" y="0"/>
            <a:chExt cx="12192000" cy="6858000"/>
          </a:xfrm>
        </p:grpSpPr>
        <p:pic>
          <p:nvPicPr>
            <p:cNvPr id="576" name="Google Shape;576;p3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77" name="Google Shape;577;p31"/>
            <p:cNvSpPr txBox="1"/>
            <p:nvPr/>
          </p:nvSpPr>
          <p:spPr>
            <a:xfrm>
              <a:off x="9013602" y="2439464"/>
              <a:ext cx="28314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900" u="none" strike="noStrike">
                  <a:solidFill>
                    <a:srgbClr val="FFFFFF"/>
                  </a:solidFill>
                  <a:latin typeface="Open Sans"/>
                  <a:ea typeface="Open Sans"/>
                  <a:cs typeface="Open Sans"/>
                  <a:sym typeface="Open Sans"/>
                </a:rPr>
                <a:t>Supported by and in collaboration with </a:t>
              </a:r>
              <a:endParaRPr b="0" sz="1800">
                <a:solidFill>
                  <a:schemeClr val="dk1"/>
                </a:solidFill>
                <a:latin typeface="Arial"/>
                <a:ea typeface="Arial"/>
                <a:cs typeface="Arial"/>
                <a:sym typeface="Arial"/>
              </a:endParaRPr>
            </a:p>
            <a:p>
              <a:pPr indent="0" lvl="0" marL="0" marR="0" rtl="0" algn="ctr">
                <a:spcBef>
                  <a:spcPts val="0"/>
                </a:spcBef>
                <a:spcAft>
                  <a:spcPts val="0"/>
                </a:spcAft>
                <a:buNone/>
              </a:pPr>
              <a:r>
                <a:rPr b="1" i="1" lang="en-GB" sz="900" u="none" strike="noStrike">
                  <a:solidFill>
                    <a:srgbClr val="FFFFFF"/>
                  </a:solidFill>
                  <a:latin typeface="Open Sans"/>
                  <a:ea typeface="Open Sans"/>
                  <a:cs typeface="Open Sans"/>
                  <a:sym typeface="Open Sans"/>
                </a:rPr>
                <a:t>Sustainable Energy for All</a:t>
              </a:r>
              <a:endParaRPr b="0" sz="1800">
                <a:solidFill>
                  <a:schemeClr val="dk1"/>
                </a:solidFill>
                <a:latin typeface="Arial"/>
                <a:ea typeface="Arial"/>
                <a:cs typeface="Arial"/>
                <a:sym typeface="Arial"/>
              </a:endParaRPr>
            </a:p>
            <a:p>
              <a:pPr indent="0" lvl="0" marL="0" marR="0" rtl="0" algn="l">
                <a:spcBef>
                  <a:spcPts val="0"/>
                </a:spcBef>
                <a:spcAft>
                  <a:spcPts val="0"/>
                </a:spcAft>
                <a:buNone/>
              </a:pPr>
              <a:br>
                <a:rPr lang="en-GB"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pic>
          <p:nvPicPr>
            <p:cNvPr descr="A white circle with white text&#10;&#10;Description automatically generated" id="578" name="Google Shape;578;p31"/>
            <p:cNvPicPr preferRelativeResize="0"/>
            <p:nvPr/>
          </p:nvPicPr>
          <p:blipFill rotWithShape="1">
            <a:blip r:embed="rId4">
              <a:alphaModFix/>
            </a:blip>
            <a:srcRect b="0" l="0" r="0" t="0"/>
            <a:stretch/>
          </p:blipFill>
          <p:spPr>
            <a:xfrm>
              <a:off x="9984649" y="2912648"/>
              <a:ext cx="945982" cy="951932"/>
            </a:xfrm>
            <a:prstGeom prst="rect">
              <a:avLst/>
            </a:prstGeom>
            <a:noFill/>
            <a:ln>
              <a:noFill/>
            </a:ln>
          </p:spPr>
        </p:pic>
        <p:sp>
          <p:nvSpPr>
            <p:cNvPr id="579" name="Google Shape;579;p31"/>
            <p:cNvSpPr txBox="1"/>
            <p:nvPr/>
          </p:nvSpPr>
          <p:spPr>
            <a:xfrm>
              <a:off x="9189625" y="4020847"/>
              <a:ext cx="2518611"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800" u="none" strike="noStrike">
                  <a:solidFill>
                    <a:srgbClr val="FFFFFF"/>
                  </a:solidFill>
                  <a:latin typeface="Open Sans"/>
                  <a:ea typeface="Open Sans"/>
                  <a:cs typeface="Open Sans"/>
                  <a:sym typeface="Open Sans"/>
                </a:rPr>
                <a:t>Consolidated by Admire Nyakudya, Seabilwe Tilodi and Thiasha Vythilingam</a:t>
              </a:r>
              <a:endParaRPr b="0" sz="1800">
                <a:solidFill>
                  <a:schemeClr val="dk1"/>
                </a:solidFill>
                <a:latin typeface="Arial"/>
                <a:ea typeface="Arial"/>
                <a:cs typeface="Arial"/>
                <a:sym typeface="Arial"/>
              </a:endParaRPr>
            </a:p>
            <a:p>
              <a:pPr indent="0" lvl="0" marL="0" marR="0" rtl="0" algn="ctr">
                <a:spcBef>
                  <a:spcPts val="0"/>
                </a:spcBef>
                <a:spcAft>
                  <a:spcPts val="0"/>
                </a:spcAft>
                <a:buNone/>
              </a:pPr>
              <a:r>
                <a:rPr b="0" i="0" lang="en-GB" sz="800" u="none" strike="noStrike">
                  <a:solidFill>
                    <a:srgbClr val="FFFFFF"/>
                  </a:solidFill>
                  <a:latin typeface="Open Sans"/>
                  <a:ea typeface="Open Sans"/>
                  <a:cs typeface="Open Sans"/>
                  <a:sym typeface="Open Sans"/>
                </a:rPr>
                <a:t> from Kartoza</a:t>
              </a:r>
              <a:endParaRPr b="0" sz="1800">
                <a:solidFill>
                  <a:schemeClr val="dk1"/>
                </a:solidFill>
                <a:latin typeface="Arial"/>
                <a:ea typeface="Arial"/>
                <a:cs typeface="Arial"/>
                <a:sym typeface="Arial"/>
              </a:endParaRPr>
            </a:p>
            <a:p>
              <a:pPr indent="0" lvl="0" marL="0" marR="0" rtl="0" algn="l">
                <a:spcBef>
                  <a:spcPts val="0"/>
                </a:spcBef>
                <a:spcAft>
                  <a:spcPts val="0"/>
                </a:spcAft>
                <a:buNone/>
              </a:pPr>
              <a:br>
                <a:rPr lang="en-GB"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pic>
          <p:nvPicPr>
            <p:cNvPr id="580" name="Google Shape;580;p31"/>
            <p:cNvPicPr preferRelativeResize="0"/>
            <p:nvPr/>
          </p:nvPicPr>
          <p:blipFill rotWithShape="1">
            <a:blip r:embed="rId5">
              <a:alphaModFix/>
            </a:blip>
            <a:srcRect b="0" l="0" r="0" t="0"/>
            <a:stretch/>
          </p:blipFill>
          <p:spPr>
            <a:xfrm>
              <a:off x="9672330" y="4522633"/>
              <a:ext cx="1513974" cy="492922"/>
            </a:xfrm>
            <a:prstGeom prst="rect">
              <a:avLst/>
            </a:prstGeom>
            <a:noFill/>
            <a:ln>
              <a:noFill/>
            </a:ln>
          </p:spPr>
        </p:pic>
        <p:sp>
          <p:nvSpPr>
            <p:cNvPr id="581" name="Google Shape;581;p31"/>
            <p:cNvSpPr txBox="1"/>
            <p:nvPr/>
          </p:nvSpPr>
          <p:spPr>
            <a:xfrm>
              <a:off x="8845408" y="5160411"/>
              <a:ext cx="3224463" cy="126188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800" u="none" strike="noStrike">
                  <a:solidFill>
                    <a:srgbClr val="FFFFFF"/>
                  </a:solidFill>
                  <a:latin typeface="Open Sans"/>
                  <a:ea typeface="Open Sans"/>
                  <a:cs typeface="Open Sans"/>
                  <a:sym typeface="Open Sans"/>
                </a:rPr>
                <a:t>Nyakudya A., Tilodi S., Vythilingam T., 2023.</a:t>
              </a:r>
              <a:br>
                <a:rPr b="0" i="0" lang="en-GB" sz="800" u="none" strike="noStrike">
                  <a:solidFill>
                    <a:srgbClr val="FFFFFF"/>
                  </a:solidFill>
                  <a:latin typeface="Open Sans"/>
                  <a:ea typeface="Open Sans"/>
                  <a:cs typeface="Open Sans"/>
                  <a:sym typeface="Open Sans"/>
                </a:rPr>
              </a:br>
              <a:r>
                <a:rPr b="0" i="0" lang="en-GB" sz="800" u="none" strike="noStrike">
                  <a:solidFill>
                    <a:srgbClr val="FFFFFF"/>
                  </a:solidFill>
                  <a:latin typeface="Open Sans"/>
                  <a:ea typeface="Open Sans"/>
                  <a:cs typeface="Open Sans"/>
                  <a:sym typeface="Open Sans"/>
                </a:rPr>
                <a:t>Lecture 4: Geospatial Data Management for Energy Access. Release Version 1.0</a:t>
              </a:r>
              <a:br>
                <a:rPr b="0" i="0" lang="en-GB" sz="800" u="none" strike="noStrike">
                  <a:solidFill>
                    <a:srgbClr val="FFFFFF"/>
                  </a:solidFill>
                  <a:latin typeface="Open Sans"/>
                  <a:ea typeface="Open Sans"/>
                  <a:cs typeface="Open Sans"/>
                  <a:sym typeface="Open Sans"/>
                </a:rPr>
              </a:br>
              <a:r>
                <a:rPr b="0" i="0" lang="en-GB" sz="800" u="none" strike="noStrike">
                  <a:solidFill>
                    <a:srgbClr val="FFFFFF"/>
                  </a:solidFill>
                  <a:latin typeface="Open Sans"/>
                  <a:ea typeface="Open Sans"/>
                  <a:cs typeface="Open Sans"/>
                  <a:sym typeface="Open Sans"/>
                </a:rPr>
                <a:t>[online presentation]. Climate Compatible Growth Programme, Sustainable Energy for All, Kartoza</a:t>
              </a:r>
              <a:endParaRPr b="0" sz="1800">
                <a:solidFill>
                  <a:schemeClr val="dk1"/>
                </a:solidFill>
                <a:latin typeface="Arial"/>
                <a:ea typeface="Arial"/>
                <a:cs typeface="Arial"/>
                <a:sym typeface="Arial"/>
              </a:endParaRPr>
            </a:p>
            <a:p>
              <a:pPr indent="0" lvl="0" marL="0" marR="0" rtl="0" algn="l">
                <a:spcBef>
                  <a:spcPts val="0"/>
                </a:spcBef>
                <a:spcAft>
                  <a:spcPts val="0"/>
                </a:spcAft>
                <a:buNone/>
              </a:pPr>
              <a:br>
                <a:rPr lang="en-GB"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grpSp>
    </p:spTree>
  </p:cSld>
  <p:clrMapOvr>
    <a:masterClrMapping/>
  </p:clrMapOvr>
  <p:transition spd="slow">
    <p:push dir="r"/>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5" name="Shape 585"/>
        <p:cNvGrpSpPr/>
        <p:nvPr/>
      </p:nvGrpSpPr>
      <p:grpSpPr>
        <a:xfrm>
          <a:off x="0" y="0"/>
          <a:ext cx="0" cy="0"/>
          <a:chOff x="0" y="0"/>
          <a:chExt cx="0" cy="0"/>
        </a:xfrm>
      </p:grpSpPr>
      <p:pic>
        <p:nvPicPr>
          <p:cNvPr descr="Graphical user interface, text" id="586" name="Google Shape;586;p3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87" name="Google Shape;587;p32"/>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Arial"/>
                <a:ea typeface="Arial"/>
                <a:cs typeface="Arial"/>
                <a:sym typeface="Arial"/>
              </a:rPr>
              <a:t>This document was updated on </a:t>
            </a:r>
            <a:r>
              <a:rPr b="1" lang="en-GB" sz="2400">
                <a:solidFill>
                  <a:schemeClr val="accent1"/>
                </a:solidFill>
              </a:rPr>
              <a:t>11</a:t>
            </a:r>
            <a:r>
              <a:rPr b="1" lang="en-GB" sz="2400">
                <a:solidFill>
                  <a:schemeClr val="accent1"/>
                </a:solidFill>
                <a:latin typeface="Arial"/>
                <a:ea typeface="Arial"/>
                <a:cs typeface="Arial"/>
                <a:sym typeface="Arial"/>
              </a:rPr>
              <a:t>.1</a:t>
            </a:r>
            <a:r>
              <a:rPr b="1" lang="en-GB" sz="2400">
                <a:solidFill>
                  <a:schemeClr val="accent1"/>
                </a:solidFill>
              </a:rPr>
              <a:t>0</a:t>
            </a:r>
            <a:r>
              <a:rPr b="1" lang="en-GB" sz="2400">
                <a:solidFill>
                  <a:schemeClr val="accent1"/>
                </a:solidFill>
                <a:latin typeface="Arial"/>
                <a:ea typeface="Arial"/>
                <a:cs typeface="Arial"/>
                <a:sym typeface="Arial"/>
              </a:rPr>
              <a:t>.202</a:t>
            </a:r>
            <a:r>
              <a:rPr b="1" lang="en-GB" sz="2400">
                <a:solidFill>
                  <a:schemeClr val="accent1"/>
                </a:solidFill>
              </a:rPr>
              <a:t>5</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descr="Graphical user interface, sunburst chart&#10;&#10;Description automatically generated" id="227" name="Google Shape;227;p4"/>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28" name="Google Shape;228;p4"/>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3</a:t>
            </a:r>
            <a:endParaRPr b="0" sz="1400" strike="noStrike">
              <a:solidFill>
                <a:srgbClr val="000000"/>
              </a:solidFill>
              <a:latin typeface="Arial"/>
              <a:ea typeface="Arial"/>
              <a:cs typeface="Arial"/>
              <a:sym typeface="Arial"/>
            </a:endParaRPr>
          </a:p>
        </p:txBody>
      </p:sp>
      <p:sp>
        <p:nvSpPr>
          <p:cNvPr id="229" name="Google Shape;229;p4"/>
          <p:cNvSpPr/>
          <p:nvPr/>
        </p:nvSpPr>
        <p:spPr>
          <a:xfrm>
            <a:off x="887040" y="4680"/>
            <a:ext cx="105663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4.1 On Screen Data Capturing </a:t>
            </a:r>
            <a:endParaRPr b="0" sz="4400" strike="noStrike">
              <a:solidFill>
                <a:srgbClr val="000000"/>
              </a:solidFill>
              <a:latin typeface="Arial"/>
              <a:ea typeface="Arial"/>
              <a:cs typeface="Arial"/>
              <a:sym typeface="Arial"/>
            </a:endParaRPr>
          </a:p>
        </p:txBody>
      </p:sp>
      <p:sp>
        <p:nvSpPr>
          <p:cNvPr id="230" name="Google Shape;230;p4"/>
          <p:cNvSpPr txBox="1"/>
          <p:nvPr>
            <p:ph idx="4294967295" type="body"/>
          </p:nvPr>
        </p:nvSpPr>
        <p:spPr>
          <a:xfrm>
            <a:off x="248760" y="2222280"/>
            <a:ext cx="6095520" cy="3886560"/>
          </a:xfrm>
          <a:prstGeom prst="rect">
            <a:avLst/>
          </a:prstGeom>
          <a:noFill/>
          <a:ln>
            <a:noFill/>
          </a:ln>
        </p:spPr>
        <p:txBody>
          <a:bodyPr anchorCtr="0" anchor="t" bIns="45700" lIns="91425" spcFirstLastPara="1" rIns="91425" wrap="square" tIns="45700">
            <a:normAutofit fontScale="92000"/>
          </a:bodyPr>
          <a:lstStyle/>
          <a:p>
            <a:pPr indent="-227160" lvl="0" marL="227160" marR="0" rtl="0" algn="l">
              <a:lnSpc>
                <a:spcPct val="150000"/>
              </a:lnSpc>
              <a:spcBef>
                <a:spcPts val="0"/>
              </a:spcBef>
              <a:spcAft>
                <a:spcPts val="0"/>
              </a:spcAft>
              <a:buClr>
                <a:srgbClr val="000000"/>
              </a:buClr>
              <a:buSzPct val="100000"/>
              <a:buFont typeface="Arial"/>
              <a:buChar char="•"/>
            </a:pPr>
            <a:r>
              <a:rPr b="0" i="0" lang="en-GB" sz="2400" u="none" cap="none" strike="noStrike">
                <a:solidFill>
                  <a:srgbClr val="000000"/>
                </a:solidFill>
                <a:latin typeface="Open Sans"/>
                <a:ea typeface="Open Sans"/>
                <a:cs typeface="Open Sans"/>
                <a:sym typeface="Open Sans"/>
              </a:rPr>
              <a:t>Digitising is the process of capturing knowledge of a feature’s geometry and attributes into a digital format stored on the computer’s disk.</a:t>
            </a:r>
            <a:endParaRPr b="0" i="0" sz="2400" u="none" cap="none" strike="noStrike">
              <a:solidFill>
                <a:srgbClr val="000000"/>
              </a:solidFill>
              <a:latin typeface="Calibri"/>
              <a:ea typeface="Calibri"/>
              <a:cs typeface="Calibri"/>
              <a:sym typeface="Calibri"/>
            </a:endParaRPr>
          </a:p>
          <a:p>
            <a:pPr indent="-227160" lvl="0" marL="227160" marR="0" rtl="0" algn="l">
              <a:lnSpc>
                <a:spcPct val="150000"/>
              </a:lnSpc>
              <a:spcBef>
                <a:spcPts val="1001"/>
              </a:spcBef>
              <a:spcAft>
                <a:spcPts val="0"/>
              </a:spcAft>
              <a:buClr>
                <a:srgbClr val="000000"/>
              </a:buClr>
              <a:buSzPct val="100000"/>
              <a:buFont typeface="Arial"/>
              <a:buChar char="•"/>
            </a:pPr>
            <a:r>
              <a:rPr b="0" i="0" lang="en-GB" sz="2400" u="none" cap="none" strike="noStrike">
                <a:solidFill>
                  <a:srgbClr val="000000"/>
                </a:solidFill>
                <a:latin typeface="Open Sans"/>
                <a:ea typeface="Open Sans"/>
                <a:cs typeface="Open Sans"/>
                <a:sym typeface="Open Sans"/>
              </a:rPr>
              <a:t>Often a large amount of GIS time is spent digitising raster data to create vector layers that you use in your analysis.</a:t>
            </a:r>
            <a:endParaRPr b="0" i="0" sz="2400" u="none" cap="none" strike="noStrike">
              <a:solidFill>
                <a:srgbClr val="000000"/>
              </a:solidFill>
              <a:latin typeface="Calibri"/>
              <a:ea typeface="Calibri"/>
              <a:cs typeface="Calibri"/>
              <a:sym typeface="Calibri"/>
            </a:endParaRPr>
          </a:p>
        </p:txBody>
      </p:sp>
      <p:sp>
        <p:nvSpPr>
          <p:cNvPr id="231" name="Google Shape;231;p4"/>
          <p:cNvSpPr/>
          <p:nvPr/>
        </p:nvSpPr>
        <p:spPr>
          <a:xfrm>
            <a:off x="887040" y="1745280"/>
            <a:ext cx="609552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Digitising Map Data</a:t>
            </a:r>
            <a:endParaRPr b="0" sz="2000" strike="noStrike">
              <a:solidFill>
                <a:srgbClr val="000000"/>
              </a:solidFill>
              <a:latin typeface="Arial"/>
              <a:ea typeface="Arial"/>
              <a:cs typeface="Arial"/>
              <a:sym typeface="Arial"/>
            </a:endParaRPr>
          </a:p>
        </p:txBody>
      </p:sp>
      <p:sp>
        <p:nvSpPr>
          <p:cNvPr id="232" name="Google Shape;232;p4"/>
          <p:cNvSpPr/>
          <p:nvPr/>
        </p:nvSpPr>
        <p:spPr>
          <a:xfrm>
            <a:off x="7459560" y="6008040"/>
            <a:ext cx="4177800" cy="27216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Source :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How does GIS digital data get stored?</a:t>
            </a:r>
            <a:endParaRPr b="0" sz="1200" strike="noStrike">
              <a:solidFill>
                <a:srgbClr val="000000"/>
              </a:solidFill>
              <a:latin typeface="Arial"/>
              <a:ea typeface="Arial"/>
              <a:cs typeface="Arial"/>
              <a:sym typeface="Arial"/>
            </a:endParaRPr>
          </a:p>
        </p:txBody>
      </p:sp>
      <p:pic>
        <p:nvPicPr>
          <p:cNvPr id="233" name="Google Shape;233;p4"/>
          <p:cNvPicPr preferRelativeResize="0"/>
          <p:nvPr/>
        </p:nvPicPr>
        <p:blipFill rotWithShape="1">
          <a:blip r:embed="rId5">
            <a:alphaModFix/>
          </a:blip>
          <a:srcRect b="0" l="0" r="0" t="0"/>
          <a:stretch/>
        </p:blipFill>
        <p:spPr>
          <a:xfrm>
            <a:off x="6324120" y="2856600"/>
            <a:ext cx="5241600" cy="2320560"/>
          </a:xfrm>
          <a:prstGeom prst="rect">
            <a:avLst/>
          </a:prstGeom>
          <a:noFill/>
          <a:ln>
            <a:noFill/>
          </a:ln>
        </p:spPr>
      </p:pic>
      <p:sp>
        <p:nvSpPr>
          <p:cNvPr id="234" name="Google Shape;234;p4"/>
          <p:cNvSpPr/>
          <p:nvPr/>
        </p:nvSpPr>
        <p:spPr>
          <a:xfrm>
            <a:off x="6324120" y="5177160"/>
            <a:ext cx="5241600" cy="27216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Picture Source:  </a:t>
            </a:r>
            <a:r>
              <a:rPr b="0" i="1" lang="en-GB" sz="1200" u="sng" strike="noStrike">
                <a:solidFill>
                  <a:srgbClr val="0563C1"/>
                </a:solidFill>
                <a:latin typeface="Open Sans"/>
                <a:ea typeface="Open Sans"/>
                <a:cs typeface="Open Sans"/>
                <a:sym typeface="Open Sans"/>
                <a:hlinkClick r:id="rId6">
                  <a:extLst>
                    <a:ext uri="{A12FA001-AC4F-418D-AE19-62706E023703}">
                      <ahyp:hlinkClr val="tx"/>
                    </a:ext>
                  </a:extLst>
                </a:hlinkClick>
              </a:rPr>
              <a:t>Introduction to Digitizing </a:t>
            </a:r>
            <a:endParaRPr b="0" sz="1200" strike="noStrike">
              <a:solidFill>
                <a:srgbClr val="000000"/>
              </a:solidFill>
              <a:latin typeface="Arial"/>
              <a:ea typeface="Arial"/>
              <a:cs typeface="Arial"/>
              <a:sym typeface="Arial"/>
            </a:endParaRPr>
          </a:p>
        </p:txBody>
      </p:sp>
      <p:sp>
        <p:nvSpPr>
          <p:cNvPr id="235" name="Google Shape;235;p4"/>
          <p:cNvSpPr/>
          <p:nvPr/>
        </p:nvSpPr>
        <p:spPr>
          <a:xfrm>
            <a:off x="383760" y="6008040"/>
            <a:ext cx="6207840" cy="2721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Example of planning before digitising: </a:t>
            </a:r>
            <a:r>
              <a:rPr b="0" i="1" lang="en-GB" sz="1200" u="sng" strike="noStrike">
                <a:solidFill>
                  <a:srgbClr val="0563C1"/>
                </a:solidFill>
                <a:latin typeface="Open Sans"/>
                <a:ea typeface="Open Sans"/>
                <a:cs typeface="Open Sans"/>
                <a:sym typeface="Open Sans"/>
                <a:hlinkClick r:id="rId7">
                  <a:extLst>
                    <a:ext uri="{A12FA001-AC4F-418D-AE19-62706E023703}">
                      <ahyp:hlinkClr val="tx"/>
                    </a:ext>
                  </a:extLst>
                </a:hlinkClick>
              </a:rPr>
              <a:t>Creating a Tourism Map </a:t>
            </a:r>
            <a:endParaRPr b="0" sz="12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pic>
        <p:nvPicPr>
          <p:cNvPr descr="Graphical user interface, sunburst chart&#10;&#10;Description automatically generated" id="241" name="Google Shape;241;p5"/>
          <p:cNvPicPr preferRelativeResize="0"/>
          <p:nvPr/>
        </p:nvPicPr>
        <p:blipFill rotWithShape="1">
          <a:blip r:embed="rId3">
            <a:alphaModFix/>
          </a:blip>
          <a:srcRect b="0" l="0" r="0" t="0"/>
          <a:stretch/>
        </p:blipFill>
        <p:spPr>
          <a:xfrm>
            <a:off x="3240" y="0"/>
            <a:ext cx="12188880" cy="6892560"/>
          </a:xfrm>
          <a:prstGeom prst="rect">
            <a:avLst/>
          </a:prstGeom>
          <a:noFill/>
          <a:ln>
            <a:noFill/>
          </a:ln>
        </p:spPr>
      </p:pic>
      <p:sp>
        <p:nvSpPr>
          <p:cNvPr id="242" name="Google Shape;242;p5"/>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4</a:t>
            </a:r>
            <a:endParaRPr b="0" sz="1400" strike="noStrike">
              <a:solidFill>
                <a:srgbClr val="000000"/>
              </a:solidFill>
              <a:latin typeface="Arial"/>
              <a:ea typeface="Arial"/>
              <a:cs typeface="Arial"/>
              <a:sym typeface="Arial"/>
            </a:endParaRPr>
          </a:p>
        </p:txBody>
      </p:sp>
      <p:sp>
        <p:nvSpPr>
          <p:cNvPr id="243" name="Google Shape;243;p5"/>
          <p:cNvSpPr/>
          <p:nvPr/>
        </p:nvSpPr>
        <p:spPr>
          <a:xfrm>
            <a:off x="887040" y="4680"/>
            <a:ext cx="105663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4.1 On Screen Data Capturing </a:t>
            </a:r>
            <a:endParaRPr b="0" sz="4400" strike="noStrike">
              <a:solidFill>
                <a:srgbClr val="000000"/>
              </a:solidFill>
              <a:latin typeface="Arial"/>
              <a:ea typeface="Arial"/>
              <a:cs typeface="Arial"/>
              <a:sym typeface="Arial"/>
            </a:endParaRPr>
          </a:p>
        </p:txBody>
      </p:sp>
      <p:sp>
        <p:nvSpPr>
          <p:cNvPr id="244" name="Google Shape;244;p5"/>
          <p:cNvSpPr txBox="1"/>
          <p:nvPr>
            <p:ph idx="4294967295" type="body"/>
          </p:nvPr>
        </p:nvSpPr>
        <p:spPr>
          <a:xfrm>
            <a:off x="8532000" y="2547000"/>
            <a:ext cx="3071520" cy="51300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1800"/>
              <a:buFont typeface="Arial"/>
              <a:buNone/>
            </a:pPr>
            <a:r>
              <a:rPr b="1" i="0" lang="en-GB" sz="1800" u="none" cap="none" strike="noStrike">
                <a:solidFill>
                  <a:srgbClr val="000000"/>
                </a:solidFill>
                <a:latin typeface="Open Sans"/>
                <a:ea typeface="Open Sans"/>
                <a:cs typeface="Open Sans"/>
                <a:sym typeface="Open Sans"/>
              </a:rPr>
              <a:t>Automatic Digitising </a:t>
            </a:r>
            <a:endParaRPr b="0" i="0" sz="1800" u="none" cap="none" strike="noStrike">
              <a:solidFill>
                <a:srgbClr val="000000"/>
              </a:solidFill>
              <a:latin typeface="Calibri"/>
              <a:ea typeface="Calibri"/>
              <a:cs typeface="Calibri"/>
              <a:sym typeface="Calibri"/>
            </a:endParaRPr>
          </a:p>
        </p:txBody>
      </p:sp>
      <p:sp>
        <p:nvSpPr>
          <p:cNvPr id="245" name="Google Shape;245;p5"/>
          <p:cNvSpPr/>
          <p:nvPr/>
        </p:nvSpPr>
        <p:spPr>
          <a:xfrm>
            <a:off x="887040" y="1533960"/>
            <a:ext cx="609552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Types of Digitisation</a:t>
            </a:r>
            <a:endParaRPr b="0" sz="2000" strike="noStrike">
              <a:solidFill>
                <a:srgbClr val="000000"/>
              </a:solidFill>
              <a:latin typeface="Arial"/>
              <a:ea typeface="Arial"/>
              <a:cs typeface="Arial"/>
              <a:sym typeface="Arial"/>
            </a:endParaRPr>
          </a:p>
        </p:txBody>
      </p:sp>
      <p:sp>
        <p:nvSpPr>
          <p:cNvPr id="246" name="Google Shape;246;p5"/>
          <p:cNvSpPr/>
          <p:nvPr/>
        </p:nvSpPr>
        <p:spPr>
          <a:xfrm>
            <a:off x="105480" y="2550960"/>
            <a:ext cx="3062520" cy="61704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50000"/>
              </a:lnSpc>
              <a:spcBef>
                <a:spcPts val="0"/>
              </a:spcBef>
              <a:spcAft>
                <a:spcPts val="0"/>
              </a:spcAft>
              <a:buClr>
                <a:srgbClr val="000000"/>
              </a:buClr>
              <a:buSzPts val="1800"/>
              <a:buFont typeface="Arial"/>
              <a:buChar char="•"/>
            </a:pPr>
            <a:r>
              <a:rPr b="1" lang="en-GB" sz="1800" strike="noStrike">
                <a:solidFill>
                  <a:srgbClr val="000000"/>
                </a:solidFill>
                <a:latin typeface="Open Sans"/>
                <a:ea typeface="Open Sans"/>
                <a:cs typeface="Open Sans"/>
                <a:sym typeface="Open Sans"/>
              </a:rPr>
              <a:t>Manual Digitising </a:t>
            </a:r>
            <a:endParaRPr b="0" sz="1800" strike="noStrike">
              <a:solidFill>
                <a:srgbClr val="000000"/>
              </a:solidFill>
              <a:latin typeface="Arial"/>
              <a:ea typeface="Arial"/>
              <a:cs typeface="Arial"/>
              <a:sym typeface="Arial"/>
            </a:endParaRPr>
          </a:p>
        </p:txBody>
      </p:sp>
      <p:sp>
        <p:nvSpPr>
          <p:cNvPr id="247" name="Google Shape;247;p5"/>
          <p:cNvSpPr/>
          <p:nvPr/>
        </p:nvSpPr>
        <p:spPr>
          <a:xfrm>
            <a:off x="2761200" y="2554200"/>
            <a:ext cx="2854800" cy="5184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50000"/>
              </a:lnSpc>
              <a:spcBef>
                <a:spcPts val="0"/>
              </a:spcBef>
              <a:spcAft>
                <a:spcPts val="0"/>
              </a:spcAft>
              <a:buClr>
                <a:srgbClr val="000000"/>
              </a:buClr>
              <a:buSzPts val="1800"/>
              <a:buFont typeface="Arial"/>
              <a:buChar char="•"/>
            </a:pPr>
            <a:r>
              <a:rPr b="1" lang="en-GB" sz="1800" strike="noStrike">
                <a:solidFill>
                  <a:srgbClr val="000000"/>
                </a:solidFill>
                <a:latin typeface="Open Sans"/>
                <a:ea typeface="Open Sans"/>
                <a:cs typeface="Open Sans"/>
                <a:sym typeface="Open Sans"/>
              </a:rPr>
              <a:t>Heads-up Digitising</a:t>
            </a:r>
            <a:endParaRPr b="0" sz="1800" strike="noStrike">
              <a:solidFill>
                <a:srgbClr val="000000"/>
              </a:solidFill>
              <a:latin typeface="Arial"/>
              <a:ea typeface="Arial"/>
              <a:cs typeface="Arial"/>
              <a:sym typeface="Arial"/>
            </a:endParaRPr>
          </a:p>
        </p:txBody>
      </p:sp>
      <p:sp>
        <p:nvSpPr>
          <p:cNvPr id="248" name="Google Shape;248;p5"/>
          <p:cNvSpPr/>
          <p:nvPr/>
        </p:nvSpPr>
        <p:spPr>
          <a:xfrm>
            <a:off x="5685480" y="2520000"/>
            <a:ext cx="2882520" cy="78156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50000"/>
              </a:lnSpc>
              <a:spcBef>
                <a:spcPts val="0"/>
              </a:spcBef>
              <a:spcAft>
                <a:spcPts val="0"/>
              </a:spcAft>
              <a:buClr>
                <a:srgbClr val="000000"/>
              </a:buClr>
              <a:buSzPts val="1800"/>
              <a:buFont typeface="Arial"/>
              <a:buChar char="•"/>
            </a:pPr>
            <a:r>
              <a:rPr b="1" lang="en-GB" sz="1800" strike="noStrike">
                <a:solidFill>
                  <a:srgbClr val="000000"/>
                </a:solidFill>
                <a:latin typeface="Open Sans"/>
                <a:ea typeface="Open Sans"/>
                <a:cs typeface="Open Sans"/>
                <a:sym typeface="Open Sans"/>
              </a:rPr>
              <a:t>Interactive tracing </a:t>
            </a:r>
            <a:endParaRPr b="0" sz="1800" strike="noStrike">
              <a:solidFill>
                <a:srgbClr val="000000"/>
              </a:solidFill>
              <a:latin typeface="Arial"/>
              <a:ea typeface="Arial"/>
              <a:cs typeface="Arial"/>
              <a:sym typeface="Arial"/>
            </a:endParaRPr>
          </a:p>
        </p:txBody>
      </p:sp>
      <p:sp>
        <p:nvSpPr>
          <p:cNvPr id="249" name="Google Shape;249;p5"/>
          <p:cNvSpPr/>
          <p:nvPr/>
        </p:nvSpPr>
        <p:spPr>
          <a:xfrm>
            <a:off x="5585040" y="6108840"/>
            <a:ext cx="6207840" cy="27216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Source :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Types of Digitization and Its Error in GIS </a:t>
            </a:r>
            <a:endParaRPr b="0" sz="1200" strike="noStrike">
              <a:solidFill>
                <a:srgbClr val="000000"/>
              </a:solidFill>
              <a:latin typeface="Arial"/>
              <a:ea typeface="Arial"/>
              <a:cs typeface="Arial"/>
              <a:sym typeface="Arial"/>
            </a:endParaRPr>
          </a:p>
        </p:txBody>
      </p:sp>
      <p:pic>
        <p:nvPicPr>
          <p:cNvPr id="250" name="Google Shape;250;p5"/>
          <p:cNvPicPr preferRelativeResize="0"/>
          <p:nvPr/>
        </p:nvPicPr>
        <p:blipFill rotWithShape="1">
          <a:blip r:embed="rId5">
            <a:alphaModFix/>
          </a:blip>
          <a:srcRect b="0" l="0" r="0" t="0"/>
          <a:stretch/>
        </p:blipFill>
        <p:spPr>
          <a:xfrm>
            <a:off x="3068280" y="3252600"/>
            <a:ext cx="2331720" cy="1787400"/>
          </a:xfrm>
          <a:prstGeom prst="rect">
            <a:avLst/>
          </a:prstGeom>
          <a:noFill/>
          <a:ln>
            <a:noFill/>
          </a:ln>
        </p:spPr>
      </p:pic>
      <p:sp>
        <p:nvSpPr>
          <p:cNvPr id="251" name="Google Shape;251;p5"/>
          <p:cNvSpPr txBox="1"/>
          <p:nvPr/>
        </p:nvSpPr>
        <p:spPr>
          <a:xfrm>
            <a:off x="3209742" y="5131980"/>
            <a:ext cx="1957715" cy="389279"/>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None/>
            </a:pPr>
            <a:r>
              <a:rPr b="0" i="1" lang="en-GB" sz="1200" u="sng" strike="noStrike">
                <a:solidFill>
                  <a:srgbClr val="000000"/>
                </a:solidFill>
                <a:latin typeface="Open Sans"/>
                <a:ea typeface="Open Sans"/>
                <a:cs typeface="Open Sans"/>
                <a:sym typeface="Open Sans"/>
                <a:hlinkClick r:id="rId6">
                  <a:extLst>
                    <a:ext uri="{A12FA001-AC4F-418D-AE19-62706E023703}">
                      <ahyp:hlinkClr val="tx"/>
                    </a:ext>
                  </a:extLst>
                </a:hlinkClick>
              </a:rPr>
              <a:t>heads-up digitizing</a:t>
            </a:r>
            <a:endParaRPr b="0" i="1" sz="1200" strike="noStrike">
              <a:solidFill>
                <a:srgbClr val="000000"/>
              </a:solidFill>
              <a:latin typeface="Open Sans"/>
              <a:ea typeface="Open Sans"/>
              <a:cs typeface="Open Sans"/>
              <a:sym typeface="Open Sans"/>
            </a:endParaRPr>
          </a:p>
        </p:txBody>
      </p:sp>
      <p:pic>
        <p:nvPicPr>
          <p:cNvPr id="252" name="Google Shape;252;p5"/>
          <p:cNvPicPr preferRelativeResize="0"/>
          <p:nvPr/>
        </p:nvPicPr>
        <p:blipFill rotWithShape="1">
          <a:blip r:embed="rId7">
            <a:alphaModFix/>
          </a:blip>
          <a:srcRect b="0" l="5768" r="20915" t="0"/>
          <a:stretch/>
        </p:blipFill>
        <p:spPr>
          <a:xfrm>
            <a:off x="8853120" y="3240000"/>
            <a:ext cx="2522880" cy="1790280"/>
          </a:xfrm>
          <a:prstGeom prst="rect">
            <a:avLst/>
          </a:prstGeom>
          <a:noFill/>
          <a:ln>
            <a:noFill/>
          </a:ln>
        </p:spPr>
      </p:pic>
      <p:sp>
        <p:nvSpPr>
          <p:cNvPr id="253" name="Google Shape;253;p5"/>
          <p:cNvSpPr txBox="1"/>
          <p:nvPr/>
        </p:nvSpPr>
        <p:spPr>
          <a:xfrm>
            <a:off x="8532000" y="5131980"/>
            <a:ext cx="2896842" cy="27216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None/>
            </a:pPr>
            <a:r>
              <a:rPr b="0" i="1" lang="en-GB" sz="1200" u="sng" strike="noStrike">
                <a:solidFill>
                  <a:srgbClr val="000000"/>
                </a:solidFill>
                <a:latin typeface="Open Sans"/>
                <a:ea typeface="Open Sans"/>
                <a:cs typeface="Open Sans"/>
                <a:sym typeface="Open Sans"/>
                <a:hlinkClick r:id="rId8">
                  <a:extLst>
                    <a:ext uri="{A12FA001-AC4F-418D-AE19-62706E023703}">
                      <ahyp:hlinkClr val="tx"/>
                    </a:ext>
                  </a:extLst>
                </a:hlinkClick>
              </a:rPr>
              <a:t>Automatic digitizing by Mitchell Bradley</a:t>
            </a:r>
            <a:endParaRPr b="0" i="1" sz="1200" strike="noStrike">
              <a:solidFill>
                <a:srgbClr val="000000"/>
              </a:solidFill>
              <a:latin typeface="Open Sans"/>
              <a:ea typeface="Open Sans"/>
              <a:cs typeface="Open Sans"/>
              <a:sym typeface="Open Sans"/>
            </a:endParaRPr>
          </a:p>
        </p:txBody>
      </p:sp>
      <p:pic>
        <p:nvPicPr>
          <p:cNvPr id="254" name="Google Shape;254;p5"/>
          <p:cNvPicPr preferRelativeResize="0"/>
          <p:nvPr/>
        </p:nvPicPr>
        <p:blipFill rotWithShape="1">
          <a:blip r:embed="rId9">
            <a:alphaModFix/>
          </a:blip>
          <a:srcRect b="0" l="0" r="0" t="0"/>
          <a:stretch/>
        </p:blipFill>
        <p:spPr>
          <a:xfrm>
            <a:off x="5744160" y="3229560"/>
            <a:ext cx="2715840" cy="1810440"/>
          </a:xfrm>
          <a:prstGeom prst="rect">
            <a:avLst/>
          </a:prstGeom>
          <a:noFill/>
          <a:ln>
            <a:noFill/>
          </a:ln>
        </p:spPr>
      </p:pic>
      <p:pic>
        <p:nvPicPr>
          <p:cNvPr id="255" name="Google Shape;255;p5"/>
          <p:cNvPicPr preferRelativeResize="0"/>
          <p:nvPr/>
        </p:nvPicPr>
        <p:blipFill rotWithShape="1">
          <a:blip r:embed="rId10">
            <a:alphaModFix/>
          </a:blip>
          <a:srcRect b="0" l="0" r="0" t="0"/>
          <a:stretch/>
        </p:blipFill>
        <p:spPr>
          <a:xfrm>
            <a:off x="180000" y="3168000"/>
            <a:ext cx="2657160" cy="1872000"/>
          </a:xfrm>
          <a:prstGeom prst="rect">
            <a:avLst/>
          </a:prstGeom>
          <a:noFill/>
          <a:ln>
            <a:noFill/>
          </a:ln>
        </p:spPr>
      </p:pic>
      <p:sp>
        <p:nvSpPr>
          <p:cNvPr id="256" name="Google Shape;256;p5"/>
          <p:cNvSpPr txBox="1"/>
          <p:nvPr/>
        </p:nvSpPr>
        <p:spPr>
          <a:xfrm>
            <a:off x="295782" y="5159666"/>
            <a:ext cx="2772498" cy="497374"/>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None/>
            </a:pPr>
            <a:r>
              <a:rPr b="0" i="1" lang="en-GB" sz="1200" u="sng" strike="noStrike">
                <a:solidFill>
                  <a:srgbClr val="000000"/>
                </a:solidFill>
                <a:latin typeface="Open Sans"/>
                <a:ea typeface="Open Sans"/>
                <a:cs typeface="Open Sans"/>
                <a:sym typeface="Open Sans"/>
                <a:hlinkClick r:id="rId11">
                  <a:extLst>
                    <a:ext uri="{A12FA001-AC4F-418D-AE19-62706E023703}">
                      <ahyp:hlinkClr val="tx"/>
                    </a:ext>
                  </a:extLst>
                </a:hlinkClick>
              </a:rPr>
              <a:t>Manual Digitizing by Polosoft tech</a:t>
            </a:r>
            <a:endParaRPr b="0" i="1" sz="1200" strike="noStrike">
              <a:solidFill>
                <a:srgbClr val="000000"/>
              </a:solidFill>
              <a:latin typeface="Open Sans"/>
              <a:ea typeface="Open Sans"/>
              <a:cs typeface="Open Sans"/>
              <a:sym typeface="Open Sans"/>
            </a:endParaRPr>
          </a:p>
        </p:txBody>
      </p:sp>
      <p:sp>
        <p:nvSpPr>
          <p:cNvPr id="257" name="Google Shape;257;p5"/>
          <p:cNvSpPr txBox="1"/>
          <p:nvPr/>
        </p:nvSpPr>
        <p:spPr>
          <a:xfrm>
            <a:off x="5768820" y="5143594"/>
            <a:ext cx="2715840" cy="475020"/>
          </a:xfrm>
          <a:prstGeom prst="rect">
            <a:avLst/>
          </a:prstGeom>
          <a:noFill/>
          <a:ln>
            <a:noFill/>
          </a:ln>
        </p:spPr>
        <p:txBody>
          <a:bodyPr anchorCtr="0" anchor="t" bIns="45000" lIns="90000" spcFirstLastPara="1" rIns="90000" wrap="square" tIns="45000">
            <a:noAutofit/>
          </a:bodyPr>
          <a:lstStyle/>
          <a:p>
            <a:pPr indent="0" lvl="0" marL="0" marR="0" rtl="0" algn="ctr">
              <a:spcBef>
                <a:spcPts val="0"/>
              </a:spcBef>
              <a:spcAft>
                <a:spcPts val="0"/>
              </a:spcAft>
              <a:buNone/>
            </a:pPr>
            <a:r>
              <a:rPr b="0" i="1" lang="en-GB" sz="1200" u="sng" strike="noStrike">
                <a:solidFill>
                  <a:srgbClr val="000000"/>
                </a:solidFill>
                <a:latin typeface="Open Sans"/>
                <a:ea typeface="Open Sans"/>
                <a:cs typeface="Open Sans"/>
                <a:sym typeface="Open Sans"/>
                <a:hlinkClick r:id="rId12">
                  <a:extLst>
                    <a:ext uri="{A12FA001-AC4F-418D-AE19-62706E023703}">
                      <ahyp:hlinkClr val="tx"/>
                    </a:ext>
                  </a:extLst>
                </a:hlinkClick>
              </a:rPr>
              <a:t>Interactiv Digitizing by Polosoft tech</a:t>
            </a:r>
            <a:endParaRPr b="0" i="1" sz="1200" strike="noStrike">
              <a:solidFill>
                <a:srgbClr val="000000"/>
              </a:solidFill>
              <a:latin typeface="Open Sans"/>
              <a:ea typeface="Open Sans"/>
              <a:cs typeface="Open Sans"/>
              <a:sym typeface="Open Sans"/>
            </a:endParaRPr>
          </a:p>
        </p:txBody>
      </p:sp>
    </p:spTree>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descr="Graphical user interface, sunburst chart&#10;&#10;Description automatically generated" id="263" name="Google Shape;263;p6"/>
          <p:cNvPicPr preferRelativeResize="0"/>
          <p:nvPr/>
        </p:nvPicPr>
        <p:blipFill rotWithShape="1">
          <a:blip r:embed="rId3">
            <a:alphaModFix/>
          </a:blip>
          <a:srcRect b="0" l="0" r="0" t="0"/>
          <a:stretch/>
        </p:blipFill>
        <p:spPr>
          <a:xfrm>
            <a:off x="1440" y="-34920"/>
            <a:ext cx="12188880" cy="6892560"/>
          </a:xfrm>
          <a:prstGeom prst="rect">
            <a:avLst/>
          </a:prstGeom>
          <a:noFill/>
          <a:ln>
            <a:noFill/>
          </a:ln>
        </p:spPr>
      </p:pic>
      <p:sp>
        <p:nvSpPr>
          <p:cNvPr id="264" name="Google Shape;264;p6"/>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5</a:t>
            </a:r>
            <a:endParaRPr b="0" sz="1400" strike="noStrike">
              <a:solidFill>
                <a:srgbClr val="000000"/>
              </a:solidFill>
              <a:latin typeface="Arial"/>
              <a:ea typeface="Arial"/>
              <a:cs typeface="Arial"/>
              <a:sym typeface="Arial"/>
            </a:endParaRPr>
          </a:p>
        </p:txBody>
      </p:sp>
      <p:sp>
        <p:nvSpPr>
          <p:cNvPr id="265" name="Google Shape;265;p6"/>
          <p:cNvSpPr/>
          <p:nvPr/>
        </p:nvSpPr>
        <p:spPr>
          <a:xfrm>
            <a:off x="887040" y="4680"/>
            <a:ext cx="105663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4.1 On Screen Data Capturing </a:t>
            </a:r>
            <a:endParaRPr b="0" sz="4400" strike="noStrike">
              <a:solidFill>
                <a:srgbClr val="000000"/>
              </a:solidFill>
              <a:latin typeface="Arial"/>
              <a:ea typeface="Arial"/>
              <a:cs typeface="Arial"/>
              <a:sym typeface="Arial"/>
            </a:endParaRPr>
          </a:p>
        </p:txBody>
      </p:sp>
      <p:sp>
        <p:nvSpPr>
          <p:cNvPr id="266" name="Google Shape;266;p6"/>
          <p:cNvSpPr txBox="1"/>
          <p:nvPr>
            <p:ph idx="4294967295" type="body"/>
          </p:nvPr>
        </p:nvSpPr>
        <p:spPr>
          <a:xfrm>
            <a:off x="5928480" y="3429000"/>
            <a:ext cx="5525280" cy="155196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50000"/>
              </a:lnSpc>
              <a:spcBef>
                <a:spcPts val="0"/>
              </a:spcBef>
              <a:spcAft>
                <a:spcPts val="0"/>
              </a:spcAft>
              <a:buClr>
                <a:srgbClr val="000000"/>
              </a:buClr>
              <a:buSzPts val="1800"/>
              <a:buFont typeface="Arial"/>
              <a:buChar char="•"/>
            </a:pPr>
            <a:r>
              <a:rPr b="1" i="0" lang="en-GB" sz="1800" u="none" cap="none" strike="noStrike">
                <a:solidFill>
                  <a:srgbClr val="000000"/>
                </a:solidFill>
                <a:latin typeface="Open Sans"/>
                <a:ea typeface="Open Sans"/>
                <a:cs typeface="Open Sans"/>
                <a:sym typeface="Open Sans"/>
              </a:rPr>
              <a:t>Positional error</a:t>
            </a:r>
            <a:r>
              <a:rPr b="0" i="0" lang="en-GB" sz="1800" u="none" cap="none" strike="noStrike">
                <a:solidFill>
                  <a:srgbClr val="000000"/>
                </a:solidFill>
                <a:latin typeface="Open Sans"/>
                <a:ea typeface="Open Sans"/>
                <a:cs typeface="Open Sans"/>
                <a:sym typeface="Open Sans"/>
              </a:rPr>
              <a:t> happens when an element is not captured correctly or the carelessness of the digitizer, and it can be completely rectified. </a:t>
            </a:r>
            <a:endParaRPr b="0" i="0" sz="1800" u="none" cap="none" strike="noStrike">
              <a:solidFill>
                <a:srgbClr val="000000"/>
              </a:solidFill>
              <a:latin typeface="Calibri"/>
              <a:ea typeface="Calibri"/>
              <a:cs typeface="Calibri"/>
              <a:sym typeface="Calibri"/>
            </a:endParaRPr>
          </a:p>
        </p:txBody>
      </p:sp>
      <p:sp>
        <p:nvSpPr>
          <p:cNvPr id="267" name="Google Shape;267;p6"/>
          <p:cNvSpPr/>
          <p:nvPr/>
        </p:nvSpPr>
        <p:spPr>
          <a:xfrm>
            <a:off x="357480" y="1789920"/>
            <a:ext cx="609552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Errors In Digitisation</a:t>
            </a:r>
            <a:endParaRPr b="0" sz="2000" strike="noStrike">
              <a:solidFill>
                <a:srgbClr val="000000"/>
              </a:solidFill>
              <a:latin typeface="Arial"/>
              <a:ea typeface="Arial"/>
              <a:cs typeface="Arial"/>
              <a:sym typeface="Arial"/>
            </a:endParaRPr>
          </a:p>
        </p:txBody>
      </p:sp>
      <p:sp>
        <p:nvSpPr>
          <p:cNvPr id="268" name="Google Shape;268;p6"/>
          <p:cNvSpPr/>
          <p:nvPr/>
        </p:nvSpPr>
        <p:spPr>
          <a:xfrm>
            <a:off x="357480" y="2370960"/>
            <a:ext cx="5525280" cy="105768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50000"/>
              </a:lnSpc>
              <a:spcBef>
                <a:spcPts val="0"/>
              </a:spcBef>
              <a:spcAft>
                <a:spcPts val="0"/>
              </a:spcAft>
              <a:buClr>
                <a:srgbClr val="000000"/>
              </a:buClr>
              <a:buSzPts val="1800"/>
              <a:buFont typeface="Arial"/>
              <a:buChar char="•"/>
            </a:pPr>
            <a:r>
              <a:rPr b="1" lang="en-GB" sz="1800" strike="noStrike">
                <a:solidFill>
                  <a:srgbClr val="000000"/>
                </a:solidFill>
                <a:latin typeface="Open Sans"/>
                <a:ea typeface="Open Sans"/>
                <a:cs typeface="Open Sans"/>
                <a:sym typeface="Open Sans"/>
              </a:rPr>
              <a:t>Geodetic errors </a:t>
            </a:r>
            <a:r>
              <a:rPr b="0" lang="en-GB" sz="1800" strike="noStrike">
                <a:solidFill>
                  <a:srgbClr val="000000"/>
                </a:solidFill>
                <a:latin typeface="Open Sans"/>
                <a:ea typeface="Open Sans"/>
                <a:cs typeface="Open Sans"/>
                <a:sym typeface="Open Sans"/>
              </a:rPr>
              <a:t>are due to the odd choice of a projection system.</a:t>
            </a:r>
            <a:endParaRPr b="0" sz="1800" strike="noStrike">
              <a:solidFill>
                <a:srgbClr val="000000"/>
              </a:solidFill>
              <a:latin typeface="Arial"/>
              <a:ea typeface="Arial"/>
              <a:cs typeface="Arial"/>
              <a:sym typeface="Arial"/>
            </a:endParaRPr>
          </a:p>
        </p:txBody>
      </p:sp>
      <p:sp>
        <p:nvSpPr>
          <p:cNvPr id="269" name="Google Shape;269;p6"/>
          <p:cNvSpPr/>
          <p:nvPr/>
        </p:nvSpPr>
        <p:spPr>
          <a:xfrm>
            <a:off x="6073200" y="2291040"/>
            <a:ext cx="5231160" cy="99648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50000"/>
              </a:lnSpc>
              <a:spcBef>
                <a:spcPts val="0"/>
              </a:spcBef>
              <a:spcAft>
                <a:spcPts val="0"/>
              </a:spcAft>
              <a:buClr>
                <a:srgbClr val="000000"/>
              </a:buClr>
              <a:buSzPts val="1800"/>
              <a:buFont typeface="Arial"/>
              <a:buChar char="•"/>
            </a:pPr>
            <a:r>
              <a:rPr b="1" lang="en-GB" sz="1800" strike="noStrike">
                <a:solidFill>
                  <a:srgbClr val="000000"/>
                </a:solidFill>
                <a:latin typeface="Open Sans"/>
                <a:ea typeface="Open Sans"/>
                <a:cs typeface="Open Sans"/>
                <a:sym typeface="Open Sans"/>
              </a:rPr>
              <a:t>Manuscript errors </a:t>
            </a:r>
            <a:r>
              <a:rPr b="0" lang="en-GB" sz="1800" strike="noStrike">
                <a:solidFill>
                  <a:srgbClr val="000000"/>
                </a:solidFill>
                <a:latin typeface="Open Sans"/>
                <a:ea typeface="Open Sans"/>
                <a:cs typeface="Open Sans"/>
                <a:sym typeface="Open Sans"/>
              </a:rPr>
              <a:t>occur based on the quality of the source maps.</a:t>
            </a:r>
            <a:endParaRPr b="0" sz="1800" strike="noStrike">
              <a:solidFill>
                <a:srgbClr val="000000"/>
              </a:solidFill>
              <a:latin typeface="Arial"/>
              <a:ea typeface="Arial"/>
              <a:cs typeface="Arial"/>
              <a:sym typeface="Arial"/>
            </a:endParaRPr>
          </a:p>
        </p:txBody>
      </p:sp>
      <p:sp>
        <p:nvSpPr>
          <p:cNvPr id="270" name="Google Shape;270;p6"/>
          <p:cNvSpPr/>
          <p:nvPr/>
        </p:nvSpPr>
        <p:spPr>
          <a:xfrm>
            <a:off x="357480" y="3357360"/>
            <a:ext cx="5525280" cy="105768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50000"/>
              </a:lnSpc>
              <a:spcBef>
                <a:spcPts val="0"/>
              </a:spcBef>
              <a:spcAft>
                <a:spcPts val="0"/>
              </a:spcAft>
              <a:buClr>
                <a:srgbClr val="000000"/>
              </a:buClr>
              <a:buSzPts val="1800"/>
              <a:buFont typeface="Arial"/>
              <a:buChar char="•"/>
            </a:pPr>
            <a:r>
              <a:rPr b="1" lang="en-GB" sz="1800" strike="noStrike">
                <a:solidFill>
                  <a:srgbClr val="000000"/>
                </a:solidFill>
                <a:latin typeface="Open Sans"/>
                <a:ea typeface="Open Sans"/>
                <a:cs typeface="Open Sans"/>
                <a:sym typeface="Open Sans"/>
              </a:rPr>
              <a:t>Machine error </a:t>
            </a:r>
            <a:r>
              <a:rPr b="0" lang="en-GB" sz="1800" strike="noStrike">
                <a:solidFill>
                  <a:srgbClr val="000000"/>
                </a:solidFill>
                <a:latin typeface="Open Sans"/>
                <a:ea typeface="Open Sans"/>
                <a:cs typeface="Open Sans"/>
                <a:sym typeface="Open Sans"/>
              </a:rPr>
              <a:t>occurs due to the digitizing tablet or the software used to digitising the elements.</a:t>
            </a:r>
            <a:endParaRPr b="0" sz="1800" strike="noStrike">
              <a:solidFill>
                <a:srgbClr val="000000"/>
              </a:solidFill>
              <a:latin typeface="Arial"/>
              <a:ea typeface="Arial"/>
              <a:cs typeface="Arial"/>
              <a:sym typeface="Arial"/>
            </a:endParaRPr>
          </a:p>
        </p:txBody>
      </p:sp>
      <p:sp>
        <p:nvSpPr>
          <p:cNvPr id="271" name="Google Shape;271;p6"/>
          <p:cNvSpPr/>
          <p:nvPr/>
        </p:nvSpPr>
        <p:spPr>
          <a:xfrm>
            <a:off x="5585040" y="6108840"/>
            <a:ext cx="6207840" cy="27216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Source :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Types of Digitization and Its Error in GIS </a:t>
            </a:r>
            <a:endParaRPr b="0" sz="1200" strike="noStrike">
              <a:solidFill>
                <a:srgbClr val="000000"/>
              </a:solidFill>
              <a:latin typeface="Arial"/>
              <a:ea typeface="Arial"/>
              <a:cs typeface="Arial"/>
              <a:sym typeface="Arial"/>
            </a:endParaRPr>
          </a:p>
        </p:txBody>
      </p:sp>
      <p:sp>
        <p:nvSpPr>
          <p:cNvPr id="272" name="Google Shape;272;p6"/>
          <p:cNvSpPr/>
          <p:nvPr/>
        </p:nvSpPr>
        <p:spPr>
          <a:xfrm>
            <a:off x="357480" y="4704480"/>
            <a:ext cx="5525280" cy="168084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50000"/>
              </a:lnSpc>
              <a:spcBef>
                <a:spcPts val="0"/>
              </a:spcBef>
              <a:spcAft>
                <a:spcPts val="0"/>
              </a:spcAft>
              <a:buClr>
                <a:srgbClr val="000000"/>
              </a:buClr>
              <a:buSzPts val="1800"/>
              <a:buFont typeface="Arial"/>
              <a:buChar char="•"/>
            </a:pPr>
            <a:r>
              <a:rPr b="1" lang="en-GB" sz="1800" strike="noStrike">
                <a:solidFill>
                  <a:srgbClr val="000000"/>
                </a:solidFill>
                <a:latin typeface="Open Sans"/>
                <a:ea typeface="Open Sans"/>
                <a:cs typeface="Open Sans"/>
                <a:sym typeface="Open Sans"/>
              </a:rPr>
              <a:t>Cartographic errors </a:t>
            </a:r>
            <a:r>
              <a:rPr b="0" lang="en-GB" sz="1800" strike="noStrike">
                <a:solidFill>
                  <a:srgbClr val="000000"/>
                </a:solidFill>
                <a:latin typeface="Open Sans"/>
                <a:ea typeface="Open Sans"/>
                <a:cs typeface="Open Sans"/>
                <a:sym typeface="Open Sans"/>
              </a:rPr>
              <a:t>arise due to existing mistakes in the source map itself, which can be transferred into the digital map.</a:t>
            </a:r>
            <a:endParaRPr b="0" sz="1800" strike="noStrike">
              <a:solidFill>
                <a:srgbClr val="000000"/>
              </a:solidFill>
              <a:latin typeface="Arial"/>
              <a:ea typeface="Arial"/>
              <a:cs typeface="Arial"/>
              <a:sym typeface="Arial"/>
            </a:endParaRPr>
          </a:p>
        </p:txBody>
      </p:sp>
      <p:sp>
        <p:nvSpPr>
          <p:cNvPr id="273" name="Google Shape;273;p6"/>
          <p:cNvSpPr/>
          <p:nvPr/>
        </p:nvSpPr>
        <p:spPr>
          <a:xfrm>
            <a:off x="6095880" y="5144040"/>
            <a:ext cx="5525280" cy="52344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50000"/>
              </a:lnSpc>
              <a:spcBef>
                <a:spcPts val="0"/>
              </a:spcBef>
              <a:spcAft>
                <a:spcPts val="0"/>
              </a:spcAft>
              <a:buClr>
                <a:srgbClr val="000000"/>
              </a:buClr>
              <a:buSzPts val="1800"/>
              <a:buFont typeface="Arial"/>
              <a:buChar char="•"/>
            </a:pPr>
            <a:r>
              <a:rPr b="1" lang="en-GB" sz="1800" strike="noStrike">
                <a:solidFill>
                  <a:srgbClr val="000000"/>
                </a:solidFill>
                <a:latin typeface="Open Sans"/>
                <a:ea typeface="Open Sans"/>
                <a:cs typeface="Open Sans"/>
                <a:sym typeface="Open Sans"/>
              </a:rPr>
              <a:t>Dangling nodes</a:t>
            </a:r>
            <a:r>
              <a:rPr b="0" lang="en-GB" sz="1800" strike="noStrike">
                <a:solidFill>
                  <a:srgbClr val="000000"/>
                </a:solidFill>
                <a:latin typeface="Open Sans"/>
                <a:ea typeface="Open Sans"/>
                <a:cs typeface="Open Sans"/>
                <a:sym typeface="Open Sans"/>
              </a:rPr>
              <a:t> occur in polygon &amp; polyline.  </a:t>
            </a:r>
            <a:endParaRPr b="0" sz="18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pic>
        <p:nvPicPr>
          <p:cNvPr descr="Graphical user interface, sunburst chart&#10;&#10;Description automatically generated" id="279" name="Google Shape;279;p7"/>
          <p:cNvPicPr preferRelativeResize="0"/>
          <p:nvPr/>
        </p:nvPicPr>
        <p:blipFill rotWithShape="1">
          <a:blip r:embed="rId3">
            <a:alphaModFix/>
          </a:blip>
          <a:srcRect b="0" l="0" r="0" t="0"/>
          <a:stretch/>
        </p:blipFill>
        <p:spPr>
          <a:xfrm>
            <a:off x="1440" y="-34920"/>
            <a:ext cx="12188880" cy="6892560"/>
          </a:xfrm>
          <a:prstGeom prst="rect">
            <a:avLst/>
          </a:prstGeom>
          <a:noFill/>
          <a:ln>
            <a:noFill/>
          </a:ln>
        </p:spPr>
      </p:pic>
      <p:sp>
        <p:nvSpPr>
          <p:cNvPr id="280" name="Google Shape;280;p7"/>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6</a:t>
            </a:r>
            <a:endParaRPr b="0" sz="1400" strike="noStrike">
              <a:solidFill>
                <a:srgbClr val="000000"/>
              </a:solidFill>
              <a:latin typeface="Arial"/>
              <a:ea typeface="Arial"/>
              <a:cs typeface="Arial"/>
              <a:sym typeface="Arial"/>
            </a:endParaRPr>
          </a:p>
        </p:txBody>
      </p:sp>
      <p:sp>
        <p:nvSpPr>
          <p:cNvPr id="281" name="Google Shape;281;p7"/>
          <p:cNvSpPr/>
          <p:nvPr/>
        </p:nvSpPr>
        <p:spPr>
          <a:xfrm>
            <a:off x="887040" y="4680"/>
            <a:ext cx="105663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4.1 On Screen Data Capturing </a:t>
            </a:r>
            <a:endParaRPr b="0" sz="4400" strike="noStrike">
              <a:solidFill>
                <a:srgbClr val="000000"/>
              </a:solidFill>
              <a:latin typeface="Arial"/>
              <a:ea typeface="Arial"/>
              <a:cs typeface="Arial"/>
              <a:sym typeface="Arial"/>
            </a:endParaRPr>
          </a:p>
        </p:txBody>
      </p:sp>
      <p:sp>
        <p:nvSpPr>
          <p:cNvPr id="282" name="Google Shape;282;p7"/>
          <p:cNvSpPr/>
          <p:nvPr/>
        </p:nvSpPr>
        <p:spPr>
          <a:xfrm>
            <a:off x="887040" y="1728000"/>
            <a:ext cx="609552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Digitisation Errors in GIS</a:t>
            </a:r>
            <a:endParaRPr b="0" sz="2000" strike="noStrike">
              <a:solidFill>
                <a:srgbClr val="000000"/>
              </a:solidFill>
              <a:latin typeface="Arial"/>
              <a:ea typeface="Arial"/>
              <a:cs typeface="Arial"/>
              <a:sym typeface="Arial"/>
            </a:endParaRPr>
          </a:p>
        </p:txBody>
      </p:sp>
      <p:sp>
        <p:nvSpPr>
          <p:cNvPr id="283" name="Google Shape;283;p7"/>
          <p:cNvSpPr/>
          <p:nvPr/>
        </p:nvSpPr>
        <p:spPr>
          <a:xfrm>
            <a:off x="887040" y="2670840"/>
            <a:ext cx="5525280" cy="263376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50000"/>
              </a:lnSpc>
              <a:spcBef>
                <a:spcPts val="0"/>
              </a:spcBef>
              <a:spcAft>
                <a:spcPts val="0"/>
              </a:spcAft>
              <a:buClr>
                <a:srgbClr val="000000"/>
              </a:buClr>
              <a:buSzPts val="1800"/>
              <a:buFont typeface="Arial"/>
              <a:buChar char="•"/>
            </a:pPr>
            <a:r>
              <a:rPr b="0" lang="en-GB" sz="1800" strike="noStrike">
                <a:solidFill>
                  <a:srgbClr val="000000"/>
                </a:solidFill>
                <a:latin typeface="Open Sans"/>
                <a:ea typeface="Open Sans"/>
                <a:cs typeface="Open Sans"/>
                <a:sym typeface="Open Sans"/>
              </a:rPr>
              <a:t>Dangling Nodes/ Dangles</a:t>
            </a:r>
            <a:endParaRPr b="0" sz="1800" strike="noStrike">
              <a:solidFill>
                <a:srgbClr val="000000"/>
              </a:solidFill>
              <a:latin typeface="Arial"/>
              <a:ea typeface="Arial"/>
              <a:cs typeface="Arial"/>
              <a:sym typeface="Arial"/>
            </a:endParaRPr>
          </a:p>
          <a:p>
            <a:pPr indent="-228600" lvl="0" marL="228600" marR="0" rtl="0" algn="l">
              <a:lnSpc>
                <a:spcPct val="150000"/>
              </a:lnSpc>
              <a:spcBef>
                <a:spcPts val="1001"/>
              </a:spcBef>
              <a:spcAft>
                <a:spcPts val="0"/>
              </a:spcAft>
              <a:buClr>
                <a:srgbClr val="000000"/>
              </a:buClr>
              <a:buSzPts val="1800"/>
              <a:buFont typeface="Arial"/>
              <a:buChar char="•"/>
            </a:pPr>
            <a:r>
              <a:rPr b="0" lang="en-GB" sz="1800" strike="noStrike">
                <a:solidFill>
                  <a:srgbClr val="000000"/>
                </a:solidFill>
                <a:latin typeface="Open Sans"/>
                <a:ea typeface="Open Sans"/>
                <a:cs typeface="Open Sans"/>
                <a:sym typeface="Open Sans"/>
              </a:rPr>
              <a:t>Switchbacks, Knots and Loops</a:t>
            </a:r>
            <a:endParaRPr b="0" sz="1800" strike="noStrike">
              <a:solidFill>
                <a:srgbClr val="000000"/>
              </a:solidFill>
              <a:latin typeface="Arial"/>
              <a:ea typeface="Arial"/>
              <a:cs typeface="Arial"/>
              <a:sym typeface="Arial"/>
            </a:endParaRPr>
          </a:p>
          <a:p>
            <a:pPr indent="-228600" lvl="0" marL="228600" marR="0" rtl="0" algn="l">
              <a:lnSpc>
                <a:spcPct val="150000"/>
              </a:lnSpc>
              <a:spcBef>
                <a:spcPts val="1001"/>
              </a:spcBef>
              <a:spcAft>
                <a:spcPts val="0"/>
              </a:spcAft>
              <a:buClr>
                <a:srgbClr val="000000"/>
              </a:buClr>
              <a:buSzPts val="1800"/>
              <a:buFont typeface="Arial"/>
              <a:buChar char="•"/>
            </a:pPr>
            <a:r>
              <a:rPr b="0" lang="en-GB" sz="1800" strike="noStrike">
                <a:solidFill>
                  <a:srgbClr val="000000"/>
                </a:solidFill>
                <a:latin typeface="Open Sans"/>
                <a:ea typeface="Open Sans"/>
                <a:cs typeface="Open Sans"/>
                <a:sym typeface="Open Sans"/>
              </a:rPr>
              <a:t>Overshoots and Undershoots</a:t>
            </a:r>
            <a:endParaRPr b="0" sz="1800" strike="noStrike">
              <a:solidFill>
                <a:srgbClr val="000000"/>
              </a:solidFill>
              <a:latin typeface="Arial"/>
              <a:ea typeface="Arial"/>
              <a:cs typeface="Arial"/>
              <a:sym typeface="Arial"/>
            </a:endParaRPr>
          </a:p>
          <a:p>
            <a:pPr indent="-228600" lvl="0" marL="228600" marR="0" rtl="0" algn="l">
              <a:lnSpc>
                <a:spcPct val="150000"/>
              </a:lnSpc>
              <a:spcBef>
                <a:spcPts val="1001"/>
              </a:spcBef>
              <a:spcAft>
                <a:spcPts val="0"/>
              </a:spcAft>
              <a:buClr>
                <a:srgbClr val="000000"/>
              </a:buClr>
              <a:buSzPts val="1800"/>
              <a:buFont typeface="Arial"/>
              <a:buChar char="•"/>
            </a:pPr>
            <a:r>
              <a:rPr b="0" lang="en-GB" sz="1800" strike="noStrike">
                <a:solidFill>
                  <a:srgbClr val="000000"/>
                </a:solidFill>
                <a:latin typeface="Open Sans"/>
                <a:ea typeface="Open Sans"/>
                <a:cs typeface="Open Sans"/>
                <a:sym typeface="Open Sans"/>
              </a:rPr>
              <a:t>Slivers</a:t>
            </a:r>
            <a:endParaRPr b="0" sz="1800" strike="noStrike">
              <a:solidFill>
                <a:srgbClr val="000000"/>
              </a:solidFill>
              <a:latin typeface="Arial"/>
              <a:ea typeface="Arial"/>
              <a:cs typeface="Arial"/>
              <a:sym typeface="Arial"/>
            </a:endParaRPr>
          </a:p>
        </p:txBody>
      </p:sp>
      <p:sp>
        <p:nvSpPr>
          <p:cNvPr id="284" name="Google Shape;284;p7"/>
          <p:cNvSpPr/>
          <p:nvPr/>
        </p:nvSpPr>
        <p:spPr>
          <a:xfrm>
            <a:off x="5585040" y="6108840"/>
            <a:ext cx="6207840" cy="27216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Source :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Types of Digitization and Its Error in GIS </a:t>
            </a:r>
            <a:endParaRPr b="0" sz="1200" strike="noStrike">
              <a:solidFill>
                <a:srgbClr val="000000"/>
              </a:solidFill>
              <a:latin typeface="Arial"/>
              <a:ea typeface="Arial"/>
              <a:cs typeface="Arial"/>
              <a:sym typeface="Arial"/>
            </a:endParaRPr>
          </a:p>
        </p:txBody>
      </p:sp>
      <p:pic>
        <p:nvPicPr>
          <p:cNvPr id="285" name="Google Shape;285;p7"/>
          <p:cNvPicPr preferRelativeResize="0"/>
          <p:nvPr/>
        </p:nvPicPr>
        <p:blipFill rotWithShape="1">
          <a:blip r:embed="rId5">
            <a:alphaModFix/>
          </a:blip>
          <a:srcRect b="0" l="0" r="0" t="0"/>
          <a:stretch/>
        </p:blipFill>
        <p:spPr>
          <a:xfrm>
            <a:off x="4682880" y="2799720"/>
            <a:ext cx="2458440" cy="1243800"/>
          </a:xfrm>
          <a:prstGeom prst="rect">
            <a:avLst/>
          </a:prstGeom>
          <a:noFill/>
          <a:ln>
            <a:noFill/>
          </a:ln>
        </p:spPr>
      </p:pic>
      <p:pic>
        <p:nvPicPr>
          <p:cNvPr id="286" name="Google Shape;286;p7"/>
          <p:cNvPicPr preferRelativeResize="0"/>
          <p:nvPr/>
        </p:nvPicPr>
        <p:blipFill rotWithShape="1">
          <a:blip r:embed="rId6">
            <a:alphaModFix/>
          </a:blip>
          <a:srcRect b="0" l="0" r="0" t="0"/>
          <a:stretch/>
        </p:blipFill>
        <p:spPr>
          <a:xfrm>
            <a:off x="7443360" y="2594520"/>
            <a:ext cx="1899360" cy="1459440"/>
          </a:xfrm>
          <a:prstGeom prst="rect">
            <a:avLst/>
          </a:prstGeom>
          <a:noFill/>
          <a:ln>
            <a:noFill/>
          </a:ln>
        </p:spPr>
      </p:pic>
      <p:pic>
        <p:nvPicPr>
          <p:cNvPr id="287" name="Google Shape;287;p7"/>
          <p:cNvPicPr preferRelativeResize="0"/>
          <p:nvPr/>
        </p:nvPicPr>
        <p:blipFill rotWithShape="1">
          <a:blip r:embed="rId7">
            <a:alphaModFix/>
          </a:blip>
          <a:srcRect b="0" l="0" r="0" t="0"/>
          <a:stretch/>
        </p:blipFill>
        <p:spPr>
          <a:xfrm>
            <a:off x="5797800" y="4359600"/>
            <a:ext cx="3227760" cy="1671120"/>
          </a:xfrm>
          <a:prstGeom prst="rect">
            <a:avLst/>
          </a:prstGeom>
          <a:noFill/>
          <a:ln>
            <a:noFill/>
          </a:ln>
        </p:spPr>
      </p:pic>
      <p:pic>
        <p:nvPicPr>
          <p:cNvPr id="288" name="Google Shape;288;p7"/>
          <p:cNvPicPr preferRelativeResize="0"/>
          <p:nvPr/>
        </p:nvPicPr>
        <p:blipFill rotWithShape="1">
          <a:blip r:embed="rId8">
            <a:alphaModFix/>
          </a:blip>
          <a:srcRect b="0" l="0" r="0" t="0"/>
          <a:stretch/>
        </p:blipFill>
        <p:spPr>
          <a:xfrm>
            <a:off x="2670120" y="4516200"/>
            <a:ext cx="2914560" cy="1403640"/>
          </a:xfrm>
          <a:prstGeom prst="rect">
            <a:avLst/>
          </a:prstGeom>
          <a:noFill/>
          <a:ln>
            <a:noFill/>
          </a:ln>
        </p:spPr>
      </p:pic>
      <p:pic>
        <p:nvPicPr>
          <p:cNvPr id="289" name="Google Shape;289;p7"/>
          <p:cNvPicPr preferRelativeResize="0"/>
          <p:nvPr/>
        </p:nvPicPr>
        <p:blipFill rotWithShape="1">
          <a:blip r:embed="rId9">
            <a:alphaModFix/>
          </a:blip>
          <a:srcRect b="0" l="0" r="0" t="0"/>
          <a:stretch/>
        </p:blipFill>
        <p:spPr>
          <a:xfrm>
            <a:off x="9629280" y="1511640"/>
            <a:ext cx="1814400" cy="4527360"/>
          </a:xfrm>
          <a:prstGeom prst="rect">
            <a:avLst/>
          </a:prstGeom>
          <a:noFill/>
          <a:ln>
            <a:noFill/>
          </a:ln>
        </p:spPr>
      </p:pic>
      <p:sp>
        <p:nvSpPr>
          <p:cNvPr id="290" name="Google Shape;290;p7"/>
          <p:cNvSpPr/>
          <p:nvPr/>
        </p:nvSpPr>
        <p:spPr>
          <a:xfrm>
            <a:off x="0" y="6108840"/>
            <a:ext cx="4924440" cy="2721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Picture Source: </a:t>
            </a:r>
            <a:r>
              <a:rPr b="0" i="1" lang="en-GB" sz="1200" u="sng" strike="noStrike">
                <a:solidFill>
                  <a:srgbClr val="0563C1"/>
                </a:solidFill>
                <a:latin typeface="Open Sans"/>
                <a:ea typeface="Open Sans"/>
                <a:cs typeface="Open Sans"/>
                <a:sym typeface="Open Sans"/>
                <a:hlinkClick r:id="rId10">
                  <a:extLst>
                    <a:ext uri="{A12FA001-AC4F-418D-AE19-62706E023703}">
                      <ahyp:hlinkClr val="tx"/>
                    </a:ext>
                  </a:extLst>
                </a:hlinkClick>
              </a:rPr>
              <a:t>Types of Digitization and Its Error in GIS </a:t>
            </a:r>
            <a:endParaRPr b="0" sz="12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pic>
        <p:nvPicPr>
          <p:cNvPr descr="Graphical user interface, sunburst chart&#10;&#10;Description automatically generated" id="296" name="Google Shape;296;p8"/>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97" name="Google Shape;297;p8"/>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7</a:t>
            </a:r>
            <a:endParaRPr b="0" sz="1400" strike="noStrike">
              <a:solidFill>
                <a:srgbClr val="000000"/>
              </a:solidFill>
              <a:latin typeface="Arial"/>
              <a:ea typeface="Arial"/>
              <a:cs typeface="Arial"/>
              <a:sym typeface="Arial"/>
            </a:endParaRPr>
          </a:p>
        </p:txBody>
      </p:sp>
      <p:sp>
        <p:nvSpPr>
          <p:cNvPr id="298" name="Google Shape;298;p8"/>
          <p:cNvSpPr/>
          <p:nvPr/>
        </p:nvSpPr>
        <p:spPr>
          <a:xfrm>
            <a:off x="887040" y="4680"/>
            <a:ext cx="765108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Summary</a:t>
            </a:r>
            <a:endParaRPr b="0" sz="4400" strike="noStrike">
              <a:solidFill>
                <a:srgbClr val="000000"/>
              </a:solidFill>
              <a:latin typeface="Arial"/>
              <a:ea typeface="Arial"/>
              <a:cs typeface="Arial"/>
              <a:sym typeface="Arial"/>
            </a:endParaRPr>
          </a:p>
        </p:txBody>
      </p:sp>
      <p:sp>
        <p:nvSpPr>
          <p:cNvPr id="299" name="Google Shape;299;p8"/>
          <p:cNvSpPr txBox="1"/>
          <p:nvPr>
            <p:ph idx="4294967295" type="body"/>
          </p:nvPr>
        </p:nvSpPr>
        <p:spPr>
          <a:xfrm>
            <a:off x="741960" y="2027520"/>
            <a:ext cx="10278720" cy="4173840"/>
          </a:xfrm>
          <a:prstGeom prst="rect">
            <a:avLst/>
          </a:prstGeom>
          <a:noFill/>
          <a:ln>
            <a:noFill/>
          </a:ln>
        </p:spPr>
        <p:txBody>
          <a:bodyPr anchorCtr="0" anchor="t" bIns="45700" lIns="91425" spcFirstLastPara="1" rIns="91425" wrap="square" tIns="45700">
            <a:normAutofit/>
          </a:bodyPr>
          <a:lstStyle/>
          <a:p>
            <a:pPr indent="-228600" lvl="0" marL="228600" marR="0" rtl="0" algn="l">
              <a:lnSpc>
                <a:spcPct val="150000"/>
              </a:lnSpc>
              <a:spcBef>
                <a:spcPts val="0"/>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Creating datasets using GIS software</a:t>
            </a:r>
            <a:endParaRPr b="0" i="0" sz="24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Defining digitisation</a:t>
            </a:r>
            <a:endParaRPr b="0" i="0" sz="24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Exploring types of digitisation </a:t>
            </a:r>
            <a:endParaRPr b="0" i="0" sz="24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Understanding the errors in digitisation and digitisation errors in GIS</a:t>
            </a:r>
            <a:endParaRPr b="0" i="0" sz="24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chemeClr val="dk1"/>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chemeClr val="dk1"/>
              </a:buClr>
              <a:buSzPts val="2400"/>
              <a:buFont typeface="Arial"/>
              <a:buNone/>
            </a:pPr>
            <a:r>
              <a:t/>
            </a:r>
            <a:endParaRPr b="0" i="0" sz="2400" u="none" cap="none" strike="noStrike">
              <a:solidFill>
                <a:srgbClr val="000000"/>
              </a:solidFill>
              <a:latin typeface="Calibri"/>
              <a:ea typeface="Calibri"/>
              <a:cs typeface="Calibri"/>
              <a:sym typeface="Calibri"/>
            </a:endParaRPr>
          </a:p>
        </p:txBody>
      </p:sp>
      <p:sp>
        <p:nvSpPr>
          <p:cNvPr id="300" name="Google Shape;300;p8"/>
          <p:cNvSpPr/>
          <p:nvPr/>
        </p:nvSpPr>
        <p:spPr>
          <a:xfrm>
            <a:off x="887040" y="137376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Key Concepts of On-Screen Data Capturing </a:t>
            </a:r>
            <a:endParaRPr b="0" sz="20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pic>
        <p:nvPicPr>
          <p:cNvPr descr="Graphical user interface, sunburst chart&#10;&#10;Description automatically generated" id="306" name="Google Shape;306;p9"/>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307" name="Google Shape;307;p9"/>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8</a:t>
            </a:r>
            <a:endParaRPr b="0" sz="1400" strike="noStrike">
              <a:solidFill>
                <a:srgbClr val="000000"/>
              </a:solidFill>
              <a:latin typeface="Arial"/>
              <a:ea typeface="Arial"/>
              <a:cs typeface="Arial"/>
              <a:sym typeface="Arial"/>
            </a:endParaRPr>
          </a:p>
        </p:txBody>
      </p:sp>
      <p:sp>
        <p:nvSpPr>
          <p:cNvPr id="308" name="Google Shape;308;p9"/>
          <p:cNvSpPr/>
          <p:nvPr/>
        </p:nvSpPr>
        <p:spPr>
          <a:xfrm>
            <a:off x="887040" y="4680"/>
            <a:ext cx="1056636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4.2 Field Data Capture </a:t>
            </a:r>
            <a:endParaRPr b="0" sz="4400" strike="noStrike">
              <a:solidFill>
                <a:srgbClr val="000000"/>
              </a:solidFill>
              <a:latin typeface="Arial"/>
              <a:ea typeface="Arial"/>
              <a:cs typeface="Arial"/>
              <a:sym typeface="Arial"/>
            </a:endParaRPr>
          </a:p>
        </p:txBody>
      </p:sp>
      <p:sp>
        <p:nvSpPr>
          <p:cNvPr id="309" name="Google Shape;309;p9"/>
          <p:cNvSpPr txBox="1"/>
          <p:nvPr>
            <p:ph idx="4294967295" type="body"/>
          </p:nvPr>
        </p:nvSpPr>
        <p:spPr>
          <a:xfrm>
            <a:off x="554040" y="2362680"/>
            <a:ext cx="5398200" cy="3645000"/>
          </a:xfrm>
          <a:prstGeom prst="rect">
            <a:avLst/>
          </a:prstGeom>
          <a:noFill/>
          <a:ln>
            <a:noFill/>
          </a:ln>
        </p:spPr>
        <p:txBody>
          <a:bodyPr anchorCtr="0" anchor="t" bIns="45700" lIns="91425" spcFirstLastPara="1" rIns="91425" wrap="square" tIns="45700">
            <a:normAutofit fontScale="87000" lnSpcReduction="10000"/>
          </a:bodyPr>
          <a:lstStyle/>
          <a:p>
            <a:pPr indent="-214559" lvl="0" marL="214559" marR="0" rtl="0" algn="l">
              <a:lnSpc>
                <a:spcPct val="150000"/>
              </a:lnSpc>
              <a:spcBef>
                <a:spcPts val="0"/>
              </a:spcBef>
              <a:spcAft>
                <a:spcPts val="0"/>
              </a:spcAft>
              <a:buClr>
                <a:srgbClr val="000000"/>
              </a:buClr>
              <a:buSzPct val="100000"/>
              <a:buFont typeface="Arial"/>
              <a:buChar char="•"/>
            </a:pPr>
            <a:r>
              <a:rPr b="0" i="0" lang="en-GB" sz="2400" u="none" cap="none" strike="noStrike">
                <a:solidFill>
                  <a:srgbClr val="000000"/>
                </a:solidFill>
                <a:latin typeface="Open Sans"/>
                <a:ea typeface="Open Sans"/>
                <a:cs typeface="Open Sans"/>
                <a:sym typeface="Open Sans"/>
              </a:rPr>
              <a:t>Field data capture form part of the primary data collection methods.</a:t>
            </a:r>
            <a:endParaRPr b="0" i="0" sz="2400" u="none" cap="none" strike="noStrike">
              <a:solidFill>
                <a:srgbClr val="000000"/>
              </a:solidFill>
              <a:latin typeface="Calibri"/>
              <a:ea typeface="Calibri"/>
              <a:cs typeface="Calibri"/>
              <a:sym typeface="Calibri"/>
            </a:endParaRPr>
          </a:p>
          <a:p>
            <a:pPr indent="-214559" lvl="0" marL="214559" marR="0" rtl="0" algn="l">
              <a:lnSpc>
                <a:spcPct val="150000"/>
              </a:lnSpc>
              <a:spcBef>
                <a:spcPts val="1001"/>
              </a:spcBef>
              <a:spcAft>
                <a:spcPts val="0"/>
              </a:spcAft>
              <a:buClr>
                <a:srgbClr val="000000"/>
              </a:buClr>
              <a:buSzPct val="100000"/>
              <a:buFont typeface="Arial"/>
              <a:buChar char="•"/>
            </a:pPr>
            <a:r>
              <a:rPr b="0" i="0" lang="en-GB" sz="2400" u="none" cap="none" strike="noStrike">
                <a:solidFill>
                  <a:srgbClr val="000000"/>
                </a:solidFill>
                <a:latin typeface="Open Sans"/>
                <a:ea typeface="Open Sans"/>
                <a:cs typeface="Open Sans"/>
                <a:sym typeface="Open Sans"/>
              </a:rPr>
              <a:t>These methods assist during field surveys</a:t>
            </a:r>
            <a:endParaRPr b="0" i="0" sz="2400" u="none" cap="none" strike="noStrike">
              <a:solidFill>
                <a:srgbClr val="000000"/>
              </a:solidFill>
              <a:latin typeface="Calibri"/>
              <a:ea typeface="Calibri"/>
              <a:cs typeface="Calibri"/>
              <a:sym typeface="Calibri"/>
            </a:endParaRPr>
          </a:p>
          <a:p>
            <a:pPr indent="-214559" lvl="0" marL="214559" marR="0" rtl="0" algn="l">
              <a:lnSpc>
                <a:spcPct val="150000"/>
              </a:lnSpc>
              <a:spcBef>
                <a:spcPts val="1001"/>
              </a:spcBef>
              <a:spcAft>
                <a:spcPts val="0"/>
              </a:spcAft>
              <a:buClr>
                <a:srgbClr val="000000"/>
              </a:buClr>
              <a:buSzPct val="100000"/>
              <a:buFont typeface="Arial"/>
              <a:buChar char="•"/>
            </a:pPr>
            <a:r>
              <a:rPr b="0" i="0" lang="en-GB" sz="2400" u="none" cap="none" strike="noStrike">
                <a:solidFill>
                  <a:srgbClr val="000000"/>
                </a:solidFill>
                <a:latin typeface="Open Sans"/>
                <a:ea typeface="Open Sans"/>
                <a:cs typeface="Open Sans"/>
                <a:sym typeface="Open Sans"/>
              </a:rPr>
              <a:t>There are various mobile applications that are used to collect data from the field.</a:t>
            </a:r>
            <a:endParaRPr b="0" i="0" sz="2400" u="none" cap="none" strike="noStrike">
              <a:solidFill>
                <a:srgbClr val="000000"/>
              </a:solidFill>
              <a:latin typeface="Calibri"/>
              <a:ea typeface="Calibri"/>
              <a:cs typeface="Calibri"/>
              <a:sym typeface="Calibri"/>
            </a:endParaRPr>
          </a:p>
        </p:txBody>
      </p:sp>
      <p:sp>
        <p:nvSpPr>
          <p:cNvPr id="310" name="Google Shape;310;p9"/>
          <p:cNvSpPr/>
          <p:nvPr/>
        </p:nvSpPr>
        <p:spPr>
          <a:xfrm>
            <a:off x="887040" y="1821960"/>
            <a:ext cx="609552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Field Data Capture Applications</a:t>
            </a:r>
            <a:endParaRPr b="0" sz="2000" strike="noStrike">
              <a:solidFill>
                <a:srgbClr val="000000"/>
              </a:solidFill>
              <a:latin typeface="Arial"/>
              <a:ea typeface="Arial"/>
              <a:cs typeface="Arial"/>
              <a:sym typeface="Arial"/>
            </a:endParaRPr>
          </a:p>
        </p:txBody>
      </p:sp>
      <p:pic>
        <p:nvPicPr>
          <p:cNvPr id="311" name="Google Shape;311;p9"/>
          <p:cNvPicPr preferRelativeResize="0"/>
          <p:nvPr/>
        </p:nvPicPr>
        <p:blipFill rotWithShape="1">
          <a:blip r:embed="rId4">
            <a:alphaModFix/>
          </a:blip>
          <a:srcRect b="0" l="0" r="0" t="0"/>
          <a:stretch/>
        </p:blipFill>
        <p:spPr>
          <a:xfrm>
            <a:off x="6239160" y="1704960"/>
            <a:ext cx="5398200" cy="1849680"/>
          </a:xfrm>
          <a:prstGeom prst="rect">
            <a:avLst/>
          </a:prstGeom>
          <a:noFill/>
          <a:ln>
            <a:noFill/>
          </a:ln>
        </p:spPr>
      </p:pic>
      <p:pic>
        <p:nvPicPr>
          <p:cNvPr id="312" name="Google Shape;312;p9"/>
          <p:cNvPicPr preferRelativeResize="0"/>
          <p:nvPr/>
        </p:nvPicPr>
        <p:blipFill rotWithShape="1">
          <a:blip r:embed="rId5">
            <a:alphaModFix/>
          </a:blip>
          <a:srcRect b="0" l="0" r="0" t="0"/>
          <a:stretch/>
        </p:blipFill>
        <p:spPr>
          <a:xfrm>
            <a:off x="6095880" y="4403520"/>
            <a:ext cx="5398200" cy="1681920"/>
          </a:xfrm>
          <a:prstGeom prst="rect">
            <a:avLst/>
          </a:prstGeom>
          <a:noFill/>
          <a:ln>
            <a:noFill/>
          </a:ln>
        </p:spPr>
      </p:pic>
      <p:sp>
        <p:nvSpPr>
          <p:cNvPr id="313" name="Google Shape;313;p9"/>
          <p:cNvSpPr/>
          <p:nvPr/>
        </p:nvSpPr>
        <p:spPr>
          <a:xfrm>
            <a:off x="7261920" y="6085800"/>
            <a:ext cx="4073760" cy="27216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0" i="1" lang="en-GB" sz="1200" u="sng" strike="noStrike">
                <a:solidFill>
                  <a:srgbClr val="0563C1"/>
                </a:solidFill>
                <a:latin typeface="Open Sans"/>
                <a:ea typeface="Open Sans"/>
                <a:cs typeface="Open Sans"/>
                <a:sym typeface="Open Sans"/>
                <a:hlinkClick r:id="rId6">
                  <a:extLst>
                    <a:ext uri="{A12FA001-AC4F-418D-AE19-62706E023703}">
                      <ahyp:hlinkClr val="tx"/>
                    </a:ext>
                  </a:extLst>
                </a:hlinkClick>
              </a:rPr>
              <a:t>MerginMaps</a:t>
            </a:r>
            <a:endParaRPr b="0" sz="1200" strike="noStrike">
              <a:solidFill>
                <a:srgbClr val="000000"/>
              </a:solidFill>
              <a:latin typeface="Arial"/>
              <a:ea typeface="Arial"/>
              <a:cs typeface="Arial"/>
              <a:sym typeface="Arial"/>
            </a:endParaRPr>
          </a:p>
        </p:txBody>
      </p:sp>
      <p:sp>
        <p:nvSpPr>
          <p:cNvPr id="314" name="Google Shape;314;p9"/>
          <p:cNvSpPr/>
          <p:nvPr/>
        </p:nvSpPr>
        <p:spPr>
          <a:xfrm>
            <a:off x="6848640" y="3609000"/>
            <a:ext cx="3476160" cy="27216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0" i="1" lang="en-GB" sz="1200" u="sng" strike="noStrike">
                <a:solidFill>
                  <a:srgbClr val="0563C1"/>
                </a:solidFill>
                <a:latin typeface="Open Sans"/>
                <a:ea typeface="Open Sans"/>
                <a:cs typeface="Open Sans"/>
                <a:sym typeface="Open Sans"/>
                <a:hlinkClick r:id="rId7">
                  <a:extLst>
                    <a:ext uri="{A12FA001-AC4F-418D-AE19-62706E023703}">
                      <ahyp:hlinkClr val="tx"/>
                    </a:ext>
                  </a:extLst>
                </a:hlinkClick>
              </a:rPr>
              <a:t>QField</a:t>
            </a:r>
            <a:endParaRPr b="0" sz="12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Notes">
    <vt:i4>31</vt:i4>
  </property>
  <property fmtid="{D5CDD505-2E9C-101B-9397-08002B2CF9AE}" pid="4" name="PresentationFormat">
    <vt:lpwstr>Widescreen</vt:lpwstr>
  </property>
  <property fmtid="{D5CDD505-2E9C-101B-9397-08002B2CF9AE}" pid="5" name="Slides">
    <vt:i4>31</vt:i4>
  </property>
</Properties>
</file>