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handoutMasterIdLst>
    <p:handoutMasterId r:id="rId42"/>
  </p:handoutMasterIdLst>
  <p:sldIdLst>
    <p:sldId id="256" r:id="rId5"/>
    <p:sldId id="1161" r:id="rId6"/>
    <p:sldId id="366" r:id="rId7"/>
    <p:sldId id="1058" r:id="rId8"/>
    <p:sldId id="1124" r:id="rId9"/>
    <p:sldId id="1160" r:id="rId10"/>
    <p:sldId id="1126" r:id="rId11"/>
    <p:sldId id="1162" r:id="rId12"/>
    <p:sldId id="1064" r:id="rId13"/>
    <p:sldId id="1125" r:id="rId14"/>
    <p:sldId id="1129" r:id="rId15"/>
    <p:sldId id="1132" r:id="rId16"/>
    <p:sldId id="1130" r:id="rId17"/>
    <p:sldId id="1041" r:id="rId18"/>
    <p:sldId id="1133" r:id="rId19"/>
    <p:sldId id="1127" r:id="rId20"/>
    <p:sldId id="1062" r:id="rId21"/>
    <p:sldId id="1128" r:id="rId22"/>
    <p:sldId id="265" r:id="rId23"/>
    <p:sldId id="1159" r:id="rId24"/>
    <p:sldId id="1134" r:id="rId25"/>
    <p:sldId id="1136" r:id="rId26"/>
    <p:sldId id="272" r:id="rId27"/>
    <p:sldId id="1137" r:id="rId28"/>
    <p:sldId id="260" r:id="rId29"/>
    <p:sldId id="1135" r:id="rId30"/>
    <p:sldId id="1139" r:id="rId31"/>
    <p:sldId id="1078" r:id="rId32"/>
    <p:sldId id="1158" r:id="rId33"/>
    <p:sldId id="1163" r:id="rId34"/>
    <p:sldId id="1164" r:id="rId35"/>
    <p:sldId id="1141" r:id="rId36"/>
    <p:sldId id="1144" r:id="rId37"/>
    <p:sldId id="1079" r:id="rId38"/>
    <p:sldId id="1080" r:id="rId39"/>
    <p:sldId id="1092" r:id="rId4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2F8FB"/>
    <a:srgbClr val="4086CA"/>
    <a:srgbClr val="23A75E"/>
    <a:srgbClr val="FEC20C"/>
    <a:srgbClr val="FEF2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58052" autoAdjust="0"/>
  </p:normalViewPr>
  <p:slideViewPr>
    <p:cSldViewPr snapToGrid="0" snapToObjects="1">
      <p:cViewPr varScale="1">
        <p:scale>
          <a:sx n="39" d="100"/>
          <a:sy n="39" d="100"/>
        </p:scale>
        <p:origin x="1272" y="42"/>
      </p:cViewPr>
      <p:guideLst/>
    </p:cSldViewPr>
  </p:slideViewPr>
  <p:outlineViewPr>
    <p:cViewPr>
      <p:scale>
        <a:sx n="33" d="100"/>
        <a:sy n="33" d="100"/>
      </p:scale>
      <p:origin x="0" y="-911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5CBD1FB8-04F5-4C6E-BC85-CA8ED780AA22}" type="datetimeFigureOut">
              <a:rPr lang="en-GB" smtClean="0"/>
              <a:t>20/05/2021</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00CE643-EEB5-4784-86BE-1679C6BEC91C}" type="slidenum">
              <a:rPr lang="en-GB" smtClean="0"/>
              <a:t>‹#›</a:t>
            </a:fld>
            <a:endParaRPr lang="en-GB"/>
          </a:p>
        </p:txBody>
      </p:sp>
    </p:spTree>
    <p:extLst>
      <p:ext uri="{BB962C8B-B14F-4D97-AF65-F5344CB8AC3E}">
        <p14:creationId xmlns:p14="http://schemas.microsoft.com/office/powerpoint/2010/main" val="3294204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C7CCBA8-F4C8-954C-A6BE-FCEB17D63BD1}" type="datetimeFigureOut">
              <a:rPr lang="en-GB" smtClean="0"/>
              <a:t>20/05/2021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B732A03-22BA-D343-A209-4ABDC7456038}" type="slidenum">
              <a:rPr lang="en-GB" smtClean="0"/>
              <a:t>‹#›</a:t>
            </a:fld>
            <a:endParaRPr lang="en-GB"/>
          </a:p>
        </p:txBody>
      </p:sp>
    </p:spTree>
    <p:extLst>
      <p:ext uri="{BB962C8B-B14F-4D97-AF65-F5344CB8AC3E}">
        <p14:creationId xmlns:p14="http://schemas.microsoft.com/office/powerpoint/2010/main" val="4011488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mingalaba</a:t>
            </a:r>
            <a:endParaRPr lang="en-GB" dirty="0"/>
          </a:p>
        </p:txBody>
      </p:sp>
      <p:sp>
        <p:nvSpPr>
          <p:cNvPr id="4" name="Slide Number Placeholder 3"/>
          <p:cNvSpPr>
            <a:spLocks noGrp="1"/>
          </p:cNvSpPr>
          <p:nvPr>
            <p:ph type="sldNum" sz="quarter" idx="5"/>
          </p:nvPr>
        </p:nvSpPr>
        <p:spPr/>
        <p:txBody>
          <a:bodyPr/>
          <a:lstStyle/>
          <a:p>
            <a:fld id="{5B732A03-22BA-D343-A209-4ABDC7456038}" type="slidenum">
              <a:rPr lang="en-GB" smtClean="0"/>
              <a:t>1</a:t>
            </a:fld>
            <a:endParaRPr lang="en-GB"/>
          </a:p>
        </p:txBody>
      </p:sp>
    </p:spTree>
    <p:extLst>
      <p:ext uri="{BB962C8B-B14F-4D97-AF65-F5344CB8AC3E}">
        <p14:creationId xmlns:p14="http://schemas.microsoft.com/office/powerpoint/2010/main" val="1860262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223838" y="809625"/>
            <a:ext cx="7185026" cy="4041775"/>
          </a:xfrm>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Pyrolysis: </a:t>
            </a:r>
          </a:p>
          <a:p>
            <a:pPr marL="171450" indent="-171450">
              <a:buFontTx/>
              <a:buChar char="-"/>
            </a:pPr>
            <a:r>
              <a:rPr lang="en-US" altLang="en-US" dirty="0"/>
              <a:t>Thermal decomposition of biomass in the absence</a:t>
            </a:r>
            <a:r>
              <a:rPr lang="en-US" altLang="en-US" baseline="0" dirty="0"/>
              <a:t> of oxygen</a:t>
            </a:r>
          </a:p>
          <a:p>
            <a:pPr marL="171450" indent="-171450">
              <a:buFontTx/>
              <a:buChar char="-"/>
            </a:pPr>
            <a:r>
              <a:rPr lang="en-US" altLang="en-US" baseline="0" dirty="0"/>
              <a:t>Produces a bio-oil (for fast-pyrolysis) and gas and solid charcoal (for slow-pyrolysis)</a:t>
            </a:r>
          </a:p>
          <a:p>
            <a:pPr marL="171450" indent="-171450">
              <a:buFontTx/>
              <a:buChar char="-"/>
            </a:pPr>
            <a:r>
              <a:rPr lang="en-US" altLang="en-US" b="1" baseline="0" dirty="0"/>
              <a:t>Promising for conversion of biomass waste into liquid fuel</a:t>
            </a:r>
            <a:endParaRPr lang="en-US" altLang="en-US" b="1"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76516" indent="-298660" eaLnBrk="0" hangingPunct="0">
              <a:defRPr sz="2100">
                <a:solidFill>
                  <a:schemeClr val="tx1"/>
                </a:solidFill>
                <a:latin typeface="Arial" pitchFamily="34" charset="0"/>
              </a:defRPr>
            </a:lvl2pPr>
            <a:lvl3pPr marL="1194641" indent="-238929" eaLnBrk="0" hangingPunct="0">
              <a:defRPr sz="2100">
                <a:solidFill>
                  <a:schemeClr val="tx1"/>
                </a:solidFill>
                <a:latin typeface="Arial" pitchFamily="34" charset="0"/>
              </a:defRPr>
            </a:lvl3pPr>
            <a:lvl4pPr marL="1672497" indent="-238929" eaLnBrk="0" hangingPunct="0">
              <a:defRPr sz="2100">
                <a:solidFill>
                  <a:schemeClr val="tx1"/>
                </a:solidFill>
                <a:latin typeface="Arial" pitchFamily="34" charset="0"/>
              </a:defRPr>
            </a:lvl4pPr>
            <a:lvl5pPr marL="2150353" indent="-238929" eaLnBrk="0" hangingPunct="0">
              <a:defRPr sz="2100">
                <a:solidFill>
                  <a:schemeClr val="tx1"/>
                </a:solidFill>
                <a:latin typeface="Arial" pitchFamily="34" charset="0"/>
              </a:defRPr>
            </a:lvl5pPr>
            <a:lvl6pPr marL="2628209" indent="-238929" eaLnBrk="0" fontAlgn="base" hangingPunct="0">
              <a:lnSpc>
                <a:spcPct val="90000"/>
              </a:lnSpc>
              <a:spcBef>
                <a:spcPct val="30000"/>
              </a:spcBef>
              <a:spcAft>
                <a:spcPct val="0"/>
              </a:spcAft>
              <a:buClr>
                <a:schemeClr val="bg1"/>
              </a:buClr>
              <a:buSzPct val="90000"/>
              <a:buFont typeface="Wingdings" pitchFamily="2" charset="2"/>
              <a:defRPr sz="2100">
                <a:solidFill>
                  <a:schemeClr val="tx1"/>
                </a:solidFill>
                <a:latin typeface="Arial" pitchFamily="34" charset="0"/>
              </a:defRPr>
            </a:lvl6pPr>
            <a:lvl7pPr marL="3106065" indent="-238929" eaLnBrk="0" fontAlgn="base" hangingPunct="0">
              <a:lnSpc>
                <a:spcPct val="90000"/>
              </a:lnSpc>
              <a:spcBef>
                <a:spcPct val="30000"/>
              </a:spcBef>
              <a:spcAft>
                <a:spcPct val="0"/>
              </a:spcAft>
              <a:buClr>
                <a:schemeClr val="bg1"/>
              </a:buClr>
              <a:buSzPct val="90000"/>
              <a:buFont typeface="Wingdings" pitchFamily="2" charset="2"/>
              <a:defRPr sz="2100">
                <a:solidFill>
                  <a:schemeClr val="tx1"/>
                </a:solidFill>
                <a:latin typeface="Arial" pitchFamily="34" charset="0"/>
              </a:defRPr>
            </a:lvl7pPr>
            <a:lvl8pPr marL="3583921" indent="-238929" eaLnBrk="0" fontAlgn="base" hangingPunct="0">
              <a:lnSpc>
                <a:spcPct val="90000"/>
              </a:lnSpc>
              <a:spcBef>
                <a:spcPct val="30000"/>
              </a:spcBef>
              <a:spcAft>
                <a:spcPct val="0"/>
              </a:spcAft>
              <a:buClr>
                <a:schemeClr val="bg1"/>
              </a:buClr>
              <a:buSzPct val="90000"/>
              <a:buFont typeface="Wingdings" pitchFamily="2" charset="2"/>
              <a:defRPr sz="2100">
                <a:solidFill>
                  <a:schemeClr val="tx1"/>
                </a:solidFill>
                <a:latin typeface="Arial" pitchFamily="34" charset="0"/>
              </a:defRPr>
            </a:lvl8pPr>
            <a:lvl9pPr marL="4061777" indent="-238929" eaLnBrk="0" fontAlgn="base" hangingPunct="0">
              <a:lnSpc>
                <a:spcPct val="90000"/>
              </a:lnSpc>
              <a:spcBef>
                <a:spcPct val="30000"/>
              </a:spcBef>
              <a:spcAft>
                <a:spcPct val="0"/>
              </a:spcAft>
              <a:buClr>
                <a:schemeClr val="bg1"/>
              </a:buClr>
              <a:buSzPct val="90000"/>
              <a:buFont typeface="Wingdings" pitchFamily="2" charset="2"/>
              <a:defRPr sz="2100">
                <a:solidFill>
                  <a:schemeClr val="tx1"/>
                </a:solidFill>
                <a:latin typeface="Arial" pitchFamily="34" charset="0"/>
              </a:defRPr>
            </a:lvl9pPr>
          </a:lstStyle>
          <a:p>
            <a:pPr eaLnBrk="1" hangingPunct="1"/>
            <a:fld id="{25E706FD-790E-49E3-AD5A-2986A863C564}" type="slidenum">
              <a:rPr lang="en-GB" altLang="en-US" sz="1300">
                <a:latin typeface="Times New Roman" pitchFamily="18" charset="0"/>
              </a:rPr>
              <a:pPr eaLnBrk="1" hangingPunct="1"/>
              <a:t>14</a:t>
            </a:fld>
            <a:endParaRPr lang="en-GB" altLang="en-US" sz="1300">
              <a:latin typeface="Times New Roman" pitchFamily="18" charset="0"/>
            </a:endParaRPr>
          </a:p>
        </p:txBody>
      </p:sp>
    </p:spTree>
    <p:extLst>
      <p:ext uri="{BB962C8B-B14F-4D97-AF65-F5344CB8AC3E}">
        <p14:creationId xmlns:p14="http://schemas.microsoft.com/office/powerpoint/2010/main" val="1925751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a:t>
            </a:r>
            <a:r>
              <a:rPr lang="en-GB" sz="1200" dirty="0" err="1"/>
              <a:t>www.iea.org</a:t>
            </a:r>
            <a:r>
              <a:rPr lang="en-GB" sz="1200" dirty="0"/>
              <a:t>/publications/</a:t>
            </a:r>
            <a:r>
              <a:rPr lang="en-GB" sz="1200" dirty="0" err="1"/>
              <a:t>freepublications</a:t>
            </a:r>
            <a:r>
              <a:rPr lang="en-GB" sz="1200" dirty="0"/>
              <a:t>/publication/RenewablesInformation2017Overview.pdf</a:t>
            </a:r>
          </a:p>
        </p:txBody>
      </p:sp>
      <p:sp>
        <p:nvSpPr>
          <p:cNvPr id="4" name="Slide Number Placeholder 3"/>
          <p:cNvSpPr>
            <a:spLocks noGrp="1"/>
          </p:cNvSpPr>
          <p:nvPr>
            <p:ph type="sldNum" sz="quarter" idx="5"/>
          </p:nvPr>
        </p:nvSpPr>
        <p:spPr/>
        <p:txBody>
          <a:bodyPr/>
          <a:lstStyle/>
          <a:p>
            <a:fld id="{5B732A03-22BA-D343-A209-4ABDC7456038}" type="slidenum">
              <a:rPr lang="en-GB" smtClean="0"/>
              <a:t>17</a:t>
            </a:fld>
            <a:endParaRPr lang="en-GB"/>
          </a:p>
        </p:txBody>
      </p:sp>
    </p:spTree>
    <p:extLst>
      <p:ext uri="{BB962C8B-B14F-4D97-AF65-F5344CB8AC3E}">
        <p14:creationId xmlns:p14="http://schemas.microsoft.com/office/powerpoint/2010/main" val="1186454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a:t>
            </a:r>
            <a:r>
              <a:rPr lang="en-GB" sz="1200" dirty="0" err="1"/>
              <a:t>www.iea.org</a:t>
            </a:r>
            <a:r>
              <a:rPr lang="en-GB" sz="1200" dirty="0"/>
              <a:t>/publications/</a:t>
            </a:r>
            <a:r>
              <a:rPr lang="en-GB" sz="1200" dirty="0" err="1"/>
              <a:t>freepublications</a:t>
            </a:r>
            <a:r>
              <a:rPr lang="en-GB" sz="1200" dirty="0"/>
              <a:t>/publication/RenewablesInformation2017Overview.pdf</a:t>
            </a:r>
          </a:p>
        </p:txBody>
      </p:sp>
      <p:sp>
        <p:nvSpPr>
          <p:cNvPr id="4" name="Slide Number Placeholder 3"/>
          <p:cNvSpPr>
            <a:spLocks noGrp="1"/>
          </p:cNvSpPr>
          <p:nvPr>
            <p:ph type="sldNum" sz="quarter" idx="5"/>
          </p:nvPr>
        </p:nvSpPr>
        <p:spPr/>
        <p:txBody>
          <a:bodyPr/>
          <a:lstStyle/>
          <a:p>
            <a:fld id="{5B732A03-22BA-D343-A209-4ABDC7456038}" type="slidenum">
              <a:rPr lang="en-GB" smtClean="0"/>
              <a:t>18</a:t>
            </a:fld>
            <a:endParaRPr lang="en-GB"/>
          </a:p>
        </p:txBody>
      </p:sp>
    </p:spTree>
    <p:extLst>
      <p:ext uri="{BB962C8B-B14F-4D97-AF65-F5344CB8AC3E}">
        <p14:creationId xmlns:p14="http://schemas.microsoft.com/office/powerpoint/2010/main" val="2131482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400" y="1339850"/>
            <a:ext cx="6434138" cy="36195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2.7 billion people continue to use traditional biomass for cooking and 1.2 billion have no access to electricity (IEA, 2015)</a:t>
            </a:r>
            <a:r>
              <a:rPr lang="en-GB" dirty="0">
                <a:effectLst/>
              </a:rPr>
              <a:t> </a:t>
            </a:r>
            <a:endParaRPr lang="en-US" baseline="0" dirty="0"/>
          </a:p>
          <a:p>
            <a:endParaRPr lang="en-US" baseline="0" dirty="0"/>
          </a:p>
          <a:p>
            <a:r>
              <a:rPr lang="en-US" baseline="0" dirty="0"/>
              <a:t>The consensus from research and industry now is that bioenergy has a role to play in achieving sustainable development</a:t>
            </a:r>
          </a:p>
        </p:txBody>
      </p:sp>
      <p:sp>
        <p:nvSpPr>
          <p:cNvPr id="4" name="Slide Number Placeholder 3"/>
          <p:cNvSpPr>
            <a:spLocks noGrp="1"/>
          </p:cNvSpPr>
          <p:nvPr>
            <p:ph type="sldNum" sz="quarter" idx="10"/>
          </p:nvPr>
        </p:nvSpPr>
        <p:spPr/>
        <p:txBody>
          <a:bodyPr/>
          <a:lstStyle/>
          <a:p>
            <a:fld id="{E274C3FC-66C9-A448-8F02-FC16D157CF0C}" type="slidenum">
              <a:rPr lang="en-US" smtClean="0"/>
              <a:t>19</a:t>
            </a:fld>
            <a:endParaRPr lang="en-US"/>
          </a:p>
        </p:txBody>
      </p:sp>
    </p:spTree>
    <p:extLst>
      <p:ext uri="{BB962C8B-B14F-4D97-AF65-F5344CB8AC3E}">
        <p14:creationId xmlns:p14="http://schemas.microsoft.com/office/powerpoint/2010/main" val="2628257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1347788"/>
            <a:ext cx="6462712" cy="3636962"/>
          </a:xfrm>
        </p:spPr>
      </p:sp>
      <p:sp>
        <p:nvSpPr>
          <p:cNvPr id="3" name="Notes Placeholder 2"/>
          <p:cNvSpPr>
            <a:spLocks noGrp="1"/>
          </p:cNvSpPr>
          <p:nvPr>
            <p:ph type="body" idx="1"/>
          </p:nvPr>
        </p:nvSpPr>
        <p:spPr/>
        <p:txBody>
          <a:bodyPr/>
          <a:lstStyle/>
          <a:p>
            <a:r>
              <a:rPr lang="en-GB" dirty="0"/>
              <a:t>Sustainable</a:t>
            </a:r>
            <a:r>
              <a:rPr lang="en-GB" baseline="0" dirty="0"/>
              <a:t> bioenergy = </a:t>
            </a:r>
            <a:r>
              <a:rPr lang="en-GB" sz="900" kern="1200" dirty="0">
                <a:solidFill>
                  <a:schemeClr val="tx1"/>
                </a:solidFill>
                <a:effectLst/>
                <a:latin typeface="+mn-lt"/>
                <a:ea typeface="+mn-ea"/>
                <a:cs typeface="+mn-cs"/>
              </a:rPr>
              <a:t>promotion of efficient uses of biomass and having reduced environmental impacts (e.g., deforestation and land degradation), but also the reinforcement of economic and social benefits that could be provided by bioenergy </a:t>
            </a:r>
            <a:endParaRPr lang="en-GB" dirty="0"/>
          </a:p>
          <a:p>
            <a:endParaRPr lang="en-GB" dirty="0"/>
          </a:p>
          <a:p>
            <a:r>
              <a:rPr lang="en-GB" dirty="0"/>
              <a:t>Sustainable bioenergy</a:t>
            </a:r>
            <a:r>
              <a:rPr lang="en-GB" baseline="0" dirty="0"/>
              <a:t> very much aligns with the UN SDG 7 but certainly also have value in terms of climate action, poverty action (especially in rural agricultural communities), achieving sustainability in cities, among others.</a:t>
            </a:r>
          </a:p>
          <a:p>
            <a:endParaRPr lang="en-GB" baseline="0" dirty="0"/>
          </a:p>
          <a:p>
            <a:r>
              <a:rPr lang="en-GB" baseline="0" dirty="0"/>
              <a:t>Bioenergy sits across agriculture, poverty, environmental management, energy</a:t>
            </a:r>
            <a:endParaRPr lang="en-US" baseline="0" dirty="0"/>
          </a:p>
        </p:txBody>
      </p:sp>
      <p:sp>
        <p:nvSpPr>
          <p:cNvPr id="4" name="Slide Number Placeholder 3"/>
          <p:cNvSpPr>
            <a:spLocks noGrp="1"/>
          </p:cNvSpPr>
          <p:nvPr>
            <p:ph type="sldNum" sz="quarter" idx="10"/>
          </p:nvPr>
        </p:nvSpPr>
        <p:spPr/>
        <p:txBody>
          <a:bodyPr/>
          <a:lstStyle/>
          <a:p>
            <a:fld id="{E274C3FC-66C9-A448-8F02-FC16D157CF0C}" type="slidenum">
              <a:rPr lang="en-US" smtClean="0"/>
              <a:pPr/>
              <a:t>20</a:t>
            </a:fld>
            <a:endParaRPr lang="en-US"/>
          </a:p>
        </p:txBody>
      </p:sp>
    </p:spTree>
    <p:extLst>
      <p:ext uri="{BB962C8B-B14F-4D97-AF65-F5344CB8AC3E}">
        <p14:creationId xmlns:p14="http://schemas.microsoft.com/office/powerpoint/2010/main" val="564955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the purpose of this presentation</a:t>
            </a:r>
          </a:p>
        </p:txBody>
      </p:sp>
      <p:sp>
        <p:nvSpPr>
          <p:cNvPr id="4" name="Slide Number Placeholder 3"/>
          <p:cNvSpPr>
            <a:spLocks noGrp="1"/>
          </p:cNvSpPr>
          <p:nvPr>
            <p:ph type="sldNum" sz="quarter" idx="10"/>
          </p:nvPr>
        </p:nvSpPr>
        <p:spPr/>
        <p:txBody>
          <a:bodyPr/>
          <a:lstStyle/>
          <a:p>
            <a:fld id="{E0746DE6-3336-457D-A091-FA20AC1C536E}" type="slidenum">
              <a:rPr lang="en-US" smtClean="0"/>
              <a:t>22</a:t>
            </a:fld>
            <a:endParaRPr lang="en-US"/>
          </a:p>
        </p:txBody>
      </p:sp>
    </p:spTree>
    <p:extLst>
      <p:ext uri="{BB962C8B-B14F-4D97-AF65-F5344CB8AC3E}">
        <p14:creationId xmlns:p14="http://schemas.microsoft.com/office/powerpoint/2010/main" val="1133693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746DE6-3336-457D-A091-FA20AC1C536E}" type="slidenum">
              <a:rPr lang="en-US" smtClean="0"/>
              <a:t>23</a:t>
            </a:fld>
            <a:endParaRPr lang="en-US"/>
          </a:p>
        </p:txBody>
      </p:sp>
    </p:spTree>
    <p:extLst>
      <p:ext uri="{BB962C8B-B14F-4D97-AF65-F5344CB8AC3E}">
        <p14:creationId xmlns:p14="http://schemas.microsoft.com/office/powerpoint/2010/main" val="4091565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732A03-22BA-D343-A209-4ABDC7456038}" type="slidenum">
              <a:rPr lang="en-GB" smtClean="0"/>
              <a:t>33</a:t>
            </a:fld>
            <a:endParaRPr lang="en-GB"/>
          </a:p>
        </p:txBody>
      </p:sp>
    </p:spTree>
    <p:extLst>
      <p:ext uri="{BB962C8B-B14F-4D97-AF65-F5344CB8AC3E}">
        <p14:creationId xmlns:p14="http://schemas.microsoft.com/office/powerpoint/2010/main" val="286747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732A03-22BA-D343-A209-4ABDC7456038}" type="slidenum">
              <a:rPr lang="en-GB" smtClean="0"/>
              <a:t>3</a:t>
            </a:fld>
            <a:endParaRPr lang="en-GB"/>
          </a:p>
        </p:txBody>
      </p:sp>
    </p:spTree>
    <p:extLst>
      <p:ext uri="{BB962C8B-B14F-4D97-AF65-F5344CB8AC3E}">
        <p14:creationId xmlns:p14="http://schemas.microsoft.com/office/powerpoint/2010/main" val="491746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p>
            <a:pPr>
              <a:defRPr/>
            </a:pPr>
            <a:fld id="{5F55130E-87B7-43AC-BD65-016445215735}" type="slidenum">
              <a:rPr lang="en-US" smtClean="0"/>
              <a:pPr>
                <a:defRPr/>
              </a:pPr>
              <a:t>4</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z="1000"/>
          </a:p>
        </p:txBody>
      </p:sp>
    </p:spTree>
    <p:extLst>
      <p:ext uri="{BB962C8B-B14F-4D97-AF65-F5344CB8AC3E}">
        <p14:creationId xmlns:p14="http://schemas.microsoft.com/office/powerpoint/2010/main" val="1160383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a:t>
            </a:r>
            <a:r>
              <a:rPr lang="en-GB" dirty="0" err="1"/>
              <a:t>www.powtoon.com</a:t>
            </a:r>
            <a:r>
              <a:rPr lang="en-GB" dirty="0"/>
              <a:t>/embed/fPaUt89u3th/</a:t>
            </a:r>
          </a:p>
        </p:txBody>
      </p:sp>
      <p:sp>
        <p:nvSpPr>
          <p:cNvPr id="4" name="Slide Number Placeholder 3"/>
          <p:cNvSpPr>
            <a:spLocks noGrp="1"/>
          </p:cNvSpPr>
          <p:nvPr>
            <p:ph type="sldNum" sz="quarter" idx="5"/>
          </p:nvPr>
        </p:nvSpPr>
        <p:spPr/>
        <p:txBody>
          <a:bodyPr/>
          <a:lstStyle/>
          <a:p>
            <a:fld id="{5B732A03-22BA-D343-A209-4ABDC7456038}" type="slidenum">
              <a:rPr lang="en-GB" smtClean="0"/>
              <a:t>6</a:t>
            </a:fld>
            <a:endParaRPr lang="en-GB"/>
          </a:p>
        </p:txBody>
      </p:sp>
    </p:spTree>
    <p:extLst>
      <p:ext uri="{BB962C8B-B14F-4D97-AF65-F5344CB8AC3E}">
        <p14:creationId xmlns:p14="http://schemas.microsoft.com/office/powerpoint/2010/main" val="3837809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732A03-22BA-D343-A209-4ABDC7456038}" type="slidenum">
              <a:rPr lang="en-GB" smtClean="0"/>
              <a:t>8</a:t>
            </a:fld>
            <a:endParaRPr lang="en-GB"/>
          </a:p>
        </p:txBody>
      </p:sp>
    </p:spTree>
    <p:extLst>
      <p:ext uri="{BB962C8B-B14F-4D97-AF65-F5344CB8AC3E}">
        <p14:creationId xmlns:p14="http://schemas.microsoft.com/office/powerpoint/2010/main" val="4248313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732A03-22BA-D343-A209-4ABDC7456038}" type="slidenum">
              <a:rPr lang="en-GB" smtClean="0"/>
              <a:t>10</a:t>
            </a:fld>
            <a:endParaRPr lang="en-GB"/>
          </a:p>
        </p:txBody>
      </p:sp>
    </p:spTree>
    <p:extLst>
      <p:ext uri="{BB962C8B-B14F-4D97-AF65-F5344CB8AC3E}">
        <p14:creationId xmlns:p14="http://schemas.microsoft.com/office/powerpoint/2010/main" val="1355103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732A03-22BA-D343-A209-4ABDC7456038}" type="slidenum">
              <a:rPr lang="en-GB" smtClean="0"/>
              <a:t>11</a:t>
            </a:fld>
            <a:endParaRPr lang="en-GB"/>
          </a:p>
        </p:txBody>
      </p:sp>
    </p:spTree>
    <p:extLst>
      <p:ext uri="{BB962C8B-B14F-4D97-AF65-F5344CB8AC3E}">
        <p14:creationId xmlns:p14="http://schemas.microsoft.com/office/powerpoint/2010/main" val="340475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a:t>
            </a:r>
            <a:r>
              <a:rPr lang="en-GB" sz="1200" dirty="0" err="1"/>
              <a:t>hub.globalccsinstitute.com</a:t>
            </a:r>
            <a:r>
              <a:rPr lang="en-GB" sz="1200" dirty="0"/>
              <a:t>/publications/bioenergy-review/chapter-1-what-bioenergy</a:t>
            </a:r>
          </a:p>
        </p:txBody>
      </p:sp>
      <p:sp>
        <p:nvSpPr>
          <p:cNvPr id="4" name="Slide Number Placeholder 3"/>
          <p:cNvSpPr>
            <a:spLocks noGrp="1"/>
          </p:cNvSpPr>
          <p:nvPr>
            <p:ph type="sldNum" sz="quarter" idx="5"/>
          </p:nvPr>
        </p:nvSpPr>
        <p:spPr/>
        <p:txBody>
          <a:bodyPr/>
          <a:lstStyle/>
          <a:p>
            <a:fld id="{5B732A03-22BA-D343-A209-4ABDC7456038}" type="slidenum">
              <a:rPr lang="en-GB" smtClean="0"/>
              <a:t>12</a:t>
            </a:fld>
            <a:endParaRPr lang="en-GB"/>
          </a:p>
        </p:txBody>
      </p:sp>
    </p:spTree>
    <p:extLst>
      <p:ext uri="{BB962C8B-B14F-4D97-AF65-F5344CB8AC3E}">
        <p14:creationId xmlns:p14="http://schemas.microsoft.com/office/powerpoint/2010/main" val="3212949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Bio-chemical</a:t>
            </a:r>
            <a:r>
              <a:rPr lang="en-GB" baseline="0" dirty="0"/>
              <a:t> routes: </a:t>
            </a:r>
          </a:p>
          <a:p>
            <a:pPr marL="171450" indent="-171450">
              <a:buFont typeface="Arial" panose="020B0604020202020204" pitchFamily="34" charset="0"/>
              <a:buChar char="•"/>
            </a:pPr>
            <a:r>
              <a:rPr lang="en-GB" baseline="0" dirty="0"/>
              <a:t>Intervention of bacteria or enzymes to break down biomass molecules </a:t>
            </a:r>
          </a:p>
          <a:p>
            <a:pPr marL="171450" indent="-171450">
              <a:buFont typeface="Arial" panose="020B0604020202020204" pitchFamily="34" charset="0"/>
              <a:buChar char="•"/>
            </a:pPr>
            <a:r>
              <a:rPr lang="en-GB" baseline="0" dirty="0"/>
              <a:t>Slower pace process compared to thermo-chemical conversion routes</a:t>
            </a:r>
          </a:p>
          <a:p>
            <a:pPr marL="171450" indent="-171450">
              <a:buFont typeface="Arial" panose="020B0604020202020204" pitchFamily="34" charset="0"/>
              <a:buChar char="•"/>
            </a:pPr>
            <a:r>
              <a:rPr lang="en-GB" baseline="0" dirty="0"/>
              <a:t>Require less external (heat) energy input </a:t>
            </a:r>
          </a:p>
          <a:p>
            <a:pPr marL="171450" indent="-171450">
              <a:buFont typeface="Arial" panose="020B0604020202020204" pitchFamily="34" charset="0"/>
              <a:buChar char="•"/>
            </a:pPr>
            <a:r>
              <a:rPr lang="en-GB" baseline="0" dirty="0"/>
              <a:t>Manages biomass feedstock with higher moisture content (&gt; 50% </a:t>
            </a:r>
            <a:r>
              <a:rPr lang="en-GB" baseline="0" dirty="0" err="1"/>
              <a:t>wt</a:t>
            </a:r>
            <a:r>
              <a:rPr lang="en-GB" baseline="0" dirty="0"/>
              <a:t>) </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Thermo-chemical conversion routes: </a:t>
            </a:r>
          </a:p>
          <a:p>
            <a:pPr marL="171450" indent="-171450">
              <a:buFont typeface="Arial" panose="020B0604020202020204" pitchFamily="34" charset="0"/>
              <a:buChar char="•"/>
            </a:pPr>
            <a:r>
              <a:rPr lang="en-GB" baseline="0" dirty="0"/>
              <a:t>Produce a gas (flue gases or high-energy content gases) for direct utilization to generate power and/or heat, or for upgrading into biofuels (advanced bioenergy routes)</a:t>
            </a:r>
          </a:p>
          <a:p>
            <a:pPr marL="171450" indent="-171450">
              <a:buFont typeface="Arial" panose="020B0604020202020204" pitchFamily="34" charset="0"/>
              <a:buChar char="•"/>
            </a:pPr>
            <a:r>
              <a:rPr lang="en-GB" baseline="0" dirty="0"/>
              <a:t>Processes with faster pace </a:t>
            </a:r>
          </a:p>
          <a:p>
            <a:pPr marL="171450" indent="-171450">
              <a:buFont typeface="Arial" panose="020B0604020202020204" pitchFamily="34" charset="0"/>
              <a:buChar char="•"/>
            </a:pPr>
            <a:r>
              <a:rPr lang="en-GB" baseline="0" dirty="0"/>
              <a:t>Require external heat input</a:t>
            </a:r>
          </a:p>
          <a:p>
            <a:pPr marL="171450" indent="-171450">
              <a:buFont typeface="Arial" panose="020B0604020202020204" pitchFamily="34" charset="0"/>
              <a:buChar char="•"/>
            </a:pPr>
            <a:r>
              <a:rPr lang="en-GB" baseline="0" dirty="0"/>
              <a:t>Require biomass with lower moisture content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B732A03-22BA-D343-A209-4ABDC7456038}" type="slidenum">
              <a:rPr lang="en-GB" smtClean="0"/>
              <a:t>13</a:t>
            </a:fld>
            <a:endParaRPr lang="en-GB"/>
          </a:p>
        </p:txBody>
      </p:sp>
    </p:spTree>
    <p:extLst>
      <p:ext uri="{BB962C8B-B14F-4D97-AF65-F5344CB8AC3E}">
        <p14:creationId xmlns:p14="http://schemas.microsoft.com/office/powerpoint/2010/main" val="1633879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A7CEE-8FEC-0845-AFB2-FB7C6D307C19}"/>
              </a:ext>
            </a:extLst>
          </p:cNvPr>
          <p:cNvSpPr>
            <a:spLocks noGrp="1"/>
          </p:cNvSpPr>
          <p:nvPr>
            <p:ph type="ctrTitle"/>
          </p:nvPr>
        </p:nvSpPr>
        <p:spPr>
          <a:xfrm>
            <a:off x="1524000" y="1122363"/>
            <a:ext cx="9144000" cy="2387600"/>
          </a:xfrm>
        </p:spPr>
        <p:txBody>
          <a:bodyPr anchor="b">
            <a:normAutofit/>
          </a:bodyPr>
          <a:lstStyle>
            <a:lvl1pPr algn="ctr">
              <a:defRPr sz="5400">
                <a:latin typeface="Segoe UI" panose="020B0502040204020203" pitchFamily="34" charset="0"/>
                <a:cs typeface="Segoe UI" panose="020B0502040204020203"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FB2D46B-F44E-0E43-8F0D-7906A4CBE3D9}"/>
              </a:ext>
            </a:extLst>
          </p:cNvPr>
          <p:cNvSpPr>
            <a:spLocks noGrp="1"/>
          </p:cNvSpPr>
          <p:nvPr>
            <p:ph type="subTitle" idx="1"/>
          </p:nvPr>
        </p:nvSpPr>
        <p:spPr>
          <a:xfrm>
            <a:off x="1524000" y="3602038"/>
            <a:ext cx="9144000" cy="1655762"/>
          </a:xfrm>
        </p:spPr>
        <p:txBody>
          <a:bodyPr/>
          <a:lstStyle>
            <a:lvl1pPr marL="0" indent="0" algn="ctr">
              <a:buNone/>
              <a:defRPr sz="2400">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16D85F4C-B4EB-AB4B-B06E-545670489D42}"/>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52543124-C712-9044-870C-4EE8A36A79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56A34A-A43D-8B4C-B95A-100A4DF37E4D}"/>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66372002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99E0A-1549-944C-A15E-3AA68685E90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EAC584-BDC5-384B-AC4B-3CD08CAB38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BA985-2CB6-4E46-8FD7-3E55BEA82314}"/>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82A38C2C-9483-DC46-8EF8-8F99DA0E26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41D1AE-F74B-1E40-896B-28209006DB6B}"/>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22284566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577E9E-5077-6A42-8FE2-FBDD4801FA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5CD3CE9-0F78-594A-968E-CFD5DBD0B7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A5FEC6-3DDF-2F43-9C33-2937ECCB4B13}"/>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9F0B54AD-BDE4-3648-AD7E-A018F5FDCF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C740EC-C7FF-0842-8594-9CDF84F4E663}"/>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423144592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5E078-75C1-1544-9A0A-31F3DAD88ACF}"/>
              </a:ext>
            </a:extLst>
          </p:cNvPr>
          <p:cNvSpPr>
            <a:spLocks noGrp="1"/>
          </p:cNvSpPr>
          <p:nvPr>
            <p:ph type="title"/>
          </p:nvPr>
        </p:nvSpPr>
        <p:spPr/>
        <p:txBody>
          <a:bodyPr/>
          <a:lstStyle>
            <a:lvl1pPr>
              <a:defRPr>
                <a:solidFill>
                  <a:schemeClr val="accent1"/>
                </a:solidFill>
                <a:latin typeface="Segoe UI" panose="020B0502040204020203" pitchFamily="34" charset="0"/>
                <a:cs typeface="Segoe UI" panose="020B0502040204020203"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122D54-55D7-264E-9103-E5E99481FD3A}"/>
              </a:ext>
            </a:extLst>
          </p:cNvPr>
          <p:cNvSpPr>
            <a:spLocks noGrp="1"/>
          </p:cNvSpPr>
          <p:nvPr>
            <p:ph idx="1"/>
          </p:nvPr>
        </p:nvSpPr>
        <p:spPr/>
        <p:txBody>
          <a:bodyPr/>
          <a:lstStyle>
            <a:lvl1pPr>
              <a:defRPr>
                <a:solidFill>
                  <a:schemeClr val="tx1">
                    <a:lumMod val="65000"/>
                    <a:lumOff val="35000"/>
                  </a:schemeClr>
                </a:solidFill>
                <a:latin typeface="Segoe UI" panose="020B0502040204020203" pitchFamily="34" charset="0"/>
                <a:cs typeface="Segoe UI" panose="020B0502040204020203" pitchFamily="34" charset="0"/>
              </a:defRPr>
            </a:lvl1pPr>
            <a:lvl2pPr>
              <a:defRPr>
                <a:solidFill>
                  <a:schemeClr val="tx1">
                    <a:lumMod val="65000"/>
                    <a:lumOff val="35000"/>
                  </a:schemeClr>
                </a:solidFill>
                <a:latin typeface="Segoe UI" panose="020B0502040204020203" pitchFamily="34" charset="0"/>
                <a:cs typeface="Segoe UI" panose="020B0502040204020203" pitchFamily="34" charset="0"/>
              </a:defRPr>
            </a:lvl2pPr>
            <a:lvl3pPr>
              <a:defRPr>
                <a:solidFill>
                  <a:schemeClr val="tx1">
                    <a:lumMod val="65000"/>
                    <a:lumOff val="35000"/>
                  </a:schemeClr>
                </a:solidFill>
                <a:latin typeface="Segoe UI" panose="020B0502040204020203" pitchFamily="34" charset="0"/>
                <a:cs typeface="Segoe UI" panose="020B0502040204020203" pitchFamily="34" charset="0"/>
              </a:defRPr>
            </a:lvl3pPr>
            <a:lvl4pPr>
              <a:defRPr>
                <a:solidFill>
                  <a:schemeClr val="tx1">
                    <a:lumMod val="65000"/>
                    <a:lumOff val="35000"/>
                  </a:schemeClr>
                </a:solidFill>
                <a:latin typeface="Segoe UI" panose="020B0502040204020203" pitchFamily="34" charset="0"/>
                <a:cs typeface="Segoe UI" panose="020B0502040204020203" pitchFamily="34" charset="0"/>
              </a:defRPr>
            </a:lvl4pPr>
            <a:lvl5pPr>
              <a:defRPr>
                <a:solidFill>
                  <a:schemeClr val="tx1">
                    <a:lumMod val="65000"/>
                    <a:lumOff val="35000"/>
                  </a:schemeClr>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AE2E27-1963-3C40-85AE-218047EAC1B1}"/>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28C191D5-27DB-AC48-9A8D-58202F985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543800-689D-814E-919E-EF4E0CB9A522}"/>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4377256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78A8D-E193-7945-ADDF-C3A6789975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165E76-BE97-3D44-A4FC-0E21FA9A3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C42A51-6C80-B84E-9D93-1EFEDF503D13}"/>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0280F408-EEC3-9949-ADEC-E769E4C821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5A777B-03AB-8047-B4A3-30F897A643A9}"/>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29544228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70C1-48A6-D34F-965C-660E9F595E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BDCFD-CFDC-5A4F-AFD6-B1A3E681BC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9DA6414-F914-FB48-A962-FCC4F3F26D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3CF314C-EC1F-6941-A91D-B1F111317DB1}"/>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6" name="Footer Placeholder 5">
            <a:extLst>
              <a:ext uri="{FF2B5EF4-FFF2-40B4-BE49-F238E27FC236}">
                <a16:creationId xmlns:a16="http://schemas.microsoft.com/office/drawing/2014/main" id="{01ED82C8-2E6B-3C4F-A129-D05A9D55E9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0F0BF0-1CFC-304C-9A6B-24724F6A5BB1}"/>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305425659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66A11-DA3A-1E40-BCD8-5D337F8077D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3AD624-792E-0949-8CDA-30053F79D2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78D32-28C1-F84F-A9A2-D3DE2B38D8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B957C56-D744-E54C-95E4-B7722EC63F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4E8DA7-A127-3F46-978E-693765BCAE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B01E27-0879-A04E-819C-5EA5C7721319}"/>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8" name="Footer Placeholder 7">
            <a:extLst>
              <a:ext uri="{FF2B5EF4-FFF2-40B4-BE49-F238E27FC236}">
                <a16:creationId xmlns:a16="http://schemas.microsoft.com/office/drawing/2014/main" id="{97E652E1-FAE6-C145-A142-7B359166CFE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A525561-A810-254E-94F9-352A6925EA69}"/>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14267950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1967-4A73-834E-9FC8-DCB3490D589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4518F7-4CEE-1D43-84BA-43A7C3BA6A85}"/>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4" name="Footer Placeholder 3">
            <a:extLst>
              <a:ext uri="{FF2B5EF4-FFF2-40B4-BE49-F238E27FC236}">
                <a16:creationId xmlns:a16="http://schemas.microsoft.com/office/drawing/2014/main" id="{0049DA8E-CAE2-F74B-8332-A271FD2DF42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BA7C551-80F2-D14D-BB08-1BD5C47D4BE9}"/>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6676246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FBDC72-FCF6-4B49-9005-012330FD0E75}"/>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3" name="Footer Placeholder 2">
            <a:extLst>
              <a:ext uri="{FF2B5EF4-FFF2-40B4-BE49-F238E27FC236}">
                <a16:creationId xmlns:a16="http://schemas.microsoft.com/office/drawing/2014/main" id="{A5930245-4B7C-254E-B58C-79A8AB70D6D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C13DC2E-58A2-054D-BE66-C93B6B257024}"/>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393025418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73271-A482-9D42-B025-16FE46C1E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38CB0C-9C7A-7F46-8A28-2CBE7ACF0E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0ED5FA-FC97-5241-9784-1AE2D7DEB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2F6B1F-7AD5-E24B-9804-4B779004852A}"/>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6" name="Footer Placeholder 5">
            <a:extLst>
              <a:ext uri="{FF2B5EF4-FFF2-40B4-BE49-F238E27FC236}">
                <a16:creationId xmlns:a16="http://schemas.microsoft.com/office/drawing/2014/main" id="{43F11FB0-0998-2D49-A8A3-99A247EBD8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E6E608-F189-F84E-B3C0-1E11918855FA}"/>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248755244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2B36E-56B7-3445-8C0C-9D49E6193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5CC4CB8-1E69-894C-BDCA-5B100E07C2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86E2C28-26E7-A448-91C9-243318A1D9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720083-A312-C145-BA64-6FC98507AF41}"/>
              </a:ext>
            </a:extLst>
          </p:cNvPr>
          <p:cNvSpPr>
            <a:spLocks noGrp="1"/>
          </p:cNvSpPr>
          <p:nvPr>
            <p:ph type="dt" sz="half" idx="10"/>
          </p:nvPr>
        </p:nvSpPr>
        <p:spPr/>
        <p:txBody>
          <a:bodyPr/>
          <a:lstStyle/>
          <a:p>
            <a:fld id="{1C02AFC9-81B0-814A-AE5A-CFD82FC6AC40}" type="datetimeFigureOut">
              <a:rPr lang="en-GB" smtClean="0"/>
              <a:t>20/05/2021</a:t>
            </a:fld>
            <a:endParaRPr lang="en-GB"/>
          </a:p>
        </p:txBody>
      </p:sp>
      <p:sp>
        <p:nvSpPr>
          <p:cNvPr id="6" name="Footer Placeholder 5">
            <a:extLst>
              <a:ext uri="{FF2B5EF4-FFF2-40B4-BE49-F238E27FC236}">
                <a16:creationId xmlns:a16="http://schemas.microsoft.com/office/drawing/2014/main" id="{9A667CF8-4B06-4948-AED5-2CBAC53E38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17A472-E8B8-DB49-BB07-3D83356C5F2B}"/>
              </a:ext>
            </a:extLst>
          </p:cNvPr>
          <p:cNvSpPr>
            <a:spLocks noGrp="1"/>
          </p:cNvSpPr>
          <p:nvPr>
            <p:ph type="sldNum" sz="quarter" idx="12"/>
          </p:nvPr>
        </p:nvSpPr>
        <p:spPr/>
        <p:txBody>
          <a:bodyPr/>
          <a:lstStyle/>
          <a:p>
            <a:fld id="{B37E135D-20A2-484F-84A5-4E5719581825}" type="slidenum">
              <a:rPr lang="en-GB" smtClean="0"/>
              <a:t>‹#›</a:t>
            </a:fld>
            <a:endParaRPr lang="en-GB"/>
          </a:p>
        </p:txBody>
      </p:sp>
    </p:spTree>
    <p:extLst>
      <p:ext uri="{BB962C8B-B14F-4D97-AF65-F5344CB8AC3E}">
        <p14:creationId xmlns:p14="http://schemas.microsoft.com/office/powerpoint/2010/main" val="21472783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E08601-D408-1B4D-B8F5-4BCC3F506C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B11F7AE-D956-9F4D-A99B-D175201C70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47FE2EB-AE02-7A45-810B-6D64C6B701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2AFC9-81B0-814A-AE5A-CFD82FC6AC40}" type="datetimeFigureOut">
              <a:rPr lang="en-GB" smtClean="0"/>
              <a:t>20/05/2021</a:t>
            </a:fld>
            <a:endParaRPr lang="en-GB"/>
          </a:p>
        </p:txBody>
      </p:sp>
      <p:sp>
        <p:nvSpPr>
          <p:cNvPr id="5" name="Footer Placeholder 4">
            <a:extLst>
              <a:ext uri="{FF2B5EF4-FFF2-40B4-BE49-F238E27FC236}">
                <a16:creationId xmlns:a16="http://schemas.microsoft.com/office/drawing/2014/main" id="{BDC186DE-5206-D149-AA26-F3442A942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2418824-93C9-BF43-A2B0-A71F78F206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E135D-20A2-484F-84A5-4E5719581825}" type="slidenum">
              <a:rPr lang="en-GB" smtClean="0"/>
              <a:t>‹#›</a:t>
            </a:fld>
            <a:endParaRPr lang="en-GB"/>
          </a:p>
        </p:txBody>
      </p:sp>
    </p:spTree>
    <p:extLst>
      <p:ext uri="{BB962C8B-B14F-4D97-AF65-F5344CB8AC3E}">
        <p14:creationId xmlns:p14="http://schemas.microsoft.com/office/powerpoint/2010/main" val="2358813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tiff"/><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5.tiff"/><Relationship Id="rId5" Type="http://schemas.microsoft.com/office/2007/relationships/hdphoto" Target="../media/hdphoto1.wdp"/><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8.tiff"/><Relationship Id="rId2" Type="http://schemas.openxmlformats.org/officeDocument/2006/relationships/image" Target="../media/image3.tiff"/><Relationship Id="rId1" Type="http://schemas.openxmlformats.org/officeDocument/2006/relationships/slideLayout" Target="../slideLayouts/slideLayout4.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BFB7A2-AAE0-4344-8F1F-097C086303C2}"/>
              </a:ext>
            </a:extLst>
          </p:cNvPr>
          <p:cNvSpPr/>
          <p:nvPr/>
        </p:nvSpPr>
        <p:spPr>
          <a:xfrm>
            <a:off x="0" y="3384689"/>
            <a:ext cx="12192000" cy="34733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F0C8ED3D-E1D0-D045-BDCE-3EBF1B0FB5BC}"/>
              </a:ext>
            </a:extLst>
          </p:cNvPr>
          <p:cNvSpPr>
            <a:spLocks noGrp="1"/>
          </p:cNvSpPr>
          <p:nvPr>
            <p:ph type="ctrTitle"/>
          </p:nvPr>
        </p:nvSpPr>
        <p:spPr>
          <a:xfrm>
            <a:off x="892621" y="1738233"/>
            <a:ext cx="9144000" cy="2387600"/>
          </a:xfrm>
        </p:spPr>
        <p:txBody>
          <a:bodyPr/>
          <a:lstStyle/>
          <a:p>
            <a:pPr algn="l"/>
            <a:r>
              <a:rPr lang="en-GB" b="1" dirty="0">
                <a:solidFill>
                  <a:schemeClr val="accent1"/>
                </a:solidFill>
              </a:rPr>
              <a:t>bioenergy &amp; </a:t>
            </a:r>
            <a:br>
              <a:rPr lang="en-GB" dirty="0">
                <a:solidFill>
                  <a:schemeClr val="bg1"/>
                </a:solidFill>
              </a:rPr>
            </a:br>
            <a:r>
              <a:rPr lang="en-GB" b="1" dirty="0">
                <a:solidFill>
                  <a:schemeClr val="bg1"/>
                </a:solidFill>
              </a:rPr>
              <a:t>sustainable development</a:t>
            </a:r>
          </a:p>
        </p:txBody>
      </p:sp>
      <p:sp>
        <p:nvSpPr>
          <p:cNvPr id="3" name="Subtitle 2">
            <a:extLst>
              <a:ext uri="{FF2B5EF4-FFF2-40B4-BE49-F238E27FC236}">
                <a16:creationId xmlns:a16="http://schemas.microsoft.com/office/drawing/2014/main" id="{77BF1A0C-26B6-0A48-B981-62F6C7ACB328}"/>
              </a:ext>
            </a:extLst>
          </p:cNvPr>
          <p:cNvSpPr>
            <a:spLocks noGrp="1"/>
          </p:cNvSpPr>
          <p:nvPr>
            <p:ph type="subTitle" idx="1"/>
          </p:nvPr>
        </p:nvSpPr>
        <p:spPr>
          <a:xfrm>
            <a:off x="872073" y="2157775"/>
            <a:ext cx="9144000" cy="560854"/>
          </a:xfrm>
        </p:spPr>
        <p:txBody>
          <a:bodyPr>
            <a:normAutofit/>
          </a:bodyPr>
          <a:lstStyle/>
          <a:p>
            <a:pPr algn="l"/>
            <a:r>
              <a:rPr lang="en-GB" sz="3000" dirty="0">
                <a:solidFill>
                  <a:schemeClr val="accent1"/>
                </a:solidFill>
              </a:rPr>
              <a:t>Exploring</a:t>
            </a:r>
          </a:p>
        </p:txBody>
      </p:sp>
      <p:sp>
        <p:nvSpPr>
          <p:cNvPr id="9" name="TextBox 8">
            <a:extLst>
              <a:ext uri="{FF2B5EF4-FFF2-40B4-BE49-F238E27FC236}">
                <a16:creationId xmlns:a16="http://schemas.microsoft.com/office/drawing/2014/main" id="{EF8B0E4D-F28F-F941-8B59-60DAD23F370F}"/>
              </a:ext>
            </a:extLst>
          </p:cNvPr>
          <p:cNvSpPr txBox="1"/>
          <p:nvPr/>
        </p:nvSpPr>
        <p:spPr>
          <a:xfrm>
            <a:off x="872073" y="4340642"/>
            <a:ext cx="10057866" cy="584775"/>
          </a:xfrm>
          <a:prstGeom prst="rect">
            <a:avLst/>
          </a:prstGeom>
          <a:noFill/>
        </p:spPr>
        <p:txBody>
          <a:bodyPr wrap="square" rtlCol="0">
            <a:spAutoFit/>
          </a:bodyPr>
          <a:lstStyle/>
          <a:p>
            <a:r>
              <a:rPr lang="en-GB" b="1" dirty="0">
                <a:solidFill>
                  <a:schemeClr val="bg1"/>
                </a:solidFill>
                <a:latin typeface="Segoe UI" panose="020B0502040204020203" pitchFamily="34" charset="0"/>
                <a:cs typeface="Segoe UI" panose="020B0502040204020203" pitchFamily="34" charset="0"/>
              </a:rPr>
              <a:t>Dr Angela Minas</a:t>
            </a:r>
            <a:r>
              <a:rPr lang="en-GB" dirty="0">
                <a:solidFill>
                  <a:schemeClr val="bg1"/>
                </a:solidFill>
                <a:latin typeface="Segoe UI" panose="020B0502040204020203" pitchFamily="34" charset="0"/>
                <a:cs typeface="Segoe UI" panose="020B0502040204020203" pitchFamily="34" charset="0"/>
              </a:rPr>
              <a:t>, Tyndall Centre for Climate Change Research, The University of Manchester</a:t>
            </a:r>
          </a:p>
          <a:p>
            <a:r>
              <a:rPr lang="en-GB" sz="1400" dirty="0" err="1">
                <a:solidFill>
                  <a:schemeClr val="bg1"/>
                </a:solidFill>
                <a:latin typeface="Segoe UI" panose="020B0502040204020203" pitchFamily="34" charset="0"/>
                <a:cs typeface="Segoe UI" panose="020B0502040204020203" pitchFamily="34" charset="0"/>
              </a:rPr>
              <a:t>angelamae.minas@manchester.ac.uk</a:t>
            </a:r>
            <a:endParaRPr lang="en-GB" sz="1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90822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0CDEE4-ADD9-134C-8424-641264668598}"/>
              </a:ext>
            </a:extLst>
          </p:cNvPr>
          <p:cNvSpPr>
            <a:spLocks noGrp="1"/>
          </p:cNvSpPr>
          <p:nvPr>
            <p:ph type="title"/>
          </p:nvPr>
        </p:nvSpPr>
        <p:spPr>
          <a:xfrm>
            <a:off x="838200" y="365125"/>
            <a:ext cx="10515600" cy="1325563"/>
          </a:xfrm>
        </p:spPr>
        <p:txBody>
          <a:bodyPr>
            <a:normAutofit/>
          </a:bodyPr>
          <a:lstStyle/>
          <a:p>
            <a:r>
              <a:rPr lang="en-GB" sz="3400" b="1" dirty="0"/>
              <a:t>Traditional</a:t>
            </a:r>
            <a:r>
              <a:rPr lang="en-GB" sz="3400" dirty="0"/>
              <a:t> bioenergy </a:t>
            </a:r>
            <a:r>
              <a:rPr lang="en-GB" sz="3400" dirty="0">
                <a:solidFill>
                  <a:schemeClr val="tx1">
                    <a:lumMod val="50000"/>
                    <a:lumOff val="50000"/>
                  </a:schemeClr>
                </a:solidFill>
              </a:rPr>
              <a:t>vs</a:t>
            </a:r>
            <a:r>
              <a:rPr lang="en-GB" sz="3400" dirty="0"/>
              <a:t> </a:t>
            </a:r>
            <a:r>
              <a:rPr lang="en-GB" sz="3400" b="1" dirty="0">
                <a:solidFill>
                  <a:schemeClr val="accent6"/>
                </a:solidFill>
              </a:rPr>
              <a:t>Modern </a:t>
            </a:r>
            <a:r>
              <a:rPr lang="en-GB" sz="3400" dirty="0">
                <a:solidFill>
                  <a:schemeClr val="accent6"/>
                </a:solidFill>
              </a:rPr>
              <a:t>bioenergy</a:t>
            </a:r>
            <a:endParaRPr lang="en-GB" sz="3400" dirty="0"/>
          </a:p>
        </p:txBody>
      </p:sp>
      <p:sp>
        <p:nvSpPr>
          <p:cNvPr id="6" name="Content Placeholder 5">
            <a:extLst>
              <a:ext uri="{FF2B5EF4-FFF2-40B4-BE49-F238E27FC236}">
                <a16:creationId xmlns:a16="http://schemas.microsoft.com/office/drawing/2014/main" id="{29811CA9-54BE-9D40-A8C9-0F013352A3F5}"/>
              </a:ext>
            </a:extLst>
          </p:cNvPr>
          <p:cNvSpPr>
            <a:spLocks noGrp="1"/>
          </p:cNvSpPr>
          <p:nvPr>
            <p:ph idx="1"/>
          </p:nvPr>
        </p:nvSpPr>
        <p:spPr>
          <a:xfrm>
            <a:off x="4347411" y="1825625"/>
            <a:ext cx="6384758" cy="4616468"/>
          </a:xfrm>
        </p:spPr>
        <p:txBody>
          <a:bodyPr>
            <a:normAutofit/>
          </a:bodyPr>
          <a:lstStyle/>
          <a:p>
            <a:pPr marL="489833" indent="-489833">
              <a:spcBef>
                <a:spcPts val="514"/>
              </a:spcBef>
              <a:spcAft>
                <a:spcPts val="1543"/>
              </a:spcAft>
            </a:pPr>
            <a:r>
              <a:rPr lang="en-GB" sz="2400" dirty="0">
                <a:solidFill>
                  <a:schemeClr val="bg1">
                    <a:lumMod val="50000"/>
                  </a:schemeClr>
                </a:solidFill>
              </a:rPr>
              <a:t>Use of feedstock such as fuelwood, charcoal, manure and crop residues for household heating and cooking</a:t>
            </a:r>
          </a:p>
          <a:p>
            <a:pPr marL="489833" indent="-489833">
              <a:spcBef>
                <a:spcPts val="514"/>
              </a:spcBef>
              <a:spcAft>
                <a:spcPts val="1543"/>
              </a:spcAft>
            </a:pPr>
            <a:r>
              <a:rPr lang="en-GB" sz="2400" dirty="0">
                <a:solidFill>
                  <a:schemeClr val="bg1">
                    <a:lumMod val="50000"/>
                  </a:schemeClr>
                </a:solidFill>
              </a:rPr>
              <a:t>Main energy source in low- and middle-income countries in the Global South</a:t>
            </a:r>
          </a:p>
          <a:p>
            <a:pPr marL="489833" indent="-489833">
              <a:spcBef>
                <a:spcPts val="514"/>
              </a:spcBef>
              <a:spcAft>
                <a:spcPts val="1543"/>
              </a:spcAft>
            </a:pPr>
            <a:r>
              <a:rPr lang="en-GB" sz="2400" b="1" dirty="0">
                <a:solidFill>
                  <a:schemeClr val="bg1">
                    <a:lumMod val="50000"/>
                  </a:schemeClr>
                </a:solidFill>
              </a:rPr>
              <a:t>Advantages: </a:t>
            </a:r>
            <a:r>
              <a:rPr lang="en-GB" sz="2400" dirty="0">
                <a:solidFill>
                  <a:schemeClr val="bg1">
                    <a:lumMod val="50000"/>
                  </a:schemeClr>
                </a:solidFill>
              </a:rPr>
              <a:t>low technology, available, affordable</a:t>
            </a:r>
          </a:p>
          <a:p>
            <a:pPr marL="489833" indent="-489833">
              <a:spcBef>
                <a:spcPts val="514"/>
              </a:spcBef>
              <a:spcAft>
                <a:spcPts val="1543"/>
              </a:spcAft>
            </a:pPr>
            <a:r>
              <a:rPr lang="en-GB" sz="2400" b="1" dirty="0">
                <a:solidFill>
                  <a:schemeClr val="bg1">
                    <a:lumMod val="50000"/>
                  </a:schemeClr>
                </a:solidFill>
              </a:rPr>
              <a:t>Disadvantages: </a:t>
            </a:r>
            <a:r>
              <a:rPr lang="en-GB" sz="2400" dirty="0">
                <a:solidFill>
                  <a:schemeClr val="bg1">
                    <a:lumMod val="50000"/>
                  </a:schemeClr>
                </a:solidFill>
              </a:rPr>
              <a:t>inefficient use, high pollution, often very time intense to source (collecting)</a:t>
            </a:r>
          </a:p>
        </p:txBody>
      </p:sp>
      <p:grpSp>
        <p:nvGrpSpPr>
          <p:cNvPr id="10" name="Group 9">
            <a:extLst>
              <a:ext uri="{FF2B5EF4-FFF2-40B4-BE49-F238E27FC236}">
                <a16:creationId xmlns:a16="http://schemas.microsoft.com/office/drawing/2014/main" id="{11F950B7-3201-904A-9815-1C46B351573B}"/>
              </a:ext>
            </a:extLst>
          </p:cNvPr>
          <p:cNvGrpSpPr/>
          <p:nvPr/>
        </p:nvGrpSpPr>
        <p:grpSpPr>
          <a:xfrm>
            <a:off x="838200" y="1690688"/>
            <a:ext cx="3204675" cy="4811712"/>
            <a:chOff x="838200" y="1690688"/>
            <a:chExt cx="3204675" cy="4811712"/>
          </a:xfrm>
        </p:grpSpPr>
        <p:pic>
          <p:nvPicPr>
            <p:cNvPr id="7" name="Picture 6">
              <a:extLst>
                <a:ext uri="{FF2B5EF4-FFF2-40B4-BE49-F238E27FC236}">
                  <a16:creationId xmlns:a16="http://schemas.microsoft.com/office/drawing/2014/main" id="{B4EE3486-9BC9-D04C-8A3C-73484FCD1DB8}"/>
                </a:ext>
              </a:extLst>
            </p:cNvPr>
            <p:cNvPicPr>
              <a:picLocks noChangeAspect="1"/>
            </p:cNvPicPr>
            <p:nvPr/>
          </p:nvPicPr>
          <p:blipFill>
            <a:blip r:embed="rId3"/>
            <a:stretch>
              <a:fillRect/>
            </a:stretch>
          </p:blipFill>
          <p:spPr>
            <a:xfrm>
              <a:off x="838200" y="1690688"/>
              <a:ext cx="3204675" cy="4811712"/>
            </a:xfrm>
            <a:prstGeom prst="rect">
              <a:avLst/>
            </a:prstGeom>
          </p:spPr>
        </p:pic>
        <p:sp>
          <p:nvSpPr>
            <p:cNvPr id="9" name="TextBox 8">
              <a:extLst>
                <a:ext uri="{FF2B5EF4-FFF2-40B4-BE49-F238E27FC236}">
                  <a16:creationId xmlns:a16="http://schemas.microsoft.com/office/drawing/2014/main" id="{83C60747-5872-7444-A7CF-B66A02398C37}"/>
                </a:ext>
              </a:extLst>
            </p:cNvPr>
            <p:cNvSpPr txBox="1"/>
            <p:nvPr/>
          </p:nvSpPr>
          <p:spPr>
            <a:xfrm>
              <a:off x="838200" y="6238836"/>
              <a:ext cx="3204675" cy="203256"/>
            </a:xfrm>
            <a:prstGeom prst="rect">
              <a:avLst/>
            </a:prstGeom>
            <a:noFill/>
          </p:spPr>
          <p:txBody>
            <a:bodyPr wrap="square" lIns="94609" tIns="47305" rIns="94609" bIns="47305" rtlCol="0">
              <a:spAutoFit/>
            </a:bodyPr>
            <a:lstStyle/>
            <a:p>
              <a:r>
                <a:rPr lang="en-GB" sz="700" dirty="0">
                  <a:solidFill>
                    <a:schemeClr val="bg1">
                      <a:lumMod val="75000"/>
                    </a:schemeClr>
                  </a:solidFill>
                  <a:latin typeface="Segoe UI" panose="020B0502040204020203" pitchFamily="34" charset="0"/>
                  <a:cs typeface="Segoe UI" panose="020B0502040204020203" pitchFamily="34" charset="0"/>
                </a:rPr>
                <a:t>Wikimedia/</a:t>
              </a:r>
              <a:r>
                <a:rPr lang="en-GB" sz="700" dirty="0" err="1">
                  <a:solidFill>
                    <a:schemeClr val="bg1">
                      <a:lumMod val="75000"/>
                    </a:schemeClr>
                  </a:solidFill>
                  <a:latin typeface="Segoe UI" panose="020B0502040204020203" pitchFamily="34" charset="0"/>
                  <a:cs typeface="Segoe UI" panose="020B0502040204020203" pitchFamily="34" charset="0"/>
                </a:rPr>
                <a:t>Wambui</a:t>
              </a:r>
              <a:r>
                <a:rPr lang="en-GB" sz="700" dirty="0">
                  <a:solidFill>
                    <a:schemeClr val="bg1">
                      <a:lumMod val="75000"/>
                    </a:schemeClr>
                  </a:solidFill>
                  <a:latin typeface="Segoe UI" panose="020B0502040204020203" pitchFamily="34" charset="0"/>
                  <a:cs typeface="Segoe UI" panose="020B0502040204020203" pitchFamily="34" charset="0"/>
                </a:rPr>
                <a:t> Mwangi</a:t>
              </a:r>
            </a:p>
          </p:txBody>
        </p:sp>
      </p:grpSp>
      <p:sp>
        <p:nvSpPr>
          <p:cNvPr id="12" name="Rectangle 11">
            <a:extLst>
              <a:ext uri="{FF2B5EF4-FFF2-40B4-BE49-F238E27FC236}">
                <a16:creationId xmlns:a16="http://schemas.microsoft.com/office/drawing/2014/main" id="{1752AAB2-136F-0B4B-8053-9C7CB6652C97}"/>
              </a:ext>
            </a:extLst>
          </p:cNvPr>
          <p:cNvSpPr/>
          <p:nvPr/>
        </p:nvSpPr>
        <p:spPr>
          <a:xfrm>
            <a:off x="5230367" y="490831"/>
            <a:ext cx="4535425" cy="866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74247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0CDEE4-ADD9-134C-8424-641264668598}"/>
              </a:ext>
            </a:extLst>
          </p:cNvPr>
          <p:cNvSpPr>
            <a:spLocks noGrp="1"/>
          </p:cNvSpPr>
          <p:nvPr>
            <p:ph type="title"/>
          </p:nvPr>
        </p:nvSpPr>
        <p:spPr>
          <a:xfrm>
            <a:off x="838200" y="365125"/>
            <a:ext cx="10515600" cy="1325563"/>
          </a:xfrm>
        </p:spPr>
        <p:txBody>
          <a:bodyPr>
            <a:normAutofit/>
          </a:bodyPr>
          <a:lstStyle/>
          <a:p>
            <a:r>
              <a:rPr lang="en-GB" sz="3400" b="1" dirty="0"/>
              <a:t>Traditional</a:t>
            </a:r>
            <a:r>
              <a:rPr lang="en-GB" sz="3400" dirty="0"/>
              <a:t> bioenergy </a:t>
            </a:r>
            <a:r>
              <a:rPr lang="en-GB" sz="3400" dirty="0">
                <a:solidFill>
                  <a:schemeClr val="tx1">
                    <a:lumMod val="50000"/>
                    <a:lumOff val="50000"/>
                  </a:schemeClr>
                </a:solidFill>
              </a:rPr>
              <a:t>vs</a:t>
            </a:r>
            <a:r>
              <a:rPr lang="en-GB" sz="3400" dirty="0"/>
              <a:t> </a:t>
            </a:r>
            <a:r>
              <a:rPr lang="en-GB" sz="3400" b="1" dirty="0">
                <a:solidFill>
                  <a:schemeClr val="accent6"/>
                </a:solidFill>
              </a:rPr>
              <a:t>Modern </a:t>
            </a:r>
            <a:r>
              <a:rPr lang="en-GB" sz="3400" dirty="0">
                <a:solidFill>
                  <a:schemeClr val="accent6"/>
                </a:solidFill>
              </a:rPr>
              <a:t>bioenergy</a:t>
            </a:r>
            <a:endParaRPr lang="en-GB" sz="3400" dirty="0"/>
          </a:p>
        </p:txBody>
      </p:sp>
      <p:sp>
        <p:nvSpPr>
          <p:cNvPr id="6" name="Content Placeholder 5">
            <a:extLst>
              <a:ext uri="{FF2B5EF4-FFF2-40B4-BE49-F238E27FC236}">
                <a16:creationId xmlns:a16="http://schemas.microsoft.com/office/drawing/2014/main" id="{29811CA9-54BE-9D40-A8C9-0F013352A3F5}"/>
              </a:ext>
            </a:extLst>
          </p:cNvPr>
          <p:cNvSpPr>
            <a:spLocks noGrp="1"/>
          </p:cNvSpPr>
          <p:nvPr>
            <p:ph idx="1"/>
          </p:nvPr>
        </p:nvSpPr>
        <p:spPr>
          <a:xfrm>
            <a:off x="5225980" y="1736113"/>
            <a:ext cx="6627765" cy="4616468"/>
          </a:xfrm>
        </p:spPr>
        <p:txBody>
          <a:bodyPr>
            <a:normAutofit/>
          </a:bodyPr>
          <a:lstStyle/>
          <a:p>
            <a:pPr marL="489833" indent="-489833">
              <a:spcBef>
                <a:spcPts val="514"/>
              </a:spcBef>
              <a:spcAft>
                <a:spcPts val="1543"/>
              </a:spcAft>
            </a:pPr>
            <a:r>
              <a:rPr lang="en-GB" sz="2400" dirty="0">
                <a:solidFill>
                  <a:schemeClr val="bg1">
                    <a:lumMod val="50000"/>
                  </a:schemeClr>
                </a:solidFill>
              </a:rPr>
              <a:t>Alternative to traditional biomass</a:t>
            </a:r>
          </a:p>
          <a:p>
            <a:pPr marL="489833" indent="-489833">
              <a:spcBef>
                <a:spcPts val="514"/>
              </a:spcBef>
              <a:spcAft>
                <a:spcPts val="1543"/>
              </a:spcAft>
            </a:pPr>
            <a:r>
              <a:rPr lang="en-GB" sz="2400" dirty="0">
                <a:solidFill>
                  <a:schemeClr val="bg1">
                    <a:lumMod val="50000"/>
                  </a:schemeClr>
                </a:solidFill>
              </a:rPr>
              <a:t>Use of modern technologies to convert feedstock from crops and residues to electricity, heat or biofuels and </a:t>
            </a:r>
            <a:r>
              <a:rPr lang="en-GB" sz="2400" dirty="0" err="1">
                <a:solidFill>
                  <a:schemeClr val="bg1">
                    <a:lumMod val="50000"/>
                  </a:schemeClr>
                </a:solidFill>
              </a:rPr>
              <a:t>biochemicals</a:t>
            </a:r>
            <a:endParaRPr lang="en-GB" sz="2400" dirty="0">
              <a:solidFill>
                <a:schemeClr val="bg1">
                  <a:lumMod val="50000"/>
                </a:schemeClr>
              </a:solidFill>
            </a:endParaRPr>
          </a:p>
          <a:p>
            <a:pPr marL="489833" indent="-489833">
              <a:spcBef>
                <a:spcPts val="514"/>
              </a:spcBef>
              <a:spcAft>
                <a:spcPts val="1543"/>
              </a:spcAft>
            </a:pPr>
            <a:r>
              <a:rPr lang="en-GB" sz="2400" b="1" dirty="0">
                <a:solidFill>
                  <a:schemeClr val="bg1">
                    <a:lumMod val="50000"/>
                  </a:schemeClr>
                </a:solidFill>
              </a:rPr>
              <a:t>Advantages: </a:t>
            </a:r>
            <a:r>
              <a:rPr lang="en-GB" sz="2400" dirty="0">
                <a:solidFill>
                  <a:schemeClr val="bg1">
                    <a:lumMod val="50000"/>
                  </a:schemeClr>
                </a:solidFill>
              </a:rPr>
              <a:t>more efficient use of resource, less polluting than traditional bioenergy</a:t>
            </a:r>
          </a:p>
          <a:p>
            <a:pPr marL="489833" indent="-489833">
              <a:spcBef>
                <a:spcPts val="514"/>
              </a:spcBef>
              <a:spcAft>
                <a:spcPts val="1543"/>
              </a:spcAft>
            </a:pPr>
            <a:r>
              <a:rPr lang="en-GB" sz="2400" b="1" dirty="0">
                <a:solidFill>
                  <a:schemeClr val="bg1">
                    <a:lumMod val="50000"/>
                  </a:schemeClr>
                </a:solidFill>
              </a:rPr>
              <a:t>Disadvantage: </a:t>
            </a:r>
            <a:r>
              <a:rPr lang="en-GB" sz="2400" dirty="0">
                <a:solidFill>
                  <a:schemeClr val="bg1">
                    <a:lumMod val="50000"/>
                  </a:schemeClr>
                </a:solidFill>
              </a:rPr>
              <a:t>high cost compared to traditional uses</a:t>
            </a:r>
          </a:p>
        </p:txBody>
      </p:sp>
      <p:sp>
        <p:nvSpPr>
          <p:cNvPr id="12" name="Rectangle 11">
            <a:extLst>
              <a:ext uri="{FF2B5EF4-FFF2-40B4-BE49-F238E27FC236}">
                <a16:creationId xmlns:a16="http://schemas.microsoft.com/office/drawing/2014/main" id="{1752AAB2-136F-0B4B-8053-9C7CB6652C97}"/>
              </a:ext>
            </a:extLst>
          </p:cNvPr>
          <p:cNvSpPr/>
          <p:nvPr/>
        </p:nvSpPr>
        <p:spPr>
          <a:xfrm>
            <a:off x="641684" y="458747"/>
            <a:ext cx="5064172" cy="866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9C477B34-77B5-F74D-A257-4007C89E988A}"/>
              </a:ext>
            </a:extLst>
          </p:cNvPr>
          <p:cNvGrpSpPr/>
          <p:nvPr/>
        </p:nvGrpSpPr>
        <p:grpSpPr>
          <a:xfrm>
            <a:off x="838200" y="458747"/>
            <a:ext cx="3705727" cy="3263900"/>
            <a:chOff x="2138947" y="1834239"/>
            <a:chExt cx="3705727" cy="3263900"/>
          </a:xfrm>
        </p:grpSpPr>
        <p:pic>
          <p:nvPicPr>
            <p:cNvPr id="2" name="Picture 1">
              <a:extLst>
                <a:ext uri="{FF2B5EF4-FFF2-40B4-BE49-F238E27FC236}">
                  <a16:creationId xmlns:a16="http://schemas.microsoft.com/office/drawing/2014/main" id="{DC588907-9D59-CF40-8FAF-08EF456AD665}"/>
                </a:ext>
              </a:extLst>
            </p:cNvPr>
            <p:cNvPicPr>
              <a:picLocks noChangeAspect="1"/>
            </p:cNvPicPr>
            <p:nvPr/>
          </p:nvPicPr>
          <p:blipFill rotWithShape="1">
            <a:blip r:embed="rId3"/>
            <a:srcRect l="34292" t="-390" r="8717" b="390"/>
            <a:stretch/>
          </p:blipFill>
          <p:spPr>
            <a:xfrm>
              <a:off x="2138947" y="1834239"/>
              <a:ext cx="3705727" cy="3263900"/>
            </a:xfrm>
            <a:prstGeom prst="rect">
              <a:avLst/>
            </a:prstGeom>
          </p:spPr>
        </p:pic>
        <p:sp>
          <p:nvSpPr>
            <p:cNvPr id="11" name="TextBox 10">
              <a:extLst>
                <a:ext uri="{FF2B5EF4-FFF2-40B4-BE49-F238E27FC236}">
                  <a16:creationId xmlns:a16="http://schemas.microsoft.com/office/drawing/2014/main" id="{20C3017A-586E-504B-8D03-BFB75C4CE777}"/>
                </a:ext>
              </a:extLst>
            </p:cNvPr>
            <p:cNvSpPr txBox="1"/>
            <p:nvPr/>
          </p:nvSpPr>
          <p:spPr>
            <a:xfrm>
              <a:off x="2190819" y="4823409"/>
              <a:ext cx="3204675" cy="203256"/>
            </a:xfrm>
            <a:prstGeom prst="rect">
              <a:avLst/>
            </a:prstGeom>
            <a:noFill/>
          </p:spPr>
          <p:txBody>
            <a:bodyPr wrap="square" lIns="94609" tIns="47305" rIns="94609" bIns="47305" rtlCol="0">
              <a:spAutoFit/>
            </a:bodyPr>
            <a:lstStyle/>
            <a:p>
              <a:r>
                <a:rPr lang="en-GB" sz="700" dirty="0">
                  <a:solidFill>
                    <a:schemeClr val="bg1">
                      <a:lumMod val="75000"/>
                    </a:schemeClr>
                  </a:solidFill>
                  <a:latin typeface="Segoe UI" panose="020B0502040204020203" pitchFamily="34" charset="0"/>
                  <a:cs typeface="Segoe UI" panose="020B0502040204020203" pitchFamily="34" charset="0"/>
                </a:rPr>
                <a:t>Flickr/ILRI</a:t>
              </a:r>
            </a:p>
          </p:txBody>
        </p:sp>
      </p:grpSp>
      <p:pic>
        <p:nvPicPr>
          <p:cNvPr id="4" name="Picture 3">
            <a:extLst>
              <a:ext uri="{FF2B5EF4-FFF2-40B4-BE49-F238E27FC236}">
                <a16:creationId xmlns:a16="http://schemas.microsoft.com/office/drawing/2014/main" id="{4F39EEE7-9DB1-AE45-BE82-3D974471A188}"/>
              </a:ext>
            </a:extLst>
          </p:cNvPr>
          <p:cNvPicPr>
            <a:picLocks noChangeAspect="1"/>
          </p:cNvPicPr>
          <p:nvPr/>
        </p:nvPicPr>
        <p:blipFill>
          <a:blip r:embed="rId4"/>
          <a:stretch>
            <a:fillRect/>
          </a:stretch>
        </p:blipFill>
        <p:spPr>
          <a:xfrm>
            <a:off x="838200" y="3813584"/>
            <a:ext cx="3705727" cy="2550775"/>
          </a:xfrm>
          <a:prstGeom prst="rect">
            <a:avLst/>
          </a:prstGeom>
        </p:spPr>
      </p:pic>
    </p:spTree>
    <p:extLst>
      <p:ext uri="{BB962C8B-B14F-4D97-AF65-F5344CB8AC3E}">
        <p14:creationId xmlns:p14="http://schemas.microsoft.com/office/powerpoint/2010/main" val="42514652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a:srcRect l="585" t="1349" r="514" b="1833"/>
          <a:stretch/>
        </p:blipFill>
        <p:spPr bwMode="auto">
          <a:xfrm>
            <a:off x="720174" y="529390"/>
            <a:ext cx="8730343" cy="555181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BA9778DF-C6F8-854F-8A88-54460043A2D2}"/>
              </a:ext>
            </a:extLst>
          </p:cNvPr>
          <p:cNvSpPr>
            <a:spLocks noGrp="1"/>
          </p:cNvSpPr>
          <p:nvPr>
            <p:ph idx="1"/>
          </p:nvPr>
        </p:nvSpPr>
        <p:spPr>
          <a:xfrm>
            <a:off x="831476" y="6081206"/>
            <a:ext cx="2781688" cy="1325563"/>
          </a:xfrm>
        </p:spPr>
        <p:txBody>
          <a:bodyPr>
            <a:normAutofit/>
          </a:bodyPr>
          <a:lstStyle/>
          <a:p>
            <a:pPr marL="0" indent="0">
              <a:buNone/>
            </a:pPr>
            <a:r>
              <a:rPr lang="en-GB" sz="1500" dirty="0"/>
              <a:t>Feedstock conversion chain</a:t>
            </a:r>
          </a:p>
        </p:txBody>
      </p:sp>
      <p:sp>
        <p:nvSpPr>
          <p:cNvPr id="6" name="TextBox 5">
            <a:extLst>
              <a:ext uri="{FF2B5EF4-FFF2-40B4-BE49-F238E27FC236}">
                <a16:creationId xmlns:a16="http://schemas.microsoft.com/office/drawing/2014/main" id="{8E9BAE29-F7A1-7B46-91E8-401C476FC8FD}"/>
              </a:ext>
            </a:extLst>
          </p:cNvPr>
          <p:cNvSpPr txBox="1"/>
          <p:nvPr/>
        </p:nvSpPr>
        <p:spPr>
          <a:xfrm>
            <a:off x="818146" y="6283821"/>
            <a:ext cx="1755609" cy="250710"/>
          </a:xfrm>
          <a:prstGeom prst="rect">
            <a:avLst/>
          </a:prstGeom>
          <a:noFill/>
        </p:spPr>
        <p:txBody>
          <a:bodyPr wrap="none" rtlCol="0">
            <a:spAutoFit/>
          </a:bodyPr>
          <a:lstStyle/>
          <a:p>
            <a:r>
              <a:rPr lang="en-GB" sz="1029" dirty="0">
                <a:solidFill>
                  <a:schemeClr val="tx1">
                    <a:lumMod val="50000"/>
                    <a:lumOff val="50000"/>
                  </a:schemeClr>
                </a:solidFill>
                <a:latin typeface="Segoe UI" panose="020B0502040204020203" pitchFamily="34" charset="0"/>
                <a:cs typeface="Segoe UI" panose="020B0502040204020203" pitchFamily="34" charset="0"/>
              </a:rPr>
              <a:t>Source: </a:t>
            </a:r>
            <a:r>
              <a:rPr lang="en-GB" sz="1029" dirty="0" err="1">
                <a:solidFill>
                  <a:schemeClr val="tx1">
                    <a:lumMod val="50000"/>
                    <a:lumOff val="50000"/>
                  </a:schemeClr>
                </a:solidFill>
                <a:latin typeface="Segoe UI" panose="020B0502040204020203" pitchFamily="34" charset="0"/>
                <a:cs typeface="Segoe UI" panose="020B0502040204020203" pitchFamily="34" charset="0"/>
              </a:rPr>
              <a:t>Bauen</a:t>
            </a:r>
            <a:r>
              <a:rPr lang="en-GB" sz="1029" dirty="0">
                <a:solidFill>
                  <a:schemeClr val="tx1">
                    <a:lumMod val="50000"/>
                    <a:lumOff val="50000"/>
                  </a:schemeClr>
                </a:solidFill>
                <a:latin typeface="Segoe UI" panose="020B0502040204020203" pitchFamily="34" charset="0"/>
                <a:cs typeface="Segoe UI" panose="020B0502040204020203" pitchFamily="34" charset="0"/>
              </a:rPr>
              <a:t>, et al. (2009)</a:t>
            </a:r>
          </a:p>
        </p:txBody>
      </p:sp>
      <p:sp>
        <p:nvSpPr>
          <p:cNvPr id="10" name="Title 1">
            <a:extLst>
              <a:ext uri="{FF2B5EF4-FFF2-40B4-BE49-F238E27FC236}">
                <a16:creationId xmlns:a16="http://schemas.microsoft.com/office/drawing/2014/main" id="{09F416F0-2C3F-1749-AD77-E8C1AB393C3F}"/>
              </a:ext>
            </a:extLst>
          </p:cNvPr>
          <p:cNvSpPr>
            <a:spLocks noGrp="1"/>
          </p:cNvSpPr>
          <p:nvPr>
            <p:ph type="title"/>
          </p:nvPr>
        </p:nvSpPr>
        <p:spPr>
          <a:xfrm>
            <a:off x="9450518" y="1603184"/>
            <a:ext cx="2356472" cy="3404228"/>
          </a:xfrm>
          <a:ln w="76200">
            <a:noFill/>
          </a:ln>
        </p:spPr>
        <p:txBody>
          <a:bodyPr vert="horz" lIns="91440" tIns="45720" rIns="91440" bIns="45720" rtlCol="0" anchor="ctr">
            <a:noAutofit/>
          </a:bodyPr>
          <a:lstStyle/>
          <a:p>
            <a:pPr marL="190500"/>
            <a:r>
              <a:rPr lang="en-GB" sz="2400" dirty="0">
                <a:solidFill>
                  <a:schemeClr val="accent6"/>
                </a:solidFill>
              </a:rPr>
              <a:t>Different feedstocks use </a:t>
            </a:r>
            <a:r>
              <a:rPr lang="en-GB" sz="2400" b="1" dirty="0">
                <a:solidFill>
                  <a:schemeClr val="accent6"/>
                </a:solidFill>
              </a:rPr>
              <a:t>different conversion technologies</a:t>
            </a:r>
          </a:p>
        </p:txBody>
      </p:sp>
    </p:spTree>
    <p:extLst>
      <p:ext uri="{BB962C8B-B14F-4D97-AF65-F5344CB8AC3E}">
        <p14:creationId xmlns:p14="http://schemas.microsoft.com/office/powerpoint/2010/main" val="118569967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D0B53-589D-2A41-BE01-02AB7E936FA6}"/>
              </a:ext>
            </a:extLst>
          </p:cNvPr>
          <p:cNvSpPr>
            <a:spLocks noGrp="1"/>
          </p:cNvSpPr>
          <p:nvPr>
            <p:ph type="title"/>
          </p:nvPr>
        </p:nvSpPr>
        <p:spPr>
          <a:xfrm>
            <a:off x="838200" y="365125"/>
            <a:ext cx="10515600" cy="1325563"/>
          </a:xfrm>
        </p:spPr>
        <p:txBody>
          <a:bodyPr>
            <a:normAutofit/>
          </a:bodyPr>
          <a:lstStyle/>
          <a:p>
            <a:r>
              <a:rPr lang="en-GB" sz="3200" b="1" dirty="0"/>
              <a:t>Conversion routes and technologies</a:t>
            </a:r>
            <a:br>
              <a:rPr lang="en-GB" sz="3200" dirty="0"/>
            </a:br>
            <a:r>
              <a:rPr lang="en-GB" sz="3200" dirty="0">
                <a:solidFill>
                  <a:schemeClr val="bg1">
                    <a:lumMod val="50000"/>
                  </a:schemeClr>
                </a:solidFill>
              </a:rPr>
              <a:t>for modern bioenergy</a:t>
            </a:r>
          </a:p>
        </p:txBody>
      </p:sp>
      <p:grpSp>
        <p:nvGrpSpPr>
          <p:cNvPr id="80" name="Group 79">
            <a:extLst>
              <a:ext uri="{FF2B5EF4-FFF2-40B4-BE49-F238E27FC236}">
                <a16:creationId xmlns:a16="http://schemas.microsoft.com/office/drawing/2014/main" id="{A768D997-3104-974F-9CBC-D1CC70810121}"/>
              </a:ext>
            </a:extLst>
          </p:cNvPr>
          <p:cNvGrpSpPr/>
          <p:nvPr/>
        </p:nvGrpSpPr>
        <p:grpSpPr>
          <a:xfrm>
            <a:off x="1046571" y="2304332"/>
            <a:ext cx="2543691" cy="763990"/>
            <a:chOff x="1828" y="361191"/>
            <a:chExt cx="2543691" cy="763990"/>
          </a:xfrm>
        </p:grpSpPr>
        <p:sp>
          <p:nvSpPr>
            <p:cNvPr id="115" name="Rounded Rectangle 114">
              <a:extLst>
                <a:ext uri="{FF2B5EF4-FFF2-40B4-BE49-F238E27FC236}">
                  <a16:creationId xmlns:a16="http://schemas.microsoft.com/office/drawing/2014/main" id="{6EFB7D20-ACAD-1D4E-A2F9-66F5F0015C2F}"/>
                </a:ext>
              </a:extLst>
            </p:cNvPr>
            <p:cNvSpPr/>
            <p:nvPr/>
          </p:nvSpPr>
          <p:spPr>
            <a:xfrm>
              <a:off x="1828" y="361191"/>
              <a:ext cx="2543691" cy="763990"/>
            </a:xfrm>
            <a:prstGeom prst="roundRect">
              <a:avLst>
                <a:gd name="adj" fmla="val 10000"/>
              </a:avLst>
            </a:prstGeom>
            <a:ln>
              <a:solidFill>
                <a:schemeClr val="accent6"/>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6" name="Rounded Rectangle 4">
              <a:extLst>
                <a:ext uri="{FF2B5EF4-FFF2-40B4-BE49-F238E27FC236}">
                  <a16:creationId xmlns:a16="http://schemas.microsoft.com/office/drawing/2014/main" id="{E9D2FBFE-FC33-934E-849B-04212CF89F2B}"/>
                </a:ext>
              </a:extLst>
            </p:cNvPr>
            <p:cNvSpPr txBox="1"/>
            <p:nvPr/>
          </p:nvSpPr>
          <p:spPr>
            <a:xfrm>
              <a:off x="24205" y="383568"/>
              <a:ext cx="2498937" cy="71923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chemeClr val="tx1">
                      <a:lumMod val="75000"/>
                      <a:lumOff val="25000"/>
                    </a:schemeClr>
                  </a:solidFill>
                  <a:latin typeface="Segoe UI" panose="020B0502040204020203" pitchFamily="34" charset="0"/>
                  <a:cs typeface="Segoe UI" panose="020B0502040204020203" pitchFamily="34" charset="0"/>
                </a:rPr>
                <a:t>Thermo-chemical</a:t>
              </a:r>
            </a:p>
          </p:txBody>
        </p:sp>
      </p:grpSp>
      <p:sp>
        <p:nvSpPr>
          <p:cNvPr id="81" name="Straight Connector 5">
            <a:extLst>
              <a:ext uri="{FF2B5EF4-FFF2-40B4-BE49-F238E27FC236}">
                <a16:creationId xmlns:a16="http://schemas.microsoft.com/office/drawing/2014/main" id="{9605862E-3EBF-0A4D-AF6E-6AAA00E41A5C}"/>
              </a:ext>
            </a:extLst>
          </p:cNvPr>
          <p:cNvSpPr/>
          <p:nvPr/>
        </p:nvSpPr>
        <p:spPr>
          <a:xfrm>
            <a:off x="1300941" y="3068322"/>
            <a:ext cx="254369" cy="572992"/>
          </a:xfrm>
          <a:custGeom>
            <a:avLst/>
            <a:gdLst/>
            <a:ahLst/>
            <a:cxnLst/>
            <a:rect l="0" t="0" r="0" b="0"/>
            <a:pathLst>
              <a:path>
                <a:moveTo>
                  <a:pt x="0" y="0"/>
                </a:moveTo>
                <a:lnTo>
                  <a:pt x="0" y="572992"/>
                </a:lnTo>
                <a:lnTo>
                  <a:pt x="254369" y="572992"/>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82" name="Group 81">
            <a:extLst>
              <a:ext uri="{FF2B5EF4-FFF2-40B4-BE49-F238E27FC236}">
                <a16:creationId xmlns:a16="http://schemas.microsoft.com/office/drawing/2014/main" id="{BD254C98-6D0B-F748-864E-DEDA73828B2D}"/>
              </a:ext>
            </a:extLst>
          </p:cNvPr>
          <p:cNvGrpSpPr/>
          <p:nvPr/>
        </p:nvGrpSpPr>
        <p:grpSpPr>
          <a:xfrm>
            <a:off x="1555310" y="3259320"/>
            <a:ext cx="2546337" cy="763990"/>
            <a:chOff x="510567" y="1316179"/>
            <a:chExt cx="2546337" cy="763990"/>
          </a:xfrm>
          <a:solidFill>
            <a:schemeClr val="accent5">
              <a:lumMod val="20000"/>
              <a:lumOff val="80000"/>
            </a:schemeClr>
          </a:solidFill>
        </p:grpSpPr>
        <p:sp>
          <p:nvSpPr>
            <p:cNvPr id="113" name="Rounded Rectangle 112">
              <a:extLst>
                <a:ext uri="{FF2B5EF4-FFF2-40B4-BE49-F238E27FC236}">
                  <a16:creationId xmlns:a16="http://schemas.microsoft.com/office/drawing/2014/main" id="{DD5F6074-C9F0-0141-A64B-21DB4CE4C503}"/>
                </a:ext>
              </a:extLst>
            </p:cNvPr>
            <p:cNvSpPr/>
            <p:nvPr/>
          </p:nvSpPr>
          <p:spPr>
            <a:xfrm>
              <a:off x="510567" y="1316179"/>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4" name="Rounded Rectangle 7">
              <a:extLst>
                <a:ext uri="{FF2B5EF4-FFF2-40B4-BE49-F238E27FC236}">
                  <a16:creationId xmlns:a16="http://schemas.microsoft.com/office/drawing/2014/main" id="{6E3AF6A1-38D1-484A-817D-6D28F6663A74}"/>
                </a:ext>
              </a:extLst>
            </p:cNvPr>
            <p:cNvSpPr txBox="1"/>
            <p:nvPr/>
          </p:nvSpPr>
          <p:spPr>
            <a:xfrm>
              <a:off x="532944" y="1338556"/>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algn="ctr" defTabSz="889000">
                <a:lnSpc>
                  <a:spcPct val="90000"/>
                </a:lnSpc>
                <a:spcBef>
                  <a:spcPct val="0"/>
                </a:spcBef>
                <a:spcAft>
                  <a:spcPct val="35000"/>
                </a:spcAft>
              </a:pPr>
              <a:r>
                <a:rPr lang="en-US" sz="2000" kern="1200" dirty="0">
                  <a:solidFill>
                    <a:schemeClr val="bg1">
                      <a:lumMod val="50000"/>
                    </a:schemeClr>
                  </a:solidFill>
                  <a:latin typeface="Segoe UI" panose="020B0502040204020203" pitchFamily="34" charset="0"/>
                  <a:cs typeface="Segoe UI" panose="020B0502040204020203" pitchFamily="34" charset="0"/>
                </a:rPr>
                <a:t>Combustion</a:t>
              </a:r>
              <a:br>
                <a:rPr lang="en-US" sz="2000" kern="1200" dirty="0">
                  <a:solidFill>
                    <a:schemeClr val="bg1">
                      <a:lumMod val="50000"/>
                    </a:schemeClr>
                  </a:solidFill>
                  <a:latin typeface="Segoe UI" panose="020B0502040204020203" pitchFamily="34" charset="0"/>
                  <a:cs typeface="Segoe UI" panose="020B0502040204020203" pitchFamily="34" charset="0"/>
                </a:rPr>
              </a:br>
              <a:r>
                <a:rPr lang="en-US" sz="1500" i="1" dirty="0">
                  <a:solidFill>
                    <a:schemeClr val="bg1">
                      <a:lumMod val="50000"/>
                    </a:schemeClr>
                  </a:solidFill>
                  <a:latin typeface="Segoe UI" panose="020B0502040204020203" pitchFamily="34" charset="0"/>
                  <a:cs typeface="Segoe UI" panose="020B0502040204020203" pitchFamily="34" charset="0"/>
                </a:rPr>
                <a:t>(Widely deployed)</a:t>
              </a:r>
            </a:p>
          </p:txBody>
        </p:sp>
      </p:grpSp>
      <p:sp>
        <p:nvSpPr>
          <p:cNvPr id="83" name="Straight Connector 8">
            <a:extLst>
              <a:ext uri="{FF2B5EF4-FFF2-40B4-BE49-F238E27FC236}">
                <a16:creationId xmlns:a16="http://schemas.microsoft.com/office/drawing/2014/main" id="{2586830C-24B1-064E-990B-A6317951D558}"/>
              </a:ext>
            </a:extLst>
          </p:cNvPr>
          <p:cNvSpPr/>
          <p:nvPr/>
        </p:nvSpPr>
        <p:spPr>
          <a:xfrm>
            <a:off x="1300941" y="3068322"/>
            <a:ext cx="254369" cy="1527981"/>
          </a:xfrm>
          <a:custGeom>
            <a:avLst/>
            <a:gdLst/>
            <a:ahLst/>
            <a:cxnLst/>
            <a:rect l="0" t="0" r="0" b="0"/>
            <a:pathLst>
              <a:path>
                <a:moveTo>
                  <a:pt x="0" y="0"/>
                </a:moveTo>
                <a:lnTo>
                  <a:pt x="0" y="1527981"/>
                </a:lnTo>
                <a:lnTo>
                  <a:pt x="254369" y="1527981"/>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84" name="Group 83">
            <a:extLst>
              <a:ext uri="{FF2B5EF4-FFF2-40B4-BE49-F238E27FC236}">
                <a16:creationId xmlns:a16="http://schemas.microsoft.com/office/drawing/2014/main" id="{D5F51036-E53C-8943-BA9A-8ED07A6E37F8}"/>
              </a:ext>
            </a:extLst>
          </p:cNvPr>
          <p:cNvGrpSpPr/>
          <p:nvPr/>
        </p:nvGrpSpPr>
        <p:grpSpPr>
          <a:xfrm>
            <a:off x="1555310" y="4214308"/>
            <a:ext cx="2546337" cy="763990"/>
            <a:chOff x="510567" y="2271167"/>
            <a:chExt cx="2546337" cy="763990"/>
          </a:xfrm>
          <a:solidFill>
            <a:schemeClr val="accent5">
              <a:lumMod val="20000"/>
              <a:lumOff val="80000"/>
            </a:schemeClr>
          </a:solidFill>
        </p:grpSpPr>
        <p:sp>
          <p:nvSpPr>
            <p:cNvPr id="111" name="Rounded Rectangle 110">
              <a:extLst>
                <a:ext uri="{FF2B5EF4-FFF2-40B4-BE49-F238E27FC236}">
                  <a16:creationId xmlns:a16="http://schemas.microsoft.com/office/drawing/2014/main" id="{4FB506D1-5102-154F-8BFB-EDE79B8FE78C}"/>
                </a:ext>
              </a:extLst>
            </p:cNvPr>
            <p:cNvSpPr/>
            <p:nvPr/>
          </p:nvSpPr>
          <p:spPr>
            <a:xfrm>
              <a:off x="510567" y="2271167"/>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2" name="Rounded Rectangle 10">
              <a:extLst>
                <a:ext uri="{FF2B5EF4-FFF2-40B4-BE49-F238E27FC236}">
                  <a16:creationId xmlns:a16="http://schemas.microsoft.com/office/drawing/2014/main" id="{A80F155D-E19F-7943-AF7B-76D70C450997}"/>
                </a:ext>
              </a:extLst>
            </p:cNvPr>
            <p:cNvSpPr txBox="1"/>
            <p:nvPr/>
          </p:nvSpPr>
          <p:spPr>
            <a:xfrm>
              <a:off x="532944" y="2293544"/>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algn="ctr" defTabSz="889000">
                <a:lnSpc>
                  <a:spcPct val="90000"/>
                </a:lnSpc>
                <a:spcBef>
                  <a:spcPct val="0"/>
                </a:spcBef>
                <a:spcAft>
                  <a:spcPct val="35000"/>
                </a:spcAft>
              </a:pPr>
              <a:r>
                <a:rPr lang="en-US" sz="2000" kern="1200" dirty="0">
                  <a:solidFill>
                    <a:schemeClr val="bg1">
                      <a:lumMod val="50000"/>
                    </a:schemeClr>
                  </a:solidFill>
                  <a:latin typeface="Segoe UI" panose="020B0502040204020203" pitchFamily="34" charset="0"/>
                  <a:cs typeface="Segoe UI" panose="020B0502040204020203" pitchFamily="34" charset="0"/>
                </a:rPr>
                <a:t>Gasification</a:t>
              </a:r>
              <a:br>
                <a:rPr lang="en-US" sz="2000" kern="1200" dirty="0">
                  <a:solidFill>
                    <a:schemeClr val="bg1">
                      <a:lumMod val="50000"/>
                    </a:schemeClr>
                  </a:solidFill>
                  <a:latin typeface="Segoe UI" panose="020B0502040204020203" pitchFamily="34" charset="0"/>
                  <a:cs typeface="Segoe UI" panose="020B0502040204020203" pitchFamily="34" charset="0"/>
                </a:rPr>
              </a:br>
              <a:r>
                <a:rPr lang="en-US" sz="1500" i="1" dirty="0">
                  <a:solidFill>
                    <a:schemeClr val="bg1">
                      <a:lumMod val="50000"/>
                    </a:schemeClr>
                  </a:solidFill>
                  <a:latin typeface="Segoe UI" panose="020B0502040204020203" pitchFamily="34" charset="0"/>
                  <a:cs typeface="Segoe UI" panose="020B0502040204020203" pitchFamily="34" charset="0"/>
                </a:rPr>
                <a:t>(Early market development)</a:t>
              </a:r>
            </a:p>
          </p:txBody>
        </p:sp>
      </p:grpSp>
      <p:sp>
        <p:nvSpPr>
          <p:cNvPr id="85" name="Straight Connector 11">
            <a:extLst>
              <a:ext uri="{FF2B5EF4-FFF2-40B4-BE49-F238E27FC236}">
                <a16:creationId xmlns:a16="http://schemas.microsoft.com/office/drawing/2014/main" id="{45AB4D98-7638-DD4C-B5E2-D6DAAA8207BB}"/>
              </a:ext>
            </a:extLst>
          </p:cNvPr>
          <p:cNvSpPr/>
          <p:nvPr/>
        </p:nvSpPr>
        <p:spPr>
          <a:xfrm>
            <a:off x="1300941" y="3068321"/>
            <a:ext cx="228999" cy="2797219"/>
          </a:xfrm>
          <a:custGeom>
            <a:avLst/>
            <a:gdLst/>
            <a:ahLst/>
            <a:cxnLst/>
            <a:rect l="0" t="0" r="0" b="0"/>
            <a:pathLst>
              <a:path>
                <a:moveTo>
                  <a:pt x="0" y="0"/>
                </a:moveTo>
                <a:lnTo>
                  <a:pt x="0" y="2482969"/>
                </a:lnTo>
                <a:lnTo>
                  <a:pt x="254369" y="2482969"/>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86" name="Group 85">
            <a:extLst>
              <a:ext uri="{FF2B5EF4-FFF2-40B4-BE49-F238E27FC236}">
                <a16:creationId xmlns:a16="http://schemas.microsoft.com/office/drawing/2014/main" id="{10A434E9-7345-EE4B-964A-29C3B8BEEF7D}"/>
              </a:ext>
            </a:extLst>
          </p:cNvPr>
          <p:cNvGrpSpPr/>
          <p:nvPr/>
        </p:nvGrpSpPr>
        <p:grpSpPr>
          <a:xfrm>
            <a:off x="1555310" y="5264794"/>
            <a:ext cx="2546337" cy="763990"/>
            <a:chOff x="510567" y="3226156"/>
            <a:chExt cx="2546337" cy="763990"/>
          </a:xfrm>
          <a:solidFill>
            <a:schemeClr val="accent5">
              <a:lumMod val="20000"/>
              <a:lumOff val="80000"/>
            </a:schemeClr>
          </a:solidFill>
        </p:grpSpPr>
        <p:sp>
          <p:nvSpPr>
            <p:cNvPr id="109" name="Rounded Rectangle 108">
              <a:extLst>
                <a:ext uri="{FF2B5EF4-FFF2-40B4-BE49-F238E27FC236}">
                  <a16:creationId xmlns:a16="http://schemas.microsoft.com/office/drawing/2014/main" id="{7088B257-48EE-774B-B70B-81471C17414F}"/>
                </a:ext>
              </a:extLst>
            </p:cNvPr>
            <p:cNvSpPr/>
            <p:nvPr/>
          </p:nvSpPr>
          <p:spPr>
            <a:xfrm>
              <a:off x="510567" y="3226156"/>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0" name="Rounded Rectangle 13">
              <a:extLst>
                <a:ext uri="{FF2B5EF4-FFF2-40B4-BE49-F238E27FC236}">
                  <a16:creationId xmlns:a16="http://schemas.microsoft.com/office/drawing/2014/main" id="{B57761EA-E375-4D48-A3F8-0A53FBBA3131}"/>
                </a:ext>
              </a:extLst>
            </p:cNvPr>
            <p:cNvSpPr txBox="1"/>
            <p:nvPr/>
          </p:nvSpPr>
          <p:spPr>
            <a:xfrm>
              <a:off x="532944" y="3248533"/>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None/>
              </a:pPr>
              <a:r>
                <a:rPr lang="en-US" sz="2000" kern="1200" dirty="0">
                  <a:solidFill>
                    <a:schemeClr val="bg1">
                      <a:lumMod val="50000"/>
                    </a:schemeClr>
                  </a:solidFill>
                  <a:latin typeface="Segoe UI" panose="020B0502040204020203" pitchFamily="34" charset="0"/>
                  <a:cs typeface="Segoe UI" panose="020B0502040204020203" pitchFamily="34" charset="0"/>
                </a:rPr>
                <a:t>Pyrolysis</a:t>
              </a:r>
            </a:p>
            <a:p>
              <a:pPr lvl="0" algn="ctr" defTabSz="889000">
                <a:lnSpc>
                  <a:spcPct val="90000"/>
                </a:lnSpc>
                <a:spcBef>
                  <a:spcPct val="0"/>
                </a:spcBef>
              </a:pPr>
              <a:r>
                <a:rPr lang="en-US" sz="1500" i="1" dirty="0">
                  <a:solidFill>
                    <a:schemeClr val="bg1">
                      <a:lumMod val="50000"/>
                    </a:schemeClr>
                  </a:solidFill>
                  <a:latin typeface="Segoe UI" panose="020B0502040204020203" pitchFamily="34" charset="0"/>
                  <a:cs typeface="Segoe UI" panose="020B0502040204020203" pitchFamily="34" charset="0"/>
                </a:rPr>
                <a:t>(Early market development)</a:t>
              </a:r>
              <a:endParaRPr lang="en-US" sz="1500" kern="1200" dirty="0">
                <a:solidFill>
                  <a:schemeClr val="bg1">
                    <a:lumMod val="50000"/>
                  </a:schemeClr>
                </a:solidFill>
                <a:latin typeface="Segoe UI" panose="020B0502040204020203" pitchFamily="34" charset="0"/>
                <a:cs typeface="Segoe UI" panose="020B0502040204020203" pitchFamily="34" charset="0"/>
              </a:endParaRPr>
            </a:p>
          </p:txBody>
        </p:sp>
      </p:grpSp>
      <p:grpSp>
        <p:nvGrpSpPr>
          <p:cNvPr id="87" name="Group 86">
            <a:extLst>
              <a:ext uri="{FF2B5EF4-FFF2-40B4-BE49-F238E27FC236}">
                <a16:creationId xmlns:a16="http://schemas.microsoft.com/office/drawing/2014/main" id="{84AB1098-06F5-004D-80F9-C490765023D9}"/>
              </a:ext>
            </a:extLst>
          </p:cNvPr>
          <p:cNvGrpSpPr/>
          <p:nvPr/>
        </p:nvGrpSpPr>
        <p:grpSpPr>
          <a:xfrm>
            <a:off x="8658505" y="2304331"/>
            <a:ext cx="2543691" cy="763990"/>
            <a:chOff x="2930161" y="361191"/>
            <a:chExt cx="2543691" cy="763990"/>
          </a:xfrm>
        </p:grpSpPr>
        <p:sp>
          <p:nvSpPr>
            <p:cNvPr id="107" name="Rounded Rectangle 106">
              <a:extLst>
                <a:ext uri="{FF2B5EF4-FFF2-40B4-BE49-F238E27FC236}">
                  <a16:creationId xmlns:a16="http://schemas.microsoft.com/office/drawing/2014/main" id="{A2450C6E-5218-6246-91A3-40FAE754A2CF}"/>
                </a:ext>
              </a:extLst>
            </p:cNvPr>
            <p:cNvSpPr/>
            <p:nvPr/>
          </p:nvSpPr>
          <p:spPr>
            <a:xfrm>
              <a:off x="2930161" y="361191"/>
              <a:ext cx="2543691" cy="763990"/>
            </a:xfrm>
            <a:prstGeom prst="roundRect">
              <a:avLst>
                <a:gd name="adj" fmla="val 10000"/>
              </a:avLst>
            </a:prstGeom>
            <a:ln>
              <a:solidFill>
                <a:schemeClr val="accent6"/>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8" name="Rounded Rectangle 15">
              <a:extLst>
                <a:ext uri="{FF2B5EF4-FFF2-40B4-BE49-F238E27FC236}">
                  <a16:creationId xmlns:a16="http://schemas.microsoft.com/office/drawing/2014/main" id="{DD57C523-D40F-3742-A3F0-A98E576F3D52}"/>
                </a:ext>
              </a:extLst>
            </p:cNvPr>
            <p:cNvSpPr txBox="1"/>
            <p:nvPr/>
          </p:nvSpPr>
          <p:spPr>
            <a:xfrm>
              <a:off x="2952538" y="383568"/>
              <a:ext cx="2498937" cy="71923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chemeClr val="tx1">
                      <a:lumMod val="75000"/>
                      <a:lumOff val="25000"/>
                    </a:schemeClr>
                  </a:solidFill>
                  <a:latin typeface="Segoe UI" panose="020B0502040204020203" pitchFamily="34" charset="0"/>
                  <a:cs typeface="Segoe UI" panose="020B0502040204020203" pitchFamily="34" charset="0"/>
                </a:rPr>
                <a:t>Mechanical extraction </a:t>
              </a:r>
            </a:p>
          </p:txBody>
        </p:sp>
      </p:grpSp>
      <p:sp>
        <p:nvSpPr>
          <p:cNvPr id="88" name="Straight Connector 16">
            <a:extLst>
              <a:ext uri="{FF2B5EF4-FFF2-40B4-BE49-F238E27FC236}">
                <a16:creationId xmlns:a16="http://schemas.microsoft.com/office/drawing/2014/main" id="{69331772-D867-8542-998A-DCD57F2F5F8D}"/>
              </a:ext>
            </a:extLst>
          </p:cNvPr>
          <p:cNvSpPr/>
          <p:nvPr/>
        </p:nvSpPr>
        <p:spPr>
          <a:xfrm>
            <a:off x="8912875" y="3068321"/>
            <a:ext cx="254369" cy="572992"/>
          </a:xfrm>
          <a:custGeom>
            <a:avLst/>
            <a:gdLst/>
            <a:ahLst/>
            <a:cxnLst/>
            <a:rect l="0" t="0" r="0" b="0"/>
            <a:pathLst>
              <a:path>
                <a:moveTo>
                  <a:pt x="0" y="0"/>
                </a:moveTo>
                <a:lnTo>
                  <a:pt x="0" y="572992"/>
                </a:lnTo>
                <a:lnTo>
                  <a:pt x="254369" y="572992"/>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89" name="Group 88">
            <a:extLst>
              <a:ext uri="{FF2B5EF4-FFF2-40B4-BE49-F238E27FC236}">
                <a16:creationId xmlns:a16="http://schemas.microsoft.com/office/drawing/2014/main" id="{7C217536-DE75-B441-82C1-8F45E16CB57B}"/>
              </a:ext>
            </a:extLst>
          </p:cNvPr>
          <p:cNvGrpSpPr/>
          <p:nvPr/>
        </p:nvGrpSpPr>
        <p:grpSpPr>
          <a:xfrm>
            <a:off x="9167244" y="3259319"/>
            <a:ext cx="2546337" cy="763990"/>
            <a:chOff x="3438900" y="1316179"/>
            <a:chExt cx="2546337" cy="763990"/>
          </a:xfrm>
          <a:solidFill>
            <a:schemeClr val="accent5">
              <a:lumMod val="20000"/>
              <a:lumOff val="80000"/>
            </a:schemeClr>
          </a:solidFill>
        </p:grpSpPr>
        <p:sp>
          <p:nvSpPr>
            <p:cNvPr id="105" name="Rounded Rectangle 104">
              <a:extLst>
                <a:ext uri="{FF2B5EF4-FFF2-40B4-BE49-F238E27FC236}">
                  <a16:creationId xmlns:a16="http://schemas.microsoft.com/office/drawing/2014/main" id="{35727688-30BC-4443-9E95-2E47291848AF}"/>
                </a:ext>
              </a:extLst>
            </p:cNvPr>
            <p:cNvSpPr/>
            <p:nvPr/>
          </p:nvSpPr>
          <p:spPr>
            <a:xfrm>
              <a:off x="3438900" y="1316179"/>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6" name="Rounded Rectangle 18">
              <a:extLst>
                <a:ext uri="{FF2B5EF4-FFF2-40B4-BE49-F238E27FC236}">
                  <a16:creationId xmlns:a16="http://schemas.microsoft.com/office/drawing/2014/main" id="{8900A154-0D80-9641-AFCF-730368FF0AA8}"/>
                </a:ext>
              </a:extLst>
            </p:cNvPr>
            <p:cNvSpPr txBox="1"/>
            <p:nvPr/>
          </p:nvSpPr>
          <p:spPr>
            <a:xfrm>
              <a:off x="3461277" y="1338556"/>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None/>
              </a:pPr>
              <a:r>
                <a:rPr lang="en-GB" altLang="en-US" sz="2000" kern="1200" dirty="0">
                  <a:solidFill>
                    <a:schemeClr val="bg1">
                      <a:lumMod val="50000"/>
                    </a:schemeClr>
                  </a:solidFill>
                  <a:latin typeface="Segoe UI" panose="020B0502040204020203" pitchFamily="34" charset="0"/>
                  <a:cs typeface="Segoe UI" panose="020B0502040204020203" pitchFamily="34" charset="0"/>
                </a:rPr>
                <a:t>Transesterification</a:t>
              </a:r>
            </a:p>
            <a:p>
              <a:pPr algn="ctr" defTabSz="889000">
                <a:lnSpc>
                  <a:spcPct val="90000"/>
                </a:lnSpc>
                <a:spcBef>
                  <a:spcPct val="0"/>
                </a:spcBef>
              </a:pPr>
              <a:r>
                <a:rPr lang="en-US" sz="1500" i="1" dirty="0">
                  <a:solidFill>
                    <a:schemeClr val="bg1">
                      <a:lumMod val="50000"/>
                    </a:schemeClr>
                  </a:solidFill>
                  <a:latin typeface="Segoe UI" panose="020B0502040204020203" pitchFamily="34" charset="0"/>
                  <a:cs typeface="Segoe UI" panose="020B0502040204020203" pitchFamily="34" charset="0"/>
                </a:rPr>
                <a:t>(Widely deployed)</a:t>
              </a:r>
              <a:endParaRPr lang="en-US" sz="1500" kern="1200" dirty="0">
                <a:solidFill>
                  <a:schemeClr val="bg1">
                    <a:lumMod val="50000"/>
                  </a:schemeClr>
                </a:solidFill>
                <a:latin typeface="Segoe UI" panose="020B0502040204020203" pitchFamily="34" charset="0"/>
                <a:cs typeface="Segoe UI" panose="020B0502040204020203" pitchFamily="34" charset="0"/>
              </a:endParaRPr>
            </a:p>
          </p:txBody>
        </p:sp>
      </p:grpSp>
      <p:grpSp>
        <p:nvGrpSpPr>
          <p:cNvPr id="92" name="Group 91">
            <a:extLst>
              <a:ext uri="{FF2B5EF4-FFF2-40B4-BE49-F238E27FC236}">
                <a16:creationId xmlns:a16="http://schemas.microsoft.com/office/drawing/2014/main" id="{7F52B88B-5CA5-4646-B26D-84E48477B2A3}"/>
              </a:ext>
            </a:extLst>
          </p:cNvPr>
          <p:cNvGrpSpPr/>
          <p:nvPr/>
        </p:nvGrpSpPr>
        <p:grpSpPr>
          <a:xfrm>
            <a:off x="4736542" y="2281954"/>
            <a:ext cx="2543691" cy="763990"/>
            <a:chOff x="5858495" y="361191"/>
            <a:chExt cx="2543691" cy="763990"/>
          </a:xfrm>
        </p:grpSpPr>
        <p:sp>
          <p:nvSpPr>
            <p:cNvPr id="101" name="Rounded Rectangle 100">
              <a:extLst>
                <a:ext uri="{FF2B5EF4-FFF2-40B4-BE49-F238E27FC236}">
                  <a16:creationId xmlns:a16="http://schemas.microsoft.com/office/drawing/2014/main" id="{30CB1C03-5AE0-BB4F-BFEE-BD80257FCFBF}"/>
                </a:ext>
              </a:extLst>
            </p:cNvPr>
            <p:cNvSpPr/>
            <p:nvPr/>
          </p:nvSpPr>
          <p:spPr>
            <a:xfrm>
              <a:off x="5858495" y="361191"/>
              <a:ext cx="2543691" cy="763990"/>
            </a:xfrm>
            <a:prstGeom prst="roundRect">
              <a:avLst>
                <a:gd name="adj" fmla="val 10000"/>
              </a:avLst>
            </a:prstGeom>
            <a:ln>
              <a:solidFill>
                <a:schemeClr val="accent6"/>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2" name="Rounded Rectangle 23">
              <a:extLst>
                <a:ext uri="{FF2B5EF4-FFF2-40B4-BE49-F238E27FC236}">
                  <a16:creationId xmlns:a16="http://schemas.microsoft.com/office/drawing/2014/main" id="{B50B9270-95B9-1E45-9DA9-1AC22568C01A}"/>
                </a:ext>
              </a:extLst>
            </p:cNvPr>
            <p:cNvSpPr txBox="1"/>
            <p:nvPr/>
          </p:nvSpPr>
          <p:spPr>
            <a:xfrm>
              <a:off x="5880872" y="383568"/>
              <a:ext cx="2498937" cy="71923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chemeClr val="tx1">
                      <a:lumMod val="75000"/>
                      <a:lumOff val="25000"/>
                    </a:schemeClr>
                  </a:solidFill>
                  <a:latin typeface="Segoe UI" panose="020B0502040204020203" pitchFamily="34" charset="0"/>
                  <a:cs typeface="Segoe UI" panose="020B0502040204020203" pitchFamily="34" charset="0"/>
                </a:rPr>
                <a:t>Bio-chemical</a:t>
              </a:r>
            </a:p>
          </p:txBody>
        </p:sp>
      </p:grpSp>
      <p:sp>
        <p:nvSpPr>
          <p:cNvPr id="93" name="Straight Connector 24">
            <a:extLst>
              <a:ext uri="{FF2B5EF4-FFF2-40B4-BE49-F238E27FC236}">
                <a16:creationId xmlns:a16="http://schemas.microsoft.com/office/drawing/2014/main" id="{EC78F333-7EAF-D049-BBCB-8BD8D3A7F58C}"/>
              </a:ext>
            </a:extLst>
          </p:cNvPr>
          <p:cNvSpPr/>
          <p:nvPr/>
        </p:nvSpPr>
        <p:spPr>
          <a:xfrm>
            <a:off x="4990911" y="3045944"/>
            <a:ext cx="254369" cy="572992"/>
          </a:xfrm>
          <a:custGeom>
            <a:avLst/>
            <a:gdLst/>
            <a:ahLst/>
            <a:cxnLst/>
            <a:rect l="0" t="0" r="0" b="0"/>
            <a:pathLst>
              <a:path>
                <a:moveTo>
                  <a:pt x="0" y="0"/>
                </a:moveTo>
                <a:lnTo>
                  <a:pt x="0" y="572992"/>
                </a:lnTo>
                <a:lnTo>
                  <a:pt x="254369" y="572992"/>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94" name="Group 93">
            <a:extLst>
              <a:ext uri="{FF2B5EF4-FFF2-40B4-BE49-F238E27FC236}">
                <a16:creationId xmlns:a16="http://schemas.microsoft.com/office/drawing/2014/main" id="{FF2D889B-B280-A244-B7F4-8E540D392B0F}"/>
              </a:ext>
            </a:extLst>
          </p:cNvPr>
          <p:cNvGrpSpPr/>
          <p:nvPr/>
        </p:nvGrpSpPr>
        <p:grpSpPr>
          <a:xfrm>
            <a:off x="5245280" y="3236942"/>
            <a:ext cx="2546337" cy="763990"/>
            <a:chOff x="6367233" y="1316179"/>
            <a:chExt cx="2546337" cy="763990"/>
          </a:xfrm>
          <a:solidFill>
            <a:schemeClr val="accent5">
              <a:lumMod val="20000"/>
              <a:lumOff val="80000"/>
            </a:schemeClr>
          </a:solidFill>
        </p:grpSpPr>
        <p:sp>
          <p:nvSpPr>
            <p:cNvPr id="99" name="Rounded Rectangle 98">
              <a:extLst>
                <a:ext uri="{FF2B5EF4-FFF2-40B4-BE49-F238E27FC236}">
                  <a16:creationId xmlns:a16="http://schemas.microsoft.com/office/drawing/2014/main" id="{52D8BD77-2930-014D-AE82-B65A3165F878}"/>
                </a:ext>
              </a:extLst>
            </p:cNvPr>
            <p:cNvSpPr/>
            <p:nvPr/>
          </p:nvSpPr>
          <p:spPr>
            <a:xfrm>
              <a:off x="6367233" y="1316179"/>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0" name="Rounded Rectangle 26">
              <a:extLst>
                <a:ext uri="{FF2B5EF4-FFF2-40B4-BE49-F238E27FC236}">
                  <a16:creationId xmlns:a16="http://schemas.microsoft.com/office/drawing/2014/main" id="{56FED8D9-3080-BF47-8367-F0ECEA70C3FC}"/>
                </a:ext>
              </a:extLst>
            </p:cNvPr>
            <p:cNvSpPr txBox="1"/>
            <p:nvPr/>
          </p:nvSpPr>
          <p:spPr>
            <a:xfrm>
              <a:off x="6389610" y="1338556"/>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Clr>
                  <a:schemeClr val="accent2"/>
                </a:buClr>
                <a:buNone/>
              </a:pPr>
              <a:r>
                <a:rPr lang="en-GB" altLang="en-US" sz="2000" kern="1200" dirty="0">
                  <a:solidFill>
                    <a:schemeClr val="bg1">
                      <a:lumMod val="50000"/>
                    </a:schemeClr>
                  </a:solidFill>
                  <a:latin typeface="Segoe UI" panose="020B0502040204020203" pitchFamily="34" charset="0"/>
                  <a:cs typeface="Segoe UI" panose="020B0502040204020203" pitchFamily="34" charset="0"/>
                </a:rPr>
                <a:t>Anaerobic digestion</a:t>
              </a:r>
              <a:br>
                <a:rPr lang="en-GB" altLang="en-US" sz="2000" kern="1200" dirty="0">
                  <a:solidFill>
                    <a:schemeClr val="bg1">
                      <a:lumMod val="50000"/>
                    </a:schemeClr>
                  </a:solidFill>
                  <a:latin typeface="Segoe UI" panose="020B0502040204020203" pitchFamily="34" charset="0"/>
                  <a:cs typeface="Segoe UI" panose="020B0502040204020203" pitchFamily="34" charset="0"/>
                </a:rPr>
              </a:br>
              <a:r>
                <a:rPr lang="en-GB" altLang="en-US" sz="1500" i="1" kern="1200" dirty="0">
                  <a:solidFill>
                    <a:schemeClr val="bg1">
                      <a:lumMod val="50000"/>
                    </a:schemeClr>
                  </a:solidFill>
                  <a:latin typeface="Segoe UI" panose="020B0502040204020203" pitchFamily="34" charset="0"/>
                  <a:cs typeface="Segoe UI" panose="020B0502040204020203" pitchFamily="34" charset="0"/>
                </a:rPr>
                <a:t>(widely deployed)</a:t>
              </a:r>
              <a:endParaRPr lang="en-US" sz="1500" i="1" kern="1200" dirty="0">
                <a:solidFill>
                  <a:schemeClr val="bg1">
                    <a:lumMod val="50000"/>
                  </a:schemeClr>
                </a:solidFill>
                <a:latin typeface="Segoe UI" panose="020B0502040204020203" pitchFamily="34" charset="0"/>
                <a:cs typeface="Segoe UI" panose="020B0502040204020203" pitchFamily="34" charset="0"/>
              </a:endParaRPr>
            </a:p>
          </p:txBody>
        </p:sp>
      </p:grpSp>
      <p:sp>
        <p:nvSpPr>
          <p:cNvPr id="95" name="Straight Connector 27">
            <a:extLst>
              <a:ext uri="{FF2B5EF4-FFF2-40B4-BE49-F238E27FC236}">
                <a16:creationId xmlns:a16="http://schemas.microsoft.com/office/drawing/2014/main" id="{2CCA87F9-C5FC-264B-8450-E4FB4D208856}"/>
              </a:ext>
            </a:extLst>
          </p:cNvPr>
          <p:cNvSpPr/>
          <p:nvPr/>
        </p:nvSpPr>
        <p:spPr>
          <a:xfrm>
            <a:off x="4990911" y="3045944"/>
            <a:ext cx="254369" cy="1527981"/>
          </a:xfrm>
          <a:custGeom>
            <a:avLst/>
            <a:gdLst/>
            <a:ahLst/>
            <a:cxnLst/>
            <a:rect l="0" t="0" r="0" b="0"/>
            <a:pathLst>
              <a:path>
                <a:moveTo>
                  <a:pt x="0" y="0"/>
                </a:moveTo>
                <a:lnTo>
                  <a:pt x="0" y="1527981"/>
                </a:lnTo>
                <a:lnTo>
                  <a:pt x="254369" y="1527981"/>
                </a:lnTo>
              </a:path>
            </a:pathLst>
          </a:custGeom>
          <a:noFill/>
          <a:ln>
            <a:solidFill>
              <a:schemeClr val="accent6"/>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96" name="Group 95">
            <a:extLst>
              <a:ext uri="{FF2B5EF4-FFF2-40B4-BE49-F238E27FC236}">
                <a16:creationId xmlns:a16="http://schemas.microsoft.com/office/drawing/2014/main" id="{3B030E77-F2CA-C943-AD52-5AFD07C492E4}"/>
              </a:ext>
            </a:extLst>
          </p:cNvPr>
          <p:cNvGrpSpPr/>
          <p:nvPr/>
        </p:nvGrpSpPr>
        <p:grpSpPr>
          <a:xfrm>
            <a:off x="5245280" y="4191930"/>
            <a:ext cx="2546337" cy="763990"/>
            <a:chOff x="6367233" y="2271167"/>
            <a:chExt cx="2546337" cy="763990"/>
          </a:xfrm>
          <a:solidFill>
            <a:schemeClr val="accent5">
              <a:lumMod val="20000"/>
              <a:lumOff val="80000"/>
            </a:schemeClr>
          </a:solidFill>
        </p:grpSpPr>
        <p:sp>
          <p:nvSpPr>
            <p:cNvPr id="97" name="Rounded Rectangle 96">
              <a:extLst>
                <a:ext uri="{FF2B5EF4-FFF2-40B4-BE49-F238E27FC236}">
                  <a16:creationId xmlns:a16="http://schemas.microsoft.com/office/drawing/2014/main" id="{0F622424-0A02-014E-A4F2-2AD8C2A8E8BB}"/>
                </a:ext>
              </a:extLst>
            </p:cNvPr>
            <p:cNvSpPr/>
            <p:nvPr/>
          </p:nvSpPr>
          <p:spPr>
            <a:xfrm>
              <a:off x="6367233" y="2271167"/>
              <a:ext cx="2546337" cy="763990"/>
            </a:xfrm>
            <a:prstGeom prst="roundRect">
              <a:avLst>
                <a:gd name="adj" fmla="val 10000"/>
              </a:avLst>
            </a:prstGeom>
            <a:grpFill/>
            <a:ln>
              <a:solidFill>
                <a:schemeClr val="accent6"/>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8" name="Rounded Rectangle 29">
              <a:extLst>
                <a:ext uri="{FF2B5EF4-FFF2-40B4-BE49-F238E27FC236}">
                  <a16:creationId xmlns:a16="http://schemas.microsoft.com/office/drawing/2014/main" id="{7B3B2C13-DA85-FB4E-9815-734164C47226}"/>
                </a:ext>
              </a:extLst>
            </p:cNvPr>
            <p:cNvSpPr txBox="1"/>
            <p:nvPr/>
          </p:nvSpPr>
          <p:spPr>
            <a:xfrm>
              <a:off x="6389610" y="2293544"/>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algn="ctr" defTabSz="889000">
                <a:lnSpc>
                  <a:spcPct val="90000"/>
                </a:lnSpc>
                <a:spcBef>
                  <a:spcPct val="0"/>
                </a:spcBef>
              </a:pPr>
              <a:r>
                <a:rPr lang="en-US" sz="2000" kern="1200" dirty="0">
                  <a:solidFill>
                    <a:schemeClr val="bg1">
                      <a:lumMod val="50000"/>
                    </a:schemeClr>
                  </a:solidFill>
                  <a:latin typeface="Segoe UI" panose="020B0502040204020203" pitchFamily="34" charset="0"/>
                  <a:cs typeface="Segoe UI" panose="020B0502040204020203" pitchFamily="34" charset="0"/>
                </a:rPr>
                <a:t>Fermentation</a:t>
              </a:r>
            </a:p>
            <a:p>
              <a:pPr algn="ctr" defTabSz="889000">
                <a:lnSpc>
                  <a:spcPct val="90000"/>
                </a:lnSpc>
                <a:spcBef>
                  <a:spcPct val="0"/>
                </a:spcBef>
              </a:pPr>
              <a:r>
                <a:rPr lang="en-US" sz="1500" i="1" dirty="0">
                  <a:solidFill>
                    <a:schemeClr val="bg1">
                      <a:lumMod val="50000"/>
                    </a:schemeClr>
                  </a:solidFill>
                  <a:latin typeface="Segoe UI" panose="020B0502040204020203" pitchFamily="34" charset="0"/>
                  <a:cs typeface="Segoe UI" panose="020B0502040204020203" pitchFamily="34" charset="0"/>
                </a:rPr>
                <a:t>(Widely deployed)</a:t>
              </a:r>
            </a:p>
          </p:txBody>
        </p:sp>
      </p:grpSp>
      <p:grpSp>
        <p:nvGrpSpPr>
          <p:cNvPr id="122" name="Group 121">
            <a:extLst>
              <a:ext uri="{FF2B5EF4-FFF2-40B4-BE49-F238E27FC236}">
                <a16:creationId xmlns:a16="http://schemas.microsoft.com/office/drawing/2014/main" id="{1C07A57F-AD53-B948-A4D0-F96FD5ACEA43}"/>
              </a:ext>
            </a:extLst>
          </p:cNvPr>
          <p:cNvGrpSpPr/>
          <p:nvPr/>
        </p:nvGrpSpPr>
        <p:grpSpPr>
          <a:xfrm>
            <a:off x="1558553" y="3259320"/>
            <a:ext cx="2587988" cy="786925"/>
            <a:chOff x="510567" y="1316179"/>
            <a:chExt cx="2523960" cy="741613"/>
          </a:xfrm>
          <a:solidFill>
            <a:schemeClr val="accent2">
              <a:lumMod val="20000"/>
              <a:lumOff val="80000"/>
            </a:schemeClr>
          </a:solidFill>
        </p:grpSpPr>
        <p:sp>
          <p:nvSpPr>
            <p:cNvPr id="123" name="Rounded Rectangle 122">
              <a:extLst>
                <a:ext uri="{FF2B5EF4-FFF2-40B4-BE49-F238E27FC236}">
                  <a16:creationId xmlns:a16="http://schemas.microsoft.com/office/drawing/2014/main" id="{8812857D-4DE0-E949-829C-69639BF5F92E}"/>
                </a:ext>
              </a:extLst>
            </p:cNvPr>
            <p:cNvSpPr/>
            <p:nvPr/>
          </p:nvSpPr>
          <p:spPr>
            <a:xfrm>
              <a:off x="510567" y="1316179"/>
              <a:ext cx="2502000" cy="720000"/>
            </a:xfrm>
            <a:prstGeom prst="roundRect">
              <a:avLst>
                <a:gd name="adj" fmla="val 10000"/>
              </a:avLst>
            </a:prstGeom>
            <a:grpFill/>
            <a:ln>
              <a:solidFill>
                <a:schemeClr val="accent2"/>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4" name="Rounded Rectangle 7">
              <a:extLst>
                <a:ext uri="{FF2B5EF4-FFF2-40B4-BE49-F238E27FC236}">
                  <a16:creationId xmlns:a16="http://schemas.microsoft.com/office/drawing/2014/main" id="{FD75010A-7CC0-944E-B403-14137196EC0E}"/>
                </a:ext>
              </a:extLst>
            </p:cNvPr>
            <p:cNvSpPr txBox="1"/>
            <p:nvPr/>
          </p:nvSpPr>
          <p:spPr>
            <a:xfrm>
              <a:off x="532944" y="1338556"/>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None/>
              </a:pPr>
              <a:r>
                <a:rPr lang="en-US" sz="2000" kern="1200" dirty="0">
                  <a:solidFill>
                    <a:schemeClr val="bg1">
                      <a:lumMod val="50000"/>
                    </a:schemeClr>
                  </a:solidFill>
                  <a:latin typeface="Segoe UI" panose="020B0502040204020203" pitchFamily="34" charset="0"/>
                  <a:cs typeface="Segoe UI" panose="020B0502040204020203" pitchFamily="34" charset="0"/>
                </a:rPr>
                <a:t>Combustion</a:t>
              </a:r>
            </a:p>
            <a:p>
              <a:pPr marL="0" lvl="0" indent="0" algn="ctr" defTabSz="889000">
                <a:lnSpc>
                  <a:spcPct val="90000"/>
                </a:lnSpc>
                <a:spcBef>
                  <a:spcPct val="0"/>
                </a:spcBef>
                <a:buNone/>
              </a:pPr>
              <a:r>
                <a:rPr lang="en-US" sz="1500" i="1" dirty="0">
                  <a:solidFill>
                    <a:schemeClr val="bg1">
                      <a:lumMod val="50000"/>
                    </a:schemeClr>
                  </a:solidFill>
                  <a:latin typeface="Segoe UI" panose="020B0502040204020203" pitchFamily="34" charset="0"/>
                  <a:cs typeface="Segoe UI" panose="020B0502040204020203" pitchFamily="34" charset="0"/>
                </a:rPr>
                <a:t>(Widely deployed)</a:t>
              </a:r>
              <a:endParaRPr lang="en-US" sz="1500" i="1" kern="1200" dirty="0">
                <a:solidFill>
                  <a:schemeClr val="bg1">
                    <a:lumMod val="50000"/>
                  </a:schemeClr>
                </a:solidFill>
                <a:latin typeface="Segoe UI" panose="020B0502040204020203" pitchFamily="34" charset="0"/>
                <a:cs typeface="Segoe UI" panose="020B0502040204020203" pitchFamily="34" charset="0"/>
              </a:endParaRPr>
            </a:p>
          </p:txBody>
        </p:sp>
      </p:grpSp>
      <p:grpSp>
        <p:nvGrpSpPr>
          <p:cNvPr id="125" name="Group 124">
            <a:extLst>
              <a:ext uri="{FF2B5EF4-FFF2-40B4-BE49-F238E27FC236}">
                <a16:creationId xmlns:a16="http://schemas.microsoft.com/office/drawing/2014/main" id="{D15FE9FC-0D56-1F49-856C-0DF60A653B72}"/>
              </a:ext>
            </a:extLst>
          </p:cNvPr>
          <p:cNvGrpSpPr/>
          <p:nvPr/>
        </p:nvGrpSpPr>
        <p:grpSpPr>
          <a:xfrm>
            <a:off x="1558552" y="4214306"/>
            <a:ext cx="2565471" cy="763991"/>
            <a:chOff x="510567" y="2271167"/>
            <a:chExt cx="2546337" cy="763990"/>
          </a:xfrm>
          <a:solidFill>
            <a:schemeClr val="accent2">
              <a:lumMod val="20000"/>
              <a:lumOff val="80000"/>
            </a:schemeClr>
          </a:solidFill>
        </p:grpSpPr>
        <p:sp>
          <p:nvSpPr>
            <p:cNvPr id="126" name="Rounded Rectangle 125">
              <a:extLst>
                <a:ext uri="{FF2B5EF4-FFF2-40B4-BE49-F238E27FC236}">
                  <a16:creationId xmlns:a16="http://schemas.microsoft.com/office/drawing/2014/main" id="{13EC3959-388A-5047-85C8-11126D71289D}"/>
                </a:ext>
              </a:extLst>
            </p:cNvPr>
            <p:cNvSpPr/>
            <p:nvPr/>
          </p:nvSpPr>
          <p:spPr>
            <a:xfrm>
              <a:off x="510567" y="2271167"/>
              <a:ext cx="2546337" cy="763990"/>
            </a:xfrm>
            <a:prstGeom prst="roundRect">
              <a:avLst>
                <a:gd name="adj" fmla="val 10000"/>
              </a:avLst>
            </a:prstGeom>
            <a:grpFill/>
            <a:ln>
              <a:solidFill>
                <a:schemeClr val="accent2"/>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7" name="Rounded Rectangle 10">
              <a:extLst>
                <a:ext uri="{FF2B5EF4-FFF2-40B4-BE49-F238E27FC236}">
                  <a16:creationId xmlns:a16="http://schemas.microsoft.com/office/drawing/2014/main" id="{7C859851-DD7A-EF42-960C-CA8E30A55FCD}"/>
                </a:ext>
              </a:extLst>
            </p:cNvPr>
            <p:cNvSpPr txBox="1"/>
            <p:nvPr/>
          </p:nvSpPr>
          <p:spPr>
            <a:xfrm>
              <a:off x="532944" y="2293544"/>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ts val="500"/>
                </a:spcAft>
                <a:buNone/>
              </a:pPr>
              <a:r>
                <a:rPr lang="en-US" sz="2000" kern="1200" dirty="0">
                  <a:solidFill>
                    <a:schemeClr val="bg1">
                      <a:lumMod val="50000"/>
                    </a:schemeClr>
                  </a:solidFill>
                  <a:latin typeface="Segoe UI" panose="020B0502040204020203" pitchFamily="34" charset="0"/>
                  <a:cs typeface="Segoe UI" panose="020B0502040204020203" pitchFamily="34" charset="0"/>
                </a:rPr>
                <a:t>Gasification</a:t>
              </a:r>
            </a:p>
            <a:p>
              <a:pPr lvl="0" algn="ctr" defTabSz="889000">
                <a:lnSpc>
                  <a:spcPct val="90000"/>
                </a:lnSpc>
                <a:spcBef>
                  <a:spcPct val="0"/>
                </a:spcBef>
                <a:spcAft>
                  <a:spcPct val="35000"/>
                </a:spcAft>
              </a:pPr>
              <a:r>
                <a:rPr lang="en-US" sz="1500" i="1" dirty="0">
                  <a:solidFill>
                    <a:schemeClr val="bg1">
                      <a:lumMod val="50000"/>
                    </a:schemeClr>
                  </a:solidFill>
                  <a:latin typeface="Segoe UI" panose="020B0502040204020203" pitchFamily="34" charset="0"/>
                  <a:cs typeface="Segoe UI" panose="020B0502040204020203" pitchFamily="34" charset="0"/>
                </a:rPr>
                <a:t>(Early market development)</a:t>
              </a:r>
            </a:p>
          </p:txBody>
        </p:sp>
      </p:grpSp>
      <p:grpSp>
        <p:nvGrpSpPr>
          <p:cNvPr id="128" name="Group 127">
            <a:extLst>
              <a:ext uri="{FF2B5EF4-FFF2-40B4-BE49-F238E27FC236}">
                <a16:creationId xmlns:a16="http://schemas.microsoft.com/office/drawing/2014/main" id="{F10F0B41-529C-BE4D-BD60-E1F91564310A}"/>
              </a:ext>
            </a:extLst>
          </p:cNvPr>
          <p:cNvGrpSpPr/>
          <p:nvPr/>
        </p:nvGrpSpPr>
        <p:grpSpPr>
          <a:xfrm>
            <a:off x="5245355" y="3236867"/>
            <a:ext cx="2546337" cy="763990"/>
            <a:chOff x="6367233" y="1316179"/>
            <a:chExt cx="2546337" cy="763990"/>
          </a:xfrm>
          <a:solidFill>
            <a:schemeClr val="accent2">
              <a:lumMod val="20000"/>
              <a:lumOff val="80000"/>
            </a:schemeClr>
          </a:solidFill>
        </p:grpSpPr>
        <p:sp>
          <p:nvSpPr>
            <p:cNvPr id="129" name="Rounded Rectangle 128">
              <a:extLst>
                <a:ext uri="{FF2B5EF4-FFF2-40B4-BE49-F238E27FC236}">
                  <a16:creationId xmlns:a16="http://schemas.microsoft.com/office/drawing/2014/main" id="{C9CFAB9E-2461-334E-8711-F8F16C47CA41}"/>
                </a:ext>
              </a:extLst>
            </p:cNvPr>
            <p:cNvSpPr/>
            <p:nvPr/>
          </p:nvSpPr>
          <p:spPr>
            <a:xfrm>
              <a:off x="6367233" y="1316179"/>
              <a:ext cx="2546337" cy="763990"/>
            </a:xfrm>
            <a:prstGeom prst="roundRect">
              <a:avLst>
                <a:gd name="adj" fmla="val 10000"/>
              </a:avLst>
            </a:prstGeom>
            <a:grpFill/>
            <a:ln>
              <a:solidFill>
                <a:schemeClr val="accent2"/>
              </a:solidFill>
            </a:ln>
          </p:spPr>
          <p:style>
            <a:lnRef idx="2">
              <a:schemeClr val="accent1">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0" name="Rounded Rectangle 26">
              <a:extLst>
                <a:ext uri="{FF2B5EF4-FFF2-40B4-BE49-F238E27FC236}">
                  <a16:creationId xmlns:a16="http://schemas.microsoft.com/office/drawing/2014/main" id="{862E39E3-A0E1-264F-BE5C-38D69D114780}"/>
                </a:ext>
              </a:extLst>
            </p:cNvPr>
            <p:cNvSpPr txBox="1"/>
            <p:nvPr/>
          </p:nvSpPr>
          <p:spPr>
            <a:xfrm>
              <a:off x="6389610" y="1338556"/>
              <a:ext cx="2501583" cy="71923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Clr>
                  <a:schemeClr val="accent2"/>
                </a:buClr>
                <a:buNone/>
              </a:pPr>
              <a:r>
                <a:rPr lang="en-GB" altLang="en-US" sz="2000" kern="1200" dirty="0">
                  <a:solidFill>
                    <a:schemeClr val="bg1">
                      <a:lumMod val="50000"/>
                    </a:schemeClr>
                  </a:solidFill>
                  <a:latin typeface="Segoe UI" panose="020B0502040204020203" pitchFamily="34" charset="0"/>
                  <a:cs typeface="Segoe UI" panose="020B0502040204020203" pitchFamily="34" charset="0"/>
                </a:rPr>
                <a:t>Anaerobic digestion</a:t>
              </a:r>
            </a:p>
            <a:p>
              <a:pPr algn="ctr" defTabSz="889000">
                <a:lnSpc>
                  <a:spcPct val="90000"/>
                </a:lnSpc>
                <a:spcBef>
                  <a:spcPct val="0"/>
                </a:spcBef>
                <a:spcAft>
                  <a:spcPct val="35000"/>
                </a:spcAft>
                <a:buClr>
                  <a:schemeClr val="accent2"/>
                </a:buClr>
              </a:pPr>
              <a:r>
                <a:rPr lang="en-US" sz="1500" i="1" dirty="0">
                  <a:solidFill>
                    <a:schemeClr val="bg1">
                      <a:lumMod val="50000"/>
                    </a:schemeClr>
                  </a:solidFill>
                  <a:latin typeface="Segoe UI" panose="020B0502040204020203" pitchFamily="34" charset="0"/>
                  <a:cs typeface="Segoe UI" panose="020B0502040204020203" pitchFamily="34" charset="0"/>
                </a:rPr>
                <a:t>(Widely deployed)</a:t>
              </a:r>
            </a:p>
          </p:txBody>
        </p:sp>
      </p:grpSp>
    </p:spTree>
    <p:extLst>
      <p:ext uri="{BB962C8B-B14F-4D97-AF65-F5344CB8AC3E}">
        <p14:creationId xmlns:p14="http://schemas.microsoft.com/office/powerpoint/2010/main" val="301743906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500"/>
                                        <p:tgtEl>
                                          <p:spTgt spid="125"/>
                                        </p:tgtEl>
                                      </p:cBhvr>
                                    </p:animEffect>
                                  </p:childTnLst>
                                </p:cTn>
                              </p:par>
                              <p:par>
                                <p:cTn id="8" presetID="10" presetClass="entr" presetSubtype="0" fill="hold" nodeType="withEffect">
                                  <p:stCondLst>
                                    <p:cond delay="0"/>
                                  </p:stCondLst>
                                  <p:childTnLst>
                                    <p:set>
                                      <p:cBhvr>
                                        <p:cTn id="9" dur="1" fill="hold">
                                          <p:stCondLst>
                                            <p:cond delay="0"/>
                                          </p:stCondLst>
                                        </p:cTn>
                                        <p:tgtEl>
                                          <p:spTgt spid="122"/>
                                        </p:tgtEl>
                                        <p:attrNameLst>
                                          <p:attrName>style.visibility</p:attrName>
                                        </p:attrNameLst>
                                      </p:cBhvr>
                                      <p:to>
                                        <p:strVal val="visible"/>
                                      </p:to>
                                    </p:set>
                                    <p:animEffect transition="in" filter="fade">
                                      <p:cBhvr>
                                        <p:cTn id="10" dur="500"/>
                                        <p:tgtEl>
                                          <p:spTgt spid="122"/>
                                        </p:tgtEl>
                                      </p:cBhvr>
                                    </p:animEffect>
                                  </p:childTnLst>
                                </p:cTn>
                              </p:par>
                              <p:par>
                                <p:cTn id="11" presetID="10" presetClass="entr" presetSubtype="0" fill="hold"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fade">
                                      <p:cBhvr>
                                        <p:cTn id="13"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81EA7-D5B4-E440-BE09-BCFC5438EC2D}"/>
              </a:ext>
            </a:extLst>
          </p:cNvPr>
          <p:cNvSpPr>
            <a:spLocks noGrp="1"/>
          </p:cNvSpPr>
          <p:nvPr>
            <p:ph type="title"/>
          </p:nvPr>
        </p:nvSpPr>
        <p:spPr>
          <a:xfrm>
            <a:off x="226022" y="597921"/>
            <a:ext cx="2860524" cy="1325563"/>
          </a:xfrm>
        </p:spPr>
        <p:txBody>
          <a:bodyPr>
            <a:normAutofit/>
          </a:bodyPr>
          <a:lstStyle/>
          <a:p>
            <a:pPr algn="r"/>
            <a:r>
              <a:rPr lang="en-GB" sz="3200" dirty="0"/>
              <a:t>Combustion</a:t>
            </a:r>
          </a:p>
        </p:txBody>
      </p:sp>
      <p:sp>
        <p:nvSpPr>
          <p:cNvPr id="122883" name="Rectangle 3"/>
          <p:cNvSpPr>
            <a:spLocks noGrp="1" noChangeArrowheads="1"/>
          </p:cNvSpPr>
          <p:nvPr>
            <p:ph idx="1"/>
          </p:nvPr>
        </p:nvSpPr>
        <p:spPr>
          <a:xfrm>
            <a:off x="3189250" y="375443"/>
            <a:ext cx="8814066" cy="1788432"/>
          </a:xfrm>
        </p:spPr>
        <p:txBody>
          <a:bodyPr anchor="ctr">
            <a:normAutofit/>
          </a:bodyPr>
          <a:lstStyle/>
          <a:p>
            <a:pPr marL="391866" indent="-391866">
              <a:spcAft>
                <a:spcPts val="514"/>
              </a:spcAft>
            </a:pPr>
            <a:r>
              <a:rPr lang="en-GB" altLang="en-US" sz="2400" dirty="0"/>
              <a:t>Burning feedstock in the presence of air</a:t>
            </a:r>
          </a:p>
          <a:p>
            <a:pPr marL="391866" indent="-391866">
              <a:spcAft>
                <a:spcPts val="514"/>
              </a:spcAft>
            </a:pPr>
            <a:r>
              <a:rPr lang="en-GB" altLang="en-US" sz="2400" dirty="0"/>
              <a:t>Gas needs to be cleaned before exhausting to atmosphere</a:t>
            </a:r>
          </a:p>
        </p:txBody>
      </p:sp>
      <p:sp>
        <p:nvSpPr>
          <p:cNvPr id="9" name="Title 1">
            <a:extLst>
              <a:ext uri="{FF2B5EF4-FFF2-40B4-BE49-F238E27FC236}">
                <a16:creationId xmlns:a16="http://schemas.microsoft.com/office/drawing/2014/main" id="{909D9C8B-81AB-8F44-9ABB-AEB1DB70CADC}"/>
              </a:ext>
            </a:extLst>
          </p:cNvPr>
          <p:cNvSpPr txBox="1">
            <a:spLocks/>
          </p:cNvSpPr>
          <p:nvPr/>
        </p:nvSpPr>
        <p:spPr>
          <a:xfrm>
            <a:off x="226022" y="2303348"/>
            <a:ext cx="28605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Segoe UI" panose="020B0502040204020203" pitchFamily="34" charset="0"/>
                <a:ea typeface="+mj-ea"/>
                <a:cs typeface="Segoe UI" panose="020B0502040204020203" pitchFamily="34" charset="0"/>
              </a:defRPr>
            </a:lvl1pPr>
          </a:lstStyle>
          <a:p>
            <a:pPr algn="r"/>
            <a:r>
              <a:rPr lang="en-GB" sz="3200" dirty="0"/>
              <a:t>Gasification</a:t>
            </a:r>
          </a:p>
        </p:txBody>
      </p:sp>
      <p:sp>
        <p:nvSpPr>
          <p:cNvPr id="10" name="Rectangle 3">
            <a:extLst>
              <a:ext uri="{FF2B5EF4-FFF2-40B4-BE49-F238E27FC236}">
                <a16:creationId xmlns:a16="http://schemas.microsoft.com/office/drawing/2014/main" id="{8A62F6FA-53FE-814D-B5F4-F8ACD36BC1B3}"/>
              </a:ext>
            </a:extLst>
          </p:cNvPr>
          <p:cNvSpPr txBox="1">
            <a:spLocks noChangeArrowheads="1"/>
          </p:cNvSpPr>
          <p:nvPr/>
        </p:nvSpPr>
        <p:spPr>
          <a:xfrm>
            <a:off x="3189251" y="2163875"/>
            <a:ext cx="8653344" cy="1788432"/>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lumMod val="65000"/>
                    <a:lumOff val="35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2000" kern="1200">
                <a:solidFill>
                  <a:schemeClr val="tx1">
                    <a:lumMod val="65000"/>
                    <a:lumOff val="35000"/>
                  </a:schemeClr>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1866" indent="-391866">
              <a:spcAft>
                <a:spcPts val="514"/>
              </a:spcAft>
            </a:pPr>
            <a:r>
              <a:rPr lang="en-GB" altLang="en-US" sz="2400" dirty="0"/>
              <a:t>Burning feedstock in an oxygen-deficient environment (partial oxidation of biomass) </a:t>
            </a:r>
          </a:p>
          <a:p>
            <a:pPr marL="391866" indent="-391866">
              <a:spcAft>
                <a:spcPts val="514"/>
              </a:spcAft>
            </a:pPr>
            <a:r>
              <a:rPr lang="en-GB" altLang="en-US" sz="2400" dirty="0"/>
              <a:t>Produces cleaner gas that can be used in turbines, engines and boilers for power or heat generation, or for upgrade into biofuel and biochemicals</a:t>
            </a:r>
          </a:p>
        </p:txBody>
      </p:sp>
      <p:sp>
        <p:nvSpPr>
          <p:cNvPr id="11" name="Title 1">
            <a:extLst>
              <a:ext uri="{FF2B5EF4-FFF2-40B4-BE49-F238E27FC236}">
                <a16:creationId xmlns:a16="http://schemas.microsoft.com/office/drawing/2014/main" id="{BC7751E2-0336-8449-885B-188A24DE9F3C}"/>
              </a:ext>
            </a:extLst>
          </p:cNvPr>
          <p:cNvSpPr txBox="1">
            <a:spLocks/>
          </p:cNvSpPr>
          <p:nvPr/>
        </p:nvSpPr>
        <p:spPr>
          <a:xfrm>
            <a:off x="226022" y="4324460"/>
            <a:ext cx="28605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Segoe UI" panose="020B0502040204020203" pitchFamily="34" charset="0"/>
                <a:ea typeface="+mj-ea"/>
                <a:cs typeface="Segoe UI" panose="020B0502040204020203" pitchFamily="34" charset="0"/>
              </a:defRPr>
            </a:lvl1pPr>
          </a:lstStyle>
          <a:p>
            <a:pPr algn="r"/>
            <a:r>
              <a:rPr lang="en-GB" sz="3200" dirty="0"/>
              <a:t>Anaerobic digestion</a:t>
            </a:r>
          </a:p>
        </p:txBody>
      </p:sp>
      <p:sp>
        <p:nvSpPr>
          <p:cNvPr id="12" name="Rectangle 3">
            <a:extLst>
              <a:ext uri="{FF2B5EF4-FFF2-40B4-BE49-F238E27FC236}">
                <a16:creationId xmlns:a16="http://schemas.microsoft.com/office/drawing/2014/main" id="{263828E6-0A01-C74D-9A9E-3506F407E0C6}"/>
              </a:ext>
            </a:extLst>
          </p:cNvPr>
          <p:cNvSpPr txBox="1">
            <a:spLocks noChangeArrowheads="1"/>
          </p:cNvSpPr>
          <p:nvPr/>
        </p:nvSpPr>
        <p:spPr>
          <a:xfrm>
            <a:off x="3189251" y="4324460"/>
            <a:ext cx="8465721" cy="1788432"/>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lumMod val="65000"/>
                    <a:lumOff val="35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2000" kern="1200">
                <a:solidFill>
                  <a:schemeClr val="tx1">
                    <a:lumMod val="65000"/>
                    <a:lumOff val="35000"/>
                  </a:schemeClr>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1866" indent="-391866">
              <a:lnSpc>
                <a:spcPct val="80000"/>
              </a:lnSpc>
              <a:spcAft>
                <a:spcPts val="514"/>
              </a:spcAft>
            </a:pPr>
            <a:r>
              <a:rPr lang="en-GB" sz="2400" dirty="0"/>
              <a:t>Anaerobic micro-organisms biologically degrade organic waste, in the absence of oxygen</a:t>
            </a:r>
          </a:p>
          <a:p>
            <a:pPr marL="391866" indent="-391866">
              <a:spcAft>
                <a:spcPts val="514"/>
              </a:spcAft>
            </a:pPr>
            <a:r>
              <a:rPr lang="en-GB" altLang="en-US" sz="2400" dirty="0"/>
              <a:t>Produces biogas and digestate that can be used as fertiliser</a:t>
            </a:r>
          </a:p>
        </p:txBody>
      </p:sp>
    </p:spTree>
    <p:extLst>
      <p:ext uri="{BB962C8B-B14F-4D97-AF65-F5344CB8AC3E}">
        <p14:creationId xmlns:p14="http://schemas.microsoft.com/office/powerpoint/2010/main" val="365295214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chemeClr val="bg2"/>
                                      </p:to>
                                    </p:animClr>
                                  </p:subTnLst>
                                </p:cTn>
                              </p:par>
                              <p:par>
                                <p:cTn id="8" presetID="10" presetClass="entr" presetSubtype="0" fill="hold" grpId="0" nodeType="withEffect">
                                  <p:stCondLst>
                                    <p:cond delay="0"/>
                                  </p:stCondLst>
                                  <p:childTnLst>
                                    <p:set>
                                      <p:cBhvr>
                                        <p:cTn id="9" dur="1" fill="hold">
                                          <p:stCondLst>
                                            <p:cond delay="0"/>
                                          </p:stCondLst>
                                        </p:cTn>
                                        <p:tgtEl>
                                          <p:spTgt spid="122883">
                                            <p:txEl>
                                              <p:pRg st="0" end="0"/>
                                            </p:txEl>
                                          </p:spTgt>
                                        </p:tgtEl>
                                        <p:attrNameLst>
                                          <p:attrName>style.visibility</p:attrName>
                                        </p:attrNameLst>
                                      </p:cBhvr>
                                      <p:to>
                                        <p:strVal val="visible"/>
                                      </p:to>
                                    </p:set>
                                    <p:animEffect transition="in" filter="fade">
                                      <p:cBhvr>
                                        <p:cTn id="10" dur="500"/>
                                        <p:tgtEl>
                                          <p:spTgt spid="122883">
                                            <p:txEl>
                                              <p:pRg st="0" end="0"/>
                                            </p:txEl>
                                          </p:spTgt>
                                        </p:tgtEl>
                                      </p:cBhvr>
                                    </p:animEffect>
                                  </p:childTnLst>
                                  <p:subTnLst>
                                    <p:animClr clrSpc="rgb" dir="cw">
                                      <p:cBhvr override="childStyle">
                                        <p:cTn dur="1" fill="hold" display="0" masterRel="nextClick" afterEffect="1"/>
                                        <p:tgtEl>
                                          <p:spTgt spid="122883">
                                            <p:txEl>
                                              <p:pRg st="0" end="0"/>
                                            </p:txEl>
                                          </p:spTgt>
                                        </p:tgtEl>
                                        <p:attrNameLst>
                                          <p:attrName>ppt_c</p:attrName>
                                        </p:attrNameLst>
                                      </p:cBhvr>
                                      <p:to>
                                        <a:schemeClr val="bg2"/>
                                      </p:to>
                                    </p:animClr>
                                  </p:subTnLst>
                                </p:cTn>
                              </p:par>
                              <p:par>
                                <p:cTn id="11" presetID="10" presetClass="entr" presetSubtype="0" fill="hold" grpId="0" nodeType="withEffect">
                                  <p:stCondLst>
                                    <p:cond delay="0"/>
                                  </p:stCondLst>
                                  <p:childTnLst>
                                    <p:set>
                                      <p:cBhvr>
                                        <p:cTn id="12" dur="1" fill="hold">
                                          <p:stCondLst>
                                            <p:cond delay="0"/>
                                          </p:stCondLst>
                                        </p:cTn>
                                        <p:tgtEl>
                                          <p:spTgt spid="122883">
                                            <p:txEl>
                                              <p:pRg st="1" end="1"/>
                                            </p:txEl>
                                          </p:spTgt>
                                        </p:tgtEl>
                                        <p:attrNameLst>
                                          <p:attrName>style.visibility</p:attrName>
                                        </p:attrNameLst>
                                      </p:cBhvr>
                                      <p:to>
                                        <p:strVal val="visible"/>
                                      </p:to>
                                    </p:set>
                                    <p:animEffect transition="in" filter="fade">
                                      <p:cBhvr>
                                        <p:cTn id="13" dur="500"/>
                                        <p:tgtEl>
                                          <p:spTgt spid="122883">
                                            <p:txEl>
                                              <p:pRg st="1" end="1"/>
                                            </p:txEl>
                                          </p:spTgt>
                                        </p:tgtEl>
                                      </p:cBhvr>
                                    </p:animEffect>
                                  </p:childTnLst>
                                  <p:subTnLst>
                                    <p:animClr clrSpc="rgb" dir="cw">
                                      <p:cBhvr override="childStyle">
                                        <p:cTn dur="1" fill="hold" display="0" masterRel="nextClick" afterEffect="1"/>
                                        <p:tgtEl>
                                          <p:spTgt spid="122883">
                                            <p:txEl>
                                              <p:pRg st="1" end="1"/>
                                            </p:txEl>
                                          </p:spTgt>
                                        </p:tgtEl>
                                        <p:attrNameLst>
                                          <p:attrName>ppt_c</p:attrName>
                                        </p:attrNameLst>
                                      </p:cBhvr>
                                      <p:to>
                                        <a:schemeClr val="bg2"/>
                                      </p:to>
                                    </p:animClr>
                                  </p:sub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subTnLst>
                                    <p:animClr clrSpc="rgb" dir="cw">
                                      <p:cBhvr override="childStyle">
                                        <p:cTn dur="1" fill="hold" display="0" masterRel="nextClick" afterEffect="1"/>
                                        <p:tgtEl>
                                          <p:spTgt spid="9"/>
                                        </p:tgtEl>
                                        <p:attrNameLst>
                                          <p:attrName>ppt_c</p:attrName>
                                        </p:attrNameLst>
                                      </p:cBhvr>
                                      <p:to>
                                        <a:schemeClr val="bg2"/>
                                      </p:to>
                                    </p:animClr>
                                  </p:sub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subTnLst>
                                    <p:animClr clrSpc="rgb" dir="cw">
                                      <p:cBhvr override="childStyle">
                                        <p:cTn dur="1" fill="hold" display="0" masterRel="nextClick" afterEffect="1"/>
                                        <p:tgtEl>
                                          <p:spTgt spid="10"/>
                                        </p:tgtEl>
                                        <p:attrNameLst>
                                          <p:attrName>ppt_c</p:attrName>
                                        </p:attrNameLst>
                                      </p:cBhvr>
                                      <p:to>
                                        <a:schemeClr val="bg2"/>
                                      </p:to>
                                    </p:animClr>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2883" grpId="0" build="p"/>
      <p:bldP spid="9"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bioenergy combustion drax">
            <a:extLst>
              <a:ext uri="{FF2B5EF4-FFF2-40B4-BE49-F238E27FC236}">
                <a16:creationId xmlns:a16="http://schemas.microsoft.com/office/drawing/2014/main" id="{AC051FB1-1C48-C74B-9F30-BAD38AE1EA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84" t="-568" r="13984" b="568"/>
          <a:stretch/>
        </p:blipFill>
        <p:spPr bwMode="auto">
          <a:xfrm>
            <a:off x="615532" y="3821933"/>
            <a:ext cx="2939143" cy="25534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biomass boiler">
            <a:extLst>
              <a:ext uri="{FF2B5EF4-FFF2-40B4-BE49-F238E27FC236}">
                <a16:creationId xmlns:a16="http://schemas.microsoft.com/office/drawing/2014/main" id="{C0F5F4C0-B282-6E4F-BE71-C9038C6707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532" y="881742"/>
            <a:ext cx="2939143" cy="25472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bioenergy gasification site aston">
            <a:extLst>
              <a:ext uri="{FF2B5EF4-FFF2-40B4-BE49-F238E27FC236}">
                <a16:creationId xmlns:a16="http://schemas.microsoft.com/office/drawing/2014/main" id="{092F2EDC-6E37-EB4C-AB37-C8454AC9D8D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3082" b="5259"/>
          <a:stretch/>
        </p:blipFill>
        <p:spPr bwMode="auto">
          <a:xfrm>
            <a:off x="4442113" y="881742"/>
            <a:ext cx="3104578" cy="25472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anaerobic digestion plant">
            <a:extLst>
              <a:ext uri="{FF2B5EF4-FFF2-40B4-BE49-F238E27FC236}">
                <a16:creationId xmlns:a16="http://schemas.microsoft.com/office/drawing/2014/main" id="{8D2935D0-069D-B246-86BB-07232250E7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44" r="3642" b="5259"/>
          <a:stretch/>
        </p:blipFill>
        <p:spPr bwMode="auto">
          <a:xfrm>
            <a:off x="8252775" y="881742"/>
            <a:ext cx="3323693" cy="25472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85DDE09-416F-494C-B369-8EDA7F66FA36}"/>
              </a:ext>
            </a:extLst>
          </p:cNvPr>
          <p:cNvSpPr txBox="1"/>
          <p:nvPr/>
        </p:nvSpPr>
        <p:spPr>
          <a:xfrm>
            <a:off x="8252775" y="3209692"/>
            <a:ext cx="3725865" cy="784830"/>
          </a:xfrm>
          <a:prstGeom prst="rect">
            <a:avLst/>
          </a:prstGeom>
          <a:solidFill>
            <a:schemeClr val="bg1"/>
          </a:solidFill>
        </p:spPr>
        <p:txBody>
          <a:bodyPr wrap="square" rtlCol="0">
            <a:spAutoFit/>
          </a:bodyPr>
          <a:lstStyle/>
          <a:p>
            <a:r>
              <a:rPr lang="en-GB" sz="1500" dirty="0">
                <a:solidFill>
                  <a:schemeClr val="tx1">
                    <a:lumMod val="50000"/>
                    <a:lumOff val="50000"/>
                  </a:schemeClr>
                </a:solidFill>
                <a:latin typeface="Segoe UI" panose="020B0502040204020203" pitchFamily="34" charset="0"/>
                <a:cs typeface="Segoe UI" panose="020B0502040204020203" pitchFamily="34" charset="0"/>
              </a:rPr>
              <a:t>Can be small or large scale; Can be  decentralised or part of the gas grid; Can </a:t>
            </a:r>
            <a:br>
              <a:rPr lang="en-GB" sz="1500" dirty="0">
                <a:solidFill>
                  <a:schemeClr val="tx1">
                    <a:lumMod val="50000"/>
                    <a:lumOff val="50000"/>
                  </a:schemeClr>
                </a:solidFill>
                <a:latin typeface="Segoe UI" panose="020B0502040204020203" pitchFamily="34" charset="0"/>
                <a:cs typeface="Segoe UI" panose="020B0502040204020203" pitchFamily="34" charset="0"/>
              </a:rPr>
            </a:br>
            <a:r>
              <a:rPr lang="en-GB" sz="1500" dirty="0">
                <a:solidFill>
                  <a:schemeClr val="tx1">
                    <a:lumMod val="50000"/>
                    <a:lumOff val="50000"/>
                  </a:schemeClr>
                </a:solidFill>
                <a:latin typeface="Segoe UI" panose="020B0502040204020203" pitchFamily="34" charset="0"/>
                <a:cs typeface="Segoe UI" panose="020B0502040204020203" pitchFamily="34" charset="0"/>
              </a:rPr>
              <a:t>be low-cost and high-flexible technology</a:t>
            </a:r>
          </a:p>
        </p:txBody>
      </p:sp>
      <p:sp>
        <p:nvSpPr>
          <p:cNvPr id="9" name="TextBox 8">
            <a:extLst>
              <a:ext uri="{FF2B5EF4-FFF2-40B4-BE49-F238E27FC236}">
                <a16:creationId xmlns:a16="http://schemas.microsoft.com/office/drawing/2014/main" id="{0C367681-4166-2A4F-95E1-437E1A519C3A}"/>
              </a:ext>
            </a:extLst>
          </p:cNvPr>
          <p:cNvSpPr txBox="1"/>
          <p:nvPr/>
        </p:nvSpPr>
        <p:spPr>
          <a:xfrm>
            <a:off x="551562" y="3309897"/>
            <a:ext cx="3003113" cy="784830"/>
          </a:xfrm>
          <a:prstGeom prst="rect">
            <a:avLst/>
          </a:prstGeom>
          <a:solidFill>
            <a:schemeClr val="bg1"/>
          </a:solidFill>
        </p:spPr>
        <p:txBody>
          <a:bodyPr wrap="square" rtlCol="0">
            <a:spAutoFit/>
          </a:bodyPr>
          <a:lstStyle/>
          <a:p>
            <a:r>
              <a:rPr lang="en-GB" sz="1500" dirty="0">
                <a:solidFill>
                  <a:schemeClr val="tx1">
                    <a:lumMod val="50000"/>
                    <a:lumOff val="50000"/>
                  </a:schemeClr>
                </a:solidFill>
                <a:latin typeface="Segoe UI" panose="020B0502040204020203" pitchFamily="34" charset="0"/>
                <a:cs typeface="Segoe UI" panose="020B0502040204020203" pitchFamily="34" charset="0"/>
              </a:rPr>
              <a:t>Can be done at micro-scale or large scale; Requires high investment cost</a:t>
            </a:r>
          </a:p>
        </p:txBody>
      </p:sp>
      <p:sp>
        <p:nvSpPr>
          <p:cNvPr id="10" name="Title 1">
            <a:extLst>
              <a:ext uri="{FF2B5EF4-FFF2-40B4-BE49-F238E27FC236}">
                <a16:creationId xmlns:a16="http://schemas.microsoft.com/office/drawing/2014/main" id="{1B087A2C-91A3-4E44-B413-CFE56C39EAFE}"/>
              </a:ext>
            </a:extLst>
          </p:cNvPr>
          <p:cNvSpPr>
            <a:spLocks noGrp="1"/>
          </p:cNvSpPr>
          <p:nvPr>
            <p:ph type="title"/>
          </p:nvPr>
        </p:nvSpPr>
        <p:spPr>
          <a:xfrm>
            <a:off x="654840" y="0"/>
            <a:ext cx="2860524" cy="1325563"/>
          </a:xfrm>
        </p:spPr>
        <p:txBody>
          <a:bodyPr>
            <a:normAutofit/>
          </a:bodyPr>
          <a:lstStyle/>
          <a:p>
            <a:pPr algn="ctr"/>
            <a:r>
              <a:rPr lang="en-GB" sz="2400" dirty="0"/>
              <a:t>Combustion</a:t>
            </a:r>
          </a:p>
        </p:txBody>
      </p:sp>
      <p:sp>
        <p:nvSpPr>
          <p:cNvPr id="11" name="Title 1">
            <a:extLst>
              <a:ext uri="{FF2B5EF4-FFF2-40B4-BE49-F238E27FC236}">
                <a16:creationId xmlns:a16="http://schemas.microsoft.com/office/drawing/2014/main" id="{05EB0DD9-45DE-BC47-9E8F-37CEEB5D7C1F}"/>
              </a:ext>
            </a:extLst>
          </p:cNvPr>
          <p:cNvSpPr txBox="1">
            <a:spLocks/>
          </p:cNvSpPr>
          <p:nvPr/>
        </p:nvSpPr>
        <p:spPr>
          <a:xfrm>
            <a:off x="4564140" y="20138"/>
            <a:ext cx="28605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Segoe UI" panose="020B0502040204020203" pitchFamily="34" charset="0"/>
                <a:ea typeface="+mj-ea"/>
                <a:cs typeface="Segoe UI" panose="020B0502040204020203" pitchFamily="34" charset="0"/>
              </a:defRPr>
            </a:lvl1pPr>
          </a:lstStyle>
          <a:p>
            <a:pPr algn="ctr"/>
            <a:r>
              <a:rPr lang="en-GB" sz="2400" dirty="0"/>
              <a:t>Gasification</a:t>
            </a:r>
          </a:p>
        </p:txBody>
      </p:sp>
      <p:sp>
        <p:nvSpPr>
          <p:cNvPr id="12" name="Title 1">
            <a:extLst>
              <a:ext uri="{FF2B5EF4-FFF2-40B4-BE49-F238E27FC236}">
                <a16:creationId xmlns:a16="http://schemas.microsoft.com/office/drawing/2014/main" id="{87A4E9AC-0009-C246-9738-A72588F6A8FA}"/>
              </a:ext>
            </a:extLst>
          </p:cNvPr>
          <p:cNvSpPr txBox="1">
            <a:spLocks/>
          </p:cNvSpPr>
          <p:nvPr/>
        </p:nvSpPr>
        <p:spPr>
          <a:xfrm>
            <a:off x="8189419" y="20137"/>
            <a:ext cx="35124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Segoe UI" panose="020B0502040204020203" pitchFamily="34" charset="0"/>
                <a:ea typeface="+mj-ea"/>
                <a:cs typeface="Segoe UI" panose="020B0502040204020203" pitchFamily="34" charset="0"/>
              </a:defRPr>
            </a:lvl1pPr>
          </a:lstStyle>
          <a:p>
            <a:pPr algn="ctr"/>
            <a:r>
              <a:rPr lang="en-GB" sz="2400" dirty="0"/>
              <a:t>Anaerobic digestion</a:t>
            </a:r>
          </a:p>
        </p:txBody>
      </p:sp>
      <p:sp>
        <p:nvSpPr>
          <p:cNvPr id="13" name="TextBox 12">
            <a:extLst>
              <a:ext uri="{FF2B5EF4-FFF2-40B4-BE49-F238E27FC236}">
                <a16:creationId xmlns:a16="http://schemas.microsoft.com/office/drawing/2014/main" id="{330E7490-0BAD-4C45-A42D-7A8FF1C5A99C}"/>
              </a:ext>
            </a:extLst>
          </p:cNvPr>
          <p:cNvSpPr txBox="1"/>
          <p:nvPr/>
        </p:nvSpPr>
        <p:spPr>
          <a:xfrm>
            <a:off x="4378144" y="3209692"/>
            <a:ext cx="3168547" cy="784830"/>
          </a:xfrm>
          <a:prstGeom prst="rect">
            <a:avLst/>
          </a:prstGeom>
          <a:solidFill>
            <a:schemeClr val="bg1"/>
          </a:solidFill>
        </p:spPr>
        <p:txBody>
          <a:bodyPr wrap="square" rtlCol="0">
            <a:spAutoFit/>
          </a:bodyPr>
          <a:lstStyle/>
          <a:p>
            <a:r>
              <a:rPr lang="en-GB" sz="1500" dirty="0">
                <a:solidFill>
                  <a:schemeClr val="tx1">
                    <a:lumMod val="50000"/>
                    <a:lumOff val="50000"/>
                  </a:schemeClr>
                </a:solidFill>
                <a:latin typeface="Segoe UI" panose="020B0502040204020203" pitchFamily="34" charset="0"/>
                <a:cs typeface="Segoe UI" panose="020B0502040204020203" pitchFamily="34" charset="0"/>
              </a:rPr>
              <a:t>Can be done at small- or medium- scale; Power generation can be decentralised or part of the grid</a:t>
            </a:r>
          </a:p>
        </p:txBody>
      </p:sp>
      <p:grpSp>
        <p:nvGrpSpPr>
          <p:cNvPr id="14" name="Group 13">
            <a:extLst>
              <a:ext uri="{FF2B5EF4-FFF2-40B4-BE49-F238E27FC236}">
                <a16:creationId xmlns:a16="http://schemas.microsoft.com/office/drawing/2014/main" id="{E4395EEC-98A2-394F-AEA7-447A02421CAA}"/>
              </a:ext>
            </a:extLst>
          </p:cNvPr>
          <p:cNvGrpSpPr/>
          <p:nvPr/>
        </p:nvGrpSpPr>
        <p:grpSpPr>
          <a:xfrm>
            <a:off x="8252774" y="4094727"/>
            <a:ext cx="3323693" cy="2280702"/>
            <a:chOff x="4654160" y="1028700"/>
            <a:chExt cx="3323693" cy="2280702"/>
          </a:xfrm>
        </p:grpSpPr>
        <p:pic>
          <p:nvPicPr>
            <p:cNvPr id="15" name="Picture 14">
              <a:extLst>
                <a:ext uri="{FF2B5EF4-FFF2-40B4-BE49-F238E27FC236}">
                  <a16:creationId xmlns:a16="http://schemas.microsoft.com/office/drawing/2014/main" id="{915941E7-2123-5049-9F61-EDA492B30CFB}"/>
                </a:ext>
              </a:extLst>
            </p:cNvPr>
            <p:cNvPicPr>
              <a:picLocks noChangeAspect="1"/>
            </p:cNvPicPr>
            <p:nvPr/>
          </p:nvPicPr>
          <p:blipFill rotWithShape="1">
            <a:blip r:embed="rId6"/>
            <a:srcRect l="-1" t="-529" r="2333"/>
            <a:stretch/>
          </p:blipFill>
          <p:spPr>
            <a:xfrm>
              <a:off x="4654160" y="1028700"/>
              <a:ext cx="3323693" cy="2280702"/>
            </a:xfrm>
            <a:prstGeom prst="rect">
              <a:avLst/>
            </a:prstGeom>
          </p:spPr>
        </p:pic>
        <p:sp>
          <p:nvSpPr>
            <p:cNvPr id="16" name="TextBox 15">
              <a:extLst>
                <a:ext uri="{FF2B5EF4-FFF2-40B4-BE49-F238E27FC236}">
                  <a16:creationId xmlns:a16="http://schemas.microsoft.com/office/drawing/2014/main" id="{CB76BED2-1FF0-724A-BBF2-1D0216C3AEB9}"/>
                </a:ext>
              </a:extLst>
            </p:cNvPr>
            <p:cNvSpPr txBox="1"/>
            <p:nvPr/>
          </p:nvSpPr>
          <p:spPr>
            <a:xfrm>
              <a:off x="7087866" y="3019667"/>
              <a:ext cx="889987" cy="184666"/>
            </a:xfrm>
            <a:prstGeom prst="rect">
              <a:avLst/>
            </a:prstGeom>
            <a:noFill/>
          </p:spPr>
          <p:txBody>
            <a:bodyPr wrap="none" rtlCol="0">
              <a:spAutoFit/>
            </a:bodyPr>
            <a:lstStyle/>
            <a:p>
              <a:pPr algn="r"/>
              <a:r>
                <a:rPr lang="en-GB" sz="600" dirty="0">
                  <a:solidFill>
                    <a:schemeClr val="bg1"/>
                  </a:solidFill>
                  <a:latin typeface="Segoe UI" panose="020B0502040204020203" pitchFamily="34" charset="0"/>
                  <a:cs typeface="Segoe UI" panose="020B0502040204020203" pitchFamily="34" charset="0"/>
                </a:rPr>
                <a:t>Source: </a:t>
              </a:r>
              <a:r>
                <a:rPr lang="en-GB" sz="600" dirty="0" err="1">
                  <a:solidFill>
                    <a:schemeClr val="bg1"/>
                  </a:solidFill>
                  <a:latin typeface="Segoe UI" panose="020B0502040204020203" pitchFamily="34" charset="0"/>
                  <a:cs typeface="Segoe UI" panose="020B0502040204020203" pitchFamily="34" charset="0"/>
                </a:rPr>
                <a:t>Chinagate.cn</a:t>
              </a:r>
              <a:endParaRPr lang="en-GB" sz="600" dirty="0">
                <a:solidFill>
                  <a:schemeClr val="bg1"/>
                </a:solidFill>
                <a:latin typeface="Segoe UI" panose="020B0502040204020203" pitchFamily="34" charset="0"/>
                <a:cs typeface="Segoe UI" panose="020B0502040204020203" pitchFamily="34" charset="0"/>
              </a:endParaRPr>
            </a:p>
          </p:txBody>
        </p:sp>
      </p:grpSp>
      <p:grpSp>
        <p:nvGrpSpPr>
          <p:cNvPr id="17" name="Group 16">
            <a:extLst>
              <a:ext uri="{FF2B5EF4-FFF2-40B4-BE49-F238E27FC236}">
                <a16:creationId xmlns:a16="http://schemas.microsoft.com/office/drawing/2014/main" id="{86C91CD5-1A72-9B43-B835-F637B28ED9E0}"/>
              </a:ext>
            </a:extLst>
          </p:cNvPr>
          <p:cNvGrpSpPr/>
          <p:nvPr/>
        </p:nvGrpSpPr>
        <p:grpSpPr>
          <a:xfrm>
            <a:off x="4440862" y="4094727"/>
            <a:ext cx="3105829" cy="2536038"/>
            <a:chOff x="370082" y="781582"/>
            <a:chExt cx="3361747" cy="2745004"/>
          </a:xfrm>
        </p:grpSpPr>
        <p:pic>
          <p:nvPicPr>
            <p:cNvPr id="18" name="Picture 17">
              <a:extLst>
                <a:ext uri="{FF2B5EF4-FFF2-40B4-BE49-F238E27FC236}">
                  <a16:creationId xmlns:a16="http://schemas.microsoft.com/office/drawing/2014/main" id="{34952964-5B3D-2B4E-8862-EAAB5DC6D5DC}"/>
                </a:ext>
              </a:extLst>
            </p:cNvPr>
            <p:cNvPicPr>
              <a:picLocks noChangeAspect="1"/>
            </p:cNvPicPr>
            <p:nvPr/>
          </p:nvPicPr>
          <p:blipFill rotWithShape="1">
            <a:blip r:embed="rId7"/>
            <a:srcRect l="7726" t="9299" r="5983" b="6050"/>
            <a:stretch/>
          </p:blipFill>
          <p:spPr>
            <a:xfrm>
              <a:off x="370082" y="781582"/>
              <a:ext cx="3361747" cy="2468629"/>
            </a:xfrm>
            <a:prstGeom prst="rect">
              <a:avLst/>
            </a:prstGeom>
          </p:spPr>
        </p:pic>
        <p:sp>
          <p:nvSpPr>
            <p:cNvPr id="19" name="TextBox 18">
              <a:extLst>
                <a:ext uri="{FF2B5EF4-FFF2-40B4-BE49-F238E27FC236}">
                  <a16:creationId xmlns:a16="http://schemas.microsoft.com/office/drawing/2014/main" id="{D6303B27-62F7-4D48-A3CE-A38DF9C17095}"/>
                </a:ext>
              </a:extLst>
            </p:cNvPr>
            <p:cNvSpPr txBox="1"/>
            <p:nvPr/>
          </p:nvSpPr>
          <p:spPr>
            <a:xfrm>
              <a:off x="2427227" y="3326704"/>
              <a:ext cx="1209706" cy="199882"/>
            </a:xfrm>
            <a:prstGeom prst="rect">
              <a:avLst/>
            </a:prstGeom>
            <a:noFill/>
          </p:spPr>
          <p:txBody>
            <a:bodyPr wrap="none" rtlCol="0">
              <a:spAutoFit/>
            </a:bodyPr>
            <a:lstStyle/>
            <a:p>
              <a:pPr algn="r"/>
              <a:r>
                <a:rPr lang="en-GB" sz="600" dirty="0">
                  <a:solidFill>
                    <a:schemeClr val="bg1"/>
                  </a:solidFill>
                  <a:latin typeface="Segoe UI" panose="020B0502040204020203" pitchFamily="34" charset="0"/>
                  <a:cs typeface="Segoe UI" panose="020B0502040204020203" pitchFamily="34" charset="0"/>
                </a:rPr>
                <a:t>Source: Husk Power System</a:t>
              </a:r>
            </a:p>
          </p:txBody>
        </p:sp>
      </p:grpSp>
    </p:spTree>
    <p:extLst>
      <p:ext uri="{BB962C8B-B14F-4D97-AF65-F5344CB8AC3E}">
        <p14:creationId xmlns:p14="http://schemas.microsoft.com/office/powerpoint/2010/main" val="396924752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1113-BDCF-A844-87EB-CAA0B52013EC}"/>
              </a:ext>
            </a:extLst>
          </p:cNvPr>
          <p:cNvSpPr>
            <a:spLocks noGrp="1"/>
          </p:cNvSpPr>
          <p:nvPr>
            <p:ph type="title"/>
          </p:nvPr>
        </p:nvSpPr>
        <p:spPr>
          <a:xfrm>
            <a:off x="838200" y="1712662"/>
            <a:ext cx="7343274" cy="1325563"/>
          </a:xfrm>
        </p:spPr>
        <p:txBody>
          <a:bodyPr>
            <a:normAutofit/>
          </a:bodyPr>
          <a:lstStyle/>
          <a:p>
            <a:r>
              <a:rPr lang="en-GB" sz="2800" b="1" dirty="0"/>
              <a:t>Question</a:t>
            </a:r>
          </a:p>
        </p:txBody>
      </p:sp>
      <p:sp>
        <p:nvSpPr>
          <p:cNvPr id="3" name="Content Placeholder 2">
            <a:extLst>
              <a:ext uri="{FF2B5EF4-FFF2-40B4-BE49-F238E27FC236}">
                <a16:creationId xmlns:a16="http://schemas.microsoft.com/office/drawing/2014/main" id="{AEFC04FD-2C27-384E-8BF6-988EA69D8A47}"/>
              </a:ext>
            </a:extLst>
          </p:cNvPr>
          <p:cNvSpPr>
            <a:spLocks noGrp="1"/>
          </p:cNvSpPr>
          <p:nvPr>
            <p:ph idx="1"/>
          </p:nvPr>
        </p:nvSpPr>
        <p:spPr>
          <a:xfrm>
            <a:off x="838200" y="2685299"/>
            <a:ext cx="8415528" cy="3491663"/>
          </a:xfrm>
        </p:spPr>
        <p:txBody>
          <a:bodyPr>
            <a:normAutofit/>
          </a:bodyPr>
          <a:lstStyle/>
          <a:p>
            <a:pPr marL="0" indent="0">
              <a:buNone/>
            </a:pPr>
            <a:r>
              <a:rPr lang="en-GB" sz="3400" dirty="0">
                <a:solidFill>
                  <a:schemeClr val="tx1">
                    <a:lumMod val="50000"/>
                    <a:lumOff val="50000"/>
                  </a:schemeClr>
                </a:solidFill>
              </a:rPr>
              <a:t>What percentage of </a:t>
            </a:r>
            <a:r>
              <a:rPr lang="en-GB" sz="3400" b="1" dirty="0">
                <a:solidFill>
                  <a:schemeClr val="tx1">
                    <a:lumMod val="50000"/>
                    <a:lumOff val="50000"/>
                  </a:schemeClr>
                </a:solidFill>
              </a:rPr>
              <a:t>global </a:t>
            </a:r>
            <a:r>
              <a:rPr lang="en-GB" sz="3400" dirty="0">
                <a:solidFill>
                  <a:schemeClr val="tx1">
                    <a:lumMod val="50000"/>
                    <a:lumOff val="50000"/>
                  </a:schemeClr>
                </a:solidFill>
              </a:rPr>
              <a:t>primary</a:t>
            </a:r>
            <a:r>
              <a:rPr lang="en-GB" sz="3400" b="1" dirty="0">
                <a:solidFill>
                  <a:schemeClr val="tx1">
                    <a:lumMod val="50000"/>
                    <a:lumOff val="50000"/>
                  </a:schemeClr>
                </a:solidFill>
              </a:rPr>
              <a:t> </a:t>
            </a:r>
            <a:r>
              <a:rPr lang="en-GB" sz="3400" dirty="0">
                <a:solidFill>
                  <a:schemeClr val="tx1">
                    <a:lumMod val="50000"/>
                    <a:lumOff val="50000"/>
                  </a:schemeClr>
                </a:solidFill>
              </a:rPr>
              <a:t>energy supply comes from </a:t>
            </a:r>
            <a:r>
              <a:rPr lang="en-GB" sz="3400" b="1" dirty="0">
                <a:solidFill>
                  <a:schemeClr val="tx1">
                    <a:lumMod val="50000"/>
                    <a:lumOff val="50000"/>
                  </a:schemeClr>
                </a:solidFill>
              </a:rPr>
              <a:t>bioenergy</a:t>
            </a:r>
            <a:r>
              <a:rPr lang="en-GB" sz="3400" dirty="0">
                <a:solidFill>
                  <a:schemeClr val="tx1">
                    <a:lumMod val="50000"/>
                    <a:lumOff val="50000"/>
                  </a:schemeClr>
                </a:solidFill>
              </a:rPr>
              <a:t>?</a:t>
            </a:r>
          </a:p>
        </p:txBody>
      </p:sp>
    </p:spTree>
    <p:extLst>
      <p:ext uri="{BB962C8B-B14F-4D97-AF65-F5344CB8AC3E}">
        <p14:creationId xmlns:p14="http://schemas.microsoft.com/office/powerpoint/2010/main" val="33222193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56" y="1584324"/>
            <a:ext cx="3638657" cy="3404228"/>
          </a:xfrm>
          <a:ln w="76200">
            <a:noFill/>
          </a:ln>
        </p:spPr>
        <p:txBody>
          <a:bodyPr vert="horz" lIns="91440" tIns="45720" rIns="91440" bIns="45720" rtlCol="0" anchor="ctr">
            <a:noAutofit/>
          </a:bodyPr>
          <a:lstStyle/>
          <a:p>
            <a:pPr marL="190500"/>
            <a:r>
              <a:rPr lang="en-GB" sz="3200" dirty="0">
                <a:solidFill>
                  <a:schemeClr val="tx1">
                    <a:lumMod val="50000"/>
                    <a:lumOff val="50000"/>
                  </a:schemeClr>
                </a:solidFill>
              </a:rPr>
              <a:t>Bioenergy makes up </a:t>
            </a:r>
            <a:r>
              <a:rPr lang="en-GB" sz="3200" b="1" dirty="0"/>
              <a:t>9.4% </a:t>
            </a:r>
            <a:r>
              <a:rPr lang="en-GB" sz="3200" dirty="0">
                <a:solidFill>
                  <a:schemeClr val="tx1">
                    <a:lumMod val="50000"/>
                    <a:lumOff val="50000"/>
                  </a:schemeClr>
                </a:solidFill>
              </a:rPr>
              <a:t>of the world’s primary energy supply</a:t>
            </a:r>
          </a:p>
        </p:txBody>
      </p:sp>
      <p:sp>
        <p:nvSpPr>
          <p:cNvPr id="3" name="Content Placeholder 2"/>
          <p:cNvSpPr>
            <a:spLocks noGrp="1"/>
          </p:cNvSpPr>
          <p:nvPr>
            <p:ph idx="1"/>
          </p:nvPr>
        </p:nvSpPr>
        <p:spPr>
          <a:xfrm>
            <a:off x="5191238" y="5282589"/>
            <a:ext cx="6525127" cy="1325563"/>
          </a:xfrm>
        </p:spPr>
        <p:txBody>
          <a:bodyPr>
            <a:normAutofit/>
          </a:bodyPr>
          <a:lstStyle/>
          <a:p>
            <a:pPr marL="0" indent="0" algn="ctr">
              <a:buNone/>
            </a:pPr>
            <a:r>
              <a:rPr lang="en-GB" sz="1500" dirty="0"/>
              <a:t>Fuel share in world total primary energy supply (2015)</a:t>
            </a:r>
          </a:p>
        </p:txBody>
      </p:sp>
      <p:pic>
        <p:nvPicPr>
          <p:cNvPr id="6147" name="Picture 3"/>
          <p:cNvPicPr>
            <a:picLocks noChangeAspect="1" noChangeArrowheads="1"/>
          </p:cNvPicPr>
          <p:nvPr/>
        </p:nvPicPr>
        <p:blipFill rotWithShape="1">
          <a:blip r:embed="rId3"/>
          <a:srcRect l="1816"/>
          <a:stretch/>
        </p:blipFill>
        <p:spPr bwMode="auto">
          <a:xfrm>
            <a:off x="4616976" y="880114"/>
            <a:ext cx="7575024" cy="44024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79957" y="5485204"/>
            <a:ext cx="1236236" cy="250710"/>
          </a:xfrm>
          <a:prstGeom prst="rect">
            <a:avLst/>
          </a:prstGeom>
          <a:noFill/>
        </p:spPr>
        <p:txBody>
          <a:bodyPr wrap="none" rtlCol="0">
            <a:spAutoFit/>
          </a:bodyPr>
          <a:lstStyle/>
          <a:p>
            <a:r>
              <a:rPr lang="en-GB" sz="1029" dirty="0">
                <a:solidFill>
                  <a:schemeClr val="tx1">
                    <a:lumMod val="50000"/>
                    <a:lumOff val="50000"/>
                  </a:schemeClr>
                </a:solidFill>
                <a:latin typeface="Segoe UI" panose="020B0502040204020203" pitchFamily="34" charset="0"/>
                <a:cs typeface="Segoe UI" panose="020B0502040204020203" pitchFamily="34" charset="0"/>
              </a:rPr>
              <a:t>Source: IEA (2017)</a:t>
            </a:r>
          </a:p>
        </p:txBody>
      </p:sp>
    </p:spTree>
    <p:extLst>
      <p:ext uri="{BB962C8B-B14F-4D97-AF65-F5344CB8AC3E}">
        <p14:creationId xmlns:p14="http://schemas.microsoft.com/office/powerpoint/2010/main" val="11842129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1885" y="1134211"/>
            <a:ext cx="3638657" cy="4398226"/>
          </a:xfrm>
          <a:ln w="76200">
            <a:noFill/>
          </a:ln>
        </p:spPr>
        <p:txBody>
          <a:bodyPr>
            <a:noAutofit/>
          </a:bodyPr>
          <a:lstStyle/>
          <a:p>
            <a:pPr marL="190500"/>
            <a:r>
              <a:rPr lang="en-GB" sz="3200" b="1" dirty="0">
                <a:solidFill>
                  <a:schemeClr val="tx1">
                    <a:lumMod val="50000"/>
                    <a:lumOff val="50000"/>
                  </a:schemeClr>
                </a:solidFill>
              </a:rPr>
              <a:t>63.7% </a:t>
            </a:r>
            <a:r>
              <a:rPr lang="en-GB" sz="3200" dirty="0">
                <a:solidFill>
                  <a:schemeClr val="tx1">
                    <a:lumMod val="50000"/>
                    <a:lumOff val="50000"/>
                  </a:schemeClr>
                </a:solidFill>
              </a:rPr>
              <a:t>of renewable energy</a:t>
            </a:r>
            <a:r>
              <a:rPr lang="en-GB" sz="3200" b="1" dirty="0">
                <a:solidFill>
                  <a:schemeClr val="tx1">
                    <a:lumMod val="50000"/>
                    <a:lumOff val="50000"/>
                  </a:schemeClr>
                </a:solidFill>
              </a:rPr>
              <a:t> comes from solid biofuels </a:t>
            </a:r>
            <a:r>
              <a:rPr lang="en-GB" sz="3200" dirty="0">
                <a:solidFill>
                  <a:schemeClr val="tx1">
                    <a:lumMod val="50000"/>
                    <a:lumOff val="50000"/>
                  </a:schemeClr>
                </a:solidFill>
              </a:rPr>
              <a:t>for traditional bioenergy uses</a:t>
            </a:r>
            <a:br>
              <a:rPr lang="en-GB" sz="3200" dirty="0">
                <a:solidFill>
                  <a:schemeClr val="tx1">
                    <a:lumMod val="50000"/>
                    <a:lumOff val="50000"/>
                  </a:schemeClr>
                </a:solidFill>
              </a:rPr>
            </a:br>
            <a:r>
              <a:rPr lang="en-GB" sz="2000" dirty="0">
                <a:solidFill>
                  <a:schemeClr val="tx1">
                    <a:lumMod val="50000"/>
                    <a:lumOff val="50000"/>
                  </a:schemeClr>
                </a:solidFill>
              </a:rPr>
              <a:t>(e.g., use of firewood for heating and cooking)</a:t>
            </a:r>
            <a:endParaRPr lang="en-GB" sz="3200" dirty="0">
              <a:solidFill>
                <a:schemeClr val="tx1">
                  <a:lumMod val="50000"/>
                  <a:lumOff val="50000"/>
                </a:schemeClr>
              </a:solidFill>
            </a:endParaRPr>
          </a:p>
        </p:txBody>
      </p:sp>
      <p:sp>
        <p:nvSpPr>
          <p:cNvPr id="3" name="Content Placeholder 2"/>
          <p:cNvSpPr>
            <a:spLocks noGrp="1"/>
          </p:cNvSpPr>
          <p:nvPr>
            <p:ph idx="1"/>
          </p:nvPr>
        </p:nvSpPr>
        <p:spPr>
          <a:xfrm>
            <a:off x="1286547" y="5532437"/>
            <a:ext cx="6525127" cy="1325563"/>
          </a:xfrm>
        </p:spPr>
        <p:txBody>
          <a:bodyPr>
            <a:normAutofit/>
          </a:bodyPr>
          <a:lstStyle/>
          <a:p>
            <a:pPr marL="0" indent="0" algn="ctr">
              <a:buNone/>
            </a:pPr>
            <a:r>
              <a:rPr lang="en-GB" sz="1500" dirty="0"/>
              <a:t>Product share in world renewable energy supply (2015)</a:t>
            </a:r>
          </a:p>
        </p:txBody>
      </p:sp>
      <p:sp>
        <p:nvSpPr>
          <p:cNvPr id="4" name="TextBox 3"/>
          <p:cNvSpPr txBox="1"/>
          <p:nvPr/>
        </p:nvSpPr>
        <p:spPr>
          <a:xfrm>
            <a:off x="2138235" y="5760902"/>
            <a:ext cx="1236236" cy="250710"/>
          </a:xfrm>
          <a:prstGeom prst="rect">
            <a:avLst/>
          </a:prstGeom>
          <a:noFill/>
        </p:spPr>
        <p:txBody>
          <a:bodyPr wrap="none" rtlCol="0">
            <a:spAutoFit/>
          </a:bodyPr>
          <a:lstStyle/>
          <a:p>
            <a:r>
              <a:rPr lang="en-GB" sz="1029" dirty="0">
                <a:solidFill>
                  <a:schemeClr val="tx1">
                    <a:lumMod val="50000"/>
                    <a:lumOff val="50000"/>
                  </a:schemeClr>
                </a:solidFill>
                <a:latin typeface="Segoe UI" panose="020B0502040204020203" pitchFamily="34" charset="0"/>
                <a:cs typeface="Segoe UI" panose="020B0502040204020203" pitchFamily="34" charset="0"/>
              </a:rPr>
              <a:t>Source: IEA (2017)</a:t>
            </a:r>
          </a:p>
        </p:txBody>
      </p:sp>
      <p:pic>
        <p:nvPicPr>
          <p:cNvPr id="6" name="Picture 2">
            <a:extLst>
              <a:ext uri="{FF2B5EF4-FFF2-40B4-BE49-F238E27FC236}">
                <a16:creationId xmlns:a16="http://schemas.microsoft.com/office/drawing/2014/main" id="{234E8B6A-E2F6-B545-8167-A2B8E4554AA7}"/>
              </a:ext>
            </a:extLst>
          </p:cNvPr>
          <p:cNvPicPr>
            <a:picLocks noChangeAspect="1" noChangeArrowheads="1"/>
          </p:cNvPicPr>
          <p:nvPr/>
        </p:nvPicPr>
        <p:blipFill>
          <a:blip r:embed="rId3"/>
          <a:srcRect/>
          <a:stretch>
            <a:fillRect/>
          </a:stretch>
        </p:blipFill>
        <p:spPr bwMode="auto">
          <a:xfrm>
            <a:off x="671458" y="1134211"/>
            <a:ext cx="7140216" cy="4398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61487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3" name="TextBox 2"/>
          <p:cNvSpPr txBox="1"/>
          <p:nvPr/>
        </p:nvSpPr>
        <p:spPr>
          <a:xfrm>
            <a:off x="7122696" y="-368968"/>
            <a:ext cx="184731" cy="369332"/>
          </a:xfrm>
          <a:prstGeom prst="rect">
            <a:avLst/>
          </a:prstGeom>
          <a:noFill/>
        </p:spPr>
        <p:txBody>
          <a:bodyPr wrap="none" rtlCol="0">
            <a:spAutoFit/>
          </a:bodyPr>
          <a:lstStyle/>
          <a:p>
            <a:endParaRPr lang="en-GB" dirty="0"/>
          </a:p>
        </p:txBody>
      </p:sp>
      <p:grpSp>
        <p:nvGrpSpPr>
          <p:cNvPr id="5" name="Group 4"/>
          <p:cNvGrpSpPr/>
          <p:nvPr/>
        </p:nvGrpSpPr>
        <p:grpSpPr>
          <a:xfrm>
            <a:off x="5498472" y="2205461"/>
            <a:ext cx="5846185" cy="2112072"/>
            <a:chOff x="3297815" y="2187173"/>
            <a:chExt cx="5846185" cy="2112072"/>
          </a:xfrm>
        </p:grpSpPr>
        <p:grpSp>
          <p:nvGrpSpPr>
            <p:cNvPr id="11" name="Group 10"/>
            <p:cNvGrpSpPr/>
            <p:nvPr/>
          </p:nvGrpSpPr>
          <p:grpSpPr>
            <a:xfrm>
              <a:off x="3297815" y="2187173"/>
              <a:ext cx="5846185" cy="1773518"/>
              <a:chOff x="4575259" y="2932911"/>
              <a:chExt cx="4568740" cy="1918958"/>
            </a:xfrm>
          </p:grpSpPr>
          <p:sp>
            <p:nvSpPr>
              <p:cNvPr id="12" name="Rectangle 11"/>
              <p:cNvSpPr/>
              <p:nvPr/>
            </p:nvSpPr>
            <p:spPr>
              <a:xfrm>
                <a:off x="4956722" y="2932911"/>
                <a:ext cx="4187277" cy="1918958"/>
              </a:xfrm>
              <a:prstGeom prst="rect">
                <a:avLst/>
              </a:prstGeom>
              <a:solidFill>
                <a:schemeClr val="bg1">
                  <a:lumMod val="75000"/>
                  <a:alpha val="3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75749" tIns="37874" rIns="75749" bIns="37874" rtlCol="0" anchor="ctr"/>
              <a:lstStyle/>
              <a:p>
                <a:pPr algn="ctr"/>
                <a:endParaRPr lang="en-GB"/>
              </a:p>
            </p:txBody>
          </p:sp>
          <p:sp>
            <p:nvSpPr>
              <p:cNvPr id="13" name="Rectangle 12"/>
              <p:cNvSpPr/>
              <p:nvPr/>
            </p:nvSpPr>
            <p:spPr>
              <a:xfrm>
                <a:off x="4575259" y="3083974"/>
                <a:ext cx="4260680" cy="1631780"/>
              </a:xfrm>
              <a:prstGeom prst="rect">
                <a:avLst/>
              </a:prstGeom>
            </p:spPr>
            <p:txBody>
              <a:bodyPr wrap="square">
                <a:spAutoFit/>
              </a:bodyPr>
              <a:lstStyle/>
              <a:p>
                <a:pPr algn="r"/>
                <a:r>
                  <a:rPr lang="en-US" sz="3600" b="1" dirty="0">
                    <a:solidFill>
                      <a:schemeClr val="tx1">
                        <a:lumMod val="75000"/>
                        <a:lumOff val="25000"/>
                      </a:schemeClr>
                    </a:solidFill>
                    <a:latin typeface="Segoe UI" charset="0"/>
                    <a:ea typeface="Segoe UI" charset="0"/>
                    <a:cs typeface="Segoe UI" charset="0"/>
                  </a:rPr>
                  <a:t> </a:t>
                </a:r>
                <a:r>
                  <a:rPr lang="en-US" sz="3600" b="1" dirty="0">
                    <a:solidFill>
                      <a:schemeClr val="bg1"/>
                    </a:solidFill>
                    <a:latin typeface="Segoe UI" charset="0"/>
                    <a:ea typeface="Segoe UI" charset="0"/>
                    <a:cs typeface="Segoe UI" charset="0"/>
                  </a:rPr>
                  <a:t>2.3 billion people </a:t>
                </a:r>
              </a:p>
              <a:p>
                <a:pPr algn="r"/>
                <a:r>
                  <a:rPr lang="en-US" sz="2800" dirty="0">
                    <a:solidFill>
                      <a:schemeClr val="bg1"/>
                    </a:solidFill>
                    <a:latin typeface="Segoe UI" charset="0"/>
                    <a:ea typeface="Segoe UI" charset="0"/>
                    <a:cs typeface="Segoe UI" charset="0"/>
                  </a:rPr>
                  <a:t>continue to use </a:t>
                </a:r>
                <a:r>
                  <a:rPr lang="en-US" sz="2800" b="1" dirty="0">
                    <a:solidFill>
                      <a:schemeClr val="bg1"/>
                    </a:solidFill>
                    <a:latin typeface="Segoe UI" charset="0"/>
                    <a:ea typeface="Segoe UI" charset="0"/>
                    <a:cs typeface="Segoe UI" charset="0"/>
                  </a:rPr>
                  <a:t>traditional biomass for cooking </a:t>
                </a:r>
              </a:p>
            </p:txBody>
          </p:sp>
        </p:grpSp>
        <p:sp>
          <p:nvSpPr>
            <p:cNvPr id="18" name="Rectangle 17"/>
            <p:cNvSpPr/>
            <p:nvPr/>
          </p:nvSpPr>
          <p:spPr>
            <a:xfrm>
              <a:off x="7597310" y="3960691"/>
              <a:ext cx="1152495" cy="338554"/>
            </a:xfrm>
            <a:prstGeom prst="rect">
              <a:avLst/>
            </a:prstGeom>
          </p:spPr>
          <p:txBody>
            <a:bodyPr wrap="none">
              <a:spAutoFit/>
            </a:bodyPr>
            <a:lstStyle/>
            <a:p>
              <a:r>
                <a:rPr lang="en-US" sz="1600" dirty="0">
                  <a:solidFill>
                    <a:schemeClr val="bg1"/>
                  </a:solidFill>
                  <a:latin typeface="Segoe UI" charset="0"/>
                  <a:ea typeface="Segoe UI" charset="0"/>
                  <a:cs typeface="Segoe UI" charset="0"/>
                </a:rPr>
                <a:t>(IEA, 2015)</a:t>
              </a:r>
            </a:p>
          </p:txBody>
        </p:sp>
      </p:grpSp>
    </p:spTree>
    <p:custDataLst>
      <p:tags r:id="rId1"/>
    </p:custDataLst>
    <p:extLst>
      <p:ext uri="{BB962C8B-B14F-4D97-AF65-F5344CB8AC3E}">
        <p14:creationId xmlns:p14="http://schemas.microsoft.com/office/powerpoint/2010/main" val="22617135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toy&#10;&#10;Description automatically generated">
            <a:extLst>
              <a:ext uri="{FF2B5EF4-FFF2-40B4-BE49-F238E27FC236}">
                <a16:creationId xmlns:a16="http://schemas.microsoft.com/office/drawing/2014/main" id="{1A62A7B6-000D-FC48-B425-74EF7BA04FDE}"/>
              </a:ext>
            </a:extLst>
          </p:cNvPr>
          <p:cNvPicPr>
            <a:picLocks noChangeAspect="1"/>
          </p:cNvPicPr>
          <p:nvPr/>
        </p:nvPicPr>
        <p:blipFill rotWithShape="1">
          <a:blip r:embed="rId2"/>
          <a:srcRect t="28079"/>
          <a:stretch/>
        </p:blipFill>
        <p:spPr>
          <a:xfrm>
            <a:off x="5706036" y="704157"/>
            <a:ext cx="5342964" cy="5449683"/>
          </a:xfrm>
          <a:prstGeom prst="rect">
            <a:avLst/>
          </a:prstGeom>
        </p:spPr>
      </p:pic>
      <p:sp>
        <p:nvSpPr>
          <p:cNvPr id="15" name="Title 14">
            <a:extLst>
              <a:ext uri="{FF2B5EF4-FFF2-40B4-BE49-F238E27FC236}">
                <a16:creationId xmlns:a16="http://schemas.microsoft.com/office/drawing/2014/main" id="{7BD5AA87-2626-524A-9E38-3673884CB145}"/>
              </a:ext>
            </a:extLst>
          </p:cNvPr>
          <p:cNvSpPr>
            <a:spLocks noGrp="1"/>
          </p:cNvSpPr>
          <p:nvPr>
            <p:ph type="title"/>
          </p:nvPr>
        </p:nvSpPr>
        <p:spPr>
          <a:xfrm>
            <a:off x="627530" y="2766216"/>
            <a:ext cx="5078506" cy="1325563"/>
          </a:xfrm>
        </p:spPr>
        <p:txBody>
          <a:bodyPr/>
          <a:lstStyle/>
          <a:p>
            <a:pPr algn="r"/>
            <a:r>
              <a:rPr lang="en-GB" dirty="0" err="1"/>
              <a:t>Mingalarpar</a:t>
            </a:r>
            <a:endParaRPr lang="en-GB" dirty="0"/>
          </a:p>
        </p:txBody>
      </p:sp>
    </p:spTree>
    <p:extLst>
      <p:ext uri="{BB962C8B-B14F-4D97-AF65-F5344CB8AC3E}">
        <p14:creationId xmlns:p14="http://schemas.microsoft.com/office/powerpoint/2010/main" val="26219049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81029" y="6468223"/>
            <a:ext cx="2919710" cy="253916"/>
          </a:xfrm>
          <a:prstGeom prst="rect">
            <a:avLst/>
          </a:prstGeom>
        </p:spPr>
        <p:txBody>
          <a:bodyPr wrap="none" lIns="68580" tIns="34290" rIns="68580" bIns="34290">
            <a:spAutoFit/>
          </a:bodyPr>
          <a:lstStyle/>
          <a:p>
            <a:r>
              <a:rPr lang="en-GB" sz="1200" dirty="0">
                <a:solidFill>
                  <a:schemeClr val="bg1"/>
                </a:solidFill>
                <a:latin typeface="Segoe UI" charset="0"/>
                <a:ea typeface="Segoe UI" charset="0"/>
                <a:cs typeface="Segoe UI" charset="0"/>
              </a:rPr>
              <a:t>(Souza et al., 2015a; Cushion et al., 2010)</a:t>
            </a:r>
          </a:p>
        </p:txBody>
      </p:sp>
      <p:pic>
        <p:nvPicPr>
          <p:cNvPr id="6" name="Picture 5"/>
          <p:cNvPicPr>
            <a:picLocks noChangeAspect="1"/>
          </p:cNvPicPr>
          <p:nvPr/>
        </p:nvPicPr>
        <p:blipFill>
          <a:blip r:embed="rId3"/>
          <a:stretch>
            <a:fillRect/>
          </a:stretch>
        </p:blipFill>
        <p:spPr>
          <a:xfrm>
            <a:off x="1524000" y="454012"/>
            <a:ext cx="9144000" cy="5884035"/>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1524000" y="450405"/>
            <a:ext cx="9144000" cy="5884035"/>
          </a:xfrm>
          <a:prstGeom prst="rect">
            <a:avLst/>
          </a:prstGeom>
        </p:spPr>
      </p:pic>
      <p:sp>
        <p:nvSpPr>
          <p:cNvPr id="2" name="Rectangle 1">
            <a:extLst>
              <a:ext uri="{FF2B5EF4-FFF2-40B4-BE49-F238E27FC236}">
                <a16:creationId xmlns:a16="http://schemas.microsoft.com/office/drawing/2014/main" id="{7B9DCC09-5C8D-5247-9212-60745E6FEC69}"/>
              </a:ext>
            </a:extLst>
          </p:cNvPr>
          <p:cNvSpPr/>
          <p:nvPr/>
        </p:nvSpPr>
        <p:spPr>
          <a:xfrm>
            <a:off x="4157970" y="5189609"/>
            <a:ext cx="5626415" cy="830997"/>
          </a:xfrm>
          <a:prstGeom prst="rect">
            <a:avLst/>
          </a:prstGeom>
          <a:solidFill>
            <a:srgbClr val="FEC20C"/>
          </a:solidFill>
        </p:spPr>
        <p:txBody>
          <a:bodyPr wrap="square">
            <a:spAutoFit/>
          </a:bodyPr>
          <a:lstStyle/>
          <a:p>
            <a:r>
              <a:rPr lang="en-GB" sz="2400" dirty="0">
                <a:solidFill>
                  <a:schemeClr val="bg1"/>
                </a:solidFill>
                <a:latin typeface="Segoe UI" panose="020B0502040204020203" pitchFamily="34" charset="0"/>
                <a:cs typeface="Segoe UI" panose="020B0502040204020203" pitchFamily="34" charset="0"/>
              </a:rPr>
              <a:t>Ensure access to affordable, reliable, sustainable and modern energy for all</a:t>
            </a:r>
          </a:p>
        </p:txBody>
      </p:sp>
      <p:pic>
        <p:nvPicPr>
          <p:cNvPr id="3" name="Picture 2"/>
          <p:cNvPicPr>
            <a:picLocks noChangeAspect="1"/>
          </p:cNvPicPr>
          <p:nvPr/>
        </p:nvPicPr>
        <p:blipFill>
          <a:blip r:embed="rId6"/>
          <a:stretch>
            <a:fillRect/>
          </a:stretch>
        </p:blipFill>
        <p:spPr>
          <a:xfrm>
            <a:off x="2158842" y="4335312"/>
            <a:ext cx="1999128" cy="1999128"/>
          </a:xfrm>
          <a:prstGeom prst="rect">
            <a:avLst/>
          </a:prstGeom>
        </p:spPr>
      </p:pic>
      <p:sp>
        <p:nvSpPr>
          <p:cNvPr id="8" name="Title 1"/>
          <p:cNvSpPr txBox="1">
            <a:spLocks/>
          </p:cNvSpPr>
          <p:nvPr/>
        </p:nvSpPr>
        <p:spPr>
          <a:xfrm>
            <a:off x="2302868" y="2631188"/>
            <a:ext cx="7586264" cy="1417415"/>
          </a:xfrm>
          <a:prstGeom prst="rect">
            <a:avLst/>
          </a:prstGeom>
          <a:solidFill>
            <a:srgbClr val="FFFFFF">
              <a:alpha val="89804"/>
            </a:srgbClr>
          </a:solidFill>
        </p:spPr>
        <p:txBody>
          <a:bodyPr/>
          <a:lst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Segoe UI" charset="0"/>
                <a:ea typeface="Segoe UI" charset="0"/>
                <a:cs typeface="Segoe UI" charset="0"/>
              </a:defRPr>
            </a:lvl1pPr>
          </a:lstStyle>
          <a:p>
            <a:pPr algn="ctr"/>
            <a:br>
              <a:rPr lang="en-GB" sz="1000" b="1" dirty="0">
                <a:solidFill>
                  <a:schemeClr val="accent1"/>
                </a:solidFill>
              </a:rPr>
            </a:br>
            <a:br>
              <a:rPr lang="en-GB" sz="1000" b="1" dirty="0">
                <a:solidFill>
                  <a:schemeClr val="accent1"/>
                </a:solidFill>
              </a:rPr>
            </a:br>
            <a:endParaRPr lang="en-GB" sz="1000" b="1" dirty="0">
              <a:solidFill>
                <a:schemeClr val="accent1"/>
              </a:solidFill>
            </a:endParaRPr>
          </a:p>
          <a:p>
            <a:pPr algn="ctr"/>
            <a:r>
              <a:rPr lang="en-GB" sz="4400" b="1" dirty="0">
                <a:solidFill>
                  <a:schemeClr val="accent1"/>
                </a:solidFill>
              </a:rPr>
              <a:t>Sustainable bioenergy</a:t>
            </a:r>
          </a:p>
        </p:txBody>
      </p:sp>
      <p:sp>
        <p:nvSpPr>
          <p:cNvPr id="9" name="Rectangle 8">
            <a:extLst>
              <a:ext uri="{FF2B5EF4-FFF2-40B4-BE49-F238E27FC236}">
                <a16:creationId xmlns:a16="http://schemas.microsoft.com/office/drawing/2014/main" id="{EAF34460-4FBB-A44B-8ABF-32C5269E72D5}"/>
              </a:ext>
            </a:extLst>
          </p:cNvPr>
          <p:cNvSpPr/>
          <p:nvPr/>
        </p:nvSpPr>
        <p:spPr>
          <a:xfrm>
            <a:off x="2302868" y="3779368"/>
            <a:ext cx="7586263" cy="2308324"/>
          </a:xfrm>
          <a:prstGeom prst="rect">
            <a:avLst/>
          </a:prstGeom>
          <a:solidFill>
            <a:schemeClr val="bg1"/>
          </a:solidFill>
        </p:spPr>
        <p:txBody>
          <a:bodyPr wrap="square">
            <a:spAutoFit/>
          </a:bodyPr>
          <a:lstStyle/>
          <a:p>
            <a:pPr marL="979488" indent="-254000">
              <a:buFont typeface="Arial" panose="020B0604020202020204" pitchFamily="34" charset="0"/>
              <a:buChar char="•"/>
            </a:pPr>
            <a:r>
              <a:rPr lang="en-GB" sz="2400" dirty="0">
                <a:solidFill>
                  <a:schemeClr val="tx1">
                    <a:lumMod val="50000"/>
                    <a:lumOff val="50000"/>
                  </a:schemeClr>
                </a:solidFill>
                <a:latin typeface="Segoe UI" panose="020B0502040204020203" pitchFamily="34" charset="0"/>
                <a:cs typeface="Segoe UI" panose="020B0502040204020203" pitchFamily="34" charset="0"/>
              </a:rPr>
              <a:t>promotes of efficient uses of biomass</a:t>
            </a:r>
          </a:p>
          <a:p>
            <a:pPr marL="979488" indent="-254000">
              <a:buFont typeface="Arial" panose="020B0604020202020204" pitchFamily="34" charset="0"/>
              <a:buChar char="•"/>
            </a:pPr>
            <a:r>
              <a:rPr lang="en-GB" sz="2400" dirty="0">
                <a:solidFill>
                  <a:schemeClr val="tx1">
                    <a:lumMod val="50000"/>
                    <a:lumOff val="50000"/>
                  </a:schemeClr>
                </a:solidFill>
                <a:latin typeface="Segoe UI" panose="020B0502040204020203" pitchFamily="34" charset="0"/>
                <a:cs typeface="Segoe UI" panose="020B0502040204020203" pitchFamily="34" charset="0"/>
              </a:rPr>
              <a:t>have reduced environmental impacts (e.g., deforestation and land degradation)</a:t>
            </a:r>
          </a:p>
          <a:p>
            <a:pPr marL="979488" indent="-254000">
              <a:buFont typeface="Arial" panose="020B0604020202020204" pitchFamily="34" charset="0"/>
              <a:buChar char="•"/>
            </a:pPr>
            <a:r>
              <a:rPr lang="en-GB" sz="2400" dirty="0">
                <a:solidFill>
                  <a:schemeClr val="tx1">
                    <a:lumMod val="50000"/>
                    <a:lumOff val="50000"/>
                  </a:schemeClr>
                </a:solidFill>
                <a:latin typeface="Segoe UI" panose="020B0502040204020203" pitchFamily="34" charset="0"/>
                <a:cs typeface="Segoe UI" panose="020B0502040204020203" pitchFamily="34" charset="0"/>
              </a:rPr>
              <a:t>reinforces socio-economic and social benefits that could be provided by bioenergy</a:t>
            </a:r>
          </a:p>
          <a:p>
            <a:pPr marL="979488" indent="-254000">
              <a:buFont typeface="Arial" panose="020B0604020202020204" pitchFamily="34" charset="0"/>
              <a:buChar char="•"/>
            </a:pPr>
            <a:endParaRPr lang="en-GB" sz="2400" dirty="0">
              <a:solidFill>
                <a:schemeClr val="tx1">
                  <a:lumMod val="50000"/>
                  <a:lumOff val="5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9808876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xit" presetSubtype="0" fill="hold" nodeType="with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BFB7A2-AAE0-4344-8F1F-097C086303C2}"/>
              </a:ext>
            </a:extLst>
          </p:cNvPr>
          <p:cNvSpPr/>
          <p:nvPr/>
        </p:nvSpPr>
        <p:spPr>
          <a:xfrm>
            <a:off x="0" y="4104526"/>
            <a:ext cx="12192000" cy="8949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0C8ED3D-E1D0-D045-BDCE-3EBF1B0FB5BC}"/>
              </a:ext>
            </a:extLst>
          </p:cNvPr>
          <p:cNvSpPr>
            <a:spLocks noGrp="1"/>
          </p:cNvSpPr>
          <p:nvPr>
            <p:ph type="ctrTitle"/>
          </p:nvPr>
        </p:nvSpPr>
        <p:spPr>
          <a:xfrm>
            <a:off x="1400711" y="2556172"/>
            <a:ext cx="9144000" cy="2387600"/>
          </a:xfrm>
        </p:spPr>
        <p:txBody>
          <a:bodyPr/>
          <a:lstStyle/>
          <a:p>
            <a:pPr algn="l"/>
            <a:r>
              <a:rPr lang="en-GB" b="1" dirty="0">
                <a:solidFill>
                  <a:schemeClr val="accent1"/>
                </a:solidFill>
              </a:rPr>
              <a:t>Bioenergy </a:t>
            </a:r>
            <a:br>
              <a:rPr lang="en-GB" dirty="0">
                <a:solidFill>
                  <a:schemeClr val="bg1"/>
                </a:solidFill>
              </a:rPr>
            </a:br>
            <a:r>
              <a:rPr lang="en-GB" b="1" dirty="0">
                <a:solidFill>
                  <a:schemeClr val="bg1"/>
                </a:solidFill>
              </a:rPr>
              <a:t>in the Global South</a:t>
            </a:r>
          </a:p>
        </p:txBody>
      </p:sp>
      <p:sp>
        <p:nvSpPr>
          <p:cNvPr id="3" name="Subtitle 2">
            <a:extLst>
              <a:ext uri="{FF2B5EF4-FFF2-40B4-BE49-F238E27FC236}">
                <a16:creationId xmlns:a16="http://schemas.microsoft.com/office/drawing/2014/main" id="{77BF1A0C-26B6-0A48-B981-62F6C7ACB328}"/>
              </a:ext>
            </a:extLst>
          </p:cNvPr>
          <p:cNvSpPr>
            <a:spLocks noGrp="1"/>
          </p:cNvSpPr>
          <p:nvPr>
            <p:ph type="subTitle" idx="1"/>
          </p:nvPr>
        </p:nvSpPr>
        <p:spPr>
          <a:xfrm>
            <a:off x="1421259" y="2868146"/>
            <a:ext cx="9144000" cy="560854"/>
          </a:xfrm>
        </p:spPr>
        <p:txBody>
          <a:bodyPr>
            <a:normAutofit/>
          </a:bodyPr>
          <a:lstStyle/>
          <a:p>
            <a:pPr algn="l"/>
            <a:r>
              <a:rPr lang="en-GB" sz="3000" dirty="0">
                <a:solidFill>
                  <a:schemeClr val="accent1"/>
                </a:solidFill>
              </a:rPr>
              <a:t>Session 1b: Activity</a:t>
            </a:r>
          </a:p>
        </p:txBody>
      </p:sp>
    </p:spTree>
    <p:extLst>
      <p:ext uri="{BB962C8B-B14F-4D97-AF65-F5344CB8AC3E}">
        <p14:creationId xmlns:p14="http://schemas.microsoft.com/office/powerpoint/2010/main" val="22822998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8F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2E054E-639F-CD4F-BA1E-A05BDC11A4F4}"/>
              </a:ext>
            </a:extLst>
          </p:cNvPr>
          <p:cNvPicPr>
            <a:picLocks noChangeAspect="1"/>
          </p:cNvPicPr>
          <p:nvPr/>
        </p:nvPicPr>
        <p:blipFill>
          <a:blip r:embed="rId3"/>
          <a:stretch>
            <a:fillRect/>
          </a:stretch>
        </p:blipFill>
        <p:spPr>
          <a:xfrm>
            <a:off x="-30480" y="3962400"/>
            <a:ext cx="12240768" cy="3060192"/>
          </a:xfrm>
          <a:prstGeom prst="rect">
            <a:avLst/>
          </a:prstGeom>
        </p:spPr>
      </p:pic>
      <p:sp>
        <p:nvSpPr>
          <p:cNvPr id="6" name="Title 1">
            <a:extLst>
              <a:ext uri="{FF2B5EF4-FFF2-40B4-BE49-F238E27FC236}">
                <a16:creationId xmlns:a16="http://schemas.microsoft.com/office/drawing/2014/main" id="{38E63F3F-338A-F04D-BE4F-A74B92065A99}"/>
              </a:ext>
            </a:extLst>
          </p:cNvPr>
          <p:cNvSpPr>
            <a:spLocks noGrp="1"/>
          </p:cNvSpPr>
          <p:nvPr>
            <p:ph type="ctrTitle"/>
          </p:nvPr>
        </p:nvSpPr>
        <p:spPr>
          <a:xfrm>
            <a:off x="4511040" y="564636"/>
            <a:ext cx="6398167" cy="842045"/>
          </a:xfrm>
        </p:spPr>
        <p:txBody>
          <a:bodyPr anchor="b">
            <a:normAutofit/>
          </a:bodyPr>
          <a:lstStyle/>
          <a:p>
            <a:pPr algn="r"/>
            <a:r>
              <a:rPr lang="en-US" sz="4800" b="1" dirty="0">
                <a:solidFill>
                  <a:schemeClr val="accent1"/>
                </a:solidFill>
              </a:rPr>
              <a:t>Global South</a:t>
            </a:r>
          </a:p>
        </p:txBody>
      </p:sp>
      <p:sp>
        <p:nvSpPr>
          <p:cNvPr id="7" name="Rectangle 6">
            <a:extLst>
              <a:ext uri="{FF2B5EF4-FFF2-40B4-BE49-F238E27FC236}">
                <a16:creationId xmlns:a16="http://schemas.microsoft.com/office/drawing/2014/main" id="{A81BA26C-BB74-0648-90CE-A0F707339845}"/>
              </a:ext>
            </a:extLst>
          </p:cNvPr>
          <p:cNvSpPr/>
          <p:nvPr/>
        </p:nvSpPr>
        <p:spPr>
          <a:xfrm>
            <a:off x="2490652" y="1538765"/>
            <a:ext cx="8418554" cy="2160591"/>
          </a:xfrm>
          <a:prstGeom prst="rect">
            <a:avLst/>
          </a:prstGeom>
        </p:spPr>
        <p:txBody>
          <a:bodyPr wrap="square">
            <a:spAutoFit/>
          </a:bodyPr>
          <a:lstStyle/>
          <a:p>
            <a:pPr algn="r"/>
            <a:r>
              <a:rPr lang="en-GB" sz="1920" dirty="0">
                <a:solidFill>
                  <a:schemeClr val="tx1">
                    <a:lumMod val="65000"/>
                    <a:lumOff val="35000"/>
                  </a:schemeClr>
                </a:solidFill>
                <a:latin typeface="Segoe UI" panose="020B0502040204020203" pitchFamily="34" charset="0"/>
                <a:cs typeface="Segoe UI" panose="020B0502040204020203" pitchFamily="34" charset="0"/>
              </a:rPr>
              <a:t>refers to nations classified by the World Bank as </a:t>
            </a:r>
            <a:r>
              <a:rPr lang="en-GB" sz="1920" b="1" dirty="0">
                <a:solidFill>
                  <a:schemeClr val="tx1">
                    <a:lumMod val="65000"/>
                    <a:lumOff val="35000"/>
                  </a:schemeClr>
                </a:solidFill>
                <a:latin typeface="Segoe UI" panose="020B0502040204020203" pitchFamily="34" charset="0"/>
                <a:cs typeface="Segoe UI" panose="020B0502040204020203" pitchFamily="34" charset="0"/>
              </a:rPr>
              <a:t>low- and middle- income </a:t>
            </a:r>
            <a:r>
              <a:rPr lang="en-GB" sz="1920" dirty="0">
                <a:solidFill>
                  <a:schemeClr val="tx1">
                    <a:lumMod val="65000"/>
                    <a:lumOff val="35000"/>
                  </a:schemeClr>
                </a:solidFill>
                <a:latin typeface="Segoe UI" panose="020B0502040204020203" pitchFamily="34" charset="0"/>
                <a:cs typeface="Segoe UI" panose="020B0502040204020203" pitchFamily="34" charset="0"/>
              </a:rPr>
              <a:t>that are in Africa, Asia, Latin America and the Caribbean </a:t>
            </a:r>
          </a:p>
          <a:p>
            <a:pPr algn="r"/>
            <a:endParaRPr lang="en-GB" sz="1920" dirty="0">
              <a:solidFill>
                <a:schemeClr val="tx1">
                  <a:lumMod val="65000"/>
                  <a:lumOff val="35000"/>
                </a:schemeClr>
              </a:solidFill>
              <a:latin typeface="Segoe UI" panose="020B0502040204020203" pitchFamily="34" charset="0"/>
              <a:cs typeface="Segoe UI" panose="020B0502040204020203" pitchFamily="34" charset="0"/>
            </a:endParaRPr>
          </a:p>
          <a:p>
            <a:pPr algn="r"/>
            <a:endParaRPr lang="en-GB" sz="1920" dirty="0">
              <a:solidFill>
                <a:schemeClr val="tx1">
                  <a:lumMod val="65000"/>
                  <a:lumOff val="35000"/>
                </a:schemeClr>
              </a:solidFill>
              <a:latin typeface="Segoe UI" panose="020B0502040204020203" pitchFamily="34" charset="0"/>
              <a:cs typeface="Segoe UI" panose="020B0502040204020203" pitchFamily="34" charset="0"/>
            </a:endParaRPr>
          </a:p>
          <a:p>
            <a:pPr algn="r"/>
            <a:endParaRPr lang="en-GB" sz="1920" dirty="0">
              <a:solidFill>
                <a:schemeClr val="tx1">
                  <a:lumMod val="65000"/>
                  <a:lumOff val="35000"/>
                </a:schemeClr>
              </a:solidFill>
              <a:latin typeface="Segoe UI" panose="020B0502040204020203" pitchFamily="34" charset="0"/>
              <a:cs typeface="Segoe UI" panose="020B0502040204020203" pitchFamily="34" charset="0"/>
            </a:endParaRPr>
          </a:p>
          <a:p>
            <a:pPr algn="r"/>
            <a:r>
              <a:rPr lang="en-GB" sz="1920" dirty="0">
                <a:solidFill>
                  <a:schemeClr val="tx1">
                    <a:lumMod val="65000"/>
                    <a:lumOff val="35000"/>
                  </a:schemeClr>
                </a:solidFill>
                <a:latin typeface="Segoe UI" panose="020B0502040204020203" pitchFamily="34" charset="0"/>
                <a:cs typeface="Segoe UI" panose="020B0502040204020203" pitchFamily="34" charset="0"/>
              </a:rPr>
              <a:t>the term is </a:t>
            </a:r>
            <a:r>
              <a:rPr lang="en-GB" sz="1920" b="1" dirty="0">
                <a:solidFill>
                  <a:schemeClr val="tx1">
                    <a:lumMod val="65000"/>
                    <a:lumOff val="35000"/>
                  </a:schemeClr>
                </a:solidFill>
                <a:latin typeface="Segoe UI" panose="020B0502040204020203" pitchFamily="34" charset="0"/>
                <a:cs typeface="Segoe UI" panose="020B0502040204020203" pitchFamily="34" charset="0"/>
              </a:rPr>
              <a:t>not geographically accurate nor does it truly reflect the state of development </a:t>
            </a:r>
            <a:r>
              <a:rPr lang="en-GB" sz="1920" dirty="0">
                <a:solidFill>
                  <a:schemeClr val="tx1">
                    <a:lumMod val="65000"/>
                    <a:lumOff val="35000"/>
                  </a:schemeClr>
                </a:solidFill>
                <a:latin typeface="Segoe UI" panose="020B0502040204020203" pitchFamily="34" charset="0"/>
                <a:cs typeface="Segoe UI" panose="020B0502040204020203" pitchFamily="34" charset="0"/>
              </a:rPr>
              <a:t>among countries in the region</a:t>
            </a:r>
          </a:p>
        </p:txBody>
      </p:sp>
      <p:sp>
        <p:nvSpPr>
          <p:cNvPr id="8" name="Rectangle 7">
            <a:extLst>
              <a:ext uri="{FF2B5EF4-FFF2-40B4-BE49-F238E27FC236}">
                <a16:creationId xmlns:a16="http://schemas.microsoft.com/office/drawing/2014/main" id="{5AAFDB95-4557-0848-9C0B-CB920DAAC0AE}"/>
              </a:ext>
            </a:extLst>
          </p:cNvPr>
          <p:cNvSpPr/>
          <p:nvPr/>
        </p:nvSpPr>
        <p:spPr>
          <a:xfrm>
            <a:off x="8795307" y="2237779"/>
            <a:ext cx="2113897" cy="240066"/>
          </a:xfrm>
          <a:prstGeom prst="rect">
            <a:avLst/>
          </a:prstGeom>
        </p:spPr>
        <p:txBody>
          <a:bodyPr wrap="square">
            <a:spAutoFit/>
          </a:bodyPr>
          <a:lstStyle/>
          <a:p>
            <a:pPr algn="r"/>
            <a:r>
              <a:rPr lang="en-GB" sz="960" dirty="0" err="1">
                <a:solidFill>
                  <a:schemeClr val="tx1">
                    <a:lumMod val="50000"/>
                    <a:lumOff val="50000"/>
                  </a:schemeClr>
                </a:solidFill>
                <a:latin typeface="Segoe UI" panose="020B0502040204020203" pitchFamily="34" charset="0"/>
                <a:cs typeface="Segoe UI" panose="020B0502040204020203" pitchFamily="34" charset="0"/>
              </a:rPr>
              <a:t>Mitlin</a:t>
            </a:r>
            <a:r>
              <a:rPr lang="en-GB" sz="960" dirty="0">
                <a:solidFill>
                  <a:schemeClr val="tx1">
                    <a:lumMod val="50000"/>
                    <a:lumOff val="50000"/>
                  </a:schemeClr>
                </a:solidFill>
                <a:latin typeface="Segoe UI" panose="020B0502040204020203" pitchFamily="34" charset="0"/>
                <a:cs typeface="Segoe UI" panose="020B0502040204020203" pitchFamily="34" charset="0"/>
              </a:rPr>
              <a:t> and Satterthwaite, 2013</a:t>
            </a:r>
          </a:p>
        </p:txBody>
      </p:sp>
    </p:spTree>
    <p:extLst>
      <p:ext uri="{BB962C8B-B14F-4D97-AF65-F5344CB8AC3E}">
        <p14:creationId xmlns:p14="http://schemas.microsoft.com/office/powerpoint/2010/main" val="335241575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31" y="-1938528"/>
            <a:ext cx="10335453" cy="8957966"/>
          </a:xfrm>
          <a:prstGeom prst="rect">
            <a:avLst/>
          </a:prstGeom>
        </p:spPr>
      </p:pic>
      <p:sp>
        <p:nvSpPr>
          <p:cNvPr id="9" name="Freeform 8">
            <a:extLst>
              <a:ext uri="{FF2B5EF4-FFF2-40B4-BE49-F238E27FC236}">
                <a16:creationId xmlns:a16="http://schemas.microsoft.com/office/drawing/2014/main" id="{4F87C4C7-2C56-5943-9D09-E58673E10EFE}"/>
              </a:ext>
            </a:extLst>
          </p:cNvPr>
          <p:cNvSpPr/>
          <p:nvPr/>
        </p:nvSpPr>
        <p:spPr>
          <a:xfrm>
            <a:off x="587656" y="2129803"/>
            <a:ext cx="11259605" cy="3220706"/>
          </a:xfrm>
          <a:custGeom>
            <a:avLst/>
            <a:gdLst>
              <a:gd name="connsiteX0" fmla="*/ 0 w 9350115"/>
              <a:gd name="connsiteY0" fmla="*/ 624869 h 2504159"/>
              <a:gd name="connsiteX1" fmla="*/ 1857829 w 9350115"/>
              <a:gd name="connsiteY1" fmla="*/ 624869 h 2504159"/>
              <a:gd name="connsiteX2" fmla="*/ 4775200 w 9350115"/>
              <a:gd name="connsiteY2" fmla="*/ 755 h 2504159"/>
              <a:gd name="connsiteX3" fmla="*/ 7808924 w 9350115"/>
              <a:gd name="connsiteY3" fmla="*/ 513752 h 2504159"/>
              <a:gd name="connsiteX4" fmla="*/ 8258629 w 9350115"/>
              <a:gd name="connsiteY4" fmla="*/ 1234179 h 2504159"/>
              <a:gd name="connsiteX5" fmla="*/ 7252789 w 9350115"/>
              <a:gd name="connsiteY5" fmla="*/ 1435347 h 2504159"/>
              <a:gd name="connsiteX6" fmla="*/ 7252789 w 9350115"/>
              <a:gd name="connsiteY6" fmla="*/ 2203443 h 2504159"/>
              <a:gd name="connsiteX7" fmla="*/ 9154741 w 9350115"/>
              <a:gd name="connsiteY7" fmla="*/ 2477763 h 2504159"/>
              <a:gd name="connsiteX8" fmla="*/ 9191317 w 9350115"/>
              <a:gd name="connsiteY8" fmla="*/ 2477763 h 250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50115" h="2504159">
                <a:moveTo>
                  <a:pt x="0" y="624869"/>
                </a:moveTo>
                <a:cubicBezTo>
                  <a:pt x="530981" y="676878"/>
                  <a:pt x="1061962" y="728888"/>
                  <a:pt x="1857829" y="624869"/>
                </a:cubicBezTo>
                <a:cubicBezTo>
                  <a:pt x="2653696" y="520850"/>
                  <a:pt x="3783351" y="19274"/>
                  <a:pt x="4775200" y="755"/>
                </a:cubicBezTo>
                <a:cubicBezTo>
                  <a:pt x="5767049" y="-17764"/>
                  <a:pt x="7228353" y="308181"/>
                  <a:pt x="7808924" y="513752"/>
                </a:cubicBezTo>
                <a:cubicBezTo>
                  <a:pt x="8389495" y="719323"/>
                  <a:pt x="8351318" y="1080580"/>
                  <a:pt x="8258629" y="1234179"/>
                </a:cubicBezTo>
                <a:cubicBezTo>
                  <a:pt x="8165940" y="1387778"/>
                  <a:pt x="7420429" y="1273803"/>
                  <a:pt x="7252789" y="1435347"/>
                </a:cubicBezTo>
                <a:cubicBezTo>
                  <a:pt x="7085149" y="1596891"/>
                  <a:pt x="6935797" y="2029707"/>
                  <a:pt x="7252789" y="2203443"/>
                </a:cubicBezTo>
                <a:cubicBezTo>
                  <a:pt x="7569781" y="2377179"/>
                  <a:pt x="8831653" y="2432043"/>
                  <a:pt x="9154741" y="2477763"/>
                </a:cubicBezTo>
                <a:cubicBezTo>
                  <a:pt x="9477829" y="2523483"/>
                  <a:pt x="9334573" y="2500623"/>
                  <a:pt x="9191317" y="2477763"/>
                </a:cubicBezTo>
              </a:path>
            </a:pathLst>
          </a:custGeom>
          <a:noFill/>
          <a:ln w="152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60"/>
          </a:p>
        </p:txBody>
      </p:sp>
      <p:sp>
        <p:nvSpPr>
          <p:cNvPr id="10" name="Rectangle 9">
            <a:extLst>
              <a:ext uri="{FF2B5EF4-FFF2-40B4-BE49-F238E27FC236}">
                <a16:creationId xmlns:a16="http://schemas.microsoft.com/office/drawing/2014/main" id="{75E7055C-3D97-084E-B8A3-08321A1D044A}"/>
              </a:ext>
            </a:extLst>
          </p:cNvPr>
          <p:cNvSpPr/>
          <p:nvPr/>
        </p:nvSpPr>
        <p:spPr>
          <a:xfrm>
            <a:off x="6370321" y="6311789"/>
            <a:ext cx="4831453" cy="240066"/>
          </a:xfrm>
          <a:prstGeom prst="rect">
            <a:avLst/>
          </a:prstGeom>
        </p:spPr>
        <p:txBody>
          <a:bodyPr wrap="square">
            <a:spAutoFit/>
          </a:bodyPr>
          <a:lstStyle/>
          <a:p>
            <a:pPr algn="r"/>
            <a:r>
              <a:rPr lang="en-GB" sz="960" dirty="0">
                <a:solidFill>
                  <a:schemeClr val="bg1"/>
                </a:solidFill>
                <a:latin typeface="Segoe UI" panose="020B0502040204020203" pitchFamily="34" charset="0"/>
                <a:cs typeface="Segoe UI" panose="020B0502040204020203" pitchFamily="34" charset="0"/>
              </a:rPr>
              <a:t>NASA Climate Projection, 2015 (global temperature change by 2100); UNDP, 2008</a:t>
            </a:r>
          </a:p>
        </p:txBody>
      </p:sp>
      <p:sp>
        <p:nvSpPr>
          <p:cNvPr id="2" name="TextBox 1"/>
          <p:cNvSpPr txBox="1"/>
          <p:nvPr/>
        </p:nvSpPr>
        <p:spPr>
          <a:xfrm>
            <a:off x="8277083" y="3410662"/>
            <a:ext cx="729687" cy="424732"/>
          </a:xfrm>
          <a:prstGeom prst="rect">
            <a:avLst/>
          </a:prstGeom>
          <a:noFill/>
        </p:spPr>
        <p:txBody>
          <a:bodyPr wrap="none" rtlCol="0">
            <a:spAutoFit/>
          </a:bodyPr>
          <a:lstStyle/>
          <a:p>
            <a:pPr algn="ctr"/>
            <a:r>
              <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rPr>
              <a:t>Asia</a:t>
            </a:r>
          </a:p>
        </p:txBody>
      </p:sp>
      <p:sp>
        <p:nvSpPr>
          <p:cNvPr id="16" name="TextBox 15"/>
          <p:cNvSpPr txBox="1"/>
          <p:nvPr/>
        </p:nvSpPr>
        <p:spPr>
          <a:xfrm>
            <a:off x="5204533" y="3758340"/>
            <a:ext cx="958403" cy="424732"/>
          </a:xfrm>
          <a:prstGeom prst="rect">
            <a:avLst/>
          </a:prstGeom>
          <a:noFill/>
        </p:spPr>
        <p:txBody>
          <a:bodyPr wrap="none" rtlCol="0">
            <a:spAutoFit/>
          </a:bodyPr>
          <a:lstStyle/>
          <a:p>
            <a:pPr algn="ctr"/>
            <a:r>
              <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rPr>
              <a:t>Africa</a:t>
            </a:r>
          </a:p>
        </p:txBody>
      </p:sp>
      <p:sp>
        <p:nvSpPr>
          <p:cNvPr id="17" name="TextBox 16"/>
          <p:cNvSpPr txBox="1"/>
          <p:nvPr/>
        </p:nvSpPr>
        <p:spPr>
          <a:xfrm>
            <a:off x="1169863" y="3501194"/>
            <a:ext cx="2511713" cy="757130"/>
          </a:xfrm>
          <a:prstGeom prst="rect">
            <a:avLst/>
          </a:prstGeom>
          <a:noFill/>
        </p:spPr>
        <p:txBody>
          <a:bodyPr wrap="none" rtlCol="0">
            <a:spAutoFit/>
          </a:bodyPr>
          <a:lstStyle/>
          <a:p>
            <a:pPr algn="ctr"/>
            <a:r>
              <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rPr>
              <a:t>Latin America </a:t>
            </a:r>
            <a:br>
              <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rPr>
            </a:br>
            <a:r>
              <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rPr>
              <a:t>and the </a:t>
            </a:r>
            <a:r>
              <a:rPr lang="en-GB" sz="2160" b="1" dirty="0" err="1">
                <a:solidFill>
                  <a:schemeClr val="accent1"/>
                </a:solidFill>
                <a:latin typeface="Segoe UI" panose="020B0502040204020203" pitchFamily="34" charset="0"/>
                <a:ea typeface="Segoe UI" panose="020B0502040204020203" pitchFamily="34" charset="0"/>
                <a:cs typeface="Segoe UI" panose="020B0502040204020203" pitchFamily="34" charset="0"/>
              </a:rPr>
              <a:t>Carribean</a:t>
            </a:r>
            <a:endParaRPr lang="en-GB" sz="2160" b="1" dirty="0">
              <a:solidFill>
                <a:schemeClr val="accent1"/>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371662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377" t="9622" b="23561"/>
          <a:stretch/>
        </p:blipFill>
        <p:spPr>
          <a:xfrm>
            <a:off x="0" y="0"/>
            <a:ext cx="12265152" cy="6858000"/>
          </a:xfrm>
          <a:prstGeom prst="rect">
            <a:avLst/>
          </a:prstGeom>
        </p:spPr>
      </p:pic>
      <p:grpSp>
        <p:nvGrpSpPr>
          <p:cNvPr id="6" name="Group 5"/>
          <p:cNvGrpSpPr/>
          <p:nvPr/>
        </p:nvGrpSpPr>
        <p:grpSpPr>
          <a:xfrm>
            <a:off x="5626311" y="4395208"/>
            <a:ext cx="6070686" cy="1803608"/>
            <a:chOff x="417273" y="471154"/>
            <a:chExt cx="6063738" cy="1803608"/>
          </a:xfrm>
        </p:grpSpPr>
        <p:sp>
          <p:nvSpPr>
            <p:cNvPr id="7" name="Content Placeholder 2"/>
            <p:cNvSpPr txBox="1">
              <a:spLocks/>
            </p:cNvSpPr>
            <p:nvPr/>
          </p:nvSpPr>
          <p:spPr>
            <a:xfrm>
              <a:off x="417273" y="471154"/>
              <a:ext cx="6063738" cy="1369458"/>
            </a:xfrm>
            <a:prstGeom prst="rect">
              <a:avLst/>
            </a:prstGeom>
          </p:spPr>
          <p:txBody>
            <a:bodyPr>
              <a:noAutofit/>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Segoe UI" charset="0"/>
                  <a:ea typeface="Segoe UI" charset="0"/>
                  <a:cs typeface="Segoe UI"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Segoe UI" charset="0"/>
                  <a:ea typeface="Segoe UI" charset="0"/>
                  <a:cs typeface="Segoe UI"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Segoe UI" charset="0"/>
                  <a:ea typeface="Segoe UI" charset="0"/>
                  <a:cs typeface="Segoe UI"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Segoe UI" charset="0"/>
                  <a:ea typeface="Segoe UI" charset="0"/>
                  <a:cs typeface="Segoe UI"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Segoe UI" charset="0"/>
                  <a:ea typeface="Segoe UI" charset="0"/>
                  <a:cs typeface="Segoe UI"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a:lstStyle>
            <a:p>
              <a:pPr algn="r"/>
              <a:r>
                <a:rPr lang="en-US" sz="3600" b="1" dirty="0">
                  <a:solidFill>
                    <a:schemeClr val="bg1"/>
                  </a:solidFill>
                </a:rPr>
                <a:t>70% of world’s poor </a:t>
              </a:r>
              <a:br>
                <a:rPr lang="en-US" sz="3600" b="1" dirty="0">
                  <a:solidFill>
                    <a:schemeClr val="bg1"/>
                  </a:solidFill>
                </a:rPr>
              </a:br>
              <a:r>
                <a:rPr lang="en-US" sz="2800" dirty="0">
                  <a:solidFill>
                    <a:schemeClr val="bg1"/>
                  </a:solidFill>
                </a:rPr>
                <a:t>continue to </a:t>
              </a:r>
              <a:r>
                <a:rPr lang="en-US" sz="2800" b="1" dirty="0">
                  <a:solidFill>
                    <a:schemeClr val="bg1"/>
                  </a:solidFill>
                </a:rPr>
                <a:t>rely on agriculture </a:t>
              </a:r>
              <a:br>
                <a:rPr lang="en-US" sz="2800" b="1" dirty="0">
                  <a:solidFill>
                    <a:schemeClr val="bg1"/>
                  </a:solidFill>
                </a:rPr>
              </a:br>
              <a:r>
                <a:rPr lang="en-US" sz="2800" dirty="0">
                  <a:solidFill>
                    <a:schemeClr val="bg1"/>
                  </a:solidFill>
                </a:rPr>
                <a:t>for income and employment</a:t>
              </a:r>
            </a:p>
          </p:txBody>
        </p:sp>
        <p:sp>
          <p:nvSpPr>
            <p:cNvPr id="8" name="Rectangle 7"/>
            <p:cNvSpPr/>
            <p:nvPr/>
          </p:nvSpPr>
          <p:spPr>
            <a:xfrm>
              <a:off x="3898007" y="2013152"/>
              <a:ext cx="2583004" cy="261610"/>
            </a:xfrm>
            <a:prstGeom prst="rect">
              <a:avLst/>
            </a:prstGeom>
          </p:spPr>
          <p:txBody>
            <a:bodyPr wrap="none">
              <a:spAutoFit/>
            </a:bodyPr>
            <a:lstStyle/>
            <a:p>
              <a:r>
                <a:rPr lang="en-US" sz="1100" dirty="0">
                  <a:solidFill>
                    <a:schemeClr val="bg1"/>
                  </a:solidFill>
                  <a:latin typeface="Segoe UI" charset="0"/>
                  <a:ea typeface="Segoe UI" charset="0"/>
                  <a:cs typeface="Segoe UI" charset="0"/>
                </a:rPr>
                <a:t>(Souza et al., 2015; World Bank, 2016)</a:t>
              </a:r>
            </a:p>
          </p:txBody>
        </p:sp>
      </p:grpSp>
    </p:spTree>
    <p:custDataLst>
      <p:tags r:id="rId1"/>
    </p:custDataLst>
    <p:extLst>
      <p:ext uri="{BB962C8B-B14F-4D97-AF65-F5344CB8AC3E}">
        <p14:creationId xmlns:p14="http://schemas.microsoft.com/office/powerpoint/2010/main" val="29536872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585" t="18090" r="585" b="7787"/>
          <a:stretch/>
        </p:blipFill>
        <p:spPr>
          <a:xfrm>
            <a:off x="0" y="-1"/>
            <a:ext cx="12191999" cy="6858001"/>
          </a:xfrm>
          <a:prstGeom prst="rect">
            <a:avLst/>
          </a:prstGeom>
        </p:spPr>
      </p:pic>
      <p:grpSp>
        <p:nvGrpSpPr>
          <p:cNvPr id="3" name="Group 2"/>
          <p:cNvGrpSpPr/>
          <p:nvPr/>
        </p:nvGrpSpPr>
        <p:grpSpPr>
          <a:xfrm>
            <a:off x="5879707" y="3282965"/>
            <a:ext cx="5579025" cy="1762276"/>
            <a:chOff x="2005262" y="2797317"/>
            <a:chExt cx="5579025" cy="1762276"/>
          </a:xfrm>
        </p:grpSpPr>
        <p:sp>
          <p:nvSpPr>
            <p:cNvPr id="18" name="Rectangle 17"/>
            <p:cNvSpPr/>
            <p:nvPr/>
          </p:nvSpPr>
          <p:spPr>
            <a:xfrm>
              <a:off x="2005262" y="2797317"/>
              <a:ext cx="5579025" cy="1423721"/>
            </a:xfrm>
            <a:prstGeom prst="rect">
              <a:avLst/>
            </a:prstGeom>
            <a:solidFill>
              <a:schemeClr val="bg1">
                <a:lumMod val="75000"/>
                <a:alpha val="3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75749" tIns="37874" rIns="75749" bIns="37874" rtlCol="0" anchor="ctr"/>
            <a:lstStyle/>
            <a:p>
              <a:pPr algn="ctr"/>
              <a:endParaRPr lang="en-GB"/>
            </a:p>
          </p:txBody>
        </p:sp>
        <p:grpSp>
          <p:nvGrpSpPr>
            <p:cNvPr id="16" name="Group 15"/>
            <p:cNvGrpSpPr/>
            <p:nvPr/>
          </p:nvGrpSpPr>
          <p:grpSpPr>
            <a:xfrm>
              <a:off x="2373056" y="2962989"/>
              <a:ext cx="4999619" cy="1596604"/>
              <a:chOff x="938712" y="4841674"/>
              <a:chExt cx="4450749" cy="1182886"/>
            </a:xfrm>
          </p:grpSpPr>
          <p:sp>
            <p:nvSpPr>
              <p:cNvPr id="12" name="Rectangle 11"/>
              <p:cNvSpPr/>
              <p:nvPr/>
            </p:nvSpPr>
            <p:spPr>
              <a:xfrm>
                <a:off x="938712" y="4841674"/>
                <a:ext cx="4450749" cy="729678"/>
              </a:xfrm>
              <a:prstGeom prst="rect">
                <a:avLst/>
              </a:prstGeom>
            </p:spPr>
            <p:txBody>
              <a:bodyPr wrap="square">
                <a:spAutoFit/>
              </a:bodyPr>
              <a:lstStyle/>
              <a:p>
                <a:pPr algn="r"/>
                <a:r>
                  <a:rPr lang="en-US" sz="3400" b="1" dirty="0">
                    <a:solidFill>
                      <a:schemeClr val="bg1"/>
                    </a:solidFill>
                    <a:latin typeface="Segoe UI" charset="0"/>
                    <a:ea typeface="Segoe UI" charset="0"/>
                    <a:cs typeface="Segoe UI" charset="0"/>
                  </a:rPr>
                  <a:t>1.1 billion people </a:t>
                </a:r>
              </a:p>
              <a:p>
                <a:pPr algn="r"/>
                <a:r>
                  <a:rPr lang="en-US" sz="2400" dirty="0">
                    <a:solidFill>
                      <a:schemeClr val="bg1"/>
                    </a:solidFill>
                    <a:latin typeface="Segoe UI" charset="0"/>
                    <a:ea typeface="Segoe UI" charset="0"/>
                    <a:cs typeface="Segoe UI" charset="0"/>
                  </a:rPr>
                  <a:t>have </a:t>
                </a:r>
                <a:r>
                  <a:rPr lang="en-US" sz="2400" b="1" dirty="0">
                    <a:solidFill>
                      <a:schemeClr val="bg1"/>
                    </a:solidFill>
                    <a:latin typeface="Segoe UI" charset="0"/>
                    <a:ea typeface="Segoe UI" charset="0"/>
                    <a:cs typeface="Segoe UI" charset="0"/>
                  </a:rPr>
                  <a:t>no access to electricity</a:t>
                </a:r>
              </a:p>
            </p:txBody>
          </p:sp>
          <p:sp>
            <p:nvSpPr>
              <p:cNvPr id="11" name="Rectangle 10"/>
              <p:cNvSpPr/>
              <p:nvPr/>
            </p:nvSpPr>
            <p:spPr>
              <a:xfrm>
                <a:off x="4363490" y="5773733"/>
                <a:ext cx="1025971" cy="250827"/>
              </a:xfrm>
              <a:prstGeom prst="rect">
                <a:avLst/>
              </a:prstGeom>
            </p:spPr>
            <p:txBody>
              <a:bodyPr wrap="none">
                <a:spAutoFit/>
              </a:bodyPr>
              <a:lstStyle/>
              <a:p>
                <a:pPr algn="r"/>
                <a:r>
                  <a:rPr lang="en-US" sz="1600" dirty="0">
                    <a:solidFill>
                      <a:schemeClr val="bg1"/>
                    </a:solidFill>
                    <a:latin typeface="Segoe UI" charset="0"/>
                    <a:ea typeface="Segoe UI" charset="0"/>
                    <a:cs typeface="Segoe UI" charset="0"/>
                  </a:rPr>
                  <a:t>(IEA, 2017)</a:t>
                </a:r>
              </a:p>
            </p:txBody>
          </p:sp>
        </p:grpSp>
      </p:grpSp>
    </p:spTree>
    <p:custDataLst>
      <p:tags r:id="rId1"/>
    </p:custDataLst>
    <p:extLst>
      <p:ext uri="{BB962C8B-B14F-4D97-AF65-F5344CB8AC3E}">
        <p14:creationId xmlns:p14="http://schemas.microsoft.com/office/powerpoint/2010/main" val="36958332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C3468-052A-BF43-B2C0-D95158C8A722}"/>
              </a:ext>
            </a:extLst>
          </p:cNvPr>
          <p:cNvSpPr>
            <a:spLocks noGrp="1"/>
          </p:cNvSpPr>
          <p:nvPr>
            <p:ph type="title"/>
          </p:nvPr>
        </p:nvSpPr>
        <p:spPr/>
        <p:txBody>
          <a:bodyPr>
            <a:normAutofit/>
          </a:bodyPr>
          <a:lstStyle/>
          <a:p>
            <a:r>
              <a:rPr lang="en-GB" sz="3600" b="1" dirty="0"/>
              <a:t>Group activity</a:t>
            </a:r>
            <a:endParaRPr lang="en-GB" sz="4000" dirty="0"/>
          </a:p>
        </p:txBody>
      </p:sp>
      <p:sp>
        <p:nvSpPr>
          <p:cNvPr id="3" name="Content Placeholder 2">
            <a:extLst>
              <a:ext uri="{FF2B5EF4-FFF2-40B4-BE49-F238E27FC236}">
                <a16:creationId xmlns:a16="http://schemas.microsoft.com/office/drawing/2014/main" id="{F6A565DF-D925-724E-8DB7-35A48D2A5809}"/>
              </a:ext>
            </a:extLst>
          </p:cNvPr>
          <p:cNvSpPr>
            <a:spLocks noGrp="1"/>
          </p:cNvSpPr>
          <p:nvPr>
            <p:ph idx="1"/>
          </p:nvPr>
        </p:nvSpPr>
        <p:spPr>
          <a:xfrm>
            <a:off x="838200" y="1690688"/>
            <a:ext cx="10701528" cy="1027588"/>
          </a:xfrm>
        </p:spPr>
        <p:txBody>
          <a:bodyPr>
            <a:normAutofit/>
          </a:bodyPr>
          <a:lstStyle/>
          <a:p>
            <a:pPr lvl="0"/>
            <a:r>
              <a:rPr lang="en-GB" dirty="0">
                <a:solidFill>
                  <a:schemeClr val="tx1">
                    <a:lumMod val="50000"/>
                    <a:lumOff val="50000"/>
                  </a:schemeClr>
                </a:solidFill>
              </a:rPr>
              <a:t>Review examples of bioenergy in the Global South, and discuss:</a:t>
            </a:r>
          </a:p>
        </p:txBody>
      </p:sp>
      <p:grpSp>
        <p:nvGrpSpPr>
          <p:cNvPr id="7" name="Group 6">
            <a:extLst>
              <a:ext uri="{FF2B5EF4-FFF2-40B4-BE49-F238E27FC236}">
                <a16:creationId xmlns:a16="http://schemas.microsoft.com/office/drawing/2014/main" id="{EB275317-B33F-D649-BBEB-C994B003F629}"/>
              </a:ext>
            </a:extLst>
          </p:cNvPr>
          <p:cNvGrpSpPr/>
          <p:nvPr/>
        </p:nvGrpSpPr>
        <p:grpSpPr>
          <a:xfrm>
            <a:off x="7244597" y="2514742"/>
            <a:ext cx="4295131" cy="3232595"/>
            <a:chOff x="7454099" y="439230"/>
            <a:chExt cx="4295131" cy="3232595"/>
          </a:xfrm>
        </p:grpSpPr>
        <p:pic>
          <p:nvPicPr>
            <p:cNvPr id="5" name="Picture 4">
              <a:extLst>
                <a:ext uri="{FF2B5EF4-FFF2-40B4-BE49-F238E27FC236}">
                  <a16:creationId xmlns:a16="http://schemas.microsoft.com/office/drawing/2014/main" id="{357AE538-E8E5-3246-8689-54093E63894E}"/>
                </a:ext>
              </a:extLst>
            </p:cNvPr>
            <p:cNvPicPr>
              <a:picLocks noChangeAspect="1"/>
            </p:cNvPicPr>
            <p:nvPr/>
          </p:nvPicPr>
          <p:blipFill rotWithShape="1">
            <a:blip r:embed="rId2"/>
            <a:srcRect l="-1" r="350"/>
            <a:stretch/>
          </p:blipFill>
          <p:spPr>
            <a:xfrm>
              <a:off x="7454099" y="439230"/>
              <a:ext cx="4295131" cy="3232595"/>
            </a:xfrm>
            <a:prstGeom prst="rect">
              <a:avLst/>
            </a:prstGeom>
          </p:spPr>
        </p:pic>
        <p:sp>
          <p:nvSpPr>
            <p:cNvPr id="6" name="TextBox 5">
              <a:extLst>
                <a:ext uri="{FF2B5EF4-FFF2-40B4-BE49-F238E27FC236}">
                  <a16:creationId xmlns:a16="http://schemas.microsoft.com/office/drawing/2014/main" id="{DE5AFC33-07CD-D443-8BFA-BA80704B49AE}"/>
                </a:ext>
              </a:extLst>
            </p:cNvPr>
            <p:cNvSpPr txBox="1"/>
            <p:nvPr/>
          </p:nvSpPr>
          <p:spPr>
            <a:xfrm>
              <a:off x="7592359" y="3429000"/>
              <a:ext cx="1423788" cy="184666"/>
            </a:xfrm>
            <a:prstGeom prst="rect">
              <a:avLst/>
            </a:prstGeom>
            <a:noFill/>
          </p:spPr>
          <p:txBody>
            <a:bodyPr wrap="none" rtlCol="0">
              <a:spAutoFit/>
            </a:bodyPr>
            <a:lstStyle/>
            <a:p>
              <a:r>
                <a:rPr lang="en-GB" sz="600" dirty="0">
                  <a:solidFill>
                    <a:schemeClr val="bg1"/>
                  </a:solidFill>
                  <a:latin typeface="Segoe UI" panose="020B0502040204020203" pitchFamily="34" charset="0"/>
                  <a:cs typeface="Segoe UI" panose="020B0502040204020203" pitchFamily="34" charset="0"/>
                </a:rPr>
                <a:t>Flickr/Sustainable Sanitation Alliance</a:t>
              </a:r>
            </a:p>
          </p:txBody>
        </p:sp>
      </p:grpSp>
      <p:sp>
        <p:nvSpPr>
          <p:cNvPr id="9" name="Content Placeholder 2">
            <a:extLst>
              <a:ext uri="{FF2B5EF4-FFF2-40B4-BE49-F238E27FC236}">
                <a16:creationId xmlns:a16="http://schemas.microsoft.com/office/drawing/2014/main" id="{EE2880C3-64A9-9F4F-AB24-512657AEA937}"/>
              </a:ext>
            </a:extLst>
          </p:cNvPr>
          <p:cNvSpPr txBox="1">
            <a:spLocks/>
          </p:cNvSpPr>
          <p:nvPr/>
        </p:nvSpPr>
        <p:spPr>
          <a:xfrm>
            <a:off x="838200" y="2514742"/>
            <a:ext cx="6184392" cy="3639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lumMod val="65000"/>
                    <a:lumOff val="35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2000" kern="1200">
                <a:solidFill>
                  <a:schemeClr val="tx1">
                    <a:lumMod val="65000"/>
                    <a:lumOff val="35000"/>
                  </a:schemeClr>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chemeClr val="tx1">
                  <a:lumMod val="50000"/>
                  <a:lumOff val="50000"/>
                </a:schemeClr>
              </a:buClr>
              <a:buFont typeface="Arial" panose="020B0604020202020204" pitchFamily="34" charset="0"/>
              <a:buChar char="•"/>
              <a:defRPr sz="1800" kern="120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What are the </a:t>
            </a:r>
            <a:r>
              <a:rPr lang="en-GB" b="1" dirty="0"/>
              <a:t>benefits or positive aspects</a:t>
            </a:r>
            <a:r>
              <a:rPr lang="en-GB" dirty="0"/>
              <a:t> of the bioenergy project? </a:t>
            </a:r>
          </a:p>
          <a:p>
            <a:r>
              <a:rPr lang="en-GB" dirty="0"/>
              <a:t>What are the </a:t>
            </a:r>
            <a:r>
              <a:rPr lang="en-GB" b="1" dirty="0"/>
              <a:t>challenges or issues </a:t>
            </a:r>
            <a:r>
              <a:rPr lang="en-GB" dirty="0"/>
              <a:t>that were identified </a:t>
            </a:r>
            <a:br>
              <a:rPr lang="en-GB" dirty="0"/>
            </a:br>
            <a:r>
              <a:rPr lang="en-GB" dirty="0"/>
              <a:t>(and how were they solved)?</a:t>
            </a:r>
          </a:p>
          <a:p>
            <a:r>
              <a:rPr lang="en-GB" dirty="0"/>
              <a:t>What </a:t>
            </a:r>
            <a:r>
              <a:rPr lang="en-GB" b="1" dirty="0"/>
              <a:t>factors </a:t>
            </a:r>
            <a:r>
              <a:rPr lang="en-GB" dirty="0"/>
              <a:t>should be considered to make bioenergy </a:t>
            </a:r>
            <a:r>
              <a:rPr lang="en-GB" i="1" dirty="0"/>
              <a:t>sustainable</a:t>
            </a:r>
            <a:r>
              <a:rPr lang="en-GB" dirty="0"/>
              <a:t>?</a:t>
            </a:r>
          </a:p>
        </p:txBody>
      </p:sp>
    </p:spTree>
    <p:extLst>
      <p:ext uri="{BB962C8B-B14F-4D97-AF65-F5344CB8AC3E}">
        <p14:creationId xmlns:p14="http://schemas.microsoft.com/office/powerpoint/2010/main" val="28318232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ade%20offs%20and%20synergies%20(Diaz-Chavez%20et%20al,%202015).png">
            <a:extLst>
              <a:ext uri="{FF2B5EF4-FFF2-40B4-BE49-F238E27FC236}">
                <a16:creationId xmlns:a16="http://schemas.microsoft.com/office/drawing/2014/main" id="{51312A91-7434-F04A-B7F6-1961D4CCD5AC}"/>
              </a:ext>
            </a:extLst>
          </p:cNvPr>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t="-2322"/>
          <a:stretch>
            <a:fillRect/>
          </a:stretch>
        </p:blipFill>
        <p:spPr bwMode="auto">
          <a:xfrm>
            <a:off x="1725168" y="313600"/>
            <a:ext cx="8741664" cy="5677577"/>
          </a:xfrm>
          <a:prstGeom prst="rect">
            <a:avLst/>
          </a:prstGeom>
          <a:noFill/>
          <a:ln w="6350" cmpd="sng">
            <a:noFill/>
            <a:miter lim="800000"/>
            <a:headEnd/>
            <a:tailEnd/>
          </a:ln>
          <a:effectLst/>
        </p:spPr>
      </p:pic>
      <p:sp>
        <p:nvSpPr>
          <p:cNvPr id="7" name="Content Placeholder 2">
            <a:extLst>
              <a:ext uri="{FF2B5EF4-FFF2-40B4-BE49-F238E27FC236}">
                <a16:creationId xmlns:a16="http://schemas.microsoft.com/office/drawing/2014/main" id="{F30B3B04-DBDF-2C45-BAA5-D343AEF7F12E}"/>
              </a:ext>
            </a:extLst>
          </p:cNvPr>
          <p:cNvSpPr>
            <a:spLocks noGrp="1"/>
          </p:cNvSpPr>
          <p:nvPr>
            <p:ph idx="1"/>
          </p:nvPr>
        </p:nvSpPr>
        <p:spPr>
          <a:xfrm>
            <a:off x="2833436" y="5991177"/>
            <a:ext cx="6525127" cy="599194"/>
          </a:xfrm>
        </p:spPr>
        <p:txBody>
          <a:bodyPr>
            <a:normAutofit/>
          </a:bodyPr>
          <a:lstStyle/>
          <a:p>
            <a:pPr marL="0" indent="0" algn="ctr">
              <a:buNone/>
            </a:pPr>
            <a:r>
              <a:rPr lang="en-GB" sz="1500" dirty="0">
                <a:solidFill>
                  <a:schemeClr val="bg1">
                    <a:lumMod val="50000"/>
                  </a:schemeClr>
                </a:solidFill>
              </a:rPr>
              <a:t>Trade-offs and synergies in bioenergy development </a:t>
            </a:r>
            <a:r>
              <a:rPr lang="en-GB" sz="1030" dirty="0">
                <a:solidFill>
                  <a:schemeClr val="bg1">
                    <a:lumMod val="50000"/>
                  </a:schemeClr>
                </a:solidFill>
              </a:rPr>
              <a:t>(</a:t>
            </a:r>
            <a:r>
              <a:rPr lang="en-US" sz="1030" dirty="0">
                <a:solidFill>
                  <a:schemeClr val="bg1">
                    <a:lumMod val="50000"/>
                  </a:schemeClr>
                </a:solidFill>
                <a:latin typeface="Segoe UI" charset="0"/>
                <a:ea typeface="Segoe UI" charset="0"/>
                <a:cs typeface="Segoe UI" charset="0"/>
              </a:rPr>
              <a:t>Souza et al., 2015)</a:t>
            </a:r>
            <a:endParaRPr lang="en-GB" sz="1030" dirty="0">
              <a:solidFill>
                <a:schemeClr val="bg1">
                  <a:lumMod val="50000"/>
                </a:schemeClr>
              </a:solidFill>
            </a:endParaRPr>
          </a:p>
        </p:txBody>
      </p:sp>
    </p:spTree>
    <p:extLst>
      <p:ext uri="{BB962C8B-B14F-4D97-AF65-F5344CB8AC3E}">
        <p14:creationId xmlns:p14="http://schemas.microsoft.com/office/powerpoint/2010/main" val="31611762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77556"/>
            <a:ext cx="10515600" cy="1325563"/>
          </a:xfrm>
        </p:spPr>
        <p:txBody>
          <a:bodyPr>
            <a:normAutofit/>
          </a:bodyPr>
          <a:lstStyle/>
          <a:p>
            <a:r>
              <a:rPr lang="en-GB" sz="3200" dirty="0"/>
              <a:t>Examples of bioenergy </a:t>
            </a:r>
            <a:r>
              <a:rPr lang="en-GB" sz="3200" b="1" dirty="0"/>
              <a:t>sustainability indicators</a:t>
            </a:r>
          </a:p>
        </p:txBody>
      </p:sp>
      <p:sp>
        <p:nvSpPr>
          <p:cNvPr id="3" name="Content Placeholder 2">
            <a:extLst>
              <a:ext uri="{FF2B5EF4-FFF2-40B4-BE49-F238E27FC236}">
                <a16:creationId xmlns:a16="http://schemas.microsoft.com/office/drawing/2014/main" id="{DB11EC17-405C-5D44-A232-7FCB8332A09F}"/>
              </a:ext>
            </a:extLst>
          </p:cNvPr>
          <p:cNvSpPr>
            <a:spLocks noGrp="1"/>
          </p:cNvSpPr>
          <p:nvPr>
            <p:ph idx="1"/>
          </p:nvPr>
        </p:nvSpPr>
        <p:spPr>
          <a:xfrm>
            <a:off x="838200" y="2536952"/>
            <a:ext cx="10515600" cy="3580067"/>
          </a:xfrm>
        </p:spPr>
        <p:txBody>
          <a:bodyPr numCol="2">
            <a:normAutofit/>
          </a:bodyPr>
          <a:lstStyle/>
          <a:p>
            <a:pPr>
              <a:lnSpc>
                <a:spcPct val="115000"/>
              </a:lnSpc>
              <a:spcBef>
                <a:spcPts val="171"/>
              </a:spcBef>
              <a:spcAft>
                <a:spcPts val="171"/>
              </a:spcAft>
              <a:defRPr/>
            </a:pPr>
            <a:r>
              <a:rPr lang="en-GB" dirty="0"/>
              <a:t>Infrastructure development</a:t>
            </a:r>
          </a:p>
          <a:p>
            <a:pPr>
              <a:lnSpc>
                <a:spcPct val="115000"/>
              </a:lnSpc>
              <a:spcBef>
                <a:spcPts val="171"/>
              </a:spcBef>
              <a:spcAft>
                <a:spcPts val="171"/>
              </a:spcAft>
              <a:defRPr/>
            </a:pPr>
            <a:r>
              <a:rPr lang="en-GB" dirty="0"/>
              <a:t>Land ownership</a:t>
            </a:r>
          </a:p>
          <a:p>
            <a:pPr>
              <a:lnSpc>
                <a:spcPct val="115000"/>
              </a:lnSpc>
              <a:spcBef>
                <a:spcPts val="171"/>
              </a:spcBef>
              <a:spcAft>
                <a:spcPts val="171"/>
              </a:spcAft>
              <a:defRPr/>
            </a:pPr>
            <a:r>
              <a:rPr lang="en-GB" dirty="0"/>
              <a:t>Local income </a:t>
            </a:r>
          </a:p>
          <a:p>
            <a:pPr>
              <a:lnSpc>
                <a:spcPct val="115000"/>
              </a:lnSpc>
              <a:spcBef>
                <a:spcPts val="171"/>
              </a:spcBef>
              <a:spcAft>
                <a:spcPts val="171"/>
              </a:spcAft>
              <a:defRPr/>
            </a:pPr>
            <a:r>
              <a:rPr lang="en-GB" dirty="0"/>
              <a:t>Employment</a:t>
            </a:r>
          </a:p>
          <a:p>
            <a:pPr>
              <a:lnSpc>
                <a:spcPct val="115000"/>
              </a:lnSpc>
              <a:spcBef>
                <a:spcPts val="171"/>
              </a:spcBef>
              <a:spcAft>
                <a:spcPts val="171"/>
              </a:spcAft>
              <a:defRPr/>
            </a:pPr>
            <a:r>
              <a:rPr lang="en-GB" dirty="0"/>
              <a:t>Training workforce </a:t>
            </a:r>
          </a:p>
          <a:p>
            <a:pPr>
              <a:lnSpc>
                <a:spcPct val="115000"/>
              </a:lnSpc>
              <a:spcBef>
                <a:spcPts val="171"/>
              </a:spcBef>
              <a:spcAft>
                <a:spcPts val="171"/>
              </a:spcAft>
              <a:defRPr/>
            </a:pPr>
            <a:r>
              <a:rPr lang="en-GB" dirty="0"/>
              <a:t>Price &amp; supply of food</a:t>
            </a:r>
          </a:p>
          <a:p>
            <a:pPr>
              <a:lnSpc>
                <a:spcPct val="115000"/>
              </a:lnSpc>
              <a:spcBef>
                <a:spcPts val="171"/>
              </a:spcBef>
              <a:spcAft>
                <a:spcPts val="171"/>
              </a:spcAft>
              <a:defRPr/>
            </a:pPr>
            <a:r>
              <a:rPr lang="en-GB" dirty="0"/>
              <a:t>Value added to resources</a:t>
            </a:r>
          </a:p>
          <a:p>
            <a:pPr>
              <a:lnSpc>
                <a:spcPct val="115000"/>
              </a:lnSpc>
              <a:spcBef>
                <a:spcPts val="171"/>
              </a:spcBef>
              <a:spcAft>
                <a:spcPts val="171"/>
              </a:spcAft>
              <a:defRPr/>
            </a:pPr>
            <a:r>
              <a:rPr lang="en-GB" dirty="0"/>
              <a:t>Competition for biomass resource</a:t>
            </a:r>
          </a:p>
          <a:p>
            <a:pPr>
              <a:lnSpc>
                <a:spcPct val="115000"/>
              </a:lnSpc>
              <a:spcBef>
                <a:spcPts val="171"/>
              </a:spcBef>
              <a:spcAft>
                <a:spcPts val="171"/>
              </a:spcAft>
              <a:defRPr/>
            </a:pPr>
            <a:r>
              <a:rPr lang="en-GB" dirty="0"/>
              <a:t>Water use &amp; water quality </a:t>
            </a:r>
          </a:p>
          <a:p>
            <a:pPr>
              <a:lnSpc>
                <a:spcPct val="115000"/>
              </a:lnSpc>
              <a:spcBef>
                <a:spcPts val="171"/>
              </a:spcBef>
              <a:spcAft>
                <a:spcPts val="171"/>
              </a:spcAft>
              <a:defRPr/>
            </a:pPr>
            <a:r>
              <a:rPr lang="en-GB" dirty="0"/>
              <a:t>Land use &amp; land-use change</a:t>
            </a:r>
          </a:p>
          <a:p>
            <a:pPr>
              <a:lnSpc>
                <a:spcPct val="115000"/>
              </a:lnSpc>
              <a:spcBef>
                <a:spcPts val="171"/>
              </a:spcBef>
              <a:spcAft>
                <a:spcPts val="171"/>
              </a:spcAft>
              <a:defRPr/>
            </a:pPr>
            <a:r>
              <a:rPr lang="en-GB" dirty="0"/>
              <a:t>Changes in fossil fuel use</a:t>
            </a:r>
          </a:p>
        </p:txBody>
      </p:sp>
      <p:sp>
        <p:nvSpPr>
          <p:cNvPr id="4" name="TextBox 3">
            <a:extLst>
              <a:ext uri="{FF2B5EF4-FFF2-40B4-BE49-F238E27FC236}">
                <a16:creationId xmlns:a16="http://schemas.microsoft.com/office/drawing/2014/main" id="{DF048233-7E78-E140-B75A-062C56290943}"/>
              </a:ext>
            </a:extLst>
          </p:cNvPr>
          <p:cNvSpPr txBox="1"/>
          <p:nvPr/>
        </p:nvSpPr>
        <p:spPr>
          <a:xfrm>
            <a:off x="838200" y="1609344"/>
            <a:ext cx="2686120" cy="276999"/>
          </a:xfrm>
          <a:prstGeom prst="rect">
            <a:avLst/>
          </a:prstGeom>
          <a:noFill/>
        </p:spPr>
        <p:txBody>
          <a:bodyPr wrap="none" rtlCol="0">
            <a:spAutoFit/>
          </a:bodyPr>
          <a:lstStyle/>
          <a:p>
            <a:r>
              <a:rPr lang="en-GB" sz="1200" i="1" dirty="0">
                <a:solidFill>
                  <a:schemeClr val="bg1">
                    <a:lumMod val="50000"/>
                  </a:schemeClr>
                </a:solidFill>
                <a:latin typeface="Segoe UI" panose="020B0502040204020203" pitchFamily="34" charset="0"/>
                <a:cs typeface="Segoe UI" panose="020B0502040204020203" pitchFamily="34" charset="0"/>
              </a:rPr>
              <a:t>Source: </a:t>
            </a:r>
            <a:r>
              <a:rPr lang="en-GB" sz="1200" dirty="0">
                <a:solidFill>
                  <a:schemeClr val="bg1">
                    <a:lumMod val="50000"/>
                  </a:schemeClr>
                </a:solidFill>
                <a:latin typeface="Segoe UI" panose="020B0502040204020203" pitchFamily="34" charset="0"/>
                <a:cs typeface="Segoe UI" panose="020B0502040204020203" pitchFamily="34" charset="0"/>
              </a:rPr>
              <a:t>Global Bioenergy Partnership</a:t>
            </a:r>
          </a:p>
        </p:txBody>
      </p:sp>
    </p:spTree>
    <p:extLst>
      <p:ext uri="{BB962C8B-B14F-4D97-AF65-F5344CB8AC3E}">
        <p14:creationId xmlns:p14="http://schemas.microsoft.com/office/powerpoint/2010/main" val="380380108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535681"/>
            <a:ext cx="10515600" cy="1325563"/>
          </a:xfrm>
        </p:spPr>
        <p:txBody>
          <a:bodyPr/>
          <a:lstStyle/>
          <a:p>
            <a:r>
              <a:rPr lang="en-GB" dirty="0">
                <a:solidFill>
                  <a:schemeClr val="tx1">
                    <a:lumMod val="50000"/>
                    <a:lumOff val="50000"/>
                  </a:schemeClr>
                </a:solidFill>
              </a:rPr>
              <a:t>activity </a:t>
            </a:r>
            <a:r>
              <a:rPr lang="en-GB" b="1" dirty="0">
                <a:solidFill>
                  <a:schemeClr val="tx1">
                    <a:lumMod val="50000"/>
                    <a:lumOff val="50000"/>
                  </a:schemeClr>
                </a:solidFill>
              </a:rPr>
              <a:t>wrap-up</a:t>
            </a:r>
          </a:p>
        </p:txBody>
      </p:sp>
    </p:spTree>
    <p:extLst>
      <p:ext uri="{BB962C8B-B14F-4D97-AF65-F5344CB8AC3E}">
        <p14:creationId xmlns:p14="http://schemas.microsoft.com/office/powerpoint/2010/main" val="366897126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9296" y="1283576"/>
            <a:ext cx="3421837" cy="1590676"/>
          </a:xfrm>
        </p:spPr>
        <p:txBody>
          <a:bodyPr/>
          <a:lstStyle/>
          <a:p>
            <a:r>
              <a:rPr lang="en-GB" b="0" dirty="0">
                <a:solidFill>
                  <a:schemeClr val="accent1"/>
                </a:solidFill>
                <a:latin typeface="Segoe UI" panose="020B0502040204020203" pitchFamily="34" charset="0"/>
                <a:cs typeface="Segoe UI" panose="020B0502040204020203" pitchFamily="34" charset="0"/>
              </a:rPr>
              <a:t>Today’s</a:t>
            </a:r>
          </a:p>
        </p:txBody>
      </p:sp>
      <p:sp>
        <p:nvSpPr>
          <p:cNvPr id="6" name="Rectangle 5">
            <a:extLst>
              <a:ext uri="{FF2B5EF4-FFF2-40B4-BE49-F238E27FC236}">
                <a16:creationId xmlns:a16="http://schemas.microsoft.com/office/drawing/2014/main" id="{7F5C9FCA-510F-1641-AD73-09D66098AFF8}"/>
              </a:ext>
            </a:extLst>
          </p:cNvPr>
          <p:cNvSpPr/>
          <p:nvPr/>
        </p:nvSpPr>
        <p:spPr>
          <a:xfrm>
            <a:off x="2731038" y="1613700"/>
            <a:ext cx="2116533" cy="955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60">
              <a:solidFill>
                <a:schemeClr val="bg1"/>
              </a:solidFill>
            </a:endParaRPr>
          </a:p>
        </p:txBody>
      </p:sp>
      <p:sp>
        <p:nvSpPr>
          <p:cNvPr id="7" name="Rectangle 2"/>
          <p:cNvSpPr txBox="1">
            <a:spLocks noChangeArrowheads="1"/>
          </p:cNvSpPr>
          <p:nvPr/>
        </p:nvSpPr>
        <p:spPr>
          <a:xfrm>
            <a:off x="2731038" y="1296102"/>
            <a:ext cx="3077914" cy="1590676"/>
          </a:xfrm>
          <a:prstGeom prst="rect">
            <a:avLst/>
          </a:prstGeom>
        </p:spPr>
        <p:txBody>
          <a:bodyPr vert="horz" lIns="109728" tIns="54864" rIns="109728" bIns="54864" rtlCol="0" anchor="ctr">
            <a:normAutofit/>
          </a:bodyPr>
          <a:lstStyle>
            <a:lvl1pPr algn="l" defTabSz="685800" rtl="0" eaLnBrk="1" latinLnBrk="0" hangingPunct="1">
              <a:lnSpc>
                <a:spcPct val="90000"/>
              </a:lnSpc>
              <a:spcBef>
                <a:spcPct val="0"/>
              </a:spcBef>
              <a:buNone/>
              <a:defRPr sz="3300" b="1" kern="1200">
                <a:solidFill>
                  <a:schemeClr val="accent5">
                    <a:lumMod val="75000"/>
                  </a:schemeClr>
                </a:solidFill>
                <a:latin typeface="Segoe UI" panose="020B0502040204020203" pitchFamily="34" charset="0"/>
                <a:ea typeface="+mj-ea"/>
                <a:cs typeface="Segoe UI" panose="020B0502040204020203" pitchFamily="34" charset="0"/>
              </a:defRPr>
            </a:lvl1pPr>
          </a:lstStyle>
          <a:p>
            <a:r>
              <a:rPr lang="en-GB" sz="3960" dirty="0">
                <a:solidFill>
                  <a:schemeClr val="bg1"/>
                </a:solidFill>
              </a:rPr>
              <a:t>agenda</a:t>
            </a:r>
            <a:endParaRPr lang="en-GB" sz="3960" b="0" dirty="0">
              <a:solidFill>
                <a:schemeClr val="accent1"/>
              </a:solidFill>
            </a:endParaRPr>
          </a:p>
        </p:txBody>
      </p:sp>
      <p:pic>
        <p:nvPicPr>
          <p:cNvPr id="3" name="Picture 2">
            <a:extLst>
              <a:ext uri="{FF2B5EF4-FFF2-40B4-BE49-F238E27FC236}">
                <a16:creationId xmlns:a16="http://schemas.microsoft.com/office/drawing/2014/main" id="{DC2C99F8-7A6F-E148-BC91-9A79C4395990}"/>
              </a:ext>
            </a:extLst>
          </p:cNvPr>
          <p:cNvPicPr>
            <a:picLocks noChangeAspect="1"/>
          </p:cNvPicPr>
          <p:nvPr/>
        </p:nvPicPr>
        <p:blipFill>
          <a:blip r:embed="rId3"/>
          <a:srcRect/>
          <a:stretch/>
        </p:blipFill>
        <p:spPr>
          <a:xfrm>
            <a:off x="5459310" y="771199"/>
            <a:ext cx="5876948" cy="5315602"/>
          </a:xfrm>
          <a:prstGeom prst="rect">
            <a:avLst/>
          </a:prstGeom>
        </p:spPr>
      </p:pic>
    </p:spTree>
    <p:extLst>
      <p:ext uri="{BB962C8B-B14F-4D97-AF65-F5344CB8AC3E}">
        <p14:creationId xmlns:p14="http://schemas.microsoft.com/office/powerpoint/2010/main" val="27052350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5D941A-7490-FC47-9EE7-7C55412E7D3A}"/>
              </a:ext>
            </a:extLst>
          </p:cNvPr>
          <p:cNvSpPr>
            <a:spLocks noGrp="1"/>
          </p:cNvSpPr>
          <p:nvPr>
            <p:ph idx="1"/>
          </p:nvPr>
        </p:nvSpPr>
        <p:spPr>
          <a:xfrm>
            <a:off x="838200" y="502024"/>
            <a:ext cx="10515600" cy="6060141"/>
          </a:xfrm>
        </p:spPr>
        <p:txBody>
          <a:bodyPr>
            <a:normAutofit lnSpcReduction="10000"/>
          </a:bodyPr>
          <a:lstStyle/>
          <a:p>
            <a:pPr marL="0" indent="0">
              <a:buNone/>
            </a:pPr>
            <a:r>
              <a:rPr lang="en-GB" i="1" dirty="0"/>
              <a:t>Advantages</a:t>
            </a:r>
          </a:p>
          <a:p>
            <a:r>
              <a:rPr lang="en-GB" dirty="0"/>
              <a:t>Partnerships</a:t>
            </a:r>
          </a:p>
          <a:p>
            <a:r>
              <a:rPr lang="en-GB" dirty="0"/>
              <a:t>Biomass feedstock easily available</a:t>
            </a:r>
          </a:p>
          <a:p>
            <a:r>
              <a:rPr lang="en-GB" dirty="0"/>
              <a:t>Low-cost</a:t>
            </a:r>
          </a:p>
          <a:p>
            <a:r>
              <a:rPr lang="en-GB" dirty="0"/>
              <a:t>Potential income</a:t>
            </a:r>
          </a:p>
          <a:p>
            <a:r>
              <a:rPr lang="en-GB" dirty="0"/>
              <a:t>Energy can support agriculture and education</a:t>
            </a:r>
          </a:p>
          <a:p>
            <a:pPr marL="0" indent="0">
              <a:buNone/>
            </a:pPr>
            <a:endParaRPr lang="en-GB" dirty="0"/>
          </a:p>
          <a:p>
            <a:pPr marL="0" indent="0">
              <a:buNone/>
            </a:pPr>
            <a:r>
              <a:rPr lang="en-GB" i="1" dirty="0"/>
              <a:t>Challenges</a:t>
            </a:r>
          </a:p>
          <a:p>
            <a:r>
              <a:rPr lang="en-GB" dirty="0"/>
              <a:t>Cost and payment might be expensive</a:t>
            </a:r>
          </a:p>
          <a:p>
            <a:r>
              <a:rPr lang="en-GB" dirty="0"/>
              <a:t>Lack of information</a:t>
            </a:r>
          </a:p>
          <a:p>
            <a:r>
              <a:rPr lang="en-GB" dirty="0"/>
              <a:t>Issues of trust</a:t>
            </a:r>
          </a:p>
          <a:p>
            <a:r>
              <a:rPr lang="en-GB" dirty="0"/>
              <a:t>Meeting the demand for electricity</a:t>
            </a:r>
          </a:p>
        </p:txBody>
      </p:sp>
    </p:spTree>
    <p:extLst>
      <p:ext uri="{BB962C8B-B14F-4D97-AF65-F5344CB8AC3E}">
        <p14:creationId xmlns:p14="http://schemas.microsoft.com/office/powerpoint/2010/main" val="145708008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5D941A-7490-FC47-9EE7-7C55412E7D3A}"/>
              </a:ext>
            </a:extLst>
          </p:cNvPr>
          <p:cNvSpPr>
            <a:spLocks noGrp="1"/>
          </p:cNvSpPr>
          <p:nvPr>
            <p:ph idx="1"/>
          </p:nvPr>
        </p:nvSpPr>
        <p:spPr>
          <a:xfrm>
            <a:off x="838200" y="878541"/>
            <a:ext cx="10515600" cy="5298422"/>
          </a:xfrm>
        </p:spPr>
        <p:txBody>
          <a:bodyPr>
            <a:normAutofit/>
          </a:bodyPr>
          <a:lstStyle/>
          <a:p>
            <a:r>
              <a:rPr lang="en-GB" dirty="0"/>
              <a:t>Maintenance might be difficult</a:t>
            </a:r>
          </a:p>
          <a:p>
            <a:r>
              <a:rPr lang="en-GB" dirty="0"/>
              <a:t>Not easy to construct</a:t>
            </a:r>
          </a:p>
          <a:p>
            <a:r>
              <a:rPr lang="en-GB" dirty="0"/>
              <a:t>Lack of training</a:t>
            </a:r>
          </a:p>
          <a:p>
            <a:endParaRPr lang="en-GB" dirty="0"/>
          </a:p>
          <a:p>
            <a:pPr marL="0" indent="0">
              <a:buNone/>
            </a:pPr>
            <a:r>
              <a:rPr lang="en-GB" i="1" dirty="0"/>
              <a:t>Sustainability factors</a:t>
            </a:r>
          </a:p>
          <a:p>
            <a:r>
              <a:rPr lang="en-GB" dirty="0"/>
              <a:t>Government support</a:t>
            </a:r>
          </a:p>
          <a:p>
            <a:r>
              <a:rPr lang="en-GB" dirty="0"/>
              <a:t>Community involvement</a:t>
            </a:r>
          </a:p>
          <a:p>
            <a:r>
              <a:rPr lang="en-GB" dirty="0"/>
              <a:t>Outputs of conversion can be used for other purposes</a:t>
            </a:r>
          </a:p>
          <a:p>
            <a:r>
              <a:rPr lang="en-GB" dirty="0"/>
              <a:t>Company supports local activities</a:t>
            </a:r>
          </a:p>
          <a:p>
            <a:r>
              <a:rPr lang="en-GB" dirty="0"/>
              <a:t>Capacity building and training</a:t>
            </a:r>
          </a:p>
        </p:txBody>
      </p:sp>
    </p:spTree>
    <p:extLst>
      <p:ext uri="{BB962C8B-B14F-4D97-AF65-F5344CB8AC3E}">
        <p14:creationId xmlns:p14="http://schemas.microsoft.com/office/powerpoint/2010/main" val="36394208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625E-CC26-2E43-8B7F-07018F021A21}"/>
              </a:ext>
            </a:extLst>
          </p:cNvPr>
          <p:cNvSpPr>
            <a:spLocks noGrp="1"/>
          </p:cNvSpPr>
          <p:nvPr>
            <p:ph type="title"/>
          </p:nvPr>
        </p:nvSpPr>
        <p:spPr/>
        <p:txBody>
          <a:bodyPr>
            <a:normAutofit/>
          </a:bodyPr>
          <a:lstStyle/>
          <a:p>
            <a:r>
              <a:rPr lang="en-GB" sz="3400" b="1" dirty="0"/>
              <a:t>Challenges</a:t>
            </a:r>
            <a:r>
              <a:rPr lang="en-GB" sz="3400" dirty="0"/>
              <a:t> in sustainable bioenergy</a:t>
            </a:r>
          </a:p>
        </p:txBody>
      </p:sp>
      <p:sp>
        <p:nvSpPr>
          <p:cNvPr id="7" name="Content Placeholder 6">
            <a:extLst>
              <a:ext uri="{FF2B5EF4-FFF2-40B4-BE49-F238E27FC236}">
                <a16:creationId xmlns:a16="http://schemas.microsoft.com/office/drawing/2014/main" id="{E27E06D7-04C1-0C44-A9C3-7C0811B2CD66}"/>
              </a:ext>
            </a:extLst>
          </p:cNvPr>
          <p:cNvSpPr>
            <a:spLocks noGrp="1"/>
          </p:cNvSpPr>
          <p:nvPr>
            <p:ph idx="1"/>
          </p:nvPr>
        </p:nvSpPr>
        <p:spPr/>
        <p:txBody>
          <a:bodyPr/>
          <a:lstStyle/>
          <a:p>
            <a:r>
              <a:rPr lang="en-GB" dirty="0">
                <a:solidFill>
                  <a:schemeClr val="bg1">
                    <a:lumMod val="50000"/>
                  </a:schemeClr>
                </a:solidFill>
              </a:rPr>
              <a:t>Provide social and economic benefits, alongside energy access</a:t>
            </a:r>
          </a:p>
          <a:p>
            <a:r>
              <a:rPr lang="en-GB" dirty="0">
                <a:solidFill>
                  <a:schemeClr val="bg1">
                    <a:lumMod val="50000"/>
                  </a:schemeClr>
                </a:solidFill>
              </a:rPr>
              <a:t>Encourage community ownership and participation</a:t>
            </a:r>
          </a:p>
          <a:p>
            <a:pPr>
              <a:lnSpc>
                <a:spcPct val="115000"/>
              </a:lnSpc>
              <a:spcBef>
                <a:spcPts val="600"/>
              </a:spcBef>
              <a:spcAft>
                <a:spcPts val="0"/>
              </a:spcAft>
            </a:pPr>
            <a:r>
              <a:rPr lang="en-GB" dirty="0">
                <a:solidFill>
                  <a:schemeClr val="bg1">
                    <a:lumMod val="50000"/>
                  </a:schemeClr>
                </a:solidFill>
              </a:rPr>
              <a:t>Integrate social and cultural considerations in deployment</a:t>
            </a:r>
          </a:p>
          <a:p>
            <a:r>
              <a:rPr lang="en-GB" dirty="0">
                <a:solidFill>
                  <a:schemeClr val="bg1">
                    <a:lumMod val="50000"/>
                  </a:schemeClr>
                </a:solidFill>
              </a:rPr>
              <a:t>Raise awareness and educate locals about the project </a:t>
            </a:r>
          </a:p>
          <a:p>
            <a:r>
              <a:rPr lang="en-GB" dirty="0">
                <a:solidFill>
                  <a:schemeClr val="bg1">
                    <a:lumMod val="50000"/>
                  </a:schemeClr>
                </a:solidFill>
              </a:rPr>
              <a:t>Have supportive policies, enabling institutions, financial mechanisms</a:t>
            </a:r>
          </a:p>
          <a:p>
            <a:r>
              <a:rPr lang="en-GB" dirty="0">
                <a:solidFill>
                  <a:schemeClr val="bg1">
                    <a:lumMod val="50000"/>
                  </a:schemeClr>
                </a:solidFill>
              </a:rPr>
              <a:t>Build trust between locals and technology developers </a:t>
            </a:r>
          </a:p>
          <a:p>
            <a:endParaRPr lang="en-GB" dirty="0"/>
          </a:p>
        </p:txBody>
      </p:sp>
    </p:spTree>
    <p:extLst>
      <p:ext uri="{BB962C8B-B14F-4D97-AF65-F5344CB8AC3E}">
        <p14:creationId xmlns:p14="http://schemas.microsoft.com/office/powerpoint/2010/main" val="28135230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625E-CC26-2E43-8B7F-07018F021A21}"/>
              </a:ext>
            </a:extLst>
          </p:cNvPr>
          <p:cNvSpPr>
            <a:spLocks noGrp="1"/>
          </p:cNvSpPr>
          <p:nvPr>
            <p:ph type="title"/>
          </p:nvPr>
        </p:nvSpPr>
        <p:spPr/>
        <p:txBody>
          <a:bodyPr>
            <a:normAutofit/>
          </a:bodyPr>
          <a:lstStyle/>
          <a:p>
            <a:r>
              <a:rPr lang="en-GB" sz="3400" b="1" dirty="0"/>
              <a:t>Considerations</a:t>
            </a:r>
            <a:r>
              <a:rPr lang="en-GB" sz="3400" dirty="0"/>
              <a:t> in sustainable bioenergy</a:t>
            </a:r>
          </a:p>
        </p:txBody>
      </p:sp>
      <p:sp>
        <p:nvSpPr>
          <p:cNvPr id="7" name="Content Placeholder 6">
            <a:extLst>
              <a:ext uri="{FF2B5EF4-FFF2-40B4-BE49-F238E27FC236}">
                <a16:creationId xmlns:a16="http://schemas.microsoft.com/office/drawing/2014/main" id="{E27E06D7-04C1-0C44-A9C3-7C0811B2CD66}"/>
              </a:ext>
            </a:extLst>
          </p:cNvPr>
          <p:cNvSpPr>
            <a:spLocks noGrp="1"/>
          </p:cNvSpPr>
          <p:nvPr>
            <p:ph idx="1"/>
          </p:nvPr>
        </p:nvSpPr>
        <p:spPr>
          <a:xfrm>
            <a:off x="838200" y="1825625"/>
            <a:ext cx="10829544" cy="4351338"/>
          </a:xfrm>
        </p:spPr>
        <p:txBody>
          <a:bodyPr>
            <a:normAutofit/>
          </a:bodyPr>
          <a:lstStyle/>
          <a:p>
            <a:r>
              <a:rPr lang="en-GB" dirty="0">
                <a:solidFill>
                  <a:schemeClr val="bg1">
                    <a:lumMod val="50000"/>
                  </a:schemeClr>
                </a:solidFill>
              </a:rPr>
              <a:t>Open communication and consultation</a:t>
            </a:r>
          </a:p>
          <a:p>
            <a:r>
              <a:rPr lang="en-GB" dirty="0">
                <a:solidFill>
                  <a:schemeClr val="bg1">
                    <a:lumMod val="50000"/>
                  </a:schemeClr>
                </a:solidFill>
              </a:rPr>
              <a:t>Locals have access to information and financial resources</a:t>
            </a:r>
          </a:p>
          <a:p>
            <a:endParaRPr lang="en-GB" dirty="0">
              <a:solidFill>
                <a:schemeClr val="bg1">
                  <a:lumMod val="50000"/>
                </a:schemeClr>
              </a:solidFill>
            </a:endParaRPr>
          </a:p>
          <a:p>
            <a:r>
              <a:rPr lang="en-GB" dirty="0">
                <a:solidFill>
                  <a:schemeClr val="bg1">
                    <a:lumMod val="50000"/>
                  </a:schemeClr>
                </a:solidFill>
              </a:rPr>
              <a:t>Stakeholders are in a form of partnership</a:t>
            </a:r>
          </a:p>
          <a:p>
            <a:r>
              <a:rPr lang="en-GB" dirty="0">
                <a:solidFill>
                  <a:schemeClr val="bg1">
                    <a:lumMod val="50000"/>
                  </a:schemeClr>
                </a:solidFill>
              </a:rPr>
              <a:t>Local institutions and actors have roles and responsibilities </a:t>
            </a:r>
          </a:p>
          <a:p>
            <a:endParaRPr lang="en-GB" dirty="0">
              <a:solidFill>
                <a:schemeClr val="bg1">
                  <a:lumMod val="50000"/>
                </a:schemeClr>
              </a:solidFill>
            </a:endParaRPr>
          </a:p>
          <a:p>
            <a:r>
              <a:rPr lang="en-GB" dirty="0">
                <a:solidFill>
                  <a:schemeClr val="bg1">
                    <a:lumMod val="50000"/>
                  </a:schemeClr>
                </a:solidFill>
              </a:rPr>
              <a:t>Technology developers and funders take into account needs and wants of end-users, and understand socio-cultural context</a:t>
            </a:r>
          </a:p>
          <a:p>
            <a:endParaRPr lang="en-GB" dirty="0">
              <a:solidFill>
                <a:schemeClr val="bg1">
                  <a:lumMod val="50000"/>
                </a:schemeClr>
              </a:solidFill>
            </a:endParaRPr>
          </a:p>
          <a:p>
            <a:endParaRPr lang="en-GB" dirty="0"/>
          </a:p>
        </p:txBody>
      </p:sp>
    </p:spTree>
    <p:extLst>
      <p:ext uri="{BB962C8B-B14F-4D97-AF65-F5344CB8AC3E}">
        <p14:creationId xmlns:p14="http://schemas.microsoft.com/office/powerpoint/2010/main" val="17626050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400" b="1" dirty="0"/>
              <a:t>Benefits </a:t>
            </a:r>
            <a:r>
              <a:rPr lang="en-GB" sz="3400" dirty="0"/>
              <a:t>of bioenergy systems</a:t>
            </a:r>
          </a:p>
        </p:txBody>
      </p:sp>
      <p:sp>
        <p:nvSpPr>
          <p:cNvPr id="3" name="Content Placeholder 2"/>
          <p:cNvSpPr>
            <a:spLocks noGrp="1"/>
          </p:cNvSpPr>
          <p:nvPr>
            <p:ph idx="1"/>
          </p:nvPr>
        </p:nvSpPr>
        <p:spPr>
          <a:xfrm>
            <a:off x="838200" y="1825625"/>
            <a:ext cx="10515600" cy="3807079"/>
          </a:xfrm>
        </p:spPr>
        <p:txBody>
          <a:bodyPr numCol="2">
            <a:normAutofit/>
          </a:bodyPr>
          <a:lstStyle/>
          <a:p>
            <a:pPr marL="488950" indent="-307975">
              <a:spcBef>
                <a:spcPts val="514"/>
              </a:spcBef>
              <a:spcAft>
                <a:spcPts val="1543"/>
              </a:spcAft>
            </a:pPr>
            <a:r>
              <a:rPr lang="en-GB" sz="2400" dirty="0"/>
              <a:t>Globally </a:t>
            </a:r>
            <a:r>
              <a:rPr lang="en-GB" sz="2400" b="1" dirty="0"/>
              <a:t>large resources </a:t>
            </a:r>
            <a:r>
              <a:rPr lang="en-GB" sz="2400" dirty="0"/>
              <a:t>of biomass feedstocks</a:t>
            </a:r>
          </a:p>
          <a:p>
            <a:pPr marL="488950" indent="-307975">
              <a:spcBef>
                <a:spcPts val="514"/>
              </a:spcBef>
              <a:spcAft>
                <a:spcPts val="1543"/>
              </a:spcAft>
            </a:pPr>
            <a:r>
              <a:rPr lang="en-GB" sz="2400" dirty="0"/>
              <a:t>Can fit in existing energy/fuel supply infrastructure</a:t>
            </a:r>
          </a:p>
          <a:p>
            <a:pPr marL="488950" indent="-307975">
              <a:spcBef>
                <a:spcPts val="514"/>
              </a:spcBef>
              <a:spcAft>
                <a:spcPts val="1543"/>
              </a:spcAft>
            </a:pPr>
            <a:r>
              <a:rPr lang="en-GB" sz="2400" dirty="0"/>
              <a:t>Is very </a:t>
            </a:r>
            <a:r>
              <a:rPr lang="en-GB" sz="2400" b="1" dirty="0"/>
              <a:t>flexible</a:t>
            </a:r>
            <a:r>
              <a:rPr lang="en-GB" sz="2400" dirty="0"/>
              <a:t> as a large variety of feedstocks can be used for a large variety of applications (electricity, heat, fuels, chemicals)</a:t>
            </a:r>
          </a:p>
          <a:p>
            <a:pPr marL="488950" indent="-307975">
              <a:spcBef>
                <a:spcPts val="514"/>
              </a:spcBef>
              <a:spcAft>
                <a:spcPts val="1543"/>
              </a:spcAft>
            </a:pPr>
            <a:r>
              <a:rPr lang="en-GB" sz="2400" dirty="0"/>
              <a:t>Provides energy even if the sun doesn’t shine, the wind doesn’t blow</a:t>
            </a:r>
          </a:p>
          <a:p>
            <a:pPr marL="488950" indent="-307975">
              <a:spcBef>
                <a:spcPts val="514"/>
              </a:spcBef>
              <a:spcAft>
                <a:spcPts val="1543"/>
              </a:spcAft>
            </a:pPr>
            <a:r>
              <a:rPr lang="en-GB" sz="2400" dirty="0"/>
              <a:t>Alternative fuel to fossil fuels – potentially reducing emissions from energy, transport</a:t>
            </a:r>
          </a:p>
          <a:p>
            <a:pPr marL="488950" indent="-307975">
              <a:spcBef>
                <a:spcPts val="514"/>
              </a:spcBef>
              <a:spcAft>
                <a:spcPts val="1543"/>
              </a:spcAft>
            </a:pPr>
            <a:r>
              <a:rPr lang="en-GB" sz="2400" dirty="0"/>
              <a:t>Helps reducing/manage waste</a:t>
            </a:r>
          </a:p>
        </p:txBody>
      </p:sp>
    </p:spTree>
    <p:extLst>
      <p:ext uri="{BB962C8B-B14F-4D97-AF65-F5344CB8AC3E}">
        <p14:creationId xmlns:p14="http://schemas.microsoft.com/office/powerpoint/2010/main" val="145256436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400" b="1" dirty="0"/>
              <a:t>Benefits </a:t>
            </a:r>
            <a:r>
              <a:rPr lang="en-GB" sz="3400" dirty="0"/>
              <a:t>of bioenergy systems</a:t>
            </a:r>
          </a:p>
        </p:txBody>
      </p:sp>
      <p:sp>
        <p:nvSpPr>
          <p:cNvPr id="3" name="Content Placeholder 2"/>
          <p:cNvSpPr>
            <a:spLocks noGrp="1"/>
          </p:cNvSpPr>
          <p:nvPr>
            <p:ph idx="1"/>
          </p:nvPr>
        </p:nvSpPr>
        <p:spPr>
          <a:xfrm>
            <a:off x="838200" y="1825625"/>
            <a:ext cx="8031480" cy="4351338"/>
          </a:xfrm>
        </p:spPr>
        <p:txBody>
          <a:bodyPr>
            <a:normAutofit/>
          </a:bodyPr>
          <a:lstStyle/>
          <a:p>
            <a:pPr marL="488950" indent="-307975">
              <a:spcBef>
                <a:spcPts val="514"/>
              </a:spcBef>
              <a:spcAft>
                <a:spcPts val="1543"/>
              </a:spcAft>
            </a:pPr>
            <a:r>
              <a:rPr lang="en-GB" sz="2400" dirty="0"/>
              <a:t>Deals with residues and wastes – instead of landfill, and open-field burning</a:t>
            </a:r>
          </a:p>
          <a:p>
            <a:pPr marL="488950" indent="-307975">
              <a:spcBef>
                <a:spcPts val="514"/>
              </a:spcBef>
              <a:spcAft>
                <a:spcPts val="1543"/>
              </a:spcAft>
            </a:pPr>
            <a:r>
              <a:rPr lang="en-GB" sz="2400" dirty="0"/>
              <a:t>Can be stored efficiently in form of feedstocks</a:t>
            </a:r>
          </a:p>
          <a:p>
            <a:pPr marL="488950" indent="-307975">
              <a:spcBef>
                <a:spcPts val="514"/>
              </a:spcBef>
              <a:spcAft>
                <a:spcPts val="1543"/>
              </a:spcAft>
            </a:pPr>
            <a:r>
              <a:rPr lang="en-GB" sz="2400" dirty="0"/>
              <a:t>Provides energy, especially to provide a baseload</a:t>
            </a:r>
          </a:p>
          <a:p>
            <a:pPr marL="488950" indent="-307975">
              <a:spcBef>
                <a:spcPts val="514"/>
              </a:spcBef>
              <a:spcAft>
                <a:spcPts val="1543"/>
              </a:spcAft>
            </a:pPr>
            <a:r>
              <a:rPr lang="en-GB" sz="2400" dirty="0"/>
              <a:t>Improves energy security</a:t>
            </a:r>
          </a:p>
          <a:p>
            <a:pPr marL="488950" indent="-307975">
              <a:spcBef>
                <a:spcPts val="514"/>
              </a:spcBef>
              <a:spcAft>
                <a:spcPts val="1543"/>
              </a:spcAft>
            </a:pPr>
            <a:r>
              <a:rPr lang="en-GB" sz="2400" dirty="0"/>
              <a:t>Creates resilience, income and jobs in related sectors like agricultural and forestry, waste management </a:t>
            </a:r>
          </a:p>
        </p:txBody>
      </p:sp>
    </p:spTree>
    <p:extLst>
      <p:ext uri="{BB962C8B-B14F-4D97-AF65-F5344CB8AC3E}">
        <p14:creationId xmlns:p14="http://schemas.microsoft.com/office/powerpoint/2010/main" val="220553758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400" b="1" dirty="0"/>
              <a:t>Challenges</a:t>
            </a:r>
            <a:r>
              <a:rPr lang="en-GB" sz="3400" dirty="0"/>
              <a:t> of bioenergy systems</a:t>
            </a:r>
          </a:p>
        </p:txBody>
      </p:sp>
      <p:sp>
        <p:nvSpPr>
          <p:cNvPr id="3" name="Content Placeholder 2"/>
          <p:cNvSpPr>
            <a:spLocks noGrp="1"/>
          </p:cNvSpPr>
          <p:nvPr>
            <p:ph idx="1"/>
          </p:nvPr>
        </p:nvSpPr>
        <p:spPr>
          <a:xfrm>
            <a:off x="690372" y="1690688"/>
            <a:ext cx="11213592" cy="4721263"/>
          </a:xfrm>
        </p:spPr>
        <p:txBody>
          <a:bodyPr numCol="2">
            <a:noAutofit/>
          </a:bodyPr>
          <a:lstStyle/>
          <a:p>
            <a:pPr marL="488950" indent="-307975">
              <a:spcBef>
                <a:spcPts val="514"/>
              </a:spcBef>
              <a:spcAft>
                <a:spcPts val="1029"/>
              </a:spcAft>
            </a:pPr>
            <a:r>
              <a:rPr lang="en-GB" sz="2400" dirty="0"/>
              <a:t>Biomass resources are not necessarily in the place where energy is required</a:t>
            </a:r>
          </a:p>
          <a:p>
            <a:pPr marL="488950" indent="-307975">
              <a:spcBef>
                <a:spcPts val="514"/>
              </a:spcBef>
              <a:spcAft>
                <a:spcPts val="1029"/>
              </a:spcAft>
            </a:pPr>
            <a:r>
              <a:rPr lang="en-GB" sz="2400" dirty="0"/>
              <a:t>Sourcing much more scattered than e.g. coal, oil</a:t>
            </a:r>
          </a:p>
          <a:p>
            <a:pPr marL="488950" indent="-307975">
              <a:spcBef>
                <a:spcPts val="514"/>
              </a:spcBef>
              <a:spcAft>
                <a:spcPts val="1029"/>
              </a:spcAft>
            </a:pPr>
            <a:r>
              <a:rPr lang="en-GB" sz="2400" dirty="0"/>
              <a:t>Less energy dense than fossil fuels – larger amounts are required with effect on logistics (transport, handling, storage) and land requirement to produce it</a:t>
            </a:r>
          </a:p>
          <a:p>
            <a:pPr marL="488950" indent="-307975">
              <a:spcBef>
                <a:spcPts val="514"/>
              </a:spcBef>
              <a:spcAft>
                <a:spcPts val="1029"/>
              </a:spcAft>
            </a:pPr>
            <a:endParaRPr lang="en-GB" sz="2400" dirty="0"/>
          </a:p>
          <a:p>
            <a:pPr marL="1214438" indent="-381000">
              <a:spcBef>
                <a:spcPts val="514"/>
              </a:spcBef>
              <a:spcAft>
                <a:spcPts val="1029"/>
              </a:spcAft>
            </a:pPr>
            <a:r>
              <a:rPr lang="en-GB" sz="2400" dirty="0"/>
              <a:t>Often more expensive than fossil fuels</a:t>
            </a:r>
          </a:p>
          <a:p>
            <a:pPr marL="1214438" indent="-381000">
              <a:spcBef>
                <a:spcPts val="514"/>
              </a:spcBef>
              <a:spcAft>
                <a:spcPts val="1029"/>
              </a:spcAft>
            </a:pPr>
            <a:r>
              <a:rPr lang="en-GB" sz="2400" dirty="0"/>
              <a:t>High risk of unsustainable sourcing and deforestation</a:t>
            </a:r>
          </a:p>
          <a:p>
            <a:pPr marL="1214438" indent="-381000">
              <a:spcBef>
                <a:spcPts val="514"/>
              </a:spcBef>
              <a:spcAft>
                <a:spcPts val="1029"/>
              </a:spcAft>
            </a:pPr>
            <a:r>
              <a:rPr lang="en-GB" sz="2400" dirty="0"/>
              <a:t>Majority of global biomass is used with inefficient technologies</a:t>
            </a:r>
          </a:p>
          <a:p>
            <a:pPr marL="1214438" indent="-381000">
              <a:spcBef>
                <a:spcPts val="514"/>
              </a:spcBef>
              <a:spcAft>
                <a:spcPts val="1029"/>
              </a:spcAft>
            </a:pPr>
            <a:r>
              <a:rPr lang="en-GB" sz="2400" dirty="0"/>
              <a:t>Non-uniform/inconsistent feedstock</a:t>
            </a:r>
          </a:p>
          <a:p>
            <a:pPr marL="1214438" indent="-381000">
              <a:spcBef>
                <a:spcPts val="514"/>
              </a:spcBef>
              <a:spcAft>
                <a:spcPts val="1029"/>
              </a:spcAft>
            </a:pPr>
            <a:r>
              <a:rPr lang="en-GB" sz="2400" dirty="0"/>
              <a:t>Health impacts mainly when using traditional applications</a:t>
            </a:r>
          </a:p>
        </p:txBody>
      </p:sp>
    </p:spTree>
    <p:extLst>
      <p:ext uri="{BB962C8B-B14F-4D97-AF65-F5344CB8AC3E}">
        <p14:creationId xmlns:p14="http://schemas.microsoft.com/office/powerpoint/2010/main" val="40705482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defTabSz="783732"/>
            <a:r>
              <a:rPr lang="en-GB" dirty="0">
                <a:solidFill>
                  <a:schemeClr val="accent1"/>
                </a:solidFill>
              </a:rPr>
              <a:t>Learning outcomes</a:t>
            </a:r>
          </a:p>
        </p:txBody>
      </p:sp>
      <p:sp>
        <p:nvSpPr>
          <p:cNvPr id="547843" name="Rectangle 3"/>
          <p:cNvSpPr>
            <a:spLocks noGrp="1" noChangeArrowheads="1"/>
          </p:cNvSpPr>
          <p:nvPr>
            <p:ph idx="1"/>
          </p:nvPr>
        </p:nvSpPr>
        <p:spPr>
          <a:xfrm>
            <a:off x="838200" y="1825625"/>
            <a:ext cx="10515600" cy="4351338"/>
          </a:xfrm>
        </p:spPr>
        <p:txBody>
          <a:bodyPr>
            <a:normAutofit/>
          </a:bodyPr>
          <a:lstStyle/>
          <a:p>
            <a:pPr marL="360363" lvl="0" indent="-311150"/>
            <a:r>
              <a:rPr lang="en-GB" dirty="0">
                <a:solidFill>
                  <a:schemeClr val="tx1">
                    <a:lumMod val="65000"/>
                    <a:lumOff val="35000"/>
                  </a:schemeClr>
                </a:solidFill>
              </a:rPr>
              <a:t>describe the </a:t>
            </a:r>
            <a:r>
              <a:rPr lang="en-GB" b="1" dirty="0">
                <a:solidFill>
                  <a:schemeClr val="tx1">
                    <a:lumMod val="65000"/>
                    <a:lumOff val="35000"/>
                  </a:schemeClr>
                </a:solidFill>
              </a:rPr>
              <a:t>benefits and challenges </a:t>
            </a:r>
            <a:r>
              <a:rPr lang="en-GB" dirty="0">
                <a:solidFill>
                  <a:schemeClr val="tx1">
                    <a:lumMod val="65000"/>
                    <a:lumOff val="35000"/>
                  </a:schemeClr>
                </a:solidFill>
              </a:rPr>
              <a:t>of achieving sustainable bioenergy systems; and </a:t>
            </a:r>
          </a:p>
          <a:p>
            <a:pPr marL="360363" lvl="0" indent="-311150"/>
            <a:endParaRPr lang="en-GB" dirty="0">
              <a:solidFill>
                <a:schemeClr val="tx1">
                  <a:lumMod val="65000"/>
                  <a:lumOff val="35000"/>
                </a:schemeClr>
              </a:solidFill>
            </a:endParaRPr>
          </a:p>
          <a:p>
            <a:pPr marL="360363" indent="-311150"/>
            <a:r>
              <a:rPr lang="en-GB" dirty="0">
                <a:solidFill>
                  <a:schemeClr val="tx1">
                    <a:lumMod val="65000"/>
                    <a:lumOff val="35000"/>
                  </a:schemeClr>
                </a:solidFill>
              </a:rPr>
              <a:t>understand the </a:t>
            </a:r>
            <a:r>
              <a:rPr lang="en-GB" b="1" dirty="0">
                <a:solidFill>
                  <a:schemeClr val="tx1">
                    <a:lumMod val="65000"/>
                    <a:lumOff val="35000"/>
                  </a:schemeClr>
                </a:solidFill>
              </a:rPr>
              <a:t>relevance of developing sustainable bioenergy systems</a:t>
            </a:r>
            <a:r>
              <a:rPr lang="en-GB" dirty="0">
                <a:solidFill>
                  <a:schemeClr val="tx1">
                    <a:lumMod val="65000"/>
                    <a:lumOff val="35000"/>
                  </a:schemeClr>
                </a:solidFill>
              </a:rPr>
              <a:t> within Myanmar’s context</a:t>
            </a:r>
            <a:endParaRPr lang="en-GB" sz="2400" dirty="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31211453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BFB7A2-AAE0-4344-8F1F-097C086303C2}"/>
              </a:ext>
            </a:extLst>
          </p:cNvPr>
          <p:cNvSpPr/>
          <p:nvPr/>
        </p:nvSpPr>
        <p:spPr>
          <a:xfrm>
            <a:off x="0" y="4104526"/>
            <a:ext cx="12192000" cy="8949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0C8ED3D-E1D0-D045-BDCE-3EBF1B0FB5BC}"/>
              </a:ext>
            </a:extLst>
          </p:cNvPr>
          <p:cNvSpPr>
            <a:spLocks noGrp="1"/>
          </p:cNvSpPr>
          <p:nvPr>
            <p:ph type="ctrTitle"/>
          </p:nvPr>
        </p:nvSpPr>
        <p:spPr>
          <a:xfrm>
            <a:off x="1400711" y="2556172"/>
            <a:ext cx="9144000" cy="2387600"/>
          </a:xfrm>
        </p:spPr>
        <p:txBody>
          <a:bodyPr/>
          <a:lstStyle/>
          <a:p>
            <a:pPr algn="l"/>
            <a:r>
              <a:rPr lang="en-GB" b="1" dirty="0">
                <a:solidFill>
                  <a:schemeClr val="accent1"/>
                </a:solidFill>
              </a:rPr>
              <a:t>Biomass &amp; </a:t>
            </a:r>
            <a:br>
              <a:rPr lang="en-GB" dirty="0">
                <a:solidFill>
                  <a:schemeClr val="bg1"/>
                </a:solidFill>
              </a:rPr>
            </a:br>
            <a:r>
              <a:rPr lang="en-GB" b="1" dirty="0">
                <a:solidFill>
                  <a:schemeClr val="bg1"/>
                </a:solidFill>
              </a:rPr>
              <a:t>bioenergy</a:t>
            </a:r>
          </a:p>
        </p:txBody>
      </p:sp>
      <p:sp>
        <p:nvSpPr>
          <p:cNvPr id="3" name="Subtitle 2">
            <a:extLst>
              <a:ext uri="{FF2B5EF4-FFF2-40B4-BE49-F238E27FC236}">
                <a16:creationId xmlns:a16="http://schemas.microsoft.com/office/drawing/2014/main" id="{77BF1A0C-26B6-0A48-B981-62F6C7ACB328}"/>
              </a:ext>
            </a:extLst>
          </p:cNvPr>
          <p:cNvSpPr>
            <a:spLocks noGrp="1"/>
          </p:cNvSpPr>
          <p:nvPr>
            <p:ph type="subTitle" idx="1"/>
          </p:nvPr>
        </p:nvSpPr>
        <p:spPr>
          <a:xfrm>
            <a:off x="1421259" y="2868146"/>
            <a:ext cx="9144000" cy="560854"/>
          </a:xfrm>
        </p:spPr>
        <p:txBody>
          <a:bodyPr>
            <a:normAutofit/>
          </a:bodyPr>
          <a:lstStyle/>
          <a:p>
            <a:pPr algn="l"/>
            <a:r>
              <a:rPr lang="en-GB" sz="3000" dirty="0">
                <a:solidFill>
                  <a:schemeClr val="accent1"/>
                </a:solidFill>
              </a:rPr>
              <a:t>Session 1a</a:t>
            </a:r>
          </a:p>
        </p:txBody>
      </p:sp>
    </p:spTree>
    <p:extLst>
      <p:ext uri="{BB962C8B-B14F-4D97-AF65-F5344CB8AC3E}">
        <p14:creationId xmlns:p14="http://schemas.microsoft.com/office/powerpoint/2010/main" val="41766669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3" y="365123"/>
            <a:ext cx="4101935" cy="1325563"/>
          </a:xfrm>
        </p:spPr>
        <p:txBody>
          <a:bodyPr>
            <a:normAutofit/>
          </a:bodyPr>
          <a:lstStyle/>
          <a:p>
            <a:pPr algn="r"/>
            <a:r>
              <a:rPr lang="en-GB" sz="3400" b="1" dirty="0">
                <a:solidFill>
                  <a:schemeClr val="accent1"/>
                </a:solidFill>
              </a:rPr>
              <a:t>Biomass</a:t>
            </a:r>
          </a:p>
        </p:txBody>
      </p:sp>
      <p:sp>
        <p:nvSpPr>
          <p:cNvPr id="4" name="Content Placeholder 3"/>
          <p:cNvSpPr>
            <a:spLocks noGrp="1"/>
          </p:cNvSpPr>
          <p:nvPr>
            <p:ph sz="half" idx="1"/>
          </p:nvPr>
        </p:nvSpPr>
        <p:spPr>
          <a:xfrm>
            <a:off x="720960" y="1806408"/>
            <a:ext cx="4523978" cy="4351338"/>
          </a:xfrm>
        </p:spPr>
        <p:txBody>
          <a:bodyPr>
            <a:normAutofit/>
          </a:bodyPr>
          <a:lstStyle/>
          <a:p>
            <a:pPr marL="0" indent="0" algn="r">
              <a:spcBef>
                <a:spcPts val="514"/>
              </a:spcBef>
              <a:spcAft>
                <a:spcPts val="1543"/>
              </a:spcAft>
              <a:buNone/>
            </a:pPr>
            <a:r>
              <a:rPr lang="en-GB" sz="2400" b="1" dirty="0">
                <a:solidFill>
                  <a:schemeClr val="bg1">
                    <a:lumMod val="50000"/>
                  </a:schemeClr>
                </a:solidFill>
              </a:rPr>
              <a:t>Biological material such as</a:t>
            </a:r>
          </a:p>
          <a:p>
            <a:pPr marL="15875" indent="0" algn="r">
              <a:spcBef>
                <a:spcPts val="514"/>
              </a:spcBef>
              <a:spcAft>
                <a:spcPts val="1543"/>
              </a:spcAft>
              <a:buNone/>
            </a:pPr>
            <a:r>
              <a:rPr lang="en-GB" sz="2400" dirty="0">
                <a:solidFill>
                  <a:schemeClr val="bg1">
                    <a:lumMod val="50000"/>
                  </a:schemeClr>
                </a:solidFill>
              </a:rPr>
              <a:t>Agricultural crops and residues</a:t>
            </a:r>
          </a:p>
          <a:p>
            <a:pPr marL="15875" indent="0" algn="r">
              <a:spcBef>
                <a:spcPts val="514"/>
              </a:spcBef>
              <a:spcAft>
                <a:spcPts val="1543"/>
              </a:spcAft>
              <a:buNone/>
            </a:pPr>
            <a:r>
              <a:rPr lang="en-GB" sz="2400" dirty="0">
                <a:solidFill>
                  <a:schemeClr val="bg1">
                    <a:lumMod val="50000"/>
                  </a:schemeClr>
                </a:solidFill>
              </a:rPr>
              <a:t>Forestry crops and residues</a:t>
            </a:r>
          </a:p>
          <a:p>
            <a:pPr marL="15875" indent="0" algn="r">
              <a:spcBef>
                <a:spcPts val="514"/>
              </a:spcBef>
              <a:spcAft>
                <a:spcPts val="1543"/>
              </a:spcAft>
              <a:buNone/>
            </a:pPr>
            <a:r>
              <a:rPr lang="en-GB" sz="2400" dirty="0">
                <a:solidFill>
                  <a:schemeClr val="bg1">
                    <a:lumMod val="50000"/>
                  </a:schemeClr>
                </a:solidFill>
              </a:rPr>
              <a:t>Animal residues</a:t>
            </a:r>
          </a:p>
          <a:p>
            <a:pPr marL="15875" indent="0" algn="r">
              <a:spcBef>
                <a:spcPts val="514"/>
              </a:spcBef>
              <a:spcAft>
                <a:spcPts val="1543"/>
              </a:spcAft>
              <a:buNone/>
            </a:pPr>
            <a:r>
              <a:rPr lang="en-GB" sz="2400" dirty="0">
                <a:solidFill>
                  <a:schemeClr val="bg1">
                    <a:lumMod val="50000"/>
                  </a:schemeClr>
                </a:solidFill>
              </a:rPr>
              <a:t>Industrial residues</a:t>
            </a:r>
          </a:p>
          <a:p>
            <a:pPr marL="15875" indent="0" algn="r">
              <a:spcBef>
                <a:spcPts val="514"/>
              </a:spcBef>
              <a:spcAft>
                <a:spcPts val="1543"/>
              </a:spcAft>
              <a:buNone/>
            </a:pPr>
            <a:r>
              <a:rPr lang="en-GB" sz="2400" dirty="0">
                <a:solidFill>
                  <a:schemeClr val="bg1">
                    <a:lumMod val="50000"/>
                  </a:schemeClr>
                </a:solidFill>
              </a:rPr>
              <a:t>Municipal solid waste</a:t>
            </a:r>
          </a:p>
          <a:p>
            <a:pPr marL="15875" indent="0" algn="r">
              <a:spcBef>
                <a:spcPts val="514"/>
              </a:spcBef>
              <a:spcAft>
                <a:spcPts val="1543"/>
              </a:spcAft>
              <a:buNone/>
            </a:pPr>
            <a:r>
              <a:rPr lang="en-GB" sz="2400" dirty="0">
                <a:solidFill>
                  <a:schemeClr val="bg1">
                    <a:lumMod val="50000"/>
                  </a:schemeClr>
                </a:solidFill>
              </a:rPr>
              <a:t>Sewage</a:t>
            </a:r>
          </a:p>
        </p:txBody>
      </p:sp>
      <p:sp>
        <p:nvSpPr>
          <p:cNvPr id="9" name="Content Placeholder 8">
            <a:extLst>
              <a:ext uri="{FF2B5EF4-FFF2-40B4-BE49-F238E27FC236}">
                <a16:creationId xmlns:a16="http://schemas.microsoft.com/office/drawing/2014/main" id="{16EA3B90-B1E3-3B43-9271-D38350F28EB1}"/>
              </a:ext>
            </a:extLst>
          </p:cNvPr>
          <p:cNvSpPr>
            <a:spLocks noGrp="1"/>
          </p:cNvSpPr>
          <p:nvPr>
            <p:ph sz="half" idx="2"/>
          </p:nvPr>
        </p:nvSpPr>
        <p:spPr>
          <a:xfrm>
            <a:off x="6481012" y="1806408"/>
            <a:ext cx="5165556" cy="4351338"/>
          </a:xfrm>
        </p:spPr>
        <p:txBody>
          <a:bodyPr>
            <a:normAutofit/>
          </a:bodyPr>
          <a:lstStyle/>
          <a:p>
            <a:pPr marL="0" indent="0">
              <a:spcBef>
                <a:spcPts val="514"/>
              </a:spcBef>
              <a:spcAft>
                <a:spcPts val="1543"/>
              </a:spcAft>
              <a:buClr>
                <a:schemeClr val="accent6"/>
              </a:buClr>
              <a:buNone/>
            </a:pPr>
            <a:r>
              <a:rPr lang="en-GB" sz="2400" b="1" dirty="0">
                <a:solidFill>
                  <a:schemeClr val="bg1">
                    <a:lumMod val="50000"/>
                  </a:schemeClr>
                </a:solidFill>
              </a:rPr>
              <a:t>Energy produced from the chemical conversion of biomass</a:t>
            </a:r>
          </a:p>
          <a:p>
            <a:pPr marL="0" indent="0">
              <a:spcBef>
                <a:spcPts val="514"/>
              </a:spcBef>
              <a:spcAft>
                <a:spcPts val="1543"/>
              </a:spcAft>
              <a:buClr>
                <a:schemeClr val="accent6"/>
              </a:buClr>
              <a:buNone/>
            </a:pPr>
            <a:r>
              <a:rPr lang="en-GB" sz="2400" dirty="0">
                <a:solidFill>
                  <a:schemeClr val="bg1">
                    <a:lumMod val="50000"/>
                  </a:schemeClr>
                </a:solidFill>
              </a:rPr>
              <a:t>Bioenergy can be in form of</a:t>
            </a:r>
          </a:p>
          <a:p>
            <a:pPr marL="457200" lvl="1" indent="0">
              <a:spcBef>
                <a:spcPts val="514"/>
              </a:spcBef>
              <a:spcAft>
                <a:spcPts val="1543"/>
              </a:spcAft>
              <a:buClr>
                <a:schemeClr val="accent6"/>
              </a:buClr>
              <a:buNone/>
            </a:pPr>
            <a:r>
              <a:rPr lang="en-GB" dirty="0">
                <a:solidFill>
                  <a:schemeClr val="bg1">
                    <a:lumMod val="50000"/>
                  </a:schemeClr>
                </a:solidFill>
              </a:rPr>
              <a:t>Generated </a:t>
            </a:r>
            <a:r>
              <a:rPr lang="en-GB" b="1" dirty="0">
                <a:solidFill>
                  <a:schemeClr val="bg1">
                    <a:lumMod val="50000"/>
                  </a:schemeClr>
                </a:solidFill>
              </a:rPr>
              <a:t>electricity and heat</a:t>
            </a:r>
          </a:p>
          <a:p>
            <a:pPr marL="457200" lvl="1" indent="0">
              <a:spcBef>
                <a:spcPts val="514"/>
              </a:spcBef>
              <a:spcAft>
                <a:spcPts val="1543"/>
              </a:spcAft>
              <a:buClr>
                <a:schemeClr val="accent6"/>
              </a:buClr>
              <a:buNone/>
            </a:pPr>
            <a:r>
              <a:rPr lang="en-GB" b="1" dirty="0">
                <a:solidFill>
                  <a:schemeClr val="bg1">
                    <a:lumMod val="50000"/>
                  </a:schemeClr>
                </a:solidFill>
              </a:rPr>
              <a:t>Liquid fuels</a:t>
            </a:r>
            <a:r>
              <a:rPr lang="en-GB" dirty="0">
                <a:solidFill>
                  <a:schemeClr val="bg1">
                    <a:lumMod val="50000"/>
                  </a:schemeClr>
                </a:solidFill>
              </a:rPr>
              <a:t> to run vehicles and machines </a:t>
            </a:r>
          </a:p>
          <a:p>
            <a:pPr marL="457200" lvl="1" indent="0">
              <a:spcBef>
                <a:spcPts val="514"/>
              </a:spcBef>
              <a:spcAft>
                <a:spcPts val="1543"/>
              </a:spcAft>
              <a:buClr>
                <a:schemeClr val="accent6"/>
              </a:buClr>
              <a:buNone/>
            </a:pPr>
            <a:r>
              <a:rPr lang="en-GB" b="1" dirty="0">
                <a:solidFill>
                  <a:schemeClr val="bg1">
                    <a:lumMod val="50000"/>
                  </a:schemeClr>
                </a:solidFill>
              </a:rPr>
              <a:t>Gas</a:t>
            </a:r>
            <a:r>
              <a:rPr lang="en-GB" dirty="0">
                <a:solidFill>
                  <a:schemeClr val="bg1">
                    <a:lumMod val="50000"/>
                  </a:schemeClr>
                </a:solidFill>
              </a:rPr>
              <a:t> to run vehicles and machines, and generate energy (electricity, heat)</a:t>
            </a:r>
          </a:p>
        </p:txBody>
      </p:sp>
      <p:sp>
        <p:nvSpPr>
          <p:cNvPr id="6" name="Title 1">
            <a:extLst>
              <a:ext uri="{FF2B5EF4-FFF2-40B4-BE49-F238E27FC236}">
                <a16:creationId xmlns:a16="http://schemas.microsoft.com/office/drawing/2014/main" id="{DADDD991-A18F-564D-8C00-6D86282DE67E}"/>
              </a:ext>
            </a:extLst>
          </p:cNvPr>
          <p:cNvSpPr txBox="1">
            <a:spLocks/>
          </p:cNvSpPr>
          <p:nvPr/>
        </p:nvSpPr>
        <p:spPr>
          <a:xfrm>
            <a:off x="6481012" y="365124"/>
            <a:ext cx="365020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Segoe UI" panose="020B0502040204020203" pitchFamily="34" charset="0"/>
                <a:ea typeface="+mj-ea"/>
                <a:cs typeface="Segoe UI" panose="020B0502040204020203" pitchFamily="34" charset="0"/>
              </a:defRPr>
            </a:lvl1pPr>
          </a:lstStyle>
          <a:p>
            <a:r>
              <a:rPr lang="en-GB" sz="3400" b="1" dirty="0">
                <a:solidFill>
                  <a:schemeClr val="accent6"/>
                </a:solidFill>
              </a:rPr>
              <a:t>Bioenergy</a:t>
            </a:r>
          </a:p>
        </p:txBody>
      </p:sp>
    </p:spTree>
    <p:extLst>
      <p:ext uri="{BB962C8B-B14F-4D97-AF65-F5344CB8AC3E}">
        <p14:creationId xmlns:p14="http://schemas.microsoft.com/office/powerpoint/2010/main" val="235651621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ntr" presetSubtype="0" fill="hold" grpId="1"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500"/>
                                        <p:tgtEl>
                                          <p:spTgt spid="4">
                                            <p:txEl>
                                              <p:pRg st="0" end="0"/>
                                            </p:txEl>
                                          </p:spTgt>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500"/>
                                        <p:tgtEl>
                                          <p:spTgt spid="4">
                                            <p:txEl>
                                              <p:pRg st="1" end="1"/>
                                            </p:tx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500"/>
                                        <p:tgtEl>
                                          <p:spTgt spid="4">
                                            <p:txEl>
                                              <p:pRg st="2" end="2"/>
                                            </p:txEl>
                                          </p:spTgt>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500"/>
                                        <p:tgtEl>
                                          <p:spTgt spid="4">
                                            <p:txEl>
                                              <p:pRg st="4" end="4"/>
                                            </p:txEl>
                                          </p:spTgt>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500"/>
                                        <p:tgtEl>
                                          <p:spTgt spid="4">
                                            <p:txEl>
                                              <p:pRg st="5" end="5"/>
                                            </p:txEl>
                                          </p:spTgt>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Effect transition="in" filter="fade">
                                      <p:cBhvr>
                                        <p:cTn id="44" dur="500"/>
                                        <p:tgtEl>
                                          <p:spTgt spid="4">
                                            <p:txEl>
                                              <p:pRg st="6" end="6"/>
                                            </p:txEl>
                                          </p:spTgt>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9">
                                            <p:txEl>
                                              <p:pRg st="0" end="0"/>
                                            </p:txEl>
                                          </p:spTgt>
                                        </p:tgtEl>
                                        <p:attrNameLst>
                                          <p:attrName>style.visibility</p:attrName>
                                        </p:attrNameLst>
                                      </p:cBhvr>
                                      <p:to>
                                        <p:strVal val="visible"/>
                                      </p:to>
                                    </p:set>
                                    <p:animEffect transition="in" filter="fade">
                                      <p:cBhvr>
                                        <p:cTn id="48" dur="500"/>
                                        <p:tgtEl>
                                          <p:spTgt spid="9">
                                            <p:txEl>
                                              <p:pRg st="0" end="0"/>
                                            </p:txEl>
                                          </p:spTgt>
                                        </p:tgtEl>
                                      </p:cBhvr>
                                    </p:animEffect>
                                  </p:childTnLst>
                                </p:cTn>
                              </p:par>
                            </p:childTnLst>
                          </p:cTn>
                        </p:par>
                        <p:par>
                          <p:cTn id="49" fill="hold">
                            <p:stCondLst>
                              <p:cond delay="4500"/>
                            </p:stCondLst>
                            <p:childTnLst>
                              <p:par>
                                <p:cTn id="50" presetID="10" presetClass="entr" presetSubtype="0" fill="hold" grpId="0" nodeType="afterEffect">
                                  <p:stCondLst>
                                    <p:cond delay="0"/>
                                  </p:stCondLst>
                                  <p:childTnLst>
                                    <p:set>
                                      <p:cBhvr>
                                        <p:cTn id="51" dur="1" fill="hold">
                                          <p:stCondLst>
                                            <p:cond delay="0"/>
                                          </p:stCondLst>
                                        </p:cTn>
                                        <p:tgtEl>
                                          <p:spTgt spid="9">
                                            <p:txEl>
                                              <p:pRg st="1" end="1"/>
                                            </p:txEl>
                                          </p:spTgt>
                                        </p:tgtEl>
                                        <p:attrNameLst>
                                          <p:attrName>style.visibility</p:attrName>
                                        </p:attrNameLst>
                                      </p:cBhvr>
                                      <p:to>
                                        <p:strVal val="visible"/>
                                      </p:to>
                                    </p:set>
                                    <p:animEffect transition="in" filter="fade">
                                      <p:cBhvr>
                                        <p:cTn id="52" dur="500"/>
                                        <p:tgtEl>
                                          <p:spTgt spid="9">
                                            <p:txEl>
                                              <p:pRg st="1" end="1"/>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9">
                                            <p:txEl>
                                              <p:pRg st="2" end="2"/>
                                            </p:txEl>
                                          </p:spTgt>
                                        </p:tgtEl>
                                        <p:attrNameLst>
                                          <p:attrName>style.visibility</p:attrName>
                                        </p:attrNameLst>
                                      </p:cBhvr>
                                      <p:to>
                                        <p:strVal val="visible"/>
                                      </p:to>
                                    </p:set>
                                    <p:animEffect transition="in" filter="fade">
                                      <p:cBhvr>
                                        <p:cTn id="56" dur="500"/>
                                        <p:tgtEl>
                                          <p:spTgt spid="9">
                                            <p:txEl>
                                              <p:pRg st="2" end="2"/>
                                            </p:txEl>
                                          </p:spTgt>
                                        </p:tgtEl>
                                      </p:cBhvr>
                                    </p:animEffect>
                                  </p:childTnLst>
                                </p:cTn>
                              </p:par>
                            </p:childTnLst>
                          </p:cTn>
                        </p:par>
                        <p:par>
                          <p:cTn id="57" fill="hold">
                            <p:stCondLst>
                              <p:cond delay="5500"/>
                            </p:stCondLst>
                            <p:childTnLst>
                              <p:par>
                                <p:cTn id="58" presetID="10" presetClass="entr" presetSubtype="0" fill="hold" grpId="0" nodeType="afterEffect">
                                  <p:stCondLst>
                                    <p:cond delay="0"/>
                                  </p:stCondLst>
                                  <p:childTnLst>
                                    <p:set>
                                      <p:cBhvr>
                                        <p:cTn id="59" dur="1" fill="hold">
                                          <p:stCondLst>
                                            <p:cond delay="0"/>
                                          </p:stCondLst>
                                        </p:cTn>
                                        <p:tgtEl>
                                          <p:spTgt spid="9">
                                            <p:txEl>
                                              <p:pRg st="3" end="3"/>
                                            </p:txEl>
                                          </p:spTgt>
                                        </p:tgtEl>
                                        <p:attrNameLst>
                                          <p:attrName>style.visibility</p:attrName>
                                        </p:attrNameLst>
                                      </p:cBhvr>
                                      <p:to>
                                        <p:strVal val="visible"/>
                                      </p:to>
                                    </p:set>
                                    <p:animEffect transition="in" filter="fade">
                                      <p:cBhvr>
                                        <p:cTn id="60" dur="500"/>
                                        <p:tgtEl>
                                          <p:spTgt spid="9">
                                            <p:txEl>
                                              <p:pRg st="3" end="3"/>
                                            </p:txEl>
                                          </p:spTgt>
                                        </p:tgtEl>
                                      </p:cBhvr>
                                    </p:animEffect>
                                  </p:childTnLst>
                                </p:cTn>
                              </p:par>
                            </p:childTnLst>
                          </p:cTn>
                        </p:par>
                        <p:par>
                          <p:cTn id="61" fill="hold">
                            <p:stCondLst>
                              <p:cond delay="6000"/>
                            </p:stCondLst>
                            <p:childTnLst>
                              <p:par>
                                <p:cTn id="62" presetID="10" presetClass="entr" presetSubtype="0" fill="hold" grpId="0" nodeType="afterEffect">
                                  <p:stCondLst>
                                    <p:cond delay="0"/>
                                  </p:stCondLst>
                                  <p:childTnLst>
                                    <p:set>
                                      <p:cBhvr>
                                        <p:cTn id="63" dur="1" fill="hold">
                                          <p:stCondLst>
                                            <p:cond delay="0"/>
                                          </p:stCondLst>
                                        </p:cTn>
                                        <p:tgtEl>
                                          <p:spTgt spid="9">
                                            <p:txEl>
                                              <p:pRg st="4" end="4"/>
                                            </p:txEl>
                                          </p:spTgt>
                                        </p:tgtEl>
                                        <p:attrNameLst>
                                          <p:attrName>style.visibility</p:attrName>
                                        </p:attrNameLst>
                                      </p:cBhvr>
                                      <p:to>
                                        <p:strVal val="visible"/>
                                      </p:to>
                                    </p:set>
                                    <p:animEffect transition="in" filter="fade">
                                      <p:cBhvr>
                                        <p:cTn id="64"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uiExpand="1" build="p"/>
      <p:bldP spid="9" grpId="0" uiExpand="1" build="p"/>
      <p:bldP spid="6" grpId="0"/>
      <p:bldP spid="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EB978E-6965-8741-852A-A85BA9F4080E}"/>
              </a:ext>
            </a:extLst>
          </p:cNvPr>
          <p:cNvPicPr>
            <a:picLocks noChangeAspect="1"/>
          </p:cNvPicPr>
          <p:nvPr/>
        </p:nvPicPr>
        <p:blipFill>
          <a:blip r:embed="rId2"/>
          <a:stretch>
            <a:fillRect/>
          </a:stretch>
        </p:blipFill>
        <p:spPr>
          <a:xfrm>
            <a:off x="385597" y="361758"/>
            <a:ext cx="3968007" cy="2653604"/>
          </a:xfrm>
          <a:prstGeom prst="rect">
            <a:avLst/>
          </a:prstGeom>
        </p:spPr>
      </p:pic>
      <p:sp>
        <p:nvSpPr>
          <p:cNvPr id="7" name="TextBox 6">
            <a:extLst>
              <a:ext uri="{FF2B5EF4-FFF2-40B4-BE49-F238E27FC236}">
                <a16:creationId xmlns:a16="http://schemas.microsoft.com/office/drawing/2014/main" id="{D09A7E8B-0760-094E-92E0-6757BC951D34}"/>
              </a:ext>
            </a:extLst>
          </p:cNvPr>
          <p:cNvSpPr txBox="1"/>
          <p:nvPr/>
        </p:nvSpPr>
        <p:spPr>
          <a:xfrm>
            <a:off x="385597" y="6475506"/>
            <a:ext cx="5985934" cy="246221"/>
          </a:xfrm>
          <a:prstGeom prst="rect">
            <a:avLst/>
          </a:prstGeom>
          <a:noFill/>
        </p:spPr>
        <p:txBody>
          <a:bodyPr wrap="none" rtlCol="0">
            <a:spAutoFit/>
          </a:bodyPr>
          <a:lstStyle/>
          <a:p>
            <a:r>
              <a:rPr lang="en-GB" sz="1000" dirty="0">
                <a:solidFill>
                  <a:schemeClr val="bg1">
                    <a:lumMod val="85000"/>
                  </a:schemeClr>
                </a:solidFill>
                <a:latin typeface="Segoe UI" panose="020B0502040204020203" pitchFamily="34" charset="0"/>
                <a:cs typeface="Segoe UI" panose="020B0502040204020203" pitchFamily="34" charset="0"/>
              </a:rPr>
              <a:t>All images are free for non-commercial re-use and/or under Creative Commons Public Domain Licence</a:t>
            </a:r>
          </a:p>
        </p:txBody>
      </p:sp>
      <p:pic>
        <p:nvPicPr>
          <p:cNvPr id="8" name="Picture 7">
            <a:extLst>
              <a:ext uri="{FF2B5EF4-FFF2-40B4-BE49-F238E27FC236}">
                <a16:creationId xmlns:a16="http://schemas.microsoft.com/office/drawing/2014/main" id="{B715AFFA-7FB8-4C47-BD83-632874B7F207}"/>
              </a:ext>
            </a:extLst>
          </p:cNvPr>
          <p:cNvPicPr>
            <a:picLocks noChangeAspect="1"/>
          </p:cNvPicPr>
          <p:nvPr/>
        </p:nvPicPr>
        <p:blipFill>
          <a:blip r:embed="rId3"/>
          <a:stretch>
            <a:fillRect/>
          </a:stretch>
        </p:blipFill>
        <p:spPr>
          <a:xfrm>
            <a:off x="4491791" y="200557"/>
            <a:ext cx="3753074" cy="2814806"/>
          </a:xfrm>
          <a:prstGeom prst="rect">
            <a:avLst/>
          </a:prstGeom>
        </p:spPr>
      </p:pic>
      <p:pic>
        <p:nvPicPr>
          <p:cNvPr id="9" name="Picture 8">
            <a:extLst>
              <a:ext uri="{FF2B5EF4-FFF2-40B4-BE49-F238E27FC236}">
                <a16:creationId xmlns:a16="http://schemas.microsoft.com/office/drawing/2014/main" id="{A44CE001-F7BF-974D-8DE1-283BCE5A2AEE}"/>
              </a:ext>
            </a:extLst>
          </p:cNvPr>
          <p:cNvPicPr>
            <a:picLocks noChangeAspect="1"/>
          </p:cNvPicPr>
          <p:nvPr/>
        </p:nvPicPr>
        <p:blipFill>
          <a:blip r:embed="rId4"/>
          <a:stretch>
            <a:fillRect/>
          </a:stretch>
        </p:blipFill>
        <p:spPr>
          <a:xfrm>
            <a:off x="385597" y="3297552"/>
            <a:ext cx="3968007" cy="2976005"/>
          </a:xfrm>
          <a:prstGeom prst="rect">
            <a:avLst/>
          </a:prstGeom>
        </p:spPr>
      </p:pic>
      <p:pic>
        <p:nvPicPr>
          <p:cNvPr id="10" name="Picture 9">
            <a:extLst>
              <a:ext uri="{FF2B5EF4-FFF2-40B4-BE49-F238E27FC236}">
                <a16:creationId xmlns:a16="http://schemas.microsoft.com/office/drawing/2014/main" id="{B7063CD9-7696-8247-BA9E-60AB0AC7252C}"/>
              </a:ext>
            </a:extLst>
          </p:cNvPr>
          <p:cNvPicPr>
            <a:picLocks noChangeAspect="1"/>
          </p:cNvPicPr>
          <p:nvPr/>
        </p:nvPicPr>
        <p:blipFill rotWithShape="1">
          <a:blip r:embed="rId5"/>
          <a:srcRect l="8004" r="8004"/>
          <a:stretch/>
        </p:blipFill>
        <p:spPr>
          <a:xfrm>
            <a:off x="4491791" y="3297553"/>
            <a:ext cx="3753074" cy="2976006"/>
          </a:xfrm>
          <a:prstGeom prst="rect">
            <a:avLst/>
          </a:prstGeom>
        </p:spPr>
      </p:pic>
      <p:pic>
        <p:nvPicPr>
          <p:cNvPr id="11" name="Picture 10">
            <a:extLst>
              <a:ext uri="{FF2B5EF4-FFF2-40B4-BE49-F238E27FC236}">
                <a16:creationId xmlns:a16="http://schemas.microsoft.com/office/drawing/2014/main" id="{9CE02DEB-65C6-ED49-97C2-EFBBA51D40C4}"/>
              </a:ext>
            </a:extLst>
          </p:cNvPr>
          <p:cNvPicPr>
            <a:picLocks noChangeAspect="1"/>
          </p:cNvPicPr>
          <p:nvPr/>
        </p:nvPicPr>
        <p:blipFill>
          <a:blip r:embed="rId6"/>
          <a:stretch>
            <a:fillRect/>
          </a:stretch>
        </p:blipFill>
        <p:spPr>
          <a:xfrm>
            <a:off x="8383052" y="361758"/>
            <a:ext cx="3538139" cy="2653604"/>
          </a:xfrm>
          <a:prstGeom prst="rect">
            <a:avLst/>
          </a:prstGeom>
        </p:spPr>
      </p:pic>
      <p:pic>
        <p:nvPicPr>
          <p:cNvPr id="12" name="Picture 11">
            <a:extLst>
              <a:ext uri="{FF2B5EF4-FFF2-40B4-BE49-F238E27FC236}">
                <a16:creationId xmlns:a16="http://schemas.microsoft.com/office/drawing/2014/main" id="{90727194-808D-1346-BE83-FBC7C567FFED}"/>
              </a:ext>
            </a:extLst>
          </p:cNvPr>
          <p:cNvPicPr>
            <a:picLocks noChangeAspect="1"/>
          </p:cNvPicPr>
          <p:nvPr/>
        </p:nvPicPr>
        <p:blipFill rotWithShape="1">
          <a:blip r:embed="rId7"/>
          <a:srcRect l="5626" r="5207"/>
          <a:stretch/>
        </p:blipFill>
        <p:spPr>
          <a:xfrm>
            <a:off x="8383052" y="3297549"/>
            <a:ext cx="3538139" cy="2976007"/>
          </a:xfrm>
          <a:prstGeom prst="rect">
            <a:avLst/>
          </a:prstGeom>
        </p:spPr>
      </p:pic>
      <p:grpSp>
        <p:nvGrpSpPr>
          <p:cNvPr id="15" name="Group 14">
            <a:extLst>
              <a:ext uri="{FF2B5EF4-FFF2-40B4-BE49-F238E27FC236}">
                <a16:creationId xmlns:a16="http://schemas.microsoft.com/office/drawing/2014/main" id="{D34FBA0C-A727-A44C-97CD-16EAB6CE9BA6}"/>
              </a:ext>
            </a:extLst>
          </p:cNvPr>
          <p:cNvGrpSpPr/>
          <p:nvPr/>
        </p:nvGrpSpPr>
        <p:grpSpPr>
          <a:xfrm>
            <a:off x="5099494" y="2558736"/>
            <a:ext cx="3202765" cy="1590676"/>
            <a:chOff x="5247163" y="2361116"/>
            <a:chExt cx="3202765" cy="1590676"/>
          </a:xfrm>
        </p:grpSpPr>
        <p:sp>
          <p:nvSpPr>
            <p:cNvPr id="13" name="Rectangle 12">
              <a:extLst>
                <a:ext uri="{FF2B5EF4-FFF2-40B4-BE49-F238E27FC236}">
                  <a16:creationId xmlns:a16="http://schemas.microsoft.com/office/drawing/2014/main" id="{5DF09A3E-A0A3-A64D-AA55-4A9AED0D0F24}"/>
                </a:ext>
              </a:extLst>
            </p:cNvPr>
            <p:cNvSpPr/>
            <p:nvPr/>
          </p:nvSpPr>
          <p:spPr>
            <a:xfrm>
              <a:off x="5247163" y="2818919"/>
              <a:ext cx="2725763" cy="6610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60">
                <a:solidFill>
                  <a:schemeClr val="bg1"/>
                </a:solidFill>
              </a:endParaRPr>
            </a:p>
          </p:txBody>
        </p:sp>
        <p:sp>
          <p:nvSpPr>
            <p:cNvPr id="14" name="Rectangle 2">
              <a:extLst>
                <a:ext uri="{FF2B5EF4-FFF2-40B4-BE49-F238E27FC236}">
                  <a16:creationId xmlns:a16="http://schemas.microsoft.com/office/drawing/2014/main" id="{79085CF1-C412-C648-AC45-D7A461C822E8}"/>
                </a:ext>
              </a:extLst>
            </p:cNvPr>
            <p:cNvSpPr txBox="1">
              <a:spLocks noChangeArrowheads="1"/>
            </p:cNvSpPr>
            <p:nvPr/>
          </p:nvSpPr>
          <p:spPr>
            <a:xfrm>
              <a:off x="5372014" y="2361116"/>
              <a:ext cx="3077914" cy="1590676"/>
            </a:xfrm>
            <a:prstGeom prst="rect">
              <a:avLst/>
            </a:prstGeom>
          </p:spPr>
          <p:txBody>
            <a:bodyPr vert="horz" lIns="109728" tIns="54864" rIns="109728" bIns="54864" rtlCol="0" anchor="ctr">
              <a:normAutofit/>
            </a:bodyPr>
            <a:lstStyle>
              <a:lvl1pPr algn="l" defTabSz="685800" rtl="0" eaLnBrk="1" latinLnBrk="0" hangingPunct="1">
                <a:lnSpc>
                  <a:spcPct val="90000"/>
                </a:lnSpc>
                <a:spcBef>
                  <a:spcPct val="0"/>
                </a:spcBef>
                <a:buNone/>
                <a:defRPr sz="3300" b="1" kern="1200">
                  <a:solidFill>
                    <a:schemeClr val="accent5">
                      <a:lumMod val="75000"/>
                    </a:schemeClr>
                  </a:solidFill>
                  <a:latin typeface="Segoe UI" panose="020B0502040204020203" pitchFamily="34" charset="0"/>
                  <a:ea typeface="+mj-ea"/>
                  <a:cs typeface="Segoe UI" panose="020B0502040204020203" pitchFamily="34" charset="0"/>
                </a:defRPr>
              </a:lvl1pPr>
            </a:lstStyle>
            <a:p>
              <a:r>
                <a:rPr lang="en-GB" sz="3960" dirty="0">
                  <a:solidFill>
                    <a:schemeClr val="bg1"/>
                  </a:solidFill>
                </a:rPr>
                <a:t>feedstock</a:t>
              </a:r>
              <a:endParaRPr lang="en-GB" sz="3960" b="0" dirty="0">
                <a:solidFill>
                  <a:schemeClr val="accent1"/>
                </a:solidFill>
              </a:endParaRPr>
            </a:p>
          </p:txBody>
        </p:sp>
      </p:grpSp>
      <p:sp>
        <p:nvSpPr>
          <p:cNvPr id="16" name="Title 3">
            <a:extLst>
              <a:ext uri="{FF2B5EF4-FFF2-40B4-BE49-F238E27FC236}">
                <a16:creationId xmlns:a16="http://schemas.microsoft.com/office/drawing/2014/main" id="{C1E44BD6-F78F-0246-B18A-05BF160396D8}"/>
              </a:ext>
            </a:extLst>
          </p:cNvPr>
          <p:cNvSpPr>
            <a:spLocks noGrp="1"/>
          </p:cNvSpPr>
          <p:nvPr>
            <p:ph type="title"/>
          </p:nvPr>
        </p:nvSpPr>
        <p:spPr>
          <a:xfrm>
            <a:off x="1420237" y="2647368"/>
            <a:ext cx="1898725" cy="312646"/>
          </a:xfrm>
          <a:noFill/>
          <a:ln w="9525">
            <a:noFill/>
            <a:miter lim="800000"/>
            <a:headEnd/>
            <a:tailEnd/>
          </a:ln>
        </p:spPr>
        <p:txBody>
          <a:bodyPr vert="horz" wrap="square" lIns="78362" tIns="39180" rIns="78362" bIns="39180" numCol="1" rtlCol="0" anchor="ctr" anchorCtr="0" compatLnSpc="1">
            <a:prstTxWarp prst="textNoShape">
              <a:avLst/>
            </a:prstTxWarp>
            <a:normAutofit fontScale="90000"/>
          </a:bodyPr>
          <a:lstStyle/>
          <a:p>
            <a:r>
              <a:rPr lang="en-GB" sz="1500" b="1" dirty="0">
                <a:solidFill>
                  <a:schemeClr val="bg1"/>
                </a:solidFill>
              </a:rPr>
              <a:t>energy crop: </a:t>
            </a:r>
            <a:r>
              <a:rPr lang="en-GB" sz="1500" dirty="0">
                <a:solidFill>
                  <a:schemeClr val="bg1"/>
                </a:solidFill>
              </a:rPr>
              <a:t>Canola</a:t>
            </a:r>
          </a:p>
        </p:txBody>
      </p:sp>
      <p:sp>
        <p:nvSpPr>
          <p:cNvPr id="17" name="Title 3">
            <a:extLst>
              <a:ext uri="{FF2B5EF4-FFF2-40B4-BE49-F238E27FC236}">
                <a16:creationId xmlns:a16="http://schemas.microsoft.com/office/drawing/2014/main" id="{7805A992-94BE-454F-8C8D-03BD31FB876E}"/>
              </a:ext>
            </a:extLst>
          </p:cNvPr>
          <p:cNvSpPr txBox="1">
            <a:spLocks/>
          </p:cNvSpPr>
          <p:nvPr/>
        </p:nvSpPr>
        <p:spPr>
          <a:xfrm>
            <a:off x="5479076" y="2647368"/>
            <a:ext cx="2113930" cy="296081"/>
          </a:xfrm>
          <a:prstGeom prst="rect">
            <a:avLst/>
          </a:prstGeom>
          <a:noFill/>
          <a:ln w="9525">
            <a:noFill/>
            <a:miter lim="800000"/>
            <a:headEnd/>
            <a:tailEnd/>
          </a:ln>
        </p:spPr>
        <p:txBody>
          <a:bodyPr vert="horz" wrap="square" lIns="78362" tIns="39180" rIns="78362" bIns="39180" numCol="1" rtlCol="0" anchor="ctr" anchorCtr="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r>
              <a:rPr lang="en-GB" sz="1500" b="1" dirty="0">
                <a:solidFill>
                  <a:schemeClr val="bg1"/>
                </a:solidFill>
              </a:rPr>
              <a:t>energy crop: </a:t>
            </a:r>
            <a:r>
              <a:rPr lang="en-GB" sz="1500" dirty="0">
                <a:solidFill>
                  <a:schemeClr val="bg1"/>
                </a:solidFill>
              </a:rPr>
              <a:t>Jatropha</a:t>
            </a:r>
          </a:p>
        </p:txBody>
      </p:sp>
      <p:sp>
        <p:nvSpPr>
          <p:cNvPr id="18" name="Title 3">
            <a:extLst>
              <a:ext uri="{FF2B5EF4-FFF2-40B4-BE49-F238E27FC236}">
                <a16:creationId xmlns:a16="http://schemas.microsoft.com/office/drawing/2014/main" id="{35E9E309-A65B-5748-9769-B2BF5E808934}"/>
              </a:ext>
            </a:extLst>
          </p:cNvPr>
          <p:cNvSpPr txBox="1">
            <a:spLocks/>
          </p:cNvSpPr>
          <p:nvPr/>
        </p:nvSpPr>
        <p:spPr>
          <a:xfrm>
            <a:off x="8839200" y="2633662"/>
            <a:ext cx="2967203" cy="296081"/>
          </a:xfrm>
          <a:prstGeom prst="rect">
            <a:avLst/>
          </a:prstGeom>
          <a:noFill/>
          <a:ln w="9525">
            <a:noFill/>
            <a:miter lim="800000"/>
            <a:headEnd/>
            <a:tailEnd/>
          </a:ln>
        </p:spPr>
        <p:txBody>
          <a:bodyPr vert="horz" wrap="square" lIns="78362" tIns="39180" rIns="78362" bIns="39180" numCol="1" rtlCol="0" anchor="ctr" anchorCtr="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r>
              <a:rPr lang="en-GB" sz="1500" b="1" dirty="0">
                <a:solidFill>
                  <a:schemeClr val="bg1"/>
                </a:solidFill>
              </a:rPr>
              <a:t>agricultural residue: </a:t>
            </a:r>
            <a:r>
              <a:rPr lang="en-GB" sz="1500" dirty="0">
                <a:solidFill>
                  <a:schemeClr val="bg1"/>
                </a:solidFill>
              </a:rPr>
              <a:t>rice husk</a:t>
            </a:r>
          </a:p>
        </p:txBody>
      </p:sp>
      <p:sp>
        <p:nvSpPr>
          <p:cNvPr id="19" name="Title 3">
            <a:extLst>
              <a:ext uri="{FF2B5EF4-FFF2-40B4-BE49-F238E27FC236}">
                <a16:creationId xmlns:a16="http://schemas.microsoft.com/office/drawing/2014/main" id="{14B40EEA-BF2B-5E4A-9923-E4C86EC071E7}"/>
              </a:ext>
            </a:extLst>
          </p:cNvPr>
          <p:cNvSpPr txBox="1">
            <a:spLocks/>
          </p:cNvSpPr>
          <p:nvPr/>
        </p:nvSpPr>
        <p:spPr>
          <a:xfrm>
            <a:off x="885997" y="5897772"/>
            <a:ext cx="2967203" cy="296081"/>
          </a:xfrm>
          <a:prstGeom prst="rect">
            <a:avLst/>
          </a:prstGeom>
          <a:noFill/>
          <a:ln w="9525">
            <a:noFill/>
            <a:miter lim="800000"/>
            <a:headEnd/>
            <a:tailEnd/>
          </a:ln>
        </p:spPr>
        <p:txBody>
          <a:bodyPr vert="horz" wrap="square" lIns="78362" tIns="39180" rIns="78362" bIns="39180" numCol="1" rtlCol="0" anchor="ctr" anchorCtr="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pPr algn="ctr"/>
            <a:r>
              <a:rPr lang="en-GB" sz="1500" b="1" dirty="0">
                <a:solidFill>
                  <a:schemeClr val="bg1"/>
                </a:solidFill>
              </a:rPr>
              <a:t>fuelwood</a:t>
            </a:r>
            <a:endParaRPr lang="en-GB" sz="1500" dirty="0">
              <a:solidFill>
                <a:schemeClr val="bg1"/>
              </a:solidFill>
            </a:endParaRPr>
          </a:p>
        </p:txBody>
      </p:sp>
      <p:sp>
        <p:nvSpPr>
          <p:cNvPr id="20" name="Title 3">
            <a:extLst>
              <a:ext uri="{FF2B5EF4-FFF2-40B4-BE49-F238E27FC236}">
                <a16:creationId xmlns:a16="http://schemas.microsoft.com/office/drawing/2014/main" id="{70D98FF9-6F7D-054B-A8EE-A8E2C8421395}"/>
              </a:ext>
            </a:extLst>
          </p:cNvPr>
          <p:cNvSpPr txBox="1">
            <a:spLocks/>
          </p:cNvSpPr>
          <p:nvPr/>
        </p:nvSpPr>
        <p:spPr>
          <a:xfrm>
            <a:off x="4961608" y="5897772"/>
            <a:ext cx="2967203" cy="296081"/>
          </a:xfrm>
          <a:prstGeom prst="rect">
            <a:avLst/>
          </a:prstGeom>
          <a:noFill/>
          <a:ln w="9525">
            <a:noFill/>
            <a:miter lim="800000"/>
            <a:headEnd/>
            <a:tailEnd/>
          </a:ln>
        </p:spPr>
        <p:txBody>
          <a:bodyPr vert="horz" wrap="square" lIns="78362" tIns="39180" rIns="78362" bIns="39180" numCol="1" rtlCol="0" anchor="ctr" anchorCtr="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pPr algn="ctr"/>
            <a:r>
              <a:rPr lang="en-GB" sz="1500" b="1" dirty="0">
                <a:solidFill>
                  <a:schemeClr val="bg1"/>
                </a:solidFill>
              </a:rPr>
              <a:t>solid waste</a:t>
            </a:r>
            <a:endParaRPr lang="en-GB" sz="1500" dirty="0">
              <a:solidFill>
                <a:schemeClr val="bg1"/>
              </a:solidFill>
            </a:endParaRPr>
          </a:p>
        </p:txBody>
      </p:sp>
      <p:sp>
        <p:nvSpPr>
          <p:cNvPr id="21" name="Title 3">
            <a:extLst>
              <a:ext uri="{FF2B5EF4-FFF2-40B4-BE49-F238E27FC236}">
                <a16:creationId xmlns:a16="http://schemas.microsoft.com/office/drawing/2014/main" id="{B4146525-BFC5-394B-AB8D-EF1BC9F59506}"/>
              </a:ext>
            </a:extLst>
          </p:cNvPr>
          <p:cNvSpPr txBox="1">
            <a:spLocks/>
          </p:cNvSpPr>
          <p:nvPr/>
        </p:nvSpPr>
        <p:spPr>
          <a:xfrm>
            <a:off x="8714682" y="5897771"/>
            <a:ext cx="2967203" cy="296081"/>
          </a:xfrm>
          <a:prstGeom prst="rect">
            <a:avLst/>
          </a:prstGeom>
          <a:noFill/>
          <a:ln w="9525">
            <a:noFill/>
            <a:miter lim="800000"/>
            <a:headEnd/>
            <a:tailEnd/>
          </a:ln>
        </p:spPr>
        <p:txBody>
          <a:bodyPr vert="horz" wrap="square" lIns="78362" tIns="39180" rIns="78362" bIns="39180" numCol="1" rtlCol="0" anchor="ctr" anchorCtr="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pPr algn="ctr"/>
            <a:r>
              <a:rPr lang="en-GB" sz="1500" b="1" dirty="0">
                <a:solidFill>
                  <a:schemeClr val="bg1"/>
                </a:solidFill>
              </a:rPr>
              <a:t>animal waste</a:t>
            </a:r>
            <a:endParaRPr lang="en-GB" sz="1500" dirty="0">
              <a:solidFill>
                <a:schemeClr val="bg1"/>
              </a:solidFill>
            </a:endParaRPr>
          </a:p>
        </p:txBody>
      </p:sp>
    </p:spTree>
    <p:extLst>
      <p:ext uri="{BB962C8B-B14F-4D97-AF65-F5344CB8AC3E}">
        <p14:creationId xmlns:p14="http://schemas.microsoft.com/office/powerpoint/2010/main" val="228640755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1113-BDCF-A844-87EB-CAA0B52013EC}"/>
              </a:ext>
            </a:extLst>
          </p:cNvPr>
          <p:cNvSpPr>
            <a:spLocks noGrp="1"/>
          </p:cNvSpPr>
          <p:nvPr>
            <p:ph type="title"/>
          </p:nvPr>
        </p:nvSpPr>
        <p:spPr>
          <a:xfrm>
            <a:off x="838200" y="1712662"/>
            <a:ext cx="7343274" cy="1325563"/>
          </a:xfrm>
        </p:spPr>
        <p:txBody>
          <a:bodyPr>
            <a:normAutofit/>
          </a:bodyPr>
          <a:lstStyle/>
          <a:p>
            <a:r>
              <a:rPr lang="en-GB" sz="2800" b="1" dirty="0"/>
              <a:t>Question</a:t>
            </a:r>
          </a:p>
        </p:txBody>
      </p:sp>
      <p:sp>
        <p:nvSpPr>
          <p:cNvPr id="3" name="Content Placeholder 2">
            <a:extLst>
              <a:ext uri="{FF2B5EF4-FFF2-40B4-BE49-F238E27FC236}">
                <a16:creationId xmlns:a16="http://schemas.microsoft.com/office/drawing/2014/main" id="{AEFC04FD-2C27-384E-8BF6-988EA69D8A47}"/>
              </a:ext>
            </a:extLst>
          </p:cNvPr>
          <p:cNvSpPr>
            <a:spLocks noGrp="1"/>
          </p:cNvSpPr>
          <p:nvPr>
            <p:ph idx="1"/>
          </p:nvPr>
        </p:nvSpPr>
        <p:spPr>
          <a:xfrm>
            <a:off x="838200" y="2685299"/>
            <a:ext cx="8415528" cy="3491663"/>
          </a:xfrm>
        </p:spPr>
        <p:txBody>
          <a:bodyPr>
            <a:normAutofit/>
          </a:bodyPr>
          <a:lstStyle/>
          <a:p>
            <a:pPr marL="0" indent="0">
              <a:buNone/>
            </a:pPr>
            <a:r>
              <a:rPr lang="en-GB" sz="3400" dirty="0">
                <a:solidFill>
                  <a:schemeClr val="tx1">
                    <a:lumMod val="50000"/>
                    <a:lumOff val="50000"/>
                  </a:schemeClr>
                </a:solidFill>
              </a:rPr>
              <a:t>Which </a:t>
            </a:r>
            <a:r>
              <a:rPr lang="en-GB" sz="3400" b="1" dirty="0">
                <a:solidFill>
                  <a:schemeClr val="tx1">
                    <a:lumMod val="50000"/>
                    <a:lumOff val="50000"/>
                  </a:schemeClr>
                </a:solidFill>
              </a:rPr>
              <a:t>feedstock </a:t>
            </a:r>
            <a:r>
              <a:rPr lang="en-GB" sz="3400" dirty="0">
                <a:solidFill>
                  <a:schemeClr val="tx1">
                    <a:lumMod val="50000"/>
                    <a:lumOff val="50000"/>
                  </a:schemeClr>
                </a:solidFill>
              </a:rPr>
              <a:t>is the </a:t>
            </a:r>
            <a:r>
              <a:rPr lang="en-GB" sz="3400" b="1" dirty="0">
                <a:solidFill>
                  <a:schemeClr val="tx1">
                    <a:lumMod val="50000"/>
                    <a:lumOff val="50000"/>
                  </a:schemeClr>
                </a:solidFill>
              </a:rPr>
              <a:t>largest source </a:t>
            </a:r>
            <a:r>
              <a:rPr lang="en-GB" sz="3400" dirty="0">
                <a:solidFill>
                  <a:schemeClr val="tx1">
                    <a:lumMod val="50000"/>
                    <a:lumOff val="50000"/>
                  </a:schemeClr>
                </a:solidFill>
              </a:rPr>
              <a:t>of bioenergy?</a:t>
            </a:r>
          </a:p>
        </p:txBody>
      </p:sp>
    </p:spTree>
    <p:extLst>
      <p:ext uri="{BB962C8B-B14F-4D97-AF65-F5344CB8AC3E}">
        <p14:creationId xmlns:p14="http://schemas.microsoft.com/office/powerpoint/2010/main" val="10590403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2DF"/>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97787" y="5272031"/>
            <a:ext cx="4395537" cy="1143000"/>
          </a:xfrm>
          <a:noFill/>
          <a:ln w="9525">
            <a:noFill/>
            <a:miter lim="800000"/>
            <a:headEnd/>
            <a:tailEnd/>
          </a:ln>
        </p:spPr>
        <p:txBody>
          <a:bodyPr vert="horz" wrap="square" lIns="78362" tIns="39180" rIns="78362" bIns="39180" numCol="1" rtlCol="0" anchor="ctr" anchorCtr="0" compatLnSpc="1">
            <a:prstTxWarp prst="textNoShape">
              <a:avLst/>
            </a:prstTxWarp>
            <a:normAutofit/>
          </a:bodyPr>
          <a:lstStyle/>
          <a:p>
            <a:r>
              <a:rPr lang="en-GB" sz="1500" dirty="0">
                <a:solidFill>
                  <a:schemeClr val="tx1">
                    <a:lumMod val="75000"/>
                    <a:lumOff val="25000"/>
                  </a:schemeClr>
                </a:solidFill>
              </a:rPr>
              <a:t>Shares of global primary bioenergy sources</a:t>
            </a:r>
          </a:p>
        </p:txBody>
      </p:sp>
      <p:pic>
        <p:nvPicPr>
          <p:cNvPr id="63490" name="Picture 2"/>
          <p:cNvPicPr>
            <a:picLocks noChangeAspect="1" noChangeArrowheads="1"/>
          </p:cNvPicPr>
          <p:nvPr/>
        </p:nvPicPr>
        <p:blipFill>
          <a:blip r:embed="rId2"/>
          <a:srcRect/>
          <a:stretch>
            <a:fillRect/>
          </a:stretch>
        </p:blipFill>
        <p:spPr bwMode="auto">
          <a:xfrm>
            <a:off x="425823" y="491095"/>
            <a:ext cx="5899317" cy="5119672"/>
          </a:xfrm>
          <a:prstGeom prst="rect">
            <a:avLst/>
          </a:prstGeom>
          <a:noFill/>
        </p:spPr>
      </p:pic>
      <p:sp>
        <p:nvSpPr>
          <p:cNvPr id="6" name="TextBox 5"/>
          <p:cNvSpPr txBox="1"/>
          <p:nvPr/>
        </p:nvSpPr>
        <p:spPr>
          <a:xfrm>
            <a:off x="781745" y="5958730"/>
            <a:ext cx="6228655" cy="412544"/>
          </a:xfrm>
          <a:prstGeom prst="rect">
            <a:avLst/>
          </a:prstGeom>
          <a:noFill/>
        </p:spPr>
        <p:txBody>
          <a:bodyPr wrap="square" lIns="94609" tIns="47305" rIns="94609" bIns="47305" rtlCol="0">
            <a:spAutoFit/>
          </a:bodyPr>
          <a:lstStyle/>
          <a:p>
            <a:r>
              <a:rPr lang="en-GB" sz="1030" dirty="0">
                <a:solidFill>
                  <a:schemeClr val="tx1">
                    <a:lumMod val="50000"/>
                    <a:lumOff val="50000"/>
                  </a:schemeClr>
                </a:solidFill>
                <a:latin typeface="Segoe UI" panose="020B0502040204020203" pitchFamily="34" charset="0"/>
                <a:cs typeface="Segoe UI" panose="020B0502040204020203" pitchFamily="34" charset="0"/>
              </a:rPr>
              <a:t>Source: Chum, H. et al. 2011. IPCC Special Report on Renewable Energy Sources and Climate Change Mitigation, Cambridge University Press. Figure 2.1 </a:t>
            </a:r>
          </a:p>
        </p:txBody>
      </p:sp>
      <p:sp>
        <p:nvSpPr>
          <p:cNvPr id="7" name="Title 1">
            <a:extLst>
              <a:ext uri="{FF2B5EF4-FFF2-40B4-BE49-F238E27FC236}">
                <a16:creationId xmlns:a16="http://schemas.microsoft.com/office/drawing/2014/main" id="{81ECFF43-3529-004E-9ADA-7B549E9D2002}"/>
              </a:ext>
            </a:extLst>
          </p:cNvPr>
          <p:cNvSpPr txBox="1">
            <a:spLocks/>
          </p:cNvSpPr>
          <p:nvPr/>
        </p:nvSpPr>
        <p:spPr>
          <a:xfrm>
            <a:off x="7434656" y="1552240"/>
            <a:ext cx="3638657" cy="3404228"/>
          </a:xfrm>
          <a:prstGeom prst="rect">
            <a:avLst/>
          </a:prstGeom>
          <a:ln w="7620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a:lstStyle>
          <a:p>
            <a:pPr marL="190500"/>
            <a:r>
              <a:rPr lang="en-GB" sz="2400" b="1" dirty="0">
                <a:solidFill>
                  <a:schemeClr val="tx1">
                    <a:lumMod val="50000"/>
                    <a:lumOff val="50000"/>
                  </a:schemeClr>
                </a:solidFill>
              </a:rPr>
              <a:t>Fuelwood </a:t>
            </a:r>
            <a:r>
              <a:rPr lang="en-GB" sz="2400" dirty="0">
                <a:solidFill>
                  <a:schemeClr val="tx1">
                    <a:lumMod val="50000"/>
                    <a:lumOff val="50000"/>
                  </a:schemeClr>
                </a:solidFill>
              </a:rPr>
              <a:t>is the largest primary bioenergy resource (67%) in the world</a:t>
            </a:r>
          </a:p>
        </p:txBody>
      </p:sp>
    </p:spTree>
    <p:extLst>
      <p:ext uri="{BB962C8B-B14F-4D97-AF65-F5344CB8AC3E}">
        <p14:creationId xmlns:p14="http://schemas.microsoft.com/office/powerpoint/2010/main" val="23358844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6|7.8|3.9|3.2|2.5|3.2"/>
</p:tagLst>
</file>

<file path=ppt/tags/tag2.xml><?xml version="1.0" encoding="utf-8"?>
<p:tagLst xmlns:a="http://schemas.openxmlformats.org/drawingml/2006/main" xmlns:r="http://schemas.openxmlformats.org/officeDocument/2006/relationships" xmlns:p="http://schemas.openxmlformats.org/presentationml/2006/main">
  <p:tag name="TIMING" val="|2"/>
</p:tagLst>
</file>

<file path=ppt/tags/tag3.xml><?xml version="1.0" encoding="utf-8"?>
<p:tagLst xmlns:a="http://schemas.openxmlformats.org/drawingml/2006/main" xmlns:r="http://schemas.openxmlformats.org/officeDocument/2006/relationships" xmlns:p="http://schemas.openxmlformats.org/presentationml/2006/main">
  <p:tag name="TIMING" val="|2.3"/>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Office Theme">
  <a:themeElements>
    <a:clrScheme name="Custom 1">
      <a:dk1>
        <a:srgbClr val="000000"/>
      </a:dk1>
      <a:lt1>
        <a:srgbClr val="FFFFFF"/>
      </a:lt1>
      <a:dk2>
        <a:srgbClr val="455F51"/>
      </a:dk2>
      <a:lt2>
        <a:srgbClr val="E3DED1"/>
      </a:lt2>
      <a:accent1>
        <a:srgbClr val="21AC61"/>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914C4D8-AA35-437B-90D5-351C4888A1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f5ba4-f8ce-4e5a-8d12-16d349a7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A72DCD-9AC7-4F69-87D3-4EF6A275A43F}">
  <ds:schemaRefs>
    <ds:schemaRef ds:uri="http://schemas.microsoft.com/sharepoint/v3/contenttype/forms"/>
  </ds:schemaRefs>
</ds:datastoreItem>
</file>

<file path=customXml/itemProps3.xml><?xml version="1.0" encoding="utf-8"?>
<ds:datastoreItem xmlns:ds="http://schemas.openxmlformats.org/officeDocument/2006/customXml" ds:itemID="{B2EEA5CA-AA79-4F4E-BE65-668AEF394943}">
  <ds:schemaRefs>
    <ds:schemaRef ds:uri="http://schemas.openxmlformats.org/package/2006/metadata/core-properties"/>
    <ds:schemaRef ds:uri="http://schemas.microsoft.com/office/2006/documentManagement/types"/>
    <ds:schemaRef ds:uri="http://www.w3.org/XML/1998/namespace"/>
    <ds:schemaRef ds:uri="1bff5ba4-f8ce-4e5a-8d12-16d349a7a505"/>
    <ds:schemaRef ds:uri="http://purl.org/dc/elements/1.1/"/>
    <ds:schemaRef ds:uri="http://schemas.microsoft.com/office/2006/metadata/properties"/>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6398</TotalTime>
  <Words>1697</Words>
  <Application>Microsoft Office PowerPoint</Application>
  <PresentationFormat>Widescreen</PresentationFormat>
  <Paragraphs>254</Paragraphs>
  <Slides>36</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Segoe UI</vt:lpstr>
      <vt:lpstr>Times New Roman</vt:lpstr>
      <vt:lpstr>Office Theme</vt:lpstr>
      <vt:lpstr>bioenergy &amp;  sustainable development</vt:lpstr>
      <vt:lpstr>Mingalarpar</vt:lpstr>
      <vt:lpstr>Today’s</vt:lpstr>
      <vt:lpstr>Learning outcomes</vt:lpstr>
      <vt:lpstr>Biomass &amp;  bioenergy</vt:lpstr>
      <vt:lpstr>Biomass</vt:lpstr>
      <vt:lpstr>energy crop: Canola</vt:lpstr>
      <vt:lpstr>Question</vt:lpstr>
      <vt:lpstr>Shares of global primary bioenergy sources</vt:lpstr>
      <vt:lpstr>Traditional bioenergy vs Modern bioenergy</vt:lpstr>
      <vt:lpstr>Traditional bioenergy vs Modern bioenergy</vt:lpstr>
      <vt:lpstr>Different feedstocks use different conversion technologies</vt:lpstr>
      <vt:lpstr>Conversion routes and technologies for modern bioenergy</vt:lpstr>
      <vt:lpstr>Combustion</vt:lpstr>
      <vt:lpstr>Combustion</vt:lpstr>
      <vt:lpstr>Question</vt:lpstr>
      <vt:lpstr>Bioenergy makes up 9.4% of the world’s primary energy supply</vt:lpstr>
      <vt:lpstr>63.7% of renewable energy comes from solid biofuels for traditional bioenergy uses (e.g., use of firewood for heating and cooking)</vt:lpstr>
      <vt:lpstr>PowerPoint Presentation</vt:lpstr>
      <vt:lpstr>PowerPoint Presentation</vt:lpstr>
      <vt:lpstr>Bioenergy  in the Global South</vt:lpstr>
      <vt:lpstr>Global South</vt:lpstr>
      <vt:lpstr>PowerPoint Presentation</vt:lpstr>
      <vt:lpstr>PowerPoint Presentation</vt:lpstr>
      <vt:lpstr>PowerPoint Presentation</vt:lpstr>
      <vt:lpstr>Group activity</vt:lpstr>
      <vt:lpstr>PowerPoint Presentation</vt:lpstr>
      <vt:lpstr>Examples of bioenergy sustainability indicators</vt:lpstr>
      <vt:lpstr>activity wrap-up</vt:lpstr>
      <vt:lpstr>PowerPoint Presentation</vt:lpstr>
      <vt:lpstr>PowerPoint Presentation</vt:lpstr>
      <vt:lpstr>Challenges in sustainable bioenergy</vt:lpstr>
      <vt:lpstr>Considerations in sustainable bioenergy</vt:lpstr>
      <vt:lpstr>Benefits of bioenergy systems</vt:lpstr>
      <vt:lpstr>Benefits of bioenergy systems</vt:lpstr>
      <vt:lpstr>Challenges of bioenergy systems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Bioenergy &amp; Sustainable Development</dc:title>
  <dc:creator>Angela Mae Minas</dc:creator>
  <cp:lastModifiedBy>Rachel.Rogers</cp:lastModifiedBy>
  <cp:revision>118</cp:revision>
  <cp:lastPrinted>2019-04-23T16:44:59Z</cp:lastPrinted>
  <dcterms:created xsi:type="dcterms:W3CDTF">2019-04-18T18:38:54Z</dcterms:created>
  <dcterms:modified xsi:type="dcterms:W3CDTF">2021-05-20T17:12:45Z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