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notesSlides/notesSlide14.xml" ContentType="application/vnd.openxmlformats-officedocument.presentationml.notesSlide+xml"/>
  <Override PartName="/ppt/slideLayouts/slideLayout13.xml" ContentType="application/vnd.openxmlformats-officedocument.presentationml.slideLayout+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notesSlides/notesSlide17.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773" r:id="rId2"/>
    <p:sldId id="280" r:id="rId3"/>
    <p:sldId id="765" r:id="rId4"/>
    <p:sldId id="291" r:id="rId5"/>
    <p:sldId id="768" r:id="rId6"/>
    <p:sldId id="299" r:id="rId7"/>
    <p:sldId id="298" r:id="rId8"/>
    <p:sldId id="760" r:id="rId9"/>
    <p:sldId id="292" r:id="rId10"/>
    <p:sldId id="761" r:id="rId11"/>
    <p:sldId id="769" r:id="rId12"/>
    <p:sldId id="677" r:id="rId13"/>
    <p:sldId id="692" r:id="rId14"/>
    <p:sldId id="297" r:id="rId15"/>
    <p:sldId id="293" r:id="rId16"/>
    <p:sldId id="294" r:id="rId17"/>
    <p:sldId id="770" r:id="rId18"/>
    <p:sldId id="762" r:id="rId19"/>
    <p:sldId id="763" r:id="rId20"/>
    <p:sldId id="771" r:id="rId21"/>
    <p:sldId id="295" r:id="rId22"/>
    <p:sldId id="275" r:id="rId23"/>
    <p:sldId id="764" r:id="rId24"/>
    <p:sldId id="296" r:id="rId25"/>
    <p:sldId id="772"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7" autoAdjust="0"/>
    <p:restoredTop sz="70856"/>
  </p:normalViewPr>
  <p:slideViewPr>
    <p:cSldViewPr snapToGrid="0">
      <p:cViewPr varScale="1">
        <p:scale>
          <a:sx n="103" d="100"/>
          <a:sy n="103" d="100"/>
        </p:scale>
        <p:origin x="684" y="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7B4DA-A019-A74A-8CCB-43943A0DFFE3}" type="datetimeFigureOut">
              <a:rPr lang="en-US" smtClean="0"/>
              <a:t>7/20/2018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3170C-4C35-014F-831E-FF25344575F3}" type="slidenum">
              <a:rPr lang="en-US" smtClean="0"/>
              <a:t>‹#›</a:t>
            </a:fld>
            <a:endParaRPr lang="en-US"/>
          </a:p>
        </p:txBody>
      </p:sp>
    </p:spTree>
    <p:extLst>
      <p:ext uri="{BB962C8B-B14F-4D97-AF65-F5344CB8AC3E}">
        <p14:creationId xmlns:p14="http://schemas.microsoft.com/office/powerpoint/2010/main" val="240354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3</a:t>
            </a:fld>
            <a:endParaRPr lang="en-US"/>
          </a:p>
        </p:txBody>
      </p:sp>
    </p:spTree>
    <p:extLst>
      <p:ext uri="{BB962C8B-B14F-4D97-AF65-F5344CB8AC3E}">
        <p14:creationId xmlns:p14="http://schemas.microsoft.com/office/powerpoint/2010/main" val="428245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define “water security” to be “the availability of an acceptable quantity and quality of water for health, livelihoods, ecosystems and production, coupled with an acceptable level of water-related risks to people, environments and economies”.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scale of the ever-present societal challenge of achieving and sustaining water security is determined by many factors, of which three stand out.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First there is the hydrologic environment — the absolute level of water resource availability, its inter- and intra-annual variability and its spatial distribution — which is a natural legacy that a society inherits.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Second there is the socio-economic environment — the structure of the economy and the behavior of its actors — which will reflect natural and cultural legacies and policy choices.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Third, there will be changes in the future environment, with considerable and growing evidence that climate change will be a major part.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factors will play important roles in determining the institutions and the types and scales of infrastructure needed to achieve water security.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12</a:t>
            </a:fld>
            <a:endParaRPr lang="en-US"/>
          </a:p>
        </p:txBody>
      </p:sp>
    </p:spTree>
    <p:extLst>
      <p:ext uri="{BB962C8B-B14F-4D97-AF65-F5344CB8AC3E}">
        <p14:creationId xmlns:p14="http://schemas.microsoft.com/office/powerpoint/2010/main" val="78956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objective of this Report is to promote sustainable growth and well-being, by providing empirical evidence to guide investment in water security.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seeks to: analyze the dynamics of water security and growth; quantify water-related risks and opportunities and their trajectories; and assess the experience of past pathways of investment toward water security.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Report focuses on growth: where, how, and how much, water security affects growth.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Report adopts a risk-based approach to identify the hazards and vulnerabilities of a lack of water security. </a:t>
            </a:r>
            <a:endParaRPr lang="en-US" dirty="0"/>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13</a:t>
            </a:fld>
            <a:endParaRPr lang="en-US"/>
          </a:p>
        </p:txBody>
      </p:sp>
    </p:spTree>
    <p:extLst>
      <p:ext uri="{BB962C8B-B14F-4D97-AF65-F5344CB8AC3E}">
        <p14:creationId xmlns:p14="http://schemas.microsoft.com/office/powerpoint/2010/main" val="236854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Equity</a:t>
            </a:r>
            <a:r>
              <a:rPr lang="en-US" dirty="0"/>
              <a:t>:  Legal and regulatory mechanisms to provide a non-discriminatory framework to promote fairness and non-exclusion with progressive </a:t>
            </a:r>
            <a:r>
              <a:rPr lang="en-US" dirty="0" err="1"/>
              <a:t>realisation</a:t>
            </a:r>
            <a:r>
              <a:rPr lang="en-US" dirty="0"/>
              <a:t> of global and local targets of </a:t>
            </a:r>
            <a:r>
              <a:rPr lang="en-US" b="1" dirty="0"/>
              <a:t>water security </a:t>
            </a:r>
            <a:r>
              <a:rPr lang="en-US" dirty="0"/>
              <a:t>for people, the environment and the economy. </a:t>
            </a:r>
          </a:p>
          <a:p>
            <a:endParaRPr lang="en-US" dirty="0"/>
          </a:p>
          <a:p>
            <a:r>
              <a:rPr lang="en-US" b="1" dirty="0"/>
              <a:t>Ecological</a:t>
            </a:r>
            <a:r>
              <a:rPr lang="en-US" dirty="0"/>
              <a:t>:  Management by hydrological unit (basin, aquifer) with recognition of ‘environmental flows’ as a critical stakeholder to protect the sustainability of the resource base. </a:t>
            </a:r>
          </a:p>
          <a:p>
            <a:endParaRPr lang="en-US" dirty="0"/>
          </a:p>
          <a:p>
            <a:r>
              <a:rPr lang="en-US" b="1" dirty="0"/>
              <a:t>Institutional</a:t>
            </a:r>
            <a:r>
              <a:rPr lang="en-US" dirty="0"/>
              <a:t>: Coordination at scale across relevant stakeholders with government (energy, health, irrigation, etc.), private sector and civil society. Requirement to engage women in decision-making and promote ‘subsidiarity’ for decision-making at the lowest effective level. </a:t>
            </a:r>
          </a:p>
          <a:p>
            <a:endParaRPr lang="en-US" dirty="0"/>
          </a:p>
          <a:p>
            <a:r>
              <a:rPr lang="en-US" b="1" dirty="0"/>
              <a:t>Instrumental</a:t>
            </a:r>
            <a:r>
              <a:rPr lang="en-US" dirty="0"/>
              <a:t>: Water as a scarce resource and need for economic incentives to improve allocation and enhance water quality. Use of information systems to promote accountability and evaluation through monitoring systems. </a:t>
            </a:r>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14</a:t>
            </a:fld>
            <a:endParaRPr lang="en-US"/>
          </a:p>
        </p:txBody>
      </p:sp>
    </p:spTree>
    <p:extLst>
      <p:ext uri="{BB962C8B-B14F-4D97-AF65-F5344CB8AC3E}">
        <p14:creationId xmlns:p14="http://schemas.microsoft.com/office/powerpoint/2010/main" val="1664000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 At its source, in rivers, forests, and aquifers, water is a public good subject to all the mismanagement and overexploitation problems of a common-property resource. </a:t>
            </a:r>
            <a:r>
              <a:rPr lang="en-US" sz="1200" kern="1200" dirty="0">
                <a:solidFill>
                  <a:schemeClr val="tx1"/>
                </a:solidFill>
                <a:effectLst/>
                <a:latin typeface="+mn-lt"/>
                <a:ea typeface="+mn-ea"/>
                <a:cs typeface="+mn-cs"/>
              </a:rPr>
              <a:t>As water moves into pipes to quench the thirst of cities, or into irrigation canals to grow food, it becomes simultaneously a private good and a merit good—one to which people have a right as a necessity for life and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At its source, supply-side measures are needed to deliver water to users. </a:t>
            </a:r>
            <a:r>
              <a:rPr lang="en-US" sz="1200" kern="1200" dirty="0">
                <a:solidFill>
                  <a:schemeClr val="tx1"/>
                </a:solidFill>
                <a:effectLst/>
                <a:latin typeface="+mn-lt"/>
                <a:ea typeface="+mn-ea"/>
                <a:cs typeface="+mn-cs"/>
              </a:rPr>
              <a:t>These may encompass investments in infrastructure like reservoirs, irrigation systems, and wastewater reuse technologies. “Natural capital” solutions, which draw on such features of nature as the water-retaining abilities of forests, offer relatively inexpensive means of addressing some water scarcity issues as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Investments in technologies that improve the efficiency of water used and consumed may be helpful too and offer the tantalizing prospect of creating “new” water, without depriving any existing users.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a:t>
            </a:r>
            <a:r>
              <a:rPr lang="en-US" sz="1200" b="1" i="1" kern="1200" dirty="0">
                <a:solidFill>
                  <a:schemeClr val="tx1"/>
                </a:solidFill>
                <a:effectLst/>
                <a:latin typeface="+mn-lt"/>
                <a:ea typeface="+mn-ea"/>
                <a:cs typeface="+mn-cs"/>
              </a:rPr>
              <a:t>paradox of supply </a:t>
            </a:r>
            <a:r>
              <a:rPr lang="en-US" sz="1200" kern="1200" dirty="0">
                <a:solidFill>
                  <a:schemeClr val="tx1"/>
                </a:solidFill>
                <a:effectLst/>
                <a:latin typeface="+mn-lt"/>
                <a:ea typeface="+mn-ea"/>
                <a:cs typeface="+mn-cs"/>
              </a:rPr>
              <a:t>forcefully illustrates the need for combining investments that expand water supplies with policies that manage demand and allocate water efficiently.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Such policies include water pricing, water trading exchanges, and quotas on overall water use to ensure enough is left over for the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Water trading schemes are a promising approach that allows for the sale of water to higher-valued uses. The result is a win-win because a transfer occurs only if buyer and seller both benefit from the transaction.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Improved management in the water sector, while necessary for building efficiency and resilience, may not protect the poor from erratic rains nor assure that water is used sustainably.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Safety net programs and insurance schemes are needed to protect the most vulnerable populations from the torments of droughts and floods.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rural areas, these safety nets could take the form of crop insurance schemes, while in cities, careful utility regulation is needed to ensure affordable access to clean water.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Adequate safeguards</a:t>
            </a:r>
            <a:r>
              <a:rPr lang="en-US" sz="1200" kern="1200" dirty="0">
                <a:solidFill>
                  <a:schemeClr val="tx1"/>
                </a:solidFill>
                <a:effectLst/>
                <a:latin typeface="+mn-lt"/>
                <a:ea typeface="+mn-ea"/>
                <a:cs typeface="+mn-cs"/>
              </a:rPr>
              <a:t>, such as quotas and water quality standards, are required to ensure more sustainable water use, to protect water sources, and to prevent over-use and abuse of these public goods.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15</a:t>
            </a:fld>
            <a:endParaRPr lang="en-US"/>
          </a:p>
        </p:txBody>
      </p:sp>
    </p:spTree>
    <p:extLst>
      <p:ext uri="{BB962C8B-B14F-4D97-AF65-F5344CB8AC3E}">
        <p14:creationId xmlns:p14="http://schemas.microsoft.com/office/powerpoint/2010/main" val="287912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conceptual framework of the dynamics of water security and sustainable growth promotes “productive investments” in irrigation, hydropower, and water supply as a means to enhance “growth, wealth, and well-being” as well as harness the productive uses of water resources across countries that are in a water-insecure, low-level equilibrium trap.</a:t>
            </a:r>
          </a:p>
          <a:p>
            <a:pPr marL="0" indent="0">
              <a:buFont typeface="Arial" panose="020B0604020202020204" pitchFamily="34" charset="0"/>
              <a:buNone/>
            </a:pPr>
            <a:endParaRPr lang="en-US"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literature that addresses measures to achieve water security focusses on investments, specifically investments in water-related infrastructure, institutions and information.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“Policies and infrastructure investments are needed to enhance water security; to allocate water between alternative uses; to deliver water at specific times, places, and prices; to ensure water quality; and to protect people and assets from water-related hazards.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in turn, can have a profound impact on economic growth, inclusiveness, and the structure of economies” (</a:t>
            </a:r>
            <a:r>
              <a:rPr lang="en-US" sz="1200" kern="1200" dirty="0" err="1">
                <a:solidFill>
                  <a:schemeClr val="tx1"/>
                </a:solidFill>
                <a:effectLst/>
                <a:latin typeface="+mn-lt"/>
                <a:ea typeface="+mn-ea"/>
                <a:cs typeface="+mn-cs"/>
              </a:rPr>
              <a:t>Sadoff</a:t>
            </a:r>
            <a:r>
              <a:rPr lang="en-US" sz="1200" kern="1200" dirty="0">
                <a:solidFill>
                  <a:schemeClr val="tx1"/>
                </a:solidFill>
                <a:effectLst/>
                <a:latin typeface="+mn-lt"/>
                <a:ea typeface="+mn-ea"/>
                <a:cs typeface="+mn-cs"/>
              </a:rPr>
              <a:t> et al., 2015).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Specifically, these </a:t>
            </a:r>
            <a:r>
              <a:rPr lang="en-GB" sz="1200" kern="1200" dirty="0">
                <a:solidFill>
                  <a:schemeClr val="tx1"/>
                </a:solidFill>
                <a:effectLst/>
                <a:latin typeface="+mn-lt"/>
                <a:ea typeface="+mn-ea"/>
                <a:cs typeface="+mn-cs"/>
              </a:rPr>
              <a:t>measures include making better use of available water in agriculture (in particular investments in irrigation systems, drought management, and related natural and artificial water storage), investment in institutions and information as well as economic diversification (Grey et al., 2013, Hall et al., 2014). </a:t>
            </a:r>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16</a:t>
            </a:fld>
            <a:endParaRPr lang="en-US"/>
          </a:p>
        </p:txBody>
      </p:sp>
    </p:spTree>
    <p:extLst>
      <p:ext uri="{BB962C8B-B14F-4D97-AF65-F5344CB8AC3E}">
        <p14:creationId xmlns:p14="http://schemas.microsoft.com/office/powerpoint/2010/main" val="11680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17</a:t>
            </a:fld>
            <a:endParaRPr lang="en-US"/>
          </a:p>
        </p:txBody>
      </p:sp>
    </p:spTree>
    <p:extLst>
      <p:ext uri="{BB962C8B-B14F-4D97-AF65-F5344CB8AC3E}">
        <p14:creationId xmlns:p14="http://schemas.microsoft.com/office/powerpoint/2010/main" val="2536890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Myanmar has abundant water resources, of which only a small percentage is withdrawn annually, with agriculture being the largest user (Table 1). </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Agriculture exerts substantial influence on Myanmar’s economic development, with its contribution to GDP and its share of the total </a:t>
            </a:r>
            <a:r>
              <a:rPr lang="en-US" sz="1200" b="0" i="0" u="none" strike="noStrike" kern="1200" dirty="0" err="1">
                <a:solidFill>
                  <a:schemeClr val="tx1"/>
                </a:solidFill>
                <a:effectLst/>
                <a:latin typeface="+mn-lt"/>
                <a:ea typeface="+mn-ea"/>
                <a:cs typeface="+mn-cs"/>
              </a:rPr>
              <a:t>labour</a:t>
            </a:r>
            <a:r>
              <a:rPr lang="en-US" sz="1200" b="0" i="0" u="none" strike="noStrike" kern="1200" dirty="0">
                <a:solidFill>
                  <a:schemeClr val="tx1"/>
                </a:solidFill>
                <a:effectLst/>
                <a:latin typeface="+mn-lt"/>
                <a:ea typeface="+mn-ea"/>
                <a:cs typeface="+mn-cs"/>
              </a:rPr>
              <a:t> force (Table 2).  </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Myanmar has gone from being the world’s largest exporter of rice during colonial rule (1824-1948) to having a severely restricted agricultural sector with a compulsory paddy procurement system and </a:t>
            </a:r>
            <a:r>
              <a:rPr lang="en-US" sz="1200" b="0" i="0" u="none" strike="noStrike" kern="1200" dirty="0" err="1">
                <a:solidFill>
                  <a:schemeClr val="tx1"/>
                </a:solidFill>
                <a:effectLst/>
                <a:latin typeface="+mn-lt"/>
                <a:ea typeface="+mn-ea"/>
                <a:cs typeface="+mn-cs"/>
              </a:rPr>
              <a:t>monopolised</a:t>
            </a:r>
            <a:r>
              <a:rPr lang="en-US" sz="1200" b="0" i="0" u="none" strike="noStrike" kern="1200" dirty="0">
                <a:solidFill>
                  <a:schemeClr val="tx1"/>
                </a:solidFill>
                <a:effectLst/>
                <a:latin typeface="+mn-lt"/>
                <a:ea typeface="+mn-ea"/>
                <a:cs typeface="+mn-cs"/>
              </a:rPr>
              <a:t> rice exports during the military and socialist regime (1962-1988) (Kyi et al., 2000; UNDP),</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Due to its political importance, rice has long been the </a:t>
            </a:r>
            <a:r>
              <a:rPr lang="en-US" sz="1200" b="0" i="0" u="none" strike="noStrike" kern="1200" dirty="0" err="1">
                <a:solidFill>
                  <a:schemeClr val="tx1"/>
                </a:solidFill>
                <a:effectLst/>
                <a:latin typeface="+mn-lt"/>
                <a:ea typeface="+mn-ea"/>
                <a:cs typeface="+mn-cs"/>
              </a:rPr>
              <a:t>centre</a:t>
            </a:r>
            <a:r>
              <a:rPr lang="en-US" sz="1200" b="0" i="0" u="none" strike="noStrike" kern="1200" dirty="0">
                <a:solidFill>
                  <a:schemeClr val="tx1"/>
                </a:solidFill>
                <a:effectLst/>
                <a:latin typeface="+mn-lt"/>
                <a:ea typeface="+mn-ea"/>
                <a:cs typeface="+mn-cs"/>
              </a:rPr>
              <a:t> of Myanmar’s agricultural policy (UNDP, 2002).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 covers over half of total agricultural area and is cultivated largely under irrigation in the delta region and in the central dry zone</a:t>
            </a:r>
          </a:p>
          <a:p>
            <a:r>
              <a:rPr lang="en-US" sz="1200" b="0" i="0" u="none" strike="noStrike" kern="1200" dirty="0">
                <a:solidFill>
                  <a:schemeClr val="tx1"/>
                </a:solidFill>
                <a:effectLst/>
                <a:latin typeface="+mn-lt"/>
                <a:ea typeface="+mn-ea"/>
                <a:cs typeface="+mn-cs"/>
              </a:rPr>
              <a:t>(Table 2; UNDP, 2002). </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Growth in rice production (presented in Table 2) has resulted mostly from increased cultivation intensity, as the government has been promoting multiple cropping. </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Myanmar has tremendous hydropower potential of 39,720 MW, of which only 5.9% has been developed</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energy sector is increasingly interested in hydropower development to gain the much needed foreign capital from electricity exports.</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new legislation and free trade agreements offer economic opportunities for foreign investors who are invited to help finance and construct hydropower projects</a:t>
            </a:r>
          </a:p>
          <a:p>
            <a:r>
              <a:rPr lang="en-US" sz="1200" b="0" i="0" u="none" strike="noStrike" kern="1200" dirty="0">
                <a:solidFill>
                  <a:schemeClr val="tx1"/>
                </a:solidFill>
                <a:effectLst/>
                <a:latin typeface="+mn-lt"/>
                <a:ea typeface="+mn-ea"/>
                <a:cs typeface="+mn-cs"/>
              </a:rPr>
              <a:t>(Robinson, 2012; Webb et al., 2012). </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Consequently, Myanmar has experienced a rapid growth of hydropower capacity in recent years; and hydropower has become the primary electricity producer in Myanmar and a major export earner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18</a:t>
            </a:fld>
            <a:endParaRPr lang="en-US"/>
          </a:p>
        </p:txBody>
      </p:sp>
    </p:spTree>
    <p:extLst>
      <p:ext uri="{BB962C8B-B14F-4D97-AF65-F5344CB8AC3E}">
        <p14:creationId xmlns:p14="http://schemas.microsoft.com/office/powerpoint/2010/main" val="337139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Catastrophic hydrological events such as droughts and floods often have dramatic social and economic impacts, with declines in annual GDP often exceeding 10% and there being tragic losses of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is less apparent is that, as a consequence of widespread expectations that these unmitigated catastrophes will recur, risk- averse behavior and disincentives to investment become pervasive.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Such behavior can seriously undermine economy-wide investment and hence growth even in years of good rainfall.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At the sectoral level, we see many consequences of weak water management, such as unpredictable food production caused by climate variability, health impacts of poor water supply and sanitation, unreliable electricity supplies and a poor investment climate owing to water-affected transport and energy infrastructure.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many of the world’s poorest countries, climate variability is high, water-related investments are relatively limited and there is often a strong correlation between hydrology and GDP performance.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is particularly true in rain-fed agrarian economies and appears to be a statistically significant phenomenon globally (Brown &amp; </a:t>
            </a:r>
            <a:r>
              <a:rPr lang="en-US" sz="1200" kern="1200" dirty="0" err="1">
                <a:solidFill>
                  <a:schemeClr val="tx1"/>
                </a:solidFill>
                <a:effectLst/>
                <a:latin typeface="+mn-lt"/>
                <a:ea typeface="+mn-ea"/>
                <a:cs typeface="+mn-cs"/>
              </a:rPr>
              <a:t>Lall</a:t>
            </a:r>
            <a:r>
              <a:rPr lang="en-US" sz="1200" kern="1200" dirty="0">
                <a:solidFill>
                  <a:schemeClr val="tx1"/>
                </a:solidFill>
                <a:effectLst/>
                <a:latin typeface="+mn-lt"/>
                <a:ea typeface="+mn-ea"/>
                <a:cs typeface="+mn-cs"/>
              </a:rPr>
              <a:t>, 2006).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Where economic performance is closely linked to rainfall and runoff, growth becomes hostage to hydrology. </a:t>
            </a:r>
            <a:endParaRPr lang="en-US" dirty="0"/>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19</a:t>
            </a:fld>
            <a:endParaRPr lang="en-US"/>
          </a:p>
        </p:txBody>
      </p:sp>
    </p:spTree>
    <p:extLst>
      <p:ext uri="{BB962C8B-B14F-4D97-AF65-F5344CB8AC3E}">
        <p14:creationId xmlns:p14="http://schemas.microsoft.com/office/powerpoint/2010/main" val="1118782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20</a:t>
            </a:fld>
            <a:endParaRPr lang="en-US"/>
          </a:p>
        </p:txBody>
      </p:sp>
    </p:spTree>
    <p:extLst>
      <p:ext uri="{BB962C8B-B14F-4D97-AF65-F5344CB8AC3E}">
        <p14:creationId xmlns:p14="http://schemas.microsoft.com/office/powerpoint/2010/main" val="557896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keys to the region’s sustained water security include :</a:t>
            </a:r>
          </a:p>
          <a:p>
            <a:endParaRPr lang="en-US" sz="1200" kern="1200" dirty="0">
              <a:solidFill>
                <a:schemeClr val="tx1"/>
              </a:solidFill>
              <a:effectLst/>
              <a:latin typeface="+mn-lt"/>
              <a:ea typeface="+mn-ea"/>
              <a:cs typeface="+mn-cs"/>
            </a:endParaRPr>
          </a:p>
          <a:p>
            <a:pPr marL="228600" indent="-228600">
              <a:buAutoNum type="arabicParenBoth"/>
            </a:pPr>
            <a:r>
              <a:rPr lang="en-US" sz="1200" kern="1200" dirty="0">
                <a:solidFill>
                  <a:schemeClr val="tx1"/>
                </a:solidFill>
                <a:effectLst/>
                <a:latin typeface="+mn-lt"/>
                <a:ea typeface="+mn-ea"/>
                <a:cs typeface="+mn-cs"/>
              </a:rPr>
              <a:t>effective monitoring and management of growing demand,</a:t>
            </a:r>
          </a:p>
          <a:p>
            <a:pPr marL="228600" indent="-228600">
              <a:buAutoNum type="arabicParenBoth"/>
            </a:pPr>
            <a:endParaRPr lang="en-US" sz="1200" kern="1200" dirty="0">
              <a:solidFill>
                <a:schemeClr val="tx1"/>
              </a:solidFill>
              <a:effectLst/>
              <a:latin typeface="+mn-lt"/>
              <a:ea typeface="+mn-ea"/>
              <a:cs typeface="+mn-cs"/>
            </a:endParaRPr>
          </a:p>
          <a:p>
            <a:pPr marL="228600" indent="-228600">
              <a:buAutoNum type="arabicParenBoth"/>
            </a:pPr>
            <a:r>
              <a:rPr lang="en-US" sz="1200" kern="1200" dirty="0">
                <a:solidFill>
                  <a:schemeClr val="tx1"/>
                </a:solidFill>
                <a:effectLst/>
                <a:latin typeface="+mn-lt"/>
                <a:ea typeface="+mn-ea"/>
                <a:cs typeface="+mn-cs"/>
              </a:rPr>
              <a:t>(2) timely planning, implementation and operation of infrastructure investments, with involvement </a:t>
            </a:r>
            <a:endParaRPr lang="en-US" dirty="0"/>
          </a:p>
          <a:p>
            <a:r>
              <a:rPr lang="en-US" sz="1200" kern="1200" dirty="0">
                <a:solidFill>
                  <a:schemeClr val="tx1"/>
                </a:solidFill>
                <a:effectLst/>
                <a:latin typeface="+mn-lt"/>
                <a:ea typeface="+mn-ea"/>
                <a:cs typeface="+mn-cs"/>
              </a:rPr>
              <a:t>of and funding by the users and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improvement of water quality through effective monitoring and management.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investments in information, institutions and infrastructure have underpinned the region’s water security, enabling provision of basic water services as well as sustained economic growth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factors will influence this dynamic.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need for a higher minimum platform of investments could be a consequence of a more “difficult” hydrology, a more water-vulnerable economy, or a more risk-averse population — all of which puts the country in a “deeper hole” as it tries to mitigate variability and achieve a basic level of water security.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governance or capacity is particularly weak, the political economy of institutional reforms will also affect the dynamic of this hypothetical curve, shifting the “S” outward — calling for a higher level of investment — with increased resistance to reform.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 the other hand, better technologies and more efficient management policies (e.g. demand management and pricing) may lessen the need for investment, either shifting the “S” inward or achieving the concave curve which is generally assumed for early investments.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“S-curve” can also be used to illustrate the differences in water security scenarios (Figure 8).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Developing countries will generally be along the lower, water-insecure or water-vulnerable horizontal segment of a “difficult” hydrology S-curve.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Intermediate economies are often along the steep, tipping point segment and developed economies are generally along the upper, water-secure horizontal segment.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21</a:t>
            </a:fld>
            <a:endParaRPr lang="en-US"/>
          </a:p>
        </p:txBody>
      </p:sp>
    </p:spTree>
    <p:extLst>
      <p:ext uri="{BB962C8B-B14F-4D97-AF65-F5344CB8AC3E}">
        <p14:creationId xmlns:p14="http://schemas.microsoft.com/office/powerpoint/2010/main" val="4219870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rgbClr val="000000"/>
              </a:solidFill>
              <a:latin typeface="-webkit-standard"/>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first general theory advanced to explain the development of ancient civilizations with systematic organization of work on a large scale, the emergence of social classes, and widespread specialization was elaborated in the United States by the historian and political scientist Karl </a:t>
            </a:r>
            <a:r>
              <a:rPr lang="en-US" sz="1200" b="0" i="0" u="none" strike="noStrike" kern="1200" dirty="0" err="1">
                <a:solidFill>
                  <a:schemeClr val="tx1"/>
                </a:solidFill>
                <a:effectLst/>
                <a:latin typeface="+mn-lt"/>
                <a:ea typeface="+mn-ea"/>
                <a:cs typeface="+mn-cs"/>
              </a:rPr>
              <a:t>Wittfogel</a:t>
            </a:r>
            <a:r>
              <a:rPr lang="en-US" sz="1200" b="0" i="0" u="none" strike="noStrike" kern="1200" dirty="0">
                <a:solidFill>
                  <a:schemeClr val="tx1"/>
                </a:solidFill>
                <a:effectLst/>
                <a:latin typeface="+mn-lt"/>
                <a:ea typeface="+mn-ea"/>
                <a:cs typeface="+mn-cs"/>
              </a:rPr>
              <a:t> in his seminal book </a:t>
            </a:r>
            <a:r>
              <a:rPr lang="en-US" sz="1200" b="0" i="1" u="none" strike="noStrike" kern="1200" dirty="0">
                <a:solidFill>
                  <a:schemeClr val="tx1"/>
                </a:solidFill>
                <a:effectLst/>
                <a:latin typeface="+mn-lt"/>
                <a:ea typeface="+mn-ea"/>
                <a:cs typeface="+mn-cs"/>
              </a:rPr>
              <a:t>Oriental Despotism</a:t>
            </a:r>
            <a:r>
              <a:rPr lang="en-US" sz="1200" b="0" i="0" u="none" strike="noStrike" kern="1200" dirty="0">
                <a:solidFill>
                  <a:schemeClr val="tx1"/>
                </a:solidFill>
                <a:effectLst/>
                <a:latin typeface="+mn-lt"/>
                <a:ea typeface="+mn-ea"/>
                <a:cs typeface="+mn-cs"/>
              </a:rPr>
              <a:t> (1957).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err="1">
                <a:solidFill>
                  <a:schemeClr val="tx1"/>
                </a:solidFill>
                <a:effectLst/>
                <a:latin typeface="+mn-lt"/>
                <a:ea typeface="+mn-ea"/>
                <a:cs typeface="+mn-cs"/>
              </a:rPr>
              <a:t>Wittfogel</a:t>
            </a:r>
            <a:r>
              <a:rPr lang="en-US" sz="1200" b="0" i="0" u="none" strike="noStrike" kern="1200" dirty="0">
                <a:solidFill>
                  <a:schemeClr val="tx1"/>
                </a:solidFill>
                <a:effectLst/>
                <a:latin typeface="+mn-lt"/>
                <a:ea typeface="+mn-ea"/>
                <a:cs typeface="+mn-cs"/>
              </a:rPr>
              <a:t> believed that the development of irrigation works in such areas as Mesopotamia and Egypt led to the use of mass </a:t>
            </a:r>
            <a:r>
              <a:rPr lang="en-US" sz="1200" b="0" i="0" u="none" strike="noStrike" kern="1200" dirty="0" err="1">
                <a:solidFill>
                  <a:schemeClr val="tx1"/>
                </a:solidFill>
                <a:effectLst/>
                <a:latin typeface="+mn-lt"/>
                <a:ea typeface="+mn-ea"/>
                <a:cs typeface="+mn-cs"/>
              </a:rPr>
              <a:t>labour</a:t>
            </a:r>
            <a:r>
              <a:rPr lang="en-US" sz="1200" b="0" i="0" u="none" strike="noStrike" kern="1200" dirty="0">
                <a:solidFill>
                  <a:schemeClr val="tx1"/>
                </a:solidFill>
                <a:effectLst/>
                <a:latin typeface="+mn-lt"/>
                <a:ea typeface="+mn-ea"/>
                <a:cs typeface="+mn-cs"/>
              </a:rPr>
              <a:t>, to an organizational hierarchy for coordinating and directing its activities, and to government control for ensuring proper distribution of the water.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a:solidFill>
                  <a:schemeClr val="tx1"/>
                </a:solidFill>
                <a:effectLst/>
                <a:latin typeface="+mn-lt"/>
                <a:ea typeface="+mn-ea"/>
                <a:cs typeface="+mn-cs"/>
              </a:rPr>
              <a:t>Egypt, Mesopotamia, India, China and Pre-Columbian societies had been blocked because of the need to irrigate vast surfaces for agriculture. Water control and distribution had spawned authoritarian centralized empires and sprawling bureaucracies, both deeply hostile to change. Western Europe was free of such limitations and thus could rise, alone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Now, for the first time, an impersonal government as a distinct and permanent institution was established.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Irrigation increased the food supply, allowing larger numbers of people to agglomerate into towns and cities. Because farmers were vulnerable to attack, armies were needed, with the implication of an officer class.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Town specialization of </a:t>
            </a:r>
            <a:r>
              <a:rPr lang="en-US" sz="1200" b="0" i="0" u="none" strike="noStrike" kern="1200" dirty="0" err="1">
                <a:solidFill>
                  <a:schemeClr val="tx1"/>
                </a:solidFill>
                <a:effectLst/>
                <a:latin typeface="+mn-lt"/>
                <a:ea typeface="+mn-ea"/>
                <a:cs typeface="+mn-cs"/>
              </a:rPr>
              <a:t>labour</a:t>
            </a:r>
            <a:r>
              <a:rPr lang="en-US" sz="1200" b="0" i="0" u="none" strike="noStrike" kern="1200" dirty="0">
                <a:solidFill>
                  <a:schemeClr val="tx1"/>
                </a:solidFill>
                <a:effectLst/>
                <a:latin typeface="+mn-lt"/>
                <a:ea typeface="+mn-ea"/>
                <a:cs typeface="+mn-cs"/>
              </a:rPr>
              <a:t> brought the emergence of potters, weavers, metalworkers, scribes, lawyers, and physicians, while the new surpluses also created the basis for commerce. The more complex economy required records, so writing, of which the first examples come from the bookkeeping records of the storehouses in ancient Mesopotamia, was born.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err="1">
                <a:solidFill>
                  <a:schemeClr val="tx1"/>
                </a:solidFill>
                <a:effectLst/>
                <a:latin typeface="+mn-lt"/>
                <a:ea typeface="+mn-ea"/>
                <a:cs typeface="+mn-cs"/>
              </a:rPr>
              <a:t>Wittfogel's</a:t>
            </a:r>
            <a:r>
              <a:rPr lang="en-US" sz="1200" b="0" i="0" u="none" strike="noStrike" kern="1200" dirty="0">
                <a:solidFill>
                  <a:schemeClr val="tx1"/>
                </a:solidFill>
                <a:effectLst/>
                <a:latin typeface="+mn-lt"/>
                <a:ea typeface="+mn-ea"/>
                <a:cs typeface="+mn-cs"/>
              </a:rPr>
              <a:t> theory has been modified by scholars who point to the emergence of urban civilizations in some areas without the presence of large-scale irrigation works. In their view, several factors, including geographic features, natural-resource distribution, climate, kinds of crops and animals raised, and relations with </a:t>
            </a:r>
            <a:r>
              <a:rPr lang="en-US" sz="1200" b="0" i="0" u="none" strike="noStrike" kern="1200" dirty="0" err="1">
                <a:solidFill>
                  <a:schemeClr val="tx1"/>
                </a:solidFill>
                <a:effectLst/>
                <a:latin typeface="+mn-lt"/>
                <a:ea typeface="+mn-ea"/>
                <a:cs typeface="+mn-cs"/>
              </a:rPr>
              <a:t>neighbouring</a:t>
            </a:r>
            <a:r>
              <a:rPr lang="en-US" sz="1200" b="0" i="0" u="none" strike="noStrike" kern="1200" dirty="0">
                <a:solidFill>
                  <a:schemeClr val="tx1"/>
                </a:solidFill>
                <a:effectLst/>
                <a:latin typeface="+mn-lt"/>
                <a:ea typeface="+mn-ea"/>
                <a:cs typeface="+mn-cs"/>
              </a:rPr>
              <a:t> peoples, entered into the response to the environment. These scholars might be said to apply </a:t>
            </a:r>
            <a:r>
              <a:rPr lang="en-US" sz="1200" b="1" i="0" u="none" strike="noStrike" kern="1200" dirty="0">
                <a:solidFill>
                  <a:schemeClr val="tx1"/>
                </a:solidFill>
                <a:effectLst/>
                <a:latin typeface="+mn-lt"/>
                <a:ea typeface="+mn-ea"/>
                <a:cs typeface="+mn-cs"/>
              </a:rPr>
              <a:t>a "systems" approach to the interpretation of the origins of organized societies.</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4</a:t>
            </a:fld>
            <a:endParaRPr lang="en-US"/>
          </a:p>
        </p:txBody>
      </p:sp>
    </p:spTree>
    <p:extLst>
      <p:ext uri="{BB962C8B-B14F-4D97-AF65-F5344CB8AC3E}">
        <p14:creationId xmlns:p14="http://schemas.microsoft.com/office/powerpoint/2010/main" val="2825143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Three reasons why property rights are important for maintaining irrigation systems can be summarized as authority, incentives, and resources (</a:t>
            </a:r>
            <a:r>
              <a:rPr lang="en-US" sz="1200" kern="1200" dirty="0" err="1">
                <a:solidFill>
                  <a:schemeClr val="tx1"/>
                </a:solidFill>
                <a:effectLst/>
                <a:latin typeface="+mn-lt"/>
                <a:ea typeface="+mn-ea"/>
                <a:cs typeface="+mn-cs"/>
              </a:rPr>
              <a:t>Meinzen</a:t>
            </a:r>
            <a:r>
              <a:rPr lang="en-US" sz="1200" kern="1200" dirty="0">
                <a:solidFill>
                  <a:schemeClr val="tx1"/>
                </a:solidFill>
                <a:effectLst/>
                <a:latin typeface="+mn-lt"/>
                <a:ea typeface="+mn-ea"/>
                <a:cs typeface="+mn-cs"/>
              </a:rPr>
              <a:t>-Dick, 2002). </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Authority: Unless farmers are recognized as having management rights over the infrastructure and water, they do not have the authority to make any changes in the irrigation systems, including maintenance. </a:t>
            </a:r>
          </a:p>
          <a:p>
            <a:endParaRPr lang="en-US" dirty="0"/>
          </a:p>
          <a:p>
            <a:r>
              <a:rPr lang="en-US" sz="1200" kern="1200" dirty="0">
                <a:solidFill>
                  <a:schemeClr val="tx1"/>
                </a:solidFill>
                <a:effectLst/>
                <a:latin typeface="+mn-lt"/>
                <a:ea typeface="+mn-ea"/>
                <a:cs typeface="+mn-cs"/>
              </a:rPr>
              <a:t>• Incentives: Property rights, especially use and </a:t>
            </a:r>
            <a:r>
              <a:rPr lang="en-US" sz="1200" kern="1200" dirty="0" err="1">
                <a:solidFill>
                  <a:schemeClr val="tx1"/>
                </a:solidFill>
                <a:effectLst/>
                <a:latin typeface="+mn-lt"/>
                <a:ea typeface="+mn-ea"/>
                <a:cs typeface="+mn-cs"/>
              </a:rPr>
              <a:t>usufructus</a:t>
            </a:r>
            <a:r>
              <a:rPr lang="en-US" sz="1200" kern="1200" dirty="0">
                <a:solidFill>
                  <a:schemeClr val="tx1"/>
                </a:solidFill>
                <a:effectLst/>
                <a:latin typeface="+mn-lt"/>
                <a:ea typeface="+mn-ea"/>
                <a:cs typeface="+mn-cs"/>
              </a:rPr>
              <a:t> (income) rights, can provide incentives to maintain irrigation systems because they create confidence that the holder of the rights will reap the future benefits of investment and careful maintenance, and bear the losses incurred by misuse of the resources. </a:t>
            </a:r>
          </a:p>
          <a:p>
            <a:endParaRPr lang="en-US" dirty="0"/>
          </a:p>
          <a:p>
            <a:r>
              <a:rPr lang="en-US" sz="1200" kern="1200" dirty="0">
                <a:solidFill>
                  <a:schemeClr val="tx1"/>
                </a:solidFill>
                <a:effectLst/>
                <a:latin typeface="+mn-lt"/>
                <a:ea typeface="+mn-ea"/>
                <a:cs typeface="+mn-cs"/>
              </a:rPr>
              <a:t>• Resources: Control over water, land and infrastructure, </a:t>
            </a:r>
            <a:r>
              <a:rPr lang="en-US" sz="1200" kern="1200" dirty="0" err="1">
                <a:solidFill>
                  <a:schemeClr val="tx1"/>
                </a:solidFill>
                <a:effectLst/>
                <a:latin typeface="+mn-lt"/>
                <a:ea typeface="+mn-ea"/>
                <a:cs typeface="+mn-cs"/>
              </a:rPr>
              <a:t>includng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usufructus</a:t>
            </a:r>
            <a:r>
              <a:rPr lang="en-US" sz="1200" kern="1200" dirty="0">
                <a:solidFill>
                  <a:schemeClr val="tx1"/>
                </a:solidFill>
                <a:effectLst/>
                <a:latin typeface="+mn-lt"/>
                <a:ea typeface="+mn-ea"/>
                <a:cs typeface="+mn-cs"/>
              </a:rPr>
              <a:t> rights to earn income from them, can generate resources (cash or labor) for maintaining irrigation systems. </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While the exact location of any type of irrigation on Fig. 1 would depend on the size of the farms and the scale, as well as the cost/return ratio, of the particular technology, this framework provides a useful starting point to ask which institutions are likely to be critical.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water uses increase, even seemingly “independent” water users will be affected by, and have an impact on, other water uses and users.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Property rights are important in this regard because they clarify who can use and manage the land, water, or infrastructure, and what responsibilities they have toward the resource and toward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Coordination institutions help to set and enforce those rules about the allocation of water and responsibilities.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issues are most apparent in surface water flows and irrigation, but also applies to groundwater irrigation.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23</a:t>
            </a:fld>
            <a:endParaRPr lang="en-US"/>
          </a:p>
        </p:txBody>
      </p:sp>
    </p:spTree>
    <p:extLst>
      <p:ext uri="{BB962C8B-B14F-4D97-AF65-F5344CB8AC3E}">
        <p14:creationId xmlns:p14="http://schemas.microsoft.com/office/powerpoint/2010/main" val="4174992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Measurement. </a:t>
            </a:r>
            <a:r>
              <a:rPr lang="en-US" sz="1200" b="0" kern="1200" dirty="0">
                <a:solidFill>
                  <a:schemeClr val="tx1"/>
                </a:solidFill>
                <a:effectLst/>
                <a:latin typeface="+mn-lt"/>
                <a:ea typeface="+mn-ea"/>
                <a:cs typeface="+mn-cs"/>
              </a:rPr>
              <a:t>Information on watershed status, water use, and scenarios. Understand and measure components of the global water cycle, local water budgets, and water usage. </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Valuation. </a:t>
            </a:r>
            <a:r>
              <a:rPr lang="en-US" sz="1200" b="0" kern="1200" dirty="0">
                <a:solidFill>
                  <a:schemeClr val="tx1"/>
                </a:solidFill>
                <a:effectLst/>
                <a:latin typeface="+mn-lt"/>
                <a:ea typeface="+mn-ea"/>
                <a:cs typeface="+mn-cs"/>
              </a:rPr>
              <a:t>Multiple values, and multiple ways of valuing them. Identify and value benefits associated with water at multiple temporal and spatial scales, including environmental, sociocultural, and economic values. </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Decision-making. </a:t>
            </a:r>
            <a:r>
              <a:rPr lang="en-US" sz="1200" kern="1200" dirty="0">
                <a:solidFill>
                  <a:schemeClr val="tx1"/>
                </a:solidFill>
                <a:effectLst/>
                <a:latin typeface="+mn-lt"/>
                <a:ea typeface="+mn-ea"/>
                <a:cs typeface="+mn-cs"/>
              </a:rPr>
              <a:t>Reconciling values, resolving trade-offs. Incorporate different values of water and the trade- offs between them into systematic and inclusive decision-making processes. </a:t>
            </a: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Governance. </a:t>
            </a:r>
            <a:r>
              <a:rPr lang="en-US" sz="1200" kern="1200" dirty="0">
                <a:solidFill>
                  <a:schemeClr val="tx1"/>
                </a:solidFill>
                <a:effectLst/>
                <a:latin typeface="+mn-lt"/>
                <a:ea typeface="+mn-ea"/>
                <a:cs typeface="+mn-cs"/>
              </a:rPr>
              <a:t>Building institutional capacity at multiple scales. Strengthen water governance to ensure that policies and management decisions are actually delivered through an adaptive set of institutions, incentives, and instruments.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Given the need to balance multiple considerations and approaches, a just, allocative, and dynamically efficient (JADE) water allocation strategy offers policy makers a framework to guide effective water reallocation.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JADE encompasses the notions of efficiency, sustainability, and equity.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To meet JADE criteria, a policy would need to be allocatively efficient (spatially and between sectors), dynamically efficient (temporal), and equitable (for people and eco- systems).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 water allocation would be allocatively efficient if it is not possible to reallocate water across uses to increase the sum of the net benefits (gross benefits less all direct and indirect costs).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An allocation is intertemporally efficient if it is not possible to increase the net present value of all water uses (including in situ uses) through redistribution.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An allocation of water is equitable if it conforms to established norms of distributive justice that encompass ecosystem uses and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Contrary to many definitions of misallocation that focus solely on allocative efficiency, this wider definition regards patterns of water use that are inequitable as suboptimal. </a:t>
            </a:r>
            <a:endParaRPr lang="en-US" dirty="0">
              <a:effectLst/>
            </a:endParaRPr>
          </a:p>
          <a:p>
            <a:pPr marL="171450" indent="-171450">
              <a:buFont typeface="Arial" panose="020B0604020202020204" pitchFamily="34" charset="0"/>
              <a:buChar cha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24</a:t>
            </a:fld>
            <a:endParaRPr lang="en-US"/>
          </a:p>
        </p:txBody>
      </p:sp>
    </p:spTree>
    <p:extLst>
      <p:ext uri="{BB962C8B-B14F-4D97-AF65-F5344CB8AC3E}">
        <p14:creationId xmlns:p14="http://schemas.microsoft.com/office/powerpoint/2010/main" val="3109554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Both the agricultural and energy sectors are facing major changes.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 the new land and investment legislation, the government aims to expand exports and exploit natural resources by increasing private sector involvement.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previously described, the new land legislation has created the legal conditions for the </a:t>
            </a:r>
            <a:r>
              <a:rPr lang="en-US" sz="1200" kern="1200" dirty="0" err="1">
                <a:solidFill>
                  <a:schemeClr val="tx1"/>
                </a:solidFill>
                <a:effectLst/>
                <a:latin typeface="+mn-lt"/>
                <a:ea typeface="+mn-ea"/>
                <a:cs typeface="+mn-cs"/>
              </a:rPr>
              <a:t>commercialisation</a:t>
            </a:r>
            <a:r>
              <a:rPr lang="en-US" sz="1200" kern="1200" dirty="0">
                <a:solidFill>
                  <a:schemeClr val="tx1"/>
                </a:solidFill>
                <a:effectLst/>
                <a:latin typeface="+mn-lt"/>
                <a:ea typeface="+mn-ea"/>
                <a:cs typeface="+mn-cs"/>
              </a:rPr>
              <a:t> of agricultural and foreign purchase of land-use titles (Buchanan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new private actors and the </a:t>
            </a:r>
            <a:r>
              <a:rPr lang="en-US" sz="1200" kern="1200" dirty="0" err="1">
                <a:solidFill>
                  <a:schemeClr val="tx1"/>
                </a:solidFill>
                <a:effectLst/>
                <a:latin typeface="+mn-lt"/>
                <a:ea typeface="+mn-ea"/>
                <a:cs typeface="+mn-cs"/>
              </a:rPr>
              <a:t>commercialised</a:t>
            </a:r>
            <a:r>
              <a:rPr lang="en-US" sz="1200" kern="1200" dirty="0">
                <a:solidFill>
                  <a:schemeClr val="tx1"/>
                </a:solidFill>
                <a:effectLst/>
                <a:latin typeface="+mn-lt"/>
                <a:ea typeface="+mn-ea"/>
                <a:cs typeface="+mn-cs"/>
              </a:rPr>
              <a:t> agriculture are likely to impact the status of subsistence farmers and their resource security.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traditional rubber growing areas are located in southern Myanmar, where rubber plantations are mostly owned and operated by smallholders contributing to local livelihoods, whereas rubber plantation establishment in the northern targeted areas is by regional military authorities granting large-scale private concessions (Woods, 2011).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nexus thinking aims to highlight the interdependence of water, energy and food security and the natural resources that underpin that security — water, soil and land (Hoff, 2011).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also seeks to determine synergies and identify possibilities for increasing resource productivity, greater policy coherence and integrated natural resource management.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 improved understanding of the interconnectedness between the sectors, co-benefits across sectors and scales could be enhanced to further mutual trust and goals.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key idea behind the nexus concept is to better understand the interconnecting activities in the sectors related to water, energy and food.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Very little cooperation occurs between Myanmar’s focal agencies along the WEF nexus in terms of finding synergies in policies and practical issues of environmental governance;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Effective implementation of the nexus related to resource use as well as those related to the institutional, legal and policy dimensions requires higher quality data and further research to deeper examine these interlinkages.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25</a:t>
            </a:fld>
            <a:endParaRPr lang="en-US"/>
          </a:p>
        </p:txBody>
      </p:sp>
    </p:spTree>
    <p:extLst>
      <p:ext uri="{BB962C8B-B14F-4D97-AF65-F5344CB8AC3E}">
        <p14:creationId xmlns:p14="http://schemas.microsoft.com/office/powerpoint/2010/main" val="2503486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26</a:t>
            </a:fld>
            <a:endParaRPr lang="en-US"/>
          </a:p>
        </p:txBody>
      </p:sp>
    </p:spTree>
    <p:extLst>
      <p:ext uri="{BB962C8B-B14F-4D97-AF65-F5344CB8AC3E}">
        <p14:creationId xmlns:p14="http://schemas.microsoft.com/office/powerpoint/2010/main" val="164082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5</a:t>
            </a:fld>
            <a:endParaRPr lang="en-US"/>
          </a:p>
        </p:txBody>
      </p:sp>
    </p:spTree>
    <p:extLst>
      <p:ext uri="{BB962C8B-B14F-4D97-AF65-F5344CB8AC3E}">
        <p14:creationId xmlns:p14="http://schemas.microsoft.com/office/powerpoint/2010/main" val="413079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Water is a source of life, livelihoods and prosperity. It is an input to almost all production, in agriculture, industry, energy, transport, by healthy people in healthy ecosystems.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Water is also a cause of death, devastation and poverty.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a force for destruction, catastrophically through drought, flood, landslides and epidemic, as well as progressively through erosion, inundation, desertification, contamination and disease.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destructive aspect of water, as a consequence of its extraordinary power, mobility, indispensability and unpredictability, is arguably unique.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6</a:t>
            </a:fld>
            <a:endParaRPr lang="en-US"/>
          </a:p>
        </p:txBody>
      </p:sp>
    </p:spTree>
    <p:extLst>
      <p:ext uri="{BB962C8B-B14F-4D97-AF65-F5344CB8AC3E}">
        <p14:creationId xmlns:p14="http://schemas.microsoft.com/office/powerpoint/2010/main" val="98763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7</a:t>
            </a:fld>
            <a:endParaRPr lang="en-US"/>
          </a:p>
        </p:txBody>
      </p:sp>
    </p:spTree>
    <p:extLst>
      <p:ext uri="{BB962C8B-B14F-4D97-AF65-F5344CB8AC3E}">
        <p14:creationId xmlns:p14="http://schemas.microsoft.com/office/powerpoint/2010/main" val="9913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endParaRPr lang="en-US" dirty="0"/>
          </a:p>
          <a:p>
            <a:r>
              <a:rPr lang="en-US" dirty="0"/>
              <a:t>Satellite Image 1: By Credit: Jacques </a:t>
            </a:r>
            <a:r>
              <a:rPr lang="en-US" dirty="0" err="1"/>
              <a:t>Descloitres</a:t>
            </a:r>
            <a:r>
              <a:rPr lang="en-US" dirty="0"/>
              <a:t>, MODIS Rapid Response Team, NASA/GSFC - </a:t>
            </a:r>
            <a:r>
              <a:rPr lang="en-US" dirty="0" err="1"/>
              <a:t>visibleearth.nasa.gov</a:t>
            </a:r>
            <a:r>
              <a:rPr lang="en-US" dirty="0"/>
              <a:t>/</a:t>
            </a:r>
            <a:r>
              <a:rPr lang="en-US" dirty="0" err="1"/>
              <a:t>view.php?id</a:t>
            </a:r>
            <a:r>
              <a:rPr lang="en-US" dirty="0"/>
              <a:t>=62558, Public Domain, https://</a:t>
            </a:r>
            <a:r>
              <a:rPr lang="en-US" dirty="0" err="1"/>
              <a:t>commons.wikimedia.org</a:t>
            </a:r>
            <a:r>
              <a:rPr lang="en-US" dirty="0"/>
              <a:t>/w/</a:t>
            </a:r>
            <a:r>
              <a:rPr lang="en-US" dirty="0" err="1"/>
              <a:t>index.php?curid</a:t>
            </a:r>
            <a:r>
              <a:rPr lang="en-US" dirty="0"/>
              <a:t>=3787541</a:t>
            </a:r>
          </a:p>
          <a:p>
            <a:endParaRPr lang="en-US" dirty="0"/>
          </a:p>
          <a:p>
            <a:r>
              <a:rPr lang="en-US" dirty="0"/>
              <a:t>Flooded Pakistan photo: https://</a:t>
            </a:r>
            <a:r>
              <a:rPr lang="en-US" dirty="0" err="1"/>
              <a:t>commons.wikimedia.org</a:t>
            </a:r>
            <a:r>
              <a:rPr lang="en-US" dirty="0"/>
              <a:t>/wiki/File:2010_Pakistan_floods_-_aerial_view_near_Ghazi.JPG#/media/File:2010_Pakistan_floods_-_aerial_view_near_Ghazi.JPG’</a:t>
            </a:r>
          </a:p>
          <a:p>
            <a:endParaRPr lang="en-US" dirty="0"/>
          </a:p>
          <a:p>
            <a:r>
              <a:rPr lang="en-US" dirty="0"/>
              <a:t>Indus valley civilization photo: By Rama's Arrow at the English language Wikipedia, CC BY-SA 3.0, https://</a:t>
            </a:r>
            <a:r>
              <a:rPr lang="en-US" dirty="0" err="1"/>
              <a:t>commons.wikimedia.org</a:t>
            </a:r>
            <a:r>
              <a:rPr lang="en-US" dirty="0"/>
              <a:t>/w/</a:t>
            </a:r>
            <a:r>
              <a:rPr lang="en-US" dirty="0" err="1"/>
              <a:t>index.php?curid</a:t>
            </a:r>
            <a:r>
              <a:rPr lang="en-US" dirty="0"/>
              <a:t>=6521563</a:t>
            </a:r>
          </a:p>
          <a:p>
            <a:endParaRPr lang="en-US" dirty="0"/>
          </a:p>
          <a:p>
            <a:r>
              <a:rPr lang="en-US" dirty="0"/>
              <a:t>Indus River basin map: By </a:t>
            </a:r>
            <a:r>
              <a:rPr lang="en-US" dirty="0" err="1"/>
              <a:t>Kmhkmh</a:t>
            </a:r>
            <a:r>
              <a:rPr lang="en-US" dirty="0"/>
              <a:t>, CC BY 3.0, https://</a:t>
            </a:r>
            <a:r>
              <a:rPr lang="en-US" dirty="0" err="1"/>
              <a:t>commons.wikimedia.org</a:t>
            </a:r>
            <a:r>
              <a:rPr lang="en-US" dirty="0"/>
              <a:t>/w/</a:t>
            </a:r>
            <a:r>
              <a:rPr lang="en-US" dirty="0" err="1"/>
              <a:t>index.php?curid</a:t>
            </a:r>
            <a:r>
              <a:rPr lang="en-US" dirty="0"/>
              <a:t>=51835800</a:t>
            </a:r>
          </a:p>
        </p:txBody>
      </p:sp>
      <p:sp>
        <p:nvSpPr>
          <p:cNvPr id="4" name="Slide Number Placeholder 3"/>
          <p:cNvSpPr>
            <a:spLocks noGrp="1"/>
          </p:cNvSpPr>
          <p:nvPr>
            <p:ph type="sldNum" sz="quarter" idx="10"/>
          </p:nvPr>
        </p:nvSpPr>
        <p:spPr/>
        <p:txBody>
          <a:bodyPr/>
          <a:lstStyle/>
          <a:p>
            <a:fld id="{F693170C-4C35-014F-831E-FF25344575F3}" type="slidenum">
              <a:rPr lang="en-US" smtClean="0"/>
              <a:t>8</a:t>
            </a:fld>
            <a:endParaRPr lang="en-US"/>
          </a:p>
        </p:txBody>
      </p:sp>
    </p:spTree>
    <p:extLst>
      <p:ext uri="{BB962C8B-B14F-4D97-AF65-F5344CB8AC3E}">
        <p14:creationId xmlns:p14="http://schemas.microsoft.com/office/powerpoint/2010/main" val="47312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impacts of water insecurity materialize through a wide range of different mechanisms for people, households, businesses, and communities.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Water scarcity results in reduced crop yields, hydropower plant output, and thermal power plant cooling, which can subsequently push up food and energy prices.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Floods damage homes and other floodplain assets, harm people, and disrupt businesses and supply chains.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Inadequate water supply and sanitation increases mortality and morbidity, reduces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productivity, and increases healthcare costs.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Pollution and degradation inhibit ecosystems’ capacity to deliver ecosystem services. </a:t>
            </a:r>
            <a:endParaRPr lang="en-US" dirty="0"/>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9</a:t>
            </a:fld>
            <a:endParaRPr lang="en-US"/>
          </a:p>
        </p:txBody>
      </p:sp>
    </p:spTree>
    <p:extLst>
      <p:ext uri="{BB962C8B-B14F-4D97-AF65-F5344CB8AC3E}">
        <p14:creationId xmlns:p14="http://schemas.microsoft.com/office/powerpoint/2010/main" val="272461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Water scarcity </a:t>
            </a:r>
            <a:r>
              <a:rPr lang="en-US" sz="1200" kern="1200" dirty="0">
                <a:solidFill>
                  <a:schemeClr val="tx1"/>
                </a:solidFill>
                <a:effectLst/>
                <a:latin typeface="+mn-lt"/>
                <a:ea typeface="+mn-ea"/>
                <a:cs typeface="+mn-cs"/>
              </a:rPr>
              <a:t>materializes through the interplay between hydrological variability, human demands for water (for agricultural, industrial, energy, and municipal purposes), and water infrastructure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Commonly adopted metrics of water scarcity quantify the balance between water availability and demand on average - overlooking seasonal variation in supply and demand, and the buffering effect that storage provides.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Floods </a:t>
            </a:r>
            <a:r>
              <a:rPr lang="en-US" sz="1200" kern="1200" dirty="0">
                <a:solidFill>
                  <a:schemeClr val="tx1"/>
                </a:solidFill>
                <a:effectLst/>
                <a:latin typeface="+mn-lt"/>
                <a:ea typeface="+mn-ea"/>
                <a:cs typeface="+mn-cs"/>
              </a:rPr>
              <a:t>are an extremely (and increasingly) damaging form of water-related hazard.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Floods in Thailand during 2011 resulted in US$46 billion in economic losses, and US$16 billion in insured losses.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Our global risk analysis estimates an expected annual flood damage of US$120 billion per year from property damage alone; with almost half of that economic risk in North America.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By the 2030s, in the absence of adaptation, coastal flood risk is projected to increase by a factor of four; while fluvial flood risk could more than double.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risk estimates are sensitive to assumed flood protection levels - thereby demonstrating how important flood protection measures  are in reducing vulnerability to flood risk.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Sea level rise, subsidence, population growth, and economic growth mean that flood risk in coastal cities and estuaries will, in future, become particularly concentrated in coastal Asia.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greatest flood risks to people (in terms of the numbers exposed to flood risk) are now, and will remain, overwhelmingly located in Asia.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Inadequate water supply and sanitation  </a:t>
            </a:r>
            <a:r>
              <a:rPr lang="en-US" sz="1200" kern="1200" dirty="0">
                <a:solidFill>
                  <a:schemeClr val="tx1"/>
                </a:solidFill>
                <a:effectLst/>
                <a:latin typeface="+mn-lt"/>
                <a:ea typeface="+mn-ea"/>
                <a:cs typeface="+mn-cs"/>
              </a:rPr>
              <a:t>continues to have the greatest economic consequence of all water-related risks.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also continues to be the most harmful risk to people, with </a:t>
            </a:r>
            <a:r>
              <a:rPr lang="en-US" sz="1200" kern="1200" dirty="0" err="1">
                <a:solidFill>
                  <a:schemeClr val="tx1"/>
                </a:solidFill>
                <a:effectLst/>
                <a:latin typeface="+mn-lt"/>
                <a:ea typeface="+mn-ea"/>
                <a:cs typeface="+mn-cs"/>
              </a:rPr>
              <a:t>diarrhoeal</a:t>
            </a:r>
            <a:r>
              <a:rPr lang="en-US" sz="1200" kern="1200" dirty="0">
                <a:solidFill>
                  <a:schemeClr val="tx1"/>
                </a:solidFill>
                <a:effectLst/>
                <a:latin typeface="+mn-lt"/>
                <a:ea typeface="+mn-ea"/>
                <a:cs typeface="+mn-cs"/>
              </a:rPr>
              <a:t> diseases resulting in 1.4 million premature deaths in 2010.</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total global economic losses associated with inadequate water supply and sanitation, have been estimated by WHO at US$260 billion annually.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Much of this loss reflects per capita estimates of the value of time spent fetching water, or walking to open defecation sites.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human impacts of inadequate water supply and sanitation are concentrated in South Asia and Sub-Saharan Africa.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10</a:t>
            </a:fld>
            <a:endParaRPr lang="en-US"/>
          </a:p>
        </p:txBody>
      </p:sp>
    </p:spTree>
    <p:extLst>
      <p:ext uri="{BB962C8B-B14F-4D97-AF65-F5344CB8AC3E}">
        <p14:creationId xmlns:p14="http://schemas.microsoft.com/office/powerpoint/2010/main" val="414740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3170C-4C35-014F-831E-FF25344575F3}" type="slidenum">
              <a:rPr lang="en-US" smtClean="0"/>
              <a:t>11</a:t>
            </a:fld>
            <a:endParaRPr lang="en-US"/>
          </a:p>
        </p:txBody>
      </p:sp>
    </p:spTree>
    <p:extLst>
      <p:ext uri="{BB962C8B-B14F-4D97-AF65-F5344CB8AC3E}">
        <p14:creationId xmlns:p14="http://schemas.microsoft.com/office/powerpoint/2010/main" val="396475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57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26871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994024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112000" y="1905000"/>
            <a:ext cx="4064000" cy="35052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a:t>Copyright 2010</a:t>
            </a:r>
            <a:endParaRPr lang="en-US" dirty="0"/>
          </a:p>
        </p:txBody>
      </p:sp>
      <p:sp>
        <p:nvSpPr>
          <p:cNvPr id="6" name="Title 1"/>
          <p:cNvSpPr>
            <a:spLocks noGrp="1"/>
          </p:cNvSpPr>
          <p:nvPr>
            <p:ph type="title"/>
          </p:nvPr>
        </p:nvSpPr>
        <p:spPr>
          <a:xfrm>
            <a:off x="595901" y="838200"/>
            <a:ext cx="10972800" cy="685800"/>
          </a:xfrm>
        </p:spPr>
        <p:txBody>
          <a:bodyPr/>
          <a:lstStyle/>
          <a:p>
            <a:r>
              <a:rPr lang="en-US"/>
              <a:t>Click to edit Master title style</a:t>
            </a:r>
          </a:p>
        </p:txBody>
      </p:sp>
      <p:sp>
        <p:nvSpPr>
          <p:cNvPr id="8" name="Content Placeholder 2"/>
          <p:cNvSpPr>
            <a:spLocks noGrp="1"/>
          </p:cNvSpPr>
          <p:nvPr>
            <p:ph sz="half" idx="1"/>
          </p:nvPr>
        </p:nvSpPr>
        <p:spPr>
          <a:xfrm>
            <a:off x="1320801" y="1676400"/>
            <a:ext cx="5342673" cy="41148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678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ED9525E-3E05-864C-B946-08D4F3BAC3F4}" type="datetimeFigureOut">
              <a:rPr lang="en-US" smtClean="0">
                <a:solidFill>
                  <a:prstClr val="black">
                    <a:tint val="75000"/>
                  </a:prstClr>
                </a:solidFill>
                <a:latin typeface="Calibri"/>
              </a:rPr>
              <a:pPr/>
              <a:t>7/20/2018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D6268D-8435-D94B-BA03-97CAF56EBB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63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chemeClr val="accent5">
                    <a:lumMod val="75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22279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225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20888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62739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7123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9314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7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803161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551E364C-7A60-441E-A2D9-A74E275456E1}" type="datetimeFigureOut">
              <a:rPr lang="en-GB" smtClean="0"/>
              <a:t>20/07/2018</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99460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9406506" y="485814"/>
            <a:ext cx="1845695" cy="779888"/>
          </a:xfrm>
          <a:prstGeom prst="rect">
            <a:avLst/>
          </a:prstGeom>
        </p:spPr>
      </p:pic>
    </p:spTree>
    <p:extLst>
      <p:ext uri="{BB962C8B-B14F-4D97-AF65-F5344CB8AC3E}">
        <p14:creationId xmlns:p14="http://schemas.microsoft.com/office/powerpoint/2010/main" val="609573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mailto:kgw@waterbalance.org"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FBDA34F-65FE-2F41-965E-1C58D27BCFD0}"/>
              </a:ext>
            </a:extLst>
          </p:cNvPr>
          <p:cNvSpPr txBox="1"/>
          <p:nvPr/>
        </p:nvSpPr>
        <p:spPr>
          <a:xfrm>
            <a:off x="2319454" y="2828835"/>
            <a:ext cx="9390767" cy="3724096"/>
          </a:xfrm>
          <a:prstGeom prst="rect">
            <a:avLst/>
          </a:prstGeom>
          <a:noFill/>
        </p:spPr>
        <p:txBody>
          <a:bodyPr wrap="square" rtlCol="0">
            <a:spAutoFit/>
          </a:bodyPr>
          <a:lstStyle/>
          <a:p>
            <a:pPr algn="r"/>
            <a:r>
              <a:rPr lang="en-US" sz="2800" b="1" dirty="0">
                <a:solidFill>
                  <a:schemeClr val="bg1"/>
                </a:solidFill>
              </a:rPr>
              <a:t>July 2018</a:t>
            </a:r>
          </a:p>
          <a:p>
            <a:pPr algn="r"/>
            <a:r>
              <a:rPr lang="en-US" sz="2800" b="1" dirty="0" smtClean="0">
                <a:solidFill>
                  <a:schemeClr val="bg1"/>
                </a:solidFill>
              </a:rPr>
              <a:t>Sustainable Water Resources Management</a:t>
            </a:r>
          </a:p>
          <a:p>
            <a:pPr algn="r"/>
            <a:r>
              <a:rPr lang="en-US" sz="2800" dirty="0" smtClean="0">
                <a:solidFill>
                  <a:schemeClr val="bg1"/>
                </a:solidFill>
              </a:rPr>
              <a:t>23-26 </a:t>
            </a:r>
            <a:r>
              <a:rPr lang="en-US" sz="2800" dirty="0">
                <a:solidFill>
                  <a:schemeClr val="bg1"/>
                </a:solidFill>
              </a:rPr>
              <a:t>July 2018</a:t>
            </a:r>
          </a:p>
          <a:p>
            <a:pPr algn="r"/>
            <a:endParaRPr lang="en-US" sz="3600" b="1" dirty="0">
              <a:solidFill>
                <a:schemeClr val="bg1"/>
              </a:solidFill>
            </a:endParaRPr>
          </a:p>
          <a:p>
            <a:pPr algn="r"/>
            <a:endParaRPr lang="en-US" sz="3600" b="1" dirty="0">
              <a:solidFill>
                <a:schemeClr val="bg1"/>
              </a:solidFill>
            </a:endParaRPr>
          </a:p>
          <a:p>
            <a:pPr algn="r"/>
            <a:endParaRPr lang="en-US" sz="3600" b="1" dirty="0">
              <a:solidFill>
                <a:schemeClr val="bg1"/>
              </a:solidFill>
            </a:endParaRPr>
          </a:p>
          <a:p>
            <a:pPr algn="r"/>
            <a:endParaRPr lang="en-US" sz="3600" b="1" dirty="0">
              <a:solidFill>
                <a:schemeClr val="bg1"/>
              </a:solidFill>
            </a:endParaRPr>
          </a:p>
        </p:txBody>
      </p:sp>
    </p:spTree>
    <p:extLst>
      <p:ext uri="{BB962C8B-B14F-4D97-AF65-F5344CB8AC3E}">
        <p14:creationId xmlns:p14="http://schemas.microsoft.com/office/powerpoint/2010/main" val="1394593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EA1A-4EBC-8345-A7C8-CCADD60B2778}"/>
              </a:ext>
            </a:extLst>
          </p:cNvPr>
          <p:cNvSpPr>
            <a:spLocks noGrp="1"/>
          </p:cNvSpPr>
          <p:nvPr>
            <p:ph type="title"/>
          </p:nvPr>
        </p:nvSpPr>
        <p:spPr>
          <a:xfrm>
            <a:off x="-304800" y="619127"/>
            <a:ext cx="10515600" cy="612773"/>
          </a:xfrm>
        </p:spPr>
        <p:txBody>
          <a:bodyPr/>
          <a:lstStyle/>
          <a:p>
            <a:pPr algn="ctr"/>
            <a:r>
              <a:rPr lang="en-US" sz="2800" b="1" dirty="0"/>
              <a:t>The Commonality of Scarcity: Water Scarcity, Variability &amp; </a:t>
            </a:r>
            <a:br>
              <a:rPr lang="en-US" sz="2800" b="1" dirty="0"/>
            </a:br>
            <a:r>
              <a:rPr lang="en-US" sz="2800" b="1" dirty="0"/>
              <a:t>Economic Growth</a:t>
            </a:r>
          </a:p>
        </p:txBody>
      </p:sp>
      <p:sp>
        <p:nvSpPr>
          <p:cNvPr id="4" name="Content Placeholder 3">
            <a:extLst>
              <a:ext uri="{FF2B5EF4-FFF2-40B4-BE49-F238E27FC236}">
                <a16:creationId xmlns:a16="http://schemas.microsoft.com/office/drawing/2014/main" id="{140E4F47-BE32-A649-AC1B-8A7C928D5517}"/>
              </a:ext>
            </a:extLst>
          </p:cNvPr>
          <p:cNvSpPr>
            <a:spLocks noGrp="1"/>
          </p:cNvSpPr>
          <p:nvPr>
            <p:ph sz="half" idx="2"/>
          </p:nvPr>
        </p:nvSpPr>
        <p:spPr/>
        <p:txBody>
          <a:bodyPr/>
          <a:lstStyle/>
          <a:p>
            <a:pPr marL="0" indent="0">
              <a:buNone/>
            </a:pPr>
            <a:r>
              <a:rPr lang="en-US" baseline="30000" dirty="0">
                <a:solidFill>
                  <a:srgbClr val="13293D"/>
                </a:solidFill>
                <a:latin typeface="Times-Roman" pitchFamily="2" charset="0"/>
              </a:rPr>
              <a:t> </a:t>
            </a:r>
            <a:endParaRPr lang="en-US" dirty="0"/>
          </a:p>
        </p:txBody>
      </p:sp>
      <p:sp>
        <p:nvSpPr>
          <p:cNvPr id="6" name="Content Placeholder 5">
            <a:extLst>
              <a:ext uri="{FF2B5EF4-FFF2-40B4-BE49-F238E27FC236}">
                <a16:creationId xmlns:a16="http://schemas.microsoft.com/office/drawing/2014/main" id="{EE975FCC-AA28-DA4F-8437-9CD9390EF21E}"/>
              </a:ext>
            </a:extLst>
          </p:cNvPr>
          <p:cNvSpPr>
            <a:spLocks noGrp="1"/>
          </p:cNvSpPr>
          <p:nvPr>
            <p:ph sz="half" idx="1"/>
          </p:nvPr>
        </p:nvSpPr>
        <p:spPr>
          <a:xfrm>
            <a:off x="444500" y="1585913"/>
            <a:ext cx="11010900" cy="4591050"/>
          </a:xfrm>
        </p:spPr>
        <p:txBody>
          <a:bodyPr/>
          <a:lstStyle/>
          <a:p>
            <a:pPr marL="0" indent="0" algn="ctr">
              <a:buNone/>
            </a:pPr>
            <a:r>
              <a:rPr lang="en-US" sz="2400" b="1" dirty="0"/>
              <a:t>Top ten countries (with population greater than 1 million) for proportion of population at risk of water insecurity </a:t>
            </a:r>
            <a:endParaRPr lang="en-US" sz="2400" dirty="0"/>
          </a:p>
          <a:p>
            <a:pPr marL="0" indent="0">
              <a:buNone/>
            </a:pPr>
            <a:endParaRPr lang="en-US" dirty="0"/>
          </a:p>
          <a:p>
            <a:endParaRPr lang="en-US" dirty="0"/>
          </a:p>
          <a:p>
            <a:endParaRPr lang="en-US" dirty="0"/>
          </a:p>
          <a:p>
            <a:endParaRPr lang="en-US" dirty="0"/>
          </a:p>
        </p:txBody>
      </p:sp>
      <p:graphicFrame>
        <p:nvGraphicFramePr>
          <p:cNvPr id="11" name="Table 10">
            <a:extLst>
              <a:ext uri="{FF2B5EF4-FFF2-40B4-BE49-F238E27FC236}">
                <a16:creationId xmlns:a16="http://schemas.microsoft.com/office/drawing/2014/main" id="{91B4F801-1AAB-1F4D-95B7-B7F80F5E8AD9}"/>
              </a:ext>
            </a:extLst>
          </p:cNvPr>
          <p:cNvGraphicFramePr>
            <a:graphicFrameLocks noGrp="1"/>
          </p:cNvGraphicFramePr>
          <p:nvPr>
            <p:extLst>
              <p:ext uri="{D42A27DB-BD31-4B8C-83A1-F6EECF244321}">
                <p14:modId xmlns:p14="http://schemas.microsoft.com/office/powerpoint/2010/main" val="2476772431"/>
              </p:ext>
            </p:extLst>
          </p:nvPr>
        </p:nvGraphicFramePr>
        <p:xfrm>
          <a:off x="584201" y="2538254"/>
          <a:ext cx="10490198" cy="3037047"/>
        </p:xfrm>
        <a:graphic>
          <a:graphicData uri="http://schemas.openxmlformats.org/drawingml/2006/table">
            <a:tbl>
              <a:tblPr firstRow="1" firstCol="1" bandRow="1"/>
              <a:tblGrid>
                <a:gridCol w="1662048">
                  <a:extLst>
                    <a:ext uri="{9D8B030D-6E8A-4147-A177-3AD203B41FA5}">
                      <a16:colId xmlns:a16="http://schemas.microsoft.com/office/drawing/2014/main" val="3870932132"/>
                    </a:ext>
                  </a:extLst>
                </a:gridCol>
                <a:gridCol w="484251">
                  <a:extLst>
                    <a:ext uri="{9D8B030D-6E8A-4147-A177-3AD203B41FA5}">
                      <a16:colId xmlns:a16="http://schemas.microsoft.com/office/drawing/2014/main" val="3269883987"/>
                    </a:ext>
                  </a:extLst>
                </a:gridCol>
                <a:gridCol w="2540000">
                  <a:extLst>
                    <a:ext uri="{9D8B030D-6E8A-4147-A177-3AD203B41FA5}">
                      <a16:colId xmlns:a16="http://schemas.microsoft.com/office/drawing/2014/main" val="2895476689"/>
                    </a:ext>
                  </a:extLst>
                </a:gridCol>
                <a:gridCol w="2971800">
                  <a:extLst>
                    <a:ext uri="{9D8B030D-6E8A-4147-A177-3AD203B41FA5}">
                      <a16:colId xmlns:a16="http://schemas.microsoft.com/office/drawing/2014/main" val="1238071261"/>
                    </a:ext>
                  </a:extLst>
                </a:gridCol>
                <a:gridCol w="2832099">
                  <a:extLst>
                    <a:ext uri="{9D8B030D-6E8A-4147-A177-3AD203B41FA5}">
                      <a16:colId xmlns:a16="http://schemas.microsoft.com/office/drawing/2014/main" val="816604188"/>
                    </a:ext>
                  </a:extLst>
                </a:gridCol>
              </a:tblGrid>
              <a:tr h="700857">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Cambria" panose="02040503050406030204" pitchFamily="18" charset="0"/>
                          <a:ea typeface="Cambria" panose="02040503050406030204" pitchFamily="18" charset="0"/>
                          <a:cs typeface="Times New Roman" panose="02020603050405020304" pitchFamily="18" charset="0"/>
                        </a:rPr>
                        <a:t>Shortage Index: Percentage of 2010 population at risk of frequent water shortages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Cambria" panose="02040503050406030204" pitchFamily="18" charset="0"/>
                          <a:ea typeface="Cambria" panose="02040503050406030204" pitchFamily="18" charset="0"/>
                          <a:cs typeface="Times New Roman" panose="02020603050405020304" pitchFamily="18" charset="0"/>
                        </a:rPr>
                        <a:t>Flood Index: Percentage of 2010 population expected to be flooded</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Cambria" panose="02040503050406030204" pitchFamily="18" charset="0"/>
                          <a:ea typeface="Cambria" panose="02040503050406030204" pitchFamily="18" charset="0"/>
                          <a:cs typeface="Times New Roman" panose="02020603050405020304" pitchFamily="18" charset="0"/>
                        </a:rPr>
                        <a:t>Water and Sanitation Index: Percentage of 2010 population lacking sanitation</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821525"/>
                  </a:ext>
                </a:extLst>
              </a:tr>
              <a:tr h="233619">
                <a:tc rowSpan="10">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Rank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Israel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Vietnam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South Sudan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800801024"/>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Pakistan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Mauritania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Niger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958226826"/>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Jordan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Myanmar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Malawi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31151109"/>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Turkmenistan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Bangladesh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Chad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93036069"/>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Malawi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Guinea-Bissau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Togo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941322927"/>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Nepal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Lao PDR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Tanzania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87199011"/>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Guatemala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Cambodia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Madagascar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06730161"/>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Guinea-Bissau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Mozambique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Benin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73449761"/>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Saudi Arabia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Korea, Dem. Rep.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Sierra Leone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985949124"/>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Lebanon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Somalia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Congo, Dem. Rep.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36791362"/>
                  </a:ext>
                </a:extLst>
              </a:tr>
            </a:tbl>
          </a:graphicData>
        </a:graphic>
      </p:graphicFrame>
      <p:sp>
        <p:nvSpPr>
          <p:cNvPr id="12" name="Rectangle 11">
            <a:extLst>
              <a:ext uri="{FF2B5EF4-FFF2-40B4-BE49-F238E27FC236}">
                <a16:creationId xmlns:a16="http://schemas.microsoft.com/office/drawing/2014/main" id="{80B70348-6E9E-6D44-9570-3F0139336B8B}"/>
              </a:ext>
            </a:extLst>
          </p:cNvPr>
          <p:cNvSpPr/>
          <p:nvPr/>
        </p:nvSpPr>
        <p:spPr>
          <a:xfrm>
            <a:off x="371050" y="5691466"/>
            <a:ext cx="5578900" cy="369332"/>
          </a:xfrm>
          <a:prstGeom prst="rect">
            <a:avLst/>
          </a:prstGeom>
        </p:spPr>
        <p:txBody>
          <a:bodyPr wrap="none">
            <a:spAutoFit/>
          </a:bodyPr>
          <a:lstStyle/>
          <a:p>
            <a:r>
              <a:rPr lang="en-US" b="1" dirty="0">
                <a:latin typeface="Cambria" panose="02040503050406030204" pitchFamily="18" charset="0"/>
                <a:ea typeface="Cambria" panose="02040503050406030204" pitchFamily="18" charset="0"/>
                <a:cs typeface="Times New Roman" panose="02020603050405020304" pitchFamily="18" charset="0"/>
              </a:rPr>
              <a:t>Color scale is GDP per capita income classification: </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E9715067-DC08-7543-91FD-36BDDBD26E0A}"/>
              </a:ext>
            </a:extLst>
          </p:cNvPr>
          <p:cNvGraphicFramePr>
            <a:graphicFrameLocks noGrp="1"/>
          </p:cNvGraphicFramePr>
          <p:nvPr>
            <p:extLst/>
          </p:nvPr>
        </p:nvGraphicFramePr>
        <p:xfrm>
          <a:off x="1955800" y="6176962"/>
          <a:ext cx="7378700" cy="487680"/>
        </p:xfrm>
        <a:graphic>
          <a:graphicData uri="http://schemas.openxmlformats.org/drawingml/2006/table">
            <a:tbl>
              <a:tblPr firstRow="1" firstCol="1" bandRow="1"/>
              <a:tblGrid>
                <a:gridCol w="1844675">
                  <a:extLst>
                    <a:ext uri="{9D8B030D-6E8A-4147-A177-3AD203B41FA5}">
                      <a16:colId xmlns:a16="http://schemas.microsoft.com/office/drawing/2014/main" val="1016639463"/>
                    </a:ext>
                  </a:extLst>
                </a:gridCol>
                <a:gridCol w="1844675">
                  <a:extLst>
                    <a:ext uri="{9D8B030D-6E8A-4147-A177-3AD203B41FA5}">
                      <a16:colId xmlns:a16="http://schemas.microsoft.com/office/drawing/2014/main" val="4202630859"/>
                    </a:ext>
                  </a:extLst>
                </a:gridCol>
                <a:gridCol w="1844675">
                  <a:extLst>
                    <a:ext uri="{9D8B030D-6E8A-4147-A177-3AD203B41FA5}">
                      <a16:colId xmlns:a16="http://schemas.microsoft.com/office/drawing/2014/main" val="19855310"/>
                    </a:ext>
                  </a:extLst>
                </a:gridCol>
                <a:gridCol w="1844675">
                  <a:extLst>
                    <a:ext uri="{9D8B030D-6E8A-4147-A177-3AD203B41FA5}">
                      <a16:colId xmlns:a16="http://schemas.microsoft.com/office/drawing/2014/main" val="3699386735"/>
                    </a:ext>
                  </a:extLst>
                </a:gridCol>
              </a:tblGrid>
              <a:tr h="401637">
                <a:tc>
                  <a:txBody>
                    <a:bodyPr/>
                    <a:lstStyle/>
                    <a:p>
                      <a:pPr marL="0" marR="0">
                        <a:spcBef>
                          <a:spcPts val="0"/>
                        </a:spcBef>
                        <a:spcAft>
                          <a:spcPts val="0"/>
                        </a:spcAft>
                      </a:pPr>
                      <a:r>
                        <a:rPr lang="en-US" sz="1600" b="1">
                          <a:effectLst/>
                          <a:latin typeface="Cambria" panose="02040503050406030204" pitchFamily="18" charset="0"/>
                          <a:ea typeface="Cambria" panose="02040503050406030204" pitchFamily="18" charset="0"/>
                          <a:cs typeface="Times New Roman" panose="02020603050405020304" pitchFamily="18" charset="0"/>
                        </a:rPr>
                        <a:t>Low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600" b="1">
                          <a:effectLst/>
                          <a:latin typeface="Cambria" panose="02040503050406030204" pitchFamily="18" charset="0"/>
                          <a:ea typeface="Cambria" panose="02040503050406030204" pitchFamily="18" charset="0"/>
                          <a:cs typeface="Times New Roman" panose="02020603050405020304" pitchFamily="18" charset="0"/>
                        </a:rPr>
                        <a:t>Lower-middle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600" b="1">
                          <a:effectLst/>
                          <a:latin typeface="Cambria" panose="02040503050406030204" pitchFamily="18" charset="0"/>
                          <a:ea typeface="Cambria" panose="02040503050406030204" pitchFamily="18" charset="0"/>
                          <a:cs typeface="Times New Roman" panose="02020603050405020304" pitchFamily="18" charset="0"/>
                        </a:rPr>
                        <a:t>Higher-middle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600" b="1" dirty="0">
                          <a:effectLst/>
                          <a:latin typeface="Cambria" panose="02040503050406030204" pitchFamily="18" charset="0"/>
                          <a:ea typeface="Cambria" panose="02040503050406030204" pitchFamily="18" charset="0"/>
                          <a:cs typeface="Times New Roman" panose="02020603050405020304" pitchFamily="18" charset="0"/>
                        </a:rPr>
                        <a:t>High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834095214"/>
                  </a:ext>
                </a:extLst>
              </a:tr>
            </a:tbl>
          </a:graphicData>
        </a:graphic>
      </p:graphicFrame>
    </p:spTree>
    <p:extLst>
      <p:ext uri="{BB962C8B-B14F-4D97-AF65-F5344CB8AC3E}">
        <p14:creationId xmlns:p14="http://schemas.microsoft.com/office/powerpoint/2010/main" val="127304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6B7D-B7CB-EF41-9A3F-14E137B7D500}"/>
              </a:ext>
            </a:extLst>
          </p:cNvPr>
          <p:cNvSpPr>
            <a:spLocks noGrp="1"/>
          </p:cNvSpPr>
          <p:nvPr>
            <p:ph type="title"/>
          </p:nvPr>
        </p:nvSpPr>
        <p:spPr/>
        <p:txBody>
          <a:bodyPr/>
          <a:lstStyle/>
          <a:p>
            <a:r>
              <a:rPr lang="en-US" dirty="0"/>
              <a:t/>
            </a:r>
            <a:br>
              <a:rPr lang="en-US" dirty="0"/>
            </a:br>
            <a:r>
              <a:rPr lang="en-US" b="1" dirty="0"/>
              <a:t>Water Security </a:t>
            </a:r>
          </a:p>
        </p:txBody>
      </p:sp>
      <p:sp>
        <p:nvSpPr>
          <p:cNvPr id="3" name="Text Placeholder 2">
            <a:extLst>
              <a:ext uri="{FF2B5EF4-FFF2-40B4-BE49-F238E27FC236}">
                <a16:creationId xmlns:a16="http://schemas.microsoft.com/office/drawing/2014/main" id="{3F0A5792-288F-FF4A-8AB5-643709AAEE1A}"/>
              </a:ext>
            </a:extLst>
          </p:cNvPr>
          <p:cNvSpPr>
            <a:spLocks noGrp="1"/>
          </p:cNvSpPr>
          <p:nvPr>
            <p:ph type="body" idx="1"/>
          </p:nvPr>
        </p:nvSpPr>
        <p:spPr/>
        <p:txBody>
          <a:bodyPr/>
          <a:lstStyle/>
          <a:p>
            <a:r>
              <a:rPr lang="en-US" dirty="0"/>
              <a:t>Definitions &amp; Principles</a:t>
            </a:r>
          </a:p>
        </p:txBody>
      </p:sp>
      <p:pic>
        <p:nvPicPr>
          <p:cNvPr id="5" name="Picture 4">
            <a:extLst>
              <a:ext uri="{FF2B5EF4-FFF2-40B4-BE49-F238E27FC236}">
                <a16:creationId xmlns:a16="http://schemas.microsoft.com/office/drawing/2014/main" id="{AE5697E3-C89F-6849-A5B0-249EDA9DE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5394" y="1415845"/>
            <a:ext cx="5802057" cy="3996813"/>
          </a:xfrm>
          <a:prstGeom prst="rect">
            <a:avLst/>
          </a:prstGeom>
        </p:spPr>
      </p:pic>
    </p:spTree>
    <p:extLst>
      <p:ext uri="{BB962C8B-B14F-4D97-AF65-F5344CB8AC3E}">
        <p14:creationId xmlns:p14="http://schemas.microsoft.com/office/powerpoint/2010/main" val="864934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710" y="297784"/>
            <a:ext cx="9144000" cy="1143000"/>
          </a:xfrm>
        </p:spPr>
        <p:txBody>
          <a:bodyPr>
            <a:normAutofit/>
          </a:bodyPr>
          <a:lstStyle/>
          <a:p>
            <a:r>
              <a:rPr lang="en-GB" sz="3600" b="1" dirty="0"/>
              <a:t>Water Security: a ‘risk-based’ approach</a:t>
            </a:r>
          </a:p>
        </p:txBody>
      </p:sp>
      <p:sp>
        <p:nvSpPr>
          <p:cNvPr id="3" name="Content Placeholder 2"/>
          <p:cNvSpPr>
            <a:spLocks noGrp="1"/>
          </p:cNvSpPr>
          <p:nvPr>
            <p:ph idx="1"/>
          </p:nvPr>
        </p:nvSpPr>
        <p:spPr>
          <a:xfrm>
            <a:off x="1616671" y="914974"/>
            <a:ext cx="8903277" cy="591697"/>
          </a:xfrm>
        </p:spPr>
        <p:txBody>
          <a:bodyPr>
            <a:normAutofit/>
          </a:bodyPr>
          <a:lstStyle/>
          <a:p>
            <a:pPr>
              <a:spcAft>
                <a:spcPts val="600"/>
              </a:spcAft>
            </a:pPr>
            <a:r>
              <a:rPr lang="en-US" sz="2600" b="1" dirty="0"/>
              <a:t>Water security: ‘tolerable water-related risk to society’</a:t>
            </a:r>
          </a:p>
          <a:p>
            <a:pPr marL="0" indent="0">
              <a:lnSpc>
                <a:spcPct val="110000"/>
              </a:lnSpc>
              <a:spcBef>
                <a:spcPts val="0"/>
              </a:spcBef>
              <a:buNone/>
            </a:pPr>
            <a:endParaRPr lang="en-GB" i="1" dirty="0"/>
          </a:p>
        </p:txBody>
      </p:sp>
      <p:sp>
        <p:nvSpPr>
          <p:cNvPr id="5" name="Line Callout 1 4"/>
          <p:cNvSpPr/>
          <p:nvPr/>
        </p:nvSpPr>
        <p:spPr>
          <a:xfrm>
            <a:off x="1722548" y="1579654"/>
            <a:ext cx="2051447" cy="1696947"/>
          </a:xfrm>
          <a:prstGeom prst="borderCallout1">
            <a:avLst>
              <a:gd name="adj1" fmla="val 105"/>
              <a:gd name="adj2" fmla="val 50544"/>
              <a:gd name="adj3" fmla="val -13821"/>
              <a:gd name="adj4" fmla="val 88896"/>
            </a:avLst>
          </a:prstGeom>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black"/>
                </a:solidFill>
                <a:latin typeface="Calibri" charset="0"/>
              </a:rPr>
              <a:t> </a:t>
            </a:r>
            <a:r>
              <a:rPr lang="en-US" sz="1600" dirty="0">
                <a:solidFill>
                  <a:prstClr val="black"/>
                </a:solidFill>
                <a:latin typeface="Calibri" charset="0"/>
              </a:rPr>
              <a:t>confidence, protection; freedom from danger, risk, want, anxiety, fear, doubt </a:t>
            </a:r>
            <a:endParaRPr lang="en-US" dirty="0">
              <a:solidFill>
                <a:prstClr val="white"/>
              </a:solidFill>
              <a:latin typeface="Calibri"/>
            </a:endParaRPr>
          </a:p>
        </p:txBody>
      </p:sp>
      <p:sp>
        <p:nvSpPr>
          <p:cNvPr id="6" name="Line Callout 1 5"/>
          <p:cNvSpPr/>
          <p:nvPr/>
        </p:nvSpPr>
        <p:spPr>
          <a:xfrm>
            <a:off x="3984070" y="1607108"/>
            <a:ext cx="2051447" cy="1669493"/>
          </a:xfrm>
          <a:prstGeom prst="borderCallout1">
            <a:avLst>
              <a:gd name="adj1" fmla="val 1729"/>
              <a:gd name="adj2" fmla="val 47320"/>
              <a:gd name="adj3" fmla="val -17583"/>
              <a:gd name="adj4" fmla="val 48917"/>
            </a:avLst>
          </a:prstGeom>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prstClr val="black"/>
                </a:solidFill>
                <a:latin typeface="Calibri" charset="0"/>
                <a:ea typeface="ＭＳ Ｐゴシック"/>
              </a:rPr>
              <a:t>‘</a:t>
            </a:r>
            <a:r>
              <a:rPr lang="en-US" altLang="ja-JP" sz="1600" dirty="0">
                <a:solidFill>
                  <a:prstClr val="black"/>
                </a:solidFill>
                <a:latin typeface="Calibri" charset="0"/>
                <a:ea typeface="ＭＳ Ｐゴシック"/>
              </a:rPr>
              <a:t>as low as reasonably practicable</a:t>
            </a:r>
            <a:r>
              <a:rPr lang="en-GB" altLang="ja-JP" sz="1600" dirty="0">
                <a:solidFill>
                  <a:prstClr val="black"/>
                </a:solidFill>
                <a:latin typeface="Calibri" charset="0"/>
                <a:ea typeface="ＭＳ Ｐゴシック"/>
              </a:rPr>
              <a:t>’</a:t>
            </a:r>
            <a:r>
              <a:rPr lang="en-US" altLang="ja-JP" sz="1600" dirty="0">
                <a:solidFill>
                  <a:prstClr val="black"/>
                </a:solidFill>
                <a:latin typeface="Calibri" charset="0"/>
                <a:ea typeface="ＭＳ Ｐゴシック"/>
              </a:rPr>
              <a:t>, cost-benefit: next $ spent reducing other risks (current values of society)</a:t>
            </a:r>
            <a:r>
              <a:rPr lang="en-US" sz="1600" dirty="0">
                <a:solidFill>
                  <a:prstClr val="black"/>
                </a:solidFill>
                <a:latin typeface="Calibri" charset="0"/>
              </a:rPr>
              <a:t> </a:t>
            </a:r>
            <a:endParaRPr lang="en-US" sz="1600" dirty="0">
              <a:solidFill>
                <a:prstClr val="white"/>
              </a:solidFill>
              <a:latin typeface="Calibri"/>
            </a:endParaRPr>
          </a:p>
        </p:txBody>
      </p:sp>
      <p:sp>
        <p:nvSpPr>
          <p:cNvPr id="7" name="Line Callout 1 6"/>
          <p:cNvSpPr/>
          <p:nvPr/>
        </p:nvSpPr>
        <p:spPr>
          <a:xfrm>
            <a:off x="6220711" y="1601766"/>
            <a:ext cx="2051447" cy="1674834"/>
          </a:xfrm>
          <a:prstGeom prst="borderCallout1">
            <a:avLst>
              <a:gd name="adj1" fmla="val -592"/>
              <a:gd name="adj2" fmla="val 48610"/>
              <a:gd name="adj3" fmla="val -14998"/>
              <a:gd name="adj4" fmla="val 32254"/>
            </a:avLst>
          </a:prstGeom>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u="sng" dirty="0">
                <a:solidFill>
                  <a:prstClr val="black"/>
                </a:solidFill>
                <a:latin typeface="Calibri" charset="0"/>
              </a:rPr>
              <a:t> to benefits </a:t>
            </a:r>
            <a:r>
              <a:rPr lang="en-US" sz="1600" dirty="0">
                <a:solidFill>
                  <a:prstClr val="black"/>
                </a:solidFill>
                <a:latin typeface="Calibri" charset="0"/>
              </a:rPr>
              <a:t>of water (WSS, </a:t>
            </a:r>
            <a:r>
              <a:rPr lang="en-US" sz="1600" dirty="0" err="1">
                <a:solidFill>
                  <a:prstClr val="black"/>
                </a:solidFill>
                <a:latin typeface="Calibri" charset="0"/>
              </a:rPr>
              <a:t>irrig</a:t>
            </a:r>
            <a:r>
              <a:rPr lang="en-US" sz="1600" dirty="0">
                <a:solidFill>
                  <a:prstClr val="black"/>
                </a:solidFill>
                <a:latin typeface="Calibri" charset="0"/>
              </a:rPr>
              <a:t>., power. health, </a:t>
            </a:r>
            <a:r>
              <a:rPr lang="en-US" sz="1600" dirty="0" err="1">
                <a:solidFill>
                  <a:prstClr val="black"/>
                </a:solidFill>
                <a:latin typeface="Calibri" charset="0"/>
              </a:rPr>
              <a:t>env</a:t>
            </a:r>
            <a:r>
              <a:rPr lang="en-US" sz="1600" dirty="0">
                <a:solidFill>
                  <a:prstClr val="black"/>
                </a:solidFill>
                <a:latin typeface="Calibri" charset="0"/>
              </a:rPr>
              <a:t>)</a:t>
            </a:r>
            <a:r>
              <a:rPr lang="en-US" sz="1600" b="1" u="sng" dirty="0">
                <a:solidFill>
                  <a:prstClr val="black"/>
                </a:solidFill>
                <a:latin typeface="Calibri" charset="0"/>
              </a:rPr>
              <a:t>; of impacts</a:t>
            </a:r>
            <a:r>
              <a:rPr lang="en-US" sz="1600" dirty="0">
                <a:solidFill>
                  <a:prstClr val="black"/>
                </a:solidFill>
                <a:latin typeface="Calibri" charset="0"/>
              </a:rPr>
              <a:t> (drought, flood, pollution); </a:t>
            </a:r>
            <a:r>
              <a:rPr lang="en-US" sz="1600" b="1" dirty="0">
                <a:solidFill>
                  <a:prstClr val="black"/>
                </a:solidFill>
                <a:latin typeface="Calibri" charset="0"/>
              </a:rPr>
              <a:t>of spillovers</a:t>
            </a:r>
            <a:r>
              <a:rPr lang="en-US" sz="1600" dirty="0">
                <a:solidFill>
                  <a:prstClr val="black"/>
                </a:solidFill>
                <a:latin typeface="Calibri" charset="0"/>
              </a:rPr>
              <a:t> (conflict, epidemic)</a:t>
            </a:r>
            <a:endParaRPr lang="en-US" sz="1600" dirty="0">
              <a:solidFill>
                <a:prstClr val="white"/>
              </a:solidFill>
              <a:latin typeface="Calibri"/>
            </a:endParaRPr>
          </a:p>
        </p:txBody>
      </p:sp>
      <p:sp>
        <p:nvSpPr>
          <p:cNvPr id="8" name="Line Callout 1 7"/>
          <p:cNvSpPr/>
          <p:nvPr/>
        </p:nvSpPr>
        <p:spPr>
          <a:xfrm>
            <a:off x="8463168" y="1611292"/>
            <a:ext cx="2051447" cy="1665309"/>
          </a:xfrm>
          <a:prstGeom prst="borderCallout1">
            <a:avLst>
              <a:gd name="adj1" fmla="val 113"/>
              <a:gd name="adj2" fmla="val 49255"/>
              <a:gd name="adj3" fmla="val -16333"/>
              <a:gd name="adj4" fmla="val 19384"/>
            </a:avLst>
          </a:prstGeom>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prstClr val="black"/>
                </a:solidFill>
                <a:latin typeface="Calibri" charset="0"/>
              </a:rPr>
              <a:t> </a:t>
            </a:r>
            <a:r>
              <a:rPr lang="en-US" sz="1600" dirty="0" smtClean="0">
                <a:solidFill>
                  <a:prstClr val="black"/>
                </a:solidFill>
                <a:latin typeface="Calibri" charset="0"/>
              </a:rPr>
              <a:t>aggregate </a:t>
            </a:r>
            <a:r>
              <a:rPr lang="en-US" sz="1600" dirty="0">
                <a:solidFill>
                  <a:prstClr val="black"/>
                </a:solidFill>
                <a:latin typeface="Calibri" charset="0"/>
              </a:rPr>
              <a:t>of people in a community, including all needs/values (</a:t>
            </a:r>
            <a:r>
              <a:rPr lang="en-US" sz="1600" dirty="0" err="1">
                <a:solidFill>
                  <a:prstClr val="black"/>
                </a:solidFill>
                <a:latin typeface="Calibri" charset="0"/>
              </a:rPr>
              <a:t>eg</a:t>
            </a:r>
            <a:r>
              <a:rPr lang="en-US" sz="1600" dirty="0">
                <a:solidFill>
                  <a:prstClr val="black"/>
                </a:solidFill>
                <a:latin typeface="Calibri" charset="0"/>
              </a:rPr>
              <a:t> culture, ecosystems) </a:t>
            </a:r>
            <a:endParaRPr lang="en-US" sz="1600" dirty="0">
              <a:solidFill>
                <a:prstClr val="white"/>
              </a:solidFill>
              <a:latin typeface="Calibri"/>
            </a:endParaRPr>
          </a:p>
        </p:txBody>
      </p:sp>
      <p:cxnSp>
        <p:nvCxnSpPr>
          <p:cNvPr id="10" name="Straight Connector 9"/>
          <p:cNvCxnSpPr/>
          <p:nvPr/>
        </p:nvCxnSpPr>
        <p:spPr>
          <a:xfrm>
            <a:off x="4365955" y="1321406"/>
            <a:ext cx="11243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970652" y="1321406"/>
            <a:ext cx="10133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91560" y="1321406"/>
            <a:ext cx="23121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564746" y="1321406"/>
            <a:ext cx="934854"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a:xfrm>
            <a:off x="1565870" y="3505200"/>
            <a:ext cx="9203730" cy="34290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dirty="0"/>
              <a:t>Water Security: an </a:t>
            </a:r>
            <a:r>
              <a:rPr lang="en-US" b="1" dirty="0"/>
              <a:t>outcome</a:t>
            </a:r>
            <a:r>
              <a:rPr lang="en-US" dirty="0"/>
              <a:t> providing two freedoms:</a:t>
            </a:r>
          </a:p>
          <a:p>
            <a:pPr lvl="1">
              <a:spcAft>
                <a:spcPts val="600"/>
              </a:spcAft>
            </a:pPr>
            <a:r>
              <a:rPr lang="en-US" dirty="0"/>
              <a:t> </a:t>
            </a:r>
            <a:r>
              <a:rPr lang="en-US" b="1" i="1" dirty="0"/>
              <a:t>freedom from </a:t>
            </a:r>
            <a:r>
              <a:rPr lang="en-US" dirty="0"/>
              <a:t>intolerable water-related risks &amp; </a:t>
            </a:r>
          </a:p>
          <a:p>
            <a:pPr lvl="1">
              <a:spcAft>
                <a:spcPts val="600"/>
              </a:spcAft>
            </a:pPr>
            <a:r>
              <a:rPr lang="en-US" b="1" i="1" dirty="0"/>
              <a:t>freedom to </a:t>
            </a:r>
            <a:r>
              <a:rPr lang="en-US" dirty="0"/>
              <a:t>pursue otherwise constrained social/economic opportunities</a:t>
            </a:r>
          </a:p>
          <a:p>
            <a:pPr>
              <a:spcAft>
                <a:spcPts val="600"/>
              </a:spcAft>
            </a:pPr>
            <a:r>
              <a:rPr lang="en-US" b="1" dirty="0"/>
              <a:t>Hypothesis</a:t>
            </a:r>
            <a:r>
              <a:rPr lang="en-US" dirty="0"/>
              <a:t>: water-related risks inhibit growth; mitigating these risks expands growth opportunities (beyond water)</a:t>
            </a:r>
          </a:p>
          <a:p>
            <a:pPr>
              <a:spcAft>
                <a:spcPts val="600"/>
              </a:spcAft>
            </a:pPr>
            <a:r>
              <a:rPr lang="en-US" b="1" dirty="0"/>
              <a:t>Dynamic</a:t>
            </a:r>
            <a:r>
              <a:rPr lang="en-US" dirty="0"/>
              <a:t>: tolerable risks now may become intolerable</a:t>
            </a:r>
          </a:p>
          <a:p>
            <a:pPr lvl="1">
              <a:spcAft>
                <a:spcPts val="600"/>
              </a:spcAft>
            </a:pPr>
            <a:r>
              <a:rPr lang="en-US" dirty="0"/>
              <a:t> exogenously (</a:t>
            </a:r>
            <a:r>
              <a:rPr lang="en-US" dirty="0" err="1"/>
              <a:t>eg</a:t>
            </a:r>
            <a:r>
              <a:rPr lang="en-US" dirty="0"/>
              <a:t> with climate change or population growth)</a:t>
            </a:r>
          </a:p>
          <a:p>
            <a:pPr lvl="1">
              <a:spcAft>
                <a:spcPts val="600"/>
              </a:spcAft>
            </a:pPr>
            <a:r>
              <a:rPr lang="en-US" dirty="0"/>
              <a:t>‘tolerability’ of risks will reduce with economic growth</a:t>
            </a:r>
            <a:endParaRPr lang="en-US" sz="900" dirty="0"/>
          </a:p>
        </p:txBody>
      </p:sp>
      <p:sp>
        <p:nvSpPr>
          <p:cNvPr id="16" name="TextBox 15">
            <a:extLst>
              <a:ext uri="{FF2B5EF4-FFF2-40B4-BE49-F238E27FC236}">
                <a16:creationId xmlns:a16="http://schemas.microsoft.com/office/drawing/2014/main" id="{93A11D38-40D2-1B40-AEB4-E6647AB7E0BC}"/>
              </a:ext>
            </a:extLst>
          </p:cNvPr>
          <p:cNvSpPr txBox="1"/>
          <p:nvPr/>
        </p:nvSpPr>
        <p:spPr>
          <a:xfrm>
            <a:off x="9488891" y="6362700"/>
            <a:ext cx="3022600" cy="369332"/>
          </a:xfrm>
          <a:prstGeom prst="rect">
            <a:avLst/>
          </a:prstGeom>
          <a:noFill/>
        </p:spPr>
        <p:txBody>
          <a:bodyPr wrap="square" rtlCol="0">
            <a:spAutoFit/>
          </a:bodyPr>
          <a:lstStyle/>
          <a:p>
            <a:r>
              <a:rPr lang="en-US" dirty="0"/>
              <a:t>Grey and </a:t>
            </a:r>
            <a:r>
              <a:rPr lang="en-US" dirty="0" err="1"/>
              <a:t>Sadoff</a:t>
            </a:r>
            <a:r>
              <a:rPr lang="en-US" dirty="0"/>
              <a:t>, 2007 </a:t>
            </a:r>
          </a:p>
        </p:txBody>
      </p:sp>
    </p:spTree>
    <p:extLst>
      <p:ext uri="{BB962C8B-B14F-4D97-AF65-F5344CB8AC3E}">
        <p14:creationId xmlns:p14="http://schemas.microsoft.com/office/powerpoint/2010/main" val="353801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8281" y="3742647"/>
            <a:ext cx="6858000" cy="1903942"/>
          </a:xfrm>
        </p:spPr>
        <p:txBody>
          <a:bodyPr>
            <a:noAutofit/>
          </a:bodyPr>
          <a:lstStyle/>
          <a:p>
            <a:r>
              <a:rPr lang="en-GB" sz="3200" b="1" dirty="0">
                <a:solidFill>
                  <a:srgbClr val="0070C0"/>
                </a:solidFill>
              </a:rPr>
              <a:t>Findings of the GWP/OECD Task Force on </a:t>
            </a:r>
          </a:p>
          <a:p>
            <a:r>
              <a:rPr lang="en-GB" sz="4000" b="1" dirty="0">
                <a:solidFill>
                  <a:srgbClr val="0070C0"/>
                </a:solidFill>
              </a:rPr>
              <a:t>Water Security and Sustainable Growth</a:t>
            </a:r>
          </a:p>
          <a:p>
            <a:r>
              <a:rPr lang="sv-SE" b="1" dirty="0">
                <a:solidFill>
                  <a:srgbClr val="0070C0"/>
                </a:solidFill>
              </a:rPr>
              <a:t/>
            </a:r>
            <a:br>
              <a:rPr lang="sv-SE" b="1" dirty="0">
                <a:solidFill>
                  <a:srgbClr val="0070C0"/>
                </a:solidFill>
              </a:rPr>
            </a:br>
            <a:endParaRPr lang="en-GB" b="1" dirty="0">
              <a:solidFill>
                <a:srgbClr val="0070C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 y="535695"/>
            <a:ext cx="4477364" cy="282988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4445" b="70138"/>
          <a:stretch/>
        </p:blipFill>
        <p:spPr>
          <a:xfrm>
            <a:off x="5424388" y="1344051"/>
            <a:ext cx="6582673" cy="1790700"/>
          </a:xfrm>
          <a:prstGeom prst="rect">
            <a:avLst/>
          </a:prstGeom>
        </p:spPr>
      </p:pic>
      <p:sp>
        <p:nvSpPr>
          <p:cNvPr id="2" name="TextBox 1"/>
          <p:cNvSpPr txBox="1"/>
          <p:nvPr/>
        </p:nvSpPr>
        <p:spPr>
          <a:xfrm>
            <a:off x="5567439" y="2903918"/>
            <a:ext cx="2319612" cy="461665"/>
          </a:xfrm>
          <a:prstGeom prst="rect">
            <a:avLst/>
          </a:prstGeom>
          <a:noFill/>
        </p:spPr>
        <p:txBody>
          <a:bodyPr wrap="square" rtlCol="0">
            <a:spAutoFit/>
          </a:bodyPr>
          <a:lstStyle/>
          <a:p>
            <a:pPr algn="ctr"/>
            <a:r>
              <a:rPr lang="en-US" sz="2400" dirty="0">
                <a:solidFill>
                  <a:srgbClr val="5B9BD5">
                    <a:lumMod val="75000"/>
                  </a:srgbClr>
                </a:solidFill>
                <a:latin typeface="Calibri"/>
              </a:rPr>
              <a:t>APRIL 2015</a:t>
            </a:r>
          </a:p>
        </p:txBody>
      </p:sp>
      <p:sp>
        <p:nvSpPr>
          <p:cNvPr id="7" name="Rectangle 6">
            <a:extLst>
              <a:ext uri="{FF2B5EF4-FFF2-40B4-BE49-F238E27FC236}">
                <a16:creationId xmlns:a16="http://schemas.microsoft.com/office/drawing/2014/main" id="{0402A548-D716-D940-8507-AB12C66D2C00}"/>
              </a:ext>
            </a:extLst>
          </p:cNvPr>
          <p:cNvSpPr/>
          <p:nvPr/>
        </p:nvSpPr>
        <p:spPr>
          <a:xfrm>
            <a:off x="161925" y="6034370"/>
            <a:ext cx="10048875" cy="738664"/>
          </a:xfrm>
          <a:prstGeom prst="rect">
            <a:avLst/>
          </a:prstGeom>
        </p:spPr>
        <p:txBody>
          <a:bodyPr wrap="square">
            <a:spAutoFit/>
          </a:bodyPr>
          <a:lstStyle/>
          <a:p>
            <a:r>
              <a:rPr lang="en-US" sz="1400" b="1" dirty="0"/>
              <a:t>Source</a:t>
            </a:r>
            <a:r>
              <a:rPr lang="en-US" sz="1400" dirty="0"/>
              <a:t>: </a:t>
            </a:r>
            <a:r>
              <a:rPr lang="en-US" sz="1400" dirty="0" err="1"/>
              <a:t>Sadoff</a:t>
            </a:r>
            <a:r>
              <a:rPr lang="en-US" sz="1400" dirty="0"/>
              <a:t>, C.W., Hall, J.W., Grey, D., </a:t>
            </a:r>
            <a:r>
              <a:rPr lang="en-US" sz="1400" dirty="0" err="1"/>
              <a:t>Aerts</a:t>
            </a:r>
            <a:r>
              <a:rPr lang="en-US" sz="1400" dirty="0"/>
              <a:t>, J.C.J.H., </a:t>
            </a:r>
            <a:r>
              <a:rPr lang="en-US" sz="1400" dirty="0" err="1"/>
              <a:t>Ait-Kadi</a:t>
            </a:r>
            <a:r>
              <a:rPr lang="en-US" sz="1400" dirty="0"/>
              <a:t>, M., Brown, C., Cox, A., </a:t>
            </a:r>
            <a:r>
              <a:rPr lang="en-US" sz="1400" dirty="0" err="1"/>
              <a:t>Dadson</a:t>
            </a:r>
            <a:r>
              <a:rPr lang="en-US" sz="1400" dirty="0"/>
              <a:t>, S., Garrick, D., </a:t>
            </a:r>
            <a:r>
              <a:rPr lang="en-US" sz="1400" dirty="0" err="1"/>
              <a:t>Kelman</a:t>
            </a:r>
            <a:r>
              <a:rPr lang="en-US" sz="1400" dirty="0"/>
              <a:t>, J., </a:t>
            </a:r>
            <a:r>
              <a:rPr lang="en-US" sz="1400" dirty="0" err="1"/>
              <a:t>McCornick</a:t>
            </a:r>
            <a:r>
              <a:rPr lang="en-US" sz="1400" dirty="0"/>
              <a:t>, P., Ringler, C., </a:t>
            </a:r>
            <a:r>
              <a:rPr lang="en-US" sz="1400" dirty="0" err="1"/>
              <a:t>Rosegrant</a:t>
            </a:r>
            <a:r>
              <a:rPr lang="en-US" sz="1400" dirty="0"/>
              <a:t>, M., Whittington, D. and </a:t>
            </a:r>
            <a:r>
              <a:rPr lang="en-US" sz="1400" dirty="0" err="1"/>
              <a:t>Wiberg</a:t>
            </a:r>
            <a:r>
              <a:rPr lang="en-US" sz="1400" dirty="0"/>
              <a:t>, D. (2015) Securing Water, Sustaining Growth: Report of the GWP/OECD Task Force on Water Security and Sustainable Growth, University of Oxford, UK, 180pp. </a:t>
            </a:r>
          </a:p>
        </p:txBody>
      </p:sp>
    </p:spTree>
    <p:extLst>
      <p:ext uri="{BB962C8B-B14F-4D97-AF65-F5344CB8AC3E}">
        <p14:creationId xmlns:p14="http://schemas.microsoft.com/office/powerpoint/2010/main" val="2248596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F0A85D-DAA2-EB48-95DE-D5C90B8C4B65}"/>
              </a:ext>
            </a:extLst>
          </p:cNvPr>
          <p:cNvSpPr>
            <a:spLocks noGrp="1"/>
          </p:cNvSpPr>
          <p:nvPr>
            <p:ph idx="1"/>
          </p:nvPr>
        </p:nvSpPr>
        <p:spPr>
          <a:xfrm>
            <a:off x="419100" y="1395631"/>
            <a:ext cx="10883900" cy="4351338"/>
          </a:xfrm>
        </p:spPr>
        <p:txBody>
          <a:bodyPr/>
          <a:lstStyle/>
          <a:p>
            <a:r>
              <a:rPr lang="en-US" sz="2400" b="1" dirty="0"/>
              <a:t>Equity</a:t>
            </a:r>
            <a:r>
              <a:rPr lang="en-US" sz="2400" dirty="0"/>
              <a:t>:  Legal and regulatory mechanisms to provide a non-discriminatory </a:t>
            </a:r>
            <a:r>
              <a:rPr lang="en-US" sz="2400" dirty="0" smtClean="0"/>
              <a:t>framework.</a:t>
            </a:r>
            <a:endParaRPr lang="en-US" sz="2400" dirty="0"/>
          </a:p>
          <a:p>
            <a:pPr marL="0" indent="0">
              <a:buNone/>
            </a:pPr>
            <a:endParaRPr lang="en-US" sz="2400" dirty="0"/>
          </a:p>
          <a:p>
            <a:r>
              <a:rPr lang="en-US" sz="2400" b="1" dirty="0"/>
              <a:t>Ecological</a:t>
            </a:r>
            <a:r>
              <a:rPr lang="en-US" sz="2400" dirty="0"/>
              <a:t>:  Management by hydrological unit (basin, aquifer</a:t>
            </a:r>
            <a:r>
              <a:rPr lang="en-US" sz="2400" dirty="0" smtClean="0"/>
              <a:t>). </a:t>
            </a:r>
            <a:endParaRPr lang="en-US" sz="2400" dirty="0"/>
          </a:p>
          <a:p>
            <a:pPr marL="0" indent="0">
              <a:buNone/>
            </a:pPr>
            <a:endParaRPr lang="en-US" sz="2400" dirty="0"/>
          </a:p>
          <a:p>
            <a:r>
              <a:rPr lang="en-US" sz="2400" b="1" dirty="0"/>
              <a:t>Institutional</a:t>
            </a:r>
            <a:r>
              <a:rPr lang="en-US" sz="2400" dirty="0"/>
              <a:t>: Coordination at scale across relevant stakeholders with government (energy, health, irrigation, etc.), private sector and civil society. </a:t>
            </a:r>
          </a:p>
          <a:p>
            <a:endParaRPr lang="en-US" sz="2400" b="1" dirty="0"/>
          </a:p>
          <a:p>
            <a:r>
              <a:rPr lang="en-US" sz="2400" b="1" dirty="0"/>
              <a:t>Instrumental</a:t>
            </a:r>
            <a:r>
              <a:rPr lang="en-US" sz="2400" dirty="0"/>
              <a:t>: Water as a scarce resource and need for economic incentives to improve allocation and enhance water quality. </a:t>
            </a:r>
          </a:p>
          <a:p>
            <a:endParaRPr lang="en-US" sz="2400" dirty="0"/>
          </a:p>
        </p:txBody>
      </p:sp>
      <p:sp>
        <p:nvSpPr>
          <p:cNvPr id="3" name="TextBox 2">
            <a:extLst>
              <a:ext uri="{FF2B5EF4-FFF2-40B4-BE49-F238E27FC236}">
                <a16:creationId xmlns:a16="http://schemas.microsoft.com/office/drawing/2014/main" id="{8B61AFDD-F2ED-894A-BF6B-2BFE90BE57E9}"/>
              </a:ext>
            </a:extLst>
          </p:cNvPr>
          <p:cNvSpPr txBox="1"/>
          <p:nvPr/>
        </p:nvSpPr>
        <p:spPr>
          <a:xfrm>
            <a:off x="2946400" y="533400"/>
            <a:ext cx="4656659" cy="646331"/>
          </a:xfrm>
          <a:prstGeom prst="rect">
            <a:avLst/>
          </a:prstGeom>
          <a:noFill/>
        </p:spPr>
        <p:txBody>
          <a:bodyPr wrap="none" rtlCol="0">
            <a:spAutoFit/>
          </a:bodyPr>
          <a:lstStyle/>
          <a:p>
            <a:r>
              <a:rPr lang="en-US" sz="3600" b="1" dirty="0"/>
              <a:t>Water Policy Principles </a:t>
            </a:r>
          </a:p>
        </p:txBody>
      </p:sp>
    </p:spTree>
    <p:extLst>
      <p:ext uri="{BB962C8B-B14F-4D97-AF65-F5344CB8AC3E}">
        <p14:creationId xmlns:p14="http://schemas.microsoft.com/office/powerpoint/2010/main" val="2126004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0BAF-907F-5C44-91FA-89F51DFB96B7}"/>
              </a:ext>
            </a:extLst>
          </p:cNvPr>
          <p:cNvSpPr>
            <a:spLocks noGrp="1"/>
          </p:cNvSpPr>
          <p:nvPr>
            <p:ph type="title"/>
          </p:nvPr>
        </p:nvSpPr>
        <p:spPr/>
        <p:txBody>
          <a:bodyPr/>
          <a:lstStyle/>
          <a:p>
            <a:r>
              <a:rPr lang="en-US" sz="3200" b="1" dirty="0"/>
              <a:t>The Water Policy Cycle: Avoiding the Parched Path </a:t>
            </a:r>
          </a:p>
        </p:txBody>
      </p:sp>
      <p:pic>
        <p:nvPicPr>
          <p:cNvPr id="8" name="Content Placeholder 7">
            <a:extLst>
              <a:ext uri="{FF2B5EF4-FFF2-40B4-BE49-F238E27FC236}">
                <a16:creationId xmlns:a16="http://schemas.microsoft.com/office/drawing/2014/main" id="{ED268C71-2F38-E14F-ACBC-32567730EBA8}"/>
              </a:ext>
            </a:extLst>
          </p:cNvPr>
          <p:cNvPicPr>
            <a:picLocks noGrp="1" noChangeAspect="1"/>
          </p:cNvPicPr>
          <p:nvPr>
            <p:ph sz="half" idx="2"/>
          </p:nvPr>
        </p:nvPicPr>
        <p:blipFill>
          <a:blip r:embed="rId3"/>
          <a:stretch>
            <a:fillRect/>
          </a:stretch>
        </p:blipFill>
        <p:spPr>
          <a:xfrm>
            <a:off x="0" y="1027908"/>
            <a:ext cx="5815012" cy="5672930"/>
          </a:xfrm>
          <a:prstGeom prst="rect">
            <a:avLst/>
          </a:prstGeom>
        </p:spPr>
      </p:pic>
      <p:sp>
        <p:nvSpPr>
          <p:cNvPr id="10" name="TextBox 9">
            <a:extLst>
              <a:ext uri="{FF2B5EF4-FFF2-40B4-BE49-F238E27FC236}">
                <a16:creationId xmlns:a16="http://schemas.microsoft.com/office/drawing/2014/main" id="{5560579B-4BB6-2F4A-BC12-8138BC5A81AB}"/>
              </a:ext>
            </a:extLst>
          </p:cNvPr>
          <p:cNvSpPr txBox="1"/>
          <p:nvPr/>
        </p:nvSpPr>
        <p:spPr>
          <a:xfrm>
            <a:off x="6072188" y="2000250"/>
            <a:ext cx="5281612" cy="4370427"/>
          </a:xfrm>
          <a:prstGeom prst="rect">
            <a:avLst/>
          </a:prstGeom>
          <a:noFill/>
        </p:spPr>
        <p:txBody>
          <a:bodyPr wrap="square" rtlCol="0">
            <a:spAutoFit/>
          </a:bodyPr>
          <a:lstStyle/>
          <a:p>
            <a:pPr marL="342900" indent="-342900">
              <a:buAutoNum type="arabicPeriod"/>
            </a:pPr>
            <a:r>
              <a:rPr lang="en-US" sz="2000" b="1" dirty="0"/>
              <a:t>At its source, supply-side measures are needed to deliver water to users. </a:t>
            </a:r>
          </a:p>
          <a:p>
            <a:pPr marL="342900" indent="-342900">
              <a:buAutoNum type="arabicPeriod"/>
            </a:pPr>
            <a:endParaRPr lang="en-US" sz="2000" b="1" dirty="0"/>
          </a:p>
          <a:p>
            <a:pPr marL="342900" indent="-342900">
              <a:buFontTx/>
              <a:buAutoNum type="arabicPeriod"/>
            </a:pPr>
            <a:r>
              <a:rPr lang="en-US" sz="2000" b="1" dirty="0"/>
              <a:t>Paradox of supply – </a:t>
            </a:r>
            <a:r>
              <a:rPr lang="en-US" sz="2000" dirty="0"/>
              <a:t>combine investments that expand water supplies with policies that manage demand and allocate water efficiently. </a:t>
            </a:r>
          </a:p>
          <a:p>
            <a:pPr marL="342900" indent="-342900">
              <a:buFontTx/>
              <a:buAutoNum type="arabicPeriod"/>
            </a:pPr>
            <a:endParaRPr lang="en-US" sz="2000" dirty="0"/>
          </a:p>
          <a:p>
            <a:pPr marL="342900" indent="-342900">
              <a:buFontTx/>
              <a:buAutoNum type="arabicPeriod"/>
            </a:pPr>
            <a:r>
              <a:rPr lang="en-US" sz="2000" b="1" dirty="0"/>
              <a:t>Improved management in the water sector - </a:t>
            </a:r>
            <a:r>
              <a:rPr lang="en-US" sz="2000" dirty="0"/>
              <a:t>may not protect the poor from erratic rains nor assure that water is used sustainably.</a:t>
            </a:r>
          </a:p>
          <a:p>
            <a:pPr marL="342900" indent="-342900">
              <a:buFontTx/>
              <a:buAutoNum type="arabicPeriod"/>
            </a:pPr>
            <a:endParaRPr lang="en-US" sz="2000" dirty="0"/>
          </a:p>
          <a:p>
            <a:pPr marL="342900" indent="-342900">
              <a:buFontTx/>
              <a:buAutoNum type="arabicPeriod"/>
            </a:pPr>
            <a:r>
              <a:rPr lang="en-US" sz="2000" b="1" dirty="0"/>
              <a:t>Adequate safeguards needed. </a:t>
            </a:r>
          </a:p>
          <a:p>
            <a:pPr marL="342900" indent="-342900">
              <a:buAutoNum type="arabicPeriod"/>
            </a:pPr>
            <a:endParaRPr lang="en-US" sz="2000" dirty="0"/>
          </a:p>
        </p:txBody>
      </p:sp>
      <p:sp>
        <p:nvSpPr>
          <p:cNvPr id="11" name="TextBox 10">
            <a:extLst>
              <a:ext uri="{FF2B5EF4-FFF2-40B4-BE49-F238E27FC236}">
                <a16:creationId xmlns:a16="http://schemas.microsoft.com/office/drawing/2014/main" id="{55A74D7C-EE41-7045-BDA9-CAFC39F44495}"/>
              </a:ext>
            </a:extLst>
          </p:cNvPr>
          <p:cNvSpPr txBox="1"/>
          <p:nvPr/>
        </p:nvSpPr>
        <p:spPr>
          <a:xfrm>
            <a:off x="9817894" y="6310905"/>
            <a:ext cx="3586163" cy="369332"/>
          </a:xfrm>
          <a:prstGeom prst="rect">
            <a:avLst/>
          </a:prstGeom>
          <a:noFill/>
        </p:spPr>
        <p:txBody>
          <a:bodyPr wrap="square" rtlCol="0">
            <a:spAutoFit/>
          </a:bodyPr>
          <a:lstStyle/>
          <a:p>
            <a:r>
              <a:rPr lang="en-US" dirty="0" err="1"/>
              <a:t>Damania</a:t>
            </a:r>
            <a:r>
              <a:rPr lang="en-US" dirty="0"/>
              <a:t> et al., 2017 </a:t>
            </a:r>
          </a:p>
        </p:txBody>
      </p:sp>
    </p:spTree>
    <p:extLst>
      <p:ext uri="{BB962C8B-B14F-4D97-AF65-F5344CB8AC3E}">
        <p14:creationId xmlns:p14="http://schemas.microsoft.com/office/powerpoint/2010/main" val="40867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0BAF-907F-5C44-91FA-89F51DFB96B7}"/>
              </a:ext>
            </a:extLst>
          </p:cNvPr>
          <p:cNvSpPr>
            <a:spLocks noGrp="1"/>
          </p:cNvSpPr>
          <p:nvPr>
            <p:ph type="title"/>
          </p:nvPr>
        </p:nvSpPr>
        <p:spPr>
          <a:xfrm>
            <a:off x="-260350" y="500062"/>
            <a:ext cx="10515600" cy="1325563"/>
          </a:xfrm>
        </p:spPr>
        <p:txBody>
          <a:bodyPr/>
          <a:lstStyle/>
          <a:p>
            <a:pPr algn="ctr"/>
            <a:r>
              <a:rPr lang="en-US" sz="2400" b="1" dirty="0"/>
              <a:t>Conceptual framework of the dynamic of water security and </a:t>
            </a:r>
            <a:br>
              <a:rPr lang="en-US" sz="2400" b="1" dirty="0"/>
            </a:br>
            <a:r>
              <a:rPr lang="en-US" sz="2400" b="1" dirty="0"/>
              <a:t>sustainable growth</a:t>
            </a:r>
          </a:p>
        </p:txBody>
      </p:sp>
      <p:pic>
        <p:nvPicPr>
          <p:cNvPr id="6" name="Content Placeholder 5">
            <a:extLst>
              <a:ext uri="{FF2B5EF4-FFF2-40B4-BE49-F238E27FC236}">
                <a16:creationId xmlns:a16="http://schemas.microsoft.com/office/drawing/2014/main" id="{DBEB54F7-F4B1-374F-94E1-1BB4383F7499}"/>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1761332" y="1240265"/>
            <a:ext cx="6472236" cy="5372099"/>
          </a:xfrm>
          <a:prstGeom prst="rect">
            <a:avLst/>
          </a:prstGeom>
        </p:spPr>
      </p:pic>
      <p:sp>
        <p:nvSpPr>
          <p:cNvPr id="7" name="Rectangle 6">
            <a:extLst>
              <a:ext uri="{FF2B5EF4-FFF2-40B4-BE49-F238E27FC236}">
                <a16:creationId xmlns:a16="http://schemas.microsoft.com/office/drawing/2014/main" id="{9B71AB33-1ADF-1944-8071-74F2BAE05209}"/>
              </a:ext>
            </a:extLst>
          </p:cNvPr>
          <p:cNvSpPr/>
          <p:nvPr/>
        </p:nvSpPr>
        <p:spPr>
          <a:xfrm>
            <a:off x="6096000" y="6027003"/>
            <a:ext cx="6096000" cy="830997"/>
          </a:xfrm>
          <a:prstGeom prst="rect">
            <a:avLst/>
          </a:prstGeom>
        </p:spPr>
        <p:txBody>
          <a:bodyPr>
            <a:spAutoFit/>
          </a:bodyPr>
          <a:lstStyle/>
          <a:p>
            <a:r>
              <a:rPr lang="en-US" sz="1200" b="1" dirty="0"/>
              <a:t>Source</a:t>
            </a:r>
            <a:r>
              <a:rPr lang="en-US" sz="1200" dirty="0"/>
              <a:t>: </a:t>
            </a:r>
            <a:r>
              <a:rPr lang="en-US" sz="1200" dirty="0" err="1"/>
              <a:t>Sadoff</a:t>
            </a:r>
            <a:r>
              <a:rPr lang="en-US" sz="1200" dirty="0"/>
              <a:t>, C.W., Hall, J.W., Grey, D., </a:t>
            </a:r>
            <a:r>
              <a:rPr lang="en-US" sz="1200" dirty="0" err="1"/>
              <a:t>Aerts</a:t>
            </a:r>
            <a:r>
              <a:rPr lang="en-US" sz="1200" dirty="0"/>
              <a:t>, J.C.J.H., </a:t>
            </a:r>
            <a:r>
              <a:rPr lang="en-US" sz="1200" dirty="0" err="1"/>
              <a:t>Ait-Kadi</a:t>
            </a:r>
            <a:r>
              <a:rPr lang="en-US" sz="1200" dirty="0"/>
              <a:t>, M., Brown, C., Cox, A., </a:t>
            </a:r>
            <a:r>
              <a:rPr lang="en-US" sz="1200" dirty="0" err="1"/>
              <a:t>Dadson</a:t>
            </a:r>
            <a:r>
              <a:rPr lang="en-US" sz="1200" dirty="0"/>
              <a:t>, S., Garrick, D., </a:t>
            </a:r>
            <a:r>
              <a:rPr lang="en-US" sz="1200" dirty="0" err="1"/>
              <a:t>Kelman</a:t>
            </a:r>
            <a:r>
              <a:rPr lang="en-US" sz="1200" dirty="0"/>
              <a:t>, J., </a:t>
            </a:r>
            <a:r>
              <a:rPr lang="en-US" sz="1200" dirty="0" err="1"/>
              <a:t>McCornick</a:t>
            </a:r>
            <a:r>
              <a:rPr lang="en-US" sz="1200" dirty="0"/>
              <a:t>, P., Ringler, C., </a:t>
            </a:r>
            <a:r>
              <a:rPr lang="en-US" sz="1200" dirty="0" err="1"/>
              <a:t>Rosegrant</a:t>
            </a:r>
            <a:r>
              <a:rPr lang="en-US" sz="1200" dirty="0"/>
              <a:t>, M., Whittington, D. and </a:t>
            </a:r>
            <a:r>
              <a:rPr lang="en-US" sz="1200" dirty="0" err="1"/>
              <a:t>Wiberg</a:t>
            </a:r>
            <a:r>
              <a:rPr lang="en-US" sz="1200" dirty="0"/>
              <a:t>, D. (2015) Securing Water, Sustaining Growth: Report of the GWP/OECD Task Force on Water Security and Sustainable Growth, University of Oxford, UK, 180pp. </a:t>
            </a:r>
          </a:p>
        </p:txBody>
      </p:sp>
    </p:spTree>
    <p:extLst>
      <p:ext uri="{BB962C8B-B14F-4D97-AF65-F5344CB8AC3E}">
        <p14:creationId xmlns:p14="http://schemas.microsoft.com/office/powerpoint/2010/main" val="800372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6B7D-B7CB-EF41-9A3F-14E137B7D500}"/>
              </a:ext>
            </a:extLst>
          </p:cNvPr>
          <p:cNvSpPr>
            <a:spLocks noGrp="1"/>
          </p:cNvSpPr>
          <p:nvPr>
            <p:ph type="title"/>
          </p:nvPr>
        </p:nvSpPr>
        <p:spPr/>
        <p:txBody>
          <a:bodyPr/>
          <a:lstStyle/>
          <a:p>
            <a:r>
              <a:rPr lang="en-US" dirty="0"/>
              <a:t/>
            </a:r>
            <a:br>
              <a:rPr lang="en-US" dirty="0"/>
            </a:br>
            <a:r>
              <a:rPr lang="en-US" b="1" dirty="0"/>
              <a:t>Water in Myanmar</a:t>
            </a:r>
          </a:p>
        </p:txBody>
      </p:sp>
      <p:sp>
        <p:nvSpPr>
          <p:cNvPr id="3" name="Text Placeholder 2">
            <a:extLst>
              <a:ext uri="{FF2B5EF4-FFF2-40B4-BE49-F238E27FC236}">
                <a16:creationId xmlns:a16="http://schemas.microsoft.com/office/drawing/2014/main" id="{3F0A5792-288F-FF4A-8AB5-643709AAEE1A}"/>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A6D1E5FC-FB24-2F41-957E-6CFB4BF621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5266" y="1709740"/>
            <a:ext cx="5147186" cy="4379912"/>
          </a:xfrm>
          <a:prstGeom prst="rect">
            <a:avLst/>
          </a:prstGeom>
        </p:spPr>
      </p:pic>
    </p:spTree>
    <p:extLst>
      <p:ext uri="{BB962C8B-B14F-4D97-AF65-F5344CB8AC3E}">
        <p14:creationId xmlns:p14="http://schemas.microsoft.com/office/powerpoint/2010/main" val="578834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65A162-5E1C-8A41-B730-7E6BA9A25D00}"/>
              </a:ext>
            </a:extLst>
          </p:cNvPr>
          <p:cNvPicPr>
            <a:picLocks noGrp="1" noChangeAspect="1"/>
          </p:cNvPicPr>
          <p:nvPr>
            <p:ph idx="1"/>
          </p:nvPr>
        </p:nvPicPr>
        <p:blipFill>
          <a:blip r:embed="rId3"/>
          <a:stretch>
            <a:fillRect/>
          </a:stretch>
        </p:blipFill>
        <p:spPr>
          <a:xfrm>
            <a:off x="442913" y="1300163"/>
            <a:ext cx="11101387" cy="5343525"/>
          </a:xfrm>
          <a:prstGeom prst="rect">
            <a:avLst/>
          </a:prstGeom>
        </p:spPr>
      </p:pic>
      <p:sp>
        <p:nvSpPr>
          <p:cNvPr id="6" name="TextBox 5">
            <a:extLst>
              <a:ext uri="{FF2B5EF4-FFF2-40B4-BE49-F238E27FC236}">
                <a16:creationId xmlns:a16="http://schemas.microsoft.com/office/drawing/2014/main" id="{78B7177B-3935-6D49-8C04-F3F7686C613A}"/>
              </a:ext>
            </a:extLst>
          </p:cNvPr>
          <p:cNvSpPr txBox="1"/>
          <p:nvPr/>
        </p:nvSpPr>
        <p:spPr>
          <a:xfrm>
            <a:off x="442913" y="585788"/>
            <a:ext cx="8901112" cy="461665"/>
          </a:xfrm>
          <a:prstGeom prst="rect">
            <a:avLst/>
          </a:prstGeom>
          <a:noFill/>
        </p:spPr>
        <p:txBody>
          <a:bodyPr wrap="square" rtlCol="0">
            <a:spAutoFit/>
          </a:bodyPr>
          <a:lstStyle/>
          <a:p>
            <a:r>
              <a:rPr lang="en-US" sz="2400" b="1" dirty="0">
                <a:latin typeface="+mj-lt"/>
              </a:rPr>
              <a:t>Overview of Myanmar’s Water Resources: agriculture &amp; hydropower </a:t>
            </a:r>
          </a:p>
        </p:txBody>
      </p:sp>
    </p:spTree>
    <p:extLst>
      <p:ext uri="{BB962C8B-B14F-4D97-AF65-F5344CB8AC3E}">
        <p14:creationId xmlns:p14="http://schemas.microsoft.com/office/powerpoint/2010/main" val="120134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B7177B-3935-6D49-8C04-F3F7686C613A}"/>
              </a:ext>
            </a:extLst>
          </p:cNvPr>
          <p:cNvSpPr txBox="1"/>
          <p:nvPr/>
        </p:nvSpPr>
        <p:spPr>
          <a:xfrm>
            <a:off x="442913" y="585788"/>
            <a:ext cx="8901112" cy="461665"/>
          </a:xfrm>
          <a:prstGeom prst="rect">
            <a:avLst/>
          </a:prstGeom>
          <a:noFill/>
        </p:spPr>
        <p:txBody>
          <a:bodyPr wrap="square" rtlCol="0">
            <a:spAutoFit/>
          </a:bodyPr>
          <a:lstStyle/>
          <a:p>
            <a:pPr algn="ctr"/>
            <a:r>
              <a:rPr lang="en-US" sz="2400" b="1" dirty="0">
                <a:latin typeface="+mj-lt"/>
              </a:rPr>
              <a:t>Flood Risk to People in Myanmar</a:t>
            </a:r>
          </a:p>
        </p:txBody>
      </p:sp>
      <p:pic>
        <p:nvPicPr>
          <p:cNvPr id="4" name="Content Placeholder 3">
            <a:extLst>
              <a:ext uri="{FF2B5EF4-FFF2-40B4-BE49-F238E27FC236}">
                <a16:creationId xmlns:a16="http://schemas.microsoft.com/office/drawing/2014/main" id="{12337672-2407-2044-94A1-2AFA28114D61}"/>
              </a:ext>
            </a:extLst>
          </p:cNvPr>
          <p:cNvPicPr>
            <a:picLocks noGrp="1" noChangeAspect="1"/>
          </p:cNvPicPr>
          <p:nvPr>
            <p:ph idx="1"/>
          </p:nvPr>
        </p:nvPicPr>
        <p:blipFill>
          <a:blip r:embed="rId3"/>
          <a:stretch>
            <a:fillRect/>
          </a:stretch>
        </p:blipFill>
        <p:spPr>
          <a:xfrm>
            <a:off x="871538" y="1514286"/>
            <a:ext cx="9144000" cy="4512717"/>
          </a:xfrm>
          <a:prstGeom prst="rect">
            <a:avLst/>
          </a:prstGeom>
        </p:spPr>
      </p:pic>
      <p:sp>
        <p:nvSpPr>
          <p:cNvPr id="8" name="Rectangle 7">
            <a:extLst>
              <a:ext uri="{FF2B5EF4-FFF2-40B4-BE49-F238E27FC236}">
                <a16:creationId xmlns:a16="http://schemas.microsoft.com/office/drawing/2014/main" id="{9243EB0C-5DB1-854C-8987-0BF535CB66A6}"/>
              </a:ext>
            </a:extLst>
          </p:cNvPr>
          <p:cNvSpPr/>
          <p:nvPr/>
        </p:nvSpPr>
        <p:spPr>
          <a:xfrm>
            <a:off x="6096000" y="6027003"/>
            <a:ext cx="6096000" cy="830997"/>
          </a:xfrm>
          <a:prstGeom prst="rect">
            <a:avLst/>
          </a:prstGeom>
        </p:spPr>
        <p:txBody>
          <a:bodyPr>
            <a:spAutoFit/>
          </a:bodyPr>
          <a:lstStyle/>
          <a:p>
            <a:r>
              <a:rPr lang="en-US" sz="1200" b="1" dirty="0"/>
              <a:t>Source</a:t>
            </a:r>
            <a:r>
              <a:rPr lang="en-US" sz="1200" dirty="0"/>
              <a:t>: </a:t>
            </a:r>
            <a:r>
              <a:rPr lang="en-US" sz="1200" dirty="0" err="1"/>
              <a:t>Sadoff</a:t>
            </a:r>
            <a:r>
              <a:rPr lang="en-US" sz="1200" dirty="0"/>
              <a:t>, C.W., Hall, J.W., Grey, D., </a:t>
            </a:r>
            <a:r>
              <a:rPr lang="en-US" sz="1200" dirty="0" err="1"/>
              <a:t>Aerts</a:t>
            </a:r>
            <a:r>
              <a:rPr lang="en-US" sz="1200" dirty="0"/>
              <a:t>, J.C.J.H., </a:t>
            </a:r>
            <a:r>
              <a:rPr lang="en-US" sz="1200" dirty="0" err="1"/>
              <a:t>Ait-Kadi</a:t>
            </a:r>
            <a:r>
              <a:rPr lang="en-US" sz="1200" dirty="0"/>
              <a:t>, M., Brown, C., Cox, A., </a:t>
            </a:r>
            <a:r>
              <a:rPr lang="en-US" sz="1200" dirty="0" err="1"/>
              <a:t>Dadson</a:t>
            </a:r>
            <a:r>
              <a:rPr lang="en-US" sz="1200" dirty="0"/>
              <a:t>, S., Garrick, D., </a:t>
            </a:r>
            <a:r>
              <a:rPr lang="en-US" sz="1200" dirty="0" err="1"/>
              <a:t>Kelman</a:t>
            </a:r>
            <a:r>
              <a:rPr lang="en-US" sz="1200" dirty="0"/>
              <a:t>, J., </a:t>
            </a:r>
            <a:r>
              <a:rPr lang="en-US" sz="1200" dirty="0" err="1"/>
              <a:t>McCornick</a:t>
            </a:r>
            <a:r>
              <a:rPr lang="en-US" sz="1200" dirty="0"/>
              <a:t>, P., Ringler, C., </a:t>
            </a:r>
            <a:r>
              <a:rPr lang="en-US" sz="1200" dirty="0" err="1"/>
              <a:t>Rosegrant</a:t>
            </a:r>
            <a:r>
              <a:rPr lang="en-US" sz="1200" dirty="0"/>
              <a:t>, M., Whittington, D. and </a:t>
            </a:r>
            <a:r>
              <a:rPr lang="en-US" sz="1200" dirty="0" err="1"/>
              <a:t>Wiberg</a:t>
            </a:r>
            <a:r>
              <a:rPr lang="en-US" sz="1200" dirty="0"/>
              <a:t>, D. (2015) Securing Water, Sustaining Growth: Report of the GWP/OECD Task Force on Water Security and Sustainable Growth, University of Oxford, UK, 180pp. </a:t>
            </a:r>
          </a:p>
        </p:txBody>
      </p:sp>
    </p:spTree>
    <p:extLst>
      <p:ext uri="{BB962C8B-B14F-4D97-AF65-F5344CB8AC3E}">
        <p14:creationId xmlns:p14="http://schemas.microsoft.com/office/powerpoint/2010/main" val="1304395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Ranu Sinha, Doctoral Candidate, MPhil, MPA</a:t>
            </a:r>
            <a:endParaRPr lang="en-US" sz="3200" dirty="0"/>
          </a:p>
        </p:txBody>
      </p:sp>
      <p:sp>
        <p:nvSpPr>
          <p:cNvPr id="3" name="Content Placeholder 2"/>
          <p:cNvSpPr>
            <a:spLocks noGrp="1"/>
          </p:cNvSpPr>
          <p:nvPr>
            <p:ph sz="half" idx="1"/>
          </p:nvPr>
        </p:nvSpPr>
        <p:spPr>
          <a:xfrm>
            <a:off x="330200" y="1171074"/>
            <a:ext cx="5689600" cy="5374105"/>
          </a:xfrm>
        </p:spPr>
        <p:txBody>
          <a:bodyPr/>
          <a:lstStyle/>
          <a:p>
            <a:pPr>
              <a:buFont typeface="Wingdings" panose="05000000000000000000" pitchFamily="2" charset="2"/>
              <a:buChar char="ü"/>
            </a:pPr>
            <a:r>
              <a:rPr lang="en-GB" sz="2000" dirty="0"/>
              <a:t>BA International Relations</a:t>
            </a:r>
          </a:p>
          <a:p>
            <a:pPr>
              <a:buFont typeface="Wingdings" panose="05000000000000000000" pitchFamily="2" charset="2"/>
              <a:buChar char="ü"/>
            </a:pPr>
            <a:r>
              <a:rPr lang="en-GB" sz="2000" dirty="0"/>
              <a:t>MPA Public and Economic Policy </a:t>
            </a:r>
          </a:p>
          <a:p>
            <a:pPr>
              <a:buFont typeface="Wingdings" panose="05000000000000000000" pitchFamily="2" charset="2"/>
              <a:buChar char="ü"/>
            </a:pPr>
            <a:r>
              <a:rPr lang="en-GB" sz="2000" dirty="0"/>
              <a:t>MPhil Water Science, Policy and Management</a:t>
            </a:r>
          </a:p>
          <a:p>
            <a:pPr>
              <a:buFont typeface="Wingdings" panose="05000000000000000000" pitchFamily="2" charset="2"/>
              <a:buChar char="ü"/>
            </a:pPr>
            <a:r>
              <a:rPr lang="en-GB" sz="2000" dirty="0"/>
              <a:t>PhD Water Security (in progress) </a:t>
            </a:r>
          </a:p>
          <a:p>
            <a:pPr marL="0" indent="0">
              <a:buNone/>
            </a:pPr>
            <a:endParaRPr lang="en-GB" sz="2000" dirty="0"/>
          </a:p>
          <a:p>
            <a:r>
              <a:rPr lang="en-GB" sz="2000" dirty="0"/>
              <a:t>11 Years of Water Resources Management Work Experience with the World Bank Group</a:t>
            </a:r>
          </a:p>
          <a:p>
            <a:pPr lvl="1"/>
            <a:r>
              <a:rPr lang="en-GB" sz="1600" dirty="0"/>
              <a:t>Operational projects in irrigation, agriculture sustainability, transboundary water management in Afghanistan, Bangladesh, Bhutan, India, Mongolia, Nepal, Pakistan  </a:t>
            </a:r>
          </a:p>
          <a:p>
            <a:pPr lvl="1"/>
            <a:r>
              <a:rPr lang="en-GB" sz="1600" dirty="0"/>
              <a:t>Experiences in Brahmaputra, Ganga, Indus basins</a:t>
            </a:r>
          </a:p>
          <a:p>
            <a:pPr lvl="1"/>
            <a:r>
              <a:rPr lang="en-GB" sz="1600" dirty="0"/>
              <a:t>Direct experience working with farming communities across multiple states in India</a:t>
            </a:r>
          </a:p>
          <a:p>
            <a:r>
              <a:rPr lang="en-GB" sz="2000" dirty="0"/>
              <a:t>4 Years Academic Researcher in Water Security</a:t>
            </a:r>
          </a:p>
          <a:p>
            <a:pPr lvl="1"/>
            <a:r>
              <a:rPr lang="en-GB" sz="1600" dirty="0"/>
              <a:t>University of Oxford, UK</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54935" y="5738016"/>
            <a:ext cx="1776831" cy="1130300"/>
          </a:xfrm>
          <a:prstGeom prst="rect">
            <a:avLst/>
          </a:prstGeom>
        </p:spPr>
      </p:pic>
      <p:pic>
        <p:nvPicPr>
          <p:cNvPr id="12" name="Content Placeholder 11">
            <a:extLst>
              <a:ext uri="{FF2B5EF4-FFF2-40B4-BE49-F238E27FC236}">
                <a16:creationId xmlns:a16="http://schemas.microsoft.com/office/drawing/2014/main" id="{148AE8C2-707E-0D40-9919-7E6243C9C90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3573" y="1409699"/>
            <a:ext cx="2604333" cy="3014663"/>
          </a:xfrm>
        </p:spPr>
      </p:pic>
      <p:pic>
        <p:nvPicPr>
          <p:cNvPr id="14" name="Picture 13">
            <a:extLst>
              <a:ext uri="{FF2B5EF4-FFF2-40B4-BE49-F238E27FC236}">
                <a16:creationId xmlns:a16="http://schemas.microsoft.com/office/drawing/2014/main" id="{D1D36AF3-2F89-DD4C-8614-B61B2AAB5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572" y="4424362"/>
            <a:ext cx="2604334" cy="2433637"/>
          </a:xfrm>
          <a:prstGeom prst="rect">
            <a:avLst/>
          </a:prstGeom>
        </p:spPr>
      </p:pic>
      <p:pic>
        <p:nvPicPr>
          <p:cNvPr id="16" name="Picture 15">
            <a:extLst>
              <a:ext uri="{FF2B5EF4-FFF2-40B4-BE49-F238E27FC236}">
                <a16:creationId xmlns:a16="http://schemas.microsoft.com/office/drawing/2014/main" id="{F06B93E3-247A-5049-9556-9A8F6283E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7906" y="1409699"/>
            <a:ext cx="3274093" cy="1940905"/>
          </a:xfrm>
          <a:prstGeom prst="rect">
            <a:avLst/>
          </a:prstGeom>
        </p:spPr>
      </p:pic>
      <p:pic>
        <p:nvPicPr>
          <p:cNvPr id="18" name="Picture 17">
            <a:extLst>
              <a:ext uri="{FF2B5EF4-FFF2-40B4-BE49-F238E27FC236}">
                <a16:creationId xmlns:a16="http://schemas.microsoft.com/office/drawing/2014/main" id="{EC88B3F8-E5AA-2E45-A179-D1FFCD7C3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7906" y="3350604"/>
            <a:ext cx="3274094" cy="2118330"/>
          </a:xfrm>
          <a:prstGeom prst="rect">
            <a:avLst/>
          </a:prstGeom>
        </p:spPr>
      </p:pic>
      <p:pic>
        <p:nvPicPr>
          <p:cNvPr id="20" name="Picture 19">
            <a:extLst>
              <a:ext uri="{FF2B5EF4-FFF2-40B4-BE49-F238E27FC236}">
                <a16:creationId xmlns:a16="http://schemas.microsoft.com/office/drawing/2014/main" id="{1E3CD40F-97FE-3B4B-B44B-A7C54F2A42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68795" y="5657668"/>
            <a:ext cx="1070948" cy="1070948"/>
          </a:xfrm>
          <a:prstGeom prst="rect">
            <a:avLst/>
          </a:prstGeom>
        </p:spPr>
      </p:pic>
    </p:spTree>
    <p:extLst>
      <p:ext uri="{BB962C8B-B14F-4D97-AF65-F5344CB8AC3E}">
        <p14:creationId xmlns:p14="http://schemas.microsoft.com/office/powerpoint/2010/main" val="1723236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6B7D-B7CB-EF41-9A3F-14E137B7D500}"/>
              </a:ext>
            </a:extLst>
          </p:cNvPr>
          <p:cNvSpPr>
            <a:spLocks noGrp="1"/>
          </p:cNvSpPr>
          <p:nvPr>
            <p:ph type="title"/>
          </p:nvPr>
        </p:nvSpPr>
        <p:spPr/>
        <p:txBody>
          <a:bodyPr/>
          <a:lstStyle/>
          <a:p>
            <a:r>
              <a:rPr lang="en-US" dirty="0"/>
              <a:t/>
            </a:r>
            <a:br>
              <a:rPr lang="en-US" dirty="0"/>
            </a:br>
            <a:r>
              <a:rPr lang="en-US" b="1" dirty="0"/>
              <a:t>Road to Resilience</a:t>
            </a:r>
          </a:p>
        </p:txBody>
      </p:sp>
      <p:sp>
        <p:nvSpPr>
          <p:cNvPr id="3" name="Text Placeholder 2">
            <a:extLst>
              <a:ext uri="{FF2B5EF4-FFF2-40B4-BE49-F238E27FC236}">
                <a16:creationId xmlns:a16="http://schemas.microsoft.com/office/drawing/2014/main" id="{3F0A5792-288F-FF4A-8AB5-643709AAEE1A}"/>
              </a:ext>
            </a:extLst>
          </p:cNvPr>
          <p:cNvSpPr>
            <a:spLocks noGrp="1"/>
          </p:cNvSpPr>
          <p:nvPr>
            <p:ph type="body" idx="1"/>
          </p:nvPr>
        </p:nvSpPr>
        <p:spPr/>
        <p:txBody>
          <a:bodyPr/>
          <a:lstStyle/>
          <a:p>
            <a:r>
              <a:rPr lang="en-US" dirty="0"/>
              <a:t>Steps to achieving water security </a:t>
            </a:r>
          </a:p>
        </p:txBody>
      </p:sp>
      <p:pic>
        <p:nvPicPr>
          <p:cNvPr id="5" name="Picture 4">
            <a:extLst>
              <a:ext uri="{FF2B5EF4-FFF2-40B4-BE49-F238E27FC236}">
                <a16:creationId xmlns:a16="http://schemas.microsoft.com/office/drawing/2014/main" id="{1D8C9C48-7CF5-1D4F-80EB-017CBACFD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8620" y="1976284"/>
            <a:ext cx="5663380" cy="4113368"/>
          </a:xfrm>
          <a:prstGeom prst="rect">
            <a:avLst/>
          </a:prstGeom>
        </p:spPr>
      </p:pic>
    </p:spTree>
    <p:extLst>
      <p:ext uri="{BB962C8B-B14F-4D97-AF65-F5344CB8AC3E}">
        <p14:creationId xmlns:p14="http://schemas.microsoft.com/office/powerpoint/2010/main" val="117137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0BAF-907F-5C44-91FA-89F51DFB96B7}"/>
              </a:ext>
            </a:extLst>
          </p:cNvPr>
          <p:cNvSpPr>
            <a:spLocks noGrp="1"/>
          </p:cNvSpPr>
          <p:nvPr>
            <p:ph type="title"/>
          </p:nvPr>
        </p:nvSpPr>
        <p:spPr>
          <a:xfrm>
            <a:off x="-174630" y="533406"/>
            <a:ext cx="10515600" cy="1325563"/>
          </a:xfrm>
        </p:spPr>
        <p:txBody>
          <a:bodyPr/>
          <a:lstStyle/>
          <a:p>
            <a:pPr algn="ctr"/>
            <a:r>
              <a:rPr lang="en-US" sz="3600" b="1" dirty="0"/>
              <a:t>Roads to Resilience: Investments in Infrastructure</a:t>
            </a:r>
            <a:br>
              <a:rPr lang="en-US" sz="3600" b="1" dirty="0"/>
            </a:br>
            <a:endParaRPr lang="en-US" sz="3600" b="1" dirty="0"/>
          </a:p>
        </p:txBody>
      </p:sp>
      <p:sp>
        <p:nvSpPr>
          <p:cNvPr id="3" name="Content Placeholder 2">
            <a:extLst>
              <a:ext uri="{FF2B5EF4-FFF2-40B4-BE49-F238E27FC236}">
                <a16:creationId xmlns:a16="http://schemas.microsoft.com/office/drawing/2014/main" id="{9FC1E505-30D7-D149-A1C9-F6FBDE47A97E}"/>
              </a:ext>
            </a:extLst>
          </p:cNvPr>
          <p:cNvSpPr>
            <a:spLocks noGrp="1"/>
          </p:cNvSpPr>
          <p:nvPr>
            <p:ph sz="half" idx="1"/>
          </p:nvPr>
        </p:nvSpPr>
        <p:spPr>
          <a:xfrm>
            <a:off x="295275" y="1825625"/>
            <a:ext cx="5181600" cy="4351338"/>
          </a:xfrm>
        </p:spPr>
        <p:txBody>
          <a:bodyPr/>
          <a:lstStyle/>
          <a:p>
            <a:r>
              <a:rPr lang="en-US" dirty="0"/>
              <a:t>Steps to sustained water security</a:t>
            </a:r>
          </a:p>
          <a:p>
            <a:pPr lvl="1"/>
            <a:r>
              <a:rPr lang="en-US" dirty="0"/>
              <a:t>Effective monitoring and management of growing demand</a:t>
            </a:r>
          </a:p>
          <a:p>
            <a:pPr marL="457200" lvl="1" indent="0">
              <a:buNone/>
            </a:pPr>
            <a:endParaRPr lang="en-US" dirty="0"/>
          </a:p>
          <a:p>
            <a:pPr lvl="1"/>
            <a:r>
              <a:rPr lang="en-US" dirty="0"/>
              <a:t>Timely planning, implementation and operation of infrastructure investments</a:t>
            </a:r>
          </a:p>
          <a:p>
            <a:pPr lvl="1"/>
            <a:endParaRPr lang="en-US" dirty="0"/>
          </a:p>
          <a:p>
            <a:pPr lvl="1"/>
            <a:r>
              <a:rPr lang="en-US" dirty="0"/>
              <a:t>Improvement of water quality through effective monitoring and management</a:t>
            </a:r>
          </a:p>
        </p:txBody>
      </p:sp>
      <p:sp>
        <p:nvSpPr>
          <p:cNvPr id="133" name="Content Placeholder 2">
            <a:extLst>
              <a:ext uri="{FF2B5EF4-FFF2-40B4-BE49-F238E27FC236}">
                <a16:creationId xmlns:a16="http://schemas.microsoft.com/office/drawing/2014/main" id="{BB56723A-9013-0E4E-88C7-6602302BD7AF}"/>
              </a:ext>
            </a:extLst>
          </p:cNvPr>
          <p:cNvSpPr txBox="1">
            <a:spLocks/>
          </p:cNvSpPr>
          <p:nvPr/>
        </p:nvSpPr>
        <p:spPr>
          <a:xfrm>
            <a:off x="5629275" y="182245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Water Security Scenarios</a:t>
            </a:r>
          </a:p>
        </p:txBody>
      </p:sp>
      <p:pic>
        <p:nvPicPr>
          <p:cNvPr id="10" name="Picture 9">
            <a:extLst>
              <a:ext uri="{FF2B5EF4-FFF2-40B4-BE49-F238E27FC236}">
                <a16:creationId xmlns:a16="http://schemas.microsoft.com/office/drawing/2014/main" id="{21B3C782-76FE-CA46-8809-EB4D57A96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368" y="2453485"/>
            <a:ext cx="5588000" cy="3911600"/>
          </a:xfrm>
          <a:prstGeom prst="rect">
            <a:avLst/>
          </a:prstGeom>
        </p:spPr>
      </p:pic>
      <p:sp>
        <p:nvSpPr>
          <p:cNvPr id="4" name="Rectangle 3">
            <a:extLst>
              <a:ext uri="{FF2B5EF4-FFF2-40B4-BE49-F238E27FC236}">
                <a16:creationId xmlns:a16="http://schemas.microsoft.com/office/drawing/2014/main" id="{D9BBE0C0-2803-374F-8125-5C4983242D69}"/>
              </a:ext>
            </a:extLst>
          </p:cNvPr>
          <p:cNvSpPr/>
          <p:nvPr/>
        </p:nvSpPr>
        <p:spPr>
          <a:xfrm>
            <a:off x="1710813" y="6313270"/>
            <a:ext cx="9642839" cy="584775"/>
          </a:xfrm>
          <a:prstGeom prst="rect">
            <a:avLst/>
          </a:prstGeom>
        </p:spPr>
        <p:txBody>
          <a:bodyPr wrap="square">
            <a:spAutoFit/>
          </a:bodyPr>
          <a:lstStyle/>
          <a:p>
            <a:r>
              <a:rPr lang="en-US" sz="1600" dirty="0">
                <a:solidFill>
                  <a:srgbClr val="000000"/>
                </a:solidFill>
                <a:ea typeface="Arial Unicode MS" panose="020B0604020202020204" pitchFamily="34" charset="-128"/>
              </a:rPr>
              <a:t>Source: Grey, D. &amp; </a:t>
            </a:r>
            <a:r>
              <a:rPr lang="en-US" sz="1600" dirty="0" err="1">
                <a:solidFill>
                  <a:srgbClr val="000000"/>
                </a:solidFill>
                <a:ea typeface="Arial Unicode MS" panose="020B0604020202020204" pitchFamily="34" charset="-128"/>
              </a:rPr>
              <a:t>Sadoff</a:t>
            </a:r>
            <a:r>
              <a:rPr lang="en-US" sz="1600" dirty="0">
                <a:solidFill>
                  <a:srgbClr val="000000"/>
                </a:solidFill>
                <a:ea typeface="Arial Unicode MS" panose="020B0604020202020204" pitchFamily="34" charset="-128"/>
              </a:rPr>
              <a:t>, C., 2007. Sink or Swim? Water security for growth and development. </a:t>
            </a:r>
            <a:r>
              <a:rPr lang="en-US" sz="1600" i="1" dirty="0">
                <a:solidFill>
                  <a:srgbClr val="000000"/>
                </a:solidFill>
                <a:ea typeface="Arial Unicode MS" panose="020B0604020202020204" pitchFamily="34" charset="-128"/>
              </a:rPr>
              <a:t>Water Policy</a:t>
            </a:r>
            <a:r>
              <a:rPr lang="en-US" sz="1600" dirty="0">
                <a:solidFill>
                  <a:srgbClr val="000000"/>
                </a:solidFill>
                <a:ea typeface="Arial Unicode MS" panose="020B0604020202020204" pitchFamily="34" charset="-128"/>
              </a:rPr>
              <a:t>, 9(6), pp.545–571.</a:t>
            </a:r>
            <a:endParaRPr lang="en-US" sz="1600" dirty="0"/>
          </a:p>
        </p:txBody>
      </p:sp>
    </p:spTree>
    <p:extLst>
      <p:ext uri="{BB962C8B-B14F-4D97-AF65-F5344CB8AC3E}">
        <p14:creationId xmlns:p14="http://schemas.microsoft.com/office/powerpoint/2010/main" val="1322381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4085" y="2505075"/>
            <a:ext cx="3451303" cy="2346474"/>
          </a:xfrm>
          <a:prstGeom prst="rect">
            <a:avLst/>
          </a:prstGeom>
        </p:spPr>
      </p:pic>
      <p:sp>
        <p:nvSpPr>
          <p:cNvPr id="2" name="Title 1"/>
          <p:cNvSpPr>
            <a:spLocks noGrp="1"/>
          </p:cNvSpPr>
          <p:nvPr>
            <p:ph type="title"/>
          </p:nvPr>
        </p:nvSpPr>
        <p:spPr/>
        <p:txBody>
          <a:bodyPr/>
          <a:lstStyle/>
          <a:p>
            <a:r>
              <a:rPr lang="en-GB" dirty="0"/>
              <a:t>Water for Agriculture</a:t>
            </a:r>
            <a:endParaRPr lang="en-US" dirty="0"/>
          </a:p>
        </p:txBody>
      </p:sp>
      <p:sp>
        <p:nvSpPr>
          <p:cNvPr id="3" name="Text Placeholder 2"/>
          <p:cNvSpPr>
            <a:spLocks noGrp="1"/>
          </p:cNvSpPr>
          <p:nvPr>
            <p:ph type="body" idx="1"/>
          </p:nvPr>
        </p:nvSpPr>
        <p:spPr>
          <a:xfrm>
            <a:off x="1110082" y="2073991"/>
            <a:ext cx="2144043" cy="431084"/>
          </a:xfrm>
        </p:spPr>
        <p:txBody>
          <a:bodyPr/>
          <a:lstStyle/>
          <a:p>
            <a:r>
              <a:rPr lang="en-GB" dirty="0"/>
              <a:t>Flood Irrigation</a:t>
            </a:r>
            <a:endParaRPr lang="en-US" dirty="0"/>
          </a:p>
        </p:txBody>
      </p:sp>
      <p:sp>
        <p:nvSpPr>
          <p:cNvPr id="5" name="Text Placeholder 4"/>
          <p:cNvSpPr>
            <a:spLocks noGrp="1"/>
          </p:cNvSpPr>
          <p:nvPr>
            <p:ph type="body" sz="quarter" idx="3"/>
          </p:nvPr>
        </p:nvSpPr>
        <p:spPr>
          <a:xfrm>
            <a:off x="4704022" y="2073991"/>
            <a:ext cx="2602831" cy="419601"/>
          </a:xfrm>
        </p:spPr>
        <p:txBody>
          <a:bodyPr/>
          <a:lstStyle/>
          <a:p>
            <a:r>
              <a:rPr lang="en-GB" dirty="0"/>
              <a:t>Sprinkler Irrigation</a:t>
            </a:r>
            <a:endParaRPr lang="en-US" dirty="0"/>
          </a:p>
        </p:txBody>
      </p:sp>
      <p:pic>
        <p:nvPicPr>
          <p:cNvPr id="8194" name="Picture 2" descr="Image result for flood irrigatio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80692" y="2511459"/>
            <a:ext cx="3311069" cy="23653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p:cNvSpPr txBox="1">
            <a:spLocks/>
          </p:cNvSpPr>
          <p:nvPr/>
        </p:nvSpPr>
        <p:spPr>
          <a:xfrm>
            <a:off x="8443785" y="2073855"/>
            <a:ext cx="2602831" cy="419601"/>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Drip Irrigation</a:t>
            </a:r>
            <a:endParaRPr lang="en-US" dirty="0"/>
          </a:p>
        </p:txBody>
      </p:sp>
      <p:sp>
        <p:nvSpPr>
          <p:cNvPr id="7" name="TextBox 6"/>
          <p:cNvSpPr txBox="1"/>
          <p:nvPr/>
        </p:nvSpPr>
        <p:spPr>
          <a:xfrm>
            <a:off x="561474" y="5103674"/>
            <a:ext cx="2979783" cy="1754326"/>
          </a:xfrm>
          <a:prstGeom prst="rect">
            <a:avLst/>
          </a:prstGeom>
          <a:noFill/>
        </p:spPr>
        <p:txBody>
          <a:bodyPr wrap="square" rtlCol="0">
            <a:spAutoFit/>
          </a:bodyPr>
          <a:lstStyle/>
          <a:p>
            <a:pPr marL="285750" indent="-285750">
              <a:buFont typeface="Arial" panose="020B0604020202020204" pitchFamily="34" charset="0"/>
              <a:buChar char="•"/>
            </a:pPr>
            <a:r>
              <a:rPr lang="en-GB" dirty="0"/>
              <a:t>Low Cost</a:t>
            </a:r>
            <a:endParaRPr lang="en-US" dirty="0"/>
          </a:p>
          <a:p>
            <a:pPr marL="285750" indent="-285750">
              <a:buFont typeface="Arial" panose="020B0604020202020204" pitchFamily="34" charset="0"/>
              <a:buChar char="•"/>
            </a:pPr>
            <a:r>
              <a:rPr lang="en-GB" dirty="0"/>
              <a:t>High Evaporation Losses</a:t>
            </a:r>
          </a:p>
          <a:p>
            <a:pPr marL="285750" indent="-285750">
              <a:buFont typeface="Arial" panose="020B0604020202020204" pitchFamily="34" charset="0"/>
              <a:buChar char="•"/>
            </a:pPr>
            <a:r>
              <a:rPr lang="en-GB" dirty="0"/>
              <a:t>Low Maintenance</a:t>
            </a:r>
          </a:p>
          <a:p>
            <a:pPr marL="285750" indent="-285750">
              <a:buFont typeface="Arial" panose="020B0604020202020204" pitchFamily="34" charset="0"/>
              <a:buChar char="•"/>
            </a:pPr>
            <a:r>
              <a:rPr lang="en-GB" dirty="0"/>
              <a:t>High </a:t>
            </a:r>
            <a:r>
              <a:rPr lang="en-GB" dirty="0" err="1"/>
              <a:t>Labor</a:t>
            </a:r>
            <a:endParaRPr lang="en-GB" dirty="0"/>
          </a:p>
          <a:p>
            <a:pPr marL="285750" indent="-285750">
              <a:buFont typeface="Arial" panose="020B0604020202020204" pitchFamily="34" charset="0"/>
              <a:buChar char="•"/>
            </a:pPr>
            <a:r>
              <a:rPr lang="en-GB" dirty="0"/>
              <a:t>Low Efficiency</a:t>
            </a:r>
          </a:p>
          <a:p>
            <a:endParaRPr lang="en-GB" dirty="0"/>
          </a:p>
        </p:txBody>
      </p:sp>
      <p:sp>
        <p:nvSpPr>
          <p:cNvPr id="15" name="TextBox 14"/>
          <p:cNvSpPr txBox="1"/>
          <p:nvPr/>
        </p:nvSpPr>
        <p:spPr>
          <a:xfrm>
            <a:off x="4216158" y="5103674"/>
            <a:ext cx="3121536" cy="1754326"/>
          </a:xfrm>
          <a:prstGeom prst="rect">
            <a:avLst/>
          </a:prstGeom>
          <a:noFill/>
        </p:spPr>
        <p:txBody>
          <a:bodyPr wrap="square" rtlCol="0">
            <a:spAutoFit/>
          </a:bodyPr>
          <a:lstStyle/>
          <a:p>
            <a:pPr marL="285750" indent="-285750">
              <a:buFont typeface="Arial" panose="020B0604020202020204" pitchFamily="34" charset="0"/>
              <a:buChar char="•"/>
            </a:pPr>
            <a:r>
              <a:rPr lang="en-GB" dirty="0"/>
              <a:t>High Cost</a:t>
            </a:r>
            <a:endParaRPr lang="en-US" dirty="0"/>
          </a:p>
          <a:p>
            <a:pPr marL="285750" indent="-285750">
              <a:buFont typeface="Arial" panose="020B0604020202020204" pitchFamily="34" charset="0"/>
              <a:buChar char="•"/>
            </a:pPr>
            <a:r>
              <a:rPr lang="en-GB" dirty="0"/>
              <a:t>Medium Evaporation Losses</a:t>
            </a:r>
          </a:p>
          <a:p>
            <a:pPr marL="285750" indent="-285750">
              <a:buFont typeface="Arial" panose="020B0604020202020204" pitchFamily="34" charset="0"/>
              <a:buChar char="•"/>
            </a:pPr>
            <a:r>
              <a:rPr lang="en-GB" dirty="0"/>
              <a:t>High Maintenance</a:t>
            </a:r>
          </a:p>
          <a:p>
            <a:pPr marL="285750" indent="-285750">
              <a:buFont typeface="Arial" panose="020B0604020202020204" pitchFamily="34" charset="0"/>
              <a:buChar char="•"/>
            </a:pPr>
            <a:r>
              <a:rPr lang="en-GB" dirty="0"/>
              <a:t>Low </a:t>
            </a:r>
            <a:r>
              <a:rPr lang="en-GB" dirty="0" err="1"/>
              <a:t>Labor</a:t>
            </a:r>
            <a:endParaRPr lang="en-GB" dirty="0"/>
          </a:p>
          <a:p>
            <a:pPr marL="285750" indent="-285750">
              <a:buFont typeface="Arial" panose="020B0604020202020204" pitchFamily="34" charset="0"/>
              <a:buChar char="•"/>
            </a:pPr>
            <a:r>
              <a:rPr lang="en-GB" dirty="0"/>
              <a:t>Medium Efficiency</a:t>
            </a:r>
          </a:p>
          <a:p>
            <a:pPr marL="285750" indent="-285750">
              <a:buFont typeface="Arial" panose="020B0604020202020204" pitchFamily="34" charset="0"/>
              <a:buChar char="•"/>
            </a:pPr>
            <a:endParaRPr lang="en-GB" dirty="0"/>
          </a:p>
        </p:txBody>
      </p:sp>
      <p:sp>
        <p:nvSpPr>
          <p:cNvPr id="16" name="TextBox 15"/>
          <p:cNvSpPr txBox="1"/>
          <p:nvPr/>
        </p:nvSpPr>
        <p:spPr>
          <a:xfrm>
            <a:off x="8173492" y="5103674"/>
            <a:ext cx="2911603" cy="1754326"/>
          </a:xfrm>
          <a:prstGeom prst="rect">
            <a:avLst/>
          </a:prstGeom>
          <a:noFill/>
        </p:spPr>
        <p:txBody>
          <a:bodyPr wrap="square" rtlCol="0">
            <a:spAutoFit/>
          </a:bodyPr>
          <a:lstStyle/>
          <a:p>
            <a:pPr marL="285750" indent="-285750">
              <a:buFont typeface="Arial" panose="020B0604020202020204" pitchFamily="34" charset="0"/>
              <a:buChar char="•"/>
            </a:pPr>
            <a:r>
              <a:rPr lang="en-GB" dirty="0"/>
              <a:t>High Cost</a:t>
            </a:r>
            <a:endParaRPr lang="en-US" dirty="0"/>
          </a:p>
          <a:p>
            <a:pPr marL="285750" indent="-285750">
              <a:buFont typeface="Arial" panose="020B0604020202020204" pitchFamily="34" charset="0"/>
              <a:buChar char="•"/>
            </a:pPr>
            <a:r>
              <a:rPr lang="en-GB" dirty="0"/>
              <a:t>Low Evaporation Losses</a:t>
            </a:r>
          </a:p>
          <a:p>
            <a:pPr marL="285750" indent="-285750">
              <a:buFont typeface="Arial" panose="020B0604020202020204" pitchFamily="34" charset="0"/>
              <a:buChar char="•"/>
            </a:pPr>
            <a:r>
              <a:rPr lang="en-GB" dirty="0"/>
              <a:t>High Maintenance</a:t>
            </a:r>
          </a:p>
          <a:p>
            <a:pPr marL="285750" indent="-285750">
              <a:buFont typeface="Arial" panose="020B0604020202020204" pitchFamily="34" charset="0"/>
              <a:buChar char="•"/>
            </a:pPr>
            <a:r>
              <a:rPr lang="en-GB" dirty="0"/>
              <a:t>High </a:t>
            </a:r>
            <a:r>
              <a:rPr lang="en-GB" dirty="0" err="1"/>
              <a:t>Labor</a:t>
            </a:r>
            <a:endParaRPr lang="en-GB" dirty="0"/>
          </a:p>
          <a:p>
            <a:pPr marL="285750" indent="-285750">
              <a:buFont typeface="Arial" panose="020B0604020202020204" pitchFamily="34" charset="0"/>
              <a:buChar char="•"/>
            </a:pPr>
            <a:r>
              <a:rPr lang="en-GB" dirty="0"/>
              <a:t>High Efficiency</a:t>
            </a:r>
          </a:p>
          <a:p>
            <a:pPr marL="285750" indent="-285750">
              <a:buFont typeface="Arial" panose="020B0604020202020204" pitchFamily="34" charset="0"/>
              <a:buChar char="•"/>
            </a:pPr>
            <a:endParaRPr lang="en-GB" dirty="0"/>
          </a:p>
        </p:txBody>
      </p:sp>
      <p:sp>
        <p:nvSpPr>
          <p:cNvPr id="4" name="TextBox 3"/>
          <p:cNvSpPr txBox="1"/>
          <p:nvPr/>
        </p:nvSpPr>
        <p:spPr>
          <a:xfrm>
            <a:off x="580692" y="4451439"/>
            <a:ext cx="2616624" cy="400110"/>
          </a:xfrm>
          <a:prstGeom prst="rect">
            <a:avLst/>
          </a:prstGeom>
          <a:noFill/>
        </p:spPr>
        <p:txBody>
          <a:bodyPr wrap="square" rtlCol="0">
            <a:spAutoFit/>
          </a:bodyPr>
          <a:lstStyle/>
          <a:p>
            <a:r>
              <a:rPr lang="en-GB" sz="1000" dirty="0">
                <a:solidFill>
                  <a:schemeClr val="bg1"/>
                </a:solidFill>
              </a:rPr>
              <a:t>"Wheat Cultivation" (CC BY 2.0) by </a:t>
            </a:r>
            <a:r>
              <a:rPr lang="en-GB" sz="1000" dirty="0" err="1">
                <a:solidFill>
                  <a:schemeClr val="bg1"/>
                </a:solidFill>
              </a:rPr>
              <a:t>eutrophication&amp;hypoxia</a:t>
            </a:r>
            <a:endParaRPr lang="en-US" sz="1000"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307" y="2513673"/>
            <a:ext cx="3595231" cy="2329278"/>
          </a:xfrm>
          <a:prstGeom prst="rect">
            <a:avLst/>
          </a:prstGeom>
        </p:spPr>
      </p:pic>
      <p:sp>
        <p:nvSpPr>
          <p:cNvPr id="10" name="TextBox 9"/>
          <p:cNvSpPr txBox="1"/>
          <p:nvPr/>
        </p:nvSpPr>
        <p:spPr>
          <a:xfrm>
            <a:off x="7937211" y="4442841"/>
            <a:ext cx="3011181" cy="400110"/>
          </a:xfrm>
          <a:prstGeom prst="rect">
            <a:avLst/>
          </a:prstGeom>
          <a:noFill/>
        </p:spPr>
        <p:txBody>
          <a:bodyPr wrap="square" rtlCol="0">
            <a:spAutoFit/>
          </a:bodyPr>
          <a:lstStyle/>
          <a:p>
            <a:r>
              <a:rPr lang="en-US" sz="1000" dirty="0">
                <a:solidFill>
                  <a:schemeClr val="bg1"/>
                </a:solidFill>
              </a:rPr>
              <a:t>"La </a:t>
            </a:r>
            <a:r>
              <a:rPr lang="en-US" sz="1000" dirty="0" err="1">
                <a:solidFill>
                  <a:schemeClr val="bg1"/>
                </a:solidFill>
              </a:rPr>
              <a:t>huerta</a:t>
            </a:r>
            <a:r>
              <a:rPr lang="en-US" sz="1000" dirty="0">
                <a:solidFill>
                  <a:schemeClr val="bg1"/>
                </a:solidFill>
              </a:rPr>
              <a:t> </a:t>
            </a:r>
            <a:r>
              <a:rPr lang="en-US" sz="1000" dirty="0" err="1">
                <a:solidFill>
                  <a:schemeClr val="bg1"/>
                </a:solidFill>
              </a:rPr>
              <a:t>orgánica</a:t>
            </a:r>
            <a:r>
              <a:rPr lang="en-US" sz="1000" dirty="0">
                <a:solidFill>
                  <a:schemeClr val="bg1"/>
                </a:solidFill>
              </a:rPr>
              <a:t>" (CC BY 2.0) by Sustainable sanitation</a:t>
            </a:r>
          </a:p>
        </p:txBody>
      </p:sp>
      <p:sp>
        <p:nvSpPr>
          <p:cNvPr id="6" name="TextBox 5"/>
          <p:cNvSpPr txBox="1"/>
          <p:nvPr/>
        </p:nvSpPr>
        <p:spPr>
          <a:xfrm>
            <a:off x="4133434" y="4451439"/>
            <a:ext cx="3050616" cy="400110"/>
          </a:xfrm>
          <a:prstGeom prst="rect">
            <a:avLst/>
          </a:prstGeom>
          <a:noFill/>
        </p:spPr>
        <p:txBody>
          <a:bodyPr wrap="square" rtlCol="0">
            <a:spAutoFit/>
          </a:bodyPr>
          <a:lstStyle/>
          <a:p>
            <a:r>
              <a:rPr lang="en-GB" sz="1000" dirty="0">
                <a:solidFill>
                  <a:schemeClr val="bg1"/>
                </a:solidFill>
              </a:rPr>
              <a:t>"Spray irrigation of fields, mists, rows" </a:t>
            </a:r>
          </a:p>
          <a:p>
            <a:r>
              <a:rPr lang="en-GB" sz="1000" dirty="0">
                <a:solidFill>
                  <a:schemeClr val="bg1"/>
                </a:solidFill>
              </a:rPr>
              <a:t>(CC BY 2.0) by </a:t>
            </a:r>
            <a:r>
              <a:rPr lang="en-GB" sz="1000" dirty="0" err="1">
                <a:solidFill>
                  <a:schemeClr val="bg1"/>
                </a:solidFill>
              </a:rPr>
              <a:t>Wonderlane</a:t>
            </a:r>
            <a:endParaRPr lang="en-US" sz="1000" dirty="0">
              <a:solidFill>
                <a:schemeClr val="bg1"/>
              </a:solidFill>
            </a:endParaRPr>
          </a:p>
        </p:txBody>
      </p:sp>
    </p:spTree>
    <p:extLst>
      <p:ext uri="{BB962C8B-B14F-4D97-AF65-F5344CB8AC3E}">
        <p14:creationId xmlns:p14="http://schemas.microsoft.com/office/powerpoint/2010/main" val="411031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11" grpId="0"/>
      <p:bldP spid="7"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0BAF-907F-5C44-91FA-89F51DFB96B7}"/>
              </a:ext>
            </a:extLst>
          </p:cNvPr>
          <p:cNvSpPr>
            <a:spLocks noGrp="1"/>
          </p:cNvSpPr>
          <p:nvPr>
            <p:ph type="title"/>
          </p:nvPr>
        </p:nvSpPr>
        <p:spPr>
          <a:xfrm>
            <a:off x="482600" y="390527"/>
            <a:ext cx="10515600" cy="1325563"/>
          </a:xfrm>
        </p:spPr>
        <p:txBody>
          <a:bodyPr/>
          <a:lstStyle/>
          <a:p>
            <a:pPr algn="ctr"/>
            <a:r>
              <a:rPr lang="en-US" sz="3600" b="1" dirty="0"/>
              <a:t>Property Rights in Irrigation Systems </a:t>
            </a:r>
          </a:p>
        </p:txBody>
      </p:sp>
      <p:sp>
        <p:nvSpPr>
          <p:cNvPr id="3" name="Content Placeholder 2">
            <a:extLst>
              <a:ext uri="{FF2B5EF4-FFF2-40B4-BE49-F238E27FC236}">
                <a16:creationId xmlns:a16="http://schemas.microsoft.com/office/drawing/2014/main" id="{9FC1E505-30D7-D149-A1C9-F6FBDE47A97E}"/>
              </a:ext>
            </a:extLst>
          </p:cNvPr>
          <p:cNvSpPr>
            <a:spLocks noGrp="1"/>
          </p:cNvSpPr>
          <p:nvPr>
            <p:ph sz="half" idx="1"/>
          </p:nvPr>
        </p:nvSpPr>
        <p:spPr/>
        <p:txBody>
          <a:bodyPr/>
          <a:lstStyle/>
          <a:p>
            <a:r>
              <a:rPr lang="en-US" dirty="0"/>
              <a:t>Three reasons why property rights needed: </a:t>
            </a:r>
          </a:p>
          <a:p>
            <a:pPr lvl="1"/>
            <a:r>
              <a:rPr lang="en-US" sz="3200" dirty="0"/>
              <a:t>Authority</a:t>
            </a:r>
          </a:p>
          <a:p>
            <a:pPr lvl="1"/>
            <a:endParaRPr lang="en-US" sz="3200" dirty="0"/>
          </a:p>
          <a:p>
            <a:pPr lvl="1"/>
            <a:r>
              <a:rPr lang="en-US" sz="3200" dirty="0"/>
              <a:t>Incentives</a:t>
            </a:r>
          </a:p>
          <a:p>
            <a:pPr marL="457200" lvl="1" indent="0">
              <a:buNone/>
            </a:pPr>
            <a:endParaRPr lang="en-US" sz="3200" dirty="0"/>
          </a:p>
          <a:p>
            <a:pPr lvl="1"/>
            <a:r>
              <a:rPr lang="en-US" sz="3200" dirty="0"/>
              <a:t>Resources</a:t>
            </a:r>
          </a:p>
        </p:txBody>
      </p:sp>
      <p:pic>
        <p:nvPicPr>
          <p:cNvPr id="11265" name="Picture 1" descr="page2image3853728">
            <a:extLst>
              <a:ext uri="{FF2B5EF4-FFF2-40B4-BE49-F238E27FC236}">
                <a16:creationId xmlns:a16="http://schemas.microsoft.com/office/drawing/2014/main" id="{A137D3FE-06F3-5842-94ED-9AFE89BCF59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43525" y="1825625"/>
            <a:ext cx="6010275" cy="42410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B2F092-5C88-7E47-B5FF-3C16637F3DE7}"/>
              </a:ext>
            </a:extLst>
          </p:cNvPr>
          <p:cNvSpPr/>
          <p:nvPr/>
        </p:nvSpPr>
        <p:spPr>
          <a:xfrm>
            <a:off x="125413" y="6176222"/>
            <a:ext cx="7804150" cy="584775"/>
          </a:xfrm>
          <a:prstGeom prst="rect">
            <a:avLst/>
          </a:prstGeom>
        </p:spPr>
        <p:txBody>
          <a:bodyPr wrap="square">
            <a:spAutoFit/>
          </a:bodyPr>
          <a:lstStyle/>
          <a:p>
            <a:r>
              <a:rPr lang="en-US" sz="1600" b="1" dirty="0">
                <a:solidFill>
                  <a:srgbClr val="000000"/>
                </a:solidFill>
                <a:latin typeface="+mj-lt"/>
                <a:ea typeface="Arial Unicode MS" panose="020B0604020202020204" pitchFamily="34" charset="-128"/>
              </a:rPr>
              <a:t>Source: </a:t>
            </a:r>
            <a:r>
              <a:rPr lang="en-US" sz="1600" dirty="0" err="1">
                <a:solidFill>
                  <a:srgbClr val="000000"/>
                </a:solidFill>
                <a:latin typeface="+mj-lt"/>
                <a:ea typeface="Arial Unicode MS" panose="020B0604020202020204" pitchFamily="34" charset="-128"/>
              </a:rPr>
              <a:t>Meinzen</a:t>
            </a:r>
            <a:r>
              <a:rPr lang="en-US" sz="1600" dirty="0">
                <a:solidFill>
                  <a:srgbClr val="000000"/>
                </a:solidFill>
                <a:latin typeface="+mj-lt"/>
                <a:ea typeface="Arial Unicode MS" panose="020B0604020202020204" pitchFamily="34" charset="-128"/>
              </a:rPr>
              <a:t>-Dick, R., 2014. Property rights and sustainable irrigation: A developing country perspective. </a:t>
            </a:r>
            <a:r>
              <a:rPr lang="en-US" sz="1600" i="1" dirty="0">
                <a:solidFill>
                  <a:srgbClr val="000000"/>
                </a:solidFill>
                <a:latin typeface="+mj-lt"/>
                <a:ea typeface="Arial Unicode MS" panose="020B0604020202020204" pitchFamily="34" charset="-128"/>
              </a:rPr>
              <a:t>Agricultural Water Management</a:t>
            </a:r>
            <a:r>
              <a:rPr lang="en-US" sz="1600" dirty="0">
                <a:solidFill>
                  <a:srgbClr val="000000"/>
                </a:solidFill>
                <a:latin typeface="+mj-lt"/>
                <a:ea typeface="Arial Unicode MS" panose="020B0604020202020204" pitchFamily="34" charset="-128"/>
              </a:rPr>
              <a:t>, 145, pp.23–31.</a:t>
            </a:r>
            <a:endParaRPr lang="en-US" sz="1600" dirty="0">
              <a:latin typeface="+mj-lt"/>
            </a:endParaRPr>
          </a:p>
        </p:txBody>
      </p:sp>
    </p:spTree>
    <p:extLst>
      <p:ext uri="{BB962C8B-B14F-4D97-AF65-F5344CB8AC3E}">
        <p14:creationId xmlns:p14="http://schemas.microsoft.com/office/powerpoint/2010/main" val="1335409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0BAF-907F-5C44-91FA-89F51DFB96B7}"/>
              </a:ext>
            </a:extLst>
          </p:cNvPr>
          <p:cNvSpPr>
            <a:spLocks noGrp="1"/>
          </p:cNvSpPr>
          <p:nvPr>
            <p:ph type="title"/>
          </p:nvPr>
        </p:nvSpPr>
        <p:spPr>
          <a:xfrm>
            <a:off x="127000" y="500062"/>
            <a:ext cx="10515600" cy="1325563"/>
          </a:xfrm>
        </p:spPr>
        <p:txBody>
          <a:bodyPr/>
          <a:lstStyle/>
          <a:p>
            <a:pPr algn="ctr"/>
            <a:r>
              <a:rPr lang="en-US" sz="2800" b="1" dirty="0"/>
              <a:t>Four Steps towards Sustainable Development of </a:t>
            </a:r>
            <a:br>
              <a:rPr lang="en-US" sz="2800" b="1" dirty="0"/>
            </a:br>
            <a:r>
              <a:rPr lang="en-US" sz="2800" b="1" dirty="0"/>
              <a:t>Water Resources</a:t>
            </a:r>
          </a:p>
        </p:txBody>
      </p:sp>
      <p:sp>
        <p:nvSpPr>
          <p:cNvPr id="3" name="Content Placeholder 2">
            <a:extLst>
              <a:ext uri="{FF2B5EF4-FFF2-40B4-BE49-F238E27FC236}">
                <a16:creationId xmlns:a16="http://schemas.microsoft.com/office/drawing/2014/main" id="{9FC1E505-30D7-D149-A1C9-F6FBDE47A97E}"/>
              </a:ext>
            </a:extLst>
          </p:cNvPr>
          <p:cNvSpPr>
            <a:spLocks noGrp="1"/>
          </p:cNvSpPr>
          <p:nvPr>
            <p:ph sz="half" idx="1"/>
          </p:nvPr>
        </p:nvSpPr>
        <p:spPr>
          <a:xfrm>
            <a:off x="838199" y="1825625"/>
            <a:ext cx="10748964" cy="4351338"/>
          </a:xfrm>
        </p:spPr>
        <p:txBody>
          <a:bodyPr/>
          <a:lstStyle/>
          <a:p>
            <a:r>
              <a:rPr lang="en-US" sz="3200" b="1" dirty="0"/>
              <a:t>Measurement</a:t>
            </a:r>
            <a:r>
              <a:rPr lang="en-US" sz="3200" dirty="0"/>
              <a:t>: gather information on watershed status, flood risk data, scenarios.</a:t>
            </a:r>
          </a:p>
          <a:p>
            <a:r>
              <a:rPr lang="en-US" sz="3200" b="1" dirty="0"/>
              <a:t>Valuation</a:t>
            </a:r>
            <a:r>
              <a:rPr lang="en-US" sz="3200" dirty="0"/>
              <a:t>: Multiple values, and multiple ways of valuing them.</a:t>
            </a:r>
          </a:p>
          <a:p>
            <a:r>
              <a:rPr lang="en-US" sz="3200" b="1" dirty="0"/>
              <a:t>Decision-making</a:t>
            </a:r>
            <a:r>
              <a:rPr lang="en-US" sz="3200" dirty="0"/>
              <a:t>: Reconciling values, resolving trade-offs.  </a:t>
            </a:r>
          </a:p>
          <a:p>
            <a:r>
              <a:rPr lang="en-US" sz="3200" b="1" dirty="0"/>
              <a:t>Governance</a:t>
            </a:r>
            <a:r>
              <a:rPr lang="en-US" sz="3200" dirty="0"/>
              <a:t>: Building institutional capacity at multiple-scales</a:t>
            </a:r>
          </a:p>
          <a:p>
            <a:r>
              <a:rPr lang="en-US" sz="3200" dirty="0"/>
              <a:t>Just, Allocative, and Dynamically Efficient Water Management Policies: JADE</a:t>
            </a:r>
          </a:p>
          <a:p>
            <a:endParaRPr lang="en-US" dirty="0"/>
          </a:p>
        </p:txBody>
      </p:sp>
      <p:sp>
        <p:nvSpPr>
          <p:cNvPr id="5" name="Rectangle 4">
            <a:extLst>
              <a:ext uri="{FF2B5EF4-FFF2-40B4-BE49-F238E27FC236}">
                <a16:creationId xmlns:a16="http://schemas.microsoft.com/office/drawing/2014/main" id="{6E26E9CE-1761-D84A-B21F-7FDBE3AE6F12}"/>
              </a:ext>
            </a:extLst>
          </p:cNvPr>
          <p:cNvSpPr/>
          <p:nvPr/>
        </p:nvSpPr>
        <p:spPr>
          <a:xfrm>
            <a:off x="127000" y="6176963"/>
            <a:ext cx="11117262" cy="584775"/>
          </a:xfrm>
          <a:prstGeom prst="rect">
            <a:avLst/>
          </a:prstGeom>
        </p:spPr>
        <p:txBody>
          <a:bodyPr wrap="square">
            <a:spAutoFit/>
          </a:bodyPr>
          <a:lstStyle/>
          <a:p>
            <a:r>
              <a:rPr lang="en-US" sz="1600" b="1" dirty="0">
                <a:solidFill>
                  <a:srgbClr val="000000"/>
                </a:solidFill>
                <a:latin typeface="Arial Unicode MS" panose="020B0604020202020204" pitchFamily="34" charset="-128"/>
                <a:ea typeface="Arial Unicode MS" panose="020B0604020202020204" pitchFamily="34" charset="-128"/>
              </a:rPr>
              <a:t>Source</a:t>
            </a:r>
            <a:r>
              <a:rPr lang="en-US" sz="1600" dirty="0">
                <a:solidFill>
                  <a:srgbClr val="000000"/>
                </a:solidFill>
                <a:latin typeface="Arial Unicode MS" panose="020B0604020202020204" pitchFamily="34" charset="-128"/>
                <a:ea typeface="Arial Unicode MS" panose="020B0604020202020204" pitchFamily="34" charset="-128"/>
              </a:rPr>
              <a:t>: Garrick, D.E. et al., 2017. Valuing water for sustainable development. </a:t>
            </a:r>
            <a:r>
              <a:rPr lang="en-US" sz="1600" i="1" dirty="0">
                <a:solidFill>
                  <a:srgbClr val="000000"/>
                </a:solidFill>
                <a:latin typeface="Arial Unicode MS" panose="020B0604020202020204" pitchFamily="34" charset="-128"/>
                <a:ea typeface="Arial Unicode MS" panose="020B0604020202020204" pitchFamily="34" charset="-128"/>
              </a:rPr>
              <a:t>Science (New York, N.Y.)</a:t>
            </a:r>
            <a:r>
              <a:rPr lang="en-US" sz="1600" dirty="0">
                <a:solidFill>
                  <a:srgbClr val="000000"/>
                </a:solidFill>
                <a:latin typeface="Arial Unicode MS" panose="020B0604020202020204" pitchFamily="34" charset="-128"/>
                <a:ea typeface="Arial Unicode MS" panose="020B0604020202020204" pitchFamily="34" charset="-128"/>
              </a:rPr>
              <a:t>, 358(6366), pp.1003–1005.</a:t>
            </a:r>
            <a:endParaRPr lang="en-US" sz="1600" dirty="0"/>
          </a:p>
        </p:txBody>
      </p:sp>
    </p:spTree>
    <p:extLst>
      <p:ext uri="{BB962C8B-B14F-4D97-AF65-F5344CB8AC3E}">
        <p14:creationId xmlns:p14="http://schemas.microsoft.com/office/powerpoint/2010/main" val="108810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3666-9A7E-B94C-AA9F-2E481EF46A05}"/>
              </a:ext>
            </a:extLst>
          </p:cNvPr>
          <p:cNvSpPr>
            <a:spLocks noGrp="1"/>
          </p:cNvSpPr>
          <p:nvPr>
            <p:ph type="title"/>
          </p:nvPr>
        </p:nvSpPr>
        <p:spPr>
          <a:xfrm>
            <a:off x="0" y="468365"/>
            <a:ext cx="10515600" cy="1325563"/>
          </a:xfrm>
        </p:spPr>
        <p:txBody>
          <a:bodyPr/>
          <a:lstStyle/>
          <a:p>
            <a:pPr algn="ctr"/>
            <a:r>
              <a:rPr lang="en-US" sz="2800" b="1" dirty="0"/>
              <a:t>Water-Energy Food Nexus in Myanmar – A Way Forward</a:t>
            </a:r>
          </a:p>
        </p:txBody>
      </p:sp>
      <p:sp>
        <p:nvSpPr>
          <p:cNvPr id="3" name="Text Placeholder 2">
            <a:extLst>
              <a:ext uri="{FF2B5EF4-FFF2-40B4-BE49-F238E27FC236}">
                <a16:creationId xmlns:a16="http://schemas.microsoft.com/office/drawing/2014/main" id="{F447F480-8F36-F94C-94F9-73319B7F57DD}"/>
              </a:ext>
            </a:extLst>
          </p:cNvPr>
          <p:cNvSpPr>
            <a:spLocks noGrp="1"/>
          </p:cNvSpPr>
          <p:nvPr>
            <p:ph type="body" idx="1"/>
          </p:nvPr>
        </p:nvSpPr>
        <p:spPr>
          <a:xfrm>
            <a:off x="839789" y="1223963"/>
            <a:ext cx="5157787" cy="823912"/>
          </a:xfrm>
        </p:spPr>
        <p:txBody>
          <a:bodyPr/>
          <a:lstStyle/>
          <a:p>
            <a:r>
              <a:rPr lang="en-US" dirty="0"/>
              <a:t>Examples of Challenges</a:t>
            </a:r>
          </a:p>
        </p:txBody>
      </p:sp>
      <p:sp>
        <p:nvSpPr>
          <p:cNvPr id="4" name="Content Placeholder 3">
            <a:extLst>
              <a:ext uri="{FF2B5EF4-FFF2-40B4-BE49-F238E27FC236}">
                <a16:creationId xmlns:a16="http://schemas.microsoft.com/office/drawing/2014/main" id="{924DBC66-ACB0-3845-860A-06C9B03DC25B}"/>
              </a:ext>
            </a:extLst>
          </p:cNvPr>
          <p:cNvSpPr>
            <a:spLocks noGrp="1"/>
          </p:cNvSpPr>
          <p:nvPr>
            <p:ph sz="half" idx="2"/>
          </p:nvPr>
        </p:nvSpPr>
        <p:spPr>
          <a:xfrm>
            <a:off x="839789" y="2033127"/>
            <a:ext cx="5157787" cy="3684588"/>
          </a:xfrm>
        </p:spPr>
        <p:txBody>
          <a:bodyPr/>
          <a:lstStyle/>
          <a:p>
            <a:r>
              <a:rPr lang="en-US" sz="2400" dirty="0"/>
              <a:t>Status of subsistence farmers and resource security (rubber plantations) </a:t>
            </a:r>
          </a:p>
          <a:p>
            <a:r>
              <a:rPr lang="en-US" sz="2400" dirty="0"/>
              <a:t>Conflict and unrest in border areas </a:t>
            </a:r>
          </a:p>
          <a:p>
            <a:r>
              <a:rPr lang="en-US" sz="2400" dirty="0" err="1"/>
              <a:t>Env</a:t>
            </a:r>
            <a:r>
              <a:rPr lang="en-US" sz="2400" dirty="0"/>
              <a:t>., social, political impacts of hydropower projects</a:t>
            </a:r>
          </a:p>
          <a:p>
            <a:r>
              <a:rPr lang="en-US" sz="2400" dirty="0"/>
              <a:t>Biodiversity, ecological and livelihoods challenges </a:t>
            </a:r>
          </a:p>
        </p:txBody>
      </p:sp>
      <p:sp>
        <p:nvSpPr>
          <p:cNvPr id="5" name="Text Placeholder 4">
            <a:extLst>
              <a:ext uri="{FF2B5EF4-FFF2-40B4-BE49-F238E27FC236}">
                <a16:creationId xmlns:a16="http://schemas.microsoft.com/office/drawing/2014/main" id="{9A3E9808-9893-FF4B-97B4-E8817EAB35DF}"/>
              </a:ext>
            </a:extLst>
          </p:cNvPr>
          <p:cNvSpPr>
            <a:spLocks noGrp="1"/>
          </p:cNvSpPr>
          <p:nvPr>
            <p:ph type="body" sz="quarter" idx="3"/>
          </p:nvPr>
        </p:nvSpPr>
        <p:spPr>
          <a:xfrm>
            <a:off x="6157453" y="1209215"/>
            <a:ext cx="5183188" cy="823912"/>
          </a:xfrm>
        </p:spPr>
        <p:txBody>
          <a:bodyPr/>
          <a:lstStyle/>
          <a:p>
            <a:r>
              <a:rPr lang="en-US" dirty="0"/>
              <a:t>Potential approaches to resolve </a:t>
            </a:r>
          </a:p>
        </p:txBody>
      </p:sp>
      <p:sp>
        <p:nvSpPr>
          <p:cNvPr id="6" name="Content Placeholder 5">
            <a:extLst>
              <a:ext uri="{FF2B5EF4-FFF2-40B4-BE49-F238E27FC236}">
                <a16:creationId xmlns:a16="http://schemas.microsoft.com/office/drawing/2014/main" id="{58351E6B-F7DC-3D4A-8A64-94718D84B1FA}"/>
              </a:ext>
            </a:extLst>
          </p:cNvPr>
          <p:cNvSpPr>
            <a:spLocks noGrp="1"/>
          </p:cNvSpPr>
          <p:nvPr>
            <p:ph sz="quarter" idx="4"/>
          </p:nvPr>
        </p:nvSpPr>
        <p:spPr>
          <a:xfrm>
            <a:off x="6172201" y="1974133"/>
            <a:ext cx="5183188" cy="3684588"/>
          </a:xfrm>
        </p:spPr>
        <p:txBody>
          <a:bodyPr/>
          <a:lstStyle/>
          <a:p>
            <a:r>
              <a:rPr lang="en-US" sz="2400" dirty="0"/>
              <a:t>Strengthen institutional effectiveness</a:t>
            </a:r>
          </a:p>
          <a:p>
            <a:r>
              <a:rPr lang="en-US" sz="2400" dirty="0"/>
              <a:t>Review linkage &amp; coordination mechanisms in and within agencies related to rural development, agriculture, irrigation, hydropower, environmental protection</a:t>
            </a:r>
          </a:p>
          <a:p>
            <a:r>
              <a:rPr lang="en-US" sz="2400" dirty="0"/>
              <a:t>Leverage the institutional linkages</a:t>
            </a:r>
          </a:p>
          <a:p>
            <a:r>
              <a:rPr lang="en-US" sz="2400" dirty="0"/>
              <a:t>How can JADE be applied in Myanmar? </a:t>
            </a:r>
          </a:p>
          <a:p>
            <a:endParaRPr lang="en-US" sz="2400" dirty="0"/>
          </a:p>
        </p:txBody>
      </p:sp>
      <p:sp>
        <p:nvSpPr>
          <p:cNvPr id="7" name="Rectangle 6">
            <a:extLst>
              <a:ext uri="{FF2B5EF4-FFF2-40B4-BE49-F238E27FC236}">
                <a16:creationId xmlns:a16="http://schemas.microsoft.com/office/drawing/2014/main" id="{5CD176FB-4353-334D-822B-491426A835FD}"/>
              </a:ext>
            </a:extLst>
          </p:cNvPr>
          <p:cNvSpPr/>
          <p:nvPr/>
        </p:nvSpPr>
        <p:spPr>
          <a:xfrm>
            <a:off x="370682" y="6100473"/>
            <a:ext cx="10144918" cy="646331"/>
          </a:xfrm>
          <a:prstGeom prst="rect">
            <a:avLst/>
          </a:prstGeom>
        </p:spPr>
        <p:txBody>
          <a:bodyPr wrap="square">
            <a:spAutoFit/>
          </a:bodyPr>
          <a:lstStyle/>
          <a:p>
            <a:r>
              <a:rPr lang="en-US" b="1" dirty="0">
                <a:solidFill>
                  <a:srgbClr val="000000"/>
                </a:solidFill>
                <a:ea typeface="Arial Unicode MS" panose="020B0604020202020204" pitchFamily="34" charset="-128"/>
              </a:rPr>
              <a:t>Source</a:t>
            </a:r>
            <a:r>
              <a:rPr lang="en-US" dirty="0">
                <a:solidFill>
                  <a:srgbClr val="000000"/>
                </a:solidFill>
                <a:ea typeface="Arial Unicode MS" panose="020B0604020202020204" pitchFamily="34" charset="-128"/>
              </a:rPr>
              <a:t>: </a:t>
            </a:r>
            <a:r>
              <a:rPr lang="en-US" dirty="0" err="1"/>
              <a:t>Kattelus</a:t>
            </a:r>
            <a:r>
              <a:rPr lang="en-US" dirty="0"/>
              <a:t>, M., </a:t>
            </a:r>
            <a:r>
              <a:rPr lang="en-US" dirty="0" err="1"/>
              <a:t>Rahaman</a:t>
            </a:r>
            <a:r>
              <a:rPr lang="en-US" dirty="0"/>
              <a:t>, M.M. &amp; </a:t>
            </a:r>
            <a:r>
              <a:rPr lang="en-US" dirty="0" err="1"/>
              <a:t>Varis</a:t>
            </a:r>
            <a:r>
              <a:rPr lang="en-US" dirty="0"/>
              <a:t>, O., 2014. Myanmar under reform: Emerging pressures on water, energy and food security. </a:t>
            </a:r>
            <a:r>
              <a:rPr lang="en-US" i="1" dirty="0"/>
              <a:t>Natural Resources Forum</a:t>
            </a:r>
            <a:r>
              <a:rPr lang="en-US" dirty="0"/>
              <a:t>, 38(2), pp.85–98.</a:t>
            </a:r>
          </a:p>
        </p:txBody>
      </p:sp>
    </p:spTree>
    <p:extLst>
      <p:ext uri="{BB962C8B-B14F-4D97-AF65-F5344CB8AC3E}">
        <p14:creationId xmlns:p14="http://schemas.microsoft.com/office/powerpoint/2010/main" val="352619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sz="half" idx="2"/>
          </p:nvPr>
        </p:nvSpPr>
        <p:spPr>
          <a:xfrm>
            <a:off x="4572000" y="4267200"/>
            <a:ext cx="3429000" cy="533400"/>
          </a:xfrm>
        </p:spPr>
        <p:txBody>
          <a:bodyPr>
            <a:noAutofit/>
          </a:bodyPr>
          <a:lstStyle/>
          <a:p>
            <a:r>
              <a:rPr lang="en-US" sz="1800" dirty="0">
                <a:hlinkClick r:id="rId3"/>
              </a:rPr>
              <a:t>Ranu.Sinha@some.ox.ac.uk</a:t>
            </a:r>
          </a:p>
          <a:p>
            <a:r>
              <a:rPr lang="en-US" sz="1800" dirty="0"/>
              <a:t>http://waterbalance.org</a:t>
            </a:r>
          </a:p>
          <a:p>
            <a:endParaRPr lang="en-US" sz="1800" dirty="0"/>
          </a:p>
        </p:txBody>
      </p:sp>
      <p:sp>
        <p:nvSpPr>
          <p:cNvPr id="5" name="Title 4"/>
          <p:cNvSpPr>
            <a:spLocks noGrp="1"/>
          </p:cNvSpPr>
          <p:nvPr>
            <p:ph type="title"/>
          </p:nvPr>
        </p:nvSpPr>
        <p:spPr>
          <a:xfrm>
            <a:off x="3505200" y="3048000"/>
            <a:ext cx="5181600" cy="685800"/>
          </a:xfrm>
        </p:spPr>
        <p:txBody>
          <a:bodyPr>
            <a:normAutofit fontScale="90000"/>
          </a:bodyPr>
          <a:lstStyle/>
          <a:p>
            <a:pPr algn="ctr"/>
            <a:r>
              <a:rPr lang="en-US" dirty="0"/>
              <a:t>Questions? Comments?</a:t>
            </a:r>
          </a:p>
        </p:txBody>
      </p:sp>
      <p:pic>
        <p:nvPicPr>
          <p:cNvPr id="6" name="Picture 5" descr="Oxford - Rectangle Brand - positive"/>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16193"/>
            <a:ext cx="2819400" cy="823509"/>
          </a:xfrm>
          <a:prstGeom prst="rect">
            <a:avLst/>
          </a:prstGeom>
          <a:noFill/>
          <a:ln>
            <a:noFill/>
          </a:ln>
        </p:spPr>
      </p:pic>
    </p:spTree>
    <p:extLst>
      <p:ext uri="{BB962C8B-B14F-4D97-AF65-F5344CB8AC3E}">
        <p14:creationId xmlns:p14="http://schemas.microsoft.com/office/powerpoint/2010/main" val="3721178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6B7D-B7CB-EF41-9A3F-14E137B7D500}"/>
              </a:ext>
            </a:extLst>
          </p:cNvPr>
          <p:cNvSpPr>
            <a:spLocks noGrp="1"/>
          </p:cNvSpPr>
          <p:nvPr>
            <p:ph type="title"/>
          </p:nvPr>
        </p:nvSpPr>
        <p:spPr/>
        <p:txBody>
          <a:bodyPr/>
          <a:lstStyle/>
          <a:p>
            <a:r>
              <a:rPr lang="en-US" b="1" dirty="0"/>
              <a:t>Theory</a:t>
            </a:r>
          </a:p>
        </p:txBody>
      </p:sp>
      <p:sp>
        <p:nvSpPr>
          <p:cNvPr id="3" name="Text Placeholder 2">
            <a:extLst>
              <a:ext uri="{FF2B5EF4-FFF2-40B4-BE49-F238E27FC236}">
                <a16:creationId xmlns:a16="http://schemas.microsoft.com/office/drawing/2014/main" id="{3F0A5792-288F-FF4A-8AB5-643709AAEE1A}"/>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4285D20-E400-ED43-978A-653070FE3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711" y="1284595"/>
            <a:ext cx="6449960" cy="4950088"/>
          </a:xfrm>
          <a:prstGeom prst="rect">
            <a:avLst/>
          </a:prstGeom>
        </p:spPr>
      </p:pic>
    </p:spTree>
    <p:extLst>
      <p:ext uri="{BB962C8B-B14F-4D97-AF65-F5344CB8AC3E}">
        <p14:creationId xmlns:p14="http://schemas.microsoft.com/office/powerpoint/2010/main" val="3902827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FED0FE-9D5A-8D4A-912E-E5BD7628BF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900" y="445294"/>
            <a:ext cx="3810000" cy="1624806"/>
          </a:xfrm>
        </p:spPr>
      </p:pic>
      <p:sp>
        <p:nvSpPr>
          <p:cNvPr id="3" name="TextBox 2">
            <a:extLst>
              <a:ext uri="{FF2B5EF4-FFF2-40B4-BE49-F238E27FC236}">
                <a16:creationId xmlns:a16="http://schemas.microsoft.com/office/drawing/2014/main" id="{96A7BF00-E458-7E4A-82EE-0904686548DD}"/>
              </a:ext>
            </a:extLst>
          </p:cNvPr>
          <p:cNvSpPr txBox="1"/>
          <p:nvPr/>
        </p:nvSpPr>
        <p:spPr>
          <a:xfrm>
            <a:off x="4292600" y="635000"/>
            <a:ext cx="5118100" cy="523220"/>
          </a:xfrm>
          <a:prstGeom prst="rect">
            <a:avLst/>
          </a:prstGeom>
          <a:noFill/>
        </p:spPr>
        <p:txBody>
          <a:bodyPr wrap="square" rtlCol="0">
            <a:spAutoFit/>
          </a:bodyPr>
          <a:lstStyle/>
          <a:p>
            <a:pPr algn="ctr"/>
            <a:r>
              <a:rPr lang="en-US" sz="2800" b="1" dirty="0"/>
              <a:t>The Hydraulic Empire </a:t>
            </a:r>
          </a:p>
        </p:txBody>
      </p:sp>
      <p:sp>
        <p:nvSpPr>
          <p:cNvPr id="6" name="Rectangle 5">
            <a:extLst>
              <a:ext uri="{FF2B5EF4-FFF2-40B4-BE49-F238E27FC236}">
                <a16:creationId xmlns:a16="http://schemas.microsoft.com/office/drawing/2014/main" id="{31D2AE09-FA9E-8241-9952-EB4C99CE1810}"/>
              </a:ext>
            </a:extLst>
          </p:cNvPr>
          <p:cNvSpPr/>
          <p:nvPr/>
        </p:nvSpPr>
        <p:spPr>
          <a:xfrm>
            <a:off x="596900" y="2244636"/>
            <a:ext cx="10921590" cy="7879080"/>
          </a:xfrm>
          <a:prstGeom prst="rect">
            <a:avLst/>
          </a:prstGeom>
        </p:spPr>
        <p:txBody>
          <a:bodyPr wrap="square">
            <a:spAutoFit/>
          </a:bodyPr>
          <a:lstStyle/>
          <a:p>
            <a:pPr marL="285750" indent="-285750">
              <a:buFont typeface="Arial" panose="020B0604020202020204" pitchFamily="34" charset="0"/>
              <a:buChar char="•"/>
            </a:pPr>
            <a:r>
              <a:rPr lang="en-US" sz="2000" b="1" dirty="0">
                <a:solidFill>
                  <a:srgbClr val="000000"/>
                </a:solidFill>
                <a:latin typeface="-webkit-standard"/>
              </a:rPr>
              <a:t>Hydraulic Civilizations</a:t>
            </a:r>
            <a:r>
              <a:rPr lang="en-US" sz="2000" dirty="0">
                <a:solidFill>
                  <a:srgbClr val="000000"/>
                </a:solidFill>
                <a:latin typeface="-webkit-standard"/>
              </a:rPr>
              <a:t>: Civilizations whose agriculture was dependent upon large-scale waterworks for irrigation and flood control (</a:t>
            </a:r>
            <a:r>
              <a:rPr lang="en-US" sz="2000" dirty="0" err="1">
                <a:solidFill>
                  <a:srgbClr val="000000"/>
                </a:solidFill>
                <a:latin typeface="-webkit-standard"/>
              </a:rPr>
              <a:t>Wittfogel</a:t>
            </a:r>
            <a:r>
              <a:rPr lang="en-US" sz="2000" dirty="0">
                <a:solidFill>
                  <a:srgbClr val="000000"/>
                </a:solidFill>
                <a:latin typeface="-webkit-standard"/>
              </a:rPr>
              <a:t>, 1957) </a:t>
            </a:r>
          </a:p>
          <a:p>
            <a:endParaRPr lang="en-US" sz="2000" dirty="0">
              <a:solidFill>
                <a:srgbClr val="000000"/>
              </a:solidFill>
              <a:latin typeface="-webkit-standard"/>
            </a:endParaRPr>
          </a:p>
          <a:p>
            <a:pPr marL="285750" indent="-285750">
              <a:buFont typeface="Arial" panose="020B0604020202020204" pitchFamily="34" charset="0"/>
              <a:buChar char="•"/>
            </a:pPr>
            <a:r>
              <a:rPr lang="en-US" sz="2000" dirty="0">
                <a:solidFill>
                  <a:srgbClr val="000000"/>
                </a:solidFill>
                <a:latin typeface="-webkit-standard"/>
              </a:rPr>
              <a:t>Development of irrigation infrastructure in Mesopotamia &amp; Egypt: use of mass labor, organizational hierarchy, government control to distribute water</a:t>
            </a:r>
          </a:p>
          <a:p>
            <a:endParaRPr lang="en-US" sz="2000" dirty="0">
              <a:solidFill>
                <a:srgbClr val="000000"/>
              </a:solidFill>
              <a:latin typeface="-webkit-standard"/>
            </a:endParaRPr>
          </a:p>
          <a:p>
            <a:pPr marL="285750" indent="-285750">
              <a:buFont typeface="Arial" panose="020B0604020202020204" pitchFamily="34" charset="0"/>
              <a:buChar char="•"/>
            </a:pPr>
            <a:r>
              <a:rPr lang="en-US" sz="2000" dirty="0">
                <a:solidFill>
                  <a:srgbClr val="000000"/>
                </a:solidFill>
                <a:latin typeface="-webkit-standard"/>
              </a:rPr>
              <a:t>First general theory  - development of ancient civilizations &amp; institution of government established</a:t>
            </a:r>
          </a:p>
          <a:p>
            <a:endParaRPr lang="en-US" sz="2000" dirty="0">
              <a:solidFill>
                <a:srgbClr val="000000"/>
              </a:solidFill>
              <a:latin typeface="-webkit-standard"/>
            </a:endParaRPr>
          </a:p>
          <a:p>
            <a:pPr marL="285750" indent="-285750">
              <a:buFont typeface="Arial" panose="020B0604020202020204" pitchFamily="34" charset="0"/>
              <a:buChar char="•"/>
            </a:pPr>
            <a:r>
              <a:rPr lang="en-US" sz="2000" dirty="0">
                <a:solidFill>
                  <a:srgbClr val="000000"/>
                </a:solidFill>
                <a:latin typeface="-webkit-standard"/>
              </a:rPr>
              <a:t>Benefits of irrigation: increased food supply, population growth, rising towns &amp; cities, armed forces </a:t>
            </a:r>
            <a:r>
              <a:rPr lang="en-US" sz="2000" dirty="0">
                <a:solidFill>
                  <a:srgbClr val="000000"/>
                </a:solidFill>
                <a:latin typeface="-webkit-standard"/>
                <a:sym typeface="Wingdings" pitchFamily="2" charset="2"/>
              </a:rPr>
              <a:t> potters, weavers, metalworkers, scribes, lawyers, doctors, written records </a:t>
            </a:r>
          </a:p>
          <a:p>
            <a:endParaRPr lang="en-US" sz="2000" dirty="0">
              <a:solidFill>
                <a:srgbClr val="000000"/>
              </a:solidFill>
              <a:latin typeface="-webkit-standard"/>
              <a:sym typeface="Wingdings" pitchFamily="2" charset="2"/>
            </a:endParaRPr>
          </a:p>
          <a:p>
            <a:pPr marL="285750" indent="-285750">
              <a:buFont typeface="Arial" panose="020B0604020202020204" pitchFamily="34" charset="0"/>
              <a:buChar char="•"/>
            </a:pPr>
            <a:r>
              <a:rPr lang="en-US" sz="2000" dirty="0">
                <a:solidFill>
                  <a:srgbClr val="000000"/>
                </a:solidFill>
                <a:latin typeface="-webkit-standard"/>
                <a:sym typeface="Wingdings" pitchFamily="2" charset="2"/>
              </a:rPr>
              <a:t>Birth of the “</a:t>
            </a:r>
            <a:r>
              <a:rPr lang="en-US" sz="2000" b="1" dirty="0">
                <a:solidFill>
                  <a:srgbClr val="000000"/>
                </a:solidFill>
                <a:latin typeface="-webkit-standard"/>
                <a:sym typeface="Wingdings" pitchFamily="2" charset="2"/>
              </a:rPr>
              <a:t>systems approach” </a:t>
            </a:r>
            <a:r>
              <a:rPr lang="en-US" sz="2000" dirty="0">
                <a:solidFill>
                  <a:srgbClr val="000000"/>
                </a:solidFill>
                <a:latin typeface="-webkit-standard"/>
                <a:sym typeface="Wingdings" pitchFamily="2" charset="2"/>
              </a:rPr>
              <a:t>for the origins of organized societies </a:t>
            </a:r>
            <a:endParaRPr lang="en-US" sz="2000" dirty="0">
              <a:solidFill>
                <a:srgbClr val="000000"/>
              </a:solidFill>
              <a:latin typeface="-webkit-standard"/>
            </a:endParaRPr>
          </a:p>
          <a:p>
            <a:pPr marL="285750" indent="-285750">
              <a:buFont typeface="Arial" panose="020B0604020202020204" pitchFamily="34" charset="0"/>
              <a:buChar char="•"/>
            </a:pPr>
            <a:endParaRPr lang="en-US" dirty="0">
              <a:solidFill>
                <a:srgbClr val="000000"/>
              </a:solidFill>
              <a:latin typeface="-webkit-standard"/>
            </a:endParaRPr>
          </a:p>
          <a:p>
            <a:endParaRPr lang="en-US" dirty="0">
              <a:solidFill>
                <a:srgbClr val="000000"/>
              </a:solidFill>
              <a:latin typeface="-webkit-standard"/>
            </a:endParaRPr>
          </a:p>
          <a:p>
            <a:pPr marL="285750" indent="-285750">
              <a:buFont typeface="Arial" panose="020B0604020202020204" pitchFamily="34" charset="0"/>
              <a:buChar char="•"/>
            </a:pPr>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solidFill>
                <a:srgbClr val="000000"/>
              </a:solidFill>
              <a:latin typeface="-webkit-standard"/>
            </a:endParaRPr>
          </a:p>
          <a:p>
            <a:endParaRPr lang="en-US" dirty="0"/>
          </a:p>
        </p:txBody>
      </p:sp>
    </p:spTree>
    <p:extLst>
      <p:ext uri="{BB962C8B-B14F-4D97-AF65-F5344CB8AC3E}">
        <p14:creationId xmlns:p14="http://schemas.microsoft.com/office/powerpoint/2010/main" val="115879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6B7D-B7CB-EF41-9A3F-14E137B7D500}"/>
              </a:ext>
            </a:extLst>
          </p:cNvPr>
          <p:cNvSpPr>
            <a:spLocks noGrp="1"/>
          </p:cNvSpPr>
          <p:nvPr>
            <p:ph type="title"/>
          </p:nvPr>
        </p:nvSpPr>
        <p:spPr/>
        <p:txBody>
          <a:bodyPr/>
          <a:lstStyle/>
          <a:p>
            <a:r>
              <a:rPr lang="en-US" dirty="0"/>
              <a:t/>
            </a:r>
            <a:br>
              <a:rPr lang="en-US" dirty="0"/>
            </a:br>
            <a:r>
              <a:rPr lang="en-US" b="1" dirty="0"/>
              <a:t>Water Challenges</a:t>
            </a:r>
          </a:p>
        </p:txBody>
      </p:sp>
      <p:sp>
        <p:nvSpPr>
          <p:cNvPr id="3" name="Text Placeholder 2">
            <a:extLst>
              <a:ext uri="{FF2B5EF4-FFF2-40B4-BE49-F238E27FC236}">
                <a16:creationId xmlns:a16="http://schemas.microsoft.com/office/drawing/2014/main" id="{3F0A5792-288F-FF4A-8AB5-643709AAEE1A}"/>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0B1FB49F-55FA-3C48-89CB-899F212AA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1137" y="2168013"/>
            <a:ext cx="4966314" cy="3921639"/>
          </a:xfrm>
          <a:prstGeom prst="rect">
            <a:avLst/>
          </a:prstGeom>
        </p:spPr>
      </p:pic>
    </p:spTree>
    <p:extLst>
      <p:ext uri="{BB962C8B-B14F-4D97-AF65-F5344CB8AC3E}">
        <p14:creationId xmlns:p14="http://schemas.microsoft.com/office/powerpoint/2010/main" val="285099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FC7-EBAF-1044-A324-CD416382974B}"/>
              </a:ext>
            </a:extLst>
          </p:cNvPr>
          <p:cNvSpPr>
            <a:spLocks noGrp="1"/>
          </p:cNvSpPr>
          <p:nvPr>
            <p:ph type="title"/>
          </p:nvPr>
        </p:nvSpPr>
        <p:spPr/>
        <p:txBody>
          <a:bodyPr/>
          <a:lstStyle/>
          <a:p>
            <a:r>
              <a:rPr lang="en-US" b="1" dirty="0"/>
              <a:t>Water: Productive &amp; Destructive </a:t>
            </a:r>
          </a:p>
        </p:txBody>
      </p:sp>
      <p:pic>
        <p:nvPicPr>
          <p:cNvPr id="2049" name="Picture 1" descr="page5image3717440">
            <a:extLst>
              <a:ext uri="{FF2B5EF4-FFF2-40B4-BE49-F238E27FC236}">
                <a16:creationId xmlns:a16="http://schemas.microsoft.com/office/drawing/2014/main" id="{C1FA1850-F389-D846-8820-76267180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2413000"/>
            <a:ext cx="5969000" cy="2387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7AF7577-4FAE-5641-9AEB-067AEE0C8020}"/>
              </a:ext>
            </a:extLst>
          </p:cNvPr>
          <p:cNvSpPr/>
          <p:nvPr/>
        </p:nvSpPr>
        <p:spPr>
          <a:xfrm>
            <a:off x="615407" y="3003034"/>
            <a:ext cx="4839786" cy="369332"/>
          </a:xfrm>
          <a:prstGeom prst="rect">
            <a:avLst/>
          </a:prstGeom>
        </p:spPr>
        <p:txBody>
          <a:bodyPr wrap="none">
            <a:spAutoFit/>
          </a:bodyPr>
          <a:lstStyle/>
          <a:p>
            <a:r>
              <a:rPr lang="en-US" dirty="0">
                <a:latin typeface="ArialMT"/>
              </a:rPr>
              <a:t>a source of production, growth &amp; cooperation </a:t>
            </a:r>
            <a:endParaRPr lang="en-US" dirty="0"/>
          </a:p>
        </p:txBody>
      </p:sp>
      <p:sp>
        <p:nvSpPr>
          <p:cNvPr id="5" name="Rectangle 4">
            <a:extLst>
              <a:ext uri="{FF2B5EF4-FFF2-40B4-BE49-F238E27FC236}">
                <a16:creationId xmlns:a16="http://schemas.microsoft.com/office/drawing/2014/main" id="{8F8AAF4C-3577-0A43-9188-EEFA8A478D50}"/>
              </a:ext>
            </a:extLst>
          </p:cNvPr>
          <p:cNvSpPr/>
          <p:nvPr/>
        </p:nvSpPr>
        <p:spPr>
          <a:xfrm>
            <a:off x="4827131" y="4202110"/>
            <a:ext cx="4493538" cy="369332"/>
          </a:xfrm>
          <a:prstGeom prst="rect">
            <a:avLst/>
          </a:prstGeom>
        </p:spPr>
        <p:txBody>
          <a:bodyPr wrap="none">
            <a:spAutoFit/>
          </a:bodyPr>
          <a:lstStyle/>
          <a:p>
            <a:r>
              <a:rPr lang="en-US" dirty="0">
                <a:latin typeface="ArialMT"/>
              </a:rPr>
              <a:t>a source of destruction, poverty &amp; dispute </a:t>
            </a:r>
            <a:endParaRPr lang="en-US" dirty="0"/>
          </a:p>
        </p:txBody>
      </p:sp>
      <p:sp>
        <p:nvSpPr>
          <p:cNvPr id="6" name="TextBox 5">
            <a:extLst>
              <a:ext uri="{FF2B5EF4-FFF2-40B4-BE49-F238E27FC236}">
                <a16:creationId xmlns:a16="http://schemas.microsoft.com/office/drawing/2014/main" id="{E70C2658-63C6-A948-BDCE-20E8AD2E8DEE}"/>
              </a:ext>
            </a:extLst>
          </p:cNvPr>
          <p:cNvSpPr txBox="1"/>
          <p:nvPr/>
        </p:nvSpPr>
        <p:spPr>
          <a:xfrm>
            <a:off x="317500" y="6261100"/>
            <a:ext cx="3022600" cy="369332"/>
          </a:xfrm>
          <a:prstGeom prst="rect">
            <a:avLst/>
          </a:prstGeom>
          <a:noFill/>
        </p:spPr>
        <p:txBody>
          <a:bodyPr wrap="square" rtlCol="0">
            <a:spAutoFit/>
          </a:bodyPr>
          <a:lstStyle/>
          <a:p>
            <a:r>
              <a:rPr lang="en-US" dirty="0"/>
              <a:t>Grey and </a:t>
            </a:r>
            <a:r>
              <a:rPr lang="en-US" dirty="0" err="1"/>
              <a:t>Sadoff</a:t>
            </a:r>
            <a:r>
              <a:rPr lang="en-US" dirty="0"/>
              <a:t>, 2007 </a:t>
            </a:r>
          </a:p>
        </p:txBody>
      </p:sp>
    </p:spTree>
    <p:extLst>
      <p:ext uri="{BB962C8B-B14F-4D97-AF65-F5344CB8AC3E}">
        <p14:creationId xmlns:p14="http://schemas.microsoft.com/office/powerpoint/2010/main" val="821656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63DE-2A89-8445-92D0-462607A95FCA}"/>
              </a:ext>
            </a:extLst>
          </p:cNvPr>
          <p:cNvSpPr>
            <a:spLocks noGrp="1"/>
          </p:cNvSpPr>
          <p:nvPr>
            <p:ph type="title"/>
          </p:nvPr>
        </p:nvSpPr>
        <p:spPr>
          <a:xfrm>
            <a:off x="-368300" y="472282"/>
            <a:ext cx="10515600" cy="1325563"/>
          </a:xfrm>
        </p:spPr>
        <p:txBody>
          <a:bodyPr/>
          <a:lstStyle/>
          <a:p>
            <a:pPr algn="ctr"/>
            <a:r>
              <a:rPr lang="en-US" sz="3600" b="1" dirty="0"/>
              <a:t>Nature and sources of the global water crisis vary</a:t>
            </a:r>
          </a:p>
        </p:txBody>
      </p:sp>
      <p:pic>
        <p:nvPicPr>
          <p:cNvPr id="1026" name="Picture 2" descr="page6image3694455280">
            <a:extLst>
              <a:ext uri="{FF2B5EF4-FFF2-40B4-BE49-F238E27FC236}">
                <a16:creationId xmlns:a16="http://schemas.microsoft.com/office/drawing/2014/main" id="{1BCDA539-8280-6B45-9642-5734B2657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636270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B89241-957C-9A46-B027-F89F395E4695}"/>
              </a:ext>
            </a:extLst>
          </p:cNvPr>
          <p:cNvSpPr/>
          <p:nvPr/>
        </p:nvSpPr>
        <p:spPr>
          <a:xfrm>
            <a:off x="6248400" y="1609629"/>
            <a:ext cx="2806700" cy="2585323"/>
          </a:xfrm>
          <a:prstGeom prst="rect">
            <a:avLst/>
          </a:prstGeom>
        </p:spPr>
        <p:txBody>
          <a:bodyPr wrap="square">
            <a:spAutoFit/>
          </a:bodyPr>
          <a:lstStyle/>
          <a:p>
            <a:r>
              <a:rPr lang="en-US" dirty="0">
                <a:solidFill>
                  <a:srgbClr val="FB0007"/>
                </a:solidFill>
                <a:latin typeface="GillSansMT"/>
              </a:rPr>
              <a:t>Red </a:t>
            </a:r>
            <a:r>
              <a:rPr lang="en-US" dirty="0">
                <a:solidFill>
                  <a:srgbClr val="000000"/>
                </a:solidFill>
                <a:latin typeface="GillSansMT"/>
              </a:rPr>
              <a:t>= Ecologic Destruction, </a:t>
            </a:r>
            <a:r>
              <a:rPr lang="en-US" dirty="0">
                <a:solidFill>
                  <a:srgbClr val="16A53F"/>
                </a:solidFill>
                <a:latin typeface="GillSansMT"/>
              </a:rPr>
              <a:t>Green </a:t>
            </a:r>
            <a:r>
              <a:rPr lang="en-US" dirty="0">
                <a:solidFill>
                  <a:srgbClr val="000000"/>
                </a:solidFill>
                <a:latin typeface="GillSansMT"/>
              </a:rPr>
              <a:t>= Resource Capture by Elite, </a:t>
            </a:r>
            <a:r>
              <a:rPr lang="en-US" dirty="0">
                <a:solidFill>
                  <a:srgbClr val="0B5AB2"/>
                </a:solidFill>
                <a:latin typeface="GillSansMT"/>
              </a:rPr>
              <a:t>Blue </a:t>
            </a:r>
            <a:r>
              <a:rPr lang="en-US" dirty="0">
                <a:solidFill>
                  <a:srgbClr val="000000"/>
                </a:solidFill>
                <a:latin typeface="GillSansMT"/>
              </a:rPr>
              <a:t>= Drought-Driven Conflict, </a:t>
            </a:r>
            <a:r>
              <a:rPr lang="en-US" dirty="0">
                <a:solidFill>
                  <a:srgbClr val="5B1A8E"/>
                </a:solidFill>
                <a:latin typeface="GillSansMT"/>
              </a:rPr>
              <a:t>Purple </a:t>
            </a:r>
            <a:r>
              <a:rPr lang="en-US" dirty="0">
                <a:solidFill>
                  <a:srgbClr val="000000"/>
                </a:solidFill>
                <a:latin typeface="GillSansMT"/>
              </a:rPr>
              <a:t>= Unmet Subsistence Needs, </a:t>
            </a:r>
            <a:r>
              <a:rPr lang="en-US" dirty="0">
                <a:solidFill>
                  <a:srgbClr val="FDB409"/>
                </a:solidFill>
                <a:latin typeface="GillSansMT"/>
              </a:rPr>
              <a:t>Orange </a:t>
            </a:r>
            <a:r>
              <a:rPr lang="en-US" dirty="0">
                <a:solidFill>
                  <a:srgbClr val="000000"/>
                </a:solidFill>
                <a:latin typeface="GillSansMT"/>
              </a:rPr>
              <a:t>= Groundwater Depletion, </a:t>
            </a:r>
            <a:r>
              <a:rPr lang="en-US" dirty="0">
                <a:solidFill>
                  <a:srgbClr val="6C6C6C"/>
                </a:solidFill>
                <a:latin typeface="GillSansMT"/>
              </a:rPr>
              <a:t>Grey </a:t>
            </a:r>
            <a:r>
              <a:rPr lang="en-US" dirty="0">
                <a:solidFill>
                  <a:srgbClr val="000000"/>
                </a:solidFill>
                <a:latin typeface="GillSansMT"/>
              </a:rPr>
              <a:t>= Reallocation to Nature </a:t>
            </a:r>
            <a:endParaRPr lang="en-US" dirty="0"/>
          </a:p>
        </p:txBody>
      </p:sp>
      <p:sp>
        <p:nvSpPr>
          <p:cNvPr id="5" name="Rectangle 4">
            <a:extLst>
              <a:ext uri="{FF2B5EF4-FFF2-40B4-BE49-F238E27FC236}">
                <a16:creationId xmlns:a16="http://schemas.microsoft.com/office/drawing/2014/main" id="{2AEA8AC5-9236-B04B-8206-C68A3F110B75}"/>
              </a:ext>
            </a:extLst>
          </p:cNvPr>
          <p:cNvSpPr/>
          <p:nvPr/>
        </p:nvSpPr>
        <p:spPr>
          <a:xfrm>
            <a:off x="6248400" y="4371739"/>
            <a:ext cx="6096000" cy="646331"/>
          </a:xfrm>
          <a:prstGeom prst="rect">
            <a:avLst/>
          </a:prstGeom>
        </p:spPr>
        <p:txBody>
          <a:bodyPr>
            <a:spAutoFit/>
          </a:bodyPr>
          <a:lstStyle/>
          <a:p>
            <a:r>
              <a:rPr lang="en-US" b="1" dirty="0">
                <a:solidFill>
                  <a:srgbClr val="16355B"/>
                </a:solidFill>
                <a:latin typeface="GillSansMT"/>
              </a:rPr>
              <a:t>Context matters for policy development, but comparison possible </a:t>
            </a:r>
            <a:endParaRPr lang="en-US" dirty="0">
              <a:effectLst/>
            </a:endParaRPr>
          </a:p>
        </p:txBody>
      </p:sp>
      <p:sp>
        <p:nvSpPr>
          <p:cNvPr id="6" name="Rectangle 5">
            <a:extLst>
              <a:ext uri="{FF2B5EF4-FFF2-40B4-BE49-F238E27FC236}">
                <a16:creationId xmlns:a16="http://schemas.microsoft.com/office/drawing/2014/main" id="{C374B2E1-E08C-3643-A471-C18CA5FC6FCE}"/>
              </a:ext>
            </a:extLst>
          </p:cNvPr>
          <p:cNvSpPr/>
          <p:nvPr/>
        </p:nvSpPr>
        <p:spPr>
          <a:xfrm>
            <a:off x="6096000" y="5291518"/>
            <a:ext cx="6096000" cy="1477328"/>
          </a:xfrm>
          <a:prstGeom prst="rect">
            <a:avLst/>
          </a:prstGeom>
        </p:spPr>
        <p:txBody>
          <a:bodyPr>
            <a:spAutoFit/>
          </a:bodyPr>
          <a:lstStyle/>
          <a:p>
            <a:r>
              <a:rPr lang="en-US" dirty="0">
                <a:solidFill>
                  <a:srgbClr val="212121"/>
                </a:solidFill>
                <a:latin typeface="ArialMT"/>
              </a:rPr>
              <a:t>Source: Srinivasan, V., </a:t>
            </a:r>
            <a:r>
              <a:rPr lang="en-US" dirty="0" err="1">
                <a:solidFill>
                  <a:srgbClr val="212121"/>
                </a:solidFill>
                <a:latin typeface="ArialMT"/>
              </a:rPr>
              <a:t>Lambin</a:t>
            </a:r>
            <a:r>
              <a:rPr lang="en-US" dirty="0">
                <a:solidFill>
                  <a:srgbClr val="212121"/>
                </a:solidFill>
                <a:latin typeface="ArialMT"/>
              </a:rPr>
              <a:t>, E. F., Gorelick, S. M., Thompson, B. H., &amp; </a:t>
            </a:r>
            <a:r>
              <a:rPr lang="en-US" dirty="0" err="1">
                <a:solidFill>
                  <a:srgbClr val="212121"/>
                </a:solidFill>
                <a:latin typeface="ArialMT"/>
              </a:rPr>
              <a:t>Rozelle</a:t>
            </a:r>
            <a:r>
              <a:rPr lang="en-US" dirty="0">
                <a:solidFill>
                  <a:srgbClr val="212121"/>
                </a:solidFill>
                <a:latin typeface="ArialMT"/>
              </a:rPr>
              <a:t>, S. (2012). The nature and causes of the global water crisis: Syndromes from a meta</a:t>
            </a:r>
            <a:r>
              <a:rPr lang="en-US" dirty="0">
                <a:solidFill>
                  <a:srgbClr val="212121"/>
                </a:solidFill>
                <a:latin typeface="Calibri" panose="020F0502020204030204" pitchFamily="34" charset="0"/>
              </a:rPr>
              <a:t>-</a:t>
            </a:r>
            <a:r>
              <a:rPr lang="en-US" dirty="0">
                <a:solidFill>
                  <a:srgbClr val="212121"/>
                </a:solidFill>
                <a:latin typeface="ArialMT"/>
              </a:rPr>
              <a:t>analysis of coupled human</a:t>
            </a:r>
            <a:r>
              <a:rPr lang="en-US" dirty="0">
                <a:solidFill>
                  <a:srgbClr val="212121"/>
                </a:solidFill>
                <a:latin typeface="Calibri" panose="020F0502020204030204" pitchFamily="34" charset="0"/>
              </a:rPr>
              <a:t>-</a:t>
            </a:r>
            <a:r>
              <a:rPr lang="en-US" dirty="0">
                <a:solidFill>
                  <a:srgbClr val="212121"/>
                </a:solidFill>
                <a:latin typeface="ArialMT"/>
              </a:rPr>
              <a:t>water studies. </a:t>
            </a:r>
            <a:r>
              <a:rPr lang="en-US" i="1" dirty="0">
                <a:solidFill>
                  <a:srgbClr val="212121"/>
                </a:solidFill>
                <a:latin typeface="Arial" panose="020B0604020202020204" pitchFamily="34" charset="0"/>
              </a:rPr>
              <a:t>Water Resources Research</a:t>
            </a:r>
            <a:r>
              <a:rPr lang="en-US" dirty="0">
                <a:solidFill>
                  <a:srgbClr val="212121"/>
                </a:solidFill>
                <a:latin typeface="ArialMT"/>
              </a:rPr>
              <a:t>, </a:t>
            </a:r>
            <a:r>
              <a:rPr lang="en-US" i="1" dirty="0">
                <a:solidFill>
                  <a:srgbClr val="212121"/>
                </a:solidFill>
                <a:latin typeface="Arial" panose="020B0604020202020204" pitchFamily="34" charset="0"/>
              </a:rPr>
              <a:t>48</a:t>
            </a:r>
            <a:r>
              <a:rPr lang="en-US" dirty="0">
                <a:solidFill>
                  <a:srgbClr val="212121"/>
                </a:solidFill>
                <a:latin typeface="ArialMT"/>
              </a:rPr>
              <a:t>(10). </a:t>
            </a:r>
            <a:endParaRPr lang="en-US" dirty="0">
              <a:effectLst/>
            </a:endParaRPr>
          </a:p>
        </p:txBody>
      </p:sp>
    </p:spTree>
    <p:extLst>
      <p:ext uri="{BB962C8B-B14F-4D97-AF65-F5344CB8AC3E}">
        <p14:creationId xmlns:p14="http://schemas.microsoft.com/office/powerpoint/2010/main" val="366670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2ADFC0-C467-A94C-B458-2B56B77D0DB8}"/>
              </a:ext>
            </a:extLst>
          </p:cNvPr>
          <p:cNvPicPr>
            <a:picLocks noChangeAspect="1"/>
          </p:cNvPicPr>
          <p:nvPr/>
        </p:nvPicPr>
        <p:blipFill>
          <a:blip r:embed="rId3"/>
          <a:stretch>
            <a:fillRect/>
          </a:stretch>
        </p:blipFill>
        <p:spPr>
          <a:xfrm>
            <a:off x="368094" y="740268"/>
            <a:ext cx="5570562" cy="6070664"/>
          </a:xfrm>
          <a:prstGeom prst="rect">
            <a:avLst/>
          </a:prstGeom>
        </p:spPr>
      </p:pic>
      <p:pic>
        <p:nvPicPr>
          <p:cNvPr id="16" name="Picture 15">
            <a:extLst>
              <a:ext uri="{FF2B5EF4-FFF2-40B4-BE49-F238E27FC236}">
                <a16:creationId xmlns:a16="http://schemas.microsoft.com/office/drawing/2014/main" id="{3ADD0D5F-1221-4E4F-BCAB-EB0E7AEA09B0}"/>
              </a:ext>
            </a:extLst>
          </p:cNvPr>
          <p:cNvPicPr>
            <a:picLocks noChangeAspect="1"/>
          </p:cNvPicPr>
          <p:nvPr/>
        </p:nvPicPr>
        <p:blipFill>
          <a:blip r:embed="rId4"/>
          <a:stretch>
            <a:fillRect/>
          </a:stretch>
        </p:blipFill>
        <p:spPr>
          <a:xfrm>
            <a:off x="3628920" y="1865438"/>
            <a:ext cx="4572141" cy="4945494"/>
          </a:xfrm>
          <a:prstGeom prst="rect">
            <a:avLst/>
          </a:prstGeom>
        </p:spPr>
      </p:pic>
      <p:sp>
        <p:nvSpPr>
          <p:cNvPr id="2" name="Title 1"/>
          <p:cNvSpPr>
            <a:spLocks noGrp="1"/>
          </p:cNvSpPr>
          <p:nvPr>
            <p:ph type="title"/>
          </p:nvPr>
        </p:nvSpPr>
        <p:spPr>
          <a:xfrm>
            <a:off x="1309236" y="141908"/>
            <a:ext cx="9137093" cy="1143000"/>
          </a:xfrm>
        </p:spPr>
        <p:txBody>
          <a:bodyPr>
            <a:normAutofit/>
          </a:bodyPr>
          <a:lstStyle/>
          <a:p>
            <a:r>
              <a:rPr lang="en-US" sz="3000" b="1" dirty="0"/>
              <a:t>The Indus: </a:t>
            </a:r>
            <a:r>
              <a:rPr lang="en-US" sz="3000" b="1" dirty="0">
                <a:cs typeface="Calibri"/>
              </a:rPr>
              <a:t>ancient civilizations, great challenges now</a:t>
            </a:r>
            <a:endParaRPr lang="en-US" sz="3000" b="1" dirty="0"/>
          </a:p>
        </p:txBody>
      </p:sp>
      <p:pic>
        <p:nvPicPr>
          <p:cNvPr id="12" name="Picture 11">
            <a:extLst>
              <a:ext uri="{FF2B5EF4-FFF2-40B4-BE49-F238E27FC236}">
                <a16:creationId xmlns:a16="http://schemas.microsoft.com/office/drawing/2014/main" id="{E6F3C11F-A4F0-9543-91AE-2CB4CC65A17C}"/>
              </a:ext>
            </a:extLst>
          </p:cNvPr>
          <p:cNvPicPr>
            <a:picLocks noChangeAspect="1"/>
          </p:cNvPicPr>
          <p:nvPr/>
        </p:nvPicPr>
        <p:blipFill>
          <a:blip r:embed="rId5"/>
          <a:stretch>
            <a:fillRect/>
          </a:stretch>
        </p:blipFill>
        <p:spPr>
          <a:xfrm>
            <a:off x="1410032" y="867332"/>
            <a:ext cx="4528624" cy="5943600"/>
          </a:xfrm>
          <a:prstGeom prst="rect">
            <a:avLst/>
          </a:prstGeom>
        </p:spPr>
      </p:pic>
      <p:pic>
        <p:nvPicPr>
          <p:cNvPr id="14" name="Picture 13">
            <a:extLst>
              <a:ext uri="{FF2B5EF4-FFF2-40B4-BE49-F238E27FC236}">
                <a16:creationId xmlns:a16="http://schemas.microsoft.com/office/drawing/2014/main" id="{B92CA6B9-8959-EC44-B1AD-BE0160AB4A5C}"/>
              </a:ext>
            </a:extLst>
          </p:cNvPr>
          <p:cNvPicPr>
            <a:picLocks noChangeAspect="1"/>
          </p:cNvPicPr>
          <p:nvPr/>
        </p:nvPicPr>
        <p:blipFill>
          <a:blip r:embed="rId6"/>
          <a:stretch>
            <a:fillRect/>
          </a:stretch>
        </p:blipFill>
        <p:spPr>
          <a:xfrm>
            <a:off x="368094" y="732962"/>
            <a:ext cx="8313135" cy="4694443"/>
          </a:xfrm>
          <a:prstGeom prst="rect">
            <a:avLst/>
          </a:prstGeom>
        </p:spPr>
      </p:pic>
      <p:pic>
        <p:nvPicPr>
          <p:cNvPr id="13" name="Picture 12">
            <a:extLst>
              <a:ext uri="{FF2B5EF4-FFF2-40B4-BE49-F238E27FC236}">
                <a16:creationId xmlns:a16="http://schemas.microsoft.com/office/drawing/2014/main" id="{25EEB1D3-00AD-DD4A-94C5-E624DA80DC70}"/>
              </a:ext>
            </a:extLst>
          </p:cNvPr>
          <p:cNvPicPr>
            <a:picLocks noChangeAspect="1"/>
          </p:cNvPicPr>
          <p:nvPr/>
        </p:nvPicPr>
        <p:blipFill>
          <a:blip r:embed="rId7"/>
          <a:stretch>
            <a:fillRect/>
          </a:stretch>
        </p:blipFill>
        <p:spPr>
          <a:xfrm>
            <a:off x="5058698" y="2164814"/>
            <a:ext cx="6724604" cy="4646118"/>
          </a:xfrm>
          <a:prstGeom prst="rect">
            <a:avLst/>
          </a:prstGeom>
        </p:spPr>
      </p:pic>
    </p:spTree>
    <p:extLst>
      <p:ext uri="{BB962C8B-B14F-4D97-AF65-F5344CB8AC3E}">
        <p14:creationId xmlns:p14="http://schemas.microsoft.com/office/powerpoint/2010/main" val="22672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EA1A-4EBC-8345-A7C8-CCADD60B2778}"/>
              </a:ext>
            </a:extLst>
          </p:cNvPr>
          <p:cNvSpPr>
            <a:spLocks noGrp="1"/>
          </p:cNvSpPr>
          <p:nvPr>
            <p:ph type="title"/>
          </p:nvPr>
        </p:nvSpPr>
        <p:spPr>
          <a:xfrm>
            <a:off x="-304800" y="619127"/>
            <a:ext cx="10515600" cy="612773"/>
          </a:xfrm>
        </p:spPr>
        <p:txBody>
          <a:bodyPr/>
          <a:lstStyle/>
          <a:p>
            <a:pPr algn="ctr"/>
            <a:r>
              <a:rPr lang="en-US" sz="2800" b="1" dirty="0"/>
              <a:t>The Commonality of Scarcity: Water Scarcity, Variability &amp; </a:t>
            </a:r>
            <a:br>
              <a:rPr lang="en-US" sz="2800" b="1" dirty="0"/>
            </a:br>
            <a:r>
              <a:rPr lang="en-US" sz="2800" b="1" dirty="0"/>
              <a:t>Economic Growth</a:t>
            </a:r>
          </a:p>
        </p:txBody>
      </p:sp>
      <p:sp>
        <p:nvSpPr>
          <p:cNvPr id="4" name="Content Placeholder 3">
            <a:extLst>
              <a:ext uri="{FF2B5EF4-FFF2-40B4-BE49-F238E27FC236}">
                <a16:creationId xmlns:a16="http://schemas.microsoft.com/office/drawing/2014/main" id="{140E4F47-BE32-A649-AC1B-8A7C928D5517}"/>
              </a:ext>
            </a:extLst>
          </p:cNvPr>
          <p:cNvSpPr>
            <a:spLocks noGrp="1"/>
          </p:cNvSpPr>
          <p:nvPr>
            <p:ph sz="half" idx="2"/>
          </p:nvPr>
        </p:nvSpPr>
        <p:spPr/>
        <p:txBody>
          <a:bodyPr/>
          <a:lstStyle/>
          <a:p>
            <a:pPr marL="0" indent="0">
              <a:buNone/>
            </a:pPr>
            <a:r>
              <a:rPr lang="en-US" baseline="30000" dirty="0">
                <a:solidFill>
                  <a:srgbClr val="13293D"/>
                </a:solidFill>
                <a:latin typeface="Times-Roman" pitchFamily="2" charset="0"/>
              </a:rPr>
              <a:t> </a:t>
            </a:r>
            <a:endParaRPr lang="en-US" dirty="0"/>
          </a:p>
        </p:txBody>
      </p:sp>
      <p:sp>
        <p:nvSpPr>
          <p:cNvPr id="6" name="Content Placeholder 5">
            <a:extLst>
              <a:ext uri="{FF2B5EF4-FFF2-40B4-BE49-F238E27FC236}">
                <a16:creationId xmlns:a16="http://schemas.microsoft.com/office/drawing/2014/main" id="{EE975FCC-AA28-DA4F-8437-9CD9390EF21E}"/>
              </a:ext>
            </a:extLst>
          </p:cNvPr>
          <p:cNvSpPr>
            <a:spLocks noGrp="1"/>
          </p:cNvSpPr>
          <p:nvPr>
            <p:ph sz="half" idx="1"/>
          </p:nvPr>
        </p:nvSpPr>
        <p:spPr>
          <a:xfrm>
            <a:off x="444500" y="1825625"/>
            <a:ext cx="11010900" cy="4351338"/>
          </a:xfrm>
        </p:spPr>
        <p:txBody>
          <a:bodyPr/>
          <a:lstStyle/>
          <a:p>
            <a:pPr marL="0" indent="0">
              <a:buNone/>
            </a:pPr>
            <a:r>
              <a:rPr lang="en-US" b="1" dirty="0"/>
              <a:t>Top ten countries for people at risk of water insecurity </a:t>
            </a:r>
            <a:endParaRPr lang="en-US" dirty="0"/>
          </a:p>
          <a:p>
            <a:pPr marL="0" indent="0">
              <a:buNone/>
            </a:pPr>
            <a:endParaRPr lang="en-US" dirty="0"/>
          </a:p>
          <a:p>
            <a:endParaRPr lang="en-US" dirty="0"/>
          </a:p>
          <a:p>
            <a:endParaRPr lang="en-US" dirty="0"/>
          </a:p>
          <a:p>
            <a:endParaRPr lang="en-US" dirty="0"/>
          </a:p>
        </p:txBody>
      </p:sp>
      <p:graphicFrame>
        <p:nvGraphicFramePr>
          <p:cNvPr id="11" name="Table 10">
            <a:extLst>
              <a:ext uri="{FF2B5EF4-FFF2-40B4-BE49-F238E27FC236}">
                <a16:creationId xmlns:a16="http://schemas.microsoft.com/office/drawing/2014/main" id="{91B4F801-1AAB-1F4D-95B7-B7F80F5E8AD9}"/>
              </a:ext>
            </a:extLst>
          </p:cNvPr>
          <p:cNvGraphicFramePr>
            <a:graphicFrameLocks noGrp="1"/>
          </p:cNvGraphicFramePr>
          <p:nvPr>
            <p:extLst>
              <p:ext uri="{D42A27DB-BD31-4B8C-83A1-F6EECF244321}">
                <p14:modId xmlns:p14="http://schemas.microsoft.com/office/powerpoint/2010/main" val="1240319282"/>
              </p:ext>
            </p:extLst>
          </p:nvPr>
        </p:nvGraphicFramePr>
        <p:xfrm>
          <a:off x="584201" y="2538254"/>
          <a:ext cx="10490198" cy="3037047"/>
        </p:xfrm>
        <a:graphic>
          <a:graphicData uri="http://schemas.openxmlformats.org/drawingml/2006/table">
            <a:tbl>
              <a:tblPr firstRow="1" firstCol="1" bandRow="1"/>
              <a:tblGrid>
                <a:gridCol w="1662048">
                  <a:extLst>
                    <a:ext uri="{9D8B030D-6E8A-4147-A177-3AD203B41FA5}">
                      <a16:colId xmlns:a16="http://schemas.microsoft.com/office/drawing/2014/main" val="3870932132"/>
                    </a:ext>
                  </a:extLst>
                </a:gridCol>
                <a:gridCol w="484251">
                  <a:extLst>
                    <a:ext uri="{9D8B030D-6E8A-4147-A177-3AD203B41FA5}">
                      <a16:colId xmlns:a16="http://schemas.microsoft.com/office/drawing/2014/main" val="3269883987"/>
                    </a:ext>
                  </a:extLst>
                </a:gridCol>
                <a:gridCol w="2540000">
                  <a:extLst>
                    <a:ext uri="{9D8B030D-6E8A-4147-A177-3AD203B41FA5}">
                      <a16:colId xmlns:a16="http://schemas.microsoft.com/office/drawing/2014/main" val="2895476689"/>
                    </a:ext>
                  </a:extLst>
                </a:gridCol>
                <a:gridCol w="2971800">
                  <a:extLst>
                    <a:ext uri="{9D8B030D-6E8A-4147-A177-3AD203B41FA5}">
                      <a16:colId xmlns:a16="http://schemas.microsoft.com/office/drawing/2014/main" val="1238071261"/>
                    </a:ext>
                  </a:extLst>
                </a:gridCol>
                <a:gridCol w="2832099">
                  <a:extLst>
                    <a:ext uri="{9D8B030D-6E8A-4147-A177-3AD203B41FA5}">
                      <a16:colId xmlns:a16="http://schemas.microsoft.com/office/drawing/2014/main" val="816604188"/>
                    </a:ext>
                  </a:extLst>
                </a:gridCol>
              </a:tblGrid>
              <a:tr h="700857">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Cambria" panose="02040503050406030204" pitchFamily="18" charset="0"/>
                          <a:ea typeface="Cambria" panose="02040503050406030204" pitchFamily="18" charset="0"/>
                          <a:cs typeface="Times New Roman" panose="02020603050405020304" pitchFamily="18" charset="0"/>
                        </a:rPr>
                        <a:t>Shortage Index: Total population at risk of frequent water shortages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effectLst/>
                          <a:latin typeface="Cambria" panose="02040503050406030204" pitchFamily="18" charset="0"/>
                          <a:ea typeface="Cambria" panose="02040503050406030204" pitchFamily="18" charset="0"/>
                          <a:cs typeface="Times New Roman" panose="02020603050405020304" pitchFamily="18" charset="0"/>
                        </a:rPr>
                        <a:t>Flood Index: Expected population flooded</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Cambria" panose="02040503050406030204" pitchFamily="18" charset="0"/>
                          <a:ea typeface="Cambria" panose="02040503050406030204" pitchFamily="18" charset="0"/>
                          <a:cs typeface="Times New Roman" panose="02020603050405020304" pitchFamily="18" charset="0"/>
                        </a:rPr>
                        <a:t>Water and Sanitation Index: Total population lacking sanitation</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821525"/>
                  </a:ext>
                </a:extLst>
              </a:tr>
              <a:tr h="233619">
                <a:tc rowSpan="10">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Rank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China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India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India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00801024"/>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Pakistan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China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China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58226826"/>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India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Vietnam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Nigeria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31151109"/>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Bangladesh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Bangladesh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Indonesia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93036069"/>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Nepal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Myanmar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Pakistan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41322927"/>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Algeria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Indonesia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Ethiopia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87199011"/>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Saudi Arabia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Pakistan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Bangladesh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506730161"/>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Uzbekistan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Egypt, Arab Rep.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Congo, Dem. Rep.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673449761"/>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United States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Thailand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Russian Federation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985949124"/>
                  </a:ext>
                </a:extLst>
              </a:tr>
              <a:tr h="233619">
                <a:tc vMerge="1">
                  <a:txBody>
                    <a:bodyPr/>
                    <a:lstStyle/>
                    <a:p>
                      <a:endParaRPr lang="en-US"/>
                    </a:p>
                  </a:txBody>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Afghanistan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cs typeface="Times New Roman" panose="02020603050405020304" pitchFamily="18" charset="0"/>
                        </a:rPr>
                        <a:t>Nigeria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cs typeface="Times New Roman" panose="02020603050405020304" pitchFamily="18" charset="0"/>
                        </a:rPr>
                        <a:t>Tanzania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236791362"/>
                  </a:ext>
                </a:extLst>
              </a:tr>
            </a:tbl>
          </a:graphicData>
        </a:graphic>
      </p:graphicFrame>
      <p:sp>
        <p:nvSpPr>
          <p:cNvPr id="12" name="Rectangle 11">
            <a:extLst>
              <a:ext uri="{FF2B5EF4-FFF2-40B4-BE49-F238E27FC236}">
                <a16:creationId xmlns:a16="http://schemas.microsoft.com/office/drawing/2014/main" id="{80B70348-6E9E-6D44-9570-3F0139336B8B}"/>
              </a:ext>
            </a:extLst>
          </p:cNvPr>
          <p:cNvSpPr/>
          <p:nvPr/>
        </p:nvSpPr>
        <p:spPr>
          <a:xfrm>
            <a:off x="371050" y="5691466"/>
            <a:ext cx="5578900" cy="369332"/>
          </a:xfrm>
          <a:prstGeom prst="rect">
            <a:avLst/>
          </a:prstGeom>
        </p:spPr>
        <p:txBody>
          <a:bodyPr wrap="none">
            <a:spAutoFit/>
          </a:bodyPr>
          <a:lstStyle/>
          <a:p>
            <a:r>
              <a:rPr lang="en-US" b="1" dirty="0">
                <a:latin typeface="Cambria" panose="02040503050406030204" pitchFamily="18" charset="0"/>
                <a:ea typeface="Cambria" panose="02040503050406030204" pitchFamily="18" charset="0"/>
                <a:cs typeface="Times New Roman" panose="02020603050405020304" pitchFamily="18" charset="0"/>
              </a:rPr>
              <a:t>Color scale is GDP per capita income classification: </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E9715067-DC08-7543-91FD-36BDDBD26E0A}"/>
              </a:ext>
            </a:extLst>
          </p:cNvPr>
          <p:cNvGraphicFramePr>
            <a:graphicFrameLocks noGrp="1"/>
          </p:cNvGraphicFramePr>
          <p:nvPr>
            <p:extLst>
              <p:ext uri="{D42A27DB-BD31-4B8C-83A1-F6EECF244321}">
                <p14:modId xmlns:p14="http://schemas.microsoft.com/office/powerpoint/2010/main" val="831940731"/>
              </p:ext>
            </p:extLst>
          </p:nvPr>
        </p:nvGraphicFramePr>
        <p:xfrm>
          <a:off x="1955800" y="6176962"/>
          <a:ext cx="7378700" cy="487680"/>
        </p:xfrm>
        <a:graphic>
          <a:graphicData uri="http://schemas.openxmlformats.org/drawingml/2006/table">
            <a:tbl>
              <a:tblPr firstRow="1" firstCol="1" bandRow="1"/>
              <a:tblGrid>
                <a:gridCol w="1844675">
                  <a:extLst>
                    <a:ext uri="{9D8B030D-6E8A-4147-A177-3AD203B41FA5}">
                      <a16:colId xmlns:a16="http://schemas.microsoft.com/office/drawing/2014/main" val="1016639463"/>
                    </a:ext>
                  </a:extLst>
                </a:gridCol>
                <a:gridCol w="1844675">
                  <a:extLst>
                    <a:ext uri="{9D8B030D-6E8A-4147-A177-3AD203B41FA5}">
                      <a16:colId xmlns:a16="http://schemas.microsoft.com/office/drawing/2014/main" val="4202630859"/>
                    </a:ext>
                  </a:extLst>
                </a:gridCol>
                <a:gridCol w="1844675">
                  <a:extLst>
                    <a:ext uri="{9D8B030D-6E8A-4147-A177-3AD203B41FA5}">
                      <a16:colId xmlns:a16="http://schemas.microsoft.com/office/drawing/2014/main" val="19855310"/>
                    </a:ext>
                  </a:extLst>
                </a:gridCol>
                <a:gridCol w="1844675">
                  <a:extLst>
                    <a:ext uri="{9D8B030D-6E8A-4147-A177-3AD203B41FA5}">
                      <a16:colId xmlns:a16="http://schemas.microsoft.com/office/drawing/2014/main" val="3699386735"/>
                    </a:ext>
                  </a:extLst>
                </a:gridCol>
              </a:tblGrid>
              <a:tr h="401637">
                <a:tc>
                  <a:txBody>
                    <a:bodyPr/>
                    <a:lstStyle/>
                    <a:p>
                      <a:pPr marL="0" marR="0">
                        <a:spcBef>
                          <a:spcPts val="0"/>
                        </a:spcBef>
                        <a:spcAft>
                          <a:spcPts val="0"/>
                        </a:spcAft>
                      </a:pPr>
                      <a:r>
                        <a:rPr lang="en-US" sz="1600" b="1">
                          <a:effectLst/>
                          <a:latin typeface="Cambria" panose="02040503050406030204" pitchFamily="18" charset="0"/>
                          <a:ea typeface="Cambria" panose="02040503050406030204" pitchFamily="18" charset="0"/>
                          <a:cs typeface="Times New Roman" panose="02020603050405020304" pitchFamily="18" charset="0"/>
                        </a:rPr>
                        <a:t>Low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600" b="1">
                          <a:effectLst/>
                          <a:latin typeface="Cambria" panose="02040503050406030204" pitchFamily="18" charset="0"/>
                          <a:ea typeface="Cambria" panose="02040503050406030204" pitchFamily="18" charset="0"/>
                          <a:cs typeface="Times New Roman" panose="02020603050405020304" pitchFamily="18" charset="0"/>
                        </a:rPr>
                        <a:t>Lower-middle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600" b="1">
                          <a:effectLst/>
                          <a:latin typeface="Cambria" panose="02040503050406030204" pitchFamily="18" charset="0"/>
                          <a:ea typeface="Cambria" panose="02040503050406030204" pitchFamily="18" charset="0"/>
                          <a:cs typeface="Times New Roman" panose="02020603050405020304" pitchFamily="18" charset="0"/>
                        </a:rPr>
                        <a:t>Higher-middle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600" b="1" dirty="0">
                          <a:effectLst/>
                          <a:latin typeface="Cambria" panose="02040503050406030204" pitchFamily="18" charset="0"/>
                          <a:ea typeface="Cambria" panose="02040503050406030204" pitchFamily="18" charset="0"/>
                          <a:cs typeface="Times New Roman" panose="02020603050405020304" pitchFamily="18" charset="0"/>
                        </a:rPr>
                        <a:t>High income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834095214"/>
                  </a:ext>
                </a:extLst>
              </a:tr>
            </a:tbl>
          </a:graphicData>
        </a:graphic>
      </p:graphicFrame>
    </p:spTree>
    <p:extLst>
      <p:ext uri="{BB962C8B-B14F-4D97-AF65-F5344CB8AC3E}">
        <p14:creationId xmlns:p14="http://schemas.microsoft.com/office/powerpoint/2010/main" val="2499440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DE PP Template [Read-Only]" id="{8A09C1CC-9DCE-4933-BFF9-F20519C2F82B}" vid="{F93D5E99-17C0-465D-9371-27053E8CE4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F79089-C659-45E0-BA3D-5A6FDFAA4F7F}"/>
</file>

<file path=customXml/itemProps2.xml><?xml version="1.0" encoding="utf-8"?>
<ds:datastoreItem xmlns:ds="http://schemas.openxmlformats.org/officeDocument/2006/customXml" ds:itemID="{E1880D05-D950-4C7E-A9B4-420F62CA10E8}"/>
</file>

<file path=customXml/itemProps3.xml><?xml version="1.0" encoding="utf-8"?>
<ds:datastoreItem xmlns:ds="http://schemas.openxmlformats.org/officeDocument/2006/customXml" ds:itemID="{6CFED575-8CA3-4A93-BFF8-BCE86BE0CDEA}"/>
</file>

<file path=docProps/app.xml><?xml version="1.0" encoding="utf-8"?>
<Properties xmlns="http://schemas.openxmlformats.org/officeDocument/2006/extended-properties" xmlns:vt="http://schemas.openxmlformats.org/officeDocument/2006/docPropsVTypes">
  <Template>TIDE PP Template</Template>
  <TotalTime>2350</TotalTime>
  <Words>5060</Words>
  <Application>Microsoft Office PowerPoint</Application>
  <PresentationFormat>Widescreen</PresentationFormat>
  <Paragraphs>555</Paragraphs>
  <Slides>26</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 Unicode MS</vt:lpstr>
      <vt:lpstr>ＭＳ Ｐゴシック</vt:lpstr>
      <vt:lpstr>Arial</vt:lpstr>
      <vt:lpstr>ArialMT</vt:lpstr>
      <vt:lpstr>Calibri</vt:lpstr>
      <vt:lpstr>Calibri Light</vt:lpstr>
      <vt:lpstr>Cambria</vt:lpstr>
      <vt:lpstr>GillSansMT</vt:lpstr>
      <vt:lpstr>Times New Roman</vt:lpstr>
      <vt:lpstr>Times-Roman</vt:lpstr>
      <vt:lpstr>-webkit-standard</vt:lpstr>
      <vt:lpstr>Wingdings</vt:lpstr>
      <vt:lpstr>Office Theme</vt:lpstr>
      <vt:lpstr>PowerPoint Presentation</vt:lpstr>
      <vt:lpstr>Ranu Sinha, Doctoral Candidate, MPhil, MPA</vt:lpstr>
      <vt:lpstr>Theory</vt:lpstr>
      <vt:lpstr>PowerPoint Presentation</vt:lpstr>
      <vt:lpstr> Water Challenges</vt:lpstr>
      <vt:lpstr>Water: Productive &amp; Destructive </vt:lpstr>
      <vt:lpstr>Nature and sources of the global water crisis vary</vt:lpstr>
      <vt:lpstr>The Indus: ancient civilizations, great challenges now</vt:lpstr>
      <vt:lpstr>The Commonality of Scarcity: Water Scarcity, Variability &amp;  Economic Growth</vt:lpstr>
      <vt:lpstr>The Commonality of Scarcity: Water Scarcity, Variability &amp;  Economic Growth</vt:lpstr>
      <vt:lpstr> Water Security </vt:lpstr>
      <vt:lpstr>Water Security: a ‘risk-based’ approach</vt:lpstr>
      <vt:lpstr>PowerPoint Presentation</vt:lpstr>
      <vt:lpstr>PowerPoint Presentation</vt:lpstr>
      <vt:lpstr>The Water Policy Cycle: Avoiding the Parched Path </vt:lpstr>
      <vt:lpstr>Conceptual framework of the dynamic of water security and  sustainable growth</vt:lpstr>
      <vt:lpstr> Water in Myanmar</vt:lpstr>
      <vt:lpstr>PowerPoint Presentation</vt:lpstr>
      <vt:lpstr>PowerPoint Presentation</vt:lpstr>
      <vt:lpstr> Road to Resilience</vt:lpstr>
      <vt:lpstr>Roads to Resilience: Investments in Infrastructure </vt:lpstr>
      <vt:lpstr>Water for Agriculture</vt:lpstr>
      <vt:lpstr>Property Rights in Irrigation Systems </vt:lpstr>
      <vt:lpstr>Four Steps towards Sustainable Development of  Water Resources</vt:lpstr>
      <vt:lpstr>Water-Energy Food Nexus in Myanmar – A Way Forward</vt:lpstr>
      <vt:lpstr>Questions?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Wheeler</dc:creator>
  <cp:lastModifiedBy>Mr Alastair Strickland</cp:lastModifiedBy>
  <cp:revision>166</cp:revision>
  <dcterms:created xsi:type="dcterms:W3CDTF">2018-04-26T15:09:08Z</dcterms:created>
  <dcterms:modified xsi:type="dcterms:W3CDTF">2018-07-20T16:28:13Z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