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 id="2147483696" r:id="rId2"/>
  </p:sldMasterIdLst>
  <p:notesMasterIdLst>
    <p:notesMasterId r:id="rId15"/>
  </p:notesMasterIdLst>
  <p:sldIdLst>
    <p:sldId id="304"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humar.Johnson" initials="J" lastIdx="15" clrIdx="0">
    <p:extLst>
      <p:ext uri="{19B8F6BF-5375-455C-9EA6-DF929625EA0E}">
        <p15:presenceInfo xmlns:p15="http://schemas.microsoft.com/office/powerpoint/2012/main" userId="S::jj5679@open.ac.uk::3082ba39-6742-433e-8aca-7665f92a762f" providerId="AD"/>
      </p:ext>
    </p:extLst>
  </p:cmAuthor>
  <p:cmAuthor id="2" name="Gillian.Hosier" initials="G" lastIdx="2" clrIdx="1">
    <p:extLst>
      <p:ext uri="{19B8F6BF-5375-455C-9EA6-DF929625EA0E}">
        <p15:presenceInfo xmlns:p15="http://schemas.microsoft.com/office/powerpoint/2012/main" userId="S::gr399@open.ac.uk::b99e2318-e78f-4eb0-ab42-ee243f8cef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6B35"/>
    <a:srgbClr val="EA530D"/>
    <a:srgbClr val="D8117D"/>
    <a:srgbClr val="E261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84" autoAdjust="0"/>
    <p:restoredTop sz="88906"/>
  </p:normalViewPr>
  <p:slideViewPr>
    <p:cSldViewPr snapToGrid="0" snapToObjects="1">
      <p:cViewPr varScale="1">
        <p:scale>
          <a:sx n="130" d="100"/>
          <a:sy n="130" d="100"/>
        </p:scale>
        <p:origin x="1552" y="184"/>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p:scale>
          <a:sx n="125" d="100"/>
          <a:sy n="125" d="100"/>
        </p:scale>
        <p:origin x="492" y="-234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ADE5F2-41C7-6244-B6BE-0DE86CAF42DC}" type="datetimeFigureOut">
              <a:rPr lang="en-US" smtClean="0"/>
              <a:t>5/21/21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519EDF-32DA-2B40-A28B-2067B9A173AA}" type="slidenum">
              <a:rPr lang="en-US" smtClean="0"/>
              <a:t>‹#›</a:t>
            </a:fld>
            <a:endParaRPr lang="en-US"/>
          </a:p>
        </p:txBody>
      </p:sp>
    </p:spTree>
    <p:extLst>
      <p:ext uri="{BB962C8B-B14F-4D97-AF65-F5344CB8AC3E}">
        <p14:creationId xmlns:p14="http://schemas.microsoft.com/office/powerpoint/2010/main" val="111322494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1</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0: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36" name="Google Shape;13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10270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1: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42" name="Google Shape;142;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585617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2: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48" name="Google Shape;148;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99087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2: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87" name="Google Shape;8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62893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94" name="Google Shape;9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82236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r>
              <a:rPr lang="en-GB"/>
              <a:t>Use post-it notes and groups to stick on wall. </a:t>
            </a:r>
            <a:endParaRPr/>
          </a:p>
          <a:p>
            <a:pPr marL="0" lvl="0" indent="0" algn="l" rtl="0">
              <a:lnSpc>
                <a:spcPct val="100000"/>
              </a:lnSpc>
              <a:spcBef>
                <a:spcPts val="0"/>
              </a:spcBef>
              <a:spcAft>
                <a:spcPts val="0"/>
              </a:spcAft>
              <a:buSzPts val="1400"/>
              <a:buNone/>
            </a:pPr>
            <a:r>
              <a:rPr lang="en-GB"/>
              <a:t>We have devised these problem scenarios based on suggestions and contributions at the media production workshop in Mandalay in September 2019. </a:t>
            </a:r>
            <a:endParaRPr/>
          </a:p>
        </p:txBody>
      </p:sp>
      <p:sp>
        <p:nvSpPr>
          <p:cNvPr id="100" name="Google Shape;10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80010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06" name="Google Shape;10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27569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12" name="Google Shape;11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39139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18" name="Google Shape;11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81106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8: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a:p>
        </p:txBody>
      </p:sp>
      <p:sp>
        <p:nvSpPr>
          <p:cNvPr id="124" name="Google Shape;12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74926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9:notes"/>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endParaRPr dirty="0"/>
          </a:p>
        </p:txBody>
      </p:sp>
      <p:sp>
        <p:nvSpPr>
          <p:cNvPr id="130" name="Google Shape;13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702032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F87F64C6-160A-BA4F-AAC3-386D6A1DFFEE}"/>
              </a:ext>
            </a:extLst>
          </p:cNvPr>
          <p:cNvSpPr/>
          <p:nvPr userDrawn="1"/>
        </p:nvSpPr>
        <p:spPr>
          <a:xfrm>
            <a:off x="7200378" y="3456109"/>
            <a:ext cx="1961150" cy="1693529"/>
          </a:xfrm>
          <a:custGeom>
            <a:avLst/>
            <a:gdLst>
              <a:gd name="connsiteX0" fmla="*/ 1961150 w 1961150"/>
              <a:gd name="connsiteY0" fmla="*/ 5 h 1693529"/>
              <a:gd name="connsiteX1" fmla="*/ 1957019 w 1961150"/>
              <a:gd name="connsiteY1" fmla="*/ 1693529 h 1693529"/>
              <a:gd name="connsiteX2" fmla="*/ 0 w 1961150"/>
              <a:gd name="connsiteY2" fmla="*/ 1693529 h 1693529"/>
              <a:gd name="connsiteX3" fmla="*/ 15337 w 1961150"/>
              <a:gd name="connsiteY3" fmla="*/ 1590908 h 1693529"/>
              <a:gd name="connsiteX4" fmla="*/ 558318 w 1961150"/>
              <a:gd name="connsiteY4" fmla="*/ 578073 h 1693529"/>
              <a:gd name="connsiteX5" fmla="*/ 1961150 w 1961150"/>
              <a:gd name="connsiteY5" fmla="*/ 5 h 169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61150" h="1693529">
                <a:moveTo>
                  <a:pt x="1961150" y="5"/>
                </a:moveTo>
                <a:lnTo>
                  <a:pt x="1957019" y="1693529"/>
                </a:lnTo>
                <a:lnTo>
                  <a:pt x="0" y="1693529"/>
                </a:lnTo>
                <a:lnTo>
                  <a:pt x="15337" y="1590908"/>
                </a:lnTo>
                <a:cubicBezTo>
                  <a:pt x="91629" y="1209853"/>
                  <a:pt x="279114" y="856597"/>
                  <a:pt x="558318" y="578073"/>
                </a:cubicBezTo>
                <a:cubicBezTo>
                  <a:pt x="930589" y="206708"/>
                  <a:pt x="1435321" y="-1278"/>
                  <a:pt x="1961150" y="5"/>
                </a:cubicBezTo>
                <a:close/>
              </a:path>
            </a:pathLst>
          </a:cu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Freeform 7">
            <a:extLst>
              <a:ext uri="{FF2B5EF4-FFF2-40B4-BE49-F238E27FC236}">
                <a16:creationId xmlns:a16="http://schemas.microsoft.com/office/drawing/2014/main" id="{3C5F552B-12D7-954D-A3A3-0C3CE451ADD6}"/>
              </a:ext>
            </a:extLst>
          </p:cNvPr>
          <p:cNvSpPr/>
          <p:nvPr userDrawn="1"/>
        </p:nvSpPr>
        <p:spPr>
          <a:xfrm>
            <a:off x="7641620" y="3893031"/>
            <a:ext cx="1518841" cy="1256606"/>
          </a:xfrm>
          <a:custGeom>
            <a:avLst/>
            <a:gdLst>
              <a:gd name="connsiteX0" fmla="*/ 1518841 w 1518841"/>
              <a:gd name="connsiteY0" fmla="*/ 4 h 1256606"/>
              <a:gd name="connsiteX1" fmla="*/ 1515776 w 1518841"/>
              <a:gd name="connsiteY1" fmla="*/ 1256606 h 1256606"/>
              <a:gd name="connsiteX2" fmla="*/ 0 w 1518841"/>
              <a:gd name="connsiteY2" fmla="*/ 1256606 h 1256606"/>
              <a:gd name="connsiteX3" fmla="*/ 2518 w 1518841"/>
              <a:gd name="connsiteY3" fmla="*/ 1239755 h 1256606"/>
              <a:gd name="connsiteX4" fmla="*/ 425650 w 1518841"/>
              <a:gd name="connsiteY4" fmla="*/ 450478 h 1256606"/>
              <a:gd name="connsiteX5" fmla="*/ 1518841 w 1518841"/>
              <a:gd name="connsiteY5" fmla="*/ 4 h 125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8841" h="1256606">
                <a:moveTo>
                  <a:pt x="1518841" y="4"/>
                </a:moveTo>
                <a:lnTo>
                  <a:pt x="1515776" y="1256606"/>
                </a:lnTo>
                <a:lnTo>
                  <a:pt x="0" y="1256606"/>
                </a:lnTo>
                <a:lnTo>
                  <a:pt x="2518" y="1239755"/>
                </a:lnTo>
                <a:cubicBezTo>
                  <a:pt x="61971" y="942808"/>
                  <a:pt x="208074" y="667524"/>
                  <a:pt x="425650" y="450478"/>
                </a:cubicBezTo>
                <a:cubicBezTo>
                  <a:pt x="715752" y="161083"/>
                  <a:pt x="1109076" y="-995"/>
                  <a:pt x="1518841" y="4"/>
                </a:cubicBezTo>
                <a:close/>
              </a:path>
            </a:pathLst>
          </a:cu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8">
            <a:extLst>
              <a:ext uri="{FF2B5EF4-FFF2-40B4-BE49-F238E27FC236}">
                <a16:creationId xmlns:a16="http://schemas.microsoft.com/office/drawing/2014/main" id="{A46777A7-B73D-4347-BC53-6C5DF2CDCD37}"/>
              </a:ext>
            </a:extLst>
          </p:cNvPr>
          <p:cNvSpPr/>
          <p:nvPr userDrawn="1"/>
        </p:nvSpPr>
        <p:spPr>
          <a:xfrm>
            <a:off x="8098317" y="4338115"/>
            <a:ext cx="1061060" cy="811522"/>
          </a:xfrm>
          <a:custGeom>
            <a:avLst/>
            <a:gdLst>
              <a:gd name="connsiteX0" fmla="*/ 1061060 w 1061060"/>
              <a:gd name="connsiteY0" fmla="*/ 3 h 811522"/>
              <a:gd name="connsiteX1" fmla="*/ 1059080 w 1061060"/>
              <a:gd name="connsiteY1" fmla="*/ 811522 h 811522"/>
              <a:gd name="connsiteX2" fmla="*/ 0 w 1061060"/>
              <a:gd name="connsiteY2" fmla="*/ 811522 h 811522"/>
              <a:gd name="connsiteX3" fmla="*/ 8485 w 1061060"/>
              <a:gd name="connsiteY3" fmla="*/ 777814 h 811522"/>
              <a:gd name="connsiteX4" fmla="*/ 283292 w 1061060"/>
              <a:gd name="connsiteY4" fmla="*/ 320500 h 811522"/>
              <a:gd name="connsiteX5" fmla="*/ 1061060 w 1061060"/>
              <a:gd name="connsiteY5" fmla="*/ 3 h 811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1060" h="811522">
                <a:moveTo>
                  <a:pt x="1061060" y="3"/>
                </a:moveTo>
                <a:lnTo>
                  <a:pt x="1059080" y="811522"/>
                </a:lnTo>
                <a:lnTo>
                  <a:pt x="0" y="811522"/>
                </a:lnTo>
                <a:lnTo>
                  <a:pt x="8485" y="777814"/>
                </a:lnTo>
                <a:cubicBezTo>
                  <a:pt x="60608" y="606641"/>
                  <a:pt x="154293" y="449184"/>
                  <a:pt x="283292" y="320500"/>
                </a:cubicBezTo>
                <a:cubicBezTo>
                  <a:pt x="489689" y="114605"/>
                  <a:pt x="769526" y="-708"/>
                  <a:pt x="1061060" y="3"/>
                </a:cubicBezTo>
                <a:close/>
              </a:path>
            </a:pathLst>
          </a:custGeom>
          <a:solidFill>
            <a:srgbClr val="EA530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 name="Content Placeholder 7" descr="Logo&#10;&#10;Description automatically generated">
            <a:extLst>
              <a:ext uri="{FF2B5EF4-FFF2-40B4-BE49-F238E27FC236}">
                <a16:creationId xmlns:a16="http://schemas.microsoft.com/office/drawing/2014/main" id="{8BBFC323-0B33-D84C-BA46-2BFA265141E2}"/>
              </a:ext>
            </a:extLst>
          </p:cNvPr>
          <p:cNvPicPr>
            <a:picLocks noChangeAspect="1"/>
          </p:cNvPicPr>
          <p:nvPr userDrawn="1"/>
        </p:nvPicPr>
        <p:blipFill>
          <a:blip r:embed="rId2"/>
          <a:stretch>
            <a:fillRect/>
          </a:stretch>
        </p:blipFill>
        <p:spPr>
          <a:xfrm>
            <a:off x="8365365" y="4737314"/>
            <a:ext cx="692185" cy="292215"/>
          </a:xfrm>
          <a:prstGeom prst="rect">
            <a:avLst/>
          </a:prstGeom>
        </p:spPr>
      </p:pic>
    </p:spTree>
    <p:extLst>
      <p:ext uri="{BB962C8B-B14F-4D97-AF65-F5344CB8AC3E}">
        <p14:creationId xmlns:p14="http://schemas.microsoft.com/office/powerpoint/2010/main" val="372656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194"/>
            <a:ext cx="9144000" cy="5145694"/>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3" y="1560912"/>
            <a:ext cx="8394719" cy="2453558"/>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2820158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3" y="4707985"/>
            <a:ext cx="483731" cy="425951"/>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3891665"/>
            <a:ext cx="4842638" cy="548051"/>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2608241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5" name="Pie 4">
            <a:extLst>
              <a:ext uri="{FF2B5EF4-FFF2-40B4-BE49-F238E27FC236}">
                <a16:creationId xmlns:a16="http://schemas.microsoft.com/office/drawing/2014/main" id="{87347E43-111D-8348-9FD5-27F3A328DAA1}"/>
              </a:ext>
            </a:extLst>
          </p:cNvPr>
          <p:cNvSpPr/>
          <p:nvPr userDrawn="1"/>
        </p:nvSpPr>
        <p:spPr>
          <a:xfrm rot="5400000">
            <a:off x="7177208" y="-1979492"/>
            <a:ext cx="3958983" cy="3958983"/>
          </a:xfrm>
          <a:prstGeom prst="pie">
            <a:avLst>
              <a:gd name="adj1" fmla="val 0"/>
              <a:gd name="adj2" fmla="val 5408384"/>
            </a:avLst>
          </a:pr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Pie 5">
            <a:extLst>
              <a:ext uri="{FF2B5EF4-FFF2-40B4-BE49-F238E27FC236}">
                <a16:creationId xmlns:a16="http://schemas.microsoft.com/office/drawing/2014/main" id="{F53C11B4-3069-9C41-B7A4-74F85E6B3D52}"/>
              </a:ext>
            </a:extLst>
          </p:cNvPr>
          <p:cNvSpPr/>
          <p:nvPr userDrawn="1"/>
        </p:nvSpPr>
        <p:spPr>
          <a:xfrm rot="5400000">
            <a:off x="7614131" y="-1542568"/>
            <a:ext cx="3085135" cy="3085135"/>
          </a:xfrm>
          <a:prstGeom prst="pie">
            <a:avLst>
              <a:gd name="adj1" fmla="val 0"/>
              <a:gd name="adj2" fmla="val 5408384"/>
            </a:avLst>
          </a:pr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Pie 6">
            <a:extLst>
              <a:ext uri="{FF2B5EF4-FFF2-40B4-BE49-F238E27FC236}">
                <a16:creationId xmlns:a16="http://schemas.microsoft.com/office/drawing/2014/main" id="{9746D09F-8E33-3A49-864E-2B89F04F18DD}"/>
              </a:ext>
            </a:extLst>
          </p:cNvPr>
          <p:cNvSpPr/>
          <p:nvPr userDrawn="1"/>
        </p:nvSpPr>
        <p:spPr>
          <a:xfrm rot="5400000">
            <a:off x="8059216" y="-1097484"/>
            <a:ext cx="2194967" cy="2194967"/>
          </a:xfrm>
          <a:prstGeom prst="pie">
            <a:avLst>
              <a:gd name="adj1" fmla="val 0"/>
              <a:gd name="adj2" fmla="val 5408384"/>
            </a:avLst>
          </a:prstGeom>
          <a:solidFill>
            <a:srgbClr val="EA53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8" name="Content Placeholder 7" descr="Logo&#10;&#10;Description automatically generated">
            <a:extLst>
              <a:ext uri="{FF2B5EF4-FFF2-40B4-BE49-F238E27FC236}">
                <a16:creationId xmlns:a16="http://schemas.microsoft.com/office/drawing/2014/main" id="{83AD1E3D-FF2D-3845-B3E5-A89EF3964B96}"/>
              </a:ext>
            </a:extLst>
          </p:cNvPr>
          <p:cNvPicPr>
            <a:picLocks noChangeAspect="1"/>
          </p:cNvPicPr>
          <p:nvPr userDrawn="1"/>
        </p:nvPicPr>
        <p:blipFill>
          <a:blip r:embed="rId2"/>
          <a:stretch>
            <a:fillRect/>
          </a:stretch>
        </p:blipFill>
        <p:spPr>
          <a:xfrm>
            <a:off x="8365365" y="399198"/>
            <a:ext cx="692185" cy="292215"/>
          </a:xfrm>
          <a:prstGeom prst="rect">
            <a:avLst/>
          </a:prstGeom>
        </p:spPr>
      </p:pic>
    </p:spTree>
    <p:extLst>
      <p:ext uri="{BB962C8B-B14F-4D97-AF65-F5344CB8AC3E}">
        <p14:creationId xmlns:p14="http://schemas.microsoft.com/office/powerpoint/2010/main" val="1734555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284A36-5C53-5548-B8DF-6AEFE5D9CE0F}"/>
              </a:ext>
            </a:extLst>
          </p:cNvPr>
          <p:cNvSpPr/>
          <p:nvPr userDrawn="1"/>
        </p:nvSpPr>
        <p:spPr>
          <a:xfrm>
            <a:off x="0" y="0"/>
            <a:ext cx="9144000" cy="5143500"/>
          </a:xfrm>
          <a:prstGeom prst="rect">
            <a:avLst/>
          </a:prstGeom>
          <a:solidFill>
            <a:srgbClr val="F66B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gram&#10;&#10;Description automatically generated">
            <a:extLst>
              <a:ext uri="{FF2B5EF4-FFF2-40B4-BE49-F238E27FC236}">
                <a16:creationId xmlns:a16="http://schemas.microsoft.com/office/drawing/2014/main" id="{8610CB09-B75A-514C-B58F-9784C9FCAA1B}"/>
              </a:ext>
            </a:extLst>
          </p:cNvPr>
          <p:cNvPicPr>
            <a:picLocks noChangeAspect="1"/>
          </p:cNvPicPr>
          <p:nvPr userDrawn="1"/>
        </p:nvPicPr>
        <p:blipFill>
          <a:blip r:embed="rId2"/>
          <a:stretch>
            <a:fillRect/>
          </a:stretch>
        </p:blipFill>
        <p:spPr>
          <a:xfrm>
            <a:off x="4796263" y="464024"/>
            <a:ext cx="4347737" cy="4679476"/>
          </a:xfrm>
          <a:prstGeom prst="rect">
            <a:avLst/>
          </a:prstGeom>
        </p:spPr>
      </p:pic>
      <p:pic>
        <p:nvPicPr>
          <p:cNvPr id="8" name="Content Placeholder 7" descr="Logo&#10;&#10;Description automatically generated">
            <a:extLst>
              <a:ext uri="{FF2B5EF4-FFF2-40B4-BE49-F238E27FC236}">
                <a16:creationId xmlns:a16="http://schemas.microsoft.com/office/drawing/2014/main" id="{D296D13C-68AC-E142-9163-B76292C89801}"/>
              </a:ext>
            </a:extLst>
          </p:cNvPr>
          <p:cNvPicPr>
            <a:picLocks noChangeAspect="1"/>
          </p:cNvPicPr>
          <p:nvPr userDrawn="1"/>
        </p:nvPicPr>
        <p:blipFill>
          <a:blip r:embed="rId3"/>
          <a:stretch>
            <a:fillRect/>
          </a:stretch>
        </p:blipFill>
        <p:spPr>
          <a:xfrm>
            <a:off x="8365365" y="171809"/>
            <a:ext cx="692185" cy="292215"/>
          </a:xfrm>
          <a:prstGeom prst="rect">
            <a:avLst/>
          </a:prstGeom>
        </p:spPr>
      </p:pic>
      <p:cxnSp>
        <p:nvCxnSpPr>
          <p:cNvPr id="9" name="Straight Connector 8">
            <a:extLst>
              <a:ext uri="{FF2B5EF4-FFF2-40B4-BE49-F238E27FC236}">
                <a16:creationId xmlns:a16="http://schemas.microsoft.com/office/drawing/2014/main" id="{A3478135-C01B-8C41-BDF2-9A0FA14CFB41}"/>
              </a:ext>
            </a:extLst>
          </p:cNvPr>
          <p:cNvCxnSpPr>
            <a:cxnSpLocks/>
          </p:cNvCxnSpPr>
          <p:nvPr userDrawn="1"/>
        </p:nvCxnSpPr>
        <p:spPr>
          <a:xfrm flipH="1">
            <a:off x="0" y="685800"/>
            <a:ext cx="6515100" cy="0"/>
          </a:xfrm>
          <a:prstGeom prst="line">
            <a:avLst/>
          </a:prstGeom>
          <a:ln w="3175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97C18EB3-8F2F-0A4A-B7B0-9DE65CC55D8E}"/>
              </a:ext>
            </a:extLst>
          </p:cNvPr>
          <p:cNvSpPr>
            <a:spLocks noGrp="1"/>
          </p:cNvSpPr>
          <p:nvPr>
            <p:ph type="body" sz="quarter" idx="10" hasCustomPrompt="1"/>
          </p:nvPr>
        </p:nvSpPr>
        <p:spPr>
          <a:xfrm>
            <a:off x="343128" y="212953"/>
            <a:ext cx="8164058" cy="505497"/>
          </a:xfrm>
          <a:prstGeom prst="rect">
            <a:avLst/>
          </a:prstGeom>
        </p:spPr>
        <p:txBody>
          <a:bodyPr/>
          <a:lstStyle>
            <a:lvl1pPr marL="0" indent="0">
              <a:buNone/>
              <a:defRPr b="1">
                <a:solidFill>
                  <a:schemeClr val="bg1"/>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Slide Title</a:t>
            </a:r>
            <a:endParaRPr lang="en-US" dirty="0"/>
          </a:p>
        </p:txBody>
      </p:sp>
    </p:spTree>
    <p:extLst>
      <p:ext uri="{BB962C8B-B14F-4D97-AF65-F5344CB8AC3E}">
        <p14:creationId xmlns:p14="http://schemas.microsoft.com/office/powerpoint/2010/main" val="1154564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284A36-5C53-5548-B8DF-6AEFE5D9CE0F}"/>
              </a:ext>
            </a:extLst>
          </p:cNvPr>
          <p:cNvSpPr/>
          <p:nvPr userDrawn="1"/>
        </p:nvSpPr>
        <p:spPr>
          <a:xfrm>
            <a:off x="0" y="0"/>
            <a:ext cx="9144000" cy="5143500"/>
          </a:xfrm>
          <a:prstGeom prst="rect">
            <a:avLst/>
          </a:prstGeom>
          <a:solidFill>
            <a:srgbClr val="F66B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gram&#10;&#10;Description automatically generated">
            <a:extLst>
              <a:ext uri="{FF2B5EF4-FFF2-40B4-BE49-F238E27FC236}">
                <a16:creationId xmlns:a16="http://schemas.microsoft.com/office/drawing/2014/main" id="{8610CB09-B75A-514C-B58F-9784C9FCAA1B}"/>
              </a:ext>
            </a:extLst>
          </p:cNvPr>
          <p:cNvPicPr>
            <a:picLocks noChangeAspect="1"/>
          </p:cNvPicPr>
          <p:nvPr userDrawn="1"/>
        </p:nvPicPr>
        <p:blipFill>
          <a:blip r:embed="rId2"/>
          <a:stretch>
            <a:fillRect/>
          </a:stretch>
        </p:blipFill>
        <p:spPr>
          <a:xfrm>
            <a:off x="4796263" y="464024"/>
            <a:ext cx="4347737" cy="4679476"/>
          </a:xfrm>
          <a:prstGeom prst="rect">
            <a:avLst/>
          </a:prstGeom>
        </p:spPr>
      </p:pic>
      <p:pic>
        <p:nvPicPr>
          <p:cNvPr id="8" name="Content Placeholder 7" descr="Logo&#10;&#10;Description automatically generated">
            <a:extLst>
              <a:ext uri="{FF2B5EF4-FFF2-40B4-BE49-F238E27FC236}">
                <a16:creationId xmlns:a16="http://schemas.microsoft.com/office/drawing/2014/main" id="{D296D13C-68AC-E142-9163-B76292C89801}"/>
              </a:ext>
            </a:extLst>
          </p:cNvPr>
          <p:cNvPicPr>
            <a:picLocks noChangeAspect="1"/>
          </p:cNvPicPr>
          <p:nvPr userDrawn="1"/>
        </p:nvPicPr>
        <p:blipFill>
          <a:blip r:embed="rId3"/>
          <a:stretch>
            <a:fillRect/>
          </a:stretch>
        </p:blipFill>
        <p:spPr>
          <a:xfrm>
            <a:off x="8365365" y="171809"/>
            <a:ext cx="692185" cy="292215"/>
          </a:xfrm>
          <a:prstGeom prst="rect">
            <a:avLst/>
          </a:prstGeom>
        </p:spPr>
      </p:pic>
      <p:sp>
        <p:nvSpPr>
          <p:cNvPr id="10" name="Text Placeholder 3">
            <a:extLst>
              <a:ext uri="{FF2B5EF4-FFF2-40B4-BE49-F238E27FC236}">
                <a16:creationId xmlns:a16="http://schemas.microsoft.com/office/drawing/2014/main" id="{97C18EB3-8F2F-0A4A-B7B0-9DE65CC55D8E}"/>
              </a:ext>
            </a:extLst>
          </p:cNvPr>
          <p:cNvSpPr>
            <a:spLocks noGrp="1"/>
          </p:cNvSpPr>
          <p:nvPr>
            <p:ph type="body" sz="quarter" idx="10" hasCustomPrompt="1"/>
          </p:nvPr>
        </p:nvSpPr>
        <p:spPr>
          <a:xfrm>
            <a:off x="343128" y="2187376"/>
            <a:ext cx="5299389" cy="1879100"/>
          </a:xfrm>
          <a:prstGeom prst="rect">
            <a:avLst/>
          </a:prstGeom>
        </p:spPr>
        <p:txBody>
          <a:bodyPr/>
          <a:lstStyle>
            <a:lvl1pPr marL="0" indent="0">
              <a:buNone/>
              <a:defRPr b="1">
                <a:solidFill>
                  <a:schemeClr val="bg1"/>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Slide Title</a:t>
            </a:r>
            <a:endParaRPr lang="en-US" dirty="0"/>
          </a:p>
        </p:txBody>
      </p:sp>
    </p:spTree>
    <p:extLst>
      <p:ext uri="{BB962C8B-B14F-4D97-AF65-F5344CB8AC3E}">
        <p14:creationId xmlns:p14="http://schemas.microsoft.com/office/powerpoint/2010/main" val="2464255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Custom Layout">
    <p:bg>
      <p:bgPr>
        <a:solidFill>
          <a:srgbClr val="F66B35"/>
        </a:solidFill>
        <a:effectLst/>
      </p:bgPr>
    </p:bg>
    <p:spTree>
      <p:nvGrpSpPr>
        <p:cNvPr id="1" name=""/>
        <p:cNvGrpSpPr/>
        <p:nvPr/>
      </p:nvGrpSpPr>
      <p:grpSpPr>
        <a:xfrm>
          <a:off x="0" y="0"/>
          <a:ext cx="0" cy="0"/>
          <a:chOff x="0" y="0"/>
          <a:chExt cx="0" cy="0"/>
        </a:xfrm>
      </p:grpSpPr>
      <p:pic>
        <p:nvPicPr>
          <p:cNvPr id="5" name="Content Placeholder 7" descr="Logo&#10;&#10;Description automatically generated">
            <a:extLst>
              <a:ext uri="{FF2B5EF4-FFF2-40B4-BE49-F238E27FC236}">
                <a16:creationId xmlns:a16="http://schemas.microsoft.com/office/drawing/2014/main" id="{B69FE878-E508-EC49-A754-7F49E50F35A5}"/>
              </a:ext>
            </a:extLst>
          </p:cNvPr>
          <p:cNvPicPr>
            <a:picLocks noChangeAspect="1"/>
          </p:cNvPicPr>
          <p:nvPr userDrawn="1"/>
        </p:nvPicPr>
        <p:blipFill>
          <a:blip r:embed="rId2"/>
          <a:stretch>
            <a:fillRect/>
          </a:stretch>
        </p:blipFill>
        <p:spPr>
          <a:xfrm>
            <a:off x="8365365" y="171809"/>
            <a:ext cx="692185" cy="292215"/>
          </a:xfrm>
          <a:prstGeom prst="rect">
            <a:avLst/>
          </a:prstGeom>
        </p:spPr>
      </p:pic>
    </p:spTree>
    <p:extLst>
      <p:ext uri="{BB962C8B-B14F-4D97-AF65-F5344CB8AC3E}">
        <p14:creationId xmlns:p14="http://schemas.microsoft.com/office/powerpoint/2010/main" val="2973594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516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1"/>
        <p:cNvGrpSpPr/>
        <p:nvPr/>
      </p:nvGrpSpPr>
      <p:grpSpPr>
        <a:xfrm>
          <a:off x="0" y="0"/>
          <a:ext cx="0" cy="0"/>
          <a:chOff x="0" y="0"/>
          <a:chExt cx="0" cy="0"/>
        </a:xfrm>
      </p:grpSpPr>
      <p:sp>
        <p:nvSpPr>
          <p:cNvPr id="12" name="Google Shape;12;p14"/>
          <p:cNvSpPr txBox="1">
            <a:spLocks noGrp="1"/>
          </p:cNvSpPr>
          <p:nvPr>
            <p:ph type="body" idx="1"/>
          </p:nvPr>
        </p:nvSpPr>
        <p:spPr>
          <a:xfrm>
            <a:off x="628650" y="1369219"/>
            <a:ext cx="7886700" cy="3263504"/>
          </a:xfrm>
          <a:prstGeom prst="rect">
            <a:avLst/>
          </a:prstGeom>
          <a:noFill/>
          <a:ln>
            <a:noFill/>
          </a:ln>
        </p:spPr>
        <p:txBody>
          <a:bodyPr spcFirstLastPara="1" wrap="square" lIns="91425" tIns="91425" rIns="91425" bIns="91425" anchor="t" anchorCtr="0">
            <a:noAutofit/>
          </a:bodyPr>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540460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194158"/>
            <a:ext cx="909812" cy="467889"/>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4862019"/>
            <a:ext cx="9144000" cy="281482"/>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273662"/>
            <a:ext cx="7886972" cy="467889"/>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14940" y="157773"/>
            <a:ext cx="965609" cy="408274"/>
          </a:xfrm>
          <a:prstGeom prst="rect">
            <a:avLst/>
          </a:prstGeom>
        </p:spPr>
      </p:pic>
    </p:spTree>
    <p:extLst>
      <p:ext uri="{BB962C8B-B14F-4D97-AF65-F5344CB8AC3E}">
        <p14:creationId xmlns:p14="http://schemas.microsoft.com/office/powerpoint/2010/main" val="2820670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194158"/>
            <a:ext cx="909812" cy="467889"/>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4862019"/>
            <a:ext cx="9144000" cy="281482"/>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273662"/>
            <a:ext cx="7886972" cy="467889"/>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14940" y="157773"/>
            <a:ext cx="965609" cy="408274"/>
          </a:xfrm>
          <a:prstGeom prst="rect">
            <a:avLst/>
          </a:prstGeom>
        </p:spPr>
      </p:pic>
    </p:spTree>
    <p:extLst>
      <p:ext uri="{BB962C8B-B14F-4D97-AF65-F5344CB8AC3E}">
        <p14:creationId xmlns:p14="http://schemas.microsoft.com/office/powerpoint/2010/main" val="218132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4.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3373409"/>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48" r:id="rId3"/>
    <p:sldLayoutId id="2147483693" r:id="rId4"/>
    <p:sldLayoutId id="2147483694" r:id="rId5"/>
    <p:sldLayoutId id="2147483653" r:id="rId6"/>
    <p:sldLayoutId id="2147483700" r:id="rId7"/>
    <p:sldLayoutId id="2147483701"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4337103"/>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297074"/>
            <a:ext cx="5269241" cy="5393421"/>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4" y="500445"/>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174654"/>
            <a:ext cx="2955352" cy="5398839"/>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0" y="3219089"/>
            <a:ext cx="4657151" cy="424854"/>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443585"/>
            <a:ext cx="1718054" cy="725299"/>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4395922"/>
            <a:ext cx="6836636" cy="691916"/>
          </a:xfrm>
          <a:prstGeom prst="rect">
            <a:avLst/>
          </a:prstGeom>
        </p:spPr>
      </p:pic>
    </p:spTree>
    <p:extLst>
      <p:ext uri="{BB962C8B-B14F-4D97-AF65-F5344CB8AC3E}">
        <p14:creationId xmlns:p14="http://schemas.microsoft.com/office/powerpoint/2010/main" val="333595626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3" y="2978761"/>
            <a:ext cx="4592861" cy="298173"/>
          </a:xfrm>
          <a:prstGeom prst="rect">
            <a:avLst/>
          </a:prstGeom>
        </p:spPr>
        <p:txBody>
          <a:bodyPr vert="horz" wrap="none" lIns="0" tIns="0" rIns="0" bIns="0" rtlCol="0">
            <a:noAutofit/>
          </a:bodyPr>
          <a:lstStyle/>
          <a:p>
            <a:r>
              <a:rPr lang="en-US" sz="1600" dirty="0">
                <a:solidFill>
                  <a:schemeClr val="bg1"/>
                </a:solidFill>
              </a:rPr>
              <a:t>TIDE Residential School</a:t>
            </a:r>
          </a:p>
          <a:p>
            <a:r>
              <a:rPr lang="en-US" sz="1600" dirty="0">
                <a:solidFill>
                  <a:schemeClr val="bg1"/>
                </a:solidFill>
              </a:rPr>
              <a:t>November 2019 </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2" y="1468439"/>
            <a:ext cx="6579943" cy="548051"/>
          </a:xfrm>
          <a:prstGeom prst="rect">
            <a:avLst/>
          </a:prstGeom>
        </p:spPr>
        <p:txBody>
          <a:bodyPr/>
          <a:lstStyle/>
          <a:p>
            <a:pPr>
              <a:lnSpc>
                <a:spcPct val="100000"/>
              </a:lnSpc>
            </a:pPr>
            <a:r>
              <a:rPr lang="en-US" sz="4000" dirty="0">
                <a:solidFill>
                  <a:schemeClr val="bg1"/>
                </a:solidFill>
              </a:rPr>
              <a:t>Problem Solving</a:t>
            </a:r>
            <a:br>
              <a:rPr lang="en-US" sz="4000" dirty="0">
                <a:solidFill>
                  <a:schemeClr val="bg1"/>
                </a:solidFill>
              </a:rPr>
            </a:br>
            <a:r>
              <a:rPr lang="en-US" sz="4000" dirty="0">
                <a:solidFill>
                  <a:schemeClr val="bg1"/>
                </a:solidFill>
              </a:rPr>
              <a:t>I &amp; II </a:t>
            </a:r>
            <a:endParaRPr lang="en-US" sz="3600"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3650952" y="3572247"/>
            <a:ext cx="5220486" cy="630942"/>
          </a:xfrm>
          <a:prstGeom prst="rect">
            <a:avLst/>
          </a:prstGeom>
        </p:spPr>
        <p:txBody>
          <a:bodyPr wrap="square">
            <a:spAutoFit/>
          </a:bodyPr>
          <a:lstStyle/>
          <a:p>
            <a:r>
              <a:rPr lang="en-GB" sz="700" dirty="0">
                <a:solidFill>
                  <a:schemeClr val="bg1"/>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schemeClr val="bg1"/>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schemeClr val="bg1"/>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0"/>
          <p:cNvSpPr txBox="1">
            <a:spLocks noGrp="1"/>
          </p:cNvSpPr>
          <p:nvPr>
            <p:ph type="body" idx="4294967295"/>
          </p:nvPr>
        </p:nvSpPr>
        <p:spPr>
          <a:xfrm>
            <a:off x="417314" y="939998"/>
            <a:ext cx="8309372" cy="3263504"/>
          </a:xfrm>
          <a:prstGeom prst="rect">
            <a:avLst/>
          </a:prstGeom>
          <a:noFill/>
          <a:ln>
            <a:noFill/>
          </a:ln>
        </p:spPr>
        <p:txBody>
          <a:bodyPr spcFirstLastPara="1" wrap="square" lIns="68569" tIns="34275" rIns="68569" bIns="34275" anchor="t" anchorCtr="0">
            <a:noAutofit/>
          </a:bodyPr>
          <a:lstStyle/>
          <a:p>
            <a:pPr marL="0" indent="0">
              <a:spcBef>
                <a:spcPts val="0"/>
              </a:spcBef>
              <a:buClr>
                <a:schemeClr val="dk1"/>
              </a:buClr>
              <a:buSzPts val="3500"/>
              <a:buNone/>
            </a:pPr>
            <a:r>
              <a:rPr lang="en-GB" sz="2400" dirty="0">
                <a:solidFill>
                  <a:schemeClr val="dk1"/>
                </a:solidFill>
                <a:latin typeface="Calibri" panose="020F0502020204030204" pitchFamily="34" charset="0"/>
                <a:cs typeface="Calibri" panose="020F0502020204030204" pitchFamily="34" charset="0"/>
              </a:rPr>
              <a:t>By the end of the problem solving sessions you will:</a:t>
            </a:r>
            <a:endParaRPr sz="2400" dirty="0">
              <a:solidFill>
                <a:schemeClr val="dk1"/>
              </a:solidFill>
              <a:latin typeface="Calibri" panose="020F0502020204030204" pitchFamily="34" charset="0"/>
              <a:cs typeface="Calibri" panose="020F0502020204030204" pitchFamily="34" charset="0"/>
            </a:endParaRPr>
          </a:p>
          <a:p>
            <a:pPr marL="342900" indent="-304800">
              <a:spcBef>
                <a:spcPts val="750"/>
              </a:spcBef>
              <a:buSzPts val="2800"/>
            </a:pPr>
            <a:r>
              <a:rPr lang="en-GB" sz="2400" dirty="0">
                <a:latin typeface="Calibri" panose="020F0502020204030204" pitchFamily="34" charset="0"/>
                <a:cs typeface="Calibri" panose="020F0502020204030204" pitchFamily="34" charset="0"/>
              </a:rPr>
              <a:t>Be able to put into practice the skills learned during TIDE activities</a:t>
            </a:r>
            <a:endParaRPr dirty="0">
              <a:latin typeface="Calibri" panose="020F0502020204030204" pitchFamily="34" charset="0"/>
              <a:cs typeface="Calibri" panose="020F0502020204030204" pitchFamily="34" charset="0"/>
            </a:endParaRPr>
          </a:p>
          <a:p>
            <a:pPr marL="342900" indent="-304800">
              <a:spcBef>
                <a:spcPts val="750"/>
              </a:spcBef>
              <a:buSzPts val="2800"/>
            </a:pPr>
            <a:r>
              <a:rPr lang="en-GB" sz="2400" dirty="0">
                <a:latin typeface="Calibri" panose="020F0502020204030204" pitchFamily="34" charset="0"/>
                <a:cs typeface="Calibri" panose="020F0502020204030204" pitchFamily="34" charset="0"/>
              </a:rPr>
              <a:t>Be able to apply your skills to develop solutions for real life problems</a:t>
            </a:r>
            <a:endParaRPr dirty="0">
              <a:latin typeface="Calibri" panose="020F0502020204030204" pitchFamily="34" charset="0"/>
              <a:cs typeface="Calibri" panose="020F0502020204030204" pitchFamily="34" charset="0"/>
            </a:endParaRPr>
          </a:p>
          <a:p>
            <a:pPr marL="38100" indent="0">
              <a:spcBef>
                <a:spcPts val="750"/>
              </a:spcBef>
              <a:buSzPts val="2800"/>
              <a:buNone/>
            </a:pPr>
            <a:r>
              <a:rPr lang="en-GB" sz="2400" dirty="0">
                <a:latin typeface="Calibri" panose="020F0502020204030204" pitchFamily="34" charset="0"/>
                <a:cs typeface="Calibri" panose="020F0502020204030204" pitchFamily="34" charset="0"/>
              </a:rPr>
              <a:t>By the end of Session 2 you will:</a:t>
            </a:r>
            <a:endParaRPr dirty="0">
              <a:latin typeface="Calibri" panose="020F0502020204030204" pitchFamily="34" charset="0"/>
              <a:cs typeface="Calibri" panose="020F0502020204030204" pitchFamily="34" charset="0"/>
            </a:endParaRPr>
          </a:p>
          <a:p>
            <a:pPr marL="342900" indent="-304800">
              <a:spcBef>
                <a:spcPts val="750"/>
              </a:spcBef>
              <a:buSzPts val="2800"/>
            </a:pPr>
            <a:r>
              <a:rPr lang="en-GB" sz="2400" dirty="0">
                <a:latin typeface="Calibri" panose="020F0502020204030204" pitchFamily="34" charset="0"/>
                <a:cs typeface="Calibri" panose="020F0502020204030204" pitchFamily="34" charset="0"/>
              </a:rPr>
              <a:t>Explored a number of practical problem scenarios and developed with related processes that could be explored to provide potential solutions and new ways of working</a:t>
            </a:r>
            <a:endParaRPr dirty="0">
              <a:latin typeface="Calibri" panose="020F0502020204030204" pitchFamily="34" charset="0"/>
              <a:cs typeface="Calibri" panose="020F0502020204030204" pitchFamily="34" charset="0"/>
            </a:endParaRPr>
          </a:p>
        </p:txBody>
      </p:sp>
      <p:sp>
        <p:nvSpPr>
          <p:cNvPr id="139" name="Google Shape;139;p10"/>
          <p:cNvSpPr txBox="1"/>
          <p:nvPr/>
        </p:nvSpPr>
        <p:spPr>
          <a:xfrm>
            <a:off x="333930" y="222237"/>
            <a:ext cx="6502079" cy="577081"/>
          </a:xfrm>
          <a:prstGeom prst="rect">
            <a:avLst/>
          </a:prstGeom>
          <a:noFill/>
          <a:ln>
            <a:noFill/>
          </a:ln>
        </p:spPr>
        <p:txBody>
          <a:bodyPr spcFirstLastPara="1" wrap="square" lIns="68569" tIns="34275" rIns="68569" bIns="34275" anchor="t" anchorCtr="0">
            <a:noAutofit/>
          </a:bodyPr>
          <a:lstStyle/>
          <a:p>
            <a:pPr>
              <a:buClr>
                <a:srgbClr val="000000"/>
              </a:buClr>
              <a:buSzPts val="4400"/>
            </a:pPr>
            <a:r>
              <a:rPr lang="en-GB" sz="3300" b="1" dirty="0">
                <a:solidFill>
                  <a:schemeClr val="dk1"/>
                </a:solidFill>
                <a:latin typeface="Calibri"/>
                <a:ea typeface="Calibri"/>
                <a:cs typeface="Calibri"/>
                <a:sym typeface="Calibri"/>
              </a:rPr>
              <a:t>Learning Outcomes: Session 2 </a:t>
            </a:r>
            <a:endParaRPr sz="3300"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20210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1"/>
          <p:cNvSpPr txBox="1"/>
          <p:nvPr/>
        </p:nvSpPr>
        <p:spPr>
          <a:xfrm>
            <a:off x="425370" y="338560"/>
            <a:ext cx="7255591" cy="577081"/>
          </a:xfrm>
          <a:prstGeom prst="rect">
            <a:avLst/>
          </a:prstGeom>
          <a:noFill/>
          <a:ln>
            <a:noFill/>
          </a:ln>
        </p:spPr>
        <p:txBody>
          <a:bodyPr spcFirstLastPara="1" wrap="square" lIns="68569" tIns="34275" rIns="68569" bIns="34275" anchor="t" anchorCtr="0">
            <a:noAutofit/>
          </a:bodyPr>
          <a:lstStyle/>
          <a:p>
            <a:r>
              <a:rPr lang="en-GB" sz="3300" b="1" dirty="0">
                <a:solidFill>
                  <a:schemeClr val="dk1"/>
                </a:solidFill>
                <a:latin typeface="Calibri"/>
                <a:ea typeface="Calibri"/>
                <a:cs typeface="Calibri"/>
                <a:sym typeface="Calibri"/>
              </a:rPr>
              <a:t>Activity 1 – Problem Scenario Solutions</a:t>
            </a:r>
            <a:endParaRPr sz="3300" b="1" dirty="0">
              <a:solidFill>
                <a:schemeClr val="dk1"/>
              </a:solidFill>
              <a:latin typeface="Calibri"/>
              <a:ea typeface="Calibri"/>
              <a:cs typeface="Calibri"/>
              <a:sym typeface="Calibri"/>
            </a:endParaRPr>
          </a:p>
        </p:txBody>
      </p:sp>
      <p:sp>
        <p:nvSpPr>
          <p:cNvPr id="145" name="Google Shape;145;p11"/>
          <p:cNvSpPr txBox="1">
            <a:spLocks noGrp="1"/>
          </p:cNvSpPr>
          <p:nvPr>
            <p:ph type="body" idx="4294967295"/>
          </p:nvPr>
        </p:nvSpPr>
        <p:spPr>
          <a:xfrm>
            <a:off x="545307" y="1432323"/>
            <a:ext cx="8598694" cy="2210038"/>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en-GB" sz="1800" dirty="0">
                <a:latin typeface="Calibri" panose="020F0502020204030204" pitchFamily="34" charset="0"/>
                <a:cs typeface="Calibri" panose="020F0502020204030204" pitchFamily="34" charset="0"/>
              </a:rPr>
              <a:t>Time: 50 minutes</a:t>
            </a:r>
            <a:endParaRPr sz="1800"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1800" dirty="0">
                <a:latin typeface="Calibri" panose="020F0502020204030204" pitchFamily="34" charset="0"/>
                <a:cs typeface="Calibri" panose="020F0502020204030204" pitchFamily="34" charset="0"/>
              </a:rPr>
              <a:t>Participants will continue to work in the small groups of 5 people (which they were allocated to in session 1)</a:t>
            </a:r>
            <a:endParaRPr sz="1800"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1800" dirty="0">
                <a:latin typeface="Calibri" panose="020F0502020204030204" pitchFamily="34" charset="0"/>
                <a:cs typeface="Calibri" panose="020F0502020204030204" pitchFamily="34" charset="0"/>
              </a:rPr>
              <a:t>They will discuss in detail the problem scenario (that they were allocated at the end of session 1), taking into account the ideas generated by all groups in that session.</a:t>
            </a:r>
            <a:endParaRPr sz="1800"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1800" dirty="0">
                <a:latin typeface="Calibri" panose="020F0502020204030204" pitchFamily="34" charset="0"/>
                <a:cs typeface="Calibri" panose="020F0502020204030204" pitchFamily="34" charset="0"/>
              </a:rPr>
              <a:t>They will then map out (on flip chart paper) more detailed solutions to the problem considering key questions that would need to be addressed (e.g. what skills are needed, who will need to be involved, what resources would be needed, what alternative options could be considered?)</a:t>
            </a:r>
            <a:endParaRP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44347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2"/>
          <p:cNvSpPr txBox="1"/>
          <p:nvPr/>
        </p:nvSpPr>
        <p:spPr>
          <a:xfrm>
            <a:off x="425370" y="338560"/>
            <a:ext cx="7019371" cy="577081"/>
          </a:xfrm>
          <a:prstGeom prst="rect">
            <a:avLst/>
          </a:prstGeom>
          <a:noFill/>
          <a:ln>
            <a:noFill/>
          </a:ln>
        </p:spPr>
        <p:txBody>
          <a:bodyPr spcFirstLastPara="1" wrap="square" lIns="68569" tIns="34275" rIns="68569" bIns="34275" anchor="t" anchorCtr="0">
            <a:noAutofit/>
          </a:bodyPr>
          <a:lstStyle/>
          <a:p>
            <a:r>
              <a:rPr lang="en-GB" sz="3300" b="1" dirty="0">
                <a:solidFill>
                  <a:schemeClr val="dk1"/>
                </a:solidFill>
                <a:latin typeface="Calibri"/>
                <a:ea typeface="Calibri"/>
                <a:cs typeface="Calibri"/>
                <a:sym typeface="Calibri"/>
              </a:rPr>
              <a:t>Activity 1 – Problem Scenario Solutions</a:t>
            </a:r>
            <a:endParaRPr sz="3300" b="1" dirty="0">
              <a:solidFill>
                <a:schemeClr val="dk1"/>
              </a:solidFill>
              <a:latin typeface="Calibri"/>
              <a:ea typeface="Calibri"/>
              <a:cs typeface="Calibri"/>
              <a:sym typeface="Calibri"/>
            </a:endParaRPr>
          </a:p>
        </p:txBody>
      </p:sp>
      <p:sp>
        <p:nvSpPr>
          <p:cNvPr id="151" name="Google Shape;151;p12"/>
          <p:cNvSpPr txBox="1">
            <a:spLocks noGrp="1"/>
          </p:cNvSpPr>
          <p:nvPr>
            <p:ph type="body" idx="4294967295"/>
          </p:nvPr>
        </p:nvSpPr>
        <p:spPr>
          <a:xfrm>
            <a:off x="339567" y="1371363"/>
            <a:ext cx="8598694" cy="1829038"/>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en-GB" sz="2100" dirty="0">
                <a:latin typeface="Calibri" panose="020F0502020204030204" pitchFamily="34" charset="0"/>
                <a:cs typeface="Calibri" panose="020F0502020204030204" pitchFamily="34" charset="0"/>
              </a:rPr>
              <a:t>Time: 40 minutes</a:t>
            </a:r>
            <a:endParaRPr sz="2100"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2100" dirty="0">
                <a:latin typeface="Calibri" panose="020F0502020204030204" pitchFamily="34" charset="0"/>
                <a:cs typeface="Calibri" panose="020F0502020204030204" pitchFamily="34" charset="0"/>
              </a:rPr>
              <a:t>Each group will present to the full plenary group their ideas on the detailed solution, and will listen to feedback and further ideas from the participants</a:t>
            </a:r>
            <a:endParaRPr sz="2100"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2100" dirty="0">
                <a:latin typeface="Calibri" panose="020F0502020204030204" pitchFamily="34" charset="0"/>
                <a:cs typeface="Calibri" panose="020F0502020204030204" pitchFamily="34" charset="0"/>
              </a:rPr>
              <a:t>A vote on the best solution will be held (using stickers, where each participant can put their sticker on the flipchart from the group that in their view has come up with the best solution)</a:t>
            </a:r>
            <a:endParaRPr sz="2100"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2100" dirty="0">
                <a:latin typeface="Calibri" panose="020F0502020204030204" pitchFamily="34" charset="0"/>
                <a:cs typeface="Calibri" panose="020F0502020204030204" pitchFamily="34" charset="0"/>
              </a:rPr>
              <a:t>A small prize will be given to the winning group</a:t>
            </a:r>
            <a:endParaRPr sz="2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43552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2"/>
          <p:cNvSpPr txBox="1">
            <a:spLocks noGrp="1"/>
          </p:cNvSpPr>
          <p:nvPr>
            <p:ph type="body" idx="1"/>
          </p:nvPr>
        </p:nvSpPr>
        <p:spPr>
          <a:xfrm>
            <a:off x="628650" y="1369219"/>
            <a:ext cx="7886700" cy="3263504"/>
          </a:xfrm>
          <a:prstGeom prst="rect">
            <a:avLst/>
          </a:prstGeom>
          <a:noFill/>
          <a:ln>
            <a:noFill/>
          </a:ln>
        </p:spPr>
        <p:txBody>
          <a:bodyPr spcFirstLastPara="1" wrap="square" lIns="68569" tIns="34275" rIns="68569" bIns="34275" anchor="t" anchorCtr="0">
            <a:noAutofit/>
          </a:bodyPr>
          <a:lstStyle/>
          <a:p>
            <a:pPr marL="0" indent="0">
              <a:spcBef>
                <a:spcPts val="0"/>
              </a:spcBef>
              <a:buSzPts val="7200"/>
              <a:buNone/>
            </a:pPr>
            <a:endParaRPr sz="5400" b="1"/>
          </a:p>
          <a:p>
            <a:pPr marL="0" indent="0">
              <a:buSzPts val="7200"/>
              <a:buNone/>
            </a:pPr>
            <a:r>
              <a:rPr lang="en-GB" sz="5400" b="1"/>
              <a:t>Problem Solving </a:t>
            </a:r>
            <a:endParaRPr/>
          </a:p>
          <a:p>
            <a:pPr marL="0" indent="0">
              <a:buSzPts val="7200"/>
              <a:buNone/>
            </a:pPr>
            <a:r>
              <a:rPr lang="en-GB" sz="5400" b="1"/>
              <a:t>Sessions 1-2</a:t>
            </a:r>
            <a:endParaRPr/>
          </a:p>
          <a:p>
            <a:pPr marL="0" indent="0">
              <a:buNone/>
            </a:pPr>
            <a:r>
              <a:rPr lang="en-GB"/>
              <a:t>November 2019 </a:t>
            </a:r>
            <a:endParaRPr/>
          </a:p>
        </p:txBody>
      </p:sp>
      <p:sp>
        <p:nvSpPr>
          <p:cNvPr id="91" name="Google Shape;91;p2"/>
          <p:cNvSpPr/>
          <p:nvPr/>
        </p:nvSpPr>
        <p:spPr>
          <a:xfrm>
            <a:off x="1159456" y="4795732"/>
            <a:ext cx="5597264" cy="164468"/>
          </a:xfrm>
          <a:prstGeom prst="rect">
            <a:avLst/>
          </a:prstGeom>
          <a:noFill/>
          <a:ln>
            <a:noFill/>
          </a:ln>
        </p:spPr>
        <p:txBody>
          <a:bodyPr spcFirstLastPara="1" wrap="square" lIns="25706" tIns="12844" rIns="25706" bIns="12844" anchor="t" anchorCtr="0">
            <a:noAutofit/>
          </a:bodyPr>
          <a:lstStyle/>
          <a:p>
            <a:pPr>
              <a:buClr>
                <a:srgbClr val="000000"/>
              </a:buClr>
              <a:buSzPts val="1200"/>
            </a:pPr>
            <a:r>
              <a:rPr lang="en-GB" sz="900">
                <a:solidFill>
                  <a:srgbClr val="000000"/>
                </a:solidFill>
                <a:latin typeface="Calibri"/>
                <a:ea typeface="Calibri"/>
                <a:cs typeface="Calibri"/>
                <a:sym typeface="Calibri"/>
              </a:rPr>
              <a:t>This work is licensed under the </a:t>
            </a:r>
            <a:r>
              <a:rPr lang="en-GB" sz="900" u="sng">
                <a:solidFill>
                  <a:schemeClr val="hlink"/>
                </a:solidFill>
                <a:latin typeface="Calibri"/>
                <a:ea typeface="Calibri"/>
                <a:cs typeface="Calibri"/>
                <a:sym typeface="Calibri"/>
                <a:hlinkClick r:id="rId3"/>
              </a:rPr>
              <a:t>Creative Commons Attribution 4.0 International License</a:t>
            </a:r>
            <a:r>
              <a:rPr lang="en-GB" sz="900">
                <a:solidFill>
                  <a:srgbClr val="000000"/>
                </a:solidFill>
                <a:latin typeface="Calibri"/>
                <a:ea typeface="Calibri"/>
                <a:cs typeface="Calibri"/>
                <a:sym typeface="Calibri"/>
              </a:rPr>
              <a:t> unless otherwise stated. </a:t>
            </a:r>
            <a:endParaRPr sz="900">
              <a:solidFill>
                <a:srgbClr val="000000"/>
              </a:solidFill>
              <a:latin typeface="Calibri"/>
              <a:ea typeface="Calibri"/>
              <a:cs typeface="Calibri"/>
              <a:sym typeface="Calibri"/>
            </a:endParaRPr>
          </a:p>
        </p:txBody>
      </p:sp>
      <p:pic>
        <p:nvPicPr>
          <p:cNvPr id="5" name="Google Shape;108;p2">
            <a:hlinkClick r:id="rId3"/>
            <a:extLst>
              <a:ext uri="{FF2B5EF4-FFF2-40B4-BE49-F238E27FC236}">
                <a16:creationId xmlns:a16="http://schemas.microsoft.com/office/drawing/2014/main" id="{98211F0F-36A4-684B-BD02-68E7C8012B8E}"/>
              </a:ext>
            </a:extLst>
          </p:cNvPr>
          <p:cNvPicPr preferRelativeResize="0"/>
          <p:nvPr/>
        </p:nvPicPr>
        <p:blipFill rotWithShape="1">
          <a:blip r:embed="rId4">
            <a:alphaModFix/>
          </a:blip>
          <a:srcRect/>
          <a:stretch/>
        </p:blipFill>
        <p:spPr>
          <a:xfrm>
            <a:off x="160660" y="4632723"/>
            <a:ext cx="935981" cy="327478"/>
          </a:xfrm>
          <a:prstGeom prst="rect">
            <a:avLst/>
          </a:prstGeom>
          <a:noFill/>
          <a:ln>
            <a:noFill/>
          </a:ln>
        </p:spPr>
      </p:pic>
    </p:spTree>
    <p:extLst>
      <p:ext uri="{BB962C8B-B14F-4D97-AF65-F5344CB8AC3E}">
        <p14:creationId xmlns:p14="http://schemas.microsoft.com/office/powerpoint/2010/main" val="3989177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3"/>
          <p:cNvSpPr txBox="1">
            <a:spLocks noGrp="1"/>
          </p:cNvSpPr>
          <p:nvPr>
            <p:ph type="body" idx="4294967295"/>
          </p:nvPr>
        </p:nvSpPr>
        <p:spPr>
          <a:xfrm>
            <a:off x="514588" y="1132999"/>
            <a:ext cx="8309372" cy="3263504"/>
          </a:xfrm>
          <a:prstGeom prst="rect">
            <a:avLst/>
          </a:prstGeom>
          <a:noFill/>
          <a:ln>
            <a:noFill/>
          </a:ln>
        </p:spPr>
        <p:txBody>
          <a:bodyPr spcFirstLastPara="1" wrap="square" lIns="68569" tIns="34275" rIns="68569" bIns="34275" anchor="t" anchorCtr="0">
            <a:noAutofit/>
          </a:bodyPr>
          <a:lstStyle/>
          <a:p>
            <a:pPr marL="0" indent="0">
              <a:spcBef>
                <a:spcPts val="0"/>
              </a:spcBef>
              <a:buClr>
                <a:schemeClr val="dk1"/>
              </a:buClr>
              <a:buSzPts val="3500"/>
              <a:buNone/>
            </a:pPr>
            <a:r>
              <a:rPr lang="en-GB" sz="2400" dirty="0">
                <a:solidFill>
                  <a:schemeClr val="dk1"/>
                </a:solidFill>
                <a:latin typeface="Calibri" panose="020F0502020204030204" pitchFamily="34" charset="0"/>
                <a:cs typeface="Calibri" panose="020F0502020204030204" pitchFamily="34" charset="0"/>
              </a:rPr>
              <a:t>By the end of the problem solving sessions you will:</a:t>
            </a:r>
            <a:endParaRPr sz="2400" dirty="0">
              <a:solidFill>
                <a:schemeClr val="dk1"/>
              </a:solidFill>
              <a:latin typeface="Calibri" panose="020F0502020204030204" pitchFamily="34" charset="0"/>
              <a:cs typeface="Calibri" panose="020F0502020204030204" pitchFamily="34" charset="0"/>
            </a:endParaRPr>
          </a:p>
          <a:p>
            <a:pPr marL="342900" indent="-304800">
              <a:spcBef>
                <a:spcPts val="750"/>
              </a:spcBef>
              <a:buSzPts val="2800"/>
            </a:pPr>
            <a:r>
              <a:rPr lang="en-GB" sz="2400" dirty="0">
                <a:latin typeface="Calibri" panose="020F0502020204030204" pitchFamily="34" charset="0"/>
                <a:cs typeface="Calibri" panose="020F0502020204030204" pitchFamily="34" charset="0"/>
              </a:rPr>
              <a:t>Be able to put into practice the skills learned during TIDE activities</a:t>
            </a:r>
            <a:endParaRPr dirty="0">
              <a:latin typeface="Calibri" panose="020F0502020204030204" pitchFamily="34" charset="0"/>
              <a:cs typeface="Calibri" panose="020F0502020204030204" pitchFamily="34" charset="0"/>
            </a:endParaRPr>
          </a:p>
          <a:p>
            <a:pPr marL="342900" indent="-304800">
              <a:spcBef>
                <a:spcPts val="750"/>
              </a:spcBef>
              <a:buSzPts val="2800"/>
            </a:pPr>
            <a:r>
              <a:rPr lang="en-GB" sz="2400" dirty="0">
                <a:latin typeface="Calibri" panose="020F0502020204030204" pitchFamily="34" charset="0"/>
                <a:cs typeface="Calibri" panose="020F0502020204030204" pitchFamily="34" charset="0"/>
              </a:rPr>
              <a:t>Be able to apply your skills to develop solutions for real life problems</a:t>
            </a:r>
            <a:endParaRPr dirty="0">
              <a:latin typeface="Calibri" panose="020F0502020204030204" pitchFamily="34" charset="0"/>
              <a:cs typeface="Calibri" panose="020F0502020204030204" pitchFamily="34" charset="0"/>
            </a:endParaRPr>
          </a:p>
          <a:p>
            <a:pPr marL="38100" indent="0">
              <a:spcBef>
                <a:spcPts val="750"/>
              </a:spcBef>
              <a:buSzPts val="2800"/>
              <a:buNone/>
            </a:pPr>
            <a:r>
              <a:rPr lang="en-GB" sz="2400" dirty="0">
                <a:latin typeface="Calibri" panose="020F0502020204030204" pitchFamily="34" charset="0"/>
                <a:cs typeface="Calibri" panose="020F0502020204030204" pitchFamily="34" charset="0"/>
              </a:rPr>
              <a:t>By the end of Session 1 you will:</a:t>
            </a:r>
            <a:endParaRPr dirty="0">
              <a:latin typeface="Calibri" panose="020F0502020204030204" pitchFamily="34" charset="0"/>
              <a:cs typeface="Calibri" panose="020F0502020204030204" pitchFamily="34" charset="0"/>
            </a:endParaRPr>
          </a:p>
          <a:p>
            <a:pPr marL="342900" indent="-304800">
              <a:spcBef>
                <a:spcPts val="750"/>
              </a:spcBef>
              <a:buSzPts val="2800"/>
            </a:pPr>
            <a:r>
              <a:rPr lang="en-GB" sz="2400" dirty="0">
                <a:latin typeface="Calibri" panose="020F0502020204030204" pitchFamily="34" charset="0"/>
                <a:cs typeface="Calibri" panose="020F0502020204030204" pitchFamily="34" charset="0"/>
              </a:rPr>
              <a:t>Have familiarised yourselves with several challenges related to applying new skills related to strengthening distance education in Myanmar</a:t>
            </a:r>
            <a:endParaRPr dirty="0">
              <a:latin typeface="Calibri" panose="020F0502020204030204" pitchFamily="34" charset="0"/>
              <a:cs typeface="Calibri" panose="020F0502020204030204" pitchFamily="34" charset="0"/>
            </a:endParaRPr>
          </a:p>
        </p:txBody>
      </p:sp>
      <p:sp>
        <p:nvSpPr>
          <p:cNvPr id="97" name="Google Shape;97;p3"/>
          <p:cNvSpPr txBox="1"/>
          <p:nvPr/>
        </p:nvSpPr>
        <p:spPr>
          <a:xfrm>
            <a:off x="265350" y="285220"/>
            <a:ext cx="6502079" cy="577081"/>
          </a:xfrm>
          <a:prstGeom prst="rect">
            <a:avLst/>
          </a:prstGeom>
          <a:noFill/>
          <a:ln>
            <a:noFill/>
          </a:ln>
        </p:spPr>
        <p:txBody>
          <a:bodyPr spcFirstLastPara="1" wrap="square" lIns="68569" tIns="34275" rIns="68569" bIns="34275" anchor="t" anchorCtr="0">
            <a:noAutofit/>
          </a:bodyPr>
          <a:lstStyle/>
          <a:p>
            <a:pPr>
              <a:buClr>
                <a:srgbClr val="000000"/>
              </a:buClr>
              <a:buSzPts val="4400"/>
            </a:pPr>
            <a:r>
              <a:rPr lang="en-GB" sz="3300" b="1" dirty="0">
                <a:solidFill>
                  <a:schemeClr val="dk1"/>
                </a:solidFill>
                <a:latin typeface="Calibri"/>
                <a:ea typeface="Calibri"/>
                <a:cs typeface="Calibri"/>
                <a:sym typeface="Calibri"/>
              </a:rPr>
              <a:t>Learning Outcomes: Session 1 </a:t>
            </a:r>
            <a:endParaRPr sz="3300"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49156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4"/>
          <p:cNvSpPr txBox="1"/>
          <p:nvPr/>
        </p:nvSpPr>
        <p:spPr>
          <a:xfrm>
            <a:off x="204390" y="271463"/>
            <a:ext cx="7293691" cy="577081"/>
          </a:xfrm>
          <a:prstGeom prst="rect">
            <a:avLst/>
          </a:prstGeom>
          <a:noFill/>
          <a:ln>
            <a:noFill/>
          </a:ln>
        </p:spPr>
        <p:txBody>
          <a:bodyPr spcFirstLastPara="1" wrap="square" lIns="68569" tIns="34275" rIns="68569" bIns="34275" anchor="t" anchorCtr="0">
            <a:noAutofit/>
          </a:bodyPr>
          <a:lstStyle/>
          <a:p>
            <a:r>
              <a:rPr lang="en-GB" sz="3300" b="1" dirty="0">
                <a:solidFill>
                  <a:schemeClr val="dk1"/>
                </a:solidFill>
                <a:latin typeface="Calibri"/>
                <a:ea typeface="Calibri"/>
                <a:cs typeface="Calibri"/>
                <a:sym typeface="Calibri"/>
              </a:rPr>
              <a:t>Activity 1 – Exploring Problem Scenarios</a:t>
            </a:r>
            <a:endParaRPr sz="3300" b="1" dirty="0">
              <a:solidFill>
                <a:schemeClr val="dk1"/>
              </a:solidFill>
              <a:latin typeface="Calibri"/>
              <a:ea typeface="Calibri"/>
              <a:cs typeface="Calibri"/>
              <a:sym typeface="Calibri"/>
            </a:endParaRPr>
          </a:p>
        </p:txBody>
      </p:sp>
      <p:sp>
        <p:nvSpPr>
          <p:cNvPr id="103" name="Google Shape;103;p4"/>
          <p:cNvSpPr txBox="1">
            <a:spLocks noGrp="1"/>
          </p:cNvSpPr>
          <p:nvPr>
            <p:ph type="body" idx="4294967295"/>
          </p:nvPr>
        </p:nvSpPr>
        <p:spPr>
          <a:xfrm>
            <a:off x="545307" y="1432323"/>
            <a:ext cx="8598694" cy="3055858"/>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en-GB" sz="2400" dirty="0">
                <a:latin typeface="Calibri" panose="020F0502020204030204" pitchFamily="34" charset="0"/>
                <a:cs typeface="Calibri" panose="020F0502020204030204" pitchFamily="34" charset="0"/>
              </a:rPr>
              <a:t>Time: 50 minutes</a:t>
            </a:r>
            <a:endParaRPr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2400" dirty="0">
                <a:latin typeface="Calibri" panose="020F0502020204030204" pitchFamily="34" charset="0"/>
                <a:cs typeface="Calibri" panose="020F0502020204030204" pitchFamily="34" charset="0"/>
              </a:rPr>
              <a:t>Participants will be divided into small groups of 5 people</a:t>
            </a:r>
            <a:endParaRPr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2400" dirty="0">
                <a:latin typeface="Calibri" panose="020F0502020204030204" pitchFamily="34" charset="0"/>
                <a:cs typeface="Calibri" panose="020F0502020204030204" pitchFamily="34" charset="0"/>
              </a:rPr>
              <a:t>The facilitator will introduce the participants to four problem scenarios described on the following slides (10 minutes) </a:t>
            </a:r>
            <a:endParaRPr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2400" dirty="0">
                <a:latin typeface="Calibri" panose="020F0502020204030204" pitchFamily="34" charset="0"/>
                <a:cs typeface="Calibri" panose="020F0502020204030204" pitchFamily="34" charset="0"/>
              </a:rPr>
              <a:t>Groups will spend 10 minutes discussing/brainstorming each of the four scenarios, noting down some initial options for addressing the problem. (40 minutes)</a:t>
            </a:r>
            <a:endParaRPr dirty="0">
              <a:latin typeface="Calibri" panose="020F0502020204030204" pitchFamily="34" charset="0"/>
              <a:cs typeface="Calibri" panose="020F0502020204030204" pitchFamily="34" charset="0"/>
            </a:endParaRPr>
          </a:p>
          <a:p>
            <a:pPr marL="38100" indent="0">
              <a:spcBef>
                <a:spcPts val="750"/>
              </a:spcBef>
              <a:buSzPts val="2800"/>
              <a:buNone/>
            </a:pPr>
            <a:endParaRP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29293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5"/>
          <p:cNvSpPr txBox="1"/>
          <p:nvPr/>
        </p:nvSpPr>
        <p:spPr>
          <a:xfrm>
            <a:off x="272653" y="261120"/>
            <a:ext cx="7545467" cy="577081"/>
          </a:xfrm>
          <a:prstGeom prst="rect">
            <a:avLst/>
          </a:prstGeom>
          <a:noFill/>
          <a:ln>
            <a:noFill/>
          </a:ln>
        </p:spPr>
        <p:txBody>
          <a:bodyPr spcFirstLastPara="1" wrap="square" lIns="68569" tIns="34275" rIns="68569" bIns="34275" anchor="t" anchorCtr="0">
            <a:noAutofit/>
          </a:bodyPr>
          <a:lstStyle/>
          <a:p>
            <a:r>
              <a:rPr lang="en-GB" sz="3300" b="1" dirty="0">
                <a:solidFill>
                  <a:schemeClr val="dk1"/>
                </a:solidFill>
                <a:latin typeface="Calibri"/>
                <a:ea typeface="Calibri"/>
                <a:cs typeface="Calibri"/>
                <a:sym typeface="Calibri"/>
              </a:rPr>
              <a:t>Activity 1 – Problem Scenario 1 Overview</a:t>
            </a:r>
            <a:endParaRPr sz="3300" b="1" dirty="0">
              <a:solidFill>
                <a:schemeClr val="dk1"/>
              </a:solidFill>
              <a:latin typeface="Calibri"/>
              <a:ea typeface="Calibri"/>
              <a:cs typeface="Calibri"/>
              <a:sym typeface="Calibri"/>
            </a:endParaRPr>
          </a:p>
        </p:txBody>
      </p:sp>
      <p:sp>
        <p:nvSpPr>
          <p:cNvPr id="109" name="Google Shape;109;p5"/>
          <p:cNvSpPr txBox="1">
            <a:spLocks noGrp="1"/>
          </p:cNvSpPr>
          <p:nvPr>
            <p:ph type="body" idx="4294967295"/>
          </p:nvPr>
        </p:nvSpPr>
        <p:spPr>
          <a:xfrm>
            <a:off x="272653" y="1539003"/>
            <a:ext cx="8598694" cy="2766298"/>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en-GB" sz="1800" dirty="0">
                <a:latin typeface="Calibri" panose="020F0502020204030204" pitchFamily="34" charset="0"/>
                <a:cs typeface="Calibri" panose="020F0502020204030204" pitchFamily="34" charset="0"/>
              </a:rPr>
              <a:t>Time: 10 minutes</a:t>
            </a:r>
            <a:endParaRPr sz="1800" dirty="0">
              <a:latin typeface="Calibri" panose="020F0502020204030204" pitchFamily="34" charset="0"/>
              <a:cs typeface="Calibri" panose="020F0502020204030204" pitchFamily="34" charset="0"/>
            </a:endParaRPr>
          </a:p>
          <a:p>
            <a:pPr marL="38100" indent="0">
              <a:spcBef>
                <a:spcPts val="750"/>
              </a:spcBef>
              <a:buSzPts val="2800"/>
              <a:buNone/>
            </a:pPr>
            <a:r>
              <a:rPr lang="en-GB" sz="1800" dirty="0">
                <a:latin typeface="Calibri" panose="020F0502020204030204" pitchFamily="34" charset="0"/>
                <a:cs typeface="Calibri" panose="020F0502020204030204" pitchFamily="34" charset="0"/>
              </a:rPr>
              <a:t>As a result of One Campus Two Systems your University is planning to improve the way in which materials are distributed to distance education students and at the same time provide access for them to library resources. </a:t>
            </a:r>
            <a:endParaRPr sz="1800" dirty="0">
              <a:latin typeface="Calibri" panose="020F0502020204030204" pitchFamily="34" charset="0"/>
              <a:cs typeface="Calibri" panose="020F0502020204030204" pitchFamily="34" charset="0"/>
            </a:endParaRPr>
          </a:p>
          <a:p>
            <a:pPr marL="38100" indent="0">
              <a:spcBef>
                <a:spcPts val="750"/>
              </a:spcBef>
              <a:buSzPts val="2800"/>
              <a:buNone/>
            </a:pPr>
            <a:r>
              <a:rPr lang="en-GB" sz="1800" dirty="0">
                <a:latin typeface="Calibri" panose="020F0502020204030204" pitchFamily="34" charset="0"/>
                <a:cs typeface="Calibri" panose="020F0502020204030204" pitchFamily="34" charset="0"/>
              </a:rPr>
              <a:t>This approach assumes that students have adequate access to mobile technology, or other means of accessing digital content. In reality the students live in a wide range of urban and rural contexts and come from different socio economic backgrounds</a:t>
            </a:r>
            <a:endParaRPr sz="1800" dirty="0">
              <a:latin typeface="Calibri" panose="020F0502020204030204" pitchFamily="34" charset="0"/>
              <a:cs typeface="Calibri" panose="020F0502020204030204" pitchFamily="34" charset="0"/>
            </a:endParaRPr>
          </a:p>
          <a:p>
            <a:pPr marL="38100" indent="0">
              <a:spcBef>
                <a:spcPts val="750"/>
              </a:spcBef>
              <a:buSzPts val="2800"/>
              <a:buNone/>
            </a:pPr>
            <a:r>
              <a:rPr lang="en-GB" sz="1800" dirty="0">
                <a:latin typeface="Calibri" panose="020F0502020204030204" pitchFamily="34" charset="0"/>
                <a:cs typeface="Calibri" panose="020F0502020204030204" pitchFamily="34" charset="0"/>
              </a:rPr>
              <a:t>What are the potential problems with this plan, and how can they be overcome?  List down your initial ideas</a:t>
            </a:r>
            <a:endParaRPr sz="1800" dirty="0">
              <a:latin typeface="Calibri" panose="020F0502020204030204" pitchFamily="34" charset="0"/>
              <a:cs typeface="Calibri" panose="020F0502020204030204" pitchFamily="34" charset="0"/>
            </a:endParaRPr>
          </a:p>
          <a:p>
            <a:pPr marL="38100" indent="0">
              <a:spcBef>
                <a:spcPts val="750"/>
              </a:spcBef>
              <a:buSzPts val="2800"/>
              <a:buNone/>
            </a:pPr>
            <a:endParaRPr sz="33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03691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6"/>
          <p:cNvSpPr txBox="1"/>
          <p:nvPr/>
        </p:nvSpPr>
        <p:spPr>
          <a:xfrm>
            <a:off x="204390" y="222885"/>
            <a:ext cx="7461331" cy="577081"/>
          </a:xfrm>
          <a:prstGeom prst="rect">
            <a:avLst/>
          </a:prstGeom>
          <a:noFill/>
          <a:ln>
            <a:noFill/>
          </a:ln>
        </p:spPr>
        <p:txBody>
          <a:bodyPr spcFirstLastPara="1" wrap="square" lIns="68569" tIns="34275" rIns="68569" bIns="34275" anchor="t" anchorCtr="0">
            <a:noAutofit/>
          </a:bodyPr>
          <a:lstStyle/>
          <a:p>
            <a:r>
              <a:rPr lang="en-GB" sz="3300" b="1" dirty="0">
                <a:solidFill>
                  <a:schemeClr val="dk1"/>
                </a:solidFill>
                <a:latin typeface="Calibri"/>
                <a:ea typeface="Calibri"/>
                <a:cs typeface="Calibri"/>
                <a:sym typeface="Calibri"/>
              </a:rPr>
              <a:t>Activity 1 – Problem Scenario 2 Overview</a:t>
            </a:r>
            <a:endParaRPr sz="3300" b="1" dirty="0">
              <a:solidFill>
                <a:schemeClr val="dk1"/>
              </a:solidFill>
              <a:latin typeface="Calibri"/>
              <a:ea typeface="Calibri"/>
              <a:cs typeface="Calibri"/>
              <a:sym typeface="Calibri"/>
            </a:endParaRPr>
          </a:p>
        </p:txBody>
      </p:sp>
      <p:sp>
        <p:nvSpPr>
          <p:cNvPr id="115" name="Google Shape;115;p6"/>
          <p:cNvSpPr txBox="1">
            <a:spLocks noGrp="1"/>
          </p:cNvSpPr>
          <p:nvPr>
            <p:ph type="body" idx="4294967295"/>
          </p:nvPr>
        </p:nvSpPr>
        <p:spPr>
          <a:xfrm>
            <a:off x="545307" y="1432323"/>
            <a:ext cx="8598694" cy="3439715"/>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en-GB" sz="1800" dirty="0">
                <a:latin typeface="Calibri" panose="020F0502020204030204" pitchFamily="34" charset="0"/>
                <a:cs typeface="Calibri" panose="020F0502020204030204" pitchFamily="34" charset="0"/>
              </a:rPr>
              <a:t>Time: 10 minutes</a:t>
            </a:r>
            <a:endParaRPr sz="1800" dirty="0">
              <a:latin typeface="Calibri" panose="020F0502020204030204" pitchFamily="34" charset="0"/>
              <a:cs typeface="Calibri" panose="020F0502020204030204" pitchFamily="34" charset="0"/>
            </a:endParaRPr>
          </a:p>
          <a:p>
            <a:pPr marL="38100" indent="0">
              <a:spcBef>
                <a:spcPts val="750"/>
              </a:spcBef>
              <a:buSzPts val="2800"/>
              <a:buNone/>
            </a:pPr>
            <a:r>
              <a:rPr lang="en-GB" sz="1800" dirty="0">
                <a:latin typeface="Calibri" panose="020F0502020204030204" pitchFamily="34" charset="0"/>
                <a:cs typeface="Calibri" panose="020F0502020204030204" pitchFamily="34" charset="0"/>
              </a:rPr>
              <a:t>During TIDE Residential Schools you have learned about the need for team work in order to successfully design and deliver blended learning courses (with face to face and online components). The need for academics and support staff to work together was emphasised and a range of roles were introduced.</a:t>
            </a:r>
            <a:endParaRPr sz="1800" dirty="0">
              <a:latin typeface="Calibri" panose="020F0502020204030204" pitchFamily="34" charset="0"/>
              <a:cs typeface="Calibri" panose="020F0502020204030204" pitchFamily="34" charset="0"/>
            </a:endParaRPr>
          </a:p>
          <a:p>
            <a:pPr marL="38100" indent="0">
              <a:spcBef>
                <a:spcPts val="750"/>
              </a:spcBef>
              <a:buSzPts val="2800"/>
              <a:buNone/>
            </a:pPr>
            <a:r>
              <a:rPr lang="en-GB" sz="1800" dirty="0">
                <a:latin typeface="Calibri" panose="020F0502020204030204" pitchFamily="34" charset="0"/>
                <a:cs typeface="Calibri" panose="020F0502020204030204" pitchFamily="34" charset="0"/>
              </a:rPr>
              <a:t>In practice it is hard to find time for academics and support staff to meet and work together, and some of the key roles don’t exist in your University. How can this problem be addressed and the necessary working approaches be put in place? List down your initial ideas</a:t>
            </a:r>
            <a:endParaRPr sz="1800" dirty="0">
              <a:latin typeface="Calibri" panose="020F0502020204030204" pitchFamily="34" charset="0"/>
              <a:cs typeface="Calibri" panose="020F0502020204030204" pitchFamily="34" charset="0"/>
            </a:endParaRPr>
          </a:p>
          <a:p>
            <a:pPr marL="38100" indent="0">
              <a:spcBef>
                <a:spcPts val="750"/>
              </a:spcBef>
              <a:buSzPts val="2800"/>
              <a:buNone/>
            </a:pPr>
            <a:endParaRPr sz="3300" dirty="0">
              <a:latin typeface="Calibri" panose="020F0502020204030204" pitchFamily="34" charset="0"/>
              <a:cs typeface="Calibri" panose="020F0502020204030204" pitchFamily="34" charset="0"/>
            </a:endParaRPr>
          </a:p>
          <a:p>
            <a:pPr marL="38100" indent="0">
              <a:spcBef>
                <a:spcPts val="750"/>
              </a:spcBef>
              <a:buSzPts val="2800"/>
              <a:buNone/>
            </a:pPr>
            <a:endParaRPr sz="33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73196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7"/>
          <p:cNvSpPr txBox="1"/>
          <p:nvPr/>
        </p:nvSpPr>
        <p:spPr>
          <a:xfrm>
            <a:off x="257730" y="201400"/>
            <a:ext cx="7354651" cy="577081"/>
          </a:xfrm>
          <a:prstGeom prst="rect">
            <a:avLst/>
          </a:prstGeom>
          <a:noFill/>
          <a:ln>
            <a:noFill/>
          </a:ln>
        </p:spPr>
        <p:txBody>
          <a:bodyPr spcFirstLastPara="1" wrap="square" lIns="68569" tIns="34275" rIns="68569" bIns="34275" anchor="t" anchorCtr="0">
            <a:noAutofit/>
          </a:bodyPr>
          <a:lstStyle/>
          <a:p>
            <a:r>
              <a:rPr lang="en-GB" sz="3300" b="1" dirty="0">
                <a:solidFill>
                  <a:schemeClr val="dk1"/>
                </a:solidFill>
                <a:latin typeface="Calibri"/>
                <a:ea typeface="Calibri"/>
                <a:cs typeface="Calibri"/>
                <a:sym typeface="Calibri"/>
              </a:rPr>
              <a:t>Activity 1 – Problem Scenario 3 Overview</a:t>
            </a:r>
            <a:endParaRPr sz="3300" b="1" dirty="0">
              <a:solidFill>
                <a:schemeClr val="dk1"/>
              </a:solidFill>
              <a:latin typeface="Calibri"/>
              <a:ea typeface="Calibri"/>
              <a:cs typeface="Calibri"/>
              <a:sym typeface="Calibri"/>
            </a:endParaRPr>
          </a:p>
        </p:txBody>
      </p:sp>
      <p:sp>
        <p:nvSpPr>
          <p:cNvPr id="121" name="Google Shape;121;p7"/>
          <p:cNvSpPr txBox="1">
            <a:spLocks noGrp="1"/>
          </p:cNvSpPr>
          <p:nvPr>
            <p:ph type="body" idx="4294967295"/>
          </p:nvPr>
        </p:nvSpPr>
        <p:spPr>
          <a:xfrm>
            <a:off x="339567" y="952263"/>
            <a:ext cx="8598694" cy="3439715"/>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en-GB" sz="1800" dirty="0">
                <a:latin typeface="Calibri" panose="020F0502020204030204" pitchFamily="34" charset="0"/>
                <a:cs typeface="Calibri" panose="020F0502020204030204" pitchFamily="34" charset="0"/>
              </a:rPr>
              <a:t>Time: 10 minutes</a:t>
            </a:r>
            <a:endParaRPr dirty="0">
              <a:latin typeface="Calibri" panose="020F0502020204030204" pitchFamily="34" charset="0"/>
              <a:cs typeface="Calibri" panose="020F0502020204030204" pitchFamily="34" charset="0"/>
            </a:endParaRPr>
          </a:p>
          <a:p>
            <a:pPr marL="38100" indent="0">
              <a:spcBef>
                <a:spcPts val="750"/>
              </a:spcBef>
              <a:buSzPts val="2800"/>
              <a:buNone/>
            </a:pPr>
            <a:r>
              <a:rPr lang="en-GB" sz="1800" dirty="0">
                <a:latin typeface="Calibri" panose="020F0502020204030204" pitchFamily="34" charset="0"/>
                <a:cs typeface="Calibri" panose="020F0502020204030204" pitchFamily="34" charset="0"/>
              </a:rPr>
              <a:t>You have been asked to rapidly develop a short online course, that reflects the good pedagogic practices that you have been learning about during TIDE activities. Your course will include assignments that can be submitted online, interactive quizzes, and makes use of audio and video content. It is structured with learning activities designed to deliver on specific learning objectives. The overall curriculum for the course has been approved, but your University has no current access to an Online Learning Environment and you are also worried about the current bandwidth and support limitations at your University.  </a:t>
            </a:r>
            <a:endParaRPr dirty="0">
              <a:latin typeface="Calibri" panose="020F0502020204030204" pitchFamily="34" charset="0"/>
              <a:cs typeface="Calibri" panose="020F0502020204030204" pitchFamily="34" charset="0"/>
            </a:endParaRPr>
          </a:p>
          <a:p>
            <a:pPr marL="38100" indent="0">
              <a:spcBef>
                <a:spcPts val="750"/>
              </a:spcBef>
              <a:buSzPts val="2800"/>
              <a:buNone/>
            </a:pPr>
            <a:r>
              <a:rPr lang="en-GB" sz="1800" dirty="0">
                <a:latin typeface="Calibri" panose="020F0502020204030204" pitchFamily="34" charset="0"/>
                <a:cs typeface="Calibri" panose="020F0502020204030204" pitchFamily="34" charset="0"/>
              </a:rPr>
              <a:t>What options are there for getting this course successfully launched in the next six months, and what steps will need to be taken to overcome any obstacles that stand in the way? List down your initial ideas</a:t>
            </a:r>
            <a:endParaRPr dirty="0">
              <a:latin typeface="Calibri" panose="020F0502020204030204" pitchFamily="34" charset="0"/>
              <a:cs typeface="Calibri" panose="020F0502020204030204" pitchFamily="34" charset="0"/>
            </a:endParaRPr>
          </a:p>
          <a:p>
            <a:pPr marL="38100" indent="0">
              <a:spcBef>
                <a:spcPts val="750"/>
              </a:spcBef>
              <a:buSzPts val="2800"/>
              <a:buNone/>
            </a:pPr>
            <a:endParaRP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15336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8"/>
          <p:cNvSpPr txBox="1"/>
          <p:nvPr/>
        </p:nvSpPr>
        <p:spPr>
          <a:xfrm>
            <a:off x="272970" y="330940"/>
            <a:ext cx="7385131" cy="577081"/>
          </a:xfrm>
          <a:prstGeom prst="rect">
            <a:avLst/>
          </a:prstGeom>
          <a:noFill/>
          <a:ln>
            <a:noFill/>
          </a:ln>
        </p:spPr>
        <p:txBody>
          <a:bodyPr spcFirstLastPara="1" wrap="square" lIns="68569" tIns="34275" rIns="68569" bIns="34275" anchor="t" anchorCtr="0">
            <a:noAutofit/>
          </a:bodyPr>
          <a:lstStyle/>
          <a:p>
            <a:r>
              <a:rPr lang="en-GB" sz="3300" b="1" dirty="0">
                <a:solidFill>
                  <a:schemeClr val="dk1"/>
                </a:solidFill>
                <a:latin typeface="Calibri"/>
                <a:ea typeface="Calibri"/>
                <a:cs typeface="Calibri"/>
                <a:sym typeface="Calibri"/>
              </a:rPr>
              <a:t>Activity 1 – Problem Scenario 4 Overview</a:t>
            </a:r>
            <a:endParaRPr sz="3300" b="1" dirty="0">
              <a:solidFill>
                <a:schemeClr val="dk1"/>
              </a:solidFill>
              <a:latin typeface="Calibri"/>
              <a:ea typeface="Calibri"/>
              <a:cs typeface="Calibri"/>
              <a:sym typeface="Calibri"/>
            </a:endParaRPr>
          </a:p>
        </p:txBody>
      </p:sp>
      <p:sp>
        <p:nvSpPr>
          <p:cNvPr id="127" name="Google Shape;127;p8"/>
          <p:cNvSpPr txBox="1">
            <a:spLocks noGrp="1"/>
          </p:cNvSpPr>
          <p:nvPr>
            <p:ph type="body" idx="4294967295"/>
          </p:nvPr>
        </p:nvSpPr>
        <p:spPr>
          <a:xfrm>
            <a:off x="339567" y="1630443"/>
            <a:ext cx="8598694" cy="2149078"/>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en-GB" sz="2700" dirty="0">
                <a:latin typeface="Calibri" panose="020F0502020204030204" pitchFamily="34" charset="0"/>
                <a:cs typeface="Calibri" panose="020F0502020204030204" pitchFamily="34" charset="0"/>
              </a:rPr>
              <a:t>Time: 10 minutes</a:t>
            </a:r>
            <a:endParaRPr sz="1350" dirty="0">
              <a:latin typeface="Calibri" panose="020F0502020204030204" pitchFamily="34" charset="0"/>
              <a:cs typeface="Calibri" panose="020F0502020204030204" pitchFamily="34" charset="0"/>
            </a:endParaRPr>
          </a:p>
          <a:p>
            <a:pPr marL="38100" indent="0">
              <a:spcBef>
                <a:spcPts val="750"/>
              </a:spcBef>
              <a:buSzPts val="2800"/>
              <a:buNone/>
            </a:pPr>
            <a:r>
              <a:rPr lang="en-GB" sz="1800" dirty="0">
                <a:latin typeface="Calibri" panose="020F0502020204030204" pitchFamily="34" charset="0"/>
                <a:cs typeface="Calibri" panose="020F0502020204030204" pitchFamily="34" charset="0"/>
              </a:rPr>
              <a:t>During the last two years, you have become familiar with different ways or licensing course materials and also learning how to find, modify and create Open Educational Resources (OERs). </a:t>
            </a:r>
            <a:endParaRPr sz="1800" dirty="0">
              <a:latin typeface="Calibri" panose="020F0502020204030204" pitchFamily="34" charset="0"/>
              <a:cs typeface="Calibri" panose="020F0502020204030204" pitchFamily="34" charset="0"/>
            </a:endParaRPr>
          </a:p>
          <a:p>
            <a:pPr marL="38100" indent="0">
              <a:spcBef>
                <a:spcPts val="750"/>
              </a:spcBef>
              <a:buSzPts val="2800"/>
              <a:buNone/>
            </a:pPr>
            <a:r>
              <a:rPr lang="en-GB" sz="1800" dirty="0">
                <a:latin typeface="Calibri" panose="020F0502020204030204" pitchFamily="34" charset="0"/>
                <a:cs typeface="Calibri" panose="020F0502020204030204" pitchFamily="34" charset="0"/>
              </a:rPr>
              <a:t>You now want to review the current Distance Education courses and get some of them updated for use (for when the new curriculum would be needed from 2023).  What steps need to be taken to update courses, to ensure that copyright, licences and source materials are correctly referenced and attributed, and how can OERs (produced as part of TIDE assignments or from elsewhere) become widely used in the updated or in future courses. List down your initial ideas</a:t>
            </a:r>
            <a:endParaRPr sz="1800" dirty="0">
              <a:latin typeface="Calibri" panose="020F0502020204030204" pitchFamily="34" charset="0"/>
              <a:cs typeface="Calibri" panose="020F0502020204030204" pitchFamily="34" charset="0"/>
            </a:endParaRPr>
          </a:p>
          <a:p>
            <a:pPr marL="38100" indent="0">
              <a:spcBef>
                <a:spcPts val="750"/>
              </a:spcBef>
              <a:buSzPts val="2800"/>
              <a:buNone/>
            </a:pPr>
            <a:endParaRP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31501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9"/>
          <p:cNvSpPr txBox="1"/>
          <p:nvPr/>
        </p:nvSpPr>
        <p:spPr>
          <a:xfrm>
            <a:off x="227250" y="260985"/>
            <a:ext cx="7491811" cy="577081"/>
          </a:xfrm>
          <a:prstGeom prst="rect">
            <a:avLst/>
          </a:prstGeom>
          <a:noFill/>
          <a:ln>
            <a:noFill/>
          </a:ln>
        </p:spPr>
        <p:txBody>
          <a:bodyPr spcFirstLastPara="1" wrap="square" lIns="68569" tIns="34275" rIns="68569" bIns="34275" anchor="t" anchorCtr="0">
            <a:noAutofit/>
          </a:bodyPr>
          <a:lstStyle/>
          <a:p>
            <a:r>
              <a:rPr lang="en-GB" sz="3300" b="1" dirty="0">
                <a:solidFill>
                  <a:schemeClr val="dk1"/>
                </a:solidFill>
                <a:latin typeface="Calibri"/>
                <a:ea typeface="Calibri"/>
                <a:cs typeface="Calibri"/>
                <a:sym typeface="Calibri"/>
              </a:rPr>
              <a:t>Activity 2 – Addressing Problem Scenarios</a:t>
            </a:r>
            <a:endParaRPr sz="3300" b="1" dirty="0">
              <a:solidFill>
                <a:schemeClr val="dk1"/>
              </a:solidFill>
              <a:latin typeface="Calibri"/>
              <a:ea typeface="Calibri"/>
              <a:cs typeface="Calibri"/>
              <a:sym typeface="Calibri"/>
            </a:endParaRPr>
          </a:p>
        </p:txBody>
      </p:sp>
      <p:sp>
        <p:nvSpPr>
          <p:cNvPr id="133" name="Google Shape;133;p9"/>
          <p:cNvSpPr txBox="1">
            <a:spLocks noGrp="1"/>
          </p:cNvSpPr>
          <p:nvPr>
            <p:ph type="body" idx="4294967295"/>
          </p:nvPr>
        </p:nvSpPr>
        <p:spPr>
          <a:xfrm>
            <a:off x="331947" y="1005603"/>
            <a:ext cx="8598694" cy="3439715"/>
          </a:xfrm>
          <a:prstGeom prst="rect">
            <a:avLst/>
          </a:prstGeom>
          <a:noFill/>
          <a:ln>
            <a:noFill/>
          </a:ln>
        </p:spPr>
        <p:txBody>
          <a:bodyPr spcFirstLastPara="1" wrap="square" lIns="68569" tIns="34275" rIns="68569" bIns="34275" anchor="t" anchorCtr="0">
            <a:noAutofit/>
          </a:bodyPr>
          <a:lstStyle/>
          <a:p>
            <a:pPr marL="38100" indent="0">
              <a:spcBef>
                <a:spcPts val="750"/>
              </a:spcBef>
              <a:buSzPts val="2800"/>
              <a:buNone/>
            </a:pPr>
            <a:r>
              <a:rPr lang="en-GB" sz="2400" dirty="0">
                <a:latin typeface="Calibri" panose="020F0502020204030204" pitchFamily="34" charset="0"/>
                <a:cs typeface="Calibri" panose="020F0502020204030204" pitchFamily="34" charset="0"/>
              </a:rPr>
              <a:t>Time: 40 minutes</a:t>
            </a:r>
            <a:endParaRPr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2400" dirty="0">
                <a:latin typeface="Calibri" panose="020F0502020204030204" pitchFamily="34" charset="0"/>
                <a:cs typeface="Calibri" panose="020F0502020204030204" pitchFamily="34" charset="0"/>
              </a:rPr>
              <a:t>Each group will feedback their initial thoughts on how each problem scenario could be tackled, and ideas will be pooled on flipchart sheets </a:t>
            </a:r>
            <a:endParaRPr dirty="0">
              <a:latin typeface="Calibri" panose="020F0502020204030204" pitchFamily="34" charset="0"/>
              <a:cs typeface="Calibri" panose="020F0502020204030204" pitchFamily="34" charset="0"/>
            </a:endParaRPr>
          </a:p>
          <a:p>
            <a:pPr marL="342900" indent="-304800">
              <a:spcBef>
                <a:spcPts val="750"/>
              </a:spcBef>
              <a:buClr>
                <a:schemeClr val="dk1"/>
              </a:buClr>
              <a:buSzPts val="2800"/>
              <a:buFont typeface="Arial"/>
              <a:buChar char="•"/>
            </a:pPr>
            <a:r>
              <a:rPr lang="en-GB" sz="2400" dirty="0">
                <a:latin typeface="Calibri" panose="020F0502020204030204" pitchFamily="34" charset="0"/>
                <a:cs typeface="Calibri" panose="020F0502020204030204" pitchFamily="34" charset="0"/>
              </a:rPr>
              <a:t>One of the scenarios will then be allocated to each of the four groups to explore in more detail, and any remaining time in this session can be allocated to the groups starting to map out what they may need to do to address the problem in more detail</a:t>
            </a:r>
            <a:endParaRPr dirty="0">
              <a:latin typeface="Calibri" panose="020F0502020204030204" pitchFamily="34" charset="0"/>
              <a:cs typeface="Calibri" panose="020F0502020204030204" pitchFamily="34" charset="0"/>
            </a:endParaRPr>
          </a:p>
          <a:p>
            <a:pPr marL="342900" indent="-171450">
              <a:spcBef>
                <a:spcPts val="750"/>
              </a:spcBef>
              <a:buClr>
                <a:schemeClr val="dk1"/>
              </a:buClr>
              <a:buSzPts val="2800"/>
              <a:buNone/>
            </a:pPr>
            <a:endParaRPr sz="2400" dirty="0">
              <a:latin typeface="Calibri" panose="020F0502020204030204" pitchFamily="34" charset="0"/>
              <a:cs typeface="Calibri" panose="020F0502020204030204" pitchFamily="34" charset="0"/>
            </a:endParaRPr>
          </a:p>
          <a:p>
            <a:pPr marL="342900" indent="-171450">
              <a:spcBef>
                <a:spcPts val="750"/>
              </a:spcBef>
              <a:buClr>
                <a:schemeClr val="dk1"/>
              </a:buClr>
              <a:buSzPts val="2800"/>
              <a:buNone/>
            </a:pPr>
            <a:endParaRPr sz="2400" dirty="0">
              <a:latin typeface="Calibri" panose="020F0502020204030204" pitchFamily="34" charset="0"/>
              <a:cs typeface="Calibri" panose="020F0502020204030204" pitchFamily="34" charset="0"/>
            </a:endParaRPr>
          </a:p>
          <a:p>
            <a:pPr marL="38100" indent="0">
              <a:spcBef>
                <a:spcPts val="750"/>
              </a:spcBef>
              <a:buSzPts val="2800"/>
              <a:buNone/>
            </a:pPr>
            <a:endParaRP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5525822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5519</TotalTime>
  <Words>1178</Words>
  <Application>Microsoft Macintosh PowerPoint</Application>
  <PresentationFormat>On-screen Show (16:9)</PresentationFormat>
  <Paragraphs>61</Paragraphs>
  <Slides>12</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Helvetica</vt:lpstr>
      <vt:lpstr>Lucida Grande</vt:lpstr>
      <vt:lpstr>Custom Design</vt:lpstr>
      <vt:lpstr>1_Office Theme</vt:lpstr>
      <vt:lpstr>Problem Solving I &amp; II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James</dc:creator>
  <cp:lastModifiedBy>Beck.Pitt</cp:lastModifiedBy>
  <cp:revision>207</cp:revision>
  <dcterms:created xsi:type="dcterms:W3CDTF">2017-12-05T12:15:45Z</dcterms:created>
  <dcterms:modified xsi:type="dcterms:W3CDTF">2021-05-21T17:24:51Z</dcterms:modified>
</cp:coreProperties>
</file>