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0"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y="6858000" cx="12192000"/>
  <p:notesSz cx="6858000" cy="9144000"/>
  <p:embeddedFontLst>
    <p:embeddedFont>
      <p:font typeface="Roboto"/>
      <p:regular r:id="rId36"/>
      <p:bold r:id="rId37"/>
      <p:italic r:id="rId38"/>
      <p:boldItalic r:id="rId39"/>
    </p:embeddedFont>
    <p:embeddedFont>
      <p:font typeface="Montserrat"/>
      <p:regular r:id="rId40"/>
      <p:bold r:id="rId41"/>
      <p:italic r:id="rId42"/>
      <p:boldItalic r:id="rId43"/>
    </p:embeddedFont>
    <p:embeddedFont>
      <p:font typeface="Poppins"/>
      <p:regular r:id="rId44"/>
      <p:bold r:id="rId45"/>
      <p:italic r:id="rId46"/>
      <p:boldItalic r:id="rId47"/>
    </p:embeddedFont>
    <p:embeddedFont>
      <p:font typeface="Open Sans ExtraBold"/>
      <p:bold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4" roundtripDataSignature="AMtx7mg0JigVv/RXJlFxRyho+nHzA2io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regular.fntdata"/><Relationship Id="rId42" Type="http://schemas.openxmlformats.org/officeDocument/2006/relationships/font" Target="fonts/Montserrat-italic.fntdata"/><Relationship Id="rId41" Type="http://schemas.openxmlformats.org/officeDocument/2006/relationships/font" Target="fonts/Montserrat-bold.fntdata"/><Relationship Id="rId44" Type="http://schemas.openxmlformats.org/officeDocument/2006/relationships/font" Target="fonts/Poppins-regular.fntdata"/><Relationship Id="rId43" Type="http://schemas.openxmlformats.org/officeDocument/2006/relationships/font" Target="fonts/Montserrat-boldItalic.fntdata"/><Relationship Id="rId46" Type="http://schemas.openxmlformats.org/officeDocument/2006/relationships/font" Target="fonts/Poppins-italic.fntdata"/><Relationship Id="rId45" Type="http://schemas.openxmlformats.org/officeDocument/2006/relationships/font" Target="fonts/Poppins-bold.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OpenSansExtraBold-bold.fntdata"/><Relationship Id="rId47" Type="http://schemas.openxmlformats.org/officeDocument/2006/relationships/font" Target="fonts/Poppins-boldItalic.fntdata"/><Relationship Id="rId49" Type="http://schemas.openxmlformats.org/officeDocument/2006/relationships/font" Target="fonts/OpenSansExtraBold-boldItalic.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54"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3" name="Google Shape;1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To maximize this contribution, though, the transition to emission-free vehicles must be accompanied by a plan to transition to emission-free electricity, for example Solar PV generation which as this slide illustrates still has so much potential in many regions of the world. </a:t>
            </a:r>
            <a:endParaRPr/>
          </a:p>
        </p:txBody>
      </p:sp>
      <p:sp>
        <p:nvSpPr>
          <p:cNvPr id="134" name="Google Shape;134;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u="none" strike="noStrike">
                <a:latin typeface="Poppins"/>
                <a:ea typeface="Poppins"/>
                <a:cs typeface="Poppins"/>
                <a:sym typeface="Poppins"/>
              </a:rPr>
              <a:t>However, because solar and also wind energy are variable sources of power, additional technologies may need to be adopted to enable that energy to be stored and reused to match demand. In this example, excess renewable electricity generated in the Orkney islands is used by electrolysers to produce hydrogen, by electrolysis of water. This hydrogen is then stored as high-pressure gas in the tube trailers, which can be transported to mainland Orkney, for a variety of end uses including auxiliary power and heat for ferries in Kirkwall harbour, fuelling a fleet of hydrogen range-extended light vehicles, and heating for buildings in the Kirkwall area.</a:t>
            </a:r>
            <a:endParaRPr/>
          </a:p>
          <a:p>
            <a:pPr indent="0" lvl="0" marL="0" rtl="0" algn="l">
              <a:spcBef>
                <a:spcPts val="0"/>
              </a:spcBef>
              <a:spcAft>
                <a:spcPts val="0"/>
              </a:spcAft>
              <a:buNone/>
            </a:pPr>
            <a:r>
              <a:t/>
            </a:r>
            <a:endParaRPr b="0" i="0" u="none" strike="noStrike">
              <a:latin typeface="Poppins"/>
              <a:ea typeface="Poppins"/>
              <a:cs typeface="Poppins"/>
              <a:sym typeface="Poppins"/>
            </a:endParaRPr>
          </a:p>
          <a:p>
            <a:pPr indent="0" lvl="0" marL="0" marR="0" rtl="0" algn="l">
              <a:lnSpc>
                <a:spcPct val="100000"/>
              </a:lnSpc>
              <a:spcBef>
                <a:spcPts val="0"/>
              </a:spcBef>
              <a:spcAft>
                <a:spcPts val="0"/>
              </a:spcAft>
              <a:buClr>
                <a:schemeClr val="dk1"/>
              </a:buClr>
              <a:buSzPts val="1200"/>
              <a:buFont typeface="Calibri"/>
              <a:buNone/>
            </a:pPr>
            <a:r>
              <a:rPr lang="en-GB"/>
              <a:t>Generation exceeding demand becomes an issue earlier in the transition for smaller or more isolated systems like these islands but will occur in ever larger systems as renewable generation shares increase around the world.</a:t>
            </a:r>
            <a:endParaRPr/>
          </a:p>
          <a:p>
            <a:pPr indent="0" lvl="0" marL="0" rtl="0" algn="l">
              <a:spcBef>
                <a:spcPts val="0"/>
              </a:spcBef>
              <a:spcAft>
                <a:spcPts val="0"/>
              </a:spcAft>
              <a:buNone/>
            </a:pPr>
            <a:r>
              <a:t/>
            </a:r>
            <a:endParaRPr/>
          </a:p>
        </p:txBody>
      </p:sp>
      <p:sp>
        <p:nvSpPr>
          <p:cNvPr id="142" name="Google Shape;14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2: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53" name="Google Shape;153;p12: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154" name="Google Shape;154;p12: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Arial"/>
              <a:buNone/>
            </a:pPr>
            <a:r>
              <a:rPr lang="en-GB"/>
              <a:t>Solar and wind generation are variable sources of power, but an increasing number of end uses for the electricity can also be varied, in principle. </a:t>
            </a:r>
            <a:endParaRPr/>
          </a:p>
          <a:p>
            <a:pPr indent="0" lvl="0" marL="0" rtl="0" algn="l">
              <a:spcBef>
                <a:spcPts val="0"/>
              </a:spcBef>
              <a:spcAft>
                <a:spcPts val="0"/>
              </a:spcAft>
              <a:buClr>
                <a:schemeClr val="dk1"/>
              </a:buClr>
              <a:buSzPts val="1200"/>
              <a:buFont typeface="Arial"/>
              <a:buNone/>
            </a:pPr>
            <a:r>
              <a:rPr lang="en-GB">
                <a:latin typeface="Calibri"/>
                <a:ea typeface="Calibri"/>
                <a:cs typeface="Calibri"/>
                <a:sym typeface="Calibri"/>
              </a:rPr>
              <a:t>These include routine charging of vehicles and devices, dishwashers, washing machines, heating, cooling, and some manufacturing processes. </a:t>
            </a:r>
            <a:endParaRPr/>
          </a:p>
          <a:p>
            <a:pPr indent="0" lvl="0" marL="0" rtl="0" algn="l">
              <a:spcBef>
                <a:spcPts val="0"/>
              </a:spcBef>
              <a:spcAft>
                <a:spcPts val="0"/>
              </a:spcAft>
              <a:buClr>
                <a:schemeClr val="dk1"/>
              </a:buClr>
              <a:buSzPts val="1200"/>
              <a:buFont typeface="Arial"/>
              <a:buNone/>
            </a:pPr>
            <a:r>
              <a:rPr lang="en-GB">
                <a:latin typeface="Calibri"/>
                <a:ea typeface="Calibri"/>
                <a:cs typeface="Calibri"/>
                <a:sym typeface="Calibri"/>
              </a:rPr>
              <a:t>If these can be </a:t>
            </a:r>
            <a:r>
              <a:rPr lang="en-GB"/>
              <a:t>switched on when renewable energy is being generated, and switched off when it isn’t, this can reduce the </a:t>
            </a:r>
            <a:r>
              <a:rPr lang="en-GB">
                <a:latin typeface="Calibri"/>
                <a:ea typeface="Calibri"/>
                <a:cs typeface="Calibri"/>
                <a:sym typeface="Calibri"/>
              </a:rPr>
              <a:t>fuel burned in the system, or losses to storage which would otherwise be required to fill the demand gap. </a:t>
            </a:r>
            <a:endParaRPr/>
          </a:p>
          <a:p>
            <a:pPr indent="0" lvl="0" marL="0" rtl="0" algn="l">
              <a:spcBef>
                <a:spcPts val="0"/>
              </a:spcBef>
              <a:spcAft>
                <a:spcPts val="0"/>
              </a:spcAft>
              <a:buClr>
                <a:schemeClr val="dk1"/>
              </a:buClr>
              <a:buSzPts val="1200"/>
              <a:buFont typeface="Arial"/>
              <a:buNone/>
            </a:pPr>
            <a:r>
              <a:rPr lang="en-GB">
                <a:latin typeface="Calibri"/>
                <a:ea typeface="Calibri"/>
                <a:cs typeface="Calibri"/>
                <a:sym typeface="Calibri"/>
              </a:rPr>
              <a:t>Enabling more renewable energy to be sold (rather than stored) also helps incentivise further generation.</a:t>
            </a:r>
            <a:endParaRPr/>
          </a:p>
        </p:txBody>
      </p:sp>
      <p:sp>
        <p:nvSpPr>
          <p:cNvPr id="161" name="Google Shape;16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172" name="Google Shape;172;p14: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173" name="Google Shape;173;p14: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For demand to be adjusted to match renewable supply, thousands and potentially millions of distributed devices need to receive instructions from the grid, and/or access to current and forecast energy generation data.</a:t>
            </a:r>
            <a:endParaRPr/>
          </a:p>
          <a:p>
            <a:pPr indent="0" lvl="0" marL="0" rtl="0" algn="l">
              <a:spcBef>
                <a:spcPts val="0"/>
              </a:spcBef>
              <a:spcAft>
                <a:spcPts val="0"/>
              </a:spcAft>
              <a:buClr>
                <a:schemeClr val="dk1"/>
              </a:buClr>
              <a:buSzPts val="1200"/>
              <a:buFont typeface="Calibri"/>
              <a:buNone/>
            </a:pPr>
            <a:r>
              <a:rPr lang="en-GB"/>
              <a:t>So </a:t>
            </a:r>
            <a:r>
              <a:rPr b="1" lang="en-GB"/>
              <a:t>data availability and internet connection</a:t>
            </a:r>
            <a:r>
              <a:rPr lang="en-GB"/>
              <a:t> become critical for enabling zero-emission electricity.</a:t>
            </a:r>
            <a:endParaRPr/>
          </a:p>
          <a:p>
            <a:pPr indent="0" lvl="0" marL="0" rtl="0" algn="l">
              <a:spcBef>
                <a:spcPts val="0"/>
              </a:spcBef>
              <a:spcAft>
                <a:spcPts val="0"/>
              </a:spcAft>
              <a:buClr>
                <a:schemeClr val="dk1"/>
              </a:buClr>
              <a:buSzPts val="1200"/>
              <a:buFont typeface="Calibri"/>
              <a:buNone/>
            </a:pPr>
            <a:r>
              <a:rPr lang="en-GB"/>
              <a:t>End-user data may also need to be made available to the system, bringing </a:t>
            </a:r>
            <a:r>
              <a:rPr b="1" lang="en-GB"/>
              <a:t>privacy and data security </a:t>
            </a:r>
            <a:r>
              <a:rPr lang="en-GB"/>
              <a:t>also into consideration.</a:t>
            </a:r>
            <a:endParaRPr/>
          </a:p>
          <a:p>
            <a:pPr indent="0" lvl="0" marL="0" rtl="0" algn="l">
              <a:spcBef>
                <a:spcPts val="0"/>
              </a:spcBef>
              <a:spcAft>
                <a:spcPts val="0"/>
              </a:spcAft>
              <a:buNone/>
            </a:pPr>
            <a:r>
              <a:t/>
            </a:r>
            <a:endParaRPr/>
          </a:p>
        </p:txBody>
      </p:sp>
      <p:sp>
        <p:nvSpPr>
          <p:cNvPr id="180" name="Google Shape;18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Calibri"/>
              <a:buNone/>
            </a:pPr>
            <a:r>
              <a:rPr lang="en-GB"/>
              <a:t>However, the </a:t>
            </a:r>
            <a:r>
              <a:rPr b="1" lang="en-GB"/>
              <a:t>quality of the decision</a:t>
            </a:r>
            <a:r>
              <a:rPr lang="en-GB"/>
              <a:t> is not proportional to the quantity of data!</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Data acquisition and particularly storage can create huge </a:t>
            </a:r>
            <a:r>
              <a:rPr b="1" lang="en-GB"/>
              <a:t>legislative challenges, </a:t>
            </a:r>
            <a:r>
              <a:rPr lang="en-GB"/>
              <a:t>as well as becoming extremely </a:t>
            </a:r>
            <a:r>
              <a:rPr b="1" lang="en-GB"/>
              <a:t>expensive</a:t>
            </a:r>
            <a:r>
              <a:rPr lang="en-GB"/>
              <a:t>!</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It may be that </a:t>
            </a:r>
            <a:r>
              <a:rPr b="1" lang="en-GB"/>
              <a:t>existing open data, </a:t>
            </a:r>
            <a:r>
              <a:rPr lang="en-GB"/>
              <a:t>if processed and interpreted with modern tools, is more than sufficient to inform the key decisions</a:t>
            </a:r>
            <a:endParaRPr/>
          </a:p>
          <a:p>
            <a:pPr indent="0" lvl="0" marL="0" rtl="0" algn="l">
              <a:spcBef>
                <a:spcPts val="0"/>
              </a:spcBef>
              <a:spcAft>
                <a:spcPts val="0"/>
              </a:spcAft>
              <a:buClr>
                <a:schemeClr val="dk1"/>
              </a:buClr>
              <a:buSzPts val="1200"/>
              <a:buFont typeface="Calibri"/>
              <a:buNone/>
            </a:pPr>
            <a:r>
              <a:t/>
            </a:r>
            <a:endParaRPr/>
          </a:p>
          <a:p>
            <a:pPr indent="0" lvl="0" marL="0" rtl="0" algn="l">
              <a:spcBef>
                <a:spcPts val="0"/>
              </a:spcBef>
              <a:spcAft>
                <a:spcPts val="0"/>
              </a:spcAft>
              <a:buClr>
                <a:schemeClr val="dk1"/>
              </a:buClr>
              <a:buSzPts val="1200"/>
              <a:buFont typeface="Calibri"/>
              <a:buNone/>
            </a:pPr>
            <a:r>
              <a:rPr lang="en-GB"/>
              <a:t>Centers of expertise for managing these new challenges are already being established and are valuable resources for governments and industry.</a:t>
            </a:r>
            <a:endParaRPr/>
          </a:p>
        </p:txBody>
      </p:sp>
      <p:sp>
        <p:nvSpPr>
          <p:cNvPr id="193" name="Google Shape;193;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But in many cases, the challenges for data- and connection-dependent technologies are much more fundamental. For most, it has become hard to imagine not having access to the internet. But if we cast our minds back to the 1990s (for those of us who were there), we can remember that life did exist without it, as this map illustrates. In 1990, the internet existed but almost no-one used it. Moving forwards in time, we can see usage spreading around the world over the course of 3 decades, but even today over a third of people still do not use the internet. In some regions, internet access itself may be the technology most needed to enable the energy transition to start.</a:t>
            </a:r>
            <a:endParaRPr/>
          </a:p>
        </p:txBody>
      </p:sp>
      <p:sp>
        <p:nvSpPr>
          <p:cNvPr id="201" name="Google Shape;20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8: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08" name="Google Shape;208;p18: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209" name="Google Shape;209;p18: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 common challenge for many low-emission technologies is the higher upfront cost, sometimes accompanied by other costs associated with the change, such as the larger radiators and improved insulation needed for heat-pumps.</a:t>
            </a:r>
            <a:endParaRPr/>
          </a:p>
        </p:txBody>
      </p:sp>
      <p:sp>
        <p:nvSpPr>
          <p:cNvPr id="217" name="Google Shape;21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this chapter we explore the importance of adopting different technologies for achieving pathways to zero emissions.  Technologies can themselves enable these pathways, but we must also think about how to enable people and societies to adopt the necessary technologies in the first place, not to mention integrating and maintaining them.</a:t>
            </a:r>
            <a:endParaRPr/>
          </a:p>
        </p:txBody>
      </p:sp>
      <p:sp>
        <p:nvSpPr>
          <p:cNvPr id="62" name="Google Shape;6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Calibri"/>
              <a:buNone/>
            </a:pPr>
            <a:r>
              <a:rPr lang="en-GB"/>
              <a:t>Where there is the business case and/or the desire to make the change to a decarbonizing technology, it can be possible - in principle - to get around the upfront cost with financing.</a:t>
            </a:r>
            <a:endParaRPr/>
          </a:p>
          <a:p>
            <a:pPr indent="0" lvl="0" marL="101600" rtl="0" algn="l">
              <a:spcBef>
                <a:spcPts val="0"/>
              </a:spcBef>
              <a:spcAft>
                <a:spcPts val="0"/>
              </a:spcAft>
              <a:buClr>
                <a:schemeClr val="dk1"/>
              </a:buClr>
              <a:buSzPts val="1200"/>
              <a:buFont typeface="Calibri"/>
              <a:buNone/>
            </a:pPr>
            <a:r>
              <a:t/>
            </a:r>
            <a:endParaRPr/>
          </a:p>
          <a:p>
            <a:pPr indent="0" lvl="0" marL="101600" rtl="0" algn="l">
              <a:spcBef>
                <a:spcPts val="0"/>
              </a:spcBef>
              <a:spcAft>
                <a:spcPts val="0"/>
              </a:spcAft>
              <a:buClr>
                <a:schemeClr val="dk1"/>
              </a:buClr>
              <a:buSzPts val="1200"/>
              <a:buFont typeface="Calibri"/>
              <a:buNone/>
            </a:pPr>
            <a:r>
              <a:rPr lang="en-GB"/>
              <a:t>For many homeowners and businesses, they would at least have the </a:t>
            </a:r>
            <a:r>
              <a:rPr i="1" lang="en-GB"/>
              <a:t>option</a:t>
            </a:r>
            <a:r>
              <a:rPr lang="en-GB"/>
              <a:t> to borrow against the future saving the technology can provide. For billions around the world, however, no matter how compelling the case - or need - to purchase more efficient equipment, loans may simply be not available, and they are stuck.</a:t>
            </a:r>
            <a:endParaRPr/>
          </a:p>
          <a:p>
            <a:pPr indent="0" lvl="0" marL="101600" rtl="0" algn="l">
              <a:spcBef>
                <a:spcPts val="0"/>
              </a:spcBef>
              <a:spcAft>
                <a:spcPts val="0"/>
              </a:spcAft>
              <a:buClr>
                <a:schemeClr val="dk1"/>
              </a:buClr>
              <a:buSzPts val="1200"/>
              <a:buFont typeface="Calibri"/>
              <a:buNone/>
            </a:pPr>
            <a:r>
              <a:t/>
            </a:r>
            <a:endParaRPr/>
          </a:p>
          <a:p>
            <a:pPr indent="0" lvl="0" marL="101600" marR="0" rtl="0" algn="l">
              <a:lnSpc>
                <a:spcPct val="100000"/>
              </a:lnSpc>
              <a:spcBef>
                <a:spcPts val="0"/>
              </a:spcBef>
              <a:spcAft>
                <a:spcPts val="0"/>
              </a:spcAft>
              <a:buClr>
                <a:schemeClr val="dk1"/>
              </a:buClr>
              <a:buSzPts val="1200"/>
              <a:buFont typeface="Calibri"/>
              <a:buNone/>
            </a:pPr>
            <a:r>
              <a:rPr lang="en-GB"/>
              <a:t>But there are a growing number of programs and companies, like the examples in this slide, which address this problem and prevent people being </a:t>
            </a:r>
            <a:r>
              <a:rPr i="1" lang="en-GB"/>
              <a:t>locked-out</a:t>
            </a:r>
            <a:r>
              <a:rPr lang="en-GB"/>
              <a:t> of technology access. </a:t>
            </a:r>
            <a:endParaRPr/>
          </a:p>
          <a:p>
            <a:pPr indent="0" lvl="0" marL="101600" rtl="0" algn="l">
              <a:spcBef>
                <a:spcPts val="0"/>
              </a:spcBef>
              <a:spcAft>
                <a:spcPts val="0"/>
              </a:spcAft>
              <a:buClr>
                <a:schemeClr val="dk1"/>
              </a:buClr>
              <a:buSzPts val="1200"/>
              <a:buFont typeface="Calibri"/>
              <a:buNone/>
            </a:pPr>
            <a:r>
              <a:t/>
            </a:r>
            <a:endParaRPr/>
          </a:p>
        </p:txBody>
      </p:sp>
      <p:sp>
        <p:nvSpPr>
          <p:cNvPr id="224" name="Google Shape;22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1: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37" name="Google Shape;237;p21: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238" name="Google Shape;238;p21: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Calibri"/>
              <a:buNone/>
            </a:pPr>
            <a:r>
              <a:rPr lang="en-GB"/>
              <a:t>The financial implications of new technologies are of course not the only factor that effects adoption rates. As well as convenience, there is of course their relative </a:t>
            </a:r>
            <a:r>
              <a:rPr b="1" lang="en-GB"/>
              <a:t>safety</a:t>
            </a:r>
            <a:r>
              <a:rPr lang="en-GB"/>
              <a:t>.</a:t>
            </a:r>
            <a:endParaRPr/>
          </a:p>
          <a:p>
            <a:pPr indent="0" lvl="0" marL="101600" rtl="0" algn="l">
              <a:spcBef>
                <a:spcPts val="0"/>
              </a:spcBef>
              <a:spcAft>
                <a:spcPts val="0"/>
              </a:spcAft>
              <a:buClr>
                <a:schemeClr val="dk1"/>
              </a:buClr>
              <a:buSzPts val="1200"/>
              <a:buFont typeface="Calibri"/>
              <a:buNone/>
            </a:pPr>
            <a:r>
              <a:t/>
            </a:r>
            <a:endParaRPr/>
          </a:p>
          <a:p>
            <a:pPr indent="0" lvl="0" marL="101600" rtl="0" algn="l">
              <a:spcBef>
                <a:spcPts val="0"/>
              </a:spcBef>
              <a:spcAft>
                <a:spcPts val="0"/>
              </a:spcAft>
              <a:buClr>
                <a:schemeClr val="dk1"/>
              </a:buClr>
              <a:buSzPts val="1200"/>
              <a:buFont typeface="Calibri"/>
              <a:buNone/>
            </a:pPr>
            <a:r>
              <a:rPr lang="en-GB"/>
              <a:t>In the case of the electrification of personal transport, there is the genuine safety consideration over the </a:t>
            </a:r>
            <a:r>
              <a:rPr b="1" lang="en-GB"/>
              <a:t>range</a:t>
            </a:r>
            <a:r>
              <a:rPr lang="en-GB"/>
              <a:t> of vehicles. </a:t>
            </a:r>
            <a:endParaRPr/>
          </a:p>
          <a:p>
            <a:pPr indent="0" lvl="0" marL="101600" rtl="0" algn="l">
              <a:spcBef>
                <a:spcPts val="0"/>
              </a:spcBef>
              <a:spcAft>
                <a:spcPts val="0"/>
              </a:spcAft>
              <a:buClr>
                <a:schemeClr val="dk1"/>
              </a:buClr>
              <a:buSzPts val="1200"/>
              <a:buFont typeface="Calibri"/>
              <a:buNone/>
            </a:pPr>
            <a:r>
              <a:t/>
            </a:r>
            <a:endParaRPr/>
          </a:p>
          <a:p>
            <a:pPr indent="0" lvl="0" marL="101600" rtl="0" algn="l">
              <a:spcBef>
                <a:spcPts val="0"/>
              </a:spcBef>
              <a:spcAft>
                <a:spcPts val="0"/>
              </a:spcAft>
              <a:buClr>
                <a:schemeClr val="dk1"/>
              </a:buClr>
              <a:buSzPts val="1200"/>
              <a:buFont typeface="Calibri"/>
              <a:buNone/>
            </a:pPr>
            <a:r>
              <a:rPr lang="en-GB"/>
              <a:t>In some places, being “out of gas”  is an inconvenience; in other places, it can be life-threatening. </a:t>
            </a:r>
            <a:endParaRPr/>
          </a:p>
          <a:p>
            <a:pPr indent="0" lvl="0" marL="0" rtl="0" algn="l">
              <a:spcBef>
                <a:spcPts val="0"/>
              </a:spcBef>
              <a:spcAft>
                <a:spcPts val="0"/>
              </a:spcAft>
              <a:buNone/>
            </a:pPr>
            <a:r>
              <a:t/>
            </a:r>
            <a:endParaRPr/>
          </a:p>
        </p:txBody>
      </p:sp>
      <p:sp>
        <p:nvSpPr>
          <p:cNvPr id="245" name="Google Shape;24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01600" rtl="0" algn="l">
              <a:spcBef>
                <a:spcPts val="0"/>
              </a:spcBef>
              <a:spcAft>
                <a:spcPts val="0"/>
              </a:spcAft>
              <a:buClr>
                <a:schemeClr val="dk1"/>
              </a:buClr>
              <a:buSzPts val="1200"/>
              <a:buFont typeface="Calibri"/>
              <a:buNone/>
            </a:pPr>
            <a:r>
              <a:rPr lang="en-GB"/>
              <a:t>An even more effective switch for decarbonising personal transport is of course to travel without a car altogether.  But riding bicycles, e-bikes and taking public transport all have different safety profiles than driving a car.</a:t>
            </a:r>
            <a:endParaRPr/>
          </a:p>
          <a:p>
            <a:pPr indent="0" lvl="0" marL="101600" rtl="0" algn="l">
              <a:spcBef>
                <a:spcPts val="0"/>
              </a:spcBef>
              <a:spcAft>
                <a:spcPts val="0"/>
              </a:spcAft>
              <a:buClr>
                <a:schemeClr val="dk1"/>
              </a:buClr>
              <a:buSzPts val="1200"/>
              <a:buFont typeface="Calibri"/>
              <a:buNone/>
            </a:pPr>
            <a:r>
              <a:t/>
            </a:r>
            <a:endParaRPr/>
          </a:p>
          <a:p>
            <a:pPr indent="0" lvl="0" marL="101600" rtl="0" algn="l">
              <a:spcBef>
                <a:spcPts val="0"/>
              </a:spcBef>
              <a:spcAft>
                <a:spcPts val="0"/>
              </a:spcAft>
              <a:buClr>
                <a:schemeClr val="dk1"/>
              </a:buClr>
              <a:buSzPts val="1200"/>
              <a:buFont typeface="Calibri"/>
              <a:buNone/>
            </a:pPr>
            <a:r>
              <a:rPr lang="en-GB"/>
              <a:t>Even if the statistical chances of an accident or incident were similar, people may still </a:t>
            </a:r>
            <a:r>
              <a:rPr i="1" lang="en-GB"/>
              <a:t>feel</a:t>
            </a:r>
            <a:r>
              <a:rPr lang="en-GB"/>
              <a:t> safer inside their own vehicle. The nature of typical dangers while driving (e.g. damage or theft of the car) may also be less frightening than those on public transport or bicycle (e.g. personal exposure to violence and theft).</a:t>
            </a:r>
            <a:endParaRPr/>
          </a:p>
          <a:p>
            <a:pPr indent="0" lvl="0" marL="101600" rtl="0" algn="l">
              <a:spcBef>
                <a:spcPts val="0"/>
              </a:spcBef>
              <a:spcAft>
                <a:spcPts val="0"/>
              </a:spcAft>
              <a:buClr>
                <a:schemeClr val="dk1"/>
              </a:buClr>
              <a:buSzPts val="1200"/>
              <a:buFont typeface="Calibri"/>
              <a:buNone/>
            </a:pPr>
            <a:r>
              <a:t/>
            </a:r>
            <a:endParaRPr/>
          </a:p>
          <a:p>
            <a:pPr indent="0" lvl="0" marL="101600" rtl="0" algn="l">
              <a:spcBef>
                <a:spcPts val="0"/>
              </a:spcBef>
              <a:spcAft>
                <a:spcPts val="0"/>
              </a:spcAft>
              <a:buClr>
                <a:schemeClr val="dk1"/>
              </a:buClr>
              <a:buSzPts val="1200"/>
              <a:buFont typeface="Calibri"/>
              <a:buNone/>
            </a:pPr>
            <a:r>
              <a:rPr lang="en-GB"/>
              <a:t>Building affordable and effective public transport and cycle networks may sometimes not be sufficient.  For people to leave their cars, trains and buses also need to be safe from crime, and the streets and air quality safe for bicycles.</a:t>
            </a:r>
            <a:endParaRPr/>
          </a:p>
          <a:p>
            <a:pPr indent="0" lvl="0" marL="0" rtl="0" algn="l">
              <a:spcBef>
                <a:spcPts val="0"/>
              </a:spcBef>
              <a:spcAft>
                <a:spcPts val="0"/>
              </a:spcAft>
              <a:buNone/>
            </a:pPr>
            <a:r>
              <a:t/>
            </a:r>
            <a:endParaRPr/>
          </a:p>
        </p:txBody>
      </p:sp>
      <p:sp>
        <p:nvSpPr>
          <p:cNvPr id="255" name="Google Shape;255;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4: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275" name="Google Shape;275;p24: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276" name="Google Shape;276;p24: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Growth in new technologies needs to be accompanied by growth in people who have the skills to build, maintain and repair them. Some of the expertise needed may require entirely new education pathways, and new courses  - like this one you are attending right now, where people are attempting to tell others how to do something that has never been done. But the people who trained the flight controllers in this image had not landed a spacecraft on the moon before either.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As well as new skillsets, any transition will also require huge growth in many </a:t>
            </a:r>
            <a:r>
              <a:rPr i="1" lang="en-GB"/>
              <a:t>existing</a:t>
            </a:r>
            <a:r>
              <a:rPr lang="en-GB"/>
              <a:t> areas of expertise in related infrastructures and technologies. For example, for the transition from horses to cars a century ago, it would be all very well to have a mechanic available in the nearest town, but if no-one had paved the roads to get there, they wouldn’t be much use. Similarly, the growth in a country’s adoption of hydrogen as a clean fuel in the future could become limited by the availability of traditional welders, or builders, rather than by lack of experts in the hydrogen production itself. </a:t>
            </a:r>
            <a:endParaRPr/>
          </a:p>
        </p:txBody>
      </p:sp>
      <p:sp>
        <p:nvSpPr>
          <p:cNvPr id="283" name="Google Shape;283;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2" name="Google Shape;30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As well as the scientific training to enable them to adopt clean technologies, belief that the transition is going to happen may be just as critical, as well as some sense of broad agreement within society that it is a good thing.  Those elements are unfortunately beyond the scope of this course, but we can borrow further form the example of the Apollo program, and hope that the same sense of purpose can be generated for what is a much more critical situation for humanity than that was.</a:t>
            </a:r>
            <a:endParaRPr/>
          </a:p>
        </p:txBody>
      </p:sp>
      <p:sp>
        <p:nvSpPr>
          <p:cNvPr id="303" name="Google Shape;30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photo of the Earth taken from orbit around the Moon has been described as “</a:t>
            </a:r>
            <a:r>
              <a:rPr b="0" i="0" lang="en-GB" u="none" strike="noStrike">
                <a:solidFill>
                  <a:srgbClr val="202122"/>
                </a:solidFill>
                <a:latin typeface="Arial"/>
                <a:ea typeface="Arial"/>
                <a:cs typeface="Arial"/>
                <a:sym typeface="Arial"/>
              </a:rPr>
              <a:t>the most influential environmental photograph ever taken” and as marking “the beginning of the environmental movement”.  It showed the Earth in its isolation and vulnerability. When the crew of a later apollo mission, Apollo 13, were at this point, they were famously in a damaged spacecraft which was filling up with carbon dioxide, and even if they solved that problem there had insufficient energy to run the spacecraft for re-entry to Earth. Yet the flight control team (some of whom were in the previous photo), working with thousands of industry contractors, found a way to re-design the way the spacecraft’s power and environmental systems could work, and the crew made it. Today, over 50 years on, it is not a 3-person spacecraft that needs to be re-designed and repowered, it is one that holds 8-billion.  But we have 8 billion people to do it.</a:t>
            </a:r>
            <a:endParaRPr/>
          </a:p>
        </p:txBody>
      </p:sp>
      <p:sp>
        <p:nvSpPr>
          <p:cNvPr id="316" name="Google Shape;31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330" name="Google Shape;33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p:nvPr>
            <p:ph idx="2" type="sldImg"/>
          </p:nvPr>
        </p:nvSpPr>
        <p:spPr>
          <a:xfrm>
            <a:off x="155575" y="574675"/>
            <a:ext cx="6621463" cy="3724275"/>
          </a:xfrm>
          <a:custGeom>
            <a:rect b="b" l="l" r="r" t="t"/>
            <a:pathLst>
              <a:path extrusionOk="0" h="120000" w="120000">
                <a:moveTo>
                  <a:pt x="0" y="0"/>
                </a:moveTo>
                <a:lnTo>
                  <a:pt x="120000" y="0"/>
                </a:lnTo>
                <a:lnTo>
                  <a:pt x="120000" y="120000"/>
                </a:lnTo>
                <a:lnTo>
                  <a:pt x="0" y="120000"/>
                </a:lnTo>
                <a:close/>
              </a:path>
            </a:pathLst>
          </a:custGeom>
          <a:noFill/>
          <a:ln cap="flat" cmpd="sng" w="9525">
            <a:solidFill>
              <a:schemeClr val="lt2"/>
            </a:solidFill>
            <a:prstDash val="solid"/>
            <a:round/>
            <a:headEnd len="sm" w="sm" type="none"/>
            <a:tailEnd len="sm" w="sm" type="none"/>
          </a:ln>
        </p:spPr>
      </p:sp>
      <p:sp>
        <p:nvSpPr>
          <p:cNvPr id="68" name="Google Shape;68;p3:notes"/>
          <p:cNvSpPr txBox="1"/>
          <p:nvPr>
            <p:ph idx="1" type="body"/>
          </p:nvPr>
        </p:nvSpPr>
        <p:spPr>
          <a:xfrm>
            <a:off x="259519" y="4714653"/>
            <a:ext cx="6413400" cy="3768900"/>
          </a:xfrm>
          <a:prstGeom prst="rect">
            <a:avLst/>
          </a:prstGeom>
          <a:noFill/>
          <a:ln>
            <a:noFill/>
          </a:ln>
        </p:spPr>
        <p:txBody>
          <a:bodyPr anchorCtr="0" anchor="t" bIns="46225" lIns="92475" spcFirstLastPara="1" rIns="92475" wrap="square" tIns="46225">
            <a:noAutofit/>
          </a:bodyPr>
          <a:lstStyle/>
          <a:p>
            <a:pPr indent="0" lvl="0" marL="0" rtl="0" algn="l">
              <a:spcBef>
                <a:spcPts val="0"/>
              </a:spcBef>
              <a:spcAft>
                <a:spcPts val="0"/>
              </a:spcAft>
              <a:buClr>
                <a:schemeClr val="dk1"/>
              </a:buClr>
              <a:buSzPts val="1200"/>
              <a:buFont typeface="Calibri"/>
              <a:buNone/>
            </a:pPr>
            <a:r>
              <a:t/>
            </a:r>
            <a:endParaRPr/>
          </a:p>
        </p:txBody>
      </p:sp>
      <p:sp>
        <p:nvSpPr>
          <p:cNvPr id="69" name="Google Shape;69;p3:notes"/>
          <p:cNvSpPr txBox="1"/>
          <p:nvPr>
            <p:ph idx="12" type="sldNum"/>
          </p:nvPr>
        </p:nvSpPr>
        <p:spPr>
          <a:xfrm>
            <a:off x="3936770" y="8744096"/>
            <a:ext cx="2919900" cy="463500"/>
          </a:xfrm>
          <a:prstGeom prst="rect">
            <a:avLst/>
          </a:prstGeom>
          <a:noFill/>
          <a:ln>
            <a:noFill/>
          </a:ln>
        </p:spPr>
        <p:txBody>
          <a:bodyPr anchorCtr="0" anchor="b" bIns="46225" lIns="92475" spcFirstLastPara="1" rIns="92475" wrap="square" tIns="46225">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Notes view: </a:t>
            </a: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For perhaps the most familiar day-to-day example of such a technology, we could begin by mentioning zero-emission vehicles, the most prolific of which being battery-powered “electric” vehicles. A significant number of countries have already committed to phasing-out the sale of combustion engines in the relatively near future – many in the coming decade - and in the most progressive case as soon as two years time. Phase-out  targets are just one kind of legislative approach; </a:t>
            </a:r>
            <a:r>
              <a:rPr lang="en-GB" sz="1200"/>
              <a:t>many countries have different methods of encouraging or enforcing a transition to zero-emission vehicle targets that are too numerous to list but can be found in the link above.</a:t>
            </a:r>
            <a:endParaRPr/>
          </a:p>
        </p:txBody>
      </p:sp>
      <p:sp>
        <p:nvSpPr>
          <p:cNvPr id="77" name="Google Shape;7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 degree of international consistency was reached however in the COP26 declaration, aiming for 100% of vehicle sales to be electric or zero in leading markets in just 12 years time.</a:t>
            </a:r>
            <a:endParaRPr/>
          </a:p>
        </p:txBody>
      </p:sp>
      <p:sp>
        <p:nvSpPr>
          <p:cNvPr id="87" name="Google Shape;8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These targets can be compared with current data on actual sales, for example what was sold last year. This figure shows the share of electric vehicles in new car sales by country. Though the running cost of electric vehicles can be much lower than combustion equivalents, the upfront cost is usually still higher. It might not be surprising, therefore, that this map picks out mostly countries where average individual wealth is higher, and a greater fraction of car-buyers might have the additional upfront cost at their disposal.</a:t>
            </a:r>
            <a:endParaRPr/>
          </a:p>
        </p:txBody>
      </p:sp>
      <p:sp>
        <p:nvSpPr>
          <p:cNvPr id="95" name="Google Shape;9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For comparison, this map shows countries with GDP per capita higher than $2000, which ensures that all the countries in the previous slide are included.  This does indeed have some similarities with the previous map, but many differences. For example, China and India are much further advanced in EV share that countries with comparable GDP per capita. Meanwhile, a number of countries with the highest GDP per capita (USA, Australia) are not among the highest for share of electric vehicles. So the uptake of this technology is not simply down to the personal wealth of the people in the region; there are other factors enabling or preventing adoption. Regions that seem to be exceptions to this trend may provide valuable examples of how societies can enable individuals to adopt a technology despite the barrier of upfront cost.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[Note that the EV list is not comprehensive, so we can only comment on higher-GDP countries that make both lists.]</a:t>
            </a:r>
            <a:endParaRPr/>
          </a:p>
        </p:txBody>
      </p:sp>
      <p:sp>
        <p:nvSpPr>
          <p:cNvPr id="103" name="Google Shape;10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Zero-emission vehicles can enable huge improvements of air-quality in cities; a life-changing (and, for some, life-saving) benefit that the technology can provide, whatever the source of the energy that is used to charge them.</a:t>
            </a:r>
            <a:endParaRPr/>
          </a:p>
        </p:txBody>
      </p:sp>
      <p:sp>
        <p:nvSpPr>
          <p:cNvPr id="110" name="Google Shape;11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Contribution to </a:t>
            </a:r>
            <a:r>
              <a:rPr i="1" lang="en-GB"/>
              <a:t>overall</a:t>
            </a:r>
            <a:r>
              <a:rPr lang="en-GB"/>
              <a:t> emissions reduction is also guaranteed due the much greater energy efficiency of electric vehicles which can drive over 3 times further on the same amount of energy. So they reduce total system emissions even if the source of electricity is not renewable.</a:t>
            </a:r>
            <a:endParaRPr/>
          </a:p>
        </p:txBody>
      </p:sp>
      <p:sp>
        <p:nvSpPr>
          <p:cNvPr id="117" name="Google Shape;1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g"/><Relationship Id="rId3" Type="http://schemas.openxmlformats.org/officeDocument/2006/relationships/image" Target="../media/image2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4.png"/><Relationship Id="rId3" Type="http://schemas.openxmlformats.org/officeDocument/2006/relationships/image" Target="../media/image28.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3" name="Shape 13"/>
        <p:cNvGrpSpPr/>
        <p:nvPr/>
      </p:nvGrpSpPr>
      <p:grpSpPr>
        <a:xfrm>
          <a:off x="0" y="0"/>
          <a:ext cx="0" cy="0"/>
          <a:chOff x="0" y="0"/>
          <a:chExt cx="0" cy="0"/>
        </a:xfrm>
      </p:grpSpPr>
      <p:pic>
        <p:nvPicPr>
          <p:cNvPr descr="A picture containing website&#10;&#10;Description automatically generated" id="14" name="Google Shape;14;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1"/>
          <p:cNvSpPr txBox="1"/>
          <p:nvPr>
            <p:ph type="ctrTitle"/>
          </p:nvPr>
        </p:nvSpPr>
        <p:spPr>
          <a:xfrm>
            <a:off x="651352" y="4301318"/>
            <a:ext cx="7029608" cy="1948751"/>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800"/>
              <a:buNone/>
              <a:defRPr b="1" i="0" sz="4400">
                <a:latin typeface="Open Sans ExtraBold"/>
                <a:ea typeface="Open Sans ExtraBold"/>
                <a:cs typeface="Open Sans ExtraBold"/>
                <a:sym typeface="Open Sa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6" name="Google Shape;16;p31"/>
          <p:cNvSpPr txBox="1"/>
          <p:nvPr>
            <p:ph idx="1" type="subTitle"/>
          </p:nvPr>
        </p:nvSpPr>
        <p:spPr>
          <a:xfrm>
            <a:off x="688931" y="3374796"/>
            <a:ext cx="2846121" cy="954803"/>
          </a:xfrm>
          <a:prstGeom prst="rect">
            <a:avLst/>
          </a:prstGeom>
          <a:noFill/>
          <a:ln>
            <a:noFill/>
          </a:ln>
        </p:spPr>
        <p:txBody>
          <a:bodyPr anchorCtr="0" anchor="b" bIns="91425" lIns="91425" spcFirstLastPara="1" rIns="91425" wrap="square" tIns="91425">
            <a:normAutofit/>
          </a:bodyPr>
          <a:lstStyle>
            <a:lvl1pPr lvl="0" algn="l">
              <a:lnSpc>
                <a:spcPct val="115000"/>
              </a:lnSpc>
              <a:spcBef>
                <a:spcPts val="0"/>
              </a:spcBef>
              <a:spcAft>
                <a:spcPts val="0"/>
              </a:spcAft>
              <a:buSzPts val="1800"/>
              <a:buNone/>
              <a:defRPr b="1" i="0" sz="1800">
                <a:solidFill>
                  <a:schemeClr val="dk1"/>
                </a:solidFill>
                <a:latin typeface="Open Sans ExtraBold"/>
                <a:ea typeface="Open Sans ExtraBold"/>
                <a:cs typeface="Open Sans ExtraBold"/>
                <a:sym typeface="Open Sans ExtraBold"/>
              </a:defRPr>
            </a:lvl1pPr>
            <a:lvl2pPr lvl="1" algn="ctr">
              <a:lnSpc>
                <a:spcPct val="115000"/>
              </a:lnSpc>
              <a:spcBef>
                <a:spcPts val="1600"/>
              </a:spcBef>
              <a:spcAft>
                <a:spcPts val="0"/>
              </a:spcAft>
              <a:buSzPts val="1400"/>
              <a:buNone/>
              <a:defRPr sz="2000"/>
            </a:lvl2pPr>
            <a:lvl3pPr lvl="2" algn="ctr">
              <a:lnSpc>
                <a:spcPct val="115000"/>
              </a:lnSpc>
              <a:spcBef>
                <a:spcPts val="1600"/>
              </a:spcBef>
              <a:spcAft>
                <a:spcPts val="0"/>
              </a:spcAft>
              <a:buSzPts val="1400"/>
              <a:buNone/>
              <a:defRPr sz="1800"/>
            </a:lvl3pPr>
            <a:lvl4pPr lvl="3" algn="ctr">
              <a:lnSpc>
                <a:spcPct val="115000"/>
              </a:lnSpc>
              <a:spcBef>
                <a:spcPts val="1600"/>
              </a:spcBef>
              <a:spcAft>
                <a:spcPts val="0"/>
              </a:spcAft>
              <a:buSzPts val="1400"/>
              <a:buNone/>
              <a:defRPr sz="1600"/>
            </a:lvl4pPr>
            <a:lvl5pPr lvl="4" algn="ctr">
              <a:lnSpc>
                <a:spcPct val="115000"/>
              </a:lnSpc>
              <a:spcBef>
                <a:spcPts val="1600"/>
              </a:spcBef>
              <a:spcAft>
                <a:spcPts val="0"/>
              </a:spcAft>
              <a:buSzPts val="1400"/>
              <a:buNone/>
              <a:defRPr sz="1600"/>
            </a:lvl5pPr>
            <a:lvl6pPr lvl="5" algn="ctr">
              <a:lnSpc>
                <a:spcPct val="115000"/>
              </a:lnSpc>
              <a:spcBef>
                <a:spcPts val="1600"/>
              </a:spcBef>
              <a:spcAft>
                <a:spcPts val="0"/>
              </a:spcAft>
              <a:buSzPts val="1400"/>
              <a:buNone/>
              <a:defRPr sz="1600"/>
            </a:lvl6pPr>
            <a:lvl7pPr lvl="6" algn="ctr">
              <a:lnSpc>
                <a:spcPct val="115000"/>
              </a:lnSpc>
              <a:spcBef>
                <a:spcPts val="1600"/>
              </a:spcBef>
              <a:spcAft>
                <a:spcPts val="0"/>
              </a:spcAft>
              <a:buSzPts val="1400"/>
              <a:buNone/>
              <a:defRPr sz="1600"/>
            </a:lvl7pPr>
            <a:lvl8pPr lvl="7" algn="ctr">
              <a:lnSpc>
                <a:spcPct val="115000"/>
              </a:lnSpc>
              <a:spcBef>
                <a:spcPts val="1600"/>
              </a:spcBef>
              <a:spcAft>
                <a:spcPts val="0"/>
              </a:spcAft>
              <a:buSzPts val="1400"/>
              <a:buNone/>
              <a:defRPr sz="1600"/>
            </a:lvl8pPr>
            <a:lvl9pPr lvl="8" algn="ctr">
              <a:lnSpc>
                <a:spcPct val="115000"/>
              </a:lnSpc>
              <a:spcBef>
                <a:spcPts val="1600"/>
              </a:spcBef>
              <a:spcAft>
                <a:spcPts val="1600"/>
              </a:spcAft>
              <a:buSzPts val="1400"/>
              <a:buNone/>
              <a:defRPr sz="1600"/>
            </a:lvl9pPr>
          </a:lstStyle>
          <a:p/>
        </p:txBody>
      </p:sp>
      <p:sp>
        <p:nvSpPr>
          <p:cNvPr id="17" name="Google Shape;17;p31"/>
          <p:cNvSpPr txBox="1"/>
          <p:nvPr>
            <p:ph idx="2" type="body"/>
          </p:nvPr>
        </p:nvSpPr>
        <p:spPr>
          <a:xfrm>
            <a:off x="8453438" y="6106160"/>
            <a:ext cx="3738562" cy="335915"/>
          </a:xfrm>
          <a:prstGeom prst="rect">
            <a:avLst/>
          </a:prstGeom>
          <a:noFill/>
          <a:ln>
            <a:noFill/>
          </a:ln>
        </p:spPr>
        <p:txBody>
          <a:bodyPr anchorCtr="0" anchor="ctr" bIns="91425" lIns="91425" spcFirstLastPara="1" rIns="91425" wrap="square" tIns="91425">
            <a:normAutofit/>
          </a:bodyPr>
          <a:lstStyle>
            <a:lvl1pPr indent="-228600" lvl="0" marL="457200" algn="ctr">
              <a:lnSpc>
                <a:spcPct val="115000"/>
              </a:lnSpc>
              <a:spcBef>
                <a:spcPts val="0"/>
              </a:spcBef>
              <a:spcAft>
                <a:spcPts val="0"/>
              </a:spcAft>
              <a:buSzPts val="1800"/>
              <a:buNone/>
              <a:defRPr sz="1600">
                <a:solidFill>
                  <a:schemeClr val="lt1"/>
                </a:solidFill>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pic>
        <p:nvPicPr>
          <p:cNvPr id="18" name="Google Shape;18;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bg>
      <p:bgPr>
        <a:solidFill>
          <a:schemeClr val="lt2"/>
        </a:solidFill>
      </p:bgPr>
    </p:bg>
    <p:spTree>
      <p:nvGrpSpPr>
        <p:cNvPr id="26" name="Shape 26"/>
        <p:cNvGrpSpPr/>
        <p:nvPr/>
      </p:nvGrpSpPr>
      <p:grpSpPr>
        <a:xfrm>
          <a:off x="0" y="0"/>
          <a:ext cx="0" cy="0"/>
          <a:chOff x="0" y="0"/>
          <a:chExt cx="0" cy="0"/>
        </a:xfrm>
      </p:grpSpPr>
      <p:sp>
        <p:nvSpPr>
          <p:cNvPr id="27" name="Google Shape;27;p3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33"/>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lvl1pPr indent="-355600" lvl="0" marL="457200" algn="l">
              <a:lnSpc>
                <a:spcPct val="110000"/>
              </a:lnSpc>
              <a:spcBef>
                <a:spcPts val="300"/>
              </a:spcBef>
              <a:spcAft>
                <a:spcPts val="0"/>
              </a:spcAft>
              <a:buClr>
                <a:schemeClr val="dk1"/>
              </a:buClr>
              <a:buSzPts val="2000"/>
              <a:buFont typeface="Arial"/>
              <a:buAutoNum type="arabicPeriod"/>
              <a:defRPr sz="2000">
                <a:latin typeface="Arial"/>
                <a:ea typeface="Arial"/>
                <a:cs typeface="Arial"/>
                <a:sym typeface="Arial"/>
              </a:defRPr>
            </a:lvl1pPr>
            <a:lvl2pPr indent="-355600" lvl="1" marL="914400" algn="l">
              <a:lnSpc>
                <a:spcPct val="100000"/>
              </a:lnSpc>
              <a:spcBef>
                <a:spcPts val="300"/>
              </a:spcBef>
              <a:spcAft>
                <a:spcPts val="0"/>
              </a:spcAft>
              <a:buSzPts val="2000"/>
              <a:buFont typeface="Arial"/>
              <a:buChar char="•"/>
              <a:defRPr sz="2000">
                <a:latin typeface="Trebuchet MS"/>
                <a:ea typeface="Trebuchet MS"/>
                <a:cs typeface="Trebuchet MS"/>
                <a:sym typeface="Trebuchet MS"/>
              </a:defRPr>
            </a:lvl2pPr>
            <a:lvl3pPr indent="-355600" lvl="2" marL="1371600" algn="l">
              <a:lnSpc>
                <a:spcPct val="100000"/>
              </a:lnSpc>
              <a:spcBef>
                <a:spcPts val="0"/>
              </a:spcBef>
              <a:spcAft>
                <a:spcPts val="0"/>
              </a:spcAft>
              <a:buSzPts val="2000"/>
              <a:buChar char="–"/>
              <a:defRPr sz="2000">
                <a:latin typeface="Trebuchet MS"/>
                <a:ea typeface="Trebuchet MS"/>
                <a:cs typeface="Trebuchet MS"/>
                <a:sym typeface="Trebuchet MS"/>
              </a:defRPr>
            </a:lvl3pPr>
            <a:lvl4pPr indent="-406400" lvl="3" marL="1828800" algn="l">
              <a:lnSpc>
                <a:spcPct val="100000"/>
              </a:lnSpc>
              <a:spcBef>
                <a:spcPts val="0"/>
              </a:spcBef>
              <a:spcAft>
                <a:spcPts val="0"/>
              </a:spcAft>
              <a:buSzPts val="2800"/>
              <a:buChar char="​"/>
              <a:defRPr sz="2800">
                <a:latin typeface="Trebuchet MS"/>
                <a:ea typeface="Trebuchet MS"/>
                <a:cs typeface="Trebuchet MS"/>
                <a:sym typeface="Trebuchet MS"/>
              </a:defRPr>
            </a:lvl4pPr>
            <a:lvl5pPr indent="-406400" lvl="4" marL="22860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indent="-342900" lvl="5" marL="2743200" algn="l">
              <a:lnSpc>
                <a:spcPct val="90000"/>
              </a:lnSpc>
              <a:spcBef>
                <a:spcPts val="0"/>
              </a:spcBef>
              <a:spcAft>
                <a:spcPts val="0"/>
              </a:spcAft>
              <a:buSzPts val="1800"/>
              <a:buChar char="•"/>
              <a:defRPr/>
            </a:lvl6pPr>
            <a:lvl7pPr indent="-342900" lvl="6" marL="3200400" algn="l">
              <a:lnSpc>
                <a:spcPct val="90000"/>
              </a:lnSpc>
              <a:spcBef>
                <a:spcPts val="900"/>
              </a:spcBef>
              <a:spcAft>
                <a:spcPts val="0"/>
              </a:spcAft>
              <a:buClr>
                <a:schemeClr val="dk1"/>
              </a:buClr>
              <a:buSzPts val="1800"/>
              <a:buChar char="​"/>
              <a:defRPr/>
            </a:lvl7pPr>
            <a:lvl8pPr indent="-342900" lvl="7" marL="3657600" algn="l">
              <a:lnSpc>
                <a:spcPct val="90000"/>
              </a:lnSpc>
              <a:spcBef>
                <a:spcPts val="900"/>
              </a:spcBef>
              <a:spcAft>
                <a:spcPts val="0"/>
              </a:spcAft>
              <a:buClr>
                <a:schemeClr val="dk2"/>
              </a:buClr>
              <a:buSzPts val="1800"/>
              <a:buChar char="​"/>
              <a:defRPr/>
            </a:lvl8pPr>
            <a:lvl9pPr indent="-342900" lvl="8" marL="4114800" algn="l">
              <a:lnSpc>
                <a:spcPct val="100000"/>
              </a:lnSpc>
              <a:spcBef>
                <a:spcPts val="0"/>
              </a:spcBef>
              <a:spcAft>
                <a:spcPts val="900"/>
              </a:spcAft>
              <a:buClr>
                <a:schemeClr val="dk2"/>
              </a:buClr>
              <a:buSzPts val="1800"/>
              <a:buChar char="​"/>
              <a:defRPr/>
            </a:lvl9pPr>
          </a:lstStyle>
          <a:p/>
        </p:txBody>
      </p:sp>
      <p:sp>
        <p:nvSpPr>
          <p:cNvPr id="29" name="Google Shape;29;p33"/>
          <p:cNvSpPr/>
          <p:nvPr/>
        </p:nvSpPr>
        <p:spPr>
          <a:xfrm>
            <a:off x="-819002" y="919694"/>
            <a:ext cx="11001390" cy="147106"/>
          </a:xfrm>
          <a:custGeom>
            <a:rect b="b" l="l" r="r" t="t"/>
            <a:pathLst>
              <a:path extrusionOk="0" h="179922" w="4751573">
                <a:moveTo>
                  <a:pt x="629821" y="68802"/>
                </a:moveTo>
                <a:lnTo>
                  <a:pt x="4121752" y="68802"/>
                </a:lnTo>
                <a:lnTo>
                  <a:pt x="4121752" y="111120"/>
                </a:lnTo>
                <a:lnTo>
                  <a:pt x="629821" y="111120"/>
                </a:lnTo>
                <a:lnTo>
                  <a:pt x="629821" y="68802"/>
                </a:lnTo>
                <a:close/>
              </a:path>
            </a:pathLst>
          </a:custGeom>
          <a:solidFill>
            <a:srgbClr val="1CBC2B"/>
          </a:solidFill>
          <a:ln cap="flat" cmpd="sng" w="9525">
            <a:solidFill>
              <a:srgbClr val="1CBC2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 name="Google Shape;30;p33"/>
          <p:cNvGrpSpPr/>
          <p:nvPr/>
        </p:nvGrpSpPr>
        <p:grpSpPr>
          <a:xfrm>
            <a:off x="9055065" y="285605"/>
            <a:ext cx="1097280" cy="718618"/>
            <a:chOff x="3403969" y="5271776"/>
            <a:chExt cx="1878150" cy="1161732"/>
          </a:xfrm>
        </p:grpSpPr>
        <p:pic>
          <p:nvPicPr>
            <p:cNvPr descr="Logo&#10;&#10;Description automatically generated" id="31" name="Google Shape;31;p33"/>
            <p:cNvPicPr preferRelativeResize="0"/>
            <p:nvPr/>
          </p:nvPicPr>
          <p:blipFill rotWithShape="1">
            <a:blip r:embed="rId2">
              <a:alphaModFix/>
            </a:blip>
            <a:srcRect b="0" l="0" r="82996" t="0"/>
            <a:stretch/>
          </p:blipFill>
          <p:spPr>
            <a:xfrm>
              <a:off x="3403969" y="5271776"/>
              <a:ext cx="620982" cy="1124526"/>
            </a:xfrm>
            <a:prstGeom prst="rect">
              <a:avLst/>
            </a:prstGeom>
            <a:noFill/>
            <a:ln>
              <a:noFill/>
            </a:ln>
          </p:spPr>
        </p:pic>
        <p:pic>
          <p:nvPicPr>
            <p:cNvPr descr="Logo&#10;&#10;Description automatically generated" id="32" name="Google Shape;32;p33"/>
            <p:cNvPicPr preferRelativeResize="0"/>
            <p:nvPr/>
          </p:nvPicPr>
          <p:blipFill rotWithShape="1">
            <a:blip r:embed="rId2">
              <a:alphaModFix/>
            </a:blip>
            <a:srcRect b="0" l="17004" r="48163" t="0"/>
            <a:stretch/>
          </p:blipFill>
          <p:spPr>
            <a:xfrm>
              <a:off x="4010024" y="5308982"/>
              <a:ext cx="1272095" cy="1124526"/>
            </a:xfrm>
            <a:prstGeom prst="rect">
              <a:avLst/>
            </a:prstGeom>
            <a:noFill/>
            <a:ln>
              <a:noFill/>
            </a:ln>
          </p:spPr>
        </p:pic>
      </p:grpSp>
      <p:pic>
        <p:nvPicPr>
          <p:cNvPr id="33" name="Google Shape;33;p33"/>
          <p:cNvPicPr preferRelativeResize="0"/>
          <p:nvPr/>
        </p:nvPicPr>
        <p:blipFill rotWithShape="1">
          <a:blip r:embed="rId3">
            <a:alphaModFix/>
          </a:blip>
          <a:srcRect b="55139" l="72969" r="1015" t="6111"/>
          <a:stretch/>
        </p:blipFill>
        <p:spPr>
          <a:xfrm>
            <a:off x="10504156" y="194768"/>
            <a:ext cx="1097280" cy="91934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line" showMasterSp="0">
  <p:cSld name="Section header line">
    <p:bg>
      <p:bgPr>
        <a:gradFill>
          <a:gsLst>
            <a:gs pos="0">
              <a:srgbClr val="003192"/>
            </a:gs>
            <a:gs pos="100000">
              <a:srgbClr val="002060"/>
            </a:gs>
          </a:gsLst>
          <a:lin ang="8100000" scaled="0"/>
        </a:gradFill>
      </p:bgPr>
    </p:bg>
    <p:spTree>
      <p:nvGrpSpPr>
        <p:cNvPr id="34" name="Shape 34"/>
        <p:cNvGrpSpPr/>
        <p:nvPr/>
      </p:nvGrpSpPr>
      <p:grpSpPr>
        <a:xfrm>
          <a:off x="0" y="0"/>
          <a:ext cx="0" cy="0"/>
          <a:chOff x="0" y="0"/>
          <a:chExt cx="0" cy="0"/>
        </a:xfrm>
      </p:grpSpPr>
      <p:sp>
        <p:nvSpPr>
          <p:cNvPr id="35" name="Google Shape;35;p34"/>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chemeClr val="lt1"/>
              </a:buClr>
              <a:buSzPts val="1000"/>
              <a:buFont typeface="Trebuchet MS"/>
              <a:buNone/>
            </a:pPr>
            <a:fld id="{00000000-1234-1234-1234-123412341234}" type="slidenum">
              <a:rPr b="0" i="0" lang="en-GB" sz="1000" u="none" cap="none" strike="noStrike">
                <a:solidFill>
                  <a:schemeClr val="lt1"/>
                </a:solidFill>
                <a:latin typeface="Trebuchet MS"/>
                <a:ea typeface="Trebuchet MS"/>
                <a:cs typeface="Trebuchet MS"/>
                <a:sym typeface="Trebuchet MS"/>
              </a:rPr>
              <a:t>‹#›</a:t>
            </a:fld>
            <a:endParaRPr b="0" i="0" sz="1000" u="none" cap="none" strike="noStrike">
              <a:solidFill>
                <a:schemeClr val="lt1"/>
              </a:solidFill>
              <a:latin typeface="Trebuchet MS"/>
              <a:ea typeface="Trebuchet MS"/>
              <a:cs typeface="Trebuchet MS"/>
              <a:sym typeface="Trebuchet MS"/>
            </a:endParaRPr>
          </a:p>
        </p:txBody>
      </p:sp>
      <p:sp>
        <p:nvSpPr>
          <p:cNvPr id="36" name="Google Shape;36;p34"/>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4"/>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400"/>
              <a:buFont typeface="Trebuchet MS"/>
              <a:buNone/>
              <a:defRPr sz="54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8" name="Google Shape;38;p34"/>
          <p:cNvCxnSpPr/>
          <p:nvPr/>
        </p:nvCxnSpPr>
        <p:spPr>
          <a:xfrm>
            <a:off x="618898" y="3680016"/>
            <a:ext cx="11576304" cy="0"/>
          </a:xfrm>
          <a:prstGeom prst="straightConnector1">
            <a:avLst/>
          </a:prstGeom>
          <a:noFill/>
          <a:ln cap="flat" cmpd="sng" w="19050">
            <a:solidFill>
              <a:schemeClr val="lt1"/>
            </a:solidFill>
            <a:prstDash val="solid"/>
            <a:miter lim="800000"/>
            <a:headEnd len="sm" w="sm" type="none"/>
            <a:tailEnd len="sm" w="sm" type="none"/>
          </a:ln>
        </p:spPr>
      </p:cxnSp>
    </p:spTree>
  </p:cSld>
  <p:clrMapOvr>
    <a:masterClrMapping/>
  </p:clrMapOvr>
  <mc:AlternateContent>
    <mc:Choice Requires="p14">
      <p:transition p14:dur="250">
        <p:fade/>
      </p:transition>
    </mc:Choice>
    <mc:Fallback>
      <p:transition>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35"/>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5"/>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algn="l">
              <a:lnSpc>
                <a:spcPct val="110000"/>
              </a:lnSpc>
              <a:spcBef>
                <a:spcPts val="600"/>
              </a:spcBef>
              <a:spcAft>
                <a:spcPts val="0"/>
              </a:spcAft>
              <a:buSzPts val="1200"/>
              <a:buChar char="​"/>
              <a:defRPr/>
            </a:lvl1pPr>
            <a:lvl2pPr indent="-304800" lvl="1" marL="914400" algn="l">
              <a:lnSpc>
                <a:spcPct val="90000"/>
              </a:lnSpc>
              <a:spcBef>
                <a:spcPts val="300"/>
              </a:spcBef>
              <a:spcAft>
                <a:spcPts val="0"/>
              </a:spcAft>
              <a:buSzPts val="1200"/>
              <a:buChar char="•"/>
              <a:defRPr/>
            </a:lvl2pPr>
            <a:lvl3pPr indent="-304800" lvl="2" marL="1371600" algn="l">
              <a:lnSpc>
                <a:spcPct val="90000"/>
              </a:lnSpc>
              <a:spcBef>
                <a:spcPts val="300"/>
              </a:spcBef>
              <a:spcAft>
                <a:spcPts val="0"/>
              </a:spcAft>
              <a:buSzPts val="1200"/>
              <a:buChar char="–"/>
              <a:defRPr/>
            </a:lvl3pPr>
            <a:lvl4pPr indent="-330200" lvl="3" marL="1828800" algn="l">
              <a:lnSpc>
                <a:spcPct val="110000"/>
              </a:lnSpc>
              <a:spcBef>
                <a:spcPts val="300"/>
              </a:spcBef>
              <a:spcAft>
                <a:spcPts val="0"/>
              </a:spcAft>
              <a:buSzPts val="1600"/>
              <a:buChar char="​"/>
              <a:defRPr/>
            </a:lvl4pPr>
            <a:lvl5pPr indent="-330200" lvl="4" marL="2286000" algn="l">
              <a:lnSpc>
                <a:spcPct val="100000"/>
              </a:lnSpc>
              <a:spcBef>
                <a:spcPts val="300"/>
              </a:spcBef>
              <a:spcAft>
                <a:spcPts val="0"/>
              </a:spcAft>
              <a:buSzPts val="1600"/>
              <a:buChar char="​"/>
              <a:defRPr/>
            </a:lvl5pPr>
            <a:lvl6pPr indent="-330200" lvl="5" marL="2743200" algn="l">
              <a:lnSpc>
                <a:spcPct val="90000"/>
              </a:lnSpc>
              <a:spcBef>
                <a:spcPts val="300"/>
              </a:spcBef>
              <a:spcAft>
                <a:spcPts val="0"/>
              </a:spcAft>
              <a:buSzPts val="1600"/>
              <a:buChar char="•"/>
              <a:defRPr/>
            </a:lvl6pPr>
            <a:lvl7pPr indent="-508000" lvl="6" marL="3200400" algn="l">
              <a:lnSpc>
                <a:spcPct val="90000"/>
              </a:lnSpc>
              <a:spcBef>
                <a:spcPts val="900"/>
              </a:spcBef>
              <a:spcAft>
                <a:spcPts val="0"/>
              </a:spcAft>
              <a:buSzPts val="4400"/>
              <a:buChar char="​"/>
              <a:defRPr/>
            </a:lvl7pPr>
            <a:lvl8pPr indent="-571500" lvl="7" marL="3657600" algn="l">
              <a:lnSpc>
                <a:spcPct val="90000"/>
              </a:lnSpc>
              <a:spcBef>
                <a:spcPts val="900"/>
              </a:spcBef>
              <a:spcAft>
                <a:spcPts val="0"/>
              </a:spcAft>
              <a:buSzPts val="5400"/>
              <a:buChar char="​"/>
              <a:defRPr/>
            </a:lvl8pPr>
            <a:lvl9pPr indent="-381000" lvl="8" marL="4114800" algn="l">
              <a:lnSpc>
                <a:spcPct val="100000"/>
              </a:lnSpc>
              <a:spcBef>
                <a:spcPts val="0"/>
              </a:spcBef>
              <a:spcAft>
                <a:spcPts val="900"/>
              </a:spcAft>
              <a:buSzPts val="2400"/>
              <a:buChar char="​"/>
              <a:defRPr/>
            </a:lvl9pPr>
          </a:lstStyle>
          <a:p/>
        </p:txBody>
      </p:sp>
      <p:sp>
        <p:nvSpPr>
          <p:cNvPr id="42" name="Google Shape;42;p35"/>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5"/>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3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30"/>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 name="Google Shape;12;p30"/>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 name="Shape 19"/>
        <p:cNvGrpSpPr/>
        <p:nvPr/>
      </p:nvGrpSpPr>
      <p:grpSpPr>
        <a:xfrm>
          <a:off x="0" y="0"/>
          <a:ext cx="0" cy="0"/>
          <a:chOff x="0" y="0"/>
          <a:chExt cx="0" cy="0"/>
        </a:xfrm>
      </p:grpSpPr>
      <p:sp>
        <p:nvSpPr>
          <p:cNvPr id="20" name="Google Shape;20;p32"/>
          <p:cNvSpPr txBox="1"/>
          <p:nvPr>
            <p:ph idx="10" type="dt"/>
          </p:nvPr>
        </p:nvSpPr>
        <p:spPr>
          <a:xfrm>
            <a:off x="9677400" y="6405036"/>
            <a:ext cx="1482051" cy="153888"/>
          </a:xfrm>
          <a:prstGeom prst="rect">
            <a:avLst/>
          </a:prstGeom>
          <a:noFill/>
          <a:ln>
            <a:noFill/>
          </a:ln>
        </p:spPr>
        <p:txBody>
          <a:bodyPr anchorCtr="0" anchor="b" bIns="0" lIns="0" spcFirstLastPara="1" rIns="0" wrap="square" tIns="0">
            <a:sp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32"/>
          <p:cNvSpPr txBox="1"/>
          <p:nvPr/>
        </p:nvSpPr>
        <p:spPr>
          <a:xfrm>
            <a:off x="11167872" y="6405036"/>
            <a:ext cx="381000" cy="153888"/>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7F7F7F"/>
              </a:buClr>
              <a:buSzPts val="1000"/>
              <a:buFont typeface="Trebuchet MS"/>
              <a:buNone/>
            </a:pPr>
            <a:fld id="{00000000-1234-1234-1234-123412341234}" type="slidenum">
              <a:rPr b="0" i="0" lang="en-GB" sz="1000" u="none" cap="none" strike="noStrike">
                <a:solidFill>
                  <a:srgbClr val="7F7F7F"/>
                </a:solidFill>
                <a:latin typeface="Trebuchet MS"/>
                <a:ea typeface="Trebuchet MS"/>
                <a:cs typeface="Trebuchet MS"/>
                <a:sym typeface="Trebuchet MS"/>
              </a:rPr>
              <a:t>‹#›</a:t>
            </a:fld>
            <a:endParaRPr b="0" i="0" sz="1000" u="none" cap="none" strike="noStrike">
              <a:solidFill>
                <a:srgbClr val="7F7F7F"/>
              </a:solidFill>
              <a:latin typeface="Trebuchet MS"/>
              <a:ea typeface="Trebuchet MS"/>
              <a:cs typeface="Trebuchet MS"/>
              <a:sym typeface="Trebuchet MS"/>
            </a:endParaRPr>
          </a:p>
        </p:txBody>
      </p:sp>
      <p:sp>
        <p:nvSpPr>
          <p:cNvPr id="22" name="Google Shape;22;p32"/>
          <p:cNvSpPr txBox="1"/>
          <p:nvPr>
            <p:ph type="title"/>
          </p:nvPr>
        </p:nvSpPr>
        <p:spPr>
          <a:xfrm>
            <a:off x="630000" y="622800"/>
            <a:ext cx="10933350" cy="332399"/>
          </a:xfrm>
          <a:prstGeom prst="rect">
            <a:avLst/>
          </a:prstGeom>
          <a:noFill/>
          <a:ln>
            <a:noFill/>
          </a:ln>
        </p:spPr>
        <p:txBody>
          <a:bodyPr anchorCtr="0" anchor="t" bIns="0" lIns="0" spcFirstLastPara="1" rIns="0" wrap="square" tIns="0">
            <a:spAutoFit/>
          </a:bodyPr>
          <a:lstStyle>
            <a:lvl1pPr lvl="0" marR="0" rtl="0" algn="l">
              <a:lnSpc>
                <a:spcPct val="90000"/>
              </a:lnSpc>
              <a:spcBef>
                <a:spcPts val="0"/>
              </a:spcBef>
              <a:spcAft>
                <a:spcPts val="0"/>
              </a:spcAft>
              <a:buClr>
                <a:schemeClr val="dk2"/>
              </a:buClr>
              <a:buSzPts val="2400"/>
              <a:buFont typeface="Trebuchet MS"/>
              <a:buNone/>
              <a:defRPr b="0" i="0" sz="2400" u="none" cap="none" strike="noStrike">
                <a:solidFill>
                  <a:schemeClr val="dk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3" name="Google Shape;23;p32"/>
          <p:cNvSpPr txBox="1"/>
          <p:nvPr>
            <p:ph idx="1" type="body"/>
          </p:nvPr>
        </p:nvSpPr>
        <p:spPr>
          <a:xfrm>
            <a:off x="630000" y="1825625"/>
            <a:ext cx="10933350" cy="4351338"/>
          </a:xfrm>
          <a:prstGeom prst="rect">
            <a:avLst/>
          </a:prstGeom>
          <a:noFill/>
          <a:ln>
            <a:noFill/>
          </a:ln>
        </p:spPr>
        <p:txBody>
          <a:bodyPr anchorCtr="0" anchor="t" bIns="0" lIns="0" spcFirstLastPara="1" rIns="0" wrap="square" tIns="0">
            <a:noAutofit/>
          </a:bodyPr>
          <a:lstStyle>
            <a:lvl1pPr indent="-304800" lvl="0" marL="457200" marR="0" rtl="0" algn="l">
              <a:lnSpc>
                <a:spcPct val="110000"/>
              </a:lnSpc>
              <a:spcBef>
                <a:spcPts val="600"/>
              </a:spcBef>
              <a:spcAft>
                <a:spcPts val="0"/>
              </a:spcAft>
              <a:buClr>
                <a:schemeClr val="dk1"/>
              </a:buClr>
              <a:buSzPts val="1200"/>
              <a:buFont typeface="Arial"/>
              <a:buChar char="​"/>
              <a:defRPr b="0" i="0" sz="1200" u="none" cap="none" strike="noStrike">
                <a:solidFill>
                  <a:schemeClr val="dk1"/>
                </a:solidFill>
                <a:latin typeface="Trebuchet MS"/>
                <a:ea typeface="Trebuchet MS"/>
                <a:cs typeface="Trebuchet MS"/>
                <a:sym typeface="Trebuchet MS"/>
              </a:defRPr>
            </a:lvl1pPr>
            <a:lvl2pPr indent="-304800" lvl="1" marL="914400" marR="0" rtl="0" algn="l">
              <a:lnSpc>
                <a:spcPct val="90000"/>
              </a:lnSpc>
              <a:spcBef>
                <a:spcPts val="300"/>
              </a:spcBef>
              <a:spcAft>
                <a:spcPts val="0"/>
              </a:spcAft>
              <a:buClr>
                <a:schemeClr val="dk2"/>
              </a:buClr>
              <a:buSzPts val="1200"/>
              <a:buFont typeface="Arial"/>
              <a:buChar char="•"/>
              <a:defRPr b="0" i="0" sz="1200" u="none" cap="none" strike="noStrike">
                <a:solidFill>
                  <a:schemeClr val="dk1"/>
                </a:solidFill>
                <a:latin typeface="Trebuchet MS"/>
                <a:ea typeface="Trebuchet MS"/>
                <a:cs typeface="Trebuchet MS"/>
                <a:sym typeface="Trebuchet MS"/>
              </a:defRPr>
            </a:lvl2pPr>
            <a:lvl3pPr indent="-304800" lvl="2" marL="1371600" marR="0" rtl="0" algn="l">
              <a:lnSpc>
                <a:spcPct val="90000"/>
              </a:lnSpc>
              <a:spcBef>
                <a:spcPts val="300"/>
              </a:spcBef>
              <a:spcAft>
                <a:spcPts val="0"/>
              </a:spcAft>
              <a:buClr>
                <a:schemeClr val="dk2"/>
              </a:buClr>
              <a:buSzPts val="1200"/>
              <a:buFont typeface="Trebuchet MS"/>
              <a:buChar char="–"/>
              <a:defRPr b="0" i="0" sz="1200" u="none" cap="none" strike="noStrike">
                <a:solidFill>
                  <a:schemeClr val="dk1"/>
                </a:solidFill>
                <a:latin typeface="Trebuchet MS"/>
                <a:ea typeface="Trebuchet MS"/>
                <a:cs typeface="Trebuchet MS"/>
                <a:sym typeface="Trebuchet MS"/>
              </a:defRPr>
            </a:lvl3pPr>
            <a:lvl4pPr indent="-330200" lvl="3" marL="1828800" marR="0" rtl="0" algn="l">
              <a:lnSpc>
                <a:spcPct val="110000"/>
              </a:lnSpc>
              <a:spcBef>
                <a:spcPts val="300"/>
              </a:spcBef>
              <a:spcAft>
                <a:spcPts val="0"/>
              </a:spcAft>
              <a:buClr>
                <a:schemeClr val="dk2"/>
              </a:buClr>
              <a:buSzPts val="1600"/>
              <a:buFont typeface="Arial"/>
              <a:buChar char="​"/>
              <a:defRPr b="0" i="0" sz="1600" u="none" cap="none" strike="noStrike">
                <a:solidFill>
                  <a:schemeClr val="dk2"/>
                </a:solidFill>
                <a:latin typeface="Trebuchet MS"/>
                <a:ea typeface="Trebuchet MS"/>
                <a:cs typeface="Trebuchet MS"/>
                <a:sym typeface="Trebuchet MS"/>
              </a:defRPr>
            </a:lvl4pPr>
            <a:lvl5pPr indent="-330200" lvl="4" marL="2286000" marR="0" rtl="0" algn="l">
              <a:lnSpc>
                <a:spcPct val="100000"/>
              </a:lnSpc>
              <a:spcBef>
                <a:spcPts val="300"/>
              </a:spcBef>
              <a:spcAft>
                <a:spcPts val="0"/>
              </a:spcAft>
              <a:buClr>
                <a:schemeClr val="dk1"/>
              </a:buClr>
              <a:buSzPts val="1600"/>
              <a:buFont typeface="Arial"/>
              <a:buChar char="​"/>
              <a:defRPr b="1" i="0" sz="1600" u="none" cap="none" strike="noStrike">
                <a:solidFill>
                  <a:schemeClr val="dk1"/>
                </a:solidFill>
                <a:latin typeface="Trebuchet MS"/>
                <a:ea typeface="Trebuchet MS"/>
                <a:cs typeface="Trebuchet MS"/>
                <a:sym typeface="Trebuchet MS"/>
              </a:defRPr>
            </a:lvl5pPr>
            <a:lvl6pPr indent="-330200" lvl="5" marL="2743200" marR="0" rtl="0" algn="l">
              <a:lnSpc>
                <a:spcPct val="90000"/>
              </a:lnSpc>
              <a:spcBef>
                <a:spcPts val="300"/>
              </a:spcBef>
              <a:spcAft>
                <a:spcPts val="0"/>
              </a:spcAft>
              <a:buClr>
                <a:schemeClr val="dk2"/>
              </a:buClr>
              <a:buSzPts val="1600"/>
              <a:buFont typeface="Arial"/>
              <a:buChar char="•"/>
              <a:defRPr b="0" i="0" sz="1600" u="none" cap="none" strike="noStrike">
                <a:solidFill>
                  <a:schemeClr val="dk1"/>
                </a:solidFill>
                <a:latin typeface="Trebuchet MS"/>
                <a:ea typeface="Trebuchet MS"/>
                <a:cs typeface="Trebuchet MS"/>
                <a:sym typeface="Trebuchet MS"/>
              </a:defRPr>
            </a:lvl6pPr>
            <a:lvl7pPr indent="-508000" lvl="6" marL="3200400" marR="0" rtl="0" algn="l">
              <a:lnSpc>
                <a:spcPct val="90000"/>
              </a:lnSpc>
              <a:spcBef>
                <a:spcPts val="900"/>
              </a:spcBef>
              <a:spcAft>
                <a:spcPts val="0"/>
              </a:spcAft>
              <a:buClr>
                <a:schemeClr val="dk1"/>
              </a:buClr>
              <a:buSzPts val="4400"/>
              <a:buFont typeface="Arial"/>
              <a:buChar char="​"/>
              <a:defRPr b="0" i="0" sz="4400" u="none" cap="none" strike="noStrike">
                <a:solidFill>
                  <a:schemeClr val="dk1"/>
                </a:solidFill>
                <a:latin typeface="Trebuchet MS"/>
                <a:ea typeface="Trebuchet MS"/>
                <a:cs typeface="Trebuchet MS"/>
                <a:sym typeface="Trebuchet MS"/>
              </a:defRPr>
            </a:lvl7pPr>
            <a:lvl8pPr indent="-571500" lvl="7" marL="3657600" marR="0" rtl="0" algn="l">
              <a:lnSpc>
                <a:spcPct val="90000"/>
              </a:lnSpc>
              <a:spcBef>
                <a:spcPts val="900"/>
              </a:spcBef>
              <a:spcAft>
                <a:spcPts val="0"/>
              </a:spcAft>
              <a:buClr>
                <a:schemeClr val="dk2"/>
              </a:buClr>
              <a:buSzPts val="5400"/>
              <a:buFont typeface="Arial"/>
              <a:buChar char="​"/>
              <a:defRPr b="0" i="0" sz="5400" u="none" cap="none" strike="noStrike">
                <a:solidFill>
                  <a:schemeClr val="dk2"/>
                </a:solidFill>
                <a:latin typeface="Trebuchet MS"/>
                <a:ea typeface="Trebuchet MS"/>
                <a:cs typeface="Trebuchet MS"/>
                <a:sym typeface="Trebuchet MS"/>
              </a:defRPr>
            </a:lvl8pPr>
            <a:lvl9pPr indent="-381000" lvl="8" marL="4114800" marR="0" rtl="0" algn="l">
              <a:lnSpc>
                <a:spcPct val="100000"/>
              </a:lnSpc>
              <a:spcBef>
                <a:spcPts val="0"/>
              </a:spcBef>
              <a:spcAft>
                <a:spcPts val="900"/>
              </a:spcAft>
              <a:buClr>
                <a:schemeClr val="dk2"/>
              </a:buClr>
              <a:buSzPts val="2400"/>
              <a:buFont typeface="Arial"/>
              <a:buChar char="​"/>
              <a:defRPr b="0" i="0" sz="2400" u="none" cap="none" strike="noStrike">
                <a:solidFill>
                  <a:schemeClr val="dk2"/>
                </a:solidFill>
                <a:latin typeface="Trebuchet MS"/>
                <a:ea typeface="Trebuchet MS"/>
                <a:cs typeface="Trebuchet MS"/>
                <a:sym typeface="Trebuchet MS"/>
              </a:defRPr>
            </a:lvl9pPr>
          </a:lstStyle>
          <a:p/>
        </p:txBody>
      </p:sp>
      <p:sp>
        <p:nvSpPr>
          <p:cNvPr id="24" name="Google Shape;24;p32"/>
          <p:cNvSpPr txBox="1"/>
          <p:nvPr/>
        </p:nvSpPr>
        <p:spPr>
          <a:xfrm>
            <a:off x="0" y="670560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
        <p:nvSpPr>
          <p:cNvPr id="25" name="Google Shape;25;p32"/>
          <p:cNvSpPr txBox="1"/>
          <p:nvPr/>
        </p:nvSpPr>
        <p:spPr>
          <a:xfrm>
            <a:off x="0" y="0"/>
            <a:ext cx="488950" cy="152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rgbClr val="000000"/>
                </a:solidFill>
                <a:latin typeface="Calibri"/>
                <a:ea typeface="Calibri"/>
                <a:cs typeface="Calibri"/>
                <a:sym typeface="Calibri"/>
              </a:rPr>
              <a:t>OFFICIAL</a:t>
            </a:r>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Lst>
  <mc:AlternateContent>
    <mc:Choice Requires="p14">
      <p:transition p14:dur="250">
        <p:fade/>
      </p:transition>
    </mc:Choice>
    <mc:Fallback>
      <p:transition>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p36"/>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7" name="Google Shape;47;p36"/>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8" name="Google Shape;48;p3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hyperlink" Target="https://creativecommons.org/licenses/by/4.0/deed.de" TargetMode="External"/><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13.png"/><Relationship Id="rId6"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0.jp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5.jp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hyperlink" Target="https://zevtc.org/tracking-progress/light-duty-vehicle-map" TargetMode="External"/><Relationship Id="rId5" Type="http://schemas.openxmlformats.org/officeDocument/2006/relationships/hyperlink" Target="https://www.iea.org/data-and-statistics/data-product/global-ev-outlook-2023#global-ev-polici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ph type="ctrTitle"/>
          </p:nvPr>
        </p:nvSpPr>
        <p:spPr>
          <a:xfrm>
            <a:off x="651352" y="4116589"/>
            <a:ext cx="7892284" cy="1948751"/>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2800"/>
              <a:buNone/>
            </a:pPr>
            <a:r>
              <a:rPr lang="en-GB" sz="6700">
                <a:solidFill>
                  <a:schemeClr val="lt1"/>
                </a:solidFill>
              </a:rPr>
              <a:t>Lecture 6 </a:t>
            </a:r>
            <a:br>
              <a:rPr lang="en-GB"/>
            </a:br>
            <a:r>
              <a:rPr lang="en-GB"/>
              <a:t>Enabling Technologies</a:t>
            </a:r>
            <a:endParaRPr/>
          </a:p>
        </p:txBody>
      </p:sp>
      <p:sp>
        <p:nvSpPr>
          <p:cNvPr id="55" name="Google Shape;55;p1"/>
          <p:cNvSpPr txBox="1"/>
          <p:nvPr>
            <p:ph idx="1" type="subTitle"/>
          </p:nvPr>
        </p:nvSpPr>
        <p:spPr>
          <a:xfrm>
            <a:off x="688931" y="3435486"/>
            <a:ext cx="3186383" cy="954803"/>
          </a:xfrm>
          <a:prstGeom prst="rect">
            <a:avLst/>
          </a:prstGeom>
          <a:noFill/>
          <a:ln>
            <a:noFill/>
          </a:ln>
        </p:spPr>
        <p:txBody>
          <a:bodyPr anchorCtr="0" anchor="b" bIns="91425" lIns="91425" spcFirstLastPara="1" rIns="91425" wrap="square" tIns="91425">
            <a:normAutofit/>
          </a:bodyPr>
          <a:lstStyle/>
          <a:p>
            <a:pPr indent="0" lvl="0" marL="0" rtl="0" algn="l">
              <a:lnSpc>
                <a:spcPct val="115000"/>
              </a:lnSpc>
              <a:spcBef>
                <a:spcPts val="0"/>
              </a:spcBef>
              <a:spcAft>
                <a:spcPts val="0"/>
              </a:spcAft>
              <a:buSzPts val="1800"/>
              <a:buNone/>
            </a:pPr>
            <a:r>
              <a:rPr lang="en-GB"/>
              <a:t>The Electricity Transition Playbook</a:t>
            </a:r>
            <a:endParaRPr/>
          </a:p>
        </p:txBody>
      </p:sp>
      <p:sp>
        <p:nvSpPr>
          <p:cNvPr id="56" name="Google Shape;56;p1"/>
          <p:cNvSpPr txBox="1"/>
          <p:nvPr>
            <p:ph idx="2" type="body"/>
          </p:nvPr>
        </p:nvSpPr>
        <p:spPr>
          <a:xfrm>
            <a:off x="8707582" y="6106160"/>
            <a:ext cx="3484418" cy="335915"/>
          </a:xfrm>
          <a:prstGeom prst="rect">
            <a:avLst/>
          </a:prstGeom>
          <a:noFill/>
          <a:ln>
            <a:noFill/>
          </a:ln>
        </p:spPr>
        <p:txBody>
          <a:bodyPr anchorCtr="0" anchor="ctr" bIns="91425" lIns="91425" spcFirstLastPara="1" rIns="91425" wrap="square" tIns="91425">
            <a:normAutofit fontScale="62500" lnSpcReduction="20000"/>
          </a:bodyPr>
          <a:lstStyle/>
          <a:p>
            <a:pPr indent="0" lvl="0" marL="0" rtl="0" algn="ctr">
              <a:lnSpc>
                <a:spcPct val="115000"/>
              </a:lnSpc>
              <a:spcBef>
                <a:spcPts val="0"/>
              </a:spcBef>
              <a:spcAft>
                <a:spcPts val="0"/>
              </a:spcAft>
              <a:buSzPct val="180000"/>
              <a:buNone/>
            </a:pPr>
            <a:r>
              <a:rPr lang="en-GB"/>
              <a:t>Version 1.0</a:t>
            </a:r>
            <a:endParaRPr/>
          </a:p>
        </p:txBody>
      </p:sp>
      <p:sp>
        <p:nvSpPr>
          <p:cNvPr id="57" name="Google Shape;57;p1"/>
          <p:cNvSpPr txBox="1"/>
          <p:nvPr/>
        </p:nvSpPr>
        <p:spPr>
          <a:xfrm>
            <a:off x="8788855" y="3367815"/>
            <a:ext cx="1695509"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CCG and Green Grids Initiative</a:t>
            </a:r>
            <a:endParaRPr/>
          </a:p>
        </p:txBody>
      </p:sp>
      <p:pic>
        <p:nvPicPr>
          <p:cNvPr id="58" name="Google Shape;58;p1"/>
          <p:cNvPicPr preferRelativeResize="0"/>
          <p:nvPr/>
        </p:nvPicPr>
        <p:blipFill rotWithShape="1">
          <a:blip r:embed="rId3">
            <a:alphaModFix/>
          </a:blip>
          <a:srcRect b="0" l="0" r="0" t="0"/>
          <a:stretch/>
        </p:blipFill>
        <p:spPr>
          <a:xfrm>
            <a:off x="10515101" y="3409135"/>
            <a:ext cx="1340490" cy="4249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Technology example: Solar PV generation</a:t>
            </a:r>
            <a:endParaRPr/>
          </a:p>
        </p:txBody>
      </p:sp>
      <p:pic>
        <p:nvPicPr>
          <p:cNvPr descr="A screenshot of a map&#10;&#10;Description automatically generated with medium confidence" id="137" name="Google Shape;137;p10"/>
          <p:cNvPicPr preferRelativeResize="0"/>
          <p:nvPr/>
        </p:nvPicPr>
        <p:blipFill rotWithShape="1">
          <a:blip r:embed="rId3">
            <a:alphaModFix/>
          </a:blip>
          <a:srcRect b="0" l="0" r="0" t="0"/>
          <a:stretch/>
        </p:blipFill>
        <p:spPr>
          <a:xfrm>
            <a:off x="122643" y="1192271"/>
            <a:ext cx="11946713" cy="5189233"/>
          </a:xfrm>
          <a:prstGeom prst="rect">
            <a:avLst/>
          </a:prstGeom>
          <a:noFill/>
          <a:ln>
            <a:noFill/>
          </a:ln>
        </p:spPr>
      </p:pic>
      <p:sp>
        <p:nvSpPr>
          <p:cNvPr id="138" name="Google Shape;138;p10"/>
          <p:cNvSpPr txBox="1"/>
          <p:nvPr/>
        </p:nvSpPr>
        <p:spPr>
          <a:xfrm>
            <a:off x="4362006" y="6469415"/>
            <a:ext cx="346798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BFBFBF"/>
                </a:solidFill>
                <a:latin typeface="Arial"/>
                <a:ea typeface="Arial"/>
                <a:cs typeface="Arial"/>
                <a:sym typeface="Arial"/>
              </a:rPr>
              <a:t>https://globalsolaratlas.info/map</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1"/>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Technology example: Hydrogen storage</a:t>
            </a:r>
            <a:endParaRPr/>
          </a:p>
        </p:txBody>
      </p:sp>
      <p:pic>
        <p:nvPicPr>
          <p:cNvPr id="145" name="Google Shape;145;p11"/>
          <p:cNvPicPr preferRelativeResize="0"/>
          <p:nvPr/>
        </p:nvPicPr>
        <p:blipFill rotWithShape="1">
          <a:blip r:embed="rId3">
            <a:alphaModFix/>
          </a:blip>
          <a:srcRect b="0" l="0" r="0" t="0"/>
          <a:stretch/>
        </p:blipFill>
        <p:spPr>
          <a:xfrm>
            <a:off x="2942995" y="1243473"/>
            <a:ext cx="8703066" cy="4883387"/>
          </a:xfrm>
          <a:prstGeom prst="rect">
            <a:avLst/>
          </a:prstGeom>
          <a:noFill/>
          <a:ln>
            <a:noFill/>
          </a:ln>
        </p:spPr>
      </p:pic>
      <p:pic>
        <p:nvPicPr>
          <p:cNvPr descr="A map of the united kingdom&#10;&#10;Description automatically generated with medium confidence" id="146" name="Google Shape;146;p11"/>
          <p:cNvPicPr preferRelativeResize="0"/>
          <p:nvPr/>
        </p:nvPicPr>
        <p:blipFill rotWithShape="1">
          <a:blip r:embed="rId4">
            <a:alphaModFix/>
          </a:blip>
          <a:srcRect b="0" l="0" r="0" t="0"/>
          <a:stretch/>
        </p:blipFill>
        <p:spPr>
          <a:xfrm>
            <a:off x="463953" y="1949048"/>
            <a:ext cx="1779354" cy="3155387"/>
          </a:xfrm>
          <a:prstGeom prst="rect">
            <a:avLst/>
          </a:prstGeom>
          <a:noFill/>
          <a:ln>
            <a:noFill/>
          </a:ln>
        </p:spPr>
      </p:pic>
      <p:sp>
        <p:nvSpPr>
          <p:cNvPr id="147" name="Google Shape;147;p11"/>
          <p:cNvSpPr/>
          <p:nvPr/>
        </p:nvSpPr>
        <p:spPr>
          <a:xfrm>
            <a:off x="1123122" y="1949048"/>
            <a:ext cx="437321" cy="346891"/>
          </a:xfrm>
          <a:prstGeom prst="rect">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148" name="Google Shape;148;p11"/>
          <p:cNvCxnSpPr/>
          <p:nvPr/>
        </p:nvCxnSpPr>
        <p:spPr>
          <a:xfrm flipH="1" rot="10800000">
            <a:off x="1157453" y="1243473"/>
            <a:ext cx="1785542" cy="705575"/>
          </a:xfrm>
          <a:prstGeom prst="straightConnector1">
            <a:avLst/>
          </a:prstGeom>
          <a:noFill/>
          <a:ln cap="flat" cmpd="sng" w="19050">
            <a:solidFill>
              <a:srgbClr val="FF0000"/>
            </a:solidFill>
            <a:prstDash val="solid"/>
            <a:round/>
            <a:headEnd len="sm" w="sm" type="none"/>
            <a:tailEnd len="sm" w="sm" type="none"/>
          </a:ln>
        </p:spPr>
      </p:cxnSp>
      <p:cxnSp>
        <p:nvCxnSpPr>
          <p:cNvPr id="149" name="Google Shape;149;p11"/>
          <p:cNvCxnSpPr/>
          <p:nvPr/>
        </p:nvCxnSpPr>
        <p:spPr>
          <a:xfrm>
            <a:off x="1123122" y="2291999"/>
            <a:ext cx="1854204" cy="3834861"/>
          </a:xfrm>
          <a:prstGeom prst="straightConnector1">
            <a:avLst/>
          </a:prstGeom>
          <a:noFill/>
          <a:ln cap="flat" cmpd="sng" w="19050">
            <a:solidFill>
              <a:srgbClr val="FF0000"/>
            </a:solidFill>
            <a:prstDash val="solid"/>
            <a:round/>
            <a:headEnd len="sm" w="sm" type="none"/>
            <a:tailEnd len="sm" w="sm" type="none"/>
          </a:ln>
        </p:spPr>
      </p:cxnSp>
      <p:sp>
        <p:nvSpPr>
          <p:cNvPr id="150" name="Google Shape;150;p11"/>
          <p:cNvSpPr txBox="1"/>
          <p:nvPr/>
        </p:nvSpPr>
        <p:spPr>
          <a:xfrm>
            <a:off x="463953" y="5966005"/>
            <a:ext cx="546660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919191"/>
                </a:solidFill>
                <a:latin typeface="Arial"/>
                <a:ea typeface="Arial"/>
                <a:cs typeface="Arial"/>
                <a:sym typeface="Arial"/>
              </a:rPr>
              <a:t>https://www.bighit.eu</a:t>
            </a:r>
            <a:endParaRPr sz="1600">
              <a:solidFill>
                <a:srgbClr val="919191"/>
              </a:solidFill>
              <a:latin typeface="Arial"/>
              <a:ea typeface="Arial"/>
              <a:cs typeface="Arial"/>
              <a:sym typeface="Arial"/>
            </a:endParaRPr>
          </a:p>
          <a:p>
            <a:pPr indent="0" lvl="0" marL="0" marR="0" rtl="0" algn="l">
              <a:spcBef>
                <a:spcPts val="0"/>
              </a:spcBef>
              <a:spcAft>
                <a:spcPts val="0"/>
              </a:spcAft>
              <a:buNone/>
            </a:pPr>
            <a:r>
              <a:rPr lang="en-GB" sz="1600">
                <a:solidFill>
                  <a:srgbClr val="919191"/>
                </a:solidFill>
                <a:latin typeface="Arial"/>
                <a:ea typeface="Arial"/>
                <a:cs typeface="Arial"/>
                <a:sym typeface="Arial"/>
              </a:rPr>
              <a:t>https://www.emec.org.uk/facilities/hydrogen/</a:t>
            </a:r>
            <a:endParaRPr/>
          </a:p>
          <a:p>
            <a:pPr indent="0" lvl="0" marL="0" marR="0" rtl="0" algn="l">
              <a:spcBef>
                <a:spcPts val="0"/>
              </a:spcBef>
              <a:spcAft>
                <a:spcPts val="0"/>
              </a:spcAft>
              <a:buNone/>
            </a:pPr>
            <a:r>
              <a:rPr lang="en-GB" sz="1600">
                <a:solidFill>
                  <a:srgbClr val="919191"/>
                </a:solidFill>
                <a:latin typeface="Arial"/>
                <a:ea typeface="Arial"/>
                <a:cs typeface="Arial"/>
                <a:sym typeface="Arial"/>
              </a:rPr>
              <a:t>https://www.youtube.com/watch?v=Rybpaqhg5Qg</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2"/>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Enabling technologies</a:t>
            </a:r>
            <a:endParaRPr b="0" i="0" sz="1800" u="none" cap="none" strike="noStrike">
              <a:solidFill>
                <a:srgbClr val="242424"/>
              </a:solidFill>
              <a:latin typeface="Arial"/>
              <a:ea typeface="Arial"/>
              <a:cs typeface="Arial"/>
              <a:sym typeface="Arial"/>
            </a:endParaRPr>
          </a:p>
        </p:txBody>
      </p:sp>
      <p:sp>
        <p:nvSpPr>
          <p:cNvPr id="157" name="Google Shape;157;p12"/>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Smart grids and devices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Smart grids and devices</a:t>
            </a:r>
            <a:endParaRPr/>
          </a:p>
        </p:txBody>
      </p:sp>
      <p:pic>
        <p:nvPicPr>
          <p:cNvPr id="164" name="Google Shape;164;p13"/>
          <p:cNvPicPr preferRelativeResize="0"/>
          <p:nvPr/>
        </p:nvPicPr>
        <p:blipFill rotWithShape="1">
          <a:blip r:embed="rId3">
            <a:alphaModFix/>
          </a:blip>
          <a:srcRect b="0" l="0" r="0" t="0"/>
          <a:stretch/>
        </p:blipFill>
        <p:spPr>
          <a:xfrm>
            <a:off x="628800" y="1252728"/>
            <a:ext cx="5017164" cy="4856458"/>
          </a:xfrm>
          <a:prstGeom prst="rect">
            <a:avLst/>
          </a:prstGeom>
          <a:noFill/>
          <a:ln>
            <a:noFill/>
          </a:ln>
        </p:spPr>
      </p:pic>
      <p:sp>
        <p:nvSpPr>
          <p:cNvPr id="165" name="Google Shape;165;p13"/>
          <p:cNvSpPr txBox="1"/>
          <p:nvPr/>
        </p:nvSpPr>
        <p:spPr>
          <a:xfrm>
            <a:off x="532840" y="6109186"/>
            <a:ext cx="61352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1" lang="en-GB" sz="1200" u="none" strike="noStrike">
                <a:solidFill>
                  <a:srgbClr val="444444"/>
                </a:solidFill>
                <a:latin typeface="Arial"/>
                <a:ea typeface="Arial"/>
                <a:cs typeface="Arial"/>
                <a:sym typeface="Arial"/>
              </a:rPr>
              <a:t>Graphic: Bartz/Stockmar, </a:t>
            </a:r>
            <a:r>
              <a:rPr b="0" i="1" lang="en-GB" sz="1200" u="sng" strike="noStrike">
                <a:solidFill>
                  <a:srgbClr val="444444"/>
                </a:solidFill>
                <a:latin typeface="Arial"/>
                <a:ea typeface="Arial"/>
                <a:cs typeface="Arial"/>
                <a:sym typeface="Arial"/>
                <a:hlinkClick r:id="rId4">
                  <a:extLst>
                    <a:ext uri="{A12FA001-AC4F-418D-AE19-62706E023703}">
                      <ahyp:hlinkClr val="tx"/>
                    </a:ext>
                  </a:extLst>
                </a:hlinkClick>
              </a:rPr>
              <a:t>CC BY 4.0</a:t>
            </a:r>
            <a:endParaRPr sz="1200">
              <a:solidFill>
                <a:schemeClr val="dk1"/>
              </a:solidFill>
              <a:latin typeface="Arial"/>
              <a:ea typeface="Arial"/>
              <a:cs typeface="Arial"/>
              <a:sym typeface="Arial"/>
            </a:endParaRPr>
          </a:p>
        </p:txBody>
      </p:sp>
      <p:sp>
        <p:nvSpPr>
          <p:cNvPr id="166" name="Google Shape;166;p13"/>
          <p:cNvSpPr txBox="1"/>
          <p:nvPr/>
        </p:nvSpPr>
        <p:spPr>
          <a:xfrm>
            <a:off x="532840" y="6381504"/>
            <a:ext cx="61352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BFBFBF"/>
                </a:solidFill>
                <a:latin typeface="Arial"/>
                <a:ea typeface="Arial"/>
                <a:cs typeface="Arial"/>
                <a:sym typeface="Arial"/>
              </a:rPr>
              <a:t>https://en.wikipedia.org/wiki/Smart_grid#/media/File:Staying_big_or_getting_smaller.jpg</a:t>
            </a:r>
            <a:endParaRPr sz="1200">
              <a:solidFill>
                <a:srgbClr val="BFBFBF"/>
              </a:solidFill>
              <a:latin typeface="Arial"/>
              <a:ea typeface="Arial"/>
              <a:cs typeface="Arial"/>
              <a:sym typeface="Arial"/>
            </a:endParaRPr>
          </a:p>
        </p:txBody>
      </p:sp>
      <p:pic>
        <p:nvPicPr>
          <p:cNvPr id="167" name="Google Shape;167;p13"/>
          <p:cNvPicPr preferRelativeResize="0"/>
          <p:nvPr/>
        </p:nvPicPr>
        <p:blipFill rotWithShape="1">
          <a:blip r:embed="rId5">
            <a:alphaModFix/>
          </a:blip>
          <a:srcRect b="0" l="0" r="0" t="0"/>
          <a:stretch/>
        </p:blipFill>
        <p:spPr>
          <a:xfrm>
            <a:off x="6020921" y="1939282"/>
            <a:ext cx="5068337" cy="2444727"/>
          </a:xfrm>
          <a:prstGeom prst="rect">
            <a:avLst/>
          </a:prstGeom>
          <a:noFill/>
          <a:ln>
            <a:noFill/>
          </a:ln>
        </p:spPr>
      </p:pic>
      <p:sp>
        <p:nvSpPr>
          <p:cNvPr id="168" name="Google Shape;168;p13"/>
          <p:cNvSpPr txBox="1"/>
          <p:nvPr/>
        </p:nvSpPr>
        <p:spPr>
          <a:xfrm>
            <a:off x="6020921" y="4425494"/>
            <a:ext cx="458301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strike="noStrike">
                <a:solidFill>
                  <a:srgbClr val="111111"/>
                </a:solidFill>
                <a:latin typeface="Arial"/>
                <a:ea typeface="Arial"/>
                <a:cs typeface="Arial"/>
                <a:sym typeface="Arial"/>
              </a:rPr>
              <a:t>Example of demand side management / energy flexibility by Hicham Johra et al. 2019 J. Phys.: Conf. Ser. 1343 012064</a:t>
            </a:r>
            <a:endParaRPr/>
          </a:p>
        </p:txBody>
      </p:sp>
      <p:sp>
        <p:nvSpPr>
          <p:cNvPr id="169" name="Google Shape;169;p13"/>
          <p:cNvSpPr txBox="1"/>
          <p:nvPr/>
        </p:nvSpPr>
        <p:spPr>
          <a:xfrm>
            <a:off x="6020921" y="4812599"/>
            <a:ext cx="6135220"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BFBFBF"/>
                </a:solidFill>
                <a:latin typeface="Arial"/>
                <a:ea typeface="Arial"/>
                <a:cs typeface="Arial"/>
                <a:sym typeface="Arial"/>
              </a:rPr>
              <a:t>https://iopscience.iop.org/article/10.1088/1742-6596/1343/1/012064/pdf</a:t>
            </a:r>
            <a:endParaRPr sz="12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4"/>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Enabling technologies</a:t>
            </a:r>
            <a:endParaRPr b="0" i="0" sz="1800" u="none" cap="none" strike="noStrike">
              <a:solidFill>
                <a:srgbClr val="242424"/>
              </a:solidFill>
              <a:latin typeface="Arial"/>
              <a:ea typeface="Arial"/>
              <a:cs typeface="Arial"/>
              <a:sym typeface="Arial"/>
            </a:endParaRPr>
          </a:p>
        </p:txBody>
      </p:sp>
      <p:sp>
        <p:nvSpPr>
          <p:cNvPr id="176" name="Google Shape;176;p14"/>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Data</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Data availability</a:t>
            </a:r>
            <a:endParaRPr/>
          </a:p>
        </p:txBody>
      </p:sp>
      <p:sp>
        <p:nvSpPr>
          <p:cNvPr id="183" name="Google Shape;183;p15"/>
          <p:cNvSpPr txBox="1"/>
          <p:nvPr>
            <p:ph idx="1" type="body"/>
          </p:nvPr>
        </p:nvSpPr>
        <p:spPr>
          <a:xfrm>
            <a:off x="629399" y="1252728"/>
            <a:ext cx="10933801" cy="1869199"/>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t/>
            </a:r>
            <a:endParaRPr/>
          </a:p>
          <a:p>
            <a:pPr indent="0" lvl="0" marL="101600" rtl="0" algn="l">
              <a:lnSpc>
                <a:spcPct val="110000"/>
              </a:lnSpc>
              <a:spcBef>
                <a:spcPts val="600"/>
              </a:spcBef>
              <a:spcAft>
                <a:spcPts val="0"/>
              </a:spcAft>
              <a:buSzPts val="2000"/>
              <a:buNone/>
            </a:pPr>
            <a:r>
              <a:rPr lang="en-GB"/>
              <a:t>In January 2012, the USA’s </a:t>
            </a:r>
            <a:r>
              <a:rPr i="1" lang="en-GB"/>
              <a:t>Green Button initiative</a:t>
            </a:r>
            <a:r>
              <a:rPr lang="en-GB"/>
              <a:t> was launched,</a:t>
            </a:r>
            <a:endParaRPr/>
          </a:p>
          <a:p>
            <a:pPr indent="0" lvl="0" marL="101600" rtl="0" algn="l">
              <a:lnSpc>
                <a:spcPct val="110000"/>
              </a:lnSpc>
              <a:spcBef>
                <a:spcPts val="600"/>
              </a:spcBef>
              <a:spcAft>
                <a:spcPts val="0"/>
              </a:spcAft>
              <a:buSzPts val="2000"/>
              <a:buNone/>
            </a:pPr>
            <a:r>
              <a:rPr lang="en-GB"/>
              <a:t>allowing energy customers securely download their own detailed </a:t>
            </a:r>
            <a:endParaRPr/>
          </a:p>
          <a:p>
            <a:pPr indent="0" lvl="0" marL="101600" rtl="0" algn="l">
              <a:lnSpc>
                <a:spcPct val="110000"/>
              </a:lnSpc>
              <a:spcBef>
                <a:spcPts val="600"/>
              </a:spcBef>
              <a:spcAft>
                <a:spcPts val="0"/>
              </a:spcAft>
              <a:buSzPts val="2000"/>
              <a:buNone/>
            </a:pPr>
            <a:r>
              <a:rPr lang="en-GB"/>
              <a:t>energy usage with a simple click on electric utilities' websites.</a:t>
            </a:r>
            <a:endParaRPr/>
          </a:p>
          <a:p>
            <a:pPr indent="0" lvl="0" marL="101600" rtl="0" algn="l">
              <a:lnSpc>
                <a:spcPct val="110000"/>
              </a:lnSpc>
              <a:spcBef>
                <a:spcPts val="600"/>
              </a:spcBef>
              <a:spcAft>
                <a:spcPts val="300"/>
              </a:spcAft>
              <a:buSzPts val="2000"/>
              <a:buNone/>
            </a:pPr>
            <a:r>
              <a:t/>
            </a:r>
            <a:endParaRPr/>
          </a:p>
        </p:txBody>
      </p:sp>
      <p:pic>
        <p:nvPicPr>
          <p:cNvPr id="184" name="Google Shape;184;p15"/>
          <p:cNvPicPr preferRelativeResize="0"/>
          <p:nvPr/>
        </p:nvPicPr>
        <p:blipFill rotWithShape="1">
          <a:blip r:embed="rId3">
            <a:alphaModFix/>
          </a:blip>
          <a:srcRect b="0" l="0" r="0" t="0"/>
          <a:stretch/>
        </p:blipFill>
        <p:spPr>
          <a:xfrm>
            <a:off x="8240111" y="1580118"/>
            <a:ext cx="3123324" cy="1541810"/>
          </a:xfrm>
          <a:prstGeom prst="rect">
            <a:avLst/>
          </a:prstGeom>
          <a:noFill/>
          <a:ln>
            <a:noFill/>
          </a:ln>
        </p:spPr>
      </p:pic>
      <p:grpSp>
        <p:nvGrpSpPr>
          <p:cNvPr id="185" name="Google Shape;185;p15"/>
          <p:cNvGrpSpPr/>
          <p:nvPr/>
        </p:nvGrpSpPr>
        <p:grpSpPr>
          <a:xfrm>
            <a:off x="508354" y="2964688"/>
            <a:ext cx="11532075" cy="3758840"/>
            <a:chOff x="508354" y="2964688"/>
            <a:chExt cx="11532075" cy="3758840"/>
          </a:xfrm>
        </p:grpSpPr>
        <p:pic>
          <p:nvPicPr>
            <p:cNvPr id="186" name="Google Shape;186;p15"/>
            <p:cNvPicPr preferRelativeResize="0"/>
            <p:nvPr/>
          </p:nvPicPr>
          <p:blipFill rotWithShape="1">
            <a:blip r:embed="rId4">
              <a:alphaModFix/>
            </a:blip>
            <a:srcRect b="0" l="0" r="0" t="0"/>
            <a:stretch/>
          </p:blipFill>
          <p:spPr>
            <a:xfrm>
              <a:off x="508354" y="2964688"/>
              <a:ext cx="2656187" cy="3758840"/>
            </a:xfrm>
            <a:prstGeom prst="rect">
              <a:avLst/>
            </a:prstGeom>
            <a:noFill/>
            <a:ln>
              <a:noFill/>
            </a:ln>
          </p:spPr>
        </p:pic>
        <p:sp>
          <p:nvSpPr>
            <p:cNvPr id="187" name="Google Shape;187;p15"/>
            <p:cNvSpPr txBox="1"/>
            <p:nvPr/>
          </p:nvSpPr>
          <p:spPr>
            <a:xfrm>
              <a:off x="3164541" y="3473816"/>
              <a:ext cx="8875888" cy="2585323"/>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In June 2019, the UK’s </a:t>
              </a:r>
              <a:r>
                <a:rPr i="1" lang="en-GB" sz="1800">
                  <a:solidFill>
                    <a:schemeClr val="dk1"/>
                  </a:solidFill>
                  <a:latin typeface="Arial"/>
                  <a:ea typeface="Arial"/>
                  <a:cs typeface="Arial"/>
                  <a:sym typeface="Arial"/>
                </a:rPr>
                <a:t>Energy Data Taskforce published this report, which </a:t>
              </a:r>
              <a:r>
                <a:rPr b="0" i="0" lang="en-GB" sz="1800" u="none" strike="noStrike">
                  <a:solidFill>
                    <a:srgbClr val="2C2E31"/>
                  </a:solidFill>
                  <a:latin typeface="Roboto"/>
                  <a:ea typeface="Roboto"/>
                  <a:cs typeface="Roboto"/>
                  <a:sym typeface="Roboto"/>
                </a:rPr>
                <a:t>presents </a:t>
              </a:r>
              <a:r>
                <a:rPr i="0" lang="en-GB" sz="1800" u="none" strike="noStrike">
                  <a:solidFill>
                    <a:srgbClr val="2C2E31"/>
                  </a:solidFill>
                  <a:latin typeface="Roboto"/>
                  <a:ea typeface="Roboto"/>
                  <a:cs typeface="Roboto"/>
                  <a:sym typeface="Roboto"/>
                </a:rPr>
                <a:t>five key recommendations</a:t>
              </a:r>
              <a:r>
                <a:rPr b="0" i="0" lang="en-GB" sz="1800" u="none" strike="noStrike">
                  <a:solidFill>
                    <a:srgbClr val="2C2E31"/>
                  </a:solidFill>
                  <a:latin typeface="Roboto"/>
                  <a:ea typeface="Roboto"/>
                  <a:cs typeface="Roboto"/>
                  <a:sym typeface="Roboto"/>
                </a:rPr>
                <a:t>:</a:t>
              </a:r>
              <a:endParaRPr/>
            </a:p>
            <a:p>
              <a:pPr indent="0" lvl="0" marL="101600" marR="0" rtl="0" algn="l">
                <a:spcBef>
                  <a:spcPts val="0"/>
                </a:spcBef>
                <a:spcAft>
                  <a:spcPts val="0"/>
                </a:spcAft>
                <a:buClr>
                  <a:schemeClr val="dk1"/>
                </a:buClr>
                <a:buSzPts val="1800"/>
                <a:buFont typeface="Arial"/>
                <a:buNone/>
              </a:pPr>
              <a:r>
                <a:t/>
              </a:r>
              <a:endParaRPr b="0" i="0" sz="1800" u="none" strike="noStrike">
                <a:solidFill>
                  <a:srgbClr val="2C2E31"/>
                </a:solidFill>
                <a:latin typeface="Roboto"/>
                <a:ea typeface="Roboto"/>
                <a:cs typeface="Roboto"/>
                <a:sym typeface="Roboto"/>
              </a:endParaRPr>
            </a:p>
            <a:p>
              <a:pPr indent="0" lvl="0" marL="0" marR="0" rtl="0" algn="l">
                <a:spcBef>
                  <a:spcPts val="0"/>
                </a:spcBef>
                <a:spcAft>
                  <a:spcPts val="0"/>
                </a:spcAft>
                <a:buNone/>
              </a:pPr>
              <a:r>
                <a:rPr b="1" i="0" lang="en-GB" sz="1800" u="none" strike="noStrike">
                  <a:solidFill>
                    <a:srgbClr val="2C2E31"/>
                  </a:solidFill>
                  <a:latin typeface="Roboto"/>
                  <a:ea typeface="Roboto"/>
                  <a:cs typeface="Roboto"/>
                  <a:sym typeface="Roboto"/>
                </a:rPr>
                <a:t> 1: Digitalisation of the Energy System</a:t>
              </a:r>
              <a:endParaRPr/>
            </a:p>
            <a:p>
              <a:pPr indent="0" lvl="0" marL="0" marR="0" rtl="0" algn="l">
                <a:spcBef>
                  <a:spcPts val="0"/>
                </a:spcBef>
                <a:spcAft>
                  <a:spcPts val="0"/>
                </a:spcAft>
                <a:buNone/>
              </a:pPr>
              <a:r>
                <a:rPr b="1" i="0" lang="en-GB" sz="1800" u="none" strike="noStrike">
                  <a:solidFill>
                    <a:srgbClr val="2C2E31"/>
                  </a:solidFill>
                  <a:latin typeface="Roboto"/>
                  <a:ea typeface="Roboto"/>
                  <a:cs typeface="Roboto"/>
                  <a:sym typeface="Roboto"/>
                </a:rPr>
                <a:t> 2: Maximising the Value of Data</a:t>
              </a:r>
              <a:endParaRPr b="0" i="0" sz="1800" u="none" strike="noStrike">
                <a:solidFill>
                  <a:srgbClr val="2C2E31"/>
                </a:solidFill>
                <a:latin typeface="Roboto"/>
                <a:ea typeface="Roboto"/>
                <a:cs typeface="Roboto"/>
                <a:sym typeface="Roboto"/>
              </a:endParaRPr>
            </a:p>
            <a:p>
              <a:pPr indent="0" lvl="0" marL="0" marR="0" rtl="0" algn="l">
                <a:spcBef>
                  <a:spcPts val="0"/>
                </a:spcBef>
                <a:spcAft>
                  <a:spcPts val="0"/>
                </a:spcAft>
                <a:buNone/>
              </a:pPr>
              <a:r>
                <a:rPr b="1" i="0" lang="en-GB" sz="1800" u="none" strike="noStrike">
                  <a:solidFill>
                    <a:srgbClr val="2C2E31"/>
                  </a:solidFill>
                  <a:latin typeface="Roboto"/>
                  <a:ea typeface="Roboto"/>
                  <a:cs typeface="Roboto"/>
                  <a:sym typeface="Roboto"/>
                </a:rPr>
                <a:t> 3: Visibility of Data</a:t>
              </a:r>
              <a:endParaRPr/>
            </a:p>
            <a:p>
              <a:pPr indent="0" lvl="0" marL="0" marR="0" rtl="0" algn="l">
                <a:spcBef>
                  <a:spcPts val="0"/>
                </a:spcBef>
                <a:spcAft>
                  <a:spcPts val="0"/>
                </a:spcAft>
                <a:buNone/>
              </a:pPr>
              <a:r>
                <a:rPr b="1" i="0" lang="en-GB" sz="1800" u="none" strike="noStrike">
                  <a:solidFill>
                    <a:srgbClr val="2C2E31"/>
                  </a:solidFill>
                  <a:latin typeface="Roboto"/>
                  <a:ea typeface="Roboto"/>
                  <a:cs typeface="Roboto"/>
                  <a:sym typeface="Roboto"/>
                </a:rPr>
                <a:t> 4: Coordination of Asset Registration</a:t>
              </a:r>
              <a:endParaRPr/>
            </a:p>
            <a:p>
              <a:pPr indent="0" lvl="0" marL="0" marR="0" rtl="0" algn="l">
                <a:spcBef>
                  <a:spcPts val="0"/>
                </a:spcBef>
                <a:spcAft>
                  <a:spcPts val="0"/>
                </a:spcAft>
                <a:buNone/>
              </a:pPr>
              <a:r>
                <a:rPr b="1" i="0" lang="en-GB" sz="1800" u="none" strike="noStrike">
                  <a:solidFill>
                    <a:srgbClr val="2C2E31"/>
                  </a:solidFill>
                  <a:latin typeface="Roboto"/>
                  <a:ea typeface="Roboto"/>
                  <a:cs typeface="Roboto"/>
                  <a:sym typeface="Roboto"/>
                </a:rPr>
                <a:t> 5: Visibility of Infrastructure and Assets</a:t>
              </a:r>
              <a:endParaRPr b="0" i="0" sz="1800" u="none" strike="noStrike">
                <a:solidFill>
                  <a:srgbClr val="2C2E31"/>
                </a:solidFill>
                <a:latin typeface="Roboto"/>
                <a:ea typeface="Roboto"/>
                <a:cs typeface="Roboto"/>
                <a:sym typeface="Roboto"/>
              </a:endParaRPr>
            </a:p>
            <a:p>
              <a:pPr indent="0" lvl="0" marL="101600" marR="0" rtl="0" algn="l">
                <a:spcBef>
                  <a:spcPts val="0"/>
                </a:spcBef>
                <a:spcAft>
                  <a:spcPts val="0"/>
                </a:spcAft>
                <a:buClr>
                  <a:schemeClr val="dk1"/>
                </a:buClr>
                <a:buSzPts val="1800"/>
                <a:buFont typeface="Arial"/>
                <a:buNone/>
              </a:pPr>
              <a:r>
                <a:t/>
              </a:r>
              <a:endParaRPr i="1" sz="1800">
                <a:solidFill>
                  <a:schemeClr val="dk1"/>
                </a:solidFill>
                <a:latin typeface="Arial"/>
                <a:ea typeface="Arial"/>
                <a:cs typeface="Arial"/>
                <a:sym typeface="Arial"/>
              </a:endParaRPr>
            </a:p>
          </p:txBody>
        </p:sp>
        <p:sp>
          <p:nvSpPr>
            <p:cNvPr id="188" name="Google Shape;188;p15"/>
            <p:cNvSpPr txBox="1"/>
            <p:nvPr/>
          </p:nvSpPr>
          <p:spPr>
            <a:xfrm>
              <a:off x="3164541" y="6212227"/>
              <a:ext cx="613551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919191"/>
                  </a:solidFill>
                  <a:latin typeface="Arial"/>
                  <a:ea typeface="Arial"/>
                  <a:cs typeface="Arial"/>
                  <a:sym typeface="Arial"/>
                </a:rPr>
                <a:t>https://www.gov.uk/government/groups/energy-data-taskforce</a:t>
              </a:r>
              <a:endParaRPr/>
            </a:p>
          </p:txBody>
        </p:sp>
      </p:grpSp>
      <p:sp>
        <p:nvSpPr>
          <p:cNvPr id="189" name="Google Shape;189;p15"/>
          <p:cNvSpPr txBox="1"/>
          <p:nvPr/>
        </p:nvSpPr>
        <p:spPr>
          <a:xfrm>
            <a:off x="7426678" y="2824937"/>
            <a:ext cx="61355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919191"/>
                </a:solidFill>
                <a:latin typeface="Arial"/>
                <a:ea typeface="Arial"/>
                <a:cs typeface="Arial"/>
                <a:sym typeface="Arial"/>
              </a:rPr>
              <a:t>https://www.energy.gov/data/green-button</a:t>
            </a:r>
            <a:endParaRPr/>
          </a:p>
        </p:txBody>
      </p:sp>
    </p:spTree>
  </p:cSld>
  <p:clrMapOvr>
    <a:masterClrMapping/>
  </p:clrMapOvr>
  <mc:AlternateContent>
    <mc:Choice Requires="p14">
      <p:transition p14:dur="25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Data - humans working with technology</a:t>
            </a:r>
            <a:endParaRPr/>
          </a:p>
        </p:txBody>
      </p:sp>
      <p:pic>
        <p:nvPicPr>
          <p:cNvPr descr="A person touching a fingerprint&#10;&#10;Description automatically generated with low confidence" id="196" name="Google Shape;196;p16"/>
          <p:cNvPicPr preferRelativeResize="0"/>
          <p:nvPr/>
        </p:nvPicPr>
        <p:blipFill rotWithShape="1">
          <a:blip r:embed="rId3">
            <a:alphaModFix/>
          </a:blip>
          <a:srcRect b="0" l="0" r="0" t="0"/>
          <a:stretch/>
        </p:blipFill>
        <p:spPr>
          <a:xfrm>
            <a:off x="628800" y="1074078"/>
            <a:ext cx="7772400" cy="5684771"/>
          </a:xfrm>
          <a:prstGeom prst="rect">
            <a:avLst/>
          </a:prstGeom>
          <a:noFill/>
          <a:ln>
            <a:noFill/>
          </a:ln>
        </p:spPr>
      </p:pic>
      <p:sp>
        <p:nvSpPr>
          <p:cNvPr id="197" name="Google Shape;197;p16"/>
          <p:cNvSpPr txBox="1"/>
          <p:nvPr/>
        </p:nvSpPr>
        <p:spPr>
          <a:xfrm>
            <a:off x="8562806" y="5759260"/>
            <a:ext cx="2277792"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919191"/>
                </a:solidFill>
                <a:latin typeface="Arial"/>
                <a:ea typeface="Arial"/>
                <a:cs typeface="Arial"/>
                <a:sym typeface="Arial"/>
              </a:rPr>
              <a:t>https://www.uts.edu.au/human-technology-institute</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Internet access</a:t>
            </a:r>
            <a:endParaRPr/>
          </a:p>
        </p:txBody>
      </p:sp>
      <p:sp>
        <p:nvSpPr>
          <p:cNvPr id="204" name="Google Shape;204;p17"/>
          <p:cNvSpPr txBox="1"/>
          <p:nvPr>
            <p:ph idx="1" type="body"/>
          </p:nvPr>
        </p:nvSpPr>
        <p:spPr>
          <a:xfrm>
            <a:off x="629399" y="1252728"/>
            <a:ext cx="10933801" cy="1869199"/>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t/>
            </a:r>
            <a:endParaRPr/>
          </a:p>
          <a:p>
            <a:pPr indent="0" lvl="0" marL="101600" rtl="0" algn="l">
              <a:lnSpc>
                <a:spcPct val="110000"/>
              </a:lnSpc>
              <a:spcBef>
                <a:spcPts val="600"/>
              </a:spcBef>
              <a:spcAft>
                <a:spcPts val="300"/>
              </a:spcAft>
              <a:buSzPts val="2000"/>
              <a:buNone/>
            </a:pPr>
            <a:r>
              <a:t/>
            </a:r>
            <a:endParaRPr/>
          </a:p>
        </p:txBody>
      </p:sp>
      <p:pic>
        <p:nvPicPr>
          <p:cNvPr id="205" name="Google Shape;205;p17"/>
          <p:cNvPicPr preferRelativeResize="0"/>
          <p:nvPr/>
        </p:nvPicPr>
        <p:blipFill rotWithShape="1">
          <a:blip r:embed="rId3">
            <a:alphaModFix/>
          </a:blip>
          <a:srcRect b="0" l="0" r="0" t="0"/>
          <a:stretch/>
        </p:blipFill>
        <p:spPr>
          <a:xfrm>
            <a:off x="146059" y="1173018"/>
            <a:ext cx="11899881" cy="5684982"/>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5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8"/>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Enabling technologies</a:t>
            </a:r>
            <a:endParaRPr b="0" i="0" sz="1800" u="none" cap="none" strike="noStrike">
              <a:solidFill>
                <a:srgbClr val="242424"/>
              </a:solidFill>
              <a:latin typeface="Arial"/>
              <a:ea typeface="Arial"/>
              <a:cs typeface="Arial"/>
              <a:sym typeface="Arial"/>
            </a:endParaRPr>
          </a:p>
        </p:txBody>
      </p:sp>
      <p:sp>
        <p:nvSpPr>
          <p:cNvPr id="212" name="Google Shape;212;p18"/>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Enabling people</a:t>
            </a:r>
            <a:endParaRPr/>
          </a:p>
        </p:txBody>
      </p:sp>
      <p:sp>
        <p:nvSpPr>
          <p:cNvPr id="213" name="Google Shape;213;p18"/>
          <p:cNvSpPr txBox="1"/>
          <p:nvPr/>
        </p:nvSpPr>
        <p:spPr>
          <a:xfrm>
            <a:off x="625200" y="4439995"/>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t</a:t>
            </a:r>
            <a:r>
              <a:rPr b="0" i="0" lang="en-GB" sz="2000" u="none" cap="none" strike="noStrike">
                <a:solidFill>
                  <a:srgbClr val="FFFFFF"/>
                </a:solidFill>
                <a:latin typeface="Trebuchet MS"/>
                <a:ea typeface="Trebuchet MS"/>
                <a:cs typeface="Trebuchet MS"/>
                <a:sym typeface="Trebuchet MS"/>
              </a:rPr>
              <a:t>o adopt technologies</a:t>
            </a:r>
            <a:endParaRPr b="0" i="0" sz="1800" u="none" cap="none" strike="noStrike">
              <a:solidFill>
                <a:srgbClr val="242424"/>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Enabling people – financing</a:t>
            </a:r>
            <a:endParaRPr/>
          </a:p>
        </p:txBody>
      </p:sp>
      <p:sp>
        <p:nvSpPr>
          <p:cNvPr id="220" name="Google Shape;220;p19"/>
          <p:cNvSpPr txBox="1"/>
          <p:nvPr>
            <p:ph idx="1" type="body"/>
          </p:nvPr>
        </p:nvSpPr>
        <p:spPr>
          <a:xfrm>
            <a:off x="558516" y="133778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t>Though many energy-efficient and zero-emission technologies may actually save money in the long term, the </a:t>
            </a:r>
            <a:r>
              <a:rPr b="1" lang="en-GB"/>
              <a:t>upfront purchase cost </a:t>
            </a:r>
            <a:r>
              <a:rPr lang="en-GB"/>
              <a:t>can be an impossibly high barrier for many people. We saw this trade of already in the above example of electric vehicles. </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0"/>
              </a:spcAft>
              <a:buSzPts val="2000"/>
              <a:buNone/>
            </a:pPr>
            <a:r>
              <a:rPr lang="en-GB"/>
              <a:t>Heating and cooling technologies are another familiar example. Even in wealthier, developed countries, the initial cost of switching from gas heating to a more energy-efficient heat pump is still financially prohibitive for the majority of households.</a:t>
            </a:r>
            <a:endParaRPr/>
          </a:p>
          <a:p>
            <a:pPr indent="0" lvl="0" marL="101600" rtl="0" algn="l">
              <a:lnSpc>
                <a:spcPct val="110000"/>
              </a:lnSpc>
              <a:spcBef>
                <a:spcPts val="600"/>
              </a:spcBef>
              <a:spcAft>
                <a:spcPts val="0"/>
              </a:spcAft>
              <a:buSzPts val="2000"/>
              <a:buNone/>
            </a:pPr>
            <a:r>
              <a:rPr lang="en-GB"/>
              <a:t> </a:t>
            </a:r>
            <a:endParaRPr/>
          </a:p>
          <a:p>
            <a:pPr indent="0" lvl="0" marL="101600" rtl="0" algn="l">
              <a:lnSpc>
                <a:spcPct val="110000"/>
              </a:lnSpc>
              <a:spcBef>
                <a:spcPts val="600"/>
              </a:spcBef>
              <a:spcAft>
                <a:spcPts val="0"/>
              </a:spcAft>
              <a:buSzPts val="2000"/>
              <a:buNone/>
            </a:pPr>
            <a:r>
              <a:rPr lang="en-GB"/>
              <a:t>Futhermore, adopting energy saving technologies can require other </a:t>
            </a:r>
            <a:r>
              <a:rPr b="1" lang="en-GB"/>
              <a:t>building modifications</a:t>
            </a:r>
            <a:r>
              <a:rPr lang="en-GB"/>
              <a:t>, sometimes substantial ones, putting them out of reach of yet more households and businesses.</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0"/>
              </a:spcAft>
              <a:buSzPts val="2000"/>
              <a:buNone/>
            </a:pPr>
            <a:r>
              <a:rPr lang="en-GB"/>
              <a:t>And lastly, there may be buildings where such modifications would not even be permitted under current </a:t>
            </a:r>
            <a:r>
              <a:rPr b="1" lang="en-GB"/>
              <a:t>regulations</a:t>
            </a:r>
            <a:r>
              <a:rPr lang="en-GB"/>
              <a:t>,</a:t>
            </a:r>
            <a:r>
              <a:rPr b="1" i="1" lang="en-GB"/>
              <a:t> </a:t>
            </a:r>
            <a:r>
              <a:rPr lang="en-GB"/>
              <a:t>for example for older buildings or those in historic areas.</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300"/>
              </a:spcAft>
              <a:buSzPts val="2000"/>
              <a:buNone/>
            </a:pPr>
            <a:r>
              <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“Enabling technologies”</a:t>
            </a:r>
            <a:endParaRPr/>
          </a:p>
        </p:txBody>
      </p:sp>
      <p:sp>
        <p:nvSpPr>
          <p:cNvPr id="65" name="Google Shape;65;p2"/>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330200" lvl="0" marL="558800" rtl="0" algn="l">
              <a:lnSpc>
                <a:spcPct val="110000"/>
              </a:lnSpc>
              <a:spcBef>
                <a:spcPts val="300"/>
              </a:spcBef>
              <a:spcAft>
                <a:spcPts val="0"/>
              </a:spcAft>
              <a:buSzPts val="2000"/>
              <a:buNone/>
            </a:pPr>
            <a:r>
              <a:t/>
            </a:r>
            <a:endParaRPr/>
          </a:p>
          <a:p>
            <a:pPr indent="0" lvl="0" marL="101600" rtl="0" algn="l">
              <a:lnSpc>
                <a:spcPct val="110000"/>
              </a:lnSpc>
              <a:spcBef>
                <a:spcPts val="600"/>
              </a:spcBef>
              <a:spcAft>
                <a:spcPts val="0"/>
              </a:spcAft>
              <a:buSzPts val="2000"/>
              <a:buNone/>
            </a:pPr>
            <a:r>
              <a:rPr lang="en-GB"/>
              <a:t>This title has at least two possible meanings in the context of this course:</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0"/>
              </a:spcAft>
              <a:buSzPts val="2000"/>
              <a:buNone/>
            </a:pPr>
            <a:r>
              <a:rPr lang="en-GB"/>
              <a:t>1. </a:t>
            </a:r>
            <a:r>
              <a:rPr i="1" lang="en-GB"/>
              <a:t>Enabling</a:t>
            </a:r>
            <a:r>
              <a:rPr lang="en-GB"/>
              <a:t> as an adjective</a:t>
            </a:r>
            <a:endParaRPr/>
          </a:p>
          <a:p>
            <a:pPr indent="0" lvl="0" marL="101600" rtl="0" algn="l">
              <a:lnSpc>
                <a:spcPct val="110000"/>
              </a:lnSpc>
              <a:spcBef>
                <a:spcPts val="600"/>
              </a:spcBef>
              <a:spcAft>
                <a:spcPts val="0"/>
              </a:spcAft>
              <a:buSzPts val="2000"/>
              <a:buNone/>
            </a:pPr>
            <a:r>
              <a:rPr lang="en-GB"/>
              <a:t>    e.g. How can </a:t>
            </a:r>
            <a:r>
              <a:rPr b="1" lang="en-GB"/>
              <a:t>technologies enable society </a:t>
            </a:r>
            <a:r>
              <a:rPr lang="en-GB"/>
              <a:t>to reach net-zero emissions targets</a:t>
            </a:r>
            <a:endParaRPr/>
          </a:p>
          <a:p>
            <a:pPr indent="0" lvl="0" marL="101600" rtl="0" algn="l">
              <a:lnSpc>
                <a:spcPct val="110000"/>
              </a:lnSpc>
              <a:spcBef>
                <a:spcPts val="600"/>
              </a:spcBef>
              <a:spcAft>
                <a:spcPts val="0"/>
              </a:spcAft>
              <a:buSzPts val="2000"/>
              <a:buNone/>
            </a:pPr>
            <a:r>
              <a:rPr lang="en-GB"/>
              <a:t>	</a:t>
            </a:r>
            <a:endParaRPr/>
          </a:p>
          <a:p>
            <a:pPr indent="0" lvl="0" marL="101600" rtl="0" algn="l">
              <a:lnSpc>
                <a:spcPct val="110000"/>
              </a:lnSpc>
              <a:spcBef>
                <a:spcPts val="600"/>
              </a:spcBef>
              <a:spcAft>
                <a:spcPts val="0"/>
              </a:spcAft>
              <a:buSzPts val="2000"/>
              <a:buNone/>
            </a:pPr>
            <a:r>
              <a:rPr lang="en-GB"/>
              <a:t>2. </a:t>
            </a:r>
            <a:r>
              <a:rPr i="1" lang="en-GB"/>
              <a:t>Enabling</a:t>
            </a:r>
            <a:r>
              <a:rPr lang="en-GB"/>
              <a:t> as a verb</a:t>
            </a:r>
            <a:endParaRPr/>
          </a:p>
          <a:p>
            <a:pPr indent="0" lvl="0" marL="101600" rtl="0" algn="l">
              <a:lnSpc>
                <a:spcPct val="110000"/>
              </a:lnSpc>
              <a:spcBef>
                <a:spcPts val="600"/>
              </a:spcBef>
              <a:spcAft>
                <a:spcPts val="0"/>
              </a:spcAft>
              <a:buSzPts val="2000"/>
              <a:buNone/>
            </a:pPr>
            <a:r>
              <a:rPr lang="en-GB"/>
              <a:t>    e.g. How can </a:t>
            </a:r>
            <a:r>
              <a:rPr b="1" lang="en-GB"/>
              <a:t>society enable people </a:t>
            </a:r>
            <a:r>
              <a:rPr lang="en-GB"/>
              <a:t>to adopt these technologies</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300"/>
              </a:spcAft>
              <a:buSzPts val="2000"/>
              <a:buNone/>
            </a:pPr>
            <a:r>
              <a:rPr lang="en-GB"/>
              <a:t>This chapter will try to address both of these.</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0"/>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Enabling people – financing</a:t>
            </a:r>
            <a:endParaRPr/>
          </a:p>
        </p:txBody>
      </p:sp>
      <p:sp>
        <p:nvSpPr>
          <p:cNvPr id="227" name="Google Shape;227;p20"/>
          <p:cNvSpPr txBox="1"/>
          <p:nvPr>
            <p:ph idx="1" type="body"/>
          </p:nvPr>
        </p:nvSpPr>
        <p:spPr>
          <a:xfrm>
            <a:off x="558516" y="133778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t/>
            </a:r>
            <a:endParaRPr/>
          </a:p>
          <a:p>
            <a:pPr indent="0" lvl="0" marL="101600" rtl="0" algn="l">
              <a:lnSpc>
                <a:spcPct val="110000"/>
              </a:lnSpc>
              <a:spcBef>
                <a:spcPts val="600"/>
              </a:spcBef>
              <a:spcAft>
                <a:spcPts val="300"/>
              </a:spcAft>
              <a:buSzPts val="2000"/>
              <a:buNone/>
            </a:pPr>
            <a:r>
              <a:t/>
            </a:r>
            <a:endParaRPr/>
          </a:p>
        </p:txBody>
      </p:sp>
      <p:pic>
        <p:nvPicPr>
          <p:cNvPr id="228" name="Google Shape;228;p20"/>
          <p:cNvPicPr preferRelativeResize="0"/>
          <p:nvPr/>
        </p:nvPicPr>
        <p:blipFill rotWithShape="1">
          <a:blip r:embed="rId3">
            <a:alphaModFix/>
          </a:blip>
          <a:srcRect b="0" l="0" r="0" t="0"/>
          <a:stretch/>
        </p:blipFill>
        <p:spPr>
          <a:xfrm>
            <a:off x="1039101" y="2059076"/>
            <a:ext cx="4159045" cy="1207843"/>
          </a:xfrm>
          <a:prstGeom prst="rect">
            <a:avLst/>
          </a:prstGeom>
          <a:noFill/>
          <a:ln>
            <a:noFill/>
          </a:ln>
        </p:spPr>
      </p:pic>
      <p:pic>
        <p:nvPicPr>
          <p:cNvPr descr="A picture containing text, screenshot, font, logo&#10;&#10;Description automatically generated" id="229" name="Google Shape;229;p20"/>
          <p:cNvPicPr preferRelativeResize="0"/>
          <p:nvPr/>
        </p:nvPicPr>
        <p:blipFill rotWithShape="1">
          <a:blip r:embed="rId4">
            <a:alphaModFix/>
          </a:blip>
          <a:srcRect b="0" l="0" r="0" t="0"/>
          <a:stretch/>
        </p:blipFill>
        <p:spPr>
          <a:xfrm>
            <a:off x="629400" y="3166545"/>
            <a:ext cx="4978446" cy="2264501"/>
          </a:xfrm>
          <a:prstGeom prst="rect">
            <a:avLst/>
          </a:prstGeom>
          <a:noFill/>
          <a:ln>
            <a:noFill/>
          </a:ln>
        </p:spPr>
      </p:pic>
      <p:pic>
        <p:nvPicPr>
          <p:cNvPr id="230" name="Google Shape;230;p20"/>
          <p:cNvPicPr preferRelativeResize="0"/>
          <p:nvPr/>
        </p:nvPicPr>
        <p:blipFill rotWithShape="1">
          <a:blip r:embed="rId5">
            <a:alphaModFix/>
          </a:blip>
          <a:srcRect b="0" l="0" r="0" t="0"/>
          <a:stretch/>
        </p:blipFill>
        <p:spPr>
          <a:xfrm>
            <a:off x="6844941" y="2060500"/>
            <a:ext cx="3000580" cy="1206419"/>
          </a:xfrm>
          <a:prstGeom prst="rect">
            <a:avLst/>
          </a:prstGeom>
          <a:noFill/>
          <a:ln>
            <a:noFill/>
          </a:ln>
        </p:spPr>
      </p:pic>
      <p:sp>
        <p:nvSpPr>
          <p:cNvPr id="231" name="Google Shape;231;p20"/>
          <p:cNvSpPr txBox="1"/>
          <p:nvPr/>
        </p:nvSpPr>
        <p:spPr>
          <a:xfrm>
            <a:off x="6113795" y="3266919"/>
            <a:ext cx="523900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strike="noStrike">
                <a:solidFill>
                  <a:srgbClr val="361163"/>
                </a:solidFill>
                <a:latin typeface="Arial"/>
                <a:ea typeface="Arial"/>
                <a:cs typeface="Arial"/>
                <a:sym typeface="Arial"/>
              </a:rPr>
              <a:t>2 billion people have access to electricity but still cook with biomass. Load shedding, weak grids, affordability of electricity, accessibility of liquid petroleum gas (LPG), tradition, perceptions, and a lack of suitable cooking appliances all act as barriers to scaling up the use of electricity or gas for cooking – clean cooking.</a:t>
            </a:r>
            <a:endParaRPr sz="1800">
              <a:solidFill>
                <a:schemeClr val="dk1"/>
              </a:solidFill>
              <a:latin typeface="Arial"/>
              <a:ea typeface="Arial"/>
              <a:cs typeface="Arial"/>
              <a:sym typeface="Arial"/>
            </a:endParaRPr>
          </a:p>
        </p:txBody>
      </p:sp>
      <p:pic>
        <p:nvPicPr>
          <p:cNvPr descr="A picture containing text, font, screenshot, line&#10;&#10;Description automatically generated" id="232" name="Google Shape;232;p20"/>
          <p:cNvPicPr preferRelativeResize="0"/>
          <p:nvPr/>
        </p:nvPicPr>
        <p:blipFill rotWithShape="1">
          <a:blip r:embed="rId6">
            <a:alphaModFix/>
          </a:blip>
          <a:srcRect b="0" l="0" r="0" t="0"/>
          <a:stretch/>
        </p:blipFill>
        <p:spPr>
          <a:xfrm>
            <a:off x="6584156" y="5075621"/>
            <a:ext cx="4220087" cy="889182"/>
          </a:xfrm>
          <a:prstGeom prst="rect">
            <a:avLst/>
          </a:prstGeom>
          <a:noFill/>
          <a:ln>
            <a:noFill/>
          </a:ln>
        </p:spPr>
      </p:pic>
      <p:sp>
        <p:nvSpPr>
          <p:cNvPr id="233" name="Google Shape;233;p20"/>
          <p:cNvSpPr txBox="1"/>
          <p:nvPr/>
        </p:nvSpPr>
        <p:spPr>
          <a:xfrm>
            <a:off x="629400" y="6259819"/>
            <a:ext cx="2468130"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919191"/>
                </a:solidFill>
                <a:latin typeface="Arial"/>
                <a:ea typeface="Arial"/>
                <a:cs typeface="Arial"/>
                <a:sym typeface="Arial"/>
              </a:rPr>
              <a:t>https://m-kopa.com</a:t>
            </a:r>
            <a:endParaRPr sz="1600">
              <a:solidFill>
                <a:srgbClr val="919191"/>
              </a:solidFill>
              <a:latin typeface="Arial"/>
              <a:ea typeface="Arial"/>
              <a:cs typeface="Arial"/>
              <a:sym typeface="Arial"/>
            </a:endParaRPr>
          </a:p>
        </p:txBody>
      </p:sp>
      <p:sp>
        <p:nvSpPr>
          <p:cNvPr id="234" name="Google Shape;234;p20"/>
          <p:cNvSpPr txBox="1"/>
          <p:nvPr/>
        </p:nvSpPr>
        <p:spPr>
          <a:xfrm>
            <a:off x="6113794" y="6335538"/>
            <a:ext cx="325880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919191"/>
                </a:solidFill>
                <a:latin typeface="Arial"/>
                <a:ea typeface="Arial"/>
                <a:cs typeface="Arial"/>
                <a:sym typeface="Arial"/>
              </a:rPr>
              <a:t>https://https://mecs.org.uk</a:t>
            </a:r>
            <a:endParaRPr sz="1600">
              <a:solidFill>
                <a:srgbClr val="91919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1"/>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Enabling technologies</a:t>
            </a:r>
            <a:endParaRPr b="0" i="0" sz="1800" u="none" cap="none" strike="noStrike">
              <a:solidFill>
                <a:srgbClr val="242424"/>
              </a:solidFill>
              <a:latin typeface="Arial"/>
              <a:ea typeface="Arial"/>
              <a:cs typeface="Arial"/>
              <a:sym typeface="Arial"/>
            </a:endParaRPr>
          </a:p>
        </p:txBody>
      </p:sp>
      <p:sp>
        <p:nvSpPr>
          <p:cNvPr id="241" name="Google Shape;241;p21"/>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Safety and public perception</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2"/>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Safety and public perception</a:t>
            </a:r>
            <a:endParaRPr/>
          </a:p>
        </p:txBody>
      </p:sp>
      <p:pic>
        <p:nvPicPr>
          <p:cNvPr id="248" name="Google Shape;248;p22"/>
          <p:cNvPicPr preferRelativeResize="0"/>
          <p:nvPr/>
        </p:nvPicPr>
        <p:blipFill rotWithShape="1">
          <a:blip r:embed="rId3">
            <a:alphaModFix/>
          </a:blip>
          <a:srcRect b="0" l="0" r="0" t="0"/>
          <a:stretch/>
        </p:blipFill>
        <p:spPr>
          <a:xfrm>
            <a:off x="629400" y="1184420"/>
            <a:ext cx="6397147" cy="3649797"/>
          </a:xfrm>
          <a:prstGeom prst="rect">
            <a:avLst/>
          </a:prstGeom>
          <a:noFill/>
          <a:ln>
            <a:noFill/>
          </a:ln>
        </p:spPr>
      </p:pic>
      <p:sp>
        <p:nvSpPr>
          <p:cNvPr id="249" name="Google Shape;249;p22"/>
          <p:cNvSpPr txBox="1"/>
          <p:nvPr/>
        </p:nvSpPr>
        <p:spPr>
          <a:xfrm>
            <a:off x="527419" y="4880913"/>
            <a:ext cx="542103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919191"/>
                </a:solidFill>
                <a:latin typeface="Arial"/>
                <a:ea typeface="Arial"/>
                <a:cs typeface="Arial"/>
                <a:sym typeface="Arial"/>
              </a:rPr>
              <a:t>https://www.authentikusa.com/uploads/images/orig/blog/visiter-death-valley-national-park.jpg</a:t>
            </a:r>
            <a:endParaRPr sz="1000">
              <a:solidFill>
                <a:srgbClr val="919191"/>
              </a:solidFill>
              <a:latin typeface="Arial"/>
              <a:ea typeface="Arial"/>
              <a:cs typeface="Arial"/>
              <a:sym typeface="Arial"/>
            </a:endParaRPr>
          </a:p>
        </p:txBody>
      </p:sp>
      <p:pic>
        <p:nvPicPr>
          <p:cNvPr id="250" name="Google Shape;250;p22"/>
          <p:cNvPicPr preferRelativeResize="0"/>
          <p:nvPr/>
        </p:nvPicPr>
        <p:blipFill rotWithShape="1">
          <a:blip r:embed="rId4">
            <a:alphaModFix/>
          </a:blip>
          <a:srcRect b="0" l="0" r="0" t="0"/>
          <a:stretch/>
        </p:blipFill>
        <p:spPr>
          <a:xfrm>
            <a:off x="7123743" y="2485487"/>
            <a:ext cx="4866395" cy="3649796"/>
          </a:xfrm>
          <a:prstGeom prst="rect">
            <a:avLst/>
          </a:prstGeom>
          <a:noFill/>
          <a:ln>
            <a:noFill/>
          </a:ln>
        </p:spPr>
      </p:pic>
      <p:sp>
        <p:nvSpPr>
          <p:cNvPr id="251" name="Google Shape;251;p22"/>
          <p:cNvSpPr txBox="1"/>
          <p:nvPr/>
        </p:nvSpPr>
        <p:spPr>
          <a:xfrm>
            <a:off x="6302931" y="6135283"/>
            <a:ext cx="5821677"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919191"/>
                </a:solidFill>
                <a:latin typeface="Arial"/>
                <a:ea typeface="Arial"/>
                <a:cs typeface="Arial"/>
                <a:sym typeface="Arial"/>
              </a:rPr>
              <a:t>https://en.wikipedia.org/wiki/Dalton_Highway#/media/File:Dalton_truck_and_Sukakpak_Mountain.jpg</a:t>
            </a:r>
            <a:endParaRPr sz="1000">
              <a:solidFill>
                <a:srgbClr val="91919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3"/>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Safety and public perception</a:t>
            </a:r>
            <a:endParaRPr/>
          </a:p>
        </p:txBody>
      </p:sp>
      <p:sp>
        <p:nvSpPr>
          <p:cNvPr id="258" name="Google Shape;258;p23"/>
          <p:cNvSpPr txBox="1"/>
          <p:nvPr/>
        </p:nvSpPr>
        <p:spPr>
          <a:xfrm>
            <a:off x="542483" y="6193715"/>
            <a:ext cx="810389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rgbClr val="919191"/>
                </a:solidFill>
                <a:latin typeface="Arial"/>
                <a:ea typeface="Arial"/>
                <a:cs typeface="Arial"/>
                <a:sym typeface="Arial"/>
              </a:rPr>
              <a:t>https://www.gov.uk/government/statistics/reported-road-casualties-great-britain-annual-report-2021</a:t>
            </a:r>
            <a:endParaRPr/>
          </a:p>
        </p:txBody>
      </p:sp>
      <p:grpSp>
        <p:nvGrpSpPr>
          <p:cNvPr id="259" name="Google Shape;259;p23"/>
          <p:cNvGrpSpPr/>
          <p:nvPr/>
        </p:nvGrpSpPr>
        <p:grpSpPr>
          <a:xfrm>
            <a:off x="628570" y="1248099"/>
            <a:ext cx="4779477" cy="4775777"/>
            <a:chOff x="628570" y="1248099"/>
            <a:chExt cx="4779477" cy="4775777"/>
          </a:xfrm>
        </p:grpSpPr>
        <p:pic>
          <p:nvPicPr>
            <p:cNvPr descr="A blue background with white text&#10;&#10;Description automatically generated" id="260" name="Google Shape;260;p23"/>
            <p:cNvPicPr preferRelativeResize="0"/>
            <p:nvPr/>
          </p:nvPicPr>
          <p:blipFill rotWithShape="1">
            <a:blip r:embed="rId3">
              <a:alphaModFix/>
            </a:blip>
            <a:srcRect b="0" l="0" r="0" t="0"/>
            <a:stretch/>
          </p:blipFill>
          <p:spPr>
            <a:xfrm>
              <a:off x="628570" y="1248099"/>
              <a:ext cx="4779477" cy="1071519"/>
            </a:xfrm>
            <a:prstGeom prst="rect">
              <a:avLst/>
            </a:prstGeom>
            <a:noFill/>
            <a:ln>
              <a:noFill/>
            </a:ln>
          </p:spPr>
        </p:pic>
        <p:pic>
          <p:nvPicPr>
            <p:cNvPr descr="A graph of a road accident&#10;&#10;Description automatically generated" id="261" name="Google Shape;261;p23"/>
            <p:cNvPicPr preferRelativeResize="0"/>
            <p:nvPr/>
          </p:nvPicPr>
          <p:blipFill rotWithShape="1">
            <a:blip r:embed="rId4">
              <a:alphaModFix/>
            </a:blip>
            <a:srcRect b="0" l="0" r="0" t="0"/>
            <a:stretch/>
          </p:blipFill>
          <p:spPr>
            <a:xfrm>
              <a:off x="628570" y="2319618"/>
              <a:ext cx="4779477" cy="3704258"/>
            </a:xfrm>
            <a:prstGeom prst="rect">
              <a:avLst/>
            </a:prstGeom>
            <a:noFill/>
            <a:ln>
              <a:noFill/>
            </a:ln>
          </p:spPr>
        </p:pic>
      </p:grpSp>
      <p:sp>
        <p:nvSpPr>
          <p:cNvPr id="262" name="Google Shape;262;p23"/>
          <p:cNvSpPr txBox="1"/>
          <p:nvPr/>
        </p:nvSpPr>
        <p:spPr>
          <a:xfrm>
            <a:off x="5555962" y="3002163"/>
            <a:ext cx="3177331" cy="369332"/>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…but it is </a:t>
            </a:r>
            <a:r>
              <a:rPr b="1" lang="en-GB" sz="1800">
                <a:solidFill>
                  <a:schemeClr val="dk1"/>
                </a:solidFill>
                <a:latin typeface="Arial"/>
                <a:ea typeface="Arial"/>
                <a:cs typeface="Arial"/>
                <a:sym typeface="Arial"/>
              </a:rPr>
              <a:t>not normalised</a:t>
            </a:r>
            <a:r>
              <a:rPr lang="en-GB" sz="1800">
                <a:solidFill>
                  <a:schemeClr val="dk1"/>
                </a:solidFill>
                <a:latin typeface="Arial"/>
                <a:ea typeface="Arial"/>
                <a:cs typeface="Arial"/>
                <a:sym typeface="Arial"/>
              </a:rPr>
              <a:t>!</a:t>
            </a:r>
            <a:endParaRPr/>
          </a:p>
        </p:txBody>
      </p:sp>
      <p:grpSp>
        <p:nvGrpSpPr>
          <p:cNvPr id="263" name="Google Shape;263;p23"/>
          <p:cNvGrpSpPr/>
          <p:nvPr/>
        </p:nvGrpSpPr>
        <p:grpSpPr>
          <a:xfrm>
            <a:off x="4900955" y="1810366"/>
            <a:ext cx="3915617" cy="1022000"/>
            <a:chOff x="4900955" y="1810366"/>
            <a:chExt cx="3915617" cy="1022000"/>
          </a:xfrm>
        </p:grpSpPr>
        <p:sp>
          <p:nvSpPr>
            <p:cNvPr id="264" name="Google Shape;264;p23"/>
            <p:cNvSpPr txBox="1"/>
            <p:nvPr/>
          </p:nvSpPr>
          <p:spPr>
            <a:xfrm>
              <a:off x="5639241" y="1810366"/>
              <a:ext cx="3177331" cy="923330"/>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This graphic seems to show that travelling by car is the most risky….</a:t>
              </a:r>
              <a:endParaRPr/>
            </a:p>
          </p:txBody>
        </p:sp>
        <p:cxnSp>
          <p:nvCxnSpPr>
            <p:cNvPr id="265" name="Google Shape;265;p23"/>
            <p:cNvCxnSpPr/>
            <p:nvPr/>
          </p:nvCxnSpPr>
          <p:spPr>
            <a:xfrm flipH="1">
              <a:off x="4900955" y="2089361"/>
              <a:ext cx="901452" cy="743005"/>
            </a:xfrm>
            <a:prstGeom prst="straightConnector1">
              <a:avLst/>
            </a:prstGeom>
            <a:noFill/>
            <a:ln cap="flat" cmpd="sng" w="25400">
              <a:solidFill>
                <a:schemeClr val="accent6"/>
              </a:solidFill>
              <a:prstDash val="solid"/>
              <a:round/>
              <a:headEnd len="sm" w="sm" type="none"/>
              <a:tailEnd len="lg" w="lg" type="triangle"/>
            </a:ln>
            <a:effectLst>
              <a:outerShdw blurRad="40000" rotWithShape="0" dir="5400000" dist="20000">
                <a:srgbClr val="000000">
                  <a:alpha val="37647"/>
                </a:srgbClr>
              </a:outerShdw>
            </a:effectLst>
          </p:spPr>
        </p:cxnSp>
      </p:grpSp>
      <p:pic>
        <p:nvPicPr>
          <p:cNvPr descr="A screenshot of a phone&#10;&#10;Description automatically generated" id="266" name="Google Shape;266;p23"/>
          <p:cNvPicPr preferRelativeResize="0"/>
          <p:nvPr/>
        </p:nvPicPr>
        <p:blipFill rotWithShape="1">
          <a:blip r:embed="rId5">
            <a:alphaModFix/>
          </a:blip>
          <a:srcRect b="0" l="0" r="0" t="0"/>
          <a:stretch/>
        </p:blipFill>
        <p:spPr>
          <a:xfrm>
            <a:off x="9047766" y="1882846"/>
            <a:ext cx="2515039" cy="3704258"/>
          </a:xfrm>
          <a:prstGeom prst="rect">
            <a:avLst/>
          </a:prstGeom>
          <a:noFill/>
          <a:ln>
            <a:noFill/>
          </a:ln>
        </p:spPr>
      </p:pic>
      <p:pic>
        <p:nvPicPr>
          <p:cNvPr id="267" name="Google Shape;267;p23"/>
          <p:cNvPicPr preferRelativeResize="0"/>
          <p:nvPr/>
        </p:nvPicPr>
        <p:blipFill rotWithShape="1">
          <a:blip r:embed="rId6">
            <a:alphaModFix/>
          </a:blip>
          <a:srcRect b="0" l="0" r="0" t="0"/>
          <a:stretch/>
        </p:blipFill>
        <p:spPr>
          <a:xfrm>
            <a:off x="6783955" y="5587104"/>
            <a:ext cx="4778850" cy="525933"/>
          </a:xfrm>
          <a:prstGeom prst="rect">
            <a:avLst/>
          </a:prstGeom>
          <a:noFill/>
          <a:ln>
            <a:noFill/>
          </a:ln>
        </p:spPr>
      </p:pic>
      <p:grpSp>
        <p:nvGrpSpPr>
          <p:cNvPr id="268" name="Google Shape;268;p23"/>
          <p:cNvGrpSpPr/>
          <p:nvPr/>
        </p:nvGrpSpPr>
        <p:grpSpPr>
          <a:xfrm>
            <a:off x="5660208" y="3371495"/>
            <a:ext cx="5554639" cy="2450576"/>
            <a:chOff x="5660208" y="3371495"/>
            <a:chExt cx="5554639" cy="2450576"/>
          </a:xfrm>
        </p:grpSpPr>
        <p:sp>
          <p:nvSpPr>
            <p:cNvPr id="269" name="Google Shape;269;p23"/>
            <p:cNvSpPr txBox="1"/>
            <p:nvPr/>
          </p:nvSpPr>
          <p:spPr>
            <a:xfrm>
              <a:off x="5660208" y="3841309"/>
              <a:ext cx="3177331" cy="1477328"/>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This table is normalised by vehicle miles, indicating that safety of low-energy transport needs to be improved.</a:t>
              </a:r>
              <a:endParaRPr/>
            </a:p>
          </p:txBody>
        </p:sp>
        <p:cxnSp>
          <p:nvCxnSpPr>
            <p:cNvPr id="270" name="Google Shape;270;p23"/>
            <p:cNvCxnSpPr/>
            <p:nvPr/>
          </p:nvCxnSpPr>
          <p:spPr>
            <a:xfrm flipH="1" rot="10800000">
              <a:off x="8296835" y="3371495"/>
              <a:ext cx="679077" cy="401607"/>
            </a:xfrm>
            <a:prstGeom prst="straightConnector1">
              <a:avLst/>
            </a:prstGeom>
            <a:noFill/>
            <a:ln cap="flat" cmpd="sng" w="25400">
              <a:solidFill>
                <a:schemeClr val="accent6"/>
              </a:solidFill>
              <a:prstDash val="solid"/>
              <a:round/>
              <a:headEnd len="sm" w="sm" type="none"/>
              <a:tailEnd len="lg" w="lg" type="triangle"/>
            </a:ln>
            <a:effectLst>
              <a:outerShdw blurRad="40000" rotWithShape="0" dir="5400000" dist="20000">
                <a:srgbClr val="000000">
                  <a:alpha val="37647"/>
                </a:srgbClr>
              </a:outerShdw>
            </a:effectLst>
          </p:spPr>
        </p:cxnSp>
        <p:sp>
          <p:nvSpPr>
            <p:cNvPr id="271" name="Google Shape;271;p23"/>
            <p:cNvSpPr/>
            <p:nvPr/>
          </p:nvSpPr>
          <p:spPr>
            <a:xfrm>
              <a:off x="8122024" y="5620724"/>
              <a:ext cx="3092823" cy="201347"/>
            </a:xfrm>
            <a:prstGeom prst="roundRect">
              <a:avLst>
                <a:gd fmla="val 16667" name="adj"/>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272" name="Google Shape;272;p23"/>
          <p:cNvSpPr txBox="1"/>
          <p:nvPr/>
        </p:nvSpPr>
        <p:spPr>
          <a:xfrm>
            <a:off x="6605984" y="6081859"/>
            <a:ext cx="4871081" cy="584775"/>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800"/>
              <a:buFont typeface="Arial"/>
              <a:buNone/>
            </a:pPr>
            <a:r>
              <a:rPr lang="en-GB" sz="800">
                <a:solidFill>
                  <a:schemeClr val="dk1"/>
                </a:solidFill>
                <a:latin typeface="Arial"/>
                <a:ea typeface="Arial"/>
                <a:cs typeface="Arial"/>
                <a:sym typeface="Arial"/>
              </a:rPr>
              <a:t>N.B. Normalisation by “urban passenger miles” would be a more relevant comparison, or limiting data to short journeys, but this data could not be found. Bus/coach travel safety should also not be interpreted from the above order (presumably, casualty rates per </a:t>
            </a:r>
            <a:r>
              <a:rPr i="1" lang="en-GB" sz="800">
                <a:solidFill>
                  <a:schemeClr val="dk1"/>
                </a:solidFill>
                <a:latin typeface="Arial"/>
                <a:ea typeface="Arial"/>
                <a:cs typeface="Arial"/>
                <a:sym typeface="Arial"/>
              </a:rPr>
              <a:t>passenger </a:t>
            </a:r>
            <a:r>
              <a:rPr lang="en-GB" sz="800">
                <a:solidFill>
                  <a:schemeClr val="dk1"/>
                </a:solidFill>
                <a:latin typeface="Arial"/>
                <a:ea typeface="Arial"/>
                <a:cs typeface="Arial"/>
                <a:sym typeface="Arial"/>
              </a:rPr>
              <a:t>mile would be much lower for this category).</a:t>
            </a:r>
            <a:endParaRPr/>
          </a:p>
        </p:txBody>
      </p:sp>
    </p:spTree>
  </p:cSld>
  <p:clrMapOvr>
    <a:masterClrMapping/>
  </p:clrMapOvr>
  <mc:AlternateContent>
    <mc:Choice Requires="p14">
      <p:transition p14:dur="25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4"/>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Enabling technologies</a:t>
            </a:r>
            <a:endParaRPr b="0" i="0" sz="1800" u="none" cap="none" strike="noStrike">
              <a:solidFill>
                <a:srgbClr val="242424"/>
              </a:solidFill>
              <a:latin typeface="Arial"/>
              <a:ea typeface="Arial"/>
              <a:cs typeface="Arial"/>
              <a:sym typeface="Arial"/>
            </a:endParaRPr>
          </a:p>
        </p:txBody>
      </p:sp>
      <p:sp>
        <p:nvSpPr>
          <p:cNvPr id="279" name="Google Shape;279;p24"/>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Enabling people </a:t>
            </a:r>
            <a:br>
              <a:rPr lang="en-GB"/>
            </a:br>
            <a:r>
              <a:rPr lang="en-GB" sz="2000"/>
              <a:t>who build and use technologies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Enabling people - education</a:t>
            </a:r>
            <a:endParaRPr/>
          </a:p>
        </p:txBody>
      </p:sp>
      <p:sp>
        <p:nvSpPr>
          <p:cNvPr id="286" name="Google Shape;286;p25"/>
          <p:cNvSpPr txBox="1"/>
          <p:nvPr>
            <p:ph idx="1" type="body"/>
          </p:nvPr>
        </p:nvSpPr>
        <p:spPr>
          <a:xfrm>
            <a:off x="629400" y="5009521"/>
            <a:ext cx="4063981" cy="884023"/>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solidFill>
                  <a:srgbClr val="202122"/>
                </a:solidFill>
                <a:latin typeface="Arial"/>
                <a:ea typeface="Arial"/>
                <a:cs typeface="Arial"/>
                <a:sym typeface="Arial"/>
              </a:rPr>
              <a:t>Rice University</a:t>
            </a:r>
            <a:r>
              <a:rPr b="0" i="0" lang="en-GB" u="none" strike="noStrike">
                <a:solidFill>
                  <a:srgbClr val="202122"/>
                </a:solidFill>
                <a:latin typeface="Arial"/>
                <a:ea typeface="Arial"/>
                <a:cs typeface="Arial"/>
                <a:sym typeface="Arial"/>
              </a:rPr>
              <a:t>, 1962:</a:t>
            </a:r>
            <a:endParaRPr/>
          </a:p>
          <a:p>
            <a:pPr indent="0" lvl="0" marL="101600" rtl="0" algn="l">
              <a:lnSpc>
                <a:spcPct val="110000"/>
              </a:lnSpc>
              <a:spcBef>
                <a:spcPts val="600"/>
              </a:spcBef>
              <a:spcAft>
                <a:spcPts val="300"/>
              </a:spcAft>
              <a:buSzPts val="2000"/>
              <a:buNone/>
            </a:pPr>
            <a:r>
              <a:rPr lang="en-GB">
                <a:solidFill>
                  <a:srgbClr val="202122"/>
                </a:solidFill>
                <a:latin typeface="Arial"/>
                <a:ea typeface="Arial"/>
                <a:cs typeface="Arial"/>
                <a:sym typeface="Arial"/>
              </a:rPr>
              <a:t>“We choose to go to the moon”</a:t>
            </a:r>
            <a:r>
              <a:rPr baseline="30000" lang="en-GB">
                <a:solidFill>
                  <a:srgbClr val="7F7F7F"/>
                </a:solidFill>
                <a:latin typeface="Arial"/>
                <a:ea typeface="Arial"/>
                <a:cs typeface="Arial"/>
                <a:sym typeface="Arial"/>
              </a:rPr>
              <a:t> 1</a:t>
            </a:r>
            <a:endParaRPr/>
          </a:p>
        </p:txBody>
      </p:sp>
      <p:pic>
        <p:nvPicPr>
          <p:cNvPr id="287" name="Google Shape;287;p25"/>
          <p:cNvPicPr preferRelativeResize="0"/>
          <p:nvPr/>
        </p:nvPicPr>
        <p:blipFill rotWithShape="1">
          <a:blip r:embed="rId3">
            <a:alphaModFix/>
          </a:blip>
          <a:srcRect b="0" l="0" r="0" t="0"/>
          <a:stretch/>
        </p:blipFill>
        <p:spPr>
          <a:xfrm>
            <a:off x="723901" y="2507988"/>
            <a:ext cx="1656612" cy="2409617"/>
          </a:xfrm>
          <a:prstGeom prst="rect">
            <a:avLst/>
          </a:prstGeom>
          <a:noFill/>
          <a:ln>
            <a:noFill/>
          </a:ln>
        </p:spPr>
      </p:pic>
      <p:sp>
        <p:nvSpPr>
          <p:cNvPr id="288" name="Google Shape;288;p25"/>
          <p:cNvSpPr txBox="1"/>
          <p:nvPr/>
        </p:nvSpPr>
        <p:spPr>
          <a:xfrm>
            <a:off x="0" y="6108527"/>
            <a:ext cx="11806280" cy="461665"/>
          </a:xfrm>
          <a:prstGeom prst="rect">
            <a:avLst/>
          </a:prstGeom>
          <a:noFill/>
          <a:ln>
            <a:noFill/>
          </a:ln>
        </p:spPr>
        <p:txBody>
          <a:bodyPr anchorCtr="0" anchor="t" bIns="45700" lIns="91425" spcFirstLastPara="1" rIns="91425" wrap="square" tIns="45700">
            <a:spAutoFit/>
          </a:bodyPr>
          <a:lstStyle/>
          <a:p>
            <a:pPr indent="-228600" lvl="0" marL="228600" marR="0" rtl="0" algn="l">
              <a:spcBef>
                <a:spcPts val="0"/>
              </a:spcBef>
              <a:spcAft>
                <a:spcPts val="0"/>
              </a:spcAft>
              <a:buClr>
                <a:srgbClr val="919191"/>
              </a:buClr>
              <a:buSzPts val="1200"/>
              <a:buFont typeface="Arial"/>
              <a:buAutoNum type="arabicPeriod"/>
            </a:pPr>
            <a:r>
              <a:rPr lang="en-GB" sz="1200">
                <a:solidFill>
                  <a:srgbClr val="919191"/>
                </a:solidFill>
                <a:latin typeface="Arial"/>
                <a:ea typeface="Arial"/>
                <a:cs typeface="Arial"/>
                <a:sym typeface="Arial"/>
              </a:rPr>
              <a:t>https://upload.wikimedia.org/wikipedia/commons/thumb/5/56/John_F._Kennedy_speaks_at_Rice_University.jpg/220px-John_F._Kennedy_speaks_at_Rice_University.jpg</a:t>
            </a:r>
            <a:endParaRPr/>
          </a:p>
          <a:p>
            <a:pPr indent="-228600" lvl="0" marL="228600" marR="0" rtl="0" algn="l">
              <a:spcBef>
                <a:spcPts val="0"/>
              </a:spcBef>
              <a:spcAft>
                <a:spcPts val="0"/>
              </a:spcAft>
              <a:buClr>
                <a:srgbClr val="919191"/>
              </a:buClr>
              <a:buSzPts val="1200"/>
              <a:buFont typeface="Arial"/>
              <a:buAutoNum type="arabicPeriod"/>
            </a:pPr>
            <a:r>
              <a:rPr lang="en-GB" sz="1200">
                <a:solidFill>
                  <a:srgbClr val="919191"/>
                </a:solidFill>
                <a:latin typeface="Arial"/>
                <a:ea typeface="Arial"/>
                <a:cs typeface="Arial"/>
                <a:sym typeface="Arial"/>
              </a:rPr>
              <a:t>https://cdn.cnn.com/cnnnext/dam/assets/190628104016-apollo-11-mission-control-super-169.jpg                      3. https://www.bbc.co.uk/programmes/w3csz4dk</a:t>
            </a:r>
            <a:endParaRPr/>
          </a:p>
        </p:txBody>
      </p:sp>
      <p:pic>
        <p:nvPicPr>
          <p:cNvPr id="289" name="Google Shape;289;p25"/>
          <p:cNvPicPr preferRelativeResize="0"/>
          <p:nvPr/>
        </p:nvPicPr>
        <p:blipFill rotWithShape="1">
          <a:blip r:embed="rId4">
            <a:alphaModFix/>
          </a:blip>
          <a:srcRect b="0" l="0" r="0" t="0"/>
          <a:stretch/>
        </p:blipFill>
        <p:spPr>
          <a:xfrm>
            <a:off x="5334682" y="1617863"/>
            <a:ext cx="5873328" cy="3299742"/>
          </a:xfrm>
          <a:prstGeom prst="rect">
            <a:avLst/>
          </a:prstGeom>
          <a:noFill/>
          <a:ln>
            <a:noFill/>
          </a:ln>
        </p:spPr>
      </p:pic>
      <p:sp>
        <p:nvSpPr>
          <p:cNvPr id="290" name="Google Shape;290;p25"/>
          <p:cNvSpPr txBox="1"/>
          <p:nvPr/>
        </p:nvSpPr>
        <p:spPr>
          <a:xfrm>
            <a:off x="5248486" y="5006659"/>
            <a:ext cx="5675762" cy="886885"/>
          </a:xfrm>
          <a:prstGeom prst="rect">
            <a:avLst/>
          </a:prstGeom>
          <a:noFill/>
          <a:ln>
            <a:noFill/>
          </a:ln>
        </p:spPr>
        <p:txBody>
          <a:bodyPr anchorCtr="0" anchor="t" bIns="0" lIns="0" spcFirstLastPara="1" rIns="0" wrap="square" tIns="0">
            <a:noAutofit/>
          </a:bodyPr>
          <a:lstStyle/>
          <a:p>
            <a:pPr indent="0" lvl="0" marL="101600" marR="0" rtl="0" algn="l">
              <a:lnSpc>
                <a:spcPct val="110000"/>
              </a:lnSpc>
              <a:spcBef>
                <a:spcPts val="30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20 July 1969</a:t>
            </a:r>
            <a:r>
              <a:rPr b="0" i="0" lang="en-GB" sz="2000" u="none" cap="none" strike="noStrike">
                <a:solidFill>
                  <a:srgbClr val="202122"/>
                </a:solidFill>
                <a:latin typeface="Arial"/>
                <a:ea typeface="Arial"/>
                <a:cs typeface="Arial"/>
                <a:sym typeface="Arial"/>
              </a:rPr>
              <a:t>:</a:t>
            </a:r>
            <a:r>
              <a:rPr b="0" baseline="30000" i="0" lang="en-GB" sz="2000" u="none" cap="none" strike="noStrike">
                <a:solidFill>
                  <a:srgbClr val="7F7F7F"/>
                </a:solidFill>
                <a:latin typeface="Arial"/>
                <a:ea typeface="Arial"/>
                <a:cs typeface="Arial"/>
                <a:sym typeface="Arial"/>
              </a:rPr>
              <a:t> </a:t>
            </a:r>
            <a:endParaRPr/>
          </a:p>
          <a:p>
            <a:pPr indent="0" lvl="0" marL="101600" marR="0" rtl="0" algn="l">
              <a:lnSpc>
                <a:spcPct val="110000"/>
              </a:lnSpc>
              <a:spcBef>
                <a:spcPts val="600"/>
              </a:spcBef>
              <a:spcAft>
                <a:spcPts val="0"/>
              </a:spcAft>
              <a:buClr>
                <a:schemeClr val="dk1"/>
              </a:buClr>
              <a:buSzPts val="2000"/>
              <a:buFont typeface="Arial"/>
              <a:buNone/>
            </a:pPr>
            <a:r>
              <a:rPr b="0" i="0" lang="en-GB" sz="2000" u="none" cap="none" strike="noStrike">
                <a:solidFill>
                  <a:srgbClr val="202122"/>
                </a:solidFill>
                <a:latin typeface="Arial"/>
                <a:ea typeface="Arial"/>
                <a:cs typeface="Arial"/>
                <a:sym typeface="Arial"/>
              </a:rPr>
              <a:t>Mission control room during moon landing</a:t>
            </a:r>
            <a:r>
              <a:rPr b="0" baseline="30000" i="0" lang="en-GB" sz="2000" u="none" cap="none" strike="noStrike">
                <a:solidFill>
                  <a:srgbClr val="7F7F7F"/>
                </a:solidFill>
                <a:latin typeface="Arial"/>
                <a:ea typeface="Arial"/>
                <a:cs typeface="Arial"/>
                <a:sym typeface="Arial"/>
              </a:rPr>
              <a:t>2</a:t>
            </a:r>
            <a:endParaRPr b="0" i="0" sz="2000" u="none" cap="none" strike="noStrike">
              <a:solidFill>
                <a:srgbClr val="202122"/>
              </a:solidFill>
              <a:latin typeface="Arial"/>
              <a:ea typeface="Arial"/>
              <a:cs typeface="Arial"/>
              <a:sym typeface="Arial"/>
            </a:endParaRPr>
          </a:p>
          <a:p>
            <a:pPr indent="0" lvl="0" marL="101600" marR="0" rtl="0" algn="l">
              <a:lnSpc>
                <a:spcPct val="110000"/>
              </a:lnSpc>
              <a:spcBef>
                <a:spcPts val="600"/>
              </a:spcBef>
              <a:spcAft>
                <a:spcPts val="300"/>
              </a:spcAft>
              <a:buClr>
                <a:schemeClr val="dk1"/>
              </a:buClr>
              <a:buSzPts val="2000"/>
              <a:buFont typeface="Arial"/>
              <a:buNone/>
            </a:pPr>
            <a:r>
              <a:rPr b="0" i="0" lang="en-GB" sz="2000" u="none" cap="none" strike="noStrike">
                <a:solidFill>
                  <a:srgbClr val="202122"/>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p:txBody>
      </p:sp>
      <p:grpSp>
        <p:nvGrpSpPr>
          <p:cNvPr id="291" name="Google Shape;291;p25"/>
          <p:cNvGrpSpPr/>
          <p:nvPr/>
        </p:nvGrpSpPr>
        <p:grpSpPr>
          <a:xfrm>
            <a:off x="1552206" y="1143037"/>
            <a:ext cx="3696279" cy="1273034"/>
            <a:chOff x="1552206" y="1143037"/>
            <a:chExt cx="3696279" cy="1273034"/>
          </a:xfrm>
        </p:grpSpPr>
        <p:sp>
          <p:nvSpPr>
            <p:cNvPr id="292" name="Google Shape;292;p25"/>
            <p:cNvSpPr txBox="1"/>
            <p:nvPr/>
          </p:nvSpPr>
          <p:spPr>
            <a:xfrm>
              <a:off x="1552206" y="1143037"/>
              <a:ext cx="3696279" cy="380536"/>
            </a:xfrm>
            <a:prstGeom prst="rect">
              <a:avLst/>
            </a:prstGeom>
            <a:noFill/>
            <a:ln>
              <a:noFill/>
            </a:ln>
          </p:spPr>
          <p:txBody>
            <a:bodyPr anchorCtr="0" anchor="t" bIns="0" lIns="0" spcFirstLastPara="1" rIns="0" wrap="square" tIns="0">
              <a:noAutofit/>
            </a:bodyPr>
            <a:lstStyle/>
            <a:p>
              <a:pPr indent="0" lvl="0" marL="101600" marR="0" rtl="0" algn="l">
                <a:lnSpc>
                  <a:spcPct val="110000"/>
                </a:lnSpc>
                <a:spcBef>
                  <a:spcPts val="300"/>
                </a:spcBef>
                <a:spcAft>
                  <a:spcPts val="0"/>
                </a:spcAft>
                <a:buClr>
                  <a:schemeClr val="dk1"/>
                </a:buClr>
                <a:buSzPts val="2000"/>
                <a:buFont typeface="Arial"/>
                <a:buNone/>
              </a:pPr>
              <a:r>
                <a:rPr b="0" i="0" lang="en-GB" sz="2000" u="none" cap="none" strike="noStrike">
                  <a:solidFill>
                    <a:srgbClr val="202122"/>
                  </a:solidFill>
                  <a:latin typeface="Arial"/>
                  <a:ea typeface="Arial"/>
                  <a:cs typeface="Arial"/>
                  <a:sym typeface="Arial"/>
                </a:rPr>
                <a:t>when </a:t>
              </a:r>
              <a:r>
                <a:rPr b="1" i="0" lang="en-GB" sz="2000" u="none" cap="none" strike="noStrike">
                  <a:solidFill>
                    <a:srgbClr val="202122"/>
                  </a:solidFill>
                  <a:latin typeface="Arial"/>
                  <a:ea typeface="Arial"/>
                  <a:cs typeface="Arial"/>
                  <a:sym typeface="Arial"/>
                </a:rPr>
                <a:t>this target </a:t>
              </a:r>
              <a:r>
                <a:rPr b="0" i="0" lang="en-GB" sz="2000" u="none" cap="none" strike="noStrike">
                  <a:solidFill>
                    <a:srgbClr val="202122"/>
                  </a:solidFill>
                  <a:latin typeface="Arial"/>
                  <a:ea typeface="Arial"/>
                  <a:cs typeface="Arial"/>
                  <a:sym typeface="Arial"/>
                </a:rPr>
                <a:t>was set, </a:t>
              </a:r>
              <a:endParaRPr/>
            </a:p>
            <a:p>
              <a:pPr indent="0" lvl="0" marL="101600" marR="0" rtl="0" algn="l">
                <a:lnSpc>
                  <a:spcPct val="110000"/>
                </a:lnSpc>
                <a:spcBef>
                  <a:spcPts val="600"/>
                </a:spcBef>
                <a:spcAft>
                  <a:spcPts val="0"/>
                </a:spcAft>
                <a:buClr>
                  <a:schemeClr val="dk1"/>
                </a:buClr>
                <a:buSzPts val="2000"/>
                <a:buFont typeface="Arial"/>
                <a:buNone/>
              </a:pPr>
              <a:r>
                <a:rPr b="0" i="0" lang="en-GB" sz="2000" u="none" cap="none" strike="noStrike">
                  <a:solidFill>
                    <a:srgbClr val="202122"/>
                  </a:solidFill>
                  <a:latin typeface="Arial"/>
                  <a:ea typeface="Arial"/>
                  <a:cs typeface="Arial"/>
                  <a:sym typeface="Arial"/>
                </a:rPr>
                <a:t>	</a:t>
              </a:r>
              <a:endParaRPr/>
            </a:p>
            <a:p>
              <a:pPr indent="0" lvl="0" marL="101600" marR="0" rtl="0" algn="l">
                <a:lnSpc>
                  <a:spcPct val="110000"/>
                </a:lnSpc>
                <a:spcBef>
                  <a:spcPts val="600"/>
                </a:spcBef>
                <a:spcAft>
                  <a:spcPts val="300"/>
                </a:spcAft>
                <a:buClr>
                  <a:schemeClr val="dk1"/>
                </a:buClr>
                <a:buSzPts val="2000"/>
                <a:buFont typeface="Arial"/>
                <a:buNone/>
              </a:pPr>
              <a:r>
                <a:rPr b="0" i="0" lang="en-GB" sz="2000" u="none" cap="none" strike="noStrike">
                  <a:solidFill>
                    <a:srgbClr val="202122"/>
                  </a:solidFill>
                  <a:latin typeface="Arial"/>
                  <a:ea typeface="Arial"/>
                  <a:cs typeface="Arial"/>
                  <a:sym typeface="Arial"/>
                </a:rPr>
                <a:t>      </a:t>
              </a:r>
              <a:endParaRPr b="0" i="0" sz="2000" u="none" cap="none" strike="noStrike">
                <a:solidFill>
                  <a:schemeClr val="dk1"/>
                </a:solidFill>
                <a:latin typeface="Arial"/>
                <a:ea typeface="Arial"/>
                <a:cs typeface="Arial"/>
                <a:sym typeface="Arial"/>
              </a:endParaRPr>
            </a:p>
          </p:txBody>
        </p:sp>
        <p:cxnSp>
          <p:nvCxnSpPr>
            <p:cNvPr id="293" name="Google Shape;293;p25"/>
            <p:cNvCxnSpPr/>
            <p:nvPr/>
          </p:nvCxnSpPr>
          <p:spPr>
            <a:xfrm flipH="1">
              <a:off x="1552207" y="1448474"/>
              <a:ext cx="762115" cy="967597"/>
            </a:xfrm>
            <a:prstGeom prst="straightConnector1">
              <a:avLst/>
            </a:prstGeom>
            <a:noFill/>
            <a:ln cap="flat" cmpd="sng" w="25400">
              <a:solidFill>
                <a:schemeClr val="accent6"/>
              </a:solidFill>
              <a:prstDash val="solid"/>
              <a:round/>
              <a:headEnd len="sm" w="sm" type="none"/>
              <a:tailEnd len="lg" w="lg" type="triangle"/>
            </a:ln>
            <a:effectLst>
              <a:outerShdw blurRad="40000" rotWithShape="0" dir="5400000" dist="20000">
                <a:srgbClr val="000000">
                  <a:alpha val="37647"/>
                </a:srgbClr>
              </a:outerShdw>
            </a:effectLst>
          </p:spPr>
        </p:cxnSp>
      </p:grpSp>
      <p:grpSp>
        <p:nvGrpSpPr>
          <p:cNvPr id="294" name="Google Shape;294;p25"/>
          <p:cNvGrpSpPr/>
          <p:nvPr/>
        </p:nvGrpSpPr>
        <p:grpSpPr>
          <a:xfrm>
            <a:off x="2604344" y="1541222"/>
            <a:ext cx="3220352" cy="644193"/>
            <a:chOff x="2604344" y="1541222"/>
            <a:chExt cx="3220352" cy="644193"/>
          </a:xfrm>
        </p:grpSpPr>
        <p:cxnSp>
          <p:nvCxnSpPr>
            <p:cNvPr id="295" name="Google Shape;295;p25"/>
            <p:cNvCxnSpPr/>
            <p:nvPr/>
          </p:nvCxnSpPr>
          <p:spPr>
            <a:xfrm>
              <a:off x="4977052" y="1731759"/>
              <a:ext cx="847644" cy="453656"/>
            </a:xfrm>
            <a:prstGeom prst="straightConnector1">
              <a:avLst/>
            </a:prstGeom>
            <a:noFill/>
            <a:ln cap="flat" cmpd="sng" w="25400">
              <a:solidFill>
                <a:schemeClr val="accent6"/>
              </a:solidFill>
              <a:prstDash val="solid"/>
              <a:round/>
              <a:headEnd len="sm" w="sm" type="none"/>
              <a:tailEnd len="lg" w="lg" type="triangle"/>
            </a:ln>
            <a:effectLst>
              <a:outerShdw blurRad="40000" rotWithShape="0" dir="5400000" dist="20000">
                <a:srgbClr val="000000">
                  <a:alpha val="37647"/>
                </a:srgbClr>
              </a:outerShdw>
            </a:effectLst>
          </p:spPr>
        </p:cxnSp>
        <p:sp>
          <p:nvSpPr>
            <p:cNvPr id="296" name="Google Shape;296;p25"/>
            <p:cNvSpPr txBox="1"/>
            <p:nvPr/>
          </p:nvSpPr>
          <p:spPr>
            <a:xfrm>
              <a:off x="2604344" y="1541222"/>
              <a:ext cx="250650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02122"/>
                  </a:solidFill>
                  <a:latin typeface="Arial"/>
                  <a:ea typeface="Arial"/>
                  <a:cs typeface="Arial"/>
                  <a:sym typeface="Arial"/>
                </a:rPr>
                <a:t>most of </a:t>
              </a:r>
              <a:r>
                <a:rPr b="1" lang="en-GB" sz="1800">
                  <a:solidFill>
                    <a:srgbClr val="202122"/>
                  </a:solidFill>
                  <a:latin typeface="Arial"/>
                  <a:ea typeface="Arial"/>
                  <a:cs typeface="Arial"/>
                  <a:sym typeface="Arial"/>
                </a:rPr>
                <a:t>these people</a:t>
              </a:r>
              <a:r>
                <a:rPr lang="en-GB" sz="1800">
                  <a:solidFill>
                    <a:srgbClr val="202122"/>
                  </a:solidFill>
                  <a:latin typeface="Arial"/>
                  <a:ea typeface="Arial"/>
                  <a:cs typeface="Arial"/>
                  <a:sym typeface="Arial"/>
                </a:rPr>
                <a:t> </a:t>
              </a:r>
              <a:endParaRPr sz="1800">
                <a:solidFill>
                  <a:schemeClr val="dk1"/>
                </a:solidFill>
                <a:latin typeface="Arial"/>
                <a:ea typeface="Arial"/>
                <a:cs typeface="Arial"/>
                <a:sym typeface="Arial"/>
              </a:endParaRPr>
            </a:p>
          </p:txBody>
        </p:sp>
      </p:grpSp>
      <p:sp>
        <p:nvSpPr>
          <p:cNvPr id="297" name="Google Shape;297;p25"/>
          <p:cNvSpPr txBox="1"/>
          <p:nvPr/>
        </p:nvSpPr>
        <p:spPr>
          <a:xfrm>
            <a:off x="2270095" y="1932272"/>
            <a:ext cx="22605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02122"/>
                </a:solidFill>
                <a:latin typeface="Arial"/>
                <a:ea typeface="Arial"/>
                <a:cs typeface="Arial"/>
                <a:sym typeface="Arial"/>
              </a:rPr>
              <a:t>were still </a:t>
            </a:r>
            <a:r>
              <a:rPr b="1" lang="en-GB" sz="1800">
                <a:solidFill>
                  <a:srgbClr val="202122"/>
                </a:solidFill>
                <a:latin typeface="Arial"/>
                <a:ea typeface="Arial"/>
                <a:cs typeface="Arial"/>
                <a:sym typeface="Arial"/>
              </a:rPr>
              <a:t>at school!</a:t>
            </a:r>
            <a:endParaRPr sz="1800">
              <a:solidFill>
                <a:schemeClr val="dk1"/>
              </a:solidFill>
              <a:latin typeface="Arial"/>
              <a:ea typeface="Arial"/>
              <a:cs typeface="Arial"/>
              <a:sym typeface="Arial"/>
            </a:endParaRPr>
          </a:p>
        </p:txBody>
      </p:sp>
      <p:sp>
        <p:nvSpPr>
          <p:cNvPr id="298" name="Google Shape;298;p25"/>
          <p:cNvSpPr txBox="1"/>
          <p:nvPr/>
        </p:nvSpPr>
        <p:spPr>
          <a:xfrm>
            <a:off x="7138595" y="1263808"/>
            <a:ext cx="226050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02122"/>
                </a:solidFill>
                <a:latin typeface="Arial"/>
                <a:ea typeface="Arial"/>
                <a:cs typeface="Arial"/>
                <a:sym typeface="Arial"/>
              </a:rPr>
              <a:t>(average age 27)</a:t>
            </a:r>
            <a:r>
              <a:rPr baseline="30000" lang="en-GB" sz="1800">
                <a:solidFill>
                  <a:srgbClr val="7F7F7F"/>
                </a:solidFill>
                <a:latin typeface="Arial"/>
                <a:ea typeface="Arial"/>
                <a:cs typeface="Arial"/>
                <a:sym typeface="Arial"/>
              </a:rPr>
              <a:t> 3</a:t>
            </a:r>
            <a:endParaRPr sz="1800">
              <a:solidFill>
                <a:schemeClr val="dk1"/>
              </a:solidFill>
              <a:latin typeface="Arial"/>
              <a:ea typeface="Arial"/>
              <a:cs typeface="Arial"/>
              <a:sym typeface="Arial"/>
            </a:endParaRPr>
          </a:p>
        </p:txBody>
      </p:sp>
      <p:sp>
        <p:nvSpPr>
          <p:cNvPr id="299" name="Google Shape;299;p25"/>
          <p:cNvSpPr txBox="1"/>
          <p:nvPr/>
        </p:nvSpPr>
        <p:spPr>
          <a:xfrm>
            <a:off x="2850350" y="2442800"/>
            <a:ext cx="226050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rgbClr val="202122"/>
                </a:solidFill>
                <a:latin typeface="Arial"/>
                <a:ea typeface="Arial"/>
                <a:cs typeface="Arial"/>
                <a:sym typeface="Arial"/>
              </a:rPr>
              <a:t>..and their </a:t>
            </a:r>
            <a:r>
              <a:rPr b="1" lang="en-GB" sz="1800">
                <a:solidFill>
                  <a:srgbClr val="202122"/>
                </a:solidFill>
                <a:latin typeface="Arial"/>
                <a:ea typeface="Arial"/>
                <a:cs typeface="Arial"/>
                <a:sym typeface="Arial"/>
              </a:rPr>
              <a:t>job titles did not exist!</a:t>
            </a:r>
            <a:endParaRPr b="1" sz="18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2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Enabling people – motivation</a:t>
            </a:r>
            <a:endParaRPr/>
          </a:p>
        </p:txBody>
      </p:sp>
      <p:pic>
        <p:nvPicPr>
          <p:cNvPr id="306" name="Google Shape;306;p26"/>
          <p:cNvPicPr preferRelativeResize="0"/>
          <p:nvPr/>
        </p:nvPicPr>
        <p:blipFill rotWithShape="1">
          <a:blip r:embed="rId3">
            <a:alphaModFix/>
          </a:blip>
          <a:srcRect b="0" l="0" r="0" t="0"/>
          <a:stretch/>
        </p:blipFill>
        <p:spPr>
          <a:xfrm>
            <a:off x="723901" y="2507988"/>
            <a:ext cx="1656612" cy="2409617"/>
          </a:xfrm>
          <a:prstGeom prst="rect">
            <a:avLst/>
          </a:prstGeom>
          <a:noFill/>
          <a:ln>
            <a:noFill/>
          </a:ln>
        </p:spPr>
      </p:pic>
      <p:sp>
        <p:nvSpPr>
          <p:cNvPr id="307" name="Google Shape;307;p26"/>
          <p:cNvSpPr txBox="1"/>
          <p:nvPr/>
        </p:nvSpPr>
        <p:spPr>
          <a:xfrm>
            <a:off x="4133004" y="4287870"/>
            <a:ext cx="613780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2000" u="none" strike="noStrike">
                <a:solidFill>
                  <a:srgbClr val="202122"/>
                </a:solidFill>
                <a:latin typeface="Arial"/>
                <a:ea typeface="Arial"/>
                <a:cs typeface="Arial"/>
                <a:sym typeface="Arial"/>
              </a:rPr>
              <a:t>“…without </a:t>
            </a:r>
            <a:r>
              <a:rPr b="1" i="0" lang="en-GB" sz="2000" u="none" strike="noStrike">
                <a:solidFill>
                  <a:srgbClr val="202122"/>
                </a:solidFill>
                <a:latin typeface="Arial"/>
                <a:ea typeface="Arial"/>
                <a:cs typeface="Arial"/>
                <a:sym typeface="Arial"/>
              </a:rPr>
              <a:t>repeating the mistakes </a:t>
            </a:r>
            <a:r>
              <a:rPr i="0" lang="en-GB" sz="2000" u="none" strike="noStrike">
                <a:solidFill>
                  <a:srgbClr val="202122"/>
                </a:solidFill>
                <a:latin typeface="Arial"/>
                <a:ea typeface="Arial"/>
                <a:cs typeface="Arial"/>
                <a:sym typeface="Arial"/>
              </a:rPr>
              <a:t>that man has made in extending his writ around this globe of ours”</a:t>
            </a:r>
            <a:endParaRPr sz="2000">
              <a:solidFill>
                <a:schemeClr val="dk1"/>
              </a:solidFill>
              <a:latin typeface="Arial"/>
              <a:ea typeface="Arial"/>
              <a:cs typeface="Arial"/>
              <a:sym typeface="Arial"/>
            </a:endParaRPr>
          </a:p>
        </p:txBody>
      </p:sp>
      <p:sp>
        <p:nvSpPr>
          <p:cNvPr id="308" name="Google Shape;308;p26"/>
          <p:cNvSpPr txBox="1"/>
          <p:nvPr/>
        </p:nvSpPr>
        <p:spPr>
          <a:xfrm>
            <a:off x="4133004" y="2150102"/>
            <a:ext cx="69106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202122"/>
                </a:solidFill>
                <a:latin typeface="Arial"/>
                <a:ea typeface="Arial"/>
                <a:cs typeface="Arial"/>
                <a:sym typeface="Arial"/>
              </a:rPr>
              <a:t>…</a:t>
            </a:r>
            <a:r>
              <a:rPr b="0" i="0" lang="en-GB" sz="2000" u="none" strike="noStrike">
                <a:solidFill>
                  <a:srgbClr val="202122"/>
                </a:solidFill>
                <a:latin typeface="Arial"/>
                <a:ea typeface="Arial"/>
                <a:cs typeface="Arial"/>
                <a:sym typeface="Arial"/>
              </a:rPr>
              <a:t>that goal will serve to organize and measure </a:t>
            </a:r>
            <a:endParaRPr/>
          </a:p>
          <a:p>
            <a:pPr indent="0" lvl="0" marL="0" marR="0" rtl="0" algn="l">
              <a:spcBef>
                <a:spcPts val="0"/>
              </a:spcBef>
              <a:spcAft>
                <a:spcPts val="0"/>
              </a:spcAft>
              <a:buNone/>
            </a:pPr>
            <a:r>
              <a:rPr b="0" i="0" lang="en-GB" sz="2000" u="none" strike="noStrike">
                <a:solidFill>
                  <a:srgbClr val="202122"/>
                </a:solidFill>
                <a:latin typeface="Arial"/>
                <a:ea typeface="Arial"/>
                <a:cs typeface="Arial"/>
                <a:sym typeface="Arial"/>
              </a:rPr>
              <a:t>the best of our energies and skills, </a:t>
            </a:r>
            <a:endParaRPr/>
          </a:p>
          <a:p>
            <a:pPr indent="0" lvl="0" marL="0" marR="0" rtl="0" algn="l">
              <a:spcBef>
                <a:spcPts val="0"/>
              </a:spcBef>
              <a:spcAft>
                <a:spcPts val="0"/>
              </a:spcAft>
              <a:buNone/>
            </a:pPr>
            <a:r>
              <a:t/>
            </a:r>
            <a:endParaRPr sz="2000">
              <a:solidFill>
                <a:srgbClr val="202122"/>
              </a:solidFill>
              <a:latin typeface="Arial"/>
              <a:ea typeface="Arial"/>
              <a:cs typeface="Arial"/>
              <a:sym typeface="Arial"/>
            </a:endParaRPr>
          </a:p>
        </p:txBody>
      </p:sp>
      <p:sp>
        <p:nvSpPr>
          <p:cNvPr id="309" name="Google Shape;309;p26"/>
          <p:cNvSpPr txBox="1"/>
          <p:nvPr/>
        </p:nvSpPr>
        <p:spPr>
          <a:xfrm>
            <a:off x="516110" y="1330051"/>
            <a:ext cx="4063981" cy="400110"/>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rgbClr val="202122"/>
              </a:buClr>
              <a:buSzPts val="2000"/>
              <a:buFont typeface="Arial"/>
              <a:buNone/>
            </a:pPr>
            <a:r>
              <a:rPr lang="en-GB" sz="2000">
                <a:solidFill>
                  <a:srgbClr val="202122"/>
                </a:solidFill>
                <a:latin typeface="Arial"/>
                <a:ea typeface="Arial"/>
                <a:cs typeface="Arial"/>
                <a:sym typeface="Arial"/>
              </a:rPr>
              <a:t>“We choose to go to the moon…</a:t>
            </a:r>
            <a:endParaRPr sz="2000">
              <a:solidFill>
                <a:schemeClr val="dk1"/>
              </a:solidFill>
              <a:latin typeface="Arial"/>
              <a:ea typeface="Arial"/>
              <a:cs typeface="Arial"/>
              <a:sym typeface="Arial"/>
            </a:endParaRPr>
          </a:p>
        </p:txBody>
      </p:sp>
      <p:sp>
        <p:nvSpPr>
          <p:cNvPr id="310" name="Google Shape;310;p26"/>
          <p:cNvSpPr txBox="1"/>
          <p:nvPr/>
        </p:nvSpPr>
        <p:spPr>
          <a:xfrm>
            <a:off x="4133004" y="6150671"/>
            <a:ext cx="102202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7F7F7F"/>
                </a:solidFill>
                <a:latin typeface="Arial"/>
                <a:ea typeface="Arial"/>
                <a:cs typeface="Arial"/>
                <a:sym typeface="Arial"/>
              </a:rPr>
              <a:t>Speech given by John F. Kennedy, </a:t>
            </a:r>
            <a:r>
              <a:rPr b="0" i="0" lang="en-GB" sz="1200" u="none" strike="noStrike">
                <a:solidFill>
                  <a:srgbClr val="7F7F7F"/>
                </a:solidFill>
                <a:latin typeface="Arial"/>
                <a:ea typeface="Arial"/>
                <a:cs typeface="Arial"/>
                <a:sym typeface="Arial"/>
              </a:rPr>
              <a:t>largely written by presidential advisor and speechwriter </a:t>
            </a:r>
            <a:r>
              <a:rPr b="1" i="0" lang="en-GB" sz="1200" u="none" strike="noStrike">
                <a:solidFill>
                  <a:srgbClr val="7F7F7F"/>
                </a:solidFill>
                <a:latin typeface="Arial"/>
                <a:ea typeface="Arial"/>
                <a:cs typeface="Arial"/>
                <a:sym typeface="Arial"/>
              </a:rPr>
              <a:t>Ted Sorensen</a:t>
            </a:r>
            <a:endParaRPr/>
          </a:p>
          <a:p>
            <a:pPr indent="0" lvl="0" marL="0" marR="0" rtl="0" algn="l">
              <a:spcBef>
                <a:spcPts val="0"/>
              </a:spcBef>
              <a:spcAft>
                <a:spcPts val="0"/>
              </a:spcAft>
              <a:buNone/>
            </a:pPr>
            <a:r>
              <a:rPr lang="en-GB" sz="1200">
                <a:solidFill>
                  <a:srgbClr val="7F7F7F"/>
                </a:solidFill>
                <a:latin typeface="Arial"/>
                <a:ea typeface="Arial"/>
                <a:cs typeface="Arial"/>
                <a:sym typeface="Arial"/>
              </a:rPr>
              <a:t>https://web.archive.org/web/20180315230845/https://er.jsc.nasa.gov/seh/ricetalk.htm</a:t>
            </a:r>
            <a:endParaRPr sz="1200">
              <a:solidFill>
                <a:srgbClr val="7F7F7F"/>
              </a:solidFill>
              <a:latin typeface="Arial"/>
              <a:ea typeface="Arial"/>
              <a:cs typeface="Arial"/>
              <a:sym typeface="Arial"/>
            </a:endParaRPr>
          </a:p>
        </p:txBody>
      </p:sp>
      <p:sp>
        <p:nvSpPr>
          <p:cNvPr id="311" name="Google Shape;311;p26"/>
          <p:cNvSpPr txBox="1"/>
          <p:nvPr/>
        </p:nvSpPr>
        <p:spPr>
          <a:xfrm>
            <a:off x="4133006" y="2983089"/>
            <a:ext cx="731924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strike="noStrike">
                <a:solidFill>
                  <a:srgbClr val="202122"/>
                </a:solidFill>
                <a:latin typeface="Arial"/>
                <a:ea typeface="Arial"/>
                <a:cs typeface="Arial"/>
                <a:sym typeface="Arial"/>
              </a:rPr>
              <a:t>because that challenge is one that we are willing to accept, </a:t>
            </a:r>
            <a:endParaRPr/>
          </a:p>
          <a:p>
            <a:pPr indent="0" lvl="0" marL="0" marR="0" rtl="0" algn="l">
              <a:spcBef>
                <a:spcPts val="0"/>
              </a:spcBef>
              <a:spcAft>
                <a:spcPts val="0"/>
              </a:spcAft>
              <a:buNone/>
            </a:pPr>
            <a:r>
              <a:t/>
            </a:r>
            <a:endParaRPr sz="2000">
              <a:solidFill>
                <a:srgbClr val="202122"/>
              </a:solidFill>
              <a:latin typeface="Arial"/>
              <a:ea typeface="Arial"/>
              <a:cs typeface="Arial"/>
              <a:sym typeface="Arial"/>
            </a:endParaRPr>
          </a:p>
        </p:txBody>
      </p:sp>
      <p:sp>
        <p:nvSpPr>
          <p:cNvPr id="312" name="Google Shape;312;p26"/>
          <p:cNvSpPr txBox="1"/>
          <p:nvPr/>
        </p:nvSpPr>
        <p:spPr>
          <a:xfrm>
            <a:off x="4133006" y="3585707"/>
            <a:ext cx="73192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strike="noStrike">
                <a:solidFill>
                  <a:srgbClr val="202122"/>
                </a:solidFill>
                <a:latin typeface="Arial"/>
                <a:ea typeface="Arial"/>
                <a:cs typeface="Arial"/>
                <a:sym typeface="Arial"/>
              </a:rPr>
              <a:t>one we are unwilling to postpone…”</a:t>
            </a:r>
            <a:endParaRPr sz="20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Enabling the Energy Transition</a:t>
            </a:r>
            <a:endParaRPr/>
          </a:p>
        </p:txBody>
      </p:sp>
      <p:sp>
        <p:nvSpPr>
          <p:cNvPr id="319" name="Google Shape;319;p27"/>
          <p:cNvSpPr txBox="1"/>
          <p:nvPr/>
        </p:nvSpPr>
        <p:spPr>
          <a:xfrm>
            <a:off x="4133004" y="4287870"/>
            <a:ext cx="613780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0" lang="en-GB" sz="2000" u="none" strike="noStrike">
                <a:solidFill>
                  <a:srgbClr val="202122"/>
                </a:solidFill>
                <a:latin typeface="Arial"/>
                <a:ea typeface="Arial"/>
                <a:cs typeface="Arial"/>
                <a:sym typeface="Arial"/>
              </a:rPr>
              <a:t>“…without </a:t>
            </a:r>
            <a:r>
              <a:rPr b="1" i="0" lang="en-GB" sz="2000" u="none" strike="noStrike">
                <a:solidFill>
                  <a:srgbClr val="202122"/>
                </a:solidFill>
                <a:latin typeface="Arial"/>
                <a:ea typeface="Arial"/>
                <a:cs typeface="Arial"/>
                <a:sym typeface="Arial"/>
              </a:rPr>
              <a:t>repeating the mistakes </a:t>
            </a:r>
            <a:r>
              <a:rPr i="0" lang="en-GB" sz="2000" u="none" strike="noStrike">
                <a:solidFill>
                  <a:srgbClr val="202122"/>
                </a:solidFill>
                <a:latin typeface="Arial"/>
                <a:ea typeface="Arial"/>
                <a:cs typeface="Arial"/>
                <a:sym typeface="Arial"/>
              </a:rPr>
              <a:t>that man has made in extending his writ around this globe of ours”</a:t>
            </a:r>
            <a:endParaRPr sz="2000">
              <a:solidFill>
                <a:schemeClr val="dk1"/>
              </a:solidFill>
              <a:latin typeface="Arial"/>
              <a:ea typeface="Arial"/>
              <a:cs typeface="Arial"/>
              <a:sym typeface="Arial"/>
            </a:endParaRPr>
          </a:p>
        </p:txBody>
      </p:sp>
      <p:sp>
        <p:nvSpPr>
          <p:cNvPr id="320" name="Google Shape;320;p27"/>
          <p:cNvSpPr txBox="1"/>
          <p:nvPr/>
        </p:nvSpPr>
        <p:spPr>
          <a:xfrm>
            <a:off x="4133004" y="2150102"/>
            <a:ext cx="6910600"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rgbClr val="202122"/>
                </a:solidFill>
                <a:latin typeface="Arial"/>
                <a:ea typeface="Arial"/>
                <a:cs typeface="Arial"/>
                <a:sym typeface="Arial"/>
              </a:rPr>
              <a:t>…</a:t>
            </a:r>
            <a:r>
              <a:rPr b="0" i="0" lang="en-GB" sz="2000" u="none" strike="noStrike">
                <a:solidFill>
                  <a:srgbClr val="202122"/>
                </a:solidFill>
                <a:latin typeface="Arial"/>
                <a:ea typeface="Arial"/>
                <a:cs typeface="Arial"/>
                <a:sym typeface="Arial"/>
              </a:rPr>
              <a:t>that goal will serve to organize and measure </a:t>
            </a:r>
            <a:endParaRPr/>
          </a:p>
          <a:p>
            <a:pPr indent="0" lvl="0" marL="0" marR="0" rtl="0" algn="l">
              <a:spcBef>
                <a:spcPts val="0"/>
              </a:spcBef>
              <a:spcAft>
                <a:spcPts val="0"/>
              </a:spcAft>
              <a:buNone/>
            </a:pPr>
            <a:r>
              <a:rPr b="0" i="0" lang="en-GB" sz="2000" u="none" strike="noStrike">
                <a:solidFill>
                  <a:srgbClr val="202122"/>
                </a:solidFill>
                <a:latin typeface="Arial"/>
                <a:ea typeface="Arial"/>
                <a:cs typeface="Arial"/>
                <a:sym typeface="Arial"/>
              </a:rPr>
              <a:t>the best of our energies and </a:t>
            </a:r>
            <a:r>
              <a:rPr b="1" i="0" lang="en-GB" sz="2000" u="none" strike="noStrike">
                <a:solidFill>
                  <a:srgbClr val="202122"/>
                </a:solidFill>
                <a:latin typeface="Arial"/>
                <a:ea typeface="Arial"/>
                <a:cs typeface="Arial"/>
                <a:sym typeface="Arial"/>
              </a:rPr>
              <a:t>skills</a:t>
            </a:r>
            <a:r>
              <a:rPr b="0" i="0" lang="en-GB" sz="2000" u="none" strike="noStrike">
                <a:solidFill>
                  <a:srgbClr val="202122"/>
                </a:solidFill>
                <a:latin typeface="Arial"/>
                <a:ea typeface="Arial"/>
                <a:cs typeface="Arial"/>
                <a:sym typeface="Arial"/>
              </a:rPr>
              <a:t>, </a:t>
            </a:r>
            <a:endParaRPr/>
          </a:p>
          <a:p>
            <a:pPr indent="0" lvl="0" marL="0" marR="0" rtl="0" algn="l">
              <a:spcBef>
                <a:spcPts val="0"/>
              </a:spcBef>
              <a:spcAft>
                <a:spcPts val="0"/>
              </a:spcAft>
              <a:buNone/>
            </a:pPr>
            <a:r>
              <a:t/>
            </a:r>
            <a:endParaRPr sz="2000">
              <a:solidFill>
                <a:srgbClr val="202122"/>
              </a:solidFill>
              <a:latin typeface="Arial"/>
              <a:ea typeface="Arial"/>
              <a:cs typeface="Arial"/>
              <a:sym typeface="Arial"/>
            </a:endParaRPr>
          </a:p>
        </p:txBody>
      </p:sp>
      <p:sp>
        <p:nvSpPr>
          <p:cNvPr id="321" name="Google Shape;321;p27"/>
          <p:cNvSpPr txBox="1"/>
          <p:nvPr/>
        </p:nvSpPr>
        <p:spPr>
          <a:xfrm>
            <a:off x="4133004" y="6150671"/>
            <a:ext cx="102202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rgbClr val="7F7F7F"/>
                </a:solidFill>
                <a:latin typeface="Arial"/>
                <a:ea typeface="Arial"/>
                <a:cs typeface="Arial"/>
                <a:sym typeface="Arial"/>
              </a:rPr>
              <a:t>Speech given by John F. Kennedy, </a:t>
            </a:r>
            <a:r>
              <a:rPr b="0" i="0" lang="en-GB" sz="1200" u="none" strike="noStrike">
                <a:solidFill>
                  <a:srgbClr val="7F7F7F"/>
                </a:solidFill>
                <a:latin typeface="Arial"/>
                <a:ea typeface="Arial"/>
                <a:cs typeface="Arial"/>
                <a:sym typeface="Arial"/>
              </a:rPr>
              <a:t>largely written by presidential advisor and speechwriter </a:t>
            </a:r>
            <a:r>
              <a:rPr b="1" i="0" lang="en-GB" sz="1200" u="none" strike="noStrike">
                <a:solidFill>
                  <a:srgbClr val="7F7F7F"/>
                </a:solidFill>
                <a:latin typeface="Arial"/>
                <a:ea typeface="Arial"/>
                <a:cs typeface="Arial"/>
                <a:sym typeface="Arial"/>
              </a:rPr>
              <a:t>Ted Sorensen</a:t>
            </a:r>
            <a:endParaRPr/>
          </a:p>
          <a:p>
            <a:pPr indent="0" lvl="0" marL="0" marR="0" rtl="0" algn="l">
              <a:spcBef>
                <a:spcPts val="0"/>
              </a:spcBef>
              <a:spcAft>
                <a:spcPts val="0"/>
              </a:spcAft>
              <a:buNone/>
            </a:pPr>
            <a:r>
              <a:rPr lang="en-GB" sz="1200">
                <a:solidFill>
                  <a:srgbClr val="7F7F7F"/>
                </a:solidFill>
                <a:latin typeface="Arial"/>
                <a:ea typeface="Arial"/>
                <a:cs typeface="Arial"/>
                <a:sym typeface="Arial"/>
              </a:rPr>
              <a:t>https://web.archive.org/web/20180315230845/https://er.jsc.nasa.gov/seh/ricetalk.htm</a:t>
            </a:r>
            <a:endParaRPr sz="1200">
              <a:solidFill>
                <a:srgbClr val="7F7F7F"/>
              </a:solidFill>
              <a:latin typeface="Arial"/>
              <a:ea typeface="Arial"/>
              <a:cs typeface="Arial"/>
              <a:sym typeface="Arial"/>
            </a:endParaRPr>
          </a:p>
        </p:txBody>
      </p:sp>
      <p:sp>
        <p:nvSpPr>
          <p:cNvPr id="322" name="Google Shape;322;p27"/>
          <p:cNvSpPr txBox="1"/>
          <p:nvPr/>
        </p:nvSpPr>
        <p:spPr>
          <a:xfrm>
            <a:off x="4133006" y="2983089"/>
            <a:ext cx="7319246"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strike="noStrike">
                <a:solidFill>
                  <a:srgbClr val="202122"/>
                </a:solidFill>
                <a:latin typeface="Arial"/>
                <a:ea typeface="Arial"/>
                <a:cs typeface="Arial"/>
                <a:sym typeface="Arial"/>
              </a:rPr>
              <a:t>because that challenge is one that we are willing to accept, </a:t>
            </a:r>
            <a:endParaRPr/>
          </a:p>
          <a:p>
            <a:pPr indent="0" lvl="0" marL="0" marR="0" rtl="0" algn="l">
              <a:spcBef>
                <a:spcPts val="0"/>
              </a:spcBef>
              <a:spcAft>
                <a:spcPts val="0"/>
              </a:spcAft>
              <a:buNone/>
            </a:pPr>
            <a:r>
              <a:t/>
            </a:r>
            <a:endParaRPr sz="2000">
              <a:solidFill>
                <a:srgbClr val="202122"/>
              </a:solidFill>
              <a:latin typeface="Arial"/>
              <a:ea typeface="Arial"/>
              <a:cs typeface="Arial"/>
              <a:sym typeface="Arial"/>
            </a:endParaRPr>
          </a:p>
        </p:txBody>
      </p:sp>
      <p:sp>
        <p:nvSpPr>
          <p:cNvPr id="323" name="Google Shape;323;p27"/>
          <p:cNvSpPr txBox="1"/>
          <p:nvPr/>
        </p:nvSpPr>
        <p:spPr>
          <a:xfrm>
            <a:off x="4133006" y="3585707"/>
            <a:ext cx="731924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000" u="none" strike="noStrike">
                <a:solidFill>
                  <a:srgbClr val="202122"/>
                </a:solidFill>
                <a:latin typeface="Arial"/>
                <a:ea typeface="Arial"/>
                <a:cs typeface="Arial"/>
                <a:sym typeface="Arial"/>
              </a:rPr>
              <a:t>one we are unwilling to postpone…”</a:t>
            </a:r>
            <a:endParaRPr sz="2000">
              <a:solidFill>
                <a:schemeClr val="dk1"/>
              </a:solidFill>
              <a:latin typeface="Arial"/>
              <a:ea typeface="Arial"/>
              <a:cs typeface="Arial"/>
              <a:sym typeface="Arial"/>
            </a:endParaRPr>
          </a:p>
        </p:txBody>
      </p:sp>
      <p:grpSp>
        <p:nvGrpSpPr>
          <p:cNvPr id="324" name="Google Shape;324;p27"/>
          <p:cNvGrpSpPr/>
          <p:nvPr/>
        </p:nvGrpSpPr>
        <p:grpSpPr>
          <a:xfrm>
            <a:off x="629399" y="2150102"/>
            <a:ext cx="9348081" cy="4462234"/>
            <a:chOff x="629399" y="2150102"/>
            <a:chExt cx="9348081" cy="4462234"/>
          </a:xfrm>
        </p:grpSpPr>
        <p:pic>
          <p:nvPicPr>
            <p:cNvPr id="325" name="Google Shape;325;p27"/>
            <p:cNvPicPr preferRelativeResize="0"/>
            <p:nvPr/>
          </p:nvPicPr>
          <p:blipFill rotWithShape="1">
            <a:blip r:embed="rId3">
              <a:alphaModFix/>
            </a:blip>
            <a:srcRect b="0" l="0" r="0" t="0"/>
            <a:stretch/>
          </p:blipFill>
          <p:spPr>
            <a:xfrm flipH="1">
              <a:off x="629399" y="2150102"/>
              <a:ext cx="3198733" cy="3198733"/>
            </a:xfrm>
            <a:prstGeom prst="rect">
              <a:avLst/>
            </a:prstGeom>
            <a:noFill/>
            <a:ln>
              <a:noFill/>
            </a:ln>
          </p:spPr>
        </p:pic>
        <p:sp>
          <p:nvSpPr>
            <p:cNvPr id="326" name="Google Shape;326;p27"/>
            <p:cNvSpPr txBox="1"/>
            <p:nvPr/>
          </p:nvSpPr>
          <p:spPr>
            <a:xfrm>
              <a:off x="629399" y="5412007"/>
              <a:ext cx="3198734"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strike="noStrike">
                  <a:solidFill>
                    <a:srgbClr val="7F7F7F"/>
                  </a:solidFill>
                  <a:latin typeface="Arial"/>
                  <a:ea typeface="Arial"/>
                  <a:cs typeface="Arial"/>
                  <a:sym typeface="Arial"/>
                </a:rPr>
                <a:t>Taken by Apollo 8 astronaut William Anders:</a:t>
              </a:r>
              <a:endParaRPr/>
            </a:p>
            <a:p>
              <a:pPr indent="0" lvl="0" marL="0" marR="0" rtl="0" algn="l">
                <a:spcBef>
                  <a:spcPts val="0"/>
                </a:spcBef>
                <a:spcAft>
                  <a:spcPts val="0"/>
                </a:spcAft>
                <a:buNone/>
              </a:pPr>
              <a:r>
                <a:t/>
              </a:r>
              <a:endParaRPr b="0" i="0" sz="1200" strike="noStrike">
                <a:solidFill>
                  <a:srgbClr val="7F7F7F"/>
                </a:solidFill>
                <a:latin typeface="Arial"/>
                <a:ea typeface="Arial"/>
                <a:cs typeface="Arial"/>
                <a:sym typeface="Arial"/>
              </a:endParaRPr>
            </a:p>
            <a:p>
              <a:pPr indent="0" lvl="0" marL="0" marR="0" rtl="0" algn="l">
                <a:spcBef>
                  <a:spcPts val="0"/>
                </a:spcBef>
                <a:spcAft>
                  <a:spcPts val="0"/>
                </a:spcAft>
                <a:buNone/>
              </a:pPr>
              <a:r>
                <a:rPr b="0" i="0" lang="en-GB" sz="1200" strike="noStrike">
                  <a:solidFill>
                    <a:srgbClr val="7F7F7F"/>
                  </a:solidFill>
                  <a:latin typeface="Arial"/>
                  <a:ea typeface="Arial"/>
                  <a:cs typeface="Arial"/>
                  <a:sym typeface="Arial"/>
                </a:rPr>
                <a:t>"We set out to explore the moon and instead discovered the Earth”</a:t>
              </a:r>
              <a:endParaRPr/>
            </a:p>
            <a:p>
              <a:pPr indent="0" lvl="0" marL="0" marR="0" rtl="0" algn="l">
                <a:spcBef>
                  <a:spcPts val="0"/>
                </a:spcBef>
                <a:spcAft>
                  <a:spcPts val="0"/>
                </a:spcAft>
                <a:buNone/>
              </a:pPr>
              <a:r>
                <a:t/>
              </a:r>
              <a:endParaRPr b="0" i="0" sz="1200" strike="noStrike">
                <a:solidFill>
                  <a:srgbClr val="7F7F7F"/>
                </a:solidFill>
                <a:latin typeface="Arial"/>
                <a:ea typeface="Arial"/>
                <a:cs typeface="Arial"/>
                <a:sym typeface="Arial"/>
              </a:endParaRPr>
            </a:p>
            <a:p>
              <a:pPr indent="0" lvl="0" marL="0" marR="0" rtl="0" algn="l">
                <a:spcBef>
                  <a:spcPts val="0"/>
                </a:spcBef>
                <a:spcAft>
                  <a:spcPts val="0"/>
                </a:spcAft>
                <a:buNone/>
              </a:pPr>
              <a:r>
                <a:rPr lang="en-GB" sz="1200">
                  <a:solidFill>
                    <a:srgbClr val="7F7F7F"/>
                  </a:solidFill>
                  <a:latin typeface="Arial"/>
                  <a:ea typeface="Arial"/>
                  <a:cs typeface="Arial"/>
                  <a:sym typeface="Arial"/>
                </a:rPr>
                <a:t>https://en.wikipedia.org/wiki/Earthrise</a:t>
              </a:r>
              <a:endParaRPr/>
            </a:p>
          </p:txBody>
        </p:sp>
        <p:cxnSp>
          <p:nvCxnSpPr>
            <p:cNvPr id="327" name="Google Shape;327;p27"/>
            <p:cNvCxnSpPr/>
            <p:nvPr/>
          </p:nvCxnSpPr>
          <p:spPr>
            <a:xfrm>
              <a:off x="8100127" y="4995756"/>
              <a:ext cx="1877353" cy="0"/>
            </a:xfrm>
            <a:prstGeom prst="straightConnector1">
              <a:avLst/>
            </a:prstGeom>
            <a:noFill/>
            <a:ln cap="flat" cmpd="sng" w="2540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grpSp>
    </p:spTree>
  </p:cSld>
  <p:clrMapOvr>
    <a:masterClrMapping/>
  </p:clrMapOvr>
  <mc:AlternateContent>
    <mc:Choice Requires="p14">
      <p:transition p14:dur="250">
        <p:fade/>
      </p:transition>
    </mc:Choice>
    <mc:Fallback>
      <p:transition>
        <p:fade/>
      </p:transition>
    </mc:Fallback>
  </mc:AlternateContent>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333" name="Google Shape;33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334" name="Google Shape;33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35" name="Google Shape;335;p28"/>
          <p:cNvSpPr txBox="1"/>
          <p:nvPr/>
        </p:nvSpPr>
        <p:spPr>
          <a:xfrm>
            <a:off x="9027736" y="5114953"/>
            <a:ext cx="2850222" cy="70784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Stringer M. J., 2023.</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Lecture 6: Enabling Technologies.</a:t>
            </a:r>
            <a:endParaRPr/>
          </a:p>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The Electricity Transition Playbook. Release Version 1.0  [online presentation]. Climate Compatible Growth Programme, Green Grids Initiative</a:t>
            </a:r>
            <a:endParaRPr sz="1800">
              <a:solidFill>
                <a:schemeClr val="dk1"/>
              </a:solidFill>
              <a:latin typeface="Arial"/>
              <a:ea typeface="Arial"/>
              <a:cs typeface="Arial"/>
              <a:sym typeface="Arial"/>
            </a:endParaRPr>
          </a:p>
        </p:txBody>
      </p:sp>
      <p:sp>
        <p:nvSpPr>
          <p:cNvPr id="336" name="Google Shape;336;p28"/>
          <p:cNvSpPr txBox="1"/>
          <p:nvPr/>
        </p:nvSpPr>
        <p:spPr>
          <a:xfrm>
            <a:off x="9266839" y="3300962"/>
            <a:ext cx="237201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lt1"/>
              </a:buClr>
              <a:buSzPts val="900"/>
              <a:buFont typeface="Open Sans"/>
              <a:buNone/>
            </a:pPr>
            <a:r>
              <a:rPr b="1" i="1" lang="en-GB" sz="900">
                <a:solidFill>
                  <a:schemeClr val="lt1"/>
                </a:solidFill>
                <a:latin typeface="Open Sans"/>
                <a:ea typeface="Open Sans"/>
                <a:cs typeface="Open Sans"/>
                <a:sym typeface="Open Sans"/>
              </a:rPr>
              <a:t>Supported by and in collaboration </a:t>
            </a:r>
            <a:br>
              <a:rPr b="1" i="1" lang="en-GB" sz="900">
                <a:solidFill>
                  <a:schemeClr val="lt1"/>
                </a:solidFill>
                <a:latin typeface="Open Sans"/>
                <a:ea typeface="Open Sans"/>
                <a:cs typeface="Open Sans"/>
                <a:sym typeface="Open Sans"/>
              </a:rPr>
            </a:br>
            <a:r>
              <a:rPr b="1" i="1" lang="en-GB" sz="900">
                <a:solidFill>
                  <a:schemeClr val="lt1"/>
                </a:solidFill>
                <a:latin typeface="Open Sans"/>
                <a:ea typeface="Open Sans"/>
                <a:cs typeface="Open Sans"/>
                <a:sym typeface="Open Sans"/>
              </a:rPr>
              <a:t>with CCG and Green Grids Initiative</a:t>
            </a:r>
            <a:endParaRPr sz="1800">
              <a:solidFill>
                <a:schemeClr val="dk1"/>
              </a:solidFill>
              <a:latin typeface="Arial"/>
              <a:ea typeface="Arial"/>
              <a:cs typeface="Arial"/>
              <a:sym typeface="Arial"/>
            </a:endParaRPr>
          </a:p>
        </p:txBody>
      </p:sp>
      <p:sp>
        <p:nvSpPr>
          <p:cNvPr id="337" name="Google Shape;337;p28"/>
          <p:cNvSpPr/>
          <p:nvPr/>
        </p:nvSpPr>
        <p:spPr>
          <a:xfrm>
            <a:off x="8713694" y="107576"/>
            <a:ext cx="3478306" cy="720763"/>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Arial"/>
              <a:buNone/>
            </a:pPr>
            <a:r>
              <a:t/>
            </a:r>
            <a:endParaRPr sz="1800">
              <a:solidFill>
                <a:schemeClr val="lt1"/>
              </a:solidFill>
              <a:latin typeface="Calibri"/>
              <a:ea typeface="Calibri"/>
              <a:cs typeface="Calibri"/>
              <a:sym typeface="Calibri"/>
            </a:endParaRPr>
          </a:p>
        </p:txBody>
      </p:sp>
      <p:sp>
        <p:nvSpPr>
          <p:cNvPr id="338" name="Google Shape;338;p28"/>
          <p:cNvSpPr txBox="1"/>
          <p:nvPr/>
        </p:nvSpPr>
        <p:spPr>
          <a:xfrm>
            <a:off x="9266839" y="4569195"/>
            <a:ext cx="2372017" cy="33851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Consolidated by Martin Stringer from CCG and Green Grids Initiative</a:t>
            </a:r>
            <a:endParaRPr/>
          </a:p>
        </p:txBody>
      </p:sp>
      <p:pic>
        <p:nvPicPr>
          <p:cNvPr id="339" name="Google Shape;339;p28"/>
          <p:cNvPicPr preferRelativeResize="0"/>
          <p:nvPr/>
        </p:nvPicPr>
        <p:blipFill rotWithShape="1">
          <a:blip r:embed="rId4">
            <a:alphaModFix/>
          </a:blip>
          <a:srcRect b="0" l="0" r="0" t="0"/>
          <a:stretch/>
        </p:blipFill>
        <p:spPr>
          <a:xfrm>
            <a:off x="9500089" y="3810192"/>
            <a:ext cx="1939850" cy="6149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Graphical user interface, text" id="344" name="Google Shape;344;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5" name="Google Shape;345;p29"/>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2"/>
                </a:solidFill>
                <a:latin typeface="Arial"/>
                <a:ea typeface="Arial"/>
                <a:cs typeface="Arial"/>
                <a:sym typeface="Arial"/>
              </a:rPr>
              <a:t>This document was updated on </a:t>
            </a:r>
            <a:r>
              <a:rPr b="1" lang="en-GB" sz="2400">
                <a:solidFill>
                  <a:schemeClr val="accent2"/>
                </a:solidFill>
              </a:rPr>
              <a:t>1</a:t>
            </a:r>
            <a:r>
              <a:rPr b="1" lang="en-GB" sz="2400">
                <a:solidFill>
                  <a:schemeClr val="accent2"/>
                </a:solidFill>
                <a:latin typeface="Arial"/>
                <a:ea typeface="Arial"/>
                <a:cs typeface="Arial"/>
                <a:sym typeface="Arial"/>
              </a:rPr>
              <a:t>1.1</a:t>
            </a:r>
            <a:r>
              <a:rPr b="1" lang="en-GB" sz="2400">
                <a:solidFill>
                  <a:schemeClr val="accent2"/>
                </a:solidFill>
              </a:rPr>
              <a:t>0</a:t>
            </a:r>
            <a:r>
              <a:rPr b="1" lang="en-GB" sz="2400">
                <a:solidFill>
                  <a:schemeClr val="accent2"/>
                </a:solidFill>
                <a:latin typeface="Arial"/>
                <a:ea typeface="Arial"/>
                <a:cs typeface="Arial"/>
                <a:sym typeface="Arial"/>
              </a:rPr>
              <a:t>.20</a:t>
            </a:r>
            <a:r>
              <a:rPr b="1" lang="en-GB" sz="2400">
                <a:solidFill>
                  <a:schemeClr val="accent2"/>
                </a:solidFill>
              </a:rPr>
              <a:t>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nvSpPr>
        <p:spPr>
          <a:xfrm>
            <a:off x="639248" y="3040042"/>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b="0" i="0" lang="en-GB" sz="2000" u="none" cap="none" strike="noStrike">
                <a:solidFill>
                  <a:srgbClr val="FFFFFF"/>
                </a:solidFill>
                <a:latin typeface="Trebuchet MS"/>
                <a:ea typeface="Trebuchet MS"/>
                <a:cs typeface="Trebuchet MS"/>
                <a:sym typeface="Trebuchet MS"/>
              </a:rPr>
              <a:t>Enabling technologies</a:t>
            </a:r>
            <a:endParaRPr b="0" i="0" sz="1800" u="none" cap="none" strike="noStrike">
              <a:solidFill>
                <a:srgbClr val="242424"/>
              </a:solidFill>
              <a:latin typeface="Arial"/>
              <a:ea typeface="Arial"/>
              <a:cs typeface="Arial"/>
              <a:sym typeface="Arial"/>
            </a:endParaRPr>
          </a:p>
        </p:txBody>
      </p:sp>
      <p:sp>
        <p:nvSpPr>
          <p:cNvPr id="72" name="Google Shape;72;p3"/>
          <p:cNvSpPr txBox="1"/>
          <p:nvPr>
            <p:ph type="title"/>
          </p:nvPr>
        </p:nvSpPr>
        <p:spPr>
          <a:xfrm>
            <a:off x="630000" y="3826800"/>
            <a:ext cx="10936800" cy="20412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400"/>
              <a:buFont typeface="Trebuchet MS"/>
              <a:buNone/>
            </a:pPr>
            <a:r>
              <a:rPr lang="en-GB"/>
              <a:t>Technologies</a:t>
            </a:r>
            <a:endParaRPr/>
          </a:p>
        </p:txBody>
      </p:sp>
      <p:sp>
        <p:nvSpPr>
          <p:cNvPr id="73" name="Google Shape;73;p3"/>
          <p:cNvSpPr txBox="1"/>
          <p:nvPr/>
        </p:nvSpPr>
        <p:spPr>
          <a:xfrm>
            <a:off x="625200" y="4298700"/>
            <a:ext cx="7180500" cy="5487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FFFFFF"/>
              </a:buClr>
              <a:buSzPts val="2000"/>
              <a:buFont typeface="Trebuchet MS"/>
              <a:buNone/>
            </a:pPr>
            <a:r>
              <a:rPr lang="en-GB" sz="2000">
                <a:solidFill>
                  <a:srgbClr val="FFFFFF"/>
                </a:solidFill>
                <a:latin typeface="Trebuchet MS"/>
                <a:ea typeface="Trebuchet MS"/>
                <a:cs typeface="Trebuchet MS"/>
                <a:sym typeface="Trebuchet MS"/>
              </a:rPr>
              <a:t>that can e</a:t>
            </a:r>
            <a:r>
              <a:rPr b="0" i="0" lang="en-GB" sz="2000" u="none" cap="none" strike="noStrike">
                <a:solidFill>
                  <a:srgbClr val="FFFFFF"/>
                </a:solidFill>
                <a:latin typeface="Trebuchet MS"/>
                <a:ea typeface="Trebuchet MS"/>
                <a:cs typeface="Trebuchet MS"/>
                <a:sym typeface="Trebuchet MS"/>
              </a:rPr>
              <a:t>nable the energy transition</a:t>
            </a:r>
            <a:endParaRPr b="0" i="0" sz="1800" u="none" cap="none" strike="noStrike">
              <a:solidFill>
                <a:srgbClr val="242424"/>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4"/>
          <p:cNvPicPr preferRelativeResize="0"/>
          <p:nvPr/>
        </p:nvPicPr>
        <p:blipFill rotWithShape="1">
          <a:blip r:embed="rId3">
            <a:alphaModFix/>
          </a:blip>
          <a:srcRect b="0" l="0" r="0" t="0"/>
          <a:stretch/>
        </p:blipFill>
        <p:spPr>
          <a:xfrm>
            <a:off x="628800" y="1137115"/>
            <a:ext cx="8078339" cy="5605272"/>
          </a:xfrm>
          <a:prstGeom prst="rect">
            <a:avLst/>
          </a:prstGeom>
          <a:noFill/>
          <a:ln>
            <a:noFill/>
          </a:ln>
        </p:spPr>
      </p:pic>
      <p:sp>
        <p:nvSpPr>
          <p:cNvPr id="80" name="Google Shape;80;p4"/>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Technology example: Electric vehicles</a:t>
            </a:r>
            <a:endParaRPr/>
          </a:p>
        </p:txBody>
      </p:sp>
      <p:sp>
        <p:nvSpPr>
          <p:cNvPr id="81" name="Google Shape;81;p4"/>
          <p:cNvSpPr txBox="1"/>
          <p:nvPr>
            <p:ph idx="1" type="body"/>
          </p:nvPr>
        </p:nvSpPr>
        <p:spPr>
          <a:xfrm>
            <a:off x="8733296" y="2217832"/>
            <a:ext cx="2829904" cy="785672"/>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300"/>
              </a:spcAft>
              <a:buSzPts val="1000"/>
              <a:buNone/>
            </a:pPr>
            <a:r>
              <a:rPr b="1" lang="en-GB" sz="1000" u="sng"/>
              <a:t>N.B</a:t>
            </a:r>
            <a:r>
              <a:rPr lang="en-GB" sz="1000"/>
              <a:t>. This map just shows one particular kind of legislation that may drive change. Many countries have different kinds of zero-emission vehicle targets.</a:t>
            </a:r>
            <a:endParaRPr/>
          </a:p>
        </p:txBody>
      </p:sp>
      <p:sp>
        <p:nvSpPr>
          <p:cNvPr id="82" name="Google Shape;82;p4"/>
          <p:cNvSpPr txBox="1"/>
          <p:nvPr/>
        </p:nvSpPr>
        <p:spPr>
          <a:xfrm>
            <a:off x="8707139" y="4939620"/>
            <a:ext cx="3390268"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000" u="sng" strike="noStrike">
                <a:solidFill>
                  <a:srgbClr val="1C1C1C"/>
                </a:solidFill>
                <a:latin typeface="Arial"/>
                <a:ea typeface="Arial"/>
                <a:cs typeface="Arial"/>
                <a:sym typeface="Arial"/>
              </a:rPr>
              <a:t>Graphic</a:t>
            </a:r>
            <a:r>
              <a:rPr b="0" i="0" lang="en-GB" sz="1000" u="none" strike="noStrike">
                <a:solidFill>
                  <a:srgbClr val="1C1C1C"/>
                </a:solidFill>
                <a:latin typeface="Arial"/>
                <a:ea typeface="Arial"/>
                <a:cs typeface="Arial"/>
                <a:sym typeface="Arial"/>
              </a:rPr>
              <a:t>:</a:t>
            </a:r>
            <a:endParaRPr/>
          </a:p>
          <a:p>
            <a:pPr indent="0" lvl="0" marL="0" marR="0" rtl="0" algn="l">
              <a:spcBef>
                <a:spcPts val="0"/>
              </a:spcBef>
              <a:spcAft>
                <a:spcPts val="0"/>
              </a:spcAft>
              <a:buNone/>
            </a:pPr>
            <a:r>
              <a:rPr b="0" i="0" lang="en-GB" sz="1000" u="none" strike="noStrike">
                <a:solidFill>
                  <a:srgbClr val="1C1C1C"/>
                </a:solidFill>
                <a:latin typeface="Arial"/>
                <a:ea typeface="Arial"/>
                <a:cs typeface="Arial"/>
                <a:sym typeface="Arial"/>
              </a:rPr>
              <a:t>The Zero Emission Vehicles Transition Council</a:t>
            </a:r>
            <a:endParaRPr/>
          </a:p>
          <a:p>
            <a:pPr indent="0" lvl="0" marL="0" marR="0" rtl="0" algn="l">
              <a:spcBef>
                <a:spcPts val="0"/>
              </a:spcBef>
              <a:spcAft>
                <a:spcPts val="0"/>
              </a:spcAft>
              <a:buNone/>
            </a:pPr>
            <a:r>
              <a:rPr lang="en-GB" sz="1000" u="sng">
                <a:solidFill>
                  <a:schemeClr val="dk1"/>
                </a:solidFill>
                <a:latin typeface="Arial"/>
                <a:ea typeface="Arial"/>
                <a:cs typeface="Arial"/>
                <a:sym typeface="Arial"/>
                <a:hlinkClick r:id="rId4">
                  <a:extLst>
                    <a:ext uri="{A12FA001-AC4F-418D-AE19-62706E023703}">
                      <ahyp:hlinkClr val="tx"/>
                    </a:ext>
                  </a:extLst>
                </a:hlinkClick>
              </a:rPr>
              <a:t>https://zevtc.org/tracking-progress/light-duty-vehicle-map</a:t>
            </a:r>
            <a:endParaRPr sz="1000">
              <a:solidFill>
                <a:schemeClr val="dk1"/>
              </a:solidFill>
              <a:latin typeface="Arial"/>
              <a:ea typeface="Arial"/>
              <a:cs typeface="Arial"/>
              <a:sym typeface="Arial"/>
            </a:endParaRPr>
          </a:p>
        </p:txBody>
      </p:sp>
      <p:sp>
        <p:nvSpPr>
          <p:cNvPr id="83" name="Google Shape;83;p4"/>
          <p:cNvSpPr txBox="1"/>
          <p:nvPr/>
        </p:nvSpPr>
        <p:spPr>
          <a:xfrm>
            <a:off x="8636741" y="2992723"/>
            <a:ext cx="3136993" cy="400110"/>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1000"/>
              <a:buFont typeface="Arial"/>
              <a:buNone/>
            </a:pPr>
            <a:r>
              <a:rPr lang="en-GB" sz="1000" u="sng">
                <a:solidFill>
                  <a:schemeClr val="dk1"/>
                </a:solidFill>
                <a:latin typeface="Arial"/>
                <a:ea typeface="Arial"/>
                <a:cs typeface="Arial"/>
                <a:sym typeface="Arial"/>
                <a:hlinkClick r:id="rId5">
                  <a:extLst>
                    <a:ext uri="{A12FA001-AC4F-418D-AE19-62706E023703}">
                      <ahyp:hlinkClr val="tx"/>
                    </a:ext>
                  </a:extLst>
                </a:hlinkClick>
              </a:rPr>
              <a:t>https://www.iea.org/data-and-statistics/data-product/global-ev-outlook-2023 - global-ev-policies</a:t>
            </a:r>
            <a:endParaRPr sz="1000">
              <a:solidFill>
                <a:schemeClr val="dk1"/>
              </a:solidFill>
              <a:latin typeface="Arial"/>
              <a:ea typeface="Arial"/>
              <a:cs typeface="Arial"/>
              <a:sym typeface="Arial"/>
            </a:endParaRPr>
          </a:p>
        </p:txBody>
      </p:sp>
    </p:spTree>
  </p:cSld>
  <p:clrMapOvr>
    <a:masterClrMapping/>
  </p:clrMapOvr>
  <mc:AlternateContent>
    <mc:Choice Requires="p14">
      <p:transition p14:dur="250">
        <p:fade/>
      </p:transition>
    </mc:Choice>
    <mc:Fallback>
      <p:transition>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5"/>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Technology example: Electric vehicles</a:t>
            </a:r>
            <a:endParaRPr/>
          </a:p>
        </p:txBody>
      </p:sp>
      <p:sp>
        <p:nvSpPr>
          <p:cNvPr id="90" name="Google Shape;90;p5"/>
          <p:cNvSpPr txBox="1"/>
          <p:nvPr>
            <p:ph idx="1" type="body"/>
          </p:nvPr>
        </p:nvSpPr>
        <p:spPr>
          <a:xfrm>
            <a:off x="629399" y="1252728"/>
            <a:ext cx="10933801" cy="4922031"/>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0"/>
              </a:spcAft>
              <a:buSzPts val="2000"/>
              <a:buNone/>
            </a:pPr>
            <a:r>
              <a:rPr lang="en-GB"/>
              <a:t>COP26 declaration signed by 39 countries:</a:t>
            </a:r>
            <a:endParaRPr/>
          </a:p>
          <a:p>
            <a:pPr indent="0" lvl="0" marL="101600" rtl="0" algn="l">
              <a:lnSpc>
                <a:spcPct val="110000"/>
              </a:lnSpc>
              <a:spcBef>
                <a:spcPts val="600"/>
              </a:spcBef>
              <a:spcAft>
                <a:spcPts val="0"/>
              </a:spcAft>
              <a:buSzPts val="2000"/>
              <a:buNone/>
            </a:pPr>
            <a:r>
              <a:rPr lang="en-GB" sz="1600">
                <a:solidFill>
                  <a:srgbClr val="919191"/>
                </a:solidFill>
              </a:rPr>
              <a:t>https://acceleratingtozero.org/the-declaration/</a:t>
            </a:r>
            <a:endParaRPr/>
          </a:p>
          <a:p>
            <a:pPr indent="0" lvl="0" marL="101600" rtl="0" algn="l">
              <a:lnSpc>
                <a:spcPct val="110000"/>
              </a:lnSpc>
              <a:spcBef>
                <a:spcPts val="600"/>
              </a:spcBef>
              <a:spcAft>
                <a:spcPts val="0"/>
              </a:spcAft>
              <a:buSzPts val="2000"/>
              <a:buNone/>
            </a:pPr>
            <a:r>
              <a:t/>
            </a:r>
            <a:endParaRPr/>
          </a:p>
          <a:p>
            <a:pPr indent="0" lvl="0" marL="101600" rtl="0" algn="l">
              <a:lnSpc>
                <a:spcPct val="110000"/>
              </a:lnSpc>
              <a:spcBef>
                <a:spcPts val="600"/>
              </a:spcBef>
              <a:spcAft>
                <a:spcPts val="300"/>
              </a:spcAft>
              <a:buSzPts val="2000"/>
              <a:buNone/>
            </a:pPr>
            <a:r>
              <a:rPr lang="en-GB"/>
              <a:t>	“</a:t>
            </a:r>
            <a:r>
              <a:rPr b="0" i="0" lang="en-GB" u="none" strike="noStrike">
                <a:solidFill>
                  <a:srgbClr val="595959"/>
                </a:solidFill>
                <a:latin typeface="Montserrat"/>
                <a:ea typeface="Montserrat"/>
                <a:cs typeface="Montserrat"/>
                <a:sym typeface="Montserrat"/>
              </a:rPr>
              <a:t>Together, we will work towards all sales of new cars and vans being zero 	emission globally by 2040, and by no later than 2035 in leading markets.”</a:t>
            </a:r>
            <a:endParaRPr/>
          </a:p>
        </p:txBody>
      </p:sp>
      <p:pic>
        <p:nvPicPr>
          <p:cNvPr id="91" name="Google Shape;91;p5"/>
          <p:cNvPicPr preferRelativeResize="0"/>
          <p:nvPr/>
        </p:nvPicPr>
        <p:blipFill rotWithShape="1">
          <a:blip r:embed="rId3">
            <a:alphaModFix/>
          </a:blip>
          <a:srcRect b="0" l="0" r="0" t="0"/>
          <a:stretch/>
        </p:blipFill>
        <p:spPr>
          <a:xfrm>
            <a:off x="4283235" y="3661059"/>
            <a:ext cx="3625529" cy="25137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6"/>
          <p:cNvPicPr preferRelativeResize="0"/>
          <p:nvPr/>
        </p:nvPicPr>
        <p:blipFill rotWithShape="1">
          <a:blip r:embed="rId3">
            <a:alphaModFix/>
          </a:blip>
          <a:srcRect b="0" l="0" r="0" t="0"/>
          <a:stretch/>
        </p:blipFill>
        <p:spPr>
          <a:xfrm>
            <a:off x="282564" y="1234966"/>
            <a:ext cx="11625553" cy="5418082"/>
          </a:xfrm>
          <a:prstGeom prst="rect">
            <a:avLst/>
          </a:prstGeom>
          <a:noFill/>
          <a:ln>
            <a:noFill/>
          </a:ln>
        </p:spPr>
      </p:pic>
      <p:sp>
        <p:nvSpPr>
          <p:cNvPr id="98" name="Google Shape;98;p6"/>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Technology example: Electric vehicles</a:t>
            </a:r>
            <a:endParaRPr/>
          </a:p>
        </p:txBody>
      </p:sp>
      <p:sp>
        <p:nvSpPr>
          <p:cNvPr id="99" name="Google Shape;99;p6"/>
          <p:cNvSpPr txBox="1"/>
          <p:nvPr>
            <p:ph idx="1" type="body"/>
          </p:nvPr>
        </p:nvSpPr>
        <p:spPr>
          <a:xfrm>
            <a:off x="4440009" y="3640205"/>
            <a:ext cx="3017691" cy="607603"/>
          </a:xfrm>
          <a:prstGeom prst="rect">
            <a:avLst/>
          </a:prstGeom>
          <a:noFill/>
          <a:ln>
            <a:noFill/>
          </a:ln>
        </p:spPr>
        <p:txBody>
          <a:bodyPr anchorCtr="0" anchor="t" bIns="0" lIns="0" spcFirstLastPara="1" rIns="0" wrap="square" tIns="0">
            <a:noAutofit/>
          </a:bodyPr>
          <a:lstStyle/>
          <a:p>
            <a:pPr indent="0" lvl="0" marL="101600" rtl="0" algn="l">
              <a:lnSpc>
                <a:spcPct val="110000"/>
              </a:lnSpc>
              <a:spcBef>
                <a:spcPts val="300"/>
              </a:spcBef>
              <a:spcAft>
                <a:spcPts val="300"/>
              </a:spcAft>
              <a:buSzPts val="2000"/>
              <a:buNone/>
            </a:pPr>
            <a:r>
              <a:rPr lang="en-GB"/>
              <a:t>Worldwide  share = 14%</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7"/>
          <p:cNvPicPr preferRelativeResize="0"/>
          <p:nvPr/>
        </p:nvPicPr>
        <p:blipFill rotWithShape="1">
          <a:blip r:embed="rId3">
            <a:alphaModFix/>
          </a:blip>
          <a:srcRect b="0" l="0" r="0" t="0"/>
          <a:stretch/>
        </p:blipFill>
        <p:spPr>
          <a:xfrm>
            <a:off x="282565" y="1234966"/>
            <a:ext cx="11625551" cy="5418081"/>
          </a:xfrm>
          <a:prstGeom prst="rect">
            <a:avLst/>
          </a:prstGeom>
          <a:noFill/>
          <a:ln>
            <a:noFill/>
          </a:ln>
        </p:spPr>
      </p:pic>
      <p:sp>
        <p:nvSpPr>
          <p:cNvPr id="106" name="Google Shape;106;p7"/>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Technology example: Electric vehicles</a:t>
            </a:r>
            <a:endParaRPr/>
          </a:p>
        </p:txBody>
      </p:sp>
    </p:spTree>
  </p:cSld>
  <p:clrMapOvr>
    <a:masterClrMapping/>
  </p:clrMapOvr>
  <mc:AlternateContent>
    <mc:Choice Requires="p14">
      <p:transition p14:dur="250">
        <p:fade/>
      </p:transition>
    </mc:Choice>
    <mc:Fallback>
      <p:transition>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8"/>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Technology example: Electric vehicles</a:t>
            </a:r>
            <a:endParaRPr/>
          </a:p>
        </p:txBody>
      </p:sp>
      <p:pic>
        <p:nvPicPr>
          <p:cNvPr descr="A map of the world with different shades of orange&#10;&#10;Description automatically generated" id="113" name="Google Shape;113;p8"/>
          <p:cNvPicPr preferRelativeResize="0"/>
          <p:nvPr/>
        </p:nvPicPr>
        <p:blipFill rotWithShape="1">
          <a:blip r:embed="rId3">
            <a:alphaModFix/>
          </a:blip>
          <a:srcRect b="0" l="0" r="0" t="0"/>
          <a:stretch/>
        </p:blipFill>
        <p:spPr>
          <a:xfrm>
            <a:off x="629399" y="1157802"/>
            <a:ext cx="8103895" cy="5486400"/>
          </a:xfrm>
          <a:prstGeom prst="rect">
            <a:avLst/>
          </a:prstGeom>
          <a:noFill/>
          <a:ln>
            <a:noFill/>
          </a:ln>
        </p:spPr>
      </p:pic>
    </p:spTree>
  </p:cSld>
  <p:clrMapOvr>
    <a:masterClrMapping/>
  </p:clrMapOvr>
  <mc:AlternateContent>
    <mc:Choice Requires="p14">
      <p:transition p14:dur="250">
        <p:fade/>
      </p:transition>
    </mc:Choice>
    <mc:Fallback>
      <p:transition>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9"/>
          <p:cNvSpPr txBox="1"/>
          <p:nvPr>
            <p:ph type="title"/>
          </p:nvPr>
        </p:nvSpPr>
        <p:spPr>
          <a:xfrm>
            <a:off x="629400" y="476496"/>
            <a:ext cx="8103896" cy="443198"/>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Clr>
                <a:schemeClr val="dk2"/>
              </a:buClr>
              <a:buSzPts val="3400"/>
              <a:buFont typeface="Trebuchet MS"/>
              <a:buNone/>
            </a:pPr>
            <a:r>
              <a:rPr lang="en-GB"/>
              <a:t>Technology example: Electric vehicles</a:t>
            </a:r>
            <a:endParaRPr/>
          </a:p>
        </p:txBody>
      </p:sp>
      <p:grpSp>
        <p:nvGrpSpPr>
          <p:cNvPr id="120" name="Google Shape;120;p9"/>
          <p:cNvGrpSpPr/>
          <p:nvPr/>
        </p:nvGrpSpPr>
        <p:grpSpPr>
          <a:xfrm>
            <a:off x="683100" y="1298385"/>
            <a:ext cx="4989501" cy="5314036"/>
            <a:chOff x="550601" y="1184389"/>
            <a:chExt cx="4989501" cy="5314036"/>
          </a:xfrm>
        </p:grpSpPr>
        <p:pic>
          <p:nvPicPr>
            <p:cNvPr descr="A screenshot of a car&#10;&#10;Description automatically generated" id="121" name="Google Shape;121;p9"/>
            <p:cNvPicPr preferRelativeResize="0"/>
            <p:nvPr/>
          </p:nvPicPr>
          <p:blipFill rotWithShape="1">
            <a:blip r:embed="rId3">
              <a:alphaModFix/>
            </a:blip>
            <a:srcRect b="0" l="0" r="0" t="0"/>
            <a:stretch/>
          </p:blipFill>
          <p:spPr>
            <a:xfrm>
              <a:off x="550601" y="2055582"/>
              <a:ext cx="4989501" cy="4067979"/>
            </a:xfrm>
            <a:prstGeom prst="rect">
              <a:avLst/>
            </a:prstGeom>
            <a:noFill/>
            <a:ln>
              <a:noFill/>
            </a:ln>
          </p:spPr>
        </p:pic>
        <p:pic>
          <p:nvPicPr>
            <p:cNvPr descr="A blue and white logo&#10;&#10;Description automatically generated" id="122" name="Google Shape;122;p9"/>
            <p:cNvPicPr preferRelativeResize="0"/>
            <p:nvPr/>
          </p:nvPicPr>
          <p:blipFill rotWithShape="1">
            <a:blip r:embed="rId4">
              <a:alphaModFix/>
            </a:blip>
            <a:srcRect b="0" l="0" r="0" t="0"/>
            <a:stretch/>
          </p:blipFill>
          <p:spPr>
            <a:xfrm>
              <a:off x="550601" y="1184389"/>
              <a:ext cx="4989501" cy="877551"/>
            </a:xfrm>
            <a:prstGeom prst="rect">
              <a:avLst/>
            </a:prstGeom>
            <a:noFill/>
            <a:ln>
              <a:noFill/>
            </a:ln>
          </p:spPr>
        </p:pic>
        <p:pic>
          <p:nvPicPr>
            <p:cNvPr id="123" name="Google Shape;123;p9"/>
            <p:cNvPicPr preferRelativeResize="0"/>
            <p:nvPr/>
          </p:nvPicPr>
          <p:blipFill rotWithShape="1">
            <a:blip r:embed="rId5">
              <a:alphaModFix/>
            </a:blip>
            <a:srcRect b="0" l="0" r="0" t="0"/>
            <a:stretch/>
          </p:blipFill>
          <p:spPr>
            <a:xfrm>
              <a:off x="680427" y="6041059"/>
              <a:ext cx="4856400" cy="457366"/>
            </a:xfrm>
            <a:prstGeom prst="rect">
              <a:avLst/>
            </a:prstGeom>
            <a:noFill/>
            <a:ln>
              <a:noFill/>
            </a:ln>
          </p:spPr>
        </p:pic>
      </p:grpSp>
      <p:sp>
        <p:nvSpPr>
          <p:cNvPr id="124" name="Google Shape;124;p9"/>
          <p:cNvSpPr txBox="1"/>
          <p:nvPr/>
        </p:nvSpPr>
        <p:spPr>
          <a:xfrm>
            <a:off x="6778278" y="4264893"/>
            <a:ext cx="3757494" cy="646331"/>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Initial cost of gasoline cars is typically still lower</a:t>
            </a:r>
            <a:endParaRPr/>
          </a:p>
        </p:txBody>
      </p:sp>
      <p:cxnSp>
        <p:nvCxnSpPr>
          <p:cNvPr id="125" name="Google Shape;125;p9"/>
          <p:cNvCxnSpPr/>
          <p:nvPr/>
        </p:nvCxnSpPr>
        <p:spPr>
          <a:xfrm rot="10800000">
            <a:off x="5617949" y="4624769"/>
            <a:ext cx="1139198" cy="0"/>
          </a:xfrm>
          <a:prstGeom prst="straightConnector1">
            <a:avLst/>
          </a:prstGeom>
          <a:noFill/>
          <a:ln cap="flat" cmpd="sng" w="25400">
            <a:solidFill>
              <a:schemeClr val="accent6"/>
            </a:solidFill>
            <a:prstDash val="solid"/>
            <a:round/>
            <a:headEnd len="sm" w="sm" type="none"/>
            <a:tailEnd len="lg" w="lg" type="triangle"/>
          </a:ln>
          <a:effectLst>
            <a:outerShdw blurRad="40000" rotWithShape="0" dir="5400000" dist="20000">
              <a:srgbClr val="000000">
                <a:alpha val="37647"/>
              </a:srgbClr>
            </a:outerShdw>
          </a:effectLst>
        </p:spPr>
      </p:cxnSp>
      <p:sp>
        <p:nvSpPr>
          <p:cNvPr id="126" name="Google Shape;126;p9"/>
          <p:cNvSpPr txBox="1"/>
          <p:nvPr/>
        </p:nvSpPr>
        <p:spPr>
          <a:xfrm>
            <a:off x="6778277" y="5066746"/>
            <a:ext cx="3177331" cy="646331"/>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But energy consumption can be over </a:t>
            </a:r>
            <a:r>
              <a:rPr b="1" lang="en-GB" sz="1800">
                <a:solidFill>
                  <a:schemeClr val="dk1"/>
                </a:solidFill>
                <a:latin typeface="Arial"/>
                <a:ea typeface="Arial"/>
                <a:cs typeface="Arial"/>
                <a:sym typeface="Arial"/>
              </a:rPr>
              <a:t>3 times higher</a:t>
            </a:r>
            <a:r>
              <a:rPr lang="en-GB" sz="1800">
                <a:solidFill>
                  <a:schemeClr val="dk1"/>
                </a:solidFill>
                <a:latin typeface="Arial"/>
                <a:ea typeface="Arial"/>
                <a:cs typeface="Arial"/>
                <a:sym typeface="Arial"/>
              </a:rPr>
              <a:t>.</a:t>
            </a:r>
            <a:endParaRPr/>
          </a:p>
        </p:txBody>
      </p:sp>
      <p:cxnSp>
        <p:nvCxnSpPr>
          <p:cNvPr id="127" name="Google Shape;127;p9"/>
          <p:cNvCxnSpPr/>
          <p:nvPr/>
        </p:nvCxnSpPr>
        <p:spPr>
          <a:xfrm rot="10800000">
            <a:off x="5596819" y="5389912"/>
            <a:ext cx="1160328" cy="0"/>
          </a:xfrm>
          <a:prstGeom prst="straightConnector1">
            <a:avLst/>
          </a:prstGeom>
          <a:noFill/>
          <a:ln cap="flat" cmpd="sng" w="25400">
            <a:solidFill>
              <a:schemeClr val="accent6"/>
            </a:solidFill>
            <a:prstDash val="solid"/>
            <a:round/>
            <a:headEnd len="sm" w="sm" type="none"/>
            <a:tailEnd len="lg" w="lg" type="triangle"/>
          </a:ln>
          <a:effectLst>
            <a:outerShdw blurRad="40000" rotWithShape="0" dir="5400000" dist="20000">
              <a:srgbClr val="000000">
                <a:alpha val="37647"/>
              </a:srgbClr>
            </a:outerShdw>
          </a:effectLst>
        </p:spPr>
      </p:cxnSp>
      <p:sp>
        <p:nvSpPr>
          <p:cNvPr id="128" name="Google Shape;128;p9"/>
          <p:cNvSpPr/>
          <p:nvPr/>
        </p:nvSpPr>
        <p:spPr>
          <a:xfrm>
            <a:off x="2503996" y="4479299"/>
            <a:ext cx="3092823" cy="294406"/>
          </a:xfrm>
          <a:prstGeom prst="roundRect">
            <a:avLst>
              <a:gd fmla="val 16667" name="adj"/>
            </a:avLst>
          </a:prstGeom>
          <a:no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9" name="Google Shape;129;p9"/>
          <p:cNvCxnSpPr/>
          <p:nvPr/>
        </p:nvCxnSpPr>
        <p:spPr>
          <a:xfrm rot="10800000">
            <a:off x="5596819" y="6246404"/>
            <a:ext cx="1160328" cy="0"/>
          </a:xfrm>
          <a:prstGeom prst="straightConnector1">
            <a:avLst/>
          </a:prstGeom>
          <a:noFill/>
          <a:ln cap="flat" cmpd="sng" w="25400">
            <a:solidFill>
              <a:schemeClr val="accent6"/>
            </a:solidFill>
            <a:prstDash val="solid"/>
            <a:round/>
            <a:headEnd len="sm" w="sm" type="none"/>
            <a:tailEnd len="lg" w="lg" type="triangle"/>
          </a:ln>
          <a:effectLst>
            <a:outerShdw blurRad="40000" rotWithShape="0" dir="5400000" dist="20000">
              <a:srgbClr val="000000">
                <a:alpha val="37647"/>
              </a:srgbClr>
            </a:outerShdw>
          </a:effectLst>
        </p:spPr>
      </p:cxnSp>
      <p:sp>
        <p:nvSpPr>
          <p:cNvPr id="130" name="Google Shape;130;p9"/>
          <p:cNvSpPr txBox="1"/>
          <p:nvPr/>
        </p:nvSpPr>
        <p:spPr>
          <a:xfrm>
            <a:off x="6778277" y="5923238"/>
            <a:ext cx="3177331" cy="646331"/>
          </a:xfrm>
          <a:prstGeom prst="rect">
            <a:avLst/>
          </a:prstGeom>
          <a:noFill/>
          <a:ln>
            <a:noFill/>
          </a:ln>
        </p:spPr>
        <p:txBody>
          <a:bodyPr anchorCtr="0" anchor="t" bIns="45700" lIns="91425" spcFirstLastPara="1" rIns="91425" wrap="square" tIns="45700">
            <a:spAutoFit/>
          </a:bodyPr>
          <a:lstStyle/>
          <a:p>
            <a:pPr indent="0" lvl="0" marL="101600" marR="0" rtl="0" algn="l">
              <a:spcBef>
                <a:spcPts val="0"/>
              </a:spcBef>
              <a:spcAft>
                <a:spcPts val="0"/>
              </a:spcAft>
              <a:buClr>
                <a:schemeClr val="dk1"/>
              </a:buClr>
              <a:buSzPts val="1800"/>
              <a:buFont typeface="Arial"/>
              <a:buNone/>
            </a:pPr>
            <a:r>
              <a:rPr lang="en-GB" sz="1800">
                <a:solidFill>
                  <a:schemeClr val="dk1"/>
                </a:solidFill>
                <a:latin typeface="Arial"/>
                <a:ea typeface="Arial"/>
                <a:cs typeface="Arial"/>
                <a:sym typeface="Arial"/>
              </a:rPr>
              <a:t>And running costs over $1000 more each year.</a:t>
            </a:r>
            <a:endParaRPr/>
          </a:p>
        </p:txBody>
      </p:sp>
    </p:spTree>
  </p:cSld>
  <p:clrMapOvr>
    <a:masterClrMapping/>
  </p:clrMapOvr>
  <mc:AlternateContent>
    <mc:Choice Requires="p14">
      <p:transition p14:dur="250">
        <p:fade/>
      </p:transition>
    </mc:Choice>
    <mc:Fallback>
      <p:transition>
        <p:fade/>
      </p:transition>
    </mc:Fallback>
  </mc:AlternateContent>
</p:sld>
</file>

<file path=ppt/theme/theme1.xml><?xml version="1.0" encoding="utf-8"?>
<a:theme xmlns:a="http://schemas.openxmlformats.org/drawingml/2006/main" xmlns:r="http://schemas.openxmlformats.org/officeDocument/2006/relationships"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2023-03-02T11:39:23Z</dcterms:created>
  <dc:creator>George, Megan (BEIS)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