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Helvetica Neue"/>
      <p:regular r:id="rId29"/>
      <p:bold r:id="rId30"/>
      <p:italic r:id="rId31"/>
      <p:boldItalic r:id="rId32"/>
    </p:embeddedFont>
    <p:embeddedFont>
      <p:font typeface="Open Sans ExtraBold"/>
      <p:bold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pos="5496">
          <p15:clr>
            <a:srgbClr val="A4A3A4"/>
          </p15:clr>
        </p15:guide>
        <p15:guide id="3" orient="horz" pos="754">
          <p15:clr>
            <a:srgbClr val="A4A3A4"/>
          </p15:clr>
        </p15:guide>
      </p15:sldGuideLst>
    </p:ext>
    <p:ext uri="GoogleSlidesCustomDataVersion2">
      <go:slidesCustomData xmlns:go="http://customooxmlschemas.google.com/" r:id="rId39" roundtripDataSignature="AMtx7mh8hvXaBqaQIty2IxpUQNj4F3gI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5496"/>
        <p:guide pos="75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6.xml"/><Relationship Id="rId33" Type="http://schemas.openxmlformats.org/officeDocument/2006/relationships/font" Target="fonts/OpenSansExtraBold-bold.fntdata"/><Relationship Id="rId10" Type="http://schemas.openxmlformats.org/officeDocument/2006/relationships/slide" Target="slides/slide5.xml"/><Relationship Id="rId32" Type="http://schemas.openxmlformats.org/officeDocument/2006/relationships/font" Target="fonts/HelveticaNeue-boldItalic.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penSansExtraBold-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Policymakers also influence the modelling process at different stages including:</a:t>
            </a:r>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Funding and commissioning studies: Politicians may commission studies or provide funding to researchers to examine specific energy policy questions. By doing so, they can influence the research questions and assumptions used in the modelling.</a:t>
            </a:r>
            <a:endParaRPr/>
          </a:p>
          <a:p>
            <a:pPr indent="0" lvl="0" marL="0" rtl="0" algn="l">
              <a:spcBef>
                <a:spcPts val="0"/>
              </a:spcBef>
              <a:spcAft>
                <a:spcPts val="0"/>
              </a:spcAft>
              <a:buClr>
                <a:srgbClr val="960B22"/>
              </a:buClr>
              <a:buSzPts val="1200"/>
              <a:buFont typeface="Calibri"/>
              <a:buNone/>
            </a:pPr>
            <a:r>
              <a:rPr b="1" lang="en-GB">
                <a:solidFill>
                  <a:srgbClr val="960B22"/>
                </a:solidFill>
              </a:rPr>
              <a:t>During problem articulation politicians and policymakers can </a:t>
            </a:r>
            <a:r>
              <a:rPr lang="en-GB"/>
              <a:t>influence the characterisation of the problem, for example, by declaring a goal to be achieved and a technology to be used ahead of the modelling process</a:t>
            </a:r>
            <a:endParaRPr/>
          </a:p>
          <a:p>
            <a:pPr indent="0" lvl="0" marL="0" rtl="0" algn="l">
              <a:spcBef>
                <a:spcPts val="0"/>
              </a:spcBef>
              <a:spcAft>
                <a:spcPts val="0"/>
              </a:spcAft>
              <a:buClr>
                <a:srgbClr val="960B22"/>
              </a:buClr>
              <a:buSzPts val="1200"/>
              <a:buFont typeface="Calibri"/>
              <a:buNone/>
            </a:pPr>
            <a:r>
              <a:rPr b="1" lang="en-GB">
                <a:solidFill>
                  <a:srgbClr val="960B22"/>
                </a:solidFill>
              </a:rPr>
              <a:t>During model construct policymakers can influence the process by outlining </a:t>
            </a:r>
            <a:r>
              <a:rPr lang="en-GB"/>
              <a:t>the scope and parameters (e.g. to ensure result supports policy position) and giving direction on what can be ignored and what is essential. </a:t>
            </a:r>
            <a:r>
              <a:rPr b="0" i="0" lang="en-GB" sz="1200" u="none" strike="noStrike">
                <a:solidFill>
                  <a:schemeClr val="dk1"/>
                </a:solidFill>
                <a:latin typeface="Calibri"/>
                <a:ea typeface="Calibri"/>
                <a:cs typeface="Calibri"/>
                <a:sym typeface="Calibri"/>
              </a:rPr>
              <a:t>Politicians may influence energy modelling by choosing the assumptions used in the model. For example, they may assume a certain level of economic growth that will affect energy demand. They may also select certain technologies or energy sources to be included or excluded from the model.</a:t>
            </a:r>
            <a:endParaRPr/>
          </a:p>
          <a:p>
            <a:pPr indent="0" lvl="0" marL="0" rtl="0" algn="l">
              <a:spcBef>
                <a:spcPts val="0"/>
              </a:spcBef>
              <a:spcAft>
                <a:spcPts val="0"/>
              </a:spcAft>
              <a:buClr>
                <a:srgbClr val="960B22"/>
              </a:buClr>
              <a:buSzPts val="1200"/>
              <a:buFont typeface="Calibri"/>
              <a:buNone/>
            </a:pPr>
            <a:r>
              <a:rPr b="1" lang="en-GB">
                <a:solidFill>
                  <a:srgbClr val="960B22"/>
                </a:solidFill>
              </a:rPr>
              <a:t>During analysis policymakers can</a:t>
            </a:r>
            <a:r>
              <a:rPr b="1" lang="en-GB"/>
              <a:t> </a:t>
            </a:r>
            <a:r>
              <a:rPr lang="en-GB"/>
              <a:t>prescribe the data source, the stakeholders to be consulted; influence the calibration and validation of the model;</a:t>
            </a:r>
            <a:endParaRPr/>
          </a:p>
          <a:p>
            <a:pPr indent="0" lvl="0" marL="0" rtl="0" algn="l">
              <a:spcBef>
                <a:spcPts val="0"/>
              </a:spcBef>
              <a:spcAft>
                <a:spcPts val="0"/>
              </a:spcAft>
              <a:buNone/>
            </a:pPr>
            <a:r>
              <a:rPr b="1" lang="en-GB">
                <a:solidFill>
                  <a:srgbClr val="960B22"/>
                </a:solidFill>
              </a:rPr>
              <a:t>During results interpretation and communication policymakers and politicians can also </a:t>
            </a:r>
            <a:r>
              <a:rPr lang="en-GB"/>
              <a:t>control the narratives around the results and how results are used, framed, whom they are shared with and how</a:t>
            </a:r>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Politicians may use their public statements and messaging to influence energy modelling by emphasizing certain policy priorities or advocating for particular policy options. This can influence public opinion and the political climate, which can in turn affect energy policy decisions and the direction of energy modelling.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71" name="Google Shape;17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Within the science and policy interface, increasing interest in an interactive and collaborative process where knowledge is co-produced in the context of deeper engagement and interaction between researchers and policymakers.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Co-production refers to a participatory approach and deliberate effort to create knowledge in close partnership with policymakers and other actors. Collaborative exchanges often aim to ensure modelling output are “usable” and policy-relevant and offer robust solutions to complex societal problems.</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Co-production is a more interactive and iterative process where knowledge is generated through mutual learning, including greater openness to a wider range of data sources.  It entails ongoing partnerships, relationships, and collaboration between researchers and decision makers, as well as other stakeholders. A true co-production entails open to broad discussions, soliciting and accepting feedback from one another.</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As a collaborative model, co-production means relevant actors working together to develop the agenda, design and interpret.</a:t>
            </a:r>
            <a:endParaRPr sz="1200"/>
          </a:p>
          <a:p>
            <a:pPr indent="0" lvl="0" marL="0" rtl="0" algn="l">
              <a:spcBef>
                <a:spcPts val="0"/>
              </a:spcBef>
              <a:spcAft>
                <a:spcPts val="0"/>
              </a:spcAft>
              <a:buClr>
                <a:schemeClr val="dk1"/>
              </a:buClr>
              <a:buSzPts val="1200"/>
              <a:buFont typeface="Calibri"/>
              <a:buNone/>
            </a:pPr>
            <a:r>
              <a:rPr lang="en-GB" sz="1200"/>
              <a:t>Strategies for successful co-production include </a:t>
            </a:r>
            <a:endParaRPr/>
          </a:p>
          <a:p>
            <a:pPr indent="-342900" lvl="0" marL="342900" rtl="0" algn="l">
              <a:spcBef>
                <a:spcPts val="0"/>
              </a:spcBef>
              <a:spcAft>
                <a:spcPts val="0"/>
              </a:spcAft>
              <a:buClr>
                <a:schemeClr val="dk1"/>
              </a:buClr>
              <a:buSzPts val="1200"/>
              <a:buFont typeface="Arial"/>
              <a:buChar char="•"/>
            </a:pPr>
            <a:r>
              <a:rPr lang="en-GB" sz="1200"/>
              <a:t>early engagement, </a:t>
            </a:r>
            <a:endParaRPr/>
          </a:p>
          <a:p>
            <a:pPr indent="-342900" lvl="0" marL="342900" rtl="0" algn="l">
              <a:spcBef>
                <a:spcPts val="0"/>
              </a:spcBef>
              <a:spcAft>
                <a:spcPts val="0"/>
              </a:spcAft>
              <a:buClr>
                <a:schemeClr val="dk1"/>
              </a:buClr>
              <a:buSzPts val="1200"/>
              <a:buFont typeface="Arial"/>
              <a:buChar char="•"/>
            </a:pPr>
            <a:r>
              <a:rPr lang="en-GB" sz="1200"/>
              <a:t>clear expectations surrounding roles, </a:t>
            </a:r>
            <a:endParaRPr/>
          </a:p>
          <a:p>
            <a:pPr indent="-342900" lvl="0" marL="342900" rtl="0" algn="l">
              <a:spcBef>
                <a:spcPts val="0"/>
              </a:spcBef>
              <a:spcAft>
                <a:spcPts val="0"/>
              </a:spcAft>
              <a:buClr>
                <a:schemeClr val="dk1"/>
              </a:buClr>
              <a:buSzPts val="1200"/>
              <a:buFont typeface="Arial"/>
              <a:buChar char="•"/>
            </a:pPr>
            <a:r>
              <a:rPr lang="en-GB" sz="1200"/>
              <a:t>information sharing, </a:t>
            </a:r>
            <a:endParaRPr/>
          </a:p>
          <a:p>
            <a:pPr indent="-342900" lvl="0" marL="342900" rtl="0" algn="l">
              <a:spcBef>
                <a:spcPts val="0"/>
              </a:spcBef>
              <a:spcAft>
                <a:spcPts val="0"/>
              </a:spcAft>
              <a:buClr>
                <a:schemeClr val="dk1"/>
              </a:buClr>
              <a:buSzPts val="1200"/>
              <a:buFont typeface="Arial"/>
              <a:buChar char="•"/>
            </a:pPr>
            <a:r>
              <a:rPr lang="en-GB" sz="1200"/>
              <a:t>frequent interactions at all stages of the modelling process.</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86" name="Google Shape;18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C</a:t>
            </a:r>
            <a:r>
              <a:rPr lang="en-GB" sz="1200"/>
              <a:t>o-production is not straightforward and requires additional resources and time than traditional research. </a:t>
            </a:r>
            <a:endParaRPr/>
          </a:p>
          <a:p>
            <a:pPr indent="-342900" lvl="0" marL="342900" rtl="0" algn="l">
              <a:spcBef>
                <a:spcPts val="0"/>
              </a:spcBef>
              <a:spcAft>
                <a:spcPts val="0"/>
              </a:spcAft>
              <a:buClr>
                <a:schemeClr val="dk1"/>
              </a:buClr>
              <a:buSzPts val="1200"/>
              <a:buFont typeface="Arial"/>
              <a:buChar char="•"/>
            </a:pPr>
            <a:r>
              <a:rPr lang="en-GB"/>
              <a:t>It is highly context dependent. What works well in one situation and at one time may be impossible in another. Whether and how co-production can occur will be determined by systemic issues, including the culture and development of the policy system, the wider culture, and the drivers of the research sector;</a:t>
            </a:r>
            <a:endParaRPr/>
          </a:p>
          <a:p>
            <a:pPr indent="-342900" lvl="0" marL="342900" rtl="0" algn="l">
              <a:spcBef>
                <a:spcPts val="0"/>
              </a:spcBef>
              <a:spcAft>
                <a:spcPts val="0"/>
              </a:spcAft>
              <a:buClr>
                <a:schemeClr val="dk1"/>
              </a:buClr>
              <a:buSzPts val="1200"/>
              <a:buFont typeface="Arial"/>
              <a:buChar char="•"/>
            </a:pPr>
            <a:r>
              <a:rPr lang="en-GB"/>
              <a:t>It requires trust, genuine power sharing, and respect for the different expertise brought by stakeholders. Trust also relies on effective communication and honest discussions about what can and cannot be done;</a:t>
            </a:r>
            <a:endParaRPr/>
          </a:p>
          <a:p>
            <a:pPr indent="-342900" lvl="0" marL="342900" rtl="0" algn="l">
              <a:spcBef>
                <a:spcPts val="0"/>
              </a:spcBef>
              <a:spcAft>
                <a:spcPts val="0"/>
              </a:spcAft>
              <a:buClr>
                <a:schemeClr val="dk1"/>
              </a:buClr>
              <a:buSzPts val="1200"/>
              <a:buFont typeface="Arial"/>
              <a:buChar char="•"/>
            </a:pPr>
            <a:r>
              <a:rPr lang="en-GB"/>
              <a:t>Involved actors need to have the skills, systems, and incentives for co-production. For example, policy agencies need to have skills and systems to increase the use of research and modellers’ need to build their skills and confidence in their ability to build relationships and communicate their research findings.</a:t>
            </a:r>
            <a:endParaRPr sz="1200"/>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95" name="Google Shape;1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Energy systems are highly complex and interconnected, and it can be challenging to capture all of the relevant variables and interactions in a model especially if data is not always available or reliable. The accuracy of the model is highly dependent on the quality of data and assumptions used in constructing the model.</a:t>
            </a:r>
            <a:endParaRPr/>
          </a:p>
          <a:p>
            <a:pPr indent="-171450" lvl="0" marL="171450" rtl="0" algn="l">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Energy policymaking often involves making decisions based on predictions of future trends, such as energy demand and technological innovation. These predictions can be highly uncertain and subject to a range of possible outcomes, which can make it challenging to make policy decisions</a:t>
            </a:r>
            <a:endParaRPr/>
          </a:p>
          <a:p>
            <a:pPr indent="-171450" lvl="0" marL="171450" rtl="0" algn="l">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Energy policymaking is often highly politicized, with competing interests and priorities among different stakeholders. Modelling results may not always align with the interests of powerful stakeholders, which can make it difficult to use the results to inform policy decisions.</a:t>
            </a:r>
            <a:endParaRPr/>
          </a:p>
          <a:p>
            <a:pPr indent="-171450" lvl="0" marL="171450" marR="0" rtl="0" algn="l">
              <a:lnSpc>
                <a:spcPct val="100000"/>
              </a:lnSpc>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Policymakers may have preconceived notions or biases that influence their interpretation of the modelling results, or they may prioritise political or ideological goals over evidence-based decision-making.</a:t>
            </a:r>
            <a:endParaRPr/>
          </a:p>
          <a:p>
            <a:pPr indent="-95250" lvl="0" marL="171450" rtl="0" algn="l">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Arial"/>
              <a:buNone/>
            </a:pPr>
            <a:r>
              <a:t/>
            </a:r>
            <a:endParaRPr/>
          </a:p>
        </p:txBody>
      </p:sp>
      <p:sp>
        <p:nvSpPr>
          <p:cNvPr id="204" name="Google Shape;2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Open Sans"/>
              <a:buNone/>
            </a:pPr>
            <a:r>
              <a:rPr lang="en-GB" sz="1200">
                <a:latin typeface="Open Sans"/>
                <a:ea typeface="Open Sans"/>
                <a:cs typeface="Open Sans"/>
                <a:sym typeface="Open Sans"/>
              </a:rPr>
              <a:t>Other factors that </a:t>
            </a:r>
            <a:r>
              <a:rPr lang="en-GB" sz="1200">
                <a:solidFill>
                  <a:schemeClr val="dk1"/>
                </a:solidFill>
                <a:latin typeface="Open Sans"/>
                <a:ea typeface="Open Sans"/>
                <a:cs typeface="Open Sans"/>
                <a:sym typeface="Open Sans"/>
              </a:rPr>
              <a:t>may prevent the effective utilisation of modelling results </a:t>
            </a:r>
            <a:r>
              <a:rPr lang="en-GB" sz="1200">
                <a:latin typeface="Open Sans"/>
                <a:ea typeface="Open Sans"/>
                <a:cs typeface="Open Sans"/>
                <a:sym typeface="Open Sans"/>
              </a:rPr>
              <a:t>to inform energy policy decisions include: </a:t>
            </a:r>
            <a:r>
              <a:rPr lang="en-GB" sz="1200">
                <a:latin typeface="Calibri"/>
                <a:ea typeface="Calibri"/>
                <a:cs typeface="Calibri"/>
                <a:sym typeface="Calibri"/>
              </a:rPr>
              <a:t> </a:t>
            </a:r>
            <a:endParaRPr/>
          </a:p>
          <a:p>
            <a:pPr indent="-171450" lvl="0" marL="171450" rtl="0" algn="l">
              <a:spcBef>
                <a:spcPts val="0"/>
              </a:spcBef>
              <a:spcAft>
                <a:spcPts val="0"/>
              </a:spcAft>
              <a:buClr>
                <a:schemeClr val="dk1"/>
              </a:buClr>
              <a:buSzPts val="1200"/>
              <a:buFont typeface="Arial"/>
              <a:buChar char="•"/>
            </a:pPr>
            <a:r>
              <a:rPr lang="en-GB" sz="1200">
                <a:latin typeface="Calibri"/>
                <a:ea typeface="Calibri"/>
                <a:cs typeface="Calibri"/>
                <a:sym typeface="Calibri"/>
              </a:rPr>
              <a:t>Researchers and modellers lack understanding of the policy process and the political context that influence how research and evidence are used (or not) in policymaking. </a:t>
            </a:r>
            <a:endParaRPr/>
          </a:p>
          <a:p>
            <a:pPr indent="-171450" lvl="0" marL="171450" rtl="0" algn="l">
              <a:spcBef>
                <a:spcPts val="0"/>
              </a:spcBef>
              <a:spcAft>
                <a:spcPts val="0"/>
              </a:spcAft>
              <a:buClr>
                <a:schemeClr val="dk1"/>
              </a:buClr>
              <a:buSzPts val="1200"/>
              <a:buFont typeface="Arial"/>
              <a:buChar char="•"/>
            </a:pPr>
            <a:r>
              <a:rPr lang="en-GB" sz="1200">
                <a:latin typeface="Calibri"/>
                <a:ea typeface="Calibri"/>
                <a:cs typeface="Calibri"/>
                <a:sym typeface="Calibri"/>
              </a:rPr>
              <a:t>Multiplicity of actors with divergent viewpoints. Where stakeholders with different experiences lack consensus over priorities could be a major hinderance.</a:t>
            </a:r>
            <a:endParaRPr/>
          </a:p>
          <a:p>
            <a:pPr indent="-171450" lvl="0" marL="171450" rtl="0" algn="l">
              <a:spcBef>
                <a:spcPts val="0"/>
              </a:spcBef>
              <a:spcAft>
                <a:spcPts val="0"/>
              </a:spcAft>
              <a:buClr>
                <a:schemeClr val="dk1"/>
              </a:buClr>
              <a:buSzPts val="1200"/>
              <a:buFont typeface="Arial"/>
              <a:buChar char="•"/>
            </a:pPr>
            <a:r>
              <a:rPr lang="en-GB" sz="1200">
                <a:latin typeface="Calibri"/>
                <a:ea typeface="Calibri"/>
                <a:cs typeface="Calibri"/>
                <a:sym typeface="Calibri"/>
              </a:rPr>
              <a:t>Stakeholders may not trust the sources of data or methods of analysis. Question the credibility of the modelling results, assumptions and inputs. Especially where there is a significant degree of opacity and no supplementing information is provided.</a:t>
            </a:r>
            <a:endParaRPr/>
          </a:p>
          <a:p>
            <a:pPr indent="-171450" lvl="0" marL="171450" marR="0" rtl="0" algn="l">
              <a:lnSpc>
                <a:spcPct val="100000"/>
              </a:lnSpc>
              <a:spcBef>
                <a:spcPts val="0"/>
              </a:spcBef>
              <a:spcAft>
                <a:spcPts val="0"/>
              </a:spcAft>
              <a:buClr>
                <a:schemeClr val="dk1"/>
              </a:buClr>
              <a:buSzPts val="1200"/>
              <a:buFont typeface="Arial"/>
              <a:buChar char="•"/>
            </a:pPr>
            <a:r>
              <a:rPr lang="en-GB">
                <a:latin typeface="Open Sans"/>
                <a:ea typeface="Open Sans"/>
                <a:cs typeface="Open Sans"/>
                <a:sym typeface="Open Sans"/>
              </a:rPr>
              <a:t>Stakeholders may question where the model results are open to different interpretations and if they perceive scenarios and assumptions are not reflective of the real world as they experience it.</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13" name="Google Shape;21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Modelling outputs are becoming an important foundation for energy planning and policy decision-making. </a:t>
            </a:r>
            <a:endParaRPr/>
          </a:p>
          <a:p>
            <a:pPr indent="0" lvl="0" marL="0" rtl="0" algn="l">
              <a:spcBef>
                <a:spcPts val="0"/>
              </a:spcBef>
              <a:spcAft>
                <a:spcPts val="0"/>
              </a:spcAft>
              <a:buNone/>
            </a:pPr>
            <a:r>
              <a:rPr lang="en-GB"/>
              <a:t>However, as the relevance of these tools and methods grows, modelling is also increasingly under scrutiny. </a:t>
            </a:r>
            <a:endParaRPr/>
          </a:p>
          <a:p>
            <a:pPr indent="0" lvl="0" marL="0" rtl="0" algn="l">
              <a:spcBef>
                <a:spcPts val="0"/>
              </a:spcBef>
              <a:spcAft>
                <a:spcPts val="0"/>
              </a:spcAft>
              <a:buNone/>
            </a:pPr>
            <a:r>
              <a:rPr lang="en-GB"/>
              <a:t>Given this growing relevance, building policy actors and public confidence is critical to ensure knowledge produced is relevant, usable and socially robust.</a:t>
            </a:r>
            <a:endParaRPr/>
          </a:p>
          <a:p>
            <a:pPr indent="0" lvl="0" marL="0" rtl="0" algn="l">
              <a:spcBef>
                <a:spcPts val="0"/>
              </a:spcBef>
              <a:spcAft>
                <a:spcPts val="0"/>
              </a:spcAft>
              <a:buNone/>
            </a:pPr>
            <a:r>
              <a:rPr lang="en-GB"/>
              <a:t>This can be achieved by attending to these four aspects: quality, credibility, relevance and practicality. </a:t>
            </a:r>
            <a:endParaRPr/>
          </a:p>
        </p:txBody>
      </p:sp>
      <p:sp>
        <p:nvSpPr>
          <p:cNvPr id="222" name="Google Shape;22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Quality</a:t>
            </a:r>
            <a:r>
              <a:rPr lang="en-GB"/>
              <a:t> is about ensuring that the definition of the problem and key variables, the model construct, methodological criteria, and data used is appropriate. [For example, inaccurate assumptions can be made because of the poor quality or lack of understanding of the context]</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Relevance refers to applicability and whether the model addresses the policy concerns at stake, is tailored to the specific problem, it is cross-cutting enough, timely, and sensitive to the context.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Practicality refers to the extent to which the modelling results is accessible to policymakers and other stakeholders; it is in a useful form and can be incorporated and translated into different decision making contexts (e.g. policy, finance). </a:t>
            </a:r>
            <a:endParaRPr sz="1200">
              <a:highlight>
                <a:srgbClr val="FFFF00"/>
              </a:highlight>
              <a:latin typeface="Calibri"/>
              <a:ea typeface="Calibri"/>
              <a:cs typeface="Calibri"/>
              <a:sym typeface="Calibri"/>
            </a:endParaRPr>
          </a:p>
          <a:p>
            <a:pPr indent="0" lvl="0" marL="0" rtl="0" algn="l">
              <a:spcBef>
                <a:spcPts val="0"/>
              </a:spcBef>
              <a:spcAft>
                <a:spcPts val="0"/>
              </a:spcAft>
              <a:buNone/>
            </a:pPr>
            <a:r>
              <a:t/>
            </a:r>
            <a:endParaRPr/>
          </a:p>
        </p:txBody>
      </p:sp>
      <p:sp>
        <p:nvSpPr>
          <p:cNvPr id="242" name="Google Shape;2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Credibility refers to models and the modelling team’s ability to demonstrate how the model is adequate for its intended purpose and transparent. This would be relevant where there is low confidence in modelling and where involved actors are new to systems modelling. One way to build credibility is thus to include all relevant information consistently. Another is to be have transparent and open discussion of </a:t>
            </a:r>
            <a:r>
              <a:rPr lang="en-GB" sz="1200">
                <a:latin typeface="Calibri"/>
                <a:ea typeface="Calibri"/>
                <a:cs typeface="Calibri"/>
                <a:sym typeface="Calibri"/>
              </a:rPr>
              <a:t>uncertainties as well as the problem of  comprehensibility.  Achieving credibility thus requires one’s capability to demonstrate how the model is adequate for its intended use when diverse stakeholders will have different expectations of what is required of the model. In this instance, one could also observe that lack of transparency in data compilation and analysis could compromise credibility).</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Practicality refers to the extent to which the modelling outputs are accessible to policymakers and other stakeholders; whether the results are shared in a useful form and its analysis can be incorporated and translated into different decision making contexts as intended (e.g. policy, finance). </a:t>
            </a:r>
            <a:endParaRPr sz="1200">
              <a:highlight>
                <a:srgbClr val="FFFF00"/>
              </a:highlight>
              <a:latin typeface="Calibri"/>
              <a:ea typeface="Calibri"/>
              <a:cs typeface="Calibri"/>
              <a:sym typeface="Calibri"/>
            </a:endParaRPr>
          </a:p>
          <a:p>
            <a:pPr indent="0" lvl="0" marL="0" rtl="0" algn="l">
              <a:spcBef>
                <a:spcPts val="0"/>
              </a:spcBef>
              <a:spcAft>
                <a:spcPts val="0"/>
              </a:spcAft>
              <a:buNone/>
            </a:pPr>
            <a:r>
              <a:t/>
            </a:r>
            <a:endParaRPr/>
          </a:p>
        </p:txBody>
      </p:sp>
      <p:sp>
        <p:nvSpPr>
          <p:cNvPr id="260" name="Google Shape;26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Political institutional context refers to the political and governmental structures, processes, and norms that shape how political decisions are made and implemented within a given society or country. It includes the formal institutions of government, such as the legislative, executive, and judicial branches, as well as informal institutions such as political parties, interest groups, and civil society organizations.</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The political institutional context can vary significantly between different countries and societies, and can have a significant impact on political and economic outcomes. For example, a country with strong democratic institutions and a robust rule of law may be more stable and predictable, and may attract greater foreign investment, than a country with weak institutions and high levels of corruption.</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The political institutional context can also shape the policy choices that are available to policymakers, and can influence the implementation and effectiveness of those policies. For example, a government that is constrained by strong constitutional protections for individual rights may face greater challenges in implementing policies that infringe on those rights.</a:t>
            </a:r>
            <a:endParaRPr/>
          </a:p>
          <a:p>
            <a:pPr indent="0" lvl="0" marL="0" rtl="0" algn="l">
              <a:spcBef>
                <a:spcPts val="0"/>
              </a:spcBef>
              <a:spcAft>
                <a:spcPts val="0"/>
              </a:spcAft>
              <a:buNone/>
            </a:pPr>
            <a:r>
              <a:rPr lang="en-GB"/>
              <a:t>Moreover political institutional context can have a significant impact on policymaking, as it can shape the goals and objectives of policy, the strategies used to achieve those goals, and the way in which policies are implemented. </a:t>
            </a:r>
            <a:endParaRPr/>
          </a:p>
          <a:p>
            <a:pPr indent="0" lvl="0" marL="0" rtl="0" algn="l">
              <a:spcBef>
                <a:spcPts val="0"/>
              </a:spcBef>
              <a:spcAft>
                <a:spcPts val="0"/>
              </a:spcAft>
              <a:buNone/>
            </a:pPr>
            <a:r>
              <a:rPr lang="en-GB"/>
              <a:t>Different political contexts can lead to different policy decisions, even when the same evidence is used. </a:t>
            </a:r>
            <a:endParaRPr sz="1200">
              <a:latin typeface="Calibri"/>
              <a:ea typeface="Calibri"/>
              <a:cs typeface="Calibri"/>
              <a:sym typeface="Calibri"/>
            </a:endParaRPr>
          </a:p>
        </p:txBody>
      </p:sp>
      <p:sp>
        <p:nvSpPr>
          <p:cNvPr id="278" name="Google Shape;27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H</a:t>
            </a:r>
            <a:r>
              <a:rPr lang="en-GB" sz="1200"/>
              <a:t>ow modelling results and other research based evidence is used depends on the political institutional context.</a:t>
            </a:r>
            <a:endParaRPr/>
          </a:p>
          <a:p>
            <a:pPr indent="0" lvl="0" marL="0" rtl="0" algn="l">
              <a:spcBef>
                <a:spcPts val="0"/>
              </a:spcBef>
              <a:spcAft>
                <a:spcPts val="0"/>
              </a:spcAft>
              <a:buNone/>
            </a:pPr>
            <a:r>
              <a:rPr lang="en-GB" sz="1200">
                <a:latin typeface="Calibri"/>
                <a:ea typeface="Calibri"/>
                <a:cs typeface="Calibri"/>
                <a:sym typeface="Calibri"/>
              </a:rPr>
              <a:t>Each country or context has a unique type of governance that has evolved from its political, economic and cultural history. The type of governance or how governing institutions operate also shapes laws around access and use of information and culture of using evidence (and modelling) to inform policy.. </a:t>
            </a:r>
            <a:endParaRPr/>
          </a:p>
          <a:p>
            <a:pPr indent="0" lvl="0" marL="0" rtl="0" algn="l">
              <a:spcBef>
                <a:spcPts val="0"/>
              </a:spcBef>
              <a:spcAft>
                <a:spcPts val="0"/>
              </a:spcAft>
              <a:buClr>
                <a:schemeClr val="dk1"/>
              </a:buClr>
              <a:buSzPts val="1200"/>
              <a:buFont typeface="Calibri"/>
              <a:buNone/>
            </a:pPr>
            <a:r>
              <a:rPr lang="en-GB"/>
              <a:t>For example, in a given context, laws and value systems shape the degree and nature of overarching commitment to tackling climate change, which subsequently shape policymakers attitude towards scientific research and modelling results.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How different institutions are organised also shapes if there is the capability, resource and incentive to seek modelling informed evidence.  </a:t>
            </a:r>
            <a:endParaRPr/>
          </a:p>
          <a:p>
            <a:pPr indent="0" lvl="0" marL="0" rtl="0" algn="l">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For example some studies suggest that centralised political systems are likely to be less open to the uptake of research findings than decentralised systems. This is because the argument goes that concentration of power was found to prevent pluralistic debate and thus less need for evidence to support competing views. By contrast, it was argued that in countries with decentralised systems in which policy is made at the provincial level, there is a need for more research to justify policy decisions and defend against the criticism of opponents.</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rPr lang="en-GB" sz="1200"/>
              <a:t>Awareness of the political context and the opportunities and limitations of evidence use in decision making could enable modellers to take the necessary steps to produce and provide operationally relevant advice, and support decision-making by seeking to develop policy options that take stakeholders need into consideration.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Moreover, beyond the immediate utilisation of modelling results, there are also broader issues, such as equity, unintended uses, negative consequences, modellers may wish to consider. In this regard such understanding could enable modellers to take a balanced view of the issues and seek to develop options that have socially and politically acceptable outcomes.</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sz="1200">
              <a:latin typeface="Calibri"/>
              <a:ea typeface="Calibri"/>
              <a:cs typeface="Calibri"/>
              <a:sym typeface="Calibri"/>
            </a:endParaRPr>
          </a:p>
        </p:txBody>
      </p:sp>
      <p:sp>
        <p:nvSpPr>
          <p:cNvPr id="290" name="Google Shape;29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By the end of this lecture, you will be able to:</a:t>
            </a:r>
            <a:r>
              <a:rPr lang="en-GB">
                <a:latin typeface="Open Sans"/>
                <a:ea typeface="Open Sans"/>
                <a:cs typeface="Open Sans"/>
                <a:sym typeface="Open Sans"/>
              </a:rPr>
              <a:t> Explain the relationship between systems modelling and policymaking; Describe the relationship between science-policy interface, evidence-based policymaking, and systems modelling; Discuss the different ways systems modelling could inform and influence policy decisions; Understand the different ways and how the politics of policymaking can influence the modelling process.</a:t>
            </a:r>
            <a:endParaRPr/>
          </a:p>
          <a:p>
            <a:pPr indent="0" lvl="0" marL="0" rtl="0" algn="l">
              <a:spcBef>
                <a:spcPts val="0"/>
              </a:spcBef>
              <a:spcAft>
                <a:spcPts val="0"/>
              </a:spcAft>
              <a:buNone/>
            </a:pPr>
            <a:r>
              <a:t/>
            </a:r>
            <a:endParaRPr/>
          </a:p>
        </p:txBody>
      </p:sp>
      <p:sp>
        <p:nvSpPr>
          <p:cNvPr id="86" name="Google Shape;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GB"/>
              <a:t>Modellers that seek to enhance the relevance and credibility of their work and influence policy decisions would need to:</a:t>
            </a:r>
            <a:endParaRPr/>
          </a:p>
          <a:p>
            <a:pPr indent="-171450" lvl="0" marL="171450" rtl="0" algn="l">
              <a:lnSpc>
                <a:spcPct val="100000"/>
              </a:lnSpc>
              <a:spcBef>
                <a:spcPts val="0"/>
              </a:spcBef>
              <a:spcAft>
                <a:spcPts val="0"/>
              </a:spcAft>
              <a:buClr>
                <a:schemeClr val="dk1"/>
              </a:buClr>
              <a:buSzPts val="1200"/>
              <a:buFont typeface="Arial"/>
              <a:buChar char="•"/>
            </a:pPr>
            <a:r>
              <a:rPr lang="en-GB"/>
              <a:t>Deepen awareness of the policy and political context</a:t>
            </a:r>
            <a:endParaRPr/>
          </a:p>
          <a:p>
            <a:pPr indent="-171450" lvl="0" marL="171450" marR="0" rtl="0" algn="l">
              <a:lnSpc>
                <a:spcPct val="100000"/>
              </a:lnSpc>
              <a:spcBef>
                <a:spcPts val="0"/>
              </a:spcBef>
              <a:spcAft>
                <a:spcPts val="0"/>
              </a:spcAft>
              <a:buClr>
                <a:schemeClr val="dk1"/>
              </a:buClr>
              <a:buSzPts val="1200"/>
              <a:buFont typeface="Arial"/>
              <a:buChar char="•"/>
            </a:pPr>
            <a:r>
              <a:rPr lang="en-GB"/>
              <a:t>modelling is conducted in a way that is respectful of the needs and interests of the community, and involve people with lived experience in the process.  </a:t>
            </a:r>
            <a:endParaRPr/>
          </a:p>
          <a:p>
            <a:pPr indent="-171450" lvl="0" marL="171450" rtl="0" algn="l">
              <a:lnSpc>
                <a:spcPct val="100000"/>
              </a:lnSpc>
              <a:spcBef>
                <a:spcPts val="0"/>
              </a:spcBef>
              <a:spcAft>
                <a:spcPts val="0"/>
              </a:spcAft>
              <a:buClr>
                <a:schemeClr val="dk1"/>
              </a:buClr>
              <a:buSzPts val="1200"/>
              <a:buFont typeface="Arial"/>
              <a:buChar char="•"/>
            </a:pPr>
            <a:r>
              <a:rPr lang="en-GB"/>
              <a:t>Communicate assumptions, inputs and results effectively and be open to feedback and collaborative partnership with diverse stakeholders.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One way to establish deeper understanding of the political and policy context is for modellers to establish effective partnerships with context experts and other stakeholders that can fill the knowledge gaps and assure the proper interpretation of results.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Consultation with diverse set of stakeholders could enhance the modeller’s understanding of the problem, allow a balanced view of the issues to be incorporated in the model; and, thus, improve adoption of results. Co-production that involves different stakeholders during different stages of the modelling process is one way of achieving this. A sustained and regular interactions between modellers and stakeholders and a flow of information between disciplines could enhance the usefulness, relevance and utilisation of modelling results.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321" name="Google Shape;32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science-policy interface (SPI) is the interaction between scientific research and policymaking, where evidence from scientific studies is used to inform policy decisions. </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The purpose of the science-policy interface is to</a:t>
            </a:r>
            <a:endParaRPr/>
          </a:p>
          <a:p>
            <a:pPr indent="-171450" lvl="0" marL="171450" rtl="0" algn="l">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bridge the gap between scientific research and policy making. It enables policy makers to access the latest scientific evidence, which can be used to inform their decision-making. </a:t>
            </a:r>
            <a:endParaRPr/>
          </a:p>
          <a:p>
            <a:pPr indent="-171450" lvl="0" marL="171450" rtl="0" algn="l">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facilitates the transfer of knowledge from the scientific community to the policy makers, helping to ensure that policies are based on the best available evidence. </a:t>
            </a:r>
            <a:endParaRPr/>
          </a:p>
          <a:p>
            <a:pPr indent="-171450" lvl="0" marL="171450" rtl="0" algn="l">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provides a platform for dialogue between scientists and policy makers, allowing for the exchange of ideas and the development of solutions to complex problems.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p:txBody>
      </p:sp>
      <p:sp>
        <p:nvSpPr>
          <p:cNvPr id="95" name="Google Shape;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Evidence-based policymaking is an approach to policy making that involves the use evidence from a range of sources to identify and design effective policies. Evidence-based policymaking draws on a variety of sources, such as research and data, the opinions of stakeholders, and expert analysis. It also involves using quantitative and qualitative methods to assess the likely impact of different policy options.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Evidence-based policy making and the science-policy interface are closely connected. The science-policy interface is the interaction between scientific research and policy making, where evidence from scientific studies is used to inform policy decisions.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The science-policy interface is an essential part of this process, as it provides the platform where the evidence is used to inform policy decisions.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An example of evidence-based energy policymaking could be the development of renewable energy policies. Policymakers could gather data and evidence on the potential benefits and drawbacks of different renewable energy sources and use this information to develop policies that promote the use of these sources.</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For example, policymakers could also analyse the potential economic benefits of renewable energy, such as job creation and increased energy security. Based on this, policymakers could develop policies that promote the use of renewable energy sources, such as tax incentives for businesses and regulations that require utilities to use a certain percentage of renewable energy in their energy mix.</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Evidence-based policy making and systems modelling are complementary approaches to policymaking. Systems modelling one aspect of the the many evidences used to identify the most effective policy intervention. </a:t>
            </a:r>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The quantitative approach is used to understanding complex systems and how they are affected by various inputs and outputs; and to identify the most effective policy interventions, by testing different scenarios and evaluating their outcomes.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04" name="Google Shape;1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GB" sz="1200">
                <a:solidFill>
                  <a:schemeClr val="dk1"/>
                </a:solidFill>
              </a:rPr>
              <a:t>﻿</a:t>
            </a:r>
            <a:r>
              <a:rPr lang="en-GB">
                <a:solidFill>
                  <a:schemeClr val="dk1"/>
                </a:solidFill>
              </a:rPr>
              <a:t>There are several ways to conceptualise how evidence or research is utilised in policymaking:</a:t>
            </a:r>
            <a:endParaRPr/>
          </a:p>
          <a:p>
            <a:pPr indent="0" lvl="0" marL="0" rtl="0" algn="l">
              <a:spcBef>
                <a:spcPts val="0"/>
              </a:spcBef>
              <a:spcAft>
                <a:spcPts val="0"/>
              </a:spcAft>
              <a:buNone/>
            </a:pPr>
            <a:r>
              <a:rPr lang="en-GB">
                <a:solidFill>
                  <a:schemeClr val="accent5"/>
                </a:solidFill>
              </a:rPr>
              <a:t>Knowledge-driven</a:t>
            </a:r>
            <a:r>
              <a:rPr lang="en-GB">
                <a:solidFill>
                  <a:schemeClr val="dk1"/>
                </a:solidFill>
              </a:rPr>
              <a:t> research is type of research that informs and drives new policy development (e.g. identify problems to be solved). (relevant during problem identification and agenda setting). </a:t>
            </a:r>
            <a:endParaRPr/>
          </a:p>
          <a:p>
            <a:pPr indent="0" lvl="0" marL="0" rtl="0" algn="l">
              <a:spcBef>
                <a:spcPts val="0"/>
              </a:spcBef>
              <a:spcAft>
                <a:spcPts val="0"/>
              </a:spcAft>
              <a:buNone/>
            </a:pPr>
            <a:r>
              <a:rPr lang="en-GB">
                <a:solidFill>
                  <a:schemeClr val="accent5"/>
                </a:solidFill>
              </a:rPr>
              <a:t>Problem-solving</a:t>
            </a:r>
            <a:r>
              <a:rPr lang="en-GB">
                <a:solidFill>
                  <a:schemeClr val="dk1"/>
                </a:solidFill>
              </a:rPr>
              <a:t>: knowledge is sought, and research is commissioned with the intent to inform a policy direction or a pending decision. (relevant during policy formulation).</a:t>
            </a:r>
            <a:endParaRPr/>
          </a:p>
          <a:p>
            <a:pPr indent="0" lvl="0" marL="0" marR="0" rtl="0" algn="l">
              <a:lnSpc>
                <a:spcPct val="100000"/>
              </a:lnSpc>
              <a:spcBef>
                <a:spcPts val="0"/>
              </a:spcBef>
              <a:spcAft>
                <a:spcPts val="0"/>
              </a:spcAft>
              <a:buClr>
                <a:schemeClr val="accent5"/>
              </a:buClr>
              <a:buSzPts val="1200"/>
              <a:buFont typeface="Calibri"/>
              <a:buNone/>
            </a:pPr>
            <a:r>
              <a:rPr lang="en-GB">
                <a:solidFill>
                  <a:schemeClr val="accent5"/>
                </a:solidFill>
              </a:rPr>
              <a:t>Interactive research</a:t>
            </a:r>
            <a:r>
              <a:rPr lang="en-GB">
                <a:solidFill>
                  <a:schemeClr val="dk1"/>
                </a:solidFill>
              </a:rPr>
              <a:t> is a type research that is collaborative and iterative process of learning between policymakers and researchers. </a:t>
            </a:r>
            <a:r>
              <a:rPr lang="en-GB" sz="1200">
                <a:latin typeface="Calibri"/>
                <a:ea typeface="Calibri"/>
                <a:cs typeface="Calibri"/>
                <a:sym typeface="Calibri"/>
              </a:rPr>
              <a:t>﻿</a:t>
            </a:r>
            <a:r>
              <a:rPr b="0" i="0" lang="en-GB" sz="1200" u="none" strike="noStrike">
                <a:solidFill>
                  <a:schemeClr val="dk1"/>
                </a:solidFill>
                <a:latin typeface="Calibri"/>
                <a:ea typeface="Calibri"/>
                <a:cs typeface="Calibri"/>
                <a:sym typeface="Calibri"/>
              </a:rPr>
              <a:t>It ensures they are exposed to each other's worlds and needs.</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While these categories are useful, worth to note that the use of research and evidence is fluid and that various types will interact, overlap and build upon each other. For example, one could find that ‘knowledge driven’ and problem solving approach to research could overlap with interactive research. </a:t>
            </a:r>
            <a:endParaRPr/>
          </a:p>
          <a:p>
            <a:pPr indent="0" lvl="0" marL="0" rtl="0" algn="l">
              <a:spcBef>
                <a:spcPts val="0"/>
              </a:spcBef>
              <a:spcAft>
                <a:spcPts val="0"/>
              </a:spcAft>
              <a:buNone/>
            </a:pPr>
            <a:r>
              <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900" u="none" cap="none" strike="noStrike">
                <a:solidFill>
                  <a:schemeClr val="dk1"/>
                </a:solidFill>
                <a:latin typeface="Calibri"/>
                <a:ea typeface="Calibri"/>
                <a:cs typeface="Calibri"/>
                <a:sym typeface="Calibri"/>
              </a:rPr>
              <a:t>Systems modelling is an important approach to understanding complex systems and inform policy decisions.</a:t>
            </a:r>
            <a:endParaRPr/>
          </a:p>
          <a:p>
            <a:pPr indent="0" lvl="0" marL="0" rtl="0" algn="l">
              <a:spcBef>
                <a:spcPts val="0"/>
              </a:spcBef>
              <a:spcAft>
                <a:spcPts val="0"/>
              </a:spcAft>
              <a:buNone/>
            </a:pPr>
            <a:r>
              <a:rPr b="0" i="0" lang="en-GB" sz="900" u="none" cap="none" strike="noStrike">
                <a:solidFill>
                  <a:schemeClr val="dk1"/>
                </a:solidFill>
                <a:latin typeface="Calibri"/>
                <a:ea typeface="Calibri"/>
                <a:cs typeface="Calibri"/>
                <a:sym typeface="Calibri"/>
              </a:rPr>
              <a:t>Models can be used to understand policy problems and identify pathways to policy solutions.</a:t>
            </a:r>
            <a:endParaRPr/>
          </a:p>
          <a:p>
            <a:pPr indent="0" lvl="0" marL="0" rtl="0" algn="l">
              <a:spcBef>
                <a:spcPts val="0"/>
              </a:spcBef>
              <a:spcAft>
                <a:spcPts val="0"/>
              </a:spcAft>
              <a:buNone/>
            </a:pPr>
            <a:r>
              <a:rPr lang="en-GB"/>
              <a:t>Given the complex and political nature of policymaking, modellers that seek to inform policy decisions need to understand the complex political, economic and social factors that shape the policymaking process.</a:t>
            </a:r>
            <a:endParaRPr/>
          </a:p>
          <a:p>
            <a:pPr indent="0" lvl="0" marL="0" rtl="0" algn="l">
              <a:spcBef>
                <a:spcPts val="0"/>
              </a:spcBef>
              <a:spcAft>
                <a:spcPts val="0"/>
              </a:spcAft>
              <a:buNone/>
            </a:pPr>
            <a:r>
              <a:rPr lang="en-GB"/>
              <a:t>To influence a policy decision, modellers must be able to seize windows of opportunities as they arise from changing economic, social, and political realities.</a:t>
            </a:r>
            <a:endParaRPr b="0" i="0" sz="900" u="none" cap="none" strike="noStrike">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200"/>
              <a:buFont typeface="Calibri"/>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Three possible types of relationships between modelling and policy: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Modelling results inform and contribute to policy decisions: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Policy preferences inform modelling results: meaning modellers may orient their models in a way that fits existing policy position and political agenda.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Co-production refers to a strategic and deliberate efforts to create knowledge in close partnership with policymakers and other actors. In modelling knowledge is co-produced through an ongoing process of mutual constitution to ensure modelling is policy-relevant. This also refers to a more interactive and iterative process of knowledge generation.</a:t>
            </a:r>
            <a:endParaRPr/>
          </a:p>
          <a:p>
            <a:pPr indent="0" lvl="0" marL="0" rtl="0" algn="l">
              <a:spcBef>
                <a:spcPts val="0"/>
              </a:spcBef>
              <a:spcAft>
                <a:spcPts val="0"/>
              </a:spcAft>
              <a:buNone/>
            </a:pPr>
            <a:r>
              <a:t/>
            </a:r>
            <a:endParaRPr/>
          </a:p>
        </p:txBody>
      </p:sp>
      <p:sp>
        <p:nvSpPr>
          <p:cNvPr id="134" name="Google Shape;1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Systems modelling plays a vital role in helping decision-makers understand complex issues.</a:t>
            </a:r>
            <a:endParaRPr/>
          </a:p>
          <a:p>
            <a:pPr indent="0" lvl="0" marL="0" marR="0" rtl="0" algn="l">
              <a:lnSpc>
                <a:spcPct val="100000"/>
              </a:lnSpc>
              <a:spcBef>
                <a:spcPts val="0"/>
              </a:spcBef>
              <a:spcAft>
                <a:spcPts val="0"/>
              </a:spcAft>
              <a:buClr>
                <a:schemeClr val="dk1"/>
              </a:buClr>
              <a:buSzPts val="1200"/>
              <a:buFont typeface="Calibri"/>
              <a:buNone/>
            </a:pPr>
            <a:r>
              <a:rPr lang="en-GB"/>
              <a:t>Models can make three types of contributions to policy and public discourse::</a:t>
            </a:r>
            <a:endParaRPr/>
          </a:p>
          <a:p>
            <a:pPr indent="0" lvl="0" marL="0" rtl="0" algn="l">
              <a:spcBef>
                <a:spcPts val="0"/>
              </a:spcBef>
              <a:spcAft>
                <a:spcPts val="0"/>
              </a:spcAft>
              <a:buNone/>
            </a:pPr>
            <a:r>
              <a:rPr lang="en-GB"/>
              <a:t>Analytical input: communicate the scale and severity of a problem by delineating, describing and analyzing complex systems.</a:t>
            </a:r>
            <a:endParaRPr/>
          </a:p>
          <a:p>
            <a:pPr indent="0" lvl="0" marL="0" rtl="0" algn="l">
              <a:spcBef>
                <a:spcPts val="0"/>
              </a:spcBef>
              <a:spcAft>
                <a:spcPts val="0"/>
              </a:spcAft>
              <a:buNone/>
            </a:pPr>
            <a:r>
              <a:rPr lang="en-GB"/>
              <a:t>Advisory input: investigate action and its impacts within a system boundary to articulate and recommend new policy options or modification  </a:t>
            </a:r>
            <a:endParaRPr/>
          </a:p>
          <a:p>
            <a:pPr indent="0" lvl="0" marL="0" rtl="0" algn="l">
              <a:spcBef>
                <a:spcPts val="0"/>
              </a:spcBef>
              <a:spcAft>
                <a:spcPts val="0"/>
              </a:spcAft>
              <a:buNone/>
            </a:pPr>
            <a:r>
              <a:rPr lang="en-GB"/>
              <a:t>Mediation input: serve as a medium of negotiation and consensus building among stakeholders with diverging interests and views. </a:t>
            </a:r>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analytical insights from energy models and modelling can influence policy decisions at various stages of the policy cycle:</a:t>
            </a:r>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During problem identification and agenda setting: </a:t>
            </a:r>
            <a:r>
              <a:rPr lang="en-GB" sz="1200">
                <a:latin typeface="Calibri"/>
                <a:ea typeface="Calibri"/>
                <a:cs typeface="Calibri"/>
                <a:sym typeface="Calibri"/>
              </a:rPr>
              <a:t>models can help to identify and articulate problems, for example, capture the magnitude of a problem so that the relevant decision makers are informed; to establish the size of the problem in order to exhort an appropriate response to a problem (explore). </a:t>
            </a:r>
            <a:endParaRPr/>
          </a:p>
          <a:p>
            <a:pPr indent="0" lvl="0" marL="0" rtl="0" algn="l">
              <a:spcBef>
                <a:spcPts val="0"/>
              </a:spcBef>
              <a:spcAft>
                <a:spcPts val="0"/>
              </a:spcAft>
              <a:buNone/>
            </a:pPr>
            <a:r>
              <a:rPr lang="en-GB" sz="1200">
                <a:latin typeface="Calibri"/>
                <a:ea typeface="Calibri"/>
                <a:cs typeface="Calibri"/>
                <a:sym typeface="Calibri"/>
              </a:rPr>
              <a:t> </a:t>
            </a:r>
            <a:endParaRPr/>
          </a:p>
          <a:p>
            <a:pPr indent="0" lvl="0" marL="0" rtl="0" algn="l">
              <a:spcBef>
                <a:spcPts val="0"/>
              </a:spcBef>
              <a:spcAft>
                <a:spcPts val="0"/>
              </a:spcAft>
              <a:buNone/>
            </a:pPr>
            <a:r>
              <a:rPr b="1" lang="en-GB" sz="1200">
                <a:latin typeface="Calibri"/>
                <a:ea typeface="Calibri"/>
                <a:cs typeface="Calibri"/>
                <a:sym typeface="Calibri"/>
              </a:rPr>
              <a:t>During policy formulation</a:t>
            </a:r>
            <a:r>
              <a:rPr lang="en-GB" sz="1200">
                <a:latin typeface="Calibri"/>
                <a:ea typeface="Calibri"/>
                <a:cs typeface="Calibri"/>
                <a:sym typeface="Calibri"/>
              </a:rPr>
              <a:t>: provide the evidence policymakers may rely on to make informed decisions about how tackle the problem, including the different courses of action policy might take and assess the relative merits of alternative prescriptions in meeting the policy objectives.</a:t>
            </a:r>
            <a:endParaRPr/>
          </a:p>
          <a:p>
            <a:pPr indent="0" lvl="0" marL="0" rtl="0" algn="l">
              <a:spcBef>
                <a:spcPts val="0"/>
              </a:spcBef>
              <a:spcAft>
                <a:spcPts val="0"/>
              </a:spcAft>
              <a:buNone/>
            </a:pPr>
            <a:r>
              <a:rPr lang="en-GB" sz="1200">
                <a:latin typeface="Calibri"/>
                <a:ea typeface="Calibri"/>
                <a:cs typeface="Calibri"/>
                <a:sym typeface="Calibri"/>
              </a:rPr>
              <a:t> </a:t>
            </a:r>
            <a:endParaRPr/>
          </a:p>
          <a:p>
            <a:pPr indent="0" lvl="0" marL="0" rtl="0" algn="l">
              <a:spcBef>
                <a:spcPts val="0"/>
              </a:spcBef>
              <a:spcAft>
                <a:spcPts val="0"/>
              </a:spcAft>
              <a:buNone/>
            </a:pPr>
            <a:r>
              <a:rPr lang="en-GB" sz="1200">
                <a:latin typeface="Calibri"/>
                <a:ea typeface="Calibri"/>
                <a:cs typeface="Calibri"/>
                <a:sym typeface="Calibri"/>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5"/>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54" name="Shape 54"/>
        <p:cNvGrpSpPr/>
        <p:nvPr/>
      </p:nvGrpSpPr>
      <p:grpSpPr>
        <a:xfrm>
          <a:off x="0" y="0"/>
          <a:ext cx="0" cy="0"/>
          <a:chOff x="0" y="0"/>
          <a:chExt cx="0" cy="0"/>
        </a:xfrm>
      </p:grpSpPr>
      <p:pic>
        <p:nvPicPr>
          <p:cNvPr id="55" name="Google Shape;55;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34"/>
          <p:cNvSpPr/>
          <p:nvPr>
            <p:ph idx="2" type="pic"/>
          </p:nvPr>
        </p:nvSpPr>
        <p:spPr>
          <a:xfrm>
            <a:off x="6096000" y="1971040"/>
            <a:ext cx="5608320" cy="4419600"/>
          </a:xfrm>
          <a:prstGeom prst="rect">
            <a:avLst/>
          </a:prstGeom>
          <a:noFill/>
          <a:ln>
            <a:noFill/>
          </a:ln>
        </p:spPr>
      </p:sp>
      <p:sp>
        <p:nvSpPr>
          <p:cNvPr id="57" name="Google Shape;57;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34"/>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4"/>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0" name="Google Shape;60;p34"/>
          <p:cNvSpPr txBox="1"/>
          <p:nvPr>
            <p:ph idx="3"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61" name="Google Shape;61;p34"/>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2" name="Shape 62"/>
        <p:cNvGrpSpPr/>
        <p:nvPr/>
      </p:nvGrpSpPr>
      <p:grpSpPr>
        <a:xfrm>
          <a:off x="0" y="0"/>
          <a:ext cx="0" cy="0"/>
          <a:chOff x="0" y="0"/>
          <a:chExt cx="0" cy="0"/>
        </a:xfrm>
      </p:grpSpPr>
      <p:pic>
        <p:nvPicPr>
          <p:cNvPr id="63" name="Google Shape;63;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35"/>
          <p:cNvSpPr/>
          <p:nvPr>
            <p:ph idx="2" type="pic"/>
          </p:nvPr>
        </p:nvSpPr>
        <p:spPr>
          <a:xfrm>
            <a:off x="6096000" y="1971040"/>
            <a:ext cx="5608320" cy="4419600"/>
          </a:xfrm>
          <a:prstGeom prst="rect">
            <a:avLst/>
          </a:prstGeom>
          <a:noFill/>
          <a:ln>
            <a:noFill/>
          </a:ln>
        </p:spPr>
      </p:sp>
      <p:sp>
        <p:nvSpPr>
          <p:cNvPr id="65" name="Google Shape;65;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66" name="Google Shape;66;p35"/>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35"/>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35"/>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9" name="Shape 69"/>
        <p:cNvGrpSpPr/>
        <p:nvPr/>
      </p:nvGrpSpPr>
      <p:grpSpPr>
        <a:xfrm>
          <a:off x="0" y="0"/>
          <a:ext cx="0" cy="0"/>
          <a:chOff x="0" y="0"/>
          <a:chExt cx="0" cy="0"/>
        </a:xfrm>
      </p:grpSpPr>
      <p:sp>
        <p:nvSpPr>
          <p:cNvPr id="70" name="Google Shape;70;p36"/>
          <p:cNvSpPr txBox="1"/>
          <p:nvPr>
            <p:ph type="title"/>
          </p:nvPr>
        </p:nvSpPr>
        <p:spPr>
          <a:xfrm>
            <a:off x="838200" y="26078"/>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pic>
        <p:nvPicPr>
          <p:cNvPr id="73" name="Google Shape;73;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37"/>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16" name="Shape 16"/>
        <p:cNvGrpSpPr/>
        <p:nvPr/>
      </p:nvGrpSpPr>
      <p:grpSpPr>
        <a:xfrm>
          <a:off x="0" y="0"/>
          <a:ext cx="0" cy="0"/>
          <a:chOff x="0" y="0"/>
          <a:chExt cx="0" cy="0"/>
        </a:xfrm>
      </p:grpSpPr>
      <p:pic>
        <p:nvPicPr>
          <p:cNvPr id="17" name="Google Shape;17;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26"/>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26"/>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26"/>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22" name="Shape 22"/>
        <p:cNvGrpSpPr/>
        <p:nvPr/>
      </p:nvGrpSpPr>
      <p:grpSpPr>
        <a:xfrm>
          <a:off x="0" y="0"/>
          <a:ext cx="0" cy="0"/>
          <a:chOff x="0" y="0"/>
          <a:chExt cx="0" cy="0"/>
        </a:xfrm>
      </p:grpSpPr>
      <p:sp>
        <p:nvSpPr>
          <p:cNvPr id="23" name="Google Shape;23;p2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4" name="Google Shape;24;p27"/>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27"/>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8"/>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28"/>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2" name="Shape 32"/>
        <p:cNvGrpSpPr/>
        <p:nvPr/>
      </p:nvGrpSpPr>
      <p:grpSpPr>
        <a:xfrm>
          <a:off x="0" y="0"/>
          <a:ext cx="0" cy="0"/>
          <a:chOff x="0" y="0"/>
          <a:chExt cx="0" cy="0"/>
        </a:xfrm>
      </p:grpSpPr>
      <p:pic>
        <p:nvPicPr>
          <p:cNvPr id="33" name="Google Shape;33;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4" name="Google Shape;34;p29"/>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6" name="Google Shape;36;p2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7" name="Shape 37"/>
        <p:cNvGrpSpPr/>
        <p:nvPr/>
      </p:nvGrpSpPr>
      <p:grpSpPr>
        <a:xfrm>
          <a:off x="0" y="0"/>
          <a:ext cx="0" cy="0"/>
          <a:chOff x="0" y="0"/>
          <a:chExt cx="0" cy="0"/>
        </a:xfrm>
      </p:grpSpPr>
      <p:pic>
        <p:nvPicPr>
          <p:cNvPr descr="Background pattern&#10;&#10;Description automatically generated" id="38" name="Google Shape;38;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p3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id="41" name="Google Shape;41;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31"/>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4" name="Google Shape;44;p31"/>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31"/>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6" name="Google Shape;46;p31"/>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pic>
        <p:nvPicPr>
          <p:cNvPr id="49" name="Google Shape;49;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32"/>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2" name="Shape 52"/>
        <p:cNvGrpSpPr/>
        <p:nvPr/>
      </p:nvGrpSpPr>
      <p:grpSpPr>
        <a:xfrm>
          <a:off x="0" y="0"/>
          <a:ext cx="0" cy="0"/>
          <a:chOff x="0" y="0"/>
          <a:chExt cx="0" cy="0"/>
        </a:xfrm>
      </p:grpSpPr>
      <p:sp>
        <p:nvSpPr>
          <p:cNvPr id="53" name="Google Shape;53;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2" name="Google Shape;12;p2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7.png"/><Relationship Id="rId13" Type="http://schemas.openxmlformats.org/officeDocument/2006/relationships/image" Target="../media/image24.png"/><Relationship Id="rId12"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25.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17" Type="http://schemas.openxmlformats.org/officeDocument/2006/relationships/hyperlink" Target="http://www.climatecompatiblegrowth.com/" TargetMode="External"/><Relationship Id="rId16" Type="http://schemas.openxmlformats.org/officeDocument/2006/relationships/image" Target="../media/image23.png"/><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hyperlink" Target="mailto:ccg@lboro.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nvSpPr>
        <p:spPr>
          <a:xfrm>
            <a:off x="1004760" y="3278187"/>
            <a:ext cx="8050696" cy="26082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Helvetica Neue"/>
              <a:buNone/>
            </a:pPr>
            <a:r>
              <a:rPr b="1" i="0" lang="en-GB" sz="4400" u="none" cap="none" strike="noStrike">
                <a:solidFill>
                  <a:schemeClr val="dk1"/>
                </a:solidFill>
                <a:latin typeface="Arial"/>
                <a:ea typeface="Arial"/>
                <a:cs typeface="Arial"/>
                <a:sym typeface="Arial"/>
              </a:rPr>
              <a:t>LECTURE 3 </a:t>
            </a:r>
            <a:br>
              <a:rPr b="1" i="0" lang="en-GB" sz="4400" u="none" cap="none" strike="noStrike">
                <a:solidFill>
                  <a:schemeClr val="lt1"/>
                </a:solidFill>
                <a:latin typeface="Arial"/>
                <a:ea typeface="Arial"/>
                <a:cs typeface="Arial"/>
                <a:sym typeface="Arial"/>
              </a:rPr>
            </a:br>
            <a:r>
              <a:rPr b="1" i="0" lang="en-GB" sz="4400" u="none" cap="none" strike="noStrike">
                <a:solidFill>
                  <a:schemeClr val="lt1"/>
                </a:solidFill>
                <a:latin typeface="Arial"/>
                <a:ea typeface="Arial"/>
                <a:cs typeface="Arial"/>
                <a:sym typeface="Arial"/>
              </a:rPr>
              <a:t>ENERGY SYSTEMS MODELLING &amp; POLICYMAKING</a:t>
            </a:r>
            <a:endParaRPr b="1" i="0" sz="4400" u="none" cap="none" strike="noStrike">
              <a:solidFill>
                <a:schemeClr val="lt1"/>
              </a:solidFill>
              <a:latin typeface="Open Sans ExtraBold"/>
              <a:ea typeface="Open Sans ExtraBold"/>
              <a:cs typeface="Open Sans ExtraBold"/>
              <a:sym typeface="Open Sans ExtraBold"/>
            </a:endParaRPr>
          </a:p>
        </p:txBody>
      </p:sp>
      <p:sp>
        <p:nvSpPr>
          <p:cNvPr id="81" name="Google Shape;81;p1"/>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82" name="Google Shape;82;p1"/>
          <p:cNvSpPr txBox="1"/>
          <p:nvPr/>
        </p:nvSpPr>
        <p:spPr>
          <a:xfrm>
            <a:off x="976183" y="2556013"/>
            <a:ext cx="8050696" cy="707886"/>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Arial"/>
                <a:ea typeface="Arial"/>
                <a:cs typeface="Arial"/>
                <a:sym typeface="Arial"/>
              </a:rPr>
              <a:t>Modelling, policy </a:t>
            </a:r>
            <a:endParaRPr/>
          </a:p>
          <a:p>
            <a:pPr indent="0" lvl="0" marL="0" marR="0" rtl="0" algn="l">
              <a:spcBef>
                <a:spcPts val="0"/>
              </a:spcBef>
              <a:spcAft>
                <a:spcPts val="0"/>
              </a:spcAft>
              <a:buNone/>
            </a:pPr>
            <a:r>
              <a:rPr b="1" lang="en-GB" sz="2000">
                <a:solidFill>
                  <a:schemeClr val="lt1"/>
                </a:solidFill>
                <a:latin typeface="Arial"/>
                <a:ea typeface="Arial"/>
                <a:cs typeface="Arial"/>
                <a:sym typeface="Arial"/>
              </a:rPr>
              <a:t>and political economy</a:t>
            </a:r>
            <a:endParaRPr b="1" sz="20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idx="1" type="body"/>
          </p:nvPr>
        </p:nvSpPr>
        <p:spPr>
          <a:xfrm>
            <a:off x="807859" y="1591037"/>
            <a:ext cx="8043368" cy="463946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Policymakers can influence the energy modelling in several ways:  </a:t>
            </a:r>
            <a:endParaRPr/>
          </a:p>
          <a:p>
            <a:pPr indent="0" lvl="0" marL="0" rtl="0" algn="l">
              <a:lnSpc>
                <a:spcPct val="90000"/>
              </a:lnSpc>
              <a:spcBef>
                <a:spcPts val="1000"/>
              </a:spcBef>
              <a:spcAft>
                <a:spcPts val="0"/>
              </a:spcAft>
              <a:buNone/>
            </a:pPr>
            <a:r>
              <a:rPr lang="en-GB">
                <a:solidFill>
                  <a:schemeClr val="accent5"/>
                </a:solidFill>
              </a:rPr>
              <a:t>Commissioning research </a:t>
            </a:r>
            <a:r>
              <a:rPr lang="en-GB"/>
              <a:t>to examine specific policy questions (influence the research questions.)</a:t>
            </a:r>
            <a:endParaRPr/>
          </a:p>
          <a:p>
            <a:pPr indent="0" lvl="0" marL="0" rtl="0" algn="l">
              <a:lnSpc>
                <a:spcPct val="90000"/>
              </a:lnSpc>
              <a:spcBef>
                <a:spcPts val="1000"/>
              </a:spcBef>
              <a:spcAft>
                <a:spcPts val="0"/>
              </a:spcAft>
              <a:buNone/>
            </a:pPr>
            <a:r>
              <a:rPr lang="en-GB">
                <a:solidFill>
                  <a:schemeClr val="accent5"/>
                </a:solidFill>
              </a:rPr>
              <a:t>During problem articulation </a:t>
            </a:r>
            <a:r>
              <a:rPr lang="en-GB"/>
              <a:t>influence the characterisation of the problem.</a:t>
            </a:r>
            <a:endParaRPr/>
          </a:p>
          <a:p>
            <a:pPr indent="0" lvl="0" marL="0" rtl="0" algn="l">
              <a:lnSpc>
                <a:spcPct val="90000"/>
              </a:lnSpc>
              <a:spcBef>
                <a:spcPts val="1000"/>
              </a:spcBef>
              <a:spcAft>
                <a:spcPts val="0"/>
              </a:spcAft>
              <a:buNone/>
            </a:pPr>
            <a:r>
              <a:rPr lang="en-GB">
                <a:solidFill>
                  <a:schemeClr val="accent5"/>
                </a:solidFill>
              </a:rPr>
              <a:t>During model construct </a:t>
            </a:r>
            <a:r>
              <a:rPr lang="en-GB"/>
              <a:t>give directions on what can be ignored, what is essential. </a:t>
            </a:r>
            <a:endParaRPr/>
          </a:p>
          <a:p>
            <a:pPr indent="0" lvl="0" marL="0" rtl="0" algn="l">
              <a:lnSpc>
                <a:spcPct val="90000"/>
              </a:lnSpc>
              <a:spcBef>
                <a:spcPts val="1000"/>
              </a:spcBef>
              <a:spcAft>
                <a:spcPts val="0"/>
              </a:spcAft>
              <a:buNone/>
            </a:pPr>
            <a:r>
              <a:rPr lang="en-GB">
                <a:solidFill>
                  <a:schemeClr val="accent5"/>
                </a:solidFill>
              </a:rPr>
              <a:t>During analysis </a:t>
            </a:r>
            <a:r>
              <a:rPr lang="en-GB">
                <a:solidFill>
                  <a:schemeClr val="dk1"/>
                </a:solidFill>
              </a:rPr>
              <a:t>influence by </a:t>
            </a:r>
            <a:r>
              <a:rPr lang="en-GB"/>
              <a:t>prescribing the data sources and the stakeholders to be consulted</a:t>
            </a:r>
            <a:endParaRPr/>
          </a:p>
          <a:p>
            <a:pPr indent="0" lvl="0" marL="0" rtl="0" algn="l">
              <a:lnSpc>
                <a:spcPct val="90000"/>
              </a:lnSpc>
              <a:spcBef>
                <a:spcPts val="1000"/>
              </a:spcBef>
              <a:spcAft>
                <a:spcPts val="0"/>
              </a:spcAft>
              <a:buNone/>
            </a:pPr>
            <a:r>
              <a:rPr lang="en-GB">
                <a:solidFill>
                  <a:schemeClr val="accent5"/>
                </a:solidFill>
              </a:rPr>
              <a:t>During results communication </a:t>
            </a:r>
            <a:r>
              <a:rPr lang="en-GB"/>
              <a:t>control how results are used and shared and overall accessibility and transparency. </a:t>
            </a:r>
            <a:endParaRPr/>
          </a:p>
        </p:txBody>
      </p:sp>
      <p:sp>
        <p:nvSpPr>
          <p:cNvPr id="174" name="Google Shape;174;p10"/>
          <p:cNvSpPr txBox="1"/>
          <p:nvPr>
            <p:ph idx="2" type="body"/>
          </p:nvPr>
        </p:nvSpPr>
        <p:spPr>
          <a:xfrm>
            <a:off x="834081" y="790258"/>
            <a:ext cx="7542476"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3.2.2 Politics of policymaking influences modelling</a:t>
            </a:r>
            <a:endParaRPr b="0" sz="2400">
              <a:latin typeface="Open Sans"/>
              <a:ea typeface="Open Sans"/>
              <a:cs typeface="Open Sans"/>
              <a:sym typeface="Open Sans"/>
            </a:endParaRPr>
          </a:p>
        </p:txBody>
      </p:sp>
      <p:sp>
        <p:nvSpPr>
          <p:cNvPr id="175" name="Google Shape;175;p10"/>
          <p:cNvSpPr txBox="1"/>
          <p:nvPr/>
        </p:nvSpPr>
        <p:spPr>
          <a:xfrm>
            <a:off x="6110933" y="5298126"/>
            <a:ext cx="5242868" cy="1267774"/>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76" name="Google Shape;176;p1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grpSp>
        <p:nvGrpSpPr>
          <p:cNvPr id="177" name="Google Shape;177;p10"/>
          <p:cNvGrpSpPr/>
          <p:nvPr/>
        </p:nvGrpSpPr>
        <p:grpSpPr>
          <a:xfrm>
            <a:off x="8705088" y="1395094"/>
            <a:ext cx="3093211" cy="3707085"/>
            <a:chOff x="8113766" y="903097"/>
            <a:chExt cx="3848572" cy="4395029"/>
          </a:xfrm>
        </p:grpSpPr>
        <p:sp>
          <p:nvSpPr>
            <p:cNvPr id="178" name="Google Shape;178;p10"/>
            <p:cNvSpPr/>
            <p:nvPr/>
          </p:nvSpPr>
          <p:spPr>
            <a:xfrm>
              <a:off x="8113766" y="1504015"/>
              <a:ext cx="3848572" cy="3628784"/>
            </a:xfrm>
            <a:prstGeom prst="ellipse">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9" name="Google Shape;179;p10"/>
            <p:cNvGrpSpPr/>
            <p:nvPr/>
          </p:nvGrpSpPr>
          <p:grpSpPr>
            <a:xfrm>
              <a:off x="8784771" y="903097"/>
              <a:ext cx="2569030" cy="4395029"/>
              <a:chOff x="5782845" y="2876790"/>
              <a:chExt cx="301661" cy="400744"/>
            </a:xfrm>
          </p:grpSpPr>
          <p:sp>
            <p:nvSpPr>
              <p:cNvPr id="180" name="Google Shape;180;p10"/>
              <p:cNvSpPr/>
              <p:nvPr/>
            </p:nvSpPr>
            <p:spPr>
              <a:xfrm>
                <a:off x="5782845" y="3087651"/>
                <a:ext cx="301661" cy="189883"/>
              </a:xfrm>
              <a:custGeom>
                <a:rect b="b" l="l" r="r" t="t"/>
                <a:pathLst>
                  <a:path extrusionOk="0" h="5966" w="9478">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 name="Google Shape;181;p10"/>
              <p:cNvSpPr/>
              <p:nvPr/>
            </p:nvSpPr>
            <p:spPr>
              <a:xfrm>
                <a:off x="5868111" y="2876790"/>
                <a:ext cx="129427" cy="202554"/>
              </a:xfrm>
              <a:custGeom>
                <a:rect b="b" l="l" r="r" t="t"/>
                <a:pathLst>
                  <a:path extrusionOk="0" h="5430" w="4013">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solidFill>
                <a:srgbClr val="F691A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 name="Google Shape;182;p10"/>
              <p:cNvSpPr/>
              <p:nvPr/>
            </p:nvSpPr>
            <p:spPr>
              <a:xfrm>
                <a:off x="5915088" y="3051655"/>
                <a:ext cx="34151" cy="10662"/>
              </a:xfrm>
              <a:custGeom>
                <a:rect b="b" l="l" r="r" t="t"/>
                <a:pathLst>
                  <a:path extrusionOk="0" h="335" w="1073">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solidFill>
                <a:schemeClr val="lt1"/>
              </a:solidFill>
              <a:ln cap="flat" cmpd="sng" w="28575">
                <a:solidFill>
                  <a:srgbClr val="0120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idx="1" type="body"/>
          </p:nvPr>
        </p:nvSpPr>
        <p:spPr>
          <a:xfrm>
            <a:off x="834080" y="1568341"/>
            <a:ext cx="7556292" cy="4174091"/>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Co-production refers to a participatory approach and effort to create knowledge in close partnership with those with direct experience of the issues</a:t>
            </a:r>
            <a:endParaRPr/>
          </a:p>
          <a:p>
            <a:pPr indent="0" lvl="0" marL="0" rtl="0" algn="l">
              <a:lnSpc>
                <a:spcPct val="90000"/>
              </a:lnSpc>
              <a:spcBef>
                <a:spcPts val="1000"/>
              </a:spcBef>
              <a:spcAft>
                <a:spcPts val="0"/>
              </a:spcAft>
              <a:buNone/>
            </a:pPr>
            <a:r>
              <a:rPr lang="en-GB"/>
              <a:t>In practice, it is an iterative process of mutual learning.</a:t>
            </a:r>
            <a:endParaRPr/>
          </a:p>
          <a:p>
            <a:pPr indent="0" lvl="0" marL="0" rtl="0" algn="l">
              <a:lnSpc>
                <a:spcPct val="90000"/>
              </a:lnSpc>
              <a:spcBef>
                <a:spcPts val="1000"/>
              </a:spcBef>
              <a:spcAft>
                <a:spcPts val="0"/>
              </a:spcAft>
              <a:buNone/>
            </a:pPr>
            <a:r>
              <a:rPr lang="en-GB"/>
              <a:t>Collaborative exchanges aim to ensure output are usable and and offer robust solutions</a:t>
            </a:r>
            <a:endParaRPr/>
          </a:p>
          <a:p>
            <a:pPr indent="0" lvl="0" marL="0" rtl="0" algn="l">
              <a:lnSpc>
                <a:spcPct val="90000"/>
              </a:lnSpc>
              <a:spcBef>
                <a:spcPts val="1000"/>
              </a:spcBef>
              <a:spcAft>
                <a:spcPts val="0"/>
              </a:spcAft>
              <a:buNone/>
            </a:pPr>
            <a:r>
              <a:rPr lang="en-GB"/>
              <a:t>Strategies for successful co-production include: </a:t>
            </a:r>
            <a:endParaRPr/>
          </a:p>
          <a:p>
            <a:pPr indent="-342900" lvl="0" marL="342900" rtl="0" algn="l">
              <a:lnSpc>
                <a:spcPct val="90000"/>
              </a:lnSpc>
              <a:spcBef>
                <a:spcPts val="1000"/>
              </a:spcBef>
              <a:spcAft>
                <a:spcPts val="0"/>
              </a:spcAft>
              <a:buSzPts val="2000"/>
              <a:buFont typeface="Arial"/>
              <a:buChar char="•"/>
            </a:pPr>
            <a:r>
              <a:rPr lang="en-GB"/>
              <a:t>early engagement </a:t>
            </a:r>
            <a:endParaRPr/>
          </a:p>
          <a:p>
            <a:pPr indent="-342900" lvl="0" marL="342900" rtl="0" algn="l">
              <a:lnSpc>
                <a:spcPct val="90000"/>
              </a:lnSpc>
              <a:spcBef>
                <a:spcPts val="1000"/>
              </a:spcBef>
              <a:spcAft>
                <a:spcPts val="0"/>
              </a:spcAft>
              <a:buSzPts val="2000"/>
              <a:buFont typeface="Arial"/>
              <a:buChar char="•"/>
            </a:pPr>
            <a:r>
              <a:rPr lang="en-GB"/>
              <a:t>clear expectations surrounding roles </a:t>
            </a:r>
            <a:endParaRPr/>
          </a:p>
          <a:p>
            <a:pPr indent="-342900" lvl="0" marL="342900" rtl="0" algn="l">
              <a:lnSpc>
                <a:spcPct val="90000"/>
              </a:lnSpc>
              <a:spcBef>
                <a:spcPts val="1000"/>
              </a:spcBef>
              <a:spcAft>
                <a:spcPts val="0"/>
              </a:spcAft>
              <a:buSzPts val="2000"/>
              <a:buFont typeface="Arial"/>
              <a:buChar char="•"/>
            </a:pPr>
            <a:r>
              <a:rPr lang="en-GB"/>
              <a:t>information sharing</a:t>
            </a:r>
            <a:endParaRPr/>
          </a:p>
          <a:p>
            <a:pPr indent="-342900" lvl="0" marL="342900" rtl="0" algn="l">
              <a:lnSpc>
                <a:spcPct val="90000"/>
              </a:lnSpc>
              <a:spcBef>
                <a:spcPts val="1000"/>
              </a:spcBef>
              <a:spcAft>
                <a:spcPts val="0"/>
              </a:spcAft>
              <a:buSzPts val="2000"/>
              <a:buFont typeface="Arial"/>
              <a:buChar char="•"/>
            </a:pPr>
            <a:r>
              <a:rPr lang="en-GB"/>
              <a:t>frequent interactions at all stages of the research process</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sz="2000"/>
          </a:p>
        </p:txBody>
      </p:sp>
      <p:sp>
        <p:nvSpPr>
          <p:cNvPr id="189" name="Google Shape;189;p11"/>
          <p:cNvSpPr txBox="1"/>
          <p:nvPr>
            <p:ph idx="2" type="body"/>
          </p:nvPr>
        </p:nvSpPr>
        <p:spPr>
          <a:xfrm>
            <a:off x="834080" y="789333"/>
            <a:ext cx="816001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3.2.3 Modelling and policy process: co-production</a:t>
            </a:r>
            <a:endParaRPr b="0" sz="2400">
              <a:latin typeface="Open Sans"/>
              <a:ea typeface="Open Sans"/>
              <a:cs typeface="Open Sans"/>
              <a:sym typeface="Open Sans"/>
            </a:endParaRPr>
          </a:p>
        </p:txBody>
      </p:sp>
      <p:sp>
        <p:nvSpPr>
          <p:cNvPr id="190" name="Google Shape;190;p1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91" name="Google Shape;191;p11"/>
          <p:cNvPicPr preferRelativeResize="0"/>
          <p:nvPr/>
        </p:nvPicPr>
        <p:blipFill rotWithShape="1">
          <a:blip r:embed="rId3">
            <a:alphaModFix/>
          </a:blip>
          <a:srcRect b="0" l="0" r="0" t="0"/>
          <a:stretch/>
        </p:blipFill>
        <p:spPr>
          <a:xfrm>
            <a:off x="8304867" y="1908669"/>
            <a:ext cx="3493433" cy="34934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idx="1" type="body"/>
          </p:nvPr>
        </p:nvSpPr>
        <p:spPr>
          <a:xfrm>
            <a:off x="834080" y="1678983"/>
            <a:ext cx="7781144" cy="2985755"/>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en-GB"/>
              <a:t>C</a:t>
            </a:r>
            <a:r>
              <a:rPr lang="en-GB" sz="2000"/>
              <a:t>o-production requires additional resources and time than traditional modelling. It is also: </a:t>
            </a:r>
            <a:endParaRPr/>
          </a:p>
          <a:p>
            <a:pPr indent="-342900" lvl="0" marL="342900" rtl="0" algn="l">
              <a:lnSpc>
                <a:spcPct val="90000"/>
              </a:lnSpc>
              <a:spcBef>
                <a:spcPts val="1000"/>
              </a:spcBef>
              <a:spcAft>
                <a:spcPts val="0"/>
              </a:spcAft>
              <a:buSzPts val="2000"/>
              <a:buFont typeface="Arial"/>
              <a:buChar char="•"/>
            </a:pPr>
            <a:r>
              <a:rPr lang="en-GB"/>
              <a:t>highly context dependent. What works well in one situation and at one time may be impossible in another. </a:t>
            </a:r>
            <a:endParaRPr/>
          </a:p>
          <a:p>
            <a:pPr indent="-342900" lvl="0" marL="342900" rtl="0" algn="l">
              <a:lnSpc>
                <a:spcPct val="90000"/>
              </a:lnSpc>
              <a:spcBef>
                <a:spcPts val="1000"/>
              </a:spcBef>
              <a:spcAft>
                <a:spcPts val="0"/>
              </a:spcAft>
              <a:buSzPts val="2000"/>
              <a:buFont typeface="Arial"/>
              <a:buChar char="•"/>
            </a:pPr>
            <a:r>
              <a:rPr lang="en-GB"/>
              <a:t>requires trust, genuine power sharing, and respect for the different expertise brought by stakeholders. </a:t>
            </a:r>
            <a:endParaRPr/>
          </a:p>
          <a:p>
            <a:pPr indent="-342900" lvl="0" marL="342900" rtl="0" algn="l">
              <a:lnSpc>
                <a:spcPct val="90000"/>
              </a:lnSpc>
              <a:spcBef>
                <a:spcPts val="1000"/>
              </a:spcBef>
              <a:spcAft>
                <a:spcPts val="0"/>
              </a:spcAft>
              <a:buSzPts val="2000"/>
              <a:buFont typeface="Arial"/>
              <a:buChar char="•"/>
            </a:pPr>
            <a:r>
              <a:rPr lang="en-GB"/>
              <a:t>Involved actors need to have the skills, infrastructure, and incentives for co-production. </a:t>
            </a:r>
            <a:endParaRPr sz="2000"/>
          </a:p>
        </p:txBody>
      </p:sp>
      <p:sp>
        <p:nvSpPr>
          <p:cNvPr id="198" name="Google Shape;198;p12"/>
          <p:cNvSpPr txBox="1"/>
          <p:nvPr>
            <p:ph idx="2" type="body"/>
          </p:nvPr>
        </p:nvSpPr>
        <p:spPr>
          <a:xfrm>
            <a:off x="834080" y="789333"/>
            <a:ext cx="8342577"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3.2.3 Modelling and policy process: co-production</a:t>
            </a:r>
            <a:endParaRPr b="0" sz="2400">
              <a:latin typeface="Open Sans"/>
              <a:ea typeface="Open Sans"/>
              <a:cs typeface="Open Sans"/>
              <a:sym typeface="Open Sans"/>
            </a:endParaRPr>
          </a:p>
        </p:txBody>
      </p:sp>
      <p:sp>
        <p:nvSpPr>
          <p:cNvPr id="199" name="Google Shape;199;p1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200" name="Google Shape;200;p12"/>
          <p:cNvPicPr preferRelativeResize="0"/>
          <p:nvPr/>
        </p:nvPicPr>
        <p:blipFill rotWithShape="1">
          <a:blip r:embed="rId3">
            <a:alphaModFix/>
          </a:blip>
          <a:srcRect b="0" l="0" r="0" t="0"/>
          <a:stretch/>
        </p:blipFill>
        <p:spPr>
          <a:xfrm>
            <a:off x="8615224" y="1678984"/>
            <a:ext cx="2985755" cy="29857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txBox="1"/>
          <p:nvPr>
            <p:ph idx="1" type="body"/>
          </p:nvPr>
        </p:nvSpPr>
        <p:spPr>
          <a:xfrm>
            <a:off x="834081" y="1655042"/>
            <a:ext cx="6517695" cy="417883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b="0" lang="en-GB" sz="2000">
                <a:solidFill>
                  <a:schemeClr val="dk1"/>
                </a:solidFill>
              </a:rPr>
              <a:t>﻿</a:t>
            </a:r>
            <a:r>
              <a:rPr lang="en-GB">
                <a:solidFill>
                  <a:schemeClr val="dk1"/>
                </a:solidFill>
              </a:rPr>
              <a:t>There are several challenges to using systems modelling to inform energy policymaking:</a:t>
            </a:r>
            <a:endParaRPr/>
          </a:p>
          <a:p>
            <a:pPr indent="-342900" lvl="0" marL="342900" rtl="0" algn="l">
              <a:lnSpc>
                <a:spcPct val="90000"/>
              </a:lnSpc>
              <a:spcBef>
                <a:spcPts val="1000"/>
              </a:spcBef>
              <a:spcAft>
                <a:spcPts val="0"/>
              </a:spcAft>
              <a:buSzPts val="2000"/>
              <a:buFont typeface="Arial"/>
              <a:buChar char="•"/>
            </a:pPr>
            <a:r>
              <a:rPr lang="en-GB">
                <a:solidFill>
                  <a:schemeClr val="dk1"/>
                </a:solidFill>
              </a:rPr>
              <a:t>Limited access to high-quality data. The accuracy of the model depends on the quality of data and assumptions used.</a:t>
            </a:r>
            <a:endParaRPr>
              <a:solidFill>
                <a:schemeClr val="dk1"/>
              </a:solidFill>
            </a:endParaRPr>
          </a:p>
          <a:p>
            <a:pPr indent="-342900" lvl="0" marL="342900" rtl="0" algn="l">
              <a:lnSpc>
                <a:spcPct val="90000"/>
              </a:lnSpc>
              <a:spcBef>
                <a:spcPts val="1000"/>
              </a:spcBef>
              <a:spcAft>
                <a:spcPts val="0"/>
              </a:spcAft>
              <a:buSzPts val="2000"/>
              <a:buFont typeface="Arial"/>
              <a:buChar char="•"/>
            </a:pPr>
            <a:r>
              <a:rPr lang="en-GB">
                <a:solidFill>
                  <a:schemeClr val="dk1"/>
                </a:solidFill>
              </a:rPr>
              <a:t>Political considerations. Modelling results may not always align with the interests of powerful stakeholders.</a:t>
            </a:r>
            <a:endParaRPr/>
          </a:p>
          <a:p>
            <a:pPr indent="-342900" lvl="0" marL="342900" rtl="0" algn="l">
              <a:lnSpc>
                <a:spcPct val="90000"/>
              </a:lnSpc>
              <a:spcBef>
                <a:spcPts val="1000"/>
              </a:spcBef>
              <a:spcAft>
                <a:spcPts val="0"/>
              </a:spcAft>
              <a:buSzPts val="2000"/>
              <a:buFont typeface="Arial"/>
              <a:buChar char="•"/>
            </a:pPr>
            <a:r>
              <a:rPr lang="en-GB">
                <a:solidFill>
                  <a:schemeClr val="dk1"/>
                </a:solidFill>
              </a:rPr>
              <a:t>Policymakers may have biases that influence their interpretation of the results.</a:t>
            </a:r>
            <a:endParaRPr/>
          </a:p>
          <a:p>
            <a:pPr indent="-215900" lvl="0" marL="342900" rtl="0" algn="l">
              <a:lnSpc>
                <a:spcPct val="90000"/>
              </a:lnSpc>
              <a:spcBef>
                <a:spcPts val="1000"/>
              </a:spcBef>
              <a:spcAft>
                <a:spcPts val="0"/>
              </a:spcAft>
              <a:buSzPts val="2000"/>
              <a:buFont typeface="Arial"/>
              <a:buNone/>
            </a:pPr>
            <a:r>
              <a:t/>
            </a:r>
            <a:endParaRPr>
              <a:solidFill>
                <a:schemeClr val="dk1"/>
              </a:solidFill>
              <a:latin typeface="Open Sans"/>
              <a:ea typeface="Open Sans"/>
              <a:cs typeface="Open Sans"/>
              <a:sym typeface="Open Sans"/>
            </a:endParaRPr>
          </a:p>
        </p:txBody>
      </p:sp>
      <p:sp>
        <p:nvSpPr>
          <p:cNvPr id="207" name="Google Shape;207;p13"/>
          <p:cNvSpPr txBox="1"/>
          <p:nvPr>
            <p:ph idx="2" type="body"/>
          </p:nvPr>
        </p:nvSpPr>
        <p:spPr>
          <a:xfrm>
            <a:off x="834080" y="788822"/>
            <a:ext cx="10303312"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3.3  Challenges to the utilisation of modelling research in policymaking</a:t>
            </a:r>
            <a:endParaRPr b="0"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latin typeface="Arial"/>
              <a:ea typeface="Arial"/>
              <a:cs typeface="Arial"/>
              <a:sym typeface="Arial"/>
            </a:endParaRPr>
          </a:p>
        </p:txBody>
      </p:sp>
      <p:sp>
        <p:nvSpPr>
          <p:cNvPr id="208" name="Google Shape;208;p1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209" name="Google Shape;209;p13"/>
          <p:cNvPicPr preferRelativeResize="0"/>
          <p:nvPr/>
        </p:nvPicPr>
        <p:blipFill rotWithShape="1">
          <a:blip r:embed="rId3">
            <a:alphaModFix/>
          </a:blip>
          <a:srcRect b="0" l="0" r="0" t="0"/>
          <a:stretch/>
        </p:blipFill>
        <p:spPr>
          <a:xfrm>
            <a:off x="7601182" y="1655042"/>
            <a:ext cx="3904510" cy="39045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idx="1" type="body"/>
          </p:nvPr>
        </p:nvSpPr>
        <p:spPr>
          <a:xfrm>
            <a:off x="834080" y="1684558"/>
            <a:ext cx="7382819" cy="4259042"/>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en-GB" sz="2000"/>
              <a:t>Other factors that </a:t>
            </a:r>
            <a:r>
              <a:rPr lang="en-GB" sz="2000">
                <a:solidFill>
                  <a:schemeClr val="dk1"/>
                </a:solidFill>
              </a:rPr>
              <a:t>may prevent the effective utilisation of modelling results </a:t>
            </a:r>
            <a:r>
              <a:rPr lang="en-GB" sz="2000"/>
              <a:t>to inform energy policy decisions include: </a:t>
            </a:r>
            <a:endParaRPr/>
          </a:p>
          <a:p>
            <a:pPr indent="-342900" lvl="0" marL="342900" rtl="0" algn="l">
              <a:lnSpc>
                <a:spcPct val="90000"/>
              </a:lnSpc>
              <a:spcBef>
                <a:spcPts val="1000"/>
              </a:spcBef>
              <a:spcAft>
                <a:spcPts val="0"/>
              </a:spcAft>
              <a:buSzPts val="2000"/>
              <a:buFont typeface="Arial"/>
              <a:buChar char="•"/>
            </a:pPr>
            <a:r>
              <a:rPr lang="en-GB" sz="2000"/>
              <a:t>modellers lack an understanding</a:t>
            </a:r>
            <a:br>
              <a:rPr lang="en-GB" sz="2000"/>
            </a:br>
            <a:r>
              <a:rPr lang="en-GB" sz="2000"/>
              <a:t>of the policy process and the political context. </a:t>
            </a:r>
            <a:endParaRPr/>
          </a:p>
          <a:p>
            <a:pPr indent="-342900" lvl="0" marL="342900" rtl="0" algn="l">
              <a:lnSpc>
                <a:spcPct val="90000"/>
              </a:lnSpc>
              <a:spcBef>
                <a:spcPts val="1000"/>
              </a:spcBef>
              <a:spcAft>
                <a:spcPts val="0"/>
              </a:spcAft>
              <a:buSzPts val="2000"/>
              <a:buFont typeface="Arial"/>
              <a:buChar char="•"/>
            </a:pPr>
            <a:r>
              <a:rPr lang="en-GB" sz="2000"/>
              <a:t>The multiplicity of actors with divergent viewpoints can make it difficult to build </a:t>
            </a:r>
            <a:r>
              <a:rPr lang="en-GB"/>
              <a:t>a common understanding</a:t>
            </a:r>
            <a:r>
              <a:rPr lang="en-GB" sz="2000"/>
              <a:t>.</a:t>
            </a:r>
            <a:endParaRPr/>
          </a:p>
          <a:p>
            <a:pPr indent="-342900" lvl="0" marL="342900" rtl="0" algn="l">
              <a:lnSpc>
                <a:spcPct val="90000"/>
              </a:lnSpc>
              <a:spcBef>
                <a:spcPts val="1000"/>
              </a:spcBef>
              <a:spcAft>
                <a:spcPts val="0"/>
              </a:spcAft>
              <a:buSzPts val="2000"/>
              <a:buFont typeface="Arial"/>
              <a:buChar char="•"/>
            </a:pPr>
            <a:r>
              <a:rPr lang="en-GB" sz="2000"/>
              <a:t>Stakeholders </a:t>
            </a:r>
            <a:r>
              <a:rPr lang="en-GB"/>
              <a:t>may not trust the sources of data or methods of research; q</a:t>
            </a:r>
            <a:r>
              <a:rPr lang="en-GB" sz="2000"/>
              <a:t>uestion the credibility of the assumptions and inputs. </a:t>
            </a:r>
            <a:endParaRPr/>
          </a:p>
          <a:p>
            <a:pPr indent="-342900" lvl="0" marL="342900" rtl="0" algn="l">
              <a:lnSpc>
                <a:spcPct val="90000"/>
              </a:lnSpc>
              <a:spcBef>
                <a:spcPts val="1000"/>
              </a:spcBef>
              <a:spcAft>
                <a:spcPts val="0"/>
              </a:spcAft>
              <a:buSzPts val="2000"/>
              <a:buFont typeface="Arial"/>
              <a:buChar char="•"/>
            </a:pPr>
            <a:r>
              <a:rPr lang="en-GB"/>
              <a:t>Stakeholders may question if results are open to different interpretations and if they perceive scenarios and assumptions are not reflective of their experience.</a:t>
            </a:r>
            <a:endParaRPr>
              <a:solidFill>
                <a:schemeClr val="dk1"/>
              </a:solidFill>
            </a:endParaRPr>
          </a:p>
          <a:p>
            <a:pPr indent="-215900" lvl="0" marL="342900" rtl="0" algn="l">
              <a:lnSpc>
                <a:spcPct val="90000"/>
              </a:lnSpc>
              <a:spcBef>
                <a:spcPts val="1000"/>
              </a:spcBef>
              <a:spcAft>
                <a:spcPts val="0"/>
              </a:spcAft>
              <a:buSzPts val="2000"/>
              <a:buFont typeface="Arial"/>
              <a:buNone/>
            </a:pPr>
            <a:r>
              <a:t/>
            </a:r>
            <a:endParaRPr sz="2000">
              <a:latin typeface="Open Sans"/>
              <a:ea typeface="Open Sans"/>
              <a:cs typeface="Open Sans"/>
              <a:sym typeface="Open Sans"/>
            </a:endParaRPr>
          </a:p>
          <a:p>
            <a:pPr indent="-215900" lvl="0" marL="342900" rtl="0" algn="l">
              <a:lnSpc>
                <a:spcPct val="90000"/>
              </a:lnSpc>
              <a:spcBef>
                <a:spcPts val="1000"/>
              </a:spcBef>
              <a:spcAft>
                <a:spcPts val="0"/>
              </a:spcAft>
              <a:buSzPts val="2000"/>
              <a:buFont typeface="Arial"/>
              <a:buNone/>
            </a:pPr>
            <a:r>
              <a:t/>
            </a:r>
            <a:endParaRPr sz="2000">
              <a:latin typeface="Open Sans"/>
              <a:ea typeface="Open Sans"/>
              <a:cs typeface="Open Sans"/>
              <a:sym typeface="Open Sans"/>
            </a:endParaRPr>
          </a:p>
        </p:txBody>
      </p:sp>
      <p:sp>
        <p:nvSpPr>
          <p:cNvPr id="216" name="Google Shape;216;p14"/>
          <p:cNvSpPr txBox="1"/>
          <p:nvPr>
            <p:ph idx="2" type="body"/>
          </p:nvPr>
        </p:nvSpPr>
        <p:spPr>
          <a:xfrm>
            <a:off x="834080" y="787814"/>
            <a:ext cx="10577632"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SzPts val="2400"/>
              <a:buNone/>
            </a:pPr>
            <a:r>
              <a:rPr b="0" lang="en-GB">
                <a:latin typeface="Open Sans"/>
                <a:ea typeface="Open Sans"/>
                <a:cs typeface="Open Sans"/>
                <a:sym typeface="Open Sans"/>
              </a:rPr>
              <a:t>3.3  Challenges to the utilisation of modelling research in policymaking</a:t>
            </a:r>
            <a:endParaRPr b="0">
              <a:latin typeface="Open Sans"/>
              <a:ea typeface="Open Sans"/>
              <a:cs typeface="Open Sans"/>
              <a:sym typeface="Open Sans"/>
            </a:endParaRPr>
          </a:p>
          <a:p>
            <a:pPr indent="0" lvl="0" marL="0" rtl="0" algn="l">
              <a:lnSpc>
                <a:spcPct val="90000"/>
              </a:lnSpc>
              <a:spcBef>
                <a:spcPts val="2200"/>
              </a:spcBef>
              <a:spcAft>
                <a:spcPts val="1200"/>
              </a:spcAft>
              <a:buSzPts val="2400"/>
              <a:buNone/>
            </a:pPr>
            <a:r>
              <a:t/>
            </a:r>
            <a:endParaRPr b="0" sz="2400">
              <a:latin typeface="Open Sans"/>
              <a:ea typeface="Open Sans"/>
              <a:cs typeface="Open Sans"/>
              <a:sym typeface="Open Sans"/>
            </a:endParaRPr>
          </a:p>
        </p:txBody>
      </p:sp>
      <p:sp>
        <p:nvSpPr>
          <p:cNvPr id="217" name="Google Shape;217;p1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descr="Worried face with no fill" id="218" name="Google Shape;218;p14"/>
          <p:cNvPicPr preferRelativeResize="0"/>
          <p:nvPr/>
        </p:nvPicPr>
        <p:blipFill rotWithShape="1">
          <a:blip r:embed="rId3">
            <a:alphaModFix/>
          </a:blip>
          <a:srcRect b="0" l="0" r="0" t="0"/>
          <a:stretch/>
        </p:blipFill>
        <p:spPr>
          <a:xfrm>
            <a:off x="8088883" y="1904714"/>
            <a:ext cx="3522250" cy="3522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idx="2" type="body"/>
          </p:nvPr>
        </p:nvSpPr>
        <p:spPr>
          <a:xfrm>
            <a:off x="838200" y="590691"/>
            <a:ext cx="10008091"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3.4 Steps to enhance the usability of modelling results in policy</a:t>
            </a:r>
            <a:endParaRPr b="0" sz="2400">
              <a:latin typeface="Open Sans"/>
              <a:ea typeface="Open Sans"/>
              <a:cs typeface="Open Sans"/>
              <a:sym typeface="Open Sans"/>
            </a:endParaRPr>
          </a:p>
        </p:txBody>
      </p:sp>
      <p:sp>
        <p:nvSpPr>
          <p:cNvPr id="225" name="Google Shape;225;p1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226" name="Google Shape;226;p15"/>
          <p:cNvSpPr txBox="1"/>
          <p:nvPr>
            <p:ph idx="1" type="body"/>
          </p:nvPr>
        </p:nvSpPr>
        <p:spPr>
          <a:xfrm>
            <a:off x="846770" y="1528120"/>
            <a:ext cx="6875244" cy="4166213"/>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Modelling outputs are becoming an important foundation for energy planning and policy decisions. </a:t>
            </a:r>
            <a:endParaRPr/>
          </a:p>
          <a:p>
            <a:pPr indent="0" lvl="0" marL="0" rtl="0" algn="l">
              <a:lnSpc>
                <a:spcPct val="90000"/>
              </a:lnSpc>
              <a:spcBef>
                <a:spcPts val="1000"/>
              </a:spcBef>
              <a:spcAft>
                <a:spcPts val="0"/>
              </a:spcAft>
              <a:buNone/>
            </a:pPr>
            <a:r>
              <a:rPr lang="en-GB"/>
              <a:t>However, as its relevance grows, modelling is also increasingly under scrutiny. </a:t>
            </a:r>
            <a:endParaRPr/>
          </a:p>
          <a:p>
            <a:pPr indent="0" lvl="0" marL="0" rtl="0" algn="l">
              <a:lnSpc>
                <a:spcPct val="90000"/>
              </a:lnSpc>
              <a:spcBef>
                <a:spcPts val="1000"/>
              </a:spcBef>
              <a:spcAft>
                <a:spcPts val="0"/>
              </a:spcAft>
              <a:buNone/>
            </a:pPr>
            <a:r>
              <a:rPr lang="en-GB"/>
              <a:t>Therefore, building policy actors' and public confidence is key to ensuring the knowledge produced is usable, and socially robust. </a:t>
            </a:r>
            <a:endParaRPr/>
          </a:p>
          <a:p>
            <a:pPr indent="0" lvl="0" marL="0" rtl="0" algn="l">
              <a:lnSpc>
                <a:spcPct val="90000"/>
              </a:lnSpc>
              <a:spcBef>
                <a:spcPts val="1000"/>
              </a:spcBef>
              <a:spcAft>
                <a:spcPts val="0"/>
              </a:spcAft>
              <a:buNone/>
            </a:pPr>
            <a:r>
              <a:rPr lang="en-GB"/>
              <a:t>This can be achieved by attending to these four aspects: </a:t>
            </a:r>
            <a:r>
              <a:rPr b="1" lang="en-GB">
                <a:solidFill>
                  <a:srgbClr val="013CC7"/>
                </a:solidFill>
              </a:rPr>
              <a:t>quality, credibility, relevance, </a:t>
            </a:r>
            <a:r>
              <a:rPr lang="en-GB">
                <a:solidFill>
                  <a:schemeClr val="dk1"/>
                </a:solidFill>
              </a:rPr>
              <a:t>and</a:t>
            </a:r>
            <a:r>
              <a:rPr b="1" lang="en-GB">
                <a:solidFill>
                  <a:srgbClr val="013CC7"/>
                </a:solidFill>
              </a:rPr>
              <a:t> practicality</a:t>
            </a:r>
            <a:r>
              <a:rPr lang="en-GB"/>
              <a:t>.</a:t>
            </a:r>
            <a:endParaRPr/>
          </a:p>
        </p:txBody>
      </p:sp>
      <p:grpSp>
        <p:nvGrpSpPr>
          <p:cNvPr id="227" name="Google Shape;227;p15"/>
          <p:cNvGrpSpPr/>
          <p:nvPr/>
        </p:nvGrpSpPr>
        <p:grpSpPr>
          <a:xfrm>
            <a:off x="7722014" y="1336294"/>
            <a:ext cx="3936586" cy="4374258"/>
            <a:chOff x="6924900" y="1383094"/>
            <a:chExt cx="3600000" cy="3884913"/>
          </a:xfrm>
        </p:grpSpPr>
        <p:sp>
          <p:nvSpPr>
            <p:cNvPr id="228" name="Google Shape;228;p15"/>
            <p:cNvSpPr txBox="1"/>
            <p:nvPr/>
          </p:nvSpPr>
          <p:spPr>
            <a:xfrm>
              <a:off x="7196545" y="2911448"/>
              <a:ext cx="1352005" cy="3877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6C0819"/>
                  </a:solidFill>
                  <a:latin typeface="Open Sans"/>
                  <a:ea typeface="Open Sans"/>
                  <a:cs typeface="Open Sans"/>
                  <a:sym typeface="Open Sans"/>
                </a:rPr>
                <a:t>Quality</a:t>
              </a:r>
              <a:endParaRPr sz="2000">
                <a:solidFill>
                  <a:srgbClr val="6C0819"/>
                </a:solidFill>
                <a:latin typeface="Open Sans"/>
                <a:ea typeface="Open Sans"/>
                <a:cs typeface="Open Sans"/>
                <a:sym typeface="Open Sans"/>
              </a:endParaRPr>
            </a:p>
          </p:txBody>
        </p:sp>
        <p:sp>
          <p:nvSpPr>
            <p:cNvPr id="229" name="Google Shape;229;p15"/>
            <p:cNvSpPr txBox="1"/>
            <p:nvPr/>
          </p:nvSpPr>
          <p:spPr>
            <a:xfrm>
              <a:off x="8934994" y="2919075"/>
              <a:ext cx="1352005" cy="3877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6C0819"/>
                  </a:solidFill>
                  <a:latin typeface="Open Sans"/>
                  <a:ea typeface="Open Sans"/>
                  <a:cs typeface="Open Sans"/>
                  <a:sym typeface="Open Sans"/>
                </a:rPr>
                <a:t>Credibility</a:t>
              </a:r>
              <a:endParaRPr sz="2000">
                <a:solidFill>
                  <a:srgbClr val="6C0819"/>
                </a:solidFill>
                <a:latin typeface="Open Sans"/>
                <a:ea typeface="Open Sans"/>
                <a:cs typeface="Open Sans"/>
                <a:sym typeface="Open Sans"/>
              </a:endParaRPr>
            </a:p>
          </p:txBody>
        </p:sp>
        <p:sp>
          <p:nvSpPr>
            <p:cNvPr id="230" name="Google Shape;230;p15"/>
            <p:cNvSpPr txBox="1"/>
            <p:nvPr/>
          </p:nvSpPr>
          <p:spPr>
            <a:xfrm>
              <a:off x="7148897" y="4869508"/>
              <a:ext cx="1352005" cy="3877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6C0819"/>
                  </a:solidFill>
                  <a:latin typeface="Open Sans"/>
                  <a:ea typeface="Open Sans"/>
                  <a:cs typeface="Open Sans"/>
                  <a:sym typeface="Open Sans"/>
                </a:rPr>
                <a:t>Relevance</a:t>
              </a:r>
              <a:endParaRPr/>
            </a:p>
          </p:txBody>
        </p:sp>
        <p:sp>
          <p:nvSpPr>
            <p:cNvPr id="231" name="Google Shape;231;p15"/>
            <p:cNvSpPr txBox="1"/>
            <p:nvPr/>
          </p:nvSpPr>
          <p:spPr>
            <a:xfrm>
              <a:off x="8934994" y="4880268"/>
              <a:ext cx="1440178" cy="3877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6C0819"/>
                  </a:solidFill>
                  <a:latin typeface="Open Sans"/>
                  <a:ea typeface="Open Sans"/>
                  <a:cs typeface="Open Sans"/>
                  <a:sym typeface="Open Sans"/>
                </a:rPr>
                <a:t>Practicality</a:t>
              </a:r>
              <a:r>
                <a:rPr lang="en-GB" sz="1400">
                  <a:solidFill>
                    <a:schemeClr val="dk1"/>
                  </a:solidFill>
                  <a:latin typeface="Open Sans"/>
                  <a:ea typeface="Open Sans"/>
                  <a:cs typeface="Open Sans"/>
                  <a:sym typeface="Open Sans"/>
                </a:rPr>
                <a:t> </a:t>
              </a:r>
              <a:endParaRPr/>
            </a:p>
          </p:txBody>
        </p:sp>
        <p:cxnSp>
          <p:nvCxnSpPr>
            <p:cNvPr id="232" name="Google Shape;232;p15"/>
            <p:cNvCxnSpPr/>
            <p:nvPr/>
          </p:nvCxnSpPr>
          <p:spPr>
            <a:xfrm>
              <a:off x="8724900" y="1463040"/>
              <a:ext cx="0" cy="3600000"/>
            </a:xfrm>
            <a:prstGeom prst="straightConnector1">
              <a:avLst/>
            </a:prstGeom>
            <a:noFill/>
            <a:ln cap="flat" cmpd="sng" w="38100">
              <a:solidFill>
                <a:srgbClr val="9DBAFF"/>
              </a:solidFill>
              <a:prstDash val="solid"/>
              <a:round/>
              <a:headEnd len="med" w="med" type="stealth"/>
              <a:tailEnd len="med" w="med" type="stealth"/>
            </a:ln>
          </p:spPr>
        </p:cxnSp>
        <p:pic>
          <p:nvPicPr>
            <p:cNvPr id="233" name="Google Shape;233;p15"/>
            <p:cNvPicPr preferRelativeResize="0"/>
            <p:nvPr/>
          </p:nvPicPr>
          <p:blipFill rotWithShape="1">
            <a:blip r:embed="rId3">
              <a:alphaModFix/>
            </a:blip>
            <a:srcRect b="0" l="0" r="0" t="0"/>
            <a:stretch/>
          </p:blipFill>
          <p:spPr>
            <a:xfrm>
              <a:off x="8846817" y="1383094"/>
              <a:ext cx="1528355" cy="1528355"/>
            </a:xfrm>
            <a:prstGeom prst="rect">
              <a:avLst/>
            </a:prstGeom>
            <a:noFill/>
            <a:ln>
              <a:noFill/>
            </a:ln>
          </p:spPr>
        </p:pic>
        <p:pic>
          <p:nvPicPr>
            <p:cNvPr id="234" name="Google Shape;234;p15"/>
            <p:cNvPicPr preferRelativeResize="0"/>
            <p:nvPr/>
          </p:nvPicPr>
          <p:blipFill rotWithShape="1">
            <a:blip r:embed="rId4">
              <a:alphaModFix/>
            </a:blip>
            <a:srcRect b="0" l="0" r="0" t="0"/>
            <a:stretch/>
          </p:blipFill>
          <p:spPr>
            <a:xfrm>
              <a:off x="7108370" y="1405915"/>
              <a:ext cx="1528355" cy="1528355"/>
            </a:xfrm>
            <a:prstGeom prst="rect">
              <a:avLst/>
            </a:prstGeom>
            <a:noFill/>
            <a:ln>
              <a:noFill/>
            </a:ln>
          </p:spPr>
        </p:pic>
        <p:pic>
          <p:nvPicPr>
            <p:cNvPr id="235" name="Google Shape;235;p15"/>
            <p:cNvPicPr preferRelativeResize="0"/>
            <p:nvPr/>
          </p:nvPicPr>
          <p:blipFill rotWithShape="1">
            <a:blip r:embed="rId5">
              <a:alphaModFix/>
            </a:blip>
            <a:srcRect b="0" l="0" r="0" t="0"/>
            <a:stretch/>
          </p:blipFill>
          <p:spPr>
            <a:xfrm>
              <a:off x="8934994" y="3362674"/>
              <a:ext cx="1528355" cy="1528355"/>
            </a:xfrm>
            <a:prstGeom prst="rect">
              <a:avLst/>
            </a:prstGeom>
            <a:noFill/>
            <a:ln>
              <a:noFill/>
            </a:ln>
          </p:spPr>
        </p:pic>
        <p:pic>
          <p:nvPicPr>
            <p:cNvPr id="236" name="Google Shape;236;p15"/>
            <p:cNvPicPr preferRelativeResize="0"/>
            <p:nvPr/>
          </p:nvPicPr>
          <p:blipFill rotWithShape="1">
            <a:blip r:embed="rId6">
              <a:alphaModFix/>
            </a:blip>
            <a:srcRect b="0" l="0" r="0" t="0"/>
            <a:stretch/>
          </p:blipFill>
          <p:spPr>
            <a:xfrm>
              <a:off x="7108370" y="3362674"/>
              <a:ext cx="1528355" cy="1528355"/>
            </a:xfrm>
            <a:prstGeom prst="rect">
              <a:avLst/>
            </a:prstGeom>
            <a:noFill/>
            <a:ln>
              <a:noFill/>
            </a:ln>
          </p:spPr>
        </p:pic>
        <p:cxnSp>
          <p:nvCxnSpPr>
            <p:cNvPr id="237" name="Google Shape;237;p15"/>
            <p:cNvCxnSpPr/>
            <p:nvPr/>
          </p:nvCxnSpPr>
          <p:spPr>
            <a:xfrm rot="10800000">
              <a:off x="6924900" y="3263040"/>
              <a:ext cx="3600000" cy="0"/>
            </a:xfrm>
            <a:prstGeom prst="straightConnector1">
              <a:avLst/>
            </a:prstGeom>
            <a:noFill/>
            <a:ln cap="flat" cmpd="sng" w="38100">
              <a:solidFill>
                <a:srgbClr val="9DBAFF"/>
              </a:solidFill>
              <a:prstDash val="solid"/>
              <a:round/>
              <a:headEnd len="med" w="med" type="stealth"/>
              <a:tailEnd len="med" w="med" type="stealth"/>
            </a:ln>
          </p:spPr>
        </p:cxnSp>
      </p:grpSp>
      <p:sp>
        <p:nvSpPr>
          <p:cNvPr id="238" name="Google Shape;238;p15"/>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400"/>
              <a:buFont typeface="Arial"/>
              <a:buNone/>
            </a:pPr>
            <a:r>
              <a:rPr lang="en-GB" sz="1400">
                <a:solidFill>
                  <a:schemeClr val="dk1"/>
                </a:solidFill>
                <a:latin typeface="Arial"/>
                <a:ea typeface="Arial"/>
                <a:cs typeface="Arial"/>
                <a:sym typeface="Arial"/>
              </a:rPr>
              <a:t>ODI, 2015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nvSpPr>
        <p:spPr>
          <a:xfrm>
            <a:off x="6488877" y="3713721"/>
            <a:ext cx="2174472" cy="1007671"/>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t/>
            </a:r>
            <a:endParaRPr b="1" sz="1400">
              <a:solidFill>
                <a:schemeClr val="accent5"/>
              </a:solidFill>
              <a:latin typeface="Arial"/>
              <a:ea typeface="Arial"/>
              <a:cs typeface="Arial"/>
              <a:sym typeface="Arial"/>
            </a:endParaRPr>
          </a:p>
          <a:p>
            <a:pPr indent="0" lvl="0" marL="0" marR="0" rtl="0" algn="ctr">
              <a:lnSpc>
                <a:spcPct val="90000"/>
              </a:lnSpc>
              <a:spcBef>
                <a:spcPts val="490"/>
              </a:spcBef>
              <a:spcAft>
                <a:spcPts val="0"/>
              </a:spcAft>
              <a:buNone/>
            </a:pPr>
            <a:r>
              <a:rPr b="1" lang="en-GB" sz="3200">
                <a:solidFill>
                  <a:schemeClr val="accent5"/>
                </a:solidFill>
                <a:latin typeface="Arial"/>
                <a:ea typeface="Arial"/>
                <a:cs typeface="Arial"/>
                <a:sym typeface="Arial"/>
              </a:rPr>
              <a:t>Relevance</a:t>
            </a:r>
            <a:endParaRPr sz="3200">
              <a:solidFill>
                <a:schemeClr val="accent5"/>
              </a:solidFill>
              <a:latin typeface="Arial"/>
              <a:ea typeface="Arial"/>
              <a:cs typeface="Arial"/>
              <a:sym typeface="Arial"/>
            </a:endParaRPr>
          </a:p>
        </p:txBody>
      </p:sp>
      <p:cxnSp>
        <p:nvCxnSpPr>
          <p:cNvPr id="245" name="Google Shape;245;p16"/>
          <p:cNvCxnSpPr/>
          <p:nvPr/>
        </p:nvCxnSpPr>
        <p:spPr>
          <a:xfrm>
            <a:off x="8724900" y="1463040"/>
            <a:ext cx="0" cy="3600000"/>
          </a:xfrm>
          <a:prstGeom prst="straightConnector1">
            <a:avLst/>
          </a:prstGeom>
          <a:noFill/>
          <a:ln cap="flat" cmpd="sng" w="28575">
            <a:solidFill>
              <a:schemeClr val="dk1"/>
            </a:solidFill>
            <a:prstDash val="solid"/>
            <a:round/>
            <a:headEnd len="med" w="med" type="stealth"/>
            <a:tailEnd len="med" w="med" type="stealth"/>
          </a:ln>
        </p:spPr>
      </p:cxnSp>
      <p:pic>
        <p:nvPicPr>
          <p:cNvPr id="246" name="Google Shape;246;p16"/>
          <p:cNvPicPr preferRelativeResize="0"/>
          <p:nvPr/>
        </p:nvPicPr>
        <p:blipFill rotWithShape="1">
          <a:blip r:embed="rId3">
            <a:alphaModFix/>
          </a:blip>
          <a:srcRect b="0" l="0" r="0" t="0"/>
          <a:stretch/>
        </p:blipFill>
        <p:spPr>
          <a:xfrm>
            <a:off x="8934994" y="1371599"/>
            <a:ext cx="1693737" cy="1693737"/>
          </a:xfrm>
          <a:prstGeom prst="rect">
            <a:avLst/>
          </a:prstGeom>
          <a:noFill/>
          <a:ln>
            <a:noFill/>
          </a:ln>
        </p:spPr>
      </p:pic>
      <p:pic>
        <p:nvPicPr>
          <p:cNvPr id="247" name="Google Shape;247;p16"/>
          <p:cNvPicPr preferRelativeResize="0"/>
          <p:nvPr/>
        </p:nvPicPr>
        <p:blipFill rotWithShape="1">
          <a:blip r:embed="rId4">
            <a:alphaModFix/>
          </a:blip>
          <a:srcRect b="0" l="0" r="0" t="0"/>
          <a:stretch/>
        </p:blipFill>
        <p:spPr>
          <a:xfrm>
            <a:off x="6885713" y="1419754"/>
            <a:ext cx="1693737" cy="1693737"/>
          </a:xfrm>
          <a:prstGeom prst="rect">
            <a:avLst/>
          </a:prstGeom>
          <a:noFill/>
          <a:ln>
            <a:noFill/>
          </a:ln>
        </p:spPr>
      </p:pic>
      <p:pic>
        <p:nvPicPr>
          <p:cNvPr id="248" name="Google Shape;248;p16"/>
          <p:cNvPicPr preferRelativeResize="0"/>
          <p:nvPr/>
        </p:nvPicPr>
        <p:blipFill rotWithShape="1">
          <a:blip r:embed="rId5">
            <a:alphaModFix/>
          </a:blip>
          <a:srcRect b="0" l="0" r="0" t="0"/>
          <a:stretch/>
        </p:blipFill>
        <p:spPr>
          <a:xfrm>
            <a:off x="8934994" y="3422469"/>
            <a:ext cx="1774564" cy="1774564"/>
          </a:xfrm>
          <a:prstGeom prst="rect">
            <a:avLst/>
          </a:prstGeom>
          <a:noFill/>
          <a:ln>
            <a:noFill/>
          </a:ln>
        </p:spPr>
      </p:pic>
      <p:cxnSp>
        <p:nvCxnSpPr>
          <p:cNvPr id="249" name="Google Shape;249;p16"/>
          <p:cNvCxnSpPr/>
          <p:nvPr/>
        </p:nvCxnSpPr>
        <p:spPr>
          <a:xfrm rot="10800000">
            <a:off x="6924900" y="3263040"/>
            <a:ext cx="3600000" cy="0"/>
          </a:xfrm>
          <a:prstGeom prst="straightConnector1">
            <a:avLst/>
          </a:prstGeom>
          <a:noFill/>
          <a:ln cap="flat" cmpd="sng" w="28575">
            <a:solidFill>
              <a:schemeClr val="dk1"/>
            </a:solidFill>
            <a:prstDash val="solid"/>
            <a:round/>
            <a:headEnd len="med" w="med" type="stealth"/>
            <a:tailEnd len="med" w="med" type="stealth"/>
          </a:ln>
        </p:spPr>
      </p:cxnSp>
      <p:cxnSp>
        <p:nvCxnSpPr>
          <p:cNvPr id="250" name="Google Shape;250;p16"/>
          <p:cNvCxnSpPr/>
          <p:nvPr/>
        </p:nvCxnSpPr>
        <p:spPr>
          <a:xfrm>
            <a:off x="3467101" y="1463040"/>
            <a:ext cx="0" cy="3600000"/>
          </a:xfrm>
          <a:prstGeom prst="straightConnector1">
            <a:avLst/>
          </a:prstGeom>
          <a:noFill/>
          <a:ln cap="flat" cmpd="sng" w="28575">
            <a:solidFill>
              <a:schemeClr val="dk1"/>
            </a:solidFill>
            <a:prstDash val="solid"/>
            <a:round/>
            <a:headEnd len="med" w="med" type="stealth"/>
            <a:tailEnd len="med" w="med" type="stealth"/>
          </a:ln>
        </p:spPr>
      </p:cxnSp>
      <p:pic>
        <p:nvPicPr>
          <p:cNvPr id="251" name="Google Shape;251;p16"/>
          <p:cNvPicPr preferRelativeResize="0"/>
          <p:nvPr/>
        </p:nvPicPr>
        <p:blipFill rotWithShape="1">
          <a:blip r:embed="rId3">
            <a:alphaModFix/>
          </a:blip>
          <a:srcRect b="0" l="0" r="0" t="0"/>
          <a:stretch/>
        </p:blipFill>
        <p:spPr>
          <a:xfrm>
            <a:off x="3677195" y="1371599"/>
            <a:ext cx="1732013" cy="1732013"/>
          </a:xfrm>
          <a:prstGeom prst="rect">
            <a:avLst/>
          </a:prstGeom>
          <a:noFill/>
          <a:ln>
            <a:noFill/>
          </a:ln>
        </p:spPr>
      </p:pic>
      <p:pic>
        <p:nvPicPr>
          <p:cNvPr id="252" name="Google Shape;252;p16"/>
          <p:cNvPicPr preferRelativeResize="0"/>
          <p:nvPr/>
        </p:nvPicPr>
        <p:blipFill rotWithShape="1">
          <a:blip r:embed="rId5">
            <a:alphaModFix/>
          </a:blip>
          <a:srcRect b="0" l="0" r="0" t="0"/>
          <a:stretch/>
        </p:blipFill>
        <p:spPr>
          <a:xfrm>
            <a:off x="3677195" y="3422469"/>
            <a:ext cx="1640571" cy="1640571"/>
          </a:xfrm>
          <a:prstGeom prst="rect">
            <a:avLst/>
          </a:prstGeom>
          <a:noFill/>
          <a:ln>
            <a:noFill/>
          </a:ln>
        </p:spPr>
      </p:pic>
      <p:pic>
        <p:nvPicPr>
          <p:cNvPr id="253" name="Google Shape;253;p16"/>
          <p:cNvPicPr preferRelativeResize="0"/>
          <p:nvPr/>
        </p:nvPicPr>
        <p:blipFill rotWithShape="1">
          <a:blip r:embed="rId6">
            <a:alphaModFix/>
          </a:blip>
          <a:srcRect b="0" l="0" r="0" t="0"/>
          <a:stretch/>
        </p:blipFill>
        <p:spPr>
          <a:xfrm>
            <a:off x="1574075" y="3422469"/>
            <a:ext cx="1640571" cy="1640571"/>
          </a:xfrm>
          <a:prstGeom prst="rect">
            <a:avLst/>
          </a:prstGeom>
          <a:noFill/>
          <a:ln>
            <a:noFill/>
          </a:ln>
        </p:spPr>
      </p:pic>
      <p:cxnSp>
        <p:nvCxnSpPr>
          <p:cNvPr id="254" name="Google Shape;254;p16"/>
          <p:cNvCxnSpPr/>
          <p:nvPr/>
        </p:nvCxnSpPr>
        <p:spPr>
          <a:xfrm rot="10800000">
            <a:off x="1667101" y="3263040"/>
            <a:ext cx="3600000" cy="0"/>
          </a:xfrm>
          <a:prstGeom prst="straightConnector1">
            <a:avLst/>
          </a:prstGeom>
          <a:noFill/>
          <a:ln cap="flat" cmpd="sng" w="28575">
            <a:solidFill>
              <a:schemeClr val="dk1"/>
            </a:solidFill>
            <a:prstDash val="solid"/>
            <a:round/>
            <a:headEnd len="med" w="med" type="stealth"/>
            <a:tailEnd len="med" w="med" type="stealth"/>
          </a:ln>
        </p:spPr>
      </p:cxnSp>
      <p:sp>
        <p:nvSpPr>
          <p:cNvPr id="255" name="Google Shape;255;p16"/>
          <p:cNvSpPr txBox="1"/>
          <p:nvPr/>
        </p:nvSpPr>
        <p:spPr>
          <a:xfrm>
            <a:off x="1419755" y="1843790"/>
            <a:ext cx="2008159" cy="1221546"/>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GB" sz="3200">
                <a:solidFill>
                  <a:schemeClr val="accent5"/>
                </a:solidFill>
                <a:latin typeface="Arial"/>
                <a:ea typeface="Arial"/>
                <a:cs typeface="Arial"/>
                <a:sym typeface="Arial"/>
              </a:rPr>
              <a:t>Quality </a:t>
            </a:r>
            <a:r>
              <a:rPr lang="en-GB" sz="3200">
                <a:solidFill>
                  <a:schemeClr val="lt1"/>
                </a:solidFill>
                <a:latin typeface="Arial"/>
                <a:ea typeface="Arial"/>
                <a:cs typeface="Arial"/>
                <a:sym typeface="Arial"/>
              </a:rPr>
              <a:t>.</a:t>
            </a:r>
            <a:endParaRPr b="1" sz="3200">
              <a:solidFill>
                <a:schemeClr val="lt1"/>
              </a:solidFill>
              <a:latin typeface="Arial"/>
              <a:ea typeface="Arial"/>
              <a:cs typeface="Arial"/>
              <a:sym typeface="Arial"/>
            </a:endParaRPr>
          </a:p>
        </p:txBody>
      </p:sp>
      <p:sp>
        <p:nvSpPr>
          <p:cNvPr id="256" name="Google Shape;256;p16"/>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400"/>
              <a:buFont typeface="Arial"/>
              <a:buNone/>
            </a:pPr>
            <a:r>
              <a:rPr lang="en-GB" sz="1400">
                <a:solidFill>
                  <a:schemeClr val="dk1"/>
                </a:solidFill>
                <a:latin typeface="Arial"/>
                <a:ea typeface="Arial"/>
                <a:cs typeface="Arial"/>
                <a:sym typeface="Arial"/>
              </a:rPr>
              <a:t>ODI, 2015</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cxnSp>
        <p:nvCxnSpPr>
          <p:cNvPr id="262" name="Google Shape;262;p17"/>
          <p:cNvCxnSpPr/>
          <p:nvPr/>
        </p:nvCxnSpPr>
        <p:spPr>
          <a:xfrm>
            <a:off x="8724900" y="1463040"/>
            <a:ext cx="0" cy="3600000"/>
          </a:xfrm>
          <a:prstGeom prst="straightConnector1">
            <a:avLst/>
          </a:prstGeom>
          <a:noFill/>
          <a:ln cap="flat" cmpd="sng" w="28575">
            <a:solidFill>
              <a:schemeClr val="dk1"/>
            </a:solidFill>
            <a:prstDash val="solid"/>
            <a:round/>
            <a:headEnd len="med" w="med" type="stealth"/>
            <a:tailEnd len="med" w="med" type="stealth"/>
          </a:ln>
        </p:spPr>
      </p:cxnSp>
      <p:pic>
        <p:nvPicPr>
          <p:cNvPr id="263" name="Google Shape;263;p17"/>
          <p:cNvPicPr preferRelativeResize="0"/>
          <p:nvPr/>
        </p:nvPicPr>
        <p:blipFill rotWithShape="1">
          <a:blip r:embed="rId3">
            <a:alphaModFix/>
          </a:blip>
          <a:srcRect b="0" l="0" r="0" t="0"/>
          <a:stretch/>
        </p:blipFill>
        <p:spPr>
          <a:xfrm>
            <a:off x="8934994" y="1371599"/>
            <a:ext cx="1682933" cy="1682933"/>
          </a:xfrm>
          <a:prstGeom prst="rect">
            <a:avLst/>
          </a:prstGeom>
          <a:noFill/>
          <a:ln>
            <a:noFill/>
          </a:ln>
        </p:spPr>
      </p:pic>
      <p:pic>
        <p:nvPicPr>
          <p:cNvPr id="264" name="Google Shape;264;p17"/>
          <p:cNvPicPr preferRelativeResize="0"/>
          <p:nvPr/>
        </p:nvPicPr>
        <p:blipFill rotWithShape="1">
          <a:blip r:embed="rId4">
            <a:alphaModFix/>
          </a:blip>
          <a:srcRect b="0" l="0" r="0" t="0"/>
          <a:stretch/>
        </p:blipFill>
        <p:spPr>
          <a:xfrm>
            <a:off x="6831874" y="1371599"/>
            <a:ext cx="1682933" cy="1682933"/>
          </a:xfrm>
          <a:prstGeom prst="rect">
            <a:avLst/>
          </a:prstGeom>
          <a:noFill/>
          <a:ln>
            <a:noFill/>
          </a:ln>
        </p:spPr>
      </p:pic>
      <p:pic>
        <p:nvPicPr>
          <p:cNvPr id="265" name="Google Shape;265;p17"/>
          <p:cNvPicPr preferRelativeResize="0"/>
          <p:nvPr/>
        </p:nvPicPr>
        <p:blipFill rotWithShape="1">
          <a:blip r:embed="rId5">
            <a:alphaModFix/>
          </a:blip>
          <a:srcRect b="0" l="0" r="0" t="0"/>
          <a:stretch/>
        </p:blipFill>
        <p:spPr>
          <a:xfrm>
            <a:off x="6831874" y="3422469"/>
            <a:ext cx="1682933" cy="1682933"/>
          </a:xfrm>
          <a:prstGeom prst="rect">
            <a:avLst/>
          </a:prstGeom>
          <a:noFill/>
          <a:ln>
            <a:noFill/>
          </a:ln>
        </p:spPr>
      </p:pic>
      <p:cxnSp>
        <p:nvCxnSpPr>
          <p:cNvPr id="266" name="Google Shape;266;p17"/>
          <p:cNvCxnSpPr/>
          <p:nvPr/>
        </p:nvCxnSpPr>
        <p:spPr>
          <a:xfrm rot="10800000">
            <a:off x="6924900" y="3263040"/>
            <a:ext cx="3600000" cy="0"/>
          </a:xfrm>
          <a:prstGeom prst="straightConnector1">
            <a:avLst/>
          </a:prstGeom>
          <a:noFill/>
          <a:ln cap="flat" cmpd="sng" w="28575">
            <a:solidFill>
              <a:schemeClr val="dk1"/>
            </a:solidFill>
            <a:prstDash val="solid"/>
            <a:round/>
            <a:headEnd len="med" w="med" type="stealth"/>
            <a:tailEnd len="med" w="med" type="stealth"/>
          </a:ln>
        </p:spPr>
      </p:cxnSp>
      <p:cxnSp>
        <p:nvCxnSpPr>
          <p:cNvPr id="267" name="Google Shape;267;p17"/>
          <p:cNvCxnSpPr/>
          <p:nvPr/>
        </p:nvCxnSpPr>
        <p:spPr>
          <a:xfrm>
            <a:off x="3467101" y="1463040"/>
            <a:ext cx="0" cy="3600000"/>
          </a:xfrm>
          <a:prstGeom prst="straightConnector1">
            <a:avLst/>
          </a:prstGeom>
          <a:noFill/>
          <a:ln cap="flat" cmpd="sng" w="28575">
            <a:solidFill>
              <a:schemeClr val="dk1"/>
            </a:solidFill>
            <a:prstDash val="solid"/>
            <a:round/>
            <a:headEnd len="med" w="med" type="stealth"/>
            <a:tailEnd len="med" w="med" type="stealth"/>
          </a:ln>
        </p:spPr>
      </p:cxnSp>
      <p:pic>
        <p:nvPicPr>
          <p:cNvPr id="268" name="Google Shape;268;p17"/>
          <p:cNvPicPr preferRelativeResize="0"/>
          <p:nvPr/>
        </p:nvPicPr>
        <p:blipFill rotWithShape="1">
          <a:blip r:embed="rId4">
            <a:alphaModFix/>
          </a:blip>
          <a:srcRect b="0" l="0" r="0" t="0"/>
          <a:stretch/>
        </p:blipFill>
        <p:spPr>
          <a:xfrm>
            <a:off x="1574075" y="1371599"/>
            <a:ext cx="1682933" cy="1682933"/>
          </a:xfrm>
          <a:prstGeom prst="rect">
            <a:avLst/>
          </a:prstGeom>
          <a:noFill/>
          <a:ln>
            <a:noFill/>
          </a:ln>
        </p:spPr>
      </p:pic>
      <p:pic>
        <p:nvPicPr>
          <p:cNvPr id="269" name="Google Shape;269;p17"/>
          <p:cNvPicPr preferRelativeResize="0"/>
          <p:nvPr/>
        </p:nvPicPr>
        <p:blipFill rotWithShape="1">
          <a:blip r:embed="rId6">
            <a:alphaModFix/>
          </a:blip>
          <a:srcRect b="0" l="0" r="0" t="0"/>
          <a:stretch/>
        </p:blipFill>
        <p:spPr>
          <a:xfrm>
            <a:off x="3677195" y="3422469"/>
            <a:ext cx="1682933" cy="1682933"/>
          </a:xfrm>
          <a:prstGeom prst="rect">
            <a:avLst/>
          </a:prstGeom>
          <a:noFill/>
          <a:ln>
            <a:noFill/>
          </a:ln>
        </p:spPr>
      </p:pic>
      <p:pic>
        <p:nvPicPr>
          <p:cNvPr id="270" name="Google Shape;270;p17"/>
          <p:cNvPicPr preferRelativeResize="0"/>
          <p:nvPr/>
        </p:nvPicPr>
        <p:blipFill rotWithShape="1">
          <a:blip r:embed="rId5">
            <a:alphaModFix/>
          </a:blip>
          <a:srcRect b="0" l="0" r="0" t="0"/>
          <a:stretch/>
        </p:blipFill>
        <p:spPr>
          <a:xfrm>
            <a:off x="1574075" y="3422469"/>
            <a:ext cx="1682933" cy="1682933"/>
          </a:xfrm>
          <a:prstGeom prst="rect">
            <a:avLst/>
          </a:prstGeom>
          <a:noFill/>
          <a:ln>
            <a:noFill/>
          </a:ln>
        </p:spPr>
      </p:pic>
      <p:cxnSp>
        <p:nvCxnSpPr>
          <p:cNvPr id="271" name="Google Shape;271;p17"/>
          <p:cNvCxnSpPr/>
          <p:nvPr/>
        </p:nvCxnSpPr>
        <p:spPr>
          <a:xfrm rot="10800000">
            <a:off x="1667101" y="3263040"/>
            <a:ext cx="3600000" cy="0"/>
          </a:xfrm>
          <a:prstGeom prst="straightConnector1">
            <a:avLst/>
          </a:prstGeom>
          <a:noFill/>
          <a:ln cap="flat" cmpd="sng" w="28575">
            <a:solidFill>
              <a:schemeClr val="dk1"/>
            </a:solidFill>
            <a:prstDash val="solid"/>
            <a:round/>
            <a:headEnd len="med" w="med" type="stealth"/>
            <a:tailEnd len="med" w="med" type="stealth"/>
          </a:ln>
        </p:spPr>
      </p:cxnSp>
      <p:sp>
        <p:nvSpPr>
          <p:cNvPr id="272" name="Google Shape;272;p17"/>
          <p:cNvSpPr txBox="1"/>
          <p:nvPr/>
        </p:nvSpPr>
        <p:spPr>
          <a:xfrm>
            <a:off x="3467101" y="2095275"/>
            <a:ext cx="2252800"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5"/>
              </a:buClr>
              <a:buSzPts val="3200"/>
              <a:buFont typeface="Arial"/>
              <a:buNone/>
            </a:pPr>
            <a:r>
              <a:rPr b="1" lang="en-GB" sz="3200">
                <a:solidFill>
                  <a:schemeClr val="accent5"/>
                </a:solidFill>
                <a:latin typeface="Arial"/>
                <a:ea typeface="Arial"/>
                <a:cs typeface="Arial"/>
                <a:sym typeface="Arial"/>
              </a:rPr>
              <a:t>Credibility</a:t>
            </a:r>
            <a:endParaRPr sz="3200">
              <a:solidFill>
                <a:schemeClr val="accent5"/>
              </a:solidFill>
              <a:latin typeface="Arial"/>
              <a:ea typeface="Arial"/>
              <a:cs typeface="Arial"/>
              <a:sym typeface="Arial"/>
            </a:endParaRPr>
          </a:p>
        </p:txBody>
      </p:sp>
      <p:sp>
        <p:nvSpPr>
          <p:cNvPr id="273" name="Google Shape;273;p17"/>
          <p:cNvSpPr txBox="1"/>
          <p:nvPr/>
        </p:nvSpPr>
        <p:spPr>
          <a:xfrm>
            <a:off x="8813075" y="3884996"/>
            <a:ext cx="2433611"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GB" sz="3200">
                <a:solidFill>
                  <a:schemeClr val="accent5"/>
                </a:solidFill>
                <a:latin typeface="Arial"/>
                <a:ea typeface="Arial"/>
                <a:cs typeface="Arial"/>
                <a:sym typeface="Arial"/>
              </a:rPr>
              <a:t>Practicality</a:t>
            </a:r>
            <a:endParaRPr sz="3200">
              <a:solidFill>
                <a:schemeClr val="accent5"/>
              </a:solidFill>
              <a:latin typeface="Arial"/>
              <a:ea typeface="Arial"/>
              <a:cs typeface="Arial"/>
              <a:sym typeface="Arial"/>
            </a:endParaRPr>
          </a:p>
        </p:txBody>
      </p:sp>
      <p:sp>
        <p:nvSpPr>
          <p:cNvPr id="274" name="Google Shape;274;p17"/>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400"/>
              <a:buFont typeface="Arial"/>
              <a:buNone/>
            </a:pPr>
            <a:r>
              <a:rPr lang="en-GB" sz="1400">
                <a:solidFill>
                  <a:schemeClr val="dk1"/>
                </a:solidFill>
                <a:latin typeface="Arial"/>
                <a:ea typeface="Arial"/>
                <a:cs typeface="Arial"/>
                <a:sym typeface="Arial"/>
              </a:rPr>
              <a:t>ODI, 2015</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ph idx="2" type="body"/>
          </p:nvPr>
        </p:nvSpPr>
        <p:spPr>
          <a:xfrm>
            <a:off x="834079" y="789332"/>
            <a:ext cx="9093691"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3.5 Modelling and policy process: political institutional context</a:t>
            </a:r>
            <a:endParaRPr b="0" sz="2400">
              <a:latin typeface="Open Sans"/>
              <a:ea typeface="Open Sans"/>
              <a:cs typeface="Open Sans"/>
              <a:sym typeface="Open Sans"/>
            </a:endParaRPr>
          </a:p>
        </p:txBody>
      </p:sp>
      <p:sp>
        <p:nvSpPr>
          <p:cNvPr id="281" name="Google Shape;281;p1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282" name="Google Shape;282;p18"/>
          <p:cNvSpPr txBox="1"/>
          <p:nvPr>
            <p:ph idx="1" type="body"/>
          </p:nvPr>
        </p:nvSpPr>
        <p:spPr>
          <a:xfrm>
            <a:off x="834079" y="1577382"/>
            <a:ext cx="7563376" cy="430090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Political institutional context refers to the governmental structures, processes, and norms that shape how decisions are made and implemented. </a:t>
            </a:r>
            <a:endParaRPr/>
          </a:p>
          <a:p>
            <a:pPr indent="0" lvl="0" marL="0" rtl="0" algn="l">
              <a:lnSpc>
                <a:spcPct val="90000"/>
              </a:lnSpc>
              <a:spcBef>
                <a:spcPts val="1000"/>
              </a:spcBef>
              <a:spcAft>
                <a:spcPts val="0"/>
              </a:spcAft>
              <a:buNone/>
            </a:pPr>
            <a:r>
              <a:rPr lang="en-GB"/>
              <a:t>This includes the different branches of government as well as political parties, interest groups, and civil society.</a:t>
            </a:r>
            <a:endParaRPr/>
          </a:p>
          <a:p>
            <a:pPr indent="0" lvl="0" marL="0" rtl="0" algn="l">
              <a:lnSpc>
                <a:spcPct val="90000"/>
              </a:lnSpc>
              <a:spcBef>
                <a:spcPts val="1000"/>
              </a:spcBef>
              <a:spcAft>
                <a:spcPts val="0"/>
              </a:spcAft>
              <a:buNone/>
            </a:pPr>
            <a:r>
              <a:rPr lang="en-GB"/>
              <a:t>The political institutional context can shape </a:t>
            </a:r>
            <a:endParaRPr/>
          </a:p>
          <a:p>
            <a:pPr indent="-342900" lvl="0" marL="342900" rtl="0" algn="l">
              <a:lnSpc>
                <a:spcPct val="90000"/>
              </a:lnSpc>
              <a:spcBef>
                <a:spcPts val="1000"/>
              </a:spcBef>
              <a:spcAft>
                <a:spcPts val="0"/>
              </a:spcAft>
              <a:buSzPts val="2000"/>
              <a:buFont typeface="Arial"/>
              <a:buChar char="•"/>
            </a:pPr>
            <a:r>
              <a:rPr lang="en-GB"/>
              <a:t>the policy choices that are available to policymakers;</a:t>
            </a:r>
            <a:endParaRPr/>
          </a:p>
          <a:p>
            <a:pPr indent="-342900" lvl="0" marL="342900" rtl="0" algn="l">
              <a:lnSpc>
                <a:spcPct val="90000"/>
              </a:lnSpc>
              <a:spcBef>
                <a:spcPts val="1000"/>
              </a:spcBef>
              <a:spcAft>
                <a:spcPts val="0"/>
              </a:spcAft>
              <a:buSzPts val="2000"/>
              <a:buFont typeface="Arial"/>
              <a:buChar char="•"/>
            </a:pPr>
            <a:r>
              <a:rPr lang="en-GB"/>
              <a:t>what goals and objectives are pursued, and </a:t>
            </a:r>
            <a:endParaRPr/>
          </a:p>
          <a:p>
            <a:pPr indent="-342900" lvl="0" marL="342900" rtl="0" algn="l">
              <a:lnSpc>
                <a:spcPct val="90000"/>
              </a:lnSpc>
              <a:spcBef>
                <a:spcPts val="1000"/>
              </a:spcBef>
              <a:spcAft>
                <a:spcPts val="0"/>
              </a:spcAft>
              <a:buSzPts val="2000"/>
              <a:buFont typeface="Arial"/>
              <a:buChar char="•"/>
            </a:pPr>
            <a:r>
              <a:rPr lang="en-GB"/>
              <a:t>the strategies used to achieve those goals. </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90000"/>
              </a:lnSpc>
              <a:spcBef>
                <a:spcPts val="1000"/>
              </a:spcBef>
              <a:spcAft>
                <a:spcPts val="0"/>
              </a:spcAft>
              <a:buNone/>
            </a:pPr>
            <a:r>
              <a:t/>
            </a:r>
            <a:endParaRPr sz="2000">
              <a:latin typeface="Open Sans"/>
              <a:ea typeface="Open Sans"/>
              <a:cs typeface="Open Sans"/>
              <a:sym typeface="Open Sans"/>
            </a:endParaRPr>
          </a:p>
        </p:txBody>
      </p:sp>
      <p:sp>
        <p:nvSpPr>
          <p:cNvPr id="283" name="Google Shape;283;p18"/>
          <p:cNvSpPr txBox="1"/>
          <p:nvPr/>
        </p:nvSpPr>
        <p:spPr>
          <a:xfrm>
            <a:off x="6102531" y="1394168"/>
            <a:ext cx="4883332" cy="4639469"/>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grpSp>
        <p:nvGrpSpPr>
          <p:cNvPr id="284" name="Google Shape;284;p18"/>
          <p:cNvGrpSpPr/>
          <p:nvPr/>
        </p:nvGrpSpPr>
        <p:grpSpPr>
          <a:xfrm>
            <a:off x="8324484" y="1422031"/>
            <a:ext cx="3670666" cy="3842627"/>
            <a:chOff x="7955277" y="1394168"/>
            <a:chExt cx="3670666" cy="3842627"/>
          </a:xfrm>
        </p:grpSpPr>
        <p:sp>
          <p:nvSpPr>
            <p:cNvPr id="285" name="Google Shape;285;p18"/>
            <p:cNvSpPr/>
            <p:nvPr/>
          </p:nvSpPr>
          <p:spPr>
            <a:xfrm flipH="1">
              <a:off x="7955277" y="1999004"/>
              <a:ext cx="3327815" cy="3237791"/>
            </a:xfrm>
            <a:prstGeom prst="ellipse">
              <a:avLst/>
            </a:prstGeom>
            <a:solidFill>
              <a:srgbClr val="CEDC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 name="Google Shape;286;p18"/>
            <p:cNvSpPr/>
            <p:nvPr/>
          </p:nvSpPr>
          <p:spPr>
            <a:xfrm>
              <a:off x="9037535" y="1394168"/>
              <a:ext cx="2588408" cy="2653176"/>
            </a:xfrm>
            <a:custGeom>
              <a:rect b="b" l="l" r="r" t="t"/>
              <a:pathLst>
                <a:path extrusionOk="0" h="9553" w="9574">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chemeClr val="accent1"/>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9"/>
          <p:cNvSpPr txBox="1"/>
          <p:nvPr>
            <p:ph idx="2" type="body"/>
          </p:nvPr>
        </p:nvSpPr>
        <p:spPr>
          <a:xfrm>
            <a:off x="834080" y="789332"/>
            <a:ext cx="7382819"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1" lang="en-GB" sz="2400">
                <a:latin typeface="Open Sans"/>
                <a:ea typeface="Open Sans"/>
                <a:cs typeface="Open Sans"/>
                <a:sym typeface="Open Sans"/>
              </a:rPr>
              <a:t>3.5 Modelling and policy process</a:t>
            </a:r>
            <a:endParaRPr b="1" sz="2400">
              <a:highlight>
                <a:srgbClr val="FFFF00"/>
              </a:highlight>
              <a:latin typeface="Open Sans"/>
              <a:ea typeface="Open Sans"/>
              <a:cs typeface="Open Sans"/>
              <a:sym typeface="Open Sans"/>
            </a:endParaRPr>
          </a:p>
        </p:txBody>
      </p:sp>
      <p:sp>
        <p:nvSpPr>
          <p:cNvPr id="293" name="Google Shape;293;p1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294" name="Google Shape;294;p19"/>
          <p:cNvSpPr txBox="1"/>
          <p:nvPr>
            <p:ph idx="1" type="body"/>
          </p:nvPr>
        </p:nvSpPr>
        <p:spPr>
          <a:xfrm>
            <a:off x="820526" y="1585216"/>
            <a:ext cx="7133999" cy="3160955"/>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How modelling results are used also shaped by the political institutional context.</a:t>
            </a:r>
            <a:endParaRPr/>
          </a:p>
          <a:p>
            <a:pPr indent="0" lvl="0" marL="0" rtl="0" algn="l">
              <a:lnSpc>
                <a:spcPct val="90000"/>
              </a:lnSpc>
              <a:spcBef>
                <a:spcPts val="1000"/>
              </a:spcBef>
              <a:spcAft>
                <a:spcPts val="0"/>
              </a:spcAft>
              <a:buNone/>
            </a:pPr>
            <a:r>
              <a:rPr lang="en-GB" sz="2000"/>
              <a:t>Awareness of the political context </a:t>
            </a:r>
            <a:r>
              <a:rPr lang="en-GB"/>
              <a:t>and how it may affect the modelling process and utilisation modelling results is important.</a:t>
            </a:r>
            <a:endParaRPr/>
          </a:p>
          <a:p>
            <a:pPr indent="0" lvl="0" marL="0" rtl="0" algn="l">
              <a:lnSpc>
                <a:spcPct val="90000"/>
              </a:lnSpc>
              <a:spcBef>
                <a:spcPts val="1000"/>
              </a:spcBef>
              <a:spcAft>
                <a:spcPts val="0"/>
              </a:spcAft>
              <a:buNone/>
            </a:pPr>
            <a:r>
              <a:rPr lang="en-GB"/>
              <a:t>Doing so would enable modellers to:</a:t>
            </a:r>
            <a:endParaRPr/>
          </a:p>
          <a:p>
            <a:pPr indent="-342900" lvl="0" marL="342900" rtl="0" algn="l">
              <a:lnSpc>
                <a:spcPct val="90000"/>
              </a:lnSpc>
              <a:spcBef>
                <a:spcPts val="1000"/>
              </a:spcBef>
              <a:spcAft>
                <a:spcPts val="0"/>
              </a:spcAft>
              <a:buSzPts val="2000"/>
              <a:buFont typeface="Arial"/>
              <a:buChar char="•"/>
            </a:pPr>
            <a:r>
              <a:rPr lang="en-GB" sz="2000"/>
              <a:t>provide operationally relevant advice that takes diverse stakeholders concerns into consideration.</a:t>
            </a:r>
            <a:endParaRPr/>
          </a:p>
          <a:p>
            <a:pPr indent="-342900" lvl="0" marL="342900" rtl="0" algn="l">
              <a:lnSpc>
                <a:spcPct val="90000"/>
              </a:lnSpc>
              <a:spcBef>
                <a:spcPts val="1000"/>
              </a:spcBef>
              <a:spcAft>
                <a:spcPts val="0"/>
              </a:spcAft>
              <a:buSzPts val="2000"/>
              <a:buFont typeface="Arial"/>
              <a:buChar char="•"/>
            </a:pPr>
            <a:r>
              <a:rPr lang="en-GB"/>
              <a:t>take a balanced view of the broader issues, such as equity, unintended uses, negative consequences into account  so as to develop policy options that have socially and politically acceptable outcomes.</a:t>
            </a:r>
            <a:endParaRPr/>
          </a:p>
          <a:p>
            <a:pPr indent="0" lvl="0" marL="0" rtl="0" algn="l">
              <a:lnSpc>
                <a:spcPct val="90000"/>
              </a:lnSpc>
              <a:spcBef>
                <a:spcPts val="1000"/>
              </a:spcBef>
              <a:spcAft>
                <a:spcPts val="0"/>
              </a:spcAft>
              <a:buSzPts val="2000"/>
              <a:buNone/>
            </a:pPr>
            <a:r>
              <a:t/>
            </a:r>
            <a:endParaRPr sz="2000"/>
          </a:p>
        </p:txBody>
      </p:sp>
      <p:grpSp>
        <p:nvGrpSpPr>
          <p:cNvPr id="295" name="Google Shape;295;p19"/>
          <p:cNvGrpSpPr/>
          <p:nvPr/>
        </p:nvGrpSpPr>
        <p:grpSpPr>
          <a:xfrm>
            <a:off x="8047669" y="950831"/>
            <a:ext cx="3607303" cy="3896941"/>
            <a:chOff x="8117491" y="973750"/>
            <a:chExt cx="3751824" cy="3888537"/>
          </a:xfrm>
        </p:grpSpPr>
        <p:sp>
          <p:nvSpPr>
            <p:cNvPr id="296" name="Google Shape;296;p19"/>
            <p:cNvSpPr/>
            <p:nvPr/>
          </p:nvSpPr>
          <p:spPr>
            <a:xfrm>
              <a:off x="8661941" y="1585217"/>
              <a:ext cx="3207374" cy="3277070"/>
            </a:xfrm>
            <a:prstGeom prst="ellipse">
              <a:avLst/>
            </a:prstGeom>
            <a:solidFill>
              <a:srgbClr val="AFC7FE">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7" name="Google Shape;297;p19"/>
            <p:cNvGrpSpPr/>
            <p:nvPr/>
          </p:nvGrpSpPr>
          <p:grpSpPr>
            <a:xfrm>
              <a:off x="9952878" y="2828979"/>
              <a:ext cx="1616399" cy="1795640"/>
              <a:chOff x="4891198" y="2925108"/>
              <a:chExt cx="334634" cy="334634"/>
            </a:xfrm>
          </p:grpSpPr>
          <p:sp>
            <p:nvSpPr>
              <p:cNvPr id="298" name="Google Shape;298;p19"/>
              <p:cNvSpPr/>
              <p:nvPr/>
            </p:nvSpPr>
            <p:spPr>
              <a:xfrm>
                <a:off x="5001830" y="2925108"/>
                <a:ext cx="113338" cy="150831"/>
              </a:xfrm>
              <a:custGeom>
                <a:rect b="b" l="l" r="r" t="t"/>
                <a:pathLst>
                  <a:path extrusionOk="0" h="4739" w="3561">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 name="Google Shape;299;p19"/>
              <p:cNvSpPr/>
              <p:nvPr/>
            </p:nvSpPr>
            <p:spPr>
              <a:xfrm>
                <a:off x="5102628" y="2933033"/>
                <a:ext cx="98188" cy="76991"/>
              </a:xfrm>
              <a:custGeom>
                <a:rect b="b" l="l" r="r" t="t"/>
                <a:pathLst>
                  <a:path extrusionOk="0" h="2419" w="3085">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 name="Google Shape;300;p19"/>
              <p:cNvSpPr/>
              <p:nvPr/>
            </p:nvSpPr>
            <p:spPr>
              <a:xfrm>
                <a:off x="4915832" y="2932492"/>
                <a:ext cx="98920" cy="77532"/>
              </a:xfrm>
              <a:custGeom>
                <a:rect b="b" l="l" r="r" t="t"/>
                <a:pathLst>
                  <a:path extrusionOk="0" h="2436" w="3108">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 name="Google Shape;301;p19"/>
              <p:cNvSpPr/>
              <p:nvPr/>
            </p:nvSpPr>
            <p:spPr>
              <a:xfrm>
                <a:off x="4915832" y="3174254"/>
                <a:ext cx="80746" cy="70689"/>
              </a:xfrm>
              <a:custGeom>
                <a:rect b="b" l="l" r="r" t="t"/>
                <a:pathLst>
                  <a:path extrusionOk="0" h="2221" w="2537">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 name="Google Shape;302;p19"/>
              <p:cNvSpPr/>
              <p:nvPr/>
            </p:nvSpPr>
            <p:spPr>
              <a:xfrm>
                <a:off x="5121215" y="3173936"/>
                <a:ext cx="79601" cy="69511"/>
              </a:xfrm>
              <a:custGeom>
                <a:rect b="b" l="l" r="r" t="t"/>
                <a:pathLst>
                  <a:path extrusionOk="0" h="2184" w="2501">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 name="Google Shape;303;p19"/>
              <p:cNvSpPr/>
              <p:nvPr/>
            </p:nvSpPr>
            <p:spPr>
              <a:xfrm>
                <a:off x="4891198" y="3016803"/>
                <a:ext cx="112956" cy="150831"/>
              </a:xfrm>
              <a:custGeom>
                <a:rect b="b" l="l" r="r" t="t"/>
                <a:pathLst>
                  <a:path extrusionOk="0" h="4739" w="354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 name="Google Shape;304;p19"/>
              <p:cNvSpPr/>
              <p:nvPr/>
            </p:nvSpPr>
            <p:spPr>
              <a:xfrm>
                <a:off x="5112876" y="3016803"/>
                <a:ext cx="112956" cy="150831"/>
              </a:xfrm>
              <a:custGeom>
                <a:rect b="b" l="l" r="r" t="t"/>
                <a:pathLst>
                  <a:path extrusionOk="0" h="4739" w="354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 name="Google Shape;305;p19"/>
              <p:cNvSpPr/>
              <p:nvPr/>
            </p:nvSpPr>
            <p:spPr>
              <a:xfrm>
                <a:off x="5001448" y="3108498"/>
                <a:ext cx="113338" cy="151244"/>
              </a:xfrm>
              <a:custGeom>
                <a:rect b="b" l="l" r="r" t="t"/>
                <a:pathLst>
                  <a:path extrusionOk="0" h="4752" w="3561">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06" name="Google Shape;306;p19"/>
            <p:cNvGrpSpPr/>
            <p:nvPr/>
          </p:nvGrpSpPr>
          <p:grpSpPr>
            <a:xfrm>
              <a:off x="8117491" y="2967798"/>
              <a:ext cx="1700842" cy="1801245"/>
              <a:chOff x="6631894" y="4325831"/>
              <a:chExt cx="426315" cy="332826"/>
            </a:xfrm>
          </p:grpSpPr>
          <p:sp>
            <p:nvSpPr>
              <p:cNvPr id="307" name="Google Shape;307;p19"/>
              <p:cNvSpPr/>
              <p:nvPr/>
            </p:nvSpPr>
            <p:spPr>
              <a:xfrm>
                <a:off x="6631894" y="4325831"/>
                <a:ext cx="426315" cy="332826"/>
              </a:xfrm>
              <a:custGeom>
                <a:rect b="b" l="l" r="r" t="t"/>
                <a:pathLst>
                  <a:path extrusionOk="0" h="8562" w="10967">
                    <a:moveTo>
                      <a:pt x="10585" y="382"/>
                    </a:moveTo>
                    <a:lnTo>
                      <a:pt x="10609" y="727"/>
                    </a:lnTo>
                    <a:lnTo>
                      <a:pt x="9335" y="727"/>
                    </a:lnTo>
                    <a:cubicBezTo>
                      <a:pt x="9252" y="727"/>
                      <a:pt x="9156" y="799"/>
                      <a:pt x="9156" y="906"/>
                    </a:cubicBezTo>
                    <a:cubicBezTo>
                      <a:pt x="9156" y="989"/>
                      <a:pt x="9240" y="1084"/>
                      <a:pt x="9335" y="1084"/>
                    </a:cubicBezTo>
                    <a:lnTo>
                      <a:pt x="10323" y="1084"/>
                    </a:lnTo>
                    <a:lnTo>
                      <a:pt x="10323" y="6168"/>
                    </a:lnTo>
                    <a:lnTo>
                      <a:pt x="4442" y="6168"/>
                    </a:lnTo>
                    <a:lnTo>
                      <a:pt x="4442" y="6002"/>
                    </a:lnTo>
                    <a:cubicBezTo>
                      <a:pt x="4442" y="5918"/>
                      <a:pt x="4370" y="5823"/>
                      <a:pt x="4263" y="5823"/>
                    </a:cubicBezTo>
                    <a:lnTo>
                      <a:pt x="3977" y="5823"/>
                    </a:lnTo>
                    <a:cubicBezTo>
                      <a:pt x="3953" y="5728"/>
                      <a:pt x="3906" y="5621"/>
                      <a:pt x="3846" y="5513"/>
                    </a:cubicBezTo>
                    <a:lnTo>
                      <a:pt x="4037" y="5323"/>
                    </a:lnTo>
                    <a:cubicBezTo>
                      <a:pt x="4108" y="5252"/>
                      <a:pt x="4108" y="5144"/>
                      <a:pt x="4037" y="5085"/>
                    </a:cubicBezTo>
                    <a:lnTo>
                      <a:pt x="3513" y="4561"/>
                    </a:lnTo>
                    <a:cubicBezTo>
                      <a:pt x="3489" y="4537"/>
                      <a:pt x="3441" y="4513"/>
                      <a:pt x="3394" y="4513"/>
                    </a:cubicBezTo>
                    <a:cubicBezTo>
                      <a:pt x="3358" y="4513"/>
                      <a:pt x="3311" y="4537"/>
                      <a:pt x="3275" y="4561"/>
                    </a:cubicBezTo>
                    <a:lnTo>
                      <a:pt x="3084" y="4751"/>
                    </a:lnTo>
                    <a:cubicBezTo>
                      <a:pt x="2977" y="4692"/>
                      <a:pt x="2882" y="4668"/>
                      <a:pt x="2775" y="4621"/>
                    </a:cubicBezTo>
                    <a:lnTo>
                      <a:pt x="2775" y="4335"/>
                    </a:lnTo>
                    <a:cubicBezTo>
                      <a:pt x="2775" y="4251"/>
                      <a:pt x="2703" y="4156"/>
                      <a:pt x="2596" y="4156"/>
                    </a:cubicBezTo>
                    <a:lnTo>
                      <a:pt x="2168" y="4156"/>
                    </a:lnTo>
                    <a:lnTo>
                      <a:pt x="2168" y="1084"/>
                    </a:lnTo>
                    <a:lnTo>
                      <a:pt x="8728" y="1084"/>
                    </a:lnTo>
                    <a:cubicBezTo>
                      <a:pt x="8811" y="1084"/>
                      <a:pt x="8906" y="1001"/>
                      <a:pt x="8906" y="894"/>
                    </a:cubicBezTo>
                    <a:cubicBezTo>
                      <a:pt x="8906" y="799"/>
                      <a:pt x="8835" y="715"/>
                      <a:pt x="8728" y="715"/>
                    </a:cubicBezTo>
                    <a:lnTo>
                      <a:pt x="1882" y="715"/>
                    </a:lnTo>
                    <a:lnTo>
                      <a:pt x="1882" y="382"/>
                    </a:lnTo>
                    <a:close/>
                    <a:moveTo>
                      <a:pt x="10609" y="6502"/>
                    </a:moveTo>
                    <a:lnTo>
                      <a:pt x="10609" y="6835"/>
                    </a:lnTo>
                    <a:lnTo>
                      <a:pt x="4394" y="6835"/>
                    </a:lnTo>
                    <a:cubicBezTo>
                      <a:pt x="4430" y="6811"/>
                      <a:pt x="4442" y="6764"/>
                      <a:pt x="4442" y="6716"/>
                    </a:cubicBezTo>
                    <a:lnTo>
                      <a:pt x="4442" y="6526"/>
                    </a:lnTo>
                    <a:lnTo>
                      <a:pt x="10490" y="6526"/>
                    </a:lnTo>
                    <a:cubicBezTo>
                      <a:pt x="10526" y="6526"/>
                      <a:pt x="10561" y="6514"/>
                      <a:pt x="10585" y="6502"/>
                    </a:cubicBezTo>
                    <a:close/>
                    <a:moveTo>
                      <a:pt x="2453" y="4501"/>
                    </a:moveTo>
                    <a:lnTo>
                      <a:pt x="2453" y="4740"/>
                    </a:lnTo>
                    <a:cubicBezTo>
                      <a:pt x="2453" y="4811"/>
                      <a:pt x="2513" y="4894"/>
                      <a:pt x="2584" y="4906"/>
                    </a:cubicBezTo>
                    <a:cubicBezTo>
                      <a:pt x="2751" y="4930"/>
                      <a:pt x="2894" y="5013"/>
                      <a:pt x="3049" y="5097"/>
                    </a:cubicBezTo>
                    <a:cubicBezTo>
                      <a:pt x="3078" y="5117"/>
                      <a:pt x="3110" y="5126"/>
                      <a:pt x="3141" y="5126"/>
                    </a:cubicBezTo>
                    <a:cubicBezTo>
                      <a:pt x="3183" y="5126"/>
                      <a:pt x="3223" y="5108"/>
                      <a:pt x="3251" y="5073"/>
                    </a:cubicBezTo>
                    <a:lnTo>
                      <a:pt x="3430" y="4894"/>
                    </a:lnTo>
                    <a:lnTo>
                      <a:pt x="3715" y="5168"/>
                    </a:lnTo>
                    <a:lnTo>
                      <a:pt x="3537" y="5347"/>
                    </a:lnTo>
                    <a:cubicBezTo>
                      <a:pt x="3477" y="5406"/>
                      <a:pt x="3477" y="5502"/>
                      <a:pt x="3501" y="5561"/>
                    </a:cubicBezTo>
                    <a:cubicBezTo>
                      <a:pt x="3596" y="5704"/>
                      <a:pt x="3656" y="5859"/>
                      <a:pt x="3703" y="6025"/>
                    </a:cubicBezTo>
                    <a:cubicBezTo>
                      <a:pt x="3715" y="6097"/>
                      <a:pt x="3787" y="6156"/>
                      <a:pt x="3858" y="6156"/>
                    </a:cubicBezTo>
                    <a:lnTo>
                      <a:pt x="4096" y="6156"/>
                    </a:lnTo>
                    <a:lnTo>
                      <a:pt x="4096" y="6561"/>
                    </a:lnTo>
                    <a:lnTo>
                      <a:pt x="3858" y="6561"/>
                    </a:lnTo>
                    <a:cubicBezTo>
                      <a:pt x="3787" y="6561"/>
                      <a:pt x="3715" y="6621"/>
                      <a:pt x="3703" y="6692"/>
                    </a:cubicBezTo>
                    <a:cubicBezTo>
                      <a:pt x="3656" y="6859"/>
                      <a:pt x="3596" y="7002"/>
                      <a:pt x="3501" y="7157"/>
                    </a:cubicBezTo>
                    <a:cubicBezTo>
                      <a:pt x="3465" y="7228"/>
                      <a:pt x="3477" y="7311"/>
                      <a:pt x="3537" y="7359"/>
                    </a:cubicBezTo>
                    <a:lnTo>
                      <a:pt x="3715" y="7538"/>
                    </a:lnTo>
                    <a:lnTo>
                      <a:pt x="3430" y="7823"/>
                    </a:lnTo>
                    <a:lnTo>
                      <a:pt x="3251" y="7645"/>
                    </a:lnTo>
                    <a:cubicBezTo>
                      <a:pt x="3215" y="7608"/>
                      <a:pt x="3169" y="7594"/>
                      <a:pt x="3126" y="7594"/>
                    </a:cubicBezTo>
                    <a:cubicBezTo>
                      <a:pt x="3098" y="7594"/>
                      <a:pt x="3072" y="7600"/>
                      <a:pt x="3049" y="7609"/>
                    </a:cubicBezTo>
                    <a:cubicBezTo>
                      <a:pt x="2894" y="7704"/>
                      <a:pt x="2751" y="7764"/>
                      <a:pt x="2584" y="7799"/>
                    </a:cubicBezTo>
                    <a:cubicBezTo>
                      <a:pt x="2513" y="7823"/>
                      <a:pt x="2453" y="7895"/>
                      <a:pt x="2453" y="7966"/>
                    </a:cubicBezTo>
                    <a:lnTo>
                      <a:pt x="2453" y="8204"/>
                    </a:lnTo>
                    <a:lnTo>
                      <a:pt x="2048" y="8204"/>
                    </a:lnTo>
                    <a:lnTo>
                      <a:pt x="2048" y="7966"/>
                    </a:lnTo>
                    <a:cubicBezTo>
                      <a:pt x="2048" y="7895"/>
                      <a:pt x="1989" y="7823"/>
                      <a:pt x="1917" y="7799"/>
                    </a:cubicBezTo>
                    <a:cubicBezTo>
                      <a:pt x="1751" y="7764"/>
                      <a:pt x="1596" y="7704"/>
                      <a:pt x="1453" y="7609"/>
                    </a:cubicBezTo>
                    <a:cubicBezTo>
                      <a:pt x="1426" y="7596"/>
                      <a:pt x="1396" y="7589"/>
                      <a:pt x="1366" y="7589"/>
                    </a:cubicBezTo>
                    <a:cubicBezTo>
                      <a:pt x="1317" y="7589"/>
                      <a:pt x="1269" y="7607"/>
                      <a:pt x="1239" y="7645"/>
                    </a:cubicBezTo>
                    <a:lnTo>
                      <a:pt x="1060" y="7823"/>
                    </a:lnTo>
                    <a:lnTo>
                      <a:pt x="786" y="7538"/>
                    </a:lnTo>
                    <a:lnTo>
                      <a:pt x="965" y="7359"/>
                    </a:lnTo>
                    <a:cubicBezTo>
                      <a:pt x="1025" y="7299"/>
                      <a:pt x="1025" y="7216"/>
                      <a:pt x="989" y="7157"/>
                    </a:cubicBezTo>
                    <a:cubicBezTo>
                      <a:pt x="905" y="7002"/>
                      <a:pt x="846" y="6859"/>
                      <a:pt x="798" y="6692"/>
                    </a:cubicBezTo>
                    <a:cubicBezTo>
                      <a:pt x="786" y="6621"/>
                      <a:pt x="703" y="6561"/>
                      <a:pt x="632" y="6561"/>
                    </a:cubicBezTo>
                    <a:lnTo>
                      <a:pt x="393" y="6561"/>
                    </a:lnTo>
                    <a:lnTo>
                      <a:pt x="393" y="6156"/>
                    </a:lnTo>
                    <a:lnTo>
                      <a:pt x="632" y="6156"/>
                    </a:lnTo>
                    <a:cubicBezTo>
                      <a:pt x="703" y="6156"/>
                      <a:pt x="786" y="6097"/>
                      <a:pt x="798" y="6025"/>
                    </a:cubicBezTo>
                    <a:cubicBezTo>
                      <a:pt x="822" y="5859"/>
                      <a:pt x="905" y="5704"/>
                      <a:pt x="989" y="5561"/>
                    </a:cubicBezTo>
                    <a:cubicBezTo>
                      <a:pt x="1036" y="5490"/>
                      <a:pt x="1025" y="5394"/>
                      <a:pt x="965" y="5347"/>
                    </a:cubicBezTo>
                    <a:lnTo>
                      <a:pt x="786" y="5168"/>
                    </a:lnTo>
                    <a:lnTo>
                      <a:pt x="1060" y="4894"/>
                    </a:lnTo>
                    <a:lnTo>
                      <a:pt x="1239" y="5073"/>
                    </a:lnTo>
                    <a:cubicBezTo>
                      <a:pt x="1272" y="5106"/>
                      <a:pt x="1317" y="5121"/>
                      <a:pt x="1361" y="5121"/>
                    </a:cubicBezTo>
                    <a:cubicBezTo>
                      <a:pt x="1394" y="5121"/>
                      <a:pt x="1427" y="5112"/>
                      <a:pt x="1453" y="5097"/>
                    </a:cubicBezTo>
                    <a:cubicBezTo>
                      <a:pt x="1596" y="5013"/>
                      <a:pt x="1751" y="4954"/>
                      <a:pt x="1917" y="4906"/>
                    </a:cubicBezTo>
                    <a:cubicBezTo>
                      <a:pt x="1989" y="4894"/>
                      <a:pt x="2048" y="4811"/>
                      <a:pt x="2048" y="4740"/>
                    </a:cubicBezTo>
                    <a:lnTo>
                      <a:pt x="2048" y="4501"/>
                    </a:lnTo>
                    <a:close/>
                    <a:moveTo>
                      <a:pt x="1715" y="1"/>
                    </a:moveTo>
                    <a:cubicBezTo>
                      <a:pt x="1632" y="1"/>
                      <a:pt x="1536" y="84"/>
                      <a:pt x="1536" y="191"/>
                    </a:cubicBezTo>
                    <a:lnTo>
                      <a:pt x="1536" y="882"/>
                    </a:lnTo>
                    <a:cubicBezTo>
                      <a:pt x="1536" y="977"/>
                      <a:pt x="1608" y="1061"/>
                      <a:pt x="1715" y="1061"/>
                    </a:cubicBezTo>
                    <a:lnTo>
                      <a:pt x="1822" y="1061"/>
                    </a:lnTo>
                    <a:lnTo>
                      <a:pt x="1822" y="4144"/>
                    </a:lnTo>
                    <a:cubicBezTo>
                      <a:pt x="1751" y="4156"/>
                      <a:pt x="1679" y="4240"/>
                      <a:pt x="1679" y="4311"/>
                    </a:cubicBezTo>
                    <a:lnTo>
                      <a:pt x="1679" y="4597"/>
                    </a:lnTo>
                    <a:cubicBezTo>
                      <a:pt x="1572" y="4621"/>
                      <a:pt x="1465" y="4668"/>
                      <a:pt x="1358" y="4728"/>
                    </a:cubicBezTo>
                    <a:lnTo>
                      <a:pt x="1167" y="4537"/>
                    </a:lnTo>
                    <a:cubicBezTo>
                      <a:pt x="1144" y="4501"/>
                      <a:pt x="1096" y="4490"/>
                      <a:pt x="1048" y="4490"/>
                    </a:cubicBezTo>
                    <a:cubicBezTo>
                      <a:pt x="1001" y="4490"/>
                      <a:pt x="965" y="4501"/>
                      <a:pt x="929" y="4537"/>
                    </a:cubicBezTo>
                    <a:lnTo>
                      <a:pt x="405" y="5049"/>
                    </a:lnTo>
                    <a:cubicBezTo>
                      <a:pt x="334" y="5132"/>
                      <a:pt x="334" y="5228"/>
                      <a:pt x="405" y="5287"/>
                    </a:cubicBezTo>
                    <a:lnTo>
                      <a:pt x="608" y="5490"/>
                    </a:lnTo>
                    <a:cubicBezTo>
                      <a:pt x="548" y="5585"/>
                      <a:pt x="513" y="5692"/>
                      <a:pt x="465" y="5799"/>
                    </a:cubicBezTo>
                    <a:lnTo>
                      <a:pt x="191" y="5799"/>
                    </a:lnTo>
                    <a:cubicBezTo>
                      <a:pt x="96" y="5799"/>
                      <a:pt x="1" y="5871"/>
                      <a:pt x="1" y="5978"/>
                    </a:cubicBezTo>
                    <a:lnTo>
                      <a:pt x="1" y="6716"/>
                    </a:lnTo>
                    <a:cubicBezTo>
                      <a:pt x="1" y="6811"/>
                      <a:pt x="84" y="6895"/>
                      <a:pt x="191" y="6895"/>
                    </a:cubicBezTo>
                    <a:lnTo>
                      <a:pt x="465" y="6895"/>
                    </a:lnTo>
                    <a:cubicBezTo>
                      <a:pt x="501" y="7002"/>
                      <a:pt x="548" y="7109"/>
                      <a:pt x="608" y="7216"/>
                    </a:cubicBezTo>
                    <a:lnTo>
                      <a:pt x="405" y="7407"/>
                    </a:lnTo>
                    <a:cubicBezTo>
                      <a:pt x="334" y="7478"/>
                      <a:pt x="334" y="7585"/>
                      <a:pt x="405" y="7645"/>
                    </a:cubicBezTo>
                    <a:lnTo>
                      <a:pt x="929" y="8169"/>
                    </a:lnTo>
                    <a:cubicBezTo>
                      <a:pt x="965" y="8204"/>
                      <a:pt x="1010" y="8222"/>
                      <a:pt x="1053" y="8222"/>
                    </a:cubicBezTo>
                    <a:cubicBezTo>
                      <a:pt x="1096" y="8222"/>
                      <a:pt x="1138" y="8204"/>
                      <a:pt x="1167" y="8169"/>
                    </a:cubicBezTo>
                    <a:lnTo>
                      <a:pt x="1358" y="7966"/>
                    </a:lnTo>
                    <a:cubicBezTo>
                      <a:pt x="1465" y="8026"/>
                      <a:pt x="1572" y="8061"/>
                      <a:pt x="1679" y="8109"/>
                    </a:cubicBezTo>
                    <a:lnTo>
                      <a:pt x="1679" y="8383"/>
                    </a:lnTo>
                    <a:cubicBezTo>
                      <a:pt x="1679" y="8478"/>
                      <a:pt x="1751" y="8561"/>
                      <a:pt x="1858" y="8561"/>
                    </a:cubicBezTo>
                    <a:lnTo>
                      <a:pt x="2596" y="8561"/>
                    </a:lnTo>
                    <a:cubicBezTo>
                      <a:pt x="2679" y="8561"/>
                      <a:pt x="2775" y="8490"/>
                      <a:pt x="2775" y="8383"/>
                    </a:cubicBezTo>
                    <a:lnTo>
                      <a:pt x="2775" y="8109"/>
                    </a:lnTo>
                    <a:cubicBezTo>
                      <a:pt x="2882" y="8073"/>
                      <a:pt x="2989" y="8026"/>
                      <a:pt x="3084" y="7966"/>
                    </a:cubicBezTo>
                    <a:lnTo>
                      <a:pt x="3275" y="8169"/>
                    </a:lnTo>
                    <a:cubicBezTo>
                      <a:pt x="3316" y="8204"/>
                      <a:pt x="3364" y="8222"/>
                      <a:pt x="3407" y="8222"/>
                    </a:cubicBezTo>
                    <a:cubicBezTo>
                      <a:pt x="3450" y="8222"/>
                      <a:pt x="3489" y="8204"/>
                      <a:pt x="3513" y="8169"/>
                    </a:cubicBezTo>
                    <a:lnTo>
                      <a:pt x="4037" y="7645"/>
                    </a:lnTo>
                    <a:cubicBezTo>
                      <a:pt x="4108" y="7573"/>
                      <a:pt x="4108" y="7466"/>
                      <a:pt x="4037" y="7407"/>
                    </a:cubicBezTo>
                    <a:lnTo>
                      <a:pt x="3846" y="7216"/>
                    </a:lnTo>
                    <a:cubicBezTo>
                      <a:pt x="3846" y="7192"/>
                      <a:pt x="3858" y="7192"/>
                      <a:pt x="3858" y="7180"/>
                    </a:cubicBezTo>
                    <a:lnTo>
                      <a:pt x="10764" y="7180"/>
                    </a:lnTo>
                    <a:cubicBezTo>
                      <a:pt x="10859" y="7180"/>
                      <a:pt x="10942" y="7109"/>
                      <a:pt x="10942" y="7002"/>
                    </a:cubicBezTo>
                    <a:lnTo>
                      <a:pt x="10942" y="6299"/>
                    </a:lnTo>
                    <a:cubicBezTo>
                      <a:pt x="10942" y="6216"/>
                      <a:pt x="10871" y="6121"/>
                      <a:pt x="10764" y="6121"/>
                    </a:cubicBezTo>
                    <a:lnTo>
                      <a:pt x="10657" y="6121"/>
                    </a:lnTo>
                    <a:lnTo>
                      <a:pt x="10657" y="1037"/>
                    </a:lnTo>
                    <a:lnTo>
                      <a:pt x="10788" y="1037"/>
                    </a:lnTo>
                    <a:lnTo>
                      <a:pt x="10788" y="1061"/>
                    </a:lnTo>
                    <a:cubicBezTo>
                      <a:pt x="10871" y="1061"/>
                      <a:pt x="10966" y="989"/>
                      <a:pt x="10966" y="882"/>
                    </a:cubicBezTo>
                    <a:lnTo>
                      <a:pt x="10966" y="191"/>
                    </a:lnTo>
                    <a:cubicBezTo>
                      <a:pt x="10966" y="96"/>
                      <a:pt x="10883" y="1"/>
                      <a:pt x="10788"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 name="Google Shape;308;p19"/>
              <p:cNvSpPr/>
              <p:nvPr/>
            </p:nvSpPr>
            <p:spPr>
              <a:xfrm>
                <a:off x="6830793" y="4458937"/>
                <a:ext cx="41244" cy="85675"/>
              </a:xfrm>
              <a:custGeom>
                <a:rect b="b" l="l" r="r" t="t"/>
                <a:pathLst>
                  <a:path extrusionOk="0" h="2204" w="1061">
                    <a:moveTo>
                      <a:pt x="715" y="358"/>
                    </a:moveTo>
                    <a:lnTo>
                      <a:pt x="715" y="1858"/>
                    </a:lnTo>
                    <a:lnTo>
                      <a:pt x="370" y="1858"/>
                    </a:lnTo>
                    <a:lnTo>
                      <a:pt x="370" y="358"/>
                    </a:lnTo>
                    <a:close/>
                    <a:moveTo>
                      <a:pt x="179" y="1"/>
                    </a:moveTo>
                    <a:cubicBezTo>
                      <a:pt x="96" y="1"/>
                      <a:pt x="1" y="72"/>
                      <a:pt x="1" y="179"/>
                    </a:cubicBezTo>
                    <a:lnTo>
                      <a:pt x="1" y="2025"/>
                    </a:lnTo>
                    <a:cubicBezTo>
                      <a:pt x="1" y="2108"/>
                      <a:pt x="72" y="2203"/>
                      <a:pt x="179" y="2203"/>
                    </a:cubicBezTo>
                    <a:lnTo>
                      <a:pt x="882" y="2203"/>
                    </a:lnTo>
                    <a:cubicBezTo>
                      <a:pt x="965" y="2203"/>
                      <a:pt x="1061" y="2132"/>
                      <a:pt x="1061" y="2025"/>
                    </a:cubicBezTo>
                    <a:lnTo>
                      <a:pt x="1061" y="179"/>
                    </a:lnTo>
                    <a:cubicBezTo>
                      <a:pt x="1061" y="84"/>
                      <a:pt x="989" y="1"/>
                      <a:pt x="882"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 name="Google Shape;309;p19"/>
              <p:cNvSpPr/>
              <p:nvPr/>
            </p:nvSpPr>
            <p:spPr>
              <a:xfrm>
                <a:off x="6879423" y="4426556"/>
                <a:ext cx="41205" cy="118522"/>
              </a:xfrm>
              <a:custGeom>
                <a:rect b="b" l="l" r="r" t="t"/>
                <a:pathLst>
                  <a:path extrusionOk="0" h="3049" w="1060">
                    <a:moveTo>
                      <a:pt x="702" y="345"/>
                    </a:moveTo>
                    <a:lnTo>
                      <a:pt x="702" y="2691"/>
                    </a:lnTo>
                    <a:lnTo>
                      <a:pt x="357" y="2691"/>
                    </a:lnTo>
                    <a:lnTo>
                      <a:pt x="357" y="345"/>
                    </a:lnTo>
                    <a:close/>
                    <a:moveTo>
                      <a:pt x="179" y="0"/>
                    </a:moveTo>
                    <a:cubicBezTo>
                      <a:pt x="95" y="0"/>
                      <a:pt x="0" y="72"/>
                      <a:pt x="0" y="179"/>
                    </a:cubicBezTo>
                    <a:lnTo>
                      <a:pt x="0" y="2869"/>
                    </a:lnTo>
                    <a:cubicBezTo>
                      <a:pt x="0" y="2965"/>
                      <a:pt x="71" y="3048"/>
                      <a:pt x="179" y="3048"/>
                    </a:cubicBezTo>
                    <a:lnTo>
                      <a:pt x="881" y="3048"/>
                    </a:lnTo>
                    <a:cubicBezTo>
                      <a:pt x="964" y="3048"/>
                      <a:pt x="1060" y="2977"/>
                      <a:pt x="1060" y="2869"/>
                    </a:cubicBezTo>
                    <a:lnTo>
                      <a:pt x="1060" y="179"/>
                    </a:lnTo>
                    <a:cubicBezTo>
                      <a:pt x="1048" y="72"/>
                      <a:pt x="964" y="0"/>
                      <a:pt x="881"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 name="Google Shape;310;p19"/>
              <p:cNvSpPr/>
              <p:nvPr/>
            </p:nvSpPr>
            <p:spPr>
              <a:xfrm>
                <a:off x="6927549" y="4443194"/>
                <a:ext cx="41205" cy="101418"/>
              </a:xfrm>
              <a:custGeom>
                <a:rect b="b" l="l" r="r" t="t"/>
                <a:pathLst>
                  <a:path extrusionOk="0" h="2609" w="1060">
                    <a:moveTo>
                      <a:pt x="715" y="358"/>
                    </a:moveTo>
                    <a:lnTo>
                      <a:pt x="715" y="2263"/>
                    </a:lnTo>
                    <a:lnTo>
                      <a:pt x="369" y="2263"/>
                    </a:lnTo>
                    <a:lnTo>
                      <a:pt x="369" y="358"/>
                    </a:lnTo>
                    <a:close/>
                    <a:moveTo>
                      <a:pt x="179" y="1"/>
                    </a:moveTo>
                    <a:cubicBezTo>
                      <a:pt x="84" y="1"/>
                      <a:pt x="0" y="72"/>
                      <a:pt x="0" y="179"/>
                    </a:cubicBezTo>
                    <a:lnTo>
                      <a:pt x="0" y="2430"/>
                    </a:lnTo>
                    <a:cubicBezTo>
                      <a:pt x="0" y="2513"/>
                      <a:pt x="72" y="2608"/>
                      <a:pt x="179" y="2608"/>
                    </a:cubicBezTo>
                    <a:lnTo>
                      <a:pt x="881" y="2608"/>
                    </a:lnTo>
                    <a:cubicBezTo>
                      <a:pt x="965" y="2608"/>
                      <a:pt x="1060" y="2537"/>
                      <a:pt x="1060" y="2430"/>
                    </a:cubicBezTo>
                    <a:lnTo>
                      <a:pt x="1060" y="179"/>
                    </a:lnTo>
                    <a:cubicBezTo>
                      <a:pt x="1060" y="72"/>
                      <a:pt x="977" y="1"/>
                      <a:pt x="881"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 name="Google Shape;311;p19"/>
              <p:cNvSpPr/>
              <p:nvPr/>
            </p:nvSpPr>
            <p:spPr>
              <a:xfrm>
                <a:off x="6976141" y="4387645"/>
                <a:ext cx="41244" cy="156967"/>
              </a:xfrm>
              <a:custGeom>
                <a:rect b="b" l="l" r="r" t="t"/>
                <a:pathLst>
                  <a:path extrusionOk="0" h="4038" w="1061">
                    <a:moveTo>
                      <a:pt x="679" y="358"/>
                    </a:moveTo>
                    <a:lnTo>
                      <a:pt x="679" y="3692"/>
                    </a:lnTo>
                    <a:lnTo>
                      <a:pt x="346" y="3692"/>
                    </a:lnTo>
                    <a:lnTo>
                      <a:pt x="346" y="358"/>
                    </a:lnTo>
                    <a:close/>
                    <a:moveTo>
                      <a:pt x="179" y="1"/>
                    </a:moveTo>
                    <a:cubicBezTo>
                      <a:pt x="72" y="1"/>
                      <a:pt x="0" y="96"/>
                      <a:pt x="0" y="180"/>
                    </a:cubicBezTo>
                    <a:lnTo>
                      <a:pt x="0" y="3859"/>
                    </a:lnTo>
                    <a:cubicBezTo>
                      <a:pt x="0" y="3942"/>
                      <a:pt x="72" y="4037"/>
                      <a:pt x="179" y="4037"/>
                    </a:cubicBezTo>
                    <a:lnTo>
                      <a:pt x="881" y="4037"/>
                    </a:lnTo>
                    <a:cubicBezTo>
                      <a:pt x="965" y="4037"/>
                      <a:pt x="1060" y="3966"/>
                      <a:pt x="1060" y="3859"/>
                    </a:cubicBezTo>
                    <a:lnTo>
                      <a:pt x="1060" y="180"/>
                    </a:lnTo>
                    <a:cubicBezTo>
                      <a:pt x="1060" y="96"/>
                      <a:pt x="977" y="1"/>
                      <a:pt x="881"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2" name="Google Shape;312;p19"/>
              <p:cNvSpPr/>
              <p:nvPr/>
            </p:nvSpPr>
            <p:spPr>
              <a:xfrm>
                <a:off x="6745193" y="4404321"/>
                <a:ext cx="50029" cy="13916"/>
              </a:xfrm>
              <a:custGeom>
                <a:rect b="b" l="l" r="r" t="t"/>
                <a:pathLst>
                  <a:path extrusionOk="0" h="358" w="1287">
                    <a:moveTo>
                      <a:pt x="179" y="1"/>
                    </a:moveTo>
                    <a:cubicBezTo>
                      <a:pt x="95" y="1"/>
                      <a:pt x="0" y="72"/>
                      <a:pt x="0" y="179"/>
                    </a:cubicBezTo>
                    <a:cubicBezTo>
                      <a:pt x="12" y="274"/>
                      <a:pt x="95" y="358"/>
                      <a:pt x="179" y="358"/>
                    </a:cubicBezTo>
                    <a:lnTo>
                      <a:pt x="1107" y="358"/>
                    </a:lnTo>
                    <a:cubicBezTo>
                      <a:pt x="1191" y="358"/>
                      <a:pt x="1286" y="286"/>
                      <a:pt x="1286" y="179"/>
                    </a:cubicBezTo>
                    <a:cubicBezTo>
                      <a:pt x="1286" y="96"/>
                      <a:pt x="1203" y="1"/>
                      <a:pt x="1107"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3" name="Google Shape;313;p19"/>
              <p:cNvSpPr/>
              <p:nvPr/>
            </p:nvSpPr>
            <p:spPr>
              <a:xfrm>
                <a:off x="6745193" y="4426090"/>
                <a:ext cx="69465" cy="13916"/>
              </a:xfrm>
              <a:custGeom>
                <a:rect b="b" l="l" r="r" t="t"/>
                <a:pathLst>
                  <a:path extrusionOk="0" h="358" w="1787">
                    <a:moveTo>
                      <a:pt x="179" y="0"/>
                    </a:moveTo>
                    <a:cubicBezTo>
                      <a:pt x="95" y="0"/>
                      <a:pt x="0" y="72"/>
                      <a:pt x="0" y="179"/>
                    </a:cubicBezTo>
                    <a:cubicBezTo>
                      <a:pt x="0" y="274"/>
                      <a:pt x="72" y="357"/>
                      <a:pt x="179" y="357"/>
                    </a:cubicBezTo>
                    <a:lnTo>
                      <a:pt x="1608" y="357"/>
                    </a:lnTo>
                    <a:cubicBezTo>
                      <a:pt x="1703" y="357"/>
                      <a:pt x="1786" y="274"/>
                      <a:pt x="1786" y="179"/>
                    </a:cubicBezTo>
                    <a:cubicBezTo>
                      <a:pt x="1786" y="72"/>
                      <a:pt x="1703" y="0"/>
                      <a:pt x="1608"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 name="Google Shape;314;p19"/>
              <p:cNvSpPr/>
              <p:nvPr/>
            </p:nvSpPr>
            <p:spPr>
              <a:xfrm>
                <a:off x="6745193" y="4447353"/>
                <a:ext cx="69465" cy="13955"/>
              </a:xfrm>
              <a:custGeom>
                <a:rect b="b" l="l" r="r" t="t"/>
                <a:pathLst>
                  <a:path extrusionOk="0" h="359" w="1787">
                    <a:moveTo>
                      <a:pt x="179" y="1"/>
                    </a:moveTo>
                    <a:cubicBezTo>
                      <a:pt x="95" y="1"/>
                      <a:pt x="0" y="72"/>
                      <a:pt x="0" y="179"/>
                    </a:cubicBezTo>
                    <a:cubicBezTo>
                      <a:pt x="0" y="287"/>
                      <a:pt x="72" y="358"/>
                      <a:pt x="179" y="358"/>
                    </a:cubicBezTo>
                    <a:lnTo>
                      <a:pt x="1608" y="358"/>
                    </a:lnTo>
                    <a:cubicBezTo>
                      <a:pt x="1703" y="358"/>
                      <a:pt x="1786" y="287"/>
                      <a:pt x="1786" y="179"/>
                    </a:cubicBezTo>
                    <a:cubicBezTo>
                      <a:pt x="1774" y="72"/>
                      <a:pt x="1703" y="1"/>
                      <a:pt x="1608"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 name="Google Shape;315;p19"/>
              <p:cNvSpPr/>
              <p:nvPr/>
            </p:nvSpPr>
            <p:spPr>
              <a:xfrm>
                <a:off x="6745193" y="4468189"/>
                <a:ext cx="69465" cy="13916"/>
              </a:xfrm>
              <a:custGeom>
                <a:rect b="b" l="l" r="r" t="t"/>
                <a:pathLst>
                  <a:path extrusionOk="0" h="358" w="1787">
                    <a:moveTo>
                      <a:pt x="179" y="1"/>
                    </a:moveTo>
                    <a:cubicBezTo>
                      <a:pt x="95" y="1"/>
                      <a:pt x="0" y="72"/>
                      <a:pt x="0" y="179"/>
                    </a:cubicBezTo>
                    <a:cubicBezTo>
                      <a:pt x="0" y="263"/>
                      <a:pt x="72" y="358"/>
                      <a:pt x="179" y="358"/>
                    </a:cubicBezTo>
                    <a:lnTo>
                      <a:pt x="1608" y="358"/>
                    </a:lnTo>
                    <a:cubicBezTo>
                      <a:pt x="1703" y="358"/>
                      <a:pt x="1786" y="286"/>
                      <a:pt x="1786" y="179"/>
                    </a:cubicBezTo>
                    <a:cubicBezTo>
                      <a:pt x="1774" y="72"/>
                      <a:pt x="1703" y="1"/>
                      <a:pt x="1608" y="1"/>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 name="Google Shape;316;p19"/>
              <p:cNvSpPr/>
              <p:nvPr/>
            </p:nvSpPr>
            <p:spPr>
              <a:xfrm>
                <a:off x="6684551" y="4528830"/>
                <a:ext cx="83809" cy="83809"/>
              </a:xfrm>
              <a:custGeom>
                <a:rect b="b" l="l" r="r" t="t"/>
                <a:pathLst>
                  <a:path extrusionOk="0" h="2156" w="2156">
                    <a:moveTo>
                      <a:pt x="1084" y="0"/>
                    </a:moveTo>
                    <a:cubicBezTo>
                      <a:pt x="489" y="0"/>
                      <a:pt x="0" y="489"/>
                      <a:pt x="0" y="1084"/>
                    </a:cubicBezTo>
                    <a:cubicBezTo>
                      <a:pt x="0" y="1322"/>
                      <a:pt x="72" y="1548"/>
                      <a:pt x="227" y="1739"/>
                    </a:cubicBezTo>
                    <a:cubicBezTo>
                      <a:pt x="263" y="1782"/>
                      <a:pt x="313" y="1808"/>
                      <a:pt x="365" y="1808"/>
                    </a:cubicBezTo>
                    <a:cubicBezTo>
                      <a:pt x="398" y="1808"/>
                      <a:pt x="432" y="1798"/>
                      <a:pt x="465" y="1774"/>
                    </a:cubicBezTo>
                    <a:cubicBezTo>
                      <a:pt x="536" y="1715"/>
                      <a:pt x="548" y="1608"/>
                      <a:pt x="489" y="1536"/>
                    </a:cubicBezTo>
                    <a:cubicBezTo>
                      <a:pt x="381" y="1405"/>
                      <a:pt x="346" y="1251"/>
                      <a:pt x="346" y="1084"/>
                    </a:cubicBezTo>
                    <a:cubicBezTo>
                      <a:pt x="346" y="679"/>
                      <a:pt x="667" y="358"/>
                      <a:pt x="1072" y="358"/>
                    </a:cubicBezTo>
                    <a:cubicBezTo>
                      <a:pt x="1477" y="358"/>
                      <a:pt x="1798" y="691"/>
                      <a:pt x="1798" y="1084"/>
                    </a:cubicBezTo>
                    <a:cubicBezTo>
                      <a:pt x="1798" y="1322"/>
                      <a:pt x="1679" y="1560"/>
                      <a:pt x="1477" y="1703"/>
                    </a:cubicBezTo>
                    <a:cubicBezTo>
                      <a:pt x="1453" y="1703"/>
                      <a:pt x="1453" y="1715"/>
                      <a:pt x="1441" y="1715"/>
                    </a:cubicBezTo>
                    <a:lnTo>
                      <a:pt x="1429" y="1715"/>
                    </a:lnTo>
                    <a:lnTo>
                      <a:pt x="1417" y="1727"/>
                    </a:lnTo>
                    <a:lnTo>
                      <a:pt x="1394" y="1727"/>
                    </a:lnTo>
                    <a:cubicBezTo>
                      <a:pt x="1382" y="1727"/>
                      <a:pt x="1382" y="1739"/>
                      <a:pt x="1370" y="1739"/>
                    </a:cubicBezTo>
                    <a:cubicBezTo>
                      <a:pt x="1358" y="1739"/>
                      <a:pt x="1358" y="1762"/>
                      <a:pt x="1334" y="1762"/>
                    </a:cubicBezTo>
                    <a:lnTo>
                      <a:pt x="1322" y="1762"/>
                    </a:lnTo>
                    <a:cubicBezTo>
                      <a:pt x="1322" y="1762"/>
                      <a:pt x="1310" y="1762"/>
                      <a:pt x="1310" y="1774"/>
                    </a:cubicBezTo>
                    <a:lnTo>
                      <a:pt x="1298" y="1774"/>
                    </a:lnTo>
                    <a:cubicBezTo>
                      <a:pt x="1274" y="1774"/>
                      <a:pt x="1274" y="1774"/>
                      <a:pt x="1263" y="1786"/>
                    </a:cubicBezTo>
                    <a:cubicBezTo>
                      <a:pt x="1251" y="1786"/>
                      <a:pt x="1251" y="1786"/>
                      <a:pt x="1239" y="1798"/>
                    </a:cubicBezTo>
                    <a:lnTo>
                      <a:pt x="798" y="1798"/>
                    </a:lnTo>
                    <a:cubicBezTo>
                      <a:pt x="786" y="1798"/>
                      <a:pt x="786" y="1798"/>
                      <a:pt x="774" y="1786"/>
                    </a:cubicBezTo>
                    <a:cubicBezTo>
                      <a:pt x="762" y="1786"/>
                      <a:pt x="762" y="1786"/>
                      <a:pt x="739" y="1774"/>
                    </a:cubicBezTo>
                    <a:lnTo>
                      <a:pt x="727" y="1774"/>
                    </a:lnTo>
                    <a:cubicBezTo>
                      <a:pt x="708" y="1766"/>
                      <a:pt x="688" y="1763"/>
                      <a:pt x="668" y="1763"/>
                    </a:cubicBezTo>
                    <a:cubicBezTo>
                      <a:pt x="599" y="1763"/>
                      <a:pt x="528" y="1808"/>
                      <a:pt x="501" y="1882"/>
                    </a:cubicBezTo>
                    <a:cubicBezTo>
                      <a:pt x="477" y="1965"/>
                      <a:pt x="524" y="2072"/>
                      <a:pt x="608" y="2096"/>
                    </a:cubicBezTo>
                    <a:lnTo>
                      <a:pt x="620" y="2096"/>
                    </a:lnTo>
                    <a:cubicBezTo>
                      <a:pt x="643" y="2096"/>
                      <a:pt x="655" y="2120"/>
                      <a:pt x="667" y="2120"/>
                    </a:cubicBezTo>
                    <a:cubicBezTo>
                      <a:pt x="679" y="2120"/>
                      <a:pt x="703" y="2132"/>
                      <a:pt x="715" y="2132"/>
                    </a:cubicBezTo>
                    <a:lnTo>
                      <a:pt x="727" y="2132"/>
                    </a:lnTo>
                    <a:cubicBezTo>
                      <a:pt x="739" y="2132"/>
                      <a:pt x="762" y="2132"/>
                      <a:pt x="762" y="2143"/>
                    </a:cubicBezTo>
                    <a:lnTo>
                      <a:pt x="774" y="2143"/>
                    </a:lnTo>
                    <a:cubicBezTo>
                      <a:pt x="786" y="2143"/>
                      <a:pt x="798" y="2143"/>
                      <a:pt x="822" y="2155"/>
                    </a:cubicBezTo>
                    <a:lnTo>
                      <a:pt x="1132" y="2155"/>
                    </a:lnTo>
                    <a:cubicBezTo>
                      <a:pt x="1143" y="2155"/>
                      <a:pt x="1155" y="2155"/>
                      <a:pt x="1179" y="2143"/>
                    </a:cubicBezTo>
                    <a:lnTo>
                      <a:pt x="1191" y="2143"/>
                    </a:lnTo>
                    <a:cubicBezTo>
                      <a:pt x="1203" y="2143"/>
                      <a:pt x="1215" y="2143"/>
                      <a:pt x="1215" y="2132"/>
                    </a:cubicBezTo>
                    <a:lnTo>
                      <a:pt x="1227" y="2132"/>
                    </a:lnTo>
                    <a:cubicBezTo>
                      <a:pt x="1251" y="2132"/>
                      <a:pt x="1263" y="2120"/>
                      <a:pt x="1274" y="2120"/>
                    </a:cubicBezTo>
                    <a:cubicBezTo>
                      <a:pt x="1286" y="2120"/>
                      <a:pt x="1310" y="2096"/>
                      <a:pt x="1322" y="2096"/>
                    </a:cubicBezTo>
                    <a:lnTo>
                      <a:pt x="1334" y="2096"/>
                    </a:lnTo>
                    <a:cubicBezTo>
                      <a:pt x="1346" y="2096"/>
                      <a:pt x="1346" y="2084"/>
                      <a:pt x="1370" y="2084"/>
                    </a:cubicBezTo>
                    <a:lnTo>
                      <a:pt x="1382" y="2084"/>
                    </a:lnTo>
                    <a:cubicBezTo>
                      <a:pt x="1394" y="2084"/>
                      <a:pt x="1405" y="2072"/>
                      <a:pt x="1429" y="2072"/>
                    </a:cubicBezTo>
                    <a:cubicBezTo>
                      <a:pt x="1441" y="2072"/>
                      <a:pt x="1453" y="2060"/>
                      <a:pt x="1465" y="2060"/>
                    </a:cubicBezTo>
                    <a:lnTo>
                      <a:pt x="1489" y="2060"/>
                    </a:lnTo>
                    <a:cubicBezTo>
                      <a:pt x="1501" y="2060"/>
                      <a:pt x="1501" y="2036"/>
                      <a:pt x="1513" y="2036"/>
                    </a:cubicBezTo>
                    <a:lnTo>
                      <a:pt x="1524" y="2036"/>
                    </a:lnTo>
                    <a:cubicBezTo>
                      <a:pt x="1548" y="2024"/>
                      <a:pt x="1560" y="2024"/>
                      <a:pt x="1572" y="2013"/>
                    </a:cubicBezTo>
                    <a:cubicBezTo>
                      <a:pt x="1870" y="1798"/>
                      <a:pt x="2048" y="1477"/>
                      <a:pt x="2048" y="1120"/>
                    </a:cubicBezTo>
                    <a:cubicBezTo>
                      <a:pt x="2156" y="477"/>
                      <a:pt x="1679" y="0"/>
                      <a:pt x="1084"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17" name="Google Shape;317;p19"/>
            <p:cNvSpPr/>
            <p:nvPr/>
          </p:nvSpPr>
          <p:spPr>
            <a:xfrm>
              <a:off x="9453959" y="973750"/>
              <a:ext cx="1689137" cy="1727583"/>
            </a:xfrm>
            <a:custGeom>
              <a:rect b="b" l="l" r="r" t="t"/>
              <a:pathLst>
                <a:path extrusionOk="0" h="11907" w="13038">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rgbClr val="323F4F"/>
            </a:solidFill>
            <a:ln cap="flat" cmpd="sng" w="9525">
              <a:solidFill>
                <a:srgbClr val="DDE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en-GB" sz="3600">
                <a:latin typeface="Open Sans"/>
                <a:ea typeface="Open Sans"/>
                <a:cs typeface="Open Sans"/>
                <a:sym typeface="Open Sans"/>
              </a:rPr>
              <a:t>Lecture 3: Learning Outcomes</a:t>
            </a:r>
            <a:endParaRPr sz="3600">
              <a:latin typeface="Open Sans"/>
              <a:ea typeface="Open Sans"/>
              <a:cs typeface="Open Sans"/>
              <a:sym typeface="Open Sans"/>
            </a:endParaRPr>
          </a:p>
        </p:txBody>
      </p:sp>
      <p:sp>
        <p:nvSpPr>
          <p:cNvPr id="89" name="Google Shape;89;p2"/>
          <p:cNvSpPr txBox="1"/>
          <p:nvPr>
            <p:ph idx="1" type="body"/>
          </p:nvPr>
        </p:nvSpPr>
        <p:spPr>
          <a:xfrm>
            <a:off x="834079" y="2028031"/>
            <a:ext cx="8048663" cy="357266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ILO1. Describe the relationship between science-policy interface, evidence-based policymaking, and systems modelling.</a:t>
            </a:r>
            <a:endParaRPr/>
          </a:p>
          <a:p>
            <a:pPr indent="0" lvl="0" marL="0" rtl="0" algn="l">
              <a:lnSpc>
                <a:spcPct val="90000"/>
              </a:lnSpc>
              <a:spcBef>
                <a:spcPts val="1000"/>
              </a:spcBef>
              <a:spcAft>
                <a:spcPts val="0"/>
              </a:spcAft>
              <a:buNone/>
            </a:pPr>
            <a:r>
              <a:rPr lang="en-GB"/>
              <a:t>ILO2. Understand the contributions models can make to policy and public discourse. </a:t>
            </a:r>
            <a:endParaRPr/>
          </a:p>
          <a:p>
            <a:pPr indent="0" lvl="0" marL="0" rtl="0" algn="l">
              <a:lnSpc>
                <a:spcPct val="90000"/>
              </a:lnSpc>
              <a:spcBef>
                <a:spcPts val="1000"/>
              </a:spcBef>
              <a:spcAft>
                <a:spcPts val="0"/>
              </a:spcAft>
              <a:buNone/>
            </a:pPr>
            <a:r>
              <a:rPr lang="en-GB"/>
              <a:t>ILO3. Understand barriers to the utilisation of modelling results to inform policy.</a:t>
            </a:r>
            <a:endParaRPr/>
          </a:p>
          <a:p>
            <a:pPr indent="0" lvl="0" marL="0" rtl="0" algn="l">
              <a:lnSpc>
                <a:spcPct val="90000"/>
              </a:lnSpc>
              <a:spcBef>
                <a:spcPts val="1000"/>
              </a:spcBef>
              <a:spcAft>
                <a:spcPts val="0"/>
              </a:spcAft>
              <a:buNone/>
            </a:pPr>
            <a:r>
              <a:rPr lang="en-GB"/>
              <a:t>ILO4. Explain what steps can be taken to ensure knowledge produced is relevant, usable and socially robust.</a:t>
            </a:r>
            <a:endParaRPr/>
          </a:p>
          <a:p>
            <a:pPr indent="0" lvl="0" marL="0" rtl="0" algn="l">
              <a:lnSpc>
                <a:spcPct val="90000"/>
              </a:lnSpc>
              <a:spcBef>
                <a:spcPts val="1000"/>
              </a:spcBef>
              <a:spcAft>
                <a:spcPts val="0"/>
              </a:spcAft>
              <a:buNone/>
            </a:pPr>
            <a:r>
              <a:rPr lang="en-GB"/>
              <a:t>ILO5. Understand the different ways and how the politics of policymaking can influence the modelling process.</a:t>
            </a:r>
            <a:endParaRPr/>
          </a:p>
        </p:txBody>
      </p:sp>
      <p:sp>
        <p:nvSpPr>
          <p:cNvPr id="90" name="Google Shape;90;p2"/>
          <p:cNvSpPr txBox="1"/>
          <p:nvPr>
            <p:ph idx="2" type="body"/>
          </p:nvPr>
        </p:nvSpPr>
        <p:spPr>
          <a:xfrm>
            <a:off x="834080" y="1321595"/>
            <a:ext cx="6902033"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000">
                <a:latin typeface="Open Sans"/>
                <a:ea typeface="Open Sans"/>
                <a:cs typeface="Open Sans"/>
                <a:sym typeface="Open Sans"/>
              </a:rPr>
              <a:t>By the end of this lecture, you will be able to:</a:t>
            </a:r>
            <a:endParaRPr/>
          </a:p>
        </p:txBody>
      </p:sp>
      <p:sp>
        <p:nvSpPr>
          <p:cNvPr id="91" name="Google Shape;91;p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idx="2" type="body"/>
          </p:nvPr>
        </p:nvSpPr>
        <p:spPr>
          <a:xfrm>
            <a:off x="834080" y="789332"/>
            <a:ext cx="7382819"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lang="en-GB">
                <a:latin typeface="Open Sans"/>
                <a:ea typeface="Open Sans"/>
                <a:cs typeface="Open Sans"/>
                <a:sym typeface="Open Sans"/>
              </a:rPr>
              <a:t>3.5 Modelling and policy process</a:t>
            </a:r>
            <a:endParaRPr>
              <a:highlight>
                <a:srgbClr val="FFFF00"/>
              </a:highlight>
              <a:latin typeface="Open Sans"/>
              <a:ea typeface="Open Sans"/>
              <a:cs typeface="Open Sans"/>
              <a:sym typeface="Open Sans"/>
            </a:endParaRPr>
          </a:p>
        </p:txBody>
      </p:sp>
      <p:sp>
        <p:nvSpPr>
          <p:cNvPr id="324" name="Google Shape;324;p2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325" name="Google Shape;325;p20"/>
          <p:cNvSpPr txBox="1"/>
          <p:nvPr>
            <p:ph idx="1" type="body"/>
          </p:nvPr>
        </p:nvSpPr>
        <p:spPr>
          <a:xfrm>
            <a:off x="834080" y="1553825"/>
            <a:ext cx="8326249" cy="4639469"/>
          </a:xfrm>
          <a:prstGeom prst="rect">
            <a:avLst/>
          </a:prstGeom>
          <a:noFill/>
          <a:ln>
            <a:noFill/>
          </a:ln>
        </p:spPr>
        <p:txBody>
          <a:bodyPr anchorCtr="0" anchor="t" bIns="90000" lIns="90000" spcFirstLastPara="1" rIns="91425" wrap="square" tIns="36000">
            <a:noAutofit/>
          </a:bodyPr>
          <a:lstStyle/>
          <a:p>
            <a:pPr indent="0" lvl="0" marL="0" rtl="0" algn="l">
              <a:lnSpc>
                <a:spcPct val="100000"/>
              </a:lnSpc>
              <a:spcBef>
                <a:spcPts val="0"/>
              </a:spcBef>
              <a:spcAft>
                <a:spcPts val="0"/>
              </a:spcAft>
              <a:buNone/>
            </a:pPr>
            <a:r>
              <a:rPr lang="en-GB"/>
              <a:t>Modellers that seek to influence policy decisions would need to:</a:t>
            </a:r>
            <a:endParaRPr/>
          </a:p>
          <a:p>
            <a:pPr indent="-171450" lvl="0" marL="171450" rtl="0" algn="l">
              <a:lnSpc>
                <a:spcPct val="100000"/>
              </a:lnSpc>
              <a:spcBef>
                <a:spcPts val="1000"/>
              </a:spcBef>
              <a:spcAft>
                <a:spcPts val="0"/>
              </a:spcAft>
              <a:buSzPts val="2000"/>
              <a:buFont typeface="Arial"/>
              <a:buChar char="•"/>
            </a:pPr>
            <a:r>
              <a:rPr lang="en-GB"/>
              <a:t>Deepen awareness of the policy and political context</a:t>
            </a:r>
            <a:endParaRPr/>
          </a:p>
          <a:p>
            <a:pPr indent="-171450" lvl="0" marL="171450" rtl="0" algn="l">
              <a:lnSpc>
                <a:spcPct val="100000"/>
              </a:lnSpc>
              <a:spcBef>
                <a:spcPts val="0"/>
              </a:spcBef>
              <a:spcAft>
                <a:spcPts val="0"/>
              </a:spcAft>
              <a:buClr>
                <a:srgbClr val="000000"/>
              </a:buClr>
              <a:buSzPts val="2000"/>
              <a:buFont typeface="Arial"/>
              <a:buChar char="•"/>
            </a:pPr>
            <a:r>
              <a:rPr lang="en-GB"/>
              <a:t>Ensure modelling is respectful of the needs and interests of those it impacts.</a:t>
            </a:r>
            <a:endParaRPr/>
          </a:p>
          <a:p>
            <a:pPr indent="-171450" lvl="0" marL="171450" rtl="0" algn="l">
              <a:lnSpc>
                <a:spcPct val="100000"/>
              </a:lnSpc>
              <a:spcBef>
                <a:spcPts val="0"/>
              </a:spcBef>
              <a:spcAft>
                <a:spcPts val="0"/>
              </a:spcAft>
              <a:buClr>
                <a:srgbClr val="000000"/>
              </a:buClr>
              <a:buSzPts val="2000"/>
              <a:buFont typeface="Arial"/>
              <a:buChar char="•"/>
            </a:pPr>
            <a:r>
              <a:rPr lang="en-GB"/>
              <a:t>Communicate assumptions, inputs and results effectively. </a:t>
            </a:r>
            <a:endParaRPr/>
          </a:p>
          <a:p>
            <a:pPr indent="0" lvl="0" marL="0" rtl="0" algn="l">
              <a:lnSpc>
                <a:spcPct val="90000"/>
              </a:lnSpc>
              <a:spcBef>
                <a:spcPts val="1000"/>
              </a:spcBef>
              <a:spcAft>
                <a:spcPts val="0"/>
              </a:spcAft>
              <a:buNone/>
            </a:pPr>
            <a:r>
              <a:rPr lang="en-GB"/>
              <a:t>One way to achieve this is to establish effective partnerships with stakeholders. </a:t>
            </a:r>
            <a:endParaRPr/>
          </a:p>
          <a:p>
            <a:pPr indent="0" lvl="0" marL="0" rtl="0" algn="l">
              <a:lnSpc>
                <a:spcPct val="90000"/>
              </a:lnSpc>
              <a:spcBef>
                <a:spcPts val="1000"/>
              </a:spcBef>
              <a:spcAft>
                <a:spcPts val="0"/>
              </a:spcAft>
              <a:buNone/>
            </a:pPr>
            <a:r>
              <a:rPr lang="en-GB"/>
              <a:t>Co-production is one way to enhance modellers understanding of the complex and multifaceted issues. </a:t>
            </a:r>
            <a:endParaRPr/>
          </a:p>
          <a:p>
            <a:pPr indent="0" lvl="0" marL="0" rtl="0" algn="l">
              <a:lnSpc>
                <a:spcPct val="90000"/>
              </a:lnSpc>
              <a:spcBef>
                <a:spcPts val="1000"/>
              </a:spcBef>
              <a:spcAft>
                <a:spcPts val="0"/>
              </a:spcAft>
              <a:buNone/>
            </a:pPr>
            <a:r>
              <a:rPr lang="en-GB"/>
              <a:t>A sustained and regular interactions between modellers and stakeholders and a flow of information between disciplines could enhance the usefulness, relevance and utilisation of modelling results.</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100000"/>
              </a:lnSpc>
              <a:spcBef>
                <a:spcPts val="0"/>
              </a:spcBef>
              <a:spcAft>
                <a:spcPts val="0"/>
              </a:spcAft>
              <a:buNone/>
            </a:pPr>
            <a:r>
              <a:t/>
            </a:r>
            <a:endParaRPr>
              <a:latin typeface="Open Sans"/>
              <a:ea typeface="Open Sans"/>
              <a:cs typeface="Open Sans"/>
              <a:sym typeface="Open Sans"/>
            </a:endParaRPr>
          </a:p>
        </p:txBody>
      </p:sp>
      <p:pic>
        <p:nvPicPr>
          <p:cNvPr id="326" name="Google Shape;326;p20"/>
          <p:cNvPicPr preferRelativeResize="0"/>
          <p:nvPr/>
        </p:nvPicPr>
        <p:blipFill rotWithShape="1">
          <a:blip r:embed="rId3">
            <a:alphaModFix amt="20000"/>
          </a:blip>
          <a:srcRect b="0" l="0" r="0" t="0"/>
          <a:stretch/>
        </p:blipFill>
        <p:spPr>
          <a:xfrm>
            <a:off x="7196024" y="1091750"/>
            <a:ext cx="4799126" cy="47991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b="0" lang="en-GB" sz="3600">
                <a:latin typeface="Open Sans"/>
                <a:ea typeface="Open Sans"/>
                <a:cs typeface="Open Sans"/>
                <a:sym typeface="Open Sans"/>
              </a:rPr>
              <a:t>Lecture 3: References</a:t>
            </a:r>
            <a:endParaRPr/>
          </a:p>
        </p:txBody>
      </p:sp>
      <p:sp>
        <p:nvSpPr>
          <p:cNvPr id="332" name="Google Shape;332;p21"/>
          <p:cNvSpPr txBox="1"/>
          <p:nvPr>
            <p:ph idx="1" type="body"/>
          </p:nvPr>
        </p:nvSpPr>
        <p:spPr>
          <a:xfrm>
            <a:off x="839788" y="1346931"/>
            <a:ext cx="8907716" cy="3718846"/>
          </a:xfrm>
          <a:prstGeom prst="rect">
            <a:avLst/>
          </a:prstGeom>
          <a:noFill/>
          <a:ln>
            <a:noFill/>
          </a:ln>
        </p:spPr>
        <p:txBody>
          <a:bodyPr anchorCtr="0" anchor="t" bIns="45700" lIns="91425" spcFirstLastPara="1" rIns="91425" wrap="square" tIns="45700">
            <a:normAutofit/>
          </a:bodyPr>
          <a:lstStyle/>
          <a:p>
            <a:pPr indent="-304800" lvl="0" marL="30480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Klauer, B. J.D. Brown, J.D (2004) Conceptualising imperfect knowledge in public decision making:  Environ Res Eng Manag, 27 , 124-128</a:t>
            </a:r>
            <a:endParaRPr/>
          </a:p>
          <a:p>
            <a:pPr indent="-304800" lvl="0" marL="30480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Saltelli, Andrea &amp; Ors (2020) ‘Five Ways to Ensure that Models Serve Society: A Manifesto’ 582 Nature 482–484. </a:t>
            </a:r>
            <a:endParaRPr/>
          </a:p>
          <a:p>
            <a:pPr indent="-304800" lvl="0" marL="304800" rtl="0" algn="l">
              <a:lnSpc>
                <a:spcPct val="90000"/>
              </a:lnSpc>
              <a:spcBef>
                <a:spcPts val="1000"/>
              </a:spcBef>
              <a:spcAft>
                <a:spcPts val="0"/>
              </a:spcAft>
              <a:buSzPts val="2400"/>
              <a:buChar char="•"/>
            </a:pPr>
            <a:r>
              <a:rPr lang="en-GB" sz="1800">
                <a:latin typeface="Open Sans"/>
                <a:ea typeface="Open Sans"/>
                <a:cs typeface="Open Sans"/>
                <a:sym typeface="Open Sans"/>
              </a:rPr>
              <a:t>Overseas Development Institute (ODI) (2015). Evidence-Based Policymaking: What is it? How does it work? What relevance for developing countries? Sophie Sutcliffe and Julius Court</a:t>
            </a:r>
            <a:endParaRPr/>
          </a:p>
          <a:p>
            <a:pPr indent="-304800" lvl="0" marL="304800" rtl="0" algn="l">
              <a:lnSpc>
                <a:spcPct val="90000"/>
              </a:lnSpc>
              <a:spcBef>
                <a:spcPts val="1000"/>
              </a:spcBef>
              <a:spcAft>
                <a:spcPts val="0"/>
              </a:spcAft>
              <a:buSzPts val="2400"/>
              <a:buChar char="•"/>
            </a:pPr>
            <a:r>
              <a:rPr lang="en-GB" sz="1800">
                <a:latin typeface="Open Sans"/>
                <a:ea typeface="Open Sans"/>
                <a:cs typeface="Open Sans"/>
                <a:sym typeface="Open Sans"/>
              </a:rPr>
              <a:t>Weiss, C.H. (1979). The Many Meanings of Research Utilization. Public Administration Review 39 (5): 426–31. </a:t>
            </a:r>
            <a:endParaRPr/>
          </a:p>
          <a:p>
            <a:pPr indent="-304800" lvl="0" marL="304800" rtl="0" algn="l">
              <a:lnSpc>
                <a:spcPct val="90000"/>
              </a:lnSpc>
              <a:spcBef>
                <a:spcPts val="1000"/>
              </a:spcBef>
              <a:spcAft>
                <a:spcPts val="0"/>
              </a:spcAft>
              <a:buSzPts val="2400"/>
              <a:buChar char="•"/>
            </a:pPr>
            <a:r>
              <a:rPr lang="en-GB" sz="1800">
                <a:latin typeface="Open Sans"/>
                <a:ea typeface="Open Sans"/>
                <a:cs typeface="Open Sans"/>
                <a:sym typeface="Open Sans"/>
              </a:rPr>
              <a:t>Yücel, G., &amp; van Daalen, E. (2009). An objective-based perspective on assessment of model-supported policy processes. Jasss, 12(4).</a:t>
            </a:r>
            <a:endParaRPr/>
          </a:p>
          <a:p>
            <a:pPr indent="-152400" lvl="0" marL="304800" rtl="0" algn="l">
              <a:lnSpc>
                <a:spcPct val="90000"/>
              </a:lnSpc>
              <a:spcBef>
                <a:spcPts val="1000"/>
              </a:spcBef>
              <a:spcAft>
                <a:spcPts val="0"/>
              </a:spcAft>
              <a:buSzPts val="2400"/>
              <a:buNone/>
            </a:pPr>
            <a:r>
              <a:t/>
            </a:r>
            <a:endParaRPr>
              <a:latin typeface="Calibri"/>
              <a:ea typeface="Calibri"/>
              <a:cs typeface="Calibri"/>
              <a:sym typeface="Calibri"/>
            </a:endParaRPr>
          </a:p>
          <a:p>
            <a:pPr indent="-152400" lvl="0" marL="304800" rtl="0" algn="l">
              <a:lnSpc>
                <a:spcPct val="90000"/>
              </a:lnSpc>
              <a:spcBef>
                <a:spcPts val="1000"/>
              </a:spcBef>
              <a:spcAft>
                <a:spcPts val="0"/>
              </a:spcAft>
              <a:buSzPts val="2400"/>
              <a:buNone/>
            </a:pPr>
            <a:r>
              <a:t/>
            </a:r>
            <a:endParaRPr>
              <a:latin typeface="Calibri"/>
              <a:ea typeface="Calibri"/>
              <a:cs typeface="Calibri"/>
              <a:sym typeface="Calibri"/>
            </a:endParaRPr>
          </a:p>
        </p:txBody>
      </p:sp>
      <p:sp>
        <p:nvSpPr>
          <p:cNvPr id="333" name="Google Shape;333;p21"/>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nvSpPr>
        <p:spPr>
          <a:xfrm>
            <a:off x="4232564" y="810018"/>
            <a:ext cx="3727269"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dk1"/>
              </a:solidFill>
              <a:latin typeface="Open Sans"/>
              <a:ea typeface="Open Sans"/>
              <a:cs typeface="Open Sans"/>
              <a:sym typeface="Open Sans"/>
            </a:endParaRPr>
          </a:p>
          <a:p>
            <a:pPr indent="0" lvl="0" marL="0" marR="0" rtl="0" algn="ctr">
              <a:spcBef>
                <a:spcPts val="0"/>
              </a:spcBef>
              <a:spcAft>
                <a:spcPts val="0"/>
              </a:spcAft>
              <a:buNone/>
            </a:pPr>
            <a:br>
              <a:rPr lang="en-GB" sz="1400">
                <a:solidFill>
                  <a:schemeClr val="dk1"/>
                </a:solidFill>
                <a:latin typeface="Arial"/>
                <a:ea typeface="Arial"/>
                <a:cs typeface="Arial"/>
                <a:sym typeface="Arial"/>
              </a:rPr>
            </a:br>
            <a:r>
              <a:rPr b="1" lang="en-GB" sz="1400" u="sng">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8">
                  <a:extLst>
                    <a:ext uri="{A12FA001-AC4F-418D-AE19-62706E023703}">
                      <ahyp:hlinkClr val="tx"/>
                    </a:ext>
                  </a:extLst>
                </a:hlinkClick>
              </a:rPr>
              <a:t>ccg@lboro.ac.uk</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p:txBody>
      </p:sp>
      <p:pic>
        <p:nvPicPr>
          <p:cNvPr descr="Icon&#10;&#10;Description automatically generated" id="339" name="Google Shape;339;p22"/>
          <p:cNvPicPr preferRelativeResize="0"/>
          <p:nvPr/>
        </p:nvPicPr>
        <p:blipFill rotWithShape="1">
          <a:blip r:embed="rId9">
            <a:alphaModFix/>
          </a:blip>
          <a:srcRect b="0" l="0" r="0" t="0"/>
          <a:stretch/>
        </p:blipFill>
        <p:spPr>
          <a:xfrm>
            <a:off x="5779655" y="3184544"/>
            <a:ext cx="632873" cy="632873"/>
          </a:xfrm>
          <a:prstGeom prst="rect">
            <a:avLst/>
          </a:prstGeom>
          <a:noFill/>
          <a:ln>
            <a:noFill/>
          </a:ln>
        </p:spPr>
      </p:pic>
      <p:pic>
        <p:nvPicPr>
          <p:cNvPr descr="Icon&#10;&#10;Description automatically generated" id="340" name="Google Shape;340;p22"/>
          <p:cNvPicPr preferRelativeResize="0"/>
          <p:nvPr/>
        </p:nvPicPr>
        <p:blipFill rotWithShape="1">
          <a:blip r:embed="rId10">
            <a:alphaModFix/>
          </a:blip>
          <a:srcRect b="0" l="0" r="0" t="0"/>
          <a:stretch/>
        </p:blipFill>
        <p:spPr>
          <a:xfrm>
            <a:off x="5779655" y="1263681"/>
            <a:ext cx="632873" cy="632873"/>
          </a:xfrm>
          <a:prstGeom prst="rect">
            <a:avLst/>
          </a:prstGeom>
          <a:noFill/>
          <a:ln>
            <a:noFill/>
          </a:ln>
        </p:spPr>
      </p:pic>
      <p:pic>
        <p:nvPicPr>
          <p:cNvPr descr="Icon&#10;&#10;Description automatically generated" id="341" name="Google Shape;341;p22"/>
          <p:cNvPicPr preferRelativeResize="0"/>
          <p:nvPr/>
        </p:nvPicPr>
        <p:blipFill rotWithShape="1">
          <a:blip r:embed="rId11">
            <a:alphaModFix/>
          </a:blip>
          <a:srcRect b="0" l="0" r="0" t="0"/>
          <a:stretch/>
        </p:blipFill>
        <p:spPr>
          <a:xfrm>
            <a:off x="5779655" y="2542332"/>
            <a:ext cx="632873" cy="632873"/>
          </a:xfrm>
          <a:prstGeom prst="rect">
            <a:avLst/>
          </a:prstGeom>
          <a:noFill/>
          <a:ln>
            <a:noFill/>
          </a:ln>
        </p:spPr>
      </p:pic>
      <p:pic>
        <p:nvPicPr>
          <p:cNvPr descr="Icon&#10;&#10;Description automatically generated" id="342" name="Google Shape;342;p22"/>
          <p:cNvPicPr preferRelativeResize="0"/>
          <p:nvPr/>
        </p:nvPicPr>
        <p:blipFill rotWithShape="1">
          <a:blip r:embed="rId12">
            <a:alphaModFix/>
          </a:blip>
          <a:srcRect b="0" l="0" r="0" t="0"/>
          <a:stretch/>
        </p:blipFill>
        <p:spPr>
          <a:xfrm>
            <a:off x="5779655" y="1900120"/>
            <a:ext cx="632873" cy="632873"/>
          </a:xfrm>
          <a:prstGeom prst="rect">
            <a:avLst/>
          </a:prstGeom>
          <a:noFill/>
          <a:ln>
            <a:noFill/>
          </a:ln>
        </p:spPr>
      </p:pic>
      <p:pic>
        <p:nvPicPr>
          <p:cNvPr descr="Icon&#10;&#10;Description automatically generated" id="343" name="Google Shape;343;p22"/>
          <p:cNvPicPr preferRelativeResize="0"/>
          <p:nvPr/>
        </p:nvPicPr>
        <p:blipFill rotWithShape="1">
          <a:blip r:embed="rId13">
            <a:alphaModFix/>
          </a:blip>
          <a:srcRect b="0" l="0" r="0" t="0"/>
          <a:stretch/>
        </p:blipFill>
        <p:spPr>
          <a:xfrm>
            <a:off x="5779655" y="3826756"/>
            <a:ext cx="638175" cy="638175"/>
          </a:xfrm>
          <a:prstGeom prst="rect">
            <a:avLst/>
          </a:prstGeom>
          <a:noFill/>
          <a:ln>
            <a:noFill/>
          </a:ln>
        </p:spPr>
      </p:pic>
      <p:grpSp>
        <p:nvGrpSpPr>
          <p:cNvPr id="344" name="Google Shape;344;p22"/>
          <p:cNvGrpSpPr/>
          <p:nvPr/>
        </p:nvGrpSpPr>
        <p:grpSpPr>
          <a:xfrm>
            <a:off x="9506924" y="4559900"/>
            <a:ext cx="1877504" cy="558800"/>
            <a:chOff x="929196" y="5461000"/>
            <a:chExt cx="1877504" cy="558800"/>
          </a:xfrm>
        </p:grpSpPr>
        <p:sp>
          <p:nvSpPr>
            <p:cNvPr id="345" name="Google Shape;345;p22">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22"/>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Take Quiz</a:t>
              </a:r>
              <a:endParaRPr/>
            </a:p>
          </p:txBody>
        </p:sp>
        <p:sp>
          <p:nvSpPr>
            <p:cNvPr id="347" name="Google Shape;347;p22">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48" name="Google Shape;348;p22"/>
          <p:cNvPicPr preferRelativeResize="0"/>
          <p:nvPr/>
        </p:nvPicPr>
        <p:blipFill rotWithShape="1">
          <a:blip r:embed="rId16">
            <a:alphaModFix/>
          </a:blip>
          <a:srcRect b="0" l="0" r="0" t="0"/>
          <a:stretch/>
        </p:blipFill>
        <p:spPr>
          <a:xfrm>
            <a:off x="5779655" y="4432931"/>
            <a:ext cx="638175" cy="638175"/>
          </a:xfrm>
          <a:prstGeom prst="rect">
            <a:avLst/>
          </a:prstGeom>
          <a:noFill/>
          <a:ln>
            <a:noFill/>
          </a:ln>
        </p:spPr>
      </p:pic>
      <p:sp>
        <p:nvSpPr>
          <p:cNvPr id="349" name="Google Shape;349;p22"/>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u="sng">
                <a:solidFill>
                  <a:schemeClr val="lt1"/>
                </a:solidFill>
                <a:latin typeface="Open Sans"/>
                <a:ea typeface="Open Sans"/>
                <a:cs typeface="Open Sans"/>
                <a:sym typeface="Open Sans"/>
                <a:hlinkClick r:id="rId17">
                  <a:extLst>
                    <a:ext uri="{A12FA001-AC4F-418D-AE19-62706E023703}">
                      <ahyp:hlinkClr val="tx"/>
                    </a:ext>
                  </a:extLst>
                </a:hlinkClick>
              </a:rPr>
              <a:t>www.climatecompatiblegrowth.com</a:t>
            </a:r>
            <a:endParaRPr b="1" sz="2400">
              <a:solidFill>
                <a:schemeClr val="lt1"/>
              </a:solidFill>
              <a:latin typeface="Open Sans"/>
              <a:ea typeface="Open Sans"/>
              <a:cs typeface="Open Sans"/>
              <a:sym typeface="Open Sans"/>
            </a:endParaRPr>
          </a:p>
        </p:txBody>
      </p:sp>
      <p:sp>
        <p:nvSpPr>
          <p:cNvPr id="350" name="Google Shape;350;p2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Graphical user interface, text" id="355" name="Google Shape;355;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6" name="Google Shape;356;p2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idx="1" type="body"/>
          </p:nvPr>
        </p:nvSpPr>
        <p:spPr>
          <a:xfrm>
            <a:off x="834080" y="1606735"/>
            <a:ext cx="6945577" cy="355271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The science-policy interface (SPI) refers to the interaction between scientific research and policymaking. </a:t>
            </a:r>
            <a:endParaRPr/>
          </a:p>
          <a:p>
            <a:pPr indent="0" lvl="0" marL="0" rtl="0" algn="l">
              <a:lnSpc>
                <a:spcPct val="90000"/>
              </a:lnSpc>
              <a:spcBef>
                <a:spcPts val="1000"/>
              </a:spcBef>
              <a:spcAft>
                <a:spcPts val="0"/>
              </a:spcAft>
              <a:buNone/>
            </a:pPr>
            <a:r>
              <a:rPr lang="en-GB"/>
              <a:t>The purpose of the SPI is to:</a:t>
            </a:r>
            <a:endParaRPr/>
          </a:p>
          <a:p>
            <a:pPr indent="-342900" lvl="0" marL="342900" rtl="0" algn="l">
              <a:lnSpc>
                <a:spcPct val="90000"/>
              </a:lnSpc>
              <a:spcBef>
                <a:spcPts val="1000"/>
              </a:spcBef>
              <a:spcAft>
                <a:spcPts val="0"/>
              </a:spcAft>
              <a:buSzPts val="2000"/>
              <a:buFont typeface="Arial"/>
              <a:buChar char="•"/>
            </a:pPr>
            <a:r>
              <a:rPr lang="en-GB"/>
              <a:t>bridge the gap between research and policymaking. </a:t>
            </a:r>
            <a:endParaRPr/>
          </a:p>
          <a:p>
            <a:pPr indent="-342900" lvl="0" marL="342900" rtl="0" algn="l">
              <a:lnSpc>
                <a:spcPct val="90000"/>
              </a:lnSpc>
              <a:spcBef>
                <a:spcPts val="1000"/>
              </a:spcBef>
              <a:spcAft>
                <a:spcPts val="0"/>
              </a:spcAft>
              <a:buSzPts val="2000"/>
              <a:buFont typeface="Arial"/>
              <a:buChar char="•"/>
            </a:pPr>
            <a:r>
              <a:rPr lang="en-GB"/>
              <a:t>facilitate the transfer of knowledge to ensure policies are based on the best available evidence. </a:t>
            </a:r>
            <a:endParaRPr/>
          </a:p>
          <a:p>
            <a:pPr indent="-342900" lvl="0" marL="342900" rtl="0" algn="l">
              <a:lnSpc>
                <a:spcPct val="90000"/>
              </a:lnSpc>
              <a:spcBef>
                <a:spcPts val="1000"/>
              </a:spcBef>
              <a:spcAft>
                <a:spcPts val="0"/>
              </a:spcAft>
              <a:buSzPts val="2000"/>
              <a:buFont typeface="Arial"/>
              <a:buChar char="•"/>
            </a:pPr>
            <a:r>
              <a:rPr lang="en-GB"/>
              <a:t>provides a platform for dialogue and exchange of ideas to develop solutions to complex problems. </a:t>
            </a:r>
            <a:endParaRPr/>
          </a:p>
        </p:txBody>
      </p:sp>
      <p:sp>
        <p:nvSpPr>
          <p:cNvPr id="98" name="Google Shape;98;p3"/>
          <p:cNvSpPr txBox="1"/>
          <p:nvPr>
            <p:ph idx="2" type="body"/>
          </p:nvPr>
        </p:nvSpPr>
        <p:spPr>
          <a:xfrm>
            <a:off x="834080" y="787814"/>
            <a:ext cx="7382819"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3.1 The science – policy interface (SPI)</a:t>
            </a:r>
            <a:endParaRPr b="0"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latin typeface="Arial"/>
              <a:ea typeface="Arial"/>
              <a:cs typeface="Arial"/>
              <a:sym typeface="Arial"/>
            </a:endParaRPr>
          </a:p>
        </p:txBody>
      </p:sp>
      <p:sp>
        <p:nvSpPr>
          <p:cNvPr id="99" name="Google Shape;99;p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00" name="Google Shape;100;p3"/>
          <p:cNvPicPr preferRelativeResize="0"/>
          <p:nvPr/>
        </p:nvPicPr>
        <p:blipFill rotWithShape="1">
          <a:blip r:embed="rId3">
            <a:alphaModFix/>
          </a:blip>
          <a:srcRect b="0" l="0" r="0" t="0"/>
          <a:stretch/>
        </p:blipFill>
        <p:spPr>
          <a:xfrm>
            <a:off x="8029736" y="1783788"/>
            <a:ext cx="3198604" cy="31986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idx="1" type="body"/>
          </p:nvPr>
        </p:nvSpPr>
        <p:spPr>
          <a:xfrm>
            <a:off x="834080" y="1523438"/>
            <a:ext cx="7382819" cy="3591487"/>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Evidence-based policymaking involves the use of research to inform policy decisions. </a:t>
            </a:r>
            <a:endParaRPr/>
          </a:p>
          <a:p>
            <a:pPr indent="0" lvl="0" marL="0" rtl="0" algn="l">
              <a:lnSpc>
                <a:spcPct val="90000"/>
              </a:lnSpc>
              <a:spcBef>
                <a:spcPts val="1000"/>
              </a:spcBef>
              <a:spcAft>
                <a:spcPts val="0"/>
              </a:spcAft>
              <a:buNone/>
            </a:pPr>
            <a:r>
              <a:rPr lang="en-GB"/>
              <a:t>The idea is that policy should be based on the best available evidence than ideology, politics, or personal beliefs.</a:t>
            </a:r>
            <a:endParaRPr/>
          </a:p>
          <a:p>
            <a:pPr indent="0" lvl="0" marL="0" rtl="0" algn="l">
              <a:lnSpc>
                <a:spcPct val="90000"/>
              </a:lnSpc>
              <a:spcBef>
                <a:spcPts val="1000"/>
              </a:spcBef>
              <a:spcAft>
                <a:spcPts val="0"/>
              </a:spcAft>
              <a:buNone/>
            </a:pPr>
            <a:r>
              <a:rPr lang="en-GB">
                <a:solidFill>
                  <a:schemeClr val="dk1"/>
                </a:solidFill>
              </a:rPr>
              <a:t>The SPI is an essential part of this, as it provides the platform where evidence is used to inform decisions. </a:t>
            </a:r>
            <a:endParaRPr/>
          </a:p>
          <a:p>
            <a:pPr indent="0" lvl="0" marL="0" rtl="0" algn="l">
              <a:lnSpc>
                <a:spcPct val="90000"/>
              </a:lnSpc>
              <a:spcBef>
                <a:spcPts val="1000"/>
              </a:spcBef>
              <a:spcAft>
                <a:spcPts val="0"/>
              </a:spcAft>
              <a:buNone/>
            </a:pPr>
            <a:r>
              <a:rPr lang="en-GB">
                <a:solidFill>
                  <a:schemeClr val="dk1"/>
                </a:solidFill>
              </a:rPr>
              <a:t>Evidence-based policymaking and systems modelling are complementary approaches.  </a:t>
            </a:r>
            <a:endParaRPr/>
          </a:p>
          <a:p>
            <a:pPr indent="0" lvl="0" marL="0" rtl="0" algn="l">
              <a:lnSpc>
                <a:spcPct val="90000"/>
              </a:lnSpc>
              <a:spcBef>
                <a:spcPts val="1000"/>
              </a:spcBef>
              <a:spcAft>
                <a:spcPts val="0"/>
              </a:spcAft>
              <a:buNone/>
            </a:pPr>
            <a:r>
              <a:rPr lang="en-GB">
                <a:solidFill>
                  <a:schemeClr val="dk1"/>
                </a:solidFill>
              </a:rPr>
              <a:t>Systems modelling is one aspect the many evidences used to identify the most effective policy interventions. </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90000"/>
              </a:lnSpc>
              <a:spcBef>
                <a:spcPts val="1000"/>
              </a:spcBef>
              <a:spcAft>
                <a:spcPts val="0"/>
              </a:spcAft>
              <a:buNone/>
            </a:pPr>
            <a:r>
              <a:t/>
            </a:r>
            <a:endParaRPr/>
          </a:p>
        </p:txBody>
      </p:sp>
      <p:sp>
        <p:nvSpPr>
          <p:cNvPr id="107" name="Google Shape;107;p4"/>
          <p:cNvSpPr txBox="1"/>
          <p:nvPr>
            <p:ph idx="2" type="body"/>
          </p:nvPr>
        </p:nvSpPr>
        <p:spPr>
          <a:xfrm>
            <a:off x="834080" y="787814"/>
            <a:ext cx="7382819"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3.1 Evidence-based policymaking</a:t>
            </a:r>
            <a:endParaRPr b="0"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latin typeface="Arial"/>
              <a:ea typeface="Arial"/>
              <a:cs typeface="Arial"/>
              <a:sym typeface="Arial"/>
            </a:endParaRPr>
          </a:p>
        </p:txBody>
      </p:sp>
      <p:sp>
        <p:nvSpPr>
          <p:cNvPr id="108" name="Google Shape;108;p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09" name="Google Shape;109;p4"/>
          <p:cNvSpPr/>
          <p:nvPr/>
        </p:nvSpPr>
        <p:spPr>
          <a:xfrm>
            <a:off x="8516602" y="1392650"/>
            <a:ext cx="3281698" cy="3281698"/>
          </a:xfrm>
          <a:prstGeom prst="rect">
            <a:avLst/>
          </a:prstGeom>
          <a:solidFill>
            <a:srgbClr val="FFFFFF"/>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idx="1" type="body"/>
          </p:nvPr>
        </p:nvSpPr>
        <p:spPr>
          <a:xfrm>
            <a:off x="834081" y="1655042"/>
            <a:ext cx="8427484" cy="3411633"/>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b="0" lang="en-GB" sz="2000">
                <a:solidFill>
                  <a:schemeClr val="dk1"/>
                </a:solidFill>
              </a:rPr>
              <a:t>﻿</a:t>
            </a:r>
            <a:r>
              <a:rPr lang="en-GB">
                <a:solidFill>
                  <a:schemeClr val="dk1"/>
                </a:solidFill>
              </a:rPr>
              <a:t>There are several ways to conceptualise how research is utilised in policymaking:</a:t>
            </a:r>
            <a:endParaRPr/>
          </a:p>
          <a:p>
            <a:pPr indent="0" lvl="0" marL="0" rtl="0" algn="l">
              <a:lnSpc>
                <a:spcPct val="90000"/>
              </a:lnSpc>
              <a:spcBef>
                <a:spcPts val="1000"/>
              </a:spcBef>
              <a:spcAft>
                <a:spcPts val="0"/>
              </a:spcAft>
              <a:buNone/>
            </a:pPr>
            <a:r>
              <a:rPr lang="en-GB">
                <a:solidFill>
                  <a:schemeClr val="accent5"/>
                </a:solidFill>
              </a:rPr>
              <a:t>Knowledge-driven</a:t>
            </a:r>
            <a:r>
              <a:rPr lang="en-GB">
                <a:solidFill>
                  <a:schemeClr val="dk1"/>
                </a:solidFill>
              </a:rPr>
              <a:t> </a:t>
            </a:r>
            <a:r>
              <a:rPr lang="en-GB">
                <a:solidFill>
                  <a:schemeClr val="accent5"/>
                </a:solidFill>
              </a:rPr>
              <a:t>research</a:t>
            </a:r>
            <a:r>
              <a:rPr lang="en-GB">
                <a:solidFill>
                  <a:schemeClr val="dk1"/>
                </a:solidFill>
              </a:rPr>
              <a:t>: research informs and drives new policy development. </a:t>
            </a:r>
            <a:endParaRPr/>
          </a:p>
          <a:p>
            <a:pPr indent="0" lvl="0" marL="0" rtl="0" algn="l">
              <a:lnSpc>
                <a:spcPct val="90000"/>
              </a:lnSpc>
              <a:spcBef>
                <a:spcPts val="1000"/>
              </a:spcBef>
              <a:spcAft>
                <a:spcPts val="0"/>
              </a:spcAft>
              <a:buNone/>
            </a:pPr>
            <a:r>
              <a:rPr lang="en-GB">
                <a:solidFill>
                  <a:schemeClr val="accent5"/>
                </a:solidFill>
              </a:rPr>
              <a:t>Problem-solving</a:t>
            </a:r>
            <a:r>
              <a:rPr lang="en-GB">
                <a:solidFill>
                  <a:schemeClr val="dk1"/>
                </a:solidFill>
              </a:rPr>
              <a:t> </a:t>
            </a:r>
            <a:r>
              <a:rPr lang="en-GB">
                <a:solidFill>
                  <a:schemeClr val="accent5"/>
                </a:solidFill>
              </a:rPr>
              <a:t>research:</a:t>
            </a:r>
            <a:r>
              <a:rPr lang="en-GB">
                <a:solidFill>
                  <a:schemeClr val="dk1"/>
                </a:solidFill>
              </a:rPr>
              <a:t> research is commissioned by policy decision makers to inform a policy direction</a:t>
            </a:r>
            <a:endParaRPr/>
          </a:p>
          <a:p>
            <a:pPr indent="0" lvl="0" marL="0" rtl="0" algn="l">
              <a:lnSpc>
                <a:spcPct val="90000"/>
              </a:lnSpc>
              <a:spcBef>
                <a:spcPts val="1000"/>
              </a:spcBef>
              <a:spcAft>
                <a:spcPts val="0"/>
              </a:spcAft>
              <a:buNone/>
            </a:pPr>
            <a:r>
              <a:rPr lang="en-GB">
                <a:solidFill>
                  <a:schemeClr val="accent5"/>
                </a:solidFill>
              </a:rPr>
              <a:t>Interactive research</a:t>
            </a:r>
            <a:r>
              <a:rPr lang="en-GB">
                <a:solidFill>
                  <a:schemeClr val="dk1"/>
                </a:solidFill>
              </a:rPr>
              <a:t> is collaborative and iterative process of learning between policymakers and researchers. </a:t>
            </a:r>
            <a:endParaRPr/>
          </a:p>
        </p:txBody>
      </p:sp>
      <p:sp>
        <p:nvSpPr>
          <p:cNvPr id="116" name="Google Shape;116;p5"/>
          <p:cNvSpPr txBox="1"/>
          <p:nvPr>
            <p:ph idx="2" type="body"/>
          </p:nvPr>
        </p:nvSpPr>
        <p:spPr>
          <a:xfrm>
            <a:off x="834080" y="788822"/>
            <a:ext cx="8427485"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3.1 Evidence-based policymaking</a:t>
            </a:r>
            <a:endParaRPr b="0"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latin typeface="Arial"/>
              <a:ea typeface="Arial"/>
              <a:cs typeface="Arial"/>
              <a:sym typeface="Arial"/>
            </a:endParaRPr>
          </a:p>
        </p:txBody>
      </p:sp>
      <p:sp>
        <p:nvSpPr>
          <p:cNvPr id="117" name="Google Shape;117;p5"/>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Arial"/>
                <a:ea typeface="Arial"/>
                <a:cs typeface="Arial"/>
                <a:sym typeface="Arial"/>
              </a:rPr>
              <a:t>Carol Weiss, 1979 </a:t>
            </a:r>
            <a:endParaRPr sz="1400">
              <a:solidFill>
                <a:schemeClr val="dk1"/>
              </a:solidFill>
              <a:latin typeface="Arial"/>
              <a:ea typeface="Arial"/>
              <a:cs typeface="Arial"/>
              <a:sym typeface="Arial"/>
            </a:endParaRPr>
          </a:p>
        </p:txBody>
      </p:sp>
      <p:sp>
        <p:nvSpPr>
          <p:cNvPr id="118" name="Google Shape;118;p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grpSp>
        <p:nvGrpSpPr>
          <p:cNvPr id="119" name="Google Shape;119;p5"/>
          <p:cNvGrpSpPr/>
          <p:nvPr/>
        </p:nvGrpSpPr>
        <p:grpSpPr>
          <a:xfrm>
            <a:off x="9143999" y="1872343"/>
            <a:ext cx="2697309" cy="2569029"/>
            <a:chOff x="2179081" y="4285511"/>
            <a:chExt cx="397525" cy="348670"/>
          </a:xfrm>
        </p:grpSpPr>
        <p:sp>
          <p:nvSpPr>
            <p:cNvPr id="120" name="Google Shape;120;p5"/>
            <p:cNvSpPr/>
            <p:nvPr/>
          </p:nvSpPr>
          <p:spPr>
            <a:xfrm>
              <a:off x="2262437" y="4354322"/>
              <a:ext cx="230813" cy="210507"/>
            </a:xfrm>
            <a:custGeom>
              <a:rect b="b" l="l" r="r" t="t"/>
              <a:pathLst>
                <a:path extrusionOk="0" h="6614" w="7252">
                  <a:moveTo>
                    <a:pt x="3627" y="376"/>
                  </a:moveTo>
                  <a:cubicBezTo>
                    <a:pt x="4070" y="376"/>
                    <a:pt x="4516" y="477"/>
                    <a:pt x="4930" y="684"/>
                  </a:cubicBezTo>
                  <a:lnTo>
                    <a:pt x="4132" y="2065"/>
                  </a:lnTo>
                  <a:cubicBezTo>
                    <a:pt x="3965" y="2006"/>
                    <a:pt x="3799" y="1958"/>
                    <a:pt x="3620" y="1958"/>
                  </a:cubicBezTo>
                  <a:cubicBezTo>
                    <a:pt x="3441" y="1958"/>
                    <a:pt x="3263" y="1994"/>
                    <a:pt x="3120" y="2065"/>
                  </a:cubicBezTo>
                  <a:lnTo>
                    <a:pt x="2322" y="684"/>
                  </a:lnTo>
                  <a:cubicBezTo>
                    <a:pt x="2730" y="480"/>
                    <a:pt x="3177" y="376"/>
                    <a:pt x="3627" y="376"/>
                  </a:cubicBezTo>
                  <a:close/>
                  <a:moveTo>
                    <a:pt x="1989" y="863"/>
                  </a:moveTo>
                  <a:lnTo>
                    <a:pt x="2787" y="2244"/>
                  </a:lnTo>
                  <a:cubicBezTo>
                    <a:pt x="2513" y="2458"/>
                    <a:pt x="2322" y="2768"/>
                    <a:pt x="2286" y="3137"/>
                  </a:cubicBezTo>
                  <a:lnTo>
                    <a:pt x="691" y="3137"/>
                  </a:lnTo>
                  <a:lnTo>
                    <a:pt x="691" y="3125"/>
                  </a:lnTo>
                  <a:cubicBezTo>
                    <a:pt x="739" y="2422"/>
                    <a:pt x="1013" y="1756"/>
                    <a:pt x="1536" y="1232"/>
                  </a:cubicBezTo>
                  <a:cubicBezTo>
                    <a:pt x="1667" y="1101"/>
                    <a:pt x="1834" y="970"/>
                    <a:pt x="1989" y="863"/>
                  </a:cubicBezTo>
                  <a:close/>
                  <a:moveTo>
                    <a:pt x="3620" y="2339"/>
                  </a:moveTo>
                  <a:cubicBezTo>
                    <a:pt x="4156" y="2339"/>
                    <a:pt x="4608" y="2779"/>
                    <a:pt x="4608" y="3315"/>
                  </a:cubicBezTo>
                  <a:cubicBezTo>
                    <a:pt x="4608" y="3851"/>
                    <a:pt x="4156" y="4303"/>
                    <a:pt x="3620" y="4303"/>
                  </a:cubicBezTo>
                  <a:cubicBezTo>
                    <a:pt x="3072" y="4303"/>
                    <a:pt x="2644" y="3851"/>
                    <a:pt x="2644" y="3315"/>
                  </a:cubicBezTo>
                  <a:cubicBezTo>
                    <a:pt x="2644" y="2768"/>
                    <a:pt x="3084" y="2339"/>
                    <a:pt x="3620" y="2339"/>
                  </a:cubicBezTo>
                  <a:close/>
                  <a:moveTo>
                    <a:pt x="6549" y="3482"/>
                  </a:moveTo>
                  <a:cubicBezTo>
                    <a:pt x="6513" y="4184"/>
                    <a:pt x="6227" y="4863"/>
                    <a:pt x="5704" y="5387"/>
                  </a:cubicBezTo>
                  <a:cubicBezTo>
                    <a:pt x="5573" y="5518"/>
                    <a:pt x="5406" y="5661"/>
                    <a:pt x="5263" y="5756"/>
                  </a:cubicBezTo>
                  <a:lnTo>
                    <a:pt x="4453" y="4375"/>
                  </a:lnTo>
                  <a:cubicBezTo>
                    <a:pt x="4727" y="4172"/>
                    <a:pt x="4918" y="3851"/>
                    <a:pt x="4965" y="3482"/>
                  </a:cubicBezTo>
                  <a:close/>
                  <a:moveTo>
                    <a:pt x="4120" y="4553"/>
                  </a:moveTo>
                  <a:lnTo>
                    <a:pt x="4918" y="5935"/>
                  </a:lnTo>
                  <a:cubicBezTo>
                    <a:pt x="4510" y="6138"/>
                    <a:pt x="4063" y="6243"/>
                    <a:pt x="3613" y="6243"/>
                  </a:cubicBezTo>
                  <a:cubicBezTo>
                    <a:pt x="3170" y="6243"/>
                    <a:pt x="2724" y="6141"/>
                    <a:pt x="2310" y="5935"/>
                  </a:cubicBezTo>
                  <a:lnTo>
                    <a:pt x="3120" y="4553"/>
                  </a:lnTo>
                  <a:cubicBezTo>
                    <a:pt x="3275" y="4613"/>
                    <a:pt x="3441" y="4661"/>
                    <a:pt x="3620" y="4661"/>
                  </a:cubicBezTo>
                  <a:cubicBezTo>
                    <a:pt x="3799" y="4661"/>
                    <a:pt x="3977" y="4625"/>
                    <a:pt x="4120" y="4553"/>
                  </a:cubicBezTo>
                  <a:close/>
                  <a:moveTo>
                    <a:pt x="3636" y="0"/>
                  </a:moveTo>
                  <a:cubicBezTo>
                    <a:pt x="2787" y="0"/>
                    <a:pt x="1940" y="328"/>
                    <a:pt x="1298" y="970"/>
                  </a:cubicBezTo>
                  <a:cubicBezTo>
                    <a:pt x="120" y="2137"/>
                    <a:pt x="0" y="4018"/>
                    <a:pt x="1036" y="5327"/>
                  </a:cubicBezTo>
                  <a:cubicBezTo>
                    <a:pt x="1060" y="5375"/>
                    <a:pt x="1120" y="5399"/>
                    <a:pt x="1179" y="5399"/>
                  </a:cubicBezTo>
                  <a:cubicBezTo>
                    <a:pt x="1227" y="5399"/>
                    <a:pt x="1251" y="5387"/>
                    <a:pt x="1298" y="5351"/>
                  </a:cubicBezTo>
                  <a:cubicBezTo>
                    <a:pt x="1370" y="5292"/>
                    <a:pt x="1394" y="5173"/>
                    <a:pt x="1334" y="5101"/>
                  </a:cubicBezTo>
                  <a:cubicBezTo>
                    <a:pt x="953" y="4625"/>
                    <a:pt x="751" y="4065"/>
                    <a:pt x="715" y="3482"/>
                  </a:cubicBezTo>
                  <a:lnTo>
                    <a:pt x="2310" y="3482"/>
                  </a:lnTo>
                  <a:cubicBezTo>
                    <a:pt x="2358" y="3839"/>
                    <a:pt x="2548" y="4149"/>
                    <a:pt x="2810" y="4375"/>
                  </a:cubicBezTo>
                  <a:lnTo>
                    <a:pt x="2013" y="5756"/>
                  </a:lnTo>
                  <a:lnTo>
                    <a:pt x="1834" y="5625"/>
                  </a:lnTo>
                  <a:cubicBezTo>
                    <a:pt x="1803" y="5599"/>
                    <a:pt x="1763" y="5587"/>
                    <a:pt x="1723" y="5587"/>
                  </a:cubicBezTo>
                  <a:cubicBezTo>
                    <a:pt x="1671" y="5587"/>
                    <a:pt x="1618" y="5608"/>
                    <a:pt x="1584" y="5649"/>
                  </a:cubicBezTo>
                  <a:cubicBezTo>
                    <a:pt x="1524" y="5732"/>
                    <a:pt x="1536" y="5851"/>
                    <a:pt x="1608" y="5911"/>
                  </a:cubicBezTo>
                  <a:cubicBezTo>
                    <a:pt x="2203" y="6375"/>
                    <a:pt x="2918" y="6613"/>
                    <a:pt x="3632" y="6613"/>
                  </a:cubicBezTo>
                  <a:cubicBezTo>
                    <a:pt x="4489" y="6613"/>
                    <a:pt x="5334" y="6280"/>
                    <a:pt x="5977" y="5637"/>
                  </a:cubicBezTo>
                  <a:cubicBezTo>
                    <a:pt x="7132" y="4470"/>
                    <a:pt x="7251" y="2589"/>
                    <a:pt x="6227" y="1279"/>
                  </a:cubicBezTo>
                  <a:cubicBezTo>
                    <a:pt x="6194" y="1239"/>
                    <a:pt x="6141" y="1217"/>
                    <a:pt x="6088" y="1217"/>
                  </a:cubicBezTo>
                  <a:cubicBezTo>
                    <a:pt x="6048" y="1217"/>
                    <a:pt x="6008" y="1230"/>
                    <a:pt x="5977" y="1255"/>
                  </a:cubicBezTo>
                  <a:cubicBezTo>
                    <a:pt x="5894" y="1315"/>
                    <a:pt x="5882" y="1434"/>
                    <a:pt x="5942" y="1505"/>
                  </a:cubicBezTo>
                  <a:cubicBezTo>
                    <a:pt x="6311" y="1982"/>
                    <a:pt x="6525" y="2541"/>
                    <a:pt x="6549" y="3125"/>
                  </a:cubicBezTo>
                  <a:lnTo>
                    <a:pt x="4965" y="3125"/>
                  </a:lnTo>
                  <a:cubicBezTo>
                    <a:pt x="4918" y="2768"/>
                    <a:pt x="4727" y="2458"/>
                    <a:pt x="4453" y="2232"/>
                  </a:cubicBezTo>
                  <a:lnTo>
                    <a:pt x="5263" y="851"/>
                  </a:lnTo>
                  <a:lnTo>
                    <a:pt x="5442" y="982"/>
                  </a:lnTo>
                  <a:cubicBezTo>
                    <a:pt x="5473" y="1007"/>
                    <a:pt x="5512" y="1020"/>
                    <a:pt x="5552" y="1020"/>
                  </a:cubicBezTo>
                  <a:cubicBezTo>
                    <a:pt x="5605" y="1020"/>
                    <a:pt x="5658" y="998"/>
                    <a:pt x="5692" y="958"/>
                  </a:cubicBezTo>
                  <a:cubicBezTo>
                    <a:pt x="5751" y="874"/>
                    <a:pt x="5739" y="755"/>
                    <a:pt x="5656" y="696"/>
                  </a:cubicBezTo>
                  <a:cubicBezTo>
                    <a:pt x="5059" y="229"/>
                    <a:pt x="4347" y="0"/>
                    <a:pt x="363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 name="Google Shape;121;p5"/>
            <p:cNvSpPr/>
            <p:nvPr/>
          </p:nvSpPr>
          <p:spPr>
            <a:xfrm>
              <a:off x="2179081" y="4285511"/>
              <a:ext cx="397525" cy="348670"/>
            </a:xfrm>
            <a:custGeom>
              <a:rect b="b" l="l" r="r" t="t"/>
              <a:pathLst>
                <a:path extrusionOk="0" h="10955" w="12490">
                  <a:moveTo>
                    <a:pt x="3493" y="346"/>
                  </a:moveTo>
                  <a:cubicBezTo>
                    <a:pt x="3526" y="346"/>
                    <a:pt x="3560" y="350"/>
                    <a:pt x="3596" y="358"/>
                  </a:cubicBezTo>
                  <a:cubicBezTo>
                    <a:pt x="3679" y="393"/>
                    <a:pt x="3751" y="465"/>
                    <a:pt x="3798" y="548"/>
                  </a:cubicBezTo>
                  <a:lnTo>
                    <a:pt x="4310" y="1655"/>
                  </a:lnTo>
                  <a:cubicBezTo>
                    <a:pt x="4167" y="1727"/>
                    <a:pt x="4036" y="1798"/>
                    <a:pt x="3917" y="1882"/>
                  </a:cubicBezTo>
                  <a:lnTo>
                    <a:pt x="3203" y="893"/>
                  </a:lnTo>
                  <a:cubicBezTo>
                    <a:pt x="3143" y="822"/>
                    <a:pt x="3131" y="715"/>
                    <a:pt x="3143" y="619"/>
                  </a:cubicBezTo>
                  <a:cubicBezTo>
                    <a:pt x="3155" y="512"/>
                    <a:pt x="3215" y="441"/>
                    <a:pt x="3310" y="393"/>
                  </a:cubicBezTo>
                  <a:cubicBezTo>
                    <a:pt x="3366" y="362"/>
                    <a:pt x="3426" y="346"/>
                    <a:pt x="3493" y="346"/>
                  </a:cubicBezTo>
                  <a:close/>
                  <a:moveTo>
                    <a:pt x="8984" y="346"/>
                  </a:moveTo>
                  <a:cubicBezTo>
                    <a:pt x="9046" y="346"/>
                    <a:pt x="9112" y="362"/>
                    <a:pt x="9168" y="393"/>
                  </a:cubicBezTo>
                  <a:cubicBezTo>
                    <a:pt x="9263" y="441"/>
                    <a:pt x="9323" y="524"/>
                    <a:pt x="9335" y="619"/>
                  </a:cubicBezTo>
                  <a:cubicBezTo>
                    <a:pt x="9347" y="715"/>
                    <a:pt x="9335" y="810"/>
                    <a:pt x="9275" y="893"/>
                  </a:cubicBezTo>
                  <a:lnTo>
                    <a:pt x="8561" y="1882"/>
                  </a:lnTo>
                  <a:cubicBezTo>
                    <a:pt x="8442" y="1810"/>
                    <a:pt x="8311" y="1715"/>
                    <a:pt x="8180" y="1655"/>
                  </a:cubicBezTo>
                  <a:lnTo>
                    <a:pt x="8680" y="560"/>
                  </a:lnTo>
                  <a:cubicBezTo>
                    <a:pt x="8727" y="465"/>
                    <a:pt x="8799" y="393"/>
                    <a:pt x="8894" y="358"/>
                  </a:cubicBezTo>
                  <a:cubicBezTo>
                    <a:pt x="8922" y="350"/>
                    <a:pt x="8952" y="346"/>
                    <a:pt x="8984" y="346"/>
                  </a:cubicBezTo>
                  <a:close/>
                  <a:moveTo>
                    <a:pt x="11780" y="5137"/>
                  </a:moveTo>
                  <a:cubicBezTo>
                    <a:pt x="11858" y="5137"/>
                    <a:pt x="11924" y="5171"/>
                    <a:pt x="11990" y="5227"/>
                  </a:cubicBezTo>
                  <a:cubicBezTo>
                    <a:pt x="12061" y="5287"/>
                    <a:pt x="12097" y="5394"/>
                    <a:pt x="12097" y="5477"/>
                  </a:cubicBezTo>
                  <a:cubicBezTo>
                    <a:pt x="12097" y="5572"/>
                    <a:pt x="12061" y="5656"/>
                    <a:pt x="11990" y="5739"/>
                  </a:cubicBezTo>
                  <a:cubicBezTo>
                    <a:pt x="11917" y="5791"/>
                    <a:pt x="11845" y="5825"/>
                    <a:pt x="11756" y="5825"/>
                  </a:cubicBezTo>
                  <a:cubicBezTo>
                    <a:pt x="11743" y="5825"/>
                    <a:pt x="11730" y="5824"/>
                    <a:pt x="11716" y="5823"/>
                  </a:cubicBezTo>
                  <a:lnTo>
                    <a:pt x="10513" y="5703"/>
                  </a:lnTo>
                  <a:lnTo>
                    <a:pt x="10513" y="5477"/>
                  </a:lnTo>
                  <a:lnTo>
                    <a:pt x="10513" y="5263"/>
                  </a:lnTo>
                  <a:lnTo>
                    <a:pt x="11716" y="5144"/>
                  </a:lnTo>
                  <a:cubicBezTo>
                    <a:pt x="11738" y="5139"/>
                    <a:pt x="11760" y="5137"/>
                    <a:pt x="11780" y="5137"/>
                  </a:cubicBezTo>
                  <a:close/>
                  <a:moveTo>
                    <a:pt x="729" y="5130"/>
                  </a:moveTo>
                  <a:cubicBezTo>
                    <a:pt x="740" y="5130"/>
                    <a:pt x="751" y="5131"/>
                    <a:pt x="762" y="5132"/>
                  </a:cubicBezTo>
                  <a:lnTo>
                    <a:pt x="1965" y="5251"/>
                  </a:lnTo>
                  <a:lnTo>
                    <a:pt x="1965" y="5477"/>
                  </a:lnTo>
                  <a:lnTo>
                    <a:pt x="1965" y="5703"/>
                  </a:lnTo>
                  <a:lnTo>
                    <a:pt x="762" y="5823"/>
                  </a:lnTo>
                  <a:cubicBezTo>
                    <a:pt x="745" y="5824"/>
                    <a:pt x="728" y="5825"/>
                    <a:pt x="712" y="5825"/>
                  </a:cubicBezTo>
                  <a:cubicBezTo>
                    <a:pt x="628" y="5825"/>
                    <a:pt x="558" y="5799"/>
                    <a:pt x="488" y="5739"/>
                  </a:cubicBezTo>
                  <a:cubicBezTo>
                    <a:pt x="417" y="5680"/>
                    <a:pt x="369" y="5572"/>
                    <a:pt x="369" y="5477"/>
                  </a:cubicBezTo>
                  <a:cubicBezTo>
                    <a:pt x="369" y="5370"/>
                    <a:pt x="417" y="5287"/>
                    <a:pt x="488" y="5227"/>
                  </a:cubicBezTo>
                  <a:cubicBezTo>
                    <a:pt x="563" y="5174"/>
                    <a:pt x="638" y="5130"/>
                    <a:pt x="729" y="5130"/>
                  </a:cubicBezTo>
                  <a:close/>
                  <a:moveTo>
                    <a:pt x="6239" y="1548"/>
                  </a:moveTo>
                  <a:cubicBezTo>
                    <a:pt x="8394" y="1548"/>
                    <a:pt x="10156" y="3310"/>
                    <a:pt x="10156" y="5465"/>
                  </a:cubicBezTo>
                  <a:cubicBezTo>
                    <a:pt x="10156" y="7620"/>
                    <a:pt x="8394" y="9382"/>
                    <a:pt x="6239" y="9382"/>
                  </a:cubicBezTo>
                  <a:cubicBezTo>
                    <a:pt x="4084" y="9382"/>
                    <a:pt x="2322" y="7620"/>
                    <a:pt x="2322" y="5465"/>
                  </a:cubicBezTo>
                  <a:cubicBezTo>
                    <a:pt x="2322" y="3310"/>
                    <a:pt x="4084" y="1548"/>
                    <a:pt x="6239" y="1548"/>
                  </a:cubicBezTo>
                  <a:close/>
                  <a:moveTo>
                    <a:pt x="3917" y="9073"/>
                  </a:moveTo>
                  <a:cubicBezTo>
                    <a:pt x="4036" y="9144"/>
                    <a:pt x="4167" y="9228"/>
                    <a:pt x="4310" y="9287"/>
                  </a:cubicBezTo>
                  <a:lnTo>
                    <a:pt x="3798" y="10395"/>
                  </a:lnTo>
                  <a:cubicBezTo>
                    <a:pt x="3751" y="10478"/>
                    <a:pt x="3679" y="10561"/>
                    <a:pt x="3596" y="10585"/>
                  </a:cubicBezTo>
                  <a:cubicBezTo>
                    <a:pt x="3563" y="10597"/>
                    <a:pt x="3528" y="10603"/>
                    <a:pt x="3493" y="10603"/>
                  </a:cubicBezTo>
                  <a:cubicBezTo>
                    <a:pt x="3429" y="10603"/>
                    <a:pt x="3364" y="10584"/>
                    <a:pt x="3310" y="10561"/>
                  </a:cubicBezTo>
                  <a:cubicBezTo>
                    <a:pt x="3215" y="10514"/>
                    <a:pt x="3155" y="10418"/>
                    <a:pt x="3143" y="10335"/>
                  </a:cubicBezTo>
                  <a:cubicBezTo>
                    <a:pt x="3131" y="10228"/>
                    <a:pt x="3143" y="10144"/>
                    <a:pt x="3203" y="10049"/>
                  </a:cubicBezTo>
                  <a:lnTo>
                    <a:pt x="3917" y="9073"/>
                  </a:lnTo>
                  <a:close/>
                  <a:moveTo>
                    <a:pt x="8561" y="9073"/>
                  </a:moveTo>
                  <a:lnTo>
                    <a:pt x="9275" y="10049"/>
                  </a:lnTo>
                  <a:cubicBezTo>
                    <a:pt x="9335" y="10121"/>
                    <a:pt x="9347" y="10228"/>
                    <a:pt x="9335" y="10335"/>
                  </a:cubicBezTo>
                  <a:cubicBezTo>
                    <a:pt x="9323" y="10442"/>
                    <a:pt x="9263" y="10514"/>
                    <a:pt x="9168" y="10561"/>
                  </a:cubicBezTo>
                  <a:cubicBezTo>
                    <a:pt x="9114" y="10584"/>
                    <a:pt x="9054" y="10603"/>
                    <a:pt x="8990" y="10603"/>
                  </a:cubicBezTo>
                  <a:cubicBezTo>
                    <a:pt x="8955" y="10603"/>
                    <a:pt x="8920" y="10597"/>
                    <a:pt x="8882" y="10585"/>
                  </a:cubicBezTo>
                  <a:cubicBezTo>
                    <a:pt x="8799" y="10561"/>
                    <a:pt x="8727" y="10478"/>
                    <a:pt x="8680" y="10395"/>
                  </a:cubicBezTo>
                  <a:lnTo>
                    <a:pt x="8180" y="9287"/>
                  </a:lnTo>
                  <a:cubicBezTo>
                    <a:pt x="8311" y="9216"/>
                    <a:pt x="8442" y="9144"/>
                    <a:pt x="8561" y="9073"/>
                  </a:cubicBezTo>
                  <a:close/>
                  <a:moveTo>
                    <a:pt x="3464" y="0"/>
                  </a:moveTo>
                  <a:cubicBezTo>
                    <a:pt x="3346" y="0"/>
                    <a:pt x="3228" y="30"/>
                    <a:pt x="3120" y="96"/>
                  </a:cubicBezTo>
                  <a:cubicBezTo>
                    <a:pt x="2941" y="203"/>
                    <a:pt x="2822" y="358"/>
                    <a:pt x="2774" y="548"/>
                  </a:cubicBezTo>
                  <a:cubicBezTo>
                    <a:pt x="2727" y="750"/>
                    <a:pt x="2774" y="953"/>
                    <a:pt x="2893" y="1120"/>
                  </a:cubicBezTo>
                  <a:lnTo>
                    <a:pt x="3608" y="2096"/>
                  </a:lnTo>
                  <a:cubicBezTo>
                    <a:pt x="2739" y="2775"/>
                    <a:pt x="2143" y="3751"/>
                    <a:pt x="2000" y="4882"/>
                  </a:cubicBezTo>
                  <a:lnTo>
                    <a:pt x="798" y="4763"/>
                  </a:lnTo>
                  <a:cubicBezTo>
                    <a:pt x="781" y="4762"/>
                    <a:pt x="764" y="4761"/>
                    <a:pt x="747" y="4761"/>
                  </a:cubicBezTo>
                  <a:cubicBezTo>
                    <a:pt x="562" y="4761"/>
                    <a:pt x="380" y="4821"/>
                    <a:pt x="238" y="4941"/>
                  </a:cubicBezTo>
                  <a:cubicBezTo>
                    <a:pt x="95" y="5084"/>
                    <a:pt x="0" y="5275"/>
                    <a:pt x="0" y="5465"/>
                  </a:cubicBezTo>
                  <a:cubicBezTo>
                    <a:pt x="0" y="5656"/>
                    <a:pt x="95" y="5858"/>
                    <a:pt x="238" y="5989"/>
                  </a:cubicBezTo>
                  <a:cubicBezTo>
                    <a:pt x="381" y="6108"/>
                    <a:pt x="536" y="6168"/>
                    <a:pt x="714" y="6168"/>
                  </a:cubicBezTo>
                  <a:lnTo>
                    <a:pt x="798" y="6168"/>
                  </a:lnTo>
                  <a:lnTo>
                    <a:pt x="2000" y="6049"/>
                  </a:lnTo>
                  <a:cubicBezTo>
                    <a:pt x="2143" y="7180"/>
                    <a:pt x="2762" y="8156"/>
                    <a:pt x="3608" y="8835"/>
                  </a:cubicBezTo>
                  <a:lnTo>
                    <a:pt x="2905" y="9847"/>
                  </a:lnTo>
                  <a:cubicBezTo>
                    <a:pt x="2786" y="10002"/>
                    <a:pt x="2739" y="10216"/>
                    <a:pt x="2786" y="10406"/>
                  </a:cubicBezTo>
                  <a:cubicBezTo>
                    <a:pt x="2834" y="10597"/>
                    <a:pt x="2953" y="10776"/>
                    <a:pt x="3131" y="10871"/>
                  </a:cubicBezTo>
                  <a:cubicBezTo>
                    <a:pt x="3239" y="10930"/>
                    <a:pt x="3370" y="10954"/>
                    <a:pt x="3489" y="10954"/>
                  </a:cubicBezTo>
                  <a:cubicBezTo>
                    <a:pt x="3560" y="10954"/>
                    <a:pt x="3632" y="10942"/>
                    <a:pt x="3715" y="10930"/>
                  </a:cubicBezTo>
                  <a:cubicBezTo>
                    <a:pt x="3905" y="10871"/>
                    <a:pt x="4048" y="10716"/>
                    <a:pt x="4143" y="10537"/>
                  </a:cubicBezTo>
                  <a:lnTo>
                    <a:pt x="4644" y="9442"/>
                  </a:lnTo>
                  <a:cubicBezTo>
                    <a:pt x="5132" y="9644"/>
                    <a:pt x="5691" y="9752"/>
                    <a:pt x="6251" y="9752"/>
                  </a:cubicBezTo>
                  <a:cubicBezTo>
                    <a:pt x="6822" y="9752"/>
                    <a:pt x="7370" y="9633"/>
                    <a:pt x="7858" y="9442"/>
                  </a:cubicBezTo>
                  <a:lnTo>
                    <a:pt x="8370" y="10537"/>
                  </a:lnTo>
                  <a:cubicBezTo>
                    <a:pt x="8454" y="10716"/>
                    <a:pt x="8608" y="10871"/>
                    <a:pt x="8799" y="10930"/>
                  </a:cubicBezTo>
                  <a:cubicBezTo>
                    <a:pt x="8870" y="10954"/>
                    <a:pt x="8942" y="10954"/>
                    <a:pt x="9025" y="10954"/>
                  </a:cubicBezTo>
                  <a:cubicBezTo>
                    <a:pt x="9144" y="10954"/>
                    <a:pt x="9275" y="10930"/>
                    <a:pt x="9382" y="10871"/>
                  </a:cubicBezTo>
                  <a:cubicBezTo>
                    <a:pt x="9561" y="10764"/>
                    <a:pt x="9680" y="10597"/>
                    <a:pt x="9716" y="10406"/>
                  </a:cubicBezTo>
                  <a:cubicBezTo>
                    <a:pt x="9763" y="10216"/>
                    <a:pt x="9716" y="10002"/>
                    <a:pt x="9597" y="9847"/>
                  </a:cubicBezTo>
                  <a:lnTo>
                    <a:pt x="8882" y="8859"/>
                  </a:lnTo>
                  <a:cubicBezTo>
                    <a:pt x="9751" y="8192"/>
                    <a:pt x="10347" y="7204"/>
                    <a:pt x="10490" y="6073"/>
                  </a:cubicBezTo>
                  <a:lnTo>
                    <a:pt x="11704" y="6192"/>
                  </a:lnTo>
                  <a:lnTo>
                    <a:pt x="11775" y="6192"/>
                  </a:lnTo>
                  <a:cubicBezTo>
                    <a:pt x="11954" y="6192"/>
                    <a:pt x="12121" y="6132"/>
                    <a:pt x="12252" y="6013"/>
                  </a:cubicBezTo>
                  <a:cubicBezTo>
                    <a:pt x="12395" y="5882"/>
                    <a:pt x="12490" y="5692"/>
                    <a:pt x="12490" y="5489"/>
                  </a:cubicBezTo>
                  <a:cubicBezTo>
                    <a:pt x="12490" y="5299"/>
                    <a:pt x="12383" y="5084"/>
                    <a:pt x="12240" y="4941"/>
                  </a:cubicBezTo>
                  <a:cubicBezTo>
                    <a:pt x="12098" y="4821"/>
                    <a:pt x="11926" y="4761"/>
                    <a:pt x="11742" y="4761"/>
                  </a:cubicBezTo>
                  <a:cubicBezTo>
                    <a:pt x="11726" y="4761"/>
                    <a:pt x="11709" y="4762"/>
                    <a:pt x="11692" y="4763"/>
                  </a:cubicBezTo>
                  <a:lnTo>
                    <a:pt x="10478" y="4882"/>
                  </a:lnTo>
                  <a:cubicBezTo>
                    <a:pt x="10335" y="3751"/>
                    <a:pt x="9716" y="2775"/>
                    <a:pt x="8870" y="2096"/>
                  </a:cubicBezTo>
                  <a:lnTo>
                    <a:pt x="9585" y="1120"/>
                  </a:lnTo>
                  <a:cubicBezTo>
                    <a:pt x="9704" y="953"/>
                    <a:pt x="9751" y="750"/>
                    <a:pt x="9704" y="548"/>
                  </a:cubicBezTo>
                  <a:cubicBezTo>
                    <a:pt x="9668" y="358"/>
                    <a:pt x="9537" y="179"/>
                    <a:pt x="9370" y="96"/>
                  </a:cubicBezTo>
                  <a:cubicBezTo>
                    <a:pt x="9254" y="30"/>
                    <a:pt x="9134" y="0"/>
                    <a:pt x="9015" y="0"/>
                  </a:cubicBezTo>
                  <a:cubicBezTo>
                    <a:pt x="8938" y="0"/>
                    <a:pt x="8861" y="13"/>
                    <a:pt x="8787" y="36"/>
                  </a:cubicBezTo>
                  <a:cubicBezTo>
                    <a:pt x="8596" y="96"/>
                    <a:pt x="8442" y="238"/>
                    <a:pt x="8358" y="417"/>
                  </a:cubicBezTo>
                  <a:lnTo>
                    <a:pt x="7846" y="1524"/>
                  </a:lnTo>
                  <a:cubicBezTo>
                    <a:pt x="7358" y="1310"/>
                    <a:pt x="6810" y="1203"/>
                    <a:pt x="6239" y="1203"/>
                  </a:cubicBezTo>
                  <a:cubicBezTo>
                    <a:pt x="5679" y="1203"/>
                    <a:pt x="5120" y="1322"/>
                    <a:pt x="4632" y="1524"/>
                  </a:cubicBezTo>
                  <a:lnTo>
                    <a:pt x="4132" y="417"/>
                  </a:lnTo>
                  <a:cubicBezTo>
                    <a:pt x="4036" y="238"/>
                    <a:pt x="3893" y="96"/>
                    <a:pt x="3691" y="36"/>
                  </a:cubicBezTo>
                  <a:cubicBezTo>
                    <a:pt x="3617" y="13"/>
                    <a:pt x="3540" y="0"/>
                    <a:pt x="34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 type="body"/>
          </p:nvPr>
        </p:nvSpPr>
        <p:spPr>
          <a:xfrm>
            <a:off x="850650" y="1542288"/>
            <a:ext cx="7683750" cy="3956811"/>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Systems modelling is an important approach to understanding complex systems.</a:t>
            </a:r>
            <a:endParaRPr/>
          </a:p>
          <a:p>
            <a:pPr indent="0" lvl="0" marL="0" rtl="0" algn="l">
              <a:lnSpc>
                <a:spcPct val="90000"/>
              </a:lnSpc>
              <a:spcBef>
                <a:spcPts val="1000"/>
              </a:spcBef>
              <a:spcAft>
                <a:spcPts val="0"/>
              </a:spcAft>
              <a:buNone/>
            </a:pPr>
            <a:r>
              <a:rPr lang="en-GB"/>
              <a:t>Models can be used to understand policy problems and identify pathways to policy solutions.</a:t>
            </a:r>
            <a:endParaRPr/>
          </a:p>
          <a:p>
            <a:pPr indent="0" lvl="0" marL="0" rtl="0" algn="l">
              <a:lnSpc>
                <a:spcPct val="90000"/>
              </a:lnSpc>
              <a:spcBef>
                <a:spcPts val="1000"/>
              </a:spcBef>
              <a:spcAft>
                <a:spcPts val="0"/>
              </a:spcAft>
              <a:buNone/>
            </a:pPr>
            <a:r>
              <a:rPr lang="en-GB"/>
              <a:t>Modellers that seek to inform policy decisions need to:</a:t>
            </a:r>
            <a:endParaRPr/>
          </a:p>
          <a:p>
            <a:pPr indent="-342900" lvl="0" marL="342900" rtl="0" algn="l">
              <a:lnSpc>
                <a:spcPct val="90000"/>
              </a:lnSpc>
              <a:spcBef>
                <a:spcPts val="1000"/>
              </a:spcBef>
              <a:spcAft>
                <a:spcPts val="0"/>
              </a:spcAft>
              <a:buSzPts val="2000"/>
              <a:buFont typeface="Arial"/>
              <a:buChar char="•"/>
            </a:pPr>
            <a:r>
              <a:rPr lang="en-GB"/>
              <a:t>understand the complex political, economic and social factors that shape the policymaking process, and</a:t>
            </a:r>
            <a:endParaRPr/>
          </a:p>
          <a:p>
            <a:pPr indent="-342900" lvl="0" marL="342900" rtl="0" algn="l">
              <a:lnSpc>
                <a:spcPct val="90000"/>
              </a:lnSpc>
              <a:spcBef>
                <a:spcPts val="1000"/>
              </a:spcBef>
              <a:spcAft>
                <a:spcPts val="0"/>
              </a:spcAft>
              <a:buSzPts val="2000"/>
              <a:buFont typeface="Arial"/>
              <a:buChar char="•"/>
            </a:pPr>
            <a:r>
              <a:rPr lang="en-GB"/>
              <a:t>be able to seize windows of opportunities as they arise from changing economic, social, and political realities.</a:t>
            </a:r>
            <a:endParaRPr/>
          </a:p>
        </p:txBody>
      </p:sp>
      <p:sp>
        <p:nvSpPr>
          <p:cNvPr id="128" name="Google Shape;128;p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29" name="Google Shape;129;p6"/>
          <p:cNvSpPr txBox="1"/>
          <p:nvPr>
            <p:ph idx="2" type="body"/>
          </p:nvPr>
        </p:nvSpPr>
        <p:spPr>
          <a:xfrm>
            <a:off x="838200" y="717996"/>
            <a:ext cx="8628574"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a:latin typeface="Open Sans"/>
                <a:ea typeface="Open Sans"/>
                <a:cs typeface="Open Sans"/>
                <a:sym typeface="Open Sans"/>
              </a:rPr>
              <a:t>3.1 </a:t>
            </a:r>
            <a:r>
              <a:rPr b="0" lang="en-GB" sz="2400">
                <a:latin typeface="Open Sans"/>
                <a:ea typeface="Open Sans"/>
                <a:cs typeface="Open Sans"/>
                <a:sym typeface="Open Sans"/>
              </a:rPr>
              <a:t>Systems modelling and policymaking</a:t>
            </a:r>
            <a:endParaRPr b="0" sz="2400">
              <a:latin typeface="Open Sans"/>
              <a:ea typeface="Open Sans"/>
              <a:cs typeface="Open Sans"/>
              <a:sym typeface="Open Sans"/>
            </a:endParaRPr>
          </a:p>
        </p:txBody>
      </p:sp>
      <p:sp>
        <p:nvSpPr>
          <p:cNvPr id="130" name="Google Shape;130;p6"/>
          <p:cNvSpPr/>
          <p:nvPr/>
        </p:nvSpPr>
        <p:spPr>
          <a:xfrm>
            <a:off x="8534400" y="1542288"/>
            <a:ext cx="3098800" cy="3182112"/>
          </a:xfrm>
          <a:custGeom>
            <a:rect b="b" l="l" r="r" t="t"/>
            <a:pathLst>
              <a:path extrusionOk="0" h="11693" w="11693">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37" name="Google Shape;137;p7"/>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Arial"/>
                <a:ea typeface="Arial"/>
                <a:cs typeface="Arial"/>
                <a:sym typeface="Arial"/>
              </a:rPr>
              <a:t>See Boswell and Smith (2017) </a:t>
            </a:r>
            <a:endParaRPr sz="1400">
              <a:solidFill>
                <a:schemeClr val="dk1"/>
              </a:solidFill>
              <a:latin typeface="Arial"/>
              <a:ea typeface="Arial"/>
              <a:cs typeface="Arial"/>
              <a:sym typeface="Arial"/>
            </a:endParaRPr>
          </a:p>
        </p:txBody>
      </p:sp>
      <p:sp>
        <p:nvSpPr>
          <p:cNvPr id="138" name="Google Shape;138;p7"/>
          <p:cNvSpPr txBox="1"/>
          <p:nvPr/>
        </p:nvSpPr>
        <p:spPr>
          <a:xfrm>
            <a:off x="1468615" y="4030367"/>
            <a:ext cx="251115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32030B"/>
                </a:solidFill>
                <a:latin typeface="Open Sans"/>
                <a:ea typeface="Open Sans"/>
                <a:cs typeface="Open Sans"/>
                <a:sym typeface="Open Sans"/>
              </a:rPr>
              <a:t>3.3.1 Modelling results can inform policy options</a:t>
            </a:r>
            <a:endParaRPr/>
          </a:p>
        </p:txBody>
      </p:sp>
      <p:sp>
        <p:nvSpPr>
          <p:cNvPr id="139" name="Google Shape;139;p7"/>
          <p:cNvSpPr txBox="1"/>
          <p:nvPr/>
        </p:nvSpPr>
        <p:spPr>
          <a:xfrm>
            <a:off x="4417155" y="4030367"/>
            <a:ext cx="280007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32030B"/>
                </a:solidFill>
                <a:latin typeface="Open Sans"/>
                <a:ea typeface="Open Sans"/>
                <a:cs typeface="Open Sans"/>
                <a:sym typeface="Open Sans"/>
              </a:rPr>
              <a:t>3.3.2 Policy &amp; political preferences can influence modelling process</a:t>
            </a:r>
            <a:endParaRPr/>
          </a:p>
        </p:txBody>
      </p:sp>
      <p:sp>
        <p:nvSpPr>
          <p:cNvPr id="140" name="Google Shape;140;p7"/>
          <p:cNvSpPr txBox="1"/>
          <p:nvPr/>
        </p:nvSpPr>
        <p:spPr>
          <a:xfrm>
            <a:off x="7523983" y="3988150"/>
            <a:ext cx="318756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32030B"/>
                </a:solidFill>
                <a:latin typeface="Open Sans"/>
                <a:ea typeface="Open Sans"/>
                <a:cs typeface="Open Sans"/>
                <a:sym typeface="Open Sans"/>
              </a:rPr>
              <a:t>3.3.3 Co-production and interactive can enhance the usability of modelling results</a:t>
            </a:r>
            <a:endParaRPr/>
          </a:p>
        </p:txBody>
      </p:sp>
      <p:pic>
        <p:nvPicPr>
          <p:cNvPr id="141" name="Google Shape;141;p7"/>
          <p:cNvPicPr preferRelativeResize="0"/>
          <p:nvPr/>
        </p:nvPicPr>
        <p:blipFill rotWithShape="1">
          <a:blip r:embed="rId3">
            <a:alphaModFix/>
          </a:blip>
          <a:srcRect b="0" l="0" r="0" t="0"/>
          <a:stretch/>
        </p:blipFill>
        <p:spPr>
          <a:xfrm>
            <a:off x="1573272" y="1925159"/>
            <a:ext cx="1898772" cy="1898772"/>
          </a:xfrm>
          <a:prstGeom prst="rect">
            <a:avLst/>
          </a:prstGeom>
          <a:noFill/>
          <a:ln>
            <a:noFill/>
          </a:ln>
        </p:spPr>
      </p:pic>
      <p:pic>
        <p:nvPicPr>
          <p:cNvPr id="142" name="Google Shape;142;p7"/>
          <p:cNvPicPr preferRelativeResize="0"/>
          <p:nvPr/>
        </p:nvPicPr>
        <p:blipFill rotWithShape="1">
          <a:blip r:embed="rId4">
            <a:alphaModFix/>
          </a:blip>
          <a:srcRect b="0" l="0" r="0" t="0"/>
          <a:stretch/>
        </p:blipFill>
        <p:spPr>
          <a:xfrm>
            <a:off x="4675296" y="1925159"/>
            <a:ext cx="1898772" cy="1898772"/>
          </a:xfrm>
          <a:prstGeom prst="rect">
            <a:avLst/>
          </a:prstGeom>
          <a:noFill/>
          <a:ln>
            <a:noFill/>
          </a:ln>
        </p:spPr>
      </p:pic>
      <p:pic>
        <p:nvPicPr>
          <p:cNvPr id="143" name="Google Shape;143;p7"/>
          <p:cNvPicPr preferRelativeResize="0"/>
          <p:nvPr/>
        </p:nvPicPr>
        <p:blipFill rotWithShape="1">
          <a:blip r:embed="rId5">
            <a:alphaModFix/>
          </a:blip>
          <a:srcRect b="0" l="0" r="0" t="0"/>
          <a:stretch/>
        </p:blipFill>
        <p:spPr>
          <a:xfrm>
            <a:off x="8156129" y="2029152"/>
            <a:ext cx="1794779" cy="1794779"/>
          </a:xfrm>
          <a:prstGeom prst="rect">
            <a:avLst/>
          </a:prstGeom>
          <a:noFill/>
          <a:ln>
            <a:noFill/>
          </a:ln>
        </p:spPr>
      </p:pic>
      <p:sp>
        <p:nvSpPr>
          <p:cNvPr id="144" name="Google Shape;144;p7"/>
          <p:cNvSpPr txBox="1"/>
          <p:nvPr/>
        </p:nvSpPr>
        <p:spPr>
          <a:xfrm>
            <a:off x="834080" y="788822"/>
            <a:ext cx="9436591"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0"/>
              </a:spcAft>
              <a:buClr>
                <a:schemeClr val="dk1"/>
              </a:buClr>
              <a:buSzPts val="2400"/>
              <a:buFont typeface="Arial"/>
              <a:buNone/>
            </a:pPr>
            <a:r>
              <a:rPr b="0" i="0" lang="en-GB" sz="2400" u="none" cap="none" strike="noStrike">
                <a:solidFill>
                  <a:schemeClr val="accent5"/>
                </a:solidFill>
                <a:latin typeface="Open Sans"/>
                <a:ea typeface="Open Sans"/>
                <a:cs typeface="Open Sans"/>
                <a:sym typeface="Open Sans"/>
              </a:rPr>
              <a:t>3.2 Systems modelling to inform and influence policy</a:t>
            </a:r>
            <a:endParaRPr b="0" i="0" sz="2400" u="none" cap="none" strike="noStrike">
              <a:solidFill>
                <a:schemeClr val="accent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idx="1" type="body"/>
          </p:nvPr>
        </p:nvSpPr>
        <p:spPr>
          <a:xfrm>
            <a:off x="834080" y="1663908"/>
            <a:ext cx="7768742" cy="3380171"/>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Models can make three types of contributions to policy debates:</a:t>
            </a:r>
            <a:endParaRPr/>
          </a:p>
          <a:p>
            <a:pPr indent="-342900" lvl="0" marL="342900" rtl="0" algn="l">
              <a:lnSpc>
                <a:spcPct val="90000"/>
              </a:lnSpc>
              <a:spcBef>
                <a:spcPts val="1000"/>
              </a:spcBef>
              <a:spcAft>
                <a:spcPts val="0"/>
              </a:spcAft>
              <a:buSzPts val="2000"/>
              <a:buFont typeface="Arial"/>
              <a:buChar char="•"/>
            </a:pPr>
            <a:r>
              <a:rPr lang="en-GB">
                <a:solidFill>
                  <a:schemeClr val="accent5"/>
                </a:solidFill>
              </a:rPr>
              <a:t>Analytical input:</a:t>
            </a:r>
            <a:r>
              <a:rPr lang="en-GB"/>
              <a:t> communicate the scale and severity of a problem by delineating and analysing complex systems.</a:t>
            </a:r>
            <a:endParaRPr/>
          </a:p>
          <a:p>
            <a:pPr indent="-342900" lvl="0" marL="342900" rtl="0" algn="l">
              <a:lnSpc>
                <a:spcPct val="90000"/>
              </a:lnSpc>
              <a:spcBef>
                <a:spcPts val="1000"/>
              </a:spcBef>
              <a:spcAft>
                <a:spcPts val="0"/>
              </a:spcAft>
              <a:buSzPts val="2000"/>
              <a:buFont typeface="Arial"/>
              <a:buChar char="•"/>
            </a:pPr>
            <a:r>
              <a:rPr lang="en-GB">
                <a:solidFill>
                  <a:schemeClr val="accent5"/>
                </a:solidFill>
              </a:rPr>
              <a:t>Advisory input</a:t>
            </a:r>
            <a:r>
              <a:rPr lang="en-GB"/>
              <a:t>: investigate an action and its impacts within a system boundary to articulate new options or modification  </a:t>
            </a:r>
            <a:endParaRPr/>
          </a:p>
          <a:p>
            <a:pPr indent="-342900" lvl="0" marL="342900" rtl="0" algn="l">
              <a:lnSpc>
                <a:spcPct val="90000"/>
              </a:lnSpc>
              <a:spcBef>
                <a:spcPts val="1000"/>
              </a:spcBef>
              <a:spcAft>
                <a:spcPts val="0"/>
              </a:spcAft>
              <a:buSzPts val="2000"/>
              <a:buFont typeface="Arial"/>
              <a:buChar char="•"/>
            </a:pPr>
            <a:r>
              <a:rPr lang="en-GB">
                <a:solidFill>
                  <a:schemeClr val="accent5"/>
                </a:solidFill>
              </a:rPr>
              <a:t>Mediation input</a:t>
            </a:r>
            <a:r>
              <a:rPr lang="en-GB"/>
              <a:t>: serve as a medium of consensus building among stakeholders with diverging views and interests. </a:t>
            </a:r>
            <a:endParaRPr sz="2000"/>
          </a:p>
          <a:p>
            <a:pPr indent="0" lvl="0" marL="0" rtl="0" algn="l">
              <a:lnSpc>
                <a:spcPct val="90000"/>
              </a:lnSpc>
              <a:spcBef>
                <a:spcPts val="1000"/>
              </a:spcBef>
              <a:spcAft>
                <a:spcPts val="0"/>
              </a:spcAft>
              <a:buNone/>
            </a:pPr>
            <a:r>
              <a:t/>
            </a:r>
            <a:endParaRPr/>
          </a:p>
        </p:txBody>
      </p:sp>
      <p:sp>
        <p:nvSpPr>
          <p:cNvPr id="151" name="Google Shape;151;p8"/>
          <p:cNvSpPr txBox="1"/>
          <p:nvPr>
            <p:ph idx="2" type="body"/>
          </p:nvPr>
        </p:nvSpPr>
        <p:spPr>
          <a:xfrm>
            <a:off x="834080" y="789332"/>
            <a:ext cx="6637873"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3.2.1  Systems modelling informs policy</a:t>
            </a:r>
            <a:endParaRPr b="0" sz="2400">
              <a:latin typeface="Open Sans"/>
              <a:ea typeface="Open Sans"/>
              <a:cs typeface="Open Sans"/>
              <a:sym typeface="Open Sans"/>
            </a:endParaRPr>
          </a:p>
        </p:txBody>
      </p:sp>
      <p:sp>
        <p:nvSpPr>
          <p:cNvPr id="152" name="Google Shape;152;p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53" name="Google Shape;153;p8"/>
          <p:cNvPicPr preferRelativeResize="0"/>
          <p:nvPr/>
        </p:nvPicPr>
        <p:blipFill rotWithShape="1">
          <a:blip r:embed="rId3">
            <a:alphaModFix/>
          </a:blip>
          <a:srcRect b="0" l="0" r="0" t="0"/>
          <a:stretch/>
        </p:blipFill>
        <p:spPr>
          <a:xfrm>
            <a:off x="8602821" y="1394168"/>
            <a:ext cx="3406431" cy="34064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idx="1" type="body"/>
          </p:nvPr>
        </p:nvSpPr>
        <p:spPr>
          <a:xfrm>
            <a:off x="834080" y="1544691"/>
            <a:ext cx="8220774" cy="415398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Insights from energy systems modelling can influence policy decisions at various stages of the policy cycle:</a:t>
            </a:r>
            <a:endParaRPr b="1">
              <a:solidFill>
                <a:srgbClr val="6D98FE"/>
              </a:solidFill>
            </a:endParaRPr>
          </a:p>
          <a:p>
            <a:pPr indent="-342900" lvl="0" marL="342900" rtl="0" algn="l">
              <a:lnSpc>
                <a:spcPct val="90000"/>
              </a:lnSpc>
              <a:spcBef>
                <a:spcPts val="1000"/>
              </a:spcBef>
              <a:spcAft>
                <a:spcPts val="0"/>
              </a:spcAft>
              <a:buSzPts val="2000"/>
              <a:buFont typeface="Arial"/>
              <a:buChar char="•"/>
            </a:pPr>
            <a:r>
              <a:rPr lang="en-GB">
                <a:solidFill>
                  <a:srgbClr val="6D98FE"/>
                </a:solidFill>
              </a:rPr>
              <a:t>During problem identification and agenda-setting:</a:t>
            </a:r>
            <a:endParaRPr/>
          </a:p>
          <a:p>
            <a:pPr indent="0" lvl="0" marL="0" rtl="0" algn="l">
              <a:lnSpc>
                <a:spcPct val="90000"/>
              </a:lnSpc>
              <a:spcBef>
                <a:spcPts val="1000"/>
              </a:spcBef>
              <a:spcAft>
                <a:spcPts val="0"/>
              </a:spcAft>
              <a:buNone/>
            </a:pPr>
            <a:r>
              <a:rPr lang="en-GB"/>
              <a:t>Energy system models to articulate the scale of a problem and potential the risks and costs of not attending to the problem. </a:t>
            </a:r>
            <a:endParaRPr/>
          </a:p>
          <a:p>
            <a:pPr indent="-342900" lvl="0" marL="342900" rtl="0" algn="l">
              <a:lnSpc>
                <a:spcPct val="90000"/>
              </a:lnSpc>
              <a:spcBef>
                <a:spcPts val="1000"/>
              </a:spcBef>
              <a:spcAft>
                <a:spcPts val="0"/>
              </a:spcAft>
              <a:buSzPts val="2000"/>
              <a:buFont typeface="Arial"/>
              <a:buChar char="•"/>
            </a:pPr>
            <a:r>
              <a:rPr lang="en-GB">
                <a:solidFill>
                  <a:srgbClr val="6D98FE"/>
                </a:solidFill>
              </a:rPr>
              <a:t>At the policy formulation phase: </a:t>
            </a:r>
            <a:endParaRPr/>
          </a:p>
          <a:p>
            <a:pPr indent="0" lvl="0" marL="0" rtl="0" algn="l">
              <a:lnSpc>
                <a:spcPct val="90000"/>
              </a:lnSpc>
              <a:spcBef>
                <a:spcPts val="1000"/>
              </a:spcBef>
              <a:spcAft>
                <a:spcPts val="0"/>
              </a:spcAft>
              <a:buNone/>
            </a:pPr>
            <a:r>
              <a:rPr lang="en-GB">
                <a:solidFill>
                  <a:schemeClr val="dk1"/>
                </a:solidFill>
              </a:rPr>
              <a:t>Models can be used to explore policy options for tackling the problem and provide strategic advisory input to policy decisions. </a:t>
            </a:r>
            <a:endParaRPr/>
          </a:p>
          <a:p>
            <a:pPr indent="0" lvl="0" marL="0" rtl="0" algn="l">
              <a:lnSpc>
                <a:spcPct val="90000"/>
              </a:lnSpc>
              <a:spcBef>
                <a:spcPts val="1000"/>
              </a:spcBef>
              <a:spcAft>
                <a:spcPts val="0"/>
              </a:spcAft>
              <a:buNone/>
            </a:pPr>
            <a:r>
              <a:t/>
            </a:r>
            <a:endParaRPr/>
          </a:p>
        </p:txBody>
      </p:sp>
      <p:sp>
        <p:nvSpPr>
          <p:cNvPr id="160" name="Google Shape;160;p9"/>
          <p:cNvSpPr txBox="1"/>
          <p:nvPr>
            <p:ph idx="2" type="body"/>
          </p:nvPr>
        </p:nvSpPr>
        <p:spPr>
          <a:xfrm>
            <a:off x="834080" y="789953"/>
            <a:ext cx="6324365"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3.2.1  Systems modelling informs policy</a:t>
            </a:r>
            <a:endParaRPr b="0" sz="2400">
              <a:latin typeface="Open Sans"/>
              <a:ea typeface="Open Sans"/>
              <a:cs typeface="Open Sans"/>
              <a:sym typeface="Open Sans"/>
            </a:endParaRPr>
          </a:p>
        </p:txBody>
      </p:sp>
      <p:sp>
        <p:nvSpPr>
          <p:cNvPr id="161" name="Google Shape;161;p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62" name="Google Shape;162;p9"/>
          <p:cNvSpPr/>
          <p:nvPr/>
        </p:nvSpPr>
        <p:spPr>
          <a:xfrm>
            <a:off x="9357759" y="470005"/>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9"/>
          <p:cNvSpPr/>
          <p:nvPr/>
        </p:nvSpPr>
        <p:spPr>
          <a:xfrm>
            <a:off x="10110752" y="1951566"/>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705"/>
            </a:srgbClr>
          </a:solidFill>
          <a:ln>
            <a:noFill/>
          </a:ln>
        </p:spPr>
        <p:txBody>
          <a:bodyPr anchorCtr="0" anchor="ctr" bIns="45700" lIns="91425" spcFirstLastPara="1" rIns="91425" wrap="square" tIns="274300">
            <a:noAutofit/>
          </a:bodyPr>
          <a:lstStyle/>
          <a:p>
            <a:pPr indent="0" lvl="0" marL="0" marR="0" rtl="0" algn="ctr">
              <a:spcBef>
                <a:spcPts val="0"/>
              </a:spcBef>
              <a:spcAft>
                <a:spcPts val="0"/>
              </a:spcAft>
              <a:buNone/>
            </a:pPr>
            <a:r>
              <a:t/>
            </a:r>
            <a:endParaRPr b="1" sz="2400">
              <a:solidFill>
                <a:schemeClr val="lt1"/>
              </a:solidFill>
              <a:latin typeface="Arial"/>
              <a:ea typeface="Arial"/>
              <a:cs typeface="Arial"/>
              <a:sym typeface="Arial"/>
            </a:endParaRPr>
          </a:p>
        </p:txBody>
      </p:sp>
      <p:sp>
        <p:nvSpPr>
          <p:cNvPr id="164" name="Google Shape;164;p9"/>
          <p:cNvSpPr/>
          <p:nvPr/>
        </p:nvSpPr>
        <p:spPr>
          <a:xfrm>
            <a:off x="8806194" y="3916870"/>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anchorCtr="0" anchor="ctr" bIns="45700" lIns="91425" spcFirstLastPara="1" rIns="91425" wrap="square" tIns="2743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9"/>
          <p:cNvSpPr/>
          <p:nvPr/>
        </p:nvSpPr>
        <p:spPr>
          <a:xfrm>
            <a:off x="7158445" y="454450"/>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anchorCtr="0" anchor="ctr" bIns="45700" lIns="5486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sp>
        <p:nvSpPr>
          <p:cNvPr id="166" name="Google Shape;166;p9"/>
          <p:cNvSpPr/>
          <p:nvPr/>
        </p:nvSpPr>
        <p:spPr>
          <a:xfrm>
            <a:off x="6743228" y="1865935"/>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Arial"/>
              <a:ea typeface="Arial"/>
              <a:cs typeface="Arial"/>
              <a:sym typeface="Arial"/>
            </a:endParaRPr>
          </a:p>
        </p:txBody>
      </p:sp>
      <p:sp>
        <p:nvSpPr>
          <p:cNvPr id="167" name="Google Shape;167;p9"/>
          <p:cNvSpPr/>
          <p:nvPr/>
        </p:nvSpPr>
        <p:spPr>
          <a:xfrm>
            <a:off x="7057323" y="3842258"/>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Lectur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