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52" r:id="rId5"/>
    <p:sldId id="653" r:id="rId6"/>
    <p:sldId id="654" r:id="rId7"/>
    <p:sldId id="655" r:id="rId8"/>
    <p:sldId id="656" r:id="rId9"/>
    <p:sldId id="657" r:id="rId10"/>
    <p:sldId id="658" r:id="rId11"/>
    <p:sldId id="659" r:id="rId12"/>
    <p:sldId id="660" r:id="rId13"/>
    <p:sldId id="661" r:id="rId14"/>
    <p:sldId id="662" r:id="rId15"/>
    <p:sldId id="663" r:id="rId16"/>
    <p:sldId id="664" r:id="rId17"/>
    <p:sldId id="665" r:id="rId18"/>
    <p:sldId id="666" r:id="rId19"/>
    <p:sldId id="667" r:id="rId20"/>
    <p:sldId id="668" r:id="rId21"/>
    <p:sldId id="669" r:id="rId22"/>
    <p:sldId id="670" r:id="rId23"/>
    <p:sldId id="671" r:id="rId24"/>
    <p:sldId id="672" r:id="rId25"/>
    <p:sldId id="673" r:id="rId26"/>
    <p:sldId id="674" r:id="rId27"/>
    <p:sldId id="675" r:id="rId28"/>
    <p:sldId id="676" r:id="rId29"/>
    <p:sldId id="677" r:id="rId30"/>
    <p:sldId id="678" r:id="rId31"/>
    <p:sldId id="679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07AE94-B54D-A823-5F4C-6B7D8C7C3478}" v="4" dt="2026-02-09T14:48:15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73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D207AE94-B54D-A823-5F4C-6B7D8C7C3478}"/>
    <pc:docChg chg="modSld">
      <pc:chgData name="Alexander Deliukov" userId="S::alexander_think-e.be#ext#@flux50.onmicrosoft.com::bee075c1-faac-4166-8fcb-7b2057bad6f6" providerId="AD" clId="Web-{D207AE94-B54D-A823-5F4C-6B7D8C7C3478}" dt="2026-02-09T14:48:15.910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D207AE94-B54D-A823-5F4C-6B7D8C7C3478}" dt="2026-02-09T14:48:15.910" v="2" actId="14100"/>
        <pc:sldMkLst>
          <pc:docMk/>
          <pc:sldMk cId="2340336029" sldId="652"/>
        </pc:sldMkLst>
        <pc:picChg chg="add mod">
          <ac:chgData name="Alexander Deliukov" userId="S::alexander_think-e.be#ext#@flux50.onmicrosoft.com::bee075c1-faac-4166-8fcb-7b2057bad6f6" providerId="AD" clId="Web-{D207AE94-B54D-A823-5F4C-6B7D8C7C3478}" dt="2026-02-09T14:48:15.910" v="2" actId="14100"/>
          <ac:picMkLst>
            <pc:docMk/>
            <pc:sldMk cId="2340336029" sldId="652"/>
            <ac:picMk id="5" creationId="{2DACDEF6-E85E-EA07-2D98-4BC5E110EB88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09:15:51.713" v="39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8T09:14:11.920" v="11" actId="948"/>
        <pc:sldMkLst>
          <pc:docMk/>
          <pc:sldMk cId="2340336029" sldId="652"/>
        </pc:sldMkLst>
        <pc:spChg chg="mod">
          <ac:chgData name="Alexander Deliukov" userId="d5fda0f2-1d08-4016-b7e9-bb882f168707" providerId="ADAL" clId="{FE9DFF45-01DC-45CC-A80A-B50597210401}" dt="2026-01-28T09:14:11.920" v="11" actId="948"/>
          <ac:spMkLst>
            <pc:docMk/>
            <pc:sldMk cId="2340336029" sldId="652"/>
            <ac:spMk id="2" creationId="{8D2DE0A9-F37C-2EF1-ACC3-F03C3C6A8D71}"/>
          </ac:spMkLst>
        </pc:spChg>
      </pc:sldChg>
      <pc:sldChg chg="modSp">
        <pc:chgData name="Alexander Deliukov" userId="d5fda0f2-1d08-4016-b7e9-bb882f168707" providerId="ADAL" clId="{FE9DFF45-01DC-45CC-A80A-B50597210401}" dt="2026-01-28T09:14:40.789" v="19" actId="404"/>
        <pc:sldMkLst>
          <pc:docMk/>
          <pc:sldMk cId="3952518507" sldId="653"/>
        </pc:sldMkLst>
        <pc:spChg chg="mod">
          <ac:chgData name="Alexander Deliukov" userId="d5fda0f2-1d08-4016-b7e9-bb882f168707" providerId="ADAL" clId="{FE9DFF45-01DC-45CC-A80A-B50597210401}" dt="2026-01-28T09:14:40.789" v="19" actId="404"/>
          <ac:spMkLst>
            <pc:docMk/>
            <pc:sldMk cId="3952518507" sldId="653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8T09:14:49.822" v="21" actId="1076"/>
        <pc:sldMkLst>
          <pc:docMk/>
          <pc:sldMk cId="2542077266" sldId="657"/>
        </pc:sldMkLst>
        <pc:spChg chg="mod">
          <ac:chgData name="Alexander Deliukov" userId="d5fda0f2-1d08-4016-b7e9-bb882f168707" providerId="ADAL" clId="{FE9DFF45-01DC-45CC-A80A-B50597210401}" dt="2026-01-28T09:14:49.822" v="21" actId="1076"/>
          <ac:spMkLst>
            <pc:docMk/>
            <pc:sldMk cId="2542077266" sldId="657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09:14:53.916" v="22" actId="1076"/>
        <pc:sldMkLst>
          <pc:docMk/>
          <pc:sldMk cId="3310764134" sldId="659"/>
        </pc:sldMkLst>
        <pc:spChg chg="mod">
          <ac:chgData name="Alexander Deliukov" userId="d5fda0f2-1d08-4016-b7e9-bb882f168707" providerId="ADAL" clId="{FE9DFF45-01DC-45CC-A80A-B50597210401}" dt="2026-01-28T09:14:53.916" v="22" actId="1076"/>
          <ac:spMkLst>
            <pc:docMk/>
            <pc:sldMk cId="3310764134" sldId="659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8T09:14:57.267" v="23" actId="1076"/>
        <pc:sldMkLst>
          <pc:docMk/>
          <pc:sldMk cId="3754770913" sldId="661"/>
        </pc:sldMkLst>
        <pc:spChg chg="mod">
          <ac:chgData name="Alexander Deliukov" userId="d5fda0f2-1d08-4016-b7e9-bb882f168707" providerId="ADAL" clId="{FE9DFF45-01DC-45CC-A80A-B50597210401}" dt="2026-01-28T09:14:57.267" v="23" actId="1076"/>
          <ac:spMkLst>
            <pc:docMk/>
            <pc:sldMk cId="3754770913" sldId="661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09:15:08.921" v="24" actId="1076"/>
        <pc:sldMkLst>
          <pc:docMk/>
          <pc:sldMk cId="1021193289" sldId="665"/>
        </pc:sldMkLst>
        <pc:spChg chg="mod">
          <ac:chgData name="Alexander Deliukov" userId="d5fda0f2-1d08-4016-b7e9-bb882f168707" providerId="ADAL" clId="{FE9DFF45-01DC-45CC-A80A-B50597210401}" dt="2026-01-28T09:15:08.921" v="24" actId="1076"/>
          <ac:spMkLst>
            <pc:docMk/>
            <pc:sldMk cId="1021193289" sldId="665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8T09:15:18.524" v="29" actId="1076"/>
        <pc:sldMkLst>
          <pc:docMk/>
          <pc:sldMk cId="3160540007" sldId="667"/>
        </pc:sldMkLst>
        <pc:spChg chg="mod">
          <ac:chgData name="Alexander Deliukov" userId="d5fda0f2-1d08-4016-b7e9-bb882f168707" providerId="ADAL" clId="{FE9DFF45-01DC-45CC-A80A-B50597210401}" dt="2026-01-28T09:15:16.049" v="28" actId="1076"/>
          <ac:spMkLst>
            <pc:docMk/>
            <pc:sldMk cId="3160540007" sldId="667"/>
            <ac:spMk id="3" creationId="{F292C0E8-044C-54EA-9DA3-11294AE3327B}"/>
          </ac:spMkLst>
        </pc:spChg>
        <pc:spChg chg="mod">
          <ac:chgData name="Alexander Deliukov" userId="d5fda0f2-1d08-4016-b7e9-bb882f168707" providerId="ADAL" clId="{FE9DFF45-01DC-45CC-A80A-B50597210401}" dt="2026-01-28T09:15:18.524" v="29" actId="1076"/>
          <ac:spMkLst>
            <pc:docMk/>
            <pc:sldMk cId="3160540007" sldId="667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8T09:15:24.518" v="30" actId="1076"/>
        <pc:sldMkLst>
          <pc:docMk/>
          <pc:sldMk cId="4161409751" sldId="669"/>
        </pc:sldMkLst>
        <pc:spChg chg="mod">
          <ac:chgData name="Alexander Deliukov" userId="d5fda0f2-1d08-4016-b7e9-bb882f168707" providerId="ADAL" clId="{FE9DFF45-01DC-45CC-A80A-B50597210401}" dt="2026-01-28T09:15:24.518" v="30" actId="1076"/>
          <ac:spMkLst>
            <pc:docMk/>
            <pc:sldMk cId="4161409751" sldId="669"/>
            <ac:spMk id="4" creationId="{C6FF838B-BFE6-EDA6-76BC-6105074602D6}"/>
          </ac:spMkLst>
        </pc:spChg>
      </pc:sldChg>
      <pc:sldChg chg="modSp mod">
        <pc:chgData name="Alexander Deliukov" userId="d5fda0f2-1d08-4016-b7e9-bb882f168707" providerId="ADAL" clId="{FE9DFF45-01DC-45CC-A80A-B50597210401}" dt="2026-01-28T09:15:29.563" v="31" actId="1076"/>
        <pc:sldMkLst>
          <pc:docMk/>
          <pc:sldMk cId="2510157298" sldId="671"/>
        </pc:sldMkLst>
        <pc:spChg chg="mod">
          <ac:chgData name="Alexander Deliukov" userId="d5fda0f2-1d08-4016-b7e9-bb882f168707" providerId="ADAL" clId="{FE9DFF45-01DC-45CC-A80A-B50597210401}" dt="2026-01-28T09:15:29.563" v="31" actId="1076"/>
          <ac:spMkLst>
            <pc:docMk/>
            <pc:sldMk cId="2510157298" sldId="671"/>
            <ac:spMk id="4" creationId="{18C55726-5E4A-A0F6-F79D-6164468DD29C}"/>
          </ac:spMkLst>
        </pc:spChg>
      </pc:sldChg>
      <pc:sldChg chg="modSp mod">
        <pc:chgData name="Alexander Deliukov" userId="d5fda0f2-1d08-4016-b7e9-bb882f168707" providerId="ADAL" clId="{FE9DFF45-01DC-45CC-A80A-B50597210401}" dt="2026-01-28T09:15:36.711" v="33" actId="1076"/>
        <pc:sldMkLst>
          <pc:docMk/>
          <pc:sldMk cId="1442533396" sldId="673"/>
        </pc:sldMkLst>
        <pc:spChg chg="mod">
          <ac:chgData name="Alexander Deliukov" userId="d5fda0f2-1d08-4016-b7e9-bb882f168707" providerId="ADAL" clId="{FE9DFF45-01DC-45CC-A80A-B50597210401}" dt="2026-01-28T09:15:36.711" v="33" actId="1076"/>
          <ac:spMkLst>
            <pc:docMk/>
            <pc:sldMk cId="1442533396" sldId="673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8T09:15:40.412" v="34" actId="1076"/>
        <pc:sldMkLst>
          <pc:docMk/>
          <pc:sldMk cId="3900238749" sldId="675"/>
        </pc:sldMkLst>
        <pc:spChg chg="mod">
          <ac:chgData name="Alexander Deliukov" userId="d5fda0f2-1d08-4016-b7e9-bb882f168707" providerId="ADAL" clId="{FE9DFF45-01DC-45CC-A80A-B50597210401}" dt="2026-01-28T09:15:40.412" v="34" actId="1076"/>
          <ac:spMkLst>
            <pc:docMk/>
            <pc:sldMk cId="3900238749" sldId="675"/>
            <ac:spMk id="4" creationId="{98F002ED-7076-C12C-76BA-4FEBBC6F2705}"/>
          </ac:spMkLst>
        </pc:spChg>
      </pc:sldChg>
      <pc:sldChg chg="modSp mod">
        <pc:chgData name="Alexander Deliukov" userId="d5fda0f2-1d08-4016-b7e9-bb882f168707" providerId="ADAL" clId="{FE9DFF45-01DC-45CC-A80A-B50597210401}" dt="2026-01-28T09:15:51.713" v="39" actId="1076"/>
        <pc:sldMkLst>
          <pc:docMk/>
          <pc:sldMk cId="3354913082" sldId="676"/>
        </pc:sldMkLst>
        <pc:spChg chg="mod">
          <ac:chgData name="Alexander Deliukov" userId="d5fda0f2-1d08-4016-b7e9-bb882f168707" providerId="ADAL" clId="{FE9DFF45-01DC-45CC-A80A-B50597210401}" dt="2026-01-28T09:15:43.577" v="36" actId="1076"/>
          <ac:spMkLst>
            <pc:docMk/>
            <pc:sldMk cId="3354913082" sldId="676"/>
            <ac:spMk id="19" creationId="{8DC1423C-2E75-48AE-A98F-626668954196}"/>
          </ac:spMkLst>
        </pc:spChg>
        <pc:spChg chg="mod">
          <ac:chgData name="Alexander Deliukov" userId="d5fda0f2-1d08-4016-b7e9-bb882f168707" providerId="ADAL" clId="{FE9DFF45-01DC-45CC-A80A-B50597210401}" dt="2026-01-28T09:15:46.659" v="37" actId="1076"/>
          <ac:spMkLst>
            <pc:docMk/>
            <pc:sldMk cId="3354913082" sldId="676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09:15:51.713" v="39" actId="1076"/>
          <ac:spMkLst>
            <pc:docMk/>
            <pc:sldMk cId="3354913082" sldId="676"/>
            <ac:spMk id="49" creationId="{E8F01505-D47E-4B07-82B8-EC043F5EC813}"/>
          </ac:spMkLst>
        </pc:spChg>
      </pc:sldChg>
      <pc:sldChg chg="modSp mod">
        <pc:chgData name="Alexander Deliukov" userId="d5fda0f2-1d08-4016-b7e9-bb882f168707" providerId="ADAL" clId="{FE9DFF45-01DC-45CC-A80A-B50597210401}" dt="2026-01-28T09:14:32.278" v="18" actId="1076"/>
        <pc:sldMkLst>
          <pc:docMk/>
          <pc:sldMk cId="579631938" sldId="677"/>
        </pc:sldMkLst>
        <pc:spChg chg="mod">
          <ac:chgData name="Alexander Deliukov" userId="d5fda0f2-1d08-4016-b7e9-bb882f168707" providerId="ADAL" clId="{FE9DFF45-01DC-45CC-A80A-B50597210401}" dt="2026-01-28T09:14:32.278" v="18" actId="1076"/>
          <ac:spMkLst>
            <pc:docMk/>
            <pc:sldMk cId="579631938" sldId="677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-efficient-products.ec.europa.eu/ecodesign-and-energy-label/understanding-energy-label_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ch.co.uk/reviews/fridge-freezers/article/how-to-defrost-your-fridge-freezer-axDiH1G0Zd4i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howstuffworks.com/environmental/green-tech/sustainable/smart-power-strip.ht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Vorarlberger_Kraftwerke-Energy_meter_(electro)-smart_meter-02ASD.jpg" TargetMode="External"/><Relationship Id="rId13" Type="http://schemas.openxmlformats.org/officeDocument/2006/relationships/hyperlink" Target="https://creativecommons.org/publicdomain/zero/1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sa/2.0/" TargetMode="External"/><Relationship Id="rId12" Type="http://schemas.openxmlformats.org/officeDocument/2006/relationships/hyperlink" Target="https://www.flickr.com/photos/dennissylvesterhurd/14425711711/in/photolist-nYKxvr-ae584u-rmB7jz-6EV3kZ-r5hbgV-Zc9CcY-XbvGTW-s3ZXqC-2nm2k68-8AN3SK-hcvJv-doMV6t-moh9jW-ftZ4iY-KpcKT-ceme3-2cd59s-douphm-8twuwn-4H3HYX-9MScDZ-XMzjLr-XMyFLK-vzL8iF-8RSYpk-a6526e-fQDqrz-o5g5Y-gHGmt-9zqsMe-9zqsHV-2Gexsp-96bC4t-2pknfb6-9uiLJ8-r7SVqA-9uiLAV-2nyHGon-bBwXK-4EffyG-92R5Du-79YGDx-7EtaN7-z7XgLu-4aFPxi-zng5GS-pfb6jT-zqqYTe-5SpzgV-z84m8H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11" Type="http://schemas.openxmlformats.org/officeDocument/2006/relationships/hyperlink" Target="https://www.flickr.com/photos/codeofthenew/15011000448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www.flickr.com/photos/87547772@N00/539175921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60486986@N05/23388097312/" TargetMode="External"/><Relationship Id="rId9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4" Type="http://schemas.openxmlformats.org/officeDocument/2006/relationships/hyperlink" Target="https://www.flickr.com/photos/jirka_matousek/50749644658/" TargetMode="External"/></Relationships>
</file>

<file path=ppt/notesSlides/_rels/notes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www.flickr.com/photos/151653494@N04/32459482564/in/photolist-Rskki7" TargetMode="External"/><Relationship Id="rId7" Type="http://schemas.openxmlformats.org/officeDocument/2006/relationships/hyperlink" Target="https://www.flickr.com/photos/vizpix/4544572654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sa/4.0/deed.en" TargetMode="External"/><Relationship Id="rId5" Type="http://schemas.openxmlformats.org/officeDocument/2006/relationships/hyperlink" Target="https://commons.wikimedia.org/w/index.php?curid=106631515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flickr.com/photos/dfid/21375818360/in/photolist-yyUE5q-8fsNLX-TodgT1-28zYvnc-2mGzX8W-VY1H1F-7dzWrF-atbVgq-2o1yhrw-2o1yhqQ-286BAUy-Af3ujk-2mGzWYH-2o4Eh8X-2o6bJBg-c19xwG-2887yFi-x7kE7x-2o694Hw-tvptVY-2kRFrfz-uaQve5-MwsBjH-XV7ZC7-SobHar-8fwbVG-MwsBhD-L4tjGf-2887yQg-nWw1KG-c1cead-nqjvL3-dj4quJ-2mPVTn7-2o1wS1v-Lc6pve-2hiCYHV-c1cecy-Jtbgnx-c19xVQ-dj4qfW-2nHDTEu-MfTHPr-nZmA2U-nHSJ3Y-c19xUj-P89Vmy-Xc9uog-dj4pA1-nMf2gx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Envolva-se na Transição Energética Digital: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passos fáceis que pode dar hoje mesmo!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1773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Aumente a eficiência: invista em eletrodomésticos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Ao comprar novos eletrodomésticos (como frigoríficos, máquinas de lavar roupa e máquinas de lavar louça), escolha modelos que sejam energeticamente eficientes.</a:t>
            </a:r>
            <a:endParaRPr lang="en-US" sz="1200" b="1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Os rótulos energéticos da UE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ajudam-no a escolher aparelhos mais eficientes em termos energéticos.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Considere a poupança a longo prazo nas suas contas de energia ao investir em aparelhos mais eficientes.</a:t>
            </a:r>
            <a:endParaRPr lang="en-US" sz="1200" b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193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4. Descongele o seu congelador regularmente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Por que é importante descongelar o congelador regularmente?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043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4. Descongele o seu congelador regularmente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acumulação de gelo no congelador pode resultar num aumento do consumo de energia. Isto porque o congelador tem de trabalhar mais para manter os alimentos frescos.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Descongelar regularmente o seu congelador pode evitar a acumulação de gelo.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Descubra como descongelar um congelador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endParaRPr lang="en-GB" dirty="0"/>
          </a:p>
          <a:p>
            <a:r>
              <a:rPr lang="en-GB" dirty="0"/>
              <a:t>https://www.which.co.uk/reviews/fridge-freezers/article/how-to-defrost-your-fridge-freezer-axDiH1G0Zd4i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896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Desligue os aparelhos eletrónicos que não estiverem a ser utilizados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O que é energia «fantasma»?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9791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Desligue os aparelhos eletrónicos que não estiverem a ser utilizados 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energia «fantasma» ou «em espera» é aquela que os aparelhos consomem quando não estão a ser utilizados.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Pode usar as leituras do seu medidor inteligente para verificar o consumo de energia «invisível».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Considere desligar os aparelhos eletrónicos e eletrodomésticos que não estão a ser utilizados, como carregadores, televisores e aparelhos de cozinha.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Pode considerar a utilização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de extensões inteligentes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para gerir vários dispositivos.</a:t>
            </a:r>
            <a:endParaRPr lang="en-US" sz="1200" dirty="0"/>
          </a:p>
          <a:p>
            <a:endParaRPr lang="en-GB" dirty="0"/>
          </a:p>
          <a:p>
            <a:r>
              <a:rPr lang="en-GB" dirty="0"/>
              <a:t>https://science.howstuffworks.com/environmental/green-tech/sustainable/smart-power-strip.htm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9638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Implemente uma casa inteligente</a:t>
            </a:r>
            <a:endParaRPr lang="en-GB" sz="1050" noProof="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Que tecnologias de casa inteligente podem ajudá-lo a poupar energia e como funcionam?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245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Implemente uma casa inteligente</a:t>
            </a:r>
            <a:endParaRPr lang="en-GB" sz="1050" noProof="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Tomadas, luzes e termostatos inteligentes podem automatizar e ajudar na otimização energética.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Estes dispositivos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são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controlados remotamente através de aplicações para smartphones, permitindo-lhe monitorizar e ajustar o seu consumo de energia em tempo real. 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Pode programar as luzes e os eletrodomésticos para se ligarem e desligarem quando necessário.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Os termóstatos inteligentes podem ser usados para manter o aquecimento e o arrefecimento eficientes.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914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Use termostatos inteligentes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O que é um termostato inteligente e como ele pode ajudar a economizar energia?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622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Use termostatos inteligentes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Os termostatos inteligentes permitem-lhe controlar remotamente a temperatura da sua casa através de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aplicações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 para smartphone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Os termóstatos inteligentes podem aprender os seus hábitos e otimizar o aquecimento e o arrefecimento para poupar energia.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Também pode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definir horários de temperatura para reduzir o aquecimento e o arrefecimento quando estiver a dormir ou fora de casa.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321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Use réguas de energia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Quais são os benefícios das réguas de energia inteligentes e como podem ajudar a reduzir o consumo de energia?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15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A transição energética digital oferece a todos a oportunidade de compreender melhor o seu próprio consumo de energia. Ao compreender o nosso consumo de energia, podemos tomar decisões informadas sobre como poupar energia, sem inconvenientes ou sacrifícios em termos de conforto. Pequenas mudanças também podem significar grandes poupanças!  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Nesta breve apresentação, exploraremos: </a:t>
            </a:r>
          </a:p>
          <a:p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Passos simples que pode seguir para compreender o seu consumo de energia.</a:t>
            </a:r>
          </a:p>
          <a:p>
            <a:pPr marL="457200" indent="-457200" latinLnBrk="0">
              <a:buChar char="•"/>
            </a:pPr>
            <a:r>
              <a:rPr lang="en-GB" sz="1200" dirty="0"/>
              <a:t>Escolhas positivas que pode fazer para reduzir o seu consumo de energia e, potencialmente, poupar dinheiro.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Quer viva numa casa ou num apartamento, seja inquilino, viva numa habitação social ou seja proprietário, esta apresentação tem conselhos úteis para si.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792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Use réguas de energia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As réguas de energia permitem desligar vários dispositivos ao mesmo tempo.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As extensões inteligentes podem cortar automaticamente a energia dos dispositivos que não estão a ser utilizados. Também pode gerir as extensões inteligentes remotamente através de aplicações para smartphone.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As extensões podem reduzir o consumo de energia em modo de espera sem reduzir a conveniência ou o conforto.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537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9. Trabalhar em conjunto: o papel das comunidades energéticas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Como é que a participação numa comunidade energética pode ajudar-te a ti e aos teus vizinhos?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615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9. Trabalhar em conjunto: o papel das comunidades energéticas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As comunidades energéticas investem coletivamente em projetos de energia renovável, partilham recursos e apoiam-se mutuamente na redução do consumo de energia.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Existem milhares de comunidades energéticas em toda a Europa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Junte-se ou forme uma comunidade energética para colaborar com os vizinhos em iniciativas de poupança de energia. 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Ao trabalharem em conjunto, os membros podem beneficiar do conhecimento partilhado, do poder de compra em grande escala e da negociação coletiva para obter melhores tarifas de energia.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https://www.rescoop.eu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737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10. Descubra onde pode obter apoio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Como é que os grupos e organizações locais relacionados com a energia podem ajudá-lo a atingir os seus objetivos de poupança de energia?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92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10. Descubra onde pode obter apoio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Procure grupos, organizações e programas governamentais locais relacionados com energia que ofereçam recursos e apoio para iniciativas de poupança de energia.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Esses grupos podem fornecer informações valiosas, assistência técnica e, às vezes, até incentivos financeiros para ajudá-lo a implementar práticas de eficiência energética.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Consulte bases de dados online, fóruns comunitários e sites do governo local para obter os recursos disponíveis.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3885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a transição energética digital,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Consulte o conjunto de cursos de curta duração da Every1: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Noções básicas sobre energia digital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folheto informativo da Every1 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O que é uma comunidade energética e por que devo aderir?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artigo da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Desmistificando os mitos em torno das tecnologias de energia renovável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Saiba mais sobre os materiais didáticos do projeto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003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dirty="0"/>
              <a:t>Esta apresentação de slides </a:t>
            </a:r>
            <a:r>
              <a:rPr lang="en-GB" i="1" dirty="0"/>
              <a:t>Participe na transição energética digital: 10 passos fáceis que pode dar hoje mesmo!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P1010139_smartphone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stekelbes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BY-NC-ND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home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Loraine e Mark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Compreenda o seu próprio consumo de energia: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8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8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está licenciada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Escolha um contrato de energia: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9"/>
              </a:rPr>
              <a:t>Contas de eletricidade com lâmpada e calculadora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Uswitch.com Images está </a:t>
            </a:r>
            <a:r>
              <a:rPr lang="en-GB" dirty="0">
                <a:solidFill>
                  <a:srgbClr val="242424"/>
                </a:solidFill>
              </a:rPr>
              <a:t>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Esta imagem foi recortada.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Aumente a eficiência: Investir em eletrodomésticos: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Samsung </a:t>
            </a:r>
            <a:r>
              <a:rPr lang="en-GB" dirty="0">
                <a:solidFill>
                  <a:srgbClr val="242424"/>
                </a:solidFill>
              </a:rPr>
              <a:t>por </a:t>
            </a:r>
            <a:r>
              <a:rPr lang="en-GB" dirty="0" err="1">
                <a:solidFill>
                  <a:srgbClr val="242424"/>
                </a:solidFill>
              </a:rPr>
              <a:t>CODE_n </a:t>
            </a:r>
            <a:r>
              <a:rPr lang="en-GB" dirty="0">
                <a:solidFill>
                  <a:srgbClr val="242424"/>
                </a:solidFill>
              </a:rPr>
              <a:t>está licenciado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Desligue os aparelhos eletrónicos que não estiverem a ser utilizados: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Chaleira </a:t>
            </a:r>
            <a:r>
              <a:rPr lang="en-GB" dirty="0">
                <a:solidFill>
                  <a:srgbClr val="242424"/>
                </a:solidFill>
              </a:rPr>
              <a:t>por Denis Sylvester Hurd está licenciada sob </a:t>
            </a:r>
            <a:r>
              <a:rPr lang="en-GB" dirty="0">
                <a:solidFill>
                  <a:srgbClr val="242424"/>
                </a:solidFill>
                <a:hlinkClick r:id="rId13"/>
              </a:rPr>
              <a:t>CC0 1.0</a:t>
            </a:r>
            <a:r>
              <a:rPr lang="en-GB" dirty="0">
                <a:solidFill>
                  <a:srgbClr val="242424"/>
                </a:solidFill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Implemente uma casa inteligente: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Lâmpada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Wi-Fi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 UMAX U-Smart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Jirka Matousek está 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Descongele o seu congelador regularmente: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15"/>
              </a:rPr>
              <a:t>Estalactites no congelador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por Anders Sandberg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C076-5568-11C7-637A-4FC27F0A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78696-0E21-77A1-9189-23747D4FC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F1581-5471-3531-8D5E-1126FB2C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Use termostatos inteligentes: Promovendo comportamentos de economia de energia: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ajuste o termostato </a:t>
            </a:r>
            <a:r>
              <a:rPr lang="en-GB" dirty="0">
                <a:solidFill>
                  <a:srgbClr val="242424"/>
                </a:solidFill>
              </a:rPr>
              <a:t>por CORGI </a:t>
            </a:r>
            <a:r>
              <a:rPr lang="en-GB" dirty="0" err="1">
                <a:solidFill>
                  <a:srgbClr val="242424"/>
                </a:solidFill>
              </a:rPr>
              <a:t>HomePlan </a:t>
            </a:r>
            <a:r>
              <a:rPr lang="en-GB" dirty="0">
                <a:solidFill>
                  <a:srgbClr val="242424"/>
                </a:solidFill>
              </a:rPr>
              <a:t>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Use réguas de energia: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5"/>
              </a:rPr>
              <a:t>Réguas de energia com cabo de extensão.jpg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por Dmitry Makeev está licenciado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6"/>
              </a:rPr>
              <a:t>sob CC BY-SA 4.0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.</a:t>
            </a: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Trabalhe em conjunto: O papel das comunidades energéticas: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Energia limpa no trabalho para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o Dia da Terra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Descubra onde pode obter apoio: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Mecktilda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e Stefano - agentes de vendas da Global Cycle Solutions para sistemas de energia solar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DIFD – Departamento para o Desenvolvimento Internacional do Reino Unido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Esta imagem foi recortada.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D3E98-DD98-53AF-BD13-DD97A5DDE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8444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etapa começa com uma pergunta reflexiva. Reserve um momento para refletir sobre cada pergunta antes de passar para o próximo slide.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Pode trabalhar cada etapa por vez. Alternativamente, pode selecionar uma etapa específica que gostaria de explorar primeiro através do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47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passos simples que pode dar hoje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Compreenda o seu próprio consumo de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Escolha um contrato de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Aumente a eficiência: invista em eletrodomésticos.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Descongele o seu congelador regularmente.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Desligue os aparelhos eletrónicos que não estiverem a ser utilizados.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Implemente uma casa inteligente.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Use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termostatos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 inteligentes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Use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réguas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 de energia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Trabalhe em conjunto: o papel das comunidades energéticas.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 Descubra onde pode obter apoio.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96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Compreenda o seu próprio consumo de energia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5"/>
                </a:solidFill>
              </a:rPr>
              <a:t>Como compreender o seu consumo de energia pode ajudar a poupar energia e reduzir a sua conta de eletricidade?</a:t>
            </a:r>
          </a:p>
          <a:p>
            <a:pPr algn="ctr" latinLnBrk="0"/>
            <a:endParaRPr lang="en-GB" sz="1200" i="1" noProof="0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851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Compreenda o seu próprio consumo de energia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cs typeface="Segoe UI"/>
              </a:rPr>
              <a:t>Um contador inteligente permite que você e o seu fornecedor de energia monitorizem e analisem os seus padrões de consumo de energia em tempo real. </a:t>
            </a:r>
          </a:p>
          <a:p>
            <a:pPr marL="457200" indent="-457200" latinLnBrk="0">
              <a:buFontTx/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Verifique se tem um contador inteligente ou um contador digital (analógico).</a:t>
            </a: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cs typeface="Segoe UI"/>
              </a:rPr>
              <a:t>Se tiver um contador inteligente, pode verificar o seu consumo de energia em diferentes momentos do dia. Isto irá ajudá-lo a identificar os momentos do dia em que consome mais energia. 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Há momentos do dia em que consome mais energia? Procure tendências e oportunidades para </a:t>
            </a:r>
            <a:r>
              <a:rPr lang="en-GB" sz="1200" noProof="0" dirty="0">
                <a:solidFill>
                  <a:srgbClr val="2B2C30"/>
                </a:solidFill>
                <a:cs typeface="Segoe UI"/>
              </a:rPr>
              <a:t>reduzir o consumo. Por exemplo, </a:t>
            </a:r>
            <a:r>
              <a:rPr lang="en-GB" sz="1200" noProof="0" dirty="0">
                <a:solidFill>
                  <a:srgbClr val="2B2C30"/>
                </a:solidFill>
                <a:cs typeface="Segoe UI"/>
                <a:hlinkClick r:id="rId3"/>
              </a:rPr>
              <a:t>desligar os aparelhos quando não estão a ser utilizados — em vez de os deixar em modo de espera </a:t>
            </a:r>
            <a:r>
              <a:rPr lang="en-GB" sz="1200" noProof="0" dirty="0">
                <a:solidFill>
                  <a:srgbClr val="2B2C30"/>
                </a:solidFill>
                <a:cs typeface="Segoe UI"/>
              </a:rPr>
              <a:t>— reduz o consumo de energia.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https://www.smartenergygb.org/smart-living/smart-energy-tips/switching-appliances-off-stand-by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47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Escolha um contrato de energia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Como é que mudar o seu contrato de energia pode ajudar a poupar dinheiro e otimizar o consumo de energia?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4940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Escolha um contrato de energia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Pesquise e compare diferentes contratos de energia que oferecem opções flexíveis e preços dinâmicos. Preços dinâmicos significam que o preço da sua energia varia de acordo com a procura geral.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Considere planos que permitam aproveitar tarifas mais baixas durante os horários de menor consumo ou que ofereçam incentivos para reduzir o consumo durante os horários de pico. </a:t>
            </a:r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Alguns tipos de contratos podem oferecer opções de energia renovável ou recompensas por comportamentos que economizam energia.</a:t>
            </a:r>
            <a:endParaRPr lang="en-US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6300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Aumente a eficiência: invista em eletrodomésticos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5"/>
                </a:solidFill>
              </a:rPr>
              <a:t>Como é que investir em eletrodomésticos pode levar a poupanças a longo prazo nas suas contas de energia?</a:t>
            </a:r>
          </a:p>
          <a:p>
            <a:pPr algn="ctr" latinLnBrk="0"/>
            <a:endParaRPr lang="en-US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5418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5CE6DE-7DB6-4BEA-EFC1-BAAC098033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382FCD-2347-C984-259C-0FEECB5055FF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-efficient-products.ec.europa.eu/ecodesign-and-energy-label/understanding-energy-label_e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ch.co.uk/reviews/fridge-freezers/article/how-to-defrost-your-fridge-freezer-axDiH1G0Zd4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howstuffworks.com/environmental/green-tech/sustainable/smart-power-strip.ht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Vorarlberger_Kraftwerke-Energy_meter_(electro)-smart_meter-02ASD.jpg" TargetMode="External"/><Relationship Id="rId13" Type="http://schemas.openxmlformats.org/officeDocument/2006/relationships/hyperlink" Target="https://creativecommons.org/publicdomain/zero/1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sa/2.0/" TargetMode="External"/><Relationship Id="rId12" Type="http://schemas.openxmlformats.org/officeDocument/2006/relationships/hyperlink" Target="https://www.flickr.com/photos/dennissylvesterhurd/14425711711/in/photolist-nYKxvr-ae584u-rmB7jz-6EV3kZ-r5hbgV-Zc9CcY-XbvGTW-s3ZXqC-2nm2k68-8AN3SK-hcvJv-doMV6t-moh9jW-ftZ4iY-KpcKT-ceme3-2cd59s-douphm-8twuwn-4H3HYX-9MScDZ-XMzjLr-XMyFLK-vzL8iF-8RSYpk-a6526e-fQDqrz-o5g5Y-gHGmt-9zqsMe-9zqsHV-2Gexsp-96bC4t-2pknfb6-9uiLJ8-r7SVqA-9uiLAV-2nyHGon-bBwXK-4EffyG-92R5Du-79YGDx-7EtaN7-z7XgLu-4aFPxi-zng5GS-pfb6jT-zqqYTe-5SpzgV-z84m8H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11" Type="http://schemas.openxmlformats.org/officeDocument/2006/relationships/hyperlink" Target="https://www.flickr.com/photos/codeofthenew/15011000448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www.flickr.com/photos/87547772@N00/539175921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60486986@N05/23388097312/" TargetMode="External"/><Relationship Id="rId9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4" Type="http://schemas.openxmlformats.org/officeDocument/2006/relationships/hyperlink" Target="https://www.flickr.com/photos/jirka_matousek/50749644658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www.flickr.com/photos/151653494@N04/32459482564/in/photolist-Rskki7" TargetMode="External"/><Relationship Id="rId7" Type="http://schemas.openxmlformats.org/officeDocument/2006/relationships/hyperlink" Target="https://www.flickr.com/photos/vizpix/4544572654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en" TargetMode="External"/><Relationship Id="rId5" Type="http://schemas.openxmlformats.org/officeDocument/2006/relationships/hyperlink" Target="https://commons.wikimedia.org/w/index.php?curid=106631515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flickr.com/photos/dfid/21375818360/in/photolist-yyUE5q-8fsNLX-TodgT1-28zYvnc-2mGzX8W-VY1H1F-7dzWrF-atbVgq-2o1yhrw-2o1yhqQ-286BAUy-Af3ujk-2mGzWYH-2o4Eh8X-2o6bJBg-c19xwG-2887yFi-x7kE7x-2o694Hw-tvptVY-2kRFrfz-uaQve5-MwsBjH-XV7ZC7-SobHar-8fwbVG-MwsBhD-L4tjGf-2887yQg-nWw1KG-c1cead-nqjvL3-dj4quJ-2mPVTn7-2o1wS1v-Lc6pve-2hiCYHV-c1cecy-Jtbgnx-c19xVQ-dj4qfW-2nHDTEu-MfTHPr-nZmA2U-nHSJ3Y-c19xUj-P89Vmy-Xc9uog-dj4pA1-nMf2gx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7CD423-36EE-D0A8-45FD-F7D2FBAF8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1954877"/>
            <a:ext cx="4526071" cy="33945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2DE0A9-F37C-2EF1-ACC3-F03C3C6A8D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7995" y="693613"/>
            <a:ext cx="6965582" cy="547077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60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Envolva-se na Transição Energética: </a:t>
            </a:r>
            <a:r>
              <a:rPr lang="pt-PT" sz="6000" kern="1200" noProof="1">
                <a:solidFill>
                  <a:schemeClr val="tx1"/>
                </a:solidFill>
                <a:effectLst/>
              </a:rPr>
              <a:t>10 passos fáceis que pode dar hoje mesmo!</a:t>
            </a:r>
            <a:endParaRPr lang="pt-PT" sz="60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0336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2001C-3374-C331-455C-B0772C2ED4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6418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Aumente a eficiência: invista em eletrodomésticos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67238" y="2393714"/>
            <a:ext cx="6317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Ao comprar novos eletrodomésticos (como frigoríficos, máquinas de lavar roupa e máquinas de lavar louça), escolha modelos que sejam energeticamente eficientes.</a:t>
            </a:r>
            <a:endParaRPr lang="en-US" sz="2400" b="1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Os rótulos energéticos da UE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ajudam-no a escolher aparelhos mais eficientes em termos energéticos.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Considere as poupanças a longo prazo nas suas contas de energia ao investir em aparelhos mais eficientes.</a:t>
            </a:r>
            <a:endParaRPr lang="en-US" sz="2400" b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305BAD-95D5-66C6-8821-6DF7E30A1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3" y="2188878"/>
            <a:ext cx="4868814" cy="439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7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477C-AAD7-33A1-849A-56CFC2C285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84845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Descongele o seu congelador regularmente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079325" y="3263226"/>
            <a:ext cx="10033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Por que é importante descongelar o congelador regularmente?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466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71436C-D8D6-71F9-2005-F28335AA19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Descongele o seu congelador regularmente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586608" y="2968668"/>
            <a:ext cx="60751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 acumulação de gelo no seu congelador pode resultar num aumento do consumo de energia. Isto acontece porque o seu congelador está a trabalhar mais para manter os alimentos frescos.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Descongelar regularmente o congelador pode evitar a acumulação de gelo.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Descubra como descongelar um congelador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0FEF6D-8487-406A-19D2-5A7C019E3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30" y="3272166"/>
            <a:ext cx="5246643" cy="197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6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D82BC-0743-05BB-1A6A-DF5BB929A3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5. Desligue os aparelhos eletrónicos que não estiverem a ser utilizados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814193" y="3227801"/>
            <a:ext cx="10797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 que é energia «fantasma»? </a:t>
            </a:r>
          </a:p>
        </p:txBody>
      </p:sp>
    </p:spTree>
    <p:extLst>
      <p:ext uri="{BB962C8B-B14F-4D97-AF65-F5344CB8AC3E}">
        <p14:creationId xmlns:p14="http://schemas.microsoft.com/office/powerpoint/2010/main" val="807927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DD8-CB38-0AEE-BEE0-6FB08602A9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252" y="77007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5. Desligue os aparelhos eletrónicos que não estão a ser utilizados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176372" y="2463615"/>
            <a:ext cx="76759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 energia «fantasma» ou energia «em espera» é aquela que os aparelhos consomem quando não estão a ser utilizados.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Pode usar as leituras do seu medidor inteligente para verificar o consumo de energia "invisível".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Considere desligar os aparelhos eletrónicos e eletrodomésticos que não estão a ser utilizados, como carregadores, televisores e aparelhos de cozinha.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Pode considerar a utilização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de extensões inteligentes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para gerir vários dispositivos.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2CD309-D920-BF91-A61A-D2AE629DF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2" y="2219716"/>
            <a:ext cx="3174135" cy="427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9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A153C-356E-4C67-30E7-EC80DE9A22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1916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Implementar uma casa inteligente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521916" y="2898244"/>
            <a:ext cx="11148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Que tecnologias domésticas inteligentes podem ajudá-lo a poupar energia e como funcionam?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6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92C0E8-044C-54EA-9DA3-11294AE332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Implemente uma casa inteligente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661764" y="2383023"/>
            <a:ext cx="61527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Tomadas, luzes e termostatos inteligentes podem automatizar e apoiar a otimização energética.</a:t>
            </a:r>
            <a:endParaRPr lang="en-GB" sz="20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Estes dispositivos </a:t>
            </a: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são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controlados remotamente através de aplicações para smartphones, permitindo-lhe monitorizar e ajustar o seu consumo de energia em tempo real. </a:t>
            </a:r>
            <a:endParaRPr lang="en-GB" sz="20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Pode programar luzes e eletrodomésticos para se ligarem e desligarem quando necessário.</a:t>
            </a: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Os termóstatos inteligentes podem ser usados para manter o aquecimento e o arrefecimento eficientes.</a:t>
            </a:r>
            <a:endParaRPr lang="en-GB" sz="2000" noProof="0" dirty="0">
              <a:solidFill>
                <a:srgbClr val="242424"/>
              </a:solidFill>
              <a:ea typeface="Public Sans"/>
              <a:cs typeface="Segoe U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A943D0-DCC0-7212-ABAE-8566648C0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0" y="2490228"/>
            <a:ext cx="5252581" cy="39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88A-4827-E78F-6E46-7015F147C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5EEBFB-F30D-3E76-627E-620DBF4964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570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Utilizar termóstatos inteligentes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B2072-28EA-1A3F-E8BA-84B26C31EC0A}"/>
              </a:ext>
            </a:extLst>
          </p:cNvPr>
          <p:cNvSpPr txBox="1"/>
          <p:nvPr/>
        </p:nvSpPr>
        <p:spPr>
          <a:xfrm>
            <a:off x="691019" y="3286516"/>
            <a:ext cx="108099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 que é um termóstato inteligente e como pode ajudar a poupar energia?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14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DC49-6DA9-659C-DAE8-BA0B96A6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E236C3-86D3-8196-6B48-9C8BB411CF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0188" y="77007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Use termostatos inteligentes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F838B-BFE6-EDA6-76BC-6105074602D6}"/>
              </a:ext>
            </a:extLst>
          </p:cNvPr>
          <p:cNvSpPr txBox="1"/>
          <p:nvPr/>
        </p:nvSpPr>
        <p:spPr>
          <a:xfrm>
            <a:off x="4947782" y="2730674"/>
            <a:ext cx="67264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Os termóstatos inteligentes permitem-lhe controlar remotamente a temperatura da sua casa através de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aplicações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 para smartphone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Os termóstatos inteligentes podem aprender os seus hábitos e otimizar o aquecimento e o arrefecimento para poupar energia.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Também pode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definir horários de temperatura para reduzir o aquecimento e o arrefecimento quando estiver a dormir ou ausente.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FFB9B3-808A-DD03-7867-D4662A50D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7" y="2730674"/>
            <a:ext cx="4815245" cy="320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0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6D807-DAB9-1AB0-3541-504CB006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C3AB92-2D4E-842C-F549-47A00A128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Use réguas de energia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772-2864-A659-EF4C-1D84F481CA30}"/>
              </a:ext>
            </a:extLst>
          </p:cNvPr>
          <p:cNvSpPr txBox="1"/>
          <p:nvPr/>
        </p:nvSpPr>
        <p:spPr>
          <a:xfrm>
            <a:off x="563671" y="2906038"/>
            <a:ext cx="110855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Quais são os benefícios das réguas de energia inteligentes e como podem ajudar a reduzir o consumo de energia?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01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73FC5A-BE47-10F2-248A-2CDC9EB65C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69112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249116" y="243512"/>
            <a:ext cx="7678453" cy="5324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/>
              <a:t>A transição energética digital oferece a todos a oportunidade de compreender melhor o seu próprio consumo de energia. Ao compreender o nosso consumo de energia, podemos tomar decisões informadas sobre como poupar energia, sem inconvenientes ou sacrifícios em termos de conforto. Pequenas mudanças também podem significar grandes poupanças!  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Nesta breve apresentação, exploraremos: </a:t>
            </a:r>
          </a:p>
          <a:p>
            <a:endParaRPr lang="en-GB" sz="2000" dirty="0"/>
          </a:p>
          <a:p>
            <a:pPr marL="457200" indent="-457200" latinLnBrk="0">
              <a:buChar char="•"/>
            </a:pPr>
            <a:r>
              <a:rPr lang="en-GB" sz="2000" dirty="0"/>
              <a:t>Passos simples que pode seguir para compreender o seu consumo de energia.</a:t>
            </a:r>
          </a:p>
          <a:p>
            <a:pPr marL="457200" indent="-457200" latinLnBrk="0">
              <a:buChar char="•"/>
            </a:pPr>
            <a:r>
              <a:rPr lang="en-GB" sz="2000" dirty="0"/>
              <a:t>Escolhas positivas que pode fazer para reduzir o seu consumo de energia e, potencialmente, poupar dinheiro.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Quer viva numa casa ou num apartamento, seja inquilino, viva numa habitação social ou seja proprietário, esta apresentação tem conselhos úteis para si.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392AF9-1687-9CED-BE66-94B674F95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689"/>
            <a:ext cx="4029245" cy="30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1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2EE8-091B-0FE0-B4BE-A7D17AA5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11A378-DA55-6A4F-BA41-E2B34762FB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2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Use réguas de energia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55726-5E4A-A0F6-F79D-6164468DD29C}"/>
              </a:ext>
            </a:extLst>
          </p:cNvPr>
          <p:cNvSpPr txBox="1"/>
          <p:nvPr/>
        </p:nvSpPr>
        <p:spPr>
          <a:xfrm>
            <a:off x="5585594" y="2328400"/>
            <a:ext cx="6132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As réguas de energia permitem desligar vários dispositivos ao mesmo tempo.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As extensões inteligentes podem cortar automaticamente a energia dos dispositivos que não estão a ser utilizados. Também pode gerir as extensões inteligentes remotamente através de aplicações para smartphone.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As réguas de energia podem reduzir o consumo de energia em modo de espera sem reduzir a conveniência ou o conforto. </a:t>
            </a:r>
          </a:p>
          <a:p>
            <a:pPr marL="457200" indent="-457200" latinLnBrk="0">
              <a:buChar char="•"/>
            </a:pPr>
            <a:endParaRPr lang="en-US" sz="2400" dirty="0">
              <a:solidFill>
                <a:srgbClr val="2B2C30"/>
              </a:solidFill>
              <a:ea typeface="Public Sans"/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785334-AAEB-F3E5-3E51-01273EE5F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457681"/>
            <a:ext cx="4921028" cy="396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5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EAC63-C46E-AFD3-8AD2-ABA511DAD7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Trabalhar em conjunto: o papel das comunidades energéticas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377483" y="2718148"/>
            <a:ext cx="11196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é que participar numa comunidade energética pode ajudar-te a ti e aos teus vizinhos?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09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02933-3F28-4A46-6511-A3E9C79C2F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8369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Trabalhar em conjunto: o papel das comunidades energéticas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561556" y="2272786"/>
            <a:ext cx="651600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As comunidades energéticas investem coletivamente em projetos de energia renovável, partilham recursos e apoiam-se mutuamente na redução do consumo de energia.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Existem milhares de comunidades energéticas em toda a Europa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Junte-se ou forme uma comunidade energética para colaborar com os vizinhos em iniciativas de poupança de energia. 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Ao trabalharem em conjunto, os membros podem beneficiar do conhecimento partilhado, do poder de compra em grande escala e da negociação coletiva para obter melhores tarifas energéticas.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DF4FF-C69C-8F4F-9CED-2B1D31984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5" y="2617940"/>
            <a:ext cx="5343742" cy="3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3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82FF-2403-0C51-C25B-F24163585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1C5FC-B098-3578-4C68-C439D3941A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4" y="822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10. Descubra onde pode obter apoio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836-0C4E-2B70-2559-800920D4B8CB}"/>
              </a:ext>
            </a:extLst>
          </p:cNvPr>
          <p:cNvSpPr txBox="1"/>
          <p:nvPr/>
        </p:nvSpPr>
        <p:spPr>
          <a:xfrm>
            <a:off x="377482" y="2693096"/>
            <a:ext cx="112591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é que os grupos e organizações locais relacionados com a energia podem ajudá-lo a atingir os seus objetivos de poupança de energia?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86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8F51B-8541-BED7-1085-2608B37A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022DF-46A0-CD2B-47B4-326D7D001C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5073" y="69169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10. Descubra onde pode obter apoio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02ED-7076-C12C-76BA-4FEBBC6F2705}"/>
              </a:ext>
            </a:extLst>
          </p:cNvPr>
          <p:cNvSpPr txBox="1"/>
          <p:nvPr/>
        </p:nvSpPr>
        <p:spPr>
          <a:xfrm>
            <a:off x="4415206" y="2349757"/>
            <a:ext cx="73151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Procure grupos, organizações e programas governamentais locais relacionados com a energia que ofereçam recursos e apoio para iniciativas de poupança de energia.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Esses grupos podem fornecer informações valiosas, assistência técnica e, às vezes, até incentivos financeiros para ajudá-lo a implementar práticas de eficiência energética.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Consulte bases de dados online, fóruns comunitários e sites do governo local para obter recursos disponíveis.</a:t>
            </a:r>
            <a:endParaRPr lang="en-GB" sz="2400" noProof="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E6F499-8F9F-EE20-76AB-3EBE93D6F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73" y="2349757"/>
            <a:ext cx="3253109" cy="427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B3AB17-8875-D3B2-DE3D-43F70B7661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8037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passos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a transição energética digital,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49909" y="3244411"/>
            <a:ext cx="217549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Consulte o conjunto de cursos de curta duração da Every1: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Noções básicas sobre energia digital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6" y="3518824"/>
            <a:ext cx="2364667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Leia o folheto informativo da Every1 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O que é uma comunidade energética e por que devo aderir?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19839" y="3291576"/>
            <a:ext cx="2503176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Leia o artigo da Energy Monitor intitulado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«Desmistificando os mitos em torno das tecnologias de energia renovável</a:t>
            </a:r>
            <a:r>
              <a:rPr lang="en-US" altLang="ko-KR" sz="2200" i="1" dirty="0">
                <a:solidFill>
                  <a:srgbClr val="373737"/>
                </a:solidFill>
              </a:rPr>
              <a:t>».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6"/>
              </a:rPr>
              <a:t>Saiba mais sobre os materiais didáticos do projeto Every1.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13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2128D5-002D-4FE4-6C5F-2491E28731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91376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 1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675" y="58135"/>
            <a:ext cx="7628351" cy="70173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apresentação de slides “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Envolva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-se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na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Transição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Energética: </a:t>
            </a:r>
            <a:r>
              <a:rPr lang="en-US" dirty="0"/>
              <a:t>10 </a:t>
            </a:r>
            <a:r>
              <a:rPr lang="en-US" dirty="0" err="1"/>
              <a:t>passos</a:t>
            </a:r>
            <a:r>
              <a:rPr lang="en-US" dirty="0"/>
              <a:t> </a:t>
            </a:r>
            <a:r>
              <a:rPr lang="en-US" dirty="0" err="1"/>
              <a:t>fáceis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hoje</a:t>
            </a:r>
            <a:r>
              <a:rPr lang="en-US" dirty="0"/>
              <a:t> </a:t>
            </a:r>
            <a:r>
              <a:rPr lang="en-US" dirty="0" err="1"/>
              <a:t>mesmo</a:t>
            </a:r>
            <a:r>
              <a:rPr lang="en-US" dirty="0"/>
              <a:t>!”</a:t>
            </a:r>
            <a:r>
              <a:rPr lang="en-GB" i="1" dirty="0"/>
              <a:t>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P1010139_smartphone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stekelbes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BY-NC-ND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home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Loraine e Mark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Compreenda o seu próprio consumo de energia: </a:t>
            </a:r>
            <a:r>
              <a:rPr lang="en-GB" b="0" i="0" dirty="0">
                <a:solidFill>
                  <a:srgbClr val="242424"/>
                </a:solidFill>
                <a:effectLst/>
                <a:hlinkClick r:id="rId8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está licenciada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Escolha um contrato de energia: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9"/>
              </a:rPr>
              <a:t>Contas de eletricidade com lâmpada e calculadora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está </a:t>
            </a:r>
            <a:r>
              <a:rPr lang="en-GB" dirty="0">
                <a:solidFill>
                  <a:srgbClr val="242424"/>
                </a:solidFill>
              </a:rPr>
              <a:t>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Esta imagem foi recortada.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Aumente a eficiência: Investir em eletrodomésticos: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Samsung </a:t>
            </a:r>
            <a:r>
              <a:rPr lang="en-GB" dirty="0">
                <a:solidFill>
                  <a:srgbClr val="242424"/>
                </a:solidFill>
              </a:rPr>
              <a:t>por </a:t>
            </a:r>
            <a:r>
              <a:rPr lang="en-GB" dirty="0" err="1">
                <a:solidFill>
                  <a:srgbClr val="242424"/>
                </a:solidFill>
              </a:rPr>
              <a:t>CODE_n </a:t>
            </a:r>
            <a:r>
              <a:rPr lang="en-GB" dirty="0">
                <a:solidFill>
                  <a:srgbClr val="242424"/>
                </a:solidFill>
              </a:rPr>
              <a:t>está licenciado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Desligue os aparelhos eletrónicos que não estiverem a ser utilizados: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Chaleira </a:t>
            </a:r>
            <a:r>
              <a:rPr lang="en-GB" dirty="0">
                <a:solidFill>
                  <a:srgbClr val="242424"/>
                </a:solidFill>
              </a:rPr>
              <a:t>por Denis Sylvester Hurd está licenciada sob </a:t>
            </a:r>
            <a:r>
              <a:rPr lang="en-GB" dirty="0">
                <a:solidFill>
                  <a:srgbClr val="242424"/>
                </a:solidFill>
                <a:hlinkClick r:id="rId13"/>
              </a:rPr>
              <a:t>CC0 1.0</a:t>
            </a:r>
            <a:r>
              <a:rPr lang="en-GB" dirty="0">
                <a:solidFill>
                  <a:srgbClr val="242424"/>
                </a:solidFill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Implemente uma casa inteligente: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Lâmpada Wi-Fi UMAX U-Smart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Jirka Matousek está 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Descongele o seu congelador regularmente: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15"/>
              </a:rPr>
              <a:t>Estalactites no congelador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por Anders Sandberg está </a:t>
            </a:r>
            <a:r>
              <a:rPr lang="en-GB" dirty="0">
                <a:solidFill>
                  <a:srgbClr val="242424"/>
                </a:solidFill>
              </a:rPr>
              <a:t>licenciada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579631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3706-38C2-DA73-1F48-3591D208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24405C-1E82-C28A-BB3C-97DE3D44DA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1" y="87457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 2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BA671B-4366-A68A-28DD-76DB95051182}"/>
              </a:ext>
            </a:extLst>
          </p:cNvPr>
          <p:cNvSpPr txBox="1"/>
          <p:nvPr/>
        </p:nvSpPr>
        <p:spPr>
          <a:xfrm>
            <a:off x="4258848" y="458700"/>
            <a:ext cx="7628351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Use termostatos inteligentes: Promovendo comportamentos de economia de energia: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ajuste o termostato </a:t>
            </a:r>
            <a:r>
              <a:rPr lang="en-GB" dirty="0">
                <a:solidFill>
                  <a:srgbClr val="242424"/>
                </a:solidFill>
              </a:rPr>
              <a:t>por CORGI </a:t>
            </a:r>
            <a:r>
              <a:rPr lang="en-GB" dirty="0" err="1">
                <a:solidFill>
                  <a:srgbClr val="242424"/>
                </a:solidFill>
              </a:rPr>
              <a:t>HomePlan </a:t>
            </a:r>
            <a:r>
              <a:rPr lang="en-GB" dirty="0">
                <a:solidFill>
                  <a:srgbClr val="242424"/>
                </a:solidFill>
              </a:rPr>
              <a:t>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Use réguas de energia: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5"/>
              </a:rPr>
              <a:t>Réguas de energia com cabo de extensão.jpg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por Dmitry Makeev está licenciado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6"/>
              </a:rPr>
              <a:t>sob CC BY-SA 4.0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.</a:t>
            </a: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Trabalhe em conjunto: O papel das comunidades energéticas: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Energia limpa no trabalho para o Dia da Terra!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Descubra onde pode obter apoio: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Mecktilda e Stefano - agentes de vendas da Global Cycle Solutions para sistemas de energia solar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DIFD – Departamento para o Desenvolvimento Internacional do Reino Unido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Esta imagem foi recortada.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247235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65A24-158F-333C-F8AC-4929D63A1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59728" y="2977697"/>
            <a:ext cx="396131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6000" b="0" kern="1200" noProof="1">
                <a:solidFill>
                  <a:schemeClr val="bg1"/>
                </a:solidFill>
                <a:effectLst/>
              </a:rPr>
              <a:t>Obrigado!</a:t>
            </a:r>
            <a:endParaRPr lang="pt-PT" sz="6000" noProof="1">
              <a:solidFill>
                <a:schemeClr val="bg1"/>
              </a:solidFill>
              <a:effectLst/>
            </a:endParaRPr>
          </a:p>
          <a:p>
            <a:endParaRPr lang="pt-PT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241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142B5F-9C88-7421-8D82-C9889D0BEA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69112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Esta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apresentação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11072" y="2197893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etapa começa com uma pergunta reflexiva. Reserve um momento para refletir sobre cada pergunta antes de passar para o próximo slide.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Pode trabalhar cada etapa por vez. Alternativamente, pode selecionar uma etapa específica que gostaria de explorar primeiro através do menu. </a:t>
            </a:r>
            <a:endParaRPr lang="en-GB" sz="24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CB2999-080F-8ABF-1BEF-700A8461B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689"/>
            <a:ext cx="4029245" cy="30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C27791-A2C9-75C8-3B91-943DC1C28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1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passos fáceis que pode dar hoje mesmo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Compreenda o seu próprio consumo de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Escolha um contrato de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Aumente a eficiência: invista em eletrodomésticos.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Descongele o seu congelador regularmente.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Desligue os aparelhos eletrónicos que não estiverem a ser utilizados.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Implemente uma casa inteligente.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Use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termostatos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inteligentes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Use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réguas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de energia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.</a:t>
            </a: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Trabalhe em conjunto: o papel das comunidades energéticas.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 Descubra onde pode obter apoio.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17177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82A1E-C13D-D5FE-F008-35AF50F921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Compreenda o seu próprio consumo de energia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377482" y="3303740"/>
            <a:ext cx="11437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5"/>
                </a:solidFill>
              </a:rPr>
              <a:t>Como compreender o seu consumo de energia pode ajudar a poupar energia e reduzir a sua conta de eletricidade?</a:t>
            </a:r>
          </a:p>
          <a:p>
            <a:pPr algn="ctr" latinLnBrk="0"/>
            <a:endParaRPr lang="en-GB" sz="4800" i="1" noProof="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2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33E00E-A43A-8486-4825-3F0C2F8306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Compreenda o seu próprio consumo de energia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908121" y="2504087"/>
            <a:ext cx="79063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0" dirty="0">
                <a:solidFill>
                  <a:srgbClr val="2B2C30"/>
                </a:solidFill>
                <a:cs typeface="Segoe UI"/>
              </a:rPr>
              <a:t>Um medidor inteligente permite que você e o seu fornecedor de energia monitorem e analisem os seus padrões de consumo de energia em tempo real. </a:t>
            </a: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Verifique se tem um contador inteligente ou um contador digital (analógico).</a:t>
            </a:r>
          </a:p>
          <a:p>
            <a:pPr marL="457200" indent="-457200" latinLnBrk="0">
              <a:buFontTx/>
              <a:buChar char="•"/>
            </a:pPr>
            <a:r>
              <a:rPr lang="en-GB" sz="2000" noProof="0" dirty="0">
                <a:solidFill>
                  <a:srgbClr val="2B2C30"/>
                </a:solidFill>
                <a:cs typeface="Segoe UI"/>
              </a:rPr>
              <a:t>Se tiver um contador inteligente, pode verificar o seu consumo de energia em diferentes momentos do dia. Isto irá ajudá-lo a identificar os momentos do dia em que consome mais energia. </a:t>
            </a:r>
          </a:p>
          <a:p>
            <a:pPr marL="457200" indent="-457200" latinLnBrk="0"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Há momentos do dia em que consome mais energia? Procure tendências e oportunidades para </a:t>
            </a:r>
            <a:r>
              <a:rPr lang="en-GB" sz="2000" noProof="0" dirty="0">
                <a:solidFill>
                  <a:srgbClr val="2B2C30"/>
                </a:solidFill>
                <a:cs typeface="Segoe UI"/>
              </a:rPr>
              <a:t>reduzir o consumo. Por exemplo, </a:t>
            </a:r>
            <a:r>
              <a:rPr lang="en-GB" sz="2000" noProof="0" dirty="0">
                <a:solidFill>
                  <a:srgbClr val="2B2C30"/>
                </a:solidFill>
                <a:cs typeface="Segoe UI"/>
                <a:hlinkClick r:id="rId3"/>
              </a:rPr>
              <a:t>desligar os aparelhos quando não estão a ser utilizados - em vez de os deixar em modo de espera </a:t>
            </a:r>
            <a:r>
              <a:rPr lang="en-GB" sz="2000" noProof="0" dirty="0">
                <a:solidFill>
                  <a:srgbClr val="2B2C30"/>
                </a:solidFill>
                <a:cs typeface="Segoe UI"/>
              </a:rPr>
              <a:t>- reduz o consumo de energia.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414CB-E4FB-3249-B22D-6AE5311A8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5" y="2119407"/>
            <a:ext cx="2803801" cy="45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ACF01-3D52-65FA-226E-49F21BB2F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5" y="71782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Escolher um contrato de energia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53231" y="2768252"/>
            <a:ext cx="11085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mudar o seu contrato de energia pode ajudar a poupar dinheiro e otimizar o consumo de energia?</a:t>
            </a:r>
          </a:p>
        </p:txBody>
      </p:sp>
    </p:spTree>
    <p:extLst>
      <p:ext uri="{BB962C8B-B14F-4D97-AF65-F5344CB8AC3E}">
        <p14:creationId xmlns:p14="http://schemas.microsoft.com/office/powerpoint/2010/main" val="108325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F1249-E2F2-0249-3260-7E3CB78ADD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76" y="76466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Escolha um contrato de energia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433856" y="2264408"/>
            <a:ext cx="74058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Pesquise e compare diferentes contratos de energia que oferecem opções flexíveis e preços dinâmicos. Preços dinâmicos significam que o preço da sua energia varia de acordo com a procura geral.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Considere planos que permitam aproveitar tarifas mais baixas durante os horários de menor consumo ou que ofereçam incentivos para reduzir o consumo durante os horários de pico. </a:t>
            </a:r>
            <a:endParaRPr lang="en-US" sz="2400" dirty="0"/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Alguns tipos de contratos podem oferecer opções de energia renovável ou recompensas por comportamentos que economizam energia.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3F9013-B925-266E-9CF5-488DE299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6" y="2090230"/>
            <a:ext cx="3249588" cy="4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6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4DB7F-AD8A-51A4-5BD2-1A8B57D972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8" y="80926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Aumentar a eficiência: investir em eletrodomésticos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42900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Como investir em eletrodomésticos pode levar a uma poupança a longo prazo nas suas contas de energia?</a:t>
            </a:r>
          </a:p>
          <a:p>
            <a:pPr algn="ctr" latinLnBrk="0"/>
            <a:endParaRPr lang="en-US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38207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9D22405-4A93-4198-9344-40413FDF9A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3616</Words>
  <Application>Microsoft Macintosh PowerPoint</Application>
  <PresentationFormat>Widescreen</PresentationFormat>
  <Paragraphs>264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Calibri</vt:lpstr>
      <vt:lpstr>Public Sans</vt:lpstr>
      <vt:lpstr>Segoe UI</vt:lpstr>
      <vt:lpstr>Every1 slide master</vt:lpstr>
      <vt:lpstr>Envolva-se na Transição Energética: 10 passos fáceis que pode dar hoje mesmo!</vt:lpstr>
      <vt:lpstr>Introdução </vt:lpstr>
      <vt:lpstr>Esta apresentação </vt:lpstr>
      <vt:lpstr>10 passos fáceis que pode dar hoje mesmo  </vt:lpstr>
      <vt:lpstr>1. Compreenda o seu próprio consumo de energia - Introdução </vt:lpstr>
      <vt:lpstr>1. Compreenda o seu próprio consumo de energia </vt:lpstr>
      <vt:lpstr>2. Escolher um contrato de energia - Introdução </vt:lpstr>
      <vt:lpstr>2. Escolha um contrato de energia  </vt:lpstr>
      <vt:lpstr>3. Aumentar a eficiência: investir em eletrodomésticos - Introdução </vt:lpstr>
      <vt:lpstr>3. Aumente a eficiência: invista em eletrodomésticos </vt:lpstr>
      <vt:lpstr>4. Descongele o seu congelador regularmente - Introdução </vt:lpstr>
      <vt:lpstr>4. Descongele o seu congelador regularmente </vt:lpstr>
      <vt:lpstr>5. Desligue os aparelhos eletrónicos que não estiverem a ser utilizados - Introdução </vt:lpstr>
      <vt:lpstr>5. Desligue os aparelhos eletrónicos que não estão a ser utilizados  </vt:lpstr>
      <vt:lpstr>6. Implementar uma casa inteligente - Introdução </vt:lpstr>
      <vt:lpstr>6. Implemente uma casa inteligente </vt:lpstr>
      <vt:lpstr>7. Utilizar termóstatos inteligentes - Introdução </vt:lpstr>
      <vt:lpstr>7. Use termostatos inteligentes </vt:lpstr>
      <vt:lpstr>8. Use réguas de energia - Introdução </vt:lpstr>
      <vt:lpstr>8. Use réguas de energia  </vt:lpstr>
      <vt:lpstr>9. Trabalhar em conjunto: o papel das comunidades energéticas - Introdução </vt:lpstr>
      <vt:lpstr>9. Trabalhar em conjunto: o papel das comunidades energéticas  </vt:lpstr>
      <vt:lpstr>10. Descubra onde pode obter apoio - Introdução </vt:lpstr>
      <vt:lpstr>10. Descubra onde pode obter apoio  </vt:lpstr>
      <vt:lpstr>Próximos passos </vt:lpstr>
      <vt:lpstr>Agradecimentos 1 </vt:lpstr>
      <vt:lpstr>Agradecimentos 2 </vt:lpstr>
      <vt:lpstr>Obrigado!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2026-03-15T14:36:37Z</dcterms:modified>
  <cp:category/>
</cp:coreProperties>
</file>