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3"/>
  </p:notesMasterIdLst>
  <p:handoutMasterIdLst>
    <p:handoutMasterId r:id="rId34"/>
  </p:handoutMasterIdLst>
  <p:sldIdLst>
    <p:sldId id="652" r:id="rId5"/>
    <p:sldId id="653" r:id="rId6"/>
    <p:sldId id="654" r:id="rId7"/>
    <p:sldId id="655" r:id="rId8"/>
    <p:sldId id="656" r:id="rId9"/>
    <p:sldId id="657" r:id="rId10"/>
    <p:sldId id="658" r:id="rId11"/>
    <p:sldId id="659" r:id="rId12"/>
    <p:sldId id="660" r:id="rId13"/>
    <p:sldId id="661" r:id="rId14"/>
    <p:sldId id="662" r:id="rId15"/>
    <p:sldId id="663" r:id="rId16"/>
    <p:sldId id="664" r:id="rId17"/>
    <p:sldId id="665" r:id="rId18"/>
    <p:sldId id="666" r:id="rId19"/>
    <p:sldId id="667" r:id="rId20"/>
    <p:sldId id="668" r:id="rId21"/>
    <p:sldId id="669" r:id="rId22"/>
    <p:sldId id="670" r:id="rId23"/>
    <p:sldId id="671" r:id="rId24"/>
    <p:sldId id="672" r:id="rId25"/>
    <p:sldId id="673" r:id="rId26"/>
    <p:sldId id="674" r:id="rId27"/>
    <p:sldId id="675" r:id="rId28"/>
    <p:sldId id="676" r:id="rId29"/>
    <p:sldId id="677" r:id="rId30"/>
    <p:sldId id="678" r:id="rId31"/>
    <p:sldId id="679"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6F44FC-1B8A-4229-2EE6-6F21ADEBEF48}" v="4" dt="2026-02-09T13:49:40.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692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7T15:40:33.830" v="61" actId="1076"/>
      <pc:docMkLst>
        <pc:docMk/>
      </pc:docMkLst>
      <pc:sldChg chg="modSp mod">
        <pc:chgData name="Alexander Deliukov" userId="d5fda0f2-1d08-4016-b7e9-bb882f168707" providerId="ADAL" clId="{FE9DFF45-01DC-45CC-A80A-B50597210401}" dt="2026-01-27T15:37:31.801" v="16" actId="20577"/>
        <pc:sldMkLst>
          <pc:docMk/>
          <pc:sldMk cId="2340336029" sldId="652"/>
        </pc:sldMkLst>
        <pc:spChg chg="mod">
          <ac:chgData name="Alexander Deliukov" userId="d5fda0f2-1d08-4016-b7e9-bb882f168707" providerId="ADAL" clId="{FE9DFF45-01DC-45CC-A80A-B50597210401}" dt="2026-01-27T15:37:31.801" v="16" actId="20577"/>
          <ac:spMkLst>
            <pc:docMk/>
            <pc:sldMk cId="2340336029" sldId="652"/>
            <ac:spMk id="2" creationId="{8D2DE0A9-F37C-2EF1-ACC3-F03C3C6A8D71}"/>
          </ac:spMkLst>
        </pc:spChg>
      </pc:sldChg>
      <pc:sldChg chg="modSp mod">
        <pc:chgData name="Alexander Deliukov" userId="d5fda0f2-1d08-4016-b7e9-bb882f168707" providerId="ADAL" clId="{FE9DFF45-01DC-45CC-A80A-B50597210401}" dt="2026-01-27T15:39:22.048" v="31" actId="1076"/>
        <pc:sldMkLst>
          <pc:docMk/>
          <pc:sldMk cId="3952518507" sldId="653"/>
        </pc:sldMkLst>
        <pc:spChg chg="mod">
          <ac:chgData name="Alexander Deliukov" userId="d5fda0f2-1d08-4016-b7e9-bb882f168707" providerId="ADAL" clId="{FE9DFF45-01DC-45CC-A80A-B50597210401}" dt="2026-01-27T15:39:22.048" v="31" actId="1076"/>
          <ac:spMkLst>
            <pc:docMk/>
            <pc:sldMk cId="3952518507" sldId="653"/>
            <ac:spMk id="2" creationId="{0FE65402-2D24-4C0B-3A9B-70B199ADCEA8}"/>
          </ac:spMkLst>
        </pc:spChg>
      </pc:sldChg>
      <pc:sldChg chg="modSp mod">
        <pc:chgData name="Alexander Deliukov" userId="d5fda0f2-1d08-4016-b7e9-bb882f168707" providerId="ADAL" clId="{FE9DFF45-01DC-45CC-A80A-B50597210401}" dt="2026-01-27T15:39:29.251" v="33" actId="1076"/>
        <pc:sldMkLst>
          <pc:docMk/>
          <pc:sldMk cId="2542077266" sldId="657"/>
        </pc:sldMkLst>
        <pc:spChg chg="mod">
          <ac:chgData name="Alexander Deliukov" userId="d5fda0f2-1d08-4016-b7e9-bb882f168707" providerId="ADAL" clId="{FE9DFF45-01DC-45CC-A80A-B50597210401}" dt="2026-01-27T15:39:29.251" v="33" actId="1076"/>
          <ac:spMkLst>
            <pc:docMk/>
            <pc:sldMk cId="2542077266" sldId="657"/>
            <ac:spMk id="4" creationId="{CB33C395-3CC3-4B54-6421-D833B99114A3}"/>
          </ac:spMkLst>
        </pc:spChg>
      </pc:sldChg>
      <pc:sldChg chg="modSp mod">
        <pc:chgData name="Alexander Deliukov" userId="d5fda0f2-1d08-4016-b7e9-bb882f168707" providerId="ADAL" clId="{FE9DFF45-01DC-45CC-A80A-B50597210401}" dt="2026-01-27T15:39:32.194" v="34" actId="1076"/>
        <pc:sldMkLst>
          <pc:docMk/>
          <pc:sldMk cId="3310764134" sldId="659"/>
        </pc:sldMkLst>
        <pc:spChg chg="mod">
          <ac:chgData name="Alexander Deliukov" userId="d5fda0f2-1d08-4016-b7e9-bb882f168707" providerId="ADAL" clId="{FE9DFF45-01DC-45CC-A80A-B50597210401}" dt="2026-01-27T15:39:32.194" v="34" actId="1076"/>
          <ac:spMkLst>
            <pc:docMk/>
            <pc:sldMk cId="3310764134" sldId="659"/>
            <ac:spMk id="4" creationId="{12E9D6D4-ADBC-D7EB-E231-9A2E3FFD7EF4}"/>
          </ac:spMkLst>
        </pc:spChg>
      </pc:sldChg>
      <pc:sldChg chg="modSp mod">
        <pc:chgData name="Alexander Deliukov" userId="d5fda0f2-1d08-4016-b7e9-bb882f168707" providerId="ADAL" clId="{FE9DFF45-01DC-45CC-A80A-B50597210401}" dt="2026-01-27T15:39:35.578" v="35" actId="1076"/>
        <pc:sldMkLst>
          <pc:docMk/>
          <pc:sldMk cId="3754770913" sldId="661"/>
        </pc:sldMkLst>
        <pc:spChg chg="mod">
          <ac:chgData name="Alexander Deliukov" userId="d5fda0f2-1d08-4016-b7e9-bb882f168707" providerId="ADAL" clId="{FE9DFF45-01DC-45CC-A80A-B50597210401}" dt="2026-01-27T15:39:35.578" v="35" actId="1076"/>
          <ac:spMkLst>
            <pc:docMk/>
            <pc:sldMk cId="3754770913" sldId="661"/>
            <ac:spMk id="4" creationId="{92FE9A94-DCC1-E1C5-4D79-C962BC490CDE}"/>
          </ac:spMkLst>
        </pc:spChg>
      </pc:sldChg>
      <pc:sldChg chg="modSp mod">
        <pc:chgData name="Alexander Deliukov" userId="d5fda0f2-1d08-4016-b7e9-bb882f168707" providerId="ADAL" clId="{FE9DFF45-01DC-45CC-A80A-B50597210401}" dt="2026-01-27T15:39:41.419" v="36" actId="1076"/>
        <pc:sldMkLst>
          <pc:docMk/>
          <pc:sldMk cId="1021193289" sldId="665"/>
        </pc:sldMkLst>
        <pc:spChg chg="mod">
          <ac:chgData name="Alexander Deliukov" userId="d5fda0f2-1d08-4016-b7e9-bb882f168707" providerId="ADAL" clId="{FE9DFF45-01DC-45CC-A80A-B50597210401}" dt="2026-01-27T15:39:41.419" v="36" actId="1076"/>
          <ac:spMkLst>
            <pc:docMk/>
            <pc:sldMk cId="1021193289" sldId="665"/>
            <ac:spMk id="4" creationId="{C48B4B3E-49EA-5666-7C14-9015697F413B}"/>
          </ac:spMkLst>
        </pc:spChg>
      </pc:sldChg>
      <pc:sldChg chg="modSp mod">
        <pc:chgData name="Alexander Deliukov" userId="d5fda0f2-1d08-4016-b7e9-bb882f168707" providerId="ADAL" clId="{FE9DFF45-01DC-45CC-A80A-B50597210401}" dt="2026-01-27T15:37:51.726" v="18" actId="20577"/>
        <pc:sldMkLst>
          <pc:docMk/>
          <pc:sldMk cId="1801661208" sldId="666"/>
        </pc:sldMkLst>
        <pc:spChg chg="mod">
          <ac:chgData name="Alexander Deliukov" userId="d5fda0f2-1d08-4016-b7e9-bb882f168707" providerId="ADAL" clId="{FE9DFF45-01DC-45CC-A80A-B50597210401}" dt="2026-01-27T15:37:51.726" v="18" actId="20577"/>
          <ac:spMkLst>
            <pc:docMk/>
            <pc:sldMk cId="1801661208" sldId="666"/>
            <ac:spMk id="4" creationId="{E9CF9DF6-E166-5036-F30B-43DE1E958B64}"/>
          </ac:spMkLst>
        </pc:spChg>
      </pc:sldChg>
      <pc:sldChg chg="modSp mod">
        <pc:chgData name="Alexander Deliukov" userId="d5fda0f2-1d08-4016-b7e9-bb882f168707" providerId="ADAL" clId="{FE9DFF45-01DC-45CC-A80A-B50597210401}" dt="2026-01-27T15:39:48.153" v="39" actId="1076"/>
        <pc:sldMkLst>
          <pc:docMk/>
          <pc:sldMk cId="3160540007" sldId="667"/>
        </pc:sldMkLst>
        <pc:spChg chg="mod">
          <ac:chgData name="Alexander Deliukov" userId="d5fda0f2-1d08-4016-b7e9-bb882f168707" providerId="ADAL" clId="{FE9DFF45-01DC-45CC-A80A-B50597210401}" dt="2026-01-27T15:39:48.153" v="39" actId="1076"/>
          <ac:spMkLst>
            <pc:docMk/>
            <pc:sldMk cId="3160540007" sldId="667"/>
            <ac:spMk id="4" creationId="{B8F24D65-3C3C-DDDB-79E7-E2DA63900FA9}"/>
          </ac:spMkLst>
        </pc:spChg>
      </pc:sldChg>
      <pc:sldChg chg="modSp mod">
        <pc:chgData name="Alexander Deliukov" userId="d5fda0f2-1d08-4016-b7e9-bb882f168707" providerId="ADAL" clId="{FE9DFF45-01DC-45CC-A80A-B50597210401}" dt="2026-01-27T15:39:51.160" v="40" actId="1076"/>
        <pc:sldMkLst>
          <pc:docMk/>
          <pc:sldMk cId="4161409751" sldId="669"/>
        </pc:sldMkLst>
        <pc:spChg chg="mod">
          <ac:chgData name="Alexander Deliukov" userId="d5fda0f2-1d08-4016-b7e9-bb882f168707" providerId="ADAL" clId="{FE9DFF45-01DC-45CC-A80A-B50597210401}" dt="2026-01-27T15:39:51.160" v="40" actId="1076"/>
          <ac:spMkLst>
            <pc:docMk/>
            <pc:sldMk cId="4161409751" sldId="669"/>
            <ac:spMk id="4" creationId="{C6FF838B-BFE6-EDA6-76BC-6105074602D6}"/>
          </ac:spMkLst>
        </pc:spChg>
      </pc:sldChg>
      <pc:sldChg chg="modSp mod">
        <pc:chgData name="Alexander Deliukov" userId="d5fda0f2-1d08-4016-b7e9-bb882f168707" providerId="ADAL" clId="{FE9DFF45-01DC-45CC-A80A-B50597210401}" dt="2026-01-27T15:39:54.264" v="41" actId="1076"/>
        <pc:sldMkLst>
          <pc:docMk/>
          <pc:sldMk cId="2510157298" sldId="671"/>
        </pc:sldMkLst>
        <pc:spChg chg="mod">
          <ac:chgData name="Alexander Deliukov" userId="d5fda0f2-1d08-4016-b7e9-bb882f168707" providerId="ADAL" clId="{FE9DFF45-01DC-45CC-A80A-B50597210401}" dt="2026-01-27T15:39:54.264" v="41" actId="1076"/>
          <ac:spMkLst>
            <pc:docMk/>
            <pc:sldMk cId="2510157298" sldId="671"/>
            <ac:spMk id="4" creationId="{18C55726-5E4A-A0F6-F79D-6164468DD29C}"/>
          </ac:spMkLst>
        </pc:spChg>
      </pc:sldChg>
      <pc:sldChg chg="modSp mod">
        <pc:chgData name="Alexander Deliukov" userId="d5fda0f2-1d08-4016-b7e9-bb882f168707" providerId="ADAL" clId="{FE9DFF45-01DC-45CC-A80A-B50597210401}" dt="2026-01-27T15:39:58.103" v="42" actId="14100"/>
        <pc:sldMkLst>
          <pc:docMk/>
          <pc:sldMk cId="2605909906" sldId="672"/>
        </pc:sldMkLst>
        <pc:spChg chg="mod">
          <ac:chgData name="Alexander Deliukov" userId="d5fda0f2-1d08-4016-b7e9-bb882f168707" providerId="ADAL" clId="{FE9DFF45-01DC-45CC-A80A-B50597210401}" dt="2026-01-27T15:39:58.103" v="42" actId="14100"/>
          <ac:spMkLst>
            <pc:docMk/>
            <pc:sldMk cId="2605909906" sldId="672"/>
            <ac:spMk id="2" creationId="{EBAEAC63-C46E-AFD3-8AD2-ABA511DAD7A3}"/>
          </ac:spMkLst>
        </pc:spChg>
      </pc:sldChg>
      <pc:sldChg chg="modSp mod">
        <pc:chgData name="Alexander Deliukov" userId="d5fda0f2-1d08-4016-b7e9-bb882f168707" providerId="ADAL" clId="{FE9DFF45-01DC-45CC-A80A-B50597210401}" dt="2026-01-27T15:40:03.300" v="44" actId="1076"/>
        <pc:sldMkLst>
          <pc:docMk/>
          <pc:sldMk cId="1442533396" sldId="673"/>
        </pc:sldMkLst>
        <pc:spChg chg="mod">
          <ac:chgData name="Alexander Deliukov" userId="d5fda0f2-1d08-4016-b7e9-bb882f168707" providerId="ADAL" clId="{FE9DFF45-01DC-45CC-A80A-B50597210401}" dt="2026-01-27T15:40:03.300" v="44" actId="1076"/>
          <ac:spMkLst>
            <pc:docMk/>
            <pc:sldMk cId="1442533396" sldId="673"/>
            <ac:spMk id="4" creationId="{B86F7BA3-B558-E7EE-49BC-1EDCDFCA81CE}"/>
          </ac:spMkLst>
        </pc:spChg>
      </pc:sldChg>
      <pc:sldChg chg="modSp mod">
        <pc:chgData name="Alexander Deliukov" userId="d5fda0f2-1d08-4016-b7e9-bb882f168707" providerId="ADAL" clId="{FE9DFF45-01DC-45CC-A80A-B50597210401}" dt="2026-01-27T15:38:47.405" v="28" actId="20577"/>
        <pc:sldMkLst>
          <pc:docMk/>
          <pc:sldMk cId="2759686752" sldId="674"/>
        </pc:sldMkLst>
        <pc:spChg chg="mod">
          <ac:chgData name="Alexander Deliukov" userId="d5fda0f2-1d08-4016-b7e9-bb882f168707" providerId="ADAL" clId="{FE9DFF45-01DC-45CC-A80A-B50597210401}" dt="2026-01-27T15:38:47.405" v="28" actId="20577"/>
          <ac:spMkLst>
            <pc:docMk/>
            <pc:sldMk cId="2759686752" sldId="674"/>
            <ac:spMk id="4" creationId="{25E5C836-0C4E-2B70-2559-800920D4B8CB}"/>
          </ac:spMkLst>
        </pc:spChg>
      </pc:sldChg>
      <pc:sldChg chg="modSp mod">
        <pc:chgData name="Alexander Deliukov" userId="d5fda0f2-1d08-4016-b7e9-bb882f168707" providerId="ADAL" clId="{FE9DFF45-01DC-45CC-A80A-B50597210401}" dt="2026-01-27T15:40:07.841" v="45" actId="1076"/>
        <pc:sldMkLst>
          <pc:docMk/>
          <pc:sldMk cId="3900238749" sldId="675"/>
        </pc:sldMkLst>
        <pc:spChg chg="mod">
          <ac:chgData name="Alexander Deliukov" userId="d5fda0f2-1d08-4016-b7e9-bb882f168707" providerId="ADAL" clId="{FE9DFF45-01DC-45CC-A80A-B50597210401}" dt="2026-01-27T15:40:07.841" v="45" actId="1076"/>
          <ac:spMkLst>
            <pc:docMk/>
            <pc:sldMk cId="3900238749" sldId="675"/>
            <ac:spMk id="4" creationId="{98F002ED-7076-C12C-76BA-4FEBBC6F2705}"/>
          </ac:spMkLst>
        </pc:spChg>
      </pc:sldChg>
      <pc:sldChg chg="modSp mod">
        <pc:chgData name="Alexander Deliukov" userId="d5fda0f2-1d08-4016-b7e9-bb882f168707" providerId="ADAL" clId="{FE9DFF45-01DC-45CC-A80A-B50597210401}" dt="2026-01-27T15:40:33.830" v="61" actId="1076"/>
        <pc:sldMkLst>
          <pc:docMk/>
          <pc:sldMk cId="3354913082" sldId="676"/>
        </pc:sldMkLst>
        <pc:spChg chg="mod">
          <ac:chgData name="Alexander Deliukov" userId="d5fda0f2-1d08-4016-b7e9-bb882f168707" providerId="ADAL" clId="{FE9DFF45-01DC-45CC-A80A-B50597210401}" dt="2026-01-27T15:40:11.113" v="47" actId="1076"/>
          <ac:spMkLst>
            <pc:docMk/>
            <pc:sldMk cId="3354913082" sldId="676"/>
            <ac:spMk id="19" creationId="{8DC1423C-2E75-48AE-A98F-626668954196}"/>
          </ac:spMkLst>
        </pc:spChg>
        <pc:spChg chg="mod">
          <ac:chgData name="Alexander Deliukov" userId="d5fda0f2-1d08-4016-b7e9-bb882f168707" providerId="ADAL" clId="{FE9DFF45-01DC-45CC-A80A-B50597210401}" dt="2026-01-27T15:40:13.032" v="48" actId="1076"/>
          <ac:spMkLst>
            <pc:docMk/>
            <pc:sldMk cId="3354913082" sldId="676"/>
            <ac:spMk id="29" creationId="{4ECDE187-04E2-45C2-AB71-3163282F7484}"/>
          </ac:spMkLst>
        </pc:spChg>
        <pc:spChg chg="mod">
          <ac:chgData name="Alexander Deliukov" userId="d5fda0f2-1d08-4016-b7e9-bb882f168707" providerId="ADAL" clId="{FE9DFF45-01DC-45CC-A80A-B50597210401}" dt="2026-01-27T15:40:15.064" v="49" actId="1076"/>
          <ac:spMkLst>
            <pc:docMk/>
            <pc:sldMk cId="3354913082" sldId="676"/>
            <ac:spMk id="41" creationId="{D9C87595-16A2-4A0F-9DBB-4AF40FA3BA2C}"/>
          </ac:spMkLst>
        </pc:spChg>
        <pc:spChg chg="mod">
          <ac:chgData name="Alexander Deliukov" userId="d5fda0f2-1d08-4016-b7e9-bb882f168707" providerId="ADAL" clId="{FE9DFF45-01DC-45CC-A80A-B50597210401}" dt="2026-01-27T15:40:28.841" v="58" actId="1076"/>
          <ac:spMkLst>
            <pc:docMk/>
            <pc:sldMk cId="3354913082" sldId="676"/>
            <ac:spMk id="49" creationId="{E8F01505-D47E-4B07-82B8-EC043F5EC813}"/>
          </ac:spMkLst>
        </pc:spChg>
        <pc:spChg chg="mod">
          <ac:chgData name="Alexander Deliukov" userId="d5fda0f2-1d08-4016-b7e9-bb882f168707" providerId="ADAL" clId="{FE9DFF45-01DC-45CC-A80A-B50597210401}" dt="2026-01-27T15:40:30.730" v="60" actId="1076"/>
          <ac:spMkLst>
            <pc:docMk/>
            <pc:sldMk cId="3354913082" sldId="676"/>
            <ac:spMk id="51" creationId="{27655039-CC5E-4A6C-B955-BA8E42F25249}"/>
          </ac:spMkLst>
        </pc:spChg>
        <pc:spChg chg="mod">
          <ac:chgData name="Alexander Deliukov" userId="d5fda0f2-1d08-4016-b7e9-bb882f168707" providerId="ADAL" clId="{FE9DFF45-01DC-45CC-A80A-B50597210401}" dt="2026-01-27T15:40:33.830" v="61" actId="1076"/>
          <ac:spMkLst>
            <pc:docMk/>
            <pc:sldMk cId="3354913082" sldId="676"/>
            <ac:spMk id="60" creationId="{DB6D982A-54DA-4FCC-9383-F91FC1E1D9CE}"/>
          </ac:spMkLst>
        </pc:spChg>
      </pc:sldChg>
      <pc:sldChg chg="modSp mod">
        <pc:chgData name="Alexander Deliukov" userId="d5fda0f2-1d08-4016-b7e9-bb882f168707" providerId="ADAL" clId="{FE9DFF45-01DC-45CC-A80A-B50597210401}" dt="2026-01-27T15:39:14.735" v="29" actId="1076"/>
        <pc:sldMkLst>
          <pc:docMk/>
          <pc:sldMk cId="579631938" sldId="677"/>
        </pc:sldMkLst>
        <pc:spChg chg="mod">
          <ac:chgData name="Alexander Deliukov" userId="d5fda0f2-1d08-4016-b7e9-bb882f168707" providerId="ADAL" clId="{FE9DFF45-01DC-45CC-A80A-B50597210401}" dt="2026-01-27T15:39:14.735" v="29" actId="1076"/>
          <ac:spMkLst>
            <pc:docMk/>
            <pc:sldMk cId="579631938" sldId="677"/>
            <ac:spMk id="4" creationId="{B6E2F0C4-3708-062E-837B-49F21B8E51C4}"/>
          </ac:spMkLst>
        </pc:spChg>
      </pc:sldChg>
    </pc:docChg>
  </pc:docChgLst>
  <pc:docChgLst>
    <pc:chgData name="Alexander Deliukov" userId="S::alexander_think-e.be#ext#@flux50.onmicrosoft.com::bee075c1-faac-4166-8fcb-7b2057bad6f6" providerId="AD" clId="Web-{EA6F44FC-1B8A-4229-2EE6-6F21ADEBEF48}"/>
    <pc:docChg chg="modSld">
      <pc:chgData name="Alexander Deliukov" userId="S::alexander_think-e.be#ext#@flux50.onmicrosoft.com::bee075c1-faac-4166-8fcb-7b2057bad6f6" providerId="AD" clId="Web-{EA6F44FC-1B8A-4229-2EE6-6F21ADEBEF48}" dt="2026-02-09T13:49:40.122" v="2" actId="14100"/>
      <pc:docMkLst>
        <pc:docMk/>
      </pc:docMkLst>
      <pc:sldChg chg="addSp modSp">
        <pc:chgData name="Alexander Deliukov" userId="S::alexander_think-e.be#ext#@flux50.onmicrosoft.com::bee075c1-faac-4166-8fcb-7b2057bad6f6" providerId="AD" clId="Web-{EA6F44FC-1B8A-4229-2EE6-6F21ADEBEF48}" dt="2026-02-09T13:49:40.122" v="2" actId="14100"/>
        <pc:sldMkLst>
          <pc:docMk/>
          <pc:sldMk cId="2340336029" sldId="652"/>
        </pc:sldMkLst>
        <pc:picChg chg="add mod">
          <ac:chgData name="Alexander Deliukov" userId="S::alexander_think-e.be#ext#@flux50.onmicrosoft.com::bee075c1-faac-4166-8fcb-7b2057bad6f6" providerId="AD" clId="Web-{EA6F44FC-1B8A-4229-2EE6-6F21ADEBEF48}" dt="2026-02-09T13:49:40.122" v="2" actId="14100"/>
          <ac:picMkLst>
            <pc:docMk/>
            <pc:sldMk cId="2340336029" sldId="652"/>
            <ac:picMk id="5" creationId="{62FFA59F-15FA-FBE2-B6D4-373EA502061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Edición del estilo del texto maestro</a:t>
            </a:r>
          </a:p>
          <a:p>
            <a:pPr lvl="1"/>
            <a:r>
              <a:rPr lang="ko-KR" altLang="en-US"/>
              <a:t>Segundo nivel</a:t>
            </a:r>
          </a:p>
          <a:p>
            <a:pPr lvl="2"/>
            <a:r>
              <a:rPr lang="ko-KR" altLang="en-US"/>
              <a:t>Tercer nivel</a:t>
            </a:r>
          </a:p>
          <a:p>
            <a:pPr lvl="3"/>
            <a:r>
              <a:rPr lang="ko-KR" altLang="en-US"/>
              <a:t>Cuarto nivel</a:t>
            </a:r>
          </a:p>
          <a:p>
            <a:pPr lvl="4"/>
            <a:r>
              <a:rPr lang="ko-KR" altLang="en-US"/>
              <a:t>Quinto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Participa en la transición energética digital: </a:t>
            </a:r>
            <a:r>
              <a:rPr lang="en-US" altLang="ko-KR" sz="1200" dirty="0">
                <a:solidFill>
                  <a:schemeClr val="tx2"/>
                </a:solidFill>
                <a:cs typeface="Arial" panose="020B0604020202020204" pitchFamily="34" charset="0"/>
              </a:rPr>
              <a:t>¡10 sencillos pasos que puedes dar hoy mismo!</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r>
              <a:rPr lang="en-GB" sz="1200" b="0" i="0" kern="1200" dirty="0">
                <a:solidFill>
                  <a:schemeClr val="tx1"/>
                </a:solidFill>
                <a:effectLst/>
                <a:latin typeface="+mn-lt"/>
                <a:ea typeface="+mn-ea"/>
                <a:cs typeface="+mn-cs"/>
              </a:rPr>
              <a:t>Este proyecto ha recibido financiación del Programa Horizonte de Investigación e Innovación de la Unión Europea (2021-2027) en virtud del acuerdo de subvención n.º 101075596. La responsabilidad del contenido de este material recae exclusivamente en el proyecto Every1 y no refleja necesariamente la opinión de la Unión Europea. La presentación tiene licencia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a menos que se indique lo contrario.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86177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Aumentar la eficiencia: invertir en electrodomésticos</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Cuando compre nuevos electrodomésticos (como frigoríficos, lavadoras y lavavajillas), elija modelos que sean eficientes desde el punto de vista energético.</a:t>
            </a:r>
            <a:endParaRPr lang="en-US" sz="1200" b="1" dirty="0">
              <a:solidFill>
                <a:srgbClr val="2B2C30"/>
              </a:solidFill>
              <a:ea typeface="Public Sans"/>
              <a:cs typeface="Segoe UI"/>
            </a:endParaRPr>
          </a:p>
          <a:p>
            <a:pPr marL="457200" indent="-457200" latinLnBrk="0">
              <a:buChar char="•"/>
            </a:pPr>
            <a:r>
              <a:rPr lang="en-US" sz="1200" dirty="0">
                <a:solidFill>
                  <a:srgbClr val="2B2C30"/>
                </a:solidFill>
                <a:ea typeface="Public Sans"/>
                <a:cs typeface="Segoe UI"/>
                <a:hlinkClick r:id="rId3"/>
              </a:rPr>
              <a:t>Las etiquetas energéticas de la UE </a:t>
            </a:r>
            <a:r>
              <a:rPr lang="en-US" sz="1200" dirty="0">
                <a:solidFill>
                  <a:srgbClr val="2B2C30"/>
                </a:solidFill>
                <a:ea typeface="Public Sans"/>
                <a:cs typeface="Segoe UI"/>
              </a:rPr>
              <a:t>le ayudan a elegir electrodomésticos más eficientes. </a:t>
            </a:r>
          </a:p>
          <a:p>
            <a:pPr marL="457200" indent="-457200" latinLnBrk="0">
              <a:buChar char="•"/>
            </a:pPr>
            <a:r>
              <a:rPr lang="en-US" sz="1200" dirty="0">
                <a:solidFill>
                  <a:srgbClr val="2B2C30"/>
                </a:solidFill>
                <a:ea typeface="Public Sans"/>
                <a:cs typeface="Segoe UI"/>
              </a:rPr>
              <a:t>Tenga en cuenta el ahorro a largo plazo en sus facturas de energía al invertir en electrodomésticos más eficientes.</a:t>
            </a:r>
            <a:endParaRPr lang="en-US" sz="1200" b="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63519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Descongele su congelador con regularidad</a:t>
            </a:r>
            <a:endParaRPr lang="en-US" sz="1050" kern="1200" dirty="0">
              <a:solidFill>
                <a:schemeClr val="bg1"/>
              </a:solidFill>
              <a:latin typeface="+mn-lt"/>
              <a:ea typeface="+mn-ea"/>
              <a:cs typeface="+mn-cs"/>
            </a:endParaRPr>
          </a:p>
          <a:p>
            <a:pPr algn="ctr" latinLnBrk="0"/>
            <a:r>
              <a:rPr lang="en-US" sz="1200" i="1" dirty="0">
                <a:solidFill>
                  <a:schemeClr val="accent2"/>
                </a:solidFill>
              </a:rPr>
              <a:t>¿Por qué es importante descongelar el congelador con regularidad?</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75304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Descongele su congelador con regularidad</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La acumulación de hielo en el congelador puede provocar un aumento del consumo energético. Esto se debe a que el congelador tiene que trabajar más para mantener los alimentos fríos.</a:t>
            </a:r>
          </a:p>
          <a:p>
            <a:pPr marL="457200" indent="-457200" latinLnBrk="0">
              <a:buChar char="•"/>
            </a:pPr>
            <a:r>
              <a:rPr lang="en-US" sz="1200" dirty="0">
                <a:solidFill>
                  <a:srgbClr val="2B2C30"/>
                </a:solidFill>
                <a:ea typeface="Public Sans"/>
                <a:cs typeface="Segoe UI"/>
                <a:hlinkClick r:id="rId3"/>
              </a:rPr>
              <a:t>Descongelar el congelador con regularidad puede evitar la acumulación de hielo. </a:t>
            </a:r>
          </a:p>
          <a:p>
            <a:pPr marL="457200" indent="-457200" latinLnBrk="0">
              <a:buChar char="•"/>
            </a:pPr>
            <a:r>
              <a:rPr lang="en-US" sz="1200" dirty="0">
                <a:solidFill>
                  <a:srgbClr val="2B2C30"/>
                </a:solidFill>
                <a:ea typeface="Public Sans"/>
                <a:cs typeface="Segoe UI"/>
                <a:hlinkClick r:id="rId3"/>
              </a:rPr>
              <a:t>Descubra cómo descongelar un congelador</a:t>
            </a:r>
            <a:r>
              <a:rPr lang="en-US" sz="1200" dirty="0">
                <a:solidFill>
                  <a:srgbClr val="2B2C30"/>
                </a:solidFill>
                <a:ea typeface="Public Sans"/>
                <a:cs typeface="Segoe UI"/>
              </a:rPr>
              <a:t>.</a:t>
            </a:r>
          </a:p>
          <a:p>
            <a:endParaRPr lang="en-GB" dirty="0"/>
          </a:p>
          <a:p>
            <a:r>
              <a:rPr lang="en-GB" dirty="0"/>
              <a:t>https://www.which.co.uk/reviews/fridge-freezers/article/how-to-defrost-your-fridge-freezer-axDiH1G0Zd4i</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86789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Desenchufa los aparatos electrónicos que no estés usando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¿Qué es la energía «fantasma»?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92979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Desenchufe los aparatos electrónicos que no estén en uso </a:t>
            </a:r>
            <a:endParaRPr lang="en-US" sz="1050" dirty="0">
              <a:solidFill>
                <a:schemeClr val="bg1"/>
              </a:solidFill>
            </a:endParaRPr>
          </a:p>
          <a:p>
            <a:pPr marL="457200" indent="-457200" latinLnBrk="0">
              <a:buChar char="•"/>
            </a:pPr>
            <a:r>
              <a:rPr lang="en-US" sz="1200" dirty="0">
                <a:solidFill>
                  <a:srgbClr val="2B2C30"/>
                </a:solidFill>
                <a:ea typeface="Public Sans"/>
                <a:cs typeface="Segoe UI"/>
              </a:rPr>
              <a:t>La energía «fantasma» o «en espera» es la energía que consumen los aparatos cuando no se están utilizando.</a:t>
            </a:r>
          </a:p>
          <a:p>
            <a:pPr marL="457200" indent="-457200" latinLnBrk="0">
              <a:buChar char="•"/>
            </a:pPr>
            <a:r>
              <a:rPr lang="en-US" sz="1200" dirty="0">
                <a:solidFill>
                  <a:srgbClr val="2B2C30"/>
                </a:solidFill>
                <a:ea typeface="Public Sans"/>
                <a:cs typeface="Segoe UI"/>
              </a:rPr>
              <a:t>Puede utilizar las lecturas de su contador inteligente para comprobar el consumo de energía «invisible».</a:t>
            </a:r>
          </a:p>
          <a:p>
            <a:pPr marL="457200" indent="-457200" latinLnBrk="0">
              <a:buChar char="•"/>
            </a:pPr>
            <a:r>
              <a:rPr lang="en-US" sz="1200" dirty="0">
                <a:solidFill>
                  <a:srgbClr val="2B2C30"/>
                </a:solidFill>
                <a:ea typeface="Public Sans"/>
                <a:cs typeface="Segoe UI"/>
              </a:rPr>
              <a:t>Considere la posibilidad de desconectar los aparatos electrónicos y electrodomésticos que no estén en uso, como cargadores, televisores y electrodomésticos de cocina. </a:t>
            </a:r>
          </a:p>
          <a:p>
            <a:pPr marL="457200" indent="-457200" latinLnBrk="0">
              <a:buChar char="•"/>
            </a:pPr>
            <a:r>
              <a:rPr lang="en-US" sz="1200" dirty="0">
                <a:solidFill>
                  <a:srgbClr val="2B2C30"/>
                </a:solidFill>
                <a:ea typeface="Public Sans"/>
                <a:cs typeface="Segoe UI"/>
              </a:rPr>
              <a:t>Puede considerar el uso </a:t>
            </a:r>
            <a:r>
              <a:rPr lang="en-US" sz="1200" dirty="0">
                <a:solidFill>
                  <a:srgbClr val="2B2C30"/>
                </a:solidFill>
                <a:ea typeface="Public Sans"/>
                <a:cs typeface="Segoe UI"/>
                <a:hlinkClick r:id="rId3"/>
              </a:rPr>
              <a:t>de regletas inteligentes </a:t>
            </a:r>
            <a:r>
              <a:rPr lang="en-US" sz="1200" dirty="0">
                <a:solidFill>
                  <a:srgbClr val="2B2C30"/>
                </a:solidFill>
                <a:ea typeface="Public Sans"/>
                <a:cs typeface="Segoe UI"/>
              </a:rPr>
              <a:t>para gestionar varios dispositivos.</a:t>
            </a:r>
            <a:endParaRPr lang="en-US" sz="1200" dirty="0"/>
          </a:p>
          <a:p>
            <a:endParaRPr lang="en-GB" dirty="0"/>
          </a:p>
          <a:p>
            <a:r>
              <a:rPr lang="en-GB" dirty="0"/>
              <a:t>https://science.howstuffworks.com/environmental/green-tech/sustainable/smart-power-strip.htm</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80963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Implemente un hogar inteligente</a:t>
            </a:r>
            <a:endParaRPr lang="en-GB" sz="1050" noProof="0" dirty="0">
              <a:solidFill>
                <a:schemeClr val="bg1"/>
              </a:solidFill>
            </a:endParaRPr>
          </a:p>
          <a:p>
            <a:pPr algn="ctr" latinLnBrk="0"/>
            <a:r>
              <a:rPr lang="en-GB" sz="1200" i="1" noProof="0" dirty="0">
                <a:solidFill>
                  <a:schemeClr val="accent2"/>
                </a:solidFill>
              </a:rPr>
              <a:t>¿Qué tecnologías para hogares inteligentes pueden ayudarle a ahorrar energía y cómo funcionan?</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908245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Implemente un hogar inteligente</a:t>
            </a:r>
            <a:endParaRPr lang="en-GB" sz="1050" noProof="0" dirty="0">
              <a:solidFill>
                <a:schemeClr val="bg1"/>
              </a:solidFill>
            </a:endParaRPr>
          </a:p>
          <a:p>
            <a:pPr marL="457200" indent="-457200" latinLnBrk="0">
              <a:buChar char="•"/>
            </a:pPr>
            <a:r>
              <a:rPr lang="en-GB" sz="1200" noProof="0" dirty="0">
                <a:solidFill>
                  <a:srgbClr val="2B2C30"/>
                </a:solidFill>
                <a:ea typeface="Public Sans"/>
                <a:cs typeface="Segoe UI"/>
              </a:rPr>
              <a:t>Los enchufes, luces y termostatos inteligentes pueden automatizar y facilitar la optimización energética.</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Estos dispositivos </a:t>
            </a:r>
            <a:r>
              <a:rPr lang="en-GB" sz="1200" dirty="0">
                <a:solidFill>
                  <a:srgbClr val="2B2C30"/>
                </a:solidFill>
                <a:ea typeface="Public Sans"/>
                <a:cs typeface="Segoe UI"/>
              </a:rPr>
              <a:t>se </a:t>
            </a:r>
            <a:r>
              <a:rPr lang="en-GB" sz="1200" noProof="0" dirty="0">
                <a:solidFill>
                  <a:srgbClr val="2B2C30"/>
                </a:solidFill>
                <a:ea typeface="Public Sans"/>
                <a:cs typeface="Segoe UI"/>
              </a:rPr>
              <a:t>controlan de forma remota a través de aplicaciones para teléfonos inteligentes, lo que le permite supervisar y ajustar su consumo energético en tiempo real. </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Puede programar las luces y los electrodomésticos para que se enciendan y apaguen cuando sea necesario.</a:t>
            </a:r>
          </a:p>
          <a:p>
            <a:pPr marL="457200" indent="-457200" latinLnBrk="0">
              <a:buChar char="•"/>
            </a:pPr>
            <a:r>
              <a:rPr lang="en-GB" sz="1200" noProof="0" dirty="0">
                <a:solidFill>
                  <a:srgbClr val="2B2C30"/>
                </a:solidFill>
                <a:ea typeface="Public Sans"/>
                <a:cs typeface="Segoe UI"/>
              </a:rPr>
              <a:t>Los termostatos inteligentes se pueden utilizar para mantener una calefacción y refrigeración eficientes.</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222691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Utiliza termostatos inteligentes</a:t>
            </a:r>
            <a:endParaRPr lang="en-US" sz="1050" kern="1200" dirty="0">
              <a:solidFill>
                <a:schemeClr val="bg1"/>
              </a:solidFill>
              <a:latin typeface="+mn-lt"/>
              <a:ea typeface="+mn-ea"/>
              <a:cs typeface="+mn-cs"/>
            </a:endParaRPr>
          </a:p>
          <a:p>
            <a:pPr algn="ctr" latinLnBrk="0"/>
            <a:r>
              <a:rPr lang="en-US" sz="1200" i="1" dirty="0">
                <a:solidFill>
                  <a:schemeClr val="accent2"/>
                </a:solidFill>
              </a:rPr>
              <a:t>¿Qué es un termostato inteligente y cómo puede ayudar a ahorrar energía?</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858622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Utiliza termostatos inteligentes</a:t>
            </a:r>
            <a:endParaRPr lang="en-US" sz="1050" kern="1200" dirty="0">
              <a:solidFill>
                <a:schemeClr val="bg1"/>
              </a:solidFill>
              <a:latin typeface="+mn-lt"/>
              <a:ea typeface="+mn-ea"/>
              <a:cs typeface="+mn-cs"/>
            </a:endParaRPr>
          </a:p>
          <a:p>
            <a:pPr marL="457200" indent="-457200" latinLnBrk="0">
              <a:buFontTx/>
              <a:buChar char="•"/>
            </a:pPr>
            <a:r>
              <a:rPr lang="en-GB" sz="1200" noProof="0" dirty="0">
                <a:solidFill>
                  <a:srgbClr val="2B2C30"/>
                </a:solidFill>
                <a:ea typeface="Public Sans"/>
                <a:cs typeface="Segoe UI"/>
              </a:rPr>
              <a:t>Los termostatos inteligentes le permiten controlar de forma remota la temperatura de su hogar a través de </a:t>
            </a:r>
            <a:r>
              <a:rPr lang="en-GB" sz="1200" dirty="0">
                <a:solidFill>
                  <a:srgbClr val="2B2C30"/>
                </a:solidFill>
                <a:ea typeface="Public Sans"/>
                <a:cs typeface="Segoe UI"/>
              </a:rPr>
              <a:t>aplicaciones</a:t>
            </a:r>
            <a:r>
              <a:rPr lang="en-GB" sz="1200" noProof="0" dirty="0">
                <a:solidFill>
                  <a:srgbClr val="2B2C30"/>
                </a:solidFill>
                <a:ea typeface="Public Sans"/>
                <a:cs typeface="Segoe UI"/>
              </a:rPr>
              <a:t> para teléfonos inteligentes</a:t>
            </a:r>
            <a:r>
              <a:rPr lang="en-GB" sz="1200" dirty="0">
                <a:solidFill>
                  <a:srgbClr val="2B2C30"/>
                </a:solidFill>
                <a:ea typeface="Public Sans"/>
                <a:cs typeface="Segoe UI"/>
              </a:rPr>
              <a:t>.</a:t>
            </a:r>
          </a:p>
          <a:p>
            <a:pPr marL="457200" indent="-457200" latinLnBrk="0">
              <a:buFontTx/>
              <a:buChar char="•"/>
            </a:pPr>
            <a:r>
              <a:rPr lang="en-GB" sz="1200" noProof="0" dirty="0">
                <a:solidFill>
                  <a:srgbClr val="2B2C30"/>
                </a:solidFill>
                <a:ea typeface="Public Sans"/>
                <a:cs typeface="Segoe UI"/>
              </a:rPr>
              <a:t>Los termostatos inteligentes pueden aprender sus hábitos y optimizar la calefacción y la refrigeración para ahorrar energía. </a:t>
            </a:r>
            <a:r>
              <a:rPr lang="en-GB" sz="1200" dirty="0">
                <a:solidFill>
                  <a:srgbClr val="2B2C30"/>
                </a:solidFill>
                <a:ea typeface="Public Sans"/>
                <a:cs typeface="Segoe UI"/>
              </a:rPr>
              <a:t>También puede </a:t>
            </a:r>
            <a:r>
              <a:rPr lang="en-GB" sz="1200" noProof="0" dirty="0">
                <a:solidFill>
                  <a:srgbClr val="2B2C30"/>
                </a:solidFill>
                <a:ea typeface="Public Sans"/>
                <a:cs typeface="Segoe UI"/>
              </a:rPr>
              <a:t>establecer programas de temperatura para reducir la calefacción y la refrigeración cuando esté durmiendo o fuera de casa.</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150321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Utilice regletas eléctricas </a:t>
            </a:r>
            <a:endParaRPr lang="en-US" sz="1050" kern="1200" dirty="0">
              <a:solidFill>
                <a:schemeClr val="bg1"/>
              </a:solidFill>
              <a:latin typeface="+mn-lt"/>
              <a:ea typeface="+mn-ea"/>
              <a:cs typeface="+mn-cs"/>
            </a:endParaRPr>
          </a:p>
          <a:p>
            <a:pPr algn="ctr" latinLnBrk="0"/>
            <a:r>
              <a:rPr lang="en-US" sz="1200" i="1" dirty="0">
                <a:solidFill>
                  <a:schemeClr val="accent2"/>
                </a:solidFill>
              </a:rPr>
              <a:t>¿Cuáles son las ventajas de las regletas inteligentes y cómo pueden ayudar a reducir el consumo energético?</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342081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La transición energética digital ofrece a todos la oportunidad de comprender mejor su propio consumo energético. Al comprender nuestro consumo energético, podemos tomar decisiones informadas sobre cómo ahorrar energía, sin inconvenientes ni sacrificar el confort. ¡Los pequeños cambios también pueden suponer un gran ahorro de costes!  </a:t>
            </a:r>
          </a:p>
          <a:p>
            <a:pPr latinLnBrk="0"/>
            <a:endParaRPr lang="en-GB" sz="1200" dirty="0"/>
          </a:p>
          <a:p>
            <a:pPr latinLnBrk="0"/>
            <a:r>
              <a:rPr lang="en-GB" sz="1200" dirty="0"/>
              <a:t>En esta breve presentación exploraremos: </a:t>
            </a:r>
          </a:p>
          <a:p>
            <a:endParaRPr lang="en-GB" sz="1200" dirty="0"/>
          </a:p>
          <a:p>
            <a:pPr marL="457200" indent="-457200" latinLnBrk="0">
              <a:buChar char="•"/>
            </a:pPr>
            <a:r>
              <a:rPr lang="en-GB" sz="1200" dirty="0"/>
              <a:t>Pasos sencillos que puede seguir para comprender su consumo energético.</a:t>
            </a:r>
          </a:p>
          <a:p>
            <a:pPr marL="457200" indent="-457200" latinLnBrk="0">
              <a:buChar char="•"/>
            </a:pPr>
            <a:r>
              <a:rPr lang="en-GB" sz="1200" dirty="0"/>
              <a:t>Decisiones positivas que puede tomar para reducir su consumo energético y ahorrar dinero.</a:t>
            </a:r>
          </a:p>
          <a:p>
            <a:pPr latinLnBrk="0"/>
            <a:endParaRPr lang="en-GB" sz="1200" dirty="0"/>
          </a:p>
          <a:p>
            <a:pPr latinLnBrk="0"/>
            <a:r>
              <a:rPr lang="en-GB" sz="1200" dirty="0"/>
              <a:t>Tanto si vive en una casa o un piso, alquila su vivienda, vive en una vivienda social o es propietario de su vivienda, esta presentación le ofrece consejos útiles.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45792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Utiliza regletas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Las regletas te permiten apagar varios dispositivos a la vez. </a:t>
            </a:r>
          </a:p>
          <a:p>
            <a:pPr marL="457200" indent="-457200" latinLnBrk="0">
              <a:buChar char="•"/>
            </a:pPr>
            <a:r>
              <a:rPr lang="en-US" sz="1200" dirty="0">
                <a:solidFill>
                  <a:srgbClr val="2B2C30"/>
                </a:solidFill>
                <a:ea typeface="Public Sans"/>
                <a:cs typeface="Segoe UI"/>
              </a:rPr>
              <a:t>Las regletas inteligentes pueden cortar automáticamente la alimentación de los dispositivos que no se están utilizando. También puede gestionar las regletas inteligentes de forma remota a través de aplicaciones para teléfonos inteligentes.</a:t>
            </a:r>
          </a:p>
          <a:p>
            <a:pPr marL="457200" indent="-457200" latinLnBrk="0">
              <a:buFontTx/>
              <a:buChar char="•"/>
            </a:pPr>
            <a:r>
              <a:rPr lang="en-US" sz="1200" dirty="0">
                <a:solidFill>
                  <a:srgbClr val="2B2C30"/>
                </a:solidFill>
                <a:ea typeface="Public Sans"/>
                <a:cs typeface="Segoe UI"/>
              </a:rPr>
              <a:t>Las regletas pueden reducir el consumo de energía en modo de espera sin reducir la comodidad ni el confort. </a:t>
            </a:r>
          </a:p>
          <a:p>
            <a:pPr marL="457200" indent="-457200" latinLnBrk="0">
              <a:buChar char="•"/>
            </a:pPr>
            <a:endParaRPr lang="en-US" sz="1200" dirty="0">
              <a:solidFill>
                <a:srgbClr val="2B2C30"/>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2442537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Trabajar juntos: el papel de las comunidades energéticas </a:t>
            </a:r>
            <a:endParaRPr lang="en-US" sz="1050" dirty="0">
              <a:solidFill>
                <a:schemeClr val="bg1"/>
              </a:solidFill>
              <a:latin typeface="Calibri"/>
              <a:ea typeface="Calibri"/>
              <a:cs typeface="Calibri"/>
            </a:endParaRPr>
          </a:p>
          <a:p>
            <a:pPr algn="ctr" latinLnBrk="0"/>
            <a:r>
              <a:rPr lang="en-GB" sz="1200" i="1" noProof="0" dirty="0">
                <a:solidFill>
                  <a:schemeClr val="accent2"/>
                </a:solidFill>
              </a:rPr>
              <a:t>¿Cómo puede beneficiarles a usted y a sus vecinos participar en una comunidad energética?</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4103615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Trabajar juntos: el papel de las comunidades energéticas </a:t>
            </a:r>
            <a:endParaRPr lang="en-US" sz="1050" dirty="0">
              <a:solidFill>
                <a:schemeClr val="bg1"/>
              </a:solidFill>
              <a:latin typeface="Calibri"/>
              <a:ea typeface="Calibri"/>
              <a:cs typeface="Calibri"/>
            </a:endParaRPr>
          </a:p>
          <a:p>
            <a:pPr marL="457200" indent="-457200" latinLnBrk="0">
              <a:buChar char="•"/>
            </a:pPr>
            <a:r>
              <a:rPr lang="en-US" sz="1200" dirty="0">
                <a:solidFill>
                  <a:srgbClr val="2B2C30"/>
                </a:solidFill>
                <a:ea typeface="Public Sans"/>
                <a:cs typeface="Segoe UI"/>
              </a:rPr>
              <a:t>Las comunidades energéticas invierten colectivamente en proyectos de energía renovable, comparten recursos y se apoyan mutuamente para reducir el consumo energético. </a:t>
            </a:r>
          </a:p>
          <a:p>
            <a:pPr marL="457200" indent="-457200" latinLnBrk="0">
              <a:buChar char="•"/>
            </a:pPr>
            <a:r>
              <a:rPr lang="en-US" sz="1200" dirty="0">
                <a:solidFill>
                  <a:srgbClr val="2B2C30"/>
                </a:solidFill>
                <a:ea typeface="Public Sans"/>
                <a:cs typeface="Segoe UI"/>
                <a:hlinkClick r:id="rId3"/>
              </a:rPr>
              <a:t>Hay miles de comunidades energéticas en toda Europa</a:t>
            </a:r>
            <a:r>
              <a:rPr lang="en-US" sz="1200" dirty="0">
                <a:solidFill>
                  <a:srgbClr val="2B2C30"/>
                </a:solidFill>
                <a:ea typeface="Public Sans"/>
                <a:cs typeface="Segoe UI"/>
              </a:rPr>
              <a:t>.</a:t>
            </a:r>
          </a:p>
          <a:p>
            <a:pPr marL="457200" indent="-457200" latinLnBrk="0">
              <a:buFontTx/>
              <a:buChar char="•"/>
            </a:pPr>
            <a:r>
              <a:rPr lang="en-US" sz="1200" dirty="0">
                <a:solidFill>
                  <a:srgbClr val="2B2C30"/>
                </a:solidFill>
                <a:ea typeface="Public Sans"/>
                <a:cs typeface="Segoe UI"/>
              </a:rPr>
              <a:t>Únase o forme una comunidad energética para colaborar con sus vecinos en iniciativas de ahorro energético. </a:t>
            </a:r>
            <a:endParaRPr lang="en-US" sz="1200" dirty="0">
              <a:ea typeface="Public Sans"/>
            </a:endParaRPr>
          </a:p>
          <a:p>
            <a:pPr marL="457200" indent="-457200" latinLnBrk="0">
              <a:buChar char="•"/>
            </a:pPr>
            <a:r>
              <a:rPr lang="en-US" sz="1200" dirty="0">
                <a:solidFill>
                  <a:srgbClr val="2B2C30"/>
                </a:solidFill>
                <a:ea typeface="Public Sans"/>
                <a:cs typeface="Segoe UI"/>
              </a:rPr>
              <a:t>Al trabajar juntos, los miembros pueden beneficiarse del conocimiento compartido, el poder de compra al por mayor y la negociación colectiva para obtener mejores tarifas energéticas.</a:t>
            </a:r>
            <a:r>
              <a:rPr lang="en-US" sz="1200" dirty="0">
                <a:solidFill>
                  <a:srgbClr val="2B2C30"/>
                </a:solidFill>
                <a:ea typeface="Public Sans"/>
                <a:cs typeface="Public Sans"/>
              </a:rPr>
              <a:t> </a:t>
            </a:r>
            <a:endParaRPr lang="en-US" sz="1200" dirty="0"/>
          </a:p>
          <a:p>
            <a:endParaRPr lang="en-GB" dirty="0"/>
          </a:p>
          <a:p>
            <a:endParaRPr lang="en-GB" dirty="0"/>
          </a:p>
          <a:p>
            <a:r>
              <a:rPr lang="en-GB" dirty="0"/>
              <a:t>https://www.rescoop.eu</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139573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Averigüe dónde puede obtener ayuda </a:t>
            </a:r>
            <a:endParaRPr lang="en-US" sz="1050" kern="1200" dirty="0">
              <a:solidFill>
                <a:schemeClr val="bg1"/>
              </a:solidFill>
              <a:latin typeface="+mn-lt"/>
              <a:ea typeface="+mn-ea"/>
              <a:cs typeface="+mn-cs"/>
            </a:endParaRPr>
          </a:p>
          <a:p>
            <a:pPr algn="ctr" latinLnBrk="0"/>
            <a:r>
              <a:rPr lang="en-GB" sz="1200" i="1" noProof="0" dirty="0">
                <a:solidFill>
                  <a:schemeClr val="accent2"/>
                </a:solidFill>
              </a:rPr>
              <a:t>¿Cómo pueden ayudarte los grupos y organizaciones locales relacionados con la energía a alcanzar tus objetivos de ahorro energético?</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4419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Averigua dónde puedes obtener ayuda </a:t>
            </a:r>
            <a:endParaRPr lang="en-US" sz="1050" kern="1200" dirty="0">
              <a:solidFill>
                <a:schemeClr val="bg1"/>
              </a:solidFill>
              <a:latin typeface="+mn-lt"/>
              <a:ea typeface="+mn-ea"/>
              <a:cs typeface="+mn-cs"/>
            </a:endParaRPr>
          </a:p>
          <a:p>
            <a:pPr marL="457200" indent="-457200" latinLnBrk="0">
              <a:buChar char="•"/>
            </a:pPr>
            <a:r>
              <a:rPr lang="en-GB" sz="1200" noProof="0" dirty="0">
                <a:solidFill>
                  <a:srgbClr val="2B2C30"/>
                </a:solidFill>
                <a:ea typeface="Public Sans"/>
                <a:cs typeface="Segoe UI"/>
              </a:rPr>
              <a:t>Busque grupos, organizaciones y programas gubernamentales locales relacionados con la energía que ofrezcan recursos y apoyo para iniciativas de ahorro energético. </a:t>
            </a:r>
          </a:p>
          <a:p>
            <a:pPr marL="457200" indent="-457200" latinLnBrk="0">
              <a:buChar char="•"/>
            </a:pPr>
            <a:r>
              <a:rPr lang="en-GB" sz="1200" noProof="0" dirty="0">
                <a:solidFill>
                  <a:srgbClr val="2B2C30"/>
                </a:solidFill>
                <a:ea typeface="Public Sans"/>
                <a:cs typeface="Segoe UI"/>
              </a:rPr>
              <a:t>Estos grupos pueden proporcionarle información valiosa, asistencia técnica y, en ocasiones, incluso incentivos económicos para ayudarle a implementar prácticas de eficiencia energética. </a:t>
            </a:r>
          </a:p>
          <a:p>
            <a:pPr marL="457200" indent="-457200" latinLnBrk="0">
              <a:buChar char="•"/>
            </a:pPr>
            <a:r>
              <a:rPr lang="en-GB" sz="1200" noProof="0" dirty="0">
                <a:solidFill>
                  <a:srgbClr val="2B2C30"/>
                </a:solidFill>
                <a:ea typeface="Public Sans"/>
                <a:cs typeface="Segoe UI"/>
              </a:rPr>
              <a:t>Consulte las bases de datos en línea, los tablones de anuncios de la comunidad y los sitios web de las administraciones locales para conocer los recursos disponibles.</a:t>
            </a:r>
            <a:endParaRPr lang="en-GB" sz="1200" noProof="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422388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Próximos pasos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desea obtener más información sobre la transición energética digital, los siguientes recursos pueden resultarle útiles: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Consulte el conjunto de cursos breves de Every1: </a:t>
            </a:r>
            <a:r>
              <a:rPr lang="en-US" altLang="ko-KR" sz="1200" i="1" dirty="0">
                <a:solidFill>
                  <a:srgbClr val="373737"/>
                </a:solidFill>
                <a:ea typeface="맑은 고딕"/>
                <a:hlinkClick r:id="rId3"/>
              </a:rPr>
              <a:t>Fundamentos de la energía digital</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Lea el folleto informativo de Every1 </a:t>
            </a:r>
            <a:r>
              <a:rPr lang="en-US" altLang="ko-KR" sz="1200" i="1" dirty="0">
                <a:solidFill>
                  <a:srgbClr val="373737"/>
                </a:solidFill>
                <a:hlinkClick r:id="rId4"/>
              </a:rPr>
              <a:t>¿Qué es una comunidad energética y por qué debería unirme a ella?</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Lea el artículo de Energy Monitor </a:t>
            </a:r>
            <a:r>
              <a:rPr lang="en-US" altLang="ko-KR" sz="1200" i="1" dirty="0">
                <a:solidFill>
                  <a:srgbClr val="373737"/>
                </a:solidFill>
                <a:hlinkClick r:id="rId5"/>
              </a:rPr>
              <a:t>«Dispelling myths around renewable energy technologies» (Desmontando mitos sobre las tecnologías de energía renovable</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Obtenga más información sobre los materiales didácticos del proyecto Every1.</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478003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Agradecimientos</a:t>
            </a:r>
          </a:p>
          <a:p>
            <a:pPr latinLnBrk="0"/>
            <a:r>
              <a:rPr lang="en-GB" dirty="0"/>
              <a:t>Esta presentación </a:t>
            </a:r>
            <a:r>
              <a:rPr lang="en-GB" i="1" dirty="0"/>
              <a:t>«Participa en la transición energética digital: ¡10 sencillos pasos que puedes dar hoy mismo!» </a:t>
            </a:r>
            <a:r>
              <a:rPr lang="en-GB" dirty="0"/>
              <a:t>ha sido elaborada por el proyecto Every1 y está sujeta a la licencia </a:t>
            </a:r>
            <a:r>
              <a:rPr lang="en-GB" dirty="0">
                <a:hlinkClick r:id="rId3"/>
              </a:rPr>
              <a:t>CC BY-SA 4.0</a:t>
            </a:r>
            <a:r>
              <a:rPr lang="en-GB" dirty="0"/>
              <a:t>, salvo que se indique lo contrario. </a:t>
            </a:r>
          </a:p>
          <a:p>
            <a:pPr latinLnBrk="0"/>
            <a:endParaRPr lang="en-GB" dirty="0"/>
          </a:p>
          <a:p>
            <a:pPr latinLnBrk="0"/>
            <a:r>
              <a:rPr lang="en-GB" dirty="0"/>
              <a:t>Las imágenes utilizadas en esta presentación son las siguientes: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 portada: </a:t>
            </a:r>
            <a:r>
              <a:rPr lang="en-US" dirty="0">
                <a:solidFill>
                  <a:schemeClr val="dk1"/>
                </a:solidFill>
                <a:ea typeface="Public Sans"/>
                <a:cs typeface="Public Sans"/>
                <a:sym typeface="Public Sans"/>
                <a:hlinkClick r:id="rId4"/>
              </a:rPr>
              <a:t>P1010139_smartphone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stekelbes </a:t>
            </a:r>
            <a:r>
              <a:rPr lang="en-US" dirty="0">
                <a:solidFill>
                  <a:schemeClr val="dk1"/>
                </a:solidFill>
                <a:ea typeface="Public Sans"/>
                <a:cs typeface="Public Sans"/>
                <a:sym typeface="Public Sans"/>
              </a:rPr>
              <a:t>con licencia </a:t>
            </a:r>
            <a:r>
              <a:rPr lang="en-US" dirty="0">
                <a:solidFill>
                  <a:schemeClr val="dk1"/>
                </a:solidFill>
                <a:ea typeface="Public Sans"/>
                <a:cs typeface="Public Sans"/>
                <a:sym typeface="Public Sans"/>
                <a:hlinkClick r:id="rId5"/>
              </a:rPr>
              <a:t>CC BY-NC-ND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del texto de introducción: </a:t>
            </a:r>
            <a:r>
              <a:rPr lang="en-US" i="1" dirty="0">
                <a:solidFill>
                  <a:schemeClr val="dk1"/>
                </a:solidFill>
                <a:ea typeface="Public Sans"/>
                <a:cs typeface="Public Sans"/>
                <a:sym typeface="Public Sans"/>
                <a:hlinkClick r:id="rId6"/>
              </a:rPr>
              <a:t>home, </a:t>
            </a:r>
            <a:r>
              <a:rPr lang="en-US" dirty="0">
                <a:solidFill>
                  <a:schemeClr val="dk1"/>
                </a:solidFill>
                <a:ea typeface="Public Sans"/>
                <a:cs typeface="Public Sans"/>
                <a:sym typeface="Public Sans"/>
              </a:rPr>
              <a:t>de Loraine y Mark, con licencia </a:t>
            </a:r>
            <a:r>
              <a:rPr lang="en-US" dirty="0">
                <a:solidFill>
                  <a:schemeClr val="dk1"/>
                </a:solidFill>
                <a:ea typeface="Public Sans"/>
                <a:cs typeface="Public Sans"/>
                <a:sym typeface="Public Sans"/>
                <a:hlinkClick r:id="rId7"/>
              </a:rPr>
              <a:t>CC BY-SA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Comprenda su propio consumo energético: </a:t>
            </a:r>
            <a:r>
              <a:rPr lang="en-GB" b="0" i="0" dirty="0" err="1">
                <a:solidFill>
                  <a:srgbClr val="242424"/>
                </a:solidFill>
                <a:effectLst/>
                <a:hlinkClick r:id="rId8"/>
              </a:rPr>
              <a:t>Vorarlberger </a:t>
            </a:r>
            <a:r>
              <a:rPr lang="en-GB" b="0" i="0" dirty="0">
                <a:solidFill>
                  <a:srgbClr val="242424"/>
                </a:solidFill>
                <a:effectLst/>
                <a:hlinkClick r:id="rId8"/>
              </a:rPr>
              <a:t>Kraftwerke-Energy meter (electro)-smart meter-02ASD </a:t>
            </a:r>
            <a:r>
              <a:rPr lang="en-GB" b="0" i="0" dirty="0">
                <a:solidFill>
                  <a:srgbClr val="242424"/>
                </a:solidFill>
                <a:effectLst/>
              </a:rPr>
              <a:t>de </a:t>
            </a:r>
            <a:r>
              <a:rPr lang="en-GB" b="0" i="0" dirty="0" err="1">
                <a:solidFill>
                  <a:srgbClr val="242424"/>
                </a:solidFill>
                <a:effectLst/>
              </a:rPr>
              <a:t>Asurnipal </a:t>
            </a:r>
            <a:r>
              <a:rPr lang="en-GB" b="0" i="0" dirty="0">
                <a:solidFill>
                  <a:srgbClr val="242424"/>
                </a:solidFill>
                <a:effectLst/>
              </a:rPr>
              <a:t>tiene licencia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Elija un contrato de energía: </a:t>
            </a:r>
            <a:r>
              <a:rPr lang="en-GB" sz="1200" dirty="0">
                <a:solidFill>
                  <a:srgbClr val="242424"/>
                </a:solidFill>
                <a:ea typeface="Public Sans"/>
                <a:cs typeface="Public Sans"/>
                <a:sym typeface="Public Sans"/>
                <a:hlinkClick r:id="rId9"/>
              </a:rPr>
              <a:t>facturas de electricidad con bombilla y calculadora </a:t>
            </a:r>
            <a:r>
              <a:rPr lang="en-GB" sz="1200" dirty="0">
                <a:solidFill>
                  <a:srgbClr val="242424"/>
                </a:solidFill>
                <a:ea typeface="Public Sans"/>
                <a:cs typeface="Public Sans"/>
                <a:sym typeface="Public Sans"/>
              </a:rPr>
              <a:t>de Uswitch.com Images tiene </a:t>
            </a:r>
            <a:r>
              <a:rPr lang="en-GB" dirty="0">
                <a:solidFill>
                  <a:srgbClr val="242424"/>
                </a:solidFill>
              </a:rPr>
              <a:t>licencia </a:t>
            </a:r>
            <a:r>
              <a:rPr lang="en-GB" noProof="0" dirty="0">
                <a:solidFill>
                  <a:schemeClr val="dk1"/>
                </a:solidFill>
                <a:ea typeface="Public Sans"/>
                <a:cs typeface="Public Sans"/>
                <a:sym typeface="Public Sans"/>
                <a:hlinkClick r:id="rId10"/>
              </a:rPr>
              <a:t>CC BY 2.0</a:t>
            </a:r>
            <a:r>
              <a:rPr lang="en-GB" dirty="0">
                <a:solidFill>
                  <a:srgbClr val="242424"/>
                </a:solidFill>
              </a:rPr>
              <a:t>. Esta imagen ha sido recortada.</a:t>
            </a:r>
          </a:p>
          <a:p>
            <a:pPr marL="285750" indent="-285750" latinLnBrk="0">
              <a:buFont typeface="Arial" panose="020B0604020202020204" pitchFamily="34" charset="0"/>
              <a:buChar char="•"/>
            </a:pPr>
            <a:r>
              <a:rPr lang="en-GB" dirty="0">
                <a:solidFill>
                  <a:srgbClr val="242424"/>
                </a:solidFill>
              </a:rPr>
              <a:t>Aumente la eficiencia: Invertir en electrodomésticos: </a:t>
            </a:r>
            <a:r>
              <a:rPr lang="en-GB" dirty="0">
                <a:solidFill>
                  <a:srgbClr val="242424"/>
                </a:solidFill>
                <a:hlinkClick r:id="rId11"/>
              </a:rPr>
              <a:t>Samsung </a:t>
            </a:r>
            <a:r>
              <a:rPr lang="en-GB" dirty="0">
                <a:solidFill>
                  <a:srgbClr val="242424"/>
                </a:solidFill>
              </a:rPr>
              <a:t>por </a:t>
            </a:r>
            <a:r>
              <a:rPr lang="en-GB" dirty="0" err="1">
                <a:solidFill>
                  <a:srgbClr val="242424"/>
                </a:solidFill>
              </a:rPr>
              <a:t>CODE_n </a:t>
            </a:r>
            <a:r>
              <a:rPr lang="en-GB" dirty="0">
                <a:solidFill>
                  <a:srgbClr val="242424"/>
                </a:solidFill>
              </a:rPr>
              <a:t>tiene licencia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Desenchufa los aparatos electrónicos que no utilices: </a:t>
            </a:r>
            <a:r>
              <a:rPr lang="en-GB" dirty="0">
                <a:solidFill>
                  <a:srgbClr val="242424"/>
                </a:solidFill>
                <a:hlinkClick r:id="rId12"/>
              </a:rPr>
              <a:t>Hervidor </a:t>
            </a:r>
            <a:r>
              <a:rPr lang="en-GB" dirty="0">
                <a:solidFill>
                  <a:srgbClr val="242424"/>
                </a:solidFill>
              </a:rPr>
              <a:t>de Denis Sylvester Hurd tiene licencia </a:t>
            </a:r>
            <a:r>
              <a:rPr lang="en-GB" dirty="0">
                <a:solidFill>
                  <a:srgbClr val="242424"/>
                </a:solidFill>
                <a:hlinkClick r:id="rId13"/>
              </a:rPr>
              <a:t>CC0 1.0</a:t>
            </a:r>
            <a:r>
              <a:rPr lang="en-GB" dirty="0">
                <a:solidFill>
                  <a:srgbClr val="242424"/>
                </a:solidFill>
              </a:rPr>
              <a:t>.</a:t>
            </a:r>
          </a:p>
          <a:p>
            <a:pPr marL="285750" indent="-285750" latinLnBrk="0">
              <a:buFont typeface="Arial" panose="020B0604020202020204" pitchFamily="34" charset="0"/>
              <a:buChar char="•"/>
            </a:pPr>
            <a:r>
              <a:rPr lang="en-GB" dirty="0">
                <a:solidFill>
                  <a:srgbClr val="242424"/>
                </a:solidFill>
              </a:rPr>
              <a:t>Implemente un hogar inteligente: </a:t>
            </a:r>
            <a:r>
              <a:rPr lang="en-GB" noProof="0" dirty="0">
                <a:solidFill>
                  <a:schemeClr val="dk1"/>
                </a:solidFill>
                <a:ea typeface="Public Sans"/>
                <a:cs typeface="Public Sans"/>
                <a:sym typeface="Public Sans"/>
                <a:hlinkClick r:id="rId14"/>
              </a:rPr>
              <a:t>bombilla </a:t>
            </a:r>
            <a:r>
              <a:rPr lang="en-GB" noProof="0" dirty="0" err="1">
                <a:solidFill>
                  <a:schemeClr val="dk1"/>
                </a:solidFill>
                <a:ea typeface="Public Sans"/>
                <a:cs typeface="Public Sans"/>
                <a:sym typeface="Public Sans"/>
                <a:hlinkClick r:id="rId14"/>
              </a:rPr>
              <a:t>wifi</a:t>
            </a:r>
            <a:r>
              <a:rPr lang="en-GB" noProof="0" dirty="0">
                <a:solidFill>
                  <a:schemeClr val="dk1"/>
                </a:solidFill>
                <a:ea typeface="Public Sans"/>
                <a:cs typeface="Public Sans"/>
                <a:sym typeface="Public Sans"/>
                <a:hlinkClick r:id="rId14"/>
              </a:rPr>
              <a:t> UMAX U-Smart </a:t>
            </a:r>
            <a:r>
              <a:rPr lang="en-GB" noProof="0" dirty="0">
                <a:solidFill>
                  <a:schemeClr val="dk1"/>
                </a:solidFill>
                <a:ea typeface="Public Sans"/>
                <a:cs typeface="Public Sans"/>
                <a:sym typeface="Public Sans"/>
              </a:rPr>
              <a:t>de Jirka Matousek tiene licencia </a:t>
            </a:r>
            <a:r>
              <a:rPr lang="en-GB" noProof="0" dirty="0">
                <a:solidFill>
                  <a:schemeClr val="dk1"/>
                </a:solidFill>
                <a:ea typeface="Public Sans"/>
                <a:cs typeface="Public Sans"/>
                <a:sym typeface="Public Sans"/>
                <a:hlinkClick r:id="rId10"/>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Descongele el congelador con regularidad: </a:t>
            </a:r>
            <a:r>
              <a:rPr lang="en-GB" dirty="0">
                <a:solidFill>
                  <a:schemeClr val="dk1"/>
                </a:solidFill>
                <a:sym typeface="Public Sans"/>
                <a:hlinkClick r:id="rId15"/>
              </a:rPr>
              <a:t>Estalactitas en el congelador, </a:t>
            </a:r>
            <a:r>
              <a:rPr lang="en-GB" dirty="0">
                <a:solidFill>
                  <a:schemeClr val="dk1"/>
                </a:solidFill>
                <a:sym typeface="Public Sans"/>
              </a:rPr>
              <a:t>de Anders Sandberg, con </a:t>
            </a:r>
            <a:r>
              <a:rPr lang="en-GB" dirty="0">
                <a:solidFill>
                  <a:srgbClr val="242424"/>
                </a:solidFill>
              </a:rPr>
              <a:t>licencia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076-5568-11C7-637A-4FC27F0AB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8696-0E21-77A1-9189-23747D4FCA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BF1581-5471-3531-8D5E-1126FB2C687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Agradecimientos</a:t>
            </a:r>
          </a:p>
          <a:p>
            <a:pPr marL="285750" indent="-285750" latinLnBrk="0">
              <a:buFont typeface="Arial" panose="020B0604020202020204" pitchFamily="34" charset="0"/>
              <a:buChar char="•"/>
            </a:pPr>
            <a:r>
              <a:rPr lang="en-GB" dirty="0">
                <a:solidFill>
                  <a:srgbClr val="242424"/>
                </a:solidFill>
              </a:rPr>
              <a:t>Uso de termostatos inteligentes: promoción de comportamientos de ahorro energético: </a:t>
            </a:r>
            <a:r>
              <a:rPr lang="en-GB" dirty="0">
                <a:solidFill>
                  <a:srgbClr val="242424"/>
                </a:solidFill>
                <a:hlinkClick r:id="rId3"/>
              </a:rPr>
              <a:t>ajuste del termostato </a:t>
            </a:r>
            <a:r>
              <a:rPr lang="en-GB" dirty="0">
                <a:solidFill>
                  <a:srgbClr val="242424"/>
                </a:solidFill>
              </a:rPr>
              <a:t>por CORGI </a:t>
            </a:r>
            <a:r>
              <a:rPr lang="en-GB" dirty="0" err="1">
                <a:solidFill>
                  <a:srgbClr val="242424"/>
                </a:solidFill>
              </a:rPr>
              <a:t>HomePlan </a:t>
            </a:r>
            <a:r>
              <a:rPr lang="en-GB" dirty="0">
                <a:solidFill>
                  <a:srgbClr val="242424"/>
                </a:solidFill>
              </a:rPr>
              <a:t>con licencia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Utilice regletas: </a:t>
            </a:r>
            <a:r>
              <a:rPr lang="en-GB" dirty="0">
                <a:solidFill>
                  <a:schemeClr val="dk1"/>
                </a:solidFill>
                <a:sym typeface="Public Sans"/>
                <a:hlinkClick r:id="rId5"/>
              </a:rPr>
              <a:t>Regletas con cable alargador.jpg </a:t>
            </a:r>
            <a:r>
              <a:rPr lang="en-GB" dirty="0">
                <a:solidFill>
                  <a:schemeClr val="dk1"/>
                </a:solidFill>
                <a:sym typeface="Public Sans"/>
              </a:rPr>
              <a:t>por Dmitry Makeev tiene licencia </a:t>
            </a:r>
            <a:r>
              <a:rPr lang="en-GB" dirty="0">
                <a:solidFill>
                  <a:schemeClr val="dk1"/>
                </a:solidFill>
                <a:sym typeface="Public Sans"/>
                <a:hlinkClick r:id="rId6"/>
              </a:rPr>
              <a:t>CC BY-SA 4.0</a:t>
            </a:r>
            <a:r>
              <a:rPr lang="en-GB" dirty="0">
                <a:solidFill>
                  <a:schemeClr val="dk1"/>
                </a:solidFill>
                <a:sym typeface="Public Sans"/>
              </a:rPr>
              <a: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Trabajar juntos: El papel de las comunidades energéticas: </a:t>
            </a:r>
            <a:r>
              <a:rPr lang="en-GB" dirty="0">
                <a:solidFill>
                  <a:schemeClr val="dk1"/>
                </a:solidFill>
                <a:ea typeface="Public Sans"/>
                <a:cs typeface="Public Sans"/>
                <a:sym typeface="Public Sans"/>
                <a:hlinkClick r:id="rId7"/>
              </a:rPr>
              <a:t>¡Energía limpia en el trabajo para </a:t>
            </a:r>
            <a:r>
              <a:rPr lang="en-GB" dirty="0" err="1">
                <a:solidFill>
                  <a:schemeClr val="dk1"/>
                </a:solidFill>
                <a:ea typeface="Public Sans"/>
                <a:cs typeface="Public Sans"/>
                <a:sym typeface="Public Sans"/>
                <a:hlinkClick r:id="rId7"/>
              </a:rPr>
              <a:t>el Día de la Tierra</a:t>
            </a:r>
            <a:r>
              <a:rPr lang="en-GB" dirty="0">
                <a:solidFill>
                  <a:schemeClr val="dk1"/>
                </a:solidFill>
                <a:ea typeface="Public Sans"/>
                <a:cs typeface="Public Sans"/>
                <a:sym typeface="Public Sans"/>
                <a:hlinkClick r:id="rId7"/>
              </a:rPr>
              <a:t>! </a:t>
            </a:r>
            <a:r>
              <a:rPr lang="en-GB" dirty="0">
                <a:solidFill>
                  <a:schemeClr val="dk1"/>
                </a:solidFill>
                <a:ea typeface="Public Sans"/>
                <a:cs typeface="Public Sans"/>
                <a:sym typeface="Public Sans"/>
              </a:rPr>
              <a:t>por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tiene licencia </a:t>
            </a:r>
            <a:r>
              <a:rPr lang="en-US" dirty="0">
                <a:solidFill>
                  <a:schemeClr val="dk1"/>
                </a:solidFill>
                <a:ea typeface="Public Sans"/>
                <a:cs typeface="Public Sans"/>
                <a:sym typeface="Public Sans"/>
                <a:hlinkClick r:id="rId8"/>
              </a:rPr>
              <a:t>CC BY-SA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Averigüe dónde puede obtener ayuda: </a:t>
            </a:r>
            <a:r>
              <a:rPr lang="en-US" dirty="0" err="1">
                <a:solidFill>
                  <a:schemeClr val="dk1"/>
                </a:solidFill>
                <a:ea typeface="Public Sans"/>
                <a:cs typeface="Public Sans"/>
                <a:sym typeface="Public Sans"/>
                <a:hlinkClick r:id="rId9"/>
              </a:rPr>
              <a:t>Mecktilda </a:t>
            </a:r>
            <a:r>
              <a:rPr lang="en-US" dirty="0">
                <a:solidFill>
                  <a:schemeClr val="dk1"/>
                </a:solidFill>
                <a:ea typeface="Public Sans"/>
                <a:cs typeface="Public Sans"/>
                <a:sym typeface="Public Sans"/>
                <a:hlinkClick r:id="rId9"/>
              </a:rPr>
              <a:t>y Stefano, agentes de ventas de sistemas de energía solar de Global Cycle Solutions</a:t>
            </a:r>
            <a:r>
              <a:rPr lang="en-US" dirty="0">
                <a:solidFill>
                  <a:schemeClr val="dk1"/>
                </a:solidFill>
                <a:ea typeface="Public Sans"/>
                <a:cs typeface="Public Sans"/>
                <a:sym typeface="Public Sans"/>
              </a:rPr>
              <a:t>, por DIFD (Departamento de Desarrollo Internacional del Reino Unido)</a:t>
            </a:r>
            <a:r>
              <a:rPr lang="en-GB" noProof="0" dirty="0">
                <a:solidFill>
                  <a:schemeClr val="dk1"/>
                </a:solidFill>
                <a:ea typeface="Public Sans"/>
                <a:cs typeface="Public Sans"/>
                <a:sym typeface="Public Sans"/>
              </a:rPr>
              <a:t>,</a:t>
            </a:r>
            <a:r>
              <a:rPr lang="en-US" dirty="0">
                <a:solidFill>
                  <a:schemeClr val="dk1"/>
                </a:solidFill>
                <a:ea typeface="Public Sans"/>
                <a:cs typeface="Public Sans"/>
                <a:sym typeface="Public Sans"/>
              </a:rPr>
              <a:t> </a:t>
            </a:r>
            <a:r>
              <a:rPr lang="en-GB" dirty="0">
                <a:solidFill>
                  <a:srgbClr val="242424"/>
                </a:solidFill>
              </a:rPr>
              <a:t>con licencia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 Esta imagen ha sido recortada.</a:t>
            </a:r>
            <a:endParaRPr lang="en-US" dirty="0">
              <a:solidFill>
                <a:schemeClr val="dk1"/>
              </a:solidFill>
              <a:ea typeface="Public Sans"/>
              <a:cs typeface="Public Sans"/>
              <a:sym typeface="Public Sans"/>
            </a:endParaRPr>
          </a:p>
          <a:p>
            <a:endParaRPr lang="en-BE" dirty="0"/>
          </a:p>
        </p:txBody>
      </p:sp>
      <p:sp>
        <p:nvSpPr>
          <p:cNvPr id="4" name="Slide Number Placeholder 3">
            <a:extLst>
              <a:ext uri="{FF2B5EF4-FFF2-40B4-BE49-F238E27FC236}">
                <a16:creationId xmlns:a16="http://schemas.microsoft.com/office/drawing/2014/main" id="{B40D3E98-DD98-53AF-BD13-DD97A5DDEBA3}"/>
              </a:ext>
            </a:extLst>
          </p:cNvPr>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2412844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¡Gracias!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1896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Nuestra exploración de cada paso comienza con una pregunta reflexiva. Tómese un momento para considerar cada pregunta antes de pasar a la siguiente diapositiva.</a:t>
            </a:r>
          </a:p>
          <a:p>
            <a:pPr latinLnBrk="0"/>
            <a:endParaRPr lang="en-GB" sz="1200" noProof="0" dirty="0">
              <a:solidFill>
                <a:srgbClr val="2B2C30"/>
              </a:solidFill>
              <a:sym typeface="Public Sans"/>
            </a:endParaRPr>
          </a:p>
          <a:p>
            <a:pPr latinLnBrk="0"/>
            <a:r>
              <a:rPr lang="en-GB" sz="1200" dirty="0">
                <a:solidFill>
                  <a:srgbClr val="2B2C30"/>
                </a:solidFill>
                <a:sym typeface="Public Sans"/>
              </a:rPr>
              <a:t>Puede trabajar cada paso por orden. También puede seleccionar un paso concreto que desee explorar primero a través del menú.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81147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sencillos pasos que puedes dar hoy mismo </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Comprenda su propio consumo energético.</a:t>
            </a:r>
          </a:p>
          <a:p>
            <a:pPr marL="342900" indent="-342900" latinLnBrk="0">
              <a:buFont typeface="+mj-lt"/>
              <a:buAutoNum type="arabicPeriod"/>
            </a:pPr>
            <a:r>
              <a:rPr lang="en-GB" sz="1200" dirty="0">
                <a:ea typeface="Public Sans"/>
                <a:cs typeface="Public Sans"/>
                <a:sym typeface="Public Sans"/>
              </a:rPr>
              <a:t>Elige un contrato de energía.</a:t>
            </a:r>
          </a:p>
          <a:p>
            <a:pPr marL="342900" indent="-342900" latinLnBrk="0">
              <a:buFont typeface="+mj-lt"/>
              <a:buAutoNum type="arabicPeriod"/>
            </a:pPr>
            <a:r>
              <a:rPr lang="en-GB" sz="1200" noProof="0" dirty="0">
                <a:ea typeface="Public Sans"/>
                <a:cs typeface="Public Sans"/>
                <a:sym typeface="Public Sans"/>
              </a:rPr>
              <a:t>Aumente la eficiencia: invierta en electrodomésticos.</a:t>
            </a:r>
          </a:p>
          <a:p>
            <a:pPr marL="342900" indent="-342900" latinLnBrk="0">
              <a:buFont typeface="+mj-lt"/>
              <a:buAutoNum type="arabicPeriod"/>
            </a:pPr>
            <a:r>
              <a:rPr lang="en-GB" sz="1200" dirty="0">
                <a:ea typeface="Public Sans"/>
                <a:cs typeface="Public Sans"/>
                <a:sym typeface="Public Sans"/>
              </a:rPr>
              <a:t>Descongele su congelador con regularidad.</a:t>
            </a:r>
          </a:p>
          <a:p>
            <a:pPr marL="342900" indent="-342900" latinLnBrk="0">
              <a:buFont typeface="+mj-lt"/>
              <a:buAutoNum type="arabicPeriod"/>
            </a:pPr>
            <a:r>
              <a:rPr lang="en-GB" sz="1200" dirty="0">
                <a:ea typeface="Public Sans"/>
                <a:cs typeface="Public Sans"/>
                <a:sym typeface="Public Sans"/>
              </a:rPr>
              <a:t>Desenchufa los aparatos electrónicos que no estés utilizando.</a:t>
            </a:r>
          </a:p>
          <a:p>
            <a:pPr marL="342900" indent="-342900" latinLnBrk="0">
              <a:buFont typeface="+mj-lt"/>
              <a:buAutoNum type="arabicPeriod"/>
            </a:pPr>
            <a:r>
              <a:rPr lang="en-GB" sz="1200" noProof="0" dirty="0">
                <a:ea typeface="Public Sans"/>
                <a:cs typeface="Public Sans"/>
                <a:sym typeface="Public Sans"/>
              </a:rPr>
              <a:t>Implemente un hogar inteligente.</a:t>
            </a:r>
          </a:p>
          <a:p>
            <a:pPr marL="342900" indent="-342900" latinLnBrk="0">
              <a:buFont typeface="+mj-lt"/>
              <a:buAutoNum type="arabicPeriod"/>
            </a:pPr>
            <a:r>
              <a:rPr lang="en-GB" sz="1200" noProof="0" dirty="0">
                <a:ea typeface="Public Sans"/>
                <a:cs typeface="Public Sans"/>
                <a:sym typeface="Public Sans"/>
              </a:rPr>
              <a:t>Utilice </a:t>
            </a:r>
            <a:r>
              <a:rPr lang="en-GB" sz="1200" dirty="0">
                <a:ea typeface="Public Sans"/>
                <a:cs typeface="Public Sans"/>
                <a:sym typeface="Public Sans"/>
              </a:rPr>
              <a:t>termostatos</a:t>
            </a:r>
            <a:r>
              <a:rPr lang="en-GB" sz="1200" noProof="0" dirty="0">
                <a:ea typeface="Public Sans"/>
                <a:cs typeface="Public Sans"/>
                <a:sym typeface="Public Sans"/>
              </a:rPr>
              <a:t> inteligentes</a:t>
            </a:r>
            <a:r>
              <a:rPr lang="en-GB" sz="1200" dirty="0">
                <a:ea typeface="Public Sans"/>
                <a:cs typeface="Public Sans"/>
                <a:sym typeface="Public Sans"/>
              </a:rPr>
              <a:t>.</a:t>
            </a:r>
          </a:p>
          <a:p>
            <a:pPr marL="342900" indent="-342900" latinLnBrk="0">
              <a:buFont typeface="+mj-lt"/>
              <a:buAutoNum type="arabicPeriod"/>
            </a:pPr>
            <a:r>
              <a:rPr lang="en-GB" sz="1200" noProof="0" dirty="0">
                <a:ea typeface="Public Sans"/>
                <a:cs typeface="Public Sans"/>
                <a:sym typeface="Public Sans"/>
              </a:rPr>
              <a:t>Utilice </a:t>
            </a:r>
            <a:r>
              <a:rPr lang="en-GB" sz="1200" dirty="0">
                <a:ea typeface="Public Sans"/>
                <a:cs typeface="Public Sans"/>
                <a:sym typeface="Public Sans"/>
              </a:rPr>
              <a:t>regletas</a:t>
            </a:r>
            <a:r>
              <a:rPr lang="en-GB" sz="1200" noProof="0" dirty="0">
                <a:ea typeface="Public Sans"/>
                <a:cs typeface="Public Sans"/>
                <a:sym typeface="Public Sans"/>
              </a:rPr>
              <a:t> eléctricas</a:t>
            </a:r>
            <a:r>
              <a:rPr lang="en-GB" sz="1200" dirty="0">
                <a:ea typeface="Public Sans"/>
                <a:cs typeface="Public Sans"/>
                <a:sym typeface="Public Sans"/>
              </a:rPr>
              <a:t>.</a:t>
            </a:r>
            <a:endParaRPr lang="en-GB" sz="1200" noProof="0" dirty="0">
              <a:ea typeface="Public Sans"/>
              <a:cs typeface="Public Sans"/>
              <a:sym typeface="Public Sans"/>
            </a:endParaRPr>
          </a:p>
          <a:p>
            <a:pPr marL="342900" indent="-342900" latinLnBrk="0">
              <a:buFont typeface="+mj-lt"/>
              <a:buAutoNum type="arabicPeriod"/>
            </a:pPr>
            <a:r>
              <a:rPr lang="en-GB" sz="1200" noProof="0" dirty="0">
                <a:ea typeface="Public Sans"/>
                <a:cs typeface="Public Sans"/>
                <a:sym typeface="Public Sans"/>
              </a:rPr>
              <a:t>Trabajen juntos: el papel de las comunidades energéticas.</a:t>
            </a:r>
          </a:p>
          <a:p>
            <a:pPr marL="342900" indent="-342900" latinLnBrk="0">
              <a:buFont typeface="+mj-lt"/>
              <a:buAutoNum type="arabicPeriod"/>
            </a:pPr>
            <a:r>
              <a:rPr lang="en-GB" sz="1200" dirty="0">
                <a:ea typeface="Public Sans"/>
                <a:cs typeface="Public Sans"/>
                <a:sym typeface="Public Sans"/>
              </a:rPr>
              <a:t> Averigüe dónde puede obtener ayuda.</a:t>
            </a: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15996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Comprenda su propio consumo energético</a:t>
            </a:r>
            <a:endParaRPr lang="en-US" sz="1050" kern="1200" dirty="0">
              <a:solidFill>
                <a:schemeClr val="bg1"/>
              </a:solidFill>
              <a:latin typeface="+mn-lt"/>
              <a:ea typeface="+mn-ea"/>
              <a:cs typeface="+mn-cs"/>
            </a:endParaRPr>
          </a:p>
          <a:p>
            <a:pPr algn="ctr" latinLnBrk="0"/>
            <a:r>
              <a:rPr lang="en-GB" sz="1200" i="1" noProof="0" dirty="0">
                <a:solidFill>
                  <a:schemeClr val="accent5"/>
                </a:solidFill>
              </a:rPr>
              <a:t>¿Cómo puede ayudarle comprender su consumo energético a ahorrar energía y reducir su factura eléctrica?</a:t>
            </a:r>
          </a:p>
          <a:p>
            <a:pPr algn="ctr" latinLnBrk="0"/>
            <a:endParaRPr lang="en-GB" sz="1200" i="1" noProof="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62385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Conozca su propio consumo energético</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457200" indent="-457200" latinLnBrk="0">
              <a:buChar char="•"/>
            </a:pPr>
            <a:r>
              <a:rPr lang="en-GB" sz="1200" noProof="0" dirty="0">
                <a:solidFill>
                  <a:srgbClr val="2B2C30"/>
                </a:solidFill>
                <a:cs typeface="Segoe UI"/>
              </a:rPr>
              <a:t>Un contador inteligente le permite a usted, y a su proveedor de energía, supervisar y analizar sus patrones de consumo energético en tiempo real. </a:t>
            </a:r>
          </a:p>
          <a:p>
            <a:pPr marL="457200" indent="-457200" latinLnBrk="0">
              <a:buFontTx/>
              <a:buChar char="•"/>
            </a:pPr>
            <a:r>
              <a:rPr lang="en-GB" sz="1200" dirty="0">
                <a:solidFill>
                  <a:srgbClr val="2B2C30"/>
                </a:solidFill>
                <a:cs typeface="Segoe UI"/>
              </a:rPr>
              <a:t>Compruebe si tiene un contador inteligente o un contador digital (analógico).</a:t>
            </a:r>
          </a:p>
          <a:p>
            <a:pPr marL="457200" indent="-457200" latinLnBrk="0">
              <a:buFontTx/>
              <a:buChar char="•"/>
            </a:pPr>
            <a:r>
              <a:rPr lang="en-GB" sz="1200" noProof="0" dirty="0">
                <a:solidFill>
                  <a:srgbClr val="2B2C30"/>
                </a:solidFill>
                <a:cs typeface="Segoe UI"/>
              </a:rPr>
              <a:t>Si tiene un contador inteligente, puede comprobar su consumo energético en diferentes momentos del día. Esto le ayudará a identificar las horas del día en las que consume más energía. </a:t>
            </a:r>
          </a:p>
          <a:p>
            <a:pPr marL="457200" indent="-457200" latinLnBrk="0">
              <a:buChar char="•"/>
            </a:pPr>
            <a:r>
              <a:rPr lang="en-GB" sz="1200" dirty="0">
                <a:solidFill>
                  <a:srgbClr val="2B2C30"/>
                </a:solidFill>
                <a:cs typeface="Segoe UI"/>
              </a:rPr>
              <a:t>¿Hay momentos del día en los que consume más energía? Busque tendencias y oportunidades para </a:t>
            </a:r>
            <a:r>
              <a:rPr lang="en-GB" sz="1200" noProof="0" dirty="0">
                <a:solidFill>
                  <a:srgbClr val="2B2C30"/>
                </a:solidFill>
                <a:cs typeface="Segoe UI"/>
              </a:rPr>
              <a:t>reducir el consumo. Por ejemplo, </a:t>
            </a:r>
            <a:r>
              <a:rPr lang="en-GB" sz="1200" noProof="0" dirty="0">
                <a:solidFill>
                  <a:srgbClr val="2B2C30"/>
                </a:solidFill>
                <a:cs typeface="Segoe UI"/>
                <a:hlinkClick r:id="rId3"/>
              </a:rPr>
              <a:t>desenchufar los dispositivos cuando no se utilizan, en lugar de dejarlos en modo de espera</a:t>
            </a:r>
            <a:r>
              <a:rPr lang="en-GB" sz="1200" noProof="0" dirty="0">
                <a:solidFill>
                  <a:srgbClr val="2B2C30"/>
                </a:solidFill>
                <a:cs typeface="Segoe UI"/>
              </a:rPr>
              <a:t>, reduce el consumo de energía.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https://www.smartenergygb.org/smart-living/smart-energy-tips/switching-appliances-off-stand-by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1434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Elige un contrato de energía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¿Cómo puede ayudarle cambiar de contrato energético a ahorrar dinero y optimizar el consumo energético?</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157494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Elija un contrato de energía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rPr>
              <a:t>Investigue y compare diferentes contratos de energía que ofrezcan opciones flexibles y precios dinámicos. Los precios dinámicos significan que el precio de la energía fluctúa en función de la demanda general. </a:t>
            </a:r>
          </a:p>
          <a:p>
            <a:pPr marL="457200" indent="-457200" latinLnBrk="0">
              <a:buChar char="•"/>
            </a:pPr>
            <a:r>
              <a:rPr lang="en-US" sz="1200" dirty="0">
                <a:solidFill>
                  <a:srgbClr val="2B2C30"/>
                </a:solidFill>
              </a:rPr>
              <a:t>Considere planes que le permitan aprovechar tarifas más bajas durante las horas de menor consumo u ofrezcan incentivos por reducir el consumo durante las horas pico. </a:t>
            </a:r>
            <a:endParaRPr lang="en-US" sz="1200" dirty="0"/>
          </a:p>
          <a:p>
            <a:pPr marL="457200" indent="-457200" latinLnBrk="0">
              <a:buChar char="•"/>
            </a:pPr>
            <a:r>
              <a:rPr lang="en-US" sz="1200" dirty="0">
                <a:solidFill>
                  <a:srgbClr val="2B2C30"/>
                </a:solidFill>
              </a:rPr>
              <a:t>Algunos tipos de contratos pueden ofrecer opciones de energía renovable o recompensas por comportamientos de ahorro energético.</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25630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Aumentar la eficiencia: invertir en electrodomésticos</a:t>
            </a:r>
            <a:endParaRPr lang="en-US" sz="1050" kern="1200" dirty="0">
              <a:solidFill>
                <a:schemeClr val="bg1"/>
              </a:solidFill>
              <a:latin typeface="+mn-lt"/>
              <a:ea typeface="+mn-ea"/>
              <a:cs typeface="+mn-cs"/>
            </a:endParaRPr>
          </a:p>
          <a:p>
            <a:pPr algn="ctr" latinLnBrk="0"/>
            <a:r>
              <a:rPr lang="en-US" sz="1200" i="1" dirty="0">
                <a:solidFill>
                  <a:schemeClr val="accent5"/>
                </a:solidFill>
              </a:rPr>
              <a:t>¿Cómo puede la inversión en electrodomésticos suponer un ahorro a largo plazo en sus facturas de energía?</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415418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9AA134BA-65CD-70DC-23C8-BA977A36A1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180" y="6221873"/>
            <a:ext cx="1958312" cy="410480"/>
          </a:xfrm>
          <a:prstGeom prst="rect">
            <a:avLst/>
          </a:prstGeom>
        </p:spPr>
      </p:pic>
      <p:sp>
        <p:nvSpPr>
          <p:cNvPr id="6" name="TextBox 5">
            <a:extLst>
              <a:ext uri="{FF2B5EF4-FFF2-40B4-BE49-F238E27FC236}">
                <a16:creationId xmlns:a16="http://schemas.microsoft.com/office/drawing/2014/main" id="{4174CE1C-D6C7-3A47-626D-A814289CC059}"/>
              </a:ext>
            </a:extLst>
          </p:cNvPr>
          <p:cNvSpPr txBox="1"/>
          <p:nvPr userDrawn="1"/>
        </p:nvSpPr>
        <p:spPr>
          <a:xfrm>
            <a:off x="2086708" y="5996226"/>
            <a:ext cx="5498124" cy="861774"/>
          </a:xfrm>
          <a:prstGeom prst="rect">
            <a:avLst/>
          </a:prstGeom>
          <a:noFill/>
        </p:spPr>
        <p:txBody>
          <a:bodyPr wrap="square" rtlCol="0">
            <a:spAutoFit/>
          </a:bodyPr>
          <a:lstStyle/>
          <a:p>
            <a:pPr latinLnBrk="0" hangingPunct="0"/>
            <a:r>
              <a:rPr lang="es-ES_tradnl" sz="1000" b="0" i="0" kern="1200" noProof="0" dirty="0">
                <a:solidFill>
                  <a:schemeClr val="tx1"/>
                </a:solidFill>
                <a:effectLst/>
                <a:latin typeface="+mn-lt"/>
                <a:ea typeface="+mn-ea"/>
                <a:cs typeface="+mn-cs"/>
              </a:rPr>
              <a:t>Este proyecto ha recibido financiación del Programa Horizonte de Investigación e Innovación de la Unión Europea (2021-2027) en virtud del acuerdo de subvención n.º 101075596. La responsabilidad del contenido de este material recae exclusivamente en el proyecto Every1 y no refleja necesariamente la opinión de la Unión Europea. La presentación tiene licencia </a:t>
            </a:r>
            <a:r>
              <a:rPr lang="es-ES_tradnl" sz="1000" b="0" i="0" u="sng" kern="1200" noProof="0" dirty="0">
                <a:solidFill>
                  <a:schemeClr val="tx1"/>
                </a:solidFill>
                <a:effectLst/>
                <a:latin typeface="+mn-lt"/>
                <a:ea typeface="+mn-ea"/>
                <a:cs typeface="+mn-cs"/>
                <a:hlinkClick r:id="rId4" tooltip="Original URL: https://creativecommons.org/licenses/by-sa/4.0/deed.en. Click or tap if you trust this link."/>
              </a:rPr>
              <a:t>CC BY-SA 4.0, </a:t>
            </a:r>
            <a:r>
              <a:rPr lang="es-ES_tradnl" sz="1000" b="0" i="0" kern="1200" noProof="0" dirty="0">
                <a:solidFill>
                  <a:schemeClr val="tx1"/>
                </a:solidFill>
                <a:effectLst/>
                <a:latin typeface="+mn-lt"/>
                <a:ea typeface="+mn-ea"/>
                <a:cs typeface="+mn-cs"/>
              </a:rPr>
              <a:t>salvo que se indique lo contrario. </a:t>
            </a:r>
            <a:endParaRPr lang="es-ES_tradnl" sz="1000" noProof="0" dirty="0"/>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CC7CD423-36EE-D0A8-45FD-F7D2FBAF8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929" y="1954877"/>
            <a:ext cx="4526071" cy="3394553"/>
          </a:xfrm>
          <a:prstGeom prst="rect">
            <a:avLst/>
          </a:prstGeom>
        </p:spPr>
      </p:pic>
      <p:sp>
        <p:nvSpPr>
          <p:cNvPr id="2" name="Title 1">
            <a:extLst>
              <a:ext uri="{FF2B5EF4-FFF2-40B4-BE49-F238E27FC236}">
                <a16:creationId xmlns:a16="http://schemas.microsoft.com/office/drawing/2014/main" id="{8D2DE0A9-F37C-2EF1-ACC3-F03C3C6A8D71}"/>
              </a:ext>
            </a:extLst>
          </p:cNvPr>
          <p:cNvSpPr>
            <a:spLocks noGrp="1"/>
          </p:cNvSpPr>
          <p:nvPr>
            <p:ph type="title" idx="4294967295"/>
          </p:nvPr>
        </p:nvSpPr>
        <p:spPr>
          <a:xfrm>
            <a:off x="427995" y="838750"/>
            <a:ext cx="6965582" cy="547077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_tradnl" sz="6000" kern="1200" noProof="1">
                <a:solidFill>
                  <a:srgbClr val="231F20"/>
                </a:solidFill>
                <a:effectLst/>
                <a:latin typeface="Calibri" panose="020F0502020204030204" pitchFamily="34" charset="0"/>
                <a:ea typeface="맑은 고딕" panose="020B0503020000020004" pitchFamily="34" charset="-127"/>
                <a:cs typeface="Arial" panose="020B0604020202020204" pitchFamily="34" charset="0"/>
              </a:rPr>
              <a:t>Participa en la Transición: </a:t>
            </a:r>
            <a:r>
              <a:rPr lang="es-ES_tradnl" sz="6000" kern="1200" noProof="1">
                <a:solidFill>
                  <a:schemeClr val="tx1"/>
                </a:solidFill>
                <a:effectLst/>
              </a:rPr>
              <a:t>10 sencillos pasos que puede dar hoy mismo</a:t>
            </a:r>
            <a:endParaRPr lang="es-ES_tradnl" sz="6000" noProof="1">
              <a:effectLst/>
            </a:endParaRPr>
          </a:p>
        </p:txBody>
      </p:sp>
    </p:spTree>
    <p:extLst>
      <p:ext uri="{BB962C8B-B14F-4D97-AF65-F5344CB8AC3E}">
        <p14:creationId xmlns:p14="http://schemas.microsoft.com/office/powerpoint/2010/main" val="234033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2001C-3374-C331-455C-B0772C2ED4A4}"/>
              </a:ext>
            </a:extLst>
          </p:cNvPr>
          <p:cNvSpPr>
            <a:spLocks noGrp="1"/>
          </p:cNvSpPr>
          <p:nvPr>
            <p:ph type="title" idx="4294967295"/>
          </p:nvPr>
        </p:nvSpPr>
        <p:spPr>
          <a:xfrm>
            <a:off x="563880" y="764187"/>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3. Aumente la eficiencia: invierta en electrodomésticos</a:t>
            </a:r>
            <a:endParaRPr lang="es-ES_tradnl" noProof="1">
              <a:effectLst/>
            </a:endParaRPr>
          </a:p>
          <a:p>
            <a:endParaRPr lang="es-ES_tradnl"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5286157" y="2362182"/>
            <a:ext cx="6317116" cy="3416320"/>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Cuando compre nuevos electrodomésticos (como frigoríficos, lavadoras y lavavajillas), elija modelos que sean eficientes desde el punto de vista energético.</a:t>
            </a:r>
            <a:endParaRPr lang="en-US" sz="2400" b="1" dirty="0">
              <a:solidFill>
                <a:srgbClr val="2B2C30"/>
              </a:solidFill>
              <a:ea typeface="Public Sans"/>
              <a:cs typeface="Segoe UI"/>
            </a:endParaRPr>
          </a:p>
          <a:p>
            <a:pPr marL="457200" indent="-457200" latinLnBrk="0">
              <a:buChar char="•"/>
            </a:pPr>
            <a:r>
              <a:rPr lang="en-US" sz="2400" dirty="0">
                <a:solidFill>
                  <a:srgbClr val="2B2C30"/>
                </a:solidFill>
                <a:ea typeface="Public Sans"/>
                <a:cs typeface="Segoe UI"/>
                <a:hlinkClick r:id="rId3"/>
              </a:rPr>
              <a:t>Las etiquetas energéticas de la UE </a:t>
            </a:r>
            <a:r>
              <a:rPr lang="en-US" sz="2400" dirty="0">
                <a:solidFill>
                  <a:srgbClr val="2B2C30"/>
                </a:solidFill>
                <a:ea typeface="Public Sans"/>
                <a:cs typeface="Segoe UI"/>
              </a:rPr>
              <a:t>le ayudan a elegir electrodomésticos más eficientes desde el punto de vista energético. </a:t>
            </a:r>
          </a:p>
          <a:p>
            <a:pPr marL="457200" indent="-457200" latinLnBrk="0">
              <a:buChar char="•"/>
            </a:pPr>
            <a:r>
              <a:rPr lang="en-US" sz="2400" dirty="0">
                <a:solidFill>
                  <a:srgbClr val="2B2C30"/>
                </a:solidFill>
                <a:ea typeface="Public Sans"/>
                <a:cs typeface="Segoe UI"/>
              </a:rPr>
              <a:t>Tenga en cuenta el ahorro a largo plazo en sus facturas de energía al invertir en electrodomésticos más eficientes.</a:t>
            </a:r>
            <a:endParaRPr lang="en-US" sz="2400" b="1" dirty="0">
              <a:solidFill>
                <a:srgbClr val="2B2C30"/>
              </a:solidFill>
              <a:ea typeface="Public Sans"/>
              <a:cs typeface="Public Sans"/>
            </a:endParaRPr>
          </a:p>
        </p:txBody>
      </p:sp>
      <p:pic>
        <p:nvPicPr>
          <p:cNvPr id="6" name="Picture 5">
            <a:extLst>
              <a:ext uri="{FF2B5EF4-FFF2-40B4-BE49-F238E27FC236}">
                <a16:creationId xmlns:a16="http://schemas.microsoft.com/office/drawing/2014/main" id="{38305BAD-95D5-66C6-8821-6DF7E30A10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73" y="2188878"/>
            <a:ext cx="4868814" cy="4393550"/>
          </a:xfrm>
          <a:prstGeom prst="rect">
            <a:avLst/>
          </a:prstGeom>
        </p:spPr>
      </p:pic>
    </p:spTree>
    <p:extLst>
      <p:ext uri="{BB962C8B-B14F-4D97-AF65-F5344CB8AC3E}">
        <p14:creationId xmlns:p14="http://schemas.microsoft.com/office/powerpoint/2010/main" val="375477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6477C-AAD7-33A1-849A-56CFC2C285F7}"/>
              </a:ext>
            </a:extLst>
          </p:cNvPr>
          <p:cNvSpPr>
            <a:spLocks noGrp="1"/>
          </p:cNvSpPr>
          <p:nvPr>
            <p:ph type="title" idx="4294967295"/>
          </p:nvPr>
        </p:nvSpPr>
        <p:spPr>
          <a:xfrm>
            <a:off x="472440" y="848451"/>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4. Descongele su congelador con regularidad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079325" y="3263226"/>
            <a:ext cx="10033348" cy="2308324"/>
          </a:xfrm>
          <a:prstGeom prst="rect">
            <a:avLst/>
          </a:prstGeom>
          <a:noFill/>
        </p:spPr>
        <p:txBody>
          <a:bodyPr wrap="square" rtlCol="0">
            <a:spAutoFit/>
          </a:bodyPr>
          <a:lstStyle/>
          <a:p>
            <a:pPr algn="ctr" latinLnBrk="0"/>
            <a:r>
              <a:rPr lang="en-US" sz="4800" i="1" dirty="0">
                <a:solidFill>
                  <a:schemeClr val="accent2"/>
                </a:solidFill>
              </a:rPr>
              <a:t>¿Por qué es importante descongelar el congelador con regularidad?</a:t>
            </a:r>
          </a:p>
          <a:p>
            <a:pPr algn="ctr" latinLnBrk="0"/>
            <a:endParaRPr lang="en-US" sz="4800" i="1" dirty="0">
              <a:solidFill>
                <a:schemeClr val="accent2"/>
              </a:solidFill>
            </a:endParaRPr>
          </a:p>
        </p:txBody>
      </p:sp>
    </p:spTree>
    <p:extLst>
      <p:ext uri="{BB962C8B-B14F-4D97-AF65-F5344CB8AC3E}">
        <p14:creationId xmlns:p14="http://schemas.microsoft.com/office/powerpoint/2010/main" val="408146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71436C-D8D6-71F9-2005-F28335AA19C8}"/>
              </a:ext>
            </a:extLst>
          </p:cNvPr>
          <p:cNvSpPr>
            <a:spLocks noGrp="1"/>
          </p:cNvSpPr>
          <p:nvPr>
            <p:ph type="title" idx="4294967295"/>
          </p:nvPr>
        </p:nvSpPr>
        <p:spPr>
          <a:xfrm>
            <a:off x="485503" y="783136"/>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4. Descongele el congelador con regularidad.</a:t>
            </a:r>
            <a:endParaRPr lang="es-ES_tradnl" noProof="1">
              <a:effectLst/>
            </a:endParaRPr>
          </a:p>
          <a:p>
            <a:endParaRPr lang="es-ES_tradnl"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5586608" y="2968668"/>
            <a:ext cx="6075123" cy="2677656"/>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La acumulación de hielo en el congelador puede provocar un aumento del consumo energético. Esto se debe a que el congelador tiene que trabajar más para mantener los alimentos fríos.</a:t>
            </a:r>
          </a:p>
          <a:p>
            <a:pPr marL="457200" indent="-457200" latinLnBrk="0">
              <a:buChar char="•"/>
            </a:pPr>
            <a:r>
              <a:rPr lang="en-US" sz="2400" dirty="0">
                <a:solidFill>
                  <a:srgbClr val="2B2C30"/>
                </a:solidFill>
                <a:ea typeface="Public Sans"/>
                <a:cs typeface="Segoe UI"/>
                <a:hlinkClick r:id="rId3"/>
              </a:rPr>
              <a:t>Descongelar regularmente el congelador puede evitar la acumulación de hielo. </a:t>
            </a:r>
          </a:p>
          <a:p>
            <a:pPr marL="457200" indent="-457200" latinLnBrk="0">
              <a:buChar char="•"/>
            </a:pPr>
            <a:r>
              <a:rPr lang="en-US" sz="2400" dirty="0">
                <a:solidFill>
                  <a:srgbClr val="2B2C30"/>
                </a:solidFill>
                <a:ea typeface="Public Sans"/>
                <a:cs typeface="Segoe UI"/>
                <a:hlinkClick r:id="rId3"/>
              </a:rPr>
              <a:t>Descubra cómo descongelar un congelador</a:t>
            </a:r>
            <a:r>
              <a:rPr lang="en-US" sz="2400" dirty="0">
                <a:solidFill>
                  <a:srgbClr val="2B2C30"/>
                </a:solidFill>
                <a:ea typeface="Public Sans"/>
                <a:cs typeface="Segoe UI"/>
              </a:rPr>
              <a:t>.</a:t>
            </a:r>
          </a:p>
        </p:txBody>
      </p:sp>
      <p:pic>
        <p:nvPicPr>
          <p:cNvPr id="6" name="Picture 5">
            <a:extLst>
              <a:ext uri="{FF2B5EF4-FFF2-40B4-BE49-F238E27FC236}">
                <a16:creationId xmlns:a16="http://schemas.microsoft.com/office/drawing/2014/main" id="{400FEF6D-8487-406A-19D2-5A7C019E34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30" y="3272166"/>
            <a:ext cx="5246643" cy="1974049"/>
          </a:xfrm>
          <a:prstGeom prst="rect">
            <a:avLst/>
          </a:prstGeom>
        </p:spPr>
      </p:pic>
    </p:spTree>
    <p:extLst>
      <p:ext uri="{BB962C8B-B14F-4D97-AF65-F5344CB8AC3E}">
        <p14:creationId xmlns:p14="http://schemas.microsoft.com/office/powerpoint/2010/main" val="13792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D82BC-0743-05BB-1A6A-DF5BB929A333}"/>
              </a:ext>
            </a:extLst>
          </p:cNvPr>
          <p:cNvSpPr>
            <a:spLocks noGrp="1"/>
          </p:cNvSpPr>
          <p:nvPr>
            <p:ph type="title" idx="4294967295"/>
          </p:nvPr>
        </p:nvSpPr>
        <p:spPr>
          <a:xfrm>
            <a:off x="537755" y="730885"/>
            <a:ext cx="10515600" cy="1325563"/>
          </a:xfrm>
          <a:prstGeom prst="rect">
            <a:avLst/>
          </a:prstGeom>
        </p:spPr>
        <p:txBody>
          <a:bodyPr/>
          <a:lstStyle/>
          <a:p>
            <a:pPr rtl="0" eaLnBrk="1" latinLnBrk="0" hangingPunct="1"/>
            <a:r>
              <a:rPr lang="es-ES_tradnl" sz="2800" b="1" kern="1200" noProof="1">
                <a:solidFill>
                  <a:srgbClr val="FFFFFF"/>
                </a:solidFill>
                <a:effectLst/>
                <a:latin typeface="Public Sans"/>
                <a:ea typeface="Public Sans"/>
                <a:cs typeface="Public Sans"/>
              </a:rPr>
              <a:t>5. Desenchufar los aparatos electrónicos que no se utilizan: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814193" y="3227801"/>
            <a:ext cx="10797434" cy="830997"/>
          </a:xfrm>
          <a:prstGeom prst="rect">
            <a:avLst/>
          </a:prstGeom>
          <a:noFill/>
        </p:spPr>
        <p:txBody>
          <a:bodyPr wrap="square" rtlCol="0">
            <a:spAutoFit/>
          </a:bodyPr>
          <a:lstStyle/>
          <a:p>
            <a:pPr algn="ctr" latinLnBrk="0"/>
            <a:r>
              <a:rPr lang="en-US" sz="4800" i="1" dirty="0">
                <a:solidFill>
                  <a:schemeClr val="accent2"/>
                </a:solidFill>
              </a:rPr>
              <a:t>¿Qué es la energía «fantasma»? </a:t>
            </a:r>
          </a:p>
        </p:txBody>
      </p:sp>
    </p:spTree>
    <p:extLst>
      <p:ext uri="{BB962C8B-B14F-4D97-AF65-F5344CB8AC3E}">
        <p14:creationId xmlns:p14="http://schemas.microsoft.com/office/powerpoint/2010/main" val="80792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F0DD8-CB38-0AEE-BEE0-6FB08602A9C7}"/>
              </a:ext>
            </a:extLst>
          </p:cNvPr>
          <p:cNvSpPr>
            <a:spLocks noGrp="1"/>
          </p:cNvSpPr>
          <p:nvPr>
            <p:ph type="title" idx="4294967295"/>
          </p:nvPr>
        </p:nvSpPr>
        <p:spPr>
          <a:xfrm>
            <a:off x="621252" y="770074"/>
            <a:ext cx="10515600" cy="1325563"/>
          </a:xfrm>
          <a:prstGeom prst="rect">
            <a:avLst/>
          </a:prstGeom>
        </p:spPr>
        <p:txBody>
          <a:bodyPr/>
          <a:lstStyle/>
          <a:p>
            <a:pPr rtl="0" eaLnBrk="1" latinLnBrk="0" hangingPunct="1"/>
            <a:r>
              <a:rPr lang="es-ES_tradnl" sz="2800" b="1" kern="1200" noProof="1">
                <a:solidFill>
                  <a:srgbClr val="FFFFFF"/>
                </a:solidFill>
                <a:effectLst/>
                <a:latin typeface="Public Sans"/>
                <a:ea typeface="Public Sans"/>
                <a:cs typeface="Public Sans"/>
              </a:rPr>
              <a:t>5. Desenchufe los aparatos electrónicos que no estén en uso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094392" y="2305960"/>
            <a:ext cx="7675982" cy="3046988"/>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La energía «fantasma» o «en espera» es aquella que consumen los electrodomésticos cuando no están en uso, pero siguen consumiendo energía.</a:t>
            </a:r>
          </a:p>
          <a:p>
            <a:pPr marL="457200" indent="-457200" latinLnBrk="0">
              <a:buChar char="•"/>
            </a:pPr>
            <a:r>
              <a:rPr lang="en-US" sz="2400" dirty="0">
                <a:solidFill>
                  <a:srgbClr val="2B2C30"/>
                </a:solidFill>
                <a:ea typeface="Public Sans"/>
                <a:cs typeface="Segoe UI"/>
              </a:rPr>
              <a:t>Puede utilizar las lecturas de su contador inteligente para comprobar el consumo de energía «invisible».</a:t>
            </a:r>
          </a:p>
          <a:p>
            <a:pPr marL="457200" indent="-457200" latinLnBrk="0">
              <a:buChar char="•"/>
            </a:pPr>
            <a:r>
              <a:rPr lang="en-US" sz="2400" dirty="0">
                <a:solidFill>
                  <a:srgbClr val="2B2C30"/>
                </a:solidFill>
                <a:ea typeface="Public Sans"/>
                <a:cs typeface="Segoe UI"/>
              </a:rPr>
              <a:t>Considere la posibilidad de desenchufar los aparatos electrónicos y electrodomésticos que no estén en uso, como cargadores, televisores y electrodomésticos de cocina. </a:t>
            </a:r>
          </a:p>
          <a:p>
            <a:pPr marL="457200" indent="-457200" latinLnBrk="0">
              <a:buChar char="•"/>
            </a:pPr>
            <a:r>
              <a:rPr lang="en-US" sz="2400" dirty="0">
                <a:solidFill>
                  <a:srgbClr val="2B2C30"/>
                </a:solidFill>
                <a:ea typeface="Public Sans"/>
                <a:cs typeface="Segoe UI"/>
              </a:rPr>
              <a:t>Puede considerar el uso </a:t>
            </a:r>
            <a:r>
              <a:rPr lang="en-US" sz="2400" dirty="0">
                <a:solidFill>
                  <a:srgbClr val="2B2C30"/>
                </a:solidFill>
                <a:ea typeface="Public Sans"/>
                <a:cs typeface="Segoe UI"/>
                <a:hlinkClick r:id="rId3"/>
              </a:rPr>
              <a:t>de regletas inteligentes </a:t>
            </a:r>
            <a:r>
              <a:rPr lang="en-US" sz="2400" dirty="0">
                <a:solidFill>
                  <a:srgbClr val="2B2C30"/>
                </a:solidFill>
                <a:ea typeface="Public Sans"/>
                <a:cs typeface="Segoe UI"/>
              </a:rPr>
              <a:t>para gestionar varios dispositivos.</a:t>
            </a:r>
            <a:endParaRPr lang="en-US" sz="2400" dirty="0"/>
          </a:p>
        </p:txBody>
      </p:sp>
      <p:pic>
        <p:nvPicPr>
          <p:cNvPr id="7" name="Picture 6">
            <a:extLst>
              <a:ext uri="{FF2B5EF4-FFF2-40B4-BE49-F238E27FC236}">
                <a16:creationId xmlns:a16="http://schemas.microsoft.com/office/drawing/2014/main" id="{7D2CD309-D920-BF91-A61A-D2AE629DF0E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52" y="2219716"/>
            <a:ext cx="3174135" cy="4278921"/>
          </a:xfrm>
          <a:prstGeom prst="rect">
            <a:avLst/>
          </a:prstGeom>
        </p:spPr>
      </p:pic>
    </p:spTree>
    <p:extLst>
      <p:ext uri="{BB962C8B-B14F-4D97-AF65-F5344CB8AC3E}">
        <p14:creationId xmlns:p14="http://schemas.microsoft.com/office/powerpoint/2010/main" val="10211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A153C-356E-4C67-30E7-EC80DE9A22CE}"/>
              </a:ext>
            </a:extLst>
          </p:cNvPr>
          <p:cNvSpPr>
            <a:spLocks noGrp="1"/>
          </p:cNvSpPr>
          <p:nvPr>
            <p:ph type="title" idx="4294967295"/>
          </p:nvPr>
        </p:nvSpPr>
        <p:spPr>
          <a:xfrm>
            <a:off x="521916" y="678634"/>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6. Implementar un hogar inteligente: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521916" y="2898244"/>
            <a:ext cx="11148165" cy="3046988"/>
          </a:xfrm>
          <a:prstGeom prst="rect">
            <a:avLst/>
          </a:prstGeom>
          <a:noFill/>
        </p:spPr>
        <p:txBody>
          <a:bodyPr wrap="square" rtlCol="0">
            <a:spAutoFit/>
          </a:bodyPr>
          <a:lstStyle/>
          <a:p>
            <a:pPr algn="ctr" latinLnBrk="0"/>
            <a:r>
              <a:rPr lang="en-GB" sz="4800" i="1" noProof="0" dirty="0">
                <a:solidFill>
                  <a:schemeClr val="accent2"/>
                </a:solidFill>
              </a:rPr>
              <a:t>¿Qué tecnologías domésticas inteligentes </a:t>
            </a:r>
            <a:r>
              <a:rPr lang="en-GB" sz="4800" i="1" noProof="0" dirty="0" err="1">
                <a:solidFill>
                  <a:schemeClr val="accent2"/>
                </a:solidFill>
              </a:rPr>
              <a:t>pueden</a:t>
            </a:r>
            <a:r>
              <a:rPr lang="en-GB" sz="4800" i="1" noProof="0" dirty="0">
                <a:solidFill>
                  <a:schemeClr val="accent2"/>
                </a:solidFill>
              </a:rPr>
              <a:t> </a:t>
            </a:r>
            <a:r>
              <a:rPr lang="en-GB" sz="4800" i="1" noProof="0" dirty="0" err="1">
                <a:solidFill>
                  <a:schemeClr val="accent2"/>
                </a:solidFill>
              </a:rPr>
              <a:t>ayudarle</a:t>
            </a:r>
            <a:r>
              <a:rPr lang="en-GB" sz="4800" i="1" noProof="0" dirty="0">
                <a:solidFill>
                  <a:schemeClr val="accent2"/>
                </a:solidFill>
              </a:rPr>
              <a:t> a ahorrar energía y cómo funcionan?</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1801661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92C0E8-044C-54EA-9DA3-11294AE3327B}"/>
              </a:ext>
            </a:extLst>
          </p:cNvPr>
          <p:cNvSpPr>
            <a:spLocks noGrp="1"/>
          </p:cNvSpPr>
          <p:nvPr>
            <p:ph type="title" idx="4294967295"/>
          </p:nvPr>
        </p:nvSpPr>
        <p:spPr>
          <a:xfrm>
            <a:off x="403964" y="743948"/>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6. Implemente un hogar inteligente</a:t>
            </a:r>
            <a:endParaRPr lang="es-ES_tradnl" noProof="1">
              <a:effectLst/>
            </a:endParaRPr>
          </a:p>
          <a:p>
            <a:endParaRPr lang="es-ES_tradnl"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5661764" y="2328400"/>
            <a:ext cx="6152753" cy="3785652"/>
          </a:xfrm>
          <a:prstGeom prst="rect">
            <a:avLst/>
          </a:prstGeom>
          <a:noFill/>
        </p:spPr>
        <p:txBody>
          <a:bodyPr wrap="square" rtlCol="0">
            <a:spAutoFit/>
          </a:bodyPr>
          <a:lstStyle/>
          <a:p>
            <a:pPr marL="457200" indent="-457200" latinLnBrk="0">
              <a:buChar char="•"/>
            </a:pPr>
            <a:r>
              <a:rPr lang="en-GB" sz="2000" noProof="0" dirty="0">
                <a:solidFill>
                  <a:srgbClr val="2B2C30"/>
                </a:solidFill>
                <a:ea typeface="Public Sans"/>
                <a:cs typeface="Segoe UI"/>
              </a:rPr>
              <a:t>Los enchufes, luces y termostatos inteligentes pueden automatizar y facilitar la optimización energética.</a:t>
            </a:r>
            <a:endParaRPr lang="en-GB" sz="2000" noProof="0" dirty="0">
              <a:solidFill>
                <a:srgbClr val="242424"/>
              </a:solidFill>
              <a:ea typeface="Public Sans"/>
              <a:cs typeface="Segoe UI"/>
            </a:endParaRPr>
          </a:p>
          <a:p>
            <a:pPr marL="457200" indent="-457200" latinLnBrk="0">
              <a:buChar char="•"/>
            </a:pPr>
            <a:r>
              <a:rPr lang="en-GB" sz="2000" noProof="0" dirty="0">
                <a:solidFill>
                  <a:srgbClr val="2B2C30"/>
                </a:solidFill>
                <a:ea typeface="Public Sans"/>
                <a:cs typeface="Segoe UI"/>
              </a:rPr>
              <a:t>Estos dispositivos </a:t>
            </a:r>
            <a:r>
              <a:rPr lang="en-GB" sz="2000" dirty="0">
                <a:solidFill>
                  <a:srgbClr val="2B2C30"/>
                </a:solidFill>
                <a:ea typeface="Public Sans"/>
                <a:cs typeface="Segoe UI"/>
              </a:rPr>
              <a:t>se </a:t>
            </a:r>
            <a:r>
              <a:rPr lang="en-GB" sz="2000" noProof="0" dirty="0">
                <a:solidFill>
                  <a:srgbClr val="2B2C30"/>
                </a:solidFill>
                <a:ea typeface="Public Sans"/>
                <a:cs typeface="Segoe UI"/>
              </a:rPr>
              <a:t>controlan de forma remota a través de aplicaciones para teléfonos inteligentes, lo que le permite supervisar y ajustar su consumo energético en tiempo real. </a:t>
            </a:r>
            <a:endParaRPr lang="en-GB" sz="2000" noProof="0" dirty="0">
              <a:solidFill>
                <a:srgbClr val="242424"/>
              </a:solidFill>
              <a:ea typeface="Public Sans"/>
              <a:cs typeface="Segoe UI"/>
            </a:endParaRPr>
          </a:p>
          <a:p>
            <a:pPr marL="457200" indent="-457200" latinLnBrk="0">
              <a:buChar char="•"/>
            </a:pPr>
            <a:r>
              <a:rPr lang="en-GB" sz="2000" noProof="0" dirty="0">
                <a:solidFill>
                  <a:srgbClr val="2B2C30"/>
                </a:solidFill>
                <a:ea typeface="Public Sans"/>
                <a:cs typeface="Segoe UI"/>
              </a:rPr>
              <a:t>Puede programar las luces y los electrodomésticos para que se enciendan y apaguen cuando sea necesario.</a:t>
            </a:r>
          </a:p>
          <a:p>
            <a:pPr marL="457200" indent="-457200" latinLnBrk="0">
              <a:buChar char="•"/>
            </a:pPr>
            <a:r>
              <a:rPr lang="en-GB" sz="2000" noProof="0" dirty="0">
                <a:solidFill>
                  <a:srgbClr val="2B2C30"/>
                </a:solidFill>
                <a:ea typeface="Public Sans"/>
                <a:cs typeface="Segoe UI"/>
              </a:rPr>
              <a:t>Los termostatos inteligentes se pueden utilizar para mantener una calefacción y refrigeración eficientes.</a:t>
            </a:r>
            <a:endParaRPr lang="en-GB" sz="2000" noProof="0" dirty="0">
              <a:solidFill>
                <a:srgbClr val="242424"/>
              </a:solidFill>
              <a:ea typeface="Public Sans"/>
              <a:cs typeface="Segoe UI"/>
            </a:endParaRPr>
          </a:p>
        </p:txBody>
      </p:sp>
      <p:pic>
        <p:nvPicPr>
          <p:cNvPr id="5" name="Picture 4">
            <a:extLst>
              <a:ext uri="{FF2B5EF4-FFF2-40B4-BE49-F238E27FC236}">
                <a16:creationId xmlns:a16="http://schemas.microsoft.com/office/drawing/2014/main" id="{68A943D0-DCC0-7212-ABAE-8566648C0E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70" y="2490228"/>
            <a:ext cx="5252581" cy="3939436"/>
          </a:xfrm>
          <a:prstGeom prst="rect">
            <a:avLst/>
          </a:prstGeom>
        </p:spPr>
      </p:pic>
    </p:spTree>
    <p:extLst>
      <p:ext uri="{BB962C8B-B14F-4D97-AF65-F5344CB8AC3E}">
        <p14:creationId xmlns:p14="http://schemas.microsoft.com/office/powerpoint/2010/main" val="31605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C88A-4827-E78F-6E46-7015F147CC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5EEBFB-F30D-3E76-627E-620DBF4964C9}"/>
              </a:ext>
            </a:extLst>
          </p:cNvPr>
          <p:cNvSpPr>
            <a:spLocks noGrp="1"/>
          </p:cNvSpPr>
          <p:nvPr>
            <p:ph type="title" idx="4294967295"/>
          </p:nvPr>
        </p:nvSpPr>
        <p:spPr>
          <a:xfrm>
            <a:off x="485503" y="757011"/>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7. Utilizar termostatos inteligentes: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C3AB2072-28EA-1A3F-E8BA-84B26C31EC0A}"/>
              </a:ext>
            </a:extLst>
          </p:cNvPr>
          <p:cNvSpPr txBox="1"/>
          <p:nvPr/>
        </p:nvSpPr>
        <p:spPr>
          <a:xfrm>
            <a:off x="691019" y="3286516"/>
            <a:ext cx="10809961" cy="2308324"/>
          </a:xfrm>
          <a:prstGeom prst="rect">
            <a:avLst/>
          </a:prstGeom>
          <a:noFill/>
        </p:spPr>
        <p:txBody>
          <a:bodyPr wrap="square" rtlCol="0">
            <a:spAutoFit/>
          </a:bodyPr>
          <a:lstStyle/>
          <a:p>
            <a:pPr algn="ctr" latinLnBrk="0"/>
            <a:r>
              <a:rPr lang="en-US" sz="4800" i="1" dirty="0">
                <a:solidFill>
                  <a:schemeClr val="accent2"/>
                </a:solidFill>
              </a:rPr>
              <a:t>¿Qué es un termostato inteligente y cómo puede ayudar a ahorrar energía?</a:t>
            </a:r>
          </a:p>
          <a:p>
            <a:pPr algn="ctr" latinLnBrk="0"/>
            <a:endParaRPr lang="en-US" sz="4800" i="1" dirty="0">
              <a:solidFill>
                <a:schemeClr val="accent2"/>
              </a:solidFill>
            </a:endParaRPr>
          </a:p>
        </p:txBody>
      </p:sp>
    </p:spTree>
    <p:extLst>
      <p:ext uri="{BB962C8B-B14F-4D97-AF65-F5344CB8AC3E}">
        <p14:creationId xmlns:p14="http://schemas.microsoft.com/office/powerpoint/2010/main" val="353441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C49-6DA9-659C-DAE8-BA0B96A6BC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E236C3-86D3-8196-6B48-9C8BB411CFBF}"/>
              </a:ext>
            </a:extLst>
          </p:cNvPr>
          <p:cNvSpPr>
            <a:spLocks noGrp="1"/>
          </p:cNvSpPr>
          <p:nvPr>
            <p:ph type="title" idx="4294967295"/>
          </p:nvPr>
        </p:nvSpPr>
        <p:spPr>
          <a:xfrm>
            <a:off x="420188" y="770074"/>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7. Utilice termostatos inteligentes</a:t>
            </a:r>
            <a:endParaRPr lang="es-ES_tradnl" noProof="1">
              <a:effectLst/>
            </a:endParaRPr>
          </a:p>
          <a:p>
            <a:endParaRPr lang="es-ES_tradnl" noProof="1"/>
          </a:p>
        </p:txBody>
      </p:sp>
      <p:sp>
        <p:nvSpPr>
          <p:cNvPr id="4" name="TextBox 3">
            <a:extLst>
              <a:ext uri="{FF2B5EF4-FFF2-40B4-BE49-F238E27FC236}">
                <a16:creationId xmlns:a16="http://schemas.microsoft.com/office/drawing/2014/main" id="{C6FF838B-BFE6-EDA6-76BC-6105074602D6}"/>
              </a:ext>
            </a:extLst>
          </p:cNvPr>
          <p:cNvSpPr txBox="1"/>
          <p:nvPr/>
        </p:nvSpPr>
        <p:spPr>
          <a:xfrm>
            <a:off x="4947782" y="2520031"/>
            <a:ext cx="6726476" cy="3785652"/>
          </a:xfrm>
          <a:prstGeom prst="rect">
            <a:avLst/>
          </a:prstGeom>
          <a:noFill/>
        </p:spPr>
        <p:txBody>
          <a:bodyPr wrap="square" rtlCol="0">
            <a:spAutoFit/>
          </a:bodyPr>
          <a:lstStyle/>
          <a:p>
            <a:pPr marL="457200" indent="-457200" latinLnBrk="0">
              <a:buFontTx/>
              <a:buChar char="•"/>
            </a:pPr>
            <a:r>
              <a:rPr lang="en-GB" sz="2400" noProof="0" dirty="0">
                <a:solidFill>
                  <a:srgbClr val="2B2C30"/>
                </a:solidFill>
                <a:ea typeface="Public Sans"/>
                <a:cs typeface="Segoe UI"/>
              </a:rPr>
              <a:t>Los termostatos </a:t>
            </a:r>
            <a:r>
              <a:rPr lang="en-GB" sz="2400" noProof="0" dirty="0" err="1">
                <a:solidFill>
                  <a:srgbClr val="2B2C30"/>
                </a:solidFill>
                <a:ea typeface="Public Sans"/>
                <a:cs typeface="Segoe UI"/>
              </a:rPr>
              <a:t>inteligentes</a:t>
            </a:r>
            <a:r>
              <a:rPr lang="en-GB" sz="2400" noProof="0" dirty="0">
                <a:solidFill>
                  <a:srgbClr val="2B2C30"/>
                </a:solidFill>
                <a:ea typeface="Public Sans"/>
                <a:cs typeface="Segoe UI"/>
              </a:rPr>
              <a:t> le permiten controlar de forma remota la temperatura de </a:t>
            </a:r>
            <a:r>
              <a:rPr lang="en-GB" sz="2400" noProof="0" dirty="0" err="1">
                <a:solidFill>
                  <a:srgbClr val="2B2C30"/>
                </a:solidFill>
                <a:ea typeface="Public Sans"/>
                <a:cs typeface="Segoe UI"/>
              </a:rPr>
              <a:t>su</a:t>
            </a:r>
            <a:r>
              <a:rPr lang="en-GB" sz="2400" noProof="0" dirty="0">
                <a:solidFill>
                  <a:srgbClr val="2B2C30"/>
                </a:solidFill>
                <a:ea typeface="Public Sans"/>
                <a:cs typeface="Segoe UI"/>
              </a:rPr>
              <a:t> hogar a través de </a:t>
            </a:r>
            <a:r>
              <a:rPr lang="en-GB" sz="2400" dirty="0">
                <a:solidFill>
                  <a:srgbClr val="2B2C30"/>
                </a:solidFill>
                <a:ea typeface="Public Sans"/>
                <a:cs typeface="Segoe UI"/>
              </a:rPr>
              <a:t>aplicaciones</a:t>
            </a:r>
            <a:r>
              <a:rPr lang="en-GB" sz="2400" noProof="0" dirty="0">
                <a:solidFill>
                  <a:srgbClr val="2B2C30"/>
                </a:solidFill>
                <a:ea typeface="Public Sans"/>
                <a:cs typeface="Segoe UI"/>
              </a:rPr>
              <a:t> para teléfonos inteligentes</a:t>
            </a:r>
            <a:r>
              <a:rPr lang="en-GB" sz="2400" dirty="0">
                <a:solidFill>
                  <a:srgbClr val="2B2C30"/>
                </a:solidFill>
                <a:ea typeface="Public Sans"/>
                <a:cs typeface="Segoe UI"/>
              </a:rPr>
              <a:t>.</a:t>
            </a:r>
          </a:p>
          <a:p>
            <a:pPr marL="457200" indent="-457200" latinLnBrk="0">
              <a:buFontTx/>
              <a:buChar char="•"/>
            </a:pPr>
            <a:r>
              <a:rPr lang="en-GB" sz="2400" noProof="0" dirty="0">
                <a:solidFill>
                  <a:srgbClr val="2B2C30"/>
                </a:solidFill>
                <a:ea typeface="Public Sans"/>
                <a:cs typeface="Segoe UI"/>
              </a:rPr>
              <a:t>Los termostatos inteligentes pueden aprender sus hábitos y optimizar la calefacción y la refrigeración para ahorrar energía. </a:t>
            </a:r>
            <a:r>
              <a:rPr lang="en-GB" sz="2400" dirty="0">
                <a:solidFill>
                  <a:srgbClr val="2B2C30"/>
                </a:solidFill>
                <a:ea typeface="Public Sans"/>
                <a:cs typeface="Segoe UI"/>
              </a:rPr>
              <a:t>También puede </a:t>
            </a:r>
            <a:r>
              <a:rPr lang="en-GB" sz="2400" noProof="0" dirty="0">
                <a:solidFill>
                  <a:srgbClr val="2B2C30"/>
                </a:solidFill>
                <a:ea typeface="Public Sans"/>
                <a:cs typeface="Segoe UI"/>
              </a:rPr>
              <a:t>establecer programas de temperatura para reducir la calefacción y la refrigeración cuando esté durmiendo o fuera de casa.</a:t>
            </a:r>
            <a:endParaRPr lang="en-GB" sz="2400" noProof="0" dirty="0">
              <a:solidFill>
                <a:srgbClr val="242424"/>
              </a:solidFill>
              <a:ea typeface="Public Sans"/>
              <a:cs typeface="Segoe UI"/>
            </a:endParaRPr>
          </a:p>
        </p:txBody>
      </p:sp>
      <p:pic>
        <p:nvPicPr>
          <p:cNvPr id="7" name="Picture 6">
            <a:extLst>
              <a:ext uri="{FF2B5EF4-FFF2-40B4-BE49-F238E27FC236}">
                <a16:creationId xmlns:a16="http://schemas.microsoft.com/office/drawing/2014/main" id="{B5FFB9B3-808A-DD03-7867-D4662A50D9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37" y="2730674"/>
            <a:ext cx="4815245" cy="3202302"/>
          </a:xfrm>
          <a:prstGeom prst="rect">
            <a:avLst/>
          </a:prstGeom>
        </p:spPr>
      </p:pic>
    </p:spTree>
    <p:extLst>
      <p:ext uri="{BB962C8B-B14F-4D97-AF65-F5344CB8AC3E}">
        <p14:creationId xmlns:p14="http://schemas.microsoft.com/office/powerpoint/2010/main" val="41614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807-DAB9-1AB0-3541-504CB006F4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C3AB92-2D4E-842C-F549-47A00A1287E3}"/>
              </a:ext>
            </a:extLst>
          </p:cNvPr>
          <p:cNvSpPr>
            <a:spLocks noGrp="1"/>
          </p:cNvSpPr>
          <p:nvPr>
            <p:ph type="title" idx="4294967295"/>
          </p:nvPr>
        </p:nvSpPr>
        <p:spPr>
          <a:xfrm>
            <a:off x="446314" y="783137"/>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8. Utilizar regletas eléctricas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3DEE6772-2864-A659-EF4C-1D84F481CA30}"/>
              </a:ext>
            </a:extLst>
          </p:cNvPr>
          <p:cNvSpPr txBox="1"/>
          <p:nvPr/>
        </p:nvSpPr>
        <p:spPr>
          <a:xfrm>
            <a:off x="563671" y="2906038"/>
            <a:ext cx="11085534" cy="3046988"/>
          </a:xfrm>
          <a:prstGeom prst="rect">
            <a:avLst/>
          </a:prstGeom>
          <a:noFill/>
        </p:spPr>
        <p:txBody>
          <a:bodyPr wrap="square" rtlCol="0">
            <a:spAutoFit/>
          </a:bodyPr>
          <a:lstStyle/>
          <a:p>
            <a:pPr algn="ctr" latinLnBrk="0"/>
            <a:r>
              <a:rPr lang="en-US" sz="4800" i="1" dirty="0">
                <a:solidFill>
                  <a:schemeClr val="accent2"/>
                </a:solidFill>
              </a:rPr>
              <a:t>¿Cuáles son las ventajas de las regletas inteligentes y cómo pueden ayudar a reducir el consumo energético?</a:t>
            </a:r>
          </a:p>
          <a:p>
            <a:pPr algn="ctr" latinLnBrk="0"/>
            <a:endParaRPr lang="en-US" sz="4800" i="1" dirty="0">
              <a:solidFill>
                <a:schemeClr val="accent2"/>
              </a:solidFill>
            </a:endParaRPr>
          </a:p>
        </p:txBody>
      </p:sp>
    </p:spTree>
    <p:extLst>
      <p:ext uri="{BB962C8B-B14F-4D97-AF65-F5344CB8AC3E}">
        <p14:creationId xmlns:p14="http://schemas.microsoft.com/office/powerpoint/2010/main" val="59001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3FC5A-BE47-10F2-248A-2CDC9EB65C63}"/>
              </a:ext>
            </a:extLst>
          </p:cNvPr>
          <p:cNvSpPr>
            <a:spLocks noGrp="1"/>
          </p:cNvSpPr>
          <p:nvPr>
            <p:ph type="title" idx="4294967295"/>
          </p:nvPr>
        </p:nvSpPr>
        <p:spPr>
          <a:xfrm>
            <a:off x="668383" y="691126"/>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rPr>
              <a:t>Introducción</a:t>
            </a:r>
            <a:endParaRPr lang="es-ES_tradnl" noProof="1">
              <a:effectLst/>
            </a:endParaRPr>
          </a:p>
          <a:p>
            <a:endParaRPr lang="es-ES_tradnl" noProof="1"/>
          </a:p>
        </p:txBody>
      </p:sp>
      <p:sp>
        <p:nvSpPr>
          <p:cNvPr id="2" name="TextBox 1">
            <a:extLst>
              <a:ext uri="{FF2B5EF4-FFF2-40B4-BE49-F238E27FC236}">
                <a16:creationId xmlns:a16="http://schemas.microsoft.com/office/drawing/2014/main" id="{0FE65402-2D24-4C0B-3A9B-70B199ADCEA8}"/>
              </a:ext>
            </a:extLst>
          </p:cNvPr>
          <p:cNvSpPr txBox="1"/>
          <p:nvPr/>
        </p:nvSpPr>
        <p:spPr>
          <a:xfrm>
            <a:off x="4236503" y="826640"/>
            <a:ext cx="7678453" cy="5324535"/>
          </a:xfrm>
          <a:prstGeom prst="rect">
            <a:avLst/>
          </a:prstGeom>
          <a:noFill/>
        </p:spPr>
        <p:txBody>
          <a:bodyPr wrap="square" lIns="91440" tIns="45720" rIns="91440" bIns="45720" rtlCol="0" anchor="t">
            <a:spAutoFit/>
          </a:bodyPr>
          <a:lstStyle/>
          <a:p>
            <a:pPr latinLnBrk="0"/>
            <a:r>
              <a:rPr lang="en-GB" sz="2000" dirty="0"/>
              <a:t>La transición energética digital ofrece a todos la oportunidad de comprender mejor su propio consumo energético. Al comprender nuestro consumo energético, podemos tomar decisiones informadas sobre cómo ahorrar energía, sin inconvenientes ni sacrificar el confort. ¡Los pequeños cambios también pueden suponer un gran ahorro económico!  </a:t>
            </a:r>
          </a:p>
          <a:p>
            <a:pPr latinLnBrk="0"/>
            <a:endParaRPr lang="en-GB" sz="2000" dirty="0"/>
          </a:p>
          <a:p>
            <a:pPr latinLnBrk="0"/>
            <a:r>
              <a:rPr lang="en-GB" sz="2000" dirty="0"/>
              <a:t>En esta breve presentación exploraremos: </a:t>
            </a:r>
          </a:p>
          <a:p>
            <a:endParaRPr lang="en-GB" sz="2000" dirty="0"/>
          </a:p>
          <a:p>
            <a:pPr marL="457200" indent="-457200" latinLnBrk="0">
              <a:buChar char="•"/>
            </a:pPr>
            <a:r>
              <a:rPr lang="en-GB" sz="2000" dirty="0"/>
              <a:t>Pasos sencillos que puede seguir para comprender su consumo energético.</a:t>
            </a:r>
          </a:p>
          <a:p>
            <a:pPr marL="457200" indent="-457200" latinLnBrk="0">
              <a:buChar char="•"/>
            </a:pPr>
            <a:r>
              <a:rPr lang="en-GB" sz="2000" dirty="0"/>
              <a:t>Decisiones positivas que puede tomar para reducir su consumo energético y ahorrar dinero.</a:t>
            </a:r>
          </a:p>
          <a:p>
            <a:pPr latinLnBrk="0"/>
            <a:endParaRPr lang="en-GB" sz="2000" dirty="0"/>
          </a:p>
          <a:p>
            <a:pPr latinLnBrk="0"/>
            <a:r>
              <a:rPr lang="en-GB" sz="2000" dirty="0"/>
              <a:t>Tanto si vive en una casa o un piso, alquila su vivienda, vive en una vivienda social o es propietario de su vivienda, esta presentación le ofrece consejos útiles. </a:t>
            </a:r>
          </a:p>
        </p:txBody>
      </p:sp>
      <p:pic>
        <p:nvPicPr>
          <p:cNvPr id="4" name="Picture 3">
            <a:extLst>
              <a:ext uri="{FF2B5EF4-FFF2-40B4-BE49-F238E27FC236}">
                <a16:creationId xmlns:a16="http://schemas.microsoft.com/office/drawing/2014/main" id="{F1392AF9-1687-9CED-BE66-94B674F95D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Tree>
    <p:extLst>
      <p:ext uri="{BB962C8B-B14F-4D97-AF65-F5344CB8AC3E}">
        <p14:creationId xmlns:p14="http://schemas.microsoft.com/office/powerpoint/2010/main" val="39525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2EE8-091B-0FE0-B4BE-A7D17AA556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11A378-DA55-6A4F-BA41-E2B34762FBDA}"/>
              </a:ext>
            </a:extLst>
          </p:cNvPr>
          <p:cNvSpPr>
            <a:spLocks noGrp="1"/>
          </p:cNvSpPr>
          <p:nvPr>
            <p:ph type="title" idx="4294967295"/>
          </p:nvPr>
        </p:nvSpPr>
        <p:spPr>
          <a:xfrm>
            <a:off x="485502" y="743948"/>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8. Utilice regletas eléctricas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18C55726-5E4A-A0F6-F79D-6164468DD29C}"/>
              </a:ext>
            </a:extLst>
          </p:cNvPr>
          <p:cNvSpPr txBox="1"/>
          <p:nvPr/>
        </p:nvSpPr>
        <p:spPr>
          <a:xfrm>
            <a:off x="5535143" y="2333685"/>
            <a:ext cx="6132808" cy="4524315"/>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Las </a:t>
            </a:r>
            <a:r>
              <a:rPr lang="en-US" sz="2400" dirty="0" err="1">
                <a:solidFill>
                  <a:srgbClr val="2B2C30"/>
                </a:solidFill>
                <a:ea typeface="Public Sans"/>
                <a:cs typeface="Segoe UI"/>
              </a:rPr>
              <a:t>regletas</a:t>
            </a:r>
            <a:r>
              <a:rPr lang="en-US" sz="2400" dirty="0">
                <a:solidFill>
                  <a:srgbClr val="2B2C30"/>
                </a:solidFill>
                <a:ea typeface="Public Sans"/>
                <a:cs typeface="Segoe UI"/>
              </a:rPr>
              <a:t> le permiten apagar varios dispositivos a la vez. </a:t>
            </a:r>
          </a:p>
          <a:p>
            <a:pPr marL="457200" indent="-457200" latinLnBrk="0">
              <a:buChar char="•"/>
            </a:pPr>
            <a:r>
              <a:rPr lang="en-US" sz="2400" dirty="0">
                <a:solidFill>
                  <a:srgbClr val="2B2C30"/>
                </a:solidFill>
                <a:ea typeface="Public Sans"/>
                <a:cs typeface="Segoe UI"/>
              </a:rPr>
              <a:t>Las regletas inteligentes pueden cortar automáticamente la alimentación de los dispositivos que no se están utilizando. También puede gestionar las regletas inteligentes de forma remota a través de aplicaciones para teléfonos inteligentes.</a:t>
            </a:r>
          </a:p>
          <a:p>
            <a:pPr marL="457200" indent="-457200" latinLnBrk="0">
              <a:buFontTx/>
              <a:buChar char="•"/>
            </a:pPr>
            <a:r>
              <a:rPr lang="en-US" sz="2400" dirty="0">
                <a:solidFill>
                  <a:srgbClr val="2B2C30"/>
                </a:solidFill>
                <a:ea typeface="Public Sans"/>
                <a:cs typeface="Segoe UI"/>
              </a:rPr>
              <a:t>Las regletas pueden reducir el consumo de energía en modo de espera sin reducir la comodidad ni el confort. </a:t>
            </a:r>
          </a:p>
          <a:p>
            <a:pPr marL="457200" indent="-457200" latinLnBrk="0">
              <a:buChar char="•"/>
            </a:pPr>
            <a:endParaRPr lang="en-US" sz="2400" dirty="0">
              <a:solidFill>
                <a:srgbClr val="2B2C30"/>
              </a:solidFill>
              <a:ea typeface="Public Sans"/>
              <a:cs typeface="Segoe UI"/>
            </a:endParaRPr>
          </a:p>
        </p:txBody>
      </p:sp>
      <p:pic>
        <p:nvPicPr>
          <p:cNvPr id="7" name="Picture 6">
            <a:extLst>
              <a:ext uri="{FF2B5EF4-FFF2-40B4-BE49-F238E27FC236}">
                <a16:creationId xmlns:a16="http://schemas.microsoft.com/office/drawing/2014/main" id="{61785334-AAEB-F3E5-3E51-01273EE5F0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457681"/>
            <a:ext cx="4921028" cy="3964161"/>
          </a:xfrm>
          <a:prstGeom prst="rect">
            <a:avLst/>
          </a:prstGeom>
        </p:spPr>
      </p:pic>
    </p:spTree>
    <p:extLst>
      <p:ext uri="{BB962C8B-B14F-4D97-AF65-F5344CB8AC3E}">
        <p14:creationId xmlns:p14="http://schemas.microsoft.com/office/powerpoint/2010/main" val="25101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EAC63-C46E-AFD3-8AD2-ABA511DAD7A3}"/>
              </a:ext>
            </a:extLst>
          </p:cNvPr>
          <p:cNvSpPr>
            <a:spLocks noGrp="1"/>
          </p:cNvSpPr>
          <p:nvPr>
            <p:ph type="title" idx="4294967295"/>
          </p:nvPr>
        </p:nvSpPr>
        <p:spPr>
          <a:xfrm>
            <a:off x="537755" y="730885"/>
            <a:ext cx="11196566"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9. Trabajar juntos: el papel de las comunidades energéticas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377483" y="2718148"/>
            <a:ext cx="11196566" cy="2308324"/>
          </a:xfrm>
          <a:prstGeom prst="rect">
            <a:avLst/>
          </a:prstGeom>
          <a:noFill/>
        </p:spPr>
        <p:txBody>
          <a:bodyPr wrap="square" rtlCol="0">
            <a:spAutoFit/>
          </a:bodyPr>
          <a:lstStyle/>
          <a:p>
            <a:pPr algn="ctr" latinLnBrk="0"/>
            <a:r>
              <a:rPr lang="en-GB" sz="4800" i="1" noProof="0" dirty="0">
                <a:solidFill>
                  <a:schemeClr val="accent2"/>
                </a:solidFill>
              </a:rPr>
              <a:t>¿Cómo puede beneficiarles a usted y a sus vecinos participar en una comunidad energética?</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60590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02933-3F28-4A46-6511-A3E9C79C2F4D}"/>
              </a:ext>
            </a:extLst>
          </p:cNvPr>
          <p:cNvSpPr>
            <a:spLocks noGrp="1"/>
          </p:cNvSpPr>
          <p:nvPr>
            <p:ph type="title" idx="4294967295"/>
          </p:nvPr>
        </p:nvSpPr>
        <p:spPr>
          <a:xfrm>
            <a:off x="485503" y="836940"/>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9. Trabajar juntos: el papel de las comunidades energéticas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561556" y="2292275"/>
            <a:ext cx="6516009" cy="3785652"/>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Las comunidades energéticas invierten colectivamente en proyectos de energía renovable, comparten recursos y se apoyan mutuamente para reducir el consumo energético. </a:t>
            </a:r>
          </a:p>
          <a:p>
            <a:pPr marL="457200" indent="-457200" latinLnBrk="0">
              <a:buChar char="•"/>
            </a:pPr>
            <a:r>
              <a:rPr lang="en-US" sz="2000" dirty="0">
                <a:solidFill>
                  <a:srgbClr val="2B2C30"/>
                </a:solidFill>
                <a:ea typeface="Public Sans"/>
                <a:cs typeface="Segoe UI"/>
                <a:hlinkClick r:id="rId3"/>
              </a:rPr>
              <a:t>Hay miles de comunidades energéticas en toda Europa</a:t>
            </a:r>
            <a:r>
              <a:rPr lang="en-US" sz="2000" dirty="0">
                <a:solidFill>
                  <a:srgbClr val="2B2C30"/>
                </a:solidFill>
                <a:ea typeface="Public Sans"/>
                <a:cs typeface="Segoe UI"/>
              </a:rPr>
              <a:t>.</a:t>
            </a:r>
          </a:p>
          <a:p>
            <a:pPr marL="457200" indent="-457200" latinLnBrk="0">
              <a:buFontTx/>
              <a:buChar char="•"/>
            </a:pPr>
            <a:r>
              <a:rPr lang="en-US" sz="2000" dirty="0">
                <a:solidFill>
                  <a:srgbClr val="2B2C30"/>
                </a:solidFill>
                <a:ea typeface="Public Sans"/>
                <a:cs typeface="Segoe UI"/>
              </a:rPr>
              <a:t>Únase o forme una comunidad energética para colaborar con sus vecinos en iniciativas de ahorro energético. </a:t>
            </a:r>
            <a:endParaRPr lang="en-US" sz="2000" dirty="0">
              <a:ea typeface="Public Sans"/>
            </a:endParaRPr>
          </a:p>
          <a:p>
            <a:pPr marL="457200" indent="-457200" latinLnBrk="0">
              <a:buChar char="•"/>
            </a:pPr>
            <a:r>
              <a:rPr lang="en-US" sz="2000" dirty="0">
                <a:solidFill>
                  <a:srgbClr val="2B2C30"/>
                </a:solidFill>
                <a:ea typeface="Public Sans"/>
                <a:cs typeface="Segoe UI"/>
              </a:rPr>
              <a:t>Al trabajar juntos, los miembros pueden beneficiarse del intercambio de conocimientos, el poder de compra al por mayor y la negociación colectiva para obtener mejores tarifas energéticas.</a:t>
            </a:r>
            <a:r>
              <a:rPr lang="en-US" sz="2000" dirty="0">
                <a:solidFill>
                  <a:srgbClr val="2B2C30"/>
                </a:solidFill>
                <a:ea typeface="Public Sans"/>
                <a:cs typeface="Public Sans"/>
              </a:rPr>
              <a:t> </a:t>
            </a:r>
            <a:endParaRPr lang="en-US" sz="2000" dirty="0"/>
          </a:p>
        </p:txBody>
      </p:sp>
      <p:pic>
        <p:nvPicPr>
          <p:cNvPr id="5" name="Picture 4">
            <a:extLst>
              <a:ext uri="{FF2B5EF4-FFF2-40B4-BE49-F238E27FC236}">
                <a16:creationId xmlns:a16="http://schemas.microsoft.com/office/drawing/2014/main" id="{A39DF4FF-C69C-8F4F-9CED-2B1D319848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35" y="2617940"/>
            <a:ext cx="5343742" cy="3403120"/>
          </a:xfrm>
          <a:prstGeom prst="rect">
            <a:avLst/>
          </a:prstGeom>
        </p:spPr>
      </p:pic>
    </p:spTree>
    <p:extLst>
      <p:ext uri="{BB962C8B-B14F-4D97-AF65-F5344CB8AC3E}">
        <p14:creationId xmlns:p14="http://schemas.microsoft.com/office/powerpoint/2010/main" val="144253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82FF-2403-0C51-C25B-F2416358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1C5FC-B098-3578-4C68-C439D3941AB4}"/>
              </a:ext>
            </a:extLst>
          </p:cNvPr>
          <p:cNvSpPr>
            <a:spLocks noGrp="1"/>
          </p:cNvSpPr>
          <p:nvPr>
            <p:ph type="title" idx="4294967295"/>
          </p:nvPr>
        </p:nvSpPr>
        <p:spPr>
          <a:xfrm>
            <a:off x="537754" y="82232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10. Averigüe dónde puede obtener apoyo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25E5C836-0C4E-2B70-2559-800920D4B8CB}"/>
              </a:ext>
            </a:extLst>
          </p:cNvPr>
          <p:cNvSpPr txBox="1"/>
          <p:nvPr/>
        </p:nvSpPr>
        <p:spPr>
          <a:xfrm>
            <a:off x="377482" y="2693096"/>
            <a:ext cx="11259196" cy="3785652"/>
          </a:xfrm>
          <a:prstGeom prst="rect">
            <a:avLst/>
          </a:prstGeom>
          <a:noFill/>
        </p:spPr>
        <p:txBody>
          <a:bodyPr wrap="square" rtlCol="0">
            <a:spAutoFit/>
          </a:bodyPr>
          <a:lstStyle/>
          <a:p>
            <a:pPr algn="ctr" latinLnBrk="0"/>
            <a:r>
              <a:rPr lang="en-GB" sz="4800" i="1" noProof="0" dirty="0">
                <a:solidFill>
                  <a:schemeClr val="accent2"/>
                </a:solidFill>
              </a:rPr>
              <a:t>¿Cómo </a:t>
            </a:r>
            <a:r>
              <a:rPr lang="en-GB" sz="4800" i="1" noProof="0" dirty="0" err="1">
                <a:solidFill>
                  <a:schemeClr val="accent2"/>
                </a:solidFill>
              </a:rPr>
              <a:t>pueden</a:t>
            </a:r>
            <a:r>
              <a:rPr lang="en-GB" sz="4800" i="1" noProof="0" dirty="0">
                <a:solidFill>
                  <a:schemeClr val="accent2"/>
                </a:solidFill>
              </a:rPr>
              <a:t> </a:t>
            </a:r>
            <a:r>
              <a:rPr lang="en-GB" sz="4800" i="1" noProof="0" dirty="0" err="1">
                <a:solidFill>
                  <a:schemeClr val="accent2"/>
                </a:solidFill>
              </a:rPr>
              <a:t>ayudarle</a:t>
            </a:r>
            <a:r>
              <a:rPr lang="en-GB" sz="4800" i="1" noProof="0" dirty="0">
                <a:solidFill>
                  <a:schemeClr val="accent2"/>
                </a:solidFill>
              </a:rPr>
              <a:t> los grupos y organizaciones locales relacionados con la energía a </a:t>
            </a:r>
            <a:r>
              <a:rPr lang="en-GB" sz="4800" i="1" noProof="0" dirty="0" err="1">
                <a:solidFill>
                  <a:schemeClr val="accent2"/>
                </a:solidFill>
              </a:rPr>
              <a:t>alcanzar</a:t>
            </a:r>
            <a:r>
              <a:rPr lang="en-GB" sz="4800" i="1" noProof="0" dirty="0">
                <a:solidFill>
                  <a:schemeClr val="accent2"/>
                </a:solidFill>
              </a:rPr>
              <a:t> sus objetivos de ahorro energético?</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75968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F51B-8541-BED7-1085-2608B37A2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022DF-46A0-CD2B-47B4-326D7D001C44}"/>
              </a:ext>
            </a:extLst>
          </p:cNvPr>
          <p:cNvSpPr>
            <a:spLocks noGrp="1"/>
          </p:cNvSpPr>
          <p:nvPr>
            <p:ph type="title" idx="4294967295"/>
          </p:nvPr>
        </p:nvSpPr>
        <p:spPr>
          <a:xfrm>
            <a:off x="745073" y="691696"/>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10. Averigüe dónde puede obtener apoyo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98F002ED-7076-C12C-76BA-4FEBBC6F2705}"/>
              </a:ext>
            </a:extLst>
          </p:cNvPr>
          <p:cNvSpPr txBox="1"/>
          <p:nvPr/>
        </p:nvSpPr>
        <p:spPr>
          <a:xfrm>
            <a:off x="4396288" y="2230670"/>
            <a:ext cx="7315199" cy="3416320"/>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Busque grupos, organizaciones y programas gubernamentales locales relacionados con la energía que ofrezcan recursos y apoyo para iniciativas de ahorro energético. </a:t>
            </a:r>
          </a:p>
          <a:p>
            <a:pPr marL="457200" indent="-457200" latinLnBrk="0">
              <a:buChar char="•"/>
            </a:pPr>
            <a:r>
              <a:rPr lang="en-GB" sz="2400" noProof="0" dirty="0">
                <a:solidFill>
                  <a:srgbClr val="2B2C30"/>
                </a:solidFill>
                <a:ea typeface="Public Sans"/>
                <a:cs typeface="Segoe UI"/>
              </a:rPr>
              <a:t>Estos grupos pueden proporcionar información valiosa, asistencia técnica y, en ocasiones, incluso incentivos financieros para ayudarle a implementar prácticas de eficiencia energética. </a:t>
            </a:r>
          </a:p>
          <a:p>
            <a:pPr marL="457200" indent="-457200" latinLnBrk="0">
              <a:buChar char="•"/>
            </a:pPr>
            <a:r>
              <a:rPr lang="en-GB" sz="2400" noProof="0" dirty="0">
                <a:solidFill>
                  <a:srgbClr val="2B2C30"/>
                </a:solidFill>
                <a:ea typeface="Public Sans"/>
                <a:cs typeface="Segoe UI"/>
              </a:rPr>
              <a:t>Consulte las bases de datos en línea, los tablones de anuncios de la comunidad y los sitios web de las administraciones locales para conocer los recursos disponibles.</a:t>
            </a:r>
            <a:endParaRPr lang="en-GB" sz="2400" noProof="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0CE6F499-8F9F-EE20-76AB-3EBE93D6F4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73" y="2349757"/>
            <a:ext cx="3253109" cy="4277638"/>
          </a:xfrm>
          <a:prstGeom prst="rect">
            <a:avLst/>
          </a:prstGeom>
        </p:spPr>
      </p:pic>
    </p:spTree>
    <p:extLst>
      <p:ext uri="{BB962C8B-B14F-4D97-AF65-F5344CB8AC3E}">
        <p14:creationId xmlns:p14="http://schemas.microsoft.com/office/powerpoint/2010/main" val="39002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1CB3AB17-8875-D3B2-DE3D-43F70B766127}"/>
              </a:ext>
            </a:extLst>
          </p:cNvPr>
          <p:cNvSpPr>
            <a:spLocks noGrp="1"/>
          </p:cNvSpPr>
          <p:nvPr>
            <p:ph type="title" idx="4294967295"/>
          </p:nvPr>
        </p:nvSpPr>
        <p:spPr>
          <a:xfrm>
            <a:off x="746139" y="680377"/>
            <a:ext cx="10515600" cy="1325563"/>
          </a:xfrm>
          <a:prstGeom prst="rect">
            <a:avLst/>
          </a:prstGeom>
        </p:spPr>
        <p:txBody>
          <a:bodyPr/>
          <a:lstStyle/>
          <a:p>
            <a:pPr rtl="0" eaLnBrk="1" latinLnBrk="1" hangingPunct="1"/>
            <a:r>
              <a:rPr lang="es-ES_tradn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Próximos pasos</a:t>
            </a:r>
            <a:endParaRPr lang="es-ES_tradnl" noProof="1">
              <a:effectLst/>
            </a:endParaRPr>
          </a:p>
          <a:p>
            <a:endParaRPr lang="es-ES_tradnl"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desea obtener más información sobre la transición energética digital, los siguientes recursos pueden resultarle útiles: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244411"/>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Revise el conjunto de cursos cortos de Every1: </a:t>
            </a:r>
            <a:r>
              <a:rPr lang="en-US" altLang="ko-KR" sz="2200" i="1" dirty="0">
                <a:solidFill>
                  <a:srgbClr val="373737"/>
                </a:solidFill>
                <a:ea typeface="맑은 고딕"/>
                <a:hlinkClick r:id="rId3"/>
              </a:rPr>
              <a:t>Fundamentos de la energía digital</a:t>
            </a:r>
            <a:r>
              <a:rPr lang="en-US" altLang="ko-KR" sz="2200" i="1" dirty="0">
                <a:solidFill>
                  <a:srgbClr val="373737"/>
                </a:solidFill>
                <a:ea typeface="맑은 고딕"/>
              </a:rPr>
              <a:t>.</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27649" y="3203071"/>
            <a:ext cx="2364667" cy="2123658"/>
          </a:xfrm>
          <a:prstGeom prst="rect">
            <a:avLst/>
          </a:prstGeom>
          <a:noFill/>
        </p:spPr>
        <p:txBody>
          <a:bodyPr wrap="square" rtlCol="0" anchor="t" anchorCtr="0">
            <a:spAutoFit/>
          </a:bodyPr>
          <a:lstStyle/>
          <a:p>
            <a:pPr algn="ctr"/>
            <a:r>
              <a:rPr lang="en-US" altLang="ko-KR" sz="2200" dirty="0">
                <a:solidFill>
                  <a:srgbClr val="373737"/>
                </a:solidFill>
              </a:rPr>
              <a:t>Lea el folleto informativo de Every1 </a:t>
            </a:r>
            <a:r>
              <a:rPr lang="en-US" altLang="ko-KR" sz="2200" i="1" dirty="0">
                <a:solidFill>
                  <a:srgbClr val="373737"/>
                </a:solidFill>
                <a:hlinkClick r:id="rId4"/>
              </a:rPr>
              <a:t>«¿Qué es una comunidad energética y por qué debería unirme a ella?».</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253778"/>
            <a:ext cx="2338969" cy="2462213"/>
          </a:xfrm>
          <a:prstGeom prst="rect">
            <a:avLst/>
          </a:prstGeom>
          <a:noFill/>
        </p:spPr>
        <p:txBody>
          <a:bodyPr wrap="square" rtlCol="0" anchor="t" anchorCtr="0">
            <a:spAutoFit/>
          </a:bodyPr>
          <a:lstStyle/>
          <a:p>
            <a:pPr algn="ctr"/>
            <a:r>
              <a:rPr lang="en-US" altLang="ko-KR" sz="2200" dirty="0">
                <a:solidFill>
                  <a:srgbClr val="373737"/>
                </a:solidFill>
              </a:rPr>
              <a:t>Lea el artículo de Energy Monitor </a:t>
            </a:r>
            <a:r>
              <a:rPr lang="en-US" altLang="ko-KR" sz="2200" i="1" dirty="0">
                <a:solidFill>
                  <a:srgbClr val="373737"/>
                </a:solidFill>
                <a:hlinkClick r:id="rId5"/>
              </a:rPr>
              <a:t>«</a:t>
            </a:r>
            <a:r>
              <a:rPr lang="en-US" altLang="ko-KR" sz="2200" i="1" dirty="0" err="1">
                <a:solidFill>
                  <a:srgbClr val="373737"/>
                </a:solidFill>
                <a:hlinkClick r:id="rId5"/>
              </a:rPr>
              <a:t>Desmontando</a:t>
            </a:r>
            <a:r>
              <a:rPr lang="en-US" altLang="ko-KR" sz="2200" i="1" dirty="0">
                <a:solidFill>
                  <a:srgbClr val="373737"/>
                </a:solidFill>
                <a:hlinkClick r:id="rId5"/>
              </a:rPr>
              <a:t> </a:t>
            </a:r>
            <a:r>
              <a:rPr lang="en-US" altLang="ko-KR" sz="2200" i="1" dirty="0" err="1">
                <a:solidFill>
                  <a:srgbClr val="373737"/>
                </a:solidFill>
                <a:hlinkClick r:id="rId5"/>
              </a:rPr>
              <a:t>mitos</a:t>
            </a:r>
            <a:r>
              <a:rPr lang="en-US" altLang="ko-KR" sz="2200" i="1" dirty="0">
                <a:solidFill>
                  <a:srgbClr val="373737"/>
                </a:solidFill>
                <a:hlinkClick r:id="rId5"/>
              </a:rPr>
              <a:t> </a:t>
            </a:r>
            <a:r>
              <a:rPr lang="en-US" altLang="ko-KR" sz="2200" i="1" dirty="0" err="1">
                <a:solidFill>
                  <a:srgbClr val="373737"/>
                </a:solidFill>
                <a:hlinkClick r:id="rId5"/>
              </a:rPr>
              <a:t>sobre</a:t>
            </a:r>
            <a:r>
              <a:rPr lang="en-US" altLang="ko-KR" sz="2200" i="1" dirty="0">
                <a:solidFill>
                  <a:srgbClr val="373737"/>
                </a:solidFill>
                <a:hlinkClick r:id="rId5"/>
              </a:rPr>
              <a:t> las </a:t>
            </a:r>
            <a:r>
              <a:rPr lang="en-US" altLang="ko-KR" sz="2200" i="1" dirty="0" err="1">
                <a:solidFill>
                  <a:srgbClr val="373737"/>
                </a:solidFill>
                <a:hlinkClick r:id="rId5"/>
              </a:rPr>
              <a:t>tecnologías</a:t>
            </a:r>
            <a:r>
              <a:rPr lang="en-US" altLang="ko-KR" sz="2200" i="1" dirty="0">
                <a:solidFill>
                  <a:srgbClr val="373737"/>
                </a:solidFill>
                <a:hlinkClick r:id="rId5"/>
              </a:rPr>
              <a:t> de </a:t>
            </a:r>
            <a:r>
              <a:rPr lang="en-US" altLang="ko-KR" sz="2200" i="1" dirty="0" err="1">
                <a:solidFill>
                  <a:srgbClr val="373737"/>
                </a:solidFill>
                <a:hlinkClick r:id="rId5"/>
              </a:rPr>
              <a:t>energía</a:t>
            </a:r>
            <a:r>
              <a:rPr lang="en-US" altLang="ko-KR" sz="2200" i="1" dirty="0">
                <a:solidFill>
                  <a:srgbClr val="373737"/>
                </a:solidFill>
                <a:hlinkClick r:id="rId5"/>
              </a:rPr>
              <a:t> </a:t>
            </a:r>
            <a:r>
              <a:rPr lang="en-US" altLang="ko-KR" sz="2200" i="1" dirty="0" err="1">
                <a:solidFill>
                  <a:srgbClr val="373737"/>
                </a:solidFill>
                <a:hlinkClick r:id="rId5"/>
              </a:rPr>
              <a:t>renovable</a:t>
            </a:r>
            <a:r>
              <a:rPr lang="en-US" altLang="ko-KR" sz="2200" i="1" dirty="0">
                <a:solidFill>
                  <a:srgbClr val="373737"/>
                </a:solidFill>
              </a:rPr>
              <a:t>».</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 uri="{C183D7F6-B498-43B3-948B-1728B52AA6E4}">
                  <adec:decorative xmlns:adec="http://schemas.microsoft.com/office/drawing/2017/decorative" val="1"/>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dirty="0"/>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087293" y="3372348"/>
            <a:ext cx="2071376" cy="1785104"/>
          </a:xfrm>
          <a:prstGeom prst="rect">
            <a:avLst/>
          </a:prstGeom>
          <a:noFill/>
        </p:spPr>
        <p:txBody>
          <a:bodyPr wrap="square" rtlCol="0" anchor="t" anchorCtr="0">
            <a:spAutoFit/>
          </a:bodyPr>
          <a:lstStyle/>
          <a:p>
            <a:pPr algn="ctr"/>
            <a:r>
              <a:rPr lang="en-US" altLang="ko-KR" sz="2200" dirty="0">
                <a:solidFill>
                  <a:srgbClr val="373737"/>
                </a:solidFill>
                <a:hlinkClick r:id="rId6"/>
              </a:rPr>
              <a:t>Obtenga más información sobre los materiales didácticos del proyecto Every1.</a:t>
            </a:r>
            <a:endParaRPr lang="ko-KR" altLang="en-US" sz="2200" dirty="0">
              <a:solidFill>
                <a:srgbClr val="373737"/>
              </a:solidFill>
            </a:endParaRPr>
          </a:p>
        </p:txBody>
      </p:sp>
    </p:spTree>
    <p:extLst>
      <p:ext uri="{BB962C8B-B14F-4D97-AF65-F5344CB8AC3E}">
        <p14:creationId xmlns:p14="http://schemas.microsoft.com/office/powerpoint/2010/main" val="335491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128D5-002D-4FE4-6C5F-2491E28731FD}"/>
              </a:ext>
            </a:extLst>
          </p:cNvPr>
          <p:cNvSpPr>
            <a:spLocks noGrp="1"/>
          </p:cNvSpPr>
          <p:nvPr>
            <p:ph type="title" idx="4294967295"/>
          </p:nvPr>
        </p:nvSpPr>
        <p:spPr>
          <a:xfrm>
            <a:off x="381000" y="913765"/>
            <a:ext cx="10515600" cy="1325563"/>
          </a:xfrm>
          <a:prstGeom prst="rect">
            <a:avLst/>
          </a:prstGeom>
        </p:spPr>
        <p:txBody>
          <a:bodyPr/>
          <a:lstStyle/>
          <a:p>
            <a:pPr rtl="0" eaLnBrk="1" latinLnBrk="1" hangingPunct="1"/>
            <a:r>
              <a:rPr lang="es-ES_trad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Agradecimientos 1</a:t>
            </a:r>
            <a:endParaRPr lang="es-ES_tradnl" noProof="1">
              <a:effectLst/>
            </a:endParaRPr>
          </a:p>
          <a:p>
            <a:endParaRPr lang="es-ES_tradnl"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77594" y="165341"/>
            <a:ext cx="7628351" cy="6740307"/>
          </a:xfrm>
          <a:prstGeom prst="rect">
            <a:avLst/>
          </a:prstGeom>
          <a:noFill/>
        </p:spPr>
        <p:txBody>
          <a:bodyPr wrap="square" lIns="91440" tIns="45720" rIns="91440" bIns="45720" rtlCol="0" anchor="t">
            <a:spAutoFit/>
          </a:bodyPr>
          <a:lstStyle/>
          <a:p>
            <a:pPr latinLnBrk="0"/>
            <a:r>
              <a:rPr lang="en-GB" dirty="0"/>
              <a:t>Esta </a:t>
            </a:r>
            <a:r>
              <a:rPr lang="en-GB" dirty="0" err="1"/>
              <a:t>presentación</a:t>
            </a:r>
            <a:r>
              <a:rPr lang="en-GB" dirty="0"/>
              <a:t> </a:t>
            </a:r>
            <a:r>
              <a:rPr lang="en-GB" i="1" dirty="0"/>
              <a:t>«</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Participa</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en</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la </a:t>
            </a:r>
            <a:r>
              <a:rPr lang="en-US" dirty="0" err="1">
                <a:solidFill>
                  <a:srgbClr val="231F20"/>
                </a:solidFill>
                <a:latin typeface="Calibri" panose="020F0502020204030204" pitchFamily="34" charset="0"/>
                <a:ea typeface="맑은 고딕" panose="020B0503020000020004" pitchFamily="34" charset="-127"/>
                <a:cs typeface="Arial" panose="020B0604020202020204" pitchFamily="34" charset="0"/>
              </a:rPr>
              <a:t>Transición</a:t>
            </a:r>
            <a:r>
              <a:rPr lang="en-US" dirty="0">
                <a:solidFill>
                  <a:srgbClr val="231F20"/>
                </a:solidFill>
                <a:latin typeface="Calibri" panose="020F0502020204030204" pitchFamily="34" charset="0"/>
                <a:ea typeface="맑은 고딕" panose="020B0503020000020004" pitchFamily="34" charset="-127"/>
                <a:cs typeface="Arial" panose="020B0604020202020204" pitchFamily="34" charset="0"/>
              </a:rPr>
              <a:t>: </a:t>
            </a:r>
            <a:r>
              <a:rPr lang="en-US" dirty="0"/>
              <a:t>10 </a:t>
            </a:r>
            <a:r>
              <a:rPr lang="en-US" dirty="0" err="1"/>
              <a:t>sencillos</a:t>
            </a:r>
            <a:r>
              <a:rPr lang="en-US" dirty="0"/>
              <a:t> pasos </a:t>
            </a:r>
            <a:r>
              <a:rPr lang="en-US" dirty="0" err="1"/>
              <a:t>que</a:t>
            </a:r>
            <a:r>
              <a:rPr lang="en-US" dirty="0"/>
              <a:t> </a:t>
            </a:r>
            <a:r>
              <a:rPr lang="en-US" dirty="0" err="1"/>
              <a:t>puede</a:t>
            </a:r>
            <a:r>
              <a:rPr lang="en-US" dirty="0"/>
              <a:t> </a:t>
            </a:r>
            <a:r>
              <a:rPr lang="en-US" dirty="0" err="1"/>
              <a:t>dar</a:t>
            </a:r>
            <a:r>
              <a:rPr lang="en-US" dirty="0"/>
              <a:t> hoy </a:t>
            </a:r>
            <a:r>
              <a:rPr lang="en-US" dirty="0" err="1"/>
              <a:t>mismo</a:t>
            </a:r>
            <a:r>
              <a:rPr lang="en-US" dirty="0"/>
              <a:t>!</a:t>
            </a:r>
            <a:r>
              <a:rPr lang="en-GB" i="1" dirty="0"/>
              <a:t>» </a:t>
            </a:r>
            <a:r>
              <a:rPr lang="en-GB" dirty="0"/>
              <a:t>ha sido elaborada por el proyecto Every1 y está sujeta a la licencia </a:t>
            </a:r>
            <a:r>
              <a:rPr lang="en-GB" dirty="0">
                <a:hlinkClick r:id="rId3"/>
              </a:rPr>
              <a:t>CC BY-SA 4.0</a:t>
            </a:r>
            <a:r>
              <a:rPr lang="en-GB" dirty="0"/>
              <a:t>, salvo que se indique lo contrario. </a:t>
            </a:r>
          </a:p>
          <a:p>
            <a:pPr latinLnBrk="0"/>
            <a:endParaRPr lang="en-GB" dirty="0"/>
          </a:p>
          <a:p>
            <a:pPr latinLnBrk="0"/>
            <a:r>
              <a:rPr lang="en-GB" dirty="0"/>
              <a:t>Las imágenes utilizadas en esta presentación son las siguientes: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 portada: </a:t>
            </a:r>
            <a:r>
              <a:rPr lang="en-US" dirty="0">
                <a:solidFill>
                  <a:schemeClr val="dk1"/>
                </a:solidFill>
                <a:ea typeface="Public Sans"/>
                <a:cs typeface="Public Sans"/>
                <a:sym typeface="Public Sans"/>
                <a:hlinkClick r:id="rId4"/>
              </a:rPr>
              <a:t>P1010139_smartphone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stekelbes </a:t>
            </a:r>
            <a:r>
              <a:rPr lang="en-US" dirty="0">
                <a:solidFill>
                  <a:schemeClr val="dk1"/>
                </a:solidFill>
                <a:ea typeface="Public Sans"/>
                <a:cs typeface="Public Sans"/>
                <a:sym typeface="Public Sans"/>
              </a:rPr>
              <a:t>con licencia </a:t>
            </a:r>
            <a:r>
              <a:rPr lang="en-US" dirty="0">
                <a:solidFill>
                  <a:schemeClr val="dk1"/>
                </a:solidFill>
                <a:ea typeface="Public Sans"/>
                <a:cs typeface="Public Sans"/>
                <a:sym typeface="Public Sans"/>
                <a:hlinkClick r:id="rId5"/>
              </a:rPr>
              <a:t>CC BY-NC-ND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del texto de introducción: </a:t>
            </a:r>
            <a:r>
              <a:rPr lang="en-US" i="1" dirty="0">
                <a:solidFill>
                  <a:schemeClr val="dk1"/>
                </a:solidFill>
                <a:ea typeface="Public Sans"/>
                <a:cs typeface="Public Sans"/>
                <a:sym typeface="Public Sans"/>
                <a:hlinkClick r:id="rId6"/>
              </a:rPr>
              <a:t>home, </a:t>
            </a:r>
            <a:r>
              <a:rPr lang="en-US" dirty="0">
                <a:solidFill>
                  <a:schemeClr val="dk1"/>
                </a:solidFill>
                <a:ea typeface="Public Sans"/>
                <a:cs typeface="Public Sans"/>
                <a:sym typeface="Public Sans"/>
              </a:rPr>
              <a:t>de Loraine y Mark, con licencia </a:t>
            </a:r>
            <a:r>
              <a:rPr lang="en-US" dirty="0">
                <a:solidFill>
                  <a:schemeClr val="dk1"/>
                </a:solidFill>
                <a:ea typeface="Public Sans"/>
                <a:cs typeface="Public Sans"/>
                <a:sym typeface="Public Sans"/>
                <a:hlinkClick r:id="rId7"/>
              </a:rPr>
              <a:t>CC BY-SA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Comprenda su propio consumo energético: </a:t>
            </a:r>
            <a:r>
              <a:rPr lang="en-GB" b="0" i="0" dirty="0">
                <a:solidFill>
                  <a:srgbClr val="242424"/>
                </a:solidFill>
                <a:effectLst/>
                <a:hlinkClick r:id="rId8"/>
              </a:rPr>
              <a:t>Vorarlberger Kraftwerke-Energy meter (electro)-smart meter-02ASD </a:t>
            </a:r>
            <a:r>
              <a:rPr lang="en-GB" b="0" i="0" dirty="0">
                <a:solidFill>
                  <a:srgbClr val="242424"/>
                </a:solidFill>
                <a:effectLst/>
              </a:rPr>
              <a:t>de </a:t>
            </a:r>
            <a:r>
              <a:rPr lang="en-GB" b="0" i="0" dirty="0" err="1">
                <a:solidFill>
                  <a:srgbClr val="242424"/>
                </a:solidFill>
                <a:effectLst/>
              </a:rPr>
              <a:t>Asurnipal </a:t>
            </a:r>
            <a:r>
              <a:rPr lang="en-GB" b="0" i="0" dirty="0">
                <a:solidFill>
                  <a:srgbClr val="242424"/>
                </a:solidFill>
                <a:effectLst/>
              </a:rPr>
              <a:t>tiene licencia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Elija un contrato de energía: </a:t>
            </a:r>
            <a:r>
              <a:rPr lang="en-GB" sz="1800" dirty="0">
                <a:solidFill>
                  <a:srgbClr val="242424"/>
                </a:solidFill>
                <a:ea typeface="Public Sans"/>
                <a:cs typeface="Public Sans"/>
                <a:sym typeface="Public Sans"/>
                <a:hlinkClick r:id="rId9"/>
              </a:rPr>
              <a:t>facturas de electricidad con bombilla y calculadora </a:t>
            </a:r>
            <a:r>
              <a:rPr lang="en-GB" sz="1800" dirty="0">
                <a:solidFill>
                  <a:srgbClr val="242424"/>
                </a:solidFill>
                <a:ea typeface="Public Sans"/>
                <a:cs typeface="Public Sans"/>
                <a:sym typeface="Public Sans"/>
              </a:rPr>
              <a:t>de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con </a:t>
            </a:r>
            <a:r>
              <a:rPr lang="en-GB" dirty="0">
                <a:solidFill>
                  <a:srgbClr val="242424"/>
                </a:solidFill>
              </a:rPr>
              <a:t>licencia </a:t>
            </a:r>
            <a:r>
              <a:rPr lang="en-GB" noProof="0" dirty="0">
                <a:solidFill>
                  <a:schemeClr val="dk1"/>
                </a:solidFill>
                <a:ea typeface="Public Sans"/>
                <a:cs typeface="Public Sans"/>
                <a:sym typeface="Public Sans"/>
                <a:hlinkClick r:id="rId10"/>
              </a:rPr>
              <a:t>CC BY 2.0</a:t>
            </a:r>
            <a:r>
              <a:rPr lang="en-GB" dirty="0">
                <a:solidFill>
                  <a:srgbClr val="242424"/>
                </a:solidFill>
              </a:rPr>
              <a:t>. Esta imagen ha sido recortada.</a:t>
            </a:r>
          </a:p>
          <a:p>
            <a:pPr marL="285750" indent="-285750" latinLnBrk="0">
              <a:buFont typeface="Arial" panose="020B0604020202020204" pitchFamily="34" charset="0"/>
              <a:buChar char="•"/>
            </a:pPr>
            <a:r>
              <a:rPr lang="en-GB" dirty="0">
                <a:solidFill>
                  <a:srgbClr val="242424"/>
                </a:solidFill>
              </a:rPr>
              <a:t>Aumenta la eficiencia: Invertir en electrodomésticos: </a:t>
            </a:r>
            <a:r>
              <a:rPr lang="en-GB" dirty="0">
                <a:solidFill>
                  <a:srgbClr val="242424"/>
                </a:solidFill>
                <a:hlinkClick r:id="rId11"/>
              </a:rPr>
              <a:t>Samsung </a:t>
            </a:r>
            <a:r>
              <a:rPr lang="en-GB" dirty="0">
                <a:solidFill>
                  <a:srgbClr val="242424"/>
                </a:solidFill>
              </a:rPr>
              <a:t>por </a:t>
            </a:r>
            <a:r>
              <a:rPr lang="en-GB" dirty="0" err="1">
                <a:solidFill>
                  <a:srgbClr val="242424"/>
                </a:solidFill>
              </a:rPr>
              <a:t>CODE_n </a:t>
            </a:r>
            <a:r>
              <a:rPr lang="en-GB" dirty="0">
                <a:solidFill>
                  <a:srgbClr val="242424"/>
                </a:solidFill>
              </a:rPr>
              <a:t>tiene licencia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Desenchufa los aparatos electrónicos que no utilices: </a:t>
            </a:r>
            <a:r>
              <a:rPr lang="en-GB" dirty="0">
                <a:solidFill>
                  <a:srgbClr val="242424"/>
                </a:solidFill>
                <a:hlinkClick r:id="rId12"/>
              </a:rPr>
              <a:t>Hervidor </a:t>
            </a:r>
            <a:r>
              <a:rPr lang="en-GB" dirty="0">
                <a:solidFill>
                  <a:srgbClr val="242424"/>
                </a:solidFill>
              </a:rPr>
              <a:t>de Denis Sylvester Hurd tiene licencia </a:t>
            </a:r>
            <a:r>
              <a:rPr lang="en-GB" dirty="0">
                <a:solidFill>
                  <a:srgbClr val="242424"/>
                </a:solidFill>
                <a:hlinkClick r:id="rId13"/>
              </a:rPr>
              <a:t>CC0 1.0</a:t>
            </a:r>
            <a:r>
              <a:rPr lang="en-GB" dirty="0">
                <a:solidFill>
                  <a:srgbClr val="242424"/>
                </a:solidFill>
              </a:rPr>
              <a:t>.</a:t>
            </a:r>
          </a:p>
          <a:p>
            <a:pPr marL="285750" indent="-285750" latinLnBrk="0">
              <a:buFont typeface="Arial" panose="020B0604020202020204" pitchFamily="34" charset="0"/>
              <a:buChar char="•"/>
            </a:pPr>
            <a:r>
              <a:rPr lang="en-GB" dirty="0">
                <a:solidFill>
                  <a:srgbClr val="242424"/>
                </a:solidFill>
              </a:rPr>
              <a:t>Implemente un hogar inteligente: </a:t>
            </a:r>
            <a:r>
              <a:rPr lang="en-GB" noProof="0" dirty="0">
                <a:solidFill>
                  <a:schemeClr val="dk1"/>
                </a:solidFill>
                <a:ea typeface="Public Sans"/>
                <a:cs typeface="Public Sans"/>
                <a:sym typeface="Public Sans"/>
                <a:hlinkClick r:id="rId14"/>
              </a:rPr>
              <a:t>bombilla wifi UMAX U-Smart </a:t>
            </a:r>
            <a:r>
              <a:rPr lang="en-GB" noProof="0" dirty="0">
                <a:solidFill>
                  <a:schemeClr val="dk1"/>
                </a:solidFill>
                <a:ea typeface="Public Sans"/>
                <a:cs typeface="Public Sans"/>
                <a:sym typeface="Public Sans"/>
              </a:rPr>
              <a:t>de Jirka Matousek tiene licencia </a:t>
            </a:r>
            <a:r>
              <a:rPr lang="en-GB" noProof="0" dirty="0">
                <a:solidFill>
                  <a:schemeClr val="dk1"/>
                </a:solidFill>
                <a:ea typeface="Public Sans"/>
                <a:cs typeface="Public Sans"/>
                <a:sym typeface="Public Sans"/>
                <a:hlinkClick r:id="rId10"/>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Descongele el congelador con regularidad: </a:t>
            </a:r>
            <a:r>
              <a:rPr lang="en-GB" dirty="0">
                <a:solidFill>
                  <a:schemeClr val="dk1"/>
                </a:solidFill>
                <a:sym typeface="Public Sans"/>
                <a:hlinkClick r:id="rId15"/>
              </a:rPr>
              <a:t>Estalactitas en el congelador, </a:t>
            </a:r>
            <a:r>
              <a:rPr lang="en-GB" dirty="0">
                <a:solidFill>
                  <a:schemeClr val="dk1"/>
                </a:solidFill>
                <a:sym typeface="Public Sans"/>
              </a:rPr>
              <a:t>de Anders Sandberg, con </a:t>
            </a:r>
            <a:r>
              <a:rPr lang="en-GB" dirty="0">
                <a:solidFill>
                  <a:srgbClr val="242424"/>
                </a:solidFill>
              </a:rPr>
              <a:t>licencia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p:txBody>
      </p:sp>
    </p:spTree>
    <p:extLst>
      <p:ext uri="{BB962C8B-B14F-4D97-AF65-F5344CB8AC3E}">
        <p14:creationId xmlns:p14="http://schemas.microsoft.com/office/powerpoint/2010/main" val="57963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706-38C2-DA73-1F48-3591D20800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24405C-1E82-C28A-BB3C-97DE3D44DA53}"/>
              </a:ext>
            </a:extLst>
          </p:cNvPr>
          <p:cNvSpPr>
            <a:spLocks noGrp="1"/>
          </p:cNvSpPr>
          <p:nvPr>
            <p:ph type="title" idx="4294967295"/>
          </p:nvPr>
        </p:nvSpPr>
        <p:spPr>
          <a:xfrm>
            <a:off x="304801" y="874576"/>
            <a:ext cx="10515600" cy="1325563"/>
          </a:xfrm>
          <a:prstGeom prst="rect">
            <a:avLst/>
          </a:prstGeom>
        </p:spPr>
        <p:txBody>
          <a:bodyPr/>
          <a:lstStyle/>
          <a:p>
            <a:pPr rtl="0" eaLnBrk="1" latinLnBrk="1" hangingPunct="1"/>
            <a:r>
              <a:rPr lang="es-ES_trad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Agradecimientos 2</a:t>
            </a:r>
            <a:endParaRPr lang="es-ES_tradnl" noProof="1">
              <a:effectLst/>
            </a:endParaRPr>
          </a:p>
          <a:p>
            <a:endParaRPr lang="es-ES_tradnl" noProof="1"/>
          </a:p>
        </p:txBody>
      </p:sp>
      <p:sp>
        <p:nvSpPr>
          <p:cNvPr id="4" name="TextBox 3">
            <a:extLst>
              <a:ext uri="{FF2B5EF4-FFF2-40B4-BE49-F238E27FC236}">
                <a16:creationId xmlns:a16="http://schemas.microsoft.com/office/drawing/2014/main" id="{FABA671B-4366-A68A-28DD-76DB95051182}"/>
              </a:ext>
            </a:extLst>
          </p:cNvPr>
          <p:cNvSpPr txBox="1"/>
          <p:nvPr/>
        </p:nvSpPr>
        <p:spPr>
          <a:xfrm>
            <a:off x="4258848" y="458700"/>
            <a:ext cx="7628351" cy="2862322"/>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rgbClr val="242424"/>
                </a:solidFill>
              </a:rPr>
              <a:t>Utilice termostatos inteligentes: Fomente hábitos de ahorro energético: </a:t>
            </a:r>
            <a:r>
              <a:rPr lang="en-GB" dirty="0">
                <a:solidFill>
                  <a:srgbClr val="242424"/>
                </a:solidFill>
                <a:hlinkClick r:id="rId3"/>
              </a:rPr>
              <a:t>ajuste el termostato </a:t>
            </a:r>
            <a:r>
              <a:rPr lang="en-GB" dirty="0">
                <a:solidFill>
                  <a:srgbClr val="242424"/>
                </a:solidFill>
              </a:rPr>
              <a:t>por CORGI </a:t>
            </a:r>
            <a:r>
              <a:rPr lang="en-GB" dirty="0" err="1">
                <a:solidFill>
                  <a:srgbClr val="242424"/>
                </a:solidFill>
              </a:rPr>
              <a:t>HomePlan </a:t>
            </a:r>
            <a:r>
              <a:rPr lang="en-GB" dirty="0">
                <a:solidFill>
                  <a:srgbClr val="242424"/>
                </a:solidFill>
              </a:rPr>
              <a:t>tiene licencia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Utilice regletas: </a:t>
            </a:r>
            <a:r>
              <a:rPr lang="en-GB" dirty="0">
                <a:solidFill>
                  <a:schemeClr val="dk1"/>
                </a:solidFill>
                <a:sym typeface="Public Sans"/>
                <a:hlinkClick r:id="rId5"/>
              </a:rPr>
              <a:t>Regletas con cable alargador.jpg </a:t>
            </a:r>
            <a:r>
              <a:rPr lang="en-GB" dirty="0">
                <a:solidFill>
                  <a:schemeClr val="dk1"/>
                </a:solidFill>
                <a:sym typeface="Public Sans"/>
              </a:rPr>
              <a:t>por Dmitry Makeev tiene licencia </a:t>
            </a:r>
            <a:r>
              <a:rPr lang="en-GB" dirty="0">
                <a:solidFill>
                  <a:schemeClr val="dk1"/>
                </a:solidFill>
                <a:sym typeface="Public Sans"/>
                <a:hlinkClick r:id="rId6"/>
              </a:rPr>
              <a:t>CC BY-SA 4.0</a:t>
            </a:r>
            <a:r>
              <a:rPr lang="en-GB" dirty="0">
                <a:solidFill>
                  <a:schemeClr val="dk1"/>
                </a:solidFill>
                <a:sym typeface="Public Sans"/>
              </a:rPr>
              <a: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Trabajar juntos: El papel de las comunidades energéticas: </a:t>
            </a:r>
            <a:r>
              <a:rPr lang="en-GB" dirty="0">
                <a:solidFill>
                  <a:schemeClr val="dk1"/>
                </a:solidFill>
                <a:ea typeface="Public Sans"/>
                <a:cs typeface="Public Sans"/>
                <a:sym typeface="Public Sans"/>
                <a:hlinkClick r:id="rId7"/>
              </a:rPr>
              <a:t>¡Energía limpia en el trabajo para el Día de la Tierra! </a:t>
            </a:r>
            <a:r>
              <a:rPr lang="en-GB" dirty="0">
                <a:solidFill>
                  <a:schemeClr val="dk1"/>
                </a:solidFill>
                <a:ea typeface="Public Sans"/>
                <a:cs typeface="Public Sans"/>
                <a:sym typeface="Public Sans"/>
              </a:rPr>
              <a:t>por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tiene licencia </a:t>
            </a:r>
            <a:r>
              <a:rPr lang="en-US" dirty="0">
                <a:solidFill>
                  <a:schemeClr val="dk1"/>
                </a:solidFill>
                <a:ea typeface="Public Sans"/>
                <a:cs typeface="Public Sans"/>
                <a:sym typeface="Public Sans"/>
                <a:hlinkClick r:id="rId8"/>
              </a:rPr>
              <a:t>CC BY-SA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Averigüe dónde puede obtener ayuda: </a:t>
            </a:r>
            <a:r>
              <a:rPr lang="en-US" dirty="0">
                <a:solidFill>
                  <a:schemeClr val="dk1"/>
                </a:solidFill>
                <a:ea typeface="Public Sans"/>
                <a:cs typeface="Public Sans"/>
                <a:sym typeface="Public Sans"/>
                <a:hlinkClick r:id="rId9"/>
              </a:rPr>
              <a:t>Mecktilda y Stefano, agentes de ventas de sistemas de energía solar de Global Cycle Solutions</a:t>
            </a:r>
            <a:r>
              <a:rPr lang="en-US" dirty="0">
                <a:solidFill>
                  <a:schemeClr val="dk1"/>
                </a:solidFill>
                <a:ea typeface="Public Sans"/>
                <a:cs typeface="Public Sans"/>
                <a:sym typeface="Public Sans"/>
              </a:rPr>
              <a:t>, por DIFD (Departamento de Desarrollo Internacional del Reino Unido)</a:t>
            </a:r>
            <a:r>
              <a:rPr lang="en-GB" noProof="0" dirty="0">
                <a:solidFill>
                  <a:schemeClr val="dk1"/>
                </a:solidFill>
                <a:ea typeface="Public Sans"/>
                <a:cs typeface="Public Sans"/>
                <a:sym typeface="Public Sans"/>
              </a:rPr>
              <a:t>,</a:t>
            </a:r>
            <a:r>
              <a:rPr lang="en-US" dirty="0">
                <a:solidFill>
                  <a:schemeClr val="dk1"/>
                </a:solidFill>
                <a:ea typeface="Public Sans"/>
                <a:cs typeface="Public Sans"/>
                <a:sym typeface="Public Sans"/>
              </a:rPr>
              <a:t> </a:t>
            </a:r>
            <a:r>
              <a:rPr lang="en-GB" dirty="0">
                <a:solidFill>
                  <a:srgbClr val="242424"/>
                </a:solidFill>
              </a:rPr>
              <a:t>con licencia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 Esta imagen ha sido recortada.</a:t>
            </a:r>
            <a:endParaRPr lang="en-US" dirty="0">
              <a:solidFill>
                <a:schemeClr val="dk1"/>
              </a:solidFill>
              <a:ea typeface="Public Sans"/>
              <a:cs typeface="Public Sans"/>
              <a:sym typeface="Public Sans"/>
            </a:endParaRPr>
          </a:p>
        </p:txBody>
      </p:sp>
    </p:spTree>
    <p:extLst>
      <p:ext uri="{BB962C8B-B14F-4D97-AF65-F5344CB8AC3E}">
        <p14:creationId xmlns:p14="http://schemas.microsoft.com/office/powerpoint/2010/main" val="224723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5A24-158F-333C-F8AC-4929D63A1DE7}"/>
              </a:ext>
            </a:extLst>
          </p:cNvPr>
          <p:cNvSpPr>
            <a:spLocks noGrp="1"/>
          </p:cNvSpPr>
          <p:nvPr>
            <p:ph type="title" idx="4294967295"/>
          </p:nvPr>
        </p:nvSpPr>
        <p:spPr>
          <a:xfrm>
            <a:off x="4359728" y="2977697"/>
            <a:ext cx="3961312"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es-ES_tradnl" sz="6000" b="0" kern="1200" noProof="1">
                <a:solidFill>
                  <a:schemeClr val="bg1"/>
                </a:solidFill>
                <a:effectLst/>
              </a:rPr>
              <a:t>¡Gracias!</a:t>
            </a:r>
            <a:endParaRPr lang="es-ES_tradnl" sz="6000" noProof="1">
              <a:solidFill>
                <a:schemeClr val="bg1"/>
              </a:solidFill>
              <a:effectLst/>
            </a:endParaRPr>
          </a:p>
          <a:p>
            <a:endParaRPr lang="es-ES_tradnl" sz="6000" noProof="1">
              <a:solidFill>
                <a:schemeClr val="bg1"/>
              </a:solidFill>
            </a:endParaRPr>
          </a:p>
        </p:txBody>
      </p:sp>
    </p:spTree>
    <p:extLst>
      <p:ext uri="{BB962C8B-B14F-4D97-AF65-F5344CB8AC3E}">
        <p14:creationId xmlns:p14="http://schemas.microsoft.com/office/powerpoint/2010/main" val="380924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142B5F-9C88-7421-8D82-C9889D0BEA31}"/>
              </a:ext>
            </a:extLst>
          </p:cNvPr>
          <p:cNvSpPr>
            <a:spLocks noGrp="1"/>
          </p:cNvSpPr>
          <p:nvPr>
            <p:ph type="title" idx="4294967295"/>
          </p:nvPr>
        </p:nvSpPr>
        <p:spPr>
          <a:xfrm>
            <a:off x="576943" y="691126"/>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mj-ea"/>
                <a:cs typeface="+mj-cs"/>
              </a:rPr>
              <a:t>Esta </a:t>
            </a:r>
            <a:r>
              <a:rPr lang="es-ES_tradnl" sz="2800" b="1" kern="1200" baseline="0" noProof="1">
                <a:solidFill>
                  <a:srgbClr val="FFFFFF"/>
                </a:solidFill>
                <a:effectLst/>
                <a:latin typeface="Calibri" panose="020F0502020204030204" pitchFamily="34" charset="0"/>
                <a:ea typeface="+mj-ea"/>
                <a:cs typeface="+mj-cs"/>
              </a:rPr>
              <a:t>presentación</a:t>
            </a:r>
            <a:endParaRPr lang="es-ES_tradnl" noProof="1">
              <a:effectLst/>
            </a:endParaRPr>
          </a:p>
          <a:p>
            <a:endParaRPr lang="es-ES_tradnl" noProof="1"/>
          </a:p>
        </p:txBody>
      </p:sp>
      <p:sp>
        <p:nvSpPr>
          <p:cNvPr id="2" name="TextBox 1">
            <a:extLst>
              <a:ext uri="{FF2B5EF4-FFF2-40B4-BE49-F238E27FC236}">
                <a16:creationId xmlns:a16="http://schemas.microsoft.com/office/drawing/2014/main" id="{4D366B55-7ACA-91FD-62DA-6FBF6BEC8E01}"/>
              </a:ext>
            </a:extLst>
          </p:cNvPr>
          <p:cNvSpPr txBox="1"/>
          <p:nvPr/>
        </p:nvSpPr>
        <p:spPr>
          <a:xfrm>
            <a:off x="4511072" y="2197893"/>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Nuestra exploración de cada paso comienza con una pregunta reflexiva. Tómese un momento para considerar cada pregunta antes de pasar a la siguiente diapositiva.</a:t>
            </a:r>
          </a:p>
          <a:p>
            <a:pPr latinLnBrk="0"/>
            <a:endParaRPr lang="en-GB" sz="2400" noProof="0" dirty="0">
              <a:solidFill>
                <a:srgbClr val="2B2C30"/>
              </a:solidFill>
              <a:sym typeface="Public Sans"/>
            </a:endParaRPr>
          </a:p>
          <a:p>
            <a:pPr latinLnBrk="0"/>
            <a:r>
              <a:rPr lang="en-GB" sz="2400" dirty="0">
                <a:solidFill>
                  <a:srgbClr val="2B2C30"/>
                </a:solidFill>
                <a:sym typeface="Public Sans"/>
              </a:rPr>
              <a:t>Puede trabajar cada paso por separado. También puede seleccionar un paso concreto que desee explorar primero a través del menú. </a:t>
            </a:r>
            <a:endParaRPr lang="en-GB" sz="2400" noProof="0" dirty="0"/>
          </a:p>
        </p:txBody>
      </p:sp>
      <p:pic>
        <p:nvPicPr>
          <p:cNvPr id="4" name="Picture 3">
            <a:extLst>
              <a:ext uri="{FF2B5EF4-FFF2-40B4-BE49-F238E27FC236}">
                <a16:creationId xmlns:a16="http://schemas.microsoft.com/office/drawing/2014/main" id="{6DCB2999-080F-8ABF-1BEF-700A8461BC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Tree>
    <p:extLst>
      <p:ext uri="{BB962C8B-B14F-4D97-AF65-F5344CB8AC3E}">
        <p14:creationId xmlns:p14="http://schemas.microsoft.com/office/powerpoint/2010/main" val="3511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27791-A2C9-75C8-3B91-943DC1C287E3}"/>
              </a:ext>
            </a:extLst>
          </p:cNvPr>
          <p:cNvSpPr>
            <a:spLocks noGrp="1"/>
          </p:cNvSpPr>
          <p:nvPr>
            <p:ph type="title" idx="4294967295"/>
          </p:nvPr>
        </p:nvSpPr>
        <p:spPr>
          <a:xfrm>
            <a:off x="384131" y="823456"/>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Public Sans"/>
                <a:cs typeface="Public Sans"/>
              </a:rPr>
              <a:t>10 sencillos pasos que puede dar hoy mismo. </a:t>
            </a:r>
            <a:endParaRPr lang="es-ES_tradnl" noProof="1">
              <a:effectLst/>
            </a:endParaRPr>
          </a:p>
          <a:p>
            <a:endParaRPr lang="es-ES_tradnl"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4154984"/>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Comprenda su propio consumo energético.</a:t>
            </a:r>
          </a:p>
          <a:p>
            <a:pPr marL="342900" indent="-342900" latinLnBrk="0">
              <a:buFont typeface="+mj-lt"/>
              <a:buAutoNum type="arabicPeriod"/>
            </a:pPr>
            <a:r>
              <a:rPr lang="en-GB" sz="2400" dirty="0">
                <a:ea typeface="Public Sans"/>
                <a:cs typeface="Public Sans"/>
                <a:sym typeface="Public Sans"/>
              </a:rPr>
              <a:t>Elija un contrato de energía.</a:t>
            </a:r>
          </a:p>
          <a:p>
            <a:pPr marL="342900" indent="-342900" latinLnBrk="0">
              <a:buFont typeface="+mj-lt"/>
              <a:buAutoNum type="arabicPeriod"/>
            </a:pPr>
            <a:r>
              <a:rPr lang="en-GB" sz="2400" noProof="0" dirty="0">
                <a:ea typeface="Public Sans"/>
                <a:cs typeface="Public Sans"/>
                <a:sym typeface="Public Sans"/>
              </a:rPr>
              <a:t>Aumente la eficiencia: invierta en electrodomésticos.</a:t>
            </a:r>
          </a:p>
          <a:p>
            <a:pPr marL="342900" indent="-342900" latinLnBrk="0">
              <a:buFont typeface="+mj-lt"/>
              <a:buAutoNum type="arabicPeriod"/>
            </a:pPr>
            <a:r>
              <a:rPr lang="en-GB" sz="2400" dirty="0">
                <a:ea typeface="Public Sans"/>
                <a:cs typeface="Public Sans"/>
                <a:sym typeface="Public Sans"/>
              </a:rPr>
              <a:t>Descongele su congelador con regularidad.</a:t>
            </a:r>
          </a:p>
          <a:p>
            <a:pPr marL="342900" indent="-342900" latinLnBrk="0">
              <a:buFont typeface="+mj-lt"/>
              <a:buAutoNum type="arabicPeriod"/>
            </a:pPr>
            <a:r>
              <a:rPr lang="en-GB" sz="2400" dirty="0">
                <a:ea typeface="Public Sans"/>
                <a:cs typeface="Public Sans"/>
                <a:sym typeface="Public Sans"/>
              </a:rPr>
              <a:t>Desenchufa los aparatos electrónicos que no estés utilizando.</a:t>
            </a:r>
          </a:p>
          <a:p>
            <a:pPr marL="342900" indent="-342900" latinLnBrk="0">
              <a:buFont typeface="+mj-lt"/>
              <a:buAutoNum type="arabicPeriod"/>
            </a:pPr>
            <a:r>
              <a:rPr lang="en-GB" sz="2400" noProof="0" dirty="0">
                <a:ea typeface="Public Sans"/>
                <a:cs typeface="Public Sans"/>
                <a:sym typeface="Public Sans"/>
              </a:rPr>
              <a:t>Implemente un hogar inteligente.</a:t>
            </a:r>
          </a:p>
          <a:p>
            <a:pPr marL="342900" indent="-342900" latinLnBrk="0">
              <a:buFont typeface="+mj-lt"/>
              <a:buAutoNum type="arabicPeriod"/>
            </a:pPr>
            <a:r>
              <a:rPr lang="en-GB" sz="2400" noProof="0" dirty="0">
                <a:ea typeface="Public Sans"/>
                <a:cs typeface="Public Sans"/>
                <a:sym typeface="Public Sans"/>
              </a:rPr>
              <a:t>Utilice </a:t>
            </a:r>
            <a:r>
              <a:rPr lang="en-GB" sz="2400" dirty="0">
                <a:ea typeface="Public Sans"/>
                <a:cs typeface="Public Sans"/>
                <a:sym typeface="Public Sans"/>
              </a:rPr>
              <a:t>termostatos</a:t>
            </a:r>
            <a:r>
              <a:rPr lang="en-GB" sz="2400" noProof="0" dirty="0">
                <a:ea typeface="Public Sans"/>
                <a:cs typeface="Public Sans"/>
                <a:sym typeface="Public Sans"/>
              </a:rPr>
              <a:t> inteligentes</a:t>
            </a:r>
            <a:r>
              <a:rPr lang="en-GB" sz="2400" dirty="0">
                <a:ea typeface="Public Sans"/>
                <a:cs typeface="Public Sans"/>
                <a:sym typeface="Public Sans"/>
              </a:rPr>
              <a:t>.</a:t>
            </a:r>
          </a:p>
          <a:p>
            <a:pPr marL="342900" indent="-342900" latinLnBrk="0">
              <a:buFont typeface="+mj-lt"/>
              <a:buAutoNum type="arabicPeriod"/>
            </a:pPr>
            <a:r>
              <a:rPr lang="en-GB" sz="2400" noProof="0" dirty="0">
                <a:ea typeface="Public Sans"/>
                <a:cs typeface="Public Sans"/>
                <a:sym typeface="Public Sans"/>
              </a:rPr>
              <a:t>Utilice </a:t>
            </a:r>
            <a:r>
              <a:rPr lang="en-GB" sz="2400" dirty="0">
                <a:ea typeface="Public Sans"/>
                <a:cs typeface="Public Sans"/>
                <a:sym typeface="Public Sans"/>
              </a:rPr>
              <a:t>regletas</a:t>
            </a:r>
            <a:r>
              <a:rPr lang="en-GB" sz="2400" noProof="0" dirty="0">
                <a:ea typeface="Public Sans"/>
                <a:cs typeface="Public Sans"/>
                <a:sym typeface="Public Sans"/>
              </a:rPr>
              <a:t> eléctricas</a:t>
            </a:r>
            <a:r>
              <a:rPr lang="en-GB" sz="2400" dirty="0">
                <a:ea typeface="Public Sans"/>
                <a:cs typeface="Public Sans"/>
                <a:sym typeface="Public Sans"/>
              </a:rPr>
              <a:t>.</a:t>
            </a:r>
            <a:endParaRPr lang="en-GB" sz="2400" noProof="0" dirty="0">
              <a:ea typeface="Public Sans"/>
              <a:cs typeface="Public Sans"/>
              <a:sym typeface="Public Sans"/>
            </a:endParaRPr>
          </a:p>
          <a:p>
            <a:pPr marL="342900" indent="-342900" latinLnBrk="0">
              <a:buFont typeface="+mj-lt"/>
              <a:buAutoNum type="arabicPeriod"/>
            </a:pPr>
            <a:r>
              <a:rPr lang="en-GB" sz="2400" noProof="0" dirty="0">
                <a:ea typeface="Public Sans"/>
                <a:cs typeface="Public Sans"/>
                <a:sym typeface="Public Sans"/>
              </a:rPr>
              <a:t>Trabajen juntos: el papel de las comunidades energéticas.</a:t>
            </a:r>
          </a:p>
          <a:p>
            <a:pPr marL="342900" indent="-342900" latinLnBrk="0">
              <a:buFont typeface="+mj-lt"/>
              <a:buAutoNum type="arabicPeriod"/>
            </a:pPr>
            <a:r>
              <a:rPr lang="en-GB" sz="2400" dirty="0">
                <a:ea typeface="Public Sans"/>
                <a:cs typeface="Public Sans"/>
                <a:sym typeface="Public Sans"/>
              </a:rPr>
              <a:t> Averigüe dónde puede obtener ayuda.</a:t>
            </a: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317177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2A1E-C13D-D5FE-F008-35AF50F92142}"/>
              </a:ext>
            </a:extLst>
          </p:cNvPr>
          <p:cNvSpPr>
            <a:spLocks noGrp="1"/>
          </p:cNvSpPr>
          <p:nvPr>
            <p:ph type="title" idx="4294967295"/>
          </p:nvPr>
        </p:nvSpPr>
        <p:spPr>
          <a:xfrm>
            <a:off x="485503" y="730885"/>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Public Sans"/>
                <a:cs typeface="Public Sans"/>
              </a:rPr>
              <a:t>1. Comprenda su propio consumo energético: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377482" y="3303740"/>
            <a:ext cx="11437034" cy="2308324"/>
          </a:xfrm>
          <a:prstGeom prst="rect">
            <a:avLst/>
          </a:prstGeom>
          <a:noFill/>
        </p:spPr>
        <p:txBody>
          <a:bodyPr wrap="square" rtlCol="0">
            <a:spAutoFit/>
          </a:bodyPr>
          <a:lstStyle/>
          <a:p>
            <a:pPr algn="ctr" latinLnBrk="0"/>
            <a:r>
              <a:rPr lang="en-GB" sz="4800" i="1" noProof="0" dirty="0">
                <a:solidFill>
                  <a:schemeClr val="accent5"/>
                </a:solidFill>
              </a:rPr>
              <a:t>¿Cómo puede ayudarle comprender su consumo energético a ahorrar energía y reducir su factura eléctrica?</a:t>
            </a:r>
          </a:p>
          <a:p>
            <a:pPr algn="ctr" latinLnBrk="0"/>
            <a:endParaRPr lang="en-GB" sz="4800" i="1" noProof="0" dirty="0">
              <a:solidFill>
                <a:schemeClr val="accent5"/>
              </a:solidFill>
            </a:endParaRPr>
          </a:p>
        </p:txBody>
      </p:sp>
    </p:spTree>
    <p:extLst>
      <p:ext uri="{BB962C8B-B14F-4D97-AF65-F5344CB8AC3E}">
        <p14:creationId xmlns:p14="http://schemas.microsoft.com/office/powerpoint/2010/main" val="174532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33E00E-A43A-8486-4825-3F0C2F8306DF}"/>
              </a:ext>
            </a:extLst>
          </p:cNvPr>
          <p:cNvSpPr>
            <a:spLocks noGrp="1"/>
          </p:cNvSpPr>
          <p:nvPr>
            <p:ph type="title" idx="4294967295"/>
          </p:nvPr>
        </p:nvSpPr>
        <p:spPr>
          <a:xfrm>
            <a:off x="838200" y="365125"/>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Public Sans"/>
                <a:cs typeface="Public Sans"/>
              </a:rPr>
              <a:t>1. Comprenda su propio consumo energético</a:t>
            </a:r>
            <a:endParaRPr lang="es-ES_tradnl" noProof="1">
              <a:effectLst/>
            </a:endParaRPr>
          </a:p>
          <a:p>
            <a:endParaRPr lang="es-ES_tradnl"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3901815" y="2431012"/>
            <a:ext cx="7906396" cy="3785652"/>
          </a:xfrm>
          <a:prstGeom prst="rect">
            <a:avLst/>
          </a:prstGeom>
          <a:noFill/>
        </p:spPr>
        <p:txBody>
          <a:bodyPr wrap="square" rtlCol="0">
            <a:spAutoFit/>
          </a:bodyPr>
          <a:lstStyle/>
          <a:p>
            <a:pPr marL="457200" indent="-457200" latinLnBrk="0">
              <a:buChar char="•"/>
            </a:pPr>
            <a:r>
              <a:rPr lang="en-GB" sz="2000" noProof="0" dirty="0">
                <a:solidFill>
                  <a:srgbClr val="2B2C30"/>
                </a:solidFill>
                <a:cs typeface="Segoe UI"/>
              </a:rPr>
              <a:t>Un contador inteligente le permite a usted, y a su proveedor de energía, supervisar y analizar sus patrones de consumo energético en tiempo real. </a:t>
            </a:r>
          </a:p>
          <a:p>
            <a:pPr marL="457200" indent="-457200" latinLnBrk="0">
              <a:buFontTx/>
              <a:buChar char="•"/>
            </a:pPr>
            <a:r>
              <a:rPr lang="en-GB" sz="2000" dirty="0">
                <a:solidFill>
                  <a:srgbClr val="2B2C30"/>
                </a:solidFill>
                <a:cs typeface="Segoe UI"/>
              </a:rPr>
              <a:t>Compruebe si tiene un contador inteligente o un contador digital (analógico).</a:t>
            </a:r>
          </a:p>
          <a:p>
            <a:pPr marL="457200" indent="-457200" latinLnBrk="0">
              <a:buFontTx/>
              <a:buChar char="•"/>
            </a:pPr>
            <a:r>
              <a:rPr lang="en-GB" sz="2000" noProof="0" dirty="0">
                <a:solidFill>
                  <a:srgbClr val="2B2C30"/>
                </a:solidFill>
                <a:cs typeface="Segoe UI"/>
              </a:rPr>
              <a:t>Si tiene un contador inteligente, puede comprobar su consumo energético en diferentes momentos del día. Esto le ayudará a identificar las horas del día en las que consume más energía. </a:t>
            </a:r>
          </a:p>
          <a:p>
            <a:pPr marL="457200" indent="-457200" latinLnBrk="0">
              <a:buChar char="•"/>
            </a:pPr>
            <a:r>
              <a:rPr lang="en-GB" sz="2000" dirty="0">
                <a:solidFill>
                  <a:srgbClr val="2B2C30"/>
                </a:solidFill>
                <a:cs typeface="Segoe UI"/>
              </a:rPr>
              <a:t>¿Hay momentos del día en los que consume más energía? Busque tendencias y oportunidades para </a:t>
            </a:r>
            <a:r>
              <a:rPr lang="en-GB" sz="2000" noProof="0" dirty="0">
                <a:solidFill>
                  <a:srgbClr val="2B2C30"/>
                </a:solidFill>
                <a:cs typeface="Segoe UI"/>
              </a:rPr>
              <a:t>reducir el consumo. Por ejemplo, </a:t>
            </a:r>
            <a:r>
              <a:rPr lang="en-GB" sz="2000" noProof="0" dirty="0">
                <a:solidFill>
                  <a:srgbClr val="2B2C30"/>
                </a:solidFill>
                <a:cs typeface="Segoe UI"/>
                <a:hlinkClick r:id="rId3"/>
              </a:rPr>
              <a:t>desenchufar los dispositivos cuando no se utilizan, en lugar de dejarlos en modo de espera</a:t>
            </a:r>
            <a:r>
              <a:rPr lang="en-GB" sz="2000" noProof="0" dirty="0">
                <a:solidFill>
                  <a:srgbClr val="2B2C30"/>
                </a:solidFill>
                <a:cs typeface="Segoe UI"/>
              </a:rPr>
              <a:t>, reduce el consumo de energía. </a:t>
            </a:r>
          </a:p>
        </p:txBody>
      </p:sp>
      <p:pic>
        <p:nvPicPr>
          <p:cNvPr id="7" name="Picture 6">
            <a:extLst>
              <a:ext uri="{FF2B5EF4-FFF2-40B4-BE49-F238E27FC236}">
                <a16:creationId xmlns:a16="http://schemas.microsoft.com/office/drawing/2014/main" id="{2BA414CB-E4FB-3249-B22D-6AE5311A8B6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35" y="2119407"/>
            <a:ext cx="2803801" cy="4555012"/>
          </a:xfrm>
          <a:prstGeom prst="rect">
            <a:avLst/>
          </a:prstGeom>
        </p:spPr>
      </p:pic>
    </p:spTree>
    <p:extLst>
      <p:ext uri="{BB962C8B-B14F-4D97-AF65-F5344CB8AC3E}">
        <p14:creationId xmlns:p14="http://schemas.microsoft.com/office/powerpoint/2010/main" val="254207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ACF01-3D52-65FA-226E-49F21BB2F04E}"/>
              </a:ext>
            </a:extLst>
          </p:cNvPr>
          <p:cNvSpPr>
            <a:spLocks noGrp="1"/>
          </p:cNvSpPr>
          <p:nvPr>
            <p:ph type="title" idx="4294967295"/>
          </p:nvPr>
        </p:nvSpPr>
        <p:spPr>
          <a:xfrm>
            <a:off x="446315" y="717823"/>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2. Elija un contrato de energía: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53231" y="2768252"/>
            <a:ext cx="11085535" cy="2308324"/>
          </a:xfrm>
          <a:prstGeom prst="rect">
            <a:avLst/>
          </a:prstGeom>
          <a:noFill/>
        </p:spPr>
        <p:txBody>
          <a:bodyPr wrap="square" rtlCol="0">
            <a:spAutoFit/>
          </a:bodyPr>
          <a:lstStyle/>
          <a:p>
            <a:pPr algn="ctr" latinLnBrk="0"/>
            <a:r>
              <a:rPr lang="en-GB" sz="4800" i="1" noProof="0" dirty="0">
                <a:solidFill>
                  <a:schemeClr val="accent2"/>
                </a:solidFill>
              </a:rPr>
              <a:t>¿Cómo puede ayudarle cambiar de contrato energético a ahorrar dinero y optimizar el consumo energético?</a:t>
            </a:r>
          </a:p>
        </p:txBody>
      </p:sp>
    </p:spTree>
    <p:extLst>
      <p:ext uri="{BB962C8B-B14F-4D97-AF65-F5344CB8AC3E}">
        <p14:creationId xmlns:p14="http://schemas.microsoft.com/office/powerpoint/2010/main" val="108325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F1249-E2F2-0249-3260-7E3CB78ADDA8}"/>
              </a:ext>
            </a:extLst>
          </p:cNvPr>
          <p:cNvSpPr>
            <a:spLocks noGrp="1"/>
          </p:cNvSpPr>
          <p:nvPr>
            <p:ph type="title" idx="4294967295"/>
          </p:nvPr>
        </p:nvSpPr>
        <p:spPr>
          <a:xfrm>
            <a:off x="583376" y="764667"/>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2. Elija un contrato de energía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408631" y="2201347"/>
            <a:ext cx="7405886" cy="3416320"/>
          </a:xfrm>
          <a:prstGeom prst="rect">
            <a:avLst/>
          </a:prstGeom>
          <a:noFill/>
        </p:spPr>
        <p:txBody>
          <a:bodyPr wrap="square" rtlCol="0">
            <a:spAutoFit/>
          </a:bodyPr>
          <a:lstStyle/>
          <a:p>
            <a:pPr marL="457200" indent="-457200" latinLnBrk="0">
              <a:buChar char="•"/>
            </a:pPr>
            <a:r>
              <a:rPr lang="en-US" sz="2400" dirty="0">
                <a:solidFill>
                  <a:srgbClr val="2B2C30"/>
                </a:solidFill>
              </a:rPr>
              <a:t>Investigue y compare diferentes contratos de energía que ofrezcan opciones flexibles y precios dinámicos. Los precios dinámicos significan que el precio de la energía fluctúa en función de la demanda general. </a:t>
            </a:r>
          </a:p>
          <a:p>
            <a:pPr marL="457200" indent="-457200" latinLnBrk="0">
              <a:buChar char="•"/>
            </a:pPr>
            <a:r>
              <a:rPr lang="en-US" sz="2400" dirty="0">
                <a:solidFill>
                  <a:srgbClr val="2B2C30"/>
                </a:solidFill>
              </a:rPr>
              <a:t>Considere planes que le permitan aprovechar tarifas más bajas durante las horas de menor consumo u ofrezcan incentivos por reducir el consumo durante las horas pico. </a:t>
            </a:r>
            <a:endParaRPr lang="en-US" sz="2400" dirty="0"/>
          </a:p>
          <a:p>
            <a:pPr marL="457200" indent="-457200" latinLnBrk="0">
              <a:buChar char="•"/>
            </a:pPr>
            <a:r>
              <a:rPr lang="en-US" sz="2400" dirty="0">
                <a:solidFill>
                  <a:srgbClr val="2B2C30"/>
                </a:solidFill>
              </a:rPr>
              <a:t>Algunos tipos de contratos pueden ofrecer opciones de energía renovable o recompensas por comportamientos de ahorro energético.</a:t>
            </a:r>
            <a:endParaRPr lang="en-US" sz="2400" dirty="0"/>
          </a:p>
        </p:txBody>
      </p:sp>
      <p:pic>
        <p:nvPicPr>
          <p:cNvPr id="5" name="Picture 4">
            <a:extLst>
              <a:ext uri="{FF2B5EF4-FFF2-40B4-BE49-F238E27FC236}">
                <a16:creationId xmlns:a16="http://schemas.microsoft.com/office/drawing/2014/main" id="{013F9013-B925-266E-9CF5-488DE29918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76" y="2090230"/>
            <a:ext cx="3249588" cy="4559734"/>
          </a:xfrm>
          <a:prstGeom prst="rect">
            <a:avLst/>
          </a:prstGeom>
        </p:spPr>
      </p:pic>
    </p:spTree>
    <p:extLst>
      <p:ext uri="{BB962C8B-B14F-4D97-AF65-F5344CB8AC3E}">
        <p14:creationId xmlns:p14="http://schemas.microsoft.com/office/powerpoint/2010/main" val="331076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4DB7F-AD8A-51A4-5BD2-1A8B57D972B4}"/>
              </a:ext>
            </a:extLst>
          </p:cNvPr>
          <p:cNvSpPr>
            <a:spLocks noGrp="1"/>
          </p:cNvSpPr>
          <p:nvPr>
            <p:ph type="title" idx="4294967295"/>
          </p:nvPr>
        </p:nvSpPr>
        <p:spPr>
          <a:xfrm>
            <a:off x="550818" y="809263"/>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3. Aumentar la eficiencia: invertir en electrodomésticos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429000"/>
            <a:ext cx="10421655" cy="2123658"/>
          </a:xfrm>
          <a:prstGeom prst="rect">
            <a:avLst/>
          </a:prstGeom>
          <a:noFill/>
        </p:spPr>
        <p:txBody>
          <a:bodyPr wrap="square" rtlCol="0">
            <a:spAutoFit/>
          </a:bodyPr>
          <a:lstStyle/>
          <a:p>
            <a:pPr algn="ctr" latinLnBrk="0"/>
            <a:r>
              <a:rPr lang="en-US" sz="4400" i="1" dirty="0">
                <a:solidFill>
                  <a:schemeClr val="accent5"/>
                </a:solidFill>
              </a:rPr>
              <a:t>¿Cómo puede la inversión en electrodomésticos suponer un ahorro a largo plazo en sus facturas de energía?</a:t>
            </a:r>
          </a:p>
          <a:p>
            <a:pPr algn="ctr" latinLnBrk="0"/>
            <a:endParaRPr lang="en-US" sz="4400" i="1" dirty="0">
              <a:solidFill>
                <a:schemeClr val="accent5"/>
              </a:solidFill>
            </a:endParaRPr>
          </a:p>
        </p:txBody>
      </p:sp>
    </p:spTree>
    <p:extLst>
      <p:ext uri="{BB962C8B-B14F-4D97-AF65-F5344CB8AC3E}">
        <p14:creationId xmlns:p14="http://schemas.microsoft.com/office/powerpoint/2010/main" val="2651338207"/>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BA1A87-76F5-40B3-8928-6D901D545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372</TotalTime>
  <Words>3634</Words>
  <Application>Microsoft Macintosh PowerPoint</Application>
  <PresentationFormat>Widescreen</PresentationFormat>
  <Paragraphs>264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맑은 고딕</vt:lpstr>
      <vt:lpstr>Arial</vt:lpstr>
      <vt:lpstr>Calibri</vt:lpstr>
      <vt:lpstr>Public Sans</vt:lpstr>
      <vt:lpstr>Segoe UI</vt:lpstr>
      <vt:lpstr>Every1 slide master</vt:lpstr>
      <vt:lpstr>Participa en la Transición: 10 sencillos pasos que puede dar hoy mismo</vt:lpstr>
      <vt:lpstr>Introducción </vt:lpstr>
      <vt:lpstr>Esta presentación </vt:lpstr>
      <vt:lpstr>10 sencillos pasos que puede dar hoy mismo.  </vt:lpstr>
      <vt:lpstr>1. Comprenda su propio consumo energético: introducción </vt:lpstr>
      <vt:lpstr>1. Comprenda su propio consumo energético </vt:lpstr>
      <vt:lpstr>2. Elija un contrato de energía: introducción </vt:lpstr>
      <vt:lpstr>2. Elija un contrato de energía  </vt:lpstr>
      <vt:lpstr>3. Aumentar la eficiencia: invertir en electrodomésticos - Introducción </vt:lpstr>
      <vt:lpstr>3. Aumente la eficiencia: invierta en electrodomésticos </vt:lpstr>
      <vt:lpstr>4. Descongele su congelador con regularidad - Introducción </vt:lpstr>
      <vt:lpstr>4. Descongele el congelador con regularidad. </vt:lpstr>
      <vt:lpstr>5. Desenchufar los aparatos electrónicos que no se utilizan: introducción </vt:lpstr>
      <vt:lpstr>5. Desenchufe los aparatos electrónicos que no estén en uso  </vt:lpstr>
      <vt:lpstr>6. Implementar un hogar inteligente: introducción </vt:lpstr>
      <vt:lpstr>6. Implemente un hogar inteligente </vt:lpstr>
      <vt:lpstr>7. Utilizar termostatos inteligentes: introducción </vt:lpstr>
      <vt:lpstr>7. Utilice termostatos inteligentes </vt:lpstr>
      <vt:lpstr>8. Utilizar regletas eléctricas - Introducción </vt:lpstr>
      <vt:lpstr>8. Utilice regletas eléctricas  </vt:lpstr>
      <vt:lpstr>9. Trabajar juntos: el papel de las comunidades energéticas - Introducción </vt:lpstr>
      <vt:lpstr>9. Trabajar juntos: el papel de las comunidades energéticas  </vt:lpstr>
      <vt:lpstr>10. Averigüe dónde puede obtener apoyo - Introducción </vt:lpstr>
      <vt:lpstr>10. Averigüe dónde puede obtener apoyo  </vt:lpstr>
      <vt:lpstr>Próximos pasos </vt:lpstr>
      <vt:lpstr>Agradecimientos 1 </vt:lpstr>
      <vt:lpstr>Agradecimientos 2 </vt:lpstr>
      <vt:lpstr>¡Gracias!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2026-03-15T14:17:08Z</dcterms:modified>
  <cp:category/>
</cp:coreProperties>
</file>