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3B59A-3EAF-8B4C-9448-77E4B94F0D4A}" v="4" dt="2026-02-09T13:57:17.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6" autoAdjust="0"/>
    <p:restoredTop sz="86422" autoAdjust="0"/>
  </p:normalViewPr>
  <p:slideViewPr>
    <p:cSldViewPr snapToGrid="0">
      <p:cViewPr varScale="1">
        <p:scale>
          <a:sx n="92" d="100"/>
          <a:sy n="92" d="100"/>
        </p:scale>
        <p:origin x="1552" y="184"/>
      </p:cViewPr>
      <p:guideLst/>
    </p:cSldViewPr>
  </p:slideViewPr>
  <p:outlineViewPr>
    <p:cViewPr>
      <p:scale>
        <a:sx n="33" d="100"/>
        <a:sy n="33" d="100"/>
      </p:scale>
      <p:origin x="0" y="-87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62F3B59A-3EAF-8B4C-9448-77E4B94F0D4A}"/>
    <pc:docChg chg="modSld">
      <pc:chgData name="Alexander Deliukov" userId="S::alexander_think-e.be#ext#@flux50.onmicrosoft.com::bee075c1-faac-4166-8fcb-7b2057bad6f6" providerId="AD" clId="Web-{62F3B59A-3EAF-8B4C-9448-77E4B94F0D4A}" dt="2026-02-09T13:57:17.669" v="2" actId="14100"/>
      <pc:docMkLst>
        <pc:docMk/>
      </pc:docMkLst>
      <pc:sldChg chg="addSp modSp">
        <pc:chgData name="Alexander Deliukov" userId="S::alexander_think-e.be#ext#@flux50.onmicrosoft.com::bee075c1-faac-4166-8fcb-7b2057bad6f6" providerId="AD" clId="Web-{62F3B59A-3EAF-8B4C-9448-77E4B94F0D4A}" dt="2026-02-09T13:57:17.669" v="2" actId="14100"/>
        <pc:sldMkLst>
          <pc:docMk/>
          <pc:sldMk cId="2182810813" sldId="490"/>
        </pc:sldMkLst>
        <pc:picChg chg="add mod">
          <ac:chgData name="Alexander Deliukov" userId="S::alexander_think-e.be#ext#@flux50.onmicrosoft.com::bee075c1-faac-4166-8fcb-7b2057bad6f6" providerId="AD" clId="Web-{62F3B59A-3EAF-8B4C-9448-77E4B94F0D4A}" dt="2026-02-09T13:57:17.669" v="2" actId="14100"/>
          <ac:picMkLst>
            <pc:docMk/>
            <pc:sldMk cId="2182810813" sldId="490"/>
            <ac:picMk id="5" creationId="{E92D1DCF-0D77-0E9F-0B82-6930FCE8407A}"/>
          </ac:picMkLst>
        </pc:picChg>
      </pc:sldChg>
    </pc:docChg>
  </pc:docChgLst>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6T15:52:49.466" v="41" actId="20577"/>
      <pc:docMkLst>
        <pc:docMk/>
      </pc:docMkLst>
      <pc:sldChg chg="modSp mod">
        <pc:chgData name="Alexander Deliukov" userId="d5fda0f2-1d08-4016-b7e9-bb882f168707" providerId="ADAL" clId="{FE9DFF45-01DC-45CC-A80A-B50597210401}" dt="2026-01-26T15:52:36.534" v="39"/>
        <pc:sldMkLst>
          <pc:docMk/>
          <pc:sldMk cId="2182810813" sldId="490"/>
        </pc:sldMkLst>
        <pc:spChg chg="mod">
          <ac:chgData name="Alexander Deliukov" userId="d5fda0f2-1d08-4016-b7e9-bb882f168707" providerId="ADAL" clId="{FE9DFF45-01DC-45CC-A80A-B50597210401}" dt="2026-01-26T15:52:36.534" v="39"/>
          <ac:spMkLst>
            <pc:docMk/>
            <pc:sldMk cId="2182810813" sldId="490"/>
            <ac:spMk id="2" creationId="{35EEC36F-74B8-BC2B-21AC-F2FCB28C8A1D}"/>
          </ac:spMkLst>
        </pc:spChg>
      </pc:sldChg>
      <pc:sldChg chg="modSp mod">
        <pc:chgData name="Alexander Deliukov" userId="d5fda0f2-1d08-4016-b7e9-bb882f168707" providerId="ADAL" clId="{FE9DFF45-01DC-45CC-A80A-B50597210401}" dt="2026-01-26T15:46:01.912" v="13" actId="1076"/>
        <pc:sldMkLst>
          <pc:docMk/>
          <pc:sldMk cId="3050364694" sldId="491"/>
        </pc:sldMkLst>
        <pc:spChg chg="mod">
          <ac:chgData name="Alexander Deliukov" userId="d5fda0f2-1d08-4016-b7e9-bb882f168707" providerId="ADAL" clId="{FE9DFF45-01DC-45CC-A80A-B50597210401}" dt="2026-01-26T15:46:01.912" v="13" actId="1076"/>
          <ac:spMkLst>
            <pc:docMk/>
            <pc:sldMk cId="3050364694" sldId="491"/>
            <ac:spMk id="2" creationId="{0FE65402-2D24-4C0B-3A9B-70B199ADCEA8}"/>
          </ac:spMkLst>
        </pc:spChg>
        <pc:spChg chg="mod">
          <ac:chgData name="Alexander Deliukov" userId="d5fda0f2-1d08-4016-b7e9-bb882f168707" providerId="ADAL" clId="{FE9DFF45-01DC-45CC-A80A-B50597210401}" dt="2026-01-26T15:45:41.604" v="9" actId="14100"/>
          <ac:spMkLst>
            <pc:docMk/>
            <pc:sldMk cId="3050364694" sldId="491"/>
            <ac:spMk id="3" creationId="{59CD2F1E-3319-746E-5C15-3467348EFCB5}"/>
          </ac:spMkLst>
        </pc:spChg>
      </pc:sldChg>
      <pc:sldChg chg="modSp mod">
        <pc:chgData name="Alexander Deliukov" userId="d5fda0f2-1d08-4016-b7e9-bb882f168707" providerId="ADAL" clId="{FE9DFF45-01DC-45CC-A80A-B50597210401}" dt="2026-01-26T15:46:06.080" v="14" actId="1076"/>
        <pc:sldMkLst>
          <pc:docMk/>
          <pc:sldMk cId="2321901983" sldId="492"/>
        </pc:sldMkLst>
        <pc:spChg chg="mod">
          <ac:chgData name="Alexander Deliukov" userId="d5fda0f2-1d08-4016-b7e9-bb882f168707" providerId="ADAL" clId="{FE9DFF45-01DC-45CC-A80A-B50597210401}" dt="2026-01-26T15:46:06.080" v="14" actId="1076"/>
          <ac:spMkLst>
            <pc:docMk/>
            <pc:sldMk cId="2321901983" sldId="492"/>
            <ac:spMk id="2" creationId="{4D366B55-7ACA-91FD-62DA-6FBF6BEC8E01}"/>
          </ac:spMkLst>
        </pc:spChg>
        <pc:spChg chg="mod">
          <ac:chgData name="Alexander Deliukov" userId="d5fda0f2-1d08-4016-b7e9-bb882f168707" providerId="ADAL" clId="{FE9DFF45-01DC-45CC-A80A-B50597210401}" dt="2026-01-26T15:45:51.035" v="11" actId="14100"/>
          <ac:spMkLst>
            <pc:docMk/>
            <pc:sldMk cId="2321901983" sldId="492"/>
            <ac:spMk id="3" creationId="{90F2DB40-5F36-B6C4-2F7E-95C59498C767}"/>
          </ac:spMkLst>
        </pc:spChg>
      </pc:sldChg>
      <pc:sldChg chg="modSp mod">
        <pc:chgData name="Alexander Deliukov" userId="d5fda0f2-1d08-4016-b7e9-bb882f168707" providerId="ADAL" clId="{FE9DFF45-01DC-45CC-A80A-B50597210401}" dt="2026-01-26T15:46:25.031" v="16" actId="948"/>
        <pc:sldMkLst>
          <pc:docMk/>
          <pc:sldMk cId="350121417" sldId="493"/>
        </pc:sldMkLst>
        <pc:spChg chg="mod">
          <ac:chgData name="Alexander Deliukov" userId="d5fda0f2-1d08-4016-b7e9-bb882f168707" providerId="ADAL" clId="{FE9DFF45-01DC-45CC-A80A-B50597210401}" dt="2026-01-26T15:46:16.145" v="15" actId="255"/>
          <ac:spMkLst>
            <pc:docMk/>
            <pc:sldMk cId="350121417" sldId="493"/>
            <ac:spMk id="2" creationId="{1013318B-F51A-DE9B-4143-B6140E6B757E}"/>
          </ac:spMkLst>
        </pc:spChg>
        <pc:spChg chg="mod">
          <ac:chgData name="Alexander Deliukov" userId="d5fda0f2-1d08-4016-b7e9-bb882f168707" providerId="ADAL" clId="{FE9DFF45-01DC-45CC-A80A-B50597210401}" dt="2026-01-26T15:46:25.031" v="16" actId="948"/>
          <ac:spMkLst>
            <pc:docMk/>
            <pc:sldMk cId="350121417" sldId="493"/>
            <ac:spMk id="4" creationId="{F2AC6365-AC8F-EEA3-3FFE-BEAE5378AE21}"/>
          </ac:spMkLst>
        </pc:spChg>
      </pc:sldChg>
      <pc:sldChg chg="modSp">
        <pc:chgData name="Alexander Deliukov" userId="d5fda0f2-1d08-4016-b7e9-bb882f168707" providerId="ADAL" clId="{FE9DFF45-01DC-45CC-A80A-B50597210401}" dt="2026-01-26T15:47:20.941" v="17" actId="255"/>
        <pc:sldMkLst>
          <pc:docMk/>
          <pc:sldMk cId="234272375" sldId="495"/>
        </pc:sldMkLst>
        <pc:spChg chg="mod">
          <ac:chgData name="Alexander Deliukov" userId="d5fda0f2-1d08-4016-b7e9-bb882f168707" providerId="ADAL" clId="{FE9DFF45-01DC-45CC-A80A-B50597210401}" dt="2026-01-26T15:47:20.941" v="17" actId="255"/>
          <ac:spMkLst>
            <pc:docMk/>
            <pc:sldMk cId="234272375" sldId="495"/>
            <ac:spMk id="4" creationId="{CB33C395-3CC3-4B54-6421-D833B99114A3}"/>
          </ac:spMkLst>
        </pc:spChg>
      </pc:sldChg>
      <pc:sldChg chg="modSp">
        <pc:chgData name="Alexander Deliukov" userId="d5fda0f2-1d08-4016-b7e9-bb882f168707" providerId="ADAL" clId="{FE9DFF45-01DC-45CC-A80A-B50597210401}" dt="2026-01-26T15:47:29.231" v="18" actId="255"/>
        <pc:sldMkLst>
          <pc:docMk/>
          <pc:sldMk cId="1072086368" sldId="496"/>
        </pc:sldMkLst>
        <pc:spChg chg="mod">
          <ac:chgData name="Alexander Deliukov" userId="d5fda0f2-1d08-4016-b7e9-bb882f168707" providerId="ADAL" clId="{FE9DFF45-01DC-45CC-A80A-B50597210401}" dt="2026-01-26T15:47:29.231" v="18" actId="255"/>
          <ac:spMkLst>
            <pc:docMk/>
            <pc:sldMk cId="1072086368" sldId="496"/>
            <ac:spMk id="4" creationId="{C7C2E970-0435-BF0A-C4DE-9B0E5B726EAA}"/>
          </ac:spMkLst>
        </pc:spChg>
      </pc:sldChg>
      <pc:sldChg chg="modSp">
        <pc:chgData name="Alexander Deliukov" userId="d5fda0f2-1d08-4016-b7e9-bb882f168707" providerId="ADAL" clId="{FE9DFF45-01DC-45CC-A80A-B50597210401}" dt="2026-01-26T15:47:39.130" v="19" actId="255"/>
        <pc:sldMkLst>
          <pc:docMk/>
          <pc:sldMk cId="4214327926" sldId="499"/>
        </pc:sldMkLst>
        <pc:spChg chg="mod">
          <ac:chgData name="Alexander Deliukov" userId="d5fda0f2-1d08-4016-b7e9-bb882f168707" providerId="ADAL" clId="{FE9DFF45-01DC-45CC-A80A-B50597210401}" dt="2026-01-26T15:47:39.130" v="19" actId="255"/>
          <ac:spMkLst>
            <pc:docMk/>
            <pc:sldMk cId="4214327926" sldId="499"/>
            <ac:spMk id="4" creationId="{12E9D6D4-ADBC-D7EB-E231-9A2E3FFD7EF4}"/>
          </ac:spMkLst>
        </pc:spChg>
      </pc:sldChg>
      <pc:sldChg chg="modSp">
        <pc:chgData name="Alexander Deliukov" userId="d5fda0f2-1d08-4016-b7e9-bb882f168707" providerId="ADAL" clId="{FE9DFF45-01DC-45CC-A80A-B50597210401}" dt="2026-01-26T15:47:44.023" v="20" actId="255"/>
        <pc:sldMkLst>
          <pc:docMk/>
          <pc:sldMk cId="3253696153" sldId="500"/>
        </pc:sldMkLst>
        <pc:spChg chg="mod">
          <ac:chgData name="Alexander Deliukov" userId="d5fda0f2-1d08-4016-b7e9-bb882f168707" providerId="ADAL" clId="{FE9DFF45-01DC-45CC-A80A-B50597210401}" dt="2026-01-26T15:47:44.023" v="20" actId="255"/>
          <ac:spMkLst>
            <pc:docMk/>
            <pc:sldMk cId="3253696153" sldId="500"/>
            <ac:spMk id="4" creationId="{5C0C52C0-5A7C-CDC7-4686-D3B4F7A5FCE8}"/>
          </ac:spMkLst>
        </pc:spChg>
      </pc:sldChg>
      <pc:sldChg chg="modSp mod">
        <pc:chgData name="Alexander Deliukov" userId="d5fda0f2-1d08-4016-b7e9-bb882f168707" providerId="ADAL" clId="{FE9DFF45-01DC-45CC-A80A-B50597210401}" dt="2026-01-26T15:47:52.455" v="22" actId="1076"/>
        <pc:sldMkLst>
          <pc:docMk/>
          <pc:sldMk cId="4092620527" sldId="502"/>
        </pc:sldMkLst>
        <pc:spChg chg="mod">
          <ac:chgData name="Alexander Deliukov" userId="d5fda0f2-1d08-4016-b7e9-bb882f168707" providerId="ADAL" clId="{FE9DFF45-01DC-45CC-A80A-B50597210401}" dt="2026-01-26T15:47:52.455" v="22" actId="1076"/>
          <ac:spMkLst>
            <pc:docMk/>
            <pc:sldMk cId="4092620527" sldId="502"/>
            <ac:spMk id="4" creationId="{92FE9A94-DCC1-E1C5-4D79-C962BC490CDE}"/>
          </ac:spMkLst>
        </pc:spChg>
      </pc:sldChg>
      <pc:sldChg chg="modSp">
        <pc:chgData name="Alexander Deliukov" userId="d5fda0f2-1d08-4016-b7e9-bb882f168707" providerId="ADAL" clId="{FE9DFF45-01DC-45CC-A80A-B50597210401}" dt="2026-01-26T15:47:57.046" v="23" actId="255"/>
        <pc:sldMkLst>
          <pc:docMk/>
          <pc:sldMk cId="4173983033" sldId="504"/>
        </pc:sldMkLst>
        <pc:spChg chg="mod">
          <ac:chgData name="Alexander Deliukov" userId="d5fda0f2-1d08-4016-b7e9-bb882f168707" providerId="ADAL" clId="{FE9DFF45-01DC-45CC-A80A-B50597210401}" dt="2026-01-26T15:47:57.046" v="23" actId="255"/>
          <ac:spMkLst>
            <pc:docMk/>
            <pc:sldMk cId="4173983033" sldId="504"/>
            <ac:spMk id="4" creationId="{B86F7BA3-B558-E7EE-49BC-1EDCDFCA81CE}"/>
          </ac:spMkLst>
        </pc:spChg>
      </pc:sldChg>
      <pc:sldChg chg="modSp mod">
        <pc:chgData name="Alexander Deliukov" userId="d5fda0f2-1d08-4016-b7e9-bb882f168707" providerId="ADAL" clId="{FE9DFF45-01DC-45CC-A80A-B50597210401}" dt="2026-01-26T15:48:03.196" v="24" actId="1076"/>
        <pc:sldMkLst>
          <pc:docMk/>
          <pc:sldMk cId="3726121655" sldId="506"/>
        </pc:sldMkLst>
        <pc:spChg chg="mod">
          <ac:chgData name="Alexander Deliukov" userId="d5fda0f2-1d08-4016-b7e9-bb882f168707" providerId="ADAL" clId="{FE9DFF45-01DC-45CC-A80A-B50597210401}" dt="2026-01-26T15:48:03.196" v="24" actId="1076"/>
          <ac:spMkLst>
            <pc:docMk/>
            <pc:sldMk cId="3726121655" sldId="506"/>
            <ac:spMk id="4" creationId="{C48B4B3E-49EA-5666-7C14-9015697F413B}"/>
          </ac:spMkLst>
        </pc:spChg>
      </pc:sldChg>
      <pc:sldChg chg="modSp mod">
        <pc:chgData name="Alexander Deliukov" userId="d5fda0f2-1d08-4016-b7e9-bb882f168707" providerId="ADAL" clId="{FE9DFF45-01DC-45CC-A80A-B50597210401}" dt="2026-01-26T15:48:06.998" v="25" actId="1076"/>
        <pc:sldMkLst>
          <pc:docMk/>
          <pc:sldMk cId="1816942432" sldId="508"/>
        </pc:sldMkLst>
        <pc:spChg chg="mod">
          <ac:chgData name="Alexander Deliukov" userId="d5fda0f2-1d08-4016-b7e9-bb882f168707" providerId="ADAL" clId="{FE9DFF45-01DC-45CC-A80A-B50597210401}" dt="2026-01-26T15:48:06.998" v="25" actId="1076"/>
          <ac:spMkLst>
            <pc:docMk/>
            <pc:sldMk cId="1816942432" sldId="508"/>
            <ac:spMk id="4" creationId="{B8F24D65-3C3C-DDDB-79E7-E2DA63900FA9}"/>
          </ac:spMkLst>
        </pc:spChg>
      </pc:sldChg>
      <pc:sldChg chg="modSp">
        <pc:chgData name="Alexander Deliukov" userId="d5fda0f2-1d08-4016-b7e9-bb882f168707" providerId="ADAL" clId="{FE9DFF45-01DC-45CC-A80A-B50597210401}" dt="2026-01-26T15:48:13.997" v="26" actId="255"/>
        <pc:sldMkLst>
          <pc:docMk/>
          <pc:sldMk cId="4173998956" sldId="511"/>
        </pc:sldMkLst>
        <pc:spChg chg="mod">
          <ac:chgData name="Alexander Deliukov" userId="d5fda0f2-1d08-4016-b7e9-bb882f168707" providerId="ADAL" clId="{FE9DFF45-01DC-45CC-A80A-B50597210401}" dt="2026-01-26T15:48:13.997" v="26" actId="255"/>
          <ac:spMkLst>
            <pc:docMk/>
            <pc:sldMk cId="4173998956" sldId="511"/>
            <ac:spMk id="4" creationId="{E919E744-63E1-3887-0405-F2C7008B6293}"/>
          </ac:spMkLst>
        </pc:spChg>
      </pc:sldChg>
      <pc:sldChg chg="modSp mod">
        <pc:chgData name="Alexander Deliukov" userId="d5fda0f2-1d08-4016-b7e9-bb882f168707" providerId="ADAL" clId="{FE9DFF45-01DC-45CC-A80A-B50597210401}" dt="2026-01-26T15:48:20.787" v="28" actId="14100"/>
        <pc:sldMkLst>
          <pc:docMk/>
          <pc:sldMk cId="3909430446" sldId="514"/>
        </pc:sldMkLst>
        <pc:spChg chg="mod">
          <ac:chgData name="Alexander Deliukov" userId="d5fda0f2-1d08-4016-b7e9-bb882f168707" providerId="ADAL" clId="{FE9DFF45-01DC-45CC-A80A-B50597210401}" dt="2026-01-26T15:48:20.787" v="28" actId="14100"/>
          <ac:spMkLst>
            <pc:docMk/>
            <pc:sldMk cId="3909430446" sldId="514"/>
            <ac:spMk id="4" creationId="{1882F1BB-759E-6437-0077-30B98204AE19}"/>
          </ac:spMkLst>
        </pc:spChg>
      </pc:sldChg>
      <pc:sldChg chg="modSp">
        <pc:chgData name="Alexander Deliukov" userId="d5fda0f2-1d08-4016-b7e9-bb882f168707" providerId="ADAL" clId="{FE9DFF45-01DC-45CC-A80A-B50597210401}" dt="2026-01-26T15:48:27.295" v="29" actId="255"/>
        <pc:sldMkLst>
          <pc:docMk/>
          <pc:sldMk cId="2349510205" sldId="516"/>
        </pc:sldMkLst>
        <pc:spChg chg="mod">
          <ac:chgData name="Alexander Deliukov" userId="d5fda0f2-1d08-4016-b7e9-bb882f168707" providerId="ADAL" clId="{FE9DFF45-01DC-45CC-A80A-B50597210401}" dt="2026-01-26T15:48:27.295" v="29" actId="255"/>
          <ac:spMkLst>
            <pc:docMk/>
            <pc:sldMk cId="2349510205" sldId="516"/>
            <ac:spMk id="4" creationId="{45B97449-922D-18C4-57F0-B14AA2A3A218}"/>
          </ac:spMkLst>
        </pc:spChg>
      </pc:sldChg>
      <pc:sldChg chg="modSp mod">
        <pc:chgData name="Alexander Deliukov" userId="d5fda0f2-1d08-4016-b7e9-bb882f168707" providerId="ADAL" clId="{FE9DFF45-01DC-45CC-A80A-B50597210401}" dt="2026-01-26T15:48:40.911" v="33" actId="255"/>
        <pc:sldMkLst>
          <pc:docMk/>
          <pc:sldMk cId="431303904" sldId="517"/>
        </pc:sldMkLst>
        <pc:spChg chg="mod">
          <ac:chgData name="Alexander Deliukov" userId="d5fda0f2-1d08-4016-b7e9-bb882f168707" providerId="ADAL" clId="{FE9DFF45-01DC-45CC-A80A-B50597210401}" dt="2026-01-26T15:48:32.669" v="30" actId="255"/>
          <ac:spMkLst>
            <pc:docMk/>
            <pc:sldMk cId="431303904" sldId="517"/>
            <ac:spMk id="29" creationId="{4ECDE187-04E2-45C2-AB71-3163282F7484}"/>
          </ac:spMkLst>
        </pc:spChg>
        <pc:spChg chg="mod">
          <ac:chgData name="Alexander Deliukov" userId="d5fda0f2-1d08-4016-b7e9-bb882f168707" providerId="ADAL" clId="{FE9DFF45-01DC-45CC-A80A-B50597210401}" dt="2026-01-26T15:48:35.111" v="31" actId="255"/>
          <ac:spMkLst>
            <pc:docMk/>
            <pc:sldMk cId="431303904" sldId="517"/>
            <ac:spMk id="41" creationId="{D9C87595-16A2-4A0F-9DBB-4AF40FA3BA2C}"/>
          </ac:spMkLst>
        </pc:spChg>
        <pc:spChg chg="mod">
          <ac:chgData name="Alexander Deliukov" userId="d5fda0f2-1d08-4016-b7e9-bb882f168707" providerId="ADAL" clId="{FE9DFF45-01DC-45CC-A80A-B50597210401}" dt="2026-01-26T15:48:37.849" v="32" actId="255"/>
          <ac:spMkLst>
            <pc:docMk/>
            <pc:sldMk cId="431303904" sldId="517"/>
            <ac:spMk id="49" creationId="{E8F01505-D47E-4B07-82B8-EC043F5EC813}"/>
          </ac:spMkLst>
        </pc:spChg>
        <pc:spChg chg="mod">
          <ac:chgData name="Alexander Deliukov" userId="d5fda0f2-1d08-4016-b7e9-bb882f168707" providerId="ADAL" clId="{FE9DFF45-01DC-45CC-A80A-B50597210401}" dt="2026-01-26T15:48:40.911" v="33" actId="255"/>
          <ac:spMkLst>
            <pc:docMk/>
            <pc:sldMk cId="431303904" sldId="517"/>
            <ac:spMk id="60" creationId="{DB6D982A-54DA-4FCC-9383-F91FC1E1D9CE}"/>
          </ac:spMkLst>
        </pc:spChg>
      </pc:sldChg>
      <pc:sldChg chg="modSp mod">
        <pc:chgData name="Alexander Deliukov" userId="d5fda0f2-1d08-4016-b7e9-bb882f168707" providerId="ADAL" clId="{FE9DFF45-01DC-45CC-A80A-B50597210401}" dt="2026-01-26T15:52:49.466" v="41" actId="20577"/>
        <pc:sldMkLst>
          <pc:docMk/>
          <pc:sldMk cId="3506618443" sldId="518"/>
        </pc:sldMkLst>
        <pc:spChg chg="mod">
          <ac:chgData name="Alexander Deliukov" userId="d5fda0f2-1d08-4016-b7e9-bb882f168707" providerId="ADAL" clId="{FE9DFF45-01DC-45CC-A80A-B50597210401}" dt="2026-01-26T15:52:49.466" v="41" actId="20577"/>
          <ac:spMkLst>
            <pc:docMk/>
            <pc:sldMk cId="3506618443" sldId="518"/>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ea.org/policies/15696-european-raw-materials-initiativ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single-market-economy.ec.europa.eu/sectors/raw-materials/areas-specific-interest/critical-raw-materials_en#critical-raw-materials-ac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slide" Target="../slid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notesMaster" Target="../notesMasters/notesMaster1.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irculareconomy.europa.eu/platform/sites/default/files/2023-06/Circular-energy-transition.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Circularité et transition énergétique numérique</a:t>
            </a:r>
          </a:p>
          <a:p>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7401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Initiatives de l'Union européenne visant à promouvoir la circularité dans le secteur de l'énergie</a:t>
            </a:r>
          </a:p>
          <a:p>
            <a:pPr lvl="0" latinLnBrk="0">
              <a:buClr>
                <a:srgbClr val="000000"/>
              </a:buClr>
            </a:pPr>
            <a:r>
              <a:rPr lang="en-GB" sz="1200" b="1" noProof="0" dirty="0">
                <a:ea typeface="Public Sans"/>
                <a:cs typeface="Public Sans"/>
                <a:sym typeface="Public Sans"/>
              </a:rPr>
              <a:t>Conception axée sur la circularité </a:t>
            </a:r>
            <a:r>
              <a:rPr lang="en-GB" sz="1200" noProof="0" dirty="0">
                <a:ea typeface="Public Sans"/>
                <a:cs typeface="Public Sans"/>
                <a:sym typeface="Public Sans"/>
              </a:rPr>
              <a:t>: concevoir des technologies énergétiques en mettant l'accent sur la durabilité, la réparabilité et la recyclabilité.</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La directive européenne sur l'écoconception </a:t>
            </a:r>
            <a:r>
              <a:rPr lang="en-GB" sz="1200" noProof="0" dirty="0">
                <a:ea typeface="Public Sans"/>
                <a:cs typeface="Public Sans"/>
                <a:sym typeface="Public Sans"/>
              </a:rPr>
              <a:t>fixe des normes minimales d'efficacité énergétique pour les produits liés à l'énergie et encourage la conception de produits durables et réparables.</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Efficacité des matériaux </a:t>
            </a:r>
            <a:r>
              <a:rPr lang="en-GB" sz="1200" noProof="0" dirty="0">
                <a:ea typeface="Public Sans"/>
                <a:cs typeface="Public Sans"/>
                <a:sym typeface="Public Sans"/>
              </a:rPr>
              <a:t>: réduire la quantité de matériaux utilisés dans les technologies et les infrastructures énergétiques.</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4"/>
              </a:rPr>
              <a:t>L'initiative de l'UE sur les matières premières </a:t>
            </a:r>
            <a:r>
              <a:rPr lang="en-GB" sz="1200" noProof="0" dirty="0">
                <a:ea typeface="Public Sans"/>
                <a:cs typeface="Public Sans"/>
                <a:sym typeface="Public Sans"/>
              </a:rPr>
              <a:t>vise à garantir l'accès aux matières premières essentielles, notamment celles utilisées dans les technologies liées aux énergies renouvelables, et à promouvoir leur utilisation efficace.</a:t>
            </a:r>
            <a:endParaRPr lang="en-GB" sz="1200" noProof="0" dirty="0">
              <a:solidFill>
                <a:srgbClr val="2B2C30"/>
              </a:solidFill>
              <a:ea typeface="Public Sans"/>
              <a:cs typeface="Public Sans"/>
              <a:sym typeface="Public Sans"/>
            </a:endParaRPr>
          </a:p>
          <a:p>
            <a:endParaRPr lang="en-GB" dirty="0"/>
          </a:p>
          <a:p>
            <a:endParaRPr lang="en-GB" dirty="0"/>
          </a:p>
          <a:p>
            <a:endParaRPr lang="en-GB" dirty="0"/>
          </a:p>
          <a:p>
            <a:r>
              <a:rPr lang="en-GB" dirty="0"/>
              <a:t>https://commission.europa.eu/energy-climate-change-environment/standards-tools-and-labels/products-labelling-rules-and-requirements/ecodesign-sustainable-products-regulation_en</a:t>
            </a:r>
          </a:p>
          <a:p>
            <a:r>
              <a:rPr lang="en-GB" dirty="0"/>
              <a:t>https://www.iea.org/policies/15696-european-raw-materials-initiative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81405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Initiatives de l'Union européenne visant à promouvoir la circularité dans le secteur de l'énergie</a:t>
            </a:r>
          </a:p>
          <a:p>
            <a:pPr lvl="0" latinLnBrk="0">
              <a:buClr>
                <a:srgbClr val="000000"/>
              </a:buClr>
            </a:pPr>
            <a:r>
              <a:rPr lang="en-GB" sz="1200" b="1" noProof="0" dirty="0">
                <a:ea typeface="Public Sans"/>
                <a:cs typeface="Public Sans"/>
                <a:sym typeface="Public Sans"/>
              </a:rPr>
              <a:t>Réduction des déchets : </a:t>
            </a:r>
            <a:r>
              <a:rPr lang="en-GB" sz="1200" noProof="0" dirty="0">
                <a:ea typeface="Public Sans"/>
                <a:cs typeface="Public Sans"/>
                <a:sym typeface="Public Sans"/>
              </a:rPr>
              <a:t>minimiser la production de déchets lors de la fabrication, de l'exploitation et de la gestion en fin de vie des technologies énergétiques.</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u="sng" noProof="0" dirty="0">
                <a:solidFill>
                  <a:schemeClr val="hlink"/>
                </a:solidFill>
                <a:ea typeface="Public Sans"/>
                <a:cs typeface="Public Sans"/>
                <a:sym typeface="Public Sans"/>
                <a:hlinkClick r:id="rId3"/>
              </a:rPr>
              <a:t>La directive-cadre de l'UE sur les déchets </a:t>
            </a:r>
            <a:r>
              <a:rPr lang="en-GB" sz="1200" noProof="0" dirty="0">
                <a:ea typeface="Public Sans"/>
                <a:cs typeface="Public Sans"/>
                <a:sym typeface="Public Sans"/>
              </a:rPr>
              <a:t>fixe des objectifs en matière de réduction et de recyclage des déchets, y compris les déchets provenant des équipements électriques et électroniques (DEEE) et des piles.  </a:t>
            </a:r>
          </a:p>
          <a:p>
            <a:pPr lvl="0" latinLnBrk="0">
              <a:buClr>
                <a:srgbClr val="000000"/>
              </a:buClr>
            </a:pPr>
            <a:endParaRPr lang="en-GB" sz="1200" noProof="0" dirty="0">
              <a:ea typeface="Public Sans"/>
              <a:cs typeface="Public Sans"/>
              <a:sym typeface="Public Sans"/>
            </a:endParaRPr>
          </a:p>
          <a:p>
            <a:pPr lvl="0" latinLnBrk="0">
              <a:buClr>
                <a:srgbClr val="000000"/>
              </a:buClr>
            </a:pPr>
            <a:r>
              <a:rPr lang="en-GB" sz="1200" b="1" noProof="0" dirty="0">
                <a:ea typeface="Public Sans"/>
                <a:cs typeface="Public Sans"/>
                <a:sym typeface="Public Sans"/>
              </a:rPr>
              <a:t>Récupération des ressources : </a:t>
            </a:r>
            <a:r>
              <a:rPr lang="en-GB" sz="1200" noProof="0" dirty="0">
                <a:ea typeface="Public Sans"/>
                <a:cs typeface="Public Sans"/>
                <a:sym typeface="Public Sans"/>
              </a:rPr>
              <a:t>récupérer les matériaux valorisables issus des technologies énergétiques en fin de vie grâce au recyclage et à la réutilisation.</a:t>
            </a:r>
          </a:p>
          <a:p>
            <a:pPr lvl="0" latinLnBrk="0">
              <a:buClr>
                <a:srgbClr val="000000"/>
              </a:buClr>
            </a:pPr>
            <a:endParaRPr lang="en-GB" sz="1200" noProof="0" dirty="0">
              <a:ea typeface="Public Sans"/>
              <a:cs typeface="Public Sans"/>
              <a:sym typeface="Public Sans"/>
            </a:endParaRPr>
          </a:p>
          <a:p>
            <a:pPr lvl="0" latinLnBrk="0"/>
            <a:r>
              <a:rPr lang="en-GB" sz="1200" u="sng" noProof="0" dirty="0">
                <a:solidFill>
                  <a:schemeClr val="hlink"/>
                </a:solidFill>
                <a:ea typeface="Public Sans"/>
                <a:cs typeface="Public Sans"/>
                <a:sym typeface="Public Sans"/>
                <a:hlinkClick r:id="rId4"/>
              </a:rPr>
              <a:t>La loi européenne</a:t>
            </a:r>
            <a:r>
              <a:rPr lang="en-GB" sz="1200" noProof="0" dirty="0">
                <a:ea typeface="Public Sans"/>
                <a:cs typeface="Public Sans"/>
                <a:sym typeface="Public Sans"/>
              </a:rPr>
              <a:t> sur </a:t>
            </a:r>
            <a:r>
              <a:rPr lang="en-GB" sz="1200" u="sng" noProof="0" dirty="0">
                <a:solidFill>
                  <a:schemeClr val="hlink"/>
                </a:solidFill>
                <a:ea typeface="Public Sans"/>
                <a:cs typeface="Public Sans"/>
                <a:sym typeface="Public Sans"/>
                <a:hlinkClick r:id="rId4"/>
              </a:rPr>
              <a:t>les matières premières critiques </a:t>
            </a:r>
            <a:r>
              <a:rPr lang="en-GB" sz="1200" noProof="0" dirty="0">
                <a:ea typeface="Public Sans"/>
                <a:cs typeface="Public Sans"/>
                <a:sym typeface="Public Sans"/>
              </a:rPr>
              <a:t>vise à garantir l'approvisionnement en matières premières critiques et à promouvoir leur récupération et leur recyclage.</a:t>
            </a:r>
            <a:endParaRPr lang="en-GB" sz="1200" noProof="0" dirty="0">
              <a:solidFill>
                <a:srgbClr val="2B2C30"/>
              </a:solidFill>
              <a:ea typeface="Public Sans"/>
              <a:cs typeface="Public Sans"/>
              <a:sym typeface="Public Sans"/>
            </a:endParaRPr>
          </a:p>
          <a:p>
            <a:endParaRPr lang="en-GB" dirty="0"/>
          </a:p>
          <a:p>
            <a:endParaRPr lang="en-GB" dirty="0"/>
          </a:p>
          <a:p>
            <a:r>
              <a:rPr lang="en-GB" dirty="0"/>
              <a:t>https://environment.ec.europa.eu/topics/waste-and-recycling/waste-framework-directive_en</a:t>
            </a:r>
          </a:p>
          <a:p>
            <a:r>
              <a:rPr lang="en-GB" dirty="0" err="1"/>
              <a:t>https://single-market-economy.ec.europa.eu/sectors/raw-materials/areas-specific-interest/critical-raw-materials_en#critical-raw-materials-act</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421473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La transition énergétique numérique </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Comment la numérisation transforme-t-elle le secteur énergétique ?</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599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La transition énergétique numérique </a:t>
            </a:r>
            <a:endParaRPr lang="en-US" sz="1050" dirty="0">
              <a:solidFill>
                <a:schemeClr val="bg1"/>
              </a:solidFill>
            </a:endParaRPr>
          </a:p>
          <a:p>
            <a:pPr latinLnBrk="0"/>
            <a:r>
              <a:rPr lang="en-GB" sz="1200" dirty="0">
                <a:ea typeface="+mn-lt"/>
                <a:cs typeface="+mn-lt"/>
                <a:sym typeface="Public Sans"/>
              </a:rPr>
              <a:t>La numérisation transforme profondément le secteur de l'énergie en :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Permettant le développement de réseaux intelligents pour optimiser les flux énergétiques.</a:t>
            </a:r>
          </a:p>
          <a:p>
            <a:pPr marL="342900" indent="-342900" latinLnBrk="0">
              <a:buFont typeface="Arial" panose="020B0604020202020204" pitchFamily="34" charset="0"/>
              <a:buChar char="•"/>
            </a:pPr>
            <a:r>
              <a:rPr lang="en-GB" sz="1200" dirty="0">
                <a:ea typeface="+mn-lt"/>
                <a:cs typeface="+mn-lt"/>
                <a:sym typeface="Public Sans"/>
              </a:rPr>
              <a:t>Intégrant les sources d'énergie renouvelables.</a:t>
            </a:r>
          </a:p>
          <a:p>
            <a:pPr marL="342900" indent="-342900" latinLnBrk="0">
              <a:buFont typeface="Arial" panose="020B0604020202020204" pitchFamily="34" charset="0"/>
              <a:buChar char="•"/>
            </a:pPr>
            <a:r>
              <a:rPr lang="en-GB" sz="1200" dirty="0">
                <a:ea typeface="+mn-lt"/>
                <a:cs typeface="+mn-lt"/>
                <a:sym typeface="Public Sans"/>
              </a:rPr>
              <a:t>Améliorant la stabilité du réseau.</a:t>
            </a:r>
          </a:p>
          <a:p>
            <a:pPr latinLnBrk="0"/>
            <a:endParaRPr lang="en-GB" sz="1200" dirty="0">
              <a:ea typeface="+mn-lt"/>
              <a:cs typeface="+mn-lt"/>
              <a:sym typeface="Public Sans"/>
            </a:endParaRPr>
          </a:p>
          <a:p>
            <a:pPr latinLnBrk="0"/>
            <a:r>
              <a:rPr lang="en-GB" sz="1200" dirty="0">
                <a:ea typeface="+mn-lt"/>
                <a:cs typeface="+mn-lt"/>
                <a:sym typeface="Public Sans"/>
              </a:rPr>
              <a:t>L'analyse des données et l'apprentissage automatique jouent un rôle crucial dans l'amélioration de l'efficacité énergétique en :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Identifiant le gaspillage.</a:t>
            </a:r>
          </a:p>
          <a:p>
            <a:pPr marL="342900" indent="-342900" latinLnBrk="0">
              <a:buFont typeface="Arial" panose="020B0604020202020204" pitchFamily="34" charset="0"/>
              <a:buChar char="•"/>
            </a:pPr>
            <a:r>
              <a:rPr lang="en-GB" sz="1200" dirty="0">
                <a:ea typeface="+mn-lt"/>
                <a:cs typeface="+mn-lt"/>
                <a:sym typeface="Public Sans"/>
              </a:rPr>
              <a:t>Optimisant la consommation.</a:t>
            </a:r>
          </a:p>
          <a:p>
            <a:pPr marL="342900" indent="-342900" latinLnBrk="0">
              <a:buFont typeface="Arial" panose="020B0604020202020204" pitchFamily="34" charset="0"/>
              <a:buChar char="•"/>
            </a:pPr>
            <a:r>
              <a:rPr lang="en-GB" sz="1200" dirty="0">
                <a:ea typeface="+mn-lt"/>
                <a:cs typeface="+mn-lt"/>
                <a:sym typeface="Public Sans"/>
              </a:rPr>
              <a:t>Prévoyant la demande.</a:t>
            </a:r>
          </a:p>
          <a:p>
            <a:pPr marL="342900" indent="-342900" latinLnBrk="0">
              <a:buFont typeface="Arial" panose="020B0604020202020204" pitchFamily="34" charset="0"/>
              <a:buChar char="•"/>
            </a:pPr>
            <a:r>
              <a:rPr lang="en-GB" sz="1200" dirty="0">
                <a:ea typeface="+mn-lt"/>
                <a:cs typeface="+mn-lt"/>
                <a:sym typeface="Public Sans"/>
              </a:rPr>
              <a:t>prévoyant les pannes d'équipement afin d'améliorer les calendriers de maintenance.</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28933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Synergies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Comment la circularité et la numérisation peuvent-elles fonctionner ensemble pour garantir un avenir durable ?</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80523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Synergies </a:t>
            </a:r>
            <a:endParaRPr lang="en-US" sz="1050" dirty="0">
              <a:solidFill>
                <a:schemeClr val="bg1"/>
              </a:solidFill>
            </a:endParaRPr>
          </a:p>
          <a:p>
            <a:pPr lvl="0" latinLnBrk="0" hangingPunct="0"/>
            <a:r>
              <a:rPr lang="en-GB" sz="1200" noProof="0" dirty="0" err="1">
                <a:solidFill>
                  <a:srgbClr val="2B2C30"/>
                </a:solidFill>
                <a:ea typeface="Public Sans"/>
                <a:cs typeface="Public Sans"/>
                <a:sym typeface="Public Sans"/>
              </a:rPr>
              <a:t>La circularité </a:t>
            </a:r>
            <a:r>
              <a:rPr lang="en-GB" sz="1200" noProof="0" dirty="0">
                <a:solidFill>
                  <a:srgbClr val="2B2C30"/>
                </a:solidFill>
                <a:ea typeface="Public Sans"/>
                <a:cs typeface="Public Sans"/>
                <a:sym typeface="Public Sans"/>
              </a:rPr>
              <a:t>et la numérisation sont </a:t>
            </a:r>
            <a:r>
              <a:rPr lang="en-GB" sz="1200" dirty="0">
                <a:solidFill>
                  <a:srgbClr val="2B2C30"/>
                </a:solidFill>
                <a:ea typeface="Public Sans"/>
                <a:cs typeface="Public Sans"/>
                <a:sym typeface="Public Sans"/>
              </a:rPr>
              <a:t>toutes deux </a:t>
            </a:r>
            <a:r>
              <a:rPr lang="en-GB" sz="1200" noProof="0" dirty="0">
                <a:solidFill>
                  <a:srgbClr val="2B2C30"/>
                </a:solidFill>
                <a:ea typeface="Public Sans"/>
                <a:cs typeface="Public Sans"/>
                <a:sym typeface="Public Sans"/>
              </a:rPr>
              <a:t>essentielles pour un avenir énergétique durable.  Les technologies numériques peuvent faciliter la mise en œuvre des principes de l'économie circulaire, tandis que la circularité peut renforcer les avantages de la numérisation.  Par exemple :</a:t>
            </a:r>
          </a:p>
          <a:p>
            <a:pPr lvl="0" latinLnBrk="0" hangingPunct="0"/>
            <a:endParaRPr lang="en-GB" sz="1200" noProof="0" dirty="0"/>
          </a:p>
          <a:p>
            <a:pPr marL="34290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Les plateformes numériques </a:t>
            </a:r>
            <a:r>
              <a:rPr lang="en-GB" sz="1200" noProof="0" dirty="0">
                <a:solidFill>
                  <a:srgbClr val="2B2C30"/>
                </a:solidFill>
                <a:ea typeface="Public Sans"/>
                <a:cs typeface="Public Sans"/>
                <a:sym typeface="Public Sans"/>
              </a:rPr>
              <a:t>peuvent suivre et gérer les ressources tout au long de leur cycle de vie, ce qui permet une meilleure réutilisation et un meilleur recyclage.</a:t>
            </a:r>
            <a:endParaRPr lang="en-GB" sz="12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L'analyse des données </a:t>
            </a:r>
            <a:r>
              <a:rPr lang="en-GB" sz="1200" noProof="0" dirty="0">
                <a:solidFill>
                  <a:srgbClr val="2B2C30"/>
                </a:solidFill>
                <a:ea typeface="Public Sans"/>
                <a:cs typeface="Public Sans"/>
                <a:sym typeface="Public Sans"/>
              </a:rPr>
              <a:t>peut optimiser la consommation d'énergie et réduire le gaspillage.</a:t>
            </a:r>
            <a:endParaRPr lang="en-GB" sz="12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1200" b="1" noProof="0" dirty="0">
                <a:solidFill>
                  <a:srgbClr val="2B2C30"/>
                </a:solidFill>
                <a:ea typeface="Public Sans"/>
                <a:cs typeface="Public Sans"/>
                <a:sym typeface="Public Sans"/>
              </a:rPr>
              <a:t>Les réseaux intelligents </a:t>
            </a:r>
            <a:r>
              <a:rPr lang="en-GB" sz="1200" noProof="0" dirty="0">
                <a:solidFill>
                  <a:srgbClr val="2B2C30"/>
                </a:solidFill>
                <a:ea typeface="Public Sans"/>
                <a:cs typeface="Public Sans"/>
                <a:sym typeface="Public Sans"/>
              </a:rPr>
              <a:t>peuvent faciliter l'intégration des sources d'énergie renouvelables et soutenir le développement de systèmes énergétiques décentralisés.</a:t>
            </a:r>
          </a:p>
          <a:p>
            <a:pPr marL="342900" lvl="0" indent="-342900" latinLnBrk="0" hangingPunct="0">
              <a:buClr>
                <a:srgbClr val="000000"/>
              </a:buClr>
              <a:buSzPts val="2800"/>
              <a:buFont typeface="Arial" panose="020B0604020202020204" pitchFamily="34" charset="0"/>
              <a:buChar char="•"/>
            </a:pPr>
            <a:endParaRPr lang="en-GB" sz="1200" dirty="0">
              <a:solidFill>
                <a:srgbClr val="2B2C30"/>
              </a:solidFill>
              <a:sym typeface="Public Sans"/>
            </a:endParaRPr>
          </a:p>
          <a:p>
            <a:pPr lvl="0" latinLnBrk="0" hangingPunct="0">
              <a:buClr>
                <a:srgbClr val="000000"/>
              </a:buClr>
              <a:buSzPts val="2800"/>
            </a:pPr>
            <a:r>
              <a:rPr lang="en-GB" sz="1200" noProof="0" dirty="0"/>
              <a:t>Lire </a:t>
            </a:r>
            <a:r>
              <a:rPr lang="en-GB" sz="1200" noProof="0" dirty="0">
                <a:hlinkClick r:id="rId3"/>
              </a:rPr>
              <a:t>le document de travail</a:t>
            </a:r>
            <a:r>
              <a:rPr lang="en-GB" sz="1200" noProof="0" dirty="0"/>
              <a:t> 2025 de l'Alliance mondiale pour l'économie circulaire et l'efficacité des ressources (GACERE) sur </a:t>
            </a:r>
            <a:r>
              <a:rPr lang="en-GB" sz="1200" noProof="0" dirty="0">
                <a:hlinkClick r:id="rId3"/>
              </a:rPr>
              <a:t>l'économie circulaire et la numérisation.</a:t>
            </a:r>
          </a:p>
          <a:p>
            <a:endParaRPr lang="en-GB" dirty="0"/>
          </a:p>
          <a:p>
            <a:endParaRPr lang="en-GB" dirty="0"/>
          </a:p>
          <a:p>
            <a:endParaRPr lang="en-GB" dirty="0"/>
          </a:p>
          <a:p>
            <a:r>
              <a:rPr lang="en-GB" dirty="0"/>
              <a:t>https://www.unido.org/sites/default/files/unido-publications/2025-06/Circular%20Economy%20and%20Digitalization.pdf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16368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Circularité dans le secteur numérique de l'énergie : efficacité des ressources</a:t>
            </a:r>
            <a:endParaRPr lang="en-US" sz="1050" dirty="0">
              <a:solidFill>
                <a:schemeClr val="bg1"/>
              </a:solidFill>
            </a:endParaRPr>
          </a:p>
          <a:p>
            <a:pPr algn="ctr" latinLnBrk="0"/>
            <a:r>
              <a:rPr lang="en-GB" sz="1200" i="1" noProof="0" dirty="0">
                <a:solidFill>
                  <a:schemeClr val="accent2"/>
                </a:solidFill>
              </a:rPr>
              <a:t>Comment appliquer les principes de l'économie circulaire pour optimiser l'efficacité des ressources ?</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49639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Circularité dans le secteur de l'énergie numérique : efficacité des ressources</a:t>
            </a:r>
            <a:endParaRPr lang="en-US" sz="1050" dirty="0">
              <a:solidFill>
                <a:schemeClr val="bg1"/>
              </a:solidFill>
            </a:endParaRPr>
          </a:p>
          <a:p>
            <a:pPr lvl="0" latinLnBrk="0"/>
            <a:r>
              <a:rPr lang="en-GB" sz="1200" noProof="0" dirty="0">
                <a:solidFill>
                  <a:srgbClr val="2B2C30"/>
                </a:solidFill>
                <a:ea typeface="Public Sans"/>
                <a:cs typeface="Public Sans"/>
                <a:sym typeface="Public Sans"/>
              </a:rPr>
              <a:t>Les principes de l'économie circulaire peuvent être appliqués tout au long du processus de production et de consommation d'énergie afin de minimiser les déchets et d'optimiser l'utilisation des ressources. Cela comprend :</a:t>
            </a:r>
          </a:p>
          <a:p>
            <a:pPr lvl="0" latinLnBrk="0"/>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Concevoir dans une optique de circularité.</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L'efficacité des matériaux.</a:t>
            </a:r>
            <a:endParaRPr lang="en-GB" sz="12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La réduction des déchets.</a:t>
            </a:r>
            <a:endParaRPr lang="en-GB" sz="1200" noProof="0" dirty="0"/>
          </a:p>
          <a:p>
            <a:pPr marL="457200" lvl="0" indent="-457200" latinLnBrk="0">
              <a:buClr>
                <a:srgbClr val="000000"/>
              </a:buClr>
              <a:buSzPts val="2800"/>
              <a:buFont typeface="Arial"/>
              <a:buChar char="•"/>
            </a:pPr>
            <a:r>
              <a:rPr lang="en-GB" sz="1200" b="1" noProof="0" dirty="0">
                <a:solidFill>
                  <a:srgbClr val="2B2C30"/>
                </a:solidFill>
                <a:ea typeface="Public Sans"/>
                <a:cs typeface="Public Sans"/>
                <a:sym typeface="Public Sans"/>
              </a:rPr>
              <a:t>La récupération des ressources.</a:t>
            </a:r>
            <a:endParaRPr lang="en-GB" sz="1200" noProof="0" dirty="0"/>
          </a:p>
          <a:p>
            <a:pPr lvl="0" latinLnBrk="0"/>
            <a:endParaRPr lang="en-GB" sz="1200" noProof="0" dirty="0">
              <a:solidFill>
                <a:srgbClr val="2B2C30"/>
              </a:solidFill>
              <a:ea typeface="Public Sans"/>
              <a:cs typeface="Public Sans"/>
              <a:sym typeface="Public Sans"/>
            </a:endParaRPr>
          </a:p>
          <a:p>
            <a:pPr lvl="0" latinLnBrk="0"/>
            <a:r>
              <a:rPr lang="en-GB" sz="1200" noProof="0" dirty="0">
                <a:solidFill>
                  <a:srgbClr val="2B2C30"/>
                </a:solidFill>
                <a:ea typeface="Public Sans"/>
                <a:cs typeface="Public Sans"/>
                <a:sym typeface="Public Sans"/>
              </a:rPr>
              <a:t>En mettant en œuvre ces stratégies, le secteur de l'énergie peut réduire considérablement son impact environnemental et améliorer l'efficacité des ressources.    </a:t>
            </a:r>
          </a:p>
          <a:p>
            <a:pPr lvl="0" latinLnBrk="0"/>
            <a:endParaRPr lang="en-GB" sz="1200" dirty="0">
              <a:solidFill>
                <a:srgbClr val="2B2C30"/>
              </a:solidFill>
              <a:sym typeface="Public Sans"/>
            </a:endParaRPr>
          </a:p>
          <a:p>
            <a:pPr lvl="0" latinLnBrk="0"/>
            <a:r>
              <a:rPr lang="en-GB" sz="1200" noProof="0" dirty="0">
                <a:solidFill>
                  <a:srgbClr val="2B2C30"/>
                </a:solidFill>
                <a:sym typeface="Public Sans"/>
              </a:rPr>
              <a:t>Laissez-vous inspirer par </a:t>
            </a:r>
            <a:r>
              <a:rPr lang="en-GB" sz="1200" noProof="0" dirty="0">
                <a:solidFill>
                  <a:srgbClr val="2B2C30"/>
                </a:solidFill>
                <a:sym typeface="Public Sans"/>
                <a:hlinkClick r:id="rId3"/>
              </a:rPr>
              <a:t>les exemples de réussite en matière d'économie circulaire</a:t>
            </a:r>
            <a:r>
              <a:rPr lang="en-GB" sz="1200" noProof="0" dirty="0">
                <a:solidFill>
                  <a:srgbClr val="2B2C30"/>
                </a:solidFill>
                <a:sym typeface="Public Sans"/>
              </a:rPr>
              <a:t> du projet SMART CIRCUIT.</a:t>
            </a:r>
            <a:endParaRPr lang="en-GB" sz="1200" noProof="0" dirty="0"/>
          </a:p>
          <a:p>
            <a:endParaRPr lang="en-GB" dirty="0"/>
          </a:p>
          <a:p>
            <a:endParaRPr lang="en-GB" dirty="0"/>
          </a:p>
          <a:p>
            <a:r>
              <a:rPr lang="en-GB" dirty="0"/>
              <a:t>https://circulareconomy.europa.eu/platform/sites/default/files/2024-02/SMART-CIRCUIT_Circular-Success-Stories_brochure_fv.pdf</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98556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Circularité dans le secteur de l'énergie numérique : énergies renouvelables et stockage d'énergie</a:t>
            </a:r>
            <a:endParaRPr lang="en-US" sz="1050" dirty="0">
              <a:solidFill>
                <a:schemeClr val="bg1"/>
              </a:solidFill>
            </a:endParaRPr>
          </a:p>
          <a:p>
            <a:pPr algn="ctr" latinLnBrk="0"/>
            <a:r>
              <a:rPr lang="en-GB" sz="1200" i="1" noProof="0" dirty="0">
                <a:solidFill>
                  <a:schemeClr val="accent2"/>
                </a:solidFill>
              </a:rPr>
              <a:t>Comment la circularité peut-elle être appliquée aux technologies liées aux énergies renouvelables et au stockage d'énergie ?</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84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Circularité dans le secteur de l'énergie numérique : énergies renouvelables et stockage d'énergie</a:t>
            </a:r>
            <a:endParaRPr lang="en-US" sz="1050" dirty="0">
              <a:solidFill>
                <a:schemeClr val="bg1"/>
              </a:solidFill>
            </a:endParaRPr>
          </a:p>
          <a:p>
            <a:pPr lvl="0" latinLnBrk="0"/>
            <a:r>
              <a:rPr lang="en-GB" sz="1200" noProof="0" dirty="0">
                <a:ea typeface="Public Sans"/>
                <a:cs typeface="Public Sans"/>
                <a:sym typeface="Public Sans"/>
              </a:rPr>
              <a:t>La circularité peut s'appliquer à la fabrication, au déploiement et à la gestion de fin de vie des technologies liées aux énergies renouvelables. Cela comprend :</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La fabrication durable </a:t>
            </a:r>
            <a:r>
              <a:rPr lang="en-GB" sz="1200" noProof="0" dirty="0">
                <a:solidFill>
                  <a:srgbClr val="2B2C30"/>
                </a:solidFill>
                <a:ea typeface="Public Sans"/>
                <a:cs typeface="Public Sans"/>
                <a:sym typeface="Public Sans"/>
              </a:rPr>
              <a:t>: l'utilisation de matériaux recyclés et d'énergies renouvelables dans le processus de fabrication.</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Conception modulaire : </a:t>
            </a:r>
            <a:r>
              <a:rPr lang="en-GB" sz="1200" noProof="0" dirty="0">
                <a:solidFill>
                  <a:srgbClr val="2B2C30"/>
                </a:solidFill>
                <a:ea typeface="Public Sans"/>
                <a:cs typeface="Public Sans"/>
                <a:sym typeface="Public Sans"/>
              </a:rPr>
              <a:t>conception de technologies d'énergie renouvelable avec des composants modulaires faciles à réparer ou à remplacer, prolongeant ainsi leur durée de vie.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Recyclage et réutilisation : </a:t>
            </a:r>
            <a:r>
              <a:rPr lang="en-GB" sz="1200" noProof="0" dirty="0">
                <a:solidFill>
                  <a:srgbClr val="2B2C30"/>
                </a:solidFill>
                <a:ea typeface="Public Sans"/>
                <a:cs typeface="Public Sans"/>
                <a:sym typeface="Public Sans"/>
              </a:rPr>
              <a:t>développement de stratégies efficaces de recyclage et de réutilisation pour les technologies d'énergie renouvelable en fin de vie.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20132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t>Le concept de circularité joue un rôle clé dans la transition énergétique numérique. L'application des principes de circularité nous permet d'utiliser efficacement les ressources et de réduire les déchets à toutes les étapes du cycle de vie d'une ressource. Dans cette présentation, nous explorons :</a:t>
            </a:r>
          </a:p>
          <a:p>
            <a:pPr latinLnBrk="0"/>
            <a:r>
              <a:rPr lang="en-US" sz="1200" dirty="0"/>
              <a:t> </a:t>
            </a:r>
            <a:endParaRPr lang="en-GB" sz="1200" dirty="0"/>
          </a:p>
          <a:p>
            <a:pPr marL="457200" lvl="0" indent="-457200" latinLnBrk="0">
              <a:buFont typeface="Arial" panose="020B0604020202020204" pitchFamily="34" charset="0"/>
              <a:buChar char="•"/>
            </a:pPr>
            <a:r>
              <a:rPr lang="en-US" sz="1200" dirty="0"/>
              <a:t>Ce qu'est la circularité et son rôle dans la transition énergétique numérique.</a:t>
            </a:r>
            <a:endParaRPr lang="en-GB" sz="1200" dirty="0"/>
          </a:p>
          <a:p>
            <a:pPr marL="457200" lvl="0" indent="-457200" latinLnBrk="0">
              <a:buFont typeface="Arial" panose="020B0604020202020204" pitchFamily="34" charset="0"/>
              <a:buChar char="•"/>
            </a:pPr>
            <a:r>
              <a:rPr lang="en-US" sz="1200" dirty="0"/>
              <a:t>Comment la circularité peut contribuer à un avenir durable.</a:t>
            </a:r>
            <a:endParaRPr lang="en-GB" sz="1200" dirty="0"/>
          </a:p>
          <a:p>
            <a:pPr marL="457200" lvl="0" indent="-457200" latinLnBrk="0">
              <a:buFont typeface="Arial" panose="020B0604020202020204" pitchFamily="34" charset="0"/>
              <a:buChar char="•"/>
            </a:pPr>
            <a:r>
              <a:rPr lang="en-US" sz="1200" dirty="0"/>
              <a:t>Quelques exemples de circularité et différents types de technologies énergétiques numériques.</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692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7 : Numérisation de l'énergie : réseaux intelligents et </a:t>
            </a:r>
            <a:r>
              <a:rPr lang="en-GB" sz="1200" b="1" kern="1200" noProof="0" dirty="0" err="1">
                <a:solidFill>
                  <a:schemeClr val="bg1"/>
                </a:solidFill>
                <a:latin typeface="+mn-lt"/>
                <a:ea typeface="Public Sans"/>
                <a:cs typeface="Public Sans"/>
                <a:sym typeface="Public Sans"/>
              </a:rPr>
              <a:t>analyse</a:t>
            </a:r>
            <a:r>
              <a:rPr lang="en-GB" sz="1200" b="1" kern="1200" noProof="0" dirty="0">
                <a:solidFill>
                  <a:schemeClr val="bg1"/>
                </a:solidFill>
                <a:latin typeface="+mn-lt"/>
                <a:ea typeface="Public Sans"/>
                <a:cs typeface="Public Sans"/>
                <a:sym typeface="Public Sans"/>
              </a:rPr>
              <a:t> des données</a:t>
            </a:r>
            <a:endParaRPr lang="en-GB" sz="1050" kern="1200" noProof="0" dirty="0">
              <a:solidFill>
                <a:schemeClr val="bg1"/>
              </a:solidFill>
              <a:latin typeface="+mn-lt"/>
              <a:ea typeface="+mn-ea"/>
              <a:cs typeface="+mn-cs"/>
            </a:endParaRPr>
          </a:p>
          <a:p>
            <a:pPr algn="ctr" latinLnBrk="0"/>
            <a:r>
              <a:rPr lang="en-GB" sz="1200" i="1" noProof="0" dirty="0">
                <a:solidFill>
                  <a:schemeClr val="accent2"/>
                </a:solidFill>
              </a:rPr>
              <a:t>Comment les technologies numériques transforment-elles le secteur de l'énergie ?</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84928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 Numérisation de l'énergie : réseaux intelligents et analyse des données</a:t>
            </a:r>
            <a:endParaRPr lang="en-GB" sz="1050" dirty="0">
              <a:solidFill>
                <a:schemeClr val="bg1"/>
              </a:solidFill>
            </a:endParaRPr>
          </a:p>
          <a:p>
            <a:pPr lvl="0" latinLnBrk="0"/>
            <a:r>
              <a:rPr lang="en-GB" sz="1200" noProof="1">
                <a:latin typeface="Calibri"/>
                <a:ea typeface="Public Sans"/>
                <a:cs typeface="Public Sans"/>
                <a:sym typeface="Public Sans"/>
              </a:rPr>
              <a:t>Les technologies numériques permettent le développement de réseaux énergétiques intelligents, appelés </a:t>
            </a:r>
            <a:r>
              <a:rPr lang="en-GB" sz="1200" b="1" noProof="1">
                <a:latin typeface="Calibri"/>
                <a:ea typeface="Public Sans"/>
                <a:cs typeface="Public Sans"/>
                <a:sym typeface="Public Sans"/>
              </a:rPr>
              <a:t>réseaux intelligents</a:t>
            </a:r>
            <a:r>
              <a:rPr lang="en-GB" sz="1200" noProof="1">
                <a:latin typeface="Calibri"/>
                <a:ea typeface="Public Sans"/>
                <a:cs typeface="Public Sans"/>
                <a:sym typeface="Public Sans"/>
              </a:rPr>
              <a:t>. Les réseaux intelligents peuvent :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Optimiser les flux énergétiques.</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Intégrer les sources d'énergie renouvelables.</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Améliorer la stabilité du réseau.</a:t>
            </a:r>
            <a:endParaRPr lang="en-GB" sz="1200" noProof="1">
              <a:latin typeface="Calibri"/>
              <a:ea typeface="Public Sans"/>
              <a:cs typeface="Public Sans"/>
            </a:endParaRPr>
          </a:p>
          <a:p>
            <a:pPr lvl="0" latinLnBrk="0"/>
            <a:endParaRPr lang="en-GB" sz="1200" noProof="1">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46499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7 : Numérisation de l'énergie : réseaux intelligents et analyse des données</a:t>
            </a:r>
            <a:endParaRPr lang="en-GB" sz="1050" dirty="0">
              <a:solidFill>
                <a:schemeClr val="bg1"/>
              </a:solidFill>
            </a:endParaRPr>
          </a:p>
          <a:p>
            <a:pPr lvl="0" latinLnBrk="0"/>
            <a:r>
              <a:rPr lang="en-GB" sz="1200" noProof="1">
                <a:latin typeface="Calibri"/>
                <a:ea typeface="Public Sans"/>
                <a:cs typeface="Public Sans"/>
                <a:sym typeface="Public Sans"/>
              </a:rPr>
              <a:t>L'analyse des données et l'apprentissage automatique jouent un rôle de plus en plus important dans le secteur de l'énergie. L'analyse des données et l'apprentissage automatique peuvent : </a:t>
            </a:r>
          </a:p>
          <a:p>
            <a:pPr lvl="0" latinLnBrk="0"/>
            <a:endParaRPr lang="en-GB" sz="12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Permettre l'efficacité énergétique en identifiant le gaspillage d'énergie et en optimisant les modes de consommation énergétique.</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Utiliser les prévisions de la demande pour garantir un approvisionnement énergétique fiable.</a:t>
            </a:r>
          </a:p>
          <a:p>
            <a:pPr marL="342900" lvl="0" indent="-342900" latinLnBrk="0">
              <a:buFont typeface="Arial" panose="020B0604020202020204" pitchFamily="34" charset="0"/>
              <a:buChar char="•"/>
            </a:pPr>
            <a:r>
              <a:rPr lang="en-GB" sz="1200" noProof="1">
                <a:latin typeface="Calibri"/>
                <a:ea typeface="Public Sans"/>
                <a:cs typeface="Public Sans"/>
                <a:sym typeface="Public Sans"/>
              </a:rPr>
              <a:t>Utiliser la maintenance prédictive pour anticiper les pannes d'équipement et optimiser les calendriers de maintenance.</a:t>
            </a:r>
          </a:p>
          <a:p>
            <a:pPr lvl="0" latinLnBrk="0"/>
            <a:r>
              <a:rPr lang="en-GB" sz="1200" noProof="1">
                <a:latin typeface="Calibri"/>
                <a:ea typeface="Public Sans"/>
                <a:cs typeface="Public Sans"/>
                <a:sym typeface="Public Sans"/>
              </a:rPr>
              <a:t>  </a:t>
            </a:r>
          </a:p>
          <a:p>
            <a:pPr lvl="0" latinLnBrk="0"/>
            <a:r>
              <a:rPr lang="en-GB" sz="1200" noProof="1">
                <a:latin typeface="Calibri"/>
                <a:ea typeface="Public Sans"/>
                <a:cs typeface="Public Sans"/>
                <a:sym typeface="Public Sans"/>
              </a:rPr>
              <a:t>En tirant parti de l'analyse des données, le secteur de l'énergie peut améliorer son efficacité, réduire ses coûts et renforcer la fiabilité des services énergétiques. </a:t>
            </a:r>
            <a:endParaRPr lang="en-GB" sz="1200" noProof="1">
              <a:latin typeface="Calibri"/>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5847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8. Numérisation de l'énergie et blockchain </a:t>
            </a:r>
            <a:endParaRPr lang="en-GB" sz="1050" noProof="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Comment la technologie blockchain peut-elle profiter au secteur de l'énergie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466435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Numérisation énergétique et blockchain </a:t>
            </a:r>
            <a:endParaRPr lang="en-GB" sz="1050" dirty="0">
              <a:solidFill>
                <a:schemeClr val="bg1"/>
              </a:solidFill>
            </a:endParaRPr>
          </a:p>
          <a:p>
            <a:pPr latinLnBrk="0"/>
            <a:r>
              <a:rPr lang="en-GB" sz="1200" noProof="0" dirty="0">
                <a:ea typeface="+mn-lt"/>
                <a:cs typeface="+mn-lt"/>
                <a:sym typeface="Public Sans"/>
              </a:rPr>
              <a:t>Les technologies blockchain constituent un outil précieux pour soutenir la circularité en :</a:t>
            </a:r>
          </a:p>
          <a:p>
            <a:pPr latinLnBrk="0"/>
            <a:endParaRPr lang="en-GB" sz="1200" dirty="0">
              <a:ea typeface="+mn-lt"/>
              <a:cs typeface="+mn-lt"/>
              <a:sym typeface="Public Sans"/>
            </a:endParaRPr>
          </a:p>
          <a:p>
            <a:pPr marL="342900" indent="-342900" latinLnBrk="0">
              <a:buFont typeface="Arial" panose="020B0604020202020204" pitchFamily="34" charset="0"/>
              <a:buChar char="•"/>
            </a:pPr>
            <a:r>
              <a:rPr lang="en-GB" sz="1200" dirty="0">
                <a:ea typeface="+mn-lt"/>
                <a:cs typeface="+mn-lt"/>
                <a:sym typeface="Public Sans"/>
              </a:rPr>
              <a:t>Améliorant la transparence, la sécurité et l'efficacité des transactions énergétiques et de la gestion des données. </a:t>
            </a:r>
          </a:p>
          <a:p>
            <a:pPr latinLnBrk="0"/>
            <a:endParaRPr lang="en-GB" sz="1200" noProof="0" dirty="0">
              <a:ea typeface="+mn-lt"/>
              <a:cs typeface="+mn-lt"/>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201391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8. Numérisation de l'énergie et blockchain </a:t>
            </a:r>
            <a:endParaRPr lang="en-GB" sz="1050" dirty="0">
              <a:solidFill>
                <a:schemeClr val="bg1"/>
              </a:solidFill>
            </a:endParaRPr>
          </a:p>
          <a:p>
            <a:pPr lvl="0" latinLnBrk="0"/>
            <a:r>
              <a:rPr lang="en-GB" sz="1200" noProof="0" dirty="0">
                <a:ea typeface="Public Sans"/>
                <a:cs typeface="Public Sans"/>
                <a:sym typeface="Public Sans"/>
              </a:rPr>
              <a:t>Dans le secteur de l'énergie, la blockchain peut être utilisée pour :</a:t>
            </a:r>
            <a:endParaRPr lang="en-GB" sz="1200" noProof="0" dirty="0"/>
          </a:p>
          <a:p>
            <a:pPr lvl="0" latinLnBrk="0"/>
            <a:endParaRPr lang="en-GB" sz="1200" b="1" noProof="0" dirty="0">
              <a:ea typeface="Public Sans"/>
              <a:cs typeface="Public Sans"/>
              <a:sym typeface="Public Sans"/>
            </a:endParaRPr>
          </a:p>
          <a:p>
            <a:pPr marL="342900" lvl="0" indent="-342900" latinLnBrk="0">
              <a:buFont typeface="Arial" panose="020B0604020202020204" pitchFamily="34" charset="0"/>
              <a:buChar char="•"/>
            </a:pPr>
            <a:r>
              <a:rPr lang="en-GB" sz="1200" b="1" noProof="0" dirty="0">
                <a:ea typeface="Public Sans"/>
                <a:cs typeface="Public Sans"/>
                <a:sym typeface="Public Sans"/>
              </a:rPr>
              <a:t>Le commerce d'énergie entre particuliers : </a:t>
            </a:r>
            <a:r>
              <a:rPr lang="en-GB" sz="1200" noProof="0" dirty="0">
                <a:ea typeface="Public Sans"/>
                <a:cs typeface="Public Sans"/>
                <a:sym typeface="Public Sans"/>
              </a:rPr>
              <a:t>permettre le commerce direct d'énergie entre consommateurs et prosommateurs.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Suivi des certificats d'énergie renouvelable : </a:t>
            </a:r>
            <a:r>
              <a:rPr lang="en-GB" sz="1200" noProof="0" dirty="0">
                <a:ea typeface="Public Sans"/>
                <a:cs typeface="Public Sans"/>
                <a:sym typeface="Public Sans"/>
              </a:rPr>
              <a:t>garantir l'authenticité et la traçabilité des certificats d'énergie renouvelable.    </a:t>
            </a:r>
            <a:endParaRPr lang="en-GB" sz="1200" noProof="0" dirty="0"/>
          </a:p>
          <a:p>
            <a:pPr marL="342900" lvl="0" indent="-342900" latinLnBrk="0">
              <a:buFont typeface="Arial" panose="020B0604020202020204" pitchFamily="34" charset="0"/>
              <a:buChar char="•"/>
            </a:pPr>
            <a:r>
              <a:rPr lang="en-GB" sz="1200" b="1" noProof="0" dirty="0">
                <a:ea typeface="Public Sans"/>
                <a:cs typeface="Public Sans"/>
                <a:sym typeface="Public Sans"/>
              </a:rPr>
              <a:t>Gestion du réseau : </a:t>
            </a:r>
            <a:r>
              <a:rPr lang="en-GB" sz="1200" noProof="0" dirty="0">
                <a:ea typeface="Public Sans"/>
                <a:cs typeface="Public Sans"/>
                <a:sym typeface="Public Sans"/>
              </a:rPr>
              <a:t>améliorer la sécurité et l'efficacité des opérations du réseau. En adoptant la blockchain, le secteur de l'énergie peut renforcer la confiance, réduire les coûts de transaction et promouvoir l'innovation.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610619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Synergies et solutions intégrées </a:t>
            </a:r>
            <a:endParaRPr lang="en-US" sz="1050" dirty="0">
              <a:solidFill>
                <a:schemeClr val="bg1"/>
              </a:solidFill>
            </a:endParaRPr>
          </a:p>
          <a:p>
            <a:pPr algn="ctr" latinLnBrk="0"/>
            <a:r>
              <a:rPr lang="en-GB" sz="1200" i="1" noProof="0" dirty="0">
                <a:solidFill>
                  <a:schemeClr val="accent2"/>
                </a:solidFill>
              </a:rPr>
              <a:t>Comment la circularité et la numérisation sont-elles combinées dans le secteur de l'énergie ?</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44523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9. Synergies et solutions intégrées </a:t>
            </a:r>
            <a:endParaRPr lang="en-US" sz="1050" dirty="0">
              <a:solidFill>
                <a:schemeClr val="bg1"/>
              </a:solidFill>
            </a:endParaRPr>
          </a:p>
          <a:p>
            <a:pPr lvl="0" latinLnBrk="0"/>
            <a:r>
              <a:rPr lang="en-GB" sz="1200" noProof="0" dirty="0">
                <a:ea typeface="Public Sans"/>
                <a:cs typeface="Public Sans"/>
                <a:sym typeface="Public Sans"/>
              </a:rPr>
              <a:t>La circularité et la numérisation sont combinées pour créer des solutions énergétiques innovantes et durables. </a:t>
            </a:r>
            <a:r>
              <a:rPr lang="en-GB" sz="1200" noProof="0" dirty="0">
                <a:solidFill>
                  <a:srgbClr val="2B2C30"/>
                </a:solidFill>
                <a:ea typeface="Public Sans"/>
                <a:cs typeface="Public Sans"/>
                <a:sym typeface="Public Sans"/>
              </a:rPr>
              <a:t>Voici quelques exemples :</a:t>
            </a:r>
          </a:p>
          <a:p>
            <a:pPr lvl="0" latinLnBrk="0"/>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Systèmes intelligents de gestion de l'énergie domestique : </a:t>
            </a:r>
            <a:r>
              <a:rPr lang="en-GB" sz="1200" noProof="0" dirty="0">
                <a:solidFill>
                  <a:srgbClr val="2B2C30"/>
                </a:solidFill>
                <a:ea typeface="Public Sans"/>
                <a:cs typeface="Public Sans"/>
                <a:sym typeface="Public Sans"/>
              </a:rPr>
              <a:t>intégration de compteurs intelligents, d'appareils IoT et d'analyses de données pour optimiser la consommation d'énergie dans les foyers.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Centrales électriques virtuelles : </a:t>
            </a:r>
            <a:r>
              <a:rPr lang="en-GB" sz="1200" noProof="0" dirty="0">
                <a:solidFill>
                  <a:srgbClr val="2B2C30"/>
                </a:solidFill>
                <a:ea typeface="Public Sans"/>
                <a:cs typeface="Public Sans"/>
                <a:sym typeface="Public Sans"/>
              </a:rPr>
              <a:t>regroupement des ressources énergétiques distribuées, telles que les panneaux solaires installés sur les toits et les batteries des véhicules électriques, afin de fournir des services au réseau.    </a:t>
            </a:r>
            <a:endParaRPr lang="en-GB" sz="1200" noProof="0" dirty="0"/>
          </a:p>
          <a:p>
            <a:pPr marL="342900" lvl="0" indent="-342900" latinLnBrk="0">
              <a:buFont typeface="Arial" panose="020B0604020202020204" pitchFamily="34" charset="0"/>
              <a:buChar char="•"/>
            </a:pPr>
            <a:r>
              <a:rPr lang="en-GB" sz="1200" b="1" noProof="0" dirty="0">
                <a:solidFill>
                  <a:srgbClr val="2B2C30"/>
                </a:solidFill>
                <a:ea typeface="Public Sans"/>
                <a:cs typeface="Public Sans"/>
                <a:sym typeface="Public Sans"/>
              </a:rPr>
              <a:t>Communautés énergétiques circulaires : </a:t>
            </a:r>
            <a:r>
              <a:rPr lang="en-GB" sz="1200" noProof="0" dirty="0">
                <a:solidFill>
                  <a:srgbClr val="2B2C30"/>
                </a:solidFill>
                <a:ea typeface="Public Sans"/>
                <a:cs typeface="Public Sans"/>
                <a:sym typeface="Public Sans"/>
              </a:rPr>
              <a:t>création de systèmes énergétiques locaux qui privilégient les énergies renouvelables, l'efficacité énergétique et le partage des ressources.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18648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la transition énergétique numérique et la circularité,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Lire « </a:t>
            </a:r>
            <a:r>
              <a:rPr lang="en-US" altLang="ko-KR" sz="1200" i="1" dirty="0">
                <a:solidFill>
                  <a:srgbClr val="373737"/>
                </a:solidFill>
                <a:ea typeface="맑은 고딕"/>
                <a:hlinkClick r:id="rId3"/>
              </a:rPr>
              <a:t>Explorer la synergie des énergies renouvelables dans le cadre de l'économie circulaire »...</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Lire </a:t>
            </a:r>
            <a:r>
              <a:rPr lang="en-US" sz="1200" i="1" dirty="0">
                <a:solidFill>
                  <a:srgbClr val="373737"/>
                </a:solidFill>
                <a:ea typeface="맑은 고딕"/>
                <a:hlinkClick r:id="rId4"/>
              </a:rPr>
              <a:t>« De l'ACV à la conception circulaire : une étude comparative des outils numériques pour l'environnement bâti »</a:t>
            </a:r>
            <a:endParaRPr lang="ko-KR" altLang="en-US" sz="1200" i="1"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Lire « </a:t>
            </a:r>
            <a:r>
              <a:rPr lang="en-GB" sz="1200" i="1" noProof="0" dirty="0">
                <a:solidFill>
                  <a:srgbClr val="373737"/>
                </a:solidFill>
                <a:hlinkClick r:id="rId5"/>
              </a:rPr>
              <a:t>La circularité comme moteur de la transition énergétique dans les transports publics – un regard vers l'avenir </a:t>
            </a:r>
            <a:r>
              <a:rPr lang="en-GB" sz="1200" i="1" noProof="0" dirty="0">
                <a:solidFill>
                  <a:srgbClr val="373737"/>
                </a:solidFill>
              </a:rPr>
              <a:t>». </a:t>
            </a:r>
            <a:endParaRPr lang="en-GB" sz="1200" noProof="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Découvrez les supports pédagogiques du projet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62769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dirty="0"/>
              <a:t>Cette présentation intitulée « </a:t>
            </a:r>
            <a:r>
              <a:rPr lang="en-GB" i="1" dirty="0"/>
              <a:t>Circularity and the Digital Energy Transition » (Circularité et transition énergétique numérique)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US" i="1" dirty="0">
                <a:solidFill>
                  <a:schemeClr val="dk1"/>
                </a:solidFill>
                <a:ea typeface="Public Sans"/>
                <a:cs typeface="Public Sans"/>
                <a:sym typeface="Public Sans"/>
                <a:hlinkClick r:id="rId4"/>
              </a:rPr>
              <a:t>Circular </a:t>
            </a:r>
            <a:r>
              <a:rPr lang="en-US" dirty="0">
                <a:solidFill>
                  <a:schemeClr val="dk1"/>
                </a:solidFill>
                <a:ea typeface="Public Sans"/>
                <a:cs typeface="Public Sans"/>
                <a:sym typeface="Public Sans"/>
              </a:rPr>
              <a:t>par @ondasderuido est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hlinkClick r:id="rId6"/>
              </a:rPr>
              <a:t>Circular lights </a:t>
            </a:r>
            <a:r>
              <a:rPr lang="en-US" dirty="0">
                <a:solidFill>
                  <a:schemeClr val="dk1"/>
                </a:solidFill>
                <a:ea typeface="Public Sans"/>
                <a:cs typeface="Public Sans"/>
                <a:sym typeface="Public Sans"/>
              </a:rPr>
              <a:t>par Hugh Bell est sous licence </a:t>
            </a:r>
            <a:r>
              <a:rPr lang="en-US" dirty="0">
                <a:solidFill>
                  <a:schemeClr val="dk1"/>
                </a:solidFill>
                <a:ea typeface="Public Sans"/>
                <a:cs typeface="Public Sans"/>
                <a:sym typeface="Public Sans"/>
                <a:hlinkClick r:id="rId7"/>
              </a:rPr>
              <a:t>CC BY-NC 2.0</a:t>
            </a:r>
            <a:r>
              <a:rPr lang="en-US" dirty="0">
                <a:solidFill>
                  <a:schemeClr val="dk1"/>
                </a:solidFill>
                <a:ea typeface="Public Sans"/>
                <a:cs typeface="Public Sans"/>
                <a:sym typeface="Public Sans"/>
              </a:rPr>
              <a:t>.</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1 : </a:t>
            </a:r>
            <a:r>
              <a:rPr lang="en-US" dirty="0">
                <a:solidFill>
                  <a:schemeClr val="dk1"/>
                </a:solidFill>
                <a:ea typeface="Public Sans"/>
                <a:cs typeface="Public Sans"/>
                <a:sym typeface="Public Sans"/>
                <a:hlinkClick r:id="rId8"/>
              </a:rPr>
              <a:t>Reduce Reuse Recycle </a:t>
            </a:r>
            <a:r>
              <a:rPr lang="en-US" dirty="0">
                <a:solidFill>
                  <a:schemeClr val="dk1"/>
                </a:solidFill>
                <a:ea typeface="Public Sans"/>
                <a:cs typeface="Public Sans"/>
                <a:sym typeface="Public Sans"/>
              </a:rPr>
              <a:t>par Steve Snodgrass est sous licence </a:t>
            </a:r>
            <a:r>
              <a:rPr lang="en-US" dirty="0">
                <a:solidFill>
                  <a:schemeClr val="dk1"/>
                </a:solidFill>
                <a:ea typeface="Public Sans"/>
                <a:cs typeface="Public Sans"/>
                <a:sym typeface="Public Sans"/>
                <a:hlinkClick r:id="rId9"/>
              </a:rPr>
              <a:t>CC BY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n° 2 : </a:t>
            </a:r>
            <a:r>
              <a:rPr lang="en-US" sz="1200" dirty="0">
                <a:solidFill>
                  <a:schemeClr val="dk1"/>
                </a:solidFill>
                <a:ea typeface="Public Sans"/>
                <a:cs typeface="Public Sans"/>
                <a:sym typeface="Public Sans"/>
                <a:hlinkClick r:id="rId10"/>
              </a:rPr>
              <a:t>Circular Patterns </a:t>
            </a:r>
            <a:r>
              <a:rPr lang="en-US" sz="1200" dirty="0">
                <a:solidFill>
                  <a:schemeClr val="dk1"/>
                </a:solidFill>
                <a:ea typeface="Public Sans"/>
                <a:cs typeface="Public Sans"/>
                <a:sym typeface="Public Sans"/>
              </a:rPr>
              <a:t>par Henry Burrows est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3 : </a:t>
            </a:r>
            <a:r>
              <a:rPr lang="en-US" dirty="0">
                <a:solidFill>
                  <a:schemeClr val="dk1"/>
                </a:solidFill>
                <a:ea typeface="Public Sans"/>
                <a:cs typeface="Public Sans"/>
                <a:sym typeface="Public Sans"/>
                <a:hlinkClick r:id="rId11"/>
              </a:rPr>
              <a:t>data </a:t>
            </a:r>
            <a:r>
              <a:rPr lang="en-US" dirty="0">
                <a:solidFill>
                  <a:schemeClr val="dk1"/>
                </a:solidFill>
                <a:ea typeface="Public Sans"/>
                <a:cs typeface="Public Sans"/>
                <a:sym typeface="Public Sans"/>
              </a:rPr>
              <a:t>par Arismendy Polanco est sous licence </a:t>
            </a:r>
            <a:r>
              <a:rPr lang="en-US" dirty="0">
                <a:solidFill>
                  <a:schemeClr val="dk1"/>
                </a:solidFill>
                <a:ea typeface="Public Sans"/>
                <a:cs typeface="Public Sans"/>
                <a:sym typeface="Public Sans"/>
                <a:hlinkClick r:id="rId12"/>
              </a:rPr>
              <a:t>Public Domain Mark 1.0 Universal</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n° 4 : </a:t>
            </a:r>
            <a:r>
              <a:rPr lang="en-US" sz="1200" dirty="0">
                <a:solidFill>
                  <a:schemeClr val="dk1"/>
                </a:solidFill>
                <a:ea typeface="Public Sans"/>
                <a:cs typeface="Public Sans"/>
                <a:sym typeface="Public Sans"/>
                <a:hlinkClick r:id="rId13"/>
              </a:rPr>
              <a:t>Digital City </a:t>
            </a:r>
            <a:r>
              <a:rPr lang="en-US" sz="1200" dirty="0">
                <a:solidFill>
                  <a:schemeClr val="dk1"/>
                </a:solidFill>
                <a:ea typeface="Public Sans"/>
                <a:cs typeface="Public Sans"/>
                <a:sym typeface="Public Sans"/>
              </a:rPr>
              <a:t>par scratch-media est sous licence </a:t>
            </a:r>
            <a:r>
              <a:rPr lang="en-US" sz="1200" dirty="0">
                <a:solidFill>
                  <a:schemeClr val="dk1"/>
                </a:solidFill>
                <a:ea typeface="Public Sans"/>
                <a:cs typeface="Public Sans"/>
                <a:sym typeface="Public Sans"/>
                <a:hlinkClick r:id="rId14"/>
              </a:rPr>
              <a:t>CC BY-NC-ND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5 : </a:t>
            </a:r>
            <a:r>
              <a:rPr lang="en-US" dirty="0">
                <a:solidFill>
                  <a:schemeClr val="dk1"/>
                </a:solidFill>
                <a:ea typeface="Public Sans"/>
                <a:cs typeface="Public Sans"/>
                <a:sym typeface="Public Sans"/>
                <a:hlinkClick r:id="rId15"/>
              </a:rPr>
              <a:t>un grand immeuble avec de nombreuses fenêtres et Bosco </a:t>
            </a:r>
            <a:r>
              <a:rPr lang="en-US" dirty="0" err="1">
                <a:solidFill>
                  <a:schemeClr val="dk1"/>
                </a:solidFill>
                <a:ea typeface="Public Sans"/>
                <a:cs typeface="Public Sans"/>
                <a:sym typeface="Public Sans"/>
                <a:hlinkClick r:id="rId15"/>
              </a:rPr>
              <a:t>Verticale </a:t>
            </a:r>
            <a:r>
              <a:rPr lang="en-US" dirty="0">
                <a:solidFill>
                  <a:schemeClr val="dk1"/>
                </a:solidFill>
                <a:ea typeface="Public Sans"/>
                <a:cs typeface="Public Sans"/>
                <a:sym typeface="Public Sans"/>
                <a:hlinkClick r:id="rId15"/>
              </a:rPr>
              <a:t>en arrière-plan </a:t>
            </a:r>
            <a:r>
              <a:rPr lang="en-US" dirty="0">
                <a:solidFill>
                  <a:schemeClr val="dk1"/>
                </a:solidFill>
                <a:ea typeface="Public Sans"/>
                <a:cs typeface="Public Sans"/>
                <a:sym typeface="Public Sans"/>
              </a:rPr>
              <a:t>par José </a:t>
            </a:r>
            <a:r>
              <a:rPr lang="en-US" dirty="0" err="1">
                <a:solidFill>
                  <a:schemeClr val="dk1"/>
                </a:solidFill>
                <a:ea typeface="Public Sans"/>
                <a:cs typeface="Public Sans"/>
                <a:sym typeface="Public Sans"/>
              </a:rPr>
              <a:t>Jóvena </a:t>
            </a:r>
            <a:r>
              <a:rPr lang="en-US" dirty="0">
                <a:solidFill>
                  <a:schemeClr val="dk1"/>
                </a:solidFill>
                <a:ea typeface="Public Sans"/>
                <a:cs typeface="Public Sans"/>
                <a:sym typeface="Public Sans"/>
              </a:rPr>
              <a:t>via une </a:t>
            </a:r>
            <a:r>
              <a:rPr lang="en-US" dirty="0">
                <a:solidFill>
                  <a:schemeClr val="dk1"/>
                </a:solidFill>
                <a:ea typeface="Public Sans"/>
                <a:cs typeface="Public Sans"/>
                <a:sym typeface="Public Sans"/>
                <a:hlinkClick r:id="rId16"/>
              </a:rPr>
              <a:t>licence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six : </a:t>
            </a:r>
            <a:r>
              <a:rPr lang="en-US" dirty="0">
                <a:solidFill>
                  <a:schemeClr val="dk1"/>
                </a:solidFill>
                <a:ea typeface="Public Sans"/>
                <a:cs typeface="Public Sans"/>
                <a:sym typeface="Public Sans"/>
                <a:hlinkClick r:id="rId17"/>
              </a:rPr>
              <a:t>Recyclage </a:t>
            </a:r>
            <a:r>
              <a:rPr lang="en-US" dirty="0">
                <a:solidFill>
                  <a:schemeClr val="dk1"/>
                </a:solidFill>
                <a:ea typeface="Public Sans"/>
                <a:cs typeface="Public Sans"/>
                <a:sym typeface="Public Sans"/>
              </a:rPr>
              <a:t>par Andy Arthur est sous licence </a:t>
            </a:r>
            <a:r>
              <a:rPr lang="en-US" dirty="0">
                <a:solidFill>
                  <a:schemeClr val="dk1"/>
                </a:solidFill>
                <a:ea typeface="Public Sans"/>
                <a:cs typeface="Public Sans"/>
                <a:sym typeface="Public Sans"/>
                <a:hlinkClick r:id="rId9"/>
              </a:rPr>
              <a:t>CC BY 2.0.</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7 : </a:t>
            </a:r>
            <a:r>
              <a:rPr lang="en-US" dirty="0">
                <a:solidFill>
                  <a:schemeClr val="dk1"/>
                </a:solidFill>
                <a:ea typeface="Public Sans"/>
                <a:cs typeface="Public Sans"/>
                <a:sym typeface="Public Sans"/>
                <a:hlinkClick r:id="rId18"/>
              </a:rPr>
              <a:t>Data-Analytics </a:t>
            </a:r>
            <a:r>
              <a:rPr lang="en-US" dirty="0">
                <a:solidFill>
                  <a:schemeClr val="dk1"/>
                </a:solidFill>
                <a:ea typeface="Public Sans"/>
                <a:cs typeface="Public Sans"/>
                <a:sym typeface="Public Sans"/>
              </a:rPr>
              <a:t>par </a:t>
            </a:r>
            <a:r>
              <a:rPr lang="en-US" dirty="0" err="1">
                <a:solidFill>
                  <a:schemeClr val="dk1"/>
                </a:solidFill>
                <a:ea typeface="Public Sans"/>
                <a:cs typeface="Public Sans"/>
                <a:sym typeface="Public Sans"/>
              </a:rPr>
              <a:t>Learntek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19"/>
              </a:rPr>
              <a:t>CC0 1.0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Question huit : </a:t>
            </a:r>
            <a:r>
              <a:rPr lang="en-US" sz="1200" dirty="0">
                <a:solidFill>
                  <a:schemeClr val="dk1"/>
                </a:solidFill>
                <a:ea typeface="Public Sans"/>
                <a:cs typeface="Public Sans"/>
                <a:sym typeface="Public Sans"/>
                <a:hlinkClick r:id="rId20"/>
              </a:rPr>
              <a:t>blockchains </a:t>
            </a:r>
            <a:r>
              <a:rPr lang="en-US" sz="1200" dirty="0">
                <a:solidFill>
                  <a:schemeClr val="dk1"/>
                </a:solidFill>
                <a:ea typeface="Public Sans"/>
                <a:cs typeface="Public Sans"/>
                <a:sym typeface="Public Sans"/>
              </a:rPr>
              <a:t>par Mario A.P. est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Question n° 9 : </a:t>
            </a:r>
            <a:r>
              <a:rPr lang="en-US" dirty="0">
                <a:solidFill>
                  <a:schemeClr val="dk1"/>
                </a:solidFill>
                <a:ea typeface="Public Sans"/>
                <a:cs typeface="Public Sans"/>
                <a:sym typeface="Public Sans"/>
                <a:hlinkClick r:id="rId21"/>
              </a:rPr>
              <a:t>personne plantant dans des pots suspendus </a:t>
            </a:r>
            <a:r>
              <a:rPr lang="en-US" dirty="0">
                <a:solidFill>
                  <a:schemeClr val="dk1"/>
                </a:solidFill>
                <a:ea typeface="Public Sans"/>
                <a:cs typeface="Public Sans"/>
                <a:sym typeface="Public Sans"/>
              </a:rPr>
              <a:t>par Daniel Funes Fuentes sous </a:t>
            </a:r>
            <a:r>
              <a:rPr lang="en-US" dirty="0">
                <a:solidFill>
                  <a:schemeClr val="dk1"/>
                </a:solidFill>
                <a:ea typeface="Public Sans"/>
                <a:cs typeface="Public Sans"/>
                <a:sym typeface="Public Sans"/>
                <a:hlinkClick r:id="rId16"/>
              </a:rPr>
              <a:t>licence</a:t>
            </a:r>
            <a:r>
              <a:rPr lang="en-US" dirty="0">
                <a:solidFill>
                  <a:schemeClr val="dk1"/>
                </a:solidFill>
                <a:ea typeface="Public Sans"/>
                <a:cs typeface="Public Sans"/>
                <a:sym typeface="Public Sans"/>
              </a:rPr>
              <a:t> </a:t>
            </a:r>
            <a:r>
              <a:rPr lang="en-US" dirty="0" err="1">
                <a:solidFill>
                  <a:schemeClr val="dk1"/>
                </a:solidFill>
                <a:ea typeface="Public Sans"/>
                <a:cs typeface="Public Sans"/>
                <a:sym typeface="Public Sans"/>
                <a:hlinkClick r:id="rId16"/>
              </a:rPr>
              <a:t>Unsplash</a:t>
            </a:r>
            <a:r>
              <a:rPr lang="en-US" dirty="0">
                <a:solidFill>
                  <a:schemeClr val="dk1"/>
                </a:solidFill>
                <a:ea typeface="Public Sans"/>
                <a:cs typeface="Public Sans"/>
                <a:sym typeface="Public Sans"/>
              </a:rPr>
              <a:t>. </a:t>
            </a:r>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Notre exploration de la circularité s'articule autour de neuf questions. Prenez le temps de réfléchir à chaque question avant de passer à la diapositive suivante.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traiter chaque question tour à tour. Vous pouvez également sélectionner une question particulière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48477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54B69-0203-F9BF-B499-1353677C4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F9463-E3C2-00D4-71A5-CA8BF619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25085-42F5-01C2-0689-94426CAA5E2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US" dirty="0">
                <a:solidFill>
                  <a:schemeClr val="dk1"/>
                </a:solidFill>
                <a:ea typeface="Public Sans"/>
                <a:cs typeface="Public Sans"/>
                <a:sym typeface="Public Sans"/>
              </a:rPr>
              <a:t>Les ressources suivantes ont été utilisées pour élaborer cette présentation :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(juin 2024) </a:t>
            </a:r>
            <a:r>
              <a:rPr lang="en-US" i="1" dirty="0">
                <a:solidFill>
                  <a:schemeClr val="dk1"/>
                </a:solidFill>
                <a:ea typeface="Public Sans"/>
                <a:cs typeface="Public Sans"/>
                <a:sym typeface="Public Sans"/>
              </a:rPr>
              <a:t>Stratégies de circularité et gestion durable des ressources pour garantir la transition vers une énergie propre.</a:t>
            </a:r>
            <a:r>
              <a:rPr lang="en-US" dirty="0">
                <a:solidFill>
                  <a:schemeClr val="dk1"/>
                </a:solidFill>
                <a:ea typeface="Public Sans"/>
                <a:cs typeface="Public Sans"/>
                <a:sym typeface="Public Sans"/>
              </a:rPr>
              <a:t> Institut pour la politique environnementale européenne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Pour une transition énergétique circulaire : plan d'action pour l'industrie, les décideurs politiques et les investisseurs.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a:p>
            <a:endParaRPr lang="en-BE" dirty="0"/>
          </a:p>
        </p:txBody>
      </p:sp>
      <p:sp>
        <p:nvSpPr>
          <p:cNvPr id="4" name="Slide Number Placeholder 3">
            <a:extLst>
              <a:ext uri="{FF2B5EF4-FFF2-40B4-BE49-F238E27FC236}">
                <a16:creationId xmlns:a16="http://schemas.microsoft.com/office/drawing/2014/main" id="{46BDCE96-8F29-4E17-B80F-35319575A65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83981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415896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Neuf questions sur </a:t>
            </a:r>
            <a:r>
              <a:rPr lang="en-GB" sz="1200" b="1" kern="1200" noProof="0" dirty="0" err="1">
                <a:solidFill>
                  <a:schemeClr val="bg1"/>
                </a:solidFill>
                <a:latin typeface="+mn-lt"/>
                <a:ea typeface="Public Sans"/>
                <a:cs typeface="Public Sans"/>
                <a:sym typeface="Public Sans"/>
              </a:rPr>
              <a:t>la numérisation </a:t>
            </a:r>
            <a:r>
              <a:rPr lang="en-GB" sz="1200" b="1" kern="1200" noProof="0" dirty="0">
                <a:solidFill>
                  <a:schemeClr val="bg1"/>
                </a:solidFill>
                <a:latin typeface="+mn-lt"/>
                <a:ea typeface="Public Sans"/>
                <a:cs typeface="Public Sans"/>
                <a:sym typeface="Public Sans"/>
              </a:rPr>
              <a:t>et la circularité dans </a:t>
            </a:r>
            <a:r>
              <a:rPr lang="en-GB" sz="1200" b="1" kern="1200" noProof="0" dirty="0" err="1">
                <a:solidFill>
                  <a:schemeClr val="bg1"/>
                </a:solidFill>
                <a:latin typeface="+mn-lt"/>
                <a:ea typeface="Public Sans"/>
                <a:cs typeface="Public Sans"/>
                <a:sym typeface="Public Sans"/>
              </a:rPr>
              <a:t>le domaine de l'énergie</a:t>
            </a:r>
            <a:r>
              <a:rPr lang="en-GB" sz="1200" b="1" kern="1200" noProof="0" dirty="0">
                <a:solidFill>
                  <a:schemeClr val="bg1"/>
                </a:solidFill>
                <a:latin typeface="+mn-lt"/>
                <a:ea typeface="Public Sans"/>
                <a:cs typeface="Public Sans"/>
                <a:sym typeface="Public Sans"/>
              </a:rPr>
              <a:t> </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Qu'est-ce que l'économie circulaire et comment s'applique-t-elle au secteur de l'énergie ?</a:t>
            </a:r>
          </a:p>
          <a:p>
            <a:pPr marL="342900" indent="-342900" latinLnBrk="0">
              <a:buFont typeface="+mj-lt"/>
              <a:buAutoNum type="arabicPeriod"/>
            </a:pPr>
            <a:r>
              <a:rPr lang="en-GB" sz="1200" noProof="0" dirty="0">
                <a:ea typeface="Public Sans"/>
                <a:cs typeface="Public Sans"/>
                <a:sym typeface="Public Sans"/>
              </a:rPr>
              <a:t>Comment l'Union européenne soutient-elle la circularité dans le secteur de l'énergie ?</a:t>
            </a:r>
          </a:p>
          <a:p>
            <a:pPr marL="342900" indent="-342900" latinLnBrk="0">
              <a:buFont typeface="+mj-lt"/>
              <a:buAutoNum type="arabicPeriod"/>
            </a:pPr>
            <a:r>
              <a:rPr lang="en-GB" sz="1200" noProof="0" dirty="0">
                <a:ea typeface="Public Sans"/>
                <a:cs typeface="Public Sans"/>
                <a:sym typeface="Public Sans"/>
              </a:rPr>
              <a:t>Comment la numérisation transforme-t-elle le secteur de l'énergie ?</a:t>
            </a:r>
          </a:p>
          <a:p>
            <a:pPr marL="342900" indent="-342900" latinLnBrk="0">
              <a:buFont typeface="+mj-lt"/>
              <a:buAutoNum type="arabicPeriod"/>
            </a:pPr>
            <a:r>
              <a:rPr lang="en-GB" sz="1200" noProof="0" dirty="0">
                <a:ea typeface="Public Sans"/>
                <a:cs typeface="Public Sans"/>
                <a:sym typeface="Public Sans"/>
              </a:rPr>
              <a:t>Comment la circularité et la numérisation contribuent-elles ensemble à un avenir durable ?</a:t>
            </a:r>
          </a:p>
          <a:p>
            <a:pPr marL="342900" indent="-342900" latinLnBrk="0">
              <a:buFont typeface="+mj-lt"/>
              <a:buAutoNum type="arabicPeriod"/>
            </a:pPr>
            <a:r>
              <a:rPr lang="en-GB" sz="1200" dirty="0">
                <a:ea typeface="Public Sans"/>
                <a:cs typeface="Public Sans"/>
                <a:sym typeface="Public Sans"/>
              </a:rPr>
              <a:t>Comment les principes de l'économie circulaire peuvent-ils être appliqués pour maximiser l'efficacité des ressources dans le secteur de l'énergie ?</a:t>
            </a:r>
          </a:p>
          <a:p>
            <a:pPr marL="342900" indent="-342900" latinLnBrk="0">
              <a:buFont typeface="+mj-lt"/>
              <a:buAutoNum type="arabicPeriod"/>
            </a:pPr>
            <a:r>
              <a:rPr lang="en-GB" sz="1200" dirty="0">
                <a:ea typeface="Public Sans"/>
                <a:cs typeface="Public Sans"/>
                <a:sym typeface="Public Sans"/>
              </a:rPr>
              <a:t>Comment la circularité peut-elle être appliquée aux énergies renouvelables et aux technologies de stockage d'énergie ?</a:t>
            </a:r>
          </a:p>
          <a:p>
            <a:pPr marL="342900" indent="-342900" latinLnBrk="0">
              <a:buFont typeface="+mj-lt"/>
              <a:buAutoNum type="arabicPeriod"/>
            </a:pPr>
            <a:r>
              <a:rPr lang="en-GB" sz="1200" dirty="0">
                <a:ea typeface="Public Sans"/>
                <a:cs typeface="Public Sans"/>
                <a:sym typeface="Public Sans"/>
              </a:rPr>
              <a:t>Comment les technologies numériques transforment-elles le secteur de l'énergie ?</a:t>
            </a:r>
          </a:p>
          <a:p>
            <a:pPr marL="342900" indent="-342900" latinLnBrk="0">
              <a:buFont typeface="+mj-lt"/>
              <a:buAutoNum type="arabicPeriod"/>
            </a:pPr>
            <a:r>
              <a:rPr lang="en-GB" sz="1200" dirty="0">
                <a:ea typeface="Public Sans"/>
                <a:cs typeface="Public Sans"/>
                <a:sym typeface="Public Sans"/>
              </a:rPr>
              <a:t>Comment la technologie blockchain peut-elle profiter au secteur de l'énergie ?</a:t>
            </a:r>
          </a:p>
          <a:p>
            <a:pPr marL="342900" indent="-342900" latinLnBrk="0">
              <a:buFont typeface="+mj-lt"/>
              <a:buAutoNum type="arabicPeriod"/>
            </a:pPr>
            <a:r>
              <a:rPr lang="en-GB" sz="1200" dirty="0">
                <a:ea typeface="Public Sans"/>
                <a:cs typeface="Public Sans"/>
                <a:sym typeface="Public Sans"/>
              </a:rPr>
              <a:t>Comment la circularité et la numérisation sont-elles combinées dans le secteur de l'énergie ?</a:t>
            </a:r>
          </a:p>
          <a:p>
            <a:pPr marL="342900" indent="-342900" latinLnBrk="0">
              <a:buFont typeface="+mj-lt"/>
              <a:buAutoNum type="arabicPeriod"/>
            </a:pPr>
            <a:endParaRPr lang="en-GB"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43258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L'économie circulaire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Qu'est-ce que l'économie circulaire et comment s'applique-t-elle au secteur de l'énergie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18764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L'économie circulaire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Dans le contexte du secteur énergétique, l'économie circulaire représente un changement par rapport au modèle « extraire, fabriquer, utiliser </a:t>
            </a:r>
            <a:r>
              <a:rPr lang="en-GB" sz="1200" dirty="0">
                <a:ea typeface="Public Sans"/>
                <a:cs typeface="Public Sans"/>
                <a:sym typeface="Public Sans"/>
              </a:rPr>
              <a:t>et </a:t>
            </a:r>
            <a:r>
              <a:rPr lang="en-GB" sz="1200" noProof="0" dirty="0">
                <a:ea typeface="Public Sans"/>
                <a:cs typeface="Public Sans"/>
                <a:sym typeface="Public Sans"/>
              </a:rPr>
              <a:t>jeter ».  L'économie circulaire met l'accent sur la réduction des déchets et l'optimisation de l'utilisation des ressources.</a:t>
            </a:r>
          </a:p>
          <a:p>
            <a:pPr latinLnBrk="0"/>
            <a:endParaRPr lang="en-GB" sz="1200" dirty="0">
              <a:ea typeface="Public Sans"/>
              <a:cs typeface="Public Sans"/>
              <a:sym typeface="Public Sans"/>
            </a:endParaRPr>
          </a:p>
          <a:p>
            <a:pPr latinLnBrk="0"/>
            <a:r>
              <a:rPr lang="en-GB" sz="1200" dirty="0">
                <a:ea typeface="Public Sans"/>
                <a:cs typeface="Public Sans"/>
                <a:sym typeface="Public Sans"/>
              </a:rPr>
              <a:t>La durée de vie des technologies énergétiques peut être maximisée en minimisant la production de déchets et en récupérant les matériaux précieux. </a:t>
            </a:r>
            <a:r>
              <a:rPr lang="en-GB" sz="1200" dirty="0"/>
              <a:t>La circularité contribue à réduire l'impact environnemental et soutient la transition vers un système énergétique plus durable et plus résilient.  </a:t>
            </a:r>
          </a:p>
          <a:p>
            <a:pPr latinLnBrk="0"/>
            <a:endParaRPr lang="en-GB" sz="1200" dirty="0"/>
          </a:p>
          <a:p>
            <a:pPr latinLnBrk="0"/>
            <a:r>
              <a:rPr lang="en-GB" sz="1200" dirty="0"/>
              <a:t>Les technologies numériques, telles que l'analyse de données, les réseaux intelligents et la blockchain, jouent un rôle crucial dans la mise en œuvre et l'optimisation des stratégies de circularité dans le secteur de l'énergie. </a:t>
            </a: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96745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L'économie circulaire </a:t>
            </a:r>
            <a:endParaRPr lang="en-US" sz="1050" kern="1200" dirty="0">
              <a:solidFill>
                <a:schemeClr val="bg1"/>
              </a:solidFill>
              <a:latin typeface="+mn-lt"/>
              <a:ea typeface="+mn-ea"/>
              <a:cs typeface="+mn-cs"/>
            </a:endParaRPr>
          </a:p>
          <a:p>
            <a:pPr latinLnBrk="0"/>
            <a:r>
              <a:rPr lang="en-GB" sz="1200" noProof="0" dirty="0">
                <a:ea typeface="Public Sans"/>
                <a:cs typeface="Public Sans"/>
                <a:sym typeface="Public Sans"/>
              </a:rPr>
              <a:t>Les principes fondamentaux de l'économie circulaire sont les suivants :</a:t>
            </a:r>
          </a:p>
          <a:p>
            <a:pPr latinLnBrk="0"/>
            <a:endParaRPr lang="en-GB" sz="1200" noProof="0" dirty="0">
              <a:ea typeface="Public Sans"/>
              <a:cs typeface="Public Sans"/>
              <a:sym typeface="Public Sans"/>
            </a:endParaRPr>
          </a:p>
          <a:p>
            <a:pPr latinLnBrk="0"/>
            <a:r>
              <a:rPr lang="en-GB" sz="1200" b="1" noProof="0" dirty="0">
                <a:ea typeface="Public Sans"/>
                <a:cs typeface="Public Sans"/>
                <a:sym typeface="Public Sans"/>
              </a:rPr>
              <a:t>Réduire : </a:t>
            </a:r>
            <a:r>
              <a:rPr lang="en-GB" sz="1200" noProof="0" dirty="0">
                <a:ea typeface="Public Sans"/>
                <a:cs typeface="Public Sans"/>
                <a:sym typeface="Public Sans"/>
              </a:rPr>
              <a:t>minimiser la consommation d'énergie et les déchets grâce à : </a:t>
            </a:r>
          </a:p>
          <a:p>
            <a:pPr latinLnBrk="0"/>
            <a:endParaRPr lang="en-GB" sz="1200" noProof="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a:ea typeface="Public Sans"/>
                <a:cs typeface="Public Sans"/>
                <a:sym typeface="Public Sans"/>
              </a:rPr>
              <a:t>Des mesures d'efficacité </a:t>
            </a:r>
            <a:r>
              <a:rPr lang="en-GB" sz="1200" noProof="0" dirty="0" err="1">
                <a:ea typeface="Public Sans"/>
                <a:cs typeface="Public Sans"/>
                <a:sym typeface="Public Sans"/>
              </a:rPr>
              <a:t>énergétique</a:t>
            </a:r>
            <a:r>
              <a:rPr lang="en-GB" sz="1200" noProof="0" dirty="0">
                <a:ea typeface="Public Sans"/>
                <a:cs typeface="Public Sans"/>
                <a:sym typeface="Public Sans"/>
              </a:rPr>
              <a:t>.</a:t>
            </a:r>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	Encourager la consommation d'énergie pendant les périodes creuses.</a:t>
            </a:r>
          </a:p>
          <a:p>
            <a:pPr marL="342900" indent="-342900" latinLnBrk="0">
              <a:buFont typeface="Arial" panose="020B0604020202020204" pitchFamily="34" charset="0"/>
              <a:buChar char="•"/>
            </a:pPr>
            <a:r>
              <a:rPr lang="en-GB" sz="1200" dirty="0">
                <a:ea typeface="Public Sans"/>
                <a:cs typeface="Public Sans"/>
                <a:sym typeface="Public Sans"/>
              </a:rPr>
              <a:t>	</a:t>
            </a:r>
            <a:r>
              <a:rPr lang="en-GB" sz="1200" noProof="0" dirty="0" err="1">
                <a:ea typeface="Public Sans"/>
                <a:cs typeface="Public Sans"/>
                <a:sym typeface="Public Sans"/>
              </a:rPr>
              <a:t>L'adoption </a:t>
            </a:r>
            <a:r>
              <a:rPr lang="en-GB" sz="1200" noProof="0" dirty="0">
                <a:ea typeface="Public Sans"/>
                <a:cs typeface="Public Sans"/>
                <a:sym typeface="Public Sans"/>
              </a:rPr>
              <a:t>de technologies énergétiques durables.</a:t>
            </a: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Réutiliser : </a:t>
            </a:r>
            <a:r>
              <a:rPr lang="en-GB" sz="1200" dirty="0">
                <a:ea typeface="Public Sans"/>
                <a:cs typeface="Public Sans"/>
                <a:sym typeface="Public Sans"/>
              </a:rPr>
              <a:t>réutiliser ou trouver de nouvelles applications pour les infrastructures et les composants énergétiques. Par exemple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Réutiliser les pales d'éoliennes retirées du service pour construire des passerelles piétonnes.</a:t>
            </a:r>
          </a:p>
          <a:p>
            <a:pPr marL="342900" indent="-342900" latinLnBrk="0">
              <a:buFont typeface="Arial" panose="020B0604020202020204" pitchFamily="34" charset="0"/>
              <a:buChar char="•"/>
            </a:pPr>
            <a:r>
              <a:rPr lang="en-GB" sz="1200" dirty="0">
                <a:ea typeface="Public Sans"/>
                <a:cs typeface="Public Sans"/>
                <a:sym typeface="Public Sans"/>
              </a:rPr>
              <a:t>Utiliser les batteries des véhicules électriques pour le stockage d'énergie à l'échelle du réseau.</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24701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L'économie circulaire </a:t>
            </a:r>
            <a:endParaRPr lang="en-US" sz="1050" kern="1200" dirty="0">
              <a:solidFill>
                <a:schemeClr val="bg1"/>
              </a:solidFill>
              <a:latin typeface="+mn-lt"/>
              <a:ea typeface="+mn-ea"/>
              <a:cs typeface="+mn-cs"/>
            </a:endParaRPr>
          </a:p>
          <a:p>
            <a:pPr latinLnBrk="0"/>
            <a:endParaRPr lang="en-GB" sz="1200" dirty="0">
              <a:ea typeface="Public Sans"/>
              <a:cs typeface="Public Sans"/>
              <a:sym typeface="Public Sans"/>
            </a:endParaRPr>
          </a:p>
          <a:p>
            <a:pPr latinLnBrk="0"/>
            <a:r>
              <a:rPr lang="en-GB" sz="1200" b="1" dirty="0">
                <a:ea typeface="Public Sans"/>
                <a:cs typeface="Public Sans"/>
                <a:sym typeface="Public Sans"/>
              </a:rPr>
              <a:t>Recycler : </a:t>
            </a:r>
            <a:r>
              <a:rPr lang="en-GB" sz="1200" dirty="0">
                <a:ea typeface="Public Sans"/>
                <a:cs typeface="Public Sans"/>
                <a:sym typeface="Public Sans"/>
              </a:rPr>
              <a:t>récupérer les matériaux précieux issus des technologies énergétiques en fin de vie. Par exemple :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Recycler les panneaux solaires.</a:t>
            </a:r>
          </a:p>
          <a:p>
            <a:pPr marL="342900" indent="-342900" latinLnBrk="0">
              <a:buFont typeface="Arial" panose="020B0604020202020204" pitchFamily="34" charset="0"/>
              <a:buChar char="•"/>
            </a:pPr>
            <a:r>
              <a:rPr lang="en-GB" sz="1200" dirty="0">
                <a:ea typeface="Public Sans"/>
                <a:cs typeface="Public Sans"/>
                <a:sym typeface="Public Sans"/>
              </a:rPr>
              <a:t>Récupérer les éléments de terres rares provenant des éoliennes.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97892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Initiatives de l'Union européenne visant à promouvoir la circularité dans le secteur de l'énergie</a:t>
            </a:r>
          </a:p>
          <a:p>
            <a:pPr algn="ctr" latinLnBrk="0"/>
            <a:r>
              <a:rPr lang="en-US" sz="1200" i="1" dirty="0">
                <a:solidFill>
                  <a:schemeClr val="accent2"/>
                </a:solidFill>
              </a:rPr>
              <a:t>Comment l'Union européenne soutient-elle la circularité dans le secteur de l'énergie ?</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393581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pic>
        <p:nvPicPr>
          <p:cNvPr id="6" name="Picture 5">
            <a:extLst>
              <a:ext uri="{FF2B5EF4-FFF2-40B4-BE49-F238E27FC236}">
                <a16:creationId xmlns:a16="http://schemas.microsoft.com/office/drawing/2014/main" id="{37D1B054-9249-2BEB-A275-EE3A1757FD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energy-climate-change-environment/standards-tools-and-labels/products-labelling-rules-and-requirements/ecodesign-sustainable-products-regulation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www.iea.org/policies/15696-european-raw-materials-initiat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vironment.ec.europa.eu/topics/waste-and-recycling/waste-framework-directive_e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s://single-market-economy.ec.europa.eu/sectors/raw-materials/areas-specific-interest/critical-raw-materials_en#critical-raw-materials-a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do.org/sites/default/files/unido-publications/2025-06/Circular%20Economy%20and%20Digitalization.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irculareconomy.europa.eu/platform/sites/default/files/2024-02/SMART-CIRCUIT_Circular-Success-Stories_brochure_fv.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pi.com/2071-1050/15/17/13165"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interreg-central.eu/news/circularity-as-a-driver-of-the-energy-transition-in-public-transport-a-look-into-the-future/" TargetMode="External"/><Relationship Id="rId4" Type="http://schemas.openxmlformats.org/officeDocument/2006/relationships/hyperlink" Target="https://circulareconomy.europa.eu/platform/en/knowledge/lca-circular-design-comparative-study-digital-tools-built-environmen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flickr.com/photos/stevensnodgrass/5548193945/in/photolist-9sgWLi-5jTpcz-2feKdqn-66mxHi-9EC2pg-ig4zE9-5k4yb3-8dxN6p-7waL6b-evzM8E-61Vhgc-oDF5P5-4HcqTh-86DdbS-e4kpMs-7Neuk-dECiWm-2kSZ3Xd-Gz7Aa-2kSS5Zk-8qUzBR-2kSUvDn-2kJawxP-HTGCZg-J8Rd1G-9PymkC-6GjVzx-2kSUY37-5aueeT-ebbTvo-6oPYRA-2kSZ3WB-5pxwNk-cpcUm9-a2hsRH-4a9y5d-2oxEvHN-7NuBgq-LRrGc-2oVpDUj-9BYo5n-wuEyG-rmhfBE-aMJEiB-LaxZC-5GXQh7-4rLiiH-nzXEXQ-7WmKPi-3qjySW" TargetMode="External"/><Relationship Id="rId13" Type="http://schemas.openxmlformats.org/officeDocument/2006/relationships/hyperlink" Target="https://www.flickr.com/photos/26395486@N00/11040990083/" TargetMode="External"/><Relationship Id="rId18" Type="http://schemas.openxmlformats.org/officeDocument/2006/relationships/hyperlink" Target="https://www.flickr.com/photos/153724200@N07/40932460914/in/photolist-25n4yyJ-2odVTUR-26RhsEy-26RhsUG-28egisc-hADJ8X-9uZMt-5jhfU6-2qun34M-Mpb6X1-2qsoChq-JjjPbG-2gVgBDF-4SawTh-2oWwFwY-2gVikgB-2564itF-7S6UX7-2hy98BL-9rCDJp-2hzoRjj-2hxXktV-GN1rT4-2hzjuNi-2g5DqMg-2hy7SMX-riCyxz-rW7fzn-Q9DhTa-rXQSF1-RNKgg5-JjjPhd-2eq7vbd-RQXAm3-2hzp4eS-2cw8mMR-2hRQtUP-26rPCtp-29gMpro-2564iya-MQjyo9-2hxJzsN-qNt2Rp-MTpJLp-2ddsrwi-2hdmx5p-2gUhgNH-2gViDpA-2gViCB8-JjjPw1" TargetMode="External"/><Relationship Id="rId3" Type="http://schemas.openxmlformats.org/officeDocument/2006/relationships/hyperlink" Target="https://creativecommons.org/licenses/by-sa/4.0/deed.en" TargetMode="External"/><Relationship Id="rId21" Type="http://schemas.openxmlformats.org/officeDocument/2006/relationships/hyperlink" Target="https://unsplash.com/photos/person-planting-on-hanged-pots-TyLw3IQALMs" TargetMode="External"/><Relationship Id="rId7" Type="http://schemas.openxmlformats.org/officeDocument/2006/relationships/hyperlink" Target="https://creativecommons.org/licenses/by-nc/2.0/" TargetMode="External"/><Relationship Id="rId12" Type="http://schemas.openxmlformats.org/officeDocument/2006/relationships/hyperlink" Target="https://creativecommons.org/publicdomain/mark/1.0/" TargetMode="External"/><Relationship Id="rId17" Type="http://schemas.openxmlformats.org/officeDocument/2006/relationships/hyperlink" Target="https://www.flickr.com/photos/andyarthur/5837677046/in/photolist-dRst2P-5BWz7p-2nYFwNJ-9TRC1f-2feKdqn-3qqUHB-x15w96-ftpVb7-ftayRp-ftpVco-ftpV8E-ftayTB-ftpVhs-2pyWdn5-5aueeT-58Kvg4-8qUzBR-J8Rd1G-6mcr7C-8dxN6p-rpZcTs-5ayvXG-5auf8a-aPX2FM-5audxB-2oVpDUj-5aueCi-LaxZC-6YDcdz-4H8gnk-9AkH2j-fcbtxu-2iSxdkL-6YDcdx-7SDCtc-Suw685-KXuo4J-2fpbh9a-9sgWLi-3ZT5ED-dSCtsR-2oPqdxC-7J88iY-r1pNjt-8UA5Dg-86DdbS-7ynBCB-2TWLWf-2nYGYB8" TargetMode="External"/><Relationship Id="rId2" Type="http://schemas.openxmlformats.org/officeDocument/2006/relationships/notesSlide" Target="../notesSlides/notesSlide29.xml"/><Relationship Id="rId16" Type="http://schemas.openxmlformats.org/officeDocument/2006/relationships/hyperlink" Target="https://unsplash.com/license" TargetMode="External"/><Relationship Id="rId20"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1" Type="http://schemas.openxmlformats.org/officeDocument/2006/relationships/slideLayout" Target="../slideLayouts/slideLayout2.xml"/><Relationship Id="rId6" Type="http://schemas.openxmlformats.org/officeDocument/2006/relationships/hyperlink" Target="https://www.flickr.com/photos/htb/1370295502/in/photolist-36687w-aJJP4r-7F5r95-rVMDi9-26JaFEY-4HdwZ-25iTEe-aJJQHr-25b7rHv-5BJMTE-azuJ2V-8H3Whu-2iDxPHP-25iTNp-25iTYe-2qaiLPk-KCLx9-2o5ezyg-4JmJDu-2nJ4kaA-GruDe-5kPSPk-9yaV4u-2kqTWPz-2pMTufn-4NVx8Y-2paqXHC-58TUTv-294KMu-2oaxdpD-4NRfBx-5hA7n9-cF2g7o-89FTAU-5Snvty-BphRdo-djwoN4-9SjmJ9-e8Lani-yXdeRb-5cx3oj-6yoGSA-2pw7keQ-91RvWm-5hvLsn-91RvWo-sfKqVM-azLuTY-QH5Ms8-7HgQwz" TargetMode="External"/><Relationship Id="rId11" Type="http://schemas.openxmlformats.org/officeDocument/2006/relationships/hyperlink" Target="https://www.flickr.com/photos/149077469@N03/30993060636/in/photolist-9RUJjr-8D38WR-8VUxZy-9AuxJA-9ErHc8-9jP27f-9hEJ6T-pra3h4-PdKx9q-8FPmHq-efSZMd-8KgGy4-9FD3oe-9g3r4Q-b9KAfB-mMzpcZ-9hHDGS-efMf16-dvgx7A-9FbkkW-8DZUDu-9Fby4L-mMzupH-9z6fSz-YK121N-9MJamz-9jP2Sb-9hEJNV-8JaB4B-a8fJwH-8WKBsr-mMzsmp-rpCN49-9RXEdA-9HvjEN-9xCD8i-7vzoVt-mMB4UC-mMB2Dq-6D43GH-9t43hg-mMB6k3-efMf4R-2mHg3uB-9hHQyL-9hHMKo-2nZHx3e-bEJGQ6-9jP42s-8PHBDs" TargetMode="External"/><Relationship Id="rId5" Type="http://schemas.openxmlformats.org/officeDocument/2006/relationships/hyperlink" Target="https://creativecommons.org/licenses/by-sa/2.0/" TargetMode="External"/><Relationship Id="rId15" Type="http://schemas.openxmlformats.org/officeDocument/2006/relationships/hyperlink" Target="https://unsplash.com/photos/a-tall-building-with-many-windows-with-bosco-verticale-in-the-background-dTQqLjGEj18" TargetMode="External"/><Relationship Id="rId10" Type="http://schemas.openxmlformats.org/officeDocument/2006/relationships/hyperlink" Target="https://www.flickr.com/photos/foilman/53171472824/in/photolist-2p1zGps-5cx3oj-2pw7keQ-5q6U5x-5hvLsn-91RvWo-sfKqVM-QH5Ms8-7HgQwz-91RvWh-puYkz-ghcNtr-2mYJbKw-5hA7s3-5hvL9H-pik8S-a9QCDx-2kZyF5o-2j5mkGM-2hDrzK3-EMm4vU-a9Qzqa-2n2w6N1-tE4bTd-FqhsCT-eNHnF4-ejnWM9-4QNXMH-dskWLS-oSFgzy-2nJy6ee-2cuMHhF-23CgCY-dhtRdC-mLwoPC-2oMJddX-kv9nn-2oBTcnS-pdwE34-moYKPc-6xqMJx-6xyACY-noC7YK-bcDtFH-5onBwK-bcDuhe-5NYeUj-bcDtYx-5MuTz3-KGPsiW" TargetMode="External"/><Relationship Id="rId19" Type="http://schemas.openxmlformats.org/officeDocument/2006/relationships/hyperlink" Target="https://creativecommons.org/publicdomain/zero/1.0/" TargetMode="External"/><Relationship Id="rId4" Type="http://schemas.openxmlformats.org/officeDocument/2006/relationships/hyperlink" Target="https://www.flickr.com/photos/ondasderuido/7475229188/in/photolist-coyvcS-Rrtqm2-QdBjXt-5bj8NF-zbJg87-cYgCmJ-D6N11u-TGPZz5-yP3Ru-36687w-aJJP4r-7F5r95-rVMDi9-26JaFEY-4HdwZ-25iTEe-aJJQHr-25b7rHv-5BJMTE-azuJ2V-8H3Whu-2iDxPHP-25iTNp-25iTYe-2qaiLPk-KCLx9-2o5ezyg-4JmJDu-2nJ4kaA-GruDe-5kPSPk-9yaV4u-2kqTWPz-2pMTufn-4NVx8Y-2paqXHC-58TUTv-294KMu-2oaxdpD-4NRfBx-5hA7n9-cF2g7o-89FTAU-5Snvty-BphRdo-djwoN4-9SjmJ9-e8Lani-yXdeRb-5cx3oj" TargetMode="External"/><Relationship Id="rId9" Type="http://schemas.openxmlformats.org/officeDocument/2006/relationships/hyperlink" Target="https://creativecommons.org/licenses/by/2.0/" TargetMode="External"/><Relationship Id="rId14" Type="http://schemas.openxmlformats.org/officeDocument/2006/relationships/hyperlink" Target="https://creativecommons.org/licenses/by-nc-nd/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circulareconomy.europa.eu/platform/en/knowledge/circularity-strategies-and-sustainable-resource-management-safeguard-clean-energy-transi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circulareconomy.europa.eu/platform/sites/default/files/2023-06/Circular-energy-transition.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36F-74B8-BC2B-21AC-F2FCB28C8A1D}"/>
              </a:ext>
            </a:extLst>
          </p:cNvPr>
          <p:cNvSpPr>
            <a:spLocks noGrp="1"/>
          </p:cNvSpPr>
          <p:nvPr>
            <p:ph type="title" idx="4294967295"/>
          </p:nvPr>
        </p:nvSpPr>
        <p:spPr>
          <a:xfrm>
            <a:off x="324441" y="2281513"/>
            <a:ext cx="7255454" cy="4069080"/>
          </a:xfrm>
          <a:prstGeom prst="rect">
            <a:avLst/>
          </a:prstGeom>
        </p:spPr>
        <p:txBody>
          <a:bodyPr/>
          <a:lstStyle/>
          <a:p>
            <a:pPr latinLnBrk="0"/>
            <a:r>
              <a:rPr lang="fr-FR" sz="5400" dirty="0"/>
              <a:t>Circularité et la transition énergétique numérique</a:t>
            </a:r>
            <a:endParaRPr lang="en-GB" sz="5400" dirty="0">
              <a:effectLst/>
            </a:endParaRPr>
          </a:p>
        </p:txBody>
      </p:sp>
      <p:pic>
        <p:nvPicPr>
          <p:cNvPr id="3" name="Picture 2" descr="EVERY1 logo.">
            <a:extLst>
              <a:ext uri="{FF2B5EF4-FFF2-40B4-BE49-F238E27FC236}">
                <a16:creationId xmlns:a16="http://schemas.microsoft.com/office/drawing/2014/main" id="{59EE2B6D-35E4-4C91-CC80-BAA946F2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descr="A circular mirror reflecting the silhouette of a tree.">
            <a:extLst>
              <a:ext uri="{FF2B5EF4-FFF2-40B4-BE49-F238E27FC236}">
                <a16:creationId xmlns:a16="http://schemas.microsoft.com/office/drawing/2014/main" id="{B709A27C-2D44-C83A-FD7D-D74368945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787" y="2040882"/>
            <a:ext cx="4510213" cy="2996070"/>
          </a:xfrm>
          <a:prstGeom prst="rect">
            <a:avLst/>
          </a:prstGeom>
        </p:spPr>
      </p:pic>
    </p:spTree>
    <p:extLst>
      <p:ext uri="{BB962C8B-B14F-4D97-AF65-F5344CB8AC3E}">
        <p14:creationId xmlns:p14="http://schemas.microsoft.com/office/powerpoint/2010/main" val="218281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3682652" y="2182039"/>
            <a:ext cx="8131865" cy="4401205"/>
          </a:xfrm>
          <a:prstGeom prst="rect">
            <a:avLst/>
          </a:prstGeom>
          <a:noFill/>
        </p:spPr>
        <p:txBody>
          <a:bodyPr wrap="square" rtlCol="0">
            <a:spAutoFit/>
          </a:bodyPr>
          <a:lstStyle/>
          <a:p>
            <a:pPr lvl="0" latinLnBrk="0">
              <a:buClr>
                <a:srgbClr val="000000"/>
              </a:buClr>
            </a:pPr>
            <a:r>
              <a:rPr lang="en-GB" sz="2000" b="1" noProof="0" dirty="0">
                <a:ea typeface="Public Sans"/>
                <a:cs typeface="Public Sans"/>
                <a:sym typeface="Public Sans"/>
              </a:rPr>
              <a:t>Conception circulaire </a:t>
            </a:r>
            <a:r>
              <a:rPr lang="en-GB" sz="2000" noProof="0" dirty="0">
                <a:ea typeface="Public Sans"/>
                <a:cs typeface="Public Sans"/>
                <a:sym typeface="Public Sans"/>
              </a:rPr>
              <a:t>: concevoir des technologies énergétiques en mettant l'accent sur la durabilité, la réparabilité et la recyclabilité.</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3"/>
              </a:rPr>
              <a:t>La directive européenne sur l'écoconception </a:t>
            </a:r>
            <a:r>
              <a:rPr lang="en-GB" sz="2000" noProof="0" dirty="0">
                <a:ea typeface="Public Sans"/>
                <a:cs typeface="Public Sans"/>
                <a:sym typeface="Public Sans"/>
              </a:rPr>
              <a:t>fixe des normes minimales d'efficacité énergétique pour les produits liés à l'énergie et encourage la conception de produits durables et réparables.</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b="1" noProof="0" dirty="0">
                <a:ea typeface="Public Sans"/>
                <a:cs typeface="Public Sans"/>
                <a:sym typeface="Public Sans"/>
              </a:rPr>
              <a:t>Efficacité des matériaux </a:t>
            </a:r>
            <a:r>
              <a:rPr lang="en-GB" sz="2000" noProof="0" dirty="0">
                <a:ea typeface="Public Sans"/>
                <a:cs typeface="Public Sans"/>
                <a:sym typeface="Public Sans"/>
              </a:rPr>
              <a:t>: réduire la quantité de matériaux utilisés dans les technologies et les infrastructures énergétiques.</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4"/>
              </a:rPr>
              <a:t>L'initiative de l'UE sur les matières premières </a:t>
            </a:r>
            <a:r>
              <a:rPr lang="en-GB" sz="2000" noProof="0" dirty="0">
                <a:ea typeface="Public Sans"/>
                <a:cs typeface="Public Sans"/>
                <a:sym typeface="Public Sans"/>
              </a:rPr>
              <a:t>vise à garantir l'accès aux matières premières essentielles, notamment celles utilisées dans les technologies liées aux énergies renouvelables, et à promouvoir leur utilisation efficace.</a:t>
            </a:r>
            <a:endParaRPr lang="en-GB" sz="2000" noProof="0" dirty="0">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A11C0E16-9631-44D5-06E1-B08BD5C8AD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1099B5E6-89CE-0B23-B7C5-514CAFF0C26B}"/>
              </a:ext>
            </a:extLst>
          </p:cNvPr>
          <p:cNvSpPr>
            <a:spLocks noGrp="1"/>
          </p:cNvSpPr>
          <p:nvPr>
            <p:ph type="title" idx="4294967295"/>
          </p:nvPr>
        </p:nvSpPr>
        <p:spPr>
          <a:xfrm>
            <a:off x="621030" y="593725"/>
            <a:ext cx="1098042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Initiatives de l'Union européenne visant à promouvoir la circularité dans le secteur de l'énergie : conception axée sur la circularité et l'efficacité des matériaux</a:t>
            </a:r>
            <a:endParaRPr lang="en-GB" dirty="0">
              <a:effectLst/>
            </a:endParaRPr>
          </a:p>
          <a:p>
            <a:endParaRPr lang="en-GB" dirty="0"/>
          </a:p>
        </p:txBody>
      </p:sp>
    </p:spTree>
    <p:extLst>
      <p:ext uri="{BB962C8B-B14F-4D97-AF65-F5344CB8AC3E}">
        <p14:creationId xmlns:p14="http://schemas.microsoft.com/office/powerpoint/2010/main" val="42143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DF767-AB8C-4235-504F-39D40423E9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0C52C0-5A7C-CDC7-4686-D3B4F7A5FCE8}"/>
              </a:ext>
            </a:extLst>
          </p:cNvPr>
          <p:cNvSpPr txBox="1"/>
          <p:nvPr/>
        </p:nvSpPr>
        <p:spPr>
          <a:xfrm>
            <a:off x="3620022" y="2155729"/>
            <a:ext cx="8194495" cy="4708981"/>
          </a:xfrm>
          <a:prstGeom prst="rect">
            <a:avLst/>
          </a:prstGeom>
          <a:noFill/>
        </p:spPr>
        <p:txBody>
          <a:bodyPr wrap="square" rtlCol="0">
            <a:spAutoFit/>
          </a:bodyPr>
          <a:lstStyle/>
          <a:p>
            <a:pPr lvl="0" latinLnBrk="0">
              <a:buClr>
                <a:srgbClr val="000000"/>
              </a:buClr>
            </a:pPr>
            <a:r>
              <a:rPr lang="en-GB" sz="2000" b="1" noProof="0" dirty="0">
                <a:ea typeface="Public Sans"/>
                <a:cs typeface="Public Sans"/>
                <a:sym typeface="Public Sans"/>
              </a:rPr>
              <a:t>Réduction des déchets : </a:t>
            </a:r>
            <a:r>
              <a:rPr lang="en-GB" sz="2000" noProof="0" dirty="0">
                <a:ea typeface="Public Sans"/>
                <a:cs typeface="Public Sans"/>
                <a:sym typeface="Public Sans"/>
              </a:rPr>
              <a:t>minimiser la production de déchets lors de la fabrication, de l'exploitation et de la gestion en fin de vie des technologies énergétiques.</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u="sng" noProof="0" dirty="0">
                <a:solidFill>
                  <a:schemeClr val="hlink"/>
                </a:solidFill>
                <a:ea typeface="Public Sans"/>
                <a:cs typeface="Public Sans"/>
                <a:sym typeface="Public Sans"/>
                <a:hlinkClick r:id="rId3"/>
              </a:rPr>
              <a:t>La directive-cadre européenne sur les déchets </a:t>
            </a:r>
            <a:r>
              <a:rPr lang="en-GB" sz="2000" noProof="0" dirty="0">
                <a:ea typeface="Public Sans"/>
                <a:cs typeface="Public Sans"/>
                <a:sym typeface="Public Sans"/>
              </a:rPr>
              <a:t>fixe des objectifs en matière de réduction et de recyclage des déchets, y compris les déchets provenant des équipements électriques et électroniques (DEEE) et des piles.  </a:t>
            </a:r>
          </a:p>
          <a:p>
            <a:pPr lvl="0" latinLnBrk="0">
              <a:buClr>
                <a:srgbClr val="000000"/>
              </a:buClr>
            </a:pPr>
            <a:endParaRPr lang="en-GB" sz="2000" noProof="0" dirty="0">
              <a:ea typeface="Public Sans"/>
              <a:cs typeface="Public Sans"/>
              <a:sym typeface="Public Sans"/>
            </a:endParaRPr>
          </a:p>
          <a:p>
            <a:pPr lvl="0" latinLnBrk="0">
              <a:buClr>
                <a:srgbClr val="000000"/>
              </a:buClr>
            </a:pPr>
            <a:r>
              <a:rPr lang="en-GB" sz="2000" b="1" noProof="0" dirty="0">
                <a:ea typeface="Public Sans"/>
                <a:cs typeface="Public Sans"/>
                <a:sym typeface="Public Sans"/>
              </a:rPr>
              <a:t>Récupération des ressources : </a:t>
            </a:r>
            <a:r>
              <a:rPr lang="en-GB" sz="2000" noProof="0" dirty="0">
                <a:ea typeface="Public Sans"/>
                <a:cs typeface="Public Sans"/>
                <a:sym typeface="Public Sans"/>
              </a:rPr>
              <a:t>récupérer les matériaux valorisables issus des technologies énergétiques en fin de vie grâce au recyclage et à la réutilisation.</a:t>
            </a:r>
          </a:p>
          <a:p>
            <a:pPr lvl="0" latinLnBrk="0">
              <a:buClr>
                <a:srgbClr val="000000"/>
              </a:buClr>
            </a:pPr>
            <a:endParaRPr lang="en-GB" sz="2000" noProof="0" dirty="0">
              <a:ea typeface="Public Sans"/>
              <a:cs typeface="Public Sans"/>
              <a:sym typeface="Public Sans"/>
            </a:endParaRPr>
          </a:p>
          <a:p>
            <a:pPr lvl="0" latinLnBrk="0"/>
            <a:r>
              <a:rPr lang="en-GB" sz="2000" u="sng" noProof="0" dirty="0">
                <a:solidFill>
                  <a:schemeClr val="hlink"/>
                </a:solidFill>
                <a:ea typeface="Public Sans"/>
                <a:cs typeface="Public Sans"/>
                <a:sym typeface="Public Sans"/>
                <a:hlinkClick r:id="rId4"/>
              </a:rPr>
              <a:t>La loi européenne</a:t>
            </a:r>
            <a:r>
              <a:rPr lang="en-GB" sz="2000" noProof="0" dirty="0">
                <a:ea typeface="Public Sans"/>
                <a:cs typeface="Public Sans"/>
                <a:sym typeface="Public Sans"/>
              </a:rPr>
              <a:t> sur </a:t>
            </a:r>
            <a:r>
              <a:rPr lang="en-GB" sz="2000" u="sng" noProof="0" dirty="0">
                <a:solidFill>
                  <a:schemeClr val="hlink"/>
                </a:solidFill>
                <a:ea typeface="Public Sans"/>
                <a:cs typeface="Public Sans"/>
                <a:sym typeface="Public Sans"/>
                <a:hlinkClick r:id="rId4"/>
              </a:rPr>
              <a:t>les matières premières critiques </a:t>
            </a:r>
            <a:r>
              <a:rPr lang="en-GB" sz="2000" noProof="0" dirty="0">
                <a:ea typeface="Public Sans"/>
                <a:cs typeface="Public Sans"/>
                <a:sym typeface="Public Sans"/>
              </a:rPr>
              <a:t>vise à garantir l'approvisionnement en matières premières critiques et à promouvoir leur récupération et leur recyclage.</a:t>
            </a:r>
            <a:endParaRPr lang="en-GB" sz="2000" noProof="0" dirty="0">
              <a:solidFill>
                <a:srgbClr val="2B2C30"/>
              </a:solidFill>
              <a:ea typeface="Public Sans"/>
              <a:cs typeface="Public Sans"/>
              <a:sym typeface="Public Sans"/>
            </a:endParaRPr>
          </a:p>
        </p:txBody>
      </p:sp>
      <p:pic>
        <p:nvPicPr>
          <p:cNvPr id="3" name="Picture 2">
            <a:extLst>
              <a:ext uri="{FF2B5EF4-FFF2-40B4-BE49-F238E27FC236}">
                <a16:creationId xmlns:a16="http://schemas.microsoft.com/office/drawing/2014/main" id="{502AEDF3-720B-BE5D-D5E4-4B7C241B6C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71" y="3078272"/>
            <a:ext cx="3189230" cy="2298930"/>
          </a:xfrm>
          <a:prstGeom prst="rect">
            <a:avLst/>
          </a:prstGeom>
        </p:spPr>
      </p:pic>
      <p:sp>
        <p:nvSpPr>
          <p:cNvPr id="5" name="Title 4">
            <a:extLst>
              <a:ext uri="{FF2B5EF4-FFF2-40B4-BE49-F238E27FC236}">
                <a16:creationId xmlns:a16="http://schemas.microsoft.com/office/drawing/2014/main" id="{C5929DDF-933C-A592-312E-5B6E95BE614C}"/>
              </a:ext>
            </a:extLst>
          </p:cNvPr>
          <p:cNvSpPr>
            <a:spLocks noGrp="1"/>
          </p:cNvSpPr>
          <p:nvPr>
            <p:ph type="title" idx="4294967295"/>
          </p:nvPr>
        </p:nvSpPr>
        <p:spPr>
          <a:xfrm>
            <a:off x="575310" y="685165"/>
            <a:ext cx="1086612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Initiatives de l'Union européenne visant à promouvoir la circularité dans le secteur de l'énergie : </a:t>
            </a:r>
            <a:r>
              <a:rPr lang="en-US" sz="2800" b="1" kern="1200" baseline="0" dirty="0">
                <a:solidFill>
                  <a:srgbClr val="FFFFFF"/>
                </a:solidFill>
                <a:effectLst/>
                <a:latin typeface="Calibri" panose="020F0502020204030204" pitchFamily="34" charset="0"/>
                <a:ea typeface="Public Sans"/>
                <a:cs typeface="Public Sans"/>
              </a:rPr>
              <a:t>réduction </a:t>
            </a:r>
            <a:r>
              <a:rPr lang="en-US" sz="2800" b="1" kern="1200" dirty="0">
                <a:solidFill>
                  <a:srgbClr val="FFFFFF"/>
                </a:solidFill>
                <a:effectLst/>
                <a:latin typeface="Calibri" panose="020F0502020204030204" pitchFamily="34" charset="0"/>
                <a:ea typeface="Public Sans"/>
                <a:cs typeface="Public Sans"/>
              </a:rPr>
              <a:t>des déchets </a:t>
            </a:r>
            <a:r>
              <a:rPr lang="en-US" sz="2800" b="1" kern="1200" baseline="0" dirty="0">
                <a:solidFill>
                  <a:srgbClr val="FFFFFF"/>
                </a:solidFill>
                <a:effectLst/>
                <a:latin typeface="Calibri" panose="020F0502020204030204" pitchFamily="34" charset="0"/>
                <a:ea typeface="Public Sans"/>
                <a:cs typeface="Public Sans"/>
              </a:rPr>
              <a:t>et récupération des ressources</a:t>
            </a:r>
            <a:endParaRPr lang="en-GB" dirty="0">
              <a:effectLst/>
            </a:endParaRPr>
          </a:p>
          <a:p>
            <a:endParaRPr lang="en-GB" dirty="0"/>
          </a:p>
        </p:txBody>
      </p:sp>
    </p:spTree>
    <p:extLst>
      <p:ext uri="{BB962C8B-B14F-4D97-AF65-F5344CB8AC3E}">
        <p14:creationId xmlns:p14="http://schemas.microsoft.com/office/powerpoint/2010/main" val="32536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00715-BE5C-83B2-F029-DCC5FBD09A4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La transition énergétique numérique </a:t>
            </a:r>
            <a:endParaRPr lang="en-GB" dirty="0">
              <a:effectLst/>
            </a:endParaRPr>
          </a:p>
          <a:p>
            <a:endParaRPr lang="en-GB" dirty="0"/>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131507"/>
            <a:ext cx="10421655" cy="2123658"/>
          </a:xfrm>
          <a:prstGeom prst="rect">
            <a:avLst/>
          </a:prstGeom>
          <a:noFill/>
        </p:spPr>
        <p:txBody>
          <a:bodyPr wrap="square" rtlCol="0">
            <a:spAutoFit/>
          </a:bodyPr>
          <a:lstStyle/>
          <a:p>
            <a:pPr algn="ctr" latinLnBrk="0"/>
            <a:r>
              <a:rPr lang="en-GB" sz="4400" i="1" noProof="0" dirty="0">
                <a:solidFill>
                  <a:schemeClr val="accent5"/>
                </a:solidFill>
              </a:rPr>
              <a:t>Comment la numérisation transforme-t-elle le secteur de l'énergie ?</a:t>
            </a:r>
          </a:p>
          <a:p>
            <a:pPr algn="ctr" latinLnBrk="0"/>
            <a:endParaRPr lang="en-GB" sz="4400" i="1" noProof="0" dirty="0">
              <a:solidFill>
                <a:schemeClr val="accent5"/>
              </a:solidFill>
            </a:endParaRPr>
          </a:p>
        </p:txBody>
      </p:sp>
    </p:spTree>
    <p:extLst>
      <p:ext uri="{BB962C8B-B14F-4D97-AF65-F5344CB8AC3E}">
        <p14:creationId xmlns:p14="http://schemas.microsoft.com/office/powerpoint/2010/main" val="38088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3460289" y="2473042"/>
            <a:ext cx="8517698" cy="3416320"/>
          </a:xfrm>
          <a:prstGeom prst="rect">
            <a:avLst/>
          </a:prstGeom>
          <a:noFill/>
        </p:spPr>
        <p:txBody>
          <a:bodyPr wrap="square" lIns="91440" tIns="45720" rIns="91440" bIns="45720" rtlCol="0" anchor="t">
            <a:spAutoFit/>
          </a:bodyPr>
          <a:lstStyle/>
          <a:p>
            <a:pPr latinLnBrk="0"/>
            <a:r>
              <a:rPr lang="en-GB" dirty="0">
                <a:ea typeface="+mn-lt"/>
                <a:cs typeface="+mn-lt"/>
                <a:sym typeface="Public Sans"/>
              </a:rPr>
              <a:t>La numérisation transforme profondément le secteur de l'énergie en : </a:t>
            </a:r>
          </a:p>
          <a:p>
            <a:pPr marL="342900" indent="-342900" latinLnBrk="0">
              <a:buFont typeface="Arial" panose="020B0604020202020204" pitchFamily="34" charset="0"/>
              <a:buChar char="•"/>
            </a:pPr>
            <a:r>
              <a:rPr lang="en-GB" dirty="0">
                <a:ea typeface="+mn-lt"/>
                <a:cs typeface="+mn-lt"/>
                <a:sym typeface="Public Sans"/>
              </a:rPr>
              <a:t>Permettant le développement de réseaux intelligents pour optimiser les flux énergétiques.</a:t>
            </a:r>
          </a:p>
          <a:p>
            <a:pPr marL="342900" indent="-342900" latinLnBrk="0">
              <a:buFont typeface="Arial" panose="020B0604020202020204" pitchFamily="34" charset="0"/>
              <a:buChar char="•"/>
            </a:pPr>
            <a:r>
              <a:rPr lang="en-GB" dirty="0">
                <a:ea typeface="+mn-lt"/>
                <a:cs typeface="+mn-lt"/>
                <a:sym typeface="Public Sans"/>
              </a:rPr>
              <a:t>Intégrant les sources d'énergie renouvelables.</a:t>
            </a:r>
          </a:p>
          <a:p>
            <a:pPr marL="342900" indent="-342900" latinLnBrk="0">
              <a:buFont typeface="Arial" panose="020B0604020202020204" pitchFamily="34" charset="0"/>
              <a:buChar char="•"/>
            </a:pPr>
            <a:r>
              <a:rPr lang="en-GB" dirty="0">
                <a:ea typeface="+mn-lt"/>
                <a:cs typeface="+mn-lt"/>
                <a:sym typeface="Public Sans"/>
              </a:rPr>
              <a:t>Améliorant la stabilité du réseau.</a:t>
            </a:r>
          </a:p>
          <a:p>
            <a:pPr latinLnBrk="0"/>
            <a:endParaRPr lang="en-GB" dirty="0">
              <a:ea typeface="+mn-lt"/>
              <a:cs typeface="+mn-lt"/>
              <a:sym typeface="Public Sans"/>
            </a:endParaRPr>
          </a:p>
          <a:p>
            <a:pPr latinLnBrk="0"/>
            <a:r>
              <a:rPr lang="en-GB" dirty="0">
                <a:ea typeface="+mn-lt"/>
                <a:cs typeface="+mn-lt"/>
                <a:sym typeface="Public Sans"/>
              </a:rPr>
              <a:t>L'analyse des données et l'apprentissage automatique jouent un rôle crucial dans l'amélioration de l'efficacité énergétique en : </a:t>
            </a:r>
          </a:p>
          <a:p>
            <a:pPr marL="342900" indent="-342900" latinLnBrk="0">
              <a:buFont typeface="Arial" panose="020B0604020202020204" pitchFamily="34" charset="0"/>
              <a:buChar char="•"/>
            </a:pPr>
            <a:r>
              <a:rPr lang="en-GB" dirty="0">
                <a:ea typeface="+mn-lt"/>
                <a:cs typeface="+mn-lt"/>
                <a:sym typeface="Public Sans"/>
              </a:rPr>
              <a:t>Identifiant le gaspillage.</a:t>
            </a:r>
          </a:p>
          <a:p>
            <a:pPr marL="342900" indent="-342900" latinLnBrk="0">
              <a:buFont typeface="Arial" panose="020B0604020202020204" pitchFamily="34" charset="0"/>
              <a:buChar char="•"/>
            </a:pPr>
            <a:r>
              <a:rPr lang="en-GB" dirty="0">
                <a:ea typeface="+mn-lt"/>
                <a:cs typeface="+mn-lt"/>
                <a:sym typeface="Public Sans"/>
              </a:rPr>
              <a:t>Optimisant la consommation.</a:t>
            </a:r>
          </a:p>
          <a:p>
            <a:pPr marL="342900" indent="-342900" latinLnBrk="0">
              <a:buFont typeface="Arial" panose="020B0604020202020204" pitchFamily="34" charset="0"/>
              <a:buChar char="•"/>
            </a:pPr>
            <a:r>
              <a:rPr lang="en-GB" dirty="0">
                <a:ea typeface="+mn-lt"/>
                <a:cs typeface="+mn-lt"/>
                <a:sym typeface="Public Sans"/>
              </a:rPr>
              <a:t>Prévoyant la demande.</a:t>
            </a:r>
          </a:p>
          <a:p>
            <a:pPr marL="342900" indent="-342900" latinLnBrk="0">
              <a:buFont typeface="Arial" panose="020B0604020202020204" pitchFamily="34" charset="0"/>
              <a:buChar char="•"/>
            </a:pPr>
            <a:r>
              <a:rPr lang="en-GB" dirty="0">
                <a:ea typeface="+mn-lt"/>
                <a:cs typeface="+mn-lt"/>
                <a:sym typeface="Public Sans"/>
              </a:rPr>
              <a:t>Prévoyant les pannes d'équipement afin d'améliorer les calendriers de maintenance.</a:t>
            </a:r>
            <a:endParaRPr lang="en-GB" dirty="0">
              <a:ea typeface="Calibri"/>
              <a:cs typeface="Calibri"/>
            </a:endParaRPr>
          </a:p>
        </p:txBody>
      </p:sp>
      <p:pic>
        <p:nvPicPr>
          <p:cNvPr id="5" name="Picture 4">
            <a:extLst>
              <a:ext uri="{FF2B5EF4-FFF2-40B4-BE49-F238E27FC236}">
                <a16:creationId xmlns:a16="http://schemas.microsoft.com/office/drawing/2014/main" id="{40D5985F-DCDC-EB0D-D8C1-BFF2129427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2304788"/>
            <a:ext cx="2746952" cy="1940035"/>
          </a:xfrm>
          <a:prstGeom prst="rect">
            <a:avLst/>
          </a:prstGeom>
        </p:spPr>
      </p:pic>
      <p:pic>
        <p:nvPicPr>
          <p:cNvPr id="3" name="Picture 2">
            <a:extLst>
              <a:ext uri="{FF2B5EF4-FFF2-40B4-BE49-F238E27FC236}">
                <a16:creationId xmlns:a16="http://schemas.microsoft.com/office/drawing/2014/main" id="{5FC94749-2180-DC0E-4625-85C5A078F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0" y="4439727"/>
            <a:ext cx="2746952" cy="1940035"/>
          </a:xfrm>
          <a:prstGeom prst="rect">
            <a:avLst/>
          </a:prstGeom>
        </p:spPr>
      </p:pic>
      <p:sp>
        <p:nvSpPr>
          <p:cNvPr id="6" name="Title 5">
            <a:extLst>
              <a:ext uri="{FF2B5EF4-FFF2-40B4-BE49-F238E27FC236}">
                <a16:creationId xmlns:a16="http://schemas.microsoft.com/office/drawing/2014/main" id="{95BF94EC-4F6A-3196-D03D-D7C025FE001A}"/>
              </a:ext>
            </a:extLst>
          </p:cNvPr>
          <p:cNvSpPr>
            <a:spLocks noGrp="1"/>
          </p:cNvSpPr>
          <p:nvPr>
            <p:ph type="title" idx="4294967295"/>
          </p:nvPr>
        </p:nvSpPr>
        <p:spPr>
          <a:xfrm>
            <a:off x="495300" y="76452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3. La transition énergétique numérique : </a:t>
            </a:r>
            <a:r>
              <a:rPr lang="en-US" sz="2800" b="1" kern="1200" baseline="0" dirty="0" err="1">
                <a:solidFill>
                  <a:srgbClr val="FFFFFF"/>
                </a:solidFill>
                <a:effectLst/>
                <a:latin typeface="Calibri" panose="020F0502020204030204" pitchFamily="34" charset="0"/>
                <a:ea typeface="Public Sans"/>
                <a:cs typeface="Public Sans"/>
              </a:rPr>
              <a:t>numérisation </a:t>
            </a:r>
            <a:r>
              <a:rPr lang="en-US" sz="2800" b="1" kern="1200" baseline="0" dirty="0">
                <a:solidFill>
                  <a:srgbClr val="FFFFFF"/>
                </a:solidFill>
                <a:effectLst/>
                <a:latin typeface="Calibri" panose="020F0502020204030204" pitchFamily="34" charset="0"/>
                <a:ea typeface="Public Sans"/>
                <a:cs typeface="Public Sans"/>
              </a:rPr>
              <a:t>et analyse des données</a:t>
            </a:r>
            <a:endParaRPr lang="en-GB" dirty="0">
              <a:effectLst/>
            </a:endParaRPr>
          </a:p>
          <a:p>
            <a:endParaRPr lang="en-GB" dirty="0"/>
          </a:p>
        </p:txBody>
      </p:sp>
    </p:spTree>
    <p:extLst>
      <p:ext uri="{BB962C8B-B14F-4D97-AF65-F5344CB8AC3E}">
        <p14:creationId xmlns:p14="http://schemas.microsoft.com/office/powerpoint/2010/main" val="40926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85410-36F1-DC78-29D1-7D7BF934A630}"/>
              </a:ext>
            </a:extLst>
          </p:cNvPr>
          <p:cNvSpPr>
            <a:spLocks noGrp="1"/>
          </p:cNvSpPr>
          <p:nvPr>
            <p:ph type="title" idx="4294967295"/>
          </p:nvPr>
        </p:nvSpPr>
        <p:spPr>
          <a:xfrm>
            <a:off x="449580" y="788035"/>
            <a:ext cx="10515600" cy="1325563"/>
          </a:xfrm>
          <a:prstGeom prst="rect">
            <a:avLst/>
          </a:prstGeom>
        </p:spPr>
        <p:txBody>
          <a:bodyPr/>
          <a:lstStyle/>
          <a:p>
            <a:pPr rtl="0" eaLnBrk="1" latinLnBrk="0" hangingPunct="1"/>
            <a:r>
              <a:rPr lang="en-US" sz="2800" b="1" kern="1200" dirty="0">
                <a:solidFill>
                  <a:srgbClr val="FFFFFF"/>
                </a:solidFill>
                <a:effectLst/>
                <a:latin typeface="Public Sans"/>
                <a:ea typeface="Public Sans"/>
                <a:cs typeface="Public Sans"/>
              </a:rPr>
              <a:t>4. Synergies </a:t>
            </a:r>
            <a:endParaRPr lang="en-GB" dirty="0">
              <a:effectLst/>
            </a:endParaRPr>
          </a:p>
          <a:p>
            <a:endParaRPr lang="en-GB" dirty="0"/>
          </a:p>
        </p:txBody>
      </p:sp>
      <p:sp>
        <p:nvSpPr>
          <p:cNvPr id="4" name="TextBox 3">
            <a:extLst>
              <a:ext uri="{FF2B5EF4-FFF2-40B4-BE49-F238E27FC236}">
                <a16:creationId xmlns:a16="http://schemas.microsoft.com/office/drawing/2014/main" id="{03AC321A-ECC1-6F77-28D3-B93794C698A1}"/>
              </a:ext>
            </a:extLst>
          </p:cNvPr>
          <p:cNvSpPr txBox="1"/>
          <p:nvPr/>
        </p:nvSpPr>
        <p:spPr>
          <a:xfrm>
            <a:off x="726511" y="3181611"/>
            <a:ext cx="10910168" cy="1569660"/>
          </a:xfrm>
          <a:prstGeom prst="rect">
            <a:avLst/>
          </a:prstGeom>
          <a:noFill/>
        </p:spPr>
        <p:txBody>
          <a:bodyPr wrap="square" rtlCol="0">
            <a:spAutoFit/>
          </a:bodyPr>
          <a:lstStyle/>
          <a:p>
            <a:pPr algn="ctr" latinLnBrk="0"/>
            <a:r>
              <a:rPr lang="en-GB" sz="4800" i="1" noProof="0" dirty="0">
                <a:solidFill>
                  <a:schemeClr val="accent2"/>
                </a:solidFill>
              </a:rPr>
              <a:t>Comment la circularité et la numérisation peuvent-elles fonctionner ensemble pour garantir un avenir durable ?</a:t>
            </a:r>
            <a:endParaRPr lang="en-GB" sz="4000" i="1" noProof="0" dirty="0">
              <a:solidFill>
                <a:schemeClr val="accent2"/>
              </a:solidFill>
            </a:endParaRPr>
          </a:p>
        </p:txBody>
      </p:sp>
    </p:spTree>
    <p:extLst>
      <p:ext uri="{BB962C8B-B14F-4D97-AF65-F5344CB8AC3E}">
        <p14:creationId xmlns:p14="http://schemas.microsoft.com/office/powerpoint/2010/main" val="336125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655518" y="2091846"/>
            <a:ext cx="9351898" cy="4093428"/>
          </a:xfrm>
          <a:prstGeom prst="rect">
            <a:avLst/>
          </a:prstGeom>
          <a:noFill/>
        </p:spPr>
        <p:txBody>
          <a:bodyPr wrap="square" lIns="91440" tIns="45720" rIns="91440" bIns="45720" rtlCol="0" anchor="t">
            <a:spAutoFit/>
          </a:bodyPr>
          <a:lstStyle/>
          <a:p>
            <a:pPr lvl="0" latinLnBrk="0" hangingPunct="0"/>
            <a:r>
              <a:rPr lang="en-GB" sz="2000" noProof="0" dirty="0" err="1">
                <a:solidFill>
                  <a:srgbClr val="2B2C30"/>
                </a:solidFill>
                <a:ea typeface="Public Sans"/>
                <a:cs typeface="Public Sans"/>
                <a:sym typeface="Public Sans"/>
              </a:rPr>
              <a:t>La circularité </a:t>
            </a:r>
            <a:r>
              <a:rPr lang="en-GB" sz="2000" noProof="0" dirty="0">
                <a:solidFill>
                  <a:srgbClr val="2B2C30"/>
                </a:solidFill>
                <a:ea typeface="Public Sans"/>
                <a:cs typeface="Public Sans"/>
                <a:sym typeface="Public Sans"/>
              </a:rPr>
              <a:t>et la numérisation sont </a:t>
            </a:r>
            <a:r>
              <a:rPr lang="en-GB" sz="2000" dirty="0">
                <a:solidFill>
                  <a:srgbClr val="2B2C30"/>
                </a:solidFill>
                <a:ea typeface="Public Sans"/>
                <a:cs typeface="Public Sans"/>
                <a:sym typeface="Public Sans"/>
              </a:rPr>
              <a:t>toutes deux </a:t>
            </a:r>
            <a:r>
              <a:rPr lang="en-GB" sz="2000" noProof="0" dirty="0">
                <a:solidFill>
                  <a:srgbClr val="2B2C30"/>
                </a:solidFill>
                <a:ea typeface="Public Sans"/>
                <a:cs typeface="Public Sans"/>
                <a:sym typeface="Public Sans"/>
              </a:rPr>
              <a:t>essentielles pour un avenir énergétique durable.  Les technologies numériques peuvent faciliter la mise en œuvre des principes de l'économie circulaire, tandis que la circularité peut renforcer les avantages de la numérisation.  Par exemple :</a:t>
            </a:r>
            <a:endParaRPr lang="en-GB" sz="2000" noProof="0" dirty="0"/>
          </a:p>
          <a:p>
            <a:pPr marL="342900" indent="-342900" latinLnBrk="0" hangingPunct="0">
              <a:buClr>
                <a:srgbClr val="000000"/>
              </a:buClr>
              <a:buSzPts val="2800"/>
              <a:buFont typeface="Arial" panose="020B0604020202020204" pitchFamily="34" charset="0"/>
              <a:buChar char="•"/>
            </a:pPr>
            <a:r>
              <a:rPr lang="en-GB" sz="2000" b="1" noProof="0" dirty="0">
                <a:solidFill>
                  <a:srgbClr val="2B2C30"/>
                </a:solidFill>
                <a:ea typeface="Public Sans"/>
                <a:cs typeface="Public Sans"/>
                <a:sym typeface="Public Sans"/>
              </a:rPr>
              <a:t>Les plateformes numériques </a:t>
            </a:r>
            <a:r>
              <a:rPr lang="en-GB" sz="2000" noProof="0" dirty="0">
                <a:solidFill>
                  <a:srgbClr val="2B2C30"/>
                </a:solidFill>
                <a:ea typeface="Public Sans"/>
                <a:cs typeface="Public Sans"/>
                <a:sym typeface="Public Sans"/>
              </a:rPr>
              <a:t>peuvent suivre et gérer les ressources tout au long de leur cycle de vie, ce qui permet une meilleure réutilisation et un meilleur recyclage.</a:t>
            </a:r>
            <a:endParaRPr lang="en-GB" sz="2000" dirty="0">
              <a:solidFill>
                <a:srgbClr val="231F20"/>
              </a:solidFill>
              <a:ea typeface="Calibri"/>
              <a:cs typeface="Calibri"/>
              <a:sym typeface="Public Sans"/>
            </a:endParaRPr>
          </a:p>
          <a:p>
            <a:pPr marL="342900" lvl="0" indent="-342900" latinLnBrk="0" hangingPunct="0">
              <a:buClr>
                <a:srgbClr val="000000"/>
              </a:buClr>
              <a:buSzPts val="2800"/>
              <a:buFont typeface="Arial" panose="020B0604020202020204" pitchFamily="34" charset="0"/>
              <a:buChar char="•"/>
            </a:pPr>
            <a:r>
              <a:rPr lang="en-GB" sz="2000" b="1" noProof="0" dirty="0">
                <a:solidFill>
                  <a:srgbClr val="2B2C30"/>
                </a:solidFill>
                <a:ea typeface="Public Sans"/>
                <a:cs typeface="Public Sans"/>
                <a:sym typeface="Public Sans"/>
              </a:rPr>
              <a:t>L'analyse des données </a:t>
            </a:r>
            <a:r>
              <a:rPr lang="en-GB" sz="2000" noProof="0" dirty="0">
                <a:solidFill>
                  <a:srgbClr val="2B2C30"/>
                </a:solidFill>
                <a:ea typeface="Public Sans"/>
                <a:cs typeface="Public Sans"/>
                <a:sym typeface="Public Sans"/>
              </a:rPr>
              <a:t>peut optimiser la consommation d'énergie et réduire le gaspillage.</a:t>
            </a:r>
            <a:endParaRPr lang="en-GB" sz="2000" noProof="0" dirty="0">
              <a:ea typeface="Calibri"/>
              <a:cs typeface="Calibri"/>
            </a:endParaRPr>
          </a:p>
          <a:p>
            <a:pPr marL="342900" lvl="0" indent="-342900" latinLnBrk="0" hangingPunct="0">
              <a:buClr>
                <a:srgbClr val="000000"/>
              </a:buClr>
              <a:buSzPts val="2800"/>
              <a:buFont typeface="Arial" panose="020B0604020202020204" pitchFamily="34" charset="0"/>
              <a:buChar char="•"/>
            </a:pPr>
            <a:r>
              <a:rPr lang="en-GB" sz="2000" b="1" noProof="0" dirty="0">
                <a:solidFill>
                  <a:srgbClr val="2B2C30"/>
                </a:solidFill>
                <a:ea typeface="Public Sans"/>
                <a:cs typeface="Public Sans"/>
                <a:sym typeface="Public Sans"/>
              </a:rPr>
              <a:t>Les réseaux intelligents </a:t>
            </a:r>
            <a:r>
              <a:rPr lang="en-GB" sz="2000" noProof="0" dirty="0">
                <a:solidFill>
                  <a:srgbClr val="2B2C30"/>
                </a:solidFill>
                <a:ea typeface="Public Sans"/>
                <a:cs typeface="Public Sans"/>
                <a:sym typeface="Public Sans"/>
              </a:rPr>
              <a:t>peuvent faciliter l'intégration des sources d'énergie renouvelables et soutenir le développement de systèmes énergétiques décentralisés.</a:t>
            </a:r>
          </a:p>
          <a:p>
            <a:pPr marL="342900" lvl="0" indent="-342900" latinLnBrk="0" hangingPunct="0">
              <a:buClr>
                <a:srgbClr val="000000"/>
              </a:buClr>
              <a:buSzPts val="2800"/>
              <a:buFont typeface="Arial" panose="020B0604020202020204" pitchFamily="34" charset="0"/>
              <a:buChar char="•"/>
            </a:pPr>
            <a:endParaRPr lang="en-GB" sz="2000" dirty="0">
              <a:solidFill>
                <a:srgbClr val="2B2C30"/>
              </a:solidFill>
              <a:sym typeface="Public Sans"/>
            </a:endParaRPr>
          </a:p>
          <a:p>
            <a:pPr lvl="0" latinLnBrk="0" hangingPunct="0">
              <a:buClr>
                <a:srgbClr val="000000"/>
              </a:buClr>
              <a:buSzPts val="2800"/>
            </a:pPr>
            <a:r>
              <a:rPr lang="en-GB" sz="2000" noProof="0" dirty="0"/>
              <a:t>Lire </a:t>
            </a:r>
            <a:r>
              <a:rPr lang="en-GB" sz="2000" noProof="0" dirty="0">
                <a:hlinkClick r:id="rId3"/>
              </a:rPr>
              <a:t>le document de travail</a:t>
            </a:r>
            <a:r>
              <a:rPr lang="en-GB" sz="2000" noProof="0" dirty="0"/>
              <a:t> 2025 de l'Alliance mondiale pour l'économie circulaire et l'efficacité des ressources (GACERE) sur </a:t>
            </a:r>
            <a:r>
              <a:rPr lang="en-GB" sz="2000" noProof="0" dirty="0">
                <a:hlinkClick r:id="rId3"/>
              </a:rPr>
              <a:t>l'économie circulaire et la numérisation.</a:t>
            </a:r>
          </a:p>
        </p:txBody>
      </p:sp>
      <p:pic>
        <p:nvPicPr>
          <p:cNvPr id="5" name="Picture 4">
            <a:extLst>
              <a:ext uri="{FF2B5EF4-FFF2-40B4-BE49-F238E27FC236}">
                <a16:creationId xmlns:a16="http://schemas.microsoft.com/office/drawing/2014/main" id="{AD0B650B-665B-6639-8D8C-E9C568DF1B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4" y="3429000"/>
            <a:ext cx="2410016" cy="1719197"/>
          </a:xfrm>
          <a:prstGeom prst="rect">
            <a:avLst/>
          </a:prstGeom>
        </p:spPr>
      </p:pic>
      <p:sp>
        <p:nvSpPr>
          <p:cNvPr id="2" name="Title 1">
            <a:extLst>
              <a:ext uri="{FF2B5EF4-FFF2-40B4-BE49-F238E27FC236}">
                <a16:creationId xmlns:a16="http://schemas.microsoft.com/office/drawing/2014/main" id="{2CD1E436-E5B9-4A54-276E-7C91E326A777}"/>
              </a:ext>
            </a:extLst>
          </p:cNvPr>
          <p:cNvSpPr>
            <a:spLocks noGrp="1"/>
          </p:cNvSpPr>
          <p:nvPr>
            <p:ph type="title" idx="4294967295"/>
          </p:nvPr>
        </p:nvSpPr>
        <p:spPr>
          <a:xfrm>
            <a:off x="381000" y="766283"/>
            <a:ext cx="10515600" cy="1325563"/>
          </a:xfrm>
          <a:prstGeom prst="rect">
            <a:avLst/>
          </a:prstGeom>
        </p:spPr>
        <p:txBody>
          <a:bodyPr/>
          <a:lstStyle/>
          <a:p>
            <a:pPr rtl="0" eaLnBrk="1" latinLnBrk="0" hangingPunct="1"/>
            <a:r>
              <a:rPr lang="en-US" sz="2800" b="1" kern="1200" dirty="0">
                <a:solidFill>
                  <a:srgbClr val="FFFFFF"/>
                </a:solidFill>
                <a:effectLst/>
                <a:latin typeface="Public Sans"/>
                <a:ea typeface="Public Sans"/>
                <a:cs typeface="Public Sans"/>
              </a:rPr>
              <a:t>4. Synergies : </a:t>
            </a:r>
            <a:r>
              <a:rPr lang="en-US" sz="2800" b="1" kern="1200" baseline="0" dirty="0">
                <a:solidFill>
                  <a:srgbClr val="FFFFFF"/>
                </a:solidFill>
                <a:effectLst/>
                <a:latin typeface="Public Sans"/>
                <a:ea typeface="Public Sans"/>
                <a:cs typeface="Public Sans"/>
              </a:rPr>
              <a:t>plus de détails</a:t>
            </a:r>
            <a:endParaRPr lang="en-GB" dirty="0">
              <a:effectLst/>
            </a:endParaRPr>
          </a:p>
          <a:p>
            <a:endParaRPr lang="en-GB" dirty="0"/>
          </a:p>
        </p:txBody>
      </p:sp>
    </p:spTree>
    <p:extLst>
      <p:ext uri="{BB962C8B-B14F-4D97-AF65-F5344CB8AC3E}">
        <p14:creationId xmlns:p14="http://schemas.microsoft.com/office/powerpoint/2010/main" val="417398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2BEEA-C51B-2D0C-26CC-43DD26BB0074}"/>
              </a:ext>
            </a:extLst>
          </p:cNvPr>
          <p:cNvSpPr>
            <a:spLocks noGrp="1"/>
          </p:cNvSpPr>
          <p:nvPr>
            <p:ph type="title" idx="4294967295"/>
          </p:nvPr>
        </p:nvSpPr>
        <p:spPr>
          <a:xfrm>
            <a:off x="392430" y="705283"/>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Circularité dans le secteur de l'énergie numérique : efficacité des ressources</a:t>
            </a:r>
            <a:endParaRPr lang="en-GB" dirty="0">
              <a:effectLst/>
            </a:endParaRPr>
          </a:p>
          <a:p>
            <a:endParaRPr lang="en-GB" dirty="0"/>
          </a:p>
        </p:txBody>
      </p:sp>
      <p:sp>
        <p:nvSpPr>
          <p:cNvPr id="4" name="TextBox 3">
            <a:extLst>
              <a:ext uri="{FF2B5EF4-FFF2-40B4-BE49-F238E27FC236}">
                <a16:creationId xmlns:a16="http://schemas.microsoft.com/office/drawing/2014/main" id="{4377BFF2-33C6-968B-4039-27829257A520}"/>
              </a:ext>
            </a:extLst>
          </p:cNvPr>
          <p:cNvSpPr txBox="1"/>
          <p:nvPr/>
        </p:nvSpPr>
        <p:spPr>
          <a:xfrm>
            <a:off x="651353" y="3181611"/>
            <a:ext cx="11163164" cy="2308324"/>
          </a:xfrm>
          <a:prstGeom prst="rect">
            <a:avLst/>
          </a:prstGeom>
          <a:noFill/>
        </p:spPr>
        <p:txBody>
          <a:bodyPr wrap="square" rtlCol="0">
            <a:spAutoFit/>
          </a:bodyPr>
          <a:lstStyle/>
          <a:p>
            <a:pPr algn="ctr" latinLnBrk="0"/>
            <a:r>
              <a:rPr lang="en-GB" sz="4800" i="1" noProof="0" dirty="0">
                <a:solidFill>
                  <a:schemeClr val="accent2"/>
                </a:solidFill>
              </a:rPr>
              <a:t>Comment appliquer les principes de l'économie circulaire pour optimiser l'efficacité des ressources ?</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10844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2204581" y="1954433"/>
            <a:ext cx="9987419" cy="4524315"/>
          </a:xfrm>
          <a:prstGeom prst="rect">
            <a:avLst/>
          </a:prstGeom>
          <a:noFill/>
        </p:spPr>
        <p:txBody>
          <a:bodyPr wrap="square" rtlCol="0">
            <a:spAutoFit/>
          </a:bodyPr>
          <a:lstStyle/>
          <a:p>
            <a:pPr lvl="0" latinLnBrk="0"/>
            <a:r>
              <a:rPr lang="en-GB" sz="2400" noProof="0" dirty="0">
                <a:solidFill>
                  <a:srgbClr val="2B2C30"/>
                </a:solidFill>
                <a:ea typeface="Public Sans"/>
                <a:cs typeface="Public Sans"/>
                <a:sym typeface="Public Sans"/>
              </a:rPr>
              <a:t>Les principes de l'économie circulaire peuvent être appliqués tout au long du processus de production et de consommation d'énergie afin de minimiser les déchets et d'optimiser l'utilisation des ressources. Cela comprend :</a:t>
            </a:r>
            <a:endParaRPr lang="en-GB" sz="2400" noProof="0" dirty="0"/>
          </a:p>
          <a:p>
            <a:pPr marL="457200" lvl="0" indent="-457200" latinLnBrk="0">
              <a:buClr>
                <a:srgbClr val="000000"/>
              </a:buClr>
              <a:buSzPts val="2800"/>
              <a:buFont typeface="Arial"/>
              <a:buChar char="•"/>
            </a:pPr>
            <a:r>
              <a:rPr lang="en-GB" sz="2400" b="1" noProof="0" dirty="0">
                <a:solidFill>
                  <a:srgbClr val="2B2C30"/>
                </a:solidFill>
                <a:ea typeface="Public Sans"/>
                <a:cs typeface="Public Sans"/>
                <a:sym typeface="Public Sans"/>
              </a:rPr>
              <a:t>Concevoir dans une optique de circularité.</a:t>
            </a:r>
            <a:endParaRPr lang="en-GB" sz="24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2400" b="1" noProof="0" dirty="0">
                <a:solidFill>
                  <a:srgbClr val="2B2C30"/>
                </a:solidFill>
                <a:ea typeface="Public Sans"/>
                <a:cs typeface="Public Sans"/>
                <a:sym typeface="Public Sans"/>
              </a:rPr>
              <a:t>L'efficacité des matériaux.</a:t>
            </a:r>
            <a:endParaRPr lang="en-GB" sz="2400" noProof="0" dirty="0">
              <a:solidFill>
                <a:srgbClr val="2B2C30"/>
              </a:solidFill>
              <a:ea typeface="Public Sans"/>
              <a:cs typeface="Public Sans"/>
              <a:sym typeface="Public Sans"/>
            </a:endParaRPr>
          </a:p>
          <a:p>
            <a:pPr marL="457200" lvl="0" indent="-457200" latinLnBrk="0">
              <a:buClr>
                <a:srgbClr val="000000"/>
              </a:buClr>
              <a:buSzPts val="2800"/>
              <a:buFont typeface="Arial"/>
              <a:buChar char="•"/>
            </a:pPr>
            <a:r>
              <a:rPr lang="en-GB" sz="2400" b="1" noProof="0" dirty="0">
                <a:solidFill>
                  <a:srgbClr val="2B2C30"/>
                </a:solidFill>
                <a:ea typeface="Public Sans"/>
                <a:cs typeface="Public Sans"/>
                <a:sym typeface="Public Sans"/>
              </a:rPr>
              <a:t>La réduction des déchets.</a:t>
            </a:r>
            <a:endParaRPr lang="en-GB" sz="2400" noProof="0" dirty="0"/>
          </a:p>
          <a:p>
            <a:pPr marL="457200" lvl="0" indent="-457200" latinLnBrk="0">
              <a:buClr>
                <a:srgbClr val="000000"/>
              </a:buClr>
              <a:buSzPts val="2800"/>
              <a:buFont typeface="Arial"/>
              <a:buChar char="•"/>
            </a:pPr>
            <a:r>
              <a:rPr lang="en-GB" sz="2400" b="1" noProof="0" dirty="0">
                <a:solidFill>
                  <a:srgbClr val="2B2C30"/>
                </a:solidFill>
                <a:ea typeface="Public Sans"/>
                <a:cs typeface="Public Sans"/>
                <a:sym typeface="Public Sans"/>
              </a:rPr>
              <a:t>La récupération des ressources.</a:t>
            </a:r>
            <a:endParaRPr lang="en-GB" sz="2400" noProof="0" dirty="0"/>
          </a:p>
          <a:p>
            <a:pPr lvl="0" latinLnBrk="0"/>
            <a:endParaRPr lang="en-GB" sz="2400" noProof="0" dirty="0">
              <a:solidFill>
                <a:srgbClr val="2B2C30"/>
              </a:solidFill>
              <a:ea typeface="Public Sans"/>
              <a:cs typeface="Public Sans"/>
              <a:sym typeface="Public Sans"/>
            </a:endParaRPr>
          </a:p>
          <a:p>
            <a:pPr lvl="0" latinLnBrk="0"/>
            <a:r>
              <a:rPr lang="en-GB" sz="2400" noProof="0" dirty="0">
                <a:solidFill>
                  <a:srgbClr val="2B2C30"/>
                </a:solidFill>
                <a:ea typeface="Public Sans"/>
                <a:cs typeface="Public Sans"/>
                <a:sym typeface="Public Sans"/>
              </a:rPr>
              <a:t>En mettant en œuvre ces stratégies, le secteur de l'énergie peut réduire considérablement son impact environnemental et améliorer l'efficacité des ressources.    </a:t>
            </a:r>
            <a:endParaRPr lang="en-GB" sz="2400" dirty="0">
              <a:solidFill>
                <a:srgbClr val="2B2C30"/>
              </a:solidFill>
              <a:sym typeface="Public Sans"/>
            </a:endParaRPr>
          </a:p>
          <a:p>
            <a:pPr lvl="0" latinLnBrk="0"/>
            <a:r>
              <a:rPr lang="en-GB" sz="2400" noProof="0" dirty="0">
                <a:solidFill>
                  <a:srgbClr val="2B2C30"/>
                </a:solidFill>
                <a:sym typeface="Public Sans"/>
              </a:rPr>
              <a:t>Laissez-vous inspirer par </a:t>
            </a:r>
            <a:r>
              <a:rPr lang="en-GB" sz="2400" noProof="0" dirty="0">
                <a:solidFill>
                  <a:srgbClr val="2B2C30"/>
                </a:solidFill>
                <a:sym typeface="Public Sans"/>
                <a:hlinkClick r:id="rId3"/>
              </a:rPr>
              <a:t>les exemples de réussite en matière d'économie circulaire</a:t>
            </a:r>
            <a:r>
              <a:rPr lang="en-GB" sz="2400" noProof="0" dirty="0">
                <a:solidFill>
                  <a:srgbClr val="2B2C30"/>
                </a:solidFill>
                <a:sym typeface="Public Sans"/>
              </a:rPr>
              <a:t> du projet SMART CIRCUIT.</a:t>
            </a:r>
            <a:endParaRPr lang="en-GB" sz="2400" noProof="0" dirty="0"/>
          </a:p>
        </p:txBody>
      </p:sp>
      <p:pic>
        <p:nvPicPr>
          <p:cNvPr id="5" name="Picture 4">
            <a:extLst>
              <a:ext uri="{FF2B5EF4-FFF2-40B4-BE49-F238E27FC236}">
                <a16:creationId xmlns:a16="http://schemas.microsoft.com/office/drawing/2014/main" id="{22EBA538-3B5D-EA81-7754-3E88C88644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82" y="3056352"/>
            <a:ext cx="1722572" cy="2320478"/>
          </a:xfrm>
          <a:prstGeom prst="rect">
            <a:avLst/>
          </a:prstGeom>
        </p:spPr>
      </p:pic>
      <p:sp>
        <p:nvSpPr>
          <p:cNvPr id="2" name="Title 1">
            <a:extLst>
              <a:ext uri="{FF2B5EF4-FFF2-40B4-BE49-F238E27FC236}">
                <a16:creationId xmlns:a16="http://schemas.microsoft.com/office/drawing/2014/main" id="{3F9D34AA-40AE-AE0D-8869-608E957B435D}"/>
              </a:ext>
            </a:extLst>
          </p:cNvPr>
          <p:cNvSpPr>
            <a:spLocks noGrp="1"/>
          </p:cNvSpPr>
          <p:nvPr>
            <p:ph type="title" idx="4294967295"/>
          </p:nvPr>
        </p:nvSpPr>
        <p:spPr>
          <a:xfrm>
            <a:off x="495300" y="748341"/>
            <a:ext cx="1149477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5. Circularité dans le secteur de l'énergie numérique : efficacité des ressources – Plus de détails</a:t>
            </a:r>
            <a:endParaRPr lang="en-GB" dirty="0">
              <a:effectLst/>
            </a:endParaRPr>
          </a:p>
          <a:p>
            <a:endParaRPr lang="en-GB" dirty="0"/>
          </a:p>
        </p:txBody>
      </p:sp>
    </p:spTree>
    <p:extLst>
      <p:ext uri="{BB962C8B-B14F-4D97-AF65-F5344CB8AC3E}">
        <p14:creationId xmlns:p14="http://schemas.microsoft.com/office/powerpoint/2010/main" val="37261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ADB9E-8DE0-F308-0E29-9EEFB552BA0A}"/>
              </a:ext>
            </a:extLst>
          </p:cNvPr>
          <p:cNvSpPr>
            <a:spLocks noGrp="1"/>
          </p:cNvSpPr>
          <p:nvPr>
            <p:ph type="title" idx="4294967295"/>
          </p:nvPr>
        </p:nvSpPr>
        <p:spPr>
          <a:xfrm>
            <a:off x="392430" y="75374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La circularité dans le secteur de l'énergie numérique : énergies renouvelables et stockage d'énergie</a:t>
            </a:r>
            <a:endParaRPr lang="en-GB" dirty="0">
              <a:effectLst/>
            </a:endParaRPr>
          </a:p>
          <a:p>
            <a:endParaRPr lang="en-GB" dirty="0"/>
          </a:p>
        </p:txBody>
      </p:sp>
      <p:sp>
        <p:nvSpPr>
          <p:cNvPr id="4" name="TextBox 3">
            <a:extLst>
              <a:ext uri="{FF2B5EF4-FFF2-40B4-BE49-F238E27FC236}">
                <a16:creationId xmlns:a16="http://schemas.microsoft.com/office/drawing/2014/main" id="{E9CF9DF6-E166-5036-F30B-43DE1E958B64}"/>
              </a:ext>
            </a:extLst>
          </p:cNvPr>
          <p:cNvSpPr txBox="1"/>
          <p:nvPr/>
        </p:nvSpPr>
        <p:spPr>
          <a:xfrm>
            <a:off x="676405" y="3266162"/>
            <a:ext cx="11138112" cy="2308324"/>
          </a:xfrm>
          <a:prstGeom prst="rect">
            <a:avLst/>
          </a:prstGeom>
          <a:noFill/>
        </p:spPr>
        <p:txBody>
          <a:bodyPr wrap="square" rtlCol="0">
            <a:spAutoFit/>
          </a:bodyPr>
          <a:lstStyle/>
          <a:p>
            <a:pPr algn="ctr" latinLnBrk="0"/>
            <a:r>
              <a:rPr lang="en-GB" sz="4800" i="1" noProof="0" dirty="0">
                <a:solidFill>
                  <a:schemeClr val="accent2"/>
                </a:solidFill>
              </a:rPr>
              <a:t>Comment la circularité peut-elle être appliquée aux énergies renouvelables et aux technologies de stockage d'énergie ?</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412949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4314447" y="1987868"/>
            <a:ext cx="7603299" cy="4524315"/>
          </a:xfrm>
          <a:prstGeom prst="rect">
            <a:avLst/>
          </a:prstGeom>
          <a:noFill/>
        </p:spPr>
        <p:txBody>
          <a:bodyPr wrap="square" rtlCol="0">
            <a:spAutoFit/>
          </a:bodyPr>
          <a:lstStyle/>
          <a:p>
            <a:pPr lvl="0" latinLnBrk="0"/>
            <a:r>
              <a:rPr lang="en-GB" sz="2400" noProof="0" dirty="0">
                <a:ea typeface="Public Sans"/>
                <a:cs typeface="Public Sans"/>
                <a:sym typeface="Public Sans"/>
              </a:rPr>
              <a:t>La circularité peut être appliquée à la fabrication, au déploiement et à la gestion de fin de vie des technologies liées aux énergies renouvelables. Cela comprend :</a:t>
            </a:r>
            <a:endParaRPr lang="en-GB" sz="1200" noProof="0" dirty="0"/>
          </a:p>
          <a:p>
            <a:pPr marL="342900" lvl="0" indent="-342900" latinLnBrk="0">
              <a:buFont typeface="Arial" panose="020B0604020202020204" pitchFamily="34" charset="0"/>
              <a:buChar char="•"/>
            </a:pPr>
            <a:r>
              <a:rPr lang="en-GB" sz="2400" b="1" noProof="0" dirty="0">
                <a:solidFill>
                  <a:srgbClr val="2B2C30"/>
                </a:solidFill>
                <a:ea typeface="Public Sans"/>
                <a:cs typeface="Public Sans"/>
                <a:sym typeface="Public Sans"/>
              </a:rPr>
              <a:t>La fabrication durable </a:t>
            </a:r>
            <a:r>
              <a:rPr lang="en-GB" sz="2400" noProof="0" dirty="0">
                <a:solidFill>
                  <a:srgbClr val="2B2C30"/>
                </a:solidFill>
                <a:ea typeface="Public Sans"/>
                <a:cs typeface="Public Sans"/>
                <a:sym typeface="Public Sans"/>
              </a:rPr>
              <a:t>: l'utilisation de matériaux recyclés et d'énergies renouvelables dans le processus de fabrication.</a:t>
            </a:r>
            <a:endParaRPr lang="en-GB" sz="2400" noProof="0" dirty="0"/>
          </a:p>
          <a:p>
            <a:pPr marL="342900" lvl="0" indent="-342900" latinLnBrk="0">
              <a:buFont typeface="Arial" panose="020B0604020202020204" pitchFamily="34" charset="0"/>
              <a:buChar char="•"/>
            </a:pPr>
            <a:r>
              <a:rPr lang="en-GB" sz="2400" b="1" noProof="0" dirty="0">
                <a:solidFill>
                  <a:srgbClr val="2B2C30"/>
                </a:solidFill>
                <a:ea typeface="Public Sans"/>
                <a:cs typeface="Public Sans"/>
                <a:sym typeface="Public Sans"/>
              </a:rPr>
              <a:t>Conception modulaire : </a:t>
            </a:r>
            <a:r>
              <a:rPr lang="en-GB" sz="2400" noProof="0" dirty="0">
                <a:solidFill>
                  <a:srgbClr val="2B2C30"/>
                </a:solidFill>
                <a:ea typeface="Public Sans"/>
                <a:cs typeface="Public Sans"/>
                <a:sym typeface="Public Sans"/>
              </a:rPr>
              <a:t>conception de technologies d'énergie renouvelable avec des composants modulaires faciles à réparer ou à remplacer, prolongeant ainsi leur durée de vie.    </a:t>
            </a:r>
            <a:endParaRPr lang="en-GB" sz="2400" noProof="0" dirty="0"/>
          </a:p>
          <a:p>
            <a:pPr marL="342900" lvl="0" indent="-342900" latinLnBrk="0">
              <a:buFont typeface="Arial" panose="020B0604020202020204" pitchFamily="34" charset="0"/>
              <a:buChar char="•"/>
            </a:pPr>
            <a:r>
              <a:rPr lang="en-GB" sz="2400" b="1" noProof="0" dirty="0">
                <a:solidFill>
                  <a:srgbClr val="2B2C30"/>
                </a:solidFill>
                <a:ea typeface="Public Sans"/>
                <a:cs typeface="Public Sans"/>
                <a:sym typeface="Public Sans"/>
              </a:rPr>
              <a:t>Recyclage et réutilisation : </a:t>
            </a:r>
            <a:r>
              <a:rPr lang="en-GB" sz="2400" noProof="0" dirty="0">
                <a:solidFill>
                  <a:srgbClr val="2B2C30"/>
                </a:solidFill>
                <a:ea typeface="Public Sans"/>
                <a:cs typeface="Public Sans"/>
                <a:sym typeface="Public Sans"/>
              </a:rPr>
              <a:t>développement de stratégies efficaces de recyclage et de réutilisation pour les technologies d'énergie renouvelable en fin de vie. </a:t>
            </a:r>
            <a:endParaRPr lang="en-GB" sz="2400" noProof="0" dirty="0"/>
          </a:p>
        </p:txBody>
      </p:sp>
      <p:pic>
        <p:nvPicPr>
          <p:cNvPr id="5" name="Picture 4">
            <a:extLst>
              <a:ext uri="{FF2B5EF4-FFF2-40B4-BE49-F238E27FC236}">
                <a16:creationId xmlns:a16="http://schemas.microsoft.com/office/drawing/2014/main" id="{08E3BCA5-7A1A-C5C9-2A37-22A1465AFC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5" y="2858802"/>
            <a:ext cx="3962400" cy="2971800"/>
          </a:xfrm>
          <a:prstGeom prst="rect">
            <a:avLst/>
          </a:prstGeom>
        </p:spPr>
      </p:pic>
      <p:sp>
        <p:nvSpPr>
          <p:cNvPr id="2" name="Title 1">
            <a:extLst>
              <a:ext uri="{FF2B5EF4-FFF2-40B4-BE49-F238E27FC236}">
                <a16:creationId xmlns:a16="http://schemas.microsoft.com/office/drawing/2014/main" id="{065F9EF5-F992-2D8D-AEDA-3763A83A7AC9}"/>
              </a:ext>
            </a:extLst>
          </p:cNvPr>
          <p:cNvSpPr>
            <a:spLocks noGrp="1"/>
          </p:cNvSpPr>
          <p:nvPr>
            <p:ph type="title" idx="4294967295"/>
          </p:nvPr>
        </p:nvSpPr>
        <p:spPr>
          <a:xfrm>
            <a:off x="506730" y="66230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6. Circularité dans le secteur de l'énergie numérique : énergies renouvelables et stockage d'énergie – Plus de détails</a:t>
            </a:r>
            <a:endParaRPr lang="en-GB" dirty="0">
              <a:effectLst/>
            </a:endParaRPr>
          </a:p>
          <a:p>
            <a:endParaRPr lang="en-GB" dirty="0"/>
          </a:p>
        </p:txBody>
      </p:sp>
    </p:spTree>
    <p:extLst>
      <p:ext uri="{BB962C8B-B14F-4D97-AF65-F5344CB8AC3E}">
        <p14:creationId xmlns:p14="http://schemas.microsoft.com/office/powerpoint/2010/main" val="18169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98282" y="927106"/>
            <a:ext cx="7678453" cy="4893647"/>
          </a:xfrm>
          <a:prstGeom prst="rect">
            <a:avLst/>
          </a:prstGeom>
          <a:noFill/>
        </p:spPr>
        <p:txBody>
          <a:bodyPr wrap="square" rtlCol="0">
            <a:spAutoFit/>
          </a:bodyPr>
          <a:lstStyle/>
          <a:p>
            <a:pPr latinLnBrk="0"/>
            <a:r>
              <a:rPr lang="en-US" sz="2400" dirty="0"/>
              <a:t>Le concept de circularité joue un rôle clé dans la transition énergétique numérique. L'application des principes de circularité nous permet d'utiliser efficacement les ressources et de réduire les déchets à toutes les étapes du cycle de vie d'une ressource. Dans cette présentation, nous explorons :</a:t>
            </a:r>
          </a:p>
          <a:p>
            <a:pPr latinLnBrk="0"/>
            <a:r>
              <a:rPr lang="en-US" sz="2400" dirty="0"/>
              <a:t> </a:t>
            </a:r>
            <a:endParaRPr lang="en-GB" sz="2400" dirty="0"/>
          </a:p>
          <a:p>
            <a:pPr marL="457200" lvl="0" indent="-457200" latinLnBrk="0">
              <a:buFont typeface="Arial" panose="020B0604020202020204" pitchFamily="34" charset="0"/>
              <a:buChar char="•"/>
            </a:pPr>
            <a:r>
              <a:rPr lang="en-US" sz="2400" dirty="0"/>
              <a:t>Ce qu'est la circularité et son rôle dans la transition énergétique numérique.</a:t>
            </a:r>
            <a:endParaRPr lang="en-GB" sz="2400" dirty="0"/>
          </a:p>
          <a:p>
            <a:pPr marL="457200" lvl="0" indent="-457200" latinLnBrk="0">
              <a:buFont typeface="Arial" panose="020B0604020202020204" pitchFamily="34" charset="0"/>
              <a:buChar char="•"/>
            </a:pPr>
            <a:r>
              <a:rPr lang="en-US" sz="2400" dirty="0"/>
              <a:t>Comment la circularité peut contribuer à un avenir durable.</a:t>
            </a:r>
            <a:endParaRPr lang="en-GB" sz="2400" dirty="0"/>
          </a:p>
          <a:p>
            <a:pPr marL="457200" lvl="0" indent="-457200" latinLnBrk="0">
              <a:buFont typeface="Arial" panose="020B0604020202020204" pitchFamily="34" charset="0"/>
              <a:buChar char="•"/>
            </a:pPr>
            <a:r>
              <a:rPr lang="en-US" sz="2400" dirty="0"/>
              <a:t>Quelques exemples de circularité et différents types de technologies énergétiques numériques.</a:t>
            </a:r>
            <a:endParaRPr lang="en-GB" sz="2400" dirty="0"/>
          </a:p>
        </p:txBody>
      </p:sp>
      <p:pic>
        <p:nvPicPr>
          <p:cNvPr id="5" name="Picture 4">
            <a:extLst>
              <a:ext uri="{FF2B5EF4-FFF2-40B4-BE49-F238E27FC236}">
                <a16:creationId xmlns:a16="http://schemas.microsoft.com/office/drawing/2014/main" id="{9994C1C7-3EAF-E573-6656-D72E6DDEC4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3" name="Title 2">
            <a:extLst>
              <a:ext uri="{FF2B5EF4-FFF2-40B4-BE49-F238E27FC236}">
                <a16:creationId xmlns:a16="http://schemas.microsoft.com/office/drawing/2014/main" id="{59CD2F1E-3319-746E-5C15-3467348EFCB5}"/>
              </a:ext>
            </a:extLst>
          </p:cNvPr>
          <p:cNvSpPr>
            <a:spLocks noGrp="1"/>
          </p:cNvSpPr>
          <p:nvPr>
            <p:ph type="title" idx="4294967295"/>
          </p:nvPr>
        </p:nvSpPr>
        <p:spPr>
          <a:xfrm>
            <a:off x="429846" y="365125"/>
            <a:ext cx="3502074" cy="1325563"/>
          </a:xfrm>
          <a:prstGeom prst="rect">
            <a:avLst/>
          </a:prstGeom>
        </p:spPr>
        <p:txBody>
          <a:bodyPr/>
          <a:lstStyle/>
          <a:p>
            <a:pPr latinLnBrk="0"/>
            <a:r>
              <a:rPr lang="en-GB" dirty="0">
                <a:solidFill>
                  <a:schemeClr val="bg1"/>
                </a:solidFill>
              </a:rPr>
              <a:t>Introduction </a:t>
            </a:r>
            <a:r>
              <a:rPr lang="en-GB" baseline="0" dirty="0">
                <a:solidFill>
                  <a:schemeClr val="bg1"/>
                </a:solidFill>
              </a:rPr>
              <a:t>à la circularité</a:t>
            </a:r>
            <a:endParaRPr lang="en-GB" dirty="0">
              <a:solidFill>
                <a:schemeClr val="bg1"/>
              </a:solidFill>
            </a:endParaRPr>
          </a:p>
        </p:txBody>
      </p:sp>
    </p:spTree>
    <p:extLst>
      <p:ext uri="{BB962C8B-B14F-4D97-AF65-F5344CB8AC3E}">
        <p14:creationId xmlns:p14="http://schemas.microsoft.com/office/powerpoint/2010/main" val="30503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D389-4AB4-05CB-2627-3B5940B1F104}"/>
              </a:ext>
            </a:extLst>
          </p:cNvPr>
          <p:cNvSpPr>
            <a:spLocks noGrp="1"/>
          </p:cNvSpPr>
          <p:nvPr>
            <p:ph type="title" idx="4294967295"/>
          </p:nvPr>
        </p:nvSpPr>
        <p:spPr>
          <a:xfrm>
            <a:off x="438150" y="705283"/>
            <a:ext cx="1051560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7 : Numérisation de l'énergie : réseaux intelligents et analyse des données</a:t>
            </a:r>
            <a:endParaRPr lang="en-GB" dirty="0">
              <a:effectLst/>
            </a:endParaRPr>
          </a:p>
          <a:p>
            <a:endParaRPr lang="en-GB" dirty="0"/>
          </a:p>
        </p:txBody>
      </p:sp>
      <p:sp>
        <p:nvSpPr>
          <p:cNvPr id="4" name="TextBox 3">
            <a:extLst>
              <a:ext uri="{FF2B5EF4-FFF2-40B4-BE49-F238E27FC236}">
                <a16:creationId xmlns:a16="http://schemas.microsoft.com/office/drawing/2014/main" id="{F7523C7B-772E-CFDB-6B1C-08434537B540}"/>
              </a:ext>
            </a:extLst>
          </p:cNvPr>
          <p:cNvSpPr txBox="1"/>
          <p:nvPr/>
        </p:nvSpPr>
        <p:spPr>
          <a:xfrm>
            <a:off x="688933" y="3181611"/>
            <a:ext cx="10847538" cy="2308324"/>
          </a:xfrm>
          <a:prstGeom prst="rect">
            <a:avLst/>
          </a:prstGeom>
          <a:noFill/>
        </p:spPr>
        <p:txBody>
          <a:bodyPr wrap="square" rtlCol="0">
            <a:spAutoFit/>
          </a:bodyPr>
          <a:lstStyle/>
          <a:p>
            <a:pPr algn="ctr" latinLnBrk="0"/>
            <a:r>
              <a:rPr lang="en-GB" sz="4800" i="1" noProof="0" dirty="0">
                <a:solidFill>
                  <a:schemeClr val="accent2"/>
                </a:solidFill>
              </a:rPr>
              <a:t>Comment les technologies numériques transforment-elles le secteur de l'énergie ?</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352317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3995803" y="3205975"/>
            <a:ext cx="8001782" cy="3046988"/>
          </a:xfrm>
          <a:prstGeom prst="rect">
            <a:avLst/>
          </a:prstGeom>
          <a:noFill/>
        </p:spPr>
        <p:txBody>
          <a:bodyPr wrap="square" lIns="91440" tIns="45720" rIns="91440" bIns="45720" rtlCol="0" anchor="t">
            <a:spAutoFit/>
          </a:bodyPr>
          <a:lstStyle/>
          <a:p>
            <a:pPr lvl="0" latinLnBrk="0"/>
            <a:r>
              <a:rPr lang="en-GB" sz="2400" noProof="1">
                <a:latin typeface="Calibri"/>
                <a:ea typeface="Public Sans"/>
                <a:cs typeface="Public Sans"/>
                <a:sym typeface="Public Sans"/>
              </a:rPr>
              <a:t>Les technologies numériques permettent le développement de réseaux énergétiques intelligents, appelés « </a:t>
            </a:r>
            <a:r>
              <a:rPr lang="en-GB" sz="2400" b="1" noProof="1">
                <a:latin typeface="Calibri"/>
                <a:ea typeface="Public Sans"/>
                <a:cs typeface="Public Sans"/>
                <a:sym typeface="Public Sans"/>
              </a:rPr>
              <a:t>réseaux intelligents </a:t>
            </a:r>
            <a:r>
              <a:rPr lang="en-GB" sz="2400" noProof="1">
                <a:latin typeface="Calibri"/>
                <a:ea typeface="Public Sans"/>
                <a:cs typeface="Public Sans"/>
                <a:sym typeface="Public Sans"/>
              </a:rPr>
              <a:t>». Les réseaux intelligents peuvent : </a:t>
            </a:r>
          </a:p>
          <a:p>
            <a:pPr lvl="0" latinLnBrk="0"/>
            <a:endParaRPr lang="en-GB" sz="2400" noProof="1">
              <a:latin typeface="Calibri"/>
              <a:ea typeface="Public Sans"/>
              <a:cs typeface="Public Sans"/>
              <a:sym typeface="Public Sans"/>
            </a:endParaRP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Optimiser les flux d'énergie.</a:t>
            </a: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Intégrer les sources d'énergie renouvelables.</a:t>
            </a:r>
          </a:p>
          <a:p>
            <a:pPr marL="342900" lvl="0" indent="-342900" latinLnBrk="0">
              <a:buFont typeface="Arial" panose="020B0604020202020204" pitchFamily="34" charset="0"/>
              <a:buChar char="•"/>
            </a:pPr>
            <a:r>
              <a:rPr lang="en-GB" sz="2400" noProof="1">
                <a:latin typeface="Calibri"/>
                <a:ea typeface="Public Sans"/>
                <a:cs typeface="Public Sans"/>
                <a:sym typeface="Public Sans"/>
              </a:rPr>
              <a:t>Améliorer la stabilité du réseau.</a:t>
            </a:r>
            <a:endParaRPr lang="en-GB" sz="2400" noProof="1">
              <a:latin typeface="Calibri"/>
              <a:ea typeface="Public Sans"/>
              <a:cs typeface="Public Sans"/>
            </a:endParaRPr>
          </a:p>
          <a:p>
            <a:pPr lvl="0" latinLnBrk="0"/>
            <a:endParaRPr lang="en-GB" sz="2400" noProof="1">
              <a:ea typeface="Calibri"/>
              <a:cs typeface="Calibri"/>
            </a:endParaRPr>
          </a:p>
        </p:txBody>
      </p:sp>
      <p:pic>
        <p:nvPicPr>
          <p:cNvPr id="5" name="Picture 4">
            <a:extLst>
              <a:ext uri="{FF2B5EF4-FFF2-40B4-BE49-F238E27FC236}">
                <a16:creationId xmlns:a16="http://schemas.microsoft.com/office/drawing/2014/main" id="{057E30F7-80C2-1E84-F060-5A99F37521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50A4C2ED-5847-9B13-6079-2F8B825EE275}"/>
              </a:ext>
            </a:extLst>
          </p:cNvPr>
          <p:cNvSpPr>
            <a:spLocks noGrp="1"/>
          </p:cNvSpPr>
          <p:nvPr>
            <p:ph type="title" idx="4294967295"/>
          </p:nvPr>
        </p:nvSpPr>
        <p:spPr>
          <a:xfrm>
            <a:off x="506730" y="750053"/>
            <a:ext cx="1051560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7 : Numérisation de l'énergie : réseaux intelligents et analyse des données – Réseaux intelligents</a:t>
            </a:r>
            <a:endParaRPr lang="en-GB" dirty="0">
              <a:effectLst/>
            </a:endParaRPr>
          </a:p>
          <a:p>
            <a:endParaRPr lang="en-GB" dirty="0"/>
          </a:p>
        </p:txBody>
      </p:sp>
    </p:spTree>
    <p:extLst>
      <p:ext uri="{BB962C8B-B14F-4D97-AF65-F5344CB8AC3E}">
        <p14:creationId xmlns:p14="http://schemas.microsoft.com/office/powerpoint/2010/main" val="33543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DE889-B6D5-D09B-327A-BA3214D205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19E744-63E1-3887-0405-F2C7008B6293}"/>
              </a:ext>
            </a:extLst>
          </p:cNvPr>
          <p:cNvSpPr txBox="1"/>
          <p:nvPr/>
        </p:nvSpPr>
        <p:spPr>
          <a:xfrm>
            <a:off x="3995803" y="2190313"/>
            <a:ext cx="8001782" cy="4093428"/>
          </a:xfrm>
          <a:prstGeom prst="rect">
            <a:avLst/>
          </a:prstGeom>
          <a:noFill/>
        </p:spPr>
        <p:txBody>
          <a:bodyPr wrap="square" lIns="91440" tIns="45720" rIns="91440" bIns="45720" rtlCol="0" anchor="t">
            <a:spAutoFit/>
          </a:bodyPr>
          <a:lstStyle/>
          <a:p>
            <a:pPr lvl="0" latinLnBrk="0"/>
            <a:r>
              <a:rPr lang="en-GB" sz="2000" noProof="1">
                <a:latin typeface="Calibri"/>
                <a:ea typeface="Public Sans"/>
                <a:cs typeface="Public Sans"/>
                <a:sym typeface="Public Sans"/>
              </a:rPr>
              <a:t>L'analyse des données et l'apprentissage automatique jouent un rôle de plus en plus important dans le secteur de l'énergie. L'analyse des données et l'apprentissage automatique peuvent : </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Permettre l'efficacité énergétique en identifiant le gaspillage d'énergie et en optimisant les modes de consommation énergétique.</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Utiliser les prévisions de la demande pour garantir un approvisionnement énergétique fiable.</a:t>
            </a:r>
          </a:p>
          <a:p>
            <a:pPr marL="342900" lvl="0" indent="-342900" latinLnBrk="0">
              <a:buFont typeface="Arial" panose="020B0604020202020204" pitchFamily="34" charset="0"/>
              <a:buChar char="•"/>
            </a:pPr>
            <a:r>
              <a:rPr lang="en-GB" sz="2000" noProof="1">
                <a:latin typeface="Calibri"/>
                <a:ea typeface="Public Sans"/>
                <a:cs typeface="Public Sans"/>
                <a:sym typeface="Public Sans"/>
              </a:rPr>
              <a:t>Utiliser la maintenance prédictive pour anticiper les pannes d'équipement et optimiser les calendriers de maintenance.</a:t>
            </a:r>
          </a:p>
          <a:p>
            <a:pPr lvl="0" latinLnBrk="0"/>
            <a:r>
              <a:rPr lang="en-GB" sz="2000" noProof="1">
                <a:latin typeface="Calibri"/>
                <a:ea typeface="Public Sans"/>
                <a:cs typeface="Public Sans"/>
                <a:sym typeface="Public Sans"/>
              </a:rPr>
              <a:t>  </a:t>
            </a:r>
          </a:p>
          <a:p>
            <a:pPr lvl="0" latinLnBrk="0"/>
            <a:r>
              <a:rPr lang="en-GB" sz="2000" noProof="1">
                <a:latin typeface="Calibri"/>
                <a:ea typeface="Public Sans"/>
                <a:cs typeface="Public Sans"/>
                <a:sym typeface="Public Sans"/>
              </a:rPr>
              <a:t>En tirant parti de l'analyse des données, le secteur de l'énergie peut améliorer son efficacité, réduire ses coûts et renforcer la fiabilité des services énergétiques. </a:t>
            </a:r>
            <a:endParaRPr lang="en-GB" sz="2000" noProof="1">
              <a:latin typeface="Calibri"/>
              <a:ea typeface="Calibri"/>
              <a:cs typeface="Calibri"/>
            </a:endParaRPr>
          </a:p>
        </p:txBody>
      </p:sp>
      <p:pic>
        <p:nvPicPr>
          <p:cNvPr id="5" name="Picture 4">
            <a:extLst>
              <a:ext uri="{FF2B5EF4-FFF2-40B4-BE49-F238E27FC236}">
                <a16:creationId xmlns:a16="http://schemas.microsoft.com/office/drawing/2014/main" id="{E2344F2D-9B7B-1E7C-3A7A-627C38E7CF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15" y="3429000"/>
            <a:ext cx="3528288" cy="2016165"/>
          </a:xfrm>
          <a:prstGeom prst="rect">
            <a:avLst/>
          </a:prstGeom>
        </p:spPr>
      </p:pic>
      <p:sp>
        <p:nvSpPr>
          <p:cNvPr id="2" name="Title 1">
            <a:extLst>
              <a:ext uri="{FF2B5EF4-FFF2-40B4-BE49-F238E27FC236}">
                <a16:creationId xmlns:a16="http://schemas.microsoft.com/office/drawing/2014/main" id="{E469A1A5-7D62-5065-F965-71945A64433A}"/>
              </a:ext>
            </a:extLst>
          </p:cNvPr>
          <p:cNvSpPr>
            <a:spLocks noGrp="1"/>
          </p:cNvSpPr>
          <p:nvPr>
            <p:ph type="title" idx="4294967295"/>
          </p:nvPr>
        </p:nvSpPr>
        <p:spPr>
          <a:xfrm>
            <a:off x="392430" y="750053"/>
            <a:ext cx="1107186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7 : Numérisation de l'énergie : réseaux intelligents et analyse des données – Analyse des données</a:t>
            </a:r>
            <a:endParaRPr lang="en-GB" dirty="0">
              <a:effectLst/>
            </a:endParaRPr>
          </a:p>
          <a:p>
            <a:endParaRPr lang="en-GB" dirty="0"/>
          </a:p>
        </p:txBody>
      </p:sp>
    </p:spTree>
    <p:extLst>
      <p:ext uri="{BB962C8B-B14F-4D97-AF65-F5344CB8AC3E}">
        <p14:creationId xmlns:p14="http://schemas.microsoft.com/office/powerpoint/2010/main" val="41739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22B91-53D8-D923-E6D5-613BABE9E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F620-B929-1380-3266-8A9DCA3B77D9}"/>
              </a:ext>
            </a:extLst>
          </p:cNvPr>
          <p:cNvSpPr>
            <a:spLocks noGrp="1"/>
          </p:cNvSpPr>
          <p:nvPr>
            <p:ph type="title" idx="4294967295"/>
          </p:nvPr>
        </p:nvSpPr>
        <p:spPr>
          <a:xfrm>
            <a:off x="392430" y="742315"/>
            <a:ext cx="1051560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8. Numérisation de l'énergie et blockchain </a:t>
            </a:r>
            <a:endParaRPr lang="en-GB" dirty="0">
              <a:effectLst/>
            </a:endParaRPr>
          </a:p>
          <a:p>
            <a:endParaRPr lang="en-GB" dirty="0"/>
          </a:p>
        </p:txBody>
      </p:sp>
      <p:sp>
        <p:nvSpPr>
          <p:cNvPr id="4" name="TextBox 3">
            <a:extLst>
              <a:ext uri="{FF2B5EF4-FFF2-40B4-BE49-F238E27FC236}">
                <a16:creationId xmlns:a16="http://schemas.microsoft.com/office/drawing/2014/main" id="{58CE8602-7EFC-B58B-3E3B-06665523C31F}"/>
              </a:ext>
            </a:extLst>
          </p:cNvPr>
          <p:cNvSpPr txBox="1"/>
          <p:nvPr/>
        </p:nvSpPr>
        <p:spPr>
          <a:xfrm>
            <a:off x="676405" y="3266162"/>
            <a:ext cx="11138112" cy="1569660"/>
          </a:xfrm>
          <a:prstGeom prst="rect">
            <a:avLst/>
          </a:prstGeom>
          <a:noFill/>
        </p:spPr>
        <p:txBody>
          <a:bodyPr wrap="square" rtlCol="0">
            <a:spAutoFit/>
          </a:bodyPr>
          <a:lstStyle/>
          <a:p>
            <a:pPr algn="ctr" latinLnBrk="0"/>
            <a:r>
              <a:rPr lang="en-GB" sz="4800" i="1" noProof="0" dirty="0">
                <a:solidFill>
                  <a:schemeClr val="accent2"/>
                </a:solidFill>
              </a:rPr>
              <a:t>Comment la technologie blockchain peut-elle profiter au secteur de l'énergie ?</a:t>
            </a:r>
          </a:p>
        </p:txBody>
      </p:sp>
    </p:spTree>
    <p:extLst>
      <p:ext uri="{BB962C8B-B14F-4D97-AF65-F5344CB8AC3E}">
        <p14:creationId xmlns:p14="http://schemas.microsoft.com/office/powerpoint/2010/main" val="86839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60F9-EE88-AD5C-0ED2-702F893B8E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0E44BD-06F5-8C69-BD7A-153315BF10C2}"/>
              </a:ext>
            </a:extLst>
          </p:cNvPr>
          <p:cNvSpPr txBox="1"/>
          <p:nvPr/>
        </p:nvSpPr>
        <p:spPr>
          <a:xfrm>
            <a:off x="4484318" y="3248125"/>
            <a:ext cx="7330199" cy="2308324"/>
          </a:xfrm>
          <a:prstGeom prst="rect">
            <a:avLst/>
          </a:prstGeom>
          <a:noFill/>
        </p:spPr>
        <p:txBody>
          <a:bodyPr wrap="square" lIns="91440" tIns="45720" rIns="91440" bIns="45720" rtlCol="0" anchor="t">
            <a:spAutoFit/>
          </a:bodyPr>
          <a:lstStyle/>
          <a:p>
            <a:pPr latinLnBrk="0"/>
            <a:r>
              <a:rPr lang="en-GB" sz="2400" noProof="0" dirty="0">
                <a:ea typeface="+mn-lt"/>
                <a:cs typeface="+mn-lt"/>
                <a:sym typeface="Public Sans"/>
              </a:rPr>
              <a:t>Les technologies blockchain constituent un outil précieux pour soutenir la circularité en :</a:t>
            </a:r>
          </a:p>
          <a:p>
            <a:pPr latinLnBrk="0"/>
            <a:endParaRPr lang="en-GB" sz="2400" dirty="0">
              <a:ea typeface="+mn-lt"/>
              <a:cs typeface="+mn-lt"/>
              <a:sym typeface="Public Sans"/>
            </a:endParaRPr>
          </a:p>
          <a:p>
            <a:pPr marL="342900" indent="-342900" latinLnBrk="0">
              <a:buFont typeface="Arial" panose="020B0604020202020204" pitchFamily="34" charset="0"/>
              <a:buChar char="•"/>
            </a:pPr>
            <a:r>
              <a:rPr lang="en-GB" sz="2400" dirty="0">
                <a:ea typeface="+mn-lt"/>
                <a:cs typeface="+mn-lt"/>
                <a:sym typeface="Public Sans"/>
              </a:rPr>
              <a:t>Améliorant la transparence, la sécurité et l'efficacité des transactions énergétiques et de la gestion des données. </a:t>
            </a:r>
          </a:p>
          <a:p>
            <a:pPr latinLnBrk="0"/>
            <a:endParaRPr lang="en-GB" sz="2400" noProof="0" dirty="0">
              <a:ea typeface="+mn-lt"/>
              <a:cs typeface="+mn-lt"/>
              <a:sym typeface="Public Sans"/>
            </a:endParaRPr>
          </a:p>
        </p:txBody>
      </p:sp>
      <p:pic>
        <p:nvPicPr>
          <p:cNvPr id="5" name="Picture 4">
            <a:extLst>
              <a:ext uri="{FF2B5EF4-FFF2-40B4-BE49-F238E27FC236}">
                <a16:creationId xmlns:a16="http://schemas.microsoft.com/office/drawing/2014/main" id="{9CA85008-8E10-5076-370B-3744391EEE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3" name="Title 2">
            <a:extLst>
              <a:ext uri="{FF2B5EF4-FFF2-40B4-BE49-F238E27FC236}">
                <a16:creationId xmlns:a16="http://schemas.microsoft.com/office/drawing/2014/main" id="{43995B6D-14CF-00E9-418F-3CC7663F70EE}"/>
              </a:ext>
            </a:extLst>
          </p:cNvPr>
          <p:cNvSpPr>
            <a:spLocks noGrp="1"/>
          </p:cNvSpPr>
          <p:nvPr>
            <p:ph type="title" idx="4294967295"/>
          </p:nvPr>
        </p:nvSpPr>
        <p:spPr>
          <a:xfrm>
            <a:off x="461010" y="890905"/>
            <a:ext cx="1051560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8. Numérisation de l'énergie et blockchain – Qu'est-ce </a:t>
            </a:r>
            <a:r>
              <a:rPr lang="en-GB" sz="2800" b="1" kern="1200" baseline="0" dirty="0">
                <a:solidFill>
                  <a:srgbClr val="FFFFFF"/>
                </a:solidFill>
                <a:effectLst/>
                <a:latin typeface="Calibri" panose="020F0502020204030204" pitchFamily="34" charset="0"/>
                <a:ea typeface="Public Sans"/>
                <a:cs typeface="Public Sans"/>
              </a:rPr>
              <a:t>que la blockchain ?</a:t>
            </a:r>
            <a:endParaRPr lang="en-GB" dirty="0">
              <a:effectLst/>
            </a:endParaRPr>
          </a:p>
          <a:p>
            <a:endParaRPr lang="en-GB" dirty="0"/>
          </a:p>
        </p:txBody>
      </p:sp>
    </p:spTree>
    <p:extLst>
      <p:ext uri="{BB962C8B-B14F-4D97-AF65-F5344CB8AC3E}">
        <p14:creationId xmlns:p14="http://schemas.microsoft.com/office/powerpoint/2010/main" val="14409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E650-CA8F-9FD8-0C0B-F33E2147BC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82F1BB-759E-6437-0077-30B98204AE19}"/>
              </a:ext>
            </a:extLst>
          </p:cNvPr>
          <p:cNvSpPr txBox="1"/>
          <p:nvPr/>
        </p:nvSpPr>
        <p:spPr>
          <a:xfrm>
            <a:off x="4418582" y="2298198"/>
            <a:ext cx="7671817" cy="4154984"/>
          </a:xfrm>
          <a:prstGeom prst="rect">
            <a:avLst/>
          </a:prstGeom>
          <a:noFill/>
        </p:spPr>
        <p:txBody>
          <a:bodyPr wrap="square" lIns="91440" tIns="45720" rIns="91440" bIns="45720" rtlCol="0" anchor="t">
            <a:spAutoFit/>
          </a:bodyPr>
          <a:lstStyle/>
          <a:p>
            <a:pPr lvl="0" latinLnBrk="0"/>
            <a:r>
              <a:rPr lang="en-GB" sz="2200" noProof="0" dirty="0">
                <a:ea typeface="Public Sans"/>
                <a:cs typeface="Public Sans"/>
                <a:sym typeface="Public Sans"/>
              </a:rPr>
              <a:t>Dans le secteur de l'énergie, la blockchain peut être utilisée pour :</a:t>
            </a:r>
            <a:endParaRPr lang="en-GB" sz="2200" noProof="0" dirty="0"/>
          </a:p>
          <a:p>
            <a:pPr lvl="0" latinLnBrk="0"/>
            <a:endParaRPr lang="en-GB" sz="2200" b="1" noProof="0" dirty="0">
              <a:ea typeface="Public Sans"/>
              <a:cs typeface="Public Sans"/>
              <a:sym typeface="Public Sans"/>
            </a:endParaRPr>
          </a:p>
          <a:p>
            <a:pPr marL="342900" lvl="0" indent="-342900" latinLnBrk="0">
              <a:buFont typeface="Arial" panose="020B0604020202020204" pitchFamily="34" charset="0"/>
              <a:buChar char="•"/>
            </a:pPr>
            <a:r>
              <a:rPr lang="en-GB" sz="2200" b="1" noProof="0" dirty="0">
                <a:ea typeface="Public Sans"/>
                <a:cs typeface="Public Sans"/>
                <a:sym typeface="Public Sans"/>
              </a:rPr>
              <a:t>Le commerce d'énergie entre particuliers : </a:t>
            </a:r>
            <a:r>
              <a:rPr lang="en-GB" sz="2200" noProof="0" dirty="0">
                <a:ea typeface="Public Sans"/>
                <a:cs typeface="Public Sans"/>
                <a:sym typeface="Public Sans"/>
              </a:rPr>
              <a:t>permettre le commerce direct d'énergie entre consommateurs et prosommateurs.    </a:t>
            </a:r>
            <a:endParaRPr lang="en-GB" sz="2200" noProof="0" dirty="0"/>
          </a:p>
          <a:p>
            <a:pPr marL="342900" lvl="0" indent="-342900" latinLnBrk="0">
              <a:buFont typeface="Arial" panose="020B0604020202020204" pitchFamily="34" charset="0"/>
              <a:buChar char="•"/>
            </a:pPr>
            <a:r>
              <a:rPr lang="en-GB" sz="2200" b="1" noProof="0" dirty="0">
                <a:ea typeface="Public Sans"/>
                <a:cs typeface="Public Sans"/>
                <a:sym typeface="Public Sans"/>
              </a:rPr>
              <a:t>Suivi des certificats d'énergie renouvelable : </a:t>
            </a:r>
            <a:r>
              <a:rPr lang="en-GB" sz="2200" noProof="0" dirty="0">
                <a:ea typeface="Public Sans"/>
                <a:cs typeface="Public Sans"/>
                <a:sym typeface="Public Sans"/>
              </a:rPr>
              <a:t>garantir l'authenticité et la traçabilité des certificats d'énergie renouvelable.    </a:t>
            </a:r>
            <a:endParaRPr lang="en-GB" sz="2200" noProof="0" dirty="0"/>
          </a:p>
          <a:p>
            <a:pPr marL="342900" lvl="0" indent="-342900" latinLnBrk="0">
              <a:buFont typeface="Arial" panose="020B0604020202020204" pitchFamily="34" charset="0"/>
              <a:buChar char="•"/>
            </a:pPr>
            <a:r>
              <a:rPr lang="en-GB" sz="2200" b="1" noProof="0" dirty="0">
                <a:ea typeface="Public Sans"/>
                <a:cs typeface="Public Sans"/>
                <a:sym typeface="Public Sans"/>
              </a:rPr>
              <a:t>Gestion du réseau : </a:t>
            </a:r>
            <a:r>
              <a:rPr lang="en-GB" sz="2200" noProof="0" dirty="0">
                <a:ea typeface="Public Sans"/>
                <a:cs typeface="Public Sans"/>
                <a:sym typeface="Public Sans"/>
              </a:rPr>
              <a:t>améliorer la sécurité et l'efficacité des opérations du réseau. En adoptant la blockchain, le secteur de l'énergie peut renforcer la confiance, réduire les coûts de transaction et promouvoir l'innovation. </a:t>
            </a:r>
            <a:endParaRPr lang="en-GB" sz="2200" noProof="0" dirty="0"/>
          </a:p>
        </p:txBody>
      </p:sp>
      <p:pic>
        <p:nvPicPr>
          <p:cNvPr id="3" name="Picture 2">
            <a:extLst>
              <a:ext uri="{FF2B5EF4-FFF2-40B4-BE49-F238E27FC236}">
                <a16:creationId xmlns:a16="http://schemas.microsoft.com/office/drawing/2014/main" id="{F7758612-9B27-DB79-791A-E2B9916B99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5" y="3429000"/>
            <a:ext cx="4142548" cy="1761908"/>
          </a:xfrm>
          <a:prstGeom prst="rect">
            <a:avLst/>
          </a:prstGeom>
        </p:spPr>
      </p:pic>
      <p:sp>
        <p:nvSpPr>
          <p:cNvPr id="5" name="Title 4">
            <a:extLst>
              <a:ext uri="{FF2B5EF4-FFF2-40B4-BE49-F238E27FC236}">
                <a16:creationId xmlns:a16="http://schemas.microsoft.com/office/drawing/2014/main" id="{3514CFD6-4894-70FC-4603-569CE5FF3804}"/>
              </a:ext>
            </a:extLst>
          </p:cNvPr>
          <p:cNvSpPr>
            <a:spLocks noGrp="1"/>
          </p:cNvSpPr>
          <p:nvPr>
            <p:ph type="title" idx="4294967295"/>
          </p:nvPr>
        </p:nvSpPr>
        <p:spPr>
          <a:xfrm>
            <a:off x="415290" y="799465"/>
            <a:ext cx="1118616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8. Numérisation de l'énergie et blockchain – La blockchain dans le secteur de l'énergie</a:t>
            </a:r>
            <a:endParaRPr lang="en-GB" dirty="0">
              <a:effectLst/>
            </a:endParaRPr>
          </a:p>
          <a:p>
            <a:endParaRPr lang="en-GB" dirty="0"/>
          </a:p>
        </p:txBody>
      </p:sp>
    </p:spTree>
    <p:extLst>
      <p:ext uri="{BB962C8B-B14F-4D97-AF65-F5344CB8AC3E}">
        <p14:creationId xmlns:p14="http://schemas.microsoft.com/office/powerpoint/2010/main" val="39094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F56F-11B3-26A9-83E7-7A0D86C4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D914-6E1D-FE2B-6DDD-D833A01DBA66}"/>
              </a:ext>
            </a:extLst>
          </p:cNvPr>
          <p:cNvSpPr>
            <a:spLocks noGrp="1"/>
          </p:cNvSpPr>
          <p:nvPr>
            <p:ph type="title" idx="4294967295"/>
          </p:nvPr>
        </p:nvSpPr>
        <p:spPr>
          <a:xfrm>
            <a:off x="676405" y="73088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9. Synergies et solutions intégrées </a:t>
            </a:r>
            <a:endParaRPr lang="en-GB" dirty="0">
              <a:effectLst/>
            </a:endParaRPr>
          </a:p>
          <a:p>
            <a:endParaRPr lang="en-GB" dirty="0"/>
          </a:p>
        </p:txBody>
      </p:sp>
      <p:sp>
        <p:nvSpPr>
          <p:cNvPr id="4" name="TextBox 3">
            <a:extLst>
              <a:ext uri="{FF2B5EF4-FFF2-40B4-BE49-F238E27FC236}">
                <a16:creationId xmlns:a16="http://schemas.microsoft.com/office/drawing/2014/main" id="{F924B47C-844C-9DED-88EB-FF77D79045FF}"/>
              </a:ext>
            </a:extLst>
          </p:cNvPr>
          <p:cNvSpPr txBox="1"/>
          <p:nvPr/>
        </p:nvSpPr>
        <p:spPr>
          <a:xfrm>
            <a:off x="676405" y="3266162"/>
            <a:ext cx="11138112" cy="2308324"/>
          </a:xfrm>
          <a:prstGeom prst="rect">
            <a:avLst/>
          </a:prstGeom>
          <a:noFill/>
        </p:spPr>
        <p:txBody>
          <a:bodyPr wrap="square" rtlCol="0">
            <a:spAutoFit/>
          </a:bodyPr>
          <a:lstStyle/>
          <a:p>
            <a:pPr algn="ctr" latinLnBrk="0"/>
            <a:r>
              <a:rPr lang="en-GB" sz="4800" i="1" noProof="0" dirty="0">
                <a:solidFill>
                  <a:schemeClr val="accent2"/>
                </a:solidFill>
              </a:rPr>
              <a:t>Comment la circularité et la numérisation sont-elles combinées dans le secteur de l'énergie ?</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68616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2C3F4-8B82-1BFC-94A6-E2AA6704DE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B97449-922D-18C4-57F0-B14AA2A3A218}"/>
              </a:ext>
            </a:extLst>
          </p:cNvPr>
          <p:cNvSpPr txBox="1"/>
          <p:nvPr/>
        </p:nvSpPr>
        <p:spPr>
          <a:xfrm>
            <a:off x="4171167" y="2126125"/>
            <a:ext cx="7643350" cy="4524315"/>
          </a:xfrm>
          <a:prstGeom prst="rect">
            <a:avLst/>
          </a:prstGeom>
          <a:noFill/>
        </p:spPr>
        <p:txBody>
          <a:bodyPr wrap="square" rtlCol="0">
            <a:spAutoFit/>
          </a:bodyPr>
          <a:lstStyle/>
          <a:p>
            <a:pPr lvl="0" latinLnBrk="0"/>
            <a:r>
              <a:rPr lang="en-GB" sz="2000" noProof="0" dirty="0">
                <a:ea typeface="Public Sans"/>
                <a:cs typeface="Public Sans"/>
                <a:sym typeface="Public Sans"/>
              </a:rPr>
              <a:t>La circularité et la numérisation sont combinées pour créer des solutions énergétiques innovantes et durables. </a:t>
            </a:r>
            <a:r>
              <a:rPr lang="en-GB" sz="2000" noProof="0" dirty="0">
                <a:solidFill>
                  <a:srgbClr val="2B2C30"/>
                </a:solidFill>
                <a:ea typeface="Public Sans"/>
                <a:cs typeface="Public Sans"/>
                <a:sym typeface="Public Sans"/>
              </a:rPr>
              <a:t>Voici quelques exemples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Systèmes intelligents de gestion de l'énergie domestique : </a:t>
            </a:r>
            <a:r>
              <a:rPr lang="en-GB" sz="2000" noProof="0" dirty="0">
                <a:solidFill>
                  <a:srgbClr val="2B2C30"/>
                </a:solidFill>
                <a:ea typeface="Public Sans"/>
                <a:cs typeface="Public Sans"/>
                <a:sym typeface="Public Sans"/>
              </a:rPr>
              <a:t>intégration de compteurs intelligents, d'appareils IoT et d'analyses de données pour optimiser la consommation d'énergie dans les foyers.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Centrales électriques virtuelles : </a:t>
            </a:r>
            <a:r>
              <a:rPr lang="en-GB" sz="2000" noProof="0" dirty="0">
                <a:solidFill>
                  <a:srgbClr val="2B2C30"/>
                </a:solidFill>
                <a:ea typeface="Public Sans"/>
                <a:cs typeface="Public Sans"/>
                <a:sym typeface="Public Sans"/>
              </a:rPr>
              <a:t>regroupement des ressources énergétiques distribuées, telles que les panneaux solaires installés sur les toits et les batteries des véhicules électriques, afin de fournir des services au réseau.    </a:t>
            </a:r>
            <a:endParaRPr lang="en-GB" sz="2000" noProof="0" dirty="0"/>
          </a:p>
          <a:p>
            <a:pPr marL="342900" lvl="0" indent="-342900" latinLnBrk="0">
              <a:buFont typeface="Arial" panose="020B0604020202020204" pitchFamily="34" charset="0"/>
              <a:buChar char="•"/>
            </a:pPr>
            <a:r>
              <a:rPr lang="en-GB" sz="2000" b="1" noProof="0" dirty="0">
                <a:solidFill>
                  <a:srgbClr val="2B2C30"/>
                </a:solidFill>
                <a:ea typeface="Public Sans"/>
                <a:cs typeface="Public Sans"/>
                <a:sym typeface="Public Sans"/>
              </a:rPr>
              <a:t>Communautés énergétiques circulaires : </a:t>
            </a:r>
            <a:r>
              <a:rPr lang="en-GB" sz="2000" noProof="0" dirty="0">
                <a:solidFill>
                  <a:srgbClr val="2B2C30"/>
                </a:solidFill>
                <a:ea typeface="Public Sans"/>
                <a:cs typeface="Public Sans"/>
                <a:sym typeface="Public Sans"/>
              </a:rPr>
              <a:t>création de systèmes énergétiques locaux qui privilégient les énergies renouvelables, l'efficacité énergétique et le partage des ressources.   </a:t>
            </a:r>
            <a:endParaRPr lang="en-GB" sz="2000" noProof="0" dirty="0"/>
          </a:p>
        </p:txBody>
      </p:sp>
      <p:pic>
        <p:nvPicPr>
          <p:cNvPr id="5" name="Picture 4">
            <a:extLst>
              <a:ext uri="{FF2B5EF4-FFF2-40B4-BE49-F238E27FC236}">
                <a16:creationId xmlns:a16="http://schemas.microsoft.com/office/drawing/2014/main" id="{BED68B75-F143-2F42-652B-71785676BC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3" y="3106454"/>
            <a:ext cx="3845489" cy="2563659"/>
          </a:xfrm>
          <a:prstGeom prst="rect">
            <a:avLst/>
          </a:prstGeom>
        </p:spPr>
      </p:pic>
      <p:sp>
        <p:nvSpPr>
          <p:cNvPr id="3" name="Title 2">
            <a:extLst>
              <a:ext uri="{FF2B5EF4-FFF2-40B4-BE49-F238E27FC236}">
                <a16:creationId xmlns:a16="http://schemas.microsoft.com/office/drawing/2014/main" id="{377B7387-0F4F-71AD-3DA3-FE3439A49084}"/>
              </a:ext>
            </a:extLst>
          </p:cNvPr>
          <p:cNvSpPr>
            <a:spLocks noGrp="1"/>
          </p:cNvSpPr>
          <p:nvPr>
            <p:ph type="title" idx="4294967295"/>
          </p:nvPr>
        </p:nvSpPr>
        <p:spPr>
          <a:xfrm>
            <a:off x="529590" y="69659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9. Synergies et solutions intégrées : </a:t>
            </a:r>
            <a:r>
              <a:rPr lang="en-US" sz="2800" b="1" kern="1200" baseline="0" dirty="0">
                <a:solidFill>
                  <a:srgbClr val="FFFFFF"/>
                </a:solidFill>
                <a:effectLst/>
                <a:latin typeface="Calibri" panose="020F0502020204030204" pitchFamily="34" charset="0"/>
                <a:ea typeface="Public Sans"/>
                <a:cs typeface="Public Sans"/>
              </a:rPr>
              <a:t>plus de détails</a:t>
            </a:r>
            <a:endParaRPr lang="en-GB" dirty="0">
              <a:effectLst/>
            </a:endParaRPr>
          </a:p>
          <a:p>
            <a:endParaRPr lang="en-GB" dirty="0"/>
          </a:p>
        </p:txBody>
      </p:sp>
    </p:spTree>
    <p:extLst>
      <p:ext uri="{BB962C8B-B14F-4D97-AF65-F5344CB8AC3E}">
        <p14:creationId xmlns:p14="http://schemas.microsoft.com/office/powerpoint/2010/main" val="23495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CFB409A3-5623-D0CF-445F-9201556440F9}"/>
              </a:ext>
            </a:extLst>
          </p:cNvPr>
          <p:cNvSpPr>
            <a:spLocks noGrp="1"/>
          </p:cNvSpPr>
          <p:nvPr>
            <p:ph type="title" idx="4294967295"/>
          </p:nvPr>
        </p:nvSpPr>
        <p:spPr>
          <a:xfrm>
            <a:off x="753706" y="780012"/>
            <a:ext cx="10515600" cy="1325563"/>
          </a:xfrm>
          <a:prstGeom prst="rect">
            <a:avLst/>
          </a:prstGeom>
        </p:spPr>
        <p:txBody>
          <a:bodyPr/>
          <a:lstStyle/>
          <a:p>
            <a:r>
              <a:rPr lang="en-GB" sz="2800" dirty="0">
                <a:solidFill>
                  <a:schemeClr val="tx2"/>
                </a:solidFill>
              </a:rPr>
              <a:t>Prochaines étapes</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la transition énergétique numérique et la circularité, les ressources suivantes peuvent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1754326"/>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rPr>
              <a:t>Lire « </a:t>
            </a:r>
            <a:r>
              <a:rPr lang="en-US" altLang="ko-KR" i="1" dirty="0">
                <a:solidFill>
                  <a:srgbClr val="373737"/>
                </a:solidFill>
                <a:ea typeface="맑은 고딕"/>
                <a:hlinkClick r:id="rId3"/>
              </a:rPr>
              <a:t>Explorer la synergie des énergies renouvelables dans le cadre de l'économie circulaire »...</a:t>
            </a:r>
            <a:endParaRPr lang="ko-KR" altLang="en-US"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589297"/>
            <a:ext cx="2364667" cy="1477328"/>
          </a:xfrm>
          <a:prstGeom prst="rect">
            <a:avLst/>
          </a:prstGeom>
          <a:noFill/>
        </p:spPr>
        <p:txBody>
          <a:bodyPr wrap="square" lIns="91440" tIns="45720" rIns="91440" bIns="45720" rtlCol="0" anchor="t" anchorCtr="0">
            <a:spAutoFit/>
          </a:bodyPr>
          <a:lstStyle/>
          <a:p>
            <a:pPr algn="ctr" latinLnBrk="0"/>
            <a:r>
              <a:rPr lang="en-US" altLang="ko-KR" dirty="0">
                <a:solidFill>
                  <a:srgbClr val="373737"/>
                </a:solidFill>
                <a:ea typeface="맑은 고딕"/>
              </a:rPr>
              <a:t>Lire </a:t>
            </a:r>
            <a:r>
              <a:rPr lang="en-US" i="1" dirty="0">
                <a:solidFill>
                  <a:srgbClr val="373737"/>
                </a:solidFill>
                <a:ea typeface="맑은 고딕"/>
                <a:hlinkClick r:id="rId4"/>
              </a:rPr>
              <a:t>« De l'ACV à la conception circulaire : étude comparative des outils numériques pour l'environnement bâti »</a:t>
            </a:r>
            <a:endParaRPr lang="ko-KR" altLang="en-US" i="1"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89297"/>
            <a:ext cx="2338969" cy="1754326"/>
          </a:xfrm>
          <a:prstGeom prst="rect">
            <a:avLst/>
          </a:prstGeom>
          <a:noFill/>
        </p:spPr>
        <p:txBody>
          <a:bodyPr wrap="square" rtlCol="0" anchor="t" anchorCtr="0">
            <a:spAutoFit/>
          </a:bodyPr>
          <a:lstStyle/>
          <a:p>
            <a:pPr algn="ctr" latinLnBrk="0"/>
            <a:r>
              <a:rPr lang="en-GB" noProof="0" dirty="0">
                <a:solidFill>
                  <a:srgbClr val="373737"/>
                </a:solidFill>
              </a:rPr>
              <a:t>Lire </a:t>
            </a:r>
            <a:r>
              <a:rPr lang="en-GB" i="1" noProof="0" dirty="0">
                <a:solidFill>
                  <a:srgbClr val="373737"/>
                </a:solidFill>
                <a:hlinkClick r:id="rId5"/>
              </a:rPr>
              <a:t>La circularité comme moteur de la transition énergétique dans les transports publics – un regard vers l'avenir</a:t>
            </a:r>
            <a:r>
              <a:rPr lang="en-GB" i="1" noProof="0" dirty="0">
                <a:solidFill>
                  <a:srgbClr val="373737"/>
                </a:solidFill>
              </a:rPr>
              <a:t>. </a:t>
            </a:r>
            <a:endParaRPr lang="en-GB" noProof="0"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71393" y="2063163"/>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200329"/>
          </a:xfrm>
          <a:prstGeom prst="rect">
            <a:avLst/>
          </a:prstGeom>
          <a:noFill/>
        </p:spPr>
        <p:txBody>
          <a:bodyPr wrap="square" rtlCol="0" anchor="t" anchorCtr="0">
            <a:spAutoFit/>
          </a:bodyPr>
          <a:lstStyle/>
          <a:p>
            <a:pPr algn="ctr"/>
            <a:r>
              <a:rPr lang="en-US" altLang="ko-KR" dirty="0">
                <a:solidFill>
                  <a:srgbClr val="373737"/>
                </a:solidFill>
                <a:hlinkClick r:id="rId6"/>
              </a:rPr>
              <a:t>En savoir plus sur les supports pédagogiques du projet Every1.</a:t>
            </a:r>
            <a:endParaRPr lang="ko-KR" altLang="en-US" dirty="0">
              <a:solidFill>
                <a:srgbClr val="373737"/>
              </a:solidFill>
            </a:endParaRPr>
          </a:p>
        </p:txBody>
      </p:sp>
    </p:spTree>
    <p:extLst>
      <p:ext uri="{BB962C8B-B14F-4D97-AF65-F5344CB8AC3E}">
        <p14:creationId xmlns:p14="http://schemas.microsoft.com/office/powerpoint/2010/main" val="43130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847755"/>
          </a:xfrm>
          <a:prstGeom prst="rect">
            <a:avLst/>
          </a:prstGeom>
          <a:noFill/>
        </p:spPr>
        <p:txBody>
          <a:bodyPr wrap="square" lIns="91440" tIns="45720" rIns="91440" bIns="45720" rtlCol="0" anchor="t">
            <a:spAutoFit/>
          </a:bodyPr>
          <a:lstStyle/>
          <a:p>
            <a:pPr latinLnBrk="0"/>
            <a:r>
              <a:rPr lang="en-GB" sz="1700" dirty="0"/>
              <a:t>Cette présentation </a:t>
            </a:r>
            <a:r>
              <a:rPr lang="en-GB" sz="1700" dirty="0" err="1"/>
              <a:t>intitulée</a:t>
            </a:r>
            <a:r>
              <a:rPr lang="en-GB" sz="1700" dirty="0"/>
              <a:t> «</a:t>
            </a:r>
            <a:r>
              <a:rPr lang="fr-FR" sz="1600"/>
              <a:t>Circularité et la transition énergétique numérique </a:t>
            </a:r>
            <a:r>
              <a:rPr lang="en-GB" sz="1700" i="1"/>
              <a:t>» </a:t>
            </a:r>
            <a:r>
              <a:rPr lang="en-GB" sz="1700" i="1" dirty="0"/>
              <a:t>(Circularité et transition énergétique numérique) </a:t>
            </a:r>
            <a:r>
              <a:rPr lang="en-GB" sz="1700" dirty="0"/>
              <a:t>a été réalisée par le projet Every1 et est soumise à la licence </a:t>
            </a:r>
            <a:r>
              <a:rPr lang="en-GB" sz="1700" dirty="0">
                <a:hlinkClick r:id="rId3"/>
              </a:rPr>
              <a:t>CC BY-SA 4.0</a:t>
            </a:r>
            <a:r>
              <a:rPr lang="en-GB" sz="1700" dirty="0"/>
              <a:t>, sauf indication contraire. </a:t>
            </a:r>
          </a:p>
          <a:p>
            <a:pPr latinLnBrk="0"/>
            <a:endParaRPr lang="en-GB" sz="1700" dirty="0"/>
          </a:p>
          <a:p>
            <a:pPr latinLnBrk="0"/>
            <a:r>
              <a:rPr lang="en-GB" sz="1700" dirty="0"/>
              <a:t>Les images utilisées dans cette présentation sont les suivantes : </a:t>
            </a:r>
          </a:p>
          <a:p>
            <a:pPr latinLnBrk="0"/>
            <a:endParaRPr lang="en-GB" sz="1700" dirty="0"/>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Image de couverture : </a:t>
            </a:r>
            <a:r>
              <a:rPr lang="en-US" sz="1700" i="1" dirty="0">
                <a:solidFill>
                  <a:schemeClr val="dk1"/>
                </a:solidFill>
                <a:ea typeface="Public Sans"/>
                <a:cs typeface="Public Sans"/>
                <a:sym typeface="Public Sans"/>
                <a:hlinkClick r:id="rId4"/>
              </a:rPr>
              <a:t>Circular </a:t>
            </a:r>
            <a:r>
              <a:rPr lang="en-US" sz="1700" dirty="0">
                <a:solidFill>
                  <a:schemeClr val="dk1"/>
                </a:solidFill>
                <a:ea typeface="Public Sans"/>
                <a:cs typeface="Public Sans"/>
                <a:sym typeface="Public Sans"/>
              </a:rPr>
              <a:t>par </a:t>
            </a:r>
            <a:r>
              <a:rPr lang="en-US" sz="1700" dirty="0" err="1">
                <a:solidFill>
                  <a:schemeClr val="dk1"/>
                </a:solidFill>
                <a:ea typeface="Public Sans"/>
                <a:cs typeface="Public Sans"/>
                <a:sym typeface="Public Sans"/>
              </a:rPr>
              <a:t>@ondasderuido </a:t>
            </a:r>
            <a:r>
              <a:rPr lang="en-US" sz="1700" dirty="0">
                <a:solidFill>
                  <a:schemeClr val="dk1"/>
                </a:solidFill>
                <a:ea typeface="Public Sans"/>
                <a:cs typeface="Public Sans"/>
                <a:sym typeface="Public Sans"/>
              </a:rPr>
              <a:t>est sous licence </a:t>
            </a:r>
            <a:r>
              <a:rPr lang="en-US" sz="1700" dirty="0">
                <a:solidFill>
                  <a:schemeClr val="dk1"/>
                </a:solidFill>
                <a:ea typeface="Public Sans"/>
                <a:cs typeface="Public Sans"/>
                <a:sym typeface="Public Sans"/>
                <a:hlinkClick r:id="rId5"/>
              </a:rPr>
              <a:t>CC BY-SA 2.0</a:t>
            </a:r>
            <a:r>
              <a:rPr lang="en-US" sz="1700" dirty="0">
                <a:solidFill>
                  <a:schemeClr val="dk1"/>
                </a:solidFill>
                <a:ea typeface="Public Sans"/>
                <a:cs typeface="Public Sans"/>
                <a:sym typeface="Public Sans"/>
              </a:rPr>
              <a:t>. </a:t>
            </a:r>
            <a:endParaRPr lang="en-US" sz="17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Image du texte d'introduction : </a:t>
            </a:r>
            <a:r>
              <a:rPr lang="en-US" sz="1700" i="1" dirty="0">
                <a:solidFill>
                  <a:schemeClr val="dk1"/>
                </a:solidFill>
                <a:ea typeface="Public Sans"/>
                <a:cs typeface="Public Sans"/>
                <a:sym typeface="Public Sans"/>
                <a:hlinkClick r:id="rId6"/>
              </a:rPr>
              <a:t>Circular lights </a:t>
            </a:r>
            <a:r>
              <a:rPr lang="en-US" sz="1700" dirty="0">
                <a:solidFill>
                  <a:schemeClr val="dk1"/>
                </a:solidFill>
                <a:ea typeface="Public Sans"/>
                <a:cs typeface="Public Sans"/>
                <a:sym typeface="Public Sans"/>
              </a:rPr>
              <a:t>par Hugh Bell est sous licence </a:t>
            </a:r>
            <a:r>
              <a:rPr lang="en-US" sz="1700" dirty="0">
                <a:solidFill>
                  <a:schemeClr val="dk1"/>
                </a:solidFill>
                <a:ea typeface="Public Sans"/>
                <a:cs typeface="Public Sans"/>
                <a:sym typeface="Public Sans"/>
                <a:hlinkClick r:id="rId7"/>
              </a:rPr>
              <a:t>CC BY-NC 2.0</a:t>
            </a:r>
            <a:r>
              <a:rPr lang="en-US" sz="1700" dirty="0">
                <a:solidFill>
                  <a:schemeClr val="dk1"/>
                </a:solidFill>
                <a:ea typeface="Public Sans"/>
                <a:cs typeface="Public Sans"/>
                <a:sym typeface="Public Sans"/>
              </a:rPr>
              <a:t>.</a:t>
            </a:r>
            <a:endParaRPr lang="en-US" sz="17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n° 1 : </a:t>
            </a:r>
            <a:r>
              <a:rPr lang="en-US" sz="1700" dirty="0">
                <a:solidFill>
                  <a:schemeClr val="dk1"/>
                </a:solidFill>
                <a:ea typeface="Public Sans"/>
                <a:cs typeface="Public Sans"/>
                <a:sym typeface="Public Sans"/>
                <a:hlinkClick r:id="rId8"/>
              </a:rPr>
              <a:t>Reduce Reuse Recycle </a:t>
            </a:r>
            <a:r>
              <a:rPr lang="en-US" sz="1700" dirty="0">
                <a:solidFill>
                  <a:schemeClr val="dk1"/>
                </a:solidFill>
                <a:ea typeface="Public Sans"/>
                <a:cs typeface="Public Sans"/>
                <a:sym typeface="Public Sans"/>
              </a:rPr>
              <a:t>par Steve Snodgrass est sous licence </a:t>
            </a:r>
            <a:r>
              <a:rPr lang="en-US" sz="1700" dirty="0">
                <a:solidFill>
                  <a:schemeClr val="dk1"/>
                </a:solidFill>
                <a:ea typeface="Public Sans"/>
                <a:cs typeface="Public Sans"/>
                <a:sym typeface="Public Sans"/>
                <a:hlinkClick r:id="rId9"/>
              </a:rPr>
              <a:t>CC BY 2.0.</a:t>
            </a:r>
            <a:endParaRPr lang="en-US" sz="17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n° 2 : </a:t>
            </a:r>
            <a:r>
              <a:rPr lang="en-US" sz="1700" dirty="0">
                <a:solidFill>
                  <a:schemeClr val="dk1"/>
                </a:solidFill>
                <a:ea typeface="Public Sans"/>
                <a:cs typeface="Public Sans"/>
                <a:sym typeface="Public Sans"/>
                <a:hlinkClick r:id="rId10"/>
              </a:rPr>
              <a:t>Circular Patterns </a:t>
            </a:r>
            <a:r>
              <a:rPr lang="en-US" sz="1700" dirty="0">
                <a:solidFill>
                  <a:schemeClr val="dk1"/>
                </a:solidFill>
                <a:ea typeface="Public Sans"/>
                <a:cs typeface="Public Sans"/>
                <a:sym typeface="Public Sans"/>
              </a:rPr>
              <a:t>par Henry Burrows est sous licence </a:t>
            </a:r>
            <a:r>
              <a:rPr lang="en-US" sz="1700" dirty="0">
                <a:solidFill>
                  <a:schemeClr val="dk1"/>
                </a:solidFill>
                <a:ea typeface="Public Sans"/>
                <a:cs typeface="Public Sans"/>
                <a:sym typeface="Public Sans"/>
                <a:hlinkClick r:id="rId5"/>
              </a:rPr>
              <a:t>CC BY-SA 2.0</a:t>
            </a:r>
            <a:r>
              <a:rPr lang="en-US" sz="17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n° 3 : </a:t>
            </a:r>
            <a:r>
              <a:rPr lang="en-US" sz="1700" dirty="0">
                <a:solidFill>
                  <a:schemeClr val="dk1"/>
                </a:solidFill>
                <a:ea typeface="Public Sans"/>
                <a:cs typeface="Public Sans"/>
                <a:sym typeface="Public Sans"/>
                <a:hlinkClick r:id="rId11"/>
              </a:rPr>
              <a:t>data </a:t>
            </a:r>
            <a:r>
              <a:rPr lang="en-US" sz="1700" dirty="0">
                <a:solidFill>
                  <a:schemeClr val="dk1"/>
                </a:solidFill>
                <a:ea typeface="Public Sans"/>
                <a:cs typeface="Public Sans"/>
                <a:sym typeface="Public Sans"/>
              </a:rPr>
              <a:t>par Arismendy Polanco est sous licence </a:t>
            </a:r>
            <a:r>
              <a:rPr lang="en-US" sz="1700" dirty="0">
                <a:solidFill>
                  <a:schemeClr val="dk1"/>
                </a:solidFill>
                <a:ea typeface="Public Sans"/>
                <a:cs typeface="Public Sans"/>
                <a:sym typeface="Public Sans"/>
                <a:hlinkClick r:id="rId12"/>
              </a:rPr>
              <a:t>Public Domain Mark 1.0 Universal</a:t>
            </a:r>
            <a:r>
              <a:rPr lang="en-US" sz="17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n° 4 : </a:t>
            </a:r>
            <a:r>
              <a:rPr lang="en-US" sz="1700" dirty="0">
                <a:solidFill>
                  <a:schemeClr val="dk1"/>
                </a:solidFill>
                <a:ea typeface="Public Sans"/>
                <a:cs typeface="Public Sans"/>
                <a:sym typeface="Public Sans"/>
                <a:hlinkClick r:id="rId13"/>
              </a:rPr>
              <a:t>Digital City </a:t>
            </a:r>
            <a:r>
              <a:rPr lang="en-US" sz="1700" dirty="0">
                <a:solidFill>
                  <a:schemeClr val="dk1"/>
                </a:solidFill>
                <a:ea typeface="Public Sans"/>
                <a:cs typeface="Public Sans"/>
                <a:sym typeface="Public Sans"/>
              </a:rPr>
              <a:t>par scratch-media est sous licence </a:t>
            </a:r>
            <a:r>
              <a:rPr lang="en-US" sz="1700" dirty="0">
                <a:solidFill>
                  <a:schemeClr val="dk1"/>
                </a:solidFill>
                <a:ea typeface="Public Sans"/>
                <a:cs typeface="Public Sans"/>
                <a:sym typeface="Public Sans"/>
                <a:hlinkClick r:id="rId14"/>
              </a:rPr>
              <a:t>CC BY-NC-ND 2.0</a:t>
            </a:r>
            <a:r>
              <a:rPr lang="en-US" sz="17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n° 5 : </a:t>
            </a:r>
            <a:r>
              <a:rPr lang="en-US" sz="1700" dirty="0">
                <a:solidFill>
                  <a:schemeClr val="dk1"/>
                </a:solidFill>
                <a:ea typeface="Public Sans"/>
                <a:cs typeface="Public Sans"/>
                <a:sym typeface="Public Sans"/>
                <a:hlinkClick r:id="rId15"/>
              </a:rPr>
              <a:t>un grand immeuble avec de nombreuses fenêtres et Bosco </a:t>
            </a:r>
            <a:r>
              <a:rPr lang="en-US" sz="1700" dirty="0" err="1">
                <a:solidFill>
                  <a:schemeClr val="dk1"/>
                </a:solidFill>
                <a:ea typeface="Public Sans"/>
                <a:cs typeface="Public Sans"/>
                <a:sym typeface="Public Sans"/>
                <a:hlinkClick r:id="rId15"/>
              </a:rPr>
              <a:t>Verticale </a:t>
            </a:r>
            <a:r>
              <a:rPr lang="en-US" sz="1700" dirty="0">
                <a:solidFill>
                  <a:schemeClr val="dk1"/>
                </a:solidFill>
                <a:ea typeface="Public Sans"/>
                <a:cs typeface="Public Sans"/>
                <a:sym typeface="Public Sans"/>
                <a:hlinkClick r:id="rId15"/>
              </a:rPr>
              <a:t>en arrière-plan </a:t>
            </a:r>
            <a:r>
              <a:rPr lang="en-US" sz="1700" dirty="0">
                <a:solidFill>
                  <a:schemeClr val="dk1"/>
                </a:solidFill>
                <a:ea typeface="Public Sans"/>
                <a:cs typeface="Public Sans"/>
                <a:sym typeface="Public Sans"/>
              </a:rPr>
              <a:t>par José </a:t>
            </a:r>
            <a:r>
              <a:rPr lang="en-US" sz="1700" dirty="0" err="1">
                <a:solidFill>
                  <a:schemeClr val="dk1"/>
                </a:solidFill>
                <a:ea typeface="Public Sans"/>
                <a:cs typeface="Public Sans"/>
                <a:sym typeface="Public Sans"/>
              </a:rPr>
              <a:t>Jóvena </a:t>
            </a:r>
            <a:r>
              <a:rPr lang="en-US" sz="1700" dirty="0">
                <a:solidFill>
                  <a:schemeClr val="dk1"/>
                </a:solidFill>
                <a:ea typeface="Public Sans"/>
                <a:cs typeface="Public Sans"/>
                <a:sym typeface="Public Sans"/>
              </a:rPr>
              <a:t>via une </a:t>
            </a:r>
            <a:r>
              <a:rPr lang="en-US" sz="1700" dirty="0">
                <a:solidFill>
                  <a:schemeClr val="dk1"/>
                </a:solidFill>
                <a:ea typeface="Public Sans"/>
                <a:cs typeface="Public Sans"/>
                <a:sym typeface="Public Sans"/>
                <a:hlinkClick r:id="rId16"/>
              </a:rPr>
              <a:t>licence Unsplash</a:t>
            </a:r>
            <a:r>
              <a:rPr lang="en-US" sz="17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six : </a:t>
            </a:r>
            <a:r>
              <a:rPr lang="en-US" sz="1700" dirty="0">
                <a:solidFill>
                  <a:schemeClr val="dk1"/>
                </a:solidFill>
                <a:ea typeface="Public Sans"/>
                <a:cs typeface="Public Sans"/>
                <a:sym typeface="Public Sans"/>
                <a:hlinkClick r:id="rId17"/>
              </a:rPr>
              <a:t>Recyclage </a:t>
            </a:r>
            <a:r>
              <a:rPr lang="en-US" sz="1700" dirty="0">
                <a:solidFill>
                  <a:schemeClr val="dk1"/>
                </a:solidFill>
                <a:ea typeface="Public Sans"/>
                <a:cs typeface="Public Sans"/>
                <a:sym typeface="Public Sans"/>
              </a:rPr>
              <a:t>par Andy Arthur est sous licence </a:t>
            </a:r>
            <a:r>
              <a:rPr lang="en-US" sz="1700" dirty="0">
                <a:solidFill>
                  <a:schemeClr val="dk1"/>
                </a:solidFill>
                <a:ea typeface="Public Sans"/>
                <a:cs typeface="Public Sans"/>
                <a:sym typeface="Public Sans"/>
                <a:hlinkClick r:id="rId9"/>
              </a:rPr>
              <a:t>CC BY 2.0.</a:t>
            </a:r>
            <a:endParaRPr lang="en-US" sz="17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7 : </a:t>
            </a:r>
            <a:r>
              <a:rPr lang="en-US" sz="1700" dirty="0">
                <a:solidFill>
                  <a:schemeClr val="dk1"/>
                </a:solidFill>
                <a:ea typeface="Public Sans"/>
                <a:cs typeface="Public Sans"/>
                <a:sym typeface="Public Sans"/>
                <a:hlinkClick r:id="rId18"/>
              </a:rPr>
              <a:t>Data-Analytics </a:t>
            </a:r>
            <a:r>
              <a:rPr lang="en-US" sz="1700" dirty="0">
                <a:solidFill>
                  <a:schemeClr val="dk1"/>
                </a:solidFill>
                <a:ea typeface="Public Sans"/>
                <a:cs typeface="Public Sans"/>
                <a:sym typeface="Public Sans"/>
              </a:rPr>
              <a:t>par </a:t>
            </a:r>
            <a:r>
              <a:rPr lang="en-US" sz="1700" dirty="0" err="1">
                <a:solidFill>
                  <a:schemeClr val="dk1"/>
                </a:solidFill>
                <a:ea typeface="Public Sans"/>
                <a:cs typeface="Public Sans"/>
                <a:sym typeface="Public Sans"/>
              </a:rPr>
              <a:t>Learntek </a:t>
            </a:r>
            <a:r>
              <a:rPr lang="en-US" sz="1700" dirty="0">
                <a:solidFill>
                  <a:schemeClr val="dk1"/>
                </a:solidFill>
                <a:ea typeface="Public Sans"/>
                <a:cs typeface="Public Sans"/>
                <a:sym typeface="Public Sans"/>
              </a:rPr>
              <a:t>est sous licence </a:t>
            </a:r>
            <a:r>
              <a:rPr lang="en-US" sz="1700" dirty="0">
                <a:solidFill>
                  <a:schemeClr val="dk1"/>
                </a:solidFill>
                <a:ea typeface="Public Sans"/>
                <a:cs typeface="Public Sans"/>
                <a:sym typeface="Public Sans"/>
                <a:hlinkClick r:id="rId19"/>
              </a:rPr>
              <a:t>CC0 1.0</a:t>
            </a:r>
            <a:r>
              <a:rPr lang="en-US" sz="17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huit : </a:t>
            </a:r>
            <a:r>
              <a:rPr lang="en-US" sz="1700" dirty="0">
                <a:solidFill>
                  <a:schemeClr val="dk1"/>
                </a:solidFill>
                <a:ea typeface="Public Sans"/>
                <a:cs typeface="Public Sans"/>
                <a:sym typeface="Public Sans"/>
                <a:hlinkClick r:id="rId20"/>
              </a:rPr>
              <a:t>blockchains </a:t>
            </a:r>
            <a:r>
              <a:rPr lang="en-US" sz="1700" dirty="0">
                <a:solidFill>
                  <a:schemeClr val="dk1"/>
                </a:solidFill>
                <a:ea typeface="Public Sans"/>
                <a:cs typeface="Public Sans"/>
                <a:sym typeface="Public Sans"/>
              </a:rPr>
              <a:t>par Mario A.P. est sous licence </a:t>
            </a:r>
            <a:r>
              <a:rPr lang="en-US" sz="1700" dirty="0">
                <a:solidFill>
                  <a:schemeClr val="dk1"/>
                </a:solidFill>
                <a:ea typeface="Public Sans"/>
                <a:cs typeface="Public Sans"/>
                <a:sym typeface="Public Sans"/>
                <a:hlinkClick r:id="rId5"/>
              </a:rPr>
              <a:t>CC BY-SA 2.0</a:t>
            </a:r>
            <a:r>
              <a:rPr lang="en-US" sz="17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700" dirty="0">
                <a:solidFill>
                  <a:schemeClr val="dk1"/>
                </a:solidFill>
                <a:ea typeface="Public Sans"/>
                <a:cs typeface="Public Sans"/>
                <a:sym typeface="Public Sans"/>
              </a:rPr>
              <a:t>Question n° 9 : </a:t>
            </a:r>
            <a:r>
              <a:rPr lang="en-US" sz="1700" dirty="0">
                <a:solidFill>
                  <a:schemeClr val="dk1"/>
                </a:solidFill>
                <a:ea typeface="Public Sans"/>
                <a:cs typeface="Public Sans"/>
                <a:sym typeface="Public Sans"/>
                <a:hlinkClick r:id="rId21"/>
              </a:rPr>
              <a:t>personne plantant dans des pots suspendus </a:t>
            </a:r>
            <a:r>
              <a:rPr lang="en-US" sz="1700" dirty="0">
                <a:solidFill>
                  <a:schemeClr val="dk1"/>
                </a:solidFill>
                <a:ea typeface="Public Sans"/>
                <a:cs typeface="Public Sans"/>
                <a:sym typeface="Public Sans"/>
              </a:rPr>
              <a:t>par Daniel Funes Fuentes sous </a:t>
            </a:r>
            <a:r>
              <a:rPr lang="en-US" sz="1700" dirty="0">
                <a:solidFill>
                  <a:schemeClr val="dk1"/>
                </a:solidFill>
                <a:ea typeface="Public Sans"/>
                <a:cs typeface="Public Sans"/>
                <a:sym typeface="Public Sans"/>
                <a:hlinkClick r:id="rId16"/>
              </a:rPr>
              <a:t>licence Unsplash</a:t>
            </a:r>
            <a:r>
              <a:rPr lang="en-US" sz="1700" dirty="0">
                <a:solidFill>
                  <a:schemeClr val="dk1"/>
                </a:solidFill>
                <a:ea typeface="Public Sans"/>
                <a:cs typeface="Public Sans"/>
                <a:sym typeface="Public Sans"/>
              </a:rPr>
              <a:t>. </a:t>
            </a:r>
            <a:endParaRPr lang="en-GB" sz="1700" dirty="0"/>
          </a:p>
        </p:txBody>
      </p:sp>
      <p:sp>
        <p:nvSpPr>
          <p:cNvPr id="3" name="Title 2">
            <a:extLst>
              <a:ext uri="{FF2B5EF4-FFF2-40B4-BE49-F238E27FC236}">
                <a16:creationId xmlns:a16="http://schemas.microsoft.com/office/drawing/2014/main" id="{AB75999A-CF5A-92DA-FB23-34E8AE93CF71}"/>
              </a:ext>
            </a:extLst>
          </p:cNvPr>
          <p:cNvSpPr>
            <a:spLocks noGrp="1"/>
          </p:cNvSpPr>
          <p:nvPr>
            <p:ph type="title" idx="4294967295"/>
          </p:nvPr>
        </p:nvSpPr>
        <p:spPr>
          <a:xfrm>
            <a:off x="152400" y="629203"/>
            <a:ext cx="10515600" cy="1325563"/>
          </a:xfrm>
          <a:prstGeom prst="rect">
            <a:avLst/>
          </a:prstGeom>
        </p:spPr>
        <p:txBody>
          <a:bodyPr/>
          <a:lstStyle/>
          <a:p>
            <a:r>
              <a:rPr lang="en-GB" sz="3200" dirty="0">
                <a:solidFill>
                  <a:schemeClr val="bg1"/>
                </a:solidFill>
              </a:rPr>
              <a:t>Remerciements 1</a:t>
            </a:r>
          </a:p>
        </p:txBody>
      </p:sp>
    </p:spTree>
    <p:extLst>
      <p:ext uri="{BB962C8B-B14F-4D97-AF65-F5344CB8AC3E}">
        <p14:creationId xmlns:p14="http://schemas.microsoft.com/office/powerpoint/2010/main" val="350661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00467" y="666658"/>
            <a:ext cx="718823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Notre exploration de la circularité s'articule autour de neuf questions. Prenez le temps de réfléchir à chaque question avant de passer à la diapositive suivante. </a:t>
            </a:r>
          </a:p>
          <a:p>
            <a:pPr latinLnBrk="0"/>
            <a:endParaRPr lang="en-GB" sz="3200" noProof="0" dirty="0">
              <a:solidFill>
                <a:srgbClr val="2B2C30"/>
              </a:solidFill>
              <a:sym typeface="Public Sans"/>
            </a:endParaRPr>
          </a:p>
          <a:p>
            <a:pPr latinLnBrk="0"/>
            <a:r>
              <a:rPr lang="en-GB" sz="3200" dirty="0">
                <a:solidFill>
                  <a:srgbClr val="2B2C30"/>
                </a:solidFill>
                <a:sym typeface="Public Sans"/>
              </a:rPr>
              <a:t>Vous pouvez traiter chaque question tour à tour. Vous pouvez également sélectionner une question particulière que vous souhaitez explorer en premier via le menu. </a:t>
            </a:r>
            <a:endParaRPr lang="en-GB" sz="3200" noProof="0" dirty="0"/>
          </a:p>
        </p:txBody>
      </p:sp>
      <p:pic>
        <p:nvPicPr>
          <p:cNvPr id="4" name="Picture 3">
            <a:extLst>
              <a:ext uri="{FF2B5EF4-FFF2-40B4-BE49-F238E27FC236}">
                <a16:creationId xmlns:a16="http://schemas.microsoft.com/office/drawing/2014/main" id="{F068A32B-C87F-B35A-1095-55F4C8E79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3805"/>
            <a:ext cx="4054493" cy="2730390"/>
          </a:xfrm>
          <a:prstGeom prst="rect">
            <a:avLst/>
          </a:prstGeom>
        </p:spPr>
      </p:pic>
      <p:sp>
        <p:nvSpPr>
          <p:cNvPr id="3" name="Title 2">
            <a:extLst>
              <a:ext uri="{FF2B5EF4-FFF2-40B4-BE49-F238E27FC236}">
                <a16:creationId xmlns:a16="http://schemas.microsoft.com/office/drawing/2014/main" id="{90F2DB40-5F36-B6C4-2F7E-95C59498C767}"/>
              </a:ext>
            </a:extLst>
          </p:cNvPr>
          <p:cNvSpPr>
            <a:spLocks noGrp="1"/>
          </p:cNvSpPr>
          <p:nvPr>
            <p:ph type="title" idx="4294967295"/>
          </p:nvPr>
        </p:nvSpPr>
        <p:spPr>
          <a:xfrm>
            <a:off x="203200" y="365125"/>
            <a:ext cx="3694430" cy="1325563"/>
          </a:xfrm>
          <a:prstGeom prst="rect">
            <a:avLst/>
          </a:prstGeom>
        </p:spPr>
        <p:txBody>
          <a:bodyPr/>
          <a:lstStyle/>
          <a:p>
            <a:pPr latinLnBrk="0"/>
            <a:r>
              <a:rPr lang="en-GB" dirty="0">
                <a:solidFill>
                  <a:schemeClr val="bg1"/>
                </a:solidFill>
              </a:rPr>
              <a:t>La circularité en 9 questions</a:t>
            </a:r>
          </a:p>
        </p:txBody>
      </p:sp>
    </p:spTree>
    <p:extLst>
      <p:ext uri="{BB962C8B-B14F-4D97-AF65-F5344CB8AC3E}">
        <p14:creationId xmlns:p14="http://schemas.microsoft.com/office/powerpoint/2010/main" val="232190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5404-BA7E-0448-B30E-786DDE1991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F53919-07E3-A073-6B93-029FA4FF8CD7}"/>
              </a:ext>
            </a:extLst>
          </p:cNvPr>
          <p:cNvSpPr txBox="1"/>
          <p:nvPr/>
        </p:nvSpPr>
        <p:spPr>
          <a:xfrm>
            <a:off x="4258848" y="596486"/>
            <a:ext cx="7628351" cy="4524315"/>
          </a:xfrm>
          <a:prstGeom prst="rect">
            <a:avLst/>
          </a:prstGeom>
          <a:noFill/>
        </p:spPr>
        <p:txBody>
          <a:bodyPr wrap="square" lIns="91440" tIns="45720" rIns="91440" bIns="45720" rtlCol="0" anchor="t">
            <a:spAutoFit/>
          </a:bodyPr>
          <a:lstStyle/>
          <a:p>
            <a:pPr latinLnBrk="0"/>
            <a:r>
              <a:rPr lang="en-US" dirty="0">
                <a:solidFill>
                  <a:schemeClr val="dk1"/>
                </a:solidFill>
                <a:ea typeface="Public Sans"/>
                <a:cs typeface="Public Sans"/>
                <a:sym typeface="Public Sans"/>
              </a:rPr>
              <a:t>Les ressources suivantes ont été utilisées pour élaborer cette présentation : </a:t>
            </a: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Bl</a:t>
            </a:r>
            <a:r>
              <a:rPr lang="en-US" i="1" dirty="0">
                <a:solidFill>
                  <a:schemeClr val="dk1"/>
                </a:solidFill>
                <a:ea typeface="Public Sans"/>
                <a:cs typeface="Public Sans"/>
                <a:sym typeface="Public Sans"/>
              </a:rPr>
              <a:t>ot</a:t>
            </a:r>
            <a:r>
              <a:rPr lang="en-US" dirty="0">
                <a:solidFill>
                  <a:schemeClr val="dk1"/>
                </a:solidFill>
                <a:ea typeface="Public Sans"/>
                <a:cs typeface="Public Sans"/>
                <a:sym typeface="Public Sans"/>
              </a:rPr>
              <a:t>, E., Bergeling, E., Watkins, E. &amp; Marchetti, E. (juin 2024) </a:t>
            </a:r>
            <a:r>
              <a:rPr lang="en-US" i="1" dirty="0">
                <a:solidFill>
                  <a:schemeClr val="dk1"/>
                </a:solidFill>
                <a:ea typeface="Public Sans"/>
                <a:cs typeface="Public Sans"/>
                <a:sym typeface="Public Sans"/>
              </a:rPr>
              <a:t>Stratégies de circularité et gestion durable des ressources pour garantir la transition vers une énergie propre.</a:t>
            </a:r>
            <a:r>
              <a:rPr lang="en-US" dirty="0">
                <a:solidFill>
                  <a:schemeClr val="dk1"/>
                </a:solidFill>
                <a:ea typeface="Public Sans"/>
                <a:cs typeface="Public Sans"/>
                <a:sym typeface="Public Sans"/>
              </a:rPr>
              <a:t> Institut pour la politique environnementale européenne (IEEP).  </a:t>
            </a:r>
            <a:r>
              <a:rPr lang="en-US" u="sng" dirty="0">
                <a:solidFill>
                  <a:schemeClr val="hlink"/>
                </a:solidFill>
                <a:latin typeface="Public Sans"/>
                <a:ea typeface="Public Sans"/>
                <a:cs typeface="Public Sans"/>
                <a:sym typeface="Public Sans"/>
                <a:hlinkClick r:id="rId3"/>
              </a:rPr>
              <a:t>https://circulareconomy.europa.eu/platform/en/knowledge/circularity-strategies-and-sustainable-resource-management-safeguard-clean-energy-transition</a:t>
            </a:r>
            <a:endParaRPr lang="en-US" dirty="0">
              <a:latin typeface="Public Sans"/>
              <a:ea typeface="Public Sans"/>
              <a:cs typeface="Public Sans"/>
              <a:sym typeface="Public Sans"/>
            </a:endParaRPr>
          </a:p>
          <a:p>
            <a:pPr latinLnBrk="0"/>
            <a:endParaRPr lang="en-US"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rPr>
              <a:t>Gate C &amp; Gravis, L. (2023) </a:t>
            </a:r>
            <a:r>
              <a:rPr lang="en-US" i="1" dirty="0">
                <a:solidFill>
                  <a:schemeClr val="dk1"/>
                </a:solidFill>
                <a:ea typeface="Public Sans"/>
                <a:cs typeface="Public Sans"/>
                <a:sym typeface="Public Sans"/>
              </a:rPr>
              <a:t>Pour une transition énergétique circulaire : plan d'action pour l'industrie, les décideurs politiques et les investisseurs. </a:t>
            </a:r>
            <a:r>
              <a:rPr lang="en-US" dirty="0">
                <a:solidFill>
                  <a:schemeClr val="dk1"/>
                </a:solidFill>
                <a:ea typeface="Public Sans"/>
                <a:cs typeface="Public Sans"/>
                <a:sym typeface="Public Sans"/>
              </a:rPr>
              <a:t>Green Purposes Company &amp; Gate C. </a:t>
            </a:r>
            <a:endParaRPr lang="en-US" i="1" dirty="0">
              <a:solidFill>
                <a:schemeClr val="dk1"/>
              </a:solidFill>
              <a:ea typeface="Public Sans"/>
              <a:cs typeface="Public Sans"/>
              <a:sym typeface="Public Sans"/>
            </a:endParaRPr>
          </a:p>
          <a:p>
            <a:pPr latinLnBrk="0"/>
            <a:r>
              <a:rPr lang="en-US" dirty="0">
                <a:solidFill>
                  <a:schemeClr val="dk1"/>
                </a:solidFill>
                <a:ea typeface="Public Sans"/>
                <a:cs typeface="Public Sans"/>
                <a:sym typeface="Public Sans"/>
                <a:hlinkClick r:id="rId4"/>
              </a:rPr>
              <a:t>https://circulareconomy.europa.eu/platform/sites/default/files/2023-06/Circular-energy-transition.pdf</a:t>
            </a:r>
            <a:r>
              <a:rPr lang="en-US" dirty="0">
                <a:solidFill>
                  <a:schemeClr val="dk1"/>
                </a:solidFill>
                <a:ea typeface="Public Sans"/>
                <a:cs typeface="Public Sans"/>
                <a:sym typeface="Public Sans"/>
              </a:rPr>
              <a:t> </a:t>
            </a:r>
          </a:p>
          <a:p>
            <a:pPr marR="0" lvl="0" algn="l" rtl="0" latinLnBrk="0">
              <a:spcBef>
                <a:spcPts val="0"/>
              </a:spcBef>
              <a:spcAft>
                <a:spcPts val="0"/>
              </a:spcAft>
            </a:pPr>
            <a:endParaRPr lang="en-US" dirty="0">
              <a:solidFill>
                <a:srgbClr val="000000"/>
              </a:solidFill>
              <a:ea typeface="Public Sans"/>
              <a:cs typeface="Public Sans"/>
              <a:sym typeface="Public Sans"/>
            </a:endParaRPr>
          </a:p>
          <a:p>
            <a:pPr marR="0" lvl="0" algn="l" rtl="0" latinLnBrk="0">
              <a:spcBef>
                <a:spcPts val="0"/>
              </a:spcBef>
              <a:spcAft>
                <a:spcPts val="0"/>
              </a:spcAft>
            </a:pPr>
            <a:endParaRPr lang="en-US"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C7AEBF70-853B-1EE7-4CB0-96CC741A9C71}"/>
              </a:ext>
            </a:extLst>
          </p:cNvPr>
          <p:cNvSpPr>
            <a:spLocks noGrp="1"/>
          </p:cNvSpPr>
          <p:nvPr>
            <p:ph type="title" idx="4294967295"/>
          </p:nvPr>
        </p:nvSpPr>
        <p:spPr>
          <a:xfrm>
            <a:off x="198120" y="596486"/>
            <a:ext cx="10515600" cy="1325563"/>
          </a:xfrm>
          <a:prstGeom prst="rect">
            <a:avLst/>
          </a:prstGeom>
        </p:spPr>
        <p:txBody>
          <a:bodyPr/>
          <a:lstStyle/>
          <a:p>
            <a:r>
              <a:rPr lang="en-GB" sz="3200" kern="1200" dirty="0">
                <a:solidFill>
                  <a:srgbClr val="FFFFFF"/>
                </a:solidFill>
                <a:effectLst/>
                <a:latin typeface="Calibri" panose="020F0502020204030204" pitchFamily="34" charset="0"/>
                <a:ea typeface="+mj-ea"/>
                <a:cs typeface="+mj-cs"/>
              </a:rPr>
              <a:t>Remerciements 2</a:t>
            </a:r>
            <a:endParaRPr lang="en-GB" dirty="0"/>
          </a:p>
        </p:txBody>
      </p:sp>
    </p:spTree>
    <p:extLst>
      <p:ext uri="{BB962C8B-B14F-4D97-AF65-F5344CB8AC3E}">
        <p14:creationId xmlns:p14="http://schemas.microsoft.com/office/powerpoint/2010/main" val="212973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F57D-BB7C-BA8B-5EBF-96BF5A6CBCBD}"/>
              </a:ext>
            </a:extLst>
          </p:cNvPr>
          <p:cNvSpPr>
            <a:spLocks noGrp="1"/>
          </p:cNvSpPr>
          <p:nvPr>
            <p:ph type="title" idx="4294967295"/>
          </p:nvPr>
        </p:nvSpPr>
        <p:spPr>
          <a:xfrm>
            <a:off x="3947160" y="3085465"/>
            <a:ext cx="4065270" cy="1325563"/>
          </a:xfrm>
          <a:prstGeom prst="rect">
            <a:avLst/>
          </a:prstGeom>
        </p:spPr>
        <p:txBody>
          <a:bodyPr/>
          <a:lstStyle/>
          <a:p>
            <a:r>
              <a:rPr lang="en-GB" sz="6000" dirty="0">
                <a:solidFill>
                  <a:schemeClr val="bg1"/>
                </a:solidFill>
              </a:rPr>
              <a:t>Merci !</a:t>
            </a:r>
          </a:p>
        </p:txBody>
      </p:sp>
    </p:spTree>
    <p:extLst>
      <p:ext uri="{BB962C8B-B14F-4D97-AF65-F5344CB8AC3E}">
        <p14:creationId xmlns:p14="http://schemas.microsoft.com/office/powerpoint/2010/main" val="284003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C6365-AC8F-EEA3-3FFE-BEAE5378AE21}"/>
              </a:ext>
            </a:extLst>
          </p:cNvPr>
          <p:cNvSpPr>
            <a:spLocks noGrp="1"/>
          </p:cNvSpPr>
          <p:nvPr>
            <p:ph type="title" idx="4294967295"/>
          </p:nvPr>
        </p:nvSpPr>
        <p:spPr>
          <a:xfrm>
            <a:off x="552450" y="662305"/>
            <a:ext cx="1051560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Neuf questions sur la numérisation et la circularité dans le domaine de l'énergie </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000" noProof="0" dirty="0">
                <a:ea typeface="Public Sans"/>
                <a:cs typeface="Public Sans"/>
                <a:sym typeface="Public Sans"/>
              </a:rPr>
              <a:t>Qu'est-ce que l'économie circulaire et comment s'applique-t-elle au secteur de l'énergie ?</a:t>
            </a:r>
          </a:p>
          <a:p>
            <a:pPr marL="342900" indent="-342900" latinLnBrk="0">
              <a:buFont typeface="+mj-lt"/>
              <a:buAutoNum type="arabicPeriod"/>
            </a:pPr>
            <a:r>
              <a:rPr lang="en-GB" sz="2000" noProof="0" dirty="0">
                <a:ea typeface="Public Sans"/>
                <a:cs typeface="Public Sans"/>
                <a:sym typeface="Public Sans"/>
              </a:rPr>
              <a:t>Comment l'Union européenne soutient-elle la circularité dans le secteur de l'énergie ?</a:t>
            </a:r>
          </a:p>
          <a:p>
            <a:pPr marL="342900" indent="-342900" latinLnBrk="0">
              <a:buFont typeface="+mj-lt"/>
              <a:buAutoNum type="arabicPeriod"/>
            </a:pPr>
            <a:r>
              <a:rPr lang="en-GB" sz="2000" noProof="0" dirty="0">
                <a:ea typeface="Public Sans"/>
                <a:cs typeface="Public Sans"/>
                <a:sym typeface="Public Sans"/>
              </a:rPr>
              <a:t>Comment la numérisation transforme-t-elle le secteur de l'énergie ?</a:t>
            </a:r>
          </a:p>
          <a:p>
            <a:pPr marL="342900" indent="-342900" latinLnBrk="0">
              <a:buFont typeface="+mj-lt"/>
              <a:buAutoNum type="arabicPeriod"/>
            </a:pPr>
            <a:r>
              <a:rPr lang="en-GB" sz="2000" noProof="0" dirty="0">
                <a:ea typeface="Public Sans"/>
                <a:cs typeface="Public Sans"/>
                <a:sym typeface="Public Sans"/>
              </a:rPr>
              <a:t>Comment la circularité et la numérisation contribuent-elles ensemble à un avenir durable ?</a:t>
            </a:r>
          </a:p>
          <a:p>
            <a:pPr marL="342900" indent="-342900" latinLnBrk="0">
              <a:buFont typeface="+mj-lt"/>
              <a:buAutoNum type="arabicPeriod"/>
            </a:pPr>
            <a:r>
              <a:rPr lang="en-GB" sz="2000" dirty="0">
                <a:ea typeface="Public Sans"/>
                <a:cs typeface="Public Sans"/>
                <a:sym typeface="Public Sans"/>
              </a:rPr>
              <a:t>Comment les principes de l'économie circulaire peuvent-ils être appliqués pour maximiser l'efficacité des ressources dans le secteur de l'énergie ?</a:t>
            </a:r>
          </a:p>
          <a:p>
            <a:pPr marL="342900" indent="-342900" latinLnBrk="0">
              <a:buFont typeface="+mj-lt"/>
              <a:buAutoNum type="arabicPeriod"/>
            </a:pPr>
            <a:r>
              <a:rPr lang="en-GB" sz="2000" dirty="0">
                <a:ea typeface="Public Sans"/>
                <a:cs typeface="Public Sans"/>
                <a:sym typeface="Public Sans"/>
              </a:rPr>
              <a:t>Comment la circularité peut-elle être appliquée aux énergies renouvelables et aux technologies de stockage d'énergie ?</a:t>
            </a:r>
          </a:p>
          <a:p>
            <a:pPr marL="342900" indent="-342900" latinLnBrk="0">
              <a:buFont typeface="+mj-lt"/>
              <a:buAutoNum type="arabicPeriod"/>
            </a:pPr>
            <a:r>
              <a:rPr lang="en-GB" sz="2000" dirty="0">
                <a:ea typeface="Public Sans"/>
                <a:cs typeface="Public Sans"/>
                <a:sym typeface="Public Sans"/>
              </a:rPr>
              <a:t>Comment les technologies numériques transforment-elles le secteur de l'énergie ?</a:t>
            </a:r>
          </a:p>
          <a:p>
            <a:pPr marL="342900" indent="-342900" latinLnBrk="0">
              <a:buFont typeface="+mj-lt"/>
              <a:buAutoNum type="arabicPeriod"/>
            </a:pPr>
            <a:r>
              <a:rPr lang="en-GB" sz="2000" dirty="0">
                <a:ea typeface="Public Sans"/>
                <a:cs typeface="Public Sans"/>
                <a:sym typeface="Public Sans"/>
              </a:rPr>
              <a:t>Comment la technologie blockchain peut-elle profiter au secteur de l'énergie ?</a:t>
            </a:r>
          </a:p>
          <a:p>
            <a:pPr marL="342900" indent="-342900" latinLnBrk="0">
              <a:buFont typeface="+mj-lt"/>
              <a:buAutoNum type="arabicPeriod"/>
            </a:pPr>
            <a:r>
              <a:rPr lang="en-GB" sz="2000" dirty="0">
                <a:ea typeface="Public Sans"/>
                <a:cs typeface="Public Sans"/>
                <a:sym typeface="Public Sans"/>
              </a:rPr>
              <a:t>Comment la circularité et la numérisation sont-elles combinées dans le secteur de l'énergie ?</a:t>
            </a:r>
          </a:p>
          <a:p>
            <a:pPr marL="342900" indent="-342900" latinLnBrk="0">
              <a:buFont typeface="+mj-lt"/>
              <a:buAutoNum type="arabicPeriod"/>
            </a:pPr>
            <a:endParaRPr lang="en-GB" sz="2000" dirty="0">
              <a:ea typeface="Public Sans"/>
              <a:cs typeface="Public Sans"/>
              <a:sym typeface="Public Sans"/>
            </a:endParaRPr>
          </a:p>
        </p:txBody>
      </p:sp>
    </p:spTree>
    <p:extLst>
      <p:ext uri="{BB962C8B-B14F-4D97-AF65-F5344CB8AC3E}">
        <p14:creationId xmlns:p14="http://schemas.microsoft.com/office/powerpoint/2010/main" val="35012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6826-8F84-B75A-61D9-AE3CD400DF6E}"/>
              </a:ext>
            </a:extLst>
          </p:cNvPr>
          <p:cNvSpPr>
            <a:spLocks noGrp="1"/>
          </p:cNvSpPr>
          <p:nvPr>
            <p:ph type="title" idx="4294967295"/>
          </p:nvPr>
        </p:nvSpPr>
        <p:spPr>
          <a:xfrm>
            <a:off x="483870" y="719455"/>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L'économie circulaire </a:t>
            </a:r>
            <a:endParaRPr lang="en-GB" dirty="0">
              <a:effectLst/>
            </a:endParaRPr>
          </a:p>
          <a:p>
            <a:endParaRPr lang="en-GB" dirty="0"/>
          </a:p>
        </p:txBody>
      </p:sp>
      <p:sp>
        <p:nvSpPr>
          <p:cNvPr id="4" name="TextBox 3">
            <a:extLst>
              <a:ext uri="{FF2B5EF4-FFF2-40B4-BE49-F238E27FC236}">
                <a16:creationId xmlns:a16="http://schemas.microsoft.com/office/drawing/2014/main" id="{3ECF41D1-D927-3D59-52A9-A0E9BBB94037}"/>
              </a:ext>
            </a:extLst>
          </p:cNvPr>
          <p:cNvSpPr txBox="1"/>
          <p:nvPr/>
        </p:nvSpPr>
        <p:spPr>
          <a:xfrm>
            <a:off x="876823" y="3181611"/>
            <a:ext cx="10509336" cy="1569660"/>
          </a:xfrm>
          <a:prstGeom prst="rect">
            <a:avLst/>
          </a:prstGeom>
          <a:noFill/>
        </p:spPr>
        <p:txBody>
          <a:bodyPr wrap="square" rtlCol="0">
            <a:spAutoFit/>
          </a:bodyPr>
          <a:lstStyle/>
          <a:p>
            <a:pPr algn="ctr" latinLnBrk="0"/>
            <a:r>
              <a:rPr lang="en-US" sz="4800" i="1" dirty="0">
                <a:solidFill>
                  <a:schemeClr val="accent5"/>
                </a:solidFill>
              </a:rPr>
              <a:t>Qu'est-ce que l'économie circulaire et comment s'applique-t-elle au secteur de l'énergie ?</a:t>
            </a:r>
          </a:p>
        </p:txBody>
      </p:sp>
    </p:spTree>
    <p:extLst>
      <p:ext uri="{BB962C8B-B14F-4D97-AF65-F5344CB8AC3E}">
        <p14:creationId xmlns:p14="http://schemas.microsoft.com/office/powerpoint/2010/main" val="8019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3234188" y="2153725"/>
            <a:ext cx="8690590" cy="4401205"/>
          </a:xfrm>
          <a:prstGeom prst="rect">
            <a:avLst/>
          </a:prstGeom>
          <a:noFill/>
        </p:spPr>
        <p:txBody>
          <a:bodyPr wrap="square" rtlCol="0">
            <a:spAutoFit/>
          </a:bodyPr>
          <a:lstStyle/>
          <a:p>
            <a:pPr latinLnBrk="0"/>
            <a:r>
              <a:rPr lang="en-GB" sz="2000" noProof="0" dirty="0">
                <a:ea typeface="Public Sans"/>
                <a:cs typeface="Public Sans"/>
                <a:sym typeface="Public Sans"/>
              </a:rPr>
              <a:t>Dans le contexte du secteur énergétique, l'économie circulaire représente un changement par rapport au modèle « extraire, fabriquer, utiliser </a:t>
            </a:r>
            <a:r>
              <a:rPr lang="en-GB" sz="2000" dirty="0">
                <a:ea typeface="Public Sans"/>
                <a:cs typeface="Public Sans"/>
                <a:sym typeface="Public Sans"/>
              </a:rPr>
              <a:t>et </a:t>
            </a:r>
            <a:r>
              <a:rPr lang="en-GB" sz="2000" noProof="0" dirty="0">
                <a:ea typeface="Public Sans"/>
                <a:cs typeface="Public Sans"/>
                <a:sym typeface="Public Sans"/>
              </a:rPr>
              <a:t>jeter ».  L'économie circulaire met l'accent sur la réduction des déchets et l'optimisation de l'utilisation des ressources.</a:t>
            </a:r>
          </a:p>
          <a:p>
            <a:pPr latinLnBrk="0"/>
            <a:endParaRPr lang="en-GB" sz="2000" dirty="0">
              <a:ea typeface="Public Sans"/>
              <a:cs typeface="Public Sans"/>
              <a:sym typeface="Public Sans"/>
            </a:endParaRPr>
          </a:p>
          <a:p>
            <a:pPr latinLnBrk="0"/>
            <a:r>
              <a:rPr lang="en-GB" sz="2000" dirty="0">
                <a:ea typeface="Public Sans"/>
                <a:cs typeface="Public Sans"/>
                <a:sym typeface="Public Sans"/>
              </a:rPr>
              <a:t>La durée de vie des technologies énergétiques peut être maximisée en minimisant la production de déchets et en récupérant les matériaux précieux. </a:t>
            </a:r>
            <a:r>
              <a:rPr lang="en-GB" sz="2000" dirty="0"/>
              <a:t>La circularité contribue à réduire l'impact environnemental et soutient la transition vers un système énergétique plus durable et plus résilient.  </a:t>
            </a:r>
          </a:p>
          <a:p>
            <a:pPr latinLnBrk="0"/>
            <a:endParaRPr lang="en-GB" sz="2000" dirty="0"/>
          </a:p>
          <a:p>
            <a:pPr latinLnBrk="0"/>
            <a:r>
              <a:rPr lang="en-GB" sz="2000" dirty="0"/>
              <a:t>Les technologies numériques, telles que l'analyse de données, les réseaux intelligents et la blockchain, jouent un rôle crucial dans la mise en œuvre et l'optimisation des stratégies de circularité dans le secteur de l'énergie. </a:t>
            </a:r>
          </a:p>
          <a:p>
            <a:pPr latinLnBrk="0"/>
            <a:endParaRPr lang="en-GB" sz="2000" noProof="0" dirty="0">
              <a:ea typeface="Public Sans"/>
              <a:cs typeface="Public Sans"/>
              <a:sym typeface="Public Sans"/>
            </a:endParaRPr>
          </a:p>
        </p:txBody>
      </p:sp>
      <p:pic>
        <p:nvPicPr>
          <p:cNvPr id="6" name="Picture 5">
            <a:extLst>
              <a:ext uri="{FF2B5EF4-FFF2-40B4-BE49-F238E27FC236}">
                <a16:creationId xmlns:a16="http://schemas.microsoft.com/office/drawing/2014/main" id="{A69BCC65-9414-544E-BB43-CAA44F617E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01013AF1-DB87-308C-4487-ACF7C1B85A0C}"/>
              </a:ext>
            </a:extLst>
          </p:cNvPr>
          <p:cNvSpPr>
            <a:spLocks noGrp="1"/>
          </p:cNvSpPr>
          <p:nvPr>
            <p:ph type="title" idx="4294967295"/>
          </p:nvPr>
        </p:nvSpPr>
        <p:spPr>
          <a:xfrm>
            <a:off x="472440" y="828162"/>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L'économie circulaire : </a:t>
            </a:r>
            <a:r>
              <a:rPr lang="en-US" sz="2800" b="1" kern="1200" baseline="0" dirty="0">
                <a:solidFill>
                  <a:srgbClr val="FFFFFF"/>
                </a:solidFill>
                <a:effectLst/>
                <a:latin typeface="Calibri" panose="020F0502020204030204" pitchFamily="34" charset="0"/>
                <a:ea typeface="Public Sans"/>
                <a:cs typeface="Public Sans"/>
              </a:rPr>
              <a:t>introduction</a:t>
            </a:r>
            <a:endParaRPr lang="en-GB" dirty="0">
              <a:effectLst/>
            </a:endParaRPr>
          </a:p>
          <a:p>
            <a:endParaRPr lang="en-GB" dirty="0"/>
          </a:p>
        </p:txBody>
      </p:sp>
    </p:spTree>
    <p:extLst>
      <p:ext uri="{BB962C8B-B14F-4D97-AF65-F5344CB8AC3E}">
        <p14:creationId xmlns:p14="http://schemas.microsoft.com/office/powerpoint/2010/main" val="2342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6174-A9F9-2227-33C1-1A71A5395B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C2E970-0435-BF0A-C4DE-9B0E5B726EAA}"/>
              </a:ext>
            </a:extLst>
          </p:cNvPr>
          <p:cNvSpPr txBox="1"/>
          <p:nvPr/>
        </p:nvSpPr>
        <p:spPr>
          <a:xfrm>
            <a:off x="3269292" y="2079320"/>
            <a:ext cx="8745641" cy="4154984"/>
          </a:xfrm>
          <a:prstGeom prst="rect">
            <a:avLst/>
          </a:prstGeom>
          <a:noFill/>
        </p:spPr>
        <p:txBody>
          <a:bodyPr wrap="square" rtlCol="0">
            <a:spAutoFit/>
          </a:bodyPr>
          <a:lstStyle/>
          <a:p>
            <a:pPr latinLnBrk="0"/>
            <a:r>
              <a:rPr lang="en-GB" sz="2000" noProof="0" dirty="0">
                <a:ea typeface="Public Sans"/>
                <a:cs typeface="Public Sans"/>
                <a:sym typeface="Public Sans"/>
              </a:rPr>
              <a:t>Les principes fondamentaux de l'économie circulaire sont les suivants :</a:t>
            </a:r>
          </a:p>
          <a:p>
            <a:pPr latinLnBrk="0"/>
            <a:endParaRPr lang="en-GB" sz="2000" noProof="0" dirty="0">
              <a:ea typeface="Public Sans"/>
              <a:cs typeface="Public Sans"/>
              <a:sym typeface="Public Sans"/>
            </a:endParaRPr>
          </a:p>
          <a:p>
            <a:pPr latinLnBrk="0"/>
            <a:r>
              <a:rPr lang="en-GB" sz="2000" b="1" noProof="0" dirty="0">
                <a:ea typeface="Public Sans"/>
                <a:cs typeface="Public Sans"/>
                <a:sym typeface="Public Sans"/>
              </a:rPr>
              <a:t>Réduire : </a:t>
            </a:r>
            <a:r>
              <a:rPr lang="en-GB" sz="2000" noProof="0" dirty="0">
                <a:ea typeface="Public Sans"/>
                <a:cs typeface="Public Sans"/>
                <a:sym typeface="Public Sans"/>
              </a:rPr>
              <a:t>minimiser la consommation d'énergie et les déchets grâce à : </a:t>
            </a:r>
          </a:p>
          <a:p>
            <a:pPr marL="342900" indent="-342900" latinLnBrk="0">
              <a:buFont typeface="Arial" panose="020B0604020202020204" pitchFamily="34" charset="0"/>
              <a:buChar char="•"/>
            </a:pPr>
            <a:r>
              <a:rPr lang="en-GB" sz="2000" dirty="0">
                <a:ea typeface="Public Sans"/>
                <a:cs typeface="Public Sans"/>
                <a:sym typeface="Public Sans"/>
              </a:rPr>
              <a:t>	</a:t>
            </a:r>
            <a:r>
              <a:rPr lang="en-GB" sz="2000" noProof="0" dirty="0">
                <a:ea typeface="Public Sans"/>
                <a:cs typeface="Public Sans"/>
                <a:sym typeface="Public Sans"/>
              </a:rPr>
              <a:t>Des mesures d'efficacité </a:t>
            </a:r>
            <a:r>
              <a:rPr lang="en-GB" sz="2000" noProof="0" dirty="0" err="1">
                <a:ea typeface="Public Sans"/>
                <a:cs typeface="Public Sans"/>
                <a:sym typeface="Public Sans"/>
              </a:rPr>
              <a:t>énergétique</a:t>
            </a:r>
            <a:r>
              <a:rPr lang="en-GB" sz="2000" noProof="0" dirty="0">
                <a:ea typeface="Public Sans"/>
                <a:cs typeface="Public Sans"/>
                <a:sym typeface="Public Sans"/>
              </a:rPr>
              <a:t>.</a:t>
            </a:r>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noProof="0" dirty="0">
                <a:ea typeface="Public Sans"/>
                <a:cs typeface="Public Sans"/>
                <a:sym typeface="Public Sans"/>
              </a:rPr>
              <a:t>	Encourager la consommation d'énergie pendant les périodes creuses.</a:t>
            </a:r>
          </a:p>
          <a:p>
            <a:pPr marL="342900" indent="-342900" latinLnBrk="0">
              <a:buFont typeface="Arial" panose="020B0604020202020204" pitchFamily="34" charset="0"/>
              <a:buChar char="•"/>
            </a:pPr>
            <a:r>
              <a:rPr lang="en-GB" sz="2000" dirty="0">
                <a:ea typeface="Public Sans"/>
                <a:cs typeface="Public Sans"/>
                <a:sym typeface="Public Sans"/>
              </a:rPr>
              <a:t>	</a:t>
            </a:r>
            <a:r>
              <a:rPr lang="en-GB" sz="2000" noProof="0" dirty="0" err="1">
                <a:ea typeface="Public Sans"/>
                <a:cs typeface="Public Sans"/>
                <a:sym typeface="Public Sans"/>
              </a:rPr>
              <a:t>L'adoption </a:t>
            </a:r>
            <a:r>
              <a:rPr lang="en-GB" sz="2000" noProof="0" dirty="0">
                <a:ea typeface="Public Sans"/>
                <a:cs typeface="Public Sans"/>
                <a:sym typeface="Public Sans"/>
              </a:rPr>
              <a:t>de technologies énergétiques durables.</a:t>
            </a:r>
          </a:p>
          <a:p>
            <a:pPr latinLnBrk="0"/>
            <a:endParaRPr lang="en-GB" sz="2000" dirty="0">
              <a:ea typeface="Public Sans"/>
              <a:cs typeface="Public Sans"/>
              <a:sym typeface="Public Sans"/>
            </a:endParaRPr>
          </a:p>
          <a:p>
            <a:pPr latinLnBrk="0"/>
            <a:r>
              <a:rPr lang="en-GB" sz="2000" b="1" dirty="0">
                <a:ea typeface="Public Sans"/>
                <a:cs typeface="Public Sans"/>
                <a:sym typeface="Public Sans"/>
              </a:rPr>
              <a:t>Réutiliser : </a:t>
            </a:r>
            <a:r>
              <a:rPr lang="en-GB" sz="2000" dirty="0">
                <a:ea typeface="Public Sans"/>
                <a:cs typeface="Public Sans"/>
                <a:sym typeface="Public Sans"/>
              </a:rPr>
              <a:t>réutiliser ou trouver de nouvelles applications pour les infrastructures et les composants énergétiques. Par exemple :</a:t>
            </a:r>
          </a:p>
          <a:p>
            <a:pPr marL="342900" indent="-342900" latinLnBrk="0">
              <a:buFont typeface="Arial" panose="020B0604020202020204" pitchFamily="34" charset="0"/>
              <a:buChar char="•"/>
            </a:pPr>
            <a:r>
              <a:rPr lang="en-GB" sz="2000" dirty="0">
                <a:ea typeface="Public Sans"/>
                <a:cs typeface="Public Sans"/>
                <a:sym typeface="Public Sans"/>
              </a:rPr>
              <a:t>Réutiliser les pales d'éoliennes retirées du service pour construire des passerelles piétonnes.</a:t>
            </a:r>
          </a:p>
          <a:p>
            <a:pPr marL="342900" indent="-342900" latinLnBrk="0">
              <a:buFont typeface="Arial" panose="020B0604020202020204" pitchFamily="34" charset="0"/>
              <a:buChar char="•"/>
            </a:pPr>
            <a:r>
              <a:rPr lang="en-GB" sz="2000" dirty="0">
                <a:ea typeface="Public Sans"/>
                <a:cs typeface="Public Sans"/>
                <a:sym typeface="Public Sans"/>
              </a:rPr>
              <a:t>Utiliser les batteries des véhicules électriques pour le stockage d'énergie à l'échelle du réseau.</a:t>
            </a:r>
          </a:p>
        </p:txBody>
      </p:sp>
      <p:pic>
        <p:nvPicPr>
          <p:cNvPr id="6" name="Picture 5">
            <a:extLst>
              <a:ext uri="{FF2B5EF4-FFF2-40B4-BE49-F238E27FC236}">
                <a16:creationId xmlns:a16="http://schemas.microsoft.com/office/drawing/2014/main" id="{C6D3F940-BC0C-318C-2A89-B6E315C9E7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82F961C6-79FB-7F18-2FD4-A3CDB6B4C187}"/>
              </a:ext>
            </a:extLst>
          </p:cNvPr>
          <p:cNvSpPr>
            <a:spLocks noGrp="1"/>
          </p:cNvSpPr>
          <p:nvPr>
            <p:ph type="title" idx="4294967295"/>
          </p:nvPr>
        </p:nvSpPr>
        <p:spPr>
          <a:xfrm>
            <a:off x="403860" y="753757"/>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L'économie circulaire : </a:t>
            </a:r>
            <a:r>
              <a:rPr lang="en-US" sz="2800" b="1" kern="1200" baseline="0" dirty="0">
                <a:solidFill>
                  <a:srgbClr val="FFFFFF"/>
                </a:solidFill>
                <a:effectLst/>
                <a:latin typeface="Calibri" panose="020F0502020204030204" pitchFamily="34" charset="0"/>
                <a:ea typeface="Public Sans"/>
                <a:cs typeface="Public Sans"/>
              </a:rPr>
              <a:t>réduire, réutiliser</a:t>
            </a:r>
            <a:endParaRPr lang="en-GB" dirty="0">
              <a:effectLst/>
            </a:endParaRPr>
          </a:p>
          <a:p>
            <a:endParaRPr lang="en-GB" dirty="0"/>
          </a:p>
        </p:txBody>
      </p:sp>
    </p:spTree>
    <p:extLst>
      <p:ext uri="{BB962C8B-B14F-4D97-AF65-F5344CB8AC3E}">
        <p14:creationId xmlns:p14="http://schemas.microsoft.com/office/powerpoint/2010/main" val="10720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3568-8BC9-6369-048C-9B06399A0E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8AC423-6053-6115-75DE-1CF1651E26EA}"/>
              </a:ext>
            </a:extLst>
          </p:cNvPr>
          <p:cNvSpPr txBox="1"/>
          <p:nvPr/>
        </p:nvSpPr>
        <p:spPr>
          <a:xfrm>
            <a:off x="3269293" y="3098250"/>
            <a:ext cx="8745641" cy="2308324"/>
          </a:xfrm>
          <a:prstGeom prst="rect">
            <a:avLst/>
          </a:prstGeom>
          <a:noFill/>
        </p:spPr>
        <p:txBody>
          <a:bodyPr wrap="square" rtlCol="0">
            <a:spAutoFit/>
          </a:bodyPr>
          <a:lstStyle/>
          <a:p>
            <a:pPr latinLnBrk="0"/>
            <a:endParaRPr lang="en-GB" sz="2400" dirty="0">
              <a:ea typeface="Public Sans"/>
              <a:cs typeface="Public Sans"/>
              <a:sym typeface="Public Sans"/>
            </a:endParaRPr>
          </a:p>
          <a:p>
            <a:pPr latinLnBrk="0"/>
            <a:r>
              <a:rPr lang="en-GB" sz="2400" b="1" dirty="0">
                <a:ea typeface="Public Sans"/>
                <a:cs typeface="Public Sans"/>
                <a:sym typeface="Public Sans"/>
              </a:rPr>
              <a:t>Recycler : </a:t>
            </a:r>
            <a:r>
              <a:rPr lang="en-GB" sz="2400" dirty="0">
                <a:ea typeface="Public Sans"/>
                <a:cs typeface="Public Sans"/>
                <a:sym typeface="Public Sans"/>
              </a:rPr>
              <a:t>récupérer les matériaux précieux issus des technologies énergétiques en fin de vie. Par exemple :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a:ea typeface="Public Sans"/>
                <a:cs typeface="Public Sans"/>
                <a:sym typeface="Public Sans"/>
              </a:rPr>
              <a:t>Recycler les panneaux solaires.</a:t>
            </a:r>
          </a:p>
          <a:p>
            <a:pPr marL="342900" indent="-342900" latinLnBrk="0">
              <a:buFont typeface="Arial" panose="020B0604020202020204" pitchFamily="34" charset="0"/>
              <a:buChar char="•"/>
            </a:pPr>
            <a:r>
              <a:rPr lang="en-GB" sz="2400" dirty="0">
                <a:ea typeface="Public Sans"/>
                <a:cs typeface="Public Sans"/>
                <a:sym typeface="Public Sans"/>
              </a:rPr>
              <a:t>Récupérer les éléments de terres rares provenant des éoliennes.</a:t>
            </a:r>
          </a:p>
        </p:txBody>
      </p:sp>
      <p:pic>
        <p:nvPicPr>
          <p:cNvPr id="6" name="Picture 5">
            <a:extLst>
              <a:ext uri="{FF2B5EF4-FFF2-40B4-BE49-F238E27FC236}">
                <a16:creationId xmlns:a16="http://schemas.microsoft.com/office/drawing/2014/main" id="{B31B268F-F208-D31C-26F0-A520472AF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66" y="3218902"/>
            <a:ext cx="2941915" cy="2003006"/>
          </a:xfrm>
          <a:prstGeom prst="rect">
            <a:avLst/>
          </a:prstGeom>
        </p:spPr>
      </p:pic>
      <p:sp>
        <p:nvSpPr>
          <p:cNvPr id="2" name="Title 1">
            <a:extLst>
              <a:ext uri="{FF2B5EF4-FFF2-40B4-BE49-F238E27FC236}">
                <a16:creationId xmlns:a16="http://schemas.microsoft.com/office/drawing/2014/main" id="{6A5E9ED0-E40E-4571-2BF7-C0C78A3333C9}"/>
              </a:ext>
            </a:extLst>
          </p:cNvPr>
          <p:cNvSpPr>
            <a:spLocks noGrp="1"/>
          </p:cNvSpPr>
          <p:nvPr>
            <p:ph type="title" idx="4294967295"/>
          </p:nvPr>
        </p:nvSpPr>
        <p:spPr>
          <a:xfrm>
            <a:off x="369570" y="788644"/>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Public Sans"/>
                <a:cs typeface="Public Sans"/>
              </a:rPr>
              <a:t>1. L'économie circulaire : </a:t>
            </a:r>
            <a:r>
              <a:rPr lang="en-US" sz="2800" b="1" kern="1200" baseline="0" dirty="0">
                <a:solidFill>
                  <a:srgbClr val="FFFFFF"/>
                </a:solidFill>
                <a:effectLst/>
                <a:latin typeface="Calibri" panose="020F0502020204030204" pitchFamily="34" charset="0"/>
                <a:ea typeface="Public Sans"/>
                <a:cs typeface="Public Sans"/>
              </a:rPr>
              <a:t>recycler</a:t>
            </a:r>
            <a:endParaRPr lang="en-GB" dirty="0">
              <a:effectLst/>
            </a:endParaRPr>
          </a:p>
          <a:p>
            <a:endParaRPr lang="en-GB" dirty="0"/>
          </a:p>
        </p:txBody>
      </p:sp>
    </p:spTree>
    <p:extLst>
      <p:ext uri="{BB962C8B-B14F-4D97-AF65-F5344CB8AC3E}">
        <p14:creationId xmlns:p14="http://schemas.microsoft.com/office/powerpoint/2010/main" val="16448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BCF2B-420A-9B63-8ABA-351FFBCB7178}"/>
              </a:ext>
            </a:extLst>
          </p:cNvPr>
          <p:cNvSpPr>
            <a:spLocks noGrp="1"/>
          </p:cNvSpPr>
          <p:nvPr>
            <p:ph type="title" idx="4294967295"/>
          </p:nvPr>
        </p:nvSpPr>
        <p:spPr>
          <a:xfrm>
            <a:off x="461010" y="705283"/>
            <a:ext cx="1122045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2. Initiatives de l'Union européenne visant à promouvoir la circularité dans le secteur de l'énergie</a:t>
            </a:r>
            <a:endParaRPr lang="en-GB" dirty="0">
              <a:effectLst/>
            </a:endParaRPr>
          </a:p>
          <a:p>
            <a:endParaRPr lang="en-GB" dirty="0"/>
          </a:p>
        </p:txBody>
      </p:sp>
      <p:sp>
        <p:nvSpPr>
          <p:cNvPr id="4" name="TextBox 3">
            <a:extLst>
              <a:ext uri="{FF2B5EF4-FFF2-40B4-BE49-F238E27FC236}">
                <a16:creationId xmlns:a16="http://schemas.microsoft.com/office/drawing/2014/main" id="{B190F597-7B51-9EB6-1253-74AAF241D190}"/>
              </a:ext>
            </a:extLst>
          </p:cNvPr>
          <p:cNvSpPr txBox="1"/>
          <p:nvPr/>
        </p:nvSpPr>
        <p:spPr>
          <a:xfrm>
            <a:off x="576197" y="3181611"/>
            <a:ext cx="10809962" cy="2308324"/>
          </a:xfrm>
          <a:prstGeom prst="rect">
            <a:avLst/>
          </a:prstGeom>
          <a:noFill/>
        </p:spPr>
        <p:txBody>
          <a:bodyPr wrap="square" rtlCol="0">
            <a:spAutoFit/>
          </a:bodyPr>
          <a:lstStyle/>
          <a:p>
            <a:pPr algn="ctr" latinLnBrk="0"/>
            <a:r>
              <a:rPr lang="en-US" sz="4800" i="1" dirty="0">
                <a:solidFill>
                  <a:schemeClr val="accent2"/>
                </a:solidFill>
              </a:rPr>
              <a:t>Comment l'Union européenne soutient-elle la circularité dans le secteur de l'énergie ?</a:t>
            </a:r>
          </a:p>
          <a:p>
            <a:pPr algn="ctr" latinLnBrk="0"/>
            <a:endParaRPr lang="en-US" sz="4800" i="1" dirty="0">
              <a:solidFill>
                <a:schemeClr val="accent2"/>
              </a:solidFill>
            </a:endParaRPr>
          </a:p>
        </p:txBody>
      </p:sp>
    </p:spTree>
    <p:extLst>
      <p:ext uri="{BB962C8B-B14F-4D97-AF65-F5344CB8AC3E}">
        <p14:creationId xmlns:p14="http://schemas.microsoft.com/office/powerpoint/2010/main" val="1490927046"/>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16B57F-B1EA-48B2-83F8-4920CFE811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377</TotalTime>
  <Words>4824</Words>
  <Application>Microsoft Macintosh PowerPoint</Application>
  <PresentationFormat>Widescreen</PresentationFormat>
  <Paragraphs>395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Circularité et la transition énergétique numérique</vt:lpstr>
      <vt:lpstr>Introduction à la circularité</vt:lpstr>
      <vt:lpstr>La circularité en 9 questions</vt:lpstr>
      <vt:lpstr>Neuf questions sur la numérisation et la circularité dans le domaine de l'énergie  </vt:lpstr>
      <vt:lpstr>1. L'économie circulaire  </vt:lpstr>
      <vt:lpstr>1. L'économie circulaire : introduction </vt:lpstr>
      <vt:lpstr>1. L'économie circulaire : réduire, réutiliser </vt:lpstr>
      <vt:lpstr>1. L'économie circulaire : recycler </vt:lpstr>
      <vt:lpstr>2. Initiatives de l'Union européenne visant à promouvoir la circularité dans le secteur de l'énergie </vt:lpstr>
      <vt:lpstr>2. Initiatives de l'Union européenne visant à promouvoir la circularité dans le secteur de l'énergie : conception axée sur la circularité et l'efficacité des matériaux </vt:lpstr>
      <vt:lpstr>2. Initiatives de l'Union européenne visant à promouvoir la circularité dans le secteur de l'énergie : réduction des déchets et récupération des ressources </vt:lpstr>
      <vt:lpstr>3. La transition énergétique numérique  </vt:lpstr>
      <vt:lpstr>3. La transition énergétique numérique : numérisation et analyse des données </vt:lpstr>
      <vt:lpstr>4. Synergies  </vt:lpstr>
      <vt:lpstr>4. Synergies : plus de détails </vt:lpstr>
      <vt:lpstr>5. Circularité dans le secteur de l'énergie numérique : efficacité des ressources </vt:lpstr>
      <vt:lpstr>5. Circularité dans le secteur de l'énergie numérique : efficacité des ressources – Plus de détails </vt:lpstr>
      <vt:lpstr>6. La circularité dans le secteur de l'énergie numérique : énergies renouvelables et stockage d'énergie </vt:lpstr>
      <vt:lpstr>6. Circularité dans le secteur de l'énergie numérique : énergies renouvelables et stockage d'énergie – Plus de détails </vt:lpstr>
      <vt:lpstr>7 : Numérisation de l'énergie : réseaux intelligents et analyse des données </vt:lpstr>
      <vt:lpstr>7 : Numérisation de l'énergie : réseaux intelligents et analyse des données – Réseaux intelligents </vt:lpstr>
      <vt:lpstr>7 : Numérisation de l'énergie : réseaux intelligents et analyse des données – Analyse des données </vt:lpstr>
      <vt:lpstr>8. Numérisation de l'énergie et blockchain  </vt:lpstr>
      <vt:lpstr>8. Numérisation de l'énergie et blockchain – Qu'est-ce que la blockchain ? </vt:lpstr>
      <vt:lpstr>8. Numérisation de l'énergie et blockchain – La blockchain dans le secteur de l'énergie </vt:lpstr>
      <vt:lpstr>9. Synergies et solutions intégrées  </vt:lpstr>
      <vt:lpstr>9. Synergies et solutions intégrées : plus de détails </vt:lpstr>
      <vt:lpstr>Prochaines étapes</vt:lpstr>
      <vt:lpstr>Remerciements 1</vt:lpstr>
      <vt:lpstr>Remerciements 2</vt:lpstr>
      <vt:lpstr>Merci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2026-03-09T10:50:17Z</dcterms:modified>
  <cp:category/>
</cp:coreProperties>
</file>