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680" r:id="rId5"/>
    <p:sldId id="681" r:id="rId6"/>
    <p:sldId id="682" r:id="rId7"/>
    <p:sldId id="683" r:id="rId8"/>
    <p:sldId id="684" r:id="rId9"/>
    <p:sldId id="685" r:id="rId10"/>
    <p:sldId id="686" r:id="rId11"/>
    <p:sldId id="687" r:id="rId12"/>
    <p:sldId id="688" r:id="rId13"/>
    <p:sldId id="689" r:id="rId14"/>
    <p:sldId id="690" r:id="rId15"/>
    <p:sldId id="691" r:id="rId16"/>
    <p:sldId id="692" r:id="rId17"/>
    <p:sldId id="693" r:id="rId18"/>
    <p:sldId id="694" r:id="rId19"/>
    <p:sldId id="695" r:id="rId20"/>
    <p:sldId id="696" r:id="rId21"/>
    <p:sldId id="697" r:id="rId22"/>
    <p:sldId id="698" r:id="rId23"/>
    <p:sldId id="699" r:id="rId24"/>
    <p:sldId id="700" r:id="rId25"/>
    <p:sldId id="701" r:id="rId26"/>
    <p:sldId id="702" r:id="rId27"/>
    <p:sldId id="703" r:id="rId28"/>
    <p:sldId id="704" r:id="rId29"/>
    <p:sldId id="705" r:id="rId30"/>
    <p:sldId id="706" r:id="rId31"/>
    <p:sldId id="707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29D184-E26A-97A5-E592-641940A20A65}" v="4" dt="2026-02-09T14:48:32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416" y="184"/>
      </p:cViewPr>
      <p:guideLst/>
    </p:cSldViewPr>
  </p:slideViewPr>
  <p:outlineViewPr>
    <p:cViewPr>
      <p:scale>
        <a:sx n="33" d="100"/>
        <a:sy n="33" d="100"/>
      </p:scale>
      <p:origin x="0" y="-34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9629D184-E26A-97A5-E592-641940A20A65}"/>
    <pc:docChg chg="modSld">
      <pc:chgData name="Alexander Deliukov" userId="S::alexander_think-e.be#ext#@flux50.onmicrosoft.com::bee075c1-faac-4166-8fcb-7b2057bad6f6" providerId="AD" clId="Web-{9629D184-E26A-97A5-E592-641940A20A65}" dt="2026-02-09T14:48:32.638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9629D184-E26A-97A5-E592-641940A20A65}" dt="2026-02-09T14:48:32.638" v="2" actId="14100"/>
        <pc:sldMkLst>
          <pc:docMk/>
          <pc:sldMk cId="396191999" sldId="680"/>
        </pc:sldMkLst>
        <pc:picChg chg="add mod">
          <ac:chgData name="Alexander Deliukov" userId="S::alexander_think-e.be#ext#@flux50.onmicrosoft.com::bee075c1-faac-4166-8fcb-7b2057bad6f6" providerId="AD" clId="Web-{9629D184-E26A-97A5-E592-641940A20A65}" dt="2026-02-09T14:48:32.638" v="2" actId="14100"/>
          <ac:picMkLst>
            <pc:docMk/>
            <pc:sldMk cId="396191999" sldId="680"/>
            <ac:picMk id="4" creationId="{40470F38-3C27-2637-08A4-E44C43E143FD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8T11:26:36.037" v="42" actId="404"/>
      <pc:docMkLst>
        <pc:docMk/>
      </pc:docMkLst>
      <pc:sldChg chg="modSp mod">
        <pc:chgData name="Alexander Deliukov" userId="d5fda0f2-1d08-4016-b7e9-bb882f168707" providerId="ADAL" clId="{FE9DFF45-01DC-45CC-A80A-B50597210401}" dt="2026-01-28T11:24:52.443" v="10" actId="20577"/>
        <pc:sldMkLst>
          <pc:docMk/>
          <pc:sldMk cId="396191999" sldId="680"/>
        </pc:sldMkLst>
        <pc:spChg chg="mod">
          <ac:chgData name="Alexander Deliukov" userId="d5fda0f2-1d08-4016-b7e9-bb882f168707" providerId="ADAL" clId="{FE9DFF45-01DC-45CC-A80A-B50597210401}" dt="2026-01-28T11:24:52.443" v="10" actId="20577"/>
          <ac:spMkLst>
            <pc:docMk/>
            <pc:sldMk cId="396191999" sldId="680"/>
            <ac:spMk id="2" creationId="{2CB092E2-1A2A-9EE6-F777-B7C9EC86D0F3}"/>
          </ac:spMkLst>
        </pc:spChg>
      </pc:sldChg>
      <pc:sldChg chg="modSp mod">
        <pc:chgData name="Alexander Deliukov" userId="d5fda0f2-1d08-4016-b7e9-bb882f168707" providerId="ADAL" clId="{FE9DFF45-01DC-45CC-A80A-B50597210401}" dt="2026-01-28T11:25:17.984" v="15" actId="948"/>
        <pc:sldMkLst>
          <pc:docMk/>
          <pc:sldMk cId="3409120475" sldId="684"/>
        </pc:sldMkLst>
        <pc:spChg chg="mod">
          <ac:chgData name="Alexander Deliukov" userId="d5fda0f2-1d08-4016-b7e9-bb882f168707" providerId="ADAL" clId="{FE9DFF45-01DC-45CC-A80A-B50597210401}" dt="2026-01-28T11:25:17.984" v="15" actId="948"/>
          <ac:spMkLst>
            <pc:docMk/>
            <pc:sldMk cId="3409120475" sldId="684"/>
            <ac:spMk id="2" creationId="{7554FB96-1212-A54D-1C3D-0A4FD2673A27}"/>
          </ac:spMkLst>
        </pc:spChg>
      </pc:sldChg>
      <pc:sldChg chg="modSp mod">
        <pc:chgData name="Alexander Deliukov" userId="d5fda0f2-1d08-4016-b7e9-bb882f168707" providerId="ADAL" clId="{FE9DFF45-01DC-45CC-A80A-B50597210401}" dt="2026-01-28T11:25:26.553" v="18" actId="1076"/>
        <pc:sldMkLst>
          <pc:docMk/>
          <pc:sldMk cId="1281590358" sldId="685"/>
        </pc:sldMkLst>
        <pc:spChg chg="mod">
          <ac:chgData name="Alexander Deliukov" userId="d5fda0f2-1d08-4016-b7e9-bb882f168707" providerId="ADAL" clId="{FE9DFF45-01DC-45CC-A80A-B50597210401}" dt="2026-01-28T11:25:24.446" v="17" actId="6549"/>
          <ac:spMkLst>
            <pc:docMk/>
            <pc:sldMk cId="1281590358" sldId="685"/>
            <ac:spMk id="3" creationId="{D0AF436A-F8FD-90A8-9480-CEDE0958B44B}"/>
          </ac:spMkLst>
        </pc:spChg>
        <pc:spChg chg="mod">
          <ac:chgData name="Alexander Deliukov" userId="d5fda0f2-1d08-4016-b7e9-bb882f168707" providerId="ADAL" clId="{FE9DFF45-01DC-45CC-A80A-B50597210401}" dt="2026-01-28T11:25:26.553" v="18" actId="1076"/>
          <ac:spMkLst>
            <pc:docMk/>
            <pc:sldMk cId="1281590358" sldId="685"/>
            <ac:spMk id="4" creationId="{CB33C395-3CC3-4B54-6421-D833B99114A3}"/>
          </ac:spMkLst>
        </pc:spChg>
      </pc:sldChg>
      <pc:sldChg chg="modSp mod">
        <pc:chgData name="Alexander Deliukov" userId="d5fda0f2-1d08-4016-b7e9-bb882f168707" providerId="ADAL" clId="{FE9DFF45-01DC-45CC-A80A-B50597210401}" dt="2026-01-28T11:25:31.953" v="20" actId="6549"/>
        <pc:sldMkLst>
          <pc:docMk/>
          <pc:sldMk cId="1546428495" sldId="686"/>
        </pc:sldMkLst>
        <pc:spChg chg="mod">
          <ac:chgData name="Alexander Deliukov" userId="d5fda0f2-1d08-4016-b7e9-bb882f168707" providerId="ADAL" clId="{FE9DFF45-01DC-45CC-A80A-B50597210401}" dt="2026-01-28T11:25:31.953" v="20" actId="6549"/>
          <ac:spMkLst>
            <pc:docMk/>
            <pc:sldMk cId="1546428495" sldId="686"/>
            <ac:spMk id="2" creationId="{D9E65D04-7611-CCEC-C1DF-2BE83FB8C3B9}"/>
          </ac:spMkLst>
        </pc:spChg>
      </pc:sldChg>
      <pc:sldChg chg="modSp">
        <pc:chgData name="Alexander Deliukov" userId="d5fda0f2-1d08-4016-b7e9-bb882f168707" providerId="ADAL" clId="{FE9DFF45-01DC-45CC-A80A-B50597210401}" dt="2026-01-28T11:25:39.175" v="21" actId="404"/>
        <pc:sldMkLst>
          <pc:docMk/>
          <pc:sldMk cId="2027727213" sldId="690"/>
        </pc:sldMkLst>
        <pc:spChg chg="mod">
          <ac:chgData name="Alexander Deliukov" userId="d5fda0f2-1d08-4016-b7e9-bb882f168707" providerId="ADAL" clId="{FE9DFF45-01DC-45CC-A80A-B50597210401}" dt="2026-01-28T11:25:39.175" v="21" actId="404"/>
          <ac:spMkLst>
            <pc:docMk/>
            <pc:sldMk cId="2027727213" sldId="690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8T11:25:42.504" v="22" actId="1076"/>
        <pc:sldMkLst>
          <pc:docMk/>
          <pc:sldMk cId="1109055549" sldId="692"/>
        </pc:sldMkLst>
        <pc:spChg chg="mod">
          <ac:chgData name="Alexander Deliukov" userId="d5fda0f2-1d08-4016-b7e9-bb882f168707" providerId="ADAL" clId="{FE9DFF45-01DC-45CC-A80A-B50597210401}" dt="2026-01-28T11:25:42.504" v="22" actId="1076"/>
          <ac:spMkLst>
            <pc:docMk/>
            <pc:sldMk cId="1109055549" sldId="692"/>
            <ac:spMk id="4" creationId="{B86F7BA3-B558-E7EE-49BC-1EDCDFCA81CE}"/>
          </ac:spMkLst>
        </pc:spChg>
      </pc:sldChg>
      <pc:sldChg chg="modSp">
        <pc:chgData name="Alexander Deliukov" userId="d5fda0f2-1d08-4016-b7e9-bb882f168707" providerId="ADAL" clId="{FE9DFF45-01DC-45CC-A80A-B50597210401}" dt="2026-01-28T11:25:45.222" v="23" actId="404"/>
        <pc:sldMkLst>
          <pc:docMk/>
          <pc:sldMk cId="343872259" sldId="694"/>
        </pc:sldMkLst>
        <pc:spChg chg="mod">
          <ac:chgData name="Alexander Deliukov" userId="d5fda0f2-1d08-4016-b7e9-bb882f168707" providerId="ADAL" clId="{FE9DFF45-01DC-45CC-A80A-B50597210401}" dt="2026-01-28T11:25:45.222" v="23" actId="404"/>
          <ac:spMkLst>
            <pc:docMk/>
            <pc:sldMk cId="343872259" sldId="694"/>
            <ac:spMk id="4" creationId="{C48B4B3E-49EA-5666-7C14-9015697F413B}"/>
          </ac:spMkLst>
        </pc:spChg>
      </pc:sldChg>
      <pc:sldChg chg="modSp">
        <pc:chgData name="Alexander Deliukov" userId="d5fda0f2-1d08-4016-b7e9-bb882f168707" providerId="ADAL" clId="{FE9DFF45-01DC-45CC-A80A-B50597210401}" dt="2026-01-28T11:25:49.485" v="24" actId="404"/>
        <pc:sldMkLst>
          <pc:docMk/>
          <pc:sldMk cId="1623071358" sldId="696"/>
        </pc:sldMkLst>
        <pc:spChg chg="mod">
          <ac:chgData name="Alexander Deliukov" userId="d5fda0f2-1d08-4016-b7e9-bb882f168707" providerId="ADAL" clId="{FE9DFF45-01DC-45CC-A80A-B50597210401}" dt="2026-01-28T11:25:49.485" v="24" actId="404"/>
          <ac:spMkLst>
            <pc:docMk/>
            <pc:sldMk cId="1623071358" sldId="696"/>
            <ac:spMk id="4" creationId="{B8F24D65-3C3C-DDDB-79E7-E2DA63900FA9}"/>
          </ac:spMkLst>
        </pc:spChg>
      </pc:sldChg>
      <pc:sldChg chg="modSp mod">
        <pc:chgData name="Alexander Deliukov" userId="d5fda0f2-1d08-4016-b7e9-bb882f168707" providerId="ADAL" clId="{FE9DFF45-01DC-45CC-A80A-B50597210401}" dt="2026-01-28T11:25:58" v="27" actId="1076"/>
        <pc:sldMkLst>
          <pc:docMk/>
          <pc:sldMk cId="1694752254" sldId="698"/>
        </pc:sldMkLst>
        <pc:spChg chg="mod">
          <ac:chgData name="Alexander Deliukov" userId="d5fda0f2-1d08-4016-b7e9-bb882f168707" providerId="ADAL" clId="{FE9DFF45-01DC-45CC-A80A-B50597210401}" dt="2026-01-28T11:25:58" v="27" actId="1076"/>
          <ac:spMkLst>
            <pc:docMk/>
            <pc:sldMk cId="1694752254" sldId="698"/>
            <ac:spMk id="4" creationId="{5B37293F-24F8-0380-1F80-AE575BD0E6B4}"/>
          </ac:spMkLst>
        </pc:spChg>
      </pc:sldChg>
      <pc:sldChg chg="modSp mod">
        <pc:chgData name="Alexander Deliukov" userId="d5fda0f2-1d08-4016-b7e9-bb882f168707" providerId="ADAL" clId="{FE9DFF45-01DC-45CC-A80A-B50597210401}" dt="2026-01-28T11:26:01.069" v="28" actId="1076"/>
        <pc:sldMkLst>
          <pc:docMk/>
          <pc:sldMk cId="1816637951" sldId="699"/>
        </pc:sldMkLst>
        <pc:spChg chg="mod">
          <ac:chgData name="Alexander Deliukov" userId="d5fda0f2-1d08-4016-b7e9-bb882f168707" providerId="ADAL" clId="{FE9DFF45-01DC-45CC-A80A-B50597210401}" dt="2026-01-28T11:26:01.069" v="28" actId="1076"/>
          <ac:spMkLst>
            <pc:docMk/>
            <pc:sldMk cId="1816637951" sldId="699"/>
            <ac:spMk id="4" creationId="{1ECEFC4C-0B69-0558-9888-BD4D20B48878}"/>
          </ac:spMkLst>
        </pc:spChg>
      </pc:sldChg>
      <pc:sldChg chg="modSp mod">
        <pc:chgData name="Alexander Deliukov" userId="d5fda0f2-1d08-4016-b7e9-bb882f168707" providerId="ADAL" clId="{FE9DFF45-01DC-45CC-A80A-B50597210401}" dt="2026-01-28T11:26:13.019" v="30" actId="1076"/>
        <pc:sldMkLst>
          <pc:docMk/>
          <pc:sldMk cId="1299647673" sldId="701"/>
        </pc:sldMkLst>
        <pc:spChg chg="mod">
          <ac:chgData name="Alexander Deliukov" userId="d5fda0f2-1d08-4016-b7e9-bb882f168707" providerId="ADAL" clId="{FE9DFF45-01DC-45CC-A80A-B50597210401}" dt="2026-01-28T11:26:13.019" v="30" actId="1076"/>
          <ac:spMkLst>
            <pc:docMk/>
            <pc:sldMk cId="1299647673" sldId="701"/>
            <ac:spMk id="4" creationId="{4E507AF0-D257-E3D0-87DD-E138B5C70D1C}"/>
          </ac:spMkLst>
        </pc:spChg>
      </pc:sldChg>
      <pc:sldChg chg="modSp mod">
        <pc:chgData name="Alexander Deliukov" userId="d5fda0f2-1d08-4016-b7e9-bb882f168707" providerId="ADAL" clId="{FE9DFF45-01DC-45CC-A80A-B50597210401}" dt="2026-01-28T11:26:36.037" v="42" actId="404"/>
        <pc:sldMkLst>
          <pc:docMk/>
          <pc:sldMk cId="3052686012" sldId="703"/>
        </pc:sldMkLst>
        <pc:spChg chg="mod">
          <ac:chgData name="Alexander Deliukov" userId="d5fda0f2-1d08-4016-b7e9-bb882f168707" providerId="ADAL" clId="{FE9DFF45-01DC-45CC-A80A-B50597210401}" dt="2026-01-28T11:26:33.705" v="40" actId="1076"/>
          <ac:spMkLst>
            <pc:docMk/>
            <pc:sldMk cId="3052686012" sldId="703"/>
            <ac:spMk id="4" creationId="{070F12FB-7F14-7FF3-449C-2811541DD8D2}"/>
          </ac:spMkLst>
        </pc:spChg>
        <pc:spChg chg="mod">
          <ac:chgData name="Alexander Deliukov" userId="d5fda0f2-1d08-4016-b7e9-bb882f168707" providerId="ADAL" clId="{FE9DFF45-01DC-45CC-A80A-B50597210401}" dt="2026-01-28T11:26:21.505" v="31" actId="1076"/>
          <ac:spMkLst>
            <pc:docMk/>
            <pc:sldMk cId="3052686012" sldId="703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8T11:26:28.444" v="36" actId="1076"/>
          <ac:spMkLst>
            <pc:docMk/>
            <pc:sldMk cId="3052686012" sldId="703"/>
            <ac:spMk id="31" creationId="{054E5D47-4CA2-42D3-88F2-36300092A0B6}"/>
          </ac:spMkLst>
        </pc:spChg>
        <pc:spChg chg="mod">
          <ac:chgData name="Alexander Deliukov" userId="d5fda0f2-1d08-4016-b7e9-bb882f168707" providerId="ADAL" clId="{FE9DFF45-01DC-45CC-A80A-B50597210401}" dt="2026-01-28T11:26:29.909" v="37" actId="1076"/>
          <ac:spMkLst>
            <pc:docMk/>
            <pc:sldMk cId="3052686012" sldId="703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8T11:26:31.816" v="39" actId="1076"/>
          <ac:spMkLst>
            <pc:docMk/>
            <pc:sldMk cId="3052686012" sldId="703"/>
            <ac:spMk id="43" creationId="{D8C4E46F-1B05-476B-90D3-800B8F061E5E}"/>
          </ac:spMkLst>
        </pc:spChg>
        <pc:spChg chg="mod">
          <ac:chgData name="Alexander Deliukov" userId="d5fda0f2-1d08-4016-b7e9-bb882f168707" providerId="ADAL" clId="{FE9DFF45-01DC-45CC-A80A-B50597210401}" dt="2026-01-28T11:26:36.037" v="42" actId="404"/>
          <ac:spMkLst>
            <pc:docMk/>
            <pc:sldMk cId="3052686012" sldId="703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8T11:25:08.603" v="14" actId="404"/>
        <pc:sldMkLst>
          <pc:docMk/>
          <pc:sldMk cId="3400119781" sldId="705"/>
        </pc:sldMkLst>
        <pc:spChg chg="mod">
          <ac:chgData name="Alexander Deliukov" userId="d5fda0f2-1d08-4016-b7e9-bb882f168707" providerId="ADAL" clId="{FE9DFF45-01DC-45CC-A80A-B50597210401}" dt="2026-01-28T11:25:08.603" v="14" actId="404"/>
          <ac:spMkLst>
            <pc:docMk/>
            <pc:sldMk cId="3400119781" sldId="705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Edição do estilo do texto mestre</a:t>
            </a:r>
          </a:p>
          <a:p>
            <a:pPr lvl="1"/>
            <a:r>
              <a:rPr lang="ko-KR" altLang="en-US"/>
              <a:t>Segundo nível</a:t>
            </a:r>
          </a:p>
          <a:p>
            <a:pPr lvl="2"/>
            <a:r>
              <a:rPr lang="ko-KR" altLang="en-US"/>
              <a:t>Terceiro nível</a:t>
            </a:r>
          </a:p>
          <a:p>
            <a:pPr lvl="3"/>
            <a:r>
              <a:rPr lang="ko-KR" altLang="en-US"/>
              <a:t>Quarto nível</a:t>
            </a:r>
          </a:p>
          <a:p>
            <a:pPr lvl="4"/>
            <a:r>
              <a:rPr lang="ko-KR" altLang="en-US"/>
              <a:t>Quinto nível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b75d0b6e56042db759308de25b428c2%7C0e2ed45596af4100bed3a8e5fd981685%7C0%7C0%7C638989652911880494%7CUnknown%7CTWFpbGZsb3d8eyJFbXB0eU1hcGkiOnRydWUsIlYiOiIwLjAuMDAwMCIsIlAiOiJXaW4zMiIsIkFOIjoiTWFpbCIsIldUIjoyfQ%3D%3D%7C0%7C%7C%7C&amp;sdata=%2FITZkt%2BIetR6zgRVbzpDpm%2Fe6Dlg1L5kh3Mm8lyobao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am.nrel.gov/" TargetMode="External"/><Relationship Id="rId5" Type="http://schemas.openxmlformats.org/officeDocument/2006/relationships/hyperlink" Target="https://globalwindatlas.info/en/" TargetMode="External"/><Relationship Id="rId4" Type="http://schemas.openxmlformats.org/officeDocument/2006/relationships/hyperlink" Target="https://joint-research-centre.ec.europa.eu/photovoltaic-geographical-information-system-pvgis_en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iegemeinschaften.gv.at/online-guide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mart-cities-marketplace.ec.europa.eu/insights/solutions/solution-booklet-energy-communities" TargetMode="External"/><Relationship Id="rId5" Type="http://schemas.openxmlformats.org/officeDocument/2006/relationships/hyperlink" Target="https://decide4energy.eu/fileadmin/user_upload/Resources/PREVIEW-A5-WP3_Case_studies-Booklet.pdf" TargetMode="External"/><Relationship Id="rId4" Type="http://schemas.openxmlformats.org/officeDocument/2006/relationships/hyperlink" Target="https://decide4energy.eu/fileadmin/user_upload/Materials/Business_Models_Infographic_final_02.png" TargetMode="External"/></Relationships>
</file>

<file path=ppt/notesSlides/_rels/notes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howardlake/6238256033/in/photolist-w23rMr-DNKbE-7FU5Zv-8RJ7as-8REYjk-avfGbv-J98b4A-2nYfE8G-9H7jk4-AgukoC-5CPPh9-kNhBtZ-eSzwYo-ew3DRE-gpzKGw-553ujC-8EV2r9-8B4K1P-oqMiNU-TyuMPb-7Nsqrs-23kSphE-ejrVgd-eeHbjV-8iMtBa-u3iDQ-3KufnR-bBEkmV-5GAnJ2-6Z1XhG-2nYeegB-8bXfhU-9ttQTs-2jNUAua-2jDHP1t-iS64h-NFRXgj-2nYbGyz-6Z1Xoy-2iNdag6-2iGVpFn-2nYbKBU-4FkQe1-2jmWhkq-5jYmeg-27PcpUG-2nYh5yY-aWjvEt-6hJjTL-2nYgBFB" TargetMode="External"/><Relationship Id="rId13" Type="http://schemas.openxmlformats.org/officeDocument/2006/relationships/hyperlink" Target="https://commons.wikimedia.org/wiki/File:Vorarlberger_Kraftwerke-Energy_meter_(electro)-smart_meter-02ASD.jpg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nc-nd/2.0/" TargetMode="External"/><Relationship Id="rId12" Type="http://schemas.openxmlformats.org/officeDocument/2006/relationships/hyperlink" Target="https://www.flickr.com/photos/luigimengato/41193109401/in/photolist-bGVEuK-HYSiBG-msBknz-msA8Pt-msBaRa-msCm6h-msBLwy-msBJ8q-msAGLi-bGVDgP-msBDmG-25L6sha-msBAaS-J8CvTT-msB5BT-msCdv7-HcGibd-J5zfN7-J5zfAd-HH3aGN-J8CxPg-nCPDVc-J8Cvf8-J8J568-J8HLPp-psCxnU-J8HJfX-J5zhQo-J5zhtS-J5zhU1-J8CvYn-J29hc2-J8CvL8-J8CwXr-ch3NQU-J5zfES-ch3Pu3-PvkhKg-J8CxAR-tVJ6iY-J8Cw8F-J5zgUL-sWgr3-J5zf8Q-J8CwPv-HH6kPq-J2bEsv-HH3bMy-2kU3szT-J8Cxw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bcgovphotos/31002313633/in/photolist-PeyXJR-7VA87W-2mGvwpG-H4EJex-6HPouy-28wmsim-fkZi52-2qGetRz-SL4BmJ-2pFs1aw-2g6T7nQ-LcXLhM-2pzq4Wt-27NYoQe-2o4EhfW-2oikY9P-2gpgBWu-TodhL3-22RjYSg-2pznRFg-2qFvV9b-28wmpLs-4pBY8H-nTux14-oaTEP3-28zYuvn-2887yop-QbGhiR-gV96xy-eXwQ2G-2mGvw7s-28zYv8p-2o1SVM1-uq682d-cVwxTY-2bhpyUx-2qG3r4s-uaQca1-2q73nSx-8fsNLX-2nSs8S8-usCvdD-us1sWh-2pFZMXg-atbVgq-nKuAaC-4Pwhx9-uq61xw-7dzWrF-uaXDt8" TargetMode="External"/><Relationship Id="rId11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creativecommons.org/licenses/by/2.0/" TargetMode="External"/><Relationship Id="rId10" Type="http://schemas.openxmlformats.org/officeDocument/2006/relationships/hyperlink" Target="https://www.flickr.com/photos/greenmambagreenmamba/2049993321/in/photolist-489KAr-3YfCcV-2kVRpJS-DzMyYS-6L6BY-5DCCBi-8oWbQt-3JPbNK-57faN7-62npjg-35NkU6-SD3i1c-4X9AaL-r1kacD-aNd9Xr-e5HioZ-8Maoye-EGj7Cd-DTexmv-RxhniS-S7SJaR-8E29fJ-2iEVdzZ-S7SHZF-6khfo5-bxcGmt-2j5ypZi-QPMHZB-eJqw8g-bjX8y-66sojC-bRTB2v-dwFX9J-4VhgWY-s2Qy5j-8jMywr-559jxT-8XzkXJ-apU25d-9a91xa-brYqtU-egQyFv-7NS6TP-7cKAeK-dyKRqc-5Gvacj-diuZw7-ACHE-arrRui-efCR5y" TargetMode="External"/><Relationship Id="rId4" Type="http://schemas.openxmlformats.org/officeDocument/2006/relationships/hyperlink" Target="https://www.flickr.com/photos/tentenuk/18672186072/" TargetMode="External"/><Relationship Id="rId9" Type="http://schemas.openxmlformats.org/officeDocument/2006/relationships/hyperlink" Target="https://creativecommons.org/licenses/by-sa/2.0/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lickr.com/photos/tentenuk/18672186072/" TargetMode="External"/><Relationship Id="rId4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energy-consumers-and-prosumers/energy-communities_e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ergy.ec.europa.eu/topics/renewable-energy/enabling-framework-renewables_en#renewable-energy-communities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Dicas, truques e ferramentas úteis...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Para apoiar a criação da sua comunidade energética 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projeto recebeu financiamento do Programa Horizonte para a Investigação e Inovação (2021-2027) da União Europeia ao abrigo do acordo de subvenção n.º 101075596. A responsabilidade pelo conteúdo deste material é exclusivamente do projeto Every1 e não reflete necessariamente a opinião da União Europeia. A apresentação está licenciada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sob 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indicação em contrário.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42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Criação de uma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comunidade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energética: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organização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formal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Quais são as formalidades para criar uma comunidade energética?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09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Criação de uma comunidade energética: organização formal</a:t>
            </a:r>
          </a:p>
          <a:p>
            <a:pPr marL="457200" indent="-457200" latinLnBrk="0">
              <a:buFont typeface="Arial,Sans-Serif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Crie um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esboço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detalhado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do projeto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, incluindo todas as informações disponíveis e cronogramas.</a:t>
            </a:r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Garanta a conformidade legal verificando os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requisitos legais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aplicáveis ao seu tipo de comunidade energética. Verifique todos os regulamentos aplicáveis – estes podem incluir regulamentos nacionais, regionais, locais ou municipais.</a:t>
            </a:r>
            <a:endParaRPr lang="en-US" sz="1200" dirty="0">
              <a:ea typeface="Public Sans"/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Verifique se precisa de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registar formalmente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a sua comunidade energética.</a:t>
            </a:r>
            <a:endParaRPr lang="en-US" sz="1200" dirty="0"/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Esclareça o procedimento e os requisitos de </a:t>
            </a:r>
            <a:r>
              <a:rPr lang="en" sz="1200" dirty="0">
                <a:solidFill>
                  <a:srgbClr val="2B2C30"/>
                </a:solidFill>
                <a:ea typeface="Public Sans"/>
              </a:rPr>
              <a:t>registo junto do </a:t>
            </a:r>
            <a:r>
              <a:rPr lang="en" sz="1200" b="1" dirty="0">
                <a:solidFill>
                  <a:srgbClr val="2B2C30"/>
                </a:solidFill>
                <a:ea typeface="Public Sans"/>
              </a:rPr>
              <a:t>operador da rede</a:t>
            </a:r>
            <a:r>
              <a:rPr lang="en" sz="1200" dirty="0">
                <a:solidFill>
                  <a:srgbClr val="2B2C30"/>
                </a:solidFill>
                <a:ea typeface="Public Sans"/>
              </a:rPr>
              <a:t>.</a:t>
            </a:r>
            <a:endParaRPr lang="en-US" sz="1200" dirty="0">
              <a:solidFill>
                <a:srgbClr val="2B2C3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276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ea typeface="Public Sans"/>
                <a:cs typeface="Public Sans"/>
                <a:sym typeface="Public Sans"/>
              </a:rPr>
              <a:t>Começar uma comunidade energética: Liderança</a:t>
            </a:r>
            <a:endParaRPr lang="en-US" sz="105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Como posso liderar eficazmente uma comunidade energética?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703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Criar uma comunidade energética: Liderança</a:t>
            </a:r>
            <a:endParaRPr lang="en-US" sz="105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Estabeleça uma </a:t>
            </a:r>
            <a:r>
              <a:rPr lang="en-US" sz="1200" b="1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equipa central</a:t>
            </a:r>
            <a:r>
              <a:rPr lang="en-US" sz="12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: este grupo deve ser fiável, ativo e não muito grande.</a:t>
            </a:r>
            <a:endParaRPr lang="en-US" sz="1200" b="1" dirty="0">
              <a:solidFill>
                <a:srgbClr val="2B2C30"/>
              </a:solidFill>
              <a:latin typeface="Calibri"/>
              <a:ea typeface="Public Sans"/>
              <a:cs typeface="Public San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Partilhar </a:t>
            </a:r>
            <a:r>
              <a:rPr lang="en-US" sz="12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tarefas: Seja claro sobre quem lidera cada tarefa. Por exemplo, faturação, monitorização ou comunicação. </a:t>
            </a:r>
            <a:r>
              <a:rPr lang="en-US" sz="12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Esclarecer as tarefas e responsabilidades </a:t>
            </a:r>
            <a:r>
              <a:rPr lang="en-US" sz="12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desde o início ajuda a evitar atritos!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Estime de forma realista </a:t>
            </a:r>
            <a:r>
              <a:rPr lang="en-US" sz="12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o</a:t>
            </a:r>
            <a:r>
              <a:rPr lang="en-US" sz="12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 seu </a:t>
            </a:r>
            <a:r>
              <a:rPr lang="en-US" sz="12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tempo disponível</a:t>
            </a:r>
            <a:r>
              <a:rPr lang="en-US" sz="12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: é suficiente para as atividades planeadas? Considere incluir uma margem para tarefas inesperadas ou atrasos.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864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ea typeface="Public Sans"/>
                <a:cs typeface="Public Sans"/>
                <a:sym typeface="Public Sans"/>
              </a:rPr>
              <a:t>Criar uma comunidade energética: Recursos </a:t>
            </a:r>
            <a:endParaRPr lang="en-US" sz="105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Que equipamento é necessário para criar uma comunidade energética?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26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ea typeface="Public Sans"/>
                <a:cs typeface="Public Sans"/>
                <a:sym typeface="Public Sans"/>
              </a:rPr>
              <a:t>Criar uma comunidade energética: Recursos </a:t>
            </a:r>
            <a:endParaRPr lang="en-US" sz="105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Estabelecer uma comunidade energética envolve a implantação e manutenção de equipamentos que permitam a geração, armazenamento, gestão e distribuição de energia entre os membros da comunidade. Por exemplo: </a:t>
            </a:r>
          </a:p>
          <a:p>
            <a:pPr latinLnBrk="0"/>
            <a:endParaRPr lang="en-US" sz="1200" dirty="0"/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sym typeface="Public Sans"/>
              </a:rPr>
              <a:t>Geração de energia renovável: painéis fotovoltaicos, turbinas eólicas, micro-hidrelétricas.</a:t>
            </a: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sym typeface="Public Sans"/>
              </a:rPr>
              <a:t>Armazenamento de energia: sistemas de baterias, armazenamento de energia térmica.</a:t>
            </a: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sym typeface="Public Sans"/>
              </a:rPr>
              <a:t>Gestão e monitorização de energia: </a:t>
            </a:r>
            <a:r>
              <a:rPr lang="en-US" sz="1200" dirty="0">
                <a:solidFill>
                  <a:srgbClr val="2B2C30"/>
                </a:solidFill>
              </a:rPr>
              <a:t>contadores inteligentes; sistemas de gestão de energia (EMS).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Integração e segurança da rede: inversores; dispositivos de segurança.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Comunicação e controlo: sistemas SCADA, sensores IoT; tecnologia de rede inteligente.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Integração de veículos elétricos: estações de carregamento; sistemas Vehicle-to-grid (V2G).</a:t>
            </a:r>
          </a:p>
          <a:p>
            <a:pPr marL="457200" indent="-457200" latinLnBrk="0">
              <a:buFont typeface="Arial"/>
              <a:buChar char="•"/>
            </a:pPr>
            <a:endParaRPr lang="en-US" sz="1200" dirty="0">
              <a:solidFill>
                <a:srgbClr val="2B2C30"/>
              </a:solidFill>
            </a:endParaRPr>
          </a:p>
          <a:p>
            <a:pPr latinLnBrk="0"/>
            <a:r>
              <a:rPr lang="en-US" sz="1200" b="1" dirty="0">
                <a:solidFill>
                  <a:srgbClr val="2B2C30"/>
                </a:solidFill>
              </a:rPr>
              <a:t>A implementação e utilização dependem do quadro jurídico do seu país</a:t>
            </a:r>
            <a:r>
              <a:rPr lang="en-US" sz="1200" dirty="0">
                <a:solidFill>
                  <a:srgbClr val="2B2C30"/>
                </a:solidFill>
              </a:rPr>
              <a:t>.</a:t>
            </a:r>
          </a:p>
          <a:p>
            <a:pPr latinLnBrk="0"/>
            <a:endParaRPr lang="en-US" sz="1200" dirty="0">
              <a:solidFill>
                <a:srgbClr val="2B2C3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957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Criar uma comunidade energética: os seus membros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Como é a adesão a uma comunidade energética?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218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Criar uma comunidade energética: os seus membros 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Ao pensar nos termos de adesão a uma comunidade energética, deve: </a:t>
            </a:r>
          </a:p>
          <a:p>
            <a:pPr latinLnBrk="0"/>
            <a:endParaRPr lang="en-US" sz="1200" b="1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Considerar </a:t>
            </a:r>
            <a:r>
              <a:rPr lang="en-US" sz="1200" b="1" dirty="0">
                <a:solidFill>
                  <a:srgbClr val="2B2C30"/>
                </a:solidFill>
              </a:rPr>
              <a:t>as quotas de adesão </a:t>
            </a:r>
            <a:r>
              <a:rPr lang="en-US" sz="1200" dirty="0">
                <a:solidFill>
                  <a:srgbClr val="2B2C30"/>
                </a:solidFill>
              </a:rPr>
              <a:t>- quando relevante - para cobrir as tarefas administrativas.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Definir </a:t>
            </a:r>
            <a:r>
              <a:rPr lang="en-US" sz="1200" b="1" dirty="0">
                <a:solidFill>
                  <a:srgbClr val="2B2C30"/>
                </a:solidFill>
              </a:rPr>
              <a:t>as chaves de partilha </a:t>
            </a:r>
            <a:r>
              <a:rPr lang="en-US" sz="1200" dirty="0">
                <a:solidFill>
                  <a:srgbClr val="2B2C30"/>
                </a:solidFill>
              </a:rPr>
              <a:t>entre os seus membros (quem recebe quanto e a que hora do dia).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2B2C30"/>
                </a:solidFill>
              </a:rPr>
              <a:t>Determinar o </a:t>
            </a:r>
            <a:r>
              <a:rPr lang="en" sz="1200" b="1" dirty="0">
                <a:solidFill>
                  <a:srgbClr val="2B2C30"/>
                </a:solidFill>
              </a:rPr>
              <a:t>grau de flexibilidade </a:t>
            </a:r>
            <a:r>
              <a:rPr lang="en" sz="1200" dirty="0">
                <a:solidFill>
                  <a:srgbClr val="2B2C30"/>
                </a:solidFill>
              </a:rPr>
              <a:t>para os membros (condições de entrada e saída).</a:t>
            </a:r>
            <a:endParaRPr lang="en-US" sz="1200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Estabelecer </a:t>
            </a:r>
            <a:r>
              <a:rPr lang="en-US" sz="1200" b="1" dirty="0">
                <a:solidFill>
                  <a:srgbClr val="2B2C30"/>
                </a:solidFill>
              </a:rPr>
              <a:t>canais de comunicação </a:t>
            </a:r>
            <a:r>
              <a:rPr lang="en-US" sz="1200" dirty="0">
                <a:solidFill>
                  <a:srgbClr val="2B2C30"/>
                </a:solidFill>
              </a:rPr>
              <a:t>para os membros (por exemplo, boletins informativos, reuniões regulares).</a:t>
            </a:r>
            <a:endParaRPr lang="en-US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Garantir </a:t>
            </a:r>
            <a:r>
              <a:rPr lang="en-US" sz="1200" b="1" dirty="0">
                <a:solidFill>
                  <a:srgbClr val="2B2C30"/>
                </a:solidFill>
              </a:rPr>
              <a:t>a transparência </a:t>
            </a:r>
            <a:r>
              <a:rPr lang="en-US" sz="1200" dirty="0">
                <a:solidFill>
                  <a:srgbClr val="2B2C30"/>
                </a:solidFill>
              </a:rPr>
              <a:t>e manter os membros da comunidade energética atualizados. 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48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Criar uma comunidade energética: Financiamento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Que financiamento está disponível para apoiar as comunidades energéticas?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187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Criar uma comunidade energética: Financiamento </a:t>
            </a:r>
            <a:endParaRPr lang="en-US" sz="1050" dirty="0">
              <a:solidFill>
                <a:schemeClr val="bg1"/>
              </a:solidFill>
            </a:endParaRPr>
          </a:p>
          <a:p>
            <a:pPr algn="just" latinLnBrk="0"/>
            <a:r>
              <a:rPr lang="en-US" sz="1200" dirty="0">
                <a:solidFill>
                  <a:srgbClr val="2B2C30"/>
                </a:solidFill>
              </a:rPr>
              <a:t>Garantir financiamento e fontes de receita adequadas é essencial para a viabilidade a longo prazo da sua comunidade energética. Algumas questões a considerar: </a:t>
            </a:r>
          </a:p>
          <a:p>
            <a:pPr algn="just" latinLnBrk="0"/>
            <a:endParaRPr lang="en-US" sz="1200" b="1" dirty="0">
              <a:solidFill>
                <a:srgbClr val="2B2C30"/>
              </a:solidFill>
            </a:endParaRP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Qual é o investimento inicial de capital necessário?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Existem subsídios, apoios financeiros ou incentivos fiscais disponíveis?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Como os membros contribuirão financeiramente (taxas únicas, assinaturas mensais, pagamento por uso)?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Qual é o retorno sobre o investimento (ROI) esperado?</a:t>
            </a:r>
            <a:endParaRPr lang="en-US" sz="1200" b="1" i="1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73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/>
              <a:t>Criar e liderar uma comunidade energética é um momento emocionante. No entanto, se estiver a trabalhar principalmente sozinho, pode ser assustador. Quais são os principais aspetos que precisa de considerar? Onde pode obter apoio? Como pode usar melhor o seu tempo e recursos limitados?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Nesta breve apresentação, exploraremos: </a:t>
            </a:r>
          </a:p>
          <a:p>
            <a:pPr latinLnBrk="0"/>
            <a:endParaRPr lang="en-GB" sz="1200" dirty="0"/>
          </a:p>
          <a:p>
            <a:pPr marL="457200" indent="-457200" latinLnBrk="0">
              <a:buChar char="•"/>
            </a:pPr>
            <a:r>
              <a:rPr lang="en-GB" sz="1200" dirty="0"/>
              <a:t>Considerações importantes ao criar e/ou liderar uma comunidade energética. </a:t>
            </a:r>
          </a:p>
          <a:p>
            <a:pPr marL="457200" indent="-457200" latinLnBrk="0">
              <a:buChar char="•"/>
            </a:pPr>
            <a:r>
              <a:rPr lang="en-GB" sz="1200" dirty="0"/>
              <a:t>Como interagir de forma eficaz com a sua comunidade e outras partes interessadas.</a:t>
            </a:r>
          </a:p>
          <a:p>
            <a:pPr marL="457200" indent="-457200" latinLnBrk="0">
              <a:buChar char="•"/>
            </a:pPr>
            <a:r>
              <a:rPr lang="en-GB" sz="1200" dirty="0"/>
              <a:t>Onde procurar quando precisar de apoio.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334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Criar uma comunidade energética: Financiamento </a:t>
            </a:r>
            <a:endParaRPr lang="en-US" sz="1050" dirty="0">
              <a:solidFill>
                <a:schemeClr val="bg1"/>
              </a:solidFill>
            </a:endParaRPr>
          </a:p>
          <a:p>
            <a:pPr marL="457200" algn="just" latinLnBrk="0"/>
            <a:endParaRPr lang="en-US" sz="1200" dirty="0">
              <a:solidFill>
                <a:srgbClr val="2B2C30"/>
              </a:solidFill>
            </a:endParaRPr>
          </a:p>
          <a:p>
            <a:pPr algn="just" latinLnBrk="0"/>
            <a:r>
              <a:rPr lang="en-US" sz="1200" dirty="0">
                <a:solidFill>
                  <a:srgbClr val="2B2C30"/>
                </a:solidFill>
              </a:rPr>
              <a:t>As opções de financiamento incluem:</a:t>
            </a:r>
          </a:p>
          <a:p>
            <a:pPr algn="just" latinLnBrk="0"/>
            <a:endParaRPr lang="en-US" sz="1200" b="1" dirty="0">
              <a:solidFill>
                <a:srgbClr val="2B2C30"/>
              </a:solidFill>
            </a:endParaRP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Subsídios da UE e do governo (por exemplo, Horizon Europe).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Financiamento coletivo e investimento comunitário.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Empréstimos bancários e obrigações verdes.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Parcerias público-privadas (PPP).</a:t>
            </a:r>
            <a:endParaRPr lang="en-US" sz="1200" b="1" i="1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489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Criar uma comunidade energética: Envolvimento da comunidade e das partes interessadas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Como posso envolver eficazmente a comunidade em geral e as partes interessadas?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218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Criar uma comunidade energética: Envolvimento da comunidade e das partes interessadas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Uma comunidade energética bem-sucedida depende da participação ativa e da confiança das partes interessadas. Questões-chave a considerar: </a:t>
            </a: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Quem são as principais partes interessadas (residentes, empresas, municípios, organizações não governamentais (ONG)?</a:t>
            </a: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Como irá envolver e educar a comunidade sobre a sua comunidade energética?</a:t>
            </a: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Que estrutura de governação será implementada para a tomada de decisões e resolução de litígios?</a:t>
            </a: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</a:rPr>
              <a:t>Quais são as funções e responsabilidades dos membros?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</a:rPr>
              <a:t>Os novos membros podem aderir facilmente e beneficiar da comunidade?</a:t>
            </a:r>
            <a:endParaRPr lang="en-GB" sz="1200" b="1" noProof="0" dirty="0">
              <a:solidFill>
                <a:srgbClr val="000066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555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Criação de uma comunidade energética: Envolvimento da comunidade e das partes interessadas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sym typeface="Public Sans"/>
              </a:rPr>
              <a:t>Boas práticas incluem:</a:t>
            </a:r>
          </a:p>
          <a:p>
            <a:pPr latinLnBrk="0"/>
            <a:endParaRPr lang="en-US" sz="12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Realizar reuniões comunitárias para avaliar o interesse e obter apoio.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Estabelecer um modelo claro de adesão (por exemplo, cooperativa, associação, empresa).</a:t>
            </a:r>
            <a:endParaRPr lang="en-US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Oferecer incentivos financeiros ou benefícios para incentivar a participação.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Começar em pequena escala com projetos-piloto e, em seguida, expandir com base na procura.</a:t>
            </a:r>
            <a:endParaRPr lang="en-US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Estabelecer parcerias com empresas locais e municípios para uma adoção em maior escala.</a:t>
            </a:r>
            <a:endParaRPr lang="en-US" sz="1200" b="1" dirty="0">
              <a:solidFill>
                <a:srgbClr val="000066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865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Próximos passos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 quiser saber mais sobre como criar uma comunidade energética, os seguintes recursos podem ser úteis: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Consulte a apresentação de slides da Every1 sobre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Comunidades Energéticas: Noções Básicas de TI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Explore algumas ferramentas: </a:t>
            </a:r>
            <a:r>
              <a:rPr lang="en-US" altLang="ko-KR" sz="1200" dirty="0">
                <a:solidFill>
                  <a:srgbClr val="373737"/>
                </a:solidFill>
                <a:hlinkClick r:id="rId4"/>
              </a:rPr>
              <a:t>O Sistema de Informação Geográfica Fotovoltaica (PVGIS) </a:t>
            </a:r>
            <a:r>
              <a:rPr lang="en-US" altLang="ko-KR" sz="1200" dirty="0">
                <a:solidFill>
                  <a:srgbClr val="373737"/>
                </a:solidFill>
              </a:rPr>
              <a:t>estima o potencial de energia solar em todo o mundo.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Explore algumas ferramentas: </a:t>
            </a:r>
            <a:r>
              <a:rPr lang="en-US" altLang="ko-KR" sz="1200" dirty="0">
                <a:solidFill>
                  <a:srgbClr val="373737"/>
                </a:solidFill>
                <a:hlinkClick r:id="rId5"/>
              </a:rPr>
              <a:t>o Atlas Eólico Global </a:t>
            </a:r>
            <a:r>
              <a:rPr lang="en-US" altLang="ko-KR" sz="1200" dirty="0">
                <a:solidFill>
                  <a:srgbClr val="373737"/>
                </a:solidFill>
              </a:rPr>
              <a:t>mapeia os recursos eólicos para estudos de viabilidade.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Explore algumas ferramentas: </a:t>
            </a:r>
            <a:r>
              <a:rPr lang="en-US" altLang="ko-KR" sz="1200" dirty="0">
                <a:solidFill>
                  <a:srgbClr val="373737"/>
                </a:solidFill>
                <a:hlinkClick r:id="rId6"/>
              </a:rPr>
              <a:t>o Modelo de Assessoria de Sistemas </a:t>
            </a:r>
            <a:r>
              <a:rPr lang="en-US" altLang="ko-KR" sz="1200" dirty="0">
                <a:solidFill>
                  <a:srgbClr val="373737"/>
                </a:solidFill>
              </a:rPr>
              <a:t>(SAM) </a:t>
            </a:r>
            <a:r>
              <a:rPr lang="en-US" altLang="ko-KR" sz="1200" dirty="0">
                <a:solidFill>
                  <a:srgbClr val="373737"/>
                </a:solidFill>
                <a:hlinkClick r:id="rId6"/>
              </a:rPr>
              <a:t>da NREL </a:t>
            </a:r>
            <a:r>
              <a:rPr lang="en-US" altLang="ko-KR" sz="1200" dirty="0">
                <a:solidFill>
                  <a:srgbClr val="373737"/>
                </a:solidFill>
              </a:rPr>
              <a:t>fornece análises financeiras e técnicas para energia solar, eólica e armazenamento.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473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F7F34-17EC-B3D2-0EF6-4277C94AC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013B3F-67E3-846D-336E-191664F60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49B939-00B7-B970-46AA-7C1354FAB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Próximos passos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 quiser saber mais sobre como criar uma comunidade energética, os seguintes recursos podem ser úteis: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Leia um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  <a:hlinkClick r:id="rId3"/>
              </a:rPr>
              <a:t>guia online para fundar uma comunidade energética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(em alemão)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Explore</a:t>
            </a:r>
            <a:r>
              <a:rPr lang="en-US" altLang="ko-KR" sz="1200" i="1" dirty="0">
                <a:solidFill>
                  <a:srgbClr val="373737"/>
                </a:solidFill>
                <a:hlinkClick r:id="rId4"/>
              </a:rPr>
              <a:t> 7 tipos de comunidades energéticas e ações coletivas </a:t>
            </a:r>
            <a:r>
              <a:rPr lang="en-US" altLang="ko-KR" sz="1200" dirty="0">
                <a:solidFill>
                  <a:srgbClr val="373737"/>
                </a:solidFill>
              </a:rPr>
              <a:t>neste recurso do projeto DECIDE.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Confira o projeto ENCLUDE.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Isto pode surpreendê-lo: o que aprendemos ao falar sobre energia com 68 iniciativas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Leia o Smart Cities Marketplace 2020 </a:t>
            </a:r>
            <a:r>
              <a:rPr lang="en-US" altLang="ko-KR" sz="1200" i="1" dirty="0">
                <a:solidFill>
                  <a:srgbClr val="373737"/>
                </a:solidFill>
                <a:hlinkClick r:id="rId6"/>
              </a:rPr>
              <a:t>Energy Communities: Solution Booklet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D265A-E206-FE5F-D200-1461B1EA7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543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Agradecimentos</a:t>
            </a:r>
          </a:p>
          <a:p>
            <a:pPr latinLnBrk="0"/>
            <a:r>
              <a:rPr lang="en-GB" noProof="0" dirty="0"/>
              <a:t>Este conjunto de slides</a:t>
            </a:r>
            <a:r>
              <a:rPr lang="en-GB" i="1" noProof="0" dirty="0"/>
              <a:t>, intitulado </a:t>
            </a:r>
            <a:r>
              <a:rPr lang="en-GB" i="1" dirty="0"/>
              <a:t>«Dicas</a:t>
            </a:r>
            <a:r>
              <a:rPr lang="en-GB" i="1" noProof="0" dirty="0"/>
              <a:t>, truques </a:t>
            </a:r>
            <a:r>
              <a:rPr lang="en-GB" i="1" dirty="0"/>
              <a:t>e ferramentas </a:t>
            </a:r>
            <a:r>
              <a:rPr lang="en-GB" i="1" noProof="0" dirty="0"/>
              <a:t>úteis </a:t>
            </a:r>
            <a:r>
              <a:rPr lang="en-GB" i="1" dirty="0"/>
              <a:t>para ajudar a criar a sua Comunidade Energética local»</a:t>
            </a:r>
            <a:r>
              <a:rPr lang="en-GB" i="1" noProof="0" dirty="0"/>
              <a:t>,</a:t>
            </a:r>
            <a:r>
              <a:rPr lang="en-GB" i="1" dirty="0"/>
              <a:t> </a:t>
            </a:r>
            <a:r>
              <a:rPr lang="en-GB" noProof="0" dirty="0"/>
              <a:t>foi produzido pelo projeto Every1 e está licenciado </a:t>
            </a:r>
            <a:r>
              <a:rPr lang="en-GB" noProof="0" dirty="0">
                <a:hlinkClick r:id="rId3"/>
              </a:rPr>
              <a:t>sob CC BY-SA 4.0</a:t>
            </a:r>
            <a:r>
              <a:rPr lang="en-GB" noProof="0" dirty="0"/>
              <a:t>, salvo indicação em contrário. </a:t>
            </a:r>
          </a:p>
          <a:p>
            <a:pPr latinLnBrk="0"/>
            <a:endParaRPr lang="en-GB" noProof="0" dirty="0"/>
          </a:p>
          <a:p>
            <a:pPr latinLnBrk="0"/>
            <a:r>
              <a:rPr lang="en-GB" noProof="0" dirty="0"/>
              <a:t>As imagens utilizadas nesta apresentação são as seguintes: </a:t>
            </a:r>
          </a:p>
          <a:p>
            <a:pPr latinLnBrk="0"/>
            <a:endParaRPr lang="en-GB" noProof="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da capa: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Moss Community Energy Launch (Workshop de painéis solares DIY)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10 10 está licenciada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sob 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200" b="0" i="0" u="sng" strike="noStrike" cap="none" noProof="0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texto de introdução: Começar uma Comunidade Energética: Considerações adicionais: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Fundo de energia limpa destaca as energias renováveis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pela Província da Colúmbia Britânica está licenciada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sob CC BY-NC-ND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Começar uma comunidade energética: Primeiros passos e considerações: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Conhecimento, experiência, narrativa, colaboração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Howard Lake está licenciada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sob CC BY-SA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Iniciar uma comunidade energética: considerações adicionais: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fundo de energia limpa destaca energias renováveis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pela Província da Colúmbia Britânica está 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sob CC BY-NC-ND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Iniciar uma comunidade energética: Organização formal: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Afternoon_Planning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Green Mamba :)--&lt; está 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sob CC BY-ND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Iniciar uma comunidade energética: Liderança: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Liderança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Luigi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Mengato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sob CC BY-SA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Iniciar uma comunidade energética: Recursos: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13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13"/>
              </a:rPr>
              <a:t>Kraftwerke-Medidor de energia (elétrico)-medidor inteligente-02ASD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por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está licenciado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sob 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latinLnBrk="0"/>
            <a:endParaRPr lang="en-GB" noProof="0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939D8-6392-CFDE-A218-892CC91CC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CEEF26-1033-A449-F64C-2561A37FF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8651B-FE2F-9CF6-0D77-55F29B4AD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Agradecimentos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Começar uma Comunidade Energética: Os seus membros: «Realizar o potencial», de Beck Pitt, está 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Começar uma comunidade energética: Financiamento: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4"/>
              </a:rPr>
              <a:t>Contas de eletricidade com lâmpada e calculadora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por Uswitch.com Images está </a:t>
            </a:r>
            <a:r>
              <a:rPr lang="en-GB" dirty="0">
                <a:solidFill>
                  <a:srgbClr val="242424"/>
                </a:solidFill>
              </a:rPr>
              <a:t>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Iniciar uma comunidade energética: Envolvimento da comunidade e das partes interessadas: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Lançamento da Moss Community Energy (Workshop de painéis solares DIY)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10 10 está 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sob 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200" b="0" i="0" u="sng" strike="noStrike" cap="none" noProof="0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42424"/>
              </a:solidFill>
              <a:effectLst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1200" noProof="0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latinLnBrk="0"/>
            <a:endParaRPr lang="en-GB" sz="1200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GB" sz="1200" noProof="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GB" sz="2000" noProof="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noProof="0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297F8-F54B-CDCE-28DF-70A97B624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8607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Obrigado!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03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Começamos cada secção com uma pergunta reflexiva. Reserve um momento para refletir sobre cada pergunta antes de passar para o próximo slide. </a:t>
            </a:r>
          </a:p>
          <a:p>
            <a:pPr latinLnBrk="0"/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Pode trabalhar cada pergunta individualmente. </a:t>
            </a: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Em alternativa, pode selecionar uma pergunta específica que gostaria de explorar primeiro através do menu. 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55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Comece hoje mesmo!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O que preciso considerar quando quero iniciar uma comunidade energética?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Que outros aspetos devo ter em conta ao criar uma comunidade energética?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Quais são as principais formalidades para criar uma comunidade energética?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Como posso liderar eficazmente uma comunidade energética?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Que equipamento preciso para criar uma comunidade energética?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Como funciona a adesão a uma comunidade energética?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Que financiamento pode estar disponível para apoiar a minha comunidade energética?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Como posso envolver eficazmente a comunidade em geral e as nossas partes interessadas?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72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Criar uma comunidade energética: primeiros passos e considerações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O que preciso considerar quando quero iniciar uma comunidade energética?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01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Começar uma comunidade energética: primeiros passos e considerações</a:t>
            </a:r>
            <a:endParaRPr lang="en-US" sz="1050" dirty="0">
              <a:solidFill>
                <a:schemeClr val="bg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Pense no tipo de comunidade energética que pretende estabelecer. Quem participará? Qual é a motivação para a comunidade energética?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Saiba mais sobre os diferentes tipos de comunidades energéticas, incluindo 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as comunidades energéticas lideradas por cidadãos 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e 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  <a:hlinkClick r:id="rId4"/>
              </a:rPr>
              <a:t>as comunidades de energia renovável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</a:rPr>
              <a:t>Que tecnologias já estão implementadas ou estão previstas?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</a:rPr>
              <a:t>Considere a energia fotovoltaica (PV) ou painéis solares, armazenamento, medidores inteligentes.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https://energy.ec.europa.eu/topics/markets-and-consumers/energy-consumers-and-prosumers/energy-communities_en</a:t>
            </a:r>
          </a:p>
          <a:p>
            <a:r>
              <a:rPr lang="en-GB" dirty="0" err="1"/>
              <a:t>https://energy.ec.europa.eu/topics/renewable-energy/enabling-framework-renewables_en#renewable-energy-communities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330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62BD5-666E-10B2-59DD-B436353DF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56B13-C6BC-710A-AA70-7989105F1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189BE6-3B5F-61F6-EF58-E2F8033B7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Criar uma comunidade energética: primeiros passos e considerações</a:t>
            </a:r>
            <a:endParaRPr lang="en-US" sz="1050" dirty="0">
              <a:solidFill>
                <a:schemeClr val="bg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Quem irá gerir a comunidade energética?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</a:rPr>
              <a:t>Irá geri-la você mesmo ou prefere contratar um prestador de serviços externo?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Quem pode ajudá-lo?</a:t>
            </a:r>
            <a:endParaRPr lang="en-GB" sz="2200" dirty="0"/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</a:rPr>
              <a:t>Poderá haver agências regionais ou nacionais de energia ou financiamento e exemplos de melhores práticas que poderá usar como inspiração e/ou apoio. 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4FFF8-46CF-ADEC-8334-5F4EF772C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016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Criar uma comunidade energética: outras considerações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O que mais preciso considerar ao iniciar uma comunidade energética?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136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Iniciar uma comunidade energética: outras considerações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dirty="0">
                <a:ea typeface="Public Sans"/>
                <a:cs typeface="Public Sans"/>
                <a:sym typeface="Public Sans"/>
              </a:rPr>
              <a:t>É fundamental considerar como irá gerir a sua comunidade energética. Tenha em mente as seguintes áreas-chave:</a:t>
            </a:r>
          </a:p>
          <a:p>
            <a:pPr latinLnBrk="0"/>
            <a:endParaRPr lang="en-GB" sz="1200" dirty="0"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Uma estrutura robusta e clara.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Ativos financeiros.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Envolvimento da comunidade e participação das partes interessadas.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Gestão operacional?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Escalabilidade e crescimento futuro.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76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3E7672-8697-A836-AAB5-3B5FFDD2FA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3" y="6212109"/>
            <a:ext cx="2043805" cy="42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0E34D1-6B41-589C-BAD9-48E697DD3FF5}"/>
              </a:ext>
            </a:extLst>
          </p:cNvPr>
          <p:cNvSpPr txBox="1"/>
          <p:nvPr userDrawn="1"/>
        </p:nvSpPr>
        <p:spPr>
          <a:xfrm>
            <a:off x="2133599" y="6072366"/>
            <a:ext cx="5451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pt-P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projeto recebeu financiamento do Programa Horizonte para a Investigação e Inovação (2021-2027) da União Europeia ao abrigo do acordo de subvenção n.º 101075596. A responsabilidade pelo conteúdo deste material é exclusivamente do projeto Every1 e não reflete necessariamente a opinião da União Europeia. A apresentação está licenciada </a:t>
            </a:r>
            <a:r>
              <a:rPr lang="pt-PT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sob CC BY-SA 4.0, </a:t>
            </a:r>
            <a:r>
              <a:rPr lang="pt-P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indicação em contrário. </a:t>
            </a:r>
            <a:endParaRPr lang="pt-PT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am.nrel.gov/" TargetMode="External"/><Relationship Id="rId5" Type="http://schemas.openxmlformats.org/officeDocument/2006/relationships/hyperlink" Target="https://globalwindatlas.info/en/" TargetMode="External"/><Relationship Id="rId4" Type="http://schemas.openxmlformats.org/officeDocument/2006/relationships/hyperlink" Target="https://joint-research-centre.ec.europa.eu/photovoltaic-geographical-information-system-pvgis_e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iegemeinschaften.gv.at/online-guid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mart-cities-marketplace.ec.europa.eu/insights/solutions/solution-booklet-energy-communities" TargetMode="External"/><Relationship Id="rId5" Type="http://schemas.openxmlformats.org/officeDocument/2006/relationships/hyperlink" Target="https://decide4energy.eu/fileadmin/user_upload/Resources/PREVIEW-A5-WP3_Case_studies-Booklet.pdf" TargetMode="External"/><Relationship Id="rId4" Type="http://schemas.openxmlformats.org/officeDocument/2006/relationships/hyperlink" Target="https://decide4energy.eu/fileadmin/user_upload/Materials/Business_Models_Infographic_final_02.pn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howardlake/6238256033/in/photolist-w23rMr-DNKbE-7FU5Zv-8RJ7as-8REYjk-avfGbv-J98b4A-2nYfE8G-9H7jk4-AgukoC-5CPPh9-kNhBtZ-eSzwYo-ew3DRE-gpzKGw-553ujC-8EV2r9-8B4K1P-oqMiNU-TyuMPb-7Nsqrs-23kSphE-ejrVgd-eeHbjV-8iMtBa-u3iDQ-3KufnR-bBEkmV-5GAnJ2-6Z1XhG-2nYeegB-8bXfhU-9ttQTs-2jNUAua-2jDHP1t-iS64h-NFRXgj-2nYbGyz-6Z1Xoy-2iNdag6-2iGVpFn-2nYbKBU-4FkQe1-2jmWhkq-5jYmeg-27PcpUG-2nYh5yY-aWjvEt-6hJjTL-2nYgBFB" TargetMode="External"/><Relationship Id="rId13" Type="http://schemas.openxmlformats.org/officeDocument/2006/relationships/hyperlink" Target="https://commons.wikimedia.org/wiki/File:Vorarlberger_Kraftwerke-Energy_meter_(electro)-smart_meter-02ASD.jpg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nc-nd/2.0/" TargetMode="External"/><Relationship Id="rId12" Type="http://schemas.openxmlformats.org/officeDocument/2006/relationships/hyperlink" Target="https://www.flickr.com/photos/luigimengato/41193109401/in/photolist-bGVEuK-HYSiBG-msBknz-msA8Pt-msBaRa-msCm6h-msBLwy-msBJ8q-msAGLi-bGVDgP-msBDmG-25L6sha-msBAaS-J8CvTT-msB5BT-msCdv7-HcGibd-J5zfN7-J5zfAd-HH3aGN-J8CxPg-nCPDVc-J8Cvf8-J8J568-J8HLPp-psCxnU-J8HJfX-J5zhQo-J5zhtS-J5zhU1-J8CvYn-J29hc2-J8CvL8-J8CwXr-ch3NQU-J5zfES-ch3Pu3-PvkhKg-J8CxAR-tVJ6iY-J8Cw8F-J5zgUL-sWgr3-J5zf8Q-J8CwPv-HH6kPq-J2bEsv-HH3bMy-2kU3szT-J8Cxw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bcgovphotos/31002313633/in/photolist-PeyXJR-7VA87W-2mGvwpG-H4EJex-6HPouy-28wmsim-fkZi52-2qGetRz-SL4BmJ-2pFs1aw-2g6T7nQ-LcXLhM-2pzq4Wt-27NYoQe-2o4EhfW-2oikY9P-2gpgBWu-TodhL3-22RjYSg-2pznRFg-2qFvV9b-28wmpLs-4pBY8H-nTux14-oaTEP3-28zYuvn-2887yop-QbGhiR-gV96xy-eXwQ2G-2mGvw7s-28zYv8p-2o1SVM1-uq682d-cVwxTY-2bhpyUx-2qG3r4s-uaQca1-2q73nSx-8fsNLX-2nSs8S8-usCvdD-us1sWh-2pFZMXg-atbVgq-nKuAaC-4Pwhx9-uq61xw-7dzWrF-uaXDt8" TargetMode="External"/><Relationship Id="rId11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creativecommons.org/licenses/by/2.0/" TargetMode="External"/><Relationship Id="rId10" Type="http://schemas.openxmlformats.org/officeDocument/2006/relationships/hyperlink" Target="https://www.flickr.com/photos/greenmambagreenmamba/2049993321/in/photolist-489KAr-3YfCcV-2kVRpJS-DzMyYS-6L6BY-5DCCBi-8oWbQt-3JPbNK-57faN7-62npjg-35NkU6-SD3i1c-4X9AaL-r1kacD-aNd9Xr-e5HioZ-8Maoye-EGj7Cd-DTexmv-RxhniS-S7SJaR-8E29fJ-2iEVdzZ-S7SHZF-6khfo5-bxcGmt-2j5ypZi-QPMHZB-eJqw8g-bjX8y-66sojC-bRTB2v-dwFX9J-4VhgWY-s2Qy5j-8jMywr-559jxT-8XzkXJ-apU25d-9a91xa-brYqtU-egQyFv-7NS6TP-7cKAeK-dyKRqc-5Gvacj-diuZw7-ACHE-arrRui-efCR5y" TargetMode="External"/><Relationship Id="rId4" Type="http://schemas.openxmlformats.org/officeDocument/2006/relationships/hyperlink" Target="https://www.flickr.com/photos/tentenuk/18672186072/" TargetMode="External"/><Relationship Id="rId9" Type="http://schemas.openxmlformats.org/officeDocument/2006/relationships/hyperlink" Target="https://creativecommons.org/licenses/by-sa/2.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tentenuk/18672186072/" TargetMode="External"/><Relationship Id="rId4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energy-consumers-and-prosumers/energy-communities_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https://energy.ec.europa.eu/topics/renewable-energy/enabling-framework-renewables_en#renewable-energy-communiti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E81CD-AD80-81A8-462B-7E8DD186C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81" y="1893014"/>
            <a:ext cx="4501019" cy="3375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B092E2-1A2A-9EE6-F777-B7C9EC86D0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7995" y="1440288"/>
            <a:ext cx="6861079" cy="528470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Dicas úteis, truques </a:t>
            </a:r>
            <a:br>
              <a:rPr lang="pt-PT" sz="54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</a:br>
            <a:r>
              <a:rPr lang="pt-PT" sz="54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 ferramentas... </a:t>
            </a:r>
            <a:r>
              <a:rPr lang="pt-PT" sz="5400" kern="1200" noProof="1">
                <a:solidFill>
                  <a:schemeClr val="tx1"/>
                </a:solidFill>
                <a:effectLst/>
              </a:rPr>
              <a:t>Para ajudar a criação da sua comunidade</a:t>
            </a:r>
            <a:r>
              <a:rPr lang="pt-PT" sz="5400" noProof="1"/>
              <a:t> </a:t>
            </a:r>
            <a:r>
              <a:rPr lang="pt-PT" sz="5400" kern="1200" noProof="1">
                <a:solidFill>
                  <a:schemeClr val="tx1"/>
                </a:solidFill>
                <a:effectLst/>
              </a:rPr>
              <a:t>energética </a:t>
            </a:r>
            <a:endParaRPr lang="pt-PT" sz="5400" noProof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19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B66C-1DD6-E51A-BFA0-68FD14A99F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1629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Criação de uma comunidade energética: organização formal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69" y="3194137"/>
            <a:ext cx="10421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Quais são as formalidades para criar uma comunidade energética?</a:t>
            </a:r>
          </a:p>
        </p:txBody>
      </p:sp>
    </p:spTree>
    <p:extLst>
      <p:ext uri="{BB962C8B-B14F-4D97-AF65-F5344CB8AC3E}">
        <p14:creationId xmlns:p14="http://schemas.microsoft.com/office/powerpoint/2010/main" val="299917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CF6284-8BB3-547A-45B1-1F04A85CF4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942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Iniciar uma comunidade energética: organização formal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5323562" y="2281016"/>
            <a:ext cx="6640971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latinLnBrk="0">
              <a:buFont typeface="Arial,Sans-Serif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Crie um </a:t>
            </a:r>
            <a:r>
              <a:rPr lang="en-US" sz="2000" b="1" dirty="0">
                <a:solidFill>
                  <a:srgbClr val="2B2C30"/>
                </a:solidFill>
                <a:ea typeface="Public Sans"/>
                <a:cs typeface="Public Sans"/>
              </a:rPr>
              <a:t>esboço 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detalhado </a:t>
            </a:r>
            <a:r>
              <a:rPr lang="en-US" sz="2000" b="1" dirty="0">
                <a:solidFill>
                  <a:srgbClr val="2B2C30"/>
                </a:solidFill>
                <a:ea typeface="Public Sans"/>
                <a:cs typeface="Public Sans"/>
              </a:rPr>
              <a:t>do projeto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, incluindo todas as informações disponíveis e cronogramas.</a:t>
            </a:r>
            <a:endParaRPr lang="en-US" sz="2000" dirty="0">
              <a:solidFill>
                <a:srgbClr val="2B2C30"/>
              </a:solidFill>
              <a:ea typeface="Public Sans"/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Garanta a conformidade legal verificando os </a:t>
            </a:r>
            <a:r>
              <a:rPr lang="en-US" sz="2000" b="1" dirty="0">
                <a:solidFill>
                  <a:srgbClr val="2B2C30"/>
                </a:solidFill>
                <a:ea typeface="Public Sans"/>
                <a:cs typeface="Public Sans"/>
              </a:rPr>
              <a:t>requisitos legais 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aplicáveis ao seu tipo de comunidade energética. Verifique todos os regulamentos aplicáveis – estes podem incluir regulamentos nacionais, regionais, locais ou municipais.</a:t>
            </a:r>
            <a:endParaRPr lang="en-US" sz="2000" dirty="0">
              <a:ea typeface="Public Sans"/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Verifique se precisa de </a:t>
            </a:r>
            <a:r>
              <a:rPr lang="en-US" sz="2000" b="1" dirty="0">
                <a:solidFill>
                  <a:srgbClr val="2B2C30"/>
                </a:solidFill>
                <a:ea typeface="Public Sans"/>
                <a:cs typeface="Public Sans"/>
              </a:rPr>
              <a:t>registar formalmente 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a sua comunidade energética.</a:t>
            </a:r>
            <a:endParaRPr lang="en-US" sz="2000" dirty="0"/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Esclareça o procedimento e os requisitos de </a:t>
            </a:r>
            <a:r>
              <a:rPr lang="en" sz="2000" dirty="0">
                <a:solidFill>
                  <a:srgbClr val="2B2C30"/>
                </a:solidFill>
                <a:ea typeface="Public Sans"/>
              </a:rPr>
              <a:t>registo junto do </a:t>
            </a:r>
            <a:r>
              <a:rPr lang="en" sz="2000" b="1" dirty="0">
                <a:solidFill>
                  <a:srgbClr val="2B2C30"/>
                </a:solidFill>
                <a:ea typeface="Public Sans"/>
              </a:rPr>
              <a:t>operador da rede</a:t>
            </a:r>
            <a:r>
              <a:rPr lang="en" sz="2000" dirty="0">
                <a:solidFill>
                  <a:srgbClr val="2B2C30"/>
                </a:solidFill>
                <a:ea typeface="Public Sans"/>
              </a:rPr>
              <a:t>.</a:t>
            </a:r>
            <a:endParaRPr lang="en-US" sz="2000" dirty="0">
              <a:solidFill>
                <a:srgbClr val="2B2C3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E70EB-6BB7-60DE-6A16-DBC3B8219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7" y="2730674"/>
            <a:ext cx="4881515" cy="32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2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77A4-E21F-44F8-B284-2CD9FE549D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Começar uma comunidade energética: Liderança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Como posso liderar eficazmente uma comunidade energética?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BB5B-33C8-185E-AEBB-165BBB8E98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17" y="80926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Começar uma comunidade energética: Liderança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FBD15-B2C1-AC0C-EA32-5D94F17B1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7940"/>
            <a:ext cx="5386939" cy="3593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4947868" y="2425758"/>
            <a:ext cx="687926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Estabeleça uma </a:t>
            </a:r>
            <a:r>
              <a:rPr lang="en-US" sz="2400" b="1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equipa principal</a:t>
            </a:r>
            <a:r>
              <a:rPr lang="en-US" sz="24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: este grupo deve ser confiável, ativo e não muito grande.</a:t>
            </a:r>
            <a:endParaRPr lang="en-US" sz="2400" b="1" dirty="0">
              <a:solidFill>
                <a:srgbClr val="2B2C30"/>
              </a:solidFill>
              <a:latin typeface="Calibri"/>
              <a:ea typeface="Public Sans"/>
              <a:cs typeface="Public Sans"/>
            </a:endParaRP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Partilhe </a:t>
            </a:r>
            <a:r>
              <a:rPr lang="en-US" sz="24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tarefas: seja claro sobre quem está a liderar cada tarefa. Por exemplo, faturação, monitorização ou comunicação. </a:t>
            </a:r>
            <a:r>
              <a:rPr lang="en-US" sz="24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Esclarecer tarefas e responsabilidades </a:t>
            </a:r>
            <a:r>
              <a:rPr lang="en-US" sz="24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desde o início ajuda a evitar atritos!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Estime de forma realista </a:t>
            </a:r>
            <a:r>
              <a:rPr lang="en-US" sz="24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o</a:t>
            </a:r>
            <a:r>
              <a:rPr lang="en-US" sz="24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 seu </a:t>
            </a:r>
            <a:r>
              <a:rPr lang="en-US" sz="24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tempo disponível</a:t>
            </a:r>
            <a:r>
              <a:rPr lang="en-US" sz="24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: é suficiente para as atividades planeadas? Considere incluir uma margem para tarefas inesperadas ou atrasos.</a:t>
            </a:r>
          </a:p>
        </p:txBody>
      </p:sp>
    </p:spTree>
    <p:extLst>
      <p:ext uri="{BB962C8B-B14F-4D97-AF65-F5344CB8AC3E}">
        <p14:creationId xmlns:p14="http://schemas.microsoft.com/office/powerpoint/2010/main" val="11090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48A3D5-C5A4-1A8A-D223-4BBCFF008B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70475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Começar uma comunidade energética: Recursos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Que equipamento preciso para criar uma comunidade energética?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33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20AD-FF2D-3896-5F9E-947FACFEDE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566" y="66880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Criar uma comunidade energética: Recursos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2646716" y="1994367"/>
            <a:ext cx="94488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</a:rPr>
              <a:t>Estabelecer uma comunidade energética envolve a implantação e manutenção de equipamentos que permitam a geração, armazenamento, gestão e distribuição de energia entre os membros da comunidade. Por exemplo: </a:t>
            </a:r>
            <a:endParaRPr lang="en-US" sz="2000" dirty="0"/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  <a:sym typeface="Public Sans"/>
              </a:rPr>
              <a:t>Geração de energia renovável: painéis fotovoltaicos, turbinas eólicas, micro-hidrelétricas.</a:t>
            </a:r>
            <a:endParaRPr lang="en-US" sz="2000" dirty="0">
              <a:solidFill>
                <a:srgbClr val="2B2C30"/>
              </a:solidFill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  <a:sym typeface="Public Sans"/>
              </a:rPr>
              <a:t>Armazenamento de energia: sistemas de baterias, armazenamento de energia térmica.</a:t>
            </a:r>
            <a:endParaRPr lang="en-US" sz="2000" dirty="0">
              <a:solidFill>
                <a:srgbClr val="2B2C30"/>
              </a:solidFill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  <a:sym typeface="Public Sans"/>
              </a:rPr>
              <a:t>Gestão e monitorização de energia: </a:t>
            </a:r>
            <a:r>
              <a:rPr lang="en-US" sz="2000" dirty="0">
                <a:solidFill>
                  <a:srgbClr val="2B2C30"/>
                </a:solidFill>
              </a:rPr>
              <a:t>contadores inteligentes; sistemas de gestão de energia (EMS).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Integração e segurança da rede: inversores; dispositivos de segurança.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Comunicação e controlo: sistemas SCADA, sensores IoT; tecnologia de rede inteligente.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Integração de veículos elétricos: estações de carregamento; sistemas Vehicle-to-grid (V2G).</a:t>
            </a:r>
          </a:p>
          <a:p>
            <a:pPr latinLnBrk="0"/>
            <a:r>
              <a:rPr lang="en-US" sz="2000" b="1" dirty="0">
                <a:solidFill>
                  <a:srgbClr val="2B2C30"/>
                </a:solidFill>
              </a:rPr>
              <a:t>A implementação e utilização dependem do quadro jurídico do seu país</a:t>
            </a:r>
            <a:r>
              <a:rPr lang="en-US" sz="2000" dirty="0">
                <a:solidFill>
                  <a:srgbClr val="2B2C30"/>
                </a:solidFill>
              </a:rPr>
              <a:t>.</a:t>
            </a:r>
          </a:p>
          <a:p>
            <a:pPr latinLnBrk="0"/>
            <a:endParaRPr lang="en-US" sz="2000" dirty="0">
              <a:solidFill>
                <a:srgbClr val="2B2C3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953836-0F13-3611-FC8F-B2C49940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3" y="2518083"/>
            <a:ext cx="2273398" cy="36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3DA8-FCA3-4165-4727-5FF30387C1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314" y="86151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Criar uma comunidade energética: Os seus membros - Introdução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1490597" y="3429000"/>
            <a:ext cx="985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Como é a adesão a uma comunidade energética?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2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F6892-8B06-979D-0860-9079ACA914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566" y="80731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Começar uma comunidade energética: Os seus membros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4822521" y="2132878"/>
            <a:ext cx="71982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</a:rPr>
              <a:t>Ao pensar nos termos de adesão a uma comunidade energética, deve: </a:t>
            </a:r>
            <a:endParaRPr lang="en-US" sz="2000" b="1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Considerar </a:t>
            </a:r>
            <a:r>
              <a:rPr lang="en-US" sz="2000" b="1" dirty="0">
                <a:solidFill>
                  <a:srgbClr val="2B2C30"/>
                </a:solidFill>
              </a:rPr>
              <a:t>as quotas de adesão </a:t>
            </a:r>
            <a:r>
              <a:rPr lang="en-US" sz="2000" dirty="0">
                <a:solidFill>
                  <a:srgbClr val="2B2C30"/>
                </a:solidFill>
              </a:rPr>
              <a:t>- quando relevante - para cobrir as tarefas administrativas.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Definir </a:t>
            </a:r>
            <a:r>
              <a:rPr lang="en-US" sz="2000" b="1" dirty="0">
                <a:solidFill>
                  <a:srgbClr val="2B2C30"/>
                </a:solidFill>
              </a:rPr>
              <a:t>chaves de partilha </a:t>
            </a:r>
            <a:r>
              <a:rPr lang="en-US" sz="2000" dirty="0">
                <a:solidFill>
                  <a:srgbClr val="2B2C30"/>
                </a:solidFill>
              </a:rPr>
              <a:t>entre os seus membros (quem recebe quanto e a que hora do dia).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2B2C30"/>
                </a:solidFill>
              </a:rPr>
              <a:t>Determinar o </a:t>
            </a:r>
            <a:r>
              <a:rPr lang="en" sz="2000" b="1" dirty="0">
                <a:solidFill>
                  <a:srgbClr val="2B2C30"/>
                </a:solidFill>
              </a:rPr>
              <a:t>grau de flexibilidade </a:t>
            </a:r>
            <a:r>
              <a:rPr lang="en" sz="2000" dirty="0">
                <a:solidFill>
                  <a:srgbClr val="2B2C30"/>
                </a:solidFill>
              </a:rPr>
              <a:t>para os membros (condições de entrada e saída).</a:t>
            </a:r>
            <a:endParaRPr lang="en-US" sz="2000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Estabelecer </a:t>
            </a:r>
            <a:r>
              <a:rPr lang="en-US" sz="2000" b="1" dirty="0">
                <a:solidFill>
                  <a:srgbClr val="2B2C30"/>
                </a:solidFill>
              </a:rPr>
              <a:t>canais de comunicação </a:t>
            </a:r>
            <a:r>
              <a:rPr lang="en-US" sz="2000" dirty="0">
                <a:solidFill>
                  <a:srgbClr val="2B2C30"/>
                </a:solidFill>
              </a:rPr>
              <a:t>para os membros (por exemplo, boletins informativos, reuniões regulares).</a:t>
            </a:r>
            <a:endParaRPr lang="en-US" sz="20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Garantir </a:t>
            </a:r>
            <a:r>
              <a:rPr lang="en-US" sz="2000" b="1" dirty="0">
                <a:solidFill>
                  <a:srgbClr val="2B2C30"/>
                </a:solidFill>
              </a:rPr>
              <a:t>a transparência </a:t>
            </a:r>
            <a:r>
              <a:rPr lang="en-US" sz="2000" dirty="0">
                <a:solidFill>
                  <a:srgbClr val="2B2C30"/>
                </a:solidFill>
              </a:rPr>
              <a:t>e manter os membros da comunidade energética atualizados. </a:t>
            </a:r>
          </a:p>
          <a:p>
            <a:pPr marL="457200" indent="-457200" latinLnBrk="0">
              <a:buChar char="•"/>
            </a:pPr>
            <a:endParaRPr lang="en-US" sz="2000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E88D3-C166-85E1-26CC-8BD7F6108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9" y="2597584"/>
            <a:ext cx="4325655" cy="32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7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1604-3A94-9624-E485-640AE0B9C5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Criar uma comunidade energética: Financiamento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Que financiamento está disponível para apoiar as comunidades energéticas?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56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12DB-F7AD-69D0-60C2-90FDFA4B9E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69169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Começar uma comunidade energética: Financiamento - Questões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4615633" y="2740640"/>
            <a:ext cx="70062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</a:rPr>
              <a:t>Garantir financiamento e fontes de receita adequadas é essencial para a viabilidade a longo prazo da sua comunidade energética. Algumas questões a considerar: </a:t>
            </a:r>
          </a:p>
          <a:p>
            <a:pPr algn="just" latinLnBrk="0"/>
            <a:endParaRPr lang="en-US" sz="2000" b="1" dirty="0">
              <a:solidFill>
                <a:srgbClr val="2B2C30"/>
              </a:solidFill>
            </a:endParaRP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Qual é o investimento inicial de capital necessário?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Existem subsídios, apoios financeiros ou incentivos fiscais disponíveis?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Como os membros contribuirão financeiramente (taxas únicas, assinaturas mensais, pagamento por uso)?</a:t>
            </a:r>
          </a:p>
          <a:p>
            <a:pPr marL="8001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Qual é o retorno sobre o investimento (ROI) esperado?</a:t>
            </a:r>
            <a:endParaRPr lang="en-US" sz="2000" b="1" i="1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063084-F625-6ACE-25D3-D1E7346DC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5" y="3027406"/>
            <a:ext cx="4105196" cy="27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83D20B-2801-6B4E-D109-BC11B582C0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4156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sz="2800" b="1" noProof="1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514398" y="982176"/>
            <a:ext cx="72884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Criar e liderar uma comunidade energética é um momento emocionante. No entanto, se estiver a trabalhar principalmente sozinho, pode ser assustador. Quais são os principais aspetos que precisa de considerar? Onde pode obter apoio? Como pode usar melhor o seu tempo e recursos limitados?</a:t>
            </a:r>
          </a:p>
          <a:p>
            <a:pPr latinLnBrk="0"/>
            <a:endParaRPr lang="en-GB" sz="2400" dirty="0"/>
          </a:p>
          <a:p>
            <a:pPr latinLnBrk="0"/>
            <a:r>
              <a:rPr lang="en-GB" sz="2400" dirty="0"/>
              <a:t>Nesta breve apresentação, exploraremos: </a:t>
            </a:r>
          </a:p>
          <a:p>
            <a:pPr latinLnBrk="0"/>
            <a:endParaRPr lang="en-GB" sz="2400" dirty="0"/>
          </a:p>
          <a:p>
            <a:pPr marL="457200" indent="-457200" latinLnBrk="0">
              <a:buChar char="•"/>
            </a:pPr>
            <a:r>
              <a:rPr lang="en-GB" sz="2400" dirty="0"/>
              <a:t>Considerações importantes ao criar e/ou liderar uma comunidade energética. </a:t>
            </a:r>
          </a:p>
          <a:p>
            <a:pPr marL="457200" indent="-457200" latinLnBrk="0">
              <a:buChar char="•"/>
            </a:pPr>
            <a:r>
              <a:rPr lang="en-GB" sz="2400" dirty="0"/>
              <a:t>Como interagir de forma eficaz com a sua comunidade e outras partes interessadas.</a:t>
            </a:r>
          </a:p>
          <a:p>
            <a:pPr marL="457200" indent="-457200" latinLnBrk="0">
              <a:buChar char="•"/>
            </a:pPr>
            <a:r>
              <a:rPr lang="en-GB" sz="2400" dirty="0"/>
              <a:t>Onde procurar quando precisar de apoio.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FFEE2-4F0D-9405-EE0D-F00F75619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124"/>
            <a:ext cx="4033381" cy="29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F256F-61EB-5450-6FB6-810C1C168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EF2CC0-197A-7BE8-7327-20E1B5DA08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17" y="67863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Criar uma comunidade energética: Financiamento - Opções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EFC4C-0B69-0558-9888-BD4D20B48878}"/>
              </a:ext>
            </a:extLst>
          </p:cNvPr>
          <p:cNvSpPr txBox="1"/>
          <p:nvPr/>
        </p:nvSpPr>
        <p:spPr>
          <a:xfrm>
            <a:off x="4852818" y="2912107"/>
            <a:ext cx="67151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2400" dirty="0">
                <a:solidFill>
                  <a:srgbClr val="2B2C30"/>
                </a:solidFill>
              </a:rPr>
              <a:t>As opções de financiamento incluem:</a:t>
            </a:r>
          </a:p>
          <a:p>
            <a:pPr algn="just" latinLnBrk="0"/>
            <a:endParaRPr lang="en-US" sz="2400" b="1" dirty="0">
              <a:solidFill>
                <a:srgbClr val="2B2C30"/>
              </a:solidFill>
            </a:endParaRP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Subsídios da UE e do governo (por exemplo, Horizon Europe).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Financiamento coletivo e investimento comunitário.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Empréstimos bancários e obrigações verdes.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Parcerias público-privadas (PPP).</a:t>
            </a:r>
            <a:endParaRPr lang="en-US" sz="2400" b="1" i="1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619C0D-64EF-5C51-0ECB-B2170F4F3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5" y="3027406"/>
            <a:ext cx="4105196" cy="27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6B4EA-E88A-A59B-B141-AFF8A33D6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5260-EEC3-07D7-E3B8-F6F0FFDD04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79" y="600256"/>
            <a:ext cx="11062063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Criar uma comunidade energética: Envolvimento da comunidade e das partes interessadas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583EB-9E5A-D9E5-5E25-30CE3A95CE9A}"/>
              </a:ext>
            </a:extLst>
          </p:cNvPr>
          <p:cNvSpPr txBox="1"/>
          <p:nvPr/>
        </p:nvSpPr>
        <p:spPr>
          <a:xfrm>
            <a:off x="742950" y="3429000"/>
            <a:ext cx="10605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Como posso interagir de forma eficaz com a comunidade em geral e com as partes interessadas?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28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DCCC5-E2C2-A7BE-4F88-95CB17D53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0849EE-0AE7-CC1B-B7F5-C80FDA2798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193" y="636786"/>
            <a:ext cx="11022875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Criação de uma comunidade energética: Envolvimento da comunidade e das partes interessadas - Perguntas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07AF0-D257-E3D0-87DD-E138B5C70D1C}"/>
              </a:ext>
            </a:extLst>
          </p:cNvPr>
          <p:cNvSpPr txBox="1"/>
          <p:nvPr/>
        </p:nvSpPr>
        <p:spPr>
          <a:xfrm>
            <a:off x="4577874" y="2455599"/>
            <a:ext cx="73987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noProof="0" dirty="0">
                <a:solidFill>
                  <a:srgbClr val="2B2C30"/>
                </a:solidFill>
                <a:sym typeface="Public Sans"/>
              </a:rPr>
              <a:t>Uma comunidade energética bem-sucedida depende da participação ativa e da confiança das partes interessadas. Questões-chave a considerar: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  <a:sym typeface="Public Sans"/>
              </a:rPr>
              <a:t>Quem são as principais partes interessadas (residentes, empresas, municípios, organizações não governamentais (ONG)?</a:t>
            </a:r>
            <a:endParaRPr lang="en-GB" sz="20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  <a:sym typeface="Public Sans"/>
              </a:rPr>
              <a:t>Como irá envolver e educar a comunidade sobre a sua comunidade energética?</a:t>
            </a:r>
            <a:endParaRPr lang="en-GB" sz="20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  <a:sym typeface="Public Sans"/>
              </a:rPr>
              <a:t>Que estrutura de governação será implementada para a tomada de decisões e resolução de litígios?</a:t>
            </a:r>
            <a:endParaRPr lang="en-GB" sz="20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</a:rPr>
              <a:t>Quais são as funções e responsabilidades dos membros?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</a:rPr>
              <a:t>Os novos membros podem aderir facilmente e beneficiar da comunidade?</a:t>
            </a:r>
            <a:endParaRPr lang="en-GB" sz="2000" b="1" noProof="0" dirty="0">
              <a:solidFill>
                <a:srgbClr val="000066"/>
              </a:solidFill>
              <a:ea typeface="Public Sans"/>
              <a:cs typeface="Public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D9F45F-55D4-D1E1-DB5A-53095F92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3" y="2903837"/>
            <a:ext cx="4014229" cy="30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32476-9825-C616-B10F-FF5C273FC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3FD7E0-A44A-5E2E-A0A7-5833787293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0005" y="665571"/>
            <a:ext cx="11035938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Iniciar uma comunidade energética: Envolvimento da comunidade e das partes interessadas – Boas práticas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FE19F-BC61-4815-CDCD-FC1E3CEC799D}"/>
              </a:ext>
            </a:extLst>
          </p:cNvPr>
          <p:cNvSpPr txBox="1"/>
          <p:nvPr/>
        </p:nvSpPr>
        <p:spPr>
          <a:xfrm>
            <a:off x="4493034" y="2331681"/>
            <a:ext cx="73214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  <a:sym typeface="Public Sans"/>
              </a:rPr>
              <a:t>Boas práticas incluem: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Realizar reuniões comunitárias para avaliar o interesse e obter apoio.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Estabelecer um modelo claro de adesão (por exemplo, cooperativa, associação, empresa).</a:t>
            </a:r>
            <a:endParaRPr lang="en-US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Oferecer incentivos financeiros ou benefícios para incentivar a participação.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Começar em pequena escala com projetos-piloto e, em seguida, expandir com base na procura.</a:t>
            </a:r>
            <a:endParaRPr lang="en-US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Estabelecer parcerias com empresas locais e municípios para uma adoção em maior escala.</a:t>
            </a:r>
            <a:endParaRPr lang="en-US" sz="2400" b="1" dirty="0">
              <a:solidFill>
                <a:srgbClr val="000066"/>
              </a:solidFill>
              <a:ea typeface="Public Sans"/>
              <a:cs typeface="Public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EF0DD-7DF1-CB20-C3C0-EDE5A0EAD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3" y="2903837"/>
            <a:ext cx="4014229" cy="30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03ACAD-D302-3A56-2494-7FE9599073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39" y="54761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Próximos passos 1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 quiser saber mais sobre como criar uma comunidade energética, os seguintes recursos podem ser úteis: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49909" y="3025218"/>
            <a:ext cx="2175491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 Analise a apresentação de slides da Every1 sobre 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  <a:hlinkClick r:id="rId3"/>
              </a:rPr>
              <a:t>Comunidades Energéticas: Noções Básicas de TI</a:t>
            </a:r>
            <a:endParaRPr lang="ko-KR" altLang="en-US" sz="2200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445419" y="3078268"/>
            <a:ext cx="2616676" cy="22467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Explore algumas ferramentas: </a:t>
            </a:r>
            <a:r>
              <a:rPr lang="en-US" altLang="ko-KR" sz="2000" dirty="0">
                <a:solidFill>
                  <a:srgbClr val="373737"/>
                </a:solidFill>
                <a:hlinkClick r:id="rId4"/>
              </a:rPr>
              <a:t>O Sistema de Informação Geográfica Fotovoltaica (PVGIS) </a:t>
            </a:r>
            <a:r>
              <a:rPr lang="en-US" altLang="ko-KR" sz="2000" dirty="0">
                <a:solidFill>
                  <a:srgbClr val="373737"/>
                </a:solidFill>
              </a:rPr>
              <a:t>estima o potencial de energia solar em todo o mundo.</a:t>
            </a:r>
            <a:endParaRPr lang="ko-KR" altLang="en-US" sz="20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0F12FB-7F14-7FF3-449C-2811541DD8D2}"/>
              </a:ext>
            </a:extLst>
          </p:cNvPr>
          <p:cNvSpPr txBox="1"/>
          <p:nvPr/>
        </p:nvSpPr>
        <p:spPr>
          <a:xfrm>
            <a:off x="6237076" y="3410162"/>
            <a:ext cx="2498463" cy="17851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Explore algumas ferramentas: </a:t>
            </a:r>
            <a:r>
              <a:rPr lang="en-US" altLang="ko-KR" sz="2200" dirty="0">
                <a:solidFill>
                  <a:srgbClr val="373737"/>
                </a:solidFill>
                <a:hlinkClick r:id="rId5"/>
              </a:rPr>
              <a:t>o Atlas Eólico Global </a:t>
            </a:r>
            <a:r>
              <a:rPr lang="en-US" altLang="ko-KR" sz="2200" dirty="0">
                <a:solidFill>
                  <a:srgbClr val="373737"/>
                </a:solidFill>
              </a:rPr>
              <a:t>mapeia os recursos eólicos para estudos de viabilidade.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8866219" y="3240661"/>
            <a:ext cx="2559233" cy="2308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Explore algumas ferramentas: </a:t>
            </a:r>
            <a:r>
              <a:rPr lang="en-US" altLang="ko-KR" dirty="0">
                <a:solidFill>
                  <a:srgbClr val="373737"/>
                </a:solidFill>
                <a:hlinkClick r:id="rId6"/>
              </a:rPr>
              <a:t>o Modelo de Assessoria de Sistemas </a:t>
            </a:r>
            <a:r>
              <a:rPr lang="en-US" altLang="ko-KR" dirty="0">
                <a:solidFill>
                  <a:srgbClr val="373737"/>
                </a:solidFill>
              </a:rPr>
              <a:t>(SAM) </a:t>
            </a:r>
            <a:r>
              <a:rPr lang="en-US" altLang="ko-KR" dirty="0">
                <a:solidFill>
                  <a:srgbClr val="373737"/>
                </a:solidFill>
                <a:hlinkClick r:id="rId6"/>
              </a:rPr>
              <a:t>da NREL </a:t>
            </a:r>
            <a:r>
              <a:rPr lang="en-US" altLang="ko-KR" dirty="0">
                <a:solidFill>
                  <a:srgbClr val="373737"/>
                </a:solidFill>
              </a:rPr>
              <a:t>fornece análises financeiras e técnicas para energia solar, eólica e armazenamento.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86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16C11-A302-F826-7ED3-77B5271C7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91892399-B628-5725-B089-EA64E9C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1DD0A8C-3121-9796-BB5E-FE62490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757F972-1DE2-6FDC-1478-601E04553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81C46F-6E5D-9B36-3F68-74ADA10808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39" y="58656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Próximos passos 2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9B85D5-6648-6351-B9BC-437B1478940E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 quiser saber mais sobre como criar uma comunidade energética, os seguintes recursos podem ser úteis: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CD1871A-3CAA-5A0C-835E-2981C15C8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5CD263B0-7B54-57B2-15F1-395895FA99E0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E3CF78EB-2B19-6E9F-7EC5-04B9C8805F8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0AA3EF9-B14B-E4C0-72D0-A574352DBD04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28CCC17E-D26E-13EA-CDA4-33B54AB7A5BD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72C91BA3-140D-731D-E520-4F98A0C91607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4867FC8D-A317-4FB5-3257-5F80A846E28C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97EDECC7-B413-35F7-63CC-9A80E567E7A2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4B6114D-563C-9506-D4F3-4F3288B8FDF7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B73D3C3-E637-3F00-3A95-BADA91A3F4D5}"/>
              </a:ext>
            </a:extLst>
          </p:cNvPr>
          <p:cNvSpPr txBox="1"/>
          <p:nvPr/>
        </p:nvSpPr>
        <p:spPr>
          <a:xfrm>
            <a:off x="746497" y="3768042"/>
            <a:ext cx="2435113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 Leia um </a:t>
            </a:r>
            <a:r>
              <a:rPr lang="en-US" altLang="ko-KR" sz="2200" dirty="0">
                <a:solidFill>
                  <a:srgbClr val="373737"/>
                </a:solidFill>
                <a:ea typeface="맑은 고딕"/>
                <a:hlinkClick r:id="rId3"/>
              </a:rPr>
              <a:t>guia online para fundar uma comunidade energética </a:t>
            </a:r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(em alemão)</a:t>
            </a:r>
            <a:endParaRPr lang="ko-KR" altLang="en-US" sz="2200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B73CFA9-DA76-659A-2E08-DACFDABB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2DF5295F-FA7B-041B-4B65-BD2CBFE9D2EB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696ECED6-997C-FD9F-5B9E-2BBD3490F3B7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C3AD1BE5-ABB3-125B-DBC8-5B826E347DFE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EC6748BC-5BEC-F61C-F7EE-E58453BD39AA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B5A710BB-FA3D-C2C3-3F12-B0BD2C63556F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6C627640-B942-7D7A-99A8-7F15B72B8EB4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32EF29BF-6B8C-D11B-7F1E-C1AB8C525011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C0F42510-4F31-57AC-36F3-6D6097541638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5AA21B9-2EBE-A254-CB04-9CA3132F9779}"/>
              </a:ext>
            </a:extLst>
          </p:cNvPr>
          <p:cNvSpPr txBox="1"/>
          <p:nvPr/>
        </p:nvSpPr>
        <p:spPr>
          <a:xfrm>
            <a:off x="3505476" y="3518824"/>
            <a:ext cx="2498463" cy="212365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Explore</a:t>
            </a:r>
            <a:r>
              <a:rPr lang="en-US" altLang="ko-KR" sz="2200" i="1" dirty="0">
                <a:solidFill>
                  <a:srgbClr val="373737"/>
                </a:solidFill>
                <a:hlinkClick r:id="rId4"/>
              </a:rPr>
              <a:t> 7 tipos de comunidades energéticas e ações coletivas </a:t>
            </a:r>
            <a:r>
              <a:rPr lang="en-US" altLang="ko-KR" sz="2200" dirty="0">
                <a:solidFill>
                  <a:srgbClr val="373737"/>
                </a:solidFill>
              </a:rPr>
              <a:t>neste recurso do projeto DECIDE.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57F23B4A-303B-4875-C524-4AFF1EA10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7A6DA5DE-A93D-A825-E218-4CF0B081221C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7C6AB8E3-1B78-F66A-82A7-473FFAADB6F7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5FD5C716-C84A-0DE8-A52F-B0165FF05A02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2E77EB08-1A07-5815-25F2-083E33B13171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6E42073-9D5B-D6B7-292A-71C0178D7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E9641799-1F54-76E5-7BAF-FBC78E2A6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4E9BF988-2C0D-1833-C8AC-3CA8EC60859E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5B5817B3-C383-AD2B-6FAF-D8F099FDD66F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F502D670-5175-35D8-6543-56183160A0F4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9260FDE1-DD8A-27AA-5841-F0208C6C0A84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D71FF631-6866-79E1-48C8-4B575D31D90B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5C50AA1B-779B-F287-B97D-F87A908B96AC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6AF45D02-B38E-E14B-6536-9454EA64DF10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C3DE06E-3BC0-3D03-DD67-6053C9DC5EE0}"/>
              </a:ext>
            </a:extLst>
          </p:cNvPr>
          <p:cNvSpPr txBox="1"/>
          <p:nvPr/>
        </p:nvSpPr>
        <p:spPr>
          <a:xfrm>
            <a:off x="6210421" y="3213888"/>
            <a:ext cx="2498463" cy="246221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Consulte o projeto ENCLUDE </a:t>
            </a:r>
            <a:r>
              <a:rPr lang="en-US" altLang="ko-KR" sz="2200" i="1" dirty="0">
                <a:solidFill>
                  <a:srgbClr val="373737"/>
                </a:solidFill>
                <a:hlinkClick r:id="rId5"/>
              </a:rPr>
              <a:t>Isto pode surpreendê-lo: O que aprendemos ao falar sobre energia com 68 iniciativas</a:t>
            </a:r>
            <a:r>
              <a:rPr lang="en-US" altLang="ko-KR" sz="2200" i="1" dirty="0">
                <a:solidFill>
                  <a:srgbClr val="373737"/>
                </a:solidFill>
              </a:rPr>
              <a:t>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F9A874-71FF-E153-A712-CB58ABED3B1C}"/>
              </a:ext>
            </a:extLst>
          </p:cNvPr>
          <p:cNvSpPr txBox="1"/>
          <p:nvPr/>
        </p:nvSpPr>
        <p:spPr>
          <a:xfrm>
            <a:off x="8875361" y="3800196"/>
            <a:ext cx="2559233" cy="17851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Leia o Smart Cities Marketplace 2020 </a:t>
            </a:r>
            <a:r>
              <a:rPr lang="en-US" altLang="ko-KR" sz="2200" i="1" dirty="0">
                <a:solidFill>
                  <a:srgbClr val="373737"/>
                </a:solidFill>
                <a:hlinkClick r:id="rId6"/>
              </a:rPr>
              <a:t>Energy Communities: Solution Booklet</a:t>
            </a:r>
            <a:r>
              <a:rPr lang="en-US" altLang="ko-KR" sz="2200" i="1" dirty="0">
                <a:solidFill>
                  <a:srgbClr val="373737"/>
                </a:solidFill>
              </a:rPr>
              <a:t>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35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736316-BA79-732F-93B8-AF6255D08F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1" y="92682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Agradecimentos 1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258284"/>
            <a:ext cx="7628351" cy="64325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1600" noProof="0" dirty="0"/>
              <a:t>Este conjunto de slides</a:t>
            </a:r>
            <a:r>
              <a:rPr lang="en-GB" sz="1600" i="1" noProof="0" dirty="0"/>
              <a:t>, </a:t>
            </a:r>
            <a:r>
              <a:rPr lang="en-GB" sz="1600" i="1" noProof="0" dirty="0" err="1"/>
              <a:t>intitulado</a:t>
            </a:r>
            <a:r>
              <a:rPr lang="en-GB" sz="1600" i="1" noProof="0" dirty="0"/>
              <a:t> </a:t>
            </a:r>
            <a:r>
              <a:rPr lang="en-GB" sz="1600" i="1" dirty="0"/>
              <a:t>«</a:t>
            </a:r>
            <a:r>
              <a:rPr lang="en-US" sz="1600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Dicas</a:t>
            </a:r>
            <a:r>
              <a:rPr lang="en-US" sz="1600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úteis</a:t>
            </a:r>
            <a:r>
              <a:rPr lang="en-US" sz="1600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truques</a:t>
            </a:r>
            <a:r>
              <a:rPr lang="en-US" sz="1600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e ferramentas... </a:t>
            </a:r>
            <a:r>
              <a:rPr lang="en-US" sz="1600" dirty="0"/>
              <a:t>Para </a:t>
            </a:r>
            <a:r>
              <a:rPr lang="en-US" sz="1600" dirty="0" err="1"/>
              <a:t>ajudar</a:t>
            </a:r>
            <a:r>
              <a:rPr lang="en-US" sz="1600" dirty="0"/>
              <a:t> a </a:t>
            </a:r>
            <a:r>
              <a:rPr lang="en-US" sz="1600" dirty="0" err="1"/>
              <a:t>criação</a:t>
            </a:r>
            <a:r>
              <a:rPr lang="en-US" sz="1600" dirty="0"/>
              <a:t> da </a:t>
            </a:r>
            <a:r>
              <a:rPr lang="en-US" sz="1600" dirty="0" err="1"/>
              <a:t>sua</a:t>
            </a:r>
            <a:r>
              <a:rPr lang="en-US" sz="1600" dirty="0"/>
              <a:t> </a:t>
            </a:r>
            <a:r>
              <a:rPr lang="en-US" sz="1600" dirty="0" err="1"/>
              <a:t>comunidade</a:t>
            </a:r>
            <a:r>
              <a:rPr lang="en-US" sz="1600" dirty="0"/>
              <a:t> </a:t>
            </a:r>
            <a:r>
              <a:rPr lang="en-US" sz="1600" dirty="0" err="1"/>
              <a:t>energética</a:t>
            </a:r>
            <a:r>
              <a:rPr lang="en-GB" sz="1600" i="1" dirty="0"/>
              <a:t>»</a:t>
            </a:r>
            <a:r>
              <a:rPr lang="en-GB" sz="1600" i="1" noProof="0" dirty="0"/>
              <a:t>,</a:t>
            </a:r>
            <a:r>
              <a:rPr lang="en-GB" sz="1600" i="1" dirty="0"/>
              <a:t> </a:t>
            </a:r>
            <a:r>
              <a:rPr lang="en-GB" sz="1600" noProof="0" dirty="0"/>
              <a:t>foi produzido pelo projeto Every1 e está licenciado </a:t>
            </a:r>
            <a:r>
              <a:rPr lang="en-GB" sz="1600" noProof="0" dirty="0">
                <a:hlinkClick r:id="rId3"/>
              </a:rPr>
              <a:t>sob CC BY-SA 4.0</a:t>
            </a:r>
            <a:r>
              <a:rPr lang="en-GB" sz="1600" noProof="0" dirty="0"/>
              <a:t>, salvo indicação em contrário. </a:t>
            </a:r>
          </a:p>
          <a:p>
            <a:pPr latinLnBrk="0"/>
            <a:endParaRPr lang="en-GB" sz="1600" noProof="0" dirty="0"/>
          </a:p>
          <a:p>
            <a:pPr latinLnBrk="0"/>
            <a:r>
              <a:rPr lang="en-GB" sz="1600" noProof="0" dirty="0"/>
              <a:t>As imagens utilizadas nesta apresentação são as seguintes: </a:t>
            </a:r>
          </a:p>
          <a:p>
            <a:pPr latinLnBrk="0"/>
            <a:endParaRPr lang="en-GB" sz="1600" noProof="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da capa: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Moss Community Energy Launch (Workshop de painéis solares DIY)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10 10 está licenciada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sob CC BY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600" b="0" i="0" u="sng" strike="noStrike" cap="none" noProof="0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texto de introdução: Começar uma Comunidade Energética: Considerações adicionais: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Fundo de energia limpa destaca as energias renováveis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pela Província da Colúmbia Britânica está licenciada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sob CC BY-NC-ND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Começar uma comunidade energética: Primeiros passos e considerações: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Conhecimento, experiência, narrativa, colaboração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Howard Lake está licenciada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sob CC BY-SA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Iniciar uma comunidade energética: considerações adicionais: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fundo de energia limpa destaca energias renováveis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pela Província da Colúmbia Britânica está licenciado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sob CC BY-NC-ND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Iniciar uma comunidade energética: Organização formal: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Afternoon_Planning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Green Mamba :)--&lt; está licenciado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sob CC BY-ND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Iniciar uma comunidade energética: Liderança: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Liderança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Luigi </a:t>
            </a:r>
            <a:r>
              <a:rPr lang="en-GB" sz="1600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Mengato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licenciado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sob CC BY-SA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Iniciar uma comunidade energética: Recursos: </a:t>
            </a:r>
            <a:r>
              <a:rPr lang="en-GB" sz="1600" b="0" i="0" dirty="0">
                <a:solidFill>
                  <a:srgbClr val="242424"/>
                </a:solidFill>
                <a:effectLst/>
                <a:hlinkClick r:id="rId13"/>
              </a:rPr>
              <a:t>Vorarlberger Kraftwerke-Medidor de energia (elétrico)-medidor inteligente-02ASD 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por </a:t>
            </a:r>
            <a:r>
              <a:rPr lang="en-GB" sz="1600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está licenciado </a:t>
            </a:r>
            <a:r>
              <a:rPr lang="en-GB" sz="1600" b="0" i="0" dirty="0">
                <a:solidFill>
                  <a:srgbClr val="242424"/>
                </a:solidFill>
                <a:effectLst/>
                <a:hlinkClick r:id="rId3"/>
              </a:rPr>
              <a:t>sob CC BY-SA 4.0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latinLnBrk="0"/>
            <a:endParaRPr lang="en-GB" sz="1600" noProof="0" dirty="0"/>
          </a:p>
        </p:txBody>
      </p:sp>
    </p:spTree>
    <p:extLst>
      <p:ext uri="{BB962C8B-B14F-4D97-AF65-F5344CB8AC3E}">
        <p14:creationId xmlns:p14="http://schemas.microsoft.com/office/powerpoint/2010/main" val="3400119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A0CC6-6EAF-2A2C-4ECA-D722635FC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07673F-4D55-416E-9E02-2CB4DF979A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327" y="87457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Agradecimentos 2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F31CA2-E734-7798-CE66-D89BA1985CE3}"/>
              </a:ext>
            </a:extLst>
          </p:cNvPr>
          <p:cNvSpPr txBox="1"/>
          <p:nvPr/>
        </p:nvSpPr>
        <p:spPr>
          <a:xfrm>
            <a:off x="4246322" y="383544"/>
            <a:ext cx="7628351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Começando uma Comunidade Energética: Os seus membros: «Realizando o potencial», por Beck Pitt, está 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Começar uma comunidade energética: Financiamento: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4"/>
              </a:rPr>
              <a:t>Contas de eletricidade com lâmpada e calculadora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GB" sz="1800" dirty="0" err="1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Uswitch.com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Images está </a:t>
            </a:r>
            <a:r>
              <a:rPr lang="en-GB" dirty="0">
                <a:solidFill>
                  <a:srgbClr val="242424"/>
                </a:solidFill>
              </a:rPr>
              <a:t>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Iniciar uma comunidade energética: Envolvimento da comunidade e das partes interessadas: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Lançamento da Moss Community Energy (Workshop de painéis solares DIY)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10 10 está 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sob 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800" b="0" i="0" u="sng" strike="noStrike" cap="none" noProof="0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42424"/>
              </a:solidFill>
              <a:effectLst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1800" noProof="0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latinLnBrk="0"/>
            <a:endParaRPr lang="en-GB" sz="1800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GB" sz="3200" noProof="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9345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E577-F9E8-E772-0082-6AD59B81C6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8782" y="2951570"/>
            <a:ext cx="4112623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Obrigado!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310441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D3787-681C-24F1-E899-7691B8461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D2B176-6AED-274A-27BF-46ABE6A8E2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5" y="74156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sz="2800" b="1" noProof="1">
                <a:solidFill>
                  <a:schemeClr val="bg1"/>
                </a:solidFill>
              </a:rPr>
              <a:t>Esta apresentação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5EAF7-D0A5-E4F6-3484-8E0122B30E82}"/>
              </a:ext>
            </a:extLst>
          </p:cNvPr>
          <p:cNvSpPr txBox="1"/>
          <p:nvPr/>
        </p:nvSpPr>
        <p:spPr>
          <a:xfrm>
            <a:off x="4514398" y="2067124"/>
            <a:ext cx="72884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Começamos cada secção com uma pergunta reflexiva. Reserve um momento para refletir sobre cada pergunta antes de passar para o próximo slide. </a:t>
            </a:r>
          </a:p>
          <a:p>
            <a:pPr latinLnBrk="0"/>
            <a:endParaRPr lang="en-GB" sz="240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Pode trabalhar cada pergunta individualmente. </a:t>
            </a: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Em alternativa, pode selecionar uma pergunta específica que gostaria de explorar primeiro através do menu. 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256F3-09EF-4B3F-5D37-3C8766B7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124"/>
            <a:ext cx="4033381" cy="29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157F1-9A51-28D8-852E-7C7C9DFA5F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80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Comece hoje mesmo!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90779" y="2425758"/>
            <a:ext cx="11423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O que preciso considerar quando quero iniciar uma comunidade energética?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Que outros aspetos devo ter em conta ao criar uma comunidade energética?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Quais são as principais formalidades para criar uma comunidade energética?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Como posso liderar eficazmente uma comunidade energética?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Que equipamento preciso para criar uma comunidade energética?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Como funciona a adesão a uma comunidade energética?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Que financiamento pode estar disponível para apoiar a minha comunidade energética?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Como posso envolver-me de forma eficaz com a comunidade em geral e com as partes interessadas?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415233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FB96-1212-A54D-1C3D-0A4FD2673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691696"/>
            <a:ext cx="117195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Criar uma comunidade energética: primeiros passos e considerações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851771" y="3256767"/>
            <a:ext cx="10233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O que devo ter em conta quando pretendo criar uma comunidade energética?</a:t>
            </a:r>
          </a:p>
        </p:txBody>
      </p:sp>
    </p:spTree>
    <p:extLst>
      <p:ext uri="{BB962C8B-B14F-4D97-AF65-F5344CB8AC3E}">
        <p14:creationId xmlns:p14="http://schemas.microsoft.com/office/powerpoint/2010/main" val="340912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AF436A-F8FD-90A8-9480-CEDE0958B4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61635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Começar uma comunidade energética: primeiros passos e considerações – Questões iniciais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163717" y="2434345"/>
            <a:ext cx="7625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Pense no tipo de comunidade energética que pretende estabelecer. Quem participará? Qual é a motivação para a comunidade energética?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Saiba mais sobre os diferentes tipos de comunidades energéticas, incluindo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as comunidades energéticas lideradas por cidadãos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e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hlinkClick r:id="rId4"/>
              </a:rPr>
              <a:t>as comunidades de energias renováveis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Que tecnologias já estão implementadas ou estão previstas?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Considere a energia fotovoltaica (PV) ou painéis solares, armazenamento, contadores inteligentes.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149038-5011-C8F0-F47D-7E5C1A506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2" y="3050065"/>
            <a:ext cx="3601289" cy="26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4809D-C8A6-2A87-0BA9-524CFB1CC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5D04-7611-CCEC-C1DF-2BE83FB8C3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314" y="60540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Começar uma comunidade energética: primeiros passos e considerações – Mais perguntas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0539B-57A9-C3C8-B593-2F231507816A}"/>
              </a:ext>
            </a:extLst>
          </p:cNvPr>
          <p:cNvSpPr txBox="1"/>
          <p:nvPr/>
        </p:nvSpPr>
        <p:spPr>
          <a:xfrm>
            <a:off x="4040658" y="3164663"/>
            <a:ext cx="77738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Quem irá gerir a comunidade energética?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Irá geri-la você mesmo ou prefere contratar um prestador de serviços externo?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Quem pode ajudá-lo?</a:t>
            </a:r>
            <a:endParaRPr lang="en-GB" sz="2400" dirty="0"/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Poderá haver agências regionais ou nacionais de energia ou financiamento e exemplos de melhores práticas que poderá usar como inspiração e/ou apoio.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741DAB-D366-E8FD-C3A8-F8E35D050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2" y="3050065"/>
            <a:ext cx="3601289" cy="26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D8E7AF-C56F-5EE8-0B9B-321E906062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75701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Criar uma comunidade energética: outras considerações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O que mais preciso considerar ao iniciar uma comunidade energética?</a:t>
            </a:r>
          </a:p>
        </p:txBody>
      </p:sp>
    </p:spTree>
    <p:extLst>
      <p:ext uri="{BB962C8B-B14F-4D97-AF65-F5344CB8AC3E}">
        <p14:creationId xmlns:p14="http://schemas.microsoft.com/office/powerpoint/2010/main" val="378441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A25029-9170-CE05-89C0-3167A14119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345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Criação de uma comunidade energética: considerações adicionais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6237962" y="2481016"/>
            <a:ext cx="55765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ea typeface="Public Sans"/>
                <a:cs typeface="Public Sans"/>
                <a:sym typeface="Public Sans"/>
              </a:rPr>
              <a:t>É fundamental considerar como irá gerir a sua comunidade energética. Tenha em mente as seguintes áreas-chave:</a:t>
            </a:r>
          </a:p>
          <a:p>
            <a:pPr latinLnBrk="0"/>
            <a:endParaRPr lang="en-GB" sz="2400" dirty="0"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Uma estrutura robusta e clara.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Ativos financeiros.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Envolvimento da comunidade e participação das partes interessadas.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Gestão operacional?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Escalabilidade e crescimento futuro.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AB25C1-AB87-5A13-0B39-9DD224FE8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1" y="2397999"/>
            <a:ext cx="5388664" cy="39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BA1207-1E0C-4991-82AC-760085997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3759</Words>
  <Application>Microsoft Macintosh PowerPoint</Application>
  <PresentationFormat>Widescreen</PresentationFormat>
  <Paragraphs>334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맑은 고딕</vt:lpstr>
      <vt:lpstr>Arial</vt:lpstr>
      <vt:lpstr>Arial,Sans-Serif</vt:lpstr>
      <vt:lpstr>Calibri</vt:lpstr>
      <vt:lpstr>Public Sans</vt:lpstr>
      <vt:lpstr>Every1 slide master</vt:lpstr>
      <vt:lpstr>Dicas úteis, truques  e ferramentas... Para ajudar a criação da sua comunidade energética </vt:lpstr>
      <vt:lpstr>Introdução</vt:lpstr>
      <vt:lpstr>Esta apresentação</vt:lpstr>
      <vt:lpstr>Comece hoje mesmo!  </vt:lpstr>
      <vt:lpstr>Criar uma comunidade energética: primeiros passos e considerações - Introdução </vt:lpstr>
      <vt:lpstr>Começar uma comunidade energética: primeiros passos e considerações – Questões iniciais </vt:lpstr>
      <vt:lpstr>Começar uma comunidade energética: primeiros passos e considerações – Mais perguntas </vt:lpstr>
      <vt:lpstr>Criar uma comunidade energética: outras considerações - Introdução </vt:lpstr>
      <vt:lpstr>Criação de uma comunidade energética: considerações adicionais </vt:lpstr>
      <vt:lpstr>Criação de uma comunidade energética: organização formal - Introdução </vt:lpstr>
      <vt:lpstr>Iniciar uma comunidade energética: organização formal </vt:lpstr>
      <vt:lpstr>Começar uma comunidade energética: Liderança - Introdução </vt:lpstr>
      <vt:lpstr>Começar uma comunidade energética: Liderança </vt:lpstr>
      <vt:lpstr>Começar uma comunidade energética: Recursos - Introdução </vt:lpstr>
      <vt:lpstr>Criar uma comunidade energética: Recursos  </vt:lpstr>
      <vt:lpstr>Criar uma comunidade energética: Os seus membros - Introdução  </vt:lpstr>
      <vt:lpstr>Começar uma comunidade energética: Os seus membros  </vt:lpstr>
      <vt:lpstr>Criar uma comunidade energética: Financiamento - Introdução </vt:lpstr>
      <vt:lpstr>Começar uma comunidade energética: Financiamento - Questões </vt:lpstr>
      <vt:lpstr>Criar uma comunidade energética: Financiamento - Opções </vt:lpstr>
      <vt:lpstr>Criar uma comunidade energética: Envolvimento da comunidade e das partes interessadas - Introdução </vt:lpstr>
      <vt:lpstr>Criação de uma comunidade energética: Envolvimento da comunidade e das partes interessadas - Perguntas </vt:lpstr>
      <vt:lpstr>Iniciar uma comunidade energética: Envolvimento da comunidade e das partes interessadas – Boas práticas </vt:lpstr>
      <vt:lpstr>Próximos passos 1 </vt:lpstr>
      <vt:lpstr>Próximos passos 2 </vt:lpstr>
      <vt:lpstr>Agradecimentos 1 </vt:lpstr>
      <vt:lpstr>Agradecimentos 2 </vt:lpstr>
      <vt:lpstr>Obrigado!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50</cp:revision>
  <cp:lastPrinted>2025-03-21T11:31:47Z</cp:lastPrinted>
  <dcterms:created xsi:type="dcterms:W3CDTF">2019-04-06T05:20:47Z</dcterms:created>
  <dcterms:modified xsi:type="dcterms:W3CDTF">2026-03-17T08:12:15Z</dcterms:modified>
  <cp:category/>
</cp:coreProperties>
</file>