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8"/>
  </p:notesMasterIdLst>
  <p:sldIdLst>
    <p:sldId id="256" r:id="rId5"/>
    <p:sldId id="289" r:id="rId6"/>
    <p:sldId id="296" r:id="rId7"/>
    <p:sldId id="258" r:id="rId8"/>
    <p:sldId id="337" r:id="rId9"/>
    <p:sldId id="338" r:id="rId10"/>
    <p:sldId id="339" r:id="rId11"/>
    <p:sldId id="304" r:id="rId12"/>
    <p:sldId id="340" r:id="rId13"/>
    <p:sldId id="341" r:id="rId14"/>
    <p:sldId id="342" r:id="rId15"/>
    <p:sldId id="343" r:id="rId16"/>
    <p:sldId id="344" r:id="rId17"/>
    <p:sldId id="345" r:id="rId18"/>
    <p:sldId id="346" r:id="rId19"/>
    <p:sldId id="347" r:id="rId20"/>
    <p:sldId id="348" r:id="rId21"/>
    <p:sldId id="350" r:id="rId22"/>
    <p:sldId id="349" r:id="rId23"/>
    <p:sldId id="352" r:id="rId24"/>
    <p:sldId id="353" r:id="rId25"/>
    <p:sldId id="354" r:id="rId26"/>
    <p:sldId id="336" r:id="rId27"/>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modifyVerifier cryptProviderType="rsaAES" cryptAlgorithmClass="hash" cryptAlgorithmType="typeAny" cryptAlgorithmSid="14" spinCount="100000" saltData="ETLwX+6lr+AQvb+QsXLRaA==" hashData="TCyWnPWDSW2pohgfo1vQdaO55aCmz9qo9PWMwxhvOlH+EywA4/xAJGpOf5L66IAqNIMvKwmnmb1T1UM/UTdiGw=="/>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herine Collett" initials="KC" lastIdx="23" clrIdx="0"/>
  <p:cmAuthor id="2" name="Flora Charbonnier" initials="FC" lastIdx="2"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53541"/>
    <a:srgbClr val="FFFFFF"/>
    <a:srgbClr val="66C8FF"/>
    <a:srgbClr val="A5A5A5"/>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131"/>
    <p:restoredTop sz="60645"/>
  </p:normalViewPr>
  <p:slideViewPr>
    <p:cSldViewPr snapToGrid="0">
      <p:cViewPr varScale="1">
        <p:scale>
          <a:sx n="125" d="100"/>
          <a:sy n="125" d="100"/>
        </p:scale>
        <p:origin x="3112" y="1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 " userId="57662196-1ff7-4fef-ad5f-ca819cd64cbc" providerId="ADAL" clId="{DA296CC3-32B7-A34B-B3F4-50C049383A9D}"/>
    <pc:docChg chg="modSld">
      <pc:chgData name=" " userId="57662196-1ff7-4fef-ad5f-ca819cd64cbc" providerId="ADAL" clId="{DA296CC3-32B7-A34B-B3F4-50C049383A9D}" dt="2021-03-17T07:52:44.718" v="52" actId="20577"/>
      <pc:docMkLst>
        <pc:docMk/>
      </pc:docMkLst>
      <pc:sldChg chg="modNotesTx">
        <pc:chgData name=" " userId="57662196-1ff7-4fef-ad5f-ca819cd64cbc" providerId="ADAL" clId="{DA296CC3-32B7-A34B-B3F4-50C049383A9D}" dt="2021-03-17T07:47:07.777" v="48" actId="20577"/>
        <pc:sldMkLst>
          <pc:docMk/>
          <pc:sldMk cId="3472603095" sldId="348"/>
        </pc:sldMkLst>
      </pc:sldChg>
      <pc:sldChg chg="modNotesTx">
        <pc:chgData name=" " userId="57662196-1ff7-4fef-ad5f-ca819cd64cbc" providerId="ADAL" clId="{DA296CC3-32B7-A34B-B3F4-50C049383A9D}" dt="2021-03-17T07:52:44.718" v="52" actId="20577"/>
        <pc:sldMkLst>
          <pc:docMk/>
          <pc:sldMk cId="2910430488" sldId="35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AB55905-F541-4F94-8841-7C2C6786D1B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b="0" i="0" dirty="0">
                <a:latin typeface="Open Sans" panose="020B0606030504020204" pitchFamily="34" charset="0"/>
              </a:defRPr>
            </a:lvl1pPr>
          </a:lstStyle>
          <a:p>
            <a:pPr>
              <a:defRPr/>
            </a:pPr>
            <a:endParaRPr lang="en-US"/>
          </a:p>
        </p:txBody>
      </p:sp>
      <p:sp>
        <p:nvSpPr>
          <p:cNvPr id="3" name="Date Placeholder 2">
            <a:extLst>
              <a:ext uri="{FF2B5EF4-FFF2-40B4-BE49-F238E27FC236}">
                <a16:creationId xmlns:a16="http://schemas.microsoft.com/office/drawing/2014/main" id="{E1FFB805-3238-4E1C-9316-3097958C1B69}"/>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b="0" i="0" smtClean="0">
                <a:latin typeface="Open Sans" panose="020B0606030504020204" pitchFamily="34" charset="0"/>
              </a:defRPr>
            </a:lvl1pPr>
          </a:lstStyle>
          <a:p>
            <a:pPr>
              <a:defRPr/>
            </a:pPr>
            <a:fld id="{7F79426F-CB08-44B1-9C18-F07F3E038B1B}" type="datetimeFigureOut">
              <a:rPr lang="en-US" smtClean="0"/>
              <a:pPr>
                <a:defRPr/>
              </a:pPr>
              <a:t>3/17/21</a:t>
            </a:fld>
            <a:endParaRPr lang="en-US"/>
          </a:p>
        </p:txBody>
      </p:sp>
      <p:sp>
        <p:nvSpPr>
          <p:cNvPr id="4" name="Slide Image Placeholder 3">
            <a:extLst>
              <a:ext uri="{FF2B5EF4-FFF2-40B4-BE49-F238E27FC236}">
                <a16:creationId xmlns:a16="http://schemas.microsoft.com/office/drawing/2014/main" id="{CE9C8740-9C33-4360-B1B2-AD8E9C389B81}"/>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A57FCFA3-1512-407A-8713-A78BC5AEE621}"/>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6" name="Footer Placeholder 5">
            <a:extLst>
              <a:ext uri="{FF2B5EF4-FFF2-40B4-BE49-F238E27FC236}">
                <a16:creationId xmlns:a16="http://schemas.microsoft.com/office/drawing/2014/main" id="{1AAA9953-0E07-41FD-8EAF-2A2D6DA2157D}"/>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b="0" i="0" dirty="0">
                <a:latin typeface="Open Sans" panose="020B0606030504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E3BA1074-B448-4BA0-BAD3-16EC51E71DFD}"/>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b="0" i="0" smtClean="0">
                <a:latin typeface="Open Sans" panose="020B0606030504020204" pitchFamily="34" charset="0"/>
              </a:defRPr>
            </a:lvl1pPr>
          </a:lstStyle>
          <a:p>
            <a:pPr>
              <a:defRPr/>
            </a:pPr>
            <a:fld id="{D9B1C64B-2C89-4D73-B67D-9057020DA13B}" type="slidenum">
              <a:rPr lang="en-US" smtClean="0"/>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1pPr>
    <a:lvl2pPr marL="457200"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2pPr>
    <a:lvl3pPr marL="914400"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3pPr>
    <a:lvl4pPr marL="1371600"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4pPr>
    <a:lvl5pPr marL="1828800"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D0875AB3-D05F-4F87-B8FF-D8561620A84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5FA269CB-2CF9-4022-A24B-CE2C41B00AA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t>Lecture 7: the sectors.</a:t>
            </a:r>
          </a:p>
        </p:txBody>
      </p:sp>
      <p:sp>
        <p:nvSpPr>
          <p:cNvPr id="16387" name="Slide Number Placeholder 3">
            <a:extLst>
              <a:ext uri="{FF2B5EF4-FFF2-40B4-BE49-F238E27FC236}">
                <a16:creationId xmlns:a16="http://schemas.microsoft.com/office/drawing/2014/main" id="{A940634B-574F-4981-8414-FC594C9295B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718B384-6E8E-4BBF-BBA2-219E1ED2C1C0}" type="slidenum">
              <a:rPr lang="en-US" altLang="en-US">
                <a:latin typeface="Open Sans" panose="020B0606030504020204" pitchFamily="34" charset="0"/>
              </a:rPr>
              <a:pPr fontAlgn="base">
                <a:spcBef>
                  <a:spcPct val="0"/>
                </a:spcBef>
                <a:spcAft>
                  <a:spcPct val="0"/>
                </a:spcAft>
              </a:pPr>
              <a:t>1</a:t>
            </a:fld>
            <a:endParaRPr lang="en-US" altLang="en-US">
              <a:latin typeface="Open Sans" panose="020B0606030504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6865" name="Google Shape;336;gb649170e4b_0_149:notes">
            <a:extLst>
              <a:ext uri="{FF2B5EF4-FFF2-40B4-BE49-F238E27FC236}">
                <a16:creationId xmlns:a16="http://schemas.microsoft.com/office/drawing/2014/main" id="{6890CF74-808A-4E56-9FB9-AB3EE29A1BD6}"/>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6866" name="Google Shape;337;gb649170e4b_0_149:notes">
            <a:extLst>
              <a:ext uri="{FF2B5EF4-FFF2-40B4-BE49-F238E27FC236}">
                <a16:creationId xmlns:a16="http://schemas.microsoft.com/office/drawing/2014/main" id="{3E5E4AD8-A1C6-4AA5-8AB3-03688E57BB3E}"/>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sz="1200" kern="1200" dirty="0">
                <a:solidFill>
                  <a:schemeClr val="tx1"/>
                </a:solidFill>
                <a:effectLst/>
                <a:latin typeface="Open Sans"/>
              </a:rPr>
              <a:t>Urban travel in MAED is considered as the travel of people living in large </a:t>
            </a:r>
            <a:r>
              <a:rPr lang="en-GB" dirty="0">
                <a:latin typeface="Open Sans"/>
              </a:rPr>
              <a:t>cities, (where</a:t>
            </a:r>
            <a:r>
              <a:rPr lang="en-GB" sz="1200" kern="1200" dirty="0">
                <a:solidFill>
                  <a:schemeClr val="tx1"/>
                </a:solidFill>
                <a:effectLst/>
                <a:latin typeface="Open Sans"/>
              </a:rPr>
              <a:t> public transportation exists or could be considered in the future</a:t>
            </a:r>
            <a:r>
              <a:rPr lang="en-GB" dirty="0">
                <a:latin typeface="Open Sans"/>
              </a:rPr>
              <a:t>)</a:t>
            </a:r>
            <a:r>
              <a:rPr lang="en-GB" sz="1200" kern="1200" dirty="0">
                <a:solidFill>
                  <a:schemeClr val="tx1"/>
                </a:solidFill>
                <a:effectLst/>
                <a:latin typeface="Open Sans"/>
              </a:rPr>
              <a:t> and trips that are done as part of one’s normal daily routine, (for example, daily commute to work).</a:t>
            </a:r>
            <a:r>
              <a:rPr lang="en-GB" dirty="0">
                <a:latin typeface="Open Sans"/>
              </a:rPr>
              <a:t> </a:t>
            </a:r>
            <a:endParaRPr lang="en-GB" sz="1200" kern="1200" dirty="0">
              <a:solidFill>
                <a:schemeClr val="tx1"/>
              </a:solidFill>
              <a:effectLst/>
              <a:ea typeface="+mn-ea"/>
              <a:cs typeface="+mn-cs"/>
            </a:endParaRPr>
          </a:p>
          <a:p>
            <a:r>
              <a:rPr lang="en-GB" sz="1200" kern="1200" dirty="0">
                <a:solidFill>
                  <a:schemeClr val="tx1"/>
                </a:solidFill>
                <a:effectLst/>
                <a:latin typeface="Open Sans"/>
              </a:rPr>
              <a:t>Urban passenger transportation demand is calculated as a function of the population living in large cities and the average distance travelled per person.</a:t>
            </a:r>
          </a:p>
          <a:p>
            <a:r>
              <a:rPr lang="en-GB" sz="1200" kern="1200" dirty="0">
                <a:solidFill>
                  <a:schemeClr val="tx1"/>
                </a:solidFill>
                <a:effectLst/>
                <a:latin typeface="Open Sans"/>
              </a:rPr>
              <a:t>The urban demand is then split into modes </a:t>
            </a:r>
            <a:r>
              <a:rPr lang="en-GB" sz="1200" kern="1200" dirty="0" err="1">
                <a:solidFill>
                  <a:schemeClr val="tx1"/>
                </a:solidFill>
                <a:effectLst/>
                <a:latin typeface="Open Sans"/>
              </a:rPr>
              <a:t>i</a:t>
            </a:r>
            <a:r>
              <a:rPr lang="en-GB" sz="1200" kern="1200" dirty="0">
                <a:solidFill>
                  <a:schemeClr val="tx1"/>
                </a:solidFill>
                <a:effectLst/>
                <a:latin typeface="Open Sans"/>
              </a:rPr>
              <a:t> as the product total urban passenger kilometre multiplied by the share of urban mode </a:t>
            </a:r>
            <a:r>
              <a:rPr lang="en-GB" sz="1200" kern="1200" dirty="0" err="1">
                <a:solidFill>
                  <a:schemeClr val="tx1"/>
                </a:solidFill>
                <a:effectLst/>
                <a:latin typeface="Open Sans"/>
              </a:rPr>
              <a:t>i</a:t>
            </a:r>
            <a:r>
              <a:rPr lang="en-GB" sz="1200" kern="1200" dirty="0">
                <a:solidFill>
                  <a:schemeClr val="tx1"/>
                </a:solidFill>
                <a:effectLst/>
                <a:latin typeface="Open Sans"/>
              </a:rPr>
              <a:t>.</a:t>
            </a:r>
          </a:p>
          <a:p>
            <a:r>
              <a:rPr lang="en-GB" sz="1200" kern="1200" dirty="0">
                <a:solidFill>
                  <a:schemeClr val="tx1"/>
                </a:solidFill>
                <a:effectLst/>
                <a:latin typeface="Open Sans"/>
              </a:rPr>
              <a:t>Each urban transportation mode has assigned a fuel type and a specific energy intensity</a:t>
            </a:r>
            <a:r>
              <a:rPr lang="en-GB" dirty="0">
                <a:latin typeface="Open Sans"/>
              </a:rPr>
              <a:t>, which is expressed</a:t>
            </a:r>
            <a:r>
              <a:rPr lang="en-GB" sz="1200" kern="1200" dirty="0">
                <a:solidFill>
                  <a:schemeClr val="tx1"/>
                </a:solidFill>
                <a:effectLst/>
                <a:latin typeface="Open Sans"/>
              </a:rPr>
              <a:t> in energy units per 100 </a:t>
            </a:r>
            <a:r>
              <a:rPr lang="en-GB" dirty="0">
                <a:latin typeface="Open Sans"/>
              </a:rPr>
              <a:t>kilometres</a:t>
            </a:r>
            <a:r>
              <a:rPr lang="en-GB" sz="1200" kern="1200" dirty="0">
                <a:solidFill>
                  <a:schemeClr val="tx1"/>
                </a:solidFill>
                <a:effectLst/>
                <a:latin typeface="Open Sans"/>
              </a:rPr>
              <a:t>.</a:t>
            </a:r>
            <a:r>
              <a:rPr lang="en-GB" dirty="0">
                <a:latin typeface="Open Sans"/>
              </a:rPr>
              <a:t> </a:t>
            </a:r>
            <a:endParaRPr lang="en-GB" sz="1200" kern="1200" dirty="0">
              <a:solidFill>
                <a:schemeClr val="tx1"/>
              </a:solidFill>
              <a:effectLst/>
            </a:endParaRPr>
          </a:p>
          <a:p>
            <a:r>
              <a:rPr lang="en-US" sz="1200" kern="1200" dirty="0">
                <a:solidFill>
                  <a:schemeClr val="tx1"/>
                </a:solidFill>
                <a:effectLst/>
                <a:latin typeface="Open Sans"/>
              </a:rPr>
              <a:t>The total energy demand is a function of the energy intensity of urban transportation modes </a:t>
            </a:r>
            <a:r>
              <a:rPr lang="en-US" sz="1200" kern="1200" dirty="0" err="1">
                <a:solidFill>
                  <a:schemeClr val="tx1"/>
                </a:solidFill>
                <a:effectLst/>
                <a:latin typeface="Open Sans"/>
              </a:rPr>
              <a:t>i</a:t>
            </a:r>
            <a:r>
              <a:rPr lang="en-US" sz="1200" kern="1200" dirty="0">
                <a:solidFill>
                  <a:schemeClr val="tx1"/>
                </a:solidFill>
                <a:effectLst/>
                <a:latin typeface="Open Sans"/>
              </a:rPr>
              <a:t> in energy unit per kilometer and the load factor of each transportation mode.</a:t>
            </a:r>
            <a:endParaRPr lang="en-GB" sz="1200" kern="1200" dirty="0">
              <a:solidFill>
                <a:schemeClr val="tx1"/>
              </a:solidFill>
              <a:effectLst/>
              <a:latin typeface="Open Sans"/>
            </a:endParaRPr>
          </a:p>
          <a:p>
            <a:pPr eaLnBrk="1" hangingPunct="1">
              <a:spcBef>
                <a:spcPct val="0"/>
              </a:spcBef>
            </a:pPr>
            <a:endParaRPr lang="en-GB" altLang="en-US" dirty="0"/>
          </a:p>
        </p:txBody>
      </p:sp>
    </p:spTree>
    <p:extLst>
      <p:ext uri="{BB962C8B-B14F-4D97-AF65-F5344CB8AC3E}">
        <p14:creationId xmlns:p14="http://schemas.microsoft.com/office/powerpoint/2010/main" val="38483238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6865" name="Google Shape;336;gb649170e4b_0_149:notes">
            <a:extLst>
              <a:ext uri="{FF2B5EF4-FFF2-40B4-BE49-F238E27FC236}">
                <a16:creationId xmlns:a16="http://schemas.microsoft.com/office/drawing/2014/main" id="{6890CF74-808A-4E56-9FB9-AB3EE29A1BD6}"/>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6866" name="Google Shape;337;gb649170e4b_0_149:notes">
            <a:extLst>
              <a:ext uri="{FF2B5EF4-FFF2-40B4-BE49-F238E27FC236}">
                <a16:creationId xmlns:a16="http://schemas.microsoft.com/office/drawing/2014/main" id="{3E5E4AD8-A1C6-4AA5-8AB3-03688E57BB3E}"/>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dirty="0">
                <a:latin typeface="Open Sans"/>
              </a:rPr>
              <a:t>Energy demand for intercity passengers is found in a similar way as it was found in urban areas.</a:t>
            </a:r>
            <a:endParaRPr lang="en-US" dirty="0">
              <a:latin typeface="Open Sans"/>
            </a:endParaRPr>
          </a:p>
          <a:p>
            <a:r>
              <a:rPr lang="en-GB" dirty="0">
                <a:latin typeface="Open Sans"/>
              </a:rPr>
              <a:t>First, the user provides data on the average distance travelled by a person per year. The travel activity in passenger-km is obtained using demography data.</a:t>
            </a:r>
          </a:p>
          <a:p>
            <a:r>
              <a:rPr lang="en-GB" dirty="0">
                <a:latin typeface="Open Sans"/>
              </a:rPr>
              <a:t>The total intercity traffic activity equals the total population multiplied by the average distance travelled by a person per year. </a:t>
            </a:r>
          </a:p>
          <a:p>
            <a:r>
              <a:rPr lang="en-US" dirty="0">
                <a:latin typeface="Open Sans"/>
              </a:rPr>
              <a:t>The share of the traffic activity covered by cars is then calculated by the product of the total population, </a:t>
            </a:r>
            <a:r>
              <a:rPr lang="en-US" b="0" dirty="0">
                <a:latin typeface="Open Sans"/>
              </a:rPr>
              <a:t>the average intercity distance driven per car per year, the load factor for cars and the </a:t>
            </a:r>
            <a:r>
              <a:rPr lang="en-US" dirty="0">
                <a:latin typeface="Open Sans"/>
              </a:rPr>
              <a:t>inverse of the car ownership ratio in passengers per car.</a:t>
            </a:r>
            <a:r>
              <a:rPr lang="en-GB" dirty="0">
                <a:latin typeface="Open Sans"/>
              </a:rPr>
              <a:t> </a:t>
            </a:r>
            <a:r>
              <a:rPr lang="en-US" dirty="0">
                <a:latin typeface="Open Sans"/>
              </a:rPr>
              <a:t>The same load factor is assumed for all types of cars in intercity passenger transportation. The rest of the demand is covered by public modes.</a:t>
            </a:r>
            <a:endParaRPr lang="en-GB" dirty="0">
              <a:latin typeface="Open Sans"/>
            </a:endParaRPr>
          </a:p>
        </p:txBody>
      </p:sp>
    </p:spTree>
    <p:extLst>
      <p:ext uri="{BB962C8B-B14F-4D97-AF65-F5344CB8AC3E}">
        <p14:creationId xmlns:p14="http://schemas.microsoft.com/office/powerpoint/2010/main" val="29546929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6865" name="Google Shape;336;gb649170e4b_0_149:notes">
            <a:extLst>
              <a:ext uri="{FF2B5EF4-FFF2-40B4-BE49-F238E27FC236}">
                <a16:creationId xmlns:a16="http://schemas.microsoft.com/office/drawing/2014/main" id="{6890CF74-808A-4E56-9FB9-AB3EE29A1BD6}"/>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6866" name="Google Shape;337;gb649170e4b_0_149:notes">
            <a:extLst>
              <a:ext uri="{FF2B5EF4-FFF2-40B4-BE49-F238E27FC236}">
                <a16:creationId xmlns:a16="http://schemas.microsoft.com/office/drawing/2014/main" id="{3E5E4AD8-A1C6-4AA5-8AB3-03688E57BB3E}"/>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dirty="0">
                <a:latin typeface="Open Sans"/>
              </a:rPr>
              <a:t>The model splits the total energy demand by modes for both car and public transport, using proportions given by the user.</a:t>
            </a:r>
            <a:endParaRPr lang="en-US" dirty="0">
              <a:latin typeface="Open Sans"/>
            </a:endParaRPr>
          </a:p>
          <a:p>
            <a:r>
              <a:rPr lang="en-GB" dirty="0">
                <a:latin typeface="Open Sans"/>
              </a:rPr>
              <a:t>Each transportation mode has assigned a fuel type, specific energy consumption or energy intensity, and loading factor given by the user in energy units per km.</a:t>
            </a:r>
            <a:r>
              <a:rPr lang="en-GB" b="1" dirty="0">
                <a:latin typeface="Open Sans"/>
              </a:rPr>
              <a:t> </a:t>
            </a:r>
          </a:p>
          <a:p>
            <a:r>
              <a:rPr lang="en-GB" dirty="0">
                <a:latin typeface="Open Sans"/>
              </a:rPr>
              <a:t>Summing over all modes for both car and public transport, the final energy demand for intercity transportation is obtained.</a:t>
            </a:r>
          </a:p>
        </p:txBody>
      </p:sp>
    </p:spTree>
    <p:extLst>
      <p:ext uri="{BB962C8B-B14F-4D97-AF65-F5344CB8AC3E}">
        <p14:creationId xmlns:p14="http://schemas.microsoft.com/office/powerpoint/2010/main" val="2592224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10;gb649170e4b_0_77:notes">
            <a:extLst>
              <a:ext uri="{FF2B5EF4-FFF2-40B4-BE49-F238E27FC236}">
                <a16:creationId xmlns:a16="http://schemas.microsoft.com/office/drawing/2014/main" id="{70A11EBD-0CF2-4E3F-AC5D-B74A7092D86A}"/>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22530" name="Google Shape;111;gb649170e4b_0_77:notes">
            <a:extLst>
              <a:ext uri="{FF2B5EF4-FFF2-40B4-BE49-F238E27FC236}">
                <a16:creationId xmlns:a16="http://schemas.microsoft.com/office/drawing/2014/main" id="{1BB92E56-E136-466B-8388-F65E85C7AAB4}"/>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dirty="0">
                <a:latin typeface="Open Sans"/>
              </a:rPr>
              <a:t>The calculations for the household sector are performed taking into account the living conditions of the population. </a:t>
            </a:r>
            <a:r>
              <a:rPr lang="en-US" dirty="0">
                <a:latin typeface="Open Sans"/>
              </a:rPr>
              <a:t>In MAED, the household sector is divided primarily into urban and rural areas. </a:t>
            </a:r>
            <a:r>
              <a:rPr lang="en-GB" dirty="0">
                <a:latin typeface="Open Sans"/>
              </a:rPr>
              <a:t>The type of residence can be further specified, with different types of dwellings that can be defined for both urban and rural areas. This permits a better representation of the proper needs of the individuals and of their living style.</a:t>
            </a:r>
            <a:endParaRPr lang="en-US" dirty="0">
              <a:latin typeface="Open Sans"/>
            </a:endParaRPr>
          </a:p>
          <a:p>
            <a:r>
              <a:rPr lang="en-US" dirty="0">
                <a:latin typeface="Open Sans"/>
              </a:rPr>
              <a:t>In both areas, appliances, lighting, air conditioning, space heating, water heating, and cooking are the predefined end-uses.</a:t>
            </a:r>
            <a:endParaRPr lang="en-GB" dirty="0">
              <a:latin typeface="Open Sans"/>
            </a:endParaRPr>
          </a:p>
          <a:p>
            <a:r>
              <a:rPr lang="en-GB" dirty="0">
                <a:latin typeface="Open Sans"/>
              </a:rPr>
              <a:t>The demand for a given end-use category can be met using various energy forms calculated in terms of useful energy. The final energy demand is calculated as a function of the penetration of each energy form into the potential market and the efficiency of each energy form relative to that of electricity for the same use, as specified in the scenario.</a:t>
            </a:r>
          </a:p>
          <a:p>
            <a:r>
              <a:rPr lang="en-US" dirty="0">
                <a:latin typeface="Open Sans"/>
              </a:rPr>
              <a:t>Final energy forms are the same in urban and rural areas: electricity, fossil fuels, district heat, heat pumps, solar systems, traditional fuels and modern biomass.</a:t>
            </a:r>
            <a:endParaRPr lang="en-GB" dirty="0">
              <a:latin typeface="Open Sans"/>
            </a:endParaRPr>
          </a:p>
          <a:p>
            <a:r>
              <a:rPr lang="en-US" dirty="0">
                <a:latin typeface="Open Sans"/>
              </a:rPr>
              <a:t>Electricity can be used for appliances, in air conditioning and in thermal uses, cooking, and space and water heating.</a:t>
            </a:r>
            <a:r>
              <a:rPr lang="en-GB" dirty="0">
                <a:latin typeface="Open Sans"/>
              </a:rPr>
              <a:t> The energy required for </a:t>
            </a:r>
            <a:r>
              <a:rPr lang="en-US" dirty="0">
                <a:latin typeface="Open Sans"/>
              </a:rPr>
              <a:t>thermal uses can also be provided by solar, traditional fuels, modern biomass, district heat, and heat pumps.</a:t>
            </a:r>
            <a:endParaRPr lang="en-GB" dirty="0">
              <a:latin typeface="Open Sans"/>
            </a:endParaRPr>
          </a:p>
          <a:p>
            <a:r>
              <a:rPr lang="en-US" dirty="0">
                <a:latin typeface="Open Sans"/>
              </a:rPr>
              <a:t>Fossil fuels can also provide thermal uses for cooking, water, and space heating, as well as for air conditioning and for some appliances, like lighting with kerosene in rural areas</a:t>
            </a:r>
            <a:r>
              <a:rPr lang="en-GB" dirty="0">
                <a:latin typeface="Open Sans"/>
              </a:rPr>
              <a:t>.</a:t>
            </a:r>
          </a:p>
          <a:p>
            <a:r>
              <a:rPr lang="en-GB" dirty="0">
                <a:latin typeface="Open Sans"/>
              </a:rPr>
              <a:t>For space heating, and water heating, heat pumps can be used. In this case, they are included in the equation of electricity, including their coefficient of performance.</a:t>
            </a:r>
          </a:p>
        </p:txBody>
      </p:sp>
    </p:spTree>
    <p:extLst>
      <p:ext uri="{BB962C8B-B14F-4D97-AF65-F5344CB8AC3E}">
        <p14:creationId xmlns:p14="http://schemas.microsoft.com/office/powerpoint/2010/main" val="6489198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6865" name="Google Shape;336;gb649170e4b_0_149:notes">
            <a:extLst>
              <a:ext uri="{FF2B5EF4-FFF2-40B4-BE49-F238E27FC236}">
                <a16:creationId xmlns:a16="http://schemas.microsoft.com/office/drawing/2014/main" id="{6890CF74-808A-4E56-9FB9-AB3EE29A1BD6}"/>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6866" name="Google Shape;337;gb649170e4b_0_149:notes">
            <a:extLst>
              <a:ext uri="{FF2B5EF4-FFF2-40B4-BE49-F238E27FC236}">
                <a16:creationId xmlns:a16="http://schemas.microsoft.com/office/drawing/2014/main" id="{3E5E4AD8-A1C6-4AA5-8AB3-03688E57BB3E}"/>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dirty="0">
                <a:latin typeface="Open Sans"/>
              </a:rPr>
              <a:t>The main driving parameter in the household sector’s calculations is the number of dwellings, which is a parameter derived from the total population.</a:t>
            </a:r>
            <a:endParaRPr lang="en-US" dirty="0">
              <a:latin typeface="Open Sans"/>
            </a:endParaRPr>
          </a:p>
          <a:p>
            <a:r>
              <a:rPr lang="en-GB" dirty="0">
                <a:latin typeface="Open Sans"/>
              </a:rPr>
              <a:t>Some demographic parameters, such as the share of urban population and the average household size in urban, and in rural areas, are defined exogenously in the model by the user. </a:t>
            </a:r>
          </a:p>
          <a:p>
            <a:r>
              <a:rPr lang="en-GB" dirty="0">
                <a:latin typeface="Open Sans"/>
              </a:rPr>
              <a:t>From these, the number of urban households, the share of rural population, and the number of rural households can be derived.</a:t>
            </a:r>
          </a:p>
          <a:p>
            <a:r>
              <a:rPr lang="en-GB" dirty="0">
                <a:latin typeface="Open Sans"/>
              </a:rPr>
              <a:t>It is assumed that the number of dwellings is equal to the number of households in both urban and rural areas.</a:t>
            </a:r>
          </a:p>
          <a:p>
            <a:r>
              <a:rPr lang="en-GB" dirty="0">
                <a:latin typeface="Open Sans"/>
              </a:rPr>
              <a:t>In the following slides, we present equations for obtaining the useful energy demand for the subsectors. The equations are the same for urban and rural areas. The useful energy demand (U.E.D.) can then be converted to final energy demand (F.E.D.) based on the process efficiency and the carrier market penetration (M.P.), similarly to the industry sector.</a:t>
            </a:r>
          </a:p>
          <a:p>
            <a:r>
              <a:rPr lang="en-GB" dirty="0">
                <a:latin typeface="Open Sans"/>
              </a:rPr>
              <a:t>Market penetration and efficiencies are specified as scenario parameters.</a:t>
            </a:r>
          </a:p>
          <a:p>
            <a:r>
              <a:rPr lang="en-US" dirty="0">
                <a:latin typeface="Open Sans"/>
              </a:rPr>
              <a:t>It should be mentioned that all the efficiencies in the MAED model are expressed in relative terms versus the efficiency of electricity for the same end-use.</a:t>
            </a:r>
            <a:endParaRPr lang="en-GB" dirty="0">
              <a:latin typeface="Open Sans"/>
            </a:endParaRPr>
          </a:p>
        </p:txBody>
      </p:sp>
    </p:spTree>
    <p:extLst>
      <p:ext uri="{BB962C8B-B14F-4D97-AF65-F5344CB8AC3E}">
        <p14:creationId xmlns:p14="http://schemas.microsoft.com/office/powerpoint/2010/main" val="34990948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6865" name="Google Shape;336;gb649170e4b_0_149:notes">
            <a:extLst>
              <a:ext uri="{FF2B5EF4-FFF2-40B4-BE49-F238E27FC236}">
                <a16:creationId xmlns:a16="http://schemas.microsoft.com/office/drawing/2014/main" id="{6890CF74-808A-4E56-9FB9-AB3EE29A1BD6}"/>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6866" name="Google Shape;337;gb649170e4b_0_149:notes">
            <a:extLst>
              <a:ext uri="{FF2B5EF4-FFF2-40B4-BE49-F238E27FC236}">
                <a16:creationId xmlns:a16="http://schemas.microsoft.com/office/drawing/2014/main" id="{3E5E4AD8-A1C6-4AA5-8AB3-03688E57BB3E}"/>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US" dirty="0">
                <a:latin typeface="Open Sans"/>
              </a:rPr>
              <a:t>The useful energy demand for hot water is equal to the product of: the total number of dwellings in urban and rural areas (n), the number of persons per household (S), the fraction of dwellings with hot water (w), and the specific energy consumption per person for hot water (S.E.C. water). </a:t>
            </a:r>
          </a:p>
          <a:p>
            <a:endParaRPr lang="en-US" dirty="0">
              <a:latin typeface="Open Sans"/>
            </a:endParaRPr>
          </a:p>
          <a:p>
            <a:r>
              <a:rPr lang="en-US" dirty="0">
                <a:latin typeface="Open Sans"/>
              </a:rPr>
              <a:t>The useful energy demand for cooking is equal to the product of: the total number of dwellings for urban or rural areas (n), the specific energy consumption per dwelling for cooking (S.E.C. cook). </a:t>
            </a:r>
          </a:p>
          <a:p>
            <a:endParaRPr lang="en-US" dirty="0">
              <a:latin typeface="Open Sans"/>
            </a:endParaRPr>
          </a:p>
          <a:p>
            <a:r>
              <a:rPr lang="en-US" dirty="0">
                <a:latin typeface="Open Sans"/>
              </a:rPr>
              <a:t>We use an average specific consumption coefficient, with no distinction in energy consumption for cooking between persons and dwellings.</a:t>
            </a:r>
          </a:p>
          <a:p>
            <a:r>
              <a:rPr lang="en-US" dirty="0">
                <a:latin typeface="Open Sans"/>
              </a:rPr>
              <a:t>The energy demand for air conditioning will depend on the type of dwelling.</a:t>
            </a:r>
          </a:p>
          <a:p>
            <a:r>
              <a:rPr lang="en-US" dirty="0">
                <a:latin typeface="Open Sans"/>
              </a:rPr>
              <a:t>In MAED, the user can define up to 10 different types of dwellings. This feature can be used to represent dwellings in different thermal floors, as well as houses with different types of thermal insulations.</a:t>
            </a:r>
          </a:p>
          <a:p>
            <a:r>
              <a:rPr lang="en-US" dirty="0">
                <a:latin typeface="Open Sans"/>
              </a:rPr>
              <a:t>Useful energy demand for air conditioning is equal to the product of: the total number of dwellings (n), the fraction of dwellings of type d with air conditioning (</a:t>
            </a:r>
            <a:r>
              <a:rPr lang="en-US" dirty="0" err="1">
                <a:latin typeface="Open Sans"/>
              </a:rPr>
              <a:t>a.d.</a:t>
            </a:r>
            <a:r>
              <a:rPr lang="en-US" dirty="0">
                <a:latin typeface="Open Sans"/>
              </a:rPr>
              <a:t>), the specific air conditioning requirements of dwelling type d (S.E.C. d. air </a:t>
            </a:r>
            <a:r>
              <a:rPr lang="en-US" dirty="0" err="1">
                <a:latin typeface="Open Sans"/>
              </a:rPr>
              <a:t>cond</a:t>
            </a:r>
            <a:r>
              <a:rPr lang="en-US" dirty="0">
                <a:latin typeface="Open Sans"/>
              </a:rPr>
              <a:t>). </a:t>
            </a:r>
          </a:p>
          <a:p>
            <a:r>
              <a:rPr lang="en-US" dirty="0">
                <a:latin typeface="Open Sans"/>
              </a:rPr>
              <a:t>The total useful energy demand for air conditioning is found by summing the contribution of each type of dwelling.</a:t>
            </a:r>
          </a:p>
        </p:txBody>
      </p:sp>
    </p:spTree>
    <p:extLst>
      <p:ext uri="{BB962C8B-B14F-4D97-AF65-F5344CB8AC3E}">
        <p14:creationId xmlns:p14="http://schemas.microsoft.com/office/powerpoint/2010/main" val="38421095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6865" name="Google Shape;336;gb649170e4b_0_149:notes">
            <a:extLst>
              <a:ext uri="{FF2B5EF4-FFF2-40B4-BE49-F238E27FC236}">
                <a16:creationId xmlns:a16="http://schemas.microsoft.com/office/drawing/2014/main" id="{6890CF74-808A-4E56-9FB9-AB3EE29A1BD6}"/>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6866" name="Google Shape;337;gb649170e4b_0_149:notes">
            <a:extLst>
              <a:ext uri="{FF2B5EF4-FFF2-40B4-BE49-F238E27FC236}">
                <a16:creationId xmlns:a16="http://schemas.microsoft.com/office/drawing/2014/main" id="{3E5E4AD8-A1C6-4AA5-8AB3-03688E57BB3E}"/>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dirty="0">
                <a:latin typeface="Open Sans"/>
              </a:rPr>
              <a:t>The useful energy demand for space heating is equal to the product of: the total number of dwellings (n), the fraction of households with heating (h), the average size of dwelling type d in square metres (S), the fraction of area actually heated (A), the heat loss rate coefficient (K), and the degree day coefficient (D). </a:t>
            </a:r>
            <a:endParaRPr lang="en-US" dirty="0">
              <a:latin typeface="Open Sans"/>
            </a:endParaRPr>
          </a:p>
          <a:p>
            <a:r>
              <a:rPr lang="en-GB" dirty="0">
                <a:latin typeface="Open Sans"/>
              </a:rPr>
              <a:t>Total useful energy demand for space heating is found by summing the contribution of each type of dwelling.</a:t>
            </a:r>
          </a:p>
          <a:p>
            <a:r>
              <a:rPr lang="en-GB" dirty="0">
                <a:latin typeface="Open Sans"/>
              </a:rPr>
              <a:t> </a:t>
            </a:r>
          </a:p>
          <a:p>
            <a:r>
              <a:rPr lang="en-US" dirty="0">
                <a:latin typeface="Open Sans"/>
              </a:rPr>
              <a:t>In general, space heating is needed only during the winter months; in MAED a factor called Degree-Day is defined to represent this seasonal behavior. </a:t>
            </a:r>
            <a:endParaRPr lang="en-GB" dirty="0">
              <a:latin typeface="Open Sans"/>
            </a:endParaRPr>
          </a:p>
          <a:p>
            <a:r>
              <a:rPr lang="en-US" dirty="0">
                <a:latin typeface="Open Sans"/>
              </a:rPr>
              <a:t>The degree day coefficient is defined as the sum over those months when the average temperatures is less than 18 degrees Celsius, or the difference between 18 degree Celsius and the monthly average temperature (M.A.T.), multiplied by the number of days per month (</a:t>
            </a:r>
            <a:r>
              <a:rPr lang="en-US" dirty="0" err="1">
                <a:latin typeface="Open Sans"/>
              </a:rPr>
              <a:t>N.D.m</a:t>
            </a:r>
            <a:r>
              <a:rPr lang="en-US" dirty="0">
                <a:latin typeface="Open Sans"/>
              </a:rPr>
              <a:t>.). Heating is only required for those months when the average temperature is less than 18 degrees Celsius.</a:t>
            </a:r>
            <a:endParaRPr lang="en-GB" dirty="0">
              <a:latin typeface="Open Sans"/>
            </a:endParaRPr>
          </a:p>
        </p:txBody>
      </p:sp>
    </p:spTree>
    <p:extLst>
      <p:ext uri="{BB962C8B-B14F-4D97-AF65-F5344CB8AC3E}">
        <p14:creationId xmlns:p14="http://schemas.microsoft.com/office/powerpoint/2010/main" val="17601726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6865" name="Google Shape;336;gb649170e4b_0_149:notes">
            <a:extLst>
              <a:ext uri="{FF2B5EF4-FFF2-40B4-BE49-F238E27FC236}">
                <a16:creationId xmlns:a16="http://schemas.microsoft.com/office/drawing/2014/main" id="{6890CF74-808A-4E56-9FB9-AB3EE29A1BD6}"/>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6866" name="Google Shape;337;gb649170e4b_0_149:notes">
            <a:extLst>
              <a:ext uri="{FF2B5EF4-FFF2-40B4-BE49-F238E27FC236}">
                <a16:creationId xmlns:a16="http://schemas.microsoft.com/office/drawing/2014/main" id="{3E5E4AD8-A1C6-4AA5-8AB3-03688E57BB3E}"/>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kern="1200" dirty="0">
                <a:effectLst/>
                <a:latin typeface="Open Sans"/>
              </a:rPr>
              <a:t>Electricity for specific uses and lighting is calculated directly as final energy demand.</a:t>
            </a:r>
            <a:r>
              <a:rPr lang="en-GB" dirty="0">
                <a:latin typeface="Open Sans"/>
              </a:rPr>
              <a:t> </a:t>
            </a:r>
            <a:endParaRPr lang="en-US" dirty="0">
              <a:latin typeface="Open Sans"/>
            </a:endParaRPr>
          </a:p>
          <a:p>
            <a:r>
              <a:rPr lang="en-GB" kern="1200" dirty="0">
                <a:effectLst/>
                <a:latin typeface="Open Sans"/>
              </a:rPr>
              <a:t>Electricity for specific uses equals</a:t>
            </a:r>
            <a:r>
              <a:rPr lang="en-GB" dirty="0">
                <a:latin typeface="Open Sans"/>
              </a:rPr>
              <a:t> the</a:t>
            </a:r>
            <a:r>
              <a:rPr lang="en-GB" kern="1200" dirty="0">
                <a:effectLst/>
                <a:latin typeface="Open Sans"/>
              </a:rPr>
              <a:t> product of the total number of dwellings, the fraction of dwellings with electricity, and the specific electricity consumption per dwelling. The equation for lighting is the same.</a:t>
            </a:r>
            <a:endParaRPr lang="en-GB" dirty="0">
              <a:latin typeface="Open Sans"/>
            </a:endParaRPr>
          </a:p>
          <a:p>
            <a:r>
              <a:rPr lang="en-GB" kern="1200" dirty="0">
                <a:effectLst/>
                <a:latin typeface="Open Sans"/>
              </a:rPr>
              <a:t>Using the fraction of electrified dwellings, the fraction of non-electrified dwellings is used to obtain the final energy demand for fossil fuels to power appliances in non-connected households.</a:t>
            </a:r>
            <a:r>
              <a:rPr lang="en-GB" dirty="0">
                <a:latin typeface="Open Sans"/>
              </a:rPr>
              <a:t>   </a:t>
            </a:r>
          </a:p>
          <a:p>
            <a:pPr eaLnBrk="1" hangingPunct="1">
              <a:spcBef>
                <a:spcPct val="0"/>
              </a:spcBef>
            </a:pPr>
            <a:endParaRPr lang="en-GB" altLang="en-US" dirty="0"/>
          </a:p>
        </p:txBody>
      </p:sp>
    </p:spTree>
    <p:extLst>
      <p:ext uri="{BB962C8B-B14F-4D97-AF65-F5344CB8AC3E}">
        <p14:creationId xmlns:p14="http://schemas.microsoft.com/office/powerpoint/2010/main" val="11033116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10;gb649170e4b_0_77:notes">
            <a:extLst>
              <a:ext uri="{FF2B5EF4-FFF2-40B4-BE49-F238E27FC236}">
                <a16:creationId xmlns:a16="http://schemas.microsoft.com/office/drawing/2014/main" id="{70A11EBD-0CF2-4E3F-AC5D-B74A7092D86A}"/>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22530" name="Google Shape;111;gb649170e4b_0_77:notes">
            <a:extLst>
              <a:ext uri="{FF2B5EF4-FFF2-40B4-BE49-F238E27FC236}">
                <a16:creationId xmlns:a16="http://schemas.microsoft.com/office/drawing/2014/main" id="{1BB92E56-E136-466B-8388-F65E85C7AAB4}"/>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dirty="0">
                <a:latin typeface="Open Sans"/>
              </a:rPr>
              <a:t>The service sector combines rather different activities, for example, commercial shops, governmental and private offices, schools, and hospitals. It could be considered as a unified sector or broken down into subsectors.</a:t>
            </a:r>
            <a:endParaRPr lang="en-US" dirty="0">
              <a:latin typeface="Open Sans"/>
            </a:endParaRPr>
          </a:p>
          <a:p>
            <a:r>
              <a:rPr lang="en-GB" dirty="0">
                <a:latin typeface="Open Sans"/>
              </a:rPr>
              <a:t>The user can divide the service sector into subsectors, according to the availability of information. In this example, we have chosen commercial, public, and others.</a:t>
            </a:r>
          </a:p>
          <a:p>
            <a:r>
              <a:rPr lang="en-GB" dirty="0">
                <a:latin typeface="Open Sans"/>
              </a:rPr>
              <a:t>There are five groups of end-uses. Appliances, (for example, lighting and sound amplification), air conditioning, space heating, various types of thermal uses (for example, cooking and water heating), and motive power (to run several kinds of non-electrical motors). </a:t>
            </a:r>
          </a:p>
          <a:p>
            <a:r>
              <a:rPr lang="en-GB" dirty="0">
                <a:latin typeface="Open Sans"/>
              </a:rPr>
              <a:t>Electricity, fossil fuels, district heat, heat pumps, solar heat systems, traditional fuels, and modern biomass, can be used to provide the thermal uses.</a:t>
            </a:r>
          </a:p>
          <a:p>
            <a:r>
              <a:rPr lang="en-GB" dirty="0">
                <a:latin typeface="Open Sans"/>
              </a:rPr>
              <a:t>In services, appliances using fossil fuels are not considered. But for air conditioning, electricity and fossil fuels can be considered.</a:t>
            </a:r>
          </a:p>
          <a:p>
            <a:r>
              <a:rPr lang="en-GB" dirty="0">
                <a:latin typeface="Open Sans"/>
              </a:rPr>
              <a:t>Motor fuels are used for providing motive power. However, any kind of transport of the service sector, for instance, tourist transport, should be accounted in the transportation sector.</a:t>
            </a:r>
          </a:p>
          <a:p>
            <a:r>
              <a:rPr lang="en-GB" dirty="0">
                <a:latin typeface="Open Sans"/>
              </a:rPr>
              <a:t>When the demand of a given end-use category can be provided by various energy forms (space heating, other thermal uses, and air conditioning), this is calculated in terms of useful energy. The final energy demand is then calculated from the penetration into the potential market and the efficiency of each energy form (relative to that of electricity for the same use) as specified in the scenario.</a:t>
            </a:r>
          </a:p>
        </p:txBody>
      </p:sp>
    </p:spTree>
    <p:extLst>
      <p:ext uri="{BB962C8B-B14F-4D97-AF65-F5344CB8AC3E}">
        <p14:creationId xmlns:p14="http://schemas.microsoft.com/office/powerpoint/2010/main" val="141611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6865" name="Google Shape;336;gb649170e4b_0_149:notes">
            <a:extLst>
              <a:ext uri="{FF2B5EF4-FFF2-40B4-BE49-F238E27FC236}">
                <a16:creationId xmlns:a16="http://schemas.microsoft.com/office/drawing/2014/main" id="{6890CF74-808A-4E56-9FB9-AB3EE29A1BD6}"/>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6866" name="Google Shape;337;gb649170e4b_0_149:notes">
            <a:extLst>
              <a:ext uri="{FF2B5EF4-FFF2-40B4-BE49-F238E27FC236}">
                <a16:creationId xmlns:a16="http://schemas.microsoft.com/office/drawing/2014/main" id="{3E5E4AD8-A1C6-4AA5-8AB3-03688E57BB3E}"/>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dirty="0">
                <a:latin typeface="Open Sans"/>
              </a:rPr>
              <a:t>The scenario parameters and related equations which characterize the energy consumption in the service sector. These are related to the economic level of activity of this sector, the subsector value added, and the labour force in the sector. Labour force will be used to calculate the floor area of the sector.</a:t>
            </a:r>
            <a:endParaRPr lang="en-US" dirty="0">
              <a:latin typeface="Open Sans"/>
            </a:endParaRPr>
          </a:p>
          <a:p>
            <a:r>
              <a:rPr lang="en-GB" dirty="0">
                <a:latin typeface="Open Sans"/>
              </a:rPr>
              <a:t>This sector combines rather different activities. So for practical reasons, the only option for selecting a driving parameter is the Value Added. </a:t>
            </a:r>
          </a:p>
          <a:p>
            <a:r>
              <a:rPr lang="en-GB" dirty="0">
                <a:latin typeface="Open Sans"/>
              </a:rPr>
              <a:t>But at the same time, energy consumption for such end-uses as air conditioning and space heating is not defined by economic activity of the sector. So the number of square metres of service sector floor area is selected as the driving parameter for these two end-uses. Value added is the driving parameter for any other end-use.</a:t>
            </a:r>
          </a:p>
          <a:p>
            <a:r>
              <a:rPr lang="en-GB" dirty="0">
                <a:latin typeface="Open Sans"/>
              </a:rPr>
              <a:t>The floor area is related to the economic level of activity of the sector. The number of employees in the sector is related to</a:t>
            </a:r>
            <a:r>
              <a:rPr lang="en-GB" b="1" dirty="0">
                <a:latin typeface="Open Sans"/>
              </a:rPr>
              <a:t> </a:t>
            </a:r>
            <a:r>
              <a:rPr lang="en-GB" dirty="0">
                <a:latin typeface="Open Sans"/>
              </a:rPr>
              <a:t>its economic activity. An average floor area per employee can be estimated. In this way the total floor area can be found.</a:t>
            </a:r>
          </a:p>
          <a:p>
            <a:r>
              <a:rPr lang="en-US" dirty="0">
                <a:latin typeface="Open Sans"/>
              </a:rPr>
              <a:t>First, </a:t>
            </a:r>
            <a:r>
              <a:rPr lang="en-US" dirty="0" err="1">
                <a:latin typeface="Open Sans"/>
              </a:rPr>
              <a:t>labour</a:t>
            </a:r>
            <a:r>
              <a:rPr lang="en-US" dirty="0">
                <a:latin typeface="Open Sans"/>
              </a:rPr>
              <a:t> force in the service sector is found using total population, the fraction of </a:t>
            </a:r>
            <a:r>
              <a:rPr lang="en-US" dirty="0" err="1">
                <a:latin typeface="Open Sans"/>
              </a:rPr>
              <a:t>labour</a:t>
            </a:r>
            <a:r>
              <a:rPr lang="en-US" dirty="0">
                <a:latin typeface="Open Sans"/>
              </a:rPr>
              <a:t> force, and the fraction in the service sector. The total area is just the total </a:t>
            </a:r>
            <a:r>
              <a:rPr lang="en-US" dirty="0" err="1">
                <a:latin typeface="Open Sans"/>
              </a:rPr>
              <a:t>labour</a:t>
            </a:r>
            <a:r>
              <a:rPr lang="en-US" dirty="0">
                <a:latin typeface="Open Sans"/>
              </a:rPr>
              <a:t> force in the service sector, times the average floor area per employee.</a:t>
            </a:r>
            <a:endParaRPr lang="en-GB" dirty="0">
              <a:latin typeface="Open Sans"/>
            </a:endParaRPr>
          </a:p>
        </p:txBody>
      </p:sp>
    </p:spTree>
    <p:extLst>
      <p:ext uri="{BB962C8B-B14F-4D97-AF65-F5344CB8AC3E}">
        <p14:creationId xmlns:p14="http://schemas.microsoft.com/office/powerpoint/2010/main" val="27037414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Google Shape;95;gb649170e4b_0_246:notes">
            <a:extLst>
              <a:ext uri="{FF2B5EF4-FFF2-40B4-BE49-F238E27FC236}">
                <a16:creationId xmlns:a16="http://schemas.microsoft.com/office/drawing/2014/main" id="{BEE54E1F-7E51-4779-AD90-9757B18B8EA7}"/>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96" name="Google Shape;96;gb649170e4b_0_246:notes">
            <a:extLst>
              <a:ext uri="{FF2B5EF4-FFF2-40B4-BE49-F238E27FC236}">
                <a16:creationId xmlns:a16="http://schemas.microsoft.com/office/drawing/2014/main" id="{BE24B1D0-10AE-4D27-BF7E-BAF40182213C}"/>
              </a:ext>
            </a:extLst>
          </p:cNvPr>
          <p:cNvSpPr txBox="1">
            <a:spLocks noGrp="1"/>
          </p:cNvSpPr>
          <p:nvPr>
            <p:ph type="body" idx="1"/>
          </p:nvPr>
        </p:nvSpPr>
        <p:spPr>
          <a:xfrm>
            <a:off x="685800" y="4343400"/>
            <a:ext cx="5486400" cy="4114800"/>
          </a:xfrm>
        </p:spPr>
        <p:txBody>
          <a:bodyPr spcFirstLastPara="1" wrap="square" lIns="91425" tIns="91425" rIns="91425" bIns="91425" anchor="t" anchorCtr="0">
            <a:noAutofit/>
          </a:bodyPr>
          <a:lstStyle/>
          <a:p>
            <a:pPr>
              <a:spcBef>
                <a:spcPts val="0"/>
              </a:spcBef>
              <a:spcAft>
                <a:spcPts val="0"/>
              </a:spcAft>
              <a:defRPr/>
            </a:pPr>
            <a:r>
              <a:rPr lang="en-GB" dirty="0">
                <a:latin typeface="Open Sans"/>
              </a:rPr>
              <a:t>This lecture has four Intended Learner Outcomes:  </a:t>
            </a:r>
            <a:r>
              <a:rPr lang="en-US" dirty="0">
                <a:latin typeface="Open Sans"/>
              </a:rPr>
              <a:t>to learn about the industry sector, the transport sector, the household sector, and finally the service sector.</a:t>
            </a:r>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6865" name="Google Shape;336;gb649170e4b_0_149:notes">
            <a:extLst>
              <a:ext uri="{FF2B5EF4-FFF2-40B4-BE49-F238E27FC236}">
                <a16:creationId xmlns:a16="http://schemas.microsoft.com/office/drawing/2014/main" id="{6890CF74-808A-4E56-9FB9-AB3EE29A1BD6}"/>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6866" name="Google Shape;337;gb649170e4b_0_149:notes">
            <a:extLst>
              <a:ext uri="{FF2B5EF4-FFF2-40B4-BE49-F238E27FC236}">
                <a16:creationId xmlns:a16="http://schemas.microsoft.com/office/drawing/2014/main" id="{3E5E4AD8-A1C6-4AA5-8AB3-03688E57BB3E}"/>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US" dirty="0">
                <a:latin typeface="Open Sans"/>
              </a:rPr>
              <a:t>Useful energy demand for space heating and air conditioning is the product of the total area to be heated or cooled (A)</a:t>
            </a:r>
            <a:r>
              <a:rPr lang="en-US" b="1" dirty="0">
                <a:latin typeface="Open Sans"/>
              </a:rPr>
              <a:t>, </a:t>
            </a:r>
            <a:r>
              <a:rPr lang="en-US" dirty="0">
                <a:latin typeface="Open Sans"/>
              </a:rPr>
              <a:t>the fraction of the total area to be heated or cooled (represented by the symbol sigma), and the specific energy requirements for space heating or air conditioning (S.E.C. heat).</a:t>
            </a:r>
          </a:p>
          <a:p>
            <a:endParaRPr lang="en-US" dirty="0">
              <a:latin typeface="Open Sans"/>
            </a:endParaRPr>
          </a:p>
          <a:p>
            <a:r>
              <a:rPr lang="en-US" dirty="0">
                <a:latin typeface="Open Sans"/>
              </a:rPr>
              <a:t>Other thermal uses are calculated in terms of useful energy demand for each subsector. These uses depend on each subsector. For instance, cooking needs are very different in the commercial than in the public sector. </a:t>
            </a:r>
          </a:p>
          <a:p>
            <a:r>
              <a:rPr lang="en-US" dirty="0">
                <a:latin typeface="Open Sans"/>
              </a:rPr>
              <a:t>The driving parameter</a:t>
            </a:r>
            <a:r>
              <a:rPr lang="en-US" b="1" dirty="0">
                <a:latin typeface="Open Sans"/>
              </a:rPr>
              <a:t> </a:t>
            </a:r>
            <a:r>
              <a:rPr lang="en-US" dirty="0">
                <a:latin typeface="Open Sans"/>
              </a:rPr>
              <a:t>is the value added. Useful energy demand for other thermal uses in subsector j is the product of the energy intensity of other thermal uses in subsector j and the value added for that subsector. </a:t>
            </a:r>
          </a:p>
          <a:p>
            <a:r>
              <a:rPr lang="en-US" dirty="0">
                <a:latin typeface="Open Sans"/>
              </a:rPr>
              <a:t>Total useful energy demand for other thermal uses in the service sector is found by summing the contribution of each subsector.</a:t>
            </a:r>
          </a:p>
        </p:txBody>
      </p:sp>
    </p:spTree>
    <p:extLst>
      <p:ext uri="{BB962C8B-B14F-4D97-AF65-F5344CB8AC3E}">
        <p14:creationId xmlns:p14="http://schemas.microsoft.com/office/powerpoint/2010/main" val="18236783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6865" name="Google Shape;336;gb649170e4b_0_149:notes">
            <a:extLst>
              <a:ext uri="{FF2B5EF4-FFF2-40B4-BE49-F238E27FC236}">
                <a16:creationId xmlns:a16="http://schemas.microsoft.com/office/drawing/2014/main" id="{6890CF74-808A-4E56-9FB9-AB3EE29A1BD6}"/>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6866" name="Google Shape;337;gb649170e4b_0_149:notes">
            <a:extLst>
              <a:ext uri="{FF2B5EF4-FFF2-40B4-BE49-F238E27FC236}">
                <a16:creationId xmlns:a16="http://schemas.microsoft.com/office/drawing/2014/main" id="{3E5E4AD8-A1C6-4AA5-8AB3-03688E57BB3E}"/>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dirty="0">
                <a:latin typeface="Open Sans"/>
              </a:rPr>
              <a:t>Specific uses of electricity for appliances and motor fuels for motive power are also calculated by subsector. In this case, they are calculated directly in terms of final energy demand. </a:t>
            </a:r>
            <a:r>
              <a:rPr lang="en-US" dirty="0">
                <a:latin typeface="Open Sans"/>
              </a:rPr>
              <a:t>Equations are of the same form. Final energy demand for electricity or motor fuels equals energy intensity of electricity or motor fuels in each subsector times the value added of each subsector. </a:t>
            </a:r>
            <a:r>
              <a:rPr lang="en-GB" dirty="0">
                <a:latin typeface="Open Sans"/>
              </a:rPr>
              <a:t>Total final energy demand in the service sector for specific uses of electricity and motor fuels are found adding up the contribution of each subsector.</a:t>
            </a:r>
            <a:endParaRPr lang="en-US" dirty="0">
              <a:latin typeface="Open Sans"/>
            </a:endParaRPr>
          </a:p>
          <a:p>
            <a:r>
              <a:rPr lang="en-GB" dirty="0">
                <a:latin typeface="Open Sans"/>
              </a:rPr>
              <a:t> </a:t>
            </a:r>
          </a:p>
          <a:p>
            <a:r>
              <a:rPr lang="en-GB" dirty="0">
                <a:latin typeface="Open Sans"/>
              </a:rPr>
              <a:t>For uses where the useful energy demand was obtained, that useful energy is then converted into final energy, taking into account the penetration of each energy carrier into the market and the efficiency of each alternative energy source. Market penetration and efficiencies are specified as scenario parameters.</a:t>
            </a:r>
          </a:p>
          <a:p>
            <a:r>
              <a:rPr lang="en-US" dirty="0">
                <a:latin typeface="Open Sans"/>
              </a:rPr>
              <a:t>It should be mentioned that all the efficiencies in the MAED model are expressed in relative terms versus the efficiency of electricity for the same end-use.</a:t>
            </a:r>
            <a:endParaRPr lang="en-GB" dirty="0">
              <a:latin typeface="Open Sans"/>
            </a:endParaRPr>
          </a:p>
          <a:p>
            <a:r>
              <a:rPr lang="en-US" dirty="0">
                <a:latin typeface="Open Sans"/>
              </a:rPr>
              <a:t> </a:t>
            </a:r>
            <a:endParaRPr lang="en-GB" dirty="0">
              <a:latin typeface="Open Sans"/>
            </a:endParaRPr>
          </a:p>
          <a:p>
            <a:r>
              <a:rPr lang="en-US" dirty="0">
                <a:latin typeface="Open Sans"/>
              </a:rPr>
              <a:t>For example, the final energy demand for modern biomass for </a:t>
            </a:r>
            <a:r>
              <a:rPr lang="en-GB" dirty="0">
                <a:latin typeface="Open Sans"/>
              </a:rPr>
              <a:t>space heating equals the useful energy demand for space heating times the market penetration of modern biomass for space heating, times the inverse of the efficiency of space heating with biomass.</a:t>
            </a:r>
          </a:p>
          <a:p>
            <a:r>
              <a:rPr lang="en-GB" dirty="0">
                <a:latin typeface="Open Sans"/>
              </a:rPr>
              <a:t> </a:t>
            </a:r>
          </a:p>
          <a:p>
            <a:r>
              <a:rPr lang="en-US" dirty="0">
                <a:latin typeface="Open Sans"/>
              </a:rPr>
              <a:t>For space heating, heat pumps can be used. In this case, they are included in the equation of electricity using their coefficient of performance.</a:t>
            </a:r>
            <a:endParaRPr lang="en-GB" dirty="0">
              <a:latin typeface="Open Sans"/>
            </a:endParaRPr>
          </a:p>
        </p:txBody>
      </p:sp>
    </p:spTree>
    <p:extLst>
      <p:ext uri="{BB962C8B-B14F-4D97-AF65-F5344CB8AC3E}">
        <p14:creationId xmlns:p14="http://schemas.microsoft.com/office/powerpoint/2010/main" val="26706126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6865" name="Google Shape;336;gb649170e4b_0_149:notes">
            <a:extLst>
              <a:ext uri="{FF2B5EF4-FFF2-40B4-BE49-F238E27FC236}">
                <a16:creationId xmlns:a16="http://schemas.microsoft.com/office/drawing/2014/main" id="{6890CF74-808A-4E56-9FB9-AB3EE29A1BD6}"/>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6866" name="Google Shape;337;gb649170e4b_0_149:notes">
            <a:extLst>
              <a:ext uri="{FF2B5EF4-FFF2-40B4-BE49-F238E27FC236}">
                <a16:creationId xmlns:a16="http://schemas.microsoft.com/office/drawing/2014/main" id="{3E5E4AD8-A1C6-4AA5-8AB3-03688E57BB3E}"/>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US" dirty="0">
                <a:latin typeface="Open Sans"/>
              </a:rPr>
              <a:t>When converting useful energy demand for space heating into final energy demand for the electricity energy carrier, the fraction of that useful energy requirement which is met by heat pumps should be considered.</a:t>
            </a:r>
          </a:p>
          <a:p>
            <a:r>
              <a:rPr lang="en-US" dirty="0">
                <a:latin typeface="Open Sans"/>
              </a:rPr>
              <a:t>In MAED, electricity is assumed to have an efficiency of 1. However, heat pumps often have an efficiency, which in this context is called the coefficient of performance (C.O.P.), larger than 1. Coefficients of performance can typically range from 3 to 5. For heat pumps, the coefficient of performance is the ratio of the number of units of energy obtained in heat output and the number of units of energy inputted. This means that when using heat pumps, one unit of electricity inputted yields more than one unit of heat energy.</a:t>
            </a:r>
          </a:p>
          <a:p>
            <a:r>
              <a:rPr lang="en-US" dirty="0">
                <a:latin typeface="Open Sans"/>
              </a:rPr>
              <a:t>When calculating the final energy demand for space heating using electricity, we use the usual formula</a:t>
            </a:r>
            <a:r>
              <a:rPr lang="en-US" b="1" dirty="0">
                <a:latin typeface="Open Sans"/>
              </a:rPr>
              <a:t> </a:t>
            </a:r>
            <a:r>
              <a:rPr lang="en-US" dirty="0">
                <a:latin typeface="Open Sans"/>
              </a:rPr>
              <a:t>taking into account the market penetration of electricity for heating, but reduce the total amount by a fraction highlighted in red on the slide.</a:t>
            </a:r>
          </a:p>
          <a:p>
            <a:r>
              <a:rPr lang="en-US" dirty="0">
                <a:latin typeface="Open Sans"/>
              </a:rPr>
              <a:t> </a:t>
            </a:r>
          </a:p>
          <a:p>
            <a:r>
              <a:rPr lang="en-US" dirty="0">
                <a:latin typeface="Open Sans"/>
              </a:rPr>
              <a:t>For example, if 25 percent of space heating useful energy demand is provided by heat pumps with coefficient of performance equal to 4 (meaning with one unit of electricity energy input giving 4 units of heat energy), 25 percent of the total required useful energy demand for heat requires 75 percent less final energy relative to an efficiency 1 with electricity. The total final energy demand is therefore reduced by the market penetration of heat pumps (M) multiplied by the difference between the coefficient of performance and 1, divided by the coefficient of performance. In this example, that is one over four times three over four, which equals three over sixteen.</a:t>
            </a:r>
          </a:p>
          <a:p>
            <a:endParaRPr lang="en-US" dirty="0"/>
          </a:p>
          <a:p>
            <a:r>
              <a:rPr lang="en-US" dirty="0">
                <a:latin typeface="Open Sans"/>
              </a:rPr>
              <a:t>This concludes lecture 7 on the sectors of MAED-D.</a:t>
            </a:r>
            <a:endParaRPr lang="en-US" dirty="0"/>
          </a:p>
        </p:txBody>
      </p:sp>
    </p:spTree>
    <p:extLst>
      <p:ext uri="{BB962C8B-B14F-4D97-AF65-F5344CB8AC3E}">
        <p14:creationId xmlns:p14="http://schemas.microsoft.com/office/powerpoint/2010/main" val="16447598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10;gb649170e4b_0_77:notes">
            <a:extLst>
              <a:ext uri="{FF2B5EF4-FFF2-40B4-BE49-F238E27FC236}">
                <a16:creationId xmlns:a16="http://schemas.microsoft.com/office/drawing/2014/main" id="{70A11EBD-0CF2-4E3F-AC5D-B74A7092D86A}"/>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22530" name="Google Shape;111;gb649170e4b_0_77:notes">
            <a:extLst>
              <a:ext uri="{FF2B5EF4-FFF2-40B4-BE49-F238E27FC236}">
                <a16:creationId xmlns:a16="http://schemas.microsoft.com/office/drawing/2014/main" id="{1BB92E56-E136-466B-8388-F65E85C7AAB4}"/>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dirty="0">
                <a:latin typeface="Open Sans"/>
              </a:rPr>
              <a:t>We will first define the components of the Industry Sector</a:t>
            </a:r>
            <a:endParaRPr lang="en-US" dirty="0">
              <a:latin typeface="Open Sans"/>
            </a:endParaRPr>
          </a:p>
          <a:p>
            <a:r>
              <a:rPr lang="en-GB" dirty="0">
                <a:latin typeface="Open Sans"/>
              </a:rPr>
              <a:t> </a:t>
            </a:r>
          </a:p>
          <a:p>
            <a:r>
              <a:rPr lang="en-GB" dirty="0">
                <a:latin typeface="Open Sans"/>
              </a:rPr>
              <a:t>This slide shows the structure of the industry, as predefined in MAED. Each of these sectors, can be further disaggregated in subsectors, by the user, according to the availability of information. In this example, manufacturing was disaggregated, into 4 subsectors.</a:t>
            </a:r>
          </a:p>
          <a:p>
            <a:r>
              <a:rPr lang="en-GB" dirty="0">
                <a:latin typeface="Open Sans"/>
              </a:rPr>
              <a:t>Three types of end-use are specified for all sectors and subsectors. Specific uses of electricity refers to applications in which electricity cannot be substituted by any other energy carrier, for example, for electrical appliances. Heat for thermal use is used for various technological purposes, for example, steam generation. Motive power is necessary to run various types of motors, however, electrical motors are not considered here but instead under the specific use of electricity category. </a:t>
            </a:r>
          </a:p>
          <a:p>
            <a:r>
              <a:rPr lang="en-GB" dirty="0">
                <a:latin typeface="Open Sans"/>
              </a:rPr>
              <a:t>The energy carriers considered in the model are also shown on the slide. Feedstock means an energy carrier that is used not as energy fuel but as a raw material for technological processes, for example, the production of fertilizers. The coke is used for steel production.</a:t>
            </a:r>
          </a:p>
          <a:p>
            <a:r>
              <a:rPr lang="en-GB" dirty="0">
                <a:latin typeface="Open Sans"/>
              </a:rPr>
              <a:t>The Model also allows for consideration of traditional fuels like charcoal or firewood.</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10;gb649170e4b_0_77:notes">
            <a:extLst>
              <a:ext uri="{FF2B5EF4-FFF2-40B4-BE49-F238E27FC236}">
                <a16:creationId xmlns:a16="http://schemas.microsoft.com/office/drawing/2014/main" id="{AB3FEBDD-2FD4-4806-B297-A1E9D0715F24}"/>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24578" name="Google Shape;111;gb649170e4b_0_77:notes">
            <a:extLst>
              <a:ext uri="{FF2B5EF4-FFF2-40B4-BE49-F238E27FC236}">
                <a16:creationId xmlns:a16="http://schemas.microsoft.com/office/drawing/2014/main" id="{0197C7ED-CB89-41AA-A39B-C1A725EB87DC}"/>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dirty="0">
                <a:latin typeface="Open Sans"/>
              </a:rPr>
              <a:t>Motor fuels, and specific uses of electricity, are calculated in terms of final energy. Both quantities are found using the general equation of MAED.</a:t>
            </a:r>
            <a:endParaRPr lang="en-US" dirty="0"/>
          </a:p>
          <a:p>
            <a:r>
              <a:rPr lang="en-GB" dirty="0">
                <a:latin typeface="Open Sans"/>
              </a:rPr>
              <a:t>Final Energy Demand (or F.E.D.) is equal to Energy Intensity (or E.I.) multiplied by the driving parameter. </a:t>
            </a:r>
          </a:p>
          <a:p>
            <a:r>
              <a:rPr lang="en-GB" dirty="0">
                <a:latin typeface="Open Sans"/>
              </a:rPr>
              <a:t>For example, motor fuels in agriculture is equal to the sum of the energy intensity multiplied by the value added (or V.A.) across all motor fuel subsectors.  </a:t>
            </a:r>
            <a:endParaRPr lang="en-GB" dirty="0"/>
          </a:p>
          <a:p>
            <a:r>
              <a:rPr lang="en-GB" dirty="0">
                <a:latin typeface="Open Sans"/>
              </a:rPr>
              <a:t>The same equations can be applied for electricity use, and for Construction and Mining.</a:t>
            </a:r>
          </a:p>
          <a:p>
            <a:r>
              <a:rPr lang="en-US" dirty="0">
                <a:latin typeface="Open Sans"/>
              </a:rPr>
              <a:t>For the remaining energy demand, which is for thermal uses, the model finds first the useful energy demand (or U.E.D.) using the general equation:</a:t>
            </a:r>
            <a:endParaRPr lang="en-GB" dirty="0"/>
          </a:p>
          <a:p>
            <a:r>
              <a:rPr lang="en-US" dirty="0">
                <a:latin typeface="Open Sans"/>
              </a:rPr>
              <a:t>Thus, useful energy demand equals the energy intensity multiplied by the respective driving parameter.</a:t>
            </a:r>
            <a:endParaRPr lang="en-GB" dirty="0"/>
          </a:p>
          <a:p>
            <a:r>
              <a:rPr lang="en-US" dirty="0">
                <a:latin typeface="Open Sans"/>
              </a:rPr>
              <a:t>For example, useful energy in agriculture equals the sum across of all subsectors of the energy intensity multiplied by the value added.</a:t>
            </a:r>
            <a:endParaRPr lang="en-GB" dirty="0"/>
          </a:p>
          <a:p>
            <a:r>
              <a:rPr lang="en-US" dirty="0">
                <a:latin typeface="Open Sans"/>
              </a:rPr>
              <a:t> </a:t>
            </a:r>
            <a:endParaRPr lang="en-GB" dirty="0">
              <a:latin typeface="Open Sans"/>
            </a:endParaRPr>
          </a:p>
          <a:p>
            <a:r>
              <a:rPr lang="en-US" dirty="0">
                <a:latin typeface="Open Sans"/>
              </a:rPr>
              <a:t>The energy intensities of subsectors are based on historical data. For example, production of steel, and feedstock consumption, are calculated using a linear equation with the value added as an independent variable. Coefficients are found, fitting a linear trend on historical data. One can thus, for example, obtain the amount of coke needed per unit of value added.</a:t>
            </a:r>
            <a:endParaRPr lang="en-GB"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10;gb649170e4b_0_77:notes">
            <a:extLst>
              <a:ext uri="{FF2B5EF4-FFF2-40B4-BE49-F238E27FC236}">
                <a16:creationId xmlns:a16="http://schemas.microsoft.com/office/drawing/2014/main" id="{AB3FEBDD-2FD4-4806-B297-A1E9D0715F24}"/>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24578" name="Google Shape;111;gb649170e4b_0_77:notes">
            <a:extLst>
              <a:ext uri="{FF2B5EF4-FFF2-40B4-BE49-F238E27FC236}">
                <a16:creationId xmlns:a16="http://schemas.microsoft.com/office/drawing/2014/main" id="{0197C7ED-CB89-41AA-A39B-C1A725EB87DC}"/>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dirty="0">
                <a:latin typeface="Open Sans"/>
              </a:rPr>
              <a:t>The useful energy demand is then converted into final energy demand, taking into account the penetration of each energy carrier into the market and the efficiency of each alternative energy source. Market penetration (M.P.) and efficiencies are specified as scenario parameters. The Final Energy Demand is calculated as 1 over efficiency then multiplied by market penetration and useful energy demand. </a:t>
            </a:r>
            <a:endParaRPr lang="en-US" dirty="0"/>
          </a:p>
          <a:p>
            <a:endParaRPr lang="en-GB" dirty="0">
              <a:latin typeface="Open Sans"/>
            </a:endParaRPr>
          </a:p>
          <a:p>
            <a:r>
              <a:rPr lang="en-GB" dirty="0">
                <a:latin typeface="Open Sans"/>
              </a:rPr>
              <a:t>Energy carriers for thermal uses in agriculture include: fossil fuels, soft solar, electricity for heating, traditional fuels, modern biomass, and electricity.</a:t>
            </a:r>
            <a:r>
              <a:rPr lang="en-US" dirty="0">
                <a:latin typeface="Open Sans"/>
              </a:rPr>
              <a:t> It should be mentioned that all the efficiencies in the MAED model are expressed in relative terms versus the efficiency of electricity for the same end-use.</a:t>
            </a:r>
            <a:endParaRPr lang="en-US" dirty="0"/>
          </a:p>
        </p:txBody>
      </p:sp>
    </p:spTree>
    <p:extLst>
      <p:ext uri="{BB962C8B-B14F-4D97-AF65-F5344CB8AC3E}">
        <p14:creationId xmlns:p14="http://schemas.microsoft.com/office/powerpoint/2010/main" val="36206552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10;gb649170e4b_0_77:notes">
            <a:extLst>
              <a:ext uri="{FF2B5EF4-FFF2-40B4-BE49-F238E27FC236}">
                <a16:creationId xmlns:a16="http://schemas.microsoft.com/office/drawing/2014/main" id="{AB3FEBDD-2FD4-4806-B297-A1E9D0715F24}"/>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24578" name="Google Shape;111;gb649170e4b_0_77:notes">
            <a:extLst>
              <a:ext uri="{FF2B5EF4-FFF2-40B4-BE49-F238E27FC236}">
                <a16:creationId xmlns:a16="http://schemas.microsoft.com/office/drawing/2014/main" id="{0197C7ED-CB89-41AA-A39B-C1A725EB87DC}"/>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dirty="0">
                <a:latin typeface="Open Sans"/>
              </a:rPr>
              <a:t>The same approach as that just covered is used for calculating energy demand for thermal uses in each subsector of manufacturing. </a:t>
            </a:r>
            <a:endParaRPr lang="en-US" dirty="0">
              <a:latin typeface="Open Sans"/>
            </a:endParaRPr>
          </a:p>
          <a:p>
            <a:r>
              <a:rPr lang="en-GB" dirty="0">
                <a:latin typeface="Open Sans"/>
              </a:rPr>
              <a:t>However, in manufacturing, three ranges of thermal uses are defined. Low temperature, for space and water heating. Medium temperature, for steam generation.  And high temperatures, for industrial furnaces.</a:t>
            </a:r>
          </a:p>
          <a:p>
            <a:r>
              <a:rPr lang="en-US" dirty="0">
                <a:latin typeface="Open Sans"/>
              </a:rPr>
              <a:t>Each subsector has its own industrial processes. For this reason, in each subsector needs for low, medium, and high temperatures are different.  The share of useful thermal energy demand by each subsector should be separated by temperature range.</a:t>
            </a:r>
            <a:endParaRPr lang="en-GB" dirty="0">
              <a:latin typeface="Open Sans"/>
            </a:endParaRPr>
          </a:p>
          <a:p>
            <a:r>
              <a:rPr lang="en-US" dirty="0">
                <a:latin typeface="Open Sans"/>
              </a:rPr>
              <a:t>In each subsector, the sum of the shares of low, medium, and high temperatures should be equal to 1.</a:t>
            </a:r>
            <a:endParaRPr lang="en-GB" dirty="0">
              <a:latin typeface="Open Sans"/>
            </a:endParaRPr>
          </a:p>
          <a:p>
            <a:r>
              <a:rPr lang="en-US" dirty="0">
                <a:latin typeface="Open Sans"/>
              </a:rPr>
              <a:t>The general equation should now include a factor regarding the temperature range.</a:t>
            </a:r>
            <a:endParaRPr lang="en-GB" dirty="0">
              <a:latin typeface="Open Sans"/>
            </a:endParaRPr>
          </a:p>
          <a:p>
            <a:r>
              <a:rPr lang="en-US" dirty="0">
                <a:latin typeface="Open Sans"/>
              </a:rPr>
              <a:t>Useful energy demand by temperature range, low, medium and high, is equal to the sum across all subsectors of the useful energy intensity multiplied by the value added and the share of useful energy demand in each subsector, by temperature range.</a:t>
            </a:r>
            <a:endParaRPr lang="en-GB" dirty="0">
              <a:latin typeface="Open Sans"/>
            </a:endParaRPr>
          </a:p>
        </p:txBody>
      </p:sp>
    </p:spTree>
    <p:extLst>
      <p:ext uri="{BB962C8B-B14F-4D97-AF65-F5344CB8AC3E}">
        <p14:creationId xmlns:p14="http://schemas.microsoft.com/office/powerpoint/2010/main" val="40791499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10;gb649170e4b_0_77:notes">
            <a:extLst>
              <a:ext uri="{FF2B5EF4-FFF2-40B4-BE49-F238E27FC236}">
                <a16:creationId xmlns:a16="http://schemas.microsoft.com/office/drawing/2014/main" id="{AB3FEBDD-2FD4-4806-B297-A1E9D0715F24}"/>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24578" name="Google Shape;111;gb649170e4b_0_77:notes">
            <a:extLst>
              <a:ext uri="{FF2B5EF4-FFF2-40B4-BE49-F238E27FC236}">
                <a16:creationId xmlns:a16="http://schemas.microsoft.com/office/drawing/2014/main" id="{0197C7ED-CB89-41AA-A39B-C1A725EB87DC}"/>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US" dirty="0">
                <a:latin typeface="Open Sans"/>
              </a:rPr>
              <a:t>The useful energy, by temperature range, is also converted into final energy demand, taking into account the market penetration and the efficiency of each alternative energy source. </a:t>
            </a:r>
          </a:p>
          <a:p>
            <a:r>
              <a:rPr lang="en-US" dirty="0">
                <a:latin typeface="Open Sans"/>
              </a:rPr>
              <a:t>The final energy demand for a given source is then found by summing the contribution of each temperature range.</a:t>
            </a:r>
          </a:p>
          <a:p>
            <a:r>
              <a:rPr lang="en-US" dirty="0">
                <a:latin typeface="Open Sans"/>
              </a:rPr>
              <a:t>Final energy demand for a given source in manufacturing, equals the sum of all temperature ranges, low, medium and high. </a:t>
            </a:r>
          </a:p>
          <a:p>
            <a:r>
              <a:rPr lang="en-US" dirty="0">
                <a:latin typeface="Open Sans"/>
              </a:rPr>
              <a:t>In manufacturing, heat can be provided by electricity, heat pumps, heat from cogeneration, district heat, solar thermal systems, fossil fuels, and biomass.</a:t>
            </a:r>
            <a:endParaRPr lang="en-US" dirty="0"/>
          </a:p>
          <a:p>
            <a:endParaRPr lang="en-US" dirty="0">
              <a:latin typeface="Open Sans"/>
            </a:endParaRPr>
          </a:p>
          <a:p>
            <a:r>
              <a:rPr lang="en-US" dirty="0">
                <a:latin typeface="Open Sans"/>
              </a:rPr>
              <a:t>The equation for fossil fuels and electricity are given as examples. </a:t>
            </a:r>
            <a:endParaRPr lang="en-US" dirty="0"/>
          </a:p>
          <a:p>
            <a:r>
              <a:rPr lang="en-US" dirty="0">
                <a:latin typeface="Open Sans"/>
              </a:rPr>
              <a:t>In the equation for fossil fuels (F.F.), the cogeneration (C.G.) fired by fossil fuels, should be considered based on the heat to electricity ratio (</a:t>
            </a:r>
            <a:r>
              <a:rPr lang="en-US" dirty="0" err="1">
                <a:latin typeface="Open Sans"/>
              </a:rPr>
              <a:t>H.t.E.</a:t>
            </a:r>
            <a:r>
              <a:rPr lang="en-US" dirty="0">
                <a:latin typeface="Open Sans"/>
              </a:rPr>
              <a:t>) of cogeneration.</a:t>
            </a:r>
            <a:endParaRPr lang="en-US" dirty="0"/>
          </a:p>
          <a:p>
            <a:r>
              <a:rPr lang="en-US" dirty="0">
                <a:latin typeface="Open Sans"/>
              </a:rPr>
              <a:t>In the equation for electricity, heat pumps are considered. The electricity produced in the cogeneration process is also taken into account. Remember, efficiency for electricity is equal to 1 in MAED.</a:t>
            </a:r>
          </a:p>
          <a:p>
            <a:r>
              <a:rPr lang="en-US" dirty="0">
                <a:latin typeface="Open Sans"/>
              </a:rPr>
              <a:t> </a:t>
            </a:r>
          </a:p>
          <a:p>
            <a:pPr>
              <a:spcBef>
                <a:spcPct val="0"/>
              </a:spcBef>
            </a:pPr>
            <a:r>
              <a:rPr lang="en-US" dirty="0">
                <a:latin typeface="Open Sans"/>
              </a:rPr>
              <a:t>The definitions of the heat to electricity ratio, and the efficiency of cogeneration processes in MAED are presented in the diagram on the right. </a:t>
            </a:r>
          </a:p>
        </p:txBody>
      </p:sp>
    </p:spTree>
    <p:extLst>
      <p:ext uri="{BB962C8B-B14F-4D97-AF65-F5344CB8AC3E}">
        <p14:creationId xmlns:p14="http://schemas.microsoft.com/office/powerpoint/2010/main" val="17401042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6865" name="Google Shape;336;gb649170e4b_0_149:notes">
            <a:extLst>
              <a:ext uri="{FF2B5EF4-FFF2-40B4-BE49-F238E27FC236}">
                <a16:creationId xmlns:a16="http://schemas.microsoft.com/office/drawing/2014/main" id="{6890CF74-808A-4E56-9FB9-AB3EE29A1BD6}"/>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6866" name="Google Shape;337;gb649170e4b_0_149:notes">
            <a:extLst>
              <a:ext uri="{FF2B5EF4-FFF2-40B4-BE49-F238E27FC236}">
                <a16:creationId xmlns:a16="http://schemas.microsoft.com/office/drawing/2014/main" id="{3E5E4AD8-A1C6-4AA5-8AB3-03688E57BB3E}"/>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dirty="0">
                <a:latin typeface="Open Sans"/>
              </a:rPr>
              <a:t>In the second mini-lecture we will now define the components of the transportation sector</a:t>
            </a:r>
            <a:endParaRPr lang="en-US" dirty="0">
              <a:latin typeface="Open Sans"/>
            </a:endParaRPr>
          </a:p>
          <a:p>
            <a:r>
              <a:rPr lang="en-GB" dirty="0">
                <a:latin typeface="Open Sans"/>
              </a:rPr>
              <a:t> </a:t>
            </a:r>
          </a:p>
          <a:p>
            <a:r>
              <a:rPr lang="en-GB" dirty="0">
                <a:latin typeface="Open Sans"/>
              </a:rPr>
              <a:t>In MAED, the energy demand of the transportation sector is calculated directly in terms of final energy, as a function of the total demand for transportation of passengers, freight, and international travel. </a:t>
            </a:r>
          </a:p>
          <a:p>
            <a:r>
              <a:rPr lang="en-GB" dirty="0">
                <a:latin typeface="Open Sans"/>
              </a:rPr>
              <a:t>For the transport of passengers, a distinction is made for urban and intercity transport.</a:t>
            </a:r>
          </a:p>
          <a:p>
            <a:r>
              <a:rPr lang="en-GB" dirty="0">
                <a:latin typeface="Open Sans"/>
              </a:rPr>
              <a:t>The fuels are user defined as needed. Each mode is defined for a single type of fuel. For example, gasoline, diesel cars, and electric cars should be defined as three different modes to allow separate fuel type calculations.</a:t>
            </a:r>
          </a:p>
          <a:p>
            <a:r>
              <a:rPr lang="en-GB" dirty="0">
                <a:latin typeface="Open Sans"/>
              </a:rPr>
              <a:t>Each transport mode has a fuel associated.</a:t>
            </a:r>
          </a:p>
          <a:p>
            <a:r>
              <a:rPr lang="en-GB" dirty="0">
                <a:latin typeface="Open Sans"/>
              </a:rPr>
              <a:t> </a:t>
            </a:r>
          </a:p>
          <a:p>
            <a:r>
              <a:rPr lang="en-US" dirty="0">
                <a:latin typeface="Open Sans"/>
              </a:rPr>
              <a:t>International and other miscellaneous fuel consumption in transport is calculated as a linear function of total G.D.P.. Coefficients are found fitting historical data.</a:t>
            </a:r>
            <a:endParaRPr lang="en-GB" dirty="0">
              <a:latin typeface="Open Sans"/>
            </a:endParaRPr>
          </a:p>
          <a:p>
            <a:r>
              <a:rPr lang="en-GB" dirty="0">
                <a:latin typeface="Open Sans"/>
              </a:rPr>
              <a:t>The energy demand is met by competing modes such as car, bus, plane, truck, train, etc.  The specific energy needs, and load factors of each mode, are specified. For passenger transportation in urban and intercity, and for freight transportation, at least one transport mode must be defined.</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6865" name="Google Shape;336;gb649170e4b_0_149:notes">
            <a:extLst>
              <a:ext uri="{FF2B5EF4-FFF2-40B4-BE49-F238E27FC236}">
                <a16:creationId xmlns:a16="http://schemas.microsoft.com/office/drawing/2014/main" id="{6890CF74-808A-4E56-9FB9-AB3EE29A1BD6}"/>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6866" name="Google Shape;337;gb649170e4b_0_149:notes">
            <a:extLst>
              <a:ext uri="{FF2B5EF4-FFF2-40B4-BE49-F238E27FC236}">
                <a16:creationId xmlns:a16="http://schemas.microsoft.com/office/drawing/2014/main" id="{3E5E4AD8-A1C6-4AA5-8AB3-03688E57BB3E}"/>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dirty="0">
                <a:latin typeface="Open Sans"/>
              </a:rPr>
              <a:t>The energy demand for the freight transportation mode </a:t>
            </a:r>
            <a:r>
              <a:rPr lang="en-GB" dirty="0" err="1">
                <a:latin typeface="Open Sans"/>
              </a:rPr>
              <a:t>i</a:t>
            </a:r>
            <a:r>
              <a:rPr lang="en-GB" dirty="0">
                <a:latin typeface="Open Sans"/>
              </a:rPr>
              <a:t> is calculated as a function of the freight demand in ton kilometres, the share of the demand met by this transportation mode </a:t>
            </a:r>
            <a:r>
              <a:rPr lang="en-GB" dirty="0" err="1">
                <a:latin typeface="Open Sans"/>
              </a:rPr>
              <a:t>i</a:t>
            </a:r>
            <a:r>
              <a:rPr lang="en-GB" dirty="0">
                <a:latin typeface="Open Sans"/>
              </a:rPr>
              <a:t>, and the energy intensity of the respective mode, given in energy units per ton kilometre. </a:t>
            </a:r>
            <a:endParaRPr lang="en-US" dirty="0">
              <a:latin typeface="Open Sans"/>
            </a:endParaRPr>
          </a:p>
          <a:p>
            <a:r>
              <a:rPr lang="en-GB" dirty="0">
                <a:latin typeface="Open Sans"/>
              </a:rPr>
              <a:t>The total freight demand is calculated as a function of the value added of the economic sectors producing goods that need to be transported such as Agriculture, Construction, Mining, Manufacturing, Service, and the Energy sector. </a:t>
            </a:r>
          </a:p>
          <a:p>
            <a:r>
              <a:rPr lang="en-GB" dirty="0">
                <a:latin typeface="Open Sans"/>
              </a:rPr>
              <a:t>The total ton kilometres of freight equals a base value (here </a:t>
            </a:r>
            <a:r>
              <a:rPr lang="en-GB" dirty="0" err="1">
                <a:latin typeface="Open Sans"/>
              </a:rPr>
              <a:t>A.i.</a:t>
            </a:r>
            <a:r>
              <a:rPr lang="en-GB" dirty="0">
                <a:latin typeface="Open Sans"/>
              </a:rPr>
              <a:t>) plus the sum across all the</a:t>
            </a:r>
            <a:r>
              <a:rPr lang="en-GB" b="1" dirty="0">
                <a:latin typeface="Open Sans"/>
              </a:rPr>
              <a:t> </a:t>
            </a:r>
            <a:r>
              <a:rPr lang="en-GB" dirty="0">
                <a:latin typeface="Open Sans"/>
              </a:rPr>
              <a:t>economic sectors of a variable (</a:t>
            </a:r>
            <a:r>
              <a:rPr lang="en-GB" dirty="0" err="1">
                <a:latin typeface="Open Sans"/>
              </a:rPr>
              <a:t>B.i.</a:t>
            </a:r>
            <a:r>
              <a:rPr lang="en-GB" dirty="0">
                <a:latin typeface="Open Sans"/>
              </a:rPr>
              <a:t>) which represents the transport activity multiplied by the value added for each respective sector. The variable </a:t>
            </a:r>
            <a:r>
              <a:rPr lang="en-GB" dirty="0" err="1">
                <a:latin typeface="Open Sans"/>
              </a:rPr>
              <a:t>B.i.</a:t>
            </a:r>
            <a:r>
              <a:rPr lang="en-GB" dirty="0">
                <a:latin typeface="Open Sans"/>
              </a:rPr>
              <a:t> is given in terms of ton kilometres per unit of value added.</a:t>
            </a:r>
          </a:p>
        </p:txBody>
      </p:sp>
    </p:spTree>
    <p:extLst>
      <p:ext uri="{BB962C8B-B14F-4D97-AF65-F5344CB8AC3E}">
        <p14:creationId xmlns:p14="http://schemas.microsoft.com/office/powerpoint/2010/main" val="41688617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AF1E442-558B-4ECF-9AF6-12BA54AEEEE8}"/>
              </a:ext>
            </a:extLst>
          </p:cNvPr>
          <p:cNvSpPr txBox="1">
            <a:spLocks/>
          </p:cNvSpPr>
          <p:nvPr userDrawn="1"/>
        </p:nvSpPr>
        <p:spPr>
          <a:xfrm>
            <a:off x="11701463" y="6456363"/>
            <a:ext cx="454025"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58293345-4715-4ABF-A600-A6F12C48A962}"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fontAlgn="auto">
                <a:spcBef>
                  <a:spcPts val="0"/>
                </a:spcBef>
                <a:spcAft>
                  <a:spcPts val="0"/>
                </a:spcAft>
                <a:defRPr/>
              </a:pP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5" name="Slide Number Placeholder 5">
            <a:extLst>
              <a:ext uri="{FF2B5EF4-FFF2-40B4-BE49-F238E27FC236}">
                <a16:creationId xmlns:a16="http://schemas.microsoft.com/office/drawing/2014/main" id="{7E06DC46-F59A-4825-8AE6-1354C199500D}"/>
              </a:ext>
            </a:extLst>
          </p:cNvPr>
          <p:cNvSpPr txBox="1">
            <a:spLocks/>
          </p:cNvSpPr>
          <p:nvPr userDrawn="1"/>
        </p:nvSpPr>
        <p:spPr>
          <a:xfrm>
            <a:off x="11798300" y="6492875"/>
            <a:ext cx="3937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CB8DFA00-C2CB-4DFB-81F3-43F83E025139}" type="slidenum">
              <a:rPr lang="en-US" b="0" i="0" smtClean="0">
                <a:latin typeface="Open Sans" panose="020B0606030504020204" pitchFamily="34" charset="0"/>
              </a:rPr>
              <a:pPr fontAlgn="auto">
                <a:spcBef>
                  <a:spcPts val="0"/>
                </a:spcBef>
                <a:spcAft>
                  <a:spcPts val="0"/>
                </a:spcAft>
                <a:defRPr/>
              </a:pPr>
              <a:t>‹#›</a:t>
            </a:fld>
            <a:endParaRPr lang="en-US" b="0" i="0">
              <a:latin typeface="Open Sans" panose="020B0606030504020204" pitchFamily="34" charset="0"/>
            </a:endParaRPr>
          </a:p>
        </p:txBody>
      </p:sp>
      <p:pic>
        <p:nvPicPr>
          <p:cNvPr id="6" name="Picture 6" descr="A picture containing background pattern&#10;&#10;Description automatically generated">
            <a:extLst>
              <a:ext uri="{FF2B5EF4-FFF2-40B4-BE49-F238E27FC236}">
                <a16:creationId xmlns:a16="http://schemas.microsoft.com/office/drawing/2014/main" id="{E5308BF7-2196-4445-BA77-9306E454B7A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0" y="1122363"/>
            <a:ext cx="9144000" cy="2387600"/>
          </a:xfrm>
        </p:spPr>
        <p:txBody>
          <a:bodyPr anchor="b"/>
          <a:lstStyle>
            <a:lvl1pPr algn="ctr">
              <a:defRPr sz="60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7" name="Date Placeholder 3">
            <a:extLst>
              <a:ext uri="{FF2B5EF4-FFF2-40B4-BE49-F238E27FC236}">
                <a16:creationId xmlns:a16="http://schemas.microsoft.com/office/drawing/2014/main" id="{6229BC06-06E7-474E-90DB-0B37DE79F109}"/>
              </a:ext>
            </a:extLst>
          </p:cNvPr>
          <p:cNvSpPr>
            <a:spLocks noGrp="1"/>
          </p:cNvSpPr>
          <p:nvPr>
            <p:ph type="dt" sz="half" idx="10"/>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BDFEE2A0-BA75-462B-B84F-D59CFC4AC0FD}" type="datetimeFigureOut">
              <a:rPr lang="en-US" smtClean="0"/>
              <a:pPr>
                <a:defRPr/>
              </a:pPr>
              <a:t>3/17/21</a:t>
            </a:fld>
            <a:endParaRPr lang="en-US"/>
          </a:p>
        </p:txBody>
      </p:sp>
      <p:sp>
        <p:nvSpPr>
          <p:cNvPr id="8" name="Footer Placeholder 4">
            <a:extLst>
              <a:ext uri="{FF2B5EF4-FFF2-40B4-BE49-F238E27FC236}">
                <a16:creationId xmlns:a16="http://schemas.microsoft.com/office/drawing/2014/main" id="{FB1252B7-1175-4F12-A002-067E21C1E4D8}"/>
              </a:ext>
            </a:extLst>
          </p:cNvPr>
          <p:cNvSpPr>
            <a:spLocks noGrp="1"/>
          </p:cNvSpPr>
          <p:nvPr>
            <p:ph type="ftr" sz="quarter" idx="11"/>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Tree>
    <p:extLst>
      <p:ext uri="{BB962C8B-B14F-4D97-AF65-F5344CB8AC3E}">
        <p14:creationId xmlns:p14="http://schemas.microsoft.com/office/powerpoint/2010/main" val="1528493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3">
            <a:extLst>
              <a:ext uri="{FF2B5EF4-FFF2-40B4-BE49-F238E27FC236}">
                <a16:creationId xmlns:a16="http://schemas.microsoft.com/office/drawing/2014/main" id="{3D444624-F7D9-40B6-ACDE-F693FFDBE813}"/>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4C6DC744-E759-4962-8640-6AB34CAFCB69}" type="datetimeFigureOut">
              <a:rPr lang="en-US" smtClean="0"/>
              <a:pPr>
                <a:defRPr/>
              </a:pPr>
              <a:t>3/17/21</a:t>
            </a:fld>
            <a:endParaRPr lang="en-US"/>
          </a:p>
        </p:txBody>
      </p:sp>
      <p:sp>
        <p:nvSpPr>
          <p:cNvPr id="6" name="Footer Placeholder 4">
            <a:extLst>
              <a:ext uri="{FF2B5EF4-FFF2-40B4-BE49-F238E27FC236}">
                <a16:creationId xmlns:a16="http://schemas.microsoft.com/office/drawing/2014/main" id="{ED9FDB78-C9D9-4760-8265-1511443DF190}"/>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E6240372-0BCF-4B08-A321-AA162D3F656C}"/>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E867B7FD-D951-4D33-93CE-49DE56FE269A}" type="slidenum">
              <a:rPr lang="en-US" smtClean="0"/>
              <a:pPr>
                <a:defRPr/>
              </a:pPr>
              <a:t>‹#›</a:t>
            </a:fld>
            <a:endParaRPr lang="en-US"/>
          </a:p>
        </p:txBody>
      </p:sp>
    </p:spTree>
    <p:extLst>
      <p:ext uri="{BB962C8B-B14F-4D97-AF65-F5344CB8AC3E}">
        <p14:creationId xmlns:p14="http://schemas.microsoft.com/office/powerpoint/2010/main" val="620223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F9DE57D-C2F4-4FE0-B4EB-EE880A4372E1}"/>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5D00AA64-8024-406E-8F7F-61C410ADA5CC}" type="datetimeFigureOut">
              <a:rPr lang="en-US" smtClean="0"/>
              <a:pPr>
                <a:defRPr/>
              </a:pPr>
              <a:t>3/17/21</a:t>
            </a:fld>
            <a:endParaRPr lang="en-US"/>
          </a:p>
        </p:txBody>
      </p:sp>
      <p:sp>
        <p:nvSpPr>
          <p:cNvPr id="5" name="Footer Placeholder 4">
            <a:extLst>
              <a:ext uri="{FF2B5EF4-FFF2-40B4-BE49-F238E27FC236}">
                <a16:creationId xmlns:a16="http://schemas.microsoft.com/office/drawing/2014/main" id="{0B232D57-0F66-44F0-8840-9473ADEF41CC}"/>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EE7006B4-A38C-4A4F-8EA3-E5F7490E1892}"/>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FC186E6-F826-4A18-97DA-F9A2F193E2A1}" type="slidenum">
              <a:rPr lang="en-US" smtClean="0"/>
              <a:pPr>
                <a:defRPr/>
              </a:pPr>
              <a:t>‹#›</a:t>
            </a:fld>
            <a:endParaRPr lang="en-US"/>
          </a:p>
        </p:txBody>
      </p:sp>
    </p:spTree>
    <p:extLst>
      <p:ext uri="{BB962C8B-B14F-4D97-AF65-F5344CB8AC3E}">
        <p14:creationId xmlns:p14="http://schemas.microsoft.com/office/powerpoint/2010/main" val="14277791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DC246D3-3967-414B-8883-FD1262CCBBF8}"/>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8C59BBF9-74D1-4EA9-8847-0C90DD0D1EB4}" type="datetimeFigureOut">
              <a:rPr lang="en-US" smtClean="0"/>
              <a:pPr>
                <a:defRPr/>
              </a:pPr>
              <a:t>3/17/21</a:t>
            </a:fld>
            <a:endParaRPr lang="en-US"/>
          </a:p>
        </p:txBody>
      </p:sp>
      <p:sp>
        <p:nvSpPr>
          <p:cNvPr id="5" name="Footer Placeholder 4">
            <a:extLst>
              <a:ext uri="{FF2B5EF4-FFF2-40B4-BE49-F238E27FC236}">
                <a16:creationId xmlns:a16="http://schemas.microsoft.com/office/drawing/2014/main" id="{3AB0F4E5-2B68-4126-910C-EB6204E6D03C}"/>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24D7EFED-4161-4946-BFA1-F97970F9D1BD}"/>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C0E4B7E-050E-4CEC-8A24-7412036FB675}" type="slidenum">
              <a:rPr lang="en-US" smtClean="0"/>
              <a:pPr>
                <a:defRPr/>
              </a:pPr>
              <a:t>‹#›</a:t>
            </a:fld>
            <a:endParaRPr lang="en-US"/>
          </a:p>
        </p:txBody>
      </p:sp>
    </p:spTree>
    <p:extLst>
      <p:ext uri="{BB962C8B-B14F-4D97-AF65-F5344CB8AC3E}">
        <p14:creationId xmlns:p14="http://schemas.microsoft.com/office/powerpoint/2010/main" val="42553792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6" descr="Graphical user interface, text&#10;&#10;Description automatically generated">
            <a:extLst>
              <a:ext uri="{FF2B5EF4-FFF2-40B4-BE49-F238E27FC236}">
                <a16:creationId xmlns:a16="http://schemas.microsoft.com/office/drawing/2014/main" id="{A085BA85-76D9-4F8F-AB3D-190542F9D46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8200" y="207808"/>
            <a:ext cx="10515600" cy="1325563"/>
          </a:xfrm>
        </p:spPr>
        <p:txBody>
          <a:bodyPr anchor="b"/>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p>
        </p:txBody>
      </p:sp>
      <p:sp>
        <p:nvSpPr>
          <p:cNvPr id="7"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5" name="Date Placeholder 2">
            <a:extLst>
              <a:ext uri="{FF2B5EF4-FFF2-40B4-BE49-F238E27FC236}">
                <a16:creationId xmlns:a16="http://schemas.microsoft.com/office/drawing/2014/main" id="{C8FE5922-5D43-4A6C-94CC-012AD668C0D7}"/>
              </a:ext>
            </a:extLst>
          </p:cNvPr>
          <p:cNvSpPr>
            <a:spLocks noGrp="1"/>
          </p:cNvSpPr>
          <p:nvPr>
            <p:ph type="dt" sz="half" idx="14"/>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7F3D7FF6-97A2-432E-8101-99E11A739477}" type="datetimeFigureOut">
              <a:rPr lang="en-US" smtClean="0"/>
              <a:pPr>
                <a:defRPr/>
              </a:pPr>
              <a:t>3/17/21</a:t>
            </a:fld>
            <a:endParaRPr lang="en-US"/>
          </a:p>
        </p:txBody>
      </p:sp>
      <p:sp>
        <p:nvSpPr>
          <p:cNvPr id="6" name="Footer Placeholder 3">
            <a:extLst>
              <a:ext uri="{FF2B5EF4-FFF2-40B4-BE49-F238E27FC236}">
                <a16:creationId xmlns:a16="http://schemas.microsoft.com/office/drawing/2014/main" id="{01DFEEBA-6989-4FE9-893E-E395EA960E9F}"/>
              </a:ext>
            </a:extLst>
          </p:cNvPr>
          <p:cNvSpPr>
            <a:spLocks noGrp="1"/>
          </p:cNvSpPr>
          <p:nvPr>
            <p:ph type="ftr" sz="quarter" idx="15"/>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8" name="Slide Number Placeholder 4">
            <a:extLst>
              <a:ext uri="{FF2B5EF4-FFF2-40B4-BE49-F238E27FC236}">
                <a16:creationId xmlns:a16="http://schemas.microsoft.com/office/drawing/2014/main" id="{7861D7FD-E048-464A-B972-C827ED68B077}"/>
              </a:ext>
            </a:extLst>
          </p:cNvPr>
          <p:cNvSpPr>
            <a:spLocks noGrp="1"/>
          </p:cNvSpPr>
          <p:nvPr>
            <p:ph type="sldNum" sz="quarter" idx="16"/>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B140C725-9315-4FAE-8470-E7079EE5FB65}" type="slidenum">
              <a:rPr lang="en-US" smtClean="0"/>
              <a:pPr>
                <a:defRPr/>
              </a:pPr>
              <a:t>‹#›</a:t>
            </a:fld>
            <a:endParaRPr lang="en-US"/>
          </a:p>
        </p:txBody>
      </p:sp>
    </p:spTree>
    <p:extLst>
      <p:ext uri="{BB962C8B-B14F-4D97-AF65-F5344CB8AC3E}">
        <p14:creationId xmlns:p14="http://schemas.microsoft.com/office/powerpoint/2010/main" val="1159850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6" descr="Graphical user interface, text&#10;&#10;Description automatically generated">
            <a:extLst>
              <a:ext uri="{FF2B5EF4-FFF2-40B4-BE49-F238E27FC236}">
                <a16:creationId xmlns:a16="http://schemas.microsoft.com/office/drawing/2014/main" id="{70D64FD4-1D78-4109-83DC-BA149D9792C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77813"/>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0">
            <a:extLst>
              <a:ext uri="{FF2B5EF4-FFF2-40B4-BE49-F238E27FC236}">
                <a16:creationId xmlns:a16="http://schemas.microsoft.com/office/drawing/2014/main" id="{17BA69C4-8390-47FA-8ADB-B5627EC94F59}"/>
              </a:ext>
            </a:extLst>
          </p:cNvPr>
          <p:cNvSpPr txBox="1">
            <a:spLocks/>
          </p:cNvSpPr>
          <p:nvPr userDrawn="1"/>
        </p:nvSpPr>
        <p:spPr>
          <a:xfrm>
            <a:off x="887413" y="11113"/>
            <a:ext cx="7651750" cy="1370012"/>
          </a:xfrm>
          <a:prstGeom prst="rect">
            <a:avLst/>
          </a:prstGeom>
        </p:spPr>
        <p:txBody>
          <a:bodyPr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endParaRPr lang="en-GB" sz="4400" b="0" i="0">
              <a:latin typeface="Open Sans" panose="020B0606030504020204" pitchFamily="34" charset="0"/>
              <a:ea typeface="Open Sans" panose="020B0606030504020204" pitchFamily="34" charset="0"/>
              <a:cs typeface="Open Sans" panose="020B0606030504020204" pitchFamily="34" charset="0"/>
              <a:sym typeface="Bodoni SvtyTwo ITC TT-Book"/>
            </a:endParaRPr>
          </a:p>
        </p:txBody>
      </p:sp>
      <p:sp>
        <p:nvSpPr>
          <p:cNvPr id="6" name="Title 10">
            <a:extLst>
              <a:ext uri="{FF2B5EF4-FFF2-40B4-BE49-F238E27FC236}">
                <a16:creationId xmlns:a16="http://schemas.microsoft.com/office/drawing/2014/main" id="{ECEB3564-BDCC-4D21-A3D5-AB121EF9EB4C}"/>
              </a:ext>
            </a:extLst>
          </p:cNvPr>
          <p:cNvSpPr txBox="1">
            <a:spLocks/>
          </p:cNvSpPr>
          <p:nvPr userDrawn="1"/>
        </p:nvSpPr>
        <p:spPr>
          <a:xfrm>
            <a:off x="835025" y="46038"/>
            <a:ext cx="7651750" cy="1362075"/>
          </a:xfrm>
          <a:prstGeom prst="rect">
            <a:avLst/>
          </a:prstGeom>
        </p:spPr>
        <p:txBody>
          <a:bodyPr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sz="4400" b="0" i="0">
              <a:latin typeface="Open Sans" panose="020B0606030504020204" pitchFamily="34" charset="0"/>
            </a:endParaRPr>
          </a:p>
        </p:txBody>
      </p:sp>
      <p:sp>
        <p:nvSpPr>
          <p:cNvPr id="3" name="Content Placeholder 2"/>
          <p:cNvSpPr>
            <a:spLocks noGrp="1"/>
          </p:cNvSpPr>
          <p:nvPr>
            <p:ph idx="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7" name="Date Placeholder 3">
            <a:extLst>
              <a:ext uri="{FF2B5EF4-FFF2-40B4-BE49-F238E27FC236}">
                <a16:creationId xmlns:a16="http://schemas.microsoft.com/office/drawing/2014/main" id="{3678939F-52D2-4F78-B57F-3EF89ED63B26}"/>
              </a:ext>
            </a:extLst>
          </p:cNvPr>
          <p:cNvSpPr>
            <a:spLocks noGrp="1"/>
          </p:cNvSpPr>
          <p:nvPr>
            <p:ph type="dt" sz="half" idx="14"/>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7B88A716-CD3D-4843-93F1-1F683A7905A2}" type="datetimeFigureOut">
              <a:rPr lang="en-US" smtClean="0"/>
              <a:pPr>
                <a:defRPr/>
              </a:pPr>
              <a:t>3/17/21</a:t>
            </a:fld>
            <a:endParaRPr lang="en-US"/>
          </a:p>
        </p:txBody>
      </p:sp>
      <p:sp>
        <p:nvSpPr>
          <p:cNvPr id="8" name="Footer Placeholder 4">
            <a:extLst>
              <a:ext uri="{FF2B5EF4-FFF2-40B4-BE49-F238E27FC236}">
                <a16:creationId xmlns:a16="http://schemas.microsoft.com/office/drawing/2014/main" id="{2DCD0341-EFF5-4CA0-853D-F38B277A2FF2}"/>
              </a:ext>
            </a:extLst>
          </p:cNvPr>
          <p:cNvSpPr>
            <a:spLocks noGrp="1"/>
          </p:cNvSpPr>
          <p:nvPr>
            <p:ph type="ftr" sz="quarter" idx="15"/>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9" name="Slide Number Placeholder 5">
            <a:extLst>
              <a:ext uri="{FF2B5EF4-FFF2-40B4-BE49-F238E27FC236}">
                <a16:creationId xmlns:a16="http://schemas.microsoft.com/office/drawing/2014/main" id="{D3A89DD1-BA30-42DF-98B7-78BE56424FF9}"/>
              </a:ext>
            </a:extLst>
          </p:cNvPr>
          <p:cNvSpPr>
            <a:spLocks noGrp="1"/>
          </p:cNvSpPr>
          <p:nvPr>
            <p:ph type="sldNum" sz="quarter" idx="16"/>
          </p:nvPr>
        </p:nvSpPr>
        <p:spPr>
          <a:xfrm>
            <a:off x="11785600" y="6497638"/>
            <a:ext cx="406400" cy="365125"/>
          </a:xfrm>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47E19023-B420-4766-B188-5B81DB68248C}" type="slidenum">
              <a:rPr lang="en-US" smtClean="0"/>
              <a:pPr>
                <a:defRPr/>
              </a:pPr>
              <a:t>‹#›</a:t>
            </a:fld>
            <a:endParaRPr lang="en-US"/>
          </a:p>
        </p:txBody>
      </p:sp>
    </p:spTree>
    <p:extLst>
      <p:ext uri="{BB962C8B-B14F-4D97-AF65-F5344CB8AC3E}">
        <p14:creationId xmlns:p14="http://schemas.microsoft.com/office/powerpoint/2010/main" val="1540190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F436EDEC-FA4D-4039-8ECB-45C80322781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13">
            <a:extLst>
              <a:ext uri="{FF2B5EF4-FFF2-40B4-BE49-F238E27FC236}">
                <a16:creationId xmlns:a16="http://schemas.microsoft.com/office/drawing/2014/main" id="{424D2FF1-A204-4697-9DCC-2C1B1F916009}"/>
              </a:ext>
            </a:extLst>
          </p:cNvPr>
          <p:cNvSpPr txBox="1">
            <a:spLocks/>
          </p:cNvSpPr>
          <p:nvPr userDrawn="1"/>
        </p:nvSpPr>
        <p:spPr>
          <a:xfrm>
            <a:off x="865188" y="1425575"/>
            <a:ext cx="5992812" cy="3489325"/>
          </a:xfrm>
          <a:prstGeom prst="rect">
            <a:avLst/>
          </a:prstGeom>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000"/>
              </a:spcBef>
              <a:defRPr/>
            </a:pPr>
            <a:endParaRPr lang="en-US" sz="2000" b="0" i="0">
              <a:solidFill>
                <a:schemeClr val="accent5">
                  <a:lumMod val="60000"/>
                  <a:lumOff val="40000"/>
                </a:schemeClr>
              </a:solidFill>
              <a:latin typeface="Open Sans" panose="020B0606030504020204" pitchFamily="34" charset="0"/>
              <a:cs typeface="Open Sans" panose="020B0606030504020204" pitchFamily="34" charset="0"/>
            </a:endParaRPr>
          </a:p>
        </p:txBody>
      </p:sp>
      <p:sp>
        <p:nvSpPr>
          <p:cNvPr id="7" name="Title 1">
            <a:extLst>
              <a:ext uri="{FF2B5EF4-FFF2-40B4-BE49-F238E27FC236}">
                <a16:creationId xmlns:a16="http://schemas.microsoft.com/office/drawing/2014/main" id="{39BA4316-C9D7-422B-A2C3-0FE01131358F}"/>
              </a:ext>
            </a:extLst>
          </p:cNvPr>
          <p:cNvSpPr txBox="1">
            <a:spLocks/>
          </p:cNvSpPr>
          <p:nvPr userDrawn="1"/>
        </p:nvSpPr>
        <p:spPr bwMode="auto">
          <a:xfrm>
            <a:off x="987425" y="198438"/>
            <a:ext cx="10515600" cy="1325562"/>
          </a:xfrm>
          <a:prstGeom prst="rect">
            <a:avLst/>
          </a:prstGeom>
          <a:noFill/>
          <a:ln>
            <a:noFill/>
          </a:ln>
        </p:spPr>
        <p:txBody>
          <a:bodyPr anchor="b"/>
          <a:lstStyle>
            <a:lvl1pPr algn="l" rtl="0" fontAlgn="base">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defRPr/>
            </a:pPr>
            <a:r>
              <a:rPr lang="en-GB" b="0" i="0">
                <a:latin typeface="Open Sans" panose="020B0606030504020204" pitchFamily="34" charset="0"/>
                <a:ea typeface="Open Sans" panose="020B0606030504020204" pitchFamily="34" charset="0"/>
                <a:cs typeface="Open Sans" panose="020B0606030504020204" pitchFamily="34" charset="0"/>
              </a:rPr>
              <a:t>Click to edit Master title style</a:t>
            </a:r>
            <a:endParaRPr lang="en-US" b="0" i="0">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p:cNvSpPr>
            <a:spLocks noGrp="1"/>
          </p:cNvSpPr>
          <p:nvPr>
            <p:ph type="title"/>
          </p:nvPr>
        </p:nvSpPr>
        <p:spPr>
          <a:xfrm>
            <a:off x="831850" y="1709738"/>
            <a:ext cx="10515600" cy="2852737"/>
          </a:xfrm>
        </p:spPr>
        <p:txBody>
          <a:bodyPr anchor="b"/>
          <a:lstStyle>
            <a:lvl1pPr>
              <a:defRPr sz="60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11"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8" name="Date Placeholder 3">
            <a:extLst>
              <a:ext uri="{FF2B5EF4-FFF2-40B4-BE49-F238E27FC236}">
                <a16:creationId xmlns:a16="http://schemas.microsoft.com/office/drawing/2014/main" id="{4C14ECF0-A38C-477B-BAE5-685BE418D59F}"/>
              </a:ext>
            </a:extLst>
          </p:cNvPr>
          <p:cNvSpPr>
            <a:spLocks noGrp="1"/>
          </p:cNvSpPr>
          <p:nvPr>
            <p:ph type="dt" sz="half" idx="14"/>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A32E54A4-AC34-480D-8CF5-5A8173F9FFA0}" type="datetimeFigureOut">
              <a:rPr lang="en-US" smtClean="0"/>
              <a:pPr>
                <a:defRPr/>
              </a:pPr>
              <a:t>3/17/21</a:t>
            </a:fld>
            <a:endParaRPr lang="en-US"/>
          </a:p>
        </p:txBody>
      </p:sp>
      <p:sp>
        <p:nvSpPr>
          <p:cNvPr id="9" name="Footer Placeholder 4">
            <a:extLst>
              <a:ext uri="{FF2B5EF4-FFF2-40B4-BE49-F238E27FC236}">
                <a16:creationId xmlns:a16="http://schemas.microsoft.com/office/drawing/2014/main" id="{E7DC3E5F-6CCA-41DC-912F-94BF8BDF9993}"/>
              </a:ext>
            </a:extLst>
          </p:cNvPr>
          <p:cNvSpPr>
            <a:spLocks noGrp="1"/>
          </p:cNvSpPr>
          <p:nvPr>
            <p:ph type="ftr" sz="quarter" idx="15"/>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10" name="Slide Number Placeholder 5">
            <a:extLst>
              <a:ext uri="{FF2B5EF4-FFF2-40B4-BE49-F238E27FC236}">
                <a16:creationId xmlns:a16="http://schemas.microsoft.com/office/drawing/2014/main" id="{1F83199D-ADA0-4E41-9788-3D43A074FAA8}"/>
              </a:ext>
            </a:extLst>
          </p:cNvPr>
          <p:cNvSpPr>
            <a:spLocks noGrp="1"/>
          </p:cNvSpPr>
          <p:nvPr>
            <p:ph type="sldNum" sz="quarter" idx="16"/>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61732825-D4E8-42F0-80DC-E3500B69BD1F}" type="slidenum">
              <a:rPr lang="en-US" smtClean="0"/>
              <a:pPr>
                <a:defRPr/>
              </a:pPr>
              <a:t>‹#›</a:t>
            </a:fld>
            <a:endParaRPr lang="en-US"/>
          </a:p>
        </p:txBody>
      </p:sp>
    </p:spTree>
    <p:extLst>
      <p:ext uri="{BB962C8B-B14F-4D97-AF65-F5344CB8AC3E}">
        <p14:creationId xmlns:p14="http://schemas.microsoft.com/office/powerpoint/2010/main" val="33696074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72200" y="1825625"/>
            <a:ext cx="5181600" cy="435133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a:extLst>
              <a:ext uri="{FF2B5EF4-FFF2-40B4-BE49-F238E27FC236}">
                <a16:creationId xmlns:a16="http://schemas.microsoft.com/office/drawing/2014/main" id="{1C22640E-2865-4F92-9827-041D353F92E1}"/>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9CC1C8A-829F-486A-9222-1930C2A4A234}" type="datetimeFigureOut">
              <a:rPr lang="en-US" smtClean="0"/>
              <a:pPr>
                <a:defRPr/>
              </a:pPr>
              <a:t>3/17/21</a:t>
            </a:fld>
            <a:endParaRPr lang="en-US"/>
          </a:p>
        </p:txBody>
      </p:sp>
      <p:sp>
        <p:nvSpPr>
          <p:cNvPr id="6" name="Footer Placeholder 4">
            <a:extLst>
              <a:ext uri="{FF2B5EF4-FFF2-40B4-BE49-F238E27FC236}">
                <a16:creationId xmlns:a16="http://schemas.microsoft.com/office/drawing/2014/main" id="{94C1EBCF-9A51-41F4-8796-CFAF8F42581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912C38BB-12DE-4395-904C-F62AEC24DEA5}"/>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51A0B8CC-343E-42DA-8E2A-FCFD82EDF053}" type="slidenum">
              <a:rPr lang="en-US" smtClean="0"/>
              <a:pPr>
                <a:defRPr/>
              </a:pPr>
              <a:t>‹#›</a:t>
            </a:fld>
            <a:endParaRPr lang="en-US"/>
          </a:p>
        </p:txBody>
      </p:sp>
    </p:spTree>
    <p:extLst>
      <p:ext uri="{BB962C8B-B14F-4D97-AF65-F5344CB8AC3E}">
        <p14:creationId xmlns:p14="http://schemas.microsoft.com/office/powerpoint/2010/main" val="3987863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a:extLst>
              <a:ext uri="{FF2B5EF4-FFF2-40B4-BE49-F238E27FC236}">
                <a16:creationId xmlns:a16="http://schemas.microsoft.com/office/drawing/2014/main" id="{931492D6-25FF-457E-8378-15157A3600EF}"/>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055D33A7-DC55-468F-BB04-51BAA9E80EEE}" type="datetimeFigureOut">
              <a:rPr lang="en-US" smtClean="0"/>
              <a:pPr>
                <a:defRPr/>
              </a:pPr>
              <a:t>3/17/21</a:t>
            </a:fld>
            <a:endParaRPr lang="en-US"/>
          </a:p>
        </p:txBody>
      </p:sp>
      <p:sp>
        <p:nvSpPr>
          <p:cNvPr id="8" name="Footer Placeholder 4">
            <a:extLst>
              <a:ext uri="{FF2B5EF4-FFF2-40B4-BE49-F238E27FC236}">
                <a16:creationId xmlns:a16="http://schemas.microsoft.com/office/drawing/2014/main" id="{C8140141-7523-43A7-AE3F-52151BB3487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9" name="Slide Number Placeholder 5">
            <a:extLst>
              <a:ext uri="{FF2B5EF4-FFF2-40B4-BE49-F238E27FC236}">
                <a16:creationId xmlns:a16="http://schemas.microsoft.com/office/drawing/2014/main" id="{4A599E9C-3C5F-45CB-9E56-9A3543F0C019}"/>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0CD65B42-BBDD-4606-B48F-BADA23212FF8}" type="slidenum">
              <a:rPr lang="en-US" smtClean="0"/>
              <a:pPr>
                <a:defRPr/>
              </a:pPr>
              <a:t>‹#›</a:t>
            </a:fld>
            <a:endParaRPr lang="en-US"/>
          </a:p>
        </p:txBody>
      </p:sp>
    </p:spTree>
    <p:extLst>
      <p:ext uri="{BB962C8B-B14F-4D97-AF65-F5344CB8AC3E}">
        <p14:creationId xmlns:p14="http://schemas.microsoft.com/office/powerpoint/2010/main" val="1580485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Date Placeholder 3">
            <a:extLst>
              <a:ext uri="{FF2B5EF4-FFF2-40B4-BE49-F238E27FC236}">
                <a16:creationId xmlns:a16="http://schemas.microsoft.com/office/drawing/2014/main" id="{192F1AF2-A908-46AD-9103-86F3C9717C4A}"/>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600B5346-6676-4D1F-8813-5334D50A5F8F}" type="datetimeFigureOut">
              <a:rPr lang="en-US" smtClean="0"/>
              <a:pPr>
                <a:defRPr/>
              </a:pPr>
              <a:t>3/17/21</a:t>
            </a:fld>
            <a:endParaRPr lang="en-US"/>
          </a:p>
        </p:txBody>
      </p:sp>
      <p:sp>
        <p:nvSpPr>
          <p:cNvPr id="4" name="Footer Placeholder 4">
            <a:extLst>
              <a:ext uri="{FF2B5EF4-FFF2-40B4-BE49-F238E27FC236}">
                <a16:creationId xmlns:a16="http://schemas.microsoft.com/office/drawing/2014/main" id="{8FED3185-F94B-44D5-8B29-FFCBD27D9F6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5" name="Slide Number Placeholder 5">
            <a:extLst>
              <a:ext uri="{FF2B5EF4-FFF2-40B4-BE49-F238E27FC236}">
                <a16:creationId xmlns:a16="http://schemas.microsoft.com/office/drawing/2014/main" id="{102BD98D-0499-412B-B0A4-5D4B0C5AE658}"/>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E1F6B351-3C93-44C3-8C57-39E9F399D429}" type="slidenum">
              <a:rPr lang="en-US" smtClean="0"/>
              <a:pPr>
                <a:defRPr/>
              </a:pPr>
              <a:t>‹#›</a:t>
            </a:fld>
            <a:endParaRPr lang="en-US"/>
          </a:p>
        </p:txBody>
      </p:sp>
    </p:spTree>
    <p:extLst>
      <p:ext uri="{BB962C8B-B14F-4D97-AF65-F5344CB8AC3E}">
        <p14:creationId xmlns:p14="http://schemas.microsoft.com/office/powerpoint/2010/main" val="173935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4667050-48AC-4A70-B850-5222D557A70E}"/>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DD1FCBAA-8979-4529-BD81-75B0E5C28C34}" type="datetimeFigureOut">
              <a:rPr lang="en-US" smtClean="0"/>
              <a:pPr>
                <a:defRPr/>
              </a:pPr>
              <a:t>3/17/21</a:t>
            </a:fld>
            <a:endParaRPr lang="en-US"/>
          </a:p>
        </p:txBody>
      </p:sp>
      <p:sp>
        <p:nvSpPr>
          <p:cNvPr id="3" name="Footer Placeholder 4">
            <a:extLst>
              <a:ext uri="{FF2B5EF4-FFF2-40B4-BE49-F238E27FC236}">
                <a16:creationId xmlns:a16="http://schemas.microsoft.com/office/drawing/2014/main" id="{C5C75C89-FF9A-4B9D-AE08-4C201C58CE55}"/>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4" name="Slide Number Placeholder 5">
            <a:extLst>
              <a:ext uri="{FF2B5EF4-FFF2-40B4-BE49-F238E27FC236}">
                <a16:creationId xmlns:a16="http://schemas.microsoft.com/office/drawing/2014/main" id="{624EEAFD-A5B7-401A-B45A-FEAA4305A4CF}"/>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378235DA-E438-4A8C-8420-EFC0B04DF2A4}" type="slidenum">
              <a:rPr lang="en-US" smtClean="0"/>
              <a:pPr>
                <a:defRPr/>
              </a:pPr>
              <a:t>‹#›</a:t>
            </a:fld>
            <a:endParaRPr lang="en-US"/>
          </a:p>
        </p:txBody>
      </p:sp>
    </p:spTree>
    <p:extLst>
      <p:ext uri="{BB962C8B-B14F-4D97-AF65-F5344CB8AC3E}">
        <p14:creationId xmlns:p14="http://schemas.microsoft.com/office/powerpoint/2010/main" val="1650665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b="0" i="0">
                <a:latin typeface="Open Sans" panose="020B0606030504020204" pitchFamily="34" charset="0"/>
                <a:ea typeface="Open Sans" panose="020B0606030504020204" pitchFamily="34" charset="0"/>
                <a:cs typeface="Open Sans" panose="020B0606030504020204" pitchFamily="34" charset="0"/>
              </a:defRPr>
            </a:lvl1pPr>
            <a:lvl2pPr>
              <a:defRPr sz="2800" b="0" i="0">
                <a:latin typeface="Open Sans" panose="020B0606030504020204" pitchFamily="34" charset="0"/>
                <a:ea typeface="Open Sans" panose="020B0606030504020204" pitchFamily="34" charset="0"/>
                <a:cs typeface="Open Sans" panose="020B0606030504020204" pitchFamily="34" charset="0"/>
              </a:defRPr>
            </a:lvl2pPr>
            <a:lvl3pPr>
              <a:defRPr sz="2400" b="0" i="0">
                <a:latin typeface="Open Sans" panose="020B0606030504020204" pitchFamily="34" charset="0"/>
                <a:ea typeface="Open Sans" panose="020B0606030504020204" pitchFamily="34" charset="0"/>
                <a:cs typeface="Open Sans" panose="020B0606030504020204" pitchFamily="34" charset="0"/>
              </a:defRPr>
            </a:lvl3pPr>
            <a:lvl4pPr>
              <a:defRPr sz="2000" b="0" i="0">
                <a:latin typeface="Open Sans" panose="020B0606030504020204" pitchFamily="34" charset="0"/>
                <a:ea typeface="Open Sans" panose="020B0606030504020204" pitchFamily="34" charset="0"/>
                <a:cs typeface="Open Sans" panose="020B0606030504020204" pitchFamily="34" charset="0"/>
              </a:defRPr>
            </a:lvl4pPr>
            <a:lvl5pPr>
              <a:defRPr sz="2000" b="0" i="0">
                <a:latin typeface="Open Sans" panose="020B0606030504020204" pitchFamily="34" charset="0"/>
                <a:ea typeface="Open Sans" panose="020B0606030504020204" pitchFamily="34" charset="0"/>
                <a:cs typeface="Open Sans" panose="020B0606030504020204"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3">
            <a:extLst>
              <a:ext uri="{FF2B5EF4-FFF2-40B4-BE49-F238E27FC236}">
                <a16:creationId xmlns:a16="http://schemas.microsoft.com/office/drawing/2014/main" id="{760AC549-91F9-438A-B42B-59D29E28EFBB}"/>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A07D6DFC-3332-4E84-87C0-5ACB4C3D343B}" type="datetimeFigureOut">
              <a:rPr lang="en-US" smtClean="0"/>
              <a:pPr>
                <a:defRPr/>
              </a:pPr>
              <a:t>3/17/21</a:t>
            </a:fld>
            <a:endParaRPr lang="en-US"/>
          </a:p>
        </p:txBody>
      </p:sp>
      <p:sp>
        <p:nvSpPr>
          <p:cNvPr id="6" name="Footer Placeholder 4">
            <a:extLst>
              <a:ext uri="{FF2B5EF4-FFF2-40B4-BE49-F238E27FC236}">
                <a16:creationId xmlns:a16="http://schemas.microsoft.com/office/drawing/2014/main" id="{33B50DDA-537B-40DC-B841-67BBA9039AB0}"/>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6BD44D9D-C746-42F3-A0DA-D0A6A8F94BAD}"/>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15FAC9FB-9D01-4809-9F2F-D597455790DA}" type="slidenum">
              <a:rPr lang="en-US" smtClean="0"/>
              <a:pPr>
                <a:defRPr/>
              </a:pPr>
              <a:t>‹#›</a:t>
            </a:fld>
            <a:endParaRPr lang="en-US"/>
          </a:p>
        </p:txBody>
      </p:sp>
    </p:spTree>
    <p:extLst>
      <p:ext uri="{BB962C8B-B14F-4D97-AF65-F5344CB8AC3E}">
        <p14:creationId xmlns:p14="http://schemas.microsoft.com/office/powerpoint/2010/main" val="1920265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C8C94567-59D4-4694-AB5F-3229F9457C73}"/>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1027" name="Text Placeholder 2">
            <a:extLst>
              <a:ext uri="{FF2B5EF4-FFF2-40B4-BE49-F238E27FC236}">
                <a16:creationId xmlns:a16="http://schemas.microsoft.com/office/drawing/2014/main" id="{F09D7B7D-F0D7-41A8-A9F0-72EFA297E0C7}"/>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a:extLst>
              <a:ext uri="{FF2B5EF4-FFF2-40B4-BE49-F238E27FC236}">
                <a16:creationId xmlns:a16="http://schemas.microsoft.com/office/drawing/2014/main" id="{A6075641-A295-425F-9338-083BBF928B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i="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679D03E9-CE3B-4B74-9AEA-2F369F2C9F5D}" type="datetimeFigureOut">
              <a:rPr lang="en-US" smtClean="0"/>
              <a:pPr>
                <a:defRPr/>
              </a:pPr>
              <a:t>3/17/21</a:t>
            </a:fld>
            <a:endParaRPr lang="en-US"/>
          </a:p>
        </p:txBody>
      </p:sp>
      <p:sp>
        <p:nvSpPr>
          <p:cNvPr id="5" name="Footer Placeholder 4">
            <a:extLst>
              <a:ext uri="{FF2B5EF4-FFF2-40B4-BE49-F238E27FC236}">
                <a16:creationId xmlns:a16="http://schemas.microsoft.com/office/drawing/2014/main" id="{B2D50D35-38CE-476B-AA52-04E6142FA3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i="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59F9AEF8-C86C-48A9-BB98-BF93D8461A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7FD11071-2EB5-4B59-8F65-42CD67EFA9DC}"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txStyles>
    <p:title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10.xml"/><Relationship Id="rId9"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4.png"/><Relationship Id="rId5" Type="http://schemas.openxmlformats.org/officeDocument/2006/relationships/image" Target="../media/image19.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4.png"/><Relationship Id="rId5" Type="http://schemas.openxmlformats.org/officeDocument/2006/relationships/image" Target="../media/image20.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4.png"/><Relationship Id="rId5" Type="http://schemas.openxmlformats.org/officeDocument/2006/relationships/image" Target="../media/image2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4.png"/><Relationship Id="rId5" Type="http://schemas.openxmlformats.org/officeDocument/2006/relationships/image" Target="../media/image2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4.png"/><Relationship Id="rId5" Type="http://schemas.openxmlformats.org/officeDocument/2006/relationships/image" Target="../media/image2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4.png"/><Relationship Id="rId5" Type="http://schemas.openxmlformats.org/officeDocument/2006/relationships/image" Target="../media/image24.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4.png"/><Relationship Id="rId5" Type="http://schemas.openxmlformats.org/officeDocument/2006/relationships/image" Target="../media/image25.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4.png"/><Relationship Id="rId5" Type="http://schemas.openxmlformats.org/officeDocument/2006/relationships/image" Target="../media/image26.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4.png"/><Relationship Id="rId5" Type="http://schemas.openxmlformats.org/officeDocument/2006/relationships/image" Target="../media/image29.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4.png"/><Relationship Id="rId5" Type="http://schemas.openxmlformats.org/officeDocument/2006/relationships/image" Target="../media/image30.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4.png"/><Relationship Id="rId5" Type="http://schemas.openxmlformats.org/officeDocument/2006/relationships/image" Target="../media/image31.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hyperlink" Target="http://www.google.com/" TargetMode="External"/><Relationship Id="rId2" Type="http://schemas.openxmlformats.org/officeDocument/2006/relationships/image" Target="../media/image32.png"/><Relationship Id="rId1" Type="http://schemas.openxmlformats.org/officeDocument/2006/relationships/slideLayout" Target="../slideLayouts/slideLayout8.xml"/><Relationship Id="rId4" Type="http://schemas.openxmlformats.org/officeDocument/2006/relationships/hyperlink" Target="https://www.open.edu/openlearncreate/mod/quiz/view.php?id=173959"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60.png"/><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618963C7-C4EB-4513-9801-602E768061C2}"/>
              </a:ext>
            </a:extLst>
          </p:cNvPr>
          <p:cNvPicPr>
            <a:picLocks noChangeAspect="1"/>
          </p:cNvPicPr>
          <p:nvPr/>
        </p:nvPicPr>
        <p:blipFill>
          <a:blip r:embed="rId5"/>
          <a:stretch>
            <a:fillRect/>
          </a:stretch>
        </p:blipFill>
        <p:spPr>
          <a:xfrm>
            <a:off x="1186" y="2174"/>
            <a:ext cx="12193506" cy="6852602"/>
          </a:xfrm>
          <a:prstGeom prst="rect">
            <a:avLst/>
          </a:prstGeom>
        </p:spPr>
      </p:pic>
      <p:pic>
        <p:nvPicPr>
          <p:cNvPr id="5" name="Picture 4" descr="A picture containing background pattern&#10;&#10;Description automatically generated">
            <a:extLst>
              <a:ext uri="{FF2B5EF4-FFF2-40B4-BE49-F238E27FC236}">
                <a16:creationId xmlns:a16="http://schemas.microsoft.com/office/drawing/2014/main" id="{618963C7-C4EB-4513-9801-602E768061C2}"/>
              </a:ext>
            </a:extLst>
          </p:cNvPr>
          <p:cNvPicPr>
            <a:picLocks noChangeAspect="1"/>
          </p:cNvPicPr>
          <p:nvPr/>
        </p:nvPicPr>
        <p:blipFill>
          <a:blip r:embed="rId5"/>
          <a:stretch>
            <a:fillRect/>
          </a:stretch>
        </p:blipFill>
        <p:spPr>
          <a:xfrm>
            <a:off x="1186" y="2174"/>
            <a:ext cx="12193506" cy="6852602"/>
          </a:xfrm>
          <a:prstGeom prst="rect">
            <a:avLst/>
          </a:prstGeom>
        </p:spPr>
      </p:pic>
      <p:sp>
        <p:nvSpPr>
          <p:cNvPr id="15362" name="TextBox 10">
            <a:extLst>
              <a:ext uri="{FF2B5EF4-FFF2-40B4-BE49-F238E27FC236}">
                <a16:creationId xmlns:a16="http://schemas.microsoft.com/office/drawing/2014/main" id="{387F75CF-EFF7-48EE-9B58-68F46609EE5D}"/>
              </a:ext>
            </a:extLst>
          </p:cNvPr>
          <p:cNvSpPr txBox="1">
            <a:spLocks noChangeArrowheads="1"/>
          </p:cNvSpPr>
          <p:nvPr/>
        </p:nvSpPr>
        <p:spPr bwMode="auto">
          <a:xfrm>
            <a:off x="610325" y="4944849"/>
            <a:ext cx="7288289"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b">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ZA" altLang="en-US" sz="4400" b="1" dirty="0">
                <a:solidFill>
                  <a:schemeClr val="bg1"/>
                </a:solidFill>
                <a:latin typeface="Open Sans ExtraBold"/>
                <a:ea typeface="Open Sans ExtraBold"/>
                <a:cs typeface="Open Sans ExtraBold"/>
              </a:rPr>
              <a:t>LECTURE 7</a:t>
            </a:r>
            <a:r>
              <a:rPr lang="en-ZA" altLang="en-US" sz="4400" b="1" dirty="0">
                <a:latin typeface="Open Sans ExtraBold"/>
                <a:ea typeface="Open Sans ExtraBold"/>
                <a:cs typeface="Open Sans ExtraBold"/>
              </a:rPr>
              <a:t> </a:t>
            </a:r>
            <a:br>
              <a:rPr lang="en-ZA" altLang="en-US" sz="4400" b="1" dirty="0">
                <a:latin typeface="Open Sans ExtraBold"/>
                <a:ea typeface="Open Sans ExtraBold"/>
                <a:cs typeface="Open Sans ExtraBold"/>
              </a:rPr>
            </a:br>
            <a:r>
              <a:rPr lang="en-GB" altLang="en-US" sz="4400" b="1" dirty="0">
                <a:latin typeface="Open Sans ExtraBold"/>
                <a:ea typeface="Open Sans ExtraBold"/>
                <a:cs typeface="Open Sans ExtraBold"/>
              </a:rPr>
              <a:t>THE SECTORS</a:t>
            </a:r>
            <a:endParaRPr lang="en-US" altLang="en-US" sz="4400" b="1" dirty="0">
              <a:latin typeface="Open Sans ExtraBold"/>
              <a:ea typeface="Open Sans ExtraBold"/>
              <a:cs typeface="Open Sans ExtraBold"/>
            </a:endParaRPr>
          </a:p>
        </p:txBody>
      </p:sp>
      <p:sp>
        <p:nvSpPr>
          <p:cNvPr id="6" name="TextBox 1">
            <a:extLst>
              <a:ext uri="{FF2B5EF4-FFF2-40B4-BE49-F238E27FC236}">
                <a16:creationId xmlns:a16="http://schemas.microsoft.com/office/drawing/2014/main" id="{F3BCD3B0-3648-480F-82BD-C8D845EDB3C6}"/>
              </a:ext>
            </a:extLst>
          </p:cNvPr>
          <p:cNvSpPr txBox="1"/>
          <p:nvPr/>
        </p:nvSpPr>
        <p:spPr>
          <a:xfrm>
            <a:off x="8856491" y="6300251"/>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a:r>
              <a:rPr lang="en-US" sz="1400" b="1">
                <a:solidFill>
                  <a:schemeClr val="bg1"/>
                </a:solidFill>
                <a:latin typeface="Open Sans"/>
                <a:ea typeface="+mn-lt"/>
                <a:cs typeface="+mn-lt"/>
              </a:rPr>
              <a:t>Version 1.0</a:t>
            </a:r>
            <a:endParaRPr lang="en-US" sz="1050">
              <a:solidFill>
                <a:schemeClr val="bg1"/>
              </a:solidFill>
              <a:latin typeface="Open Sans"/>
              <a:ea typeface="+mn-lt"/>
              <a:cs typeface="+mn-lt"/>
            </a:endParaRPr>
          </a:p>
        </p:txBody>
      </p:sp>
      <p:sp>
        <p:nvSpPr>
          <p:cNvPr id="7" name="TextBox 6">
            <a:extLst>
              <a:ext uri="{FF2B5EF4-FFF2-40B4-BE49-F238E27FC236}">
                <a16:creationId xmlns:a16="http://schemas.microsoft.com/office/drawing/2014/main" id="{A30B8E22-AB78-BA4E-A699-F7241C1EC8AE}"/>
              </a:ext>
            </a:extLst>
          </p:cNvPr>
          <p:cNvSpPr txBox="1"/>
          <p:nvPr/>
        </p:nvSpPr>
        <p:spPr>
          <a:xfrm>
            <a:off x="640805" y="4636161"/>
            <a:ext cx="1861942" cy="369332"/>
          </a:xfrm>
          <a:prstGeom prst="rect">
            <a:avLst/>
          </a:prstGeom>
          <a:noFill/>
        </p:spPr>
        <p:txBody>
          <a:bodyPr wrap="square" lIns="91440" tIns="45720" rIns="91440" bIns="4572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b="1" dirty="0">
                <a:latin typeface="Open Sans ExtraBold"/>
                <a:ea typeface="Open Sans ExtraBold" panose="020B0606030504020204" pitchFamily="34" charset="0"/>
                <a:cs typeface="Open Sans ExtraBold" panose="020B0606030504020204" pitchFamily="34" charset="0"/>
              </a:rPr>
              <a:t>EBS &amp; MAED</a:t>
            </a:r>
            <a:endParaRPr kumimoji="0" lang="en-US" sz="1800" b="1" i="0" u="none" strike="noStrike" kern="1200" cap="none" spc="0" normalizeH="0" baseline="0" noProof="0" dirty="0">
              <a:ln>
                <a:noFill/>
              </a:ln>
              <a:solidFill>
                <a:prstClr val="black"/>
              </a:solidFill>
              <a:effectLst/>
              <a:uLnTx/>
              <a:uFillTx/>
              <a:latin typeface="Open Sans ExtraBold"/>
              <a:ea typeface="Open Sans ExtraBold" panose="020B0606030504020204" pitchFamily="34" charset="0"/>
              <a:cs typeface="Open Sans ExtraBold" panose="020B0606030504020204" pitchFamily="34" charset="0"/>
            </a:endParaRPr>
          </a:p>
        </p:txBody>
      </p:sp>
      <p:sp>
        <p:nvSpPr>
          <p:cNvPr id="8" name="Oval 7">
            <a:extLst>
              <a:ext uri="{FF2B5EF4-FFF2-40B4-BE49-F238E27FC236}">
                <a16:creationId xmlns:a16="http://schemas.microsoft.com/office/drawing/2014/main" id="{0FB2AB0A-E02F-6E4E-B306-97B99C699F37}"/>
              </a:ext>
            </a:extLst>
          </p:cNvPr>
          <p:cNvSpPr/>
          <p:nvPr/>
        </p:nvSpPr>
        <p:spPr>
          <a:xfrm>
            <a:off x="4940901" y="519035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7_Slide1.mp3" descr="Track7_Lecture7_Slide1.mp3">
            <a:hlinkClick r:id="" action="ppaction://media"/>
            <a:extLst>
              <a:ext uri="{FF2B5EF4-FFF2-40B4-BE49-F238E27FC236}">
                <a16:creationId xmlns:a16="http://schemas.microsoft.com/office/drawing/2014/main" id="{C66E7FCE-E291-7A48-9B1D-8B15BA612C7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012266" y="5261724"/>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7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48" name="Google Shape;115;p16">
                <a:extLst>
                  <a:ext uri="{FF2B5EF4-FFF2-40B4-BE49-F238E27FC236}">
                    <a16:creationId xmlns:a16="http://schemas.microsoft.com/office/drawing/2014/main" id="{1C0EB07B-EF55-8A4A-A559-3218267C9FE8}"/>
                  </a:ext>
                </a:extLst>
              </p:cNvPr>
              <p:cNvSpPr txBox="1"/>
              <p:nvPr/>
            </p:nvSpPr>
            <p:spPr>
              <a:xfrm>
                <a:off x="933054" y="1368294"/>
                <a:ext cx="10439494" cy="4427538"/>
              </a:xfrm>
              <a:prstGeom prst="rect">
                <a:avLst/>
              </a:prstGeom>
              <a:noFill/>
              <a:ln>
                <a:noFill/>
              </a:ln>
            </p:spPr>
            <p:txBody>
              <a:bodyPr lIns="121900" tIns="60933" rIns="121900" bIns="60933" anchor="t"/>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Aft>
                    <a:spcPts val="1200"/>
                  </a:spcAft>
                  <a:buNone/>
                </a:pPr>
                <a:r>
                  <a:rPr lang="en-GB" altLang="en-US" sz="2000" b="1" dirty="0">
                    <a:solidFill>
                      <a:srgbClr val="9DC3E6"/>
                    </a:solidFill>
                    <a:latin typeface="Open Sans" panose="020B0606030504020204" pitchFamily="34" charset="0"/>
                    <a:ea typeface="Open Sans" panose="020B0606030504020204" pitchFamily="34" charset="0"/>
                    <a:cs typeface="Open Sans" panose="020B0606030504020204" pitchFamily="34" charset="0"/>
                  </a:rPr>
                  <a:t>Urban transportation</a:t>
                </a:r>
              </a:p>
              <a:p>
                <a:pPr marL="342900" lvl="1" indent="-342900"/>
                <a:r>
                  <a:rPr lang="en-GB" sz="2000" dirty="0">
                    <a:latin typeface="Open Sans" panose="020B0606030504020204" pitchFamily="34" charset="0"/>
                    <a:ea typeface="Open Sans" panose="020B0606030504020204" pitchFamily="34" charset="0"/>
                    <a:cs typeface="Times New Roman" pitchFamily="18" charset="0"/>
                  </a:rPr>
                  <a:t>The urban passenger transportation demand </a:t>
                </a:r>
                <a14:m>
                  <m:oMath xmlns:m="http://schemas.openxmlformats.org/officeDocument/2006/math">
                    <m:sSub>
                      <m:sSubPr>
                        <m:ctrlPr>
                          <a:rPr lang="en-GB" sz="2000" i="1">
                            <a:latin typeface="Cambria Math" panose="02040503050406030204" pitchFamily="18" charset="0"/>
                            <a:cs typeface="Times New Roman" pitchFamily="18" charset="0"/>
                          </a:rPr>
                        </m:ctrlPr>
                      </m:sSubPr>
                      <m:e>
                        <m:r>
                          <a:rPr lang="en-GB" sz="2000">
                            <a:latin typeface="Cambria Math" panose="02040503050406030204" pitchFamily="18" charset="0"/>
                            <a:cs typeface="Times New Roman" pitchFamily="18" charset="0"/>
                          </a:rPr>
                          <m:t>𝐷</m:t>
                        </m:r>
                      </m:e>
                      <m:sub>
                        <m:r>
                          <a:rPr lang="en-GB" sz="2000">
                            <a:latin typeface="Cambria Math" panose="02040503050406030204" pitchFamily="18" charset="0"/>
                            <a:cs typeface="Times New Roman" pitchFamily="18" charset="0"/>
                          </a:rPr>
                          <m:t>𝑢𝑟𝑏𝑎𝑛</m:t>
                        </m:r>
                      </m:sub>
                    </m:sSub>
                    <m:r>
                      <a:rPr lang="en-GB" sz="2000">
                        <a:latin typeface="Cambria Math" panose="02040503050406030204" pitchFamily="18" charset="0"/>
                        <a:cs typeface="Times New Roman" pitchFamily="18" charset="0"/>
                      </a:rPr>
                      <m:t> </m:t>
                    </m:r>
                  </m:oMath>
                </a14:m>
                <a:r>
                  <a:rPr lang="en-GB" sz="2000" dirty="0">
                    <a:latin typeface="Open Sans" panose="020B0606030504020204" pitchFamily="34" charset="0"/>
                    <a:ea typeface="Open Sans" panose="020B0606030504020204" pitchFamily="34" charset="0"/>
                    <a:cs typeface="Times New Roman" pitchFamily="18" charset="0"/>
                  </a:rPr>
                  <a:t> in passenger-km is:</a:t>
                </a:r>
              </a:p>
              <a:p>
                <a:pPr marL="0" lvl="1" indent="0">
                  <a:buNone/>
                </a:pPr>
                <a14:m>
                  <m:oMathPara xmlns:m="http://schemas.openxmlformats.org/officeDocument/2006/math">
                    <m:oMathParaPr>
                      <m:jc m:val="centerGroup"/>
                    </m:oMathParaPr>
                    <m:oMath xmlns:m="http://schemas.openxmlformats.org/officeDocument/2006/math">
                      <m:sSub>
                        <m:sSubPr>
                          <m:ctrlPr>
                            <a:rPr lang="en-GB" sz="2000" i="1" smtClean="0">
                              <a:latin typeface="Cambria Math" panose="02040503050406030204" pitchFamily="18" charset="0"/>
                              <a:cs typeface="Times New Roman" pitchFamily="18" charset="0"/>
                            </a:rPr>
                          </m:ctrlPr>
                        </m:sSubPr>
                        <m:e>
                          <m:r>
                            <a:rPr lang="en-GB" sz="2000" smtClean="0">
                              <a:latin typeface="Cambria Math" panose="02040503050406030204" pitchFamily="18" charset="0"/>
                              <a:cs typeface="Times New Roman" pitchFamily="18" charset="0"/>
                            </a:rPr>
                            <m:t>𝐷</m:t>
                          </m:r>
                        </m:e>
                        <m:sub>
                          <m:r>
                            <a:rPr lang="en-GB" sz="2000" smtClean="0">
                              <a:latin typeface="Cambria Math" panose="02040503050406030204" pitchFamily="18" charset="0"/>
                              <a:cs typeface="Times New Roman" pitchFamily="18" charset="0"/>
                            </a:rPr>
                            <m:t>𝑢𝑟𝑏𝑎𝑛</m:t>
                          </m:r>
                        </m:sub>
                      </m:sSub>
                      <m:r>
                        <a:rPr lang="en-GB" sz="2000" smtClean="0">
                          <a:latin typeface="Cambria Math" panose="02040503050406030204" pitchFamily="18" charset="0"/>
                          <a:cs typeface="Times New Roman" pitchFamily="18" charset="0"/>
                        </a:rPr>
                        <m:t>=</m:t>
                      </m:r>
                      <m:acc>
                        <m:accPr>
                          <m:chr m:val="̅"/>
                          <m:ctrlPr>
                            <a:rPr lang="en-GB" sz="2000" i="1" smtClean="0">
                              <a:latin typeface="Cambria Math" panose="02040503050406030204" pitchFamily="18" charset="0"/>
                              <a:cs typeface="Times New Roman" pitchFamily="18" charset="0"/>
                            </a:rPr>
                          </m:ctrlPr>
                        </m:accPr>
                        <m:e>
                          <m:sSub>
                            <m:sSubPr>
                              <m:ctrlPr>
                                <a:rPr lang="en-GB" sz="2000" i="1" smtClean="0">
                                  <a:latin typeface="Cambria Math" panose="02040503050406030204" pitchFamily="18" charset="0"/>
                                  <a:cs typeface="Times New Roman" pitchFamily="18" charset="0"/>
                                </a:rPr>
                              </m:ctrlPr>
                            </m:sSubPr>
                            <m:e>
                              <m:r>
                                <a:rPr lang="en-GB" sz="2000" smtClean="0">
                                  <a:latin typeface="Cambria Math" panose="02040503050406030204" pitchFamily="18" charset="0"/>
                                  <a:cs typeface="Times New Roman" pitchFamily="18" charset="0"/>
                                </a:rPr>
                                <m:t>𝐷</m:t>
                              </m:r>
                            </m:e>
                            <m:sub>
                              <m:r>
                                <a:rPr lang="en-GB" sz="2000" smtClean="0">
                                  <a:latin typeface="Cambria Math" panose="02040503050406030204" pitchFamily="18" charset="0"/>
                                  <a:cs typeface="Times New Roman" pitchFamily="18" charset="0"/>
                                </a:rPr>
                                <m:t>𝑢𝑟𝑏𝑎𝑛</m:t>
                              </m:r>
                            </m:sub>
                          </m:sSub>
                        </m:e>
                      </m:acc>
                      <m:sSub>
                        <m:sSubPr>
                          <m:ctrlPr>
                            <a:rPr lang="en-GB" sz="2000" i="1" smtClean="0">
                              <a:latin typeface="Cambria Math" panose="02040503050406030204" pitchFamily="18" charset="0"/>
                              <a:cs typeface="Times New Roman" pitchFamily="18" charset="0"/>
                            </a:rPr>
                          </m:ctrlPr>
                        </m:sSubPr>
                        <m:e>
                          <m:r>
                            <a:rPr lang="en-GB" sz="2000">
                              <a:latin typeface="Cambria Math" panose="02040503050406030204" pitchFamily="18" charset="0"/>
                              <a:cs typeface="Times New Roman" pitchFamily="18" charset="0"/>
                            </a:rPr>
                            <m:t>𝑃</m:t>
                          </m:r>
                        </m:e>
                        <m:sub>
                          <m:r>
                            <a:rPr lang="en-GB" sz="2000" smtClean="0">
                              <a:latin typeface="Cambria Math" panose="02040503050406030204" pitchFamily="18" charset="0"/>
                              <a:cs typeface="Times New Roman" pitchFamily="18" charset="0"/>
                            </a:rPr>
                            <m:t>𝑢𝑟𝑏𝑎𝑛</m:t>
                          </m:r>
                        </m:sub>
                      </m:sSub>
                    </m:oMath>
                  </m:oMathPara>
                </a14:m>
                <a:endParaRPr lang="en-GB" sz="2000" dirty="0">
                  <a:latin typeface="Open Sans" panose="020B0606030504020204" pitchFamily="34" charset="0"/>
                  <a:ea typeface="Open Sans" panose="020B0606030504020204" pitchFamily="34" charset="0"/>
                  <a:cs typeface="Times New Roman" pitchFamily="18" charset="0"/>
                </a:endParaRPr>
              </a:p>
              <a:p>
                <a:pPr marL="914400" lvl="2" indent="0">
                  <a:buNone/>
                </a:pPr>
                <a:endParaRPr lang="en-GB" dirty="0">
                  <a:latin typeface="Open Sans" panose="020B0606030504020204" pitchFamily="34" charset="0"/>
                  <a:ea typeface="Open Sans" panose="020B0606030504020204" pitchFamily="34" charset="0"/>
                  <a:cs typeface="Times New Roman" pitchFamily="18" charset="0"/>
                </a:endParaRPr>
              </a:p>
              <a:p>
                <a:pPr eaLnBrk="1" hangingPunct="1">
                  <a:lnSpc>
                    <a:spcPct val="100000"/>
                  </a:lnSpc>
                  <a:spcAft>
                    <a:spcPts val="0"/>
                  </a:spcAft>
                  <a:buNone/>
                </a:pPr>
                <a:endParaRPr lang="en-GB" sz="2000" dirty="0">
                  <a:latin typeface="Open Sans" panose="020B0606030504020204" pitchFamily="34" charset="0"/>
                  <a:ea typeface="Open Sans" panose="020B0606030504020204" pitchFamily="34" charset="0"/>
                  <a:cs typeface="Times New Roman" pitchFamily="18" charset="0"/>
                </a:endParaRPr>
              </a:p>
              <a:p>
                <a:pPr marL="342900" indent="-342900" eaLnBrk="1" hangingPunct="1">
                  <a:lnSpc>
                    <a:spcPct val="100000"/>
                  </a:lnSpc>
                  <a:spcAft>
                    <a:spcPts val="0"/>
                  </a:spcAft>
                </a:pPr>
                <a:r>
                  <a:rPr lang="en-GB" sz="2000" dirty="0">
                    <a:latin typeface="Open Sans" panose="020B0606030504020204" pitchFamily="34" charset="0"/>
                    <a:ea typeface="Open Sans" panose="020B0606030504020204" pitchFamily="34" charset="0"/>
                    <a:cs typeface="Times New Roman" pitchFamily="18" charset="0"/>
                  </a:rPr>
                  <a:t>The demand [passenger-km] is then split into modes </a:t>
                </a:r>
                <a14:m>
                  <m:oMath xmlns:m="http://schemas.openxmlformats.org/officeDocument/2006/math">
                    <m:r>
                      <a:rPr lang="en-GB" sz="2000" dirty="0" smtClean="0">
                        <a:latin typeface="Cambria Math" panose="02040503050406030204" pitchFamily="18" charset="0"/>
                        <a:cs typeface="Times New Roman" pitchFamily="18" charset="0"/>
                      </a:rPr>
                      <m:t>𝑖</m:t>
                    </m:r>
                  </m:oMath>
                </a14:m>
                <a:r>
                  <a:rPr lang="en-GB" sz="2000" dirty="0">
                    <a:latin typeface="Open Sans" panose="020B0606030504020204" pitchFamily="34" charset="0"/>
                    <a:ea typeface="Open Sans" panose="020B0606030504020204" pitchFamily="34" charset="0"/>
                    <a:cs typeface="Times New Roman" pitchFamily="18" charset="0"/>
                  </a:rPr>
                  <a:t> </a:t>
                </a:r>
              </a:p>
              <a:p>
                <a:pPr eaLnBrk="1" hangingPunct="1">
                  <a:lnSpc>
                    <a:spcPct val="100000"/>
                  </a:lnSpc>
                  <a:spcAft>
                    <a:spcPts val="0"/>
                  </a:spcAft>
                  <a:buNone/>
                </a:pPr>
                <a14:m>
                  <m:oMathPara xmlns:m="http://schemas.openxmlformats.org/officeDocument/2006/math">
                    <m:oMathParaPr>
                      <m:jc m:val="centerGroup"/>
                    </m:oMathParaPr>
                    <m:oMath xmlns:m="http://schemas.openxmlformats.org/officeDocument/2006/math">
                      <m:sSub>
                        <m:sSubPr>
                          <m:ctrlPr>
                            <a:rPr lang="en-GB" sz="2000" i="1">
                              <a:latin typeface="Cambria Math" panose="02040503050406030204" pitchFamily="18" charset="0"/>
                              <a:cs typeface="Times New Roman" pitchFamily="18" charset="0"/>
                            </a:rPr>
                          </m:ctrlPr>
                        </m:sSubPr>
                        <m:e>
                          <m:r>
                            <a:rPr lang="en-GB" sz="2000">
                              <a:latin typeface="Cambria Math" panose="02040503050406030204" pitchFamily="18" charset="0"/>
                              <a:cs typeface="Times New Roman" pitchFamily="18" charset="0"/>
                            </a:rPr>
                            <m:t>𝐷</m:t>
                          </m:r>
                        </m:e>
                        <m:sub>
                          <m:r>
                            <a:rPr lang="en-GB" sz="2000">
                              <a:latin typeface="Cambria Math" panose="02040503050406030204" pitchFamily="18" charset="0"/>
                              <a:cs typeface="Times New Roman" pitchFamily="18" charset="0"/>
                            </a:rPr>
                            <m:t>𝑢𝑟𝑏𝑎𝑛</m:t>
                          </m:r>
                          <m:r>
                            <a:rPr lang="en-GB" sz="2000" smtClean="0">
                              <a:latin typeface="Cambria Math" panose="02040503050406030204" pitchFamily="18" charset="0"/>
                              <a:cs typeface="Times New Roman" pitchFamily="18" charset="0"/>
                            </a:rPr>
                            <m:t>, </m:t>
                          </m:r>
                          <m:r>
                            <a:rPr lang="en-GB" sz="2000" smtClean="0">
                              <a:latin typeface="Cambria Math" panose="02040503050406030204" pitchFamily="18" charset="0"/>
                              <a:cs typeface="Times New Roman" pitchFamily="18" charset="0"/>
                            </a:rPr>
                            <m:t>𝑖</m:t>
                          </m:r>
                        </m:sub>
                      </m:sSub>
                      <m:r>
                        <a:rPr lang="en-GB" sz="2000">
                          <a:latin typeface="Cambria Math" panose="02040503050406030204" pitchFamily="18" charset="0"/>
                          <a:cs typeface="Times New Roman" pitchFamily="18" charset="0"/>
                        </a:rPr>
                        <m:t>=</m:t>
                      </m:r>
                      <m:sSub>
                        <m:sSubPr>
                          <m:ctrlPr>
                            <a:rPr lang="en-GB" sz="2000" i="1">
                              <a:latin typeface="Cambria Math" panose="02040503050406030204" pitchFamily="18" charset="0"/>
                              <a:cs typeface="Times New Roman" pitchFamily="18" charset="0"/>
                            </a:rPr>
                          </m:ctrlPr>
                        </m:sSubPr>
                        <m:e>
                          <m:r>
                            <a:rPr lang="en-GB" sz="2000">
                              <a:latin typeface="Cambria Math" panose="02040503050406030204" pitchFamily="18" charset="0"/>
                              <a:cs typeface="Times New Roman" pitchFamily="18" charset="0"/>
                            </a:rPr>
                            <m:t>𝐷</m:t>
                          </m:r>
                        </m:e>
                        <m:sub>
                          <m:r>
                            <a:rPr lang="en-GB" sz="2000">
                              <a:latin typeface="Cambria Math" panose="02040503050406030204" pitchFamily="18" charset="0"/>
                              <a:cs typeface="Times New Roman" pitchFamily="18" charset="0"/>
                            </a:rPr>
                            <m:t>𝑢𝑟𝑏𝑎𝑛</m:t>
                          </m:r>
                        </m:sub>
                      </m:sSub>
                      <m:sSub>
                        <m:sSubPr>
                          <m:ctrlPr>
                            <a:rPr lang="en-GB" sz="2000" i="1">
                              <a:latin typeface="Cambria Math" panose="02040503050406030204" pitchFamily="18" charset="0"/>
                              <a:cs typeface="Times New Roman" pitchFamily="18" charset="0"/>
                            </a:rPr>
                          </m:ctrlPr>
                        </m:sSubPr>
                        <m:e>
                          <m:r>
                            <a:rPr lang="en-GB" sz="2000">
                              <a:latin typeface="Cambria Math" panose="02040503050406030204" pitchFamily="18" charset="0"/>
                              <a:cs typeface="Times New Roman" pitchFamily="18" charset="0"/>
                            </a:rPr>
                            <m:t>𝜆</m:t>
                          </m:r>
                        </m:e>
                        <m:sub>
                          <m:r>
                            <a:rPr lang="en-GB" sz="2000">
                              <a:latin typeface="Cambria Math" panose="02040503050406030204" pitchFamily="18" charset="0"/>
                              <a:cs typeface="Times New Roman" pitchFamily="18" charset="0"/>
                            </a:rPr>
                            <m:t>𝑖</m:t>
                          </m:r>
                        </m:sub>
                      </m:sSub>
                    </m:oMath>
                  </m:oMathPara>
                </a14:m>
                <a:endParaRPr lang="en-GB" sz="2000" dirty="0">
                  <a:latin typeface="Open Sans" panose="020B0606030504020204" pitchFamily="34" charset="0"/>
                  <a:ea typeface="Open Sans" panose="020B0606030504020204" pitchFamily="34" charset="0"/>
                  <a:cs typeface="Times New Roman" pitchFamily="18" charset="0"/>
                </a:endParaRPr>
              </a:p>
              <a:p>
                <a:pPr marL="342900" indent="-342900" eaLnBrk="1" hangingPunct="1">
                  <a:lnSpc>
                    <a:spcPct val="100000"/>
                  </a:lnSpc>
                  <a:spcAft>
                    <a:spcPts val="0"/>
                  </a:spcAft>
                </a:pPr>
                <a:r>
                  <a:rPr lang="en-GB" sz="2000" dirty="0">
                    <a:latin typeface="Open Sans" panose="020B0606030504020204" pitchFamily="34" charset="0"/>
                    <a:ea typeface="Open Sans" panose="020B0606030504020204" pitchFamily="34" charset="0"/>
                    <a:cs typeface="Times New Roman" pitchFamily="18" charset="0"/>
                  </a:rPr>
                  <a:t>In turn the final energy demand for urban transport is obtained as</a:t>
                </a:r>
              </a:p>
              <a:p>
                <a:pPr eaLnBrk="1" hangingPunct="1">
                  <a:lnSpc>
                    <a:spcPct val="100000"/>
                  </a:lnSpc>
                  <a:spcAft>
                    <a:spcPts val="0"/>
                  </a:spcAft>
                  <a:buNone/>
                </a:pPr>
                <a14:m>
                  <m:oMathPara xmlns:m="http://schemas.openxmlformats.org/officeDocument/2006/math">
                    <m:oMathParaPr>
                      <m:jc m:val="centerGroup"/>
                    </m:oMathParaPr>
                    <m:oMath xmlns:m="http://schemas.openxmlformats.org/officeDocument/2006/math">
                      <m:sSub>
                        <m:sSubPr>
                          <m:ctrlPr>
                            <a:rPr lang="en-GB" sz="2000" i="1">
                              <a:latin typeface="Cambria Math" panose="02040503050406030204" pitchFamily="18" charset="0"/>
                              <a:cs typeface="Times New Roman" pitchFamily="18" charset="0"/>
                            </a:rPr>
                          </m:ctrlPr>
                        </m:sSubPr>
                        <m:e>
                          <m:r>
                            <a:rPr lang="en-GB" sz="2000" smtClean="0">
                              <a:latin typeface="Cambria Math" panose="02040503050406030204" pitchFamily="18" charset="0"/>
                              <a:cs typeface="Times New Roman" pitchFamily="18" charset="0"/>
                            </a:rPr>
                            <m:t>𝐹𝐸𝐷</m:t>
                          </m:r>
                        </m:e>
                        <m:sub>
                          <m:r>
                            <a:rPr lang="en-GB" sz="2000">
                              <a:latin typeface="Cambria Math" panose="02040503050406030204" pitchFamily="18" charset="0"/>
                              <a:cs typeface="Times New Roman" pitchFamily="18" charset="0"/>
                            </a:rPr>
                            <m:t>𝑢𝑟𝑏𝑎𝑛</m:t>
                          </m:r>
                        </m:sub>
                      </m:sSub>
                      <m:r>
                        <a:rPr lang="en-GB" sz="2000">
                          <a:latin typeface="Cambria Math" panose="02040503050406030204" pitchFamily="18" charset="0"/>
                          <a:cs typeface="Times New Roman" pitchFamily="18" charset="0"/>
                        </a:rPr>
                        <m:t>=</m:t>
                      </m:r>
                      <m:nary>
                        <m:naryPr>
                          <m:chr m:val="∑"/>
                          <m:supHide m:val="on"/>
                          <m:ctrlPr>
                            <a:rPr lang="en-GB" sz="2000" i="1" smtClean="0">
                              <a:latin typeface="Cambria Math" panose="02040503050406030204" pitchFamily="18" charset="0"/>
                              <a:cs typeface="Times New Roman" pitchFamily="18" charset="0"/>
                            </a:rPr>
                          </m:ctrlPr>
                        </m:naryPr>
                        <m:sub>
                          <m:r>
                            <a:rPr lang="en-GB" sz="2000" smtClean="0">
                              <a:latin typeface="Cambria Math" panose="02040503050406030204" pitchFamily="18" charset="0"/>
                              <a:cs typeface="Times New Roman" pitchFamily="18" charset="0"/>
                            </a:rPr>
                            <m:t>𝑖</m:t>
                          </m:r>
                        </m:sub>
                        <m:sup/>
                        <m:e>
                          <m:sSub>
                            <m:sSubPr>
                              <m:ctrlPr>
                                <a:rPr lang="en-GB" sz="2000" i="1">
                                  <a:latin typeface="Cambria Math" panose="02040503050406030204" pitchFamily="18" charset="0"/>
                                  <a:cs typeface="Times New Roman" pitchFamily="18" charset="0"/>
                                </a:rPr>
                              </m:ctrlPr>
                            </m:sSubPr>
                            <m:e>
                              <m:r>
                                <a:rPr lang="en-GB" sz="2000">
                                  <a:latin typeface="Cambria Math" panose="02040503050406030204" pitchFamily="18" charset="0"/>
                                  <a:cs typeface="Times New Roman" pitchFamily="18" charset="0"/>
                                </a:rPr>
                                <m:t>𝐷</m:t>
                              </m:r>
                            </m:e>
                            <m:sub>
                              <m:r>
                                <a:rPr lang="en-GB" sz="2000">
                                  <a:latin typeface="Cambria Math" panose="02040503050406030204" pitchFamily="18" charset="0"/>
                                  <a:cs typeface="Times New Roman" pitchFamily="18" charset="0"/>
                                </a:rPr>
                                <m:t>𝑢𝑟𝑏𝑎𝑛</m:t>
                              </m:r>
                              <m:r>
                                <a:rPr lang="en-GB" sz="2000">
                                  <a:latin typeface="Cambria Math" panose="02040503050406030204" pitchFamily="18" charset="0"/>
                                  <a:cs typeface="Times New Roman" pitchFamily="18" charset="0"/>
                                </a:rPr>
                                <m:t>, </m:t>
                              </m:r>
                              <m:r>
                                <a:rPr lang="en-GB" sz="2000">
                                  <a:latin typeface="Cambria Math" panose="02040503050406030204" pitchFamily="18" charset="0"/>
                                  <a:cs typeface="Times New Roman" pitchFamily="18" charset="0"/>
                                </a:rPr>
                                <m:t>𝑖</m:t>
                              </m:r>
                            </m:sub>
                          </m:sSub>
                          <m:r>
                            <a:rPr lang="en-GB" sz="2000" smtClean="0">
                              <a:latin typeface="Cambria Math" panose="02040503050406030204" pitchFamily="18" charset="0"/>
                              <a:cs typeface="Times New Roman" pitchFamily="18" charset="0"/>
                            </a:rPr>
                            <m:t>×</m:t>
                          </m:r>
                          <m:f>
                            <m:fPr>
                              <m:ctrlPr>
                                <a:rPr lang="en-GB" sz="2000" i="1" smtClean="0">
                                  <a:latin typeface="Cambria Math" panose="02040503050406030204" pitchFamily="18" charset="0"/>
                                  <a:cs typeface="Times New Roman" pitchFamily="18" charset="0"/>
                                </a:rPr>
                              </m:ctrlPr>
                            </m:fPr>
                            <m:num>
                              <m:r>
                                <a:rPr lang="en-GB" sz="2000" smtClean="0">
                                  <a:latin typeface="Cambria Math" panose="02040503050406030204" pitchFamily="18" charset="0"/>
                                  <a:cs typeface="Times New Roman" pitchFamily="18" charset="0"/>
                                </a:rPr>
                                <m:t>𝐸</m:t>
                              </m:r>
                              <m:sSub>
                                <m:sSubPr>
                                  <m:ctrlPr>
                                    <a:rPr lang="en-GB" sz="2000" i="1" smtClean="0">
                                      <a:latin typeface="Cambria Math" panose="02040503050406030204" pitchFamily="18" charset="0"/>
                                      <a:cs typeface="Times New Roman" pitchFamily="18" charset="0"/>
                                    </a:rPr>
                                  </m:ctrlPr>
                                </m:sSubPr>
                                <m:e>
                                  <m:r>
                                    <a:rPr lang="en-GB" sz="2000" smtClean="0">
                                      <a:latin typeface="Cambria Math" panose="02040503050406030204" pitchFamily="18" charset="0"/>
                                      <a:cs typeface="Times New Roman" pitchFamily="18" charset="0"/>
                                    </a:rPr>
                                    <m:t>𝐼</m:t>
                                  </m:r>
                                </m:e>
                                <m:sub>
                                  <m:r>
                                    <a:rPr lang="en-GB" sz="2000" smtClean="0">
                                      <a:latin typeface="Cambria Math" panose="02040503050406030204" pitchFamily="18" charset="0"/>
                                      <a:cs typeface="Times New Roman" pitchFamily="18" charset="0"/>
                                    </a:rPr>
                                    <m:t>𝑖</m:t>
                                  </m:r>
                                </m:sub>
                              </m:sSub>
                            </m:num>
                            <m:den>
                              <m:sSub>
                                <m:sSubPr>
                                  <m:ctrlPr>
                                    <a:rPr lang="en-GB" sz="2000" i="1" smtClean="0">
                                      <a:latin typeface="Cambria Math" panose="02040503050406030204" pitchFamily="18" charset="0"/>
                                      <a:cs typeface="Times New Roman" pitchFamily="18" charset="0"/>
                                    </a:rPr>
                                  </m:ctrlPr>
                                </m:sSubPr>
                                <m:e>
                                  <m:r>
                                    <a:rPr lang="en-GB" sz="2000" smtClean="0">
                                      <a:latin typeface="Cambria Math" panose="02040503050406030204" pitchFamily="18" charset="0"/>
                                      <a:cs typeface="Times New Roman" pitchFamily="18" charset="0"/>
                                    </a:rPr>
                                    <m:t>𝐿</m:t>
                                  </m:r>
                                </m:e>
                                <m:sub>
                                  <m:r>
                                    <a:rPr lang="en-GB" sz="2000" smtClean="0">
                                      <a:latin typeface="Cambria Math" panose="02040503050406030204" pitchFamily="18" charset="0"/>
                                      <a:cs typeface="Times New Roman" pitchFamily="18" charset="0"/>
                                    </a:rPr>
                                    <m:t>𝑖</m:t>
                                  </m:r>
                                </m:sub>
                              </m:sSub>
                            </m:den>
                          </m:f>
                        </m:e>
                      </m:nary>
                    </m:oMath>
                  </m:oMathPara>
                </a14:m>
                <a:endParaRPr lang="en-GB" sz="2000" dirty="0">
                  <a:latin typeface="Open Sans" panose="020B0606030504020204" pitchFamily="34" charset="0"/>
                  <a:ea typeface="Open Sans" panose="020B0606030504020204" pitchFamily="34" charset="0"/>
                  <a:cs typeface="Open Sans" panose="020B0606030504020204" pitchFamily="34" charset="0"/>
                </a:endParaRPr>
              </a:p>
            </p:txBody>
          </p:sp>
        </mc:Choice>
        <mc:Fallback>
          <p:sp>
            <p:nvSpPr>
              <p:cNvPr id="48" name="Google Shape;115;p16">
                <a:extLst>
                  <a:ext uri="{FF2B5EF4-FFF2-40B4-BE49-F238E27FC236}">
                    <a16:creationId xmlns:a16="http://schemas.microsoft.com/office/drawing/2014/main" id="{1C0EB07B-EF55-8A4A-A559-3218267C9FE8}"/>
                  </a:ext>
                </a:extLst>
              </p:cNvPr>
              <p:cNvSpPr txBox="1">
                <a:spLocks noRot="1" noChangeAspect="1" noMove="1" noResize="1" noEditPoints="1" noAdjustHandles="1" noChangeArrowheads="1" noChangeShapeType="1" noTextEdit="1"/>
              </p:cNvSpPr>
              <p:nvPr/>
            </p:nvSpPr>
            <p:spPr>
              <a:xfrm>
                <a:off x="933054" y="1368294"/>
                <a:ext cx="10439494" cy="4427538"/>
              </a:xfrm>
              <a:prstGeom prst="rect">
                <a:avLst/>
              </a:prstGeom>
              <a:blipFill>
                <a:blip r:embed="rId5"/>
                <a:stretch>
                  <a:fillRect l="-243" t="-286" b="-20571"/>
                </a:stretch>
              </a:blipFill>
              <a:ln>
                <a:noFill/>
              </a:ln>
            </p:spPr>
            <p:txBody>
              <a:bodyPr/>
              <a:lstStyle/>
              <a:p>
                <a:r>
                  <a:rPr lang="en-US">
                    <a:noFill/>
                  </a:rPr>
                  <a:t> </a:t>
                </a:r>
              </a:p>
            </p:txBody>
          </p:sp>
        </mc:Fallback>
      </mc:AlternateContent>
      <p:sp>
        <p:nvSpPr>
          <p:cNvPr id="35" name="Slide Number Placeholder 5">
            <a:extLst>
              <a:ext uri="{FF2B5EF4-FFF2-40B4-BE49-F238E27FC236}">
                <a16:creationId xmlns:a16="http://schemas.microsoft.com/office/drawing/2014/main" id="{29B7CE80-32F0-EA44-ABA6-004A99428429}"/>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588C7470-C0CF-4BB3-B433-A41A94B359A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10</a:t>
            </a:fld>
            <a:endParaRPr lang="en-US" altLang="en-US" sz="1400" b="1">
              <a:solidFill>
                <a:schemeClr val="bg1"/>
              </a:solidFill>
              <a:latin typeface="Open Sans ExtraBold"/>
              <a:ea typeface="Open Sans ExtraBold"/>
              <a:cs typeface="Open Sans ExtraBold"/>
            </a:endParaRPr>
          </a:p>
        </p:txBody>
      </p:sp>
      <p:sp>
        <p:nvSpPr>
          <p:cNvPr id="4" name="TextBox 3">
            <a:extLst>
              <a:ext uri="{FF2B5EF4-FFF2-40B4-BE49-F238E27FC236}">
                <a16:creationId xmlns:a16="http://schemas.microsoft.com/office/drawing/2014/main" id="{88D97686-819B-014A-BB83-A962234C7082}"/>
              </a:ext>
            </a:extLst>
          </p:cNvPr>
          <p:cNvSpPr txBox="1"/>
          <p:nvPr/>
        </p:nvSpPr>
        <p:spPr>
          <a:xfrm>
            <a:off x="5906675" y="2747184"/>
            <a:ext cx="4211409" cy="615553"/>
          </a:xfrm>
          <a:prstGeom prst="rect">
            <a:avLst/>
          </a:prstGeom>
          <a:noFill/>
        </p:spPr>
        <p:txBody>
          <a:bodyPr wrap="none" rtlCol="0">
            <a:spAutoFit/>
          </a:bodyPr>
          <a:lstStyle/>
          <a:p>
            <a:pPr lvl="2"/>
            <a:r>
              <a:rPr lang="en-GB">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Population living in large cities</a:t>
            </a:r>
          </a:p>
          <a:p>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 name="Rectangle 4">
            <a:extLst>
              <a:ext uri="{FF2B5EF4-FFF2-40B4-BE49-F238E27FC236}">
                <a16:creationId xmlns:a16="http://schemas.microsoft.com/office/drawing/2014/main" id="{1AAB60C8-1BE3-EF48-9A12-9DFC7FF9BAE7}"/>
              </a:ext>
            </a:extLst>
          </p:cNvPr>
          <p:cNvSpPr/>
          <p:nvPr/>
        </p:nvSpPr>
        <p:spPr>
          <a:xfrm>
            <a:off x="2010523" y="2634647"/>
            <a:ext cx="4138056" cy="646331"/>
          </a:xfrm>
          <a:prstGeom prst="rect">
            <a:avLst/>
          </a:prstGeom>
        </p:spPr>
        <p:txBody>
          <a:bodyPr wrap="square">
            <a:spAutoFit/>
          </a:bodyPr>
          <a:lstStyle/>
          <a:p>
            <a:r>
              <a:rPr lang="en-GB"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Average distance travelled by a person living in a large city</a:t>
            </a:r>
          </a:p>
        </p:txBody>
      </p:sp>
      <p:cxnSp>
        <p:nvCxnSpPr>
          <p:cNvPr id="20" name="Straight Connector 19">
            <a:extLst>
              <a:ext uri="{FF2B5EF4-FFF2-40B4-BE49-F238E27FC236}">
                <a16:creationId xmlns:a16="http://schemas.microsoft.com/office/drawing/2014/main" id="{5D3FBC13-35BD-874F-8A6B-1A5C562577F9}"/>
              </a:ext>
            </a:extLst>
          </p:cNvPr>
          <p:cNvCxnSpPr>
            <a:cxnSpLocks/>
          </p:cNvCxnSpPr>
          <p:nvPr/>
        </p:nvCxnSpPr>
        <p:spPr>
          <a:xfrm flipV="1">
            <a:off x="5855875" y="2567693"/>
            <a:ext cx="383639" cy="3234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E25A901-7E35-184C-8065-BAAE37CEF7B1}"/>
              </a:ext>
            </a:extLst>
          </p:cNvPr>
          <p:cNvCxnSpPr>
            <a:cxnSpLocks/>
          </p:cNvCxnSpPr>
          <p:nvPr/>
        </p:nvCxnSpPr>
        <p:spPr>
          <a:xfrm>
            <a:off x="7184543" y="2588120"/>
            <a:ext cx="511792" cy="21338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23" name="TextBox 22">
                <a:extLst>
                  <a:ext uri="{FF2B5EF4-FFF2-40B4-BE49-F238E27FC236}">
                    <a16:creationId xmlns:a16="http://schemas.microsoft.com/office/drawing/2014/main" id="{A62A1FA7-03A2-B643-9F1C-90DEE0B4D657}"/>
                  </a:ext>
                </a:extLst>
              </p:cNvPr>
              <p:cNvSpPr txBox="1"/>
              <p:nvPr/>
            </p:nvSpPr>
            <p:spPr>
              <a:xfrm>
                <a:off x="7696335" y="3571107"/>
                <a:ext cx="1653017" cy="584775"/>
              </a:xfrm>
              <a:prstGeom prst="rect">
                <a:avLst/>
              </a:prstGeom>
              <a:noFill/>
            </p:spPr>
            <p:txBody>
              <a:bodyPr wrap="none" rtlCol="0">
                <a:spAutoFit/>
              </a:bodyPr>
              <a:lstStyle>
                <a:defPPr>
                  <a:defRPr lang="en-US"/>
                </a:defPPr>
                <a:lvl1pPr algn="ctr">
                  <a:defRPr sz="2000">
                    <a:latin typeface="Open Sans"/>
                    <a:ea typeface="Open Sans"/>
                    <a:cs typeface="Open Sans"/>
                  </a:defRPr>
                </a:lvl1pPr>
              </a:lstStyle>
              <a:p>
                <a:r>
                  <a:rPr lang="en-GB" sz="1600" dirty="0">
                    <a:latin typeface="Open Sans Light" panose="020B0306030504020204" pitchFamily="34" charset="0"/>
                    <a:ea typeface="Open Sans Light" panose="020B0306030504020204" pitchFamily="34" charset="0"/>
                    <a:cs typeface="Open Sans Light" panose="020B0306030504020204" pitchFamily="34" charset="0"/>
                  </a:rPr>
                  <a:t>Share of mode </a:t>
                </a:r>
                <a14:m>
                  <m:oMath xmlns:m="http://schemas.openxmlformats.org/officeDocument/2006/math">
                    <m:r>
                      <m:rPr>
                        <m:sty m:val="p"/>
                      </m:rPr>
                      <a:rPr lang="en-GB" sz="1600" b="0" i="0" dirty="0">
                        <a:latin typeface="Cambria Math" panose="02040503050406030204" pitchFamily="18" charset="0"/>
                      </a:rPr>
                      <m:t>i</m:t>
                    </m:r>
                  </m:oMath>
                </a14:m>
                <a:endParaRPr lang="en-GB" sz="1600" dirty="0">
                  <a:latin typeface="Open Sans Light" panose="020B0306030504020204" pitchFamily="34" charset="0"/>
                  <a:ea typeface="Open Sans Light" panose="020B0306030504020204" pitchFamily="34" charset="0"/>
                  <a:cs typeface="Open Sans Light" panose="020B0306030504020204" pitchFamily="34" charset="0"/>
                </a:endParaRPr>
              </a:p>
              <a:p>
                <a:r>
                  <a:rPr lang="en-GB" sz="1600" dirty="0">
                    <a:latin typeface="Open Sans Light" panose="020B0306030504020204" pitchFamily="34" charset="0"/>
                    <a:ea typeface="Open Sans Light" panose="020B0306030504020204" pitchFamily="34" charset="0"/>
                    <a:cs typeface="Open Sans Light" panose="020B0306030504020204" pitchFamily="34" charset="0"/>
                  </a:rPr>
                  <a:t>[-]</a:t>
                </a:r>
              </a:p>
            </p:txBody>
          </p:sp>
        </mc:Choice>
        <mc:Fallback>
          <p:sp>
            <p:nvSpPr>
              <p:cNvPr id="23" name="TextBox 22">
                <a:extLst>
                  <a:ext uri="{FF2B5EF4-FFF2-40B4-BE49-F238E27FC236}">
                    <a16:creationId xmlns:a16="http://schemas.microsoft.com/office/drawing/2014/main" id="{A62A1FA7-03A2-B643-9F1C-90DEE0B4D657}"/>
                  </a:ext>
                </a:extLst>
              </p:cNvPr>
              <p:cNvSpPr txBox="1">
                <a:spLocks noRot="1" noChangeAspect="1" noMove="1" noResize="1" noEditPoints="1" noAdjustHandles="1" noChangeArrowheads="1" noChangeShapeType="1" noTextEdit="1"/>
              </p:cNvSpPr>
              <p:nvPr/>
            </p:nvSpPr>
            <p:spPr>
              <a:xfrm>
                <a:off x="7696335" y="3571107"/>
                <a:ext cx="1653017" cy="584775"/>
              </a:xfrm>
              <a:prstGeom prst="rect">
                <a:avLst/>
              </a:prstGeom>
              <a:blipFill>
                <a:blip r:embed="rId6"/>
                <a:stretch>
                  <a:fillRect l="-1527" t="-4255" b="-10638"/>
                </a:stretch>
              </a:blipFill>
            </p:spPr>
            <p:txBody>
              <a:bodyPr/>
              <a:lstStyle/>
              <a:p>
                <a:r>
                  <a:rPr lang="en-US">
                    <a:noFill/>
                  </a:rPr>
                  <a:t> </a:t>
                </a:r>
              </a:p>
            </p:txBody>
          </p:sp>
        </mc:Fallback>
      </mc:AlternateContent>
      <p:cxnSp>
        <p:nvCxnSpPr>
          <p:cNvPr id="24" name="Straight Connector 23">
            <a:extLst>
              <a:ext uri="{FF2B5EF4-FFF2-40B4-BE49-F238E27FC236}">
                <a16:creationId xmlns:a16="http://schemas.microsoft.com/office/drawing/2014/main" id="{FB933CBC-A291-FC48-A31B-18AEEB1689A7}"/>
              </a:ext>
            </a:extLst>
          </p:cNvPr>
          <p:cNvCxnSpPr>
            <a:cxnSpLocks/>
          </p:cNvCxnSpPr>
          <p:nvPr/>
        </p:nvCxnSpPr>
        <p:spPr>
          <a:xfrm flipV="1">
            <a:off x="7292776" y="3823797"/>
            <a:ext cx="471326" cy="13475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28" name="TextBox 27">
                <a:extLst>
                  <a:ext uri="{FF2B5EF4-FFF2-40B4-BE49-F238E27FC236}">
                    <a16:creationId xmlns:a16="http://schemas.microsoft.com/office/drawing/2014/main" id="{ADC60253-C12F-4A47-BB91-47E52E39741A}"/>
                  </a:ext>
                </a:extLst>
              </p:cNvPr>
              <p:cNvSpPr txBox="1"/>
              <p:nvPr/>
            </p:nvSpPr>
            <p:spPr>
              <a:xfrm>
                <a:off x="7892399" y="4425212"/>
                <a:ext cx="3238101" cy="584775"/>
              </a:xfrm>
              <a:prstGeom prst="rect">
                <a:avLst/>
              </a:prstGeom>
              <a:noFill/>
            </p:spPr>
            <p:txBody>
              <a:bodyPr wrap="square" rtlCol="0">
                <a:spAutoFit/>
              </a:bodyPr>
              <a:lstStyle>
                <a:defPPr>
                  <a:defRPr lang="en-US"/>
                </a:defPPr>
                <a:lvl1pPr algn="ctr">
                  <a:defRPr sz="2000">
                    <a:latin typeface="Open Sans"/>
                    <a:ea typeface="Open Sans"/>
                    <a:cs typeface="Open Sans"/>
                  </a:defRPr>
                </a:lvl1pPr>
              </a:lstStyle>
              <a:p>
                <a:r>
                  <a:rPr lang="en-GB" sz="1600" dirty="0">
                    <a:latin typeface="Open Sans Light" panose="020B0306030504020204" pitchFamily="34" charset="0"/>
                    <a:ea typeface="Open Sans Light" panose="020B0306030504020204" pitchFamily="34" charset="0"/>
                    <a:cs typeface="Open Sans Light" panose="020B0306030504020204" pitchFamily="34" charset="0"/>
                  </a:rPr>
                  <a:t>Energy intensity of mode </a:t>
                </a:r>
                <a14:m>
                  <m:oMath xmlns:m="http://schemas.openxmlformats.org/officeDocument/2006/math">
                    <m:r>
                      <m:rPr>
                        <m:sty m:val="p"/>
                      </m:rPr>
                      <a:rPr lang="en-GB" sz="1600" b="0" i="0" dirty="0">
                        <a:latin typeface="Cambria Math" panose="02040503050406030204" pitchFamily="18" charset="0"/>
                      </a:rPr>
                      <m:t>i</m:t>
                    </m:r>
                  </m:oMath>
                </a14:m>
                <a:r>
                  <a:rPr lang="en-GB" sz="1600" dirty="0">
                    <a:latin typeface="Open Sans Light" panose="020B0306030504020204" pitchFamily="34" charset="0"/>
                    <a:ea typeface="Open Sans Light" panose="020B0306030504020204" pitchFamily="34" charset="0"/>
                    <a:cs typeface="Open Sans Light" panose="020B0306030504020204" pitchFamily="34" charset="0"/>
                  </a:rPr>
                  <a:t> [energy/km]</a:t>
                </a:r>
              </a:p>
            </p:txBody>
          </p:sp>
        </mc:Choice>
        <mc:Fallback>
          <p:sp>
            <p:nvSpPr>
              <p:cNvPr id="28" name="TextBox 27">
                <a:extLst>
                  <a:ext uri="{FF2B5EF4-FFF2-40B4-BE49-F238E27FC236}">
                    <a16:creationId xmlns:a16="http://schemas.microsoft.com/office/drawing/2014/main" id="{ADC60253-C12F-4A47-BB91-47E52E39741A}"/>
                  </a:ext>
                </a:extLst>
              </p:cNvPr>
              <p:cNvSpPr txBox="1">
                <a:spLocks noRot="1" noChangeAspect="1" noMove="1" noResize="1" noEditPoints="1" noAdjustHandles="1" noChangeArrowheads="1" noChangeShapeType="1" noTextEdit="1"/>
              </p:cNvSpPr>
              <p:nvPr/>
            </p:nvSpPr>
            <p:spPr>
              <a:xfrm>
                <a:off x="7892399" y="4425212"/>
                <a:ext cx="3238101" cy="584775"/>
              </a:xfrm>
              <a:prstGeom prst="rect">
                <a:avLst/>
              </a:prstGeom>
              <a:blipFill>
                <a:blip r:embed="rId7"/>
                <a:stretch>
                  <a:fillRect t="-2128" b="-10638"/>
                </a:stretch>
              </a:blipFill>
            </p:spPr>
            <p:txBody>
              <a:bodyPr/>
              <a:lstStyle/>
              <a:p>
                <a:r>
                  <a:rPr lang="en-US">
                    <a:noFill/>
                  </a:rPr>
                  <a:t> </a:t>
                </a:r>
              </a:p>
            </p:txBody>
          </p:sp>
        </mc:Fallback>
      </mc:AlternateContent>
      <p:cxnSp>
        <p:nvCxnSpPr>
          <p:cNvPr id="29" name="Straight Connector 28">
            <a:extLst>
              <a:ext uri="{FF2B5EF4-FFF2-40B4-BE49-F238E27FC236}">
                <a16:creationId xmlns:a16="http://schemas.microsoft.com/office/drawing/2014/main" id="{AFC0F178-8492-E140-88EC-8CE114A7631C}"/>
              </a:ext>
            </a:extLst>
          </p:cNvPr>
          <p:cNvCxnSpPr>
            <a:cxnSpLocks/>
          </p:cNvCxnSpPr>
          <p:nvPr/>
        </p:nvCxnSpPr>
        <p:spPr>
          <a:xfrm flipV="1">
            <a:off x="7793527" y="4588200"/>
            <a:ext cx="471326" cy="13475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30" name="TextBox 29">
                <a:extLst>
                  <a:ext uri="{FF2B5EF4-FFF2-40B4-BE49-F238E27FC236}">
                    <a16:creationId xmlns:a16="http://schemas.microsoft.com/office/drawing/2014/main" id="{31340E51-05F8-E843-A88A-9B4BBBED8150}"/>
                  </a:ext>
                </a:extLst>
              </p:cNvPr>
              <p:cNvSpPr txBox="1"/>
              <p:nvPr/>
            </p:nvSpPr>
            <p:spPr>
              <a:xfrm>
                <a:off x="7696335" y="5098107"/>
                <a:ext cx="3238101" cy="584775"/>
              </a:xfrm>
              <a:prstGeom prst="rect">
                <a:avLst/>
              </a:prstGeom>
              <a:noFill/>
            </p:spPr>
            <p:txBody>
              <a:bodyPr wrap="square" rtlCol="0">
                <a:spAutoFit/>
              </a:bodyPr>
              <a:lstStyle>
                <a:defPPr>
                  <a:defRPr lang="en-US"/>
                </a:defPPr>
                <a:lvl1pPr algn="ctr">
                  <a:defRPr sz="2000">
                    <a:latin typeface="Open Sans"/>
                    <a:ea typeface="Open Sans"/>
                    <a:cs typeface="Open Sans"/>
                  </a:defRPr>
                </a:lvl1pPr>
              </a:lstStyle>
              <a:p>
                <a:r>
                  <a:rPr lang="en-GB" sz="1600" dirty="0">
                    <a:latin typeface="Open Sans Light" panose="020B0306030504020204" pitchFamily="34" charset="0"/>
                    <a:ea typeface="Open Sans Light" panose="020B0306030504020204" pitchFamily="34" charset="0"/>
                    <a:cs typeface="Open Sans Light" panose="020B0306030504020204" pitchFamily="34" charset="0"/>
                  </a:rPr>
                  <a:t>Load factor of mode </a:t>
                </a:r>
                <a14:m>
                  <m:oMath xmlns:m="http://schemas.openxmlformats.org/officeDocument/2006/math">
                    <m:r>
                      <m:rPr>
                        <m:sty m:val="p"/>
                      </m:rPr>
                      <a:rPr lang="en-GB" sz="1600" b="0" i="0" dirty="0">
                        <a:latin typeface="Cambria Math" panose="02040503050406030204" pitchFamily="18" charset="0"/>
                      </a:rPr>
                      <m:t>i</m:t>
                    </m:r>
                  </m:oMath>
                </a14:m>
                <a:r>
                  <a:rPr lang="en-GB" sz="1600" dirty="0">
                    <a:latin typeface="Open Sans Light" panose="020B0306030504020204" pitchFamily="34" charset="0"/>
                    <a:ea typeface="Open Sans Light" panose="020B0306030504020204" pitchFamily="34" charset="0"/>
                    <a:cs typeface="Open Sans Light" panose="020B0306030504020204" pitchFamily="34" charset="0"/>
                  </a:rPr>
                  <a:t> [passenger/vehicle]</a:t>
                </a:r>
              </a:p>
            </p:txBody>
          </p:sp>
        </mc:Choice>
        <mc:Fallback>
          <p:sp>
            <p:nvSpPr>
              <p:cNvPr id="30" name="TextBox 29">
                <a:extLst>
                  <a:ext uri="{FF2B5EF4-FFF2-40B4-BE49-F238E27FC236}">
                    <a16:creationId xmlns:a16="http://schemas.microsoft.com/office/drawing/2014/main" id="{31340E51-05F8-E843-A88A-9B4BBBED8150}"/>
                  </a:ext>
                </a:extLst>
              </p:cNvPr>
              <p:cNvSpPr txBox="1">
                <a:spLocks noRot="1" noChangeAspect="1" noMove="1" noResize="1" noEditPoints="1" noAdjustHandles="1" noChangeArrowheads="1" noChangeShapeType="1" noTextEdit="1"/>
              </p:cNvSpPr>
              <p:nvPr/>
            </p:nvSpPr>
            <p:spPr>
              <a:xfrm>
                <a:off x="7696335" y="5098107"/>
                <a:ext cx="3238101" cy="584775"/>
              </a:xfrm>
              <a:prstGeom prst="rect">
                <a:avLst/>
              </a:prstGeom>
              <a:blipFill>
                <a:blip r:embed="rId8"/>
                <a:stretch>
                  <a:fillRect t="-4255" b="-10638"/>
                </a:stretch>
              </a:blipFill>
            </p:spPr>
            <p:txBody>
              <a:bodyPr/>
              <a:lstStyle/>
              <a:p>
                <a:r>
                  <a:rPr lang="en-US">
                    <a:noFill/>
                  </a:rPr>
                  <a:t> </a:t>
                </a:r>
              </a:p>
            </p:txBody>
          </p:sp>
        </mc:Fallback>
      </mc:AlternateContent>
      <p:cxnSp>
        <p:nvCxnSpPr>
          <p:cNvPr id="31" name="Straight Connector 30">
            <a:extLst>
              <a:ext uri="{FF2B5EF4-FFF2-40B4-BE49-F238E27FC236}">
                <a16:creationId xmlns:a16="http://schemas.microsoft.com/office/drawing/2014/main" id="{8DDC0C5B-B386-0646-8503-9044F398DD4E}"/>
              </a:ext>
            </a:extLst>
          </p:cNvPr>
          <p:cNvCxnSpPr>
            <a:cxnSpLocks/>
          </p:cNvCxnSpPr>
          <p:nvPr/>
        </p:nvCxnSpPr>
        <p:spPr>
          <a:xfrm>
            <a:off x="7764102" y="5122464"/>
            <a:ext cx="538851" cy="17055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FF504896-0E93-8048-A532-597640B092B4}"/>
              </a:ext>
            </a:extLst>
          </p:cNvPr>
          <p:cNvSpPr/>
          <p:nvPr/>
        </p:nvSpPr>
        <p:spPr>
          <a:xfrm>
            <a:off x="7028309" y="28101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7_Slide10.mp3" descr="Track7_Lecture7_Slide10.mp3">
            <a:hlinkClick r:id="" action="ppaction://media"/>
            <a:extLst>
              <a:ext uri="{FF2B5EF4-FFF2-40B4-BE49-F238E27FC236}">
                <a16:creationId xmlns:a16="http://schemas.microsoft.com/office/drawing/2014/main" id="{C92DF48B-C384-FD46-A819-F95A95CE53A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094999" y="352378"/>
            <a:ext cx="812800" cy="812800"/>
          </a:xfrm>
          <a:prstGeom prst="rect">
            <a:avLst/>
          </a:prstGeom>
        </p:spPr>
      </p:pic>
      <p:sp>
        <p:nvSpPr>
          <p:cNvPr id="19" name="Google Shape;339;p22">
            <a:extLst>
              <a:ext uri="{FF2B5EF4-FFF2-40B4-BE49-F238E27FC236}">
                <a16:creationId xmlns:a16="http://schemas.microsoft.com/office/drawing/2014/main" id="{8912D6DF-408D-FA43-B5C7-8F02AA77E3E0}"/>
              </a:ext>
            </a:extLst>
          </p:cNvPr>
          <p:cNvSpPr>
            <a:spLocks noGrp="1" noChangeArrowheads="1"/>
          </p:cNvSpPr>
          <p:nvPr>
            <p:ph type="title"/>
          </p:nvPr>
        </p:nvSpPr>
        <p:spPr>
          <a:xfrm>
            <a:off x="865094" y="112343"/>
            <a:ext cx="6920007" cy="1325562"/>
          </a:xfrm>
        </p:spPr>
        <p:txBody>
          <a:bodyPr lIns="121900" tIns="121900" rIns="121900" bIns="121900"/>
          <a:lstStyle/>
          <a:p>
            <a:pPr eaLnBrk="1" hangingPunct="1"/>
            <a:r>
              <a:rPr lang="en-GB" altLang="en-US" dirty="0">
                <a:latin typeface="Open Sans"/>
              </a:rPr>
              <a:t>Lecture 7.2 Transportation sector</a:t>
            </a:r>
            <a:endParaRPr lang="en-US" altLang="en-US" dirty="0">
              <a:latin typeface="Open Sans"/>
            </a:endParaRPr>
          </a:p>
        </p:txBody>
      </p:sp>
    </p:spTree>
    <p:extLst>
      <p:ext uri="{BB962C8B-B14F-4D97-AF65-F5344CB8AC3E}">
        <p14:creationId xmlns:p14="http://schemas.microsoft.com/office/powerpoint/2010/main" val="216629167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86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48" name="Google Shape;115;p16">
                <a:extLst>
                  <a:ext uri="{FF2B5EF4-FFF2-40B4-BE49-F238E27FC236}">
                    <a16:creationId xmlns:a16="http://schemas.microsoft.com/office/drawing/2014/main" id="{1C0EB07B-EF55-8A4A-A559-3218267C9FE8}"/>
                  </a:ext>
                </a:extLst>
              </p:cNvPr>
              <p:cNvSpPr txBox="1"/>
              <p:nvPr/>
            </p:nvSpPr>
            <p:spPr>
              <a:xfrm>
                <a:off x="928052" y="1429534"/>
                <a:ext cx="10439494" cy="4427538"/>
              </a:xfrm>
              <a:prstGeom prst="rect">
                <a:avLst/>
              </a:prstGeom>
              <a:noFill/>
              <a:ln>
                <a:noFill/>
              </a:ln>
            </p:spPr>
            <p:txBody>
              <a:bodyPr lIns="121900" tIns="60933" rIns="121900" bIns="60933" anchor="t"/>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Aft>
                    <a:spcPts val="1200"/>
                  </a:spcAft>
                  <a:buNone/>
                </a:pPr>
                <a:r>
                  <a:rPr lang="en-GB" altLang="en-US" sz="2000" b="1" dirty="0">
                    <a:solidFill>
                      <a:srgbClr val="9DC3E6"/>
                    </a:solidFill>
                    <a:latin typeface="Open Sans" panose="020B0606030504020204" pitchFamily="34" charset="0"/>
                    <a:ea typeface="Open Sans" panose="020B0606030504020204" pitchFamily="34" charset="0"/>
                    <a:cs typeface="Open Sans" panose="020B0606030504020204" pitchFamily="34" charset="0"/>
                  </a:rPr>
                  <a:t>Intercity transportation: traffic activity</a:t>
                </a:r>
              </a:p>
              <a:p>
                <a:pPr marL="342900" lvl="1" indent="-342900"/>
                <a:r>
                  <a:rPr lang="en-GB" sz="2000" dirty="0">
                    <a:latin typeface="Open Sans" panose="020B0606030504020204" pitchFamily="34" charset="0"/>
                    <a:ea typeface="Open Sans" panose="020B0606030504020204" pitchFamily="34" charset="0"/>
                    <a:cs typeface="Open Sans" panose="020B0606030504020204" pitchFamily="34" charset="0"/>
                  </a:rPr>
                  <a:t>Total intercity travel activity </a:t>
                </a:r>
                <a14:m>
                  <m:oMath xmlns:m="http://schemas.openxmlformats.org/officeDocument/2006/math">
                    <m:sSub>
                      <m:sSubPr>
                        <m:ctrlPr>
                          <a:rPr lang="en-GB" sz="2000" i="1">
                            <a:latin typeface="Cambria Math" panose="02040503050406030204" pitchFamily="18" charset="0"/>
                            <a:cs typeface="Times New Roman" pitchFamily="18" charset="0"/>
                          </a:rPr>
                        </m:ctrlPr>
                      </m:sSubPr>
                      <m:e>
                        <m:r>
                          <a:rPr lang="en-GB" sz="2000">
                            <a:latin typeface="Cambria Math" panose="02040503050406030204" pitchFamily="18" charset="0"/>
                            <a:cs typeface="Times New Roman" pitchFamily="18" charset="0"/>
                          </a:rPr>
                          <m:t>𝐷</m:t>
                        </m:r>
                      </m:e>
                      <m:sub>
                        <m:r>
                          <a:rPr lang="en-GB" sz="2000">
                            <a:latin typeface="Cambria Math" panose="02040503050406030204" pitchFamily="18" charset="0"/>
                            <a:cs typeface="Times New Roman" pitchFamily="18" charset="0"/>
                          </a:rPr>
                          <m:t>𝑖𝑛𝑡𝑒𝑟𝑐𝑖𝑡𝑦</m:t>
                        </m:r>
                      </m:sub>
                    </m:sSub>
                    <m:r>
                      <a:rPr lang="en-GB" sz="2000">
                        <a:latin typeface="Cambria Math" panose="02040503050406030204" pitchFamily="18" charset="0"/>
                        <a:cs typeface="Times New Roman" pitchFamily="18" charset="0"/>
                      </a:rPr>
                      <m:t> </m:t>
                    </m:r>
                  </m:oMath>
                </a14:m>
                <a:r>
                  <a:rPr lang="en-GB" sz="2000" dirty="0">
                    <a:latin typeface="Open Sans" panose="020B0606030504020204" pitchFamily="34" charset="0"/>
                    <a:ea typeface="Open Sans" panose="020B0606030504020204" pitchFamily="34" charset="0"/>
                    <a:cs typeface="Open Sans" panose="020B0606030504020204" pitchFamily="34" charset="0"/>
                  </a:rPr>
                  <a:t>[passenger-km]:</a:t>
                </a:r>
              </a:p>
              <a:p>
                <a:pPr marL="0" lvl="1" indent="0">
                  <a:buNone/>
                </a:pPr>
                <a14:m>
                  <m:oMathPara xmlns:m="http://schemas.openxmlformats.org/officeDocument/2006/math">
                    <m:oMathParaPr>
                      <m:jc m:val="centerGroup"/>
                    </m:oMathParaPr>
                    <m:oMath xmlns:m="http://schemas.openxmlformats.org/officeDocument/2006/math">
                      <m:sSub>
                        <m:sSubPr>
                          <m:ctrlPr>
                            <a:rPr lang="en-GB" sz="2000" i="1">
                              <a:latin typeface="Cambria Math" panose="02040503050406030204" pitchFamily="18" charset="0"/>
                              <a:cs typeface="Times New Roman" pitchFamily="18" charset="0"/>
                            </a:rPr>
                          </m:ctrlPr>
                        </m:sSubPr>
                        <m:e>
                          <m:r>
                            <a:rPr lang="en-GB" sz="2000">
                              <a:latin typeface="Cambria Math" panose="02040503050406030204" pitchFamily="18" charset="0"/>
                              <a:cs typeface="Times New Roman" pitchFamily="18" charset="0"/>
                            </a:rPr>
                            <m:t>𝐷</m:t>
                          </m:r>
                        </m:e>
                        <m:sub>
                          <m:r>
                            <a:rPr lang="en-GB" sz="2000" smtClean="0">
                              <a:latin typeface="Cambria Math" panose="02040503050406030204" pitchFamily="18" charset="0"/>
                              <a:cs typeface="Times New Roman" pitchFamily="18" charset="0"/>
                            </a:rPr>
                            <m:t>𝑖𝑛𝑡𝑒𝑟𝑐𝑖𝑡𝑦</m:t>
                          </m:r>
                        </m:sub>
                      </m:sSub>
                      <m:r>
                        <a:rPr lang="en-GB" sz="2000">
                          <a:latin typeface="Cambria Math" panose="02040503050406030204" pitchFamily="18" charset="0"/>
                          <a:cs typeface="Times New Roman" pitchFamily="18" charset="0"/>
                        </a:rPr>
                        <m:t>=</m:t>
                      </m:r>
                      <m:acc>
                        <m:accPr>
                          <m:chr m:val="̅"/>
                          <m:ctrlPr>
                            <a:rPr lang="en-GB" sz="2000" i="1">
                              <a:latin typeface="Cambria Math" panose="02040503050406030204" pitchFamily="18" charset="0"/>
                              <a:cs typeface="Times New Roman" pitchFamily="18" charset="0"/>
                            </a:rPr>
                          </m:ctrlPr>
                        </m:accPr>
                        <m:e>
                          <m:sSub>
                            <m:sSubPr>
                              <m:ctrlPr>
                                <a:rPr lang="en-GB" sz="2000" i="1" smtClean="0">
                                  <a:latin typeface="Cambria Math" panose="02040503050406030204" pitchFamily="18" charset="0"/>
                                  <a:cs typeface="Times New Roman" pitchFamily="18" charset="0"/>
                                </a:rPr>
                              </m:ctrlPr>
                            </m:sSubPr>
                            <m:e>
                              <m:r>
                                <a:rPr lang="en-GB" sz="2000">
                                  <a:latin typeface="Cambria Math" panose="02040503050406030204" pitchFamily="18" charset="0"/>
                                  <a:cs typeface="Times New Roman" pitchFamily="18" charset="0"/>
                                </a:rPr>
                                <m:t>𝐷</m:t>
                              </m:r>
                            </m:e>
                            <m:sub>
                              <m:r>
                                <a:rPr lang="en-GB" sz="2000" smtClean="0">
                                  <a:latin typeface="Cambria Math" panose="02040503050406030204" pitchFamily="18" charset="0"/>
                                  <a:cs typeface="Times New Roman" pitchFamily="18" charset="0"/>
                                </a:rPr>
                                <m:t>𝑖𝑛𝑡𝑒𝑟𝑐𝑖𝑡𝑦</m:t>
                              </m:r>
                            </m:sub>
                          </m:sSub>
                        </m:e>
                      </m:acc>
                      <m:sSub>
                        <m:sSubPr>
                          <m:ctrlPr>
                            <a:rPr lang="en-GB" sz="2000" i="1">
                              <a:latin typeface="Cambria Math" panose="02040503050406030204" pitchFamily="18" charset="0"/>
                              <a:cs typeface="Times New Roman" pitchFamily="18" charset="0"/>
                            </a:rPr>
                          </m:ctrlPr>
                        </m:sSubPr>
                        <m:e>
                          <m:r>
                            <a:rPr lang="en-GB" sz="2000">
                              <a:latin typeface="Cambria Math" panose="02040503050406030204" pitchFamily="18" charset="0"/>
                              <a:cs typeface="Times New Roman" pitchFamily="18" charset="0"/>
                            </a:rPr>
                            <m:t>𝑃</m:t>
                          </m:r>
                        </m:e>
                        <m:sub>
                          <m:r>
                            <a:rPr lang="en-GB" sz="2000" smtClean="0">
                              <a:latin typeface="Cambria Math" panose="02040503050406030204" pitchFamily="18" charset="0"/>
                              <a:cs typeface="Times New Roman" pitchFamily="18" charset="0"/>
                            </a:rPr>
                            <m:t>𝑡𝑜𝑡</m:t>
                          </m:r>
                        </m:sub>
                      </m:sSub>
                    </m:oMath>
                  </m:oMathPara>
                </a14:m>
                <a:endParaRPr lang="en-GB" sz="2000" dirty="0">
                  <a:latin typeface="Open Sans" panose="020B0606030504020204" pitchFamily="34" charset="0"/>
                  <a:ea typeface="Open Sans" panose="020B0606030504020204" pitchFamily="34" charset="0"/>
                  <a:cs typeface="Times New Roman" pitchFamily="18" charset="0"/>
                </a:endParaRPr>
              </a:p>
              <a:p>
                <a:pPr marL="0" lvl="1" indent="0">
                  <a:buNone/>
                </a:pPr>
                <a:endParaRPr lang="en-GB" sz="2000" dirty="0">
                  <a:latin typeface="Open Sans" panose="020B0606030504020204" pitchFamily="34" charset="0"/>
                  <a:ea typeface="Open Sans" panose="020B0606030504020204" pitchFamily="34" charset="0"/>
                  <a:cs typeface="Open Sans" panose="020B0606030504020204" pitchFamily="34" charset="0"/>
                </a:endParaRPr>
              </a:p>
              <a:p>
                <a:pPr marL="0" lvl="1" indent="0">
                  <a:buNone/>
                </a:pPr>
                <a:endParaRPr lang="en-GB" sz="2000" dirty="0">
                  <a:latin typeface="Open Sans" panose="020B0606030504020204" pitchFamily="34" charset="0"/>
                  <a:ea typeface="Open Sans" panose="020B0606030504020204" pitchFamily="34" charset="0"/>
                  <a:cs typeface="Open Sans" panose="020B0606030504020204" pitchFamily="34" charset="0"/>
                </a:endParaRPr>
              </a:p>
              <a:p>
                <a:pPr marL="342900" lvl="1" indent="-342900"/>
                <a:r>
                  <a:rPr lang="en-GB" sz="2000" dirty="0">
                    <a:latin typeface="Open Sans" panose="020B0606030504020204" pitchFamily="34" charset="0"/>
                    <a:ea typeface="Open Sans" panose="020B0606030504020204" pitchFamily="34" charset="0"/>
                    <a:cs typeface="Open Sans" panose="020B0606030504020204" pitchFamily="34" charset="0"/>
                  </a:rPr>
                  <a:t>Intercity travel activity by cars </a:t>
                </a:r>
                <a14:m>
                  <m:oMath xmlns:m="http://schemas.openxmlformats.org/officeDocument/2006/math">
                    <m:sSubSup>
                      <m:sSubSupPr>
                        <m:ctrlPr>
                          <a:rPr lang="en-GB" sz="2000" i="1" smtClean="0">
                            <a:latin typeface="Cambria Math" panose="02040503050406030204" pitchFamily="18" charset="0"/>
                            <a:cs typeface="Times New Roman" pitchFamily="18" charset="0"/>
                          </a:rPr>
                        </m:ctrlPr>
                      </m:sSubSupPr>
                      <m:e>
                        <m:r>
                          <a:rPr lang="en-GB" sz="2000">
                            <a:latin typeface="Cambria Math" panose="02040503050406030204" pitchFamily="18" charset="0"/>
                            <a:cs typeface="Times New Roman" pitchFamily="18" charset="0"/>
                          </a:rPr>
                          <m:t>𝐷</m:t>
                        </m:r>
                      </m:e>
                      <m:sub>
                        <m:r>
                          <a:rPr lang="en-GB" sz="2000">
                            <a:latin typeface="Cambria Math" panose="02040503050406030204" pitchFamily="18" charset="0"/>
                            <a:cs typeface="Times New Roman" pitchFamily="18" charset="0"/>
                          </a:rPr>
                          <m:t>𝑖𝑛𝑡𝑒𝑟𝑐𝑖𝑡</m:t>
                        </m:r>
                        <m:r>
                          <a:rPr lang="en-GB" sz="2000" smtClean="0">
                            <a:latin typeface="Cambria Math" panose="02040503050406030204" pitchFamily="18" charset="0"/>
                            <a:cs typeface="Times New Roman" pitchFamily="18" charset="0"/>
                          </a:rPr>
                          <m:t>𝑦</m:t>
                        </m:r>
                      </m:sub>
                      <m:sup>
                        <m:r>
                          <a:rPr lang="en-GB" sz="2000" smtClean="0">
                            <a:latin typeface="Cambria Math" panose="02040503050406030204" pitchFamily="18" charset="0"/>
                            <a:cs typeface="Times New Roman" pitchFamily="18" charset="0"/>
                          </a:rPr>
                          <m:t>𝑐𝑎𝑟</m:t>
                        </m:r>
                      </m:sup>
                    </m:sSubSup>
                    <m:r>
                      <a:rPr lang="en-GB" sz="2000">
                        <a:latin typeface="Cambria Math" panose="02040503050406030204" pitchFamily="18" charset="0"/>
                        <a:cs typeface="Times New Roman" pitchFamily="18" charset="0"/>
                      </a:rPr>
                      <m:t> </m:t>
                    </m:r>
                  </m:oMath>
                </a14:m>
                <a:r>
                  <a:rPr lang="en-GB" sz="2000" dirty="0">
                    <a:latin typeface="Open Sans" panose="020B0606030504020204" pitchFamily="34" charset="0"/>
                    <a:ea typeface="Open Sans" panose="020B0606030504020204" pitchFamily="34" charset="0"/>
                    <a:cs typeface="Open Sans" panose="020B0606030504020204" pitchFamily="34" charset="0"/>
                  </a:rPr>
                  <a:t>[passenger-km]:</a:t>
                </a:r>
              </a:p>
              <a:p>
                <a:pPr marL="0" lvl="1" indent="0">
                  <a:buNone/>
                </a:pPr>
                <a14:m>
                  <m:oMathPara xmlns:m="http://schemas.openxmlformats.org/officeDocument/2006/math">
                    <m:oMathParaPr>
                      <m:jc m:val="centerGroup"/>
                    </m:oMathParaPr>
                    <m:oMath xmlns:m="http://schemas.openxmlformats.org/officeDocument/2006/math">
                      <m:sSubSup>
                        <m:sSubSupPr>
                          <m:ctrlPr>
                            <a:rPr lang="en-GB" sz="2000" i="1">
                              <a:latin typeface="Cambria Math" panose="02040503050406030204" pitchFamily="18" charset="0"/>
                              <a:cs typeface="Times New Roman" pitchFamily="18" charset="0"/>
                            </a:rPr>
                          </m:ctrlPr>
                        </m:sSubSupPr>
                        <m:e>
                          <m:r>
                            <a:rPr lang="en-GB" sz="2000">
                              <a:latin typeface="Cambria Math" panose="02040503050406030204" pitchFamily="18" charset="0"/>
                              <a:cs typeface="Times New Roman" pitchFamily="18" charset="0"/>
                            </a:rPr>
                            <m:t>𝐷</m:t>
                          </m:r>
                        </m:e>
                        <m:sub>
                          <m:r>
                            <a:rPr lang="en-GB" sz="2000">
                              <a:latin typeface="Cambria Math" panose="02040503050406030204" pitchFamily="18" charset="0"/>
                              <a:cs typeface="Times New Roman" pitchFamily="18" charset="0"/>
                            </a:rPr>
                            <m:t>𝑖𝑛𝑡𝑒𝑟𝑐𝑖𝑡𝑦</m:t>
                          </m:r>
                        </m:sub>
                        <m:sup>
                          <m:r>
                            <a:rPr lang="en-GB" sz="2000">
                              <a:latin typeface="Cambria Math" panose="02040503050406030204" pitchFamily="18" charset="0"/>
                              <a:cs typeface="Times New Roman" pitchFamily="18" charset="0"/>
                            </a:rPr>
                            <m:t>𝑐𝑎𝑟</m:t>
                          </m:r>
                        </m:sup>
                      </m:sSubSup>
                      <m:r>
                        <a:rPr lang="en-GB" sz="2000" smtClean="0">
                          <a:latin typeface="Cambria Math" panose="02040503050406030204" pitchFamily="18" charset="0"/>
                          <a:cs typeface="Times New Roman" pitchFamily="18" charset="0"/>
                        </a:rPr>
                        <m:t>=</m:t>
                      </m:r>
                      <m:sSub>
                        <m:sSubPr>
                          <m:ctrlPr>
                            <a:rPr lang="en-GB" sz="2000" i="1">
                              <a:latin typeface="Cambria Math" panose="02040503050406030204" pitchFamily="18" charset="0"/>
                              <a:cs typeface="Times New Roman" pitchFamily="18" charset="0"/>
                            </a:rPr>
                          </m:ctrlPr>
                        </m:sSubPr>
                        <m:e>
                          <m:r>
                            <a:rPr lang="en-GB" sz="2000">
                              <a:latin typeface="Cambria Math" panose="02040503050406030204" pitchFamily="18" charset="0"/>
                              <a:cs typeface="Times New Roman" pitchFamily="18" charset="0"/>
                            </a:rPr>
                            <m:t>𝑃</m:t>
                          </m:r>
                        </m:e>
                        <m:sub>
                          <m:r>
                            <a:rPr lang="en-GB" sz="2000">
                              <a:latin typeface="Cambria Math" panose="02040503050406030204" pitchFamily="18" charset="0"/>
                              <a:cs typeface="Times New Roman" pitchFamily="18" charset="0"/>
                            </a:rPr>
                            <m:t>𝑡𝑜𝑡</m:t>
                          </m:r>
                        </m:sub>
                      </m:sSub>
                      <m:r>
                        <a:rPr lang="en-GB" sz="2000" smtClean="0">
                          <a:latin typeface="Cambria Math" panose="02040503050406030204" pitchFamily="18" charset="0"/>
                          <a:cs typeface="Times New Roman" pitchFamily="18" charset="0"/>
                        </a:rPr>
                        <m:t>×</m:t>
                      </m:r>
                      <m:acc>
                        <m:accPr>
                          <m:chr m:val="̅"/>
                          <m:ctrlPr>
                            <a:rPr lang="en-GB" sz="2000" i="1">
                              <a:latin typeface="Cambria Math" panose="02040503050406030204" pitchFamily="18" charset="0"/>
                              <a:cs typeface="Times New Roman" pitchFamily="18" charset="0"/>
                            </a:rPr>
                          </m:ctrlPr>
                        </m:accPr>
                        <m:e>
                          <m:sSubSup>
                            <m:sSubSupPr>
                              <m:ctrlPr>
                                <a:rPr lang="en-GB" sz="2000" i="1" smtClean="0">
                                  <a:latin typeface="Cambria Math" panose="02040503050406030204" pitchFamily="18" charset="0"/>
                                  <a:cs typeface="Times New Roman" pitchFamily="18" charset="0"/>
                                </a:rPr>
                              </m:ctrlPr>
                            </m:sSubSupPr>
                            <m:e>
                              <m:r>
                                <a:rPr lang="en-GB" sz="2000">
                                  <a:latin typeface="Cambria Math" panose="02040503050406030204" pitchFamily="18" charset="0"/>
                                  <a:cs typeface="Times New Roman" pitchFamily="18" charset="0"/>
                                </a:rPr>
                                <m:t>𝐷</m:t>
                              </m:r>
                            </m:e>
                            <m:sub>
                              <m:r>
                                <a:rPr lang="en-GB" sz="2000">
                                  <a:latin typeface="Cambria Math" panose="02040503050406030204" pitchFamily="18" charset="0"/>
                                  <a:cs typeface="Times New Roman" pitchFamily="18" charset="0"/>
                                </a:rPr>
                                <m:t>𝑖𝑛𝑡𝑒𝑟𝑐𝑖𝑡𝑦</m:t>
                              </m:r>
                            </m:sub>
                            <m:sup>
                              <m:r>
                                <a:rPr lang="en-GB" sz="2000" smtClean="0">
                                  <a:latin typeface="Cambria Math" panose="02040503050406030204" pitchFamily="18" charset="0"/>
                                  <a:cs typeface="Times New Roman" pitchFamily="18" charset="0"/>
                                </a:rPr>
                                <m:t>𝑐𝑎𝑟</m:t>
                              </m:r>
                            </m:sup>
                          </m:sSubSup>
                        </m:e>
                      </m:acc>
                      <m:r>
                        <a:rPr lang="en-GB" sz="2000" smtClean="0">
                          <a:latin typeface="Cambria Math" panose="02040503050406030204" pitchFamily="18" charset="0"/>
                          <a:cs typeface="Times New Roman" pitchFamily="18" charset="0"/>
                        </a:rPr>
                        <m:t>×</m:t>
                      </m:r>
                      <m:f>
                        <m:fPr>
                          <m:ctrlPr>
                            <a:rPr lang="en-GB" sz="2000" i="1">
                              <a:latin typeface="Cambria Math" panose="02040503050406030204" pitchFamily="18" charset="0"/>
                              <a:cs typeface="Times New Roman" pitchFamily="18" charset="0"/>
                            </a:rPr>
                          </m:ctrlPr>
                        </m:fPr>
                        <m:num>
                          <m:sSub>
                            <m:sSubPr>
                              <m:ctrlPr>
                                <a:rPr lang="en-GB" sz="2000" i="1" smtClean="0">
                                  <a:latin typeface="Cambria Math" panose="02040503050406030204" pitchFamily="18" charset="0"/>
                                  <a:cs typeface="Times New Roman" pitchFamily="18" charset="0"/>
                                </a:rPr>
                              </m:ctrlPr>
                            </m:sSubPr>
                            <m:e>
                              <m:r>
                                <a:rPr lang="en-GB" sz="2000" smtClean="0">
                                  <a:latin typeface="Cambria Math" panose="02040503050406030204" pitchFamily="18" charset="0"/>
                                  <a:cs typeface="Times New Roman" pitchFamily="18" charset="0"/>
                                </a:rPr>
                                <m:t>𝐿</m:t>
                              </m:r>
                            </m:e>
                            <m:sub>
                              <m:r>
                                <a:rPr lang="en-GB" sz="2000" smtClean="0">
                                  <a:latin typeface="Cambria Math" panose="02040503050406030204" pitchFamily="18" charset="0"/>
                                  <a:cs typeface="Times New Roman" pitchFamily="18" charset="0"/>
                                </a:rPr>
                                <m:t>𝑐𝑎𝑟</m:t>
                              </m:r>
                            </m:sub>
                          </m:sSub>
                        </m:num>
                        <m:den>
                          <m:sSub>
                            <m:sSubPr>
                              <m:ctrlPr>
                                <a:rPr lang="en-GB" sz="2000" i="1" smtClean="0">
                                  <a:latin typeface="Cambria Math" panose="02040503050406030204" pitchFamily="18" charset="0"/>
                                  <a:cs typeface="Times New Roman" pitchFamily="18" charset="0"/>
                                </a:rPr>
                              </m:ctrlPr>
                            </m:sSubPr>
                            <m:e>
                              <m:r>
                                <a:rPr lang="en-GB" sz="2000">
                                  <a:latin typeface="Cambria Math" panose="02040503050406030204" pitchFamily="18" charset="0"/>
                                  <a:cs typeface="Times New Roman" pitchFamily="18" charset="0"/>
                                </a:rPr>
                                <m:t>𝑂</m:t>
                              </m:r>
                            </m:e>
                            <m:sub>
                              <m:r>
                                <a:rPr lang="en-GB" sz="2000" smtClean="0">
                                  <a:latin typeface="Cambria Math" panose="02040503050406030204" pitchFamily="18" charset="0"/>
                                  <a:cs typeface="Times New Roman" pitchFamily="18" charset="0"/>
                                </a:rPr>
                                <m:t>𝑐𝑎𝑟</m:t>
                              </m:r>
                            </m:sub>
                          </m:sSub>
                        </m:den>
                      </m:f>
                    </m:oMath>
                  </m:oMathPara>
                </a14:m>
                <a:endParaRPr lang="en-GB" sz="2000" dirty="0">
                  <a:latin typeface="Open Sans" panose="020B0606030504020204" pitchFamily="34" charset="0"/>
                  <a:ea typeface="Open Sans" panose="020B0606030504020204" pitchFamily="34" charset="0"/>
                  <a:cs typeface="Open Sans" panose="020B0606030504020204" pitchFamily="34" charset="0"/>
                </a:endParaRPr>
              </a:p>
              <a:p>
                <a:pPr marL="342900" lvl="1" indent="-342900"/>
                <a:endParaRPr lang="en-GB" sz="2000" dirty="0">
                  <a:latin typeface="Open Sans" panose="020B0606030504020204" pitchFamily="34" charset="0"/>
                  <a:ea typeface="Open Sans" panose="020B0606030504020204" pitchFamily="34" charset="0"/>
                  <a:cs typeface="Open Sans" panose="020B0606030504020204" pitchFamily="34" charset="0"/>
                </a:endParaRPr>
              </a:p>
              <a:p>
                <a:pPr marL="0" lvl="1" indent="0">
                  <a:buNone/>
                </a:pPr>
                <a:endParaRPr lang="en-GB" sz="2000" dirty="0">
                  <a:latin typeface="Open Sans" panose="020B0606030504020204" pitchFamily="34" charset="0"/>
                  <a:ea typeface="Open Sans" panose="020B0606030504020204" pitchFamily="34" charset="0"/>
                  <a:cs typeface="Open Sans" panose="020B0606030504020204" pitchFamily="34" charset="0"/>
                </a:endParaRPr>
              </a:p>
              <a:p>
                <a:pPr marL="342900" lvl="1" indent="-342900"/>
                <a:r>
                  <a:rPr lang="en-GB" sz="2000" dirty="0">
                    <a:latin typeface="Open Sans" panose="020B0606030504020204" pitchFamily="34" charset="0"/>
                    <a:ea typeface="Open Sans" panose="020B0606030504020204" pitchFamily="34" charset="0"/>
                    <a:cs typeface="Open Sans" panose="020B0606030504020204" pitchFamily="34" charset="0"/>
                  </a:rPr>
                  <a:t>Intercity travel activity by public modes </a:t>
                </a:r>
                <a14:m>
                  <m:oMath xmlns:m="http://schemas.openxmlformats.org/officeDocument/2006/math">
                    <m:sSubSup>
                      <m:sSubSupPr>
                        <m:ctrlPr>
                          <a:rPr lang="en-GB" sz="2000" i="1">
                            <a:latin typeface="Cambria Math" panose="02040503050406030204" pitchFamily="18" charset="0"/>
                            <a:cs typeface="Times New Roman" pitchFamily="18" charset="0"/>
                          </a:rPr>
                        </m:ctrlPr>
                      </m:sSubSupPr>
                      <m:e>
                        <m:r>
                          <a:rPr lang="en-GB" sz="2000">
                            <a:latin typeface="Cambria Math" panose="02040503050406030204" pitchFamily="18" charset="0"/>
                            <a:cs typeface="Times New Roman" pitchFamily="18" charset="0"/>
                          </a:rPr>
                          <m:t>𝐷</m:t>
                        </m:r>
                      </m:e>
                      <m:sub>
                        <m:r>
                          <a:rPr lang="en-GB" sz="2000">
                            <a:latin typeface="Cambria Math" panose="02040503050406030204" pitchFamily="18" charset="0"/>
                            <a:cs typeface="Times New Roman" pitchFamily="18" charset="0"/>
                          </a:rPr>
                          <m:t>𝑖𝑛𝑡𝑒𝑟𝑐𝑖𝑡𝑦</m:t>
                        </m:r>
                      </m:sub>
                      <m:sup>
                        <m:r>
                          <a:rPr lang="en-GB" sz="2000" smtClean="0">
                            <a:latin typeface="Cambria Math" panose="02040503050406030204" pitchFamily="18" charset="0"/>
                            <a:cs typeface="Times New Roman" pitchFamily="18" charset="0"/>
                          </a:rPr>
                          <m:t>𝑝𝑢𝑏𝑙𝑖𝑐</m:t>
                        </m:r>
                      </m:sup>
                    </m:sSubSup>
                    <m:r>
                      <a:rPr lang="en-GB" sz="2000">
                        <a:latin typeface="Cambria Math" panose="02040503050406030204" pitchFamily="18" charset="0"/>
                        <a:cs typeface="Times New Roman" pitchFamily="18" charset="0"/>
                      </a:rPr>
                      <m:t> </m:t>
                    </m:r>
                  </m:oMath>
                </a14:m>
                <a:r>
                  <a:rPr lang="en-GB" sz="2000" dirty="0">
                    <a:latin typeface="Open Sans" panose="020B0606030504020204" pitchFamily="34" charset="0"/>
                    <a:ea typeface="Open Sans" panose="020B0606030504020204" pitchFamily="34" charset="0"/>
                    <a:cs typeface="Open Sans" panose="020B0606030504020204" pitchFamily="34" charset="0"/>
                  </a:rPr>
                  <a:t>[passenger-km]:</a:t>
                </a:r>
              </a:p>
              <a:p>
                <a:pPr marL="0" lvl="1" indent="0">
                  <a:buNone/>
                </a:pPr>
                <a14:m>
                  <m:oMathPara xmlns:m="http://schemas.openxmlformats.org/officeDocument/2006/math">
                    <m:oMathParaPr>
                      <m:jc m:val="centerGroup"/>
                    </m:oMathParaPr>
                    <m:oMath xmlns:m="http://schemas.openxmlformats.org/officeDocument/2006/math">
                      <m:sSubSup>
                        <m:sSubSupPr>
                          <m:ctrlPr>
                            <a:rPr lang="en-GB" sz="2000" i="1">
                              <a:latin typeface="Cambria Math" panose="02040503050406030204" pitchFamily="18" charset="0"/>
                              <a:cs typeface="Times New Roman" pitchFamily="18" charset="0"/>
                            </a:rPr>
                          </m:ctrlPr>
                        </m:sSubSupPr>
                        <m:e>
                          <m:r>
                            <a:rPr lang="en-GB" sz="2000">
                              <a:latin typeface="Cambria Math" panose="02040503050406030204" pitchFamily="18" charset="0"/>
                              <a:cs typeface="Times New Roman" pitchFamily="18" charset="0"/>
                            </a:rPr>
                            <m:t>𝐷</m:t>
                          </m:r>
                        </m:e>
                        <m:sub>
                          <m:r>
                            <a:rPr lang="en-GB" sz="2000">
                              <a:latin typeface="Cambria Math" panose="02040503050406030204" pitchFamily="18" charset="0"/>
                              <a:cs typeface="Times New Roman" pitchFamily="18" charset="0"/>
                            </a:rPr>
                            <m:t>𝑖𝑛𝑡𝑒𝑟𝑐𝑖𝑡𝑦</m:t>
                          </m:r>
                        </m:sub>
                        <m:sup>
                          <m:r>
                            <a:rPr lang="en-GB" sz="2000">
                              <a:latin typeface="Cambria Math" panose="02040503050406030204" pitchFamily="18" charset="0"/>
                              <a:cs typeface="Times New Roman" pitchFamily="18" charset="0"/>
                            </a:rPr>
                            <m:t>𝑝𝑢𝑏𝑙𝑖𝑐</m:t>
                          </m:r>
                        </m:sup>
                      </m:sSubSup>
                      <m:r>
                        <a:rPr lang="en-GB" sz="2000" smtClean="0">
                          <a:latin typeface="Cambria Math" panose="02040503050406030204" pitchFamily="18" charset="0"/>
                          <a:cs typeface="Times New Roman" pitchFamily="18" charset="0"/>
                        </a:rPr>
                        <m:t>=</m:t>
                      </m:r>
                      <m:sSub>
                        <m:sSubPr>
                          <m:ctrlPr>
                            <a:rPr lang="en-GB" sz="2000" i="1">
                              <a:latin typeface="Cambria Math" panose="02040503050406030204" pitchFamily="18" charset="0"/>
                              <a:cs typeface="Times New Roman" pitchFamily="18" charset="0"/>
                            </a:rPr>
                          </m:ctrlPr>
                        </m:sSubPr>
                        <m:e>
                          <m:r>
                            <a:rPr lang="en-GB" sz="2000">
                              <a:latin typeface="Cambria Math" panose="02040503050406030204" pitchFamily="18" charset="0"/>
                              <a:cs typeface="Times New Roman" pitchFamily="18" charset="0"/>
                            </a:rPr>
                            <m:t>𝐷</m:t>
                          </m:r>
                        </m:e>
                        <m:sub>
                          <m:r>
                            <a:rPr lang="en-GB" sz="2000">
                              <a:latin typeface="Cambria Math" panose="02040503050406030204" pitchFamily="18" charset="0"/>
                              <a:cs typeface="Times New Roman" pitchFamily="18" charset="0"/>
                            </a:rPr>
                            <m:t>𝑖𝑛𝑡𝑒𝑟𝑐𝑖𝑡𝑦</m:t>
                          </m:r>
                        </m:sub>
                      </m:sSub>
                      <m:r>
                        <a:rPr lang="en-GB" sz="2000" smtClean="0">
                          <a:latin typeface="Cambria Math" panose="02040503050406030204" pitchFamily="18" charset="0"/>
                          <a:cs typeface="Times New Roman" pitchFamily="18" charset="0"/>
                        </a:rPr>
                        <m:t>−</m:t>
                      </m:r>
                      <m:sSubSup>
                        <m:sSubSupPr>
                          <m:ctrlPr>
                            <a:rPr lang="en-GB" sz="2000" i="1">
                              <a:latin typeface="Cambria Math" panose="02040503050406030204" pitchFamily="18" charset="0"/>
                              <a:cs typeface="Times New Roman" pitchFamily="18" charset="0"/>
                            </a:rPr>
                          </m:ctrlPr>
                        </m:sSubSupPr>
                        <m:e>
                          <m:r>
                            <a:rPr lang="en-GB" sz="2000">
                              <a:latin typeface="Cambria Math" panose="02040503050406030204" pitchFamily="18" charset="0"/>
                              <a:cs typeface="Times New Roman" pitchFamily="18" charset="0"/>
                            </a:rPr>
                            <m:t>𝐷</m:t>
                          </m:r>
                        </m:e>
                        <m:sub>
                          <m:r>
                            <a:rPr lang="en-GB" sz="2000">
                              <a:latin typeface="Cambria Math" panose="02040503050406030204" pitchFamily="18" charset="0"/>
                              <a:cs typeface="Times New Roman" pitchFamily="18" charset="0"/>
                            </a:rPr>
                            <m:t>𝑖𝑛𝑡𝑒𝑟𝑐𝑖𝑡𝑦</m:t>
                          </m:r>
                        </m:sub>
                        <m:sup>
                          <m:r>
                            <a:rPr lang="en-GB" sz="2000">
                              <a:latin typeface="Cambria Math" panose="02040503050406030204" pitchFamily="18" charset="0"/>
                              <a:cs typeface="Times New Roman" pitchFamily="18" charset="0"/>
                            </a:rPr>
                            <m:t>𝑐𝑎𝑟</m:t>
                          </m:r>
                        </m:sup>
                      </m:sSubSup>
                    </m:oMath>
                  </m:oMathPara>
                </a14:m>
                <a:endParaRPr lang="en-GB" sz="2000" dirty="0">
                  <a:latin typeface="Open Sans" panose="020B0606030504020204" pitchFamily="34" charset="0"/>
                  <a:ea typeface="Open Sans" panose="020B0606030504020204" pitchFamily="34" charset="0"/>
                  <a:cs typeface="Open Sans" panose="020B0606030504020204" pitchFamily="34" charset="0"/>
                </a:endParaRPr>
              </a:p>
              <a:p>
                <a:pPr marL="342900" lvl="1" indent="-342900"/>
                <a:endParaRPr lang="en-GB" sz="2000" dirty="0">
                  <a:latin typeface="Open Sans" panose="020B0606030504020204" pitchFamily="34" charset="0"/>
                  <a:ea typeface="Open Sans" panose="020B0606030504020204" pitchFamily="34" charset="0"/>
                  <a:cs typeface="Open Sans" panose="020B0606030504020204" pitchFamily="34" charset="0"/>
                </a:endParaRPr>
              </a:p>
            </p:txBody>
          </p:sp>
        </mc:Choice>
        <mc:Fallback>
          <p:sp>
            <p:nvSpPr>
              <p:cNvPr id="48" name="Google Shape;115;p16">
                <a:extLst>
                  <a:ext uri="{FF2B5EF4-FFF2-40B4-BE49-F238E27FC236}">
                    <a16:creationId xmlns:a16="http://schemas.microsoft.com/office/drawing/2014/main" id="{1C0EB07B-EF55-8A4A-A559-3218267C9FE8}"/>
                  </a:ext>
                </a:extLst>
              </p:cNvPr>
              <p:cNvSpPr txBox="1">
                <a:spLocks noRot="1" noChangeAspect="1" noMove="1" noResize="1" noEditPoints="1" noAdjustHandles="1" noChangeArrowheads="1" noChangeShapeType="1" noTextEdit="1"/>
              </p:cNvSpPr>
              <p:nvPr/>
            </p:nvSpPr>
            <p:spPr>
              <a:xfrm>
                <a:off x="928052" y="1429534"/>
                <a:ext cx="10439494" cy="4427538"/>
              </a:xfrm>
              <a:prstGeom prst="rect">
                <a:avLst/>
              </a:prstGeom>
              <a:blipFill>
                <a:blip r:embed="rId5"/>
                <a:stretch>
                  <a:fillRect l="-243" t="-286"/>
                </a:stretch>
              </a:blipFill>
              <a:ln>
                <a:noFill/>
              </a:ln>
            </p:spPr>
            <p:txBody>
              <a:bodyPr/>
              <a:lstStyle/>
              <a:p>
                <a:r>
                  <a:rPr lang="en-US">
                    <a:noFill/>
                  </a:rPr>
                  <a:t> </a:t>
                </a:r>
              </a:p>
            </p:txBody>
          </p:sp>
        </mc:Fallback>
      </mc:AlternateContent>
      <p:sp>
        <p:nvSpPr>
          <p:cNvPr id="15" name="TextBox 14">
            <a:extLst>
              <a:ext uri="{FF2B5EF4-FFF2-40B4-BE49-F238E27FC236}">
                <a16:creationId xmlns:a16="http://schemas.microsoft.com/office/drawing/2014/main" id="{FA569CFF-89A9-3645-B13A-24EDD91C3B7E}"/>
              </a:ext>
            </a:extLst>
          </p:cNvPr>
          <p:cNvSpPr txBox="1"/>
          <p:nvPr/>
        </p:nvSpPr>
        <p:spPr>
          <a:xfrm>
            <a:off x="7125794" y="2362770"/>
            <a:ext cx="2611612" cy="553998"/>
          </a:xfrm>
          <a:prstGeom prst="rect">
            <a:avLst/>
          </a:prstGeom>
          <a:noFill/>
        </p:spPr>
        <p:txBody>
          <a:bodyPr wrap="none" rtlCol="0">
            <a:spAutoFit/>
          </a:bodyPr>
          <a:lstStyle/>
          <a:p>
            <a:pPr lvl="2"/>
            <a:r>
              <a:rPr lang="en-GB" sz="160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Total population</a:t>
            </a:r>
          </a:p>
          <a:p>
            <a:endParaRPr lang="en-GB" sz="14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6" name="Rectangle 15">
            <a:extLst>
              <a:ext uri="{FF2B5EF4-FFF2-40B4-BE49-F238E27FC236}">
                <a16:creationId xmlns:a16="http://schemas.microsoft.com/office/drawing/2014/main" id="{0289B6BB-598B-8440-8247-C0E91BA2EFB0}"/>
              </a:ext>
            </a:extLst>
          </p:cNvPr>
          <p:cNvSpPr/>
          <p:nvPr/>
        </p:nvSpPr>
        <p:spPr>
          <a:xfrm>
            <a:off x="2731731" y="2763611"/>
            <a:ext cx="5070693" cy="338554"/>
          </a:xfrm>
          <a:prstGeom prst="rect">
            <a:avLst/>
          </a:prstGeom>
        </p:spPr>
        <p:txBody>
          <a:bodyPr wrap="square">
            <a:spAutoFit/>
          </a:bodyPr>
          <a:lstStyle/>
          <a:p>
            <a:r>
              <a:rPr lang="en-GB" sz="16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Average distance travelled/person/year</a:t>
            </a:r>
          </a:p>
        </p:txBody>
      </p:sp>
      <p:cxnSp>
        <p:nvCxnSpPr>
          <p:cNvPr id="17" name="Straight Connector 16">
            <a:extLst>
              <a:ext uri="{FF2B5EF4-FFF2-40B4-BE49-F238E27FC236}">
                <a16:creationId xmlns:a16="http://schemas.microsoft.com/office/drawing/2014/main" id="{9A2D703C-AE5E-E947-BCFD-81596DABC3F5}"/>
              </a:ext>
            </a:extLst>
          </p:cNvPr>
          <p:cNvCxnSpPr>
            <a:cxnSpLocks/>
          </p:cNvCxnSpPr>
          <p:nvPr/>
        </p:nvCxnSpPr>
        <p:spPr>
          <a:xfrm flipV="1">
            <a:off x="5844540" y="2620247"/>
            <a:ext cx="292100" cy="1617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58D781B-952C-5042-B666-86913E0756E3}"/>
              </a:ext>
            </a:extLst>
          </p:cNvPr>
          <p:cNvCxnSpPr>
            <a:cxnSpLocks/>
          </p:cNvCxnSpPr>
          <p:nvPr/>
        </p:nvCxnSpPr>
        <p:spPr>
          <a:xfrm flipV="1">
            <a:off x="7584440" y="2575605"/>
            <a:ext cx="435968" cy="381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EE6C8119-139F-6647-ABE2-7088AF1AE0E9}"/>
              </a:ext>
            </a:extLst>
          </p:cNvPr>
          <p:cNvSpPr/>
          <p:nvPr/>
        </p:nvSpPr>
        <p:spPr>
          <a:xfrm>
            <a:off x="2731731" y="4325297"/>
            <a:ext cx="5873875" cy="338554"/>
          </a:xfrm>
          <a:prstGeom prst="rect">
            <a:avLst/>
          </a:prstGeom>
        </p:spPr>
        <p:txBody>
          <a:bodyPr wrap="square">
            <a:spAutoFit/>
          </a:bodyPr>
          <a:lstStyle/>
          <a:p>
            <a:r>
              <a:rPr lang="en-GB" sz="16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Average distance travelled/person/year by car</a:t>
            </a:r>
          </a:p>
        </p:txBody>
      </p:sp>
      <p:cxnSp>
        <p:nvCxnSpPr>
          <p:cNvPr id="25" name="Straight Connector 24">
            <a:extLst>
              <a:ext uri="{FF2B5EF4-FFF2-40B4-BE49-F238E27FC236}">
                <a16:creationId xmlns:a16="http://schemas.microsoft.com/office/drawing/2014/main" id="{F78B32A6-452F-CD46-B02D-45329736BBD4}"/>
              </a:ext>
            </a:extLst>
          </p:cNvPr>
          <p:cNvCxnSpPr>
            <a:cxnSpLocks/>
          </p:cNvCxnSpPr>
          <p:nvPr/>
        </p:nvCxnSpPr>
        <p:spPr>
          <a:xfrm flipV="1">
            <a:off x="6001749" y="4141420"/>
            <a:ext cx="292100" cy="1617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6A2862E4-DEDD-6340-AAA9-573FD178282E}"/>
              </a:ext>
            </a:extLst>
          </p:cNvPr>
          <p:cNvSpPr/>
          <p:nvPr/>
        </p:nvSpPr>
        <p:spPr>
          <a:xfrm>
            <a:off x="8292372" y="3262303"/>
            <a:ext cx="3292568" cy="338554"/>
          </a:xfrm>
          <a:prstGeom prst="rect">
            <a:avLst/>
          </a:prstGeom>
        </p:spPr>
        <p:txBody>
          <a:bodyPr wrap="square">
            <a:spAutoFit/>
          </a:bodyPr>
          <a:lstStyle/>
          <a:p>
            <a:r>
              <a:rPr lang="en-GB" sz="160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Loading factor [person/car]</a:t>
            </a:r>
          </a:p>
        </p:txBody>
      </p:sp>
      <p:cxnSp>
        <p:nvCxnSpPr>
          <p:cNvPr id="27" name="Straight Connector 26">
            <a:extLst>
              <a:ext uri="{FF2B5EF4-FFF2-40B4-BE49-F238E27FC236}">
                <a16:creationId xmlns:a16="http://schemas.microsoft.com/office/drawing/2014/main" id="{4621A189-C52D-174D-8F1A-5290CE340763}"/>
              </a:ext>
            </a:extLst>
          </p:cNvPr>
          <p:cNvCxnSpPr>
            <a:cxnSpLocks/>
          </p:cNvCxnSpPr>
          <p:nvPr/>
        </p:nvCxnSpPr>
        <p:spPr>
          <a:xfrm flipV="1">
            <a:off x="8020408" y="3555876"/>
            <a:ext cx="292100" cy="1617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20EDDDDC-1421-4D4B-B95A-8765D276043D}"/>
              </a:ext>
            </a:extLst>
          </p:cNvPr>
          <p:cNvSpPr/>
          <p:nvPr/>
        </p:nvSpPr>
        <p:spPr>
          <a:xfrm>
            <a:off x="8292372" y="4067465"/>
            <a:ext cx="4138056" cy="338554"/>
          </a:xfrm>
          <a:prstGeom prst="rect">
            <a:avLst/>
          </a:prstGeom>
        </p:spPr>
        <p:txBody>
          <a:bodyPr wrap="square">
            <a:spAutoFit/>
          </a:bodyPr>
          <a:lstStyle/>
          <a:p>
            <a:r>
              <a:rPr lang="en-GB" sz="160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Car ownership [car/passenger]</a:t>
            </a:r>
          </a:p>
        </p:txBody>
      </p:sp>
      <p:cxnSp>
        <p:nvCxnSpPr>
          <p:cNvPr id="33" name="Straight Connector 32">
            <a:extLst>
              <a:ext uri="{FF2B5EF4-FFF2-40B4-BE49-F238E27FC236}">
                <a16:creationId xmlns:a16="http://schemas.microsoft.com/office/drawing/2014/main" id="{10344F5A-FEC1-BF47-96C7-75FD6CD9A8DE}"/>
              </a:ext>
            </a:extLst>
          </p:cNvPr>
          <p:cNvCxnSpPr>
            <a:cxnSpLocks/>
          </p:cNvCxnSpPr>
          <p:nvPr/>
        </p:nvCxnSpPr>
        <p:spPr>
          <a:xfrm>
            <a:off x="8020408" y="4222292"/>
            <a:ext cx="292100" cy="13874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072CDE4A-1409-425D-919B-435D7F3002FE}"/>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588C7470-C0CF-4BB3-B433-A41A94B359A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11</a:t>
            </a:fld>
            <a:endParaRPr lang="en-US" altLang="en-US" sz="1400" b="1">
              <a:solidFill>
                <a:schemeClr val="bg1"/>
              </a:solidFill>
              <a:latin typeface="Open Sans ExtraBold"/>
              <a:ea typeface="Open Sans ExtraBold"/>
              <a:cs typeface="Open Sans ExtraBold"/>
            </a:endParaRPr>
          </a:p>
        </p:txBody>
      </p:sp>
      <p:sp>
        <p:nvSpPr>
          <p:cNvPr id="20" name="Oval 19">
            <a:extLst>
              <a:ext uri="{FF2B5EF4-FFF2-40B4-BE49-F238E27FC236}">
                <a16:creationId xmlns:a16="http://schemas.microsoft.com/office/drawing/2014/main" id="{2FC48B04-9D62-FD4F-B8DF-2B8A45B02902}"/>
              </a:ext>
            </a:extLst>
          </p:cNvPr>
          <p:cNvSpPr/>
          <p:nvPr/>
        </p:nvSpPr>
        <p:spPr>
          <a:xfrm>
            <a:off x="7028309" y="28101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7_Slide11.mp3" descr="Track7_Lecture7_Slide11.mp3">
            <a:hlinkClick r:id="" action="ppaction://media"/>
            <a:extLst>
              <a:ext uri="{FF2B5EF4-FFF2-40B4-BE49-F238E27FC236}">
                <a16:creationId xmlns:a16="http://schemas.microsoft.com/office/drawing/2014/main" id="{9103E19D-4B88-664B-BC84-BBAFE571439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099674" y="368055"/>
            <a:ext cx="812800" cy="812800"/>
          </a:xfrm>
          <a:prstGeom prst="rect">
            <a:avLst/>
          </a:prstGeom>
        </p:spPr>
      </p:pic>
      <p:sp>
        <p:nvSpPr>
          <p:cNvPr id="21" name="Google Shape;339;p22">
            <a:extLst>
              <a:ext uri="{FF2B5EF4-FFF2-40B4-BE49-F238E27FC236}">
                <a16:creationId xmlns:a16="http://schemas.microsoft.com/office/drawing/2014/main" id="{5652C866-323D-5F46-90B2-BA65A4A0B307}"/>
              </a:ext>
            </a:extLst>
          </p:cNvPr>
          <p:cNvSpPr txBox="1">
            <a:spLocks noChangeArrowheads="1"/>
          </p:cNvSpPr>
          <p:nvPr/>
        </p:nvSpPr>
        <p:spPr bwMode="auto">
          <a:xfrm>
            <a:off x="865094" y="112343"/>
            <a:ext cx="6920007"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GB" altLang="en-US">
                <a:latin typeface="Open Sans"/>
              </a:rPr>
              <a:t>Lecture 7.2 Transportation sector</a:t>
            </a:r>
            <a:endParaRPr lang="en-US" altLang="en-US" dirty="0">
              <a:latin typeface="Open Sans"/>
            </a:endParaRPr>
          </a:p>
        </p:txBody>
      </p:sp>
    </p:spTree>
    <p:extLst>
      <p:ext uri="{BB962C8B-B14F-4D97-AF65-F5344CB8AC3E}">
        <p14:creationId xmlns:p14="http://schemas.microsoft.com/office/powerpoint/2010/main" val="390216606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76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48" name="Google Shape;115;p16">
                <a:extLst>
                  <a:ext uri="{FF2B5EF4-FFF2-40B4-BE49-F238E27FC236}">
                    <a16:creationId xmlns:a16="http://schemas.microsoft.com/office/drawing/2014/main" id="{1C0EB07B-EF55-8A4A-A559-3218267C9FE8}"/>
                  </a:ext>
                </a:extLst>
              </p:cNvPr>
              <p:cNvSpPr txBox="1"/>
              <p:nvPr/>
            </p:nvSpPr>
            <p:spPr>
              <a:xfrm>
                <a:off x="917892" y="1350052"/>
                <a:ext cx="10439494" cy="4427538"/>
              </a:xfrm>
              <a:prstGeom prst="rect">
                <a:avLst/>
              </a:prstGeom>
              <a:noFill/>
              <a:ln>
                <a:noFill/>
              </a:ln>
            </p:spPr>
            <p:txBody>
              <a:bodyPr lIns="121900" tIns="60933" rIns="121900" bIns="60933" anchor="t"/>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Aft>
                    <a:spcPts val="1200"/>
                  </a:spcAft>
                  <a:buNone/>
                </a:pPr>
                <a:r>
                  <a:rPr lang="en-GB" altLang="en-US" sz="2000" b="1" dirty="0">
                    <a:solidFill>
                      <a:srgbClr val="9DC3E6"/>
                    </a:solidFill>
                    <a:latin typeface="Open Sans" panose="020B0606030504020204" pitchFamily="34" charset="0"/>
                    <a:ea typeface="Open Sans" panose="020B0606030504020204" pitchFamily="34" charset="0"/>
                    <a:cs typeface="Open Sans" panose="020B0606030504020204" pitchFamily="34" charset="0"/>
                  </a:rPr>
                  <a:t>Intercity transportation: energy demand</a:t>
                </a:r>
              </a:p>
              <a:p>
                <a:pPr eaLnBrk="1" hangingPunct="1">
                  <a:lnSpc>
                    <a:spcPct val="100000"/>
                  </a:lnSpc>
                  <a:spcAft>
                    <a:spcPts val="1200"/>
                  </a:spcAft>
                  <a:buNone/>
                </a:pPr>
                <a:r>
                  <a:rPr lang="en-GB" altLang="en-US" sz="2000" dirty="0">
                    <a:latin typeface="Open Sans" panose="020B0606030504020204" pitchFamily="34" charset="0"/>
                    <a:ea typeface="Open Sans" panose="020B0606030504020204" pitchFamily="34" charset="0"/>
                    <a:cs typeface="Open Sans" panose="020B0606030504020204" pitchFamily="34" charset="0"/>
                  </a:rPr>
                  <a:t>The final energy consumption per mode is obtained as</a:t>
                </a:r>
              </a:p>
              <a:p>
                <a:pPr eaLnBrk="1" hangingPunct="1">
                  <a:lnSpc>
                    <a:spcPct val="100000"/>
                  </a:lnSpc>
                  <a:spcAft>
                    <a:spcPts val="1200"/>
                  </a:spcAft>
                  <a:buNone/>
                </a:pPr>
                <a14:m>
                  <m:oMathPara xmlns:m="http://schemas.openxmlformats.org/officeDocument/2006/math">
                    <m:oMathParaPr>
                      <m:jc m:val="centerGroup"/>
                    </m:oMathParaPr>
                    <m:oMath xmlns:m="http://schemas.openxmlformats.org/officeDocument/2006/math">
                      <m:r>
                        <a:rPr lang="en-GB" sz="2000">
                          <a:latin typeface="Cambria Math" panose="02040503050406030204" pitchFamily="18" charset="0"/>
                          <a:cs typeface="Times New Roman" pitchFamily="18" charset="0"/>
                        </a:rPr>
                        <m:t>𝐹𝐸</m:t>
                      </m:r>
                      <m:sSub>
                        <m:sSubPr>
                          <m:ctrlPr>
                            <a:rPr lang="en-GB" sz="2000" i="1" smtClean="0">
                              <a:latin typeface="Cambria Math" panose="02040503050406030204" pitchFamily="18" charset="0"/>
                              <a:cs typeface="Times New Roman" pitchFamily="18" charset="0"/>
                            </a:rPr>
                          </m:ctrlPr>
                        </m:sSubPr>
                        <m:e>
                          <m:r>
                            <a:rPr lang="en-GB" sz="2000" smtClean="0">
                              <a:latin typeface="Cambria Math" panose="02040503050406030204" pitchFamily="18" charset="0"/>
                              <a:cs typeface="Times New Roman" pitchFamily="18" charset="0"/>
                            </a:rPr>
                            <m:t>𝐷</m:t>
                          </m:r>
                        </m:e>
                        <m:sub>
                          <m:r>
                            <a:rPr lang="en-GB" sz="2000" smtClean="0">
                              <a:latin typeface="Cambria Math" panose="02040503050406030204" pitchFamily="18" charset="0"/>
                              <a:cs typeface="Times New Roman" pitchFamily="18" charset="0"/>
                            </a:rPr>
                            <m:t>𝑖𝑛𝑡𝑒𝑟𝑐𝑖𝑡𝑦</m:t>
                          </m:r>
                        </m:sub>
                      </m:sSub>
                      <m:r>
                        <a:rPr lang="en-GB" sz="2000" smtClean="0">
                          <a:latin typeface="Cambria Math" panose="02040503050406030204" pitchFamily="18" charset="0"/>
                          <a:cs typeface="Times New Roman" pitchFamily="18" charset="0"/>
                        </a:rPr>
                        <m:t>=</m:t>
                      </m:r>
                      <m:sSubSup>
                        <m:sSubSupPr>
                          <m:ctrlPr>
                            <a:rPr lang="en-GB" sz="2000" i="1">
                              <a:latin typeface="Cambria Math" panose="02040503050406030204" pitchFamily="18" charset="0"/>
                              <a:cs typeface="Times New Roman" pitchFamily="18" charset="0"/>
                            </a:rPr>
                          </m:ctrlPr>
                        </m:sSubSupPr>
                        <m:e>
                          <m:r>
                            <a:rPr lang="en-GB" sz="2000">
                              <a:latin typeface="Cambria Math" panose="02040503050406030204" pitchFamily="18" charset="0"/>
                              <a:cs typeface="Times New Roman" pitchFamily="18" charset="0"/>
                            </a:rPr>
                            <m:t>𝐷</m:t>
                          </m:r>
                        </m:e>
                        <m:sub>
                          <m:r>
                            <a:rPr lang="en-GB" sz="2000">
                              <a:latin typeface="Cambria Math" panose="02040503050406030204" pitchFamily="18" charset="0"/>
                              <a:cs typeface="Times New Roman" pitchFamily="18" charset="0"/>
                            </a:rPr>
                            <m:t>𝑖𝑛𝑡𝑒𝑟𝑐𝑖𝑡𝑦</m:t>
                          </m:r>
                        </m:sub>
                        <m:sup>
                          <m:r>
                            <a:rPr lang="en-GB" sz="2000">
                              <a:latin typeface="Cambria Math" panose="02040503050406030204" pitchFamily="18" charset="0"/>
                              <a:cs typeface="Times New Roman" pitchFamily="18" charset="0"/>
                            </a:rPr>
                            <m:t>𝑐𝑎𝑟</m:t>
                          </m:r>
                        </m:sup>
                      </m:sSubSup>
                      <m:nary>
                        <m:naryPr>
                          <m:chr m:val="∑"/>
                          <m:supHide m:val="on"/>
                          <m:ctrlPr>
                            <a:rPr lang="en-GB" sz="2000" i="1" smtClean="0">
                              <a:latin typeface="Cambria Math" panose="02040503050406030204" pitchFamily="18" charset="0"/>
                              <a:cs typeface="Times New Roman" pitchFamily="18" charset="0"/>
                            </a:rPr>
                          </m:ctrlPr>
                        </m:naryPr>
                        <m:sub>
                          <m:r>
                            <a:rPr lang="en-GB" sz="2000" smtClean="0">
                              <a:latin typeface="Cambria Math" panose="02040503050406030204" pitchFamily="18" charset="0"/>
                              <a:cs typeface="Times New Roman" pitchFamily="18" charset="0"/>
                            </a:rPr>
                            <m:t>𝑖</m:t>
                          </m:r>
                        </m:sub>
                        <m:sup/>
                        <m:e>
                          <m:sSubSup>
                            <m:sSubSupPr>
                              <m:ctrlPr>
                                <a:rPr lang="en-GB" sz="2000" i="1" smtClean="0">
                                  <a:latin typeface="Cambria Math" panose="02040503050406030204" pitchFamily="18" charset="0"/>
                                  <a:cs typeface="Times New Roman" pitchFamily="18" charset="0"/>
                                </a:rPr>
                              </m:ctrlPr>
                            </m:sSubSupPr>
                            <m:e>
                              <m:r>
                                <a:rPr lang="en-GB" sz="2000" smtClean="0">
                                  <a:latin typeface="Cambria Math" panose="02040503050406030204" pitchFamily="18" charset="0"/>
                                  <a:cs typeface="Times New Roman" pitchFamily="18" charset="0"/>
                                </a:rPr>
                                <m:t>𝜆</m:t>
                              </m:r>
                            </m:e>
                            <m:sub>
                              <m:r>
                                <a:rPr lang="en-GB" sz="2000" smtClean="0">
                                  <a:latin typeface="Cambria Math" panose="02040503050406030204" pitchFamily="18" charset="0"/>
                                  <a:cs typeface="Times New Roman" pitchFamily="18" charset="0"/>
                                </a:rPr>
                                <m:t>𝑖</m:t>
                              </m:r>
                            </m:sub>
                            <m:sup>
                              <m:r>
                                <a:rPr lang="en-GB" sz="2000" smtClean="0">
                                  <a:latin typeface="Cambria Math" panose="02040503050406030204" pitchFamily="18" charset="0"/>
                                  <a:cs typeface="Times New Roman" pitchFamily="18" charset="0"/>
                                </a:rPr>
                                <m:t>𝑐𝑎𝑟</m:t>
                              </m:r>
                            </m:sup>
                          </m:sSubSup>
                          <m:r>
                            <a:rPr lang="en-GB" sz="2000">
                              <a:latin typeface="Cambria Math" panose="02040503050406030204" pitchFamily="18" charset="0"/>
                              <a:cs typeface="Times New Roman" pitchFamily="18" charset="0"/>
                            </a:rPr>
                            <m:t>×</m:t>
                          </m:r>
                          <m:f>
                            <m:fPr>
                              <m:ctrlPr>
                                <a:rPr lang="en-GB" sz="2000" i="1">
                                  <a:latin typeface="Cambria Math" panose="02040503050406030204" pitchFamily="18" charset="0"/>
                                  <a:cs typeface="Times New Roman" pitchFamily="18" charset="0"/>
                                </a:rPr>
                              </m:ctrlPr>
                            </m:fPr>
                            <m:num>
                              <m:r>
                                <a:rPr lang="en-GB" sz="2000">
                                  <a:latin typeface="Cambria Math" panose="02040503050406030204" pitchFamily="18" charset="0"/>
                                  <a:cs typeface="Times New Roman" pitchFamily="18" charset="0"/>
                                </a:rPr>
                                <m:t>𝐸</m:t>
                              </m:r>
                              <m:sSup>
                                <m:sSupPr>
                                  <m:ctrlPr>
                                    <a:rPr lang="en-GB" sz="2000" i="1">
                                      <a:latin typeface="Cambria Math" panose="02040503050406030204" pitchFamily="18" charset="0"/>
                                      <a:cs typeface="Times New Roman" pitchFamily="18" charset="0"/>
                                    </a:rPr>
                                  </m:ctrlPr>
                                </m:sSupPr>
                                <m:e>
                                  <m:r>
                                    <a:rPr lang="en-GB" sz="2000">
                                      <a:latin typeface="Cambria Math" panose="02040503050406030204" pitchFamily="18" charset="0"/>
                                      <a:cs typeface="Times New Roman" pitchFamily="18" charset="0"/>
                                    </a:rPr>
                                    <m:t>𝐼</m:t>
                                  </m:r>
                                </m:e>
                                <m:sup>
                                  <m:r>
                                    <a:rPr lang="en-GB" sz="2000">
                                      <a:latin typeface="Cambria Math" panose="02040503050406030204" pitchFamily="18" charset="0"/>
                                      <a:cs typeface="Times New Roman" pitchFamily="18" charset="0"/>
                                    </a:rPr>
                                    <m:t>𝑖</m:t>
                                  </m:r>
                                </m:sup>
                              </m:sSup>
                            </m:num>
                            <m:den>
                              <m:sSub>
                                <m:sSubPr>
                                  <m:ctrlPr>
                                    <a:rPr lang="en-GB" sz="2000" i="1">
                                      <a:latin typeface="Cambria Math" panose="02040503050406030204" pitchFamily="18" charset="0"/>
                                      <a:cs typeface="Times New Roman" pitchFamily="18" charset="0"/>
                                    </a:rPr>
                                  </m:ctrlPr>
                                </m:sSubPr>
                                <m:e>
                                  <m:r>
                                    <a:rPr lang="en-GB" sz="2000">
                                      <a:latin typeface="Cambria Math" panose="02040503050406030204" pitchFamily="18" charset="0"/>
                                      <a:cs typeface="Times New Roman" pitchFamily="18" charset="0"/>
                                    </a:rPr>
                                    <m:t>𝐿</m:t>
                                  </m:r>
                                </m:e>
                                <m:sub>
                                  <m:r>
                                    <a:rPr lang="en-GB" sz="2000">
                                      <a:latin typeface="Cambria Math" panose="02040503050406030204" pitchFamily="18" charset="0"/>
                                      <a:cs typeface="Times New Roman" pitchFamily="18" charset="0"/>
                                    </a:rPr>
                                    <m:t>𝑖</m:t>
                                  </m:r>
                                </m:sub>
                              </m:sSub>
                            </m:den>
                          </m:f>
                        </m:e>
                      </m:nary>
                      <m:r>
                        <a:rPr lang="en-GB" sz="2000" smtClean="0">
                          <a:latin typeface="Cambria Math" panose="02040503050406030204" pitchFamily="18" charset="0"/>
                          <a:cs typeface="Times New Roman" pitchFamily="18" charset="0"/>
                        </a:rPr>
                        <m:t>+</m:t>
                      </m:r>
                      <m:sSubSup>
                        <m:sSubSupPr>
                          <m:ctrlPr>
                            <a:rPr lang="en-GB" sz="2000" i="1">
                              <a:latin typeface="Cambria Math" panose="02040503050406030204" pitchFamily="18" charset="0"/>
                              <a:cs typeface="Times New Roman" pitchFamily="18" charset="0"/>
                            </a:rPr>
                          </m:ctrlPr>
                        </m:sSubSupPr>
                        <m:e>
                          <m:r>
                            <a:rPr lang="en-GB" sz="2000">
                              <a:latin typeface="Cambria Math" panose="02040503050406030204" pitchFamily="18" charset="0"/>
                              <a:cs typeface="Times New Roman" pitchFamily="18" charset="0"/>
                            </a:rPr>
                            <m:t>𝐷</m:t>
                          </m:r>
                        </m:e>
                        <m:sub>
                          <m:r>
                            <a:rPr lang="en-GB" sz="2000">
                              <a:latin typeface="Cambria Math" panose="02040503050406030204" pitchFamily="18" charset="0"/>
                              <a:cs typeface="Times New Roman" pitchFamily="18" charset="0"/>
                            </a:rPr>
                            <m:t>𝑖𝑛𝑡𝑒𝑟𝑐𝑖𝑡𝑦</m:t>
                          </m:r>
                        </m:sub>
                        <m:sup>
                          <m:r>
                            <a:rPr lang="en-GB" sz="2000" smtClean="0">
                              <a:latin typeface="Cambria Math" panose="02040503050406030204" pitchFamily="18" charset="0"/>
                              <a:cs typeface="Times New Roman" pitchFamily="18" charset="0"/>
                            </a:rPr>
                            <m:t>𝑝𝑢𝑏𝑙𝑖𝑐</m:t>
                          </m:r>
                        </m:sup>
                      </m:sSubSup>
                      <m:nary>
                        <m:naryPr>
                          <m:chr m:val="∑"/>
                          <m:supHide m:val="on"/>
                          <m:ctrlPr>
                            <a:rPr lang="en-GB" sz="2000" i="1">
                              <a:latin typeface="Cambria Math" panose="02040503050406030204" pitchFamily="18" charset="0"/>
                              <a:cs typeface="Times New Roman" pitchFamily="18" charset="0"/>
                            </a:rPr>
                          </m:ctrlPr>
                        </m:naryPr>
                        <m:sub>
                          <m:r>
                            <a:rPr lang="en-GB" sz="2000">
                              <a:latin typeface="Cambria Math" panose="02040503050406030204" pitchFamily="18" charset="0"/>
                              <a:cs typeface="Times New Roman" pitchFamily="18" charset="0"/>
                            </a:rPr>
                            <m:t>𝑖</m:t>
                          </m:r>
                        </m:sub>
                        <m:sup/>
                        <m:e>
                          <m:sSubSup>
                            <m:sSubSupPr>
                              <m:ctrlPr>
                                <a:rPr lang="en-GB" sz="2000" i="1">
                                  <a:latin typeface="Cambria Math" panose="02040503050406030204" pitchFamily="18" charset="0"/>
                                  <a:cs typeface="Times New Roman" pitchFamily="18" charset="0"/>
                                </a:rPr>
                              </m:ctrlPr>
                            </m:sSubSupPr>
                            <m:e>
                              <m:r>
                                <a:rPr lang="en-GB" sz="2000">
                                  <a:latin typeface="Cambria Math" panose="02040503050406030204" pitchFamily="18" charset="0"/>
                                  <a:cs typeface="Times New Roman" pitchFamily="18" charset="0"/>
                                </a:rPr>
                                <m:t>𝜆</m:t>
                              </m:r>
                            </m:e>
                            <m:sub>
                              <m:r>
                                <a:rPr lang="en-GB" sz="2000">
                                  <a:latin typeface="Cambria Math" panose="02040503050406030204" pitchFamily="18" charset="0"/>
                                  <a:cs typeface="Times New Roman" pitchFamily="18" charset="0"/>
                                </a:rPr>
                                <m:t>𝑖</m:t>
                              </m:r>
                            </m:sub>
                            <m:sup>
                              <m:r>
                                <a:rPr lang="en-GB" sz="2000" smtClean="0">
                                  <a:latin typeface="Cambria Math" panose="02040503050406030204" pitchFamily="18" charset="0"/>
                                  <a:cs typeface="Times New Roman" pitchFamily="18" charset="0"/>
                                </a:rPr>
                                <m:t>𝑝𝑢𝑏𝑙𝑖𝑐</m:t>
                              </m:r>
                            </m:sup>
                          </m:sSubSup>
                          <m:r>
                            <a:rPr lang="en-GB" sz="2000">
                              <a:latin typeface="Cambria Math" panose="02040503050406030204" pitchFamily="18" charset="0"/>
                              <a:cs typeface="Times New Roman" pitchFamily="18" charset="0"/>
                            </a:rPr>
                            <m:t>×</m:t>
                          </m:r>
                          <m:f>
                            <m:fPr>
                              <m:ctrlPr>
                                <a:rPr lang="en-GB" sz="2000" i="1">
                                  <a:latin typeface="Cambria Math" panose="02040503050406030204" pitchFamily="18" charset="0"/>
                                  <a:cs typeface="Times New Roman" pitchFamily="18" charset="0"/>
                                </a:rPr>
                              </m:ctrlPr>
                            </m:fPr>
                            <m:num>
                              <m:r>
                                <a:rPr lang="en-GB" sz="2000">
                                  <a:latin typeface="Cambria Math" panose="02040503050406030204" pitchFamily="18" charset="0"/>
                                  <a:cs typeface="Times New Roman" pitchFamily="18" charset="0"/>
                                </a:rPr>
                                <m:t>𝐸</m:t>
                              </m:r>
                              <m:sSup>
                                <m:sSupPr>
                                  <m:ctrlPr>
                                    <a:rPr lang="en-GB" sz="2000" i="1">
                                      <a:latin typeface="Cambria Math" panose="02040503050406030204" pitchFamily="18" charset="0"/>
                                      <a:cs typeface="Times New Roman" pitchFamily="18" charset="0"/>
                                    </a:rPr>
                                  </m:ctrlPr>
                                </m:sSupPr>
                                <m:e>
                                  <m:r>
                                    <a:rPr lang="en-GB" sz="2000">
                                      <a:latin typeface="Cambria Math" panose="02040503050406030204" pitchFamily="18" charset="0"/>
                                      <a:cs typeface="Times New Roman" pitchFamily="18" charset="0"/>
                                    </a:rPr>
                                    <m:t>𝐼</m:t>
                                  </m:r>
                                </m:e>
                                <m:sup>
                                  <m:r>
                                    <a:rPr lang="en-GB" sz="2000">
                                      <a:latin typeface="Cambria Math" panose="02040503050406030204" pitchFamily="18" charset="0"/>
                                      <a:cs typeface="Times New Roman" pitchFamily="18" charset="0"/>
                                    </a:rPr>
                                    <m:t>𝑖</m:t>
                                  </m:r>
                                </m:sup>
                              </m:sSup>
                            </m:num>
                            <m:den>
                              <m:sSub>
                                <m:sSubPr>
                                  <m:ctrlPr>
                                    <a:rPr lang="en-GB" sz="2000" i="1">
                                      <a:latin typeface="Cambria Math" panose="02040503050406030204" pitchFamily="18" charset="0"/>
                                      <a:cs typeface="Times New Roman" pitchFamily="18" charset="0"/>
                                    </a:rPr>
                                  </m:ctrlPr>
                                </m:sSubPr>
                                <m:e>
                                  <m:r>
                                    <a:rPr lang="en-GB" sz="2000">
                                      <a:latin typeface="Cambria Math" panose="02040503050406030204" pitchFamily="18" charset="0"/>
                                      <a:cs typeface="Times New Roman" pitchFamily="18" charset="0"/>
                                    </a:rPr>
                                    <m:t>𝐿</m:t>
                                  </m:r>
                                </m:e>
                                <m:sub>
                                  <m:r>
                                    <a:rPr lang="en-GB" sz="2000">
                                      <a:latin typeface="Cambria Math" panose="02040503050406030204" pitchFamily="18" charset="0"/>
                                      <a:cs typeface="Times New Roman" pitchFamily="18" charset="0"/>
                                    </a:rPr>
                                    <m:t>𝑖</m:t>
                                  </m:r>
                                </m:sub>
                              </m:sSub>
                            </m:den>
                          </m:f>
                        </m:e>
                      </m:nary>
                    </m:oMath>
                  </m:oMathPara>
                </a14:m>
                <a:endParaRPr lang="en-GB" altLang="en-US" sz="2000" dirty="0">
                  <a:latin typeface="Open Sans" panose="020B0606030504020204" pitchFamily="34" charset="0"/>
                  <a:ea typeface="Open Sans" panose="020B0606030504020204" pitchFamily="34" charset="0"/>
                  <a:cs typeface="Open Sans" panose="020B0606030504020204" pitchFamily="34" charset="0"/>
                </a:endParaRPr>
              </a:p>
              <a:p>
                <a:pPr eaLnBrk="1" hangingPunct="1">
                  <a:lnSpc>
                    <a:spcPct val="100000"/>
                  </a:lnSpc>
                  <a:spcAft>
                    <a:spcPts val="0"/>
                  </a:spcAft>
                  <a:buNone/>
                </a:pPr>
                <a14:m>
                  <m:oMath xmlns:m="http://schemas.openxmlformats.org/officeDocument/2006/math">
                    <m:r>
                      <m:rPr>
                        <m:sty m:val="p"/>
                      </m:rPr>
                      <a:rPr lang="en-GB" sz="1800" b="0" i="0">
                        <a:latin typeface="Cambria Math" panose="02040503050406030204" pitchFamily="18" charset="0"/>
                        <a:cs typeface="Times New Roman" pitchFamily="18" charset="0"/>
                      </a:rPr>
                      <m:t>E</m:t>
                    </m:r>
                    <m:sSup>
                      <m:sSupPr>
                        <m:ctrlPr>
                          <a:rPr lang="en-GB" sz="1800" i="1">
                            <a:latin typeface="Cambria Math" panose="02040503050406030204" pitchFamily="18" charset="0"/>
                            <a:cs typeface="Times New Roman" pitchFamily="18" charset="0"/>
                          </a:rPr>
                        </m:ctrlPr>
                      </m:sSupPr>
                      <m:e>
                        <m:r>
                          <m:rPr>
                            <m:sty m:val="p"/>
                          </m:rPr>
                          <a:rPr lang="en-GB" sz="1800" b="0" i="0">
                            <a:latin typeface="Cambria Math" panose="02040503050406030204" pitchFamily="18" charset="0"/>
                            <a:cs typeface="Times New Roman" pitchFamily="18" charset="0"/>
                          </a:rPr>
                          <m:t>I</m:t>
                        </m:r>
                      </m:e>
                      <m:sup>
                        <m:r>
                          <m:rPr>
                            <m:sty m:val="p"/>
                          </m:rPr>
                          <a:rPr lang="en-GB" sz="1800" b="0" i="0">
                            <a:latin typeface="Cambria Math" panose="02040503050406030204" pitchFamily="18" charset="0"/>
                            <a:cs typeface="Times New Roman" pitchFamily="18" charset="0"/>
                          </a:rPr>
                          <m:t>i</m:t>
                        </m:r>
                      </m:sup>
                    </m:sSup>
                  </m:oMath>
                </a14:m>
                <a:r>
                  <a:rPr lang="en-GB" altLang="en-US" sz="1800" dirty="0">
                    <a:latin typeface="Open Sans Light" panose="020B0306030504020204" pitchFamily="34" charset="0"/>
                    <a:ea typeface="Open Sans Light" panose="020B0306030504020204" pitchFamily="34" charset="0"/>
                    <a:cs typeface="Open Sans Light" panose="020B0306030504020204" pitchFamily="34" charset="0"/>
                  </a:rPr>
                  <a:t> is the e</a:t>
                </a:r>
                <a:r>
                  <a:rPr lang="en-GB" sz="1800" dirty="0">
                    <a:latin typeface="Open Sans Light" panose="020B0306030504020204" pitchFamily="34" charset="0"/>
                    <a:ea typeface="Open Sans Light" panose="020B0306030504020204" pitchFamily="34" charset="0"/>
                    <a:cs typeface="Open Sans Light" panose="020B0306030504020204" pitchFamily="34" charset="0"/>
                  </a:rPr>
                  <a:t>nergy intensity of mode </a:t>
                </a:r>
                <a14:m>
                  <m:oMath xmlns:m="http://schemas.openxmlformats.org/officeDocument/2006/math">
                    <m:r>
                      <m:rPr>
                        <m:sty m:val="p"/>
                      </m:rPr>
                      <a:rPr lang="en-GB" sz="1800" b="0" i="0" dirty="0">
                        <a:latin typeface="Cambria Math" panose="02040503050406030204" pitchFamily="18" charset="0"/>
                      </a:rPr>
                      <m:t>i</m:t>
                    </m:r>
                  </m:oMath>
                </a14:m>
                <a:r>
                  <a:rPr lang="en-GB" sz="1800" dirty="0">
                    <a:latin typeface="Open Sans Light" panose="020B0306030504020204" pitchFamily="34" charset="0"/>
                    <a:ea typeface="Open Sans Light" panose="020B0306030504020204" pitchFamily="34" charset="0"/>
                    <a:cs typeface="Open Sans Light" panose="020B0306030504020204" pitchFamily="34" charset="0"/>
                  </a:rPr>
                  <a:t> [energy/km]</a:t>
                </a:r>
              </a:p>
              <a:p>
                <a:pPr eaLnBrk="1" hangingPunct="1">
                  <a:lnSpc>
                    <a:spcPct val="100000"/>
                  </a:lnSpc>
                  <a:spcAft>
                    <a:spcPts val="0"/>
                  </a:spcAft>
                  <a:buNone/>
                </a:pPr>
                <a14:m>
                  <m:oMath xmlns:m="http://schemas.openxmlformats.org/officeDocument/2006/math">
                    <m:sSub>
                      <m:sSubPr>
                        <m:ctrlPr>
                          <a:rPr lang="en-GB" sz="1800" i="1">
                            <a:latin typeface="Cambria Math" panose="02040503050406030204" pitchFamily="18" charset="0"/>
                            <a:cs typeface="Times New Roman" pitchFamily="18" charset="0"/>
                          </a:rPr>
                        </m:ctrlPr>
                      </m:sSubPr>
                      <m:e>
                        <m:r>
                          <m:rPr>
                            <m:sty m:val="p"/>
                          </m:rPr>
                          <a:rPr lang="en-GB" sz="1800" b="0" i="0">
                            <a:latin typeface="Cambria Math" panose="02040503050406030204" pitchFamily="18" charset="0"/>
                            <a:cs typeface="Times New Roman" pitchFamily="18" charset="0"/>
                          </a:rPr>
                          <m:t>L</m:t>
                        </m:r>
                      </m:e>
                      <m:sub>
                        <m:r>
                          <m:rPr>
                            <m:sty m:val="p"/>
                          </m:rPr>
                          <a:rPr lang="en-GB" sz="1800" b="0" i="0">
                            <a:latin typeface="Cambria Math" panose="02040503050406030204" pitchFamily="18" charset="0"/>
                            <a:cs typeface="Times New Roman" pitchFamily="18" charset="0"/>
                          </a:rPr>
                          <m:t>i</m:t>
                        </m:r>
                      </m:sub>
                    </m:sSub>
                  </m:oMath>
                </a14:m>
                <a:r>
                  <a:rPr lang="en-GB" sz="1800" dirty="0">
                    <a:latin typeface="Open Sans Light" panose="020B0306030504020204" pitchFamily="34" charset="0"/>
                    <a:ea typeface="Open Sans Light" panose="020B0306030504020204" pitchFamily="34" charset="0"/>
                    <a:cs typeface="Open Sans Light" panose="020B0306030504020204" pitchFamily="34" charset="0"/>
                  </a:rPr>
                  <a:t> </a:t>
                </a:r>
                <a:r>
                  <a:rPr lang="en-GB" altLang="en-US" sz="1800" dirty="0">
                    <a:latin typeface="Open Sans Light" panose="020B0306030504020204" pitchFamily="34" charset="0"/>
                    <a:ea typeface="Open Sans Light" panose="020B0306030504020204" pitchFamily="34" charset="0"/>
                    <a:cs typeface="Open Sans Light" panose="020B0306030504020204" pitchFamily="34" charset="0"/>
                  </a:rPr>
                  <a:t>is the l</a:t>
                </a:r>
                <a:r>
                  <a:rPr lang="en-GB" sz="1800" dirty="0">
                    <a:latin typeface="Open Sans Light" panose="020B0306030504020204" pitchFamily="34" charset="0"/>
                    <a:ea typeface="Open Sans Light" panose="020B0306030504020204" pitchFamily="34" charset="0"/>
                    <a:cs typeface="Open Sans Light" panose="020B0306030504020204" pitchFamily="34" charset="0"/>
                  </a:rPr>
                  <a:t>oad factor of mode </a:t>
                </a:r>
                <a14:m>
                  <m:oMath xmlns:m="http://schemas.openxmlformats.org/officeDocument/2006/math">
                    <m:r>
                      <m:rPr>
                        <m:sty m:val="p"/>
                      </m:rPr>
                      <a:rPr lang="en-GB" sz="1800" b="0" i="0" dirty="0">
                        <a:latin typeface="Cambria Math" panose="02040503050406030204" pitchFamily="18" charset="0"/>
                      </a:rPr>
                      <m:t>i</m:t>
                    </m:r>
                  </m:oMath>
                </a14:m>
                <a:r>
                  <a:rPr lang="en-GB" sz="1800" dirty="0">
                    <a:latin typeface="Open Sans Light" panose="020B0306030504020204" pitchFamily="34" charset="0"/>
                    <a:ea typeface="Open Sans Light" panose="020B0306030504020204" pitchFamily="34" charset="0"/>
                    <a:cs typeface="Open Sans Light" panose="020B0306030504020204" pitchFamily="34" charset="0"/>
                  </a:rPr>
                  <a:t> [passenger/vehicle]</a:t>
                </a:r>
              </a:p>
              <a:p>
                <a:pPr eaLnBrk="1" hangingPunct="1">
                  <a:lnSpc>
                    <a:spcPct val="100000"/>
                  </a:lnSpc>
                  <a:spcAft>
                    <a:spcPts val="0"/>
                  </a:spcAft>
                  <a:buNone/>
                </a:pPr>
                <a14:m>
                  <m:oMath xmlns:m="http://schemas.openxmlformats.org/officeDocument/2006/math">
                    <m:sSubSup>
                      <m:sSubSupPr>
                        <m:ctrlPr>
                          <a:rPr lang="en-GB" sz="1800" i="1">
                            <a:latin typeface="Cambria Math" panose="02040503050406030204" pitchFamily="18" charset="0"/>
                            <a:cs typeface="Times New Roman" pitchFamily="18" charset="0"/>
                          </a:rPr>
                        </m:ctrlPr>
                      </m:sSubSupPr>
                      <m:e>
                        <m:r>
                          <m:rPr>
                            <m:sty m:val="p"/>
                          </m:rPr>
                          <a:rPr lang="en-GB" sz="1800" b="0" i="0">
                            <a:latin typeface="Cambria Math" panose="02040503050406030204" pitchFamily="18" charset="0"/>
                            <a:cs typeface="Times New Roman" pitchFamily="18" charset="0"/>
                          </a:rPr>
                          <m:t>λ</m:t>
                        </m:r>
                      </m:e>
                      <m:sub>
                        <m:r>
                          <m:rPr>
                            <m:sty m:val="p"/>
                          </m:rPr>
                          <a:rPr lang="en-GB" sz="1800" b="0" i="0">
                            <a:latin typeface="Cambria Math" panose="02040503050406030204" pitchFamily="18" charset="0"/>
                            <a:cs typeface="Times New Roman" pitchFamily="18" charset="0"/>
                          </a:rPr>
                          <m:t>i</m:t>
                        </m:r>
                      </m:sub>
                      <m:sup>
                        <m:r>
                          <m:rPr>
                            <m:sty m:val="p"/>
                          </m:rPr>
                          <a:rPr lang="en-GB" sz="1800" b="0" i="0">
                            <a:latin typeface="Cambria Math" panose="02040503050406030204" pitchFamily="18" charset="0"/>
                            <a:cs typeface="Times New Roman" pitchFamily="18" charset="0"/>
                          </a:rPr>
                          <m:t>car</m:t>
                        </m:r>
                      </m:sup>
                    </m:sSubSup>
                  </m:oMath>
                </a14:m>
                <a:r>
                  <a:rPr lang="en-GB" sz="1800" dirty="0">
                    <a:latin typeface="Open Sans Light" panose="020B0306030504020204" pitchFamily="34" charset="0"/>
                    <a:ea typeface="Open Sans Light" panose="020B0306030504020204" pitchFamily="34" charset="0"/>
                    <a:cs typeface="Open Sans Light" panose="020B0306030504020204" pitchFamily="34" charset="0"/>
                  </a:rPr>
                  <a:t> and </a:t>
                </a:r>
                <a14:m>
                  <m:oMath xmlns:m="http://schemas.openxmlformats.org/officeDocument/2006/math">
                    <m:sSubSup>
                      <m:sSubSupPr>
                        <m:ctrlPr>
                          <a:rPr lang="en-GB" sz="1800" i="1">
                            <a:latin typeface="Cambria Math" panose="02040503050406030204" pitchFamily="18" charset="0"/>
                            <a:cs typeface="Times New Roman" pitchFamily="18" charset="0"/>
                          </a:rPr>
                        </m:ctrlPr>
                      </m:sSubSupPr>
                      <m:e>
                        <m:r>
                          <m:rPr>
                            <m:sty m:val="p"/>
                          </m:rPr>
                          <a:rPr lang="en-GB" sz="1800" b="0" i="0">
                            <a:latin typeface="Cambria Math" panose="02040503050406030204" pitchFamily="18" charset="0"/>
                            <a:cs typeface="Times New Roman" pitchFamily="18" charset="0"/>
                          </a:rPr>
                          <m:t>λ</m:t>
                        </m:r>
                      </m:e>
                      <m:sub>
                        <m:r>
                          <m:rPr>
                            <m:sty m:val="p"/>
                          </m:rPr>
                          <a:rPr lang="en-GB" sz="1800" b="0" i="0">
                            <a:latin typeface="Cambria Math" panose="02040503050406030204" pitchFamily="18" charset="0"/>
                            <a:cs typeface="Times New Roman" pitchFamily="18" charset="0"/>
                          </a:rPr>
                          <m:t>i</m:t>
                        </m:r>
                      </m:sub>
                      <m:sup>
                        <m:r>
                          <m:rPr>
                            <m:sty m:val="p"/>
                          </m:rPr>
                          <a:rPr lang="en-GB" sz="1800" b="0" i="0">
                            <a:latin typeface="Cambria Math" panose="02040503050406030204" pitchFamily="18" charset="0"/>
                            <a:cs typeface="Times New Roman" pitchFamily="18" charset="0"/>
                          </a:rPr>
                          <m:t>public</m:t>
                        </m:r>
                      </m:sup>
                    </m:sSubSup>
                  </m:oMath>
                </a14:m>
                <a:r>
                  <a:rPr lang="en-GB" sz="1800" dirty="0">
                    <a:latin typeface="Open Sans Light" panose="020B0306030504020204" pitchFamily="34" charset="0"/>
                    <a:ea typeface="Open Sans Light" panose="020B0306030504020204" pitchFamily="34" charset="0"/>
                    <a:cs typeface="Open Sans Light" panose="020B0306030504020204" pitchFamily="34" charset="0"/>
                  </a:rPr>
                  <a:t> the shares of demand for car and public transport by mode </a:t>
                </a:r>
                <a14:m>
                  <m:oMath xmlns:m="http://schemas.openxmlformats.org/officeDocument/2006/math">
                    <m:r>
                      <m:rPr>
                        <m:sty m:val="p"/>
                      </m:rPr>
                      <a:rPr lang="en-GB" sz="1800" b="0" i="0" dirty="0" smtClean="0">
                        <a:latin typeface="Cambria Math" panose="02040503050406030204" pitchFamily="18" charset="0"/>
                      </a:rPr>
                      <m:t>i</m:t>
                    </m:r>
                  </m:oMath>
                </a14:m>
                <a:endParaRPr lang="en-GB" sz="1800" dirty="0">
                  <a:latin typeface="Open Sans Light" panose="020B0306030504020204" pitchFamily="34" charset="0"/>
                  <a:ea typeface="Open Sans Light" panose="020B0306030504020204" pitchFamily="34" charset="0"/>
                  <a:cs typeface="Open Sans Light" panose="020B0306030504020204" pitchFamily="34" charset="0"/>
                </a:endParaRPr>
              </a:p>
              <a:p>
                <a:pPr eaLnBrk="1" hangingPunct="1">
                  <a:lnSpc>
                    <a:spcPct val="100000"/>
                  </a:lnSpc>
                  <a:spcAft>
                    <a:spcPts val="1200"/>
                  </a:spcAft>
                  <a:buNone/>
                </a:pPr>
                <a:endParaRPr lang="en-GB" sz="2000" dirty="0">
                  <a:latin typeface="Open Sans" panose="020B0606030504020204" pitchFamily="34" charset="0"/>
                  <a:ea typeface="Open Sans" panose="020B0606030504020204" pitchFamily="34" charset="0"/>
                  <a:cs typeface="Open Sans" panose="020B0606030504020204" pitchFamily="34" charset="0"/>
                </a:endParaRPr>
              </a:p>
              <a:p>
                <a:pPr eaLnBrk="1" hangingPunct="1">
                  <a:lnSpc>
                    <a:spcPct val="100000"/>
                  </a:lnSpc>
                  <a:spcAft>
                    <a:spcPts val="1200"/>
                  </a:spcAft>
                  <a:buNone/>
                </a:pPr>
                <a:endParaRPr lang="en-GB" altLang="en-US" sz="2000" dirty="0">
                  <a:latin typeface="Open Sans" panose="020B0606030504020204" pitchFamily="34" charset="0"/>
                  <a:ea typeface="Open Sans" panose="020B0606030504020204" pitchFamily="34" charset="0"/>
                  <a:cs typeface="Open Sans" panose="020B0606030504020204" pitchFamily="34" charset="0"/>
                </a:endParaRPr>
              </a:p>
              <a:p>
                <a:pPr eaLnBrk="1" hangingPunct="1">
                  <a:lnSpc>
                    <a:spcPct val="100000"/>
                  </a:lnSpc>
                  <a:spcAft>
                    <a:spcPts val="1200"/>
                  </a:spcAft>
                  <a:buNone/>
                </a:pPr>
                <a:r>
                  <a:rPr lang="en-GB" altLang="en-US" sz="2000" dirty="0">
                    <a:latin typeface="Open Sans" panose="020B0606030504020204" pitchFamily="34" charset="0"/>
                    <a:ea typeface="Open Sans" panose="020B0606030504020204" pitchFamily="34" charset="0"/>
                    <a:cs typeface="Open Sans" panose="020B0606030504020204" pitchFamily="34" charset="0"/>
                  </a:rPr>
                  <a:t>  </a:t>
                </a:r>
                <a:endParaRPr lang="en-GB" altLang="en-US" sz="2000" dirty="0">
                  <a:solidFill>
                    <a:srgbClr val="9DC3E6"/>
                  </a:solidFill>
                  <a:latin typeface="Open Sans" panose="020B0606030504020204" pitchFamily="34" charset="0"/>
                  <a:ea typeface="Open Sans" panose="020B0606030504020204" pitchFamily="34" charset="0"/>
                  <a:cs typeface="Open Sans" panose="020B0606030504020204" pitchFamily="34" charset="0"/>
                </a:endParaRPr>
              </a:p>
              <a:p>
                <a:pPr marL="342900" lvl="1" indent="-342900"/>
                <a:endParaRPr lang="en-GB" sz="2000" dirty="0">
                  <a:latin typeface="Open Sans" panose="020B0606030504020204" pitchFamily="34" charset="0"/>
                  <a:ea typeface="Open Sans" panose="020B0606030504020204" pitchFamily="34" charset="0"/>
                  <a:cs typeface="Open Sans" panose="020B0606030504020204" pitchFamily="34" charset="0"/>
                </a:endParaRPr>
              </a:p>
            </p:txBody>
          </p:sp>
        </mc:Choice>
        <mc:Fallback>
          <p:sp>
            <p:nvSpPr>
              <p:cNvPr id="48" name="Google Shape;115;p16">
                <a:extLst>
                  <a:ext uri="{FF2B5EF4-FFF2-40B4-BE49-F238E27FC236}">
                    <a16:creationId xmlns:a16="http://schemas.microsoft.com/office/drawing/2014/main" id="{1C0EB07B-EF55-8A4A-A559-3218267C9FE8}"/>
                  </a:ext>
                </a:extLst>
              </p:cNvPr>
              <p:cNvSpPr txBox="1">
                <a:spLocks noRot="1" noChangeAspect="1" noMove="1" noResize="1" noEditPoints="1" noAdjustHandles="1" noChangeArrowheads="1" noChangeShapeType="1" noTextEdit="1"/>
              </p:cNvSpPr>
              <p:nvPr/>
            </p:nvSpPr>
            <p:spPr>
              <a:xfrm>
                <a:off x="917892" y="1350052"/>
                <a:ext cx="10439494" cy="4427538"/>
              </a:xfrm>
              <a:prstGeom prst="rect">
                <a:avLst/>
              </a:prstGeom>
              <a:blipFill>
                <a:blip r:embed="rId5"/>
                <a:stretch>
                  <a:fillRect l="-365" t="-571"/>
                </a:stretch>
              </a:blipFill>
              <a:ln>
                <a:noFill/>
              </a:ln>
            </p:spPr>
            <p:txBody>
              <a:bodyPr/>
              <a:lstStyle/>
              <a:p>
                <a:r>
                  <a:rPr lang="en-US">
                    <a:noFill/>
                  </a:rPr>
                  <a:t> </a:t>
                </a:r>
              </a:p>
            </p:txBody>
          </p:sp>
        </mc:Fallback>
      </mc:AlternateContent>
      <p:sp>
        <p:nvSpPr>
          <p:cNvPr id="2" name="Slide Number Placeholder 5">
            <a:extLst>
              <a:ext uri="{FF2B5EF4-FFF2-40B4-BE49-F238E27FC236}">
                <a16:creationId xmlns:a16="http://schemas.microsoft.com/office/drawing/2014/main" id="{07ABBCD8-4283-4DE2-9151-83317641FDED}"/>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588C7470-C0CF-4BB3-B433-A41A94B359A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12</a:t>
            </a:fld>
            <a:endParaRPr lang="en-US" altLang="en-US" sz="1400" b="1">
              <a:solidFill>
                <a:schemeClr val="bg1"/>
              </a:solidFill>
              <a:latin typeface="Open Sans ExtraBold"/>
              <a:ea typeface="Open Sans ExtraBold"/>
              <a:cs typeface="Open Sans ExtraBold"/>
            </a:endParaRPr>
          </a:p>
        </p:txBody>
      </p:sp>
      <p:sp>
        <p:nvSpPr>
          <p:cNvPr id="11" name="Slide Number Placeholder 5">
            <a:extLst>
              <a:ext uri="{FF2B5EF4-FFF2-40B4-BE49-F238E27FC236}">
                <a16:creationId xmlns:a16="http://schemas.microsoft.com/office/drawing/2014/main" id="{2D301576-F8F7-4EC7-98A9-D6349F85637B}"/>
              </a:ext>
            </a:extLst>
          </p:cNvPr>
          <p:cNvSpPr txBox="1">
            <a:spLocks noChangeArrowheads="1"/>
          </p:cNvSpPr>
          <p:nvPr/>
        </p:nvSpPr>
        <p:spPr bwMode="auto">
          <a:xfrm>
            <a:off x="12385675" y="70643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588C7470-C0CF-4BB3-B433-A41A94B359AD}" type="slidenum">
              <a:rPr lang="en-US" altLang="en-US" sz="1400" b="1" dirty="0">
                <a:solidFill>
                  <a:schemeClr val="bg1"/>
                </a:solidFill>
                <a:latin typeface="Open Sans ExtraBold"/>
                <a:ea typeface="Open Sans ExtraBold"/>
                <a:cs typeface="Open Sans ExtraBold"/>
              </a:rPr>
              <a:pPr algn="ctr" eaLnBrk="1" hangingPunct="1">
                <a:lnSpc>
                  <a:spcPct val="100000"/>
                </a:lnSpc>
                <a:spcBef>
                  <a:spcPct val="0"/>
                </a:spcBef>
                <a:buFontTx/>
                <a:buNone/>
              </a:pPr>
              <a:t>12</a:t>
            </a:fld>
            <a:endParaRPr lang="en-US" altLang="en-US" sz="1400" b="1">
              <a:solidFill>
                <a:schemeClr val="bg1"/>
              </a:solidFill>
              <a:latin typeface="Open Sans ExtraBold"/>
              <a:ea typeface="Open Sans ExtraBold"/>
              <a:cs typeface="Open Sans ExtraBold"/>
            </a:endParaRPr>
          </a:p>
        </p:txBody>
      </p:sp>
      <p:sp>
        <p:nvSpPr>
          <p:cNvPr id="6" name="Oval 5">
            <a:extLst>
              <a:ext uri="{FF2B5EF4-FFF2-40B4-BE49-F238E27FC236}">
                <a16:creationId xmlns:a16="http://schemas.microsoft.com/office/drawing/2014/main" id="{E747776C-21E0-2249-AB3D-DEB552533720}"/>
              </a:ext>
            </a:extLst>
          </p:cNvPr>
          <p:cNvSpPr/>
          <p:nvPr/>
        </p:nvSpPr>
        <p:spPr>
          <a:xfrm>
            <a:off x="7028309" y="28101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7_Slide12.mp3" descr="Track7_Lecture7_Slide12.mp3">
            <a:hlinkClick r:id="" action="ppaction://media"/>
            <a:extLst>
              <a:ext uri="{FF2B5EF4-FFF2-40B4-BE49-F238E27FC236}">
                <a16:creationId xmlns:a16="http://schemas.microsoft.com/office/drawing/2014/main" id="{1C77545B-E307-A24D-8E59-DFC3A8D8EDF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099674" y="352378"/>
            <a:ext cx="812800" cy="812800"/>
          </a:xfrm>
          <a:prstGeom prst="rect">
            <a:avLst/>
          </a:prstGeom>
        </p:spPr>
      </p:pic>
      <p:sp>
        <p:nvSpPr>
          <p:cNvPr id="9" name="Google Shape;339;p22">
            <a:extLst>
              <a:ext uri="{FF2B5EF4-FFF2-40B4-BE49-F238E27FC236}">
                <a16:creationId xmlns:a16="http://schemas.microsoft.com/office/drawing/2014/main" id="{0CCAD677-1095-064C-B071-2A3159D6AA82}"/>
              </a:ext>
            </a:extLst>
          </p:cNvPr>
          <p:cNvSpPr txBox="1">
            <a:spLocks noChangeArrowheads="1"/>
          </p:cNvSpPr>
          <p:nvPr/>
        </p:nvSpPr>
        <p:spPr bwMode="auto">
          <a:xfrm>
            <a:off x="865094" y="112343"/>
            <a:ext cx="6920007"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GB" altLang="en-US">
                <a:latin typeface="Open Sans"/>
              </a:rPr>
              <a:t>Lecture 7.2 Transportation sector</a:t>
            </a:r>
            <a:endParaRPr lang="en-US" altLang="en-US" dirty="0">
              <a:latin typeface="Open Sans"/>
            </a:endParaRPr>
          </a:p>
        </p:txBody>
      </p:sp>
    </p:spTree>
    <p:extLst>
      <p:ext uri="{BB962C8B-B14F-4D97-AF65-F5344CB8AC3E}">
        <p14:creationId xmlns:p14="http://schemas.microsoft.com/office/powerpoint/2010/main" val="397047156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45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Google Shape;113;p16">
            <a:extLst>
              <a:ext uri="{FF2B5EF4-FFF2-40B4-BE49-F238E27FC236}">
                <a16:creationId xmlns:a16="http://schemas.microsoft.com/office/drawing/2014/main" id="{33897C99-2967-44F2-BD1A-E23B842E01A4}"/>
              </a:ext>
            </a:extLst>
          </p:cNvPr>
          <p:cNvSpPr>
            <a:spLocks noGrp="1" noChangeArrowheads="1"/>
          </p:cNvSpPr>
          <p:nvPr>
            <p:ph type="title"/>
          </p:nvPr>
        </p:nvSpPr>
        <p:spPr>
          <a:xfrm>
            <a:off x="856129" y="-1556"/>
            <a:ext cx="10384300" cy="1343491"/>
          </a:xfrm>
        </p:spPr>
        <p:txBody>
          <a:bodyPr lIns="121900" tIns="121900" rIns="121900" bIns="121900"/>
          <a:lstStyle/>
          <a:p>
            <a:pPr eaLnBrk="1" hangingPunct="1"/>
            <a:r>
              <a:rPr lang="en-GB" altLang="en-US" dirty="0">
                <a:latin typeface="Open Sans"/>
              </a:rPr>
              <a:t>Lecture 7.3 Household sector</a:t>
            </a:r>
          </a:p>
        </p:txBody>
      </p:sp>
      <p:sp>
        <p:nvSpPr>
          <p:cNvPr id="115" name="Google Shape;115;p16">
            <a:extLst>
              <a:ext uri="{FF2B5EF4-FFF2-40B4-BE49-F238E27FC236}">
                <a16:creationId xmlns:a16="http://schemas.microsoft.com/office/drawing/2014/main" id="{00BCECBB-3355-482D-B837-0284A2B8BD89}"/>
              </a:ext>
            </a:extLst>
          </p:cNvPr>
          <p:cNvSpPr txBox="1"/>
          <p:nvPr/>
        </p:nvSpPr>
        <p:spPr>
          <a:xfrm>
            <a:off x="869349" y="1269320"/>
            <a:ext cx="9891713" cy="533400"/>
          </a:xfrm>
          <a:prstGeom prst="rect">
            <a:avLst/>
          </a:prstGeom>
          <a:noFill/>
          <a:ln>
            <a:noFill/>
          </a:ln>
        </p:spPr>
        <p:txBody>
          <a:bodyPr spcFirstLastPara="1" lIns="121900" tIns="60933" rIns="121900" bIns="60933" anchor="t"/>
          <a:lstStyle/>
          <a:p>
            <a:pPr eaLnBrk="1" fontAlgn="auto" hangingPunct="1">
              <a:spcBef>
                <a:spcPts val="1000"/>
              </a:spcBef>
              <a:spcAft>
                <a:spcPts val="0"/>
              </a:spcAft>
              <a:defRPr/>
            </a:pPr>
            <a:r>
              <a:rPr lang="en-GB" sz="2000" b="1">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Overview</a:t>
            </a:r>
          </a:p>
        </p:txBody>
      </p:sp>
      <p:sp>
        <p:nvSpPr>
          <p:cNvPr id="154" name="Text Box 31">
            <a:extLst>
              <a:ext uri="{FF2B5EF4-FFF2-40B4-BE49-F238E27FC236}">
                <a16:creationId xmlns:a16="http://schemas.microsoft.com/office/drawing/2014/main" id="{71F6B97E-AB4B-8F48-AE36-061BE4A65600}"/>
              </a:ext>
            </a:extLst>
          </p:cNvPr>
          <p:cNvSpPr txBox="1">
            <a:spLocks noChangeArrowheads="1"/>
          </p:cNvSpPr>
          <p:nvPr/>
        </p:nvSpPr>
        <p:spPr bwMode="auto">
          <a:xfrm>
            <a:off x="777707" y="2732052"/>
            <a:ext cx="1908000" cy="374571"/>
          </a:xfrm>
          <a:prstGeom prst="roundRect">
            <a:avLst/>
          </a:prstGeom>
          <a:noFill/>
          <a:ln w="9525">
            <a:noFill/>
            <a:miter lim="800000"/>
            <a:headEnd/>
            <a:tailEnd/>
          </a:ln>
          <a:effectLst/>
        </p:spPr>
        <p:txBody>
          <a:bodyPr wrap="square">
            <a:spAutoFit/>
          </a:bodyPr>
          <a:lstStyle/>
          <a:p>
            <a:pPr algn="r">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Subsector</a:t>
            </a:r>
          </a:p>
        </p:txBody>
      </p:sp>
      <p:sp>
        <p:nvSpPr>
          <p:cNvPr id="155" name="Text Box 31">
            <a:extLst>
              <a:ext uri="{FF2B5EF4-FFF2-40B4-BE49-F238E27FC236}">
                <a16:creationId xmlns:a16="http://schemas.microsoft.com/office/drawing/2014/main" id="{A65C72E6-C98B-CA4C-A879-F1DE62380CB9}"/>
              </a:ext>
            </a:extLst>
          </p:cNvPr>
          <p:cNvSpPr txBox="1">
            <a:spLocks noChangeArrowheads="1"/>
          </p:cNvSpPr>
          <p:nvPr/>
        </p:nvSpPr>
        <p:spPr bwMode="auto">
          <a:xfrm>
            <a:off x="777707" y="3484630"/>
            <a:ext cx="1908000" cy="374571"/>
          </a:xfrm>
          <a:prstGeom prst="roundRect">
            <a:avLst/>
          </a:prstGeom>
          <a:noFill/>
          <a:ln w="9525">
            <a:noFill/>
            <a:miter lim="800000"/>
            <a:headEnd/>
            <a:tailEnd/>
          </a:ln>
          <a:effectLst/>
        </p:spPr>
        <p:txBody>
          <a:bodyPr wrap="square">
            <a:spAutoFit/>
          </a:bodyPr>
          <a:lstStyle/>
          <a:p>
            <a:pPr algn="r">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End-Use</a:t>
            </a:r>
          </a:p>
        </p:txBody>
      </p:sp>
      <p:sp>
        <p:nvSpPr>
          <p:cNvPr id="156" name="Text Box 31">
            <a:extLst>
              <a:ext uri="{FF2B5EF4-FFF2-40B4-BE49-F238E27FC236}">
                <a16:creationId xmlns:a16="http://schemas.microsoft.com/office/drawing/2014/main" id="{7C3FE3EC-F88C-5248-9FDC-161BAC81D473}"/>
              </a:ext>
            </a:extLst>
          </p:cNvPr>
          <p:cNvSpPr txBox="1">
            <a:spLocks noChangeArrowheads="1"/>
          </p:cNvSpPr>
          <p:nvPr/>
        </p:nvSpPr>
        <p:spPr bwMode="auto">
          <a:xfrm>
            <a:off x="254246" y="4309665"/>
            <a:ext cx="2431461" cy="374571"/>
          </a:xfrm>
          <a:prstGeom prst="roundRect">
            <a:avLst/>
          </a:prstGeom>
          <a:noFill/>
          <a:ln w="9525">
            <a:noFill/>
            <a:miter lim="800000"/>
            <a:headEnd/>
            <a:tailEnd/>
          </a:ln>
          <a:effectLst/>
        </p:spPr>
        <p:txBody>
          <a:bodyPr wrap="square">
            <a:spAutoFit/>
          </a:bodyPr>
          <a:lstStyle/>
          <a:p>
            <a:pPr algn="r">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Final energy form</a:t>
            </a:r>
          </a:p>
        </p:txBody>
      </p:sp>
      <p:grpSp>
        <p:nvGrpSpPr>
          <p:cNvPr id="10" name="Group 9">
            <a:extLst>
              <a:ext uri="{FF2B5EF4-FFF2-40B4-BE49-F238E27FC236}">
                <a16:creationId xmlns:a16="http://schemas.microsoft.com/office/drawing/2014/main" id="{DBEB15A9-226E-DA45-9AC7-04002FBDE955}"/>
              </a:ext>
            </a:extLst>
          </p:cNvPr>
          <p:cNvGrpSpPr/>
          <p:nvPr/>
        </p:nvGrpSpPr>
        <p:grpSpPr>
          <a:xfrm>
            <a:off x="5157143" y="4113381"/>
            <a:ext cx="1414382" cy="638865"/>
            <a:chOff x="5264149" y="4484266"/>
            <a:chExt cx="1414382" cy="638865"/>
          </a:xfrm>
        </p:grpSpPr>
        <p:sp>
          <p:nvSpPr>
            <p:cNvPr id="42" name="Rectangle 11">
              <a:extLst>
                <a:ext uri="{FF2B5EF4-FFF2-40B4-BE49-F238E27FC236}">
                  <a16:creationId xmlns:a16="http://schemas.microsoft.com/office/drawing/2014/main" id="{30449F18-41AD-4C4D-88C5-109DFA6F3FD8}"/>
                </a:ext>
              </a:extLst>
            </p:cNvPr>
            <p:cNvSpPr>
              <a:spLocks noChangeArrowheads="1"/>
            </p:cNvSpPr>
            <p:nvPr/>
          </p:nvSpPr>
          <p:spPr bwMode="auto">
            <a:xfrm>
              <a:off x="5264149" y="4655131"/>
              <a:ext cx="1414382" cy="468000"/>
            </a:xfrm>
            <a:prstGeom prst="roundRect">
              <a:avLst/>
            </a:prstGeom>
            <a:solidFill>
              <a:srgbClr val="66C8FF">
                <a:alpha val="51373"/>
              </a:srgbClr>
            </a:solidFill>
            <a:ln w="9525">
              <a:noFill/>
              <a:miter lim="800000"/>
              <a:headEnd/>
              <a:tailEnd/>
            </a:ln>
            <a:effectLst/>
          </p:spPr>
          <p:txBody>
            <a:bodyPr wrap="none"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Fossil Fuels</a:t>
              </a:r>
            </a:p>
          </p:txBody>
        </p:sp>
        <p:cxnSp>
          <p:nvCxnSpPr>
            <p:cNvPr id="94" name="Straight Connector 93">
              <a:extLst>
                <a:ext uri="{FF2B5EF4-FFF2-40B4-BE49-F238E27FC236}">
                  <a16:creationId xmlns:a16="http://schemas.microsoft.com/office/drawing/2014/main" id="{DFF091F1-D423-854E-8995-737A666E517E}"/>
                </a:ext>
              </a:extLst>
            </p:cNvPr>
            <p:cNvCxnSpPr>
              <a:cxnSpLocks/>
            </p:cNvCxnSpPr>
            <p:nvPr/>
          </p:nvCxnSpPr>
          <p:spPr>
            <a:xfrm flipV="1">
              <a:off x="5960215" y="4484266"/>
              <a:ext cx="0" cy="180000"/>
            </a:xfrm>
            <a:prstGeom prst="line">
              <a:avLst/>
            </a:prstGeom>
            <a:ln w="2857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F428884F-F8F4-F845-9CD0-BD432611E16F}"/>
              </a:ext>
            </a:extLst>
          </p:cNvPr>
          <p:cNvGrpSpPr/>
          <p:nvPr/>
        </p:nvGrpSpPr>
        <p:grpSpPr>
          <a:xfrm>
            <a:off x="9374377" y="4929472"/>
            <a:ext cx="1567420" cy="648119"/>
            <a:chOff x="6538603" y="4474521"/>
            <a:chExt cx="1567420" cy="648119"/>
          </a:xfrm>
        </p:grpSpPr>
        <p:sp>
          <p:nvSpPr>
            <p:cNvPr id="38" name="Rectangle 7">
              <a:extLst>
                <a:ext uri="{FF2B5EF4-FFF2-40B4-BE49-F238E27FC236}">
                  <a16:creationId xmlns:a16="http://schemas.microsoft.com/office/drawing/2014/main" id="{302DBAA6-A522-7842-85F6-4CD3283E05D0}"/>
                </a:ext>
              </a:extLst>
            </p:cNvPr>
            <p:cNvSpPr>
              <a:spLocks noChangeArrowheads="1"/>
            </p:cNvSpPr>
            <p:nvPr/>
          </p:nvSpPr>
          <p:spPr bwMode="auto">
            <a:xfrm>
              <a:off x="6538603" y="4654640"/>
              <a:ext cx="1567420" cy="468000"/>
            </a:xfrm>
            <a:prstGeom prst="roundRect">
              <a:avLst/>
            </a:prstGeom>
            <a:solidFill>
              <a:srgbClr val="66C8FF">
                <a:alpha val="51373"/>
              </a:srgbClr>
            </a:solidFill>
            <a:ln w="9525">
              <a:noFill/>
              <a:miter lim="800000"/>
              <a:headEnd/>
              <a:tailEnd/>
            </a:ln>
            <a:effectLst/>
          </p:spPr>
          <p:txBody>
            <a:bodyPr wrap="none"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Solar System</a:t>
              </a:r>
            </a:p>
          </p:txBody>
        </p:sp>
        <p:cxnSp>
          <p:nvCxnSpPr>
            <p:cNvPr id="95" name="Straight Connector 94">
              <a:extLst>
                <a:ext uri="{FF2B5EF4-FFF2-40B4-BE49-F238E27FC236}">
                  <a16:creationId xmlns:a16="http://schemas.microsoft.com/office/drawing/2014/main" id="{C22A2995-DBF1-9443-8644-7F2F29D79564}"/>
                </a:ext>
              </a:extLst>
            </p:cNvPr>
            <p:cNvCxnSpPr>
              <a:cxnSpLocks/>
            </p:cNvCxnSpPr>
            <p:nvPr/>
          </p:nvCxnSpPr>
          <p:spPr>
            <a:xfrm flipV="1">
              <a:off x="7305524" y="4474521"/>
              <a:ext cx="0" cy="180000"/>
            </a:xfrm>
            <a:prstGeom prst="line">
              <a:avLst/>
            </a:prstGeom>
            <a:ln w="2857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sp>
        <p:nvSpPr>
          <p:cNvPr id="21507" name="Slide Number Placeholder 5">
            <a:extLst>
              <a:ext uri="{FF2B5EF4-FFF2-40B4-BE49-F238E27FC236}">
                <a16:creationId xmlns:a16="http://schemas.microsoft.com/office/drawing/2014/main" id="{E30EBFD3-3421-4D06-87F3-FFAF72BF280F}"/>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72104533-DE24-4CFF-B870-25379AFBB450}"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13</a:t>
            </a:fld>
            <a:endParaRPr lang="en-US" altLang="en-US" sz="1400" b="1">
              <a:solidFill>
                <a:schemeClr val="bg1"/>
              </a:solidFill>
              <a:latin typeface="Open Sans ExtraBold"/>
              <a:ea typeface="Open Sans ExtraBold"/>
              <a:cs typeface="Open Sans ExtraBold"/>
            </a:endParaRPr>
          </a:p>
        </p:txBody>
      </p:sp>
      <p:sp>
        <p:nvSpPr>
          <p:cNvPr id="28" name="Rectangle 4">
            <a:extLst>
              <a:ext uri="{FF2B5EF4-FFF2-40B4-BE49-F238E27FC236}">
                <a16:creationId xmlns:a16="http://schemas.microsoft.com/office/drawing/2014/main" id="{ED436443-8BCE-B249-B94D-9E642ABF5D46}"/>
              </a:ext>
            </a:extLst>
          </p:cNvPr>
          <p:cNvSpPr>
            <a:spLocks noChangeArrowheads="1"/>
          </p:cNvSpPr>
          <p:nvPr/>
        </p:nvSpPr>
        <p:spPr bwMode="auto">
          <a:xfrm>
            <a:off x="2744267" y="3455637"/>
            <a:ext cx="2592716" cy="468000"/>
          </a:xfrm>
          <a:prstGeom prst="roundRect">
            <a:avLst/>
          </a:prstGeom>
          <a:solidFill>
            <a:srgbClr val="B53541">
              <a:alpha val="50588"/>
            </a:srgbClr>
          </a:solidFill>
          <a:ln w="9525">
            <a:noFill/>
            <a:miter lim="800000"/>
            <a:headEnd/>
            <a:tailEnd/>
          </a:ln>
          <a:effectLst/>
        </p:spPr>
        <p:txBody>
          <a:bodyPr wrap="none"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Appliances and lighting</a:t>
            </a:r>
          </a:p>
        </p:txBody>
      </p:sp>
      <p:sp>
        <p:nvSpPr>
          <p:cNvPr id="14" name="Rectangle 35">
            <a:extLst>
              <a:ext uri="{FF2B5EF4-FFF2-40B4-BE49-F238E27FC236}">
                <a16:creationId xmlns:a16="http://schemas.microsoft.com/office/drawing/2014/main" id="{ACA483F7-6D0A-1247-87A5-86C2A2D3AC2D}"/>
              </a:ext>
            </a:extLst>
          </p:cNvPr>
          <p:cNvSpPr>
            <a:spLocks noChangeArrowheads="1"/>
          </p:cNvSpPr>
          <p:nvPr/>
        </p:nvSpPr>
        <p:spPr bwMode="auto">
          <a:xfrm>
            <a:off x="6777637" y="2626935"/>
            <a:ext cx="1101731" cy="468000"/>
          </a:xfrm>
          <a:prstGeom prst="roundRect">
            <a:avLst/>
          </a:prstGeom>
          <a:solidFill>
            <a:srgbClr val="A5A5A5">
              <a:alpha val="50196"/>
            </a:srgbClr>
          </a:solidFill>
          <a:ln w="9525">
            <a:noFill/>
            <a:miter lim="800000"/>
            <a:headEnd/>
            <a:tailEnd/>
          </a:ln>
          <a:effectLst/>
        </p:spPr>
        <p:txBody>
          <a:bodyPr wrap="none"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Urban</a:t>
            </a:r>
          </a:p>
        </p:txBody>
      </p:sp>
      <p:sp>
        <p:nvSpPr>
          <p:cNvPr id="15" name="Rectangle 36">
            <a:extLst>
              <a:ext uri="{FF2B5EF4-FFF2-40B4-BE49-F238E27FC236}">
                <a16:creationId xmlns:a16="http://schemas.microsoft.com/office/drawing/2014/main" id="{F692E89D-3FC6-964F-B608-1A6CCD8F534D}"/>
              </a:ext>
            </a:extLst>
          </p:cNvPr>
          <p:cNvSpPr>
            <a:spLocks noChangeArrowheads="1"/>
          </p:cNvSpPr>
          <p:nvPr/>
        </p:nvSpPr>
        <p:spPr bwMode="auto">
          <a:xfrm>
            <a:off x="7943710" y="2626935"/>
            <a:ext cx="1016148" cy="468000"/>
          </a:xfrm>
          <a:prstGeom prst="roundRect">
            <a:avLst/>
          </a:prstGeom>
          <a:solidFill>
            <a:srgbClr val="A5A5A5">
              <a:alpha val="50196"/>
            </a:srgbClr>
          </a:solidFill>
          <a:ln w="9525">
            <a:noFill/>
            <a:miter lim="800000"/>
            <a:headEnd/>
            <a:tailEnd/>
          </a:ln>
          <a:effectLst/>
        </p:spPr>
        <p:txBody>
          <a:bodyPr wrap="none"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Rural</a:t>
            </a:r>
          </a:p>
        </p:txBody>
      </p:sp>
      <p:sp>
        <p:nvSpPr>
          <p:cNvPr id="31" name="Rectangle 15">
            <a:extLst>
              <a:ext uri="{FF2B5EF4-FFF2-40B4-BE49-F238E27FC236}">
                <a16:creationId xmlns:a16="http://schemas.microsoft.com/office/drawing/2014/main" id="{E177A9D7-5318-F047-84E2-9CFC974C30A0}"/>
              </a:ext>
            </a:extLst>
          </p:cNvPr>
          <p:cNvSpPr>
            <a:spLocks noChangeArrowheads="1"/>
          </p:cNvSpPr>
          <p:nvPr/>
        </p:nvSpPr>
        <p:spPr bwMode="auto">
          <a:xfrm>
            <a:off x="5392975" y="3455636"/>
            <a:ext cx="1842510" cy="468000"/>
          </a:xfrm>
          <a:prstGeom prst="roundRect">
            <a:avLst/>
          </a:prstGeom>
          <a:solidFill>
            <a:srgbClr val="B53541">
              <a:alpha val="50588"/>
            </a:srgbClr>
          </a:solidFill>
          <a:ln w="9525">
            <a:noFill/>
            <a:miter lim="800000"/>
            <a:headEnd/>
            <a:tailEnd/>
          </a:ln>
          <a:effectLst/>
        </p:spPr>
        <p:txBody>
          <a:bodyPr wrap="none"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Air conditioning</a:t>
            </a:r>
          </a:p>
        </p:txBody>
      </p:sp>
      <p:sp>
        <p:nvSpPr>
          <p:cNvPr id="34" name="Rectangle 16">
            <a:extLst>
              <a:ext uri="{FF2B5EF4-FFF2-40B4-BE49-F238E27FC236}">
                <a16:creationId xmlns:a16="http://schemas.microsoft.com/office/drawing/2014/main" id="{DC791116-BBD3-5A4A-AE98-8247FD202041}"/>
              </a:ext>
            </a:extLst>
          </p:cNvPr>
          <p:cNvSpPr>
            <a:spLocks noChangeArrowheads="1"/>
          </p:cNvSpPr>
          <p:nvPr/>
        </p:nvSpPr>
        <p:spPr bwMode="auto">
          <a:xfrm>
            <a:off x="7291477" y="3455636"/>
            <a:ext cx="1607971" cy="468000"/>
          </a:xfrm>
          <a:prstGeom prst="roundRect">
            <a:avLst/>
          </a:prstGeom>
          <a:solidFill>
            <a:srgbClr val="B53541">
              <a:alpha val="50588"/>
            </a:srgbClr>
          </a:solidFill>
          <a:ln w="9525">
            <a:noFill/>
            <a:miter lim="800000"/>
            <a:headEnd/>
            <a:tailEnd/>
          </a:ln>
          <a:effectLst/>
        </p:spPr>
        <p:txBody>
          <a:bodyPr wrap="none"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Space heating</a:t>
            </a:r>
          </a:p>
        </p:txBody>
      </p:sp>
      <p:cxnSp>
        <p:nvCxnSpPr>
          <p:cNvPr id="83" name="Straight Connector 82">
            <a:extLst>
              <a:ext uri="{FF2B5EF4-FFF2-40B4-BE49-F238E27FC236}">
                <a16:creationId xmlns:a16="http://schemas.microsoft.com/office/drawing/2014/main" id="{105190B7-0CA1-2B49-A603-9B6E673EE323}"/>
              </a:ext>
            </a:extLst>
          </p:cNvPr>
          <p:cNvCxnSpPr>
            <a:cxnSpLocks/>
          </p:cNvCxnSpPr>
          <p:nvPr/>
        </p:nvCxnSpPr>
        <p:spPr>
          <a:xfrm>
            <a:off x="4244126" y="4929472"/>
            <a:ext cx="590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E64D5F18-4FFA-AA4D-8D7A-25674F8193DD}"/>
              </a:ext>
            </a:extLst>
          </p:cNvPr>
          <p:cNvGrpSpPr/>
          <p:nvPr/>
        </p:nvGrpSpPr>
        <p:grpSpPr>
          <a:xfrm>
            <a:off x="3491320" y="4133702"/>
            <a:ext cx="1197413" cy="648119"/>
            <a:chOff x="4139569" y="4474521"/>
            <a:chExt cx="1197413" cy="648119"/>
          </a:xfrm>
        </p:grpSpPr>
        <p:sp>
          <p:nvSpPr>
            <p:cNvPr id="41" name="Rectangle 10">
              <a:extLst>
                <a:ext uri="{FF2B5EF4-FFF2-40B4-BE49-F238E27FC236}">
                  <a16:creationId xmlns:a16="http://schemas.microsoft.com/office/drawing/2014/main" id="{EE466D6C-1D13-ED43-AC8F-EE2544EB59D3}"/>
                </a:ext>
              </a:extLst>
            </p:cNvPr>
            <p:cNvSpPr>
              <a:spLocks noChangeArrowheads="1"/>
            </p:cNvSpPr>
            <p:nvPr/>
          </p:nvSpPr>
          <p:spPr bwMode="auto">
            <a:xfrm>
              <a:off x="4139569" y="4654640"/>
              <a:ext cx="1197413" cy="468000"/>
            </a:xfrm>
            <a:prstGeom prst="roundRect">
              <a:avLst/>
            </a:prstGeom>
            <a:solidFill>
              <a:srgbClr val="66C8FF">
                <a:alpha val="51373"/>
              </a:srgbClr>
            </a:solidFill>
            <a:ln w="9525">
              <a:noFill/>
              <a:miter lim="800000"/>
              <a:headEnd/>
              <a:tailEnd/>
            </a:ln>
            <a:effectLst/>
          </p:spPr>
          <p:txBody>
            <a:bodyPr wrap="none"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Electricity</a:t>
              </a:r>
            </a:p>
          </p:txBody>
        </p:sp>
        <p:cxnSp>
          <p:nvCxnSpPr>
            <p:cNvPr id="93" name="Straight Connector 92">
              <a:extLst>
                <a:ext uri="{FF2B5EF4-FFF2-40B4-BE49-F238E27FC236}">
                  <a16:creationId xmlns:a16="http://schemas.microsoft.com/office/drawing/2014/main" id="{1435F91D-708A-AF43-B16A-5A7F8702F1A3}"/>
                </a:ext>
              </a:extLst>
            </p:cNvPr>
            <p:cNvCxnSpPr>
              <a:cxnSpLocks/>
            </p:cNvCxnSpPr>
            <p:nvPr/>
          </p:nvCxnSpPr>
          <p:spPr>
            <a:xfrm flipV="1">
              <a:off x="5087355" y="4474521"/>
              <a:ext cx="0" cy="180000"/>
            </a:xfrm>
            <a:prstGeom prst="line">
              <a:avLst/>
            </a:prstGeom>
            <a:ln w="2857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cxnSp>
        <p:nvCxnSpPr>
          <p:cNvPr id="123" name="Straight Connector 122">
            <a:extLst>
              <a:ext uri="{FF2B5EF4-FFF2-40B4-BE49-F238E27FC236}">
                <a16:creationId xmlns:a16="http://schemas.microsoft.com/office/drawing/2014/main" id="{D99EE464-FC19-7144-9E28-FF5314086032}"/>
              </a:ext>
            </a:extLst>
          </p:cNvPr>
          <p:cNvCxnSpPr>
            <a:cxnSpLocks/>
          </p:cNvCxnSpPr>
          <p:nvPr/>
        </p:nvCxnSpPr>
        <p:spPr>
          <a:xfrm flipH="1" flipV="1">
            <a:off x="4090027" y="3265537"/>
            <a:ext cx="7056000" cy="194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Straight Arrow Connector 149">
            <a:extLst>
              <a:ext uri="{FF2B5EF4-FFF2-40B4-BE49-F238E27FC236}">
                <a16:creationId xmlns:a16="http://schemas.microsoft.com/office/drawing/2014/main" id="{97F58B03-5BA4-5A4F-963D-37258B25A565}"/>
              </a:ext>
            </a:extLst>
          </p:cNvPr>
          <p:cNvCxnSpPr>
            <a:cxnSpLocks/>
          </p:cNvCxnSpPr>
          <p:nvPr/>
        </p:nvCxnSpPr>
        <p:spPr>
          <a:xfrm flipH="1">
            <a:off x="7264864" y="3095286"/>
            <a:ext cx="1"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1" name="Straight Arrow Connector 150">
            <a:extLst>
              <a:ext uri="{FF2B5EF4-FFF2-40B4-BE49-F238E27FC236}">
                <a16:creationId xmlns:a16="http://schemas.microsoft.com/office/drawing/2014/main" id="{B540BE5A-89EC-244E-A56C-9A0BB5453BBC}"/>
              </a:ext>
            </a:extLst>
          </p:cNvPr>
          <p:cNvCxnSpPr>
            <a:cxnSpLocks/>
          </p:cNvCxnSpPr>
          <p:nvPr/>
        </p:nvCxnSpPr>
        <p:spPr>
          <a:xfrm flipH="1">
            <a:off x="8400020" y="3095286"/>
            <a:ext cx="1"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2" name="Straight Arrow Connector 151">
            <a:extLst>
              <a:ext uri="{FF2B5EF4-FFF2-40B4-BE49-F238E27FC236}">
                <a16:creationId xmlns:a16="http://schemas.microsoft.com/office/drawing/2014/main" id="{78AED4AF-3A26-2A49-ABBF-12F2036FF98E}"/>
              </a:ext>
            </a:extLst>
          </p:cNvPr>
          <p:cNvCxnSpPr>
            <a:cxnSpLocks/>
          </p:cNvCxnSpPr>
          <p:nvPr/>
        </p:nvCxnSpPr>
        <p:spPr>
          <a:xfrm flipH="1">
            <a:off x="11146129" y="3280798"/>
            <a:ext cx="1"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1" name="Straight Arrow Connector 160">
            <a:extLst>
              <a:ext uri="{FF2B5EF4-FFF2-40B4-BE49-F238E27FC236}">
                <a16:creationId xmlns:a16="http://schemas.microsoft.com/office/drawing/2014/main" id="{EF9DFB38-5709-7649-85CA-063862575A51}"/>
              </a:ext>
            </a:extLst>
          </p:cNvPr>
          <p:cNvCxnSpPr>
            <a:cxnSpLocks/>
          </p:cNvCxnSpPr>
          <p:nvPr/>
        </p:nvCxnSpPr>
        <p:spPr>
          <a:xfrm flipH="1">
            <a:off x="8095461" y="3282723"/>
            <a:ext cx="1"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2" name="Straight Arrow Connector 161">
            <a:extLst>
              <a:ext uri="{FF2B5EF4-FFF2-40B4-BE49-F238E27FC236}">
                <a16:creationId xmlns:a16="http://schemas.microsoft.com/office/drawing/2014/main" id="{E4FE7449-FD47-F14C-9A1A-E5EF8E031F94}"/>
              </a:ext>
            </a:extLst>
          </p:cNvPr>
          <p:cNvCxnSpPr>
            <a:cxnSpLocks/>
          </p:cNvCxnSpPr>
          <p:nvPr/>
        </p:nvCxnSpPr>
        <p:spPr>
          <a:xfrm flipH="1">
            <a:off x="6314230" y="3276579"/>
            <a:ext cx="1"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3" name="Straight Arrow Connector 162">
            <a:extLst>
              <a:ext uri="{FF2B5EF4-FFF2-40B4-BE49-F238E27FC236}">
                <a16:creationId xmlns:a16="http://schemas.microsoft.com/office/drawing/2014/main" id="{1240094C-E5F3-344A-B93B-22F8617713B9}"/>
              </a:ext>
            </a:extLst>
          </p:cNvPr>
          <p:cNvCxnSpPr>
            <a:cxnSpLocks/>
          </p:cNvCxnSpPr>
          <p:nvPr/>
        </p:nvCxnSpPr>
        <p:spPr>
          <a:xfrm flipH="1">
            <a:off x="4097617" y="3272109"/>
            <a:ext cx="1"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4" name="Rectangle 16">
            <a:extLst>
              <a:ext uri="{FF2B5EF4-FFF2-40B4-BE49-F238E27FC236}">
                <a16:creationId xmlns:a16="http://schemas.microsoft.com/office/drawing/2014/main" id="{CF16D149-B73D-7D4F-9D5B-8566BB3F9BA6}"/>
              </a:ext>
            </a:extLst>
          </p:cNvPr>
          <p:cNvSpPr>
            <a:spLocks noChangeArrowheads="1"/>
          </p:cNvSpPr>
          <p:nvPr/>
        </p:nvSpPr>
        <p:spPr bwMode="auto">
          <a:xfrm>
            <a:off x="8955440" y="3460798"/>
            <a:ext cx="1607971" cy="468000"/>
          </a:xfrm>
          <a:prstGeom prst="roundRect">
            <a:avLst/>
          </a:prstGeom>
          <a:solidFill>
            <a:srgbClr val="B53541">
              <a:alpha val="50588"/>
            </a:srgbClr>
          </a:solidFill>
          <a:ln w="9525">
            <a:noFill/>
            <a:miter lim="800000"/>
            <a:headEnd/>
            <a:tailEnd/>
          </a:ln>
          <a:effectLst/>
        </p:spPr>
        <p:txBody>
          <a:bodyPr wrap="none"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Water heating</a:t>
            </a:r>
          </a:p>
        </p:txBody>
      </p:sp>
      <p:sp>
        <p:nvSpPr>
          <p:cNvPr id="65" name="Rectangle 16">
            <a:extLst>
              <a:ext uri="{FF2B5EF4-FFF2-40B4-BE49-F238E27FC236}">
                <a16:creationId xmlns:a16="http://schemas.microsoft.com/office/drawing/2014/main" id="{15BA9F59-3689-8848-B883-73E236CD0CAB}"/>
              </a:ext>
            </a:extLst>
          </p:cNvPr>
          <p:cNvSpPr>
            <a:spLocks noChangeArrowheads="1"/>
          </p:cNvSpPr>
          <p:nvPr/>
        </p:nvSpPr>
        <p:spPr bwMode="auto">
          <a:xfrm>
            <a:off x="10619403" y="3454468"/>
            <a:ext cx="1076412" cy="468000"/>
          </a:xfrm>
          <a:prstGeom prst="roundRect">
            <a:avLst/>
          </a:prstGeom>
          <a:solidFill>
            <a:srgbClr val="B53541">
              <a:alpha val="50588"/>
            </a:srgbClr>
          </a:solidFill>
          <a:ln w="9525">
            <a:noFill/>
            <a:miter lim="800000"/>
            <a:headEnd/>
            <a:tailEnd/>
          </a:ln>
          <a:effectLst/>
        </p:spPr>
        <p:txBody>
          <a:bodyPr wrap="none"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Cooking</a:t>
            </a:r>
          </a:p>
        </p:txBody>
      </p:sp>
      <p:grpSp>
        <p:nvGrpSpPr>
          <p:cNvPr id="22" name="Group 21">
            <a:extLst>
              <a:ext uri="{FF2B5EF4-FFF2-40B4-BE49-F238E27FC236}">
                <a16:creationId xmlns:a16="http://schemas.microsoft.com/office/drawing/2014/main" id="{4E871761-8636-AF47-A052-8C2E527BB63E}"/>
              </a:ext>
            </a:extLst>
          </p:cNvPr>
          <p:cNvGrpSpPr/>
          <p:nvPr/>
        </p:nvGrpSpPr>
        <p:grpSpPr>
          <a:xfrm>
            <a:off x="6290841" y="4929472"/>
            <a:ext cx="1817088" cy="670635"/>
            <a:chOff x="6062275" y="5300357"/>
            <a:chExt cx="1817088" cy="670635"/>
          </a:xfrm>
        </p:grpSpPr>
        <p:cxnSp>
          <p:nvCxnSpPr>
            <p:cNvPr id="77" name="Straight Connector 76">
              <a:extLst>
                <a:ext uri="{FF2B5EF4-FFF2-40B4-BE49-F238E27FC236}">
                  <a16:creationId xmlns:a16="http://schemas.microsoft.com/office/drawing/2014/main" id="{A1C7450B-7D81-9B46-9FDB-DA6577F58CE4}"/>
                </a:ext>
              </a:extLst>
            </p:cNvPr>
            <p:cNvCxnSpPr>
              <a:cxnSpLocks/>
            </p:cNvCxnSpPr>
            <p:nvPr/>
          </p:nvCxnSpPr>
          <p:spPr>
            <a:xfrm>
              <a:off x="6983351" y="5300357"/>
              <a:ext cx="0" cy="180000"/>
            </a:xfrm>
            <a:prstGeom prst="line">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66" name="Rectangle 9">
              <a:extLst>
                <a:ext uri="{FF2B5EF4-FFF2-40B4-BE49-F238E27FC236}">
                  <a16:creationId xmlns:a16="http://schemas.microsoft.com/office/drawing/2014/main" id="{8DCEB86C-00CB-814D-B209-56FD9E18B33B}"/>
                </a:ext>
              </a:extLst>
            </p:cNvPr>
            <p:cNvSpPr>
              <a:spLocks noChangeArrowheads="1"/>
            </p:cNvSpPr>
            <p:nvPr/>
          </p:nvSpPr>
          <p:spPr bwMode="auto">
            <a:xfrm>
              <a:off x="6062275" y="5502992"/>
              <a:ext cx="1817088" cy="468000"/>
            </a:xfrm>
            <a:prstGeom prst="roundRect">
              <a:avLst/>
            </a:prstGeom>
            <a:solidFill>
              <a:srgbClr val="66C8FF">
                <a:alpha val="51373"/>
              </a:srgbClr>
            </a:solidFill>
            <a:ln w="9525">
              <a:noFill/>
              <a:miter lim="800000"/>
              <a:headEnd/>
              <a:tailEnd/>
            </a:ln>
            <a:effectLst/>
          </p:spPr>
          <p:txBody>
            <a:bodyPr wrap="none"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Traditional fuels</a:t>
              </a:r>
            </a:p>
          </p:txBody>
        </p:sp>
      </p:grpSp>
      <p:grpSp>
        <p:nvGrpSpPr>
          <p:cNvPr id="20" name="Group 19">
            <a:extLst>
              <a:ext uri="{FF2B5EF4-FFF2-40B4-BE49-F238E27FC236}">
                <a16:creationId xmlns:a16="http://schemas.microsoft.com/office/drawing/2014/main" id="{BAC526C3-E33D-5E48-9B20-48AC24525FD1}"/>
              </a:ext>
            </a:extLst>
          </p:cNvPr>
          <p:cNvGrpSpPr/>
          <p:nvPr/>
        </p:nvGrpSpPr>
        <p:grpSpPr>
          <a:xfrm>
            <a:off x="3491320" y="4929472"/>
            <a:ext cx="1533073" cy="648584"/>
            <a:chOff x="2744267" y="4474640"/>
            <a:chExt cx="1533073" cy="648584"/>
          </a:xfrm>
        </p:grpSpPr>
        <p:sp>
          <p:nvSpPr>
            <p:cNvPr id="63" name="Rectangle 14">
              <a:extLst>
                <a:ext uri="{FF2B5EF4-FFF2-40B4-BE49-F238E27FC236}">
                  <a16:creationId xmlns:a16="http://schemas.microsoft.com/office/drawing/2014/main" id="{7582E2BA-44D4-BB44-8902-DC4EAB9CE9E8}"/>
                </a:ext>
              </a:extLst>
            </p:cNvPr>
            <p:cNvSpPr>
              <a:spLocks noChangeArrowheads="1"/>
            </p:cNvSpPr>
            <p:nvPr/>
          </p:nvSpPr>
          <p:spPr bwMode="auto">
            <a:xfrm>
              <a:off x="2744267" y="4655224"/>
              <a:ext cx="1533073" cy="468000"/>
            </a:xfrm>
            <a:prstGeom prst="roundRect">
              <a:avLst/>
            </a:prstGeom>
            <a:solidFill>
              <a:srgbClr val="66C8FF">
                <a:alpha val="51373"/>
              </a:srgbClr>
            </a:solidFill>
            <a:ln w="9525">
              <a:noFill/>
              <a:miter lim="800000"/>
              <a:headEnd/>
              <a:tailEnd/>
            </a:ln>
            <a:effectLst/>
          </p:spPr>
          <p:txBody>
            <a:bodyPr wrap="none"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District Heat</a:t>
              </a:r>
            </a:p>
          </p:txBody>
        </p:sp>
        <p:cxnSp>
          <p:nvCxnSpPr>
            <p:cNvPr id="67" name="Straight Connector 66">
              <a:extLst>
                <a:ext uri="{FF2B5EF4-FFF2-40B4-BE49-F238E27FC236}">
                  <a16:creationId xmlns:a16="http://schemas.microsoft.com/office/drawing/2014/main" id="{A1482B52-EAE7-F142-8826-D33D342E298B}"/>
                </a:ext>
              </a:extLst>
            </p:cNvPr>
            <p:cNvCxnSpPr>
              <a:cxnSpLocks/>
            </p:cNvCxnSpPr>
            <p:nvPr/>
          </p:nvCxnSpPr>
          <p:spPr>
            <a:xfrm flipV="1">
              <a:off x="3523886" y="4474640"/>
              <a:ext cx="0" cy="180000"/>
            </a:xfrm>
            <a:prstGeom prst="line">
              <a:avLst/>
            </a:prstGeom>
            <a:ln w="2857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cxnSp>
        <p:nvCxnSpPr>
          <p:cNvPr id="69" name="Straight Connector 68">
            <a:extLst>
              <a:ext uri="{FF2B5EF4-FFF2-40B4-BE49-F238E27FC236}">
                <a16:creationId xmlns:a16="http://schemas.microsoft.com/office/drawing/2014/main" id="{102171DB-2E4A-1846-BD88-45DDC34C076A}"/>
              </a:ext>
            </a:extLst>
          </p:cNvPr>
          <p:cNvCxnSpPr>
            <a:cxnSpLocks/>
          </p:cNvCxnSpPr>
          <p:nvPr/>
        </p:nvCxnSpPr>
        <p:spPr>
          <a:xfrm flipH="1">
            <a:off x="4428134" y="4128463"/>
            <a:ext cx="6732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268E65F2-91F1-D645-94EE-2DA1C4BA20C6}"/>
              </a:ext>
            </a:extLst>
          </p:cNvPr>
          <p:cNvGrpSpPr/>
          <p:nvPr/>
        </p:nvGrpSpPr>
        <p:grpSpPr>
          <a:xfrm>
            <a:off x="7039935" y="4133702"/>
            <a:ext cx="1414383" cy="641421"/>
            <a:chOff x="7997839" y="4481219"/>
            <a:chExt cx="1414383" cy="641421"/>
          </a:xfrm>
        </p:grpSpPr>
        <p:sp>
          <p:nvSpPr>
            <p:cNvPr id="39" name="Rectangle 8">
              <a:extLst>
                <a:ext uri="{FF2B5EF4-FFF2-40B4-BE49-F238E27FC236}">
                  <a16:creationId xmlns:a16="http://schemas.microsoft.com/office/drawing/2014/main" id="{2A3CF595-4B96-5D49-B741-D678E437F91A}"/>
                </a:ext>
              </a:extLst>
            </p:cNvPr>
            <p:cNvSpPr>
              <a:spLocks noChangeArrowheads="1"/>
            </p:cNvSpPr>
            <p:nvPr/>
          </p:nvSpPr>
          <p:spPr bwMode="auto">
            <a:xfrm>
              <a:off x="7997839" y="4654640"/>
              <a:ext cx="1414383" cy="468000"/>
            </a:xfrm>
            <a:prstGeom prst="roundRect">
              <a:avLst/>
            </a:prstGeom>
            <a:solidFill>
              <a:srgbClr val="66C8FF">
                <a:alpha val="51373"/>
              </a:srgbClr>
            </a:solidFill>
            <a:ln w="9525">
              <a:noFill/>
              <a:miter lim="800000"/>
              <a:headEnd/>
              <a:tailEnd/>
            </a:ln>
            <a:effectLst/>
          </p:spPr>
          <p:txBody>
            <a:bodyPr wrap="none"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Heat pump</a:t>
              </a:r>
            </a:p>
          </p:txBody>
        </p:sp>
        <p:cxnSp>
          <p:nvCxnSpPr>
            <p:cNvPr id="70" name="Straight Connector 69">
              <a:extLst>
                <a:ext uri="{FF2B5EF4-FFF2-40B4-BE49-F238E27FC236}">
                  <a16:creationId xmlns:a16="http://schemas.microsoft.com/office/drawing/2014/main" id="{C5E5F553-7329-6F4E-B272-8911409ACC71}"/>
                </a:ext>
              </a:extLst>
            </p:cNvPr>
            <p:cNvCxnSpPr>
              <a:cxnSpLocks/>
            </p:cNvCxnSpPr>
            <p:nvPr/>
          </p:nvCxnSpPr>
          <p:spPr>
            <a:xfrm flipV="1">
              <a:off x="8692733" y="4481219"/>
              <a:ext cx="0" cy="180000"/>
            </a:xfrm>
            <a:prstGeom prst="line">
              <a:avLst/>
            </a:prstGeom>
            <a:ln w="2857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5DB23E9A-A418-034C-B810-1B3C11D87E11}"/>
              </a:ext>
            </a:extLst>
          </p:cNvPr>
          <p:cNvGrpSpPr/>
          <p:nvPr/>
        </p:nvGrpSpPr>
        <p:grpSpPr>
          <a:xfrm>
            <a:off x="8922727" y="4125570"/>
            <a:ext cx="2019070" cy="648000"/>
            <a:chOff x="9675630" y="4470737"/>
            <a:chExt cx="2019070" cy="648000"/>
          </a:xfrm>
        </p:grpSpPr>
        <p:sp>
          <p:nvSpPr>
            <p:cNvPr id="40" name="Rectangle 9">
              <a:extLst>
                <a:ext uri="{FF2B5EF4-FFF2-40B4-BE49-F238E27FC236}">
                  <a16:creationId xmlns:a16="http://schemas.microsoft.com/office/drawing/2014/main" id="{08968371-1D91-4B4F-9825-4E8C2DA312C2}"/>
                </a:ext>
              </a:extLst>
            </p:cNvPr>
            <p:cNvSpPr>
              <a:spLocks noChangeArrowheads="1"/>
            </p:cNvSpPr>
            <p:nvPr/>
          </p:nvSpPr>
          <p:spPr bwMode="auto">
            <a:xfrm>
              <a:off x="9675630" y="4650737"/>
              <a:ext cx="2019070" cy="468000"/>
            </a:xfrm>
            <a:prstGeom prst="roundRect">
              <a:avLst/>
            </a:prstGeom>
            <a:solidFill>
              <a:srgbClr val="66C8FF">
                <a:alpha val="51373"/>
              </a:srgbClr>
            </a:solidFill>
            <a:ln w="9525">
              <a:noFill/>
              <a:miter lim="800000"/>
              <a:headEnd/>
              <a:tailEnd/>
            </a:ln>
            <a:effectLst/>
          </p:spPr>
          <p:txBody>
            <a:bodyPr wrap="none"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Modern Biomass</a:t>
              </a:r>
            </a:p>
          </p:txBody>
        </p:sp>
        <p:cxnSp>
          <p:nvCxnSpPr>
            <p:cNvPr id="72" name="Straight Connector 71">
              <a:extLst>
                <a:ext uri="{FF2B5EF4-FFF2-40B4-BE49-F238E27FC236}">
                  <a16:creationId xmlns:a16="http://schemas.microsoft.com/office/drawing/2014/main" id="{413CCB47-9587-6043-B424-10902B37BC2F}"/>
                </a:ext>
              </a:extLst>
            </p:cNvPr>
            <p:cNvCxnSpPr>
              <a:cxnSpLocks/>
            </p:cNvCxnSpPr>
            <p:nvPr/>
          </p:nvCxnSpPr>
          <p:spPr>
            <a:xfrm flipV="1">
              <a:off x="10707898" y="4470737"/>
              <a:ext cx="0" cy="180000"/>
            </a:xfrm>
            <a:prstGeom prst="line">
              <a:avLst/>
            </a:prstGeom>
            <a:ln w="2857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cxnSp>
        <p:nvCxnSpPr>
          <p:cNvPr id="84" name="Straight Arrow Connector 83">
            <a:extLst>
              <a:ext uri="{FF2B5EF4-FFF2-40B4-BE49-F238E27FC236}">
                <a16:creationId xmlns:a16="http://schemas.microsoft.com/office/drawing/2014/main" id="{36C32BF0-F517-F443-A0F7-484BF09C603E}"/>
              </a:ext>
            </a:extLst>
          </p:cNvPr>
          <p:cNvCxnSpPr>
            <a:cxnSpLocks/>
          </p:cNvCxnSpPr>
          <p:nvPr/>
        </p:nvCxnSpPr>
        <p:spPr>
          <a:xfrm flipH="1">
            <a:off x="9756107" y="3285035"/>
            <a:ext cx="1"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736867EA-D464-F343-A0C8-0FCC550A4755}"/>
              </a:ext>
            </a:extLst>
          </p:cNvPr>
          <p:cNvCxnSpPr>
            <a:cxnSpLocks/>
          </p:cNvCxnSpPr>
          <p:nvPr/>
        </p:nvCxnSpPr>
        <p:spPr>
          <a:xfrm flipV="1">
            <a:off x="6807443" y="4125570"/>
            <a:ext cx="0" cy="792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22056C41-4442-8849-9284-2FCDFCA05172}"/>
              </a:ext>
            </a:extLst>
          </p:cNvPr>
          <p:cNvCxnSpPr>
            <a:cxnSpLocks/>
          </p:cNvCxnSpPr>
          <p:nvPr/>
        </p:nvCxnSpPr>
        <p:spPr>
          <a:xfrm flipV="1">
            <a:off x="3800671" y="3910417"/>
            <a:ext cx="0" cy="396000"/>
          </a:xfrm>
          <a:prstGeom prst="line">
            <a:avLst/>
          </a:prstGeom>
          <a:ln w="2857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6" name="Elbow Connector 25">
            <a:extLst>
              <a:ext uri="{FF2B5EF4-FFF2-40B4-BE49-F238E27FC236}">
                <a16:creationId xmlns:a16="http://schemas.microsoft.com/office/drawing/2014/main" id="{5F811546-1C7E-2346-B9E0-AEB97AB1BE61}"/>
              </a:ext>
            </a:extLst>
          </p:cNvPr>
          <p:cNvCxnSpPr>
            <a:cxnSpLocks/>
          </p:cNvCxnSpPr>
          <p:nvPr/>
        </p:nvCxnSpPr>
        <p:spPr>
          <a:xfrm rot="5400000" flipH="1" flipV="1">
            <a:off x="4677488" y="3380037"/>
            <a:ext cx="388800" cy="1476000"/>
          </a:xfrm>
          <a:prstGeom prst="bentConnector3">
            <a:avLst>
              <a:gd name="adj1" fmla="val 65835"/>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1A3CB689-A595-7045-BF1C-BDD964C8F7B7}"/>
              </a:ext>
            </a:extLst>
          </p:cNvPr>
          <p:cNvCxnSpPr>
            <a:cxnSpLocks/>
          </p:cNvCxnSpPr>
          <p:nvPr/>
        </p:nvCxnSpPr>
        <p:spPr>
          <a:xfrm flipV="1">
            <a:off x="8105262" y="3923636"/>
            <a:ext cx="0"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id="{A84632FD-5071-4B45-806E-795146DA70B0}"/>
              </a:ext>
            </a:extLst>
          </p:cNvPr>
          <p:cNvCxnSpPr>
            <a:cxnSpLocks/>
          </p:cNvCxnSpPr>
          <p:nvPr/>
        </p:nvCxnSpPr>
        <p:spPr>
          <a:xfrm flipV="1">
            <a:off x="9756108" y="3923636"/>
            <a:ext cx="0"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C4E8FA3C-2CD2-424D-B95B-16D2C15DCDC8}"/>
              </a:ext>
            </a:extLst>
          </p:cNvPr>
          <p:cNvCxnSpPr>
            <a:cxnSpLocks/>
          </p:cNvCxnSpPr>
          <p:nvPr/>
        </p:nvCxnSpPr>
        <p:spPr>
          <a:xfrm flipV="1">
            <a:off x="11146130" y="3922774"/>
            <a:ext cx="0"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834CFB53-0EFA-E641-9A61-8DD5E81108D1}"/>
              </a:ext>
            </a:extLst>
          </p:cNvPr>
          <p:cNvCxnSpPr>
            <a:cxnSpLocks/>
          </p:cNvCxnSpPr>
          <p:nvPr/>
        </p:nvCxnSpPr>
        <p:spPr>
          <a:xfrm flipH="1" flipV="1">
            <a:off x="5024135" y="3947448"/>
            <a:ext cx="489167" cy="324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Straight Arrow Connector 104">
            <a:extLst>
              <a:ext uri="{FF2B5EF4-FFF2-40B4-BE49-F238E27FC236}">
                <a16:creationId xmlns:a16="http://schemas.microsoft.com/office/drawing/2014/main" id="{490C25CC-9A43-0C4D-A224-54AFED85D421}"/>
              </a:ext>
            </a:extLst>
          </p:cNvPr>
          <p:cNvCxnSpPr>
            <a:cxnSpLocks/>
          </p:cNvCxnSpPr>
          <p:nvPr/>
        </p:nvCxnSpPr>
        <p:spPr>
          <a:xfrm flipH="1" flipV="1">
            <a:off x="6314230" y="3923636"/>
            <a:ext cx="0" cy="36061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8" name="Rectangle 25">
                <a:extLst>
                  <a:ext uri="{FF2B5EF4-FFF2-40B4-BE49-F238E27FC236}">
                    <a16:creationId xmlns:a16="http://schemas.microsoft.com/office/drawing/2014/main" id="{52641488-05A6-A841-B1E3-604AF8655077}"/>
                  </a:ext>
                </a:extLst>
              </p:cNvPr>
              <p:cNvSpPr>
                <a:spLocks noChangeArrowheads="1"/>
              </p:cNvSpPr>
              <p:nvPr/>
            </p:nvSpPr>
            <p:spPr bwMode="auto">
              <a:xfrm>
                <a:off x="16235" y="5027756"/>
                <a:ext cx="4260461" cy="659348"/>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nchor="ctr">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m:rPr>
                          <m:sty m:val="p"/>
                        </m:rPr>
                        <a:rPr kumimoji="0" lang="en-GB" b="0" i="0" u="none" strike="noStrike" kern="0" cap="none" spc="0" normalizeH="0" baseline="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t>F</m:t>
                      </m:r>
                      <m:r>
                        <m:rPr>
                          <m:sty m:val="p"/>
                        </m:rPr>
                        <a:rPr kumimoji="0" lang="en-US" b="0" i="0" u="none" strike="noStrike" kern="0" cap="none" spc="0" normalizeH="0" baseline="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t>E</m:t>
                      </m:r>
                      <m:r>
                        <m:rPr>
                          <m:sty m:val="p"/>
                        </m:rPr>
                        <a:rPr kumimoji="0" lang="en-GB" b="0" i="0" u="none" strike="noStrike" kern="0" cap="none" spc="0" normalizeH="0" baseline="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t>D</m:t>
                      </m:r>
                      <m:r>
                        <a:rPr kumimoji="0" lang="en-US" b="0" i="0" u="none" strike="noStrike" kern="0" cap="none" spc="0" normalizeH="0" baseline="-2500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t> </m:t>
                      </m:r>
                      <m:r>
                        <a:rPr kumimoji="0" lang="en-US" b="0" i="0" u="none" strike="noStrike" kern="0" cap="none" spc="0" normalizeH="0" baseline="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t>=</m:t>
                      </m:r>
                      <m:f>
                        <m:fPr>
                          <m:ctrlPr>
                            <a:rPr kumimoji="0" lang="en-US" i="1" u="none" strike="noStrike" kern="0" cap="none" spc="0" normalizeH="0" baseline="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ctrlPr>
                        </m:fPr>
                        <m:num>
                          <m:r>
                            <a:rPr kumimoji="0" lang="en-GB" b="0" i="0" u="none" strike="noStrike" kern="0" cap="none" spc="0" normalizeH="0" baseline="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t>1</m:t>
                          </m:r>
                        </m:num>
                        <m:den>
                          <m:r>
                            <m:rPr>
                              <m:sty m:val="p"/>
                            </m:rPr>
                            <a:rPr kumimoji="0" lang="en-GB" b="0" i="0" u="none" strike="noStrike" kern="0" cap="none" spc="0" normalizeH="0" baseline="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t>η</m:t>
                          </m:r>
                        </m:den>
                      </m:f>
                      <m:r>
                        <a:rPr kumimoji="0" lang="en-GB" b="0" i="0" u="none" strike="noStrike" kern="0" cap="none" spc="0" normalizeH="0" baseline="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t> × </m:t>
                      </m:r>
                      <m:r>
                        <m:rPr>
                          <m:sty m:val="p"/>
                        </m:rPr>
                        <a:rPr kumimoji="0" lang="en-GB" b="0" i="0" u="none" strike="noStrike" kern="0" cap="none" spc="0" normalizeH="0" baseline="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t>MP</m:t>
                      </m:r>
                      <m:r>
                        <a:rPr kumimoji="0" lang="en-GB" b="0" i="0" u="none" strike="noStrike" kern="0" cap="none" spc="0" normalizeH="0" baseline="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t>× </m:t>
                      </m:r>
                      <m:r>
                        <m:rPr>
                          <m:sty m:val="p"/>
                        </m:rPr>
                        <a:rPr kumimoji="0" lang="en-GB" b="0" i="0" u="none" strike="noStrike" kern="0" cap="none" spc="0" normalizeH="0" baseline="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t>UED</m:t>
                      </m:r>
                    </m:oMath>
                  </m:oMathPara>
                </a14:m>
                <a:endParaRPr kumimoji="0" lang="en-GB" u="none" strike="noStrike" kern="0" cap="none" spc="0" normalizeH="0" baseline="0" noProof="0">
                  <a:ln>
                    <a:noFill/>
                  </a:ln>
                  <a:solidFill>
                    <a:srgbClr val="1A1A1A"/>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endParaRPr>
              </a:p>
            </p:txBody>
          </p:sp>
        </mc:Choice>
        <mc:Fallback xmlns="">
          <p:sp>
            <p:nvSpPr>
              <p:cNvPr id="108" name="Rectangle 25">
                <a:extLst>
                  <a:ext uri="{FF2B5EF4-FFF2-40B4-BE49-F238E27FC236}">
                    <a16:creationId xmlns:a16="http://schemas.microsoft.com/office/drawing/2014/main" id="{52641488-05A6-A841-B1E3-604AF8655077}"/>
                  </a:ext>
                </a:extLst>
              </p:cNvPr>
              <p:cNvSpPr>
                <a:spLocks noRot="1" noChangeAspect="1" noMove="1" noResize="1" noEditPoints="1" noAdjustHandles="1" noChangeArrowheads="1" noChangeShapeType="1" noTextEdit="1"/>
              </p:cNvSpPr>
              <p:nvPr/>
            </p:nvSpPr>
            <p:spPr bwMode="auto">
              <a:xfrm>
                <a:off x="16235" y="5027756"/>
                <a:ext cx="4260461" cy="659348"/>
              </a:xfrm>
              <a:prstGeom prst="rect">
                <a:avLst/>
              </a:prstGeom>
              <a:blipFill>
                <a:blip r:embed="rId5"/>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55" name="Oval 54">
            <a:extLst>
              <a:ext uri="{FF2B5EF4-FFF2-40B4-BE49-F238E27FC236}">
                <a16:creationId xmlns:a16="http://schemas.microsoft.com/office/drawing/2014/main" id="{5290687A-F57B-C14C-83DB-6AAA6702E69A}"/>
              </a:ext>
            </a:extLst>
          </p:cNvPr>
          <p:cNvSpPr/>
          <p:nvPr/>
        </p:nvSpPr>
        <p:spPr>
          <a:xfrm>
            <a:off x="8896612" y="43554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7_Slide13.mp3" descr="Track7_Lecture7_Slide13.mp3">
            <a:hlinkClick r:id="" action="ppaction://media"/>
            <a:extLst>
              <a:ext uri="{FF2B5EF4-FFF2-40B4-BE49-F238E27FC236}">
                <a16:creationId xmlns:a16="http://schemas.microsoft.com/office/drawing/2014/main" id="{EB9D68BE-7A37-A74A-A402-C6DF1B4F46E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77174" y="506912"/>
            <a:ext cx="812800" cy="812800"/>
          </a:xfrm>
          <a:prstGeom prst="rect">
            <a:avLst/>
          </a:prstGeom>
        </p:spPr>
      </p:pic>
    </p:spTree>
    <p:extLst>
      <p:ext uri="{BB962C8B-B14F-4D97-AF65-F5344CB8AC3E}">
        <p14:creationId xmlns:p14="http://schemas.microsoft.com/office/powerpoint/2010/main" val="85785768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65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8" name="Google Shape;115;p16">
                <a:extLst>
                  <a:ext uri="{FF2B5EF4-FFF2-40B4-BE49-F238E27FC236}">
                    <a16:creationId xmlns:a16="http://schemas.microsoft.com/office/drawing/2014/main" id="{1C0EB07B-EF55-8A4A-A559-3218267C9FE8}"/>
                  </a:ext>
                </a:extLst>
              </p:cNvPr>
              <p:cNvSpPr txBox="1"/>
              <p:nvPr/>
            </p:nvSpPr>
            <p:spPr>
              <a:xfrm>
                <a:off x="887412" y="1279022"/>
                <a:ext cx="10439494" cy="4427538"/>
              </a:xfrm>
              <a:prstGeom prst="rect">
                <a:avLst/>
              </a:prstGeom>
              <a:noFill/>
              <a:ln>
                <a:noFill/>
              </a:ln>
            </p:spPr>
            <p:txBody>
              <a:bodyPr lIns="121900" tIns="60933" rIns="121900" bIns="60933" anchor="t"/>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Aft>
                    <a:spcPts val="1200"/>
                  </a:spcAft>
                  <a:buNone/>
                </a:pPr>
                <a:r>
                  <a:rPr lang="en-GB" altLang="en-US" sz="2000" b="1">
                    <a:solidFill>
                      <a:srgbClr val="9DC3E6"/>
                    </a:solidFill>
                    <a:latin typeface="Open Sans" panose="020B0606030504020204" pitchFamily="34" charset="0"/>
                    <a:ea typeface="Open Sans" panose="020B0606030504020204" pitchFamily="34" charset="0"/>
                    <a:cs typeface="Open Sans" panose="020B0606030504020204" pitchFamily="34" charset="0"/>
                  </a:rPr>
                  <a:t>Number of dwellings</a:t>
                </a:r>
              </a:p>
              <a:p>
                <a:pPr eaLnBrk="1" hangingPunct="1">
                  <a:lnSpc>
                    <a:spcPct val="100000"/>
                  </a:lnSpc>
                  <a:spcAft>
                    <a:spcPts val="1200"/>
                  </a:spcAft>
                  <a:buNone/>
                </a:pPr>
                <a:r>
                  <a:rPr lang="en-GB" altLang="en-US" sz="2000">
                    <a:latin typeface="Open Sans" panose="020B0606030504020204" pitchFamily="34" charset="0"/>
                    <a:ea typeface="Open Sans" panose="020B0606030504020204" pitchFamily="34" charset="0"/>
                    <a:cs typeface="Open Sans" panose="020B0606030504020204" pitchFamily="34" charset="0"/>
                  </a:rPr>
                  <a:t>Number of urban households</a:t>
                </a:r>
              </a:p>
              <a:p>
                <a:pPr eaLnBrk="1" hangingPunct="1">
                  <a:lnSpc>
                    <a:spcPct val="100000"/>
                  </a:lnSpc>
                  <a:spcAft>
                    <a:spcPts val="1200"/>
                  </a:spcAft>
                  <a:buNone/>
                </a:pPr>
                <a14:m>
                  <m:oMathPara xmlns:m="http://schemas.openxmlformats.org/officeDocument/2006/math">
                    <m:oMathParaPr>
                      <m:jc m:val="centerGroup"/>
                    </m:oMathParaPr>
                    <m:oMath xmlns:m="http://schemas.openxmlformats.org/officeDocument/2006/math">
                      <m:sSub>
                        <m:sSubPr>
                          <m:ctrlPr>
                            <a:rPr lang="en-GB" sz="2000" i="1" smtClean="0">
                              <a:latin typeface="Cambria Math" panose="02040503050406030204" pitchFamily="18" charset="0"/>
                              <a:cs typeface="Times New Roman" pitchFamily="18" charset="0"/>
                            </a:rPr>
                          </m:ctrlPr>
                        </m:sSubPr>
                        <m:e>
                          <m:r>
                            <a:rPr lang="en-GB" sz="2000" smtClean="0">
                              <a:latin typeface="Cambria Math" panose="02040503050406030204" pitchFamily="18" charset="0"/>
                              <a:cs typeface="Times New Roman" pitchFamily="18" charset="0"/>
                            </a:rPr>
                            <m:t>𝑛</m:t>
                          </m:r>
                        </m:e>
                        <m:sub>
                          <m:r>
                            <a:rPr lang="en-GB" sz="2000" smtClean="0">
                              <a:latin typeface="Cambria Math" panose="02040503050406030204" pitchFamily="18" charset="0"/>
                              <a:cs typeface="Times New Roman" pitchFamily="18" charset="0"/>
                            </a:rPr>
                            <m:t>𝑢𝑟𝑏𝑎𝑛</m:t>
                          </m:r>
                        </m:sub>
                      </m:sSub>
                      <m:r>
                        <a:rPr lang="en-GB" sz="2000" smtClean="0">
                          <a:latin typeface="Cambria Math" panose="02040503050406030204" pitchFamily="18" charset="0"/>
                          <a:cs typeface="Times New Roman" pitchFamily="18" charset="0"/>
                        </a:rPr>
                        <m:t>=</m:t>
                      </m:r>
                      <m:sSub>
                        <m:sSubPr>
                          <m:ctrlPr>
                            <a:rPr lang="en-GB" sz="2000" i="1">
                              <a:latin typeface="Cambria Math" panose="02040503050406030204" pitchFamily="18" charset="0"/>
                              <a:cs typeface="Times New Roman" pitchFamily="18" charset="0"/>
                            </a:rPr>
                          </m:ctrlPr>
                        </m:sSubPr>
                        <m:e>
                          <m:r>
                            <a:rPr lang="en-GB" sz="2000">
                              <a:latin typeface="Cambria Math" panose="02040503050406030204" pitchFamily="18" charset="0"/>
                              <a:cs typeface="Times New Roman" pitchFamily="18" charset="0"/>
                            </a:rPr>
                            <m:t>𝑃</m:t>
                          </m:r>
                        </m:e>
                        <m:sub>
                          <m:r>
                            <a:rPr lang="en-GB" sz="2000">
                              <a:latin typeface="Cambria Math" panose="02040503050406030204" pitchFamily="18" charset="0"/>
                              <a:cs typeface="Times New Roman" pitchFamily="18" charset="0"/>
                            </a:rPr>
                            <m:t>𝑡𝑜𝑡</m:t>
                          </m:r>
                        </m:sub>
                      </m:sSub>
                      <m:sSub>
                        <m:sSubPr>
                          <m:ctrlPr>
                            <a:rPr lang="en-GB" sz="2000" i="1">
                              <a:latin typeface="Cambria Math" panose="02040503050406030204" pitchFamily="18" charset="0"/>
                              <a:cs typeface="Times New Roman" pitchFamily="18" charset="0"/>
                            </a:rPr>
                          </m:ctrlPr>
                        </m:sSubPr>
                        <m:e>
                          <m:r>
                            <a:rPr lang="en-GB" sz="2000">
                              <a:latin typeface="Cambria Math" panose="02040503050406030204" pitchFamily="18" charset="0"/>
                              <a:cs typeface="Times New Roman" pitchFamily="18" charset="0"/>
                            </a:rPr>
                            <m:t>𝜎</m:t>
                          </m:r>
                        </m:e>
                        <m:sub>
                          <m:r>
                            <a:rPr lang="en-GB" sz="2000">
                              <a:latin typeface="Cambria Math" panose="02040503050406030204" pitchFamily="18" charset="0"/>
                              <a:cs typeface="Times New Roman" pitchFamily="18" charset="0"/>
                            </a:rPr>
                            <m:t>𝑢𝑟𝑏𝑎𝑛</m:t>
                          </m:r>
                        </m:sub>
                      </m:sSub>
                      <m:f>
                        <m:fPr>
                          <m:ctrlPr>
                            <a:rPr lang="en-GB" sz="2000" i="1" smtClean="0">
                              <a:latin typeface="Cambria Math" panose="02040503050406030204" pitchFamily="18" charset="0"/>
                              <a:cs typeface="Times New Roman" pitchFamily="18" charset="0"/>
                            </a:rPr>
                          </m:ctrlPr>
                        </m:fPr>
                        <m:num>
                          <m:r>
                            <a:rPr lang="en-GB" sz="2000" smtClean="0">
                              <a:latin typeface="Cambria Math" panose="02040503050406030204" pitchFamily="18" charset="0"/>
                              <a:cs typeface="Times New Roman" pitchFamily="18" charset="0"/>
                            </a:rPr>
                            <m:t>1</m:t>
                          </m:r>
                        </m:num>
                        <m:den>
                          <m:sSub>
                            <m:sSubPr>
                              <m:ctrlPr>
                                <a:rPr lang="en-GB" sz="2000" i="1">
                                  <a:latin typeface="Cambria Math" panose="02040503050406030204" pitchFamily="18" charset="0"/>
                                  <a:cs typeface="Times New Roman" pitchFamily="18" charset="0"/>
                                </a:rPr>
                              </m:ctrlPr>
                            </m:sSubPr>
                            <m:e>
                              <m:r>
                                <a:rPr lang="en-GB" sz="2000">
                                  <a:latin typeface="Cambria Math" panose="02040503050406030204" pitchFamily="18" charset="0"/>
                                  <a:cs typeface="Times New Roman" pitchFamily="18" charset="0"/>
                                </a:rPr>
                                <m:t>𝑆</m:t>
                              </m:r>
                            </m:e>
                            <m:sub>
                              <m:r>
                                <a:rPr lang="en-GB" sz="2000">
                                  <a:latin typeface="Cambria Math" panose="02040503050406030204" pitchFamily="18" charset="0"/>
                                  <a:cs typeface="Times New Roman" pitchFamily="18" charset="0"/>
                                </a:rPr>
                                <m:t>𝑢𝑟𝑏𝑎𝑛</m:t>
                              </m:r>
                            </m:sub>
                          </m:sSub>
                        </m:den>
                      </m:f>
                    </m:oMath>
                  </m:oMathPara>
                </a14:m>
                <a:endParaRPr lang="en-GB" altLang="en-US" sz="2000">
                  <a:latin typeface="Open Sans" panose="020B0606030504020204" pitchFamily="34" charset="0"/>
                  <a:ea typeface="Open Sans" panose="020B0606030504020204" pitchFamily="34" charset="0"/>
                  <a:cs typeface="Open Sans" panose="020B0606030504020204" pitchFamily="34" charset="0"/>
                </a:endParaRPr>
              </a:p>
              <a:p>
                <a:pPr eaLnBrk="1" hangingPunct="1">
                  <a:lnSpc>
                    <a:spcPct val="100000"/>
                  </a:lnSpc>
                  <a:spcAft>
                    <a:spcPts val="1200"/>
                  </a:spcAft>
                  <a:buNone/>
                </a:pPr>
                <a:endParaRPr lang="en-GB" altLang="en-US" sz="2000">
                  <a:latin typeface="Open Sans" panose="020B0606030504020204" pitchFamily="34" charset="0"/>
                  <a:ea typeface="Open Sans" panose="020B0606030504020204" pitchFamily="34" charset="0"/>
                  <a:cs typeface="Open Sans" panose="020B0606030504020204" pitchFamily="34" charset="0"/>
                </a:endParaRPr>
              </a:p>
              <a:p>
                <a:pPr eaLnBrk="1" hangingPunct="1">
                  <a:lnSpc>
                    <a:spcPct val="100000"/>
                  </a:lnSpc>
                  <a:spcAft>
                    <a:spcPts val="1200"/>
                  </a:spcAft>
                  <a:buNone/>
                </a:pPr>
                <a:r>
                  <a:rPr lang="en-GB" altLang="en-US" sz="2000">
                    <a:latin typeface="Open Sans" panose="020B0606030504020204" pitchFamily="34" charset="0"/>
                    <a:ea typeface="Open Sans" panose="020B0606030504020204" pitchFamily="34" charset="0"/>
                    <a:cs typeface="Open Sans" panose="020B0606030504020204" pitchFamily="34" charset="0"/>
                  </a:rPr>
                  <a:t>Number of rural households</a:t>
                </a:r>
              </a:p>
              <a:p>
                <a:pPr eaLnBrk="1" hangingPunct="1">
                  <a:lnSpc>
                    <a:spcPct val="100000"/>
                  </a:lnSpc>
                  <a:spcAft>
                    <a:spcPts val="1200"/>
                  </a:spcAft>
                  <a:buNone/>
                </a:pPr>
                <a14:m>
                  <m:oMathPara xmlns:m="http://schemas.openxmlformats.org/officeDocument/2006/math">
                    <m:oMathParaPr>
                      <m:jc m:val="centerGroup"/>
                    </m:oMathParaPr>
                    <m:oMath xmlns:m="http://schemas.openxmlformats.org/officeDocument/2006/math">
                      <m:sSub>
                        <m:sSubPr>
                          <m:ctrlPr>
                            <a:rPr lang="en-GB" sz="2000" i="1">
                              <a:latin typeface="Cambria Math" panose="02040503050406030204" pitchFamily="18" charset="0"/>
                              <a:cs typeface="Times New Roman" pitchFamily="18" charset="0"/>
                            </a:rPr>
                          </m:ctrlPr>
                        </m:sSubPr>
                        <m:e>
                          <m:r>
                            <a:rPr lang="en-GB" sz="2000">
                              <a:latin typeface="Cambria Math" panose="02040503050406030204" pitchFamily="18" charset="0"/>
                              <a:cs typeface="Times New Roman" pitchFamily="18" charset="0"/>
                            </a:rPr>
                            <m:t>𝑛</m:t>
                          </m:r>
                        </m:e>
                        <m:sub>
                          <m:r>
                            <a:rPr lang="en-GB" sz="2000" smtClean="0">
                              <a:latin typeface="Cambria Math" panose="02040503050406030204" pitchFamily="18" charset="0"/>
                              <a:cs typeface="Times New Roman" pitchFamily="18" charset="0"/>
                            </a:rPr>
                            <m:t>𝑟𝑢𝑟𝑎𝑙</m:t>
                          </m:r>
                        </m:sub>
                      </m:sSub>
                      <m:r>
                        <a:rPr lang="en-GB" sz="2000">
                          <a:latin typeface="Cambria Math" panose="02040503050406030204" pitchFamily="18" charset="0"/>
                          <a:cs typeface="Times New Roman" pitchFamily="18" charset="0"/>
                        </a:rPr>
                        <m:t>=</m:t>
                      </m:r>
                      <m:sSub>
                        <m:sSubPr>
                          <m:ctrlPr>
                            <a:rPr lang="en-GB" sz="2000" i="1">
                              <a:latin typeface="Cambria Math" panose="02040503050406030204" pitchFamily="18" charset="0"/>
                              <a:cs typeface="Times New Roman" pitchFamily="18" charset="0"/>
                            </a:rPr>
                          </m:ctrlPr>
                        </m:sSubPr>
                        <m:e>
                          <m:r>
                            <a:rPr lang="en-GB" sz="2000">
                              <a:latin typeface="Cambria Math" panose="02040503050406030204" pitchFamily="18" charset="0"/>
                              <a:cs typeface="Times New Roman" pitchFamily="18" charset="0"/>
                            </a:rPr>
                            <m:t>𝑃</m:t>
                          </m:r>
                        </m:e>
                        <m:sub>
                          <m:r>
                            <a:rPr lang="en-GB" sz="2000">
                              <a:latin typeface="Cambria Math" panose="02040503050406030204" pitchFamily="18" charset="0"/>
                              <a:cs typeface="Times New Roman" pitchFamily="18" charset="0"/>
                            </a:rPr>
                            <m:t>𝑡𝑜𝑡</m:t>
                          </m:r>
                        </m:sub>
                      </m:sSub>
                      <m:d>
                        <m:dPr>
                          <m:ctrlPr>
                            <a:rPr lang="en-GB" sz="2000" i="1" smtClean="0">
                              <a:latin typeface="Cambria Math" panose="02040503050406030204" pitchFamily="18" charset="0"/>
                              <a:cs typeface="Times New Roman" pitchFamily="18" charset="0"/>
                            </a:rPr>
                          </m:ctrlPr>
                        </m:dPr>
                        <m:e>
                          <m:r>
                            <a:rPr lang="en-GB" sz="2000" smtClean="0">
                              <a:latin typeface="Cambria Math" panose="02040503050406030204" pitchFamily="18" charset="0"/>
                              <a:cs typeface="Times New Roman" pitchFamily="18" charset="0"/>
                            </a:rPr>
                            <m:t>1−</m:t>
                          </m:r>
                          <m:sSub>
                            <m:sSubPr>
                              <m:ctrlPr>
                                <a:rPr lang="en-GB" sz="2000" i="1">
                                  <a:latin typeface="Cambria Math" panose="02040503050406030204" pitchFamily="18" charset="0"/>
                                  <a:cs typeface="Times New Roman" pitchFamily="18" charset="0"/>
                                </a:rPr>
                              </m:ctrlPr>
                            </m:sSubPr>
                            <m:e>
                              <m:r>
                                <a:rPr lang="en-GB" sz="2000">
                                  <a:latin typeface="Cambria Math" panose="02040503050406030204" pitchFamily="18" charset="0"/>
                                  <a:cs typeface="Times New Roman" pitchFamily="18" charset="0"/>
                                </a:rPr>
                                <m:t>𝜎</m:t>
                              </m:r>
                            </m:e>
                            <m:sub>
                              <m:r>
                                <a:rPr lang="en-GB" sz="2000">
                                  <a:latin typeface="Cambria Math" panose="02040503050406030204" pitchFamily="18" charset="0"/>
                                  <a:cs typeface="Times New Roman" pitchFamily="18" charset="0"/>
                                </a:rPr>
                                <m:t>𝑢𝑟𝑏𝑎𝑛</m:t>
                              </m:r>
                            </m:sub>
                          </m:sSub>
                        </m:e>
                      </m:d>
                      <m:f>
                        <m:fPr>
                          <m:ctrlPr>
                            <a:rPr lang="en-GB" sz="2000" i="1">
                              <a:latin typeface="Cambria Math" panose="02040503050406030204" pitchFamily="18" charset="0"/>
                              <a:cs typeface="Times New Roman" pitchFamily="18" charset="0"/>
                            </a:rPr>
                          </m:ctrlPr>
                        </m:fPr>
                        <m:num>
                          <m:r>
                            <a:rPr lang="en-GB" sz="2000">
                              <a:latin typeface="Cambria Math" panose="02040503050406030204" pitchFamily="18" charset="0"/>
                              <a:cs typeface="Times New Roman" pitchFamily="18" charset="0"/>
                            </a:rPr>
                            <m:t>1</m:t>
                          </m:r>
                        </m:num>
                        <m:den>
                          <m:sSub>
                            <m:sSubPr>
                              <m:ctrlPr>
                                <a:rPr lang="en-GB" sz="2000" i="1">
                                  <a:latin typeface="Cambria Math" panose="02040503050406030204" pitchFamily="18" charset="0"/>
                                  <a:cs typeface="Times New Roman" pitchFamily="18" charset="0"/>
                                </a:rPr>
                              </m:ctrlPr>
                            </m:sSubPr>
                            <m:e>
                              <m:r>
                                <a:rPr lang="en-GB" sz="2000">
                                  <a:latin typeface="Cambria Math" panose="02040503050406030204" pitchFamily="18" charset="0"/>
                                  <a:cs typeface="Times New Roman" pitchFamily="18" charset="0"/>
                                </a:rPr>
                                <m:t>𝑆</m:t>
                              </m:r>
                            </m:e>
                            <m:sub>
                              <m:r>
                                <a:rPr lang="en-GB" sz="2000" smtClean="0">
                                  <a:latin typeface="Cambria Math" panose="02040503050406030204" pitchFamily="18" charset="0"/>
                                  <a:cs typeface="Times New Roman" pitchFamily="18" charset="0"/>
                                </a:rPr>
                                <m:t>𝑟𝑢𝑟𝑎𝑙</m:t>
                              </m:r>
                            </m:sub>
                          </m:sSub>
                        </m:den>
                      </m:f>
                    </m:oMath>
                  </m:oMathPara>
                </a14:m>
                <a:endParaRPr lang="en-GB" altLang="en-US" sz="2000">
                  <a:latin typeface="Open Sans" panose="020B0606030504020204" pitchFamily="34" charset="0"/>
                  <a:ea typeface="Open Sans" panose="020B0606030504020204" pitchFamily="34" charset="0"/>
                  <a:cs typeface="Open Sans" panose="020B0606030504020204" pitchFamily="34" charset="0"/>
                </a:endParaRPr>
              </a:p>
              <a:p>
                <a:pPr eaLnBrk="1" hangingPunct="1">
                  <a:lnSpc>
                    <a:spcPct val="100000"/>
                  </a:lnSpc>
                  <a:spcAft>
                    <a:spcPts val="1200"/>
                  </a:spcAft>
                  <a:buNone/>
                </a:pPr>
                <a:endParaRPr lang="en-GB" altLang="en-US" sz="2000">
                  <a:solidFill>
                    <a:srgbClr val="9DC3E6"/>
                  </a:solidFill>
                  <a:latin typeface="Open Sans" panose="020B0606030504020204" pitchFamily="34" charset="0"/>
                  <a:ea typeface="Open Sans" panose="020B0606030504020204" pitchFamily="34" charset="0"/>
                  <a:cs typeface="Open Sans" panose="020B0606030504020204" pitchFamily="34" charset="0"/>
                </a:endParaRPr>
              </a:p>
              <a:p>
                <a:pPr marL="342900" lvl="1" indent="-342900"/>
                <a:endParaRPr lang="en-GB" sz="2000">
                  <a:latin typeface="Open Sans" panose="020B0606030504020204" pitchFamily="34" charset="0"/>
                  <a:ea typeface="Open Sans" panose="020B0606030504020204" pitchFamily="34" charset="0"/>
                  <a:cs typeface="Open Sans" panose="020B0606030504020204" pitchFamily="34" charset="0"/>
                </a:endParaRPr>
              </a:p>
            </p:txBody>
          </p:sp>
        </mc:Choice>
        <mc:Fallback xmlns="">
          <p:sp>
            <p:nvSpPr>
              <p:cNvPr id="48" name="Google Shape;115;p16">
                <a:extLst>
                  <a:ext uri="{FF2B5EF4-FFF2-40B4-BE49-F238E27FC236}">
                    <a16:creationId xmlns:a16="http://schemas.microsoft.com/office/drawing/2014/main" id="{1C0EB07B-EF55-8A4A-A559-3218267C9FE8}"/>
                  </a:ext>
                </a:extLst>
              </p:cNvPr>
              <p:cNvSpPr txBox="1">
                <a:spLocks noRot="1" noChangeAspect="1" noMove="1" noResize="1" noEditPoints="1" noAdjustHandles="1" noChangeArrowheads="1" noChangeShapeType="1" noTextEdit="1"/>
              </p:cNvSpPr>
              <p:nvPr/>
            </p:nvSpPr>
            <p:spPr>
              <a:xfrm>
                <a:off x="887412" y="1279022"/>
                <a:ext cx="10439494" cy="4427538"/>
              </a:xfrm>
              <a:prstGeom prst="rect">
                <a:avLst/>
              </a:prstGeom>
              <a:blipFill>
                <a:blip r:embed="rId5"/>
                <a:stretch>
                  <a:fillRect l="-350" t="-275"/>
                </a:stretch>
              </a:blipFill>
              <a:ln>
                <a:noFill/>
              </a:ln>
            </p:spPr>
            <p:txBody>
              <a:bodyPr/>
              <a:lstStyle/>
              <a:p>
                <a:r>
                  <a:rPr lang="en-US">
                    <a:noFill/>
                  </a:rPr>
                  <a:t> </a:t>
                </a:r>
              </a:p>
            </p:txBody>
          </p:sp>
        </mc:Fallback>
      </mc:AlternateContent>
      <p:sp>
        <p:nvSpPr>
          <p:cNvPr id="7" name="TextBox 6">
            <a:extLst>
              <a:ext uri="{FF2B5EF4-FFF2-40B4-BE49-F238E27FC236}">
                <a16:creationId xmlns:a16="http://schemas.microsoft.com/office/drawing/2014/main" id="{CA510C60-D253-F14C-BBC2-7F5B6B8A099D}"/>
              </a:ext>
            </a:extLst>
          </p:cNvPr>
          <p:cNvSpPr txBox="1"/>
          <p:nvPr/>
        </p:nvSpPr>
        <p:spPr>
          <a:xfrm>
            <a:off x="2370297" y="3056141"/>
            <a:ext cx="3964242" cy="369332"/>
          </a:xfrm>
          <a:prstGeom prst="rect">
            <a:avLst/>
          </a:prstGeom>
          <a:noFill/>
        </p:spPr>
        <p:txBody>
          <a:bodyPr wrap="square" rtlCol="0">
            <a:spAutoFit/>
          </a:bodyPr>
          <a:lstStyle/>
          <a:p>
            <a:pPr lvl="2"/>
            <a:r>
              <a:rPr lang="en-GB">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Total population [persons]</a:t>
            </a:r>
          </a:p>
        </p:txBody>
      </p:sp>
      <p:cxnSp>
        <p:nvCxnSpPr>
          <p:cNvPr id="8" name="Straight Connector 7">
            <a:extLst>
              <a:ext uri="{FF2B5EF4-FFF2-40B4-BE49-F238E27FC236}">
                <a16:creationId xmlns:a16="http://schemas.microsoft.com/office/drawing/2014/main" id="{9276A450-EEF3-6344-9E03-17684FA2F250}"/>
              </a:ext>
            </a:extLst>
          </p:cNvPr>
          <p:cNvCxnSpPr>
            <a:cxnSpLocks/>
          </p:cNvCxnSpPr>
          <p:nvPr/>
        </p:nvCxnSpPr>
        <p:spPr>
          <a:xfrm>
            <a:off x="5758249" y="2899137"/>
            <a:ext cx="0" cy="21006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C4019C4D-B7E7-7049-AA9E-E193A13FA20F}"/>
              </a:ext>
            </a:extLst>
          </p:cNvPr>
          <p:cNvSpPr txBox="1"/>
          <p:nvPr/>
        </p:nvSpPr>
        <p:spPr>
          <a:xfrm>
            <a:off x="3748831" y="3454041"/>
            <a:ext cx="5399893" cy="369332"/>
          </a:xfrm>
          <a:prstGeom prst="rect">
            <a:avLst/>
          </a:prstGeom>
          <a:noFill/>
        </p:spPr>
        <p:txBody>
          <a:bodyPr wrap="square" rtlCol="0">
            <a:spAutoFit/>
          </a:bodyPr>
          <a:lstStyle/>
          <a:p>
            <a:pPr lvl="2"/>
            <a:r>
              <a:rPr lang="en-GB">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Share population in urban areas</a:t>
            </a:r>
            <a:r>
              <a:rPr lang="en-GB" sz="160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 [-]</a:t>
            </a:r>
            <a:endParaRPr lang="en-GB">
              <a:solidFill>
                <a:prstClr val="black"/>
              </a:solidFill>
              <a:latin typeface="Open Sans Light" panose="020B0306030504020204" pitchFamily="34" charset="0"/>
              <a:ea typeface="Open Sans Light" panose="020B0306030504020204" pitchFamily="34" charset="0"/>
              <a:cs typeface="Open Sans Light" panose="020B0306030504020204" pitchFamily="34" charset="0"/>
            </a:endParaRPr>
          </a:p>
        </p:txBody>
      </p:sp>
      <p:cxnSp>
        <p:nvCxnSpPr>
          <p:cNvPr id="15" name="Straight Connector 14">
            <a:extLst>
              <a:ext uri="{FF2B5EF4-FFF2-40B4-BE49-F238E27FC236}">
                <a16:creationId xmlns:a16="http://schemas.microsoft.com/office/drawing/2014/main" id="{C3920A1F-7ECE-7245-8617-CD800EE465FA}"/>
              </a:ext>
            </a:extLst>
          </p:cNvPr>
          <p:cNvCxnSpPr>
            <a:cxnSpLocks/>
          </p:cNvCxnSpPr>
          <p:nvPr/>
        </p:nvCxnSpPr>
        <p:spPr>
          <a:xfrm>
            <a:off x="6620130" y="2917672"/>
            <a:ext cx="0" cy="59045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8AAA74F7-FC11-3A46-A1F4-EDB784BFF6AF}"/>
              </a:ext>
            </a:extLst>
          </p:cNvPr>
          <p:cNvSpPr txBox="1"/>
          <p:nvPr/>
        </p:nvSpPr>
        <p:spPr>
          <a:xfrm>
            <a:off x="7191313" y="2868075"/>
            <a:ext cx="5399890" cy="892552"/>
          </a:xfrm>
          <a:prstGeom prst="rect">
            <a:avLst/>
          </a:prstGeom>
          <a:noFill/>
        </p:spPr>
        <p:txBody>
          <a:bodyPr wrap="square" rtlCol="0">
            <a:spAutoFit/>
          </a:bodyPr>
          <a:lstStyle/>
          <a:p>
            <a:pPr lvl="2"/>
            <a:r>
              <a:rPr lang="en-GB">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Average urban household size [person/household]</a:t>
            </a:r>
          </a:p>
          <a:p>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cxnSp>
        <p:nvCxnSpPr>
          <p:cNvPr id="19" name="Straight Connector 18">
            <a:extLst>
              <a:ext uri="{FF2B5EF4-FFF2-40B4-BE49-F238E27FC236}">
                <a16:creationId xmlns:a16="http://schemas.microsoft.com/office/drawing/2014/main" id="{8808370D-373B-4448-9CF6-99C481655507}"/>
              </a:ext>
            </a:extLst>
          </p:cNvPr>
          <p:cNvCxnSpPr>
            <a:cxnSpLocks/>
          </p:cNvCxnSpPr>
          <p:nvPr/>
        </p:nvCxnSpPr>
        <p:spPr>
          <a:xfrm>
            <a:off x="7636476" y="2917672"/>
            <a:ext cx="457200" cy="13846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647188E9-004B-AE4B-8085-E5777BB0C817}"/>
              </a:ext>
            </a:extLst>
          </p:cNvPr>
          <p:cNvSpPr txBox="1"/>
          <p:nvPr/>
        </p:nvSpPr>
        <p:spPr>
          <a:xfrm>
            <a:off x="7417854" y="5019702"/>
            <a:ext cx="5399890" cy="892552"/>
          </a:xfrm>
          <a:prstGeom prst="rect">
            <a:avLst/>
          </a:prstGeom>
          <a:noFill/>
        </p:spPr>
        <p:txBody>
          <a:bodyPr wrap="square" rtlCol="0">
            <a:spAutoFit/>
          </a:bodyPr>
          <a:lstStyle/>
          <a:p>
            <a:pPr lvl="2"/>
            <a:r>
              <a:rPr lang="en-GB">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Average rural household size [person/household]</a:t>
            </a:r>
          </a:p>
          <a:p>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cxnSp>
        <p:nvCxnSpPr>
          <p:cNvPr id="23" name="Straight Connector 22">
            <a:extLst>
              <a:ext uri="{FF2B5EF4-FFF2-40B4-BE49-F238E27FC236}">
                <a16:creationId xmlns:a16="http://schemas.microsoft.com/office/drawing/2014/main" id="{123D5001-D9E5-D749-BD23-86C981735261}"/>
              </a:ext>
            </a:extLst>
          </p:cNvPr>
          <p:cNvCxnSpPr>
            <a:cxnSpLocks/>
          </p:cNvCxnSpPr>
          <p:nvPr/>
        </p:nvCxnSpPr>
        <p:spPr>
          <a:xfrm>
            <a:off x="7863017" y="5069298"/>
            <a:ext cx="457200" cy="13846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Slide Number Placeholder 5">
            <a:extLst>
              <a:ext uri="{FF2B5EF4-FFF2-40B4-BE49-F238E27FC236}">
                <a16:creationId xmlns:a16="http://schemas.microsoft.com/office/drawing/2014/main" id="{1991717D-9290-2F48-8887-B08C19591758}"/>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72104533-DE24-4CFF-B870-25379AFBB450}"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14</a:t>
            </a:fld>
            <a:endParaRPr lang="en-US" altLang="en-US" sz="1400" b="1">
              <a:solidFill>
                <a:schemeClr val="bg1"/>
              </a:solidFill>
              <a:latin typeface="Open Sans ExtraBold"/>
              <a:ea typeface="Open Sans ExtraBold"/>
              <a:cs typeface="Open Sans ExtraBold"/>
            </a:endParaRPr>
          </a:p>
        </p:txBody>
      </p:sp>
      <p:sp>
        <p:nvSpPr>
          <p:cNvPr id="17" name="Google Shape;113;p16">
            <a:extLst>
              <a:ext uri="{FF2B5EF4-FFF2-40B4-BE49-F238E27FC236}">
                <a16:creationId xmlns:a16="http://schemas.microsoft.com/office/drawing/2014/main" id="{18C9BB2E-6B8A-FA4A-96DB-2CB379047E46}"/>
              </a:ext>
            </a:extLst>
          </p:cNvPr>
          <p:cNvSpPr>
            <a:spLocks noGrp="1" noChangeArrowheads="1"/>
          </p:cNvSpPr>
          <p:nvPr>
            <p:ph type="title"/>
          </p:nvPr>
        </p:nvSpPr>
        <p:spPr>
          <a:xfrm>
            <a:off x="856129" y="-1556"/>
            <a:ext cx="10470776" cy="1343491"/>
          </a:xfrm>
        </p:spPr>
        <p:txBody>
          <a:bodyPr lIns="121900" tIns="121900" rIns="121900" bIns="121900"/>
          <a:lstStyle/>
          <a:p>
            <a:pPr eaLnBrk="1" hangingPunct="1"/>
            <a:r>
              <a:rPr lang="en-GB" altLang="en-US" dirty="0">
                <a:latin typeface="Open Sans"/>
              </a:rPr>
              <a:t>Lecture 7.3 Household sector</a:t>
            </a:r>
          </a:p>
        </p:txBody>
      </p:sp>
      <p:sp>
        <p:nvSpPr>
          <p:cNvPr id="13" name="Oval 12">
            <a:extLst>
              <a:ext uri="{FF2B5EF4-FFF2-40B4-BE49-F238E27FC236}">
                <a16:creationId xmlns:a16="http://schemas.microsoft.com/office/drawing/2014/main" id="{9776BFA2-3847-AE4F-B053-1349B77738C3}"/>
              </a:ext>
            </a:extLst>
          </p:cNvPr>
          <p:cNvSpPr/>
          <p:nvPr/>
        </p:nvSpPr>
        <p:spPr>
          <a:xfrm>
            <a:off x="8896612" y="43554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7_Slide14.mp3" descr="Track7_Lecture7_Slide14.mp3">
            <a:hlinkClick r:id="" action="ppaction://media"/>
            <a:extLst>
              <a:ext uri="{FF2B5EF4-FFF2-40B4-BE49-F238E27FC236}">
                <a16:creationId xmlns:a16="http://schemas.microsoft.com/office/drawing/2014/main" id="{C30DF198-DDCE-7D43-B827-35E18BEF8DE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67977" y="506912"/>
            <a:ext cx="812800" cy="812800"/>
          </a:xfrm>
          <a:prstGeom prst="rect">
            <a:avLst/>
          </a:prstGeom>
        </p:spPr>
      </p:pic>
    </p:spTree>
    <p:extLst>
      <p:ext uri="{BB962C8B-B14F-4D97-AF65-F5344CB8AC3E}">
        <p14:creationId xmlns:p14="http://schemas.microsoft.com/office/powerpoint/2010/main" val="38624099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00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8" name="Google Shape;115;p16">
                <a:extLst>
                  <a:ext uri="{FF2B5EF4-FFF2-40B4-BE49-F238E27FC236}">
                    <a16:creationId xmlns:a16="http://schemas.microsoft.com/office/drawing/2014/main" id="{1C0EB07B-EF55-8A4A-A559-3218267C9FE8}"/>
                  </a:ext>
                </a:extLst>
              </p:cNvPr>
              <p:cNvSpPr txBox="1"/>
              <p:nvPr/>
            </p:nvSpPr>
            <p:spPr>
              <a:xfrm>
                <a:off x="887412" y="1332969"/>
                <a:ext cx="10439494" cy="4427538"/>
              </a:xfrm>
              <a:prstGeom prst="rect">
                <a:avLst/>
              </a:prstGeom>
              <a:noFill/>
              <a:ln>
                <a:noFill/>
              </a:ln>
            </p:spPr>
            <p:txBody>
              <a:bodyPr lIns="121900" tIns="60933" rIns="121900" bIns="60933" anchor="t"/>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Aft>
                    <a:spcPts val="1200"/>
                  </a:spcAft>
                  <a:buNone/>
                </a:pPr>
                <a:r>
                  <a:rPr lang="en-GB" altLang="en-US" sz="2000" b="1">
                    <a:solidFill>
                      <a:srgbClr val="9DC3E6"/>
                    </a:solidFill>
                    <a:latin typeface="Open Sans" panose="020B0606030504020204" pitchFamily="34" charset="0"/>
                    <a:ea typeface="Open Sans" panose="020B0606030504020204" pitchFamily="34" charset="0"/>
                    <a:cs typeface="Open Sans" panose="020B0606030504020204" pitchFamily="34" charset="0"/>
                  </a:rPr>
                  <a:t>Water heating, cooking and air conditioning</a:t>
                </a:r>
              </a:p>
              <a:p>
                <a:pPr eaLnBrk="1" hangingPunct="1">
                  <a:lnSpc>
                    <a:spcPct val="100000"/>
                  </a:lnSpc>
                  <a:spcAft>
                    <a:spcPts val="1200"/>
                  </a:spcAft>
                  <a:buNone/>
                </a:pPr>
                <a:r>
                  <a:rPr lang="en-GB" sz="2000">
                    <a:solidFill>
                      <a:prstClr val="black"/>
                    </a:solidFill>
                    <a:latin typeface="Open Sans" panose="020B0606030504020204" pitchFamily="34" charset="0"/>
                    <a:ea typeface="Open Sans" panose="020B0606030504020204" pitchFamily="34" charset="0"/>
                    <a:cs typeface="Times New Roman" pitchFamily="18" charset="0"/>
                  </a:rPr>
                  <a:t>Useful energy demand  for </a:t>
                </a:r>
                <a:r>
                  <a:rPr lang="en-GB" sz="2000">
                    <a:latin typeface="Open Sans" panose="020B0606030504020204" pitchFamily="34" charset="0"/>
                    <a:ea typeface="Open Sans" panose="020B0606030504020204" pitchFamily="34" charset="0"/>
                    <a:cs typeface="Open Sans" panose="020B0606030504020204" pitchFamily="34" charset="0"/>
                  </a:rPr>
                  <a:t>w</a:t>
                </a:r>
                <a:r>
                  <a:rPr lang="en-GB" altLang="en-US" sz="2000">
                    <a:latin typeface="Open Sans" panose="020B0606030504020204" pitchFamily="34" charset="0"/>
                    <a:ea typeface="Open Sans" panose="020B0606030504020204" pitchFamily="34" charset="0"/>
                    <a:cs typeface="Open Sans" panose="020B0606030504020204" pitchFamily="34" charset="0"/>
                  </a:rPr>
                  <a:t>ater heating: </a:t>
                </a:r>
                <a14:m>
                  <m:oMath xmlns:m="http://schemas.openxmlformats.org/officeDocument/2006/math">
                    <m:r>
                      <a:rPr lang="en-GB" altLang="en-US" sz="2000">
                        <a:latin typeface="Cambria Math" panose="02040503050406030204" pitchFamily="18" charset="0"/>
                        <a:cs typeface="Calibri" panose="020F0502020204030204" pitchFamily="34" charset="0"/>
                      </a:rPr>
                      <m:t>𝑈𝐸</m:t>
                    </m:r>
                    <m:sSub>
                      <m:sSubPr>
                        <m:ctrlPr>
                          <a:rPr lang="en-GB" altLang="en-US" sz="2000" i="1" smtClean="0">
                            <a:latin typeface="Cambria Math" panose="02040503050406030204" pitchFamily="18" charset="0"/>
                            <a:cs typeface="Calibri" panose="020F0502020204030204" pitchFamily="34" charset="0"/>
                          </a:rPr>
                        </m:ctrlPr>
                      </m:sSubPr>
                      <m:e>
                        <m:r>
                          <a:rPr lang="en-GB" altLang="en-US" sz="2000" smtClean="0">
                            <a:latin typeface="Cambria Math" panose="02040503050406030204" pitchFamily="18" charset="0"/>
                            <a:cs typeface="Calibri" panose="020F0502020204030204" pitchFamily="34" charset="0"/>
                          </a:rPr>
                          <m:t>𝐷</m:t>
                        </m:r>
                      </m:e>
                      <m:sub>
                        <m:r>
                          <a:rPr lang="en-GB" altLang="en-US" sz="2000" smtClean="0">
                            <a:latin typeface="Cambria Math" panose="02040503050406030204" pitchFamily="18" charset="0"/>
                            <a:cs typeface="Calibri" panose="020F0502020204030204" pitchFamily="34" charset="0"/>
                          </a:rPr>
                          <m:t>𝑤𝑎𝑡𝑒𝑟</m:t>
                        </m:r>
                      </m:sub>
                    </m:sSub>
                    <m:r>
                      <a:rPr lang="en-GB" sz="2000" smtClean="0">
                        <a:latin typeface="Cambria Math" panose="02040503050406030204" pitchFamily="18" charset="0"/>
                        <a:cs typeface="Times New Roman" pitchFamily="18" charset="0"/>
                      </a:rPr>
                      <m:t>=</m:t>
                    </m:r>
                    <m:nary>
                      <m:naryPr>
                        <m:chr m:val="∑"/>
                        <m:supHide m:val="on"/>
                        <m:ctrlPr>
                          <a:rPr lang="en-GB" sz="2000" i="1" smtClean="0">
                            <a:latin typeface="Cambria Math" panose="02040503050406030204" pitchFamily="18" charset="0"/>
                            <a:cs typeface="Times New Roman" pitchFamily="18" charset="0"/>
                          </a:rPr>
                        </m:ctrlPr>
                      </m:naryPr>
                      <m:sub>
                        <m:r>
                          <a:rPr lang="en-GB" sz="2000" smtClean="0">
                            <a:latin typeface="Cambria Math" panose="02040503050406030204" pitchFamily="18" charset="0"/>
                            <a:cs typeface="Times New Roman" pitchFamily="18" charset="0"/>
                          </a:rPr>
                          <m:t>h</m:t>
                        </m:r>
                        <m:r>
                          <a:rPr lang="en-GB" sz="2000" smtClean="0">
                            <a:latin typeface="Cambria Math" panose="02040503050406030204" pitchFamily="18" charset="0"/>
                            <a:cs typeface="Times New Roman" pitchFamily="18" charset="0"/>
                          </a:rPr>
                          <m:t> ∈ {</m:t>
                        </m:r>
                        <m:r>
                          <a:rPr lang="en-GB" sz="2000" smtClean="0">
                            <a:latin typeface="Cambria Math" panose="02040503050406030204" pitchFamily="18" charset="0"/>
                            <a:cs typeface="Times New Roman" pitchFamily="18" charset="0"/>
                          </a:rPr>
                          <m:t>𝑢𝑟𝑏𝑎𝑛</m:t>
                        </m:r>
                        <m:r>
                          <a:rPr lang="en-GB" sz="2000" smtClean="0">
                            <a:latin typeface="Cambria Math" panose="02040503050406030204" pitchFamily="18" charset="0"/>
                            <a:cs typeface="Times New Roman" pitchFamily="18" charset="0"/>
                          </a:rPr>
                          <m:t>, </m:t>
                        </m:r>
                        <m:r>
                          <a:rPr lang="en-GB" sz="2000" smtClean="0">
                            <a:latin typeface="Cambria Math" panose="02040503050406030204" pitchFamily="18" charset="0"/>
                            <a:cs typeface="Times New Roman" pitchFamily="18" charset="0"/>
                          </a:rPr>
                          <m:t>𝑟𝑢𝑟𝑎𝑙</m:t>
                        </m:r>
                        <m:r>
                          <a:rPr lang="en-GB" sz="2000" smtClean="0">
                            <a:latin typeface="Cambria Math" panose="02040503050406030204" pitchFamily="18" charset="0"/>
                            <a:cs typeface="Times New Roman" pitchFamily="18" charset="0"/>
                          </a:rPr>
                          <m:t>}</m:t>
                        </m:r>
                      </m:sub>
                      <m:sup/>
                      <m:e>
                        <m:sSub>
                          <m:sSubPr>
                            <m:ctrlPr>
                              <a:rPr lang="en-GB" sz="2000" i="1" smtClean="0">
                                <a:latin typeface="Cambria Math" panose="02040503050406030204" pitchFamily="18" charset="0"/>
                                <a:cs typeface="Times New Roman" pitchFamily="18" charset="0"/>
                              </a:rPr>
                            </m:ctrlPr>
                          </m:sSubPr>
                          <m:e>
                            <m:r>
                              <a:rPr lang="en-GB" sz="2000" smtClean="0">
                                <a:latin typeface="Cambria Math" panose="02040503050406030204" pitchFamily="18" charset="0"/>
                                <a:cs typeface="Times New Roman" pitchFamily="18" charset="0"/>
                              </a:rPr>
                              <m:t>𝑛</m:t>
                            </m:r>
                          </m:e>
                          <m:sub>
                            <m:r>
                              <a:rPr lang="en-GB" sz="2000" smtClean="0">
                                <a:latin typeface="Cambria Math" panose="02040503050406030204" pitchFamily="18" charset="0"/>
                                <a:cs typeface="Times New Roman" pitchFamily="18" charset="0"/>
                              </a:rPr>
                              <m:t>h</m:t>
                            </m:r>
                          </m:sub>
                        </m:sSub>
                        <m:sSub>
                          <m:sSubPr>
                            <m:ctrlPr>
                              <a:rPr lang="en-GB" sz="2000" i="1" smtClean="0">
                                <a:latin typeface="Cambria Math" panose="02040503050406030204" pitchFamily="18" charset="0"/>
                                <a:cs typeface="Times New Roman" pitchFamily="18" charset="0"/>
                              </a:rPr>
                            </m:ctrlPr>
                          </m:sSubPr>
                          <m:e>
                            <m:r>
                              <a:rPr lang="en-GB" sz="2000" smtClean="0">
                                <a:latin typeface="Cambria Math" panose="02040503050406030204" pitchFamily="18" charset="0"/>
                                <a:cs typeface="Times New Roman" pitchFamily="18" charset="0"/>
                              </a:rPr>
                              <m:t>𝑆</m:t>
                            </m:r>
                          </m:e>
                          <m:sub>
                            <m:r>
                              <a:rPr lang="en-GB" sz="2000" smtClean="0">
                                <a:latin typeface="Cambria Math" panose="02040503050406030204" pitchFamily="18" charset="0"/>
                                <a:cs typeface="Times New Roman" pitchFamily="18" charset="0"/>
                              </a:rPr>
                              <m:t>h</m:t>
                            </m:r>
                          </m:sub>
                        </m:sSub>
                        <m:sSub>
                          <m:sSubPr>
                            <m:ctrlPr>
                              <a:rPr lang="en-GB" sz="2000" i="1" smtClean="0">
                                <a:latin typeface="Cambria Math" panose="02040503050406030204" pitchFamily="18" charset="0"/>
                                <a:cs typeface="Times New Roman" pitchFamily="18" charset="0"/>
                              </a:rPr>
                            </m:ctrlPr>
                          </m:sSubPr>
                          <m:e>
                            <m:r>
                              <a:rPr lang="en-GB" sz="2000" smtClean="0">
                                <a:latin typeface="Cambria Math" panose="02040503050406030204" pitchFamily="18" charset="0"/>
                                <a:cs typeface="Times New Roman" pitchFamily="18" charset="0"/>
                              </a:rPr>
                              <m:t>𝑤</m:t>
                            </m:r>
                          </m:e>
                          <m:sub>
                            <m:r>
                              <a:rPr lang="en-GB" sz="2000" smtClean="0">
                                <a:latin typeface="Cambria Math" panose="02040503050406030204" pitchFamily="18" charset="0"/>
                                <a:cs typeface="Times New Roman" pitchFamily="18" charset="0"/>
                              </a:rPr>
                              <m:t>h</m:t>
                            </m:r>
                          </m:sub>
                        </m:sSub>
                        <m:r>
                          <a:rPr lang="en-GB" sz="2000" smtClean="0">
                            <a:latin typeface="Cambria Math" panose="02040503050406030204" pitchFamily="18" charset="0"/>
                            <a:cs typeface="Times New Roman" pitchFamily="18" charset="0"/>
                          </a:rPr>
                          <m:t>𝑆𝐸</m:t>
                        </m:r>
                        <m:sSub>
                          <m:sSubPr>
                            <m:ctrlPr>
                              <a:rPr lang="en-GB" sz="2000" i="1" smtClean="0">
                                <a:latin typeface="Cambria Math" panose="02040503050406030204" pitchFamily="18" charset="0"/>
                                <a:cs typeface="Times New Roman" pitchFamily="18" charset="0"/>
                              </a:rPr>
                            </m:ctrlPr>
                          </m:sSubPr>
                          <m:e>
                            <m:r>
                              <a:rPr lang="en-GB" sz="2000" smtClean="0">
                                <a:latin typeface="Cambria Math" panose="02040503050406030204" pitchFamily="18" charset="0"/>
                                <a:cs typeface="Times New Roman" pitchFamily="18" charset="0"/>
                              </a:rPr>
                              <m:t>𝐶</m:t>
                            </m:r>
                          </m:e>
                          <m:sub>
                            <m:r>
                              <a:rPr lang="en-GB" sz="2000" smtClean="0">
                                <a:latin typeface="Cambria Math" panose="02040503050406030204" pitchFamily="18" charset="0"/>
                                <a:cs typeface="Times New Roman" pitchFamily="18" charset="0"/>
                              </a:rPr>
                              <m:t>𝑤𝑎𝑡𝑒𝑟</m:t>
                            </m:r>
                          </m:sub>
                        </m:sSub>
                      </m:e>
                    </m:nary>
                  </m:oMath>
                </a14:m>
                <a:endParaRPr lang="en-GB" altLang="en-US" sz="2000">
                  <a:latin typeface="Open Sans" panose="020B0606030504020204" pitchFamily="34" charset="0"/>
                  <a:ea typeface="Open Sans" panose="020B0606030504020204" pitchFamily="34" charset="0"/>
                  <a:cs typeface="Open Sans" panose="020B0606030504020204" pitchFamily="34" charset="0"/>
                </a:endParaRPr>
              </a:p>
              <a:p>
                <a:pPr eaLnBrk="1" hangingPunct="1">
                  <a:lnSpc>
                    <a:spcPct val="100000"/>
                  </a:lnSpc>
                  <a:spcAft>
                    <a:spcPts val="1200"/>
                  </a:spcAft>
                  <a:buNone/>
                </a:pPr>
                <a:r>
                  <a:rPr lang="en-GB" altLang="en-US" sz="2000">
                    <a:latin typeface="Open Sans" panose="020B0606030504020204" pitchFamily="34" charset="0"/>
                    <a:ea typeface="Open Sans" panose="020B0606030504020204" pitchFamily="34" charset="0"/>
                    <a:cs typeface="Open Sans" panose="020B0606030504020204" pitchFamily="34" charset="0"/>
                  </a:rPr>
                  <a:t>Useful energy demand for cooking </a:t>
                </a:r>
                <a14:m>
                  <m:oMath xmlns:m="http://schemas.openxmlformats.org/officeDocument/2006/math">
                    <m:r>
                      <a:rPr lang="en-GB" altLang="en-US" sz="2000">
                        <a:latin typeface="Cambria Math" panose="02040503050406030204" pitchFamily="18" charset="0"/>
                        <a:cs typeface="Calibri" panose="020F0502020204030204" pitchFamily="34" charset="0"/>
                      </a:rPr>
                      <m:t>𝑈𝐸</m:t>
                    </m:r>
                    <m:sSub>
                      <m:sSubPr>
                        <m:ctrlPr>
                          <a:rPr lang="en-GB" altLang="en-US" sz="2000" i="1">
                            <a:latin typeface="Cambria Math" panose="02040503050406030204" pitchFamily="18" charset="0"/>
                            <a:cs typeface="Calibri" panose="020F0502020204030204" pitchFamily="34" charset="0"/>
                          </a:rPr>
                        </m:ctrlPr>
                      </m:sSubPr>
                      <m:e>
                        <m:r>
                          <a:rPr lang="en-GB" altLang="en-US" sz="2000">
                            <a:latin typeface="Cambria Math" panose="02040503050406030204" pitchFamily="18" charset="0"/>
                            <a:cs typeface="Calibri" panose="020F0502020204030204" pitchFamily="34" charset="0"/>
                          </a:rPr>
                          <m:t>𝐷</m:t>
                        </m:r>
                      </m:e>
                      <m:sub>
                        <m:r>
                          <a:rPr lang="en-GB" altLang="en-US" sz="2000" smtClean="0">
                            <a:latin typeface="Cambria Math" panose="02040503050406030204" pitchFamily="18" charset="0"/>
                            <a:cs typeface="Calibri" panose="020F0502020204030204" pitchFamily="34" charset="0"/>
                          </a:rPr>
                          <m:t>𝑐𝑜𝑜𝑘</m:t>
                        </m:r>
                      </m:sub>
                    </m:sSub>
                    <m:r>
                      <a:rPr lang="en-GB" sz="2000">
                        <a:latin typeface="Cambria Math" panose="02040503050406030204" pitchFamily="18" charset="0"/>
                        <a:cs typeface="Times New Roman" pitchFamily="18" charset="0"/>
                      </a:rPr>
                      <m:t>=</m:t>
                    </m:r>
                    <m:nary>
                      <m:naryPr>
                        <m:chr m:val="∑"/>
                        <m:supHide m:val="on"/>
                        <m:ctrlPr>
                          <a:rPr lang="en-GB" sz="2000" i="1">
                            <a:latin typeface="Cambria Math" panose="02040503050406030204" pitchFamily="18" charset="0"/>
                            <a:cs typeface="Times New Roman" pitchFamily="18" charset="0"/>
                          </a:rPr>
                        </m:ctrlPr>
                      </m:naryPr>
                      <m:sub>
                        <m:r>
                          <a:rPr lang="en-GB" sz="2000">
                            <a:latin typeface="Cambria Math" panose="02040503050406030204" pitchFamily="18" charset="0"/>
                            <a:cs typeface="Times New Roman" pitchFamily="18" charset="0"/>
                          </a:rPr>
                          <m:t>h</m:t>
                        </m:r>
                        <m:r>
                          <a:rPr lang="en-GB" sz="2000" smtClean="0">
                            <a:latin typeface="Cambria Math" panose="02040503050406030204" pitchFamily="18" charset="0"/>
                            <a:cs typeface="Times New Roman" pitchFamily="18" charset="0"/>
                          </a:rPr>
                          <m:t> </m:t>
                        </m:r>
                        <m:r>
                          <a:rPr lang="en-GB" sz="2000">
                            <a:latin typeface="Cambria Math" panose="02040503050406030204" pitchFamily="18" charset="0"/>
                            <a:cs typeface="Times New Roman" pitchFamily="18" charset="0"/>
                          </a:rPr>
                          <m:t>∈</m:t>
                        </m:r>
                        <m:r>
                          <a:rPr lang="en-GB" sz="2000" smtClean="0">
                            <a:latin typeface="Cambria Math" panose="02040503050406030204" pitchFamily="18" charset="0"/>
                            <a:cs typeface="Times New Roman" pitchFamily="18" charset="0"/>
                          </a:rPr>
                          <m:t> </m:t>
                        </m:r>
                        <m:r>
                          <a:rPr lang="en-GB" sz="2000">
                            <a:latin typeface="Cambria Math" panose="02040503050406030204" pitchFamily="18" charset="0"/>
                            <a:cs typeface="Times New Roman" pitchFamily="18" charset="0"/>
                          </a:rPr>
                          <m:t>{</m:t>
                        </m:r>
                        <m:r>
                          <a:rPr lang="en-GB" sz="2000">
                            <a:latin typeface="Cambria Math" panose="02040503050406030204" pitchFamily="18" charset="0"/>
                            <a:cs typeface="Times New Roman" pitchFamily="18" charset="0"/>
                          </a:rPr>
                          <m:t>𝑢𝑟𝑏𝑎𝑛</m:t>
                        </m:r>
                        <m:r>
                          <a:rPr lang="en-GB" sz="2000">
                            <a:latin typeface="Cambria Math" panose="02040503050406030204" pitchFamily="18" charset="0"/>
                            <a:cs typeface="Times New Roman" pitchFamily="18" charset="0"/>
                          </a:rPr>
                          <m:t>, </m:t>
                        </m:r>
                        <m:r>
                          <a:rPr lang="en-GB" sz="2000">
                            <a:latin typeface="Cambria Math" panose="02040503050406030204" pitchFamily="18" charset="0"/>
                            <a:cs typeface="Times New Roman" pitchFamily="18" charset="0"/>
                          </a:rPr>
                          <m:t>𝑟𝑢𝑟𝑎𝑙</m:t>
                        </m:r>
                        <m:r>
                          <a:rPr lang="en-GB" sz="2000">
                            <a:latin typeface="Cambria Math" panose="02040503050406030204" pitchFamily="18" charset="0"/>
                            <a:cs typeface="Times New Roman" pitchFamily="18" charset="0"/>
                          </a:rPr>
                          <m:t>}</m:t>
                        </m:r>
                      </m:sub>
                      <m:sup/>
                      <m:e>
                        <m:sSub>
                          <m:sSubPr>
                            <m:ctrlPr>
                              <a:rPr lang="en-GB" sz="2000" i="1">
                                <a:latin typeface="Cambria Math" panose="02040503050406030204" pitchFamily="18" charset="0"/>
                                <a:cs typeface="Times New Roman" pitchFamily="18" charset="0"/>
                              </a:rPr>
                            </m:ctrlPr>
                          </m:sSubPr>
                          <m:e>
                            <m:r>
                              <a:rPr lang="en-GB" sz="2000">
                                <a:latin typeface="Cambria Math" panose="02040503050406030204" pitchFamily="18" charset="0"/>
                                <a:cs typeface="Times New Roman" pitchFamily="18" charset="0"/>
                              </a:rPr>
                              <m:t>𝑛</m:t>
                            </m:r>
                          </m:e>
                          <m:sub>
                            <m:r>
                              <a:rPr lang="en-GB" sz="2000">
                                <a:latin typeface="Cambria Math" panose="02040503050406030204" pitchFamily="18" charset="0"/>
                                <a:cs typeface="Times New Roman" pitchFamily="18" charset="0"/>
                              </a:rPr>
                              <m:t>h</m:t>
                            </m:r>
                          </m:sub>
                        </m:sSub>
                        <m:r>
                          <a:rPr lang="en-GB" sz="2000">
                            <a:latin typeface="Cambria Math" panose="02040503050406030204" pitchFamily="18" charset="0"/>
                            <a:cs typeface="Times New Roman" pitchFamily="18" charset="0"/>
                          </a:rPr>
                          <m:t>𝑆𝐸</m:t>
                        </m:r>
                        <m:sSub>
                          <m:sSubPr>
                            <m:ctrlPr>
                              <a:rPr lang="en-GB" sz="2000" i="1">
                                <a:latin typeface="Cambria Math" panose="02040503050406030204" pitchFamily="18" charset="0"/>
                                <a:cs typeface="Times New Roman" pitchFamily="18" charset="0"/>
                              </a:rPr>
                            </m:ctrlPr>
                          </m:sSubPr>
                          <m:e>
                            <m:r>
                              <a:rPr lang="en-GB" sz="2000">
                                <a:latin typeface="Cambria Math" panose="02040503050406030204" pitchFamily="18" charset="0"/>
                                <a:cs typeface="Times New Roman" pitchFamily="18" charset="0"/>
                              </a:rPr>
                              <m:t>𝐶</m:t>
                            </m:r>
                          </m:e>
                          <m:sub>
                            <m:r>
                              <a:rPr lang="en-GB" sz="2000" smtClean="0">
                                <a:latin typeface="Cambria Math" panose="02040503050406030204" pitchFamily="18" charset="0"/>
                                <a:cs typeface="Times New Roman" pitchFamily="18" charset="0"/>
                              </a:rPr>
                              <m:t>𝑐𝑜𝑜𝑘</m:t>
                            </m:r>
                          </m:sub>
                        </m:sSub>
                      </m:e>
                    </m:nary>
                  </m:oMath>
                </a14:m>
                <a:endParaRPr lang="en-GB" altLang="en-US" sz="2000">
                  <a:solidFill>
                    <a:srgbClr val="9DC3E6"/>
                  </a:solidFill>
                  <a:latin typeface="Open Sans" panose="020B0606030504020204" pitchFamily="34" charset="0"/>
                  <a:ea typeface="Open Sans" panose="020B0606030504020204" pitchFamily="34" charset="0"/>
                  <a:cs typeface="Open Sans" panose="020B0606030504020204" pitchFamily="34" charset="0"/>
                </a:endParaRPr>
              </a:p>
              <a:p>
                <a:pPr eaLnBrk="1" hangingPunct="1">
                  <a:lnSpc>
                    <a:spcPct val="100000"/>
                  </a:lnSpc>
                  <a:spcAft>
                    <a:spcPts val="1200"/>
                  </a:spcAft>
                  <a:buNone/>
                </a:pPr>
                <a:r>
                  <a:rPr lang="en-GB" altLang="en-US" sz="2000">
                    <a:latin typeface="Open Sans" panose="020B0606030504020204" pitchFamily="34" charset="0"/>
                    <a:ea typeface="Open Sans" panose="020B0606030504020204" pitchFamily="34" charset="0"/>
                    <a:cs typeface="Open Sans" panose="020B0606030504020204" pitchFamily="34" charset="0"/>
                  </a:rPr>
                  <a:t>Useful energy demand for air conditioning </a:t>
                </a:r>
                <a14:m>
                  <m:oMath xmlns:m="http://schemas.openxmlformats.org/officeDocument/2006/math">
                    <m:r>
                      <m:rPr>
                        <m:sty m:val="p"/>
                      </m:rPr>
                      <a:rPr lang="en-GB" altLang="en-US" sz="2000" b="0" i="0">
                        <a:latin typeface="Cambria Math" panose="02040503050406030204" pitchFamily="18" charset="0"/>
                        <a:cs typeface="Calibri" panose="020F0502020204030204" pitchFamily="34" charset="0"/>
                      </a:rPr>
                      <m:t>UE</m:t>
                    </m:r>
                    <m:sSub>
                      <m:sSubPr>
                        <m:ctrlPr>
                          <a:rPr lang="en-GB" altLang="en-US" sz="2000" i="1">
                            <a:latin typeface="Cambria Math" panose="02040503050406030204" pitchFamily="18" charset="0"/>
                            <a:cs typeface="Calibri" panose="020F0502020204030204" pitchFamily="34" charset="0"/>
                          </a:rPr>
                        </m:ctrlPr>
                      </m:sSubPr>
                      <m:e>
                        <m:r>
                          <m:rPr>
                            <m:sty m:val="p"/>
                          </m:rPr>
                          <a:rPr lang="en-GB" altLang="en-US" sz="2000" b="0" i="0">
                            <a:latin typeface="Cambria Math" panose="02040503050406030204" pitchFamily="18" charset="0"/>
                            <a:cs typeface="Calibri" panose="020F0502020204030204" pitchFamily="34" charset="0"/>
                          </a:rPr>
                          <m:t>D</m:t>
                        </m:r>
                      </m:e>
                      <m:sub>
                        <m:r>
                          <m:rPr>
                            <m:sty m:val="p"/>
                          </m:rPr>
                          <a:rPr lang="en-GB" altLang="en-US" sz="2000" b="0" i="0">
                            <a:latin typeface="Cambria Math" panose="02040503050406030204" pitchFamily="18" charset="0"/>
                            <a:cs typeface="Calibri" panose="020F0502020204030204" pitchFamily="34" charset="0"/>
                          </a:rPr>
                          <m:t>air</m:t>
                        </m:r>
                        <m:r>
                          <a:rPr lang="en-GB" altLang="en-US" sz="2000" b="0" i="0">
                            <a:latin typeface="Cambria Math" panose="02040503050406030204" pitchFamily="18" charset="0"/>
                            <a:cs typeface="Calibri" panose="020F0502020204030204" pitchFamily="34" charset="0"/>
                          </a:rPr>
                          <m:t> </m:t>
                        </m:r>
                        <m:r>
                          <m:rPr>
                            <m:sty m:val="p"/>
                          </m:rPr>
                          <a:rPr lang="en-GB" altLang="en-US" sz="2000" b="0" i="0">
                            <a:latin typeface="Cambria Math" panose="02040503050406030204" pitchFamily="18" charset="0"/>
                            <a:cs typeface="Calibri" panose="020F0502020204030204" pitchFamily="34" charset="0"/>
                          </a:rPr>
                          <m:t>cond</m:t>
                        </m:r>
                        <m:r>
                          <a:rPr lang="en-GB" altLang="en-US" sz="2000" b="0" i="0">
                            <a:latin typeface="Cambria Math" panose="02040503050406030204" pitchFamily="18" charset="0"/>
                            <a:cs typeface="Calibri" panose="020F0502020204030204" pitchFamily="34" charset="0"/>
                          </a:rPr>
                          <m:t>.</m:t>
                        </m:r>
                      </m:sub>
                    </m:sSub>
                    <m:r>
                      <a:rPr lang="en-GB" sz="2000" b="0" i="0">
                        <a:latin typeface="Cambria Math" panose="02040503050406030204" pitchFamily="18" charset="0"/>
                        <a:cs typeface="Times New Roman" pitchFamily="18" charset="0"/>
                      </a:rPr>
                      <m:t>=</m:t>
                    </m:r>
                    <m:nary>
                      <m:naryPr>
                        <m:chr m:val="∑"/>
                        <m:supHide m:val="on"/>
                        <m:ctrlPr>
                          <a:rPr lang="en-GB" sz="2000" i="1">
                            <a:latin typeface="Cambria Math" panose="02040503050406030204" pitchFamily="18" charset="0"/>
                            <a:cs typeface="Times New Roman" pitchFamily="18" charset="0"/>
                          </a:rPr>
                        </m:ctrlPr>
                      </m:naryPr>
                      <m:sub>
                        <m:r>
                          <m:rPr>
                            <m:sty m:val="p"/>
                            <m:brk m:alnAt="7"/>
                          </m:rPr>
                          <a:rPr lang="en-GB" sz="2000" b="0" i="0">
                            <a:latin typeface="Cambria Math" panose="02040503050406030204" pitchFamily="18" charset="0"/>
                            <a:cs typeface="Times New Roman" pitchFamily="18" charset="0"/>
                          </a:rPr>
                          <m:t>d</m:t>
                        </m:r>
                        <m:r>
                          <a:rPr lang="en-GB" sz="2000" b="0" i="0">
                            <a:latin typeface="Cambria Math" panose="02040503050406030204" pitchFamily="18" charset="0"/>
                            <a:cs typeface="Times New Roman" pitchFamily="18" charset="0"/>
                          </a:rPr>
                          <m:t> ∈ </m:t>
                        </m:r>
                        <m:r>
                          <m:rPr>
                            <m:sty m:val="p"/>
                          </m:rPr>
                          <a:rPr lang="en-GB" sz="2000" b="0" i="0">
                            <a:latin typeface="Cambria Math" panose="02040503050406030204" pitchFamily="18" charset="0"/>
                            <a:cs typeface="Times New Roman" pitchFamily="18" charset="0"/>
                          </a:rPr>
                          <m:t>dwellings</m:t>
                        </m:r>
                      </m:sub>
                      <m:sup/>
                      <m:e>
                        <m:sSub>
                          <m:sSubPr>
                            <m:ctrlPr>
                              <a:rPr lang="en-GB" sz="2000" i="1">
                                <a:latin typeface="Cambria Math" panose="02040503050406030204" pitchFamily="18" charset="0"/>
                                <a:cs typeface="Times New Roman" pitchFamily="18" charset="0"/>
                              </a:rPr>
                            </m:ctrlPr>
                          </m:sSubPr>
                          <m:e>
                            <m:r>
                              <m:rPr>
                                <m:sty m:val="p"/>
                              </m:rPr>
                              <a:rPr lang="en-GB" sz="2000" b="0" i="0">
                                <a:latin typeface="Cambria Math" panose="02040503050406030204" pitchFamily="18" charset="0"/>
                                <a:cs typeface="Times New Roman" pitchFamily="18" charset="0"/>
                              </a:rPr>
                              <m:t>n</m:t>
                            </m:r>
                          </m:e>
                          <m:sub>
                            <m:r>
                              <m:rPr>
                                <m:sty m:val="p"/>
                              </m:rPr>
                              <a:rPr lang="en-GB" sz="2000" b="0" i="0">
                                <a:latin typeface="Cambria Math" panose="02040503050406030204" pitchFamily="18" charset="0"/>
                                <a:cs typeface="Times New Roman" pitchFamily="18" charset="0"/>
                              </a:rPr>
                              <m:t>d</m:t>
                            </m:r>
                          </m:sub>
                        </m:sSub>
                        <m:sSub>
                          <m:sSubPr>
                            <m:ctrlPr>
                              <a:rPr lang="en-GB" sz="2000" i="1">
                                <a:latin typeface="Cambria Math" panose="02040503050406030204" pitchFamily="18" charset="0"/>
                                <a:cs typeface="Times New Roman" pitchFamily="18" charset="0"/>
                              </a:rPr>
                            </m:ctrlPr>
                          </m:sSubPr>
                          <m:e>
                            <m:r>
                              <m:rPr>
                                <m:sty m:val="p"/>
                              </m:rPr>
                              <a:rPr lang="en-GB" sz="2000" b="0" i="0">
                                <a:latin typeface="Cambria Math" panose="02040503050406030204" pitchFamily="18" charset="0"/>
                                <a:cs typeface="Times New Roman" pitchFamily="18" charset="0"/>
                              </a:rPr>
                              <m:t>a</m:t>
                            </m:r>
                          </m:e>
                          <m:sub>
                            <m:r>
                              <m:rPr>
                                <m:sty m:val="p"/>
                              </m:rPr>
                              <a:rPr lang="en-GB" sz="2000" b="0" i="0">
                                <a:latin typeface="Cambria Math" panose="02040503050406030204" pitchFamily="18" charset="0"/>
                                <a:cs typeface="Times New Roman" pitchFamily="18" charset="0"/>
                              </a:rPr>
                              <m:t>d</m:t>
                            </m:r>
                          </m:sub>
                        </m:sSub>
                        <m:r>
                          <m:rPr>
                            <m:sty m:val="p"/>
                          </m:rPr>
                          <a:rPr lang="en-GB" sz="2000" b="0" i="0">
                            <a:latin typeface="Cambria Math" panose="02040503050406030204" pitchFamily="18" charset="0"/>
                            <a:cs typeface="Times New Roman" pitchFamily="18" charset="0"/>
                          </a:rPr>
                          <m:t>SE</m:t>
                        </m:r>
                        <m:sSub>
                          <m:sSubPr>
                            <m:ctrlPr>
                              <a:rPr lang="en-GB" sz="2000" i="1">
                                <a:latin typeface="Cambria Math" panose="02040503050406030204" pitchFamily="18" charset="0"/>
                                <a:cs typeface="Times New Roman" pitchFamily="18" charset="0"/>
                              </a:rPr>
                            </m:ctrlPr>
                          </m:sSubPr>
                          <m:e>
                            <m:r>
                              <m:rPr>
                                <m:sty m:val="p"/>
                              </m:rPr>
                              <a:rPr lang="en-GB" sz="2000" b="0" i="0">
                                <a:latin typeface="Cambria Math" panose="02040503050406030204" pitchFamily="18" charset="0"/>
                                <a:cs typeface="Times New Roman" pitchFamily="18" charset="0"/>
                              </a:rPr>
                              <m:t>C</m:t>
                            </m:r>
                          </m:e>
                          <m:sub>
                            <m:r>
                              <m:rPr>
                                <m:sty m:val="p"/>
                              </m:rPr>
                              <a:rPr lang="en-GB" sz="2000" b="0" i="0" smtClean="0">
                                <a:latin typeface="Cambria Math" panose="02040503050406030204" pitchFamily="18" charset="0"/>
                                <a:cs typeface="Times New Roman" pitchFamily="18" charset="0"/>
                              </a:rPr>
                              <m:t>d</m:t>
                            </m:r>
                            <m:r>
                              <a:rPr lang="en-GB" sz="2000" b="0" i="0">
                                <a:latin typeface="Cambria Math" panose="02040503050406030204" pitchFamily="18" charset="0"/>
                                <a:cs typeface="Times New Roman" pitchFamily="18" charset="0"/>
                              </a:rPr>
                              <m:t>,</m:t>
                            </m:r>
                            <m:r>
                              <m:rPr>
                                <m:sty m:val="p"/>
                              </m:rPr>
                              <a:rPr lang="en-GB" sz="2000" b="0" i="0">
                                <a:latin typeface="Cambria Math" panose="02040503050406030204" pitchFamily="18" charset="0"/>
                                <a:cs typeface="Times New Roman" pitchFamily="18" charset="0"/>
                              </a:rPr>
                              <m:t>air</m:t>
                            </m:r>
                            <m:r>
                              <a:rPr lang="en-GB" sz="2000" b="0" i="0">
                                <a:latin typeface="Cambria Math" panose="02040503050406030204" pitchFamily="18" charset="0"/>
                                <a:cs typeface="Times New Roman" pitchFamily="18" charset="0"/>
                              </a:rPr>
                              <m:t> </m:t>
                            </m:r>
                            <m:r>
                              <m:rPr>
                                <m:sty m:val="p"/>
                              </m:rPr>
                              <a:rPr lang="en-GB" sz="2000" b="0" i="0">
                                <a:latin typeface="Cambria Math" panose="02040503050406030204" pitchFamily="18" charset="0"/>
                                <a:cs typeface="Times New Roman" pitchFamily="18" charset="0"/>
                              </a:rPr>
                              <m:t>cond</m:t>
                            </m:r>
                          </m:sub>
                        </m:sSub>
                      </m:e>
                    </m:nary>
                  </m:oMath>
                </a14:m>
                <a:endParaRPr lang="en-GB" altLang="en-US" sz="2000">
                  <a:solidFill>
                    <a:srgbClr val="9DC3E6"/>
                  </a:solidFill>
                  <a:latin typeface="Open Sans" panose="020B0606030504020204" pitchFamily="34" charset="0"/>
                  <a:ea typeface="Open Sans" panose="020B0606030504020204" pitchFamily="34" charset="0"/>
                  <a:cs typeface="Open Sans" panose="020B0606030504020204" pitchFamily="34" charset="0"/>
                </a:endParaRPr>
              </a:p>
              <a:p>
                <a:pPr eaLnBrk="1" hangingPunct="1">
                  <a:lnSpc>
                    <a:spcPct val="100000"/>
                  </a:lnSpc>
                  <a:spcBef>
                    <a:spcPts val="0"/>
                  </a:spcBef>
                  <a:spcAft>
                    <a:spcPts val="0"/>
                  </a:spcAft>
                  <a:buNone/>
                </a:pPr>
                <a14:m>
                  <m:oMath xmlns:m="http://schemas.openxmlformats.org/officeDocument/2006/math">
                    <m:r>
                      <m:rPr>
                        <m:sty m:val="p"/>
                      </m:rPr>
                      <a:rPr lang="en-GB" sz="2000" b="0" i="0" smtClean="0">
                        <a:latin typeface="Cambria Math" panose="02040503050406030204" pitchFamily="18" charset="0"/>
                        <a:cs typeface="Times New Roman" pitchFamily="18" charset="0"/>
                      </a:rPr>
                      <m:t>n</m:t>
                    </m:r>
                  </m:oMath>
                </a14:m>
                <a:r>
                  <a:rPr lang="en-GB" sz="2000">
                    <a:solidFill>
                      <a:prstClr val="black"/>
                    </a:solidFill>
                    <a:latin typeface="Open Sans" panose="020B0606030504020204" pitchFamily="34" charset="0"/>
                    <a:ea typeface="Open Sans" panose="020B0606030504020204" pitchFamily="34" charset="0"/>
                    <a:cs typeface="Open Sans" panose="020B0606030504020204" pitchFamily="34" charset="0"/>
                  </a:rPr>
                  <a:t>: number of households [household]</a:t>
                </a:r>
              </a:p>
              <a:p>
                <a:pPr eaLnBrk="1" hangingPunct="1">
                  <a:lnSpc>
                    <a:spcPct val="100000"/>
                  </a:lnSpc>
                  <a:spcBef>
                    <a:spcPts val="0"/>
                  </a:spcBef>
                  <a:spcAft>
                    <a:spcPts val="0"/>
                  </a:spcAft>
                  <a:buNone/>
                </a:pPr>
                <a14:m>
                  <m:oMath xmlns:m="http://schemas.openxmlformats.org/officeDocument/2006/math">
                    <m:r>
                      <m:rPr>
                        <m:sty m:val="p"/>
                      </m:rPr>
                      <a:rPr lang="en-GB" sz="2000" b="0" i="0" smtClean="0">
                        <a:latin typeface="Cambria Math" panose="02040503050406030204" pitchFamily="18" charset="0"/>
                        <a:cs typeface="Times New Roman" pitchFamily="18" charset="0"/>
                      </a:rPr>
                      <m:t>S</m:t>
                    </m:r>
                  </m:oMath>
                </a14:m>
                <a:r>
                  <a:rPr lang="en-GB" sz="2000">
                    <a:solidFill>
                      <a:prstClr val="black"/>
                    </a:solidFill>
                    <a:latin typeface="Open Sans" panose="020B0606030504020204" pitchFamily="34" charset="0"/>
                    <a:ea typeface="Open Sans" panose="020B0606030504020204" pitchFamily="34" charset="0"/>
                    <a:cs typeface="Open Sans" panose="020B0606030504020204" pitchFamily="34" charset="0"/>
                  </a:rPr>
                  <a:t>: Average size of household [person/household]</a:t>
                </a:r>
              </a:p>
              <a:p>
                <a:pPr eaLnBrk="1" hangingPunct="1">
                  <a:lnSpc>
                    <a:spcPct val="100000"/>
                  </a:lnSpc>
                  <a:spcBef>
                    <a:spcPts val="0"/>
                  </a:spcBef>
                  <a:spcAft>
                    <a:spcPts val="0"/>
                  </a:spcAft>
                  <a:buNone/>
                </a:pPr>
                <a14:m>
                  <m:oMath xmlns:m="http://schemas.openxmlformats.org/officeDocument/2006/math">
                    <m:r>
                      <m:rPr>
                        <m:sty m:val="p"/>
                      </m:rPr>
                      <a:rPr lang="en-GB" sz="2000" b="0" i="0" smtClean="0">
                        <a:latin typeface="Cambria Math" panose="02040503050406030204" pitchFamily="18" charset="0"/>
                        <a:cs typeface="Times New Roman" pitchFamily="18" charset="0"/>
                      </a:rPr>
                      <m:t>w</m:t>
                    </m:r>
                    <m:r>
                      <a:rPr lang="en-GB" sz="2000" b="0" i="0" smtClean="0">
                        <a:latin typeface="Cambria Math" panose="02040503050406030204" pitchFamily="18" charset="0"/>
                        <a:cs typeface="Times New Roman" pitchFamily="18" charset="0"/>
                      </a:rPr>
                      <m:t>,</m:t>
                    </m:r>
                    <m:r>
                      <m:rPr>
                        <m:nor/>
                      </m:rPr>
                      <a:rPr lang="en-GB" sz="2000" dirty="0">
                        <a:latin typeface="Open Sans" panose="020B0606030504020204" pitchFamily="34" charset="0"/>
                        <a:ea typeface="Open Sans" panose="020B0606030504020204" pitchFamily="34" charset="0"/>
                        <a:cs typeface="Open Sans" panose="020B0606030504020204" pitchFamily="34" charset="0"/>
                      </a:rPr>
                      <m:t>a</m:t>
                    </m:r>
                    <m:r>
                      <a:rPr lang="en-GB" sz="2000" b="0" i="0" smtClean="0">
                        <a:latin typeface="Cambria Math" panose="02040503050406030204" pitchFamily="18" charset="0"/>
                        <a:cs typeface="Times New Roman" pitchFamily="18" charset="0"/>
                      </a:rPr>
                      <m:t>:</m:t>
                    </m:r>
                  </m:oMath>
                </a14:m>
                <a:r>
                  <a:rPr lang="en-GB" sz="2000">
                    <a:solidFill>
                      <a:prstClr val="black"/>
                    </a:solidFill>
                    <a:latin typeface="Open Sans" panose="020B0606030504020204" pitchFamily="34" charset="0"/>
                    <a:ea typeface="Open Sans" panose="020B0606030504020204" pitchFamily="34" charset="0"/>
                    <a:cs typeface="Open Sans" panose="020B0606030504020204" pitchFamily="34" charset="0"/>
                  </a:rPr>
                  <a:t> Fraction of households with hot water/with air conditioning</a:t>
                </a:r>
              </a:p>
              <a:p>
                <a:pPr eaLnBrk="1" hangingPunct="1">
                  <a:lnSpc>
                    <a:spcPct val="100000"/>
                  </a:lnSpc>
                  <a:spcBef>
                    <a:spcPts val="0"/>
                  </a:spcBef>
                  <a:spcAft>
                    <a:spcPts val="0"/>
                  </a:spcAft>
                  <a:buNone/>
                </a:pPr>
                <a14:m>
                  <m:oMath xmlns:m="http://schemas.openxmlformats.org/officeDocument/2006/math">
                    <m:r>
                      <m:rPr>
                        <m:sty m:val="p"/>
                      </m:rPr>
                      <a:rPr lang="en-GB" sz="2000" b="0" i="0">
                        <a:latin typeface="Cambria Math" panose="02040503050406030204" pitchFamily="18" charset="0"/>
                        <a:cs typeface="Times New Roman" pitchFamily="18" charset="0"/>
                      </a:rPr>
                      <m:t>SE</m:t>
                    </m:r>
                    <m:sSub>
                      <m:sSubPr>
                        <m:ctrlPr>
                          <a:rPr lang="en-GB" sz="2000" i="1">
                            <a:latin typeface="Cambria Math" panose="02040503050406030204" pitchFamily="18" charset="0"/>
                            <a:cs typeface="Times New Roman" pitchFamily="18" charset="0"/>
                          </a:rPr>
                        </m:ctrlPr>
                      </m:sSubPr>
                      <m:e>
                        <m:r>
                          <m:rPr>
                            <m:sty m:val="p"/>
                          </m:rPr>
                          <a:rPr lang="en-GB" sz="2000" b="0" i="0">
                            <a:latin typeface="Cambria Math" panose="02040503050406030204" pitchFamily="18" charset="0"/>
                            <a:cs typeface="Times New Roman" pitchFamily="18" charset="0"/>
                          </a:rPr>
                          <m:t>C</m:t>
                        </m:r>
                      </m:e>
                      <m:sub>
                        <m:r>
                          <m:rPr>
                            <m:sty m:val="p"/>
                          </m:rPr>
                          <a:rPr lang="en-GB" sz="2000" b="0" i="0">
                            <a:latin typeface="Cambria Math" panose="02040503050406030204" pitchFamily="18" charset="0"/>
                            <a:cs typeface="Times New Roman" pitchFamily="18" charset="0"/>
                          </a:rPr>
                          <m:t>water</m:t>
                        </m:r>
                      </m:sub>
                    </m:sSub>
                    <m:r>
                      <a:rPr lang="en-GB" sz="2000" b="0" i="0" smtClean="0">
                        <a:latin typeface="Cambria Math" panose="02040503050406030204" pitchFamily="18" charset="0"/>
                        <a:cs typeface="Times New Roman" pitchFamily="18" charset="0"/>
                      </a:rPr>
                      <m:t>: </m:t>
                    </m:r>
                  </m:oMath>
                </a14:m>
                <a:r>
                  <a:rPr lang="en-GB" sz="2000">
                    <a:solidFill>
                      <a:prstClr val="black"/>
                    </a:solidFill>
                    <a:latin typeface="Open Sans" panose="020B0606030504020204" pitchFamily="34" charset="0"/>
                    <a:ea typeface="Open Sans" panose="020B0606030504020204" pitchFamily="34" charset="0"/>
                    <a:cs typeface="Open Sans" panose="020B0606030504020204" pitchFamily="34" charset="0"/>
                  </a:rPr>
                  <a:t>Specific energy consumption for hot water [energy/person]</a:t>
                </a:r>
              </a:p>
              <a:p>
                <a:pPr eaLnBrk="1" hangingPunct="1">
                  <a:lnSpc>
                    <a:spcPct val="100000"/>
                  </a:lnSpc>
                  <a:spcBef>
                    <a:spcPts val="0"/>
                  </a:spcBef>
                  <a:spcAft>
                    <a:spcPts val="0"/>
                  </a:spcAft>
                  <a:buNone/>
                </a:pPr>
                <a14:m>
                  <m:oMath xmlns:m="http://schemas.openxmlformats.org/officeDocument/2006/math">
                    <m:r>
                      <m:rPr>
                        <m:sty m:val="p"/>
                      </m:rPr>
                      <a:rPr lang="en-GB" sz="2000" b="0" i="0">
                        <a:latin typeface="Cambria Math" panose="02040503050406030204" pitchFamily="18" charset="0"/>
                        <a:cs typeface="Times New Roman" pitchFamily="18" charset="0"/>
                      </a:rPr>
                      <m:t>SE</m:t>
                    </m:r>
                    <m:sSub>
                      <m:sSubPr>
                        <m:ctrlPr>
                          <a:rPr lang="en-GB" sz="2000" i="1">
                            <a:latin typeface="Cambria Math" panose="02040503050406030204" pitchFamily="18" charset="0"/>
                            <a:cs typeface="Times New Roman" pitchFamily="18" charset="0"/>
                          </a:rPr>
                        </m:ctrlPr>
                      </m:sSubPr>
                      <m:e>
                        <m:r>
                          <m:rPr>
                            <m:sty m:val="p"/>
                          </m:rPr>
                          <a:rPr lang="en-GB" sz="2000" b="0" i="0">
                            <a:latin typeface="Cambria Math" panose="02040503050406030204" pitchFamily="18" charset="0"/>
                            <a:cs typeface="Times New Roman" pitchFamily="18" charset="0"/>
                          </a:rPr>
                          <m:t>C</m:t>
                        </m:r>
                      </m:e>
                      <m:sub>
                        <m:r>
                          <m:rPr>
                            <m:sty m:val="p"/>
                          </m:rPr>
                          <a:rPr lang="en-GB" sz="2000" b="0" i="0">
                            <a:latin typeface="Cambria Math" panose="02040503050406030204" pitchFamily="18" charset="0"/>
                            <a:cs typeface="Times New Roman" pitchFamily="18" charset="0"/>
                          </a:rPr>
                          <m:t>cook</m:t>
                        </m:r>
                      </m:sub>
                    </m:sSub>
                    <m:r>
                      <a:rPr lang="en-GB" sz="2000" b="0" i="0" smtClean="0">
                        <a:latin typeface="Cambria Math" panose="02040503050406030204" pitchFamily="18" charset="0"/>
                        <a:cs typeface="Times New Roman" pitchFamily="18" charset="0"/>
                      </a:rPr>
                      <m:t>,</m:t>
                    </m:r>
                    <m:r>
                      <m:rPr>
                        <m:sty m:val="p"/>
                      </m:rPr>
                      <a:rPr lang="en-GB" sz="2000" b="0" i="0">
                        <a:latin typeface="Cambria Math" panose="02040503050406030204" pitchFamily="18" charset="0"/>
                        <a:cs typeface="Times New Roman" pitchFamily="18" charset="0"/>
                      </a:rPr>
                      <m:t>SE</m:t>
                    </m:r>
                    <m:sSub>
                      <m:sSubPr>
                        <m:ctrlPr>
                          <a:rPr lang="en-GB" sz="2000" i="1">
                            <a:latin typeface="Cambria Math" panose="02040503050406030204" pitchFamily="18" charset="0"/>
                            <a:cs typeface="Times New Roman" pitchFamily="18" charset="0"/>
                          </a:rPr>
                        </m:ctrlPr>
                      </m:sSubPr>
                      <m:e>
                        <m:r>
                          <m:rPr>
                            <m:sty m:val="p"/>
                          </m:rPr>
                          <a:rPr lang="en-GB" sz="2000" b="0" i="0">
                            <a:latin typeface="Cambria Math" panose="02040503050406030204" pitchFamily="18" charset="0"/>
                            <a:cs typeface="Times New Roman" pitchFamily="18" charset="0"/>
                          </a:rPr>
                          <m:t>C</m:t>
                        </m:r>
                      </m:e>
                      <m:sub>
                        <m:r>
                          <m:rPr>
                            <m:sty m:val="p"/>
                          </m:rPr>
                          <a:rPr lang="en-GB" sz="2000" b="0" i="0">
                            <a:latin typeface="Cambria Math" panose="02040503050406030204" pitchFamily="18" charset="0"/>
                            <a:cs typeface="Times New Roman" pitchFamily="18" charset="0"/>
                          </a:rPr>
                          <m:t>air</m:t>
                        </m:r>
                        <m:r>
                          <a:rPr lang="en-GB" sz="2000" b="0" i="0">
                            <a:latin typeface="Cambria Math" panose="02040503050406030204" pitchFamily="18" charset="0"/>
                            <a:cs typeface="Times New Roman" pitchFamily="18" charset="0"/>
                          </a:rPr>
                          <m:t> </m:t>
                        </m:r>
                        <m:r>
                          <m:rPr>
                            <m:sty m:val="p"/>
                          </m:rPr>
                          <a:rPr lang="en-GB" sz="2000" b="0" i="0">
                            <a:latin typeface="Cambria Math" panose="02040503050406030204" pitchFamily="18" charset="0"/>
                            <a:cs typeface="Times New Roman" pitchFamily="18" charset="0"/>
                          </a:rPr>
                          <m:t>cond</m:t>
                        </m:r>
                      </m:sub>
                    </m:sSub>
                    <m:r>
                      <a:rPr lang="en-GB" sz="2000" b="0" i="0">
                        <a:latin typeface="Cambria Math" panose="02040503050406030204" pitchFamily="18" charset="0"/>
                        <a:cs typeface="Times New Roman" pitchFamily="18" charset="0"/>
                      </a:rPr>
                      <m:t>: </m:t>
                    </m:r>
                  </m:oMath>
                </a14:m>
                <a:r>
                  <a:rPr lang="en-GB" sz="2000">
                    <a:solidFill>
                      <a:prstClr val="black"/>
                    </a:solidFill>
                    <a:latin typeface="Open Sans" panose="020B0606030504020204" pitchFamily="34" charset="0"/>
                    <a:ea typeface="Open Sans" panose="020B0606030504020204" pitchFamily="34" charset="0"/>
                    <a:cs typeface="Open Sans" panose="020B0606030504020204" pitchFamily="34" charset="0"/>
                  </a:rPr>
                  <a:t>Specific energy consumption cooking/air </a:t>
                </a:r>
                <a:r>
                  <a:rPr lang="en-GB" sz="2000" err="1">
                    <a:solidFill>
                      <a:prstClr val="black"/>
                    </a:solidFill>
                    <a:latin typeface="Open Sans" panose="020B0606030504020204" pitchFamily="34" charset="0"/>
                    <a:ea typeface="Open Sans" panose="020B0606030504020204" pitchFamily="34" charset="0"/>
                    <a:cs typeface="Open Sans" panose="020B0606030504020204" pitchFamily="34" charset="0"/>
                  </a:rPr>
                  <a:t>cond</a:t>
                </a:r>
                <a:r>
                  <a:rPr lang="en-GB" sz="2000">
                    <a:solidFill>
                      <a:prstClr val="black"/>
                    </a:solidFill>
                    <a:latin typeface="Open Sans" panose="020B0606030504020204" pitchFamily="34" charset="0"/>
                    <a:ea typeface="Open Sans" panose="020B0606030504020204" pitchFamily="34" charset="0"/>
                    <a:cs typeface="Open Sans" panose="020B0606030504020204" pitchFamily="34" charset="0"/>
                  </a:rPr>
                  <a:t> [energy/household]</a:t>
                </a:r>
              </a:p>
              <a:p>
                <a:pPr eaLnBrk="1" hangingPunct="1">
                  <a:lnSpc>
                    <a:spcPct val="100000"/>
                  </a:lnSpc>
                  <a:spcAft>
                    <a:spcPts val="1200"/>
                  </a:spcAft>
                  <a:buNone/>
                </a:pPr>
                <a:endParaRPr lang="en-GB" sz="2000">
                  <a:solidFill>
                    <a:prstClr val="black"/>
                  </a:solidFill>
                  <a:latin typeface="Open Sans" panose="020B0606030504020204" pitchFamily="34" charset="0"/>
                  <a:ea typeface="Open Sans" panose="020B0606030504020204" pitchFamily="34" charset="0"/>
                  <a:cs typeface="Times New Roman" pitchFamily="18" charset="0"/>
                </a:endParaRPr>
              </a:p>
              <a:p>
                <a:pPr eaLnBrk="1" hangingPunct="1">
                  <a:lnSpc>
                    <a:spcPct val="100000"/>
                  </a:lnSpc>
                  <a:spcAft>
                    <a:spcPts val="1200"/>
                  </a:spcAft>
                  <a:buNone/>
                </a:pPr>
                <a:endParaRPr lang="en-GB" altLang="en-US" sz="2000">
                  <a:solidFill>
                    <a:srgbClr val="9DC3E6"/>
                  </a:solidFill>
                  <a:latin typeface="Open Sans" panose="020B0606030504020204" pitchFamily="34" charset="0"/>
                  <a:ea typeface="Open Sans" panose="020B0606030504020204" pitchFamily="34" charset="0"/>
                  <a:cs typeface="Open Sans" panose="020B0606030504020204" pitchFamily="34" charset="0"/>
                </a:endParaRPr>
              </a:p>
              <a:p>
                <a:pPr marL="342900" lvl="1" indent="-342900"/>
                <a:endParaRPr lang="en-GB" sz="2000">
                  <a:latin typeface="Open Sans" panose="020B0606030504020204" pitchFamily="34" charset="0"/>
                  <a:ea typeface="Open Sans" panose="020B0606030504020204" pitchFamily="34" charset="0"/>
                  <a:cs typeface="Open Sans" panose="020B0606030504020204" pitchFamily="34" charset="0"/>
                </a:endParaRPr>
              </a:p>
            </p:txBody>
          </p:sp>
        </mc:Choice>
        <mc:Fallback xmlns="">
          <p:sp>
            <p:nvSpPr>
              <p:cNvPr id="48" name="Google Shape;115;p16">
                <a:extLst>
                  <a:ext uri="{FF2B5EF4-FFF2-40B4-BE49-F238E27FC236}">
                    <a16:creationId xmlns:a16="http://schemas.microsoft.com/office/drawing/2014/main" id="{1C0EB07B-EF55-8A4A-A559-3218267C9FE8}"/>
                  </a:ext>
                </a:extLst>
              </p:cNvPr>
              <p:cNvSpPr txBox="1">
                <a:spLocks noRot="1" noChangeAspect="1" noMove="1" noResize="1" noEditPoints="1" noAdjustHandles="1" noChangeArrowheads="1" noChangeShapeType="1" noTextEdit="1"/>
              </p:cNvSpPr>
              <p:nvPr/>
            </p:nvSpPr>
            <p:spPr>
              <a:xfrm>
                <a:off x="887412" y="1332969"/>
                <a:ext cx="10439494" cy="4427538"/>
              </a:xfrm>
              <a:prstGeom prst="rect">
                <a:avLst/>
              </a:prstGeom>
              <a:blipFill>
                <a:blip r:embed="rId5"/>
                <a:stretch>
                  <a:fillRect l="-350" t="-275"/>
                </a:stretch>
              </a:blipFill>
              <a:ln>
                <a:noFill/>
              </a:ln>
            </p:spPr>
            <p:txBody>
              <a:bodyPr/>
              <a:lstStyle/>
              <a:p>
                <a:r>
                  <a:rPr lang="en-US">
                    <a:noFill/>
                  </a:rPr>
                  <a:t> </a:t>
                </a:r>
              </a:p>
            </p:txBody>
          </p:sp>
        </mc:Fallback>
      </mc:AlternateContent>
      <p:sp>
        <p:nvSpPr>
          <p:cNvPr id="29" name="Slide Number Placeholder 5">
            <a:extLst>
              <a:ext uri="{FF2B5EF4-FFF2-40B4-BE49-F238E27FC236}">
                <a16:creationId xmlns:a16="http://schemas.microsoft.com/office/drawing/2014/main" id="{D6871B33-F17E-1347-8124-DDF2CF4E68C6}"/>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72104533-DE24-4CFF-B870-25379AFBB450}"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15</a:t>
            </a:fld>
            <a:endParaRPr lang="en-US" altLang="en-US" sz="1400" b="1">
              <a:solidFill>
                <a:schemeClr val="bg1"/>
              </a:solidFill>
              <a:latin typeface="Open Sans ExtraBold"/>
              <a:ea typeface="Open Sans ExtraBold"/>
              <a:cs typeface="Open Sans ExtraBold"/>
            </a:endParaRPr>
          </a:p>
        </p:txBody>
      </p:sp>
      <p:sp>
        <p:nvSpPr>
          <p:cNvPr id="7" name="Google Shape;113;p16">
            <a:extLst>
              <a:ext uri="{FF2B5EF4-FFF2-40B4-BE49-F238E27FC236}">
                <a16:creationId xmlns:a16="http://schemas.microsoft.com/office/drawing/2014/main" id="{B3A7AEA0-BFA4-AE43-B20E-4560BF00B432}"/>
              </a:ext>
            </a:extLst>
          </p:cNvPr>
          <p:cNvSpPr>
            <a:spLocks noGrp="1" noChangeArrowheads="1"/>
          </p:cNvSpPr>
          <p:nvPr>
            <p:ph type="title"/>
          </p:nvPr>
        </p:nvSpPr>
        <p:spPr>
          <a:xfrm>
            <a:off x="856129" y="-1556"/>
            <a:ext cx="9570261" cy="1343491"/>
          </a:xfrm>
        </p:spPr>
        <p:txBody>
          <a:bodyPr lIns="121900" tIns="121900" rIns="121900" bIns="121900"/>
          <a:lstStyle/>
          <a:p>
            <a:pPr eaLnBrk="1" hangingPunct="1"/>
            <a:r>
              <a:rPr lang="en-GB" altLang="en-US" dirty="0">
                <a:latin typeface="Open Sans"/>
              </a:rPr>
              <a:t>Lecture 7.3 Household sector</a:t>
            </a:r>
            <a:endParaRPr lang="en-US" dirty="0"/>
          </a:p>
        </p:txBody>
      </p:sp>
      <p:sp>
        <p:nvSpPr>
          <p:cNvPr id="5" name="Oval 4">
            <a:extLst>
              <a:ext uri="{FF2B5EF4-FFF2-40B4-BE49-F238E27FC236}">
                <a16:creationId xmlns:a16="http://schemas.microsoft.com/office/drawing/2014/main" id="{6B809D53-85BD-1B4E-AE53-7BC1CECF8A93}"/>
              </a:ext>
            </a:extLst>
          </p:cNvPr>
          <p:cNvSpPr/>
          <p:nvPr/>
        </p:nvSpPr>
        <p:spPr>
          <a:xfrm>
            <a:off x="8896612" y="43554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7_Slide15.mp3" descr="Track7_Lecture7_Slide15.mp3">
            <a:hlinkClick r:id="" action="ppaction://media"/>
            <a:extLst>
              <a:ext uri="{FF2B5EF4-FFF2-40B4-BE49-F238E27FC236}">
                <a16:creationId xmlns:a16="http://schemas.microsoft.com/office/drawing/2014/main" id="{C8588921-08A6-E340-B7AA-ED0B1EC7D63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67977" y="506912"/>
            <a:ext cx="812800" cy="812800"/>
          </a:xfrm>
          <a:prstGeom prst="rect">
            <a:avLst/>
          </a:prstGeom>
        </p:spPr>
      </p:pic>
    </p:spTree>
    <p:extLst>
      <p:ext uri="{BB962C8B-B14F-4D97-AF65-F5344CB8AC3E}">
        <p14:creationId xmlns:p14="http://schemas.microsoft.com/office/powerpoint/2010/main" val="261987237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54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8" name="Google Shape;115;p16">
                <a:extLst>
                  <a:ext uri="{FF2B5EF4-FFF2-40B4-BE49-F238E27FC236}">
                    <a16:creationId xmlns:a16="http://schemas.microsoft.com/office/drawing/2014/main" id="{1C0EB07B-EF55-8A4A-A559-3218267C9FE8}"/>
                  </a:ext>
                </a:extLst>
              </p:cNvPr>
              <p:cNvSpPr txBox="1"/>
              <p:nvPr/>
            </p:nvSpPr>
            <p:spPr>
              <a:xfrm>
                <a:off x="887412" y="1332969"/>
                <a:ext cx="10439494" cy="4427538"/>
              </a:xfrm>
              <a:prstGeom prst="rect">
                <a:avLst/>
              </a:prstGeom>
              <a:noFill/>
              <a:ln>
                <a:noFill/>
              </a:ln>
            </p:spPr>
            <p:txBody>
              <a:bodyPr lIns="121900" tIns="60933" rIns="121900" bIns="60933" anchor="t"/>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Aft>
                    <a:spcPts val="1200"/>
                  </a:spcAft>
                  <a:buNone/>
                </a:pPr>
                <a:r>
                  <a:rPr lang="en-GB" altLang="en-US" sz="2000" b="1" dirty="0">
                    <a:solidFill>
                      <a:srgbClr val="9DC3E6"/>
                    </a:solidFill>
                    <a:latin typeface="Open Sans" panose="020B0606030504020204" pitchFamily="34" charset="0"/>
                    <a:ea typeface="Open Sans" panose="020B0606030504020204" pitchFamily="34" charset="0"/>
                    <a:cs typeface="Open Sans" panose="020B0606030504020204" pitchFamily="34" charset="0"/>
                  </a:rPr>
                  <a:t>Space heating</a:t>
                </a:r>
                <a:endParaRPr lang="en-GB" altLang="en-US" sz="2000" b="1" dirty="0">
                  <a:latin typeface="Open Sans" panose="020B0606030504020204" pitchFamily="34" charset="0"/>
                  <a:ea typeface="Open Sans" panose="020B0606030504020204" pitchFamily="34" charset="0"/>
                  <a:cs typeface="Open Sans" panose="020B0606030504020204" pitchFamily="34" charset="0"/>
                </a:endParaRPr>
              </a:p>
              <a:p>
                <a:pPr algn="ctr" eaLnBrk="1" hangingPunct="1">
                  <a:lnSpc>
                    <a:spcPct val="100000"/>
                  </a:lnSpc>
                  <a:spcAft>
                    <a:spcPts val="1200"/>
                  </a:spcAft>
                  <a:buNone/>
                </a:pPr>
                <a14:m>
                  <m:oMath xmlns:m="http://schemas.openxmlformats.org/officeDocument/2006/math">
                    <m:r>
                      <a:rPr lang="en-GB" altLang="en-US" sz="2000">
                        <a:latin typeface="Cambria Math" panose="02040503050406030204" pitchFamily="18" charset="0"/>
                        <a:cs typeface="Calibri" panose="020F0502020204030204" pitchFamily="34" charset="0"/>
                      </a:rPr>
                      <m:t>𝑈𝐸</m:t>
                    </m:r>
                    <m:sSub>
                      <m:sSubPr>
                        <m:ctrlPr>
                          <a:rPr lang="en-GB" altLang="en-US" sz="2000" i="1">
                            <a:latin typeface="Cambria Math" panose="02040503050406030204" pitchFamily="18" charset="0"/>
                            <a:cs typeface="Calibri" panose="020F0502020204030204" pitchFamily="34" charset="0"/>
                          </a:rPr>
                        </m:ctrlPr>
                      </m:sSubPr>
                      <m:e>
                        <m:r>
                          <a:rPr lang="en-GB" altLang="en-US" sz="2000">
                            <a:latin typeface="Cambria Math" panose="02040503050406030204" pitchFamily="18" charset="0"/>
                            <a:cs typeface="Calibri" panose="020F0502020204030204" pitchFamily="34" charset="0"/>
                          </a:rPr>
                          <m:t>𝐷</m:t>
                        </m:r>
                      </m:e>
                      <m:sub>
                        <m:r>
                          <a:rPr lang="en-GB" altLang="en-US" sz="2000" smtClean="0">
                            <a:latin typeface="Cambria Math" panose="02040503050406030204" pitchFamily="18" charset="0"/>
                            <a:cs typeface="Calibri" panose="020F0502020204030204" pitchFamily="34" charset="0"/>
                          </a:rPr>
                          <m:t>h𝑒𝑎𝑡𝑖𝑛𝑔</m:t>
                        </m:r>
                      </m:sub>
                    </m:sSub>
                    <m:r>
                      <a:rPr lang="en-GB" sz="2000">
                        <a:latin typeface="Cambria Math" panose="02040503050406030204" pitchFamily="18" charset="0"/>
                        <a:cs typeface="Times New Roman" pitchFamily="18" charset="0"/>
                      </a:rPr>
                      <m:t>=</m:t>
                    </m:r>
                    <m:nary>
                      <m:naryPr>
                        <m:chr m:val="∑"/>
                        <m:supHide m:val="on"/>
                        <m:ctrlPr>
                          <a:rPr lang="en-GB" sz="2000" i="1">
                            <a:latin typeface="Cambria Math" panose="02040503050406030204" pitchFamily="18" charset="0"/>
                            <a:cs typeface="Times New Roman" pitchFamily="18" charset="0"/>
                          </a:rPr>
                        </m:ctrlPr>
                      </m:naryPr>
                      <m:sub>
                        <m:r>
                          <m:rPr>
                            <m:brk m:alnAt="7"/>
                          </m:rPr>
                          <a:rPr lang="en-GB" sz="2000">
                            <a:latin typeface="Cambria Math" panose="02040503050406030204" pitchFamily="18" charset="0"/>
                            <a:cs typeface="Times New Roman" pitchFamily="18" charset="0"/>
                          </a:rPr>
                          <m:t>𝑑</m:t>
                        </m:r>
                        <m:r>
                          <a:rPr lang="en-GB" sz="2000">
                            <a:latin typeface="Cambria Math" panose="02040503050406030204" pitchFamily="18" charset="0"/>
                            <a:cs typeface="Times New Roman" pitchFamily="18" charset="0"/>
                          </a:rPr>
                          <m:t> ∈ </m:t>
                        </m:r>
                        <m:r>
                          <a:rPr lang="en-GB" sz="2000">
                            <a:latin typeface="Cambria Math" panose="02040503050406030204" pitchFamily="18" charset="0"/>
                            <a:cs typeface="Times New Roman" pitchFamily="18" charset="0"/>
                          </a:rPr>
                          <m:t>𝑑𝑤𝑒𝑙𝑙𝑖𝑛𝑔𝑠</m:t>
                        </m:r>
                      </m:sub>
                      <m:sup/>
                      <m:e>
                        <m:sSub>
                          <m:sSubPr>
                            <m:ctrlPr>
                              <a:rPr lang="en-GB" sz="2000" i="1">
                                <a:latin typeface="Cambria Math" panose="02040503050406030204" pitchFamily="18" charset="0"/>
                                <a:cs typeface="Times New Roman" pitchFamily="18" charset="0"/>
                              </a:rPr>
                            </m:ctrlPr>
                          </m:sSubPr>
                          <m:e>
                            <m:r>
                              <a:rPr lang="en-GB" sz="2000">
                                <a:latin typeface="Cambria Math" panose="02040503050406030204" pitchFamily="18" charset="0"/>
                                <a:cs typeface="Times New Roman" pitchFamily="18" charset="0"/>
                              </a:rPr>
                              <m:t>𝑛</m:t>
                            </m:r>
                          </m:e>
                          <m:sub>
                            <m:r>
                              <a:rPr lang="en-GB" sz="2000" smtClean="0">
                                <a:latin typeface="Cambria Math" panose="02040503050406030204" pitchFamily="18" charset="0"/>
                                <a:cs typeface="Times New Roman" pitchFamily="18" charset="0"/>
                              </a:rPr>
                              <m:t>𝑑</m:t>
                            </m:r>
                          </m:sub>
                        </m:sSub>
                        <m:sSub>
                          <m:sSubPr>
                            <m:ctrlPr>
                              <a:rPr lang="en-GB" sz="2000" i="1" smtClean="0">
                                <a:latin typeface="Cambria Math" panose="02040503050406030204" pitchFamily="18" charset="0"/>
                                <a:cs typeface="Times New Roman" pitchFamily="18" charset="0"/>
                              </a:rPr>
                            </m:ctrlPr>
                          </m:sSubPr>
                          <m:e>
                            <m:r>
                              <a:rPr lang="en-GB" sz="2000" smtClean="0">
                                <a:latin typeface="Cambria Math" panose="02040503050406030204" pitchFamily="18" charset="0"/>
                                <a:cs typeface="Times New Roman" pitchFamily="18" charset="0"/>
                              </a:rPr>
                              <m:t>h</m:t>
                            </m:r>
                          </m:e>
                          <m:sub>
                            <m:r>
                              <a:rPr lang="en-GB" sz="2000" smtClean="0">
                                <a:latin typeface="Cambria Math" panose="02040503050406030204" pitchFamily="18" charset="0"/>
                                <a:cs typeface="Times New Roman" pitchFamily="18" charset="0"/>
                              </a:rPr>
                              <m:t>𝑑</m:t>
                            </m:r>
                          </m:sub>
                        </m:sSub>
                        <m:sSub>
                          <m:sSubPr>
                            <m:ctrlPr>
                              <a:rPr lang="en-GB" sz="2000" i="1" smtClean="0">
                                <a:latin typeface="Cambria Math" panose="02040503050406030204" pitchFamily="18" charset="0"/>
                                <a:cs typeface="Times New Roman" pitchFamily="18" charset="0"/>
                              </a:rPr>
                            </m:ctrlPr>
                          </m:sSubPr>
                          <m:e>
                            <m:r>
                              <a:rPr lang="en-GB" sz="2000" smtClean="0">
                                <a:latin typeface="Cambria Math" panose="02040503050406030204" pitchFamily="18" charset="0"/>
                                <a:cs typeface="Times New Roman" pitchFamily="18" charset="0"/>
                              </a:rPr>
                              <m:t>𝑆</m:t>
                            </m:r>
                          </m:e>
                          <m:sub>
                            <m:r>
                              <a:rPr lang="en-GB" sz="2000" smtClean="0">
                                <a:latin typeface="Cambria Math" panose="02040503050406030204" pitchFamily="18" charset="0"/>
                                <a:cs typeface="Times New Roman" pitchFamily="18" charset="0"/>
                              </a:rPr>
                              <m:t>𝑑</m:t>
                            </m:r>
                          </m:sub>
                        </m:sSub>
                        <m:sSub>
                          <m:sSubPr>
                            <m:ctrlPr>
                              <a:rPr lang="en-GB" sz="2000" i="1">
                                <a:latin typeface="Cambria Math" panose="02040503050406030204" pitchFamily="18" charset="0"/>
                                <a:cs typeface="Times New Roman" pitchFamily="18" charset="0"/>
                              </a:rPr>
                            </m:ctrlPr>
                          </m:sSubPr>
                          <m:e>
                            <m:r>
                              <a:rPr lang="en-GB" sz="2000" b="0" i="1" smtClean="0">
                                <a:latin typeface="Cambria Math" panose="02040503050406030204" pitchFamily="18" charset="0"/>
                                <a:cs typeface="Times New Roman" pitchFamily="18" charset="0"/>
                              </a:rPr>
                              <m:t>𝐴</m:t>
                            </m:r>
                          </m:e>
                          <m:sub>
                            <m:r>
                              <a:rPr lang="en-GB" sz="2000">
                                <a:latin typeface="Cambria Math" panose="02040503050406030204" pitchFamily="18" charset="0"/>
                                <a:cs typeface="Times New Roman" pitchFamily="18" charset="0"/>
                              </a:rPr>
                              <m:t>𝑑</m:t>
                            </m:r>
                          </m:sub>
                        </m:sSub>
                        <m:sSub>
                          <m:sSubPr>
                            <m:ctrlPr>
                              <a:rPr lang="en-GB" sz="2000" i="1" smtClean="0">
                                <a:latin typeface="Cambria Math" panose="02040503050406030204" pitchFamily="18" charset="0"/>
                                <a:cs typeface="Times New Roman" pitchFamily="18" charset="0"/>
                              </a:rPr>
                            </m:ctrlPr>
                          </m:sSubPr>
                          <m:e>
                            <m:r>
                              <a:rPr lang="en-GB" sz="2000" smtClean="0">
                                <a:latin typeface="Cambria Math" panose="02040503050406030204" pitchFamily="18" charset="0"/>
                                <a:cs typeface="Times New Roman" pitchFamily="18" charset="0"/>
                              </a:rPr>
                              <m:t>𝐾</m:t>
                            </m:r>
                          </m:e>
                          <m:sub>
                            <m:r>
                              <a:rPr lang="en-GB" sz="2000" smtClean="0">
                                <a:latin typeface="Cambria Math" panose="02040503050406030204" pitchFamily="18" charset="0"/>
                                <a:cs typeface="Times New Roman" pitchFamily="18" charset="0"/>
                              </a:rPr>
                              <m:t>𝑑</m:t>
                            </m:r>
                          </m:sub>
                        </m:sSub>
                        <m:r>
                          <a:rPr lang="en-GB" sz="2000" smtClean="0">
                            <a:latin typeface="Cambria Math" panose="02040503050406030204" pitchFamily="18" charset="0"/>
                            <a:cs typeface="Times New Roman" pitchFamily="18" charset="0"/>
                          </a:rPr>
                          <m:t>𝐷</m:t>
                        </m:r>
                      </m:e>
                    </m:nary>
                  </m:oMath>
                </a14:m>
                <a:r>
                  <a:rPr lang="en-GB" sz="2000" dirty="0">
                    <a:latin typeface="Open Sans" panose="020B0606030504020204" pitchFamily="34" charset="0"/>
                    <a:ea typeface="Open Sans" panose="020B0606030504020204" pitchFamily="34" charset="0"/>
                    <a:cs typeface="Times New Roman" pitchFamily="18" charset="0"/>
                  </a:rPr>
                  <a:t> </a:t>
                </a:r>
              </a:p>
              <a:p>
                <a:pPr eaLnBrk="1" hangingPunct="1">
                  <a:lnSpc>
                    <a:spcPct val="100000"/>
                  </a:lnSpc>
                  <a:spcBef>
                    <a:spcPts val="0"/>
                  </a:spcBef>
                  <a:spcAft>
                    <a:spcPts val="0"/>
                  </a:spcAft>
                  <a:buNone/>
                </a:pPr>
                <a14:m>
                  <m:oMath xmlns:m="http://schemas.openxmlformats.org/officeDocument/2006/math">
                    <m:r>
                      <a:rPr lang="en-GB" sz="2000">
                        <a:latin typeface="Cambria Math" panose="02040503050406030204" pitchFamily="18" charset="0"/>
                        <a:cs typeface="Times New Roman" pitchFamily="18" charset="0"/>
                      </a:rPr>
                      <m:t>𝑛</m:t>
                    </m:r>
                  </m:oMath>
                </a14:m>
                <a:r>
                  <a:rPr lang="en-GB" sz="2000" dirty="0">
                    <a:solidFill>
                      <a:prstClr val="black"/>
                    </a:solidFill>
                    <a:latin typeface="Open Sans" panose="020B0606030504020204" pitchFamily="34" charset="0"/>
                    <a:ea typeface="Open Sans" panose="020B0606030504020204" pitchFamily="34" charset="0"/>
                    <a:cs typeface="Times New Roman" pitchFamily="18" charset="0"/>
                  </a:rPr>
                  <a:t>: number of households [household]</a:t>
                </a:r>
              </a:p>
              <a:p>
                <a:pPr eaLnBrk="1" hangingPunct="1">
                  <a:lnSpc>
                    <a:spcPct val="100000"/>
                  </a:lnSpc>
                  <a:spcBef>
                    <a:spcPts val="0"/>
                  </a:spcBef>
                  <a:spcAft>
                    <a:spcPts val="0"/>
                  </a:spcAft>
                  <a:buNone/>
                </a:pPr>
                <a14:m>
                  <m:oMath xmlns:m="http://schemas.openxmlformats.org/officeDocument/2006/math">
                    <m:sSub>
                      <m:sSubPr>
                        <m:ctrlPr>
                          <a:rPr lang="en-GB" sz="2000" i="1">
                            <a:latin typeface="Cambria Math" panose="02040503050406030204" pitchFamily="18" charset="0"/>
                            <a:cs typeface="Times New Roman" pitchFamily="18" charset="0"/>
                          </a:rPr>
                        </m:ctrlPr>
                      </m:sSubPr>
                      <m:e>
                        <m:r>
                          <a:rPr lang="en-GB" sz="2000">
                            <a:latin typeface="Cambria Math" panose="02040503050406030204" pitchFamily="18" charset="0"/>
                            <a:cs typeface="Times New Roman" pitchFamily="18" charset="0"/>
                          </a:rPr>
                          <m:t>h</m:t>
                        </m:r>
                      </m:e>
                      <m:sub>
                        <m:r>
                          <a:rPr lang="en-GB" sz="2000">
                            <a:latin typeface="Cambria Math" panose="02040503050406030204" pitchFamily="18" charset="0"/>
                            <a:cs typeface="Times New Roman" pitchFamily="18" charset="0"/>
                          </a:rPr>
                          <m:t>𝑑</m:t>
                        </m:r>
                      </m:sub>
                    </m:sSub>
                    <m:r>
                      <a:rPr lang="en-GB" sz="2000" smtClean="0">
                        <a:latin typeface="Cambria Math" panose="02040503050406030204" pitchFamily="18" charset="0"/>
                        <a:cs typeface="Times New Roman" pitchFamily="18" charset="0"/>
                      </a:rPr>
                      <m:t>:</m:t>
                    </m:r>
                  </m:oMath>
                </a14:m>
                <a:r>
                  <a:rPr lang="en-GB" sz="2000" dirty="0">
                    <a:solidFill>
                      <a:prstClr val="black"/>
                    </a:solidFill>
                    <a:latin typeface="Open Sans" panose="020B0606030504020204" pitchFamily="34" charset="0"/>
                    <a:ea typeface="Open Sans" panose="020B0606030504020204" pitchFamily="34" charset="0"/>
                    <a:cs typeface="Times New Roman" pitchFamily="18" charset="0"/>
                  </a:rPr>
                  <a:t> Fraction of households with heating</a:t>
                </a:r>
              </a:p>
              <a:p>
                <a:pPr eaLnBrk="1" hangingPunct="1">
                  <a:lnSpc>
                    <a:spcPct val="100000"/>
                  </a:lnSpc>
                  <a:spcBef>
                    <a:spcPts val="0"/>
                  </a:spcBef>
                  <a:spcAft>
                    <a:spcPts val="0"/>
                  </a:spcAft>
                  <a:buNone/>
                </a:pPr>
                <a14:m>
                  <m:oMath xmlns:m="http://schemas.openxmlformats.org/officeDocument/2006/math">
                    <m:sSub>
                      <m:sSubPr>
                        <m:ctrlPr>
                          <a:rPr lang="en-GB" sz="2000" i="1">
                            <a:latin typeface="Cambria Math" panose="02040503050406030204" pitchFamily="18" charset="0"/>
                            <a:cs typeface="Times New Roman" pitchFamily="18" charset="0"/>
                          </a:rPr>
                        </m:ctrlPr>
                      </m:sSubPr>
                      <m:e>
                        <m:r>
                          <a:rPr lang="en-GB" sz="2000">
                            <a:latin typeface="Cambria Math" panose="02040503050406030204" pitchFamily="18" charset="0"/>
                            <a:cs typeface="Times New Roman" pitchFamily="18" charset="0"/>
                          </a:rPr>
                          <m:t>𝑆</m:t>
                        </m:r>
                      </m:e>
                      <m:sub>
                        <m:r>
                          <a:rPr lang="en-GB" sz="2000">
                            <a:latin typeface="Cambria Math" panose="02040503050406030204" pitchFamily="18" charset="0"/>
                            <a:cs typeface="Times New Roman" pitchFamily="18" charset="0"/>
                          </a:rPr>
                          <m:t>𝑑</m:t>
                        </m:r>
                      </m:sub>
                    </m:sSub>
                    <m:r>
                      <a:rPr lang="en-GB" sz="2000">
                        <a:latin typeface="Cambria Math" panose="02040503050406030204" pitchFamily="18" charset="0"/>
                        <a:cs typeface="Times New Roman" pitchFamily="18" charset="0"/>
                      </a:rPr>
                      <m:t>: </m:t>
                    </m:r>
                  </m:oMath>
                </a14:m>
                <a:r>
                  <a:rPr lang="en-GB" sz="2000" dirty="0">
                    <a:solidFill>
                      <a:prstClr val="black"/>
                    </a:solidFill>
                    <a:latin typeface="Open Sans" panose="020B0606030504020204" pitchFamily="34" charset="0"/>
                    <a:ea typeface="Open Sans" panose="020B0606030504020204" pitchFamily="34" charset="0"/>
                    <a:cs typeface="Times New Roman" pitchFamily="18" charset="0"/>
                  </a:rPr>
                  <a:t>Average size of dwellings [m</a:t>
                </a:r>
                <a:r>
                  <a:rPr lang="en-GB" sz="2000" baseline="30000" dirty="0">
                    <a:solidFill>
                      <a:prstClr val="black"/>
                    </a:solidFill>
                    <a:latin typeface="Open Sans" panose="020B0606030504020204" pitchFamily="34" charset="0"/>
                    <a:ea typeface="Open Sans" panose="020B0606030504020204" pitchFamily="34" charset="0"/>
                    <a:cs typeface="Times New Roman" pitchFamily="18" charset="0"/>
                  </a:rPr>
                  <a:t>2</a:t>
                </a:r>
                <a:r>
                  <a:rPr lang="en-GB" sz="2000" dirty="0">
                    <a:solidFill>
                      <a:prstClr val="black"/>
                    </a:solidFill>
                    <a:latin typeface="Open Sans" panose="020B0606030504020204" pitchFamily="34" charset="0"/>
                    <a:ea typeface="Open Sans" panose="020B0606030504020204" pitchFamily="34" charset="0"/>
                    <a:cs typeface="Times New Roman" pitchFamily="18" charset="0"/>
                  </a:rPr>
                  <a:t>]</a:t>
                </a:r>
              </a:p>
              <a:p>
                <a:pPr eaLnBrk="1" hangingPunct="1">
                  <a:lnSpc>
                    <a:spcPct val="100000"/>
                  </a:lnSpc>
                  <a:spcBef>
                    <a:spcPts val="0"/>
                  </a:spcBef>
                  <a:spcAft>
                    <a:spcPts val="0"/>
                  </a:spcAft>
                  <a:buNone/>
                </a:pPr>
                <a14:m>
                  <m:oMath xmlns:m="http://schemas.openxmlformats.org/officeDocument/2006/math">
                    <m:sSub>
                      <m:sSubPr>
                        <m:ctrlPr>
                          <a:rPr lang="en-GB" sz="2000" i="1">
                            <a:latin typeface="Cambria Math" panose="02040503050406030204" pitchFamily="18" charset="0"/>
                            <a:cs typeface="Times New Roman" pitchFamily="18" charset="0"/>
                          </a:rPr>
                        </m:ctrlPr>
                      </m:sSubPr>
                      <m:e>
                        <m:r>
                          <a:rPr lang="en-GB" sz="2000">
                            <a:latin typeface="Cambria Math" panose="02040503050406030204" pitchFamily="18" charset="0"/>
                            <a:cs typeface="Times New Roman" pitchFamily="18" charset="0"/>
                          </a:rPr>
                          <m:t>𝐴</m:t>
                        </m:r>
                      </m:e>
                      <m:sub>
                        <m:r>
                          <a:rPr lang="en-GB" sz="2000">
                            <a:latin typeface="Cambria Math" panose="02040503050406030204" pitchFamily="18" charset="0"/>
                            <a:cs typeface="Times New Roman" pitchFamily="18" charset="0"/>
                          </a:rPr>
                          <m:t>𝑑</m:t>
                        </m:r>
                      </m:sub>
                    </m:sSub>
                    <m:r>
                      <a:rPr lang="en-GB" sz="2000" smtClean="0">
                        <a:latin typeface="Cambria Math" panose="02040503050406030204" pitchFamily="18" charset="0"/>
                        <a:cs typeface="Times New Roman" pitchFamily="18" charset="0"/>
                      </a:rPr>
                      <m:t>: </m:t>
                    </m:r>
                  </m:oMath>
                </a14:m>
                <a:r>
                  <a:rPr lang="en-GB" sz="2000" dirty="0">
                    <a:solidFill>
                      <a:prstClr val="black"/>
                    </a:solidFill>
                    <a:latin typeface="Open Sans" panose="020B0606030504020204" pitchFamily="34" charset="0"/>
                    <a:ea typeface="Open Sans" panose="020B0606030504020204" pitchFamily="34" charset="0"/>
                    <a:cs typeface="Times New Roman" pitchFamily="18" charset="0"/>
                  </a:rPr>
                  <a:t>Fraction of floor area heated [-]</a:t>
                </a:r>
              </a:p>
              <a:p>
                <a:pPr eaLnBrk="1" hangingPunct="1">
                  <a:lnSpc>
                    <a:spcPct val="100000"/>
                  </a:lnSpc>
                  <a:spcBef>
                    <a:spcPts val="0"/>
                  </a:spcBef>
                  <a:spcAft>
                    <a:spcPts val="0"/>
                  </a:spcAft>
                  <a:buNone/>
                </a:pPr>
                <a14:m>
                  <m:oMath xmlns:m="http://schemas.openxmlformats.org/officeDocument/2006/math">
                    <m:sSub>
                      <m:sSubPr>
                        <m:ctrlPr>
                          <a:rPr lang="en-GB" sz="2000" i="1">
                            <a:latin typeface="Cambria Math" panose="02040503050406030204" pitchFamily="18" charset="0"/>
                            <a:cs typeface="Times New Roman" pitchFamily="18" charset="0"/>
                          </a:rPr>
                        </m:ctrlPr>
                      </m:sSubPr>
                      <m:e>
                        <m:r>
                          <a:rPr lang="en-GB" sz="2000">
                            <a:latin typeface="Cambria Math" panose="02040503050406030204" pitchFamily="18" charset="0"/>
                            <a:cs typeface="Times New Roman" pitchFamily="18" charset="0"/>
                          </a:rPr>
                          <m:t>𝐾</m:t>
                        </m:r>
                      </m:e>
                      <m:sub>
                        <m:r>
                          <a:rPr lang="en-GB" sz="2000">
                            <a:latin typeface="Cambria Math" panose="02040503050406030204" pitchFamily="18" charset="0"/>
                            <a:cs typeface="Times New Roman" pitchFamily="18" charset="0"/>
                          </a:rPr>
                          <m:t>𝑑</m:t>
                        </m:r>
                      </m:sub>
                    </m:sSub>
                    <m:r>
                      <a:rPr lang="en-GB" sz="2000" smtClean="0">
                        <a:latin typeface="Cambria Math" panose="02040503050406030204" pitchFamily="18" charset="0"/>
                        <a:cs typeface="Times New Roman" pitchFamily="18" charset="0"/>
                      </a:rPr>
                      <m:t>:</m:t>
                    </m:r>
                    <m:r>
                      <a:rPr lang="en-GB" sz="2000">
                        <a:latin typeface="Cambria Math" panose="02040503050406030204" pitchFamily="18" charset="0"/>
                        <a:cs typeface="Times New Roman" pitchFamily="18" charset="0"/>
                      </a:rPr>
                      <m:t> </m:t>
                    </m:r>
                  </m:oMath>
                </a14:m>
                <a:r>
                  <a:rPr lang="en-GB" sz="2000" dirty="0">
                    <a:solidFill>
                      <a:prstClr val="black"/>
                    </a:solidFill>
                    <a:latin typeface="Open Sans" panose="020B0606030504020204" pitchFamily="34" charset="0"/>
                    <a:ea typeface="Open Sans" panose="020B0606030504020204" pitchFamily="34" charset="0"/>
                    <a:cs typeface="Times New Roman" pitchFamily="18" charset="0"/>
                  </a:rPr>
                  <a:t>Heat loss rate [</a:t>
                </a:r>
                <a:r>
                  <a:rPr lang="en-GB" sz="2000" dirty="0" err="1">
                    <a:solidFill>
                      <a:prstClr val="black"/>
                    </a:solidFill>
                    <a:latin typeface="Open Sans" panose="020B0606030504020204" pitchFamily="34" charset="0"/>
                    <a:ea typeface="Open Sans" panose="020B0606030504020204" pitchFamily="34" charset="0"/>
                    <a:cs typeface="Times New Roman" pitchFamily="18" charset="0"/>
                  </a:rPr>
                  <a:t>Wh</a:t>
                </a:r>
                <a:r>
                  <a:rPr lang="en-GB" sz="2000" dirty="0">
                    <a:solidFill>
                      <a:prstClr val="black"/>
                    </a:solidFill>
                    <a:latin typeface="Open Sans" panose="020B0606030504020204" pitchFamily="34" charset="0"/>
                    <a:ea typeface="Open Sans" panose="020B0606030504020204" pitchFamily="34" charset="0"/>
                    <a:cs typeface="Times New Roman" pitchFamily="18" charset="0"/>
                  </a:rPr>
                  <a:t>/</a:t>
                </a:r>
                <a:r>
                  <a:rPr lang="en-GB" sz="2000" dirty="0" err="1">
                    <a:solidFill>
                      <a:prstClr val="black"/>
                    </a:solidFill>
                    <a:latin typeface="Open Sans" panose="020B0606030504020204" pitchFamily="34" charset="0"/>
                    <a:ea typeface="Open Sans" panose="020B0606030504020204" pitchFamily="34" charset="0"/>
                    <a:cs typeface="Times New Roman" pitchFamily="18" charset="0"/>
                  </a:rPr>
                  <a:t>Δt</a:t>
                </a:r>
                <a:r>
                  <a:rPr lang="en-GB" sz="2000" dirty="0">
                    <a:solidFill>
                      <a:prstClr val="black"/>
                    </a:solidFill>
                    <a:latin typeface="Open Sans" panose="020B0606030504020204" pitchFamily="34" charset="0"/>
                    <a:ea typeface="Open Sans" panose="020B0606030504020204" pitchFamily="34" charset="0"/>
                    <a:cs typeface="Times New Roman" pitchFamily="18" charset="0"/>
                  </a:rPr>
                  <a:t>.℃. m</a:t>
                </a:r>
                <a:r>
                  <a:rPr lang="en-GB" sz="2000" baseline="30000" dirty="0">
                    <a:solidFill>
                      <a:prstClr val="black"/>
                    </a:solidFill>
                    <a:latin typeface="Open Sans" panose="020B0606030504020204" pitchFamily="34" charset="0"/>
                    <a:ea typeface="Open Sans" panose="020B0606030504020204" pitchFamily="34" charset="0"/>
                    <a:cs typeface="Times New Roman" pitchFamily="18" charset="0"/>
                  </a:rPr>
                  <a:t>2</a:t>
                </a:r>
                <a:r>
                  <a:rPr lang="en-GB" sz="2000" dirty="0">
                    <a:solidFill>
                      <a:prstClr val="black"/>
                    </a:solidFill>
                    <a:latin typeface="Open Sans" panose="020B0606030504020204" pitchFamily="34" charset="0"/>
                    <a:ea typeface="Open Sans" panose="020B0606030504020204" pitchFamily="34" charset="0"/>
                    <a:cs typeface="Times New Roman" pitchFamily="18" charset="0"/>
                  </a:rPr>
                  <a:t>]</a:t>
                </a:r>
              </a:p>
              <a:p>
                <a:pPr eaLnBrk="1" hangingPunct="1">
                  <a:lnSpc>
                    <a:spcPct val="100000"/>
                  </a:lnSpc>
                  <a:spcBef>
                    <a:spcPts val="0"/>
                  </a:spcBef>
                  <a:spcAft>
                    <a:spcPts val="0"/>
                  </a:spcAft>
                  <a:buNone/>
                </a:pPr>
                <a14:m>
                  <m:oMath xmlns:m="http://schemas.openxmlformats.org/officeDocument/2006/math">
                    <m:r>
                      <a:rPr lang="en-GB" sz="2000">
                        <a:latin typeface="Cambria Math" panose="02040503050406030204" pitchFamily="18" charset="0"/>
                        <a:cs typeface="Times New Roman" pitchFamily="18" charset="0"/>
                      </a:rPr>
                      <m:t>𝐷</m:t>
                    </m:r>
                    <m:r>
                      <a:rPr lang="en-GB" sz="2000" smtClean="0">
                        <a:latin typeface="Cambria Math" panose="02040503050406030204" pitchFamily="18" charset="0"/>
                        <a:cs typeface="Times New Roman" pitchFamily="18" charset="0"/>
                      </a:rPr>
                      <m:t>:</m:t>
                    </m:r>
                    <m:r>
                      <a:rPr lang="en-GB" sz="2000">
                        <a:latin typeface="Cambria Math" panose="02040503050406030204" pitchFamily="18" charset="0"/>
                        <a:cs typeface="Times New Roman" pitchFamily="18" charset="0"/>
                      </a:rPr>
                      <m:t> </m:t>
                    </m:r>
                  </m:oMath>
                </a14:m>
                <a:r>
                  <a:rPr lang="en-GB" sz="2000" dirty="0">
                    <a:solidFill>
                      <a:prstClr val="black"/>
                    </a:solidFill>
                    <a:latin typeface="Open Sans" panose="020B0606030504020204" pitchFamily="34" charset="0"/>
                    <a:ea typeface="Open Sans" panose="020B0606030504020204" pitchFamily="34" charset="0"/>
                    <a:cs typeface="Times New Roman" pitchFamily="18" charset="0"/>
                  </a:rPr>
                  <a:t>Degree-day coefficient [-]</a:t>
                </a:r>
              </a:p>
              <a:p>
                <a:pPr eaLnBrk="1" hangingPunct="1">
                  <a:lnSpc>
                    <a:spcPct val="100000"/>
                  </a:lnSpc>
                  <a:spcBef>
                    <a:spcPts val="0"/>
                  </a:spcBef>
                  <a:spcAft>
                    <a:spcPts val="0"/>
                  </a:spcAft>
                  <a:buNone/>
                </a:pPr>
                <a14:m>
                  <m:oMath xmlns:m="http://schemas.openxmlformats.org/officeDocument/2006/math">
                    <m:r>
                      <a:rPr lang="en-US" sz="2000">
                        <a:latin typeface="Cambria Math"/>
                      </a:rPr>
                      <m:t>𝐷𝐷</m:t>
                    </m:r>
                    <m:r>
                      <a:rPr lang="en-US" sz="2000">
                        <a:latin typeface="Cambria Math"/>
                      </a:rPr>
                      <m:t>= </m:t>
                    </m:r>
                    <m:nary>
                      <m:naryPr>
                        <m:chr m:val="∑"/>
                        <m:supHide m:val="on"/>
                        <m:ctrlPr>
                          <a:rPr lang="en-US" sz="2000" i="1">
                            <a:latin typeface="Cambria Math" panose="02040503050406030204" pitchFamily="18" charset="0"/>
                          </a:rPr>
                        </m:ctrlPr>
                      </m:naryPr>
                      <m:sub>
                        <m:r>
                          <m:rPr>
                            <m:brk m:alnAt="7"/>
                          </m:rPr>
                          <a:rPr lang="en-US" sz="2000">
                            <a:latin typeface="Cambria Math"/>
                          </a:rPr>
                          <m:t>𝑚</m:t>
                        </m:r>
                      </m:sub>
                      <m:sup/>
                      <m:e>
                        <m:sSub>
                          <m:sSubPr>
                            <m:ctrlPr>
                              <a:rPr lang="en-US" sz="2000" i="1">
                                <a:latin typeface="Cambria Math" panose="02040503050406030204" pitchFamily="18" charset="0"/>
                              </a:rPr>
                            </m:ctrlPr>
                          </m:sSubPr>
                          <m:e>
                            <m:r>
                              <a:rPr lang="en-US" sz="2000">
                                <a:latin typeface="Cambria Math"/>
                              </a:rPr>
                              <m:t>𝑁𝐷</m:t>
                            </m:r>
                          </m:e>
                          <m:sub>
                            <m:r>
                              <a:rPr lang="en-US" sz="2000">
                                <a:latin typeface="Cambria Math"/>
                              </a:rPr>
                              <m:t>𝑚</m:t>
                            </m:r>
                          </m:sub>
                        </m:sSub>
                        <m:d>
                          <m:dPr>
                            <m:ctrlPr>
                              <a:rPr lang="en-US" sz="2000" i="1">
                                <a:latin typeface="Cambria Math" panose="02040503050406030204" pitchFamily="18" charset="0"/>
                              </a:rPr>
                            </m:ctrlPr>
                          </m:dPr>
                          <m:e>
                            <m:r>
                              <a:rPr lang="en-US" sz="2000">
                                <a:latin typeface="Cambria Math"/>
                              </a:rPr>
                              <m:t>18</m:t>
                            </m:r>
                            <m:r>
                              <a:rPr lang="en-US" sz="2000">
                                <a:latin typeface="Cambria Math"/>
                                <a:ea typeface="Cambria Math"/>
                              </a:rPr>
                              <m:t>℃ −</m:t>
                            </m:r>
                            <m:r>
                              <a:rPr lang="en-US" sz="2000">
                                <a:latin typeface="Cambria Math"/>
                                <a:ea typeface="Cambria Math"/>
                              </a:rPr>
                              <m:t>𝑀𝐴</m:t>
                            </m:r>
                            <m:sSub>
                              <m:sSubPr>
                                <m:ctrlPr>
                                  <a:rPr lang="en-US" sz="2000" i="1">
                                    <a:latin typeface="Cambria Math" panose="02040503050406030204" pitchFamily="18" charset="0"/>
                                    <a:ea typeface="Cambria Math"/>
                                  </a:rPr>
                                </m:ctrlPr>
                              </m:sSubPr>
                              <m:e>
                                <m:r>
                                  <a:rPr lang="en-US" sz="2000">
                                    <a:latin typeface="Cambria Math"/>
                                    <a:ea typeface="Cambria Math"/>
                                  </a:rPr>
                                  <m:t>𝑇</m:t>
                                </m:r>
                              </m:e>
                              <m:sub>
                                <m:r>
                                  <a:rPr lang="en-US" sz="2000">
                                    <a:latin typeface="Cambria Math"/>
                                    <a:ea typeface="Cambria Math"/>
                                  </a:rPr>
                                  <m:t>𝑚</m:t>
                                </m:r>
                              </m:sub>
                            </m:sSub>
                          </m:e>
                        </m:d>
                      </m:e>
                    </m:nary>
                  </m:oMath>
                </a14:m>
                <a:r>
                  <a:rPr lang="en-GB" sz="2000" baseline="30000" dirty="0">
                    <a:solidFill>
                      <a:prstClr val="black"/>
                    </a:solidFill>
                    <a:latin typeface="Open Sans" panose="020B0606030504020204" pitchFamily="34" charset="0"/>
                    <a:ea typeface="Open Sans" panose="020B0606030504020204" pitchFamily="34" charset="0"/>
                    <a:cs typeface="Times New Roman" pitchFamily="18" charset="0"/>
                  </a:rPr>
                  <a:t> </a:t>
                </a:r>
              </a:p>
              <a:p>
                <a:pPr>
                  <a:buNone/>
                </a:pPr>
                <a:r>
                  <a:rPr lang="en-US" sz="2000" dirty="0" err="1">
                    <a:latin typeface="Open Sans" panose="020B0606030504020204" pitchFamily="34" charset="0"/>
                    <a:ea typeface="Open Sans" panose="020B0606030504020204" pitchFamily="34" charset="0"/>
                    <a:cs typeface="Open Sans" panose="020B0606030504020204" pitchFamily="34" charset="0"/>
                  </a:rPr>
                  <a:t>ND</a:t>
                </a:r>
                <a:r>
                  <a:rPr lang="en-US" sz="2000" baseline="-25000" dirty="0" err="1">
                    <a:latin typeface="Open Sans" panose="020B0606030504020204" pitchFamily="34" charset="0"/>
                    <a:ea typeface="Open Sans" panose="020B0606030504020204" pitchFamily="34" charset="0"/>
                    <a:cs typeface="Open Sans" panose="020B0606030504020204" pitchFamily="34" charset="0"/>
                  </a:rPr>
                  <a:t>m</a:t>
                </a:r>
                <a:r>
                  <a:rPr lang="en-US" sz="2000" dirty="0">
                    <a:latin typeface="Open Sans" panose="020B0606030504020204" pitchFamily="34" charset="0"/>
                    <a:ea typeface="Open Sans" panose="020B0606030504020204" pitchFamily="34" charset="0"/>
                    <a:cs typeface="Open Sans" panose="020B0606030504020204" pitchFamily="34" charset="0"/>
                  </a:rPr>
                  <a:t>: Number of days per month</a:t>
                </a:r>
              </a:p>
              <a:p>
                <a:pPr>
                  <a:buNone/>
                </a:pPr>
                <a:r>
                  <a:rPr lang="en-US" sz="2000" dirty="0">
                    <a:latin typeface="Open Sans" panose="020B0606030504020204" pitchFamily="34" charset="0"/>
                    <a:ea typeface="Open Sans" panose="020B0606030504020204" pitchFamily="34" charset="0"/>
                    <a:cs typeface="Open Sans" panose="020B0606030504020204" pitchFamily="34" charset="0"/>
                  </a:rPr>
                  <a:t>MAT: Monthly Average Temperature</a:t>
                </a:r>
              </a:p>
              <a:p>
                <a:pPr>
                  <a:buNone/>
                </a:pPr>
                <a:r>
                  <a:rPr lang="en-US" sz="2000" dirty="0">
                    <a:latin typeface="Open Sans" panose="020B0606030504020204" pitchFamily="34" charset="0"/>
                    <a:ea typeface="Open Sans" panose="020B0606030504020204" pitchFamily="34" charset="0"/>
                    <a:cs typeface="Open Sans" panose="020B0606030504020204" pitchFamily="34" charset="0"/>
                  </a:rPr>
                  <a:t>m: months when MAT &lt; 18℃</a:t>
                </a:r>
              </a:p>
              <a:p>
                <a:pPr eaLnBrk="1" hangingPunct="1">
                  <a:lnSpc>
                    <a:spcPct val="100000"/>
                  </a:lnSpc>
                  <a:spcBef>
                    <a:spcPts val="0"/>
                  </a:spcBef>
                  <a:spcAft>
                    <a:spcPts val="0"/>
                  </a:spcAft>
                  <a:buNone/>
                </a:pPr>
                <a:endParaRPr lang="en-GB" sz="2000" baseline="30000" dirty="0">
                  <a:solidFill>
                    <a:prstClr val="black"/>
                  </a:solidFill>
                  <a:latin typeface="Open Sans" panose="020B0606030504020204" pitchFamily="34" charset="0"/>
                  <a:ea typeface="Open Sans" panose="020B0606030504020204" pitchFamily="34" charset="0"/>
                  <a:cs typeface="Times New Roman" pitchFamily="18" charset="0"/>
                </a:endParaRPr>
              </a:p>
              <a:p>
                <a:pPr eaLnBrk="1" hangingPunct="1">
                  <a:lnSpc>
                    <a:spcPct val="100000"/>
                  </a:lnSpc>
                  <a:spcAft>
                    <a:spcPts val="1200"/>
                  </a:spcAft>
                  <a:buNone/>
                </a:pPr>
                <a:endParaRPr lang="en-GB" sz="2000" baseline="30000" dirty="0">
                  <a:solidFill>
                    <a:prstClr val="black"/>
                  </a:solidFill>
                  <a:latin typeface="Open Sans" panose="020B0606030504020204" pitchFamily="34" charset="0"/>
                  <a:ea typeface="Open Sans" panose="020B0606030504020204" pitchFamily="34" charset="0"/>
                  <a:cs typeface="Times New Roman" pitchFamily="18" charset="0"/>
                </a:endParaRPr>
              </a:p>
              <a:p>
                <a:pPr eaLnBrk="1" hangingPunct="1">
                  <a:lnSpc>
                    <a:spcPct val="100000"/>
                  </a:lnSpc>
                  <a:spcAft>
                    <a:spcPts val="1200"/>
                  </a:spcAft>
                  <a:buNone/>
                </a:pPr>
                <a:endParaRPr lang="en-GB" sz="2000" dirty="0">
                  <a:solidFill>
                    <a:prstClr val="black"/>
                  </a:solidFill>
                  <a:latin typeface="Open Sans" panose="020B0606030504020204" pitchFamily="34" charset="0"/>
                  <a:ea typeface="Open Sans" panose="020B0606030504020204" pitchFamily="34" charset="0"/>
                  <a:cs typeface="Times New Roman" pitchFamily="18" charset="0"/>
                </a:endParaRPr>
              </a:p>
              <a:p>
                <a:pPr eaLnBrk="1" hangingPunct="1">
                  <a:lnSpc>
                    <a:spcPct val="100000"/>
                  </a:lnSpc>
                  <a:spcAft>
                    <a:spcPts val="1200"/>
                  </a:spcAft>
                  <a:buNone/>
                </a:pPr>
                <a:endParaRPr lang="en-GB" sz="2000" dirty="0">
                  <a:solidFill>
                    <a:prstClr val="black"/>
                  </a:solidFill>
                  <a:latin typeface="Open Sans" panose="020B0606030504020204" pitchFamily="34" charset="0"/>
                  <a:ea typeface="Open Sans" panose="020B0606030504020204" pitchFamily="34" charset="0"/>
                  <a:cs typeface="Times New Roman" pitchFamily="18" charset="0"/>
                </a:endParaRPr>
              </a:p>
              <a:p>
                <a:pPr eaLnBrk="1" hangingPunct="1">
                  <a:lnSpc>
                    <a:spcPct val="100000"/>
                  </a:lnSpc>
                  <a:spcAft>
                    <a:spcPts val="1200"/>
                  </a:spcAft>
                  <a:buNone/>
                </a:pPr>
                <a:endParaRPr lang="en-GB" sz="2000" dirty="0">
                  <a:solidFill>
                    <a:prstClr val="black"/>
                  </a:solidFill>
                  <a:latin typeface="Open Sans" panose="020B0606030504020204" pitchFamily="34" charset="0"/>
                  <a:ea typeface="Open Sans" panose="020B0606030504020204" pitchFamily="34" charset="0"/>
                  <a:cs typeface="Times New Roman" pitchFamily="18" charset="0"/>
                </a:endParaRPr>
              </a:p>
              <a:p>
                <a:pPr eaLnBrk="1" hangingPunct="1">
                  <a:lnSpc>
                    <a:spcPct val="100000"/>
                  </a:lnSpc>
                  <a:spcAft>
                    <a:spcPts val="1200"/>
                  </a:spcAft>
                  <a:buNone/>
                </a:pPr>
                <a:endParaRPr lang="en-GB" altLang="en-US" sz="2000" dirty="0">
                  <a:solidFill>
                    <a:srgbClr val="9DC3E6"/>
                  </a:solidFill>
                  <a:latin typeface="Open Sans" panose="020B0606030504020204" pitchFamily="34" charset="0"/>
                  <a:ea typeface="Open Sans" panose="020B0606030504020204" pitchFamily="34" charset="0"/>
                  <a:cs typeface="Open Sans" panose="020B0606030504020204" pitchFamily="34" charset="0"/>
                </a:endParaRPr>
              </a:p>
              <a:p>
                <a:pPr eaLnBrk="1" hangingPunct="1">
                  <a:lnSpc>
                    <a:spcPct val="100000"/>
                  </a:lnSpc>
                  <a:spcAft>
                    <a:spcPts val="1200"/>
                  </a:spcAft>
                  <a:buNone/>
                </a:pPr>
                <a:endParaRPr lang="en-GB" altLang="en-US" sz="2000" dirty="0">
                  <a:solidFill>
                    <a:srgbClr val="9DC3E6"/>
                  </a:solidFill>
                  <a:latin typeface="Open Sans" panose="020B0606030504020204" pitchFamily="34" charset="0"/>
                  <a:ea typeface="Open Sans" panose="020B0606030504020204" pitchFamily="34" charset="0"/>
                  <a:cs typeface="Open Sans" panose="020B0606030504020204" pitchFamily="34" charset="0"/>
                </a:endParaRPr>
              </a:p>
              <a:p>
                <a:pPr marL="342900" lvl="1" indent="-342900"/>
                <a:endParaRPr lang="en-GB" sz="2000" dirty="0">
                  <a:latin typeface="Open Sans" panose="020B0606030504020204" pitchFamily="34" charset="0"/>
                  <a:ea typeface="Open Sans" panose="020B0606030504020204" pitchFamily="34" charset="0"/>
                  <a:cs typeface="Open Sans" panose="020B0606030504020204" pitchFamily="34" charset="0"/>
                </a:endParaRPr>
              </a:p>
            </p:txBody>
          </p:sp>
        </mc:Choice>
        <mc:Fallback xmlns="">
          <p:sp>
            <p:nvSpPr>
              <p:cNvPr id="48" name="Google Shape;115;p16">
                <a:extLst>
                  <a:ext uri="{FF2B5EF4-FFF2-40B4-BE49-F238E27FC236}">
                    <a16:creationId xmlns:a16="http://schemas.microsoft.com/office/drawing/2014/main" id="{1C0EB07B-EF55-8A4A-A559-3218267C9FE8}"/>
                  </a:ext>
                </a:extLst>
              </p:cNvPr>
              <p:cNvSpPr txBox="1">
                <a:spLocks noRot="1" noChangeAspect="1" noMove="1" noResize="1" noEditPoints="1" noAdjustHandles="1" noChangeArrowheads="1" noChangeShapeType="1" noTextEdit="1"/>
              </p:cNvSpPr>
              <p:nvPr/>
            </p:nvSpPr>
            <p:spPr>
              <a:xfrm>
                <a:off x="887412" y="1332969"/>
                <a:ext cx="10439494" cy="4427538"/>
              </a:xfrm>
              <a:prstGeom prst="rect">
                <a:avLst/>
              </a:prstGeom>
              <a:blipFill>
                <a:blip r:embed="rId5"/>
                <a:stretch>
                  <a:fillRect l="-243" t="-286" b="-4000"/>
                </a:stretch>
              </a:blipFill>
              <a:ln>
                <a:noFill/>
              </a:ln>
            </p:spPr>
            <p:txBody>
              <a:bodyPr/>
              <a:lstStyle/>
              <a:p>
                <a:r>
                  <a:rPr lang="en-GB">
                    <a:noFill/>
                  </a:rPr>
                  <a:t> </a:t>
                </a:r>
              </a:p>
            </p:txBody>
          </p:sp>
        </mc:Fallback>
      </mc:AlternateContent>
      <p:sp>
        <p:nvSpPr>
          <p:cNvPr id="33" name="Slide Number Placeholder 5">
            <a:extLst>
              <a:ext uri="{FF2B5EF4-FFF2-40B4-BE49-F238E27FC236}">
                <a16:creationId xmlns:a16="http://schemas.microsoft.com/office/drawing/2014/main" id="{6E2D3A1F-844D-814D-90CC-696542C0BE8B}"/>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72104533-DE24-4CFF-B870-25379AFBB450}"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16</a:t>
            </a:fld>
            <a:endParaRPr lang="en-US" altLang="en-US" sz="1400" b="1">
              <a:solidFill>
                <a:schemeClr val="bg1"/>
              </a:solidFill>
              <a:latin typeface="Open Sans ExtraBold"/>
              <a:ea typeface="Open Sans ExtraBold"/>
              <a:cs typeface="Open Sans ExtraBold"/>
            </a:endParaRPr>
          </a:p>
        </p:txBody>
      </p:sp>
      <p:grpSp>
        <p:nvGrpSpPr>
          <p:cNvPr id="34" name="Group 33">
            <a:extLst>
              <a:ext uri="{FF2B5EF4-FFF2-40B4-BE49-F238E27FC236}">
                <a16:creationId xmlns:a16="http://schemas.microsoft.com/office/drawing/2014/main" id="{A24FC39D-D506-4C4B-B1BB-2156245B8B20}"/>
              </a:ext>
            </a:extLst>
          </p:cNvPr>
          <p:cNvGrpSpPr/>
          <p:nvPr/>
        </p:nvGrpSpPr>
        <p:grpSpPr>
          <a:xfrm>
            <a:off x="5742710" y="2732631"/>
            <a:ext cx="5826816" cy="3085348"/>
            <a:chOff x="1430774" y="1524000"/>
            <a:chExt cx="6343088" cy="3897032"/>
          </a:xfrm>
        </p:grpSpPr>
        <p:sp>
          <p:nvSpPr>
            <p:cNvPr id="35" name="Line 2">
              <a:extLst>
                <a:ext uri="{FF2B5EF4-FFF2-40B4-BE49-F238E27FC236}">
                  <a16:creationId xmlns:a16="http://schemas.microsoft.com/office/drawing/2014/main" id="{5C31F992-3781-824E-9B22-1BC73275345E}"/>
                </a:ext>
              </a:extLst>
            </p:cNvPr>
            <p:cNvSpPr>
              <a:spLocks noChangeShapeType="1"/>
            </p:cNvSpPr>
            <p:nvPr/>
          </p:nvSpPr>
          <p:spPr bwMode="auto">
            <a:xfrm>
              <a:off x="1905000" y="1676400"/>
              <a:ext cx="0" cy="3276600"/>
            </a:xfrm>
            <a:prstGeom prst="line">
              <a:avLst/>
            </a:prstGeom>
            <a:noFill/>
            <a:ln w="9525">
              <a:solidFill>
                <a:schemeClr val="tx1"/>
              </a:solidFill>
              <a:prstDash val="dash"/>
              <a:round/>
              <a:headEnd/>
              <a:tailEnd/>
            </a:ln>
            <a:effectLst/>
          </p:spPr>
          <p:txBody>
            <a:bodyPr/>
            <a:lstStyle/>
            <a:p>
              <a:endParaRPr lang="ru-RU">
                <a:latin typeface="Open Sans" panose="020B0606030504020204" pitchFamily="34" charset="0"/>
              </a:endParaRPr>
            </a:p>
          </p:txBody>
        </p:sp>
        <p:sp>
          <p:nvSpPr>
            <p:cNvPr id="36" name="Line 3">
              <a:extLst>
                <a:ext uri="{FF2B5EF4-FFF2-40B4-BE49-F238E27FC236}">
                  <a16:creationId xmlns:a16="http://schemas.microsoft.com/office/drawing/2014/main" id="{A1B5516D-BB69-C947-889B-FD22AC01ADE3}"/>
                </a:ext>
              </a:extLst>
            </p:cNvPr>
            <p:cNvSpPr>
              <a:spLocks noChangeShapeType="1"/>
            </p:cNvSpPr>
            <p:nvPr/>
          </p:nvSpPr>
          <p:spPr bwMode="auto">
            <a:xfrm>
              <a:off x="1447800" y="4876800"/>
              <a:ext cx="6096000" cy="0"/>
            </a:xfrm>
            <a:prstGeom prst="line">
              <a:avLst/>
            </a:prstGeom>
            <a:noFill/>
            <a:ln w="9525">
              <a:solidFill>
                <a:schemeClr val="tx1"/>
              </a:solidFill>
              <a:round/>
              <a:headEnd/>
              <a:tailEnd type="triangle" w="med" len="med"/>
            </a:ln>
            <a:effectLst/>
          </p:spPr>
          <p:txBody>
            <a:bodyPr/>
            <a:lstStyle/>
            <a:p>
              <a:endParaRPr lang="ru-RU">
                <a:latin typeface="Open Sans" panose="020B0606030504020204" pitchFamily="34" charset="0"/>
              </a:endParaRPr>
            </a:p>
          </p:txBody>
        </p:sp>
        <p:sp>
          <p:nvSpPr>
            <p:cNvPr id="37" name="Line 4">
              <a:extLst>
                <a:ext uri="{FF2B5EF4-FFF2-40B4-BE49-F238E27FC236}">
                  <a16:creationId xmlns:a16="http://schemas.microsoft.com/office/drawing/2014/main" id="{B19D254D-9C5E-CB40-8DD6-8C19693A04C3}"/>
                </a:ext>
              </a:extLst>
            </p:cNvPr>
            <p:cNvSpPr>
              <a:spLocks noChangeShapeType="1"/>
            </p:cNvSpPr>
            <p:nvPr/>
          </p:nvSpPr>
          <p:spPr bwMode="auto">
            <a:xfrm flipV="1">
              <a:off x="1447800" y="1524000"/>
              <a:ext cx="0" cy="3352800"/>
            </a:xfrm>
            <a:prstGeom prst="line">
              <a:avLst/>
            </a:prstGeom>
            <a:noFill/>
            <a:ln w="9525">
              <a:solidFill>
                <a:schemeClr val="tx1"/>
              </a:solidFill>
              <a:round/>
              <a:headEnd/>
              <a:tailEnd type="triangle" w="med" len="med"/>
            </a:ln>
            <a:effectLst/>
          </p:spPr>
          <p:txBody>
            <a:bodyPr/>
            <a:lstStyle/>
            <a:p>
              <a:endParaRPr lang="ru-RU">
                <a:latin typeface="Open Sans" panose="020B0606030504020204" pitchFamily="34" charset="0"/>
              </a:endParaRPr>
            </a:p>
          </p:txBody>
        </p:sp>
        <p:sp>
          <p:nvSpPr>
            <p:cNvPr id="38" name="Line 11">
              <a:extLst>
                <a:ext uri="{FF2B5EF4-FFF2-40B4-BE49-F238E27FC236}">
                  <a16:creationId xmlns:a16="http://schemas.microsoft.com/office/drawing/2014/main" id="{AEFDA987-66D2-B943-B2B1-CA73FCC8B4D0}"/>
                </a:ext>
              </a:extLst>
            </p:cNvPr>
            <p:cNvSpPr>
              <a:spLocks noChangeShapeType="1"/>
            </p:cNvSpPr>
            <p:nvPr/>
          </p:nvSpPr>
          <p:spPr bwMode="auto">
            <a:xfrm>
              <a:off x="2819400" y="1600200"/>
              <a:ext cx="0" cy="3276600"/>
            </a:xfrm>
            <a:prstGeom prst="line">
              <a:avLst/>
            </a:prstGeom>
            <a:noFill/>
            <a:ln w="9525">
              <a:solidFill>
                <a:schemeClr val="tx1"/>
              </a:solidFill>
              <a:prstDash val="dash"/>
              <a:round/>
              <a:headEnd/>
              <a:tailEnd/>
            </a:ln>
            <a:effectLst/>
          </p:spPr>
          <p:txBody>
            <a:bodyPr/>
            <a:lstStyle/>
            <a:p>
              <a:endParaRPr lang="ru-RU">
                <a:latin typeface="Open Sans" panose="020B0606030504020204" pitchFamily="34" charset="0"/>
              </a:endParaRPr>
            </a:p>
          </p:txBody>
        </p:sp>
        <p:sp>
          <p:nvSpPr>
            <p:cNvPr id="39" name="Line 12">
              <a:extLst>
                <a:ext uri="{FF2B5EF4-FFF2-40B4-BE49-F238E27FC236}">
                  <a16:creationId xmlns:a16="http://schemas.microsoft.com/office/drawing/2014/main" id="{6504AE7B-0D5F-6B47-8FCC-B5A580BA310E}"/>
                </a:ext>
              </a:extLst>
            </p:cNvPr>
            <p:cNvSpPr>
              <a:spLocks noChangeShapeType="1"/>
            </p:cNvSpPr>
            <p:nvPr/>
          </p:nvSpPr>
          <p:spPr bwMode="auto">
            <a:xfrm>
              <a:off x="4191000" y="1600200"/>
              <a:ext cx="0" cy="3276600"/>
            </a:xfrm>
            <a:prstGeom prst="line">
              <a:avLst/>
            </a:prstGeom>
            <a:noFill/>
            <a:ln w="9525">
              <a:solidFill>
                <a:schemeClr val="tx1"/>
              </a:solidFill>
              <a:prstDash val="dash"/>
              <a:round/>
              <a:headEnd/>
              <a:tailEnd/>
            </a:ln>
            <a:effectLst/>
          </p:spPr>
          <p:txBody>
            <a:bodyPr/>
            <a:lstStyle/>
            <a:p>
              <a:endParaRPr lang="ru-RU">
                <a:latin typeface="Open Sans" panose="020B0606030504020204" pitchFamily="34" charset="0"/>
              </a:endParaRPr>
            </a:p>
          </p:txBody>
        </p:sp>
        <p:sp>
          <p:nvSpPr>
            <p:cNvPr id="40" name="Line 13">
              <a:extLst>
                <a:ext uri="{FF2B5EF4-FFF2-40B4-BE49-F238E27FC236}">
                  <a16:creationId xmlns:a16="http://schemas.microsoft.com/office/drawing/2014/main" id="{B99C6FDC-AEE8-B04D-B9E6-17294CF13732}"/>
                </a:ext>
              </a:extLst>
            </p:cNvPr>
            <p:cNvSpPr>
              <a:spLocks noChangeShapeType="1"/>
            </p:cNvSpPr>
            <p:nvPr/>
          </p:nvSpPr>
          <p:spPr bwMode="auto">
            <a:xfrm>
              <a:off x="5562600" y="1600200"/>
              <a:ext cx="0" cy="3276600"/>
            </a:xfrm>
            <a:prstGeom prst="line">
              <a:avLst/>
            </a:prstGeom>
            <a:noFill/>
            <a:ln w="9525">
              <a:solidFill>
                <a:schemeClr val="tx1"/>
              </a:solidFill>
              <a:prstDash val="dash"/>
              <a:round/>
              <a:headEnd/>
              <a:tailEnd/>
            </a:ln>
            <a:effectLst/>
          </p:spPr>
          <p:txBody>
            <a:bodyPr/>
            <a:lstStyle/>
            <a:p>
              <a:endParaRPr lang="ru-RU">
                <a:latin typeface="Open Sans" panose="020B0606030504020204" pitchFamily="34" charset="0"/>
              </a:endParaRPr>
            </a:p>
          </p:txBody>
        </p:sp>
        <p:sp>
          <p:nvSpPr>
            <p:cNvPr id="41" name="Line 14">
              <a:extLst>
                <a:ext uri="{FF2B5EF4-FFF2-40B4-BE49-F238E27FC236}">
                  <a16:creationId xmlns:a16="http://schemas.microsoft.com/office/drawing/2014/main" id="{E607105D-C157-9244-81EE-0260564991EC}"/>
                </a:ext>
              </a:extLst>
            </p:cNvPr>
            <p:cNvSpPr>
              <a:spLocks noChangeShapeType="1"/>
            </p:cNvSpPr>
            <p:nvPr/>
          </p:nvSpPr>
          <p:spPr bwMode="auto">
            <a:xfrm>
              <a:off x="6934200" y="1600200"/>
              <a:ext cx="0" cy="3276600"/>
            </a:xfrm>
            <a:prstGeom prst="line">
              <a:avLst/>
            </a:prstGeom>
            <a:noFill/>
            <a:ln w="9525">
              <a:solidFill>
                <a:schemeClr val="tx1"/>
              </a:solidFill>
              <a:prstDash val="dash"/>
              <a:round/>
              <a:headEnd/>
              <a:tailEnd/>
            </a:ln>
            <a:effectLst/>
          </p:spPr>
          <p:txBody>
            <a:bodyPr/>
            <a:lstStyle/>
            <a:p>
              <a:endParaRPr lang="ru-RU">
                <a:latin typeface="Open Sans" panose="020B0606030504020204" pitchFamily="34" charset="0"/>
              </a:endParaRPr>
            </a:p>
          </p:txBody>
        </p:sp>
        <p:sp>
          <p:nvSpPr>
            <p:cNvPr id="42" name="Line 15">
              <a:extLst>
                <a:ext uri="{FF2B5EF4-FFF2-40B4-BE49-F238E27FC236}">
                  <a16:creationId xmlns:a16="http://schemas.microsoft.com/office/drawing/2014/main" id="{444527C3-BF58-AD47-891C-7D38DAA7EB51}"/>
                </a:ext>
              </a:extLst>
            </p:cNvPr>
            <p:cNvSpPr>
              <a:spLocks noChangeShapeType="1"/>
            </p:cNvSpPr>
            <p:nvPr/>
          </p:nvSpPr>
          <p:spPr bwMode="auto">
            <a:xfrm>
              <a:off x="5105400" y="1600200"/>
              <a:ext cx="0" cy="3276600"/>
            </a:xfrm>
            <a:prstGeom prst="line">
              <a:avLst/>
            </a:prstGeom>
            <a:noFill/>
            <a:ln w="9525">
              <a:solidFill>
                <a:schemeClr val="tx1"/>
              </a:solidFill>
              <a:prstDash val="dash"/>
              <a:round/>
              <a:headEnd/>
              <a:tailEnd/>
            </a:ln>
            <a:effectLst/>
          </p:spPr>
          <p:txBody>
            <a:bodyPr/>
            <a:lstStyle/>
            <a:p>
              <a:endParaRPr lang="ru-RU">
                <a:latin typeface="Open Sans" panose="020B0606030504020204" pitchFamily="34" charset="0"/>
              </a:endParaRPr>
            </a:p>
          </p:txBody>
        </p:sp>
        <p:sp>
          <p:nvSpPr>
            <p:cNvPr id="43" name="Line 16">
              <a:extLst>
                <a:ext uri="{FF2B5EF4-FFF2-40B4-BE49-F238E27FC236}">
                  <a16:creationId xmlns:a16="http://schemas.microsoft.com/office/drawing/2014/main" id="{B205EA2E-85D9-DF45-8A1F-8420103B86D8}"/>
                </a:ext>
              </a:extLst>
            </p:cNvPr>
            <p:cNvSpPr>
              <a:spLocks noChangeShapeType="1"/>
            </p:cNvSpPr>
            <p:nvPr/>
          </p:nvSpPr>
          <p:spPr bwMode="auto">
            <a:xfrm>
              <a:off x="6019800" y="1600200"/>
              <a:ext cx="0" cy="3276600"/>
            </a:xfrm>
            <a:prstGeom prst="line">
              <a:avLst/>
            </a:prstGeom>
            <a:noFill/>
            <a:ln w="9525">
              <a:solidFill>
                <a:schemeClr val="tx1"/>
              </a:solidFill>
              <a:prstDash val="dash"/>
              <a:round/>
              <a:headEnd/>
              <a:tailEnd/>
            </a:ln>
            <a:effectLst/>
          </p:spPr>
          <p:txBody>
            <a:bodyPr/>
            <a:lstStyle/>
            <a:p>
              <a:endParaRPr lang="ru-RU">
                <a:latin typeface="Open Sans" panose="020B0606030504020204" pitchFamily="34" charset="0"/>
              </a:endParaRPr>
            </a:p>
          </p:txBody>
        </p:sp>
        <p:sp>
          <p:nvSpPr>
            <p:cNvPr id="44" name="Line 17">
              <a:extLst>
                <a:ext uri="{FF2B5EF4-FFF2-40B4-BE49-F238E27FC236}">
                  <a16:creationId xmlns:a16="http://schemas.microsoft.com/office/drawing/2014/main" id="{62494C92-020D-B344-9F27-D057A42D1BB9}"/>
                </a:ext>
              </a:extLst>
            </p:cNvPr>
            <p:cNvSpPr>
              <a:spLocks noChangeShapeType="1"/>
            </p:cNvSpPr>
            <p:nvPr/>
          </p:nvSpPr>
          <p:spPr bwMode="auto">
            <a:xfrm>
              <a:off x="6477000" y="1600200"/>
              <a:ext cx="0" cy="3276600"/>
            </a:xfrm>
            <a:prstGeom prst="line">
              <a:avLst/>
            </a:prstGeom>
            <a:noFill/>
            <a:ln w="9525">
              <a:solidFill>
                <a:schemeClr val="tx1"/>
              </a:solidFill>
              <a:prstDash val="dash"/>
              <a:round/>
              <a:headEnd/>
              <a:tailEnd/>
            </a:ln>
            <a:effectLst/>
          </p:spPr>
          <p:txBody>
            <a:bodyPr/>
            <a:lstStyle/>
            <a:p>
              <a:endParaRPr lang="ru-RU">
                <a:latin typeface="Open Sans" panose="020B0606030504020204" pitchFamily="34" charset="0"/>
              </a:endParaRPr>
            </a:p>
          </p:txBody>
        </p:sp>
        <p:sp>
          <p:nvSpPr>
            <p:cNvPr id="45" name="Line 18">
              <a:extLst>
                <a:ext uri="{FF2B5EF4-FFF2-40B4-BE49-F238E27FC236}">
                  <a16:creationId xmlns:a16="http://schemas.microsoft.com/office/drawing/2014/main" id="{70775E53-DA7C-E246-ABC0-65E1CD9AAA9C}"/>
                </a:ext>
              </a:extLst>
            </p:cNvPr>
            <p:cNvSpPr>
              <a:spLocks noChangeShapeType="1"/>
            </p:cNvSpPr>
            <p:nvPr/>
          </p:nvSpPr>
          <p:spPr bwMode="auto">
            <a:xfrm>
              <a:off x="3276600" y="1600200"/>
              <a:ext cx="0" cy="3276600"/>
            </a:xfrm>
            <a:prstGeom prst="line">
              <a:avLst/>
            </a:prstGeom>
            <a:noFill/>
            <a:ln w="9525">
              <a:solidFill>
                <a:schemeClr val="tx1"/>
              </a:solidFill>
              <a:prstDash val="dash"/>
              <a:round/>
              <a:headEnd/>
              <a:tailEnd/>
            </a:ln>
            <a:effectLst/>
          </p:spPr>
          <p:txBody>
            <a:bodyPr/>
            <a:lstStyle/>
            <a:p>
              <a:endParaRPr lang="ru-RU">
                <a:latin typeface="Open Sans" panose="020B0606030504020204" pitchFamily="34" charset="0"/>
              </a:endParaRPr>
            </a:p>
          </p:txBody>
        </p:sp>
        <p:sp>
          <p:nvSpPr>
            <p:cNvPr id="46" name="Line 19">
              <a:extLst>
                <a:ext uri="{FF2B5EF4-FFF2-40B4-BE49-F238E27FC236}">
                  <a16:creationId xmlns:a16="http://schemas.microsoft.com/office/drawing/2014/main" id="{0E048EBB-5519-FD43-8E84-60E3DEB3A258}"/>
                </a:ext>
              </a:extLst>
            </p:cNvPr>
            <p:cNvSpPr>
              <a:spLocks noChangeShapeType="1"/>
            </p:cNvSpPr>
            <p:nvPr/>
          </p:nvSpPr>
          <p:spPr bwMode="auto">
            <a:xfrm>
              <a:off x="3733800" y="1600200"/>
              <a:ext cx="0" cy="3276600"/>
            </a:xfrm>
            <a:prstGeom prst="line">
              <a:avLst/>
            </a:prstGeom>
            <a:noFill/>
            <a:ln w="9525">
              <a:solidFill>
                <a:schemeClr val="tx1"/>
              </a:solidFill>
              <a:prstDash val="dash"/>
              <a:round/>
              <a:headEnd/>
              <a:tailEnd/>
            </a:ln>
            <a:effectLst/>
          </p:spPr>
          <p:txBody>
            <a:bodyPr/>
            <a:lstStyle/>
            <a:p>
              <a:endParaRPr lang="ru-RU">
                <a:latin typeface="Open Sans" panose="020B0606030504020204" pitchFamily="34" charset="0"/>
              </a:endParaRPr>
            </a:p>
          </p:txBody>
        </p:sp>
        <p:sp>
          <p:nvSpPr>
            <p:cNvPr id="47" name="Line 20">
              <a:extLst>
                <a:ext uri="{FF2B5EF4-FFF2-40B4-BE49-F238E27FC236}">
                  <a16:creationId xmlns:a16="http://schemas.microsoft.com/office/drawing/2014/main" id="{926C5431-8C9B-2D43-A5C3-27C0D014BE08}"/>
                </a:ext>
              </a:extLst>
            </p:cNvPr>
            <p:cNvSpPr>
              <a:spLocks noChangeShapeType="1"/>
            </p:cNvSpPr>
            <p:nvPr/>
          </p:nvSpPr>
          <p:spPr bwMode="auto">
            <a:xfrm>
              <a:off x="4648200" y="1600200"/>
              <a:ext cx="0" cy="3276600"/>
            </a:xfrm>
            <a:prstGeom prst="line">
              <a:avLst/>
            </a:prstGeom>
            <a:noFill/>
            <a:ln w="9525">
              <a:solidFill>
                <a:schemeClr val="tx1"/>
              </a:solidFill>
              <a:prstDash val="dash"/>
              <a:round/>
              <a:headEnd/>
              <a:tailEnd/>
            </a:ln>
            <a:effectLst/>
          </p:spPr>
          <p:txBody>
            <a:bodyPr/>
            <a:lstStyle/>
            <a:p>
              <a:endParaRPr lang="ru-RU">
                <a:latin typeface="Open Sans" panose="020B0606030504020204" pitchFamily="34" charset="0"/>
              </a:endParaRPr>
            </a:p>
          </p:txBody>
        </p:sp>
        <p:sp>
          <p:nvSpPr>
            <p:cNvPr id="49" name="Line 22">
              <a:extLst>
                <a:ext uri="{FF2B5EF4-FFF2-40B4-BE49-F238E27FC236}">
                  <a16:creationId xmlns:a16="http://schemas.microsoft.com/office/drawing/2014/main" id="{8CE7C14C-BF26-D54C-91BB-AE177E8D1194}"/>
                </a:ext>
              </a:extLst>
            </p:cNvPr>
            <p:cNvSpPr>
              <a:spLocks noChangeShapeType="1"/>
            </p:cNvSpPr>
            <p:nvPr/>
          </p:nvSpPr>
          <p:spPr bwMode="auto">
            <a:xfrm>
              <a:off x="2362200" y="1600200"/>
              <a:ext cx="0" cy="3276600"/>
            </a:xfrm>
            <a:prstGeom prst="line">
              <a:avLst/>
            </a:prstGeom>
            <a:noFill/>
            <a:ln w="9525">
              <a:solidFill>
                <a:schemeClr val="tx1"/>
              </a:solidFill>
              <a:prstDash val="dash"/>
              <a:round/>
              <a:headEnd/>
              <a:tailEnd/>
            </a:ln>
            <a:effectLst/>
          </p:spPr>
          <p:txBody>
            <a:bodyPr/>
            <a:lstStyle/>
            <a:p>
              <a:endParaRPr lang="ru-RU">
                <a:latin typeface="Open Sans" panose="020B0606030504020204" pitchFamily="34" charset="0"/>
              </a:endParaRPr>
            </a:p>
          </p:txBody>
        </p:sp>
        <p:sp>
          <p:nvSpPr>
            <p:cNvPr id="50" name="Line 23">
              <a:extLst>
                <a:ext uri="{FF2B5EF4-FFF2-40B4-BE49-F238E27FC236}">
                  <a16:creationId xmlns:a16="http://schemas.microsoft.com/office/drawing/2014/main" id="{FCE957EE-53D1-DA4A-BF05-92350ED386C9}"/>
                </a:ext>
              </a:extLst>
            </p:cNvPr>
            <p:cNvSpPr>
              <a:spLocks noChangeShapeType="1"/>
            </p:cNvSpPr>
            <p:nvPr/>
          </p:nvSpPr>
          <p:spPr bwMode="auto">
            <a:xfrm>
              <a:off x="1447800" y="2971800"/>
              <a:ext cx="5943600" cy="0"/>
            </a:xfrm>
            <a:prstGeom prst="line">
              <a:avLst/>
            </a:prstGeom>
            <a:noFill/>
            <a:ln w="28575">
              <a:solidFill>
                <a:srgbClr val="FF0000"/>
              </a:solidFill>
              <a:round/>
              <a:headEnd/>
              <a:tailEnd/>
            </a:ln>
            <a:effectLst/>
          </p:spPr>
          <p:txBody>
            <a:bodyPr/>
            <a:lstStyle/>
            <a:p>
              <a:endParaRPr lang="ru-RU">
                <a:latin typeface="Open Sans" panose="020B0606030504020204" pitchFamily="34" charset="0"/>
              </a:endParaRPr>
            </a:p>
          </p:txBody>
        </p:sp>
        <p:sp>
          <p:nvSpPr>
            <p:cNvPr id="51" name="Rectangle 25">
              <a:extLst>
                <a:ext uri="{FF2B5EF4-FFF2-40B4-BE49-F238E27FC236}">
                  <a16:creationId xmlns:a16="http://schemas.microsoft.com/office/drawing/2014/main" id="{253F57D8-A456-C545-9253-14BD978F8D79}"/>
                </a:ext>
              </a:extLst>
            </p:cNvPr>
            <p:cNvSpPr>
              <a:spLocks noChangeArrowheads="1"/>
            </p:cNvSpPr>
            <p:nvPr/>
          </p:nvSpPr>
          <p:spPr bwMode="auto">
            <a:xfrm>
              <a:off x="1447800" y="2971800"/>
              <a:ext cx="457200" cy="609600"/>
            </a:xfrm>
            <a:prstGeom prst="rect">
              <a:avLst/>
            </a:prstGeom>
            <a:solidFill>
              <a:schemeClr val="accent1"/>
            </a:solidFill>
            <a:ln w="9525">
              <a:solidFill>
                <a:schemeClr val="tx1"/>
              </a:solidFill>
              <a:miter lim="800000"/>
              <a:headEnd/>
              <a:tailEnd/>
            </a:ln>
            <a:effectLst/>
          </p:spPr>
          <p:txBody>
            <a:bodyPr wrap="none" anchor="ctr"/>
            <a:lstStyle/>
            <a:p>
              <a:endParaRPr lang="ru-RU">
                <a:latin typeface="Open Sans" panose="020B0606030504020204" pitchFamily="34" charset="0"/>
              </a:endParaRPr>
            </a:p>
          </p:txBody>
        </p:sp>
        <p:sp>
          <p:nvSpPr>
            <p:cNvPr id="52" name="Rectangle 26">
              <a:extLst>
                <a:ext uri="{FF2B5EF4-FFF2-40B4-BE49-F238E27FC236}">
                  <a16:creationId xmlns:a16="http://schemas.microsoft.com/office/drawing/2014/main" id="{45E13093-6BF6-FD4B-8864-FDF6BE62229C}"/>
                </a:ext>
              </a:extLst>
            </p:cNvPr>
            <p:cNvSpPr>
              <a:spLocks noChangeArrowheads="1"/>
            </p:cNvSpPr>
            <p:nvPr/>
          </p:nvSpPr>
          <p:spPr bwMode="auto">
            <a:xfrm>
              <a:off x="1905000" y="2971800"/>
              <a:ext cx="457200" cy="762000"/>
            </a:xfrm>
            <a:prstGeom prst="rect">
              <a:avLst/>
            </a:prstGeom>
            <a:solidFill>
              <a:schemeClr val="accent1"/>
            </a:solidFill>
            <a:ln w="9525">
              <a:solidFill>
                <a:schemeClr val="tx1"/>
              </a:solidFill>
              <a:miter lim="800000"/>
              <a:headEnd/>
              <a:tailEnd/>
            </a:ln>
            <a:effectLst/>
          </p:spPr>
          <p:txBody>
            <a:bodyPr wrap="none" anchor="ctr"/>
            <a:lstStyle/>
            <a:p>
              <a:endParaRPr lang="ru-RU">
                <a:latin typeface="Open Sans" panose="020B0606030504020204" pitchFamily="34" charset="0"/>
              </a:endParaRPr>
            </a:p>
          </p:txBody>
        </p:sp>
        <p:sp>
          <p:nvSpPr>
            <p:cNvPr id="53" name="Rectangle 27">
              <a:extLst>
                <a:ext uri="{FF2B5EF4-FFF2-40B4-BE49-F238E27FC236}">
                  <a16:creationId xmlns:a16="http://schemas.microsoft.com/office/drawing/2014/main" id="{2B58A8BE-D9C4-414E-A006-2C7F9C560A65}"/>
                </a:ext>
              </a:extLst>
            </p:cNvPr>
            <p:cNvSpPr>
              <a:spLocks noChangeArrowheads="1"/>
            </p:cNvSpPr>
            <p:nvPr/>
          </p:nvSpPr>
          <p:spPr bwMode="auto">
            <a:xfrm>
              <a:off x="2362200" y="2971800"/>
              <a:ext cx="457200" cy="304800"/>
            </a:xfrm>
            <a:prstGeom prst="rect">
              <a:avLst/>
            </a:prstGeom>
            <a:solidFill>
              <a:schemeClr val="accent1"/>
            </a:solidFill>
            <a:ln w="9525">
              <a:solidFill>
                <a:schemeClr val="tx1"/>
              </a:solidFill>
              <a:miter lim="800000"/>
              <a:headEnd/>
              <a:tailEnd/>
            </a:ln>
            <a:effectLst/>
          </p:spPr>
          <p:txBody>
            <a:bodyPr wrap="none" anchor="ctr"/>
            <a:lstStyle/>
            <a:p>
              <a:endParaRPr lang="ru-RU">
                <a:latin typeface="Open Sans" panose="020B0606030504020204" pitchFamily="34" charset="0"/>
              </a:endParaRPr>
            </a:p>
          </p:txBody>
        </p:sp>
        <p:sp>
          <p:nvSpPr>
            <p:cNvPr id="54" name="Rectangle 28">
              <a:extLst>
                <a:ext uri="{FF2B5EF4-FFF2-40B4-BE49-F238E27FC236}">
                  <a16:creationId xmlns:a16="http://schemas.microsoft.com/office/drawing/2014/main" id="{033FBB08-9E0E-C44D-A474-2386BF34962C}"/>
                </a:ext>
              </a:extLst>
            </p:cNvPr>
            <p:cNvSpPr>
              <a:spLocks noChangeArrowheads="1"/>
            </p:cNvSpPr>
            <p:nvPr/>
          </p:nvSpPr>
          <p:spPr bwMode="auto">
            <a:xfrm>
              <a:off x="6019800" y="2971800"/>
              <a:ext cx="457200" cy="228600"/>
            </a:xfrm>
            <a:prstGeom prst="rect">
              <a:avLst/>
            </a:prstGeom>
            <a:solidFill>
              <a:schemeClr val="accent1"/>
            </a:solidFill>
            <a:ln w="9525">
              <a:solidFill>
                <a:schemeClr val="tx1"/>
              </a:solidFill>
              <a:miter lim="800000"/>
              <a:headEnd/>
              <a:tailEnd/>
            </a:ln>
            <a:effectLst/>
          </p:spPr>
          <p:txBody>
            <a:bodyPr wrap="none" anchor="ctr"/>
            <a:lstStyle/>
            <a:p>
              <a:endParaRPr lang="ru-RU">
                <a:latin typeface="Open Sans" panose="020B0606030504020204" pitchFamily="34" charset="0"/>
              </a:endParaRPr>
            </a:p>
          </p:txBody>
        </p:sp>
        <p:sp>
          <p:nvSpPr>
            <p:cNvPr id="55" name="Rectangle 29">
              <a:extLst>
                <a:ext uri="{FF2B5EF4-FFF2-40B4-BE49-F238E27FC236}">
                  <a16:creationId xmlns:a16="http://schemas.microsoft.com/office/drawing/2014/main" id="{37F90A89-03B2-BB45-A096-051FA339B728}"/>
                </a:ext>
              </a:extLst>
            </p:cNvPr>
            <p:cNvSpPr>
              <a:spLocks noChangeArrowheads="1"/>
            </p:cNvSpPr>
            <p:nvPr/>
          </p:nvSpPr>
          <p:spPr bwMode="auto">
            <a:xfrm>
              <a:off x="6477000" y="2971800"/>
              <a:ext cx="457200" cy="457200"/>
            </a:xfrm>
            <a:prstGeom prst="rect">
              <a:avLst/>
            </a:prstGeom>
            <a:solidFill>
              <a:schemeClr val="accent1"/>
            </a:solidFill>
            <a:ln w="9525">
              <a:solidFill>
                <a:schemeClr val="tx1"/>
              </a:solidFill>
              <a:miter lim="800000"/>
              <a:headEnd/>
              <a:tailEnd/>
            </a:ln>
            <a:effectLst/>
          </p:spPr>
          <p:txBody>
            <a:bodyPr wrap="none" anchor="ctr"/>
            <a:lstStyle/>
            <a:p>
              <a:endParaRPr lang="ru-RU">
                <a:latin typeface="Open Sans" panose="020B0606030504020204" pitchFamily="34" charset="0"/>
              </a:endParaRPr>
            </a:p>
          </p:txBody>
        </p:sp>
        <p:sp>
          <p:nvSpPr>
            <p:cNvPr id="56" name="Line 30">
              <a:extLst>
                <a:ext uri="{FF2B5EF4-FFF2-40B4-BE49-F238E27FC236}">
                  <a16:creationId xmlns:a16="http://schemas.microsoft.com/office/drawing/2014/main" id="{CDE8A3C4-A4A7-F341-89E2-1C127FA7A62F}"/>
                </a:ext>
              </a:extLst>
            </p:cNvPr>
            <p:cNvSpPr>
              <a:spLocks noChangeShapeType="1"/>
            </p:cNvSpPr>
            <p:nvPr/>
          </p:nvSpPr>
          <p:spPr bwMode="auto">
            <a:xfrm>
              <a:off x="2819400" y="2667000"/>
              <a:ext cx="457200" cy="0"/>
            </a:xfrm>
            <a:prstGeom prst="line">
              <a:avLst/>
            </a:prstGeom>
            <a:noFill/>
            <a:ln w="9525">
              <a:solidFill>
                <a:schemeClr val="tx1"/>
              </a:solidFill>
              <a:round/>
              <a:headEnd/>
              <a:tailEnd/>
            </a:ln>
            <a:effectLst/>
          </p:spPr>
          <p:txBody>
            <a:bodyPr/>
            <a:lstStyle/>
            <a:p>
              <a:endParaRPr lang="ru-RU">
                <a:latin typeface="Open Sans" panose="020B0606030504020204" pitchFamily="34" charset="0"/>
              </a:endParaRPr>
            </a:p>
          </p:txBody>
        </p:sp>
        <p:sp>
          <p:nvSpPr>
            <p:cNvPr id="57" name="Line 31">
              <a:extLst>
                <a:ext uri="{FF2B5EF4-FFF2-40B4-BE49-F238E27FC236}">
                  <a16:creationId xmlns:a16="http://schemas.microsoft.com/office/drawing/2014/main" id="{C8E3B187-F7F7-6640-8B2D-7C3CA7766438}"/>
                </a:ext>
              </a:extLst>
            </p:cNvPr>
            <p:cNvSpPr>
              <a:spLocks noChangeShapeType="1"/>
            </p:cNvSpPr>
            <p:nvPr/>
          </p:nvSpPr>
          <p:spPr bwMode="auto">
            <a:xfrm>
              <a:off x="3276600" y="2514600"/>
              <a:ext cx="457200" cy="0"/>
            </a:xfrm>
            <a:prstGeom prst="line">
              <a:avLst/>
            </a:prstGeom>
            <a:noFill/>
            <a:ln w="9525">
              <a:solidFill>
                <a:schemeClr val="tx1"/>
              </a:solidFill>
              <a:round/>
              <a:headEnd/>
              <a:tailEnd/>
            </a:ln>
            <a:effectLst/>
          </p:spPr>
          <p:txBody>
            <a:bodyPr/>
            <a:lstStyle/>
            <a:p>
              <a:endParaRPr lang="ru-RU">
                <a:latin typeface="Open Sans" panose="020B0606030504020204" pitchFamily="34" charset="0"/>
              </a:endParaRPr>
            </a:p>
          </p:txBody>
        </p:sp>
        <p:sp>
          <p:nvSpPr>
            <p:cNvPr id="58" name="Line 32">
              <a:extLst>
                <a:ext uri="{FF2B5EF4-FFF2-40B4-BE49-F238E27FC236}">
                  <a16:creationId xmlns:a16="http://schemas.microsoft.com/office/drawing/2014/main" id="{23F17AB6-CAD7-5B4D-95ED-BF27C01FDABF}"/>
                </a:ext>
              </a:extLst>
            </p:cNvPr>
            <p:cNvSpPr>
              <a:spLocks noChangeShapeType="1"/>
            </p:cNvSpPr>
            <p:nvPr/>
          </p:nvSpPr>
          <p:spPr bwMode="auto">
            <a:xfrm>
              <a:off x="3733800" y="2286000"/>
              <a:ext cx="457200" cy="0"/>
            </a:xfrm>
            <a:prstGeom prst="line">
              <a:avLst/>
            </a:prstGeom>
            <a:noFill/>
            <a:ln w="9525">
              <a:solidFill>
                <a:schemeClr val="tx1"/>
              </a:solidFill>
              <a:round/>
              <a:headEnd/>
              <a:tailEnd/>
            </a:ln>
            <a:effectLst/>
          </p:spPr>
          <p:txBody>
            <a:bodyPr/>
            <a:lstStyle/>
            <a:p>
              <a:endParaRPr lang="ru-RU">
                <a:latin typeface="Open Sans" panose="020B0606030504020204" pitchFamily="34" charset="0"/>
              </a:endParaRPr>
            </a:p>
          </p:txBody>
        </p:sp>
        <p:sp>
          <p:nvSpPr>
            <p:cNvPr id="59" name="Line 33">
              <a:extLst>
                <a:ext uri="{FF2B5EF4-FFF2-40B4-BE49-F238E27FC236}">
                  <a16:creationId xmlns:a16="http://schemas.microsoft.com/office/drawing/2014/main" id="{7C4D2998-8C34-9647-BC38-882C1FB42FBD}"/>
                </a:ext>
              </a:extLst>
            </p:cNvPr>
            <p:cNvSpPr>
              <a:spLocks noChangeShapeType="1"/>
            </p:cNvSpPr>
            <p:nvPr/>
          </p:nvSpPr>
          <p:spPr bwMode="auto">
            <a:xfrm>
              <a:off x="4191000" y="2057400"/>
              <a:ext cx="914400" cy="0"/>
            </a:xfrm>
            <a:prstGeom prst="line">
              <a:avLst/>
            </a:prstGeom>
            <a:noFill/>
            <a:ln w="9525">
              <a:solidFill>
                <a:schemeClr val="tx1"/>
              </a:solidFill>
              <a:round/>
              <a:headEnd/>
              <a:tailEnd/>
            </a:ln>
            <a:effectLst/>
          </p:spPr>
          <p:txBody>
            <a:bodyPr/>
            <a:lstStyle/>
            <a:p>
              <a:endParaRPr lang="ru-RU">
                <a:latin typeface="Open Sans" panose="020B0606030504020204" pitchFamily="34" charset="0"/>
              </a:endParaRPr>
            </a:p>
          </p:txBody>
        </p:sp>
        <p:sp>
          <p:nvSpPr>
            <p:cNvPr id="60" name="Line 34">
              <a:extLst>
                <a:ext uri="{FF2B5EF4-FFF2-40B4-BE49-F238E27FC236}">
                  <a16:creationId xmlns:a16="http://schemas.microsoft.com/office/drawing/2014/main" id="{984358E6-C4F8-E245-B503-28DF961D99C4}"/>
                </a:ext>
              </a:extLst>
            </p:cNvPr>
            <p:cNvSpPr>
              <a:spLocks noChangeShapeType="1"/>
            </p:cNvSpPr>
            <p:nvPr/>
          </p:nvSpPr>
          <p:spPr bwMode="auto">
            <a:xfrm>
              <a:off x="5105400" y="2209800"/>
              <a:ext cx="457200" cy="0"/>
            </a:xfrm>
            <a:prstGeom prst="line">
              <a:avLst/>
            </a:prstGeom>
            <a:noFill/>
            <a:ln w="9525">
              <a:solidFill>
                <a:schemeClr val="tx1"/>
              </a:solidFill>
              <a:round/>
              <a:headEnd/>
              <a:tailEnd/>
            </a:ln>
            <a:effectLst/>
          </p:spPr>
          <p:txBody>
            <a:bodyPr/>
            <a:lstStyle/>
            <a:p>
              <a:endParaRPr lang="ru-RU">
                <a:latin typeface="Open Sans" panose="020B0606030504020204" pitchFamily="34" charset="0"/>
              </a:endParaRPr>
            </a:p>
          </p:txBody>
        </p:sp>
        <p:sp>
          <p:nvSpPr>
            <p:cNvPr id="61" name="Line 35">
              <a:extLst>
                <a:ext uri="{FF2B5EF4-FFF2-40B4-BE49-F238E27FC236}">
                  <a16:creationId xmlns:a16="http://schemas.microsoft.com/office/drawing/2014/main" id="{F66E2A60-C129-7B45-BAC5-C259CBA6C1EB}"/>
                </a:ext>
              </a:extLst>
            </p:cNvPr>
            <p:cNvSpPr>
              <a:spLocks noChangeShapeType="1"/>
            </p:cNvSpPr>
            <p:nvPr/>
          </p:nvSpPr>
          <p:spPr bwMode="auto">
            <a:xfrm>
              <a:off x="5562600" y="2590800"/>
              <a:ext cx="457200" cy="0"/>
            </a:xfrm>
            <a:prstGeom prst="line">
              <a:avLst/>
            </a:prstGeom>
            <a:noFill/>
            <a:ln w="9525">
              <a:solidFill>
                <a:schemeClr val="tx1"/>
              </a:solidFill>
              <a:round/>
              <a:headEnd/>
              <a:tailEnd/>
            </a:ln>
            <a:effectLst/>
          </p:spPr>
          <p:txBody>
            <a:bodyPr/>
            <a:lstStyle/>
            <a:p>
              <a:endParaRPr lang="ru-RU">
                <a:latin typeface="Open Sans" panose="020B0606030504020204" pitchFamily="34" charset="0"/>
              </a:endParaRPr>
            </a:p>
          </p:txBody>
        </p:sp>
        <p:sp>
          <p:nvSpPr>
            <p:cNvPr id="62" name="Text Box 38">
              <a:extLst>
                <a:ext uri="{FF2B5EF4-FFF2-40B4-BE49-F238E27FC236}">
                  <a16:creationId xmlns:a16="http://schemas.microsoft.com/office/drawing/2014/main" id="{F7DCD816-F515-0744-BB9D-0BFD569A21C1}"/>
                </a:ext>
              </a:extLst>
            </p:cNvPr>
            <p:cNvSpPr txBox="1">
              <a:spLocks noChangeArrowheads="1"/>
            </p:cNvSpPr>
            <p:nvPr/>
          </p:nvSpPr>
          <p:spPr bwMode="auto">
            <a:xfrm>
              <a:off x="1430774" y="4954537"/>
              <a:ext cx="6343088" cy="466495"/>
            </a:xfrm>
            <a:prstGeom prst="rect">
              <a:avLst/>
            </a:prstGeom>
            <a:noFill/>
            <a:ln w="9525">
              <a:noFill/>
              <a:miter lim="800000"/>
              <a:headEnd/>
              <a:tailEnd/>
            </a:ln>
            <a:effectLst/>
          </p:spPr>
          <p:txBody>
            <a:bodyPr wrap="square" lIns="91440" tIns="45720" rIns="91440" bIns="45720" anchor="t">
              <a:spAutoFit/>
            </a:bodyPr>
            <a:lstStyle/>
            <a:p>
              <a:pPr>
                <a:spcBef>
                  <a:spcPct val="50000"/>
                </a:spcBef>
              </a:pPr>
              <a:endParaRPr lang="en-US" sz="1800">
                <a:latin typeface="Open Sans"/>
              </a:endParaRPr>
            </a:p>
          </p:txBody>
        </p:sp>
      </p:grpSp>
      <p:sp>
        <p:nvSpPr>
          <p:cNvPr id="64" name="Google Shape;113;p16">
            <a:extLst>
              <a:ext uri="{FF2B5EF4-FFF2-40B4-BE49-F238E27FC236}">
                <a16:creationId xmlns:a16="http://schemas.microsoft.com/office/drawing/2014/main" id="{7484DAF6-F202-FD4A-B242-5E503AEE1C96}"/>
              </a:ext>
            </a:extLst>
          </p:cNvPr>
          <p:cNvSpPr>
            <a:spLocks noGrp="1" noChangeArrowheads="1"/>
          </p:cNvSpPr>
          <p:nvPr>
            <p:ph type="title"/>
          </p:nvPr>
        </p:nvSpPr>
        <p:spPr>
          <a:xfrm>
            <a:off x="856129" y="-1556"/>
            <a:ext cx="9942071" cy="1343491"/>
          </a:xfrm>
        </p:spPr>
        <p:txBody>
          <a:bodyPr lIns="121900" tIns="121900" rIns="121900" bIns="121900"/>
          <a:lstStyle/>
          <a:p>
            <a:pPr eaLnBrk="1" hangingPunct="1"/>
            <a:r>
              <a:rPr lang="en-GB" altLang="en-US" dirty="0">
                <a:latin typeface="Open Sans"/>
              </a:rPr>
              <a:t>Lecture 7.3 Household sector</a:t>
            </a:r>
          </a:p>
        </p:txBody>
      </p:sp>
      <p:sp>
        <p:nvSpPr>
          <p:cNvPr id="63" name="Oval 62">
            <a:extLst>
              <a:ext uri="{FF2B5EF4-FFF2-40B4-BE49-F238E27FC236}">
                <a16:creationId xmlns:a16="http://schemas.microsoft.com/office/drawing/2014/main" id="{62F1EB17-3FA2-9242-AAD8-E9FACFBAADCB}"/>
              </a:ext>
            </a:extLst>
          </p:cNvPr>
          <p:cNvSpPr/>
          <p:nvPr/>
        </p:nvSpPr>
        <p:spPr>
          <a:xfrm>
            <a:off x="8896612" y="43554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7_Slide16.mp3" descr="Track7_Lecture7_Slide16.mp3">
            <a:hlinkClick r:id="" action="ppaction://media"/>
            <a:extLst>
              <a:ext uri="{FF2B5EF4-FFF2-40B4-BE49-F238E27FC236}">
                <a16:creationId xmlns:a16="http://schemas.microsoft.com/office/drawing/2014/main" id="{700E674B-02ED-A249-A9D1-86C6BEFD988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67977" y="501916"/>
            <a:ext cx="812800" cy="812800"/>
          </a:xfrm>
          <a:prstGeom prst="rect">
            <a:avLst/>
          </a:prstGeom>
        </p:spPr>
      </p:pic>
    </p:spTree>
    <p:extLst>
      <p:ext uri="{BB962C8B-B14F-4D97-AF65-F5344CB8AC3E}">
        <p14:creationId xmlns:p14="http://schemas.microsoft.com/office/powerpoint/2010/main" val="128823045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47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8" name="Google Shape;115;p16">
                <a:extLst>
                  <a:ext uri="{FF2B5EF4-FFF2-40B4-BE49-F238E27FC236}">
                    <a16:creationId xmlns:a16="http://schemas.microsoft.com/office/drawing/2014/main" id="{1C0EB07B-EF55-8A4A-A559-3218267C9FE8}"/>
                  </a:ext>
                </a:extLst>
              </p:cNvPr>
              <p:cNvSpPr txBox="1"/>
              <p:nvPr/>
            </p:nvSpPr>
            <p:spPr>
              <a:xfrm>
                <a:off x="887412" y="1339712"/>
                <a:ext cx="10439494" cy="4427538"/>
              </a:xfrm>
              <a:prstGeom prst="rect">
                <a:avLst/>
              </a:prstGeom>
              <a:noFill/>
              <a:ln>
                <a:noFill/>
              </a:ln>
            </p:spPr>
            <p:txBody>
              <a:bodyPr lIns="121900" tIns="60933" rIns="121900" bIns="60933" anchor="t"/>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Aft>
                    <a:spcPts val="1200"/>
                  </a:spcAft>
                  <a:buNone/>
                </a:pPr>
                <a:r>
                  <a:rPr lang="en-GB" altLang="en-US" sz="2000" b="1">
                    <a:solidFill>
                      <a:srgbClr val="9DC3E6"/>
                    </a:solidFill>
                    <a:latin typeface="Open Sans" panose="020B0606030504020204" pitchFamily="34" charset="0"/>
                    <a:ea typeface="Open Sans" panose="020B0606030504020204" pitchFamily="34" charset="0"/>
                    <a:cs typeface="Open Sans" panose="020B0606030504020204" pitchFamily="34" charset="0"/>
                  </a:rPr>
                  <a:t>Electricity vs. Fossil fuels</a:t>
                </a:r>
              </a:p>
              <a:p>
                <a:pPr eaLnBrk="1" hangingPunct="1">
                  <a:lnSpc>
                    <a:spcPct val="100000"/>
                  </a:lnSpc>
                  <a:spcAft>
                    <a:spcPts val="1200"/>
                  </a:spcAft>
                  <a:buNone/>
                </a:pPr>
                <a:r>
                  <a:rPr lang="en-GB" sz="2000">
                    <a:solidFill>
                      <a:prstClr val="black"/>
                    </a:solidFill>
                    <a:latin typeface="Open Sans" panose="020B0606030504020204" pitchFamily="34" charset="0"/>
                    <a:ea typeface="Open Sans" panose="020B0606030504020204" pitchFamily="34" charset="0"/>
                    <a:cs typeface="Times New Roman" pitchFamily="18" charset="0"/>
                  </a:rPr>
                  <a:t>Final electricity demand for specific uses and lighting</a:t>
                </a:r>
                <a:r>
                  <a:rPr lang="en-GB" altLang="en-US" sz="2000">
                    <a:latin typeface="Open Sans" panose="020B0606030504020204" pitchFamily="34" charset="0"/>
                    <a:ea typeface="Open Sans" panose="020B0606030504020204" pitchFamily="34" charset="0"/>
                    <a:cs typeface="Open Sans" panose="020B0606030504020204" pitchFamily="34" charset="0"/>
                  </a:rPr>
                  <a:t> </a:t>
                </a:r>
              </a:p>
              <a:p>
                <a:pPr eaLnBrk="1" hangingPunct="1">
                  <a:lnSpc>
                    <a:spcPct val="100000"/>
                  </a:lnSpc>
                  <a:spcAft>
                    <a:spcPts val="1200"/>
                  </a:spcAft>
                  <a:buNone/>
                </a:pPr>
                <a14:m>
                  <m:oMathPara xmlns:m="http://schemas.openxmlformats.org/officeDocument/2006/math">
                    <m:oMathParaPr>
                      <m:jc m:val="centerGroup"/>
                    </m:oMathParaPr>
                    <m:oMath xmlns:m="http://schemas.openxmlformats.org/officeDocument/2006/math">
                      <m:r>
                        <a:rPr lang="en-GB" altLang="en-US" sz="2000" smtClean="0">
                          <a:latin typeface="Cambria Math" panose="02040503050406030204" pitchFamily="18" charset="0"/>
                          <a:cs typeface="Calibri" panose="020F0502020204030204" pitchFamily="34" charset="0"/>
                        </a:rPr>
                        <m:t>𝐹</m:t>
                      </m:r>
                      <m:r>
                        <a:rPr lang="en-GB" altLang="en-US" sz="2000">
                          <a:latin typeface="Cambria Math" panose="02040503050406030204" pitchFamily="18" charset="0"/>
                          <a:cs typeface="Calibri" panose="020F0502020204030204" pitchFamily="34" charset="0"/>
                        </a:rPr>
                        <m:t>𝐸</m:t>
                      </m:r>
                      <m:sSub>
                        <m:sSubPr>
                          <m:ctrlPr>
                            <a:rPr lang="en-GB" altLang="en-US" sz="2000" i="1" smtClean="0">
                              <a:latin typeface="Cambria Math" panose="02040503050406030204" pitchFamily="18" charset="0"/>
                              <a:cs typeface="Calibri" panose="020F0502020204030204" pitchFamily="34" charset="0"/>
                            </a:rPr>
                          </m:ctrlPr>
                        </m:sSubPr>
                        <m:e>
                          <m:r>
                            <a:rPr lang="en-GB" altLang="en-US" sz="2000" smtClean="0">
                              <a:latin typeface="Cambria Math" panose="02040503050406030204" pitchFamily="18" charset="0"/>
                              <a:cs typeface="Calibri" panose="020F0502020204030204" pitchFamily="34" charset="0"/>
                            </a:rPr>
                            <m:t>𝐷</m:t>
                          </m:r>
                        </m:e>
                        <m:sub>
                          <m:r>
                            <a:rPr lang="en-GB" altLang="en-US" sz="2000" smtClean="0">
                              <a:latin typeface="Cambria Math" panose="02040503050406030204" pitchFamily="18" charset="0"/>
                              <a:cs typeface="Calibri" panose="020F0502020204030204" pitchFamily="34" charset="0"/>
                            </a:rPr>
                            <m:t>𝑒𝑙𝑒𝑐</m:t>
                          </m:r>
                        </m:sub>
                      </m:sSub>
                      <m:r>
                        <a:rPr lang="en-GB" sz="2000" smtClean="0">
                          <a:latin typeface="Cambria Math" panose="02040503050406030204" pitchFamily="18" charset="0"/>
                          <a:cs typeface="Times New Roman" pitchFamily="18" charset="0"/>
                        </a:rPr>
                        <m:t>=</m:t>
                      </m:r>
                      <m:nary>
                        <m:naryPr>
                          <m:chr m:val="∑"/>
                          <m:supHide m:val="on"/>
                          <m:ctrlPr>
                            <a:rPr lang="en-GB" sz="2000" i="1" smtClean="0">
                              <a:latin typeface="Cambria Math" panose="02040503050406030204" pitchFamily="18" charset="0"/>
                              <a:cs typeface="Times New Roman" pitchFamily="18" charset="0"/>
                            </a:rPr>
                          </m:ctrlPr>
                        </m:naryPr>
                        <m:sub>
                          <m:r>
                            <a:rPr lang="en-GB" sz="2000" smtClean="0">
                              <a:latin typeface="Cambria Math" panose="02040503050406030204" pitchFamily="18" charset="0"/>
                              <a:cs typeface="Times New Roman" pitchFamily="18" charset="0"/>
                            </a:rPr>
                            <m:t>h</m:t>
                          </m:r>
                          <m:r>
                            <a:rPr lang="en-GB" sz="2000" smtClean="0">
                              <a:latin typeface="Cambria Math" panose="02040503050406030204" pitchFamily="18" charset="0"/>
                              <a:cs typeface="Times New Roman" pitchFamily="18" charset="0"/>
                            </a:rPr>
                            <m:t> ∈ {</m:t>
                          </m:r>
                          <m:r>
                            <a:rPr lang="en-GB" sz="2000" smtClean="0">
                              <a:latin typeface="Cambria Math" panose="02040503050406030204" pitchFamily="18" charset="0"/>
                              <a:cs typeface="Times New Roman" pitchFamily="18" charset="0"/>
                            </a:rPr>
                            <m:t>𝑢𝑟𝑏𝑎𝑛</m:t>
                          </m:r>
                          <m:r>
                            <a:rPr lang="en-GB" sz="2000" smtClean="0">
                              <a:latin typeface="Cambria Math" panose="02040503050406030204" pitchFamily="18" charset="0"/>
                              <a:cs typeface="Times New Roman" pitchFamily="18" charset="0"/>
                            </a:rPr>
                            <m:t>, </m:t>
                          </m:r>
                          <m:r>
                            <a:rPr lang="en-GB" sz="2000" smtClean="0">
                              <a:latin typeface="Cambria Math" panose="02040503050406030204" pitchFamily="18" charset="0"/>
                              <a:cs typeface="Times New Roman" pitchFamily="18" charset="0"/>
                            </a:rPr>
                            <m:t>𝑟𝑢𝑟𝑎𝑙</m:t>
                          </m:r>
                          <m:r>
                            <a:rPr lang="en-GB" sz="2000" smtClean="0">
                              <a:latin typeface="Cambria Math" panose="02040503050406030204" pitchFamily="18" charset="0"/>
                              <a:cs typeface="Times New Roman" pitchFamily="18" charset="0"/>
                            </a:rPr>
                            <m:t>}</m:t>
                          </m:r>
                        </m:sub>
                        <m:sup/>
                        <m:e>
                          <m:sSub>
                            <m:sSubPr>
                              <m:ctrlPr>
                                <a:rPr lang="en-GB" sz="2000" i="1" smtClean="0">
                                  <a:latin typeface="Cambria Math" panose="02040503050406030204" pitchFamily="18" charset="0"/>
                                  <a:cs typeface="Times New Roman" pitchFamily="18" charset="0"/>
                                </a:rPr>
                              </m:ctrlPr>
                            </m:sSubPr>
                            <m:e>
                              <m:r>
                                <a:rPr lang="en-GB" sz="2000" smtClean="0">
                                  <a:latin typeface="Cambria Math" panose="02040503050406030204" pitchFamily="18" charset="0"/>
                                  <a:cs typeface="Times New Roman" pitchFamily="18" charset="0"/>
                                </a:rPr>
                                <m:t>𝑛</m:t>
                              </m:r>
                            </m:e>
                            <m:sub>
                              <m:r>
                                <a:rPr lang="en-GB" sz="2000" smtClean="0">
                                  <a:latin typeface="Cambria Math" panose="02040503050406030204" pitchFamily="18" charset="0"/>
                                  <a:cs typeface="Times New Roman" pitchFamily="18" charset="0"/>
                                </a:rPr>
                                <m:t>h</m:t>
                              </m:r>
                            </m:sub>
                          </m:sSub>
                          <m:sSub>
                            <m:sSubPr>
                              <m:ctrlPr>
                                <a:rPr lang="en-GB" sz="2000" i="1" smtClean="0">
                                  <a:latin typeface="Cambria Math" panose="02040503050406030204" pitchFamily="18" charset="0"/>
                                  <a:cs typeface="Times New Roman" pitchFamily="18" charset="0"/>
                                </a:rPr>
                              </m:ctrlPr>
                            </m:sSubPr>
                            <m:e>
                              <m:r>
                                <a:rPr lang="en-GB" sz="2000" smtClean="0">
                                  <a:latin typeface="Cambria Math" panose="02040503050406030204" pitchFamily="18" charset="0"/>
                                  <a:cs typeface="Times New Roman" pitchFamily="18" charset="0"/>
                                </a:rPr>
                                <m:t>𝑒</m:t>
                              </m:r>
                            </m:e>
                            <m:sub>
                              <m:r>
                                <a:rPr lang="en-GB" sz="2000" smtClean="0">
                                  <a:latin typeface="Cambria Math" panose="02040503050406030204" pitchFamily="18" charset="0"/>
                                  <a:cs typeface="Times New Roman" pitchFamily="18" charset="0"/>
                                </a:rPr>
                                <m:t>h</m:t>
                              </m:r>
                            </m:sub>
                          </m:sSub>
                          <m:r>
                            <a:rPr lang="en-GB" sz="2000" smtClean="0">
                              <a:latin typeface="Cambria Math" panose="02040503050406030204" pitchFamily="18" charset="0"/>
                              <a:cs typeface="Times New Roman" pitchFamily="18" charset="0"/>
                            </a:rPr>
                            <m:t>𝑆𝐸</m:t>
                          </m:r>
                          <m:sSub>
                            <m:sSubPr>
                              <m:ctrlPr>
                                <a:rPr lang="en-GB" sz="2000" i="1" smtClean="0">
                                  <a:latin typeface="Cambria Math" panose="02040503050406030204" pitchFamily="18" charset="0"/>
                                  <a:cs typeface="Times New Roman" pitchFamily="18" charset="0"/>
                                </a:rPr>
                              </m:ctrlPr>
                            </m:sSubPr>
                            <m:e>
                              <m:r>
                                <a:rPr lang="en-GB" sz="2000" smtClean="0">
                                  <a:latin typeface="Cambria Math" panose="02040503050406030204" pitchFamily="18" charset="0"/>
                                  <a:cs typeface="Times New Roman" pitchFamily="18" charset="0"/>
                                </a:rPr>
                                <m:t>𝐶</m:t>
                              </m:r>
                            </m:e>
                            <m:sub>
                              <m:r>
                                <a:rPr lang="en-GB" sz="2000" smtClean="0">
                                  <a:latin typeface="Cambria Math" panose="02040503050406030204" pitchFamily="18" charset="0"/>
                                  <a:cs typeface="Times New Roman" pitchFamily="18" charset="0"/>
                                </a:rPr>
                                <m:t>𝑒𝑙𝑒𝑐</m:t>
                              </m:r>
                            </m:sub>
                          </m:sSub>
                        </m:e>
                      </m:nary>
                    </m:oMath>
                  </m:oMathPara>
                </a14:m>
                <a:endParaRPr lang="en-GB" altLang="en-US" sz="2000">
                  <a:latin typeface="Open Sans" panose="020B0606030504020204" pitchFamily="34" charset="0"/>
                  <a:ea typeface="Open Sans" panose="020B0606030504020204" pitchFamily="34" charset="0"/>
                  <a:cs typeface="Open Sans" panose="020B0606030504020204" pitchFamily="34" charset="0"/>
                </a:endParaRPr>
              </a:p>
              <a:p>
                <a:pPr eaLnBrk="1" hangingPunct="1">
                  <a:lnSpc>
                    <a:spcPct val="100000"/>
                  </a:lnSpc>
                  <a:spcAft>
                    <a:spcPts val="1200"/>
                  </a:spcAft>
                  <a:buNone/>
                </a:pPr>
                <a:r>
                  <a:rPr lang="en-GB" sz="2000">
                    <a:solidFill>
                      <a:prstClr val="black"/>
                    </a:solidFill>
                    <a:latin typeface="Open Sans" panose="020B0606030504020204" pitchFamily="34" charset="0"/>
                    <a:ea typeface="Open Sans" panose="020B0606030504020204" pitchFamily="34" charset="0"/>
                    <a:cs typeface="Times New Roman" pitchFamily="18" charset="0"/>
                  </a:rPr>
                  <a:t>Final fossil fuel demand for appliances</a:t>
                </a:r>
                <a:endParaRPr lang="en-GB" altLang="en-US" sz="2000">
                  <a:latin typeface="Open Sans" panose="020B0606030504020204" pitchFamily="34" charset="0"/>
                  <a:ea typeface="Open Sans" panose="020B0606030504020204" pitchFamily="34" charset="0"/>
                  <a:cs typeface="Open Sans" panose="020B0606030504020204" pitchFamily="34" charset="0"/>
                </a:endParaRPr>
              </a:p>
              <a:p>
                <a:pPr eaLnBrk="1" hangingPunct="1">
                  <a:lnSpc>
                    <a:spcPct val="100000"/>
                  </a:lnSpc>
                  <a:spcAft>
                    <a:spcPts val="1200"/>
                  </a:spcAft>
                  <a:buNone/>
                </a:pPr>
                <a14:m>
                  <m:oMathPara xmlns:m="http://schemas.openxmlformats.org/officeDocument/2006/math">
                    <m:oMathParaPr>
                      <m:jc m:val="centerGroup"/>
                    </m:oMathParaPr>
                    <m:oMath xmlns:m="http://schemas.openxmlformats.org/officeDocument/2006/math">
                      <m:r>
                        <a:rPr lang="en-GB" altLang="en-US" sz="2000">
                          <a:latin typeface="Cambria Math" panose="02040503050406030204" pitchFamily="18" charset="0"/>
                          <a:cs typeface="Calibri" panose="020F0502020204030204" pitchFamily="34" charset="0"/>
                        </a:rPr>
                        <m:t>𝐹𝐸</m:t>
                      </m:r>
                      <m:sSub>
                        <m:sSubPr>
                          <m:ctrlPr>
                            <a:rPr lang="en-GB" altLang="en-US" sz="2000" i="1">
                              <a:latin typeface="Cambria Math" panose="02040503050406030204" pitchFamily="18" charset="0"/>
                              <a:cs typeface="Calibri" panose="020F0502020204030204" pitchFamily="34" charset="0"/>
                            </a:rPr>
                          </m:ctrlPr>
                        </m:sSubPr>
                        <m:e>
                          <m:r>
                            <a:rPr lang="en-GB" altLang="en-US" sz="2000">
                              <a:latin typeface="Cambria Math" panose="02040503050406030204" pitchFamily="18" charset="0"/>
                              <a:cs typeface="Calibri" panose="020F0502020204030204" pitchFamily="34" charset="0"/>
                            </a:rPr>
                            <m:t>𝐷</m:t>
                          </m:r>
                        </m:e>
                        <m:sub>
                          <m:r>
                            <a:rPr lang="en-GB" altLang="en-US" sz="2000" smtClean="0">
                              <a:latin typeface="Cambria Math" panose="02040503050406030204" pitchFamily="18" charset="0"/>
                              <a:cs typeface="Calibri" panose="020F0502020204030204" pitchFamily="34" charset="0"/>
                            </a:rPr>
                            <m:t>𝑓𝑜𝑠𝑠𝑖𝑙</m:t>
                          </m:r>
                        </m:sub>
                      </m:sSub>
                      <m:r>
                        <a:rPr lang="en-GB" sz="2000">
                          <a:latin typeface="Cambria Math" panose="02040503050406030204" pitchFamily="18" charset="0"/>
                          <a:cs typeface="Times New Roman" pitchFamily="18" charset="0"/>
                        </a:rPr>
                        <m:t>=</m:t>
                      </m:r>
                      <m:nary>
                        <m:naryPr>
                          <m:chr m:val="∑"/>
                          <m:supHide m:val="on"/>
                          <m:ctrlPr>
                            <a:rPr lang="en-GB" sz="2000" i="1">
                              <a:latin typeface="Cambria Math" panose="02040503050406030204" pitchFamily="18" charset="0"/>
                              <a:cs typeface="Times New Roman" pitchFamily="18" charset="0"/>
                            </a:rPr>
                          </m:ctrlPr>
                        </m:naryPr>
                        <m:sub>
                          <m:r>
                            <a:rPr lang="en-GB" sz="2000">
                              <a:latin typeface="Cambria Math" panose="02040503050406030204" pitchFamily="18" charset="0"/>
                              <a:cs typeface="Times New Roman" pitchFamily="18" charset="0"/>
                            </a:rPr>
                            <m:t>h</m:t>
                          </m:r>
                          <m:r>
                            <a:rPr lang="en-GB" sz="2000">
                              <a:latin typeface="Cambria Math" panose="02040503050406030204" pitchFamily="18" charset="0"/>
                              <a:cs typeface="Times New Roman" pitchFamily="18" charset="0"/>
                            </a:rPr>
                            <m:t> ∈ {</m:t>
                          </m:r>
                          <m:r>
                            <a:rPr lang="en-GB" sz="2000">
                              <a:latin typeface="Cambria Math" panose="02040503050406030204" pitchFamily="18" charset="0"/>
                              <a:cs typeface="Times New Roman" pitchFamily="18" charset="0"/>
                            </a:rPr>
                            <m:t>𝑢𝑟𝑏𝑎𝑛</m:t>
                          </m:r>
                          <m:r>
                            <a:rPr lang="en-GB" sz="2000">
                              <a:latin typeface="Cambria Math" panose="02040503050406030204" pitchFamily="18" charset="0"/>
                              <a:cs typeface="Times New Roman" pitchFamily="18" charset="0"/>
                            </a:rPr>
                            <m:t>, </m:t>
                          </m:r>
                          <m:r>
                            <a:rPr lang="en-GB" sz="2000">
                              <a:latin typeface="Cambria Math" panose="02040503050406030204" pitchFamily="18" charset="0"/>
                              <a:cs typeface="Times New Roman" pitchFamily="18" charset="0"/>
                            </a:rPr>
                            <m:t>𝑟𝑢𝑟𝑎𝑙</m:t>
                          </m:r>
                          <m:r>
                            <a:rPr lang="en-GB" sz="2000">
                              <a:latin typeface="Cambria Math" panose="02040503050406030204" pitchFamily="18" charset="0"/>
                              <a:cs typeface="Times New Roman" pitchFamily="18" charset="0"/>
                            </a:rPr>
                            <m:t>}</m:t>
                          </m:r>
                        </m:sub>
                        <m:sup/>
                        <m:e>
                          <m:sSub>
                            <m:sSubPr>
                              <m:ctrlPr>
                                <a:rPr lang="en-GB" sz="2000" i="1">
                                  <a:latin typeface="Cambria Math" panose="02040503050406030204" pitchFamily="18" charset="0"/>
                                  <a:cs typeface="Times New Roman" pitchFamily="18" charset="0"/>
                                </a:rPr>
                              </m:ctrlPr>
                            </m:sSubPr>
                            <m:e>
                              <m:r>
                                <a:rPr lang="en-GB" sz="2000">
                                  <a:latin typeface="Cambria Math" panose="02040503050406030204" pitchFamily="18" charset="0"/>
                                  <a:cs typeface="Times New Roman" pitchFamily="18" charset="0"/>
                                </a:rPr>
                                <m:t>𝑛</m:t>
                              </m:r>
                            </m:e>
                            <m:sub>
                              <m:r>
                                <a:rPr lang="en-GB" sz="2000">
                                  <a:latin typeface="Cambria Math" panose="02040503050406030204" pitchFamily="18" charset="0"/>
                                  <a:cs typeface="Times New Roman" pitchFamily="18" charset="0"/>
                                </a:rPr>
                                <m:t>h</m:t>
                              </m:r>
                            </m:sub>
                          </m:sSub>
                          <m:r>
                            <a:rPr lang="en-GB" sz="2000" smtClean="0">
                              <a:latin typeface="Cambria Math" panose="02040503050406030204" pitchFamily="18" charset="0"/>
                              <a:cs typeface="Times New Roman" pitchFamily="18" charset="0"/>
                            </a:rPr>
                            <m:t>(1−</m:t>
                          </m:r>
                          <m:sSub>
                            <m:sSubPr>
                              <m:ctrlPr>
                                <a:rPr lang="en-GB" sz="2000" i="1">
                                  <a:latin typeface="Cambria Math" panose="02040503050406030204" pitchFamily="18" charset="0"/>
                                  <a:cs typeface="Times New Roman" pitchFamily="18" charset="0"/>
                                </a:rPr>
                              </m:ctrlPr>
                            </m:sSubPr>
                            <m:e>
                              <m:r>
                                <a:rPr lang="en-GB" sz="2000">
                                  <a:latin typeface="Cambria Math" panose="02040503050406030204" pitchFamily="18" charset="0"/>
                                  <a:cs typeface="Times New Roman" pitchFamily="18" charset="0"/>
                                </a:rPr>
                                <m:t>𝑒</m:t>
                              </m:r>
                            </m:e>
                            <m:sub>
                              <m:r>
                                <a:rPr lang="en-GB" sz="2000">
                                  <a:latin typeface="Cambria Math" panose="02040503050406030204" pitchFamily="18" charset="0"/>
                                  <a:cs typeface="Times New Roman" pitchFamily="18" charset="0"/>
                                </a:rPr>
                                <m:t>h</m:t>
                              </m:r>
                            </m:sub>
                          </m:sSub>
                          <m:r>
                            <a:rPr lang="en-GB" sz="2000" smtClean="0">
                              <a:latin typeface="Cambria Math" panose="02040503050406030204" pitchFamily="18" charset="0"/>
                              <a:cs typeface="Times New Roman" pitchFamily="18" charset="0"/>
                            </a:rPr>
                            <m:t>)</m:t>
                          </m:r>
                          <m:r>
                            <a:rPr lang="en-GB" sz="2000">
                              <a:latin typeface="Cambria Math" panose="02040503050406030204" pitchFamily="18" charset="0"/>
                              <a:cs typeface="Times New Roman" pitchFamily="18" charset="0"/>
                            </a:rPr>
                            <m:t>𝑆𝐸</m:t>
                          </m:r>
                          <m:sSub>
                            <m:sSubPr>
                              <m:ctrlPr>
                                <a:rPr lang="en-GB" sz="2000" i="1">
                                  <a:latin typeface="Cambria Math" panose="02040503050406030204" pitchFamily="18" charset="0"/>
                                  <a:cs typeface="Times New Roman" pitchFamily="18" charset="0"/>
                                </a:rPr>
                              </m:ctrlPr>
                            </m:sSubPr>
                            <m:e>
                              <m:r>
                                <a:rPr lang="en-GB" sz="2000">
                                  <a:latin typeface="Cambria Math" panose="02040503050406030204" pitchFamily="18" charset="0"/>
                                  <a:cs typeface="Times New Roman" pitchFamily="18" charset="0"/>
                                </a:rPr>
                                <m:t>𝐶</m:t>
                              </m:r>
                            </m:e>
                            <m:sub>
                              <m:r>
                                <a:rPr lang="en-GB" sz="2000" smtClean="0">
                                  <a:latin typeface="Cambria Math" panose="02040503050406030204" pitchFamily="18" charset="0"/>
                                  <a:cs typeface="Times New Roman" pitchFamily="18" charset="0"/>
                                </a:rPr>
                                <m:t>𝑓𝑜𝑠𝑠𝑖𝑙</m:t>
                              </m:r>
                            </m:sub>
                          </m:sSub>
                        </m:e>
                      </m:nary>
                    </m:oMath>
                  </m:oMathPara>
                </a14:m>
                <a:endParaRPr lang="en-GB" altLang="en-US" sz="2000">
                  <a:latin typeface="Open Sans" panose="020B0606030504020204" pitchFamily="34" charset="0"/>
                  <a:ea typeface="Open Sans" panose="020B0606030504020204" pitchFamily="34" charset="0"/>
                  <a:cs typeface="Open Sans" panose="020B0606030504020204" pitchFamily="34" charset="0"/>
                </a:endParaRPr>
              </a:p>
              <a:p>
                <a:pPr eaLnBrk="1" hangingPunct="1">
                  <a:lnSpc>
                    <a:spcPct val="100000"/>
                  </a:lnSpc>
                  <a:spcBef>
                    <a:spcPts val="0"/>
                  </a:spcBef>
                  <a:spcAft>
                    <a:spcPts val="0"/>
                  </a:spcAft>
                  <a:buNone/>
                </a:pPr>
                <a14:m>
                  <m:oMath xmlns:m="http://schemas.openxmlformats.org/officeDocument/2006/math">
                    <m:r>
                      <a:rPr lang="en-GB" sz="2000" smtClean="0">
                        <a:latin typeface="Cambria Math" panose="02040503050406030204" pitchFamily="18" charset="0"/>
                        <a:cs typeface="Times New Roman" pitchFamily="18" charset="0"/>
                      </a:rPr>
                      <m:t>𝑛</m:t>
                    </m:r>
                  </m:oMath>
                </a14:m>
                <a:r>
                  <a:rPr lang="en-GB" sz="2000">
                    <a:solidFill>
                      <a:prstClr val="black"/>
                    </a:solidFill>
                    <a:latin typeface="Open Sans" panose="020B0606030504020204" pitchFamily="34" charset="0"/>
                    <a:ea typeface="Open Sans" panose="020B0606030504020204" pitchFamily="34" charset="0"/>
                    <a:cs typeface="Times New Roman" pitchFamily="18" charset="0"/>
                  </a:rPr>
                  <a:t>: number of households [household]</a:t>
                </a:r>
              </a:p>
              <a:p>
                <a:pPr eaLnBrk="1" hangingPunct="1">
                  <a:lnSpc>
                    <a:spcPct val="100000"/>
                  </a:lnSpc>
                  <a:spcBef>
                    <a:spcPts val="0"/>
                  </a:spcBef>
                  <a:spcAft>
                    <a:spcPts val="0"/>
                  </a:spcAft>
                  <a:buNone/>
                </a:pPr>
                <a14:m>
                  <m:oMath xmlns:m="http://schemas.openxmlformats.org/officeDocument/2006/math">
                    <m:r>
                      <a:rPr lang="en-GB" sz="2000" smtClean="0">
                        <a:latin typeface="Cambria Math" panose="02040503050406030204" pitchFamily="18" charset="0"/>
                        <a:cs typeface="Times New Roman" pitchFamily="18" charset="0"/>
                      </a:rPr>
                      <m:t>𝑒</m:t>
                    </m:r>
                    <m:r>
                      <a:rPr lang="en-GB" sz="2000" smtClean="0">
                        <a:latin typeface="Cambria Math" panose="02040503050406030204" pitchFamily="18" charset="0"/>
                        <a:cs typeface="Times New Roman" pitchFamily="18" charset="0"/>
                      </a:rPr>
                      <m:t>:</m:t>
                    </m:r>
                  </m:oMath>
                </a14:m>
                <a:r>
                  <a:rPr lang="en-GB" sz="2000">
                    <a:solidFill>
                      <a:prstClr val="black"/>
                    </a:solidFill>
                    <a:latin typeface="Open Sans" panose="020B0606030504020204" pitchFamily="34" charset="0"/>
                    <a:ea typeface="Open Sans" panose="020B0606030504020204" pitchFamily="34" charset="0"/>
                    <a:cs typeface="Times New Roman" pitchFamily="18" charset="0"/>
                  </a:rPr>
                  <a:t> Fraction of households with electricity [-]</a:t>
                </a:r>
              </a:p>
              <a:p>
                <a:pPr eaLnBrk="1" hangingPunct="1">
                  <a:lnSpc>
                    <a:spcPct val="100000"/>
                  </a:lnSpc>
                  <a:spcBef>
                    <a:spcPts val="0"/>
                  </a:spcBef>
                  <a:spcAft>
                    <a:spcPts val="0"/>
                  </a:spcAft>
                  <a:buNone/>
                </a:pPr>
                <a14:m>
                  <m:oMath xmlns:m="http://schemas.openxmlformats.org/officeDocument/2006/math">
                    <m:r>
                      <a:rPr lang="en-GB" sz="2000">
                        <a:latin typeface="Cambria Math" panose="02040503050406030204" pitchFamily="18" charset="0"/>
                        <a:cs typeface="Times New Roman" pitchFamily="18" charset="0"/>
                      </a:rPr>
                      <m:t>𝑆𝐸</m:t>
                    </m:r>
                    <m:sSub>
                      <m:sSubPr>
                        <m:ctrlPr>
                          <a:rPr lang="en-GB" sz="2000" i="1">
                            <a:latin typeface="Cambria Math" panose="02040503050406030204" pitchFamily="18" charset="0"/>
                            <a:cs typeface="Times New Roman" pitchFamily="18" charset="0"/>
                          </a:rPr>
                        </m:ctrlPr>
                      </m:sSubPr>
                      <m:e>
                        <m:r>
                          <a:rPr lang="en-GB" sz="2000">
                            <a:latin typeface="Cambria Math" panose="02040503050406030204" pitchFamily="18" charset="0"/>
                            <a:cs typeface="Times New Roman" pitchFamily="18" charset="0"/>
                          </a:rPr>
                          <m:t>𝐶</m:t>
                        </m:r>
                      </m:e>
                      <m:sub>
                        <m:r>
                          <a:rPr lang="en-GB" sz="2000" smtClean="0">
                            <a:latin typeface="Cambria Math" panose="02040503050406030204" pitchFamily="18" charset="0"/>
                            <a:cs typeface="Times New Roman" pitchFamily="18" charset="0"/>
                          </a:rPr>
                          <m:t>𝑒𝑙𝑒𝑐</m:t>
                        </m:r>
                      </m:sub>
                    </m:sSub>
                    <m:r>
                      <a:rPr lang="en-GB" sz="2000" smtClean="0">
                        <a:latin typeface="Cambria Math" panose="02040503050406030204" pitchFamily="18" charset="0"/>
                        <a:cs typeface="Times New Roman" pitchFamily="18" charset="0"/>
                      </a:rPr>
                      <m:t>,</m:t>
                    </m:r>
                    <m:r>
                      <a:rPr lang="en-GB" sz="2000">
                        <a:latin typeface="Cambria Math" panose="02040503050406030204" pitchFamily="18" charset="0"/>
                        <a:cs typeface="Times New Roman" pitchFamily="18" charset="0"/>
                      </a:rPr>
                      <m:t>𝑆𝐸</m:t>
                    </m:r>
                    <m:sSub>
                      <m:sSubPr>
                        <m:ctrlPr>
                          <a:rPr lang="en-GB" sz="2000" i="1">
                            <a:latin typeface="Cambria Math" panose="02040503050406030204" pitchFamily="18" charset="0"/>
                            <a:cs typeface="Times New Roman" pitchFamily="18" charset="0"/>
                          </a:rPr>
                        </m:ctrlPr>
                      </m:sSubPr>
                      <m:e>
                        <m:r>
                          <a:rPr lang="en-GB" sz="2000">
                            <a:latin typeface="Cambria Math" panose="02040503050406030204" pitchFamily="18" charset="0"/>
                            <a:cs typeface="Times New Roman" pitchFamily="18" charset="0"/>
                          </a:rPr>
                          <m:t>𝐶</m:t>
                        </m:r>
                      </m:e>
                      <m:sub>
                        <m:r>
                          <a:rPr lang="en-GB" sz="2000">
                            <a:latin typeface="Cambria Math" panose="02040503050406030204" pitchFamily="18" charset="0"/>
                            <a:cs typeface="Times New Roman" pitchFamily="18" charset="0"/>
                          </a:rPr>
                          <m:t>𝑓𝑜𝑠𝑠𝑖𝑙</m:t>
                        </m:r>
                      </m:sub>
                    </m:sSub>
                    <m:r>
                      <a:rPr lang="en-GB" sz="2000">
                        <a:latin typeface="Cambria Math" panose="02040503050406030204" pitchFamily="18" charset="0"/>
                        <a:cs typeface="Times New Roman" pitchFamily="18" charset="0"/>
                      </a:rPr>
                      <m:t>: </m:t>
                    </m:r>
                  </m:oMath>
                </a14:m>
                <a:r>
                  <a:rPr lang="en-GB" sz="2000">
                    <a:solidFill>
                      <a:prstClr val="black"/>
                    </a:solidFill>
                    <a:latin typeface="Open Sans" panose="020B0606030504020204" pitchFamily="34" charset="0"/>
                    <a:ea typeface="Open Sans" panose="020B0606030504020204" pitchFamily="34" charset="0"/>
                    <a:cs typeface="Times New Roman" pitchFamily="18" charset="0"/>
                  </a:rPr>
                  <a:t>Specific electricity/fossil fuel consumption [energy/household]</a:t>
                </a:r>
              </a:p>
              <a:p>
                <a:pPr eaLnBrk="1" hangingPunct="1">
                  <a:lnSpc>
                    <a:spcPct val="100000"/>
                  </a:lnSpc>
                  <a:spcAft>
                    <a:spcPts val="1200"/>
                  </a:spcAft>
                  <a:buNone/>
                </a:pPr>
                <a:endParaRPr lang="en-GB" sz="2000">
                  <a:solidFill>
                    <a:prstClr val="black"/>
                  </a:solidFill>
                  <a:latin typeface="Open Sans" panose="020B0606030504020204" pitchFamily="34" charset="0"/>
                  <a:ea typeface="Open Sans" panose="020B0606030504020204" pitchFamily="34" charset="0"/>
                  <a:cs typeface="Times New Roman" pitchFamily="18" charset="0"/>
                </a:endParaRPr>
              </a:p>
              <a:p>
                <a:pPr eaLnBrk="1" hangingPunct="1">
                  <a:lnSpc>
                    <a:spcPct val="100000"/>
                  </a:lnSpc>
                  <a:spcAft>
                    <a:spcPts val="1200"/>
                  </a:spcAft>
                  <a:buNone/>
                </a:pPr>
                <a:endParaRPr lang="en-GB" altLang="en-US" sz="2000">
                  <a:solidFill>
                    <a:srgbClr val="9DC3E6"/>
                  </a:solidFill>
                  <a:latin typeface="Open Sans" panose="020B0606030504020204" pitchFamily="34" charset="0"/>
                  <a:ea typeface="Open Sans" panose="020B0606030504020204" pitchFamily="34" charset="0"/>
                  <a:cs typeface="Open Sans" panose="020B0606030504020204" pitchFamily="34" charset="0"/>
                </a:endParaRPr>
              </a:p>
              <a:p>
                <a:pPr marL="342900" lvl="1" indent="-342900"/>
                <a:endParaRPr lang="en-GB" sz="2000">
                  <a:latin typeface="Open Sans" panose="020B0606030504020204" pitchFamily="34" charset="0"/>
                  <a:ea typeface="Open Sans" panose="020B0606030504020204" pitchFamily="34" charset="0"/>
                  <a:cs typeface="Open Sans" panose="020B0606030504020204" pitchFamily="34" charset="0"/>
                </a:endParaRPr>
              </a:p>
            </p:txBody>
          </p:sp>
        </mc:Choice>
        <mc:Fallback xmlns="">
          <p:sp>
            <p:nvSpPr>
              <p:cNvPr id="48" name="Google Shape;115;p16">
                <a:extLst>
                  <a:ext uri="{FF2B5EF4-FFF2-40B4-BE49-F238E27FC236}">
                    <a16:creationId xmlns:a16="http://schemas.microsoft.com/office/drawing/2014/main" id="{1C0EB07B-EF55-8A4A-A559-3218267C9FE8}"/>
                  </a:ext>
                </a:extLst>
              </p:cNvPr>
              <p:cNvSpPr txBox="1">
                <a:spLocks noRot="1" noChangeAspect="1" noMove="1" noResize="1" noEditPoints="1" noAdjustHandles="1" noChangeArrowheads="1" noChangeShapeType="1" noTextEdit="1"/>
              </p:cNvSpPr>
              <p:nvPr/>
            </p:nvSpPr>
            <p:spPr>
              <a:xfrm>
                <a:off x="887412" y="1339712"/>
                <a:ext cx="10439494" cy="4427538"/>
              </a:xfrm>
              <a:prstGeom prst="rect">
                <a:avLst/>
              </a:prstGeom>
              <a:blipFill>
                <a:blip r:embed="rId5"/>
                <a:stretch>
                  <a:fillRect l="-350" t="-275" b="-4270"/>
                </a:stretch>
              </a:blipFill>
              <a:ln>
                <a:noFill/>
              </a:ln>
            </p:spPr>
            <p:txBody>
              <a:bodyPr/>
              <a:lstStyle/>
              <a:p>
                <a:r>
                  <a:rPr lang="en-US">
                    <a:noFill/>
                  </a:rPr>
                  <a:t> </a:t>
                </a:r>
              </a:p>
            </p:txBody>
          </p:sp>
        </mc:Fallback>
      </mc:AlternateContent>
      <p:sp>
        <p:nvSpPr>
          <p:cNvPr id="29" name="Slide Number Placeholder 5">
            <a:extLst>
              <a:ext uri="{FF2B5EF4-FFF2-40B4-BE49-F238E27FC236}">
                <a16:creationId xmlns:a16="http://schemas.microsoft.com/office/drawing/2014/main" id="{D6871B33-F17E-1347-8124-DDF2CF4E68C6}"/>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72104533-DE24-4CFF-B870-25379AFBB450}"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17</a:t>
            </a:fld>
            <a:endParaRPr lang="en-US" altLang="en-US" sz="1400" b="1">
              <a:solidFill>
                <a:schemeClr val="bg1"/>
              </a:solidFill>
              <a:latin typeface="Open Sans ExtraBold"/>
              <a:ea typeface="Open Sans ExtraBold"/>
              <a:cs typeface="Open Sans ExtraBold"/>
            </a:endParaRPr>
          </a:p>
        </p:txBody>
      </p:sp>
      <p:sp>
        <p:nvSpPr>
          <p:cNvPr id="7" name="Google Shape;113;p16">
            <a:extLst>
              <a:ext uri="{FF2B5EF4-FFF2-40B4-BE49-F238E27FC236}">
                <a16:creationId xmlns:a16="http://schemas.microsoft.com/office/drawing/2014/main" id="{1E4F1164-E947-604A-81CA-32B6D5BC9BE0}"/>
              </a:ext>
            </a:extLst>
          </p:cNvPr>
          <p:cNvSpPr>
            <a:spLocks noGrp="1" noChangeArrowheads="1"/>
          </p:cNvSpPr>
          <p:nvPr>
            <p:ph type="title"/>
          </p:nvPr>
        </p:nvSpPr>
        <p:spPr>
          <a:xfrm>
            <a:off x="856129" y="5187"/>
            <a:ext cx="10339695" cy="1343491"/>
          </a:xfrm>
        </p:spPr>
        <p:txBody>
          <a:bodyPr lIns="121900" tIns="121900" rIns="121900" bIns="121900"/>
          <a:lstStyle/>
          <a:p>
            <a:pPr eaLnBrk="1" hangingPunct="1"/>
            <a:r>
              <a:rPr lang="en-GB" altLang="en-US" dirty="0">
                <a:latin typeface="Open Sans"/>
              </a:rPr>
              <a:t>Lecture 7.3 Household sector</a:t>
            </a:r>
            <a:endParaRPr lang="en-US" dirty="0"/>
          </a:p>
        </p:txBody>
      </p:sp>
      <p:sp>
        <p:nvSpPr>
          <p:cNvPr id="5" name="Oval 4">
            <a:extLst>
              <a:ext uri="{FF2B5EF4-FFF2-40B4-BE49-F238E27FC236}">
                <a16:creationId xmlns:a16="http://schemas.microsoft.com/office/drawing/2014/main" id="{89A2F9BF-37D2-CB47-8C62-6F3F12D932DA}"/>
              </a:ext>
            </a:extLst>
          </p:cNvPr>
          <p:cNvSpPr/>
          <p:nvPr/>
        </p:nvSpPr>
        <p:spPr>
          <a:xfrm>
            <a:off x="8896612" y="43554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7_Slide17.mp3" descr="Track7_Lecture7_Slide17.mp3">
            <a:hlinkClick r:id="" action="ppaction://media"/>
            <a:extLst>
              <a:ext uri="{FF2B5EF4-FFF2-40B4-BE49-F238E27FC236}">
                <a16:creationId xmlns:a16="http://schemas.microsoft.com/office/drawing/2014/main" id="{753AE5DD-A872-0E4C-94B7-E4093BCE8DC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64345" y="506912"/>
            <a:ext cx="812800" cy="812800"/>
          </a:xfrm>
          <a:prstGeom prst="rect">
            <a:avLst/>
          </a:prstGeom>
        </p:spPr>
      </p:pic>
    </p:spTree>
    <p:extLst>
      <p:ext uri="{BB962C8B-B14F-4D97-AF65-F5344CB8AC3E}">
        <p14:creationId xmlns:p14="http://schemas.microsoft.com/office/powerpoint/2010/main" val="347260309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28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Google Shape;113;p16">
            <a:extLst>
              <a:ext uri="{FF2B5EF4-FFF2-40B4-BE49-F238E27FC236}">
                <a16:creationId xmlns:a16="http://schemas.microsoft.com/office/drawing/2014/main" id="{33897C99-2967-44F2-BD1A-E23B842E01A4}"/>
              </a:ext>
            </a:extLst>
          </p:cNvPr>
          <p:cNvSpPr>
            <a:spLocks noGrp="1" noChangeArrowheads="1"/>
          </p:cNvSpPr>
          <p:nvPr>
            <p:ph type="title"/>
          </p:nvPr>
        </p:nvSpPr>
        <p:spPr>
          <a:xfrm>
            <a:off x="856129" y="-1556"/>
            <a:ext cx="10005159" cy="1343491"/>
          </a:xfrm>
        </p:spPr>
        <p:txBody>
          <a:bodyPr lIns="121900" tIns="121900" rIns="121900" bIns="121900"/>
          <a:lstStyle/>
          <a:p>
            <a:pPr eaLnBrk="1" hangingPunct="1"/>
            <a:r>
              <a:rPr lang="en-GB" altLang="en-US" dirty="0">
                <a:latin typeface="Open Sans"/>
              </a:rPr>
              <a:t>Lecture 7.4 Service sector</a:t>
            </a:r>
          </a:p>
        </p:txBody>
      </p:sp>
      <p:sp>
        <p:nvSpPr>
          <p:cNvPr id="115" name="Google Shape;115;p16">
            <a:extLst>
              <a:ext uri="{FF2B5EF4-FFF2-40B4-BE49-F238E27FC236}">
                <a16:creationId xmlns:a16="http://schemas.microsoft.com/office/drawing/2014/main" id="{00BCECBB-3355-482D-B837-0284A2B8BD89}"/>
              </a:ext>
            </a:extLst>
          </p:cNvPr>
          <p:cNvSpPr txBox="1"/>
          <p:nvPr/>
        </p:nvSpPr>
        <p:spPr>
          <a:xfrm>
            <a:off x="869349" y="1269320"/>
            <a:ext cx="9891713" cy="533400"/>
          </a:xfrm>
          <a:prstGeom prst="rect">
            <a:avLst/>
          </a:prstGeom>
          <a:noFill/>
          <a:ln>
            <a:noFill/>
          </a:ln>
        </p:spPr>
        <p:txBody>
          <a:bodyPr spcFirstLastPara="1" lIns="121900" tIns="60933" rIns="121900" bIns="60933" anchor="t"/>
          <a:lstStyle/>
          <a:p>
            <a:pPr eaLnBrk="1" fontAlgn="auto" hangingPunct="1">
              <a:spcBef>
                <a:spcPts val="1000"/>
              </a:spcBef>
              <a:spcAft>
                <a:spcPts val="0"/>
              </a:spcAft>
              <a:defRPr/>
            </a:pPr>
            <a:r>
              <a:rPr lang="en-GB" sz="2000" b="1">
                <a:solidFill>
                  <a:schemeClr val="accent5">
                    <a:lumMod val="60000"/>
                    <a:lumOff val="40000"/>
                  </a:schemeClr>
                </a:solidFill>
                <a:latin typeface="Open Sans"/>
                <a:ea typeface="Open Sans" panose="020B0606030504020204" pitchFamily="34" charset="0"/>
                <a:cs typeface="Open Sans" panose="020B0606030504020204" pitchFamily="34" charset="0"/>
              </a:rPr>
              <a:t>Overview</a:t>
            </a:r>
          </a:p>
        </p:txBody>
      </p:sp>
      <p:sp>
        <p:nvSpPr>
          <p:cNvPr id="154" name="Text Box 31">
            <a:extLst>
              <a:ext uri="{FF2B5EF4-FFF2-40B4-BE49-F238E27FC236}">
                <a16:creationId xmlns:a16="http://schemas.microsoft.com/office/drawing/2014/main" id="{71F6B97E-AB4B-8F48-AE36-061BE4A65600}"/>
              </a:ext>
            </a:extLst>
          </p:cNvPr>
          <p:cNvSpPr txBox="1">
            <a:spLocks noChangeArrowheads="1"/>
          </p:cNvSpPr>
          <p:nvPr/>
        </p:nvSpPr>
        <p:spPr bwMode="auto">
          <a:xfrm>
            <a:off x="777707" y="2621672"/>
            <a:ext cx="1908000" cy="442674"/>
          </a:xfrm>
          <a:prstGeom prst="roundRect">
            <a:avLst/>
          </a:prstGeom>
          <a:noFill/>
          <a:ln w="9525">
            <a:noFill/>
            <a:miter lim="800000"/>
            <a:headEnd/>
            <a:tailEnd/>
          </a:ln>
          <a:effectLst/>
        </p:spPr>
        <p:txBody>
          <a:bodyPr wrap="square">
            <a:spAutoFit/>
          </a:bodyPr>
          <a:lstStyle/>
          <a:p>
            <a:pPr algn="r">
              <a:spcBef>
                <a:spcPct val="50000"/>
              </a:spcBef>
            </a:pPr>
            <a:r>
              <a:rPr lang="en-US" sz="2000">
                <a:latin typeface="Open Sans Light" panose="020B0306030504020204" pitchFamily="34" charset="0"/>
                <a:ea typeface="Open Sans Light" panose="020B0306030504020204" pitchFamily="34" charset="0"/>
                <a:cs typeface="Open Sans Light" panose="020B0306030504020204" pitchFamily="34" charset="0"/>
              </a:rPr>
              <a:t>Subsector</a:t>
            </a:r>
          </a:p>
        </p:txBody>
      </p:sp>
      <p:sp>
        <p:nvSpPr>
          <p:cNvPr id="155" name="Text Box 31">
            <a:extLst>
              <a:ext uri="{FF2B5EF4-FFF2-40B4-BE49-F238E27FC236}">
                <a16:creationId xmlns:a16="http://schemas.microsoft.com/office/drawing/2014/main" id="{A65C72E6-C98B-CA4C-A879-F1DE62380CB9}"/>
              </a:ext>
            </a:extLst>
          </p:cNvPr>
          <p:cNvSpPr txBox="1">
            <a:spLocks noChangeArrowheads="1"/>
          </p:cNvSpPr>
          <p:nvPr/>
        </p:nvSpPr>
        <p:spPr bwMode="auto">
          <a:xfrm>
            <a:off x="777707" y="3484630"/>
            <a:ext cx="1908000" cy="442674"/>
          </a:xfrm>
          <a:prstGeom prst="roundRect">
            <a:avLst/>
          </a:prstGeom>
          <a:noFill/>
          <a:ln w="9525">
            <a:noFill/>
            <a:miter lim="800000"/>
            <a:headEnd/>
            <a:tailEnd/>
          </a:ln>
          <a:effectLst/>
        </p:spPr>
        <p:txBody>
          <a:bodyPr wrap="square">
            <a:spAutoFit/>
          </a:bodyPr>
          <a:lstStyle/>
          <a:p>
            <a:pPr algn="r">
              <a:spcBef>
                <a:spcPct val="50000"/>
              </a:spcBef>
            </a:pPr>
            <a:r>
              <a:rPr lang="en-US" sz="2000">
                <a:latin typeface="Open Sans Light" panose="020B0306030504020204" pitchFamily="34" charset="0"/>
                <a:ea typeface="Open Sans Light" panose="020B0306030504020204" pitchFamily="34" charset="0"/>
                <a:cs typeface="Open Sans Light" panose="020B0306030504020204" pitchFamily="34" charset="0"/>
              </a:rPr>
              <a:t>End-Use</a:t>
            </a:r>
          </a:p>
        </p:txBody>
      </p:sp>
      <p:sp>
        <p:nvSpPr>
          <p:cNvPr id="156" name="Text Box 31">
            <a:extLst>
              <a:ext uri="{FF2B5EF4-FFF2-40B4-BE49-F238E27FC236}">
                <a16:creationId xmlns:a16="http://schemas.microsoft.com/office/drawing/2014/main" id="{7C3FE3EC-F88C-5248-9FDC-161BAC81D473}"/>
              </a:ext>
            </a:extLst>
          </p:cNvPr>
          <p:cNvSpPr txBox="1">
            <a:spLocks noChangeArrowheads="1"/>
          </p:cNvSpPr>
          <p:nvPr/>
        </p:nvSpPr>
        <p:spPr bwMode="auto">
          <a:xfrm>
            <a:off x="658437" y="4309665"/>
            <a:ext cx="2431461" cy="442674"/>
          </a:xfrm>
          <a:prstGeom prst="roundRect">
            <a:avLst/>
          </a:prstGeom>
          <a:noFill/>
          <a:ln w="9525">
            <a:noFill/>
            <a:miter lim="800000"/>
            <a:headEnd/>
            <a:tailEnd/>
          </a:ln>
          <a:effectLst/>
        </p:spPr>
        <p:txBody>
          <a:bodyPr wrap="square">
            <a:spAutoFit/>
          </a:bodyPr>
          <a:lstStyle/>
          <a:p>
            <a:pPr algn="r">
              <a:spcBef>
                <a:spcPct val="50000"/>
              </a:spcBef>
            </a:pPr>
            <a:r>
              <a:rPr lang="en-US" sz="2000">
                <a:latin typeface="Open Sans Light" panose="020B0306030504020204" pitchFamily="34" charset="0"/>
                <a:ea typeface="Open Sans Light" panose="020B0306030504020204" pitchFamily="34" charset="0"/>
                <a:cs typeface="Open Sans Light" panose="020B0306030504020204" pitchFamily="34" charset="0"/>
              </a:rPr>
              <a:t>Final energy form</a:t>
            </a:r>
          </a:p>
        </p:txBody>
      </p:sp>
      <p:grpSp>
        <p:nvGrpSpPr>
          <p:cNvPr id="10" name="Group 9">
            <a:extLst>
              <a:ext uri="{FF2B5EF4-FFF2-40B4-BE49-F238E27FC236}">
                <a16:creationId xmlns:a16="http://schemas.microsoft.com/office/drawing/2014/main" id="{DBEB15A9-226E-DA45-9AC7-04002FBDE955}"/>
              </a:ext>
            </a:extLst>
          </p:cNvPr>
          <p:cNvGrpSpPr/>
          <p:nvPr/>
        </p:nvGrpSpPr>
        <p:grpSpPr>
          <a:xfrm>
            <a:off x="5157143" y="4241717"/>
            <a:ext cx="1457156" cy="638865"/>
            <a:chOff x="5264149" y="4484266"/>
            <a:chExt cx="1457156" cy="638865"/>
          </a:xfrm>
        </p:grpSpPr>
        <p:sp>
          <p:nvSpPr>
            <p:cNvPr id="42" name="Rectangle 11">
              <a:extLst>
                <a:ext uri="{FF2B5EF4-FFF2-40B4-BE49-F238E27FC236}">
                  <a16:creationId xmlns:a16="http://schemas.microsoft.com/office/drawing/2014/main" id="{30449F18-41AD-4C4D-88C5-109DFA6F3FD8}"/>
                </a:ext>
              </a:extLst>
            </p:cNvPr>
            <p:cNvSpPr>
              <a:spLocks noChangeArrowheads="1"/>
            </p:cNvSpPr>
            <p:nvPr/>
          </p:nvSpPr>
          <p:spPr bwMode="auto">
            <a:xfrm>
              <a:off x="5264149" y="4655131"/>
              <a:ext cx="1457156" cy="468000"/>
            </a:xfrm>
            <a:prstGeom prst="roundRect">
              <a:avLst/>
            </a:prstGeom>
            <a:solidFill>
              <a:srgbClr val="66C8FF">
                <a:alpha val="51373"/>
              </a:srgbClr>
            </a:solidFill>
            <a:ln w="9525">
              <a:noFill/>
              <a:miter lim="800000"/>
              <a:headEnd/>
              <a:tailEnd/>
            </a:ln>
            <a:effectLst/>
          </p:spPr>
          <p:txBody>
            <a:bodyPr wrap="square" lIns="90000"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Fossil Fuels</a:t>
              </a:r>
            </a:p>
          </p:txBody>
        </p:sp>
        <p:cxnSp>
          <p:nvCxnSpPr>
            <p:cNvPr id="94" name="Straight Connector 93">
              <a:extLst>
                <a:ext uri="{FF2B5EF4-FFF2-40B4-BE49-F238E27FC236}">
                  <a16:creationId xmlns:a16="http://schemas.microsoft.com/office/drawing/2014/main" id="{DFF091F1-D423-854E-8995-737A666E517E}"/>
                </a:ext>
              </a:extLst>
            </p:cNvPr>
            <p:cNvCxnSpPr>
              <a:cxnSpLocks/>
            </p:cNvCxnSpPr>
            <p:nvPr/>
          </p:nvCxnSpPr>
          <p:spPr>
            <a:xfrm flipV="1">
              <a:off x="5960215" y="4484266"/>
              <a:ext cx="0" cy="180000"/>
            </a:xfrm>
            <a:prstGeom prst="line">
              <a:avLst/>
            </a:prstGeom>
            <a:ln w="2857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F428884F-F8F4-F845-9CD0-BD432611E16F}"/>
              </a:ext>
            </a:extLst>
          </p:cNvPr>
          <p:cNvGrpSpPr/>
          <p:nvPr/>
        </p:nvGrpSpPr>
        <p:grpSpPr>
          <a:xfrm>
            <a:off x="9374376" y="5057808"/>
            <a:ext cx="1674525" cy="648119"/>
            <a:chOff x="6538602" y="4474521"/>
            <a:chExt cx="1674525" cy="648119"/>
          </a:xfrm>
        </p:grpSpPr>
        <p:sp>
          <p:nvSpPr>
            <p:cNvPr id="38" name="Rectangle 7">
              <a:extLst>
                <a:ext uri="{FF2B5EF4-FFF2-40B4-BE49-F238E27FC236}">
                  <a16:creationId xmlns:a16="http://schemas.microsoft.com/office/drawing/2014/main" id="{302DBAA6-A522-7842-85F6-4CD3283E05D0}"/>
                </a:ext>
              </a:extLst>
            </p:cNvPr>
            <p:cNvSpPr>
              <a:spLocks noChangeArrowheads="1"/>
            </p:cNvSpPr>
            <p:nvPr/>
          </p:nvSpPr>
          <p:spPr bwMode="auto">
            <a:xfrm>
              <a:off x="6538602" y="4654640"/>
              <a:ext cx="1674525" cy="468000"/>
            </a:xfrm>
            <a:prstGeom prst="roundRect">
              <a:avLst/>
            </a:prstGeom>
            <a:solidFill>
              <a:srgbClr val="66C8FF">
                <a:alpha val="51373"/>
              </a:srgbClr>
            </a:solidFill>
            <a:ln w="9525">
              <a:noFill/>
              <a:miter lim="800000"/>
              <a:headEnd/>
              <a:tailEnd/>
            </a:ln>
            <a:effectLst/>
          </p:spPr>
          <p:txBody>
            <a:bodyPr wrap="square" lIns="90000"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Solar System</a:t>
              </a:r>
            </a:p>
          </p:txBody>
        </p:sp>
        <p:cxnSp>
          <p:nvCxnSpPr>
            <p:cNvPr id="95" name="Straight Connector 94">
              <a:extLst>
                <a:ext uri="{FF2B5EF4-FFF2-40B4-BE49-F238E27FC236}">
                  <a16:creationId xmlns:a16="http://schemas.microsoft.com/office/drawing/2014/main" id="{C22A2995-DBF1-9443-8644-7F2F29D79564}"/>
                </a:ext>
              </a:extLst>
            </p:cNvPr>
            <p:cNvCxnSpPr>
              <a:cxnSpLocks/>
            </p:cNvCxnSpPr>
            <p:nvPr/>
          </p:nvCxnSpPr>
          <p:spPr>
            <a:xfrm flipV="1">
              <a:off x="7305524" y="4474521"/>
              <a:ext cx="0" cy="180000"/>
            </a:xfrm>
            <a:prstGeom prst="line">
              <a:avLst/>
            </a:prstGeom>
            <a:ln w="2857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sp>
        <p:nvSpPr>
          <p:cNvPr id="21507" name="Slide Number Placeholder 5">
            <a:extLst>
              <a:ext uri="{FF2B5EF4-FFF2-40B4-BE49-F238E27FC236}">
                <a16:creationId xmlns:a16="http://schemas.microsoft.com/office/drawing/2014/main" id="{E30EBFD3-3421-4D06-87F3-FFAF72BF280F}"/>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72104533-DE24-4CFF-B870-25379AFBB450}"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18</a:t>
            </a:fld>
            <a:endParaRPr lang="en-US" altLang="en-US" sz="1400" b="1">
              <a:solidFill>
                <a:schemeClr val="bg1"/>
              </a:solidFill>
              <a:latin typeface="Open Sans ExtraBold"/>
              <a:ea typeface="Open Sans ExtraBold"/>
              <a:cs typeface="Open Sans ExtraBold"/>
            </a:endParaRPr>
          </a:p>
        </p:txBody>
      </p:sp>
      <p:sp>
        <p:nvSpPr>
          <p:cNvPr id="28" name="Rectangle 4">
            <a:extLst>
              <a:ext uri="{FF2B5EF4-FFF2-40B4-BE49-F238E27FC236}">
                <a16:creationId xmlns:a16="http://schemas.microsoft.com/office/drawing/2014/main" id="{ED436443-8BCE-B249-B94D-9E642ABF5D46}"/>
              </a:ext>
            </a:extLst>
          </p:cNvPr>
          <p:cNvSpPr>
            <a:spLocks noChangeArrowheads="1"/>
          </p:cNvSpPr>
          <p:nvPr/>
        </p:nvSpPr>
        <p:spPr bwMode="auto">
          <a:xfrm>
            <a:off x="3352921" y="3456578"/>
            <a:ext cx="1475999" cy="589983"/>
          </a:xfrm>
          <a:prstGeom prst="roundRect">
            <a:avLst/>
          </a:prstGeom>
          <a:solidFill>
            <a:srgbClr val="B53541">
              <a:alpha val="50588"/>
            </a:srgbClr>
          </a:solidFill>
          <a:ln w="9525">
            <a:noFill/>
            <a:miter lim="800000"/>
            <a:headEnd/>
            <a:tailEnd/>
          </a:ln>
          <a:effectLst/>
        </p:spPr>
        <p:txBody>
          <a:bodyPr wrap="square" lIns="90000"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Appliances</a:t>
            </a:r>
          </a:p>
        </p:txBody>
      </p:sp>
      <p:sp>
        <p:nvSpPr>
          <p:cNvPr id="14" name="Rectangle 35">
            <a:extLst>
              <a:ext uri="{FF2B5EF4-FFF2-40B4-BE49-F238E27FC236}">
                <a16:creationId xmlns:a16="http://schemas.microsoft.com/office/drawing/2014/main" id="{ACA483F7-6D0A-1247-87A5-86C2A2D3AC2D}"/>
              </a:ext>
            </a:extLst>
          </p:cNvPr>
          <p:cNvSpPr>
            <a:spLocks noChangeArrowheads="1"/>
          </p:cNvSpPr>
          <p:nvPr/>
        </p:nvSpPr>
        <p:spPr bwMode="auto">
          <a:xfrm>
            <a:off x="5728220" y="2626935"/>
            <a:ext cx="1594558" cy="468000"/>
          </a:xfrm>
          <a:prstGeom prst="roundRect">
            <a:avLst/>
          </a:prstGeom>
          <a:solidFill>
            <a:srgbClr val="A5A5A5">
              <a:alpha val="50196"/>
            </a:srgbClr>
          </a:solidFill>
          <a:ln w="9525">
            <a:noFill/>
            <a:miter lim="800000"/>
            <a:headEnd/>
            <a:tailEnd/>
          </a:ln>
          <a:effectLst/>
        </p:spPr>
        <p:txBody>
          <a:bodyPr wrap="square" lIns="90000"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Commercial</a:t>
            </a:r>
          </a:p>
        </p:txBody>
      </p:sp>
      <p:sp>
        <p:nvSpPr>
          <p:cNvPr id="15" name="Rectangle 36">
            <a:extLst>
              <a:ext uri="{FF2B5EF4-FFF2-40B4-BE49-F238E27FC236}">
                <a16:creationId xmlns:a16="http://schemas.microsoft.com/office/drawing/2014/main" id="{F692E89D-3FC6-964F-B608-1A6CCD8F534D}"/>
              </a:ext>
            </a:extLst>
          </p:cNvPr>
          <p:cNvSpPr>
            <a:spLocks noChangeArrowheads="1"/>
          </p:cNvSpPr>
          <p:nvPr/>
        </p:nvSpPr>
        <p:spPr bwMode="auto">
          <a:xfrm>
            <a:off x="7387119" y="2626935"/>
            <a:ext cx="1016148" cy="468000"/>
          </a:xfrm>
          <a:prstGeom prst="roundRect">
            <a:avLst/>
          </a:prstGeom>
          <a:solidFill>
            <a:srgbClr val="A5A5A5">
              <a:alpha val="50196"/>
            </a:srgbClr>
          </a:solidFill>
          <a:ln w="9525">
            <a:noFill/>
            <a:miter lim="800000"/>
            <a:headEnd/>
            <a:tailEnd/>
          </a:ln>
          <a:effectLst/>
        </p:spPr>
        <p:txBody>
          <a:bodyPr wrap="square" lIns="90000"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Public</a:t>
            </a:r>
          </a:p>
        </p:txBody>
      </p:sp>
      <p:sp>
        <p:nvSpPr>
          <p:cNvPr id="31" name="Rectangle 15">
            <a:extLst>
              <a:ext uri="{FF2B5EF4-FFF2-40B4-BE49-F238E27FC236}">
                <a16:creationId xmlns:a16="http://schemas.microsoft.com/office/drawing/2014/main" id="{E177A9D7-5318-F047-84E2-9CFC974C30A0}"/>
              </a:ext>
            </a:extLst>
          </p:cNvPr>
          <p:cNvSpPr>
            <a:spLocks noChangeArrowheads="1"/>
          </p:cNvSpPr>
          <p:nvPr/>
        </p:nvSpPr>
        <p:spPr bwMode="auto">
          <a:xfrm>
            <a:off x="5069255" y="3455636"/>
            <a:ext cx="1577510" cy="594000"/>
          </a:xfrm>
          <a:prstGeom prst="roundRect">
            <a:avLst/>
          </a:prstGeom>
          <a:solidFill>
            <a:srgbClr val="B53541">
              <a:alpha val="50588"/>
            </a:srgbClr>
          </a:solidFill>
          <a:ln w="9525">
            <a:noFill/>
            <a:miter lim="800000"/>
            <a:headEnd/>
            <a:tailEnd/>
          </a:ln>
          <a:effectLst/>
        </p:spPr>
        <p:txBody>
          <a:bodyPr wrap="square" lIns="90000"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Air conditioning</a:t>
            </a:r>
          </a:p>
        </p:txBody>
      </p:sp>
      <p:sp>
        <p:nvSpPr>
          <p:cNvPr id="34" name="Rectangle 16">
            <a:extLst>
              <a:ext uri="{FF2B5EF4-FFF2-40B4-BE49-F238E27FC236}">
                <a16:creationId xmlns:a16="http://schemas.microsoft.com/office/drawing/2014/main" id="{DC791116-BBD3-5A4A-AE98-8247FD202041}"/>
              </a:ext>
            </a:extLst>
          </p:cNvPr>
          <p:cNvSpPr>
            <a:spLocks noChangeArrowheads="1"/>
          </p:cNvSpPr>
          <p:nvPr/>
        </p:nvSpPr>
        <p:spPr bwMode="auto">
          <a:xfrm>
            <a:off x="6887100" y="3455635"/>
            <a:ext cx="1607971" cy="597257"/>
          </a:xfrm>
          <a:prstGeom prst="roundRect">
            <a:avLst/>
          </a:prstGeom>
          <a:solidFill>
            <a:srgbClr val="B53541">
              <a:alpha val="50588"/>
            </a:srgbClr>
          </a:solidFill>
          <a:ln w="9525">
            <a:noFill/>
            <a:miter lim="800000"/>
            <a:headEnd/>
            <a:tailEnd/>
          </a:ln>
          <a:effectLst/>
        </p:spPr>
        <p:txBody>
          <a:bodyPr wrap="square" lIns="90000"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Space heating</a:t>
            </a:r>
          </a:p>
        </p:txBody>
      </p:sp>
      <p:cxnSp>
        <p:nvCxnSpPr>
          <p:cNvPr id="83" name="Straight Connector 82">
            <a:extLst>
              <a:ext uri="{FF2B5EF4-FFF2-40B4-BE49-F238E27FC236}">
                <a16:creationId xmlns:a16="http://schemas.microsoft.com/office/drawing/2014/main" id="{105190B7-0CA1-2B49-A603-9B6E673EE323}"/>
              </a:ext>
            </a:extLst>
          </p:cNvPr>
          <p:cNvCxnSpPr>
            <a:cxnSpLocks/>
          </p:cNvCxnSpPr>
          <p:nvPr/>
        </p:nvCxnSpPr>
        <p:spPr>
          <a:xfrm>
            <a:off x="4244126" y="5057808"/>
            <a:ext cx="590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E64D5F18-4FFA-AA4D-8D7A-25674F8193DD}"/>
              </a:ext>
            </a:extLst>
          </p:cNvPr>
          <p:cNvGrpSpPr/>
          <p:nvPr/>
        </p:nvGrpSpPr>
        <p:grpSpPr>
          <a:xfrm>
            <a:off x="3491320" y="4262038"/>
            <a:ext cx="1328449" cy="648119"/>
            <a:chOff x="4139569" y="4474521"/>
            <a:chExt cx="1328449" cy="648119"/>
          </a:xfrm>
        </p:grpSpPr>
        <p:sp>
          <p:nvSpPr>
            <p:cNvPr id="41" name="Rectangle 10">
              <a:extLst>
                <a:ext uri="{FF2B5EF4-FFF2-40B4-BE49-F238E27FC236}">
                  <a16:creationId xmlns:a16="http://schemas.microsoft.com/office/drawing/2014/main" id="{EE466D6C-1D13-ED43-AC8F-EE2544EB59D3}"/>
                </a:ext>
              </a:extLst>
            </p:cNvPr>
            <p:cNvSpPr>
              <a:spLocks noChangeArrowheads="1"/>
            </p:cNvSpPr>
            <p:nvPr/>
          </p:nvSpPr>
          <p:spPr bwMode="auto">
            <a:xfrm>
              <a:off x="4139569" y="4654640"/>
              <a:ext cx="1328449" cy="468000"/>
            </a:xfrm>
            <a:prstGeom prst="roundRect">
              <a:avLst/>
            </a:prstGeom>
            <a:solidFill>
              <a:srgbClr val="66C8FF">
                <a:alpha val="51373"/>
              </a:srgbClr>
            </a:solidFill>
            <a:ln w="9525">
              <a:noFill/>
              <a:miter lim="800000"/>
              <a:headEnd/>
              <a:tailEnd/>
            </a:ln>
            <a:effectLst/>
          </p:spPr>
          <p:txBody>
            <a:bodyPr wrap="square" lIns="90000"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Electricity</a:t>
              </a:r>
            </a:p>
          </p:txBody>
        </p:sp>
        <p:cxnSp>
          <p:nvCxnSpPr>
            <p:cNvPr id="93" name="Straight Connector 92">
              <a:extLst>
                <a:ext uri="{FF2B5EF4-FFF2-40B4-BE49-F238E27FC236}">
                  <a16:creationId xmlns:a16="http://schemas.microsoft.com/office/drawing/2014/main" id="{1435F91D-708A-AF43-B16A-5A7F8702F1A3}"/>
                </a:ext>
              </a:extLst>
            </p:cNvPr>
            <p:cNvCxnSpPr>
              <a:cxnSpLocks/>
            </p:cNvCxnSpPr>
            <p:nvPr/>
          </p:nvCxnSpPr>
          <p:spPr>
            <a:xfrm flipV="1">
              <a:off x="5087355" y="4474521"/>
              <a:ext cx="0" cy="180000"/>
            </a:xfrm>
            <a:prstGeom prst="line">
              <a:avLst/>
            </a:prstGeom>
            <a:ln w="2857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cxnSp>
        <p:nvCxnSpPr>
          <p:cNvPr id="123" name="Straight Connector 122">
            <a:extLst>
              <a:ext uri="{FF2B5EF4-FFF2-40B4-BE49-F238E27FC236}">
                <a16:creationId xmlns:a16="http://schemas.microsoft.com/office/drawing/2014/main" id="{D99EE464-FC19-7144-9E28-FF5314086032}"/>
              </a:ext>
            </a:extLst>
          </p:cNvPr>
          <p:cNvCxnSpPr>
            <a:cxnSpLocks/>
          </p:cNvCxnSpPr>
          <p:nvPr/>
        </p:nvCxnSpPr>
        <p:spPr>
          <a:xfrm flipH="1" flipV="1">
            <a:off x="4090027" y="3265537"/>
            <a:ext cx="7056000" cy="194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Straight Arrow Connector 149">
            <a:extLst>
              <a:ext uri="{FF2B5EF4-FFF2-40B4-BE49-F238E27FC236}">
                <a16:creationId xmlns:a16="http://schemas.microsoft.com/office/drawing/2014/main" id="{97F58B03-5BA4-5A4F-963D-37258B25A565}"/>
              </a:ext>
            </a:extLst>
          </p:cNvPr>
          <p:cNvCxnSpPr>
            <a:cxnSpLocks/>
          </p:cNvCxnSpPr>
          <p:nvPr/>
        </p:nvCxnSpPr>
        <p:spPr>
          <a:xfrm flipH="1">
            <a:off x="6614299" y="3095286"/>
            <a:ext cx="1"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1" name="Straight Arrow Connector 150">
            <a:extLst>
              <a:ext uri="{FF2B5EF4-FFF2-40B4-BE49-F238E27FC236}">
                <a16:creationId xmlns:a16="http://schemas.microsoft.com/office/drawing/2014/main" id="{B540BE5A-89EC-244E-A56C-9A0BB5453BBC}"/>
              </a:ext>
            </a:extLst>
          </p:cNvPr>
          <p:cNvCxnSpPr>
            <a:cxnSpLocks/>
          </p:cNvCxnSpPr>
          <p:nvPr/>
        </p:nvCxnSpPr>
        <p:spPr>
          <a:xfrm flipH="1">
            <a:off x="7900411" y="3095286"/>
            <a:ext cx="1"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2" name="Straight Arrow Connector 151">
            <a:extLst>
              <a:ext uri="{FF2B5EF4-FFF2-40B4-BE49-F238E27FC236}">
                <a16:creationId xmlns:a16="http://schemas.microsoft.com/office/drawing/2014/main" id="{78AED4AF-3A26-2A49-ABBF-12F2036FF98E}"/>
              </a:ext>
            </a:extLst>
          </p:cNvPr>
          <p:cNvCxnSpPr>
            <a:cxnSpLocks/>
          </p:cNvCxnSpPr>
          <p:nvPr/>
        </p:nvCxnSpPr>
        <p:spPr>
          <a:xfrm flipH="1">
            <a:off x="11146129" y="3280798"/>
            <a:ext cx="1"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1" name="Straight Arrow Connector 160">
            <a:extLst>
              <a:ext uri="{FF2B5EF4-FFF2-40B4-BE49-F238E27FC236}">
                <a16:creationId xmlns:a16="http://schemas.microsoft.com/office/drawing/2014/main" id="{EF9DFB38-5709-7649-85CA-063862575A51}"/>
              </a:ext>
            </a:extLst>
          </p:cNvPr>
          <p:cNvCxnSpPr>
            <a:cxnSpLocks/>
          </p:cNvCxnSpPr>
          <p:nvPr/>
        </p:nvCxnSpPr>
        <p:spPr>
          <a:xfrm flipH="1">
            <a:off x="7726495" y="3282723"/>
            <a:ext cx="1"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2" name="Straight Arrow Connector 161">
            <a:extLst>
              <a:ext uri="{FF2B5EF4-FFF2-40B4-BE49-F238E27FC236}">
                <a16:creationId xmlns:a16="http://schemas.microsoft.com/office/drawing/2014/main" id="{E4FE7449-FD47-F14C-9A1A-E5EF8E031F94}"/>
              </a:ext>
            </a:extLst>
          </p:cNvPr>
          <p:cNvCxnSpPr>
            <a:cxnSpLocks/>
          </p:cNvCxnSpPr>
          <p:nvPr/>
        </p:nvCxnSpPr>
        <p:spPr>
          <a:xfrm flipH="1">
            <a:off x="5881096" y="3276579"/>
            <a:ext cx="1"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3" name="Straight Arrow Connector 162">
            <a:extLst>
              <a:ext uri="{FF2B5EF4-FFF2-40B4-BE49-F238E27FC236}">
                <a16:creationId xmlns:a16="http://schemas.microsoft.com/office/drawing/2014/main" id="{1240094C-E5F3-344A-B93B-22F8617713B9}"/>
              </a:ext>
            </a:extLst>
          </p:cNvPr>
          <p:cNvCxnSpPr>
            <a:cxnSpLocks/>
          </p:cNvCxnSpPr>
          <p:nvPr/>
        </p:nvCxnSpPr>
        <p:spPr>
          <a:xfrm flipH="1">
            <a:off x="4097617" y="3272109"/>
            <a:ext cx="1"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4" name="Rectangle 16">
            <a:extLst>
              <a:ext uri="{FF2B5EF4-FFF2-40B4-BE49-F238E27FC236}">
                <a16:creationId xmlns:a16="http://schemas.microsoft.com/office/drawing/2014/main" id="{CF16D149-B73D-7D4F-9D5B-8566BB3F9BA6}"/>
              </a:ext>
            </a:extLst>
          </p:cNvPr>
          <p:cNvSpPr>
            <a:spLocks noChangeArrowheads="1"/>
          </p:cNvSpPr>
          <p:nvPr/>
        </p:nvSpPr>
        <p:spPr bwMode="auto">
          <a:xfrm>
            <a:off x="8735406" y="3460798"/>
            <a:ext cx="1643663" cy="592094"/>
          </a:xfrm>
          <a:prstGeom prst="roundRect">
            <a:avLst/>
          </a:prstGeom>
          <a:solidFill>
            <a:srgbClr val="B53541">
              <a:alpha val="50588"/>
            </a:srgbClr>
          </a:solidFill>
          <a:ln w="9525">
            <a:noFill/>
            <a:miter lim="800000"/>
            <a:headEnd/>
            <a:tailEnd/>
          </a:ln>
          <a:effectLst/>
        </p:spPr>
        <p:txBody>
          <a:bodyPr wrap="square" lIns="90000"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Other thermal uses</a:t>
            </a:r>
          </a:p>
        </p:txBody>
      </p:sp>
      <p:sp>
        <p:nvSpPr>
          <p:cNvPr id="65" name="Rectangle 16">
            <a:extLst>
              <a:ext uri="{FF2B5EF4-FFF2-40B4-BE49-F238E27FC236}">
                <a16:creationId xmlns:a16="http://schemas.microsoft.com/office/drawing/2014/main" id="{15BA9F59-3689-8848-B883-73E236CD0CAB}"/>
              </a:ext>
            </a:extLst>
          </p:cNvPr>
          <p:cNvSpPr>
            <a:spLocks noChangeArrowheads="1"/>
          </p:cNvSpPr>
          <p:nvPr/>
        </p:nvSpPr>
        <p:spPr bwMode="auto">
          <a:xfrm>
            <a:off x="10619403" y="3454468"/>
            <a:ext cx="1076412" cy="592094"/>
          </a:xfrm>
          <a:prstGeom prst="roundRect">
            <a:avLst/>
          </a:prstGeom>
          <a:solidFill>
            <a:srgbClr val="B53541">
              <a:alpha val="50588"/>
            </a:srgbClr>
          </a:solidFill>
          <a:ln w="9525">
            <a:noFill/>
            <a:miter lim="800000"/>
            <a:headEnd/>
            <a:tailEnd/>
          </a:ln>
          <a:effectLst/>
        </p:spPr>
        <p:txBody>
          <a:bodyPr wrap="square" lIns="90000"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Motive power</a:t>
            </a:r>
          </a:p>
        </p:txBody>
      </p:sp>
      <p:grpSp>
        <p:nvGrpSpPr>
          <p:cNvPr id="22" name="Group 21">
            <a:extLst>
              <a:ext uri="{FF2B5EF4-FFF2-40B4-BE49-F238E27FC236}">
                <a16:creationId xmlns:a16="http://schemas.microsoft.com/office/drawing/2014/main" id="{4E871761-8636-AF47-A052-8C2E527BB63E}"/>
              </a:ext>
            </a:extLst>
          </p:cNvPr>
          <p:cNvGrpSpPr/>
          <p:nvPr/>
        </p:nvGrpSpPr>
        <p:grpSpPr>
          <a:xfrm>
            <a:off x="6290841" y="5057808"/>
            <a:ext cx="1817088" cy="670635"/>
            <a:chOff x="6062275" y="5300357"/>
            <a:chExt cx="1817088" cy="670635"/>
          </a:xfrm>
        </p:grpSpPr>
        <p:cxnSp>
          <p:nvCxnSpPr>
            <p:cNvPr id="77" name="Straight Connector 76">
              <a:extLst>
                <a:ext uri="{FF2B5EF4-FFF2-40B4-BE49-F238E27FC236}">
                  <a16:creationId xmlns:a16="http://schemas.microsoft.com/office/drawing/2014/main" id="{A1C7450B-7D81-9B46-9FDB-DA6577F58CE4}"/>
                </a:ext>
              </a:extLst>
            </p:cNvPr>
            <p:cNvCxnSpPr>
              <a:cxnSpLocks/>
            </p:cNvCxnSpPr>
            <p:nvPr/>
          </p:nvCxnSpPr>
          <p:spPr>
            <a:xfrm>
              <a:off x="6983351" y="5300357"/>
              <a:ext cx="0" cy="180000"/>
            </a:xfrm>
            <a:prstGeom prst="line">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66" name="Rectangle 9">
              <a:extLst>
                <a:ext uri="{FF2B5EF4-FFF2-40B4-BE49-F238E27FC236}">
                  <a16:creationId xmlns:a16="http://schemas.microsoft.com/office/drawing/2014/main" id="{8DCEB86C-00CB-814D-B209-56FD9E18B33B}"/>
                </a:ext>
              </a:extLst>
            </p:cNvPr>
            <p:cNvSpPr>
              <a:spLocks noChangeArrowheads="1"/>
            </p:cNvSpPr>
            <p:nvPr/>
          </p:nvSpPr>
          <p:spPr bwMode="auto">
            <a:xfrm>
              <a:off x="6062275" y="5502992"/>
              <a:ext cx="1817088" cy="468000"/>
            </a:xfrm>
            <a:prstGeom prst="roundRect">
              <a:avLst/>
            </a:prstGeom>
            <a:solidFill>
              <a:srgbClr val="66C8FF">
                <a:alpha val="51373"/>
              </a:srgbClr>
            </a:solidFill>
            <a:ln w="9525">
              <a:noFill/>
              <a:miter lim="800000"/>
              <a:headEnd/>
              <a:tailEnd/>
            </a:ln>
            <a:effectLst/>
          </p:spPr>
          <p:txBody>
            <a:bodyPr wrap="square" lIns="90000"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Motor fuel</a:t>
              </a:r>
            </a:p>
          </p:txBody>
        </p:sp>
      </p:grpSp>
      <p:grpSp>
        <p:nvGrpSpPr>
          <p:cNvPr id="20" name="Group 19">
            <a:extLst>
              <a:ext uri="{FF2B5EF4-FFF2-40B4-BE49-F238E27FC236}">
                <a16:creationId xmlns:a16="http://schemas.microsoft.com/office/drawing/2014/main" id="{BAC526C3-E33D-5E48-9B20-48AC24525FD1}"/>
              </a:ext>
            </a:extLst>
          </p:cNvPr>
          <p:cNvGrpSpPr/>
          <p:nvPr/>
        </p:nvGrpSpPr>
        <p:grpSpPr>
          <a:xfrm>
            <a:off x="3491320" y="5057808"/>
            <a:ext cx="1665818" cy="648584"/>
            <a:chOff x="2744267" y="4474640"/>
            <a:chExt cx="1665818" cy="648584"/>
          </a:xfrm>
        </p:grpSpPr>
        <p:sp>
          <p:nvSpPr>
            <p:cNvPr id="63" name="Rectangle 14">
              <a:extLst>
                <a:ext uri="{FF2B5EF4-FFF2-40B4-BE49-F238E27FC236}">
                  <a16:creationId xmlns:a16="http://schemas.microsoft.com/office/drawing/2014/main" id="{7582E2BA-44D4-BB44-8902-DC4EAB9CE9E8}"/>
                </a:ext>
              </a:extLst>
            </p:cNvPr>
            <p:cNvSpPr>
              <a:spLocks noChangeArrowheads="1"/>
            </p:cNvSpPr>
            <p:nvPr/>
          </p:nvSpPr>
          <p:spPr bwMode="auto">
            <a:xfrm>
              <a:off x="2744267" y="4655224"/>
              <a:ext cx="1665818" cy="468000"/>
            </a:xfrm>
            <a:prstGeom prst="roundRect">
              <a:avLst/>
            </a:prstGeom>
            <a:solidFill>
              <a:srgbClr val="66C8FF">
                <a:alpha val="51373"/>
              </a:srgbClr>
            </a:solidFill>
            <a:ln w="9525">
              <a:noFill/>
              <a:miter lim="800000"/>
              <a:headEnd/>
              <a:tailEnd/>
            </a:ln>
            <a:effectLst/>
          </p:spPr>
          <p:txBody>
            <a:bodyPr wrap="square" lIns="90000"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District Heat</a:t>
              </a:r>
            </a:p>
          </p:txBody>
        </p:sp>
        <p:cxnSp>
          <p:nvCxnSpPr>
            <p:cNvPr id="67" name="Straight Connector 66">
              <a:extLst>
                <a:ext uri="{FF2B5EF4-FFF2-40B4-BE49-F238E27FC236}">
                  <a16:creationId xmlns:a16="http://schemas.microsoft.com/office/drawing/2014/main" id="{A1482B52-EAE7-F142-8826-D33D342E298B}"/>
                </a:ext>
              </a:extLst>
            </p:cNvPr>
            <p:cNvCxnSpPr>
              <a:cxnSpLocks/>
            </p:cNvCxnSpPr>
            <p:nvPr/>
          </p:nvCxnSpPr>
          <p:spPr>
            <a:xfrm flipV="1">
              <a:off x="3523886" y="4474640"/>
              <a:ext cx="0" cy="180000"/>
            </a:xfrm>
            <a:prstGeom prst="line">
              <a:avLst/>
            </a:prstGeom>
            <a:ln w="2857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cxnSp>
        <p:nvCxnSpPr>
          <p:cNvPr id="69" name="Straight Connector 68">
            <a:extLst>
              <a:ext uri="{FF2B5EF4-FFF2-40B4-BE49-F238E27FC236}">
                <a16:creationId xmlns:a16="http://schemas.microsoft.com/office/drawing/2014/main" id="{102171DB-2E4A-1846-BD88-45DDC34C076A}"/>
              </a:ext>
            </a:extLst>
          </p:cNvPr>
          <p:cNvCxnSpPr>
            <a:cxnSpLocks/>
          </p:cNvCxnSpPr>
          <p:nvPr/>
        </p:nvCxnSpPr>
        <p:spPr>
          <a:xfrm flipH="1">
            <a:off x="4428134" y="4256799"/>
            <a:ext cx="6732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268E65F2-91F1-D645-94EE-2DA1C4BA20C6}"/>
              </a:ext>
            </a:extLst>
          </p:cNvPr>
          <p:cNvGrpSpPr/>
          <p:nvPr/>
        </p:nvGrpSpPr>
        <p:grpSpPr>
          <a:xfrm>
            <a:off x="7039935" y="4262038"/>
            <a:ext cx="1427671" cy="641421"/>
            <a:chOff x="7997839" y="4481219"/>
            <a:chExt cx="1427671" cy="641421"/>
          </a:xfrm>
        </p:grpSpPr>
        <p:sp>
          <p:nvSpPr>
            <p:cNvPr id="39" name="Rectangle 8">
              <a:extLst>
                <a:ext uri="{FF2B5EF4-FFF2-40B4-BE49-F238E27FC236}">
                  <a16:creationId xmlns:a16="http://schemas.microsoft.com/office/drawing/2014/main" id="{2A3CF595-4B96-5D49-B741-D678E437F91A}"/>
                </a:ext>
              </a:extLst>
            </p:cNvPr>
            <p:cNvSpPr>
              <a:spLocks noChangeArrowheads="1"/>
            </p:cNvSpPr>
            <p:nvPr/>
          </p:nvSpPr>
          <p:spPr bwMode="auto">
            <a:xfrm>
              <a:off x="7997839" y="4654640"/>
              <a:ext cx="1427671" cy="468000"/>
            </a:xfrm>
            <a:prstGeom prst="roundRect">
              <a:avLst/>
            </a:prstGeom>
            <a:solidFill>
              <a:srgbClr val="66C8FF">
                <a:alpha val="51373"/>
              </a:srgbClr>
            </a:solidFill>
            <a:ln w="9525">
              <a:noFill/>
              <a:miter lim="800000"/>
              <a:headEnd/>
              <a:tailEnd/>
            </a:ln>
            <a:effectLst/>
          </p:spPr>
          <p:txBody>
            <a:bodyPr wrap="square" lIns="90000"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Heat pump</a:t>
              </a:r>
            </a:p>
          </p:txBody>
        </p:sp>
        <p:cxnSp>
          <p:nvCxnSpPr>
            <p:cNvPr id="70" name="Straight Connector 69">
              <a:extLst>
                <a:ext uri="{FF2B5EF4-FFF2-40B4-BE49-F238E27FC236}">
                  <a16:creationId xmlns:a16="http://schemas.microsoft.com/office/drawing/2014/main" id="{C5E5F553-7329-6F4E-B272-8911409ACC71}"/>
                </a:ext>
              </a:extLst>
            </p:cNvPr>
            <p:cNvCxnSpPr>
              <a:cxnSpLocks/>
            </p:cNvCxnSpPr>
            <p:nvPr/>
          </p:nvCxnSpPr>
          <p:spPr>
            <a:xfrm flipV="1">
              <a:off x="8692733" y="4481219"/>
              <a:ext cx="0" cy="180000"/>
            </a:xfrm>
            <a:prstGeom prst="line">
              <a:avLst/>
            </a:prstGeom>
            <a:ln w="2857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5DB23E9A-A418-034C-B810-1B3C11D87E11}"/>
              </a:ext>
            </a:extLst>
          </p:cNvPr>
          <p:cNvGrpSpPr/>
          <p:nvPr/>
        </p:nvGrpSpPr>
        <p:grpSpPr>
          <a:xfrm>
            <a:off x="8922727" y="4253906"/>
            <a:ext cx="2223300" cy="648000"/>
            <a:chOff x="9675630" y="4470737"/>
            <a:chExt cx="2223300" cy="648000"/>
          </a:xfrm>
        </p:grpSpPr>
        <p:sp>
          <p:nvSpPr>
            <p:cNvPr id="40" name="Rectangle 9">
              <a:extLst>
                <a:ext uri="{FF2B5EF4-FFF2-40B4-BE49-F238E27FC236}">
                  <a16:creationId xmlns:a16="http://schemas.microsoft.com/office/drawing/2014/main" id="{08968371-1D91-4B4F-9825-4E8C2DA312C2}"/>
                </a:ext>
              </a:extLst>
            </p:cNvPr>
            <p:cNvSpPr>
              <a:spLocks noChangeArrowheads="1"/>
            </p:cNvSpPr>
            <p:nvPr/>
          </p:nvSpPr>
          <p:spPr bwMode="auto">
            <a:xfrm>
              <a:off x="9675630" y="4650737"/>
              <a:ext cx="2223300" cy="468000"/>
            </a:xfrm>
            <a:prstGeom prst="roundRect">
              <a:avLst/>
            </a:prstGeom>
            <a:solidFill>
              <a:srgbClr val="66C8FF">
                <a:alpha val="51373"/>
              </a:srgbClr>
            </a:solidFill>
            <a:ln w="9525">
              <a:noFill/>
              <a:miter lim="800000"/>
              <a:headEnd/>
              <a:tailEnd/>
            </a:ln>
            <a:effectLst/>
          </p:spPr>
          <p:txBody>
            <a:bodyPr wrap="square" lIns="90000"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Modern Biomass</a:t>
              </a:r>
            </a:p>
          </p:txBody>
        </p:sp>
        <p:cxnSp>
          <p:nvCxnSpPr>
            <p:cNvPr id="72" name="Straight Connector 71">
              <a:extLst>
                <a:ext uri="{FF2B5EF4-FFF2-40B4-BE49-F238E27FC236}">
                  <a16:creationId xmlns:a16="http://schemas.microsoft.com/office/drawing/2014/main" id="{413CCB47-9587-6043-B424-10902B37BC2F}"/>
                </a:ext>
              </a:extLst>
            </p:cNvPr>
            <p:cNvCxnSpPr>
              <a:cxnSpLocks/>
            </p:cNvCxnSpPr>
            <p:nvPr/>
          </p:nvCxnSpPr>
          <p:spPr>
            <a:xfrm flipV="1">
              <a:off x="10707898" y="4470737"/>
              <a:ext cx="0" cy="180000"/>
            </a:xfrm>
            <a:prstGeom prst="line">
              <a:avLst/>
            </a:prstGeom>
            <a:ln w="2857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cxnSp>
        <p:nvCxnSpPr>
          <p:cNvPr id="84" name="Straight Arrow Connector 83">
            <a:extLst>
              <a:ext uri="{FF2B5EF4-FFF2-40B4-BE49-F238E27FC236}">
                <a16:creationId xmlns:a16="http://schemas.microsoft.com/office/drawing/2014/main" id="{36C32BF0-F517-F443-A0F7-484BF09C603E}"/>
              </a:ext>
            </a:extLst>
          </p:cNvPr>
          <p:cNvCxnSpPr>
            <a:cxnSpLocks/>
          </p:cNvCxnSpPr>
          <p:nvPr/>
        </p:nvCxnSpPr>
        <p:spPr>
          <a:xfrm flipH="1">
            <a:off x="9563603" y="3285035"/>
            <a:ext cx="1"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736867EA-D464-F343-A0C8-0FCC550A4755}"/>
              </a:ext>
            </a:extLst>
          </p:cNvPr>
          <p:cNvCxnSpPr>
            <a:cxnSpLocks/>
          </p:cNvCxnSpPr>
          <p:nvPr/>
        </p:nvCxnSpPr>
        <p:spPr>
          <a:xfrm flipV="1">
            <a:off x="6807443" y="4253906"/>
            <a:ext cx="0" cy="792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22056C41-4442-8849-9284-2FCDFCA05172}"/>
              </a:ext>
            </a:extLst>
          </p:cNvPr>
          <p:cNvCxnSpPr>
            <a:cxnSpLocks/>
          </p:cNvCxnSpPr>
          <p:nvPr/>
        </p:nvCxnSpPr>
        <p:spPr>
          <a:xfrm flipV="1">
            <a:off x="3800671" y="4038753"/>
            <a:ext cx="0" cy="396000"/>
          </a:xfrm>
          <a:prstGeom prst="line">
            <a:avLst/>
          </a:prstGeom>
          <a:ln w="2857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6" name="Elbow Connector 25">
            <a:extLst>
              <a:ext uri="{FF2B5EF4-FFF2-40B4-BE49-F238E27FC236}">
                <a16:creationId xmlns:a16="http://schemas.microsoft.com/office/drawing/2014/main" id="{5F811546-1C7E-2346-B9E0-AEB97AB1BE61}"/>
              </a:ext>
            </a:extLst>
          </p:cNvPr>
          <p:cNvCxnSpPr>
            <a:cxnSpLocks/>
          </p:cNvCxnSpPr>
          <p:nvPr/>
        </p:nvCxnSpPr>
        <p:spPr>
          <a:xfrm rot="5400000" flipH="1" flipV="1">
            <a:off x="4677488" y="3508373"/>
            <a:ext cx="388800" cy="1476000"/>
          </a:xfrm>
          <a:prstGeom prst="bentConnector3">
            <a:avLst>
              <a:gd name="adj1" fmla="val 65835"/>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1A3CB689-A595-7045-BF1C-BDD964C8F7B7}"/>
              </a:ext>
            </a:extLst>
          </p:cNvPr>
          <p:cNvCxnSpPr>
            <a:cxnSpLocks/>
          </p:cNvCxnSpPr>
          <p:nvPr/>
        </p:nvCxnSpPr>
        <p:spPr>
          <a:xfrm flipV="1">
            <a:off x="7694411" y="4082038"/>
            <a:ext cx="0"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id="{A84632FD-5071-4B45-806E-795146DA70B0}"/>
              </a:ext>
            </a:extLst>
          </p:cNvPr>
          <p:cNvCxnSpPr>
            <a:cxnSpLocks/>
          </p:cNvCxnSpPr>
          <p:nvPr/>
        </p:nvCxnSpPr>
        <p:spPr>
          <a:xfrm flipV="1">
            <a:off x="9550069" y="4082038"/>
            <a:ext cx="0"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C4E8FA3C-2CD2-424D-B95B-16D2C15DCDC8}"/>
              </a:ext>
            </a:extLst>
          </p:cNvPr>
          <p:cNvCxnSpPr>
            <a:cxnSpLocks/>
          </p:cNvCxnSpPr>
          <p:nvPr/>
        </p:nvCxnSpPr>
        <p:spPr>
          <a:xfrm flipV="1">
            <a:off x="11146130" y="4051110"/>
            <a:ext cx="0"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Straight Arrow Connector 104">
            <a:extLst>
              <a:ext uri="{FF2B5EF4-FFF2-40B4-BE49-F238E27FC236}">
                <a16:creationId xmlns:a16="http://schemas.microsoft.com/office/drawing/2014/main" id="{490C25CC-9A43-0C4D-A224-54AFED85D421}"/>
              </a:ext>
            </a:extLst>
          </p:cNvPr>
          <p:cNvCxnSpPr>
            <a:cxnSpLocks/>
          </p:cNvCxnSpPr>
          <p:nvPr/>
        </p:nvCxnSpPr>
        <p:spPr>
          <a:xfrm flipV="1">
            <a:off x="5684428" y="4049636"/>
            <a:ext cx="173582" cy="36294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8" name="Rectangle 25">
                <a:extLst>
                  <a:ext uri="{FF2B5EF4-FFF2-40B4-BE49-F238E27FC236}">
                    <a16:creationId xmlns:a16="http://schemas.microsoft.com/office/drawing/2014/main" id="{52641488-05A6-A841-B1E3-604AF8655077}"/>
                  </a:ext>
                </a:extLst>
              </p:cNvPr>
              <p:cNvSpPr>
                <a:spLocks noChangeArrowheads="1"/>
              </p:cNvSpPr>
              <p:nvPr/>
            </p:nvSpPr>
            <p:spPr bwMode="auto">
              <a:xfrm>
                <a:off x="30540" y="5173190"/>
                <a:ext cx="4260461" cy="659604"/>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nchor="ctr">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m:rPr>
                          <m:sty m:val="p"/>
                        </m:rPr>
                        <a:rPr kumimoji="0" lang="en-GB" b="0" i="0" u="none" strike="noStrike" kern="0" cap="none" spc="0" normalizeH="0" baseline="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t>F</m:t>
                      </m:r>
                      <m:r>
                        <m:rPr>
                          <m:sty m:val="p"/>
                        </m:rPr>
                        <a:rPr kumimoji="0" lang="en-US" b="0" i="0" u="none" strike="noStrike" kern="0" cap="none" spc="0" normalizeH="0" baseline="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t>E</m:t>
                      </m:r>
                      <m:r>
                        <m:rPr>
                          <m:sty m:val="p"/>
                        </m:rPr>
                        <a:rPr kumimoji="0" lang="en-GB" b="0" i="0" u="none" strike="noStrike" kern="0" cap="none" spc="0" normalizeH="0" baseline="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t>D</m:t>
                      </m:r>
                      <m:r>
                        <a:rPr kumimoji="0" lang="en-US" b="0" i="0" u="none" strike="noStrike" kern="0" cap="none" spc="0" normalizeH="0" baseline="-2500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t> </m:t>
                      </m:r>
                      <m:r>
                        <a:rPr kumimoji="0" lang="en-US" b="0" i="0" u="none" strike="noStrike" kern="0" cap="none" spc="0" normalizeH="0" baseline="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t>=</m:t>
                      </m:r>
                      <m:f>
                        <m:fPr>
                          <m:ctrlPr>
                            <a:rPr kumimoji="0" lang="en-US" i="1" u="none" strike="noStrike" kern="0" cap="none" spc="0" normalizeH="0" baseline="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ctrlPr>
                        </m:fPr>
                        <m:num>
                          <m:r>
                            <a:rPr kumimoji="0" lang="en-GB" b="0" i="0" u="none" strike="noStrike" kern="0" cap="none" spc="0" normalizeH="0" baseline="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t>1</m:t>
                          </m:r>
                        </m:num>
                        <m:den>
                          <m:r>
                            <m:rPr>
                              <m:sty m:val="p"/>
                            </m:rPr>
                            <a:rPr kumimoji="0" lang="en-GB" b="0" i="0" u="none" strike="noStrike" kern="0" cap="none" spc="0" normalizeH="0" baseline="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t>η</m:t>
                          </m:r>
                        </m:den>
                      </m:f>
                      <m:r>
                        <a:rPr kumimoji="0" lang="en-GB" b="0" i="0" u="none" strike="noStrike" kern="0" cap="none" spc="0" normalizeH="0" baseline="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t> × </m:t>
                      </m:r>
                      <m:r>
                        <m:rPr>
                          <m:sty m:val="p"/>
                        </m:rPr>
                        <a:rPr kumimoji="0" lang="en-GB" b="0" i="0" u="none" strike="noStrike" kern="0" cap="none" spc="0" normalizeH="0" baseline="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t>MP</m:t>
                      </m:r>
                      <m:r>
                        <a:rPr kumimoji="0" lang="en-GB" b="0" i="0" u="none" strike="noStrike" kern="0" cap="none" spc="0" normalizeH="0" baseline="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t>× </m:t>
                      </m:r>
                      <m:r>
                        <m:rPr>
                          <m:sty m:val="p"/>
                        </m:rPr>
                        <a:rPr kumimoji="0" lang="en-GB" b="0" i="0" u="none" strike="noStrike" kern="0" cap="none" spc="0" normalizeH="0" baseline="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t>UED</m:t>
                      </m:r>
                    </m:oMath>
                  </m:oMathPara>
                </a14:m>
                <a:endParaRPr kumimoji="0" lang="en-GB" u="none" strike="noStrike" kern="0" cap="none" spc="0" normalizeH="0" baseline="0" noProof="0">
                  <a:ln>
                    <a:noFill/>
                  </a:ln>
                  <a:solidFill>
                    <a:srgbClr val="1A1A1A"/>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endParaRPr>
              </a:p>
            </p:txBody>
          </p:sp>
        </mc:Choice>
        <mc:Fallback xmlns="">
          <p:sp>
            <p:nvSpPr>
              <p:cNvPr id="108" name="Rectangle 25">
                <a:extLst>
                  <a:ext uri="{FF2B5EF4-FFF2-40B4-BE49-F238E27FC236}">
                    <a16:creationId xmlns:a16="http://schemas.microsoft.com/office/drawing/2014/main" id="{52641488-05A6-A841-B1E3-604AF8655077}"/>
                  </a:ext>
                </a:extLst>
              </p:cNvPr>
              <p:cNvSpPr>
                <a:spLocks noRot="1" noChangeAspect="1" noMove="1" noResize="1" noEditPoints="1" noAdjustHandles="1" noChangeArrowheads="1" noChangeShapeType="1" noTextEdit="1"/>
              </p:cNvSpPr>
              <p:nvPr/>
            </p:nvSpPr>
            <p:spPr bwMode="auto">
              <a:xfrm>
                <a:off x="30540" y="5173190"/>
                <a:ext cx="4260461" cy="659604"/>
              </a:xfrm>
              <a:prstGeom prst="rect">
                <a:avLst/>
              </a:prstGeom>
              <a:blipFill>
                <a:blip r:embed="rId5"/>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55" name="Rectangle 36">
            <a:extLst>
              <a:ext uri="{FF2B5EF4-FFF2-40B4-BE49-F238E27FC236}">
                <a16:creationId xmlns:a16="http://schemas.microsoft.com/office/drawing/2014/main" id="{41188F49-F942-5546-B6E7-ACDD3B755C3A}"/>
              </a:ext>
            </a:extLst>
          </p:cNvPr>
          <p:cNvSpPr>
            <a:spLocks noChangeArrowheads="1"/>
          </p:cNvSpPr>
          <p:nvPr/>
        </p:nvSpPr>
        <p:spPr bwMode="auto">
          <a:xfrm>
            <a:off x="8467608" y="2613564"/>
            <a:ext cx="1016148" cy="468000"/>
          </a:xfrm>
          <a:prstGeom prst="roundRect">
            <a:avLst/>
          </a:prstGeom>
          <a:solidFill>
            <a:srgbClr val="A5A5A5">
              <a:alpha val="50196"/>
            </a:srgbClr>
          </a:solidFill>
          <a:ln w="9525">
            <a:noFill/>
            <a:miter lim="800000"/>
            <a:headEnd/>
            <a:tailEnd/>
          </a:ln>
          <a:effectLst/>
        </p:spPr>
        <p:txBody>
          <a:bodyPr wrap="square" lIns="90000"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Others</a:t>
            </a:r>
          </a:p>
        </p:txBody>
      </p:sp>
      <p:cxnSp>
        <p:nvCxnSpPr>
          <p:cNvPr id="56" name="Straight Arrow Connector 55">
            <a:extLst>
              <a:ext uri="{FF2B5EF4-FFF2-40B4-BE49-F238E27FC236}">
                <a16:creationId xmlns:a16="http://schemas.microsoft.com/office/drawing/2014/main" id="{252F672F-B8AB-B944-AEA1-290F46D35F1E}"/>
              </a:ext>
            </a:extLst>
          </p:cNvPr>
          <p:cNvCxnSpPr>
            <a:cxnSpLocks/>
          </p:cNvCxnSpPr>
          <p:nvPr/>
        </p:nvCxnSpPr>
        <p:spPr>
          <a:xfrm flipH="1">
            <a:off x="8973835" y="3082307"/>
            <a:ext cx="1"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7" name="Oval 56">
            <a:extLst>
              <a:ext uri="{FF2B5EF4-FFF2-40B4-BE49-F238E27FC236}">
                <a16:creationId xmlns:a16="http://schemas.microsoft.com/office/drawing/2014/main" id="{848BEFDA-D76B-E04F-9EF2-84076A8045D4}"/>
              </a:ext>
            </a:extLst>
          </p:cNvPr>
          <p:cNvSpPr/>
          <p:nvPr/>
        </p:nvSpPr>
        <p:spPr>
          <a:xfrm>
            <a:off x="7812157" y="43554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7_Slide18.mp3" descr="Track7_Lecture7_Slide18.mp3">
            <a:hlinkClick r:id="" action="ppaction://media"/>
            <a:extLst>
              <a:ext uri="{FF2B5EF4-FFF2-40B4-BE49-F238E27FC236}">
                <a16:creationId xmlns:a16="http://schemas.microsoft.com/office/drawing/2014/main" id="{78FE3B38-0497-7E4C-BAE3-E03DF5C4281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70848" y="502382"/>
            <a:ext cx="812800" cy="812800"/>
          </a:xfrm>
          <a:prstGeom prst="rect">
            <a:avLst/>
          </a:prstGeom>
        </p:spPr>
      </p:pic>
    </p:spTree>
    <p:extLst>
      <p:ext uri="{BB962C8B-B14F-4D97-AF65-F5344CB8AC3E}">
        <p14:creationId xmlns:p14="http://schemas.microsoft.com/office/powerpoint/2010/main" val="401612609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28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8" name="Google Shape;115;p16">
                <a:extLst>
                  <a:ext uri="{FF2B5EF4-FFF2-40B4-BE49-F238E27FC236}">
                    <a16:creationId xmlns:a16="http://schemas.microsoft.com/office/drawing/2014/main" id="{1C0EB07B-EF55-8A4A-A559-3218267C9FE8}"/>
                  </a:ext>
                </a:extLst>
              </p:cNvPr>
              <p:cNvSpPr txBox="1"/>
              <p:nvPr/>
            </p:nvSpPr>
            <p:spPr>
              <a:xfrm>
                <a:off x="887412" y="1332969"/>
                <a:ext cx="10439494" cy="4427538"/>
              </a:xfrm>
              <a:prstGeom prst="rect">
                <a:avLst/>
              </a:prstGeom>
              <a:noFill/>
              <a:ln>
                <a:noFill/>
              </a:ln>
            </p:spPr>
            <p:txBody>
              <a:bodyPr lIns="121900" tIns="60933" rIns="121900" bIns="60933" anchor="t"/>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Aft>
                    <a:spcPts val="1200"/>
                  </a:spcAft>
                  <a:buNone/>
                </a:pPr>
                <a:r>
                  <a:rPr lang="en-GB" altLang="en-US" sz="2000" b="1">
                    <a:solidFill>
                      <a:srgbClr val="9DC3E6"/>
                    </a:solidFill>
                    <a:latin typeface="Open Sans" panose="020B0606030504020204" pitchFamily="34" charset="0"/>
                    <a:ea typeface="Open Sans" panose="020B0606030504020204" pitchFamily="34" charset="0"/>
                    <a:cs typeface="Open Sans" panose="020B0606030504020204" pitchFamily="34" charset="0"/>
                  </a:rPr>
                  <a:t>Driving parameters</a:t>
                </a:r>
              </a:p>
              <a:p>
                <a:pPr eaLnBrk="1" hangingPunct="1">
                  <a:lnSpc>
                    <a:spcPct val="100000"/>
                  </a:lnSpc>
                  <a:spcAft>
                    <a:spcPts val="1200"/>
                  </a:spcAft>
                  <a:buNone/>
                </a:pPr>
                <a:r>
                  <a:rPr lang="en-GB" altLang="en-US" sz="2000">
                    <a:latin typeface="Open Sans" panose="020B0606030504020204" pitchFamily="34" charset="0"/>
                    <a:ea typeface="Open Sans" panose="020B0606030504020204" pitchFamily="34" charset="0"/>
                    <a:cs typeface="Open Sans" panose="020B0606030504020204" pitchFamily="34" charset="0"/>
                  </a:rPr>
                  <a:t>Total floor area </a:t>
                </a:r>
              </a:p>
              <a:p>
                <a:pPr eaLnBrk="1" hangingPunct="1">
                  <a:lnSpc>
                    <a:spcPct val="100000"/>
                  </a:lnSpc>
                  <a:spcAft>
                    <a:spcPts val="1200"/>
                  </a:spcAft>
                  <a:buNone/>
                </a:pPr>
                <a14:m>
                  <m:oMath xmlns:m="http://schemas.openxmlformats.org/officeDocument/2006/math">
                    <m:r>
                      <a:rPr lang="en-GB" altLang="en-US" sz="2000" smtClean="0">
                        <a:latin typeface="Cambria Math" panose="02040503050406030204" pitchFamily="18" charset="0"/>
                      </a:rPr>
                      <m:t>𝐴</m:t>
                    </m:r>
                    <m:r>
                      <a:rPr lang="en-GB" altLang="en-US" sz="2000" smtClean="0">
                        <a:latin typeface="Cambria Math" panose="02040503050406030204" pitchFamily="18" charset="0"/>
                      </a:rPr>
                      <m:t>=</m:t>
                    </m:r>
                    <m:sSub>
                      <m:sSubPr>
                        <m:ctrlPr>
                          <a:rPr lang="en-GB" sz="2000" i="1">
                            <a:latin typeface="Cambria Math" panose="02040503050406030204" pitchFamily="18" charset="0"/>
                            <a:cs typeface="Times New Roman" pitchFamily="18" charset="0"/>
                          </a:rPr>
                        </m:ctrlPr>
                      </m:sSubPr>
                      <m:e>
                        <m:r>
                          <a:rPr lang="en-GB" sz="2000">
                            <a:latin typeface="Cambria Math" panose="02040503050406030204" pitchFamily="18" charset="0"/>
                            <a:cs typeface="Times New Roman" pitchFamily="18" charset="0"/>
                          </a:rPr>
                          <m:t>𝑃</m:t>
                        </m:r>
                      </m:e>
                      <m:sub>
                        <m:r>
                          <a:rPr lang="en-GB" sz="2000">
                            <a:latin typeface="Cambria Math" panose="02040503050406030204" pitchFamily="18" charset="0"/>
                            <a:cs typeface="Times New Roman" pitchFamily="18" charset="0"/>
                          </a:rPr>
                          <m:t>𝑡𝑜𝑡</m:t>
                        </m:r>
                      </m:sub>
                    </m:sSub>
                    <m:sSub>
                      <m:sSubPr>
                        <m:ctrlPr>
                          <a:rPr lang="en-GB" sz="2000" i="1">
                            <a:latin typeface="Cambria Math" panose="02040503050406030204" pitchFamily="18" charset="0"/>
                            <a:cs typeface="Times New Roman" pitchFamily="18" charset="0"/>
                          </a:rPr>
                        </m:ctrlPr>
                      </m:sSubPr>
                      <m:e>
                        <m:r>
                          <a:rPr lang="en-GB" sz="2000">
                            <a:latin typeface="Cambria Math" panose="02040503050406030204" pitchFamily="18" charset="0"/>
                            <a:cs typeface="Times New Roman" pitchFamily="18" charset="0"/>
                          </a:rPr>
                          <m:t>𝜎</m:t>
                        </m:r>
                      </m:e>
                      <m:sub>
                        <m:r>
                          <a:rPr lang="en-GB" sz="2000" smtClean="0">
                            <a:latin typeface="Cambria Math" panose="02040503050406030204" pitchFamily="18" charset="0"/>
                            <a:cs typeface="Times New Roman" pitchFamily="18" charset="0"/>
                          </a:rPr>
                          <m:t>𝑙𝑎𝑏𝑜𝑟</m:t>
                        </m:r>
                      </m:sub>
                    </m:sSub>
                    <m:sSub>
                      <m:sSubPr>
                        <m:ctrlPr>
                          <a:rPr lang="en-GB" sz="2000" i="1">
                            <a:latin typeface="Cambria Math" panose="02040503050406030204" pitchFamily="18" charset="0"/>
                            <a:cs typeface="Times New Roman" pitchFamily="18" charset="0"/>
                          </a:rPr>
                        </m:ctrlPr>
                      </m:sSubPr>
                      <m:e>
                        <m:r>
                          <a:rPr lang="en-GB" sz="2000">
                            <a:latin typeface="Cambria Math" panose="02040503050406030204" pitchFamily="18" charset="0"/>
                            <a:cs typeface="Times New Roman" pitchFamily="18" charset="0"/>
                          </a:rPr>
                          <m:t>𝜎</m:t>
                        </m:r>
                      </m:e>
                      <m:sub>
                        <m:r>
                          <a:rPr lang="en-GB" sz="2000" smtClean="0">
                            <a:latin typeface="Cambria Math" panose="02040503050406030204" pitchFamily="18" charset="0"/>
                            <a:cs typeface="Times New Roman" pitchFamily="18" charset="0"/>
                          </a:rPr>
                          <m:t>𝑠𝑒𝑟𝑣𝑖𝑐𝑒</m:t>
                        </m:r>
                      </m:sub>
                    </m:sSub>
                    <m:acc>
                      <m:accPr>
                        <m:chr m:val="̅"/>
                        <m:ctrlPr>
                          <a:rPr lang="en-GB" sz="2000" i="1" smtClean="0">
                            <a:latin typeface="Cambria Math" panose="02040503050406030204" pitchFamily="18" charset="0"/>
                            <a:cs typeface="Times New Roman" pitchFamily="18" charset="0"/>
                          </a:rPr>
                        </m:ctrlPr>
                      </m:accPr>
                      <m:e>
                        <m:r>
                          <a:rPr lang="en-GB" sz="2000" smtClean="0">
                            <a:latin typeface="Cambria Math" panose="02040503050406030204" pitchFamily="18" charset="0"/>
                            <a:cs typeface="Times New Roman" pitchFamily="18" charset="0"/>
                          </a:rPr>
                          <m:t>𝐴</m:t>
                        </m:r>
                      </m:e>
                    </m:acc>
                  </m:oMath>
                </a14:m>
                <a:r>
                  <a:rPr lang="en-GB" altLang="en-US" sz="2000">
                    <a:latin typeface="Open Sans" panose="020B0606030504020204" pitchFamily="34" charset="0"/>
                    <a:ea typeface="Open Sans" panose="020B0606030504020204" pitchFamily="34" charset="0"/>
                    <a:cs typeface="Open Sans" panose="020B0606030504020204" pitchFamily="34" charset="0"/>
                  </a:rPr>
                  <a:t> </a:t>
                </a:r>
              </a:p>
              <a:p>
                <a:pPr eaLnBrk="1" hangingPunct="1">
                  <a:lnSpc>
                    <a:spcPct val="100000"/>
                  </a:lnSpc>
                  <a:spcBef>
                    <a:spcPts val="0"/>
                  </a:spcBef>
                  <a:spcAft>
                    <a:spcPts val="0"/>
                  </a:spcAft>
                  <a:buNone/>
                </a:pPr>
                <a:endParaRPr lang="en-GB" altLang="en-US" sz="2000">
                  <a:latin typeface="Open Sans" panose="020B0606030504020204" pitchFamily="34" charset="0"/>
                  <a:ea typeface="Open Sans" panose="020B0606030504020204" pitchFamily="34" charset="0"/>
                  <a:cs typeface="Open Sans" panose="020B0606030504020204" pitchFamily="34" charset="0"/>
                </a:endParaRPr>
              </a:p>
              <a:p>
                <a:pPr eaLnBrk="1" hangingPunct="1">
                  <a:lnSpc>
                    <a:spcPct val="100000"/>
                  </a:lnSpc>
                  <a:spcBef>
                    <a:spcPts val="0"/>
                  </a:spcBef>
                  <a:spcAft>
                    <a:spcPts val="0"/>
                  </a:spcAft>
                  <a:buNone/>
                </a:pPr>
                <a:endParaRPr lang="en-GB" altLang="en-US" sz="2000">
                  <a:latin typeface="Open Sans" panose="020B0606030504020204" pitchFamily="34" charset="0"/>
                  <a:ea typeface="Open Sans" panose="020B0606030504020204" pitchFamily="34" charset="0"/>
                  <a:cs typeface="Open Sans" panose="020B0606030504020204" pitchFamily="34" charset="0"/>
                </a:endParaRPr>
              </a:p>
              <a:p>
                <a:pPr eaLnBrk="1" hangingPunct="1">
                  <a:lnSpc>
                    <a:spcPct val="100000"/>
                  </a:lnSpc>
                  <a:spcAft>
                    <a:spcPts val="1200"/>
                  </a:spcAft>
                  <a:buNone/>
                </a:pPr>
                <a:endParaRPr lang="en-GB" altLang="en-US" sz="2000">
                  <a:latin typeface="Open Sans" panose="020B0606030504020204" pitchFamily="34" charset="0"/>
                  <a:ea typeface="Open Sans" panose="020B0606030504020204" pitchFamily="34" charset="0"/>
                  <a:cs typeface="Open Sans" panose="020B0606030504020204" pitchFamily="34" charset="0"/>
                </a:endParaRPr>
              </a:p>
              <a:p>
                <a:pPr marL="342900" lvl="1" indent="-342900"/>
                <a:endParaRPr lang="en-GB" sz="2000">
                  <a:latin typeface="Open Sans" panose="020B0606030504020204" pitchFamily="34" charset="0"/>
                  <a:ea typeface="Open Sans" panose="020B0606030504020204" pitchFamily="34" charset="0"/>
                  <a:cs typeface="Open Sans" panose="020B0606030504020204" pitchFamily="34" charset="0"/>
                </a:endParaRPr>
              </a:p>
            </p:txBody>
          </p:sp>
        </mc:Choice>
        <mc:Fallback xmlns="">
          <p:sp>
            <p:nvSpPr>
              <p:cNvPr id="48" name="Google Shape;115;p16">
                <a:extLst>
                  <a:ext uri="{FF2B5EF4-FFF2-40B4-BE49-F238E27FC236}">
                    <a16:creationId xmlns:a16="http://schemas.microsoft.com/office/drawing/2014/main" id="{1C0EB07B-EF55-8A4A-A559-3218267C9FE8}"/>
                  </a:ext>
                </a:extLst>
              </p:cNvPr>
              <p:cNvSpPr txBox="1">
                <a:spLocks noRot="1" noChangeAspect="1" noMove="1" noResize="1" noEditPoints="1" noAdjustHandles="1" noChangeArrowheads="1" noChangeShapeType="1" noTextEdit="1"/>
              </p:cNvSpPr>
              <p:nvPr/>
            </p:nvSpPr>
            <p:spPr>
              <a:xfrm>
                <a:off x="887412" y="1332969"/>
                <a:ext cx="10439494" cy="4427538"/>
              </a:xfrm>
              <a:prstGeom prst="rect">
                <a:avLst/>
              </a:prstGeom>
              <a:blipFill>
                <a:blip r:embed="rId5"/>
                <a:stretch>
                  <a:fillRect l="-350" t="-275"/>
                </a:stretch>
              </a:blipFill>
              <a:ln>
                <a:noFill/>
              </a:ln>
            </p:spPr>
            <p:txBody>
              <a:bodyPr/>
              <a:lstStyle/>
              <a:p>
                <a:r>
                  <a:rPr lang="en-US">
                    <a:noFill/>
                  </a:rPr>
                  <a:t> </a:t>
                </a:r>
              </a:p>
            </p:txBody>
          </p:sp>
        </mc:Fallback>
      </mc:AlternateContent>
      <p:sp>
        <p:nvSpPr>
          <p:cNvPr id="24" name="Slide Number Placeholder 5">
            <a:extLst>
              <a:ext uri="{FF2B5EF4-FFF2-40B4-BE49-F238E27FC236}">
                <a16:creationId xmlns:a16="http://schemas.microsoft.com/office/drawing/2014/main" id="{1991717D-9290-2F48-8887-B08C19591758}"/>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72104533-DE24-4CFF-B870-25379AFBB450}"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19</a:t>
            </a:fld>
            <a:endParaRPr lang="en-US" altLang="en-US" sz="1400" b="1">
              <a:solidFill>
                <a:schemeClr val="bg1"/>
              </a:solidFill>
              <a:latin typeface="Open Sans ExtraBold"/>
              <a:ea typeface="Open Sans ExtraBold"/>
              <a:cs typeface="Open Sans ExtraBold"/>
            </a:endParaRPr>
          </a:p>
        </p:txBody>
      </p:sp>
      <p:sp>
        <p:nvSpPr>
          <p:cNvPr id="16" name="Google Shape;113;p16">
            <a:extLst>
              <a:ext uri="{FF2B5EF4-FFF2-40B4-BE49-F238E27FC236}">
                <a16:creationId xmlns:a16="http://schemas.microsoft.com/office/drawing/2014/main" id="{E4F177E8-304A-A340-B388-1E536C1795B6}"/>
              </a:ext>
            </a:extLst>
          </p:cNvPr>
          <p:cNvSpPr>
            <a:spLocks noGrp="1" noChangeArrowheads="1"/>
          </p:cNvSpPr>
          <p:nvPr>
            <p:ph type="title"/>
          </p:nvPr>
        </p:nvSpPr>
        <p:spPr>
          <a:xfrm>
            <a:off x="856129" y="-1556"/>
            <a:ext cx="10127822" cy="1343491"/>
          </a:xfrm>
        </p:spPr>
        <p:txBody>
          <a:bodyPr lIns="121900" tIns="121900" rIns="121900" bIns="121900"/>
          <a:lstStyle/>
          <a:p>
            <a:pPr eaLnBrk="1" hangingPunct="1"/>
            <a:r>
              <a:rPr lang="en-GB" altLang="en-US">
                <a:latin typeface="Open Sans"/>
              </a:rPr>
              <a:t>Lecture 7.4 Service sector</a:t>
            </a:r>
          </a:p>
        </p:txBody>
      </p:sp>
      <p:sp>
        <p:nvSpPr>
          <p:cNvPr id="44" name="Rectangle 35">
            <a:extLst>
              <a:ext uri="{FF2B5EF4-FFF2-40B4-BE49-F238E27FC236}">
                <a16:creationId xmlns:a16="http://schemas.microsoft.com/office/drawing/2014/main" id="{8F13DE0A-C6ED-9E47-B7A4-7D4A8872BFC0}"/>
              </a:ext>
            </a:extLst>
          </p:cNvPr>
          <p:cNvSpPr>
            <a:spLocks noChangeArrowheads="1"/>
          </p:cNvSpPr>
          <p:nvPr/>
        </p:nvSpPr>
        <p:spPr bwMode="auto">
          <a:xfrm>
            <a:off x="4414452" y="3287467"/>
            <a:ext cx="2543944" cy="594000"/>
          </a:xfrm>
          <a:prstGeom prst="roundRect">
            <a:avLst/>
          </a:prstGeom>
          <a:solidFill>
            <a:srgbClr val="A5A5A5">
              <a:alpha val="50196"/>
            </a:srgbClr>
          </a:solidFill>
          <a:ln w="9525">
            <a:noFill/>
            <a:miter lim="800000"/>
            <a:headEnd/>
            <a:tailEnd/>
          </a:ln>
          <a:effectLst/>
        </p:spPr>
        <p:txBody>
          <a:bodyPr wrap="square" lIns="90000"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Total floor area of the service sector</a:t>
            </a:r>
          </a:p>
        </p:txBody>
      </p:sp>
      <p:sp>
        <p:nvSpPr>
          <p:cNvPr id="45" name="Rectangle 4">
            <a:extLst>
              <a:ext uri="{FF2B5EF4-FFF2-40B4-BE49-F238E27FC236}">
                <a16:creationId xmlns:a16="http://schemas.microsoft.com/office/drawing/2014/main" id="{CB730FD0-8FB2-F240-A562-0357638ADDEE}"/>
              </a:ext>
            </a:extLst>
          </p:cNvPr>
          <p:cNvSpPr>
            <a:spLocks noChangeArrowheads="1"/>
          </p:cNvSpPr>
          <p:nvPr/>
        </p:nvSpPr>
        <p:spPr bwMode="auto">
          <a:xfrm>
            <a:off x="2235319" y="4254595"/>
            <a:ext cx="1475999" cy="589983"/>
          </a:xfrm>
          <a:prstGeom prst="roundRect">
            <a:avLst/>
          </a:prstGeom>
          <a:solidFill>
            <a:srgbClr val="B53541">
              <a:alpha val="50588"/>
            </a:srgbClr>
          </a:solidFill>
          <a:ln w="9525">
            <a:noFill/>
            <a:miter lim="800000"/>
            <a:headEnd/>
            <a:tailEnd/>
          </a:ln>
          <a:effectLst/>
        </p:spPr>
        <p:txBody>
          <a:bodyPr wrap="square" lIns="90000"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Appliances</a:t>
            </a:r>
          </a:p>
        </p:txBody>
      </p:sp>
      <p:sp>
        <p:nvSpPr>
          <p:cNvPr id="46" name="Rectangle 15">
            <a:extLst>
              <a:ext uri="{FF2B5EF4-FFF2-40B4-BE49-F238E27FC236}">
                <a16:creationId xmlns:a16="http://schemas.microsoft.com/office/drawing/2014/main" id="{89DA5224-3233-6A46-8D0A-E96F1ED43C18}"/>
              </a:ext>
            </a:extLst>
          </p:cNvPr>
          <p:cNvSpPr>
            <a:spLocks noChangeArrowheads="1"/>
          </p:cNvSpPr>
          <p:nvPr/>
        </p:nvSpPr>
        <p:spPr bwMode="auto">
          <a:xfrm>
            <a:off x="3951653" y="4253653"/>
            <a:ext cx="1577510" cy="597258"/>
          </a:xfrm>
          <a:prstGeom prst="roundRect">
            <a:avLst/>
          </a:prstGeom>
          <a:solidFill>
            <a:srgbClr val="B53541">
              <a:alpha val="50588"/>
            </a:srgbClr>
          </a:solidFill>
          <a:ln w="9525">
            <a:noFill/>
            <a:miter lim="800000"/>
            <a:headEnd/>
            <a:tailEnd/>
          </a:ln>
          <a:effectLst/>
        </p:spPr>
        <p:txBody>
          <a:bodyPr wrap="square" lIns="90000"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Air conditioning</a:t>
            </a:r>
          </a:p>
        </p:txBody>
      </p:sp>
      <p:sp>
        <p:nvSpPr>
          <p:cNvPr id="47" name="Rectangle 16">
            <a:extLst>
              <a:ext uri="{FF2B5EF4-FFF2-40B4-BE49-F238E27FC236}">
                <a16:creationId xmlns:a16="http://schemas.microsoft.com/office/drawing/2014/main" id="{7FBFBC62-2D2B-4D45-821A-98EE85EE857F}"/>
              </a:ext>
            </a:extLst>
          </p:cNvPr>
          <p:cNvSpPr>
            <a:spLocks noChangeArrowheads="1"/>
          </p:cNvSpPr>
          <p:nvPr/>
        </p:nvSpPr>
        <p:spPr bwMode="auto">
          <a:xfrm>
            <a:off x="5769498" y="4253652"/>
            <a:ext cx="1607971" cy="597257"/>
          </a:xfrm>
          <a:prstGeom prst="roundRect">
            <a:avLst/>
          </a:prstGeom>
          <a:solidFill>
            <a:srgbClr val="B53541">
              <a:alpha val="50588"/>
            </a:srgbClr>
          </a:solidFill>
          <a:ln w="9525">
            <a:noFill/>
            <a:miter lim="800000"/>
            <a:headEnd/>
            <a:tailEnd/>
          </a:ln>
          <a:effectLst/>
        </p:spPr>
        <p:txBody>
          <a:bodyPr wrap="square" lIns="90000"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Space heating</a:t>
            </a:r>
          </a:p>
        </p:txBody>
      </p:sp>
      <p:cxnSp>
        <p:nvCxnSpPr>
          <p:cNvPr id="49" name="Straight Connector 48">
            <a:extLst>
              <a:ext uri="{FF2B5EF4-FFF2-40B4-BE49-F238E27FC236}">
                <a16:creationId xmlns:a16="http://schemas.microsoft.com/office/drawing/2014/main" id="{E0C4E1A6-DCE1-6D49-971D-67AA26B3BE3D}"/>
              </a:ext>
            </a:extLst>
          </p:cNvPr>
          <p:cNvCxnSpPr>
            <a:cxnSpLocks/>
          </p:cNvCxnSpPr>
          <p:nvPr/>
        </p:nvCxnSpPr>
        <p:spPr>
          <a:xfrm flipH="1" flipV="1">
            <a:off x="4750425" y="4063554"/>
            <a:ext cx="1872000" cy="194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222C9616-3C24-CD40-8385-9726F9F59143}"/>
              </a:ext>
            </a:extLst>
          </p:cNvPr>
          <p:cNvCxnSpPr>
            <a:cxnSpLocks/>
          </p:cNvCxnSpPr>
          <p:nvPr/>
        </p:nvCxnSpPr>
        <p:spPr>
          <a:xfrm flipH="1">
            <a:off x="6608893" y="4080740"/>
            <a:ext cx="1"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CCFDFDAA-94BF-C149-A031-C8E2F8257217}"/>
              </a:ext>
            </a:extLst>
          </p:cNvPr>
          <p:cNvCxnSpPr>
            <a:cxnSpLocks/>
          </p:cNvCxnSpPr>
          <p:nvPr/>
        </p:nvCxnSpPr>
        <p:spPr>
          <a:xfrm flipH="1">
            <a:off x="4763494" y="4074596"/>
            <a:ext cx="1"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 name="Rectangle 16">
            <a:extLst>
              <a:ext uri="{FF2B5EF4-FFF2-40B4-BE49-F238E27FC236}">
                <a16:creationId xmlns:a16="http://schemas.microsoft.com/office/drawing/2014/main" id="{231D860E-B516-A345-A68F-B809B1B24A94}"/>
              </a:ext>
            </a:extLst>
          </p:cNvPr>
          <p:cNvSpPr>
            <a:spLocks noChangeArrowheads="1"/>
          </p:cNvSpPr>
          <p:nvPr/>
        </p:nvSpPr>
        <p:spPr bwMode="auto">
          <a:xfrm>
            <a:off x="7617804" y="4258815"/>
            <a:ext cx="1643663" cy="592094"/>
          </a:xfrm>
          <a:prstGeom prst="roundRect">
            <a:avLst/>
          </a:prstGeom>
          <a:solidFill>
            <a:srgbClr val="B53541">
              <a:alpha val="50588"/>
            </a:srgbClr>
          </a:solidFill>
          <a:ln w="9525">
            <a:noFill/>
            <a:miter lim="800000"/>
            <a:headEnd/>
            <a:tailEnd/>
          </a:ln>
          <a:effectLst/>
        </p:spPr>
        <p:txBody>
          <a:bodyPr wrap="square" lIns="90000"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Other thermal uses</a:t>
            </a:r>
          </a:p>
        </p:txBody>
      </p:sp>
      <p:sp>
        <p:nvSpPr>
          <p:cNvPr id="55" name="Rectangle 16">
            <a:extLst>
              <a:ext uri="{FF2B5EF4-FFF2-40B4-BE49-F238E27FC236}">
                <a16:creationId xmlns:a16="http://schemas.microsoft.com/office/drawing/2014/main" id="{22EA0DCC-E4A5-EE4C-B900-E54B3B6A9A81}"/>
              </a:ext>
            </a:extLst>
          </p:cNvPr>
          <p:cNvSpPr>
            <a:spLocks noChangeArrowheads="1"/>
          </p:cNvSpPr>
          <p:nvPr/>
        </p:nvSpPr>
        <p:spPr bwMode="auto">
          <a:xfrm>
            <a:off x="9501801" y="4252485"/>
            <a:ext cx="1076412" cy="592094"/>
          </a:xfrm>
          <a:prstGeom prst="roundRect">
            <a:avLst/>
          </a:prstGeom>
          <a:solidFill>
            <a:srgbClr val="B53541">
              <a:alpha val="50588"/>
            </a:srgbClr>
          </a:solidFill>
          <a:ln w="9525">
            <a:noFill/>
            <a:miter lim="800000"/>
            <a:headEnd/>
            <a:tailEnd/>
          </a:ln>
          <a:effectLst/>
        </p:spPr>
        <p:txBody>
          <a:bodyPr wrap="square" lIns="90000"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Motive power</a:t>
            </a:r>
          </a:p>
        </p:txBody>
      </p:sp>
      <p:cxnSp>
        <p:nvCxnSpPr>
          <p:cNvPr id="56" name="Straight Connector 55">
            <a:extLst>
              <a:ext uri="{FF2B5EF4-FFF2-40B4-BE49-F238E27FC236}">
                <a16:creationId xmlns:a16="http://schemas.microsoft.com/office/drawing/2014/main" id="{7103891D-ADE9-E649-BD82-3D376C9C671F}"/>
              </a:ext>
            </a:extLst>
          </p:cNvPr>
          <p:cNvCxnSpPr>
            <a:cxnSpLocks/>
          </p:cNvCxnSpPr>
          <p:nvPr/>
        </p:nvCxnSpPr>
        <p:spPr>
          <a:xfrm flipH="1">
            <a:off x="2914161" y="5054816"/>
            <a:ext cx="7128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358D8216-88D1-FC4F-8F86-0333F694B543}"/>
              </a:ext>
            </a:extLst>
          </p:cNvPr>
          <p:cNvCxnSpPr>
            <a:cxnSpLocks/>
          </p:cNvCxnSpPr>
          <p:nvPr/>
        </p:nvCxnSpPr>
        <p:spPr>
          <a:xfrm flipV="1">
            <a:off x="6576809" y="4880055"/>
            <a:ext cx="0"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18F0B6F7-E5D7-4F4F-9DF5-FE2436359840}"/>
              </a:ext>
            </a:extLst>
          </p:cNvPr>
          <p:cNvCxnSpPr>
            <a:cxnSpLocks/>
          </p:cNvCxnSpPr>
          <p:nvPr/>
        </p:nvCxnSpPr>
        <p:spPr>
          <a:xfrm flipV="1">
            <a:off x="8432467" y="4880055"/>
            <a:ext cx="0"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CFF16646-090D-1243-B555-ED5F0F302D35}"/>
              </a:ext>
            </a:extLst>
          </p:cNvPr>
          <p:cNvCxnSpPr>
            <a:cxnSpLocks/>
          </p:cNvCxnSpPr>
          <p:nvPr/>
        </p:nvCxnSpPr>
        <p:spPr>
          <a:xfrm flipV="1">
            <a:off x="10028528" y="4861827"/>
            <a:ext cx="0"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2" name="Rectangle 35">
            <a:extLst>
              <a:ext uri="{FF2B5EF4-FFF2-40B4-BE49-F238E27FC236}">
                <a16:creationId xmlns:a16="http://schemas.microsoft.com/office/drawing/2014/main" id="{A297FA9F-AB3F-ED43-B17C-567D780D34A6}"/>
              </a:ext>
            </a:extLst>
          </p:cNvPr>
          <p:cNvSpPr>
            <a:spLocks noChangeArrowheads="1"/>
          </p:cNvSpPr>
          <p:nvPr/>
        </p:nvSpPr>
        <p:spPr bwMode="auto">
          <a:xfrm>
            <a:off x="5107652" y="5228673"/>
            <a:ext cx="2931661" cy="594000"/>
          </a:xfrm>
          <a:prstGeom prst="roundRect">
            <a:avLst/>
          </a:prstGeom>
          <a:solidFill>
            <a:srgbClr val="A5A5A5">
              <a:alpha val="50196"/>
            </a:srgbClr>
          </a:solidFill>
          <a:ln w="9525">
            <a:noFill/>
            <a:miter lim="800000"/>
            <a:headEnd/>
            <a:tailEnd/>
          </a:ln>
          <a:effectLst/>
        </p:spPr>
        <p:txBody>
          <a:bodyPr wrap="square" lIns="90000"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Contribution of subsector to value added</a:t>
            </a:r>
          </a:p>
        </p:txBody>
      </p:sp>
      <p:cxnSp>
        <p:nvCxnSpPr>
          <p:cNvPr id="63" name="Straight Arrow Connector 62">
            <a:extLst>
              <a:ext uri="{FF2B5EF4-FFF2-40B4-BE49-F238E27FC236}">
                <a16:creationId xmlns:a16="http://schemas.microsoft.com/office/drawing/2014/main" id="{CCB8F02B-2814-ED41-8602-D34916747753}"/>
              </a:ext>
            </a:extLst>
          </p:cNvPr>
          <p:cNvCxnSpPr>
            <a:cxnSpLocks/>
          </p:cNvCxnSpPr>
          <p:nvPr/>
        </p:nvCxnSpPr>
        <p:spPr>
          <a:xfrm flipV="1">
            <a:off x="4731969" y="4864014"/>
            <a:ext cx="0"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C4DF50F2-3F1E-1F47-82CD-F6F0420932B5}"/>
              </a:ext>
            </a:extLst>
          </p:cNvPr>
          <p:cNvCxnSpPr>
            <a:cxnSpLocks/>
          </p:cNvCxnSpPr>
          <p:nvPr/>
        </p:nvCxnSpPr>
        <p:spPr>
          <a:xfrm flipV="1">
            <a:off x="2927229" y="4865349"/>
            <a:ext cx="0"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3F6E252D-3941-3542-A881-9436EEECAAB0}"/>
              </a:ext>
            </a:extLst>
          </p:cNvPr>
          <p:cNvCxnSpPr>
            <a:cxnSpLocks/>
          </p:cNvCxnSpPr>
          <p:nvPr/>
        </p:nvCxnSpPr>
        <p:spPr>
          <a:xfrm flipH="1">
            <a:off x="5686424" y="3878977"/>
            <a:ext cx="1"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155696EF-9495-8C4B-8976-2103834B5DE1}"/>
              </a:ext>
            </a:extLst>
          </p:cNvPr>
          <p:cNvCxnSpPr>
            <a:cxnSpLocks/>
          </p:cNvCxnSpPr>
          <p:nvPr/>
        </p:nvCxnSpPr>
        <p:spPr>
          <a:xfrm flipV="1">
            <a:off x="6586330" y="5046743"/>
            <a:ext cx="0"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47ED19B3-6EAB-C94E-9186-9732B751E4A5}"/>
                  </a:ext>
                </a:extLst>
              </p:cNvPr>
              <p:cNvSpPr txBox="1"/>
              <p:nvPr/>
            </p:nvSpPr>
            <p:spPr>
              <a:xfrm>
                <a:off x="5300448" y="1896215"/>
                <a:ext cx="6026458" cy="1324145"/>
              </a:xfrm>
              <a:prstGeom prst="rect">
                <a:avLst/>
              </a:prstGeom>
              <a:noFill/>
            </p:spPr>
            <p:txBody>
              <a:bodyPr wrap="none" rtlCol="0">
                <a:spAutoFit/>
              </a:bodyPr>
              <a:lstStyle/>
              <a:p>
                <a:pPr eaLnBrk="1" hangingPunct="1">
                  <a:lnSpc>
                    <a:spcPct val="100000"/>
                  </a:lnSpc>
                  <a:spcBef>
                    <a:spcPts val="0"/>
                  </a:spcBef>
                  <a:spcAft>
                    <a:spcPts val="0"/>
                  </a:spcAft>
                  <a:buNone/>
                </a:pPr>
                <a14:m>
                  <m:oMath xmlns:m="http://schemas.openxmlformats.org/officeDocument/2006/math">
                    <m:sSub>
                      <m:sSubPr>
                        <m:ctrlPr>
                          <a:rPr lang="en-GB" i="1">
                            <a:latin typeface="Cambria Math" panose="02040503050406030204" pitchFamily="18" charset="0"/>
                            <a:cs typeface="Times New Roman" pitchFamily="18" charset="0"/>
                          </a:rPr>
                        </m:ctrlPr>
                      </m:sSubPr>
                      <m:e>
                        <m:r>
                          <a:rPr lang="en-GB" i="1">
                            <a:latin typeface="Cambria Math" panose="02040503050406030204" pitchFamily="18" charset="0"/>
                            <a:cs typeface="Times New Roman" pitchFamily="18" charset="0"/>
                          </a:rPr>
                          <m:t>𝑃</m:t>
                        </m:r>
                      </m:e>
                      <m:sub>
                        <m:r>
                          <a:rPr lang="en-GB" i="1">
                            <a:latin typeface="Cambria Math" panose="02040503050406030204" pitchFamily="18" charset="0"/>
                            <a:cs typeface="Times New Roman" pitchFamily="18" charset="0"/>
                          </a:rPr>
                          <m:t>𝑡𝑜𝑡</m:t>
                        </m:r>
                      </m:sub>
                    </m:sSub>
                  </m:oMath>
                </a14:m>
                <a:r>
                  <a:rPr lang="en-GB" altLang="en-US">
                    <a:latin typeface="Open Sans" panose="020B0606030504020204" pitchFamily="34" charset="0"/>
                  </a:rPr>
                  <a:t> </a:t>
                </a:r>
                <a:r>
                  <a:rPr lang="en-GB" altLang="en-US" sz="2000">
                    <a:latin typeface="Open Sans" panose="020B0606030504020204" pitchFamily="34" charset="0"/>
                    <a:ea typeface="Open Sans" panose="020B0606030504020204" pitchFamily="34" charset="0"/>
                    <a:cs typeface="Open Sans" panose="020B0606030504020204" pitchFamily="34" charset="0"/>
                  </a:rPr>
                  <a:t>total population</a:t>
                </a:r>
              </a:p>
              <a:p>
                <a:pPr eaLnBrk="1" hangingPunct="1">
                  <a:lnSpc>
                    <a:spcPct val="100000"/>
                  </a:lnSpc>
                  <a:spcBef>
                    <a:spcPts val="0"/>
                  </a:spcBef>
                  <a:spcAft>
                    <a:spcPts val="0"/>
                  </a:spcAft>
                  <a:buNone/>
                </a:pPr>
                <a14:m>
                  <m:oMath xmlns:m="http://schemas.openxmlformats.org/officeDocument/2006/math">
                    <m:sSub>
                      <m:sSubPr>
                        <m:ctrlPr>
                          <a:rPr lang="en-GB" sz="2000" i="1">
                            <a:latin typeface="Cambria Math" panose="02040503050406030204" pitchFamily="18" charset="0"/>
                            <a:ea typeface="Open Sans"/>
                            <a:cs typeface="Open Sans"/>
                          </a:rPr>
                        </m:ctrlPr>
                      </m:sSubPr>
                      <m:e>
                        <m:r>
                          <a:rPr lang="en-GB" sz="2000">
                            <a:latin typeface="Cambria Math" panose="02040503050406030204" pitchFamily="18" charset="0"/>
                            <a:ea typeface="Open Sans"/>
                            <a:cs typeface="Open Sans"/>
                          </a:rPr>
                          <m:t>𝜎</m:t>
                        </m:r>
                      </m:e>
                      <m:sub>
                        <m:r>
                          <a:rPr lang="en-GB" sz="2000">
                            <a:latin typeface="Cambria Math" panose="02040503050406030204" pitchFamily="18" charset="0"/>
                            <a:ea typeface="Open Sans"/>
                            <a:cs typeface="Open Sans"/>
                          </a:rPr>
                          <m:t>𝑙𝑎𝑏𝑜𝑟</m:t>
                        </m:r>
                      </m:sub>
                    </m:sSub>
                  </m:oMath>
                </a14:m>
                <a:r>
                  <a:rPr lang="en-GB" altLang="en-US" sz="2000">
                    <a:latin typeface="Open Sans" panose="020B0606030504020204" pitchFamily="34" charset="0"/>
                    <a:ea typeface="Open Sans" panose="020B0606030504020204" pitchFamily="34" charset="0"/>
                    <a:cs typeface="Open Sans" panose="020B0606030504020204" pitchFamily="34" charset="0"/>
                  </a:rPr>
                  <a:t> fraction total population in the labour force</a:t>
                </a:r>
              </a:p>
              <a:p>
                <a:pPr eaLnBrk="1" hangingPunct="1">
                  <a:lnSpc>
                    <a:spcPct val="100000"/>
                  </a:lnSpc>
                  <a:spcBef>
                    <a:spcPts val="0"/>
                  </a:spcBef>
                  <a:spcAft>
                    <a:spcPts val="0"/>
                  </a:spcAft>
                  <a:buNone/>
                </a:pPr>
                <a14:m>
                  <m:oMath xmlns:m="http://schemas.openxmlformats.org/officeDocument/2006/math">
                    <m:sSub>
                      <m:sSubPr>
                        <m:ctrlPr>
                          <a:rPr lang="en-GB" sz="2000" i="1">
                            <a:latin typeface="Cambria Math" panose="02040503050406030204" pitchFamily="18" charset="0"/>
                            <a:ea typeface="Open Sans"/>
                            <a:cs typeface="Open Sans"/>
                          </a:rPr>
                        </m:ctrlPr>
                      </m:sSubPr>
                      <m:e>
                        <m:r>
                          <a:rPr lang="en-GB" sz="2000">
                            <a:latin typeface="Cambria Math" panose="02040503050406030204" pitchFamily="18" charset="0"/>
                            <a:ea typeface="Open Sans"/>
                            <a:cs typeface="Open Sans"/>
                          </a:rPr>
                          <m:t>𝜎</m:t>
                        </m:r>
                      </m:e>
                      <m:sub>
                        <m:r>
                          <a:rPr lang="en-GB" sz="2000">
                            <a:latin typeface="Cambria Math" panose="02040503050406030204" pitchFamily="18" charset="0"/>
                            <a:ea typeface="Open Sans"/>
                            <a:cs typeface="Open Sans"/>
                          </a:rPr>
                          <m:t>𝑠𝑒𝑟𝑣𝑖𝑐𝑒</m:t>
                        </m:r>
                      </m:sub>
                    </m:sSub>
                  </m:oMath>
                </a14:m>
                <a:r>
                  <a:rPr lang="en-GB" altLang="en-US" sz="2000">
                    <a:latin typeface="Open Sans" panose="020B0606030504020204" pitchFamily="34" charset="0"/>
                    <a:ea typeface="Open Sans" panose="020B0606030504020204" pitchFamily="34" charset="0"/>
                    <a:cs typeface="Open Sans" panose="020B0606030504020204" pitchFamily="34" charset="0"/>
                  </a:rPr>
                  <a:t> fraction labour force in the service sector</a:t>
                </a:r>
              </a:p>
              <a:p>
                <a:pPr eaLnBrk="1" hangingPunct="1">
                  <a:lnSpc>
                    <a:spcPct val="100000"/>
                  </a:lnSpc>
                  <a:spcBef>
                    <a:spcPts val="0"/>
                  </a:spcBef>
                  <a:spcAft>
                    <a:spcPts val="0"/>
                  </a:spcAft>
                  <a:buNone/>
                </a:pPr>
                <a14:m>
                  <m:oMath xmlns:m="http://schemas.openxmlformats.org/officeDocument/2006/math">
                    <m:acc>
                      <m:accPr>
                        <m:chr m:val="̅"/>
                        <m:ctrlPr>
                          <a:rPr lang="en-GB" sz="2000" i="1">
                            <a:latin typeface="Cambria Math" panose="02040503050406030204" pitchFamily="18" charset="0"/>
                            <a:ea typeface="Open Sans"/>
                            <a:cs typeface="Open Sans"/>
                          </a:rPr>
                        </m:ctrlPr>
                      </m:accPr>
                      <m:e>
                        <m:r>
                          <a:rPr lang="en-GB" sz="2000">
                            <a:latin typeface="Cambria Math" panose="02040503050406030204" pitchFamily="18" charset="0"/>
                            <a:ea typeface="Open Sans"/>
                            <a:cs typeface="Open Sans"/>
                          </a:rPr>
                          <m:t>𝐴</m:t>
                        </m:r>
                      </m:e>
                    </m:acc>
                  </m:oMath>
                </a14:m>
                <a:r>
                  <a:rPr lang="en-GB" altLang="en-US" sz="2000">
                    <a:latin typeface="Open Sans" panose="020B0606030504020204" pitchFamily="34" charset="0"/>
                    <a:ea typeface="Open Sans" panose="020B0606030504020204" pitchFamily="34" charset="0"/>
                    <a:cs typeface="Open Sans" panose="020B0606030504020204" pitchFamily="34" charset="0"/>
                  </a:rPr>
                  <a:t> average floor area per employee</a:t>
                </a:r>
              </a:p>
            </p:txBody>
          </p:sp>
        </mc:Choice>
        <mc:Fallback xmlns="">
          <p:sp>
            <p:nvSpPr>
              <p:cNvPr id="3" name="TextBox 2">
                <a:extLst>
                  <a:ext uri="{FF2B5EF4-FFF2-40B4-BE49-F238E27FC236}">
                    <a16:creationId xmlns:a16="http://schemas.microsoft.com/office/drawing/2014/main" id="{47ED19B3-6EAB-C94E-9186-9732B751E4A5}"/>
                  </a:ext>
                </a:extLst>
              </p:cNvPr>
              <p:cNvSpPr txBox="1">
                <a:spLocks noRot="1" noChangeAspect="1" noMove="1" noResize="1" noEditPoints="1" noAdjustHandles="1" noChangeArrowheads="1" noChangeShapeType="1" noTextEdit="1"/>
              </p:cNvSpPr>
              <p:nvPr/>
            </p:nvSpPr>
            <p:spPr>
              <a:xfrm>
                <a:off x="5300448" y="1896215"/>
                <a:ext cx="6026458" cy="1324145"/>
              </a:xfrm>
              <a:prstGeom prst="rect">
                <a:avLst/>
              </a:prstGeom>
              <a:blipFill>
                <a:blip r:embed="rId6"/>
                <a:stretch>
                  <a:fillRect t="-1843" b="-7834"/>
                </a:stretch>
              </a:blipFill>
            </p:spPr>
            <p:txBody>
              <a:bodyPr/>
              <a:lstStyle/>
              <a:p>
                <a:r>
                  <a:rPr lang="en-US">
                    <a:noFill/>
                  </a:rPr>
                  <a:t> </a:t>
                </a:r>
              </a:p>
            </p:txBody>
          </p:sp>
        </mc:Fallback>
      </mc:AlternateContent>
      <p:sp>
        <p:nvSpPr>
          <p:cNvPr id="25" name="Oval 24">
            <a:extLst>
              <a:ext uri="{FF2B5EF4-FFF2-40B4-BE49-F238E27FC236}">
                <a16:creationId xmlns:a16="http://schemas.microsoft.com/office/drawing/2014/main" id="{8C274F85-71FB-5F4D-8E51-F106B9BAF6E6}"/>
              </a:ext>
            </a:extLst>
          </p:cNvPr>
          <p:cNvSpPr/>
          <p:nvPr/>
        </p:nvSpPr>
        <p:spPr>
          <a:xfrm>
            <a:off x="7812157" y="43554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7_Slide19.mp3" descr="Track7_Lecture7_Slide19.mp3">
            <a:hlinkClick r:id="" action="ppaction://media"/>
            <a:extLst>
              <a:ext uri="{FF2B5EF4-FFF2-40B4-BE49-F238E27FC236}">
                <a16:creationId xmlns:a16="http://schemas.microsoft.com/office/drawing/2014/main" id="{B15A4997-3F2B-844D-8118-7F727C7A39E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883522" y="500336"/>
            <a:ext cx="812800" cy="812800"/>
          </a:xfrm>
          <a:prstGeom prst="rect">
            <a:avLst/>
          </a:prstGeom>
        </p:spPr>
      </p:pic>
    </p:spTree>
    <p:extLst>
      <p:ext uri="{BB962C8B-B14F-4D97-AF65-F5344CB8AC3E}">
        <p14:creationId xmlns:p14="http://schemas.microsoft.com/office/powerpoint/2010/main" val="362278341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635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Google Shape;98;p15">
            <a:extLst>
              <a:ext uri="{FF2B5EF4-FFF2-40B4-BE49-F238E27FC236}">
                <a16:creationId xmlns:a16="http://schemas.microsoft.com/office/drawing/2014/main" id="{17269629-B354-48FF-8C19-69CDE510F51A}"/>
              </a:ext>
            </a:extLst>
          </p:cNvPr>
          <p:cNvSpPr txBox="1">
            <a:spLocks noGrp="1"/>
          </p:cNvSpPr>
          <p:nvPr>
            <p:ph type="title"/>
          </p:nvPr>
        </p:nvSpPr>
        <p:spPr>
          <a:xfrm>
            <a:off x="838200" y="93471"/>
            <a:ext cx="5848350" cy="1325562"/>
          </a:xfrm>
        </p:spPr>
        <p:txBody>
          <a:bodyPr lIns="121900" tIns="121900" rIns="121900" bIns="121900" rtlCol="0"/>
          <a:lstStyle/>
          <a:p>
            <a:pPr eaLnBrk="1" fontAlgn="auto" hangingPunct="1">
              <a:defRPr/>
            </a:pPr>
            <a:r>
              <a:rPr lang="en-GB" dirty="0"/>
              <a:t>Intended Learning Outcomes (ILOs)</a:t>
            </a:r>
          </a:p>
        </p:txBody>
      </p:sp>
      <p:grpSp>
        <p:nvGrpSpPr>
          <p:cNvPr id="17411" name="Google Shape;101;p15">
            <a:extLst>
              <a:ext uri="{FF2B5EF4-FFF2-40B4-BE49-F238E27FC236}">
                <a16:creationId xmlns:a16="http://schemas.microsoft.com/office/drawing/2014/main" id="{50AF0A54-DD91-4D21-AC26-B9FD7792B12E}"/>
              </a:ext>
            </a:extLst>
          </p:cNvPr>
          <p:cNvGrpSpPr>
            <a:grpSpLocks/>
          </p:cNvGrpSpPr>
          <p:nvPr/>
        </p:nvGrpSpPr>
        <p:grpSpPr bwMode="auto">
          <a:xfrm>
            <a:off x="6686550" y="1541297"/>
            <a:ext cx="4286250" cy="3589338"/>
            <a:chOff x="5322277" y="1528650"/>
            <a:chExt cx="3214025" cy="2447800"/>
          </a:xfrm>
        </p:grpSpPr>
        <p:sp>
          <p:nvSpPr>
            <p:cNvPr id="17413" name="Google Shape;102;p15">
              <a:extLst>
                <a:ext uri="{FF2B5EF4-FFF2-40B4-BE49-F238E27FC236}">
                  <a16:creationId xmlns:a16="http://schemas.microsoft.com/office/drawing/2014/main" id="{43DE169F-8A22-4F54-8370-B010F0F75E08}"/>
                </a:ext>
              </a:extLst>
            </p:cNvPr>
            <p:cNvSpPr>
              <a:spLocks noChangeArrowheads="1"/>
            </p:cNvSpPr>
            <p:nvPr/>
          </p:nvSpPr>
          <p:spPr bwMode="auto">
            <a:xfrm>
              <a:off x="5322277" y="1528650"/>
              <a:ext cx="3214025" cy="466500"/>
            </a:xfrm>
            <a:prstGeom prst="roundRect">
              <a:avLst>
                <a:gd name="adj" fmla="val 16667"/>
              </a:avLst>
            </a:prstGeom>
            <a:solidFill>
              <a:schemeClr val="bg2"/>
            </a:solidFill>
            <a:ln w="9525">
              <a:solidFill>
                <a:schemeClr val="tx2"/>
              </a:solidFill>
              <a:round/>
              <a:headEnd type="none" w="sm" len="sm"/>
              <a:tailEnd type="none" w="sm" len="sm"/>
            </a:ln>
          </p:spPr>
          <p:txBody>
            <a:bodyPr lIns="121900" tIns="121900" rIns="121900" bIns="121900"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Bef>
                  <a:spcPct val="0"/>
                </a:spcBef>
                <a:buFontTx/>
                <a:buNone/>
              </a:pPr>
              <a:r>
                <a:rPr lang="en-GB" altLang="en-US" sz="1600">
                  <a:latin typeface="Open Sans" panose="020B0606030504020204" pitchFamily="34" charset="0"/>
                  <a:ea typeface="Open Sans" panose="020B0606030504020204" pitchFamily="34" charset="0"/>
                  <a:cs typeface="Open Sans" panose="020B0606030504020204" pitchFamily="34" charset="0"/>
                </a:rPr>
                <a:t>7.1 Industry sector</a:t>
              </a:r>
              <a:endParaRPr lang="en-US" altLang="en-US" sz="1600">
                <a:latin typeface="Open Sans" panose="020B0606030504020204" pitchFamily="34" charset="0"/>
                <a:ea typeface="Open Sans" panose="020B0606030504020204" pitchFamily="34" charset="0"/>
                <a:cs typeface="Open Sans" panose="020B0606030504020204" pitchFamily="34" charset="0"/>
              </a:endParaRPr>
            </a:p>
          </p:txBody>
        </p:sp>
        <p:sp>
          <p:nvSpPr>
            <p:cNvPr id="17414" name="Google Shape;103;p15">
              <a:extLst>
                <a:ext uri="{FF2B5EF4-FFF2-40B4-BE49-F238E27FC236}">
                  <a16:creationId xmlns:a16="http://schemas.microsoft.com/office/drawing/2014/main" id="{FF516A10-E762-428F-A161-36388C652F50}"/>
                </a:ext>
              </a:extLst>
            </p:cNvPr>
            <p:cNvSpPr>
              <a:spLocks noChangeArrowheads="1"/>
            </p:cNvSpPr>
            <p:nvPr/>
          </p:nvSpPr>
          <p:spPr bwMode="auto">
            <a:xfrm>
              <a:off x="5322277" y="2212350"/>
              <a:ext cx="3214025" cy="466500"/>
            </a:xfrm>
            <a:prstGeom prst="roundRect">
              <a:avLst>
                <a:gd name="adj" fmla="val 16667"/>
              </a:avLst>
            </a:prstGeom>
            <a:solidFill>
              <a:schemeClr val="bg2"/>
            </a:solidFill>
            <a:ln w="9525">
              <a:solidFill>
                <a:schemeClr val="tx2"/>
              </a:solidFill>
              <a:round/>
              <a:headEnd type="none" w="sm" len="sm"/>
              <a:tailEnd type="none" w="sm" len="sm"/>
            </a:ln>
          </p:spPr>
          <p:txBody>
            <a:bodyPr lIns="121900" tIns="121900" rIns="121900" bIns="121900"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Bef>
                  <a:spcPct val="0"/>
                </a:spcBef>
                <a:buFontTx/>
                <a:buNone/>
              </a:pPr>
              <a:r>
                <a:rPr lang="en-GB" altLang="en-US" sz="1600">
                  <a:latin typeface="Open Sans" panose="020B0606030504020204" pitchFamily="34" charset="0"/>
                  <a:ea typeface="Open Sans" panose="020B0606030504020204" pitchFamily="34" charset="0"/>
                  <a:cs typeface="Open Sans" panose="020B0606030504020204" pitchFamily="34" charset="0"/>
                </a:rPr>
                <a:t>7.2 Transport sector</a:t>
              </a:r>
            </a:p>
          </p:txBody>
        </p:sp>
        <p:sp>
          <p:nvSpPr>
            <p:cNvPr id="17415" name="Google Shape;104;p15">
              <a:extLst>
                <a:ext uri="{FF2B5EF4-FFF2-40B4-BE49-F238E27FC236}">
                  <a16:creationId xmlns:a16="http://schemas.microsoft.com/office/drawing/2014/main" id="{D2280B66-129D-46C5-9D99-2DE8D5C0F5F5}"/>
                </a:ext>
              </a:extLst>
            </p:cNvPr>
            <p:cNvSpPr>
              <a:spLocks noChangeArrowheads="1"/>
            </p:cNvSpPr>
            <p:nvPr/>
          </p:nvSpPr>
          <p:spPr bwMode="auto">
            <a:xfrm>
              <a:off x="5322277" y="2861138"/>
              <a:ext cx="3214025" cy="466500"/>
            </a:xfrm>
            <a:prstGeom prst="roundRect">
              <a:avLst>
                <a:gd name="adj" fmla="val 16667"/>
              </a:avLst>
            </a:prstGeom>
            <a:solidFill>
              <a:schemeClr val="bg2"/>
            </a:solidFill>
            <a:ln w="9525">
              <a:solidFill>
                <a:schemeClr val="tx2"/>
              </a:solidFill>
              <a:round/>
              <a:headEnd type="none" w="sm" len="sm"/>
              <a:tailEnd type="none" w="sm" len="sm"/>
            </a:ln>
          </p:spPr>
          <p:txBody>
            <a:bodyPr lIns="121900" tIns="121900" rIns="121900" bIns="121900"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Bef>
                  <a:spcPct val="0"/>
                </a:spcBef>
                <a:buNone/>
              </a:pPr>
              <a:r>
                <a:rPr lang="en-GB" altLang="en-US" sz="1600" dirty="0">
                  <a:ea typeface="Open Sans" panose="020B0606030504020204" pitchFamily="34" charset="0"/>
                  <a:cs typeface="Open Sans" panose="020B0606030504020204" pitchFamily="34" charset="0"/>
                </a:rPr>
                <a:t>7.3 Household sector</a:t>
              </a:r>
              <a:endParaRPr lang="en-US" altLang="en-US" sz="1600" dirty="0">
                <a:ea typeface="Open Sans" panose="020B0606030504020204" pitchFamily="34" charset="0"/>
                <a:cs typeface="Open Sans" panose="020B0606030504020204" pitchFamily="34" charset="0"/>
              </a:endParaRPr>
            </a:p>
          </p:txBody>
        </p:sp>
        <p:sp>
          <p:nvSpPr>
            <p:cNvPr id="17416" name="Google Shape;105;p15">
              <a:extLst>
                <a:ext uri="{FF2B5EF4-FFF2-40B4-BE49-F238E27FC236}">
                  <a16:creationId xmlns:a16="http://schemas.microsoft.com/office/drawing/2014/main" id="{EB596C1E-F79E-4C65-B8F2-C5B8F6BC4800}"/>
                </a:ext>
              </a:extLst>
            </p:cNvPr>
            <p:cNvSpPr>
              <a:spLocks noChangeArrowheads="1"/>
            </p:cNvSpPr>
            <p:nvPr/>
          </p:nvSpPr>
          <p:spPr bwMode="auto">
            <a:xfrm>
              <a:off x="5322277" y="3509950"/>
              <a:ext cx="3214025" cy="466500"/>
            </a:xfrm>
            <a:prstGeom prst="roundRect">
              <a:avLst>
                <a:gd name="adj" fmla="val 16667"/>
              </a:avLst>
            </a:prstGeom>
            <a:solidFill>
              <a:schemeClr val="bg2"/>
            </a:solidFill>
            <a:ln w="9525">
              <a:solidFill>
                <a:schemeClr val="tx2"/>
              </a:solidFill>
              <a:round/>
              <a:headEnd type="none" w="sm" len="sm"/>
              <a:tailEnd type="none" w="sm" len="sm"/>
            </a:ln>
          </p:spPr>
          <p:txBody>
            <a:bodyPr lIns="121900" tIns="121900" rIns="121900" bIns="121900"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Bef>
                  <a:spcPct val="0"/>
                </a:spcBef>
                <a:buFontTx/>
                <a:buNone/>
              </a:pPr>
              <a:r>
                <a:rPr lang="en-GB" altLang="en-US" sz="1600">
                  <a:ea typeface="Open Sans" panose="020B0606030504020204" pitchFamily="34" charset="0"/>
                  <a:cs typeface="Open Sans" panose="020B0606030504020204" pitchFamily="34" charset="0"/>
                </a:rPr>
                <a:t>7.4 Service sector</a:t>
              </a:r>
              <a:endParaRPr lang="en-US" altLang="en-US" sz="1600">
                <a:ea typeface="Open Sans" panose="020B0606030504020204" pitchFamily="34" charset="0"/>
                <a:cs typeface="Open Sans" panose="020B0606030504020204" pitchFamily="34" charset="0"/>
              </a:endParaRPr>
            </a:p>
          </p:txBody>
        </p:sp>
        <p:cxnSp>
          <p:nvCxnSpPr>
            <p:cNvPr id="17417" name="Google Shape;106;p15">
              <a:extLst>
                <a:ext uri="{FF2B5EF4-FFF2-40B4-BE49-F238E27FC236}">
                  <a16:creationId xmlns:a16="http://schemas.microsoft.com/office/drawing/2014/main" id="{84BDB13C-FFA0-4C75-A1AC-96BCF3C7EB47}"/>
                </a:ext>
              </a:extLst>
            </p:cNvPr>
            <p:cNvCxnSpPr>
              <a:cxnSpLocks/>
              <a:stCxn id="17413" idx="2"/>
              <a:endCxn id="17414" idx="0"/>
            </p:cNvCxnSpPr>
            <p:nvPr/>
          </p:nvCxnSpPr>
          <p:spPr bwMode="auto">
            <a:xfrm>
              <a:off x="6929290" y="1995150"/>
              <a:ext cx="0" cy="217200"/>
            </a:xfrm>
            <a:prstGeom prst="straightConnector1">
              <a:avLst/>
            </a:prstGeom>
            <a:noFill/>
            <a:ln w="9525">
              <a:solidFill>
                <a:schemeClr val="tx2"/>
              </a:solidFill>
              <a:round/>
              <a:headEnd/>
              <a:tailEnd type="triangle" w="med" len="med"/>
            </a:ln>
            <a:extLst>
              <a:ext uri="{909E8E84-426E-40DD-AFC4-6F175D3DCCD1}">
                <a14:hiddenFill xmlns:a14="http://schemas.microsoft.com/office/drawing/2010/main">
                  <a:noFill/>
                </a14:hiddenFill>
              </a:ext>
            </a:extLst>
          </p:spPr>
        </p:cxnSp>
        <p:cxnSp>
          <p:nvCxnSpPr>
            <p:cNvPr id="17418" name="Google Shape;107;p15">
              <a:extLst>
                <a:ext uri="{FF2B5EF4-FFF2-40B4-BE49-F238E27FC236}">
                  <a16:creationId xmlns:a16="http://schemas.microsoft.com/office/drawing/2014/main" id="{3A9123C5-FE65-478A-B07F-D16BE6167BAA}"/>
                </a:ext>
              </a:extLst>
            </p:cNvPr>
            <p:cNvCxnSpPr>
              <a:cxnSpLocks/>
              <a:stCxn id="17414" idx="2"/>
              <a:endCxn id="17415" idx="0"/>
            </p:cNvCxnSpPr>
            <p:nvPr/>
          </p:nvCxnSpPr>
          <p:spPr bwMode="auto">
            <a:xfrm>
              <a:off x="6929290" y="2678850"/>
              <a:ext cx="0" cy="182288"/>
            </a:xfrm>
            <a:prstGeom prst="straightConnector1">
              <a:avLst/>
            </a:prstGeom>
            <a:noFill/>
            <a:ln w="9525">
              <a:solidFill>
                <a:schemeClr val="tx2"/>
              </a:solidFill>
              <a:round/>
              <a:headEnd/>
              <a:tailEnd type="triangle" w="med" len="med"/>
            </a:ln>
            <a:extLst>
              <a:ext uri="{909E8E84-426E-40DD-AFC4-6F175D3DCCD1}">
                <a14:hiddenFill xmlns:a14="http://schemas.microsoft.com/office/drawing/2010/main">
                  <a:noFill/>
                </a14:hiddenFill>
              </a:ext>
            </a:extLst>
          </p:spPr>
        </p:cxnSp>
        <p:cxnSp>
          <p:nvCxnSpPr>
            <p:cNvPr id="17419" name="Google Shape;108;p15">
              <a:extLst>
                <a:ext uri="{FF2B5EF4-FFF2-40B4-BE49-F238E27FC236}">
                  <a16:creationId xmlns:a16="http://schemas.microsoft.com/office/drawing/2014/main" id="{F9EE0391-02BF-4681-B20F-4C1D82E09179}"/>
                </a:ext>
              </a:extLst>
            </p:cNvPr>
            <p:cNvCxnSpPr>
              <a:cxnSpLocks/>
              <a:stCxn id="17415" idx="2"/>
              <a:endCxn id="17416" idx="0"/>
            </p:cNvCxnSpPr>
            <p:nvPr/>
          </p:nvCxnSpPr>
          <p:spPr bwMode="auto">
            <a:xfrm>
              <a:off x="6929290" y="3327638"/>
              <a:ext cx="0" cy="182312"/>
            </a:xfrm>
            <a:prstGeom prst="straightConnector1">
              <a:avLst/>
            </a:prstGeom>
            <a:noFill/>
            <a:ln w="9525">
              <a:solidFill>
                <a:schemeClr val="tx2"/>
              </a:solidFill>
              <a:round/>
              <a:headEnd/>
              <a:tailEnd type="triangle" w="med" len="med"/>
            </a:ln>
            <a:extLst>
              <a:ext uri="{909E8E84-426E-40DD-AFC4-6F175D3DCCD1}">
                <a14:hiddenFill xmlns:a14="http://schemas.microsoft.com/office/drawing/2010/main">
                  <a:noFill/>
                </a14:hiddenFill>
              </a:ext>
            </a:extLst>
          </p:spPr>
        </p:cxnSp>
      </p:grpSp>
      <p:sp>
        <p:nvSpPr>
          <p:cNvPr id="17412" name="Slide Number Placeholder 5">
            <a:extLst>
              <a:ext uri="{FF2B5EF4-FFF2-40B4-BE49-F238E27FC236}">
                <a16:creationId xmlns:a16="http://schemas.microsoft.com/office/drawing/2014/main" id="{39C6A332-1736-4706-B224-5C266A464693}"/>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20F23F1D-DA3A-4EC4-90BA-A96E0FFF1E51}"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2</a:t>
            </a:fld>
            <a:endParaRPr lang="en-US" altLang="en-US" sz="1400" b="1">
              <a:solidFill>
                <a:schemeClr val="bg1"/>
              </a:solidFill>
              <a:latin typeface="Open Sans ExtraBold"/>
              <a:ea typeface="Open Sans ExtraBold"/>
              <a:cs typeface="Open Sans ExtraBold"/>
            </a:endParaRPr>
          </a:p>
        </p:txBody>
      </p:sp>
      <p:sp>
        <p:nvSpPr>
          <p:cNvPr id="14" name="Google Shape;115;p16">
            <a:extLst>
              <a:ext uri="{FF2B5EF4-FFF2-40B4-BE49-F238E27FC236}">
                <a16:creationId xmlns:a16="http://schemas.microsoft.com/office/drawing/2014/main" id="{42847172-80C9-2B4A-9198-9C40FF4A0EA5}"/>
              </a:ext>
            </a:extLst>
          </p:cNvPr>
          <p:cNvSpPr txBox="1"/>
          <p:nvPr/>
        </p:nvSpPr>
        <p:spPr>
          <a:xfrm>
            <a:off x="882935" y="1329265"/>
            <a:ext cx="5746750" cy="4584700"/>
          </a:xfrm>
          <a:prstGeom prst="rect">
            <a:avLst/>
          </a:prstGeom>
          <a:noFill/>
          <a:ln>
            <a:noFill/>
          </a:ln>
        </p:spPr>
        <p:txBody>
          <a:bodyPr spcFirstLastPara="1" lIns="121900" tIns="60933" rIns="121900" bIns="60933" anchor="t"/>
          <a:lstStyle/>
          <a:p>
            <a:pPr eaLnBrk="1" fontAlgn="auto" hangingPunct="1">
              <a:spcBef>
                <a:spcPts val="1000"/>
              </a:spcBef>
              <a:spcAft>
                <a:spcPts val="0"/>
              </a:spcAft>
              <a:defRPr/>
            </a:pPr>
            <a:r>
              <a:rPr lang="en-GB"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This lecture has four Intended Learning Outcomes (ILOs):</a:t>
            </a:r>
          </a:p>
          <a:p>
            <a:pPr marL="342900" indent="-342900" eaLnBrk="1" fontAlgn="auto" hangingPunct="1">
              <a:spcBef>
                <a:spcPts val="1000"/>
              </a:spcBef>
              <a:spcAft>
                <a:spcPts val="0"/>
              </a:spcAft>
              <a:buFont typeface="Arial" panose="020B0604020202020204" pitchFamily="34" charset="0"/>
              <a:buChar char="•"/>
              <a:defRPr/>
            </a:pPr>
            <a:r>
              <a:rPr lang="en-GB" sz="2100" dirty="0">
                <a:latin typeface="Open Sans"/>
                <a:cs typeface="Open Sans" panose="020B0606030504020204" pitchFamily="34" charset="0"/>
              </a:rPr>
              <a:t>ILO1: learn about the industry sector</a:t>
            </a:r>
          </a:p>
          <a:p>
            <a:pPr marL="342900" indent="-342900" eaLnBrk="1" fontAlgn="auto" hangingPunct="1">
              <a:spcBef>
                <a:spcPts val="1000"/>
              </a:spcBef>
              <a:spcAft>
                <a:spcPts val="0"/>
              </a:spcAft>
              <a:buFont typeface="Arial" panose="020B0604020202020204" pitchFamily="34" charset="0"/>
              <a:buChar char="•"/>
              <a:defRPr/>
            </a:pPr>
            <a:r>
              <a:rPr lang="en-GB" sz="2100" dirty="0">
                <a:latin typeface="Open Sans"/>
                <a:cs typeface="Open Sans" panose="020B0606030504020204" pitchFamily="34" charset="0"/>
              </a:rPr>
              <a:t>ILO2: learn about the transport sector</a:t>
            </a:r>
          </a:p>
          <a:p>
            <a:pPr marL="342900" indent="-342900" eaLnBrk="1" fontAlgn="auto" hangingPunct="1">
              <a:spcBef>
                <a:spcPts val="1000"/>
              </a:spcBef>
              <a:spcAft>
                <a:spcPts val="0"/>
              </a:spcAft>
              <a:buFont typeface="Arial" panose="020B0604020202020204" pitchFamily="34" charset="0"/>
              <a:buChar char="•"/>
              <a:defRPr/>
            </a:pPr>
            <a:r>
              <a:rPr lang="en-GB" sz="2100" dirty="0">
                <a:latin typeface="Open Sans"/>
                <a:cs typeface="Open Sans" panose="020B0606030504020204" pitchFamily="34" charset="0"/>
              </a:rPr>
              <a:t>ILO3: learn about the household sector</a:t>
            </a:r>
            <a:endParaRPr lang="en-GB" sz="2100" dirty="0">
              <a:latin typeface="Open Sans" panose="020B0606030504020204" pitchFamily="34" charset="0"/>
              <a:cs typeface="Open Sans" panose="020B0606030504020204" pitchFamily="34" charset="0"/>
            </a:endParaRPr>
          </a:p>
          <a:p>
            <a:pPr marL="342900" indent="-342900" eaLnBrk="1" fontAlgn="auto" hangingPunct="1">
              <a:spcBef>
                <a:spcPts val="1000"/>
              </a:spcBef>
              <a:spcAft>
                <a:spcPts val="0"/>
              </a:spcAft>
              <a:buFont typeface="Arial" panose="020B0604020202020204" pitchFamily="34" charset="0"/>
              <a:buChar char="•"/>
              <a:defRPr/>
            </a:pPr>
            <a:r>
              <a:rPr lang="en-GB" sz="2100" dirty="0">
                <a:latin typeface="Open Sans"/>
                <a:cs typeface="Open Sans" panose="020B0606030504020204" pitchFamily="34" charset="0"/>
              </a:rPr>
              <a:t>ILO4: learn about the service sector</a:t>
            </a:r>
            <a:endParaRPr lang="en-GB" sz="2100">
              <a:latin typeface="Open Sans" panose="020B0606030504020204" pitchFamily="34" charset="0"/>
              <a:cs typeface="Open Sans" panose="020B0606030504020204" pitchFamily="34" charset="0"/>
            </a:endParaRPr>
          </a:p>
          <a:p>
            <a:pPr marL="342900" indent="-342900" eaLnBrk="1" fontAlgn="auto" hangingPunct="1">
              <a:spcBef>
                <a:spcPts val="0"/>
              </a:spcBef>
              <a:spcAft>
                <a:spcPts val="0"/>
              </a:spcAft>
              <a:buFont typeface="Arial" panose="020B0604020202020204" pitchFamily="34" charset="0"/>
              <a:buChar char="•"/>
              <a:defRPr/>
            </a:pPr>
            <a:endParaRPr lang="en-GB" sz="2133">
              <a:latin typeface="Open Sans" panose="020B0606030504020204" pitchFamily="34" charset="0"/>
              <a:cs typeface="Open Sans" panose="020B0606030504020204" pitchFamily="34" charset="0"/>
            </a:endParaRPr>
          </a:p>
        </p:txBody>
      </p:sp>
      <p:sp>
        <p:nvSpPr>
          <p:cNvPr id="13" name="Oval 12">
            <a:extLst>
              <a:ext uri="{FF2B5EF4-FFF2-40B4-BE49-F238E27FC236}">
                <a16:creationId xmlns:a16="http://schemas.microsoft.com/office/drawing/2014/main" id="{5E4AB687-B7EE-D643-877B-E8E0228EE468}"/>
              </a:ext>
            </a:extLst>
          </p:cNvPr>
          <p:cNvSpPr/>
          <p:nvPr/>
        </p:nvSpPr>
        <p:spPr>
          <a:xfrm>
            <a:off x="6096000" y="29204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7_Slide2.mp3" descr="Track7_Lecture7_Slide2.mp3">
            <a:hlinkClick r:id="" action="ppaction://media"/>
            <a:extLst>
              <a:ext uri="{FF2B5EF4-FFF2-40B4-BE49-F238E27FC236}">
                <a16:creationId xmlns:a16="http://schemas.microsoft.com/office/drawing/2014/main" id="{B1EDEC8A-4158-364A-AFD4-8D4501CAB35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67365" y="359079"/>
            <a:ext cx="812800" cy="812800"/>
          </a:xfrm>
          <a:prstGeom prst="rect">
            <a:avLst/>
          </a:prstGeom>
        </p:spPr>
      </p:pic>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8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8" name="Google Shape;115;p16">
                <a:extLst>
                  <a:ext uri="{FF2B5EF4-FFF2-40B4-BE49-F238E27FC236}">
                    <a16:creationId xmlns:a16="http://schemas.microsoft.com/office/drawing/2014/main" id="{1C0EB07B-EF55-8A4A-A559-3218267C9FE8}"/>
                  </a:ext>
                </a:extLst>
              </p:cNvPr>
              <p:cNvSpPr txBox="1"/>
              <p:nvPr/>
            </p:nvSpPr>
            <p:spPr>
              <a:xfrm>
                <a:off x="887412" y="1339712"/>
                <a:ext cx="10439494" cy="4427538"/>
              </a:xfrm>
              <a:prstGeom prst="rect">
                <a:avLst/>
              </a:prstGeom>
              <a:noFill/>
              <a:ln>
                <a:noFill/>
              </a:ln>
            </p:spPr>
            <p:txBody>
              <a:bodyPr lIns="121900" tIns="60933" rIns="121900" bIns="60933" anchor="t"/>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Aft>
                    <a:spcPts val="1200"/>
                  </a:spcAft>
                  <a:buNone/>
                </a:pPr>
                <a:r>
                  <a:rPr lang="en-GB" altLang="en-US" sz="2000" b="1">
                    <a:solidFill>
                      <a:srgbClr val="9DC3E6"/>
                    </a:solidFill>
                    <a:latin typeface="Open Sans" panose="020B0606030504020204" pitchFamily="34" charset="0"/>
                    <a:ea typeface="Open Sans" panose="020B0606030504020204" pitchFamily="34" charset="0"/>
                    <a:cs typeface="Open Sans" panose="020B0606030504020204" pitchFamily="34" charset="0"/>
                  </a:rPr>
                  <a:t>Thermal uses</a:t>
                </a:r>
              </a:p>
              <a:p>
                <a:pPr eaLnBrk="1" hangingPunct="1">
                  <a:lnSpc>
                    <a:spcPct val="100000"/>
                  </a:lnSpc>
                  <a:spcAft>
                    <a:spcPts val="1200"/>
                  </a:spcAft>
                  <a:buNone/>
                </a:pPr>
                <a:r>
                  <a:rPr lang="en-GB" altLang="en-US" sz="2000">
                    <a:latin typeface="Open Sans" panose="020B0606030504020204" pitchFamily="34" charset="0"/>
                    <a:ea typeface="Open Sans" panose="020B0606030504020204" pitchFamily="34" charset="0"/>
                    <a:cs typeface="Open Sans" panose="020B0606030504020204" pitchFamily="34" charset="0"/>
                  </a:rPr>
                  <a:t>Space heating </a:t>
                </a:r>
                <a14:m>
                  <m:oMath xmlns:m="http://schemas.openxmlformats.org/officeDocument/2006/math">
                    <m:r>
                      <a:rPr lang="en-GB" altLang="en-US" sz="2000" smtClean="0">
                        <a:latin typeface="Cambria Math" panose="02040503050406030204" pitchFamily="18" charset="0"/>
                      </a:rPr>
                      <m:t>𝑈𝐸</m:t>
                    </m:r>
                    <m:sSub>
                      <m:sSubPr>
                        <m:ctrlPr>
                          <a:rPr lang="en-GB" altLang="en-US" sz="2000" i="1" smtClean="0">
                            <a:latin typeface="Cambria Math" panose="02040503050406030204" pitchFamily="18" charset="0"/>
                          </a:rPr>
                        </m:ctrlPr>
                      </m:sSubPr>
                      <m:e>
                        <m:r>
                          <a:rPr lang="en-GB" altLang="en-US" sz="2000" smtClean="0">
                            <a:latin typeface="Cambria Math" panose="02040503050406030204" pitchFamily="18" charset="0"/>
                          </a:rPr>
                          <m:t>𝐷</m:t>
                        </m:r>
                      </m:e>
                      <m:sub>
                        <m:r>
                          <a:rPr lang="en-GB" altLang="en-US" sz="2000" smtClean="0">
                            <a:latin typeface="Cambria Math" panose="02040503050406030204" pitchFamily="18" charset="0"/>
                          </a:rPr>
                          <m:t>h𝑒𝑎𝑡</m:t>
                        </m:r>
                      </m:sub>
                    </m:sSub>
                    <m:r>
                      <a:rPr lang="en-GB" altLang="en-US" sz="2000" smtClean="0">
                        <a:latin typeface="Cambria Math" panose="02040503050406030204" pitchFamily="18" charset="0"/>
                      </a:rPr>
                      <m:t>=</m:t>
                    </m:r>
                    <m:r>
                      <a:rPr lang="en-GB" sz="2000" smtClean="0">
                        <a:latin typeface="Cambria Math" panose="02040503050406030204" pitchFamily="18" charset="0"/>
                        <a:cs typeface="Times New Roman" pitchFamily="18" charset="0"/>
                      </a:rPr>
                      <m:t>𝐴</m:t>
                    </m:r>
                    <m:sSub>
                      <m:sSubPr>
                        <m:ctrlPr>
                          <a:rPr lang="en-GB" sz="2000" i="1">
                            <a:latin typeface="Cambria Math" panose="02040503050406030204" pitchFamily="18" charset="0"/>
                            <a:cs typeface="Times New Roman" pitchFamily="18" charset="0"/>
                          </a:rPr>
                        </m:ctrlPr>
                      </m:sSubPr>
                      <m:e>
                        <m:r>
                          <a:rPr lang="en-GB" sz="2000">
                            <a:latin typeface="Cambria Math" panose="02040503050406030204" pitchFamily="18" charset="0"/>
                            <a:cs typeface="Times New Roman" pitchFamily="18" charset="0"/>
                          </a:rPr>
                          <m:t>𝜎</m:t>
                        </m:r>
                      </m:e>
                      <m:sub>
                        <m:r>
                          <a:rPr lang="en-GB" sz="2000" smtClean="0">
                            <a:latin typeface="Cambria Math" panose="02040503050406030204" pitchFamily="18" charset="0"/>
                            <a:cs typeface="Times New Roman" pitchFamily="18" charset="0"/>
                          </a:rPr>
                          <m:t>h𝑒𝑎𝑡</m:t>
                        </m:r>
                      </m:sub>
                    </m:sSub>
                    <m:r>
                      <a:rPr lang="en-GB" sz="2000" smtClean="0">
                        <a:latin typeface="Cambria Math" panose="02040503050406030204" pitchFamily="18" charset="0"/>
                        <a:cs typeface="Times New Roman" pitchFamily="18" charset="0"/>
                      </a:rPr>
                      <m:t>𝑆𝐸</m:t>
                    </m:r>
                    <m:sSub>
                      <m:sSubPr>
                        <m:ctrlPr>
                          <a:rPr lang="en-GB" sz="2000" i="1" smtClean="0">
                            <a:latin typeface="Cambria Math" panose="02040503050406030204" pitchFamily="18" charset="0"/>
                            <a:cs typeface="Times New Roman" pitchFamily="18" charset="0"/>
                          </a:rPr>
                        </m:ctrlPr>
                      </m:sSubPr>
                      <m:e>
                        <m:r>
                          <a:rPr lang="en-GB" sz="2000" smtClean="0">
                            <a:latin typeface="Cambria Math" panose="02040503050406030204" pitchFamily="18" charset="0"/>
                            <a:cs typeface="Times New Roman" pitchFamily="18" charset="0"/>
                          </a:rPr>
                          <m:t>𝐶</m:t>
                        </m:r>
                      </m:e>
                      <m:sub>
                        <m:r>
                          <a:rPr lang="en-GB" sz="2000" smtClean="0">
                            <a:latin typeface="Cambria Math" panose="02040503050406030204" pitchFamily="18" charset="0"/>
                            <a:cs typeface="Times New Roman" pitchFamily="18" charset="0"/>
                          </a:rPr>
                          <m:t>h𝑒𝑎𝑡</m:t>
                        </m:r>
                      </m:sub>
                    </m:sSub>
                  </m:oMath>
                </a14:m>
                <a:endParaRPr lang="en-GB" sz="2000">
                  <a:latin typeface="Cambria Math" panose="02040503050406030204" pitchFamily="18" charset="0"/>
                  <a:ea typeface="Open Sans" panose="020B0606030504020204" pitchFamily="34" charset="0"/>
                  <a:cs typeface="Times New Roman" pitchFamily="18" charset="0"/>
                </a:endParaRPr>
              </a:p>
              <a:p>
                <a:pPr eaLnBrk="1" hangingPunct="1">
                  <a:lnSpc>
                    <a:spcPct val="100000"/>
                  </a:lnSpc>
                  <a:spcAft>
                    <a:spcPts val="1200"/>
                  </a:spcAft>
                  <a:buNone/>
                </a:pPr>
                <a:r>
                  <a:rPr lang="en-GB" altLang="en-US" sz="2000">
                    <a:latin typeface="Open Sans" panose="020B0606030504020204" pitchFamily="34" charset="0"/>
                    <a:ea typeface="Open Sans" panose="020B0606030504020204" pitchFamily="34" charset="0"/>
                    <a:cs typeface="Open Sans" panose="020B0606030504020204" pitchFamily="34" charset="0"/>
                  </a:rPr>
                  <a:t>Air conditioning </a:t>
                </a:r>
                <a14:m>
                  <m:oMath xmlns:m="http://schemas.openxmlformats.org/officeDocument/2006/math">
                    <m:r>
                      <a:rPr lang="en-GB" altLang="en-US" sz="2000">
                        <a:latin typeface="Cambria Math" panose="02040503050406030204" pitchFamily="18" charset="0"/>
                      </a:rPr>
                      <m:t>𝑈𝐸</m:t>
                    </m:r>
                    <m:sSub>
                      <m:sSubPr>
                        <m:ctrlPr>
                          <a:rPr lang="en-GB" altLang="en-US" sz="2000" i="1">
                            <a:latin typeface="Cambria Math" panose="02040503050406030204" pitchFamily="18" charset="0"/>
                          </a:rPr>
                        </m:ctrlPr>
                      </m:sSubPr>
                      <m:e>
                        <m:r>
                          <a:rPr lang="en-GB" altLang="en-US" sz="2000">
                            <a:latin typeface="Cambria Math" panose="02040503050406030204" pitchFamily="18" charset="0"/>
                          </a:rPr>
                          <m:t>𝐷</m:t>
                        </m:r>
                      </m:e>
                      <m:sub>
                        <m:r>
                          <a:rPr lang="en-GB" altLang="en-US" sz="2000" smtClean="0">
                            <a:latin typeface="Cambria Math" panose="02040503050406030204" pitchFamily="18" charset="0"/>
                          </a:rPr>
                          <m:t>𝐴𝐶</m:t>
                        </m:r>
                      </m:sub>
                    </m:sSub>
                    <m:r>
                      <a:rPr lang="en-GB" altLang="en-US" sz="2000">
                        <a:latin typeface="Cambria Math" panose="02040503050406030204" pitchFamily="18" charset="0"/>
                      </a:rPr>
                      <m:t>=</m:t>
                    </m:r>
                    <m:r>
                      <a:rPr lang="en-GB" sz="2000">
                        <a:latin typeface="Cambria Math" panose="02040503050406030204" pitchFamily="18" charset="0"/>
                        <a:cs typeface="Times New Roman" pitchFamily="18" charset="0"/>
                      </a:rPr>
                      <m:t>𝐴</m:t>
                    </m:r>
                    <m:sSub>
                      <m:sSubPr>
                        <m:ctrlPr>
                          <a:rPr lang="en-GB" sz="2000" i="1">
                            <a:latin typeface="Cambria Math" panose="02040503050406030204" pitchFamily="18" charset="0"/>
                            <a:cs typeface="Times New Roman" pitchFamily="18" charset="0"/>
                          </a:rPr>
                        </m:ctrlPr>
                      </m:sSubPr>
                      <m:e>
                        <m:r>
                          <a:rPr lang="en-GB" sz="2000">
                            <a:latin typeface="Cambria Math" panose="02040503050406030204" pitchFamily="18" charset="0"/>
                            <a:cs typeface="Times New Roman" pitchFamily="18" charset="0"/>
                          </a:rPr>
                          <m:t>𝜎</m:t>
                        </m:r>
                      </m:e>
                      <m:sub>
                        <m:r>
                          <a:rPr lang="en-GB" sz="2000" smtClean="0">
                            <a:latin typeface="Cambria Math" panose="02040503050406030204" pitchFamily="18" charset="0"/>
                            <a:cs typeface="Times New Roman" pitchFamily="18" charset="0"/>
                          </a:rPr>
                          <m:t>𝐴𝐶</m:t>
                        </m:r>
                      </m:sub>
                    </m:sSub>
                    <m:r>
                      <a:rPr lang="en-GB" sz="2000">
                        <a:latin typeface="Cambria Math" panose="02040503050406030204" pitchFamily="18" charset="0"/>
                        <a:cs typeface="Times New Roman" pitchFamily="18" charset="0"/>
                      </a:rPr>
                      <m:t>𝑆𝐸</m:t>
                    </m:r>
                    <m:sSub>
                      <m:sSubPr>
                        <m:ctrlPr>
                          <a:rPr lang="en-GB" sz="2000" i="1">
                            <a:latin typeface="Cambria Math" panose="02040503050406030204" pitchFamily="18" charset="0"/>
                            <a:cs typeface="Times New Roman" pitchFamily="18" charset="0"/>
                          </a:rPr>
                        </m:ctrlPr>
                      </m:sSubPr>
                      <m:e>
                        <m:r>
                          <a:rPr lang="en-GB" sz="2000">
                            <a:latin typeface="Cambria Math" panose="02040503050406030204" pitchFamily="18" charset="0"/>
                            <a:cs typeface="Times New Roman" pitchFamily="18" charset="0"/>
                          </a:rPr>
                          <m:t>𝐶</m:t>
                        </m:r>
                      </m:e>
                      <m:sub>
                        <m:r>
                          <a:rPr lang="en-GB" sz="2000" smtClean="0">
                            <a:latin typeface="Cambria Math" panose="02040503050406030204" pitchFamily="18" charset="0"/>
                            <a:cs typeface="Times New Roman" pitchFamily="18" charset="0"/>
                          </a:rPr>
                          <m:t>𝐴𝐶</m:t>
                        </m:r>
                      </m:sub>
                    </m:sSub>
                  </m:oMath>
                </a14:m>
                <a:endParaRPr lang="en-GB" sz="2000">
                  <a:latin typeface="Cambria Math" panose="02040503050406030204" pitchFamily="18" charset="0"/>
                  <a:ea typeface="Open Sans" panose="020B0606030504020204" pitchFamily="34" charset="0"/>
                  <a:cs typeface="Times New Roman" pitchFamily="18" charset="0"/>
                </a:endParaRPr>
              </a:p>
              <a:p>
                <a:pPr eaLnBrk="1" hangingPunct="1">
                  <a:lnSpc>
                    <a:spcPct val="100000"/>
                  </a:lnSpc>
                  <a:spcAft>
                    <a:spcPts val="1200"/>
                  </a:spcAft>
                  <a:buNone/>
                </a:pPr>
                <a:r>
                  <a:rPr lang="en-GB" sz="2000">
                    <a:latin typeface="Open Sans" panose="020B0606030504020204" pitchFamily="34" charset="0"/>
                    <a:ea typeface="Open Sans" panose="020B0606030504020204" pitchFamily="34" charset="0"/>
                    <a:cs typeface="Open Sans" panose="020B0606030504020204" pitchFamily="34" charset="0"/>
                  </a:rPr>
                  <a:t>Other thermal uses </a:t>
                </a:r>
                <a14:m>
                  <m:oMath xmlns:m="http://schemas.openxmlformats.org/officeDocument/2006/math">
                    <m:r>
                      <a:rPr lang="en-GB" altLang="en-US" sz="2000">
                        <a:latin typeface="Cambria Math" panose="02040503050406030204" pitchFamily="18" charset="0"/>
                      </a:rPr>
                      <m:t>𝑈𝐸</m:t>
                    </m:r>
                    <m:sSub>
                      <m:sSubPr>
                        <m:ctrlPr>
                          <a:rPr lang="en-GB" altLang="en-US" sz="2000" i="1" smtClean="0">
                            <a:latin typeface="Cambria Math" panose="02040503050406030204" pitchFamily="18" charset="0"/>
                          </a:rPr>
                        </m:ctrlPr>
                      </m:sSubPr>
                      <m:e>
                        <m:r>
                          <a:rPr lang="en-GB" altLang="en-US" sz="2000" smtClean="0">
                            <a:latin typeface="Cambria Math" panose="02040503050406030204" pitchFamily="18" charset="0"/>
                          </a:rPr>
                          <m:t>𝐷</m:t>
                        </m:r>
                      </m:e>
                      <m:sub>
                        <m:r>
                          <a:rPr lang="en-GB" altLang="en-US" sz="2000" smtClean="0">
                            <a:latin typeface="Cambria Math" panose="02040503050406030204" pitchFamily="18" charset="0"/>
                          </a:rPr>
                          <m:t>𝑜𝑡h𝑒𝑟</m:t>
                        </m:r>
                        <m:r>
                          <a:rPr lang="en-GB" altLang="en-US" sz="2000" smtClean="0">
                            <a:latin typeface="Cambria Math" panose="02040503050406030204" pitchFamily="18" charset="0"/>
                          </a:rPr>
                          <m:t> </m:t>
                        </m:r>
                        <m:r>
                          <a:rPr lang="en-GB" altLang="en-US" sz="2000" smtClean="0">
                            <a:latin typeface="Cambria Math" panose="02040503050406030204" pitchFamily="18" charset="0"/>
                          </a:rPr>
                          <m:t>𝑡h𝑒𝑟𝑚𝑎𝑙</m:t>
                        </m:r>
                      </m:sub>
                    </m:sSub>
                    <m:r>
                      <a:rPr lang="en-GB" altLang="en-US" sz="2000" smtClean="0">
                        <a:latin typeface="Cambria Math" panose="02040503050406030204" pitchFamily="18" charset="0"/>
                      </a:rPr>
                      <m:t>=</m:t>
                    </m:r>
                    <m:nary>
                      <m:naryPr>
                        <m:chr m:val="∑"/>
                        <m:supHide m:val="on"/>
                        <m:ctrlPr>
                          <a:rPr lang="en-GB" altLang="en-US" sz="2000" i="1" smtClean="0">
                            <a:latin typeface="Cambria Math" panose="02040503050406030204" pitchFamily="18" charset="0"/>
                          </a:rPr>
                        </m:ctrlPr>
                      </m:naryPr>
                      <m:sub>
                        <m:r>
                          <m:rPr>
                            <m:brk m:alnAt="7"/>
                          </m:rPr>
                          <a:rPr lang="en-GB" altLang="en-US" sz="2000" smtClean="0">
                            <a:latin typeface="Cambria Math" panose="02040503050406030204" pitchFamily="18" charset="0"/>
                          </a:rPr>
                          <m:t>𝑗</m:t>
                        </m:r>
                        <m:r>
                          <a:rPr lang="en-GB" altLang="en-US" sz="2000" smtClean="0">
                            <a:latin typeface="Cambria Math" panose="02040503050406030204" pitchFamily="18" charset="0"/>
                          </a:rPr>
                          <m:t> ∈ </m:t>
                        </m:r>
                        <m:r>
                          <a:rPr lang="en-GB" altLang="en-US" sz="2000" smtClean="0">
                            <a:latin typeface="Cambria Math" panose="02040503050406030204" pitchFamily="18" charset="0"/>
                          </a:rPr>
                          <m:t>𝑠𝑢𝑏𝑠𝑒𝑐𝑡𝑜𝑟𝑠</m:t>
                        </m:r>
                      </m:sub>
                      <m:sup/>
                      <m:e>
                        <m:r>
                          <a:rPr lang="en-GB" altLang="en-US" sz="2000">
                            <a:latin typeface="Cambria Math" panose="02040503050406030204" pitchFamily="18" charset="0"/>
                          </a:rPr>
                          <m:t>𝐸</m:t>
                        </m:r>
                        <m:sSub>
                          <m:sSubPr>
                            <m:ctrlPr>
                              <a:rPr lang="en-GB" altLang="en-US" sz="2000" i="1">
                                <a:latin typeface="Cambria Math" panose="02040503050406030204" pitchFamily="18" charset="0"/>
                              </a:rPr>
                            </m:ctrlPr>
                          </m:sSubPr>
                          <m:e>
                            <m:r>
                              <a:rPr lang="en-GB" altLang="en-US" sz="2000">
                                <a:latin typeface="Cambria Math" panose="02040503050406030204" pitchFamily="18" charset="0"/>
                              </a:rPr>
                              <m:t>𝐼</m:t>
                            </m:r>
                          </m:e>
                          <m:sub>
                            <m:r>
                              <a:rPr lang="en-GB" altLang="en-US" sz="2000" smtClean="0">
                                <a:latin typeface="Cambria Math" panose="02040503050406030204" pitchFamily="18" charset="0"/>
                              </a:rPr>
                              <m:t>𝑡h𝑒𝑟𝑚𝑎𝑙</m:t>
                            </m:r>
                            <m:r>
                              <a:rPr lang="en-GB" altLang="en-US" sz="2000" smtClean="0">
                                <a:latin typeface="Cambria Math" panose="02040503050406030204" pitchFamily="18" charset="0"/>
                              </a:rPr>
                              <m:t>,</m:t>
                            </m:r>
                            <m:r>
                              <a:rPr lang="en-GB" altLang="en-US" sz="2000" smtClean="0">
                                <a:latin typeface="Cambria Math" panose="02040503050406030204" pitchFamily="18" charset="0"/>
                              </a:rPr>
                              <m:t>𝑗</m:t>
                            </m:r>
                          </m:sub>
                        </m:sSub>
                        <m:r>
                          <a:rPr lang="en-GB" altLang="en-US" sz="2000">
                            <a:latin typeface="Cambria Math" panose="02040503050406030204" pitchFamily="18" charset="0"/>
                          </a:rPr>
                          <m:t>𝑉</m:t>
                        </m:r>
                        <m:sSub>
                          <m:sSubPr>
                            <m:ctrlPr>
                              <a:rPr lang="en-GB" altLang="en-US" sz="2000" i="1" smtClean="0">
                                <a:latin typeface="Cambria Math" panose="02040503050406030204" pitchFamily="18" charset="0"/>
                              </a:rPr>
                            </m:ctrlPr>
                          </m:sSubPr>
                          <m:e>
                            <m:r>
                              <a:rPr lang="en-GB" altLang="en-US" sz="2000">
                                <a:latin typeface="Cambria Math" panose="02040503050406030204" pitchFamily="18" charset="0"/>
                              </a:rPr>
                              <m:t>𝐴</m:t>
                            </m:r>
                          </m:e>
                          <m:sub>
                            <m:r>
                              <a:rPr lang="en-GB" altLang="en-US" sz="2000" smtClean="0">
                                <a:latin typeface="Cambria Math" panose="02040503050406030204" pitchFamily="18" charset="0"/>
                              </a:rPr>
                              <m:t>𝑗</m:t>
                            </m:r>
                          </m:sub>
                        </m:sSub>
                      </m:e>
                    </m:nary>
                  </m:oMath>
                </a14:m>
                <a:endParaRPr lang="en-GB" sz="2000">
                  <a:latin typeface="Open Sans" panose="020B0606030504020204" pitchFamily="34" charset="0"/>
                  <a:ea typeface="Open Sans" panose="020B0606030504020204" pitchFamily="34" charset="0"/>
                  <a:cs typeface="Open Sans" panose="020B0606030504020204" pitchFamily="34" charset="0"/>
                </a:endParaRPr>
              </a:p>
              <a:p>
                <a:pPr eaLnBrk="1" hangingPunct="1">
                  <a:lnSpc>
                    <a:spcPct val="100000"/>
                  </a:lnSpc>
                  <a:spcAft>
                    <a:spcPts val="1200"/>
                  </a:spcAft>
                  <a:buNone/>
                </a:pPr>
                <a:endParaRPr lang="en-GB" sz="2000">
                  <a:latin typeface="Open Sans" panose="020B0606030504020204" pitchFamily="34" charset="0"/>
                  <a:ea typeface="Open Sans" panose="020B0606030504020204" pitchFamily="34" charset="0"/>
                  <a:cs typeface="Open Sans" panose="020B0606030504020204" pitchFamily="34" charset="0"/>
                </a:endParaRPr>
              </a:p>
              <a:p>
                <a:pPr eaLnBrk="1" hangingPunct="1">
                  <a:lnSpc>
                    <a:spcPct val="100000"/>
                  </a:lnSpc>
                  <a:spcBef>
                    <a:spcPts val="0"/>
                  </a:spcBef>
                  <a:spcAft>
                    <a:spcPts val="0"/>
                  </a:spcAft>
                  <a:buNone/>
                </a:pPr>
                <a14:m>
                  <m:oMath xmlns:m="http://schemas.openxmlformats.org/officeDocument/2006/math">
                    <m:r>
                      <a:rPr lang="en-GB" altLang="en-US" sz="2000" dirty="0" smtClean="0">
                        <a:latin typeface="Cambria Math" panose="02040503050406030204" pitchFamily="18" charset="0"/>
                      </a:rPr>
                      <m:t>𝐴</m:t>
                    </m:r>
                  </m:oMath>
                </a14:m>
                <a:r>
                  <a:rPr lang="en-GB" altLang="en-US" sz="2000">
                    <a:latin typeface="Open Sans" panose="020B0606030504020204" pitchFamily="34" charset="0"/>
                    <a:ea typeface="Open Sans" panose="020B0606030504020204" pitchFamily="34" charset="0"/>
                    <a:cs typeface="Open Sans" panose="020B0606030504020204" pitchFamily="34" charset="0"/>
                  </a:rPr>
                  <a:t> total area of the service sector</a:t>
                </a:r>
              </a:p>
              <a:p>
                <a:pPr eaLnBrk="1" hangingPunct="1">
                  <a:lnSpc>
                    <a:spcPct val="100000"/>
                  </a:lnSpc>
                  <a:spcBef>
                    <a:spcPts val="0"/>
                  </a:spcBef>
                  <a:spcAft>
                    <a:spcPts val="0"/>
                  </a:spcAft>
                  <a:buNone/>
                </a:pPr>
                <a14:m>
                  <m:oMath xmlns:m="http://schemas.openxmlformats.org/officeDocument/2006/math">
                    <m:sSub>
                      <m:sSubPr>
                        <m:ctrlPr>
                          <a:rPr lang="en-GB" sz="2000" i="1">
                            <a:latin typeface="Cambria Math" panose="02040503050406030204" pitchFamily="18" charset="0"/>
                            <a:cs typeface="Times New Roman" pitchFamily="18" charset="0"/>
                          </a:rPr>
                        </m:ctrlPr>
                      </m:sSubPr>
                      <m:e>
                        <m:r>
                          <a:rPr lang="en-GB" sz="2000">
                            <a:latin typeface="Cambria Math" panose="02040503050406030204" pitchFamily="18" charset="0"/>
                            <a:cs typeface="Times New Roman" pitchFamily="18" charset="0"/>
                          </a:rPr>
                          <m:t>𝜎</m:t>
                        </m:r>
                      </m:e>
                      <m:sub>
                        <m:r>
                          <a:rPr lang="en-GB" sz="2000">
                            <a:latin typeface="Cambria Math" panose="02040503050406030204" pitchFamily="18" charset="0"/>
                            <a:cs typeface="Times New Roman" pitchFamily="18" charset="0"/>
                          </a:rPr>
                          <m:t>h𝑒𝑎𝑡</m:t>
                        </m:r>
                      </m:sub>
                    </m:sSub>
                    <m:r>
                      <a:rPr lang="en-GB" sz="2000">
                        <a:latin typeface="Cambria Math" panose="02040503050406030204" pitchFamily="18" charset="0"/>
                        <a:cs typeface="Times New Roman" pitchFamily="18" charset="0"/>
                      </a:rPr>
                      <m:t>,</m:t>
                    </m:r>
                    <m:sSub>
                      <m:sSubPr>
                        <m:ctrlPr>
                          <a:rPr lang="en-GB" sz="2000" i="1">
                            <a:latin typeface="Cambria Math" panose="02040503050406030204" pitchFamily="18" charset="0"/>
                            <a:cs typeface="Times New Roman" pitchFamily="18" charset="0"/>
                          </a:rPr>
                        </m:ctrlPr>
                      </m:sSubPr>
                      <m:e>
                        <m:r>
                          <a:rPr lang="en-GB" sz="2000">
                            <a:latin typeface="Cambria Math" panose="02040503050406030204" pitchFamily="18" charset="0"/>
                            <a:cs typeface="Times New Roman" pitchFamily="18" charset="0"/>
                          </a:rPr>
                          <m:t>𝜎</m:t>
                        </m:r>
                      </m:e>
                      <m:sub>
                        <m:r>
                          <a:rPr lang="en-GB" sz="2000">
                            <a:latin typeface="Cambria Math" panose="02040503050406030204" pitchFamily="18" charset="0"/>
                            <a:cs typeface="Times New Roman" pitchFamily="18" charset="0"/>
                          </a:rPr>
                          <m:t>𝐴𝐶</m:t>
                        </m:r>
                      </m:sub>
                    </m:sSub>
                  </m:oMath>
                </a14:m>
                <a:r>
                  <a:rPr lang="en-GB" altLang="en-US" sz="2000">
                    <a:latin typeface="Open Sans" panose="020B0606030504020204" pitchFamily="34" charset="0"/>
                    <a:ea typeface="Open Sans" panose="020B0606030504020204" pitchFamily="34" charset="0"/>
                    <a:cs typeface="Open Sans" panose="020B0606030504020204" pitchFamily="34" charset="0"/>
                  </a:rPr>
                  <a:t> Fraction total area to be heated/cooled</a:t>
                </a:r>
              </a:p>
              <a:p>
                <a:pPr eaLnBrk="1" hangingPunct="1">
                  <a:lnSpc>
                    <a:spcPct val="100000"/>
                  </a:lnSpc>
                  <a:spcBef>
                    <a:spcPts val="0"/>
                  </a:spcBef>
                  <a:spcAft>
                    <a:spcPts val="0"/>
                  </a:spcAft>
                  <a:buNone/>
                </a:pPr>
                <a14:m>
                  <m:oMath xmlns:m="http://schemas.openxmlformats.org/officeDocument/2006/math">
                    <m:r>
                      <a:rPr lang="en-GB" sz="2000">
                        <a:latin typeface="Cambria Math" panose="02040503050406030204" pitchFamily="18" charset="0"/>
                        <a:cs typeface="Times New Roman" pitchFamily="18" charset="0"/>
                      </a:rPr>
                      <m:t>𝑆𝐸</m:t>
                    </m:r>
                    <m:sSub>
                      <m:sSubPr>
                        <m:ctrlPr>
                          <a:rPr lang="en-GB" sz="2000" i="1">
                            <a:latin typeface="Cambria Math" panose="02040503050406030204" pitchFamily="18" charset="0"/>
                            <a:cs typeface="Times New Roman" pitchFamily="18" charset="0"/>
                          </a:rPr>
                        </m:ctrlPr>
                      </m:sSubPr>
                      <m:e>
                        <m:r>
                          <a:rPr lang="en-GB" sz="2000">
                            <a:latin typeface="Cambria Math" panose="02040503050406030204" pitchFamily="18" charset="0"/>
                            <a:cs typeface="Times New Roman" pitchFamily="18" charset="0"/>
                          </a:rPr>
                          <m:t>𝐶</m:t>
                        </m:r>
                      </m:e>
                      <m:sub>
                        <m:r>
                          <a:rPr lang="en-GB" sz="2000">
                            <a:latin typeface="Cambria Math" panose="02040503050406030204" pitchFamily="18" charset="0"/>
                            <a:cs typeface="Times New Roman" pitchFamily="18" charset="0"/>
                          </a:rPr>
                          <m:t>h𝑒𝑎𝑡</m:t>
                        </m:r>
                      </m:sub>
                    </m:sSub>
                    <m:r>
                      <a:rPr lang="en-GB" sz="2000">
                        <a:latin typeface="Cambria Math" panose="02040503050406030204" pitchFamily="18" charset="0"/>
                        <a:cs typeface="Times New Roman" pitchFamily="18" charset="0"/>
                      </a:rPr>
                      <m:t>, </m:t>
                    </m:r>
                    <m:r>
                      <a:rPr lang="en-GB" sz="2000">
                        <a:latin typeface="Cambria Math" panose="02040503050406030204" pitchFamily="18" charset="0"/>
                        <a:cs typeface="Times New Roman" pitchFamily="18" charset="0"/>
                      </a:rPr>
                      <m:t>𝑆𝐸</m:t>
                    </m:r>
                    <m:sSub>
                      <m:sSubPr>
                        <m:ctrlPr>
                          <a:rPr lang="en-GB" sz="2000" i="1">
                            <a:latin typeface="Cambria Math" panose="02040503050406030204" pitchFamily="18" charset="0"/>
                            <a:cs typeface="Times New Roman" pitchFamily="18" charset="0"/>
                          </a:rPr>
                        </m:ctrlPr>
                      </m:sSubPr>
                      <m:e>
                        <m:r>
                          <a:rPr lang="en-GB" sz="2000">
                            <a:latin typeface="Cambria Math" panose="02040503050406030204" pitchFamily="18" charset="0"/>
                            <a:cs typeface="Times New Roman" pitchFamily="18" charset="0"/>
                          </a:rPr>
                          <m:t>𝐶</m:t>
                        </m:r>
                      </m:e>
                      <m:sub>
                        <m:r>
                          <a:rPr lang="en-GB" sz="2000">
                            <a:latin typeface="Cambria Math" panose="02040503050406030204" pitchFamily="18" charset="0"/>
                            <a:cs typeface="Times New Roman" pitchFamily="18" charset="0"/>
                          </a:rPr>
                          <m:t>𝐴𝐶</m:t>
                        </m:r>
                      </m:sub>
                    </m:sSub>
                  </m:oMath>
                </a14:m>
                <a:r>
                  <a:rPr lang="en-GB" altLang="en-US" sz="2000">
                    <a:latin typeface="Open Sans" panose="020B0606030504020204" pitchFamily="34" charset="0"/>
                    <a:ea typeface="Open Sans" panose="020B0606030504020204" pitchFamily="34" charset="0"/>
                    <a:cs typeface="Open Sans" panose="020B0606030504020204" pitchFamily="34" charset="0"/>
                  </a:rPr>
                  <a:t>specific energy consumption per area heated/cooled</a:t>
                </a:r>
              </a:p>
              <a:p>
                <a:pPr eaLnBrk="1" hangingPunct="1">
                  <a:lnSpc>
                    <a:spcPct val="100000"/>
                  </a:lnSpc>
                  <a:spcBef>
                    <a:spcPts val="0"/>
                  </a:spcBef>
                  <a:spcAft>
                    <a:spcPts val="0"/>
                  </a:spcAft>
                  <a:buNone/>
                </a:pPr>
                <a14:m>
                  <m:oMath xmlns:m="http://schemas.openxmlformats.org/officeDocument/2006/math">
                    <m:r>
                      <a:rPr lang="en-GB" altLang="en-US" sz="2000">
                        <a:latin typeface="Cambria Math" panose="02040503050406030204" pitchFamily="18" charset="0"/>
                      </a:rPr>
                      <m:t>𝐸</m:t>
                    </m:r>
                    <m:sSub>
                      <m:sSubPr>
                        <m:ctrlPr>
                          <a:rPr lang="en-GB" altLang="en-US" sz="2000" i="1">
                            <a:latin typeface="Cambria Math" panose="02040503050406030204" pitchFamily="18" charset="0"/>
                          </a:rPr>
                        </m:ctrlPr>
                      </m:sSubPr>
                      <m:e>
                        <m:r>
                          <a:rPr lang="en-GB" altLang="en-US" sz="2000">
                            <a:latin typeface="Cambria Math" panose="02040503050406030204" pitchFamily="18" charset="0"/>
                          </a:rPr>
                          <m:t>𝐼</m:t>
                        </m:r>
                      </m:e>
                      <m:sub>
                        <m:r>
                          <a:rPr lang="en-GB" altLang="en-US" sz="2000">
                            <a:latin typeface="Cambria Math" panose="02040503050406030204" pitchFamily="18" charset="0"/>
                          </a:rPr>
                          <m:t>𝑡h𝑒𝑟𝑚𝑎𝑙</m:t>
                        </m:r>
                        <m:r>
                          <a:rPr lang="en-GB" altLang="en-US" sz="2000">
                            <a:latin typeface="Cambria Math" panose="02040503050406030204" pitchFamily="18" charset="0"/>
                          </a:rPr>
                          <m:t>,</m:t>
                        </m:r>
                        <m:r>
                          <a:rPr lang="en-GB" altLang="en-US" sz="2000">
                            <a:latin typeface="Cambria Math" panose="02040503050406030204" pitchFamily="18" charset="0"/>
                          </a:rPr>
                          <m:t>𝑗</m:t>
                        </m:r>
                      </m:sub>
                    </m:sSub>
                    <m:r>
                      <a:rPr lang="en-GB" altLang="en-US" sz="2000">
                        <a:latin typeface="Cambria Math" panose="02040503050406030204" pitchFamily="18" charset="0"/>
                      </a:rPr>
                      <m:t> </m:t>
                    </m:r>
                  </m:oMath>
                </a14:m>
                <a:r>
                  <a:rPr lang="en-GB" altLang="en-US" sz="2000">
                    <a:latin typeface="Open Sans" panose="020B0606030504020204" pitchFamily="34" charset="0"/>
                    <a:ea typeface="Open Sans" panose="020B0606030504020204" pitchFamily="34" charset="0"/>
                    <a:cs typeface="Open Sans" panose="020B0606030504020204" pitchFamily="34" charset="0"/>
                  </a:rPr>
                  <a:t>energy intensity per area unit of value added for subsector </a:t>
                </a:r>
                <a14:m>
                  <m:oMath xmlns:m="http://schemas.openxmlformats.org/officeDocument/2006/math">
                    <m:r>
                      <a:rPr lang="en-GB" altLang="en-US" sz="2000" dirty="0" smtClean="0">
                        <a:latin typeface="Cambria Math" panose="02040503050406030204" pitchFamily="18" charset="0"/>
                      </a:rPr>
                      <m:t>𝑗</m:t>
                    </m:r>
                  </m:oMath>
                </a14:m>
                <a:endParaRPr lang="en-GB" altLang="en-US" sz="2000">
                  <a:latin typeface="Open Sans" panose="020B0606030504020204" pitchFamily="34" charset="0"/>
                  <a:ea typeface="Open Sans" panose="020B0606030504020204" pitchFamily="34" charset="0"/>
                  <a:cs typeface="Open Sans" panose="020B0606030504020204" pitchFamily="34" charset="0"/>
                </a:endParaRPr>
              </a:p>
              <a:p>
                <a:pPr eaLnBrk="1" hangingPunct="1">
                  <a:lnSpc>
                    <a:spcPct val="100000"/>
                  </a:lnSpc>
                  <a:spcBef>
                    <a:spcPts val="0"/>
                  </a:spcBef>
                  <a:spcAft>
                    <a:spcPts val="0"/>
                  </a:spcAft>
                  <a:buNone/>
                </a:pPr>
                <a14:m>
                  <m:oMath xmlns:m="http://schemas.openxmlformats.org/officeDocument/2006/math">
                    <m:r>
                      <a:rPr lang="en-GB" altLang="en-US" sz="2000">
                        <a:latin typeface="Cambria Math" panose="02040503050406030204" pitchFamily="18" charset="0"/>
                      </a:rPr>
                      <m:t>𝑉</m:t>
                    </m:r>
                    <m:sSub>
                      <m:sSubPr>
                        <m:ctrlPr>
                          <a:rPr lang="en-GB" altLang="en-US" sz="2000" i="1">
                            <a:latin typeface="Cambria Math" panose="02040503050406030204" pitchFamily="18" charset="0"/>
                          </a:rPr>
                        </m:ctrlPr>
                      </m:sSubPr>
                      <m:e>
                        <m:r>
                          <a:rPr lang="en-GB" altLang="en-US" sz="2000">
                            <a:latin typeface="Cambria Math" panose="02040503050406030204" pitchFamily="18" charset="0"/>
                          </a:rPr>
                          <m:t>𝐴</m:t>
                        </m:r>
                      </m:e>
                      <m:sub>
                        <m:r>
                          <a:rPr lang="en-GB" altLang="en-US" sz="2000">
                            <a:latin typeface="Cambria Math" panose="02040503050406030204" pitchFamily="18" charset="0"/>
                          </a:rPr>
                          <m:t>𝑗</m:t>
                        </m:r>
                      </m:sub>
                    </m:sSub>
                  </m:oMath>
                </a14:m>
                <a:r>
                  <a:rPr lang="en-GB" altLang="en-US" sz="2000">
                    <a:latin typeface="Open Sans" panose="020B0606030504020204" pitchFamily="34" charset="0"/>
                    <a:ea typeface="Open Sans" panose="020B0606030504020204" pitchFamily="34" charset="0"/>
                    <a:cs typeface="Open Sans" panose="020B0606030504020204" pitchFamily="34" charset="0"/>
                  </a:rPr>
                  <a:t> value added of subsector </a:t>
                </a:r>
                <a14:m>
                  <m:oMath xmlns:m="http://schemas.openxmlformats.org/officeDocument/2006/math">
                    <m:r>
                      <a:rPr lang="en-GB" altLang="en-US" sz="2000" dirty="0">
                        <a:latin typeface="Cambria Math" panose="02040503050406030204" pitchFamily="18" charset="0"/>
                      </a:rPr>
                      <m:t>𝑗</m:t>
                    </m:r>
                  </m:oMath>
                </a14:m>
                <a:endParaRPr lang="en-GB" altLang="en-US" sz="2000">
                  <a:latin typeface="Open Sans" panose="020B0606030504020204" pitchFamily="34" charset="0"/>
                  <a:ea typeface="Open Sans" panose="020B0606030504020204" pitchFamily="34" charset="0"/>
                  <a:cs typeface="Open Sans" panose="020B0606030504020204" pitchFamily="34" charset="0"/>
                </a:endParaRPr>
              </a:p>
              <a:p>
                <a:pPr eaLnBrk="1" hangingPunct="1">
                  <a:lnSpc>
                    <a:spcPct val="100000"/>
                  </a:lnSpc>
                  <a:spcAft>
                    <a:spcPts val="1200"/>
                  </a:spcAft>
                  <a:buNone/>
                </a:pPr>
                <a:endParaRPr lang="en-GB" altLang="en-US" sz="2000">
                  <a:latin typeface="Open Sans" panose="020B0606030504020204" pitchFamily="34" charset="0"/>
                  <a:ea typeface="Open Sans" panose="020B0606030504020204" pitchFamily="34" charset="0"/>
                  <a:cs typeface="Open Sans" panose="020B0606030504020204" pitchFamily="34" charset="0"/>
                </a:endParaRPr>
              </a:p>
              <a:p>
                <a:pPr eaLnBrk="1" hangingPunct="1">
                  <a:lnSpc>
                    <a:spcPct val="100000"/>
                  </a:lnSpc>
                  <a:spcBef>
                    <a:spcPts val="0"/>
                  </a:spcBef>
                  <a:spcAft>
                    <a:spcPts val="0"/>
                  </a:spcAft>
                  <a:buNone/>
                </a:pPr>
                <a:endParaRPr lang="en-GB" altLang="en-US" sz="2000">
                  <a:latin typeface="Open Sans" panose="020B0606030504020204" pitchFamily="34" charset="0"/>
                  <a:ea typeface="Open Sans" panose="020B0606030504020204" pitchFamily="34" charset="0"/>
                  <a:cs typeface="Open Sans" panose="020B0606030504020204" pitchFamily="34" charset="0"/>
                </a:endParaRPr>
              </a:p>
              <a:p>
                <a:pPr eaLnBrk="1" hangingPunct="1">
                  <a:lnSpc>
                    <a:spcPct val="100000"/>
                  </a:lnSpc>
                  <a:spcBef>
                    <a:spcPts val="0"/>
                  </a:spcBef>
                  <a:spcAft>
                    <a:spcPts val="0"/>
                  </a:spcAft>
                  <a:buNone/>
                </a:pPr>
                <a:endParaRPr lang="en-GB" altLang="en-US" sz="2000">
                  <a:latin typeface="Open Sans" panose="020B0606030504020204" pitchFamily="34" charset="0"/>
                  <a:ea typeface="Open Sans" panose="020B0606030504020204" pitchFamily="34" charset="0"/>
                  <a:cs typeface="Open Sans" panose="020B0606030504020204" pitchFamily="34" charset="0"/>
                </a:endParaRPr>
              </a:p>
              <a:p>
                <a:pPr eaLnBrk="1" hangingPunct="1">
                  <a:lnSpc>
                    <a:spcPct val="100000"/>
                  </a:lnSpc>
                  <a:spcAft>
                    <a:spcPts val="1200"/>
                  </a:spcAft>
                  <a:buNone/>
                </a:pPr>
                <a:endParaRPr lang="en-GB" altLang="en-US" sz="2000">
                  <a:latin typeface="Open Sans" panose="020B0606030504020204" pitchFamily="34" charset="0"/>
                  <a:ea typeface="Open Sans" panose="020B0606030504020204" pitchFamily="34" charset="0"/>
                  <a:cs typeface="Open Sans" panose="020B0606030504020204" pitchFamily="34" charset="0"/>
                </a:endParaRPr>
              </a:p>
              <a:p>
                <a:pPr marL="342900" lvl="1" indent="-342900"/>
                <a:endParaRPr lang="en-GB" sz="2000">
                  <a:latin typeface="Open Sans" panose="020B0606030504020204" pitchFamily="34" charset="0"/>
                  <a:ea typeface="Open Sans" panose="020B0606030504020204" pitchFamily="34" charset="0"/>
                  <a:cs typeface="Open Sans" panose="020B0606030504020204" pitchFamily="34" charset="0"/>
                </a:endParaRPr>
              </a:p>
            </p:txBody>
          </p:sp>
        </mc:Choice>
        <mc:Fallback xmlns="">
          <p:sp>
            <p:nvSpPr>
              <p:cNvPr id="48" name="Google Shape;115;p16">
                <a:extLst>
                  <a:ext uri="{FF2B5EF4-FFF2-40B4-BE49-F238E27FC236}">
                    <a16:creationId xmlns:a16="http://schemas.microsoft.com/office/drawing/2014/main" id="{1C0EB07B-EF55-8A4A-A559-3218267C9FE8}"/>
                  </a:ext>
                </a:extLst>
              </p:cNvPr>
              <p:cNvSpPr txBox="1">
                <a:spLocks noRot="1" noChangeAspect="1" noMove="1" noResize="1" noEditPoints="1" noAdjustHandles="1" noChangeArrowheads="1" noChangeShapeType="1" noTextEdit="1"/>
              </p:cNvSpPr>
              <p:nvPr/>
            </p:nvSpPr>
            <p:spPr>
              <a:xfrm>
                <a:off x="887412" y="1339712"/>
                <a:ext cx="10439494" cy="4427538"/>
              </a:xfrm>
              <a:prstGeom prst="rect">
                <a:avLst/>
              </a:prstGeom>
              <a:blipFill>
                <a:blip r:embed="rId5"/>
                <a:stretch>
                  <a:fillRect l="-350" t="-275" b="-3719"/>
                </a:stretch>
              </a:blipFill>
              <a:ln>
                <a:noFill/>
              </a:ln>
            </p:spPr>
            <p:txBody>
              <a:bodyPr/>
              <a:lstStyle/>
              <a:p>
                <a:r>
                  <a:rPr lang="en-US">
                    <a:noFill/>
                  </a:rPr>
                  <a:t> </a:t>
                </a:r>
              </a:p>
            </p:txBody>
          </p:sp>
        </mc:Fallback>
      </mc:AlternateContent>
      <p:sp>
        <p:nvSpPr>
          <p:cNvPr id="24" name="Slide Number Placeholder 5">
            <a:extLst>
              <a:ext uri="{FF2B5EF4-FFF2-40B4-BE49-F238E27FC236}">
                <a16:creationId xmlns:a16="http://schemas.microsoft.com/office/drawing/2014/main" id="{1991717D-9290-2F48-8887-B08C19591758}"/>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72104533-DE24-4CFF-B870-25379AFBB450}"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20</a:t>
            </a:fld>
            <a:endParaRPr lang="en-US" altLang="en-US" sz="1400" b="1">
              <a:solidFill>
                <a:schemeClr val="bg1"/>
              </a:solidFill>
              <a:latin typeface="Open Sans ExtraBold"/>
              <a:ea typeface="Open Sans ExtraBold"/>
              <a:cs typeface="Open Sans ExtraBold"/>
            </a:endParaRPr>
          </a:p>
        </p:txBody>
      </p:sp>
      <p:sp>
        <p:nvSpPr>
          <p:cNvPr id="16" name="Google Shape;113;p16">
            <a:extLst>
              <a:ext uri="{FF2B5EF4-FFF2-40B4-BE49-F238E27FC236}">
                <a16:creationId xmlns:a16="http://schemas.microsoft.com/office/drawing/2014/main" id="{E4F177E8-304A-A340-B388-1E536C1795B6}"/>
              </a:ext>
            </a:extLst>
          </p:cNvPr>
          <p:cNvSpPr>
            <a:spLocks noGrp="1" noChangeArrowheads="1"/>
          </p:cNvSpPr>
          <p:nvPr>
            <p:ph type="title"/>
          </p:nvPr>
        </p:nvSpPr>
        <p:spPr>
          <a:xfrm>
            <a:off x="856129" y="5187"/>
            <a:ext cx="9871344" cy="1343491"/>
          </a:xfrm>
        </p:spPr>
        <p:txBody>
          <a:bodyPr lIns="121900" tIns="121900" rIns="121900" bIns="121900"/>
          <a:lstStyle/>
          <a:p>
            <a:pPr eaLnBrk="1" hangingPunct="1"/>
            <a:r>
              <a:rPr lang="en-GB" altLang="en-US">
                <a:latin typeface="Open Sans"/>
              </a:rPr>
              <a:t>Lecture 7.4 Service sector</a:t>
            </a:r>
          </a:p>
        </p:txBody>
      </p:sp>
      <p:sp>
        <p:nvSpPr>
          <p:cNvPr id="5" name="Oval 4">
            <a:extLst>
              <a:ext uri="{FF2B5EF4-FFF2-40B4-BE49-F238E27FC236}">
                <a16:creationId xmlns:a16="http://schemas.microsoft.com/office/drawing/2014/main" id="{7D86C07A-6189-1E4B-B9BB-F79D01ED3173}"/>
              </a:ext>
            </a:extLst>
          </p:cNvPr>
          <p:cNvSpPr/>
          <p:nvPr/>
        </p:nvSpPr>
        <p:spPr>
          <a:xfrm>
            <a:off x="7812157" y="43554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7_Slide20.mp3" descr="Track7_Lecture7_Slide20.mp3">
            <a:hlinkClick r:id="" action="ppaction://media"/>
            <a:extLst>
              <a:ext uri="{FF2B5EF4-FFF2-40B4-BE49-F238E27FC236}">
                <a16:creationId xmlns:a16="http://schemas.microsoft.com/office/drawing/2014/main" id="{7B8564BB-D3C9-F74F-BA08-1E1169F9EB0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83522" y="509913"/>
            <a:ext cx="812800" cy="812800"/>
          </a:xfrm>
          <a:prstGeom prst="rect">
            <a:avLst/>
          </a:prstGeom>
        </p:spPr>
      </p:pic>
    </p:spTree>
    <p:extLst>
      <p:ext uri="{BB962C8B-B14F-4D97-AF65-F5344CB8AC3E}">
        <p14:creationId xmlns:p14="http://schemas.microsoft.com/office/powerpoint/2010/main" val="291043048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94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8" name="Google Shape;115;p16">
                <a:extLst>
                  <a:ext uri="{FF2B5EF4-FFF2-40B4-BE49-F238E27FC236}">
                    <a16:creationId xmlns:a16="http://schemas.microsoft.com/office/drawing/2014/main" id="{1C0EB07B-EF55-8A4A-A559-3218267C9FE8}"/>
                  </a:ext>
                </a:extLst>
              </p:cNvPr>
              <p:cNvSpPr txBox="1"/>
              <p:nvPr/>
            </p:nvSpPr>
            <p:spPr>
              <a:xfrm>
                <a:off x="887412" y="1332969"/>
                <a:ext cx="10439494" cy="4427538"/>
              </a:xfrm>
              <a:prstGeom prst="rect">
                <a:avLst/>
              </a:prstGeom>
              <a:noFill/>
              <a:ln>
                <a:noFill/>
              </a:ln>
            </p:spPr>
            <p:txBody>
              <a:bodyPr lIns="121900" tIns="60933" rIns="121900" bIns="60933" anchor="t"/>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Aft>
                    <a:spcPts val="1200"/>
                  </a:spcAft>
                  <a:buNone/>
                </a:pPr>
                <a:r>
                  <a:rPr lang="en-GB" altLang="en-US" sz="2000" b="1">
                    <a:solidFill>
                      <a:srgbClr val="9DC3E6"/>
                    </a:solidFill>
                    <a:latin typeface="Open Sans" panose="020B0606030504020204" pitchFamily="34" charset="0"/>
                    <a:ea typeface="Open Sans" panose="020B0606030504020204" pitchFamily="34" charset="0"/>
                    <a:cs typeface="Open Sans" panose="020B0606030504020204" pitchFamily="34" charset="0"/>
                  </a:rPr>
                  <a:t>Final energy demand</a:t>
                </a:r>
              </a:p>
              <a:p>
                <a:pPr eaLnBrk="1" hangingPunct="1">
                  <a:lnSpc>
                    <a:spcPct val="100000"/>
                  </a:lnSpc>
                  <a:spcBef>
                    <a:spcPts val="0"/>
                  </a:spcBef>
                  <a:spcAft>
                    <a:spcPts val="1200"/>
                  </a:spcAft>
                  <a:buNone/>
                </a:pPr>
                <a:r>
                  <a:rPr lang="en-GB" altLang="en-US" sz="2000">
                    <a:latin typeface="Open Sans" panose="020B0606030504020204" pitchFamily="34" charset="0"/>
                    <a:ea typeface="Open Sans" panose="020B0606030504020204" pitchFamily="34" charset="0"/>
                    <a:cs typeface="Open Sans" panose="020B0606030504020204" pitchFamily="34" charset="0"/>
                  </a:rPr>
                  <a:t>Electricity </a:t>
                </a:r>
                <a14:m>
                  <m:oMath xmlns:m="http://schemas.openxmlformats.org/officeDocument/2006/math">
                    <m:sSub>
                      <m:sSubPr>
                        <m:ctrlPr>
                          <a:rPr lang="en-GB" altLang="en-US" sz="2000" i="1" smtClean="0">
                            <a:latin typeface="Cambria Math" panose="02040503050406030204" pitchFamily="18" charset="0"/>
                          </a:rPr>
                        </m:ctrlPr>
                      </m:sSubPr>
                      <m:e>
                        <m:r>
                          <a:rPr lang="en-GB" altLang="en-US" sz="2000" smtClean="0">
                            <a:latin typeface="Cambria Math" panose="02040503050406030204" pitchFamily="18" charset="0"/>
                          </a:rPr>
                          <m:t>𝐹𝐸𝐷</m:t>
                        </m:r>
                      </m:e>
                      <m:sub>
                        <m:r>
                          <a:rPr lang="en-GB" altLang="en-US" sz="2000" smtClean="0">
                            <a:latin typeface="Cambria Math" panose="02040503050406030204" pitchFamily="18" charset="0"/>
                          </a:rPr>
                          <m:t>𝑒𝑙𝑒𝑐</m:t>
                        </m:r>
                      </m:sub>
                    </m:sSub>
                    <m:r>
                      <a:rPr lang="en-GB" altLang="en-US" sz="2000">
                        <a:latin typeface="Cambria Math" panose="02040503050406030204" pitchFamily="18" charset="0"/>
                      </a:rPr>
                      <m:t>=</m:t>
                    </m:r>
                    <m:nary>
                      <m:naryPr>
                        <m:chr m:val="∑"/>
                        <m:supHide m:val="on"/>
                        <m:ctrlPr>
                          <a:rPr lang="en-GB" altLang="en-US" sz="2000" i="1">
                            <a:latin typeface="Cambria Math" panose="02040503050406030204" pitchFamily="18" charset="0"/>
                          </a:rPr>
                        </m:ctrlPr>
                      </m:naryPr>
                      <m:sub>
                        <m:r>
                          <m:rPr>
                            <m:brk m:alnAt="7"/>
                          </m:rPr>
                          <a:rPr lang="en-GB" altLang="en-US" sz="2000">
                            <a:latin typeface="Cambria Math" panose="02040503050406030204" pitchFamily="18" charset="0"/>
                          </a:rPr>
                          <m:t>𝑗</m:t>
                        </m:r>
                        <m:r>
                          <a:rPr lang="en-GB" altLang="en-US" sz="2000">
                            <a:latin typeface="Cambria Math" panose="02040503050406030204" pitchFamily="18" charset="0"/>
                          </a:rPr>
                          <m:t> ∈ </m:t>
                        </m:r>
                        <m:r>
                          <a:rPr lang="en-GB" altLang="en-US" sz="2000">
                            <a:latin typeface="Cambria Math" panose="02040503050406030204" pitchFamily="18" charset="0"/>
                          </a:rPr>
                          <m:t>𝑠𝑢𝑏𝑠𝑒𝑐𝑡𝑜𝑟𝑠</m:t>
                        </m:r>
                      </m:sub>
                      <m:sup/>
                      <m:e>
                        <m:r>
                          <a:rPr lang="en-GB" altLang="en-US" sz="2000">
                            <a:latin typeface="Cambria Math" panose="02040503050406030204" pitchFamily="18" charset="0"/>
                          </a:rPr>
                          <m:t>𝐸</m:t>
                        </m:r>
                        <m:sSub>
                          <m:sSubPr>
                            <m:ctrlPr>
                              <a:rPr lang="en-GB" altLang="en-US" sz="2000" i="1">
                                <a:latin typeface="Cambria Math" panose="02040503050406030204" pitchFamily="18" charset="0"/>
                              </a:rPr>
                            </m:ctrlPr>
                          </m:sSubPr>
                          <m:e>
                            <m:r>
                              <a:rPr lang="en-GB" altLang="en-US" sz="2000">
                                <a:latin typeface="Cambria Math" panose="02040503050406030204" pitchFamily="18" charset="0"/>
                              </a:rPr>
                              <m:t>𝐼</m:t>
                            </m:r>
                          </m:e>
                          <m:sub>
                            <m:r>
                              <a:rPr lang="en-GB" altLang="en-US" sz="2000" smtClean="0">
                                <a:latin typeface="Cambria Math" panose="02040503050406030204" pitchFamily="18" charset="0"/>
                              </a:rPr>
                              <m:t>𝑒𝑙𝑒𝑐</m:t>
                            </m:r>
                            <m:r>
                              <a:rPr lang="en-GB" altLang="en-US" sz="2000" smtClean="0">
                                <a:latin typeface="Cambria Math" panose="02040503050406030204" pitchFamily="18" charset="0"/>
                              </a:rPr>
                              <m:t>,</m:t>
                            </m:r>
                            <m:r>
                              <a:rPr lang="en-GB" altLang="en-US" sz="2000">
                                <a:latin typeface="Cambria Math" panose="02040503050406030204" pitchFamily="18" charset="0"/>
                              </a:rPr>
                              <m:t>𝑗</m:t>
                            </m:r>
                          </m:sub>
                        </m:sSub>
                        <m:r>
                          <a:rPr lang="en-GB" altLang="en-US" sz="2000">
                            <a:latin typeface="Cambria Math" panose="02040503050406030204" pitchFamily="18" charset="0"/>
                          </a:rPr>
                          <m:t>𝑉</m:t>
                        </m:r>
                        <m:sSub>
                          <m:sSubPr>
                            <m:ctrlPr>
                              <a:rPr lang="en-GB" altLang="en-US" sz="2000" i="1">
                                <a:latin typeface="Cambria Math" panose="02040503050406030204" pitchFamily="18" charset="0"/>
                              </a:rPr>
                            </m:ctrlPr>
                          </m:sSubPr>
                          <m:e>
                            <m:r>
                              <a:rPr lang="en-GB" altLang="en-US" sz="2000">
                                <a:latin typeface="Cambria Math" panose="02040503050406030204" pitchFamily="18" charset="0"/>
                              </a:rPr>
                              <m:t>𝐴</m:t>
                            </m:r>
                          </m:e>
                          <m:sub>
                            <m:r>
                              <a:rPr lang="en-GB" altLang="en-US" sz="2000">
                                <a:latin typeface="Cambria Math" panose="02040503050406030204" pitchFamily="18" charset="0"/>
                              </a:rPr>
                              <m:t>𝑗</m:t>
                            </m:r>
                          </m:sub>
                        </m:sSub>
                      </m:e>
                    </m:nary>
                  </m:oMath>
                </a14:m>
                <a:endParaRPr lang="en-GB" sz="2000">
                  <a:latin typeface="Cambria Math" panose="02040503050406030204" pitchFamily="18" charset="0"/>
                  <a:ea typeface="Open Sans" panose="020B0606030504020204" pitchFamily="34" charset="0"/>
                  <a:cs typeface="Times New Roman" pitchFamily="18" charset="0"/>
                </a:endParaRPr>
              </a:p>
              <a:p>
                <a:pPr eaLnBrk="1" hangingPunct="1">
                  <a:lnSpc>
                    <a:spcPct val="100000"/>
                  </a:lnSpc>
                  <a:spcAft>
                    <a:spcPts val="1200"/>
                  </a:spcAft>
                  <a:buNone/>
                </a:pPr>
                <a:r>
                  <a:rPr lang="en-GB" altLang="en-US" sz="2000">
                    <a:latin typeface="Open Sans" panose="020B0606030504020204" pitchFamily="34" charset="0"/>
                    <a:ea typeface="Open Sans" panose="020B0606030504020204" pitchFamily="34" charset="0"/>
                    <a:cs typeface="Open Sans" panose="020B0606030504020204" pitchFamily="34" charset="0"/>
                  </a:rPr>
                  <a:t>Motor fuels </a:t>
                </a:r>
                <a14:m>
                  <m:oMath xmlns:m="http://schemas.openxmlformats.org/officeDocument/2006/math">
                    <m:sSub>
                      <m:sSubPr>
                        <m:ctrlPr>
                          <a:rPr lang="en-GB" altLang="en-US" sz="2000" i="1">
                            <a:latin typeface="Cambria Math" panose="02040503050406030204" pitchFamily="18" charset="0"/>
                          </a:rPr>
                        </m:ctrlPr>
                      </m:sSubPr>
                      <m:e>
                        <m:r>
                          <a:rPr lang="en-GB" altLang="en-US" sz="2000">
                            <a:latin typeface="Cambria Math" panose="02040503050406030204" pitchFamily="18" charset="0"/>
                          </a:rPr>
                          <m:t>𝐹𝐸𝐷</m:t>
                        </m:r>
                      </m:e>
                      <m:sub>
                        <m:r>
                          <a:rPr lang="en-GB" altLang="en-US" sz="2000" smtClean="0">
                            <a:latin typeface="Cambria Math" panose="02040503050406030204" pitchFamily="18" charset="0"/>
                          </a:rPr>
                          <m:t>𝑚𝑜𝑡𝑜𝑟</m:t>
                        </m:r>
                      </m:sub>
                    </m:sSub>
                    <m:r>
                      <a:rPr lang="en-GB" altLang="en-US" sz="2000">
                        <a:latin typeface="Cambria Math" panose="02040503050406030204" pitchFamily="18" charset="0"/>
                      </a:rPr>
                      <m:t>=</m:t>
                    </m:r>
                    <m:nary>
                      <m:naryPr>
                        <m:chr m:val="∑"/>
                        <m:supHide m:val="on"/>
                        <m:ctrlPr>
                          <a:rPr lang="en-GB" altLang="en-US" sz="2000" i="1">
                            <a:latin typeface="Cambria Math" panose="02040503050406030204" pitchFamily="18" charset="0"/>
                          </a:rPr>
                        </m:ctrlPr>
                      </m:naryPr>
                      <m:sub>
                        <m:r>
                          <m:rPr>
                            <m:brk m:alnAt="7"/>
                          </m:rPr>
                          <a:rPr lang="en-GB" altLang="en-US" sz="2000">
                            <a:latin typeface="Cambria Math" panose="02040503050406030204" pitchFamily="18" charset="0"/>
                          </a:rPr>
                          <m:t>𝑗</m:t>
                        </m:r>
                        <m:r>
                          <a:rPr lang="en-GB" altLang="en-US" sz="2000">
                            <a:latin typeface="Cambria Math" panose="02040503050406030204" pitchFamily="18" charset="0"/>
                          </a:rPr>
                          <m:t> ∈ </m:t>
                        </m:r>
                        <m:r>
                          <a:rPr lang="en-GB" altLang="en-US" sz="2000">
                            <a:latin typeface="Cambria Math" panose="02040503050406030204" pitchFamily="18" charset="0"/>
                          </a:rPr>
                          <m:t>𝑠𝑢𝑏𝑠𝑒𝑐𝑡𝑜𝑟𝑠</m:t>
                        </m:r>
                      </m:sub>
                      <m:sup/>
                      <m:e>
                        <m:r>
                          <a:rPr lang="en-GB" altLang="en-US" sz="2000">
                            <a:latin typeface="Cambria Math" panose="02040503050406030204" pitchFamily="18" charset="0"/>
                          </a:rPr>
                          <m:t>𝐸</m:t>
                        </m:r>
                        <m:sSub>
                          <m:sSubPr>
                            <m:ctrlPr>
                              <a:rPr lang="en-GB" altLang="en-US" sz="2000" i="1">
                                <a:latin typeface="Cambria Math" panose="02040503050406030204" pitchFamily="18" charset="0"/>
                              </a:rPr>
                            </m:ctrlPr>
                          </m:sSubPr>
                          <m:e>
                            <m:r>
                              <a:rPr lang="en-GB" altLang="en-US" sz="2000">
                                <a:latin typeface="Cambria Math" panose="02040503050406030204" pitchFamily="18" charset="0"/>
                              </a:rPr>
                              <m:t>𝐼</m:t>
                            </m:r>
                          </m:e>
                          <m:sub>
                            <m:r>
                              <a:rPr lang="en-GB" altLang="en-US" sz="2000" smtClean="0">
                                <a:latin typeface="Cambria Math" panose="02040503050406030204" pitchFamily="18" charset="0"/>
                              </a:rPr>
                              <m:t>𝑚𝑜𝑡𝑜𝑟</m:t>
                            </m:r>
                            <m:r>
                              <a:rPr lang="en-GB" altLang="en-US" sz="2000">
                                <a:latin typeface="Cambria Math" panose="02040503050406030204" pitchFamily="18" charset="0"/>
                              </a:rPr>
                              <m:t>,</m:t>
                            </m:r>
                            <m:r>
                              <a:rPr lang="en-GB" altLang="en-US" sz="2000">
                                <a:latin typeface="Cambria Math" panose="02040503050406030204" pitchFamily="18" charset="0"/>
                              </a:rPr>
                              <m:t>𝑗</m:t>
                            </m:r>
                          </m:sub>
                        </m:sSub>
                        <m:r>
                          <a:rPr lang="en-GB" altLang="en-US" sz="2000">
                            <a:latin typeface="Cambria Math" panose="02040503050406030204" pitchFamily="18" charset="0"/>
                          </a:rPr>
                          <m:t>𝑉</m:t>
                        </m:r>
                        <m:sSub>
                          <m:sSubPr>
                            <m:ctrlPr>
                              <a:rPr lang="en-GB" altLang="en-US" sz="2000" i="1">
                                <a:latin typeface="Cambria Math" panose="02040503050406030204" pitchFamily="18" charset="0"/>
                              </a:rPr>
                            </m:ctrlPr>
                          </m:sSubPr>
                          <m:e>
                            <m:r>
                              <a:rPr lang="en-GB" altLang="en-US" sz="2000">
                                <a:latin typeface="Cambria Math" panose="02040503050406030204" pitchFamily="18" charset="0"/>
                              </a:rPr>
                              <m:t>𝐴</m:t>
                            </m:r>
                          </m:e>
                          <m:sub>
                            <m:r>
                              <a:rPr lang="en-GB" altLang="en-US" sz="2000">
                                <a:latin typeface="Cambria Math" panose="02040503050406030204" pitchFamily="18" charset="0"/>
                              </a:rPr>
                              <m:t>𝑗</m:t>
                            </m:r>
                          </m:sub>
                        </m:sSub>
                      </m:e>
                    </m:nary>
                  </m:oMath>
                </a14:m>
                <a:endParaRPr lang="en-GB" sz="2000">
                  <a:latin typeface="Cambria Math" panose="02040503050406030204" pitchFamily="18" charset="0"/>
                  <a:ea typeface="Open Sans" panose="020B0606030504020204" pitchFamily="34" charset="0"/>
                  <a:cs typeface="Times New Roman" pitchFamily="18" charset="0"/>
                </a:endParaRPr>
              </a:p>
              <a:p>
                <a:pPr eaLnBrk="1" hangingPunct="1">
                  <a:lnSpc>
                    <a:spcPct val="100000"/>
                  </a:lnSpc>
                  <a:spcAft>
                    <a:spcPts val="0"/>
                  </a:spcAft>
                  <a:buNone/>
                </a:pPr>
                <a:r>
                  <a:rPr lang="en-GB" altLang="en-US" sz="2000">
                    <a:latin typeface="Open Sans" panose="020B0606030504020204" pitchFamily="34" charset="0"/>
                    <a:ea typeface="Open Sans" panose="020B0606030504020204" pitchFamily="34" charset="0"/>
                    <a:cs typeface="Open Sans" panose="020B0606030504020204" pitchFamily="34" charset="0"/>
                  </a:rPr>
                  <a:t>Other: Final energy demand (FED) for energy carrier </a:t>
                </a:r>
                <a14:m>
                  <m:oMath xmlns:m="http://schemas.openxmlformats.org/officeDocument/2006/math">
                    <m:r>
                      <a:rPr lang="en-GB" altLang="en-US" sz="2000" dirty="0" smtClean="0">
                        <a:latin typeface="Cambria Math" panose="02040503050406030204" pitchFamily="18" charset="0"/>
                      </a:rPr>
                      <m:t>𝒆</m:t>
                    </m:r>
                  </m:oMath>
                </a14:m>
                <a:r>
                  <a:rPr lang="en-GB" altLang="en-US" sz="2000">
                    <a:latin typeface="Open Sans" panose="020B0606030504020204" pitchFamily="34" charset="0"/>
                    <a:ea typeface="Open Sans" panose="020B0606030504020204" pitchFamily="34" charset="0"/>
                    <a:cs typeface="Open Sans" panose="020B0606030504020204" pitchFamily="34" charset="0"/>
                  </a:rPr>
                  <a:t> and end-use </a:t>
                </a:r>
                <a14:m>
                  <m:oMath xmlns:m="http://schemas.openxmlformats.org/officeDocument/2006/math">
                    <m:r>
                      <a:rPr lang="en-GB" altLang="en-US" sz="2000" dirty="0" smtClean="0">
                        <a:latin typeface="Cambria Math" panose="02040503050406030204" pitchFamily="18" charset="0"/>
                      </a:rPr>
                      <m:t>𝒖</m:t>
                    </m:r>
                  </m:oMath>
                </a14:m>
                <a:r>
                  <a:rPr lang="en-GB" altLang="en-US" sz="2000">
                    <a:latin typeface="Open Sans" panose="020B0606030504020204" pitchFamily="34" charset="0"/>
                    <a:ea typeface="Open Sans" panose="020B0606030504020204" pitchFamily="34" charset="0"/>
                    <a:cs typeface="Open Sans" panose="020B0606030504020204" pitchFamily="34" charset="0"/>
                  </a:rPr>
                  <a:t>, from useful energy demand (UED)</a:t>
                </a:r>
              </a:p>
              <a:p>
                <a:pPr eaLnBrk="1" hangingPunct="1">
                  <a:lnSpc>
                    <a:spcPct val="100000"/>
                  </a:lnSpc>
                  <a:spcBef>
                    <a:spcPts val="0"/>
                  </a:spcBef>
                  <a:spcAft>
                    <a:spcPts val="1200"/>
                  </a:spcAft>
                  <a:buNone/>
                </a:pPr>
                <a14:m>
                  <m:oMathPara xmlns:m="http://schemas.openxmlformats.org/officeDocument/2006/math">
                    <m:oMathParaPr>
                      <m:jc m:val="centerGroup"/>
                    </m:oMathParaPr>
                    <m:oMath xmlns:m="http://schemas.openxmlformats.org/officeDocument/2006/math">
                      <m:r>
                        <a:rPr lang="en-GB" altLang="en-US" sz="2000" smtClean="0">
                          <a:latin typeface="Cambria Math" panose="02040503050406030204" pitchFamily="18" charset="0"/>
                        </a:rPr>
                        <m:t>𝐹𝐸</m:t>
                      </m:r>
                      <m:sSub>
                        <m:sSubPr>
                          <m:ctrlPr>
                            <a:rPr lang="en-GB" altLang="en-US" sz="2000" i="1" smtClean="0">
                              <a:latin typeface="Cambria Math" panose="02040503050406030204" pitchFamily="18" charset="0"/>
                            </a:rPr>
                          </m:ctrlPr>
                        </m:sSubPr>
                        <m:e>
                          <m:r>
                            <a:rPr lang="en-GB" altLang="en-US" sz="2000" smtClean="0">
                              <a:latin typeface="Cambria Math" panose="02040503050406030204" pitchFamily="18" charset="0"/>
                            </a:rPr>
                            <m:t>𝐷</m:t>
                          </m:r>
                        </m:e>
                        <m:sub>
                          <m:r>
                            <a:rPr lang="en-GB" altLang="en-US" sz="2000" smtClean="0">
                              <a:latin typeface="Cambria Math" panose="02040503050406030204" pitchFamily="18" charset="0"/>
                            </a:rPr>
                            <m:t>𝑒</m:t>
                          </m:r>
                          <m:r>
                            <a:rPr lang="en-GB" altLang="en-US" sz="2000" smtClean="0">
                              <a:latin typeface="Cambria Math" panose="02040503050406030204" pitchFamily="18" charset="0"/>
                            </a:rPr>
                            <m:t>,</m:t>
                          </m:r>
                          <m:r>
                            <a:rPr lang="en-GB" altLang="en-US" sz="2000" smtClean="0">
                              <a:latin typeface="Cambria Math" panose="02040503050406030204" pitchFamily="18" charset="0"/>
                            </a:rPr>
                            <m:t>𝑢</m:t>
                          </m:r>
                        </m:sub>
                      </m:sSub>
                      <m:r>
                        <a:rPr lang="en-GB" altLang="en-US" sz="2000" smtClean="0">
                          <a:latin typeface="Cambria Math" panose="02040503050406030204" pitchFamily="18" charset="0"/>
                        </a:rPr>
                        <m:t>=</m:t>
                      </m:r>
                      <m:r>
                        <a:rPr lang="en-GB" altLang="en-US" sz="2000" smtClean="0">
                          <a:latin typeface="Cambria Math" panose="02040503050406030204" pitchFamily="18" charset="0"/>
                        </a:rPr>
                        <m:t>𝑈𝐸</m:t>
                      </m:r>
                      <m:sSub>
                        <m:sSubPr>
                          <m:ctrlPr>
                            <a:rPr lang="en-GB" altLang="en-US" sz="2000" i="1" smtClean="0">
                              <a:latin typeface="Cambria Math" panose="02040503050406030204" pitchFamily="18" charset="0"/>
                            </a:rPr>
                          </m:ctrlPr>
                        </m:sSubPr>
                        <m:e>
                          <m:r>
                            <a:rPr lang="en-GB" altLang="en-US" sz="2000" smtClean="0">
                              <a:latin typeface="Cambria Math" panose="02040503050406030204" pitchFamily="18" charset="0"/>
                            </a:rPr>
                            <m:t>𝐷</m:t>
                          </m:r>
                        </m:e>
                        <m:sub>
                          <m:r>
                            <a:rPr lang="en-GB" altLang="en-US" sz="2000" smtClean="0">
                              <a:latin typeface="Cambria Math" panose="02040503050406030204" pitchFamily="18" charset="0"/>
                            </a:rPr>
                            <m:t>𝑢</m:t>
                          </m:r>
                        </m:sub>
                      </m:sSub>
                      <m:f>
                        <m:fPr>
                          <m:ctrlPr>
                            <a:rPr lang="en-GB" altLang="en-US" sz="2000" i="1" smtClean="0">
                              <a:latin typeface="Cambria Math" panose="02040503050406030204" pitchFamily="18" charset="0"/>
                            </a:rPr>
                          </m:ctrlPr>
                        </m:fPr>
                        <m:num>
                          <m:r>
                            <a:rPr lang="en-GB" altLang="en-US" sz="2000" smtClean="0">
                              <a:latin typeface="Cambria Math" panose="02040503050406030204" pitchFamily="18" charset="0"/>
                            </a:rPr>
                            <m:t>1</m:t>
                          </m:r>
                        </m:num>
                        <m:den>
                          <m:sSub>
                            <m:sSubPr>
                              <m:ctrlPr>
                                <a:rPr lang="en-GB" altLang="en-US" sz="2000" i="1" smtClean="0">
                                  <a:latin typeface="Cambria Math" panose="02040503050406030204" pitchFamily="18" charset="0"/>
                                </a:rPr>
                              </m:ctrlPr>
                            </m:sSubPr>
                            <m:e>
                              <m:r>
                                <a:rPr lang="en-GB" altLang="en-US" sz="2000" smtClean="0">
                                  <a:latin typeface="Cambria Math" panose="02040503050406030204" pitchFamily="18" charset="0"/>
                                </a:rPr>
                                <m:t>𝜂</m:t>
                              </m:r>
                            </m:e>
                            <m:sub>
                              <m:r>
                                <a:rPr lang="en-GB" altLang="en-US" sz="2000" smtClean="0">
                                  <a:latin typeface="Cambria Math" panose="02040503050406030204" pitchFamily="18" charset="0"/>
                                </a:rPr>
                                <m:t>𝑒</m:t>
                              </m:r>
                              <m:r>
                                <a:rPr lang="en-GB" altLang="en-US" sz="2000" smtClean="0">
                                  <a:latin typeface="Cambria Math" panose="02040503050406030204" pitchFamily="18" charset="0"/>
                                </a:rPr>
                                <m:t>,</m:t>
                              </m:r>
                              <m:r>
                                <a:rPr lang="en-GB" altLang="en-US" sz="2000" smtClean="0">
                                  <a:latin typeface="Cambria Math" panose="02040503050406030204" pitchFamily="18" charset="0"/>
                                </a:rPr>
                                <m:t>𝑢</m:t>
                              </m:r>
                            </m:sub>
                          </m:sSub>
                        </m:den>
                      </m:f>
                      <m:sSub>
                        <m:sSubPr>
                          <m:ctrlPr>
                            <a:rPr lang="en-GB" altLang="en-US" sz="2000" i="1" smtClean="0">
                              <a:latin typeface="Cambria Math" panose="02040503050406030204" pitchFamily="18" charset="0"/>
                            </a:rPr>
                          </m:ctrlPr>
                        </m:sSubPr>
                        <m:e>
                          <m:r>
                            <a:rPr lang="en-GB" altLang="en-US" sz="2000" smtClean="0">
                              <a:latin typeface="Cambria Math" panose="02040503050406030204" pitchFamily="18" charset="0"/>
                            </a:rPr>
                            <m:t>𝑀</m:t>
                          </m:r>
                        </m:e>
                        <m:sub>
                          <m:r>
                            <a:rPr lang="en-GB" altLang="en-US" sz="2000" smtClean="0">
                              <a:latin typeface="Cambria Math" panose="02040503050406030204" pitchFamily="18" charset="0"/>
                            </a:rPr>
                            <m:t>𝑒</m:t>
                          </m:r>
                          <m:r>
                            <a:rPr lang="en-GB" altLang="en-US" sz="2000" smtClean="0">
                              <a:latin typeface="Cambria Math" panose="02040503050406030204" pitchFamily="18" charset="0"/>
                            </a:rPr>
                            <m:t>,</m:t>
                          </m:r>
                          <m:r>
                            <a:rPr lang="en-GB" altLang="en-US" sz="2000" smtClean="0">
                              <a:latin typeface="Cambria Math" panose="02040503050406030204" pitchFamily="18" charset="0"/>
                            </a:rPr>
                            <m:t>𝑢</m:t>
                          </m:r>
                        </m:sub>
                      </m:sSub>
                    </m:oMath>
                  </m:oMathPara>
                </a14:m>
                <a:endParaRPr lang="en-GB" sz="2000">
                  <a:latin typeface="Open Sans" panose="020B0606030504020204" pitchFamily="34" charset="0"/>
                  <a:ea typeface="Open Sans" panose="020B0606030504020204" pitchFamily="34" charset="0"/>
                  <a:cs typeface="Open Sans" panose="020B0606030504020204" pitchFamily="34" charset="0"/>
                </a:endParaRPr>
              </a:p>
              <a:p>
                <a:pPr eaLnBrk="1" hangingPunct="1">
                  <a:lnSpc>
                    <a:spcPct val="100000"/>
                  </a:lnSpc>
                  <a:spcBef>
                    <a:spcPts val="0"/>
                  </a:spcBef>
                  <a:spcAft>
                    <a:spcPts val="0"/>
                  </a:spcAft>
                  <a:buNone/>
                </a:pPr>
                <a14:m>
                  <m:oMath xmlns:m="http://schemas.openxmlformats.org/officeDocument/2006/math">
                    <m:r>
                      <a:rPr lang="en-GB" altLang="en-US" sz="2000">
                        <a:latin typeface="Cambria Math" panose="02040503050406030204" pitchFamily="18" charset="0"/>
                      </a:rPr>
                      <m:t>𝐸</m:t>
                    </m:r>
                    <m:sSub>
                      <m:sSubPr>
                        <m:ctrlPr>
                          <a:rPr lang="en-GB" altLang="en-US" sz="2000" i="1">
                            <a:latin typeface="Cambria Math" panose="02040503050406030204" pitchFamily="18" charset="0"/>
                          </a:rPr>
                        </m:ctrlPr>
                      </m:sSubPr>
                      <m:e>
                        <m:r>
                          <a:rPr lang="en-GB" altLang="en-US" sz="2000">
                            <a:latin typeface="Cambria Math" panose="02040503050406030204" pitchFamily="18" charset="0"/>
                          </a:rPr>
                          <m:t>𝐼</m:t>
                        </m:r>
                      </m:e>
                      <m:sub>
                        <m:r>
                          <a:rPr lang="en-GB" altLang="en-US" sz="2000">
                            <a:latin typeface="Cambria Math" panose="02040503050406030204" pitchFamily="18" charset="0"/>
                          </a:rPr>
                          <m:t>𝑒𝑙𝑒𝑐</m:t>
                        </m:r>
                        <m:r>
                          <a:rPr lang="en-GB" altLang="en-US" sz="2000">
                            <a:latin typeface="Cambria Math" panose="02040503050406030204" pitchFamily="18" charset="0"/>
                          </a:rPr>
                          <m:t>,</m:t>
                        </m:r>
                        <m:r>
                          <a:rPr lang="en-GB" altLang="en-US" sz="2000">
                            <a:latin typeface="Cambria Math" panose="02040503050406030204" pitchFamily="18" charset="0"/>
                          </a:rPr>
                          <m:t>𝑗</m:t>
                        </m:r>
                      </m:sub>
                    </m:sSub>
                  </m:oMath>
                </a14:m>
                <a:r>
                  <a:rPr lang="en-GB" altLang="en-US" sz="2000">
                    <a:latin typeface="Open Sans" panose="020B0606030504020204" pitchFamily="34" charset="0"/>
                    <a:ea typeface="Open Sans" panose="020B0606030504020204" pitchFamily="34" charset="0"/>
                    <a:cs typeface="Open Sans" panose="020B0606030504020204" pitchFamily="34" charset="0"/>
                  </a:rPr>
                  <a:t>, </a:t>
                </a:r>
                <a14:m>
                  <m:oMath xmlns:m="http://schemas.openxmlformats.org/officeDocument/2006/math">
                    <m:r>
                      <a:rPr lang="en-GB" altLang="en-US" sz="2000">
                        <a:latin typeface="Cambria Math" panose="02040503050406030204" pitchFamily="18" charset="0"/>
                      </a:rPr>
                      <m:t>𝐸</m:t>
                    </m:r>
                    <m:sSub>
                      <m:sSubPr>
                        <m:ctrlPr>
                          <a:rPr lang="en-GB" altLang="en-US" sz="2000" i="1">
                            <a:latin typeface="Cambria Math" panose="02040503050406030204" pitchFamily="18" charset="0"/>
                          </a:rPr>
                        </m:ctrlPr>
                      </m:sSubPr>
                      <m:e>
                        <m:r>
                          <a:rPr lang="en-GB" altLang="en-US" sz="2000">
                            <a:latin typeface="Cambria Math" panose="02040503050406030204" pitchFamily="18" charset="0"/>
                          </a:rPr>
                          <m:t>𝐼</m:t>
                        </m:r>
                      </m:e>
                      <m:sub>
                        <m:r>
                          <a:rPr lang="en-GB" altLang="en-US" sz="2000">
                            <a:latin typeface="Cambria Math" panose="02040503050406030204" pitchFamily="18" charset="0"/>
                          </a:rPr>
                          <m:t>𝑚𝑜𝑡𝑜𝑟</m:t>
                        </m:r>
                        <m:r>
                          <a:rPr lang="en-GB" altLang="en-US" sz="2000">
                            <a:latin typeface="Cambria Math" panose="02040503050406030204" pitchFamily="18" charset="0"/>
                          </a:rPr>
                          <m:t>,</m:t>
                        </m:r>
                        <m:r>
                          <a:rPr lang="en-GB" altLang="en-US" sz="2000">
                            <a:latin typeface="Cambria Math" panose="02040503050406030204" pitchFamily="18" charset="0"/>
                          </a:rPr>
                          <m:t>𝑗</m:t>
                        </m:r>
                      </m:sub>
                    </m:sSub>
                    <m:r>
                      <a:rPr lang="en-GB" altLang="en-US" sz="2000">
                        <a:latin typeface="Cambria Math" panose="02040503050406030204" pitchFamily="18" charset="0"/>
                      </a:rPr>
                      <m:t> </m:t>
                    </m:r>
                  </m:oMath>
                </a14:m>
                <a:r>
                  <a:rPr lang="en-GB" altLang="en-US" sz="2000">
                    <a:latin typeface="Open Sans" panose="020B0606030504020204" pitchFamily="34" charset="0"/>
                    <a:ea typeface="Open Sans" panose="020B0606030504020204" pitchFamily="34" charset="0"/>
                    <a:cs typeface="Open Sans" panose="020B0606030504020204" pitchFamily="34" charset="0"/>
                  </a:rPr>
                  <a:t>Energy intensity of specific uses electricity/motor fuels in subsector </a:t>
                </a:r>
                <a14:m>
                  <m:oMath xmlns:m="http://schemas.openxmlformats.org/officeDocument/2006/math">
                    <m:r>
                      <a:rPr lang="en-GB" altLang="en-US" sz="2000" dirty="0" smtClean="0">
                        <a:latin typeface="Cambria Math" panose="02040503050406030204" pitchFamily="18" charset="0"/>
                      </a:rPr>
                      <m:t>𝑗</m:t>
                    </m:r>
                  </m:oMath>
                </a14:m>
                <a:endParaRPr lang="en-GB" altLang="en-US" sz="2000">
                  <a:latin typeface="Open Sans" panose="020B0606030504020204" pitchFamily="34" charset="0"/>
                  <a:ea typeface="Open Sans" panose="020B0606030504020204" pitchFamily="34" charset="0"/>
                  <a:cs typeface="Open Sans" panose="020B0606030504020204" pitchFamily="34" charset="0"/>
                </a:endParaRPr>
              </a:p>
              <a:p>
                <a:pPr eaLnBrk="1" hangingPunct="1">
                  <a:lnSpc>
                    <a:spcPct val="100000"/>
                  </a:lnSpc>
                  <a:spcBef>
                    <a:spcPts val="0"/>
                  </a:spcBef>
                  <a:spcAft>
                    <a:spcPts val="0"/>
                  </a:spcAft>
                  <a:buNone/>
                </a:pPr>
                <a14:m>
                  <m:oMath xmlns:m="http://schemas.openxmlformats.org/officeDocument/2006/math">
                    <m:r>
                      <a:rPr lang="en-GB" altLang="en-US" sz="2000">
                        <a:latin typeface="Cambria Math" panose="02040503050406030204" pitchFamily="18" charset="0"/>
                      </a:rPr>
                      <m:t>𝑉</m:t>
                    </m:r>
                    <m:sSub>
                      <m:sSubPr>
                        <m:ctrlPr>
                          <a:rPr lang="en-GB" altLang="en-US" sz="2000" i="1">
                            <a:latin typeface="Cambria Math" panose="02040503050406030204" pitchFamily="18" charset="0"/>
                          </a:rPr>
                        </m:ctrlPr>
                      </m:sSubPr>
                      <m:e>
                        <m:r>
                          <a:rPr lang="en-GB" altLang="en-US" sz="2000">
                            <a:latin typeface="Cambria Math" panose="02040503050406030204" pitchFamily="18" charset="0"/>
                          </a:rPr>
                          <m:t>𝐴</m:t>
                        </m:r>
                      </m:e>
                      <m:sub>
                        <m:r>
                          <a:rPr lang="en-GB" altLang="en-US" sz="2000">
                            <a:latin typeface="Cambria Math" panose="02040503050406030204" pitchFamily="18" charset="0"/>
                          </a:rPr>
                          <m:t>𝑗</m:t>
                        </m:r>
                      </m:sub>
                    </m:sSub>
                  </m:oMath>
                </a14:m>
                <a:r>
                  <a:rPr lang="en-GB" altLang="en-US" sz="2000">
                    <a:latin typeface="Open Sans" panose="020B0606030504020204" pitchFamily="34" charset="0"/>
                    <a:ea typeface="Open Sans" panose="020B0606030504020204" pitchFamily="34" charset="0"/>
                    <a:cs typeface="Open Sans" panose="020B0606030504020204" pitchFamily="34" charset="0"/>
                  </a:rPr>
                  <a:t> value added of subsector </a:t>
                </a:r>
                <a14:m>
                  <m:oMath xmlns:m="http://schemas.openxmlformats.org/officeDocument/2006/math">
                    <m:r>
                      <a:rPr lang="en-GB" altLang="en-US" sz="2000" dirty="0">
                        <a:latin typeface="Cambria Math" panose="02040503050406030204" pitchFamily="18" charset="0"/>
                      </a:rPr>
                      <m:t>𝑗</m:t>
                    </m:r>
                  </m:oMath>
                </a14:m>
                <a:endParaRPr lang="en-GB" altLang="en-US" sz="2000">
                  <a:latin typeface="Open Sans" panose="020B0606030504020204" pitchFamily="34" charset="0"/>
                  <a:ea typeface="Open Sans" panose="020B0606030504020204" pitchFamily="34" charset="0"/>
                  <a:cs typeface="Open Sans" panose="020B0606030504020204" pitchFamily="34" charset="0"/>
                </a:endParaRPr>
              </a:p>
              <a:p>
                <a:pPr eaLnBrk="1" hangingPunct="1">
                  <a:lnSpc>
                    <a:spcPct val="100000"/>
                  </a:lnSpc>
                  <a:spcBef>
                    <a:spcPts val="0"/>
                  </a:spcBef>
                  <a:spcAft>
                    <a:spcPts val="0"/>
                  </a:spcAft>
                  <a:buNone/>
                </a:pPr>
                <a14:m>
                  <m:oMath xmlns:m="http://schemas.openxmlformats.org/officeDocument/2006/math">
                    <m:sSub>
                      <m:sSubPr>
                        <m:ctrlPr>
                          <a:rPr lang="en-GB" altLang="en-US" sz="2000" i="1" smtClean="0">
                            <a:latin typeface="Cambria Math" panose="02040503050406030204" pitchFamily="18" charset="0"/>
                          </a:rPr>
                        </m:ctrlPr>
                      </m:sSubPr>
                      <m:e>
                        <m:r>
                          <a:rPr lang="en-GB" altLang="en-US" sz="2000" smtClean="0">
                            <a:latin typeface="Cambria Math" panose="02040503050406030204" pitchFamily="18" charset="0"/>
                          </a:rPr>
                          <m:t>𝑀</m:t>
                        </m:r>
                      </m:e>
                      <m:sub>
                        <m:r>
                          <a:rPr lang="en-GB" altLang="en-US" sz="2000" smtClean="0">
                            <a:latin typeface="Cambria Math" panose="02040503050406030204" pitchFamily="18" charset="0"/>
                          </a:rPr>
                          <m:t>𝑒</m:t>
                        </m:r>
                        <m:r>
                          <a:rPr lang="en-GB" altLang="en-US" sz="2000" smtClean="0">
                            <a:latin typeface="Cambria Math" panose="02040503050406030204" pitchFamily="18" charset="0"/>
                          </a:rPr>
                          <m:t>,</m:t>
                        </m:r>
                        <m:r>
                          <a:rPr lang="en-GB" altLang="en-US" sz="2000" smtClean="0">
                            <a:latin typeface="Cambria Math" panose="02040503050406030204" pitchFamily="18" charset="0"/>
                          </a:rPr>
                          <m:t>𝑢</m:t>
                        </m:r>
                      </m:sub>
                    </m:sSub>
                  </m:oMath>
                </a14:m>
                <a:r>
                  <a:rPr lang="en-GB" altLang="en-US" sz="2000">
                    <a:latin typeface="Open Sans" panose="020B0606030504020204" pitchFamily="34" charset="0"/>
                    <a:ea typeface="Open Sans" panose="020B0606030504020204" pitchFamily="34" charset="0"/>
                    <a:cs typeface="Open Sans" panose="020B0606030504020204" pitchFamily="34" charset="0"/>
                  </a:rPr>
                  <a:t> market penetration of energy carrier </a:t>
                </a:r>
                <a14:m>
                  <m:oMath xmlns:m="http://schemas.openxmlformats.org/officeDocument/2006/math">
                    <m:r>
                      <a:rPr lang="en-GB" altLang="en-US" sz="2000" dirty="0" smtClean="0">
                        <a:latin typeface="Cambria Math" panose="02040503050406030204" pitchFamily="18" charset="0"/>
                      </a:rPr>
                      <m:t>𝑒</m:t>
                    </m:r>
                  </m:oMath>
                </a14:m>
                <a:r>
                  <a:rPr lang="en-GB" altLang="en-US" sz="2000">
                    <a:latin typeface="Open Sans" panose="020B0606030504020204" pitchFamily="34" charset="0"/>
                    <a:ea typeface="Open Sans" panose="020B0606030504020204" pitchFamily="34" charset="0"/>
                    <a:cs typeface="Open Sans" panose="020B0606030504020204" pitchFamily="34" charset="0"/>
                  </a:rPr>
                  <a:t> for end-use </a:t>
                </a:r>
                <a14:m>
                  <m:oMath xmlns:m="http://schemas.openxmlformats.org/officeDocument/2006/math">
                    <m:r>
                      <a:rPr lang="en-GB" altLang="en-US" sz="2000" dirty="0" smtClean="0">
                        <a:latin typeface="Cambria Math" panose="02040503050406030204" pitchFamily="18" charset="0"/>
                      </a:rPr>
                      <m:t>𝑢</m:t>
                    </m:r>
                  </m:oMath>
                </a14:m>
                <a:endParaRPr lang="en-GB" altLang="en-US" sz="2000">
                  <a:latin typeface="Open Sans" panose="020B0606030504020204" pitchFamily="34" charset="0"/>
                  <a:ea typeface="Open Sans" panose="020B0606030504020204" pitchFamily="34" charset="0"/>
                  <a:cs typeface="Open Sans" panose="020B0606030504020204" pitchFamily="34" charset="0"/>
                </a:endParaRPr>
              </a:p>
              <a:p>
                <a:pPr eaLnBrk="1" hangingPunct="1">
                  <a:lnSpc>
                    <a:spcPct val="100000"/>
                  </a:lnSpc>
                  <a:spcBef>
                    <a:spcPts val="0"/>
                  </a:spcBef>
                  <a:spcAft>
                    <a:spcPts val="0"/>
                  </a:spcAft>
                  <a:buNone/>
                </a:pPr>
                <a14:m>
                  <m:oMath xmlns:m="http://schemas.openxmlformats.org/officeDocument/2006/math">
                    <m:sSub>
                      <m:sSubPr>
                        <m:ctrlPr>
                          <a:rPr lang="en-GB" altLang="en-US" sz="2000" i="1">
                            <a:latin typeface="Cambria Math" panose="02040503050406030204" pitchFamily="18" charset="0"/>
                          </a:rPr>
                        </m:ctrlPr>
                      </m:sSubPr>
                      <m:e>
                        <m:r>
                          <a:rPr lang="en-GB" altLang="en-US" sz="2000">
                            <a:latin typeface="Cambria Math" panose="02040503050406030204" pitchFamily="18" charset="0"/>
                          </a:rPr>
                          <m:t>𝜂</m:t>
                        </m:r>
                      </m:e>
                      <m:sub>
                        <m:r>
                          <a:rPr lang="en-GB" altLang="en-US" sz="2000">
                            <a:latin typeface="Cambria Math" panose="02040503050406030204" pitchFamily="18" charset="0"/>
                          </a:rPr>
                          <m:t>𝑒</m:t>
                        </m:r>
                        <m:r>
                          <a:rPr lang="en-GB" altLang="en-US" sz="2000">
                            <a:latin typeface="Cambria Math" panose="02040503050406030204" pitchFamily="18" charset="0"/>
                          </a:rPr>
                          <m:t>,</m:t>
                        </m:r>
                        <m:r>
                          <a:rPr lang="en-GB" altLang="en-US" sz="2000">
                            <a:latin typeface="Cambria Math" panose="02040503050406030204" pitchFamily="18" charset="0"/>
                          </a:rPr>
                          <m:t>𝑢</m:t>
                        </m:r>
                      </m:sub>
                    </m:sSub>
                  </m:oMath>
                </a14:m>
                <a:r>
                  <a:rPr lang="en-GB" altLang="en-US" sz="2000">
                    <a:latin typeface="Open Sans" panose="020B0606030504020204" pitchFamily="34" charset="0"/>
                    <a:ea typeface="Open Sans" panose="020B0606030504020204" pitchFamily="34" charset="0"/>
                    <a:cs typeface="Open Sans" panose="020B0606030504020204" pitchFamily="34" charset="0"/>
                  </a:rPr>
                  <a:t>efficiency of energy carrier </a:t>
                </a:r>
                <a14:m>
                  <m:oMath xmlns:m="http://schemas.openxmlformats.org/officeDocument/2006/math">
                    <m:r>
                      <a:rPr lang="en-GB" altLang="en-US" sz="2000" dirty="0">
                        <a:latin typeface="Cambria Math" panose="02040503050406030204" pitchFamily="18" charset="0"/>
                      </a:rPr>
                      <m:t>𝑒</m:t>
                    </m:r>
                  </m:oMath>
                </a14:m>
                <a:r>
                  <a:rPr lang="en-GB" altLang="en-US" sz="2000">
                    <a:latin typeface="Open Sans" panose="020B0606030504020204" pitchFamily="34" charset="0"/>
                    <a:ea typeface="Open Sans" panose="020B0606030504020204" pitchFamily="34" charset="0"/>
                    <a:cs typeface="Open Sans" panose="020B0606030504020204" pitchFamily="34" charset="0"/>
                  </a:rPr>
                  <a:t> for end-use </a:t>
                </a:r>
                <a14:m>
                  <m:oMath xmlns:m="http://schemas.openxmlformats.org/officeDocument/2006/math">
                    <m:r>
                      <a:rPr lang="en-GB" altLang="en-US" sz="2000" dirty="0">
                        <a:latin typeface="Cambria Math" panose="02040503050406030204" pitchFamily="18" charset="0"/>
                      </a:rPr>
                      <m:t>𝑢</m:t>
                    </m:r>
                  </m:oMath>
                </a14:m>
                <a:endParaRPr lang="en-GB" altLang="en-US" sz="2000">
                  <a:latin typeface="Open Sans" panose="020B0606030504020204" pitchFamily="34" charset="0"/>
                  <a:ea typeface="Open Sans" panose="020B0606030504020204" pitchFamily="34" charset="0"/>
                  <a:cs typeface="Open Sans" panose="020B0606030504020204" pitchFamily="34" charset="0"/>
                </a:endParaRPr>
              </a:p>
              <a:p>
                <a:pPr eaLnBrk="1" hangingPunct="1">
                  <a:lnSpc>
                    <a:spcPct val="100000"/>
                  </a:lnSpc>
                  <a:spcBef>
                    <a:spcPts val="0"/>
                  </a:spcBef>
                  <a:spcAft>
                    <a:spcPts val="0"/>
                  </a:spcAft>
                  <a:buNone/>
                </a:pPr>
                <a:endParaRPr lang="en-GB" altLang="en-US" sz="2000">
                  <a:latin typeface="Open Sans" panose="020B0606030504020204" pitchFamily="34" charset="0"/>
                  <a:ea typeface="Open Sans" panose="020B0606030504020204" pitchFamily="34" charset="0"/>
                  <a:cs typeface="Open Sans" panose="020B0606030504020204" pitchFamily="34" charset="0"/>
                </a:endParaRPr>
              </a:p>
              <a:p>
                <a:pPr eaLnBrk="1" hangingPunct="1">
                  <a:lnSpc>
                    <a:spcPct val="100000"/>
                  </a:lnSpc>
                  <a:spcBef>
                    <a:spcPts val="0"/>
                  </a:spcBef>
                  <a:spcAft>
                    <a:spcPts val="0"/>
                  </a:spcAft>
                  <a:buNone/>
                </a:pPr>
                <a:endParaRPr lang="en-GB" altLang="en-US" sz="2000">
                  <a:latin typeface="Open Sans" panose="020B0606030504020204" pitchFamily="34" charset="0"/>
                  <a:ea typeface="Open Sans" panose="020B0606030504020204" pitchFamily="34" charset="0"/>
                  <a:cs typeface="Open Sans" panose="020B0606030504020204" pitchFamily="34" charset="0"/>
                </a:endParaRPr>
              </a:p>
              <a:p>
                <a:pPr eaLnBrk="1" hangingPunct="1">
                  <a:lnSpc>
                    <a:spcPct val="100000"/>
                  </a:lnSpc>
                  <a:spcAft>
                    <a:spcPts val="1200"/>
                  </a:spcAft>
                  <a:buNone/>
                </a:pPr>
                <a:endParaRPr lang="en-GB" altLang="en-US" sz="2000">
                  <a:latin typeface="Open Sans" panose="020B0606030504020204" pitchFamily="34" charset="0"/>
                  <a:ea typeface="Open Sans" panose="020B0606030504020204" pitchFamily="34" charset="0"/>
                  <a:cs typeface="Open Sans" panose="020B0606030504020204" pitchFamily="34" charset="0"/>
                </a:endParaRPr>
              </a:p>
              <a:p>
                <a:pPr eaLnBrk="1" hangingPunct="1">
                  <a:lnSpc>
                    <a:spcPct val="100000"/>
                  </a:lnSpc>
                  <a:spcBef>
                    <a:spcPts val="0"/>
                  </a:spcBef>
                  <a:spcAft>
                    <a:spcPts val="0"/>
                  </a:spcAft>
                  <a:buNone/>
                </a:pPr>
                <a:endParaRPr lang="en-GB" altLang="en-US" sz="2000">
                  <a:latin typeface="Open Sans" panose="020B0606030504020204" pitchFamily="34" charset="0"/>
                  <a:ea typeface="Open Sans" panose="020B0606030504020204" pitchFamily="34" charset="0"/>
                  <a:cs typeface="Open Sans" panose="020B0606030504020204" pitchFamily="34" charset="0"/>
                </a:endParaRPr>
              </a:p>
              <a:p>
                <a:pPr eaLnBrk="1" hangingPunct="1">
                  <a:lnSpc>
                    <a:spcPct val="100000"/>
                  </a:lnSpc>
                  <a:spcBef>
                    <a:spcPts val="0"/>
                  </a:spcBef>
                  <a:spcAft>
                    <a:spcPts val="0"/>
                  </a:spcAft>
                  <a:buNone/>
                </a:pPr>
                <a:endParaRPr lang="en-GB" altLang="en-US" sz="2000">
                  <a:latin typeface="Open Sans" panose="020B0606030504020204" pitchFamily="34" charset="0"/>
                  <a:ea typeface="Open Sans" panose="020B0606030504020204" pitchFamily="34" charset="0"/>
                  <a:cs typeface="Open Sans" panose="020B0606030504020204" pitchFamily="34" charset="0"/>
                </a:endParaRPr>
              </a:p>
              <a:p>
                <a:pPr eaLnBrk="1" hangingPunct="1">
                  <a:lnSpc>
                    <a:spcPct val="100000"/>
                  </a:lnSpc>
                  <a:spcAft>
                    <a:spcPts val="1200"/>
                  </a:spcAft>
                  <a:buNone/>
                </a:pPr>
                <a:endParaRPr lang="en-GB" altLang="en-US" sz="2000">
                  <a:latin typeface="Open Sans" panose="020B0606030504020204" pitchFamily="34" charset="0"/>
                  <a:ea typeface="Open Sans" panose="020B0606030504020204" pitchFamily="34" charset="0"/>
                  <a:cs typeface="Open Sans" panose="020B0606030504020204" pitchFamily="34" charset="0"/>
                </a:endParaRPr>
              </a:p>
              <a:p>
                <a:pPr marL="342900" lvl="1" indent="-342900"/>
                <a:endParaRPr lang="en-GB" sz="2000">
                  <a:latin typeface="Open Sans" panose="020B0606030504020204" pitchFamily="34" charset="0"/>
                  <a:ea typeface="Open Sans" panose="020B0606030504020204" pitchFamily="34" charset="0"/>
                  <a:cs typeface="Open Sans" panose="020B0606030504020204" pitchFamily="34" charset="0"/>
                </a:endParaRPr>
              </a:p>
            </p:txBody>
          </p:sp>
        </mc:Choice>
        <mc:Fallback xmlns="">
          <p:sp>
            <p:nvSpPr>
              <p:cNvPr id="48" name="Google Shape;115;p16">
                <a:extLst>
                  <a:ext uri="{FF2B5EF4-FFF2-40B4-BE49-F238E27FC236}">
                    <a16:creationId xmlns:a16="http://schemas.microsoft.com/office/drawing/2014/main" id="{1C0EB07B-EF55-8A4A-A559-3218267C9FE8}"/>
                  </a:ext>
                </a:extLst>
              </p:cNvPr>
              <p:cNvSpPr txBox="1">
                <a:spLocks noRot="1" noChangeAspect="1" noMove="1" noResize="1" noEditPoints="1" noAdjustHandles="1" noChangeArrowheads="1" noChangeShapeType="1" noTextEdit="1"/>
              </p:cNvSpPr>
              <p:nvPr/>
            </p:nvSpPr>
            <p:spPr>
              <a:xfrm>
                <a:off x="887412" y="1332969"/>
                <a:ext cx="10439494" cy="4427538"/>
              </a:xfrm>
              <a:prstGeom prst="rect">
                <a:avLst/>
              </a:prstGeom>
              <a:blipFill>
                <a:blip r:embed="rId5"/>
                <a:stretch>
                  <a:fillRect l="-350" t="-413" b="-3857"/>
                </a:stretch>
              </a:blipFill>
              <a:ln>
                <a:noFill/>
              </a:ln>
            </p:spPr>
            <p:txBody>
              <a:bodyPr/>
              <a:lstStyle/>
              <a:p>
                <a:r>
                  <a:rPr lang="en-US">
                    <a:noFill/>
                  </a:rPr>
                  <a:t> </a:t>
                </a:r>
              </a:p>
            </p:txBody>
          </p:sp>
        </mc:Fallback>
      </mc:AlternateContent>
      <p:sp>
        <p:nvSpPr>
          <p:cNvPr id="24" name="Slide Number Placeholder 5">
            <a:extLst>
              <a:ext uri="{FF2B5EF4-FFF2-40B4-BE49-F238E27FC236}">
                <a16:creationId xmlns:a16="http://schemas.microsoft.com/office/drawing/2014/main" id="{1991717D-9290-2F48-8887-B08C19591758}"/>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72104533-DE24-4CFF-B870-25379AFBB450}"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21</a:t>
            </a:fld>
            <a:endParaRPr lang="en-US" altLang="en-US" sz="1400" b="1">
              <a:solidFill>
                <a:schemeClr val="bg1"/>
              </a:solidFill>
              <a:latin typeface="Open Sans ExtraBold"/>
              <a:ea typeface="Open Sans ExtraBold"/>
              <a:cs typeface="Open Sans ExtraBold"/>
            </a:endParaRPr>
          </a:p>
        </p:txBody>
      </p:sp>
      <p:sp>
        <p:nvSpPr>
          <p:cNvPr id="16" name="Google Shape;113;p16">
            <a:extLst>
              <a:ext uri="{FF2B5EF4-FFF2-40B4-BE49-F238E27FC236}">
                <a16:creationId xmlns:a16="http://schemas.microsoft.com/office/drawing/2014/main" id="{E4F177E8-304A-A340-B388-1E536C1795B6}"/>
              </a:ext>
            </a:extLst>
          </p:cNvPr>
          <p:cNvSpPr>
            <a:spLocks noGrp="1" noChangeArrowheads="1"/>
          </p:cNvSpPr>
          <p:nvPr>
            <p:ph type="title"/>
          </p:nvPr>
        </p:nvSpPr>
        <p:spPr>
          <a:xfrm>
            <a:off x="856129" y="-1556"/>
            <a:ext cx="10217032" cy="1343491"/>
          </a:xfrm>
        </p:spPr>
        <p:txBody>
          <a:bodyPr lIns="121900" tIns="121900" rIns="121900" bIns="121900"/>
          <a:lstStyle/>
          <a:p>
            <a:pPr eaLnBrk="1" hangingPunct="1"/>
            <a:r>
              <a:rPr lang="en-GB" altLang="en-US">
                <a:latin typeface="Open Sans"/>
              </a:rPr>
              <a:t>Lecture 7.4 Service sector</a:t>
            </a:r>
          </a:p>
        </p:txBody>
      </p:sp>
      <p:sp>
        <p:nvSpPr>
          <p:cNvPr id="5" name="Oval 4">
            <a:extLst>
              <a:ext uri="{FF2B5EF4-FFF2-40B4-BE49-F238E27FC236}">
                <a16:creationId xmlns:a16="http://schemas.microsoft.com/office/drawing/2014/main" id="{3B855215-E0C8-3341-8DEB-44C59B0F3A69}"/>
              </a:ext>
            </a:extLst>
          </p:cNvPr>
          <p:cNvSpPr/>
          <p:nvPr/>
        </p:nvSpPr>
        <p:spPr>
          <a:xfrm>
            <a:off x="7812157" y="43554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7_Slide21.mp3" descr="Track7_Lecture7_Slide21.mp3">
            <a:hlinkClick r:id="" action="ppaction://media"/>
            <a:extLst>
              <a:ext uri="{FF2B5EF4-FFF2-40B4-BE49-F238E27FC236}">
                <a16:creationId xmlns:a16="http://schemas.microsoft.com/office/drawing/2014/main" id="{479FC8E4-F4CE-F742-95AA-64C361C6AF9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83522" y="506912"/>
            <a:ext cx="812800" cy="812800"/>
          </a:xfrm>
          <a:prstGeom prst="rect">
            <a:avLst/>
          </a:prstGeom>
        </p:spPr>
      </p:pic>
    </p:spTree>
    <p:extLst>
      <p:ext uri="{BB962C8B-B14F-4D97-AF65-F5344CB8AC3E}">
        <p14:creationId xmlns:p14="http://schemas.microsoft.com/office/powerpoint/2010/main" val="150322615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139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8" name="Google Shape;115;p16">
                <a:extLst>
                  <a:ext uri="{FF2B5EF4-FFF2-40B4-BE49-F238E27FC236}">
                    <a16:creationId xmlns:a16="http://schemas.microsoft.com/office/drawing/2014/main" id="{1C0EB07B-EF55-8A4A-A559-3218267C9FE8}"/>
                  </a:ext>
                </a:extLst>
              </p:cNvPr>
              <p:cNvSpPr txBox="1"/>
              <p:nvPr/>
            </p:nvSpPr>
            <p:spPr>
              <a:xfrm>
                <a:off x="904037" y="1339712"/>
                <a:ext cx="10439494" cy="4427538"/>
              </a:xfrm>
              <a:prstGeom prst="rect">
                <a:avLst/>
              </a:prstGeom>
              <a:noFill/>
              <a:ln>
                <a:noFill/>
              </a:ln>
            </p:spPr>
            <p:txBody>
              <a:bodyPr lIns="121900" tIns="60933" rIns="121900" bIns="60933" anchor="t"/>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Aft>
                    <a:spcPts val="0"/>
                  </a:spcAft>
                  <a:buNone/>
                </a:pPr>
                <a:r>
                  <a:rPr lang="en-GB" altLang="en-US" sz="2000" b="1">
                    <a:solidFill>
                      <a:srgbClr val="9DC3E6"/>
                    </a:solidFill>
                    <a:latin typeface="Open Sans" panose="020B0606030504020204" pitchFamily="34" charset="0"/>
                    <a:ea typeface="Open Sans" panose="020B0606030504020204" pitchFamily="34" charset="0"/>
                    <a:cs typeface="Open Sans" panose="020B0606030504020204" pitchFamily="34" charset="0"/>
                  </a:rPr>
                  <a:t>Final energy demand: electricity use for space heating</a:t>
                </a:r>
              </a:p>
              <a:p>
                <a:pPr eaLnBrk="1" hangingPunct="1">
                  <a:lnSpc>
                    <a:spcPct val="100000"/>
                  </a:lnSpc>
                  <a:spcBef>
                    <a:spcPts val="0"/>
                  </a:spcBef>
                  <a:spcAft>
                    <a:spcPts val="1200"/>
                  </a:spcAft>
                  <a:buNone/>
                </a:pPr>
                <a14:m>
                  <m:oMath xmlns:m="http://schemas.openxmlformats.org/officeDocument/2006/math">
                    <m:r>
                      <a:rPr lang="en-GB" altLang="en-US" sz="2000" smtClean="0">
                        <a:latin typeface="Cambria Math" panose="02040503050406030204" pitchFamily="18" charset="0"/>
                      </a:rPr>
                      <m:t>𝐹𝐸</m:t>
                    </m:r>
                    <m:sSub>
                      <m:sSubPr>
                        <m:ctrlPr>
                          <a:rPr lang="en-GB" altLang="en-US" sz="2000" i="1" smtClean="0">
                            <a:latin typeface="Cambria Math" panose="02040503050406030204" pitchFamily="18" charset="0"/>
                          </a:rPr>
                        </m:ctrlPr>
                      </m:sSubPr>
                      <m:e>
                        <m:r>
                          <a:rPr lang="en-GB" altLang="en-US" sz="2000" smtClean="0">
                            <a:latin typeface="Cambria Math" panose="02040503050406030204" pitchFamily="18" charset="0"/>
                          </a:rPr>
                          <m:t>𝐷</m:t>
                        </m:r>
                      </m:e>
                      <m:sub>
                        <m:r>
                          <a:rPr lang="en-GB" altLang="en-US" sz="2000" smtClean="0">
                            <a:latin typeface="Cambria Math" panose="02040503050406030204" pitchFamily="18" charset="0"/>
                          </a:rPr>
                          <m:t>h𝑒𝑎𝑡</m:t>
                        </m:r>
                        <m:r>
                          <a:rPr lang="en-GB" altLang="en-US" sz="2000" smtClean="0">
                            <a:latin typeface="Cambria Math" panose="02040503050406030204" pitchFamily="18" charset="0"/>
                          </a:rPr>
                          <m:t>,</m:t>
                        </m:r>
                        <m:r>
                          <a:rPr lang="en-GB" altLang="en-US" sz="2000" smtClean="0">
                            <a:latin typeface="Cambria Math" panose="02040503050406030204" pitchFamily="18" charset="0"/>
                          </a:rPr>
                          <m:t>𝑒𝑙𝑒𝑐</m:t>
                        </m:r>
                      </m:sub>
                    </m:sSub>
                    <m:r>
                      <a:rPr lang="en-GB" altLang="en-US" sz="2000" smtClean="0">
                        <a:latin typeface="Cambria Math" panose="02040503050406030204" pitchFamily="18" charset="0"/>
                      </a:rPr>
                      <m:t>=</m:t>
                    </m:r>
                    <m:r>
                      <a:rPr lang="en-GB" altLang="en-US" sz="2000" smtClean="0">
                        <a:latin typeface="Cambria Math" panose="02040503050406030204" pitchFamily="18" charset="0"/>
                      </a:rPr>
                      <m:t>𝑈𝐸</m:t>
                    </m:r>
                    <m:sSub>
                      <m:sSubPr>
                        <m:ctrlPr>
                          <a:rPr lang="en-GB" altLang="en-US" sz="2000" i="1" smtClean="0">
                            <a:latin typeface="Cambria Math" panose="02040503050406030204" pitchFamily="18" charset="0"/>
                          </a:rPr>
                        </m:ctrlPr>
                      </m:sSubPr>
                      <m:e>
                        <m:r>
                          <a:rPr lang="en-GB" altLang="en-US" sz="2000" smtClean="0">
                            <a:latin typeface="Cambria Math" panose="02040503050406030204" pitchFamily="18" charset="0"/>
                          </a:rPr>
                          <m:t>𝐷</m:t>
                        </m:r>
                      </m:e>
                      <m:sub>
                        <m:r>
                          <a:rPr lang="en-GB" altLang="en-US" sz="2000" smtClean="0">
                            <a:latin typeface="Cambria Math" panose="02040503050406030204" pitchFamily="18" charset="0"/>
                          </a:rPr>
                          <m:t>h𝑒𝑎𝑡</m:t>
                        </m:r>
                        <m:r>
                          <a:rPr lang="en-GB" altLang="en-US" sz="2000" smtClean="0">
                            <a:latin typeface="Cambria Math" panose="02040503050406030204" pitchFamily="18" charset="0"/>
                          </a:rPr>
                          <m:t> </m:t>
                        </m:r>
                      </m:sub>
                    </m:sSub>
                    <m:sSub>
                      <m:sSubPr>
                        <m:ctrlPr>
                          <a:rPr lang="en-GB" altLang="en-US" sz="2000" i="1" smtClean="0">
                            <a:latin typeface="Cambria Math" panose="02040503050406030204" pitchFamily="18" charset="0"/>
                          </a:rPr>
                        </m:ctrlPr>
                      </m:sSubPr>
                      <m:e>
                        <m:r>
                          <a:rPr lang="en-GB" altLang="en-US" sz="2000" smtClean="0">
                            <a:latin typeface="Cambria Math" panose="02040503050406030204" pitchFamily="18" charset="0"/>
                          </a:rPr>
                          <m:t>𝑀</m:t>
                        </m:r>
                      </m:e>
                      <m:sub>
                        <m:r>
                          <a:rPr lang="en-GB" altLang="en-US" sz="2000" smtClean="0">
                            <a:latin typeface="Cambria Math" panose="02040503050406030204" pitchFamily="18" charset="0"/>
                          </a:rPr>
                          <m:t>h𝑒𝑎𝑡</m:t>
                        </m:r>
                        <m:r>
                          <a:rPr lang="en-GB" altLang="en-US" sz="2000" smtClean="0">
                            <a:latin typeface="Cambria Math" panose="02040503050406030204" pitchFamily="18" charset="0"/>
                          </a:rPr>
                          <m:t>,</m:t>
                        </m:r>
                        <m:r>
                          <a:rPr lang="en-GB" altLang="en-US" sz="2000" smtClean="0">
                            <a:latin typeface="Cambria Math" panose="02040503050406030204" pitchFamily="18" charset="0"/>
                          </a:rPr>
                          <m:t>𝑒𝑙𝑒𝑐</m:t>
                        </m:r>
                      </m:sub>
                    </m:sSub>
                    <m:d>
                      <m:dPr>
                        <m:ctrlPr>
                          <a:rPr lang="en-GB" altLang="en-US" sz="2000" i="1" smtClean="0">
                            <a:latin typeface="Cambria Math" panose="02040503050406030204" pitchFamily="18" charset="0"/>
                          </a:rPr>
                        </m:ctrlPr>
                      </m:dPr>
                      <m:e>
                        <m:r>
                          <a:rPr lang="en-GB" altLang="en-US" sz="2000" smtClean="0">
                            <a:latin typeface="Cambria Math" panose="02040503050406030204" pitchFamily="18" charset="0"/>
                          </a:rPr>
                          <m:t>1−</m:t>
                        </m:r>
                        <m:sSub>
                          <m:sSubPr>
                            <m:ctrlPr>
                              <a:rPr lang="en-GB" altLang="en-US" sz="2000" i="1" smtClean="0">
                                <a:latin typeface="Cambria Math" panose="02040503050406030204" pitchFamily="18" charset="0"/>
                              </a:rPr>
                            </m:ctrlPr>
                          </m:sSubPr>
                          <m:e>
                            <m:r>
                              <a:rPr lang="en-GB" altLang="en-US" sz="2000" smtClean="0">
                                <a:latin typeface="Cambria Math" panose="02040503050406030204" pitchFamily="18" charset="0"/>
                              </a:rPr>
                              <m:t>𝑀</m:t>
                            </m:r>
                          </m:e>
                          <m:sub>
                            <m:r>
                              <a:rPr lang="en-GB" altLang="en-US" sz="2000" smtClean="0">
                                <a:latin typeface="Cambria Math" panose="02040503050406030204" pitchFamily="18" charset="0"/>
                              </a:rPr>
                              <m:t>h𝑒𝑎𝑡</m:t>
                            </m:r>
                            <m:r>
                              <a:rPr lang="en-GB" altLang="en-US" sz="2000" smtClean="0">
                                <a:latin typeface="Cambria Math" panose="02040503050406030204" pitchFamily="18" charset="0"/>
                              </a:rPr>
                              <m:t>,</m:t>
                            </m:r>
                            <m:r>
                              <a:rPr lang="en-GB" altLang="en-US" sz="2000" smtClean="0">
                                <a:latin typeface="Cambria Math" panose="02040503050406030204" pitchFamily="18" charset="0"/>
                              </a:rPr>
                              <m:t>h𝑒𝑎𝑡</m:t>
                            </m:r>
                            <m:r>
                              <a:rPr lang="en-GB" altLang="en-US" sz="2000" smtClean="0">
                                <a:latin typeface="Cambria Math" panose="02040503050406030204" pitchFamily="18" charset="0"/>
                              </a:rPr>
                              <m:t> </m:t>
                            </m:r>
                            <m:r>
                              <a:rPr lang="en-GB" altLang="en-US" sz="2000" smtClean="0">
                                <a:latin typeface="Cambria Math" panose="02040503050406030204" pitchFamily="18" charset="0"/>
                              </a:rPr>
                              <m:t>𝑝𝑢𝑚𝑝</m:t>
                            </m:r>
                          </m:sub>
                        </m:sSub>
                        <m:r>
                          <a:rPr lang="en-GB" altLang="en-US" sz="2000" smtClean="0">
                            <a:latin typeface="Cambria Math" panose="02040503050406030204" pitchFamily="18" charset="0"/>
                          </a:rPr>
                          <m:t> ×</m:t>
                        </m:r>
                        <m:f>
                          <m:fPr>
                            <m:ctrlPr>
                              <a:rPr lang="en-GB" altLang="en-US" sz="2000" i="1" smtClean="0">
                                <a:latin typeface="Cambria Math" panose="02040503050406030204" pitchFamily="18" charset="0"/>
                              </a:rPr>
                            </m:ctrlPr>
                          </m:fPr>
                          <m:num>
                            <m:r>
                              <a:rPr lang="en-GB" altLang="en-US" sz="2000" smtClean="0">
                                <a:latin typeface="Cambria Math" panose="02040503050406030204" pitchFamily="18" charset="0"/>
                              </a:rPr>
                              <m:t>𝐶𝑂𝑃</m:t>
                            </m:r>
                            <m:r>
                              <a:rPr lang="en-GB" altLang="en-US" sz="2000" smtClean="0">
                                <a:latin typeface="Cambria Math" panose="02040503050406030204" pitchFamily="18" charset="0"/>
                              </a:rPr>
                              <m:t>−1</m:t>
                            </m:r>
                          </m:num>
                          <m:den>
                            <m:r>
                              <a:rPr lang="en-GB" altLang="en-US" sz="2000" smtClean="0">
                                <a:latin typeface="Cambria Math" panose="02040503050406030204" pitchFamily="18" charset="0"/>
                              </a:rPr>
                              <m:t>𝐶𝑂𝑃</m:t>
                            </m:r>
                          </m:den>
                        </m:f>
                      </m:e>
                    </m:d>
                  </m:oMath>
                </a14:m>
                <a:r>
                  <a:rPr lang="en-GB" sz="2000">
                    <a:latin typeface="Cambria Math" panose="02040503050406030204" pitchFamily="18" charset="0"/>
                    <a:ea typeface="Open Sans" panose="020B0606030504020204" pitchFamily="34" charset="0"/>
                    <a:cs typeface="Times New Roman" pitchFamily="18" charset="0"/>
                  </a:rPr>
                  <a:t> </a:t>
                </a:r>
              </a:p>
              <a:p>
                <a:pPr eaLnBrk="1" hangingPunct="1">
                  <a:lnSpc>
                    <a:spcPct val="100000"/>
                  </a:lnSpc>
                  <a:spcBef>
                    <a:spcPts val="0"/>
                  </a:spcBef>
                  <a:spcAft>
                    <a:spcPts val="0"/>
                  </a:spcAft>
                  <a:buNone/>
                </a:pPr>
                <a14:m>
                  <m:oMath xmlns:m="http://schemas.openxmlformats.org/officeDocument/2006/math">
                    <m:r>
                      <a:rPr lang="en-GB" altLang="en-US" sz="2000">
                        <a:latin typeface="Cambria Math" panose="02040503050406030204" pitchFamily="18" charset="0"/>
                      </a:rPr>
                      <m:t>𝑈𝐸</m:t>
                    </m:r>
                    <m:sSub>
                      <m:sSubPr>
                        <m:ctrlPr>
                          <a:rPr lang="en-GB" altLang="en-US" sz="2000" i="1">
                            <a:latin typeface="Cambria Math" panose="02040503050406030204" pitchFamily="18" charset="0"/>
                          </a:rPr>
                        </m:ctrlPr>
                      </m:sSubPr>
                      <m:e>
                        <m:r>
                          <a:rPr lang="en-GB" altLang="en-US" sz="2000">
                            <a:latin typeface="Cambria Math" panose="02040503050406030204" pitchFamily="18" charset="0"/>
                          </a:rPr>
                          <m:t>𝐷</m:t>
                        </m:r>
                      </m:e>
                      <m:sub>
                        <m:r>
                          <a:rPr lang="en-GB" altLang="en-US" sz="2000">
                            <a:latin typeface="Cambria Math" panose="02040503050406030204" pitchFamily="18" charset="0"/>
                          </a:rPr>
                          <m:t>h𝑒𝑎𝑡</m:t>
                        </m:r>
                        <m:r>
                          <a:rPr lang="en-GB" altLang="en-US" sz="2000" smtClean="0">
                            <a:latin typeface="Cambria Math" panose="02040503050406030204" pitchFamily="18" charset="0"/>
                          </a:rPr>
                          <m:t> </m:t>
                        </m:r>
                      </m:sub>
                    </m:sSub>
                  </m:oMath>
                </a14:m>
                <a:r>
                  <a:rPr lang="en-GB" sz="2000">
                    <a:latin typeface="Open Sans" panose="020B0606030504020204" pitchFamily="34" charset="0"/>
                    <a:ea typeface="Open Sans" panose="020B0606030504020204" pitchFamily="34" charset="0"/>
                    <a:cs typeface="Open Sans" panose="020B0606030504020204" pitchFamily="34" charset="0"/>
                  </a:rPr>
                  <a:t> useful energy demand for heating</a:t>
                </a:r>
              </a:p>
              <a:p>
                <a:pPr eaLnBrk="1" hangingPunct="1">
                  <a:lnSpc>
                    <a:spcPct val="100000"/>
                  </a:lnSpc>
                  <a:spcBef>
                    <a:spcPts val="0"/>
                  </a:spcBef>
                  <a:spcAft>
                    <a:spcPts val="0"/>
                  </a:spcAft>
                  <a:buNone/>
                </a:pPr>
                <a14:m>
                  <m:oMath xmlns:m="http://schemas.openxmlformats.org/officeDocument/2006/math">
                    <m:sSub>
                      <m:sSubPr>
                        <m:ctrlPr>
                          <a:rPr lang="en-GB" altLang="en-US" sz="2000" i="1">
                            <a:latin typeface="Cambria Math" panose="02040503050406030204" pitchFamily="18" charset="0"/>
                          </a:rPr>
                        </m:ctrlPr>
                      </m:sSubPr>
                      <m:e>
                        <m:r>
                          <a:rPr lang="en-GB" altLang="en-US" sz="2000">
                            <a:latin typeface="Cambria Math" panose="02040503050406030204" pitchFamily="18" charset="0"/>
                          </a:rPr>
                          <m:t>𝑀</m:t>
                        </m:r>
                      </m:e>
                      <m:sub>
                        <m:r>
                          <a:rPr lang="en-GB" altLang="en-US" sz="2000">
                            <a:latin typeface="Cambria Math" panose="02040503050406030204" pitchFamily="18" charset="0"/>
                          </a:rPr>
                          <m:t>h𝑒𝑎𝑡</m:t>
                        </m:r>
                        <m:r>
                          <a:rPr lang="en-GB" altLang="en-US" sz="2000">
                            <a:latin typeface="Cambria Math" panose="02040503050406030204" pitchFamily="18" charset="0"/>
                          </a:rPr>
                          <m:t>,</m:t>
                        </m:r>
                        <m:r>
                          <a:rPr lang="en-GB" altLang="en-US" sz="2000">
                            <a:latin typeface="Cambria Math" panose="02040503050406030204" pitchFamily="18" charset="0"/>
                          </a:rPr>
                          <m:t>𝑒𝑙𝑒𝑐</m:t>
                        </m:r>
                      </m:sub>
                    </m:sSub>
                  </m:oMath>
                </a14:m>
                <a:r>
                  <a:rPr lang="en-GB" sz="2000">
                    <a:latin typeface="Open Sans" panose="020B0606030504020204" pitchFamily="34" charset="0"/>
                    <a:ea typeface="Open Sans" panose="020B0606030504020204" pitchFamily="34" charset="0"/>
                    <a:cs typeface="Open Sans" panose="020B0606030504020204" pitchFamily="34" charset="0"/>
                  </a:rPr>
                  <a:t> market penetration of electricity for heating</a:t>
                </a:r>
              </a:p>
              <a:p>
                <a:pPr eaLnBrk="1" hangingPunct="1">
                  <a:lnSpc>
                    <a:spcPct val="100000"/>
                  </a:lnSpc>
                  <a:spcBef>
                    <a:spcPts val="0"/>
                  </a:spcBef>
                  <a:spcAft>
                    <a:spcPts val="0"/>
                  </a:spcAft>
                  <a:buNone/>
                </a:pPr>
                <a14:m>
                  <m:oMath xmlns:m="http://schemas.openxmlformats.org/officeDocument/2006/math">
                    <m:sSub>
                      <m:sSubPr>
                        <m:ctrlPr>
                          <a:rPr lang="en-GB" altLang="en-US" sz="2000" i="1">
                            <a:latin typeface="Cambria Math" panose="02040503050406030204" pitchFamily="18" charset="0"/>
                          </a:rPr>
                        </m:ctrlPr>
                      </m:sSubPr>
                      <m:e>
                        <m:r>
                          <a:rPr lang="en-GB" altLang="en-US" sz="2000">
                            <a:latin typeface="Cambria Math" panose="02040503050406030204" pitchFamily="18" charset="0"/>
                          </a:rPr>
                          <m:t>𝑀</m:t>
                        </m:r>
                      </m:e>
                      <m:sub>
                        <m:r>
                          <a:rPr lang="en-GB" altLang="en-US" sz="2000">
                            <a:latin typeface="Cambria Math" panose="02040503050406030204" pitchFamily="18" charset="0"/>
                          </a:rPr>
                          <m:t>h𝑒𝑎𝑡</m:t>
                        </m:r>
                        <m:r>
                          <a:rPr lang="en-GB" altLang="en-US" sz="2000">
                            <a:latin typeface="Cambria Math" panose="02040503050406030204" pitchFamily="18" charset="0"/>
                          </a:rPr>
                          <m:t>,</m:t>
                        </m:r>
                        <m:r>
                          <a:rPr lang="en-GB" altLang="en-US" sz="2000">
                            <a:latin typeface="Cambria Math" panose="02040503050406030204" pitchFamily="18" charset="0"/>
                          </a:rPr>
                          <m:t>h𝑒𝑎𝑡</m:t>
                        </m:r>
                        <m:r>
                          <a:rPr lang="en-GB" altLang="en-US" sz="2000">
                            <a:latin typeface="Cambria Math" panose="02040503050406030204" pitchFamily="18" charset="0"/>
                          </a:rPr>
                          <m:t> </m:t>
                        </m:r>
                        <m:r>
                          <a:rPr lang="en-GB" altLang="en-US" sz="2000">
                            <a:latin typeface="Cambria Math" panose="02040503050406030204" pitchFamily="18" charset="0"/>
                          </a:rPr>
                          <m:t>𝑝𝑢𝑚𝑝</m:t>
                        </m:r>
                      </m:sub>
                    </m:sSub>
                  </m:oMath>
                </a14:m>
                <a:r>
                  <a:rPr lang="en-GB" sz="2000">
                    <a:latin typeface="Open Sans" panose="020B0606030504020204" pitchFamily="34" charset="0"/>
                    <a:ea typeface="Open Sans" panose="020B0606030504020204" pitchFamily="34" charset="0"/>
                    <a:cs typeface="Open Sans" panose="020B0606030504020204" pitchFamily="34" charset="0"/>
                  </a:rPr>
                  <a:t> market penetration of heat pumps for heating</a:t>
                </a:r>
              </a:p>
              <a:p>
                <a:pPr eaLnBrk="1" hangingPunct="1">
                  <a:lnSpc>
                    <a:spcPct val="100000"/>
                  </a:lnSpc>
                  <a:spcBef>
                    <a:spcPts val="0"/>
                  </a:spcBef>
                  <a:spcAft>
                    <a:spcPts val="1200"/>
                  </a:spcAft>
                  <a:buNone/>
                </a:pPr>
                <a14:m>
                  <m:oMath xmlns:m="http://schemas.openxmlformats.org/officeDocument/2006/math">
                    <m:r>
                      <a:rPr lang="en-GB" altLang="en-US" sz="2000">
                        <a:latin typeface="Cambria Math" panose="02040503050406030204" pitchFamily="18" charset="0"/>
                      </a:rPr>
                      <m:t>𝐶𝑂𝑃</m:t>
                    </m:r>
                  </m:oMath>
                </a14:m>
                <a:r>
                  <a:rPr lang="en-GB" sz="2000">
                    <a:latin typeface="Open Sans" panose="020B0606030504020204" pitchFamily="34" charset="0"/>
                    <a:ea typeface="Open Sans" panose="020B0606030504020204" pitchFamily="34" charset="0"/>
                    <a:cs typeface="Open Sans" panose="020B0606030504020204" pitchFamily="34" charset="0"/>
                  </a:rPr>
                  <a:t> coefficient of performance of heat pumps where </a:t>
                </a:r>
                <a14:m>
                  <m:oMath xmlns:m="http://schemas.openxmlformats.org/officeDocument/2006/math">
                    <m:r>
                      <a:rPr lang="en-GB" altLang="en-US" sz="2000">
                        <a:latin typeface="Cambria Math" panose="02040503050406030204" pitchFamily="18" charset="0"/>
                      </a:rPr>
                      <m:t>𝐶𝑂𝑃</m:t>
                    </m:r>
                    <m:r>
                      <a:rPr lang="en-GB" altLang="en-US" sz="2000" smtClean="0">
                        <a:latin typeface="Cambria Math" panose="02040503050406030204" pitchFamily="18" charset="0"/>
                      </a:rPr>
                      <m:t>=</m:t>
                    </m:r>
                    <m:f>
                      <m:fPr>
                        <m:ctrlPr>
                          <a:rPr lang="en-GB" altLang="en-US" sz="2000" i="1" smtClean="0">
                            <a:latin typeface="Cambria Math" panose="02040503050406030204" pitchFamily="18" charset="0"/>
                          </a:rPr>
                        </m:ctrlPr>
                      </m:fPr>
                      <m:num>
                        <m:r>
                          <a:rPr lang="en-GB" altLang="en-US" sz="2000" smtClean="0">
                            <a:latin typeface="Cambria Math" panose="02040503050406030204" pitchFamily="18" charset="0"/>
                          </a:rPr>
                          <m:t>𝑢𝑛𝑖𝑡</m:t>
                        </m:r>
                        <m:r>
                          <a:rPr lang="en-GB" altLang="en-US" sz="2000" smtClean="0">
                            <a:latin typeface="Cambria Math" panose="02040503050406030204" pitchFamily="18" charset="0"/>
                          </a:rPr>
                          <m:t> </m:t>
                        </m:r>
                        <m:r>
                          <a:rPr lang="en-GB" altLang="en-US" sz="2000" smtClean="0">
                            <a:latin typeface="Cambria Math" panose="02040503050406030204" pitchFamily="18" charset="0"/>
                          </a:rPr>
                          <m:t>𝑜𝑓</m:t>
                        </m:r>
                        <m:r>
                          <a:rPr lang="en-GB" altLang="en-US" sz="2000" smtClean="0">
                            <a:latin typeface="Cambria Math" panose="02040503050406030204" pitchFamily="18" charset="0"/>
                          </a:rPr>
                          <m:t> </m:t>
                        </m:r>
                        <m:r>
                          <a:rPr lang="en-GB" altLang="en-US" sz="2000" smtClean="0">
                            <a:latin typeface="Cambria Math" panose="02040503050406030204" pitchFamily="18" charset="0"/>
                          </a:rPr>
                          <m:t>𝑒𝑛𝑒𝑟𝑔𝑦</m:t>
                        </m:r>
                        <m:r>
                          <a:rPr lang="en-GB" altLang="en-US" sz="2000" smtClean="0">
                            <a:latin typeface="Cambria Math" panose="02040503050406030204" pitchFamily="18" charset="0"/>
                          </a:rPr>
                          <m:t> </m:t>
                        </m:r>
                        <m:r>
                          <a:rPr lang="en-GB" altLang="en-US" sz="2000" smtClean="0">
                            <a:latin typeface="Cambria Math" panose="02040503050406030204" pitchFamily="18" charset="0"/>
                          </a:rPr>
                          <m:t>𝑖𝑛</m:t>
                        </m:r>
                        <m:r>
                          <a:rPr lang="en-GB" altLang="en-US" sz="2000" smtClean="0">
                            <a:latin typeface="Cambria Math" panose="02040503050406030204" pitchFamily="18" charset="0"/>
                          </a:rPr>
                          <m:t> </m:t>
                        </m:r>
                        <m:r>
                          <a:rPr lang="en-GB" altLang="en-US" sz="2000" smtClean="0">
                            <a:latin typeface="Cambria Math" panose="02040503050406030204" pitchFamily="18" charset="0"/>
                          </a:rPr>
                          <m:t>h𝑒𝑎𝑡</m:t>
                        </m:r>
                        <m:r>
                          <a:rPr lang="en-GB" altLang="en-US" sz="2000" smtClean="0">
                            <a:latin typeface="Cambria Math" panose="02040503050406030204" pitchFamily="18" charset="0"/>
                          </a:rPr>
                          <m:t> </m:t>
                        </m:r>
                        <m:r>
                          <a:rPr lang="en-GB" altLang="en-US" sz="2000" smtClean="0">
                            <a:latin typeface="Cambria Math" panose="02040503050406030204" pitchFamily="18" charset="0"/>
                          </a:rPr>
                          <m:t>𝑜𝑢𝑡𝑝𝑢𝑡</m:t>
                        </m:r>
                      </m:num>
                      <m:den>
                        <m:r>
                          <a:rPr lang="en-GB" altLang="en-US" sz="2000" smtClean="0">
                            <a:latin typeface="Cambria Math" panose="02040503050406030204" pitchFamily="18" charset="0"/>
                          </a:rPr>
                          <m:t>𝑢𝑛𝑖𝑡</m:t>
                        </m:r>
                        <m:r>
                          <a:rPr lang="en-GB" altLang="en-US" sz="2000" smtClean="0">
                            <a:latin typeface="Cambria Math" panose="02040503050406030204" pitchFamily="18" charset="0"/>
                          </a:rPr>
                          <m:t> </m:t>
                        </m:r>
                        <m:r>
                          <a:rPr lang="en-GB" altLang="en-US" sz="2000" smtClean="0">
                            <a:latin typeface="Cambria Math" panose="02040503050406030204" pitchFamily="18" charset="0"/>
                          </a:rPr>
                          <m:t>𝑜𝑓</m:t>
                        </m:r>
                        <m:r>
                          <a:rPr lang="en-GB" altLang="en-US" sz="2000" smtClean="0">
                            <a:latin typeface="Cambria Math" panose="02040503050406030204" pitchFamily="18" charset="0"/>
                          </a:rPr>
                          <m:t> </m:t>
                        </m:r>
                        <m:r>
                          <a:rPr lang="en-GB" altLang="en-US" sz="2000" smtClean="0">
                            <a:latin typeface="Cambria Math" panose="02040503050406030204" pitchFamily="18" charset="0"/>
                          </a:rPr>
                          <m:t>𝑒𝑛𝑒𝑟𝑔𝑦</m:t>
                        </m:r>
                        <m:r>
                          <a:rPr lang="en-GB" altLang="en-US" sz="2000" smtClean="0">
                            <a:latin typeface="Cambria Math" panose="02040503050406030204" pitchFamily="18" charset="0"/>
                          </a:rPr>
                          <m:t> </m:t>
                        </m:r>
                        <m:r>
                          <a:rPr lang="en-GB" altLang="en-US" sz="2000" smtClean="0">
                            <a:latin typeface="Cambria Math" panose="02040503050406030204" pitchFamily="18" charset="0"/>
                          </a:rPr>
                          <m:t>𝑖𝑛𝑝𝑢𝑡</m:t>
                        </m:r>
                      </m:den>
                    </m:f>
                  </m:oMath>
                </a14:m>
                <a:endParaRPr lang="en-GB" sz="2000">
                  <a:latin typeface="Open Sans" panose="020B0606030504020204" pitchFamily="34" charset="0"/>
                  <a:ea typeface="Open Sans" panose="020B0606030504020204" pitchFamily="34" charset="0"/>
                  <a:cs typeface="Open Sans" panose="020B0606030504020204" pitchFamily="34" charset="0"/>
                </a:endParaRPr>
              </a:p>
              <a:p>
                <a:pPr eaLnBrk="1" hangingPunct="1">
                  <a:lnSpc>
                    <a:spcPct val="100000"/>
                  </a:lnSpc>
                  <a:spcBef>
                    <a:spcPts val="0"/>
                  </a:spcBef>
                  <a:spcAft>
                    <a:spcPts val="0"/>
                  </a:spcAft>
                  <a:buNone/>
                </a:pPr>
                <a:r>
                  <a:rPr lang="en-GB" sz="2000">
                    <a:latin typeface="Open Sans" panose="020B0606030504020204" pitchFamily="34" charset="0"/>
                    <a:ea typeface="Open Sans" panose="020B0606030504020204" pitchFamily="34" charset="0"/>
                    <a:cs typeface="Open Sans" panose="020B0606030504020204" pitchFamily="34" charset="0"/>
                  </a:rPr>
                  <a:t>Example: </a:t>
                </a:r>
                <a14:m>
                  <m:oMath xmlns:m="http://schemas.openxmlformats.org/officeDocument/2006/math">
                    <m:sSub>
                      <m:sSubPr>
                        <m:ctrlPr>
                          <a:rPr lang="en-GB" altLang="en-US" sz="2000" i="1">
                            <a:latin typeface="Cambria Math" panose="02040503050406030204" pitchFamily="18" charset="0"/>
                          </a:rPr>
                        </m:ctrlPr>
                      </m:sSubPr>
                      <m:e>
                        <m:r>
                          <a:rPr lang="en-GB" altLang="en-US" sz="2000">
                            <a:latin typeface="Cambria Math" panose="02040503050406030204" pitchFamily="18" charset="0"/>
                          </a:rPr>
                          <m:t>𝑀</m:t>
                        </m:r>
                      </m:e>
                      <m:sub>
                        <m:r>
                          <a:rPr lang="en-GB" altLang="en-US" sz="2000">
                            <a:latin typeface="Cambria Math" panose="02040503050406030204" pitchFamily="18" charset="0"/>
                          </a:rPr>
                          <m:t>h𝑒𝑎𝑡</m:t>
                        </m:r>
                        <m:r>
                          <a:rPr lang="en-GB" altLang="en-US" sz="2000">
                            <a:latin typeface="Cambria Math" panose="02040503050406030204" pitchFamily="18" charset="0"/>
                          </a:rPr>
                          <m:t>,</m:t>
                        </m:r>
                        <m:r>
                          <a:rPr lang="en-GB" altLang="en-US" sz="2000">
                            <a:latin typeface="Cambria Math" panose="02040503050406030204" pitchFamily="18" charset="0"/>
                          </a:rPr>
                          <m:t>h𝑒𝑎𝑡</m:t>
                        </m:r>
                        <m:r>
                          <a:rPr lang="en-GB" altLang="en-US" sz="2000">
                            <a:latin typeface="Cambria Math" panose="02040503050406030204" pitchFamily="18" charset="0"/>
                          </a:rPr>
                          <m:t> </m:t>
                        </m:r>
                        <m:r>
                          <a:rPr lang="en-GB" altLang="en-US" sz="2000">
                            <a:latin typeface="Cambria Math" panose="02040503050406030204" pitchFamily="18" charset="0"/>
                          </a:rPr>
                          <m:t>𝑝𝑢𝑚𝑝</m:t>
                        </m:r>
                      </m:sub>
                    </m:sSub>
                    <m:r>
                      <a:rPr lang="en-GB" altLang="en-US" sz="2000" smtClean="0">
                        <a:latin typeface="Cambria Math" panose="02040503050406030204" pitchFamily="18" charset="0"/>
                      </a:rPr>
                      <m:t>=0.25,</m:t>
                    </m:r>
                    <m:r>
                      <a:rPr lang="en-GB" altLang="en-US" sz="2000" smtClean="0">
                        <a:latin typeface="Cambria Math" panose="02040503050406030204" pitchFamily="18" charset="0"/>
                      </a:rPr>
                      <m:t>𝐶𝑂𝑃</m:t>
                    </m:r>
                    <m:r>
                      <a:rPr lang="en-GB" altLang="en-US" sz="2000" smtClean="0">
                        <a:latin typeface="Cambria Math" panose="02040503050406030204" pitchFamily="18" charset="0"/>
                      </a:rPr>
                      <m:t>=4</m:t>
                    </m:r>
                  </m:oMath>
                </a14:m>
                <a:endParaRPr lang="en-GB" altLang="en-US" sz="2000">
                  <a:latin typeface="Open Sans" panose="020B0606030504020204" pitchFamily="34" charset="0"/>
                  <a:ea typeface="Open Sans" panose="020B0606030504020204" pitchFamily="34" charset="0"/>
                  <a:cs typeface="Open Sans" panose="020B0606030504020204" pitchFamily="34" charset="0"/>
                </a:endParaRPr>
              </a:p>
              <a:p>
                <a:pPr marL="342900" indent="-342900" eaLnBrk="1" hangingPunct="1">
                  <a:lnSpc>
                    <a:spcPct val="100000"/>
                  </a:lnSpc>
                  <a:spcBef>
                    <a:spcPts val="0"/>
                  </a:spcBef>
                  <a:spcAft>
                    <a:spcPts val="0"/>
                  </a:spcAft>
                </a:pPr>
                <a:r>
                  <a:rPr lang="en-GB" sz="2000">
                    <a:latin typeface="Open Sans" panose="020B0606030504020204" pitchFamily="34" charset="0"/>
                    <a:ea typeface="Open Sans" panose="020B0606030504020204" pitchFamily="34" charset="0"/>
                    <a:cs typeface="Open Sans" panose="020B0606030504020204" pitchFamily="34" charset="0"/>
                  </a:rPr>
                  <a:t>25% of space heating with electricity is provided by heat pumps with COP = 4: one unit of electricity energy input gives 4 units of heat energy</a:t>
                </a:r>
              </a:p>
              <a:p>
                <a:pPr marL="342900" indent="-342900" eaLnBrk="1" hangingPunct="1">
                  <a:lnSpc>
                    <a:spcPct val="100000"/>
                  </a:lnSpc>
                  <a:spcBef>
                    <a:spcPts val="0"/>
                  </a:spcBef>
                  <a:spcAft>
                    <a:spcPts val="0"/>
                  </a:spcAft>
                </a:pPr>
                <a:r>
                  <a:rPr lang="en-GB" sz="2000">
                    <a:latin typeface="Open Sans" panose="020B0606030504020204" pitchFamily="34" charset="0"/>
                    <a:ea typeface="Open Sans" panose="020B0606030504020204" pitchFamily="34" charset="0"/>
                    <a:cs typeface="Open Sans" panose="020B0606030504020204" pitchFamily="34" charset="0"/>
                  </a:rPr>
                  <a:t>So for 25% of the required useful energy demand (heat), 75% less final energy is required relative to an efficiency 1 with electricity</a:t>
                </a:r>
              </a:p>
              <a:p>
                <a:pPr marL="342900" indent="-342900" eaLnBrk="1" hangingPunct="1">
                  <a:lnSpc>
                    <a:spcPct val="100000"/>
                  </a:lnSpc>
                  <a:spcBef>
                    <a:spcPts val="0"/>
                  </a:spcBef>
                  <a:spcAft>
                    <a:spcPts val="0"/>
                  </a:spcAft>
                </a:pPr>
                <a:r>
                  <a:rPr lang="en-GB" sz="2000">
                    <a:latin typeface="Open Sans" panose="020B0606030504020204" pitchFamily="34" charset="0"/>
                    <a:ea typeface="Open Sans" panose="020B0606030504020204" pitchFamily="34" charset="0"/>
                    <a:cs typeface="Open Sans" panose="020B0606030504020204" pitchFamily="34" charset="0"/>
                  </a:rPr>
                  <a:t>The final energy demand is reduced by a fraction </a:t>
                </a:r>
                <a14:m>
                  <m:oMath xmlns:m="http://schemas.openxmlformats.org/officeDocument/2006/math">
                    <m:sSub>
                      <m:sSubPr>
                        <m:ctrlPr>
                          <a:rPr lang="en-GB" altLang="en-US" sz="2000" i="1">
                            <a:latin typeface="Cambria Math" panose="02040503050406030204" pitchFamily="18" charset="0"/>
                          </a:rPr>
                        </m:ctrlPr>
                      </m:sSubPr>
                      <m:e>
                        <m:r>
                          <a:rPr lang="en-GB" altLang="en-US" sz="2000">
                            <a:latin typeface="Cambria Math" panose="02040503050406030204" pitchFamily="18" charset="0"/>
                          </a:rPr>
                          <m:t>𝑀</m:t>
                        </m:r>
                      </m:e>
                      <m:sub>
                        <m:r>
                          <a:rPr lang="en-GB" altLang="en-US" sz="2000">
                            <a:latin typeface="Cambria Math" panose="02040503050406030204" pitchFamily="18" charset="0"/>
                          </a:rPr>
                          <m:t>h𝑒𝑎𝑡</m:t>
                        </m:r>
                        <m:r>
                          <a:rPr lang="en-GB" altLang="en-US" sz="2000">
                            <a:latin typeface="Cambria Math" panose="02040503050406030204" pitchFamily="18" charset="0"/>
                          </a:rPr>
                          <m:t>,</m:t>
                        </m:r>
                        <m:r>
                          <a:rPr lang="en-GB" altLang="en-US" sz="2000">
                            <a:latin typeface="Cambria Math" panose="02040503050406030204" pitchFamily="18" charset="0"/>
                          </a:rPr>
                          <m:t>h𝑒𝑎𝑡</m:t>
                        </m:r>
                        <m:r>
                          <a:rPr lang="en-GB" altLang="en-US" sz="2000">
                            <a:latin typeface="Cambria Math" panose="02040503050406030204" pitchFamily="18" charset="0"/>
                          </a:rPr>
                          <m:t> </m:t>
                        </m:r>
                        <m:r>
                          <a:rPr lang="en-GB" altLang="en-US" sz="2000">
                            <a:latin typeface="Cambria Math" panose="02040503050406030204" pitchFamily="18" charset="0"/>
                          </a:rPr>
                          <m:t>𝑝𝑢𝑚𝑝</m:t>
                        </m:r>
                      </m:sub>
                    </m:sSub>
                    <m:r>
                      <a:rPr lang="en-GB" altLang="en-US" sz="2000">
                        <a:latin typeface="Cambria Math" panose="02040503050406030204" pitchFamily="18" charset="0"/>
                      </a:rPr>
                      <m:t> </m:t>
                    </m:r>
                    <m:f>
                      <m:fPr>
                        <m:ctrlPr>
                          <a:rPr lang="en-GB" altLang="en-US" sz="2000" i="1">
                            <a:latin typeface="Cambria Math" panose="02040503050406030204" pitchFamily="18" charset="0"/>
                          </a:rPr>
                        </m:ctrlPr>
                      </m:fPr>
                      <m:num>
                        <m:r>
                          <a:rPr lang="en-GB" altLang="en-US" sz="2000">
                            <a:latin typeface="Cambria Math" panose="02040503050406030204" pitchFamily="18" charset="0"/>
                          </a:rPr>
                          <m:t>𝐶𝑂𝑃</m:t>
                        </m:r>
                        <m:r>
                          <a:rPr lang="en-GB" altLang="en-US" sz="2000">
                            <a:latin typeface="Cambria Math" panose="02040503050406030204" pitchFamily="18" charset="0"/>
                          </a:rPr>
                          <m:t>−1</m:t>
                        </m:r>
                      </m:num>
                      <m:den>
                        <m:r>
                          <a:rPr lang="en-GB" altLang="en-US" sz="2000">
                            <a:latin typeface="Cambria Math" panose="02040503050406030204" pitchFamily="18" charset="0"/>
                          </a:rPr>
                          <m:t>𝐶𝑂𝑃</m:t>
                        </m:r>
                      </m:den>
                    </m:f>
                    <m:r>
                      <a:rPr lang="en-GB" altLang="en-US" sz="2000" smtClean="0">
                        <a:latin typeface="Cambria Math" panose="02040503050406030204" pitchFamily="18" charset="0"/>
                      </a:rPr>
                      <m:t>=</m:t>
                    </m:r>
                    <m:f>
                      <m:fPr>
                        <m:ctrlPr>
                          <a:rPr lang="en-GB" sz="2000" i="1" dirty="0" smtClean="0">
                            <a:latin typeface="Cambria Math" panose="02040503050406030204" pitchFamily="18" charset="0"/>
                          </a:rPr>
                        </m:ctrlPr>
                      </m:fPr>
                      <m:num>
                        <m:r>
                          <a:rPr lang="en-GB" sz="2000" dirty="0" smtClean="0">
                            <a:latin typeface="Cambria Math" panose="02040503050406030204" pitchFamily="18" charset="0"/>
                          </a:rPr>
                          <m:t>1</m:t>
                        </m:r>
                      </m:num>
                      <m:den>
                        <m:r>
                          <a:rPr lang="en-GB" sz="2000" dirty="0" smtClean="0">
                            <a:latin typeface="Cambria Math" panose="02040503050406030204" pitchFamily="18" charset="0"/>
                          </a:rPr>
                          <m:t>4</m:t>
                        </m:r>
                      </m:den>
                    </m:f>
                    <m:r>
                      <a:rPr lang="en-GB" sz="2000" dirty="0" smtClean="0">
                        <a:latin typeface="Cambria Math" panose="02040503050406030204" pitchFamily="18" charset="0"/>
                      </a:rPr>
                      <m:t>×</m:t>
                    </m:r>
                    <m:f>
                      <m:fPr>
                        <m:ctrlPr>
                          <a:rPr lang="en-GB" sz="2000" i="1" dirty="0" smtClean="0">
                            <a:latin typeface="Cambria Math" panose="02040503050406030204" pitchFamily="18" charset="0"/>
                          </a:rPr>
                        </m:ctrlPr>
                      </m:fPr>
                      <m:num>
                        <m:r>
                          <a:rPr lang="en-GB" sz="2000" dirty="0" smtClean="0">
                            <a:latin typeface="Cambria Math" panose="02040503050406030204" pitchFamily="18" charset="0"/>
                          </a:rPr>
                          <m:t>3</m:t>
                        </m:r>
                      </m:num>
                      <m:den>
                        <m:r>
                          <a:rPr lang="en-GB" sz="2000" dirty="0" smtClean="0">
                            <a:latin typeface="Cambria Math" panose="02040503050406030204" pitchFamily="18" charset="0"/>
                          </a:rPr>
                          <m:t>4</m:t>
                        </m:r>
                      </m:den>
                    </m:f>
                    <m:r>
                      <a:rPr lang="en-GB" sz="2000" dirty="0" smtClean="0">
                        <a:latin typeface="Cambria Math" panose="02040503050406030204" pitchFamily="18" charset="0"/>
                      </a:rPr>
                      <m:t>=</m:t>
                    </m:r>
                    <m:f>
                      <m:fPr>
                        <m:ctrlPr>
                          <a:rPr lang="en-GB" sz="2000" i="1" dirty="0" smtClean="0">
                            <a:latin typeface="Cambria Math" panose="02040503050406030204" pitchFamily="18" charset="0"/>
                          </a:rPr>
                        </m:ctrlPr>
                      </m:fPr>
                      <m:num>
                        <m:r>
                          <a:rPr lang="en-GB" sz="2000" dirty="0" smtClean="0">
                            <a:latin typeface="Cambria Math" panose="02040503050406030204" pitchFamily="18" charset="0"/>
                          </a:rPr>
                          <m:t>3</m:t>
                        </m:r>
                      </m:num>
                      <m:den>
                        <m:r>
                          <a:rPr lang="en-GB" sz="2000" dirty="0" smtClean="0">
                            <a:latin typeface="Cambria Math" panose="02040503050406030204" pitchFamily="18" charset="0"/>
                          </a:rPr>
                          <m:t>16</m:t>
                        </m:r>
                      </m:den>
                    </m:f>
                  </m:oMath>
                </a14:m>
                <a:endParaRPr lang="en-GB" altLang="en-US" sz="2000">
                  <a:latin typeface="Open Sans" panose="020B0606030504020204" pitchFamily="34" charset="0"/>
                  <a:ea typeface="Open Sans" panose="020B0606030504020204" pitchFamily="34" charset="0"/>
                  <a:cs typeface="Open Sans" panose="020B0606030504020204" pitchFamily="34" charset="0"/>
                </a:endParaRPr>
              </a:p>
              <a:p>
                <a:pPr eaLnBrk="1" hangingPunct="1">
                  <a:lnSpc>
                    <a:spcPct val="100000"/>
                  </a:lnSpc>
                  <a:spcBef>
                    <a:spcPts val="0"/>
                  </a:spcBef>
                  <a:spcAft>
                    <a:spcPts val="0"/>
                  </a:spcAft>
                  <a:buNone/>
                </a:pPr>
                <a:endParaRPr lang="en-GB" altLang="en-US" sz="2000">
                  <a:latin typeface="Open Sans" panose="020B0606030504020204" pitchFamily="34" charset="0"/>
                  <a:ea typeface="Open Sans" panose="020B0606030504020204" pitchFamily="34" charset="0"/>
                  <a:cs typeface="Open Sans" panose="020B0606030504020204" pitchFamily="34" charset="0"/>
                </a:endParaRPr>
              </a:p>
              <a:p>
                <a:pPr eaLnBrk="1" hangingPunct="1">
                  <a:lnSpc>
                    <a:spcPct val="100000"/>
                  </a:lnSpc>
                  <a:spcBef>
                    <a:spcPts val="0"/>
                  </a:spcBef>
                  <a:spcAft>
                    <a:spcPts val="0"/>
                  </a:spcAft>
                  <a:buNone/>
                </a:pPr>
                <a:endParaRPr lang="en-GB" altLang="en-US" sz="2000">
                  <a:latin typeface="Open Sans" panose="020B0606030504020204" pitchFamily="34" charset="0"/>
                  <a:ea typeface="Open Sans" panose="020B0606030504020204" pitchFamily="34" charset="0"/>
                  <a:cs typeface="Open Sans" panose="020B0606030504020204" pitchFamily="34" charset="0"/>
                </a:endParaRPr>
              </a:p>
              <a:p>
                <a:pPr eaLnBrk="1" hangingPunct="1">
                  <a:lnSpc>
                    <a:spcPct val="100000"/>
                  </a:lnSpc>
                  <a:spcAft>
                    <a:spcPts val="1200"/>
                  </a:spcAft>
                  <a:buNone/>
                </a:pPr>
                <a:endParaRPr lang="en-GB" altLang="en-US" sz="2000">
                  <a:latin typeface="Open Sans" panose="020B0606030504020204" pitchFamily="34" charset="0"/>
                  <a:ea typeface="Open Sans" panose="020B0606030504020204" pitchFamily="34" charset="0"/>
                  <a:cs typeface="Open Sans" panose="020B0606030504020204" pitchFamily="34" charset="0"/>
                </a:endParaRPr>
              </a:p>
              <a:p>
                <a:pPr marL="342900" lvl="1" indent="-342900"/>
                <a:endParaRPr lang="en-GB" sz="2000">
                  <a:latin typeface="Open Sans" panose="020B0606030504020204" pitchFamily="34" charset="0"/>
                  <a:ea typeface="Open Sans" panose="020B0606030504020204" pitchFamily="34" charset="0"/>
                  <a:cs typeface="Open Sans" panose="020B0606030504020204" pitchFamily="34" charset="0"/>
                </a:endParaRPr>
              </a:p>
            </p:txBody>
          </p:sp>
        </mc:Choice>
        <mc:Fallback xmlns="">
          <p:sp>
            <p:nvSpPr>
              <p:cNvPr id="48" name="Google Shape;115;p16">
                <a:extLst>
                  <a:ext uri="{FF2B5EF4-FFF2-40B4-BE49-F238E27FC236}">
                    <a16:creationId xmlns:a16="http://schemas.microsoft.com/office/drawing/2014/main" id="{1C0EB07B-EF55-8A4A-A559-3218267C9FE8}"/>
                  </a:ext>
                </a:extLst>
              </p:cNvPr>
              <p:cNvSpPr txBox="1">
                <a:spLocks noRot="1" noChangeAspect="1" noMove="1" noResize="1" noEditPoints="1" noAdjustHandles="1" noChangeArrowheads="1" noChangeShapeType="1" noTextEdit="1"/>
              </p:cNvSpPr>
              <p:nvPr/>
            </p:nvSpPr>
            <p:spPr>
              <a:xfrm>
                <a:off x="904037" y="1339712"/>
                <a:ext cx="10439494" cy="4427538"/>
              </a:xfrm>
              <a:prstGeom prst="rect">
                <a:avLst/>
              </a:prstGeom>
              <a:blipFill>
                <a:blip r:embed="rId5"/>
                <a:stretch>
                  <a:fillRect l="-292" t="-275" b="-4408"/>
                </a:stretch>
              </a:blipFill>
              <a:ln>
                <a:noFill/>
              </a:ln>
            </p:spPr>
            <p:txBody>
              <a:bodyPr/>
              <a:lstStyle/>
              <a:p>
                <a:r>
                  <a:rPr lang="en-US">
                    <a:noFill/>
                  </a:rPr>
                  <a:t> </a:t>
                </a:r>
              </a:p>
            </p:txBody>
          </p:sp>
        </mc:Fallback>
      </mc:AlternateContent>
      <p:sp>
        <p:nvSpPr>
          <p:cNvPr id="24" name="Slide Number Placeholder 5">
            <a:extLst>
              <a:ext uri="{FF2B5EF4-FFF2-40B4-BE49-F238E27FC236}">
                <a16:creationId xmlns:a16="http://schemas.microsoft.com/office/drawing/2014/main" id="{1991717D-9290-2F48-8887-B08C19591758}"/>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72104533-DE24-4CFF-B870-25379AFBB450}"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22</a:t>
            </a:fld>
            <a:endParaRPr lang="en-US" altLang="en-US" sz="1400" b="1">
              <a:solidFill>
                <a:schemeClr val="bg1"/>
              </a:solidFill>
              <a:latin typeface="Open Sans ExtraBold"/>
              <a:ea typeface="Open Sans ExtraBold"/>
              <a:cs typeface="Open Sans ExtraBold"/>
            </a:endParaRPr>
          </a:p>
        </p:txBody>
      </p:sp>
      <p:sp>
        <p:nvSpPr>
          <p:cNvPr id="16" name="Google Shape;113;p16">
            <a:extLst>
              <a:ext uri="{FF2B5EF4-FFF2-40B4-BE49-F238E27FC236}">
                <a16:creationId xmlns:a16="http://schemas.microsoft.com/office/drawing/2014/main" id="{E4F177E8-304A-A340-B388-1E536C1795B6}"/>
              </a:ext>
            </a:extLst>
          </p:cNvPr>
          <p:cNvSpPr>
            <a:spLocks noGrp="1" noChangeArrowheads="1"/>
          </p:cNvSpPr>
          <p:nvPr>
            <p:ph type="title"/>
          </p:nvPr>
        </p:nvSpPr>
        <p:spPr>
          <a:xfrm>
            <a:off x="856129" y="5187"/>
            <a:ext cx="9313783" cy="1343491"/>
          </a:xfrm>
        </p:spPr>
        <p:txBody>
          <a:bodyPr lIns="121900" tIns="121900" rIns="121900" bIns="121900"/>
          <a:lstStyle/>
          <a:p>
            <a:pPr eaLnBrk="1" hangingPunct="1"/>
            <a:r>
              <a:rPr lang="en-GB" altLang="en-US">
                <a:latin typeface="Open Sans"/>
              </a:rPr>
              <a:t>Lecture 7.4 Service sector</a:t>
            </a:r>
          </a:p>
        </p:txBody>
      </p:sp>
      <p:sp>
        <p:nvSpPr>
          <p:cNvPr id="2" name="Rounded Rectangle 1">
            <a:extLst>
              <a:ext uri="{FF2B5EF4-FFF2-40B4-BE49-F238E27FC236}">
                <a16:creationId xmlns:a16="http://schemas.microsoft.com/office/drawing/2014/main" id="{B037A54F-6B04-6444-B11D-19A322BFABE0}"/>
              </a:ext>
            </a:extLst>
          </p:cNvPr>
          <p:cNvSpPr/>
          <p:nvPr/>
        </p:nvSpPr>
        <p:spPr>
          <a:xfrm>
            <a:off x="5270268" y="1697414"/>
            <a:ext cx="2676698" cy="482139"/>
          </a:xfrm>
          <a:prstGeom prst="roundRect">
            <a:avLst/>
          </a:prstGeom>
          <a:solidFill>
            <a:srgbClr val="B53541">
              <a:alpha val="4941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Open Sans" panose="020B0606030504020204" pitchFamily="34" charset="0"/>
            </a:endParaRPr>
          </a:p>
        </p:txBody>
      </p:sp>
      <p:sp>
        <p:nvSpPr>
          <p:cNvPr id="6" name="Oval 5">
            <a:extLst>
              <a:ext uri="{FF2B5EF4-FFF2-40B4-BE49-F238E27FC236}">
                <a16:creationId xmlns:a16="http://schemas.microsoft.com/office/drawing/2014/main" id="{F4C7CCAB-2592-FC4A-9B5E-B801F375A800}"/>
              </a:ext>
            </a:extLst>
          </p:cNvPr>
          <p:cNvSpPr/>
          <p:nvPr/>
        </p:nvSpPr>
        <p:spPr>
          <a:xfrm>
            <a:off x="7812157" y="43554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7_Slide22.mp3" descr="Track7_Lecture7_Slide22.mp3">
            <a:hlinkClick r:id="" action="ppaction://media"/>
            <a:extLst>
              <a:ext uri="{FF2B5EF4-FFF2-40B4-BE49-F238E27FC236}">
                <a16:creationId xmlns:a16="http://schemas.microsoft.com/office/drawing/2014/main" id="{3985DE1F-79AC-9748-B60C-3AA1C540EAC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79233" y="511747"/>
            <a:ext cx="812800" cy="812800"/>
          </a:xfrm>
          <a:prstGeom prst="rect">
            <a:avLst/>
          </a:prstGeom>
        </p:spPr>
      </p:pic>
    </p:spTree>
    <p:extLst>
      <p:ext uri="{BB962C8B-B14F-4D97-AF65-F5344CB8AC3E}">
        <p14:creationId xmlns:p14="http://schemas.microsoft.com/office/powerpoint/2010/main" val="54401688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32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raphical user interface, website&#10;&#10;Description automatically generated">
            <a:extLst>
              <a:ext uri="{FF2B5EF4-FFF2-40B4-BE49-F238E27FC236}">
                <a16:creationId xmlns:a16="http://schemas.microsoft.com/office/drawing/2014/main" id="{D2ACF271-E977-AC4A-9F73-A8CA11616829}"/>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2">
            <a:extLst>
              <a:ext uri="{FF2B5EF4-FFF2-40B4-BE49-F238E27FC236}">
                <a16:creationId xmlns:a16="http://schemas.microsoft.com/office/drawing/2014/main" id="{0F14E640-AA81-4C1E-828E-96338546CB07}"/>
              </a:ext>
            </a:extLst>
          </p:cNvPr>
          <p:cNvSpPr txBox="1"/>
          <p:nvPr/>
        </p:nvSpPr>
        <p:spPr>
          <a:xfrm>
            <a:off x="8834546" y="4692435"/>
            <a:ext cx="2992083" cy="95410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a:r>
              <a:rPr lang="en-US" sz="800" dirty="0">
                <a:solidFill>
                  <a:schemeClr val="bg1"/>
                </a:solidFill>
                <a:latin typeface="Open Sans"/>
                <a:ea typeface="+mn-lt"/>
                <a:cs typeface="+mn-lt"/>
              </a:rPr>
              <a:t>Collett, K.A., </a:t>
            </a:r>
            <a:r>
              <a:rPr lang="en-US" sz="800" dirty="0" err="1">
                <a:solidFill>
                  <a:schemeClr val="bg1"/>
                </a:solidFill>
                <a:latin typeface="Open Sans"/>
                <a:ea typeface="+mn-lt"/>
                <a:cs typeface="+mn-lt"/>
              </a:rPr>
              <a:t>Charbonnier</a:t>
            </a:r>
            <a:r>
              <a:rPr lang="en-US" sz="800" dirty="0">
                <a:solidFill>
                  <a:schemeClr val="bg1"/>
                </a:solidFill>
                <a:latin typeface="Open Sans"/>
                <a:ea typeface="+mn-lt"/>
                <a:cs typeface="+mn-lt"/>
              </a:rPr>
              <a:t> F., Ahsan A., Halloran C., Vijay, A., </a:t>
            </a:r>
            <a:r>
              <a:rPr lang="en-US" sz="800" dirty="0" err="1">
                <a:solidFill>
                  <a:schemeClr val="bg1"/>
                </a:solidFill>
                <a:latin typeface="Open Sans"/>
                <a:ea typeface="+mn-lt"/>
                <a:cs typeface="+mn-lt"/>
              </a:rPr>
              <a:t>Berdellans</a:t>
            </a:r>
            <a:r>
              <a:rPr lang="en-US" sz="800" dirty="0">
                <a:solidFill>
                  <a:schemeClr val="bg1"/>
                </a:solidFill>
                <a:latin typeface="Open Sans"/>
                <a:ea typeface="+mn-lt"/>
                <a:cs typeface="+mn-lt"/>
              </a:rPr>
              <a:t> I., </a:t>
            </a:r>
            <a:r>
              <a:rPr lang="en-US" sz="800" dirty="0" err="1">
                <a:solidFill>
                  <a:schemeClr val="bg1"/>
                </a:solidFill>
                <a:latin typeface="Open Sans"/>
                <a:ea typeface="+mn-lt"/>
                <a:cs typeface="+mn-lt"/>
              </a:rPr>
              <a:t>Hasanovic</a:t>
            </a:r>
            <a:r>
              <a:rPr lang="en-US" sz="800" dirty="0">
                <a:solidFill>
                  <a:schemeClr val="bg1"/>
                </a:solidFill>
                <a:latin typeface="Open Sans"/>
                <a:ea typeface="+mn-lt"/>
                <a:cs typeface="+mn-lt"/>
              </a:rPr>
              <a:t> S., </a:t>
            </a:r>
            <a:r>
              <a:rPr lang="en-US" sz="800" dirty="0" err="1">
                <a:solidFill>
                  <a:schemeClr val="bg1"/>
                </a:solidFill>
                <a:latin typeface="Open Sans"/>
                <a:ea typeface="+mn-lt"/>
                <a:cs typeface="+mn-lt"/>
              </a:rPr>
              <a:t>Gritsevskyi</a:t>
            </a:r>
            <a:r>
              <a:rPr lang="en-US" sz="800" dirty="0">
                <a:solidFill>
                  <a:schemeClr val="bg1"/>
                </a:solidFill>
                <a:latin typeface="Open Sans"/>
                <a:ea typeface="+mn-lt"/>
                <a:cs typeface="+mn-lt"/>
              </a:rPr>
              <a:t> A, </a:t>
            </a:r>
            <a:r>
              <a:rPr lang="en-US" sz="800" dirty="0" err="1">
                <a:solidFill>
                  <a:schemeClr val="bg1"/>
                </a:solidFill>
                <a:latin typeface="Open Sans"/>
                <a:ea typeface="+mn-lt"/>
                <a:cs typeface="+mn-lt"/>
              </a:rPr>
              <a:t>Stankeviciute</a:t>
            </a:r>
            <a:r>
              <a:rPr lang="en-US" sz="800" dirty="0">
                <a:solidFill>
                  <a:schemeClr val="bg1"/>
                </a:solidFill>
                <a:latin typeface="Open Sans"/>
                <a:ea typeface="+mn-lt"/>
                <a:cs typeface="+mn-lt"/>
              </a:rPr>
              <a:t> L.,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Tot M.; </a:t>
            </a:r>
            <a:r>
              <a:rPr lang="en-US" sz="800" dirty="0" err="1">
                <a:solidFill>
                  <a:schemeClr val="bg1"/>
                </a:solidFill>
                <a:latin typeface="Open Sans"/>
                <a:ea typeface="+mn-lt"/>
                <a:cs typeface="+mn-lt"/>
              </a:rPr>
              <a:t>Welsch</a:t>
            </a:r>
            <a:r>
              <a:rPr lang="en-US" sz="800" dirty="0">
                <a:solidFill>
                  <a:schemeClr val="bg1"/>
                </a:solidFill>
                <a:latin typeface="Open Sans"/>
                <a:ea typeface="+mn-lt"/>
                <a:cs typeface="+mn-lt"/>
              </a:rPr>
              <a:t> M., </a:t>
            </a:r>
            <a:r>
              <a:rPr lang="en-US" sz="800" dirty="0" err="1">
                <a:solidFill>
                  <a:schemeClr val="bg1"/>
                </a:solidFill>
                <a:latin typeface="Open Sans"/>
                <a:ea typeface="+mn-lt"/>
                <a:cs typeface="+mn-lt"/>
              </a:rPr>
              <a:t>Hirmer</a:t>
            </a:r>
            <a:r>
              <a:rPr lang="en-US" sz="800" dirty="0">
                <a:solidFill>
                  <a:schemeClr val="bg1"/>
                </a:solidFill>
                <a:latin typeface="Open Sans"/>
                <a:ea typeface="+mn-lt"/>
                <a:cs typeface="+mn-lt"/>
              </a:rPr>
              <a:t> S., 2021. Lecture 7: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The Sectors, Energy Balance Studio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and MAED (demand projections). Release Version 1.0.  [online presentation]. Climate Compatible Growth </a:t>
            </a:r>
            <a:br>
              <a:rPr lang="en-US" sz="800" dirty="0">
                <a:solidFill>
                  <a:schemeClr val="bg1"/>
                </a:solidFill>
                <a:latin typeface="Open Sans"/>
                <a:ea typeface="+mn-lt"/>
                <a:cs typeface="+mn-lt"/>
              </a:rPr>
            </a:br>
            <a:r>
              <a:rPr lang="en-US" sz="800" dirty="0" err="1">
                <a:solidFill>
                  <a:schemeClr val="bg1"/>
                </a:solidFill>
                <a:latin typeface="Open Sans"/>
                <a:ea typeface="+mn-lt"/>
                <a:cs typeface="+mn-lt"/>
              </a:rPr>
              <a:t>Programme</a:t>
            </a:r>
            <a:r>
              <a:rPr lang="en-US" sz="800" dirty="0">
                <a:solidFill>
                  <a:schemeClr val="bg1"/>
                </a:solidFill>
                <a:latin typeface="Open Sans"/>
                <a:ea typeface="+mn-lt"/>
                <a:cs typeface="+mn-lt"/>
              </a:rPr>
              <a:t> and International Atomic Energy Agency.</a:t>
            </a:r>
            <a:endParaRPr lang="en-US" sz="800" dirty="0">
              <a:solidFill>
                <a:schemeClr val="bg1"/>
              </a:solidFill>
              <a:cs typeface="Calibri"/>
            </a:endParaRPr>
          </a:p>
        </p:txBody>
      </p:sp>
      <p:sp>
        <p:nvSpPr>
          <p:cNvPr id="6" name="TextBox 3">
            <a:extLst>
              <a:ext uri="{FF2B5EF4-FFF2-40B4-BE49-F238E27FC236}">
                <a16:creationId xmlns:a16="http://schemas.microsoft.com/office/drawing/2014/main" id="{B55537A8-5987-48F2-9EB4-FAE3EA33E0E6}"/>
              </a:ext>
            </a:extLst>
          </p:cNvPr>
          <p:cNvSpPr txBox="1"/>
          <p:nvPr/>
        </p:nvSpPr>
        <p:spPr>
          <a:xfrm>
            <a:off x="9899301" y="5905083"/>
            <a:ext cx="2038699"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r>
              <a:rPr lang="en-US" sz="800" dirty="0">
                <a:solidFill>
                  <a:schemeClr val="bg1"/>
                </a:solidFill>
                <a:latin typeface="Open Sans"/>
                <a:ea typeface="+mn-lt"/>
                <a:cs typeface="+mn-lt"/>
              </a:rPr>
              <a:t>CCG courses (this will take </a:t>
            </a:r>
            <a:br>
              <a:rPr lang="en-US" sz="800" dirty="0">
                <a:latin typeface="Open Sans"/>
                <a:ea typeface="+mn-lt"/>
                <a:cs typeface="+mn-lt"/>
              </a:rPr>
            </a:br>
            <a:r>
              <a:rPr lang="en-US" sz="800" dirty="0">
                <a:solidFill>
                  <a:schemeClr val="bg1"/>
                </a:solidFill>
                <a:latin typeface="Open Sans"/>
                <a:ea typeface="+mn-lt"/>
                <a:cs typeface="+mn-lt"/>
              </a:rPr>
              <a:t>you to the website link http://</a:t>
            </a:r>
            <a:r>
              <a:rPr lang="en-US" sz="800" dirty="0" err="1">
                <a:solidFill>
                  <a:schemeClr val="bg1"/>
                </a:solidFill>
                <a:latin typeface="Open Sans"/>
                <a:ea typeface="+mn-lt"/>
                <a:cs typeface="+mn-lt"/>
              </a:rPr>
              <a:t>www.ClimateCompatibleGrowth.com</a:t>
            </a:r>
            <a:r>
              <a:rPr lang="en-US" sz="800" dirty="0">
                <a:solidFill>
                  <a:schemeClr val="bg1"/>
                </a:solidFill>
                <a:latin typeface="Open Sans"/>
                <a:ea typeface="+mn-lt"/>
                <a:cs typeface="+mn-lt"/>
              </a:rPr>
              <a:t>/</a:t>
            </a:r>
            <a:r>
              <a:rPr lang="en-US" sz="800" dirty="0" err="1">
                <a:solidFill>
                  <a:schemeClr val="bg1"/>
                </a:solidFill>
                <a:latin typeface="Open Sans"/>
                <a:ea typeface="+mn-lt"/>
                <a:cs typeface="+mn-lt"/>
              </a:rPr>
              <a:t>teachingmaterials</a:t>
            </a:r>
            <a:r>
              <a:rPr lang="en-US" sz="800" dirty="0">
                <a:solidFill>
                  <a:schemeClr val="bg1"/>
                </a:solidFill>
                <a:latin typeface="Open Sans"/>
                <a:ea typeface="+mn-lt"/>
                <a:cs typeface="+mn-lt"/>
              </a:rPr>
              <a:t>)</a:t>
            </a:r>
          </a:p>
        </p:txBody>
      </p:sp>
      <p:grpSp>
        <p:nvGrpSpPr>
          <p:cNvPr id="7" name="Group 6">
            <a:extLst>
              <a:ext uri="{FF2B5EF4-FFF2-40B4-BE49-F238E27FC236}">
                <a16:creationId xmlns:a16="http://schemas.microsoft.com/office/drawing/2014/main" id="{0F4C6A90-A0AF-FC40-A860-4C1322FD0629}"/>
              </a:ext>
            </a:extLst>
          </p:cNvPr>
          <p:cNvGrpSpPr/>
          <p:nvPr/>
        </p:nvGrpSpPr>
        <p:grpSpPr>
          <a:xfrm>
            <a:off x="3339465" y="4106175"/>
            <a:ext cx="1877504" cy="558800"/>
            <a:chOff x="929196" y="5461000"/>
            <a:chExt cx="1877504" cy="558800"/>
          </a:xfrm>
        </p:grpSpPr>
        <p:sp>
          <p:nvSpPr>
            <p:cNvPr id="8" name="Rounded Rectangle 7">
              <a:hlinkClick r:id="rId3"/>
              <a:extLst>
                <a:ext uri="{FF2B5EF4-FFF2-40B4-BE49-F238E27FC236}">
                  <a16:creationId xmlns:a16="http://schemas.microsoft.com/office/drawing/2014/main" id="{16A5A945-ADD8-4045-AB8A-E88F8151BC1D}"/>
                </a:ext>
              </a:extLst>
            </p:cNvPr>
            <p:cNvSpPr/>
            <p:nvPr/>
          </p:nvSpPr>
          <p:spPr>
            <a:xfrm>
              <a:off x="929196" y="5461000"/>
              <a:ext cx="1877504" cy="55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56F516B-EEA0-034F-810D-076F9B4E52CA}"/>
                </a:ext>
              </a:extLst>
            </p:cNvPr>
            <p:cNvSpPr txBox="1"/>
            <p:nvPr/>
          </p:nvSpPr>
          <p:spPr>
            <a:xfrm>
              <a:off x="951053" y="5551169"/>
              <a:ext cx="1792147" cy="369332"/>
            </a:xfrm>
            <a:prstGeom prst="rect">
              <a:avLst/>
            </a:prstGeom>
            <a:noFill/>
          </p:spPr>
          <p:txBody>
            <a:bodyPr wrap="square" rtlCol="0">
              <a:spAutoFit/>
            </a:bodyPr>
            <a:lstStyle/>
            <a:p>
              <a:pPr algn="ctr"/>
              <a:r>
                <a:rPr lang="en-US" dirty="0">
                  <a:solidFill>
                    <a:schemeClr val="bg1"/>
                  </a:solidFill>
                </a:rPr>
                <a:t>Take Quiz</a:t>
              </a:r>
            </a:p>
          </p:txBody>
        </p:sp>
        <p:sp>
          <p:nvSpPr>
            <p:cNvPr id="10" name="Rounded Rectangle 9">
              <a:hlinkClick r:id="rId4"/>
              <a:extLst>
                <a:ext uri="{FF2B5EF4-FFF2-40B4-BE49-F238E27FC236}">
                  <a16:creationId xmlns:a16="http://schemas.microsoft.com/office/drawing/2014/main" id="{20A1740B-6B8F-3F4F-BC28-2E8204D2E6CF}"/>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44697344"/>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Google Shape;113;p16">
            <a:extLst>
              <a:ext uri="{FF2B5EF4-FFF2-40B4-BE49-F238E27FC236}">
                <a16:creationId xmlns:a16="http://schemas.microsoft.com/office/drawing/2014/main" id="{33897C99-2967-44F2-BD1A-E23B842E01A4}"/>
              </a:ext>
            </a:extLst>
          </p:cNvPr>
          <p:cNvSpPr>
            <a:spLocks noGrp="1" noChangeArrowheads="1"/>
          </p:cNvSpPr>
          <p:nvPr>
            <p:ph type="title"/>
          </p:nvPr>
        </p:nvSpPr>
        <p:spPr>
          <a:xfrm>
            <a:off x="856129" y="-5984"/>
            <a:ext cx="8898059" cy="1343491"/>
          </a:xfrm>
        </p:spPr>
        <p:txBody>
          <a:bodyPr lIns="121900" tIns="121900" rIns="121900" bIns="121900"/>
          <a:lstStyle/>
          <a:p>
            <a:pPr eaLnBrk="1" hangingPunct="1"/>
            <a:r>
              <a:rPr lang="en-GB" altLang="en-US" dirty="0">
                <a:latin typeface="Open Sans"/>
              </a:rPr>
              <a:t>Lecture 7.1 Industry sector</a:t>
            </a:r>
          </a:p>
        </p:txBody>
      </p:sp>
      <p:sp>
        <p:nvSpPr>
          <p:cNvPr id="115" name="Google Shape;115;p16">
            <a:extLst>
              <a:ext uri="{FF2B5EF4-FFF2-40B4-BE49-F238E27FC236}">
                <a16:creationId xmlns:a16="http://schemas.microsoft.com/office/drawing/2014/main" id="{00BCECBB-3355-482D-B837-0284A2B8BD89}"/>
              </a:ext>
            </a:extLst>
          </p:cNvPr>
          <p:cNvSpPr txBox="1"/>
          <p:nvPr/>
        </p:nvSpPr>
        <p:spPr>
          <a:xfrm>
            <a:off x="903468" y="1264892"/>
            <a:ext cx="9891713" cy="533400"/>
          </a:xfrm>
          <a:prstGeom prst="rect">
            <a:avLst/>
          </a:prstGeom>
          <a:noFill/>
          <a:ln>
            <a:noFill/>
          </a:ln>
        </p:spPr>
        <p:txBody>
          <a:bodyPr spcFirstLastPara="1" lIns="121900" tIns="60933" rIns="121900" bIns="60933" anchor="t"/>
          <a:lstStyle/>
          <a:p>
            <a:pPr eaLnBrk="1" fontAlgn="auto" hangingPunct="1">
              <a:spcBef>
                <a:spcPts val="1000"/>
              </a:spcBef>
              <a:spcAft>
                <a:spcPts val="0"/>
              </a:spcAft>
              <a:defRPr/>
            </a:pPr>
            <a:r>
              <a:rPr lang="en-GB" sz="2000" b="1">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Overview</a:t>
            </a:r>
          </a:p>
        </p:txBody>
      </p:sp>
      <p:sp>
        <p:nvSpPr>
          <p:cNvPr id="153" name="Text Box 31">
            <a:extLst>
              <a:ext uri="{FF2B5EF4-FFF2-40B4-BE49-F238E27FC236}">
                <a16:creationId xmlns:a16="http://schemas.microsoft.com/office/drawing/2014/main" id="{07AFA29E-65A4-CE40-B591-19907EBD5287}"/>
              </a:ext>
            </a:extLst>
          </p:cNvPr>
          <p:cNvSpPr txBox="1">
            <a:spLocks noChangeArrowheads="1"/>
          </p:cNvSpPr>
          <p:nvPr/>
        </p:nvSpPr>
        <p:spPr bwMode="auto">
          <a:xfrm>
            <a:off x="777707" y="1932837"/>
            <a:ext cx="1908000" cy="408623"/>
          </a:xfrm>
          <a:prstGeom prst="roundRect">
            <a:avLst/>
          </a:prstGeom>
          <a:noFill/>
          <a:ln w="9525">
            <a:noFill/>
            <a:miter lim="800000"/>
            <a:headEnd/>
            <a:tailEnd/>
          </a:ln>
          <a:effectLst/>
        </p:spPr>
        <p:txBody>
          <a:bodyPr wrap="square" lIns="91440" tIns="45720" rIns="91440" bIns="45720" anchor="t">
            <a:spAutoFit/>
          </a:bodyPr>
          <a:lstStyle/>
          <a:p>
            <a:pPr algn="r">
              <a:spcBef>
                <a:spcPct val="50000"/>
              </a:spcBef>
            </a:pPr>
            <a:r>
              <a:rPr lang="en-US">
                <a:latin typeface="Open Sans Light"/>
                <a:ea typeface="Open Sans Light" panose="020B0306030504020204" pitchFamily="34" charset="0"/>
                <a:cs typeface="Open Sans Light" panose="020B0306030504020204" pitchFamily="34" charset="0"/>
              </a:rPr>
              <a:t>Subsector</a:t>
            </a:r>
            <a:endParaRPr lang="en-US">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55" name="Text Box 31">
            <a:extLst>
              <a:ext uri="{FF2B5EF4-FFF2-40B4-BE49-F238E27FC236}">
                <a16:creationId xmlns:a16="http://schemas.microsoft.com/office/drawing/2014/main" id="{A65C72E6-C98B-CA4C-A879-F1DE62380CB9}"/>
              </a:ext>
            </a:extLst>
          </p:cNvPr>
          <p:cNvSpPr txBox="1">
            <a:spLocks noChangeArrowheads="1"/>
          </p:cNvSpPr>
          <p:nvPr/>
        </p:nvSpPr>
        <p:spPr bwMode="auto">
          <a:xfrm>
            <a:off x="777707" y="3571187"/>
            <a:ext cx="1908000" cy="442674"/>
          </a:xfrm>
          <a:prstGeom prst="roundRect">
            <a:avLst/>
          </a:prstGeom>
          <a:noFill/>
          <a:ln w="9525">
            <a:noFill/>
            <a:miter lim="800000"/>
            <a:headEnd/>
            <a:tailEnd/>
          </a:ln>
          <a:effectLst/>
        </p:spPr>
        <p:txBody>
          <a:bodyPr wrap="square">
            <a:spAutoFit/>
          </a:bodyPr>
          <a:lstStyle/>
          <a:p>
            <a:pPr algn="r">
              <a:spcBef>
                <a:spcPct val="50000"/>
              </a:spcBef>
            </a:pPr>
            <a:r>
              <a:rPr lang="en-US">
                <a:latin typeface="Open Sans Light" panose="020B0306030504020204" pitchFamily="34" charset="0"/>
                <a:ea typeface="Open Sans Light" panose="020B0306030504020204" pitchFamily="34" charset="0"/>
                <a:cs typeface="Open Sans Light" panose="020B0306030504020204" pitchFamily="34" charset="0"/>
              </a:rPr>
              <a:t>End-Use</a:t>
            </a:r>
          </a:p>
        </p:txBody>
      </p:sp>
      <p:sp>
        <p:nvSpPr>
          <p:cNvPr id="21507" name="Slide Number Placeholder 5">
            <a:extLst>
              <a:ext uri="{FF2B5EF4-FFF2-40B4-BE49-F238E27FC236}">
                <a16:creationId xmlns:a16="http://schemas.microsoft.com/office/drawing/2014/main" id="{E30EBFD3-3421-4D06-87F3-FFAF72BF280F}"/>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72104533-DE24-4CFF-B870-25379AFBB450}" type="slidenum">
              <a:rPr lang="en-US" altLang="en-US" sz="1400" b="1" dirty="0">
                <a:solidFill>
                  <a:schemeClr val="bg1"/>
                </a:solidFill>
                <a:latin typeface="Open Sans ExtraBold"/>
                <a:ea typeface="Open Sans ExtraBold"/>
                <a:cs typeface="Open Sans ExtraBold"/>
              </a:rPr>
              <a:pPr algn="ctr" eaLnBrk="1" hangingPunct="1">
                <a:lnSpc>
                  <a:spcPct val="100000"/>
                </a:lnSpc>
                <a:spcBef>
                  <a:spcPct val="0"/>
                </a:spcBef>
                <a:buFontTx/>
                <a:buNone/>
              </a:pPr>
              <a:t>3</a:t>
            </a:fld>
            <a:endParaRPr lang="en-US" altLang="en-US" sz="1400" b="1">
              <a:solidFill>
                <a:schemeClr val="bg1"/>
              </a:solidFill>
              <a:latin typeface="Open Sans ExtraBold"/>
              <a:ea typeface="Open Sans ExtraBold"/>
              <a:cs typeface="Open Sans ExtraBold"/>
            </a:endParaRPr>
          </a:p>
        </p:txBody>
      </p:sp>
      <p:sp>
        <p:nvSpPr>
          <p:cNvPr id="28" name="Rectangle 4">
            <a:extLst>
              <a:ext uri="{FF2B5EF4-FFF2-40B4-BE49-F238E27FC236}">
                <a16:creationId xmlns:a16="http://schemas.microsoft.com/office/drawing/2014/main" id="{ED436443-8BCE-B249-B94D-9E642ABF5D46}"/>
              </a:ext>
            </a:extLst>
          </p:cNvPr>
          <p:cNvSpPr>
            <a:spLocks noChangeArrowheads="1"/>
          </p:cNvSpPr>
          <p:nvPr/>
        </p:nvSpPr>
        <p:spPr bwMode="auto">
          <a:xfrm>
            <a:off x="2744267" y="3542194"/>
            <a:ext cx="2704032" cy="468000"/>
          </a:xfrm>
          <a:prstGeom prst="roundRect">
            <a:avLst/>
          </a:prstGeom>
          <a:solidFill>
            <a:srgbClr val="B53541">
              <a:alpha val="50588"/>
            </a:srgbClr>
          </a:solidFill>
          <a:ln w="9525">
            <a:noFill/>
            <a:miter lim="800000"/>
            <a:headEnd/>
            <a:tailEnd/>
          </a:ln>
          <a:effectLst/>
        </p:spPr>
        <p:txBody>
          <a:bodyPr wrap="none"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Specific Use of Electricity</a:t>
            </a:r>
          </a:p>
        </p:txBody>
      </p:sp>
      <p:sp>
        <p:nvSpPr>
          <p:cNvPr id="9" name="Rectangle 40">
            <a:extLst>
              <a:ext uri="{FF2B5EF4-FFF2-40B4-BE49-F238E27FC236}">
                <a16:creationId xmlns:a16="http://schemas.microsoft.com/office/drawing/2014/main" id="{973CA9F8-6074-AF42-81CA-6F2E8B97DC9F}"/>
              </a:ext>
            </a:extLst>
          </p:cNvPr>
          <p:cNvSpPr>
            <a:spLocks noChangeArrowheads="1"/>
          </p:cNvSpPr>
          <p:nvPr/>
        </p:nvSpPr>
        <p:spPr bwMode="auto">
          <a:xfrm>
            <a:off x="8102605" y="1884790"/>
            <a:ext cx="1651584" cy="468000"/>
          </a:xfrm>
          <a:prstGeom prst="roundRect">
            <a:avLst/>
          </a:prstGeom>
          <a:solidFill>
            <a:srgbClr val="A5A5A5">
              <a:alpha val="50196"/>
            </a:srgbClr>
          </a:solidFill>
          <a:ln w="9525">
            <a:noFill/>
            <a:miter lim="800000"/>
            <a:headEnd/>
            <a:tailEnd/>
          </a:ln>
          <a:effectLst/>
        </p:spPr>
        <p:txBody>
          <a:bodyPr wrap="none"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Manufacturing</a:t>
            </a:r>
          </a:p>
        </p:txBody>
      </p:sp>
      <p:sp>
        <p:nvSpPr>
          <p:cNvPr id="13" name="Rectangle 3">
            <a:extLst>
              <a:ext uri="{FF2B5EF4-FFF2-40B4-BE49-F238E27FC236}">
                <a16:creationId xmlns:a16="http://schemas.microsoft.com/office/drawing/2014/main" id="{2B3B697E-042D-4D46-A374-D0B952602238}"/>
              </a:ext>
            </a:extLst>
          </p:cNvPr>
          <p:cNvSpPr>
            <a:spLocks noChangeArrowheads="1"/>
          </p:cNvSpPr>
          <p:nvPr/>
        </p:nvSpPr>
        <p:spPr bwMode="auto">
          <a:xfrm>
            <a:off x="2755066" y="1889277"/>
            <a:ext cx="1240152" cy="468000"/>
          </a:xfrm>
          <a:prstGeom prst="roundRect">
            <a:avLst/>
          </a:prstGeom>
          <a:solidFill>
            <a:srgbClr val="A5A5A5">
              <a:alpha val="50196"/>
            </a:srgbClr>
          </a:solidFill>
          <a:ln w="9525">
            <a:noFill/>
            <a:miter lim="800000"/>
            <a:headEnd/>
            <a:tailEnd/>
          </a:ln>
          <a:effectLst/>
        </p:spPr>
        <p:txBody>
          <a:bodyPr wrap="none"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Agriculture</a:t>
            </a:r>
          </a:p>
        </p:txBody>
      </p:sp>
      <p:sp>
        <p:nvSpPr>
          <p:cNvPr id="14" name="Rectangle 35">
            <a:extLst>
              <a:ext uri="{FF2B5EF4-FFF2-40B4-BE49-F238E27FC236}">
                <a16:creationId xmlns:a16="http://schemas.microsoft.com/office/drawing/2014/main" id="{ACA483F7-6D0A-1247-87A5-86C2A2D3AC2D}"/>
              </a:ext>
            </a:extLst>
          </p:cNvPr>
          <p:cNvSpPr>
            <a:spLocks noChangeArrowheads="1"/>
          </p:cNvSpPr>
          <p:nvPr/>
        </p:nvSpPr>
        <p:spPr bwMode="auto">
          <a:xfrm>
            <a:off x="7883421" y="2713492"/>
            <a:ext cx="1101731" cy="468000"/>
          </a:xfrm>
          <a:prstGeom prst="roundRect">
            <a:avLst/>
          </a:prstGeom>
          <a:solidFill>
            <a:srgbClr val="A5A5A5">
              <a:alpha val="50196"/>
            </a:srgbClr>
          </a:solidFill>
          <a:ln w="9525">
            <a:noFill/>
            <a:miter lim="800000"/>
            <a:headEnd/>
            <a:tailEnd/>
          </a:ln>
          <a:effectLst/>
        </p:spPr>
        <p:txBody>
          <a:bodyPr wrap="none"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Equipment</a:t>
            </a:r>
          </a:p>
        </p:txBody>
      </p:sp>
      <p:sp>
        <p:nvSpPr>
          <p:cNvPr id="15" name="Rectangle 36">
            <a:extLst>
              <a:ext uri="{FF2B5EF4-FFF2-40B4-BE49-F238E27FC236}">
                <a16:creationId xmlns:a16="http://schemas.microsoft.com/office/drawing/2014/main" id="{F692E89D-3FC6-964F-B608-1A6CCD8F534D}"/>
              </a:ext>
            </a:extLst>
          </p:cNvPr>
          <p:cNvSpPr>
            <a:spLocks noChangeArrowheads="1"/>
          </p:cNvSpPr>
          <p:nvPr/>
        </p:nvSpPr>
        <p:spPr bwMode="auto">
          <a:xfrm>
            <a:off x="9049494" y="2713492"/>
            <a:ext cx="1016148" cy="468000"/>
          </a:xfrm>
          <a:prstGeom prst="roundRect">
            <a:avLst/>
          </a:prstGeom>
          <a:solidFill>
            <a:srgbClr val="A5A5A5">
              <a:alpha val="50196"/>
            </a:srgbClr>
          </a:solidFill>
          <a:ln w="9525">
            <a:noFill/>
            <a:miter lim="800000"/>
            <a:headEnd/>
            <a:tailEnd/>
          </a:ln>
          <a:effectLst/>
        </p:spPr>
        <p:txBody>
          <a:bodyPr wrap="none"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Durables</a:t>
            </a:r>
          </a:p>
        </p:txBody>
      </p:sp>
      <p:sp>
        <p:nvSpPr>
          <p:cNvPr id="16" name="Rectangle 37">
            <a:extLst>
              <a:ext uri="{FF2B5EF4-FFF2-40B4-BE49-F238E27FC236}">
                <a16:creationId xmlns:a16="http://schemas.microsoft.com/office/drawing/2014/main" id="{C680688B-1973-4544-982C-DC96D0BEC224}"/>
              </a:ext>
            </a:extLst>
          </p:cNvPr>
          <p:cNvSpPr>
            <a:spLocks noChangeArrowheads="1"/>
          </p:cNvSpPr>
          <p:nvPr/>
        </p:nvSpPr>
        <p:spPr bwMode="auto">
          <a:xfrm>
            <a:off x="10129985" y="2713492"/>
            <a:ext cx="1016148" cy="468000"/>
          </a:xfrm>
          <a:prstGeom prst="roundRect">
            <a:avLst/>
          </a:prstGeom>
          <a:solidFill>
            <a:srgbClr val="A5A5A5">
              <a:alpha val="50196"/>
            </a:srgbClr>
          </a:solidFill>
          <a:ln w="9525">
            <a:noFill/>
            <a:miter lim="800000"/>
            <a:headEnd/>
            <a:tailEnd/>
          </a:ln>
          <a:effectLst/>
        </p:spPr>
        <p:txBody>
          <a:bodyPr wrap="none"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Miscellan.</a:t>
            </a:r>
          </a:p>
        </p:txBody>
      </p:sp>
      <p:sp>
        <p:nvSpPr>
          <p:cNvPr id="17" name="Rectangle 38">
            <a:extLst>
              <a:ext uri="{FF2B5EF4-FFF2-40B4-BE49-F238E27FC236}">
                <a16:creationId xmlns:a16="http://schemas.microsoft.com/office/drawing/2014/main" id="{3F4735CD-4C52-6748-8858-95CFCA270293}"/>
              </a:ext>
            </a:extLst>
          </p:cNvPr>
          <p:cNvSpPr>
            <a:spLocks noChangeArrowheads="1"/>
          </p:cNvSpPr>
          <p:nvPr/>
        </p:nvSpPr>
        <p:spPr bwMode="auto">
          <a:xfrm>
            <a:off x="4057100" y="1889043"/>
            <a:ext cx="1370029" cy="468000"/>
          </a:xfrm>
          <a:prstGeom prst="roundRect">
            <a:avLst/>
          </a:prstGeom>
          <a:solidFill>
            <a:srgbClr val="A5A5A5">
              <a:alpha val="50196"/>
            </a:srgbClr>
          </a:solidFill>
          <a:ln w="9525">
            <a:noFill/>
            <a:miter lim="800000"/>
            <a:headEnd/>
            <a:tailEnd/>
          </a:ln>
          <a:effectLst/>
        </p:spPr>
        <p:txBody>
          <a:bodyPr wrap="none"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Construction</a:t>
            </a:r>
          </a:p>
        </p:txBody>
      </p:sp>
      <p:sp>
        <p:nvSpPr>
          <p:cNvPr id="18" name="Rectangle 39">
            <a:extLst>
              <a:ext uri="{FF2B5EF4-FFF2-40B4-BE49-F238E27FC236}">
                <a16:creationId xmlns:a16="http://schemas.microsoft.com/office/drawing/2014/main" id="{616AE34E-69F8-A44F-818E-6D9231CD6165}"/>
              </a:ext>
            </a:extLst>
          </p:cNvPr>
          <p:cNvSpPr>
            <a:spLocks noChangeArrowheads="1"/>
          </p:cNvSpPr>
          <p:nvPr/>
        </p:nvSpPr>
        <p:spPr bwMode="auto">
          <a:xfrm>
            <a:off x="5467825" y="1889277"/>
            <a:ext cx="1085718" cy="468000"/>
          </a:xfrm>
          <a:prstGeom prst="roundRect">
            <a:avLst/>
          </a:prstGeom>
          <a:solidFill>
            <a:srgbClr val="A5A5A5">
              <a:alpha val="50196"/>
            </a:srgbClr>
          </a:solidFill>
          <a:ln w="9525">
            <a:noFill/>
            <a:miter lim="800000"/>
            <a:headEnd/>
            <a:tailEnd/>
          </a:ln>
          <a:effectLst/>
        </p:spPr>
        <p:txBody>
          <a:bodyPr wrap="none"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Mining</a:t>
            </a:r>
          </a:p>
        </p:txBody>
      </p:sp>
      <p:sp>
        <p:nvSpPr>
          <p:cNvPr id="19" name="Rectangle 40">
            <a:extLst>
              <a:ext uri="{FF2B5EF4-FFF2-40B4-BE49-F238E27FC236}">
                <a16:creationId xmlns:a16="http://schemas.microsoft.com/office/drawing/2014/main" id="{2E60AFA6-C42F-CB4D-AFC6-E17B01147E97}"/>
              </a:ext>
            </a:extLst>
          </p:cNvPr>
          <p:cNvSpPr>
            <a:spLocks noChangeArrowheads="1"/>
          </p:cNvSpPr>
          <p:nvPr/>
        </p:nvSpPr>
        <p:spPr bwMode="auto">
          <a:xfrm>
            <a:off x="6651906" y="2713492"/>
            <a:ext cx="1167172" cy="468000"/>
          </a:xfrm>
          <a:prstGeom prst="roundRect">
            <a:avLst/>
          </a:prstGeom>
          <a:solidFill>
            <a:srgbClr val="A5A5A5">
              <a:alpha val="50196"/>
            </a:srgbClr>
          </a:solidFill>
          <a:ln w="9525">
            <a:noFill/>
            <a:miter lim="800000"/>
            <a:headEnd/>
            <a:tailEnd/>
          </a:ln>
          <a:effectLst/>
        </p:spPr>
        <p:txBody>
          <a:bodyPr wrap="none"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Materials</a:t>
            </a:r>
          </a:p>
        </p:txBody>
      </p:sp>
      <p:sp>
        <p:nvSpPr>
          <p:cNvPr id="31" name="Rectangle 15">
            <a:extLst>
              <a:ext uri="{FF2B5EF4-FFF2-40B4-BE49-F238E27FC236}">
                <a16:creationId xmlns:a16="http://schemas.microsoft.com/office/drawing/2014/main" id="{E177A9D7-5318-F047-84E2-9CFC974C30A0}"/>
              </a:ext>
            </a:extLst>
          </p:cNvPr>
          <p:cNvSpPr>
            <a:spLocks noChangeArrowheads="1"/>
          </p:cNvSpPr>
          <p:nvPr/>
        </p:nvSpPr>
        <p:spPr bwMode="auto">
          <a:xfrm>
            <a:off x="6379142" y="3542194"/>
            <a:ext cx="2323354" cy="468000"/>
          </a:xfrm>
          <a:prstGeom prst="roundRect">
            <a:avLst/>
          </a:prstGeom>
          <a:solidFill>
            <a:srgbClr val="B53541">
              <a:alpha val="50588"/>
            </a:srgbClr>
          </a:solidFill>
          <a:ln w="9525">
            <a:noFill/>
            <a:miter lim="800000"/>
            <a:headEnd/>
            <a:tailEnd/>
          </a:ln>
          <a:effectLst/>
        </p:spPr>
        <p:txBody>
          <a:bodyPr wrap="none"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Heat for Thermal Use</a:t>
            </a:r>
          </a:p>
        </p:txBody>
      </p:sp>
      <p:sp>
        <p:nvSpPr>
          <p:cNvPr id="34" name="Rectangle 16">
            <a:extLst>
              <a:ext uri="{FF2B5EF4-FFF2-40B4-BE49-F238E27FC236}">
                <a16:creationId xmlns:a16="http://schemas.microsoft.com/office/drawing/2014/main" id="{DC791116-BBD3-5A4A-AE98-8247FD202041}"/>
              </a:ext>
            </a:extLst>
          </p:cNvPr>
          <p:cNvSpPr>
            <a:spLocks noChangeArrowheads="1"/>
          </p:cNvSpPr>
          <p:nvPr/>
        </p:nvSpPr>
        <p:spPr bwMode="auto">
          <a:xfrm>
            <a:off x="9695898" y="3542194"/>
            <a:ext cx="1469817" cy="468000"/>
          </a:xfrm>
          <a:prstGeom prst="roundRect">
            <a:avLst/>
          </a:prstGeom>
          <a:solidFill>
            <a:srgbClr val="B53541">
              <a:alpha val="50588"/>
            </a:srgbClr>
          </a:solidFill>
          <a:ln w="9525">
            <a:noFill/>
            <a:miter lim="800000"/>
            <a:headEnd/>
            <a:tailEnd/>
          </a:ln>
          <a:effectLst/>
        </p:spPr>
        <p:txBody>
          <a:bodyPr wrap="none"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Motive Power</a:t>
            </a:r>
          </a:p>
        </p:txBody>
      </p:sp>
      <p:sp>
        <p:nvSpPr>
          <p:cNvPr id="37" name="Rectangle 5">
            <a:extLst>
              <a:ext uri="{FF2B5EF4-FFF2-40B4-BE49-F238E27FC236}">
                <a16:creationId xmlns:a16="http://schemas.microsoft.com/office/drawing/2014/main" id="{96C2C952-490A-2442-AB51-34F9C56DCAD2}"/>
              </a:ext>
            </a:extLst>
          </p:cNvPr>
          <p:cNvSpPr>
            <a:spLocks noChangeArrowheads="1"/>
          </p:cNvSpPr>
          <p:nvPr/>
        </p:nvSpPr>
        <p:spPr bwMode="auto">
          <a:xfrm>
            <a:off x="2744815" y="4370896"/>
            <a:ext cx="1799352" cy="468000"/>
          </a:xfrm>
          <a:prstGeom prst="roundRect">
            <a:avLst/>
          </a:prstGeom>
          <a:solidFill>
            <a:srgbClr val="66C8FF">
              <a:alpha val="51373"/>
            </a:srgbClr>
          </a:solidFill>
          <a:ln w="9525">
            <a:noFill/>
            <a:miter lim="800000"/>
            <a:headEnd/>
            <a:tailEnd/>
          </a:ln>
          <a:effectLst/>
        </p:spPr>
        <p:txBody>
          <a:bodyPr wrap="none"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Feedstock/Coke</a:t>
            </a:r>
          </a:p>
        </p:txBody>
      </p:sp>
      <p:sp>
        <p:nvSpPr>
          <p:cNvPr id="38" name="Rectangle 7">
            <a:extLst>
              <a:ext uri="{FF2B5EF4-FFF2-40B4-BE49-F238E27FC236}">
                <a16:creationId xmlns:a16="http://schemas.microsoft.com/office/drawing/2014/main" id="{302DBAA6-A522-7842-85F6-4CD3283E05D0}"/>
              </a:ext>
            </a:extLst>
          </p:cNvPr>
          <p:cNvSpPr>
            <a:spLocks noChangeArrowheads="1"/>
          </p:cNvSpPr>
          <p:nvPr/>
        </p:nvSpPr>
        <p:spPr bwMode="auto">
          <a:xfrm>
            <a:off x="4614723" y="5199599"/>
            <a:ext cx="1470341" cy="468000"/>
          </a:xfrm>
          <a:prstGeom prst="roundRect">
            <a:avLst/>
          </a:prstGeom>
          <a:solidFill>
            <a:srgbClr val="66C8FF">
              <a:alpha val="51373"/>
            </a:srgbClr>
          </a:solidFill>
          <a:ln w="9525">
            <a:noFill/>
            <a:miter lim="800000"/>
            <a:headEnd/>
            <a:tailEnd/>
          </a:ln>
          <a:effectLst/>
        </p:spPr>
        <p:txBody>
          <a:bodyPr wrap="none"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Solar System</a:t>
            </a:r>
          </a:p>
        </p:txBody>
      </p:sp>
      <p:sp>
        <p:nvSpPr>
          <p:cNvPr id="39" name="Rectangle 8">
            <a:extLst>
              <a:ext uri="{FF2B5EF4-FFF2-40B4-BE49-F238E27FC236}">
                <a16:creationId xmlns:a16="http://schemas.microsoft.com/office/drawing/2014/main" id="{2A3CF595-4B96-5D49-B741-D678E437F91A}"/>
              </a:ext>
            </a:extLst>
          </p:cNvPr>
          <p:cNvSpPr>
            <a:spLocks noChangeArrowheads="1"/>
          </p:cNvSpPr>
          <p:nvPr/>
        </p:nvSpPr>
        <p:spPr bwMode="auto">
          <a:xfrm>
            <a:off x="6195017" y="5199599"/>
            <a:ext cx="1470341" cy="468000"/>
          </a:xfrm>
          <a:prstGeom prst="roundRect">
            <a:avLst/>
          </a:prstGeom>
          <a:solidFill>
            <a:srgbClr val="66C8FF">
              <a:alpha val="51373"/>
            </a:srgbClr>
          </a:solidFill>
          <a:ln w="9525">
            <a:noFill/>
            <a:miter lim="800000"/>
            <a:headEnd/>
            <a:tailEnd/>
          </a:ln>
          <a:effectLst/>
        </p:spPr>
        <p:txBody>
          <a:bodyPr wrap="none"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Fossil Fuels</a:t>
            </a:r>
          </a:p>
        </p:txBody>
      </p:sp>
      <p:sp>
        <p:nvSpPr>
          <p:cNvPr id="40" name="Rectangle 9">
            <a:extLst>
              <a:ext uri="{FF2B5EF4-FFF2-40B4-BE49-F238E27FC236}">
                <a16:creationId xmlns:a16="http://schemas.microsoft.com/office/drawing/2014/main" id="{08968371-1D91-4B4F-9825-4E8C2DA312C2}"/>
              </a:ext>
            </a:extLst>
          </p:cNvPr>
          <p:cNvSpPr>
            <a:spLocks noChangeArrowheads="1"/>
          </p:cNvSpPr>
          <p:nvPr/>
        </p:nvSpPr>
        <p:spPr bwMode="auto">
          <a:xfrm>
            <a:off x="7733704" y="5199599"/>
            <a:ext cx="3412425" cy="468000"/>
          </a:xfrm>
          <a:prstGeom prst="roundRect">
            <a:avLst/>
          </a:prstGeom>
          <a:solidFill>
            <a:srgbClr val="66C8FF">
              <a:alpha val="51373"/>
            </a:srgbClr>
          </a:solidFill>
          <a:ln w="9525">
            <a:noFill/>
            <a:miter lim="800000"/>
            <a:headEnd/>
            <a:tailEnd/>
          </a:ln>
          <a:effectLst/>
        </p:spPr>
        <p:txBody>
          <a:bodyPr wrap="none"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Traditional &amp; Modern Biomass</a:t>
            </a:r>
          </a:p>
        </p:txBody>
      </p:sp>
      <p:sp>
        <p:nvSpPr>
          <p:cNvPr id="41" name="Rectangle 10">
            <a:extLst>
              <a:ext uri="{FF2B5EF4-FFF2-40B4-BE49-F238E27FC236}">
                <a16:creationId xmlns:a16="http://schemas.microsoft.com/office/drawing/2014/main" id="{EE466D6C-1D13-ED43-AC8F-EE2544EB59D3}"/>
              </a:ext>
            </a:extLst>
          </p:cNvPr>
          <p:cNvSpPr>
            <a:spLocks noChangeArrowheads="1"/>
          </p:cNvSpPr>
          <p:nvPr/>
        </p:nvSpPr>
        <p:spPr bwMode="auto">
          <a:xfrm>
            <a:off x="4594901" y="4370896"/>
            <a:ext cx="1079731" cy="468000"/>
          </a:xfrm>
          <a:prstGeom prst="roundRect">
            <a:avLst/>
          </a:prstGeom>
          <a:solidFill>
            <a:srgbClr val="66C8FF">
              <a:alpha val="51373"/>
            </a:srgbClr>
          </a:solidFill>
          <a:ln w="9525">
            <a:noFill/>
            <a:miter lim="800000"/>
            <a:headEnd/>
            <a:tailEnd/>
          </a:ln>
          <a:effectLst/>
        </p:spPr>
        <p:txBody>
          <a:bodyPr wrap="none"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Electricity</a:t>
            </a:r>
          </a:p>
        </p:txBody>
      </p:sp>
      <p:sp>
        <p:nvSpPr>
          <p:cNvPr id="42" name="Rectangle 11">
            <a:extLst>
              <a:ext uri="{FF2B5EF4-FFF2-40B4-BE49-F238E27FC236}">
                <a16:creationId xmlns:a16="http://schemas.microsoft.com/office/drawing/2014/main" id="{30449F18-41AD-4C4D-88C5-109DFA6F3FD8}"/>
              </a:ext>
            </a:extLst>
          </p:cNvPr>
          <p:cNvSpPr>
            <a:spLocks noChangeArrowheads="1"/>
          </p:cNvSpPr>
          <p:nvPr/>
        </p:nvSpPr>
        <p:spPr bwMode="auto">
          <a:xfrm>
            <a:off x="5827718" y="4370896"/>
            <a:ext cx="1229605" cy="468000"/>
          </a:xfrm>
          <a:prstGeom prst="roundRect">
            <a:avLst/>
          </a:prstGeom>
          <a:solidFill>
            <a:srgbClr val="66C8FF">
              <a:alpha val="51373"/>
            </a:srgbClr>
          </a:solidFill>
          <a:ln w="9525">
            <a:noFill/>
            <a:miter lim="800000"/>
            <a:headEnd/>
            <a:tailEnd/>
          </a:ln>
          <a:effectLst/>
        </p:spPr>
        <p:txBody>
          <a:bodyPr wrap="none"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Heat Pump</a:t>
            </a:r>
          </a:p>
        </p:txBody>
      </p:sp>
      <p:sp>
        <p:nvSpPr>
          <p:cNvPr id="43" name="Rectangle 12">
            <a:extLst>
              <a:ext uri="{FF2B5EF4-FFF2-40B4-BE49-F238E27FC236}">
                <a16:creationId xmlns:a16="http://schemas.microsoft.com/office/drawing/2014/main" id="{C162CF2A-A28F-9F4D-8C1F-85B93A519A55}"/>
              </a:ext>
            </a:extLst>
          </p:cNvPr>
          <p:cNvSpPr>
            <a:spLocks noChangeArrowheads="1"/>
          </p:cNvSpPr>
          <p:nvPr/>
        </p:nvSpPr>
        <p:spPr bwMode="auto">
          <a:xfrm>
            <a:off x="7107363" y="4370896"/>
            <a:ext cx="2588535" cy="468000"/>
          </a:xfrm>
          <a:prstGeom prst="roundRect">
            <a:avLst/>
          </a:prstGeom>
          <a:solidFill>
            <a:srgbClr val="66C8FF">
              <a:alpha val="51373"/>
            </a:srgbClr>
          </a:solidFill>
          <a:ln w="9525">
            <a:noFill/>
            <a:miter lim="800000"/>
            <a:headEnd/>
            <a:tailEnd/>
          </a:ln>
          <a:effectLst/>
        </p:spPr>
        <p:txBody>
          <a:bodyPr wrap="none"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Heat from Cogeneration</a:t>
            </a:r>
          </a:p>
        </p:txBody>
      </p:sp>
      <p:sp>
        <p:nvSpPr>
          <p:cNvPr id="44" name="Rectangle 13">
            <a:extLst>
              <a:ext uri="{FF2B5EF4-FFF2-40B4-BE49-F238E27FC236}">
                <a16:creationId xmlns:a16="http://schemas.microsoft.com/office/drawing/2014/main" id="{9D5CD483-7BDF-7D4C-B905-07D94737575A}"/>
              </a:ext>
            </a:extLst>
          </p:cNvPr>
          <p:cNvSpPr>
            <a:spLocks noChangeArrowheads="1"/>
          </p:cNvSpPr>
          <p:nvPr/>
        </p:nvSpPr>
        <p:spPr bwMode="auto">
          <a:xfrm>
            <a:off x="9754188" y="4370896"/>
            <a:ext cx="1411527" cy="468000"/>
          </a:xfrm>
          <a:prstGeom prst="roundRect">
            <a:avLst/>
          </a:prstGeom>
          <a:solidFill>
            <a:srgbClr val="66C8FF">
              <a:alpha val="51373"/>
            </a:srgbClr>
          </a:solidFill>
          <a:ln w="9525">
            <a:noFill/>
            <a:miter lim="800000"/>
            <a:headEnd/>
            <a:tailEnd/>
          </a:ln>
          <a:effectLst/>
        </p:spPr>
        <p:txBody>
          <a:bodyPr wrap="none"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Motor Fuel</a:t>
            </a:r>
          </a:p>
        </p:txBody>
      </p:sp>
      <p:sp>
        <p:nvSpPr>
          <p:cNvPr id="63" name="Rectangle 14">
            <a:extLst>
              <a:ext uri="{FF2B5EF4-FFF2-40B4-BE49-F238E27FC236}">
                <a16:creationId xmlns:a16="http://schemas.microsoft.com/office/drawing/2014/main" id="{7582E2BA-44D4-BB44-8902-DC4EAB9CE9E8}"/>
              </a:ext>
            </a:extLst>
          </p:cNvPr>
          <p:cNvSpPr>
            <a:spLocks noChangeArrowheads="1"/>
          </p:cNvSpPr>
          <p:nvPr/>
        </p:nvSpPr>
        <p:spPr bwMode="auto">
          <a:xfrm>
            <a:off x="3073826" y="5205031"/>
            <a:ext cx="1470341" cy="468000"/>
          </a:xfrm>
          <a:prstGeom prst="roundRect">
            <a:avLst/>
          </a:prstGeom>
          <a:solidFill>
            <a:srgbClr val="66C8FF">
              <a:alpha val="51373"/>
            </a:srgbClr>
          </a:solidFill>
          <a:ln w="9525">
            <a:noFill/>
            <a:miter lim="800000"/>
            <a:headEnd/>
            <a:tailEnd/>
          </a:ln>
          <a:effectLst/>
        </p:spPr>
        <p:txBody>
          <a:bodyPr wrap="none"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District Heat</a:t>
            </a:r>
          </a:p>
        </p:txBody>
      </p:sp>
      <p:cxnSp>
        <p:nvCxnSpPr>
          <p:cNvPr id="21508" name="Straight Connector 21507">
            <a:extLst>
              <a:ext uri="{FF2B5EF4-FFF2-40B4-BE49-F238E27FC236}">
                <a16:creationId xmlns:a16="http://schemas.microsoft.com/office/drawing/2014/main" id="{4B3F7F4B-1440-084F-BA71-072E6493ED73}"/>
              </a:ext>
            </a:extLst>
          </p:cNvPr>
          <p:cNvCxnSpPr>
            <a:cxnSpLocks/>
          </p:cNvCxnSpPr>
          <p:nvPr/>
        </p:nvCxnSpPr>
        <p:spPr>
          <a:xfrm flipV="1">
            <a:off x="3808996" y="5016029"/>
            <a:ext cx="0" cy="180000"/>
          </a:xfrm>
          <a:prstGeom prst="line">
            <a:avLst/>
          </a:prstGeom>
          <a:ln w="2857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9243D781-91F7-8D4C-B924-2097960633BC}"/>
              </a:ext>
            </a:extLst>
          </p:cNvPr>
          <p:cNvCxnSpPr>
            <a:cxnSpLocks/>
          </p:cNvCxnSpPr>
          <p:nvPr/>
        </p:nvCxnSpPr>
        <p:spPr>
          <a:xfrm>
            <a:off x="9303257" y="5016029"/>
            <a:ext cx="0" cy="180000"/>
          </a:xfrm>
          <a:prstGeom prst="line">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A1C7450B-7D81-9B46-9FDB-DA6577F58CE4}"/>
              </a:ext>
            </a:extLst>
          </p:cNvPr>
          <p:cNvCxnSpPr>
            <a:cxnSpLocks/>
          </p:cNvCxnSpPr>
          <p:nvPr/>
        </p:nvCxnSpPr>
        <p:spPr>
          <a:xfrm>
            <a:off x="6930187" y="5016029"/>
            <a:ext cx="0" cy="180000"/>
          </a:xfrm>
          <a:prstGeom prst="line">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B79D2D13-D64D-AC46-AE33-76BE731D29E6}"/>
              </a:ext>
            </a:extLst>
          </p:cNvPr>
          <p:cNvCxnSpPr>
            <a:cxnSpLocks/>
          </p:cNvCxnSpPr>
          <p:nvPr/>
        </p:nvCxnSpPr>
        <p:spPr>
          <a:xfrm>
            <a:off x="5336984" y="5016029"/>
            <a:ext cx="0" cy="180000"/>
          </a:xfrm>
          <a:prstGeom prst="line">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105190B7-0CA1-2B49-A603-9B6E673EE323}"/>
              </a:ext>
            </a:extLst>
          </p:cNvPr>
          <p:cNvCxnSpPr>
            <a:cxnSpLocks/>
          </p:cNvCxnSpPr>
          <p:nvPr/>
        </p:nvCxnSpPr>
        <p:spPr>
          <a:xfrm>
            <a:off x="3808996" y="5015561"/>
            <a:ext cx="549426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518" name="Straight Arrow Connector 21517">
            <a:extLst>
              <a:ext uri="{FF2B5EF4-FFF2-40B4-BE49-F238E27FC236}">
                <a16:creationId xmlns:a16="http://schemas.microsoft.com/office/drawing/2014/main" id="{27904420-8DFA-D146-A4C9-89658067F58F}"/>
              </a:ext>
            </a:extLst>
          </p:cNvPr>
          <p:cNvCxnSpPr>
            <a:cxnSpLocks/>
          </p:cNvCxnSpPr>
          <p:nvPr/>
        </p:nvCxnSpPr>
        <p:spPr>
          <a:xfrm flipV="1">
            <a:off x="5748506" y="4213296"/>
            <a:ext cx="0" cy="80273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1435F91D-708A-AF43-B16A-5A7F8702F1A3}"/>
              </a:ext>
            </a:extLst>
          </p:cNvPr>
          <p:cNvCxnSpPr>
            <a:cxnSpLocks/>
          </p:cNvCxnSpPr>
          <p:nvPr/>
        </p:nvCxnSpPr>
        <p:spPr>
          <a:xfrm flipV="1">
            <a:off x="5147122" y="4199938"/>
            <a:ext cx="0" cy="180000"/>
          </a:xfrm>
          <a:prstGeom prst="line">
            <a:avLst/>
          </a:prstGeom>
          <a:ln w="2857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DFF091F1-D423-854E-8995-737A666E517E}"/>
              </a:ext>
            </a:extLst>
          </p:cNvPr>
          <p:cNvCxnSpPr>
            <a:cxnSpLocks/>
          </p:cNvCxnSpPr>
          <p:nvPr/>
        </p:nvCxnSpPr>
        <p:spPr>
          <a:xfrm flipV="1">
            <a:off x="6438678" y="4199938"/>
            <a:ext cx="0" cy="180000"/>
          </a:xfrm>
          <a:prstGeom prst="line">
            <a:avLst/>
          </a:prstGeom>
          <a:ln w="2857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C22A2995-DBF1-9443-8644-7F2F29D79564}"/>
              </a:ext>
            </a:extLst>
          </p:cNvPr>
          <p:cNvCxnSpPr>
            <a:cxnSpLocks/>
          </p:cNvCxnSpPr>
          <p:nvPr/>
        </p:nvCxnSpPr>
        <p:spPr>
          <a:xfrm flipV="1">
            <a:off x="8395330" y="4199938"/>
            <a:ext cx="0" cy="180000"/>
          </a:xfrm>
          <a:prstGeom prst="line">
            <a:avLst/>
          </a:prstGeom>
          <a:ln w="2857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00539199-26E5-9B47-A82C-36F58E1CFF5E}"/>
              </a:ext>
            </a:extLst>
          </p:cNvPr>
          <p:cNvCxnSpPr>
            <a:cxnSpLocks/>
          </p:cNvCxnSpPr>
          <p:nvPr/>
        </p:nvCxnSpPr>
        <p:spPr>
          <a:xfrm flipH="1">
            <a:off x="5147123" y="4213296"/>
            <a:ext cx="325669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0F95BA86-2A03-E24F-B386-856513D3FF97}"/>
              </a:ext>
            </a:extLst>
          </p:cNvPr>
          <p:cNvCxnSpPr>
            <a:cxnSpLocks/>
          </p:cNvCxnSpPr>
          <p:nvPr/>
        </p:nvCxnSpPr>
        <p:spPr>
          <a:xfrm flipV="1">
            <a:off x="7540819" y="4010194"/>
            <a:ext cx="0"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A22ED6D5-7683-1344-A50D-4D7EC8EBD9BF}"/>
              </a:ext>
            </a:extLst>
          </p:cNvPr>
          <p:cNvCxnSpPr>
            <a:cxnSpLocks/>
          </p:cNvCxnSpPr>
          <p:nvPr/>
        </p:nvCxnSpPr>
        <p:spPr>
          <a:xfrm flipH="1" flipV="1">
            <a:off x="10430807" y="3987783"/>
            <a:ext cx="6734" cy="38311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Straight Arrow Connector 119">
            <a:extLst>
              <a:ext uri="{FF2B5EF4-FFF2-40B4-BE49-F238E27FC236}">
                <a16:creationId xmlns:a16="http://schemas.microsoft.com/office/drawing/2014/main" id="{884AEA22-EA74-8D4F-9A8A-7D33F2FDC623}"/>
              </a:ext>
            </a:extLst>
          </p:cNvPr>
          <p:cNvCxnSpPr>
            <a:cxnSpLocks/>
          </p:cNvCxnSpPr>
          <p:nvPr/>
        </p:nvCxnSpPr>
        <p:spPr>
          <a:xfrm flipV="1">
            <a:off x="4807783" y="4003736"/>
            <a:ext cx="0" cy="36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D99EE464-FC19-7144-9E28-FF5314086032}"/>
              </a:ext>
            </a:extLst>
          </p:cNvPr>
          <p:cNvCxnSpPr>
            <a:cxnSpLocks/>
          </p:cNvCxnSpPr>
          <p:nvPr/>
        </p:nvCxnSpPr>
        <p:spPr>
          <a:xfrm flipH="1" flipV="1">
            <a:off x="3345750" y="3352094"/>
            <a:ext cx="7310535" cy="194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Arrow Connector 123">
            <a:extLst>
              <a:ext uri="{FF2B5EF4-FFF2-40B4-BE49-F238E27FC236}">
                <a16:creationId xmlns:a16="http://schemas.microsoft.com/office/drawing/2014/main" id="{1BD6C584-299C-7A49-9FFC-DC6F88F3A876}"/>
              </a:ext>
            </a:extLst>
          </p:cNvPr>
          <p:cNvCxnSpPr>
            <a:cxnSpLocks/>
          </p:cNvCxnSpPr>
          <p:nvPr/>
        </p:nvCxnSpPr>
        <p:spPr>
          <a:xfrm>
            <a:off x="3361122" y="2357276"/>
            <a:ext cx="0" cy="99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Straight Arrow Connector 128">
            <a:extLst>
              <a:ext uri="{FF2B5EF4-FFF2-40B4-BE49-F238E27FC236}">
                <a16:creationId xmlns:a16="http://schemas.microsoft.com/office/drawing/2014/main" id="{2682DDCE-277C-624F-8AF8-685E4D4761F4}"/>
              </a:ext>
            </a:extLst>
          </p:cNvPr>
          <p:cNvCxnSpPr>
            <a:cxnSpLocks/>
          </p:cNvCxnSpPr>
          <p:nvPr/>
        </p:nvCxnSpPr>
        <p:spPr>
          <a:xfrm flipH="1">
            <a:off x="4741722" y="2357276"/>
            <a:ext cx="1" cy="99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0" name="Straight Arrow Connector 129">
            <a:extLst>
              <a:ext uri="{FF2B5EF4-FFF2-40B4-BE49-F238E27FC236}">
                <a16:creationId xmlns:a16="http://schemas.microsoft.com/office/drawing/2014/main" id="{C3A4F30A-E101-5742-A0F9-4A04C4698AAF}"/>
              </a:ext>
            </a:extLst>
          </p:cNvPr>
          <p:cNvCxnSpPr>
            <a:cxnSpLocks/>
          </p:cNvCxnSpPr>
          <p:nvPr/>
        </p:nvCxnSpPr>
        <p:spPr>
          <a:xfrm flipH="1">
            <a:off x="5970260" y="2357276"/>
            <a:ext cx="1" cy="99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5DECACAE-0CFD-DE4E-8247-2776FDE2E404}"/>
              </a:ext>
            </a:extLst>
          </p:cNvPr>
          <p:cNvCxnSpPr>
            <a:cxnSpLocks/>
          </p:cNvCxnSpPr>
          <p:nvPr/>
        </p:nvCxnSpPr>
        <p:spPr>
          <a:xfrm flipH="1" flipV="1">
            <a:off x="7227459" y="2533141"/>
            <a:ext cx="341119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546" name="Straight Connector 21545">
            <a:extLst>
              <a:ext uri="{FF2B5EF4-FFF2-40B4-BE49-F238E27FC236}">
                <a16:creationId xmlns:a16="http://schemas.microsoft.com/office/drawing/2014/main" id="{E43F0E41-D98D-5045-A4E5-136A28BE6EB9}"/>
              </a:ext>
            </a:extLst>
          </p:cNvPr>
          <p:cNvCxnSpPr>
            <a:cxnSpLocks/>
          </p:cNvCxnSpPr>
          <p:nvPr/>
        </p:nvCxnSpPr>
        <p:spPr>
          <a:xfrm>
            <a:off x="9006044" y="2334790"/>
            <a:ext cx="0" cy="18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500888C1-3E31-0847-8A32-9F0CE52387C6}"/>
              </a:ext>
            </a:extLst>
          </p:cNvPr>
          <p:cNvCxnSpPr>
            <a:cxnSpLocks/>
          </p:cNvCxnSpPr>
          <p:nvPr/>
        </p:nvCxnSpPr>
        <p:spPr>
          <a:xfrm>
            <a:off x="7235491" y="2539695"/>
            <a:ext cx="1" cy="18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C6E2F087-43FC-C64E-B087-2F8C11BA032D}"/>
              </a:ext>
            </a:extLst>
          </p:cNvPr>
          <p:cNvCxnSpPr>
            <a:cxnSpLocks/>
          </p:cNvCxnSpPr>
          <p:nvPr/>
        </p:nvCxnSpPr>
        <p:spPr>
          <a:xfrm>
            <a:off x="8370648" y="2539695"/>
            <a:ext cx="0" cy="18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073C8A9D-5FA7-9E40-81BD-AEA002D35B17}"/>
              </a:ext>
            </a:extLst>
          </p:cNvPr>
          <p:cNvCxnSpPr>
            <a:cxnSpLocks/>
          </p:cNvCxnSpPr>
          <p:nvPr/>
        </p:nvCxnSpPr>
        <p:spPr>
          <a:xfrm>
            <a:off x="10640960" y="2539695"/>
            <a:ext cx="0" cy="18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A04D4613-40D9-F548-B7F7-6FB4B5C1950B}"/>
              </a:ext>
            </a:extLst>
          </p:cNvPr>
          <p:cNvCxnSpPr>
            <a:cxnSpLocks/>
          </p:cNvCxnSpPr>
          <p:nvPr/>
        </p:nvCxnSpPr>
        <p:spPr>
          <a:xfrm>
            <a:off x="9505805" y="2539695"/>
            <a:ext cx="0" cy="18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Straight Arrow Connector 146">
            <a:extLst>
              <a:ext uri="{FF2B5EF4-FFF2-40B4-BE49-F238E27FC236}">
                <a16:creationId xmlns:a16="http://schemas.microsoft.com/office/drawing/2014/main" id="{0AFE788F-4AB3-F641-94DB-529FFAF57A5A}"/>
              </a:ext>
            </a:extLst>
          </p:cNvPr>
          <p:cNvCxnSpPr>
            <a:cxnSpLocks/>
          </p:cNvCxnSpPr>
          <p:nvPr/>
        </p:nvCxnSpPr>
        <p:spPr>
          <a:xfrm flipH="1">
            <a:off x="7235491" y="3186977"/>
            <a:ext cx="1"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0" name="Straight Arrow Connector 149">
            <a:extLst>
              <a:ext uri="{FF2B5EF4-FFF2-40B4-BE49-F238E27FC236}">
                <a16:creationId xmlns:a16="http://schemas.microsoft.com/office/drawing/2014/main" id="{97F58B03-5BA4-5A4F-963D-37258B25A565}"/>
              </a:ext>
            </a:extLst>
          </p:cNvPr>
          <p:cNvCxnSpPr>
            <a:cxnSpLocks/>
          </p:cNvCxnSpPr>
          <p:nvPr/>
        </p:nvCxnSpPr>
        <p:spPr>
          <a:xfrm flipH="1">
            <a:off x="8370648" y="3181843"/>
            <a:ext cx="1"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1" name="Straight Arrow Connector 150">
            <a:extLst>
              <a:ext uri="{FF2B5EF4-FFF2-40B4-BE49-F238E27FC236}">
                <a16:creationId xmlns:a16="http://schemas.microsoft.com/office/drawing/2014/main" id="{B540BE5A-89EC-244E-A56C-9A0BB5453BBC}"/>
              </a:ext>
            </a:extLst>
          </p:cNvPr>
          <p:cNvCxnSpPr>
            <a:cxnSpLocks/>
          </p:cNvCxnSpPr>
          <p:nvPr/>
        </p:nvCxnSpPr>
        <p:spPr>
          <a:xfrm flipH="1">
            <a:off x="9505804" y="3181843"/>
            <a:ext cx="1"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2" name="Straight Arrow Connector 151">
            <a:extLst>
              <a:ext uri="{FF2B5EF4-FFF2-40B4-BE49-F238E27FC236}">
                <a16:creationId xmlns:a16="http://schemas.microsoft.com/office/drawing/2014/main" id="{78AED4AF-3A26-2A49-ABBF-12F2036FF98E}"/>
              </a:ext>
            </a:extLst>
          </p:cNvPr>
          <p:cNvCxnSpPr>
            <a:cxnSpLocks/>
          </p:cNvCxnSpPr>
          <p:nvPr/>
        </p:nvCxnSpPr>
        <p:spPr>
          <a:xfrm flipH="1">
            <a:off x="10638059" y="3180176"/>
            <a:ext cx="1"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1" name="Straight Arrow Connector 160">
            <a:extLst>
              <a:ext uri="{FF2B5EF4-FFF2-40B4-BE49-F238E27FC236}">
                <a16:creationId xmlns:a16="http://schemas.microsoft.com/office/drawing/2014/main" id="{EF9DFB38-5709-7649-85CA-063862575A51}"/>
              </a:ext>
            </a:extLst>
          </p:cNvPr>
          <p:cNvCxnSpPr>
            <a:cxnSpLocks/>
          </p:cNvCxnSpPr>
          <p:nvPr/>
        </p:nvCxnSpPr>
        <p:spPr>
          <a:xfrm flipH="1">
            <a:off x="10430805" y="3391187"/>
            <a:ext cx="1"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2" name="Straight Arrow Connector 161">
            <a:extLst>
              <a:ext uri="{FF2B5EF4-FFF2-40B4-BE49-F238E27FC236}">
                <a16:creationId xmlns:a16="http://schemas.microsoft.com/office/drawing/2014/main" id="{E4FE7449-FD47-F14C-9A1A-E5EF8E031F94}"/>
              </a:ext>
            </a:extLst>
          </p:cNvPr>
          <p:cNvCxnSpPr>
            <a:cxnSpLocks/>
          </p:cNvCxnSpPr>
          <p:nvPr/>
        </p:nvCxnSpPr>
        <p:spPr>
          <a:xfrm flipH="1">
            <a:off x="7540819" y="3383562"/>
            <a:ext cx="1"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3" name="Straight Arrow Connector 162">
            <a:extLst>
              <a:ext uri="{FF2B5EF4-FFF2-40B4-BE49-F238E27FC236}">
                <a16:creationId xmlns:a16="http://schemas.microsoft.com/office/drawing/2014/main" id="{1240094C-E5F3-344A-B93B-22F8617713B9}"/>
              </a:ext>
            </a:extLst>
          </p:cNvPr>
          <p:cNvCxnSpPr>
            <a:cxnSpLocks/>
          </p:cNvCxnSpPr>
          <p:nvPr/>
        </p:nvCxnSpPr>
        <p:spPr>
          <a:xfrm flipH="1">
            <a:off x="4097617" y="3358666"/>
            <a:ext cx="1"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0" name="Text Box 31">
            <a:extLst>
              <a:ext uri="{FF2B5EF4-FFF2-40B4-BE49-F238E27FC236}">
                <a16:creationId xmlns:a16="http://schemas.microsoft.com/office/drawing/2014/main" id="{E9DF3167-759F-FF49-A517-073223B515CA}"/>
              </a:ext>
            </a:extLst>
          </p:cNvPr>
          <p:cNvSpPr txBox="1">
            <a:spLocks noChangeArrowheads="1"/>
          </p:cNvSpPr>
          <p:nvPr/>
        </p:nvSpPr>
        <p:spPr bwMode="auto">
          <a:xfrm>
            <a:off x="254246" y="4396222"/>
            <a:ext cx="2431461" cy="442674"/>
          </a:xfrm>
          <a:prstGeom prst="roundRect">
            <a:avLst/>
          </a:prstGeom>
          <a:noFill/>
          <a:ln w="9525">
            <a:noFill/>
            <a:miter lim="800000"/>
            <a:headEnd/>
            <a:tailEnd/>
          </a:ln>
          <a:effectLst/>
        </p:spPr>
        <p:txBody>
          <a:bodyPr wrap="square">
            <a:spAutoFit/>
          </a:bodyPr>
          <a:lstStyle/>
          <a:p>
            <a:pPr algn="r">
              <a:spcBef>
                <a:spcPct val="50000"/>
              </a:spcBef>
            </a:pPr>
            <a:r>
              <a:rPr lang="en-US">
                <a:latin typeface="Open Sans Light" panose="020B0306030504020204" pitchFamily="34" charset="0"/>
                <a:ea typeface="Open Sans Light" panose="020B0306030504020204" pitchFamily="34" charset="0"/>
                <a:cs typeface="Open Sans Light" panose="020B0306030504020204" pitchFamily="34" charset="0"/>
              </a:rPr>
              <a:t>Final energy form</a:t>
            </a:r>
          </a:p>
        </p:txBody>
      </p:sp>
      <p:sp>
        <p:nvSpPr>
          <p:cNvPr id="59" name="Oval 58">
            <a:extLst>
              <a:ext uri="{FF2B5EF4-FFF2-40B4-BE49-F238E27FC236}">
                <a16:creationId xmlns:a16="http://schemas.microsoft.com/office/drawing/2014/main" id="{2896068F-BC7D-C34E-9D6F-54D11686EC58}"/>
              </a:ext>
            </a:extLst>
          </p:cNvPr>
          <p:cNvSpPr/>
          <p:nvPr/>
        </p:nvSpPr>
        <p:spPr>
          <a:xfrm>
            <a:off x="8055391" y="39736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7_Slide3.mp3" descr="Track7_Lecture7_Slide3.mp3">
            <a:hlinkClick r:id="" action="ppaction://media"/>
            <a:extLst>
              <a:ext uri="{FF2B5EF4-FFF2-40B4-BE49-F238E27FC236}">
                <a16:creationId xmlns:a16="http://schemas.microsoft.com/office/drawing/2014/main" id="{60EF9089-F040-AB4B-AA17-E2AFD510241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26756" y="463033"/>
            <a:ext cx="812800" cy="812800"/>
          </a:xfrm>
          <a:prstGeom prst="rect">
            <a:avLst/>
          </a:prstGeom>
        </p:spPr>
      </p:pic>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674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Slide Number Placeholder 5">
            <a:extLst>
              <a:ext uri="{FF2B5EF4-FFF2-40B4-BE49-F238E27FC236}">
                <a16:creationId xmlns:a16="http://schemas.microsoft.com/office/drawing/2014/main" id="{8DB30429-043E-4990-B836-4DFAA12470DB}"/>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588C7470-C0CF-4BB3-B433-A41A94B359A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4</a:t>
            </a:fld>
            <a:endParaRPr lang="en-US" altLang="en-US" sz="1400" b="1">
              <a:solidFill>
                <a:schemeClr val="bg1"/>
              </a:solidFill>
              <a:latin typeface="Open Sans ExtraBold"/>
              <a:ea typeface="Open Sans ExtraBold"/>
              <a:cs typeface="Open Sans ExtraBold"/>
            </a:endParaRPr>
          </a:p>
        </p:txBody>
      </p:sp>
      <p:sp>
        <p:nvSpPr>
          <p:cNvPr id="6" name="Rounded Rectangle 5">
            <a:extLst>
              <a:ext uri="{FF2B5EF4-FFF2-40B4-BE49-F238E27FC236}">
                <a16:creationId xmlns:a16="http://schemas.microsoft.com/office/drawing/2014/main" id="{C77AFA9F-342B-D64B-A040-A3BC5C92BC84}"/>
              </a:ext>
            </a:extLst>
          </p:cNvPr>
          <p:cNvSpPr>
            <a:spLocks noChangeAspect="1"/>
          </p:cNvSpPr>
          <p:nvPr/>
        </p:nvSpPr>
        <p:spPr>
          <a:xfrm>
            <a:off x="2829624" y="2897594"/>
            <a:ext cx="1589976" cy="612000"/>
          </a:xfrm>
          <a:prstGeom prst="roundRect">
            <a:avLst/>
          </a:prstGeom>
          <a:solidFill>
            <a:srgbClr val="68C8FF">
              <a:alpha val="26275"/>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200" u="none" strike="noStrike" kern="0" cap="none" spc="0" normalizeH="0" baseline="0" noProof="0">
              <a:ln>
                <a:noFill/>
              </a:ln>
              <a:solidFill>
                <a:srgbClr val="FFFFFF"/>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endParaRPr>
          </a:p>
        </p:txBody>
      </p:sp>
      <p:sp>
        <p:nvSpPr>
          <p:cNvPr id="7" name="TextBox 6">
            <a:extLst>
              <a:ext uri="{FF2B5EF4-FFF2-40B4-BE49-F238E27FC236}">
                <a16:creationId xmlns:a16="http://schemas.microsoft.com/office/drawing/2014/main" id="{37850284-76DC-754C-9BB5-0954568D377A}"/>
              </a:ext>
            </a:extLst>
          </p:cNvPr>
          <p:cNvSpPr txBox="1"/>
          <p:nvPr/>
        </p:nvSpPr>
        <p:spPr>
          <a:xfrm>
            <a:off x="2505314" y="3614383"/>
            <a:ext cx="2238595" cy="646331"/>
          </a:xfrm>
          <a:prstGeom prst="rect">
            <a:avLst/>
          </a:prstGeom>
          <a:noFill/>
        </p:spPr>
        <p:txBody>
          <a:bodyPr wrap="square" rtlCol="0">
            <a:spAutoFit/>
          </a:bodyPr>
          <a:lstStyle/>
          <a:p>
            <a:pPr algn="ctr">
              <a:buClr>
                <a:srgbClr val="000000"/>
              </a:buClr>
              <a:buFont typeface="Arial"/>
              <a:buNone/>
            </a:pPr>
            <a:r>
              <a:rPr lang="en-GB" sz="1600" kern="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sym typeface="Arial"/>
              </a:rPr>
              <a:t>Final energy demand</a:t>
            </a:r>
          </a:p>
        </p:txBody>
      </p:sp>
      <p:sp>
        <p:nvSpPr>
          <p:cNvPr id="8" name="Rounded Rectangle 7">
            <a:extLst>
              <a:ext uri="{FF2B5EF4-FFF2-40B4-BE49-F238E27FC236}">
                <a16:creationId xmlns:a16="http://schemas.microsoft.com/office/drawing/2014/main" id="{1A36F785-1CC3-D248-95A6-8D2EC3AD6D3F}"/>
              </a:ext>
            </a:extLst>
          </p:cNvPr>
          <p:cNvSpPr>
            <a:spLocks noChangeAspect="1"/>
          </p:cNvSpPr>
          <p:nvPr/>
        </p:nvSpPr>
        <p:spPr>
          <a:xfrm>
            <a:off x="7781958" y="2897594"/>
            <a:ext cx="1320800" cy="612000"/>
          </a:xfrm>
          <a:prstGeom prst="roundRect">
            <a:avLst/>
          </a:prstGeom>
          <a:solidFill>
            <a:srgbClr val="B4323F">
              <a:alpha val="2549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200" u="none" strike="noStrike" kern="0" cap="none" spc="0" normalizeH="0" baseline="0" noProof="0">
              <a:ln>
                <a:noFill/>
              </a:ln>
              <a:solidFill>
                <a:srgbClr val="FFFFFF"/>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endParaRPr>
          </a:p>
        </p:txBody>
      </p:sp>
      <p:sp>
        <p:nvSpPr>
          <p:cNvPr id="9" name="TextBox 8">
            <a:extLst>
              <a:ext uri="{FF2B5EF4-FFF2-40B4-BE49-F238E27FC236}">
                <a16:creationId xmlns:a16="http://schemas.microsoft.com/office/drawing/2014/main" id="{61D9A440-5115-6549-82EC-EAB385D028DE}"/>
              </a:ext>
            </a:extLst>
          </p:cNvPr>
          <p:cNvSpPr txBox="1"/>
          <p:nvPr/>
        </p:nvSpPr>
        <p:spPr>
          <a:xfrm>
            <a:off x="7794658" y="3627357"/>
            <a:ext cx="3220539" cy="338554"/>
          </a:xfrm>
          <a:prstGeom prst="rect">
            <a:avLst/>
          </a:prstGeom>
          <a:noFill/>
        </p:spPr>
        <p:txBody>
          <a:bodyPr wrap="square" rtlCol="0">
            <a:spAutoFit/>
          </a:bodyPr>
          <a:lstStyle/>
          <a:p>
            <a:pPr algn="ctr">
              <a:buClr>
                <a:srgbClr val="000000"/>
              </a:buClr>
              <a:buFont typeface="Arial"/>
              <a:buNone/>
            </a:pPr>
            <a:r>
              <a:rPr lang="en-GB" sz="1600" kern="0">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sym typeface="Arial"/>
              </a:rPr>
              <a:t>Driving parameter = value added</a:t>
            </a:r>
          </a:p>
        </p:txBody>
      </p:sp>
      <p:sp>
        <p:nvSpPr>
          <p:cNvPr id="10" name="Rounded Rectangle 9">
            <a:extLst>
              <a:ext uri="{FF2B5EF4-FFF2-40B4-BE49-F238E27FC236}">
                <a16:creationId xmlns:a16="http://schemas.microsoft.com/office/drawing/2014/main" id="{8C45CC80-816E-724C-8EE6-7DF878D6013A}"/>
              </a:ext>
            </a:extLst>
          </p:cNvPr>
          <p:cNvSpPr>
            <a:spLocks noChangeAspect="1"/>
          </p:cNvSpPr>
          <p:nvPr/>
        </p:nvSpPr>
        <p:spPr>
          <a:xfrm>
            <a:off x="6438900" y="2897594"/>
            <a:ext cx="1320800" cy="612000"/>
          </a:xfrm>
          <a:prstGeom prst="roundRect">
            <a:avLst/>
          </a:prstGeom>
          <a:solidFill>
            <a:srgbClr val="A5A5A5">
              <a:alpha val="17255"/>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200" u="none" strike="noStrike" kern="0" cap="none" spc="0" normalizeH="0" baseline="0" noProof="0">
              <a:ln>
                <a:noFill/>
              </a:ln>
              <a:solidFill>
                <a:srgbClr val="FFFFFF"/>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endParaRPr>
          </a:p>
        </p:txBody>
      </p:sp>
      <p:sp>
        <p:nvSpPr>
          <p:cNvPr id="11" name="TextBox 10">
            <a:extLst>
              <a:ext uri="{FF2B5EF4-FFF2-40B4-BE49-F238E27FC236}">
                <a16:creationId xmlns:a16="http://schemas.microsoft.com/office/drawing/2014/main" id="{FCED0D45-19FD-424C-9345-705CFD60F66F}"/>
              </a:ext>
            </a:extLst>
          </p:cNvPr>
          <p:cNvSpPr txBox="1"/>
          <p:nvPr/>
        </p:nvSpPr>
        <p:spPr>
          <a:xfrm>
            <a:off x="5716243" y="3614383"/>
            <a:ext cx="2816913" cy="369332"/>
          </a:xfrm>
          <a:prstGeom prst="rect">
            <a:avLst/>
          </a:prstGeom>
          <a:noFill/>
        </p:spPr>
        <p:txBody>
          <a:bodyPr wrap="square" rtlCol="0">
            <a:spAutoFit/>
          </a:bodyPr>
          <a:lstStyle/>
          <a:p>
            <a:pPr algn="ctr">
              <a:buClr>
                <a:srgbClr val="000000"/>
              </a:buClr>
              <a:buFont typeface="Arial"/>
              <a:buNone/>
            </a:pPr>
            <a:r>
              <a:rPr lang="en-GB" sz="1600" kern="0">
                <a:solidFill>
                  <a:schemeClr val="accent3"/>
                </a:solidFill>
                <a:latin typeface="Open Sans Light" panose="020B0306030504020204" pitchFamily="34" charset="0"/>
                <a:ea typeface="Open Sans Light" panose="020B0306030504020204" pitchFamily="34" charset="0"/>
                <a:cs typeface="Open Sans Light" panose="020B0306030504020204" pitchFamily="34" charset="0"/>
                <a:sym typeface="Arial"/>
              </a:rPr>
              <a:t>Energy intensity</a:t>
            </a:r>
          </a:p>
        </p:txBody>
      </p:sp>
      <p:sp>
        <p:nvSpPr>
          <p:cNvPr id="18" name="Rounded Rectangle 17">
            <a:extLst>
              <a:ext uri="{FF2B5EF4-FFF2-40B4-BE49-F238E27FC236}">
                <a16:creationId xmlns:a16="http://schemas.microsoft.com/office/drawing/2014/main" id="{EF818336-70A3-7746-A714-1B39885E6A7B}"/>
              </a:ext>
            </a:extLst>
          </p:cNvPr>
          <p:cNvSpPr>
            <a:spLocks noChangeAspect="1"/>
          </p:cNvSpPr>
          <p:nvPr/>
        </p:nvSpPr>
        <p:spPr>
          <a:xfrm>
            <a:off x="2750948" y="4538119"/>
            <a:ext cx="1722233" cy="612000"/>
          </a:xfrm>
          <a:prstGeom prst="roundRect">
            <a:avLst/>
          </a:prstGeom>
          <a:solidFill>
            <a:srgbClr val="68C8FF">
              <a:alpha val="26275"/>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200" u="none" strike="noStrike" kern="0" cap="none" spc="0" normalizeH="0" baseline="0" noProof="0">
              <a:ln>
                <a:noFill/>
              </a:ln>
              <a:solidFill>
                <a:srgbClr val="FFFFFF"/>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endParaRPr>
          </a:p>
        </p:txBody>
      </p:sp>
      <p:sp>
        <p:nvSpPr>
          <p:cNvPr id="19" name="TextBox 18">
            <a:extLst>
              <a:ext uri="{FF2B5EF4-FFF2-40B4-BE49-F238E27FC236}">
                <a16:creationId xmlns:a16="http://schemas.microsoft.com/office/drawing/2014/main" id="{FD626280-1964-4043-BC00-7FFF4B6A5EDC}"/>
              </a:ext>
            </a:extLst>
          </p:cNvPr>
          <p:cNvSpPr txBox="1"/>
          <p:nvPr/>
        </p:nvSpPr>
        <p:spPr>
          <a:xfrm>
            <a:off x="2386058" y="5231730"/>
            <a:ext cx="2477105" cy="646331"/>
          </a:xfrm>
          <a:prstGeom prst="rect">
            <a:avLst/>
          </a:prstGeom>
          <a:noFill/>
        </p:spPr>
        <p:txBody>
          <a:bodyPr wrap="square" rtlCol="0">
            <a:spAutoFit/>
          </a:bodyPr>
          <a:lstStyle/>
          <a:p>
            <a:pPr algn="ctr">
              <a:buClr>
                <a:srgbClr val="000000"/>
              </a:buClr>
              <a:buFont typeface="Arial"/>
              <a:buNone/>
            </a:pPr>
            <a:r>
              <a:rPr lang="en-GB" sz="1600" kern="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sym typeface="Arial"/>
              </a:rPr>
              <a:t>Useful energy demand</a:t>
            </a:r>
          </a:p>
        </p:txBody>
      </p:sp>
      <p:sp>
        <p:nvSpPr>
          <p:cNvPr id="20" name="Rounded Rectangle 19">
            <a:extLst>
              <a:ext uri="{FF2B5EF4-FFF2-40B4-BE49-F238E27FC236}">
                <a16:creationId xmlns:a16="http://schemas.microsoft.com/office/drawing/2014/main" id="{F028C7A0-4472-8248-87B4-0496DB580A08}"/>
              </a:ext>
            </a:extLst>
          </p:cNvPr>
          <p:cNvSpPr>
            <a:spLocks noChangeAspect="1"/>
          </p:cNvSpPr>
          <p:nvPr/>
        </p:nvSpPr>
        <p:spPr>
          <a:xfrm>
            <a:off x="7853675" y="4509333"/>
            <a:ext cx="1363383" cy="612000"/>
          </a:xfrm>
          <a:prstGeom prst="roundRect">
            <a:avLst/>
          </a:prstGeom>
          <a:solidFill>
            <a:srgbClr val="B4323F">
              <a:alpha val="2549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200" u="none" strike="noStrike" kern="0" cap="none" spc="0" normalizeH="0" baseline="0" noProof="0">
              <a:ln>
                <a:noFill/>
              </a:ln>
              <a:solidFill>
                <a:srgbClr val="FFFFFF"/>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endParaRPr>
          </a:p>
        </p:txBody>
      </p:sp>
      <p:sp>
        <p:nvSpPr>
          <p:cNvPr id="21" name="TextBox 20">
            <a:extLst>
              <a:ext uri="{FF2B5EF4-FFF2-40B4-BE49-F238E27FC236}">
                <a16:creationId xmlns:a16="http://schemas.microsoft.com/office/drawing/2014/main" id="{E32A75DF-626D-3644-BE39-B3F5618C9BC7}"/>
              </a:ext>
            </a:extLst>
          </p:cNvPr>
          <p:cNvSpPr txBox="1"/>
          <p:nvPr/>
        </p:nvSpPr>
        <p:spPr>
          <a:xfrm>
            <a:off x="7781958" y="5255607"/>
            <a:ext cx="3670300" cy="338554"/>
          </a:xfrm>
          <a:prstGeom prst="rect">
            <a:avLst/>
          </a:prstGeom>
          <a:noFill/>
        </p:spPr>
        <p:txBody>
          <a:bodyPr wrap="square" rtlCol="0">
            <a:spAutoFit/>
          </a:bodyPr>
          <a:lstStyle/>
          <a:p>
            <a:pPr algn="ctr">
              <a:buClr>
                <a:srgbClr val="000000"/>
              </a:buClr>
              <a:buFont typeface="Arial"/>
              <a:buNone/>
            </a:pPr>
            <a:r>
              <a:rPr lang="en-GB" sz="1600" kern="0">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sym typeface="Arial"/>
              </a:rPr>
              <a:t>Driving parameter = value added</a:t>
            </a:r>
          </a:p>
        </p:txBody>
      </p:sp>
      <p:sp>
        <p:nvSpPr>
          <p:cNvPr id="22" name="Rounded Rectangle 21">
            <a:extLst>
              <a:ext uri="{FF2B5EF4-FFF2-40B4-BE49-F238E27FC236}">
                <a16:creationId xmlns:a16="http://schemas.microsoft.com/office/drawing/2014/main" id="{802718EB-024C-0B4B-A1D7-4544927A00F9}"/>
              </a:ext>
            </a:extLst>
          </p:cNvPr>
          <p:cNvSpPr>
            <a:spLocks noChangeAspect="1"/>
          </p:cNvSpPr>
          <p:nvPr/>
        </p:nvSpPr>
        <p:spPr>
          <a:xfrm>
            <a:off x="6413500" y="4538119"/>
            <a:ext cx="1440000" cy="596154"/>
          </a:xfrm>
          <a:prstGeom prst="roundRect">
            <a:avLst/>
          </a:prstGeom>
          <a:solidFill>
            <a:srgbClr val="A5A5A5">
              <a:alpha val="17255"/>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200" u="none" strike="noStrike" kern="0" cap="none" spc="0" normalizeH="0" baseline="0" noProof="0">
              <a:ln>
                <a:noFill/>
              </a:ln>
              <a:solidFill>
                <a:srgbClr val="FFFFFF"/>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endParaRPr>
          </a:p>
        </p:txBody>
      </p:sp>
      <p:sp>
        <p:nvSpPr>
          <p:cNvPr id="23" name="TextBox 22">
            <a:extLst>
              <a:ext uri="{FF2B5EF4-FFF2-40B4-BE49-F238E27FC236}">
                <a16:creationId xmlns:a16="http://schemas.microsoft.com/office/drawing/2014/main" id="{2E03DA2C-C77E-7248-B4A6-D0E4D4D15248}"/>
              </a:ext>
            </a:extLst>
          </p:cNvPr>
          <p:cNvSpPr txBox="1"/>
          <p:nvPr/>
        </p:nvSpPr>
        <p:spPr>
          <a:xfrm>
            <a:off x="5279477" y="5255607"/>
            <a:ext cx="2816913" cy="369332"/>
          </a:xfrm>
          <a:prstGeom prst="rect">
            <a:avLst/>
          </a:prstGeom>
          <a:noFill/>
        </p:spPr>
        <p:txBody>
          <a:bodyPr wrap="square" rtlCol="0">
            <a:spAutoFit/>
          </a:bodyPr>
          <a:lstStyle/>
          <a:p>
            <a:pPr algn="ctr">
              <a:buClr>
                <a:srgbClr val="000000"/>
              </a:buClr>
              <a:buFont typeface="Arial"/>
              <a:buNone/>
            </a:pPr>
            <a:r>
              <a:rPr lang="en-GB" sz="1600" kern="0" dirty="0">
                <a:solidFill>
                  <a:schemeClr val="accent3"/>
                </a:solidFill>
                <a:latin typeface="Open Sans Light" panose="020B0306030504020204" pitchFamily="34" charset="0"/>
                <a:ea typeface="Open Sans Light" panose="020B0306030504020204" pitchFamily="34" charset="0"/>
                <a:cs typeface="Open Sans Light" panose="020B0306030504020204" pitchFamily="34" charset="0"/>
                <a:sym typeface="Arial"/>
              </a:rPr>
              <a:t>Useful energy intensity</a:t>
            </a:r>
          </a:p>
        </p:txBody>
      </p:sp>
      <p:sp>
        <p:nvSpPr>
          <p:cNvPr id="24" name="Google Shape;113;p16">
            <a:extLst>
              <a:ext uri="{FF2B5EF4-FFF2-40B4-BE49-F238E27FC236}">
                <a16:creationId xmlns:a16="http://schemas.microsoft.com/office/drawing/2014/main" id="{BD052431-641E-1D48-935A-CEC66F721803}"/>
              </a:ext>
            </a:extLst>
          </p:cNvPr>
          <p:cNvSpPr>
            <a:spLocks noGrp="1" noChangeArrowheads="1"/>
          </p:cNvSpPr>
          <p:nvPr>
            <p:ph type="title"/>
          </p:nvPr>
        </p:nvSpPr>
        <p:spPr>
          <a:xfrm>
            <a:off x="856129" y="-5984"/>
            <a:ext cx="9369539" cy="1343491"/>
          </a:xfrm>
        </p:spPr>
        <p:txBody>
          <a:bodyPr lIns="121900" tIns="121900" rIns="121900" bIns="121900"/>
          <a:lstStyle/>
          <a:p>
            <a:pPr eaLnBrk="1" hangingPunct="1"/>
            <a:r>
              <a:rPr lang="en-GB" altLang="en-US">
                <a:latin typeface="Open Sans"/>
              </a:rPr>
              <a:t>Lecture 7.1 Industry sector</a:t>
            </a:r>
          </a:p>
        </p:txBody>
      </p:sp>
      <mc:AlternateContent xmlns:mc="http://schemas.openxmlformats.org/markup-compatibility/2006" xmlns:a14="http://schemas.microsoft.com/office/drawing/2010/main">
        <mc:Choice Requires="a14">
          <p:sp>
            <p:nvSpPr>
              <p:cNvPr id="17" name="Google Shape;115;p16">
                <a:extLst>
                  <a:ext uri="{FF2B5EF4-FFF2-40B4-BE49-F238E27FC236}">
                    <a16:creationId xmlns:a16="http://schemas.microsoft.com/office/drawing/2014/main" id="{7A73E830-0D96-134A-BD48-D56D10424447}"/>
                  </a:ext>
                </a:extLst>
              </p:cNvPr>
              <p:cNvSpPr txBox="1"/>
              <p:nvPr/>
            </p:nvSpPr>
            <p:spPr>
              <a:xfrm>
                <a:off x="922049" y="1335684"/>
                <a:ext cx="10096500" cy="4427538"/>
              </a:xfrm>
              <a:prstGeom prst="rect">
                <a:avLst/>
              </a:prstGeom>
              <a:noFill/>
              <a:ln>
                <a:noFill/>
              </a:ln>
            </p:spPr>
            <p:txBody>
              <a:bodyPr lIns="121900" tIns="60933" rIns="121900" bIns="60933" anchor="t"/>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Aft>
                    <a:spcPts val="1200"/>
                  </a:spcAft>
                  <a:buFontTx/>
                  <a:buNone/>
                </a:pPr>
                <a:r>
                  <a:rPr lang="en-GB" altLang="en-US" sz="2000" b="1" dirty="0">
                    <a:solidFill>
                      <a:srgbClr val="9DC3E6"/>
                    </a:solidFill>
                    <a:latin typeface="Open Sans" panose="020B0606030504020204" pitchFamily="34" charset="0"/>
                    <a:ea typeface="Open Sans" panose="020B0606030504020204" pitchFamily="34" charset="0"/>
                    <a:cs typeface="Open Sans" panose="020B0606030504020204" pitchFamily="34" charset="0"/>
                  </a:rPr>
                  <a:t>End-Uses: Specific Uses of Electricity, Thermal Uses, and Motive Power </a:t>
                </a:r>
              </a:p>
              <a:p>
                <a:pPr marL="342900" indent="-342900" eaLnBrk="1" hangingPunct="1">
                  <a:lnSpc>
                    <a:spcPct val="100000"/>
                  </a:lnSpc>
                  <a:buClr>
                    <a:srgbClr val="333333"/>
                  </a:buClr>
                  <a:buSzPts val="1600"/>
                </a:pPr>
                <a:r>
                  <a:rPr lang="en-GB" altLang="en-US" sz="2000" dirty="0">
                    <a:latin typeface="Open Sans" panose="020B0606030504020204" pitchFamily="34" charset="0"/>
                    <a:ea typeface="Open Sans" panose="020B0606030504020204" pitchFamily="34" charset="0"/>
                    <a:cs typeface="Open Sans" panose="020B0606030504020204" pitchFamily="34" charset="0"/>
                  </a:rPr>
                  <a:t>The energy demand for motive power and specific uses of electricity is calculated in terms of final energy. The general equation of MAED is used, summing over subsectors. For example in agriculture: </a:t>
                </a:r>
              </a:p>
              <a:p>
                <a:pPr eaLnBrk="1" hangingPunct="1">
                  <a:lnSpc>
                    <a:spcPct val="100000"/>
                  </a:lnSpc>
                  <a:buClr>
                    <a:srgbClr val="333333"/>
                  </a:buClr>
                  <a:buSzPts val="1600"/>
                  <a:buNone/>
                </a:pPr>
                <a14:m>
                  <m:oMathPara xmlns:m="http://schemas.openxmlformats.org/officeDocument/2006/math">
                    <m:oMathParaPr>
                      <m:jc m:val="centerGroup"/>
                    </m:oMathParaPr>
                    <m:oMath xmlns:m="http://schemas.openxmlformats.org/officeDocument/2006/math">
                      <m:r>
                        <a:rPr lang="en-GB" altLang="en-US" sz="2000" smtClean="0">
                          <a:latin typeface="Cambria Math" panose="02040503050406030204" pitchFamily="18" charset="0"/>
                          <a:cs typeface="Calibri" panose="020F0502020204030204" pitchFamily="34" charset="0"/>
                        </a:rPr>
                        <m:t>𝐹</m:t>
                      </m:r>
                      <m:sSubSup>
                        <m:sSubSupPr>
                          <m:ctrlPr>
                            <a:rPr lang="en-GB" altLang="en-US" sz="2000" i="1" smtClean="0">
                              <a:latin typeface="Cambria Math" panose="02040503050406030204" pitchFamily="18" charset="0"/>
                              <a:cs typeface="Calibri" panose="020F0502020204030204" pitchFamily="34" charset="0"/>
                            </a:rPr>
                          </m:ctrlPr>
                        </m:sSubSupPr>
                        <m:e>
                          <m:r>
                            <a:rPr lang="en-GB" altLang="en-US" sz="2000" smtClean="0">
                              <a:latin typeface="Cambria Math" panose="02040503050406030204" pitchFamily="18" charset="0"/>
                              <a:cs typeface="Calibri" panose="020F0502020204030204" pitchFamily="34" charset="0"/>
                            </a:rPr>
                            <m:t>𝐸𝐷</m:t>
                          </m:r>
                        </m:e>
                        <m:sub>
                          <m:r>
                            <a:rPr lang="en-GB" altLang="en-US" sz="2000" smtClean="0">
                              <a:latin typeface="Cambria Math" panose="02040503050406030204" pitchFamily="18" charset="0"/>
                              <a:cs typeface="Calibri" panose="020F0502020204030204" pitchFamily="34" charset="0"/>
                            </a:rPr>
                            <m:t>𝑠𝑒𝑐𝑡𝑜𝑟</m:t>
                          </m:r>
                        </m:sub>
                        <m:sup>
                          <m:r>
                            <a:rPr lang="en-GB" altLang="en-US" sz="2000" smtClean="0">
                              <a:latin typeface="Cambria Math" panose="02040503050406030204" pitchFamily="18" charset="0"/>
                              <a:cs typeface="Calibri" panose="020F0502020204030204" pitchFamily="34" charset="0"/>
                            </a:rPr>
                            <m:t>𝑚𝑜𝑡𝑜𝑟</m:t>
                          </m:r>
                          <m:r>
                            <a:rPr lang="en-GB" altLang="en-US" sz="2000" smtClean="0">
                              <a:latin typeface="Cambria Math" panose="02040503050406030204" pitchFamily="18" charset="0"/>
                              <a:cs typeface="Calibri" panose="020F0502020204030204" pitchFamily="34" charset="0"/>
                            </a:rPr>
                            <m:t> </m:t>
                          </m:r>
                          <m:r>
                            <a:rPr lang="en-GB" altLang="en-US" sz="2000" smtClean="0">
                              <a:latin typeface="Cambria Math" panose="02040503050406030204" pitchFamily="18" charset="0"/>
                              <a:cs typeface="Calibri" panose="020F0502020204030204" pitchFamily="34" charset="0"/>
                            </a:rPr>
                            <m:t>𝑓𝑢𝑒𝑙</m:t>
                          </m:r>
                        </m:sup>
                      </m:sSubSup>
                      <m:r>
                        <a:rPr lang="en-GB" altLang="en-US" sz="2000" smtClean="0">
                          <a:latin typeface="Cambria Math" panose="02040503050406030204" pitchFamily="18" charset="0"/>
                          <a:cs typeface="Calibri" panose="020F0502020204030204" pitchFamily="34" charset="0"/>
                        </a:rPr>
                        <m:t>=</m:t>
                      </m:r>
                      <m:nary>
                        <m:naryPr>
                          <m:chr m:val="∑"/>
                          <m:supHide m:val="on"/>
                          <m:ctrlPr>
                            <a:rPr lang="en-GB" altLang="en-US" sz="2000" i="1" smtClean="0">
                              <a:latin typeface="Cambria Math" panose="02040503050406030204" pitchFamily="18" charset="0"/>
                              <a:cs typeface="Calibri" panose="020F0502020204030204" pitchFamily="34" charset="0"/>
                            </a:rPr>
                          </m:ctrlPr>
                        </m:naryPr>
                        <m:sub>
                          <m:r>
                            <a:rPr lang="en-GB" altLang="en-US" sz="2000" smtClean="0">
                              <a:latin typeface="Cambria Math" panose="02040503050406030204" pitchFamily="18" charset="0"/>
                              <a:cs typeface="Calibri" panose="020F0502020204030204" pitchFamily="34" charset="0"/>
                            </a:rPr>
                            <m:t>𝑠𝑢𝑏𝑠𝑒𝑐𝑡𝑜𝑟</m:t>
                          </m:r>
                          <m:r>
                            <a:rPr lang="en-GB" altLang="en-US" sz="2000" smtClean="0">
                              <a:latin typeface="Cambria Math" panose="02040503050406030204" pitchFamily="18" charset="0"/>
                              <a:cs typeface="Calibri" panose="020F0502020204030204" pitchFamily="34" charset="0"/>
                            </a:rPr>
                            <m:t> ∈ </m:t>
                          </m:r>
                          <m:r>
                            <a:rPr lang="en-GB" altLang="en-US" sz="2000" smtClean="0">
                              <a:latin typeface="Cambria Math" panose="02040503050406030204" pitchFamily="18" charset="0"/>
                              <a:cs typeface="Calibri" panose="020F0502020204030204" pitchFamily="34" charset="0"/>
                            </a:rPr>
                            <m:t>𝑠𝑒𝑐𝑡𝑜𝑟</m:t>
                          </m:r>
                        </m:sub>
                        <m:sup/>
                        <m:e>
                          <m:r>
                            <a:rPr lang="en-GB" altLang="en-US" sz="2000">
                              <a:latin typeface="Cambria Math" panose="02040503050406030204" pitchFamily="18" charset="0"/>
                              <a:cs typeface="Calibri" panose="020F0502020204030204" pitchFamily="34" charset="0"/>
                            </a:rPr>
                            <m:t>𝐸</m:t>
                          </m:r>
                          <m:sSubSup>
                            <m:sSubSupPr>
                              <m:ctrlPr>
                                <a:rPr lang="en-GB" altLang="en-US" sz="2000" i="1">
                                  <a:latin typeface="Cambria Math" panose="02040503050406030204" pitchFamily="18" charset="0"/>
                                  <a:cs typeface="Calibri" panose="020F0502020204030204" pitchFamily="34" charset="0"/>
                                </a:rPr>
                              </m:ctrlPr>
                            </m:sSubSupPr>
                            <m:e>
                              <m:r>
                                <a:rPr lang="en-GB" altLang="en-US" sz="2000">
                                  <a:latin typeface="Cambria Math" panose="02040503050406030204" pitchFamily="18" charset="0"/>
                                  <a:cs typeface="Calibri" panose="020F0502020204030204" pitchFamily="34" charset="0"/>
                                </a:rPr>
                                <m:t>𝐼</m:t>
                              </m:r>
                            </m:e>
                            <m:sub>
                              <m:r>
                                <a:rPr lang="en-GB" altLang="en-US" sz="2000">
                                  <a:latin typeface="Cambria Math" panose="02040503050406030204" pitchFamily="18" charset="0"/>
                                  <a:cs typeface="Calibri" panose="020F0502020204030204" pitchFamily="34" charset="0"/>
                                </a:rPr>
                                <m:t>𝑠𝑢𝑏𝑠𝑒𝑐𝑡𝑜𝑟</m:t>
                              </m:r>
                            </m:sub>
                            <m:sup>
                              <m:r>
                                <a:rPr lang="en-GB" altLang="en-US" sz="2000">
                                  <a:latin typeface="Cambria Math" panose="02040503050406030204" pitchFamily="18" charset="0"/>
                                  <a:cs typeface="Calibri" panose="020F0502020204030204" pitchFamily="34" charset="0"/>
                                </a:rPr>
                                <m:t>𝑚𝑜𝑡𝑜𝑟</m:t>
                              </m:r>
                              <m:r>
                                <a:rPr lang="en-GB" altLang="en-US" sz="2000">
                                  <a:latin typeface="Cambria Math" panose="02040503050406030204" pitchFamily="18" charset="0"/>
                                  <a:cs typeface="Calibri" panose="020F0502020204030204" pitchFamily="34" charset="0"/>
                                </a:rPr>
                                <m:t> </m:t>
                              </m:r>
                              <m:r>
                                <a:rPr lang="en-GB" altLang="en-US" sz="2000">
                                  <a:latin typeface="Cambria Math" panose="02040503050406030204" pitchFamily="18" charset="0"/>
                                  <a:cs typeface="Calibri" panose="020F0502020204030204" pitchFamily="34" charset="0"/>
                                </a:rPr>
                                <m:t>𝑓𝑢𝑒𝑙</m:t>
                              </m:r>
                            </m:sup>
                          </m:sSubSup>
                          <m:r>
                            <a:rPr lang="en-GB" altLang="en-US" sz="2000">
                              <a:latin typeface="Cambria Math" panose="02040503050406030204" pitchFamily="18" charset="0"/>
                              <a:cs typeface="Calibri" panose="020F0502020204030204" pitchFamily="34" charset="0"/>
                            </a:rPr>
                            <m:t>𝑉</m:t>
                          </m:r>
                          <m:sSub>
                            <m:sSubPr>
                              <m:ctrlPr>
                                <a:rPr lang="en-GB" altLang="en-US" sz="2000" i="1">
                                  <a:latin typeface="Cambria Math" panose="02040503050406030204" pitchFamily="18" charset="0"/>
                                  <a:cs typeface="Calibri" panose="020F0502020204030204" pitchFamily="34" charset="0"/>
                                </a:rPr>
                              </m:ctrlPr>
                            </m:sSubPr>
                            <m:e>
                              <m:r>
                                <a:rPr lang="en-GB" altLang="en-US" sz="2000">
                                  <a:latin typeface="Cambria Math" panose="02040503050406030204" pitchFamily="18" charset="0"/>
                                  <a:cs typeface="Calibri" panose="020F0502020204030204" pitchFamily="34" charset="0"/>
                                </a:rPr>
                                <m:t>𝐴</m:t>
                              </m:r>
                            </m:e>
                            <m:sub>
                              <m:r>
                                <a:rPr lang="en-GB" altLang="en-US" sz="2000">
                                  <a:latin typeface="Cambria Math" panose="02040503050406030204" pitchFamily="18" charset="0"/>
                                  <a:cs typeface="Calibri" panose="020F0502020204030204" pitchFamily="34" charset="0"/>
                                </a:rPr>
                                <m:t>𝑠𝑢𝑏𝑠𝑒𝑐𝑡𝑜𝑟</m:t>
                              </m:r>
                            </m:sub>
                          </m:sSub>
                        </m:e>
                      </m:nary>
                    </m:oMath>
                  </m:oMathPara>
                </a14:m>
                <a:endParaRPr lang="en-GB" altLang="en-US" sz="2000" dirty="0">
                  <a:latin typeface="Open Sans" panose="020B0606030504020204" pitchFamily="34" charset="0"/>
                  <a:ea typeface="Open Sans" panose="020B0606030504020204" pitchFamily="34" charset="0"/>
                  <a:cs typeface="Open Sans" panose="020B0606030504020204" pitchFamily="34" charset="0"/>
                </a:endParaRPr>
              </a:p>
              <a:p>
                <a:pPr eaLnBrk="1" hangingPunct="1">
                  <a:lnSpc>
                    <a:spcPct val="100000"/>
                  </a:lnSpc>
                  <a:buClr>
                    <a:srgbClr val="333333"/>
                  </a:buClr>
                  <a:buSzPts val="1600"/>
                  <a:buNone/>
                </a:pPr>
                <a:endParaRPr lang="en-GB" altLang="en-US"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eaLnBrk="1" hangingPunct="1">
                  <a:lnSpc>
                    <a:spcPct val="100000"/>
                  </a:lnSpc>
                  <a:buClr>
                    <a:srgbClr val="333333"/>
                  </a:buClr>
                  <a:buSzPts val="1600"/>
                </a:pPr>
                <a:r>
                  <a:rPr lang="en-GB" altLang="en-US" sz="2000" dirty="0">
                    <a:latin typeface="Open Sans" panose="020B0606030504020204" pitchFamily="34" charset="0"/>
                    <a:ea typeface="Open Sans" panose="020B0606030504020204" pitchFamily="34" charset="0"/>
                    <a:cs typeface="Open Sans" panose="020B0606030504020204" pitchFamily="34" charset="0"/>
                  </a:rPr>
                  <a:t>The demand for Thermal Uses is calculated in terms of useful energy demand.</a:t>
                </a:r>
              </a:p>
              <a:p>
                <a:pPr eaLnBrk="1" hangingPunct="1">
                  <a:lnSpc>
                    <a:spcPct val="100000"/>
                  </a:lnSpc>
                  <a:buClr>
                    <a:srgbClr val="333333"/>
                  </a:buClr>
                  <a:buSzPts val="1600"/>
                  <a:buNone/>
                </a:pPr>
                <a14:m>
                  <m:oMathPara xmlns:m="http://schemas.openxmlformats.org/officeDocument/2006/math">
                    <m:oMathParaPr>
                      <m:jc m:val="centerGroup"/>
                    </m:oMathParaPr>
                    <m:oMath xmlns:m="http://schemas.openxmlformats.org/officeDocument/2006/math">
                      <m:sSubSup>
                        <m:sSubSupPr>
                          <m:ctrlPr>
                            <a:rPr lang="en-GB" altLang="en-US" sz="2000" i="1">
                              <a:latin typeface="Cambria Math" panose="02040503050406030204" pitchFamily="18" charset="0"/>
                              <a:cs typeface="Calibri" panose="020F0502020204030204" pitchFamily="34" charset="0"/>
                            </a:rPr>
                          </m:ctrlPr>
                        </m:sSubSupPr>
                        <m:e>
                          <m:r>
                            <a:rPr lang="en-GB" altLang="en-US" sz="2000" smtClean="0">
                              <a:latin typeface="Cambria Math" panose="02040503050406030204" pitchFamily="18" charset="0"/>
                              <a:cs typeface="Calibri" panose="020F0502020204030204" pitchFamily="34" charset="0"/>
                            </a:rPr>
                            <m:t>𝑈</m:t>
                          </m:r>
                          <m:r>
                            <a:rPr lang="en-GB" altLang="en-US" sz="2000">
                              <a:latin typeface="Cambria Math" panose="02040503050406030204" pitchFamily="18" charset="0"/>
                              <a:cs typeface="Calibri" panose="020F0502020204030204" pitchFamily="34" charset="0"/>
                            </a:rPr>
                            <m:t>𝐸𝐷</m:t>
                          </m:r>
                        </m:e>
                        <m:sub>
                          <m:r>
                            <a:rPr lang="en-GB" altLang="en-US" sz="2000" smtClean="0">
                              <a:latin typeface="Cambria Math" panose="02040503050406030204" pitchFamily="18" charset="0"/>
                              <a:cs typeface="Calibri" panose="020F0502020204030204" pitchFamily="34" charset="0"/>
                            </a:rPr>
                            <m:t>𝑠𝑒𝑐𝑡𝑜𝑟</m:t>
                          </m:r>
                        </m:sub>
                        <m:sup>
                          <m:r>
                            <a:rPr lang="en-GB" altLang="en-US" sz="2000" smtClean="0">
                              <a:latin typeface="Cambria Math" panose="02040503050406030204" pitchFamily="18" charset="0"/>
                              <a:cs typeface="Calibri" panose="020F0502020204030204" pitchFamily="34" charset="0"/>
                            </a:rPr>
                            <m:t>𝑡h𝑒𝑟𝑚𝑎𝑙</m:t>
                          </m:r>
                          <m:r>
                            <a:rPr lang="en-GB" altLang="en-US" sz="2000" smtClean="0">
                              <a:latin typeface="Cambria Math" panose="02040503050406030204" pitchFamily="18" charset="0"/>
                              <a:cs typeface="Calibri" panose="020F0502020204030204" pitchFamily="34" charset="0"/>
                            </a:rPr>
                            <m:t> </m:t>
                          </m:r>
                          <m:r>
                            <a:rPr lang="en-GB" altLang="en-US" sz="2000" smtClean="0">
                              <a:latin typeface="Cambria Math" panose="02040503050406030204" pitchFamily="18" charset="0"/>
                              <a:cs typeface="Calibri" panose="020F0502020204030204" pitchFamily="34" charset="0"/>
                            </a:rPr>
                            <m:t>𝑢𝑠𝑒</m:t>
                          </m:r>
                        </m:sup>
                      </m:sSubSup>
                      <m:r>
                        <a:rPr lang="en-GB" altLang="en-US" sz="2000">
                          <a:latin typeface="Cambria Math" panose="02040503050406030204" pitchFamily="18" charset="0"/>
                          <a:cs typeface="Calibri" panose="020F0502020204030204" pitchFamily="34" charset="0"/>
                        </a:rPr>
                        <m:t>=</m:t>
                      </m:r>
                      <m:nary>
                        <m:naryPr>
                          <m:chr m:val="∑"/>
                          <m:supHide m:val="on"/>
                          <m:ctrlPr>
                            <a:rPr lang="en-GB" altLang="en-US" sz="2000" i="1">
                              <a:latin typeface="Cambria Math" panose="02040503050406030204" pitchFamily="18" charset="0"/>
                              <a:cs typeface="Calibri" panose="020F0502020204030204" pitchFamily="34" charset="0"/>
                            </a:rPr>
                          </m:ctrlPr>
                        </m:naryPr>
                        <m:sub>
                          <m:r>
                            <a:rPr lang="en-GB" altLang="en-US" sz="2000">
                              <a:latin typeface="Cambria Math" panose="02040503050406030204" pitchFamily="18" charset="0"/>
                              <a:cs typeface="Calibri" panose="020F0502020204030204" pitchFamily="34" charset="0"/>
                            </a:rPr>
                            <m:t>𝑠𝑢𝑏𝑠𝑒𝑐𝑡𝑜𝑟</m:t>
                          </m:r>
                          <m:r>
                            <a:rPr lang="en-GB" altLang="en-US" sz="2000">
                              <a:latin typeface="Cambria Math" panose="02040503050406030204" pitchFamily="18" charset="0"/>
                              <a:cs typeface="Calibri" panose="020F0502020204030204" pitchFamily="34" charset="0"/>
                            </a:rPr>
                            <m:t> ∈ </m:t>
                          </m:r>
                          <m:r>
                            <a:rPr lang="en-GB" altLang="en-US" sz="2000" smtClean="0">
                              <a:latin typeface="Cambria Math" panose="02040503050406030204" pitchFamily="18" charset="0"/>
                              <a:cs typeface="Calibri" panose="020F0502020204030204" pitchFamily="34" charset="0"/>
                            </a:rPr>
                            <m:t>𝑠𝑒𝑐𝑡𝑜𝑟</m:t>
                          </m:r>
                        </m:sub>
                        <m:sup/>
                        <m:e>
                          <m:r>
                            <a:rPr lang="en-GB" altLang="en-US" sz="2000">
                              <a:latin typeface="Cambria Math" panose="02040503050406030204" pitchFamily="18" charset="0"/>
                              <a:cs typeface="Calibri" panose="020F0502020204030204" pitchFamily="34" charset="0"/>
                            </a:rPr>
                            <m:t>𝐸</m:t>
                          </m:r>
                          <m:sSubSup>
                            <m:sSubSupPr>
                              <m:ctrlPr>
                                <a:rPr lang="en-GB" altLang="en-US" sz="2000" i="1">
                                  <a:latin typeface="Cambria Math" panose="02040503050406030204" pitchFamily="18" charset="0"/>
                                  <a:cs typeface="Calibri" panose="020F0502020204030204" pitchFamily="34" charset="0"/>
                                </a:rPr>
                              </m:ctrlPr>
                            </m:sSubSupPr>
                            <m:e>
                              <m:r>
                                <a:rPr lang="en-GB" altLang="en-US" sz="2000">
                                  <a:latin typeface="Cambria Math" panose="02040503050406030204" pitchFamily="18" charset="0"/>
                                  <a:cs typeface="Calibri" panose="020F0502020204030204" pitchFamily="34" charset="0"/>
                                </a:rPr>
                                <m:t>𝐼</m:t>
                              </m:r>
                            </m:e>
                            <m:sub>
                              <m:r>
                                <a:rPr lang="en-GB" altLang="en-US" sz="2000">
                                  <a:latin typeface="Cambria Math" panose="02040503050406030204" pitchFamily="18" charset="0"/>
                                  <a:cs typeface="Calibri" panose="020F0502020204030204" pitchFamily="34" charset="0"/>
                                </a:rPr>
                                <m:t>𝑠𝑢𝑏𝑠𝑒𝑐𝑡𝑜𝑟</m:t>
                              </m:r>
                            </m:sub>
                            <m:sup>
                              <m:r>
                                <a:rPr lang="en-GB" altLang="en-US" sz="2000" smtClean="0">
                                  <a:latin typeface="Cambria Math" panose="02040503050406030204" pitchFamily="18" charset="0"/>
                                  <a:cs typeface="Calibri" panose="020F0502020204030204" pitchFamily="34" charset="0"/>
                                </a:rPr>
                                <m:t>𝑡h</m:t>
                              </m:r>
                              <m:r>
                                <a:rPr lang="en-GB" altLang="en-US" sz="2000">
                                  <a:latin typeface="Cambria Math" panose="02040503050406030204" pitchFamily="18" charset="0"/>
                                  <a:cs typeface="Calibri" panose="020F0502020204030204" pitchFamily="34" charset="0"/>
                                </a:rPr>
                                <m:t>𝑒𝑟𝑚𝑎𝑙</m:t>
                              </m:r>
                              <m:r>
                                <a:rPr lang="en-GB" altLang="en-US" sz="2000">
                                  <a:latin typeface="Cambria Math" panose="02040503050406030204" pitchFamily="18" charset="0"/>
                                  <a:cs typeface="Calibri" panose="020F0502020204030204" pitchFamily="34" charset="0"/>
                                </a:rPr>
                                <m:t> </m:t>
                              </m:r>
                              <m:r>
                                <a:rPr lang="en-GB" altLang="en-US" sz="2000">
                                  <a:latin typeface="Cambria Math" panose="02040503050406030204" pitchFamily="18" charset="0"/>
                                  <a:cs typeface="Calibri" panose="020F0502020204030204" pitchFamily="34" charset="0"/>
                                </a:rPr>
                                <m:t>𝑢𝑠𝑒</m:t>
                              </m:r>
                            </m:sup>
                          </m:sSubSup>
                          <m:r>
                            <a:rPr lang="en-GB" altLang="en-US" sz="2000">
                              <a:latin typeface="Cambria Math" panose="02040503050406030204" pitchFamily="18" charset="0"/>
                              <a:cs typeface="Calibri" panose="020F0502020204030204" pitchFamily="34" charset="0"/>
                            </a:rPr>
                            <m:t>𝑉</m:t>
                          </m:r>
                          <m:sSub>
                            <m:sSubPr>
                              <m:ctrlPr>
                                <a:rPr lang="en-GB" altLang="en-US" sz="2000" i="1">
                                  <a:latin typeface="Cambria Math" panose="02040503050406030204" pitchFamily="18" charset="0"/>
                                  <a:cs typeface="Calibri" panose="020F0502020204030204" pitchFamily="34" charset="0"/>
                                </a:rPr>
                              </m:ctrlPr>
                            </m:sSubPr>
                            <m:e>
                              <m:r>
                                <a:rPr lang="en-GB" altLang="en-US" sz="2000">
                                  <a:latin typeface="Cambria Math" panose="02040503050406030204" pitchFamily="18" charset="0"/>
                                  <a:cs typeface="Calibri" panose="020F0502020204030204" pitchFamily="34" charset="0"/>
                                </a:rPr>
                                <m:t>𝐴</m:t>
                              </m:r>
                            </m:e>
                            <m:sub>
                              <m:r>
                                <a:rPr lang="en-GB" altLang="en-US" sz="2000">
                                  <a:latin typeface="Cambria Math" panose="02040503050406030204" pitchFamily="18" charset="0"/>
                                  <a:cs typeface="Calibri" panose="020F0502020204030204" pitchFamily="34" charset="0"/>
                                </a:rPr>
                                <m:t>𝑠𝑢𝑏𝑠𝑒𝑐𝑡𝑜𝑟</m:t>
                              </m:r>
                            </m:sub>
                          </m:sSub>
                        </m:e>
                      </m:nary>
                    </m:oMath>
                  </m:oMathPara>
                </a14:m>
                <a:endParaRPr lang="en-GB" altLang="en-US" sz="2000" dirty="0">
                  <a:latin typeface="Open Sans" panose="020B0606030504020204" pitchFamily="34" charset="0"/>
                  <a:ea typeface="Open Sans" panose="020B0606030504020204" pitchFamily="34" charset="0"/>
                  <a:cs typeface="Open Sans" panose="020B0606030504020204" pitchFamily="34" charset="0"/>
                </a:endParaRPr>
              </a:p>
            </p:txBody>
          </p:sp>
        </mc:Choice>
        <mc:Fallback xmlns="">
          <p:sp>
            <p:nvSpPr>
              <p:cNvPr id="17" name="Google Shape;115;p16">
                <a:extLst>
                  <a:ext uri="{FF2B5EF4-FFF2-40B4-BE49-F238E27FC236}">
                    <a16:creationId xmlns:a16="http://schemas.microsoft.com/office/drawing/2014/main" id="{7A73E830-0D96-134A-BD48-D56D10424447}"/>
                  </a:ext>
                </a:extLst>
              </p:cNvPr>
              <p:cNvSpPr txBox="1">
                <a:spLocks noRot="1" noChangeAspect="1" noMove="1" noResize="1" noEditPoints="1" noAdjustHandles="1" noChangeArrowheads="1" noChangeShapeType="1" noTextEdit="1"/>
              </p:cNvSpPr>
              <p:nvPr/>
            </p:nvSpPr>
            <p:spPr>
              <a:xfrm>
                <a:off x="922049" y="1335684"/>
                <a:ext cx="10096500" cy="4427538"/>
              </a:xfrm>
              <a:prstGeom prst="rect">
                <a:avLst/>
              </a:prstGeom>
              <a:blipFill>
                <a:blip r:embed="rId5"/>
                <a:stretch>
                  <a:fillRect l="-251" t="-286" b="-22571"/>
                </a:stretch>
              </a:blipFill>
              <a:ln>
                <a:noFill/>
              </a:ln>
            </p:spPr>
            <p:txBody>
              <a:bodyPr/>
              <a:lstStyle/>
              <a:p>
                <a:r>
                  <a:rPr lang="en-GB">
                    <a:noFill/>
                  </a:rPr>
                  <a:t> </a:t>
                </a:r>
              </a:p>
            </p:txBody>
          </p:sp>
        </mc:Fallback>
      </mc:AlternateContent>
      <p:sp>
        <p:nvSpPr>
          <p:cNvPr id="25" name="Oval 24">
            <a:extLst>
              <a:ext uri="{FF2B5EF4-FFF2-40B4-BE49-F238E27FC236}">
                <a16:creationId xmlns:a16="http://schemas.microsoft.com/office/drawing/2014/main" id="{ED0BF43B-E9BB-E94D-A0AA-70912B27F311}"/>
              </a:ext>
            </a:extLst>
          </p:cNvPr>
          <p:cNvSpPr/>
          <p:nvPr/>
        </p:nvSpPr>
        <p:spPr>
          <a:xfrm>
            <a:off x="8055391" y="39736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7_Slide4.mp3" descr="Track7_Lecture7_Slide4.mp3">
            <a:hlinkClick r:id="" action="ppaction://media"/>
            <a:extLst>
              <a:ext uri="{FF2B5EF4-FFF2-40B4-BE49-F238E27FC236}">
                <a16:creationId xmlns:a16="http://schemas.microsoft.com/office/drawing/2014/main" id="{160D24CA-6430-124B-9C82-3DB495ED666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26756" y="476655"/>
            <a:ext cx="812800" cy="812800"/>
          </a:xfrm>
          <a:prstGeom prst="rect">
            <a:avLst/>
          </a:prstGeom>
        </p:spPr>
      </p:pic>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142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Slide Number Placeholder 5">
            <a:extLst>
              <a:ext uri="{FF2B5EF4-FFF2-40B4-BE49-F238E27FC236}">
                <a16:creationId xmlns:a16="http://schemas.microsoft.com/office/drawing/2014/main" id="{8DB30429-043E-4990-B836-4DFAA12470DB}"/>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588C7470-C0CF-4BB3-B433-A41A94B359A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5</a:t>
            </a:fld>
            <a:endParaRPr lang="en-US" altLang="en-US" sz="1400" b="1">
              <a:solidFill>
                <a:schemeClr val="bg1"/>
              </a:solidFill>
              <a:latin typeface="Open Sans ExtraBold"/>
              <a:ea typeface="Open Sans ExtraBold"/>
              <a:cs typeface="Open Sans ExtraBold"/>
            </a:endParaRPr>
          </a:p>
        </p:txBody>
      </p:sp>
      <mc:AlternateContent xmlns:mc="http://schemas.openxmlformats.org/markup-compatibility/2006">
        <mc:Choice xmlns:a14="http://schemas.microsoft.com/office/drawing/2010/main" Requires="a14">
          <p:sp>
            <p:nvSpPr>
              <p:cNvPr id="20" name="Google Shape;115;p16">
                <a:extLst>
                  <a:ext uri="{FF2B5EF4-FFF2-40B4-BE49-F238E27FC236}">
                    <a16:creationId xmlns:a16="http://schemas.microsoft.com/office/drawing/2014/main" id="{2E630E1F-8420-C94E-BCF2-4A38EEDA63C2}"/>
                  </a:ext>
                </a:extLst>
              </p:cNvPr>
              <p:cNvSpPr txBox="1"/>
              <p:nvPr/>
            </p:nvSpPr>
            <p:spPr>
              <a:xfrm>
                <a:off x="897897" y="1221854"/>
                <a:ext cx="10647158" cy="4931299"/>
              </a:xfrm>
              <a:prstGeom prst="rect">
                <a:avLst/>
              </a:prstGeom>
              <a:noFill/>
              <a:ln>
                <a:noFill/>
              </a:ln>
            </p:spPr>
            <p:txBody>
              <a:bodyPr lIns="121900" tIns="60933" rIns="121900" bIns="60933" anchor="t"/>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Aft>
                    <a:spcPts val="1200"/>
                  </a:spcAft>
                  <a:buFontTx/>
                  <a:buNone/>
                </a:pPr>
                <a:r>
                  <a:rPr lang="en-GB" altLang="en-US" sz="2000" b="1" dirty="0">
                    <a:solidFill>
                      <a:srgbClr val="9DC3E6"/>
                    </a:solidFill>
                    <a:latin typeface="Open Sans" panose="020B0606030504020204" pitchFamily="34" charset="0"/>
                    <a:ea typeface="Open Sans" panose="020B0606030504020204" pitchFamily="34" charset="0"/>
                    <a:cs typeface="Open Sans" panose="020B0606030504020204" pitchFamily="34" charset="0"/>
                  </a:rPr>
                  <a:t>Thermal uses: useful to final energy demand</a:t>
                </a:r>
                <a:endParaRPr lang="en-GB" altLang="en-US" sz="2000" b="1" dirty="0">
                  <a:latin typeface="Open Sans" panose="020B0606030504020204" pitchFamily="34" charset="0"/>
                  <a:ea typeface="Open Sans" panose="020B0606030504020204" pitchFamily="34" charset="0"/>
                  <a:cs typeface="Open Sans" panose="020B0606030504020204" pitchFamily="34" charset="0"/>
                </a:endParaRPr>
              </a:p>
              <a:p>
                <a:pPr eaLnBrk="1" hangingPunct="1">
                  <a:lnSpc>
                    <a:spcPct val="100000"/>
                  </a:lnSpc>
                  <a:buClr>
                    <a:srgbClr val="333333"/>
                  </a:buClr>
                  <a:buSzPts val="1600"/>
                  <a:buNone/>
                </a:pPr>
                <a:r>
                  <a:rPr lang="en-GB" altLang="en-US" sz="2000" dirty="0">
                    <a:latin typeface="Open Sans" panose="020B0606030504020204" pitchFamily="34" charset="0"/>
                    <a:ea typeface="Open Sans" panose="020B0606030504020204" pitchFamily="34" charset="0"/>
                    <a:cs typeface="Open Sans" panose="020B0606030504020204" pitchFamily="34" charset="0"/>
                  </a:rPr>
                  <a:t>The useful energy demand (UED) for thermal uses is converted to final energy demand (FED) based on the process efficiency (</a:t>
                </a:r>
                <a14:m>
                  <m:oMath xmlns:m="http://schemas.openxmlformats.org/officeDocument/2006/math">
                    <m:r>
                      <a:rPr lang="en-GB" sz="2000" kern="0" dirty="0">
                        <a:solidFill>
                          <a:srgbClr val="1A1A1A"/>
                        </a:solidFill>
                        <a:latin typeface="Cambria Math" panose="02040503050406030204" pitchFamily="18" charset="0"/>
                        <a:cs typeface="Calibri" panose="020F0502020204030204" pitchFamily="34" charset="0"/>
                        <a:sym typeface="Arial"/>
                      </a:rPr>
                      <m:t>𝜂</m:t>
                    </m:r>
                  </m:oMath>
                </a14:m>
                <a:r>
                  <a:rPr lang="en-GB" altLang="en-US" sz="2000" dirty="0">
                    <a:latin typeface="Open Sans" panose="020B0606030504020204" pitchFamily="34" charset="0"/>
                    <a:ea typeface="Open Sans" panose="020B0606030504020204" pitchFamily="34" charset="0"/>
                    <a:cs typeface="Open Sans" panose="020B0606030504020204" pitchFamily="34" charset="0"/>
                  </a:rPr>
                  <a:t>) and the carrier market penetration (MP)</a:t>
                </a:r>
              </a:p>
              <a:p>
                <a:pPr eaLnBrk="1" hangingPunct="1">
                  <a:lnSpc>
                    <a:spcPct val="100000"/>
                  </a:lnSpc>
                  <a:buClr>
                    <a:srgbClr val="333333"/>
                  </a:buClr>
                  <a:buSzPts val="1600"/>
                  <a:buNone/>
                </a:pPr>
                <a:endParaRPr lang="en-GB" altLang="en-US"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eaLnBrk="1" hangingPunct="1">
                  <a:lnSpc>
                    <a:spcPct val="100000"/>
                  </a:lnSpc>
                  <a:buClr>
                    <a:srgbClr val="333333"/>
                  </a:buClr>
                  <a:buSzPts val="1600"/>
                </a:pPr>
                <a:endParaRPr lang="en-GB" altLang="en-US"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eaLnBrk="1" hangingPunct="1">
                  <a:lnSpc>
                    <a:spcPct val="100000"/>
                  </a:lnSpc>
                  <a:buClr>
                    <a:srgbClr val="333333"/>
                  </a:buClr>
                  <a:buSzPts val="1600"/>
                </a:pPr>
                <a:endParaRPr lang="en-GB" altLang="en-US"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eaLnBrk="1" hangingPunct="1">
                  <a:lnSpc>
                    <a:spcPct val="100000"/>
                  </a:lnSpc>
                  <a:buClr>
                    <a:srgbClr val="333333"/>
                  </a:buClr>
                  <a:buSzPts val="1600"/>
                </a:pPr>
                <a:endParaRPr lang="en-GB" altLang="en-US" sz="2000" dirty="0">
                  <a:latin typeface="Open Sans" panose="020B0606030504020204" pitchFamily="34" charset="0"/>
                  <a:ea typeface="Open Sans" panose="020B0606030504020204" pitchFamily="34" charset="0"/>
                  <a:cs typeface="Open Sans" panose="020B0606030504020204" pitchFamily="34" charset="0"/>
                </a:endParaRPr>
              </a:p>
              <a:p>
                <a:pPr eaLnBrk="1" hangingPunct="1">
                  <a:lnSpc>
                    <a:spcPct val="100000"/>
                  </a:lnSpc>
                  <a:buClr>
                    <a:srgbClr val="333333"/>
                  </a:buClr>
                  <a:buSzPts val="1600"/>
                  <a:buNone/>
                </a:pPr>
                <a:endParaRPr lang="en-GB" altLang="en-US"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eaLnBrk="1" hangingPunct="1">
                  <a:lnSpc>
                    <a:spcPct val="100000"/>
                  </a:lnSpc>
                  <a:buClr>
                    <a:srgbClr val="333333"/>
                  </a:buClr>
                  <a:buSzPts val="1600"/>
                </a:pPr>
                <a:r>
                  <a:rPr lang="en-GB" altLang="en-US" sz="2000" dirty="0">
                    <a:latin typeface="Open Sans" panose="020B0606030504020204" pitchFamily="34" charset="0"/>
                    <a:ea typeface="Open Sans" panose="020B0606030504020204" pitchFamily="34" charset="0"/>
                    <a:cs typeface="Open Sans" panose="020B0606030504020204" pitchFamily="34" charset="0"/>
                  </a:rPr>
                  <a:t>Energy carriers for thermal uses in agriculture include fossil fuels, soft solar, electricity for heating, traditional fuels, modern biomass, and electricity.</a:t>
                </a:r>
              </a:p>
              <a:p>
                <a:pPr marL="342900" indent="-342900" eaLnBrk="1" hangingPunct="1">
                  <a:lnSpc>
                    <a:spcPct val="100000"/>
                  </a:lnSpc>
                  <a:buClr>
                    <a:srgbClr val="333333"/>
                  </a:buClr>
                  <a:buSzPts val="1600"/>
                </a:pPr>
                <a:r>
                  <a:rPr lang="en-GB" altLang="en-US" sz="2000" dirty="0">
                    <a:latin typeface="Open Sans" panose="020B0606030504020204" pitchFamily="34" charset="0"/>
                    <a:ea typeface="Open Sans" panose="020B0606030504020204" pitchFamily="34" charset="0"/>
                    <a:cs typeface="Open Sans" panose="020B0606030504020204" pitchFamily="34" charset="0"/>
                  </a:rPr>
                  <a:t>Efficiencies in the MAED model are expressed in relative terms versus the efficiency of electricity </a:t>
                </a:r>
                <a14:m>
                  <m:oMath xmlns:m="http://schemas.openxmlformats.org/officeDocument/2006/math">
                    <m:sSub>
                      <m:sSubPr>
                        <m:ctrlPr>
                          <a:rPr lang="en-GB" sz="2000" i="1" kern="0" dirty="0" smtClean="0">
                            <a:solidFill>
                              <a:srgbClr val="1A1A1A"/>
                            </a:solidFill>
                            <a:latin typeface="Cambria Math" panose="02040503050406030204" pitchFamily="18" charset="0"/>
                            <a:cs typeface="Calibri" panose="020F0502020204030204" pitchFamily="34" charset="0"/>
                            <a:sym typeface="Arial"/>
                          </a:rPr>
                        </m:ctrlPr>
                      </m:sSubPr>
                      <m:e>
                        <m:r>
                          <a:rPr lang="en-GB" sz="2000" kern="0" dirty="0">
                            <a:solidFill>
                              <a:srgbClr val="1A1A1A"/>
                            </a:solidFill>
                            <a:latin typeface="Cambria Math" panose="02040503050406030204" pitchFamily="18" charset="0"/>
                            <a:cs typeface="Calibri" panose="020F0502020204030204" pitchFamily="34" charset="0"/>
                            <a:sym typeface="Arial"/>
                          </a:rPr>
                          <m:t>𝜂</m:t>
                        </m:r>
                      </m:e>
                      <m:sub>
                        <m:r>
                          <a:rPr lang="en-GB" sz="2000" kern="0" dirty="0" smtClean="0">
                            <a:solidFill>
                              <a:srgbClr val="1A1A1A"/>
                            </a:solidFill>
                            <a:latin typeface="Cambria Math" panose="02040503050406030204" pitchFamily="18" charset="0"/>
                            <a:cs typeface="Calibri" panose="020F0502020204030204" pitchFamily="34" charset="0"/>
                            <a:sym typeface="Arial"/>
                          </a:rPr>
                          <m:t>𝑒𝑙𝑒𝑐𝑡𝑟𝑖𝑐𝑖𝑡𝑦</m:t>
                        </m:r>
                      </m:sub>
                    </m:sSub>
                    <m:r>
                      <a:rPr lang="en-GB" sz="2000" kern="0" dirty="0" smtClean="0">
                        <a:solidFill>
                          <a:srgbClr val="1A1A1A"/>
                        </a:solidFill>
                        <a:latin typeface="Cambria Math" panose="02040503050406030204" pitchFamily="18" charset="0"/>
                        <a:cs typeface="Calibri" panose="020F0502020204030204" pitchFamily="34" charset="0"/>
                        <a:sym typeface="Arial"/>
                      </a:rPr>
                      <m:t>=1</m:t>
                    </m:r>
                  </m:oMath>
                </a14:m>
                <a:r>
                  <a:rPr lang="en-GB" altLang="en-US" sz="2000" dirty="0">
                    <a:latin typeface="Open Sans" panose="020B0606030504020204" pitchFamily="34" charset="0"/>
                    <a:ea typeface="Open Sans" panose="020B0606030504020204" pitchFamily="34" charset="0"/>
                    <a:cs typeface="Open Sans" panose="020B0606030504020204" pitchFamily="34" charset="0"/>
                  </a:rPr>
                  <a:t> for the same end-use, when it is competing.</a:t>
                </a:r>
              </a:p>
              <a:p>
                <a:pPr marL="342900" indent="-342900" eaLnBrk="1" hangingPunct="1">
                  <a:lnSpc>
                    <a:spcPct val="100000"/>
                  </a:lnSpc>
                  <a:buClr>
                    <a:srgbClr val="333333"/>
                  </a:buClr>
                  <a:buSzPts val="1600"/>
                </a:pPr>
                <a:endParaRPr lang="en-GB" altLang="en-US" sz="2000" dirty="0">
                  <a:latin typeface="Open Sans" panose="020B0606030504020204" pitchFamily="34" charset="0"/>
                  <a:ea typeface="Open Sans" panose="020B0606030504020204" pitchFamily="34" charset="0"/>
                  <a:cs typeface="Open Sans" panose="020B0606030504020204" pitchFamily="34" charset="0"/>
                </a:endParaRPr>
              </a:p>
            </p:txBody>
          </p:sp>
        </mc:Choice>
        <mc:Fallback>
          <p:sp>
            <p:nvSpPr>
              <p:cNvPr id="20" name="Google Shape;115;p16">
                <a:extLst>
                  <a:ext uri="{FF2B5EF4-FFF2-40B4-BE49-F238E27FC236}">
                    <a16:creationId xmlns:a16="http://schemas.microsoft.com/office/drawing/2014/main" id="{2E630E1F-8420-C94E-BCF2-4A38EEDA63C2}"/>
                  </a:ext>
                </a:extLst>
              </p:cNvPr>
              <p:cNvSpPr txBox="1">
                <a:spLocks noRot="1" noChangeAspect="1" noMove="1" noResize="1" noEditPoints="1" noAdjustHandles="1" noChangeArrowheads="1" noChangeShapeType="1" noTextEdit="1"/>
              </p:cNvSpPr>
              <p:nvPr/>
            </p:nvSpPr>
            <p:spPr>
              <a:xfrm>
                <a:off x="897897" y="1221854"/>
                <a:ext cx="10647158" cy="4931299"/>
              </a:xfrm>
              <a:prstGeom prst="rect">
                <a:avLst/>
              </a:prstGeom>
              <a:blipFill>
                <a:blip r:embed="rId5"/>
                <a:stretch>
                  <a:fillRect l="-238" t="-514" b="-2314"/>
                </a:stretch>
              </a:blipFill>
              <a:ln>
                <a:noFill/>
              </a:ln>
            </p:spPr>
            <p:txBody>
              <a:bodyPr/>
              <a:lstStyle/>
              <a:p>
                <a:r>
                  <a:rPr lang="en-US">
                    <a:noFill/>
                  </a:rPr>
                  <a:t> </a:t>
                </a:r>
              </a:p>
            </p:txBody>
          </p:sp>
        </mc:Fallback>
      </mc:AlternateContent>
      <p:grpSp>
        <p:nvGrpSpPr>
          <p:cNvPr id="17" name="Group 16">
            <a:extLst>
              <a:ext uri="{FF2B5EF4-FFF2-40B4-BE49-F238E27FC236}">
                <a16:creationId xmlns:a16="http://schemas.microsoft.com/office/drawing/2014/main" id="{F2BC08A9-A6DB-B54F-92D5-2C5B8CDF1F2A}"/>
              </a:ext>
            </a:extLst>
          </p:cNvPr>
          <p:cNvGrpSpPr/>
          <p:nvPr/>
        </p:nvGrpSpPr>
        <p:grpSpPr>
          <a:xfrm>
            <a:off x="3082028" y="2539754"/>
            <a:ext cx="6283696" cy="2073542"/>
            <a:chOff x="1074227" y="231215"/>
            <a:chExt cx="4981665" cy="3523861"/>
          </a:xfrm>
        </p:grpSpPr>
        <p:grpSp>
          <p:nvGrpSpPr>
            <p:cNvPr id="24" name="Group 23">
              <a:extLst>
                <a:ext uri="{FF2B5EF4-FFF2-40B4-BE49-F238E27FC236}">
                  <a16:creationId xmlns:a16="http://schemas.microsoft.com/office/drawing/2014/main" id="{4054DD6C-B77F-2440-BF79-591BBCABB14C}"/>
                </a:ext>
              </a:extLst>
            </p:cNvPr>
            <p:cNvGrpSpPr/>
            <p:nvPr/>
          </p:nvGrpSpPr>
          <p:grpSpPr>
            <a:xfrm>
              <a:off x="1074227" y="1172219"/>
              <a:ext cx="4981665" cy="2582857"/>
              <a:chOff x="1771650" y="556717"/>
              <a:chExt cx="4981665" cy="4386758"/>
            </a:xfrm>
          </p:grpSpPr>
          <p:sp>
            <p:nvSpPr>
              <p:cNvPr id="27" name="Text Box 3">
                <a:extLst>
                  <a:ext uri="{FF2B5EF4-FFF2-40B4-BE49-F238E27FC236}">
                    <a16:creationId xmlns:a16="http://schemas.microsoft.com/office/drawing/2014/main" id="{4A28DA69-0018-C948-8860-86F0B63CCE38}"/>
                  </a:ext>
                </a:extLst>
              </p:cNvPr>
              <p:cNvSpPr txBox="1">
                <a:spLocks noChangeArrowheads="1"/>
              </p:cNvSpPr>
              <p:nvPr/>
            </p:nvSpPr>
            <p:spPr bwMode="auto">
              <a:xfrm>
                <a:off x="1785938" y="556717"/>
                <a:ext cx="1269206" cy="977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eaLnBrk="1" fontAlgn="auto" latinLnBrk="0" hangingPunct="1">
                  <a:lnSpc>
                    <a:spcPct val="100000"/>
                  </a:lnSpc>
                  <a:spcBef>
                    <a:spcPct val="50000"/>
                  </a:spcBef>
                  <a:spcAft>
                    <a:spcPts val="0"/>
                  </a:spcAft>
                  <a:buClr>
                    <a:srgbClr val="000000"/>
                  </a:buClr>
                  <a:buSzTx/>
                  <a:buFont typeface="Arial"/>
                  <a:buNone/>
                  <a:tabLst/>
                  <a:defRPr/>
                </a:pPr>
                <a:endParaRPr kumimoji="0" lang="en-US" sz="1600" u="none" strike="noStrike" kern="0" cap="none" spc="0" normalizeH="0" baseline="0" noProof="0">
                  <a:ln>
                    <a:noFill/>
                  </a:ln>
                  <a:solidFill>
                    <a:srgbClr val="990033"/>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endParaRPr>
              </a:p>
            </p:txBody>
          </p:sp>
          <p:sp>
            <p:nvSpPr>
              <p:cNvPr id="28" name="Oval 4">
                <a:extLst>
                  <a:ext uri="{FF2B5EF4-FFF2-40B4-BE49-F238E27FC236}">
                    <a16:creationId xmlns:a16="http://schemas.microsoft.com/office/drawing/2014/main" id="{99318F0B-561E-444A-9459-8D29549E5462}"/>
                  </a:ext>
                </a:extLst>
              </p:cNvPr>
              <p:cNvSpPr>
                <a:spLocks noChangeArrowheads="1"/>
              </p:cNvSpPr>
              <p:nvPr/>
            </p:nvSpPr>
            <p:spPr bwMode="auto">
              <a:xfrm>
                <a:off x="3371850" y="1532863"/>
                <a:ext cx="1127632" cy="1440185"/>
              </a:xfrm>
              <a:prstGeom prst="ellipse">
                <a:avLst/>
              </a:prstGeom>
              <a:solidFill>
                <a:srgbClr val="FFFFFF">
                  <a:lumMod val="65000"/>
                  <a:alpha val="45882"/>
                </a:srgbClr>
              </a:solidFill>
              <a:ln w="9525">
                <a:noFill/>
                <a:round/>
                <a:headEnd/>
                <a:tailEnd/>
              </a:ln>
            </p:spPr>
            <p:txBody>
              <a:bodyPr wrap="none" anchor="ctr"/>
              <a:lstStyle/>
              <a:p>
                <a:pPr algn="ctr">
                  <a:buClr>
                    <a:srgbClr val="000000"/>
                  </a:buClr>
                </a:pPr>
                <a:r>
                  <a:rPr lang="en-US" sz="1600" kern="0">
                    <a:solidFill>
                      <a:srgbClr val="1A1A1A"/>
                    </a:solidFill>
                    <a:latin typeface="Open Sans Light" panose="020B0306030504020204" pitchFamily="34" charset="0"/>
                    <a:ea typeface="Open Sans Light" panose="020B0306030504020204" pitchFamily="34" charset="0"/>
                    <a:cs typeface="Open Sans Light" panose="020B0306030504020204" pitchFamily="34" charset="0"/>
                    <a:sym typeface="Arial"/>
                  </a:rPr>
                  <a:t>Coal</a:t>
                </a:r>
                <a:br>
                  <a:rPr lang="en-US" sz="1600" kern="0">
                    <a:solidFill>
                      <a:srgbClr val="1A1A1A"/>
                    </a:solidFill>
                    <a:latin typeface="Open Sans Light" panose="020B0306030504020204" pitchFamily="34" charset="0"/>
                    <a:ea typeface="Open Sans Light" panose="020B0306030504020204" pitchFamily="34" charset="0"/>
                    <a:cs typeface="Open Sans Light" panose="020B0306030504020204" pitchFamily="34" charset="0"/>
                    <a:sym typeface="Arial"/>
                  </a:rPr>
                </a:br>
                <a:r>
                  <a:rPr lang="en-US" sz="1600" kern="0">
                    <a:solidFill>
                      <a:srgbClr val="1A1A1A"/>
                    </a:solidFill>
                    <a:latin typeface="Open Sans Light" panose="020B0306030504020204" pitchFamily="34" charset="0"/>
                    <a:ea typeface="Open Sans Light" panose="020B0306030504020204" pitchFamily="34" charset="0"/>
                    <a:cs typeface="Open Sans Light" panose="020B0306030504020204" pitchFamily="34" charset="0"/>
                    <a:sym typeface="Arial"/>
                  </a:rPr>
                  <a:t>Boiler</a:t>
                </a:r>
              </a:p>
            </p:txBody>
          </p:sp>
          <p:sp>
            <p:nvSpPr>
              <p:cNvPr id="29" name="AutoShape 5">
                <a:extLst>
                  <a:ext uri="{FF2B5EF4-FFF2-40B4-BE49-F238E27FC236}">
                    <a16:creationId xmlns:a16="http://schemas.microsoft.com/office/drawing/2014/main" id="{4BA4E6F4-DE3E-614A-A2D0-3CF7AE1AC41A}"/>
                  </a:ext>
                </a:extLst>
              </p:cNvPr>
              <p:cNvSpPr>
                <a:spLocks noChangeArrowheads="1"/>
              </p:cNvSpPr>
              <p:nvPr/>
            </p:nvSpPr>
            <p:spPr bwMode="auto">
              <a:xfrm>
                <a:off x="1771650" y="1485900"/>
                <a:ext cx="1600200" cy="165735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6052 h 21600"/>
                  <a:gd name="T14" fmla="*/ 17924 w 21600"/>
                  <a:gd name="T15" fmla="*/ 15548 h 21600"/>
                </a:gdLst>
                <a:ahLst/>
                <a:cxnLst>
                  <a:cxn ang="T8">
                    <a:pos x="T0" y="T1"/>
                  </a:cxn>
                  <a:cxn ang="T9">
                    <a:pos x="T2" y="T3"/>
                  </a:cxn>
                  <a:cxn ang="T10">
                    <a:pos x="T4" y="T5"/>
                  </a:cxn>
                  <a:cxn ang="T11">
                    <a:pos x="T6" y="T7"/>
                  </a:cxn>
                </a:cxnLst>
                <a:rect l="T12" t="T13" r="T14" b="T15"/>
                <a:pathLst>
                  <a:path w="21600" h="21600">
                    <a:moveTo>
                      <a:pt x="13239" y="0"/>
                    </a:moveTo>
                    <a:lnTo>
                      <a:pt x="13239" y="6052"/>
                    </a:lnTo>
                    <a:lnTo>
                      <a:pt x="3375" y="6052"/>
                    </a:lnTo>
                    <a:lnTo>
                      <a:pt x="3375" y="15548"/>
                    </a:lnTo>
                    <a:lnTo>
                      <a:pt x="13239" y="15548"/>
                    </a:lnTo>
                    <a:lnTo>
                      <a:pt x="13239" y="21600"/>
                    </a:lnTo>
                    <a:lnTo>
                      <a:pt x="21600" y="10800"/>
                    </a:lnTo>
                    <a:close/>
                  </a:path>
                  <a:path w="21600" h="21600">
                    <a:moveTo>
                      <a:pt x="1350" y="6052"/>
                    </a:moveTo>
                    <a:lnTo>
                      <a:pt x="1350" y="15548"/>
                    </a:lnTo>
                    <a:lnTo>
                      <a:pt x="2700" y="15548"/>
                    </a:lnTo>
                    <a:lnTo>
                      <a:pt x="2700" y="6052"/>
                    </a:lnTo>
                    <a:close/>
                  </a:path>
                  <a:path w="21600" h="21600">
                    <a:moveTo>
                      <a:pt x="0" y="6052"/>
                    </a:moveTo>
                    <a:lnTo>
                      <a:pt x="0" y="15548"/>
                    </a:lnTo>
                    <a:lnTo>
                      <a:pt x="675" y="15548"/>
                    </a:lnTo>
                    <a:lnTo>
                      <a:pt x="675" y="6052"/>
                    </a:lnTo>
                    <a:close/>
                  </a:path>
                </a:pathLst>
              </a:custGeom>
              <a:solidFill>
                <a:srgbClr val="68C8FF">
                  <a:alpha val="50980"/>
                </a:srgbClr>
              </a:solidFill>
              <a:ln w="9525">
                <a:noFill/>
                <a:miter lim="800000"/>
                <a:headEnd/>
                <a:tailEnd/>
              </a:ln>
            </p:spPr>
            <p:txBody>
              <a:bodyPr wrap="none" anchor="ctr"/>
              <a:lstStyle/>
              <a:p>
                <a:pPr algn="ctr">
                  <a:buClr>
                    <a:srgbClr val="000000"/>
                  </a:buClr>
                </a:pPr>
                <a:r>
                  <a:rPr lang="en-US" sz="1600" kern="0">
                    <a:solidFill>
                      <a:srgbClr val="1A1A1A"/>
                    </a:solidFill>
                    <a:latin typeface="Open Sans Light" panose="020B0306030504020204" pitchFamily="34" charset="0"/>
                    <a:ea typeface="Open Sans Light" panose="020B0306030504020204" pitchFamily="34" charset="0"/>
                    <a:cs typeface="Open Sans Light" panose="020B0306030504020204" pitchFamily="34" charset="0"/>
                    <a:sym typeface="Arial"/>
                  </a:rPr>
                  <a:t>Fossil Fuel</a:t>
                </a:r>
              </a:p>
            </p:txBody>
          </p:sp>
          <p:sp>
            <p:nvSpPr>
              <p:cNvPr id="30" name="AutoShape 7">
                <a:extLst>
                  <a:ext uri="{FF2B5EF4-FFF2-40B4-BE49-F238E27FC236}">
                    <a16:creationId xmlns:a16="http://schemas.microsoft.com/office/drawing/2014/main" id="{AC6E6258-C22B-F246-990A-2A0776E0899F}"/>
                  </a:ext>
                </a:extLst>
              </p:cNvPr>
              <p:cNvSpPr>
                <a:spLocks noChangeArrowheads="1"/>
              </p:cNvSpPr>
              <p:nvPr/>
            </p:nvSpPr>
            <p:spPr bwMode="auto">
              <a:xfrm>
                <a:off x="4524465" y="1440045"/>
                <a:ext cx="1314450" cy="1662539"/>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68C8FF">
                  <a:alpha val="50980"/>
                </a:srgbClr>
              </a:solidFill>
              <a:ln w="9525">
                <a:noFill/>
                <a:miter lim="800000"/>
                <a:headEnd/>
                <a:tailEnd/>
              </a:ln>
            </p:spPr>
            <p:txBody>
              <a:bodyPr wrap="none" anchor="ctr"/>
              <a:lstStyle/>
              <a:p>
                <a:pPr algn="ctr">
                  <a:buClr>
                    <a:srgbClr val="000000"/>
                  </a:buClr>
                </a:pPr>
                <a:r>
                  <a:rPr lang="en-US" sz="1600" kern="0" dirty="0">
                    <a:solidFill>
                      <a:srgbClr val="1A1A1A"/>
                    </a:solidFill>
                    <a:latin typeface="Open Sans Light" panose="020B0306030504020204" pitchFamily="34" charset="0"/>
                    <a:ea typeface="Open Sans Light" panose="020B0306030504020204" pitchFamily="34" charset="0"/>
                    <a:cs typeface="Open Sans Light" panose="020B0306030504020204" pitchFamily="34" charset="0"/>
                    <a:sym typeface="Arial"/>
                  </a:rPr>
                  <a:t>30 %</a:t>
                </a:r>
              </a:p>
            </p:txBody>
          </p:sp>
          <p:sp>
            <p:nvSpPr>
              <p:cNvPr id="31" name="AutoShape 9">
                <a:extLst>
                  <a:ext uri="{FF2B5EF4-FFF2-40B4-BE49-F238E27FC236}">
                    <a16:creationId xmlns:a16="http://schemas.microsoft.com/office/drawing/2014/main" id="{A61E6801-7458-BF42-8C2D-15133691C7A6}"/>
                  </a:ext>
                </a:extLst>
              </p:cNvPr>
              <p:cNvSpPr>
                <a:spLocks noChangeArrowheads="1"/>
              </p:cNvSpPr>
              <p:nvPr/>
            </p:nvSpPr>
            <p:spPr bwMode="auto">
              <a:xfrm>
                <a:off x="4524465" y="3000374"/>
                <a:ext cx="1314450" cy="1943101"/>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68C8FF">
                  <a:alpha val="50980"/>
                </a:srgbClr>
              </a:solidFill>
              <a:ln w="9525">
                <a:noFill/>
                <a:miter lim="800000"/>
                <a:headEnd/>
                <a:tailEnd/>
              </a:ln>
            </p:spPr>
            <p:txBody>
              <a:bodyPr wrap="none" anchor="ctr"/>
              <a:lstStyle/>
              <a:p>
                <a:pPr algn="ctr">
                  <a:buClr>
                    <a:srgbClr val="000000"/>
                  </a:buClr>
                </a:pPr>
                <a:r>
                  <a:rPr lang="en-US" sz="1600" kern="0">
                    <a:solidFill>
                      <a:srgbClr val="1A1A1A"/>
                    </a:solidFill>
                    <a:latin typeface="Open Sans Light" panose="020B0306030504020204" pitchFamily="34" charset="0"/>
                    <a:ea typeface="Open Sans Light" panose="020B0306030504020204" pitchFamily="34" charset="0"/>
                    <a:cs typeface="Open Sans Light" panose="020B0306030504020204" pitchFamily="34" charset="0"/>
                    <a:sym typeface="Arial"/>
                  </a:rPr>
                  <a:t>70 %</a:t>
                </a:r>
              </a:p>
            </p:txBody>
          </p:sp>
          <p:sp>
            <p:nvSpPr>
              <p:cNvPr id="32" name="Oval 13">
                <a:extLst>
                  <a:ext uri="{FF2B5EF4-FFF2-40B4-BE49-F238E27FC236}">
                    <a16:creationId xmlns:a16="http://schemas.microsoft.com/office/drawing/2014/main" id="{55D3628E-0EC2-A941-B686-F80CB2DD8266}"/>
                  </a:ext>
                </a:extLst>
              </p:cNvPr>
              <p:cNvSpPr>
                <a:spLocks noChangeArrowheads="1"/>
              </p:cNvSpPr>
              <p:nvPr/>
            </p:nvSpPr>
            <p:spPr bwMode="auto">
              <a:xfrm>
                <a:off x="3371850" y="3224943"/>
                <a:ext cx="1127632" cy="1440185"/>
              </a:xfrm>
              <a:prstGeom prst="ellipse">
                <a:avLst/>
              </a:prstGeom>
              <a:solidFill>
                <a:srgbClr val="FFFFFF">
                  <a:lumMod val="65000"/>
                  <a:alpha val="45882"/>
                </a:srgbClr>
              </a:solidFill>
              <a:ln w="9525">
                <a:noFill/>
                <a:round/>
                <a:headEnd/>
                <a:tailEnd/>
              </a:ln>
            </p:spPr>
            <p:txBody>
              <a:bodyPr wrap="none" anchor="ctr"/>
              <a:lstStyle/>
              <a:p>
                <a:pPr algn="ctr">
                  <a:buClr>
                    <a:srgbClr val="000000"/>
                  </a:buClr>
                </a:pPr>
                <a:r>
                  <a:rPr lang="en-US" sz="1600" kern="0">
                    <a:solidFill>
                      <a:srgbClr val="1A1A1A"/>
                    </a:solidFill>
                    <a:latin typeface="Open Sans Light" panose="020B0306030504020204" pitchFamily="34" charset="0"/>
                    <a:ea typeface="Open Sans Light" panose="020B0306030504020204" pitchFamily="34" charset="0"/>
                    <a:cs typeface="Open Sans Light" panose="020B0306030504020204" pitchFamily="34" charset="0"/>
                    <a:sym typeface="Arial"/>
                  </a:rPr>
                  <a:t>Electric </a:t>
                </a:r>
              </a:p>
              <a:p>
                <a:pPr algn="ctr">
                  <a:buClr>
                    <a:srgbClr val="000000"/>
                  </a:buClr>
                </a:pPr>
                <a:r>
                  <a:rPr lang="en-US" sz="1600" kern="0">
                    <a:solidFill>
                      <a:srgbClr val="1A1A1A"/>
                    </a:solidFill>
                    <a:latin typeface="Open Sans Light" panose="020B0306030504020204" pitchFamily="34" charset="0"/>
                    <a:ea typeface="Open Sans Light" panose="020B0306030504020204" pitchFamily="34" charset="0"/>
                    <a:cs typeface="Open Sans Light" panose="020B0306030504020204" pitchFamily="34" charset="0"/>
                    <a:sym typeface="Arial"/>
                  </a:rPr>
                  <a:t>Boiler</a:t>
                </a:r>
              </a:p>
            </p:txBody>
          </p:sp>
          <p:sp>
            <p:nvSpPr>
              <p:cNvPr id="33" name="AutoShape 16">
                <a:extLst>
                  <a:ext uri="{FF2B5EF4-FFF2-40B4-BE49-F238E27FC236}">
                    <a16:creationId xmlns:a16="http://schemas.microsoft.com/office/drawing/2014/main" id="{B297598D-4C45-FC49-A401-3D5611E683F8}"/>
                  </a:ext>
                </a:extLst>
              </p:cNvPr>
              <p:cNvSpPr>
                <a:spLocks noChangeArrowheads="1"/>
              </p:cNvSpPr>
              <p:nvPr/>
            </p:nvSpPr>
            <p:spPr bwMode="auto">
              <a:xfrm>
                <a:off x="1771650" y="3086100"/>
                <a:ext cx="1600200" cy="177165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802 h 21600"/>
                  <a:gd name="T14" fmla="*/ 18461 w 21600"/>
                  <a:gd name="T15" fmla="*/ 15798 h 21600"/>
                </a:gdLst>
                <a:ahLst/>
                <a:cxnLst>
                  <a:cxn ang="T8">
                    <a:pos x="T0" y="T1"/>
                  </a:cxn>
                  <a:cxn ang="T9">
                    <a:pos x="T2" y="T3"/>
                  </a:cxn>
                  <a:cxn ang="T10">
                    <a:pos x="T4" y="T5"/>
                  </a:cxn>
                  <a:cxn ang="T11">
                    <a:pos x="T6" y="T7"/>
                  </a:cxn>
                </a:cxnLst>
                <a:rect l="T12" t="T13" r="T14" b="T15"/>
                <a:pathLst>
                  <a:path w="21600" h="21600">
                    <a:moveTo>
                      <a:pt x="14817" y="0"/>
                    </a:moveTo>
                    <a:lnTo>
                      <a:pt x="14817" y="5802"/>
                    </a:lnTo>
                    <a:lnTo>
                      <a:pt x="3375" y="5802"/>
                    </a:lnTo>
                    <a:lnTo>
                      <a:pt x="3375" y="15798"/>
                    </a:lnTo>
                    <a:lnTo>
                      <a:pt x="14817" y="15798"/>
                    </a:lnTo>
                    <a:lnTo>
                      <a:pt x="14817" y="21600"/>
                    </a:lnTo>
                    <a:lnTo>
                      <a:pt x="21600" y="10800"/>
                    </a:lnTo>
                    <a:close/>
                  </a:path>
                  <a:path w="21600" h="21600">
                    <a:moveTo>
                      <a:pt x="1350" y="5802"/>
                    </a:moveTo>
                    <a:lnTo>
                      <a:pt x="1350" y="15798"/>
                    </a:lnTo>
                    <a:lnTo>
                      <a:pt x="2700" y="15798"/>
                    </a:lnTo>
                    <a:lnTo>
                      <a:pt x="2700" y="5802"/>
                    </a:lnTo>
                    <a:close/>
                  </a:path>
                  <a:path w="21600" h="21600">
                    <a:moveTo>
                      <a:pt x="0" y="5802"/>
                    </a:moveTo>
                    <a:lnTo>
                      <a:pt x="0" y="15798"/>
                    </a:lnTo>
                    <a:lnTo>
                      <a:pt x="675" y="15798"/>
                    </a:lnTo>
                    <a:lnTo>
                      <a:pt x="675" y="5802"/>
                    </a:lnTo>
                    <a:close/>
                  </a:path>
                </a:pathLst>
              </a:custGeom>
              <a:solidFill>
                <a:srgbClr val="68C8FF">
                  <a:alpha val="50980"/>
                </a:srgbClr>
              </a:solidFill>
              <a:ln w="9525">
                <a:noFill/>
                <a:miter lim="800000"/>
                <a:headEnd/>
                <a:tailEnd/>
              </a:ln>
            </p:spPr>
            <p:txBody>
              <a:bodyPr wrap="none" anchor="ctr"/>
              <a:lstStyle/>
              <a:p>
                <a:pPr algn="ctr">
                  <a:buClr>
                    <a:srgbClr val="000000"/>
                  </a:buClr>
                </a:pPr>
                <a:r>
                  <a:rPr lang="en-US" sz="1600" kern="0">
                    <a:solidFill>
                      <a:srgbClr val="1A1A1A"/>
                    </a:solidFill>
                    <a:latin typeface="Open Sans Light" panose="020B0306030504020204" pitchFamily="34" charset="0"/>
                    <a:ea typeface="Open Sans Light" panose="020B0306030504020204" pitchFamily="34" charset="0"/>
                    <a:cs typeface="Open Sans Light" panose="020B0306030504020204" pitchFamily="34" charset="0"/>
                    <a:sym typeface="Arial"/>
                  </a:rPr>
                  <a:t>Electricity</a:t>
                </a:r>
              </a:p>
            </p:txBody>
          </p:sp>
          <p:sp>
            <p:nvSpPr>
              <p:cNvPr id="36" name="Rectangle 25">
                <a:extLst>
                  <a:ext uri="{FF2B5EF4-FFF2-40B4-BE49-F238E27FC236}">
                    <a16:creationId xmlns:a16="http://schemas.microsoft.com/office/drawing/2014/main" id="{B4B05B45-F822-8844-A650-945D1F4078A3}"/>
                  </a:ext>
                </a:extLst>
              </p:cNvPr>
              <p:cNvSpPr>
                <a:spLocks noChangeArrowheads="1"/>
              </p:cNvSpPr>
              <p:nvPr/>
            </p:nvSpPr>
            <p:spPr bwMode="auto">
              <a:xfrm>
                <a:off x="5838915" y="1485902"/>
                <a:ext cx="914400" cy="3371851"/>
              </a:xfrm>
              <a:prstGeom prst="rect">
                <a:avLst/>
              </a:prstGeom>
              <a:solidFill>
                <a:srgbClr val="B4323F">
                  <a:alpha val="52157"/>
                </a:srgbClr>
              </a:solidFill>
              <a:ln w="9525">
                <a:noFill/>
                <a:miter lim="800000"/>
                <a:headEnd/>
                <a:tailEnd/>
              </a:ln>
            </p:spPr>
            <p:txBody>
              <a:bodyPr wrap="square" anchor="ctr"/>
              <a:lstStyle/>
              <a:p>
                <a:pPr algn="ctr">
                  <a:buClr>
                    <a:srgbClr val="000000"/>
                  </a:buClr>
                </a:pPr>
                <a:r>
                  <a:rPr lang="en-US" sz="1600" kern="0" dirty="0">
                    <a:solidFill>
                      <a:srgbClr val="1A1A1A"/>
                    </a:solidFill>
                    <a:latin typeface="Open Sans Light" panose="020B0306030504020204" pitchFamily="34" charset="0"/>
                    <a:ea typeface="Open Sans Light" panose="020B0306030504020204" pitchFamily="34" charset="0"/>
                    <a:cs typeface="Open Sans Light" panose="020B0306030504020204" pitchFamily="34" charset="0"/>
                    <a:sym typeface="Arial"/>
                  </a:rPr>
                  <a:t>100 % Process Heat</a:t>
                </a:r>
              </a:p>
            </p:txBody>
          </p:sp>
        </p:grpSp>
        <mc:AlternateContent xmlns:mc="http://schemas.openxmlformats.org/markup-compatibility/2006" xmlns:a14="http://schemas.microsoft.com/office/drawing/2010/main">
          <mc:Choice Requires="a14">
            <p:sp>
              <p:nvSpPr>
                <p:cNvPr id="25" name="Rectangle 25">
                  <a:extLst>
                    <a:ext uri="{FF2B5EF4-FFF2-40B4-BE49-F238E27FC236}">
                      <a16:creationId xmlns:a16="http://schemas.microsoft.com/office/drawing/2014/main" id="{A0E6775E-9C49-AE4A-B0E6-A170DEE0E4CA}"/>
                    </a:ext>
                  </a:extLst>
                </p:cNvPr>
                <p:cNvSpPr>
                  <a:spLocks noChangeArrowheads="1"/>
                </p:cNvSpPr>
                <p:nvPr/>
              </p:nvSpPr>
              <p:spPr bwMode="auto">
                <a:xfrm>
                  <a:off x="1874327" y="231215"/>
                  <a:ext cx="3377660" cy="1013623"/>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nchor="ctr">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m:rPr>
                            <m:sty m:val="p"/>
                          </m:rPr>
                          <a:rPr kumimoji="0" lang="en-GB" sz="1600" b="0" i="0" u="none" strike="noStrike" kern="0" cap="none" spc="0" normalizeH="0" baseline="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t>F</m:t>
                        </m:r>
                        <m:r>
                          <m:rPr>
                            <m:sty m:val="p"/>
                          </m:rPr>
                          <a:rPr kumimoji="0" lang="en-US" sz="1600" b="0" i="0" u="none" strike="noStrike" kern="0" cap="none" spc="0" normalizeH="0" baseline="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t>E</m:t>
                        </m:r>
                        <m:r>
                          <m:rPr>
                            <m:sty m:val="p"/>
                          </m:rPr>
                          <a:rPr kumimoji="0" lang="en-GB" sz="1600" b="0" i="0" u="none" strike="noStrike" kern="0" cap="none" spc="0" normalizeH="0" baseline="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t>D</m:t>
                        </m:r>
                        <m:r>
                          <a:rPr kumimoji="0" lang="en-US" sz="1600" b="0" i="0" u="none" strike="noStrike" kern="0" cap="none" spc="0" normalizeH="0" baseline="-2500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t> </m:t>
                        </m:r>
                        <m:r>
                          <a:rPr kumimoji="0" lang="en-US" sz="1600" b="0" i="0" u="none" strike="noStrike" kern="0" cap="none" spc="0" normalizeH="0" baseline="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t>=</m:t>
                        </m:r>
                        <m:f>
                          <m:fPr>
                            <m:ctrlPr>
                              <a:rPr kumimoji="0" lang="en-US" sz="1600" i="1" u="none" strike="noStrike" kern="0" cap="none" spc="0" normalizeH="0" baseline="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ctrlPr>
                          </m:fPr>
                          <m:num>
                            <m:r>
                              <a:rPr kumimoji="0" lang="en-GB" sz="1600" b="0" i="0" u="none" strike="noStrike" kern="0" cap="none" spc="0" normalizeH="0" baseline="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t>1</m:t>
                            </m:r>
                          </m:num>
                          <m:den>
                            <m:r>
                              <m:rPr>
                                <m:sty m:val="p"/>
                              </m:rPr>
                              <a:rPr kumimoji="0" lang="en-GB" sz="1600" b="0" i="0" u="none" strike="noStrike" kern="0" cap="none" spc="0" normalizeH="0" baseline="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t>η</m:t>
                            </m:r>
                          </m:den>
                        </m:f>
                        <m:r>
                          <a:rPr kumimoji="0" lang="en-GB" sz="1600" b="0" i="0" u="none" strike="noStrike" kern="0" cap="none" spc="0" normalizeH="0" baseline="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t> × </m:t>
                        </m:r>
                        <m:r>
                          <m:rPr>
                            <m:sty m:val="p"/>
                          </m:rPr>
                          <a:rPr kumimoji="0" lang="en-GB" sz="1600" b="0" i="0" u="none" strike="noStrike" kern="0" cap="none" spc="0" normalizeH="0" baseline="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t>MP</m:t>
                        </m:r>
                        <m:r>
                          <a:rPr kumimoji="0" lang="en-GB" sz="1600" b="0" i="0" u="none" strike="noStrike" kern="0" cap="none" spc="0" normalizeH="0" baseline="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t>× </m:t>
                        </m:r>
                        <m:r>
                          <m:rPr>
                            <m:sty m:val="p"/>
                          </m:rPr>
                          <a:rPr kumimoji="0" lang="en-GB" sz="1600" b="0" i="0" u="none" strike="noStrike" kern="0" cap="none" spc="0" normalizeH="0" baseline="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t>UED</m:t>
                        </m:r>
                      </m:oMath>
                    </m:oMathPara>
                  </a14:m>
                  <a:endParaRPr kumimoji="0" lang="en-GB" sz="1600" u="none" strike="noStrike" kern="0" cap="none" spc="0" normalizeH="0" baseline="0" noProof="0" dirty="0">
                    <a:ln>
                      <a:noFill/>
                    </a:ln>
                    <a:solidFill>
                      <a:srgbClr val="1A1A1A"/>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endParaRPr>
                </a:p>
              </p:txBody>
            </p:sp>
          </mc:Choice>
          <mc:Fallback xmlns="">
            <p:sp>
              <p:nvSpPr>
                <p:cNvPr id="25" name="Rectangle 25">
                  <a:extLst>
                    <a:ext uri="{FF2B5EF4-FFF2-40B4-BE49-F238E27FC236}">
                      <a16:creationId xmlns:a16="http://schemas.microsoft.com/office/drawing/2014/main" id="{A0E6775E-9C49-AE4A-B0E6-A170DEE0E4CA}"/>
                    </a:ext>
                  </a:extLst>
                </p:cNvPr>
                <p:cNvSpPr>
                  <a:spLocks noRot="1" noChangeAspect="1" noMove="1" noResize="1" noEditPoints="1" noAdjustHandles="1" noChangeArrowheads="1" noChangeShapeType="1" noTextEdit="1"/>
                </p:cNvSpPr>
                <p:nvPr/>
              </p:nvSpPr>
              <p:spPr bwMode="auto">
                <a:xfrm>
                  <a:off x="1874327" y="231215"/>
                  <a:ext cx="3377660" cy="1013623"/>
                </a:xfrm>
                <a:prstGeom prst="rect">
                  <a:avLst/>
                </a:prstGeom>
                <a:blipFill>
                  <a:blip r:embed="rId6"/>
                  <a:stretch>
                    <a:fillRect b="-416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p:grpSp>
      <p:sp>
        <p:nvSpPr>
          <p:cNvPr id="16" name="Oval 15">
            <a:extLst>
              <a:ext uri="{FF2B5EF4-FFF2-40B4-BE49-F238E27FC236}">
                <a16:creationId xmlns:a16="http://schemas.microsoft.com/office/drawing/2014/main" id="{94439AB0-286A-9E45-8437-BAFABAF4EA73}"/>
              </a:ext>
            </a:extLst>
          </p:cNvPr>
          <p:cNvSpPr/>
          <p:nvPr/>
        </p:nvSpPr>
        <p:spPr>
          <a:xfrm>
            <a:off x="8055391" y="39736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7_Slide5.mp3" descr="Track7_Lecture7_Slide5.mp3">
            <a:hlinkClick r:id="" action="ppaction://media"/>
            <a:extLst>
              <a:ext uri="{FF2B5EF4-FFF2-40B4-BE49-F238E27FC236}">
                <a16:creationId xmlns:a16="http://schemas.microsoft.com/office/drawing/2014/main" id="{3E3A5431-1BD7-1044-80D2-E6A1216EE8E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26756" y="468731"/>
            <a:ext cx="812800" cy="812800"/>
          </a:xfrm>
          <a:prstGeom prst="rect">
            <a:avLst/>
          </a:prstGeom>
        </p:spPr>
      </p:pic>
      <p:sp>
        <p:nvSpPr>
          <p:cNvPr id="21" name="Google Shape;113;p16">
            <a:extLst>
              <a:ext uri="{FF2B5EF4-FFF2-40B4-BE49-F238E27FC236}">
                <a16:creationId xmlns:a16="http://schemas.microsoft.com/office/drawing/2014/main" id="{0876C9E3-1754-FC44-AC7C-AE759B99E6F3}"/>
              </a:ext>
            </a:extLst>
          </p:cNvPr>
          <p:cNvSpPr>
            <a:spLocks noGrp="1" noChangeArrowheads="1"/>
          </p:cNvSpPr>
          <p:nvPr>
            <p:ph type="title"/>
          </p:nvPr>
        </p:nvSpPr>
        <p:spPr>
          <a:xfrm>
            <a:off x="856129" y="-5984"/>
            <a:ext cx="8622408" cy="1343491"/>
          </a:xfrm>
        </p:spPr>
        <p:txBody>
          <a:bodyPr lIns="121900" tIns="121900" rIns="121900" bIns="121900"/>
          <a:lstStyle/>
          <a:p>
            <a:pPr eaLnBrk="1" hangingPunct="1"/>
            <a:r>
              <a:rPr lang="en-GB" altLang="en-US" dirty="0">
                <a:latin typeface="Open Sans"/>
              </a:rPr>
              <a:t>Lecture 7.1 Industry sector</a:t>
            </a:r>
          </a:p>
        </p:txBody>
      </p:sp>
    </p:spTree>
    <p:extLst>
      <p:ext uri="{BB962C8B-B14F-4D97-AF65-F5344CB8AC3E}">
        <p14:creationId xmlns:p14="http://schemas.microsoft.com/office/powerpoint/2010/main" val="266372717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91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art&#10;&#10;Description automatically generated with low confidence">
            <a:extLst>
              <a:ext uri="{FF2B5EF4-FFF2-40B4-BE49-F238E27FC236}">
                <a16:creationId xmlns:a16="http://schemas.microsoft.com/office/drawing/2014/main" id="{7361A60B-0F66-2347-A4CB-3ED63452A898}"/>
              </a:ext>
            </a:extLst>
          </p:cNvPr>
          <p:cNvPicPr>
            <a:picLocks noChangeAspect="1"/>
          </p:cNvPicPr>
          <p:nvPr/>
        </p:nvPicPr>
        <p:blipFill>
          <a:blip r:embed="rId5"/>
          <a:stretch>
            <a:fillRect/>
          </a:stretch>
        </p:blipFill>
        <p:spPr>
          <a:xfrm>
            <a:off x="8193674" y="1052883"/>
            <a:ext cx="3028868" cy="4190424"/>
          </a:xfrm>
          <a:prstGeom prst="rect">
            <a:avLst/>
          </a:prstGeom>
        </p:spPr>
      </p:pic>
      <p:sp>
        <p:nvSpPr>
          <p:cNvPr id="89" name="Text Box 4">
            <a:extLst>
              <a:ext uri="{FF2B5EF4-FFF2-40B4-BE49-F238E27FC236}">
                <a16:creationId xmlns:a16="http://schemas.microsoft.com/office/drawing/2014/main" id="{D9752D37-ACD8-7846-87D4-AC2D6E59E00C}"/>
              </a:ext>
            </a:extLst>
          </p:cNvPr>
          <p:cNvSpPr txBox="1">
            <a:spLocks noChangeArrowheads="1"/>
          </p:cNvSpPr>
          <p:nvPr/>
        </p:nvSpPr>
        <p:spPr bwMode="auto">
          <a:xfrm>
            <a:off x="9040361" y="1036314"/>
            <a:ext cx="2003119" cy="338554"/>
          </a:xfrm>
          <a:prstGeom prst="rect">
            <a:avLst/>
          </a:prstGeom>
          <a:noFill/>
          <a:ln w="9525">
            <a:noFill/>
            <a:miter lim="800000"/>
            <a:headEnd/>
            <a:tailEnd/>
          </a:ln>
          <a:effectLst/>
        </p:spPr>
        <p:txBody>
          <a:bodyPr>
            <a:spAutoFit/>
          </a:bodyPr>
          <a:lstStyle/>
          <a:p>
            <a:pPr algn="ctr">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Miscellaneous</a:t>
            </a:r>
          </a:p>
        </p:txBody>
      </p:sp>
      <p:sp>
        <p:nvSpPr>
          <p:cNvPr id="90" name="Text Box 9">
            <a:extLst>
              <a:ext uri="{FF2B5EF4-FFF2-40B4-BE49-F238E27FC236}">
                <a16:creationId xmlns:a16="http://schemas.microsoft.com/office/drawing/2014/main" id="{60530DD5-E61F-B44B-A142-7BC08DE1BCBA}"/>
              </a:ext>
            </a:extLst>
          </p:cNvPr>
          <p:cNvSpPr txBox="1">
            <a:spLocks noChangeArrowheads="1"/>
          </p:cNvSpPr>
          <p:nvPr/>
        </p:nvSpPr>
        <p:spPr bwMode="auto">
          <a:xfrm>
            <a:off x="8831938" y="1398313"/>
            <a:ext cx="2003119" cy="338554"/>
          </a:xfrm>
          <a:prstGeom prst="rect">
            <a:avLst/>
          </a:prstGeom>
          <a:noFill/>
          <a:ln w="9525">
            <a:noFill/>
            <a:miter lim="800000"/>
            <a:headEnd/>
            <a:tailEnd/>
          </a:ln>
          <a:effectLst/>
        </p:spPr>
        <p:txBody>
          <a:bodyPr>
            <a:spAutoFit/>
          </a:bodyPr>
          <a:lstStyle/>
          <a:p>
            <a:pPr algn="ctr">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    Durables</a:t>
            </a:r>
          </a:p>
        </p:txBody>
      </p:sp>
      <p:sp>
        <p:nvSpPr>
          <p:cNvPr id="91" name="Text Box 10">
            <a:extLst>
              <a:ext uri="{FF2B5EF4-FFF2-40B4-BE49-F238E27FC236}">
                <a16:creationId xmlns:a16="http://schemas.microsoft.com/office/drawing/2014/main" id="{20B1ED97-F1D0-B549-8F51-A8BF509EBD6D}"/>
              </a:ext>
            </a:extLst>
          </p:cNvPr>
          <p:cNvSpPr txBox="1">
            <a:spLocks noChangeArrowheads="1"/>
          </p:cNvSpPr>
          <p:nvPr/>
        </p:nvSpPr>
        <p:spPr bwMode="auto">
          <a:xfrm>
            <a:off x="8559800" y="1785256"/>
            <a:ext cx="2003119" cy="338554"/>
          </a:xfrm>
          <a:prstGeom prst="rect">
            <a:avLst/>
          </a:prstGeom>
          <a:noFill/>
          <a:ln w="9525">
            <a:noFill/>
            <a:miter lim="800000"/>
            <a:headEnd/>
            <a:tailEnd/>
          </a:ln>
          <a:effectLst/>
        </p:spPr>
        <p:txBody>
          <a:bodyPr wrap="square">
            <a:spAutoFit/>
          </a:bodyPr>
          <a:lstStyle/>
          <a:p>
            <a:pPr algn="ctr">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        Equipment</a:t>
            </a:r>
          </a:p>
        </p:txBody>
      </p:sp>
      <p:sp>
        <p:nvSpPr>
          <p:cNvPr id="92" name="Text Box 11">
            <a:extLst>
              <a:ext uri="{FF2B5EF4-FFF2-40B4-BE49-F238E27FC236}">
                <a16:creationId xmlns:a16="http://schemas.microsoft.com/office/drawing/2014/main" id="{C34C54ED-E662-8C41-9FED-748A475F6D6A}"/>
              </a:ext>
            </a:extLst>
          </p:cNvPr>
          <p:cNvSpPr txBox="1">
            <a:spLocks noChangeArrowheads="1"/>
          </p:cNvSpPr>
          <p:nvPr/>
        </p:nvSpPr>
        <p:spPr bwMode="auto">
          <a:xfrm>
            <a:off x="8254999" y="2221720"/>
            <a:ext cx="2003119" cy="338554"/>
          </a:xfrm>
          <a:prstGeom prst="rect">
            <a:avLst/>
          </a:prstGeom>
          <a:noFill/>
          <a:ln w="9525">
            <a:noFill/>
            <a:miter lim="800000"/>
            <a:headEnd/>
            <a:tailEnd/>
          </a:ln>
          <a:effectLst/>
        </p:spPr>
        <p:txBody>
          <a:bodyPr wrap="square">
            <a:spAutoFit/>
          </a:bodyPr>
          <a:lstStyle/>
          <a:p>
            <a:pPr algn="ctr">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         Materials</a:t>
            </a:r>
          </a:p>
        </p:txBody>
      </p:sp>
      <p:sp>
        <p:nvSpPr>
          <p:cNvPr id="93" name="Text Box 14">
            <a:extLst>
              <a:ext uri="{FF2B5EF4-FFF2-40B4-BE49-F238E27FC236}">
                <a16:creationId xmlns:a16="http://schemas.microsoft.com/office/drawing/2014/main" id="{57EFB569-D345-7447-B572-A433DDA6E528}"/>
              </a:ext>
            </a:extLst>
          </p:cNvPr>
          <p:cNvSpPr txBox="1">
            <a:spLocks noChangeArrowheads="1"/>
          </p:cNvSpPr>
          <p:nvPr/>
        </p:nvSpPr>
        <p:spPr bwMode="auto">
          <a:xfrm>
            <a:off x="7323402" y="3546570"/>
            <a:ext cx="3720078" cy="646331"/>
          </a:xfrm>
          <a:prstGeom prst="rect">
            <a:avLst/>
          </a:prstGeom>
          <a:noFill/>
          <a:ln w="9525">
            <a:noFill/>
            <a:miter lim="800000"/>
            <a:headEnd/>
            <a:tailEnd/>
          </a:ln>
          <a:effectLst/>
        </p:spPr>
        <p:txBody>
          <a:bodyPr>
            <a:spAutoFit/>
          </a:bodyPr>
          <a:lstStyle/>
          <a:p>
            <a:pPr algn="ctr">
              <a:spcBef>
                <a:spcPts val="0"/>
              </a:spcBef>
            </a:pPr>
            <a:r>
              <a:rPr lang="en-US" sz="1600">
                <a:solidFill>
                  <a:srgbClr val="B53541"/>
                </a:solidFill>
                <a:latin typeface="Open Sans Light" panose="020B0306030504020204" pitchFamily="34" charset="0"/>
                <a:ea typeface="Open Sans Light" panose="020B0306030504020204" pitchFamily="34" charset="0"/>
                <a:cs typeface="Open Sans Light" panose="020B0306030504020204" pitchFamily="34" charset="0"/>
              </a:rPr>
              <a:t>Steam generation </a:t>
            </a:r>
          </a:p>
          <a:p>
            <a:pPr algn="ctr">
              <a:spcBef>
                <a:spcPts val="0"/>
              </a:spcBef>
            </a:pPr>
            <a:r>
              <a:rPr lang="en-US" sz="1600">
                <a:solidFill>
                  <a:srgbClr val="B53541"/>
                </a:solidFill>
                <a:latin typeface="Open Sans Light" panose="020B0306030504020204" pitchFamily="34" charset="0"/>
                <a:ea typeface="Open Sans Light" panose="020B0306030504020204" pitchFamily="34" charset="0"/>
                <a:cs typeface="Open Sans Light" panose="020B0306030504020204" pitchFamily="34" charset="0"/>
              </a:rPr>
              <a:t>(Medium)</a:t>
            </a:r>
          </a:p>
        </p:txBody>
      </p:sp>
      <p:sp>
        <p:nvSpPr>
          <p:cNvPr id="94" name="Text Box 15">
            <a:extLst>
              <a:ext uri="{FF2B5EF4-FFF2-40B4-BE49-F238E27FC236}">
                <a16:creationId xmlns:a16="http://schemas.microsoft.com/office/drawing/2014/main" id="{CB5D1C6A-A85C-CD42-95B6-9092C974F5F3}"/>
              </a:ext>
            </a:extLst>
          </p:cNvPr>
          <p:cNvSpPr txBox="1">
            <a:spLocks noChangeArrowheads="1"/>
          </p:cNvSpPr>
          <p:nvPr/>
        </p:nvSpPr>
        <p:spPr bwMode="auto">
          <a:xfrm>
            <a:off x="7575369" y="2623220"/>
            <a:ext cx="3362378" cy="646331"/>
          </a:xfrm>
          <a:prstGeom prst="rect">
            <a:avLst/>
          </a:prstGeom>
          <a:noFill/>
          <a:ln w="9525">
            <a:noFill/>
            <a:miter lim="800000"/>
            <a:headEnd/>
            <a:tailEnd/>
          </a:ln>
          <a:effectLst/>
        </p:spPr>
        <p:txBody>
          <a:bodyPr>
            <a:spAutoFit/>
          </a:bodyPr>
          <a:lstStyle/>
          <a:p>
            <a:pPr algn="ctr">
              <a:spcBef>
                <a:spcPct val="50000"/>
              </a:spcBef>
            </a:pPr>
            <a:r>
              <a:rPr lang="en-US" sz="1600">
                <a:solidFill>
                  <a:srgbClr val="B53541"/>
                </a:solidFill>
                <a:latin typeface="Open Sans Light" panose="020B0306030504020204" pitchFamily="34" charset="0"/>
                <a:ea typeface="Open Sans Light" panose="020B0306030504020204" pitchFamily="34" charset="0"/>
                <a:cs typeface="Open Sans Light" panose="020B0306030504020204" pitchFamily="34" charset="0"/>
              </a:rPr>
              <a:t>Furnaces </a:t>
            </a:r>
            <a:br>
              <a:rPr lang="en-US" sz="1600">
                <a:solidFill>
                  <a:srgbClr val="B53541"/>
                </a:solidFill>
                <a:latin typeface="Open Sans Light" panose="020B0306030504020204" pitchFamily="34" charset="0"/>
                <a:ea typeface="Open Sans Light" panose="020B0306030504020204" pitchFamily="34" charset="0"/>
                <a:cs typeface="Open Sans Light" panose="020B0306030504020204" pitchFamily="34" charset="0"/>
              </a:rPr>
            </a:br>
            <a:r>
              <a:rPr lang="en-US" sz="1600">
                <a:solidFill>
                  <a:srgbClr val="B53541"/>
                </a:solidFill>
                <a:latin typeface="Open Sans Light" panose="020B0306030504020204" pitchFamily="34" charset="0"/>
                <a:ea typeface="Open Sans Light" panose="020B0306030504020204" pitchFamily="34" charset="0"/>
                <a:cs typeface="Open Sans Light" panose="020B0306030504020204" pitchFamily="34" charset="0"/>
              </a:rPr>
              <a:t>(High)</a:t>
            </a:r>
          </a:p>
        </p:txBody>
      </p:sp>
      <p:sp>
        <p:nvSpPr>
          <p:cNvPr id="95" name="Text Box 39">
            <a:extLst>
              <a:ext uri="{FF2B5EF4-FFF2-40B4-BE49-F238E27FC236}">
                <a16:creationId xmlns:a16="http://schemas.microsoft.com/office/drawing/2014/main" id="{24FAF268-B9C8-3E4B-852E-F35B39953C78}"/>
              </a:ext>
            </a:extLst>
          </p:cNvPr>
          <p:cNvSpPr txBox="1">
            <a:spLocks noChangeArrowheads="1"/>
          </p:cNvSpPr>
          <p:nvPr/>
        </p:nvSpPr>
        <p:spPr bwMode="auto">
          <a:xfrm>
            <a:off x="8116217" y="5246999"/>
            <a:ext cx="2366907" cy="338554"/>
          </a:xfrm>
          <a:prstGeom prst="rect">
            <a:avLst/>
          </a:prstGeom>
          <a:noFill/>
          <a:ln w="9525">
            <a:noFill/>
            <a:miter lim="800000"/>
            <a:headEnd/>
            <a:tailEnd/>
          </a:ln>
          <a:effectLst/>
        </p:spPr>
        <p:txBody>
          <a:bodyPr wrap="square">
            <a:spAutoFit/>
          </a:bodyPr>
          <a:lstStyle/>
          <a:p>
            <a:pPr algn="ctr"/>
            <a:r>
              <a:rPr lang="en-US" sz="1600">
                <a:solidFill>
                  <a:srgbClr val="B53541"/>
                </a:solidFill>
                <a:latin typeface="Open Sans Light" panose="020B0306030504020204" pitchFamily="34" charset="0"/>
                <a:ea typeface="Open Sans Light" panose="020B0306030504020204" pitchFamily="34" charset="0"/>
                <a:cs typeface="Open Sans Light" panose="020B0306030504020204" pitchFamily="34" charset="0"/>
              </a:rPr>
              <a:t>Process of Thermal Use</a:t>
            </a:r>
          </a:p>
        </p:txBody>
      </p:sp>
      <p:sp>
        <p:nvSpPr>
          <p:cNvPr id="85" name="Text Box 14">
            <a:extLst>
              <a:ext uri="{FF2B5EF4-FFF2-40B4-BE49-F238E27FC236}">
                <a16:creationId xmlns:a16="http://schemas.microsoft.com/office/drawing/2014/main" id="{69746EE1-8414-7A43-BD98-1B146C072907}"/>
              </a:ext>
            </a:extLst>
          </p:cNvPr>
          <p:cNvSpPr txBox="1">
            <a:spLocks noChangeArrowheads="1"/>
          </p:cNvSpPr>
          <p:nvPr/>
        </p:nvSpPr>
        <p:spPr bwMode="auto">
          <a:xfrm>
            <a:off x="7439632" y="4411022"/>
            <a:ext cx="3720078" cy="646331"/>
          </a:xfrm>
          <a:prstGeom prst="rect">
            <a:avLst/>
          </a:prstGeom>
          <a:noFill/>
          <a:ln w="9525">
            <a:noFill/>
            <a:miter lim="800000"/>
            <a:headEnd/>
            <a:tailEnd/>
          </a:ln>
          <a:effectLst/>
        </p:spPr>
        <p:txBody>
          <a:bodyPr>
            <a:spAutoFit/>
          </a:bodyPr>
          <a:lstStyle>
            <a:defPPr>
              <a:defRPr lang="en-US"/>
            </a:defPPr>
            <a:lvl1pPr algn="ctr">
              <a:spcBef>
                <a:spcPts val="0"/>
              </a:spcBef>
              <a:defRPr>
                <a:solidFill>
                  <a:srgbClr val="B53541"/>
                </a:solidFill>
              </a:defRPr>
            </a:lvl1pPr>
          </a:lstStyle>
          <a:p>
            <a:r>
              <a:rPr lang="en-US" sz="1600">
                <a:latin typeface="Open Sans Light" panose="020B0306030504020204" pitchFamily="34" charset="0"/>
                <a:ea typeface="Open Sans Light" panose="020B0306030504020204" pitchFamily="34" charset="0"/>
                <a:cs typeface="Open Sans Light" panose="020B0306030504020204" pitchFamily="34" charset="0"/>
              </a:rPr>
              <a:t>Space / water heating </a:t>
            </a:r>
          </a:p>
          <a:p>
            <a:r>
              <a:rPr lang="en-US" sz="1600">
                <a:latin typeface="Open Sans Light" panose="020B0306030504020204" pitchFamily="34" charset="0"/>
                <a:ea typeface="Open Sans Light" panose="020B0306030504020204" pitchFamily="34" charset="0"/>
                <a:cs typeface="Open Sans Light" panose="020B0306030504020204" pitchFamily="34" charset="0"/>
              </a:rPr>
              <a:t>(Low)</a:t>
            </a:r>
          </a:p>
        </p:txBody>
      </p:sp>
      <p:sp>
        <p:nvSpPr>
          <p:cNvPr id="97" name="TextBox 96">
            <a:extLst>
              <a:ext uri="{FF2B5EF4-FFF2-40B4-BE49-F238E27FC236}">
                <a16:creationId xmlns:a16="http://schemas.microsoft.com/office/drawing/2014/main" id="{3AF0BF15-256A-844F-A633-0DFEA5295BD0}"/>
              </a:ext>
            </a:extLst>
          </p:cNvPr>
          <p:cNvSpPr txBox="1"/>
          <p:nvPr/>
        </p:nvSpPr>
        <p:spPr>
          <a:xfrm>
            <a:off x="9561359" y="696417"/>
            <a:ext cx="1736373" cy="338554"/>
          </a:xfrm>
          <a:prstGeom prst="rect">
            <a:avLst/>
          </a:prstGeom>
          <a:noFill/>
        </p:spPr>
        <p:txBody>
          <a:bodyPr wrap="none" rtlCol="0">
            <a:spAutoFit/>
          </a:bodyPr>
          <a:lstStyle/>
          <a:p>
            <a:r>
              <a:rPr lang="en-US" sz="1600">
                <a:latin typeface="Open Sans Light" panose="020B0306030504020204" pitchFamily="34" charset="0"/>
                <a:ea typeface="Open Sans Light" panose="020B0306030504020204" pitchFamily="34" charset="0"/>
                <a:cs typeface="Open Sans Light" panose="020B0306030504020204" pitchFamily="34" charset="0"/>
              </a:rPr>
              <a:t>SL + SM + SH = 1</a:t>
            </a: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98" name="TextBox 97">
            <a:extLst>
              <a:ext uri="{FF2B5EF4-FFF2-40B4-BE49-F238E27FC236}">
                <a16:creationId xmlns:a16="http://schemas.microsoft.com/office/drawing/2014/main" id="{100A8655-57FE-5745-A4D4-C122FAFE3446}"/>
              </a:ext>
            </a:extLst>
          </p:cNvPr>
          <p:cNvSpPr txBox="1"/>
          <p:nvPr/>
        </p:nvSpPr>
        <p:spPr>
          <a:xfrm>
            <a:off x="11154955" y="3168759"/>
            <a:ext cx="402674" cy="338554"/>
          </a:xfrm>
          <a:prstGeom prst="rect">
            <a:avLst/>
          </a:prstGeom>
          <a:noFill/>
        </p:spPr>
        <p:txBody>
          <a:bodyPr wrap="none" rtlCol="0">
            <a:spAutoFit/>
          </a:bodyPr>
          <a:lstStyle/>
          <a:p>
            <a:r>
              <a:rPr lang="en-US" sz="16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SL</a:t>
            </a:r>
            <a:endParaRPr lang="en-GB" sz="16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99" name="TextBox 98">
            <a:extLst>
              <a:ext uri="{FF2B5EF4-FFF2-40B4-BE49-F238E27FC236}">
                <a16:creationId xmlns:a16="http://schemas.microsoft.com/office/drawing/2014/main" id="{88619F1D-D74D-0F49-BF46-526951BBFDA4}"/>
              </a:ext>
            </a:extLst>
          </p:cNvPr>
          <p:cNvSpPr txBox="1"/>
          <p:nvPr/>
        </p:nvSpPr>
        <p:spPr>
          <a:xfrm>
            <a:off x="11130590" y="1872994"/>
            <a:ext cx="473206" cy="338554"/>
          </a:xfrm>
          <a:prstGeom prst="rect">
            <a:avLst/>
          </a:prstGeom>
          <a:noFill/>
        </p:spPr>
        <p:txBody>
          <a:bodyPr wrap="none" rtlCol="0">
            <a:spAutoFit/>
          </a:bodyPr>
          <a:lstStyle/>
          <a:p>
            <a:r>
              <a:rPr lang="en-US" sz="16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SM</a:t>
            </a:r>
            <a:endParaRPr lang="en-GB" sz="16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00" name="TextBox 99">
            <a:extLst>
              <a:ext uri="{FF2B5EF4-FFF2-40B4-BE49-F238E27FC236}">
                <a16:creationId xmlns:a16="http://schemas.microsoft.com/office/drawing/2014/main" id="{8B9E64C7-1CA6-544F-AAA2-3EA521FC5681}"/>
              </a:ext>
            </a:extLst>
          </p:cNvPr>
          <p:cNvSpPr txBox="1"/>
          <p:nvPr/>
        </p:nvSpPr>
        <p:spPr>
          <a:xfrm>
            <a:off x="11136614" y="1038969"/>
            <a:ext cx="444352" cy="338554"/>
          </a:xfrm>
          <a:prstGeom prst="rect">
            <a:avLst/>
          </a:prstGeom>
          <a:noFill/>
        </p:spPr>
        <p:txBody>
          <a:bodyPr wrap="none" rtlCol="0">
            <a:spAutoFit/>
          </a:bodyPr>
          <a:lstStyle/>
          <a:p>
            <a:r>
              <a:rPr lang="en-US" sz="16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SH</a:t>
            </a:r>
            <a:endParaRPr lang="en-GB" sz="16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01" name="Rounded Rectangle 100">
            <a:extLst>
              <a:ext uri="{FF2B5EF4-FFF2-40B4-BE49-F238E27FC236}">
                <a16:creationId xmlns:a16="http://schemas.microsoft.com/office/drawing/2014/main" id="{2CDBFF1A-AA53-4F4E-A1E3-C424C91A59E8}"/>
              </a:ext>
            </a:extLst>
          </p:cNvPr>
          <p:cNvSpPr>
            <a:spLocks noChangeAspect="1"/>
          </p:cNvSpPr>
          <p:nvPr/>
        </p:nvSpPr>
        <p:spPr>
          <a:xfrm>
            <a:off x="1280204" y="2708351"/>
            <a:ext cx="1722233" cy="612000"/>
          </a:xfrm>
          <a:prstGeom prst="roundRect">
            <a:avLst/>
          </a:prstGeom>
          <a:solidFill>
            <a:srgbClr val="68C8FF">
              <a:alpha val="26275"/>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400" u="none" strike="noStrike" kern="0" cap="none" spc="0" normalizeH="0" baseline="0" noProof="0">
              <a:ln>
                <a:noFill/>
              </a:ln>
              <a:solidFill>
                <a:srgbClr val="FFFFFF"/>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endParaRPr>
          </a:p>
        </p:txBody>
      </p:sp>
      <p:sp>
        <p:nvSpPr>
          <p:cNvPr id="102" name="TextBox 101">
            <a:extLst>
              <a:ext uri="{FF2B5EF4-FFF2-40B4-BE49-F238E27FC236}">
                <a16:creationId xmlns:a16="http://schemas.microsoft.com/office/drawing/2014/main" id="{1464FFD5-E04D-F249-8F33-57F00702F56E}"/>
              </a:ext>
            </a:extLst>
          </p:cNvPr>
          <p:cNvSpPr txBox="1"/>
          <p:nvPr/>
        </p:nvSpPr>
        <p:spPr>
          <a:xfrm>
            <a:off x="650213" y="3401962"/>
            <a:ext cx="2477105" cy="707886"/>
          </a:xfrm>
          <a:prstGeom prst="rect">
            <a:avLst/>
          </a:prstGeom>
          <a:noFill/>
        </p:spPr>
        <p:txBody>
          <a:bodyPr wrap="square" rtlCol="0">
            <a:spAutoFit/>
          </a:bodyPr>
          <a:lstStyle/>
          <a:p>
            <a:pPr algn="ctr">
              <a:buClr>
                <a:srgbClr val="000000"/>
              </a:buClr>
              <a:buFont typeface="Arial"/>
              <a:buNone/>
            </a:pPr>
            <a:r>
              <a:rPr lang="en-GB" sz="2000" kern="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sym typeface="Arial"/>
              </a:rPr>
              <a:t>Useful energy demand</a:t>
            </a:r>
          </a:p>
        </p:txBody>
      </p:sp>
      <p:sp>
        <p:nvSpPr>
          <p:cNvPr id="103" name="Rounded Rectangle 102">
            <a:extLst>
              <a:ext uri="{FF2B5EF4-FFF2-40B4-BE49-F238E27FC236}">
                <a16:creationId xmlns:a16="http://schemas.microsoft.com/office/drawing/2014/main" id="{8C05B169-A63E-BF43-B37C-58627AAC10B8}"/>
              </a:ext>
            </a:extLst>
          </p:cNvPr>
          <p:cNvSpPr>
            <a:spLocks noChangeAspect="1"/>
          </p:cNvSpPr>
          <p:nvPr/>
        </p:nvSpPr>
        <p:spPr>
          <a:xfrm>
            <a:off x="5351014" y="2694437"/>
            <a:ext cx="1251104" cy="612000"/>
          </a:xfrm>
          <a:prstGeom prst="roundRect">
            <a:avLst/>
          </a:prstGeom>
          <a:solidFill>
            <a:srgbClr val="B4323F">
              <a:alpha val="2549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400" u="none" strike="noStrike" kern="0" cap="none" spc="0" normalizeH="0" baseline="0" noProof="0">
              <a:ln>
                <a:noFill/>
              </a:ln>
              <a:solidFill>
                <a:srgbClr val="FFFFFF"/>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endParaRPr>
          </a:p>
        </p:txBody>
      </p:sp>
      <p:sp>
        <p:nvSpPr>
          <p:cNvPr id="104" name="TextBox 103">
            <a:extLst>
              <a:ext uri="{FF2B5EF4-FFF2-40B4-BE49-F238E27FC236}">
                <a16:creationId xmlns:a16="http://schemas.microsoft.com/office/drawing/2014/main" id="{05E04B94-2B46-DA4D-95AF-BA539E21A807}"/>
              </a:ext>
            </a:extLst>
          </p:cNvPr>
          <p:cNvSpPr txBox="1"/>
          <p:nvPr/>
        </p:nvSpPr>
        <p:spPr>
          <a:xfrm>
            <a:off x="5284660" y="3416760"/>
            <a:ext cx="1405611" cy="707886"/>
          </a:xfrm>
          <a:prstGeom prst="rect">
            <a:avLst/>
          </a:prstGeom>
          <a:noFill/>
        </p:spPr>
        <p:txBody>
          <a:bodyPr wrap="square" rtlCol="0">
            <a:spAutoFit/>
          </a:bodyPr>
          <a:lstStyle/>
          <a:p>
            <a:pPr algn="ctr">
              <a:buClr>
                <a:srgbClr val="000000"/>
              </a:buClr>
              <a:buFont typeface="Arial"/>
              <a:buNone/>
            </a:pPr>
            <a:r>
              <a:rPr lang="en-GB" sz="2000" kern="0">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sym typeface="Arial"/>
              </a:rPr>
              <a:t>Value added</a:t>
            </a:r>
          </a:p>
        </p:txBody>
      </p:sp>
      <p:sp>
        <p:nvSpPr>
          <p:cNvPr id="105" name="Rounded Rectangle 104">
            <a:extLst>
              <a:ext uri="{FF2B5EF4-FFF2-40B4-BE49-F238E27FC236}">
                <a16:creationId xmlns:a16="http://schemas.microsoft.com/office/drawing/2014/main" id="{0D9AA74F-8867-5F4E-9139-A56162A90CD1}"/>
              </a:ext>
            </a:extLst>
          </p:cNvPr>
          <p:cNvSpPr>
            <a:spLocks noChangeAspect="1"/>
          </p:cNvSpPr>
          <p:nvPr/>
        </p:nvSpPr>
        <p:spPr>
          <a:xfrm>
            <a:off x="4131581" y="2724197"/>
            <a:ext cx="1191179" cy="596154"/>
          </a:xfrm>
          <a:prstGeom prst="roundRect">
            <a:avLst/>
          </a:prstGeom>
          <a:solidFill>
            <a:srgbClr val="A5A5A5">
              <a:alpha val="17255"/>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400" u="none" strike="noStrike" kern="0" cap="none" spc="0" normalizeH="0" baseline="0" noProof="0">
              <a:ln>
                <a:noFill/>
              </a:ln>
              <a:solidFill>
                <a:srgbClr val="FFFFFF"/>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endParaRPr>
          </a:p>
        </p:txBody>
      </p:sp>
      <p:sp>
        <p:nvSpPr>
          <p:cNvPr id="106" name="TextBox 105">
            <a:extLst>
              <a:ext uri="{FF2B5EF4-FFF2-40B4-BE49-F238E27FC236}">
                <a16:creationId xmlns:a16="http://schemas.microsoft.com/office/drawing/2014/main" id="{01B0AB75-C9C5-E94A-A24E-0404757A16F6}"/>
              </a:ext>
            </a:extLst>
          </p:cNvPr>
          <p:cNvSpPr txBox="1"/>
          <p:nvPr/>
        </p:nvSpPr>
        <p:spPr>
          <a:xfrm>
            <a:off x="3605428" y="3401962"/>
            <a:ext cx="2299636" cy="707886"/>
          </a:xfrm>
          <a:prstGeom prst="rect">
            <a:avLst/>
          </a:prstGeom>
          <a:noFill/>
        </p:spPr>
        <p:txBody>
          <a:bodyPr wrap="square" rtlCol="0">
            <a:spAutoFit/>
          </a:bodyPr>
          <a:lstStyle/>
          <a:p>
            <a:pPr algn="ctr">
              <a:buClr>
                <a:srgbClr val="000000"/>
              </a:buClr>
              <a:buFont typeface="Arial"/>
              <a:buNone/>
            </a:pPr>
            <a:r>
              <a:rPr lang="en-GB" sz="2000" kern="0">
                <a:solidFill>
                  <a:schemeClr val="accent3"/>
                </a:solidFill>
                <a:latin typeface="Open Sans Light" panose="020B0306030504020204" pitchFamily="34" charset="0"/>
                <a:ea typeface="Open Sans Light" panose="020B0306030504020204" pitchFamily="34" charset="0"/>
                <a:cs typeface="Open Sans Light" panose="020B0306030504020204" pitchFamily="34" charset="0"/>
                <a:sym typeface="Arial"/>
              </a:rPr>
              <a:t>Useful energy intensity</a:t>
            </a:r>
          </a:p>
        </p:txBody>
      </p:sp>
      <p:grpSp>
        <p:nvGrpSpPr>
          <p:cNvPr id="107" name="Group 106">
            <a:extLst>
              <a:ext uri="{FF2B5EF4-FFF2-40B4-BE49-F238E27FC236}">
                <a16:creationId xmlns:a16="http://schemas.microsoft.com/office/drawing/2014/main" id="{7F6CDE73-5996-2D41-AF7E-66C5AA904505}"/>
              </a:ext>
            </a:extLst>
          </p:cNvPr>
          <p:cNvGrpSpPr/>
          <p:nvPr/>
        </p:nvGrpSpPr>
        <p:grpSpPr>
          <a:xfrm>
            <a:off x="3702994" y="3269552"/>
            <a:ext cx="4383515" cy="2074948"/>
            <a:chOff x="337993" y="3107493"/>
            <a:chExt cx="4383515" cy="2074948"/>
          </a:xfrm>
        </p:grpSpPr>
        <p:sp>
          <p:nvSpPr>
            <p:cNvPr id="108" name="TextBox 107">
              <a:extLst>
                <a:ext uri="{FF2B5EF4-FFF2-40B4-BE49-F238E27FC236}">
                  <a16:creationId xmlns:a16="http://schemas.microsoft.com/office/drawing/2014/main" id="{3AA43C38-8F53-E943-8678-CFB2C5E376C4}"/>
                </a:ext>
              </a:extLst>
            </p:cNvPr>
            <p:cNvSpPr txBox="1"/>
            <p:nvPr/>
          </p:nvSpPr>
          <p:spPr>
            <a:xfrm>
              <a:off x="337993" y="4166778"/>
              <a:ext cx="4383515" cy="1015663"/>
            </a:xfrm>
            <a:prstGeom prst="rect">
              <a:avLst/>
            </a:prstGeom>
            <a:noFill/>
          </p:spPr>
          <p:txBody>
            <a:bodyPr wrap="square" rtlCol="0">
              <a:spAutoFit/>
            </a:bodyPr>
            <a:lstStyle/>
            <a:p>
              <a:pPr algn="ctr"/>
              <a:r>
                <a:rPr lang="en-GB" sz="2000">
                  <a:latin typeface="Open Sans" panose="020B0606030504020204" pitchFamily="34" charset="0"/>
                </a:rPr>
                <a:t>Share of useful energy by subsector, </a:t>
              </a:r>
              <a:br>
                <a:rPr lang="en-GB" sz="2000">
                  <a:latin typeface="Open Sans" panose="020B0606030504020204" pitchFamily="34" charset="0"/>
                </a:rPr>
              </a:br>
              <a:r>
                <a:rPr lang="en-GB" sz="2000">
                  <a:latin typeface="Open Sans" panose="020B0606030504020204" pitchFamily="34" charset="0"/>
                </a:rPr>
                <a:t>and temperature range T</a:t>
              </a:r>
            </a:p>
          </p:txBody>
        </p:sp>
        <p:cxnSp>
          <p:nvCxnSpPr>
            <p:cNvPr id="109" name="Straight Arrow Connector 108">
              <a:extLst>
                <a:ext uri="{FF2B5EF4-FFF2-40B4-BE49-F238E27FC236}">
                  <a16:creationId xmlns:a16="http://schemas.microsoft.com/office/drawing/2014/main" id="{EE7BB302-D6D0-A542-8238-C306BA18EC2C}"/>
                </a:ext>
              </a:extLst>
            </p:cNvPr>
            <p:cNvCxnSpPr>
              <a:cxnSpLocks/>
            </p:cNvCxnSpPr>
            <p:nvPr/>
          </p:nvCxnSpPr>
          <p:spPr bwMode="auto">
            <a:xfrm flipV="1">
              <a:off x="2867991" y="3107493"/>
              <a:ext cx="570876" cy="1038655"/>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grpSp>
      <p:sp>
        <p:nvSpPr>
          <p:cNvPr id="30" name="Google Shape;113;p16">
            <a:extLst>
              <a:ext uri="{FF2B5EF4-FFF2-40B4-BE49-F238E27FC236}">
                <a16:creationId xmlns:a16="http://schemas.microsoft.com/office/drawing/2014/main" id="{7E7B0C94-D0C3-734D-A4FA-054CBC604EEF}"/>
              </a:ext>
            </a:extLst>
          </p:cNvPr>
          <p:cNvSpPr>
            <a:spLocks noGrp="1" noChangeArrowheads="1"/>
          </p:cNvSpPr>
          <p:nvPr>
            <p:ph type="title"/>
          </p:nvPr>
        </p:nvSpPr>
        <p:spPr>
          <a:xfrm>
            <a:off x="856129" y="-5984"/>
            <a:ext cx="7618798" cy="1343491"/>
          </a:xfrm>
        </p:spPr>
        <p:txBody>
          <a:bodyPr lIns="121900" tIns="121900" rIns="121900" bIns="121900"/>
          <a:lstStyle/>
          <a:p>
            <a:pPr eaLnBrk="1" hangingPunct="1"/>
            <a:r>
              <a:rPr lang="en-GB" altLang="en-US" dirty="0">
                <a:latin typeface="Open Sans"/>
              </a:rPr>
              <a:t>Lecture 7.1 Industry sector</a:t>
            </a:r>
          </a:p>
        </p:txBody>
      </p:sp>
      <mc:AlternateContent xmlns:mc="http://schemas.openxmlformats.org/markup-compatibility/2006" xmlns:a14="http://schemas.microsoft.com/office/drawing/2010/main">
        <mc:Choice Requires="a14">
          <p:sp>
            <p:nvSpPr>
              <p:cNvPr id="27" name="Google Shape;115;p16">
                <a:extLst>
                  <a:ext uri="{FF2B5EF4-FFF2-40B4-BE49-F238E27FC236}">
                    <a16:creationId xmlns:a16="http://schemas.microsoft.com/office/drawing/2014/main" id="{D415855B-310A-EC4D-99C2-F6AE450E3053}"/>
                  </a:ext>
                </a:extLst>
              </p:cNvPr>
              <p:cNvSpPr txBox="1"/>
              <p:nvPr/>
            </p:nvSpPr>
            <p:spPr>
              <a:xfrm>
                <a:off x="920543" y="1295411"/>
                <a:ext cx="7311634" cy="4427538"/>
              </a:xfrm>
              <a:prstGeom prst="rect">
                <a:avLst/>
              </a:prstGeom>
              <a:noFill/>
              <a:ln>
                <a:noFill/>
              </a:ln>
            </p:spPr>
            <p:txBody>
              <a:bodyPr lIns="121900" tIns="60933" rIns="121900" bIns="60933" anchor="t"/>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Aft>
                    <a:spcPts val="1200"/>
                  </a:spcAft>
                  <a:buFontTx/>
                  <a:buNone/>
                </a:pPr>
                <a:r>
                  <a:rPr lang="en-GB" altLang="en-US" sz="2000" b="1">
                    <a:solidFill>
                      <a:srgbClr val="9DC3E6"/>
                    </a:solidFill>
                    <a:latin typeface="Open Sans" panose="020B0606030504020204" pitchFamily="34" charset="0"/>
                    <a:ea typeface="Open Sans" panose="020B0606030504020204" pitchFamily="34" charset="0"/>
                    <a:cs typeface="Open Sans" panose="020B0606030504020204" pitchFamily="34" charset="0"/>
                  </a:rPr>
                  <a:t>Thermal uses for Manufacturing</a:t>
                </a:r>
                <a:endParaRPr lang="en-GB" altLang="en-US" sz="2000" b="1">
                  <a:latin typeface="Open Sans" panose="020B0606030504020204" pitchFamily="34" charset="0"/>
                  <a:ea typeface="Open Sans" panose="020B0606030504020204" pitchFamily="34" charset="0"/>
                  <a:cs typeface="Open Sans" panose="020B0606030504020204" pitchFamily="34" charset="0"/>
                </a:endParaRPr>
              </a:p>
              <a:p>
                <a:pPr eaLnBrk="1" hangingPunct="1">
                  <a:lnSpc>
                    <a:spcPct val="100000"/>
                  </a:lnSpc>
                  <a:buClr>
                    <a:srgbClr val="333333"/>
                  </a:buClr>
                  <a:buSzPts val="1600"/>
                  <a:buNone/>
                </a:pPr>
                <a:r>
                  <a:rPr lang="en-GB" altLang="en-US" sz="2000">
                    <a:latin typeface="Open Sans" panose="020B0606030504020204" pitchFamily="34" charset="0"/>
                    <a:ea typeface="Open Sans" panose="020B0606030504020204" pitchFamily="34" charset="0"/>
                    <a:cs typeface="Open Sans" panose="020B0606030504020204" pitchFamily="34" charset="0"/>
                  </a:rPr>
                  <a:t>In manufacturing, three ranges of thermal uses are used</a:t>
                </a:r>
              </a:p>
              <a:p>
                <a:pPr eaLnBrk="1" hangingPunct="1">
                  <a:lnSpc>
                    <a:spcPct val="100000"/>
                  </a:lnSpc>
                  <a:buClr>
                    <a:srgbClr val="333333"/>
                  </a:buClr>
                  <a:buSzPts val="1600"/>
                  <a:buNone/>
                </a:pPr>
                <a:endParaRPr lang="en-GB" altLang="en-US" sz="2000">
                  <a:latin typeface="Open Sans" panose="020B0606030504020204" pitchFamily="34" charset="0"/>
                  <a:ea typeface="Open Sans" panose="020B0606030504020204" pitchFamily="34" charset="0"/>
                  <a:cs typeface="Open Sans" panose="020B0606030504020204" pitchFamily="34" charset="0"/>
                </a:endParaRPr>
              </a:p>
              <a:p>
                <a:pPr eaLnBrk="1" hangingPunct="1">
                  <a:lnSpc>
                    <a:spcPct val="100000"/>
                  </a:lnSpc>
                  <a:buClr>
                    <a:srgbClr val="333333"/>
                  </a:buClr>
                  <a:buSzPts val="1600"/>
                  <a:buNone/>
                </a:pPr>
                <a14:m>
                  <m:oMathPara xmlns:m="http://schemas.openxmlformats.org/officeDocument/2006/math">
                    <m:oMathParaPr>
                      <m:jc m:val="centerGroup"/>
                    </m:oMathParaPr>
                    <m:oMath xmlns:m="http://schemas.openxmlformats.org/officeDocument/2006/math">
                      <m:sSubSup>
                        <m:sSubSupPr>
                          <m:ctrlPr>
                            <a:rPr lang="en-GB" altLang="en-US" sz="2000" i="1">
                              <a:latin typeface="Cambria Math" panose="02040503050406030204" pitchFamily="18" charset="0"/>
                              <a:cs typeface="Calibri" panose="020F0502020204030204" pitchFamily="34" charset="0"/>
                            </a:rPr>
                          </m:ctrlPr>
                        </m:sSubSupPr>
                        <m:e>
                          <m:r>
                            <a:rPr lang="en-GB" altLang="en-US" sz="2000">
                              <a:latin typeface="Cambria Math" panose="02040503050406030204" pitchFamily="18" charset="0"/>
                              <a:cs typeface="Calibri" panose="020F0502020204030204" pitchFamily="34" charset="0"/>
                            </a:rPr>
                            <m:t>𝑈𝐸𝐷</m:t>
                          </m:r>
                        </m:e>
                        <m:sub>
                          <m:r>
                            <a:rPr lang="en-GB" altLang="en-US" sz="2000">
                              <a:latin typeface="Cambria Math" panose="02040503050406030204" pitchFamily="18" charset="0"/>
                              <a:cs typeface="Calibri" panose="020F0502020204030204" pitchFamily="34" charset="0"/>
                            </a:rPr>
                            <m:t>𝑠𝑒𝑐𝑡𝑜𝑟</m:t>
                          </m:r>
                        </m:sub>
                        <m:sup>
                          <m:r>
                            <a:rPr lang="en-GB" altLang="en-US" sz="2000">
                              <a:latin typeface="Cambria Math" panose="02040503050406030204" pitchFamily="18" charset="0"/>
                              <a:cs typeface="Calibri" panose="020F0502020204030204" pitchFamily="34" charset="0"/>
                            </a:rPr>
                            <m:t>𝑡h𝑒𝑟𝑚𝑎𝑙</m:t>
                          </m:r>
                          <m:r>
                            <a:rPr lang="en-GB" altLang="en-US" sz="2000" smtClean="0">
                              <a:latin typeface="Cambria Math" panose="02040503050406030204" pitchFamily="18" charset="0"/>
                              <a:cs typeface="Calibri" panose="020F0502020204030204" pitchFamily="34" charset="0"/>
                            </a:rPr>
                            <m:t>, </m:t>
                          </m:r>
                          <m:r>
                            <a:rPr lang="en-GB" altLang="en-US" sz="2000" smtClean="0">
                              <a:latin typeface="Cambria Math" panose="02040503050406030204" pitchFamily="18" charset="0"/>
                              <a:cs typeface="Calibri" panose="020F0502020204030204" pitchFamily="34" charset="0"/>
                            </a:rPr>
                            <m:t>𝑇</m:t>
                          </m:r>
                        </m:sup>
                      </m:sSubSup>
                      <m:r>
                        <a:rPr lang="en-GB" altLang="en-US" sz="2000">
                          <a:latin typeface="Cambria Math" panose="02040503050406030204" pitchFamily="18" charset="0"/>
                          <a:cs typeface="Calibri" panose="020F0502020204030204" pitchFamily="34" charset="0"/>
                        </a:rPr>
                        <m:t>=</m:t>
                      </m:r>
                      <m:nary>
                        <m:naryPr>
                          <m:chr m:val="∑"/>
                          <m:supHide m:val="on"/>
                          <m:ctrlPr>
                            <a:rPr lang="en-GB" altLang="en-US" sz="2000" i="1">
                              <a:latin typeface="Cambria Math" panose="02040503050406030204" pitchFamily="18" charset="0"/>
                              <a:cs typeface="Calibri" panose="020F0502020204030204" pitchFamily="34" charset="0"/>
                            </a:rPr>
                          </m:ctrlPr>
                        </m:naryPr>
                        <m:sub>
                          <m:r>
                            <a:rPr lang="en-GB" altLang="en-US" sz="2000">
                              <a:latin typeface="Cambria Math" panose="02040503050406030204" pitchFamily="18" charset="0"/>
                              <a:cs typeface="Calibri" panose="020F0502020204030204" pitchFamily="34" charset="0"/>
                            </a:rPr>
                            <m:t>𝑠𝑢𝑏𝑠𝑒𝑐𝑡𝑜𝑟</m:t>
                          </m:r>
                        </m:sub>
                        <m:sup/>
                        <m:e>
                          <m:r>
                            <a:rPr lang="en-GB" altLang="en-US" sz="2000">
                              <a:latin typeface="Cambria Math" panose="02040503050406030204" pitchFamily="18" charset="0"/>
                              <a:cs typeface="Calibri" panose="020F0502020204030204" pitchFamily="34" charset="0"/>
                            </a:rPr>
                            <m:t>𝐸</m:t>
                          </m:r>
                          <m:sSubSup>
                            <m:sSubSupPr>
                              <m:ctrlPr>
                                <a:rPr lang="en-GB" altLang="en-US" sz="2000" i="1">
                                  <a:latin typeface="Cambria Math" panose="02040503050406030204" pitchFamily="18" charset="0"/>
                                  <a:cs typeface="Calibri" panose="020F0502020204030204" pitchFamily="34" charset="0"/>
                                </a:rPr>
                              </m:ctrlPr>
                            </m:sSubSupPr>
                            <m:e>
                              <m:r>
                                <a:rPr lang="en-GB" altLang="en-US" sz="2000">
                                  <a:latin typeface="Cambria Math" panose="02040503050406030204" pitchFamily="18" charset="0"/>
                                  <a:cs typeface="Calibri" panose="020F0502020204030204" pitchFamily="34" charset="0"/>
                                </a:rPr>
                                <m:t>𝐼</m:t>
                              </m:r>
                            </m:e>
                            <m:sub>
                              <m:r>
                                <a:rPr lang="en-GB" altLang="en-US" sz="2000">
                                  <a:latin typeface="Cambria Math" panose="02040503050406030204" pitchFamily="18" charset="0"/>
                                  <a:cs typeface="Calibri" panose="020F0502020204030204" pitchFamily="34" charset="0"/>
                                </a:rPr>
                                <m:t>𝑠𝑢𝑏𝑠𝑒𝑐𝑡𝑜𝑟</m:t>
                              </m:r>
                            </m:sub>
                            <m:sup>
                              <m:r>
                                <a:rPr lang="en-GB" altLang="en-US" sz="2000">
                                  <a:latin typeface="Cambria Math" panose="02040503050406030204" pitchFamily="18" charset="0"/>
                                  <a:cs typeface="Calibri" panose="020F0502020204030204" pitchFamily="34" charset="0"/>
                                </a:rPr>
                                <m:t>𝑡h𝑒𝑟𝑚𝑎𝑙</m:t>
                              </m:r>
                              <m:r>
                                <a:rPr lang="en-GB" altLang="en-US" sz="2000" smtClean="0">
                                  <a:latin typeface="Cambria Math" panose="02040503050406030204" pitchFamily="18" charset="0"/>
                                  <a:cs typeface="Calibri" panose="020F0502020204030204" pitchFamily="34" charset="0"/>
                                </a:rPr>
                                <m:t>, </m:t>
                              </m:r>
                              <m:r>
                                <a:rPr lang="en-GB" altLang="en-US" sz="2000" smtClean="0">
                                  <a:latin typeface="Cambria Math" panose="02040503050406030204" pitchFamily="18" charset="0"/>
                                  <a:cs typeface="Calibri" panose="020F0502020204030204" pitchFamily="34" charset="0"/>
                                </a:rPr>
                                <m:t>𝑇</m:t>
                              </m:r>
                            </m:sup>
                          </m:sSubSup>
                          <m:r>
                            <a:rPr lang="en-GB" altLang="en-US" sz="2000">
                              <a:latin typeface="Cambria Math" panose="02040503050406030204" pitchFamily="18" charset="0"/>
                              <a:cs typeface="Calibri" panose="020F0502020204030204" pitchFamily="34" charset="0"/>
                            </a:rPr>
                            <m:t>𝑉</m:t>
                          </m:r>
                          <m:sSub>
                            <m:sSubPr>
                              <m:ctrlPr>
                                <a:rPr lang="en-GB" altLang="en-US" sz="2000" i="1">
                                  <a:latin typeface="Cambria Math" panose="02040503050406030204" pitchFamily="18" charset="0"/>
                                  <a:cs typeface="Calibri" panose="020F0502020204030204" pitchFamily="34" charset="0"/>
                                </a:rPr>
                              </m:ctrlPr>
                            </m:sSubPr>
                            <m:e>
                              <m:r>
                                <a:rPr lang="en-GB" altLang="en-US" sz="2000">
                                  <a:latin typeface="Cambria Math" panose="02040503050406030204" pitchFamily="18" charset="0"/>
                                  <a:cs typeface="Calibri" panose="020F0502020204030204" pitchFamily="34" charset="0"/>
                                </a:rPr>
                                <m:t>𝐴</m:t>
                              </m:r>
                            </m:e>
                            <m:sub>
                              <m:r>
                                <a:rPr lang="en-GB" altLang="en-US" sz="2000">
                                  <a:latin typeface="Cambria Math" panose="02040503050406030204" pitchFamily="18" charset="0"/>
                                  <a:cs typeface="Calibri" panose="020F0502020204030204" pitchFamily="34" charset="0"/>
                                </a:rPr>
                                <m:t>𝑠𝑢𝑏𝑠𝑒𝑐𝑡𝑜𝑟</m:t>
                              </m:r>
                            </m:sub>
                          </m:sSub>
                        </m:e>
                      </m:nary>
                      <m:sSubSup>
                        <m:sSubSupPr>
                          <m:ctrlPr>
                            <a:rPr lang="en-GB" altLang="en-US" sz="2000" i="1" smtClean="0">
                              <a:latin typeface="Cambria Math" panose="02040503050406030204" pitchFamily="18" charset="0"/>
                              <a:cs typeface="Calibri" panose="020F0502020204030204" pitchFamily="34" charset="0"/>
                            </a:rPr>
                          </m:ctrlPr>
                        </m:sSubSupPr>
                        <m:e>
                          <m:r>
                            <a:rPr lang="en-GB" altLang="en-US" sz="2000" smtClean="0">
                              <a:latin typeface="Cambria Math" panose="02040503050406030204" pitchFamily="18" charset="0"/>
                              <a:cs typeface="Calibri" panose="020F0502020204030204" pitchFamily="34" charset="0"/>
                            </a:rPr>
                            <m:t>𝑆</m:t>
                          </m:r>
                        </m:e>
                        <m:sub>
                          <m:r>
                            <a:rPr lang="en-GB" altLang="en-US" sz="2000" smtClean="0">
                              <a:latin typeface="Cambria Math" panose="02040503050406030204" pitchFamily="18" charset="0"/>
                              <a:cs typeface="Calibri" panose="020F0502020204030204" pitchFamily="34" charset="0"/>
                            </a:rPr>
                            <m:t>𝑠𝑢𝑏𝑠𝑒𝑐𝑡𝑜𝑟</m:t>
                          </m:r>
                        </m:sub>
                        <m:sup>
                          <m:r>
                            <a:rPr lang="en-GB" altLang="en-US" sz="2000" smtClean="0">
                              <a:latin typeface="Cambria Math" panose="02040503050406030204" pitchFamily="18" charset="0"/>
                              <a:cs typeface="Calibri" panose="020F0502020204030204" pitchFamily="34" charset="0"/>
                            </a:rPr>
                            <m:t>𝑡h𝑒𝑟𝑚𝑎𝑙</m:t>
                          </m:r>
                          <m:r>
                            <a:rPr lang="en-GB" altLang="en-US" sz="2000" smtClean="0">
                              <a:latin typeface="Cambria Math" panose="02040503050406030204" pitchFamily="18" charset="0"/>
                              <a:cs typeface="Calibri" panose="020F0502020204030204" pitchFamily="34" charset="0"/>
                            </a:rPr>
                            <m:t>, </m:t>
                          </m:r>
                          <m:r>
                            <a:rPr lang="en-GB" altLang="en-US" sz="2000" smtClean="0">
                              <a:latin typeface="Cambria Math" panose="02040503050406030204" pitchFamily="18" charset="0"/>
                              <a:cs typeface="Calibri" panose="020F0502020204030204" pitchFamily="34" charset="0"/>
                            </a:rPr>
                            <m:t>𝑇</m:t>
                          </m:r>
                        </m:sup>
                      </m:sSubSup>
                    </m:oMath>
                  </m:oMathPara>
                </a14:m>
                <a:endParaRPr lang="en-GB" altLang="en-US" sz="2000">
                  <a:latin typeface="Open Sans" panose="020B0606030504020204" pitchFamily="34" charset="0"/>
                  <a:ea typeface="Open Sans" panose="020B0606030504020204" pitchFamily="34" charset="0"/>
                  <a:cs typeface="Open Sans" panose="020B0606030504020204" pitchFamily="34" charset="0"/>
                </a:endParaRPr>
              </a:p>
              <a:p>
                <a:pPr eaLnBrk="1" hangingPunct="1">
                  <a:lnSpc>
                    <a:spcPct val="100000"/>
                  </a:lnSpc>
                  <a:buClr>
                    <a:srgbClr val="333333"/>
                  </a:buClr>
                  <a:buSzPts val="1600"/>
                  <a:buNone/>
                </a:pPr>
                <a:endParaRPr lang="en-GB" altLang="en-US" sz="2000">
                  <a:latin typeface="Open Sans" panose="020B0606030504020204" pitchFamily="34" charset="0"/>
                  <a:ea typeface="Open Sans" panose="020B0606030504020204" pitchFamily="34" charset="0"/>
                  <a:cs typeface="Open Sans" panose="020B0606030504020204" pitchFamily="34" charset="0"/>
                </a:endParaRPr>
              </a:p>
              <a:p>
                <a:pPr eaLnBrk="1" hangingPunct="1">
                  <a:lnSpc>
                    <a:spcPct val="100000"/>
                  </a:lnSpc>
                  <a:buClr>
                    <a:srgbClr val="333333"/>
                  </a:buClr>
                  <a:buSzPts val="1600"/>
                  <a:buNone/>
                </a:pPr>
                <a:endParaRPr lang="en-GB" altLang="en-US" sz="2000">
                  <a:latin typeface="Open Sans" panose="020B0606030504020204" pitchFamily="34" charset="0"/>
                  <a:ea typeface="Open Sans" panose="020B0606030504020204" pitchFamily="34" charset="0"/>
                  <a:cs typeface="Open Sans" panose="020B0606030504020204" pitchFamily="34" charset="0"/>
                </a:endParaRPr>
              </a:p>
              <a:p>
                <a:pPr eaLnBrk="1" hangingPunct="1">
                  <a:lnSpc>
                    <a:spcPct val="100000"/>
                  </a:lnSpc>
                  <a:buClr>
                    <a:srgbClr val="333333"/>
                  </a:buClr>
                  <a:buSzPts val="1600"/>
                  <a:buNone/>
                </a:pPr>
                <a:endParaRPr lang="en-GB" altLang="en-US" sz="2000">
                  <a:latin typeface="Open Sans" panose="020B0606030504020204" pitchFamily="34" charset="0"/>
                  <a:ea typeface="Open Sans" panose="020B0606030504020204" pitchFamily="34" charset="0"/>
                  <a:cs typeface="Open Sans" panose="020B0606030504020204" pitchFamily="34" charset="0"/>
                </a:endParaRPr>
              </a:p>
              <a:p>
                <a:pPr eaLnBrk="1" hangingPunct="1">
                  <a:lnSpc>
                    <a:spcPct val="100000"/>
                  </a:lnSpc>
                  <a:buClr>
                    <a:srgbClr val="333333"/>
                  </a:buClr>
                  <a:buSzPts val="1600"/>
                  <a:buNone/>
                </a:pPr>
                <a:endParaRPr lang="en-GB" altLang="en-US" sz="2000">
                  <a:latin typeface="Open Sans" panose="020B0606030504020204" pitchFamily="34" charset="0"/>
                  <a:ea typeface="Open Sans" panose="020B0606030504020204" pitchFamily="34" charset="0"/>
                  <a:cs typeface="Open Sans" panose="020B0606030504020204" pitchFamily="34" charset="0"/>
                </a:endParaRPr>
              </a:p>
            </p:txBody>
          </p:sp>
        </mc:Choice>
        <mc:Fallback xmlns="">
          <p:sp>
            <p:nvSpPr>
              <p:cNvPr id="27" name="Google Shape;115;p16">
                <a:extLst>
                  <a:ext uri="{FF2B5EF4-FFF2-40B4-BE49-F238E27FC236}">
                    <a16:creationId xmlns:a16="http://schemas.microsoft.com/office/drawing/2014/main" id="{D415855B-310A-EC4D-99C2-F6AE450E3053}"/>
                  </a:ext>
                </a:extLst>
              </p:cNvPr>
              <p:cNvSpPr txBox="1">
                <a:spLocks noRot="1" noChangeAspect="1" noMove="1" noResize="1" noEditPoints="1" noAdjustHandles="1" noChangeArrowheads="1" noChangeShapeType="1" noTextEdit="1"/>
              </p:cNvSpPr>
              <p:nvPr/>
            </p:nvSpPr>
            <p:spPr>
              <a:xfrm>
                <a:off x="920543" y="1295411"/>
                <a:ext cx="7311634" cy="4427538"/>
              </a:xfrm>
              <a:prstGeom prst="rect">
                <a:avLst/>
              </a:prstGeom>
              <a:blipFill>
                <a:blip r:embed="rId6"/>
                <a:stretch>
                  <a:fillRect l="-417" t="-413"/>
                </a:stretch>
              </a:blipFill>
              <a:ln>
                <a:noFill/>
              </a:ln>
            </p:spPr>
            <p:txBody>
              <a:bodyPr/>
              <a:lstStyle/>
              <a:p>
                <a:r>
                  <a:rPr lang="en-US">
                    <a:noFill/>
                  </a:rPr>
                  <a:t> </a:t>
                </a:r>
              </a:p>
            </p:txBody>
          </p:sp>
        </mc:Fallback>
      </mc:AlternateContent>
      <p:sp>
        <p:nvSpPr>
          <p:cNvPr id="2" name="Slide Number Placeholder 5">
            <a:extLst>
              <a:ext uri="{FF2B5EF4-FFF2-40B4-BE49-F238E27FC236}">
                <a16:creationId xmlns:a16="http://schemas.microsoft.com/office/drawing/2014/main" id="{A89EFC38-4587-490B-A343-9F2B12804299}"/>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588C7470-C0CF-4BB3-B433-A41A94B359A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6</a:t>
            </a:fld>
            <a:endParaRPr lang="en-US" altLang="en-US" sz="1400" b="1">
              <a:solidFill>
                <a:schemeClr val="bg1"/>
              </a:solidFill>
              <a:latin typeface="Open Sans ExtraBold"/>
              <a:ea typeface="Open Sans ExtraBold"/>
              <a:cs typeface="Open Sans ExtraBold"/>
            </a:endParaRPr>
          </a:p>
        </p:txBody>
      </p:sp>
      <p:sp>
        <p:nvSpPr>
          <p:cNvPr id="28" name="Oval 27">
            <a:extLst>
              <a:ext uri="{FF2B5EF4-FFF2-40B4-BE49-F238E27FC236}">
                <a16:creationId xmlns:a16="http://schemas.microsoft.com/office/drawing/2014/main" id="{0E0B55A8-9D21-5C4C-A3F6-5831BFBC9A32}"/>
              </a:ext>
            </a:extLst>
          </p:cNvPr>
          <p:cNvSpPr/>
          <p:nvPr/>
        </p:nvSpPr>
        <p:spPr>
          <a:xfrm>
            <a:off x="8055391" y="39736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7_Slide6.mp3" descr="Track7_Lecture7_Slide6.mp3">
            <a:hlinkClick r:id="" action="ppaction://media"/>
            <a:extLst>
              <a:ext uri="{FF2B5EF4-FFF2-40B4-BE49-F238E27FC236}">
                <a16:creationId xmlns:a16="http://schemas.microsoft.com/office/drawing/2014/main" id="{9A9BE289-420C-2848-A9E2-48AC2525F88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26756" y="466494"/>
            <a:ext cx="812800" cy="812800"/>
          </a:xfrm>
          <a:prstGeom prst="rect">
            <a:avLst/>
          </a:prstGeom>
        </p:spPr>
      </p:pic>
    </p:spTree>
    <p:extLst>
      <p:ext uri="{BB962C8B-B14F-4D97-AF65-F5344CB8AC3E}">
        <p14:creationId xmlns:p14="http://schemas.microsoft.com/office/powerpoint/2010/main" val="750203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17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15" name="Google Shape;115;p16">
                <a:extLst>
                  <a:ext uri="{FF2B5EF4-FFF2-40B4-BE49-F238E27FC236}">
                    <a16:creationId xmlns:a16="http://schemas.microsoft.com/office/drawing/2014/main" id="{BEED846D-A27C-4CE9-83AC-578F822929F2}"/>
                  </a:ext>
                </a:extLst>
              </p:cNvPr>
              <p:cNvSpPr txBox="1"/>
              <p:nvPr/>
            </p:nvSpPr>
            <p:spPr>
              <a:xfrm>
                <a:off x="887412" y="1305794"/>
                <a:ext cx="7584258" cy="4427538"/>
              </a:xfrm>
              <a:prstGeom prst="rect">
                <a:avLst/>
              </a:prstGeom>
              <a:noFill/>
              <a:ln>
                <a:noFill/>
              </a:ln>
            </p:spPr>
            <p:txBody>
              <a:bodyPr lIns="121900" tIns="60933" rIns="121900" bIns="60933" anchor="t"/>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Aft>
                    <a:spcPts val="1200"/>
                  </a:spcAft>
                  <a:buFontTx/>
                  <a:buNone/>
                </a:pPr>
                <a:r>
                  <a:rPr lang="en-GB" altLang="en-US" sz="2000" b="1" dirty="0">
                    <a:solidFill>
                      <a:srgbClr val="9DC3E6"/>
                    </a:solidFill>
                    <a:latin typeface="Open Sans" panose="020B0606030504020204" pitchFamily="34" charset="0"/>
                    <a:ea typeface="Open Sans" panose="020B0606030504020204" pitchFamily="34" charset="0"/>
                    <a:cs typeface="Open Sans" panose="020B0606030504020204" pitchFamily="34" charset="0"/>
                  </a:rPr>
                  <a:t>Final energy demand for thermal uses in manufacturing</a:t>
                </a:r>
              </a:p>
              <a:p>
                <a:pPr eaLnBrk="1" hangingPunct="1">
                  <a:lnSpc>
                    <a:spcPct val="100000"/>
                  </a:lnSpc>
                  <a:spcAft>
                    <a:spcPts val="0"/>
                  </a:spcAft>
                  <a:buNone/>
                </a:pPr>
                <a:r>
                  <a:rPr lang="en-GB" sz="2000" dirty="0">
                    <a:latin typeface="Open Sans" panose="020B0606030504020204" pitchFamily="34" charset="0"/>
                    <a:ea typeface="Open Sans" panose="020B0606030504020204" pitchFamily="34" charset="0"/>
                    <a:cs typeface="Open Sans" panose="020B0606030504020204" pitchFamily="34" charset="0"/>
                  </a:rPr>
                  <a:t>The useful energy is converted by temperature range</a:t>
                </a:r>
              </a:p>
              <a:p>
                <a:pPr eaLnBrk="1" hangingPunct="1">
                  <a:lnSpc>
                    <a:spcPct val="100000"/>
                  </a:lnSpc>
                  <a:spcAft>
                    <a:spcPts val="1200"/>
                  </a:spcAft>
                  <a:buNone/>
                </a:pPr>
                <a14:m>
                  <m:oMathPara xmlns:m="http://schemas.openxmlformats.org/officeDocument/2006/math">
                    <m:oMathParaPr>
                      <m:jc m:val="centerGroup"/>
                    </m:oMathParaPr>
                    <m:oMath xmlns:m="http://schemas.openxmlformats.org/officeDocument/2006/math">
                      <m:r>
                        <a:rPr lang="en-GB" sz="2000" kern="0" dirty="0">
                          <a:solidFill>
                            <a:srgbClr val="1A1A1A"/>
                          </a:solidFill>
                          <a:latin typeface="Cambria Math" panose="02040503050406030204" pitchFamily="18" charset="0"/>
                          <a:cs typeface="Calibri" panose="020F0502020204030204" pitchFamily="34" charset="0"/>
                          <a:sym typeface="Arial"/>
                        </a:rPr>
                        <m:t>𝐹</m:t>
                      </m:r>
                      <m:r>
                        <a:rPr lang="en-US" sz="2000" kern="0" dirty="0">
                          <a:solidFill>
                            <a:srgbClr val="1A1A1A"/>
                          </a:solidFill>
                          <a:latin typeface="Cambria Math" panose="02040503050406030204" pitchFamily="18" charset="0"/>
                          <a:cs typeface="Calibri" panose="020F0502020204030204" pitchFamily="34" charset="0"/>
                          <a:sym typeface="Arial"/>
                        </a:rPr>
                        <m:t>𝐸</m:t>
                      </m:r>
                      <m:r>
                        <a:rPr lang="en-GB" sz="2000" kern="0" dirty="0">
                          <a:solidFill>
                            <a:srgbClr val="1A1A1A"/>
                          </a:solidFill>
                          <a:latin typeface="Cambria Math" panose="02040503050406030204" pitchFamily="18" charset="0"/>
                          <a:cs typeface="Calibri" panose="020F0502020204030204" pitchFamily="34" charset="0"/>
                          <a:sym typeface="Arial"/>
                        </a:rPr>
                        <m:t>𝐷</m:t>
                      </m:r>
                      <m:r>
                        <a:rPr lang="en-US" sz="2000" kern="0" baseline="-25000" dirty="0">
                          <a:solidFill>
                            <a:srgbClr val="1A1A1A"/>
                          </a:solidFill>
                          <a:latin typeface="Cambria Math" panose="02040503050406030204" pitchFamily="18" charset="0"/>
                          <a:cs typeface="Calibri" panose="020F0502020204030204" pitchFamily="34" charset="0"/>
                          <a:sym typeface="Arial"/>
                        </a:rPr>
                        <m:t> </m:t>
                      </m:r>
                      <m:r>
                        <a:rPr lang="en-US" sz="2000" kern="0" dirty="0">
                          <a:solidFill>
                            <a:srgbClr val="1A1A1A"/>
                          </a:solidFill>
                          <a:latin typeface="Cambria Math" panose="02040503050406030204" pitchFamily="18" charset="0"/>
                          <a:cs typeface="Calibri" panose="020F0502020204030204" pitchFamily="34" charset="0"/>
                          <a:sym typeface="Arial"/>
                        </a:rPr>
                        <m:t>=</m:t>
                      </m:r>
                      <m:nary>
                        <m:naryPr>
                          <m:chr m:val="∑"/>
                          <m:supHide m:val="on"/>
                          <m:ctrlPr>
                            <a:rPr lang="en-GB" sz="2000" i="1" kern="0" dirty="0">
                              <a:solidFill>
                                <a:srgbClr val="1A1A1A"/>
                              </a:solidFill>
                              <a:latin typeface="Cambria Math" panose="02040503050406030204" pitchFamily="18" charset="0"/>
                              <a:cs typeface="Calibri" panose="020F0502020204030204" pitchFamily="34" charset="0"/>
                              <a:sym typeface="Arial"/>
                            </a:rPr>
                          </m:ctrlPr>
                        </m:naryPr>
                        <m:sub>
                          <m:r>
                            <m:rPr>
                              <m:brk m:alnAt="7"/>
                            </m:rPr>
                            <a:rPr lang="en-GB" sz="2000" kern="0" dirty="0">
                              <a:solidFill>
                                <a:srgbClr val="1A1A1A"/>
                              </a:solidFill>
                              <a:latin typeface="Cambria Math" panose="02040503050406030204" pitchFamily="18" charset="0"/>
                              <a:cs typeface="Calibri" panose="020F0502020204030204" pitchFamily="34" charset="0"/>
                              <a:sym typeface="Arial"/>
                            </a:rPr>
                            <m:t>𝑇</m:t>
                          </m:r>
                          <m:r>
                            <a:rPr lang="en-GB" sz="2000" kern="0" dirty="0">
                              <a:solidFill>
                                <a:srgbClr val="1A1A1A"/>
                              </a:solidFill>
                              <a:latin typeface="Cambria Math" panose="02040503050406030204" pitchFamily="18" charset="0"/>
                              <a:cs typeface="Calibri" panose="020F0502020204030204" pitchFamily="34" charset="0"/>
                              <a:sym typeface="Arial"/>
                            </a:rPr>
                            <m:t> ∈ </m:t>
                          </m:r>
                          <m:r>
                            <a:rPr lang="en-GB" sz="2000" kern="0" dirty="0">
                              <a:solidFill>
                                <a:srgbClr val="1A1A1A"/>
                              </a:solidFill>
                              <a:latin typeface="Cambria Math" panose="02040503050406030204" pitchFamily="18" charset="0"/>
                              <a:cs typeface="Calibri" panose="020F0502020204030204" pitchFamily="34" charset="0"/>
                              <a:sym typeface="Arial"/>
                            </a:rPr>
                            <m:t>𝑡𝑒𝑚𝑝</m:t>
                          </m:r>
                          <m:r>
                            <a:rPr lang="en-GB" sz="2000" kern="0" dirty="0" smtClean="0">
                              <a:solidFill>
                                <a:srgbClr val="1A1A1A"/>
                              </a:solidFill>
                              <a:latin typeface="Cambria Math" panose="02040503050406030204" pitchFamily="18" charset="0"/>
                              <a:cs typeface="Calibri" panose="020F0502020204030204" pitchFamily="34" charset="0"/>
                              <a:sym typeface="Arial"/>
                            </a:rPr>
                            <m:t>.</m:t>
                          </m:r>
                          <m:r>
                            <a:rPr lang="en-GB" sz="2000" kern="0" dirty="0">
                              <a:solidFill>
                                <a:srgbClr val="1A1A1A"/>
                              </a:solidFill>
                              <a:latin typeface="Cambria Math" panose="02040503050406030204" pitchFamily="18" charset="0"/>
                              <a:cs typeface="Calibri" panose="020F0502020204030204" pitchFamily="34" charset="0"/>
                              <a:sym typeface="Arial"/>
                            </a:rPr>
                            <m:t> </m:t>
                          </m:r>
                          <m:r>
                            <a:rPr lang="en-GB" sz="2000" kern="0" dirty="0">
                              <a:solidFill>
                                <a:srgbClr val="1A1A1A"/>
                              </a:solidFill>
                              <a:latin typeface="Cambria Math" panose="02040503050406030204" pitchFamily="18" charset="0"/>
                              <a:cs typeface="Calibri" panose="020F0502020204030204" pitchFamily="34" charset="0"/>
                              <a:sym typeface="Arial"/>
                            </a:rPr>
                            <m:t>𝑟𝑎𝑛𝑔𝑒</m:t>
                          </m:r>
                        </m:sub>
                        <m:sup/>
                        <m:e>
                          <m:f>
                            <m:fPr>
                              <m:ctrlPr>
                                <a:rPr lang="en-US" sz="2000" i="1" kern="0" dirty="0">
                                  <a:solidFill>
                                    <a:srgbClr val="1A1A1A"/>
                                  </a:solidFill>
                                  <a:latin typeface="Cambria Math" panose="02040503050406030204" pitchFamily="18" charset="0"/>
                                  <a:cs typeface="Calibri" panose="020F0502020204030204" pitchFamily="34" charset="0"/>
                                  <a:sym typeface="Arial"/>
                                </a:rPr>
                              </m:ctrlPr>
                            </m:fPr>
                            <m:num>
                              <m:r>
                                <a:rPr lang="en-GB" sz="2000" kern="0" dirty="0">
                                  <a:solidFill>
                                    <a:srgbClr val="1A1A1A"/>
                                  </a:solidFill>
                                  <a:latin typeface="Cambria Math" panose="02040503050406030204" pitchFamily="18" charset="0"/>
                                  <a:cs typeface="Calibri" panose="020F0502020204030204" pitchFamily="34" charset="0"/>
                                  <a:sym typeface="Arial"/>
                                </a:rPr>
                                <m:t>1</m:t>
                              </m:r>
                            </m:num>
                            <m:den>
                              <m:sSup>
                                <m:sSupPr>
                                  <m:ctrlPr>
                                    <a:rPr lang="en-GB" sz="2000" i="1" kern="0" dirty="0">
                                      <a:solidFill>
                                        <a:srgbClr val="1A1A1A"/>
                                      </a:solidFill>
                                      <a:latin typeface="Cambria Math" panose="02040503050406030204" pitchFamily="18" charset="0"/>
                                      <a:cs typeface="Calibri" panose="020F0502020204030204" pitchFamily="34" charset="0"/>
                                      <a:sym typeface="Arial"/>
                                    </a:rPr>
                                  </m:ctrlPr>
                                </m:sSupPr>
                                <m:e>
                                  <m:r>
                                    <a:rPr lang="en-GB" sz="2000" kern="0" dirty="0">
                                      <a:solidFill>
                                        <a:srgbClr val="1A1A1A"/>
                                      </a:solidFill>
                                      <a:latin typeface="Cambria Math" panose="02040503050406030204" pitchFamily="18" charset="0"/>
                                      <a:cs typeface="Calibri" panose="020F0502020204030204" pitchFamily="34" charset="0"/>
                                      <a:sym typeface="Arial"/>
                                    </a:rPr>
                                    <m:t>𝜂</m:t>
                                  </m:r>
                                </m:e>
                                <m:sup>
                                  <m:r>
                                    <a:rPr lang="en-GB" sz="2000" kern="0" dirty="0">
                                      <a:solidFill>
                                        <a:srgbClr val="1A1A1A"/>
                                      </a:solidFill>
                                      <a:latin typeface="Cambria Math" panose="02040503050406030204" pitchFamily="18" charset="0"/>
                                      <a:cs typeface="Calibri" panose="020F0502020204030204" pitchFamily="34" charset="0"/>
                                      <a:sym typeface="Arial"/>
                                    </a:rPr>
                                    <m:t>𝑇</m:t>
                                  </m:r>
                                </m:sup>
                              </m:sSup>
                            </m:den>
                          </m:f>
                          <m:r>
                            <a:rPr lang="en-GB" sz="2000" kern="0" dirty="0">
                              <a:solidFill>
                                <a:srgbClr val="1A1A1A"/>
                              </a:solidFill>
                              <a:latin typeface="Cambria Math" panose="02040503050406030204" pitchFamily="18" charset="0"/>
                              <a:cs typeface="Calibri" panose="020F0502020204030204" pitchFamily="34" charset="0"/>
                              <a:sym typeface="Arial"/>
                            </a:rPr>
                            <m:t> </m:t>
                          </m:r>
                          <m:sSup>
                            <m:sSupPr>
                              <m:ctrlPr>
                                <a:rPr lang="en-GB" sz="2000" i="1" kern="0" dirty="0">
                                  <a:solidFill>
                                    <a:srgbClr val="1A1A1A"/>
                                  </a:solidFill>
                                  <a:latin typeface="Cambria Math" panose="02040503050406030204" pitchFamily="18" charset="0"/>
                                  <a:cs typeface="Calibri" panose="020F0502020204030204" pitchFamily="34" charset="0"/>
                                  <a:sym typeface="Arial"/>
                                </a:rPr>
                              </m:ctrlPr>
                            </m:sSupPr>
                            <m:e>
                              <m:r>
                                <a:rPr lang="en-GB" sz="2000" kern="0" dirty="0" smtClean="0">
                                  <a:solidFill>
                                    <a:srgbClr val="1A1A1A"/>
                                  </a:solidFill>
                                  <a:latin typeface="Cambria Math" panose="02040503050406030204" pitchFamily="18" charset="0"/>
                                  <a:cs typeface="Calibri" panose="020F0502020204030204" pitchFamily="34" charset="0"/>
                                  <a:sym typeface="Arial"/>
                                </a:rPr>
                                <m:t>𝑀𝑃</m:t>
                              </m:r>
                            </m:e>
                            <m:sup>
                              <m:r>
                                <a:rPr lang="en-GB" sz="2000" kern="0" dirty="0">
                                  <a:solidFill>
                                    <a:srgbClr val="1A1A1A"/>
                                  </a:solidFill>
                                  <a:latin typeface="Cambria Math" panose="02040503050406030204" pitchFamily="18" charset="0"/>
                                  <a:cs typeface="Calibri" panose="020F0502020204030204" pitchFamily="34" charset="0"/>
                                  <a:sym typeface="Arial"/>
                                </a:rPr>
                                <m:t>𝑇</m:t>
                              </m:r>
                            </m:sup>
                          </m:sSup>
                          <m:r>
                            <a:rPr lang="en-GB" sz="2000" kern="0" dirty="0">
                              <a:solidFill>
                                <a:srgbClr val="1A1A1A"/>
                              </a:solidFill>
                              <a:latin typeface="Cambria Math" panose="02040503050406030204" pitchFamily="18" charset="0"/>
                              <a:cs typeface="Calibri" panose="020F0502020204030204" pitchFamily="34" charset="0"/>
                              <a:sym typeface="Arial"/>
                            </a:rPr>
                            <m:t> </m:t>
                          </m:r>
                          <m:r>
                            <a:rPr lang="en-GB" altLang="en-US" sz="2000">
                              <a:latin typeface="Cambria Math" panose="02040503050406030204" pitchFamily="18" charset="0"/>
                              <a:cs typeface="Calibri" panose="020F0502020204030204" pitchFamily="34" charset="0"/>
                            </a:rPr>
                            <m:t>𝑈𝐸</m:t>
                          </m:r>
                          <m:sSup>
                            <m:sSupPr>
                              <m:ctrlPr>
                                <a:rPr lang="en-GB" altLang="en-US" sz="2000" i="1">
                                  <a:latin typeface="Cambria Math" panose="02040503050406030204" pitchFamily="18" charset="0"/>
                                  <a:cs typeface="Calibri" panose="020F0502020204030204" pitchFamily="34" charset="0"/>
                                </a:rPr>
                              </m:ctrlPr>
                            </m:sSupPr>
                            <m:e>
                              <m:r>
                                <a:rPr lang="en-GB" altLang="en-US" sz="2000">
                                  <a:latin typeface="Cambria Math" panose="02040503050406030204" pitchFamily="18" charset="0"/>
                                  <a:cs typeface="Calibri" panose="020F0502020204030204" pitchFamily="34" charset="0"/>
                                </a:rPr>
                                <m:t>𝐷</m:t>
                              </m:r>
                            </m:e>
                            <m:sup>
                              <m:r>
                                <a:rPr lang="en-GB" altLang="en-US" sz="2000">
                                  <a:latin typeface="Cambria Math" panose="02040503050406030204" pitchFamily="18" charset="0"/>
                                  <a:cs typeface="Calibri" panose="020F0502020204030204" pitchFamily="34" charset="0"/>
                                </a:rPr>
                                <m:t>𝑇</m:t>
                              </m:r>
                            </m:sup>
                          </m:sSup>
                        </m:e>
                      </m:nary>
                    </m:oMath>
                  </m:oMathPara>
                </a14:m>
                <a:endParaRPr lang="en-GB" sz="2000" kern="0" dirty="0">
                  <a:solidFill>
                    <a:srgbClr val="1A1A1A"/>
                  </a:solidFill>
                  <a:latin typeface="Open Sans" panose="020B0606030504020204" pitchFamily="34" charset="0"/>
                  <a:ea typeface="Open Sans" panose="020B0606030504020204" pitchFamily="34" charset="0"/>
                  <a:cs typeface="Open Sans" panose="020B0606030504020204" pitchFamily="34" charset="0"/>
                  <a:sym typeface="Arial"/>
                </a:endParaRPr>
              </a:p>
              <a:p>
                <a:pPr eaLnBrk="1" hangingPunct="1">
                  <a:lnSpc>
                    <a:spcPct val="100000"/>
                  </a:lnSpc>
                  <a:spcAft>
                    <a:spcPts val="0"/>
                  </a:spcAft>
                  <a:buNone/>
                </a:pPr>
                <a:r>
                  <a:rPr lang="en-GB" altLang="en-US" sz="2000" dirty="0">
                    <a:latin typeface="Open Sans" panose="020B0606030504020204" pitchFamily="34" charset="0"/>
                    <a:ea typeface="Open Sans" panose="020B0606030504020204" pitchFamily="34" charset="0"/>
                    <a:cs typeface="Open Sans" panose="020B0606030504020204" pitchFamily="34" charset="0"/>
                  </a:rPr>
                  <a:t>For fossil fuels (FF), the cogeneration is considered</a:t>
                </a:r>
              </a:p>
              <a:p>
                <a:pPr eaLnBrk="1" hangingPunct="1">
                  <a:lnSpc>
                    <a:spcPct val="100000"/>
                  </a:lnSpc>
                  <a:spcAft>
                    <a:spcPts val="1200"/>
                  </a:spcAft>
                  <a:buNone/>
                </a:pPr>
                <a14:m>
                  <m:oMathPara xmlns:m="http://schemas.openxmlformats.org/officeDocument/2006/math">
                    <m:oMathParaPr>
                      <m:jc m:val="centerGroup"/>
                    </m:oMathParaPr>
                    <m:oMath xmlns:m="http://schemas.openxmlformats.org/officeDocument/2006/math">
                      <m:r>
                        <a:rPr lang="en-GB" sz="2000" kern="0" dirty="0">
                          <a:solidFill>
                            <a:srgbClr val="1A1A1A"/>
                          </a:solidFill>
                          <a:latin typeface="Cambria Math" panose="02040503050406030204" pitchFamily="18" charset="0"/>
                          <a:cs typeface="Calibri" panose="020F0502020204030204" pitchFamily="34" charset="0"/>
                          <a:sym typeface="Arial"/>
                        </a:rPr>
                        <m:t>𝐹</m:t>
                      </m:r>
                      <m:r>
                        <a:rPr lang="en-US" sz="2000" kern="0" dirty="0">
                          <a:solidFill>
                            <a:srgbClr val="1A1A1A"/>
                          </a:solidFill>
                          <a:latin typeface="Cambria Math" panose="02040503050406030204" pitchFamily="18" charset="0"/>
                          <a:cs typeface="Calibri" panose="020F0502020204030204" pitchFamily="34" charset="0"/>
                          <a:sym typeface="Arial"/>
                        </a:rPr>
                        <m:t>𝐸</m:t>
                      </m:r>
                      <m:sSub>
                        <m:sSubPr>
                          <m:ctrlPr>
                            <a:rPr lang="en-GB" sz="2000" i="1" kern="0" dirty="0" smtClean="0">
                              <a:solidFill>
                                <a:srgbClr val="1A1A1A"/>
                              </a:solidFill>
                              <a:latin typeface="Cambria Math" panose="02040503050406030204" pitchFamily="18" charset="0"/>
                              <a:cs typeface="Calibri" panose="020F0502020204030204" pitchFamily="34" charset="0"/>
                              <a:sym typeface="Arial"/>
                            </a:rPr>
                          </m:ctrlPr>
                        </m:sSubPr>
                        <m:e>
                          <m:r>
                            <a:rPr lang="en-GB" sz="2000" kern="0" dirty="0">
                              <a:solidFill>
                                <a:srgbClr val="1A1A1A"/>
                              </a:solidFill>
                              <a:latin typeface="Cambria Math" panose="02040503050406030204" pitchFamily="18" charset="0"/>
                              <a:cs typeface="Calibri" panose="020F0502020204030204" pitchFamily="34" charset="0"/>
                              <a:sym typeface="Arial"/>
                            </a:rPr>
                            <m:t>𝐷</m:t>
                          </m:r>
                        </m:e>
                        <m:sub>
                          <m:r>
                            <a:rPr lang="en-GB" sz="2000" kern="0" dirty="0" smtClean="0">
                              <a:solidFill>
                                <a:srgbClr val="1A1A1A"/>
                              </a:solidFill>
                              <a:latin typeface="Cambria Math" panose="02040503050406030204" pitchFamily="18" charset="0"/>
                              <a:cs typeface="Calibri" panose="020F0502020204030204" pitchFamily="34" charset="0"/>
                              <a:sym typeface="Arial"/>
                            </a:rPr>
                            <m:t>𝐹𝐹</m:t>
                          </m:r>
                        </m:sub>
                      </m:sSub>
                      <m:r>
                        <a:rPr lang="en-US" sz="2000" kern="0" baseline="-25000" dirty="0">
                          <a:solidFill>
                            <a:srgbClr val="1A1A1A"/>
                          </a:solidFill>
                          <a:latin typeface="Cambria Math" panose="02040503050406030204" pitchFamily="18" charset="0"/>
                          <a:cs typeface="Calibri" panose="020F0502020204030204" pitchFamily="34" charset="0"/>
                          <a:sym typeface="Arial"/>
                        </a:rPr>
                        <m:t> </m:t>
                      </m:r>
                      <m:r>
                        <a:rPr lang="en-US" sz="2000" kern="0" dirty="0">
                          <a:solidFill>
                            <a:srgbClr val="1A1A1A"/>
                          </a:solidFill>
                          <a:latin typeface="Cambria Math" panose="02040503050406030204" pitchFamily="18" charset="0"/>
                          <a:cs typeface="Calibri" panose="020F0502020204030204" pitchFamily="34" charset="0"/>
                          <a:sym typeface="Arial"/>
                        </a:rPr>
                        <m:t>=</m:t>
                      </m:r>
                      <m:nary>
                        <m:naryPr>
                          <m:chr m:val="∑"/>
                          <m:supHide m:val="on"/>
                          <m:ctrlPr>
                            <a:rPr lang="en-GB" sz="2000" i="1" kern="0" dirty="0">
                              <a:solidFill>
                                <a:srgbClr val="1A1A1A"/>
                              </a:solidFill>
                              <a:latin typeface="Cambria Math" panose="02040503050406030204" pitchFamily="18" charset="0"/>
                              <a:cs typeface="Calibri" panose="020F0502020204030204" pitchFamily="34" charset="0"/>
                              <a:sym typeface="Arial"/>
                            </a:rPr>
                          </m:ctrlPr>
                        </m:naryPr>
                        <m:sub>
                          <m:r>
                            <m:rPr>
                              <m:brk m:alnAt="7"/>
                            </m:rPr>
                            <a:rPr lang="en-GB" sz="2000" kern="0" dirty="0">
                              <a:solidFill>
                                <a:srgbClr val="1A1A1A"/>
                              </a:solidFill>
                              <a:latin typeface="Cambria Math" panose="02040503050406030204" pitchFamily="18" charset="0"/>
                              <a:cs typeface="Calibri" panose="020F0502020204030204" pitchFamily="34" charset="0"/>
                              <a:sym typeface="Arial"/>
                            </a:rPr>
                            <m:t>𝑇</m:t>
                          </m:r>
                          <m:r>
                            <a:rPr lang="en-GB" sz="2000" kern="0" dirty="0">
                              <a:solidFill>
                                <a:srgbClr val="1A1A1A"/>
                              </a:solidFill>
                              <a:latin typeface="Cambria Math" panose="02040503050406030204" pitchFamily="18" charset="0"/>
                              <a:cs typeface="Calibri" panose="020F0502020204030204" pitchFamily="34" charset="0"/>
                              <a:sym typeface="Arial"/>
                            </a:rPr>
                            <m:t> ∈ </m:t>
                          </m:r>
                          <m:r>
                            <a:rPr lang="en-GB" sz="2000" kern="0" dirty="0">
                              <a:solidFill>
                                <a:srgbClr val="1A1A1A"/>
                              </a:solidFill>
                              <a:latin typeface="Cambria Math" panose="02040503050406030204" pitchFamily="18" charset="0"/>
                              <a:cs typeface="Calibri" panose="020F0502020204030204" pitchFamily="34" charset="0"/>
                              <a:sym typeface="Arial"/>
                            </a:rPr>
                            <m:t>𝑡𝑒𝑚𝑝</m:t>
                          </m:r>
                          <m:r>
                            <a:rPr lang="en-GB" sz="2000" kern="0" dirty="0">
                              <a:solidFill>
                                <a:srgbClr val="1A1A1A"/>
                              </a:solidFill>
                              <a:latin typeface="Cambria Math" panose="02040503050406030204" pitchFamily="18" charset="0"/>
                              <a:cs typeface="Calibri" panose="020F0502020204030204" pitchFamily="34" charset="0"/>
                              <a:sym typeface="Arial"/>
                            </a:rPr>
                            <m:t>. </m:t>
                          </m:r>
                          <m:r>
                            <a:rPr lang="en-GB" sz="2000" kern="0" dirty="0">
                              <a:solidFill>
                                <a:srgbClr val="1A1A1A"/>
                              </a:solidFill>
                              <a:latin typeface="Cambria Math" panose="02040503050406030204" pitchFamily="18" charset="0"/>
                              <a:cs typeface="Calibri" panose="020F0502020204030204" pitchFamily="34" charset="0"/>
                              <a:sym typeface="Arial"/>
                            </a:rPr>
                            <m:t>𝑟𝑎𝑛𝑔𝑒</m:t>
                          </m:r>
                        </m:sub>
                        <m:sup/>
                        <m:e>
                          <m:r>
                            <a:rPr lang="en-GB" altLang="en-US" sz="2000">
                              <a:latin typeface="Cambria Math" panose="02040503050406030204" pitchFamily="18" charset="0"/>
                              <a:cs typeface="Calibri" panose="020F0502020204030204" pitchFamily="34" charset="0"/>
                            </a:rPr>
                            <m:t>𝑈𝐸</m:t>
                          </m:r>
                          <m:sSup>
                            <m:sSupPr>
                              <m:ctrlPr>
                                <a:rPr lang="en-GB" altLang="en-US" sz="2000" i="1">
                                  <a:latin typeface="Cambria Math" panose="02040503050406030204" pitchFamily="18" charset="0"/>
                                  <a:cs typeface="Calibri" panose="020F0502020204030204" pitchFamily="34" charset="0"/>
                                </a:rPr>
                              </m:ctrlPr>
                            </m:sSupPr>
                            <m:e>
                              <m:r>
                                <a:rPr lang="en-GB" altLang="en-US" sz="2000">
                                  <a:latin typeface="Cambria Math" panose="02040503050406030204" pitchFamily="18" charset="0"/>
                                  <a:cs typeface="Calibri" panose="020F0502020204030204" pitchFamily="34" charset="0"/>
                                </a:rPr>
                                <m:t>𝐷</m:t>
                              </m:r>
                            </m:e>
                            <m:sup>
                              <m:r>
                                <a:rPr lang="en-GB" altLang="en-US" sz="2000">
                                  <a:latin typeface="Cambria Math" panose="02040503050406030204" pitchFamily="18" charset="0"/>
                                  <a:cs typeface="Calibri" panose="020F0502020204030204" pitchFamily="34" charset="0"/>
                                </a:rPr>
                                <m:t>𝑇</m:t>
                              </m:r>
                            </m:sup>
                          </m:sSup>
                          <m:d>
                            <m:dPr>
                              <m:ctrlPr>
                                <a:rPr lang="en-GB" altLang="en-US" sz="2000" i="1" smtClean="0">
                                  <a:latin typeface="Cambria Math" panose="02040503050406030204" pitchFamily="18" charset="0"/>
                                  <a:cs typeface="Calibri" panose="020F0502020204030204" pitchFamily="34" charset="0"/>
                                </a:rPr>
                              </m:ctrlPr>
                            </m:dPr>
                            <m:e>
                              <m:f>
                                <m:fPr>
                                  <m:ctrlPr>
                                    <a:rPr lang="en-US" sz="2000" i="1" kern="0" dirty="0">
                                      <a:solidFill>
                                        <a:srgbClr val="1A1A1A"/>
                                      </a:solidFill>
                                      <a:latin typeface="Cambria Math" panose="02040503050406030204" pitchFamily="18" charset="0"/>
                                      <a:cs typeface="Calibri" panose="020F0502020204030204" pitchFamily="34" charset="0"/>
                                      <a:sym typeface="Arial"/>
                                    </a:rPr>
                                  </m:ctrlPr>
                                </m:fPr>
                                <m:num>
                                  <m:sSubSup>
                                    <m:sSubSupPr>
                                      <m:ctrlPr>
                                        <a:rPr lang="en-GB" sz="2000" i="1" kern="0" dirty="0">
                                          <a:solidFill>
                                            <a:srgbClr val="1A1A1A"/>
                                          </a:solidFill>
                                          <a:latin typeface="Cambria Math" panose="02040503050406030204" pitchFamily="18" charset="0"/>
                                          <a:cs typeface="Calibri" panose="020F0502020204030204" pitchFamily="34" charset="0"/>
                                          <a:sym typeface="Arial"/>
                                        </a:rPr>
                                      </m:ctrlPr>
                                    </m:sSubSupPr>
                                    <m:e>
                                      <m:r>
                                        <a:rPr lang="en-GB" sz="2000" kern="0" dirty="0">
                                          <a:solidFill>
                                            <a:srgbClr val="1A1A1A"/>
                                          </a:solidFill>
                                          <a:latin typeface="Cambria Math" panose="02040503050406030204" pitchFamily="18" charset="0"/>
                                          <a:cs typeface="Calibri" panose="020F0502020204030204" pitchFamily="34" charset="0"/>
                                          <a:sym typeface="Arial"/>
                                        </a:rPr>
                                        <m:t>𝑀𝑃</m:t>
                                      </m:r>
                                    </m:e>
                                    <m:sub>
                                      <m:r>
                                        <a:rPr lang="en-GB" sz="2000" kern="0" dirty="0">
                                          <a:solidFill>
                                            <a:srgbClr val="1A1A1A"/>
                                          </a:solidFill>
                                          <a:latin typeface="Cambria Math" panose="02040503050406030204" pitchFamily="18" charset="0"/>
                                          <a:cs typeface="Calibri" panose="020F0502020204030204" pitchFamily="34" charset="0"/>
                                          <a:sym typeface="Arial"/>
                                        </a:rPr>
                                        <m:t>𝐹𝐹</m:t>
                                      </m:r>
                                    </m:sub>
                                    <m:sup>
                                      <m:r>
                                        <a:rPr lang="en-GB" sz="2000" kern="0" dirty="0">
                                          <a:solidFill>
                                            <a:srgbClr val="1A1A1A"/>
                                          </a:solidFill>
                                          <a:latin typeface="Cambria Math" panose="02040503050406030204" pitchFamily="18" charset="0"/>
                                          <a:cs typeface="Calibri" panose="020F0502020204030204" pitchFamily="34" charset="0"/>
                                          <a:sym typeface="Arial"/>
                                        </a:rPr>
                                        <m:t>𝑇</m:t>
                                      </m:r>
                                    </m:sup>
                                  </m:sSubSup>
                                </m:num>
                                <m:den>
                                  <m:sSubSup>
                                    <m:sSubSupPr>
                                      <m:ctrlPr>
                                        <a:rPr lang="en-GB" sz="2000" i="1" kern="0" dirty="0" smtClean="0">
                                          <a:solidFill>
                                            <a:srgbClr val="1A1A1A"/>
                                          </a:solidFill>
                                          <a:latin typeface="Cambria Math" panose="02040503050406030204" pitchFamily="18" charset="0"/>
                                          <a:cs typeface="Calibri" panose="020F0502020204030204" pitchFamily="34" charset="0"/>
                                          <a:sym typeface="Arial"/>
                                        </a:rPr>
                                      </m:ctrlPr>
                                    </m:sSubSupPr>
                                    <m:e>
                                      <m:r>
                                        <a:rPr lang="en-GB" sz="2000" kern="0" dirty="0">
                                          <a:solidFill>
                                            <a:srgbClr val="1A1A1A"/>
                                          </a:solidFill>
                                          <a:latin typeface="Cambria Math" panose="02040503050406030204" pitchFamily="18" charset="0"/>
                                          <a:cs typeface="Calibri" panose="020F0502020204030204" pitchFamily="34" charset="0"/>
                                          <a:sym typeface="Arial"/>
                                        </a:rPr>
                                        <m:t>𝜂</m:t>
                                      </m:r>
                                    </m:e>
                                    <m:sub>
                                      <m:r>
                                        <a:rPr lang="en-GB" sz="2000" kern="0" dirty="0" smtClean="0">
                                          <a:solidFill>
                                            <a:srgbClr val="1A1A1A"/>
                                          </a:solidFill>
                                          <a:latin typeface="Cambria Math" panose="02040503050406030204" pitchFamily="18" charset="0"/>
                                          <a:cs typeface="Calibri" panose="020F0502020204030204" pitchFamily="34" charset="0"/>
                                          <a:sym typeface="Arial"/>
                                        </a:rPr>
                                        <m:t>𝐹𝐹</m:t>
                                      </m:r>
                                    </m:sub>
                                    <m:sup>
                                      <m:r>
                                        <a:rPr lang="en-GB" sz="2000" kern="0" dirty="0">
                                          <a:solidFill>
                                            <a:srgbClr val="1A1A1A"/>
                                          </a:solidFill>
                                          <a:latin typeface="Cambria Math" panose="02040503050406030204" pitchFamily="18" charset="0"/>
                                          <a:cs typeface="Calibri" panose="020F0502020204030204" pitchFamily="34" charset="0"/>
                                          <a:sym typeface="Arial"/>
                                        </a:rPr>
                                        <m:t>𝑇</m:t>
                                      </m:r>
                                    </m:sup>
                                  </m:sSubSup>
                                </m:den>
                              </m:f>
                              <m:r>
                                <a:rPr lang="en-GB" sz="2000" kern="0" dirty="0">
                                  <a:solidFill>
                                    <a:srgbClr val="1A1A1A"/>
                                  </a:solidFill>
                                  <a:latin typeface="Cambria Math" panose="02040503050406030204" pitchFamily="18" charset="0"/>
                                  <a:cs typeface="Calibri" panose="020F0502020204030204" pitchFamily="34" charset="0"/>
                                  <a:sym typeface="Arial"/>
                                </a:rPr>
                                <m:t>+</m:t>
                              </m:r>
                              <m:f>
                                <m:fPr>
                                  <m:ctrlPr>
                                    <a:rPr lang="en-GB" sz="2000" i="1" kern="0" dirty="0">
                                      <a:solidFill>
                                        <a:srgbClr val="1A1A1A"/>
                                      </a:solidFill>
                                      <a:latin typeface="Cambria Math" panose="02040503050406030204" pitchFamily="18" charset="0"/>
                                      <a:cs typeface="Calibri" panose="020F0502020204030204" pitchFamily="34" charset="0"/>
                                      <a:sym typeface="Arial"/>
                                    </a:rPr>
                                  </m:ctrlPr>
                                </m:fPr>
                                <m:num>
                                  <m:r>
                                    <a:rPr lang="en-GB" sz="2000" kern="0" dirty="0">
                                      <a:solidFill>
                                        <a:srgbClr val="1A1A1A"/>
                                      </a:solidFill>
                                      <a:latin typeface="Cambria Math" panose="02040503050406030204" pitchFamily="18" charset="0"/>
                                      <a:cs typeface="Calibri" panose="020F0502020204030204" pitchFamily="34" charset="0"/>
                                      <a:sym typeface="Arial"/>
                                    </a:rPr>
                                    <m:t>𝑀</m:t>
                                  </m:r>
                                  <m:sSubSup>
                                    <m:sSubSupPr>
                                      <m:ctrlPr>
                                        <a:rPr lang="en-GB" sz="2000" i="1" kern="0" dirty="0">
                                          <a:solidFill>
                                            <a:srgbClr val="1A1A1A"/>
                                          </a:solidFill>
                                          <a:latin typeface="Cambria Math" panose="02040503050406030204" pitchFamily="18" charset="0"/>
                                          <a:cs typeface="Calibri" panose="020F0502020204030204" pitchFamily="34" charset="0"/>
                                          <a:sym typeface="Arial"/>
                                        </a:rPr>
                                      </m:ctrlPr>
                                    </m:sSubSupPr>
                                    <m:e>
                                      <m:r>
                                        <a:rPr lang="en-GB" sz="2000" kern="0" dirty="0">
                                          <a:solidFill>
                                            <a:srgbClr val="1A1A1A"/>
                                          </a:solidFill>
                                          <a:latin typeface="Cambria Math" panose="02040503050406030204" pitchFamily="18" charset="0"/>
                                          <a:cs typeface="Calibri" panose="020F0502020204030204" pitchFamily="34" charset="0"/>
                                          <a:sym typeface="Arial"/>
                                        </a:rPr>
                                        <m:t>𝑃</m:t>
                                      </m:r>
                                    </m:e>
                                    <m:sub>
                                      <m:r>
                                        <a:rPr lang="en-GB" sz="2000" kern="0" dirty="0">
                                          <a:solidFill>
                                            <a:srgbClr val="1A1A1A"/>
                                          </a:solidFill>
                                          <a:latin typeface="Cambria Math" panose="02040503050406030204" pitchFamily="18" charset="0"/>
                                          <a:cs typeface="Calibri" panose="020F0502020204030204" pitchFamily="34" charset="0"/>
                                          <a:sym typeface="Arial"/>
                                        </a:rPr>
                                        <m:t>𝐶𝐺</m:t>
                                      </m:r>
                                    </m:sub>
                                    <m:sup>
                                      <m:r>
                                        <a:rPr lang="en-GB" sz="2000" kern="0" dirty="0">
                                          <a:solidFill>
                                            <a:srgbClr val="1A1A1A"/>
                                          </a:solidFill>
                                          <a:latin typeface="Cambria Math" panose="02040503050406030204" pitchFamily="18" charset="0"/>
                                          <a:cs typeface="Calibri" panose="020F0502020204030204" pitchFamily="34" charset="0"/>
                                          <a:sym typeface="Arial"/>
                                        </a:rPr>
                                        <m:t>𝑇</m:t>
                                      </m:r>
                                    </m:sup>
                                  </m:sSubSup>
                                </m:num>
                                <m:den>
                                  <m:sSubSup>
                                    <m:sSubSupPr>
                                      <m:ctrlPr>
                                        <a:rPr lang="en-GB" sz="2000" i="1" kern="0" dirty="0">
                                          <a:solidFill>
                                            <a:srgbClr val="1A1A1A"/>
                                          </a:solidFill>
                                          <a:latin typeface="Cambria Math" panose="02040503050406030204" pitchFamily="18" charset="0"/>
                                          <a:cs typeface="Calibri" panose="020F0502020204030204" pitchFamily="34" charset="0"/>
                                          <a:sym typeface="Arial"/>
                                        </a:rPr>
                                      </m:ctrlPr>
                                    </m:sSubSupPr>
                                    <m:e>
                                      <m:r>
                                        <a:rPr lang="en-GB" sz="2000" kern="0" dirty="0">
                                          <a:solidFill>
                                            <a:srgbClr val="1A1A1A"/>
                                          </a:solidFill>
                                          <a:latin typeface="Cambria Math" panose="02040503050406030204" pitchFamily="18" charset="0"/>
                                          <a:cs typeface="Calibri" panose="020F0502020204030204" pitchFamily="34" charset="0"/>
                                          <a:sym typeface="Arial"/>
                                        </a:rPr>
                                        <m:t>𝜂</m:t>
                                      </m:r>
                                    </m:e>
                                    <m:sub>
                                      <m:r>
                                        <a:rPr lang="en-GB" sz="2000" kern="0" dirty="0">
                                          <a:solidFill>
                                            <a:srgbClr val="1A1A1A"/>
                                          </a:solidFill>
                                          <a:latin typeface="Cambria Math" panose="02040503050406030204" pitchFamily="18" charset="0"/>
                                          <a:cs typeface="Calibri" panose="020F0502020204030204" pitchFamily="34" charset="0"/>
                                          <a:sym typeface="Arial"/>
                                        </a:rPr>
                                        <m:t>𝐶𝐺</m:t>
                                      </m:r>
                                    </m:sub>
                                    <m:sup>
                                      <m:r>
                                        <a:rPr lang="en-GB" sz="2000" kern="0" dirty="0">
                                          <a:solidFill>
                                            <a:srgbClr val="1A1A1A"/>
                                          </a:solidFill>
                                          <a:latin typeface="Cambria Math" panose="02040503050406030204" pitchFamily="18" charset="0"/>
                                          <a:cs typeface="Calibri" panose="020F0502020204030204" pitchFamily="34" charset="0"/>
                                          <a:sym typeface="Arial"/>
                                        </a:rPr>
                                        <m:t>𝑇</m:t>
                                      </m:r>
                                    </m:sup>
                                  </m:sSubSup>
                                </m:den>
                              </m:f>
                              <m:d>
                                <m:dPr>
                                  <m:ctrlPr>
                                    <a:rPr lang="en-GB" sz="2000" i="1" kern="0" dirty="0">
                                      <a:solidFill>
                                        <a:srgbClr val="1A1A1A"/>
                                      </a:solidFill>
                                      <a:latin typeface="Cambria Math" panose="02040503050406030204" pitchFamily="18" charset="0"/>
                                      <a:cs typeface="Calibri" panose="020F0502020204030204" pitchFamily="34" charset="0"/>
                                      <a:sym typeface="Arial"/>
                                    </a:rPr>
                                  </m:ctrlPr>
                                </m:dPr>
                                <m:e>
                                  <m:r>
                                    <a:rPr lang="en-GB" sz="2000" kern="0" dirty="0">
                                      <a:solidFill>
                                        <a:srgbClr val="1A1A1A"/>
                                      </a:solidFill>
                                      <a:latin typeface="Cambria Math" panose="02040503050406030204" pitchFamily="18" charset="0"/>
                                      <a:cs typeface="Calibri" panose="020F0502020204030204" pitchFamily="34" charset="0"/>
                                      <a:sym typeface="Arial"/>
                                    </a:rPr>
                                    <m:t>1+</m:t>
                                  </m:r>
                                  <m:f>
                                    <m:fPr>
                                      <m:ctrlPr>
                                        <a:rPr lang="en-GB" sz="2000" i="1" kern="0" dirty="0">
                                          <a:solidFill>
                                            <a:srgbClr val="1A1A1A"/>
                                          </a:solidFill>
                                          <a:latin typeface="Cambria Math" panose="02040503050406030204" pitchFamily="18" charset="0"/>
                                          <a:cs typeface="Calibri" panose="020F0502020204030204" pitchFamily="34" charset="0"/>
                                          <a:sym typeface="Arial"/>
                                        </a:rPr>
                                      </m:ctrlPr>
                                    </m:fPr>
                                    <m:num>
                                      <m:r>
                                        <a:rPr lang="en-GB" sz="2000" kern="0" dirty="0">
                                          <a:solidFill>
                                            <a:srgbClr val="1A1A1A"/>
                                          </a:solidFill>
                                          <a:latin typeface="Cambria Math" panose="02040503050406030204" pitchFamily="18" charset="0"/>
                                          <a:cs typeface="Calibri" panose="020F0502020204030204" pitchFamily="34" charset="0"/>
                                          <a:sym typeface="Arial"/>
                                        </a:rPr>
                                        <m:t>1</m:t>
                                      </m:r>
                                    </m:num>
                                    <m:den>
                                      <m:r>
                                        <a:rPr lang="en-GB" sz="2000" kern="0" dirty="0">
                                          <a:solidFill>
                                            <a:srgbClr val="1A1A1A"/>
                                          </a:solidFill>
                                          <a:latin typeface="Cambria Math" panose="02040503050406030204" pitchFamily="18" charset="0"/>
                                          <a:cs typeface="Calibri" panose="020F0502020204030204" pitchFamily="34" charset="0"/>
                                          <a:sym typeface="Arial"/>
                                        </a:rPr>
                                        <m:t>𝐻𝑡𝐸</m:t>
                                      </m:r>
                                    </m:den>
                                  </m:f>
                                </m:e>
                              </m:d>
                            </m:e>
                          </m:d>
                        </m:e>
                      </m:nary>
                    </m:oMath>
                  </m:oMathPara>
                </a14:m>
                <a:endParaRPr lang="en-GB" sz="2000" kern="0" dirty="0">
                  <a:solidFill>
                    <a:srgbClr val="1A1A1A"/>
                  </a:solidFill>
                  <a:latin typeface="Open Sans" panose="020B0606030504020204" pitchFamily="34" charset="0"/>
                  <a:ea typeface="Open Sans" panose="020B0606030504020204" pitchFamily="34" charset="0"/>
                  <a:cs typeface="Open Sans" panose="020B0606030504020204" pitchFamily="34" charset="0"/>
                  <a:sym typeface="Arial"/>
                </a:endParaRPr>
              </a:p>
              <a:p>
                <a:pPr eaLnBrk="1" hangingPunct="1">
                  <a:lnSpc>
                    <a:spcPct val="100000"/>
                  </a:lnSpc>
                  <a:spcAft>
                    <a:spcPts val="1200"/>
                  </a:spcAft>
                  <a:buFontTx/>
                  <a:buNone/>
                </a:pPr>
                <a:r>
                  <a:rPr lang="en-GB" altLang="en-US" sz="2000" dirty="0">
                    <a:latin typeface="Open Sans" panose="020B0606030504020204" pitchFamily="34" charset="0"/>
                    <a:ea typeface="Open Sans" panose="020B0606030504020204" pitchFamily="34" charset="0"/>
                    <a:cs typeface="Open Sans" panose="020B0606030504020204" pitchFamily="34" charset="0"/>
                  </a:rPr>
                  <a:t>For electricity (e), heat pumps (HP) are considered</a:t>
                </a:r>
              </a:p>
              <a:p>
                <a:pPr eaLnBrk="1" hangingPunct="1">
                  <a:lnSpc>
                    <a:spcPct val="100000"/>
                  </a:lnSpc>
                  <a:spcAft>
                    <a:spcPts val="1200"/>
                  </a:spcAft>
                  <a:buFontTx/>
                  <a:buNone/>
                </a:pPr>
                <a14:m>
                  <m:oMathPara xmlns:m="http://schemas.openxmlformats.org/officeDocument/2006/math">
                    <m:oMathParaPr>
                      <m:jc m:val="centerGroup"/>
                    </m:oMathParaPr>
                    <m:oMath xmlns:m="http://schemas.openxmlformats.org/officeDocument/2006/math">
                      <m:r>
                        <a:rPr lang="en-GB" sz="2000" kern="0" dirty="0" smtClean="0">
                          <a:solidFill>
                            <a:srgbClr val="1A1A1A"/>
                          </a:solidFill>
                          <a:latin typeface="Cambria Math" panose="02040503050406030204" pitchFamily="18" charset="0"/>
                          <a:cs typeface="Calibri" panose="020F0502020204030204" pitchFamily="34" charset="0"/>
                          <a:sym typeface="Arial"/>
                        </a:rPr>
                        <m:t>𝐹</m:t>
                      </m:r>
                      <m:r>
                        <a:rPr lang="en-US" sz="2000" kern="0" dirty="0">
                          <a:solidFill>
                            <a:srgbClr val="1A1A1A"/>
                          </a:solidFill>
                          <a:latin typeface="Cambria Math" panose="02040503050406030204" pitchFamily="18" charset="0"/>
                          <a:cs typeface="Calibri" panose="020F0502020204030204" pitchFamily="34" charset="0"/>
                          <a:sym typeface="Arial"/>
                        </a:rPr>
                        <m:t>𝐸</m:t>
                      </m:r>
                      <m:sSub>
                        <m:sSubPr>
                          <m:ctrlPr>
                            <a:rPr lang="en-GB" sz="2000" i="1" kern="0" dirty="0">
                              <a:solidFill>
                                <a:srgbClr val="1A1A1A"/>
                              </a:solidFill>
                              <a:latin typeface="Cambria Math" panose="02040503050406030204" pitchFamily="18" charset="0"/>
                              <a:cs typeface="Calibri" panose="020F0502020204030204" pitchFamily="34" charset="0"/>
                              <a:sym typeface="Arial"/>
                            </a:rPr>
                          </m:ctrlPr>
                        </m:sSubPr>
                        <m:e>
                          <m:r>
                            <a:rPr lang="en-GB" sz="2000" kern="0" dirty="0">
                              <a:solidFill>
                                <a:srgbClr val="1A1A1A"/>
                              </a:solidFill>
                              <a:latin typeface="Cambria Math" panose="02040503050406030204" pitchFamily="18" charset="0"/>
                              <a:cs typeface="Calibri" panose="020F0502020204030204" pitchFamily="34" charset="0"/>
                              <a:sym typeface="Arial"/>
                            </a:rPr>
                            <m:t>𝐷</m:t>
                          </m:r>
                        </m:e>
                        <m:sub>
                          <m:r>
                            <a:rPr lang="en-GB" sz="2000" kern="0" dirty="0">
                              <a:solidFill>
                                <a:srgbClr val="1A1A1A"/>
                              </a:solidFill>
                              <a:latin typeface="Cambria Math" panose="02040503050406030204" pitchFamily="18" charset="0"/>
                              <a:cs typeface="Calibri" panose="020F0502020204030204" pitchFamily="34" charset="0"/>
                              <a:sym typeface="Arial"/>
                            </a:rPr>
                            <m:t>𝐹𝐹</m:t>
                          </m:r>
                        </m:sub>
                      </m:sSub>
                      <m:r>
                        <a:rPr lang="en-US" sz="2000" kern="0" baseline="-25000" dirty="0">
                          <a:solidFill>
                            <a:srgbClr val="1A1A1A"/>
                          </a:solidFill>
                          <a:latin typeface="Cambria Math" panose="02040503050406030204" pitchFamily="18" charset="0"/>
                          <a:cs typeface="Calibri" panose="020F0502020204030204" pitchFamily="34" charset="0"/>
                          <a:sym typeface="Arial"/>
                        </a:rPr>
                        <m:t> </m:t>
                      </m:r>
                      <m:r>
                        <a:rPr lang="en-US" sz="2000" kern="0" dirty="0">
                          <a:solidFill>
                            <a:srgbClr val="1A1A1A"/>
                          </a:solidFill>
                          <a:latin typeface="Cambria Math" panose="02040503050406030204" pitchFamily="18" charset="0"/>
                          <a:cs typeface="Calibri" panose="020F0502020204030204" pitchFamily="34" charset="0"/>
                          <a:sym typeface="Arial"/>
                        </a:rPr>
                        <m:t>=</m:t>
                      </m:r>
                      <m:nary>
                        <m:naryPr>
                          <m:chr m:val="∑"/>
                          <m:supHide m:val="on"/>
                          <m:ctrlPr>
                            <a:rPr lang="en-GB" sz="2000" i="1" kern="0" dirty="0">
                              <a:solidFill>
                                <a:srgbClr val="1A1A1A"/>
                              </a:solidFill>
                              <a:latin typeface="Cambria Math" panose="02040503050406030204" pitchFamily="18" charset="0"/>
                              <a:cs typeface="Calibri" panose="020F0502020204030204" pitchFamily="34" charset="0"/>
                              <a:sym typeface="Arial"/>
                            </a:rPr>
                          </m:ctrlPr>
                        </m:naryPr>
                        <m:sub>
                          <m:r>
                            <m:rPr>
                              <m:brk m:alnAt="7"/>
                            </m:rPr>
                            <a:rPr lang="en-GB" sz="2000" kern="0" dirty="0">
                              <a:solidFill>
                                <a:srgbClr val="1A1A1A"/>
                              </a:solidFill>
                              <a:latin typeface="Cambria Math" panose="02040503050406030204" pitchFamily="18" charset="0"/>
                              <a:cs typeface="Calibri" panose="020F0502020204030204" pitchFamily="34" charset="0"/>
                              <a:sym typeface="Arial"/>
                            </a:rPr>
                            <m:t>𝑇</m:t>
                          </m:r>
                          <m:r>
                            <a:rPr lang="en-GB" sz="2000" kern="0" dirty="0">
                              <a:solidFill>
                                <a:srgbClr val="1A1A1A"/>
                              </a:solidFill>
                              <a:latin typeface="Cambria Math" panose="02040503050406030204" pitchFamily="18" charset="0"/>
                              <a:cs typeface="Calibri" panose="020F0502020204030204" pitchFamily="34" charset="0"/>
                              <a:sym typeface="Arial"/>
                            </a:rPr>
                            <m:t> ∈ </m:t>
                          </m:r>
                          <m:r>
                            <a:rPr lang="en-GB" sz="2000" kern="0" dirty="0">
                              <a:solidFill>
                                <a:srgbClr val="1A1A1A"/>
                              </a:solidFill>
                              <a:latin typeface="Cambria Math" panose="02040503050406030204" pitchFamily="18" charset="0"/>
                              <a:cs typeface="Calibri" panose="020F0502020204030204" pitchFamily="34" charset="0"/>
                              <a:sym typeface="Arial"/>
                            </a:rPr>
                            <m:t>𝑡𝑒𝑚𝑝</m:t>
                          </m:r>
                          <m:r>
                            <a:rPr lang="en-GB" sz="2000" kern="0" dirty="0">
                              <a:solidFill>
                                <a:srgbClr val="1A1A1A"/>
                              </a:solidFill>
                              <a:latin typeface="Cambria Math" panose="02040503050406030204" pitchFamily="18" charset="0"/>
                              <a:cs typeface="Calibri" panose="020F0502020204030204" pitchFamily="34" charset="0"/>
                              <a:sym typeface="Arial"/>
                            </a:rPr>
                            <m:t>. </m:t>
                          </m:r>
                          <m:r>
                            <a:rPr lang="en-GB" sz="2000" kern="0" dirty="0">
                              <a:solidFill>
                                <a:srgbClr val="1A1A1A"/>
                              </a:solidFill>
                              <a:latin typeface="Cambria Math" panose="02040503050406030204" pitchFamily="18" charset="0"/>
                              <a:cs typeface="Calibri" panose="020F0502020204030204" pitchFamily="34" charset="0"/>
                              <a:sym typeface="Arial"/>
                            </a:rPr>
                            <m:t>𝑟𝑎𝑛𝑔𝑒</m:t>
                          </m:r>
                        </m:sub>
                        <m:sup/>
                        <m:e>
                          <m:r>
                            <a:rPr lang="en-GB" altLang="en-US" sz="2000">
                              <a:latin typeface="Cambria Math" panose="02040503050406030204" pitchFamily="18" charset="0"/>
                              <a:cs typeface="Calibri" panose="020F0502020204030204" pitchFamily="34" charset="0"/>
                            </a:rPr>
                            <m:t>𝑈𝐸</m:t>
                          </m:r>
                          <m:sSup>
                            <m:sSupPr>
                              <m:ctrlPr>
                                <a:rPr lang="en-GB" altLang="en-US" sz="2000" i="1">
                                  <a:latin typeface="Cambria Math" panose="02040503050406030204" pitchFamily="18" charset="0"/>
                                  <a:cs typeface="Calibri" panose="020F0502020204030204" pitchFamily="34" charset="0"/>
                                </a:rPr>
                              </m:ctrlPr>
                            </m:sSupPr>
                            <m:e>
                              <m:r>
                                <a:rPr lang="en-GB" altLang="en-US" sz="2000">
                                  <a:latin typeface="Cambria Math" panose="02040503050406030204" pitchFamily="18" charset="0"/>
                                  <a:cs typeface="Calibri" panose="020F0502020204030204" pitchFamily="34" charset="0"/>
                                </a:rPr>
                                <m:t>𝐷</m:t>
                              </m:r>
                            </m:e>
                            <m:sup>
                              <m:r>
                                <a:rPr lang="en-GB" altLang="en-US" sz="2000">
                                  <a:latin typeface="Cambria Math" panose="02040503050406030204" pitchFamily="18" charset="0"/>
                                  <a:cs typeface="Calibri" panose="020F0502020204030204" pitchFamily="34" charset="0"/>
                                </a:rPr>
                                <m:t>𝑇</m:t>
                              </m:r>
                            </m:sup>
                          </m:sSup>
                          <m:d>
                            <m:dPr>
                              <m:ctrlPr>
                                <a:rPr lang="en-GB" altLang="en-US" sz="2000" i="1">
                                  <a:latin typeface="Cambria Math" panose="02040503050406030204" pitchFamily="18" charset="0"/>
                                  <a:cs typeface="Calibri" panose="020F0502020204030204" pitchFamily="34" charset="0"/>
                                </a:rPr>
                              </m:ctrlPr>
                            </m:dPr>
                            <m:e>
                              <m:f>
                                <m:fPr>
                                  <m:ctrlPr>
                                    <a:rPr lang="en-US" sz="2000" i="1" kern="0" dirty="0">
                                      <a:solidFill>
                                        <a:srgbClr val="1A1A1A"/>
                                      </a:solidFill>
                                      <a:latin typeface="Cambria Math" panose="02040503050406030204" pitchFamily="18" charset="0"/>
                                      <a:cs typeface="Calibri" panose="020F0502020204030204" pitchFamily="34" charset="0"/>
                                      <a:sym typeface="Arial"/>
                                    </a:rPr>
                                  </m:ctrlPr>
                                </m:fPr>
                                <m:num>
                                  <m:sSubSup>
                                    <m:sSubSupPr>
                                      <m:ctrlPr>
                                        <a:rPr lang="en-GB" sz="2000" i="1" kern="0" dirty="0">
                                          <a:solidFill>
                                            <a:srgbClr val="1A1A1A"/>
                                          </a:solidFill>
                                          <a:latin typeface="Cambria Math" panose="02040503050406030204" pitchFamily="18" charset="0"/>
                                          <a:cs typeface="Calibri" panose="020F0502020204030204" pitchFamily="34" charset="0"/>
                                          <a:sym typeface="Arial"/>
                                        </a:rPr>
                                      </m:ctrlPr>
                                    </m:sSubSupPr>
                                    <m:e>
                                      <m:r>
                                        <a:rPr lang="en-GB" sz="2000" kern="0" dirty="0">
                                          <a:solidFill>
                                            <a:srgbClr val="1A1A1A"/>
                                          </a:solidFill>
                                          <a:latin typeface="Cambria Math" panose="02040503050406030204" pitchFamily="18" charset="0"/>
                                          <a:cs typeface="Calibri" panose="020F0502020204030204" pitchFamily="34" charset="0"/>
                                          <a:sym typeface="Arial"/>
                                        </a:rPr>
                                        <m:t>𝑀𝑃</m:t>
                                      </m:r>
                                    </m:e>
                                    <m:sub>
                                      <m:r>
                                        <a:rPr lang="en-GB" sz="2000" kern="0" dirty="0">
                                          <a:solidFill>
                                            <a:srgbClr val="1A1A1A"/>
                                          </a:solidFill>
                                          <a:latin typeface="Cambria Math" panose="02040503050406030204" pitchFamily="18" charset="0"/>
                                          <a:cs typeface="Calibri" panose="020F0502020204030204" pitchFamily="34" charset="0"/>
                                          <a:sym typeface="Arial"/>
                                        </a:rPr>
                                        <m:t>𝑒</m:t>
                                      </m:r>
                                    </m:sub>
                                    <m:sup>
                                      <m:r>
                                        <a:rPr lang="en-GB" sz="2000" kern="0" dirty="0">
                                          <a:solidFill>
                                            <a:srgbClr val="1A1A1A"/>
                                          </a:solidFill>
                                          <a:latin typeface="Cambria Math" panose="02040503050406030204" pitchFamily="18" charset="0"/>
                                          <a:cs typeface="Calibri" panose="020F0502020204030204" pitchFamily="34" charset="0"/>
                                          <a:sym typeface="Arial"/>
                                        </a:rPr>
                                        <m:t>𝑇</m:t>
                                      </m:r>
                                    </m:sup>
                                  </m:sSubSup>
                                </m:num>
                                <m:den>
                                  <m:sSub>
                                    <m:sSubPr>
                                      <m:ctrlPr>
                                        <a:rPr lang="en-GB" sz="2000" i="1" kern="0" dirty="0" smtClean="0">
                                          <a:solidFill>
                                            <a:srgbClr val="1A1A1A"/>
                                          </a:solidFill>
                                          <a:latin typeface="Cambria Math" panose="02040503050406030204" pitchFamily="18" charset="0"/>
                                          <a:cs typeface="Calibri" panose="020F0502020204030204" pitchFamily="34" charset="0"/>
                                          <a:sym typeface="Arial"/>
                                        </a:rPr>
                                      </m:ctrlPr>
                                    </m:sSubPr>
                                    <m:e>
                                      <m:r>
                                        <a:rPr lang="en-GB" sz="2000" kern="0" dirty="0" smtClean="0">
                                          <a:solidFill>
                                            <a:srgbClr val="1A1A1A"/>
                                          </a:solidFill>
                                          <a:latin typeface="Cambria Math" panose="02040503050406030204" pitchFamily="18" charset="0"/>
                                          <a:cs typeface="Calibri" panose="020F0502020204030204" pitchFamily="34" charset="0"/>
                                          <a:sym typeface="Arial"/>
                                        </a:rPr>
                                        <m:t>𝜂</m:t>
                                      </m:r>
                                    </m:e>
                                    <m:sub>
                                      <m:r>
                                        <a:rPr lang="en-GB" sz="2000" kern="0" dirty="0" smtClean="0">
                                          <a:solidFill>
                                            <a:srgbClr val="1A1A1A"/>
                                          </a:solidFill>
                                          <a:latin typeface="Cambria Math" panose="02040503050406030204" pitchFamily="18" charset="0"/>
                                          <a:cs typeface="Calibri" panose="020F0502020204030204" pitchFamily="34" charset="0"/>
                                          <a:sym typeface="Arial"/>
                                        </a:rPr>
                                        <m:t>𝑒</m:t>
                                      </m:r>
                                    </m:sub>
                                  </m:sSub>
                                </m:den>
                              </m:f>
                              <m:r>
                                <a:rPr lang="en-GB" sz="2000" kern="0" dirty="0">
                                  <a:solidFill>
                                    <a:srgbClr val="1A1A1A"/>
                                  </a:solidFill>
                                  <a:latin typeface="Cambria Math" panose="02040503050406030204" pitchFamily="18" charset="0"/>
                                  <a:cs typeface="Calibri" panose="020F0502020204030204" pitchFamily="34" charset="0"/>
                                  <a:sym typeface="Arial"/>
                                </a:rPr>
                                <m:t>+</m:t>
                              </m:r>
                              <m:f>
                                <m:fPr>
                                  <m:ctrlPr>
                                    <a:rPr lang="en-GB" sz="2000" i="1" kern="0" dirty="0">
                                      <a:solidFill>
                                        <a:srgbClr val="1A1A1A"/>
                                      </a:solidFill>
                                      <a:latin typeface="Cambria Math" panose="02040503050406030204" pitchFamily="18" charset="0"/>
                                      <a:cs typeface="Calibri" panose="020F0502020204030204" pitchFamily="34" charset="0"/>
                                      <a:sym typeface="Arial"/>
                                    </a:rPr>
                                  </m:ctrlPr>
                                </m:fPr>
                                <m:num>
                                  <m:r>
                                    <a:rPr lang="en-GB" sz="2000" kern="0" dirty="0">
                                      <a:solidFill>
                                        <a:srgbClr val="1A1A1A"/>
                                      </a:solidFill>
                                      <a:latin typeface="Cambria Math" panose="02040503050406030204" pitchFamily="18" charset="0"/>
                                      <a:cs typeface="Calibri" panose="020F0502020204030204" pitchFamily="34" charset="0"/>
                                      <a:sym typeface="Arial"/>
                                    </a:rPr>
                                    <m:t>𝑀</m:t>
                                  </m:r>
                                  <m:sSubSup>
                                    <m:sSubSupPr>
                                      <m:ctrlPr>
                                        <a:rPr lang="en-GB" sz="2000" i="1" kern="0" dirty="0">
                                          <a:solidFill>
                                            <a:srgbClr val="1A1A1A"/>
                                          </a:solidFill>
                                          <a:latin typeface="Cambria Math" panose="02040503050406030204" pitchFamily="18" charset="0"/>
                                          <a:cs typeface="Calibri" panose="020F0502020204030204" pitchFamily="34" charset="0"/>
                                          <a:sym typeface="Arial"/>
                                        </a:rPr>
                                      </m:ctrlPr>
                                    </m:sSubSupPr>
                                    <m:e>
                                      <m:r>
                                        <a:rPr lang="en-GB" sz="2000" kern="0" dirty="0">
                                          <a:solidFill>
                                            <a:srgbClr val="1A1A1A"/>
                                          </a:solidFill>
                                          <a:latin typeface="Cambria Math" panose="02040503050406030204" pitchFamily="18" charset="0"/>
                                          <a:cs typeface="Calibri" panose="020F0502020204030204" pitchFamily="34" charset="0"/>
                                          <a:sym typeface="Arial"/>
                                        </a:rPr>
                                        <m:t>𝑃</m:t>
                                      </m:r>
                                    </m:e>
                                    <m:sub>
                                      <m:r>
                                        <a:rPr lang="en-GB" sz="2000" kern="0" dirty="0" smtClean="0">
                                          <a:solidFill>
                                            <a:srgbClr val="1A1A1A"/>
                                          </a:solidFill>
                                          <a:latin typeface="Cambria Math" panose="02040503050406030204" pitchFamily="18" charset="0"/>
                                          <a:cs typeface="Calibri" panose="020F0502020204030204" pitchFamily="34" charset="0"/>
                                          <a:sym typeface="Arial"/>
                                        </a:rPr>
                                        <m:t>𝐻𝑃</m:t>
                                      </m:r>
                                    </m:sub>
                                    <m:sup>
                                      <m:r>
                                        <a:rPr lang="en-GB" sz="2000" kern="0" dirty="0">
                                          <a:solidFill>
                                            <a:srgbClr val="1A1A1A"/>
                                          </a:solidFill>
                                          <a:latin typeface="Cambria Math" panose="02040503050406030204" pitchFamily="18" charset="0"/>
                                          <a:cs typeface="Calibri" panose="020F0502020204030204" pitchFamily="34" charset="0"/>
                                          <a:sym typeface="Arial"/>
                                        </a:rPr>
                                        <m:t>𝑇</m:t>
                                      </m:r>
                                    </m:sup>
                                  </m:sSubSup>
                                </m:num>
                                <m:den>
                                  <m:sSubSup>
                                    <m:sSubSupPr>
                                      <m:ctrlPr>
                                        <a:rPr lang="en-GB" sz="2000" i="1" kern="0" dirty="0">
                                          <a:solidFill>
                                            <a:srgbClr val="1A1A1A"/>
                                          </a:solidFill>
                                          <a:latin typeface="Cambria Math" panose="02040503050406030204" pitchFamily="18" charset="0"/>
                                          <a:cs typeface="Calibri" panose="020F0502020204030204" pitchFamily="34" charset="0"/>
                                          <a:sym typeface="Arial"/>
                                        </a:rPr>
                                      </m:ctrlPr>
                                    </m:sSubSupPr>
                                    <m:e>
                                      <m:r>
                                        <a:rPr lang="en-GB" sz="2000" kern="0" dirty="0">
                                          <a:solidFill>
                                            <a:srgbClr val="1A1A1A"/>
                                          </a:solidFill>
                                          <a:latin typeface="Cambria Math" panose="02040503050406030204" pitchFamily="18" charset="0"/>
                                          <a:cs typeface="Calibri" panose="020F0502020204030204" pitchFamily="34" charset="0"/>
                                          <a:sym typeface="Arial"/>
                                        </a:rPr>
                                        <m:t>𝜂</m:t>
                                      </m:r>
                                    </m:e>
                                    <m:sub>
                                      <m:r>
                                        <a:rPr lang="en-GB" sz="2000" kern="0" dirty="0" smtClean="0">
                                          <a:solidFill>
                                            <a:srgbClr val="1A1A1A"/>
                                          </a:solidFill>
                                          <a:latin typeface="Cambria Math" panose="02040503050406030204" pitchFamily="18" charset="0"/>
                                          <a:cs typeface="Calibri" panose="020F0502020204030204" pitchFamily="34" charset="0"/>
                                          <a:sym typeface="Arial"/>
                                        </a:rPr>
                                        <m:t>𝐻𝑃</m:t>
                                      </m:r>
                                    </m:sub>
                                    <m:sup>
                                      <m:r>
                                        <a:rPr lang="en-GB" sz="2000" kern="0" dirty="0">
                                          <a:solidFill>
                                            <a:srgbClr val="1A1A1A"/>
                                          </a:solidFill>
                                          <a:latin typeface="Cambria Math" panose="02040503050406030204" pitchFamily="18" charset="0"/>
                                          <a:cs typeface="Calibri" panose="020F0502020204030204" pitchFamily="34" charset="0"/>
                                          <a:sym typeface="Arial"/>
                                        </a:rPr>
                                        <m:t>𝑇</m:t>
                                      </m:r>
                                    </m:sup>
                                  </m:sSubSup>
                                </m:den>
                              </m:f>
                              <m:r>
                                <a:rPr lang="en-GB" sz="2000" kern="0" dirty="0" smtClean="0">
                                  <a:solidFill>
                                    <a:srgbClr val="1A1A1A"/>
                                  </a:solidFill>
                                  <a:latin typeface="Cambria Math" panose="02040503050406030204" pitchFamily="18" charset="0"/>
                                  <a:cs typeface="Calibri" panose="020F0502020204030204" pitchFamily="34" charset="0"/>
                                  <a:sym typeface="Arial"/>
                                </a:rPr>
                                <m:t>−</m:t>
                              </m:r>
                              <m:f>
                                <m:fPr>
                                  <m:ctrlPr>
                                    <a:rPr lang="en-GB" sz="2000" i="1" kern="0" dirty="0">
                                      <a:solidFill>
                                        <a:srgbClr val="1A1A1A"/>
                                      </a:solidFill>
                                      <a:latin typeface="Cambria Math" panose="02040503050406030204" pitchFamily="18" charset="0"/>
                                      <a:cs typeface="Calibri" panose="020F0502020204030204" pitchFamily="34" charset="0"/>
                                      <a:sym typeface="Arial"/>
                                    </a:rPr>
                                  </m:ctrlPr>
                                </m:fPr>
                                <m:num>
                                  <m:r>
                                    <a:rPr lang="en-GB" sz="2000" kern="0" dirty="0">
                                      <a:solidFill>
                                        <a:srgbClr val="1A1A1A"/>
                                      </a:solidFill>
                                      <a:latin typeface="Cambria Math" panose="02040503050406030204" pitchFamily="18" charset="0"/>
                                      <a:cs typeface="Calibri" panose="020F0502020204030204" pitchFamily="34" charset="0"/>
                                      <a:sym typeface="Arial"/>
                                    </a:rPr>
                                    <m:t>𝑀</m:t>
                                  </m:r>
                                  <m:sSubSup>
                                    <m:sSubSupPr>
                                      <m:ctrlPr>
                                        <a:rPr lang="en-GB" sz="2000" i="1" kern="0" dirty="0">
                                          <a:solidFill>
                                            <a:srgbClr val="1A1A1A"/>
                                          </a:solidFill>
                                          <a:latin typeface="Cambria Math" panose="02040503050406030204" pitchFamily="18" charset="0"/>
                                          <a:cs typeface="Calibri" panose="020F0502020204030204" pitchFamily="34" charset="0"/>
                                          <a:sym typeface="Arial"/>
                                        </a:rPr>
                                      </m:ctrlPr>
                                    </m:sSubSupPr>
                                    <m:e>
                                      <m:r>
                                        <a:rPr lang="en-GB" sz="2000" kern="0" dirty="0">
                                          <a:solidFill>
                                            <a:srgbClr val="1A1A1A"/>
                                          </a:solidFill>
                                          <a:latin typeface="Cambria Math" panose="02040503050406030204" pitchFamily="18" charset="0"/>
                                          <a:cs typeface="Calibri" panose="020F0502020204030204" pitchFamily="34" charset="0"/>
                                          <a:sym typeface="Arial"/>
                                        </a:rPr>
                                        <m:t>𝑃</m:t>
                                      </m:r>
                                    </m:e>
                                    <m:sub>
                                      <m:r>
                                        <a:rPr lang="en-GB" sz="2000" kern="0" dirty="0">
                                          <a:solidFill>
                                            <a:srgbClr val="1A1A1A"/>
                                          </a:solidFill>
                                          <a:latin typeface="Cambria Math" panose="02040503050406030204" pitchFamily="18" charset="0"/>
                                          <a:cs typeface="Calibri" panose="020F0502020204030204" pitchFamily="34" charset="0"/>
                                          <a:sym typeface="Arial"/>
                                        </a:rPr>
                                        <m:t>𝐶𝐺</m:t>
                                      </m:r>
                                    </m:sub>
                                    <m:sup>
                                      <m:r>
                                        <a:rPr lang="en-GB" sz="2000" kern="0" dirty="0">
                                          <a:solidFill>
                                            <a:srgbClr val="1A1A1A"/>
                                          </a:solidFill>
                                          <a:latin typeface="Cambria Math" panose="02040503050406030204" pitchFamily="18" charset="0"/>
                                          <a:cs typeface="Calibri" panose="020F0502020204030204" pitchFamily="34" charset="0"/>
                                          <a:sym typeface="Arial"/>
                                        </a:rPr>
                                        <m:t>𝑇</m:t>
                                      </m:r>
                                    </m:sup>
                                  </m:sSubSup>
                                </m:num>
                                <m:den>
                                  <m:sSub>
                                    <m:sSubPr>
                                      <m:ctrlPr>
                                        <a:rPr lang="en-GB" sz="2000" i="1" kern="0" dirty="0">
                                          <a:solidFill>
                                            <a:srgbClr val="1A1A1A"/>
                                          </a:solidFill>
                                          <a:latin typeface="Cambria Math" panose="02040503050406030204" pitchFamily="18" charset="0"/>
                                          <a:cs typeface="Calibri" panose="020F0502020204030204" pitchFamily="34" charset="0"/>
                                          <a:sym typeface="Arial"/>
                                        </a:rPr>
                                      </m:ctrlPr>
                                    </m:sSubPr>
                                    <m:e>
                                      <m:r>
                                        <a:rPr lang="en-GB" sz="2000" kern="0" dirty="0">
                                          <a:solidFill>
                                            <a:srgbClr val="1A1A1A"/>
                                          </a:solidFill>
                                          <a:latin typeface="Cambria Math" panose="02040503050406030204" pitchFamily="18" charset="0"/>
                                          <a:cs typeface="Calibri" panose="020F0502020204030204" pitchFamily="34" charset="0"/>
                                          <a:sym typeface="Arial"/>
                                        </a:rPr>
                                        <m:t>𝜂</m:t>
                                      </m:r>
                                    </m:e>
                                    <m:sub>
                                      <m:r>
                                        <a:rPr lang="en-GB" sz="2000" kern="0" dirty="0">
                                          <a:solidFill>
                                            <a:srgbClr val="1A1A1A"/>
                                          </a:solidFill>
                                          <a:latin typeface="Cambria Math" panose="02040503050406030204" pitchFamily="18" charset="0"/>
                                          <a:cs typeface="Calibri" panose="020F0502020204030204" pitchFamily="34" charset="0"/>
                                          <a:sym typeface="Arial"/>
                                        </a:rPr>
                                        <m:t>𝑒</m:t>
                                      </m:r>
                                    </m:sub>
                                  </m:sSub>
                                  <m:r>
                                    <a:rPr lang="en-GB" sz="2000" kern="0" dirty="0">
                                      <a:solidFill>
                                        <a:srgbClr val="1A1A1A"/>
                                      </a:solidFill>
                                      <a:latin typeface="Cambria Math" panose="02040503050406030204" pitchFamily="18" charset="0"/>
                                      <a:cs typeface="Calibri" panose="020F0502020204030204" pitchFamily="34" charset="0"/>
                                      <a:sym typeface="Arial"/>
                                    </a:rPr>
                                    <m:t>𝐻𝑡𝐸</m:t>
                                  </m:r>
                                </m:den>
                              </m:f>
                            </m:e>
                          </m:d>
                        </m:e>
                      </m:nary>
                    </m:oMath>
                  </m:oMathPara>
                </a14:m>
                <a:endParaRPr lang="en-GB" altLang="en-US" sz="2000" dirty="0">
                  <a:latin typeface="Open Sans" panose="020B0606030504020204" pitchFamily="34" charset="0"/>
                  <a:ea typeface="Open Sans" panose="020B0606030504020204" pitchFamily="34" charset="0"/>
                  <a:cs typeface="Open Sans" panose="020B0606030504020204" pitchFamily="34" charset="0"/>
                </a:endParaRPr>
              </a:p>
              <a:p>
                <a:pPr eaLnBrk="1" hangingPunct="1">
                  <a:lnSpc>
                    <a:spcPct val="100000"/>
                  </a:lnSpc>
                  <a:spcAft>
                    <a:spcPts val="1200"/>
                  </a:spcAft>
                  <a:buFontTx/>
                  <a:buNone/>
                </a:pPr>
                <a:endParaRPr lang="en-GB" altLang="en-US" sz="2000" dirty="0">
                  <a:latin typeface="Open Sans" panose="020B0606030504020204" pitchFamily="34" charset="0"/>
                  <a:ea typeface="Open Sans" panose="020B0606030504020204" pitchFamily="34" charset="0"/>
                  <a:cs typeface="Open Sans" panose="020B0606030504020204" pitchFamily="34" charset="0"/>
                </a:endParaRPr>
              </a:p>
            </p:txBody>
          </p:sp>
        </mc:Choice>
        <mc:Fallback xmlns="">
          <p:sp>
            <p:nvSpPr>
              <p:cNvPr id="115" name="Google Shape;115;p16">
                <a:extLst>
                  <a:ext uri="{FF2B5EF4-FFF2-40B4-BE49-F238E27FC236}">
                    <a16:creationId xmlns:a16="http://schemas.microsoft.com/office/drawing/2014/main" id="{BEED846D-A27C-4CE9-83AC-578F822929F2}"/>
                  </a:ext>
                </a:extLst>
              </p:cNvPr>
              <p:cNvSpPr txBox="1">
                <a:spLocks noRot="1" noChangeAspect="1" noMove="1" noResize="1" noEditPoints="1" noAdjustHandles="1" noChangeArrowheads="1" noChangeShapeType="1" noTextEdit="1"/>
              </p:cNvSpPr>
              <p:nvPr/>
            </p:nvSpPr>
            <p:spPr>
              <a:xfrm>
                <a:off x="887412" y="1305794"/>
                <a:ext cx="7584258" cy="4427538"/>
              </a:xfrm>
              <a:prstGeom prst="rect">
                <a:avLst/>
              </a:prstGeom>
              <a:blipFill>
                <a:blip r:embed="rId5"/>
                <a:stretch>
                  <a:fillRect l="-482" t="-275" b="-5915"/>
                </a:stretch>
              </a:blipFill>
              <a:ln>
                <a:noFill/>
              </a:ln>
            </p:spPr>
            <p:txBody>
              <a:bodyPr/>
              <a:lstStyle/>
              <a:p>
                <a:r>
                  <a:rPr lang="en-US">
                    <a:noFill/>
                  </a:rPr>
                  <a:t> </a:t>
                </a:r>
              </a:p>
            </p:txBody>
          </p:sp>
        </mc:Fallback>
      </mc:AlternateContent>
      <p:sp>
        <p:nvSpPr>
          <p:cNvPr id="96" name="Rectangle 15">
            <a:extLst>
              <a:ext uri="{FF2B5EF4-FFF2-40B4-BE49-F238E27FC236}">
                <a16:creationId xmlns:a16="http://schemas.microsoft.com/office/drawing/2014/main" id="{AC7AFB68-3D9E-1D4F-BCDE-AEB08A54CD4C}"/>
              </a:ext>
            </a:extLst>
          </p:cNvPr>
          <p:cNvSpPr>
            <a:spLocks noChangeArrowheads="1"/>
          </p:cNvSpPr>
          <p:nvPr/>
        </p:nvSpPr>
        <p:spPr bwMode="auto">
          <a:xfrm>
            <a:off x="8336565" y="3156500"/>
            <a:ext cx="2763227" cy="468000"/>
          </a:xfrm>
          <a:prstGeom prst="roundRect">
            <a:avLst/>
          </a:prstGeom>
          <a:solidFill>
            <a:srgbClr val="B53541">
              <a:alpha val="50588"/>
            </a:srgbClr>
          </a:solidFill>
          <a:ln w="9525">
            <a:noFill/>
            <a:miter lim="800000"/>
            <a:headEnd/>
            <a:tailEnd/>
          </a:ln>
          <a:effectLst/>
        </p:spPr>
        <p:txBody>
          <a:bodyPr wrap="none"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Useful energy output</a:t>
            </a:r>
          </a:p>
        </p:txBody>
      </p:sp>
      <p:sp>
        <p:nvSpPr>
          <p:cNvPr id="116" name="Rectangle 10">
            <a:extLst>
              <a:ext uri="{FF2B5EF4-FFF2-40B4-BE49-F238E27FC236}">
                <a16:creationId xmlns:a16="http://schemas.microsoft.com/office/drawing/2014/main" id="{009FA2E8-A24F-704E-9E2B-8FE2CC00B22C}"/>
              </a:ext>
            </a:extLst>
          </p:cNvPr>
          <p:cNvSpPr>
            <a:spLocks noChangeArrowheads="1"/>
          </p:cNvSpPr>
          <p:nvPr/>
        </p:nvSpPr>
        <p:spPr bwMode="auto">
          <a:xfrm>
            <a:off x="8336565" y="2432200"/>
            <a:ext cx="2763231" cy="468000"/>
          </a:xfrm>
          <a:prstGeom prst="roundRect">
            <a:avLst/>
          </a:prstGeom>
          <a:solidFill>
            <a:srgbClr val="66C8FF">
              <a:alpha val="51373"/>
            </a:srgbClr>
          </a:solidFill>
          <a:ln w="9525">
            <a:noFill/>
            <a:miter lim="800000"/>
            <a:headEnd/>
            <a:tailEnd/>
          </a:ln>
          <a:effectLst/>
        </p:spPr>
        <p:txBody>
          <a:bodyPr wrap="none"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Final Energy Input</a:t>
            </a:r>
          </a:p>
        </p:txBody>
      </p:sp>
      <p:cxnSp>
        <p:nvCxnSpPr>
          <p:cNvPr id="149" name="Straight Arrow Connector 148">
            <a:extLst>
              <a:ext uri="{FF2B5EF4-FFF2-40B4-BE49-F238E27FC236}">
                <a16:creationId xmlns:a16="http://schemas.microsoft.com/office/drawing/2014/main" id="{33FA1D07-3FEC-9346-AB8D-10A7FF7ACF61}"/>
              </a:ext>
            </a:extLst>
          </p:cNvPr>
          <p:cNvCxnSpPr>
            <a:cxnSpLocks/>
          </p:cNvCxnSpPr>
          <p:nvPr/>
        </p:nvCxnSpPr>
        <p:spPr>
          <a:xfrm flipH="1">
            <a:off x="9718177" y="2900200"/>
            <a:ext cx="1" cy="2304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1" name="Rectangle 8">
            <a:extLst>
              <a:ext uri="{FF2B5EF4-FFF2-40B4-BE49-F238E27FC236}">
                <a16:creationId xmlns:a16="http://schemas.microsoft.com/office/drawing/2014/main" id="{BF7551AA-EA7B-F043-A9B5-1B0A1B32D0B8}"/>
              </a:ext>
            </a:extLst>
          </p:cNvPr>
          <p:cNvSpPr>
            <a:spLocks noChangeArrowheads="1"/>
          </p:cNvSpPr>
          <p:nvPr/>
        </p:nvSpPr>
        <p:spPr bwMode="auto">
          <a:xfrm>
            <a:off x="8336565" y="1727059"/>
            <a:ext cx="1470341" cy="468000"/>
          </a:xfrm>
          <a:prstGeom prst="roundRect">
            <a:avLst/>
          </a:prstGeom>
          <a:solidFill>
            <a:srgbClr val="66C8FF">
              <a:alpha val="51373"/>
            </a:srgbClr>
          </a:solidFill>
          <a:ln w="9525">
            <a:noFill/>
            <a:miter lim="800000"/>
            <a:headEnd/>
            <a:tailEnd/>
          </a:ln>
          <a:effectLst/>
        </p:spPr>
        <p:txBody>
          <a:bodyPr wrap="none"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Fossil Fuels</a:t>
            </a:r>
          </a:p>
        </p:txBody>
      </p:sp>
      <p:sp>
        <p:nvSpPr>
          <p:cNvPr id="152" name="Rectangle 9">
            <a:extLst>
              <a:ext uri="{FF2B5EF4-FFF2-40B4-BE49-F238E27FC236}">
                <a16:creationId xmlns:a16="http://schemas.microsoft.com/office/drawing/2014/main" id="{7B24A035-917D-0545-AF93-369D44010E63}"/>
              </a:ext>
            </a:extLst>
          </p:cNvPr>
          <p:cNvSpPr>
            <a:spLocks noChangeArrowheads="1"/>
          </p:cNvSpPr>
          <p:nvPr/>
        </p:nvSpPr>
        <p:spPr bwMode="auto">
          <a:xfrm>
            <a:off x="9899668" y="1727059"/>
            <a:ext cx="1200124" cy="468000"/>
          </a:xfrm>
          <a:prstGeom prst="roundRect">
            <a:avLst/>
          </a:prstGeom>
          <a:solidFill>
            <a:srgbClr val="66C8FF">
              <a:alpha val="51373"/>
            </a:srgbClr>
          </a:solidFill>
          <a:ln w="9525">
            <a:noFill/>
            <a:miter lim="800000"/>
            <a:headEnd/>
            <a:tailEnd/>
          </a:ln>
          <a:effectLst/>
        </p:spPr>
        <p:txBody>
          <a:bodyPr wrap="none"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Biomass</a:t>
            </a:r>
          </a:p>
        </p:txBody>
      </p:sp>
      <p:cxnSp>
        <p:nvCxnSpPr>
          <p:cNvPr id="153" name="Straight Arrow Connector 152">
            <a:extLst>
              <a:ext uri="{FF2B5EF4-FFF2-40B4-BE49-F238E27FC236}">
                <a16:creationId xmlns:a16="http://schemas.microsoft.com/office/drawing/2014/main" id="{159F17A5-C148-CA48-962F-2665DD82FD54}"/>
              </a:ext>
            </a:extLst>
          </p:cNvPr>
          <p:cNvCxnSpPr>
            <a:cxnSpLocks/>
          </p:cNvCxnSpPr>
          <p:nvPr/>
        </p:nvCxnSpPr>
        <p:spPr>
          <a:xfrm flipH="1">
            <a:off x="9071735" y="2207605"/>
            <a:ext cx="2" cy="22459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4" name="Straight Arrow Connector 153">
            <a:extLst>
              <a:ext uri="{FF2B5EF4-FFF2-40B4-BE49-F238E27FC236}">
                <a16:creationId xmlns:a16="http://schemas.microsoft.com/office/drawing/2014/main" id="{A38C1A88-113F-3B4E-9474-4AFB99086058}"/>
              </a:ext>
            </a:extLst>
          </p:cNvPr>
          <p:cNvCxnSpPr>
            <a:cxnSpLocks/>
          </p:cNvCxnSpPr>
          <p:nvPr/>
        </p:nvCxnSpPr>
        <p:spPr>
          <a:xfrm flipH="1">
            <a:off x="10499737" y="2207451"/>
            <a:ext cx="2" cy="22459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5" name="Rectangle 15">
            <a:extLst>
              <a:ext uri="{FF2B5EF4-FFF2-40B4-BE49-F238E27FC236}">
                <a16:creationId xmlns:a16="http://schemas.microsoft.com/office/drawing/2014/main" id="{3C8D1275-311C-6047-A227-DC0B8A0FDA89}"/>
              </a:ext>
            </a:extLst>
          </p:cNvPr>
          <p:cNvSpPr>
            <a:spLocks noChangeArrowheads="1"/>
          </p:cNvSpPr>
          <p:nvPr/>
        </p:nvSpPr>
        <p:spPr bwMode="auto">
          <a:xfrm>
            <a:off x="8336565" y="3859810"/>
            <a:ext cx="1470341" cy="468000"/>
          </a:xfrm>
          <a:prstGeom prst="roundRect">
            <a:avLst/>
          </a:prstGeom>
          <a:solidFill>
            <a:srgbClr val="B53541">
              <a:alpha val="50588"/>
            </a:srgbClr>
          </a:solidFill>
          <a:ln w="9525">
            <a:noFill/>
            <a:miter lim="800000"/>
            <a:headEnd/>
            <a:tailEnd/>
          </a:ln>
          <a:effectLst/>
        </p:spPr>
        <p:txBody>
          <a:bodyPr wrap="none"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Electricity</a:t>
            </a:r>
          </a:p>
        </p:txBody>
      </p:sp>
      <p:sp>
        <p:nvSpPr>
          <p:cNvPr id="156" name="Rectangle 15">
            <a:extLst>
              <a:ext uri="{FF2B5EF4-FFF2-40B4-BE49-F238E27FC236}">
                <a16:creationId xmlns:a16="http://schemas.microsoft.com/office/drawing/2014/main" id="{A1828C97-11C1-9243-807B-B16C3B0FF3CC}"/>
              </a:ext>
            </a:extLst>
          </p:cNvPr>
          <p:cNvSpPr>
            <a:spLocks noChangeArrowheads="1"/>
          </p:cNvSpPr>
          <p:nvPr/>
        </p:nvSpPr>
        <p:spPr bwMode="auto">
          <a:xfrm>
            <a:off x="9847683" y="3859810"/>
            <a:ext cx="1252109" cy="468000"/>
          </a:xfrm>
          <a:prstGeom prst="roundRect">
            <a:avLst/>
          </a:prstGeom>
          <a:solidFill>
            <a:srgbClr val="B53541">
              <a:alpha val="50588"/>
            </a:srgbClr>
          </a:solidFill>
          <a:ln w="9525">
            <a:noFill/>
            <a:miter lim="800000"/>
            <a:headEnd/>
            <a:tailEnd/>
          </a:ln>
          <a:effectLst/>
        </p:spPr>
        <p:txBody>
          <a:bodyPr wrap="none"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Heat</a:t>
            </a:r>
          </a:p>
        </p:txBody>
      </p:sp>
      <p:cxnSp>
        <p:nvCxnSpPr>
          <p:cNvPr id="157" name="Straight Arrow Connector 156">
            <a:extLst>
              <a:ext uri="{FF2B5EF4-FFF2-40B4-BE49-F238E27FC236}">
                <a16:creationId xmlns:a16="http://schemas.microsoft.com/office/drawing/2014/main" id="{73E7C9B2-8FB8-D64F-BB73-8638DDBE0020}"/>
              </a:ext>
            </a:extLst>
          </p:cNvPr>
          <p:cNvCxnSpPr>
            <a:cxnSpLocks/>
          </p:cNvCxnSpPr>
          <p:nvPr/>
        </p:nvCxnSpPr>
        <p:spPr>
          <a:xfrm flipH="1">
            <a:off x="9071733" y="3624654"/>
            <a:ext cx="2" cy="22459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8" name="Straight Arrow Connector 157">
            <a:extLst>
              <a:ext uri="{FF2B5EF4-FFF2-40B4-BE49-F238E27FC236}">
                <a16:creationId xmlns:a16="http://schemas.microsoft.com/office/drawing/2014/main" id="{E1735433-9D9A-D543-A61B-9721CE68E5C3}"/>
              </a:ext>
            </a:extLst>
          </p:cNvPr>
          <p:cNvCxnSpPr>
            <a:cxnSpLocks/>
          </p:cNvCxnSpPr>
          <p:nvPr/>
        </p:nvCxnSpPr>
        <p:spPr>
          <a:xfrm flipH="1">
            <a:off x="10499735" y="3624500"/>
            <a:ext cx="2" cy="22459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C6E07B04-BCC3-B24B-9D5F-91D604425EEB}"/>
                  </a:ext>
                </a:extLst>
              </p:cNvPr>
              <p:cNvSpPr txBox="1"/>
              <p:nvPr/>
            </p:nvSpPr>
            <p:spPr>
              <a:xfrm>
                <a:off x="8037670" y="4329391"/>
                <a:ext cx="3272050" cy="66646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GB" b="0" i="0" smtClean="0">
                          <a:latin typeface="Cambria Math" panose="02040503050406030204" pitchFamily="18" charset="0"/>
                        </a:rPr>
                        <m:t>HtE</m:t>
                      </m:r>
                      <m:r>
                        <a:rPr lang="en-GB" b="0" i="0" smtClean="0">
                          <a:latin typeface="Cambria Math" panose="02040503050406030204" pitchFamily="18" charset="0"/>
                        </a:rPr>
                        <m:t>=</m:t>
                      </m:r>
                      <m:f>
                        <m:fPr>
                          <m:ctrlPr>
                            <a:rPr lang="en-GB" i="1" smtClean="0">
                              <a:latin typeface="Cambria Math" panose="02040503050406030204" pitchFamily="18" charset="0"/>
                            </a:rPr>
                          </m:ctrlPr>
                        </m:fPr>
                        <m:num>
                          <m:r>
                            <m:rPr>
                              <m:sty m:val="p"/>
                            </m:rPr>
                            <a:rPr lang="en-GB" b="0" i="0" smtClean="0">
                              <a:latin typeface="Cambria Math" panose="02040503050406030204" pitchFamily="18" charset="0"/>
                            </a:rPr>
                            <m:t>useful</m:t>
                          </m:r>
                          <m:r>
                            <a:rPr lang="en-GB" b="0" i="0" smtClean="0">
                              <a:latin typeface="Cambria Math" panose="02040503050406030204" pitchFamily="18" charset="0"/>
                            </a:rPr>
                            <m:t> </m:t>
                          </m:r>
                          <m:r>
                            <m:rPr>
                              <m:sty m:val="p"/>
                            </m:rPr>
                            <a:rPr lang="en-GB" b="0" i="0" smtClean="0">
                              <a:latin typeface="Cambria Math" panose="02040503050406030204" pitchFamily="18" charset="0"/>
                            </a:rPr>
                            <m:t>heat</m:t>
                          </m:r>
                          <m:r>
                            <a:rPr lang="en-GB" b="0" i="0" smtClean="0">
                              <a:latin typeface="Cambria Math" panose="02040503050406030204" pitchFamily="18" charset="0"/>
                            </a:rPr>
                            <m:t> </m:t>
                          </m:r>
                          <m:r>
                            <m:rPr>
                              <m:sty m:val="p"/>
                            </m:rPr>
                            <a:rPr lang="en-GB" b="0" i="0" smtClean="0">
                              <a:latin typeface="Cambria Math" panose="02040503050406030204" pitchFamily="18" charset="0"/>
                            </a:rPr>
                            <m:t>output</m:t>
                          </m:r>
                        </m:num>
                        <m:den>
                          <m:r>
                            <m:rPr>
                              <m:sty m:val="p"/>
                            </m:rPr>
                            <a:rPr lang="en-GB" b="0" i="0" smtClean="0">
                              <a:latin typeface="Cambria Math" panose="02040503050406030204" pitchFamily="18" charset="0"/>
                            </a:rPr>
                            <m:t>useful</m:t>
                          </m:r>
                          <m:r>
                            <a:rPr lang="en-GB" b="0" i="0" smtClean="0">
                              <a:latin typeface="Cambria Math" panose="02040503050406030204" pitchFamily="18" charset="0"/>
                            </a:rPr>
                            <m:t> </m:t>
                          </m:r>
                          <m:r>
                            <m:rPr>
                              <m:sty m:val="p"/>
                            </m:rPr>
                            <a:rPr lang="en-GB" b="0" i="0" smtClean="0">
                              <a:latin typeface="Cambria Math" panose="02040503050406030204" pitchFamily="18" charset="0"/>
                            </a:rPr>
                            <m:t>electricity</m:t>
                          </m:r>
                          <m:r>
                            <a:rPr lang="en-GB" b="0" i="0" smtClean="0">
                              <a:latin typeface="Cambria Math" panose="02040503050406030204" pitchFamily="18" charset="0"/>
                            </a:rPr>
                            <m:t> </m:t>
                          </m:r>
                          <m:r>
                            <m:rPr>
                              <m:sty m:val="p"/>
                            </m:rPr>
                            <a:rPr lang="en-GB" b="0" i="0" smtClean="0">
                              <a:latin typeface="Cambria Math" panose="02040503050406030204" pitchFamily="18" charset="0"/>
                            </a:rPr>
                            <m:t>output</m:t>
                          </m:r>
                        </m:den>
                      </m:f>
                    </m:oMath>
                  </m:oMathPara>
                </a14:m>
                <a:endParaRPr lang="en-GB">
                  <a:latin typeface="Open Sans Light" panose="020B0306030504020204" pitchFamily="34" charset="0"/>
                  <a:ea typeface="Open Sans Light" panose="020B0306030504020204" pitchFamily="34" charset="0"/>
                  <a:cs typeface="Open Sans Light" panose="020B0306030504020204" pitchFamily="34" charset="0"/>
                </a:endParaRPr>
              </a:p>
            </p:txBody>
          </p:sp>
        </mc:Choice>
        <mc:Fallback xmlns="">
          <p:sp>
            <p:nvSpPr>
              <p:cNvPr id="16" name="TextBox 15">
                <a:extLst>
                  <a:ext uri="{FF2B5EF4-FFF2-40B4-BE49-F238E27FC236}">
                    <a16:creationId xmlns:a16="http://schemas.microsoft.com/office/drawing/2014/main" id="{C6E07B04-BCC3-B24B-9D5F-91D604425EEB}"/>
                  </a:ext>
                </a:extLst>
              </p:cNvPr>
              <p:cNvSpPr txBox="1">
                <a:spLocks noRot="1" noChangeAspect="1" noMove="1" noResize="1" noEditPoints="1" noAdjustHandles="1" noChangeArrowheads="1" noChangeShapeType="1" noTextEdit="1"/>
              </p:cNvSpPr>
              <p:nvPr/>
            </p:nvSpPr>
            <p:spPr>
              <a:xfrm>
                <a:off x="8037670" y="4329391"/>
                <a:ext cx="3272050" cy="666464"/>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9" name="TextBox 158">
                <a:extLst>
                  <a:ext uri="{FF2B5EF4-FFF2-40B4-BE49-F238E27FC236}">
                    <a16:creationId xmlns:a16="http://schemas.microsoft.com/office/drawing/2014/main" id="{4D91C5EF-7C6C-FD45-BD87-05A0E1440D5A}"/>
                  </a:ext>
                </a:extLst>
              </p:cNvPr>
              <p:cNvSpPr txBox="1"/>
              <p:nvPr/>
            </p:nvSpPr>
            <p:spPr>
              <a:xfrm>
                <a:off x="8113238" y="4980370"/>
                <a:ext cx="3133678" cy="67845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r>
                            <m:rPr>
                              <m:sty m:val="p"/>
                            </m:rPr>
                            <a:rPr lang="en-GB" b="0" i="0" smtClean="0">
                              <a:latin typeface="Cambria Math" panose="02040503050406030204" pitchFamily="18" charset="0"/>
                            </a:rPr>
                            <m:t>η</m:t>
                          </m:r>
                        </m:e>
                        <m:sub>
                          <m:r>
                            <m:rPr>
                              <m:sty m:val="p"/>
                            </m:rPr>
                            <a:rPr lang="en-GB" b="0" i="0" smtClean="0">
                              <a:latin typeface="Cambria Math" panose="02040503050406030204" pitchFamily="18" charset="0"/>
                            </a:rPr>
                            <m:t>CG</m:t>
                          </m:r>
                        </m:sub>
                      </m:sSub>
                      <m:r>
                        <a:rPr lang="en-GB" b="0" i="0" smtClean="0">
                          <a:latin typeface="Cambria Math" panose="02040503050406030204" pitchFamily="18" charset="0"/>
                        </a:rPr>
                        <m:t>=</m:t>
                      </m:r>
                      <m:f>
                        <m:fPr>
                          <m:ctrlPr>
                            <a:rPr lang="en-GB" i="1" smtClean="0">
                              <a:latin typeface="Cambria Math" panose="02040503050406030204" pitchFamily="18" charset="0"/>
                            </a:rPr>
                          </m:ctrlPr>
                        </m:fPr>
                        <m:num>
                          <m:d>
                            <m:dPr>
                              <m:ctrlPr>
                                <a:rPr lang="en-GB" i="1" smtClean="0">
                                  <a:latin typeface="Cambria Math" panose="02040503050406030204" pitchFamily="18" charset="0"/>
                                </a:rPr>
                              </m:ctrlPr>
                            </m:dPr>
                            <m:e>
                              <m:r>
                                <m:rPr>
                                  <m:sty m:val="p"/>
                                </m:rPr>
                                <a:rPr lang="en-GB" b="0" i="0" smtClean="0">
                                  <a:latin typeface="Cambria Math" panose="02040503050406030204" pitchFamily="18" charset="0"/>
                                </a:rPr>
                                <m:t>heat</m:t>
                              </m:r>
                              <m:r>
                                <a:rPr lang="en-GB" b="0" i="0" smtClean="0">
                                  <a:latin typeface="Cambria Math" panose="02040503050406030204" pitchFamily="18" charset="0"/>
                                </a:rPr>
                                <m:t>+</m:t>
                              </m:r>
                              <m:r>
                                <m:rPr>
                                  <m:sty m:val="p"/>
                                </m:rPr>
                                <a:rPr lang="en-GB" b="0" i="0" smtClean="0">
                                  <a:latin typeface="Cambria Math" panose="02040503050406030204" pitchFamily="18" charset="0"/>
                                </a:rPr>
                                <m:t>elec</m:t>
                              </m:r>
                              <m:r>
                                <a:rPr lang="en-GB" b="0" i="0" smtClean="0">
                                  <a:latin typeface="Cambria Math" panose="02040503050406030204" pitchFamily="18" charset="0"/>
                                </a:rPr>
                                <m:t>.</m:t>
                              </m:r>
                            </m:e>
                          </m:d>
                          <m:r>
                            <a:rPr lang="en-GB" b="0" i="0" smtClean="0">
                              <a:latin typeface="Cambria Math" panose="02040503050406030204" pitchFamily="18" charset="0"/>
                            </a:rPr>
                            <m:t> </m:t>
                          </m:r>
                          <m:r>
                            <m:rPr>
                              <m:sty m:val="p"/>
                            </m:rPr>
                            <a:rPr lang="en-GB" b="0" i="0" smtClean="0">
                              <a:latin typeface="Cambria Math" panose="02040503050406030204" pitchFamily="18" charset="0"/>
                            </a:rPr>
                            <m:t>output</m:t>
                          </m:r>
                          <m:r>
                            <a:rPr lang="en-GB" b="0" i="0" smtClean="0">
                              <a:latin typeface="Cambria Math" panose="02040503050406030204" pitchFamily="18" charset="0"/>
                            </a:rPr>
                            <m:t> </m:t>
                          </m:r>
                        </m:num>
                        <m:den>
                          <m:r>
                            <m:rPr>
                              <m:sty m:val="p"/>
                            </m:rPr>
                            <a:rPr lang="en-GB" b="0" i="0" smtClean="0">
                              <a:latin typeface="Cambria Math" panose="02040503050406030204" pitchFamily="18" charset="0"/>
                            </a:rPr>
                            <m:t>final</m:t>
                          </m:r>
                          <m:r>
                            <a:rPr lang="en-GB" b="0" i="0" smtClean="0">
                              <a:latin typeface="Cambria Math" panose="02040503050406030204" pitchFamily="18" charset="0"/>
                            </a:rPr>
                            <m:t> </m:t>
                          </m:r>
                          <m:r>
                            <m:rPr>
                              <m:sty m:val="p"/>
                            </m:rPr>
                            <a:rPr lang="en-GB" b="0" i="0" smtClean="0">
                              <a:latin typeface="Cambria Math" panose="02040503050406030204" pitchFamily="18" charset="0"/>
                            </a:rPr>
                            <m:t>energy</m:t>
                          </m:r>
                          <m:r>
                            <a:rPr lang="en-GB" b="0" i="0" smtClean="0">
                              <a:latin typeface="Cambria Math" panose="02040503050406030204" pitchFamily="18" charset="0"/>
                            </a:rPr>
                            <m:t> </m:t>
                          </m:r>
                          <m:r>
                            <m:rPr>
                              <m:sty m:val="p"/>
                            </m:rPr>
                            <a:rPr lang="en-GB" b="0" i="0" smtClean="0">
                              <a:latin typeface="Cambria Math" panose="02040503050406030204" pitchFamily="18" charset="0"/>
                            </a:rPr>
                            <m:t>input</m:t>
                          </m:r>
                        </m:den>
                      </m:f>
                    </m:oMath>
                  </m:oMathPara>
                </a14:m>
                <a:endParaRPr lang="en-GB">
                  <a:latin typeface="Open Sans Light" panose="020B0306030504020204" pitchFamily="34" charset="0"/>
                  <a:ea typeface="Open Sans Light" panose="020B0306030504020204" pitchFamily="34" charset="0"/>
                  <a:cs typeface="Open Sans Light" panose="020B0306030504020204" pitchFamily="34" charset="0"/>
                </a:endParaRPr>
              </a:p>
            </p:txBody>
          </p:sp>
        </mc:Choice>
        <mc:Fallback xmlns="">
          <p:sp>
            <p:nvSpPr>
              <p:cNvPr id="159" name="TextBox 158">
                <a:extLst>
                  <a:ext uri="{FF2B5EF4-FFF2-40B4-BE49-F238E27FC236}">
                    <a16:creationId xmlns:a16="http://schemas.microsoft.com/office/drawing/2014/main" id="{4D91C5EF-7C6C-FD45-BD87-05A0E1440D5A}"/>
                  </a:ext>
                </a:extLst>
              </p:cNvPr>
              <p:cNvSpPr txBox="1">
                <a:spLocks noRot="1" noChangeAspect="1" noMove="1" noResize="1" noEditPoints="1" noAdjustHandles="1" noChangeArrowheads="1" noChangeShapeType="1" noTextEdit="1"/>
              </p:cNvSpPr>
              <p:nvPr/>
            </p:nvSpPr>
            <p:spPr>
              <a:xfrm>
                <a:off x="8113238" y="4980370"/>
                <a:ext cx="3133678" cy="678455"/>
              </a:xfrm>
              <a:prstGeom prst="rect">
                <a:avLst/>
              </a:prstGeom>
              <a:blipFill>
                <a:blip r:embed="rId7"/>
                <a:stretch>
                  <a:fillRect/>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0F51DF0E-4369-704A-B257-3CA964B1BDCE}"/>
              </a:ext>
            </a:extLst>
          </p:cNvPr>
          <p:cNvSpPr txBox="1"/>
          <p:nvPr/>
        </p:nvSpPr>
        <p:spPr>
          <a:xfrm>
            <a:off x="8669310" y="1341730"/>
            <a:ext cx="2367956" cy="400110"/>
          </a:xfrm>
          <a:prstGeom prst="rect">
            <a:avLst/>
          </a:prstGeom>
          <a:noFill/>
        </p:spPr>
        <p:txBody>
          <a:bodyPr wrap="none" rtlCol="0">
            <a:spAutoFit/>
          </a:bodyPr>
          <a:lstStyle/>
          <a:p>
            <a:pPr algn="ctr"/>
            <a:r>
              <a:rPr lang="en-GB">
                <a:latin typeface="Open Sans Light" panose="020B0306030504020204" pitchFamily="34" charset="0"/>
                <a:ea typeface="Open Sans Light" panose="020B0306030504020204" pitchFamily="34" charset="0"/>
                <a:cs typeface="Open Sans Light" panose="020B0306030504020204" pitchFamily="34" charset="0"/>
              </a:rPr>
              <a:t>Cogeneration (CG)</a:t>
            </a:r>
          </a:p>
        </p:txBody>
      </p:sp>
      <p:sp>
        <p:nvSpPr>
          <p:cNvPr id="160" name="Slide Number Placeholder 5">
            <a:extLst>
              <a:ext uri="{FF2B5EF4-FFF2-40B4-BE49-F238E27FC236}">
                <a16:creationId xmlns:a16="http://schemas.microsoft.com/office/drawing/2014/main" id="{070397E3-4362-0C46-8516-D1A318205FE5}"/>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588C7470-C0CF-4BB3-B433-A41A94B359A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7</a:t>
            </a:fld>
            <a:endParaRPr lang="en-US" altLang="en-US" sz="1400" b="1">
              <a:solidFill>
                <a:schemeClr val="bg1"/>
              </a:solidFill>
              <a:latin typeface="Open Sans ExtraBold"/>
              <a:ea typeface="Open Sans ExtraBold"/>
              <a:cs typeface="Open Sans ExtraBold"/>
            </a:endParaRPr>
          </a:p>
        </p:txBody>
      </p:sp>
      <p:sp>
        <p:nvSpPr>
          <p:cNvPr id="21" name="Google Shape;113;p16">
            <a:extLst>
              <a:ext uri="{FF2B5EF4-FFF2-40B4-BE49-F238E27FC236}">
                <a16:creationId xmlns:a16="http://schemas.microsoft.com/office/drawing/2014/main" id="{7E9BBE3E-C496-5246-8EDF-EA3966B8694E}"/>
              </a:ext>
            </a:extLst>
          </p:cNvPr>
          <p:cNvSpPr>
            <a:spLocks noGrp="1" noChangeArrowheads="1"/>
          </p:cNvSpPr>
          <p:nvPr>
            <p:ph type="title"/>
          </p:nvPr>
        </p:nvSpPr>
        <p:spPr>
          <a:xfrm>
            <a:off x="856129" y="-5984"/>
            <a:ext cx="8622408" cy="1343491"/>
          </a:xfrm>
        </p:spPr>
        <p:txBody>
          <a:bodyPr lIns="121900" tIns="121900" rIns="121900" bIns="121900"/>
          <a:lstStyle/>
          <a:p>
            <a:pPr eaLnBrk="1" hangingPunct="1"/>
            <a:r>
              <a:rPr lang="en-GB" altLang="en-US" dirty="0">
                <a:latin typeface="Open Sans"/>
              </a:rPr>
              <a:t>Lecture 7.1 Industry sector</a:t>
            </a:r>
          </a:p>
        </p:txBody>
      </p:sp>
      <p:sp>
        <p:nvSpPr>
          <p:cNvPr id="19" name="Oval 18">
            <a:extLst>
              <a:ext uri="{FF2B5EF4-FFF2-40B4-BE49-F238E27FC236}">
                <a16:creationId xmlns:a16="http://schemas.microsoft.com/office/drawing/2014/main" id="{8E898319-8369-0F44-B3C9-2C7068623D60}"/>
              </a:ext>
            </a:extLst>
          </p:cNvPr>
          <p:cNvSpPr/>
          <p:nvPr/>
        </p:nvSpPr>
        <p:spPr>
          <a:xfrm>
            <a:off x="8055391" y="39736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7_Slide7.mp3" descr="Track7_Lecture7_Slide7.mp3">
            <a:hlinkClick r:id="" action="ppaction://media"/>
            <a:extLst>
              <a:ext uri="{FF2B5EF4-FFF2-40B4-BE49-F238E27FC236}">
                <a16:creationId xmlns:a16="http://schemas.microsoft.com/office/drawing/2014/main" id="{5143472B-C59F-FA46-AB62-493A9AE4F32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26756" y="463487"/>
            <a:ext cx="812800" cy="812800"/>
          </a:xfrm>
          <a:prstGeom prst="rect">
            <a:avLst/>
          </a:prstGeom>
        </p:spPr>
      </p:pic>
    </p:spTree>
    <p:extLst>
      <p:ext uri="{BB962C8B-B14F-4D97-AF65-F5344CB8AC3E}">
        <p14:creationId xmlns:p14="http://schemas.microsoft.com/office/powerpoint/2010/main" val="343478865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65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2">
            <a:extLst>
              <a:ext uri="{FF2B5EF4-FFF2-40B4-BE49-F238E27FC236}">
                <a16:creationId xmlns:a16="http://schemas.microsoft.com/office/drawing/2014/main" id="{89521B3F-E95E-46C3-8BA5-6D2FDC6D28E9}"/>
              </a:ext>
            </a:extLst>
          </p:cNvPr>
          <p:cNvSpPr>
            <a:spLocks noChangeArrowheads="1"/>
          </p:cNvSpPr>
          <p:nvPr/>
        </p:nvSpPr>
        <p:spPr bwMode="auto">
          <a:xfrm>
            <a:off x="-439738" y="3173413"/>
            <a:ext cx="7932738" cy="449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en-GB" altLang="en-US">
              <a:latin typeface="Open Sans" panose="020B0606030504020204" pitchFamily="34" charset="0"/>
            </a:endParaRPr>
          </a:p>
        </p:txBody>
      </p:sp>
      <p:sp>
        <p:nvSpPr>
          <p:cNvPr id="48" name="Google Shape;115;p16">
            <a:extLst>
              <a:ext uri="{FF2B5EF4-FFF2-40B4-BE49-F238E27FC236}">
                <a16:creationId xmlns:a16="http://schemas.microsoft.com/office/drawing/2014/main" id="{1C0EB07B-EF55-8A4A-A559-3218267C9FE8}"/>
              </a:ext>
            </a:extLst>
          </p:cNvPr>
          <p:cNvSpPr txBox="1"/>
          <p:nvPr/>
        </p:nvSpPr>
        <p:spPr>
          <a:xfrm>
            <a:off x="910158" y="1294421"/>
            <a:ext cx="4945255" cy="4420068"/>
          </a:xfrm>
          <a:prstGeom prst="rect">
            <a:avLst/>
          </a:prstGeom>
          <a:noFill/>
          <a:ln>
            <a:noFill/>
          </a:ln>
        </p:spPr>
        <p:txBody>
          <a:bodyPr lIns="121900" tIns="60933" rIns="121900" bIns="60933" anchor="t"/>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Aft>
                <a:spcPts val="1200"/>
              </a:spcAft>
              <a:buFontTx/>
              <a:buNone/>
            </a:pPr>
            <a:r>
              <a:rPr lang="en-GB" altLang="en-US" sz="2000" b="1">
                <a:solidFill>
                  <a:srgbClr val="9DC3E6"/>
                </a:solidFill>
                <a:ea typeface="Open Sans" panose="020B0606030504020204" pitchFamily="34" charset="0"/>
                <a:cs typeface="Open Sans" panose="020B0606030504020204" pitchFamily="34" charset="0"/>
              </a:rPr>
              <a:t>Overview</a:t>
            </a:r>
          </a:p>
          <a:p>
            <a:pPr marL="342900" indent="-342900" eaLnBrk="1" hangingPunct="1">
              <a:lnSpc>
                <a:spcPct val="100000"/>
              </a:lnSpc>
              <a:spcAft>
                <a:spcPts val="0"/>
              </a:spcAft>
            </a:pPr>
            <a:r>
              <a:rPr lang="en-GB" sz="2000">
                <a:ea typeface="Open Sans" panose="020B0606030504020204" pitchFamily="34" charset="0"/>
                <a:cs typeface="Open Sans" panose="020B0606030504020204" pitchFamily="34" charset="0"/>
              </a:rPr>
              <a:t>Final Energy demand is a function of the total demand for transportation (passengers, freight, international)</a:t>
            </a:r>
          </a:p>
          <a:p>
            <a:pPr marL="342900" indent="-342900" eaLnBrk="1" hangingPunct="1">
              <a:lnSpc>
                <a:spcPct val="100000"/>
              </a:lnSpc>
              <a:spcAft>
                <a:spcPts val="0"/>
              </a:spcAft>
            </a:pPr>
            <a:r>
              <a:rPr lang="en-GB" sz="2000">
                <a:ea typeface="Open Sans" panose="020B0606030504020204" pitchFamily="34" charset="0"/>
                <a:cs typeface="Open Sans" panose="020B0606030504020204" pitchFamily="34" charset="0"/>
              </a:rPr>
              <a:t>Transport of passengers is split between urban (intracity), and Intercity</a:t>
            </a:r>
          </a:p>
          <a:p>
            <a:pPr marL="342900" indent="-342900" eaLnBrk="1" hangingPunct="1">
              <a:lnSpc>
                <a:spcPct val="100000"/>
              </a:lnSpc>
              <a:spcAft>
                <a:spcPts val="0"/>
              </a:spcAft>
            </a:pPr>
            <a:r>
              <a:rPr lang="en-GB" sz="2000">
                <a:ea typeface="Open Sans" panose="020B0606030504020204" pitchFamily="34" charset="0"/>
                <a:cs typeface="Open Sans" panose="020B0606030504020204" pitchFamily="34" charset="0"/>
              </a:rPr>
              <a:t>International/other energy in transport is calculated as a linear function of total GDP fitting historical data</a:t>
            </a:r>
          </a:p>
          <a:p>
            <a:pPr marL="342900" indent="-342900" eaLnBrk="1" hangingPunct="1">
              <a:lnSpc>
                <a:spcPct val="100000"/>
              </a:lnSpc>
              <a:spcAft>
                <a:spcPts val="0"/>
              </a:spcAft>
            </a:pPr>
            <a:r>
              <a:rPr lang="en-GB" sz="2000">
                <a:ea typeface="Open Sans" panose="020B0606030504020204" pitchFamily="34" charset="0"/>
                <a:cs typeface="Open Sans" panose="020B0606030504020204" pitchFamily="34" charset="0"/>
              </a:rPr>
              <a:t>Energy demand is met by competing modes, each with specified fuel type, energy intensity, and load factor</a:t>
            </a:r>
          </a:p>
          <a:p>
            <a:pPr marL="342900" indent="-342900" eaLnBrk="1" hangingPunct="1">
              <a:lnSpc>
                <a:spcPct val="100000"/>
              </a:lnSpc>
              <a:spcAft>
                <a:spcPts val="0"/>
              </a:spcAft>
            </a:pPr>
            <a:endParaRPr lang="en-GB" sz="2000">
              <a:latin typeface="Open Sans" panose="020B0606030504020204" pitchFamily="34" charset="0"/>
              <a:ea typeface="Open Sans" panose="020B0606030504020204" pitchFamily="34" charset="0"/>
              <a:cs typeface="Open Sans" panose="020B0606030504020204" pitchFamily="34" charset="0"/>
            </a:endParaRPr>
          </a:p>
          <a:p>
            <a:pPr eaLnBrk="1" hangingPunct="1">
              <a:lnSpc>
                <a:spcPct val="100000"/>
              </a:lnSpc>
              <a:spcAft>
                <a:spcPts val="0"/>
              </a:spcAft>
              <a:buNone/>
            </a:pPr>
            <a:endParaRPr lang="en-GB" sz="2000">
              <a:latin typeface="Open Sans" panose="020B0606030504020204" pitchFamily="34" charset="0"/>
              <a:ea typeface="Open Sans" panose="020B0606030504020204" pitchFamily="34" charset="0"/>
              <a:cs typeface="Open Sans" panose="020B0606030504020204" pitchFamily="34" charset="0"/>
            </a:endParaRPr>
          </a:p>
        </p:txBody>
      </p:sp>
      <p:sp>
        <p:nvSpPr>
          <p:cNvPr id="49" name="Rectangle 4">
            <a:extLst>
              <a:ext uri="{FF2B5EF4-FFF2-40B4-BE49-F238E27FC236}">
                <a16:creationId xmlns:a16="http://schemas.microsoft.com/office/drawing/2014/main" id="{306881EA-7EB1-5847-A3E1-E55E8AC19422}"/>
              </a:ext>
            </a:extLst>
          </p:cNvPr>
          <p:cNvSpPr>
            <a:spLocks noChangeArrowheads="1"/>
          </p:cNvSpPr>
          <p:nvPr/>
        </p:nvSpPr>
        <p:spPr bwMode="auto">
          <a:xfrm>
            <a:off x="6119193" y="2916928"/>
            <a:ext cx="2954236" cy="705600"/>
          </a:xfrm>
          <a:prstGeom prst="roundRect">
            <a:avLst/>
          </a:prstGeom>
          <a:solidFill>
            <a:srgbClr val="B53541">
              <a:alpha val="50588"/>
            </a:srgbClr>
          </a:solidFill>
          <a:ln w="9525">
            <a:noFill/>
            <a:miter lim="800000"/>
            <a:headEnd/>
            <a:tailEnd/>
          </a:ln>
          <a:effectLst/>
        </p:spPr>
        <p:txBody>
          <a:bodyPr wrap="square"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Transportation of passengers (passenger-km)</a:t>
            </a:r>
          </a:p>
        </p:txBody>
      </p:sp>
      <p:sp>
        <p:nvSpPr>
          <p:cNvPr id="50" name="Rectangle 5">
            <a:extLst>
              <a:ext uri="{FF2B5EF4-FFF2-40B4-BE49-F238E27FC236}">
                <a16:creationId xmlns:a16="http://schemas.microsoft.com/office/drawing/2014/main" id="{F73BBF42-96CB-9243-9EB1-7CAF2C9DED51}"/>
              </a:ext>
            </a:extLst>
          </p:cNvPr>
          <p:cNvSpPr>
            <a:spLocks noChangeArrowheads="1"/>
          </p:cNvSpPr>
          <p:nvPr/>
        </p:nvSpPr>
        <p:spPr bwMode="auto">
          <a:xfrm>
            <a:off x="7846248" y="5216934"/>
            <a:ext cx="1799352" cy="705600"/>
          </a:xfrm>
          <a:prstGeom prst="roundRect">
            <a:avLst/>
          </a:prstGeom>
          <a:solidFill>
            <a:srgbClr val="66C8FF">
              <a:alpha val="51373"/>
            </a:srgbClr>
          </a:solidFill>
          <a:ln w="9525">
            <a:noFill/>
            <a:miter lim="800000"/>
            <a:headEnd/>
            <a:tailEnd/>
          </a:ln>
          <a:effectLst/>
        </p:spPr>
        <p:txBody>
          <a:bodyPr wrap="none"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Final Energy</a:t>
            </a:r>
          </a:p>
        </p:txBody>
      </p:sp>
      <p:sp>
        <p:nvSpPr>
          <p:cNvPr id="53" name="Rectangle 4">
            <a:extLst>
              <a:ext uri="{FF2B5EF4-FFF2-40B4-BE49-F238E27FC236}">
                <a16:creationId xmlns:a16="http://schemas.microsoft.com/office/drawing/2014/main" id="{C9FD19FD-6E25-6147-8A85-2FA1180A2610}"/>
              </a:ext>
            </a:extLst>
          </p:cNvPr>
          <p:cNvSpPr>
            <a:spLocks noChangeArrowheads="1"/>
          </p:cNvSpPr>
          <p:nvPr/>
        </p:nvSpPr>
        <p:spPr bwMode="auto">
          <a:xfrm>
            <a:off x="9130831" y="2911370"/>
            <a:ext cx="1079546" cy="705600"/>
          </a:xfrm>
          <a:prstGeom prst="roundRect">
            <a:avLst/>
          </a:prstGeom>
          <a:solidFill>
            <a:srgbClr val="B53541">
              <a:alpha val="50588"/>
            </a:srgbClr>
          </a:solidFill>
          <a:ln w="9525">
            <a:noFill/>
            <a:miter lim="800000"/>
            <a:headEnd/>
            <a:tailEnd/>
          </a:ln>
          <a:effectLst/>
        </p:spPr>
        <p:txBody>
          <a:bodyPr wrap="square"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Freight</a:t>
            </a:r>
          </a:p>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(ton-km)</a:t>
            </a:r>
          </a:p>
        </p:txBody>
      </p:sp>
      <p:sp>
        <p:nvSpPr>
          <p:cNvPr id="54" name="Rectangle 4">
            <a:extLst>
              <a:ext uri="{FF2B5EF4-FFF2-40B4-BE49-F238E27FC236}">
                <a16:creationId xmlns:a16="http://schemas.microsoft.com/office/drawing/2014/main" id="{FFC2E0D4-D1D7-E947-A039-3D33BD96F6F5}"/>
              </a:ext>
            </a:extLst>
          </p:cNvPr>
          <p:cNvSpPr>
            <a:spLocks noChangeArrowheads="1"/>
          </p:cNvSpPr>
          <p:nvPr/>
        </p:nvSpPr>
        <p:spPr bwMode="auto">
          <a:xfrm>
            <a:off x="6119193" y="2008028"/>
            <a:ext cx="1332000" cy="705600"/>
          </a:xfrm>
          <a:prstGeom prst="roundRect">
            <a:avLst/>
          </a:prstGeom>
          <a:solidFill>
            <a:srgbClr val="B53541">
              <a:alpha val="50588"/>
            </a:srgbClr>
          </a:solidFill>
          <a:ln w="9525">
            <a:noFill/>
            <a:miter lim="800000"/>
            <a:headEnd/>
            <a:tailEnd/>
          </a:ln>
          <a:effectLst/>
        </p:spPr>
        <p:txBody>
          <a:bodyPr wrap="square"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Urban</a:t>
            </a:r>
          </a:p>
        </p:txBody>
      </p:sp>
      <p:sp>
        <p:nvSpPr>
          <p:cNvPr id="55" name="Rectangle 4">
            <a:extLst>
              <a:ext uri="{FF2B5EF4-FFF2-40B4-BE49-F238E27FC236}">
                <a16:creationId xmlns:a16="http://schemas.microsoft.com/office/drawing/2014/main" id="{0AAC3A33-63C8-E846-8A21-DD72F6B06FB0}"/>
              </a:ext>
            </a:extLst>
          </p:cNvPr>
          <p:cNvSpPr>
            <a:spLocks noChangeArrowheads="1"/>
          </p:cNvSpPr>
          <p:nvPr/>
        </p:nvSpPr>
        <p:spPr bwMode="auto">
          <a:xfrm>
            <a:off x="7741429" y="2003854"/>
            <a:ext cx="1332000" cy="705600"/>
          </a:xfrm>
          <a:prstGeom prst="roundRect">
            <a:avLst/>
          </a:prstGeom>
          <a:solidFill>
            <a:srgbClr val="B53541">
              <a:alpha val="50588"/>
            </a:srgbClr>
          </a:solidFill>
          <a:ln w="9525">
            <a:noFill/>
            <a:miter lim="800000"/>
            <a:headEnd/>
            <a:tailEnd/>
          </a:ln>
          <a:effectLst/>
        </p:spPr>
        <p:txBody>
          <a:bodyPr wrap="square"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Intercity</a:t>
            </a:r>
          </a:p>
        </p:txBody>
      </p:sp>
      <p:sp>
        <p:nvSpPr>
          <p:cNvPr id="56" name="Rectangle 4">
            <a:extLst>
              <a:ext uri="{FF2B5EF4-FFF2-40B4-BE49-F238E27FC236}">
                <a16:creationId xmlns:a16="http://schemas.microsoft.com/office/drawing/2014/main" id="{B2CB3405-F5EA-844F-AFDD-A4E07419F379}"/>
              </a:ext>
            </a:extLst>
          </p:cNvPr>
          <p:cNvSpPr>
            <a:spLocks noChangeArrowheads="1"/>
          </p:cNvSpPr>
          <p:nvPr/>
        </p:nvSpPr>
        <p:spPr bwMode="auto">
          <a:xfrm>
            <a:off x="6334247" y="4070895"/>
            <a:ext cx="792000" cy="705600"/>
          </a:xfrm>
          <a:prstGeom prst="roundRect">
            <a:avLst/>
          </a:prstGeom>
          <a:solidFill>
            <a:srgbClr val="B53541">
              <a:alpha val="50588"/>
            </a:srgbClr>
          </a:solidFill>
          <a:ln w="9525">
            <a:noFill/>
            <a:miter lim="800000"/>
            <a:headEnd/>
            <a:tailEnd/>
          </a:ln>
          <a:effectLst/>
        </p:spPr>
        <p:txBody>
          <a:bodyPr wrap="square"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Car</a:t>
            </a:r>
          </a:p>
        </p:txBody>
      </p:sp>
      <p:sp>
        <p:nvSpPr>
          <p:cNvPr id="57" name="Rectangle 4">
            <a:extLst>
              <a:ext uri="{FF2B5EF4-FFF2-40B4-BE49-F238E27FC236}">
                <a16:creationId xmlns:a16="http://schemas.microsoft.com/office/drawing/2014/main" id="{BAA04513-09AF-1B42-950C-56F374D62E45}"/>
              </a:ext>
            </a:extLst>
          </p:cNvPr>
          <p:cNvSpPr>
            <a:spLocks noChangeArrowheads="1"/>
          </p:cNvSpPr>
          <p:nvPr/>
        </p:nvSpPr>
        <p:spPr bwMode="auto">
          <a:xfrm>
            <a:off x="7159043" y="4070895"/>
            <a:ext cx="792000" cy="705600"/>
          </a:xfrm>
          <a:prstGeom prst="roundRect">
            <a:avLst/>
          </a:prstGeom>
          <a:solidFill>
            <a:srgbClr val="B53541">
              <a:alpha val="50588"/>
            </a:srgbClr>
          </a:solidFill>
          <a:ln w="9525">
            <a:noFill/>
            <a:miter lim="800000"/>
            <a:headEnd/>
            <a:tailEnd/>
          </a:ln>
          <a:effectLst/>
        </p:spPr>
        <p:txBody>
          <a:bodyPr wrap="square"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Bus</a:t>
            </a:r>
          </a:p>
        </p:txBody>
      </p:sp>
      <p:sp>
        <p:nvSpPr>
          <p:cNvPr id="58" name="Rectangle 4">
            <a:extLst>
              <a:ext uri="{FF2B5EF4-FFF2-40B4-BE49-F238E27FC236}">
                <a16:creationId xmlns:a16="http://schemas.microsoft.com/office/drawing/2014/main" id="{359C8074-D199-4D43-A68C-F9D7A0C35158}"/>
              </a:ext>
            </a:extLst>
          </p:cNvPr>
          <p:cNvSpPr>
            <a:spLocks noChangeArrowheads="1"/>
          </p:cNvSpPr>
          <p:nvPr/>
        </p:nvSpPr>
        <p:spPr bwMode="auto">
          <a:xfrm>
            <a:off x="7983839" y="4070895"/>
            <a:ext cx="792000" cy="705600"/>
          </a:xfrm>
          <a:prstGeom prst="roundRect">
            <a:avLst/>
          </a:prstGeom>
          <a:solidFill>
            <a:srgbClr val="B53541">
              <a:alpha val="50588"/>
            </a:srgbClr>
          </a:solidFill>
          <a:ln w="9525">
            <a:noFill/>
            <a:miter lim="800000"/>
            <a:headEnd/>
            <a:tailEnd/>
          </a:ln>
          <a:effectLst/>
        </p:spPr>
        <p:txBody>
          <a:bodyPr wrap="square"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Plane</a:t>
            </a:r>
          </a:p>
        </p:txBody>
      </p:sp>
      <p:sp>
        <p:nvSpPr>
          <p:cNvPr id="59" name="Rectangle 4">
            <a:extLst>
              <a:ext uri="{FF2B5EF4-FFF2-40B4-BE49-F238E27FC236}">
                <a16:creationId xmlns:a16="http://schemas.microsoft.com/office/drawing/2014/main" id="{6511FA35-10C9-1A4C-A841-6662A772BF04}"/>
              </a:ext>
            </a:extLst>
          </p:cNvPr>
          <p:cNvSpPr>
            <a:spLocks noChangeArrowheads="1"/>
          </p:cNvSpPr>
          <p:nvPr/>
        </p:nvSpPr>
        <p:spPr bwMode="auto">
          <a:xfrm>
            <a:off x="8808635" y="4070895"/>
            <a:ext cx="792000" cy="705600"/>
          </a:xfrm>
          <a:prstGeom prst="roundRect">
            <a:avLst/>
          </a:prstGeom>
          <a:solidFill>
            <a:srgbClr val="B53541">
              <a:alpha val="50588"/>
            </a:srgbClr>
          </a:solidFill>
          <a:ln w="9525">
            <a:noFill/>
            <a:miter lim="800000"/>
            <a:headEnd/>
            <a:tailEnd/>
          </a:ln>
          <a:effectLst/>
        </p:spPr>
        <p:txBody>
          <a:bodyPr wrap="square"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Truck</a:t>
            </a:r>
          </a:p>
        </p:txBody>
      </p:sp>
      <p:sp>
        <p:nvSpPr>
          <p:cNvPr id="60" name="Rectangle 4">
            <a:extLst>
              <a:ext uri="{FF2B5EF4-FFF2-40B4-BE49-F238E27FC236}">
                <a16:creationId xmlns:a16="http://schemas.microsoft.com/office/drawing/2014/main" id="{3FBCC6CE-B118-7A47-8974-29213D7797B3}"/>
              </a:ext>
            </a:extLst>
          </p:cNvPr>
          <p:cNvSpPr>
            <a:spLocks noChangeArrowheads="1"/>
          </p:cNvSpPr>
          <p:nvPr/>
        </p:nvSpPr>
        <p:spPr bwMode="auto">
          <a:xfrm>
            <a:off x="9633432" y="4079774"/>
            <a:ext cx="792000" cy="705600"/>
          </a:xfrm>
          <a:prstGeom prst="roundRect">
            <a:avLst/>
          </a:prstGeom>
          <a:solidFill>
            <a:srgbClr val="B53541">
              <a:alpha val="50588"/>
            </a:srgbClr>
          </a:solidFill>
          <a:ln w="9525">
            <a:noFill/>
            <a:miter lim="800000"/>
            <a:headEnd/>
            <a:tailEnd/>
          </a:ln>
          <a:effectLst/>
        </p:spPr>
        <p:txBody>
          <a:bodyPr wrap="square"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Train</a:t>
            </a:r>
          </a:p>
        </p:txBody>
      </p:sp>
      <p:cxnSp>
        <p:nvCxnSpPr>
          <p:cNvPr id="63" name="Straight Connector 62">
            <a:extLst>
              <a:ext uri="{FF2B5EF4-FFF2-40B4-BE49-F238E27FC236}">
                <a16:creationId xmlns:a16="http://schemas.microsoft.com/office/drawing/2014/main" id="{B22D8456-B94E-4147-B4D4-D4803B85EE14}"/>
              </a:ext>
            </a:extLst>
          </p:cNvPr>
          <p:cNvCxnSpPr>
            <a:cxnSpLocks/>
          </p:cNvCxnSpPr>
          <p:nvPr/>
        </p:nvCxnSpPr>
        <p:spPr>
          <a:xfrm>
            <a:off x="8407136" y="2694856"/>
            <a:ext cx="0" cy="216000"/>
          </a:xfrm>
          <a:prstGeom prst="line">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D07B0F78-112B-C64A-BA23-47B2865C8E83}"/>
              </a:ext>
            </a:extLst>
          </p:cNvPr>
          <p:cNvCxnSpPr>
            <a:cxnSpLocks/>
          </p:cNvCxnSpPr>
          <p:nvPr/>
        </p:nvCxnSpPr>
        <p:spPr>
          <a:xfrm>
            <a:off x="6784607" y="2709454"/>
            <a:ext cx="0" cy="216000"/>
          </a:xfrm>
          <a:prstGeom prst="line">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B636FD9A-0E6C-994D-8C88-F4BDD37FCC6F}"/>
              </a:ext>
            </a:extLst>
          </p:cNvPr>
          <p:cNvCxnSpPr>
            <a:cxnSpLocks/>
          </p:cNvCxnSpPr>
          <p:nvPr/>
        </p:nvCxnSpPr>
        <p:spPr>
          <a:xfrm>
            <a:off x="7953549" y="3617516"/>
            <a:ext cx="0" cy="216000"/>
          </a:xfrm>
          <a:prstGeom prst="line">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C97EEA13-FCBA-104D-8BD2-C9B6ED68776E}"/>
              </a:ext>
            </a:extLst>
          </p:cNvPr>
          <p:cNvCxnSpPr>
            <a:cxnSpLocks/>
          </p:cNvCxnSpPr>
          <p:nvPr/>
        </p:nvCxnSpPr>
        <p:spPr>
          <a:xfrm>
            <a:off x="9666323" y="3616970"/>
            <a:ext cx="0" cy="216000"/>
          </a:xfrm>
          <a:prstGeom prst="line">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FCAE90F3-D7EC-1448-858B-9E136A5384FF}"/>
              </a:ext>
            </a:extLst>
          </p:cNvPr>
          <p:cNvCxnSpPr>
            <a:cxnSpLocks/>
          </p:cNvCxnSpPr>
          <p:nvPr/>
        </p:nvCxnSpPr>
        <p:spPr>
          <a:xfrm flipH="1" flipV="1">
            <a:off x="6765954" y="3854996"/>
            <a:ext cx="3240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38E4969F-7D90-AD41-AADE-0A68F0704054}"/>
              </a:ext>
            </a:extLst>
          </p:cNvPr>
          <p:cNvCxnSpPr>
            <a:cxnSpLocks/>
          </p:cNvCxnSpPr>
          <p:nvPr/>
        </p:nvCxnSpPr>
        <p:spPr>
          <a:xfrm>
            <a:off x="6765954" y="3854995"/>
            <a:ext cx="0" cy="216000"/>
          </a:xfrm>
          <a:prstGeom prst="line">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1C20317C-3208-DE4F-8F56-3C6AB4A12E63}"/>
              </a:ext>
            </a:extLst>
          </p:cNvPr>
          <p:cNvCxnSpPr>
            <a:cxnSpLocks/>
          </p:cNvCxnSpPr>
          <p:nvPr/>
        </p:nvCxnSpPr>
        <p:spPr>
          <a:xfrm>
            <a:off x="10006729" y="3854995"/>
            <a:ext cx="0" cy="216000"/>
          </a:xfrm>
          <a:prstGeom prst="line">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B10D1273-8E08-724F-90C4-C7E19D33F9F2}"/>
              </a:ext>
            </a:extLst>
          </p:cNvPr>
          <p:cNvCxnSpPr>
            <a:cxnSpLocks/>
          </p:cNvCxnSpPr>
          <p:nvPr/>
        </p:nvCxnSpPr>
        <p:spPr>
          <a:xfrm>
            <a:off x="9215654" y="3842295"/>
            <a:ext cx="0" cy="216000"/>
          </a:xfrm>
          <a:prstGeom prst="line">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0BC3BF4F-2747-D341-B6FE-3E943BA67500}"/>
              </a:ext>
            </a:extLst>
          </p:cNvPr>
          <p:cNvCxnSpPr>
            <a:cxnSpLocks/>
          </p:cNvCxnSpPr>
          <p:nvPr/>
        </p:nvCxnSpPr>
        <p:spPr>
          <a:xfrm>
            <a:off x="8379698" y="3854995"/>
            <a:ext cx="0" cy="216000"/>
          </a:xfrm>
          <a:prstGeom prst="line">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527EFB52-3AA5-D948-8D1E-A6931EB46898}"/>
              </a:ext>
            </a:extLst>
          </p:cNvPr>
          <p:cNvCxnSpPr>
            <a:cxnSpLocks/>
          </p:cNvCxnSpPr>
          <p:nvPr/>
        </p:nvCxnSpPr>
        <p:spPr>
          <a:xfrm>
            <a:off x="7560199" y="3854995"/>
            <a:ext cx="0" cy="216000"/>
          </a:xfrm>
          <a:prstGeom prst="line">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E37242EC-77F6-3545-829C-092BD1E82F2E}"/>
              </a:ext>
            </a:extLst>
          </p:cNvPr>
          <p:cNvCxnSpPr>
            <a:cxnSpLocks/>
          </p:cNvCxnSpPr>
          <p:nvPr/>
        </p:nvCxnSpPr>
        <p:spPr>
          <a:xfrm>
            <a:off x="8745924" y="5000934"/>
            <a:ext cx="0" cy="216000"/>
          </a:xfrm>
          <a:prstGeom prst="line">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5C8F50F9-2191-9143-AC4E-D31942A72AE3}"/>
              </a:ext>
            </a:extLst>
          </p:cNvPr>
          <p:cNvCxnSpPr>
            <a:cxnSpLocks/>
          </p:cNvCxnSpPr>
          <p:nvPr/>
        </p:nvCxnSpPr>
        <p:spPr>
          <a:xfrm>
            <a:off x="8745924" y="4776495"/>
            <a:ext cx="0" cy="216000"/>
          </a:xfrm>
          <a:prstGeom prst="line">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25CF0147-F370-8448-81CB-A3E3C8ED81A7}"/>
              </a:ext>
            </a:extLst>
          </p:cNvPr>
          <p:cNvCxnSpPr>
            <a:cxnSpLocks/>
          </p:cNvCxnSpPr>
          <p:nvPr/>
        </p:nvCxnSpPr>
        <p:spPr>
          <a:xfrm flipH="1">
            <a:off x="6761311" y="4987794"/>
            <a:ext cx="425421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7B58A4F0-CDBE-6249-BB14-87BF6346BFAA}"/>
              </a:ext>
            </a:extLst>
          </p:cNvPr>
          <p:cNvCxnSpPr>
            <a:cxnSpLocks/>
          </p:cNvCxnSpPr>
          <p:nvPr/>
        </p:nvCxnSpPr>
        <p:spPr>
          <a:xfrm>
            <a:off x="6765954" y="4763795"/>
            <a:ext cx="0" cy="216000"/>
          </a:xfrm>
          <a:prstGeom prst="line">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15E3227D-15D4-D744-9CD2-D8F835E1E0E0}"/>
              </a:ext>
            </a:extLst>
          </p:cNvPr>
          <p:cNvCxnSpPr>
            <a:cxnSpLocks/>
          </p:cNvCxnSpPr>
          <p:nvPr/>
        </p:nvCxnSpPr>
        <p:spPr>
          <a:xfrm>
            <a:off x="7750699" y="4763795"/>
            <a:ext cx="0" cy="216000"/>
          </a:xfrm>
          <a:prstGeom prst="line">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4E2C61AA-7399-D14A-A478-4520ED3F8534}"/>
              </a:ext>
            </a:extLst>
          </p:cNvPr>
          <p:cNvCxnSpPr>
            <a:cxnSpLocks/>
          </p:cNvCxnSpPr>
          <p:nvPr/>
        </p:nvCxnSpPr>
        <p:spPr>
          <a:xfrm>
            <a:off x="9714222" y="4784933"/>
            <a:ext cx="0" cy="216000"/>
          </a:xfrm>
          <a:prstGeom prst="line">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6D9A8FDB-0D5B-594E-A558-DE3AB9F34CAF}"/>
              </a:ext>
            </a:extLst>
          </p:cNvPr>
          <p:cNvCxnSpPr>
            <a:cxnSpLocks/>
          </p:cNvCxnSpPr>
          <p:nvPr/>
        </p:nvCxnSpPr>
        <p:spPr>
          <a:xfrm>
            <a:off x="11015524" y="3626294"/>
            <a:ext cx="0" cy="1368000"/>
          </a:xfrm>
          <a:prstGeom prst="line">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8" name="Rectangle 4">
            <a:extLst>
              <a:ext uri="{FF2B5EF4-FFF2-40B4-BE49-F238E27FC236}">
                <a16:creationId xmlns:a16="http://schemas.microsoft.com/office/drawing/2014/main" id="{BE9B2AA7-3A39-FD43-9E2D-D195C8A9E1F5}"/>
              </a:ext>
            </a:extLst>
          </p:cNvPr>
          <p:cNvSpPr>
            <a:spLocks noChangeArrowheads="1"/>
          </p:cNvSpPr>
          <p:nvPr/>
        </p:nvSpPr>
        <p:spPr bwMode="auto">
          <a:xfrm>
            <a:off x="10262765" y="2914195"/>
            <a:ext cx="1478517" cy="705600"/>
          </a:xfrm>
          <a:prstGeom prst="roundRect">
            <a:avLst/>
          </a:prstGeom>
          <a:solidFill>
            <a:srgbClr val="B53541">
              <a:alpha val="50588"/>
            </a:srgbClr>
          </a:solidFill>
          <a:ln w="9525">
            <a:noFill/>
            <a:miter lim="800000"/>
            <a:headEnd/>
            <a:tailEnd/>
          </a:ln>
          <a:effectLst/>
        </p:spPr>
        <p:txBody>
          <a:bodyPr wrap="square"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International</a:t>
            </a:r>
          </a:p>
        </p:txBody>
      </p:sp>
      <p:sp>
        <p:nvSpPr>
          <p:cNvPr id="89" name="Rectangle 4">
            <a:extLst>
              <a:ext uri="{FF2B5EF4-FFF2-40B4-BE49-F238E27FC236}">
                <a16:creationId xmlns:a16="http://schemas.microsoft.com/office/drawing/2014/main" id="{AD3FC215-83C4-B24D-83EF-B1F59F9DD900}"/>
              </a:ext>
            </a:extLst>
          </p:cNvPr>
          <p:cNvSpPr>
            <a:spLocks noChangeArrowheads="1"/>
          </p:cNvSpPr>
          <p:nvPr/>
        </p:nvSpPr>
        <p:spPr bwMode="auto">
          <a:xfrm>
            <a:off x="10262766" y="2008028"/>
            <a:ext cx="1478516" cy="705600"/>
          </a:xfrm>
          <a:prstGeom prst="roundRect">
            <a:avLst/>
          </a:prstGeom>
          <a:solidFill>
            <a:srgbClr val="B53541">
              <a:alpha val="50588"/>
            </a:srgbClr>
          </a:solidFill>
          <a:ln w="9525">
            <a:noFill/>
            <a:miter lim="800000"/>
            <a:headEnd/>
            <a:tailEnd/>
          </a:ln>
          <a:effectLst/>
        </p:spPr>
        <p:txBody>
          <a:bodyPr wrap="square"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GDP</a:t>
            </a:r>
          </a:p>
        </p:txBody>
      </p:sp>
      <p:cxnSp>
        <p:nvCxnSpPr>
          <p:cNvPr id="91" name="Straight Connector 90">
            <a:extLst>
              <a:ext uri="{FF2B5EF4-FFF2-40B4-BE49-F238E27FC236}">
                <a16:creationId xmlns:a16="http://schemas.microsoft.com/office/drawing/2014/main" id="{B0219F49-0BEE-064B-B222-4E7EDD8BA2F2}"/>
              </a:ext>
            </a:extLst>
          </p:cNvPr>
          <p:cNvCxnSpPr>
            <a:cxnSpLocks/>
          </p:cNvCxnSpPr>
          <p:nvPr/>
        </p:nvCxnSpPr>
        <p:spPr>
          <a:xfrm>
            <a:off x="11002023" y="2706924"/>
            <a:ext cx="0" cy="216000"/>
          </a:xfrm>
          <a:prstGeom prst="line">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5" name="Slide Number Placeholder 5">
            <a:extLst>
              <a:ext uri="{FF2B5EF4-FFF2-40B4-BE49-F238E27FC236}">
                <a16:creationId xmlns:a16="http://schemas.microsoft.com/office/drawing/2014/main" id="{6DB566BC-F588-A045-9EFB-AE17CF487610}"/>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588C7470-C0CF-4BB3-B433-A41A94B359A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8</a:t>
            </a:fld>
            <a:endParaRPr lang="en-US" altLang="en-US" sz="1400" b="1">
              <a:solidFill>
                <a:schemeClr val="bg1"/>
              </a:solidFill>
              <a:latin typeface="Open Sans ExtraBold"/>
              <a:ea typeface="Open Sans ExtraBold"/>
              <a:cs typeface="Open Sans ExtraBold"/>
            </a:endParaRPr>
          </a:p>
        </p:txBody>
      </p:sp>
      <p:sp>
        <p:nvSpPr>
          <p:cNvPr id="36" name="Oval 35">
            <a:extLst>
              <a:ext uri="{FF2B5EF4-FFF2-40B4-BE49-F238E27FC236}">
                <a16:creationId xmlns:a16="http://schemas.microsoft.com/office/drawing/2014/main" id="{F054EE6E-0DA1-CF49-99CE-B3E3D2B31C32}"/>
              </a:ext>
            </a:extLst>
          </p:cNvPr>
          <p:cNvSpPr/>
          <p:nvPr/>
        </p:nvSpPr>
        <p:spPr>
          <a:xfrm>
            <a:off x="7028309" y="28101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7_Slide8.mp3" descr="Track7_Lecture7_Slide8.mp3">
            <a:hlinkClick r:id="" action="ppaction://media"/>
            <a:extLst>
              <a:ext uri="{FF2B5EF4-FFF2-40B4-BE49-F238E27FC236}">
                <a16:creationId xmlns:a16="http://schemas.microsoft.com/office/drawing/2014/main" id="{C8CE4C53-3263-C448-8706-700293DB94F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99674" y="363952"/>
            <a:ext cx="812800" cy="812800"/>
          </a:xfrm>
          <a:prstGeom prst="rect">
            <a:avLst/>
          </a:prstGeom>
        </p:spPr>
      </p:pic>
      <p:sp>
        <p:nvSpPr>
          <p:cNvPr id="39" name="Google Shape;339;p22">
            <a:extLst>
              <a:ext uri="{FF2B5EF4-FFF2-40B4-BE49-F238E27FC236}">
                <a16:creationId xmlns:a16="http://schemas.microsoft.com/office/drawing/2014/main" id="{1ACF665E-ADF5-D24F-BDF5-38999CABD81E}"/>
              </a:ext>
            </a:extLst>
          </p:cNvPr>
          <p:cNvSpPr txBox="1">
            <a:spLocks noChangeArrowheads="1"/>
          </p:cNvSpPr>
          <p:nvPr/>
        </p:nvSpPr>
        <p:spPr bwMode="auto">
          <a:xfrm>
            <a:off x="865094" y="112343"/>
            <a:ext cx="6920007"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GB" altLang="en-US">
                <a:latin typeface="Open Sans"/>
              </a:rPr>
              <a:t>Lecture 7.2 Transportation sector</a:t>
            </a:r>
            <a:endParaRPr lang="en-US" altLang="en-US" dirty="0">
              <a:latin typeface="Open Sans"/>
            </a:endParaRPr>
          </a:p>
        </p:txBody>
      </p:sp>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25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2">
            <a:extLst>
              <a:ext uri="{FF2B5EF4-FFF2-40B4-BE49-F238E27FC236}">
                <a16:creationId xmlns:a16="http://schemas.microsoft.com/office/drawing/2014/main" id="{89521B3F-E95E-46C3-8BA5-6D2FDC6D28E9}"/>
              </a:ext>
            </a:extLst>
          </p:cNvPr>
          <p:cNvSpPr>
            <a:spLocks noChangeArrowheads="1"/>
          </p:cNvSpPr>
          <p:nvPr/>
        </p:nvSpPr>
        <p:spPr bwMode="auto">
          <a:xfrm>
            <a:off x="-439738" y="3173413"/>
            <a:ext cx="7932738" cy="449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en-GB" altLang="en-US">
              <a:latin typeface="Open Sans" panose="020B0606030504020204" pitchFamily="34" charset="0"/>
            </a:endParaRPr>
          </a:p>
        </p:txBody>
      </p:sp>
      <mc:AlternateContent xmlns:mc="http://schemas.openxmlformats.org/markup-compatibility/2006" xmlns:a14="http://schemas.microsoft.com/office/drawing/2010/main">
        <mc:Choice Requires="a14">
          <p:sp>
            <p:nvSpPr>
              <p:cNvPr id="48" name="Google Shape;115;p16">
                <a:extLst>
                  <a:ext uri="{FF2B5EF4-FFF2-40B4-BE49-F238E27FC236}">
                    <a16:creationId xmlns:a16="http://schemas.microsoft.com/office/drawing/2014/main" id="{1C0EB07B-EF55-8A4A-A559-3218267C9FE8}"/>
                  </a:ext>
                </a:extLst>
              </p:cNvPr>
              <p:cNvSpPr txBox="1"/>
              <p:nvPr/>
            </p:nvSpPr>
            <p:spPr>
              <a:xfrm>
                <a:off x="887412" y="1279022"/>
                <a:ext cx="10439494" cy="4427538"/>
              </a:xfrm>
              <a:prstGeom prst="rect">
                <a:avLst/>
              </a:prstGeom>
              <a:noFill/>
              <a:ln>
                <a:noFill/>
              </a:ln>
            </p:spPr>
            <p:txBody>
              <a:bodyPr lIns="121900" tIns="60933" rIns="121900" bIns="60933" anchor="t"/>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Aft>
                    <a:spcPts val="1200"/>
                  </a:spcAft>
                  <a:buNone/>
                </a:pPr>
                <a:r>
                  <a:rPr lang="en-GB" altLang="en-US" sz="2000" b="1" dirty="0">
                    <a:solidFill>
                      <a:srgbClr val="9DC3E6"/>
                    </a:solidFill>
                    <a:latin typeface="Open Sans" panose="020B0606030504020204" pitchFamily="34" charset="0"/>
                    <a:ea typeface="Open Sans" panose="020B0606030504020204" pitchFamily="34" charset="0"/>
                    <a:cs typeface="Open Sans" panose="020B0606030504020204" pitchFamily="34" charset="0"/>
                  </a:rPr>
                  <a:t>Energy demand of freight transportation</a:t>
                </a:r>
              </a:p>
              <a:p>
                <a:pPr eaLnBrk="1" hangingPunct="1">
                  <a:lnSpc>
                    <a:spcPct val="100000"/>
                  </a:lnSpc>
                  <a:spcAft>
                    <a:spcPts val="0"/>
                  </a:spcAft>
                  <a:buNone/>
                </a:pPr>
                <a:r>
                  <a:rPr lang="en-GB" sz="2000" dirty="0">
                    <a:latin typeface="Open Sans" panose="020B0606030504020204" pitchFamily="34" charset="0"/>
                    <a:ea typeface="Open Sans" panose="020B0606030504020204" pitchFamily="34" charset="0"/>
                    <a:cs typeface="Open Sans" panose="020B0606030504020204" pitchFamily="34" charset="0"/>
                  </a:rPr>
                  <a:t>The Final Energy Demand (FE</a:t>
                </a:r>
                <a:r>
                  <a:rPr lang="en-GB"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D) for the freight transport mode </a:t>
                </a:r>
                <a14:m>
                  <m:oMath xmlns:m="http://schemas.openxmlformats.org/officeDocument/2006/math">
                    <m:r>
                      <a:rPr lang="en-GB" sz="2000" dirty="0" smtClean="0">
                        <a:solidFill>
                          <a:schemeClr val="tx1"/>
                        </a:solidFill>
                        <a:latin typeface="Cambria Math" panose="02040503050406030204" pitchFamily="18" charset="0"/>
                      </a:rPr>
                      <m:t>𝑖</m:t>
                    </m:r>
                  </m:oMath>
                </a14:m>
                <a:r>
                  <a:rPr lang="en-GB"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 is calculated as:</a:t>
                </a:r>
              </a:p>
              <a:p>
                <a:pPr eaLnBrk="1" hangingPunct="1">
                  <a:lnSpc>
                    <a:spcPct val="100000"/>
                  </a:lnSpc>
                  <a:spcAft>
                    <a:spcPts val="0"/>
                  </a:spcAft>
                  <a:buNone/>
                </a:pPr>
                <a14:m>
                  <m:oMathPara xmlns:m="http://schemas.openxmlformats.org/officeDocument/2006/math">
                    <m:oMathParaPr>
                      <m:jc m:val="centerGroup"/>
                    </m:oMathParaPr>
                    <m:oMath xmlns:m="http://schemas.openxmlformats.org/officeDocument/2006/math">
                      <m:r>
                        <a:rPr lang="en-GB" sz="2000" smtClean="0">
                          <a:solidFill>
                            <a:schemeClr val="tx1"/>
                          </a:solidFill>
                          <a:latin typeface="Cambria Math" panose="02040503050406030204" pitchFamily="18" charset="0"/>
                          <a:cs typeface="Times New Roman" pitchFamily="18" charset="0"/>
                        </a:rPr>
                        <m:t>𝐹𝐸</m:t>
                      </m:r>
                      <m:sSub>
                        <m:sSubPr>
                          <m:ctrlPr>
                            <a:rPr lang="en-GB" sz="2000" i="1" smtClean="0">
                              <a:solidFill>
                                <a:schemeClr val="tx1"/>
                              </a:solidFill>
                              <a:latin typeface="Cambria Math" panose="02040503050406030204" pitchFamily="18" charset="0"/>
                              <a:cs typeface="Times New Roman" pitchFamily="18" charset="0"/>
                            </a:rPr>
                          </m:ctrlPr>
                        </m:sSubPr>
                        <m:e>
                          <m:r>
                            <a:rPr lang="en-GB" sz="2000" smtClean="0">
                              <a:solidFill>
                                <a:schemeClr val="tx1"/>
                              </a:solidFill>
                              <a:latin typeface="Cambria Math" panose="02040503050406030204" pitchFamily="18" charset="0"/>
                              <a:cs typeface="Times New Roman" pitchFamily="18" charset="0"/>
                            </a:rPr>
                            <m:t>𝐷</m:t>
                          </m:r>
                        </m:e>
                        <m:sub>
                          <m:r>
                            <a:rPr lang="en-GB" sz="2000" smtClean="0">
                              <a:solidFill>
                                <a:schemeClr val="tx1"/>
                              </a:solidFill>
                              <a:latin typeface="Cambria Math" panose="02040503050406030204" pitchFamily="18" charset="0"/>
                              <a:cs typeface="Times New Roman" pitchFamily="18" charset="0"/>
                            </a:rPr>
                            <m:t>𝑖</m:t>
                          </m:r>
                        </m:sub>
                      </m:sSub>
                      <m:r>
                        <a:rPr lang="en-GB" sz="2000" smtClean="0">
                          <a:solidFill>
                            <a:schemeClr val="tx1"/>
                          </a:solidFill>
                          <a:latin typeface="Cambria Math" panose="02040503050406030204" pitchFamily="18" charset="0"/>
                          <a:cs typeface="Times New Roman" pitchFamily="18" charset="0"/>
                        </a:rPr>
                        <m:t>=</m:t>
                      </m:r>
                      <m:sSub>
                        <m:sSubPr>
                          <m:ctrlPr>
                            <a:rPr lang="en-GB" sz="2000" i="1" smtClean="0">
                              <a:solidFill>
                                <a:schemeClr val="tx1"/>
                              </a:solidFill>
                              <a:latin typeface="Cambria Math" panose="02040503050406030204" pitchFamily="18" charset="0"/>
                              <a:cs typeface="Times New Roman" pitchFamily="18" charset="0"/>
                            </a:rPr>
                          </m:ctrlPr>
                        </m:sSubPr>
                        <m:e>
                          <m:r>
                            <a:rPr lang="en-GB" sz="2000" smtClean="0">
                              <a:solidFill>
                                <a:schemeClr val="tx1"/>
                              </a:solidFill>
                              <a:latin typeface="Cambria Math" panose="02040503050406030204" pitchFamily="18" charset="0"/>
                              <a:cs typeface="Times New Roman" pitchFamily="18" charset="0"/>
                            </a:rPr>
                            <m:t>𝐷</m:t>
                          </m:r>
                        </m:e>
                        <m:sub>
                          <m:r>
                            <a:rPr lang="en-GB" sz="2000" smtClean="0">
                              <a:solidFill>
                                <a:schemeClr val="tx1"/>
                              </a:solidFill>
                              <a:latin typeface="Cambria Math" panose="02040503050406030204" pitchFamily="18" charset="0"/>
                              <a:cs typeface="Times New Roman" pitchFamily="18" charset="0"/>
                            </a:rPr>
                            <m:t>𝑓𝑟𝑒𝑖𝑔h𝑡</m:t>
                          </m:r>
                        </m:sub>
                      </m:sSub>
                      <m:r>
                        <a:rPr lang="en-GB" sz="2000" smtClean="0">
                          <a:solidFill>
                            <a:schemeClr val="tx1"/>
                          </a:solidFill>
                          <a:latin typeface="Cambria Math" panose="02040503050406030204" pitchFamily="18" charset="0"/>
                          <a:cs typeface="Times New Roman" pitchFamily="18" charset="0"/>
                        </a:rPr>
                        <m:t> × </m:t>
                      </m:r>
                      <m:sSub>
                        <m:sSubPr>
                          <m:ctrlPr>
                            <a:rPr lang="en-GB" sz="2000" i="1" smtClean="0">
                              <a:solidFill>
                                <a:schemeClr val="tx1"/>
                              </a:solidFill>
                              <a:latin typeface="Cambria Math" panose="02040503050406030204" pitchFamily="18" charset="0"/>
                              <a:cs typeface="Times New Roman" pitchFamily="18" charset="0"/>
                            </a:rPr>
                          </m:ctrlPr>
                        </m:sSubPr>
                        <m:e>
                          <m:r>
                            <a:rPr lang="en-GB" sz="2000" smtClean="0">
                              <a:solidFill>
                                <a:schemeClr val="tx1"/>
                              </a:solidFill>
                              <a:latin typeface="Cambria Math" panose="02040503050406030204" pitchFamily="18" charset="0"/>
                              <a:cs typeface="Times New Roman" pitchFamily="18" charset="0"/>
                            </a:rPr>
                            <m:t>𝜆</m:t>
                          </m:r>
                        </m:e>
                        <m:sub>
                          <m:r>
                            <a:rPr lang="en-GB" sz="2000" smtClean="0">
                              <a:solidFill>
                                <a:schemeClr val="tx1"/>
                              </a:solidFill>
                              <a:latin typeface="Cambria Math" panose="02040503050406030204" pitchFamily="18" charset="0"/>
                              <a:cs typeface="Times New Roman" pitchFamily="18" charset="0"/>
                            </a:rPr>
                            <m:t>𝑖</m:t>
                          </m:r>
                        </m:sub>
                      </m:sSub>
                      <m:r>
                        <a:rPr lang="en-GB" sz="2000" smtClean="0">
                          <a:solidFill>
                            <a:schemeClr val="tx1"/>
                          </a:solidFill>
                          <a:latin typeface="Cambria Math" panose="02040503050406030204" pitchFamily="18" charset="0"/>
                          <a:cs typeface="Times New Roman" pitchFamily="18" charset="0"/>
                        </a:rPr>
                        <m:t> × </m:t>
                      </m:r>
                      <m:r>
                        <a:rPr lang="en-GB" sz="2000" smtClean="0">
                          <a:solidFill>
                            <a:schemeClr val="tx1"/>
                          </a:solidFill>
                          <a:latin typeface="Cambria Math" panose="02040503050406030204" pitchFamily="18" charset="0"/>
                          <a:cs typeface="Times New Roman" pitchFamily="18" charset="0"/>
                        </a:rPr>
                        <m:t>𝐸</m:t>
                      </m:r>
                      <m:sSub>
                        <m:sSubPr>
                          <m:ctrlPr>
                            <a:rPr lang="en-GB" sz="2000" i="1" smtClean="0">
                              <a:solidFill>
                                <a:schemeClr val="tx1"/>
                              </a:solidFill>
                              <a:latin typeface="Cambria Math" panose="02040503050406030204" pitchFamily="18" charset="0"/>
                              <a:cs typeface="Times New Roman" pitchFamily="18" charset="0"/>
                            </a:rPr>
                          </m:ctrlPr>
                        </m:sSubPr>
                        <m:e>
                          <m:r>
                            <a:rPr lang="en-GB" sz="2000" smtClean="0">
                              <a:solidFill>
                                <a:schemeClr val="tx1"/>
                              </a:solidFill>
                              <a:latin typeface="Cambria Math" panose="02040503050406030204" pitchFamily="18" charset="0"/>
                              <a:cs typeface="Times New Roman" pitchFamily="18" charset="0"/>
                            </a:rPr>
                            <m:t>𝐼</m:t>
                          </m:r>
                        </m:e>
                        <m:sub>
                          <m:r>
                            <a:rPr lang="en-GB" sz="2000" smtClean="0">
                              <a:solidFill>
                                <a:schemeClr val="tx1"/>
                              </a:solidFill>
                              <a:latin typeface="Cambria Math" panose="02040503050406030204" pitchFamily="18" charset="0"/>
                              <a:cs typeface="Times New Roman" pitchFamily="18" charset="0"/>
                            </a:rPr>
                            <m:t>𝑖</m:t>
                          </m:r>
                        </m:sub>
                      </m:sSub>
                    </m:oMath>
                  </m:oMathPara>
                </a14:m>
                <a:endParaRPr lang="en-GB" sz="2000" dirty="0">
                  <a:solidFill>
                    <a:schemeClr val="tx1"/>
                  </a:solidFill>
                  <a:latin typeface="Open Sans" panose="020B0606030504020204" pitchFamily="34" charset="0"/>
                  <a:ea typeface="Open Sans" panose="020B0606030504020204" pitchFamily="34" charset="0"/>
                  <a:cs typeface="Times New Roman" pitchFamily="18" charset="0"/>
                </a:endParaRPr>
              </a:p>
              <a:p>
                <a:pPr eaLnBrk="1" hangingPunct="1">
                  <a:lnSpc>
                    <a:spcPct val="100000"/>
                  </a:lnSpc>
                  <a:spcAft>
                    <a:spcPts val="0"/>
                  </a:spcAft>
                  <a:buNone/>
                </a:pPr>
                <a:endParaRPr lang="en-GB" sz="2000" dirty="0">
                  <a:solidFill>
                    <a:schemeClr val="tx1"/>
                  </a:solidFill>
                  <a:latin typeface="Open Sans" panose="020B0606030504020204" pitchFamily="34" charset="0"/>
                  <a:ea typeface="Open Sans" panose="020B0606030504020204" pitchFamily="34" charset="0"/>
                  <a:cs typeface="Times New Roman" pitchFamily="18" charset="0"/>
                </a:endParaRPr>
              </a:p>
              <a:p>
                <a:pPr eaLnBrk="1" hangingPunct="1">
                  <a:lnSpc>
                    <a:spcPct val="100000"/>
                  </a:lnSpc>
                  <a:spcAft>
                    <a:spcPts val="0"/>
                  </a:spcAft>
                  <a:buNone/>
                </a:pPr>
                <a:endParaRPr lang="en-GB" sz="2000" dirty="0">
                  <a:latin typeface="Open Sans" panose="020B0606030504020204" pitchFamily="34" charset="0"/>
                  <a:ea typeface="Open Sans" panose="020B0606030504020204" pitchFamily="34" charset="0"/>
                  <a:cs typeface="Times New Roman" pitchFamily="18" charset="0"/>
                </a:endParaRPr>
              </a:p>
              <a:p>
                <a:pPr eaLnBrk="1" hangingPunct="1">
                  <a:lnSpc>
                    <a:spcPct val="100000"/>
                  </a:lnSpc>
                  <a:spcAft>
                    <a:spcPts val="0"/>
                  </a:spcAft>
                  <a:buNone/>
                </a:pPr>
                <a:endParaRPr lang="en-GB" sz="2000" dirty="0">
                  <a:solidFill>
                    <a:schemeClr val="tx1"/>
                  </a:solidFill>
                  <a:latin typeface="Open Sans" panose="020B0606030504020204" pitchFamily="34" charset="0"/>
                  <a:ea typeface="Open Sans" panose="020B0606030504020204" pitchFamily="34" charset="0"/>
                  <a:cs typeface="Times New Roman" pitchFamily="18" charset="0"/>
                </a:endParaRPr>
              </a:p>
              <a:p>
                <a:pPr eaLnBrk="1" hangingPunct="1">
                  <a:lnSpc>
                    <a:spcPct val="100000"/>
                  </a:lnSpc>
                  <a:spcAft>
                    <a:spcPts val="0"/>
                  </a:spcAft>
                  <a:buNone/>
                </a:pPr>
                <a:r>
                  <a:rPr lang="en-GB" sz="2000" dirty="0">
                    <a:latin typeface="Open Sans" panose="020B0606030504020204" pitchFamily="34" charset="0"/>
                    <a:ea typeface="Open Sans" panose="020B0606030504020204" pitchFamily="34" charset="0"/>
                    <a:cs typeface="Times New Roman" pitchFamily="18" charset="0"/>
                  </a:rPr>
                  <a:t>The freight demand is calculated as function of Value added of the economic sectors producing goods that need to be transported (Agriculture, Construction, Mining, Manufacturing, Service, and Energy sector)</a:t>
                </a:r>
              </a:p>
              <a:p>
                <a:pPr eaLnBrk="1" hangingPunct="1">
                  <a:lnSpc>
                    <a:spcPct val="100000"/>
                  </a:lnSpc>
                  <a:spcAft>
                    <a:spcPts val="0"/>
                  </a:spcAft>
                  <a:buNone/>
                </a:pPr>
                <a14:m>
                  <m:oMathPara xmlns:m="http://schemas.openxmlformats.org/officeDocument/2006/math">
                    <m:oMathParaPr>
                      <m:jc m:val="centerGroup"/>
                    </m:oMathParaPr>
                    <m:oMath xmlns:m="http://schemas.openxmlformats.org/officeDocument/2006/math">
                      <m:sSub>
                        <m:sSubPr>
                          <m:ctrlPr>
                            <a:rPr lang="en-GB" sz="2000" i="1" smtClean="0">
                              <a:latin typeface="Cambria Math" panose="02040503050406030204" pitchFamily="18" charset="0"/>
                              <a:cs typeface="Times New Roman" pitchFamily="18" charset="0"/>
                            </a:rPr>
                          </m:ctrlPr>
                        </m:sSubPr>
                        <m:e>
                          <m:r>
                            <a:rPr lang="en-GB" sz="2000">
                              <a:latin typeface="Cambria Math" panose="02040503050406030204" pitchFamily="18" charset="0"/>
                              <a:cs typeface="Times New Roman" pitchFamily="18" charset="0"/>
                            </a:rPr>
                            <m:t>𝐷</m:t>
                          </m:r>
                        </m:e>
                        <m:sub>
                          <m:r>
                            <a:rPr lang="en-GB" sz="2000" smtClean="0">
                              <a:latin typeface="Cambria Math" panose="02040503050406030204" pitchFamily="18" charset="0"/>
                              <a:cs typeface="Times New Roman" pitchFamily="18" charset="0"/>
                            </a:rPr>
                            <m:t>𝑓𝑟𝑒𝑖𝑔h𝑡</m:t>
                          </m:r>
                        </m:sub>
                      </m:sSub>
                      <m:r>
                        <a:rPr lang="en-GB" sz="2000" smtClean="0">
                          <a:latin typeface="Cambria Math" panose="02040503050406030204" pitchFamily="18" charset="0"/>
                          <a:cs typeface="Times New Roman" pitchFamily="18" charset="0"/>
                        </a:rPr>
                        <m:t>=</m:t>
                      </m:r>
                      <m:sSub>
                        <m:sSubPr>
                          <m:ctrlPr>
                            <a:rPr lang="en-GB" sz="2000" i="1" smtClean="0">
                              <a:latin typeface="Cambria Math" panose="02040503050406030204" pitchFamily="18" charset="0"/>
                              <a:cs typeface="Times New Roman" pitchFamily="18" charset="0"/>
                            </a:rPr>
                          </m:ctrlPr>
                        </m:sSubPr>
                        <m:e>
                          <m:r>
                            <a:rPr lang="en-GB" sz="2000" smtClean="0">
                              <a:latin typeface="Cambria Math" panose="02040503050406030204" pitchFamily="18" charset="0"/>
                              <a:cs typeface="Times New Roman" pitchFamily="18" charset="0"/>
                            </a:rPr>
                            <m:t>𝐴</m:t>
                          </m:r>
                        </m:e>
                        <m:sub>
                          <m:r>
                            <a:rPr lang="en-GB" sz="2000" smtClean="0">
                              <a:latin typeface="Cambria Math" panose="02040503050406030204" pitchFamily="18" charset="0"/>
                              <a:cs typeface="Times New Roman" pitchFamily="18" charset="0"/>
                            </a:rPr>
                            <m:t>𝑖</m:t>
                          </m:r>
                        </m:sub>
                      </m:sSub>
                      <m:r>
                        <a:rPr lang="en-GB" sz="2000" smtClean="0">
                          <a:latin typeface="Cambria Math" panose="02040503050406030204" pitchFamily="18" charset="0"/>
                          <a:cs typeface="Times New Roman" pitchFamily="18" charset="0"/>
                        </a:rPr>
                        <m:t>+</m:t>
                      </m:r>
                      <m:nary>
                        <m:naryPr>
                          <m:chr m:val="∑"/>
                          <m:supHide m:val="on"/>
                          <m:ctrlPr>
                            <a:rPr lang="en-GB" sz="2000" i="1" smtClean="0">
                              <a:latin typeface="Cambria Math" panose="02040503050406030204" pitchFamily="18" charset="0"/>
                              <a:cs typeface="Times New Roman" pitchFamily="18" charset="0"/>
                            </a:rPr>
                          </m:ctrlPr>
                        </m:naryPr>
                        <m:sub>
                          <m:r>
                            <m:rPr>
                              <m:brk m:alnAt="7"/>
                            </m:rPr>
                            <a:rPr lang="en-GB" sz="2000" smtClean="0">
                              <a:latin typeface="Cambria Math" panose="02040503050406030204" pitchFamily="18" charset="0"/>
                              <a:cs typeface="Times New Roman" pitchFamily="18" charset="0"/>
                            </a:rPr>
                            <m:t>𝑠</m:t>
                          </m:r>
                          <m:r>
                            <a:rPr lang="en-GB" sz="2000" smtClean="0">
                              <a:latin typeface="Cambria Math" panose="02040503050406030204" pitchFamily="18" charset="0"/>
                              <a:cs typeface="Times New Roman" pitchFamily="18" charset="0"/>
                            </a:rPr>
                            <m:t>∈</m:t>
                          </m:r>
                          <m:r>
                            <a:rPr lang="en-GB" sz="2000" smtClean="0">
                              <a:latin typeface="Cambria Math" panose="02040503050406030204" pitchFamily="18" charset="0"/>
                              <a:cs typeface="Times New Roman" pitchFamily="18" charset="0"/>
                            </a:rPr>
                            <m:t>𝑠𝑒𝑐𝑡𝑜𝑟𝑠</m:t>
                          </m:r>
                        </m:sub>
                        <m:sup/>
                        <m:e>
                          <m:sSub>
                            <m:sSubPr>
                              <m:ctrlPr>
                                <a:rPr lang="en-GB" sz="2000" i="1" smtClean="0">
                                  <a:latin typeface="Cambria Math" panose="02040503050406030204" pitchFamily="18" charset="0"/>
                                  <a:cs typeface="Times New Roman" pitchFamily="18" charset="0"/>
                                </a:rPr>
                              </m:ctrlPr>
                            </m:sSubPr>
                            <m:e>
                              <m:r>
                                <a:rPr lang="en-GB" sz="2000" smtClean="0">
                                  <a:latin typeface="Cambria Math" panose="02040503050406030204" pitchFamily="18" charset="0"/>
                                  <a:cs typeface="Times New Roman" pitchFamily="18" charset="0"/>
                                </a:rPr>
                                <m:t>𝐵</m:t>
                              </m:r>
                            </m:e>
                            <m:sub>
                              <m:r>
                                <a:rPr lang="en-GB" sz="2000" smtClean="0">
                                  <a:latin typeface="Cambria Math" panose="02040503050406030204" pitchFamily="18" charset="0"/>
                                  <a:cs typeface="Times New Roman" pitchFamily="18" charset="0"/>
                                </a:rPr>
                                <m:t>𝑖</m:t>
                              </m:r>
                            </m:sub>
                          </m:sSub>
                          <m:r>
                            <a:rPr lang="en-GB" sz="2000" smtClean="0">
                              <a:latin typeface="Cambria Math" panose="02040503050406030204" pitchFamily="18" charset="0"/>
                              <a:cs typeface="Times New Roman" pitchFamily="18" charset="0"/>
                            </a:rPr>
                            <m:t> × </m:t>
                          </m:r>
                          <m:r>
                            <a:rPr lang="en-GB" sz="2000" smtClean="0">
                              <a:latin typeface="Cambria Math" panose="02040503050406030204" pitchFamily="18" charset="0"/>
                              <a:cs typeface="Times New Roman" pitchFamily="18" charset="0"/>
                            </a:rPr>
                            <m:t>𝑉</m:t>
                          </m:r>
                          <m:sSub>
                            <m:sSubPr>
                              <m:ctrlPr>
                                <a:rPr lang="en-GB" sz="2000" i="1" smtClean="0">
                                  <a:latin typeface="Cambria Math" panose="02040503050406030204" pitchFamily="18" charset="0"/>
                                  <a:cs typeface="Times New Roman" pitchFamily="18" charset="0"/>
                                </a:rPr>
                              </m:ctrlPr>
                            </m:sSubPr>
                            <m:e>
                              <m:r>
                                <a:rPr lang="en-GB" sz="2000" smtClean="0">
                                  <a:latin typeface="Cambria Math" panose="02040503050406030204" pitchFamily="18" charset="0"/>
                                  <a:cs typeface="Times New Roman" pitchFamily="18" charset="0"/>
                                </a:rPr>
                                <m:t>𝐴</m:t>
                              </m:r>
                            </m:e>
                            <m:sub>
                              <m:r>
                                <a:rPr lang="en-GB" sz="2000" smtClean="0">
                                  <a:latin typeface="Cambria Math" panose="02040503050406030204" pitchFamily="18" charset="0"/>
                                  <a:cs typeface="Times New Roman" pitchFamily="18" charset="0"/>
                                </a:rPr>
                                <m:t>𝑖</m:t>
                              </m:r>
                            </m:sub>
                          </m:sSub>
                        </m:e>
                      </m:nary>
                    </m:oMath>
                  </m:oMathPara>
                </a14:m>
                <a:endParaRPr lang="en-GB" sz="2000" dirty="0">
                  <a:latin typeface="Open Sans" panose="020B0606030504020204" pitchFamily="34" charset="0"/>
                  <a:ea typeface="Open Sans" panose="020B0606030504020204" pitchFamily="34" charset="0"/>
                  <a:cs typeface="Times New Roman" pitchFamily="18" charset="0"/>
                </a:endParaRPr>
              </a:p>
              <a:p>
                <a:pPr eaLnBrk="1" hangingPunct="1">
                  <a:lnSpc>
                    <a:spcPct val="100000"/>
                  </a:lnSpc>
                  <a:spcAft>
                    <a:spcPts val="0"/>
                  </a:spcAft>
                  <a:buNone/>
                </a:pPr>
                <a:endParaRPr lang="en-GB" sz="2000" dirty="0">
                  <a:solidFill>
                    <a:schemeClr val="tx1"/>
                  </a:solidFill>
                  <a:latin typeface="Open Sans" panose="020B0606030504020204" pitchFamily="34" charset="0"/>
                  <a:ea typeface="Open Sans" panose="020B0606030504020204" pitchFamily="34" charset="0"/>
                  <a:cs typeface="Times New Roman" pitchFamily="18" charset="0"/>
                </a:endParaRPr>
              </a:p>
              <a:p>
                <a:pPr marL="342900" indent="-342900" eaLnBrk="1" hangingPunct="1">
                  <a:lnSpc>
                    <a:spcPct val="100000"/>
                  </a:lnSpc>
                  <a:spcAft>
                    <a:spcPts val="0"/>
                  </a:spcAft>
                </a:pPr>
                <a:endParaRPr lang="en-GB" sz="2000" dirty="0">
                  <a:latin typeface="Open Sans" panose="020B0606030504020204" pitchFamily="34" charset="0"/>
                  <a:ea typeface="Open Sans" panose="020B0606030504020204" pitchFamily="34" charset="0"/>
                  <a:cs typeface="Open Sans" panose="020B0606030504020204" pitchFamily="34" charset="0"/>
                </a:endParaRPr>
              </a:p>
            </p:txBody>
          </p:sp>
        </mc:Choice>
        <mc:Fallback xmlns="">
          <p:sp>
            <p:nvSpPr>
              <p:cNvPr id="48" name="Google Shape;115;p16">
                <a:extLst>
                  <a:ext uri="{FF2B5EF4-FFF2-40B4-BE49-F238E27FC236}">
                    <a16:creationId xmlns:a16="http://schemas.microsoft.com/office/drawing/2014/main" id="{1C0EB07B-EF55-8A4A-A559-3218267C9FE8}"/>
                  </a:ext>
                </a:extLst>
              </p:cNvPr>
              <p:cNvSpPr txBox="1">
                <a:spLocks noRot="1" noChangeAspect="1" noMove="1" noResize="1" noEditPoints="1" noAdjustHandles="1" noChangeArrowheads="1" noChangeShapeType="1" noTextEdit="1"/>
              </p:cNvSpPr>
              <p:nvPr/>
            </p:nvSpPr>
            <p:spPr>
              <a:xfrm>
                <a:off x="887412" y="1279022"/>
                <a:ext cx="10439494" cy="4427538"/>
              </a:xfrm>
              <a:prstGeom prst="rect">
                <a:avLst/>
              </a:prstGeom>
              <a:blipFill>
                <a:blip r:embed="rId5"/>
                <a:stretch>
                  <a:fillRect l="-350" t="-275"/>
                </a:stretch>
              </a:blipFill>
              <a:ln>
                <a:noFill/>
              </a:ln>
            </p:spPr>
            <p:txBody>
              <a:bodyPr/>
              <a:lstStyle/>
              <a:p>
                <a:r>
                  <a:rPr lang="en-US">
                    <a:noFill/>
                  </a:rPr>
                  <a:t> </a:t>
                </a:r>
              </a:p>
            </p:txBody>
          </p:sp>
        </mc:Fallback>
      </mc:AlternateContent>
      <p:sp>
        <p:nvSpPr>
          <p:cNvPr id="35" name="Slide Number Placeholder 5">
            <a:extLst>
              <a:ext uri="{FF2B5EF4-FFF2-40B4-BE49-F238E27FC236}">
                <a16:creationId xmlns:a16="http://schemas.microsoft.com/office/drawing/2014/main" id="{29B7CE80-32F0-EA44-ABA6-004A99428429}"/>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588C7470-C0CF-4BB3-B433-A41A94B359A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9</a:t>
            </a:fld>
            <a:endParaRPr lang="en-US" altLang="en-US" sz="1400" b="1">
              <a:solidFill>
                <a:schemeClr val="bg1"/>
              </a:solidFill>
              <a:latin typeface="Open Sans ExtraBold"/>
              <a:ea typeface="Open Sans ExtraBold"/>
              <a:cs typeface="Open Sans ExtraBold"/>
            </a:endParaRPr>
          </a:p>
        </p:txBody>
      </p:sp>
      <p:sp>
        <p:nvSpPr>
          <p:cNvPr id="2" name="TextBox 1">
            <a:extLst>
              <a:ext uri="{FF2B5EF4-FFF2-40B4-BE49-F238E27FC236}">
                <a16:creationId xmlns:a16="http://schemas.microsoft.com/office/drawing/2014/main" id="{3E27846C-25A5-5242-B75A-25517E690459}"/>
              </a:ext>
            </a:extLst>
          </p:cNvPr>
          <p:cNvSpPr txBox="1"/>
          <p:nvPr/>
        </p:nvSpPr>
        <p:spPr>
          <a:xfrm>
            <a:off x="4062404" y="2867167"/>
            <a:ext cx="1949573" cy="646331"/>
          </a:xfrm>
          <a:prstGeom prst="rect">
            <a:avLst/>
          </a:prstGeom>
          <a:noFill/>
        </p:spPr>
        <p:txBody>
          <a:bodyPr wrap="none" rtlCol="0">
            <a:spAutoFit/>
          </a:bodyPr>
          <a:lstStyle/>
          <a:p>
            <a:pPr algn="ctr"/>
            <a:r>
              <a:rPr lang="en-GB" sz="1600">
                <a:latin typeface="Open Sans Light" panose="020B0306030504020204" pitchFamily="34" charset="0"/>
                <a:ea typeface="Open Sans Light" panose="020B0306030504020204" pitchFamily="34" charset="0"/>
                <a:cs typeface="Open Sans Light" panose="020B0306030504020204" pitchFamily="34" charset="0"/>
              </a:rPr>
              <a:t>Freight demand </a:t>
            </a:r>
          </a:p>
          <a:p>
            <a:pPr algn="ctr"/>
            <a:r>
              <a:rPr lang="en-GB" sz="1600">
                <a:latin typeface="Open Sans Light" panose="020B0306030504020204" pitchFamily="34" charset="0"/>
                <a:ea typeface="Open Sans Light" panose="020B0306030504020204" pitchFamily="34" charset="0"/>
                <a:cs typeface="Open Sans Light" panose="020B0306030504020204" pitchFamily="34" charset="0"/>
              </a:rPr>
              <a:t>[t-km]</a:t>
            </a:r>
          </a:p>
        </p:txBody>
      </p: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22A266F9-7688-1449-BFA5-485C96243E8E}"/>
                  </a:ext>
                </a:extLst>
              </p:cNvPr>
              <p:cNvSpPr txBox="1"/>
              <p:nvPr/>
            </p:nvSpPr>
            <p:spPr>
              <a:xfrm>
                <a:off x="5994632" y="2867167"/>
                <a:ext cx="1832553" cy="646331"/>
              </a:xfrm>
              <a:prstGeom prst="rect">
                <a:avLst/>
              </a:prstGeom>
              <a:noFill/>
            </p:spPr>
            <p:txBody>
              <a:bodyPr wrap="none" rtlCol="0">
                <a:spAutoFit/>
              </a:bodyPr>
              <a:lstStyle>
                <a:defPPr>
                  <a:defRPr lang="en-US"/>
                </a:defPPr>
                <a:lvl1pPr algn="ctr">
                  <a:defRPr sz="2000">
                    <a:latin typeface="Open Sans"/>
                    <a:ea typeface="Open Sans"/>
                    <a:cs typeface="Open Sans"/>
                  </a:defRPr>
                </a:lvl1pPr>
              </a:lstStyle>
              <a:p>
                <a:r>
                  <a:rPr lang="en-GB" sz="1600">
                    <a:latin typeface="Open Sans Light" panose="020B0306030504020204" pitchFamily="34" charset="0"/>
                    <a:ea typeface="Open Sans Light" panose="020B0306030504020204" pitchFamily="34" charset="0"/>
                    <a:cs typeface="Open Sans Light" panose="020B0306030504020204" pitchFamily="34" charset="0"/>
                  </a:rPr>
                  <a:t>Share of mode </a:t>
                </a:r>
                <a14:m>
                  <m:oMath xmlns:m="http://schemas.openxmlformats.org/officeDocument/2006/math">
                    <m:r>
                      <m:rPr>
                        <m:sty m:val="p"/>
                      </m:rPr>
                      <a:rPr lang="en-GB" sz="1600" b="0" i="0" dirty="0" smtClean="0">
                        <a:latin typeface="Cambria Math" panose="02040503050406030204" pitchFamily="18" charset="0"/>
                      </a:rPr>
                      <m:t>i</m:t>
                    </m:r>
                  </m:oMath>
                </a14:m>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a:p>
                <a:r>
                  <a:rPr lang="en-GB" sz="1600">
                    <a:latin typeface="Open Sans Light" panose="020B0306030504020204" pitchFamily="34" charset="0"/>
                    <a:ea typeface="Open Sans Light" panose="020B0306030504020204" pitchFamily="34" charset="0"/>
                    <a:cs typeface="Open Sans Light" panose="020B0306030504020204" pitchFamily="34" charset="0"/>
                  </a:rPr>
                  <a:t>[-]</a:t>
                </a:r>
              </a:p>
            </p:txBody>
          </p:sp>
        </mc:Choice>
        <mc:Fallback xmlns="">
          <p:sp>
            <p:nvSpPr>
              <p:cNvPr id="37" name="TextBox 36">
                <a:extLst>
                  <a:ext uri="{FF2B5EF4-FFF2-40B4-BE49-F238E27FC236}">
                    <a16:creationId xmlns:a16="http://schemas.microsoft.com/office/drawing/2014/main" id="{22A266F9-7688-1449-BFA5-485C96243E8E}"/>
                  </a:ext>
                </a:extLst>
              </p:cNvPr>
              <p:cNvSpPr txBox="1">
                <a:spLocks noRot="1" noChangeAspect="1" noMove="1" noResize="1" noEditPoints="1" noAdjustHandles="1" noChangeArrowheads="1" noChangeShapeType="1" noTextEdit="1"/>
              </p:cNvSpPr>
              <p:nvPr/>
            </p:nvSpPr>
            <p:spPr>
              <a:xfrm>
                <a:off x="5994632" y="2867167"/>
                <a:ext cx="1832553" cy="646331"/>
              </a:xfrm>
              <a:prstGeom prst="rect">
                <a:avLst/>
              </a:prstGeom>
              <a:blipFill>
                <a:blip r:embed="rId6"/>
                <a:stretch>
                  <a:fillRect t="-3774" b="-9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4F14CF40-89B8-5244-BA3C-A2D07FC47961}"/>
                  </a:ext>
                </a:extLst>
              </p:cNvPr>
              <p:cNvSpPr txBox="1"/>
              <p:nvPr/>
            </p:nvSpPr>
            <p:spPr>
              <a:xfrm>
                <a:off x="7837101" y="2867167"/>
                <a:ext cx="2869696" cy="646331"/>
              </a:xfrm>
              <a:prstGeom prst="rect">
                <a:avLst/>
              </a:prstGeom>
              <a:noFill/>
            </p:spPr>
            <p:txBody>
              <a:bodyPr wrap="none" rtlCol="0">
                <a:spAutoFit/>
              </a:bodyPr>
              <a:lstStyle/>
              <a:p>
                <a:pPr algn="ctr"/>
                <a:r>
                  <a:rPr lang="en-GB" sz="1600">
                    <a:latin typeface="Open Sans Light" panose="020B0306030504020204" pitchFamily="34" charset="0"/>
                    <a:ea typeface="Open Sans Light" panose="020B0306030504020204" pitchFamily="34" charset="0"/>
                    <a:cs typeface="Open Sans Light" panose="020B0306030504020204" pitchFamily="34" charset="0"/>
                  </a:rPr>
                  <a:t>Energy intensity of mode </a:t>
                </a:r>
                <a14:m>
                  <m:oMath xmlns:m="http://schemas.openxmlformats.org/officeDocument/2006/math">
                    <m:r>
                      <m:rPr>
                        <m:sty m:val="p"/>
                      </m:rPr>
                      <a:rPr lang="en-GB" sz="1600" b="0" i="0" dirty="0" smtClean="0">
                        <a:latin typeface="Cambria Math" panose="02040503050406030204" pitchFamily="18" charset="0"/>
                        <a:ea typeface="Open Sans"/>
                        <a:cs typeface="Open Sans"/>
                      </a:rPr>
                      <m:t>i</m:t>
                    </m:r>
                  </m:oMath>
                </a14:m>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a:p>
                <a:pPr algn="ctr"/>
                <a:r>
                  <a:rPr lang="en-GB" sz="1600">
                    <a:latin typeface="Open Sans Light" panose="020B0306030504020204" pitchFamily="34" charset="0"/>
                    <a:ea typeface="Open Sans Light" panose="020B0306030504020204" pitchFamily="34" charset="0"/>
                    <a:cs typeface="Open Sans Light" panose="020B0306030504020204" pitchFamily="34" charset="0"/>
                  </a:rPr>
                  <a:t>[energy/t-km]</a:t>
                </a:r>
              </a:p>
            </p:txBody>
          </p:sp>
        </mc:Choice>
        <mc:Fallback xmlns="">
          <p:sp>
            <p:nvSpPr>
              <p:cNvPr id="38" name="TextBox 37">
                <a:extLst>
                  <a:ext uri="{FF2B5EF4-FFF2-40B4-BE49-F238E27FC236}">
                    <a16:creationId xmlns:a16="http://schemas.microsoft.com/office/drawing/2014/main" id="{4F14CF40-89B8-5244-BA3C-A2D07FC47961}"/>
                  </a:ext>
                </a:extLst>
              </p:cNvPr>
              <p:cNvSpPr txBox="1">
                <a:spLocks noRot="1" noChangeAspect="1" noMove="1" noResize="1" noEditPoints="1" noAdjustHandles="1" noChangeArrowheads="1" noChangeShapeType="1" noTextEdit="1"/>
              </p:cNvSpPr>
              <p:nvPr/>
            </p:nvSpPr>
            <p:spPr>
              <a:xfrm>
                <a:off x="7837101" y="2867167"/>
                <a:ext cx="2869696" cy="646331"/>
              </a:xfrm>
              <a:prstGeom prst="rect">
                <a:avLst/>
              </a:prstGeom>
              <a:blipFill>
                <a:blip r:embed="rId7"/>
                <a:stretch>
                  <a:fillRect t="-3774" b="-943"/>
                </a:stretch>
              </a:blipFill>
            </p:spPr>
            <p:txBody>
              <a:bodyPr/>
              <a:lstStyle/>
              <a:p>
                <a:r>
                  <a:rPr lang="en-US">
                    <a:noFill/>
                  </a:rPr>
                  <a:t> </a:t>
                </a:r>
              </a:p>
            </p:txBody>
          </p:sp>
        </mc:Fallback>
      </mc:AlternateContent>
      <p:cxnSp>
        <p:nvCxnSpPr>
          <p:cNvPr id="39" name="Straight Connector 38">
            <a:extLst>
              <a:ext uri="{FF2B5EF4-FFF2-40B4-BE49-F238E27FC236}">
                <a16:creationId xmlns:a16="http://schemas.microsoft.com/office/drawing/2014/main" id="{AB164DD6-9BD7-284B-A718-DFA2DF802113}"/>
              </a:ext>
            </a:extLst>
          </p:cNvPr>
          <p:cNvCxnSpPr>
            <a:cxnSpLocks/>
          </p:cNvCxnSpPr>
          <p:nvPr/>
        </p:nvCxnSpPr>
        <p:spPr>
          <a:xfrm flipV="1">
            <a:off x="5405519" y="2575635"/>
            <a:ext cx="461881" cy="2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6E2CEDCC-D4D5-9D4F-8A30-402240F6D97F}"/>
              </a:ext>
            </a:extLst>
          </p:cNvPr>
          <p:cNvCxnSpPr>
            <a:cxnSpLocks/>
          </p:cNvCxnSpPr>
          <p:nvPr/>
        </p:nvCxnSpPr>
        <p:spPr>
          <a:xfrm flipV="1">
            <a:off x="6593259" y="2575635"/>
            <a:ext cx="213941" cy="2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38339519-B576-4947-AC82-7C53C91EBD6A}"/>
              </a:ext>
            </a:extLst>
          </p:cNvPr>
          <p:cNvCxnSpPr>
            <a:cxnSpLocks/>
          </p:cNvCxnSpPr>
          <p:nvPr/>
        </p:nvCxnSpPr>
        <p:spPr>
          <a:xfrm flipH="1" flipV="1">
            <a:off x="7365894" y="2575635"/>
            <a:ext cx="977643" cy="2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60674DB8-4A13-BF4B-891B-A9CECFD8DE7E}"/>
              </a:ext>
            </a:extLst>
          </p:cNvPr>
          <p:cNvSpPr txBox="1"/>
          <p:nvPr/>
        </p:nvSpPr>
        <p:spPr>
          <a:xfrm>
            <a:off x="8806492" y="5448584"/>
            <a:ext cx="1519968" cy="369332"/>
          </a:xfrm>
          <a:prstGeom prst="rect">
            <a:avLst/>
          </a:prstGeom>
          <a:noFill/>
        </p:spPr>
        <p:txBody>
          <a:bodyPr wrap="none" rtlCol="0">
            <a:spAutoFit/>
          </a:bodyPr>
          <a:lstStyle/>
          <a:p>
            <a:pPr algn="ctr"/>
            <a:r>
              <a:rPr lang="en-GB" sz="1600" dirty="0">
                <a:latin typeface="Open Sans Light" panose="020B0306030504020204" pitchFamily="34" charset="0"/>
                <a:ea typeface="Open Sans Light" panose="020B0306030504020204" pitchFamily="34" charset="0"/>
                <a:cs typeface="Open Sans Light" panose="020B0306030504020204" pitchFamily="34" charset="0"/>
              </a:rPr>
              <a:t>Value added</a:t>
            </a:r>
          </a:p>
        </p:txBody>
      </p:sp>
      <p:cxnSp>
        <p:nvCxnSpPr>
          <p:cNvPr id="61" name="Straight Connector 60">
            <a:extLst>
              <a:ext uri="{FF2B5EF4-FFF2-40B4-BE49-F238E27FC236}">
                <a16:creationId xmlns:a16="http://schemas.microsoft.com/office/drawing/2014/main" id="{24342457-5324-D84E-B283-3C2A91491F63}"/>
              </a:ext>
            </a:extLst>
          </p:cNvPr>
          <p:cNvCxnSpPr>
            <a:cxnSpLocks/>
          </p:cNvCxnSpPr>
          <p:nvPr/>
        </p:nvCxnSpPr>
        <p:spPr>
          <a:xfrm flipH="1" flipV="1">
            <a:off x="7864503" y="5448584"/>
            <a:ext cx="872820" cy="18466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7C817ECB-1D8B-AC4B-8E2B-700699F67C4C}"/>
              </a:ext>
            </a:extLst>
          </p:cNvPr>
          <p:cNvCxnSpPr>
            <a:cxnSpLocks/>
          </p:cNvCxnSpPr>
          <p:nvPr/>
        </p:nvCxnSpPr>
        <p:spPr>
          <a:xfrm flipV="1">
            <a:off x="5765800" y="4818288"/>
            <a:ext cx="340710" cy="25687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CCA2512B-C2A7-5B48-B060-7078710E4AC5}"/>
              </a:ext>
            </a:extLst>
          </p:cNvPr>
          <p:cNvCxnSpPr>
            <a:cxnSpLocks/>
          </p:cNvCxnSpPr>
          <p:nvPr/>
        </p:nvCxnSpPr>
        <p:spPr>
          <a:xfrm flipV="1">
            <a:off x="7150100" y="4818288"/>
            <a:ext cx="635001" cy="25687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F2B80800-8DD3-244C-BA6E-405A5E69883B}"/>
              </a:ext>
            </a:extLst>
          </p:cNvPr>
          <p:cNvSpPr txBox="1"/>
          <p:nvPr/>
        </p:nvSpPr>
        <p:spPr>
          <a:xfrm>
            <a:off x="5994632" y="4576842"/>
            <a:ext cx="1154483" cy="369332"/>
          </a:xfrm>
          <a:prstGeom prst="rect">
            <a:avLst/>
          </a:prstGeom>
          <a:noFill/>
        </p:spPr>
        <p:txBody>
          <a:bodyPr wrap="none" rtlCol="0">
            <a:spAutoFit/>
          </a:bodyPr>
          <a:lstStyle/>
          <a:p>
            <a:pPr algn="ctr"/>
            <a:r>
              <a:rPr lang="en-GB" sz="1600" dirty="0">
                <a:latin typeface="Open Sans Light" panose="020B0306030504020204" pitchFamily="34" charset="0"/>
                <a:ea typeface="Open Sans Light" panose="020B0306030504020204" pitchFamily="34" charset="0"/>
                <a:cs typeface="Open Sans Light" panose="020B0306030504020204" pitchFamily="34" charset="0"/>
              </a:rPr>
              <a:t>Constant</a:t>
            </a:r>
          </a:p>
        </p:txBody>
      </p:sp>
      <p:sp>
        <p:nvSpPr>
          <p:cNvPr id="18" name="Google Shape;339;p22">
            <a:extLst>
              <a:ext uri="{FF2B5EF4-FFF2-40B4-BE49-F238E27FC236}">
                <a16:creationId xmlns:a16="http://schemas.microsoft.com/office/drawing/2014/main" id="{52C58C8B-2079-1A4C-8F14-EFB7C6034DD7}"/>
              </a:ext>
            </a:extLst>
          </p:cNvPr>
          <p:cNvSpPr>
            <a:spLocks noGrp="1" noChangeArrowheads="1"/>
          </p:cNvSpPr>
          <p:nvPr>
            <p:ph type="title"/>
          </p:nvPr>
        </p:nvSpPr>
        <p:spPr>
          <a:xfrm>
            <a:off x="865094" y="112343"/>
            <a:ext cx="6920007" cy="1325562"/>
          </a:xfrm>
        </p:spPr>
        <p:txBody>
          <a:bodyPr lIns="121900" tIns="121900" rIns="121900" bIns="121900"/>
          <a:lstStyle/>
          <a:p>
            <a:pPr eaLnBrk="1" hangingPunct="1"/>
            <a:r>
              <a:rPr lang="en-GB" altLang="en-US" dirty="0">
                <a:latin typeface="Open Sans"/>
              </a:rPr>
              <a:t>Lecture 7.2 Transportation sector</a:t>
            </a:r>
            <a:endParaRPr lang="en-US" altLang="en-US" dirty="0">
              <a:latin typeface="Open Sans"/>
            </a:endParaRPr>
          </a:p>
        </p:txBody>
      </p:sp>
      <p:sp>
        <p:nvSpPr>
          <p:cNvPr id="19" name="TextBox 18">
            <a:extLst>
              <a:ext uri="{FF2B5EF4-FFF2-40B4-BE49-F238E27FC236}">
                <a16:creationId xmlns:a16="http://schemas.microsoft.com/office/drawing/2014/main" id="{79AA8A05-ED62-254E-8102-1F4A8AA8B884}"/>
              </a:ext>
            </a:extLst>
          </p:cNvPr>
          <p:cNvSpPr txBox="1"/>
          <p:nvPr/>
        </p:nvSpPr>
        <p:spPr>
          <a:xfrm>
            <a:off x="7886077" y="4560312"/>
            <a:ext cx="860941" cy="338554"/>
          </a:xfrm>
          <a:prstGeom prst="rect">
            <a:avLst/>
          </a:prstGeom>
          <a:noFill/>
        </p:spPr>
        <p:txBody>
          <a:bodyPr wrap="none" rtlCol="0">
            <a:spAutoFit/>
          </a:bodyPr>
          <a:lstStyle/>
          <a:p>
            <a:pPr algn="ctr"/>
            <a:r>
              <a:rPr lang="en-GB" sz="1600" dirty="0">
                <a:latin typeface="Open Sans Light" panose="020B0306030504020204" pitchFamily="34" charset="0"/>
                <a:ea typeface="Open Sans Light" panose="020B0306030504020204" pitchFamily="34" charset="0"/>
                <a:cs typeface="Open Sans Light" panose="020B0306030504020204" pitchFamily="34" charset="0"/>
              </a:rPr>
              <a:t>Variable</a:t>
            </a:r>
          </a:p>
        </p:txBody>
      </p:sp>
      <p:sp>
        <p:nvSpPr>
          <p:cNvPr id="20" name="Oval 19">
            <a:extLst>
              <a:ext uri="{FF2B5EF4-FFF2-40B4-BE49-F238E27FC236}">
                <a16:creationId xmlns:a16="http://schemas.microsoft.com/office/drawing/2014/main" id="{ADAAB5C6-D90E-EE43-AF1E-D844EA41563B}"/>
              </a:ext>
            </a:extLst>
          </p:cNvPr>
          <p:cNvSpPr/>
          <p:nvPr/>
        </p:nvSpPr>
        <p:spPr>
          <a:xfrm>
            <a:off x="7028309" y="28101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7_Slide9.mp3" descr="Track7_Lecture7_Slide9.mp3">
            <a:hlinkClick r:id="" action="ppaction://media"/>
            <a:extLst>
              <a:ext uri="{FF2B5EF4-FFF2-40B4-BE49-F238E27FC236}">
                <a16:creationId xmlns:a16="http://schemas.microsoft.com/office/drawing/2014/main" id="{5566E4A8-2254-294C-94A4-075DEFC8991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099674" y="357944"/>
            <a:ext cx="812800" cy="812800"/>
          </a:xfrm>
          <a:prstGeom prst="rect">
            <a:avLst/>
          </a:prstGeom>
        </p:spPr>
      </p:pic>
    </p:spTree>
    <p:extLst>
      <p:ext uri="{BB962C8B-B14F-4D97-AF65-F5344CB8AC3E}">
        <p14:creationId xmlns:p14="http://schemas.microsoft.com/office/powerpoint/2010/main" val="68091323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74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CG Lecture template #1" id="{B1076AA6-E498-414D-959F-C8C31CA10DD2}" vid="{4133C198-BDD4-A94D-B11D-63DC68BCADA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EB3F4BA-3ED4-445A-AA25-511F9A78EF61}">
  <ds:schemaRefs>
    <ds:schemaRef ds:uri="http://schemas.microsoft.com/sharepoint/v3/contenttype/forms"/>
  </ds:schemaRefs>
</ds:datastoreItem>
</file>

<file path=customXml/itemProps2.xml><?xml version="1.0" encoding="utf-8"?>
<ds:datastoreItem xmlns:ds="http://schemas.openxmlformats.org/officeDocument/2006/customXml" ds:itemID="{47F587A4-2E70-45EC-BE7D-17F9D27F3F2F}">
  <ds:schemaRefs>
    <ds:schemaRef ds:uri="http://schemas.microsoft.com/office/2006/documentManagement/types"/>
    <ds:schemaRef ds:uri="http://schemas.openxmlformats.org/package/2006/metadata/core-properties"/>
    <ds:schemaRef ds:uri="http://schemas.microsoft.com/office/2006/metadata/properties"/>
    <ds:schemaRef ds:uri="http://purl.org/dc/terms/"/>
    <ds:schemaRef ds:uri="http://purl.org/dc/elements/1.1/"/>
    <ds:schemaRef ds:uri="http://schemas.microsoft.com/office/infopath/2007/PartnerControls"/>
    <ds:schemaRef ds:uri="http://purl.org/dc/dcmitype/"/>
    <ds:schemaRef ds:uri="0b696a8a-ab1a-459b-a09e-44df7cbe9330"/>
    <ds:schemaRef ds:uri="35b8b66e-5759-43c1-a138-f967a8bf5a20"/>
    <ds:schemaRef ds:uri="http://www.w3.org/XML/1998/namespace"/>
  </ds:schemaRefs>
</ds:datastoreItem>
</file>

<file path=customXml/itemProps3.xml><?xml version="1.0" encoding="utf-8"?>
<ds:datastoreItem xmlns:ds="http://schemas.openxmlformats.org/officeDocument/2006/customXml" ds:itemID="{D78011F7-0283-4E34-A1B6-F46293F8C7D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1421</TotalTime>
  <Words>5900</Words>
  <Application>Microsoft Macintosh PowerPoint</Application>
  <PresentationFormat>Widescreen</PresentationFormat>
  <Paragraphs>492</Paragraphs>
  <Slides>23</Slides>
  <Notes>22</Notes>
  <HiddenSlides>0</HiddenSlides>
  <MMClips>22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Arial</vt:lpstr>
      <vt:lpstr>Calibri</vt:lpstr>
      <vt:lpstr>Calibri Light</vt:lpstr>
      <vt:lpstr>Cambria Math</vt:lpstr>
      <vt:lpstr>Open Sans</vt:lpstr>
      <vt:lpstr>Open Sans ExtraBold</vt:lpstr>
      <vt:lpstr>Open Sans Light</vt:lpstr>
      <vt:lpstr>Office Theme</vt:lpstr>
      <vt:lpstr>PowerPoint Presentation</vt:lpstr>
      <vt:lpstr>Intended Learning Outcomes (ILOs)</vt:lpstr>
      <vt:lpstr>Lecture 7.1 Industry sector</vt:lpstr>
      <vt:lpstr>Lecture 7.1 Industry sector</vt:lpstr>
      <vt:lpstr>Lecture 7.1 Industry sector</vt:lpstr>
      <vt:lpstr>Lecture 7.1 Industry sector</vt:lpstr>
      <vt:lpstr>Lecture 7.1 Industry sector</vt:lpstr>
      <vt:lpstr>PowerPoint Presentation</vt:lpstr>
      <vt:lpstr>Lecture 7.2 Transportation sector</vt:lpstr>
      <vt:lpstr>Lecture 7.2 Transportation sector</vt:lpstr>
      <vt:lpstr>PowerPoint Presentation</vt:lpstr>
      <vt:lpstr>PowerPoint Presentation</vt:lpstr>
      <vt:lpstr>Lecture 7.3 Household sector</vt:lpstr>
      <vt:lpstr>Lecture 7.3 Household sector</vt:lpstr>
      <vt:lpstr>Lecture 7.3 Household sector</vt:lpstr>
      <vt:lpstr>Lecture 7.3 Household sector</vt:lpstr>
      <vt:lpstr>Lecture 7.3 Household sector</vt:lpstr>
      <vt:lpstr>Lecture 7.4 Service sector</vt:lpstr>
      <vt:lpstr>Lecture 7.4 Service sector</vt:lpstr>
      <vt:lpstr>Lecture 7.4 Service sector</vt:lpstr>
      <vt:lpstr>Lecture 7.4 Service sector</vt:lpstr>
      <vt:lpstr>Lecture 7.4 Service sector</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lastModifiedBy>Sarel Greyling</cp:lastModifiedBy>
  <cp:revision>361</cp:revision>
  <dcterms:created xsi:type="dcterms:W3CDTF">2021-02-10T16:48:02Z</dcterms:created>
  <dcterms:modified xsi:type="dcterms:W3CDTF">2021-03-17T17:21:37Z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