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omments/modernComment_13C_87B9F7C9.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1"/>
  </p:notesMasterIdLst>
  <p:sldIdLst>
    <p:sldId id="314" r:id="rId5"/>
    <p:sldId id="264" r:id="rId6"/>
    <p:sldId id="290" r:id="rId7"/>
    <p:sldId id="310" r:id="rId8"/>
    <p:sldId id="311" r:id="rId9"/>
    <p:sldId id="312" r:id="rId10"/>
    <p:sldId id="313" r:id="rId11"/>
    <p:sldId id="294" r:id="rId12"/>
    <p:sldId id="272" r:id="rId13"/>
    <p:sldId id="295" r:id="rId14"/>
    <p:sldId id="316" r:id="rId15"/>
    <p:sldId id="296" r:id="rId16"/>
    <p:sldId id="297" r:id="rId17"/>
    <p:sldId id="298" r:id="rId18"/>
    <p:sldId id="277" r:id="rId19"/>
    <p:sldId id="278" r:id="rId20"/>
    <p:sldId id="317" r:id="rId21"/>
    <p:sldId id="299" r:id="rId22"/>
    <p:sldId id="300" r:id="rId23"/>
    <p:sldId id="301" r:id="rId24"/>
    <p:sldId id="302" r:id="rId25"/>
    <p:sldId id="285" r:id="rId26"/>
    <p:sldId id="280" r:id="rId27"/>
    <p:sldId id="303" r:id="rId28"/>
    <p:sldId id="304" r:id="rId29"/>
    <p:sldId id="305" r:id="rId30"/>
    <p:sldId id="306" r:id="rId31"/>
    <p:sldId id="289" r:id="rId32"/>
    <p:sldId id="318" r:id="rId33"/>
    <p:sldId id="319" r:id="rId34"/>
    <p:sldId id="320" r:id="rId35"/>
    <p:sldId id="308" r:id="rId36"/>
    <p:sldId id="309" r:id="rId37"/>
    <p:sldId id="321" r:id="rId38"/>
    <p:sldId id="322" r:id="rId39"/>
    <p:sldId id="315"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SfGsnBtLKOAVXeSL1uh/iA==" hashData="408Mayq7Ru7jjeLxNzgPAQfVBsRqYxlSe7oVN71T2It0HZvOqHuRqbrptHdKocOXHz+8sjZjzaqDj88K+bNIEA=="/>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30D"/>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64883" autoAdjust="0"/>
  </p:normalViewPr>
  <p:slideViewPr>
    <p:cSldViewPr snapToGrid="0">
      <p:cViewPr varScale="1">
        <p:scale>
          <a:sx n="45" d="100"/>
          <a:sy n="45" d="100"/>
        </p:scale>
        <p:origin x="149" y="264"/>
      </p:cViewPr>
      <p:guideLst/>
    </p:cSldViewPr>
  </p:slideViewPr>
  <p:notesTextViewPr>
    <p:cViewPr>
      <p:scale>
        <a:sx n="1" d="1"/>
        <a:sy n="1" d="1"/>
      </p:scale>
      <p:origin x="0" y="-109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customschemas.google.com/relationships/presentationmetadata" Target="meta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56DAC51C-1A10-4453-A172-897C3DD52BD2}"/>
    <pc:docChg chg="custSel addSld delSld modSld">
      <pc:chgData name="Ashutosh.Bhagurkar" userId="e54b5c48-fd92-480c-8e66-acef16c1a8d2" providerId="ADAL" clId="{56DAC51C-1A10-4453-A172-897C3DD52BD2}" dt="2025-03-15T17:36:54.220" v="20" actId="1076"/>
      <pc:docMkLst>
        <pc:docMk/>
      </pc:docMkLst>
      <pc:sldChg chg="del">
        <pc:chgData name="Ashutosh.Bhagurkar" userId="e54b5c48-fd92-480c-8e66-acef16c1a8d2" providerId="ADAL" clId="{56DAC51C-1A10-4453-A172-897C3DD52BD2}" dt="2025-03-15T17:35:39.489" v="11" actId="47"/>
        <pc:sldMkLst>
          <pc:docMk/>
          <pc:sldMk cId="701856915" sldId="266"/>
        </pc:sldMkLst>
      </pc:sldChg>
      <pc:sldChg chg="del">
        <pc:chgData name="Ashutosh.Bhagurkar" userId="e54b5c48-fd92-480c-8e66-acef16c1a8d2" providerId="ADAL" clId="{56DAC51C-1A10-4453-A172-897C3DD52BD2}" dt="2025-03-15T17:35:45.042" v="12" actId="47"/>
        <pc:sldMkLst>
          <pc:docMk/>
          <pc:sldMk cId="169286684" sldId="269"/>
        </pc:sldMkLst>
      </pc:sldChg>
      <pc:sldChg chg="addSp delSp modSp add mod">
        <pc:chgData name="Ashutosh.Bhagurkar" userId="e54b5c48-fd92-480c-8e66-acef16c1a8d2" providerId="ADAL" clId="{56DAC51C-1A10-4453-A172-897C3DD52BD2}" dt="2025-03-15T17:30:27.634" v="10" actId="207"/>
        <pc:sldMkLst>
          <pc:docMk/>
          <pc:sldMk cId="4005942048" sldId="314"/>
        </pc:sldMkLst>
      </pc:sldChg>
      <pc:sldChg chg="modSp add mod">
        <pc:chgData name="Ashutosh.Bhagurkar" userId="e54b5c48-fd92-480c-8e66-acef16c1a8d2" providerId="ADAL" clId="{56DAC51C-1A10-4453-A172-897C3DD52BD2}" dt="2025-03-15T17:36:54.220" v="20" actId="1076"/>
        <pc:sldMkLst>
          <pc:docMk/>
          <pc:sldMk cId="1645726346" sldId="315"/>
        </pc:sldMkLst>
      </pc:sldChg>
      <pc:sldMasterChg chg="delSldLayout">
        <pc:chgData name="Ashutosh.Bhagurkar" userId="e54b5c48-fd92-480c-8e66-acef16c1a8d2" providerId="ADAL" clId="{56DAC51C-1A10-4453-A172-897C3DD52BD2}" dt="2025-03-15T17:35:45.042" v="12" actId="47"/>
        <pc:sldMasterMkLst>
          <pc:docMk/>
          <pc:sldMasterMk cId="0" sldId="2147483648"/>
        </pc:sldMasterMkLst>
        <pc:sldLayoutChg chg="del">
          <pc:chgData name="Ashutosh.Bhagurkar" userId="e54b5c48-fd92-480c-8e66-acef16c1a8d2" providerId="ADAL" clId="{56DAC51C-1A10-4453-A172-897C3DD52BD2}" dt="2025-03-15T17:35:45.042" v="12" actId="47"/>
          <pc:sldLayoutMkLst>
            <pc:docMk/>
            <pc:sldMasterMk cId="0" sldId="2147483648"/>
            <pc:sldLayoutMk cId="0" sldId="2147483649"/>
          </pc:sldLayoutMkLst>
        </pc:sldLayoutChg>
      </pc:sldMasterChg>
    </pc:docChg>
  </pc:docChgLst>
  <pc:docChgLst>
    <pc:chgData name="Kavya Abeysundara" userId="1f6050f3a44159ab" providerId="LiveId" clId="{FED02F58-9032-49AA-AAFC-80DE1A9D984A}"/>
    <pc:docChg chg="undo custSel addSld delSld modSld">
      <pc:chgData name="Kavya Abeysundara" userId="1f6050f3a44159ab" providerId="LiveId" clId="{FED02F58-9032-49AA-AAFC-80DE1A9D984A}" dt="2025-07-07T13:51:53.953" v="2066" actId="20577"/>
      <pc:docMkLst>
        <pc:docMk/>
      </pc:docMkLst>
      <pc:sldChg chg="modSp mod">
        <pc:chgData name="Kavya Abeysundara" userId="1f6050f3a44159ab" providerId="LiveId" clId="{FED02F58-9032-49AA-AAFC-80DE1A9D984A}" dt="2025-07-05T17:44:47.001" v="848" actId="20577"/>
        <pc:sldMkLst>
          <pc:docMk/>
          <pc:sldMk cId="0" sldId="264"/>
        </pc:sldMkLst>
        <pc:spChg chg="mod">
          <ac:chgData name="Kavya Abeysundara" userId="1f6050f3a44159ab" providerId="LiveId" clId="{FED02F58-9032-49AA-AAFC-80DE1A9D984A}" dt="2025-07-05T17:44:47.001" v="848" actId="20577"/>
          <ac:spMkLst>
            <pc:docMk/>
            <pc:sldMk cId="0" sldId="264"/>
            <ac:spMk id="6" creationId="{7898B265-18EB-84FA-C945-87B330A9D067}"/>
          </ac:spMkLst>
        </pc:spChg>
      </pc:sldChg>
      <pc:sldChg chg="modSp add del mod modNotesTx">
        <pc:chgData name="Kavya Abeysundara" userId="1f6050f3a44159ab" providerId="LiveId" clId="{FED02F58-9032-49AA-AAFC-80DE1A9D984A}" dt="2025-07-05T17:35:59.530" v="560" actId="20577"/>
        <pc:sldMkLst>
          <pc:docMk/>
          <pc:sldMk cId="1972824460" sldId="272"/>
        </pc:sldMkLst>
        <pc:spChg chg="mod">
          <ac:chgData name="Kavya Abeysundara" userId="1f6050f3a44159ab" providerId="LiveId" clId="{FED02F58-9032-49AA-AAFC-80DE1A9D984A}" dt="2025-07-05T17:33:54.141" v="225" actId="20577"/>
          <ac:spMkLst>
            <pc:docMk/>
            <pc:sldMk cId="1972824460" sldId="272"/>
            <ac:spMk id="7" creationId="{157A42A9-4ACF-FE0D-BEEA-EED51A2AE91E}"/>
          </ac:spMkLst>
        </pc:spChg>
        <pc:spChg chg="mod">
          <ac:chgData name="Kavya Abeysundara" userId="1f6050f3a44159ab" providerId="LiveId" clId="{FED02F58-9032-49AA-AAFC-80DE1A9D984A}" dt="2025-07-05T17:33:47.384" v="221" actId="20577"/>
          <ac:spMkLst>
            <pc:docMk/>
            <pc:sldMk cId="1972824460" sldId="272"/>
            <ac:spMk id="8" creationId="{C3F14525-3DDE-2933-997D-B2E37D8F8668}"/>
          </ac:spMkLst>
        </pc:spChg>
      </pc:sldChg>
      <pc:sldChg chg="modSp add del mod">
        <pc:chgData name="Kavya Abeysundara" userId="1f6050f3a44159ab" providerId="LiveId" clId="{FED02F58-9032-49AA-AAFC-80DE1A9D984A}" dt="2025-07-05T17:45:48.189" v="886" actId="20577"/>
        <pc:sldMkLst>
          <pc:docMk/>
          <pc:sldMk cId="1409221089" sldId="277"/>
        </pc:sldMkLst>
        <pc:spChg chg="mod">
          <ac:chgData name="Kavya Abeysundara" userId="1f6050f3a44159ab" providerId="LiveId" clId="{FED02F58-9032-49AA-AAFC-80DE1A9D984A}" dt="2025-07-05T17:45:48.189" v="886" actId="20577"/>
          <ac:spMkLst>
            <pc:docMk/>
            <pc:sldMk cId="1409221089" sldId="277"/>
            <ac:spMk id="2" creationId="{C284E710-7841-D645-8EBC-8BB6B56440F1}"/>
          </ac:spMkLst>
        </pc:spChg>
      </pc:sldChg>
      <pc:sldChg chg="modSp add del mod modNotesTx">
        <pc:chgData name="Kavya Abeysundara" userId="1f6050f3a44159ab" providerId="LiveId" clId="{FED02F58-9032-49AA-AAFC-80DE1A9D984A}" dt="2025-07-07T13:42:50.182" v="1747" actId="20577"/>
        <pc:sldMkLst>
          <pc:docMk/>
          <pc:sldMk cId="1053203308" sldId="278"/>
        </pc:sldMkLst>
        <pc:spChg chg="mod">
          <ac:chgData name="Kavya Abeysundara" userId="1f6050f3a44159ab" providerId="LiveId" clId="{FED02F58-9032-49AA-AAFC-80DE1A9D984A}" dt="2025-07-05T17:45:54.439" v="890" actId="20577"/>
          <ac:spMkLst>
            <pc:docMk/>
            <pc:sldMk cId="1053203308" sldId="278"/>
            <ac:spMk id="2" creationId="{80ED264C-2459-7E9C-B4E7-0AC20593E710}"/>
          </ac:spMkLst>
        </pc:spChg>
        <pc:spChg chg="mod">
          <ac:chgData name="Kavya Abeysundara" userId="1f6050f3a44159ab" providerId="LiveId" clId="{FED02F58-9032-49AA-AAFC-80DE1A9D984A}" dt="2025-07-05T17:45:52.157" v="888" actId="20577"/>
          <ac:spMkLst>
            <pc:docMk/>
            <pc:sldMk cId="1053203308" sldId="278"/>
            <ac:spMk id="4" creationId="{EB3BB423-193C-BD62-291D-DC8376691DE5}"/>
          </ac:spMkLst>
        </pc:spChg>
      </pc:sldChg>
      <pc:sldChg chg="modSp add del mod">
        <pc:chgData name="Kavya Abeysundara" userId="1f6050f3a44159ab" providerId="LiveId" clId="{FED02F58-9032-49AA-AAFC-80DE1A9D984A}" dt="2025-07-05T17:58:30.183" v="1607" actId="20577"/>
        <pc:sldMkLst>
          <pc:docMk/>
          <pc:sldMk cId="2172223504" sldId="280"/>
        </pc:sldMkLst>
        <pc:spChg chg="mod">
          <ac:chgData name="Kavya Abeysundara" userId="1f6050f3a44159ab" providerId="LiveId" clId="{FED02F58-9032-49AA-AAFC-80DE1A9D984A}" dt="2025-07-05T17:58:30.183" v="1607" actId="20577"/>
          <ac:spMkLst>
            <pc:docMk/>
            <pc:sldMk cId="2172223504" sldId="280"/>
            <ac:spMk id="5" creationId="{56B666DB-C3D1-00FB-14AA-33398F73EE1D}"/>
          </ac:spMkLst>
        </pc:spChg>
        <pc:spChg chg="mod">
          <ac:chgData name="Kavya Abeysundara" userId="1f6050f3a44159ab" providerId="LiveId" clId="{FED02F58-9032-49AA-AAFC-80DE1A9D984A}" dt="2025-07-05T17:58:26.748" v="1601" actId="20577"/>
          <ac:spMkLst>
            <pc:docMk/>
            <pc:sldMk cId="2172223504" sldId="280"/>
            <ac:spMk id="6" creationId="{258398D6-E7B6-547F-135B-96F682BED301}"/>
          </ac:spMkLst>
        </pc:spChg>
      </pc:sldChg>
      <pc:sldChg chg="modSp add del mod">
        <pc:chgData name="Kavya Abeysundara" userId="1f6050f3a44159ab" providerId="LiveId" clId="{FED02F58-9032-49AA-AAFC-80DE1A9D984A}" dt="2025-07-05T17:58:23.246" v="1599" actId="20577"/>
        <pc:sldMkLst>
          <pc:docMk/>
          <pc:sldMk cId="964061756" sldId="285"/>
        </pc:sldMkLst>
        <pc:spChg chg="mod">
          <ac:chgData name="Kavya Abeysundara" userId="1f6050f3a44159ab" providerId="LiveId" clId="{FED02F58-9032-49AA-AAFC-80DE1A9D984A}" dt="2025-07-05T17:58:23.246" v="1599" actId="20577"/>
          <ac:spMkLst>
            <pc:docMk/>
            <pc:sldMk cId="964061756" sldId="285"/>
            <ac:spMk id="4" creationId="{276B0536-8E35-8032-529F-574B89B964A7}"/>
          </ac:spMkLst>
        </pc:spChg>
      </pc:sldChg>
      <pc:sldChg chg="modSp add del mod">
        <pc:chgData name="Kavya Abeysundara" userId="1f6050f3a44159ab" providerId="LiveId" clId="{FED02F58-9032-49AA-AAFC-80DE1A9D984A}" dt="2025-07-05T17:59:06.422" v="1647" actId="20577"/>
        <pc:sldMkLst>
          <pc:docMk/>
          <pc:sldMk cId="2084459267" sldId="289"/>
        </pc:sldMkLst>
        <pc:spChg chg="mod">
          <ac:chgData name="Kavya Abeysundara" userId="1f6050f3a44159ab" providerId="LiveId" clId="{FED02F58-9032-49AA-AAFC-80DE1A9D984A}" dt="2025-07-05T17:59:06.422" v="1647" actId="20577"/>
          <ac:spMkLst>
            <pc:docMk/>
            <pc:sldMk cId="2084459267" sldId="289"/>
            <ac:spMk id="2" creationId="{F0E1A02E-5026-3ACB-90A5-2EF8E809B503}"/>
          </ac:spMkLst>
        </pc:spChg>
      </pc:sldChg>
      <pc:sldChg chg="modSp mod">
        <pc:chgData name="Kavya Abeysundara" userId="1f6050f3a44159ab" providerId="LiveId" clId="{FED02F58-9032-49AA-AAFC-80DE1A9D984A}" dt="2025-07-05T17:20:29.040" v="51" actId="20577"/>
        <pc:sldMkLst>
          <pc:docMk/>
          <pc:sldMk cId="1424569127" sldId="290"/>
        </pc:sldMkLst>
        <pc:spChg chg="mod">
          <ac:chgData name="Kavya Abeysundara" userId="1f6050f3a44159ab" providerId="LiveId" clId="{FED02F58-9032-49AA-AAFC-80DE1A9D984A}" dt="2025-07-05T17:20:29.040" v="51" actId="20577"/>
          <ac:spMkLst>
            <pc:docMk/>
            <pc:sldMk cId="1424569127" sldId="290"/>
            <ac:spMk id="2" creationId="{96116928-A60B-6CD9-6E5D-EFC89CAECEB2}"/>
          </ac:spMkLst>
        </pc:spChg>
        <pc:spChg chg="mod">
          <ac:chgData name="Kavya Abeysundara" userId="1f6050f3a44159ab" providerId="LiveId" clId="{FED02F58-9032-49AA-AAFC-80DE1A9D984A}" dt="2025-07-05T17:20:25.778" v="46" actId="20577"/>
          <ac:spMkLst>
            <pc:docMk/>
            <pc:sldMk cId="1424569127" sldId="290"/>
            <ac:spMk id="4" creationId="{22A55E6F-6414-4C20-5F40-1E958BC81BE4}"/>
          </ac:spMkLst>
        </pc:spChg>
      </pc:sldChg>
      <pc:sldChg chg="modSp mod">
        <pc:chgData name="Kavya Abeysundara" userId="1f6050f3a44159ab" providerId="LiveId" clId="{FED02F58-9032-49AA-AAFC-80DE1A9D984A}" dt="2025-07-05T17:21:12" v="88" actId="20577"/>
        <pc:sldMkLst>
          <pc:docMk/>
          <pc:sldMk cId="3918939115" sldId="294"/>
        </pc:sldMkLst>
        <pc:spChg chg="mod">
          <ac:chgData name="Kavya Abeysundara" userId="1f6050f3a44159ab" providerId="LiveId" clId="{FED02F58-9032-49AA-AAFC-80DE1A9D984A}" dt="2025-07-05T17:21:12" v="88" actId="20577"/>
          <ac:spMkLst>
            <pc:docMk/>
            <pc:sldMk cId="3918939115" sldId="294"/>
            <ac:spMk id="2" creationId="{75F22BDD-0A4C-358E-365A-D43BE65C9463}"/>
          </ac:spMkLst>
        </pc:spChg>
      </pc:sldChg>
      <pc:sldChg chg="modSp add mod">
        <pc:chgData name="Kavya Abeysundara" userId="1f6050f3a44159ab" providerId="LiveId" clId="{FED02F58-9032-49AA-AAFC-80DE1A9D984A}" dt="2025-07-05T17:45:07.988" v="852" actId="20577"/>
        <pc:sldMkLst>
          <pc:docMk/>
          <pc:sldMk cId="33464525" sldId="295"/>
        </pc:sldMkLst>
        <pc:spChg chg="mod">
          <ac:chgData name="Kavya Abeysundara" userId="1f6050f3a44159ab" providerId="LiveId" clId="{FED02F58-9032-49AA-AAFC-80DE1A9D984A}" dt="2025-07-05T17:45:07.988" v="852" actId="20577"/>
          <ac:spMkLst>
            <pc:docMk/>
            <pc:sldMk cId="33464525" sldId="295"/>
            <ac:spMk id="7" creationId="{C8371BF7-B759-6711-CCFE-AFA0B5BB12F6}"/>
          </ac:spMkLst>
        </pc:spChg>
        <pc:spChg chg="mod">
          <ac:chgData name="Kavya Abeysundara" userId="1f6050f3a44159ab" providerId="LiveId" clId="{FED02F58-9032-49AA-AAFC-80DE1A9D984A}" dt="2025-07-05T17:45:05.964" v="850" actId="20577"/>
          <ac:spMkLst>
            <pc:docMk/>
            <pc:sldMk cId="33464525" sldId="295"/>
            <ac:spMk id="8" creationId="{6A9BD800-B0C5-A937-CC35-9694B6DA92B9}"/>
          </ac:spMkLst>
        </pc:spChg>
      </pc:sldChg>
      <pc:sldChg chg="del">
        <pc:chgData name="Kavya Abeysundara" userId="1f6050f3a44159ab" providerId="LiveId" clId="{FED02F58-9032-49AA-AAFC-80DE1A9D984A}" dt="2025-07-04T07:20:24.687" v="2" actId="2696"/>
        <pc:sldMkLst>
          <pc:docMk/>
          <pc:sldMk cId="2220682669" sldId="295"/>
        </pc:sldMkLst>
      </pc:sldChg>
      <pc:sldChg chg="modSp add mod">
        <pc:chgData name="Kavya Abeysundara" userId="1f6050f3a44159ab" providerId="LiveId" clId="{FED02F58-9032-49AA-AAFC-80DE1A9D984A}" dt="2025-07-05T17:45:31.655" v="866" actId="20577"/>
        <pc:sldMkLst>
          <pc:docMk/>
          <pc:sldMk cId="1937517484" sldId="296"/>
        </pc:sldMkLst>
        <pc:spChg chg="mod">
          <ac:chgData name="Kavya Abeysundara" userId="1f6050f3a44159ab" providerId="LiveId" clId="{FED02F58-9032-49AA-AAFC-80DE1A9D984A}" dt="2025-07-05T17:45:31.655" v="866" actId="20577"/>
          <ac:spMkLst>
            <pc:docMk/>
            <pc:sldMk cId="1937517484" sldId="296"/>
            <ac:spMk id="7" creationId="{2FAD407F-E99F-C103-5C27-24ABEC7B551D}"/>
          </ac:spMkLst>
        </pc:spChg>
        <pc:spChg chg="mod">
          <ac:chgData name="Kavya Abeysundara" userId="1f6050f3a44159ab" providerId="LiveId" clId="{FED02F58-9032-49AA-AAFC-80DE1A9D984A}" dt="2025-07-05T17:45:28.493" v="858" actId="20577"/>
          <ac:spMkLst>
            <pc:docMk/>
            <pc:sldMk cId="1937517484" sldId="296"/>
            <ac:spMk id="8" creationId="{5E1C37B6-EF73-56F6-81E4-5311222FB143}"/>
          </ac:spMkLst>
        </pc:spChg>
        <pc:spChg chg="mod">
          <ac:chgData name="Kavya Abeysundara" userId="1f6050f3a44159ab" providerId="LiveId" clId="{FED02F58-9032-49AA-AAFC-80DE1A9D984A}" dt="2025-07-05T17:31:05.823" v="152" actId="20577"/>
          <ac:spMkLst>
            <pc:docMk/>
            <pc:sldMk cId="1937517484" sldId="296"/>
            <ac:spMk id="20" creationId="{496ACA9A-ED78-4C3E-67FA-5E8EBF144104}"/>
          </ac:spMkLst>
        </pc:spChg>
      </pc:sldChg>
      <pc:sldChg chg="del">
        <pc:chgData name="Kavya Abeysundara" userId="1f6050f3a44159ab" providerId="LiveId" clId="{FED02F58-9032-49AA-AAFC-80DE1A9D984A}" dt="2025-07-04T07:28:43.110" v="4" actId="2696"/>
        <pc:sldMkLst>
          <pc:docMk/>
          <pc:sldMk cId="3972459542" sldId="296"/>
        </pc:sldMkLst>
      </pc:sldChg>
      <pc:sldChg chg="modSp add mod">
        <pc:chgData name="Kavya Abeysundara" userId="1f6050f3a44159ab" providerId="LiveId" clId="{FED02F58-9032-49AA-AAFC-80DE1A9D984A}" dt="2025-07-05T17:45:37.742" v="876" actId="20577"/>
        <pc:sldMkLst>
          <pc:docMk/>
          <pc:sldMk cId="1182614469" sldId="297"/>
        </pc:sldMkLst>
        <pc:spChg chg="mod">
          <ac:chgData name="Kavya Abeysundara" userId="1f6050f3a44159ab" providerId="LiveId" clId="{FED02F58-9032-49AA-AAFC-80DE1A9D984A}" dt="2025-07-05T17:45:37.742" v="876" actId="20577"/>
          <ac:spMkLst>
            <pc:docMk/>
            <pc:sldMk cId="1182614469" sldId="297"/>
            <ac:spMk id="7" creationId="{35C784D6-088A-785D-B749-40B8F1C590A3}"/>
          </ac:spMkLst>
        </pc:spChg>
        <pc:spChg chg="mod">
          <ac:chgData name="Kavya Abeysundara" userId="1f6050f3a44159ab" providerId="LiveId" clId="{FED02F58-9032-49AA-AAFC-80DE1A9D984A}" dt="2025-07-05T17:45:34.480" v="868" actId="20577"/>
          <ac:spMkLst>
            <pc:docMk/>
            <pc:sldMk cId="1182614469" sldId="297"/>
            <ac:spMk id="8" creationId="{5A1FBBBF-528D-BDD0-7EC3-6DA3F30E32B4}"/>
          </ac:spMkLst>
        </pc:spChg>
      </pc:sldChg>
      <pc:sldChg chg="del">
        <pc:chgData name="Kavya Abeysundara" userId="1f6050f3a44159ab" providerId="LiveId" clId="{FED02F58-9032-49AA-AAFC-80DE1A9D984A}" dt="2025-07-04T07:23:41.638" v="3" actId="2696"/>
        <pc:sldMkLst>
          <pc:docMk/>
          <pc:sldMk cId="3231046899" sldId="297"/>
        </pc:sldMkLst>
      </pc:sldChg>
      <pc:sldChg chg="del">
        <pc:chgData name="Kavya Abeysundara" userId="1f6050f3a44159ab" providerId="LiveId" clId="{FED02F58-9032-49AA-AAFC-80DE1A9D984A}" dt="2025-07-04T07:30:36.250" v="5" actId="2696"/>
        <pc:sldMkLst>
          <pc:docMk/>
          <pc:sldMk cId="1556757011" sldId="298"/>
        </pc:sldMkLst>
      </pc:sldChg>
      <pc:sldChg chg="modSp add mod">
        <pc:chgData name="Kavya Abeysundara" userId="1f6050f3a44159ab" providerId="LiveId" clId="{FED02F58-9032-49AA-AAFC-80DE1A9D984A}" dt="2025-07-05T17:45:43.311" v="884" actId="20577"/>
        <pc:sldMkLst>
          <pc:docMk/>
          <pc:sldMk cId="2874621075" sldId="298"/>
        </pc:sldMkLst>
        <pc:spChg chg="mod">
          <ac:chgData name="Kavya Abeysundara" userId="1f6050f3a44159ab" providerId="LiveId" clId="{FED02F58-9032-49AA-AAFC-80DE1A9D984A}" dt="2025-07-05T17:45:43.311" v="884" actId="20577"/>
          <ac:spMkLst>
            <pc:docMk/>
            <pc:sldMk cId="2874621075" sldId="298"/>
            <ac:spMk id="7" creationId="{7224295A-E7B7-7455-9642-4D41ED6D6143}"/>
          </ac:spMkLst>
        </pc:spChg>
        <pc:spChg chg="mod">
          <ac:chgData name="Kavya Abeysundara" userId="1f6050f3a44159ab" providerId="LiveId" clId="{FED02F58-9032-49AA-AAFC-80DE1A9D984A}" dt="2025-07-05T17:45:40.685" v="878" actId="20577"/>
          <ac:spMkLst>
            <pc:docMk/>
            <pc:sldMk cId="2874621075" sldId="298"/>
            <ac:spMk id="8" creationId="{370D9525-8692-66B3-B8D8-E6D1F7460284}"/>
          </ac:spMkLst>
        </pc:spChg>
      </pc:sldChg>
      <pc:sldChg chg="del">
        <pc:chgData name="Kavya Abeysundara" userId="1f6050f3a44159ab" providerId="LiveId" clId="{FED02F58-9032-49AA-AAFC-80DE1A9D984A}" dt="2025-07-04T07:31:19.145" v="8" actId="2696"/>
        <pc:sldMkLst>
          <pc:docMk/>
          <pc:sldMk cId="777162091" sldId="299"/>
        </pc:sldMkLst>
      </pc:sldChg>
      <pc:sldChg chg="modSp add mod modNotesTx">
        <pc:chgData name="Kavya Abeysundara" userId="1f6050f3a44159ab" providerId="LiveId" clId="{FED02F58-9032-49AA-AAFC-80DE1A9D984A}" dt="2025-07-07T13:51:53.953" v="2066" actId="20577"/>
        <pc:sldMkLst>
          <pc:docMk/>
          <pc:sldMk cId="1491987492" sldId="299"/>
        </pc:sldMkLst>
        <pc:spChg chg="mod">
          <ac:chgData name="Kavya Abeysundara" userId="1f6050f3a44159ab" providerId="LiveId" clId="{FED02F58-9032-49AA-AAFC-80DE1A9D984A}" dt="2025-07-05T17:57:58.950" v="1571" actId="20577"/>
          <ac:spMkLst>
            <pc:docMk/>
            <pc:sldMk cId="1491987492" sldId="299"/>
            <ac:spMk id="2" creationId="{4ED76E10-1B41-E91C-85A0-379D287DA773}"/>
          </ac:spMkLst>
        </pc:spChg>
        <pc:spChg chg="mod">
          <ac:chgData name="Kavya Abeysundara" userId="1f6050f3a44159ab" providerId="LiveId" clId="{FED02F58-9032-49AA-AAFC-80DE1A9D984A}" dt="2025-07-05T17:57:52.879" v="1565" actId="20577"/>
          <ac:spMkLst>
            <pc:docMk/>
            <pc:sldMk cId="1491987492" sldId="299"/>
            <ac:spMk id="4" creationId="{ED155923-4215-9E91-C8E5-48EB70371FD6}"/>
          </ac:spMkLst>
        </pc:spChg>
      </pc:sldChg>
      <pc:sldChg chg="modSp add mod">
        <pc:chgData name="Kavya Abeysundara" userId="1f6050f3a44159ab" providerId="LiveId" clId="{FED02F58-9032-49AA-AAFC-80DE1A9D984A}" dt="2025-07-05T17:58:04.963" v="1579" actId="20577"/>
        <pc:sldMkLst>
          <pc:docMk/>
          <pc:sldMk cId="1746753405" sldId="300"/>
        </pc:sldMkLst>
        <pc:spChg chg="mod">
          <ac:chgData name="Kavya Abeysundara" userId="1f6050f3a44159ab" providerId="LiveId" clId="{FED02F58-9032-49AA-AAFC-80DE1A9D984A}" dt="2025-07-05T17:58:04.963" v="1579" actId="20577"/>
          <ac:spMkLst>
            <pc:docMk/>
            <pc:sldMk cId="1746753405" sldId="300"/>
            <ac:spMk id="2" creationId="{FA3103CB-6071-ED84-8514-1D3DDB200CF6}"/>
          </ac:spMkLst>
        </pc:spChg>
        <pc:spChg chg="mod">
          <ac:chgData name="Kavya Abeysundara" userId="1f6050f3a44159ab" providerId="LiveId" clId="{FED02F58-9032-49AA-AAFC-80DE1A9D984A}" dt="2025-07-05T17:58:02.591" v="1573" actId="20577"/>
          <ac:spMkLst>
            <pc:docMk/>
            <pc:sldMk cId="1746753405" sldId="300"/>
            <ac:spMk id="4" creationId="{E29014AD-096E-5A72-D043-5DF11F45AA06}"/>
          </ac:spMkLst>
        </pc:spChg>
      </pc:sldChg>
      <pc:sldChg chg="del">
        <pc:chgData name="Kavya Abeysundara" userId="1f6050f3a44159ab" providerId="LiveId" clId="{FED02F58-9032-49AA-AAFC-80DE1A9D984A}" dt="2025-07-04T07:31:22.331" v="9" actId="2696"/>
        <pc:sldMkLst>
          <pc:docMk/>
          <pc:sldMk cId="2854118937" sldId="300"/>
        </pc:sldMkLst>
      </pc:sldChg>
      <pc:sldChg chg="modSp add mod">
        <pc:chgData name="Kavya Abeysundara" userId="1f6050f3a44159ab" providerId="LiveId" clId="{FED02F58-9032-49AA-AAFC-80DE1A9D984A}" dt="2025-07-05T17:58:12.358" v="1587" actId="20577"/>
        <pc:sldMkLst>
          <pc:docMk/>
          <pc:sldMk cId="1218424691" sldId="301"/>
        </pc:sldMkLst>
        <pc:spChg chg="mod">
          <ac:chgData name="Kavya Abeysundara" userId="1f6050f3a44159ab" providerId="LiveId" clId="{FED02F58-9032-49AA-AAFC-80DE1A9D984A}" dt="2025-07-05T17:58:12.358" v="1587" actId="20577"/>
          <ac:spMkLst>
            <pc:docMk/>
            <pc:sldMk cId="1218424691" sldId="301"/>
            <ac:spMk id="2" creationId="{BEA9C6F2-1793-139B-F8D2-B1E3F97DF668}"/>
          </ac:spMkLst>
        </pc:spChg>
        <pc:spChg chg="mod">
          <ac:chgData name="Kavya Abeysundara" userId="1f6050f3a44159ab" providerId="LiveId" clId="{FED02F58-9032-49AA-AAFC-80DE1A9D984A}" dt="2025-07-05T17:58:09.561" v="1581" actId="20577"/>
          <ac:spMkLst>
            <pc:docMk/>
            <pc:sldMk cId="1218424691" sldId="301"/>
            <ac:spMk id="4" creationId="{A05B2A70-8236-BE4F-724F-99B7A08B8CB6}"/>
          </ac:spMkLst>
        </pc:spChg>
      </pc:sldChg>
      <pc:sldChg chg="del">
        <pc:chgData name="Kavya Abeysundara" userId="1f6050f3a44159ab" providerId="LiveId" clId="{FED02F58-9032-49AA-AAFC-80DE1A9D984A}" dt="2025-07-04T07:31:33.766" v="10" actId="2696"/>
        <pc:sldMkLst>
          <pc:docMk/>
          <pc:sldMk cId="1472624715" sldId="301"/>
        </pc:sldMkLst>
      </pc:sldChg>
      <pc:sldChg chg="modSp add mod">
        <pc:chgData name="Kavya Abeysundara" userId="1f6050f3a44159ab" providerId="LiveId" clId="{FED02F58-9032-49AA-AAFC-80DE1A9D984A}" dt="2025-07-05T17:58:19.516" v="1597" actId="20577"/>
        <pc:sldMkLst>
          <pc:docMk/>
          <pc:sldMk cId="1449912056" sldId="302"/>
        </pc:sldMkLst>
        <pc:spChg chg="mod">
          <ac:chgData name="Kavya Abeysundara" userId="1f6050f3a44159ab" providerId="LiveId" clId="{FED02F58-9032-49AA-AAFC-80DE1A9D984A}" dt="2025-07-05T17:58:19.516" v="1597" actId="20577"/>
          <ac:spMkLst>
            <pc:docMk/>
            <pc:sldMk cId="1449912056" sldId="302"/>
            <ac:spMk id="2" creationId="{81BCDE72-A618-B519-37D0-1B7DC6DA371F}"/>
          </ac:spMkLst>
        </pc:spChg>
        <pc:spChg chg="mod">
          <ac:chgData name="Kavya Abeysundara" userId="1f6050f3a44159ab" providerId="LiveId" clId="{FED02F58-9032-49AA-AAFC-80DE1A9D984A}" dt="2025-07-05T17:58:15.211" v="1589" actId="20577"/>
          <ac:spMkLst>
            <pc:docMk/>
            <pc:sldMk cId="1449912056" sldId="302"/>
            <ac:spMk id="4" creationId="{92406FAF-3A65-B768-8182-CF43D05D0054}"/>
          </ac:spMkLst>
        </pc:spChg>
      </pc:sldChg>
      <pc:sldChg chg="del">
        <pc:chgData name="Kavya Abeysundara" userId="1f6050f3a44159ab" providerId="LiveId" clId="{FED02F58-9032-49AA-AAFC-80DE1A9D984A}" dt="2025-07-05T17:12:49.465" v="19" actId="2696"/>
        <pc:sldMkLst>
          <pc:docMk/>
          <pc:sldMk cId="2518540196" sldId="302"/>
        </pc:sldMkLst>
      </pc:sldChg>
      <pc:sldChg chg="del">
        <pc:chgData name="Kavya Abeysundara" userId="1f6050f3a44159ab" providerId="LiveId" clId="{FED02F58-9032-49AA-AAFC-80DE1A9D984A}" dt="2025-07-05T17:13:05.580" v="20" actId="2696"/>
        <pc:sldMkLst>
          <pc:docMk/>
          <pc:sldMk cId="2408560291" sldId="303"/>
        </pc:sldMkLst>
      </pc:sldChg>
      <pc:sldChg chg="modSp add mod">
        <pc:chgData name="Kavya Abeysundara" userId="1f6050f3a44159ab" providerId="LiveId" clId="{FED02F58-9032-49AA-AAFC-80DE1A9D984A}" dt="2025-07-05T17:58:40.372" v="1617" actId="20577"/>
        <pc:sldMkLst>
          <pc:docMk/>
          <pc:sldMk cId="4200419525" sldId="303"/>
        </pc:sldMkLst>
        <pc:spChg chg="mod">
          <ac:chgData name="Kavya Abeysundara" userId="1f6050f3a44159ab" providerId="LiveId" clId="{FED02F58-9032-49AA-AAFC-80DE1A9D984A}" dt="2025-07-05T17:58:40.372" v="1617" actId="20577"/>
          <ac:spMkLst>
            <pc:docMk/>
            <pc:sldMk cId="4200419525" sldId="303"/>
            <ac:spMk id="5" creationId="{3B6B25E4-C128-4A3F-1CF2-F75DAD416A62}"/>
          </ac:spMkLst>
        </pc:spChg>
        <pc:spChg chg="mod">
          <ac:chgData name="Kavya Abeysundara" userId="1f6050f3a44159ab" providerId="LiveId" clId="{FED02F58-9032-49AA-AAFC-80DE1A9D984A}" dt="2025-07-05T17:58:34.632" v="1609" actId="20577"/>
          <ac:spMkLst>
            <pc:docMk/>
            <pc:sldMk cId="4200419525" sldId="303"/>
            <ac:spMk id="6" creationId="{ACC6B495-8089-9B99-BC3B-16CE2ADBCB96}"/>
          </ac:spMkLst>
        </pc:spChg>
      </pc:sldChg>
      <pc:sldChg chg="modSp add mod">
        <pc:chgData name="Kavya Abeysundara" userId="1f6050f3a44159ab" providerId="LiveId" clId="{FED02F58-9032-49AA-AAFC-80DE1A9D984A}" dt="2025-07-05T17:58:46.983" v="1627" actId="20577"/>
        <pc:sldMkLst>
          <pc:docMk/>
          <pc:sldMk cId="1011765494" sldId="304"/>
        </pc:sldMkLst>
        <pc:spChg chg="mod">
          <ac:chgData name="Kavya Abeysundara" userId="1f6050f3a44159ab" providerId="LiveId" clId="{FED02F58-9032-49AA-AAFC-80DE1A9D984A}" dt="2025-07-05T17:58:46.983" v="1627" actId="20577"/>
          <ac:spMkLst>
            <pc:docMk/>
            <pc:sldMk cId="1011765494" sldId="304"/>
            <ac:spMk id="5" creationId="{EFA8A0E7-01CD-CF5A-6133-61BA210CBA55}"/>
          </ac:spMkLst>
        </pc:spChg>
        <pc:spChg chg="mod">
          <ac:chgData name="Kavya Abeysundara" userId="1f6050f3a44159ab" providerId="LiveId" clId="{FED02F58-9032-49AA-AAFC-80DE1A9D984A}" dt="2025-07-05T17:58:43.839" v="1619" actId="20577"/>
          <ac:spMkLst>
            <pc:docMk/>
            <pc:sldMk cId="1011765494" sldId="304"/>
            <ac:spMk id="6" creationId="{3EDE0EB1-3E9F-3444-BA38-2025CCA62CAF}"/>
          </ac:spMkLst>
        </pc:spChg>
      </pc:sldChg>
      <pc:sldChg chg="del">
        <pc:chgData name="Kavya Abeysundara" userId="1f6050f3a44159ab" providerId="LiveId" clId="{FED02F58-9032-49AA-AAFC-80DE1A9D984A}" dt="2025-07-04T07:32:07.762" v="11" actId="2696"/>
        <pc:sldMkLst>
          <pc:docMk/>
          <pc:sldMk cId="3435373447" sldId="304"/>
        </pc:sldMkLst>
      </pc:sldChg>
      <pc:sldChg chg="modSp add mod">
        <pc:chgData name="Kavya Abeysundara" userId="1f6050f3a44159ab" providerId="LiveId" clId="{FED02F58-9032-49AA-AAFC-80DE1A9D984A}" dt="2025-07-05T17:58:53.470" v="1637" actId="20577"/>
        <pc:sldMkLst>
          <pc:docMk/>
          <pc:sldMk cId="2426011330" sldId="305"/>
        </pc:sldMkLst>
        <pc:spChg chg="mod">
          <ac:chgData name="Kavya Abeysundara" userId="1f6050f3a44159ab" providerId="LiveId" clId="{FED02F58-9032-49AA-AAFC-80DE1A9D984A}" dt="2025-07-05T17:58:53.470" v="1637" actId="20577"/>
          <ac:spMkLst>
            <pc:docMk/>
            <pc:sldMk cId="2426011330" sldId="305"/>
            <ac:spMk id="5" creationId="{0112DD13-7ABA-FDC4-3BD3-37CEBAC15785}"/>
          </ac:spMkLst>
        </pc:spChg>
        <pc:spChg chg="mod">
          <ac:chgData name="Kavya Abeysundara" userId="1f6050f3a44159ab" providerId="LiveId" clId="{FED02F58-9032-49AA-AAFC-80DE1A9D984A}" dt="2025-07-05T17:58:50.216" v="1629" actId="20577"/>
          <ac:spMkLst>
            <pc:docMk/>
            <pc:sldMk cId="2426011330" sldId="305"/>
            <ac:spMk id="6" creationId="{6C38860A-8842-5D6D-A804-EF0DF91D8BEF}"/>
          </ac:spMkLst>
        </pc:spChg>
      </pc:sldChg>
      <pc:sldChg chg="del">
        <pc:chgData name="Kavya Abeysundara" userId="1f6050f3a44159ab" providerId="LiveId" clId="{FED02F58-9032-49AA-AAFC-80DE1A9D984A}" dt="2025-07-04T07:32:17.810" v="12" actId="2696"/>
        <pc:sldMkLst>
          <pc:docMk/>
          <pc:sldMk cId="3733035458" sldId="305"/>
        </pc:sldMkLst>
      </pc:sldChg>
      <pc:sldChg chg="modSp add mod">
        <pc:chgData name="Kavya Abeysundara" userId="1f6050f3a44159ab" providerId="LiveId" clId="{FED02F58-9032-49AA-AAFC-80DE1A9D984A}" dt="2025-07-05T17:59:01.126" v="1645" actId="20577"/>
        <pc:sldMkLst>
          <pc:docMk/>
          <pc:sldMk cId="2122968643" sldId="306"/>
        </pc:sldMkLst>
        <pc:spChg chg="mod">
          <ac:chgData name="Kavya Abeysundara" userId="1f6050f3a44159ab" providerId="LiveId" clId="{FED02F58-9032-49AA-AAFC-80DE1A9D984A}" dt="2025-07-05T17:59:01.126" v="1645" actId="20577"/>
          <ac:spMkLst>
            <pc:docMk/>
            <pc:sldMk cId="2122968643" sldId="306"/>
            <ac:spMk id="5" creationId="{705F01C1-6EC2-67AE-D357-CB23AF7AA65F}"/>
          </ac:spMkLst>
        </pc:spChg>
        <pc:spChg chg="mod">
          <ac:chgData name="Kavya Abeysundara" userId="1f6050f3a44159ab" providerId="LiveId" clId="{FED02F58-9032-49AA-AAFC-80DE1A9D984A}" dt="2025-07-05T17:58:58.423" v="1639" actId="20577"/>
          <ac:spMkLst>
            <pc:docMk/>
            <pc:sldMk cId="2122968643" sldId="306"/>
            <ac:spMk id="6" creationId="{F5650B37-2D9C-D44C-4216-45BAA8D6B274}"/>
          </ac:spMkLst>
        </pc:spChg>
      </pc:sldChg>
      <pc:sldChg chg="del">
        <pc:chgData name="Kavya Abeysundara" userId="1f6050f3a44159ab" providerId="LiveId" clId="{FED02F58-9032-49AA-AAFC-80DE1A9D984A}" dt="2025-07-04T07:36:58.609" v="14" actId="2696"/>
        <pc:sldMkLst>
          <pc:docMk/>
          <pc:sldMk cId="3562097585" sldId="306"/>
        </pc:sldMkLst>
      </pc:sldChg>
      <pc:sldChg chg="del">
        <pc:chgData name="Kavya Abeysundara" userId="1f6050f3a44159ab" providerId="LiveId" clId="{FED02F58-9032-49AA-AAFC-80DE1A9D984A}" dt="2025-07-04T07:37:01.465" v="15" actId="2696"/>
        <pc:sldMkLst>
          <pc:docMk/>
          <pc:sldMk cId="3702898315" sldId="307"/>
        </pc:sldMkLst>
      </pc:sldChg>
      <pc:sldChg chg="del">
        <pc:chgData name="Kavya Abeysundara" userId="1f6050f3a44159ab" providerId="LiveId" clId="{FED02F58-9032-49AA-AAFC-80DE1A9D984A}" dt="2025-07-04T07:37:03.939" v="16" actId="2696"/>
        <pc:sldMkLst>
          <pc:docMk/>
          <pc:sldMk cId="544503613" sldId="308"/>
        </pc:sldMkLst>
      </pc:sldChg>
      <pc:sldChg chg="modSp add mod">
        <pc:chgData name="Kavya Abeysundara" userId="1f6050f3a44159ab" providerId="LiveId" clId="{FED02F58-9032-49AA-AAFC-80DE1A9D984A}" dt="2025-07-05T18:00:13.375" v="1701" actId="20577"/>
        <pc:sldMkLst>
          <pc:docMk/>
          <pc:sldMk cId="3836051027" sldId="308"/>
        </pc:sldMkLst>
        <pc:spChg chg="mod">
          <ac:chgData name="Kavya Abeysundara" userId="1f6050f3a44159ab" providerId="LiveId" clId="{FED02F58-9032-49AA-AAFC-80DE1A9D984A}" dt="2025-07-05T18:00:13.375" v="1701" actId="20577"/>
          <ac:spMkLst>
            <pc:docMk/>
            <pc:sldMk cId="3836051027" sldId="308"/>
            <ac:spMk id="2" creationId="{330A0D92-1422-E8D2-F7D8-5E75A9F1738D}"/>
          </ac:spMkLst>
        </pc:spChg>
        <pc:spChg chg="mod">
          <ac:chgData name="Kavya Abeysundara" userId="1f6050f3a44159ab" providerId="LiveId" clId="{FED02F58-9032-49AA-AAFC-80DE1A9D984A}" dt="2025-07-05T18:00:09.596" v="1694" actId="20577"/>
          <ac:spMkLst>
            <pc:docMk/>
            <pc:sldMk cId="3836051027" sldId="308"/>
            <ac:spMk id="4" creationId="{C175B824-2230-BBC3-DA87-61AA18E4A1BF}"/>
          </ac:spMkLst>
        </pc:spChg>
      </pc:sldChg>
      <pc:sldChg chg="del">
        <pc:chgData name="Kavya Abeysundara" userId="1f6050f3a44159ab" providerId="LiveId" clId="{FED02F58-9032-49AA-AAFC-80DE1A9D984A}" dt="2025-07-04T07:37:09.701" v="17" actId="2696"/>
        <pc:sldMkLst>
          <pc:docMk/>
          <pc:sldMk cId="356220732" sldId="309"/>
        </pc:sldMkLst>
      </pc:sldChg>
      <pc:sldChg chg="modSp add mod modNotesTx">
        <pc:chgData name="Kavya Abeysundara" userId="1f6050f3a44159ab" providerId="LiveId" clId="{FED02F58-9032-49AA-AAFC-80DE1A9D984A}" dt="2025-07-07T13:49:21.293" v="2051" actId="20577"/>
        <pc:sldMkLst>
          <pc:docMk/>
          <pc:sldMk cId="3771917180" sldId="309"/>
        </pc:sldMkLst>
        <pc:spChg chg="mod">
          <ac:chgData name="Kavya Abeysundara" userId="1f6050f3a44159ab" providerId="LiveId" clId="{FED02F58-9032-49AA-AAFC-80DE1A9D984A}" dt="2025-07-05T18:00:20.710" v="1708" actId="20577"/>
          <ac:spMkLst>
            <pc:docMk/>
            <pc:sldMk cId="3771917180" sldId="309"/>
            <ac:spMk id="2" creationId="{DD84F643-01F4-C759-D95D-40F33C513B1F}"/>
          </ac:spMkLst>
        </pc:spChg>
        <pc:spChg chg="mod">
          <ac:chgData name="Kavya Abeysundara" userId="1f6050f3a44159ab" providerId="LiveId" clId="{FED02F58-9032-49AA-AAFC-80DE1A9D984A}" dt="2025-07-05T18:00:17.904" v="1703" actId="20577"/>
          <ac:spMkLst>
            <pc:docMk/>
            <pc:sldMk cId="3771917180" sldId="309"/>
            <ac:spMk id="4" creationId="{4C24A424-9610-385E-E2BA-F77B00770A89}"/>
          </ac:spMkLst>
        </pc:spChg>
      </pc:sldChg>
      <pc:sldChg chg="modSp mod">
        <pc:chgData name="Kavya Abeysundara" userId="1f6050f3a44159ab" providerId="LiveId" clId="{FED02F58-9032-49AA-AAFC-80DE1A9D984A}" dt="2025-07-05T17:20:36.296" v="59" actId="20577"/>
        <pc:sldMkLst>
          <pc:docMk/>
          <pc:sldMk cId="3837557006" sldId="310"/>
        </pc:sldMkLst>
        <pc:spChg chg="mod">
          <ac:chgData name="Kavya Abeysundara" userId="1f6050f3a44159ab" providerId="LiveId" clId="{FED02F58-9032-49AA-AAFC-80DE1A9D984A}" dt="2025-07-05T17:20:36.296" v="59" actId="20577"/>
          <ac:spMkLst>
            <pc:docMk/>
            <pc:sldMk cId="3837557006" sldId="310"/>
            <ac:spMk id="2" creationId="{9A385E08-FE11-37E6-424F-6DD7F633A157}"/>
          </ac:spMkLst>
        </pc:spChg>
        <pc:spChg chg="mod">
          <ac:chgData name="Kavya Abeysundara" userId="1f6050f3a44159ab" providerId="LiveId" clId="{FED02F58-9032-49AA-AAFC-80DE1A9D984A}" dt="2025-07-05T17:20:33.322" v="54" actId="20577"/>
          <ac:spMkLst>
            <pc:docMk/>
            <pc:sldMk cId="3837557006" sldId="310"/>
            <ac:spMk id="4" creationId="{8602CD78-7B71-C2D5-0817-7076D8BEA269}"/>
          </ac:spMkLst>
        </pc:spChg>
      </pc:sldChg>
      <pc:sldChg chg="addSp delSp modSp mod">
        <pc:chgData name="Kavya Abeysundara" userId="1f6050f3a44159ab" providerId="LiveId" clId="{FED02F58-9032-49AA-AAFC-80DE1A9D984A}" dt="2025-07-05T17:20:47.010" v="67" actId="20577"/>
        <pc:sldMkLst>
          <pc:docMk/>
          <pc:sldMk cId="2942730359" sldId="311"/>
        </pc:sldMkLst>
        <pc:spChg chg="mod">
          <ac:chgData name="Kavya Abeysundara" userId="1f6050f3a44159ab" providerId="LiveId" clId="{FED02F58-9032-49AA-AAFC-80DE1A9D984A}" dt="2025-07-05T17:20:47.010" v="67" actId="20577"/>
          <ac:spMkLst>
            <pc:docMk/>
            <pc:sldMk cId="2942730359" sldId="311"/>
            <ac:spMk id="2" creationId="{7447FBD6-4375-EC17-02EC-F3228850A4A1}"/>
          </ac:spMkLst>
        </pc:spChg>
        <pc:spChg chg="mod">
          <ac:chgData name="Kavya Abeysundara" userId="1f6050f3a44159ab" providerId="LiveId" clId="{FED02F58-9032-49AA-AAFC-80DE1A9D984A}" dt="2025-07-05T17:20:42.950" v="62" actId="20577"/>
          <ac:spMkLst>
            <pc:docMk/>
            <pc:sldMk cId="2942730359" sldId="311"/>
            <ac:spMk id="4" creationId="{0143C2CA-686C-CFFB-14D8-D5FC85DE9D2E}"/>
          </ac:spMkLst>
        </pc:spChg>
      </pc:sldChg>
      <pc:sldChg chg="modSp mod">
        <pc:chgData name="Kavya Abeysundara" userId="1f6050f3a44159ab" providerId="LiveId" clId="{FED02F58-9032-49AA-AAFC-80DE1A9D984A}" dt="2025-07-05T17:20:56.187" v="75" actId="20577"/>
        <pc:sldMkLst>
          <pc:docMk/>
          <pc:sldMk cId="3344097696" sldId="312"/>
        </pc:sldMkLst>
        <pc:spChg chg="mod">
          <ac:chgData name="Kavya Abeysundara" userId="1f6050f3a44159ab" providerId="LiveId" clId="{FED02F58-9032-49AA-AAFC-80DE1A9D984A}" dt="2025-07-05T17:20:56.187" v="75" actId="20577"/>
          <ac:spMkLst>
            <pc:docMk/>
            <pc:sldMk cId="3344097696" sldId="312"/>
            <ac:spMk id="2" creationId="{057002C2-B20C-7CEE-5ECE-9BF92F485581}"/>
          </ac:spMkLst>
        </pc:spChg>
        <pc:spChg chg="mod">
          <ac:chgData name="Kavya Abeysundara" userId="1f6050f3a44159ab" providerId="LiveId" clId="{FED02F58-9032-49AA-AAFC-80DE1A9D984A}" dt="2025-07-05T17:20:53.122" v="70" actId="20577"/>
          <ac:spMkLst>
            <pc:docMk/>
            <pc:sldMk cId="3344097696" sldId="312"/>
            <ac:spMk id="4" creationId="{4DA73EAF-4A35-264B-3295-F16870CFAD8D}"/>
          </ac:spMkLst>
        </pc:spChg>
      </pc:sldChg>
      <pc:sldChg chg="modSp mod">
        <pc:chgData name="Kavya Abeysundara" userId="1f6050f3a44159ab" providerId="LiveId" clId="{FED02F58-9032-49AA-AAFC-80DE1A9D984A}" dt="2025-07-05T17:21:08.027" v="85" actId="20577"/>
        <pc:sldMkLst>
          <pc:docMk/>
          <pc:sldMk cId="541767186" sldId="313"/>
        </pc:sldMkLst>
        <pc:spChg chg="mod">
          <ac:chgData name="Kavya Abeysundara" userId="1f6050f3a44159ab" providerId="LiveId" clId="{FED02F58-9032-49AA-AAFC-80DE1A9D984A}" dt="2025-07-05T17:21:08.027" v="85" actId="20577"/>
          <ac:spMkLst>
            <pc:docMk/>
            <pc:sldMk cId="541767186" sldId="313"/>
            <ac:spMk id="2" creationId="{082B4B25-FFFC-D3DA-CA50-0E8DE37DC80F}"/>
          </ac:spMkLst>
        </pc:spChg>
        <pc:spChg chg="mod">
          <ac:chgData name="Kavya Abeysundara" userId="1f6050f3a44159ab" providerId="LiveId" clId="{FED02F58-9032-49AA-AAFC-80DE1A9D984A}" dt="2025-07-05T17:21:00.565" v="78" actId="20577"/>
          <ac:spMkLst>
            <pc:docMk/>
            <pc:sldMk cId="541767186" sldId="313"/>
            <ac:spMk id="4" creationId="{779E7CBF-3EB6-E6F2-DDDB-9B9579842364}"/>
          </ac:spMkLst>
        </pc:spChg>
      </pc:sldChg>
      <pc:sldChg chg="modSp mod">
        <pc:chgData name="Kavya Abeysundara" userId="1f6050f3a44159ab" providerId="LiveId" clId="{FED02F58-9032-49AA-AAFC-80DE1A9D984A}" dt="2025-07-05T17:20:21.495" v="43" actId="20577"/>
        <pc:sldMkLst>
          <pc:docMk/>
          <pc:sldMk cId="4005942048" sldId="314"/>
        </pc:sldMkLst>
        <pc:spChg chg="mod">
          <ac:chgData name="Kavya Abeysundara" userId="1f6050f3a44159ab" providerId="LiveId" clId="{FED02F58-9032-49AA-AAFC-80DE1A9D984A}" dt="2025-07-05T17:20:21.495" v="43" actId="20577"/>
          <ac:spMkLst>
            <pc:docMk/>
            <pc:sldMk cId="4005942048" sldId="314"/>
            <ac:spMk id="7" creationId="{D5B3CB72-7ED2-BFEA-C58F-1C82B34F857D}"/>
          </ac:spMkLst>
        </pc:spChg>
      </pc:sldChg>
      <pc:sldChg chg="addSp delSp modSp new mod modNotesTx">
        <pc:chgData name="Kavya Abeysundara" userId="1f6050f3a44159ab" providerId="LiveId" clId="{FED02F58-9032-49AA-AAFC-80DE1A9D984A}" dt="2025-07-05T17:45:16.447" v="856" actId="20577"/>
        <pc:sldMkLst>
          <pc:docMk/>
          <pc:sldMk cId="2277111753" sldId="316"/>
        </pc:sldMkLst>
        <pc:spChg chg="add mod">
          <ac:chgData name="Kavya Abeysundara" userId="1f6050f3a44159ab" providerId="LiveId" clId="{FED02F58-9032-49AA-AAFC-80DE1A9D984A}" dt="2025-07-05T17:45:16.447" v="856" actId="20577"/>
          <ac:spMkLst>
            <pc:docMk/>
            <pc:sldMk cId="2277111753" sldId="316"/>
            <ac:spMk id="5" creationId="{9DDC4E8A-8308-46D2-3400-71A94988946F}"/>
          </ac:spMkLst>
        </pc:spChg>
        <pc:spChg chg="add mod">
          <ac:chgData name="Kavya Abeysundara" userId="1f6050f3a44159ab" providerId="LiveId" clId="{FED02F58-9032-49AA-AAFC-80DE1A9D984A}" dt="2025-07-05T17:45:13.208" v="854" actId="20577"/>
          <ac:spMkLst>
            <pc:docMk/>
            <pc:sldMk cId="2277111753" sldId="316"/>
            <ac:spMk id="6" creationId="{F2837E94-AEF0-16A7-6CC9-2332B0AF206D}"/>
          </ac:spMkLst>
        </pc:spChg>
        <pc:picChg chg="add mod">
          <ac:chgData name="Kavya Abeysundara" userId="1f6050f3a44159ab" providerId="LiveId" clId="{FED02F58-9032-49AA-AAFC-80DE1A9D984A}" dt="2025-07-05T17:32:42.184" v="162" actId="1076"/>
          <ac:picMkLst>
            <pc:docMk/>
            <pc:sldMk cId="2277111753" sldId="316"/>
            <ac:picMk id="4" creationId="{EFB8E3F1-CB9F-7D18-BDD8-00EA8246470D}"/>
          </ac:picMkLst>
        </pc:picChg>
      </pc:sldChg>
      <pc:sldChg chg="addSp delSp modSp add mod modNotesTx">
        <pc:chgData name="Kavya Abeysundara" userId="1f6050f3a44159ab" providerId="LiveId" clId="{FED02F58-9032-49AA-AAFC-80DE1A9D984A}" dt="2025-07-07T13:45:37.322" v="1976" actId="20577"/>
        <pc:sldMkLst>
          <pc:docMk/>
          <pc:sldMk cId="4201418874" sldId="317"/>
        </pc:sldMkLst>
        <pc:spChg chg="mod">
          <ac:chgData name="Kavya Abeysundara" userId="1f6050f3a44159ab" providerId="LiveId" clId="{FED02F58-9032-49AA-AAFC-80DE1A9D984A}" dt="2025-07-05T17:57:49.186" v="1563" actId="20577"/>
          <ac:spMkLst>
            <pc:docMk/>
            <pc:sldMk cId="4201418874" sldId="317"/>
            <ac:spMk id="2" creationId="{38120396-5273-16CD-C198-4B5C0BA1FFE1}"/>
          </ac:spMkLst>
        </pc:spChg>
        <pc:spChg chg="mod">
          <ac:chgData name="Kavya Abeysundara" userId="1f6050f3a44159ab" providerId="LiveId" clId="{FED02F58-9032-49AA-AAFC-80DE1A9D984A}" dt="2025-07-05T17:45:59.760" v="894" actId="20577"/>
          <ac:spMkLst>
            <pc:docMk/>
            <pc:sldMk cId="4201418874" sldId="317"/>
            <ac:spMk id="4" creationId="{C8242573-9C2E-5F66-2841-C4B5C4DA0BBC}"/>
          </ac:spMkLst>
        </pc:spChg>
        <pc:spChg chg="add mod">
          <ac:chgData name="Kavya Abeysundara" userId="1f6050f3a44159ab" providerId="LiveId" clId="{FED02F58-9032-49AA-AAFC-80DE1A9D984A}" dt="2025-07-05T17:54:02.580" v="1129" actId="1076"/>
          <ac:spMkLst>
            <pc:docMk/>
            <pc:sldMk cId="4201418874" sldId="317"/>
            <ac:spMk id="7" creationId="{854CC5F1-E365-1D50-25A1-58E131CED9DF}"/>
          </ac:spMkLst>
        </pc:spChg>
        <pc:spChg chg="add mod">
          <ac:chgData name="Kavya Abeysundara" userId="1f6050f3a44159ab" providerId="LiveId" clId="{FED02F58-9032-49AA-AAFC-80DE1A9D984A}" dt="2025-07-05T17:54:02.580" v="1129" actId="1076"/>
          <ac:spMkLst>
            <pc:docMk/>
            <pc:sldMk cId="4201418874" sldId="317"/>
            <ac:spMk id="9" creationId="{819BE651-3858-F6A3-016F-3F35964EDC4A}"/>
          </ac:spMkLst>
        </pc:spChg>
        <pc:spChg chg="add mod">
          <ac:chgData name="Kavya Abeysundara" userId="1f6050f3a44159ab" providerId="LiveId" clId="{FED02F58-9032-49AA-AAFC-80DE1A9D984A}" dt="2025-07-05T17:50:16.766" v="925" actId="1076"/>
          <ac:spMkLst>
            <pc:docMk/>
            <pc:sldMk cId="4201418874" sldId="317"/>
            <ac:spMk id="11" creationId="{76D158FE-E57C-E45D-6D1E-3BE4FF26F684}"/>
          </ac:spMkLst>
        </pc:spChg>
        <pc:spChg chg="add mod">
          <ac:chgData name="Kavya Abeysundara" userId="1f6050f3a44159ab" providerId="LiveId" clId="{FED02F58-9032-49AA-AAFC-80DE1A9D984A}" dt="2025-07-05T17:50:24.606" v="929" actId="1076"/>
          <ac:spMkLst>
            <pc:docMk/>
            <pc:sldMk cId="4201418874" sldId="317"/>
            <ac:spMk id="13" creationId="{6CF35258-7ADB-8526-3803-AC4295586E0F}"/>
          </ac:spMkLst>
        </pc:spChg>
        <pc:spChg chg="add mod">
          <ac:chgData name="Kavya Abeysundara" userId="1f6050f3a44159ab" providerId="LiveId" clId="{FED02F58-9032-49AA-AAFC-80DE1A9D984A}" dt="2025-07-05T17:54:02.580" v="1129" actId="1076"/>
          <ac:spMkLst>
            <pc:docMk/>
            <pc:sldMk cId="4201418874" sldId="317"/>
            <ac:spMk id="15" creationId="{46DCB2DD-7D76-EF46-3C37-4A3392281049}"/>
          </ac:spMkLst>
        </pc:spChg>
        <pc:spChg chg="mod">
          <ac:chgData name="Kavya Abeysundara" userId="1f6050f3a44159ab" providerId="LiveId" clId="{FED02F58-9032-49AA-AAFC-80DE1A9D984A}" dt="2025-07-05T17:53:20.233" v="1030" actId="20577"/>
          <ac:spMkLst>
            <pc:docMk/>
            <pc:sldMk cId="4201418874" sldId="317"/>
            <ac:spMk id="20" creationId="{526674A7-9DCF-1E9A-4FD6-DD075114197A}"/>
          </ac:spMkLst>
        </pc:spChg>
        <pc:spChg chg="mod">
          <ac:chgData name="Kavya Abeysundara" userId="1f6050f3a44159ab" providerId="LiveId" clId="{FED02F58-9032-49AA-AAFC-80DE1A9D984A}" dt="2025-07-05T17:54:02.580" v="1129" actId="1076"/>
          <ac:spMkLst>
            <pc:docMk/>
            <pc:sldMk cId="4201418874" sldId="317"/>
            <ac:spMk id="22" creationId="{9CDE8490-F25B-6BF3-855D-8914722106D4}"/>
          </ac:spMkLst>
        </pc:spChg>
        <pc:spChg chg="mod">
          <ac:chgData name="Kavya Abeysundara" userId="1f6050f3a44159ab" providerId="LiveId" clId="{FED02F58-9032-49AA-AAFC-80DE1A9D984A}" dt="2025-07-05T17:53:48.582" v="1125" actId="1076"/>
          <ac:spMkLst>
            <pc:docMk/>
            <pc:sldMk cId="4201418874" sldId="317"/>
            <ac:spMk id="24" creationId="{D3045903-E323-3607-1138-3FC149C3DB01}"/>
          </ac:spMkLst>
        </pc:spChg>
        <pc:spChg chg="mod">
          <ac:chgData name="Kavya Abeysundara" userId="1f6050f3a44159ab" providerId="LiveId" clId="{FED02F58-9032-49AA-AAFC-80DE1A9D984A}" dt="2025-07-05T17:54:02.580" v="1129" actId="1076"/>
          <ac:spMkLst>
            <pc:docMk/>
            <pc:sldMk cId="4201418874" sldId="317"/>
            <ac:spMk id="26" creationId="{F5849B0A-2DFF-D882-8740-F4F37C9C5917}"/>
          </ac:spMkLst>
        </pc:spChg>
        <pc:spChg chg="add mod">
          <ac:chgData name="Kavya Abeysundara" userId="1f6050f3a44159ab" providerId="LiveId" clId="{FED02F58-9032-49AA-AAFC-80DE1A9D984A}" dt="2025-07-05T17:54:02.580" v="1129" actId="1076"/>
          <ac:spMkLst>
            <pc:docMk/>
            <pc:sldMk cId="4201418874" sldId="317"/>
            <ac:spMk id="28" creationId="{A9FF44A0-B8C0-F4DC-EB5F-7556235B6006}"/>
          </ac:spMkLst>
        </pc:spChg>
        <pc:spChg chg="add mod">
          <ac:chgData name="Kavya Abeysundara" userId="1f6050f3a44159ab" providerId="LiveId" clId="{FED02F58-9032-49AA-AAFC-80DE1A9D984A}" dt="2025-07-05T17:54:02.580" v="1129" actId="1076"/>
          <ac:spMkLst>
            <pc:docMk/>
            <pc:sldMk cId="4201418874" sldId="317"/>
            <ac:spMk id="32" creationId="{D04BC185-0E23-F6EF-760E-9A5AED4C346F}"/>
          </ac:spMkLst>
        </pc:spChg>
        <pc:spChg chg="add mod">
          <ac:chgData name="Kavya Abeysundara" userId="1f6050f3a44159ab" providerId="LiveId" clId="{FED02F58-9032-49AA-AAFC-80DE1A9D984A}" dt="2025-07-05T17:52:19.080" v="981" actId="20577"/>
          <ac:spMkLst>
            <pc:docMk/>
            <pc:sldMk cId="4201418874" sldId="317"/>
            <ac:spMk id="34" creationId="{7DD210B6-40E9-3B0B-FE1F-261892C1619F}"/>
          </ac:spMkLst>
        </pc:spChg>
        <pc:spChg chg="add mod">
          <ac:chgData name="Kavya Abeysundara" userId="1f6050f3a44159ab" providerId="LiveId" clId="{FED02F58-9032-49AA-AAFC-80DE1A9D984A}" dt="2025-07-05T17:52:38.007" v="987" actId="1076"/>
          <ac:spMkLst>
            <pc:docMk/>
            <pc:sldMk cId="4201418874" sldId="317"/>
            <ac:spMk id="36" creationId="{F03AA6E4-B0A9-ED8F-FAF4-CE920A42043A}"/>
          </ac:spMkLst>
        </pc:spChg>
        <pc:spChg chg="mod">
          <ac:chgData name="Kavya Abeysundara" userId="1f6050f3a44159ab" providerId="LiveId" clId="{FED02F58-9032-49AA-AAFC-80DE1A9D984A}" dt="2025-07-05T17:54:02.580" v="1129" actId="1076"/>
          <ac:spMkLst>
            <pc:docMk/>
            <pc:sldMk cId="4201418874" sldId="317"/>
            <ac:spMk id="41" creationId="{FA5759BA-6FB8-5C70-4B38-E356EB21384D}"/>
          </ac:spMkLst>
        </pc:spChg>
        <pc:spChg chg="add mod">
          <ac:chgData name="Kavya Abeysundara" userId="1f6050f3a44159ab" providerId="LiveId" clId="{FED02F58-9032-49AA-AAFC-80DE1A9D984A}" dt="2025-07-05T17:52:33.624" v="986" actId="1076"/>
          <ac:spMkLst>
            <pc:docMk/>
            <pc:sldMk cId="4201418874" sldId="317"/>
            <ac:spMk id="45" creationId="{8A9427C6-A9DD-2D5A-D623-2640C3F90A9B}"/>
          </ac:spMkLst>
        </pc:spChg>
        <pc:spChg chg="mod">
          <ac:chgData name="Kavya Abeysundara" userId="1f6050f3a44159ab" providerId="LiveId" clId="{FED02F58-9032-49AA-AAFC-80DE1A9D984A}" dt="2025-07-07T13:43:16.230" v="1750" actId="20577"/>
          <ac:spMkLst>
            <pc:docMk/>
            <pc:sldMk cId="4201418874" sldId="317"/>
            <ac:spMk id="70" creationId="{B3D61705-168F-8807-0DD0-0EFBA4FEF6E1}"/>
          </ac:spMkLst>
        </pc:spChg>
        <pc:spChg chg="mod">
          <ac:chgData name="Kavya Abeysundara" userId="1f6050f3a44159ab" providerId="LiveId" clId="{FED02F58-9032-49AA-AAFC-80DE1A9D984A}" dt="2025-07-07T13:45:07.898" v="1888" actId="20577"/>
          <ac:spMkLst>
            <pc:docMk/>
            <pc:sldMk cId="4201418874" sldId="317"/>
            <ac:spMk id="72" creationId="{C048CC9F-9984-82CA-F4E2-4A36396E9B09}"/>
          </ac:spMkLst>
        </pc:spChg>
        <pc:spChg chg="mod">
          <ac:chgData name="Kavya Abeysundara" userId="1f6050f3a44159ab" providerId="LiveId" clId="{FED02F58-9032-49AA-AAFC-80DE1A9D984A}" dt="2025-07-07T13:43:28.738" v="1759" actId="20577"/>
          <ac:spMkLst>
            <pc:docMk/>
            <pc:sldMk cId="4201418874" sldId="317"/>
            <ac:spMk id="74" creationId="{7BCB101E-C059-AD1C-7AB8-BF004A394774}"/>
          </ac:spMkLst>
        </pc:spChg>
        <pc:spChg chg="mod">
          <ac:chgData name="Kavya Abeysundara" userId="1f6050f3a44159ab" providerId="LiveId" clId="{FED02F58-9032-49AA-AAFC-80DE1A9D984A}" dt="2025-07-05T17:54:02.580" v="1129" actId="1076"/>
          <ac:spMkLst>
            <pc:docMk/>
            <pc:sldMk cId="4201418874" sldId="317"/>
            <ac:spMk id="76" creationId="{CD3FFAE1-D121-2231-675B-A69EE58A6C19}"/>
          </ac:spMkLst>
        </pc:spChg>
        <pc:spChg chg="mod">
          <ac:chgData name="Kavya Abeysundara" userId="1f6050f3a44159ab" providerId="LiveId" clId="{FED02F58-9032-49AA-AAFC-80DE1A9D984A}" dt="2025-07-05T17:54:02.580" v="1129" actId="1076"/>
          <ac:spMkLst>
            <pc:docMk/>
            <pc:sldMk cId="4201418874" sldId="317"/>
            <ac:spMk id="82" creationId="{733399A8-DCCE-16BC-13F2-88F79A64A72D}"/>
          </ac:spMkLst>
        </pc:spChg>
        <pc:cxnChg chg="add mod">
          <ac:chgData name="Kavya Abeysundara" userId="1f6050f3a44159ab" providerId="LiveId" clId="{FED02F58-9032-49AA-AAFC-80DE1A9D984A}" dt="2025-07-05T17:49:53.061" v="915" actId="1076"/>
          <ac:cxnSpMkLst>
            <pc:docMk/>
            <pc:sldMk cId="4201418874" sldId="317"/>
            <ac:cxnSpMk id="6" creationId="{FB4EBD82-9183-2B60-25F9-46F7D7FBCD73}"/>
          </ac:cxnSpMkLst>
        </pc:cxnChg>
        <pc:cxnChg chg="add mod">
          <ac:chgData name="Kavya Abeysundara" userId="1f6050f3a44159ab" providerId="LiveId" clId="{FED02F58-9032-49AA-AAFC-80DE1A9D984A}" dt="2025-07-05T17:50:16.766" v="925" actId="1076"/>
          <ac:cxnSpMkLst>
            <pc:docMk/>
            <pc:sldMk cId="4201418874" sldId="317"/>
            <ac:cxnSpMk id="8" creationId="{4CDEB4A4-D8C6-6B24-760D-7F7C7FE6EB41}"/>
          </ac:cxnSpMkLst>
        </pc:cxnChg>
        <pc:cxnChg chg="add mod">
          <ac:chgData name="Kavya Abeysundara" userId="1f6050f3a44159ab" providerId="LiveId" clId="{FED02F58-9032-49AA-AAFC-80DE1A9D984A}" dt="2025-07-05T17:50:16.766" v="925" actId="1076"/>
          <ac:cxnSpMkLst>
            <pc:docMk/>
            <pc:sldMk cId="4201418874" sldId="317"/>
            <ac:cxnSpMk id="10" creationId="{50AD0152-78EA-8E4E-99BC-6193A9720ABB}"/>
          </ac:cxnSpMkLst>
        </pc:cxnChg>
        <pc:cxnChg chg="add mod">
          <ac:chgData name="Kavya Abeysundara" userId="1f6050f3a44159ab" providerId="LiveId" clId="{FED02F58-9032-49AA-AAFC-80DE1A9D984A}" dt="2025-07-05T17:50:24.606" v="929" actId="1076"/>
          <ac:cxnSpMkLst>
            <pc:docMk/>
            <pc:sldMk cId="4201418874" sldId="317"/>
            <ac:cxnSpMk id="12" creationId="{8858F248-5791-9186-1C35-03EA8A8CD07D}"/>
          </ac:cxnSpMkLst>
        </pc:cxnChg>
        <pc:cxnChg chg="add mod">
          <ac:chgData name="Kavya Abeysundara" userId="1f6050f3a44159ab" providerId="LiveId" clId="{FED02F58-9032-49AA-AAFC-80DE1A9D984A}" dt="2025-07-05T17:50:24.606" v="929" actId="1076"/>
          <ac:cxnSpMkLst>
            <pc:docMk/>
            <pc:sldMk cId="4201418874" sldId="317"/>
            <ac:cxnSpMk id="14" creationId="{C89FDCE3-A046-17AF-73DD-B481B816BE92}"/>
          </ac:cxnSpMkLst>
        </pc:cxnChg>
        <pc:cxnChg chg="mod">
          <ac:chgData name="Kavya Abeysundara" userId="1f6050f3a44159ab" providerId="LiveId" clId="{FED02F58-9032-49AA-AAFC-80DE1A9D984A}" dt="2025-07-05T17:49:49.761" v="914" actId="1035"/>
          <ac:cxnSpMkLst>
            <pc:docMk/>
            <pc:sldMk cId="4201418874" sldId="317"/>
            <ac:cxnSpMk id="21" creationId="{2F39C8F6-E3DC-6A30-B084-931DA6236213}"/>
          </ac:cxnSpMkLst>
        </pc:cxnChg>
        <pc:cxnChg chg="add mod">
          <ac:chgData name="Kavya Abeysundara" userId="1f6050f3a44159ab" providerId="LiveId" clId="{FED02F58-9032-49AA-AAFC-80DE1A9D984A}" dt="2025-07-05T17:51:17.140" v="962" actId="1076"/>
          <ac:cxnSpMkLst>
            <pc:docMk/>
            <pc:sldMk cId="4201418874" sldId="317"/>
            <ac:cxnSpMk id="27" creationId="{D6213A51-EFB8-7D96-1C64-94B770904E3E}"/>
          </ac:cxnSpMkLst>
        </pc:cxnChg>
        <pc:cxnChg chg="add mod">
          <ac:chgData name="Kavya Abeysundara" userId="1f6050f3a44159ab" providerId="LiveId" clId="{FED02F58-9032-49AA-AAFC-80DE1A9D984A}" dt="2025-07-05T17:52:15.428" v="978" actId="1076"/>
          <ac:cxnSpMkLst>
            <pc:docMk/>
            <pc:sldMk cId="4201418874" sldId="317"/>
            <ac:cxnSpMk id="31" creationId="{80A6341A-8D99-2BE4-EADF-7746270D7351}"/>
          </ac:cxnSpMkLst>
        </pc:cxnChg>
        <pc:cxnChg chg="add mod">
          <ac:chgData name="Kavya Abeysundara" userId="1f6050f3a44159ab" providerId="LiveId" clId="{FED02F58-9032-49AA-AAFC-80DE1A9D984A}" dt="2025-07-05T17:52:15.428" v="978" actId="1076"/>
          <ac:cxnSpMkLst>
            <pc:docMk/>
            <pc:sldMk cId="4201418874" sldId="317"/>
            <ac:cxnSpMk id="33" creationId="{A1E35493-8DAB-32EC-89A7-5FCA297B1D97}"/>
          </ac:cxnSpMkLst>
        </pc:cxnChg>
        <pc:cxnChg chg="add mod">
          <ac:chgData name="Kavya Abeysundara" userId="1f6050f3a44159ab" providerId="LiveId" clId="{FED02F58-9032-49AA-AAFC-80DE1A9D984A}" dt="2025-07-05T17:52:33.624" v="986" actId="1076"/>
          <ac:cxnSpMkLst>
            <pc:docMk/>
            <pc:sldMk cId="4201418874" sldId="317"/>
            <ac:cxnSpMk id="35" creationId="{F617DC18-53B1-36F2-3CE9-748742C64DE9}"/>
          </ac:cxnSpMkLst>
        </pc:cxnChg>
        <pc:cxnChg chg="add mod">
          <ac:chgData name="Kavya Abeysundara" userId="1f6050f3a44159ab" providerId="LiveId" clId="{FED02F58-9032-49AA-AAFC-80DE1A9D984A}" dt="2025-07-05T17:52:33.624" v="986" actId="1076"/>
          <ac:cxnSpMkLst>
            <pc:docMk/>
            <pc:sldMk cId="4201418874" sldId="317"/>
            <ac:cxnSpMk id="37" creationId="{73C8C6B4-B9E9-455E-7BAD-1392CB6DFB96}"/>
          </ac:cxnSpMkLst>
        </pc:cxnChg>
        <pc:cxnChg chg="mod">
          <ac:chgData name="Kavya Abeysundara" userId="1f6050f3a44159ab" providerId="LiveId" clId="{FED02F58-9032-49AA-AAFC-80DE1A9D984A}" dt="2025-07-05T17:53:45.713" v="1124" actId="1076"/>
          <ac:cxnSpMkLst>
            <pc:docMk/>
            <pc:sldMk cId="4201418874" sldId="317"/>
            <ac:cxnSpMk id="40" creationId="{6E4E7D4C-35C6-A366-85C7-F1E319CAFFF1}"/>
          </ac:cxnSpMkLst>
        </pc:cxnChg>
        <pc:cxnChg chg="mod">
          <ac:chgData name="Kavya Abeysundara" userId="1f6050f3a44159ab" providerId="LiveId" clId="{FED02F58-9032-49AA-AAFC-80DE1A9D984A}" dt="2025-07-05T17:51:13.410" v="961" actId="1035"/>
          <ac:cxnSpMkLst>
            <pc:docMk/>
            <pc:sldMk cId="4201418874" sldId="317"/>
            <ac:cxnSpMk id="71" creationId="{83E7009E-3263-980D-CB0C-DE01E58246A3}"/>
          </ac:cxnSpMkLst>
        </pc:cxnChg>
      </pc:sldChg>
      <pc:sldChg chg="modSp add mod">
        <pc:chgData name="Kavya Abeysundara" userId="1f6050f3a44159ab" providerId="LiveId" clId="{FED02F58-9032-49AA-AAFC-80DE1A9D984A}" dt="2025-07-05T17:59:14.518" v="1653" actId="20577"/>
        <pc:sldMkLst>
          <pc:docMk/>
          <pc:sldMk cId="659697133" sldId="318"/>
        </pc:sldMkLst>
        <pc:spChg chg="mod">
          <ac:chgData name="Kavya Abeysundara" userId="1f6050f3a44159ab" providerId="LiveId" clId="{FED02F58-9032-49AA-AAFC-80DE1A9D984A}" dt="2025-07-05T17:59:14.518" v="1653" actId="20577"/>
          <ac:spMkLst>
            <pc:docMk/>
            <pc:sldMk cId="659697133" sldId="318"/>
            <ac:spMk id="2" creationId="{96116928-A60B-6CD9-6E5D-EFC89CAECEB2}"/>
          </ac:spMkLst>
        </pc:spChg>
        <pc:spChg chg="mod">
          <ac:chgData name="Kavya Abeysundara" userId="1f6050f3a44159ab" providerId="LiveId" clId="{FED02F58-9032-49AA-AAFC-80DE1A9D984A}" dt="2025-07-05T17:59:12.128" v="1651" actId="20577"/>
          <ac:spMkLst>
            <pc:docMk/>
            <pc:sldMk cId="659697133" sldId="318"/>
            <ac:spMk id="4" creationId="{22A55E6F-6414-4C20-5F40-1E958BC81BE4}"/>
          </ac:spMkLst>
        </pc:spChg>
      </pc:sldChg>
      <pc:sldChg chg="addSp delSp modSp add mod">
        <pc:chgData name="Kavya Abeysundara" userId="1f6050f3a44159ab" providerId="LiveId" clId="{FED02F58-9032-49AA-AAFC-80DE1A9D984A}" dt="2025-07-05T17:59:54.899" v="1674"/>
        <pc:sldMkLst>
          <pc:docMk/>
          <pc:sldMk cId="2537474042" sldId="319"/>
        </pc:sldMkLst>
        <pc:spChg chg="mod">
          <ac:chgData name="Kavya Abeysundara" userId="1f6050f3a44159ab" providerId="LiveId" clId="{FED02F58-9032-49AA-AAFC-80DE1A9D984A}" dt="2025-07-05T17:59:27.500" v="1661" actId="20577"/>
          <ac:spMkLst>
            <pc:docMk/>
            <pc:sldMk cId="2537474042" sldId="319"/>
            <ac:spMk id="2" creationId="{D351C917-F7F6-AA24-A684-0562E5EEFEE1}"/>
          </ac:spMkLst>
        </pc:spChg>
        <pc:spChg chg="add mod">
          <ac:chgData name="Kavya Abeysundara" userId="1f6050f3a44159ab" providerId="LiveId" clId="{FED02F58-9032-49AA-AAFC-80DE1A9D984A}" dt="2025-07-05T17:59:54.899" v="1674"/>
          <ac:spMkLst>
            <pc:docMk/>
            <pc:sldMk cId="2537474042" sldId="319"/>
            <ac:spMk id="7" creationId="{8EDBC2A0-F4D7-9C42-987F-E894EB5FB9CB}"/>
          </ac:spMkLst>
        </pc:spChg>
      </pc:sldChg>
      <pc:sldChg chg="add del">
        <pc:chgData name="Kavya Abeysundara" userId="1f6050f3a44159ab" providerId="LiveId" clId="{FED02F58-9032-49AA-AAFC-80DE1A9D984A}" dt="2025-07-05T17:42:28.570" v="661" actId="2696"/>
        <pc:sldMkLst>
          <pc:docMk/>
          <pc:sldMk cId="3794062597" sldId="319"/>
        </pc:sldMkLst>
      </pc:sldChg>
      <pc:sldChg chg="add del">
        <pc:chgData name="Kavya Abeysundara" userId="1f6050f3a44159ab" providerId="LiveId" clId="{FED02F58-9032-49AA-AAFC-80DE1A9D984A}" dt="2025-07-05T17:42:43.458" v="663"/>
        <pc:sldMkLst>
          <pc:docMk/>
          <pc:sldMk cId="3807351652" sldId="319"/>
        </pc:sldMkLst>
      </pc:sldChg>
      <pc:sldChg chg="addSp delSp modSp add mod modNotesTx">
        <pc:chgData name="Kavya Abeysundara" userId="1f6050f3a44159ab" providerId="LiveId" clId="{FED02F58-9032-49AA-AAFC-80DE1A9D984A}" dt="2025-07-05T18:00:05.568" v="1692" actId="20577"/>
        <pc:sldMkLst>
          <pc:docMk/>
          <pc:sldMk cId="1963639458" sldId="320"/>
        </pc:sldMkLst>
        <pc:spChg chg="mod">
          <ac:chgData name="Kavya Abeysundara" userId="1f6050f3a44159ab" providerId="LiveId" clId="{FED02F58-9032-49AA-AAFC-80DE1A9D984A}" dt="2025-07-05T17:59:38.138" v="1671" actId="20577"/>
          <ac:spMkLst>
            <pc:docMk/>
            <pc:sldMk cId="1963639458" sldId="320"/>
            <ac:spMk id="2" creationId="{31E51DB6-4F49-D448-2D99-C154B678FC25}"/>
          </ac:spMkLst>
        </pc:spChg>
        <pc:spChg chg="add mod">
          <ac:chgData name="Kavya Abeysundara" userId="1f6050f3a44159ab" providerId="LiveId" clId="{FED02F58-9032-49AA-AAFC-80DE1A9D984A}" dt="2025-07-05T17:59:56.160" v="1675"/>
          <ac:spMkLst>
            <pc:docMk/>
            <pc:sldMk cId="1963639458" sldId="320"/>
            <ac:spMk id="8" creationId="{AEB82D73-A3AB-C405-136A-94F0805835C1}"/>
          </ac:spMkLst>
        </pc:spChg>
      </pc:sldChg>
      <pc:sldChg chg="modSp add mod modNotesTx">
        <pc:chgData name="Kavya Abeysundara" userId="1f6050f3a44159ab" providerId="LiveId" clId="{FED02F58-9032-49AA-AAFC-80DE1A9D984A}" dt="2025-07-07T13:49:33.003" v="2053" actId="33524"/>
        <pc:sldMkLst>
          <pc:docMk/>
          <pc:sldMk cId="2347466961" sldId="321"/>
        </pc:sldMkLst>
        <pc:spChg chg="mod">
          <ac:chgData name="Kavya Abeysundara" userId="1f6050f3a44159ab" providerId="LiveId" clId="{FED02F58-9032-49AA-AAFC-80DE1A9D984A}" dt="2025-07-05T18:00:30.446" v="1716" actId="20577"/>
          <ac:spMkLst>
            <pc:docMk/>
            <pc:sldMk cId="2347466961" sldId="321"/>
            <ac:spMk id="2" creationId="{865D240D-2E86-62EA-E667-C8E0D14BAF9E}"/>
          </ac:spMkLst>
        </pc:spChg>
        <pc:spChg chg="mod">
          <ac:chgData name="Kavya Abeysundara" userId="1f6050f3a44159ab" providerId="LiveId" clId="{FED02F58-9032-49AA-AAFC-80DE1A9D984A}" dt="2025-07-05T18:00:25.872" v="1711" actId="20577"/>
          <ac:spMkLst>
            <pc:docMk/>
            <pc:sldMk cId="2347466961" sldId="321"/>
            <ac:spMk id="4" creationId="{DE05A036-8C12-7692-0379-C8CEA6F0012C}"/>
          </ac:spMkLst>
        </pc:spChg>
      </pc:sldChg>
      <pc:sldChg chg="modSp add mod">
        <pc:chgData name="Kavya Abeysundara" userId="1f6050f3a44159ab" providerId="LiveId" clId="{FED02F58-9032-49AA-AAFC-80DE1A9D984A}" dt="2025-07-05T18:00:35.171" v="1719" actId="20577"/>
        <pc:sldMkLst>
          <pc:docMk/>
          <pc:sldMk cId="268943155" sldId="322"/>
        </pc:sldMkLst>
        <pc:spChg chg="mod">
          <ac:chgData name="Kavya Abeysundara" userId="1f6050f3a44159ab" providerId="LiveId" clId="{FED02F58-9032-49AA-AAFC-80DE1A9D984A}" dt="2025-07-05T18:00:35.171" v="1719" actId="20577"/>
          <ac:spMkLst>
            <pc:docMk/>
            <pc:sldMk cId="268943155" sldId="322"/>
            <ac:spMk id="2" creationId="{75F22BDD-0A4C-358E-365A-D43BE65C9463}"/>
          </ac:spMkLst>
        </pc:spChg>
      </pc:sld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ldLayoutChg>
      </pc:sldMasterChg>
    </pc:docChg>
  </pc:docChgLst>
</pc:chgInfo>
</file>

<file path=ppt/comments/modernComment_13C_87B9F7C9.xml><?xml version="1.0" encoding="utf-8"?>
<p188:cmLst xmlns:a="http://schemas.openxmlformats.org/drawingml/2006/main" xmlns:r="http://schemas.openxmlformats.org/officeDocument/2006/relationships" xmlns:p188="http://schemas.microsoft.com/office/powerpoint/2018/8/main">
  <p188:cm id="{35A9101F-42F2-46A3-8D83-26716F738C16}" authorId="{78514878-EC33-30E9-8854-F7AFDACDDE32}" created="2025-07-07T13:46:23.155">
    <pc:sldMkLst xmlns:pc="http://schemas.microsoft.com/office/powerpoint/2013/main/command">
      <pc:docMk/>
      <pc:sldMk cId="2277111753" sldId="316"/>
    </pc:sldMkLst>
    <p188:txBody>
      <a:bodyPr/>
      <a:lstStyle/>
      <a:p>
        <a:r>
          <a:rPr lang="en-GB"/>
          <a:t>No audio</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9DE92-C3DD-4D1D-9A2E-F33117CA9330}" type="doc">
      <dgm:prSet loTypeId="urn:microsoft.com/office/officeart/2005/8/layout/chevron1" loCatId="process" qsTypeId="urn:microsoft.com/office/officeart/2005/8/quickstyle/simple1" qsCatId="simple" csTypeId="urn:microsoft.com/office/officeart/2005/8/colors/accent1_2" csCatId="accent1" phldr="1"/>
      <dgm:spPr/>
    </dgm:pt>
    <dgm:pt modelId="{07F541F4-5CC1-4ADF-9D30-F92C72CDE9C3}">
      <dgm:prSet phldrT="[Text]" phldr="0"/>
      <dgm:spPr/>
      <dgm:t>
        <a:bodyPr/>
        <a:lstStyle/>
        <a:p>
          <a:pPr rtl="0"/>
          <a:r>
            <a:rPr lang="en-GB">
              <a:latin typeface="Open Sans"/>
            </a:rPr>
            <a:t>Fuel is burned to produce heat</a:t>
          </a:r>
        </a:p>
      </dgm:t>
    </dgm:pt>
    <dgm:pt modelId="{7D7E9CA7-A3B3-46A9-A5DA-7F4745258E1F}" type="parTrans" cxnId="{4652EB3D-D386-4E48-8769-C21B703DA736}">
      <dgm:prSet/>
      <dgm:spPr/>
      <dgm:t>
        <a:bodyPr/>
        <a:lstStyle/>
        <a:p>
          <a:endParaRPr lang="es-CO"/>
        </a:p>
      </dgm:t>
    </dgm:pt>
    <dgm:pt modelId="{6D2A9800-DF4F-48FC-84F9-9EA023B63A55}" type="sibTrans" cxnId="{4652EB3D-D386-4E48-8769-C21B703DA736}">
      <dgm:prSet/>
      <dgm:spPr/>
      <dgm:t>
        <a:bodyPr/>
        <a:lstStyle/>
        <a:p>
          <a:endParaRPr lang="es-CO"/>
        </a:p>
      </dgm:t>
    </dgm:pt>
    <dgm:pt modelId="{05C3DE75-557C-4FEA-8C38-C853087EE2CB}">
      <dgm:prSet phldrT="[Text]" phldr="0"/>
      <dgm:spPr/>
      <dgm:t>
        <a:bodyPr/>
        <a:lstStyle/>
        <a:p>
          <a:pPr rtl="0"/>
          <a:r>
            <a:rPr lang="en-GB">
              <a:latin typeface="Open Sans"/>
            </a:rPr>
            <a:t>High pressure steam drives a turbine </a:t>
          </a:r>
        </a:p>
      </dgm:t>
    </dgm:pt>
    <dgm:pt modelId="{C377931C-3D06-4CFF-AC70-614411F4E9B3}" type="parTrans" cxnId="{A3B548E7-359B-4321-B27D-69DD52A8D09D}">
      <dgm:prSet/>
      <dgm:spPr/>
      <dgm:t>
        <a:bodyPr/>
        <a:lstStyle/>
        <a:p>
          <a:endParaRPr lang="es-CO"/>
        </a:p>
      </dgm:t>
    </dgm:pt>
    <dgm:pt modelId="{76EA0F31-B6F5-4750-AB21-D89C0F7E13D2}" type="sibTrans" cxnId="{A3B548E7-359B-4321-B27D-69DD52A8D09D}">
      <dgm:prSet/>
      <dgm:spPr/>
      <dgm:t>
        <a:bodyPr/>
        <a:lstStyle/>
        <a:p>
          <a:endParaRPr lang="es-CO"/>
        </a:p>
      </dgm:t>
    </dgm:pt>
    <dgm:pt modelId="{C5831893-D53C-49DA-855B-0E916F340112}">
      <dgm:prSet phldrT="[Text]" phldr="0"/>
      <dgm:spPr/>
      <dgm:t>
        <a:bodyPr/>
        <a:lstStyle/>
        <a:p>
          <a:pPr rtl="0"/>
          <a:r>
            <a:rPr lang="en-GB">
              <a:latin typeface="Open Sans"/>
            </a:rPr>
            <a:t>Turbine drives a generator to produce electricity</a:t>
          </a:r>
        </a:p>
      </dgm:t>
    </dgm:pt>
    <dgm:pt modelId="{857AF195-5262-4DF0-AD83-A1407FA90B4C}" type="parTrans" cxnId="{591FB27A-1A22-43B1-8B13-F68E5D71C8DB}">
      <dgm:prSet/>
      <dgm:spPr/>
      <dgm:t>
        <a:bodyPr/>
        <a:lstStyle/>
        <a:p>
          <a:endParaRPr lang="es-CO"/>
        </a:p>
      </dgm:t>
    </dgm:pt>
    <dgm:pt modelId="{502630BD-3F80-474F-8AC3-828C0B77982F}" type="sibTrans" cxnId="{591FB27A-1A22-43B1-8B13-F68E5D71C8DB}">
      <dgm:prSet/>
      <dgm:spPr/>
      <dgm:t>
        <a:bodyPr/>
        <a:lstStyle/>
        <a:p>
          <a:endParaRPr lang="es-CO"/>
        </a:p>
      </dgm:t>
    </dgm:pt>
    <dgm:pt modelId="{B9F61471-E278-47AD-81AC-2DB4F3451994}" type="pres">
      <dgm:prSet presAssocID="{EC29DE92-C3DD-4D1D-9A2E-F33117CA9330}" presName="Name0" presStyleCnt="0">
        <dgm:presLayoutVars>
          <dgm:dir/>
          <dgm:animLvl val="lvl"/>
          <dgm:resizeHandles val="exact"/>
        </dgm:presLayoutVars>
      </dgm:prSet>
      <dgm:spPr/>
    </dgm:pt>
    <dgm:pt modelId="{F562A329-BF42-4BAD-83BD-B3DDC97D9DBE}" type="pres">
      <dgm:prSet presAssocID="{07F541F4-5CC1-4ADF-9D30-F92C72CDE9C3}" presName="parTxOnly" presStyleLbl="node1" presStyleIdx="0" presStyleCnt="3">
        <dgm:presLayoutVars>
          <dgm:chMax val="0"/>
          <dgm:chPref val="0"/>
          <dgm:bulletEnabled val="1"/>
        </dgm:presLayoutVars>
      </dgm:prSet>
      <dgm:spPr/>
    </dgm:pt>
    <dgm:pt modelId="{CE1E6545-3903-4960-84CF-049BF2E32153}" type="pres">
      <dgm:prSet presAssocID="{6D2A9800-DF4F-48FC-84F9-9EA023B63A55}" presName="parTxOnlySpace" presStyleCnt="0"/>
      <dgm:spPr/>
    </dgm:pt>
    <dgm:pt modelId="{6B7907EC-1905-40DF-818C-4DB39F7CB859}" type="pres">
      <dgm:prSet presAssocID="{05C3DE75-557C-4FEA-8C38-C853087EE2CB}" presName="parTxOnly" presStyleLbl="node1" presStyleIdx="1" presStyleCnt="3">
        <dgm:presLayoutVars>
          <dgm:chMax val="0"/>
          <dgm:chPref val="0"/>
          <dgm:bulletEnabled val="1"/>
        </dgm:presLayoutVars>
      </dgm:prSet>
      <dgm:spPr/>
    </dgm:pt>
    <dgm:pt modelId="{61F25B65-1920-4B28-8BDF-0C9E29CB125C}" type="pres">
      <dgm:prSet presAssocID="{76EA0F31-B6F5-4750-AB21-D89C0F7E13D2}" presName="parTxOnlySpace" presStyleCnt="0"/>
      <dgm:spPr/>
    </dgm:pt>
    <dgm:pt modelId="{4561C807-F288-4C98-AE16-CFC501E6C059}" type="pres">
      <dgm:prSet presAssocID="{C5831893-D53C-49DA-855B-0E916F340112}" presName="parTxOnly" presStyleLbl="node1" presStyleIdx="2" presStyleCnt="3">
        <dgm:presLayoutVars>
          <dgm:chMax val="0"/>
          <dgm:chPref val="0"/>
          <dgm:bulletEnabled val="1"/>
        </dgm:presLayoutVars>
      </dgm:prSet>
      <dgm:spPr/>
    </dgm:pt>
  </dgm:ptLst>
  <dgm:cxnLst>
    <dgm:cxn modelId="{75B9BE09-62B5-477A-BAE2-2D7B67DD9645}" type="presOf" srcId="{C5831893-D53C-49DA-855B-0E916F340112}" destId="{4561C807-F288-4C98-AE16-CFC501E6C059}" srcOrd="0" destOrd="0" presId="urn:microsoft.com/office/officeart/2005/8/layout/chevron1"/>
    <dgm:cxn modelId="{4652EB3D-D386-4E48-8769-C21B703DA736}" srcId="{EC29DE92-C3DD-4D1D-9A2E-F33117CA9330}" destId="{07F541F4-5CC1-4ADF-9D30-F92C72CDE9C3}" srcOrd="0" destOrd="0" parTransId="{7D7E9CA7-A3B3-46A9-A5DA-7F4745258E1F}" sibTransId="{6D2A9800-DF4F-48FC-84F9-9EA023B63A55}"/>
    <dgm:cxn modelId="{27520A68-022D-46C4-8A7F-A9CCD3BBA121}" type="presOf" srcId="{07F541F4-5CC1-4ADF-9D30-F92C72CDE9C3}" destId="{F562A329-BF42-4BAD-83BD-B3DDC97D9DBE}" srcOrd="0" destOrd="0" presId="urn:microsoft.com/office/officeart/2005/8/layout/chevron1"/>
    <dgm:cxn modelId="{591FB27A-1A22-43B1-8B13-F68E5D71C8DB}" srcId="{EC29DE92-C3DD-4D1D-9A2E-F33117CA9330}" destId="{C5831893-D53C-49DA-855B-0E916F340112}" srcOrd="2" destOrd="0" parTransId="{857AF195-5262-4DF0-AD83-A1407FA90B4C}" sibTransId="{502630BD-3F80-474F-8AC3-828C0B77982F}"/>
    <dgm:cxn modelId="{EE097592-66DB-42C9-A4F7-0750B92F35FD}" type="presOf" srcId="{05C3DE75-557C-4FEA-8C38-C853087EE2CB}" destId="{6B7907EC-1905-40DF-818C-4DB39F7CB859}" srcOrd="0" destOrd="0" presId="urn:microsoft.com/office/officeart/2005/8/layout/chevron1"/>
    <dgm:cxn modelId="{A3B548E7-359B-4321-B27D-69DD52A8D09D}" srcId="{EC29DE92-C3DD-4D1D-9A2E-F33117CA9330}" destId="{05C3DE75-557C-4FEA-8C38-C853087EE2CB}" srcOrd="1" destOrd="0" parTransId="{C377931C-3D06-4CFF-AC70-614411F4E9B3}" sibTransId="{76EA0F31-B6F5-4750-AB21-D89C0F7E13D2}"/>
    <dgm:cxn modelId="{34FE23FF-A630-4BE3-97EA-C3E53F374A9E}" type="presOf" srcId="{EC29DE92-C3DD-4D1D-9A2E-F33117CA9330}" destId="{B9F61471-E278-47AD-81AC-2DB4F3451994}" srcOrd="0" destOrd="0" presId="urn:microsoft.com/office/officeart/2005/8/layout/chevron1"/>
    <dgm:cxn modelId="{00884141-C40A-47E9-AB6C-343E1F94B41B}" type="presParOf" srcId="{B9F61471-E278-47AD-81AC-2DB4F3451994}" destId="{F562A329-BF42-4BAD-83BD-B3DDC97D9DBE}" srcOrd="0" destOrd="0" presId="urn:microsoft.com/office/officeart/2005/8/layout/chevron1"/>
    <dgm:cxn modelId="{481D471C-2962-425A-9E51-461A3E685CCE}" type="presParOf" srcId="{B9F61471-E278-47AD-81AC-2DB4F3451994}" destId="{CE1E6545-3903-4960-84CF-049BF2E32153}" srcOrd="1" destOrd="0" presId="urn:microsoft.com/office/officeart/2005/8/layout/chevron1"/>
    <dgm:cxn modelId="{66DF541F-A113-4308-BB51-F76BD6E9FC5D}" type="presParOf" srcId="{B9F61471-E278-47AD-81AC-2DB4F3451994}" destId="{6B7907EC-1905-40DF-818C-4DB39F7CB859}" srcOrd="2" destOrd="0" presId="urn:microsoft.com/office/officeart/2005/8/layout/chevron1"/>
    <dgm:cxn modelId="{C35ACB76-5DF0-497B-8D91-0982E234ECE1}" type="presParOf" srcId="{B9F61471-E278-47AD-81AC-2DB4F3451994}" destId="{61F25B65-1920-4B28-8BDF-0C9E29CB125C}" srcOrd="3" destOrd="0" presId="urn:microsoft.com/office/officeart/2005/8/layout/chevron1"/>
    <dgm:cxn modelId="{65386E08-D6B4-47F9-BE70-243C2E4696A0}" type="presParOf" srcId="{B9F61471-E278-47AD-81AC-2DB4F3451994}" destId="{4561C807-F288-4C98-AE16-CFC501E6C059}"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2A329-BF42-4BAD-83BD-B3DDC97D9DBE}">
      <dsp:nvSpPr>
        <dsp:cNvPr id="0" name=""/>
        <dsp:cNvSpPr/>
      </dsp:nvSpPr>
      <dsp:spPr>
        <a:xfrm>
          <a:off x="2573" y="2940499"/>
          <a:ext cx="3135226" cy="12540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Fuel is burned to produce heat</a:t>
          </a:r>
        </a:p>
      </dsp:txBody>
      <dsp:txXfrm>
        <a:off x="629618" y="2940499"/>
        <a:ext cx="1881136" cy="1254090"/>
      </dsp:txXfrm>
    </dsp:sp>
    <dsp:sp modelId="{6B7907EC-1905-40DF-818C-4DB39F7CB859}">
      <dsp:nvSpPr>
        <dsp:cNvPr id="0" name=""/>
        <dsp:cNvSpPr/>
      </dsp:nvSpPr>
      <dsp:spPr>
        <a:xfrm>
          <a:off x="2824277" y="2940499"/>
          <a:ext cx="3135226" cy="12540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High pressure steam drives a turbine </a:t>
          </a:r>
        </a:p>
      </dsp:txBody>
      <dsp:txXfrm>
        <a:off x="3451322" y="2940499"/>
        <a:ext cx="1881136" cy="1254090"/>
      </dsp:txXfrm>
    </dsp:sp>
    <dsp:sp modelId="{4561C807-F288-4C98-AE16-CFC501E6C059}">
      <dsp:nvSpPr>
        <dsp:cNvPr id="0" name=""/>
        <dsp:cNvSpPr/>
      </dsp:nvSpPr>
      <dsp:spPr>
        <a:xfrm>
          <a:off x="5645981" y="2940499"/>
          <a:ext cx="3135226" cy="12540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Turbine drives a generator to produce electricity</a:t>
          </a:r>
        </a:p>
      </dsp:txBody>
      <dsp:txXfrm>
        <a:off x="6273026" y="2940499"/>
        <a:ext cx="1881136" cy="12540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     Another alternative way of generating electricity using fossil fuels is through combined heat and power plants.</a:t>
            </a:r>
            <a:br>
              <a:rPr lang="en-GB" dirty="0"/>
            </a:br>
            <a:br>
              <a:rPr lang="en-GB" dirty="0"/>
            </a:br>
            <a:r>
              <a:rPr lang="en-GB" dirty="0"/>
              <a:t>A </a:t>
            </a:r>
            <a:r>
              <a:rPr lang="en-GB" b="1" dirty="0"/>
              <a:t>Combined Heat and Power (CHP)</a:t>
            </a:r>
            <a:r>
              <a:rPr lang="en-GB" dirty="0"/>
              <a:t> plant—also known as </a:t>
            </a:r>
            <a:r>
              <a:rPr lang="en-GB" b="1" dirty="0"/>
              <a:t>cogeneration</a:t>
            </a:r>
            <a:r>
              <a:rPr lang="en-GB" dirty="0"/>
              <a:t>—is a system that </a:t>
            </a:r>
            <a:r>
              <a:rPr lang="en-GB" b="1" dirty="0"/>
              <a:t>simultaneously generates electricity and useful thermal energy</a:t>
            </a:r>
            <a:r>
              <a:rPr lang="en-GB" dirty="0"/>
              <a:t> from the same fuel source. Rather than wasting heat from electricity production, CHP systems capture and use it for heating, industrial processes, or district heating networks. </a:t>
            </a:r>
            <a:r>
              <a:rPr lang="en-GB" b="0" i="0" dirty="0">
                <a:solidFill>
                  <a:srgbClr val="1D1C1D"/>
                </a:solidFill>
                <a:effectLst/>
                <a:latin typeface="Slack-Lato"/>
              </a:rPr>
              <a:t>They are more expensive and generate less electricity for a unit of fuel than power plants but they generate a notable amount of heat. So, in some cases they are a desired choice.</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2845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7529EB-8BF9-E85A-51D8-C61AC422FFA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898A6D8-CA41-FA39-98F1-009F31AB20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C28168-E9F9-E6FF-D0EC-8C4CD40D33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we can see on this diagram, fossil power plants are just one part of the wider energy system, and several interactions with other technologies are needed in order to meet final energy demands. Firstly, we must understand the processes required to source the fossil fuels burned in these power plants: these fuels must either be extracted domestically or imported from other countries. It is important to remember that the supply of these fuels is associated with costs, as discussed in lecture 5. Additionally, it is important to remember that these fuels cannot be infinitely supplied since fossil fuels are non-renewable energy sources, with only a finite amount of reserves globally. The supply of these fuels also has environmental and social aspects, as discussed later in this lecture. In some cases the fuels also have to be further processed before they can be supplied to power plants, for example crude oil has to be refined at an oil refinery. In addition, once these fuels have been burned to generate electricity in fossil power plants, that electricity has to be transported to end-users via transmission and distribution networks. It is also important to remember that fossil fuels have several roles in the energy system, not just electricity generation, which are discussed in more detail in the next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C55469E-7C82-DA33-AEAD-06BC4B5C957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510744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E2A256D-6174-755C-8B4F-2CC317485D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F065497-7C9F-56FE-7842-9309D5A88C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B629D37-D1B7-B6B7-2C15-3B49613238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Whilst we have so far discussed fossil fuels in relation to electricity generation, they have several other key roles in energy systems. Firstly, transport systems are often almost entirely based on fossil fuels, with cars, buses, and motorcycles in most countries being </a:t>
            </a:r>
            <a:r>
              <a:rPr lang="en-US" dirty="0" err="1">
                <a:cs typeface="Calibri"/>
              </a:rPr>
              <a:t>fuelled</a:t>
            </a:r>
            <a:r>
              <a:rPr lang="en-US" dirty="0">
                <a:cs typeface="Calibri"/>
              </a:rPr>
              <a:t> by oil products. Secondly, fossil fuels can be important for cooking and lighting, with many stoves and lamps being </a:t>
            </a:r>
            <a:r>
              <a:rPr lang="en-US" dirty="0" err="1">
                <a:cs typeface="Calibri"/>
              </a:rPr>
              <a:t>fuelled</a:t>
            </a:r>
            <a:r>
              <a:rPr lang="en-US" dirty="0">
                <a:cs typeface="Calibri"/>
              </a:rPr>
              <a:t> by kerosene, an oil products. Thirdly, fossil fuels often have a role in heating systems, with many countries having residential heating systems that rely on natural gas, and some industrial processes requiring high temperatures that can be difficult to achieve without burning fossil fuels. In developing countries, all of these demands are likely to grow as transport infrastructure evolves, populations increase, and industrial productivity grows. Together these factors mean that, even if we were to generate electricity with renewable technologies, energy systems could create increasingly large demands for fossil fuels in the future unless we switch to cleaner technologies in the transport, cooking, lighting, and heating sectors. This is a key element of the energy transition, which will be introduced next.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CE19B47-F39C-9E96-69B5-065BE631D94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2791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95D1ADD-4C62-74A4-1CC5-B4CBC93B57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76E9A78-E241-67A8-42BD-4D93B6723F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C2E9A0A-D368-B980-3372-F1BBE82243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energy transition refers to the transformation of the energy sector from being reliant on fossil fuels to using low-carbon and renewable energy sources. There are several drivers of this transition, with greenhouse gas emissions and environmental impacts at the core. Burning fossil fuels releases greenhouse gases, which drive global warming, and creates harmful air pollution. Thus, there is a need to transition away from fossil fuels in order to mitigate climate change and protect the environment. Additionally, as discussed previously, fossil fuels are finite resources and will not last forever, meaning that a system reliant on these fuels in the long-term cannot be resilient or sustainable. Therefore, the energy transition calls for greater uptake of renewable energy technologies, which avoid some of the negative impacts of fossil power plants discussed in more detail later in this lecture. However, as we saw on the previous slide, fossil fuels are also used for transport, cooking, lighting, and heating. So, we must consider how we can transform these sectors to use renewable resources. For this reason, energy system models are often developed to allow us to study fuel switching, such as using electric vehicles. We will also cover this later in the course.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B295AA6-065A-4CE4-9274-191058AECA0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23168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Now we will look at how fossil power plants are represented in </a:t>
            </a:r>
            <a:r>
              <a:rPr lang="en-US" dirty="0" err="1">
                <a:cs typeface="Calibri"/>
              </a:rPr>
              <a:t>OSeMOSYS</a:t>
            </a:r>
            <a:r>
              <a:rPr lang="en-US" dirty="0">
                <a:cs typeface="Calibri"/>
              </a:rPr>
              <a:t>. Firstly, let's think about how they are represented in Reference Energy Systems. Fossil Power Plants are technologies and so are represented by boxes, as shown on this diagram. These power plants have both an input fuel, which is the specific fossil fuel they burn, and an output commodity, which is electricity. For example, we can see that the coal power plant has an input fuel of coal and produces electricity as its output. This diagram also shows an example of one of the generic code names used for all of these technologies and fuels, which we will use when building our own model in hands-on exercises. It is important to note that this diagram shows two types of gas power plant: Combined Cycle Gas Turbines and Open Cycle Gas Turbines. In a Combined Cycle Turbine, waste heat generated by burning the gas can be recycled, increasing the efficiency of the power plant compared to Open Cycle Gas Turbines. In this particular code naming convention, these types of power plants are named PWRNGS001 and PWRNGS002 respectively, in the other common naming convention the two different natural gas plants would be distinguished based on their names Country </a:t>
            </a:r>
            <a:r>
              <a:rPr lang="en-US" dirty="0" err="1">
                <a:cs typeface="Calibri"/>
              </a:rPr>
              <a:t>Code_POW_PP_NG</a:t>
            </a:r>
            <a:r>
              <a:rPr lang="en-US" dirty="0">
                <a:cs typeface="Calibri"/>
              </a:rPr>
              <a:t> and Country </a:t>
            </a:r>
            <a:r>
              <a:rPr lang="en-US" dirty="0" err="1">
                <a:cs typeface="Calibri"/>
              </a:rPr>
              <a:t>Code_POW_PP_NGCC</a:t>
            </a:r>
            <a:r>
              <a:rPr lang="en-US" dirty="0">
                <a:cs typeface="Calibri"/>
              </a:rPr>
              <a:t> respectively.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A98D835-8161-2B23-E65B-EF0F4E65483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989CDCF-1DB8-08CF-06DA-FCE1AF80CF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518C9A4-490C-7E61-4BFD-4DFE10524F1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Now we will look at how fossil combined heat and electricity plants are represented in </a:t>
            </a:r>
            <a:r>
              <a:rPr lang="en-US" dirty="0" err="1">
                <a:cs typeface="Calibri"/>
              </a:rPr>
              <a:t>OSeMOSYS</a:t>
            </a:r>
            <a:r>
              <a:rPr lang="en-US" dirty="0">
                <a:cs typeface="Calibri"/>
              </a:rPr>
              <a:t>. Firstly, let's think about how they are represented in Reference Energy Systems. Fossil Combined Heat and Power Plants are technologies and so are represented by boxes, as shown on this diagram. These power plants have both an input fuel, which is the specific fossil fuel they burn, and an output commodities, which are electricity and heat. For example, we can see that the coal combined heat and power plant has an input fuel of coal and produces electricity and heat as its output. This diagram also shows one of the examples of generic code names used for all of these technologies and fuels. Using the other generic naming convention you would have for example Country </a:t>
            </a:r>
            <a:r>
              <a:rPr lang="en-US" dirty="0" err="1">
                <a:cs typeface="Calibri"/>
              </a:rPr>
              <a:t>Code_POW_CHP_COAL</a:t>
            </a:r>
            <a:r>
              <a:rPr lang="en-US" dirty="0">
                <a:cs typeface="Calibri"/>
              </a:rPr>
              <a:t>, Country </a:t>
            </a:r>
            <a:r>
              <a:rPr lang="en-US" dirty="0" err="1">
                <a:cs typeface="Calibri"/>
              </a:rPr>
              <a:t>Code_POW_CHP_OIL</a:t>
            </a:r>
            <a:r>
              <a:rPr lang="en-US" dirty="0">
                <a:cs typeface="Calibri"/>
              </a:rPr>
              <a:t>, Country </a:t>
            </a:r>
            <a:r>
              <a:rPr lang="en-US" dirty="0" err="1">
                <a:cs typeface="Calibri"/>
              </a:rPr>
              <a:t>Code_POW_CHP_NG</a:t>
            </a:r>
            <a:r>
              <a:rPr lang="en-US" dirty="0">
                <a:cs typeface="Calibri"/>
              </a:rPr>
              <a:t>.</a:t>
            </a:r>
            <a:endParaRPr dirty="0"/>
          </a:p>
        </p:txBody>
      </p:sp>
      <p:sp>
        <p:nvSpPr>
          <p:cNvPr id="165" name="Google Shape;165;p13:notes">
            <a:extLst>
              <a:ext uri="{FF2B5EF4-FFF2-40B4-BE49-F238E27FC236}">
                <a16:creationId xmlns:a16="http://schemas.microsoft.com/office/drawing/2014/main" id="{13C03803-3B8A-F066-F95D-52F07B8B1D3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586012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E2EE0BB-181E-FBAD-1CFE-85DB530093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CAE03E2-AC41-2F94-5C2A-8211BBC233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A4A0AB7-0A0E-4BB9-A84E-AFC211CACA1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In </a:t>
            </a:r>
            <a:r>
              <a:rPr lang="en-US" dirty="0" err="1">
                <a:cs typeface="Calibri"/>
              </a:rPr>
              <a:t>OSeMOSYS</a:t>
            </a:r>
            <a:r>
              <a:rPr lang="en-US" dirty="0">
                <a:cs typeface="Calibri"/>
              </a:rPr>
              <a:t>, fossil power plants are mainly characterized by the parameters shown on this slide. These are:</a:t>
            </a:r>
          </a:p>
          <a:p>
            <a:pPr marL="171450" indent="-171450">
              <a:buFont typeface="Arial"/>
              <a:buChar char="•"/>
            </a:pPr>
            <a:r>
              <a:rPr lang="en-US" dirty="0">
                <a:cs typeface="Calibri"/>
              </a:rPr>
              <a:t>Output Activity Ratio: this is used to define the output fuel of the power plant, usually electricity (or, in the naming convention, E.L.C. 0 0 1) and has a value of 1 by default.</a:t>
            </a:r>
          </a:p>
          <a:p>
            <a:pPr marL="171450" indent="-171450">
              <a:buFont typeface="Arial"/>
              <a:buChar char="•"/>
            </a:pPr>
            <a:r>
              <a:rPr lang="en-US" dirty="0">
                <a:cs typeface="Calibri"/>
              </a:rPr>
              <a:t>Input Activity Ratio: this is used to define the input fuel of the power plant and, since the Output Activity Ratio is set to 1 by default, defines the number of units of input fuel needed to produce 1 unit of electricity. </a:t>
            </a:r>
          </a:p>
          <a:p>
            <a:pPr marL="171450" indent="-171450">
              <a:buFont typeface="Arial"/>
              <a:buChar char="•"/>
            </a:pPr>
            <a:r>
              <a:rPr lang="en-US" dirty="0">
                <a:cs typeface="Calibri"/>
              </a:rPr>
              <a:t>Capital, Variable, and Fixed Costs: these parameters are used to represent the costs of power plants. </a:t>
            </a:r>
          </a:p>
          <a:p>
            <a:pPr marL="171450" indent="-171450">
              <a:buFont typeface="Arial"/>
              <a:buChar char="•"/>
            </a:pPr>
            <a:r>
              <a:rPr lang="en-US" dirty="0">
                <a:cs typeface="Calibri"/>
              </a:rPr>
              <a:t>Availability Factor: this is the </a:t>
            </a:r>
            <a:r>
              <a:rPr lang="en-US" dirty="0"/>
              <a:t>maximum time a technology can run in the whole year, as a fraction of the year ranging from 0 to 1.</a:t>
            </a:r>
            <a:endParaRPr lang="en-US" dirty="0">
              <a:cs typeface="Calibri"/>
            </a:endParaRPr>
          </a:p>
          <a:p>
            <a:pPr marL="171450" indent="-171450">
              <a:buFont typeface="Arial"/>
              <a:buChar char="•"/>
            </a:pPr>
            <a:r>
              <a:rPr lang="en-US" dirty="0">
                <a:cs typeface="Calibri"/>
              </a:rPr>
              <a:t>Capacity Factor: this defines how much energy is actually generated in a year over how much would be generated if the power plant operated at full capacity all year.</a:t>
            </a:r>
          </a:p>
          <a:p>
            <a:pPr marL="171450" indent="-171450">
              <a:buFont typeface="Arial"/>
              <a:buChar char="•"/>
            </a:pPr>
            <a:r>
              <a:rPr lang="en-US" dirty="0">
                <a:cs typeface="Calibri"/>
              </a:rPr>
              <a:t>Operational Life: this is how many years the plant is expected to operate for. </a:t>
            </a:r>
          </a:p>
          <a:p>
            <a:r>
              <a:rPr lang="en-US" dirty="0">
                <a:cs typeface="Calibri"/>
              </a:rPr>
              <a:t>We will look at these parameters in more detail in the following slides.</a:t>
            </a:r>
          </a:p>
          <a:p>
            <a:pPr marL="171450" indent="-171450">
              <a:buFont typeface="Arial"/>
              <a:buChar char="•"/>
            </a:pPr>
            <a:r>
              <a:rPr lang="en-US" dirty="0">
                <a:cs typeface="Calibri"/>
              </a:rPr>
              <a:t>Emissions Activity Ratio: how much </a:t>
            </a:r>
            <a:r>
              <a:rPr lang="en-US" dirty="0" err="1">
                <a:cs typeface="Calibri"/>
              </a:rPr>
              <a:t>Mtons</a:t>
            </a:r>
            <a:r>
              <a:rPr lang="en-US" dirty="0">
                <a:cs typeface="Calibri"/>
              </a:rPr>
              <a:t> of carbon dioxide equivalent are emitted per PJ of energy produced by the power plants. </a:t>
            </a:r>
            <a:r>
              <a:rPr lang="en-US" b="1" dirty="0">
                <a:cs typeface="Calibri"/>
              </a:rPr>
              <a:t>Disclaimer: </a:t>
            </a:r>
            <a:r>
              <a:rPr lang="en-US" dirty="0">
                <a:cs typeface="Calibri"/>
              </a:rPr>
              <a:t>you can either attribute the emissions of fuels at the point of extraction </a:t>
            </a:r>
            <a:r>
              <a:rPr lang="en-US">
                <a:cs typeface="Calibri"/>
              </a:rPr>
              <a:t>and importation of the fuel </a:t>
            </a:r>
            <a:r>
              <a:rPr lang="en-US" dirty="0">
                <a:cs typeface="Calibri"/>
              </a:rPr>
              <a:t>or at the point of combustion in power plants. If you have attributed, it at the point of extraction and imports then there is no need to assign an emissions activity ratio to the power plants.</a:t>
            </a:r>
          </a:p>
          <a:p>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CE4942F-F2D7-A58E-8C3F-99FD109878D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520511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D228BA1-341C-32DD-74FB-75AF6D4E5D6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1611276-90CB-9D01-90E1-A5C744D2BC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B7D2B2A-0EAF-5251-A8B8-C99F720FF96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Let's explore the Output Activity Ratio and Input Activity Ratio parameters a little more. The Output Activity Ratio is the parameter used to define the output fuel produced by the power plant and is given a value of 1 by default. So, for the example on this slide, the output activity ratio for our coal power plant would be 1 for electricity. The Input Activity Ratio parameter is then used to define the input fuel and how many energy units of input fuel are needed to produce 1 energy unit of output fuel. So, in this case we want to define how many energy units of coal, the input fuel, are needed to produce 1 energy unit of electricity, the output fuel. In our example, we can see that 3 energy units of coal are needed to produce 1 energy unit of electricity, so the Input Activity Ratio for the coal power plant would be 3 for coal. It is also important to note that power plants can have more than one input or output fuel, for example some models are set up to consider the water consumption of power plants, meaning water would also have to be defined as an input fuel using Input Activity Ratio.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E36C776-3FA9-F9BB-C9F6-8ABBB81680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441842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4BD04C9-10B4-0006-6543-1FE75E0588E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99A5283-1FD2-9C7B-EA65-4BEA0E6E37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13D4AB3-51C6-270A-BE5C-CFF88FC6275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Fossil power plant costs are represented in </a:t>
            </a:r>
            <a:r>
              <a:rPr lang="en-US" dirty="0" err="1">
                <a:cs typeface="Calibri"/>
              </a:rPr>
              <a:t>OSeMOSYS</a:t>
            </a:r>
            <a:r>
              <a:rPr lang="en-US" dirty="0">
                <a:cs typeface="Calibri"/>
              </a:rPr>
              <a:t> using three parameters. Firstly, the Capital Cost parameter is used to define the one-time costs associated with building and setting up the power plant. This includes things like planning and design, construction and buying machinery, and commissioning and certification. Capital costs are defined using the unit $/kW, referring to the cost in dollars per kW of power plant capacity. The fixed costs parameter is used to consider regular costs occurring in every year that the power plant operates, including the costs of workers' salaries, taxes, insurance, and any fuel costs which are fixed every year. This is defined in $/kW/yr, referring to the cost in dollars per kW of power plant capacity per year. Finally, the variable costs parameter represents costs that are only incurred when the power plant runs to produce electricity. This is often mainly the cost of the input non-fuels or consumables that are needed for the power plant to run, such as chemicals. Variable costs are defined using the unit $/GJ, referring to the cost per GJ of energy produced.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B37DAB1-3F70-21CB-E84F-9B1D4D87EE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93814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Primary energy supply technologies typically represent one of two processes:</a:t>
            </a:r>
          </a:p>
          <a:p>
            <a:pPr marL="171450" indent="-171450">
              <a:buFont typeface="Arial"/>
              <a:buChar char="•"/>
            </a:pPr>
            <a:r>
              <a:rPr lang="en-US" dirty="0"/>
              <a:t>The domestic extraction or production of fuels, for example domestic coal production.</a:t>
            </a:r>
            <a:endParaRPr lang="en-US" dirty="0">
              <a:cs typeface="Calibri"/>
            </a:endParaRPr>
          </a:p>
          <a:p>
            <a:pPr marL="171450" indent="-171450">
              <a:buFont typeface="Arial"/>
              <a:buChar char="•"/>
            </a:pPr>
            <a:r>
              <a:rPr lang="en-US" dirty="0"/>
              <a:t>Importation of fuels, for example coal imports.</a:t>
            </a:r>
            <a:endParaRPr lang="en-US" dirty="0">
              <a:cs typeface="Calibri"/>
            </a:endParaRPr>
          </a:p>
          <a:p>
            <a:r>
              <a:rPr lang="en-US" dirty="0"/>
              <a:t>Fuels can include: coal, oil, oil products (such as diesel), natural gas, uranium, biomass, and more. By convention, for each fuel considered we typically include one import technology and one domestic production technology, as shown in this diagram. However, sometimes we may want to adjust this. For example if we are modelling for a country with no domestic coal reserves, we could simply exclude the domestic coal production technology. Or we may want to include two versions of a technology to represent different options. For example we could have separate technologies for importing natural gas via pipeline and via Liquefied Natural Gas transport, since these have different costs.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6616403-A2FF-A88A-E4F0-E01D39B13F3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01B7BA5-E7F7-171D-584D-4EE3CC7296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38FDF81-2030-4F32-F8E0-4B03FB76EB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Other key parameters for defining fossil power plants in </a:t>
            </a:r>
            <a:r>
              <a:rPr lang="en-US" dirty="0" err="1">
                <a:cs typeface="Calibri"/>
              </a:rPr>
              <a:t>OSeMOSYS</a:t>
            </a:r>
            <a:r>
              <a:rPr lang="en-US" dirty="0">
                <a:cs typeface="Calibri"/>
              </a:rPr>
              <a:t> include the availability factor, capacity factor, and operational life. This slide includes definitions for these parameters in relation to power plants. The availability factor represents the maximum time that a power plant is able to operate over the year, as a fraction of the whole year, ranging from 0 to 1. This value is set to 1 by default, meaning the power plant would be able to operate over the whole year; however, it can be adjusted to less than 1 to account for planned outages. For example, if we knew that a coal power plant would be out of operation for 10% of the year due to planned maintenance, we would give the technology an availability factor of 0.9. The capacity factor represents the power plant capacity available in each modelled time slice, as a fraction of the total installed capacity, ranging from 0 to 1. This parameter is used to account for unplanned outages. If 100% of a power plant's capacity could run to produce power 100% of the time, the power plant would have a capacity factor of 1. However this is not the case in reality as power plants do not always run at full capacity or all the time. For example, a coal power plant may have a capacity factor of 80%. Finally, the operational life parameter is the useful lifetime of the power plant in years. For example, a typical fossil power plant might have an expected life time of 25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2600854-696F-99C7-3484-0ADDFFC7BC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760035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coal supply chain is made up of different stages, including: </a:t>
            </a:r>
          </a:p>
          <a:p>
            <a:pPr marL="171450" indent="-171450">
              <a:buFont typeface="Arial"/>
              <a:buChar char="•"/>
            </a:pPr>
            <a:r>
              <a:rPr lang="en-US" dirty="0"/>
              <a:t>Mining and preparation (underground or surface).</a:t>
            </a:r>
            <a:endParaRPr lang="en-US" dirty="0">
              <a:cs typeface="Calibri"/>
            </a:endParaRPr>
          </a:p>
          <a:p>
            <a:pPr marL="171450" indent="-171450">
              <a:buFont typeface="Arial"/>
              <a:buChar char="•"/>
            </a:pPr>
            <a:r>
              <a:rPr lang="en-US" dirty="0"/>
              <a:t>Transportation. this accounts for a large part of the total cost of the delivered product. It usually occurs via railways, large vessels through oceans, pipelines as a mixture of coal and water, and trucks (for short distances).</a:t>
            </a:r>
            <a:endParaRPr lang="en-US" dirty="0">
              <a:cs typeface="Calibri"/>
            </a:endParaRPr>
          </a:p>
          <a:p>
            <a:pPr marL="171450" indent="-171450">
              <a:buFont typeface="Arial"/>
              <a:buChar char="•"/>
            </a:pPr>
            <a:r>
              <a:rPr lang="en-US" dirty="0"/>
              <a:t>Combustion-based power plants. Two main technologies are used in coal power plants: Super-critical pulverized coal (or S. C. P. C.) and the Integrated Gasification Combined Cycle (or I. G. C. C.). Additionally, Carbon Capture and Storage (or C. C. S.) can be applied.</a:t>
            </a:r>
            <a:endParaRPr lang="en-US" dirty="0">
              <a:cs typeface="Calibri"/>
            </a:endParaRPr>
          </a:p>
          <a:p>
            <a:pPr marL="171450" indent="-171450">
              <a:buFont typeface="Arial"/>
              <a:buChar char="•"/>
            </a:pPr>
            <a:r>
              <a:rPr lang="en-US" dirty="0"/>
              <a:t>End-use of electricity in all sectors of society. </a:t>
            </a:r>
            <a:br>
              <a:rPr lang="en-US" dirty="0">
                <a:cs typeface="+mn-lt"/>
              </a:rPr>
            </a:br>
            <a:endParaRPr lang="en-US" dirty="0">
              <a:cs typeface="+mn-lt"/>
            </a:endParaRPr>
          </a:p>
          <a:p>
            <a:r>
              <a:rPr lang="en-US" dirty="0">
                <a:cs typeface="+mn-lt"/>
              </a:rPr>
              <a:t>In many countries, coal is a source of energy security and jobs, as it is: </a:t>
            </a:r>
          </a:p>
          <a:p>
            <a:r>
              <a:rPr lang="en-US" dirty="0"/>
              <a:t>•Relatively inexpensive,</a:t>
            </a:r>
          </a:p>
          <a:p>
            <a:r>
              <a:rPr lang="en-US" dirty="0"/>
              <a:t>•Simple to extract and transport,</a:t>
            </a:r>
            <a:endParaRPr lang="en-US" dirty="0">
              <a:cs typeface="Calibri"/>
            </a:endParaRPr>
          </a:p>
          <a:p>
            <a:r>
              <a:rPr lang="en-US" dirty="0"/>
              <a:t>•Capable of providing baseload power generation,</a:t>
            </a:r>
            <a:endParaRPr lang="en-US" dirty="0">
              <a:cs typeface="Calibri"/>
            </a:endParaRPr>
          </a:p>
          <a:p>
            <a:r>
              <a:rPr lang="en-US" dirty="0"/>
              <a:t>•Located in politically stable regions and abundant in many countries.</a:t>
            </a:r>
            <a:endParaRPr lang="en-US" dirty="0">
              <a:cs typeface="Calibri"/>
            </a:endParaRPr>
          </a:p>
          <a:p>
            <a:r>
              <a:rPr lang="en-US" dirty="0">
                <a:cs typeface="Calibri"/>
              </a:rPr>
              <a:t>However, there are challenges associated with coal, discussed next.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763564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A688A93-E349-AF49-0FB2-3D2443C0A7D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78D0C2D-9EF4-2494-0EE7-FBF47924CA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37204FD-F8DC-00A4-8019-A19648D511D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This slide shows some of the negative impacts of the coal supply chain and coal-fired power plants. </a:t>
            </a:r>
          </a:p>
          <a:p>
            <a:r>
              <a:rPr lang="en-US" dirty="0"/>
              <a:t>The continuing trend of year-on-year growth in coal-fired power needs to be reversed to meet ambitious carbon dioxide emissions targets. Indeed, the entire coal supply chain has negative impacts on: </a:t>
            </a:r>
            <a:endParaRPr lang="en-US" dirty="0">
              <a:cs typeface="Calibri"/>
            </a:endParaRPr>
          </a:p>
          <a:p>
            <a:pPr marL="171450" indent="-171450">
              <a:buFont typeface="Arial"/>
              <a:buChar char="•"/>
            </a:pPr>
            <a:r>
              <a:rPr lang="en-US" dirty="0"/>
              <a:t>Climate, due to Carbon Dioxide, Sulphur Dioxide, and mercury emissions which cause acidification and contribute to global warming.</a:t>
            </a:r>
            <a:endParaRPr lang="en-US" dirty="0">
              <a:cs typeface="Calibri"/>
            </a:endParaRPr>
          </a:p>
          <a:p>
            <a:pPr marL="171450" indent="-171450">
              <a:buFont typeface="Arial"/>
              <a:buChar char="•"/>
            </a:pPr>
            <a:r>
              <a:rPr lang="en-US" dirty="0"/>
              <a:t>Land-use, as mining activities degrade the vegetation, harm wildlife, and reduce crop fertility. </a:t>
            </a:r>
            <a:endParaRPr lang="en-US" dirty="0">
              <a:cs typeface="Calibri"/>
            </a:endParaRPr>
          </a:p>
          <a:p>
            <a:pPr marL="171450" indent="-171450">
              <a:buFont typeface="Arial"/>
              <a:buChar char="•"/>
            </a:pPr>
            <a:r>
              <a:rPr lang="en-US" dirty="0"/>
              <a:t>Water, though increased alkalinity, which degrades aquatic habitats.</a:t>
            </a:r>
            <a:endParaRPr lang="en-US" dirty="0">
              <a:cs typeface="Calibri"/>
            </a:endParaRPr>
          </a:p>
          <a:p>
            <a:r>
              <a:rPr lang="en-US" dirty="0"/>
              <a:t> </a:t>
            </a:r>
            <a:endParaRPr lang="en-US" dirty="0">
              <a:cs typeface="Calibri" panose="020F0502020204030204"/>
            </a:endParaRPr>
          </a:p>
          <a:p>
            <a:r>
              <a:rPr lang="en-US" dirty="0"/>
              <a:t>We should bear in mind that Coal has strong advantages and disadvantages. We need to understand what drives governments to use it and what the trade-offs are in order to find feasible alternatives. Policy incentives such as carbon pricing and regulation are imperative to control pollution and limit generation from inefficient coal-fired power plants. A systems perspective may allow us to see non-obvious risks and opportunities of shifting away from coal or maintaining it.</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7DF72B-051B-C989-D549-9D566C8F1DC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3494643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1FE9830-8065-14D9-893E-7F5C54C9E17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9668035-BE16-B036-8C7E-F529D8447C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4216F8-BD3E-3EEC-429F-C6D927C9ACA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time let's look at the oil and gas supply chains. </a:t>
            </a:r>
          </a:p>
          <a:p>
            <a:r>
              <a:rPr lang="en-US" dirty="0"/>
              <a:t>Oil and gas prices have been subject to oscillations, caused by geopolitical factors and related supply–demand balances. This raises questions of</a:t>
            </a:r>
            <a:endParaRPr lang="en-US" dirty="0">
              <a:cs typeface="Calibri"/>
            </a:endParaRPr>
          </a:p>
          <a:p>
            <a:r>
              <a:rPr lang="en-US" dirty="0"/>
              <a:t>energy supply security and import dependency for individual countries, but also of the resilience of the global economy to oil prices and vice versa. </a:t>
            </a:r>
            <a:endParaRPr lang="en-US" dirty="0">
              <a:cs typeface="Calibri"/>
            </a:endParaRPr>
          </a:p>
          <a:p>
            <a:endParaRPr lang="en-US" dirty="0">
              <a:cs typeface="Calibri"/>
            </a:endParaRPr>
          </a:p>
          <a:p>
            <a:r>
              <a:rPr lang="en-US" dirty="0">
                <a:cs typeface="Calibri"/>
              </a:rPr>
              <a:t>The oil supply chain includes the following stages: </a:t>
            </a:r>
            <a:endParaRPr lang="en-US" dirty="0"/>
          </a:p>
          <a:p>
            <a:pPr marL="171450" indent="-171450">
              <a:buFont typeface="Arial"/>
              <a:buChar char="•"/>
            </a:pPr>
            <a:r>
              <a:rPr lang="en-US" dirty="0"/>
              <a:t>Extraction, using conventional wells, deep-water production, and enhanced oil recovery methods.</a:t>
            </a:r>
            <a:endParaRPr lang="en-US" dirty="0">
              <a:cs typeface="Calibri"/>
            </a:endParaRPr>
          </a:p>
          <a:p>
            <a:pPr marL="171450" indent="-171450">
              <a:buFont typeface="Arial"/>
              <a:buChar char="•"/>
            </a:pPr>
            <a:r>
              <a:rPr lang="en-US" dirty="0"/>
              <a:t>Transportation (using oil tankers, pipelines, trucks, and railways) and storage.</a:t>
            </a:r>
            <a:endParaRPr lang="en-US" dirty="0">
              <a:cs typeface="Calibri"/>
            </a:endParaRPr>
          </a:p>
          <a:p>
            <a:pPr marL="171450" indent="-171450">
              <a:buFont typeface="Arial"/>
              <a:buChar char="•"/>
            </a:pPr>
            <a:r>
              <a:rPr lang="en-US" dirty="0"/>
              <a:t>Refining, which is the industrial process that transforms crude oil into useful products such as petroleum naphtha, gasoline, and diesel fuel.</a:t>
            </a:r>
            <a:endParaRPr lang="en-US" dirty="0">
              <a:cs typeface="Calibri"/>
            </a:endParaRPr>
          </a:p>
          <a:p>
            <a:pPr marL="171450" indent="-171450">
              <a:buFont typeface="Arial"/>
              <a:buChar char="•"/>
            </a:pPr>
            <a:r>
              <a:rPr lang="en-US" dirty="0"/>
              <a:t>Combustion-based power plants.</a:t>
            </a:r>
            <a:endParaRPr lang="en-US" dirty="0">
              <a:cs typeface="Calibri"/>
            </a:endParaRPr>
          </a:p>
          <a:p>
            <a:r>
              <a:rPr lang="en-US" dirty="0"/>
              <a:t>Utility-scale power generation from oil products like heavy fuel oil or diesel has recently declined and is now responsible for only minor shares of generation in many regions. Small diesel generators are still used as backup (for example, in hospitals, factories, or households), especially in developing countries with unreliable electricity supply.</a:t>
            </a:r>
            <a:endParaRPr lang="en-US" dirty="0">
              <a:cs typeface="Calibri" panose="020F0502020204030204"/>
            </a:endParaRPr>
          </a:p>
          <a:p>
            <a:endParaRPr lang="en-US" dirty="0">
              <a:cs typeface="Calibri" panose="020F0502020204030204"/>
            </a:endParaRPr>
          </a:p>
          <a:p>
            <a:r>
              <a:rPr lang="en-US" dirty="0">
                <a:cs typeface="Calibri" panose="020F0502020204030204"/>
              </a:rPr>
              <a:t>The gas supply chain includes: </a:t>
            </a:r>
            <a:endParaRPr lang="en-US" dirty="0"/>
          </a:p>
          <a:p>
            <a:pPr marL="171450" indent="-171450">
              <a:buFont typeface="Arial"/>
              <a:buChar char="•"/>
            </a:pPr>
            <a:r>
              <a:rPr lang="en-US" dirty="0"/>
              <a:t>Extraction, using conventional wells, deep-water production, or hydraulic fracturing.</a:t>
            </a:r>
            <a:endParaRPr lang="en-US" dirty="0">
              <a:cs typeface="Calibri"/>
            </a:endParaRPr>
          </a:p>
          <a:p>
            <a:pPr marL="171450" indent="-171450">
              <a:buFont typeface="Arial"/>
              <a:buChar char="•"/>
            </a:pPr>
            <a:r>
              <a:rPr lang="en-US" dirty="0"/>
              <a:t>Transportation (with pipelines and ships) and storage (underground storage or on-board Liquefied Natural Gas fleets). </a:t>
            </a:r>
            <a:endParaRPr lang="en-US" dirty="0">
              <a:cs typeface="Calibri"/>
            </a:endParaRPr>
          </a:p>
          <a:p>
            <a:pPr marL="171450" indent="-171450">
              <a:buFont typeface="Arial"/>
              <a:buChar char="•"/>
            </a:pPr>
            <a:r>
              <a:rPr lang="en-US" dirty="0"/>
              <a:t>Combustion-based power plants: Open Cycle Gas Turbines (O. C. G. Ts) and Combined Cycle Gas Turbines (C. C. G. Ts), the latter of which has a Heat Recovery Steam Generator (H. R. S. G.) to make use of waste heat, increasing efficiency.</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7515C12-CB3D-079E-9084-24A95D2530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399196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01CA14F-A36B-2DB6-0B2D-A3EA6C97933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97A1551-B24C-BA80-3391-90B106ACC7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DD4BC7-65CC-3F98-672E-5099F9B5AFB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Oil and Gas have a negative impact on the environment at all the stages of the supply chain from production to transportation and final uses: </a:t>
            </a:r>
          </a:p>
          <a:p>
            <a:pPr marL="171450" indent="-171450">
              <a:buFont typeface="Arial"/>
              <a:buChar char="•"/>
            </a:pPr>
            <a:r>
              <a:rPr lang="en-US" dirty="0">
                <a:cs typeface="Calibri"/>
              </a:rPr>
              <a:t>Hydraulic fracking, which consists of fracturing rocks with pressurized liquid to produce oil and gas, causes significant environmental concerns. These are related to waste-water disposal, pollution of underground water, and increased seismic activity.</a:t>
            </a:r>
          </a:p>
          <a:p>
            <a:pPr marL="171450" indent="-171450">
              <a:buFont typeface="Arial"/>
              <a:buChar char="•"/>
            </a:pPr>
            <a:r>
              <a:rPr lang="en-US" dirty="0">
                <a:cs typeface="Calibri"/>
              </a:rPr>
              <a:t>After being extracted, oil is often transported using ships. Several oil spills in the sea have resulted in destruction of the ecosystem and loss of biodiversity, as well as pollution of the water. </a:t>
            </a:r>
          </a:p>
          <a:p>
            <a:pPr marL="171450" indent="-171450">
              <a:buFont typeface="Arial"/>
              <a:buChar char="•"/>
            </a:pPr>
            <a:r>
              <a:rPr lang="en-US" dirty="0">
                <a:cs typeface="Calibri"/>
              </a:rPr>
              <a:t>If there are any leaks in the natural gas production chain, methane (CH4) is released, contributing to global warming. This greenhouse gas has a 20-times stronger warming effect than CO2, though it has a shorter lifespan in the atmosphere. </a:t>
            </a:r>
          </a:p>
          <a:p>
            <a:pPr marL="171450" indent="-171450">
              <a:buFont typeface="Arial"/>
              <a:buChar char="•"/>
            </a:pPr>
            <a:r>
              <a:rPr lang="en-US" dirty="0">
                <a:cs typeface="Calibri"/>
              </a:rPr>
              <a:t>When the oil or the gas is finally burnt in power plants, emissions at local, regional, and global levels are released. These include CO2, NOx and particulate matter.</a:t>
            </a:r>
          </a:p>
          <a:p>
            <a:pPr marL="171450" indent="-171450">
              <a:buFont typeface="Arial"/>
              <a:buChar char="•"/>
            </a:pPr>
            <a:r>
              <a:rPr lang="en-US" dirty="0">
                <a:cs typeface="Calibri"/>
              </a:rPr>
              <a:t>Oil products are the main fuels in the transport sector (cars, buses, trucks, motorbikes, and so on), which is responsible for a large share of global emissions.</a:t>
            </a:r>
          </a:p>
          <a:p>
            <a:endParaRPr lang="en-US" dirty="0">
              <a:cs typeface="Calibri"/>
            </a:endParaRPr>
          </a:p>
          <a:p>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36B1A2A-755F-0A16-3BFA-FD1CC2720CD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2651881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52016D1-F34A-358C-7AC4-8E5931A94D5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5C0786F-F608-AA5D-7F26-EEBEBEE774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E1E0952-8DAE-82D1-4FCD-8110D5BCCE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Demand for oil and especially gas is expected to increase if policies do not change drastically. This demand is driven by large and fast-growing economies. Technological solutions which could avert this are emerging, but they could have deep impacts on the system, which are not always known. There are also social factors that slow down the shift from oil and gas resources, including the need for fast growth (which can be easier to achieve using fossil fuels), the conservative trust in mature solutions, and the need for security. </a:t>
            </a:r>
          </a:p>
          <a:p>
            <a:endParaRPr lang="en-US" dirty="0">
              <a:cs typeface="Calibri"/>
            </a:endParaRPr>
          </a:p>
          <a:p>
            <a:r>
              <a:rPr lang="en-US" dirty="0"/>
              <a:t>Oil, gas, and coal have long contributed to the development of economies and their security of supply. However, they have important economic, social, and environmental consequences. Oil and gas are often produced in politically unstable regions, where sometimes wars, civil conflicts, or turmoil are related to control of the fossil fuel reserves. Moreover, there are many reported cases of large displacements of local populations for oil extraction activities, which can harm local societies. </a:t>
            </a:r>
            <a:endParaRPr lang="en-US" dirty="0">
              <a:cs typeface="Calibri"/>
            </a:endParaRPr>
          </a:p>
          <a:p>
            <a:r>
              <a:rPr lang="en-US" dirty="0"/>
              <a:t>From an environmental point of view, there is an urgent need to reduce global reliance on fossil fuels, but shifting away from these sources may have system impacts that need to be considered when supporting governments' decarbonization strategies. We need models to quantify potential impacts of continuing current trends or shifting away from them.</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B5039F-D367-3016-3167-13F775C2E85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3798304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Once electricity has been produced by power generation technologies, it has to be transported to consumers for use. This process is done by power transmission and distribution technologies. Power transmission occurs over large distances and at high voltages, transporting electricity from the site of generation to areas where it is used, such as cities. Distribution occurs over much smaller distances and at lower voltages, taking power from the transmission system and distributing it to individual buildings.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DB6462B-A6A1-B3E5-E956-F727EB5934E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8426BF0-8F31-5BE8-3086-62A9F024D1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DDB7923-A780-1D42-865D-004A1E4512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b="1" dirty="0"/>
              <a:t>At all times the electricity system has to be balanced. This means that generation has to equal consumption plus losses. </a:t>
            </a:r>
            <a:r>
              <a:rPr lang="en-US" dirty="0"/>
              <a:t>Losses occur in energy systems for several reasons,</a:t>
            </a:r>
            <a:r>
              <a:rPr lang="en-US" b="1" dirty="0"/>
              <a:t> </a:t>
            </a:r>
            <a:r>
              <a:rPr lang="en-US" dirty="0"/>
              <a:t>for example power transmission technologies are not 100% efficient. This means that some energy is lost at several stages of the chain from electricity generation by power plants to electricity consumption by consumers. To ensure there is sufficient energy available, these losses must be considered in the balance of the system, meaning generation must equal the sum of consumption plus losses.</a:t>
            </a:r>
          </a:p>
          <a:p>
            <a:pPr algn="just"/>
            <a:r>
              <a:rPr lang="en-US" dirty="0"/>
              <a:t>Because there is often no economically viable way to store very large quantities of electricity, it is important that this balance is maintained at all times, so in any one instance the total electricity generated should equal the sum of consumption plus losses. This has implications for the planning of energy supply, because some electricity generation technologies have limited flexibility, meaning they cannot be relied upon to produce electricity at all times. It is important that we model time variability so we can ensure that the system is balanced at all times. </a:t>
            </a:r>
            <a:endParaRPr lang="en-US" dirty="0">
              <a:cs typeface="Calibri"/>
            </a:endParaRPr>
          </a:p>
          <a:p>
            <a:br>
              <a:rPr lang="en-US" dirty="0">
                <a:cs typeface="+mn-lt"/>
              </a:rPr>
            </a:b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8AB433B-C1B9-D689-5888-522DD208263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2055513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22347AB-5A7D-208C-61DB-6CB54D71F99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F0354BB-6DE0-1B4B-32D7-06B523436C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40F0F98-2964-9168-1818-EF7D5566D7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As shown in this diagram, Primary Energy Supply Technologies are typically represented in Reference Energy Systems by a technology (box) with only output fuels/commodities (lines) and no input fuel/commodities. For example, the coal extraction technology has no input fuel and produces coal as its output fuel. Usually positioned furthest left on Reference Energy System diagrams, we can think of primary energy supply technologies as the first step in the energy system; they produce the fuels used by other technologies to provide energy services and meet the demands usually found on the far right of Reference Energy System diagrams. As a reminder of our generic naming convention, primary energy supply technologies typically have a 6-letter name with the first segment being M.I.N for domestic fuel extraction or production technologies or I.M.P for import technologies, and the second segment being the code for the commodity/fuel being produced. Examples can be seen on this diagram.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5254A1C-5391-F016-7531-ED350A7EB6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4072714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9498971-3001-F213-5EDF-017E13F766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FF45094-A23F-7439-FD22-935D1FD8A7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1A04567-F40E-796A-B542-DE56BAAA9D5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      So, electricity systems are not completely efficient and contain several losses. This means that not all of the primary energy entering an electricity system is used by consumers. It is important to understand where these losses come from and consider them when modelling energy systems. The first source of losses is thermal energy losses in the generation of electricity; thermal electricity generation by power plants is not 100% efficient and some of the primary energy put in is lost as heat. These are usually the largest losses in the system. For example, not all of the energy in the coal burned at a coal power station is converted to electricity as a proportion of it is lost as heat. The concept of power plant efficiency is explored further in Lecture 4.  A further source of energy losses is in the transmission and distribution of electricity, which again is not a 100% efficient process. Losses can be estimated as a percentage by calculating the difference between the output and input energies, then dividing this difference by the input energy, as illustrated in the equation on the slide.</a:t>
            </a:r>
          </a:p>
          <a:p>
            <a:pPr algn="just"/>
            <a:r>
              <a:rPr lang="en-US" dirty="0"/>
              <a:t>     </a:t>
            </a:r>
          </a:p>
          <a:p>
            <a:pPr algn="just"/>
            <a:r>
              <a:rPr lang="en-US" dirty="0"/>
              <a:t>     Because of these system losses, electricity systems must always generate more electricity than is actually consumed to ensure demand is met. In some cases, electricity systems can fail to meet demand, for example because there is insufficient generation capacity. This has significant impacts on society.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CC9661B-99B7-85D0-8C6C-377F485300C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939501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E45249B-108D-F2F1-5261-CF040D9B866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E6B8DA1-9F01-26E1-EE61-917C61FE41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5342EFB-6FBB-D42C-1B90-D0AD6E6BF0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Now we understand a little more about transmission and distribution technologies, let's think about how we represent them in Reference Energy Systems and </a:t>
            </a:r>
            <a:r>
              <a:rPr lang="en-US" dirty="0" err="1">
                <a:cs typeface="Calibri"/>
              </a:rPr>
              <a:t>OSeMOSYS</a:t>
            </a:r>
            <a:r>
              <a:rPr lang="en-US" dirty="0">
                <a:cs typeface="Calibri"/>
              </a:rPr>
              <a:t>. On this diagram, the transmission and distribution technologies are highlighted. We can see that they are each modelled as a separate technology represented by a box on the reference energy system. We can also see what the input and output fuels for each of these technologies are. The input fuel for the transmission technology is the electricity from power plants, which is transported by the transmission technology to produce the output fuel of electricity after transmission. This electricity is then ready to be distributed to users, so it is taken in by the distribution technology as the input fuel. The distribution technology then produces the output electricity which is ready to be used – in this diagram this is named electricity after distribution. We will look at how these technologies are modelled in more detail in the following slides.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2057957-17FD-7DEE-955C-B30F7B425C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3346576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4DDDE99-4B12-5850-8905-3DCE7A98A2A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5BE2903-F880-6F2B-D0BA-9344A7D360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E06AB6E-5922-3FD7-26C5-DA8D859545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Here we can see a close up of the power transmission and distribution technologies as they appear in Reference Energy System diagrams, as well as the generic naming convention used to name the technologies and their input and output fuels. We can see that power transmission is named PWRTRN., with an input fuel of ELC001, and an output fuel of ELC002, while power distribution is named PWRDIST, with an input fuel of ELC002, and an output fuel of ELC003. The first important parameters for defining power transmission and distribution technologies in </a:t>
            </a:r>
            <a:r>
              <a:rPr lang="en-US" dirty="0" err="1">
                <a:cs typeface="Calibri"/>
              </a:rPr>
              <a:t>OSeMOSYS</a:t>
            </a:r>
            <a:r>
              <a:rPr lang="en-US" dirty="0">
                <a:cs typeface="Calibri"/>
              </a:rPr>
              <a:t> are the input activity ratio and output activity ratio, with examples shown on this slide. As with previous examples, we will set the output activity ratio to 1 by default. For power transmission, the output activity ratio will therefore be 1 for ELC002, since this is the fuel produced by power transmission. With the output activity ratio set to 1, we can calculate the input activity ratio using the technology's efficiency, which in this case is 95% or 0.95 as a decimal. The input activity ratio is 1 divided by the efficiency as a decimal, so 1 divided by 0.95, giving us an input activity ratio of 1.05 for the power transmission technology, assigned to ELC001, since this is the input fuel for power transmission. The same method can be used to calculate the input activity ratio for power distribution, as shown on the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43E0865-5586-576A-D67C-FE80073D1D2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2682052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E19B10B-873C-9D19-3C6E-F28364452AB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CD18E6-F055-5841-88A4-DE312BC6EA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B3FBC46-29A2-29C6-E2D8-B14F4DE9F7F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Other important parameters for defining transmission and distribution technologies in </a:t>
            </a:r>
            <a:r>
              <a:rPr lang="en-US" dirty="0" err="1">
                <a:cs typeface="Calibri"/>
              </a:rPr>
              <a:t>OSeMOSYS</a:t>
            </a:r>
            <a:r>
              <a:rPr lang="en-US" dirty="0">
                <a:cs typeface="Calibri"/>
              </a:rPr>
              <a:t> are Capital, Fixed, and Variable Costs, and Operational Life. We discussed all of these parameters earlier in the lecture in relation to power plants, and we will now look at their meaning for power transmission and distribution technologies. The capital cost, in $/kW, defines the one-off investment costs of the power transmission or distribution technologies, mainly including the costs of the electrical equipment required. The fixed cost, in $/kW/yr, represents the fixed annual costs of operating and maintaining the transmission and distribution systems, for example the costs of workers' salaries. Thirdly, the variable cost, in $/GJ, represents costs that only occur when the transmission and distribution technologies actively transport electricity, defining the cost per GJ of electricity transmitted or distributed. Finally, the operational life refers to the lifetime of the power transmission or distribution technology in years. These technologies can have quite a long lifetime, for example 30 or 50 years. We will practice adding these technologies to our own model in the hands-on 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4173B14-E309-22F2-877C-916D7C70CFE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4017848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35</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B1B7E77-8844-7135-BE73-EC4A0BFEE6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3B2EDD3-05CE-8C89-F297-F83C52B0CC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AF424D6-83DA-9DC9-005E-171C5E03BC2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a:t>
            </a:r>
            <a:r>
              <a:rPr lang="en-US" dirty="0" err="1"/>
              <a:t>OSeMOSYS</a:t>
            </a:r>
            <a:r>
              <a:rPr lang="en-US" dirty="0"/>
              <a:t>, primary energy supply technologies are typically characterized by these key parameters:</a:t>
            </a:r>
          </a:p>
          <a:p>
            <a:pPr marL="171450" indent="-171450">
              <a:buFont typeface="Arial"/>
              <a:buChar char="•"/>
            </a:pPr>
            <a:r>
              <a:rPr lang="en-US" dirty="0"/>
              <a:t>Output Activity Ratio: as explained earlier, this defines which fuel the technology provides and at what rate.</a:t>
            </a:r>
            <a:endParaRPr lang="en-US" dirty="0">
              <a:cs typeface="Calibri"/>
            </a:endParaRPr>
          </a:p>
          <a:p>
            <a:pPr marL="171450" indent="-171450">
              <a:buFont typeface="Arial"/>
              <a:buChar char="•"/>
            </a:pPr>
            <a:r>
              <a:rPr lang="en-US" dirty="0"/>
              <a:t>Variable Cost [dollars per gigajoule]: this represents the costs of extraction or importation of the fuel.</a:t>
            </a:r>
            <a:endParaRPr lang="en-US" dirty="0">
              <a:cs typeface="Calibri"/>
            </a:endParaRPr>
          </a:p>
          <a:p>
            <a:pPr marL="171450" indent="-171450">
              <a:buFont typeface="Arial"/>
              <a:buChar char="•"/>
            </a:pPr>
            <a:r>
              <a:rPr lang="en-US" dirty="0"/>
              <a:t>Total Technology Annual Activity Upper Limit or Total Technology Model Period Activity Upper Limit [petajoules]: these are the parameters that can be used to define the level of proven reserves available for extraction or the maximum quantity that can be imported.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F7FB47F-C9CF-DFB2-C200-F4D796AD7D7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726045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82D547D-0BFD-0A06-5D0F-7C36B59120B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7136BB-A9E5-D052-E460-6B5A01D9E4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BDCEE3C-22B2-AC89-6F80-1DAD82235A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For primary energy supply technologies, the Total Technology Model Period Activity Upper Limit parameter can be used to define the level of proven reserves of the fuel that can be extracted or the maximum quantity that can be imported, across the whole modelling period. For example, if we were creating a model for Country X with a modelling period of 2015-2070, the Total Technology Model Period Activity Upper Limit for the domestic coal extraction technology (M.I.N.C.O.A.), would be the level of proven reserves available for extraction in country X from 2015-2070 as shown in this diagram.</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CF0DCDB-C091-D1C3-0DDD-2E33DBAE13D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579885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10D2F5A-0CBA-B13E-027E-8761C173C55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2B11E84-E38B-3F03-420B-35A8D66A76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4853150-9F97-5F3A-F9C9-05B2CB41483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 summarize, let’s think about how we would define an example primary energy supply technology, a coal extraction technology, in </a:t>
            </a:r>
            <a:r>
              <a:rPr lang="en-US" dirty="0" err="1"/>
              <a:t>OSeMOSYS</a:t>
            </a:r>
            <a:r>
              <a:rPr lang="en-US" dirty="0"/>
              <a:t> using the parameters we have covered in today’s lecture. First, we need to define the output activity ratio. The coal extraction technology produces coal as its output fuel and the output activity ratio is set to 1 by convention, so the output activity ratio will be 1 for the fuel coal. Then, let’s define the cost of the coal extraction technology. We do this by setting its variable cost equal to the cost of extracting coal in dollars per gigajoule for each year in the model period. Finally, we need to think about any limits that apply to this technology. If we know the amount of proven coal reserves in the country, we can include this in the model using the parameter Total Technology Model Period Activity Upper Limit, defined in petajoules. We will practice using data like this in a real </a:t>
            </a:r>
            <a:r>
              <a:rPr lang="en-US" dirty="0" err="1"/>
              <a:t>OSeMOSYS</a:t>
            </a:r>
            <a:r>
              <a:rPr lang="en-US" dirty="0"/>
              <a:t> model in the hands-on 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C5A267-2954-73D7-4A33-CF5EB88580E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438806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this lecture we will cover fossil power plants, namely coal, oil, and gas power plants which are highlighted in the RES diagram above. These are all types of thermal power plants. Note that biomass power plants are also thermal power plants; however, they will be covered separately in a later lecture. We will also touch on thermal combined heat and power plants (CHPs) briefly. We will first look at a basic overview of coal, diesel, and gas power plants and CHPs, then look at their technical characteristics and representation in </a:t>
            </a:r>
            <a:r>
              <a:rPr lang="en-US" dirty="0" err="1">
                <a:cs typeface="Calibri"/>
              </a:rPr>
              <a:t>OSeMOSYS</a:t>
            </a:r>
            <a:r>
              <a:rPr lang="en-US" dirty="0">
                <a:cs typeface="Calibri"/>
              </a:rPr>
              <a:t>, before finally exploring their impacts, both environmental and societal. In the last part of this lecture, we will learn more about Power Transmission and Distribution technologies, which are also highlighted on the RES diagram above.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BFD813B-D1BD-08F8-A79B-A4F80EBCD57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277DAE-8B69-E668-FA52-726C683B7A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61B8AC-EE71-1536-4C1C-417DD173A61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panose="020F0502020204030204"/>
              </a:rPr>
              <a:t>Thermal power plants are power plants where thermal energy, generated by burning a fuel, is converted to electrical energy. This includes fossil power plants, where the fuel burnt is a fossil fuel, such as coal, natural gas, or oil. Although the fuel used can vary, these power plants are based around similar processes: the fuel is burnt to produce heat which generates steam. This steam then drives a turbine, which drives a generator to produce electricity. It is important to note that different fuels release different amounts of energy when burned. This is measured by the fuel's calorific value, which is the amount of energy released when 1kg of the fuel is burnt.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E4B5A5C-97B1-D032-CD3E-27E3FECCD2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926226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51283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880794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1.xml"/><Relationship Id="rId11" Type="http://schemas.openxmlformats.org/officeDocument/2006/relationships/image" Target="../media/image8.png"/><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notesSlide" Target="../notesSlides/notesSlide9.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3C_87B9F7C9.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16.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deed.de"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eu.boell.org/en/2018/04/24/energy-atlas-graphics-and-license-terms" TargetMode="External"/><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notesSlide" Target="../notesSlides/notesSlide19.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www.mdpi.com/1996-1073/10/11/1855#cite" TargetMode="External"/><Relationship Id="rId5" Type="http://schemas.openxmlformats.org/officeDocument/2006/relationships/image" Target="../media/image24.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7.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8.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4.0/" TargetMode="External"/><Relationship Id="rId5" Type="http://schemas.openxmlformats.org/officeDocument/2006/relationships/hyperlink" Target="https://www.mdpi.com/2412-3811/4/4/74/htm" TargetMode="External"/><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http://doi.org/10.5281/zenodo.4585626"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31.jpe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NULL"/><Relationship Id="rId5" Type="http://schemas.openxmlformats.org/officeDocument/2006/relationships/image" Target="../media/image33.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8.png"/><Relationship Id="rId5" Type="http://schemas.openxmlformats.org/officeDocument/2006/relationships/image" Target="../media/image34.jpe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8.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hyperlink" Target="https://zenodo.org/record/1942510#.YC5VjehKhPY"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D9B7BD10-3444-7807-2D6C-AFFBEB366EAF}"/>
              </a:ext>
            </a:extLst>
          </p:cNvPr>
          <p:cNvSpPr txBox="1"/>
          <p:nvPr/>
        </p:nvSpPr>
        <p:spPr>
          <a:xfrm>
            <a:off x="521157" y="868649"/>
            <a:ext cx="4375307"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D5B3CB72-7ED2-BFEA-C58F-1C82B34F857D}"/>
              </a:ext>
            </a:extLst>
          </p:cNvPr>
          <p:cNvSpPr txBox="1"/>
          <p:nvPr/>
        </p:nvSpPr>
        <p:spPr>
          <a:xfrm>
            <a:off x="521158" y="1287629"/>
            <a:ext cx="7587564" cy="1446550"/>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6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ENERGY SUPPLY</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005942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B1A6399-95B6-8C71-F141-55FBBA16DB6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7186AF4-5E25-9A49-F62B-10EF5094406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7" name="Rectangle 6">
            <a:extLst>
              <a:ext uri="{FF2B5EF4-FFF2-40B4-BE49-F238E27FC236}">
                <a16:creationId xmlns:a16="http://schemas.microsoft.com/office/drawing/2014/main" id="{C8371BF7-B759-6711-CCFE-AFA0B5BB12F6}"/>
              </a:ext>
            </a:extLst>
          </p:cNvPr>
          <p:cNvSpPr/>
          <p:nvPr/>
        </p:nvSpPr>
        <p:spPr>
          <a:xfrm>
            <a:off x="343847" y="995986"/>
            <a:ext cx="738264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Fuel Power Plants – How do they Work?</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A9BD800-B0C5-A937-CC35-9694B6DA92B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Why is energy planning important?  </a:t>
            </a:r>
            <a:endParaRPr lang="en-US" dirty="0">
              <a:cs typeface="Calibri Light" panose="020F0302020204030204"/>
            </a:endParaRPr>
          </a:p>
        </p:txBody>
      </p:sp>
      <p:sp>
        <p:nvSpPr>
          <p:cNvPr id="4" name="Slide Number Placeholder 5">
            <a:extLst>
              <a:ext uri="{FF2B5EF4-FFF2-40B4-BE49-F238E27FC236}">
                <a16:creationId xmlns:a16="http://schemas.microsoft.com/office/drawing/2014/main" id="{A18D8147-00C9-8FA9-59CA-A68B7A50B4F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5" name="Diagram 8">
            <a:extLst>
              <a:ext uri="{FF2B5EF4-FFF2-40B4-BE49-F238E27FC236}">
                <a16:creationId xmlns:a16="http://schemas.microsoft.com/office/drawing/2014/main" id="{B926AD82-CFB3-E4C2-1AA4-1B971C28183C}"/>
              </a:ext>
            </a:extLst>
          </p:cNvPr>
          <p:cNvGraphicFramePr/>
          <p:nvPr/>
        </p:nvGraphicFramePr>
        <p:xfrm>
          <a:off x="1611310" y="1999108"/>
          <a:ext cx="8783781" cy="71350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15" descr="Diagram&#10;&#10;Description automatically generated">
            <a:extLst>
              <a:ext uri="{FF2B5EF4-FFF2-40B4-BE49-F238E27FC236}">
                <a16:creationId xmlns:a16="http://schemas.microsoft.com/office/drawing/2014/main" id="{BE11A0CE-FB28-AC06-3C09-7FC08004BEBC}"/>
              </a:ext>
            </a:extLst>
          </p:cNvPr>
          <p:cNvPicPr>
            <a:picLocks noChangeAspect="1"/>
          </p:cNvPicPr>
          <p:nvPr/>
        </p:nvPicPr>
        <p:blipFill>
          <a:blip r:embed="rId10"/>
          <a:stretch>
            <a:fillRect/>
          </a:stretch>
        </p:blipFill>
        <p:spPr>
          <a:xfrm>
            <a:off x="3850331" y="1424672"/>
            <a:ext cx="3876156" cy="3384504"/>
          </a:xfrm>
          <a:prstGeom prst="rect">
            <a:avLst/>
          </a:prstGeom>
        </p:spPr>
      </p:pic>
      <p:pic>
        <p:nvPicPr>
          <p:cNvPr id="2" name="synthesize (83)">
            <a:hlinkClick r:id="" action="ppaction://media"/>
            <a:extLst>
              <a:ext uri="{FF2B5EF4-FFF2-40B4-BE49-F238E27FC236}">
                <a16:creationId xmlns:a16="http://schemas.microsoft.com/office/drawing/2014/main" id="{59DAD052-C0AB-BE1C-8E73-12E4B34A6A0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46202" y="138288"/>
            <a:ext cx="1074928" cy="1074928"/>
          </a:xfrm>
          <a:prstGeom prst="rect">
            <a:avLst/>
          </a:prstGeom>
        </p:spPr>
      </p:pic>
    </p:spTree>
    <p:extLst>
      <p:ext uri="{BB962C8B-B14F-4D97-AF65-F5344CB8AC3E}">
        <p14:creationId xmlns:p14="http://schemas.microsoft.com/office/powerpoint/2010/main" val="3346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B8E3F1-CB9F-7D18-BDD8-00EA8246470D}"/>
              </a:ext>
            </a:extLst>
          </p:cNvPr>
          <p:cNvPicPr>
            <a:picLocks noChangeAspect="1"/>
          </p:cNvPicPr>
          <p:nvPr/>
        </p:nvPicPr>
        <p:blipFill>
          <a:blip r:embed="rId4"/>
          <a:stretch>
            <a:fillRect/>
          </a:stretch>
        </p:blipFill>
        <p:spPr>
          <a:xfrm>
            <a:off x="1683321" y="1772965"/>
            <a:ext cx="8088228" cy="4089049"/>
          </a:xfrm>
          <a:prstGeom prst="rect">
            <a:avLst/>
          </a:prstGeom>
        </p:spPr>
      </p:pic>
      <p:sp>
        <p:nvSpPr>
          <p:cNvPr id="5" name="Rectangle 4">
            <a:extLst>
              <a:ext uri="{FF2B5EF4-FFF2-40B4-BE49-F238E27FC236}">
                <a16:creationId xmlns:a16="http://schemas.microsoft.com/office/drawing/2014/main" id="{9DDC4E8A-8308-46D2-3400-71A94988946F}"/>
              </a:ext>
            </a:extLst>
          </p:cNvPr>
          <p:cNvSpPr/>
          <p:nvPr/>
        </p:nvSpPr>
        <p:spPr>
          <a:xfrm>
            <a:off x="343846" y="995986"/>
            <a:ext cx="976267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Fuel Combined Heat and Power Plants – How do they Work?</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2837E94-AEF0-16A7-6CC9-2332B0AF206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Why is energy planning important?  </a:t>
            </a:r>
            <a:endParaRPr lang="en-US" dirty="0">
              <a:cs typeface="Calibri Light" panose="020F0302020204030204"/>
            </a:endParaRPr>
          </a:p>
        </p:txBody>
      </p:sp>
    </p:spTree>
    <p:extLst>
      <p:ext uri="{BB962C8B-B14F-4D97-AF65-F5344CB8AC3E}">
        <p14:creationId xmlns:p14="http://schemas.microsoft.com/office/powerpoint/2010/main" val="227711175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BF39379-444C-B00A-B588-2D0B259C627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7DCD0C1-D179-068C-E33F-D6770E511B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7" name="Rectangle 6">
            <a:extLst>
              <a:ext uri="{FF2B5EF4-FFF2-40B4-BE49-F238E27FC236}">
                <a16:creationId xmlns:a16="http://schemas.microsoft.com/office/drawing/2014/main" id="{2FAD407F-E99F-C103-5C27-24ABEC7B551D}"/>
              </a:ext>
            </a:extLst>
          </p:cNvPr>
          <p:cNvSpPr/>
          <p:nvPr/>
        </p:nvSpPr>
        <p:spPr>
          <a:xfrm>
            <a:off x="343847" y="995986"/>
            <a:ext cx="842867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Plants in the Wider Energy System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5E1C37B6-EF73-56F6-81E4-5311222FB14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Why is energy planning important?  </a:t>
            </a:r>
            <a:endParaRPr lang="en-US" dirty="0">
              <a:cs typeface="Calibri Light" panose="020F0302020204030204"/>
            </a:endParaRPr>
          </a:p>
        </p:txBody>
      </p:sp>
      <p:sp>
        <p:nvSpPr>
          <p:cNvPr id="18" name="Rectangle 17">
            <a:extLst>
              <a:ext uri="{FF2B5EF4-FFF2-40B4-BE49-F238E27FC236}">
                <a16:creationId xmlns:a16="http://schemas.microsoft.com/office/drawing/2014/main" id="{1F587770-201B-6DA6-B1B8-D760D01BDDF2}"/>
              </a:ext>
            </a:extLst>
          </p:cNvPr>
          <p:cNvSpPr/>
          <p:nvPr/>
        </p:nvSpPr>
        <p:spPr>
          <a:xfrm>
            <a:off x="305032" y="3234294"/>
            <a:ext cx="1642009" cy="1015663"/>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Fossil Fuel Extraction or Imports</a:t>
            </a:r>
          </a:p>
        </p:txBody>
      </p:sp>
      <p:sp>
        <p:nvSpPr>
          <p:cNvPr id="19" name="Rectangle 18">
            <a:extLst>
              <a:ext uri="{FF2B5EF4-FFF2-40B4-BE49-F238E27FC236}">
                <a16:creationId xmlns:a16="http://schemas.microsoft.com/office/drawing/2014/main" id="{AD39AB63-60B6-6C17-C4A3-16828582937A}"/>
              </a:ext>
            </a:extLst>
          </p:cNvPr>
          <p:cNvSpPr/>
          <p:nvPr/>
        </p:nvSpPr>
        <p:spPr>
          <a:xfrm>
            <a:off x="2654540" y="3373994"/>
            <a:ext cx="1642009" cy="707886"/>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Fuel Processing</a:t>
            </a:r>
          </a:p>
        </p:txBody>
      </p:sp>
      <p:sp>
        <p:nvSpPr>
          <p:cNvPr id="20" name="Rectangle 19">
            <a:extLst>
              <a:ext uri="{FF2B5EF4-FFF2-40B4-BE49-F238E27FC236}">
                <a16:creationId xmlns:a16="http://schemas.microsoft.com/office/drawing/2014/main" id="{496ACA9A-ED78-4C3E-67FA-5E8EBF144104}"/>
              </a:ext>
            </a:extLst>
          </p:cNvPr>
          <p:cNvSpPr/>
          <p:nvPr/>
        </p:nvSpPr>
        <p:spPr>
          <a:xfrm>
            <a:off x="4559541" y="2118280"/>
            <a:ext cx="1795660" cy="1015663"/>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Fossil Power Plants and CHPs</a:t>
            </a:r>
          </a:p>
        </p:txBody>
      </p:sp>
      <p:sp>
        <p:nvSpPr>
          <p:cNvPr id="21" name="Rectangle 20">
            <a:extLst>
              <a:ext uri="{FF2B5EF4-FFF2-40B4-BE49-F238E27FC236}">
                <a16:creationId xmlns:a16="http://schemas.microsoft.com/office/drawing/2014/main" id="{3AAC6FF7-DE33-779F-6535-79AB6E03A630}"/>
              </a:ext>
            </a:extLst>
          </p:cNvPr>
          <p:cNvSpPr/>
          <p:nvPr/>
        </p:nvSpPr>
        <p:spPr>
          <a:xfrm>
            <a:off x="4686541" y="4161394"/>
            <a:ext cx="1763466" cy="1015663"/>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Fuel Transport &amp; Distribution</a:t>
            </a:r>
          </a:p>
        </p:txBody>
      </p:sp>
      <p:sp>
        <p:nvSpPr>
          <p:cNvPr id="22" name="Rectangle 21">
            <a:extLst>
              <a:ext uri="{FF2B5EF4-FFF2-40B4-BE49-F238E27FC236}">
                <a16:creationId xmlns:a16="http://schemas.microsoft.com/office/drawing/2014/main" id="{13238493-9A78-3961-ADB9-91A6B6C0D5B0}"/>
              </a:ext>
            </a:extLst>
          </p:cNvPr>
          <p:cNvSpPr/>
          <p:nvPr/>
        </p:nvSpPr>
        <p:spPr>
          <a:xfrm>
            <a:off x="7093192" y="1978580"/>
            <a:ext cx="1983475" cy="1015663"/>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Power Transmission &amp; Distribution</a:t>
            </a:r>
          </a:p>
        </p:txBody>
      </p:sp>
      <p:sp>
        <p:nvSpPr>
          <p:cNvPr id="23" name="Rectangle 22">
            <a:extLst>
              <a:ext uri="{FF2B5EF4-FFF2-40B4-BE49-F238E27FC236}">
                <a16:creationId xmlns:a16="http://schemas.microsoft.com/office/drawing/2014/main" id="{4532C84D-19CB-3C02-66C2-FDAFBCC8B970}"/>
              </a:ext>
            </a:extLst>
          </p:cNvPr>
          <p:cNvSpPr/>
          <p:nvPr/>
        </p:nvSpPr>
        <p:spPr>
          <a:xfrm>
            <a:off x="9820524" y="2118280"/>
            <a:ext cx="1642009" cy="707886"/>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Electricity Demand</a:t>
            </a:r>
          </a:p>
        </p:txBody>
      </p:sp>
      <p:sp>
        <p:nvSpPr>
          <p:cNvPr id="24" name="Rectangle 23">
            <a:extLst>
              <a:ext uri="{FF2B5EF4-FFF2-40B4-BE49-F238E27FC236}">
                <a16:creationId xmlns:a16="http://schemas.microsoft.com/office/drawing/2014/main" id="{EF66B4C5-520F-833D-C592-2998C4121A38}"/>
              </a:ext>
            </a:extLst>
          </p:cNvPr>
          <p:cNvSpPr/>
          <p:nvPr/>
        </p:nvSpPr>
        <p:spPr>
          <a:xfrm>
            <a:off x="8547340" y="3729594"/>
            <a:ext cx="2996959" cy="2092881"/>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Fossil Fuel demands for:</a:t>
            </a:r>
          </a:p>
          <a:p>
            <a:pPr algn="ctr">
              <a:spcAft>
                <a:spcPts val="1200"/>
              </a:spcAft>
            </a:pPr>
            <a:r>
              <a:rPr lang="en-ZA" sz="2000" b="1" dirty="0">
                <a:latin typeface="Open Sans"/>
                <a:ea typeface="Open Sans" panose="020B0606030504020204" pitchFamily="34" charset="0"/>
                <a:cs typeface="Open Sans" panose="020B0606030504020204" pitchFamily="34" charset="0"/>
              </a:rPr>
              <a:t>- Transport</a:t>
            </a:r>
          </a:p>
          <a:p>
            <a:pPr algn="ctr">
              <a:spcAft>
                <a:spcPts val="1200"/>
              </a:spcAft>
            </a:pPr>
            <a:r>
              <a:rPr lang="en-ZA" sz="2000" b="1" dirty="0">
                <a:latin typeface="Open Sans"/>
                <a:ea typeface="Open Sans" panose="020B0606030504020204" pitchFamily="34" charset="0"/>
                <a:cs typeface="Open Sans" panose="020B0606030504020204" pitchFamily="34" charset="0"/>
              </a:rPr>
              <a:t>- Cooking &amp; Lighting</a:t>
            </a:r>
          </a:p>
          <a:p>
            <a:pPr algn="ctr">
              <a:spcAft>
                <a:spcPts val="1200"/>
              </a:spcAft>
            </a:pPr>
            <a:r>
              <a:rPr lang="en-ZA" sz="2000" b="1" dirty="0">
                <a:latin typeface="Open Sans"/>
                <a:ea typeface="Open Sans" panose="020B0606030504020204" pitchFamily="34" charset="0"/>
                <a:cs typeface="Open Sans" panose="020B0606030504020204" pitchFamily="34" charset="0"/>
              </a:rPr>
              <a:t>- Heating</a:t>
            </a:r>
          </a:p>
        </p:txBody>
      </p:sp>
      <p:cxnSp>
        <p:nvCxnSpPr>
          <p:cNvPr id="25" name="Straight Arrow Connector 24">
            <a:extLst>
              <a:ext uri="{FF2B5EF4-FFF2-40B4-BE49-F238E27FC236}">
                <a16:creationId xmlns:a16="http://schemas.microsoft.com/office/drawing/2014/main" id="{392277A9-91D5-4A38-D85D-676C7C83B2CE}"/>
              </a:ext>
            </a:extLst>
          </p:cNvPr>
          <p:cNvCxnSpPr>
            <a:cxnSpLocks/>
          </p:cNvCxnSpPr>
          <p:nvPr/>
        </p:nvCxnSpPr>
        <p:spPr>
          <a:xfrm>
            <a:off x="2024501" y="3663950"/>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113A39-E2E4-CFC9-8181-F7518CD5EA95}"/>
              </a:ext>
            </a:extLst>
          </p:cNvPr>
          <p:cNvCxnSpPr>
            <a:cxnSpLocks/>
          </p:cNvCxnSpPr>
          <p:nvPr/>
        </p:nvCxnSpPr>
        <p:spPr>
          <a:xfrm>
            <a:off x="6398065" y="2446336"/>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E885428-CABB-C5DF-D6CE-ECB5720C584F}"/>
              </a:ext>
            </a:extLst>
          </p:cNvPr>
          <p:cNvCxnSpPr>
            <a:cxnSpLocks/>
          </p:cNvCxnSpPr>
          <p:nvPr/>
        </p:nvCxnSpPr>
        <p:spPr>
          <a:xfrm>
            <a:off x="9115865" y="2446336"/>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53F7C9B-8618-D8B5-18AC-57E6A868D684}"/>
              </a:ext>
            </a:extLst>
          </p:cNvPr>
          <p:cNvCxnSpPr>
            <a:cxnSpLocks/>
          </p:cNvCxnSpPr>
          <p:nvPr/>
        </p:nvCxnSpPr>
        <p:spPr>
          <a:xfrm>
            <a:off x="6629400" y="4629150"/>
            <a:ext cx="17145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04B4D8A-DABC-39D9-7C5B-B6193FAC9DAA}"/>
              </a:ext>
            </a:extLst>
          </p:cNvPr>
          <p:cNvCxnSpPr>
            <a:cxnSpLocks/>
          </p:cNvCxnSpPr>
          <p:nvPr/>
        </p:nvCxnSpPr>
        <p:spPr>
          <a:xfrm>
            <a:off x="3954900" y="4222750"/>
            <a:ext cx="604641" cy="50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2C0DA95-0F54-1323-5551-4998699695D1}"/>
              </a:ext>
            </a:extLst>
          </p:cNvPr>
          <p:cNvCxnSpPr>
            <a:cxnSpLocks/>
          </p:cNvCxnSpPr>
          <p:nvPr/>
        </p:nvCxnSpPr>
        <p:spPr>
          <a:xfrm flipV="1">
            <a:off x="3851708" y="2635250"/>
            <a:ext cx="536377" cy="50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synthesize (84)">
            <a:hlinkClick r:id="" action="ppaction://media"/>
            <a:extLst>
              <a:ext uri="{FF2B5EF4-FFF2-40B4-BE49-F238E27FC236}">
                <a16:creationId xmlns:a16="http://schemas.microsoft.com/office/drawing/2014/main" id="{72DF07FB-9E70-B665-3FD7-E59EFE54C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0426" y="234902"/>
            <a:ext cx="1161194" cy="1161194"/>
          </a:xfrm>
          <a:prstGeom prst="rect">
            <a:avLst/>
          </a:prstGeom>
        </p:spPr>
      </p:pic>
    </p:spTree>
    <p:extLst>
      <p:ext uri="{BB962C8B-B14F-4D97-AF65-F5344CB8AC3E}">
        <p14:creationId xmlns:p14="http://schemas.microsoft.com/office/powerpoint/2010/main" val="19375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C130056-1B05-EE00-B44C-2A0B50BA844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E7359F9-1BA4-DCE8-373E-D1D1B22EF1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7" name="Rectangle 6">
            <a:extLst>
              <a:ext uri="{FF2B5EF4-FFF2-40B4-BE49-F238E27FC236}">
                <a16:creationId xmlns:a16="http://schemas.microsoft.com/office/drawing/2014/main" id="{35C784D6-088A-785D-B749-40B8F1C590A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6.2.5 Roles of Fossil Fuels </a:t>
            </a:r>
          </a:p>
        </p:txBody>
      </p:sp>
      <p:sp>
        <p:nvSpPr>
          <p:cNvPr id="8" name="Title 10">
            <a:extLst>
              <a:ext uri="{FF2B5EF4-FFF2-40B4-BE49-F238E27FC236}">
                <a16:creationId xmlns:a16="http://schemas.microsoft.com/office/drawing/2014/main" id="{5A1FBBBF-528D-BDD0-7EC3-6DA3F30E32B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Why is energy planning important?  </a:t>
            </a:r>
            <a:endParaRPr lang="en-US" dirty="0">
              <a:cs typeface="Calibri Light" panose="020F0302020204030204"/>
            </a:endParaRPr>
          </a:p>
        </p:txBody>
      </p:sp>
      <p:pic>
        <p:nvPicPr>
          <p:cNvPr id="2" name="Picture 9" descr="A picture containing stove, kitchen appliance, appliance&#10;&#10;Description automatically generated">
            <a:extLst>
              <a:ext uri="{FF2B5EF4-FFF2-40B4-BE49-F238E27FC236}">
                <a16:creationId xmlns:a16="http://schemas.microsoft.com/office/drawing/2014/main" id="{5DA42530-0904-0633-FFDC-13076E555787}"/>
              </a:ext>
            </a:extLst>
          </p:cNvPr>
          <p:cNvPicPr>
            <a:picLocks noChangeAspect="1"/>
          </p:cNvPicPr>
          <p:nvPr/>
        </p:nvPicPr>
        <p:blipFill>
          <a:blip r:embed="rId5"/>
          <a:stretch>
            <a:fillRect/>
          </a:stretch>
        </p:blipFill>
        <p:spPr>
          <a:xfrm>
            <a:off x="4952693" y="2933700"/>
            <a:ext cx="3530600" cy="2654300"/>
          </a:xfrm>
          <a:prstGeom prst="rect">
            <a:avLst/>
          </a:prstGeom>
        </p:spPr>
      </p:pic>
      <p:pic>
        <p:nvPicPr>
          <p:cNvPr id="4" name="Picture 10" descr="A picture containing lamp&#10;&#10;Description automatically generated">
            <a:extLst>
              <a:ext uri="{FF2B5EF4-FFF2-40B4-BE49-F238E27FC236}">
                <a16:creationId xmlns:a16="http://schemas.microsoft.com/office/drawing/2014/main" id="{F871DAE7-9814-C1F0-5079-A565C1458570}"/>
              </a:ext>
            </a:extLst>
          </p:cNvPr>
          <p:cNvPicPr>
            <a:picLocks noChangeAspect="1"/>
          </p:cNvPicPr>
          <p:nvPr/>
        </p:nvPicPr>
        <p:blipFill>
          <a:blip r:embed="rId6"/>
          <a:stretch>
            <a:fillRect/>
          </a:stretch>
        </p:blipFill>
        <p:spPr>
          <a:xfrm>
            <a:off x="8861980" y="2832100"/>
            <a:ext cx="1802289" cy="2755900"/>
          </a:xfrm>
          <a:prstGeom prst="rect">
            <a:avLst/>
          </a:prstGeom>
        </p:spPr>
      </p:pic>
      <p:pic>
        <p:nvPicPr>
          <p:cNvPr id="5" name="Picture 12" descr="A picture containing road, way, scene, outdoor&#10;&#10;Description automatically generated">
            <a:extLst>
              <a:ext uri="{FF2B5EF4-FFF2-40B4-BE49-F238E27FC236}">
                <a16:creationId xmlns:a16="http://schemas.microsoft.com/office/drawing/2014/main" id="{528EF2EB-3167-6433-F851-F33D3F0FDB45}"/>
              </a:ext>
            </a:extLst>
          </p:cNvPr>
          <p:cNvPicPr>
            <a:picLocks noChangeAspect="1"/>
          </p:cNvPicPr>
          <p:nvPr/>
        </p:nvPicPr>
        <p:blipFill>
          <a:blip r:embed="rId7"/>
          <a:stretch>
            <a:fillRect/>
          </a:stretch>
        </p:blipFill>
        <p:spPr>
          <a:xfrm>
            <a:off x="665581" y="2933700"/>
            <a:ext cx="3975100" cy="2654300"/>
          </a:xfrm>
          <a:prstGeom prst="rect">
            <a:avLst/>
          </a:prstGeom>
        </p:spPr>
      </p:pic>
      <p:sp>
        <p:nvSpPr>
          <p:cNvPr id="6" name="Rectangle 5">
            <a:extLst>
              <a:ext uri="{FF2B5EF4-FFF2-40B4-BE49-F238E27FC236}">
                <a16:creationId xmlns:a16="http://schemas.microsoft.com/office/drawing/2014/main" id="{7D99FED8-D441-09BB-CBD6-3B0C8E29348D}"/>
              </a:ext>
            </a:extLst>
          </p:cNvPr>
          <p:cNvSpPr/>
          <p:nvPr/>
        </p:nvSpPr>
        <p:spPr>
          <a:xfrm>
            <a:off x="515302" y="1612303"/>
            <a:ext cx="9507220" cy="861774"/>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As well as for electricity generation, fossil fuels are used heavily in transport, cooking, heating, and lighting</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85)">
            <a:hlinkClick r:id="" action="ppaction://media"/>
            <a:extLst>
              <a:ext uri="{FF2B5EF4-FFF2-40B4-BE49-F238E27FC236}">
                <a16:creationId xmlns:a16="http://schemas.microsoft.com/office/drawing/2014/main" id="{9B54A9CC-608F-21B5-83D2-30DC7FCCC8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31932" y="122829"/>
            <a:ext cx="1166368" cy="1166368"/>
          </a:xfrm>
          <a:prstGeom prst="rect">
            <a:avLst/>
          </a:prstGeom>
        </p:spPr>
      </p:pic>
    </p:spTree>
    <p:extLst>
      <p:ext uri="{BB962C8B-B14F-4D97-AF65-F5344CB8AC3E}">
        <p14:creationId xmlns:p14="http://schemas.microsoft.com/office/powerpoint/2010/main" val="11826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3156D68-2C65-8406-F4F5-9572188DC3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277260A-44E6-F758-777B-4F0CEA92198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7" name="Rectangle 6">
            <a:extLst>
              <a:ext uri="{FF2B5EF4-FFF2-40B4-BE49-F238E27FC236}">
                <a16:creationId xmlns:a16="http://schemas.microsoft.com/office/drawing/2014/main" id="{7224295A-E7B7-7455-9642-4D41ED6D614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6.2.6 Energy Transition </a:t>
            </a:r>
          </a:p>
        </p:txBody>
      </p:sp>
      <p:sp>
        <p:nvSpPr>
          <p:cNvPr id="8" name="Title 10">
            <a:extLst>
              <a:ext uri="{FF2B5EF4-FFF2-40B4-BE49-F238E27FC236}">
                <a16:creationId xmlns:a16="http://schemas.microsoft.com/office/drawing/2014/main" id="{370D9525-8692-66B3-B8D8-E6D1F746028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Why is energy planning important?  </a:t>
            </a:r>
            <a:endParaRPr lang="en-US" dirty="0">
              <a:cs typeface="Calibri Light" panose="020F0302020204030204"/>
            </a:endParaRPr>
          </a:p>
        </p:txBody>
      </p:sp>
      <p:pic>
        <p:nvPicPr>
          <p:cNvPr id="2" name="Picture 9" descr="A picture containing timeline&#10;&#10;Description automatically generated">
            <a:extLst>
              <a:ext uri="{FF2B5EF4-FFF2-40B4-BE49-F238E27FC236}">
                <a16:creationId xmlns:a16="http://schemas.microsoft.com/office/drawing/2014/main" id="{18C571D5-3B50-6D29-0662-5484D140388E}"/>
              </a:ext>
            </a:extLst>
          </p:cNvPr>
          <p:cNvPicPr>
            <a:picLocks noGrp="1" noChangeAspect="1"/>
          </p:cNvPicPr>
          <p:nvPr>
            <p:ph idx="1"/>
          </p:nvPr>
        </p:nvPicPr>
        <p:blipFill rotWithShape="1">
          <a:blip r:embed="rId5"/>
          <a:srcRect t="2186" r="-182" b="3552"/>
          <a:stretch/>
        </p:blipFill>
        <p:spPr>
          <a:xfrm>
            <a:off x="2543172" y="1882831"/>
            <a:ext cx="7128901" cy="4415511"/>
          </a:xfrm>
        </p:spPr>
      </p:pic>
      <p:sp>
        <p:nvSpPr>
          <p:cNvPr id="4" name="Rectangle 3">
            <a:extLst>
              <a:ext uri="{FF2B5EF4-FFF2-40B4-BE49-F238E27FC236}">
                <a16:creationId xmlns:a16="http://schemas.microsoft.com/office/drawing/2014/main" id="{B98B3252-66A9-984B-5361-861555C2B415}"/>
              </a:ext>
            </a:extLst>
          </p:cNvPr>
          <p:cNvSpPr/>
          <p:nvPr/>
        </p:nvSpPr>
        <p:spPr>
          <a:xfrm>
            <a:off x="343847" y="1399396"/>
            <a:ext cx="9214049" cy="477054"/>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Example of the Energy Transition concept from Europe:</a:t>
            </a:r>
            <a:endParaRPr lang="en-ZA" sz="2500" b="1" dirty="0">
              <a:latin typeface="Open Sans"/>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68D447FF-6242-68E3-A017-8E0F0A4F1BEA}"/>
              </a:ext>
            </a:extLst>
          </p:cNvPr>
          <p:cNvSpPr txBox="1"/>
          <p:nvPr/>
        </p:nvSpPr>
        <p:spPr>
          <a:xfrm>
            <a:off x="343847" y="6311984"/>
            <a:ext cx="32549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rPr>
              <a:t>(</a:t>
            </a:r>
            <a:r>
              <a:rPr lang="en-US" sz="1000" dirty="0" err="1">
                <a:latin typeface="Open Sans"/>
              </a:rPr>
              <a:t>Bartz</a:t>
            </a:r>
            <a:r>
              <a:rPr lang="en-US" sz="1000" dirty="0">
                <a:latin typeface="Open Sans"/>
              </a:rPr>
              <a:t>/</a:t>
            </a:r>
            <a:r>
              <a:rPr lang="en-US" sz="1000" dirty="0" err="1">
                <a:latin typeface="Open Sans"/>
              </a:rPr>
              <a:t>Stockmar</a:t>
            </a:r>
            <a:r>
              <a:rPr lang="en-US" sz="1000" dirty="0">
                <a:latin typeface="Open Sans"/>
              </a:rPr>
              <a:t>, </a:t>
            </a:r>
            <a:r>
              <a:rPr lang="en-US" sz="1000" dirty="0">
                <a:latin typeface="Open Sans"/>
                <a:hlinkClick r:id="rId6"/>
              </a:rPr>
              <a:t>image</a:t>
            </a:r>
            <a:r>
              <a:rPr lang="en-US" sz="1000" dirty="0">
                <a:latin typeface="Open Sans"/>
              </a:rPr>
              <a:t> licensed with </a:t>
            </a:r>
            <a:r>
              <a:rPr lang="en-US" sz="1000" dirty="0">
                <a:latin typeface="Open Sans"/>
                <a:hlinkClick r:id="rId7"/>
              </a:rPr>
              <a:t>CC BY 4.0</a:t>
            </a:r>
            <a:r>
              <a:rPr lang="en-US" sz="1000" dirty="0">
                <a:latin typeface="Open Sans"/>
              </a:rPr>
              <a:t>)</a:t>
            </a:r>
          </a:p>
        </p:txBody>
      </p:sp>
      <p:pic>
        <p:nvPicPr>
          <p:cNvPr id="6" name="synthesize (86)">
            <a:hlinkClick r:id="" action="ppaction://media"/>
            <a:extLst>
              <a:ext uri="{FF2B5EF4-FFF2-40B4-BE49-F238E27FC236}">
                <a16:creationId xmlns:a16="http://schemas.microsoft.com/office/drawing/2014/main" id="{28221B9B-62F4-C1BC-2F4A-DE0174B2CF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8230" y="170456"/>
            <a:ext cx="1025585" cy="1025585"/>
          </a:xfrm>
          <a:prstGeom prst="rect">
            <a:avLst/>
          </a:prstGeom>
        </p:spPr>
      </p:pic>
    </p:spTree>
    <p:extLst>
      <p:ext uri="{BB962C8B-B14F-4D97-AF65-F5344CB8AC3E}">
        <p14:creationId xmlns:p14="http://schemas.microsoft.com/office/powerpoint/2010/main" val="287462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929194" y="214313"/>
            <a:ext cx="12171356" cy="9063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6.2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17022" y="1423324"/>
            <a:ext cx="10557955"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200" dirty="0">
                <a:latin typeface="Open Sans"/>
                <a:cs typeface="Calibri"/>
              </a:rPr>
              <a:t>Slide 6 images: free for commercial use, sourced from https://pixabay.com/</a:t>
            </a:r>
          </a:p>
          <a:p>
            <a:pPr marL="342900" indent="-342900">
              <a:buAutoNum type="arabicPeriod"/>
            </a:pPr>
            <a:endParaRPr lang="en-US" sz="2200" dirty="0">
              <a:latin typeface="Open Sans"/>
              <a:cs typeface="Calibri"/>
            </a:endParaRPr>
          </a:p>
          <a:p>
            <a:pPr marL="342900" indent="-342900">
              <a:buAutoNum type="arabicPeriod"/>
            </a:pPr>
            <a:r>
              <a:rPr lang="en-US" sz="2200" dirty="0">
                <a:latin typeface="Open Sans"/>
                <a:cs typeface="Calibri"/>
              </a:rPr>
              <a:t>Slide 7 image courtesy of Bartz/</a:t>
            </a:r>
            <a:r>
              <a:rPr lang="en-US" sz="2200" dirty="0" err="1">
                <a:latin typeface="Open Sans"/>
                <a:cs typeface="Calibri"/>
              </a:rPr>
              <a:t>Stockmar</a:t>
            </a:r>
            <a:r>
              <a:rPr lang="en-US" sz="2200" dirty="0">
                <a:latin typeface="Open Sans"/>
                <a:cs typeface="Calibri"/>
              </a:rPr>
              <a:t>, licensed under CC BY 4.0, available at: https://www.boell.de/en/2018/04/24/energy-atlas-graphics-and-license-terms</a:t>
            </a:r>
          </a:p>
          <a:p>
            <a:pPr marL="342900" indent="-342900">
              <a:buAutoNum type="arabicPeriod"/>
            </a:pPr>
            <a:endParaRPr lang="en-US" sz="2200" dirty="0">
              <a:latin typeface="Open Sans"/>
              <a:cs typeface="Calibri"/>
            </a:endParaRPr>
          </a:p>
          <a:p>
            <a:pPr marL="342900" indent="-342900">
              <a:buAutoNum type="arabicPeriod"/>
            </a:pPr>
            <a:r>
              <a:rPr lang="en-US" sz="2200" dirty="0" err="1">
                <a:latin typeface="Open Sans"/>
                <a:cs typeface="Calibri"/>
              </a:rPr>
              <a:t>Taliotis</a:t>
            </a:r>
            <a:r>
              <a:rPr lang="en-US" sz="2200" dirty="0">
                <a:latin typeface="Open Sans"/>
                <a:cs typeface="Calibri"/>
              </a:rPr>
              <a:t>, C., </a:t>
            </a:r>
            <a:r>
              <a:rPr lang="en-US" sz="2200" dirty="0" err="1">
                <a:latin typeface="Open Sans"/>
                <a:cs typeface="Calibri"/>
              </a:rPr>
              <a:t>Gardumi</a:t>
            </a:r>
            <a:r>
              <a:rPr lang="en-US" sz="2200" dirty="0">
                <a:latin typeface="Open Sans"/>
                <a:cs typeface="Calibri"/>
              </a:rPr>
              <a:t>, F., </a:t>
            </a:r>
            <a:r>
              <a:rPr lang="en-US" sz="2200" dirty="0" err="1">
                <a:latin typeface="Open Sans"/>
                <a:cs typeface="Calibri"/>
              </a:rPr>
              <a:t>Shivakumar</a:t>
            </a:r>
            <a:r>
              <a:rPr lang="en-US" sz="2200" dirty="0">
                <a:latin typeface="Open Sans"/>
                <a:cs typeface="Calibri"/>
              </a:rPr>
              <a:t>, A., Sridharan, V., Ramos, E., </a:t>
            </a:r>
            <a:r>
              <a:rPr lang="en-US" sz="2200" dirty="0" err="1">
                <a:latin typeface="Open Sans"/>
                <a:cs typeface="Calibri"/>
              </a:rPr>
              <a:t>Beltramo</a:t>
            </a:r>
            <a:r>
              <a:rPr lang="en-US" sz="2200" dirty="0">
                <a:latin typeface="Open Sans"/>
                <a:cs typeface="Calibri"/>
              </a:rPr>
              <a:t>, A., </a:t>
            </a:r>
            <a:r>
              <a:rPr lang="en-US" sz="2200" dirty="0" err="1">
                <a:latin typeface="Open Sans"/>
                <a:cs typeface="Calibri"/>
              </a:rPr>
              <a:t>Rogner</a:t>
            </a:r>
            <a:r>
              <a:rPr lang="en-US" sz="2200" dirty="0">
                <a:latin typeface="Open Sans"/>
                <a:cs typeface="Calibri"/>
              </a:rPr>
              <a:t>, H., Howells, M., 2018. Electricity supply system in </a:t>
            </a:r>
            <a:r>
              <a:rPr lang="en-US" sz="2200" dirty="0" err="1">
                <a:latin typeface="Open Sans"/>
                <a:cs typeface="Calibri"/>
              </a:rPr>
              <a:t>OSeMOSYS</a:t>
            </a:r>
            <a:r>
              <a:rPr lang="en-US" sz="2200" dirty="0">
                <a:latin typeface="Open Sans"/>
                <a:cs typeface="Calibri"/>
              </a:rPr>
              <a:t> I (Thermal power plants and T&amp;D), KTH-</a:t>
            </a:r>
            <a:r>
              <a:rPr lang="en-US" sz="2200" dirty="0" err="1">
                <a:latin typeface="Open Sans"/>
                <a:cs typeface="Calibri"/>
              </a:rPr>
              <a:t>Desa</a:t>
            </a:r>
            <a:r>
              <a:rPr lang="en-US" sz="2200" dirty="0">
                <a:latin typeface="Open Sans"/>
                <a:cs typeface="Calibri"/>
              </a:rPr>
              <a:t> and </a:t>
            </a:r>
            <a:r>
              <a:rPr lang="en-US" sz="2200" dirty="0" err="1">
                <a:latin typeface="Open Sans"/>
                <a:cs typeface="Calibri"/>
              </a:rPr>
              <a:t>OpTIMUS.community</a:t>
            </a:r>
            <a:r>
              <a:rPr lang="en-US" sz="2200" dirty="0">
                <a:latin typeface="Open Sans"/>
                <a:cs typeface="Calibri"/>
              </a:rPr>
              <a:t>. Available at: https://zenodo.org/record/1942510#.YC5VjehKhPY. [18/02/2021] DOI: 10.5281/zenodo.1942510</a:t>
            </a: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0" name="Rectangle 19">
            <a:extLst>
              <a:ext uri="{FF2B5EF4-FFF2-40B4-BE49-F238E27FC236}">
                <a16:creationId xmlns:a16="http://schemas.microsoft.com/office/drawing/2014/main" id="{B1C2CE5E-AE10-A7E3-2079-5F7B69ACE328}"/>
              </a:ext>
            </a:extLst>
          </p:cNvPr>
          <p:cNvSpPr/>
          <p:nvPr/>
        </p:nvSpPr>
        <p:spPr>
          <a:xfrm>
            <a:off x="1571617" y="199442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Coal </a:t>
            </a:r>
            <a:r>
              <a:rPr lang="es-CO" sz="1800" dirty="0" err="1">
                <a:solidFill>
                  <a:sysClr val="windowText" lastClr="000000"/>
                </a:solidFill>
              </a:rPr>
              <a:t>power</a:t>
            </a:r>
            <a:r>
              <a:rPr lang="es-CO" sz="1800" dirty="0">
                <a:solidFill>
                  <a:sysClr val="windowText" lastClr="000000"/>
                </a:solidFill>
              </a:rPr>
              <a:t> </a:t>
            </a:r>
            <a:r>
              <a:rPr lang="es-CO" sz="1800" dirty="0" err="1">
                <a:solidFill>
                  <a:sysClr val="windowText" lastClr="000000"/>
                </a:solidFill>
              </a:rPr>
              <a:t>plant</a:t>
            </a:r>
            <a:endParaRPr lang="es-CO" sz="1800" dirty="0">
              <a:solidFill>
                <a:sysClr val="windowText" lastClr="000000"/>
              </a:solidFill>
            </a:endParaRPr>
          </a:p>
        </p:txBody>
      </p:sp>
      <p:cxnSp>
        <p:nvCxnSpPr>
          <p:cNvPr id="21" name="Straight Arrow Connector 20">
            <a:extLst>
              <a:ext uri="{FF2B5EF4-FFF2-40B4-BE49-F238E27FC236}">
                <a16:creationId xmlns:a16="http://schemas.microsoft.com/office/drawing/2014/main" id="{4F432671-AC24-4FA7-8D0F-36D8A22988CA}"/>
              </a:ext>
            </a:extLst>
          </p:cNvPr>
          <p:cNvCxnSpPr>
            <a:cxnSpLocks/>
            <a:stCxn id="20" idx="3"/>
          </p:cNvCxnSpPr>
          <p:nvPr/>
        </p:nvCxnSpPr>
        <p:spPr>
          <a:xfrm>
            <a:off x="4163375" y="228617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4C063E7-DE12-4139-4FE9-DB2729713748}"/>
              </a:ext>
            </a:extLst>
          </p:cNvPr>
          <p:cNvSpPr/>
          <p:nvPr/>
        </p:nvSpPr>
        <p:spPr>
          <a:xfrm>
            <a:off x="1571617" y="324385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a:t>
            </a:r>
            <a:r>
              <a:rPr lang="es-CO" sz="1800" dirty="0" err="1">
                <a:solidFill>
                  <a:sysClr val="windowText" lastClr="000000"/>
                </a:solidFill>
              </a:rPr>
              <a:t>power</a:t>
            </a:r>
            <a:r>
              <a:rPr lang="es-CO" sz="1800" dirty="0">
                <a:solidFill>
                  <a:sysClr val="windowText" lastClr="000000"/>
                </a:solidFill>
              </a:rPr>
              <a:t> </a:t>
            </a:r>
            <a:r>
              <a:rPr lang="es-CO" sz="1800" dirty="0" err="1">
                <a:solidFill>
                  <a:sysClr val="windowText" lastClr="000000"/>
                </a:solidFill>
              </a:rPr>
              <a:t>plant</a:t>
            </a:r>
            <a:endParaRPr lang="es-CO" sz="1800" dirty="0">
              <a:solidFill>
                <a:sysClr val="windowText" lastClr="000000"/>
              </a:solidFill>
            </a:endParaRPr>
          </a:p>
        </p:txBody>
      </p:sp>
      <p:cxnSp>
        <p:nvCxnSpPr>
          <p:cNvPr id="23" name="Straight Arrow Connector 22">
            <a:extLst>
              <a:ext uri="{FF2B5EF4-FFF2-40B4-BE49-F238E27FC236}">
                <a16:creationId xmlns:a16="http://schemas.microsoft.com/office/drawing/2014/main" id="{34B5564C-E036-4C91-A640-074F84207B23}"/>
              </a:ext>
            </a:extLst>
          </p:cNvPr>
          <p:cNvCxnSpPr>
            <a:cxnSpLocks/>
            <a:stCxn id="22" idx="3"/>
          </p:cNvCxnSpPr>
          <p:nvPr/>
        </p:nvCxnSpPr>
        <p:spPr>
          <a:xfrm>
            <a:off x="4163375" y="353560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CAFF256-994F-5FD2-4AAF-CD1DCEBD114B}"/>
              </a:ext>
            </a:extLst>
          </p:cNvPr>
          <p:cNvSpPr/>
          <p:nvPr/>
        </p:nvSpPr>
        <p:spPr>
          <a:xfrm>
            <a:off x="1575421" y="444808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Combined</a:t>
            </a:r>
            <a:r>
              <a:rPr lang="es-CO" sz="1800" dirty="0">
                <a:solidFill>
                  <a:sysClr val="windowText" lastClr="000000"/>
                </a:solidFill>
              </a:rPr>
              <a:t> </a:t>
            </a:r>
            <a:r>
              <a:rPr lang="es-CO" sz="1800" dirty="0" err="1">
                <a:solidFill>
                  <a:sysClr val="windowText" lastClr="000000"/>
                </a:solidFill>
              </a:rPr>
              <a:t>cycle</a:t>
            </a:r>
            <a:r>
              <a:rPr lang="es-CO" sz="1800" dirty="0">
                <a:solidFill>
                  <a:sysClr val="windowText" lastClr="000000"/>
                </a:solidFill>
              </a:rPr>
              <a:t> gas turbine</a:t>
            </a:r>
          </a:p>
        </p:txBody>
      </p:sp>
      <p:cxnSp>
        <p:nvCxnSpPr>
          <p:cNvPr id="25" name="Straight Arrow Connector 24">
            <a:extLst>
              <a:ext uri="{FF2B5EF4-FFF2-40B4-BE49-F238E27FC236}">
                <a16:creationId xmlns:a16="http://schemas.microsoft.com/office/drawing/2014/main" id="{A4A6BFA5-7010-9F57-A8C2-239CF1D8AADF}"/>
              </a:ext>
            </a:extLst>
          </p:cNvPr>
          <p:cNvCxnSpPr>
            <a:cxnSpLocks/>
            <a:stCxn id="24" idx="3"/>
          </p:cNvCxnSpPr>
          <p:nvPr/>
        </p:nvCxnSpPr>
        <p:spPr>
          <a:xfrm>
            <a:off x="4167179" y="473983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6021B4F-E0EE-5A7D-9A1C-5F85729C4F1C}"/>
              </a:ext>
            </a:extLst>
          </p:cNvPr>
          <p:cNvSpPr txBox="1"/>
          <p:nvPr/>
        </p:nvSpPr>
        <p:spPr>
          <a:xfrm>
            <a:off x="4516287" y="1828976"/>
            <a:ext cx="1324973" cy="369332"/>
          </a:xfrm>
          <a:prstGeom prst="rect">
            <a:avLst/>
          </a:prstGeom>
          <a:noFill/>
        </p:spPr>
        <p:txBody>
          <a:bodyPr wrap="square" rtlCol="0">
            <a:spAutoFit/>
          </a:bodyPr>
          <a:lstStyle/>
          <a:p>
            <a:r>
              <a:rPr lang="es-CO" sz="1800" dirty="0" err="1"/>
              <a:t>Electricity</a:t>
            </a:r>
            <a:endParaRPr lang="es-CO" sz="1800" dirty="0"/>
          </a:p>
        </p:txBody>
      </p:sp>
      <p:sp>
        <p:nvSpPr>
          <p:cNvPr id="29" name="Rectangle 28">
            <a:extLst>
              <a:ext uri="{FF2B5EF4-FFF2-40B4-BE49-F238E27FC236}">
                <a16:creationId xmlns:a16="http://schemas.microsoft.com/office/drawing/2014/main" id="{5A47CB53-731B-98B5-4090-224B1E228E87}"/>
              </a:ext>
            </a:extLst>
          </p:cNvPr>
          <p:cNvSpPr/>
          <p:nvPr/>
        </p:nvSpPr>
        <p:spPr>
          <a:xfrm>
            <a:off x="1575421" y="57234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Open </a:t>
            </a:r>
            <a:r>
              <a:rPr lang="es-CO" sz="1800" dirty="0" err="1">
                <a:solidFill>
                  <a:sysClr val="windowText" lastClr="000000"/>
                </a:solidFill>
              </a:rPr>
              <a:t>cycle</a:t>
            </a:r>
            <a:r>
              <a:rPr lang="es-CO" sz="1800" dirty="0">
                <a:solidFill>
                  <a:sysClr val="windowText" lastClr="000000"/>
                </a:solidFill>
              </a:rPr>
              <a:t> gas turbine</a:t>
            </a:r>
          </a:p>
        </p:txBody>
      </p:sp>
      <p:cxnSp>
        <p:nvCxnSpPr>
          <p:cNvPr id="30" name="Straight Arrow Connector 29">
            <a:extLst>
              <a:ext uri="{FF2B5EF4-FFF2-40B4-BE49-F238E27FC236}">
                <a16:creationId xmlns:a16="http://schemas.microsoft.com/office/drawing/2014/main" id="{FF4A9F13-5553-5E0A-5208-A52A79CAE337}"/>
              </a:ext>
            </a:extLst>
          </p:cNvPr>
          <p:cNvCxnSpPr>
            <a:cxnSpLocks/>
            <a:stCxn id="29" idx="3"/>
          </p:cNvCxnSpPr>
          <p:nvPr/>
        </p:nvCxnSpPr>
        <p:spPr>
          <a:xfrm>
            <a:off x="4167179" y="60152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921D95F-486A-51CD-BB5A-4C408F599A0A}"/>
              </a:ext>
            </a:extLst>
          </p:cNvPr>
          <p:cNvCxnSpPr>
            <a:cxnSpLocks/>
          </p:cNvCxnSpPr>
          <p:nvPr/>
        </p:nvCxnSpPr>
        <p:spPr>
          <a:xfrm>
            <a:off x="687708" y="231521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37E00B5-46FF-1095-BD8B-A9F3719057D6}"/>
              </a:ext>
            </a:extLst>
          </p:cNvPr>
          <p:cNvCxnSpPr>
            <a:cxnSpLocks/>
          </p:cNvCxnSpPr>
          <p:nvPr/>
        </p:nvCxnSpPr>
        <p:spPr>
          <a:xfrm>
            <a:off x="687708" y="3564646"/>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590F60C-FF3F-C68C-887C-44524A708865}"/>
              </a:ext>
            </a:extLst>
          </p:cNvPr>
          <p:cNvCxnSpPr>
            <a:cxnSpLocks/>
          </p:cNvCxnSpPr>
          <p:nvPr/>
        </p:nvCxnSpPr>
        <p:spPr>
          <a:xfrm>
            <a:off x="748664" y="476887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186E06B-BAB7-8400-6C6D-83F8B7190028}"/>
              </a:ext>
            </a:extLst>
          </p:cNvPr>
          <p:cNvSpPr txBox="1"/>
          <p:nvPr/>
        </p:nvSpPr>
        <p:spPr>
          <a:xfrm>
            <a:off x="327911" y="1831140"/>
            <a:ext cx="784352" cy="369332"/>
          </a:xfrm>
          <a:prstGeom prst="rect">
            <a:avLst/>
          </a:prstGeom>
          <a:noFill/>
        </p:spPr>
        <p:txBody>
          <a:bodyPr wrap="square" rtlCol="0">
            <a:spAutoFit/>
          </a:bodyPr>
          <a:lstStyle/>
          <a:p>
            <a:r>
              <a:rPr lang="es-CO" sz="1800" dirty="0"/>
              <a:t>Coal</a:t>
            </a:r>
          </a:p>
        </p:txBody>
      </p:sp>
      <p:sp>
        <p:nvSpPr>
          <p:cNvPr id="42" name="TextBox 41">
            <a:extLst>
              <a:ext uri="{FF2B5EF4-FFF2-40B4-BE49-F238E27FC236}">
                <a16:creationId xmlns:a16="http://schemas.microsoft.com/office/drawing/2014/main" id="{DFA9EAF5-DF11-0D68-F4C1-F2D103B63ABF}"/>
              </a:ext>
            </a:extLst>
          </p:cNvPr>
          <p:cNvSpPr txBox="1"/>
          <p:nvPr/>
        </p:nvSpPr>
        <p:spPr>
          <a:xfrm>
            <a:off x="295531" y="3106516"/>
            <a:ext cx="1015107" cy="369332"/>
          </a:xfrm>
          <a:prstGeom prst="rect">
            <a:avLst/>
          </a:prstGeom>
          <a:noFill/>
        </p:spPr>
        <p:txBody>
          <a:bodyPr wrap="square" rtlCol="0">
            <a:spAutoFit/>
          </a:bodyPr>
          <a:lstStyle/>
          <a:p>
            <a:r>
              <a:rPr lang="es-CO" sz="1800" dirty="0"/>
              <a:t>Diesel</a:t>
            </a:r>
          </a:p>
        </p:txBody>
      </p:sp>
      <p:sp>
        <p:nvSpPr>
          <p:cNvPr id="43" name="TextBox 42">
            <a:extLst>
              <a:ext uri="{FF2B5EF4-FFF2-40B4-BE49-F238E27FC236}">
                <a16:creationId xmlns:a16="http://schemas.microsoft.com/office/drawing/2014/main" id="{AA6F6CEE-0400-BA6E-5133-5582D7B6A056}"/>
              </a:ext>
            </a:extLst>
          </p:cNvPr>
          <p:cNvSpPr txBox="1"/>
          <p:nvPr/>
        </p:nvSpPr>
        <p:spPr>
          <a:xfrm>
            <a:off x="70730" y="4324105"/>
            <a:ext cx="1383914" cy="369332"/>
          </a:xfrm>
          <a:prstGeom prst="rect">
            <a:avLst/>
          </a:prstGeom>
          <a:noFill/>
        </p:spPr>
        <p:txBody>
          <a:bodyPr wrap="square" rtlCol="0">
            <a:spAutoFit/>
          </a:bodyPr>
          <a:lstStyle/>
          <a:p>
            <a:r>
              <a:rPr lang="es-CO" sz="1800" dirty="0"/>
              <a:t>Natural gas</a:t>
            </a:r>
          </a:p>
        </p:txBody>
      </p:sp>
      <p:cxnSp>
        <p:nvCxnSpPr>
          <p:cNvPr id="44" name="Straight Arrow Connector 43">
            <a:extLst>
              <a:ext uri="{FF2B5EF4-FFF2-40B4-BE49-F238E27FC236}">
                <a16:creationId xmlns:a16="http://schemas.microsoft.com/office/drawing/2014/main" id="{0C7272DF-EA58-B57B-D28F-F9D7C2AA4B6E}"/>
              </a:ext>
            </a:extLst>
          </p:cNvPr>
          <p:cNvCxnSpPr>
            <a:cxnSpLocks/>
          </p:cNvCxnSpPr>
          <p:nvPr/>
        </p:nvCxnSpPr>
        <p:spPr>
          <a:xfrm>
            <a:off x="734376" y="60442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2D13775-5CB0-DC65-E77A-64FC441B26B7}"/>
              </a:ext>
            </a:extLst>
          </p:cNvPr>
          <p:cNvSpPr txBox="1"/>
          <p:nvPr/>
        </p:nvSpPr>
        <p:spPr>
          <a:xfrm>
            <a:off x="28130" y="5597172"/>
            <a:ext cx="1383914" cy="369332"/>
          </a:xfrm>
          <a:prstGeom prst="rect">
            <a:avLst/>
          </a:prstGeom>
          <a:noFill/>
        </p:spPr>
        <p:txBody>
          <a:bodyPr wrap="square" rtlCol="0">
            <a:spAutoFit/>
          </a:bodyPr>
          <a:lstStyle/>
          <a:p>
            <a:r>
              <a:rPr lang="es-CO" sz="1800" dirty="0"/>
              <a:t>Natural gas</a:t>
            </a:r>
          </a:p>
        </p:txBody>
      </p:sp>
      <p:sp>
        <p:nvSpPr>
          <p:cNvPr id="67" name="TextBox 66">
            <a:extLst>
              <a:ext uri="{FF2B5EF4-FFF2-40B4-BE49-F238E27FC236}">
                <a16:creationId xmlns:a16="http://schemas.microsoft.com/office/drawing/2014/main" id="{31FD1461-6AAE-4C65-E250-1A9816CC221E}"/>
              </a:ext>
            </a:extLst>
          </p:cNvPr>
          <p:cNvSpPr txBox="1"/>
          <p:nvPr/>
        </p:nvSpPr>
        <p:spPr>
          <a:xfrm>
            <a:off x="4424354" y="3063663"/>
            <a:ext cx="1324973" cy="369332"/>
          </a:xfrm>
          <a:prstGeom prst="rect">
            <a:avLst/>
          </a:prstGeom>
          <a:noFill/>
        </p:spPr>
        <p:txBody>
          <a:bodyPr wrap="square" rtlCol="0">
            <a:spAutoFit/>
          </a:bodyPr>
          <a:lstStyle/>
          <a:p>
            <a:r>
              <a:rPr lang="es-CO" sz="1800" dirty="0" err="1"/>
              <a:t>Electricity</a:t>
            </a:r>
            <a:endParaRPr lang="es-CO" sz="1800" dirty="0"/>
          </a:p>
        </p:txBody>
      </p:sp>
      <p:sp>
        <p:nvSpPr>
          <p:cNvPr id="68" name="TextBox 67">
            <a:extLst>
              <a:ext uri="{FF2B5EF4-FFF2-40B4-BE49-F238E27FC236}">
                <a16:creationId xmlns:a16="http://schemas.microsoft.com/office/drawing/2014/main" id="{492F5266-4AB0-377C-854E-00B37E646DCD}"/>
              </a:ext>
            </a:extLst>
          </p:cNvPr>
          <p:cNvSpPr txBox="1"/>
          <p:nvPr/>
        </p:nvSpPr>
        <p:spPr>
          <a:xfrm>
            <a:off x="4380993" y="4278600"/>
            <a:ext cx="1324973" cy="369332"/>
          </a:xfrm>
          <a:prstGeom prst="rect">
            <a:avLst/>
          </a:prstGeom>
          <a:noFill/>
        </p:spPr>
        <p:txBody>
          <a:bodyPr wrap="square" rtlCol="0">
            <a:spAutoFit/>
          </a:bodyPr>
          <a:lstStyle/>
          <a:p>
            <a:r>
              <a:rPr lang="es-CO" sz="1800" dirty="0" err="1"/>
              <a:t>Electricity</a:t>
            </a:r>
            <a:endParaRPr lang="es-CO" sz="1800" dirty="0"/>
          </a:p>
        </p:txBody>
      </p:sp>
      <p:sp>
        <p:nvSpPr>
          <p:cNvPr id="69" name="TextBox 68">
            <a:extLst>
              <a:ext uri="{FF2B5EF4-FFF2-40B4-BE49-F238E27FC236}">
                <a16:creationId xmlns:a16="http://schemas.microsoft.com/office/drawing/2014/main" id="{B267B9BD-79A7-EB5D-9D6D-4A4D1BBDC415}"/>
              </a:ext>
            </a:extLst>
          </p:cNvPr>
          <p:cNvSpPr txBox="1"/>
          <p:nvPr/>
        </p:nvSpPr>
        <p:spPr>
          <a:xfrm>
            <a:off x="4379760" y="5560406"/>
            <a:ext cx="1324973" cy="369332"/>
          </a:xfrm>
          <a:prstGeom prst="rect">
            <a:avLst/>
          </a:prstGeom>
          <a:noFill/>
        </p:spPr>
        <p:txBody>
          <a:bodyPr wrap="square" rtlCol="0">
            <a:spAutoFit/>
          </a:bodyPr>
          <a:lstStyle/>
          <a:p>
            <a:r>
              <a:rPr lang="es-CO" sz="1800" dirty="0" err="1"/>
              <a:t>Electricity</a:t>
            </a:r>
            <a:endParaRPr lang="es-CO" sz="1800" dirty="0"/>
          </a:p>
        </p:txBody>
      </p:sp>
      <p:sp>
        <p:nvSpPr>
          <p:cNvPr id="70" name="Rectangle 69">
            <a:extLst>
              <a:ext uri="{FF2B5EF4-FFF2-40B4-BE49-F238E27FC236}">
                <a16:creationId xmlns:a16="http://schemas.microsoft.com/office/drawing/2014/main" id="{6CDA9BF1-DD65-7BF4-057A-1484AF5E14EE}"/>
              </a:ext>
            </a:extLst>
          </p:cNvPr>
          <p:cNvSpPr/>
          <p:nvPr/>
        </p:nvSpPr>
        <p:spPr>
          <a:xfrm>
            <a:off x="7456904" y="199442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PWRCOA</a:t>
            </a:r>
          </a:p>
        </p:txBody>
      </p:sp>
      <p:cxnSp>
        <p:nvCxnSpPr>
          <p:cNvPr id="71" name="Straight Arrow Connector 70">
            <a:extLst>
              <a:ext uri="{FF2B5EF4-FFF2-40B4-BE49-F238E27FC236}">
                <a16:creationId xmlns:a16="http://schemas.microsoft.com/office/drawing/2014/main" id="{93D50DDB-7A01-FDCF-1B07-63866BCB37A7}"/>
              </a:ext>
            </a:extLst>
          </p:cNvPr>
          <p:cNvCxnSpPr>
            <a:cxnSpLocks/>
            <a:stCxn id="70" idx="3"/>
          </p:cNvCxnSpPr>
          <p:nvPr/>
        </p:nvCxnSpPr>
        <p:spPr>
          <a:xfrm>
            <a:off x="10048662" y="228617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ABEBD4E-2435-6A21-9785-90C92B1EC007}"/>
              </a:ext>
            </a:extLst>
          </p:cNvPr>
          <p:cNvSpPr/>
          <p:nvPr/>
        </p:nvSpPr>
        <p:spPr>
          <a:xfrm>
            <a:off x="7456904" y="324385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PWRDSL</a:t>
            </a:r>
          </a:p>
        </p:txBody>
      </p:sp>
      <p:cxnSp>
        <p:nvCxnSpPr>
          <p:cNvPr id="73" name="Straight Arrow Connector 72">
            <a:extLst>
              <a:ext uri="{FF2B5EF4-FFF2-40B4-BE49-F238E27FC236}">
                <a16:creationId xmlns:a16="http://schemas.microsoft.com/office/drawing/2014/main" id="{B461EE5E-4590-95EE-32B3-4237ECEDF520}"/>
              </a:ext>
            </a:extLst>
          </p:cNvPr>
          <p:cNvCxnSpPr>
            <a:cxnSpLocks/>
            <a:stCxn id="72" idx="3"/>
          </p:cNvCxnSpPr>
          <p:nvPr/>
        </p:nvCxnSpPr>
        <p:spPr>
          <a:xfrm>
            <a:off x="10048662" y="353560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61806534-97A0-B55E-B41F-760ED16034B3}"/>
              </a:ext>
            </a:extLst>
          </p:cNvPr>
          <p:cNvSpPr/>
          <p:nvPr/>
        </p:nvSpPr>
        <p:spPr>
          <a:xfrm>
            <a:off x="7460708" y="444808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PWRNGS001</a:t>
            </a:r>
          </a:p>
        </p:txBody>
      </p:sp>
      <p:cxnSp>
        <p:nvCxnSpPr>
          <p:cNvPr id="75" name="Straight Arrow Connector 74">
            <a:extLst>
              <a:ext uri="{FF2B5EF4-FFF2-40B4-BE49-F238E27FC236}">
                <a16:creationId xmlns:a16="http://schemas.microsoft.com/office/drawing/2014/main" id="{9B062DCA-395B-0929-EDEB-22DC14BF8557}"/>
              </a:ext>
            </a:extLst>
          </p:cNvPr>
          <p:cNvCxnSpPr>
            <a:cxnSpLocks/>
            <a:stCxn id="74" idx="3"/>
          </p:cNvCxnSpPr>
          <p:nvPr/>
        </p:nvCxnSpPr>
        <p:spPr>
          <a:xfrm>
            <a:off x="10052466" y="473983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44D537B-B069-DFE1-93BC-CD673EA5B2B1}"/>
              </a:ext>
            </a:extLst>
          </p:cNvPr>
          <p:cNvSpPr txBox="1"/>
          <p:nvPr/>
        </p:nvSpPr>
        <p:spPr>
          <a:xfrm>
            <a:off x="10401574" y="1828976"/>
            <a:ext cx="1324973" cy="369332"/>
          </a:xfrm>
          <a:prstGeom prst="rect">
            <a:avLst/>
          </a:prstGeom>
          <a:noFill/>
        </p:spPr>
        <p:txBody>
          <a:bodyPr wrap="square" rtlCol="0">
            <a:spAutoFit/>
          </a:bodyPr>
          <a:lstStyle/>
          <a:p>
            <a:r>
              <a:rPr lang="es-CO" sz="1800" dirty="0"/>
              <a:t>ELC001</a:t>
            </a:r>
          </a:p>
        </p:txBody>
      </p:sp>
      <p:sp>
        <p:nvSpPr>
          <p:cNvPr id="77" name="Rectangle 76">
            <a:extLst>
              <a:ext uri="{FF2B5EF4-FFF2-40B4-BE49-F238E27FC236}">
                <a16:creationId xmlns:a16="http://schemas.microsoft.com/office/drawing/2014/main" id="{E7ADE43C-A657-9AC9-AF1D-E4F4E29CD90F}"/>
              </a:ext>
            </a:extLst>
          </p:cNvPr>
          <p:cNvSpPr/>
          <p:nvPr/>
        </p:nvSpPr>
        <p:spPr>
          <a:xfrm>
            <a:off x="7460708" y="57234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PWRNGS002</a:t>
            </a:r>
          </a:p>
        </p:txBody>
      </p:sp>
      <p:cxnSp>
        <p:nvCxnSpPr>
          <p:cNvPr id="78" name="Straight Arrow Connector 77">
            <a:extLst>
              <a:ext uri="{FF2B5EF4-FFF2-40B4-BE49-F238E27FC236}">
                <a16:creationId xmlns:a16="http://schemas.microsoft.com/office/drawing/2014/main" id="{BC69885A-7A3A-FFC1-E162-F7D8B99699CB}"/>
              </a:ext>
            </a:extLst>
          </p:cNvPr>
          <p:cNvCxnSpPr>
            <a:cxnSpLocks/>
            <a:stCxn id="77" idx="3"/>
          </p:cNvCxnSpPr>
          <p:nvPr/>
        </p:nvCxnSpPr>
        <p:spPr>
          <a:xfrm>
            <a:off x="10052466" y="60152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FB98E81-1722-9149-77EF-AC2587BB9F0C}"/>
              </a:ext>
            </a:extLst>
          </p:cNvPr>
          <p:cNvCxnSpPr>
            <a:cxnSpLocks/>
          </p:cNvCxnSpPr>
          <p:nvPr/>
        </p:nvCxnSpPr>
        <p:spPr>
          <a:xfrm>
            <a:off x="6572995" y="231521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4EE3BA1-9D47-9397-41AD-13E3437BDF3C}"/>
              </a:ext>
            </a:extLst>
          </p:cNvPr>
          <p:cNvCxnSpPr>
            <a:cxnSpLocks/>
          </p:cNvCxnSpPr>
          <p:nvPr/>
        </p:nvCxnSpPr>
        <p:spPr>
          <a:xfrm>
            <a:off x="6572995" y="3564646"/>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D444628-7ED4-A30F-33E4-F6F4DE06A1B0}"/>
              </a:ext>
            </a:extLst>
          </p:cNvPr>
          <p:cNvCxnSpPr>
            <a:cxnSpLocks/>
          </p:cNvCxnSpPr>
          <p:nvPr/>
        </p:nvCxnSpPr>
        <p:spPr>
          <a:xfrm>
            <a:off x="6633951" y="476887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5381C9F6-9186-3253-0E46-F2E4E8995FED}"/>
              </a:ext>
            </a:extLst>
          </p:cNvPr>
          <p:cNvSpPr txBox="1"/>
          <p:nvPr/>
        </p:nvSpPr>
        <p:spPr>
          <a:xfrm>
            <a:off x="6213198" y="1831140"/>
            <a:ext cx="784352" cy="369332"/>
          </a:xfrm>
          <a:prstGeom prst="rect">
            <a:avLst/>
          </a:prstGeom>
          <a:noFill/>
        </p:spPr>
        <p:txBody>
          <a:bodyPr wrap="square" rtlCol="0">
            <a:spAutoFit/>
          </a:bodyPr>
          <a:lstStyle/>
          <a:p>
            <a:r>
              <a:rPr lang="es-CO" sz="1800" dirty="0"/>
              <a:t>COA</a:t>
            </a:r>
          </a:p>
        </p:txBody>
      </p:sp>
      <p:sp>
        <p:nvSpPr>
          <p:cNvPr id="83" name="TextBox 82">
            <a:extLst>
              <a:ext uri="{FF2B5EF4-FFF2-40B4-BE49-F238E27FC236}">
                <a16:creationId xmlns:a16="http://schemas.microsoft.com/office/drawing/2014/main" id="{8A884208-E6A3-CF51-2619-F9E72496309F}"/>
              </a:ext>
            </a:extLst>
          </p:cNvPr>
          <p:cNvSpPr txBox="1"/>
          <p:nvPr/>
        </p:nvSpPr>
        <p:spPr>
          <a:xfrm>
            <a:off x="6180818" y="3106516"/>
            <a:ext cx="1015107" cy="369332"/>
          </a:xfrm>
          <a:prstGeom prst="rect">
            <a:avLst/>
          </a:prstGeom>
          <a:noFill/>
        </p:spPr>
        <p:txBody>
          <a:bodyPr wrap="square" rtlCol="0">
            <a:spAutoFit/>
          </a:bodyPr>
          <a:lstStyle/>
          <a:p>
            <a:r>
              <a:rPr lang="es-CO" sz="1800" dirty="0"/>
              <a:t>DSL</a:t>
            </a:r>
          </a:p>
        </p:txBody>
      </p:sp>
      <p:sp>
        <p:nvSpPr>
          <p:cNvPr id="84" name="TextBox 83">
            <a:extLst>
              <a:ext uri="{FF2B5EF4-FFF2-40B4-BE49-F238E27FC236}">
                <a16:creationId xmlns:a16="http://schemas.microsoft.com/office/drawing/2014/main" id="{D3F0538E-75B1-57E0-9F8E-4EE024286297}"/>
              </a:ext>
            </a:extLst>
          </p:cNvPr>
          <p:cNvSpPr txBox="1"/>
          <p:nvPr/>
        </p:nvSpPr>
        <p:spPr>
          <a:xfrm>
            <a:off x="6241775" y="4324105"/>
            <a:ext cx="1383914" cy="369332"/>
          </a:xfrm>
          <a:prstGeom prst="rect">
            <a:avLst/>
          </a:prstGeom>
          <a:noFill/>
        </p:spPr>
        <p:txBody>
          <a:bodyPr wrap="square" rtlCol="0">
            <a:spAutoFit/>
          </a:bodyPr>
          <a:lstStyle/>
          <a:p>
            <a:r>
              <a:rPr lang="es-CO" sz="1800" dirty="0"/>
              <a:t>NGS</a:t>
            </a:r>
          </a:p>
        </p:txBody>
      </p:sp>
      <p:cxnSp>
        <p:nvCxnSpPr>
          <p:cNvPr id="85" name="Straight Arrow Connector 84">
            <a:extLst>
              <a:ext uri="{FF2B5EF4-FFF2-40B4-BE49-F238E27FC236}">
                <a16:creationId xmlns:a16="http://schemas.microsoft.com/office/drawing/2014/main" id="{A1312D16-68DB-08BE-C702-F1F03AC150D4}"/>
              </a:ext>
            </a:extLst>
          </p:cNvPr>
          <p:cNvCxnSpPr>
            <a:cxnSpLocks/>
          </p:cNvCxnSpPr>
          <p:nvPr/>
        </p:nvCxnSpPr>
        <p:spPr>
          <a:xfrm>
            <a:off x="6619663" y="60442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95CBCE6-833E-642D-5FD1-5AB86F4EFD41}"/>
              </a:ext>
            </a:extLst>
          </p:cNvPr>
          <p:cNvSpPr txBox="1"/>
          <p:nvPr/>
        </p:nvSpPr>
        <p:spPr>
          <a:xfrm>
            <a:off x="6241775" y="5597171"/>
            <a:ext cx="1055556" cy="369332"/>
          </a:xfrm>
          <a:prstGeom prst="rect">
            <a:avLst/>
          </a:prstGeom>
          <a:noFill/>
        </p:spPr>
        <p:txBody>
          <a:bodyPr wrap="square" rtlCol="0">
            <a:spAutoFit/>
          </a:bodyPr>
          <a:lstStyle/>
          <a:p>
            <a:r>
              <a:rPr lang="es-CO" sz="1800" dirty="0"/>
              <a:t>NGS</a:t>
            </a:r>
          </a:p>
        </p:txBody>
      </p:sp>
      <p:sp>
        <p:nvSpPr>
          <p:cNvPr id="87" name="TextBox 86">
            <a:extLst>
              <a:ext uri="{FF2B5EF4-FFF2-40B4-BE49-F238E27FC236}">
                <a16:creationId xmlns:a16="http://schemas.microsoft.com/office/drawing/2014/main" id="{BF523797-9BE4-D14D-76B7-98C40BA26CBF}"/>
              </a:ext>
            </a:extLst>
          </p:cNvPr>
          <p:cNvSpPr txBox="1"/>
          <p:nvPr/>
        </p:nvSpPr>
        <p:spPr>
          <a:xfrm>
            <a:off x="10489454" y="3063663"/>
            <a:ext cx="1145160" cy="369332"/>
          </a:xfrm>
          <a:prstGeom prst="rect">
            <a:avLst/>
          </a:prstGeom>
          <a:noFill/>
        </p:spPr>
        <p:txBody>
          <a:bodyPr wrap="square" rtlCol="0">
            <a:spAutoFit/>
          </a:bodyPr>
          <a:lstStyle/>
          <a:p>
            <a:r>
              <a:rPr lang="es-CO" sz="1800" dirty="0"/>
              <a:t>ELC001</a:t>
            </a:r>
          </a:p>
        </p:txBody>
      </p:sp>
      <p:sp>
        <p:nvSpPr>
          <p:cNvPr id="88" name="TextBox 87">
            <a:extLst>
              <a:ext uri="{FF2B5EF4-FFF2-40B4-BE49-F238E27FC236}">
                <a16:creationId xmlns:a16="http://schemas.microsoft.com/office/drawing/2014/main" id="{0038BBEA-E0C6-3A94-D154-03CEF99584A9}"/>
              </a:ext>
            </a:extLst>
          </p:cNvPr>
          <p:cNvSpPr txBox="1"/>
          <p:nvPr/>
        </p:nvSpPr>
        <p:spPr>
          <a:xfrm>
            <a:off x="10446093" y="4278600"/>
            <a:ext cx="1145160" cy="369332"/>
          </a:xfrm>
          <a:prstGeom prst="rect">
            <a:avLst/>
          </a:prstGeom>
          <a:noFill/>
        </p:spPr>
        <p:txBody>
          <a:bodyPr wrap="square" rtlCol="0">
            <a:spAutoFit/>
          </a:bodyPr>
          <a:lstStyle/>
          <a:p>
            <a:r>
              <a:rPr lang="es-CO" sz="1800" dirty="0"/>
              <a:t>ELC001</a:t>
            </a:r>
          </a:p>
        </p:txBody>
      </p:sp>
      <p:sp>
        <p:nvSpPr>
          <p:cNvPr id="89" name="TextBox 88">
            <a:extLst>
              <a:ext uri="{FF2B5EF4-FFF2-40B4-BE49-F238E27FC236}">
                <a16:creationId xmlns:a16="http://schemas.microsoft.com/office/drawing/2014/main" id="{E770A4BE-FE1F-8A10-6CCA-62283A3EFA59}"/>
              </a:ext>
            </a:extLst>
          </p:cNvPr>
          <p:cNvSpPr txBox="1"/>
          <p:nvPr/>
        </p:nvSpPr>
        <p:spPr>
          <a:xfrm>
            <a:off x="10489454" y="5560406"/>
            <a:ext cx="1100566" cy="369332"/>
          </a:xfrm>
          <a:prstGeom prst="rect">
            <a:avLst/>
          </a:prstGeom>
          <a:noFill/>
        </p:spPr>
        <p:txBody>
          <a:bodyPr wrap="square" rtlCol="0">
            <a:spAutoFit/>
          </a:bodyPr>
          <a:lstStyle/>
          <a:p>
            <a:r>
              <a:rPr lang="es-CO" sz="1800" dirty="0"/>
              <a:t>ELC001</a:t>
            </a:r>
          </a:p>
        </p:txBody>
      </p:sp>
      <p:pic>
        <p:nvPicPr>
          <p:cNvPr id="5" name="synthesize (87)">
            <a:hlinkClick r:id="" action="ppaction://media"/>
            <a:extLst>
              <a:ext uri="{FF2B5EF4-FFF2-40B4-BE49-F238E27FC236}">
                <a16:creationId xmlns:a16="http://schemas.microsoft.com/office/drawing/2014/main" id="{AE06A9C0-AD43-B700-B3D7-2F2919735A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7506" y="275623"/>
            <a:ext cx="862333" cy="862333"/>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22C9E0E-B63B-F073-EAA6-287AD7B64E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120396-5273-16CD-C198-4B5C0BA1FFE1}"/>
              </a:ext>
            </a:extLst>
          </p:cNvPr>
          <p:cNvSpPr/>
          <p:nvPr/>
        </p:nvSpPr>
        <p:spPr>
          <a:xfrm>
            <a:off x="596411" y="1131351"/>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8242573-9C2E-5F66-2841-C4B5C4DA0BBC}"/>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0" name="Rectangle 19">
            <a:extLst>
              <a:ext uri="{FF2B5EF4-FFF2-40B4-BE49-F238E27FC236}">
                <a16:creationId xmlns:a16="http://schemas.microsoft.com/office/drawing/2014/main" id="{526674A7-9DCF-1E9A-4FD6-DD075114197A}"/>
              </a:ext>
            </a:extLst>
          </p:cNvPr>
          <p:cNvSpPr/>
          <p:nvPr/>
        </p:nvSpPr>
        <p:spPr>
          <a:xfrm>
            <a:off x="1691372" y="242985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Coal combined heat and electricity plant</a:t>
            </a:r>
          </a:p>
        </p:txBody>
      </p:sp>
      <p:cxnSp>
        <p:nvCxnSpPr>
          <p:cNvPr id="21" name="Straight Arrow Connector 20">
            <a:extLst>
              <a:ext uri="{FF2B5EF4-FFF2-40B4-BE49-F238E27FC236}">
                <a16:creationId xmlns:a16="http://schemas.microsoft.com/office/drawing/2014/main" id="{2F39C8F6-E3DC-6A30-B084-931DA6236213}"/>
              </a:ext>
            </a:extLst>
          </p:cNvPr>
          <p:cNvCxnSpPr>
            <a:cxnSpLocks/>
          </p:cNvCxnSpPr>
          <p:nvPr/>
        </p:nvCxnSpPr>
        <p:spPr>
          <a:xfrm>
            <a:off x="4283130" y="2503891"/>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CDE8490-F25B-6BF3-855D-8914722106D4}"/>
              </a:ext>
            </a:extLst>
          </p:cNvPr>
          <p:cNvSpPr/>
          <p:nvPr/>
        </p:nvSpPr>
        <p:spPr>
          <a:xfrm>
            <a:off x="1691372" y="3679283"/>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Oil combined heat and electricity plant</a:t>
            </a:r>
          </a:p>
        </p:txBody>
      </p:sp>
      <p:sp>
        <p:nvSpPr>
          <p:cNvPr id="24" name="Rectangle 23">
            <a:extLst>
              <a:ext uri="{FF2B5EF4-FFF2-40B4-BE49-F238E27FC236}">
                <a16:creationId xmlns:a16="http://schemas.microsoft.com/office/drawing/2014/main" id="{D3045903-E323-3607-1138-3FC149C3DB01}"/>
              </a:ext>
            </a:extLst>
          </p:cNvPr>
          <p:cNvSpPr/>
          <p:nvPr/>
        </p:nvSpPr>
        <p:spPr>
          <a:xfrm>
            <a:off x="1526005" y="4869558"/>
            <a:ext cx="2744820"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Natural gas combined heat and electricity plant</a:t>
            </a:r>
          </a:p>
        </p:txBody>
      </p:sp>
      <p:sp>
        <p:nvSpPr>
          <p:cNvPr id="26" name="TextBox 25">
            <a:extLst>
              <a:ext uri="{FF2B5EF4-FFF2-40B4-BE49-F238E27FC236}">
                <a16:creationId xmlns:a16="http://schemas.microsoft.com/office/drawing/2014/main" id="{F5849B0A-2DFF-D882-8740-F4F37C9C5917}"/>
              </a:ext>
            </a:extLst>
          </p:cNvPr>
          <p:cNvSpPr txBox="1"/>
          <p:nvPr/>
        </p:nvSpPr>
        <p:spPr>
          <a:xfrm>
            <a:off x="4636042" y="2046691"/>
            <a:ext cx="1324973" cy="369332"/>
          </a:xfrm>
          <a:prstGeom prst="rect">
            <a:avLst/>
          </a:prstGeom>
          <a:noFill/>
        </p:spPr>
        <p:txBody>
          <a:bodyPr wrap="square" rtlCol="0">
            <a:spAutoFit/>
          </a:bodyPr>
          <a:lstStyle/>
          <a:p>
            <a:r>
              <a:rPr lang="es-CO" sz="1800" dirty="0" err="1"/>
              <a:t>Electricity</a:t>
            </a:r>
            <a:endParaRPr lang="es-CO" sz="1800" dirty="0"/>
          </a:p>
        </p:txBody>
      </p:sp>
      <p:cxnSp>
        <p:nvCxnSpPr>
          <p:cNvPr id="38" name="Straight Arrow Connector 37">
            <a:extLst>
              <a:ext uri="{FF2B5EF4-FFF2-40B4-BE49-F238E27FC236}">
                <a16:creationId xmlns:a16="http://schemas.microsoft.com/office/drawing/2014/main" id="{7290F02A-34F1-0D5E-96F4-379336A6E4CF}"/>
              </a:ext>
            </a:extLst>
          </p:cNvPr>
          <p:cNvCxnSpPr>
            <a:cxnSpLocks/>
          </p:cNvCxnSpPr>
          <p:nvPr/>
        </p:nvCxnSpPr>
        <p:spPr>
          <a:xfrm>
            <a:off x="807463" y="275064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8A00C5E-2D34-4773-059F-40FF354BC52A}"/>
              </a:ext>
            </a:extLst>
          </p:cNvPr>
          <p:cNvCxnSpPr>
            <a:cxnSpLocks/>
          </p:cNvCxnSpPr>
          <p:nvPr/>
        </p:nvCxnSpPr>
        <p:spPr>
          <a:xfrm>
            <a:off x="807463" y="4000075"/>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4E7D4C-35C6-A366-85C7-F1E319CAFFF1}"/>
              </a:ext>
            </a:extLst>
          </p:cNvPr>
          <p:cNvCxnSpPr>
            <a:cxnSpLocks/>
          </p:cNvCxnSpPr>
          <p:nvPr/>
        </p:nvCxnSpPr>
        <p:spPr>
          <a:xfrm>
            <a:off x="611242" y="5204303"/>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A5759BA-6FB8-5C70-4B38-E356EB21384D}"/>
              </a:ext>
            </a:extLst>
          </p:cNvPr>
          <p:cNvSpPr txBox="1"/>
          <p:nvPr/>
        </p:nvSpPr>
        <p:spPr>
          <a:xfrm>
            <a:off x="447666" y="2266569"/>
            <a:ext cx="784352" cy="369332"/>
          </a:xfrm>
          <a:prstGeom prst="rect">
            <a:avLst/>
          </a:prstGeom>
          <a:noFill/>
        </p:spPr>
        <p:txBody>
          <a:bodyPr wrap="square" rtlCol="0">
            <a:spAutoFit/>
          </a:bodyPr>
          <a:lstStyle/>
          <a:p>
            <a:r>
              <a:rPr lang="es-CO" sz="1800" dirty="0"/>
              <a:t>Coal</a:t>
            </a:r>
          </a:p>
        </p:txBody>
      </p:sp>
      <p:sp>
        <p:nvSpPr>
          <p:cNvPr id="42" name="TextBox 41">
            <a:extLst>
              <a:ext uri="{FF2B5EF4-FFF2-40B4-BE49-F238E27FC236}">
                <a16:creationId xmlns:a16="http://schemas.microsoft.com/office/drawing/2014/main" id="{9D9A084A-E4B2-99B7-0D28-A4016D4ED0EE}"/>
              </a:ext>
            </a:extLst>
          </p:cNvPr>
          <p:cNvSpPr txBox="1"/>
          <p:nvPr/>
        </p:nvSpPr>
        <p:spPr>
          <a:xfrm>
            <a:off x="415286" y="3541945"/>
            <a:ext cx="1015107" cy="369332"/>
          </a:xfrm>
          <a:prstGeom prst="rect">
            <a:avLst/>
          </a:prstGeom>
          <a:noFill/>
        </p:spPr>
        <p:txBody>
          <a:bodyPr wrap="square" rtlCol="0">
            <a:spAutoFit/>
          </a:bodyPr>
          <a:lstStyle/>
          <a:p>
            <a:r>
              <a:rPr lang="es-CO" sz="1800" dirty="0"/>
              <a:t>Diesel</a:t>
            </a:r>
          </a:p>
        </p:txBody>
      </p:sp>
      <p:sp>
        <p:nvSpPr>
          <p:cNvPr id="43" name="TextBox 42">
            <a:extLst>
              <a:ext uri="{FF2B5EF4-FFF2-40B4-BE49-F238E27FC236}">
                <a16:creationId xmlns:a16="http://schemas.microsoft.com/office/drawing/2014/main" id="{8FA9E32B-DDF3-0389-F5C1-DEFAA3FB3096}"/>
              </a:ext>
            </a:extLst>
          </p:cNvPr>
          <p:cNvSpPr txBox="1"/>
          <p:nvPr/>
        </p:nvSpPr>
        <p:spPr>
          <a:xfrm>
            <a:off x="190485" y="4759534"/>
            <a:ext cx="1383914" cy="369332"/>
          </a:xfrm>
          <a:prstGeom prst="rect">
            <a:avLst/>
          </a:prstGeom>
          <a:noFill/>
        </p:spPr>
        <p:txBody>
          <a:bodyPr wrap="square" rtlCol="0">
            <a:spAutoFit/>
          </a:bodyPr>
          <a:lstStyle/>
          <a:p>
            <a:r>
              <a:rPr lang="es-CO" sz="1800" dirty="0"/>
              <a:t>Natural gas</a:t>
            </a:r>
          </a:p>
        </p:txBody>
      </p:sp>
      <p:sp>
        <p:nvSpPr>
          <p:cNvPr id="70" name="Rectangle 69">
            <a:extLst>
              <a:ext uri="{FF2B5EF4-FFF2-40B4-BE49-F238E27FC236}">
                <a16:creationId xmlns:a16="http://schemas.microsoft.com/office/drawing/2014/main" id="{B3D61705-168F-8807-0DD0-0EFBA4FEF6E1}"/>
              </a:ext>
            </a:extLst>
          </p:cNvPr>
          <p:cNvSpPr/>
          <p:nvPr/>
        </p:nvSpPr>
        <p:spPr>
          <a:xfrm>
            <a:off x="7576659" y="242985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PWRCHPCOA</a:t>
            </a:r>
          </a:p>
        </p:txBody>
      </p:sp>
      <p:cxnSp>
        <p:nvCxnSpPr>
          <p:cNvPr id="71" name="Straight Arrow Connector 70">
            <a:extLst>
              <a:ext uri="{FF2B5EF4-FFF2-40B4-BE49-F238E27FC236}">
                <a16:creationId xmlns:a16="http://schemas.microsoft.com/office/drawing/2014/main" id="{83E7009E-3263-980D-CB0C-DE01E58246A3}"/>
              </a:ext>
            </a:extLst>
          </p:cNvPr>
          <p:cNvCxnSpPr>
            <a:cxnSpLocks/>
          </p:cNvCxnSpPr>
          <p:nvPr/>
        </p:nvCxnSpPr>
        <p:spPr>
          <a:xfrm>
            <a:off x="10168417" y="2474867"/>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C048CC9F-9984-82CA-F4E2-4A36396E9B09}"/>
              </a:ext>
            </a:extLst>
          </p:cNvPr>
          <p:cNvSpPr/>
          <p:nvPr/>
        </p:nvSpPr>
        <p:spPr>
          <a:xfrm>
            <a:off x="7576659" y="3679283"/>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PWRCHPOIL</a:t>
            </a:r>
          </a:p>
        </p:txBody>
      </p:sp>
      <p:sp>
        <p:nvSpPr>
          <p:cNvPr id="74" name="Rectangle 73">
            <a:extLst>
              <a:ext uri="{FF2B5EF4-FFF2-40B4-BE49-F238E27FC236}">
                <a16:creationId xmlns:a16="http://schemas.microsoft.com/office/drawing/2014/main" id="{7BCB101E-C059-AD1C-7AB8-BF004A394774}"/>
              </a:ext>
            </a:extLst>
          </p:cNvPr>
          <p:cNvSpPr/>
          <p:nvPr/>
        </p:nvSpPr>
        <p:spPr>
          <a:xfrm>
            <a:off x="7580463" y="4883511"/>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PWRCHPNGS</a:t>
            </a:r>
          </a:p>
        </p:txBody>
      </p:sp>
      <p:sp>
        <p:nvSpPr>
          <p:cNvPr id="76" name="TextBox 75">
            <a:extLst>
              <a:ext uri="{FF2B5EF4-FFF2-40B4-BE49-F238E27FC236}">
                <a16:creationId xmlns:a16="http://schemas.microsoft.com/office/drawing/2014/main" id="{CD3FFAE1-D121-2231-675B-A69EE58A6C19}"/>
              </a:ext>
            </a:extLst>
          </p:cNvPr>
          <p:cNvSpPr txBox="1"/>
          <p:nvPr/>
        </p:nvSpPr>
        <p:spPr>
          <a:xfrm>
            <a:off x="10521329" y="1956543"/>
            <a:ext cx="1324973" cy="491581"/>
          </a:xfrm>
          <a:prstGeom prst="rect">
            <a:avLst/>
          </a:prstGeom>
          <a:noFill/>
        </p:spPr>
        <p:txBody>
          <a:bodyPr wrap="square" rtlCol="0">
            <a:spAutoFit/>
          </a:bodyPr>
          <a:lstStyle/>
          <a:p>
            <a:r>
              <a:rPr lang="es-CO" sz="1800" dirty="0"/>
              <a:t>ELC001</a:t>
            </a:r>
          </a:p>
        </p:txBody>
      </p:sp>
      <p:cxnSp>
        <p:nvCxnSpPr>
          <p:cNvPr id="79" name="Straight Arrow Connector 78">
            <a:extLst>
              <a:ext uri="{FF2B5EF4-FFF2-40B4-BE49-F238E27FC236}">
                <a16:creationId xmlns:a16="http://schemas.microsoft.com/office/drawing/2014/main" id="{BEF7476A-E57E-5EE9-6C0A-4889C2E7826F}"/>
              </a:ext>
            </a:extLst>
          </p:cNvPr>
          <p:cNvCxnSpPr>
            <a:cxnSpLocks/>
          </p:cNvCxnSpPr>
          <p:nvPr/>
        </p:nvCxnSpPr>
        <p:spPr>
          <a:xfrm>
            <a:off x="6692750" y="275064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7729C340-CBAF-9779-C8B3-1E6EE3652DF3}"/>
              </a:ext>
            </a:extLst>
          </p:cNvPr>
          <p:cNvCxnSpPr>
            <a:cxnSpLocks/>
          </p:cNvCxnSpPr>
          <p:nvPr/>
        </p:nvCxnSpPr>
        <p:spPr>
          <a:xfrm>
            <a:off x="6692750" y="4000075"/>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6F02B5A-CC4E-F8C6-932F-388AC7885C00}"/>
              </a:ext>
            </a:extLst>
          </p:cNvPr>
          <p:cNvCxnSpPr>
            <a:cxnSpLocks/>
          </p:cNvCxnSpPr>
          <p:nvPr/>
        </p:nvCxnSpPr>
        <p:spPr>
          <a:xfrm>
            <a:off x="6753706" y="5204303"/>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33399A8-DCCE-16BC-13F2-88F79A64A72D}"/>
              </a:ext>
            </a:extLst>
          </p:cNvPr>
          <p:cNvSpPr txBox="1"/>
          <p:nvPr/>
        </p:nvSpPr>
        <p:spPr>
          <a:xfrm>
            <a:off x="6332953" y="2266569"/>
            <a:ext cx="784352" cy="369332"/>
          </a:xfrm>
          <a:prstGeom prst="rect">
            <a:avLst/>
          </a:prstGeom>
          <a:noFill/>
        </p:spPr>
        <p:txBody>
          <a:bodyPr wrap="square" rtlCol="0">
            <a:spAutoFit/>
          </a:bodyPr>
          <a:lstStyle/>
          <a:p>
            <a:r>
              <a:rPr lang="es-CO" sz="1800" dirty="0"/>
              <a:t>COA</a:t>
            </a:r>
          </a:p>
        </p:txBody>
      </p:sp>
      <p:sp>
        <p:nvSpPr>
          <p:cNvPr id="83" name="TextBox 82">
            <a:extLst>
              <a:ext uri="{FF2B5EF4-FFF2-40B4-BE49-F238E27FC236}">
                <a16:creationId xmlns:a16="http://schemas.microsoft.com/office/drawing/2014/main" id="{DD9F0C5B-EEAB-42F2-EFEF-331A5919058E}"/>
              </a:ext>
            </a:extLst>
          </p:cNvPr>
          <p:cNvSpPr txBox="1"/>
          <p:nvPr/>
        </p:nvSpPr>
        <p:spPr>
          <a:xfrm>
            <a:off x="6300573" y="3541945"/>
            <a:ext cx="1015107" cy="369332"/>
          </a:xfrm>
          <a:prstGeom prst="rect">
            <a:avLst/>
          </a:prstGeom>
          <a:noFill/>
        </p:spPr>
        <p:txBody>
          <a:bodyPr wrap="square" rtlCol="0">
            <a:spAutoFit/>
          </a:bodyPr>
          <a:lstStyle/>
          <a:p>
            <a:r>
              <a:rPr lang="es-CO" sz="1800" dirty="0"/>
              <a:t>DSL</a:t>
            </a:r>
          </a:p>
        </p:txBody>
      </p:sp>
      <p:sp>
        <p:nvSpPr>
          <p:cNvPr id="84" name="TextBox 83">
            <a:extLst>
              <a:ext uri="{FF2B5EF4-FFF2-40B4-BE49-F238E27FC236}">
                <a16:creationId xmlns:a16="http://schemas.microsoft.com/office/drawing/2014/main" id="{0D39E93F-B375-2423-7CFC-2A3C2C0D5283}"/>
              </a:ext>
            </a:extLst>
          </p:cNvPr>
          <p:cNvSpPr txBox="1"/>
          <p:nvPr/>
        </p:nvSpPr>
        <p:spPr>
          <a:xfrm>
            <a:off x="6361530" y="4759534"/>
            <a:ext cx="1383914" cy="369332"/>
          </a:xfrm>
          <a:prstGeom prst="rect">
            <a:avLst/>
          </a:prstGeom>
          <a:noFill/>
        </p:spPr>
        <p:txBody>
          <a:bodyPr wrap="square" rtlCol="0">
            <a:spAutoFit/>
          </a:bodyPr>
          <a:lstStyle/>
          <a:p>
            <a:r>
              <a:rPr lang="es-CO" sz="1800" dirty="0"/>
              <a:t>NGS</a:t>
            </a:r>
          </a:p>
        </p:txBody>
      </p:sp>
      <p:pic>
        <p:nvPicPr>
          <p:cNvPr id="5" name="synthesize (87)">
            <a:hlinkClick r:id="" action="ppaction://media"/>
            <a:extLst>
              <a:ext uri="{FF2B5EF4-FFF2-40B4-BE49-F238E27FC236}">
                <a16:creationId xmlns:a16="http://schemas.microsoft.com/office/drawing/2014/main" id="{A2269391-4C05-77E9-FABE-B19DA5788C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7506" y="275623"/>
            <a:ext cx="862333" cy="862333"/>
          </a:xfrm>
          <a:prstGeom prst="rect">
            <a:avLst/>
          </a:prstGeom>
        </p:spPr>
      </p:pic>
      <p:cxnSp>
        <p:nvCxnSpPr>
          <p:cNvPr id="6" name="Straight Arrow Connector 5">
            <a:extLst>
              <a:ext uri="{FF2B5EF4-FFF2-40B4-BE49-F238E27FC236}">
                <a16:creationId xmlns:a16="http://schemas.microsoft.com/office/drawing/2014/main" id="{FB4EBD82-9183-2B60-25F9-46F7D7FBCD73}"/>
              </a:ext>
            </a:extLst>
          </p:cNvPr>
          <p:cNvCxnSpPr>
            <a:cxnSpLocks/>
          </p:cNvCxnSpPr>
          <p:nvPr/>
        </p:nvCxnSpPr>
        <p:spPr>
          <a:xfrm>
            <a:off x="4283130" y="3013359"/>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54CC5F1-E365-1D50-25A1-58E131CED9DF}"/>
              </a:ext>
            </a:extLst>
          </p:cNvPr>
          <p:cNvSpPr txBox="1"/>
          <p:nvPr/>
        </p:nvSpPr>
        <p:spPr>
          <a:xfrm>
            <a:off x="4675202" y="2618083"/>
            <a:ext cx="1423356" cy="369331"/>
          </a:xfrm>
          <a:prstGeom prst="rect">
            <a:avLst/>
          </a:prstGeom>
          <a:noFill/>
        </p:spPr>
        <p:txBody>
          <a:bodyPr wrap="square" rtlCol="0">
            <a:spAutoFit/>
          </a:bodyPr>
          <a:lstStyle/>
          <a:p>
            <a:r>
              <a:rPr lang="es-CO" sz="1800" dirty="0"/>
              <a:t>Heat</a:t>
            </a:r>
          </a:p>
        </p:txBody>
      </p:sp>
      <p:cxnSp>
        <p:nvCxnSpPr>
          <p:cNvPr id="8" name="Straight Arrow Connector 7">
            <a:extLst>
              <a:ext uri="{FF2B5EF4-FFF2-40B4-BE49-F238E27FC236}">
                <a16:creationId xmlns:a16="http://schemas.microsoft.com/office/drawing/2014/main" id="{4CDEB4A4-D8C6-6B24-760D-7F7C7FE6EB41}"/>
              </a:ext>
            </a:extLst>
          </p:cNvPr>
          <p:cNvCxnSpPr>
            <a:cxnSpLocks/>
          </p:cNvCxnSpPr>
          <p:nvPr/>
        </p:nvCxnSpPr>
        <p:spPr>
          <a:xfrm>
            <a:off x="4283130" y="3746984"/>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19BE651-3858-F6A3-016F-3F35964EDC4A}"/>
              </a:ext>
            </a:extLst>
          </p:cNvPr>
          <p:cNvSpPr txBox="1"/>
          <p:nvPr/>
        </p:nvSpPr>
        <p:spPr>
          <a:xfrm>
            <a:off x="4636042" y="3289784"/>
            <a:ext cx="1324973" cy="369332"/>
          </a:xfrm>
          <a:prstGeom prst="rect">
            <a:avLst/>
          </a:prstGeom>
          <a:noFill/>
        </p:spPr>
        <p:txBody>
          <a:bodyPr wrap="square" rtlCol="0">
            <a:spAutoFit/>
          </a:bodyPr>
          <a:lstStyle/>
          <a:p>
            <a:r>
              <a:rPr lang="es-CO" sz="1800" dirty="0" err="1"/>
              <a:t>Electricity</a:t>
            </a:r>
            <a:endParaRPr lang="es-CO" sz="1800" dirty="0"/>
          </a:p>
        </p:txBody>
      </p:sp>
      <p:cxnSp>
        <p:nvCxnSpPr>
          <p:cNvPr id="10" name="Straight Arrow Connector 9">
            <a:extLst>
              <a:ext uri="{FF2B5EF4-FFF2-40B4-BE49-F238E27FC236}">
                <a16:creationId xmlns:a16="http://schemas.microsoft.com/office/drawing/2014/main" id="{50AD0152-78EA-8E4E-99BC-6193A9720ABB}"/>
              </a:ext>
            </a:extLst>
          </p:cNvPr>
          <p:cNvCxnSpPr>
            <a:cxnSpLocks/>
          </p:cNvCxnSpPr>
          <p:nvPr/>
        </p:nvCxnSpPr>
        <p:spPr>
          <a:xfrm>
            <a:off x="4283130" y="4256452"/>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D158FE-E57C-E45D-6D1E-3BE4FF26F684}"/>
              </a:ext>
            </a:extLst>
          </p:cNvPr>
          <p:cNvSpPr txBox="1"/>
          <p:nvPr/>
        </p:nvSpPr>
        <p:spPr>
          <a:xfrm>
            <a:off x="4675202" y="3861176"/>
            <a:ext cx="1423356" cy="369331"/>
          </a:xfrm>
          <a:prstGeom prst="rect">
            <a:avLst/>
          </a:prstGeom>
          <a:noFill/>
        </p:spPr>
        <p:txBody>
          <a:bodyPr wrap="square" rtlCol="0">
            <a:spAutoFit/>
          </a:bodyPr>
          <a:lstStyle/>
          <a:p>
            <a:r>
              <a:rPr lang="es-CO" sz="1800" dirty="0"/>
              <a:t>Heat</a:t>
            </a:r>
          </a:p>
        </p:txBody>
      </p:sp>
      <p:cxnSp>
        <p:nvCxnSpPr>
          <p:cNvPr id="12" name="Straight Arrow Connector 11">
            <a:extLst>
              <a:ext uri="{FF2B5EF4-FFF2-40B4-BE49-F238E27FC236}">
                <a16:creationId xmlns:a16="http://schemas.microsoft.com/office/drawing/2014/main" id="{8858F248-5791-9186-1C35-03EA8A8CD07D}"/>
              </a:ext>
            </a:extLst>
          </p:cNvPr>
          <p:cNvCxnSpPr>
            <a:cxnSpLocks/>
          </p:cNvCxnSpPr>
          <p:nvPr/>
        </p:nvCxnSpPr>
        <p:spPr>
          <a:xfrm>
            <a:off x="4297013" y="4919470"/>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CF35258-7ADB-8526-3803-AC4295586E0F}"/>
              </a:ext>
            </a:extLst>
          </p:cNvPr>
          <p:cNvSpPr txBox="1"/>
          <p:nvPr/>
        </p:nvSpPr>
        <p:spPr>
          <a:xfrm>
            <a:off x="4649925" y="4462270"/>
            <a:ext cx="1324973" cy="369332"/>
          </a:xfrm>
          <a:prstGeom prst="rect">
            <a:avLst/>
          </a:prstGeom>
          <a:noFill/>
        </p:spPr>
        <p:txBody>
          <a:bodyPr wrap="square" rtlCol="0">
            <a:spAutoFit/>
          </a:bodyPr>
          <a:lstStyle/>
          <a:p>
            <a:r>
              <a:rPr lang="es-CO" sz="1800" dirty="0" err="1"/>
              <a:t>Electricity</a:t>
            </a:r>
            <a:endParaRPr lang="es-CO" sz="1800" dirty="0"/>
          </a:p>
        </p:txBody>
      </p:sp>
      <p:cxnSp>
        <p:nvCxnSpPr>
          <p:cNvPr id="14" name="Straight Arrow Connector 13">
            <a:extLst>
              <a:ext uri="{FF2B5EF4-FFF2-40B4-BE49-F238E27FC236}">
                <a16:creationId xmlns:a16="http://schemas.microsoft.com/office/drawing/2014/main" id="{C89FDCE3-A046-17AF-73DD-B481B816BE92}"/>
              </a:ext>
            </a:extLst>
          </p:cNvPr>
          <p:cNvCxnSpPr>
            <a:cxnSpLocks/>
          </p:cNvCxnSpPr>
          <p:nvPr/>
        </p:nvCxnSpPr>
        <p:spPr>
          <a:xfrm>
            <a:off x="4297013" y="5428938"/>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DCB2DD-7D76-EF46-3C37-4A3392281049}"/>
              </a:ext>
            </a:extLst>
          </p:cNvPr>
          <p:cNvSpPr txBox="1"/>
          <p:nvPr/>
        </p:nvSpPr>
        <p:spPr>
          <a:xfrm>
            <a:off x="4689085" y="5033662"/>
            <a:ext cx="1423356" cy="369331"/>
          </a:xfrm>
          <a:prstGeom prst="rect">
            <a:avLst/>
          </a:prstGeom>
          <a:noFill/>
        </p:spPr>
        <p:txBody>
          <a:bodyPr wrap="square" rtlCol="0">
            <a:spAutoFit/>
          </a:bodyPr>
          <a:lstStyle/>
          <a:p>
            <a:r>
              <a:rPr lang="es-CO" sz="1800" dirty="0"/>
              <a:t>Heat</a:t>
            </a:r>
          </a:p>
        </p:txBody>
      </p:sp>
      <p:cxnSp>
        <p:nvCxnSpPr>
          <p:cNvPr id="27" name="Straight Arrow Connector 26">
            <a:extLst>
              <a:ext uri="{FF2B5EF4-FFF2-40B4-BE49-F238E27FC236}">
                <a16:creationId xmlns:a16="http://schemas.microsoft.com/office/drawing/2014/main" id="{D6213A51-EFB8-7D96-1C64-94B770904E3E}"/>
              </a:ext>
            </a:extLst>
          </p:cNvPr>
          <p:cNvCxnSpPr>
            <a:cxnSpLocks/>
          </p:cNvCxnSpPr>
          <p:nvPr/>
        </p:nvCxnSpPr>
        <p:spPr>
          <a:xfrm>
            <a:off x="10212449" y="3013359"/>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9FF44A0-B8C0-F4DC-EB5F-7556235B6006}"/>
              </a:ext>
            </a:extLst>
          </p:cNvPr>
          <p:cNvSpPr txBox="1"/>
          <p:nvPr/>
        </p:nvSpPr>
        <p:spPr>
          <a:xfrm>
            <a:off x="10577508" y="2637949"/>
            <a:ext cx="1324973" cy="369332"/>
          </a:xfrm>
          <a:prstGeom prst="rect">
            <a:avLst/>
          </a:prstGeom>
          <a:noFill/>
        </p:spPr>
        <p:txBody>
          <a:bodyPr wrap="square" rtlCol="0">
            <a:spAutoFit/>
          </a:bodyPr>
          <a:lstStyle/>
          <a:p>
            <a:r>
              <a:rPr lang="es-CO" sz="1800" dirty="0"/>
              <a:t>HEA001</a:t>
            </a:r>
          </a:p>
        </p:txBody>
      </p:sp>
      <p:cxnSp>
        <p:nvCxnSpPr>
          <p:cNvPr id="31" name="Straight Arrow Connector 30">
            <a:extLst>
              <a:ext uri="{FF2B5EF4-FFF2-40B4-BE49-F238E27FC236}">
                <a16:creationId xmlns:a16="http://schemas.microsoft.com/office/drawing/2014/main" id="{80A6341A-8D99-2BE4-EADF-7746270D7351}"/>
              </a:ext>
            </a:extLst>
          </p:cNvPr>
          <p:cNvCxnSpPr>
            <a:cxnSpLocks/>
          </p:cNvCxnSpPr>
          <p:nvPr/>
        </p:nvCxnSpPr>
        <p:spPr>
          <a:xfrm>
            <a:off x="10147212" y="3715430"/>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04BC185-0E23-F6EF-760E-9A5AED4C346F}"/>
              </a:ext>
            </a:extLst>
          </p:cNvPr>
          <p:cNvSpPr txBox="1"/>
          <p:nvPr/>
        </p:nvSpPr>
        <p:spPr>
          <a:xfrm>
            <a:off x="10471006" y="3340207"/>
            <a:ext cx="1324973" cy="491581"/>
          </a:xfrm>
          <a:prstGeom prst="rect">
            <a:avLst/>
          </a:prstGeom>
          <a:noFill/>
        </p:spPr>
        <p:txBody>
          <a:bodyPr wrap="square" rtlCol="0">
            <a:spAutoFit/>
          </a:bodyPr>
          <a:lstStyle/>
          <a:p>
            <a:r>
              <a:rPr lang="es-CO" sz="1800" dirty="0"/>
              <a:t>ELC001</a:t>
            </a:r>
          </a:p>
        </p:txBody>
      </p:sp>
      <p:cxnSp>
        <p:nvCxnSpPr>
          <p:cNvPr id="33" name="Straight Arrow Connector 32">
            <a:extLst>
              <a:ext uri="{FF2B5EF4-FFF2-40B4-BE49-F238E27FC236}">
                <a16:creationId xmlns:a16="http://schemas.microsoft.com/office/drawing/2014/main" id="{A1E35493-8DAB-32EC-89A7-5FCA297B1D97}"/>
              </a:ext>
            </a:extLst>
          </p:cNvPr>
          <p:cNvCxnSpPr>
            <a:cxnSpLocks/>
          </p:cNvCxnSpPr>
          <p:nvPr/>
        </p:nvCxnSpPr>
        <p:spPr>
          <a:xfrm>
            <a:off x="10191244" y="4253922"/>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DD210B6-40E9-3B0B-FE1F-261892C1619F}"/>
              </a:ext>
            </a:extLst>
          </p:cNvPr>
          <p:cNvSpPr txBox="1"/>
          <p:nvPr/>
        </p:nvSpPr>
        <p:spPr>
          <a:xfrm>
            <a:off x="10556303" y="3878512"/>
            <a:ext cx="1324973" cy="369332"/>
          </a:xfrm>
          <a:prstGeom prst="rect">
            <a:avLst/>
          </a:prstGeom>
          <a:noFill/>
        </p:spPr>
        <p:txBody>
          <a:bodyPr wrap="square" rtlCol="0">
            <a:spAutoFit/>
          </a:bodyPr>
          <a:lstStyle/>
          <a:p>
            <a:r>
              <a:rPr lang="es-CO" sz="1800" dirty="0"/>
              <a:t>HEA001</a:t>
            </a:r>
          </a:p>
        </p:txBody>
      </p:sp>
      <p:cxnSp>
        <p:nvCxnSpPr>
          <p:cNvPr id="35" name="Straight Arrow Connector 34">
            <a:extLst>
              <a:ext uri="{FF2B5EF4-FFF2-40B4-BE49-F238E27FC236}">
                <a16:creationId xmlns:a16="http://schemas.microsoft.com/office/drawing/2014/main" id="{F617DC18-53B1-36F2-3CE9-748742C64DE9}"/>
              </a:ext>
            </a:extLst>
          </p:cNvPr>
          <p:cNvCxnSpPr>
            <a:cxnSpLocks/>
          </p:cNvCxnSpPr>
          <p:nvPr/>
        </p:nvCxnSpPr>
        <p:spPr>
          <a:xfrm>
            <a:off x="10146216" y="4921847"/>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03AA6E4-B0A9-ED8F-FAF4-CE920A42043A}"/>
              </a:ext>
            </a:extLst>
          </p:cNvPr>
          <p:cNvSpPr txBox="1"/>
          <p:nvPr/>
        </p:nvSpPr>
        <p:spPr>
          <a:xfrm>
            <a:off x="10475940" y="4563616"/>
            <a:ext cx="1324973" cy="491581"/>
          </a:xfrm>
          <a:prstGeom prst="rect">
            <a:avLst/>
          </a:prstGeom>
          <a:noFill/>
        </p:spPr>
        <p:txBody>
          <a:bodyPr wrap="square" rtlCol="0">
            <a:spAutoFit/>
          </a:bodyPr>
          <a:lstStyle/>
          <a:p>
            <a:r>
              <a:rPr lang="es-CO" sz="1800" dirty="0"/>
              <a:t>ELC001</a:t>
            </a:r>
          </a:p>
        </p:txBody>
      </p:sp>
      <p:cxnSp>
        <p:nvCxnSpPr>
          <p:cNvPr id="37" name="Straight Arrow Connector 36">
            <a:extLst>
              <a:ext uri="{FF2B5EF4-FFF2-40B4-BE49-F238E27FC236}">
                <a16:creationId xmlns:a16="http://schemas.microsoft.com/office/drawing/2014/main" id="{73C8C6B4-B9E9-455E-7BAD-1392CB6DFB96}"/>
              </a:ext>
            </a:extLst>
          </p:cNvPr>
          <p:cNvCxnSpPr>
            <a:cxnSpLocks/>
          </p:cNvCxnSpPr>
          <p:nvPr/>
        </p:nvCxnSpPr>
        <p:spPr>
          <a:xfrm>
            <a:off x="10190248" y="5460339"/>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A9427C6-A9DD-2D5A-D623-2640C3F90A9B}"/>
              </a:ext>
            </a:extLst>
          </p:cNvPr>
          <p:cNvSpPr txBox="1"/>
          <p:nvPr/>
        </p:nvSpPr>
        <p:spPr>
          <a:xfrm>
            <a:off x="10555307" y="5084929"/>
            <a:ext cx="1324973" cy="369332"/>
          </a:xfrm>
          <a:prstGeom prst="rect">
            <a:avLst/>
          </a:prstGeom>
          <a:noFill/>
        </p:spPr>
        <p:txBody>
          <a:bodyPr wrap="square" rtlCol="0">
            <a:spAutoFit/>
          </a:bodyPr>
          <a:lstStyle/>
          <a:p>
            <a:r>
              <a:rPr lang="es-CO" sz="1800" dirty="0"/>
              <a:t>HEA001</a:t>
            </a:r>
          </a:p>
        </p:txBody>
      </p:sp>
    </p:spTree>
    <p:extLst>
      <p:ext uri="{BB962C8B-B14F-4D97-AF65-F5344CB8AC3E}">
        <p14:creationId xmlns:p14="http://schemas.microsoft.com/office/powerpoint/2010/main" val="420141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75C7C8F-3BE0-CFDE-F7D4-91DCCE4B53A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C7DD534-2B97-3A3C-3BF1-D6FAFA9EB48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Rectangle 1">
            <a:extLst>
              <a:ext uri="{FF2B5EF4-FFF2-40B4-BE49-F238E27FC236}">
                <a16:creationId xmlns:a16="http://schemas.microsoft.com/office/drawing/2014/main" id="{4ED76E10-1B41-E91C-85A0-379D287DA773}"/>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Defining Fossil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D155923-4215-9E91-C8E5-48EB70371FD6}"/>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101427C7-65C0-EE29-798B-BAA84AAA1C54}"/>
              </a:ext>
            </a:extLst>
          </p:cNvPr>
          <p:cNvSpPr/>
          <p:nvPr/>
        </p:nvSpPr>
        <p:spPr>
          <a:xfrm>
            <a:off x="687190" y="1764777"/>
            <a:ext cx="8185347" cy="4247317"/>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Key parameters for defining fossil power plants: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Capital, Fixed, and Variable Costs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Availability Factor</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Capacity Factor</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Operational Life </a:t>
            </a:r>
          </a:p>
          <a:p>
            <a:pPr marL="342900" indent="-342900">
              <a:spcAft>
                <a:spcPts val="1200"/>
              </a:spcAft>
              <a:buFont typeface="Arial"/>
              <a:buChar char="•"/>
            </a:pPr>
            <a:r>
              <a:rPr lang="en-ZA" sz="2500" dirty="0">
                <a:latin typeface="Open Sans"/>
                <a:ea typeface="Open Sans" panose="020B0606030504020204" pitchFamily="34" charset="0"/>
                <a:cs typeface="Open Sans" panose="020B0606030504020204" pitchFamily="34" charset="0"/>
              </a:rPr>
              <a:t>Emissions Activity Ratio</a:t>
            </a:r>
            <a:endParaRPr lang="en-ZA" sz="2500" dirty="0">
              <a:solidFill>
                <a:srgbClr val="000000"/>
              </a:solidFill>
              <a:latin typeface="Open Sans"/>
              <a:ea typeface="Open Sans" panose="020B0606030504020204" pitchFamily="34" charset="0"/>
              <a:cs typeface="Open Sans" panose="020B0606030504020204" pitchFamily="34" charset="0"/>
            </a:endParaRPr>
          </a:p>
        </p:txBody>
      </p:sp>
      <p:pic>
        <p:nvPicPr>
          <p:cNvPr id="6" name="synthesize (88)">
            <a:hlinkClick r:id="" action="ppaction://media"/>
            <a:extLst>
              <a:ext uri="{FF2B5EF4-FFF2-40B4-BE49-F238E27FC236}">
                <a16:creationId xmlns:a16="http://schemas.microsoft.com/office/drawing/2014/main" id="{620B5585-CE82-63F4-2C23-2CE90B94A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3190" y="91776"/>
            <a:ext cx="922068" cy="922068"/>
          </a:xfrm>
          <a:prstGeom prst="rect">
            <a:avLst/>
          </a:prstGeom>
        </p:spPr>
      </p:pic>
    </p:spTree>
    <p:extLst>
      <p:ext uri="{BB962C8B-B14F-4D97-AF65-F5344CB8AC3E}">
        <p14:creationId xmlns:p14="http://schemas.microsoft.com/office/powerpoint/2010/main" val="149198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8E6AD07-875C-0E00-7544-4E9F13C42E1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180C4E1-6E5D-9FFE-70D3-1C4491DA1C5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FA3103CB-6071-ED84-8514-1D3DDB200CF6}"/>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Input &amp; Output Activity Ratios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29014AD-096E-5A72-D043-5DF11F45AA06}"/>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Picture 8" descr="Diagram&#10;&#10;Description automatically generated">
            <a:extLst>
              <a:ext uri="{FF2B5EF4-FFF2-40B4-BE49-F238E27FC236}">
                <a16:creationId xmlns:a16="http://schemas.microsoft.com/office/drawing/2014/main" id="{5F2F94A6-0CBB-4ED7-8CA7-1ACD300BEE1B}"/>
              </a:ext>
            </a:extLst>
          </p:cNvPr>
          <p:cNvPicPr>
            <a:picLocks noChangeAspect="1"/>
          </p:cNvPicPr>
          <p:nvPr/>
        </p:nvPicPr>
        <p:blipFill>
          <a:blip r:embed="rId5"/>
          <a:stretch>
            <a:fillRect/>
          </a:stretch>
        </p:blipFill>
        <p:spPr>
          <a:xfrm>
            <a:off x="732542" y="1600201"/>
            <a:ext cx="10682010" cy="4766356"/>
          </a:xfrm>
          <a:prstGeom prst="rect">
            <a:avLst/>
          </a:prstGeom>
        </p:spPr>
      </p:pic>
      <p:pic>
        <p:nvPicPr>
          <p:cNvPr id="5" name="synthesize (89)">
            <a:hlinkClick r:id="" action="ppaction://media"/>
            <a:extLst>
              <a:ext uri="{FF2B5EF4-FFF2-40B4-BE49-F238E27FC236}">
                <a16:creationId xmlns:a16="http://schemas.microsoft.com/office/drawing/2014/main" id="{3F2EC805-94D7-93AD-1158-17AD1B4CA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53011" y="225918"/>
            <a:ext cx="956574" cy="956574"/>
          </a:xfrm>
          <a:prstGeom prst="rect">
            <a:avLst/>
          </a:prstGeom>
        </p:spPr>
      </p:pic>
    </p:spTree>
    <p:extLst>
      <p:ext uri="{BB962C8B-B14F-4D97-AF65-F5344CB8AC3E}">
        <p14:creationId xmlns:p14="http://schemas.microsoft.com/office/powerpoint/2010/main" val="174675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210808"/>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529332"/>
            <a:ext cx="10323110"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Learn how to represent Primary Energy Supply technologies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ILO2: Learn how to represent fossil fuel power plants and combined heat and power plants</a:t>
            </a:r>
          </a:p>
          <a:p>
            <a:pPr>
              <a:spcBef>
                <a:spcPts val="1000"/>
              </a:spcBef>
            </a:pPr>
            <a:r>
              <a:rPr lang="en-US" sz="2400" dirty="0">
                <a:latin typeface="Open Sans"/>
                <a:ea typeface="+mn-lt"/>
                <a:cs typeface="+mn-lt"/>
              </a:rPr>
              <a:t>ILO3: Learn how to represent transmission and distribution technologies in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694A620-A24F-E346-DB45-0A8F81F80D3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2C6FB64-610B-2343-D0AC-ABFCB1BB185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Rectangle 1">
            <a:extLst>
              <a:ext uri="{FF2B5EF4-FFF2-40B4-BE49-F238E27FC236}">
                <a16:creationId xmlns:a16="http://schemas.microsoft.com/office/drawing/2014/main" id="{BEA9C6F2-1793-139B-F8D2-B1E3F97DF668}"/>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 Costs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A05B2A70-8236-BE4F-724F-99B7A08B8CB6}"/>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8" descr="Factory with solid fill">
            <a:extLst>
              <a:ext uri="{FF2B5EF4-FFF2-40B4-BE49-F238E27FC236}">
                <a16:creationId xmlns:a16="http://schemas.microsoft.com/office/drawing/2014/main" id="{827D05ED-6F74-663F-67B4-4177C55D4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190" y="1658430"/>
            <a:ext cx="1257139" cy="1257139"/>
          </a:xfrm>
          <a:prstGeom prst="rect">
            <a:avLst/>
          </a:prstGeom>
        </p:spPr>
      </p:pic>
      <p:pic>
        <p:nvPicPr>
          <p:cNvPr id="6" name="Graphic 9" descr="Gauge with solid fill">
            <a:extLst>
              <a:ext uri="{FF2B5EF4-FFF2-40B4-BE49-F238E27FC236}">
                <a16:creationId xmlns:a16="http://schemas.microsoft.com/office/drawing/2014/main" id="{DD0A74AE-9B73-EDED-2C92-8F47129D6D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190" y="4617182"/>
            <a:ext cx="1257139" cy="1257139"/>
          </a:xfrm>
          <a:prstGeom prst="rect">
            <a:avLst/>
          </a:prstGeom>
        </p:spPr>
      </p:pic>
      <p:sp>
        <p:nvSpPr>
          <p:cNvPr id="7" name="Rectangle 6">
            <a:extLst>
              <a:ext uri="{FF2B5EF4-FFF2-40B4-BE49-F238E27FC236}">
                <a16:creationId xmlns:a16="http://schemas.microsoft.com/office/drawing/2014/main" id="{E1525E1A-7941-5372-FE1F-C4DB008C73D9}"/>
              </a:ext>
            </a:extLst>
          </p:cNvPr>
          <p:cNvSpPr/>
          <p:nvPr/>
        </p:nvSpPr>
        <p:spPr>
          <a:xfrm>
            <a:off x="2349762" y="1875848"/>
            <a:ext cx="7889401"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Capital Costs ($/kW):</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One-time costs of building the power plant</a:t>
            </a:r>
          </a:p>
        </p:txBody>
      </p:sp>
      <p:sp>
        <p:nvSpPr>
          <p:cNvPr id="8" name="Rectangle 7">
            <a:extLst>
              <a:ext uri="{FF2B5EF4-FFF2-40B4-BE49-F238E27FC236}">
                <a16:creationId xmlns:a16="http://schemas.microsoft.com/office/drawing/2014/main" id="{A295058C-09F8-A14B-42E6-2C7E21008DAB}"/>
              </a:ext>
            </a:extLst>
          </p:cNvPr>
          <p:cNvSpPr/>
          <p:nvPr/>
        </p:nvSpPr>
        <p:spPr>
          <a:xfrm>
            <a:off x="2411214" y="4859179"/>
            <a:ext cx="8823467"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Variable Costs ($/GJ):</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Costs incurred when the power plant runs, e.g., fuel costs</a:t>
            </a:r>
          </a:p>
        </p:txBody>
      </p:sp>
      <p:sp>
        <p:nvSpPr>
          <p:cNvPr id="9" name="Rectangle 8">
            <a:extLst>
              <a:ext uri="{FF2B5EF4-FFF2-40B4-BE49-F238E27FC236}">
                <a16:creationId xmlns:a16="http://schemas.microsoft.com/office/drawing/2014/main" id="{3B90C7C4-6BBE-CA86-AF66-13CF2941D9F1}"/>
              </a:ext>
            </a:extLst>
          </p:cNvPr>
          <p:cNvSpPr/>
          <p:nvPr/>
        </p:nvSpPr>
        <p:spPr>
          <a:xfrm>
            <a:off x="2411212" y="3319808"/>
            <a:ext cx="9387087"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Fixed Costs ($/kW/</a:t>
            </a:r>
            <a:r>
              <a:rPr lang="en-ZA" sz="2400" b="1" dirty="0" err="1">
                <a:latin typeface="Open Sans"/>
                <a:ea typeface="Open Sans" panose="020B0606030504020204" pitchFamily="34" charset="0"/>
                <a:cs typeface="Open Sans" panose="020B0606030504020204" pitchFamily="34" charset="0"/>
              </a:rPr>
              <a:t>yr</a:t>
            </a:r>
            <a:r>
              <a:rPr lang="en-ZA" sz="2400" b="1" dirty="0">
                <a:latin typeface="Open Sans"/>
                <a:ea typeface="Open Sans" panose="020B0606030504020204" pitchFamily="34" charset="0"/>
                <a:cs typeface="Open Sans" panose="020B0606030504020204" pitchFamily="34" charset="0"/>
              </a:rPr>
              <a:t>):</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Fixed annual costs, e.g., workers' salaries, taxes, and insurance</a:t>
            </a:r>
          </a:p>
        </p:txBody>
      </p:sp>
      <p:pic>
        <p:nvPicPr>
          <p:cNvPr id="10" name="Picture 14">
            <a:extLst>
              <a:ext uri="{FF2B5EF4-FFF2-40B4-BE49-F238E27FC236}">
                <a16:creationId xmlns:a16="http://schemas.microsoft.com/office/drawing/2014/main" id="{F9850892-2F7B-2C46-174B-4D1B6DA6CBDA}"/>
              </a:ext>
            </a:extLst>
          </p:cNvPr>
          <p:cNvPicPr>
            <a:picLocks noChangeAspect="1"/>
          </p:cNvPicPr>
          <p:nvPr/>
        </p:nvPicPr>
        <p:blipFill>
          <a:blip r:embed="rId9"/>
          <a:stretch>
            <a:fillRect/>
          </a:stretch>
        </p:blipFill>
        <p:spPr>
          <a:xfrm>
            <a:off x="753852" y="3538144"/>
            <a:ext cx="1152377" cy="523808"/>
          </a:xfrm>
          <a:prstGeom prst="rect">
            <a:avLst/>
          </a:prstGeom>
        </p:spPr>
      </p:pic>
      <p:pic>
        <p:nvPicPr>
          <p:cNvPr id="11" name="synthesize (90)">
            <a:hlinkClick r:id="" action="ppaction://media"/>
            <a:extLst>
              <a:ext uri="{FF2B5EF4-FFF2-40B4-BE49-F238E27FC236}">
                <a16:creationId xmlns:a16="http://schemas.microsoft.com/office/drawing/2014/main" id="{980D3355-BFFF-F600-F6BC-A2F13366C9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48236" y="212809"/>
            <a:ext cx="956574" cy="956574"/>
          </a:xfrm>
          <a:prstGeom prst="rect">
            <a:avLst/>
          </a:prstGeom>
        </p:spPr>
      </p:pic>
    </p:spTree>
    <p:extLst>
      <p:ext uri="{BB962C8B-B14F-4D97-AF65-F5344CB8AC3E}">
        <p14:creationId xmlns:p14="http://schemas.microsoft.com/office/powerpoint/2010/main" val="12184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1BC0A8C-52F5-A596-2AB7-20E0D1D6570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FDF87CF-A340-048E-AC5B-ECD81D610BC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81BCDE72-A618-B519-37D0-1B7DC6DA371F}"/>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6.3.6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Availability Factor, Capacity Factor, and Operational Life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2406FAF-3A65-B768-8182-CF43D05D0054}"/>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CD528E38-D8EE-41DC-E017-C28936E1E1B6}"/>
              </a:ext>
            </a:extLst>
          </p:cNvPr>
          <p:cNvSpPr/>
          <p:nvPr/>
        </p:nvSpPr>
        <p:spPr>
          <a:xfrm>
            <a:off x="644326" y="1661890"/>
            <a:ext cx="10129394" cy="4170372"/>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b="1" dirty="0">
                <a:latin typeface="Open Sans"/>
                <a:ea typeface="Open Sans" panose="020B0606030504020204" pitchFamily="34" charset="0"/>
                <a:cs typeface="Open Sans" panose="020B0606030504020204" pitchFamily="34" charset="0"/>
              </a:rPr>
              <a:t>Availability Factor:</a:t>
            </a:r>
            <a:r>
              <a:rPr lang="en-ZA" sz="2500" dirty="0">
                <a:latin typeface="Open Sans"/>
                <a:ea typeface="Open Sans" panose="020B0606030504020204" pitchFamily="34" charset="0"/>
                <a:cs typeface="Open Sans" panose="020B0606030504020204" pitchFamily="34" charset="0"/>
              </a:rPr>
              <a:t> maximum time a technology can operate over the year, as a fraction of the year ranging from 0 to 1. This can account for planned power plant outages.</a:t>
            </a:r>
          </a:p>
          <a:p>
            <a:pPr marL="342900" indent="-342900">
              <a:spcAft>
                <a:spcPts val="1200"/>
              </a:spcAft>
              <a:buFont typeface="Arial"/>
              <a:buChar char="•"/>
            </a:pPr>
            <a:endParaRPr lang="en-US" sz="2500" dirty="0">
              <a:latin typeface="Open Sans"/>
            </a:endParaRPr>
          </a:p>
          <a:p>
            <a:pPr marL="342900" indent="-342900">
              <a:spcAft>
                <a:spcPts val="1200"/>
              </a:spcAft>
              <a:buFont typeface="Arial"/>
              <a:buChar char="•"/>
            </a:pPr>
            <a:r>
              <a:rPr lang="en-ZA" sz="2500" b="1" dirty="0">
                <a:solidFill>
                  <a:srgbClr val="000000"/>
                </a:solidFill>
                <a:latin typeface="Open Sans"/>
                <a:ea typeface="Open Sans" panose="020B0606030504020204" pitchFamily="34" charset="0"/>
                <a:cs typeface="Open Sans" panose="020B0606030504020204" pitchFamily="34" charset="0"/>
              </a:rPr>
              <a:t>Capacity Factor:</a:t>
            </a:r>
            <a:r>
              <a:rPr lang="en-ZA" sz="2500" dirty="0">
                <a:solidFill>
                  <a:srgbClr val="000000"/>
                </a:solidFill>
                <a:latin typeface="Open Sans"/>
                <a:ea typeface="Open Sans" panose="020B0606030504020204" pitchFamily="34" charset="0"/>
                <a:cs typeface="Open Sans" panose="020B0606030504020204" pitchFamily="34" charset="0"/>
              </a:rPr>
              <a:t> capacity available in each time slice expressed as a fraction of the total installed capacity ranging from 0 to 1. This accounts for unplanned power plant outages.</a:t>
            </a:r>
          </a:p>
          <a:p>
            <a:pPr marL="342900" indent="-342900">
              <a:spcAft>
                <a:spcPts val="1200"/>
              </a:spcAft>
              <a:buFont typeface="Arial"/>
              <a:buChar char="•"/>
            </a:pPr>
            <a:endParaRPr lang="en-ZA" sz="25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b="1" dirty="0">
                <a:solidFill>
                  <a:srgbClr val="000000"/>
                </a:solidFill>
                <a:latin typeface="Open Sans"/>
                <a:ea typeface="Open Sans" panose="020B0606030504020204" pitchFamily="34" charset="0"/>
                <a:cs typeface="Open Sans" panose="020B0606030504020204" pitchFamily="34" charset="0"/>
              </a:rPr>
              <a:t>Operational Life:</a:t>
            </a:r>
            <a:r>
              <a:rPr lang="en-ZA" sz="2500" dirty="0">
                <a:solidFill>
                  <a:srgbClr val="000000"/>
                </a:solidFill>
                <a:latin typeface="Open Sans"/>
                <a:ea typeface="Open Sans" panose="020B0606030504020204" pitchFamily="34" charset="0"/>
                <a:cs typeface="Open Sans" panose="020B0606030504020204" pitchFamily="34" charset="0"/>
              </a:rPr>
              <a:t> the useful lifetime of the power plant in years</a:t>
            </a:r>
          </a:p>
        </p:txBody>
      </p:sp>
      <p:pic>
        <p:nvPicPr>
          <p:cNvPr id="6" name="synthesize (91)">
            <a:hlinkClick r:id="" action="ppaction://media"/>
            <a:extLst>
              <a:ext uri="{FF2B5EF4-FFF2-40B4-BE49-F238E27FC236}">
                <a16:creationId xmlns:a16="http://schemas.microsoft.com/office/drawing/2014/main" id="{7B0EE733-97CE-04CA-BA4E-483AC047F2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2742" y="91776"/>
            <a:ext cx="922068" cy="922068"/>
          </a:xfrm>
          <a:prstGeom prst="rect">
            <a:avLst/>
          </a:prstGeom>
        </p:spPr>
      </p:pic>
    </p:spTree>
    <p:extLst>
      <p:ext uri="{BB962C8B-B14F-4D97-AF65-F5344CB8AC3E}">
        <p14:creationId xmlns:p14="http://schemas.microsoft.com/office/powerpoint/2010/main" val="144991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6.3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809086"/>
            <a:ext cx="9843579"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mn-lt"/>
                <a:cs typeface="+mn-lt"/>
              </a:rPr>
              <a:t>Taliotis</a:t>
            </a:r>
            <a:r>
              <a:rPr lang="en-GB" sz="2500" dirty="0">
                <a:latin typeface="Open Sans"/>
                <a:ea typeface="+mn-lt"/>
                <a:cs typeface="+mn-lt"/>
              </a:rPr>
              <a:t>, C., </a:t>
            </a:r>
            <a:r>
              <a:rPr lang="en-GB" sz="2500" dirty="0" err="1">
                <a:latin typeface="Open Sans"/>
                <a:ea typeface="+mn-lt"/>
                <a:cs typeface="+mn-lt"/>
              </a:rPr>
              <a:t>Gardumi</a:t>
            </a:r>
            <a:r>
              <a:rPr lang="en-GB" sz="2500" dirty="0">
                <a:latin typeface="Open Sans"/>
                <a:ea typeface="+mn-lt"/>
                <a:cs typeface="+mn-lt"/>
              </a:rPr>
              <a:t>, F., </a:t>
            </a:r>
            <a:r>
              <a:rPr lang="en-GB" sz="2500" dirty="0" err="1">
                <a:latin typeface="Open Sans"/>
                <a:ea typeface="+mn-lt"/>
                <a:cs typeface="+mn-lt"/>
              </a:rPr>
              <a:t>Shivakumar</a:t>
            </a:r>
            <a:r>
              <a:rPr lang="en-GB" sz="2500" dirty="0">
                <a:latin typeface="Open Sans"/>
                <a:ea typeface="+mn-lt"/>
                <a:cs typeface="+mn-lt"/>
              </a:rPr>
              <a:t>, A., Sridharan, V., Ramos, E., </a:t>
            </a:r>
            <a:r>
              <a:rPr lang="en-GB" sz="2500" dirty="0" err="1">
                <a:latin typeface="Open Sans"/>
                <a:ea typeface="+mn-lt"/>
                <a:cs typeface="+mn-lt"/>
              </a:rPr>
              <a:t>Beltramo</a:t>
            </a:r>
            <a:r>
              <a:rPr lang="en-GB" sz="2500" dirty="0">
                <a:latin typeface="Open Sans"/>
                <a:ea typeface="+mn-lt"/>
                <a:cs typeface="+mn-lt"/>
              </a:rPr>
              <a:t>, A., </a:t>
            </a:r>
            <a:r>
              <a:rPr lang="en-GB" sz="2500" dirty="0" err="1">
                <a:latin typeface="Open Sans"/>
                <a:ea typeface="+mn-lt"/>
                <a:cs typeface="+mn-lt"/>
              </a:rPr>
              <a:t>Rogner</a:t>
            </a:r>
            <a:r>
              <a:rPr lang="en-GB" sz="2500" dirty="0">
                <a:latin typeface="Open Sans"/>
                <a:ea typeface="+mn-lt"/>
                <a:cs typeface="+mn-lt"/>
              </a:rPr>
              <a:t>, H., Howells, M., 2018. Electricity supply system in </a:t>
            </a:r>
            <a:r>
              <a:rPr lang="en-GB" sz="2500" dirty="0" err="1">
                <a:latin typeface="Open Sans"/>
                <a:ea typeface="+mn-lt"/>
                <a:cs typeface="+mn-lt"/>
              </a:rPr>
              <a:t>OSeMOSYS</a:t>
            </a:r>
            <a:r>
              <a:rPr lang="en-GB" sz="2500" dirty="0">
                <a:latin typeface="Open Sans"/>
                <a:ea typeface="+mn-lt"/>
                <a:cs typeface="+mn-lt"/>
              </a:rPr>
              <a:t> I (Thermal power plants and T&amp;D), KTH-</a:t>
            </a:r>
            <a:r>
              <a:rPr lang="en-GB" sz="2500" dirty="0" err="1">
                <a:latin typeface="Open Sans"/>
                <a:ea typeface="+mn-lt"/>
                <a:cs typeface="+mn-lt"/>
              </a:rPr>
              <a:t>Desa</a:t>
            </a:r>
            <a:r>
              <a:rPr lang="en-GB" sz="2500" dirty="0">
                <a:latin typeface="Open Sans"/>
                <a:ea typeface="+mn-lt"/>
                <a:cs typeface="+mn-lt"/>
              </a:rPr>
              <a:t> and </a:t>
            </a:r>
            <a:r>
              <a:rPr lang="en-GB" sz="2500" dirty="0" err="1">
                <a:latin typeface="Open Sans"/>
                <a:ea typeface="+mn-lt"/>
                <a:cs typeface="+mn-lt"/>
              </a:rPr>
              <a:t>OpTIMUS.community</a:t>
            </a:r>
            <a:r>
              <a:rPr lang="en-GB" sz="2500" dirty="0">
                <a:latin typeface="Open Sans"/>
                <a:ea typeface="+mn-lt"/>
                <a:cs typeface="+mn-lt"/>
              </a:rPr>
              <a:t>. Available at: https://zenodo.org/record/1942510#.YC5VjehKhPY. [18/02/2021] DOI: 10.5281/zenodo.1942510</a:t>
            </a: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Picture 2" descr="Diagram&#10;&#10;Description automatically generated">
            <a:extLst>
              <a:ext uri="{FF2B5EF4-FFF2-40B4-BE49-F238E27FC236}">
                <a16:creationId xmlns:a16="http://schemas.microsoft.com/office/drawing/2014/main" id="{5E7DE52F-B462-0DCB-396E-00EF5F391FEC}"/>
              </a:ext>
            </a:extLst>
          </p:cNvPr>
          <p:cNvPicPr>
            <a:picLocks noChangeAspect="1"/>
          </p:cNvPicPr>
          <p:nvPr/>
        </p:nvPicPr>
        <p:blipFill>
          <a:blip r:embed="rId5"/>
          <a:stretch>
            <a:fillRect/>
          </a:stretch>
        </p:blipFill>
        <p:spPr>
          <a:xfrm>
            <a:off x="2043104" y="985838"/>
            <a:ext cx="7629533" cy="5080416"/>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6.4.1 Coal Supply Chain</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825D154-7159-BA98-9CB5-70AAF5725E63}"/>
              </a:ext>
            </a:extLst>
          </p:cNvPr>
          <p:cNvSpPr txBox="1"/>
          <p:nvPr/>
        </p:nvSpPr>
        <p:spPr>
          <a:xfrm>
            <a:off x="285750" y="6229285"/>
            <a:ext cx="38146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(Luo et al. 2017,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2" name="synthesize (92)">
            <a:hlinkClick r:id="" action="ppaction://media"/>
            <a:extLst>
              <a:ext uri="{FF2B5EF4-FFF2-40B4-BE49-F238E27FC236}">
                <a16:creationId xmlns:a16="http://schemas.microsoft.com/office/drawing/2014/main" id="{81A68EFE-2D03-FCC8-7EB7-4BF437EB34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72637" y="50580"/>
            <a:ext cx="922068" cy="922068"/>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80348B5-03EE-CA07-D55E-7C99C8EA507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FE8EF83-E670-20AA-E46A-5B5FF6B9B1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5" name="Rectangle 4">
            <a:extLst>
              <a:ext uri="{FF2B5EF4-FFF2-40B4-BE49-F238E27FC236}">
                <a16:creationId xmlns:a16="http://schemas.microsoft.com/office/drawing/2014/main" id="{3B6B25E4-C128-4A3F-1CF2-F75DAD416A62}"/>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6.4.2 Damaging impact of Coal</a:t>
            </a:r>
          </a:p>
        </p:txBody>
      </p:sp>
      <p:sp>
        <p:nvSpPr>
          <p:cNvPr id="6" name="Title 10">
            <a:extLst>
              <a:ext uri="{FF2B5EF4-FFF2-40B4-BE49-F238E27FC236}">
                <a16:creationId xmlns:a16="http://schemas.microsoft.com/office/drawing/2014/main" id="{ACC6B495-8089-9B99-BC3B-16CE2ADBCB96}"/>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graphicFrame>
        <p:nvGraphicFramePr>
          <p:cNvPr id="2" name="Table 12">
            <a:extLst>
              <a:ext uri="{FF2B5EF4-FFF2-40B4-BE49-F238E27FC236}">
                <a16:creationId xmlns:a16="http://schemas.microsoft.com/office/drawing/2014/main" id="{963F6A89-051F-1A67-E425-9082E659DBF2}"/>
              </a:ext>
            </a:extLst>
          </p:cNvPr>
          <p:cNvGraphicFramePr>
            <a:graphicFrameLocks noGrp="1"/>
          </p:cNvGraphicFramePr>
          <p:nvPr/>
        </p:nvGraphicFramePr>
        <p:xfrm>
          <a:off x="955026" y="3371846"/>
          <a:ext cx="10324932" cy="2965880"/>
        </p:xfrm>
        <a:graphic>
          <a:graphicData uri="http://schemas.openxmlformats.org/drawingml/2006/table">
            <a:tbl>
              <a:tblPr firstRow="1" bandRow="1">
                <a:tableStyleId>{7DF18680-E054-41AD-8BC1-D1AEF772440D}</a:tableStyleId>
              </a:tblPr>
              <a:tblGrid>
                <a:gridCol w="3441644">
                  <a:extLst>
                    <a:ext uri="{9D8B030D-6E8A-4147-A177-3AD203B41FA5}">
                      <a16:colId xmlns:a16="http://schemas.microsoft.com/office/drawing/2014/main" val="1947309614"/>
                    </a:ext>
                  </a:extLst>
                </a:gridCol>
                <a:gridCol w="3441644">
                  <a:extLst>
                    <a:ext uri="{9D8B030D-6E8A-4147-A177-3AD203B41FA5}">
                      <a16:colId xmlns:a16="http://schemas.microsoft.com/office/drawing/2014/main" val="1056906978"/>
                    </a:ext>
                  </a:extLst>
                </a:gridCol>
                <a:gridCol w="3441644">
                  <a:extLst>
                    <a:ext uri="{9D8B030D-6E8A-4147-A177-3AD203B41FA5}">
                      <a16:colId xmlns:a16="http://schemas.microsoft.com/office/drawing/2014/main" val="1056988311"/>
                    </a:ext>
                  </a:extLst>
                </a:gridCol>
              </a:tblGrid>
              <a:tr h="417602">
                <a:tc>
                  <a:txBody>
                    <a:bodyPr/>
                    <a:lstStyle/>
                    <a:p>
                      <a:pPr lvl="0">
                        <a:buNone/>
                      </a:pPr>
                      <a:r>
                        <a:rPr lang="en-US" sz="1700" b="1" i="0" u="none" strike="noStrike" noProof="0" dirty="0">
                          <a:latin typeface="+mj-lt"/>
                        </a:rPr>
                        <a:t>Climate</a:t>
                      </a:r>
                      <a:endParaRPr lang="en-US" sz="1700" b="1" dirty="0">
                        <a:latin typeface="+mj-lt"/>
                      </a:endParaRPr>
                    </a:p>
                  </a:txBody>
                  <a:tcPr/>
                </a:tc>
                <a:tc>
                  <a:txBody>
                    <a:bodyPr/>
                    <a:lstStyle/>
                    <a:p>
                      <a:r>
                        <a:rPr lang="en-US" sz="1700" dirty="0">
                          <a:latin typeface="+mj-lt"/>
                        </a:rPr>
                        <a:t>Land-use</a:t>
                      </a:r>
                    </a:p>
                  </a:txBody>
                  <a:tcPr/>
                </a:tc>
                <a:tc>
                  <a:txBody>
                    <a:bodyPr/>
                    <a:lstStyle/>
                    <a:p>
                      <a:r>
                        <a:rPr lang="en-US" sz="1700" dirty="0">
                          <a:latin typeface="+mj-lt"/>
                        </a:rPr>
                        <a:t>Water</a:t>
                      </a:r>
                    </a:p>
                  </a:txBody>
                  <a:tcPr/>
                </a:tc>
                <a:extLst>
                  <a:ext uri="{0D108BD9-81ED-4DB2-BD59-A6C34878D82A}">
                    <a16:rowId xmlns:a16="http://schemas.microsoft.com/office/drawing/2014/main" val="423583126"/>
                  </a:ext>
                </a:extLst>
              </a:tr>
              <a:tr h="598274">
                <a:tc>
                  <a:txBody>
                    <a:bodyPr/>
                    <a:lstStyle/>
                    <a:p>
                      <a:pPr lvl="0">
                        <a:buNone/>
                      </a:pPr>
                      <a:r>
                        <a:rPr lang="en-US" sz="1700" b="0" i="0" u="none" strike="noStrike" noProof="0" dirty="0">
                          <a:latin typeface="+mj-lt"/>
                        </a:rPr>
                        <a:t>CO2 emissions</a:t>
                      </a:r>
                      <a:endParaRPr lang="en-US" sz="1700" dirty="0">
                        <a:latin typeface="+mj-lt"/>
                      </a:endParaRPr>
                    </a:p>
                  </a:txBody>
                  <a:tcPr/>
                </a:tc>
                <a:tc>
                  <a:txBody>
                    <a:bodyPr/>
                    <a:lstStyle/>
                    <a:p>
                      <a:pPr lvl="0">
                        <a:buNone/>
                      </a:pPr>
                      <a:r>
                        <a:rPr lang="en-US" sz="1700" b="0" i="0" u="none" strike="noStrike" noProof="0" dirty="0">
                          <a:latin typeface="+mj-lt"/>
                        </a:rPr>
                        <a:t>Degradation of vegetation</a:t>
                      </a:r>
                      <a:endParaRPr lang="en-US" sz="1700" dirty="0">
                        <a:latin typeface="+mj-lt"/>
                      </a:endParaRPr>
                    </a:p>
                  </a:txBody>
                  <a:tcPr/>
                </a:tc>
                <a:tc>
                  <a:txBody>
                    <a:bodyPr/>
                    <a:lstStyle/>
                    <a:p>
                      <a:pPr lvl="0">
                        <a:buNone/>
                      </a:pPr>
                      <a:r>
                        <a:rPr lang="en-US" sz="1700" b="0" i="0" u="none" strike="noStrike" noProof="0" dirty="0">
                          <a:latin typeface="+mj-lt"/>
                        </a:rPr>
                        <a:t>River water alkalinity</a:t>
                      </a:r>
                    </a:p>
                  </a:txBody>
                  <a:tcPr/>
                </a:tc>
                <a:extLst>
                  <a:ext uri="{0D108BD9-81ED-4DB2-BD59-A6C34878D82A}">
                    <a16:rowId xmlns:a16="http://schemas.microsoft.com/office/drawing/2014/main" val="3786652965"/>
                  </a:ext>
                </a:extLst>
              </a:tr>
              <a:tr h="730804">
                <a:tc>
                  <a:txBody>
                    <a:bodyPr/>
                    <a:lstStyle/>
                    <a:p>
                      <a:r>
                        <a:rPr lang="en-US" sz="1700" dirty="0">
                          <a:latin typeface="+mj-lt"/>
                        </a:rPr>
                        <a:t>SO2 – related acidification of ecosystems</a:t>
                      </a:r>
                    </a:p>
                  </a:txBody>
                  <a:tcPr/>
                </a:tc>
                <a:tc>
                  <a:txBody>
                    <a:bodyPr/>
                    <a:lstStyle/>
                    <a:p>
                      <a:r>
                        <a:rPr lang="en-US" sz="1700">
                          <a:latin typeface="+mj-lt"/>
                        </a:rPr>
                        <a:t>Loss of wildlife habitats</a:t>
                      </a:r>
                    </a:p>
                  </a:txBody>
                  <a:tcPr/>
                </a:tc>
                <a:tc>
                  <a:txBody>
                    <a:bodyPr/>
                    <a:lstStyle/>
                    <a:p>
                      <a:pPr lvl="0">
                        <a:buNone/>
                      </a:pPr>
                      <a:r>
                        <a:rPr lang="en-US" sz="1700" b="0" i="0" u="none" strike="noStrike" noProof="0" dirty="0">
                          <a:latin typeface="+mj-lt"/>
                        </a:rPr>
                        <a:t>Fly ash stored in impoundment ponds</a:t>
                      </a:r>
                      <a:endParaRPr lang="en-US" sz="1700" dirty="0">
                        <a:latin typeface="+mj-lt"/>
                      </a:endParaRPr>
                    </a:p>
                  </a:txBody>
                  <a:tcPr/>
                </a:tc>
                <a:extLst>
                  <a:ext uri="{0D108BD9-81ED-4DB2-BD59-A6C34878D82A}">
                    <a16:rowId xmlns:a16="http://schemas.microsoft.com/office/drawing/2014/main" val="2316540256"/>
                  </a:ext>
                </a:extLst>
              </a:tr>
              <a:tr h="598274">
                <a:tc>
                  <a:txBody>
                    <a:bodyPr/>
                    <a:lstStyle/>
                    <a:p>
                      <a:r>
                        <a:rPr lang="en-US" sz="1700" dirty="0">
                          <a:latin typeface="+mj-lt"/>
                        </a:rPr>
                        <a:t>Mercury emissions (concentration at higher levels of the food chain)</a:t>
                      </a:r>
                    </a:p>
                  </a:txBody>
                  <a:tcPr/>
                </a:tc>
                <a:tc>
                  <a:txBody>
                    <a:bodyPr/>
                    <a:lstStyle/>
                    <a:p>
                      <a:r>
                        <a:rPr lang="en-US" sz="1700" dirty="0">
                          <a:latin typeface="+mj-lt"/>
                        </a:rPr>
                        <a:t>Damage due to mine collapses</a:t>
                      </a:r>
                    </a:p>
                  </a:txBody>
                  <a:tcPr/>
                </a:tc>
                <a:tc>
                  <a:txBody>
                    <a:bodyPr/>
                    <a:lstStyle/>
                    <a:p>
                      <a:pPr lvl="0">
                        <a:buNone/>
                      </a:pPr>
                      <a:r>
                        <a:rPr lang="en-US" sz="1700" b="0" i="0" u="none" strike="noStrike" noProof="0" dirty="0">
                          <a:latin typeface="+mj-lt"/>
                        </a:rPr>
                        <a:t>Degradation of aquatic habitats</a:t>
                      </a:r>
                      <a:endParaRPr lang="en-US" sz="1700" dirty="0">
                        <a:latin typeface="+mj-lt"/>
                      </a:endParaRPr>
                    </a:p>
                  </a:txBody>
                  <a:tcPr/>
                </a:tc>
                <a:extLst>
                  <a:ext uri="{0D108BD9-81ED-4DB2-BD59-A6C34878D82A}">
                    <a16:rowId xmlns:a16="http://schemas.microsoft.com/office/drawing/2014/main" val="3357568947"/>
                  </a:ext>
                </a:extLst>
              </a:tr>
              <a:tr h="598274">
                <a:tc>
                  <a:txBody>
                    <a:bodyPr/>
                    <a:lstStyle/>
                    <a:p>
                      <a:r>
                        <a:rPr lang="en-US" sz="1700" dirty="0">
                          <a:latin typeface="+mj-lt"/>
                        </a:rPr>
                        <a:t>Acid rain</a:t>
                      </a:r>
                    </a:p>
                  </a:txBody>
                  <a:tcPr/>
                </a:tc>
                <a:tc>
                  <a:txBody>
                    <a:bodyPr/>
                    <a:lstStyle/>
                    <a:p>
                      <a:r>
                        <a:rPr lang="en-US" sz="1700" dirty="0">
                          <a:latin typeface="+mj-lt"/>
                        </a:rPr>
                        <a:t>Loss of topsoil leads to infertile wastelands</a:t>
                      </a:r>
                    </a:p>
                  </a:txBody>
                  <a:tcPr/>
                </a:tc>
                <a:tc>
                  <a:txBody>
                    <a:bodyPr/>
                    <a:lstStyle/>
                    <a:p>
                      <a:r>
                        <a:rPr lang="en-US" sz="1700" dirty="0">
                          <a:latin typeface="+mj-lt"/>
                        </a:rPr>
                        <a:t>Cooling water requirements</a:t>
                      </a:r>
                    </a:p>
                  </a:txBody>
                  <a:tcPr/>
                </a:tc>
                <a:extLst>
                  <a:ext uri="{0D108BD9-81ED-4DB2-BD59-A6C34878D82A}">
                    <a16:rowId xmlns:a16="http://schemas.microsoft.com/office/drawing/2014/main" val="2991049571"/>
                  </a:ext>
                </a:extLst>
              </a:tr>
            </a:tbl>
          </a:graphicData>
        </a:graphic>
      </p:graphicFrame>
      <p:pic>
        <p:nvPicPr>
          <p:cNvPr id="4" name="Picture 14" descr="A picture containing outdoor, sky, clouds, dark&#10;&#10;Description automatically generated">
            <a:extLst>
              <a:ext uri="{FF2B5EF4-FFF2-40B4-BE49-F238E27FC236}">
                <a16:creationId xmlns:a16="http://schemas.microsoft.com/office/drawing/2014/main" id="{A77EF169-DDE9-45E1-F69E-51ACB1DD8626}"/>
              </a:ext>
            </a:extLst>
          </p:cNvPr>
          <p:cNvPicPr>
            <a:picLocks noChangeAspect="1"/>
          </p:cNvPicPr>
          <p:nvPr/>
        </p:nvPicPr>
        <p:blipFill>
          <a:blip r:embed="rId5"/>
          <a:stretch>
            <a:fillRect/>
          </a:stretch>
        </p:blipFill>
        <p:spPr>
          <a:xfrm>
            <a:off x="981940" y="1515543"/>
            <a:ext cx="3384496" cy="1773087"/>
          </a:xfrm>
          <a:prstGeom prst="rect">
            <a:avLst/>
          </a:prstGeom>
        </p:spPr>
      </p:pic>
      <p:pic>
        <p:nvPicPr>
          <p:cNvPr id="7" name="Picture 18" descr="A picture containing sky, mountain, outdoor, nature&#10;&#10;Description automatically generated">
            <a:extLst>
              <a:ext uri="{FF2B5EF4-FFF2-40B4-BE49-F238E27FC236}">
                <a16:creationId xmlns:a16="http://schemas.microsoft.com/office/drawing/2014/main" id="{FA99FE15-184F-9E85-FF08-6993063EE3CF}"/>
              </a:ext>
            </a:extLst>
          </p:cNvPr>
          <p:cNvPicPr>
            <a:picLocks noChangeAspect="1"/>
          </p:cNvPicPr>
          <p:nvPr/>
        </p:nvPicPr>
        <p:blipFill rotWithShape="1">
          <a:blip r:embed="rId6"/>
          <a:srcRect l="11600" r="11600"/>
          <a:stretch/>
        </p:blipFill>
        <p:spPr>
          <a:xfrm>
            <a:off x="4459486" y="1542744"/>
            <a:ext cx="3332687" cy="1747063"/>
          </a:xfrm>
          <a:prstGeom prst="rect">
            <a:avLst/>
          </a:prstGeom>
        </p:spPr>
      </p:pic>
      <p:pic>
        <p:nvPicPr>
          <p:cNvPr id="8" name="Picture 19">
            <a:extLst>
              <a:ext uri="{FF2B5EF4-FFF2-40B4-BE49-F238E27FC236}">
                <a16:creationId xmlns:a16="http://schemas.microsoft.com/office/drawing/2014/main" id="{21A86C6C-76D3-BA5D-C252-78D11DF1D0EA}"/>
              </a:ext>
            </a:extLst>
          </p:cNvPr>
          <p:cNvPicPr>
            <a:picLocks noChangeAspect="1"/>
          </p:cNvPicPr>
          <p:nvPr/>
        </p:nvPicPr>
        <p:blipFill rotWithShape="1">
          <a:blip r:embed="rId7"/>
          <a:srcRect t="24072" b="24072"/>
          <a:stretch/>
        </p:blipFill>
        <p:spPr>
          <a:xfrm>
            <a:off x="7858664" y="1542974"/>
            <a:ext cx="3375820" cy="1750549"/>
          </a:xfrm>
          <a:prstGeom prst="rect">
            <a:avLst/>
          </a:prstGeom>
        </p:spPr>
      </p:pic>
      <p:pic>
        <p:nvPicPr>
          <p:cNvPr id="9" name="synthesize (93)">
            <a:hlinkClick r:id="" action="ppaction://media"/>
            <a:extLst>
              <a:ext uri="{FF2B5EF4-FFF2-40B4-BE49-F238E27FC236}">
                <a16:creationId xmlns:a16="http://schemas.microsoft.com/office/drawing/2014/main" id="{3A717706-B309-B263-3457-7E4672B118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46574" y="121441"/>
            <a:ext cx="797666" cy="797666"/>
          </a:xfrm>
          <a:prstGeom prst="rect">
            <a:avLst/>
          </a:prstGeom>
        </p:spPr>
      </p:pic>
    </p:spTree>
    <p:extLst>
      <p:ext uri="{BB962C8B-B14F-4D97-AF65-F5344CB8AC3E}">
        <p14:creationId xmlns:p14="http://schemas.microsoft.com/office/powerpoint/2010/main" val="42004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81C7902-A677-93CD-2492-37C51013ED5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D21AE5B-5C2A-9A5C-1DE3-9940094CBC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5" name="Rectangle 4">
            <a:extLst>
              <a:ext uri="{FF2B5EF4-FFF2-40B4-BE49-F238E27FC236}">
                <a16:creationId xmlns:a16="http://schemas.microsoft.com/office/drawing/2014/main" id="{EFA8A0E7-01CD-CF5A-6133-61BA210CBA55}"/>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Oil and Gas Supply Chains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3EDE0EB1-3E9F-3444-BA38-2025CCA62CAF}"/>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4659C18-AC5C-A814-4A6F-65026E34513A}"/>
              </a:ext>
            </a:extLst>
          </p:cNvPr>
          <p:cNvSpPr txBox="1"/>
          <p:nvPr/>
        </p:nvSpPr>
        <p:spPr>
          <a:xfrm>
            <a:off x="472546" y="5983802"/>
            <a:ext cx="545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(Katopodis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8" name="Picture 7">
            <a:extLst>
              <a:ext uri="{FF2B5EF4-FFF2-40B4-BE49-F238E27FC236}">
                <a16:creationId xmlns:a16="http://schemas.microsoft.com/office/drawing/2014/main" id="{B7E89A69-2836-71B3-3791-F9771EDB376C}"/>
              </a:ext>
            </a:extLst>
          </p:cNvPr>
          <p:cNvPicPr>
            <a:picLocks noChangeAspect="1"/>
          </p:cNvPicPr>
          <p:nvPr/>
        </p:nvPicPr>
        <p:blipFill>
          <a:blip r:embed="rId7"/>
          <a:stretch>
            <a:fillRect/>
          </a:stretch>
        </p:blipFill>
        <p:spPr>
          <a:xfrm>
            <a:off x="227917" y="1562039"/>
            <a:ext cx="11422431" cy="4238685"/>
          </a:xfrm>
          <a:prstGeom prst="rect">
            <a:avLst/>
          </a:prstGeom>
        </p:spPr>
      </p:pic>
      <p:pic>
        <p:nvPicPr>
          <p:cNvPr id="2" name="synthesize (94)">
            <a:hlinkClick r:id="" action="ppaction://media"/>
            <a:extLst>
              <a:ext uri="{FF2B5EF4-FFF2-40B4-BE49-F238E27FC236}">
                <a16:creationId xmlns:a16="http://schemas.microsoft.com/office/drawing/2014/main" id="{34CE23F8-F8A3-BE1B-BB7A-3423ABC540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02159" y="59899"/>
            <a:ext cx="854494" cy="854494"/>
          </a:xfrm>
          <a:prstGeom prst="rect">
            <a:avLst/>
          </a:prstGeom>
        </p:spPr>
      </p:pic>
    </p:spTree>
    <p:extLst>
      <p:ext uri="{BB962C8B-B14F-4D97-AF65-F5344CB8AC3E}">
        <p14:creationId xmlns:p14="http://schemas.microsoft.com/office/powerpoint/2010/main" val="101176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CEBC799-2BC7-97AB-8C98-FDB8A7EA901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C4F2C59-E642-AF84-F932-D88890DA3E4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5" name="Rectangle 4">
            <a:extLst>
              <a:ext uri="{FF2B5EF4-FFF2-40B4-BE49-F238E27FC236}">
                <a16:creationId xmlns:a16="http://schemas.microsoft.com/office/drawing/2014/main" id="{0112DD13-7ABA-FDC4-3BD3-37CEBAC15785}"/>
              </a:ext>
            </a:extLst>
          </p:cNvPr>
          <p:cNvSpPr/>
          <p:nvPr/>
        </p:nvSpPr>
        <p:spPr>
          <a:xfrm>
            <a:off x="472545" y="836044"/>
            <a:ext cx="842856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Impacts of Oil and Gas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C38860A-8842-5D6D-A804-EF0DF91D8BEF}"/>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8D8851F7-7E37-D22B-E20F-2AA1B96C49E3}"/>
              </a:ext>
            </a:extLst>
          </p:cNvPr>
          <p:cNvSpPr>
            <a:spLocks noGrp="1"/>
          </p:cNvSpPr>
          <p:nvPr>
            <p:ph idx="1"/>
          </p:nvPr>
        </p:nvSpPr>
        <p:spPr>
          <a:xfrm>
            <a:off x="458257" y="1422047"/>
            <a:ext cx="11000318" cy="4399884"/>
          </a:xfrm>
        </p:spPr>
        <p:txBody>
          <a:bodyPr vert="horz" lIns="91440" tIns="45720" rIns="91440" bIns="45720" rtlCol="0" anchor="t">
            <a:noAutofit/>
          </a:bodyPr>
          <a:lstStyle/>
          <a:p>
            <a:pPr marL="342900" indent="-342900">
              <a:lnSpc>
                <a:spcPct val="100000"/>
              </a:lnSpc>
              <a:buFont typeface="Arial" panose="020B0604020202020204" pitchFamily="34" charset="0"/>
              <a:buChar char="•"/>
            </a:pPr>
            <a:r>
              <a:rPr lang="en-US" dirty="0">
                <a:latin typeface="Open Sans"/>
                <a:cs typeface="Calibri"/>
              </a:rPr>
              <a:t>Concerns about waste-water disposal, pollution of underground water, and increased seismic activity due to hydraulic fracking.</a:t>
            </a:r>
          </a:p>
          <a:p>
            <a:pPr marL="342900" indent="-342900">
              <a:lnSpc>
                <a:spcPct val="100000"/>
              </a:lnSpc>
              <a:buFont typeface="Arial" panose="020B0604020202020204" pitchFamily="34" charset="0"/>
              <a:buChar char="•"/>
            </a:pPr>
            <a:r>
              <a:rPr lang="en-US" dirty="0">
                <a:latin typeface="Open Sans"/>
                <a:cs typeface="Calibri"/>
              </a:rPr>
              <a:t>High number of oil spills due to accidents.</a:t>
            </a:r>
          </a:p>
          <a:p>
            <a:pPr marL="342900" indent="-342900">
              <a:lnSpc>
                <a:spcPct val="100000"/>
              </a:lnSpc>
              <a:buFont typeface="Arial" panose="020B0604020202020204" pitchFamily="34" charset="0"/>
              <a:buChar char="•"/>
            </a:pPr>
            <a:r>
              <a:rPr lang="en-US" dirty="0">
                <a:latin typeface="Open Sans"/>
                <a:ea typeface="+mn-lt"/>
                <a:cs typeface="+mn-lt"/>
              </a:rPr>
              <a:t>Methane (CH</a:t>
            </a:r>
            <a:r>
              <a:rPr lang="en-US" baseline="-25000" dirty="0">
                <a:latin typeface="Open Sans"/>
                <a:ea typeface="+mn-lt"/>
                <a:cs typeface="+mn-lt"/>
              </a:rPr>
              <a:t>4</a:t>
            </a:r>
            <a:r>
              <a:rPr lang="en-US" dirty="0">
                <a:latin typeface="Open Sans"/>
                <a:ea typeface="+mn-lt"/>
                <a:cs typeface="+mn-lt"/>
              </a:rPr>
              <a:t>) is a Greenhouse Gas with a warming effect 20 times stronger than Carbon Dioxide (however, methane is shorter lived in the atmosphere). Any direct emission of methane from leaks in the gas production chain contribute to global warming.</a:t>
            </a:r>
          </a:p>
          <a:p>
            <a:pPr marL="342900" indent="-342900">
              <a:lnSpc>
                <a:spcPct val="100000"/>
              </a:lnSpc>
              <a:buFont typeface="Arial" panose="020B0604020202020204" pitchFamily="34" charset="0"/>
              <a:buChar char="•"/>
            </a:pPr>
            <a:r>
              <a:rPr lang="en-US" dirty="0">
                <a:latin typeface="Open Sans"/>
                <a:ea typeface="+mn-lt"/>
                <a:cs typeface="+mn-lt"/>
              </a:rPr>
              <a:t>Combustion of oil &amp; gas is responsible for emissions at local, regional, and global levels, including CO2, NOx, </a:t>
            </a:r>
            <a:r>
              <a:rPr lang="en-US" dirty="0" err="1">
                <a:latin typeface="Open Sans"/>
                <a:ea typeface="+mn-lt"/>
                <a:cs typeface="+mn-lt"/>
              </a:rPr>
              <a:t>SOx</a:t>
            </a:r>
            <a:r>
              <a:rPr lang="en-US" dirty="0">
                <a:latin typeface="Open Sans"/>
                <a:ea typeface="+mn-lt"/>
                <a:cs typeface="+mn-lt"/>
              </a:rPr>
              <a:t> and particulate matter.</a:t>
            </a:r>
          </a:p>
          <a:p>
            <a:pPr marL="342900" indent="-342900">
              <a:lnSpc>
                <a:spcPct val="100000"/>
              </a:lnSpc>
              <a:buFont typeface="Arial" panose="020B0604020202020204" pitchFamily="34" charset="0"/>
              <a:buChar char="•"/>
            </a:pPr>
            <a:r>
              <a:rPr lang="en-US" dirty="0">
                <a:latin typeface="Open Sans"/>
                <a:ea typeface="+mn-lt"/>
                <a:cs typeface="+mn-lt"/>
              </a:rPr>
              <a:t>The transport sector, which is based on oil products, accounts for a large share of global CO2 emissions</a:t>
            </a:r>
          </a:p>
          <a:p>
            <a:pPr marL="0" indent="0">
              <a:lnSpc>
                <a:spcPct val="100000"/>
              </a:lnSpc>
              <a:buNone/>
            </a:pPr>
            <a:endParaRPr lang="en-US" dirty="0">
              <a:latin typeface="Open Sans"/>
              <a:cs typeface="Calibri"/>
            </a:endParaRPr>
          </a:p>
        </p:txBody>
      </p:sp>
      <p:pic>
        <p:nvPicPr>
          <p:cNvPr id="4" name="synthesize (95)">
            <a:hlinkClick r:id="" action="ppaction://media"/>
            <a:extLst>
              <a:ext uri="{FF2B5EF4-FFF2-40B4-BE49-F238E27FC236}">
                <a16:creationId xmlns:a16="http://schemas.microsoft.com/office/drawing/2014/main" id="{5ACA1467-0982-D14C-A6FE-720F196CF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1170" y="112563"/>
            <a:ext cx="923506" cy="923506"/>
          </a:xfrm>
          <a:prstGeom prst="rect">
            <a:avLst/>
          </a:prstGeom>
        </p:spPr>
      </p:pic>
    </p:spTree>
    <p:extLst>
      <p:ext uri="{BB962C8B-B14F-4D97-AF65-F5344CB8AC3E}">
        <p14:creationId xmlns:p14="http://schemas.microsoft.com/office/powerpoint/2010/main" val="242601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885797B-6EAE-A334-CA2D-BE10C65E333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5137247-1379-2BFC-7020-86B4C4DAEE0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5" name="Rectangle 4">
            <a:extLst>
              <a:ext uri="{FF2B5EF4-FFF2-40B4-BE49-F238E27FC236}">
                <a16:creationId xmlns:a16="http://schemas.microsoft.com/office/drawing/2014/main" id="{705F01C1-6EC2-67AE-D357-CB23AF7AA65F}"/>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Social Impact of Oil &amp; Gas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5650B37-2D9C-D44C-4216-45BAA8D6B27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C3BA3879-F803-4C5A-4C5A-A80FD866B262}"/>
              </a:ext>
            </a:extLst>
          </p:cNvPr>
          <p:cNvSpPr>
            <a:spLocks noGrp="1"/>
          </p:cNvSpPr>
          <p:nvPr>
            <p:ph idx="1"/>
          </p:nvPr>
        </p:nvSpPr>
        <p:spPr>
          <a:xfrm>
            <a:off x="472546" y="1454958"/>
            <a:ext cx="11000317" cy="4566998"/>
          </a:xfrm>
        </p:spPr>
        <p:txBody>
          <a:bodyPr vert="horz" lIns="91440" tIns="45720" rIns="91440" bIns="45720" rtlCol="0" anchor="t">
            <a:noAutofit/>
          </a:bodyPr>
          <a:lstStyle/>
          <a:p>
            <a:pPr marL="0" indent="0">
              <a:lnSpc>
                <a:spcPct val="110000"/>
              </a:lnSpc>
              <a:buNone/>
            </a:pPr>
            <a:r>
              <a:rPr lang="en-US" sz="2200" b="1" dirty="0">
                <a:latin typeface="Open Sans Semibold"/>
                <a:ea typeface="Open Sans Semibold" panose="020B0606030504020204" pitchFamily="34" charset="0"/>
                <a:cs typeface="Open Sans Semibold" panose="020B0606030504020204" pitchFamily="34" charset="0"/>
              </a:rPr>
              <a:t>Oil, gas, and coal have long contributed to the development of economies and their security of supply. However, as well as environmental impacts, they have significant economic and social consequences: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Oil &amp; gas are often produced in politically unstable regions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Reported cases of large displacement of local populations for oil extraction activities and harm to local societies and activities </a:t>
            </a:r>
          </a:p>
          <a:p>
            <a:pPr marL="0" indent="0">
              <a:lnSpc>
                <a:spcPct val="110000"/>
              </a:lnSpc>
              <a:buNone/>
            </a:pPr>
            <a:r>
              <a:rPr lang="en-US" sz="2200" b="1" dirty="0">
                <a:latin typeface="Open Sans Semibold"/>
                <a:ea typeface="Open Sans Semibold" panose="020B0606030504020204" pitchFamily="34" charset="0"/>
                <a:cs typeface="Open Sans Semibold" panose="020B0606030504020204" pitchFamily="34" charset="0"/>
              </a:rPr>
              <a:t>Shifting away from oil and gas may have system impacts which need to be considered when supporting governments in decarbonization strategies: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We need models to quantify potential impacts of continuing current trends or shifting away from them. They can help us understand synergies and trade-offs between supply chains.</a:t>
            </a:r>
          </a:p>
        </p:txBody>
      </p:sp>
      <p:pic>
        <p:nvPicPr>
          <p:cNvPr id="4" name="synthesize (96)">
            <a:hlinkClick r:id="" action="ppaction://media"/>
            <a:extLst>
              <a:ext uri="{FF2B5EF4-FFF2-40B4-BE49-F238E27FC236}">
                <a16:creationId xmlns:a16="http://schemas.microsoft.com/office/drawing/2014/main" id="{71292F99-D221-4C0D-2756-DD2F5F982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5674" y="149056"/>
            <a:ext cx="973827" cy="973827"/>
          </a:xfrm>
          <a:prstGeom prst="rect">
            <a:avLst/>
          </a:prstGeom>
        </p:spPr>
      </p:pic>
    </p:spTree>
    <p:extLst>
      <p:ext uri="{BB962C8B-B14F-4D97-AF65-F5344CB8AC3E}">
        <p14:creationId xmlns:p14="http://schemas.microsoft.com/office/powerpoint/2010/main" val="21229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6.4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887215" y="1651923"/>
            <a:ext cx="1003157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Open Sans" panose="020B0606030504020204" pitchFamily="34" charset="0"/>
                <a:cs typeface="Open Sans" panose="020B0606030504020204" pitchFamily="34" charset="0"/>
              </a:rPr>
              <a:t>Gardumi</a:t>
            </a:r>
            <a:r>
              <a:rPr lang="en-GB" sz="2500" dirty="0">
                <a:latin typeface="Open Sans"/>
                <a:ea typeface="Open Sans" panose="020B0606030504020204" pitchFamily="34" charset="0"/>
                <a:cs typeface="Open Sans" panose="020B0606030504020204" pitchFamily="34" charset="0"/>
              </a:rPr>
              <a:t>, F. (2021, March). Oil, gas and coal: social, environmental, economic and system impacts (Version 1). </a:t>
            </a:r>
            <a:r>
              <a:rPr lang="en-GB" sz="2500" dirty="0" err="1">
                <a:latin typeface="Open Sans"/>
                <a:ea typeface="Open Sans" panose="020B0606030504020204" pitchFamily="34" charset="0"/>
                <a:cs typeface="Open Sans" panose="020B0606030504020204" pitchFamily="34" charset="0"/>
              </a:rPr>
              <a:t>Zenodo</a:t>
            </a:r>
            <a:r>
              <a:rPr lang="en-GB" sz="2500" dirty="0">
                <a:latin typeface="Open Sans"/>
                <a:ea typeface="Open Sans" panose="020B0606030504020204" pitchFamily="34" charset="0"/>
                <a:cs typeface="Open Sans" panose="020B0606030504020204" pitchFamily="34" charset="0"/>
              </a:rPr>
              <a:t>. </a:t>
            </a:r>
            <a:r>
              <a:rPr lang="en-GB" sz="2500" dirty="0">
                <a:latin typeface="Open Sans"/>
                <a:ea typeface="Open Sans" panose="020B0606030504020204" pitchFamily="34" charset="0"/>
                <a:cs typeface="Open Sans" panose="020B0606030504020204" pitchFamily="34" charset="0"/>
                <a:hlinkClick r:id="rId3"/>
              </a:rPr>
              <a:t>http://doi.org/10.5281/zenodo.4585626</a:t>
            </a:r>
            <a:endParaRPr lang="en-GB" sz="2500" i="1"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6.5.1 Introducing Transmission and Distribution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6.5 Transmission and Distribution</a:t>
            </a:r>
          </a:p>
        </p:txBody>
      </p:sp>
      <p:pic>
        <p:nvPicPr>
          <p:cNvPr id="9" name="Picture 3" descr="A picture containing sky, outdoor, power line, wire&#10;&#10;Description automatically generated">
            <a:extLst>
              <a:ext uri="{FF2B5EF4-FFF2-40B4-BE49-F238E27FC236}">
                <a16:creationId xmlns:a16="http://schemas.microsoft.com/office/drawing/2014/main" id="{1C031AC7-0F70-2A3C-AA23-1EC2981B5F68}"/>
              </a:ext>
            </a:extLst>
          </p:cNvPr>
          <p:cNvPicPr>
            <a:picLocks noChangeAspect="1"/>
          </p:cNvPicPr>
          <p:nvPr/>
        </p:nvPicPr>
        <p:blipFill rotWithShape="1">
          <a:blip r:embed="rId5"/>
          <a:srcRect t="9441" r="524" b="9790"/>
          <a:stretch/>
        </p:blipFill>
        <p:spPr>
          <a:xfrm>
            <a:off x="9202721" y="1905983"/>
            <a:ext cx="2249792" cy="2776079"/>
          </a:xfrm>
          <a:prstGeom prst="rect">
            <a:avLst/>
          </a:prstGeom>
        </p:spPr>
      </p:pic>
      <p:pic>
        <p:nvPicPr>
          <p:cNvPr id="10" name="Picture 6" descr="A picture containing sky, outdoor, pylon, outdoor object&#10;&#10;Description automatically generated">
            <a:extLst>
              <a:ext uri="{FF2B5EF4-FFF2-40B4-BE49-F238E27FC236}">
                <a16:creationId xmlns:a16="http://schemas.microsoft.com/office/drawing/2014/main" id="{87402969-360D-34B6-0FEC-9B0676778A4E}"/>
              </a:ext>
            </a:extLst>
          </p:cNvPr>
          <p:cNvPicPr>
            <a:picLocks noChangeAspect="1"/>
          </p:cNvPicPr>
          <p:nvPr/>
        </p:nvPicPr>
        <p:blipFill rotWithShape="1">
          <a:blip r:embed="rId6"/>
          <a:srcRect t="160" r="13158" b="493"/>
          <a:stretch/>
        </p:blipFill>
        <p:spPr>
          <a:xfrm>
            <a:off x="5175544" y="1905983"/>
            <a:ext cx="3628055" cy="2773045"/>
          </a:xfrm>
          <a:prstGeom prst="rect">
            <a:avLst/>
          </a:prstGeom>
        </p:spPr>
      </p:pic>
      <p:pic>
        <p:nvPicPr>
          <p:cNvPr id="11" name="Picture 9">
            <a:extLst>
              <a:ext uri="{FF2B5EF4-FFF2-40B4-BE49-F238E27FC236}">
                <a16:creationId xmlns:a16="http://schemas.microsoft.com/office/drawing/2014/main" id="{B8080E8B-70D3-1109-C45D-A38566E0CBBD}"/>
              </a:ext>
            </a:extLst>
          </p:cNvPr>
          <p:cNvPicPr>
            <a:picLocks noChangeAspect="1"/>
          </p:cNvPicPr>
          <p:nvPr/>
        </p:nvPicPr>
        <p:blipFill>
          <a:blip r:embed="rId7"/>
          <a:stretch>
            <a:fillRect/>
          </a:stretch>
        </p:blipFill>
        <p:spPr>
          <a:xfrm>
            <a:off x="463994" y="1905983"/>
            <a:ext cx="4280088" cy="2773045"/>
          </a:xfrm>
          <a:prstGeom prst="rect">
            <a:avLst/>
          </a:prstGeom>
        </p:spPr>
      </p:pic>
      <p:sp>
        <p:nvSpPr>
          <p:cNvPr id="12" name="Rectangle 11">
            <a:extLst>
              <a:ext uri="{FF2B5EF4-FFF2-40B4-BE49-F238E27FC236}">
                <a16:creationId xmlns:a16="http://schemas.microsoft.com/office/drawing/2014/main" id="{1D37C86E-F985-B0A8-173A-40F0CD48B182}"/>
              </a:ext>
            </a:extLst>
          </p:cNvPr>
          <p:cNvSpPr/>
          <p:nvPr/>
        </p:nvSpPr>
        <p:spPr>
          <a:xfrm>
            <a:off x="951115" y="5020739"/>
            <a:ext cx="2494185" cy="861774"/>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Power is generated</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2CA196A3-1158-76EB-7972-F4E046885224}"/>
              </a:ext>
            </a:extLst>
          </p:cNvPr>
          <p:cNvSpPr/>
          <p:nvPr/>
        </p:nvSpPr>
        <p:spPr>
          <a:xfrm>
            <a:off x="4763130" y="4812056"/>
            <a:ext cx="2997467" cy="1246495"/>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Power is transmitted over large distances</a:t>
            </a:r>
            <a:endParaRPr lang="en-ZA" sz="2500" dirty="0">
              <a:solidFill>
                <a:srgbClr val="000000"/>
              </a:solidFill>
              <a:latin typeface="Open Sans"/>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F8A139C6-181D-B74D-84F9-4C4C1E6B73F8}"/>
              </a:ext>
            </a:extLst>
          </p:cNvPr>
          <p:cNvSpPr/>
          <p:nvPr/>
        </p:nvSpPr>
        <p:spPr>
          <a:xfrm>
            <a:off x="8859819" y="4914946"/>
            <a:ext cx="2494185" cy="1246495"/>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Power is distributed to consumers</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cxnSp>
        <p:nvCxnSpPr>
          <p:cNvPr id="15" name="Straight Arrow Connector 14">
            <a:extLst>
              <a:ext uri="{FF2B5EF4-FFF2-40B4-BE49-F238E27FC236}">
                <a16:creationId xmlns:a16="http://schemas.microsoft.com/office/drawing/2014/main" id="{C6CDF27D-89C4-3359-D863-030C2F8262EA}"/>
              </a:ext>
            </a:extLst>
          </p:cNvPr>
          <p:cNvCxnSpPr>
            <a:cxnSpLocks/>
          </p:cNvCxnSpPr>
          <p:nvPr/>
        </p:nvCxnSpPr>
        <p:spPr>
          <a:xfrm flipV="1">
            <a:off x="3464794" y="5538194"/>
            <a:ext cx="957531" cy="57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B4CF99-DD38-F403-00D4-33E2D4BC5A72}"/>
              </a:ext>
            </a:extLst>
          </p:cNvPr>
          <p:cNvCxnSpPr>
            <a:cxnSpLocks/>
          </p:cNvCxnSpPr>
          <p:nvPr/>
        </p:nvCxnSpPr>
        <p:spPr>
          <a:xfrm flipV="1">
            <a:off x="7765113" y="5538194"/>
            <a:ext cx="957531" cy="57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synthesize (97)">
            <a:hlinkClick r:id="" action="ppaction://media"/>
            <a:extLst>
              <a:ext uri="{FF2B5EF4-FFF2-40B4-BE49-F238E27FC236}">
                <a16:creationId xmlns:a16="http://schemas.microsoft.com/office/drawing/2014/main" id="{85E642F9-080D-B8F4-A052-259B0F4815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8175" y="37117"/>
            <a:ext cx="1318883" cy="1318883"/>
          </a:xfrm>
          <a:prstGeom prst="rect">
            <a:avLst/>
          </a:prstGeom>
        </p:spPr>
      </p:pic>
    </p:spTree>
    <p:extLst>
      <p:ext uri="{BB962C8B-B14F-4D97-AF65-F5344CB8AC3E}">
        <p14:creationId xmlns:p14="http://schemas.microsoft.com/office/powerpoint/2010/main" val="65969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9" name="Picture 8" descr="A diagram of a computer&#10;&#10;Description automatically generated">
            <a:extLst>
              <a:ext uri="{FF2B5EF4-FFF2-40B4-BE49-F238E27FC236}">
                <a16:creationId xmlns:a16="http://schemas.microsoft.com/office/drawing/2014/main" id="{DB7F692A-4426-21F2-E634-F9E52DD8C5A4}"/>
              </a:ext>
            </a:extLst>
          </p:cNvPr>
          <p:cNvPicPr>
            <a:picLocks noChangeAspect="1"/>
          </p:cNvPicPr>
          <p:nvPr/>
        </p:nvPicPr>
        <p:blipFill>
          <a:blip r:embed="rId5"/>
          <a:stretch>
            <a:fillRect/>
          </a:stretch>
        </p:blipFill>
        <p:spPr>
          <a:xfrm>
            <a:off x="737345" y="1386756"/>
            <a:ext cx="10512550" cy="5121991"/>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Primary energy Supply Technologies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Primary Energy Supply Technologies </a:t>
            </a:r>
          </a:p>
        </p:txBody>
      </p:sp>
      <p:sp>
        <p:nvSpPr>
          <p:cNvPr id="10" name="Rectangle: Rounded Corners 9">
            <a:extLst>
              <a:ext uri="{FF2B5EF4-FFF2-40B4-BE49-F238E27FC236}">
                <a16:creationId xmlns:a16="http://schemas.microsoft.com/office/drawing/2014/main" id="{F429E174-83CF-E5D9-7D06-469EE8F02106}"/>
              </a:ext>
            </a:extLst>
          </p:cNvPr>
          <p:cNvSpPr/>
          <p:nvPr/>
        </p:nvSpPr>
        <p:spPr>
          <a:xfrm>
            <a:off x="485425" y="2022764"/>
            <a:ext cx="1274102" cy="410094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18)">
            <a:hlinkClick r:id="" action="ppaction://media"/>
            <a:extLst>
              <a:ext uri="{FF2B5EF4-FFF2-40B4-BE49-F238E27FC236}">
                <a16:creationId xmlns:a16="http://schemas.microsoft.com/office/drawing/2014/main" id="{8CB324BA-55C6-1AD8-634D-052A74E18C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1788" y="222784"/>
            <a:ext cx="799089" cy="799089"/>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78A6E0-9ECD-56E5-E773-2ACB487B275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7CCCFA2-6C95-F5E3-10FD-F42B39FBB2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
        <p:nvSpPr>
          <p:cNvPr id="2" name="Rectangle 1">
            <a:extLst>
              <a:ext uri="{FF2B5EF4-FFF2-40B4-BE49-F238E27FC236}">
                <a16:creationId xmlns:a16="http://schemas.microsoft.com/office/drawing/2014/main" id="{D351C917-F7F6-AA24-A684-0562E5EEFEE1}"/>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6.5.2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Balancing the Electricity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Picture 9" descr="A picture containing text, businesscard&#10;&#10;Description automatically generated">
            <a:extLst>
              <a:ext uri="{FF2B5EF4-FFF2-40B4-BE49-F238E27FC236}">
                <a16:creationId xmlns:a16="http://schemas.microsoft.com/office/drawing/2014/main" id="{DA519675-ED46-D556-BA0A-4D1EF238AD2C}"/>
              </a:ext>
            </a:extLst>
          </p:cNvPr>
          <p:cNvPicPr>
            <a:picLocks noGrp="1" noChangeAspect="1"/>
          </p:cNvPicPr>
          <p:nvPr>
            <p:ph idx="1"/>
          </p:nvPr>
        </p:nvPicPr>
        <p:blipFill>
          <a:blip r:embed="rId5"/>
          <a:stretch>
            <a:fillRect/>
          </a:stretch>
        </p:blipFill>
        <p:spPr>
          <a:xfrm>
            <a:off x="2307583" y="1573819"/>
            <a:ext cx="6863711" cy="4889744"/>
          </a:xfrm>
        </p:spPr>
      </p:pic>
      <p:pic>
        <p:nvPicPr>
          <p:cNvPr id="6" name="synthesize (47)">
            <a:hlinkClick r:id="" action="ppaction://media"/>
            <a:extLst>
              <a:ext uri="{FF2B5EF4-FFF2-40B4-BE49-F238E27FC236}">
                <a16:creationId xmlns:a16="http://schemas.microsoft.com/office/drawing/2014/main" id="{74B39343-2BF8-9557-DF9A-CC12AB87B6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4922" y="1026557"/>
            <a:ext cx="917060" cy="917060"/>
          </a:xfrm>
          <a:prstGeom prst="rect">
            <a:avLst/>
          </a:prstGeom>
        </p:spPr>
      </p:pic>
      <p:sp>
        <p:nvSpPr>
          <p:cNvPr id="7" name="Title 10">
            <a:extLst>
              <a:ext uri="{FF2B5EF4-FFF2-40B4-BE49-F238E27FC236}">
                <a16:creationId xmlns:a16="http://schemas.microsoft.com/office/drawing/2014/main" id="{8EDBC2A0-F4D7-9C42-987F-E894EB5FB9CB}"/>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6.5 Transmission and Distribution</a:t>
            </a:r>
          </a:p>
        </p:txBody>
      </p:sp>
    </p:spTree>
    <p:extLst>
      <p:ext uri="{BB962C8B-B14F-4D97-AF65-F5344CB8AC3E}">
        <p14:creationId xmlns:p14="http://schemas.microsoft.com/office/powerpoint/2010/main" val="253747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E27E0F1-2FF6-5EDB-7486-841DFA0994C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8D24FB5-D58E-8BC1-BD2B-4DC11D9127B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sp>
        <p:nvSpPr>
          <p:cNvPr id="2" name="Rectangle 1">
            <a:extLst>
              <a:ext uri="{FF2B5EF4-FFF2-40B4-BE49-F238E27FC236}">
                <a16:creationId xmlns:a16="http://schemas.microsoft.com/office/drawing/2014/main" id="{31E51DB6-4F49-D448-2D99-C154B678FC25}"/>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6.5.3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System Losses &amp; Reliability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Picture 9" descr="Diagram&#10;&#10;Description automatically generated">
            <a:extLst>
              <a:ext uri="{FF2B5EF4-FFF2-40B4-BE49-F238E27FC236}">
                <a16:creationId xmlns:a16="http://schemas.microsoft.com/office/drawing/2014/main" id="{B04B5DEB-8537-BF8B-9FCA-8442CEE5F5F9}"/>
              </a:ext>
            </a:extLst>
          </p:cNvPr>
          <p:cNvPicPr>
            <a:picLocks noGrp="1" noChangeAspect="1"/>
          </p:cNvPicPr>
          <p:nvPr>
            <p:ph idx="1"/>
          </p:nvPr>
        </p:nvPicPr>
        <p:blipFill>
          <a:blip r:embed="rId5"/>
          <a:stretch>
            <a:fillRect/>
          </a:stretch>
        </p:blipFill>
        <p:spPr>
          <a:xfrm>
            <a:off x="0" y="2413996"/>
            <a:ext cx="11704693" cy="3736812"/>
          </a:xfr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CF2A2C-A7E0-4756-CE91-22136945B50A}"/>
                  </a:ext>
                </a:extLst>
              </p:cNvPr>
              <p:cNvSpPr txBox="1"/>
              <p:nvPr/>
            </p:nvSpPr>
            <p:spPr>
              <a:xfrm>
                <a:off x="5361709" y="1867371"/>
                <a:ext cx="6151418" cy="6764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1800" b="1" i="1" smtClean="0">
                          <a:latin typeface="Cambria Math" panose="02040503050406030204" pitchFamily="18" charset="0"/>
                        </a:rPr>
                        <m:t>𝑳𝒐𝒔𝒔𝒆𝒔</m:t>
                      </m:r>
                      <m:r>
                        <a:rPr lang="es-CO" sz="1800" b="1" i="1" smtClean="0">
                          <a:latin typeface="Cambria Math" panose="02040503050406030204" pitchFamily="18" charset="0"/>
                        </a:rPr>
                        <m:t> (%)</m:t>
                      </m:r>
                      <m:r>
                        <a:rPr lang="es-CO" sz="1800" b="1" i="0">
                          <a:latin typeface="Cambria Math" panose="02040503050406030204" pitchFamily="18" charset="0"/>
                        </a:rPr>
                        <m:t>=</m:t>
                      </m:r>
                      <m:f>
                        <m:fPr>
                          <m:ctrlPr>
                            <a:rPr lang="es-CO" sz="1800" b="1" i="1">
                              <a:solidFill>
                                <a:srgbClr val="836967"/>
                              </a:solidFill>
                              <a:latin typeface="Cambria Math" panose="02040503050406030204" pitchFamily="18" charset="0"/>
                            </a:rPr>
                          </m:ctrlPr>
                        </m:fPr>
                        <m:num>
                          <m:d>
                            <m:dPr>
                              <m:begChr m:val="|"/>
                              <m:endChr m:val="|"/>
                              <m:ctrlPr>
                                <a:rPr lang="es-CO" sz="1800" b="1" i="1">
                                  <a:latin typeface="Cambria Math" panose="02040503050406030204" pitchFamily="18" charset="0"/>
                                </a:rPr>
                              </m:ctrlPr>
                            </m:dPr>
                            <m:e>
                              <m:r>
                                <a:rPr lang="es-CO" sz="1800" b="1" i="1">
                                  <a:latin typeface="Cambria Math" panose="02040503050406030204" pitchFamily="18" charset="0"/>
                                </a:rPr>
                                <m:t>𝑶𝒖𝒕𝒑𝒖𝒕</m:t>
                              </m:r>
                              <m:r>
                                <a:rPr lang="es-CO" sz="1800" b="1" i="0">
                                  <a:latin typeface="Cambria Math" panose="02040503050406030204" pitchFamily="18" charset="0"/>
                                </a:rPr>
                                <m:t> </m:t>
                              </m:r>
                              <m:r>
                                <a:rPr lang="es-CO" sz="1800" b="1" i="1">
                                  <a:latin typeface="Cambria Math" panose="02040503050406030204" pitchFamily="18" charset="0"/>
                                </a:rPr>
                                <m:t>𝒆𝒏𝒆𝒓𝒈𝒚</m:t>
                              </m:r>
                              <m:r>
                                <a:rPr lang="es-CO" sz="1800" b="1" i="0">
                                  <a:latin typeface="Cambria Math" panose="02040503050406030204" pitchFamily="18" charset="0"/>
                                </a:rPr>
                                <m:t>−</m:t>
                              </m:r>
                              <m:r>
                                <a:rPr lang="es-CO" sz="1800" b="1" i="1">
                                  <a:latin typeface="Cambria Math" panose="02040503050406030204" pitchFamily="18" charset="0"/>
                                </a:rPr>
                                <m:t>𝑰𝒏𝒑𝒖𝒕</m:t>
                              </m:r>
                              <m:r>
                                <a:rPr lang="es-CO" sz="1800" b="1" i="0">
                                  <a:latin typeface="Cambria Math" panose="02040503050406030204" pitchFamily="18" charset="0"/>
                                </a:rPr>
                                <m:t> </m:t>
                              </m:r>
                              <m:r>
                                <a:rPr lang="es-CO" sz="1800" b="1" i="1">
                                  <a:latin typeface="Cambria Math" panose="02040503050406030204" pitchFamily="18" charset="0"/>
                                </a:rPr>
                                <m:t>𝒆𝒏𝒆𝒓𝒈𝒚</m:t>
                              </m:r>
                            </m:e>
                          </m:d>
                        </m:num>
                        <m:den>
                          <m:r>
                            <a:rPr lang="es-CO" sz="1800" b="1" i="1">
                              <a:latin typeface="Cambria Math" panose="02040503050406030204" pitchFamily="18" charset="0"/>
                            </a:rPr>
                            <m:t>𝑰𝒏𝒑𝒖𝒕</m:t>
                          </m:r>
                          <m:r>
                            <a:rPr lang="es-CO" sz="1800" b="1" i="0">
                              <a:latin typeface="Cambria Math" panose="02040503050406030204" pitchFamily="18" charset="0"/>
                            </a:rPr>
                            <m:t> </m:t>
                          </m:r>
                          <m:r>
                            <a:rPr lang="es-CO" sz="1800" b="1" i="1">
                              <a:latin typeface="Cambria Math" panose="02040503050406030204" pitchFamily="18" charset="0"/>
                            </a:rPr>
                            <m:t>𝒆𝒏𝒆𝒓𝒈𝒚</m:t>
                          </m:r>
                        </m:den>
                      </m:f>
                      <m:r>
                        <a:rPr lang="es-CO" sz="1800" b="1" i="0">
                          <a:latin typeface="Cambria Math" panose="02040503050406030204" pitchFamily="18" charset="0"/>
                        </a:rPr>
                        <m:t>∗</m:t>
                      </m:r>
                      <m:r>
                        <a:rPr lang="es-CO" sz="1800" b="1" i="0">
                          <a:latin typeface="Cambria Math" panose="02040503050406030204" pitchFamily="18" charset="0"/>
                        </a:rPr>
                        <m:t>𝟏𝟎𝟎</m:t>
                      </m:r>
                    </m:oMath>
                  </m:oMathPara>
                </a14:m>
                <a:endParaRPr lang="es-CO" sz="1800" b="1" dirty="0"/>
              </a:p>
            </p:txBody>
          </p:sp>
        </mc:Choice>
        <mc:Fallback xmlns="">
          <p:sp>
            <p:nvSpPr>
              <p:cNvPr id="7" name="TextBox 6">
                <a:extLst>
                  <a:ext uri="{FF2B5EF4-FFF2-40B4-BE49-F238E27FC236}">
                    <a16:creationId xmlns:a16="http://schemas.microsoft.com/office/drawing/2014/main" id="{7ACF2A2C-A7E0-4756-CE91-22136945B50A}"/>
                  </a:ext>
                </a:extLst>
              </p:cNvPr>
              <p:cNvSpPr txBox="1">
                <a:spLocks noRot="1" noChangeAspect="1" noMove="1" noResize="1" noEditPoints="1" noAdjustHandles="1" noChangeArrowheads="1" noChangeShapeType="1" noTextEdit="1"/>
              </p:cNvSpPr>
              <p:nvPr/>
            </p:nvSpPr>
            <p:spPr>
              <a:xfrm>
                <a:off x="5361709" y="1867371"/>
                <a:ext cx="6151418" cy="676404"/>
              </a:xfrm>
              <a:prstGeom prst="rect">
                <a:avLst/>
              </a:prstGeom>
              <a:blipFill>
                <a:blip r:embed="rId6"/>
                <a:stretch>
                  <a:fillRect/>
                </a:stretch>
              </a:blipFill>
            </p:spPr>
            <p:txBody>
              <a:bodyPr/>
              <a:lstStyle/>
              <a:p>
                <a:r>
                  <a:rPr lang="es-CO">
                    <a:noFill/>
                  </a:rPr>
                  <a:t> </a:t>
                </a:r>
              </a:p>
            </p:txBody>
          </p:sp>
        </mc:Fallback>
      </mc:AlternateContent>
      <p:pic>
        <p:nvPicPr>
          <p:cNvPr id="6" name="synthesize (48)">
            <a:hlinkClick r:id="" action="ppaction://media"/>
            <a:extLst>
              <a:ext uri="{FF2B5EF4-FFF2-40B4-BE49-F238E27FC236}">
                <a16:creationId xmlns:a16="http://schemas.microsoft.com/office/drawing/2014/main" id="{4F263408-F0EA-EF6A-D1BF-B33E3F069B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2638" y="907486"/>
            <a:ext cx="1042055" cy="1042055"/>
          </a:xfrm>
          <a:prstGeom prst="rect">
            <a:avLst/>
          </a:prstGeom>
        </p:spPr>
      </p:pic>
      <p:sp>
        <p:nvSpPr>
          <p:cNvPr id="8" name="Title 10">
            <a:extLst>
              <a:ext uri="{FF2B5EF4-FFF2-40B4-BE49-F238E27FC236}">
                <a16:creationId xmlns:a16="http://schemas.microsoft.com/office/drawing/2014/main" id="{AEB82D73-A3AB-C405-136A-94F0805835C1}"/>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6.5 Transmission and Distribution</a:t>
            </a:r>
          </a:p>
        </p:txBody>
      </p:sp>
    </p:spTree>
    <p:extLst>
      <p:ext uri="{BB962C8B-B14F-4D97-AF65-F5344CB8AC3E}">
        <p14:creationId xmlns:p14="http://schemas.microsoft.com/office/powerpoint/2010/main" val="196363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FEC7519-006F-13CC-6B86-72FF3F1DBA8E}"/>
            </a:ext>
          </a:extLst>
        </p:cNvPr>
        <p:cNvGrpSpPr/>
        <p:nvPr/>
      </p:nvGrpSpPr>
      <p:grpSpPr>
        <a:xfrm>
          <a:off x="0" y="0"/>
          <a:ext cx="0" cy="0"/>
          <a:chOff x="0" y="0"/>
          <a:chExt cx="0" cy="0"/>
        </a:xfrm>
      </p:grpSpPr>
      <p:pic>
        <p:nvPicPr>
          <p:cNvPr id="5" name="Picture 4" descr="A diagram of a computer&#10;&#10;Description automatically generated">
            <a:extLst>
              <a:ext uri="{FF2B5EF4-FFF2-40B4-BE49-F238E27FC236}">
                <a16:creationId xmlns:a16="http://schemas.microsoft.com/office/drawing/2014/main" id="{E43CE06E-12E2-0B70-1DAF-4DEB9E0F6C86}"/>
              </a:ext>
            </a:extLst>
          </p:cNvPr>
          <p:cNvPicPr>
            <a:picLocks noChangeAspect="1"/>
          </p:cNvPicPr>
          <p:nvPr/>
        </p:nvPicPr>
        <p:blipFill>
          <a:blip r:embed="rId5"/>
          <a:stretch>
            <a:fillRect/>
          </a:stretch>
        </p:blipFill>
        <p:spPr>
          <a:xfrm>
            <a:off x="558966" y="1391288"/>
            <a:ext cx="10767177" cy="5123815"/>
          </a:xfrm>
          <a:prstGeom prst="rect">
            <a:avLst/>
          </a:prstGeom>
        </p:spPr>
      </p:pic>
      <p:sp>
        <p:nvSpPr>
          <p:cNvPr id="3" name="Slide Number Placeholder 1">
            <a:extLst>
              <a:ext uri="{FF2B5EF4-FFF2-40B4-BE49-F238E27FC236}">
                <a16:creationId xmlns:a16="http://schemas.microsoft.com/office/drawing/2014/main" id="{FD7C4408-A22B-765F-59CF-44C0BA8927B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
        <p:nvSpPr>
          <p:cNvPr id="2" name="Rectangle 1">
            <a:extLst>
              <a:ext uri="{FF2B5EF4-FFF2-40B4-BE49-F238E27FC236}">
                <a16:creationId xmlns:a16="http://schemas.microsoft.com/office/drawing/2014/main" id="{330A0D92-1422-E8D2-F7D8-5E75A9F1738D}"/>
              </a:ext>
            </a:extLst>
          </p:cNvPr>
          <p:cNvSpPr/>
          <p:nvPr/>
        </p:nvSpPr>
        <p:spPr>
          <a:xfrm>
            <a:off x="558599" y="997049"/>
            <a:ext cx="954266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6.5.4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Transmission &amp; Distribution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175B824-2230-BBC3-DA87-61AA18E4A1BF}"/>
              </a:ext>
            </a:extLst>
          </p:cNvPr>
          <p:cNvSpPr txBox="1">
            <a:spLocks/>
          </p:cNvSpPr>
          <p:nvPr/>
        </p:nvSpPr>
        <p:spPr>
          <a:xfrm>
            <a:off x="530023" y="-73831"/>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6.5 Transmission and Distribution</a:t>
            </a:r>
          </a:p>
        </p:txBody>
      </p:sp>
      <p:sp>
        <p:nvSpPr>
          <p:cNvPr id="6" name="Rectangle: Rounded Corners 5">
            <a:extLst>
              <a:ext uri="{FF2B5EF4-FFF2-40B4-BE49-F238E27FC236}">
                <a16:creationId xmlns:a16="http://schemas.microsoft.com/office/drawing/2014/main" id="{37EAFE42-3157-2BBB-5795-05BA671B0BDF}"/>
              </a:ext>
            </a:extLst>
          </p:cNvPr>
          <p:cNvSpPr/>
          <p:nvPr/>
        </p:nvSpPr>
        <p:spPr>
          <a:xfrm>
            <a:off x="6067424" y="3328989"/>
            <a:ext cx="2747963" cy="585788"/>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synthesize (99)">
            <a:hlinkClick r:id="" action="ppaction://media"/>
            <a:extLst>
              <a:ext uri="{FF2B5EF4-FFF2-40B4-BE49-F238E27FC236}">
                <a16:creationId xmlns:a16="http://schemas.microsoft.com/office/drawing/2014/main" id="{E7550C2D-A8C1-7B3B-C71F-B9BADBDE69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1602" y="234127"/>
            <a:ext cx="939321" cy="939321"/>
          </a:xfrm>
          <a:prstGeom prst="rect">
            <a:avLst/>
          </a:prstGeom>
        </p:spPr>
      </p:pic>
    </p:spTree>
    <p:extLst>
      <p:ext uri="{BB962C8B-B14F-4D97-AF65-F5344CB8AC3E}">
        <p14:creationId xmlns:p14="http://schemas.microsoft.com/office/powerpoint/2010/main" val="38360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18495C7-4EFC-A7DF-A918-EA5547CEC42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377EF25-6CBD-FBD3-5DE6-52C0337AD6B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sp>
        <p:nvSpPr>
          <p:cNvPr id="2" name="Rectangle 1">
            <a:extLst>
              <a:ext uri="{FF2B5EF4-FFF2-40B4-BE49-F238E27FC236}">
                <a16:creationId xmlns:a16="http://schemas.microsoft.com/office/drawing/2014/main" id="{DD84F643-01F4-C759-D95D-40F33C513B1F}"/>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6.5.5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Transmission and Distribution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C24A424-9610-385E-E2BA-F77B00770A89}"/>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6.5 Transmission and Distribution</a:t>
            </a:r>
          </a:p>
        </p:txBody>
      </p:sp>
      <p:pic>
        <p:nvPicPr>
          <p:cNvPr id="5" name="Picture 6" descr="Diagram&#10;&#10;Description automatically generated">
            <a:extLst>
              <a:ext uri="{FF2B5EF4-FFF2-40B4-BE49-F238E27FC236}">
                <a16:creationId xmlns:a16="http://schemas.microsoft.com/office/drawing/2014/main" id="{768EA263-34A8-ED14-279D-870AADAAF668}"/>
              </a:ext>
            </a:extLst>
          </p:cNvPr>
          <p:cNvPicPr>
            <a:picLocks noChangeAspect="1"/>
          </p:cNvPicPr>
          <p:nvPr/>
        </p:nvPicPr>
        <p:blipFill>
          <a:blip r:embed="rId5"/>
          <a:stretch>
            <a:fillRect/>
          </a:stretch>
        </p:blipFill>
        <p:spPr>
          <a:xfrm>
            <a:off x="612505" y="1535413"/>
            <a:ext cx="10603188" cy="5001912"/>
          </a:xfrm>
          <a:prstGeom prst="rect">
            <a:avLst/>
          </a:prstGeom>
        </p:spPr>
      </p:pic>
      <p:sp>
        <p:nvSpPr>
          <p:cNvPr id="6" name="TextBox 5">
            <a:extLst>
              <a:ext uri="{FF2B5EF4-FFF2-40B4-BE49-F238E27FC236}">
                <a16:creationId xmlns:a16="http://schemas.microsoft.com/office/drawing/2014/main" id="{D3D65F30-C1E7-74A6-8520-7F699682F03B}"/>
              </a:ext>
            </a:extLst>
          </p:cNvPr>
          <p:cNvSpPr txBox="1"/>
          <p:nvPr/>
        </p:nvSpPr>
        <p:spPr>
          <a:xfrm>
            <a:off x="9729781" y="1825753"/>
            <a:ext cx="1257299" cy="830997"/>
          </a:xfrm>
          <a:prstGeom prst="rect">
            <a:avLst/>
          </a:prstGeom>
          <a:solidFill>
            <a:schemeClr val="bg1"/>
          </a:solidFill>
        </p:spPr>
        <p:txBody>
          <a:bodyPr wrap="square" rtlCol="0">
            <a:spAutoFit/>
          </a:bodyPr>
          <a:lstStyle/>
          <a:p>
            <a:pPr algn="ctr"/>
            <a:r>
              <a:rPr lang="es-CO" sz="1600" dirty="0" err="1"/>
              <a:t>Electricity</a:t>
            </a:r>
            <a:r>
              <a:rPr lang="es-CO" sz="1600" dirty="0"/>
              <a:t> after </a:t>
            </a:r>
            <a:r>
              <a:rPr lang="es-CO" sz="1600" dirty="0" err="1"/>
              <a:t>distribution</a:t>
            </a:r>
            <a:endParaRPr lang="es-CO" sz="1600" dirty="0"/>
          </a:p>
        </p:txBody>
      </p:sp>
      <p:pic>
        <p:nvPicPr>
          <p:cNvPr id="7" name="synthesize (100)">
            <a:hlinkClick r:id="" action="ppaction://media"/>
            <a:extLst>
              <a:ext uri="{FF2B5EF4-FFF2-40B4-BE49-F238E27FC236}">
                <a16:creationId xmlns:a16="http://schemas.microsoft.com/office/drawing/2014/main" id="{B901513C-E577-E67C-9797-9263520E7B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14762" y="267034"/>
            <a:ext cx="818551" cy="818551"/>
          </a:xfrm>
          <a:prstGeom prst="rect">
            <a:avLst/>
          </a:prstGeom>
        </p:spPr>
      </p:pic>
    </p:spTree>
    <p:extLst>
      <p:ext uri="{BB962C8B-B14F-4D97-AF65-F5344CB8AC3E}">
        <p14:creationId xmlns:p14="http://schemas.microsoft.com/office/powerpoint/2010/main" val="37719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6CC91E3-F9D0-1FAE-0608-95248D2366A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91ED74E-8334-FA9F-4E91-0FE6D813208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sp>
        <p:nvSpPr>
          <p:cNvPr id="2" name="Rectangle 1">
            <a:extLst>
              <a:ext uri="{FF2B5EF4-FFF2-40B4-BE49-F238E27FC236}">
                <a16:creationId xmlns:a16="http://schemas.microsoft.com/office/drawing/2014/main" id="{865D240D-2E86-62EA-E667-C8E0D14BAF9E}"/>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6.5.6 Transmission &amp; Distribution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 </a:t>
            </a:r>
          </a:p>
        </p:txBody>
      </p:sp>
      <p:sp>
        <p:nvSpPr>
          <p:cNvPr id="4" name="Title 10">
            <a:extLst>
              <a:ext uri="{FF2B5EF4-FFF2-40B4-BE49-F238E27FC236}">
                <a16:creationId xmlns:a16="http://schemas.microsoft.com/office/drawing/2014/main" id="{DE05A036-8C12-7692-0379-C8CEA6F0012C}"/>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6.5 Transmission and Distribution</a:t>
            </a:r>
          </a:p>
        </p:txBody>
      </p:sp>
      <p:sp>
        <p:nvSpPr>
          <p:cNvPr id="5" name="Rectangle 4">
            <a:extLst>
              <a:ext uri="{FF2B5EF4-FFF2-40B4-BE49-F238E27FC236}">
                <a16:creationId xmlns:a16="http://schemas.microsoft.com/office/drawing/2014/main" id="{D0CB00EA-3802-B034-D519-848601CA7E16}"/>
              </a:ext>
            </a:extLst>
          </p:cNvPr>
          <p:cNvSpPr/>
          <p:nvPr/>
        </p:nvSpPr>
        <p:spPr>
          <a:xfrm>
            <a:off x="558599" y="1792065"/>
            <a:ext cx="9652909" cy="3016210"/>
          </a:xfrm>
          <a:prstGeom prst="rect">
            <a:avLst/>
          </a:prstGeom>
        </p:spPr>
        <p:txBody>
          <a:bodyPr wrap="square" lIns="91440" tIns="45720" rIns="91440" bIns="45720" anchor="t">
            <a:spAutoFit/>
          </a:bodyPr>
          <a:lstStyle/>
          <a:p>
            <a:pPr>
              <a:spcAft>
                <a:spcPts val="1200"/>
              </a:spcAft>
            </a:pPr>
            <a:r>
              <a:rPr lang="en-ZA" sz="2500" dirty="0">
                <a:solidFill>
                  <a:srgbClr val="000000"/>
                </a:solidFill>
                <a:latin typeface="Open Sans"/>
                <a:ea typeface="Open Sans" panose="020B0606030504020204" pitchFamily="34" charset="0"/>
                <a:cs typeface="Open Sans" panose="020B0606030504020204" pitchFamily="34" charset="0"/>
              </a:rPr>
              <a:t>Other important parameters for defining transmission and distribution in OSeMOSYS: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Capital Cost ($/kW)</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Fixed Cost ($/kW/yr)</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Variable Cost ($/GJ)</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Operational Life (years)</a:t>
            </a:r>
          </a:p>
        </p:txBody>
      </p:sp>
      <p:pic>
        <p:nvPicPr>
          <p:cNvPr id="6" name="synthesize - 2025-02-13T201732.158">
            <a:hlinkClick r:id="" action="ppaction://media"/>
            <a:extLst>
              <a:ext uri="{FF2B5EF4-FFF2-40B4-BE49-F238E27FC236}">
                <a16:creationId xmlns:a16="http://schemas.microsoft.com/office/drawing/2014/main" id="{FE3FA023-35D5-1E0D-F49D-97A62D3BD6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9797" y="187183"/>
            <a:ext cx="1267125" cy="1267125"/>
          </a:xfrm>
          <a:prstGeom prst="rect">
            <a:avLst/>
          </a:prstGeom>
        </p:spPr>
      </p:pic>
    </p:spTree>
    <p:extLst>
      <p:ext uri="{BB962C8B-B14F-4D97-AF65-F5344CB8AC3E}">
        <p14:creationId xmlns:p14="http://schemas.microsoft.com/office/powerpoint/2010/main" val="234746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35</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6.5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887215" y="1837661"/>
            <a:ext cx="10172192"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panose="020B0606030504020204" pitchFamily="34" charset="0"/>
                <a:ea typeface="Open Sans" panose="020B0606030504020204" pitchFamily="34" charset="0"/>
                <a:cs typeface="Open Sans" panose="020B0606030504020204" pitchFamily="34" charset="0"/>
              </a:rPr>
              <a:t>Taliotis</a:t>
            </a:r>
            <a:r>
              <a:rPr lang="en-GB" sz="2500" dirty="0">
                <a:latin typeface="Open Sans" panose="020B0606030504020204" pitchFamily="34" charset="0"/>
                <a:ea typeface="Open Sans" panose="020B0606030504020204" pitchFamily="34" charset="0"/>
                <a:cs typeface="Open Sans" panose="020B0606030504020204" pitchFamily="34" charset="0"/>
              </a:rPr>
              <a:t>, C., </a:t>
            </a:r>
            <a:r>
              <a:rPr lang="en-GB" sz="2500" dirty="0" err="1">
                <a:latin typeface="Open Sans" panose="020B0606030504020204" pitchFamily="34" charset="0"/>
                <a:ea typeface="Open Sans" panose="020B0606030504020204" pitchFamily="34" charset="0"/>
                <a:cs typeface="Open Sans" panose="020B0606030504020204" pitchFamily="34" charset="0"/>
              </a:rPr>
              <a:t>Gardumi</a:t>
            </a:r>
            <a:r>
              <a:rPr lang="en-GB" sz="2500" dirty="0">
                <a:latin typeface="Open Sans" panose="020B0606030504020204" pitchFamily="34" charset="0"/>
                <a:ea typeface="Open Sans" panose="020B0606030504020204" pitchFamily="34" charset="0"/>
                <a:cs typeface="Open Sans" panose="020B0606030504020204" pitchFamily="34" charset="0"/>
              </a:rPr>
              <a:t>, F., </a:t>
            </a:r>
            <a:r>
              <a:rPr lang="en-GB" sz="2500" dirty="0" err="1">
                <a:latin typeface="Open Sans" panose="020B0606030504020204" pitchFamily="34" charset="0"/>
                <a:ea typeface="Open Sans" panose="020B0606030504020204" pitchFamily="34" charset="0"/>
                <a:cs typeface="Open Sans" panose="020B0606030504020204" pitchFamily="34" charset="0"/>
              </a:rPr>
              <a:t>Shivakumar</a:t>
            </a:r>
            <a:r>
              <a:rPr lang="en-GB" sz="2500"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sz="2500" dirty="0" err="1">
                <a:latin typeface="Open Sans" panose="020B0606030504020204" pitchFamily="34" charset="0"/>
                <a:ea typeface="Open Sans" panose="020B0606030504020204" pitchFamily="34" charset="0"/>
                <a:cs typeface="Open Sans" panose="020B0606030504020204" pitchFamily="34" charset="0"/>
              </a:rPr>
              <a:t>Beltramo</a:t>
            </a:r>
            <a:r>
              <a:rPr lang="en-GB" sz="2500" dirty="0">
                <a:latin typeface="Open Sans" panose="020B0606030504020204" pitchFamily="34" charset="0"/>
                <a:ea typeface="Open Sans" panose="020B0606030504020204" pitchFamily="34" charset="0"/>
                <a:cs typeface="Open Sans" panose="020B0606030504020204" pitchFamily="34" charset="0"/>
              </a:rPr>
              <a:t>, A., </a:t>
            </a:r>
            <a:r>
              <a:rPr lang="en-GB" sz="2500" dirty="0" err="1">
                <a:latin typeface="Open Sans" panose="020B0606030504020204" pitchFamily="34" charset="0"/>
                <a:ea typeface="Open Sans" panose="020B0606030504020204" pitchFamily="34" charset="0"/>
                <a:cs typeface="Open Sans" panose="020B0606030504020204" pitchFamily="34" charset="0"/>
              </a:rPr>
              <a:t>Rogner</a:t>
            </a:r>
            <a:r>
              <a:rPr lang="en-GB" sz="2500"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sz="2500" dirty="0" err="1">
                <a:latin typeface="Open Sans" panose="020B0606030504020204" pitchFamily="34" charset="0"/>
                <a:ea typeface="Open Sans" panose="020B0606030504020204" pitchFamily="34" charset="0"/>
                <a:cs typeface="Open Sans" panose="020B0606030504020204" pitchFamily="34" charset="0"/>
              </a:rPr>
              <a:t>OSeMOSYS</a:t>
            </a:r>
            <a:r>
              <a:rPr lang="en-GB" sz="2500"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sz="2500" dirty="0" err="1">
                <a:latin typeface="Open Sans" panose="020B0606030504020204" pitchFamily="34" charset="0"/>
                <a:ea typeface="Open Sans" panose="020B0606030504020204" pitchFamily="34" charset="0"/>
                <a:cs typeface="Open Sans" panose="020B0606030504020204" pitchFamily="34" charset="0"/>
              </a:rPr>
              <a:t>Desa</a:t>
            </a:r>
            <a:r>
              <a:rPr lang="en-GB" sz="2500" dirty="0">
                <a:latin typeface="Open Sans" panose="020B0606030504020204" pitchFamily="34" charset="0"/>
                <a:ea typeface="Open Sans" panose="020B0606030504020204" pitchFamily="34" charset="0"/>
                <a:cs typeface="Open Sans" panose="020B0606030504020204" pitchFamily="34" charset="0"/>
              </a:rPr>
              <a:t> and </a:t>
            </a:r>
            <a:r>
              <a:rPr lang="en-GB" sz="2500" dirty="0" err="1">
                <a:latin typeface="Open Sans" panose="020B0606030504020204" pitchFamily="34" charset="0"/>
                <a:ea typeface="Open Sans" panose="020B0606030504020204" pitchFamily="34" charset="0"/>
                <a:cs typeface="Open Sans" panose="020B0606030504020204" pitchFamily="34" charset="0"/>
              </a:rPr>
              <a:t>OpTIMUS.community</a:t>
            </a:r>
            <a:r>
              <a:rPr lang="en-GB" sz="2500" dirty="0">
                <a:latin typeface="Open Sans" panose="020B0606030504020204" pitchFamily="34" charset="0"/>
                <a:ea typeface="Open Sans" panose="020B0606030504020204" pitchFamily="34" charset="0"/>
                <a:cs typeface="Open Sans" panose="020B0606030504020204" pitchFamily="34" charset="0"/>
              </a:rPr>
              <a:t>. Available at: </a:t>
            </a:r>
            <a:r>
              <a:rPr lang="en-GB" sz="2500" dirty="0">
                <a:latin typeface="Open Sans" panose="020B0606030504020204" pitchFamily="34" charset="0"/>
                <a:ea typeface="Open Sans" panose="020B0606030504020204" pitchFamily="34" charset="0"/>
                <a:cs typeface="Open Sans" panose="020B0606030504020204" pitchFamily="34" charset="0"/>
                <a:hlinkClick r:id="rId3"/>
              </a:rPr>
              <a:t>https://zenodo.org/record/1942510#.YC5VjehKhPY</a:t>
            </a:r>
            <a:r>
              <a:rPr lang="en-GB" sz="2500" dirty="0">
                <a:latin typeface="Open Sans" panose="020B0606030504020204" pitchFamily="34" charset="0"/>
                <a:ea typeface="Open Sans" panose="020B0606030504020204" pitchFamily="34" charset="0"/>
                <a:cs typeface="Open Sans" panose="020B0606030504020204" pitchFamily="34" charset="0"/>
              </a:rPr>
              <a:t>. [18/02/2021] DOI: 10.5281/zenodo.1942510</a:t>
            </a:r>
          </a:p>
          <a:p>
            <a:pPr marL="342900" indent="-342900">
              <a:buFont typeface="Arial"/>
              <a:buAutoNum type="arabicPeriod"/>
            </a:pPr>
            <a:endParaRPr lang="es-CO"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2500" dirty="0">
              <a:latin typeface="Open Sans"/>
              <a:cs typeface="Calibri"/>
            </a:endParaRPr>
          </a:p>
          <a:p>
            <a:pPr marL="342900" indent="-342900">
              <a:buAutoNum type="arabicPeriod"/>
            </a:pPr>
            <a:endParaRPr lang="en-GB" sz="2500" dirty="0">
              <a:latin typeface="Open Sans"/>
              <a:cs typeface="Calibri"/>
            </a:endParaRPr>
          </a:p>
        </p:txBody>
      </p:sp>
    </p:spTree>
    <p:extLst>
      <p:ext uri="{BB962C8B-B14F-4D97-AF65-F5344CB8AC3E}">
        <p14:creationId xmlns:p14="http://schemas.microsoft.com/office/powerpoint/2010/main" val="268943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41549"/>
            <a:ext cx="2339789" cy="1815882"/>
          </a:xfrm>
          <a:prstGeom prst="rect">
            <a:avLst/>
          </a:prstGeom>
          <a:noFill/>
        </p:spPr>
        <p:txBody>
          <a:bodyPr wrap="square" rtlCol="0" anchor="b">
            <a:spAutoFit/>
          </a:bodyPr>
          <a:lstStyle/>
          <a:p>
            <a:r>
              <a:rPr lang="en-US" dirty="0">
                <a:solidFill>
                  <a:schemeClr val="bg1"/>
                </a:solidFill>
              </a:rPr>
              <a:t>Consolidated by: Fernando Plazas-Niño, Kane Alexander, Rakia Bouallegui, Lucy Allington, Carla Cannone, </a:t>
            </a:r>
            <a:r>
              <a:rPr lang="en-US" dirty="0" err="1">
                <a:solidFill>
                  <a:schemeClr val="bg1"/>
                </a:solidFill>
              </a:rPr>
              <a:t>Pooya</a:t>
            </a:r>
            <a:r>
              <a:rPr lang="en-US" dirty="0">
                <a:solidFill>
                  <a:schemeClr val="bg1"/>
                </a:solidFill>
              </a:rPr>
              <a:t> </a:t>
            </a:r>
            <a:r>
              <a:rPr lang="en-US" dirty="0" err="1">
                <a:solidFill>
                  <a:schemeClr val="bg1"/>
                </a:solidFill>
              </a:rPr>
              <a:t>Hoseinpoori</a:t>
            </a:r>
            <a:r>
              <a:rPr lang="en-US" dirty="0">
                <a:solidFill>
                  <a:schemeClr val="bg1"/>
                </a:solidFill>
              </a:rPr>
              <a:t>, Alexander Kell, Adam Hawkes, Mark Howells</a:t>
            </a:r>
          </a:p>
        </p:txBody>
      </p:sp>
    </p:spTree>
    <p:extLst>
      <p:ext uri="{BB962C8B-B14F-4D97-AF65-F5344CB8AC3E}">
        <p14:creationId xmlns:p14="http://schemas.microsoft.com/office/powerpoint/2010/main" val="1645726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263F018-D772-A2CD-871C-B2118CF3B38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CC4C63A-2B52-C289-14E6-0BE41019678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2" name="Rectangle 1">
            <a:extLst>
              <a:ext uri="{FF2B5EF4-FFF2-40B4-BE49-F238E27FC236}">
                <a16:creationId xmlns:a16="http://schemas.microsoft.com/office/drawing/2014/main" id="{9A385E08-FE11-37E6-424F-6DD7F633A157}"/>
              </a:ext>
            </a:extLst>
          </p:cNvPr>
          <p:cNvSpPr/>
          <p:nvPr/>
        </p:nvSpPr>
        <p:spPr>
          <a:xfrm>
            <a:off x="485425" y="1083562"/>
            <a:ext cx="96699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Supply Technologies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602CD78-7B71-C2D5-0817-7076D8BEA269}"/>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Primary Energy Supply Technologies </a:t>
            </a:r>
          </a:p>
        </p:txBody>
      </p:sp>
      <p:sp>
        <p:nvSpPr>
          <p:cNvPr id="5" name="Rectangle 4">
            <a:extLst>
              <a:ext uri="{FF2B5EF4-FFF2-40B4-BE49-F238E27FC236}">
                <a16:creationId xmlns:a16="http://schemas.microsoft.com/office/drawing/2014/main" id="{CD04FA7E-9777-BAAA-2B27-22797F9D506B}"/>
              </a:ext>
            </a:extLst>
          </p:cNvPr>
          <p:cNvSpPr/>
          <p:nvPr/>
        </p:nvSpPr>
        <p:spPr>
          <a:xfrm>
            <a:off x="2877509" y="1965847"/>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Coal </a:t>
            </a:r>
            <a:r>
              <a:rPr lang="es-CO" sz="2000" dirty="0" err="1">
                <a:solidFill>
                  <a:sysClr val="windowText" lastClr="000000"/>
                </a:solidFill>
              </a:rPr>
              <a:t>imports</a:t>
            </a:r>
            <a:r>
              <a:rPr lang="es-CO" sz="2000" dirty="0">
                <a:solidFill>
                  <a:sysClr val="windowText" lastClr="000000"/>
                </a:solidFill>
              </a:rPr>
              <a:t> (IMPCOA)</a:t>
            </a:r>
          </a:p>
        </p:txBody>
      </p:sp>
      <p:cxnSp>
        <p:nvCxnSpPr>
          <p:cNvPr id="6" name="Straight Arrow Connector 5">
            <a:extLst>
              <a:ext uri="{FF2B5EF4-FFF2-40B4-BE49-F238E27FC236}">
                <a16:creationId xmlns:a16="http://schemas.microsoft.com/office/drawing/2014/main" id="{0135F021-7630-FD0A-261C-86F5A10494C2}"/>
              </a:ext>
            </a:extLst>
          </p:cNvPr>
          <p:cNvCxnSpPr>
            <a:cxnSpLocks/>
            <a:stCxn id="5" idx="3"/>
          </p:cNvCxnSpPr>
          <p:nvPr/>
        </p:nvCxnSpPr>
        <p:spPr>
          <a:xfrm>
            <a:off x="6092196" y="2257601"/>
            <a:ext cx="13573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AE383CA-D8DA-67C5-984C-6A6358CDE7AB}"/>
              </a:ext>
            </a:extLst>
          </p:cNvPr>
          <p:cNvSpPr/>
          <p:nvPr/>
        </p:nvSpPr>
        <p:spPr>
          <a:xfrm>
            <a:off x="2877509" y="3215279"/>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Coal </a:t>
            </a:r>
            <a:r>
              <a:rPr lang="es-CO" sz="2000" dirty="0" err="1">
                <a:solidFill>
                  <a:sysClr val="windowText" lastClr="000000"/>
                </a:solidFill>
              </a:rPr>
              <a:t>extraction</a:t>
            </a:r>
            <a:r>
              <a:rPr lang="es-CO" sz="2000" dirty="0">
                <a:solidFill>
                  <a:sysClr val="windowText" lastClr="000000"/>
                </a:solidFill>
              </a:rPr>
              <a:t> (MINCOA)</a:t>
            </a:r>
          </a:p>
        </p:txBody>
      </p:sp>
      <p:cxnSp>
        <p:nvCxnSpPr>
          <p:cNvPr id="8" name="Straight Arrow Connector 7">
            <a:extLst>
              <a:ext uri="{FF2B5EF4-FFF2-40B4-BE49-F238E27FC236}">
                <a16:creationId xmlns:a16="http://schemas.microsoft.com/office/drawing/2014/main" id="{1997E3D0-F267-7692-4B4F-CA00B969AB61}"/>
              </a:ext>
            </a:extLst>
          </p:cNvPr>
          <p:cNvCxnSpPr>
            <a:cxnSpLocks/>
            <a:stCxn id="7" idx="3"/>
          </p:cNvCxnSpPr>
          <p:nvPr/>
        </p:nvCxnSpPr>
        <p:spPr>
          <a:xfrm>
            <a:off x="6092196" y="3507033"/>
            <a:ext cx="13573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919A564-F8A2-489F-B376-E1F87E725A80}"/>
              </a:ext>
            </a:extLst>
          </p:cNvPr>
          <p:cNvSpPr/>
          <p:nvPr/>
        </p:nvSpPr>
        <p:spPr>
          <a:xfrm>
            <a:off x="2881313" y="4419507"/>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Diesel </a:t>
            </a:r>
            <a:r>
              <a:rPr lang="es-CO" sz="2000" dirty="0" err="1">
                <a:solidFill>
                  <a:sysClr val="windowText" lastClr="000000"/>
                </a:solidFill>
              </a:rPr>
              <a:t>imports</a:t>
            </a:r>
            <a:r>
              <a:rPr lang="es-CO" sz="2000" dirty="0">
                <a:solidFill>
                  <a:sysClr val="windowText" lastClr="000000"/>
                </a:solidFill>
              </a:rPr>
              <a:t> (IMPDSL)</a:t>
            </a:r>
          </a:p>
        </p:txBody>
      </p:sp>
      <p:cxnSp>
        <p:nvCxnSpPr>
          <p:cNvPr id="12" name="Straight Arrow Connector 11">
            <a:extLst>
              <a:ext uri="{FF2B5EF4-FFF2-40B4-BE49-F238E27FC236}">
                <a16:creationId xmlns:a16="http://schemas.microsoft.com/office/drawing/2014/main" id="{6891B4B8-71B1-B40A-16EB-E62CCE7BFD89}"/>
              </a:ext>
            </a:extLst>
          </p:cNvPr>
          <p:cNvCxnSpPr>
            <a:cxnSpLocks/>
            <a:stCxn id="11" idx="3"/>
          </p:cNvCxnSpPr>
          <p:nvPr/>
        </p:nvCxnSpPr>
        <p:spPr>
          <a:xfrm>
            <a:off x="6096000" y="4711261"/>
            <a:ext cx="1357314"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E37F9B-4DA6-9727-D64F-3DC606577720}"/>
              </a:ext>
            </a:extLst>
          </p:cNvPr>
          <p:cNvSpPr txBox="1"/>
          <p:nvPr/>
        </p:nvSpPr>
        <p:spPr>
          <a:xfrm>
            <a:off x="6974621" y="1728961"/>
            <a:ext cx="713657" cy="400110"/>
          </a:xfrm>
          <a:prstGeom prst="rect">
            <a:avLst/>
          </a:prstGeom>
          <a:noFill/>
        </p:spPr>
        <p:txBody>
          <a:bodyPr wrap="none" rtlCol="0">
            <a:spAutoFit/>
          </a:bodyPr>
          <a:lstStyle/>
          <a:p>
            <a:r>
              <a:rPr lang="es-CO" sz="2000" dirty="0"/>
              <a:t>Coal</a:t>
            </a:r>
          </a:p>
        </p:txBody>
      </p:sp>
      <p:sp>
        <p:nvSpPr>
          <p:cNvPr id="14" name="TextBox 13">
            <a:extLst>
              <a:ext uri="{FF2B5EF4-FFF2-40B4-BE49-F238E27FC236}">
                <a16:creationId xmlns:a16="http://schemas.microsoft.com/office/drawing/2014/main" id="{C95C83A5-AAC3-86CA-1902-7F6D9C170EAD}"/>
              </a:ext>
            </a:extLst>
          </p:cNvPr>
          <p:cNvSpPr txBox="1"/>
          <p:nvPr/>
        </p:nvSpPr>
        <p:spPr>
          <a:xfrm>
            <a:off x="6985507" y="3004338"/>
            <a:ext cx="713657" cy="400110"/>
          </a:xfrm>
          <a:prstGeom prst="rect">
            <a:avLst/>
          </a:prstGeom>
          <a:noFill/>
        </p:spPr>
        <p:txBody>
          <a:bodyPr wrap="none" rtlCol="0">
            <a:spAutoFit/>
          </a:bodyPr>
          <a:lstStyle/>
          <a:p>
            <a:r>
              <a:rPr lang="es-CO" sz="2000" dirty="0"/>
              <a:t>Coal</a:t>
            </a:r>
          </a:p>
        </p:txBody>
      </p:sp>
      <p:sp>
        <p:nvSpPr>
          <p:cNvPr id="15" name="TextBox 14">
            <a:extLst>
              <a:ext uri="{FF2B5EF4-FFF2-40B4-BE49-F238E27FC236}">
                <a16:creationId xmlns:a16="http://schemas.microsoft.com/office/drawing/2014/main" id="{B2E28C03-C887-D03C-8036-4E4823A04F58}"/>
              </a:ext>
            </a:extLst>
          </p:cNvPr>
          <p:cNvSpPr txBox="1"/>
          <p:nvPr/>
        </p:nvSpPr>
        <p:spPr>
          <a:xfrm>
            <a:off x="7081220" y="4219451"/>
            <a:ext cx="899605" cy="400110"/>
          </a:xfrm>
          <a:prstGeom prst="rect">
            <a:avLst/>
          </a:prstGeom>
          <a:noFill/>
        </p:spPr>
        <p:txBody>
          <a:bodyPr wrap="none" rtlCol="0">
            <a:spAutoFit/>
          </a:bodyPr>
          <a:lstStyle/>
          <a:p>
            <a:r>
              <a:rPr lang="es-CO" sz="2000" dirty="0"/>
              <a:t>Diesel</a:t>
            </a:r>
          </a:p>
        </p:txBody>
      </p:sp>
      <p:sp>
        <p:nvSpPr>
          <p:cNvPr id="16" name="Rectangle 15">
            <a:extLst>
              <a:ext uri="{FF2B5EF4-FFF2-40B4-BE49-F238E27FC236}">
                <a16:creationId xmlns:a16="http://schemas.microsoft.com/office/drawing/2014/main" id="{9B06EF44-F660-41DE-8915-64C83AB41D90}"/>
              </a:ext>
            </a:extLst>
          </p:cNvPr>
          <p:cNvSpPr/>
          <p:nvPr/>
        </p:nvSpPr>
        <p:spPr>
          <a:xfrm>
            <a:off x="2881313" y="5694884"/>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Diesel </a:t>
            </a:r>
            <a:r>
              <a:rPr lang="es-CO" sz="2000" dirty="0" err="1">
                <a:solidFill>
                  <a:sysClr val="windowText" lastClr="000000"/>
                </a:solidFill>
              </a:rPr>
              <a:t>domestic</a:t>
            </a:r>
            <a:r>
              <a:rPr lang="es-CO" sz="2000" dirty="0">
                <a:solidFill>
                  <a:sysClr val="windowText" lastClr="000000"/>
                </a:solidFill>
              </a:rPr>
              <a:t> </a:t>
            </a:r>
            <a:r>
              <a:rPr lang="es-CO" sz="2000" dirty="0" err="1">
                <a:solidFill>
                  <a:sysClr val="windowText" lastClr="000000"/>
                </a:solidFill>
              </a:rPr>
              <a:t>production</a:t>
            </a:r>
            <a:r>
              <a:rPr lang="es-CO" sz="2000" dirty="0">
                <a:solidFill>
                  <a:sysClr val="windowText" lastClr="000000"/>
                </a:solidFill>
              </a:rPr>
              <a:t> (MINDSL)</a:t>
            </a:r>
          </a:p>
        </p:txBody>
      </p:sp>
      <p:cxnSp>
        <p:nvCxnSpPr>
          <p:cNvPr id="17" name="Straight Arrow Connector 16">
            <a:extLst>
              <a:ext uri="{FF2B5EF4-FFF2-40B4-BE49-F238E27FC236}">
                <a16:creationId xmlns:a16="http://schemas.microsoft.com/office/drawing/2014/main" id="{6C155423-F657-18E9-F086-C2D2816772EB}"/>
              </a:ext>
            </a:extLst>
          </p:cNvPr>
          <p:cNvCxnSpPr>
            <a:cxnSpLocks/>
            <a:stCxn id="16" idx="3"/>
          </p:cNvCxnSpPr>
          <p:nvPr/>
        </p:nvCxnSpPr>
        <p:spPr>
          <a:xfrm>
            <a:off x="6096000" y="5986638"/>
            <a:ext cx="1357314"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0049581-37C7-1DF9-C2C7-EE818554944D}"/>
              </a:ext>
            </a:extLst>
          </p:cNvPr>
          <p:cNvSpPr txBox="1"/>
          <p:nvPr/>
        </p:nvSpPr>
        <p:spPr>
          <a:xfrm>
            <a:off x="7081220" y="5494828"/>
            <a:ext cx="899605" cy="400110"/>
          </a:xfrm>
          <a:prstGeom prst="rect">
            <a:avLst/>
          </a:prstGeom>
          <a:noFill/>
        </p:spPr>
        <p:txBody>
          <a:bodyPr wrap="none" rtlCol="0">
            <a:spAutoFit/>
          </a:bodyPr>
          <a:lstStyle/>
          <a:p>
            <a:r>
              <a:rPr lang="es-CO" sz="2000" dirty="0"/>
              <a:t>Diesel</a:t>
            </a:r>
          </a:p>
        </p:txBody>
      </p:sp>
      <p:pic>
        <p:nvPicPr>
          <p:cNvPr id="9" name="synthesize (19)">
            <a:hlinkClick r:id="" action="ppaction://media"/>
            <a:extLst>
              <a:ext uri="{FF2B5EF4-FFF2-40B4-BE49-F238E27FC236}">
                <a16:creationId xmlns:a16="http://schemas.microsoft.com/office/drawing/2014/main" id="{F879CB1E-B747-64D1-2694-F17D05FC57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7988" y="195943"/>
            <a:ext cx="784918" cy="784918"/>
          </a:xfrm>
          <a:prstGeom prst="rect">
            <a:avLst/>
          </a:prstGeom>
        </p:spPr>
      </p:pic>
    </p:spTree>
    <p:extLst>
      <p:ext uri="{BB962C8B-B14F-4D97-AF65-F5344CB8AC3E}">
        <p14:creationId xmlns:p14="http://schemas.microsoft.com/office/powerpoint/2010/main" val="383755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3ADD9FF-E8A6-1F65-261D-414D62C94EE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DA0F66E-DF7B-EA11-51EB-CCF692310D0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2" name="Rectangle 1">
            <a:extLst>
              <a:ext uri="{FF2B5EF4-FFF2-40B4-BE49-F238E27FC236}">
                <a16:creationId xmlns:a16="http://schemas.microsoft.com/office/drawing/2014/main" id="{7447FBD6-4375-EC17-02EC-F3228850A4A1}"/>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Supply Technologies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143C2CA-686C-CFFB-14D8-D5FC85DE9D2E}"/>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Primary Energy Supply Technologies </a:t>
            </a:r>
          </a:p>
        </p:txBody>
      </p:sp>
      <p:pic>
        <p:nvPicPr>
          <p:cNvPr id="5" name="Picture 11" descr="Graphical user interface, text, application, email&#10;&#10;Description automatically generated">
            <a:extLst>
              <a:ext uri="{FF2B5EF4-FFF2-40B4-BE49-F238E27FC236}">
                <a16:creationId xmlns:a16="http://schemas.microsoft.com/office/drawing/2014/main" id="{7AD3A84A-6D8B-0C9D-5DE6-190D0BC3685A}"/>
              </a:ext>
            </a:extLst>
          </p:cNvPr>
          <p:cNvPicPr>
            <a:picLocks noGrp="1" noChangeAspect="1"/>
          </p:cNvPicPr>
          <p:nvPr>
            <p:ph idx="1"/>
          </p:nvPr>
        </p:nvPicPr>
        <p:blipFill>
          <a:blip r:embed="rId5"/>
          <a:stretch>
            <a:fillRect/>
          </a:stretch>
        </p:blipFill>
        <p:spPr>
          <a:xfrm>
            <a:off x="1055442" y="1586373"/>
            <a:ext cx="9658428" cy="4509627"/>
          </a:xfrm>
        </p:spPr>
      </p:pic>
      <p:pic>
        <p:nvPicPr>
          <p:cNvPr id="6" name="synthesize (21)">
            <a:hlinkClick r:id="" action="ppaction://media"/>
            <a:extLst>
              <a:ext uri="{FF2B5EF4-FFF2-40B4-BE49-F238E27FC236}">
                <a16:creationId xmlns:a16="http://schemas.microsoft.com/office/drawing/2014/main" id="{5C78AEA2-6610-6D42-2182-90DB59BFA4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8116" y="203596"/>
            <a:ext cx="831749" cy="831749"/>
          </a:xfrm>
          <a:prstGeom prst="rect">
            <a:avLst/>
          </a:prstGeom>
        </p:spPr>
      </p:pic>
    </p:spTree>
    <p:extLst>
      <p:ext uri="{BB962C8B-B14F-4D97-AF65-F5344CB8AC3E}">
        <p14:creationId xmlns:p14="http://schemas.microsoft.com/office/powerpoint/2010/main" val="294273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A62758A-EBD1-3A91-74E6-94ED9384E9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89B5054-B258-ECAA-81AA-F76BA75F22F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2" name="Rectangle 1">
            <a:extLst>
              <a:ext uri="{FF2B5EF4-FFF2-40B4-BE49-F238E27FC236}">
                <a16:creationId xmlns:a16="http://schemas.microsoft.com/office/drawing/2014/main" id="{057002C2-B20C-7CEE-5ECE-9BF92F485581}"/>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Technology Model Period Activity Upper Limit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DA73EAF-4A35-264B-3295-F16870CFAD8D}"/>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Primary Energy Supply Technologies </a:t>
            </a:r>
          </a:p>
        </p:txBody>
      </p:sp>
      <p:pic>
        <p:nvPicPr>
          <p:cNvPr id="5" name="Picture 11" descr="Text&#10;&#10;Description automatically generated">
            <a:extLst>
              <a:ext uri="{FF2B5EF4-FFF2-40B4-BE49-F238E27FC236}">
                <a16:creationId xmlns:a16="http://schemas.microsoft.com/office/drawing/2014/main" id="{1734CD8D-A270-2C35-75A3-851542C6AAD8}"/>
              </a:ext>
            </a:extLst>
          </p:cNvPr>
          <p:cNvPicPr>
            <a:picLocks noGrp="1" noChangeAspect="1"/>
          </p:cNvPicPr>
          <p:nvPr>
            <p:ph idx="1"/>
          </p:nvPr>
        </p:nvPicPr>
        <p:blipFill>
          <a:blip r:embed="rId5"/>
          <a:stretch>
            <a:fillRect/>
          </a:stretch>
        </p:blipFill>
        <p:spPr>
          <a:xfrm>
            <a:off x="485425" y="1586373"/>
            <a:ext cx="10756966" cy="4575888"/>
          </a:xfrm>
        </p:spPr>
      </p:pic>
      <p:pic>
        <p:nvPicPr>
          <p:cNvPr id="6" name="synthesize (22)">
            <a:hlinkClick r:id="" action="ppaction://media"/>
            <a:extLst>
              <a:ext uri="{FF2B5EF4-FFF2-40B4-BE49-F238E27FC236}">
                <a16:creationId xmlns:a16="http://schemas.microsoft.com/office/drawing/2014/main" id="{BC8131EF-4627-79C3-6EF3-31C68393B6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7265" y="256234"/>
            <a:ext cx="773613" cy="773613"/>
          </a:xfrm>
          <a:prstGeom prst="rect">
            <a:avLst/>
          </a:prstGeom>
        </p:spPr>
      </p:pic>
    </p:spTree>
    <p:extLst>
      <p:ext uri="{BB962C8B-B14F-4D97-AF65-F5344CB8AC3E}">
        <p14:creationId xmlns:p14="http://schemas.microsoft.com/office/powerpoint/2010/main" val="334409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EAB9421-F03D-99E1-88A0-3FFEF8102DA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555F38E-E614-CCEC-0026-B8E9A3F3BB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Rectangle 1">
            <a:extLst>
              <a:ext uri="{FF2B5EF4-FFF2-40B4-BE49-F238E27FC236}">
                <a16:creationId xmlns:a16="http://schemas.microsoft.com/office/drawing/2014/main" id="{082B4B25-FFFC-D3DA-CA50-0E8DE37DC80F}"/>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Summing Up with an Example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779E7CBF-3EB6-E6F2-DDDB-9B9579842364}"/>
              </a:ext>
            </a:extLst>
          </p:cNvPr>
          <p:cNvSpPr txBox="1">
            <a:spLocks/>
          </p:cNvSpPr>
          <p:nvPr/>
        </p:nvSpPr>
        <p:spPr>
          <a:xfrm>
            <a:off x="305807"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Primary Energy Supply Technologies </a:t>
            </a:r>
          </a:p>
        </p:txBody>
      </p:sp>
      <p:pic>
        <p:nvPicPr>
          <p:cNvPr id="5" name="Picture 11" descr="Graphical user interface, text&#10;&#10;Description automatically generated">
            <a:extLst>
              <a:ext uri="{FF2B5EF4-FFF2-40B4-BE49-F238E27FC236}">
                <a16:creationId xmlns:a16="http://schemas.microsoft.com/office/drawing/2014/main" id="{081867F0-5A73-1E1B-2782-7A111F9FD155}"/>
              </a:ext>
            </a:extLst>
          </p:cNvPr>
          <p:cNvPicPr>
            <a:picLocks noGrp="1" noChangeAspect="1"/>
          </p:cNvPicPr>
          <p:nvPr>
            <p:ph idx="1"/>
          </p:nvPr>
        </p:nvPicPr>
        <p:blipFill>
          <a:blip r:embed="rId5"/>
          <a:stretch>
            <a:fillRect/>
          </a:stretch>
        </p:blipFill>
        <p:spPr>
          <a:xfrm>
            <a:off x="962504" y="1586373"/>
            <a:ext cx="9997045" cy="4837720"/>
          </a:xfrm>
        </p:spPr>
      </p:pic>
      <p:pic>
        <p:nvPicPr>
          <p:cNvPr id="6" name="synthesize - 2025-02-13T202543.318">
            <a:hlinkClick r:id="" action="ppaction://media"/>
            <a:extLst>
              <a:ext uri="{FF2B5EF4-FFF2-40B4-BE49-F238E27FC236}">
                <a16:creationId xmlns:a16="http://schemas.microsoft.com/office/drawing/2014/main" id="{9B5F726D-5E5A-7093-F845-F91819E0E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1978" y="232665"/>
            <a:ext cx="895156" cy="895156"/>
          </a:xfrm>
          <a:prstGeom prst="rect">
            <a:avLst/>
          </a:prstGeom>
        </p:spPr>
      </p:pic>
    </p:spTree>
    <p:extLst>
      <p:ext uri="{BB962C8B-B14F-4D97-AF65-F5344CB8AC3E}">
        <p14:creationId xmlns:p14="http://schemas.microsoft.com/office/powerpoint/2010/main" val="54176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6.1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929196" y="1494761"/>
            <a:ext cx="10172192"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panose="020B0606030504020204" pitchFamily="34" charset="0"/>
                <a:ea typeface="Open Sans" panose="020B0606030504020204" pitchFamily="34" charset="0"/>
                <a:cs typeface="Open Sans" panose="020B0606030504020204" pitchFamily="34" charset="0"/>
              </a:rPr>
              <a:t>Taliotis,Constantinos</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err="1">
                <a:latin typeface="Open Sans" panose="020B0606030504020204" pitchFamily="34" charset="0"/>
                <a:ea typeface="Open Sans" panose="020B0606030504020204" pitchFamily="34" charset="0"/>
                <a:cs typeface="Open Sans" panose="020B0606030504020204" pitchFamily="34" charset="0"/>
              </a:rPr>
              <a:t>Gardumi</a:t>
            </a:r>
            <a:r>
              <a:rPr lang="en-GB" sz="2500" dirty="0">
                <a:latin typeface="Open Sans" panose="020B0606030504020204" pitchFamily="34" charset="0"/>
                <a:ea typeface="Open Sans" panose="020B0606030504020204" pitchFamily="34" charset="0"/>
                <a:cs typeface="Open Sans" panose="020B0606030504020204" pitchFamily="34" charset="0"/>
              </a:rPr>
              <a:t>, Francesco, </a:t>
            </a:r>
            <a:r>
              <a:rPr lang="en-GB" sz="2500" dirty="0" err="1">
                <a:latin typeface="Open Sans" panose="020B0606030504020204" pitchFamily="34" charset="0"/>
                <a:ea typeface="Open Sans" panose="020B0606030504020204" pitchFamily="34" charset="0"/>
                <a:cs typeface="Open Sans" panose="020B0606030504020204" pitchFamily="34" charset="0"/>
              </a:rPr>
              <a:t>Shivakumar</a:t>
            </a:r>
            <a:r>
              <a:rPr lang="en-GB" sz="25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500" dirty="0" err="1">
                <a:latin typeface="Open Sans" panose="020B0606030504020204" pitchFamily="34" charset="0"/>
                <a:ea typeface="Open Sans" panose="020B0606030504020204" pitchFamily="34" charset="0"/>
                <a:cs typeface="Open Sans" panose="020B0606030504020204" pitchFamily="34" charset="0"/>
              </a:rPr>
              <a:t>Beltramo</a:t>
            </a:r>
            <a:r>
              <a:rPr lang="en-GB" sz="2500" dirty="0">
                <a:latin typeface="Open Sans" panose="020B0606030504020204" pitchFamily="34" charset="0"/>
                <a:ea typeface="Open Sans" panose="020B0606030504020204" pitchFamily="34" charset="0"/>
                <a:cs typeface="Open Sans" panose="020B0606030504020204" pitchFamily="34" charset="0"/>
              </a:rPr>
              <a:t>, Agnese, … Howells, Mark. (2018, December). Representing primary energy supply in </a:t>
            </a:r>
            <a:r>
              <a:rPr lang="en-GB" sz="2500" dirty="0" err="1">
                <a:latin typeface="Open Sans" panose="020B0606030504020204" pitchFamily="34" charset="0"/>
                <a:ea typeface="Open Sans" panose="020B0606030504020204" pitchFamily="34" charset="0"/>
                <a:cs typeface="Open Sans" panose="020B0606030504020204" pitchFamily="34" charset="0"/>
              </a:rPr>
              <a:t>OSeMOSYS</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err="1">
                <a:latin typeface="Open Sans" panose="020B0606030504020204" pitchFamily="34" charset="0"/>
                <a:ea typeface="Open Sans" panose="020B0606030504020204" pitchFamily="34" charset="0"/>
                <a:cs typeface="Open Sans" panose="020B0606030504020204" pitchFamily="34" charset="0"/>
              </a:rPr>
              <a:t>Zenodo</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sz="25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a:buAutoNum type="arabicPeriod"/>
            </a:pPr>
            <a:endParaRPr lang="es-CO"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2500" dirty="0">
              <a:latin typeface="Open Sans"/>
              <a:cs typeface="Calibri"/>
            </a:endParaRPr>
          </a:p>
          <a:p>
            <a:pPr marL="342900" indent="-342900">
              <a:buAutoNum type="arabicPeriod"/>
            </a:pPr>
            <a:endParaRPr lang="en-GB" sz="25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134DF739-F38F-4328-4D44-472D9287A743}"/>
              </a:ext>
            </a:extLst>
          </p:cNvPr>
          <p:cNvPicPr>
            <a:picLocks noChangeAspect="1"/>
          </p:cNvPicPr>
          <p:nvPr/>
        </p:nvPicPr>
        <p:blipFill>
          <a:blip r:embed="rId5"/>
          <a:stretch>
            <a:fillRect/>
          </a:stretch>
        </p:blipFill>
        <p:spPr>
          <a:xfrm>
            <a:off x="558966" y="1348424"/>
            <a:ext cx="10767177" cy="5123815"/>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6.2.1 Introducing Fossil Power Plants</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Introduction to Fossil Power Plants</a:t>
            </a:r>
            <a:endParaRPr lang="en-US" dirty="0">
              <a:cs typeface="Calibri Light" panose="020F0302020204030204"/>
            </a:endParaRPr>
          </a:p>
        </p:txBody>
      </p:sp>
      <p:sp>
        <p:nvSpPr>
          <p:cNvPr id="5" name="Rectangle: Rounded Corners 4">
            <a:extLst>
              <a:ext uri="{FF2B5EF4-FFF2-40B4-BE49-F238E27FC236}">
                <a16:creationId xmlns:a16="http://schemas.microsoft.com/office/drawing/2014/main" id="{1C6C251B-48D6-468E-15F7-5AD6FA3FC8A6}"/>
              </a:ext>
            </a:extLst>
          </p:cNvPr>
          <p:cNvSpPr/>
          <p:nvPr/>
        </p:nvSpPr>
        <p:spPr>
          <a:xfrm>
            <a:off x="3686175" y="2171700"/>
            <a:ext cx="1314450" cy="1871663"/>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angle: Rounded Corners 5">
            <a:extLst>
              <a:ext uri="{FF2B5EF4-FFF2-40B4-BE49-F238E27FC236}">
                <a16:creationId xmlns:a16="http://schemas.microsoft.com/office/drawing/2014/main" id="{68874198-611B-98C7-B83B-3BE180F785B8}"/>
              </a:ext>
            </a:extLst>
          </p:cNvPr>
          <p:cNvSpPr/>
          <p:nvPr/>
        </p:nvSpPr>
        <p:spPr>
          <a:xfrm>
            <a:off x="6067424" y="3300413"/>
            <a:ext cx="2747963" cy="585788"/>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synthesize (82)">
            <a:hlinkClick r:id="" action="ppaction://media"/>
            <a:extLst>
              <a:ext uri="{FF2B5EF4-FFF2-40B4-BE49-F238E27FC236}">
                <a16:creationId xmlns:a16="http://schemas.microsoft.com/office/drawing/2014/main" id="{C405D5B0-7EBD-3F4D-641D-802938B433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6711" y="150594"/>
            <a:ext cx="928624" cy="928624"/>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F6F904FF-6EF8-45AF-8E2E-495E349292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6264</TotalTime>
  <Words>7216</Words>
  <Application>Microsoft Office PowerPoint</Application>
  <PresentationFormat>Widescreen</PresentationFormat>
  <Paragraphs>372</Paragraphs>
  <Slides>36</Slides>
  <Notes>35</Notes>
  <HiddenSlides>0</HiddenSlides>
  <MMClips>27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Cambria Math</vt:lpstr>
      <vt:lpstr>Helvetica Neue</vt:lpstr>
      <vt:lpstr>Open Sans</vt:lpstr>
      <vt:lpstr>Open Sans ExtraBold</vt:lpstr>
      <vt:lpstr>Open Sans Semibold</vt:lpstr>
      <vt:lpstr>Slack-Lato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Kavya Abeysundara</cp:lastModifiedBy>
  <cp:revision>105</cp:revision>
  <dcterms:created xsi:type="dcterms:W3CDTF">2019-06-09T10:25:43Z</dcterms:created>
  <dcterms:modified xsi:type="dcterms:W3CDTF">2025-07-07T13:52:19Z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